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72.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1.xml" ContentType="application/vnd.openxmlformats-officedocument.presentationml.notesSlide+xml"/>
  <Override PartName="/ppt/notesSlides/notesSlide7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68" r:id="rId2"/>
    <p:sldId id="257" r:id="rId3"/>
    <p:sldId id="369" r:id="rId4"/>
    <p:sldId id="370" r:id="rId5"/>
    <p:sldId id="625" r:id="rId6"/>
    <p:sldId id="372" r:id="rId7"/>
    <p:sldId id="272" r:id="rId8"/>
    <p:sldId id="259" r:id="rId9"/>
    <p:sldId id="383" r:id="rId10"/>
    <p:sldId id="585" r:id="rId11"/>
    <p:sldId id="273" r:id="rId12"/>
    <p:sldId id="275" r:id="rId13"/>
    <p:sldId id="276" r:id="rId14"/>
    <p:sldId id="277" r:id="rId15"/>
    <p:sldId id="549" r:id="rId16"/>
    <p:sldId id="553" r:id="rId17"/>
    <p:sldId id="551" r:id="rId18"/>
    <p:sldId id="550" r:id="rId19"/>
    <p:sldId id="278" r:id="rId20"/>
    <p:sldId id="284" r:id="rId21"/>
    <p:sldId id="282" r:id="rId22"/>
    <p:sldId id="283" r:id="rId23"/>
    <p:sldId id="571" r:id="rId24"/>
    <p:sldId id="292" r:id="rId25"/>
    <p:sldId id="288" r:id="rId26"/>
    <p:sldId id="552" r:id="rId27"/>
    <p:sldId id="555" r:id="rId28"/>
    <p:sldId id="556" r:id="rId29"/>
    <p:sldId id="295" r:id="rId30"/>
    <p:sldId id="296" r:id="rId31"/>
    <p:sldId id="297" r:id="rId32"/>
    <p:sldId id="554" r:id="rId33"/>
    <p:sldId id="306" r:id="rId34"/>
    <p:sldId id="303" r:id="rId35"/>
    <p:sldId id="302" r:id="rId36"/>
    <p:sldId id="322" r:id="rId37"/>
    <p:sldId id="304" r:id="rId38"/>
    <p:sldId id="578" r:id="rId39"/>
    <p:sldId id="324" r:id="rId40"/>
    <p:sldId id="307" r:id="rId41"/>
    <p:sldId id="308" r:id="rId42"/>
    <p:sldId id="310" r:id="rId43"/>
    <p:sldId id="336" r:id="rId44"/>
    <p:sldId id="570" r:id="rId45"/>
    <p:sldId id="309" r:id="rId46"/>
    <p:sldId id="300" r:id="rId47"/>
    <p:sldId id="315" r:id="rId48"/>
    <p:sldId id="559" r:id="rId49"/>
    <p:sldId id="579" r:id="rId50"/>
    <p:sldId id="581" r:id="rId51"/>
    <p:sldId id="580" r:id="rId52"/>
    <p:sldId id="582" r:id="rId53"/>
    <p:sldId id="311" r:id="rId54"/>
    <p:sldId id="316" r:id="rId55"/>
    <p:sldId id="319" r:id="rId56"/>
    <p:sldId id="320" r:id="rId57"/>
    <p:sldId id="321" r:id="rId58"/>
    <p:sldId id="313" r:id="rId59"/>
    <p:sldId id="572" r:id="rId60"/>
    <p:sldId id="329" r:id="rId61"/>
    <p:sldId id="326" r:id="rId62"/>
    <p:sldId id="331" r:id="rId63"/>
    <p:sldId id="330" r:id="rId64"/>
    <p:sldId id="573" r:id="rId65"/>
    <p:sldId id="327" r:id="rId66"/>
    <p:sldId id="328" r:id="rId67"/>
    <p:sldId id="332" r:id="rId68"/>
    <p:sldId id="325" r:id="rId69"/>
    <p:sldId id="334" r:id="rId70"/>
    <p:sldId id="335" r:id="rId71"/>
    <p:sldId id="561" r:id="rId72"/>
    <p:sldId id="333" r:id="rId73"/>
    <p:sldId id="345" r:id="rId74"/>
    <p:sldId id="346" r:id="rId75"/>
    <p:sldId id="562" r:id="rId76"/>
    <p:sldId id="312" r:id="rId77"/>
    <p:sldId id="563" r:id="rId78"/>
    <p:sldId id="349" r:id="rId79"/>
    <p:sldId id="564" r:id="rId80"/>
    <p:sldId id="565" r:id="rId81"/>
    <p:sldId id="575" r:id="rId82"/>
    <p:sldId id="584" r:id="rId8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hail Golovkov" initials="M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10" autoAdjust="0"/>
    <p:restoredTop sz="82137" autoAdjust="0"/>
  </p:normalViewPr>
  <p:slideViewPr>
    <p:cSldViewPr>
      <p:cViewPr varScale="1">
        <p:scale>
          <a:sx n="85" d="100"/>
          <a:sy n="85" d="100"/>
        </p:scale>
        <p:origin x="331"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3.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5" tIns="48328" rIns="96655" bIns="48328" rtlCol="0"/>
          <a:lstStyle>
            <a:lvl1pPr algn="r">
              <a:defRPr sz="1200"/>
            </a:lvl1pPr>
          </a:lstStyle>
          <a:p>
            <a:fld id="{0567737F-5230-4693-85F4-ADFD6F5BE80E}" type="datetimeFigureOut">
              <a:rPr lang="en-US" smtClean="0"/>
              <a:t>3/31/2025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8" rIns="96655"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5" tIns="48328" rIns="96655" bIns="48328" rtlCol="0" anchor="b"/>
          <a:lstStyle>
            <a:lvl1pPr algn="r">
              <a:defRPr sz="1200"/>
            </a:lvl1pPr>
          </a:lstStyle>
          <a:p>
            <a:fld id="{A5B34D97-B71F-4916-80BE-B3A9CFF8A6E5}" type="slidenum">
              <a:rPr lang="en-US" smtClean="0"/>
              <a:t>‹#›</a:t>
            </a:fld>
            <a:endParaRPr lang="en-US"/>
          </a:p>
        </p:txBody>
      </p:sp>
    </p:spTree>
    <p:extLst>
      <p:ext uri="{BB962C8B-B14F-4D97-AF65-F5344CB8AC3E}">
        <p14:creationId xmlns:p14="http://schemas.microsoft.com/office/powerpoint/2010/main" val="230569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sha.gov/dte/librar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cmo.edu/osha-gran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MF4xfUT2iw"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youtube.com/watch?v=KnTcemo3aaw" TargetMode="External"/><Relationship Id="rId4" Type="http://schemas.openxmlformats.org/officeDocument/2006/relationships/hyperlink" Target="https://www.youtube.com/watch?v=Fn9f_VXFzn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our training course. </a:t>
            </a:r>
          </a:p>
          <a:p>
            <a:r>
              <a:rPr lang="en-US" sz="1200" kern="1200" dirty="0">
                <a:solidFill>
                  <a:schemeClr val="tx1"/>
                </a:solidFill>
                <a:effectLst/>
                <a:latin typeface="+mn-lt"/>
                <a:ea typeface="+mn-ea"/>
                <a:cs typeface="+mn-cs"/>
              </a:rPr>
              <a:t>Address safety issues: exits, what to do in case of fire etc. </a:t>
            </a:r>
          </a:p>
          <a:p>
            <a:r>
              <a:rPr lang="en-US" sz="1200" kern="1200" dirty="0">
                <a:solidFill>
                  <a:schemeClr val="tx1"/>
                </a:solidFill>
                <a:effectLst/>
                <a:latin typeface="+mn-lt"/>
                <a:ea typeface="+mn-ea"/>
                <a:cs typeface="+mn-cs"/>
              </a:rPr>
              <a:t>The primary objective of this training course is to increase the awareness and skills for recognizing electrical hazards related to wind tower construction and maintenance. </a:t>
            </a:r>
          </a:p>
          <a:p>
            <a:r>
              <a:rPr lang="en-US" sz="1200" kern="1200" dirty="0">
                <a:solidFill>
                  <a:schemeClr val="tx1"/>
                </a:solidFill>
                <a:effectLst/>
                <a:latin typeface="+mn-lt"/>
                <a:ea typeface="+mn-ea"/>
                <a:cs typeface="+mn-cs"/>
              </a:rPr>
              <a:t>The course training materials were developed by three members with a team effort: Introduce developers &amp; instructors and the employer.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a:t>
            </a:fld>
            <a:endParaRPr lang="en-US"/>
          </a:p>
        </p:txBody>
      </p:sp>
    </p:spTree>
    <p:extLst>
      <p:ext uri="{BB962C8B-B14F-4D97-AF65-F5344CB8AC3E}">
        <p14:creationId xmlns:p14="http://schemas.microsoft.com/office/powerpoint/2010/main" val="7332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Before moving onto the core of this module, we would like to have a quiz which will help us understand where you are. The quiz includes 5 questions. Please circle just one choice as your best answer to each question.</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We will return to this quiz at the end of our session.</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10</a:t>
            </a:fld>
            <a:endParaRPr lang="en-US"/>
          </a:p>
        </p:txBody>
      </p:sp>
    </p:spTree>
    <p:extLst>
      <p:ext uri="{BB962C8B-B14F-4D97-AF65-F5344CB8AC3E}">
        <p14:creationId xmlns:p14="http://schemas.microsoft.com/office/powerpoint/2010/main" val="241293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In the Module 1, we have discussed the hazards related to wind turbine construction and maintenance.</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Wind mechanical energy is converted to electrical energy with its associated hazards capable of causing injury, death or disability.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In addition to electrical hazards, workers in wind turbine construction and maintenance are exposed to other hazards, such as fire, falls, noise, confined space, etc. The accidents and injuries from these hazards can be directly or indirectly related to electrical hazards. For example, falls can be triggered by electric shock.</a:t>
            </a:r>
            <a:endParaRPr lang="en-US" sz="1100" dirty="0">
              <a:effectLst/>
              <a:latin typeface="Arial"/>
              <a:ea typeface="Calibri"/>
              <a:cs typeface="Times New Roman"/>
            </a:endParaRPr>
          </a:p>
        </p:txBody>
      </p:sp>
      <p:sp>
        <p:nvSpPr>
          <p:cNvPr id="4" name="Slide Number Placeholder 3"/>
          <p:cNvSpPr>
            <a:spLocks noGrp="1"/>
          </p:cNvSpPr>
          <p:nvPr>
            <p:ph type="sldNum" sz="quarter" idx="5"/>
          </p:nvPr>
        </p:nvSpPr>
        <p:spPr/>
        <p:txBody>
          <a:bodyPr/>
          <a:lstStyle/>
          <a:p>
            <a:fld id="{A5B34D97-B71F-4916-80BE-B3A9CFF8A6E5}" type="slidenum">
              <a:rPr lang="en-US" smtClean="0"/>
              <a:t>11</a:t>
            </a:fld>
            <a:endParaRPr lang="en-US" dirty="0"/>
          </a:p>
        </p:txBody>
      </p:sp>
    </p:spTree>
    <p:extLst>
      <p:ext uri="{BB962C8B-B14F-4D97-AF65-F5344CB8AC3E}">
        <p14:creationId xmlns:p14="http://schemas.microsoft.com/office/powerpoint/2010/main" val="213481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Electric hazards are associated with equipment with rated voltage above 50 Volts including motors, generator, low voltage cables terminations and cables, step up transformers, high voltage cables terminations and cables, high voltage substation equipment, and overheard transition lines.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These electric hazards include electric shock and electric arc.</a:t>
            </a:r>
            <a:endParaRPr lang="en-US" sz="1100" dirty="0">
              <a:effectLst/>
              <a:latin typeface="Arial"/>
              <a:ea typeface="Calibri"/>
              <a:cs typeface="Times New Roman"/>
            </a:endParaRP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12</a:t>
            </a:fld>
            <a:endParaRPr lang="en-US" dirty="0"/>
          </a:p>
        </p:txBody>
      </p:sp>
    </p:spTree>
    <p:extLst>
      <p:ext uri="{BB962C8B-B14F-4D97-AF65-F5344CB8AC3E}">
        <p14:creationId xmlns:p14="http://schemas.microsoft.com/office/powerpoint/2010/main" val="154800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all electric arcs in electrical equipment in wind energy, or in any other industrial and utility transmission and distribution network, are the same. </a:t>
            </a:r>
          </a:p>
          <a:p>
            <a:r>
              <a:rPr lang="en-US" sz="1200" kern="1200" dirty="0">
                <a:solidFill>
                  <a:schemeClr val="tx1"/>
                </a:solidFill>
                <a:effectLst/>
                <a:latin typeface="+mn-lt"/>
                <a:ea typeface="+mn-ea"/>
                <a:cs typeface="+mn-cs"/>
              </a:rPr>
              <a:t>Differences in arc configuration and arc behavior determine the way thermal energy distribution occurs, which in turn effects PPE protection properties.</a:t>
            </a:r>
          </a:p>
          <a:p>
            <a:r>
              <a:rPr lang="en-US" sz="1200" kern="1200" dirty="0">
                <a:solidFill>
                  <a:schemeClr val="tx1"/>
                </a:solidFill>
                <a:effectLst/>
                <a:latin typeface="+mn-lt"/>
                <a:ea typeface="+mn-ea"/>
                <a:cs typeface="+mn-cs"/>
              </a:rPr>
              <a:t>In technical magazines and publications, electric arc classification is extended for five different types. Standardization is lagging to include this knowledge. </a:t>
            </a:r>
          </a:p>
          <a:p>
            <a:r>
              <a:rPr lang="en-US" sz="1200" kern="1200" dirty="0">
                <a:solidFill>
                  <a:schemeClr val="tx1"/>
                </a:solidFill>
                <a:effectLst/>
                <a:latin typeface="+mn-lt"/>
                <a:ea typeface="+mn-ea"/>
                <a:cs typeface="+mn-cs"/>
              </a:rPr>
              <a:t>The arc type in the classification is based on several differentiating factors: arc electrode geometrical configuration; nominal voltage of electrical installation; shape of arc; arc inside enclosure or in the open air; and predominant radiant or convective heat dissipation; stationary or moving arc; and contact with energized parts or voltage flashover.</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13</a:t>
            </a:fld>
            <a:endParaRPr lang="en-US" dirty="0"/>
          </a:p>
        </p:txBody>
      </p:sp>
    </p:spTree>
    <p:extLst>
      <p:ext uri="{BB962C8B-B14F-4D97-AF65-F5344CB8AC3E}">
        <p14:creationId xmlns:p14="http://schemas.microsoft.com/office/powerpoint/2010/main" val="383285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This and the next slides will provide an overview of electrical protection.</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Protection from electrical hazards can be achieved in different ways, including barrier, safe distance, and deenergize. We will discuss in more detail.</a:t>
            </a:r>
            <a:endParaRPr lang="en-US" sz="1100" dirty="0">
              <a:effectLst/>
              <a:latin typeface="Arial"/>
              <a:ea typeface="Calibri"/>
              <a:cs typeface="Times New Roman"/>
            </a:endParaRPr>
          </a:p>
        </p:txBody>
      </p:sp>
      <p:sp>
        <p:nvSpPr>
          <p:cNvPr id="4" name="Slide Number Placeholder 3"/>
          <p:cNvSpPr>
            <a:spLocks noGrp="1"/>
          </p:cNvSpPr>
          <p:nvPr>
            <p:ph type="sldNum" sz="quarter" idx="5"/>
          </p:nvPr>
        </p:nvSpPr>
        <p:spPr/>
        <p:txBody>
          <a:bodyPr/>
          <a:lstStyle/>
          <a:p>
            <a:fld id="{A5B34D97-B71F-4916-80BE-B3A9CFF8A6E5}" type="slidenum">
              <a:rPr lang="en-US" smtClean="0"/>
              <a:t>14</a:t>
            </a:fld>
            <a:endParaRPr lang="en-US" dirty="0"/>
          </a:p>
        </p:txBody>
      </p:sp>
    </p:spTree>
    <p:extLst>
      <p:ext uri="{BB962C8B-B14F-4D97-AF65-F5344CB8AC3E}">
        <p14:creationId xmlns:p14="http://schemas.microsoft.com/office/powerpoint/2010/main" val="80067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PPE and tools can be different forms or shapes and made from different materials. For example, in electric industry, electric shock PPE and arc protective PPE are made of different materials.</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15</a:t>
            </a:fld>
            <a:endParaRPr lang="en-US" dirty="0"/>
          </a:p>
        </p:txBody>
      </p:sp>
    </p:spTree>
    <p:extLst>
      <p:ext uri="{BB962C8B-B14F-4D97-AF65-F5344CB8AC3E}">
        <p14:creationId xmlns:p14="http://schemas.microsoft.com/office/powerpoint/2010/main" val="3788246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Now we will discuss electric shock protection, which can be achieved by three different ways: barrier, safe distance, deenergized.</a:t>
            </a:r>
            <a:endParaRPr lang="en-US" sz="1100" dirty="0">
              <a:effectLst/>
              <a:latin typeface="Arial"/>
              <a:ea typeface="Calibri"/>
              <a:cs typeface="Times New Roman"/>
            </a:endParaRPr>
          </a:p>
        </p:txBody>
      </p:sp>
      <p:sp>
        <p:nvSpPr>
          <p:cNvPr id="4" name="Slide Number Placeholder 3"/>
          <p:cNvSpPr>
            <a:spLocks noGrp="1"/>
          </p:cNvSpPr>
          <p:nvPr>
            <p:ph type="sldNum" sz="quarter" idx="5"/>
          </p:nvPr>
        </p:nvSpPr>
        <p:spPr/>
        <p:txBody>
          <a:bodyPr/>
          <a:lstStyle/>
          <a:p>
            <a:fld id="{A5B34D97-B71F-4916-80BE-B3A9CFF8A6E5}" type="slidenum">
              <a:rPr lang="en-US" smtClean="0"/>
              <a:t>16</a:t>
            </a:fld>
            <a:endParaRPr lang="en-US" dirty="0"/>
          </a:p>
        </p:txBody>
      </p:sp>
    </p:spTree>
    <p:extLst>
      <p:ext uri="{BB962C8B-B14F-4D97-AF65-F5344CB8AC3E}">
        <p14:creationId xmlns:p14="http://schemas.microsoft.com/office/powerpoint/2010/main" val="95131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electric shock PPEs are made from rubber. Why rubber? </a:t>
            </a:r>
          </a:p>
          <a:p>
            <a:pPr marL="0" marR="0">
              <a:lnSpc>
                <a:spcPct val="115000"/>
              </a:lnSpc>
              <a:spcBef>
                <a:spcPts val="0"/>
              </a:spcBef>
              <a:spcAft>
                <a:spcPts val="600"/>
              </a:spcAft>
            </a:pPr>
            <a:r>
              <a:rPr lang="en-US" sz="1200" dirty="0">
                <a:effectLst/>
                <a:latin typeface="Arial"/>
                <a:ea typeface="Calibri"/>
                <a:cs typeface="Arial"/>
              </a:rPr>
              <a:t>Many electric shock PPEs are made from rubber. Why rubber?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Rubber includes elastomers and elastomeric compounds, regardless of origin.</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Because of their electrical resistance, soft rubber goods are used as insulation and protective material for electric shock PPE.</a:t>
            </a:r>
            <a:endParaRPr lang="en-US" sz="1100" dirty="0">
              <a:effectLst/>
              <a:latin typeface="Arial"/>
              <a:ea typeface="Calibri"/>
              <a:cs typeface="Times New Roman"/>
            </a:endParaRPr>
          </a:p>
        </p:txBody>
      </p:sp>
      <p:sp>
        <p:nvSpPr>
          <p:cNvPr id="4" name="Slide Number Placeholder 3"/>
          <p:cNvSpPr>
            <a:spLocks noGrp="1"/>
          </p:cNvSpPr>
          <p:nvPr>
            <p:ph type="sldNum" sz="quarter" idx="5"/>
          </p:nvPr>
        </p:nvSpPr>
        <p:spPr/>
        <p:txBody>
          <a:bodyPr/>
          <a:lstStyle/>
          <a:p>
            <a:fld id="{A5B34D97-B71F-4916-80BE-B3A9CFF8A6E5}" type="slidenum">
              <a:rPr lang="en-US" smtClean="0"/>
              <a:t>17</a:t>
            </a:fld>
            <a:endParaRPr lang="en-US" dirty="0"/>
          </a:p>
        </p:txBody>
      </p:sp>
    </p:spTree>
    <p:extLst>
      <p:ext uri="{BB962C8B-B14F-4D97-AF65-F5344CB8AC3E}">
        <p14:creationId xmlns:p14="http://schemas.microsoft.com/office/powerpoint/2010/main" val="153908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Rubber is flexible and has good dielectric properties that make rubber essential for protection against electric shock. This table shows the dielectric strength of various rubber. The number indicates the maximum electric voltage that the material can withstand without undergoing electrical breakdown and becoming electrically conductive.</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Reference:</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https://chemistry.mdma.ch/hiveboard/rhodium/pdf/chemical-data/diel_strength.pdf</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5"/>
          </p:nvPr>
        </p:nvSpPr>
        <p:spPr/>
        <p:txBody>
          <a:bodyPr/>
          <a:lstStyle/>
          <a:p>
            <a:fld id="{A5B34D97-B71F-4916-80BE-B3A9CFF8A6E5}" type="slidenum">
              <a:rPr lang="en-US" smtClean="0"/>
              <a:t>18</a:t>
            </a:fld>
            <a:endParaRPr lang="en-US" dirty="0"/>
          </a:p>
        </p:txBody>
      </p:sp>
    </p:spTree>
    <p:extLst>
      <p:ext uri="{BB962C8B-B14F-4D97-AF65-F5344CB8AC3E}">
        <p14:creationId xmlns:p14="http://schemas.microsoft.com/office/powerpoint/2010/main" val="128922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rubber-made PPE articles and other electrical protective equipment are covered with ASTM standard specifications.</a:t>
            </a:r>
          </a:p>
        </p:txBody>
      </p:sp>
      <p:sp>
        <p:nvSpPr>
          <p:cNvPr id="4" name="Slide Number Placeholder 3"/>
          <p:cNvSpPr>
            <a:spLocks noGrp="1"/>
          </p:cNvSpPr>
          <p:nvPr>
            <p:ph type="sldNum" sz="quarter" idx="10"/>
          </p:nvPr>
        </p:nvSpPr>
        <p:spPr/>
        <p:txBody>
          <a:bodyPr/>
          <a:lstStyle/>
          <a:p>
            <a:fld id="{A5B34D97-B71F-4916-80BE-B3A9CFF8A6E5}" type="slidenum">
              <a:rPr lang="en-US" smtClean="0"/>
              <a:t>19</a:t>
            </a:fld>
            <a:endParaRPr lang="en-US" dirty="0"/>
          </a:p>
        </p:txBody>
      </p:sp>
    </p:spTree>
    <p:extLst>
      <p:ext uri="{BB962C8B-B14F-4D97-AF65-F5344CB8AC3E}">
        <p14:creationId xmlns:p14="http://schemas.microsoft.com/office/powerpoint/2010/main" val="313359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Training materials for this course were developed with financial support from OSHA Susan Harwood Grant under the grant number SH-05153-SH9.</a:t>
            </a:r>
          </a:p>
          <a:p>
            <a:r>
              <a:rPr lang="en-US" sz="1200" kern="1200" dirty="0">
                <a:solidFill>
                  <a:schemeClr val="tx1"/>
                </a:solidFill>
                <a:effectLst/>
                <a:latin typeface="+mn-lt"/>
                <a:ea typeface="+mn-ea"/>
                <a:cs typeface="+mn-cs"/>
              </a:rPr>
              <a:t>Importantly, the contents discussed in this course does not necessarily reflect the views or policies of the OSHA, or imply endorsement by the U.S. Government.</a:t>
            </a:r>
          </a:p>
          <a:p>
            <a:r>
              <a:rPr lang="en-US" sz="1200" kern="1200" dirty="0">
                <a:solidFill>
                  <a:schemeClr val="tx1"/>
                </a:solidFill>
                <a:effectLst/>
                <a:latin typeface="+mn-lt"/>
                <a:ea typeface="+mn-ea"/>
                <a:cs typeface="+mn-cs"/>
              </a:rPr>
              <a:t>Training materials developed with grant funds are available at OSHA website (</a:t>
            </a:r>
            <a:r>
              <a:rPr lang="en-US" sz="1200" u="sng" kern="1200" dirty="0">
                <a:solidFill>
                  <a:schemeClr val="tx1"/>
                </a:solidFill>
                <a:effectLst/>
                <a:latin typeface="+mn-lt"/>
                <a:ea typeface="+mn-ea"/>
                <a:cs typeface="+mn-cs"/>
                <a:hlinkClick r:id="rId3"/>
              </a:rPr>
              <a:t>https://www.osha.gov/dte/library/</a:t>
            </a:r>
            <a:r>
              <a:rPr lang="en-US" sz="1200" kern="1200" dirty="0">
                <a:solidFill>
                  <a:schemeClr val="tx1"/>
                </a:solidFill>
                <a:effectLst/>
                <a:latin typeface="+mn-lt"/>
                <a:ea typeface="+mn-ea"/>
                <a:cs typeface="+mn-cs"/>
              </a:rPr>
              <a:t>) and University Of Central Missouri website (</a:t>
            </a:r>
            <a:r>
              <a:rPr lang="en-US" sz="1200" u="sng" kern="1200" dirty="0">
                <a:solidFill>
                  <a:schemeClr val="tx1"/>
                </a:solidFill>
                <a:effectLst/>
                <a:latin typeface="+mn-lt"/>
                <a:ea typeface="+mn-ea"/>
                <a:cs typeface="+mn-cs"/>
                <a:hlinkClick r:id="rId4"/>
              </a:rPr>
              <a:t>https://www.ucmo.edu/osha-grant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a:t>
            </a:fld>
            <a:endParaRPr lang="en-US"/>
          </a:p>
        </p:txBody>
      </p:sp>
    </p:spTree>
    <p:extLst>
      <p:ext uri="{BB962C8B-B14F-4D97-AF65-F5344CB8AC3E}">
        <p14:creationId xmlns:p14="http://schemas.microsoft.com/office/powerpoint/2010/main" val="204929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This table shows there are different classes of PPE, and electrical protective equipment from 00 to 4. For example, covers are designated in specification standard by 5 classes: 0 to 4. But they are manufactured primarily in classes 2, 3, and 4.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20</a:t>
            </a:fld>
            <a:endParaRPr lang="en-US" dirty="0"/>
          </a:p>
        </p:txBody>
      </p:sp>
    </p:spTree>
    <p:extLst>
      <p:ext uri="{BB962C8B-B14F-4D97-AF65-F5344CB8AC3E}">
        <p14:creationId xmlns:p14="http://schemas.microsoft.com/office/powerpoint/2010/main" val="815193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Rubber glove were invented by surgeons in late 19th century. They have been used in electrical safety world for a long time. Standardization on electrical rubber gloves can be traced back to mid last century or earlier. Today rubber insulating gloves are the most common PPE for electrical workers.</a:t>
            </a:r>
            <a:endParaRPr lang="en-US" sz="1100" dirty="0">
              <a:effectLst/>
              <a:latin typeface="Arial"/>
              <a:ea typeface="Calibri"/>
              <a:cs typeface="Times New Roman"/>
            </a:endParaRPr>
          </a:p>
        </p:txBody>
      </p:sp>
      <p:sp>
        <p:nvSpPr>
          <p:cNvPr id="4" name="Slide Number Placeholder 3"/>
          <p:cNvSpPr>
            <a:spLocks noGrp="1"/>
          </p:cNvSpPr>
          <p:nvPr>
            <p:ph type="sldNum" sz="quarter" idx="5"/>
          </p:nvPr>
        </p:nvSpPr>
        <p:spPr/>
        <p:txBody>
          <a:bodyPr/>
          <a:lstStyle/>
          <a:p>
            <a:fld id="{A5B34D97-B71F-4916-80BE-B3A9CFF8A6E5}" type="slidenum">
              <a:rPr lang="en-US" smtClean="0"/>
              <a:t>21</a:t>
            </a:fld>
            <a:endParaRPr lang="en-US" dirty="0"/>
          </a:p>
        </p:txBody>
      </p:sp>
    </p:spTree>
    <p:extLst>
      <p:ext uri="{BB962C8B-B14F-4D97-AF65-F5344CB8AC3E}">
        <p14:creationId xmlns:p14="http://schemas.microsoft.com/office/powerpoint/2010/main" val="3051362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There are six glove classes with Maximum AC Use Voltage from 500 V to 36,000 V covering the entire range of low and medium voltage equipment. The table shows more detailed information on rubber gloves.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Voltage protective properties dependent on glove thickness. So, it’s thickness that determines the class of rubber glove.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One important note though</a:t>
            </a:r>
            <a:r>
              <a:rPr lang="en-US" sz="1200" b="0" dirty="0">
                <a:effectLst/>
                <a:latin typeface="Arial"/>
                <a:ea typeface="Calibri"/>
                <a:cs typeface="Arial"/>
              </a:rPr>
              <a:t>. Classes are color coded by the color of the LABEL but not by the color of glove itself.  </a:t>
            </a:r>
            <a:endParaRPr lang="en-US" sz="1100" b="0" dirty="0">
              <a:effectLst/>
              <a:latin typeface="Arial"/>
              <a:ea typeface="Calibri"/>
              <a:cs typeface="Times New Roman"/>
            </a:endParaRPr>
          </a:p>
        </p:txBody>
      </p:sp>
      <p:sp>
        <p:nvSpPr>
          <p:cNvPr id="4" name="Slide Number Placeholder 3"/>
          <p:cNvSpPr>
            <a:spLocks noGrp="1"/>
          </p:cNvSpPr>
          <p:nvPr>
            <p:ph type="sldNum" sz="quarter" idx="5"/>
          </p:nvPr>
        </p:nvSpPr>
        <p:spPr/>
        <p:txBody>
          <a:bodyPr/>
          <a:lstStyle/>
          <a:p>
            <a:fld id="{A5B34D97-B71F-4916-80BE-B3A9CFF8A6E5}" type="slidenum">
              <a:rPr lang="en-US" smtClean="0"/>
              <a:t>22</a:t>
            </a:fld>
            <a:endParaRPr lang="en-US"/>
          </a:p>
        </p:txBody>
      </p:sp>
    </p:spTree>
    <p:extLst>
      <p:ext uri="{BB962C8B-B14F-4D97-AF65-F5344CB8AC3E}">
        <p14:creationId xmlns:p14="http://schemas.microsoft.com/office/powerpoint/2010/main" val="3711325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This video justifies why rubber gloves must be checked often. What you see in this video is a high voltage source inside this blue box. The arrows show high voltage electrode, grounded wire, and electric arc. Electric arc happens when ground is bought closely to the high voltage.</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Then you see the glove in action. When put upon the high voltage electrode, rubber glove creates a barrier between high voltage and ground. Ground is touching the glove but no arc occurs because of that barrier.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Then comes a little punch hole into the glove. After that, the glove is no longer the barrier between the high-voltage and the ground and you can see arc again.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However, when you use a good glove with appropriate class, you can touch the high voltage electrode with no harm.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23</a:t>
            </a:fld>
            <a:endParaRPr lang="en-US"/>
          </a:p>
        </p:txBody>
      </p:sp>
    </p:spTree>
    <p:extLst>
      <p:ext uri="{BB962C8B-B14F-4D97-AF65-F5344CB8AC3E}">
        <p14:creationId xmlns:p14="http://schemas.microsoft.com/office/powerpoint/2010/main" val="1588732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dirty="0" err="1"/>
              <a:t>I</a:t>
            </a:r>
            <a:r>
              <a:rPr lang="en-US" sz="1200" dirty="0" err="1">
                <a:effectLst/>
                <a:latin typeface="Arial"/>
                <a:ea typeface="Calibri"/>
                <a:cs typeface="Arial"/>
              </a:rPr>
              <a:t>In</a:t>
            </a:r>
            <a:r>
              <a:rPr lang="en-US" sz="1200" dirty="0">
                <a:effectLst/>
                <a:latin typeface="Arial"/>
                <a:ea typeface="Calibri"/>
                <a:cs typeface="Arial"/>
              </a:rPr>
              <a:t> addition to frequent inspection, rubber gloves must be proof tested every six months. All other rubber PPE and electric protective equipment must be inspected in service and proof tested as well but with different time intervals, or when damage suspected, or per the instruction of the manufacturer and end user.</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Additional testing is needed randomly for selected materials testing them at higher voltage. Name of this testing in different  standards could be different but this test is always done at higher voltage.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24</a:t>
            </a:fld>
            <a:endParaRPr lang="en-US"/>
          </a:p>
        </p:txBody>
      </p:sp>
    </p:spTree>
    <p:extLst>
      <p:ext uri="{BB962C8B-B14F-4D97-AF65-F5344CB8AC3E}">
        <p14:creationId xmlns:p14="http://schemas.microsoft.com/office/powerpoint/2010/main" val="131164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Here is how to conduct the daily inspection on glove:</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Daily inspection shall be done by wearer, and inspection includes: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Visual inspection inside and outside surface for cuts, punctures, abrasion, scratches, age cracks, breakdown, and other defects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Air test by rolling the cuff tightly toward the palm, and blow air into the glove; Air test is enhanced by listening for escaping air indicating leakage.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Inspect leather protector for holes or other damage.</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25</a:t>
            </a:fld>
            <a:endParaRPr lang="en-US"/>
          </a:p>
        </p:txBody>
      </p:sp>
    </p:spTree>
    <p:extLst>
      <p:ext uri="{BB962C8B-B14F-4D97-AF65-F5344CB8AC3E}">
        <p14:creationId xmlns:p14="http://schemas.microsoft.com/office/powerpoint/2010/main" val="80104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galore of resources for daily inspection in standards and in video clips available on the Internet. Few links are on the screen.</a:t>
            </a:r>
          </a:p>
          <a:p>
            <a:r>
              <a:rPr lang="en-US" sz="1200" u="sng" kern="1200" dirty="0">
                <a:solidFill>
                  <a:schemeClr val="tx1"/>
                </a:solidFill>
                <a:effectLst/>
                <a:latin typeface="+mn-lt"/>
                <a:ea typeface="+mn-ea"/>
                <a:cs typeface="+mn-cs"/>
                <a:hlinkClick r:id="rId3"/>
              </a:rPr>
              <a:t>https://www.youtube.com/watch?v=-MF4xfUT2iw</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https://www.youtube.com/watch?v=Fn9f_VXFznY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https://www.youtube.com/watch?v=KnTcemo3aaw</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5B34D97-B71F-4916-80BE-B3A9CFF8A6E5}" type="slidenum">
              <a:rPr lang="en-US" smtClean="0"/>
              <a:t>26</a:t>
            </a:fld>
            <a:endParaRPr lang="en-US"/>
          </a:p>
        </p:txBody>
      </p:sp>
    </p:spTree>
    <p:extLst>
      <p:ext uri="{BB962C8B-B14F-4D97-AF65-F5344CB8AC3E}">
        <p14:creationId xmlns:p14="http://schemas.microsoft.com/office/powerpoint/2010/main" val="3283522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At low voltage (&lt;1000 V AC or &lt;1500 V DC), ASTM F1505 “Standard Specification for Insulated and Insulating Hand Tools”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Insulated: metal tool covered with insulating material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Insulating:-made predominantly of insulating material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Examples of hand tools: screwdrivers, wrenches, pliers, nippers, strippers, cable cutting tools, cable scissors, knives, and tweezers.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Insulated and insulating hand tools can be used to provide safe distance.</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5"/>
          </p:nvPr>
        </p:nvSpPr>
        <p:spPr/>
        <p:txBody>
          <a:bodyPr/>
          <a:lstStyle/>
          <a:p>
            <a:fld id="{A5B34D97-B71F-4916-80BE-B3A9CFF8A6E5}" type="slidenum">
              <a:rPr lang="en-US" smtClean="0"/>
              <a:t>27</a:t>
            </a:fld>
            <a:endParaRPr lang="en-US"/>
          </a:p>
        </p:txBody>
      </p:sp>
    </p:spTree>
    <p:extLst>
      <p:ext uri="{BB962C8B-B14F-4D97-AF65-F5344CB8AC3E}">
        <p14:creationId xmlns:p14="http://schemas.microsoft.com/office/powerpoint/2010/main" val="209806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At high voltage (&gt;1000 V AC or &gt;1500 V DC), there are several standards: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ASTM F1825 “Standard Specification for Clampstick Type Live Line Tools”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ASTM F1826 “Standard Specification for Live Line and Measuring Telescoping Tools”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ASTM F1564 “Standard Specification for Structure-Mounted Insulating Work Platforms for Electrical Workers”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ANSI A92.2 “Vehicle-Mounted Elevating and Rotating Aerial  Devices” </a:t>
            </a:r>
            <a:endParaRPr lang="en-US" sz="1100" dirty="0">
              <a:effectLst/>
              <a:latin typeface="Arial"/>
              <a:ea typeface="Calibri"/>
              <a:cs typeface="Times New Roman"/>
            </a:endParaRPr>
          </a:p>
        </p:txBody>
      </p:sp>
      <p:sp>
        <p:nvSpPr>
          <p:cNvPr id="4" name="Slide Number Placeholder 3"/>
          <p:cNvSpPr>
            <a:spLocks noGrp="1"/>
          </p:cNvSpPr>
          <p:nvPr>
            <p:ph type="sldNum" sz="quarter" idx="5"/>
          </p:nvPr>
        </p:nvSpPr>
        <p:spPr/>
        <p:txBody>
          <a:bodyPr/>
          <a:lstStyle/>
          <a:p>
            <a:fld id="{A5B34D97-B71F-4916-80BE-B3A9CFF8A6E5}" type="slidenum">
              <a:rPr lang="en-US" smtClean="0"/>
              <a:t>28</a:t>
            </a:fld>
            <a:endParaRPr lang="en-US"/>
          </a:p>
        </p:txBody>
      </p:sp>
    </p:spTree>
    <p:extLst>
      <p:ext uri="{BB962C8B-B14F-4D97-AF65-F5344CB8AC3E}">
        <p14:creationId xmlns:p14="http://schemas.microsoft.com/office/powerpoint/2010/main" val="4097568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Safe distance can be provided between worker at the ground potential and energized conductor. Such type of distancing is provided when using clampstick or telescoping tool.</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Safe distance can be also provided between worker and ground allow touching and working on energized conductor without PPE like rubber gloves, rubber sleeves etc. Such distancing can be provided by insulating platforms or bucket trucks with insulating boom. There is still a need in equalizing potentials of energized conductor and worker/bucket to avoid unpleasant but otherwise harmless sparking. Metal wand connected to a bucket is used. This video is an example of insulated bucket truck for bare hands’ work based on required safe work practices and procedures This video is recorded using special camera capable to catch moment of connecting to hot wire and equalizing voltage potentials. Safe distancing from ground is provided by insulating boom (top arrow) with available rated voltage up to 750 kV. Second arrow pointed to a metal and grounded boom.  Special on-the- job training is required for this type of work.</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29</a:t>
            </a:fld>
            <a:endParaRPr lang="en-US"/>
          </a:p>
        </p:txBody>
      </p:sp>
    </p:spTree>
    <p:extLst>
      <p:ext uri="{BB962C8B-B14F-4D97-AF65-F5344CB8AC3E}">
        <p14:creationId xmlns:p14="http://schemas.microsoft.com/office/powerpoint/2010/main" val="192649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43994"/>
            <a:ext cx="5852160" cy="4366146"/>
          </a:xfrm>
        </p:spPr>
        <p:txBody>
          <a:bodyPr/>
          <a:lstStyle/>
          <a:p>
            <a:r>
              <a:rPr lang="en-US" sz="1200" kern="1200" dirty="0">
                <a:solidFill>
                  <a:schemeClr val="tx1"/>
                </a:solidFill>
                <a:effectLst/>
                <a:latin typeface="+mn-lt"/>
                <a:ea typeface="+mn-ea"/>
                <a:cs typeface="+mn-cs"/>
              </a:rPr>
              <a:t>The OSHA grant requires us to inform you about worker rights and responsibilities under the OSH Act.</a:t>
            </a:r>
          </a:p>
          <a:p>
            <a:r>
              <a:rPr lang="en-US" sz="1200" kern="1200" dirty="0">
                <a:solidFill>
                  <a:schemeClr val="tx1"/>
                </a:solidFill>
                <a:effectLst/>
                <a:latin typeface="+mn-lt"/>
                <a:ea typeface="+mn-ea"/>
                <a:cs typeface="+mn-cs"/>
              </a:rPr>
              <a:t>The OSH Act gives workers the right to safe and healthful workplace. This link is an OSHA publication 3021 published in 2017 about Workers’ Rights. </a:t>
            </a:r>
          </a:p>
          <a:p>
            <a:r>
              <a:rPr lang="en-US" sz="1200" kern="1200" dirty="0">
                <a:solidFill>
                  <a:schemeClr val="tx1"/>
                </a:solidFill>
                <a:effectLst/>
                <a:latin typeface="+mn-lt"/>
                <a:ea typeface="+mn-ea"/>
                <a:cs typeface="+mn-cs"/>
              </a:rPr>
              <a:t>For example, </a:t>
            </a:r>
          </a:p>
          <a:p>
            <a:pPr lvl="0"/>
            <a:r>
              <a:rPr lang="en-US" sz="1200" kern="1200" dirty="0">
                <a:solidFill>
                  <a:schemeClr val="tx1"/>
                </a:solidFill>
                <a:effectLst/>
                <a:latin typeface="+mn-lt"/>
                <a:ea typeface="+mn-ea"/>
                <a:cs typeface="+mn-cs"/>
              </a:rPr>
              <a:t>Workers have the right to know about laws and your rights under the Occupational Safety and Health Act. </a:t>
            </a:r>
          </a:p>
          <a:p>
            <a:pPr lvl="0"/>
            <a:r>
              <a:rPr lang="en-US" sz="1200" kern="1200" dirty="0">
                <a:solidFill>
                  <a:schemeClr val="tx1"/>
                </a:solidFill>
                <a:effectLst/>
                <a:latin typeface="+mn-lt"/>
                <a:ea typeface="+mn-ea"/>
                <a:cs typeface="+mn-cs"/>
              </a:rPr>
              <a:t>Workers have the right to access to information related to workplace safety and health information, such as chemical hazard information, exposure monitoring data, and OSHA Form 301 which records workplace injuries, and any OSHA citations. Employers are required to display the poster of workplace safety and health information. Employers must display the poster in a conspicuous place where workers can see it.  Poster link:  https://www.osha.gov/Publications/poster.html </a:t>
            </a:r>
          </a:p>
          <a:p>
            <a:pPr lvl="0"/>
            <a:r>
              <a:rPr lang="en-US" sz="1200" kern="1200" dirty="0">
                <a:solidFill>
                  <a:schemeClr val="tx1"/>
                </a:solidFill>
                <a:effectLst/>
                <a:latin typeface="+mn-lt"/>
                <a:ea typeface="+mn-ea"/>
                <a:cs typeface="+mn-cs"/>
              </a:rPr>
              <a:t>Workers have a right to understand workplace hazards and participate in activities to control hazards and protect from injuries. Such activities as accident investigation, complaint filing to OSHA and OSHA inspection.</a:t>
            </a:r>
          </a:p>
          <a:p>
            <a:pPr lvl="0"/>
            <a:r>
              <a:rPr lang="en-US" sz="1200" kern="1200" dirty="0">
                <a:solidFill>
                  <a:schemeClr val="tx1"/>
                </a:solidFill>
                <a:effectLst/>
                <a:latin typeface="+mn-lt"/>
                <a:ea typeface="+mn-ea"/>
                <a:cs typeface="+mn-cs"/>
              </a:rPr>
              <a:t>Workers have a right to receive training about hazards and controls. Training is very important to prevent workplace incidents and injuries. </a:t>
            </a:r>
          </a:p>
          <a:p>
            <a:endParaRPr lang="en-US" dirty="0"/>
          </a:p>
          <a:p>
            <a:endParaRPr lang="en-US" sz="1000" i="1" dirty="0"/>
          </a:p>
        </p:txBody>
      </p:sp>
      <p:sp>
        <p:nvSpPr>
          <p:cNvPr id="4" name="Slide Number Placeholder 3"/>
          <p:cNvSpPr>
            <a:spLocks noGrp="1"/>
          </p:cNvSpPr>
          <p:nvPr>
            <p:ph type="sldNum" sz="quarter" idx="10"/>
          </p:nvPr>
        </p:nvSpPr>
        <p:spPr/>
        <p:txBody>
          <a:bodyPr/>
          <a:lstStyle/>
          <a:p>
            <a:fld id="{94E3A9E7-7D13-44F6-815F-8F80D09F789B}" type="slidenum">
              <a:rPr lang="en-US" smtClean="0"/>
              <a:t>3</a:t>
            </a:fld>
            <a:endParaRPr lang="en-US"/>
          </a:p>
        </p:txBody>
      </p:sp>
    </p:spTree>
    <p:extLst>
      <p:ext uri="{BB962C8B-B14F-4D97-AF65-F5344CB8AC3E}">
        <p14:creationId xmlns:p14="http://schemas.microsoft.com/office/powerpoint/2010/main" val="2467454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Typical mistake when using distance tools is bypassing insulating means. While using equalizing wand, bucket is lowered to dangerous ground proximity bypassing insulating boom. The result is flashover and electric arc. Hopefully the wand worked as a fuse melting quickly and preventing more damage.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30</a:t>
            </a:fld>
            <a:endParaRPr lang="en-US"/>
          </a:p>
        </p:txBody>
      </p:sp>
    </p:spTree>
    <p:extLst>
      <p:ext uri="{BB962C8B-B14F-4D97-AF65-F5344CB8AC3E}">
        <p14:creationId xmlns:p14="http://schemas.microsoft.com/office/powerpoint/2010/main" val="3190916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This slide reflects the sequence of steps to be followed: isolate, deenergize, LOTO, check voltage absence, and install ground.</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31</a:t>
            </a:fld>
            <a:endParaRPr lang="en-US"/>
          </a:p>
        </p:txBody>
      </p:sp>
    </p:spTree>
    <p:extLst>
      <p:ext uri="{BB962C8B-B14F-4D97-AF65-F5344CB8AC3E}">
        <p14:creationId xmlns:p14="http://schemas.microsoft.com/office/powerpoint/2010/main" val="3612982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Now we will discuss electric arc protection. As you can see on this slide, the general block diagram is very similar to one for electric shock protection. Generally, ways of arc protection are the same as for shock protection: creating a barrier between the hazard and a body, providing extra distance between the hazard and a body, and most importantly deenergize.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Opposite to electric shock protection, science and practice of arc protection is much younger and with accreted (accumulation of ) inconsistences and myths. Understanding these myths is an essential part of learning and applying electric arc protection.</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Since arc protection is needed during work on energized conductors, shock protection is first and foremost. Arc protection is always an addition to shock protection. Sometimes shock protection can be arc protection as well. For example, rubber gloves with leather protectors are also an arc protection.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5"/>
          </p:nvPr>
        </p:nvSpPr>
        <p:spPr/>
        <p:txBody>
          <a:bodyPr/>
          <a:lstStyle/>
          <a:p>
            <a:fld id="{A5B34D97-B71F-4916-80BE-B3A9CFF8A6E5}" type="slidenum">
              <a:rPr lang="en-US" smtClean="0"/>
              <a:t>32</a:t>
            </a:fld>
            <a:endParaRPr lang="en-US"/>
          </a:p>
        </p:txBody>
      </p:sp>
    </p:spTree>
    <p:extLst>
      <p:ext uri="{BB962C8B-B14F-4D97-AF65-F5344CB8AC3E}">
        <p14:creationId xmlns:p14="http://schemas.microsoft.com/office/powerpoint/2010/main" val="3940302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Here is the first Myth. A quote from a white paper: At the right cal rating  (as dictated by your arc flash hazard assessment), the PPE will insulate you, stopping the electrical energy created by the incident from using your body as a conductor and preventing the flow of serious current causing internal burns.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This assumption is incorrect! What is described in this white paper is the case of electric shock, and the prevention of current flowing though muscles and internal organs. Arc PPE DOES NOT protect against electric shock, See it on next video.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33</a:t>
            </a:fld>
            <a:endParaRPr lang="en-US"/>
          </a:p>
        </p:txBody>
      </p:sp>
    </p:spTree>
    <p:extLst>
      <p:ext uri="{BB962C8B-B14F-4D97-AF65-F5344CB8AC3E}">
        <p14:creationId xmlns:p14="http://schemas.microsoft.com/office/powerpoint/2010/main" val="2695472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Myth:  Arc Flash PPE protects you from internal burns caused by the energy in an arc flash incident.</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Reality: Video illustrates that AR clothing has no dielectric insulating properties whatsoever. AR clothing can insulate from thermal energy and prevent skin burn but not from high voltage, electric shock, or your body conducting current and causing serious internal burns.</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34</a:t>
            </a:fld>
            <a:endParaRPr lang="en-US"/>
          </a:p>
        </p:txBody>
      </p:sp>
    </p:spTree>
    <p:extLst>
      <p:ext uri="{BB962C8B-B14F-4D97-AF65-F5344CB8AC3E}">
        <p14:creationId xmlns:p14="http://schemas.microsoft.com/office/powerpoint/2010/main" val="1136097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However, the opposite is true: electric shock PPE can also protect against thermal energy of an electric arc. This video is an example of rubber glove protecting not only against electric shock but also from thermal effect of electric arc. Rubber glove with leather protectors is a proven protection against heat energy dissipated from electric arc.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35</a:t>
            </a:fld>
            <a:endParaRPr lang="en-US"/>
          </a:p>
        </p:txBody>
      </p:sp>
    </p:spTree>
    <p:extLst>
      <p:ext uri="{BB962C8B-B14F-4D97-AF65-F5344CB8AC3E}">
        <p14:creationId xmlns:p14="http://schemas.microsoft.com/office/powerpoint/2010/main" val="1747852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Several other shock protective PPE/equipment can protect against electric arc as well. Ex.</a:t>
            </a:r>
            <a:endParaRPr lang="en-US" sz="1100" dirty="0">
              <a:effectLst/>
              <a:latin typeface="Arial"/>
              <a:ea typeface="Calibri"/>
              <a:cs typeface="Times New Roman"/>
            </a:endParaRPr>
          </a:p>
          <a:p>
            <a:pPr marL="742950" marR="0" lvl="1" indent="-285750">
              <a:lnSpc>
                <a:spcPct val="115000"/>
              </a:lnSpc>
              <a:spcBef>
                <a:spcPts val="0"/>
              </a:spcBef>
              <a:spcAft>
                <a:spcPts val="600"/>
              </a:spcAft>
              <a:buFont typeface="Symbol"/>
              <a:buChar char=""/>
              <a:tabLst>
                <a:tab pos="285750" algn="l"/>
              </a:tabLst>
            </a:pPr>
            <a:r>
              <a:rPr lang="en-US" sz="1200" dirty="0">
                <a:effectLst/>
                <a:latin typeface="Arial"/>
                <a:ea typeface="Calibri"/>
                <a:cs typeface="Arial"/>
              </a:rPr>
              <a:t>Tools that provide distance form arc (clampsticks and telescoping tools) </a:t>
            </a:r>
            <a:endParaRPr lang="en-US" sz="1100" dirty="0">
              <a:effectLst/>
              <a:latin typeface="Arial"/>
              <a:ea typeface="Calibri"/>
              <a:cs typeface="Times New Roman"/>
            </a:endParaRPr>
          </a:p>
          <a:p>
            <a:pPr marL="742950" marR="0" lvl="1" indent="-285750">
              <a:lnSpc>
                <a:spcPct val="115000"/>
              </a:lnSpc>
              <a:spcBef>
                <a:spcPts val="0"/>
              </a:spcBef>
              <a:spcAft>
                <a:spcPts val="600"/>
              </a:spcAft>
              <a:buFont typeface="Symbol"/>
              <a:buChar char=""/>
              <a:tabLst>
                <a:tab pos="285750" algn="l"/>
              </a:tabLst>
            </a:pPr>
            <a:r>
              <a:rPr lang="en-US" sz="1200" dirty="0">
                <a:effectLst/>
                <a:latin typeface="Arial"/>
                <a:ea typeface="Calibri"/>
                <a:cs typeface="Arial"/>
              </a:rPr>
              <a:t>Rubber sleeves and aprons to some extent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36</a:t>
            </a:fld>
            <a:endParaRPr lang="en-US"/>
          </a:p>
        </p:txBody>
      </p:sp>
    </p:spTree>
    <p:extLst>
      <p:ext uri="{BB962C8B-B14F-4D97-AF65-F5344CB8AC3E}">
        <p14:creationId xmlns:p14="http://schemas.microsoft.com/office/powerpoint/2010/main" val="1871581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There is no recognition of five different types of arc yet in current standardization. However, as it was shown in Module 1 of this training course, there are substantial differences among arc types and exposures.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Understanding and predicting type of arc is a crucial step in safe work environment as far as arc concerns. We will learn later how type of arc can affect protective properties.</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37</a:t>
            </a:fld>
            <a:endParaRPr lang="en-US"/>
          </a:p>
        </p:txBody>
      </p:sp>
    </p:spTree>
    <p:extLst>
      <p:ext uri="{BB962C8B-B14F-4D97-AF65-F5344CB8AC3E}">
        <p14:creationId xmlns:p14="http://schemas.microsoft.com/office/powerpoint/2010/main" val="2983551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 uniqueness of this training course includes delivering knowledge that is not widely known but effective for arc protection.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For example, this summary table is a resource for planning any energized work. This is the first step for hazard assessment that should be used along with or even before other steps required by OSHA regulations or NFPA 70E standard.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As an example: If you are planning work in low voltage power or control panel with door open, and you must use rubber gloves to prevent direct contact with energized conductor, and in case of electric arc occurring inside panel, then the arc plasma channel with temperature 5,000 </a:t>
                </a:r>
                <a14:m>
                  <m:oMath xmlns:m="http://schemas.openxmlformats.org/officeDocument/2006/math">
                    <m:r>
                      <a:rPr lang="en-US" sz="1200" i="1">
                        <a:effectLst/>
                        <a:latin typeface="Cambria Math"/>
                        <a:ea typeface="Calibri"/>
                        <a:cs typeface="Arial"/>
                      </a:rPr>
                      <m:t>℃</m:t>
                    </m:r>
                  </m:oMath>
                </a14:m>
                <a:r>
                  <a:rPr lang="en-US" sz="1200" dirty="0">
                    <a:effectLst/>
                    <a:latin typeface="Arial"/>
                    <a:ea typeface="Calibri"/>
                    <a:cs typeface="Arial"/>
                  </a:rPr>
                  <a:t> will stay inside panel, but dangerously hot air will still exit through open door. So the best mitigation technique is you should avoid positioning yourself to the open door and stay to the side as much as possible. Using PPE is also a must and required by safety rules.     </a:t>
                </a:r>
                <a:endParaRPr lang="en-US" sz="1100" dirty="0">
                  <a:effectLst/>
                  <a:latin typeface="Arial"/>
                  <a:ea typeface="Calibri"/>
                  <a:cs typeface="Times New Roman"/>
                </a:endParaRPr>
              </a:p>
              <a:p>
                <a:endParaRPr lang="en-US" dirty="0"/>
              </a:p>
              <a:p>
                <a:r>
                  <a:rPr lang="en-US" dirty="0"/>
                  <a:t>Reference:</a:t>
                </a:r>
              </a:p>
              <a:p>
                <a:r>
                  <a:rPr lang="en-US" dirty="0"/>
                  <a:t>Electric Arc. Protecting Against Thermal Effect, Part 1: Types of Electric Arc By Mikhail </a:t>
                </a:r>
                <a:r>
                  <a:rPr lang="en-US" dirty="0" err="1"/>
                  <a:t>Golovkov</a:t>
                </a:r>
                <a:r>
                  <a:rPr lang="en-US" dirty="0"/>
                  <a:t>, Holger </a:t>
                </a:r>
                <a:r>
                  <a:rPr lang="en-US" dirty="0" err="1"/>
                  <a:t>Schau</a:t>
                </a:r>
                <a:r>
                  <a:rPr lang="en-US" dirty="0"/>
                  <a:t> and Gavin </a:t>
                </a:r>
                <a:r>
                  <a:rPr lang="en-US" dirty="0" err="1"/>
                  <a:t>Burdge</a:t>
                </a:r>
                <a:r>
                  <a:rPr lang="en-US" dirty="0"/>
                  <a:t>, Professional Safety Journal, July 2017</a:t>
                </a:r>
              </a:p>
            </p:txBody>
          </p:sp>
        </mc:Choice>
        <mc:Fallback xmlns="">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smtClean="0">
                    <a:effectLst/>
                    <a:latin typeface="Arial"/>
                    <a:ea typeface="Calibri"/>
                    <a:cs typeface="Arial"/>
                  </a:rPr>
                  <a:t>The uniqueness of this training course includes delivering knowledge that is not widely known but effective for arc protection.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For example, this summary table is a resource for planning any energized work. This is the first step for hazard assessment that should be used along with or even before other steps required by OSHA regulations or NFPA 70E standard.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As an example: If you are planning work in low voltage power or control panel with door open, and you must use rubber gloves to prevent direct contact with energized conductor, and in case of electric arc occurring inside panel, then the arc plasma channel with temperature 5,000 </a:t>
                </a:r>
                <a:r>
                  <a:rPr lang="en-US" sz="1200" i="0">
                    <a:effectLst/>
                    <a:latin typeface="Cambria Math"/>
                    <a:ea typeface="Calibri"/>
                    <a:cs typeface="Arial"/>
                  </a:rPr>
                  <a:t>℃</a:t>
                </a:r>
                <a:r>
                  <a:rPr lang="en-US" sz="1200" dirty="0">
                    <a:effectLst/>
                    <a:latin typeface="Arial"/>
                    <a:ea typeface="Calibri"/>
                    <a:cs typeface="Arial"/>
                  </a:rPr>
                  <a:t> will stay inside panel, but dangerously hot air will still exit through open door. So the best mitigation technique is you should avoid positioning yourself to the open door and stay to the side as much as possible. Using PPE is also a must and required by safety rules.     </a:t>
                </a:r>
                <a:endParaRPr lang="en-US" sz="1100" dirty="0">
                  <a:effectLst/>
                  <a:latin typeface="Arial"/>
                  <a:ea typeface="Calibri"/>
                  <a:cs typeface="Times New Roman"/>
                </a:endParaRPr>
              </a:p>
              <a:p>
                <a:endParaRPr lang="en-US" dirty="0"/>
              </a:p>
              <a:p>
                <a:r>
                  <a:rPr lang="en-US" dirty="0"/>
                  <a:t>Reference:</a:t>
                </a:r>
              </a:p>
              <a:p>
                <a:r>
                  <a:rPr lang="en-US" dirty="0"/>
                  <a:t>Electric Arc. Protecting Against Thermal Effect, Part 1: Types of Electric Arc By Mikhail </a:t>
                </a:r>
                <a:r>
                  <a:rPr lang="en-US" dirty="0" err="1"/>
                  <a:t>Golovkov</a:t>
                </a:r>
                <a:r>
                  <a:rPr lang="en-US" dirty="0"/>
                  <a:t>, Holger </a:t>
                </a:r>
                <a:r>
                  <a:rPr lang="en-US" dirty="0" err="1"/>
                  <a:t>Schau</a:t>
                </a:r>
                <a:r>
                  <a:rPr lang="en-US" dirty="0"/>
                  <a:t> and Gavin </a:t>
                </a:r>
                <a:r>
                  <a:rPr lang="en-US" dirty="0" err="1"/>
                  <a:t>Burdge</a:t>
                </a:r>
                <a:r>
                  <a:rPr lang="en-US" dirty="0"/>
                  <a:t>, Professional Safety Journal, July 2017</a:t>
                </a:r>
              </a:p>
            </p:txBody>
          </p:sp>
        </mc:Fallback>
      </mc:AlternateContent>
      <p:sp>
        <p:nvSpPr>
          <p:cNvPr id="4" name="Slide Number Placeholder 3"/>
          <p:cNvSpPr>
            <a:spLocks noGrp="1"/>
          </p:cNvSpPr>
          <p:nvPr>
            <p:ph type="sldNum" sz="quarter" idx="10"/>
          </p:nvPr>
        </p:nvSpPr>
        <p:spPr/>
        <p:txBody>
          <a:bodyPr/>
          <a:lstStyle/>
          <a:p>
            <a:fld id="{A5B34D97-B71F-4916-80BE-B3A9CFF8A6E5}" type="slidenum">
              <a:rPr lang="en-US" smtClean="0"/>
              <a:t>38</a:t>
            </a:fld>
            <a:endParaRPr lang="en-US"/>
          </a:p>
        </p:txBody>
      </p:sp>
    </p:spTree>
    <p:extLst>
      <p:ext uri="{BB962C8B-B14F-4D97-AF65-F5344CB8AC3E}">
        <p14:creationId xmlns:p14="http://schemas.microsoft.com/office/powerpoint/2010/main" val="1203823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In open air arc, thermal energy will be dissipated into all direction equally and predominantly as radiated heat (bright light). It can be compared with the camp fire when everybody around equally receiving the same heat feeling “cozy and warm”.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However, heat dissipation in box arc has different pattern. Imagine fire is put in a box with one side open and a strong fan is turned on blowing all heat in one direction towards one “guest of honor”. He/she will be at great risk of arc exposure. Everybody else around is in dark and cold.</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Ejected arc is delivering the entire fire directly into the laps of that one “guest of honor”. Severe burns may occur.</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Evidently in all three scenarios, the amount of heat energy is different, increasing from open air arc, to arc in a box, to ejected arc.</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Critical in electric arc protection is to avoid becoming the “guest of honor”.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39</a:t>
            </a:fld>
            <a:endParaRPr lang="en-US"/>
          </a:p>
        </p:txBody>
      </p:sp>
    </p:spTree>
    <p:extLst>
      <p:ext uri="{BB962C8B-B14F-4D97-AF65-F5344CB8AC3E}">
        <p14:creationId xmlns:p14="http://schemas.microsoft.com/office/powerpoint/2010/main" val="404441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43994"/>
            <a:ext cx="5852160" cy="4366146"/>
          </a:xfrm>
        </p:spPr>
        <p:txBody>
          <a:bodyPr/>
          <a:lstStyle/>
          <a:p>
            <a:r>
              <a:rPr lang="en-US" sz="1200" kern="1200" dirty="0">
                <a:solidFill>
                  <a:schemeClr val="tx1"/>
                </a:solidFill>
                <a:effectLst/>
                <a:latin typeface="+mn-lt"/>
                <a:ea typeface="+mn-ea"/>
                <a:cs typeface="+mn-cs"/>
              </a:rPr>
              <a:t>Workers also have the responsibility: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comply with all the OSHA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comply with the employer's safety and health rules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report any hazards to your supervisor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report any job-related illness or injury to your supervisor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is a link from OSHA about Worker Rights and Responsibilities.</a:t>
            </a:r>
          </a:p>
          <a:p>
            <a:endParaRPr lang="en-US" sz="1000" dirty="0"/>
          </a:p>
          <a:p>
            <a:r>
              <a:rPr lang="en-US" sz="1000" dirty="0"/>
              <a:t>Link from OSHA about Worker Rights and Responsibilities:  </a:t>
            </a:r>
            <a:r>
              <a:rPr lang="en-US" sz="1000" u="sng" dirty="0">
                <a:hlinkClick r:id="rId3"/>
              </a:rPr>
              <a:t>https://www.osha.gov/workers/</a:t>
            </a:r>
            <a:r>
              <a:rPr lang="en-US" sz="1000" dirty="0"/>
              <a:t> </a:t>
            </a:r>
          </a:p>
          <a:p>
            <a:r>
              <a:rPr lang="en-US" sz="1000" dirty="0"/>
              <a:t> </a:t>
            </a:r>
          </a:p>
          <a:p>
            <a:endParaRPr lang="en-US" sz="1000" dirty="0"/>
          </a:p>
          <a:p>
            <a:endParaRPr lang="en-US" sz="1000" i="1" dirty="0"/>
          </a:p>
        </p:txBody>
      </p:sp>
      <p:sp>
        <p:nvSpPr>
          <p:cNvPr id="4" name="Slide Number Placeholder 3"/>
          <p:cNvSpPr>
            <a:spLocks noGrp="1"/>
          </p:cNvSpPr>
          <p:nvPr>
            <p:ph type="sldNum" sz="quarter" idx="10"/>
          </p:nvPr>
        </p:nvSpPr>
        <p:spPr/>
        <p:txBody>
          <a:bodyPr/>
          <a:lstStyle/>
          <a:p>
            <a:fld id="{94E3A9E7-7D13-44F6-815F-8F80D09F789B}" type="slidenum">
              <a:rPr lang="en-US" smtClean="0"/>
              <a:t>4</a:t>
            </a:fld>
            <a:endParaRPr lang="en-US"/>
          </a:p>
        </p:txBody>
      </p:sp>
    </p:spTree>
    <p:extLst>
      <p:ext uri="{BB962C8B-B14F-4D97-AF65-F5344CB8AC3E}">
        <p14:creationId xmlns:p14="http://schemas.microsoft.com/office/powerpoint/2010/main" val="3351788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Next myth is “arc blast” or “pressure wave”. You can often hear this myth on all these occasions: training, electric arc education videos, manufactures marketing videos, and sales presentations. However, electric arc can be called “explosion” only casually or emotionally.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40</a:t>
            </a:fld>
            <a:endParaRPr lang="en-US"/>
          </a:p>
        </p:txBody>
      </p:sp>
    </p:spTree>
    <p:extLst>
      <p:ext uri="{BB962C8B-B14F-4D97-AF65-F5344CB8AC3E}">
        <p14:creationId xmlns:p14="http://schemas.microsoft.com/office/powerpoint/2010/main" val="3005983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“Explosion”, “massive pressure waves”, “throwing workers across rooms”, “evaporating and expanding 76,000 times” all these description of electric arc are false when arc is burning in open air or in enclosure with open door.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41</a:t>
            </a:fld>
            <a:endParaRPr lang="en-US"/>
          </a:p>
        </p:txBody>
      </p:sp>
    </p:spTree>
    <p:extLst>
      <p:ext uri="{BB962C8B-B14F-4D97-AF65-F5344CB8AC3E}">
        <p14:creationId xmlns:p14="http://schemas.microsoft.com/office/powerpoint/2010/main" val="2841997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No mannequins “flying across the rooms” in lab testing.</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42</a:t>
            </a:fld>
            <a:endParaRPr lang="en-US"/>
          </a:p>
        </p:txBody>
      </p:sp>
    </p:spTree>
    <p:extLst>
      <p:ext uri="{BB962C8B-B14F-4D97-AF65-F5344CB8AC3E}">
        <p14:creationId xmlns:p14="http://schemas.microsoft.com/office/powerpoint/2010/main" val="2877885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These photos illustrate electromagnetic forces generated when ejected arc channel is trapped in the bulge of arc blanket during the test. Ejected arc configuration in open air is used in arc blanket testing. Each blanket is a heavy seven layers of Kevlar® and Nomex® fabrics. There are four freeze-frames from four high speed test videos in this collage. Each test was done with different fault current. At 5 kA electromagnetic force is low and test blanket is flat. Bulging increases with higher current. It is electromagnetic force causing bulging but not “blast” or “pressure wave”.</a:t>
            </a:r>
            <a:endParaRPr lang="en-US" sz="1100" dirty="0">
              <a:effectLst/>
              <a:latin typeface="Arial"/>
              <a:ea typeface="Calibri"/>
              <a:cs typeface="Times New Roman"/>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43</a:t>
            </a:fld>
            <a:endParaRPr lang="en-US"/>
          </a:p>
        </p:txBody>
      </p:sp>
    </p:spTree>
    <p:extLst>
      <p:ext uri="{BB962C8B-B14F-4D97-AF65-F5344CB8AC3E}">
        <p14:creationId xmlns:p14="http://schemas.microsoft.com/office/powerpoint/2010/main" val="2877885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Although there is no “blast”, thermal hazard in ejected arc is proportional to arc current. A higher arc current generates a higher electromagnetic force that ejects arc channel from electrode gap sooner and to a greater distance. Ignition of non-FR T-shirt is current-dependent for the same geometry. Testing was done at the same arc duration.  There are no calculations that take into account this effect.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44</a:t>
            </a:fld>
            <a:endParaRPr lang="en-US"/>
          </a:p>
        </p:txBody>
      </p:sp>
    </p:spTree>
    <p:extLst>
      <p:ext uri="{BB962C8B-B14F-4D97-AF65-F5344CB8AC3E}">
        <p14:creationId xmlns:p14="http://schemas.microsoft.com/office/powerpoint/2010/main" val="3776878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No “flying bodies” or broken glass or door in theses video ether. Both men are moving on their own power.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45</a:t>
            </a:fld>
            <a:endParaRPr lang="en-US"/>
          </a:p>
        </p:txBody>
      </p:sp>
    </p:spTree>
    <p:extLst>
      <p:ext uri="{BB962C8B-B14F-4D97-AF65-F5344CB8AC3E}">
        <p14:creationId xmlns:p14="http://schemas.microsoft.com/office/powerpoint/2010/main" val="1641599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a:ea typeface="Calibri"/>
              </a:rPr>
              <a:t>Remember this video of arc in a box from Module 1. The door is open, so there is no pressure wave that is capable of throwing two electricians back from electric panel. However, there is a force that helps them escape a dangerous place. This force is human body self-preservation, adrenaline rush supplying oxygen inrush to muscles and adding strength to involuntary muscles movement. They wouldn’t beat Usain Bolt but estimated from video 12-14 mph speed is accomplishment for ordinary man in gear. </a:t>
            </a:r>
            <a:r>
              <a:rPr lang="en-US" dirty="0"/>
              <a:t>       </a:t>
            </a:r>
          </a:p>
        </p:txBody>
      </p:sp>
      <p:sp>
        <p:nvSpPr>
          <p:cNvPr id="4" name="Slide Number Placeholder 3"/>
          <p:cNvSpPr>
            <a:spLocks noGrp="1"/>
          </p:cNvSpPr>
          <p:nvPr>
            <p:ph type="sldNum" sz="quarter" idx="10"/>
          </p:nvPr>
        </p:nvSpPr>
        <p:spPr/>
        <p:txBody>
          <a:bodyPr/>
          <a:lstStyle/>
          <a:p>
            <a:fld id="{A5B34D97-B71F-4916-80BE-B3A9CFF8A6E5}" type="slidenum">
              <a:rPr lang="en-US" smtClean="0"/>
              <a:t>46</a:t>
            </a:fld>
            <a:endParaRPr lang="en-US"/>
          </a:p>
        </p:txBody>
      </p:sp>
    </p:spTree>
    <p:extLst>
      <p:ext uri="{BB962C8B-B14F-4D97-AF65-F5344CB8AC3E}">
        <p14:creationId xmlns:p14="http://schemas.microsoft.com/office/powerpoint/2010/main" val="3412345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There are things to learn except "never do it again". First of all, there is no “pressure wave” and “flying body” no matter how violent electric arc seems.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However, there are right things, there are lucky things and there are things that could be done better. Let's look at technical details of this video. The right thing is that worker used spike with long clean and (appears to be) wooden/plastic (not metal) handle. This handle is a game changer because:  a) It isolates this worker from energized conductor eliminating electric shock or electrocution; b) It provides extra distance between the body and electric arc and consequently mitigates exposure to thermal energy.</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47</a:t>
            </a:fld>
            <a:endParaRPr lang="en-US"/>
          </a:p>
        </p:txBody>
      </p:sp>
    </p:spTree>
    <p:extLst>
      <p:ext uri="{BB962C8B-B14F-4D97-AF65-F5344CB8AC3E}">
        <p14:creationId xmlns:p14="http://schemas.microsoft.com/office/powerpoint/2010/main" val="146140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Wikipedia defines several types of explosions including “electrical” as high current electric fault.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48</a:t>
            </a:fld>
            <a:endParaRPr lang="en-US" dirty="0"/>
          </a:p>
        </p:txBody>
      </p:sp>
    </p:spTree>
    <p:extLst>
      <p:ext uri="{BB962C8B-B14F-4D97-AF65-F5344CB8AC3E}">
        <p14:creationId xmlns:p14="http://schemas.microsoft.com/office/powerpoint/2010/main" val="2917055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Arc is electric discharge of certain duration.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Rate of energy dissipation is much slower than that in chemical detonation, which means no significant or destructive pressure wave.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Video examples from the lab and from the field demonstrate no destruction or harm to the bodies.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49</a:t>
            </a:fld>
            <a:endParaRPr lang="en-US" dirty="0"/>
          </a:p>
        </p:txBody>
      </p:sp>
    </p:spTree>
    <p:extLst>
      <p:ext uri="{BB962C8B-B14F-4D97-AF65-F5344CB8AC3E}">
        <p14:creationId xmlns:p14="http://schemas.microsoft.com/office/powerpoint/2010/main" val="15241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971" y="4561632"/>
            <a:ext cx="5719758" cy="4288711"/>
          </a:xfrm>
        </p:spPr>
        <p:txBody>
          <a:bodyPr/>
          <a:lstStyle/>
          <a:p>
            <a:pPr marL="0" marR="0">
              <a:lnSpc>
                <a:spcPct val="115000"/>
              </a:lnSpc>
              <a:spcBef>
                <a:spcPts val="0"/>
              </a:spcBef>
              <a:spcAft>
                <a:spcPts val="600"/>
              </a:spcAft>
            </a:pPr>
            <a:r>
              <a:rPr lang="en-US" sz="1200" dirty="0">
                <a:effectLst/>
                <a:latin typeface="Arial"/>
                <a:ea typeface="Calibri"/>
                <a:cs typeface="Arial"/>
              </a:rPr>
              <a:t>OSHA prohibits employers from discharging or in any manner discriminating against employees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for reporting work-related injuries and illnesses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for requesting information on injuries and illnesses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for anonymously requesting an OSHA inspection of workplace hazards</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94E3A9E7-7D13-44F6-815F-8F80D09F789B}" type="slidenum">
              <a:rPr lang="en-US" smtClean="0"/>
              <a:t>5</a:t>
            </a:fld>
            <a:endParaRPr lang="en-US"/>
          </a:p>
        </p:txBody>
      </p:sp>
    </p:spTree>
    <p:extLst>
      <p:ext uri="{BB962C8B-B14F-4D97-AF65-F5344CB8AC3E}">
        <p14:creationId xmlns:p14="http://schemas.microsoft.com/office/powerpoint/2010/main" val="3351788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In these videos there is no evidence of flying human bodies or mannequins.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There is no explosion that can lift 200 pounds man and throw him wide and far.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However, human bodies are moving in real life arc events. In opposite, mannequins in numerous arc videos are standing “like rocks”.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The difference between human and mannequin is that mannequin does not have survival mechanism as humans do.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It is unexpected scare, survival self-defense or adrenalin rush that move electrician out of harm’s way during the stressful moments. </a:t>
            </a: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50</a:t>
            </a:fld>
            <a:endParaRPr lang="en-US" dirty="0"/>
          </a:p>
        </p:txBody>
      </p:sp>
    </p:spTree>
    <p:extLst>
      <p:ext uri="{BB962C8B-B14F-4D97-AF65-F5344CB8AC3E}">
        <p14:creationId xmlns:p14="http://schemas.microsoft.com/office/powerpoint/2010/main" val="152414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b="0" dirty="0">
                <a:effectLst/>
                <a:latin typeface="Arial"/>
                <a:ea typeface="Calibri"/>
                <a:cs typeface="Arial"/>
              </a:rPr>
              <a:t>Here is some medical information on adrenaline rush.</a:t>
            </a:r>
            <a:endParaRPr lang="en-US" sz="1100" b="0" dirty="0">
              <a:effectLst/>
              <a:latin typeface="Arial"/>
              <a:ea typeface="Calibri"/>
              <a:cs typeface="Times New Roman"/>
            </a:endParaRPr>
          </a:p>
          <a:p>
            <a:pPr marL="0" marR="0">
              <a:lnSpc>
                <a:spcPct val="115000"/>
              </a:lnSpc>
              <a:spcBef>
                <a:spcPts val="0"/>
              </a:spcBef>
              <a:spcAft>
                <a:spcPts val="600"/>
              </a:spcAft>
            </a:pPr>
            <a:r>
              <a:rPr lang="en-US" sz="1200" b="0" dirty="0">
                <a:effectLst/>
                <a:latin typeface="Arial"/>
                <a:ea typeface="Calibri"/>
                <a:cs typeface="Arial"/>
              </a:rPr>
              <a:t>What causes adrenaline rush?</a:t>
            </a:r>
            <a:endParaRPr lang="en-US" sz="1100" b="0" dirty="0">
              <a:effectLst/>
              <a:latin typeface="Arial"/>
              <a:ea typeface="Calibri"/>
              <a:cs typeface="Times New Roman"/>
            </a:endParaRPr>
          </a:p>
          <a:p>
            <a:pPr marL="0" marR="0">
              <a:lnSpc>
                <a:spcPct val="115000"/>
              </a:lnSpc>
              <a:spcBef>
                <a:spcPts val="0"/>
              </a:spcBef>
              <a:spcAft>
                <a:spcPts val="600"/>
              </a:spcAft>
            </a:pPr>
            <a:r>
              <a:rPr lang="en-US" sz="1200" b="0" dirty="0">
                <a:effectLst/>
                <a:latin typeface="Arial"/>
                <a:ea typeface="Calibri"/>
                <a:cs typeface="Arial"/>
              </a:rPr>
              <a:t>The inner glands produce adrenaline. Adrenaline helps your body react more quickly. It makes the heartbeat faster, increases blood flow to the brain and muscles, and stimulates the body to make sugar to use for fuel. When adrenaline is released suddenly, it's often referred to as an adrenaline rush.</a:t>
            </a:r>
            <a:endParaRPr lang="en-US" sz="1100" b="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b="0" dirty="0">
                <a:effectLst/>
                <a:latin typeface="Arial"/>
                <a:ea typeface="Calibri"/>
                <a:cs typeface="Arial"/>
              </a:rPr>
              <a:t>Adrenaline is a stress hormone secreted from the adrenal glands on the kidneys. </a:t>
            </a:r>
            <a:endParaRPr lang="en-US" sz="1100" b="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b="0" dirty="0">
                <a:effectLst/>
                <a:latin typeface="Arial"/>
                <a:ea typeface="Calibri"/>
                <a:cs typeface="Arial"/>
              </a:rPr>
              <a:t>Adrenaline helps your body react more quickly. It makes the heart beat faster, increases blood flow to the brain and muscles. </a:t>
            </a:r>
            <a:endParaRPr lang="en-US" sz="1100" b="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b="0" dirty="0">
                <a:effectLst/>
                <a:latin typeface="Arial"/>
                <a:ea typeface="Calibri"/>
                <a:cs typeface="Arial"/>
              </a:rPr>
              <a:t>The body goes into fight-or-flight responses. Adrenaline acts on muscles, allowing them to contract more than they can when the body is in a calm or neutral state.</a:t>
            </a:r>
            <a:endParaRPr lang="en-US" sz="1100" b="0" dirty="0">
              <a:effectLst/>
              <a:latin typeface="Arial"/>
              <a:ea typeface="Calibri"/>
              <a:cs typeface="Times New Roman"/>
            </a:endParaRPr>
          </a:p>
          <a:p>
            <a:endParaRPr lang="en-US" b="0" dirty="0"/>
          </a:p>
          <a:p>
            <a:endParaRPr lang="en-US" b="0" dirty="0"/>
          </a:p>
          <a:p>
            <a:r>
              <a:rPr lang="en-US" b="0" dirty="0"/>
              <a:t>--- More information: </a:t>
            </a:r>
          </a:p>
          <a:p>
            <a:r>
              <a:rPr lang="en-US" b="0" dirty="0"/>
              <a:t>What happens when you have an adrenaline rush?</a:t>
            </a:r>
          </a:p>
          <a:p>
            <a:r>
              <a:rPr lang="en-US" b="0" dirty="0"/>
              <a:t>Adrenaline is a stress hormone secreted from the adrenal glands on the kidneys. The body goes into fight-or-flight responses in threatening environments when under stress which produces adrenaline. Learn how adrenaline rushes happen and how it impacts the body both positively and negatively</a:t>
            </a:r>
          </a:p>
          <a:p>
            <a:endParaRPr lang="en-US" b="0" dirty="0"/>
          </a:p>
          <a:p>
            <a:r>
              <a:rPr lang="en-US" b="0" dirty="0"/>
              <a:t>Is it good to have an adrenaline rush?</a:t>
            </a:r>
          </a:p>
          <a:p>
            <a:r>
              <a:rPr lang="en-US" b="0" dirty="0"/>
              <a:t>When your adrenal glands dump the stress hormones cortisol and adrenaline into the bloodstream to create an “adrenaline rush,” your body is activating a heightened state of physical and mental alertness. As long as it's not long-lasting, that burst of human jet fuel can be a good thing.</a:t>
            </a:r>
          </a:p>
          <a:p>
            <a:endParaRPr lang="en-US" b="0" dirty="0"/>
          </a:p>
          <a:p>
            <a:r>
              <a:rPr lang="en-US" b="0" dirty="0"/>
              <a:t>How does adrenaline affect the body?</a:t>
            </a:r>
          </a:p>
          <a:p>
            <a:r>
              <a:rPr lang="en-US" b="0" dirty="0"/>
              <a:t>When adrenaline is released, it signals the brain to redirect energy and blood from the internal organs to the muscles to prepare to fight or flee. Adrenaline causes an increased heart rate, high blood pressure and rapid, shallow respiration. The body temperature will increase and cause sweating.</a:t>
            </a:r>
          </a:p>
          <a:p>
            <a:endParaRPr lang="en-US" b="0" dirty="0"/>
          </a:p>
          <a:p>
            <a:r>
              <a:rPr lang="en-US" b="0" dirty="0"/>
              <a:t>Does adrenaline make you stronger?</a:t>
            </a:r>
          </a:p>
          <a:p>
            <a:r>
              <a:rPr lang="en-US" b="0" dirty="0"/>
              <a:t>But adrenaline's effect on muscles accounts for amazing strength. Adrenaline acts on muscles, allowing them to contract more than they can when the body is in a calm or neutral state. ... This means that more oxygen is carried to your muscles by the extra blood, which allows your muscles to function at elevated levels.</a:t>
            </a:r>
          </a:p>
        </p:txBody>
      </p:sp>
      <p:sp>
        <p:nvSpPr>
          <p:cNvPr id="4" name="Slide Number Placeholder 3"/>
          <p:cNvSpPr>
            <a:spLocks noGrp="1"/>
          </p:cNvSpPr>
          <p:nvPr>
            <p:ph type="sldNum" sz="quarter" idx="10"/>
          </p:nvPr>
        </p:nvSpPr>
        <p:spPr/>
        <p:txBody>
          <a:bodyPr/>
          <a:lstStyle/>
          <a:p>
            <a:fld id="{BA80D6C5-33AE-45D8-B8B9-8598C887B120}" type="slidenum">
              <a:rPr lang="en-US" smtClean="0"/>
              <a:t>51</a:t>
            </a:fld>
            <a:endParaRPr lang="en-US" dirty="0"/>
          </a:p>
        </p:txBody>
      </p:sp>
    </p:spTree>
    <p:extLst>
      <p:ext uri="{BB962C8B-B14F-4D97-AF65-F5344CB8AC3E}">
        <p14:creationId xmlns:p14="http://schemas.microsoft.com/office/powerpoint/2010/main" val="152414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The fact that electrician is blinded by blight light, shocked by high temperature, scared and disoriented by unexpected danger, just adds to real picture of strong and fast reflexive body movement.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Impact with any obstacle in workers way can cause serious bodily injury. </a:t>
            </a:r>
            <a:endParaRPr lang="en-US" sz="1100" dirty="0">
              <a:effectLst/>
              <a:latin typeface="Arial"/>
              <a:ea typeface="Calibri"/>
              <a:cs typeface="Times New Roman"/>
            </a:endParaRPr>
          </a:p>
          <a:p>
            <a:pPr marL="0" marR="0">
              <a:lnSpc>
                <a:spcPct val="115000"/>
              </a:lnSpc>
              <a:spcBef>
                <a:spcPts val="0"/>
              </a:spcBef>
              <a:spcAft>
                <a:spcPts val="600"/>
              </a:spcAft>
            </a:pPr>
            <a:r>
              <a:rPr lang="en-US" sz="1200" b="0" dirty="0">
                <a:effectLst/>
                <a:latin typeface="Arial"/>
                <a:ea typeface="Calibri"/>
                <a:cs typeface="Arial"/>
              </a:rPr>
              <a:t>Electric arc is dangerous for personnel mainly due to its thermal effect dissipating large amount of heat energy. Arc rated PPE are required.</a:t>
            </a:r>
            <a:endParaRPr lang="en-US" sz="1100" b="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52</a:t>
            </a:fld>
            <a:endParaRPr lang="en-US" dirty="0"/>
          </a:p>
        </p:txBody>
      </p:sp>
    </p:spTree>
    <p:extLst>
      <p:ext uri="{BB962C8B-B14F-4D97-AF65-F5344CB8AC3E}">
        <p14:creationId xmlns:p14="http://schemas.microsoft.com/office/powerpoint/2010/main" val="152414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There are three still frames from each of four videos at the attached collage: two labs and two field cases. Note that in both box cases, either door is open or front cover is removed. Each frame is showing positions of humans or mannequins just before, during, and after arc exposure. Obviously, there is damage to either human or mannequin and they retained their original positions except field box arc case (top row). In that case electricians are running away under their own power.</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These and many other visual materials (video and photos) do evidence that in electric arc incident there is no such thing as “arc pressure wave”, or “arc blast”, or “arc explosion”. There is a loud sound that accompanies electric arc in the same way as any other electric discharge (for example lightning).</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53</a:t>
            </a:fld>
            <a:endParaRPr lang="en-US"/>
          </a:p>
        </p:txBody>
      </p:sp>
    </p:spTree>
    <p:extLst>
      <p:ext uri="{BB962C8B-B14F-4D97-AF65-F5344CB8AC3E}">
        <p14:creationId xmlns:p14="http://schemas.microsoft.com/office/powerpoint/2010/main" val="1648876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 of working in front of open door. In the first two videos, electricians survived with no harm as both of them were not in a path of energy release. In the third video two of the three escaped, but the third one was injured and still in front of cubicle.</a:t>
            </a:r>
          </a:p>
          <a:p>
            <a:r>
              <a:rPr lang="en-US" sz="1200" kern="1200" dirty="0">
                <a:solidFill>
                  <a:schemeClr val="tx1"/>
                </a:solidFill>
                <a:effectLst/>
                <a:latin typeface="+mn-lt"/>
                <a:ea typeface="+mn-ea"/>
                <a:cs typeface="+mn-cs"/>
              </a:rPr>
              <a:t>However, it is a very different phenomenon of arc burning in enclosure. </a:t>
            </a: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54</a:t>
            </a:fld>
            <a:endParaRPr lang="en-US"/>
          </a:p>
        </p:txBody>
      </p:sp>
    </p:spTree>
    <p:extLst>
      <p:ext uri="{BB962C8B-B14F-4D97-AF65-F5344CB8AC3E}">
        <p14:creationId xmlns:p14="http://schemas.microsoft.com/office/powerpoint/2010/main" val="3591292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In a closed compartment, the situation may be totally different. Rapid temperature rise of confined air will cause a rapid increase of pressure inside compartment. Due to increased pressure, there may or may not rupture of the lock or walls of the compartment depending on their mechanical strength. Pressure can be released though ruptured wall or reduced naturally after arc interruption followed by air cooling.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55</a:t>
            </a:fld>
            <a:endParaRPr lang="en-US"/>
          </a:p>
        </p:txBody>
      </p:sp>
    </p:spTree>
    <p:extLst>
      <p:ext uri="{BB962C8B-B14F-4D97-AF65-F5344CB8AC3E}">
        <p14:creationId xmlns:p14="http://schemas.microsoft.com/office/powerpoint/2010/main" val="3379309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Example of swinging door. Luckily, operators were not in its way.</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56</a:t>
            </a:fld>
            <a:endParaRPr lang="en-US"/>
          </a:p>
        </p:txBody>
      </p:sp>
    </p:spTree>
    <p:extLst>
      <p:ext uri="{BB962C8B-B14F-4D97-AF65-F5344CB8AC3E}">
        <p14:creationId xmlns:p14="http://schemas.microsoft.com/office/powerpoint/2010/main" val="40336518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This is an example of a box arc in “normal” condition when no switching or other work is being done on equipment.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57</a:t>
            </a:fld>
            <a:endParaRPr lang="en-US"/>
          </a:p>
        </p:txBody>
      </p:sp>
    </p:spTree>
    <p:extLst>
      <p:ext uri="{BB962C8B-B14F-4D97-AF65-F5344CB8AC3E}">
        <p14:creationId xmlns:p14="http://schemas.microsoft.com/office/powerpoint/2010/main" val="28026562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a:ea typeface="Calibri"/>
              </a:rPr>
              <a:t>ASTM F1959 arc test method for FR textiles specify requirements for test equipment and outlines test procedure and test protocol resulting in arc rating. There is no reference to any type of arc in the definition. The false perception is that arc performance or numerical value of the arc rating is always the same. </a:t>
            </a:r>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58</a:t>
            </a:fld>
            <a:endParaRPr lang="en-US"/>
          </a:p>
        </p:txBody>
      </p:sp>
    </p:spTree>
    <p:extLst>
      <p:ext uri="{BB962C8B-B14F-4D97-AF65-F5344CB8AC3E}">
        <p14:creationId xmlns:p14="http://schemas.microsoft.com/office/powerpoint/2010/main" val="654848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 first method for incident energy calculation is more theoretical and involves for each point in electric network:</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extensive data collection for all equipment: generators, transformers, motors, cable and overhead lines, relays, fuses, breakers, switchgear, panels etc.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calculations: fault current, fault clearing time, incident energy.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All calculated parameters are specific and different for each and every piece of equipment in electric network.</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The second method is based more on the past experience of safe work: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Method 1 is predominant. However, it is less reliable because of variability of arc PPE protective properties and specifically variability of arc rating from point to point of electrical network.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For example, PPE with arc rating of 8 cal/cm² will perform at 10 cal/cm² at one point of network but can only at 6 cal/cm²at another.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Next few slides will explain why PPE may underperform their labeled rating.</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59</a:t>
            </a:fld>
            <a:endParaRPr lang="en-US" dirty="0"/>
          </a:p>
        </p:txBody>
      </p:sp>
    </p:spTree>
    <p:extLst>
      <p:ext uri="{BB962C8B-B14F-4D97-AF65-F5344CB8AC3E}">
        <p14:creationId xmlns:p14="http://schemas.microsoft.com/office/powerpoint/2010/main" val="21835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6169152" cy="4980623"/>
          </a:xfrm>
        </p:spPr>
        <p:txBody>
          <a:bodyPr/>
          <a:lstStyle/>
          <a:p>
            <a:pPr marL="0" marR="0">
              <a:lnSpc>
                <a:spcPct val="115000"/>
              </a:lnSpc>
              <a:spcBef>
                <a:spcPts val="0"/>
              </a:spcBef>
              <a:spcAft>
                <a:spcPts val="600"/>
              </a:spcAft>
            </a:pPr>
            <a:r>
              <a:rPr lang="en-US" sz="1200" dirty="0">
                <a:effectLst/>
                <a:latin typeface="Arial"/>
                <a:ea typeface="Calibri"/>
                <a:cs typeface="Arial"/>
              </a:rPr>
              <a:t>This training course is to increase the awareness and skills for recognizing electrical hazards related to wind tower construction and maintenance.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This training course is structured in three modules. All modules can be taught together as a 4-hours session. Modules can be also taught independently that allow flexibility in course time management.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b="1" dirty="0">
                <a:effectLst/>
                <a:latin typeface="Arial"/>
                <a:ea typeface="Calibri"/>
                <a:cs typeface="Arial"/>
              </a:rPr>
              <a:t>Module 1 </a:t>
            </a:r>
            <a:r>
              <a:rPr lang="en-US" sz="1200" dirty="0">
                <a:effectLst/>
                <a:latin typeface="Arial"/>
                <a:ea typeface="Calibri"/>
                <a:cs typeface="Arial"/>
              </a:rPr>
              <a:t>for identifying properties, specifics of electric hazards and how they can hurt workers;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b="1" dirty="0">
                <a:effectLst/>
                <a:latin typeface="Arial"/>
                <a:ea typeface="Calibri"/>
                <a:cs typeface="Arial"/>
              </a:rPr>
              <a:t>Module 2</a:t>
            </a:r>
            <a:r>
              <a:rPr lang="en-US" sz="1200" dirty="0">
                <a:effectLst/>
                <a:latin typeface="Arial"/>
                <a:ea typeface="Calibri"/>
                <a:cs typeface="Arial"/>
              </a:rPr>
              <a:t>, technical means and ways of protection from electrical hazards; and</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b="1" dirty="0">
                <a:effectLst/>
                <a:latin typeface="Arial"/>
                <a:ea typeface="Calibri"/>
                <a:cs typeface="Arial"/>
              </a:rPr>
              <a:t>Module 3</a:t>
            </a:r>
            <a:r>
              <a:rPr lang="en-US" sz="1200" dirty="0">
                <a:effectLst/>
                <a:latin typeface="Arial"/>
                <a:ea typeface="Calibri"/>
                <a:cs typeface="Arial"/>
              </a:rPr>
              <a:t>, what is required in mandatory government regulations, and consensus safety standards.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One note before we start. The targeted industry for this training course is wind tower and its associated equipment construction and maintenance. However, electrical hazards are common in many other industries, such as electrical utility industry, manufacturing, and construction industry. This training and educational material is also applicable in these industries and can benefit those workers.</a:t>
            </a:r>
            <a:endParaRPr lang="en-US" sz="1100" dirty="0">
              <a:effectLst/>
              <a:latin typeface="Arial"/>
              <a:ea typeface="Calibri"/>
              <a:cs typeface="Times New Roman"/>
            </a:endParaRPr>
          </a:p>
          <a:p>
            <a:pPr defTabSz="966529">
              <a:defRPr/>
            </a:pP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6</a:t>
            </a:fld>
            <a:endParaRPr lang="en-US"/>
          </a:p>
        </p:txBody>
      </p:sp>
    </p:spTree>
    <p:extLst>
      <p:ext uri="{BB962C8B-B14F-4D97-AF65-F5344CB8AC3E}">
        <p14:creationId xmlns:p14="http://schemas.microsoft.com/office/powerpoint/2010/main" val="1521872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Arc rating is limited to a single set of test conditions. For example, the parameters in this test included: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8 kA arc current;</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12 inch distance between test specimen and arc electrodes; and</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12 inch distance between tips of vertical electrodes.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60</a:t>
            </a:fld>
            <a:endParaRPr lang="en-US"/>
          </a:p>
        </p:txBody>
      </p:sp>
    </p:spTree>
    <p:extLst>
      <p:ext uri="{BB962C8B-B14F-4D97-AF65-F5344CB8AC3E}">
        <p14:creationId xmlns:p14="http://schemas.microsoft.com/office/powerpoint/2010/main" val="30998540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Arc rating is not constant and depends on arc current.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61</a:t>
            </a:fld>
            <a:endParaRPr lang="en-US"/>
          </a:p>
        </p:txBody>
      </p:sp>
    </p:spTree>
    <p:extLst>
      <p:ext uri="{BB962C8B-B14F-4D97-AF65-F5344CB8AC3E}">
        <p14:creationId xmlns:p14="http://schemas.microsoft.com/office/powerpoint/2010/main" val="1453803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Arc rating is also dependent on the distance to arc.</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62</a:t>
            </a:fld>
            <a:endParaRPr lang="en-US"/>
          </a:p>
        </p:txBody>
      </p:sp>
    </p:spTree>
    <p:extLst>
      <p:ext uri="{BB962C8B-B14F-4D97-AF65-F5344CB8AC3E}">
        <p14:creationId xmlns:p14="http://schemas.microsoft.com/office/powerpoint/2010/main" val="431668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dimension of arc rating variability is the type of arc. </a:t>
            </a:r>
          </a:p>
          <a:p>
            <a:pPr marL="0" marR="0">
              <a:lnSpc>
                <a:spcPct val="115000"/>
              </a:lnSpc>
              <a:spcBef>
                <a:spcPts val="0"/>
              </a:spcBef>
              <a:spcAft>
                <a:spcPts val="600"/>
              </a:spcAft>
            </a:pPr>
            <a:r>
              <a:rPr lang="en-US" sz="1200" dirty="0">
                <a:effectLst/>
                <a:latin typeface="Arial"/>
                <a:ea typeface="Calibri"/>
                <a:cs typeface="Arial"/>
              </a:rPr>
              <a:t>One more dimension of arc rating variability is the type of arc.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All testing was done with the same fabric from the same single roll.</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Range of Arc Thermal Protective Values (ATPVs) is from 6.7 to 13.1 or nearly 100% difference.</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Higher numbers to the right of the chart do not mean better protection.</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63</a:t>
            </a:fld>
            <a:endParaRPr lang="en-US"/>
          </a:p>
        </p:txBody>
      </p:sp>
    </p:spTree>
    <p:extLst>
      <p:ext uri="{BB962C8B-B14F-4D97-AF65-F5344CB8AC3E}">
        <p14:creationId xmlns:p14="http://schemas.microsoft.com/office/powerpoint/2010/main" val="1641531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Protective properties are not the same and depend on a number of factors.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PPE selection based on Incident Energy (IE) method does not account for these factors.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PPE will be underperformed because of arc rating variability.</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64</a:t>
            </a:fld>
            <a:endParaRPr lang="en-US"/>
          </a:p>
        </p:txBody>
      </p:sp>
    </p:spTree>
    <p:extLst>
      <p:ext uri="{BB962C8B-B14F-4D97-AF65-F5344CB8AC3E}">
        <p14:creationId xmlns:p14="http://schemas.microsoft.com/office/powerpoint/2010/main" val="2341584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Relation between arc rating value and protective time is in inverse protection.</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All data show that arc rating as determined according to ASTM standards is not the best and most reliable measurement of PPE arc protective properties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65</a:t>
            </a:fld>
            <a:endParaRPr lang="en-US"/>
          </a:p>
        </p:txBody>
      </p:sp>
    </p:spTree>
    <p:extLst>
      <p:ext uri="{BB962C8B-B14F-4D97-AF65-F5344CB8AC3E}">
        <p14:creationId xmlns:p14="http://schemas.microsoft.com/office/powerpoint/2010/main" val="23415846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Protective time (PT) is the time from arc start until enough heat energy is transferred to cause second-degree skin burn.</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PT is the direct measure of how long a fabric material will provide protection.</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66</a:t>
            </a:fld>
            <a:endParaRPr lang="en-US"/>
          </a:p>
        </p:txBody>
      </p:sp>
    </p:spTree>
    <p:extLst>
      <p:ext uri="{BB962C8B-B14F-4D97-AF65-F5344CB8AC3E}">
        <p14:creationId xmlns:p14="http://schemas.microsoft.com/office/powerpoint/2010/main" val="27172952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Protective properties are better described by area under curve than a single dot on x-y plane.</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67</a:t>
            </a:fld>
            <a:endParaRPr lang="en-US"/>
          </a:p>
        </p:txBody>
      </p:sp>
    </p:spTree>
    <p:extLst>
      <p:ext uri="{BB962C8B-B14F-4D97-AF65-F5344CB8AC3E}">
        <p14:creationId xmlns:p14="http://schemas.microsoft.com/office/powerpoint/2010/main" val="438572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There are few other myths that are listed on this slide and that are not in the scope of this training materials due to lack of time.  For example, “thousands of fatalities“ from electric arc occur annually; and statistical exaggeration of fatal and nonfatal arc trauma.  Also short sleeves shirts and T-shirts are in compliance with OSHA and mesh vents in garments are in compliance with OSHA PPE requirements (they are not).</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68</a:t>
            </a:fld>
            <a:endParaRPr lang="en-US"/>
          </a:p>
        </p:txBody>
      </p:sp>
    </p:spTree>
    <p:extLst>
      <p:ext uri="{BB962C8B-B14F-4D97-AF65-F5344CB8AC3E}">
        <p14:creationId xmlns:p14="http://schemas.microsoft.com/office/powerpoint/2010/main" val="1205273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b="0" dirty="0">
                <a:effectLst/>
                <a:latin typeface="Arial"/>
                <a:ea typeface="Calibri"/>
                <a:cs typeface="Arial"/>
              </a:rPr>
              <a:t>Step aside </a:t>
            </a:r>
            <a:r>
              <a:rPr lang="en-US" sz="1200" dirty="0">
                <a:effectLst/>
                <a:latin typeface="Arial"/>
                <a:ea typeface="Calibri"/>
                <a:cs typeface="Arial"/>
              </a:rPr>
              <a:t>when you see parallel electrodes are pointing at you because you are in a direct path of potential ejected arc. Such situations are:</a:t>
            </a:r>
            <a:endParaRPr lang="en-US" sz="1100" dirty="0">
              <a:effectLst/>
              <a:latin typeface="Arial"/>
              <a:ea typeface="Calibri"/>
              <a:cs typeface="Times New Roman"/>
            </a:endParaRPr>
          </a:p>
          <a:p>
            <a:pPr marL="742950" marR="0" lvl="1" indent="-285750">
              <a:lnSpc>
                <a:spcPct val="115000"/>
              </a:lnSpc>
              <a:spcBef>
                <a:spcPts val="0"/>
              </a:spcBef>
              <a:spcAft>
                <a:spcPts val="600"/>
              </a:spcAft>
              <a:buFont typeface="Arial"/>
              <a:buChar char="•"/>
            </a:pPr>
            <a:r>
              <a:rPr lang="en-US" sz="1200" dirty="0">
                <a:effectLst/>
                <a:latin typeface="Arial"/>
                <a:ea typeface="Calibri"/>
                <a:cs typeface="Arial"/>
              </a:rPr>
              <a:t>end of overhead line or transition of overhead line into cable line. </a:t>
            </a:r>
            <a:endParaRPr lang="en-US" sz="1100" dirty="0">
              <a:effectLst/>
              <a:latin typeface="Arial"/>
              <a:ea typeface="Calibri"/>
              <a:cs typeface="Times New Roman"/>
            </a:endParaRPr>
          </a:p>
          <a:p>
            <a:pPr marL="742950" marR="0" lvl="1" indent="-285750">
              <a:lnSpc>
                <a:spcPct val="115000"/>
              </a:lnSpc>
              <a:spcBef>
                <a:spcPts val="0"/>
              </a:spcBef>
              <a:spcAft>
                <a:spcPts val="600"/>
              </a:spcAft>
              <a:buFont typeface="Arial"/>
              <a:buChar char="•"/>
            </a:pPr>
            <a:r>
              <a:rPr lang="en-US" sz="1200" dirty="0">
                <a:effectLst/>
                <a:latin typeface="Arial"/>
                <a:ea typeface="Calibri"/>
                <a:cs typeface="Arial"/>
              </a:rPr>
              <a:t>end of buswork at MV and HV substation.</a:t>
            </a:r>
            <a:endParaRPr lang="en-US" sz="1100" dirty="0">
              <a:effectLst/>
              <a:latin typeface="Arial"/>
              <a:ea typeface="Calibri"/>
              <a:cs typeface="Times New Roman"/>
            </a:endParaRPr>
          </a:p>
          <a:p>
            <a:pPr marL="742950" marR="0" lvl="1" indent="-285750">
              <a:lnSpc>
                <a:spcPct val="115000"/>
              </a:lnSpc>
              <a:spcBef>
                <a:spcPts val="0"/>
              </a:spcBef>
              <a:spcAft>
                <a:spcPts val="600"/>
              </a:spcAft>
              <a:buFont typeface="Arial"/>
              <a:buChar char="•"/>
            </a:pPr>
            <a:r>
              <a:rPr lang="en-US" sz="1200" dirty="0">
                <a:effectLst/>
                <a:latin typeface="Arial"/>
                <a:ea typeface="Calibri"/>
                <a:cs typeface="Arial"/>
              </a:rPr>
              <a:t>medium voltage cubicle with racked out and exposed contacts of buswork.</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When working on overhead lines, choose you position on the side, or below wires and never between wires.</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69</a:t>
            </a:fld>
            <a:endParaRPr lang="en-US"/>
          </a:p>
        </p:txBody>
      </p:sp>
    </p:spTree>
    <p:extLst>
      <p:ext uri="{BB962C8B-B14F-4D97-AF65-F5344CB8AC3E}">
        <p14:creationId xmlns:p14="http://schemas.microsoft.com/office/powerpoint/2010/main" val="187567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want to discuss “Protection against electric hazards”.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7</a:t>
            </a:fld>
            <a:endParaRPr lang="en-US" dirty="0"/>
          </a:p>
        </p:txBody>
      </p:sp>
    </p:spTree>
    <p:extLst>
      <p:ext uri="{BB962C8B-B14F-4D97-AF65-F5344CB8AC3E}">
        <p14:creationId xmlns:p14="http://schemas.microsoft.com/office/powerpoint/2010/main" val="35055605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Now, after we learn how to protect ourselves from electric arc using knowledge of arc types and behavior, we will look at what additional help we can get.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These are most commonly used PPE. Arc protective materials are made from Fire Retardant (FR) materials.  FR textiles must pass a vertical flame test (found in ASTM D6413)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70</a:t>
            </a:fld>
            <a:endParaRPr lang="en-US"/>
          </a:p>
        </p:txBody>
      </p:sp>
    </p:spTree>
    <p:extLst>
      <p:ext uri="{BB962C8B-B14F-4D97-AF65-F5344CB8AC3E}">
        <p14:creationId xmlns:p14="http://schemas.microsoft.com/office/powerpoint/2010/main" val="25887762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Not all materials are allowed for arc rated PPE manufacturing.</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Meltable and ignitable materials are prohibited.</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71</a:t>
            </a:fld>
            <a:endParaRPr lang="en-US"/>
          </a:p>
        </p:txBody>
      </p:sp>
    </p:spTree>
    <p:extLst>
      <p:ext uri="{BB962C8B-B14F-4D97-AF65-F5344CB8AC3E}">
        <p14:creationId xmlns:p14="http://schemas.microsoft.com/office/powerpoint/2010/main" val="14637356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ASTM standards exist for each type of electric arc protection barrier.  For example, arc protective rainwear: jackets, pants and overcoats are covered in ASTM 1891.</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72</a:t>
            </a:fld>
            <a:endParaRPr lang="en-US"/>
          </a:p>
        </p:txBody>
      </p:sp>
    </p:spTree>
    <p:extLst>
      <p:ext uri="{BB962C8B-B14F-4D97-AF65-F5344CB8AC3E}">
        <p14:creationId xmlns:p14="http://schemas.microsoft.com/office/powerpoint/2010/main" val="25887762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How to use safe distance to protect from electric arc.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Remote raking devises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Remote switching</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Arc shield attached on live line tools or on racking rods (ASTM F2522 test method)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Meter pulling devices (ASTM test method in development)</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73</a:t>
            </a:fld>
            <a:endParaRPr lang="en-US"/>
          </a:p>
        </p:txBody>
      </p:sp>
    </p:spTree>
    <p:extLst>
      <p:ext uri="{BB962C8B-B14F-4D97-AF65-F5344CB8AC3E}">
        <p14:creationId xmlns:p14="http://schemas.microsoft.com/office/powerpoint/2010/main" val="1544427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This slide shows arc tested fall protection requirements described in ASTM F887, </a:t>
            </a:r>
            <a:r>
              <a:rPr lang="en-US" sz="1200" i="1" dirty="0">
                <a:effectLst/>
                <a:latin typeface="Arial"/>
                <a:ea typeface="Calibri"/>
                <a:cs typeface="Arial"/>
              </a:rPr>
              <a:t>Standard Specifications for Personal Climbing Equipment</a:t>
            </a:r>
            <a:r>
              <a:rPr lang="en-US" sz="1200" dirty="0">
                <a:effectLst/>
                <a:latin typeface="Arial"/>
                <a:ea typeface="Calibri"/>
                <a:cs typeface="Arial"/>
              </a:rPr>
              <a:t>.</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74</a:t>
            </a:fld>
            <a:endParaRPr lang="en-US"/>
          </a:p>
        </p:txBody>
      </p:sp>
    </p:spTree>
    <p:extLst>
      <p:ext uri="{BB962C8B-B14F-4D97-AF65-F5344CB8AC3E}">
        <p14:creationId xmlns:p14="http://schemas.microsoft.com/office/powerpoint/2010/main" val="38937944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Safety by design falls into “engineering controls” of the safe work hierarchy of controls. For example, light sensitive instantaneous trip protection and other examples currently being developed in IEEE Standard P1814.</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75</a:t>
            </a:fld>
            <a:endParaRPr lang="en-US"/>
          </a:p>
        </p:txBody>
      </p:sp>
    </p:spTree>
    <p:extLst>
      <p:ext uri="{BB962C8B-B14F-4D97-AF65-F5344CB8AC3E}">
        <p14:creationId xmlns:p14="http://schemas.microsoft.com/office/powerpoint/2010/main" val="37550090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Arc testing is a destructive testing method. Tested specimens are not reusable. Arc testing is used as a development, certification, or incident replication tool.</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No production arc testing</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Most arc protective PPE, including workwear, face protection, hand protection, and fall protection are:</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Tested only with open air arc; and</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Tested using standard test parameters: 8 kA test current, and 12-inch distance to arcing electrodes. </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A5B34D97-B71F-4916-80BE-B3A9CFF8A6E5}" type="slidenum">
              <a:rPr lang="en-US" smtClean="0"/>
              <a:t>76</a:t>
            </a:fld>
            <a:endParaRPr lang="en-US"/>
          </a:p>
        </p:txBody>
      </p:sp>
    </p:spTree>
    <p:extLst>
      <p:ext uri="{BB962C8B-B14F-4D97-AF65-F5344CB8AC3E}">
        <p14:creationId xmlns:p14="http://schemas.microsoft.com/office/powerpoint/2010/main" val="22171161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Ejected arc is also used for arc blanket testing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Arc blanket is tested using ejected arc with standard test parameters: 5 kA, 10 kA, 15 kA, 25 kA, and 40 kA.</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Arc suppression blankets are tested at three current levels depending on blanket’s rating.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77</a:t>
            </a:fld>
            <a:endParaRPr lang="en-US"/>
          </a:p>
        </p:txBody>
      </p:sp>
    </p:spTree>
    <p:extLst>
      <p:ext uri="{BB962C8B-B14F-4D97-AF65-F5344CB8AC3E}">
        <p14:creationId xmlns:p14="http://schemas.microsoft.com/office/powerpoint/2010/main" val="3825685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These are takeaways from Module 2 of the training course.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Electric shock and electric arc PPE and live line tools provide protection in three different ways: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Creating a barrier between the hazard and worker’s body;</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Providing extra distance between the hazard and worker’s body; and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Creating safe work condition deenergizing , locking power source, and grounding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78</a:t>
            </a:fld>
            <a:endParaRPr lang="en-US" dirty="0"/>
          </a:p>
        </p:txBody>
      </p:sp>
    </p:spTree>
    <p:extLst>
      <p:ext uri="{BB962C8B-B14F-4D97-AF65-F5344CB8AC3E}">
        <p14:creationId xmlns:p14="http://schemas.microsoft.com/office/powerpoint/2010/main" val="17947035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Integrity and good condition of shock and arc PPE is a key for survival when working energized line and equipment. Shock protection gloves and sleeves must be inspected before each use by wearer. Shock protection PPE must pass factory and in-service periodical HV proof tests (non-destructive).</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79</a:t>
            </a:fld>
            <a:endParaRPr lang="en-US" dirty="0"/>
          </a:p>
        </p:txBody>
      </p:sp>
    </p:spTree>
    <p:extLst>
      <p:ext uri="{BB962C8B-B14F-4D97-AF65-F5344CB8AC3E}">
        <p14:creationId xmlns:p14="http://schemas.microsoft.com/office/powerpoint/2010/main" val="206489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topics that we will discuss in this module.</a:t>
            </a:r>
          </a:p>
          <a:p>
            <a:r>
              <a:rPr lang="en-US" sz="1200" kern="1200" dirty="0">
                <a:solidFill>
                  <a:schemeClr val="tx1"/>
                </a:solidFill>
                <a:effectLst/>
                <a:latin typeface="+mn-lt"/>
                <a:ea typeface="+mn-ea"/>
                <a:cs typeface="+mn-cs"/>
              </a:rPr>
              <a:t>The focus is how to protect wind turbine workers from electric hazard and understand basic principles of protection.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8</a:t>
            </a:fld>
            <a:endParaRPr lang="en-US" dirty="0"/>
          </a:p>
        </p:txBody>
      </p:sp>
    </p:spTree>
    <p:extLst>
      <p:ext uri="{BB962C8B-B14F-4D97-AF65-F5344CB8AC3E}">
        <p14:creationId xmlns:p14="http://schemas.microsoft.com/office/powerpoint/2010/main" val="20667947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Knowledge of electric arc types and understanding basic physics of arc behavior are critical, and help to:</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Foresee direction of energy release and select proper position to avoid in its path.</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Be vigilant but not be scared (by unsubstantiated myths and rumors).</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Arial"/>
              <a:buChar char="•"/>
              <a:tabLst>
                <a:tab pos="457200" algn="l"/>
              </a:tabLst>
            </a:pPr>
            <a:r>
              <a:rPr lang="en-US" sz="1200" dirty="0">
                <a:effectLst/>
                <a:latin typeface="Arial"/>
                <a:ea typeface="Calibri"/>
                <a:cs typeface="Arial"/>
              </a:rPr>
              <a:t>Understand rules but not following them blindly.</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Arc rated PPEs are not arc tested at factory or in-service, because arc test is a destructive test. Following manufacturer’s care instruction is a key to maintain arc protective properties and not lose FR properties.</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In Modules 1 and 2 we learned electrical hazards, their properties, behaviors, and how to protect yourself from electric hazards. Knowledge of electric arc types is crucial for survival should electric arc happened. PPE and their use have also been discussed. In Module 3 we will discuss regulations and standards on how to maintain safe work conditions.  </a:t>
            </a:r>
            <a:endParaRPr lang="en-US" sz="1100" dirty="0">
              <a:effectLst/>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80</a:t>
            </a:fld>
            <a:endParaRPr lang="en-US" dirty="0"/>
          </a:p>
        </p:txBody>
      </p:sp>
    </p:spTree>
    <p:extLst>
      <p:ext uri="{BB962C8B-B14F-4D97-AF65-F5344CB8AC3E}">
        <p14:creationId xmlns:p14="http://schemas.microsoft.com/office/powerpoint/2010/main" val="25893495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Now we would like to take another quiz. Please circle just one choice as your best answer to each question.</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Answers and questions: </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1: Does arc rated clothing also protect against electric shock?  No: b)</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2: Do rubber gloves with leather protector protect against electric arc hazards?  Yes: a)</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3: Shock protection PPE must pass</a:t>
            </a:r>
            <a:r>
              <a:rPr lang="en-US" sz="1200" dirty="0">
                <a:effectLst/>
                <a:latin typeface="Arial"/>
                <a:ea typeface="Calibri"/>
                <a:cs typeface="Times New Roman"/>
              </a:rPr>
              <a:t> </a:t>
            </a:r>
            <a:r>
              <a:rPr lang="en-US" sz="1200" dirty="0">
                <a:effectLst/>
                <a:latin typeface="Arial"/>
                <a:ea typeface="Calibri"/>
                <a:cs typeface="Arial"/>
              </a:rPr>
              <a:t>factory arc proof test, and in-service periodic arc proof test:  All of the above: d)</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4: Arc protective PPE must pass:  None of the above because arc protective test is destructive: c)</a:t>
            </a:r>
            <a:endParaRPr lang="en-US" sz="1100" dirty="0">
              <a:effectLst/>
              <a:latin typeface="Arial"/>
              <a:ea typeface="Calibri"/>
              <a:cs typeface="Times New Roman"/>
            </a:endParaRPr>
          </a:p>
          <a:p>
            <a:pPr marL="0" marR="0">
              <a:lnSpc>
                <a:spcPct val="115000"/>
              </a:lnSpc>
              <a:spcBef>
                <a:spcPts val="0"/>
              </a:spcBef>
              <a:spcAft>
                <a:spcPts val="600"/>
              </a:spcAft>
            </a:pPr>
            <a:r>
              <a:rPr lang="en-US" sz="1200" dirty="0">
                <a:effectLst/>
                <a:latin typeface="Arial"/>
                <a:ea typeface="Calibri"/>
                <a:cs typeface="Arial"/>
              </a:rPr>
              <a:t>5: Can electric arc always generate “pressure wave”? No: b</a:t>
            </a:r>
            <a:endParaRPr lang="en-US" sz="1100" dirty="0">
              <a:effectLst/>
              <a:latin typeface="Arial"/>
              <a:ea typeface="Calibri"/>
              <a:cs typeface="Times New Roman"/>
            </a:endParaRPr>
          </a:p>
          <a:p>
            <a:endParaRPr lang="en-US" dirty="0"/>
          </a:p>
          <a:p>
            <a:pPr marL="0" lvl="1"/>
            <a:endParaRPr lang="en-US" sz="2800" dirty="0"/>
          </a:p>
          <a:p>
            <a:endParaRPr lang="en-US" dirty="0"/>
          </a:p>
        </p:txBody>
      </p:sp>
      <p:sp>
        <p:nvSpPr>
          <p:cNvPr id="4" name="Slide Number Placeholder 3"/>
          <p:cNvSpPr>
            <a:spLocks noGrp="1"/>
          </p:cNvSpPr>
          <p:nvPr>
            <p:ph type="sldNum" sz="quarter" idx="10"/>
          </p:nvPr>
        </p:nvSpPr>
        <p:spPr/>
        <p:txBody>
          <a:bodyPr/>
          <a:lstStyle/>
          <a:p>
            <a:fld id="{A5B34D97-B71F-4916-80BE-B3A9CFF8A6E5}" type="slidenum">
              <a:rPr lang="en-US" smtClean="0"/>
              <a:t>81</a:t>
            </a:fld>
            <a:endParaRPr lang="en-US"/>
          </a:p>
        </p:txBody>
      </p:sp>
    </p:spTree>
    <p:extLst>
      <p:ext uri="{BB962C8B-B14F-4D97-AF65-F5344CB8AC3E}">
        <p14:creationId xmlns:p14="http://schemas.microsoft.com/office/powerpoint/2010/main" val="31890555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questions?</a:t>
            </a:r>
          </a:p>
        </p:txBody>
      </p:sp>
      <p:sp>
        <p:nvSpPr>
          <p:cNvPr id="4" name="Slide Number Placeholder 3"/>
          <p:cNvSpPr>
            <a:spLocks noGrp="1"/>
          </p:cNvSpPr>
          <p:nvPr>
            <p:ph type="sldNum" sz="quarter" idx="10"/>
          </p:nvPr>
        </p:nvSpPr>
        <p:spPr/>
        <p:txBody>
          <a:bodyPr/>
          <a:lstStyle/>
          <a:p>
            <a:fld id="{A5B34D97-B71F-4916-80BE-B3A9CFF8A6E5}" type="slidenum">
              <a:rPr lang="en-US" smtClean="0"/>
              <a:t>82</a:t>
            </a:fld>
            <a:endParaRPr lang="en-US"/>
          </a:p>
        </p:txBody>
      </p:sp>
    </p:spTree>
    <p:extLst>
      <p:ext uri="{BB962C8B-B14F-4D97-AF65-F5344CB8AC3E}">
        <p14:creationId xmlns:p14="http://schemas.microsoft.com/office/powerpoint/2010/main" val="221160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200" dirty="0">
                <a:effectLst/>
                <a:latin typeface="Arial"/>
                <a:ea typeface="Calibri"/>
                <a:cs typeface="Arial"/>
              </a:rPr>
              <a:t>The Learning Objectives of this module include: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Learn principals of protection against electrical hazards through 1) Barrier, 2) Safe Distancing, and 3) Deenergizing.</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Learn and understand the differences between electric shock and electric arc PPE. </a:t>
            </a:r>
            <a:endParaRPr lang="en-US" sz="1100" dirty="0">
              <a:effectLst/>
              <a:latin typeface="Arial"/>
              <a:ea typeface="Calibri"/>
              <a:cs typeface="Times New Roman"/>
            </a:endParaRPr>
          </a:p>
          <a:p>
            <a:pPr marL="342900" marR="0" lvl="0" indent="-342900">
              <a:lnSpc>
                <a:spcPct val="115000"/>
              </a:lnSpc>
              <a:spcBef>
                <a:spcPts val="0"/>
              </a:spcBef>
              <a:spcAft>
                <a:spcPts val="600"/>
              </a:spcAft>
              <a:buFont typeface="Symbol"/>
              <a:buChar char=""/>
            </a:pPr>
            <a:r>
              <a:rPr lang="en-US" sz="1200" dirty="0">
                <a:effectLst/>
                <a:latin typeface="Arial"/>
                <a:ea typeface="Calibri"/>
                <a:cs typeface="Arial"/>
              </a:rPr>
              <a:t>Learn and understand how to avoid electric arc exposure.</a:t>
            </a:r>
            <a:endParaRPr lang="en-US" sz="1100" dirty="0">
              <a:effectLst/>
              <a:latin typeface="Arial"/>
              <a:ea typeface="Calibri"/>
              <a:cs typeface="Times New Roman"/>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9</a:t>
            </a:fld>
            <a:endParaRPr lang="en-US" dirty="0"/>
          </a:p>
        </p:txBody>
      </p:sp>
    </p:spTree>
    <p:extLst>
      <p:ext uri="{BB962C8B-B14F-4D97-AF65-F5344CB8AC3E}">
        <p14:creationId xmlns:p14="http://schemas.microsoft.com/office/powerpoint/2010/main" val="332945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6ADE67-A6AE-4597-9029-5810BD99C577}" type="datetime1">
              <a:rPr lang="en-US" smtClean="0"/>
              <a:t>3/31/2025</a:t>
            </a:fld>
            <a:endParaRPr lang="en-US"/>
          </a:p>
        </p:txBody>
      </p:sp>
      <p:sp>
        <p:nvSpPr>
          <p:cNvPr id="5" name="Footer Placeholder 4"/>
          <p:cNvSpPr>
            <a:spLocks noGrp="1"/>
          </p:cNvSpPr>
          <p:nvPr>
            <p:ph type="ftr" sz="quarter" idx="11"/>
          </p:nvPr>
        </p:nvSpPr>
        <p:spPr/>
        <p:txBody>
          <a:bodyPr/>
          <a:lstStyle/>
          <a:p>
            <a:r>
              <a:rPr lang="en-US"/>
              <a:t>Supported by OSHA Susan Harwood Grant SH-05153-SH9</a:t>
            </a:r>
          </a:p>
        </p:txBody>
      </p:sp>
      <p:sp>
        <p:nvSpPr>
          <p:cNvPr id="6" name="Slide Number Placeholder 5"/>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219501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3E540-D87A-4DFD-9E67-7AE56F6FB123}" type="datetime1">
              <a:rPr lang="en-US" smtClean="0"/>
              <a:t>3/31/2025</a:t>
            </a:fld>
            <a:endParaRPr lang="en-US"/>
          </a:p>
        </p:txBody>
      </p:sp>
      <p:sp>
        <p:nvSpPr>
          <p:cNvPr id="5" name="Footer Placeholder 4"/>
          <p:cNvSpPr>
            <a:spLocks noGrp="1"/>
          </p:cNvSpPr>
          <p:nvPr>
            <p:ph type="ftr" sz="quarter" idx="11"/>
          </p:nvPr>
        </p:nvSpPr>
        <p:spPr/>
        <p:txBody>
          <a:bodyPr/>
          <a:lstStyle/>
          <a:p>
            <a:r>
              <a:rPr lang="en-US"/>
              <a:t>Supported by OSHA Susan Harwood Grant SH-05153-SH9</a:t>
            </a:r>
          </a:p>
        </p:txBody>
      </p:sp>
      <p:sp>
        <p:nvSpPr>
          <p:cNvPr id="6" name="Slide Number Placeholder 5"/>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383392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3287D-C7DB-4EFF-AE01-84748B7E0D41}" type="datetime1">
              <a:rPr lang="en-US" smtClean="0"/>
              <a:t>3/31/2025</a:t>
            </a:fld>
            <a:endParaRPr lang="en-US"/>
          </a:p>
        </p:txBody>
      </p:sp>
      <p:sp>
        <p:nvSpPr>
          <p:cNvPr id="5" name="Footer Placeholder 4"/>
          <p:cNvSpPr>
            <a:spLocks noGrp="1"/>
          </p:cNvSpPr>
          <p:nvPr>
            <p:ph type="ftr" sz="quarter" idx="11"/>
          </p:nvPr>
        </p:nvSpPr>
        <p:spPr/>
        <p:txBody>
          <a:bodyPr/>
          <a:lstStyle/>
          <a:p>
            <a:r>
              <a:rPr lang="en-US"/>
              <a:t>Supported by OSHA Susan Harwood Grant SH-05153-SH9</a:t>
            </a:r>
          </a:p>
        </p:txBody>
      </p:sp>
      <p:sp>
        <p:nvSpPr>
          <p:cNvPr id="6" name="Slide Number Placeholder 5"/>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37780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5F307-6417-4EF0-9BFB-87ECCD09AC60}" type="datetime1">
              <a:rPr lang="en-US" smtClean="0"/>
              <a:t>3/31/2025</a:t>
            </a:fld>
            <a:endParaRPr lang="en-US"/>
          </a:p>
        </p:txBody>
      </p:sp>
      <p:sp>
        <p:nvSpPr>
          <p:cNvPr id="5" name="Footer Placeholder 4"/>
          <p:cNvSpPr>
            <a:spLocks noGrp="1"/>
          </p:cNvSpPr>
          <p:nvPr>
            <p:ph type="ftr" sz="quarter" idx="11"/>
          </p:nvPr>
        </p:nvSpPr>
        <p:spPr/>
        <p:txBody>
          <a:bodyPr/>
          <a:lstStyle/>
          <a:p>
            <a:r>
              <a:rPr lang="en-US"/>
              <a:t>Supported by OSHA Susan Harwood Grant SH-05153-SH9</a:t>
            </a:r>
          </a:p>
        </p:txBody>
      </p:sp>
      <p:sp>
        <p:nvSpPr>
          <p:cNvPr id="6" name="Slide Number Placeholder 5"/>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199683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9876FB-F76E-4000-A30C-E70E4D0CC21E}" type="datetime1">
              <a:rPr lang="en-US" smtClean="0"/>
              <a:t>3/31/2025</a:t>
            </a:fld>
            <a:endParaRPr lang="en-US"/>
          </a:p>
        </p:txBody>
      </p:sp>
      <p:sp>
        <p:nvSpPr>
          <p:cNvPr id="5" name="Footer Placeholder 4"/>
          <p:cNvSpPr>
            <a:spLocks noGrp="1"/>
          </p:cNvSpPr>
          <p:nvPr>
            <p:ph type="ftr" sz="quarter" idx="11"/>
          </p:nvPr>
        </p:nvSpPr>
        <p:spPr/>
        <p:txBody>
          <a:bodyPr/>
          <a:lstStyle/>
          <a:p>
            <a:r>
              <a:rPr lang="en-US"/>
              <a:t>Supported by OSHA Susan Harwood Grant SH-05153-SH9</a:t>
            </a:r>
          </a:p>
        </p:txBody>
      </p:sp>
      <p:sp>
        <p:nvSpPr>
          <p:cNvPr id="6" name="Slide Number Placeholder 5"/>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48569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CF2301-D82B-4566-B6A6-77239627F16A}" type="datetime1">
              <a:rPr lang="en-US" smtClean="0"/>
              <a:t>3/31/2025</a:t>
            </a:fld>
            <a:endParaRPr lang="en-US"/>
          </a:p>
        </p:txBody>
      </p:sp>
      <p:sp>
        <p:nvSpPr>
          <p:cNvPr id="6" name="Footer Placeholder 5"/>
          <p:cNvSpPr>
            <a:spLocks noGrp="1"/>
          </p:cNvSpPr>
          <p:nvPr>
            <p:ph type="ftr" sz="quarter" idx="11"/>
          </p:nvPr>
        </p:nvSpPr>
        <p:spPr/>
        <p:txBody>
          <a:bodyPr/>
          <a:lstStyle/>
          <a:p>
            <a:r>
              <a:rPr lang="en-US"/>
              <a:t>Supported by OSHA Susan Harwood Grant SH-05153-SH9</a:t>
            </a:r>
          </a:p>
        </p:txBody>
      </p:sp>
      <p:sp>
        <p:nvSpPr>
          <p:cNvPr id="7" name="Slide Number Placeholder 6"/>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42635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418DB-FE0C-4538-858B-3B5D2DB685E6}" type="datetime1">
              <a:rPr lang="en-US" smtClean="0"/>
              <a:t>3/31/2025</a:t>
            </a:fld>
            <a:endParaRPr lang="en-US"/>
          </a:p>
        </p:txBody>
      </p:sp>
      <p:sp>
        <p:nvSpPr>
          <p:cNvPr id="8" name="Footer Placeholder 7"/>
          <p:cNvSpPr>
            <a:spLocks noGrp="1"/>
          </p:cNvSpPr>
          <p:nvPr>
            <p:ph type="ftr" sz="quarter" idx="11"/>
          </p:nvPr>
        </p:nvSpPr>
        <p:spPr/>
        <p:txBody>
          <a:bodyPr/>
          <a:lstStyle/>
          <a:p>
            <a:r>
              <a:rPr lang="en-US"/>
              <a:t>Supported by OSHA Susan Harwood Grant SH-05153-SH9</a:t>
            </a:r>
          </a:p>
        </p:txBody>
      </p:sp>
      <p:sp>
        <p:nvSpPr>
          <p:cNvPr id="9" name="Slide Number Placeholder 8"/>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324564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A52053-9D47-4EF3-A982-A047540A4061}" type="datetime1">
              <a:rPr lang="en-US" smtClean="0"/>
              <a:t>3/31/2025</a:t>
            </a:fld>
            <a:endParaRPr lang="en-US"/>
          </a:p>
        </p:txBody>
      </p:sp>
      <p:sp>
        <p:nvSpPr>
          <p:cNvPr id="4" name="Footer Placeholder 3"/>
          <p:cNvSpPr>
            <a:spLocks noGrp="1"/>
          </p:cNvSpPr>
          <p:nvPr>
            <p:ph type="ftr" sz="quarter" idx="11"/>
          </p:nvPr>
        </p:nvSpPr>
        <p:spPr/>
        <p:txBody>
          <a:bodyPr/>
          <a:lstStyle/>
          <a:p>
            <a:r>
              <a:rPr lang="en-US"/>
              <a:t>Supported by OSHA Susan Harwood Grant SH-05153-SH9</a:t>
            </a:r>
          </a:p>
        </p:txBody>
      </p:sp>
      <p:sp>
        <p:nvSpPr>
          <p:cNvPr id="5" name="Slide Number Placeholder 4"/>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365159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D5EA-B23A-4E06-9C3E-121AD9E6E084}" type="datetime1">
              <a:rPr lang="en-US" smtClean="0"/>
              <a:t>3/31/2025</a:t>
            </a:fld>
            <a:endParaRPr lang="en-US"/>
          </a:p>
        </p:txBody>
      </p:sp>
      <p:sp>
        <p:nvSpPr>
          <p:cNvPr id="3" name="Footer Placeholder 2"/>
          <p:cNvSpPr>
            <a:spLocks noGrp="1"/>
          </p:cNvSpPr>
          <p:nvPr>
            <p:ph type="ftr" sz="quarter" idx="11"/>
          </p:nvPr>
        </p:nvSpPr>
        <p:spPr/>
        <p:txBody>
          <a:bodyPr/>
          <a:lstStyle/>
          <a:p>
            <a:r>
              <a:rPr lang="en-US"/>
              <a:t>Supported by OSHA Susan Harwood Grant SH-05153-SH9</a:t>
            </a:r>
          </a:p>
        </p:txBody>
      </p:sp>
      <p:sp>
        <p:nvSpPr>
          <p:cNvPr id="4" name="Slide Number Placeholder 3"/>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106984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30675-A655-4A61-9F06-1AC172C34678}" type="datetime1">
              <a:rPr lang="en-US" smtClean="0"/>
              <a:t>3/31/2025</a:t>
            </a:fld>
            <a:endParaRPr lang="en-US"/>
          </a:p>
        </p:txBody>
      </p:sp>
      <p:sp>
        <p:nvSpPr>
          <p:cNvPr id="6" name="Footer Placeholder 5"/>
          <p:cNvSpPr>
            <a:spLocks noGrp="1"/>
          </p:cNvSpPr>
          <p:nvPr>
            <p:ph type="ftr" sz="quarter" idx="11"/>
          </p:nvPr>
        </p:nvSpPr>
        <p:spPr/>
        <p:txBody>
          <a:bodyPr/>
          <a:lstStyle/>
          <a:p>
            <a:r>
              <a:rPr lang="en-US"/>
              <a:t>Supported by OSHA Susan Harwood Grant SH-05153-SH9</a:t>
            </a:r>
          </a:p>
        </p:txBody>
      </p:sp>
      <p:sp>
        <p:nvSpPr>
          <p:cNvPr id="7" name="Slide Number Placeholder 6"/>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89162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90F5AB-5E4B-4AA5-8C50-BD32975E053B}" type="datetime1">
              <a:rPr lang="en-US" smtClean="0"/>
              <a:t>3/31/2025</a:t>
            </a:fld>
            <a:endParaRPr lang="en-US"/>
          </a:p>
        </p:txBody>
      </p:sp>
      <p:sp>
        <p:nvSpPr>
          <p:cNvPr id="6" name="Footer Placeholder 5"/>
          <p:cNvSpPr>
            <a:spLocks noGrp="1"/>
          </p:cNvSpPr>
          <p:nvPr>
            <p:ph type="ftr" sz="quarter" idx="11"/>
          </p:nvPr>
        </p:nvSpPr>
        <p:spPr/>
        <p:txBody>
          <a:bodyPr/>
          <a:lstStyle/>
          <a:p>
            <a:r>
              <a:rPr lang="en-US"/>
              <a:t>Supported by OSHA Susan Harwood Grant SH-05153-SH9</a:t>
            </a:r>
          </a:p>
        </p:txBody>
      </p:sp>
      <p:sp>
        <p:nvSpPr>
          <p:cNvPr id="7" name="Slide Number Placeholder 6"/>
          <p:cNvSpPr>
            <a:spLocks noGrp="1"/>
          </p:cNvSpPr>
          <p:nvPr>
            <p:ph type="sldNum" sz="quarter" idx="12"/>
          </p:nvPr>
        </p:nvSpPr>
        <p:spPr/>
        <p:txBody>
          <a:bodyPr/>
          <a:lstStyle/>
          <a:p>
            <a:fld id="{582C5CFA-C426-41DF-B77D-42809A2AC708}" type="slidenum">
              <a:rPr lang="en-US" smtClean="0"/>
              <a:t>‹#›</a:t>
            </a:fld>
            <a:endParaRPr lang="en-US"/>
          </a:p>
        </p:txBody>
      </p:sp>
    </p:spTree>
    <p:extLst>
      <p:ext uri="{BB962C8B-B14F-4D97-AF65-F5344CB8AC3E}">
        <p14:creationId xmlns:p14="http://schemas.microsoft.com/office/powerpoint/2010/main" val="22248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A2D30-F835-43DD-882C-D5B3104E3C19}" type="datetime1">
              <a:rPr lang="en-US" smtClean="0"/>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Supported by OSHA Susan Harwood Grant SH-05153-SH9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C5CFA-C426-41DF-B77D-42809A2AC708}" type="slidenum">
              <a:rPr lang="en-US" smtClean="0"/>
              <a:t>‹#›</a:t>
            </a:fld>
            <a:endParaRPr lang="en-US"/>
          </a:p>
        </p:txBody>
      </p:sp>
    </p:spTree>
    <p:extLst>
      <p:ext uri="{BB962C8B-B14F-4D97-AF65-F5344CB8AC3E}">
        <p14:creationId xmlns:p14="http://schemas.microsoft.com/office/powerpoint/2010/main" val="3975391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dte/libr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cmo.edu/osha-gra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d6gCSxRg6U&amp;feature=youtu.b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ucmo.hosted.panopto.com/Panopto/Pages/Viewer.aspx?id=6353ecb5-bc83-486a-ae78-ac2401477a2b"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MF4xfUT2i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youtube.com/watch?v=KnTcemo3aaw" TargetMode="External"/><Relationship Id="rId4" Type="http://schemas.openxmlformats.org/officeDocument/2006/relationships/hyperlink" Target="https://www.youtube.com/watch?v=Fn9f_VXFzn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wETMWaM-GHE&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ucmo.hosted.panopto.com/Panopto/Pages/Viewer.aspx?id=81d90e3e-1ff2-43d7-a53b-ac240147655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Publications/osha30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W761w4j4DeM&amp;feature=youtu.b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ucmo.hosted.panopto.com/Panopto/Pages/Viewer.aspx?id=04f7a162-bbd2-4fb3-b6bb-ac24014747d2"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TiK7T2SVttc&amp;feature=youtu.b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ucmo.hosted.panopto.com/Panopto/Pages/Viewer.aspx?id=e98b8b2c-1f17-414f-aa20-ac2401471d8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4Gt_8lPUtmo&amp;feature=youtu.b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ucmo.hosted.panopto.com/Panopto/Pages/Viewer.aspx?id=fe3be75e-8336-4244-8553-ac240146e306"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andfonline.com/doi/abs/10.1080/17457300.2015.113273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sha.gov/worker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qT0_ZnYhYQg&amp;feature=youtu.b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ucmo.hosted.panopto.com/Panopto/Pages/Viewer.aspx?id=875592eb-7215-4b62-b75d-ac2401467cd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ucmo.hosted.panopto.com/Panopto/Pages/Viewer.aspx?id=0b019b84-ebdd-401c-ac8e-ac24014615cf" TargetMode="External"/><Relationship Id="rId3" Type="http://schemas.openxmlformats.org/officeDocument/2006/relationships/hyperlink" Target="https://www.youtube.com/watch?v=J4YrmyOP4og&amp;feature=youtu.be" TargetMode="External"/><Relationship Id="rId7" Type="http://schemas.openxmlformats.org/officeDocument/2006/relationships/hyperlink" Target="https://www.youtube.com/watch?v=z-qBkKaBLK0&amp;feature=youtu.b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ucmo.hosted.panopto.com/Panopto/Pages/Viewer.aspx?id=791a1fad-4e7f-485c-ba8b-ac2401463ef0" TargetMode="External"/><Relationship Id="rId5" Type="http://schemas.openxmlformats.org/officeDocument/2006/relationships/hyperlink" Target="https://www.youtube.com/watch?v=Ej_fc0Toc7c&amp;feature=youtu.be" TargetMode="External"/><Relationship Id="rId4" Type="http://schemas.openxmlformats.org/officeDocument/2006/relationships/hyperlink" Target="https://ucmo.hosted.panopto.com/Panopto/Pages/Viewer.aspx?id=fa59c3ba-de9d-473b-8aa2-ac2401465ea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ucmo.hosted.panopto.com/Panopto/Pages/Viewer.aspx?id=682b99e3-1f1e-4a99-ad7d-ac240145b133" TargetMode="External"/><Relationship Id="rId3" Type="http://schemas.openxmlformats.org/officeDocument/2006/relationships/hyperlink" Target="https://www.youtube.com/watch?v=Qp3SCM2Uqwk&amp;feature=youtu.be" TargetMode="External"/><Relationship Id="rId7" Type="http://schemas.openxmlformats.org/officeDocument/2006/relationships/hyperlink" Target="https://www.youtube.com/watch?v=WrLjnFsAe1U&amp;feature=youtu.b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ucmo.hosted.panopto.com/Panopto/Pages/Viewer.aspx?id=e1058454-6715-4b2c-8a5a-ac240145d27b" TargetMode="External"/><Relationship Id="rId5" Type="http://schemas.openxmlformats.org/officeDocument/2006/relationships/hyperlink" Target="https://www.youtube.com/watch?v=_A6nG5tbQwk&amp;feature=youtu.be" TargetMode="External"/><Relationship Id="rId4" Type="http://schemas.openxmlformats.org/officeDocument/2006/relationships/hyperlink" Target="https://ucmo.hosted.panopto.com/Panopto/Pages/Viewer.aspx?id=2b5c0d39-8b65-47b4-9e00-ac240146001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CIlFCLwYqZc&amp;feature=youtu.b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ucmo.hosted.panopto.com/Panopto/Pages/Viewer.aspx?id=3d042508-823d-486a-b341-ac24014586a7"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TXW3OWZgIfg&amp;feature=youtu.b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ucmo.hosted.panopto.com/Panopto/Pages/Viewer.aspx?id=30f1fbf3-37e8-4ce7-97c6-ac240145686c"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Explosio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ucmo.hosted.panopto.com/Panopto/Pages/Viewer.aspx?id=755d964f-b4f1-4be9-b4c0-ac2401451e52" TargetMode="External"/><Relationship Id="rId3" Type="http://schemas.openxmlformats.org/officeDocument/2006/relationships/hyperlink" Target="https://www.youtube.com/watch?v=peymghAqAcc&amp;feature=youtu.be" TargetMode="External"/><Relationship Id="rId7" Type="http://schemas.openxmlformats.org/officeDocument/2006/relationships/hyperlink" Target="https://www.youtube.com/watch?v=-TfoqAozOnY&amp;feature=youtu.b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ucmo.hosted.panopto.com/Panopto/Pages/Viewer.aspx?id=0fa78f32-5b99-4438-9bec-ac2401453928" TargetMode="External"/><Relationship Id="rId5" Type="http://schemas.openxmlformats.org/officeDocument/2006/relationships/hyperlink" Target="https://www.youtube.com/watch?v=g6qjEDjgGcM&amp;feature=youtu.be" TargetMode="External"/><Relationship Id="rId4" Type="http://schemas.openxmlformats.org/officeDocument/2006/relationships/hyperlink" Target="https://ucmo.hosted.panopto.com/Panopto/Pages/Viewer.aspx?id=9b03f77f-4cd7-4e2c-823c-ac24014543b7"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x7tvU4tZJp4&amp;feature=youtu.b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ucmo.hosted.panopto.com/Panopto/Pages/Viewer.aspx?id=9729b396-a709-48f9-802b-ac2401451eea"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15hj4-047EQ&amp;feature=youtu.b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ucmo.hosted.panopto.com/Panopto/Pages/Viewer.aspx?id=67f98a4d-50b7-426b-9045-ac2401451e19"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m_0yN0jz2F0&amp;feature=youtu.be"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ucmo.hosted.panopto.com/Panopto/Pages/Viewer.aspx?id=4d62204a-f3c6-4d7d-9774-ac2401451e89"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5290"/>
            <a:ext cx="6858000" cy="2387600"/>
          </a:xfrm>
        </p:spPr>
        <p:txBody>
          <a:bodyPr>
            <a:normAutofit fontScale="90000"/>
          </a:bodyPr>
          <a:lstStyle/>
          <a:p>
            <a:r>
              <a:rPr lang="en-US" sz="5000" b="1" dirty="0"/>
              <a:t>Electrical Safety for </a:t>
            </a:r>
            <a:br>
              <a:rPr lang="en-US" sz="5000" b="1" dirty="0"/>
            </a:br>
            <a:r>
              <a:rPr lang="en-US" sz="5000" b="1" dirty="0"/>
              <a:t>Wind Tower Construction and Maintenance</a:t>
            </a:r>
          </a:p>
        </p:txBody>
      </p:sp>
      <p:sp>
        <p:nvSpPr>
          <p:cNvPr id="3" name="Subtitle 2"/>
          <p:cNvSpPr>
            <a:spLocks noGrp="1"/>
          </p:cNvSpPr>
          <p:nvPr>
            <p:ph type="subTitle" idx="1"/>
          </p:nvPr>
        </p:nvSpPr>
        <p:spPr>
          <a:xfrm>
            <a:off x="1143000" y="3254829"/>
            <a:ext cx="6858000" cy="2188028"/>
          </a:xfrm>
        </p:spPr>
        <p:txBody>
          <a:bodyPr>
            <a:noAutofit/>
          </a:bodyPr>
          <a:lstStyle/>
          <a:p>
            <a:pPr>
              <a:spcBef>
                <a:spcPts val="0"/>
              </a:spcBef>
            </a:pPr>
            <a:r>
              <a:rPr lang="en-US" sz="2500" b="1" dirty="0">
                <a:solidFill>
                  <a:schemeClr val="tx1"/>
                </a:solidFill>
              </a:rPr>
              <a:t>Developers:</a:t>
            </a:r>
          </a:p>
          <a:p>
            <a:pPr>
              <a:spcBef>
                <a:spcPts val="0"/>
              </a:spcBef>
            </a:pPr>
            <a:r>
              <a:rPr lang="en-US" sz="2500" dirty="0">
                <a:solidFill>
                  <a:srgbClr val="0000CC"/>
                </a:solidFill>
              </a:rPr>
              <a:t>Mikhail </a:t>
            </a:r>
            <a:r>
              <a:rPr lang="en-US" sz="2500" dirty="0" err="1">
                <a:solidFill>
                  <a:srgbClr val="0000CC"/>
                </a:solidFill>
              </a:rPr>
              <a:t>Golovkov</a:t>
            </a:r>
            <a:r>
              <a:rPr lang="en-US" sz="2500" dirty="0">
                <a:solidFill>
                  <a:srgbClr val="0000CC"/>
                </a:solidFill>
              </a:rPr>
              <a:t>, M.S.</a:t>
            </a:r>
          </a:p>
          <a:p>
            <a:pPr>
              <a:spcBef>
                <a:spcPts val="0"/>
              </a:spcBef>
            </a:pPr>
            <a:r>
              <a:rPr lang="en-US" sz="2500" dirty="0">
                <a:solidFill>
                  <a:srgbClr val="0000CC"/>
                </a:solidFill>
              </a:rPr>
              <a:t>Gavin </a:t>
            </a:r>
            <a:r>
              <a:rPr lang="en-US" sz="2500" dirty="0" err="1">
                <a:solidFill>
                  <a:srgbClr val="0000CC"/>
                </a:solidFill>
              </a:rPr>
              <a:t>Burdge</a:t>
            </a:r>
            <a:r>
              <a:rPr lang="en-US" sz="2500" dirty="0">
                <a:solidFill>
                  <a:srgbClr val="0000CC"/>
                </a:solidFill>
              </a:rPr>
              <a:t>, M.S., CSP, CIH</a:t>
            </a:r>
          </a:p>
          <a:p>
            <a:pPr>
              <a:spcBef>
                <a:spcPts val="0"/>
              </a:spcBef>
            </a:pPr>
            <a:r>
              <a:rPr lang="en-US" sz="2500" dirty="0">
                <a:solidFill>
                  <a:srgbClr val="0000CC"/>
                </a:solidFill>
              </a:rPr>
              <a:t>Miaozong Wu, Ph.D., CSP, ARM</a:t>
            </a:r>
          </a:p>
          <a:p>
            <a:pPr>
              <a:spcBef>
                <a:spcPts val="0"/>
              </a:spcBef>
            </a:pPr>
            <a:r>
              <a:rPr lang="en-US" sz="2500" dirty="0">
                <a:solidFill>
                  <a:schemeClr val="tx1"/>
                </a:solidFill>
              </a:rPr>
              <a:t>University of Central Missouri</a:t>
            </a:r>
          </a:p>
          <a:p>
            <a:pPr>
              <a:spcBef>
                <a:spcPts val="0"/>
              </a:spcBef>
            </a:pPr>
            <a:r>
              <a:rPr lang="en-US" sz="2500" dirty="0">
                <a:solidFill>
                  <a:schemeClr val="tx1"/>
                </a:solidFill>
              </a:rPr>
              <a:t>Warrensburg, MO</a:t>
            </a:r>
          </a:p>
        </p:txBody>
      </p:sp>
      <p:sp>
        <p:nvSpPr>
          <p:cNvPr id="4" name="4 Marcador de texto"/>
          <p:cNvSpPr txBox="1">
            <a:spLocks/>
          </p:cNvSpPr>
          <p:nvPr/>
        </p:nvSpPr>
        <p:spPr>
          <a:xfrm>
            <a:off x="1182240" y="5723507"/>
            <a:ext cx="6785870" cy="537730"/>
          </a:xfrm>
          <a:prstGeom prst="rect">
            <a:avLst/>
          </a:prstGeom>
          <a:solidFill>
            <a:schemeClr val="bg1">
              <a:lumMod val="95000"/>
            </a:schemeClr>
          </a:solidFill>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68580" tIns="68580" rIns="68580" bIns="68580" rtlCol="0" anchor="ctr" anchorCtr="0">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nSpc>
                <a:spcPct val="110000"/>
              </a:lnSpc>
              <a:spcBef>
                <a:spcPts val="450"/>
              </a:spcBef>
            </a:pPr>
            <a:r>
              <a:rPr lang="es-MX" sz="1275" dirty="0" err="1">
                <a:solidFill>
                  <a:schemeClr val="tx1">
                    <a:lumMod val="95000"/>
                    <a:lumOff val="5000"/>
                  </a:schemeClr>
                </a:solidFill>
                <a:latin typeface="Arial" panose="020B0604020202020204" pitchFamily="34" charset="0"/>
                <a:cs typeface="Arial" panose="020B0604020202020204" pitchFamily="34" charset="0"/>
              </a:rPr>
              <a:t>The</a:t>
            </a:r>
            <a:r>
              <a:rPr lang="es-MX" sz="1275" dirty="0">
                <a:solidFill>
                  <a:schemeClr val="tx1">
                    <a:lumMod val="95000"/>
                    <a:lumOff val="5000"/>
                  </a:schemeClr>
                </a:solidFill>
                <a:latin typeface="Arial" panose="020B0604020202020204" pitchFamily="34" charset="0"/>
                <a:cs typeface="Arial" panose="020B0604020202020204" pitchFamily="34" charset="0"/>
              </a:rPr>
              <a:t> training material </a:t>
            </a:r>
            <a:r>
              <a:rPr lang="en-US" sz="1275" dirty="0">
                <a:solidFill>
                  <a:schemeClr val="tx1">
                    <a:lumMod val="95000"/>
                    <a:lumOff val="5000"/>
                  </a:schemeClr>
                </a:solidFill>
                <a:latin typeface="Arial" panose="020B0604020202020204" pitchFamily="34" charset="0"/>
                <a:cs typeface="Arial" panose="020B0604020202020204" pitchFamily="34" charset="0"/>
              </a:rPr>
              <a:t>was developed under the </a:t>
            </a:r>
            <a:r>
              <a:rPr lang="en-US" sz="1275" b="1" dirty="0">
                <a:solidFill>
                  <a:schemeClr val="tx1">
                    <a:lumMod val="95000"/>
                    <a:lumOff val="5000"/>
                  </a:schemeClr>
                </a:solidFill>
                <a:latin typeface="Arial" panose="020B0604020202020204" pitchFamily="34" charset="0"/>
                <a:cs typeface="Arial" panose="020B0604020202020204" pitchFamily="34" charset="0"/>
              </a:rPr>
              <a:t>Susan Harwood Grant SH-05153-SH9 </a:t>
            </a:r>
            <a:r>
              <a:rPr lang="en-US" sz="1275" dirty="0">
                <a:solidFill>
                  <a:schemeClr val="tx1">
                    <a:lumMod val="95000"/>
                    <a:lumOff val="5000"/>
                  </a:schemeClr>
                </a:solidFill>
                <a:latin typeface="Arial" panose="020B0604020202020204" pitchFamily="34" charset="0"/>
                <a:cs typeface="Arial" panose="020B0604020202020204" pitchFamily="34" charset="0"/>
              </a:rPr>
              <a:t>from the Occupational Safety and Health Administration (OSHA), U.S. Department of Labor.</a:t>
            </a:r>
            <a:endParaRPr lang="es-MX" sz="1275" dirty="0">
              <a:solidFill>
                <a:schemeClr val="tx1">
                  <a:lumMod val="95000"/>
                  <a:lumOff val="5000"/>
                </a:schemeClr>
              </a:solidFill>
            </a:endParaRPr>
          </a:p>
        </p:txBody>
      </p:sp>
    </p:spTree>
    <p:extLst>
      <p:ext uri="{BB962C8B-B14F-4D97-AF65-F5344CB8AC3E}">
        <p14:creationId xmlns:p14="http://schemas.microsoft.com/office/powerpoint/2010/main" val="193198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00CC"/>
                </a:solidFill>
              </a:rPr>
              <a:t>Pre-training Quiz</a:t>
            </a:r>
          </a:p>
        </p:txBody>
      </p:sp>
      <p:sp>
        <p:nvSpPr>
          <p:cNvPr id="3" name="Content Placeholder 2"/>
          <p:cNvSpPr>
            <a:spLocks noGrp="1"/>
          </p:cNvSpPr>
          <p:nvPr>
            <p:ph idx="1"/>
          </p:nvPr>
        </p:nvSpPr>
        <p:spPr>
          <a:xfrm>
            <a:off x="457200" y="1295400"/>
            <a:ext cx="8401050" cy="5060950"/>
          </a:xfrm>
        </p:spPr>
        <p:txBody>
          <a:bodyPr>
            <a:noAutofit/>
          </a:bodyPr>
          <a:lstStyle/>
          <a:p>
            <a:pPr marL="0" indent="0">
              <a:spcBef>
                <a:spcPts val="0"/>
              </a:spcBef>
              <a:buNone/>
            </a:pPr>
            <a:r>
              <a:rPr lang="en-US" sz="2200" b="1" dirty="0">
                <a:solidFill>
                  <a:srgbClr val="00B050"/>
                </a:solidFill>
              </a:rPr>
              <a:t>1. Does arc rated clothing also protect against electric shock?  </a:t>
            </a:r>
          </a:p>
          <a:p>
            <a:pPr marL="290513" indent="0">
              <a:spcBef>
                <a:spcPts val="0"/>
              </a:spcBef>
              <a:buNone/>
            </a:pPr>
            <a:r>
              <a:rPr lang="en-US" sz="2200" dirty="0"/>
              <a:t>a) yes       b) no</a:t>
            </a:r>
          </a:p>
          <a:p>
            <a:pPr marL="288925" indent="-288925">
              <a:spcBef>
                <a:spcPts val="0"/>
              </a:spcBef>
              <a:buNone/>
            </a:pPr>
            <a:r>
              <a:rPr lang="en-US" sz="2200" b="1" dirty="0">
                <a:solidFill>
                  <a:srgbClr val="00B050"/>
                </a:solidFill>
              </a:rPr>
              <a:t>2. Do rubber gloves with leather protector protect against electric arc hazards? </a:t>
            </a:r>
          </a:p>
          <a:p>
            <a:pPr marL="290513" indent="0">
              <a:spcBef>
                <a:spcPts val="0"/>
              </a:spcBef>
              <a:buNone/>
            </a:pPr>
            <a:r>
              <a:rPr lang="en-US" sz="2200" dirty="0"/>
              <a:t>a) yes       b) no</a:t>
            </a:r>
          </a:p>
          <a:p>
            <a:pPr marL="0" indent="0">
              <a:spcBef>
                <a:spcPts val="0"/>
              </a:spcBef>
              <a:buNone/>
            </a:pPr>
            <a:r>
              <a:rPr lang="en-US" sz="2200" b="1" dirty="0">
                <a:solidFill>
                  <a:srgbClr val="00B050"/>
                </a:solidFill>
              </a:rPr>
              <a:t>3. Shock protection PPE must pass:</a:t>
            </a:r>
          </a:p>
          <a:p>
            <a:pPr marL="290513" lvl="1" indent="0">
              <a:spcBef>
                <a:spcPts val="0"/>
              </a:spcBef>
              <a:buNone/>
            </a:pPr>
            <a:r>
              <a:rPr lang="en-US" sz="2200" dirty="0"/>
              <a:t>a) factory high voltage proof test     </a:t>
            </a:r>
          </a:p>
          <a:p>
            <a:pPr marL="290513" lvl="1" indent="0">
              <a:spcBef>
                <a:spcPts val="0"/>
              </a:spcBef>
              <a:buNone/>
            </a:pPr>
            <a:r>
              <a:rPr lang="en-US" sz="2200" dirty="0"/>
              <a:t>b) in-service periodical high voltage proof test</a:t>
            </a:r>
          </a:p>
          <a:p>
            <a:pPr marL="290513" lvl="1" indent="0">
              <a:spcBef>
                <a:spcPts val="0"/>
              </a:spcBef>
              <a:buNone/>
            </a:pPr>
            <a:r>
              <a:rPr lang="en-US" sz="2200" dirty="0"/>
              <a:t>c) none of the above                           d) all the above </a:t>
            </a:r>
          </a:p>
          <a:p>
            <a:pPr marL="0" lvl="1" indent="0">
              <a:spcBef>
                <a:spcPts val="0"/>
              </a:spcBef>
              <a:buNone/>
            </a:pPr>
            <a:r>
              <a:rPr lang="en-US" sz="2200" b="1" dirty="0">
                <a:solidFill>
                  <a:srgbClr val="00B050"/>
                </a:solidFill>
              </a:rPr>
              <a:t>4. Arc protective PPE must pass:</a:t>
            </a:r>
          </a:p>
          <a:p>
            <a:pPr marL="290513" lvl="1" indent="0">
              <a:spcBef>
                <a:spcPts val="0"/>
              </a:spcBef>
              <a:buNone/>
            </a:pPr>
            <a:r>
              <a:rPr lang="en-US" sz="2200" dirty="0"/>
              <a:t>a) factory arc proof test          </a:t>
            </a:r>
          </a:p>
          <a:p>
            <a:pPr marL="290513" lvl="1" indent="0">
              <a:spcBef>
                <a:spcPts val="0"/>
              </a:spcBef>
              <a:buNone/>
            </a:pPr>
            <a:r>
              <a:rPr lang="en-US" sz="2200" dirty="0"/>
              <a:t>b) in-service periodical arc proof test</a:t>
            </a:r>
          </a:p>
          <a:p>
            <a:pPr marL="290513" lvl="1" indent="0">
              <a:spcBef>
                <a:spcPts val="0"/>
              </a:spcBef>
              <a:buNone/>
            </a:pPr>
            <a:r>
              <a:rPr lang="en-US" sz="2200" dirty="0"/>
              <a:t>c) none of the above          d) all the above </a:t>
            </a:r>
          </a:p>
          <a:p>
            <a:pPr marL="0" lvl="1" indent="0">
              <a:spcBef>
                <a:spcPts val="0"/>
              </a:spcBef>
              <a:buNone/>
            </a:pPr>
            <a:r>
              <a:rPr lang="en-US" sz="2200" b="1" dirty="0">
                <a:solidFill>
                  <a:srgbClr val="00B050"/>
                </a:solidFill>
              </a:rPr>
              <a:t>5. Can electric arc generate “pressure wave”?</a:t>
            </a:r>
          </a:p>
          <a:p>
            <a:pPr marL="290513" lvl="1" indent="0">
              <a:spcBef>
                <a:spcPts val="0"/>
              </a:spcBef>
              <a:buNone/>
            </a:pPr>
            <a:r>
              <a:rPr lang="en-US" sz="2200" dirty="0"/>
              <a:t>a) yes       b) no</a:t>
            </a:r>
          </a:p>
          <a:p>
            <a:pPr marL="0" lvl="1" indent="0">
              <a:spcBef>
                <a:spcPts val="0"/>
              </a:spcBef>
              <a:buNone/>
            </a:pPr>
            <a:endParaRPr lang="en-US" sz="2200" dirty="0"/>
          </a:p>
        </p:txBody>
      </p:sp>
      <p:sp>
        <p:nvSpPr>
          <p:cNvPr id="7" name="Footer Placeholder 3">
            <a:extLst>
              <a:ext uri="{FF2B5EF4-FFF2-40B4-BE49-F238E27FC236}">
                <a16:creationId xmlns:a16="http://schemas.microsoft.com/office/drawing/2014/main" id="{C5A76A04-EBCB-4EDA-94E7-1F382C9AFCA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3700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228600" y="490248"/>
            <a:ext cx="8763000" cy="639762"/>
          </a:xfrm>
        </p:spPr>
        <p:txBody>
          <a:bodyPr>
            <a:noAutofit/>
          </a:bodyPr>
          <a:lstStyle/>
          <a:p>
            <a:r>
              <a:rPr lang="en-US" sz="4000" b="1" dirty="0">
                <a:solidFill>
                  <a:srgbClr val="0000CC"/>
                </a:solidFill>
              </a:rPr>
              <a:t>1. Summary of hazards (Module 1)</a:t>
            </a:r>
          </a:p>
        </p:txBody>
      </p:sp>
      <p:sp>
        <p:nvSpPr>
          <p:cNvPr id="3" name="Content Placeholder 2"/>
          <p:cNvSpPr>
            <a:spLocks noGrp="1"/>
          </p:cNvSpPr>
          <p:nvPr>
            <p:ph idx="1"/>
          </p:nvPr>
        </p:nvSpPr>
        <p:spPr>
          <a:xfrm>
            <a:off x="533400" y="1600200"/>
            <a:ext cx="4495800" cy="4343400"/>
          </a:xfrm>
        </p:spPr>
        <p:txBody>
          <a:bodyPr>
            <a:noAutofit/>
          </a:bodyPr>
          <a:lstStyle/>
          <a:p>
            <a:pPr marL="457200" indent="-457200">
              <a:buSzPct val="80000"/>
              <a:buFont typeface="Wingdings" panose="05000000000000000000" pitchFamily="2" charset="2"/>
              <a:buChar char="q"/>
            </a:pPr>
            <a:r>
              <a:rPr lang="en-US" sz="2800" dirty="0"/>
              <a:t>Electrical hazards</a:t>
            </a:r>
          </a:p>
          <a:p>
            <a:pPr marL="457200" lvl="0" indent="-457200">
              <a:buSzPct val="80000"/>
              <a:buFont typeface="Wingdings" panose="05000000000000000000" pitchFamily="2" charset="2"/>
              <a:buChar char="q"/>
            </a:pPr>
            <a:r>
              <a:rPr lang="en-US" sz="2800" dirty="0"/>
              <a:t>Tower fire</a:t>
            </a:r>
          </a:p>
          <a:p>
            <a:pPr marL="457200" indent="-457200">
              <a:buSzPct val="80000"/>
              <a:buFont typeface="Wingdings" panose="05000000000000000000" pitchFamily="2" charset="2"/>
              <a:buChar char="q"/>
            </a:pPr>
            <a:r>
              <a:rPr lang="en-US" sz="2800" dirty="0"/>
              <a:t>Falls</a:t>
            </a:r>
          </a:p>
          <a:p>
            <a:pPr marL="457200" indent="-457200">
              <a:buSzPct val="80000"/>
              <a:buFont typeface="Wingdings" panose="05000000000000000000" pitchFamily="2" charset="2"/>
              <a:buChar char="q"/>
            </a:pPr>
            <a:r>
              <a:rPr lang="en-US" sz="2800" dirty="0"/>
              <a:t>Rotating parts</a:t>
            </a:r>
          </a:p>
          <a:p>
            <a:pPr marL="457200" indent="-457200">
              <a:buSzPct val="80000"/>
              <a:buFont typeface="Wingdings" panose="05000000000000000000" pitchFamily="2" charset="2"/>
              <a:buChar char="q"/>
            </a:pPr>
            <a:r>
              <a:rPr lang="en-US" sz="2800" dirty="0"/>
              <a:t>Sound/noise </a:t>
            </a:r>
          </a:p>
          <a:p>
            <a:pPr marL="457200" indent="-457200">
              <a:lnSpc>
                <a:spcPct val="110000"/>
              </a:lnSpc>
              <a:buSzPct val="80000"/>
              <a:buFont typeface="Wingdings" panose="05000000000000000000" pitchFamily="2" charset="2"/>
              <a:buChar char="q"/>
            </a:pPr>
            <a:r>
              <a:rPr lang="en-US" sz="2800" dirty="0"/>
              <a:t>Mechanical tower destruction</a:t>
            </a:r>
          </a:p>
          <a:p>
            <a:pPr marL="457200" indent="-457200">
              <a:lnSpc>
                <a:spcPct val="110000"/>
              </a:lnSpc>
              <a:buSzPct val="80000"/>
              <a:buFont typeface="Wingdings" panose="05000000000000000000" pitchFamily="2" charset="2"/>
              <a:buChar char="q"/>
            </a:pPr>
            <a:r>
              <a:rPr lang="en-US" sz="2800" dirty="0"/>
              <a:t>Confined and enclosed spaces</a:t>
            </a:r>
          </a:p>
          <a:p>
            <a:pPr marL="0">
              <a:buSzPct val="80000"/>
              <a:buFont typeface="Wingdings" panose="05000000000000000000" pitchFamily="2" charset="2"/>
              <a:buChar char="q"/>
            </a:pPr>
            <a:endParaRPr lang="en-US" sz="2800" dirty="0"/>
          </a:p>
          <a:p>
            <a:pPr lvl="0">
              <a:buSzPct val="80000"/>
              <a:buFont typeface="Wingdings" panose="05000000000000000000" pitchFamily="2" charset="2"/>
              <a:buChar char="q"/>
            </a:pPr>
            <a:endParaRPr lang="en-US" sz="2800" dirty="0"/>
          </a:p>
        </p:txBody>
      </p:sp>
      <p:pic>
        <p:nvPicPr>
          <p:cNvPr id="6" name="Picture 5" descr="Visual in this slide shows wind tower construction and electricity g. eneration. It is also indicates sources of different  hazards. " title="Summary of hazards (Module 1)">
            <a:extLst>
              <a:ext uri="{FF2B5EF4-FFF2-40B4-BE49-F238E27FC236}">
                <a16:creationId xmlns:a16="http://schemas.microsoft.com/office/drawing/2014/main" id="{1B1E6B44-5FE7-46EC-94CA-1BBB00B75129}"/>
              </a:ext>
            </a:extLst>
          </p:cNvPr>
          <p:cNvPicPr>
            <a:picLocks noChangeAspect="1"/>
          </p:cNvPicPr>
          <p:nvPr/>
        </p:nvPicPr>
        <p:blipFill>
          <a:blip r:embed="rId3"/>
          <a:stretch>
            <a:fillRect/>
          </a:stretch>
        </p:blipFill>
        <p:spPr>
          <a:xfrm>
            <a:off x="4167829" y="1866900"/>
            <a:ext cx="4442771" cy="3390900"/>
          </a:xfrm>
          <a:prstGeom prst="rect">
            <a:avLst/>
          </a:prstGeom>
        </p:spPr>
      </p:pic>
      <p:sp>
        <p:nvSpPr>
          <p:cNvPr id="7" name="Footer Placeholder 3">
            <a:extLst>
              <a:ext uri="{FF2B5EF4-FFF2-40B4-BE49-F238E27FC236}">
                <a16:creationId xmlns:a16="http://schemas.microsoft.com/office/drawing/2014/main" id="{05DF879C-7D94-4078-BA0F-5F1CFB22D47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96779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860169"/>
          </a:xfrm>
        </p:spPr>
        <p:txBody>
          <a:bodyPr>
            <a:noAutofit/>
          </a:bodyPr>
          <a:lstStyle/>
          <a:p>
            <a:r>
              <a:rPr lang="en-US" sz="4000" b="1" dirty="0">
                <a:solidFill>
                  <a:srgbClr val="0000CC"/>
                </a:solidFill>
              </a:rPr>
              <a:t>Electrical hazards </a:t>
            </a:r>
            <a:endParaRPr lang="en-US" sz="4000" dirty="0"/>
          </a:p>
        </p:txBody>
      </p:sp>
      <p:pic>
        <p:nvPicPr>
          <p:cNvPr id="8" name="Picture 7" descr="Visuals in this slide identify sources and locations of electrical hazards in wind turbine installations. &#10;Wind mechanical energy is converted to electrical energy with its associated hazards capable of causing injury, disability, or death.&#10;Electric hazards are associated with equipment with rated voltage above 50 Volts. &#10;Electric hazards exist in many places of wind turbines and during electricity transmission and distribution, including motors, generator, low voltage cables terminations and cables, step up transformers, high voltage cables terminations and cables, high voltage substation equipment, and overheard transition lines.&#10;These electric hazards are electric shock and electric arc." title="Electrical hazards ">
            <a:extLst>
              <a:ext uri="{FF2B5EF4-FFF2-40B4-BE49-F238E27FC236}">
                <a16:creationId xmlns:a16="http://schemas.microsoft.com/office/drawing/2014/main" id="{E7C5B0BA-9FE0-4178-8879-5E70C923A77E}"/>
              </a:ext>
            </a:extLst>
          </p:cNvPr>
          <p:cNvPicPr>
            <a:picLocks noChangeAspect="1"/>
          </p:cNvPicPr>
          <p:nvPr/>
        </p:nvPicPr>
        <p:blipFill>
          <a:blip r:embed="rId3"/>
          <a:stretch>
            <a:fillRect/>
          </a:stretch>
        </p:blipFill>
        <p:spPr>
          <a:xfrm>
            <a:off x="363220" y="1368743"/>
            <a:ext cx="2392680" cy="4853940"/>
          </a:xfrm>
          <a:prstGeom prst="rect">
            <a:avLst/>
          </a:prstGeom>
        </p:spPr>
      </p:pic>
      <p:sp>
        <p:nvSpPr>
          <p:cNvPr id="6" name="Content Placeholder 2"/>
          <p:cNvSpPr txBox="1">
            <a:spLocks/>
          </p:cNvSpPr>
          <p:nvPr/>
        </p:nvSpPr>
        <p:spPr>
          <a:xfrm>
            <a:off x="2743200" y="1114426"/>
            <a:ext cx="6172200" cy="53625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q"/>
            </a:pPr>
            <a:r>
              <a:rPr lang="en-US" sz="2800" b="1" dirty="0"/>
              <a:t>Electric shock: </a:t>
            </a:r>
            <a:r>
              <a:rPr lang="en-US" sz="2800" dirty="0"/>
              <a:t>it’s a current that kills</a:t>
            </a:r>
          </a:p>
          <a:p>
            <a:pPr marL="457200" indent="-228600"/>
            <a:r>
              <a:rPr lang="en-US" sz="2800" dirty="0"/>
              <a:t>direct and indirect contact or flashover from  energized part </a:t>
            </a:r>
          </a:p>
          <a:p>
            <a:pPr marL="457200" indent="-228600"/>
            <a:r>
              <a:rPr lang="en-US" sz="2800" dirty="0"/>
              <a:t>touch and step potential</a:t>
            </a:r>
          </a:p>
          <a:p>
            <a:pPr marL="457200" indent="-457200">
              <a:buFont typeface="Wingdings" panose="05000000000000000000" pitchFamily="2" charset="2"/>
              <a:buChar char="q"/>
            </a:pPr>
            <a:r>
              <a:rPr lang="en-US" sz="2800" b="1" dirty="0"/>
              <a:t>Electric arc: </a:t>
            </a:r>
            <a:r>
              <a:rPr lang="en-US" sz="2800" dirty="0"/>
              <a:t>it’s a thermal energy that ignites clothing and burns skin </a:t>
            </a:r>
          </a:p>
          <a:p>
            <a:pPr marL="457200" indent="-228600"/>
            <a:r>
              <a:rPr lang="en-US" sz="2800" dirty="0"/>
              <a:t>Temperature of ionized gas is a minimum of 5,000 ᴼC </a:t>
            </a:r>
          </a:p>
          <a:p>
            <a:pPr marL="457200" indent="-228600"/>
            <a:r>
              <a:rPr lang="en-US" sz="2800" dirty="0"/>
              <a:t>Unprotected skin can be exposed to extreme temperatures</a:t>
            </a:r>
          </a:p>
          <a:p>
            <a:pPr marL="457200" indent="-228600"/>
            <a:r>
              <a:rPr lang="en-US" sz="2800" dirty="0"/>
              <a:t>Non-FR clothing can be ignited resulting in non-survivable skin burn</a:t>
            </a:r>
            <a:endParaRPr lang="en-US" sz="2800" b="1" dirty="0"/>
          </a:p>
        </p:txBody>
      </p:sp>
      <p:sp>
        <p:nvSpPr>
          <p:cNvPr id="9" name="Footer Placeholder 3">
            <a:extLst>
              <a:ext uri="{FF2B5EF4-FFF2-40B4-BE49-F238E27FC236}">
                <a16:creationId xmlns:a16="http://schemas.microsoft.com/office/drawing/2014/main" id="{4F1C0E59-44C0-41FD-A76D-E350E0772AA9}"/>
              </a:ext>
              <a:ext uri="{C183D7F6-B498-43B3-948B-1728B52AA6E4}">
                <adec:decorative xmlns:adec="http://schemas.microsoft.com/office/drawing/2017/decorative" val="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00067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1132"/>
            <a:ext cx="7886700" cy="890468"/>
          </a:xfrm>
        </p:spPr>
        <p:txBody>
          <a:bodyPr>
            <a:normAutofit/>
          </a:bodyPr>
          <a:lstStyle/>
          <a:p>
            <a:pPr algn="ctr"/>
            <a:r>
              <a:rPr lang="en-US" sz="4000" b="1" dirty="0">
                <a:solidFill>
                  <a:srgbClr val="0000CC"/>
                </a:solidFill>
              </a:rPr>
              <a:t>Types of Electric Arc </a:t>
            </a:r>
          </a:p>
        </p:txBody>
      </p:sp>
      <p:sp>
        <p:nvSpPr>
          <p:cNvPr id="3" name="Content Placeholder 2"/>
          <p:cNvSpPr>
            <a:spLocks noGrp="1"/>
          </p:cNvSpPr>
          <p:nvPr>
            <p:ph idx="1"/>
          </p:nvPr>
        </p:nvSpPr>
        <p:spPr>
          <a:xfrm>
            <a:off x="609600" y="1600201"/>
            <a:ext cx="7886700" cy="4343399"/>
          </a:xfrm>
        </p:spPr>
        <p:txBody>
          <a:bodyPr>
            <a:normAutofit/>
          </a:bodyPr>
          <a:lstStyle/>
          <a:p>
            <a:pPr marL="0" indent="0">
              <a:buNone/>
            </a:pPr>
            <a:r>
              <a:rPr lang="en-US" sz="2800" dirty="0">
                <a:solidFill>
                  <a:schemeClr val="tx1"/>
                </a:solidFill>
              </a:rPr>
              <a:t>Depending on arc electrode configuration, system voltage and design of electrical installation:</a:t>
            </a:r>
          </a:p>
          <a:p>
            <a:pPr marL="657225" indent="-514350">
              <a:buFont typeface="+mj-lt"/>
              <a:buAutoNum type="arabicParenR"/>
            </a:pPr>
            <a:r>
              <a:rPr lang="en-US" sz="2800" dirty="0">
                <a:solidFill>
                  <a:schemeClr val="tx1"/>
                </a:solidFill>
              </a:rPr>
              <a:t>Open air arc (in line electrodes) </a:t>
            </a:r>
          </a:p>
          <a:p>
            <a:pPr marL="657225" indent="-514350">
              <a:buFont typeface="+mj-lt"/>
              <a:buAutoNum type="arabicParenR"/>
            </a:pPr>
            <a:r>
              <a:rPr lang="en-US" sz="2800" dirty="0">
                <a:solidFill>
                  <a:schemeClr val="tx1"/>
                </a:solidFill>
              </a:rPr>
              <a:t>Arc in a box (box arc) </a:t>
            </a:r>
          </a:p>
          <a:p>
            <a:pPr marL="657225" indent="-514350">
              <a:buFont typeface="+mj-lt"/>
              <a:buAutoNum type="arabicParenR"/>
            </a:pPr>
            <a:r>
              <a:rPr lang="en-US" sz="2800" dirty="0">
                <a:solidFill>
                  <a:schemeClr val="tx1"/>
                </a:solidFill>
              </a:rPr>
              <a:t>Moving (running or traveling) arc</a:t>
            </a:r>
          </a:p>
          <a:p>
            <a:pPr marL="657225" indent="-514350">
              <a:buFont typeface="+mj-lt"/>
              <a:buAutoNum type="arabicParenR"/>
            </a:pPr>
            <a:r>
              <a:rPr lang="en-US" sz="2800" dirty="0">
                <a:solidFill>
                  <a:schemeClr val="tx1"/>
                </a:solidFill>
              </a:rPr>
              <a:t>Ejected arc </a:t>
            </a:r>
          </a:p>
          <a:p>
            <a:pPr marL="657225" indent="-514350">
              <a:buFont typeface="+mj-lt"/>
              <a:buAutoNum type="arabicParenR"/>
            </a:pPr>
            <a:r>
              <a:rPr lang="en-US" sz="2800" dirty="0">
                <a:solidFill>
                  <a:schemeClr val="tx1"/>
                </a:solidFill>
              </a:rPr>
              <a:t>Tracking arc </a:t>
            </a:r>
          </a:p>
          <a:p>
            <a:endParaRPr lang="en-US" sz="2800" dirty="0"/>
          </a:p>
        </p:txBody>
      </p:sp>
      <p:sp>
        <p:nvSpPr>
          <p:cNvPr id="7" name="Footer Placeholder 3">
            <a:extLst>
              <a:ext uri="{FF2B5EF4-FFF2-40B4-BE49-F238E27FC236}">
                <a16:creationId xmlns:a16="http://schemas.microsoft.com/office/drawing/2014/main" id="{E0FF6D8A-BAEB-4422-8E65-DAFEA607646B}"/>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374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020762"/>
          </a:xfrm>
        </p:spPr>
        <p:txBody>
          <a:bodyPr>
            <a:noAutofit/>
          </a:bodyPr>
          <a:lstStyle/>
          <a:p>
            <a:r>
              <a:rPr lang="en-US" sz="4000" b="1" dirty="0">
                <a:solidFill>
                  <a:srgbClr val="0000CC"/>
                </a:solidFill>
              </a:rPr>
              <a:t>2. Protection from electrical hazards</a:t>
            </a:r>
          </a:p>
        </p:txBody>
      </p:sp>
      <p:sp>
        <p:nvSpPr>
          <p:cNvPr id="3" name="Content Placeholder 2"/>
          <p:cNvSpPr>
            <a:spLocks noGrp="1"/>
          </p:cNvSpPr>
          <p:nvPr>
            <p:ph idx="1"/>
          </p:nvPr>
        </p:nvSpPr>
        <p:spPr>
          <a:xfrm>
            <a:off x="685800" y="1143000"/>
            <a:ext cx="7696200" cy="5029200"/>
          </a:xfrm>
        </p:spPr>
        <p:txBody>
          <a:bodyPr>
            <a:normAutofit/>
          </a:bodyPr>
          <a:lstStyle/>
          <a:p>
            <a:pPr>
              <a:buSzPct val="80000"/>
              <a:buFont typeface="Wingdings" panose="05000000000000000000" pitchFamily="2" charset="2"/>
              <a:buChar char="q"/>
            </a:pPr>
            <a:r>
              <a:rPr lang="en-US" sz="2800" dirty="0"/>
              <a:t>Protection from electrical hazards can be achieved in three ways:</a:t>
            </a:r>
          </a:p>
          <a:p>
            <a:pPr>
              <a:buSzPct val="80000"/>
              <a:buFont typeface="Wingdings" panose="05000000000000000000" pitchFamily="2" charset="2"/>
              <a:buChar char="q"/>
            </a:pPr>
            <a:endParaRPr lang="en-US" sz="1500" dirty="0"/>
          </a:p>
          <a:p>
            <a:pPr marL="803275" lvl="1" indent="-457200">
              <a:buSzPct val="80000"/>
              <a:buFont typeface="Wingdings" panose="05000000000000000000" pitchFamily="2" charset="2"/>
              <a:buChar char="ü"/>
            </a:pPr>
            <a:r>
              <a:rPr lang="en-US" b="1" dirty="0"/>
              <a:t>Barrier </a:t>
            </a:r>
            <a:r>
              <a:rPr lang="en-US" dirty="0"/>
              <a:t>between the hazard and human body</a:t>
            </a:r>
          </a:p>
          <a:p>
            <a:pPr marL="346075" lvl="1" indent="0">
              <a:buSzPct val="80000"/>
              <a:buNone/>
            </a:pPr>
            <a:r>
              <a:rPr lang="en-US" dirty="0"/>
              <a:t> </a:t>
            </a:r>
          </a:p>
          <a:p>
            <a:pPr marL="803275" lvl="1" indent="-457200">
              <a:buSzPct val="80000"/>
              <a:buFont typeface="Wingdings" panose="05000000000000000000" pitchFamily="2" charset="2"/>
              <a:buChar char="ü"/>
            </a:pPr>
            <a:r>
              <a:rPr lang="en-US" b="1" dirty="0"/>
              <a:t>Safe distance </a:t>
            </a:r>
            <a:r>
              <a:rPr lang="en-US" dirty="0"/>
              <a:t>from the hazard </a:t>
            </a:r>
          </a:p>
          <a:p>
            <a:pPr marL="803275" lvl="1" indent="-457200">
              <a:buSzPct val="80000"/>
              <a:buFont typeface="Wingdings" panose="05000000000000000000" pitchFamily="2" charset="2"/>
              <a:buChar char="ü"/>
            </a:pPr>
            <a:endParaRPr lang="en-US" dirty="0"/>
          </a:p>
          <a:p>
            <a:pPr marL="803275" lvl="1" indent="-457200">
              <a:buSzPct val="80000"/>
              <a:buFont typeface="Wingdings" panose="05000000000000000000" pitchFamily="2" charset="2"/>
              <a:buChar char="ü"/>
            </a:pPr>
            <a:r>
              <a:rPr lang="en-US" b="1" dirty="0"/>
              <a:t>Deenergize </a:t>
            </a:r>
          </a:p>
        </p:txBody>
      </p:sp>
      <p:sp>
        <p:nvSpPr>
          <p:cNvPr id="7" name="Footer Placeholder 3">
            <a:extLst>
              <a:ext uri="{FF2B5EF4-FFF2-40B4-BE49-F238E27FC236}">
                <a16:creationId xmlns:a16="http://schemas.microsoft.com/office/drawing/2014/main" id="{50E3588C-22B4-4C2C-AEA8-D761D72DBEE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60916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020762"/>
          </a:xfrm>
        </p:spPr>
        <p:txBody>
          <a:bodyPr>
            <a:noAutofit/>
          </a:bodyPr>
          <a:lstStyle/>
          <a:p>
            <a:r>
              <a:rPr lang="en-US" sz="4000" b="1" dirty="0">
                <a:solidFill>
                  <a:srgbClr val="0000CC"/>
                </a:solidFill>
              </a:rPr>
              <a:t>PPE and live line tools</a:t>
            </a:r>
          </a:p>
        </p:txBody>
      </p:sp>
      <p:sp>
        <p:nvSpPr>
          <p:cNvPr id="3" name="Content Placeholder 2"/>
          <p:cNvSpPr>
            <a:spLocks noGrp="1"/>
          </p:cNvSpPr>
          <p:nvPr>
            <p:ph idx="1"/>
          </p:nvPr>
        </p:nvSpPr>
        <p:spPr>
          <a:xfrm>
            <a:off x="685800" y="1447800"/>
            <a:ext cx="7696200" cy="5029200"/>
          </a:xfrm>
        </p:spPr>
        <p:txBody>
          <a:bodyPr>
            <a:normAutofit/>
          </a:bodyPr>
          <a:lstStyle/>
          <a:p>
            <a:pPr>
              <a:buSzPct val="80000"/>
              <a:buFont typeface="Wingdings" panose="05000000000000000000" pitchFamily="2" charset="2"/>
              <a:buChar char="q"/>
            </a:pPr>
            <a:r>
              <a:rPr lang="en-US" sz="2800" dirty="0"/>
              <a:t>PPE and tools can be different forms or shapes and made from different materials</a:t>
            </a:r>
          </a:p>
          <a:p>
            <a:pPr>
              <a:buSzPct val="80000"/>
              <a:buFont typeface="Wingdings" panose="05000000000000000000" pitchFamily="2" charset="2"/>
              <a:buChar char="q"/>
            </a:pPr>
            <a:endParaRPr lang="en-US" sz="2800" dirty="0"/>
          </a:p>
          <a:p>
            <a:pPr>
              <a:buSzPct val="80000"/>
              <a:buFont typeface="Wingdings" panose="05000000000000000000" pitchFamily="2" charset="2"/>
              <a:buChar char="q"/>
            </a:pPr>
            <a:r>
              <a:rPr lang="en-US" sz="2800" dirty="0"/>
              <a:t>In electric industry:</a:t>
            </a:r>
          </a:p>
          <a:p>
            <a:pPr lvl="1">
              <a:buFont typeface="Arial" panose="020B0604020202020204" pitchFamily="34" charset="0"/>
              <a:buChar char="•"/>
            </a:pPr>
            <a:r>
              <a:rPr lang="en-US" b="1" dirty="0"/>
              <a:t>shock PPE </a:t>
            </a:r>
            <a:r>
              <a:rPr lang="en-US" dirty="0"/>
              <a:t>are widely made of rubber</a:t>
            </a:r>
          </a:p>
          <a:p>
            <a:pPr lvl="1">
              <a:buFont typeface="Arial" panose="020B0604020202020204" pitchFamily="34" charset="0"/>
              <a:buChar char="•"/>
            </a:pPr>
            <a:r>
              <a:rPr lang="en-US" b="1" dirty="0"/>
              <a:t>arc protective PPE </a:t>
            </a:r>
            <a:r>
              <a:rPr lang="en-US" dirty="0"/>
              <a:t>are widely made of Fire Retardant (FR) materials </a:t>
            </a:r>
          </a:p>
        </p:txBody>
      </p:sp>
      <p:sp>
        <p:nvSpPr>
          <p:cNvPr id="7" name="Footer Placeholder 3">
            <a:extLst>
              <a:ext uri="{FF2B5EF4-FFF2-40B4-BE49-F238E27FC236}">
                <a16:creationId xmlns:a16="http://schemas.microsoft.com/office/drawing/2014/main" id="{AC76D27B-51C7-4AC9-9932-9C72C62CCFB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36400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4000" b="1" dirty="0">
                <a:solidFill>
                  <a:srgbClr val="0000CC"/>
                </a:solidFill>
              </a:rPr>
              <a:t>3. Electric shock protection</a:t>
            </a:r>
          </a:p>
        </p:txBody>
      </p:sp>
      <p:sp>
        <p:nvSpPr>
          <p:cNvPr id="4" name="Content Placeholder 3">
            <a:extLst>
              <a:ext uri="{FF2B5EF4-FFF2-40B4-BE49-F238E27FC236}">
                <a16:creationId xmlns:a16="http://schemas.microsoft.com/office/drawing/2014/main" id="{CFE5F007-CA74-4164-8B32-2F267E42A63F}"/>
              </a:ext>
            </a:extLst>
          </p:cNvPr>
          <p:cNvSpPr>
            <a:spLocks noGrp="1"/>
          </p:cNvSpPr>
          <p:nvPr>
            <p:ph idx="1"/>
          </p:nvPr>
        </p:nvSpPr>
        <p:spPr>
          <a:xfrm>
            <a:off x="609600" y="1600200"/>
            <a:ext cx="8077200" cy="4525963"/>
          </a:xfrm>
        </p:spPr>
        <p:txBody>
          <a:bodyPr>
            <a:normAutofit/>
          </a:bodyPr>
          <a:lstStyle/>
          <a:p>
            <a:pPr marL="514350" indent="-514350">
              <a:buFont typeface="+mj-lt"/>
              <a:buAutoNum type="arabicParenR"/>
            </a:pPr>
            <a:r>
              <a:rPr lang="en-US" dirty="0"/>
              <a:t>Barrier: PPEs</a:t>
            </a:r>
          </a:p>
          <a:p>
            <a:pPr marL="514350" indent="-514350">
              <a:buFont typeface="+mj-lt"/>
              <a:buAutoNum type="arabicParenR"/>
            </a:pPr>
            <a:r>
              <a:rPr lang="en-US" dirty="0"/>
              <a:t>Safe distance from the hazard </a:t>
            </a:r>
          </a:p>
          <a:p>
            <a:pPr marL="514350" indent="-514350">
              <a:buFont typeface="+mj-lt"/>
              <a:buAutoNum type="arabicParenR"/>
            </a:pPr>
            <a:r>
              <a:rPr lang="en-US" dirty="0"/>
              <a:t>Deenergize </a:t>
            </a:r>
          </a:p>
          <a:p>
            <a:endParaRPr lang="en-US" dirty="0"/>
          </a:p>
        </p:txBody>
      </p:sp>
      <p:grpSp>
        <p:nvGrpSpPr>
          <p:cNvPr id="6" name="Group 5" descr="Diagram shows three principals of electric shock protection: barrier, safe distance and deenergize.&#10;Each principal is illustrated with PPE example.&#10;" title="Electric shock protection">
            <a:extLst>
              <a:ext uri="{FF2B5EF4-FFF2-40B4-BE49-F238E27FC236}">
                <a16:creationId xmlns:a16="http://schemas.microsoft.com/office/drawing/2014/main" id="{27B17DC0-EAE5-49E8-A29B-D09BF24EF5D6}"/>
              </a:ext>
            </a:extLst>
          </p:cNvPr>
          <p:cNvGrpSpPr/>
          <p:nvPr/>
        </p:nvGrpSpPr>
        <p:grpSpPr>
          <a:xfrm>
            <a:off x="457200" y="3302136"/>
            <a:ext cx="8360526" cy="2793864"/>
            <a:chOff x="431222" y="1745673"/>
            <a:chExt cx="8360526" cy="2793864"/>
          </a:xfrm>
        </p:grpSpPr>
        <p:sp>
          <p:nvSpPr>
            <p:cNvPr id="7" name="TextBox 6">
              <a:extLst>
                <a:ext uri="{FF2B5EF4-FFF2-40B4-BE49-F238E27FC236}">
                  <a16:creationId xmlns:a16="http://schemas.microsoft.com/office/drawing/2014/main" id="{072FC6DA-CB27-4B18-A44A-8D144A2630E1}"/>
                </a:ext>
              </a:extLst>
            </p:cNvPr>
            <p:cNvSpPr txBox="1"/>
            <p:nvPr/>
          </p:nvSpPr>
          <p:spPr>
            <a:xfrm>
              <a:off x="783867" y="1745673"/>
              <a:ext cx="1828800" cy="611983"/>
            </a:xfrm>
            <a:prstGeom prst="rect">
              <a:avLst/>
            </a:prstGeom>
            <a:noFill/>
            <a:ln w="25400">
              <a:noFill/>
            </a:ln>
            <a:effectLst>
              <a:innerShdw blurRad="63500" dist="50800" dir="13500000">
                <a:prstClr val="black">
                  <a:alpha val="50000"/>
                </a:prstClr>
              </a:innerShdw>
            </a:effectLst>
          </p:spPr>
          <p:txBody>
            <a:bodyPr wrap="square" lIns="0" tIns="0" rIns="0" bIns="0" rtlCol="0" anchor="ctr" anchorCtr="0">
              <a:noAutofit/>
            </a:bodyPr>
            <a:lstStyle/>
            <a:p>
              <a:pPr lvl="0" algn="ctr">
                <a:lnSpc>
                  <a:spcPct val="100000"/>
                </a:lnSpc>
                <a:spcAft>
                  <a:spcPts val="0"/>
                </a:spcAft>
              </a:pPr>
              <a:r>
                <a:rPr lang="en-US" sz="3000" b="1" dirty="0">
                  <a:solidFill>
                    <a:srgbClr val="0070C0"/>
                  </a:solidFill>
                </a:rPr>
                <a:t>Barrier</a:t>
              </a:r>
              <a:r>
                <a:rPr lang="en-US" sz="3000" b="1" dirty="0"/>
                <a:t> </a:t>
              </a:r>
              <a:endParaRPr lang="en-US" sz="3000" dirty="0"/>
            </a:p>
          </p:txBody>
        </p:sp>
        <p:sp>
          <p:nvSpPr>
            <p:cNvPr id="11" name="TextBox 10">
              <a:extLst>
                <a:ext uri="{FF2B5EF4-FFF2-40B4-BE49-F238E27FC236}">
                  <a16:creationId xmlns:a16="http://schemas.microsoft.com/office/drawing/2014/main" id="{E37917D5-6ED9-4640-BEFB-E32842225E05}"/>
                </a:ext>
              </a:extLst>
            </p:cNvPr>
            <p:cNvSpPr txBox="1"/>
            <p:nvPr/>
          </p:nvSpPr>
          <p:spPr>
            <a:xfrm>
              <a:off x="431222" y="2501710"/>
              <a:ext cx="2651760" cy="2024935"/>
            </a:xfrm>
            <a:prstGeom prst="rect">
              <a:avLst/>
            </a:prstGeom>
            <a:noFill/>
            <a:ln w="25400">
              <a:solidFill>
                <a:schemeClr val="accent1">
                  <a:shade val="50000"/>
                </a:schemeClr>
              </a:solidFill>
            </a:ln>
            <a:effectLst>
              <a:innerShdw blurRad="63500" dist="50800" dir="13500000">
                <a:prstClr val="black">
                  <a:alpha val="50000"/>
                </a:prstClr>
              </a:innerShdw>
            </a:effectLst>
          </p:spPr>
          <p:txBody>
            <a:bodyPr wrap="square" lIns="0" tIns="0" rIns="0" bIns="0" rtlCol="0" anchor="t" anchorCtr="0">
              <a:noAutofit/>
            </a:bodyPr>
            <a:lstStyle/>
            <a:p>
              <a:pPr lvl="0">
                <a:lnSpc>
                  <a:spcPct val="90000"/>
                </a:lnSpc>
              </a:pPr>
              <a:r>
                <a:rPr lang="en-US" sz="2500" b="1" dirty="0"/>
                <a:t>PPE:</a:t>
              </a:r>
            </a:p>
            <a:p>
              <a:pPr lvl="0">
                <a:lnSpc>
                  <a:spcPct val="90000"/>
                </a:lnSpc>
              </a:pPr>
              <a:r>
                <a:rPr lang="en-US" sz="2500" dirty="0"/>
                <a:t>Rubber gloves</a:t>
              </a:r>
            </a:p>
            <a:p>
              <a:pPr lvl="0">
                <a:lnSpc>
                  <a:spcPct val="90000"/>
                </a:lnSpc>
              </a:pPr>
              <a:r>
                <a:rPr lang="en-US" sz="2500" dirty="0"/>
                <a:t>Rubber sleeves </a:t>
              </a:r>
            </a:p>
            <a:p>
              <a:pPr lvl="0">
                <a:lnSpc>
                  <a:spcPct val="90000"/>
                </a:lnSpc>
              </a:pPr>
              <a:r>
                <a:rPr lang="en-US" sz="2500" dirty="0"/>
                <a:t>Rubber blankets</a:t>
              </a:r>
            </a:p>
            <a:p>
              <a:pPr lvl="0">
                <a:lnSpc>
                  <a:spcPct val="90000"/>
                </a:lnSpc>
              </a:pPr>
              <a:r>
                <a:rPr lang="en-US" sz="2500" dirty="0"/>
                <a:t>Line hoses </a:t>
              </a:r>
            </a:p>
            <a:p>
              <a:pPr lvl="0">
                <a:lnSpc>
                  <a:spcPct val="90000"/>
                </a:lnSpc>
              </a:pPr>
              <a:r>
                <a:rPr lang="en-US" sz="2500" dirty="0"/>
                <a:t>Rubber footwear</a:t>
              </a:r>
            </a:p>
          </p:txBody>
        </p:sp>
        <p:sp>
          <p:nvSpPr>
            <p:cNvPr id="9" name="TextBox 8">
              <a:extLst>
                <a:ext uri="{FF2B5EF4-FFF2-40B4-BE49-F238E27FC236}">
                  <a16:creationId xmlns:a16="http://schemas.microsoft.com/office/drawing/2014/main" id="{313F7D28-2FF3-4923-9C3B-D7651E58D52E}"/>
                </a:ext>
              </a:extLst>
            </p:cNvPr>
            <p:cNvSpPr txBox="1"/>
            <p:nvPr/>
          </p:nvSpPr>
          <p:spPr>
            <a:xfrm>
              <a:off x="3555422" y="1745673"/>
              <a:ext cx="2404803" cy="611983"/>
            </a:xfrm>
            <a:prstGeom prst="rect">
              <a:avLst/>
            </a:prstGeom>
            <a:noFill/>
            <a:ln w="25400">
              <a:noFill/>
            </a:ln>
            <a:effectLst>
              <a:innerShdw blurRad="63500" dist="50800" dir="13500000">
                <a:prstClr val="black">
                  <a:alpha val="50000"/>
                </a:prstClr>
              </a:innerShdw>
            </a:effectLst>
          </p:spPr>
          <p:txBody>
            <a:bodyPr wrap="square" lIns="0" tIns="0" rIns="0" bIns="0" rtlCol="0" anchor="ctr" anchorCtr="0">
              <a:noAutofit/>
            </a:bodyPr>
            <a:lstStyle/>
            <a:p>
              <a:pPr lvl="0" algn="ctr">
                <a:lnSpc>
                  <a:spcPct val="100000"/>
                </a:lnSpc>
                <a:spcAft>
                  <a:spcPts val="0"/>
                </a:spcAft>
              </a:pPr>
              <a:r>
                <a:rPr lang="en-US" sz="3000" b="1" dirty="0">
                  <a:solidFill>
                    <a:srgbClr val="0070C0"/>
                  </a:solidFill>
                </a:rPr>
                <a:t>Safe Distance </a:t>
              </a:r>
              <a:endParaRPr lang="en-US" sz="3000" dirty="0">
                <a:solidFill>
                  <a:srgbClr val="0070C0"/>
                </a:solidFill>
              </a:endParaRPr>
            </a:p>
          </p:txBody>
        </p:sp>
        <p:sp>
          <p:nvSpPr>
            <p:cNvPr id="12" name="TextBox 11">
              <a:extLst>
                <a:ext uri="{FF2B5EF4-FFF2-40B4-BE49-F238E27FC236}">
                  <a16:creationId xmlns:a16="http://schemas.microsoft.com/office/drawing/2014/main" id="{8F80A4F1-4B21-4827-919F-59AC01BA1C9A}"/>
                </a:ext>
              </a:extLst>
            </p:cNvPr>
            <p:cNvSpPr txBox="1"/>
            <p:nvPr/>
          </p:nvSpPr>
          <p:spPr>
            <a:xfrm>
              <a:off x="6139988" y="2541892"/>
              <a:ext cx="2651760" cy="1965957"/>
            </a:xfrm>
            <a:prstGeom prst="rect">
              <a:avLst/>
            </a:prstGeom>
            <a:noFill/>
            <a:ln w="25400">
              <a:solidFill>
                <a:schemeClr val="accent1">
                  <a:shade val="50000"/>
                </a:schemeClr>
              </a:solidFill>
            </a:ln>
            <a:effectLst>
              <a:innerShdw blurRad="63500" dist="50800" dir="13500000">
                <a:prstClr val="black">
                  <a:alpha val="50000"/>
                </a:prstClr>
              </a:innerShdw>
            </a:effectLst>
          </p:spPr>
          <p:txBody>
            <a:bodyPr wrap="square" lIns="0" tIns="0" rIns="0" bIns="0" rtlCol="0" anchor="t" anchorCtr="0">
              <a:noAutofit/>
            </a:bodyPr>
            <a:lstStyle/>
            <a:p>
              <a:pPr lvl="0">
                <a:lnSpc>
                  <a:spcPct val="90000"/>
                </a:lnSpc>
              </a:pPr>
              <a:r>
                <a:rPr lang="en-US" sz="2500" b="1" dirty="0"/>
                <a:t>Workplace:</a:t>
              </a:r>
            </a:p>
            <a:p>
              <a:pPr lvl="0">
                <a:lnSpc>
                  <a:spcPct val="90000"/>
                </a:lnSpc>
              </a:pPr>
              <a:r>
                <a:rPr lang="en-US" sz="2500" dirty="0"/>
                <a:t>Voltage detectors</a:t>
              </a:r>
            </a:p>
            <a:p>
              <a:pPr lvl="0">
                <a:lnSpc>
                  <a:spcPct val="90000"/>
                </a:lnSpc>
              </a:pPr>
              <a:r>
                <a:rPr lang="en-US" sz="2500" dirty="0"/>
                <a:t>Temporary grounds </a:t>
              </a:r>
            </a:p>
            <a:p>
              <a:pPr lvl="0">
                <a:lnSpc>
                  <a:spcPct val="90000"/>
                </a:lnSpc>
              </a:pPr>
              <a:r>
                <a:rPr lang="en-US" sz="2500" dirty="0"/>
                <a:t>Lockout/Tagout </a:t>
              </a:r>
            </a:p>
          </p:txBody>
        </p:sp>
        <p:sp>
          <p:nvSpPr>
            <p:cNvPr id="10" name="TextBox 9">
              <a:extLst>
                <a:ext uri="{FF2B5EF4-FFF2-40B4-BE49-F238E27FC236}">
                  <a16:creationId xmlns:a16="http://schemas.microsoft.com/office/drawing/2014/main" id="{BC900B64-4F16-4AEB-9FC6-FB8A46BDAF3C}"/>
                </a:ext>
              </a:extLst>
            </p:cNvPr>
            <p:cNvSpPr txBox="1"/>
            <p:nvPr/>
          </p:nvSpPr>
          <p:spPr>
            <a:xfrm>
              <a:off x="6553200" y="1750217"/>
              <a:ext cx="1828800" cy="611983"/>
            </a:xfrm>
            <a:prstGeom prst="rect">
              <a:avLst/>
            </a:prstGeom>
            <a:noFill/>
            <a:ln w="25400">
              <a:noFill/>
            </a:ln>
            <a:effectLst>
              <a:innerShdw blurRad="63500" dist="50800" dir="13500000">
                <a:prstClr val="black">
                  <a:alpha val="50000"/>
                </a:prstClr>
              </a:innerShdw>
            </a:effectLst>
          </p:spPr>
          <p:txBody>
            <a:bodyPr wrap="square" lIns="0" tIns="0" rIns="0" bIns="0" rtlCol="0" anchor="ctr" anchorCtr="0">
              <a:noAutofit/>
            </a:bodyPr>
            <a:lstStyle/>
            <a:p>
              <a:pPr lvl="0" algn="ctr"/>
              <a:r>
                <a:rPr lang="en-US" sz="3000" b="1" dirty="0">
                  <a:solidFill>
                    <a:srgbClr val="0070C0"/>
                  </a:solidFill>
                </a:rPr>
                <a:t>Deenergize </a:t>
              </a:r>
              <a:r>
                <a:rPr lang="en-US" sz="3000" b="1" dirty="0"/>
                <a:t> </a:t>
              </a:r>
            </a:p>
          </p:txBody>
        </p:sp>
        <p:sp>
          <p:nvSpPr>
            <p:cNvPr id="13" name="TextBox 12">
              <a:extLst>
                <a:ext uri="{FF2B5EF4-FFF2-40B4-BE49-F238E27FC236}">
                  <a16:creationId xmlns:a16="http://schemas.microsoft.com/office/drawing/2014/main" id="{67405CD1-6BE7-4F6F-9D99-49ABC321BF91}"/>
                </a:ext>
              </a:extLst>
            </p:cNvPr>
            <p:cNvSpPr txBox="1"/>
            <p:nvPr/>
          </p:nvSpPr>
          <p:spPr>
            <a:xfrm>
              <a:off x="3308465" y="2514601"/>
              <a:ext cx="2651760" cy="2024936"/>
            </a:xfrm>
            <a:prstGeom prst="rect">
              <a:avLst/>
            </a:prstGeom>
            <a:noFill/>
            <a:ln w="25400">
              <a:solidFill>
                <a:schemeClr val="accent1">
                  <a:shade val="50000"/>
                </a:schemeClr>
              </a:solidFill>
            </a:ln>
            <a:effectLst>
              <a:innerShdw blurRad="63500" dist="50800" dir="13500000">
                <a:prstClr val="black">
                  <a:alpha val="50000"/>
                </a:prstClr>
              </a:innerShdw>
            </a:effectLst>
          </p:spPr>
          <p:txBody>
            <a:bodyPr wrap="square" lIns="0" tIns="0" rIns="0" bIns="0" rtlCol="0" anchor="t" anchorCtr="0">
              <a:noAutofit/>
            </a:bodyPr>
            <a:lstStyle/>
            <a:p>
              <a:pPr lvl="0">
                <a:lnSpc>
                  <a:spcPct val="90000"/>
                </a:lnSpc>
              </a:pPr>
              <a:r>
                <a:rPr lang="en-US" sz="2500" b="1" dirty="0"/>
                <a:t>Live line tools:</a:t>
              </a:r>
              <a:endParaRPr lang="en-US" sz="2500" dirty="0"/>
            </a:p>
            <a:p>
              <a:pPr lvl="0">
                <a:lnSpc>
                  <a:spcPct val="90000"/>
                </a:lnSpc>
              </a:pPr>
              <a:r>
                <a:rPr lang="en-US" sz="2500" dirty="0"/>
                <a:t>Hot sticks</a:t>
              </a:r>
            </a:p>
            <a:p>
              <a:pPr lvl="0">
                <a:lnSpc>
                  <a:spcPct val="90000"/>
                </a:lnSpc>
              </a:pPr>
              <a:r>
                <a:rPr lang="en-US" sz="2500" dirty="0"/>
                <a:t>Insulated platforms</a:t>
              </a:r>
            </a:p>
            <a:p>
              <a:pPr lvl="0">
                <a:lnSpc>
                  <a:spcPct val="90000"/>
                </a:lnSpc>
              </a:pPr>
              <a:r>
                <a:rPr lang="en-US" sz="2500" dirty="0"/>
                <a:t>Insulated boom bucket trucks</a:t>
              </a:r>
            </a:p>
            <a:p>
              <a:pPr lvl="0">
                <a:lnSpc>
                  <a:spcPct val="90000"/>
                </a:lnSpc>
              </a:pPr>
              <a:r>
                <a:rPr lang="en-US" sz="2500" dirty="0"/>
                <a:t>Insulated ladders  </a:t>
              </a:r>
            </a:p>
          </p:txBody>
        </p:sp>
        <p:cxnSp>
          <p:nvCxnSpPr>
            <p:cNvPr id="14" name="Straight Connector 13">
              <a:extLst>
                <a:ext uri="{FF2B5EF4-FFF2-40B4-BE49-F238E27FC236}">
                  <a16:creationId xmlns:a16="http://schemas.microsoft.com/office/drawing/2014/main" id="{BD291418-6CC4-429C-A669-A73EAF18008A}"/>
                </a:ext>
              </a:extLst>
            </p:cNvPr>
            <p:cNvCxnSpPr/>
            <p:nvPr/>
          </p:nvCxnSpPr>
          <p:spPr>
            <a:xfrm flipV="1">
              <a:off x="1712122" y="2209800"/>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A468BB-350A-4403-A10A-3AE464431B8A}"/>
                </a:ext>
              </a:extLst>
            </p:cNvPr>
            <p:cNvCxnSpPr/>
            <p:nvPr/>
          </p:nvCxnSpPr>
          <p:spPr>
            <a:xfrm flipV="1">
              <a:off x="4656212" y="2209800"/>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061C67-83CF-4D68-BB76-418AE788D14B}"/>
                </a:ext>
              </a:extLst>
            </p:cNvPr>
            <p:cNvCxnSpPr/>
            <p:nvPr/>
          </p:nvCxnSpPr>
          <p:spPr>
            <a:xfrm flipV="1">
              <a:off x="7465868" y="2209800"/>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7" name="Footer Placeholder 3">
            <a:extLst>
              <a:ext uri="{FF2B5EF4-FFF2-40B4-BE49-F238E27FC236}">
                <a16:creationId xmlns:a16="http://schemas.microsoft.com/office/drawing/2014/main" id="{3ED5D358-61A6-437E-8014-129F09559965}"/>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14565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4000" b="1" dirty="0">
                <a:solidFill>
                  <a:srgbClr val="0000CC"/>
                </a:solidFill>
              </a:rPr>
              <a:t>3.1 Barrier - PPE</a:t>
            </a:r>
          </a:p>
        </p:txBody>
      </p:sp>
      <p:sp>
        <p:nvSpPr>
          <p:cNvPr id="4" name="Content Placeholder 3">
            <a:extLst>
              <a:ext uri="{FF2B5EF4-FFF2-40B4-BE49-F238E27FC236}">
                <a16:creationId xmlns:a16="http://schemas.microsoft.com/office/drawing/2014/main" id="{CFE5F007-CA74-4164-8B32-2F267E42A63F}"/>
              </a:ext>
            </a:extLst>
          </p:cNvPr>
          <p:cNvSpPr>
            <a:spLocks noGrp="1"/>
          </p:cNvSpPr>
          <p:nvPr>
            <p:ph idx="1"/>
          </p:nvPr>
        </p:nvSpPr>
        <p:spPr/>
        <p:txBody>
          <a:bodyPr>
            <a:normAutofit lnSpcReduction="10000"/>
          </a:bodyPr>
          <a:lstStyle/>
          <a:p>
            <a:pPr marL="457200" indent="-457200">
              <a:buFont typeface="Wingdings" panose="05000000000000000000" pitchFamily="2" charset="2"/>
              <a:buChar char="q"/>
            </a:pPr>
            <a:r>
              <a:rPr lang="en-US" dirty="0"/>
              <a:t>Many electric shock PPEs are made from rubber.</a:t>
            </a:r>
          </a:p>
          <a:p>
            <a:pPr marL="457200" indent="-457200">
              <a:buFont typeface="Wingdings" panose="05000000000000000000" pitchFamily="2" charset="2"/>
              <a:buChar char="q"/>
            </a:pPr>
            <a:r>
              <a:rPr lang="en-US" dirty="0"/>
              <a:t>Why rubber? </a:t>
            </a:r>
          </a:p>
          <a:p>
            <a:pPr marL="747713" indent="-457200">
              <a:buFont typeface="Wingdings" panose="05000000000000000000" pitchFamily="2" charset="2"/>
              <a:buChar char="ü"/>
            </a:pPr>
            <a:r>
              <a:rPr lang="en-US" dirty="0"/>
              <a:t>Rubber includes elastomers and elastomeric compounds, regardless of origin.</a:t>
            </a:r>
          </a:p>
          <a:p>
            <a:pPr marL="747713" indent="-457200">
              <a:buFont typeface="Wingdings" panose="05000000000000000000" pitchFamily="2" charset="2"/>
              <a:buChar char="ü"/>
            </a:pPr>
            <a:r>
              <a:rPr lang="en-US" dirty="0"/>
              <a:t>Because of their electrical resistance, soft rubber goods are used as insulation and protective material for electric shock PPEs.</a:t>
            </a:r>
          </a:p>
          <a:p>
            <a:endParaRPr lang="en-US" dirty="0"/>
          </a:p>
        </p:txBody>
      </p:sp>
      <p:sp>
        <p:nvSpPr>
          <p:cNvPr id="6" name="Footer Placeholder 3">
            <a:extLst>
              <a:ext uri="{FF2B5EF4-FFF2-40B4-BE49-F238E27FC236}">
                <a16:creationId xmlns:a16="http://schemas.microsoft.com/office/drawing/2014/main" id="{E2945B30-5453-462D-9704-4A36080EC4F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43159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4000" b="1" dirty="0">
                <a:solidFill>
                  <a:srgbClr val="0000CC"/>
                </a:solidFill>
              </a:rPr>
              <a:t>Rubber</a:t>
            </a:r>
          </a:p>
        </p:txBody>
      </p:sp>
      <p:sp>
        <p:nvSpPr>
          <p:cNvPr id="7" name="Title 1"/>
          <p:cNvSpPr txBox="1">
            <a:spLocks/>
          </p:cNvSpPr>
          <p:nvPr/>
        </p:nvSpPr>
        <p:spPr>
          <a:xfrm>
            <a:off x="623455" y="1417638"/>
            <a:ext cx="7987145"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anose="05000000000000000000" pitchFamily="2" charset="2"/>
              <a:buChar char="q"/>
            </a:pPr>
            <a:r>
              <a:rPr lang="en-US" sz="2800" dirty="0"/>
              <a:t>Dielectric properties of rubbers (kV/mm):</a:t>
            </a:r>
          </a:p>
        </p:txBody>
      </p:sp>
      <p:pic>
        <p:nvPicPr>
          <p:cNvPr id="6" name="Picture 3" descr="Visual in this slide illustrates dielectric properties of various kinds of rubber. High dielectric strength combined with flexibility make rubber and other rubber based elastomers main material for electric shock PPE" title="Rubb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3470" b="41581"/>
          <a:stretch/>
        </p:blipFill>
        <p:spPr bwMode="auto">
          <a:xfrm>
            <a:off x="636730" y="2369127"/>
            <a:ext cx="8105032" cy="33124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hidden="1"/>
          <p:cNvSpPr/>
          <p:nvPr/>
        </p:nvSpPr>
        <p:spPr>
          <a:xfrm>
            <a:off x="6115050" y="5496951"/>
            <a:ext cx="2362200" cy="369332"/>
          </a:xfrm>
          <a:prstGeom prst="rect">
            <a:avLst/>
          </a:prstGeom>
        </p:spPr>
        <p:txBody>
          <a:bodyPr wrap="square">
            <a:spAutoFit/>
          </a:bodyPr>
          <a:lstStyle/>
          <a:p>
            <a:r>
              <a:rPr lang="en-US" dirty="0"/>
              <a:t>(chemistry.mdma.ch)</a:t>
            </a:r>
          </a:p>
        </p:txBody>
      </p:sp>
      <p:sp>
        <p:nvSpPr>
          <p:cNvPr id="9" name="Footer Placeholder 3">
            <a:extLst>
              <a:ext uri="{FF2B5EF4-FFF2-40B4-BE49-F238E27FC236}">
                <a16:creationId xmlns:a16="http://schemas.microsoft.com/office/drawing/2014/main" id="{405CB6EE-FEFC-45FD-8292-319273F5AA1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25083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067800" cy="944562"/>
          </a:xfrm>
        </p:spPr>
        <p:txBody>
          <a:bodyPr>
            <a:noAutofit/>
          </a:bodyPr>
          <a:lstStyle/>
          <a:p>
            <a:pPr algn="ctr"/>
            <a:r>
              <a:rPr lang="en-US" sz="3800" b="1" dirty="0">
                <a:solidFill>
                  <a:srgbClr val="0000CC"/>
                </a:solidFill>
              </a:rPr>
              <a:t>ASTM standards</a:t>
            </a:r>
          </a:p>
        </p:txBody>
      </p:sp>
      <p:sp>
        <p:nvSpPr>
          <p:cNvPr id="3" name="Content Placeholder 2"/>
          <p:cNvSpPr>
            <a:spLocks noGrp="1"/>
          </p:cNvSpPr>
          <p:nvPr>
            <p:ph idx="1"/>
          </p:nvPr>
        </p:nvSpPr>
        <p:spPr>
          <a:xfrm>
            <a:off x="533400" y="1371600"/>
            <a:ext cx="8001000" cy="5029200"/>
          </a:xfrm>
        </p:spPr>
        <p:txBody>
          <a:bodyPr>
            <a:normAutofit/>
          </a:bodyPr>
          <a:lstStyle/>
          <a:p>
            <a:pPr marL="457200" indent="-457200">
              <a:buFont typeface="Wingdings" panose="05000000000000000000" pitchFamily="2" charset="2"/>
              <a:buChar char="q"/>
            </a:pPr>
            <a:r>
              <a:rPr lang="en-US" sz="2800" dirty="0"/>
              <a:t>Many ASTM standards have been developed:</a:t>
            </a:r>
          </a:p>
          <a:p>
            <a:pPr marL="623888" lvl="1">
              <a:spcBef>
                <a:spcPts val="0"/>
              </a:spcBef>
              <a:buSzPct val="70000"/>
              <a:buFont typeface="Wingdings" panose="05000000000000000000" pitchFamily="2" charset="2"/>
              <a:buChar char="Ø"/>
            </a:pPr>
            <a:r>
              <a:rPr lang="en-US" dirty="0"/>
              <a:t>rubber insulating gloves (ASTM D120) </a:t>
            </a:r>
          </a:p>
          <a:p>
            <a:pPr marL="623888" lvl="1">
              <a:spcBef>
                <a:spcPts val="0"/>
              </a:spcBef>
              <a:buSzPct val="70000"/>
              <a:buFont typeface="Wingdings" panose="05000000000000000000" pitchFamily="2" charset="2"/>
              <a:buChar char="Ø"/>
            </a:pPr>
            <a:r>
              <a:rPr lang="en-US" dirty="0"/>
              <a:t>rubber insulating sleeves ASTM D1051</a:t>
            </a:r>
          </a:p>
          <a:p>
            <a:pPr marL="623888" lvl="1">
              <a:spcBef>
                <a:spcPts val="0"/>
              </a:spcBef>
              <a:buSzPct val="70000"/>
              <a:buFont typeface="Wingdings" panose="05000000000000000000" pitchFamily="2" charset="2"/>
              <a:buChar char="Ø"/>
            </a:pPr>
            <a:r>
              <a:rPr lang="en-US" dirty="0"/>
              <a:t>rubber insulating blankets (ASTM D1048)</a:t>
            </a:r>
          </a:p>
          <a:p>
            <a:pPr marL="623888" lvl="1">
              <a:spcBef>
                <a:spcPts val="0"/>
              </a:spcBef>
              <a:buSzPct val="70000"/>
              <a:buFont typeface="Wingdings" panose="05000000000000000000" pitchFamily="2" charset="2"/>
              <a:buChar char="Ø"/>
            </a:pPr>
            <a:r>
              <a:rPr lang="en-US" dirty="0"/>
              <a:t>rubber insulating matting (ASTM D178)</a:t>
            </a:r>
          </a:p>
          <a:p>
            <a:pPr marL="623888" lvl="1">
              <a:spcBef>
                <a:spcPts val="0"/>
              </a:spcBef>
              <a:buSzPct val="70000"/>
              <a:buFont typeface="Wingdings" panose="05000000000000000000" pitchFamily="2" charset="2"/>
              <a:buChar char="Ø"/>
            </a:pPr>
            <a:r>
              <a:rPr lang="en-US" dirty="0"/>
              <a:t>rubber insulating sheeting (ASTM F2320)</a:t>
            </a:r>
          </a:p>
          <a:p>
            <a:pPr marL="623888" lvl="1">
              <a:spcBef>
                <a:spcPts val="0"/>
              </a:spcBef>
              <a:buSzPct val="70000"/>
              <a:buFont typeface="Wingdings" panose="05000000000000000000" pitchFamily="2" charset="2"/>
              <a:buChar char="Ø"/>
            </a:pPr>
            <a:r>
              <a:rPr lang="en-US" dirty="0"/>
              <a:t>rubber insulating covers (ASTM D1049)</a:t>
            </a:r>
          </a:p>
          <a:p>
            <a:pPr marL="623888" lvl="1">
              <a:spcBef>
                <a:spcPts val="0"/>
              </a:spcBef>
              <a:buSzPct val="70000"/>
              <a:buFont typeface="Wingdings" panose="05000000000000000000" pitchFamily="2" charset="2"/>
              <a:buChar char="Ø"/>
            </a:pPr>
            <a:r>
              <a:rPr lang="en-US" dirty="0"/>
              <a:t>rubber insulating line hose (ASTM D1050)</a:t>
            </a:r>
          </a:p>
          <a:p>
            <a:pPr marL="623888" lvl="1">
              <a:spcBef>
                <a:spcPts val="0"/>
              </a:spcBef>
              <a:buSzPct val="70000"/>
              <a:buFont typeface="Wingdings" panose="05000000000000000000" pitchFamily="2" charset="2"/>
              <a:buChar char="Ø"/>
            </a:pPr>
            <a:r>
              <a:rPr lang="en-US" dirty="0"/>
              <a:t>dielectric footwear (ASTM F1117)</a:t>
            </a:r>
          </a:p>
          <a:p>
            <a:pPr marL="623888" lvl="1">
              <a:spcBef>
                <a:spcPts val="0"/>
              </a:spcBef>
              <a:buSzPct val="70000"/>
              <a:buFont typeface="Wingdings" panose="05000000000000000000" pitchFamily="2" charset="2"/>
              <a:buChar char="Ø"/>
            </a:pPr>
            <a:r>
              <a:rPr lang="en-US" dirty="0"/>
              <a:t>electrically insulating aprons (ASTM F2677)</a:t>
            </a:r>
          </a:p>
        </p:txBody>
      </p:sp>
      <p:sp>
        <p:nvSpPr>
          <p:cNvPr id="7" name="Footer Placeholder 3">
            <a:extLst>
              <a:ext uri="{FF2B5EF4-FFF2-40B4-BE49-F238E27FC236}">
                <a16:creationId xmlns:a16="http://schemas.microsoft.com/office/drawing/2014/main" id="{3EE9C3FC-D9FA-4F91-9708-1B40A7FA11A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50269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9E2F873-BFC2-434E-AF03-18BA6194A8BA}"/>
              </a:ext>
            </a:extLst>
          </p:cNvPr>
          <p:cNvSpPr>
            <a:spLocks noGrp="1"/>
          </p:cNvSpPr>
          <p:nvPr>
            <p:ph type="title"/>
          </p:nvPr>
        </p:nvSpPr>
        <p:spPr>
          <a:xfrm>
            <a:off x="628650" y="351680"/>
            <a:ext cx="7886700" cy="890468"/>
          </a:xfrm>
        </p:spPr>
        <p:txBody>
          <a:bodyPr>
            <a:normAutofit/>
          </a:bodyPr>
          <a:lstStyle/>
          <a:p>
            <a:pPr algn="ctr"/>
            <a:r>
              <a:rPr lang="en-US" sz="4000" b="1" dirty="0">
                <a:solidFill>
                  <a:srgbClr val="0000CC"/>
                </a:solidFill>
                <a:latin typeface="+mn-lt"/>
              </a:rPr>
              <a:t>Acknowledgement</a:t>
            </a:r>
          </a:p>
        </p:txBody>
      </p:sp>
      <p:sp>
        <p:nvSpPr>
          <p:cNvPr id="17" name="Content Placeholder 2">
            <a:extLst>
              <a:ext uri="{FF2B5EF4-FFF2-40B4-BE49-F238E27FC236}">
                <a16:creationId xmlns:a16="http://schemas.microsoft.com/office/drawing/2014/main" id="{51654FD1-5188-4DC4-AAE2-1073ED30BDDE}"/>
              </a:ext>
            </a:extLst>
          </p:cNvPr>
          <p:cNvSpPr>
            <a:spLocks noGrp="1"/>
          </p:cNvSpPr>
          <p:nvPr>
            <p:ph idx="1"/>
          </p:nvPr>
        </p:nvSpPr>
        <p:spPr>
          <a:xfrm>
            <a:off x="609600" y="1143000"/>
            <a:ext cx="7886700" cy="5014913"/>
          </a:xfrm>
        </p:spPr>
        <p:txBody>
          <a:bodyPr>
            <a:noAutofit/>
          </a:bodyPr>
          <a:lstStyle/>
          <a:p>
            <a:pPr marL="457200" indent="-457200">
              <a:buFont typeface="Wingdings" panose="05000000000000000000" pitchFamily="2" charset="2"/>
              <a:buChar char="q"/>
            </a:pPr>
            <a:r>
              <a:rPr lang="en-US" sz="2800" dirty="0">
                <a:solidFill>
                  <a:schemeClr val="tx1"/>
                </a:solidFill>
              </a:rPr>
              <a:t>This material was produced under grant number </a:t>
            </a:r>
            <a:r>
              <a:rPr lang="en-US" sz="2800" b="1" dirty="0">
                <a:solidFill>
                  <a:schemeClr val="tx1"/>
                </a:solidFill>
              </a:rPr>
              <a:t>SH-05153-SH9</a:t>
            </a:r>
            <a:r>
              <a:rPr lang="en-US" sz="2800" dirty="0">
                <a:solidFill>
                  <a:schemeClr val="tx1"/>
                </a:solidFill>
              </a:rPr>
              <a:t> form the Occupational Safety and Health Administration, U.S. Department of Labor.</a:t>
            </a:r>
          </a:p>
          <a:p>
            <a:pPr marL="457200" indent="-457200">
              <a:buFont typeface="Wingdings" panose="05000000000000000000" pitchFamily="2" charset="2"/>
              <a:buChar char="q"/>
            </a:pPr>
            <a:r>
              <a:rPr lang="en-US" sz="2800" dirty="0">
                <a:solidFill>
                  <a:schemeClr val="tx1"/>
                </a:solidFill>
              </a:rPr>
              <a:t>It does not necessarily reflect the views or policies of the U.S. Department of Labor, nor does mention of trade names,  commercial products, or organizations imply endorsement by the U.S. Government.</a:t>
            </a:r>
            <a:endParaRPr lang="en-US" sz="1500" dirty="0">
              <a:solidFill>
                <a:schemeClr val="tx1"/>
              </a:solidFill>
            </a:endParaRPr>
          </a:p>
          <a:p>
            <a:pPr marL="457200" indent="-457200">
              <a:buFont typeface="Wingdings" panose="05000000000000000000" pitchFamily="2" charset="2"/>
              <a:buChar char="q"/>
            </a:pPr>
            <a:r>
              <a:rPr lang="en-US" sz="2800" dirty="0">
                <a:solidFill>
                  <a:schemeClr val="tx1"/>
                </a:solidFill>
              </a:rPr>
              <a:t>Training materials developed with grant funds are available at </a:t>
            </a:r>
            <a:r>
              <a:rPr lang="en-US" sz="2800" dirty="0">
                <a:hlinkClick r:id="rId3"/>
              </a:rPr>
              <a:t>https://www.osha.gov/dte/library/</a:t>
            </a:r>
            <a:r>
              <a:rPr lang="en-US" sz="2800" dirty="0"/>
              <a:t> and </a:t>
            </a:r>
            <a:r>
              <a:rPr lang="en-US" sz="2800" dirty="0">
                <a:hlinkClick r:id="rId4"/>
              </a:rPr>
              <a:t> https://www.ucmo.edu/osha-grant </a:t>
            </a:r>
            <a:endParaRPr lang="en-US" sz="2800" dirty="0"/>
          </a:p>
        </p:txBody>
      </p:sp>
      <p:sp>
        <p:nvSpPr>
          <p:cNvPr id="6" name="Footer Placeholder 3">
            <a:extLst>
              <a:ext uri="{FF2B5EF4-FFF2-40B4-BE49-F238E27FC236}">
                <a16:creationId xmlns:a16="http://schemas.microsoft.com/office/drawing/2014/main" id="{471CBF86-930E-45F3-B869-41E522024AD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108009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152400"/>
            <a:ext cx="8229600" cy="792162"/>
          </a:xfrm>
        </p:spPr>
        <p:txBody>
          <a:bodyPr>
            <a:normAutofit/>
          </a:bodyPr>
          <a:lstStyle/>
          <a:p>
            <a:pPr algn="ctr"/>
            <a:r>
              <a:rPr lang="en-US" sz="4000" b="1" dirty="0">
                <a:solidFill>
                  <a:srgbClr val="0000CC"/>
                </a:solidFill>
              </a:rPr>
              <a:t>Classification of rubber made PPE</a:t>
            </a:r>
          </a:p>
        </p:txBody>
      </p:sp>
      <p:pic>
        <p:nvPicPr>
          <p:cNvPr id="2050" name="Picture 2" descr="Table in this slide shows there are different classes of PPE, and electrical protective equipment from 00 to 4." title="Classification of rubber made P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9394" y="1066800"/>
            <a:ext cx="7711182"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61962" y="6019800"/>
            <a:ext cx="8377238"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00CC"/>
                </a:solidFill>
              </a:rPr>
              <a:t>* this class in the specification standard but rarely manufactured</a:t>
            </a:r>
          </a:p>
        </p:txBody>
      </p:sp>
      <p:sp>
        <p:nvSpPr>
          <p:cNvPr id="9" name="Footer Placeholder 3">
            <a:extLst>
              <a:ext uri="{FF2B5EF4-FFF2-40B4-BE49-F238E27FC236}">
                <a16:creationId xmlns:a16="http://schemas.microsoft.com/office/drawing/2014/main" id="{64E0BFBE-747C-4B3F-A272-4562CD16396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51568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337"/>
            <a:ext cx="8229600" cy="1185863"/>
          </a:xfrm>
        </p:spPr>
        <p:txBody>
          <a:bodyPr>
            <a:noAutofit/>
          </a:bodyPr>
          <a:lstStyle/>
          <a:p>
            <a:pPr algn="ctr"/>
            <a:r>
              <a:rPr lang="en-US" sz="4000" b="1" dirty="0">
                <a:solidFill>
                  <a:srgbClr val="0000CC"/>
                </a:solidFill>
              </a:rPr>
              <a:t>Rubber insulating gloves</a:t>
            </a:r>
          </a:p>
        </p:txBody>
      </p:sp>
      <p:sp>
        <p:nvSpPr>
          <p:cNvPr id="3" name="Content Placeholder 2"/>
          <p:cNvSpPr>
            <a:spLocks noGrp="1"/>
          </p:cNvSpPr>
          <p:nvPr>
            <p:ph idx="1"/>
          </p:nvPr>
        </p:nvSpPr>
        <p:spPr>
          <a:xfrm>
            <a:off x="685800" y="1600200"/>
            <a:ext cx="7848600" cy="4876800"/>
          </a:xfrm>
        </p:spPr>
        <p:txBody>
          <a:bodyPr>
            <a:normAutofit/>
          </a:bodyPr>
          <a:lstStyle/>
          <a:p>
            <a:r>
              <a:rPr lang="en-US" sz="2800" dirty="0"/>
              <a:t>First rubber gloves was invented by </a:t>
            </a:r>
            <a:r>
              <a:rPr lang="de-DE" sz="2800" dirty="0"/>
              <a:t>by William Halsted in 1894 to be used </a:t>
            </a:r>
            <a:r>
              <a:rPr lang="en-US" sz="2800" dirty="0"/>
              <a:t>during medical surgeries. </a:t>
            </a:r>
          </a:p>
          <a:p>
            <a:r>
              <a:rPr lang="en-US" sz="2800" dirty="0"/>
              <a:t>It is hard to trace back when rubber gloves started in electrical industry for protection from electricity.</a:t>
            </a:r>
          </a:p>
          <a:p>
            <a:r>
              <a:rPr lang="en-US" sz="2800" b="1" dirty="0"/>
              <a:t>ASTM D120 </a:t>
            </a:r>
            <a:r>
              <a:rPr lang="en-US" sz="2800" dirty="0"/>
              <a:t>rubber glove specification going back to 1979 edition</a:t>
            </a:r>
          </a:p>
          <a:p>
            <a:r>
              <a:rPr lang="en-US" sz="2800" dirty="0"/>
              <a:t>Preceding standard was ANSI J6.6 rubber insulating gloves edition 1967</a:t>
            </a:r>
          </a:p>
        </p:txBody>
      </p:sp>
      <p:sp>
        <p:nvSpPr>
          <p:cNvPr id="7" name="Footer Placeholder 3">
            <a:extLst>
              <a:ext uri="{FF2B5EF4-FFF2-40B4-BE49-F238E27FC236}">
                <a16:creationId xmlns:a16="http://schemas.microsoft.com/office/drawing/2014/main" id="{5937D124-7453-4A3B-B81B-DB4A85809F0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19585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000" b="1" dirty="0">
                <a:solidFill>
                  <a:srgbClr val="0000CC"/>
                </a:solidFill>
              </a:rPr>
              <a:t>Rubber PPE classification</a:t>
            </a:r>
          </a:p>
        </p:txBody>
      </p:sp>
      <p:graphicFrame>
        <p:nvGraphicFramePr>
          <p:cNvPr id="6" name="Content Placeholder 5" descr="Table in this slide shows rubber gloves classes depending on use and test voltages for both AC and DC voltage. There are six glove classes with Maximum AC Use Voltage from 500 V to 36,000 V covering the entire range of low and medium voltage equipment. &#10;Voltage protective properties are dependent on glove thickness.  Classes are color coded by the color of the LABEL but not by the color of glove itself.  &#10;" title="Rubber PPE classification"/>
          <p:cNvGraphicFramePr>
            <a:graphicFrameLocks noGrp="1"/>
          </p:cNvGraphicFramePr>
          <p:nvPr>
            <p:ph idx="1"/>
            <p:extLst>
              <p:ext uri="{D42A27DB-BD31-4B8C-83A1-F6EECF244321}">
                <p14:modId xmlns:p14="http://schemas.microsoft.com/office/powerpoint/2010/main" val="2509014842"/>
              </p:ext>
            </p:extLst>
          </p:nvPr>
        </p:nvGraphicFramePr>
        <p:xfrm>
          <a:off x="381000" y="1573968"/>
          <a:ext cx="8381999" cy="4445832"/>
        </p:xfrm>
        <a:graphic>
          <a:graphicData uri="http://schemas.openxmlformats.org/drawingml/2006/table">
            <a:tbl>
              <a:tblPr firstRow="1" firstCol="1"/>
              <a:tblGrid>
                <a:gridCol w="1083878">
                  <a:extLst>
                    <a:ext uri="{9D8B030D-6E8A-4147-A177-3AD203B41FA5}">
                      <a16:colId xmlns:a16="http://schemas.microsoft.com/office/drawing/2014/main" val="20000"/>
                    </a:ext>
                  </a:extLst>
                </a:gridCol>
                <a:gridCol w="1589690">
                  <a:extLst>
                    <a:ext uri="{9D8B030D-6E8A-4147-A177-3AD203B41FA5}">
                      <a16:colId xmlns:a16="http://schemas.microsoft.com/office/drawing/2014/main" val="20001"/>
                    </a:ext>
                  </a:extLst>
                </a:gridCol>
                <a:gridCol w="1589690">
                  <a:extLst>
                    <a:ext uri="{9D8B030D-6E8A-4147-A177-3AD203B41FA5}">
                      <a16:colId xmlns:a16="http://schemas.microsoft.com/office/drawing/2014/main" val="20002"/>
                    </a:ext>
                  </a:extLst>
                </a:gridCol>
                <a:gridCol w="1517431">
                  <a:extLst>
                    <a:ext uri="{9D8B030D-6E8A-4147-A177-3AD203B41FA5}">
                      <a16:colId xmlns:a16="http://schemas.microsoft.com/office/drawing/2014/main" val="20003"/>
                    </a:ext>
                  </a:extLst>
                </a:gridCol>
                <a:gridCol w="1445172">
                  <a:extLst>
                    <a:ext uri="{9D8B030D-6E8A-4147-A177-3AD203B41FA5}">
                      <a16:colId xmlns:a16="http://schemas.microsoft.com/office/drawing/2014/main" val="20004"/>
                    </a:ext>
                  </a:extLst>
                </a:gridCol>
                <a:gridCol w="1156138">
                  <a:extLst>
                    <a:ext uri="{9D8B030D-6E8A-4147-A177-3AD203B41FA5}">
                      <a16:colId xmlns:a16="http://schemas.microsoft.com/office/drawing/2014/main" val="20005"/>
                    </a:ext>
                  </a:extLst>
                </a:gridCol>
              </a:tblGrid>
              <a:tr h="1434806">
                <a:tc>
                  <a:txBody>
                    <a:bodyPr/>
                    <a:lstStyle/>
                    <a:p>
                      <a:pPr algn="ctr" fontAlgn="ctr"/>
                      <a:r>
                        <a:rPr lang="en-US" sz="2400" dirty="0">
                          <a:effectLst/>
                        </a:rPr>
                        <a:t>Class of Glove</a:t>
                      </a:r>
                    </a:p>
                  </a:txBody>
                  <a:tcPr marL="74196" marR="74196" marT="37098" marB="370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dirty="0">
                          <a:effectLst/>
                        </a:rPr>
                        <a:t>AC Proof-Test </a:t>
                      </a:r>
                      <a:br>
                        <a:rPr lang="en-US" sz="2400" dirty="0">
                          <a:effectLst/>
                        </a:rPr>
                      </a:br>
                      <a:r>
                        <a:rPr lang="en-US" sz="2400" dirty="0">
                          <a:effectLst/>
                        </a:rPr>
                        <a:t>Voltage, </a:t>
                      </a:r>
                      <a:r>
                        <a:rPr lang="en-US" sz="2400" dirty="0" err="1">
                          <a:effectLst/>
                        </a:rPr>
                        <a:t>rms</a:t>
                      </a:r>
                      <a:r>
                        <a:rPr lang="en-US" sz="2400" dirty="0">
                          <a:effectLst/>
                        </a:rPr>
                        <a:t>, V</a:t>
                      </a:r>
                    </a:p>
                  </a:txBody>
                  <a:tcPr marL="74196" marR="74196" marT="37098" marB="370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dirty="0">
                          <a:effectLst/>
                        </a:rPr>
                        <a:t>Maximum AC Use Voltage ac rms, V</a:t>
                      </a:r>
                    </a:p>
                  </a:txBody>
                  <a:tcPr marL="74196" marR="74196" marT="37098" marB="370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dirty="0">
                          <a:effectLst/>
                        </a:rPr>
                        <a:t>DC Proof-Test </a:t>
                      </a:r>
                      <a:br>
                        <a:rPr lang="en-US" sz="2400" dirty="0">
                          <a:effectLst/>
                        </a:rPr>
                      </a:br>
                      <a:r>
                        <a:rPr lang="en-US" sz="2400" dirty="0">
                          <a:effectLst/>
                        </a:rPr>
                        <a:t>Voltage, avg, V</a:t>
                      </a:r>
                    </a:p>
                  </a:txBody>
                  <a:tcPr marL="74196" marR="74196" marT="37098" marB="370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dirty="0">
                          <a:effectLst/>
                        </a:rPr>
                        <a:t>Maximum DC Use </a:t>
                      </a:r>
                      <a:br>
                        <a:rPr lang="en-US" sz="2400" dirty="0">
                          <a:effectLst/>
                        </a:rPr>
                      </a:br>
                      <a:r>
                        <a:rPr lang="en-US" sz="2400" dirty="0">
                          <a:effectLst/>
                        </a:rPr>
                        <a:t>Voltage avg, V</a:t>
                      </a:r>
                    </a:p>
                  </a:txBody>
                  <a:tcPr marL="74196" marR="74196" marT="37098" marB="370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dirty="0">
                          <a:effectLst/>
                        </a:rPr>
                        <a:t>Label color</a:t>
                      </a:r>
                    </a:p>
                  </a:txBody>
                  <a:tcPr marL="74196" marR="74196" marT="37098" marB="370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4766">
                <a:tc>
                  <a:txBody>
                    <a:bodyPr/>
                    <a:lstStyle/>
                    <a:p>
                      <a:pPr algn="ctr" fontAlgn="t"/>
                      <a:r>
                        <a:rPr lang="en-US" sz="2400" dirty="0">
                          <a:effectLst/>
                        </a:rPr>
                        <a:t>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2400" dirty="0">
                          <a:effectLst/>
                        </a:rPr>
                        <a:t> 2,500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2400" dirty="0">
                          <a:effectLst/>
                        </a:rPr>
                        <a:t>  500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2400" dirty="0">
                          <a:effectLst/>
                        </a:rPr>
                        <a:t>10,000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2400" dirty="0">
                          <a:effectLst/>
                        </a:rPr>
                        <a:t>  750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2400" dirty="0">
                          <a:effectLst/>
                        </a:rPr>
                        <a:t>Beige</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484766">
                <a:tc>
                  <a:txBody>
                    <a:bodyPr/>
                    <a:lstStyle/>
                    <a:p>
                      <a:pPr algn="ctr" fontAlgn="t"/>
                      <a:r>
                        <a:rPr lang="en-US" sz="2400" dirty="0">
                          <a:effectLst/>
                        </a:rPr>
                        <a:t>0 </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2400" dirty="0">
                          <a:effectLst/>
                        </a:rPr>
                        <a:t> 5,000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2400" dirty="0">
                          <a:effectLst/>
                        </a:rPr>
                        <a:t> 1,000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2400" dirty="0">
                          <a:effectLst/>
                        </a:rPr>
                        <a:t>20,000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2400" dirty="0">
                          <a:effectLst/>
                        </a:rPr>
                        <a:t> 1,500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2400" dirty="0">
                          <a:effectLst/>
                        </a:rPr>
                        <a:t>Red</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484766">
                <a:tc>
                  <a:txBody>
                    <a:bodyPr/>
                    <a:lstStyle/>
                    <a:p>
                      <a:pPr algn="ctr" fontAlgn="t"/>
                      <a:r>
                        <a:rPr lang="en-US" sz="2400" dirty="0">
                          <a:effectLst/>
                        </a:rPr>
                        <a:t>1 </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effectLst/>
                        </a:rPr>
                        <a:t>10,000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effectLst/>
                        </a:rPr>
                        <a:t> 7,500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effectLst/>
                        </a:rPr>
                        <a:t>40,000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effectLst/>
                        </a:rPr>
                        <a:t>11,250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effectLst/>
                        </a:rPr>
                        <a:t>White</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4766">
                <a:tc>
                  <a:txBody>
                    <a:bodyPr/>
                    <a:lstStyle/>
                    <a:p>
                      <a:pPr algn="ctr" fontAlgn="t"/>
                      <a:r>
                        <a:rPr lang="en-US" sz="2400" dirty="0">
                          <a:effectLst/>
                        </a:rPr>
                        <a:t>2 </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dirty="0">
                          <a:effectLst/>
                        </a:rPr>
                        <a:t>20,000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dirty="0">
                          <a:effectLst/>
                        </a:rPr>
                        <a:t>17,000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dirty="0">
                          <a:effectLst/>
                        </a:rPr>
                        <a:t>50,000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dirty="0">
                          <a:effectLst/>
                        </a:rPr>
                        <a:t>25,500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2400" dirty="0">
                          <a:effectLst/>
                        </a:rPr>
                        <a:t>Yellow</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84766">
                <a:tc>
                  <a:txBody>
                    <a:bodyPr/>
                    <a:lstStyle/>
                    <a:p>
                      <a:pPr algn="ctr" fontAlgn="t"/>
                      <a:r>
                        <a:rPr lang="en-US" sz="2400" dirty="0">
                          <a:effectLst/>
                        </a:rPr>
                        <a:t>3 </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2400" dirty="0">
                          <a:effectLst/>
                        </a:rPr>
                        <a:t>30,000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2400" dirty="0">
                          <a:effectLst/>
                        </a:rPr>
                        <a:t>26,500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2400" dirty="0">
                          <a:effectLst/>
                        </a:rPr>
                        <a:t>60,000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2400" dirty="0">
                          <a:effectLst/>
                        </a:rPr>
                        <a:t>39,750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2400" dirty="0">
                          <a:effectLst/>
                        </a:rPr>
                        <a:t>Green</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484766">
                <a:tc>
                  <a:txBody>
                    <a:bodyPr/>
                    <a:lstStyle/>
                    <a:p>
                      <a:pPr algn="ctr" fontAlgn="t"/>
                      <a:r>
                        <a:rPr lang="en-US" sz="2400" dirty="0">
                          <a:effectLst/>
                        </a:rPr>
                        <a:t>4 </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fontAlgn="t"/>
                      <a:r>
                        <a:rPr lang="en-US" sz="2400" dirty="0">
                          <a:effectLst/>
                        </a:rPr>
                        <a:t>40,000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fontAlgn="t"/>
                      <a:r>
                        <a:rPr lang="en-US" sz="2400" dirty="0">
                          <a:effectLst/>
                        </a:rPr>
                        <a:t>36,000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fontAlgn="t"/>
                      <a:r>
                        <a:rPr lang="en-US" sz="2400" dirty="0">
                          <a:effectLst/>
                        </a:rPr>
                        <a:t>70,000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fontAlgn="t"/>
                      <a:r>
                        <a:rPr lang="en-US" sz="2400" dirty="0">
                          <a:effectLst/>
                        </a:rPr>
                        <a:t>54,000</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fontAlgn="t"/>
                      <a:r>
                        <a:rPr lang="en-US" sz="2400" dirty="0">
                          <a:effectLst/>
                        </a:rPr>
                        <a:t>Orange </a:t>
                      </a:r>
                    </a:p>
                  </a:txBody>
                  <a:tcPr marL="74196" marR="74196" marT="37098" marB="370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10006"/>
                  </a:ext>
                </a:extLst>
              </a:tr>
            </a:tbl>
          </a:graphicData>
        </a:graphic>
      </p:graphicFrame>
      <p:sp>
        <p:nvSpPr>
          <p:cNvPr id="8" name="Footer Placeholder 3">
            <a:extLst>
              <a:ext uri="{FF2B5EF4-FFF2-40B4-BE49-F238E27FC236}">
                <a16:creationId xmlns:a16="http://schemas.microsoft.com/office/drawing/2014/main" id="{050D23CE-C239-46AE-9B9E-A5472309A11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99061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819150"/>
          </a:xfrm>
        </p:spPr>
        <p:txBody>
          <a:bodyPr>
            <a:normAutofit/>
          </a:bodyPr>
          <a:lstStyle/>
          <a:p>
            <a:pPr algn="ctr"/>
            <a:r>
              <a:rPr lang="en-US" sz="4000" b="1" dirty="0">
                <a:solidFill>
                  <a:srgbClr val="0000CC"/>
                </a:solidFill>
              </a:rPr>
              <a:t>PPE inspection</a:t>
            </a:r>
          </a:p>
        </p:txBody>
      </p:sp>
      <p:sp>
        <p:nvSpPr>
          <p:cNvPr id="6" name="Rectangle 5">
            <a:extLst>
              <a:ext uri="{FF2B5EF4-FFF2-40B4-BE49-F238E27FC236}">
                <a16:creationId xmlns:a16="http://schemas.microsoft.com/office/drawing/2014/main" id="{4A61712C-279A-4F6B-9F58-DA20EF326BBC}"/>
              </a:ext>
            </a:extLst>
          </p:cNvPr>
          <p:cNvSpPr/>
          <p:nvPr/>
        </p:nvSpPr>
        <p:spPr>
          <a:xfrm>
            <a:off x="800100" y="1243786"/>
            <a:ext cx="7886700" cy="2185214"/>
          </a:xfrm>
          <a:prstGeom prst="rect">
            <a:avLst/>
          </a:prstGeom>
        </p:spPr>
        <p:txBody>
          <a:bodyPr wrap="square">
            <a:spAutoFit/>
          </a:bodyPr>
          <a:lstStyle/>
          <a:p>
            <a:r>
              <a:rPr lang="en-US" sz="2800" b="1" dirty="0"/>
              <a:t>Video: </a:t>
            </a:r>
            <a:r>
              <a:rPr lang="en-US" sz="2800" dirty="0"/>
              <a:t>Glove pinhole demo</a:t>
            </a:r>
          </a:p>
          <a:p>
            <a:endParaRPr lang="en-US" sz="2800" dirty="0"/>
          </a:p>
          <a:p>
            <a:r>
              <a:rPr lang="en-US" sz="2000" dirty="0">
                <a:hlinkClick r:id="rId3"/>
              </a:rPr>
              <a:t>https://www.youtube.com/watch?v=8d6gCSxRg6U&amp;feature=youtu.be </a:t>
            </a:r>
            <a:endParaRPr lang="en-US" sz="2000" dirty="0"/>
          </a:p>
          <a:p>
            <a:r>
              <a:rPr lang="en-US" sz="2000" dirty="0"/>
              <a:t>OR</a:t>
            </a:r>
          </a:p>
          <a:p>
            <a:r>
              <a:rPr lang="en-US" sz="2000" dirty="0">
                <a:hlinkClick r:id="rId4"/>
              </a:rPr>
              <a:t>https://ucmo.hosted.panopto.com/Panopto/Pages/Viewer.aspx?id=6353ecb5-bc83-486a-ae78-ac2401477a2b</a:t>
            </a:r>
            <a:endParaRPr lang="en-US" sz="2000" dirty="0"/>
          </a:p>
        </p:txBody>
      </p:sp>
      <p:sp>
        <p:nvSpPr>
          <p:cNvPr id="9" name="Content Placeholder 2"/>
          <p:cNvSpPr txBox="1">
            <a:spLocks/>
          </p:cNvSpPr>
          <p:nvPr/>
        </p:nvSpPr>
        <p:spPr>
          <a:xfrm>
            <a:off x="990600" y="3810000"/>
            <a:ext cx="7521350" cy="19782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80000"/>
              <a:buFont typeface="Wingdings" panose="05000000000000000000" pitchFamily="2" charset="2"/>
              <a:buChar char="q"/>
            </a:pPr>
            <a:r>
              <a:rPr lang="en-US" sz="2800" dirty="0"/>
              <a:t>Why gloves need to be often checked? </a:t>
            </a:r>
          </a:p>
          <a:p>
            <a:pPr>
              <a:buSzPct val="80000"/>
              <a:buFont typeface="Wingdings" panose="05000000000000000000" pitchFamily="2" charset="2"/>
              <a:buChar char="q"/>
            </a:pPr>
            <a:r>
              <a:rPr lang="en-US" sz="2800" dirty="0"/>
              <a:t>The distance between task done well and electric shock  or electrocution is one invisible pinhole.  </a:t>
            </a:r>
          </a:p>
        </p:txBody>
      </p:sp>
      <p:sp>
        <p:nvSpPr>
          <p:cNvPr id="13" name="Footer Placeholder 3">
            <a:extLst>
              <a:ext uri="{FF2B5EF4-FFF2-40B4-BE49-F238E27FC236}">
                <a16:creationId xmlns:a16="http://schemas.microsoft.com/office/drawing/2014/main" id="{1672D066-E4A3-47A1-AEDB-21C0B284B5D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8506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152400"/>
            <a:ext cx="8839200" cy="792162"/>
          </a:xfrm>
        </p:spPr>
        <p:txBody>
          <a:bodyPr>
            <a:normAutofit/>
          </a:bodyPr>
          <a:lstStyle/>
          <a:p>
            <a:pPr algn="ctr"/>
            <a:r>
              <a:rPr lang="en-US" sz="4000" b="1" dirty="0">
                <a:solidFill>
                  <a:srgbClr val="0000CC"/>
                </a:solidFill>
              </a:rPr>
              <a:t>PPE inspection and testing</a:t>
            </a:r>
          </a:p>
        </p:txBody>
      </p:sp>
      <p:pic>
        <p:nvPicPr>
          <p:cNvPr id="1027" name="Picture 3" descr="Table in this slide shows requirements for factory proof testing  and periodicity of in service PPE inspection and testing." title="PPE inspection and test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257754" cy="495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47637" y="5947569"/>
            <a:ext cx="8462963"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000CC"/>
                </a:solidFill>
              </a:rPr>
              <a:t>* test for materials PPE are made off </a:t>
            </a:r>
          </a:p>
        </p:txBody>
      </p:sp>
      <p:sp>
        <p:nvSpPr>
          <p:cNvPr id="9" name="Footer Placeholder 3">
            <a:extLst>
              <a:ext uri="{FF2B5EF4-FFF2-40B4-BE49-F238E27FC236}">
                <a16:creationId xmlns:a16="http://schemas.microsoft.com/office/drawing/2014/main" id="{C9EBEE93-4B14-47AA-BAE2-1F5A71D762C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23752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a:bodyPr>
          <a:lstStyle/>
          <a:p>
            <a:r>
              <a:rPr lang="en-US" sz="4000" b="1" dirty="0">
                <a:solidFill>
                  <a:srgbClr val="0000CC"/>
                </a:solidFill>
              </a:rPr>
              <a:t>Daily glove inspection</a:t>
            </a:r>
          </a:p>
        </p:txBody>
      </p:sp>
      <p:sp>
        <p:nvSpPr>
          <p:cNvPr id="3" name="Content Placeholder 2"/>
          <p:cNvSpPr>
            <a:spLocks noGrp="1"/>
          </p:cNvSpPr>
          <p:nvPr>
            <p:ph idx="1"/>
          </p:nvPr>
        </p:nvSpPr>
        <p:spPr>
          <a:xfrm>
            <a:off x="838200" y="1371600"/>
            <a:ext cx="7696200" cy="5105400"/>
          </a:xfrm>
        </p:spPr>
        <p:txBody>
          <a:bodyPr>
            <a:normAutofit/>
          </a:bodyPr>
          <a:lstStyle/>
          <a:p>
            <a:pPr>
              <a:buSzPct val="70000"/>
              <a:buFont typeface="Wingdings" panose="05000000000000000000" pitchFamily="2" charset="2"/>
              <a:buChar char="q"/>
            </a:pPr>
            <a:r>
              <a:rPr lang="en-US" sz="2800" dirty="0"/>
              <a:t>Daily inspection shall be done by wearer </a:t>
            </a:r>
          </a:p>
          <a:p>
            <a:pPr>
              <a:buSzPct val="70000"/>
              <a:buFont typeface="Wingdings" panose="05000000000000000000" pitchFamily="2" charset="2"/>
              <a:buChar char="q"/>
            </a:pPr>
            <a:r>
              <a:rPr lang="en-US" sz="2800" dirty="0"/>
              <a:t>Inspection includes:</a:t>
            </a:r>
          </a:p>
          <a:p>
            <a:pPr lvl="1">
              <a:buSzPct val="70000"/>
              <a:buFont typeface="Arial" panose="020B0604020202020204" pitchFamily="34" charset="0"/>
              <a:buChar char="•"/>
            </a:pPr>
            <a:r>
              <a:rPr lang="en-US" b="1" dirty="0"/>
              <a:t>Visual inspection </a:t>
            </a:r>
            <a:r>
              <a:rPr lang="en-US" dirty="0"/>
              <a:t>inside and outside surface for cuts, punctures, abrasion, scratches, age cracks, breakdown, and other defects</a:t>
            </a:r>
          </a:p>
          <a:p>
            <a:pPr lvl="1">
              <a:buSzPct val="70000"/>
              <a:buFont typeface="Arial" panose="020B0604020202020204" pitchFamily="34" charset="0"/>
              <a:buChar char="•"/>
            </a:pPr>
            <a:r>
              <a:rPr lang="en-US" b="1" dirty="0"/>
              <a:t>Air test </a:t>
            </a:r>
            <a:r>
              <a:rPr lang="en-US" dirty="0"/>
              <a:t>by rolling the cuff tightly toward the palm; Air test may be enhanced by listening for escaping air. </a:t>
            </a:r>
          </a:p>
          <a:p>
            <a:pPr>
              <a:buSzPct val="70000"/>
              <a:buFont typeface="Wingdings" panose="05000000000000000000" pitchFamily="2" charset="2"/>
              <a:buChar char="q"/>
            </a:pPr>
            <a:r>
              <a:rPr lang="en-US" sz="2800" dirty="0"/>
              <a:t>Inspect leather protector for holes or other damage</a:t>
            </a:r>
          </a:p>
        </p:txBody>
      </p:sp>
      <p:sp>
        <p:nvSpPr>
          <p:cNvPr id="7" name="Footer Placeholder 3">
            <a:extLst>
              <a:ext uri="{FF2B5EF4-FFF2-40B4-BE49-F238E27FC236}">
                <a16:creationId xmlns:a16="http://schemas.microsoft.com/office/drawing/2014/main" id="{58440E25-5878-44B3-80CD-B77A8A54A610}"/>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35476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a:bodyPr>
          <a:lstStyle/>
          <a:p>
            <a:r>
              <a:rPr lang="en-US" sz="4000" b="1" dirty="0">
                <a:solidFill>
                  <a:srgbClr val="0000CC"/>
                </a:solidFill>
              </a:rPr>
              <a:t>Resources for daily glove inspection</a:t>
            </a:r>
          </a:p>
        </p:txBody>
      </p:sp>
      <p:sp>
        <p:nvSpPr>
          <p:cNvPr id="3" name="Content Placeholder 2"/>
          <p:cNvSpPr>
            <a:spLocks noGrp="1"/>
          </p:cNvSpPr>
          <p:nvPr>
            <p:ph idx="1"/>
          </p:nvPr>
        </p:nvSpPr>
        <p:spPr>
          <a:xfrm>
            <a:off x="762000" y="1295399"/>
            <a:ext cx="7848600" cy="5029201"/>
          </a:xfrm>
        </p:spPr>
        <p:txBody>
          <a:bodyPr>
            <a:normAutofit lnSpcReduction="10000"/>
          </a:bodyPr>
          <a:lstStyle/>
          <a:p>
            <a:pPr>
              <a:buSzPct val="70000"/>
              <a:buFont typeface="Wingdings" panose="05000000000000000000" pitchFamily="2" charset="2"/>
              <a:buChar char="q"/>
            </a:pPr>
            <a:r>
              <a:rPr lang="en-US" dirty="0"/>
              <a:t>Resources: </a:t>
            </a:r>
          </a:p>
          <a:p>
            <a:pPr marL="747713" lvl="1" indent="-401638" defTabSz="803275">
              <a:buSzPct val="70000"/>
              <a:buFont typeface="Wingdings" panose="05000000000000000000" pitchFamily="2" charset="2"/>
              <a:buChar char="Ø"/>
            </a:pPr>
            <a:r>
              <a:rPr lang="en-US" b="1" dirty="0"/>
              <a:t>ASTM F1236 </a:t>
            </a:r>
            <a:r>
              <a:rPr lang="en-US" dirty="0"/>
              <a:t>“Standard Guide for Visual Inspection of Electrical Protective Rubber Products” </a:t>
            </a:r>
          </a:p>
          <a:p>
            <a:pPr marL="747713" lvl="1" indent="-401638" defTabSz="803275">
              <a:buSzPct val="70000"/>
              <a:buFont typeface="Wingdings" panose="05000000000000000000" pitchFamily="2" charset="2"/>
              <a:buChar char="Ø"/>
            </a:pPr>
            <a:r>
              <a:rPr lang="en-US" b="1" dirty="0"/>
              <a:t>ASTM F496 </a:t>
            </a:r>
            <a:r>
              <a:rPr lang="en-US" dirty="0"/>
              <a:t>“Standard  for In-Service Care of Insulating Gloves and Sleeves”</a:t>
            </a:r>
          </a:p>
          <a:p>
            <a:pPr marL="747713" lvl="1" indent="-401638" defTabSz="803275">
              <a:buSzPct val="70000"/>
              <a:buFont typeface="Wingdings" panose="05000000000000000000" pitchFamily="2" charset="2"/>
              <a:buChar char="Ø"/>
            </a:pPr>
            <a:r>
              <a:rPr lang="en-US" dirty="0"/>
              <a:t>Numerous video clips of the inspection process available on the Internet</a:t>
            </a:r>
          </a:p>
          <a:p>
            <a:pPr marL="1147763" lvl="2" indent="-401638" defTabSz="803275">
              <a:buSzPct val="70000"/>
              <a:buFont typeface="Wingdings" panose="05000000000000000000" pitchFamily="2" charset="2"/>
              <a:buChar char="Ø"/>
            </a:pPr>
            <a:r>
              <a:rPr lang="en-US" dirty="0">
                <a:hlinkClick r:id="rId3"/>
              </a:rPr>
              <a:t>https://www.youtube.com/watch?v=-MF4xfUT2iw</a:t>
            </a:r>
            <a:endParaRPr lang="en-US" dirty="0"/>
          </a:p>
          <a:p>
            <a:pPr marL="1147763" lvl="2" indent="-401638" defTabSz="803275">
              <a:buSzPct val="70000"/>
              <a:buFont typeface="Wingdings" panose="05000000000000000000" pitchFamily="2" charset="2"/>
              <a:buChar char="Ø"/>
            </a:pPr>
            <a:r>
              <a:rPr lang="en-US" dirty="0">
                <a:hlinkClick r:id="rId4"/>
              </a:rPr>
              <a:t>https://www.youtube.com/watch?v=Fn9f_VXFznY</a:t>
            </a:r>
            <a:endParaRPr lang="en-US" dirty="0"/>
          </a:p>
          <a:p>
            <a:pPr marL="1147763" lvl="2" indent="-401638" defTabSz="803275">
              <a:buSzPct val="70000"/>
              <a:buFont typeface="Wingdings" panose="05000000000000000000" pitchFamily="2" charset="2"/>
              <a:buChar char="Ø"/>
            </a:pPr>
            <a:r>
              <a:rPr lang="en-US" dirty="0">
                <a:hlinkClick r:id="rId5"/>
              </a:rPr>
              <a:t>https://www.youtube.com/watch?v=KnTcemo3aaw</a:t>
            </a:r>
            <a:r>
              <a:rPr lang="en-US" dirty="0"/>
              <a:t> </a:t>
            </a:r>
          </a:p>
        </p:txBody>
      </p:sp>
      <p:sp>
        <p:nvSpPr>
          <p:cNvPr id="7" name="Footer Placeholder 3">
            <a:extLst>
              <a:ext uri="{FF2B5EF4-FFF2-40B4-BE49-F238E27FC236}">
                <a16:creationId xmlns:a16="http://schemas.microsoft.com/office/drawing/2014/main" id="{591CBC60-B5DD-4B8C-BE11-CB9A3560064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99326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8686800" cy="792162"/>
          </a:xfrm>
        </p:spPr>
        <p:txBody>
          <a:bodyPr>
            <a:normAutofit fontScale="90000"/>
          </a:bodyPr>
          <a:lstStyle/>
          <a:p>
            <a:r>
              <a:rPr lang="en-US" sz="4000" b="1" dirty="0">
                <a:solidFill>
                  <a:srgbClr val="0000CC"/>
                </a:solidFill>
              </a:rPr>
              <a:t>3.2 Safe distance - Low voltage live line tools </a:t>
            </a:r>
          </a:p>
        </p:txBody>
      </p:sp>
      <p:sp>
        <p:nvSpPr>
          <p:cNvPr id="3" name="Content Placeholder 2"/>
          <p:cNvSpPr>
            <a:spLocks noGrp="1"/>
          </p:cNvSpPr>
          <p:nvPr>
            <p:ph idx="1"/>
          </p:nvPr>
        </p:nvSpPr>
        <p:spPr>
          <a:xfrm>
            <a:off x="609600" y="1295400"/>
            <a:ext cx="7924800" cy="4953000"/>
          </a:xfrm>
        </p:spPr>
        <p:txBody>
          <a:bodyPr>
            <a:noAutofit/>
          </a:bodyPr>
          <a:lstStyle/>
          <a:p>
            <a:pPr>
              <a:spcBef>
                <a:spcPts val="0"/>
              </a:spcBef>
              <a:buFont typeface="Wingdings" panose="05000000000000000000" pitchFamily="2" charset="2"/>
              <a:buChar char="q"/>
            </a:pPr>
            <a:r>
              <a:rPr lang="en-US" sz="2800" b="1" dirty="0">
                <a:solidFill>
                  <a:srgbClr val="FFC000"/>
                </a:solidFill>
              </a:rPr>
              <a:t>At low voltage (&lt;1000 V AC or &lt;1500 V DC):</a:t>
            </a:r>
            <a:r>
              <a:rPr lang="en-US" sz="2800" dirty="0">
                <a:solidFill>
                  <a:srgbClr val="FFC000"/>
                </a:solidFill>
              </a:rPr>
              <a:t>  </a:t>
            </a:r>
          </a:p>
          <a:p>
            <a:pPr marL="568325" lvl="1" indent="-457200">
              <a:spcBef>
                <a:spcPts val="0"/>
              </a:spcBef>
              <a:buFont typeface="Wingdings" panose="05000000000000000000" pitchFamily="2" charset="2"/>
              <a:buChar char="Ø"/>
            </a:pPr>
            <a:r>
              <a:rPr lang="en-US" b="1" dirty="0"/>
              <a:t>ASTM F1505 </a:t>
            </a:r>
            <a:r>
              <a:rPr lang="en-US" dirty="0"/>
              <a:t>“Standard Specification for Insulated and Insulating Hand Tools”</a:t>
            </a:r>
          </a:p>
          <a:p>
            <a:pPr marL="747713" lvl="1" indent="-457200">
              <a:spcBef>
                <a:spcPts val="0"/>
              </a:spcBef>
              <a:buFont typeface="Wingdings" panose="05000000000000000000" pitchFamily="2" charset="2"/>
              <a:buChar char="§"/>
            </a:pPr>
            <a:r>
              <a:rPr lang="en-US" sz="2500" b="1" dirty="0"/>
              <a:t>Insulated</a:t>
            </a:r>
            <a:r>
              <a:rPr lang="en-US" sz="2500" dirty="0"/>
              <a:t>: metal tool covered with insulating material </a:t>
            </a:r>
          </a:p>
          <a:p>
            <a:pPr marL="747713" lvl="1" indent="-457200">
              <a:spcBef>
                <a:spcPts val="0"/>
              </a:spcBef>
              <a:buFont typeface="Wingdings" panose="05000000000000000000" pitchFamily="2" charset="2"/>
              <a:buChar char="§"/>
            </a:pPr>
            <a:r>
              <a:rPr lang="en-US" sz="2500" b="1" dirty="0"/>
              <a:t>Insulating</a:t>
            </a:r>
            <a:r>
              <a:rPr lang="en-US" sz="2500" dirty="0"/>
              <a:t>:-made predominantly of insulating material </a:t>
            </a:r>
          </a:p>
          <a:p>
            <a:pPr marL="568325" lvl="1" indent="-457200">
              <a:spcBef>
                <a:spcPts val="0"/>
              </a:spcBef>
              <a:buFont typeface="Wingdings" panose="05000000000000000000" pitchFamily="2" charset="2"/>
              <a:buChar char="Ø"/>
            </a:pPr>
            <a:endParaRPr lang="en-US" sz="1500" dirty="0">
              <a:solidFill>
                <a:srgbClr val="0000CC"/>
              </a:solidFill>
            </a:endParaRPr>
          </a:p>
          <a:p>
            <a:pPr marL="568325" lvl="1" indent="-457200">
              <a:spcBef>
                <a:spcPts val="0"/>
              </a:spcBef>
              <a:buFont typeface="Wingdings" panose="05000000000000000000" pitchFamily="2" charset="2"/>
              <a:buChar char="Ø"/>
            </a:pPr>
            <a:r>
              <a:rPr lang="en-US" dirty="0">
                <a:solidFill>
                  <a:srgbClr val="0000CC"/>
                </a:solidFill>
              </a:rPr>
              <a:t>Examples of hand tools</a:t>
            </a:r>
            <a:r>
              <a:rPr lang="en-US" dirty="0"/>
              <a:t>: screwdrivers, wrenches, pliers, nippers, strippers, cable cutting tools, cable scissors, knives, and tweezers.</a:t>
            </a:r>
          </a:p>
          <a:p>
            <a:pPr marL="568325" lvl="1" indent="-457200">
              <a:spcBef>
                <a:spcPts val="0"/>
              </a:spcBef>
              <a:buFont typeface="Wingdings" panose="05000000000000000000" pitchFamily="2" charset="2"/>
              <a:buChar char="Ø"/>
            </a:pPr>
            <a:endParaRPr lang="en-US" sz="1500" b="1" dirty="0"/>
          </a:p>
          <a:p>
            <a:pPr marL="568325" lvl="1" indent="-457200">
              <a:spcBef>
                <a:spcPts val="0"/>
              </a:spcBef>
              <a:buFont typeface="Wingdings" panose="05000000000000000000" pitchFamily="2" charset="2"/>
              <a:buChar char="Ø"/>
            </a:pPr>
            <a:r>
              <a:rPr lang="en-US" dirty="0"/>
              <a:t>Insulated and insulating hand tools can be used to provide safe distance.</a:t>
            </a:r>
          </a:p>
          <a:p>
            <a:pPr lvl="1">
              <a:spcBef>
                <a:spcPts val="0"/>
              </a:spcBef>
              <a:buFont typeface="Arial" panose="020B0604020202020204" pitchFamily="34" charset="0"/>
              <a:buChar char="•"/>
            </a:pPr>
            <a:endParaRPr lang="en-US" dirty="0"/>
          </a:p>
        </p:txBody>
      </p:sp>
      <p:sp>
        <p:nvSpPr>
          <p:cNvPr id="7" name="Footer Placeholder 3">
            <a:extLst>
              <a:ext uri="{FF2B5EF4-FFF2-40B4-BE49-F238E27FC236}">
                <a16:creationId xmlns:a16="http://schemas.microsoft.com/office/drawing/2014/main" id="{7D8C1447-F400-441A-AEB9-9CE95D6EE1B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1660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fontScale="90000"/>
          </a:bodyPr>
          <a:lstStyle/>
          <a:p>
            <a:r>
              <a:rPr lang="en-US" sz="4000" b="1" dirty="0">
                <a:solidFill>
                  <a:srgbClr val="0000CC"/>
                </a:solidFill>
              </a:rPr>
              <a:t>Safe distance – Medium and high voltage  live line tools </a:t>
            </a:r>
          </a:p>
        </p:txBody>
      </p:sp>
      <p:sp>
        <p:nvSpPr>
          <p:cNvPr id="3" name="Content Placeholder 2"/>
          <p:cNvSpPr>
            <a:spLocks noGrp="1"/>
          </p:cNvSpPr>
          <p:nvPr>
            <p:ph idx="1"/>
          </p:nvPr>
        </p:nvSpPr>
        <p:spPr>
          <a:xfrm>
            <a:off x="609600" y="1295400"/>
            <a:ext cx="7848600" cy="5135562"/>
          </a:xfrm>
        </p:spPr>
        <p:txBody>
          <a:bodyPr>
            <a:normAutofit/>
          </a:bodyPr>
          <a:lstStyle/>
          <a:p>
            <a:pPr>
              <a:buFont typeface="Wingdings" panose="05000000000000000000" pitchFamily="2" charset="2"/>
              <a:buChar char="q"/>
            </a:pPr>
            <a:r>
              <a:rPr lang="en-US" sz="2800" b="1" dirty="0">
                <a:solidFill>
                  <a:srgbClr val="C00000"/>
                </a:solidFill>
              </a:rPr>
              <a:t>At medium and high voltage (&gt;1000 V AC or &gt;1500 V DC):</a:t>
            </a:r>
          </a:p>
          <a:p>
            <a:pPr marL="692150" lvl="1" indent="-409575">
              <a:buFont typeface="Wingdings" panose="05000000000000000000" pitchFamily="2" charset="2"/>
              <a:buChar char="Ø"/>
            </a:pPr>
            <a:r>
              <a:rPr lang="en-US" dirty="0"/>
              <a:t>Insulated tools and equipment can be used to provide safe distance.</a:t>
            </a:r>
          </a:p>
          <a:p>
            <a:pPr marL="692150" lvl="1" indent="-409575">
              <a:buFont typeface="Wingdings" panose="05000000000000000000" pitchFamily="2" charset="2"/>
              <a:buChar char="Ø"/>
            </a:pPr>
            <a:endParaRPr lang="en-US" dirty="0"/>
          </a:p>
          <a:p>
            <a:pPr marL="692150" lvl="1" indent="-409575">
              <a:buFont typeface="Wingdings" panose="05000000000000000000" pitchFamily="2" charset="2"/>
              <a:buChar char="Ø"/>
            </a:pPr>
            <a:r>
              <a:rPr lang="en-US" dirty="0"/>
              <a:t>ASTM and ANSI standards applied:</a:t>
            </a:r>
          </a:p>
          <a:p>
            <a:pPr lvl="1">
              <a:buFont typeface="Arial" panose="020B0604020202020204" pitchFamily="34" charset="0"/>
              <a:buChar char="•"/>
            </a:pPr>
            <a:r>
              <a:rPr lang="en-US" dirty="0"/>
              <a:t>insulating clampsticks (ASTM F1825)</a:t>
            </a:r>
          </a:p>
          <a:p>
            <a:pPr lvl="1">
              <a:buFont typeface="Arial" panose="020B0604020202020204" pitchFamily="34" charset="0"/>
              <a:buChar char="•"/>
            </a:pPr>
            <a:r>
              <a:rPr lang="en-US" dirty="0"/>
              <a:t>telescoping tools (ASTM F1826)</a:t>
            </a:r>
          </a:p>
          <a:p>
            <a:pPr lvl="1">
              <a:buFont typeface="Arial" panose="020B0604020202020204" pitchFamily="34" charset="0"/>
              <a:buChar char="•"/>
            </a:pPr>
            <a:r>
              <a:rPr lang="en-US" dirty="0"/>
              <a:t>insulating work platforms (ASTM F1564) </a:t>
            </a:r>
          </a:p>
          <a:p>
            <a:pPr lvl="1">
              <a:buFont typeface="Arial" panose="020B0604020202020204" pitchFamily="34" charset="0"/>
              <a:buChar char="•"/>
            </a:pPr>
            <a:r>
              <a:rPr lang="en-US" dirty="0"/>
              <a:t>insulating areal devices (ANSI A92.2)</a:t>
            </a:r>
          </a:p>
        </p:txBody>
      </p:sp>
      <p:sp>
        <p:nvSpPr>
          <p:cNvPr id="7" name="Footer Placeholder 3">
            <a:extLst>
              <a:ext uri="{FF2B5EF4-FFF2-40B4-BE49-F238E27FC236}">
                <a16:creationId xmlns:a16="http://schemas.microsoft.com/office/drawing/2014/main" id="{9E933935-7AE3-4D5C-95E7-D75ADFECDD50}"/>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51115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normAutofit/>
          </a:bodyPr>
          <a:lstStyle/>
          <a:p>
            <a:r>
              <a:rPr lang="en-US" sz="4000" b="1" dirty="0">
                <a:solidFill>
                  <a:srgbClr val="0000CC"/>
                </a:solidFill>
              </a:rPr>
              <a:t>Insulating distance  </a:t>
            </a:r>
          </a:p>
        </p:txBody>
      </p:sp>
      <p:sp>
        <p:nvSpPr>
          <p:cNvPr id="6" name="Rectangle 5">
            <a:extLst>
              <a:ext uri="{FF2B5EF4-FFF2-40B4-BE49-F238E27FC236}">
                <a16:creationId xmlns:a16="http://schemas.microsoft.com/office/drawing/2014/main" id="{0EAD16D5-EDB1-4BE2-8CD2-9CABFB1398FC}"/>
              </a:ext>
            </a:extLst>
          </p:cNvPr>
          <p:cNvSpPr/>
          <p:nvPr/>
        </p:nvSpPr>
        <p:spPr>
          <a:xfrm>
            <a:off x="807890" y="2590999"/>
            <a:ext cx="7886700" cy="2185214"/>
          </a:xfrm>
          <a:prstGeom prst="rect">
            <a:avLst/>
          </a:prstGeom>
        </p:spPr>
        <p:txBody>
          <a:bodyPr wrap="square">
            <a:spAutoFit/>
          </a:bodyPr>
          <a:lstStyle/>
          <a:p>
            <a:r>
              <a:rPr lang="en-US" sz="2800" b="1" dirty="0"/>
              <a:t>Video: </a:t>
            </a:r>
            <a:r>
              <a:rPr lang="en-US" sz="2800" dirty="0"/>
              <a:t>Distance bucket truck 500 kV</a:t>
            </a:r>
          </a:p>
          <a:p>
            <a:endParaRPr lang="en-US" sz="2800" dirty="0"/>
          </a:p>
          <a:p>
            <a:r>
              <a:rPr lang="en-US" sz="2000" dirty="0">
                <a:hlinkClick r:id="rId3"/>
              </a:rPr>
              <a:t>https://www.youtube.com/watch?v=wETMWaM-GHE&amp;feature=youtu.be</a:t>
            </a:r>
            <a:r>
              <a:rPr lang="en-US" sz="2000" dirty="0"/>
              <a:t> </a:t>
            </a:r>
          </a:p>
          <a:p>
            <a:r>
              <a:rPr lang="en-US" sz="2000" dirty="0"/>
              <a:t>OR</a:t>
            </a:r>
          </a:p>
          <a:p>
            <a:r>
              <a:rPr lang="en-US" sz="2000" dirty="0">
                <a:hlinkClick r:id="rId4"/>
              </a:rPr>
              <a:t>https://ucmo.hosted.panopto.com/Panopto/Pages/Viewer.aspx?id=81d90e3e-1ff2-43d7-a53b-ac2401476557</a:t>
            </a:r>
            <a:endParaRPr lang="en-US" sz="2000" dirty="0"/>
          </a:p>
        </p:txBody>
      </p:sp>
      <p:sp>
        <p:nvSpPr>
          <p:cNvPr id="7" name="Footer Placeholder 3">
            <a:extLst>
              <a:ext uri="{FF2B5EF4-FFF2-40B4-BE49-F238E27FC236}">
                <a16:creationId xmlns:a16="http://schemas.microsoft.com/office/drawing/2014/main" id="{74320A15-FE2E-4A0C-B06B-CEAF8EAEE59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78776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80018"/>
            <a:ext cx="8229600" cy="1143000"/>
          </a:xfrm>
        </p:spPr>
        <p:txBody>
          <a:bodyPr>
            <a:normAutofit/>
          </a:bodyPr>
          <a:lstStyle/>
          <a:p>
            <a:pPr lvl="0">
              <a:spcBef>
                <a:spcPts val="0"/>
              </a:spcBef>
            </a:pPr>
            <a:r>
              <a:rPr lang="en-US" sz="4000" b="1" dirty="0">
                <a:solidFill>
                  <a:srgbClr val="0000CC"/>
                </a:solidFill>
                <a:ea typeface="+mn-ea"/>
                <a:cs typeface="+mn-cs"/>
              </a:rPr>
              <a:t> </a:t>
            </a:r>
            <a:r>
              <a:rPr lang="en-US" sz="3600" b="1" dirty="0">
                <a:solidFill>
                  <a:srgbClr val="0000CC"/>
                </a:solidFill>
                <a:ea typeface="+mn-ea"/>
                <a:cs typeface="+mn-cs"/>
              </a:rPr>
              <a:t>Worker Rights for Safe Workplace</a:t>
            </a:r>
            <a:endParaRPr lang="en-US" dirty="0"/>
          </a:p>
        </p:txBody>
      </p:sp>
      <p:sp>
        <p:nvSpPr>
          <p:cNvPr id="13" name="Content Placeholder 2"/>
          <p:cNvSpPr txBox="1">
            <a:spLocks/>
          </p:cNvSpPr>
          <p:nvPr/>
        </p:nvSpPr>
        <p:spPr>
          <a:xfrm>
            <a:off x="605116" y="1423018"/>
            <a:ext cx="7933765" cy="487898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63550" indent="-463550">
              <a:spcBef>
                <a:spcPts val="0"/>
              </a:spcBef>
              <a:buClrTx/>
              <a:buFont typeface="Wingdings" panose="05000000000000000000" pitchFamily="2" charset="2"/>
              <a:buChar char="q"/>
            </a:pPr>
            <a:r>
              <a:rPr lang="en-US" sz="2800" dirty="0">
                <a:solidFill>
                  <a:schemeClr val="tx1"/>
                </a:solidFill>
              </a:rPr>
              <a:t>The OSH Act gives workers the right to safe and healthful workplace. Here are links with detailed information: </a:t>
            </a:r>
            <a:r>
              <a:rPr lang="en-US" sz="2000" dirty="0">
                <a:hlinkClick r:id="rId3"/>
              </a:rPr>
              <a:t>https://www.osha.gov/Publications/osha3021.pdf</a:t>
            </a:r>
            <a:endParaRPr lang="en-US" sz="2000" dirty="0"/>
          </a:p>
          <a:p>
            <a:pPr marL="463550" indent="-463550">
              <a:spcBef>
                <a:spcPts val="0"/>
              </a:spcBef>
              <a:buClrTx/>
              <a:buFont typeface="Wingdings" panose="05000000000000000000" pitchFamily="2" charset="2"/>
              <a:buChar char="q"/>
            </a:pPr>
            <a:endParaRPr lang="en-US" sz="1000" dirty="0"/>
          </a:p>
          <a:p>
            <a:pPr marL="463550" indent="-463550">
              <a:spcBef>
                <a:spcPts val="0"/>
              </a:spcBef>
              <a:buClrTx/>
              <a:buFont typeface="Wingdings" panose="05000000000000000000" pitchFamily="2" charset="2"/>
              <a:buChar char="q"/>
            </a:pPr>
            <a:r>
              <a:rPr lang="en-US" sz="2800" dirty="0">
                <a:solidFill>
                  <a:schemeClr val="tx1"/>
                </a:solidFill>
              </a:rPr>
              <a:t>For example, workers </a:t>
            </a:r>
            <a:r>
              <a:rPr lang="en-US" sz="2800" b="1" dirty="0">
                <a:solidFill>
                  <a:srgbClr val="0000CC"/>
                </a:solidFill>
              </a:rPr>
              <a:t>have the right</a:t>
            </a:r>
            <a:r>
              <a:rPr lang="en-US" sz="2800" dirty="0"/>
              <a:t>:</a:t>
            </a:r>
          </a:p>
          <a:p>
            <a:pPr marL="685800" indent="-458788">
              <a:spcBef>
                <a:spcPts val="0"/>
              </a:spcBef>
              <a:buClrTx/>
              <a:buFont typeface="Wingdings" panose="05000000000000000000" pitchFamily="2" charset="2"/>
              <a:buChar char="Ø"/>
            </a:pPr>
            <a:r>
              <a:rPr lang="en-US" sz="2800" dirty="0">
                <a:solidFill>
                  <a:schemeClr val="tx1"/>
                </a:solidFill>
              </a:rPr>
              <a:t>to know about laws and your rights</a:t>
            </a:r>
          </a:p>
          <a:p>
            <a:pPr marL="685800" indent="-458788">
              <a:spcBef>
                <a:spcPts val="0"/>
              </a:spcBef>
              <a:buClrTx/>
              <a:buFont typeface="Wingdings" panose="05000000000000000000" pitchFamily="2" charset="2"/>
              <a:buChar char="Ø"/>
            </a:pPr>
            <a:r>
              <a:rPr lang="en-US" sz="2800" dirty="0">
                <a:solidFill>
                  <a:schemeClr val="tx1"/>
                </a:solidFill>
              </a:rPr>
              <a:t>to access workplace safety and health information</a:t>
            </a:r>
          </a:p>
          <a:p>
            <a:pPr marL="685800" indent="-458788">
              <a:spcBef>
                <a:spcPts val="0"/>
              </a:spcBef>
              <a:buClrTx/>
              <a:buFont typeface="Wingdings" panose="05000000000000000000" pitchFamily="2" charset="2"/>
              <a:buChar char="Ø"/>
            </a:pPr>
            <a:r>
              <a:rPr lang="en-US" sz="2800" dirty="0">
                <a:solidFill>
                  <a:schemeClr val="tx1"/>
                </a:solidFill>
              </a:rPr>
              <a:t>to participate in activities to ensure their protection from job hazards</a:t>
            </a:r>
          </a:p>
          <a:p>
            <a:pPr marL="685800" indent="-458788">
              <a:spcBef>
                <a:spcPts val="0"/>
              </a:spcBef>
              <a:buClrTx/>
              <a:buFont typeface="Wingdings" panose="05000000000000000000" pitchFamily="2" charset="2"/>
              <a:buChar char="Ø"/>
            </a:pPr>
            <a:r>
              <a:rPr lang="en-US" sz="2800" dirty="0">
                <a:solidFill>
                  <a:schemeClr val="tx1"/>
                </a:solidFill>
              </a:rPr>
              <a:t>to receive </a:t>
            </a:r>
            <a:r>
              <a:rPr lang="en-US" sz="2800" b="1" dirty="0">
                <a:solidFill>
                  <a:schemeClr val="tx1"/>
                </a:solidFill>
              </a:rPr>
              <a:t>training </a:t>
            </a:r>
            <a:r>
              <a:rPr lang="en-US" sz="2800" dirty="0">
                <a:solidFill>
                  <a:schemeClr val="tx1"/>
                </a:solidFill>
              </a:rPr>
              <a:t>on hazards in the workplace</a:t>
            </a:r>
          </a:p>
        </p:txBody>
      </p:sp>
      <p:sp>
        <p:nvSpPr>
          <p:cNvPr id="7" name="Footer Placeholder 3">
            <a:extLst>
              <a:ext uri="{FF2B5EF4-FFF2-40B4-BE49-F238E27FC236}">
                <a16:creationId xmlns:a16="http://schemas.microsoft.com/office/drawing/2014/main" id="{B6966929-C0D1-45F1-BD3D-29D6C030368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3" name="Slide Number Placeholder 2">
            <a:extLst>
              <a:ext uri="{FF2B5EF4-FFF2-40B4-BE49-F238E27FC236}">
                <a16:creationId xmlns:a16="http://schemas.microsoft.com/office/drawing/2014/main" id="{AAC90636-4140-48C6-BF1F-91984DB3B8E1}"/>
              </a:ext>
            </a:extLst>
          </p:cNvPr>
          <p:cNvSpPr>
            <a:spLocks noGrp="1"/>
          </p:cNvSpPr>
          <p:nvPr>
            <p:ph type="sldNum" sz="quarter" idx="12"/>
          </p:nvPr>
        </p:nvSpPr>
        <p:spPr/>
        <p:txBody>
          <a:bodyPr/>
          <a:lstStyle/>
          <a:p>
            <a:fld id="{AFAE9EF1-A02F-44C7-95F5-56B554A7CBE1}" type="slidenum">
              <a:rPr lang="en-US" smtClean="0"/>
              <a:t>3</a:t>
            </a:fld>
            <a:endParaRPr lang="en-US"/>
          </a:p>
        </p:txBody>
      </p:sp>
    </p:spTree>
    <p:extLst>
      <p:ext uri="{BB962C8B-B14F-4D97-AF65-F5344CB8AC3E}">
        <p14:creationId xmlns:p14="http://schemas.microsoft.com/office/powerpoint/2010/main" val="2445497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944562"/>
          </a:xfrm>
        </p:spPr>
        <p:txBody>
          <a:bodyPr>
            <a:normAutofit/>
          </a:bodyPr>
          <a:lstStyle/>
          <a:p>
            <a:r>
              <a:rPr lang="en-US" sz="4000" b="1" dirty="0">
                <a:solidFill>
                  <a:srgbClr val="0000CC"/>
                </a:solidFill>
              </a:rPr>
              <a:t>What to watch for when using distancing </a:t>
            </a:r>
          </a:p>
        </p:txBody>
      </p:sp>
      <p:sp>
        <p:nvSpPr>
          <p:cNvPr id="8" name="Rectangle 7">
            <a:extLst>
              <a:ext uri="{FF2B5EF4-FFF2-40B4-BE49-F238E27FC236}">
                <a16:creationId xmlns:a16="http://schemas.microsoft.com/office/drawing/2014/main" id="{E30B6E80-3011-47E8-A12A-B8E7062301C5}"/>
              </a:ext>
            </a:extLst>
          </p:cNvPr>
          <p:cNvSpPr/>
          <p:nvPr/>
        </p:nvSpPr>
        <p:spPr>
          <a:xfrm>
            <a:off x="685800" y="1371600"/>
            <a:ext cx="7886700" cy="1985159"/>
          </a:xfrm>
          <a:prstGeom prst="rect">
            <a:avLst/>
          </a:prstGeom>
        </p:spPr>
        <p:txBody>
          <a:bodyPr wrap="square">
            <a:spAutoFit/>
          </a:bodyPr>
          <a:lstStyle/>
          <a:p>
            <a:r>
              <a:rPr lang="en-US" sz="2800" b="1" dirty="0"/>
              <a:t>Video: </a:t>
            </a:r>
            <a:r>
              <a:rPr lang="en-US" sz="2800" dirty="0"/>
              <a:t>Arc at HV sub man in bucket</a:t>
            </a:r>
          </a:p>
          <a:p>
            <a:endParaRPr lang="en-US" sz="1500" dirty="0"/>
          </a:p>
          <a:p>
            <a:r>
              <a:rPr lang="en-US" sz="2000" dirty="0">
                <a:hlinkClick r:id="rId3"/>
              </a:rPr>
              <a:t>https://www.youtube.com/watch?v=W761w4j4DeM&amp;feature=youtu.be </a:t>
            </a:r>
            <a:endParaRPr lang="en-US" sz="2000" dirty="0"/>
          </a:p>
          <a:p>
            <a:r>
              <a:rPr lang="en-US" sz="2000" dirty="0"/>
              <a:t>OR</a:t>
            </a:r>
          </a:p>
          <a:p>
            <a:r>
              <a:rPr lang="en-US" sz="2000" dirty="0">
                <a:hlinkClick r:id="rId4"/>
              </a:rPr>
              <a:t>https://ucmo.hosted.panopto.com/Panopto/Pages/Viewer.aspx?id=04f7a162-bbd2-4fb3-b6bb-ac24014747d2</a:t>
            </a:r>
            <a:endParaRPr lang="en-US" sz="2000" dirty="0"/>
          </a:p>
        </p:txBody>
      </p:sp>
      <p:sp>
        <p:nvSpPr>
          <p:cNvPr id="7" name="Content Placeholder 2"/>
          <p:cNvSpPr txBox="1">
            <a:spLocks/>
          </p:cNvSpPr>
          <p:nvPr/>
        </p:nvSpPr>
        <p:spPr>
          <a:xfrm>
            <a:off x="685800" y="3581400"/>
            <a:ext cx="78486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SzPct val="80000"/>
              <a:buNone/>
            </a:pPr>
            <a:r>
              <a:rPr lang="en-US" sz="2800" dirty="0"/>
              <a:t>Be aware of your surroundings  when using distance tools. Typical mistake is bypassing insulating means. While using equalizing wand, bucket is lowed to dangerous ground proximity bypassing insulating boom. The result is flashover and electric arc.</a:t>
            </a:r>
          </a:p>
          <a:p>
            <a:pPr marL="0" indent="0">
              <a:buSzPct val="80000"/>
              <a:buNone/>
            </a:pPr>
            <a:endParaRPr lang="en-US" sz="2800" dirty="0"/>
          </a:p>
        </p:txBody>
      </p:sp>
      <p:sp>
        <p:nvSpPr>
          <p:cNvPr id="9" name="Footer Placeholder 3">
            <a:extLst>
              <a:ext uri="{FF2B5EF4-FFF2-40B4-BE49-F238E27FC236}">
                <a16:creationId xmlns:a16="http://schemas.microsoft.com/office/drawing/2014/main" id="{7DE27D00-6A6D-405B-B5A5-5EE323A8646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45167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562"/>
          </a:xfrm>
        </p:spPr>
        <p:txBody>
          <a:bodyPr>
            <a:normAutofit/>
          </a:bodyPr>
          <a:lstStyle/>
          <a:p>
            <a:r>
              <a:rPr lang="en-US" sz="4000" b="1" dirty="0">
                <a:solidFill>
                  <a:srgbClr val="0000CC"/>
                </a:solidFill>
              </a:rPr>
              <a:t>3.3 Deenergized work </a:t>
            </a:r>
          </a:p>
        </p:txBody>
      </p:sp>
      <p:sp>
        <p:nvSpPr>
          <p:cNvPr id="3" name="Content Placeholder 2"/>
          <p:cNvSpPr>
            <a:spLocks noGrp="1"/>
          </p:cNvSpPr>
          <p:nvPr>
            <p:ph idx="1"/>
          </p:nvPr>
        </p:nvSpPr>
        <p:spPr>
          <a:xfrm>
            <a:off x="533400" y="1066800"/>
            <a:ext cx="8077200" cy="5289550"/>
          </a:xfrm>
        </p:spPr>
        <p:txBody>
          <a:bodyPr>
            <a:normAutofit/>
          </a:bodyPr>
          <a:lstStyle/>
          <a:p>
            <a:pPr marL="457200" indent="-457200">
              <a:spcBef>
                <a:spcPts val="0"/>
              </a:spcBef>
              <a:buFont typeface="Wingdings" panose="05000000000000000000" pitchFamily="2" charset="2"/>
              <a:buChar char="q"/>
            </a:pPr>
            <a:r>
              <a:rPr lang="en-US" sz="2800" dirty="0">
                <a:solidFill>
                  <a:srgbClr val="00B050"/>
                </a:solidFill>
              </a:rPr>
              <a:t>It is the safest way of working to avoid electric shock and electric arc. </a:t>
            </a:r>
          </a:p>
          <a:p>
            <a:pPr marL="457200" indent="-457200">
              <a:spcBef>
                <a:spcPts val="0"/>
              </a:spcBef>
              <a:buFont typeface="Wingdings" panose="05000000000000000000" pitchFamily="2" charset="2"/>
              <a:buChar char="q"/>
            </a:pPr>
            <a:r>
              <a:rPr lang="en-US" sz="2800" dirty="0"/>
              <a:t>Steps to follow:</a:t>
            </a:r>
          </a:p>
          <a:p>
            <a:pPr marL="623888" indent="-454025">
              <a:spcBef>
                <a:spcPts val="0"/>
              </a:spcBef>
              <a:buSzPct val="70000"/>
              <a:buFont typeface="Wingdings" panose="05000000000000000000" pitchFamily="2" charset="2"/>
              <a:buChar char="Ø"/>
            </a:pPr>
            <a:r>
              <a:rPr lang="en-US" sz="2800" dirty="0"/>
              <a:t>Isolate, deenergize (OSHA 1910.269, NFPA 70E)</a:t>
            </a:r>
          </a:p>
          <a:p>
            <a:pPr marL="623888" indent="-454025">
              <a:spcBef>
                <a:spcPts val="0"/>
              </a:spcBef>
              <a:buSzPct val="70000"/>
              <a:buFont typeface="Wingdings" panose="05000000000000000000" pitchFamily="2" charset="2"/>
              <a:buChar char="Ø"/>
            </a:pPr>
            <a:r>
              <a:rPr lang="en-US" sz="2800" dirty="0"/>
              <a:t>Lock out, tag out (OSHA 1910.269, NFPA 70E)</a:t>
            </a:r>
          </a:p>
          <a:p>
            <a:pPr marL="623888" indent="-454025">
              <a:spcBef>
                <a:spcPts val="0"/>
              </a:spcBef>
              <a:buSzPct val="70000"/>
              <a:buFont typeface="Wingdings" panose="05000000000000000000" pitchFamily="2" charset="2"/>
              <a:buChar char="Ø"/>
            </a:pPr>
            <a:r>
              <a:rPr lang="en-US" sz="2800" dirty="0"/>
              <a:t>Check voltage </a:t>
            </a:r>
          </a:p>
          <a:p>
            <a:pPr marL="857250" lvl="1" indent="-457200">
              <a:spcBef>
                <a:spcPts val="0"/>
              </a:spcBef>
              <a:buSzPct val="100000"/>
              <a:buFont typeface="Arial" panose="020B0604020202020204" pitchFamily="34" charset="0"/>
              <a:buChar char="•"/>
            </a:pPr>
            <a:r>
              <a:rPr lang="en-US" dirty="0"/>
              <a:t>High voltage detectors (ASTM F1796)</a:t>
            </a:r>
          </a:p>
          <a:p>
            <a:pPr marL="857250" lvl="1" indent="-457200">
              <a:spcBef>
                <a:spcPts val="0"/>
              </a:spcBef>
              <a:buSzPct val="100000"/>
              <a:buFont typeface="Arial" panose="020B0604020202020204" pitchFamily="34" charset="0"/>
              <a:buChar char="•"/>
            </a:pPr>
            <a:r>
              <a:rPr lang="en-US" dirty="0"/>
              <a:t>High voltage proximity alarm for overhead line (ASTM F3283)</a:t>
            </a:r>
          </a:p>
          <a:p>
            <a:pPr marL="623888" indent="-454025">
              <a:spcBef>
                <a:spcPts val="0"/>
              </a:spcBef>
              <a:buSzPct val="70000"/>
              <a:buFont typeface="Wingdings" panose="05000000000000000000" pitchFamily="2" charset="2"/>
              <a:buChar char="Ø"/>
            </a:pPr>
            <a:r>
              <a:rPr lang="en-US" sz="2800" dirty="0"/>
              <a:t>Grounding and equipotential: </a:t>
            </a:r>
          </a:p>
          <a:p>
            <a:pPr marL="857250" lvl="1" indent="-457200">
              <a:spcBef>
                <a:spcPts val="0"/>
              </a:spcBef>
              <a:buSzPct val="100000"/>
              <a:buFont typeface="Arial" panose="020B0604020202020204" pitchFamily="34" charset="0"/>
              <a:buChar char="•"/>
            </a:pPr>
            <a:r>
              <a:rPr lang="en-US" dirty="0"/>
              <a:t>Temporary ground (ASTM F855)</a:t>
            </a:r>
          </a:p>
          <a:p>
            <a:pPr marL="857250" lvl="1" indent="-457200">
              <a:spcBef>
                <a:spcPts val="0"/>
              </a:spcBef>
              <a:buSzPct val="100000"/>
              <a:buFont typeface="Arial" panose="020B0604020202020204" pitchFamily="34" charset="0"/>
              <a:buChar char="•"/>
            </a:pPr>
            <a:r>
              <a:rPr lang="en-US" dirty="0"/>
              <a:t>Equipotential bond mat (ASTM F2715) </a:t>
            </a:r>
          </a:p>
          <a:p>
            <a:pPr marL="0" indent="0">
              <a:spcBef>
                <a:spcPts val="0"/>
              </a:spcBef>
              <a:buSzPct val="70000"/>
              <a:buNone/>
            </a:pPr>
            <a:endParaRPr lang="en-US" dirty="0"/>
          </a:p>
        </p:txBody>
      </p:sp>
      <p:sp>
        <p:nvSpPr>
          <p:cNvPr id="7" name="Footer Placeholder 3">
            <a:extLst>
              <a:ext uri="{FF2B5EF4-FFF2-40B4-BE49-F238E27FC236}">
                <a16:creationId xmlns:a16="http://schemas.microsoft.com/office/drawing/2014/main" id="{C5F3414D-448E-4F98-B460-B9345A2EF03B}"/>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26855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4000" b="1" dirty="0">
                <a:solidFill>
                  <a:srgbClr val="0000CC"/>
                </a:solidFill>
              </a:rPr>
              <a:t>4. Electric arc protection</a:t>
            </a:r>
          </a:p>
        </p:txBody>
      </p:sp>
      <p:sp>
        <p:nvSpPr>
          <p:cNvPr id="4" name="Content Placeholder 3">
            <a:extLst>
              <a:ext uri="{FF2B5EF4-FFF2-40B4-BE49-F238E27FC236}">
                <a16:creationId xmlns:a16="http://schemas.microsoft.com/office/drawing/2014/main" id="{CFE5F007-CA74-4164-8B32-2F267E42A63F}"/>
              </a:ext>
            </a:extLst>
          </p:cNvPr>
          <p:cNvSpPr>
            <a:spLocks noGrp="1"/>
          </p:cNvSpPr>
          <p:nvPr>
            <p:ph idx="1"/>
          </p:nvPr>
        </p:nvSpPr>
        <p:spPr>
          <a:xfrm>
            <a:off x="609600" y="1600201"/>
            <a:ext cx="8077200" cy="1671454"/>
          </a:xfrm>
        </p:spPr>
        <p:txBody>
          <a:bodyPr>
            <a:normAutofit/>
          </a:bodyPr>
          <a:lstStyle/>
          <a:p>
            <a:pPr marL="514350" indent="-514350">
              <a:spcBef>
                <a:spcPts val="0"/>
              </a:spcBef>
              <a:buFont typeface="+mj-lt"/>
              <a:buAutoNum type="arabicParenR"/>
            </a:pPr>
            <a:r>
              <a:rPr lang="en-US" dirty="0"/>
              <a:t>Barrier: PPEs</a:t>
            </a:r>
          </a:p>
          <a:p>
            <a:pPr marL="514350" indent="-514350">
              <a:spcBef>
                <a:spcPts val="0"/>
              </a:spcBef>
              <a:buFont typeface="+mj-lt"/>
              <a:buAutoNum type="arabicParenR"/>
            </a:pPr>
            <a:r>
              <a:rPr lang="en-US" dirty="0"/>
              <a:t>Safe distance from the hazard </a:t>
            </a:r>
          </a:p>
          <a:p>
            <a:pPr marL="514350" indent="-514350">
              <a:spcBef>
                <a:spcPts val="0"/>
              </a:spcBef>
              <a:buFont typeface="+mj-lt"/>
              <a:buAutoNum type="arabicParenR"/>
            </a:pPr>
            <a:r>
              <a:rPr lang="en-US" dirty="0"/>
              <a:t>Deenergize </a:t>
            </a:r>
          </a:p>
          <a:p>
            <a:pPr>
              <a:spcBef>
                <a:spcPts val="0"/>
              </a:spcBef>
            </a:pPr>
            <a:endParaRPr lang="en-US" dirty="0"/>
          </a:p>
        </p:txBody>
      </p:sp>
      <p:grpSp>
        <p:nvGrpSpPr>
          <p:cNvPr id="3" name="Group 2" descr="Diagram shows three principals of electric arc protection: barrier, safe distance and deenergize.&#10;Each principal is illustrated with PPE example" title="Electric arc protection">
            <a:extLst>
              <a:ext uri="{FF2B5EF4-FFF2-40B4-BE49-F238E27FC236}">
                <a16:creationId xmlns:a16="http://schemas.microsoft.com/office/drawing/2014/main" id="{5D680278-65F8-4F4E-B5D2-0D6627529C5E}"/>
              </a:ext>
            </a:extLst>
          </p:cNvPr>
          <p:cNvGrpSpPr/>
          <p:nvPr/>
        </p:nvGrpSpPr>
        <p:grpSpPr>
          <a:xfrm>
            <a:off x="457200" y="3043055"/>
            <a:ext cx="8360526" cy="2519545"/>
            <a:chOff x="457200" y="3302136"/>
            <a:chExt cx="8360526" cy="2519545"/>
          </a:xfrm>
        </p:grpSpPr>
        <p:sp>
          <p:nvSpPr>
            <p:cNvPr id="7" name="TextBox 6">
              <a:extLst>
                <a:ext uri="{FF2B5EF4-FFF2-40B4-BE49-F238E27FC236}">
                  <a16:creationId xmlns:a16="http://schemas.microsoft.com/office/drawing/2014/main" id="{8B848A82-E452-4AFF-937A-B49984F8E596}"/>
                </a:ext>
              </a:extLst>
            </p:cNvPr>
            <p:cNvSpPr txBox="1"/>
            <p:nvPr/>
          </p:nvSpPr>
          <p:spPr>
            <a:xfrm>
              <a:off x="809845" y="3302136"/>
              <a:ext cx="1828800" cy="611983"/>
            </a:xfrm>
            <a:prstGeom prst="rect">
              <a:avLst/>
            </a:prstGeom>
            <a:noFill/>
            <a:ln w="25400">
              <a:noFill/>
            </a:ln>
            <a:effectLst>
              <a:innerShdw blurRad="63500" dist="50800" dir="13500000">
                <a:prstClr val="black">
                  <a:alpha val="50000"/>
                </a:prstClr>
              </a:innerShdw>
            </a:effectLst>
          </p:spPr>
          <p:txBody>
            <a:bodyPr wrap="square" lIns="0" tIns="0" rIns="0" bIns="0" rtlCol="0" anchor="ctr" anchorCtr="0">
              <a:noAutofit/>
            </a:bodyPr>
            <a:lstStyle/>
            <a:p>
              <a:pPr lvl="0" algn="ctr">
                <a:lnSpc>
                  <a:spcPct val="100000"/>
                </a:lnSpc>
                <a:spcAft>
                  <a:spcPts val="0"/>
                </a:spcAft>
              </a:pPr>
              <a:r>
                <a:rPr lang="en-US" sz="3000" b="1" dirty="0">
                  <a:solidFill>
                    <a:srgbClr val="0070C0"/>
                  </a:solidFill>
                </a:rPr>
                <a:t>Barrier</a:t>
              </a:r>
              <a:r>
                <a:rPr lang="en-US" sz="3000" b="1" dirty="0"/>
                <a:t> </a:t>
              </a:r>
              <a:endParaRPr lang="en-US" sz="3000" dirty="0"/>
            </a:p>
          </p:txBody>
        </p:sp>
        <p:sp>
          <p:nvSpPr>
            <p:cNvPr id="11" name="TextBox 10">
              <a:extLst>
                <a:ext uri="{FF2B5EF4-FFF2-40B4-BE49-F238E27FC236}">
                  <a16:creationId xmlns:a16="http://schemas.microsoft.com/office/drawing/2014/main" id="{28DD0639-626B-4E85-98CA-088483F0191F}"/>
                </a:ext>
              </a:extLst>
            </p:cNvPr>
            <p:cNvSpPr txBox="1"/>
            <p:nvPr/>
          </p:nvSpPr>
          <p:spPr>
            <a:xfrm>
              <a:off x="457200" y="4058174"/>
              <a:ext cx="2651760" cy="1750616"/>
            </a:xfrm>
            <a:prstGeom prst="rect">
              <a:avLst/>
            </a:prstGeom>
            <a:noFill/>
            <a:ln w="25400">
              <a:solidFill>
                <a:schemeClr val="accent1">
                  <a:shade val="50000"/>
                </a:schemeClr>
              </a:solidFill>
            </a:ln>
            <a:effectLst>
              <a:innerShdw blurRad="63500" dist="50800" dir="13500000">
                <a:prstClr val="black">
                  <a:alpha val="50000"/>
                </a:prstClr>
              </a:innerShdw>
            </a:effectLst>
          </p:spPr>
          <p:txBody>
            <a:bodyPr wrap="square" lIns="0" tIns="0" rIns="0" bIns="0" rtlCol="0" anchor="t" anchorCtr="0">
              <a:noAutofit/>
            </a:bodyPr>
            <a:lstStyle/>
            <a:p>
              <a:pPr lvl="0">
                <a:lnSpc>
                  <a:spcPct val="90000"/>
                </a:lnSpc>
              </a:pPr>
              <a:r>
                <a:rPr lang="en-US" sz="2500" b="1" dirty="0"/>
                <a:t>Arc rated PPE:</a:t>
              </a:r>
            </a:p>
            <a:p>
              <a:pPr lvl="0">
                <a:lnSpc>
                  <a:spcPct val="90000"/>
                </a:lnSpc>
              </a:pPr>
              <a:r>
                <a:rPr lang="en-US" sz="2500" dirty="0"/>
                <a:t>Clothing</a:t>
              </a:r>
            </a:p>
            <a:p>
              <a:pPr lvl="0">
                <a:lnSpc>
                  <a:spcPct val="90000"/>
                </a:lnSpc>
              </a:pPr>
              <a:r>
                <a:rPr lang="en-US" sz="2500" dirty="0"/>
                <a:t>Face protection</a:t>
              </a:r>
            </a:p>
            <a:p>
              <a:pPr lvl="0">
                <a:lnSpc>
                  <a:spcPct val="90000"/>
                </a:lnSpc>
              </a:pPr>
              <a:r>
                <a:rPr lang="en-US" sz="2500" dirty="0"/>
                <a:t>Hand protection Arc blankets</a:t>
              </a:r>
            </a:p>
            <a:p>
              <a:pPr lvl="0">
                <a:lnSpc>
                  <a:spcPct val="90000"/>
                </a:lnSpc>
              </a:pPr>
              <a:endParaRPr lang="en-US" sz="2500" dirty="0"/>
            </a:p>
          </p:txBody>
        </p:sp>
        <p:sp>
          <p:nvSpPr>
            <p:cNvPr id="9" name="TextBox 8">
              <a:extLst>
                <a:ext uri="{FF2B5EF4-FFF2-40B4-BE49-F238E27FC236}">
                  <a16:creationId xmlns:a16="http://schemas.microsoft.com/office/drawing/2014/main" id="{56805759-3A36-45DE-B6E2-4BDCD5AC3570}"/>
                </a:ext>
              </a:extLst>
            </p:cNvPr>
            <p:cNvSpPr txBox="1"/>
            <p:nvPr/>
          </p:nvSpPr>
          <p:spPr>
            <a:xfrm>
              <a:off x="3745923" y="3302136"/>
              <a:ext cx="1828800" cy="611983"/>
            </a:xfrm>
            <a:prstGeom prst="rect">
              <a:avLst/>
            </a:prstGeom>
            <a:noFill/>
            <a:ln w="25400">
              <a:noFill/>
            </a:ln>
            <a:effectLst>
              <a:innerShdw blurRad="63500" dist="50800" dir="13500000">
                <a:prstClr val="black">
                  <a:alpha val="50000"/>
                </a:prstClr>
              </a:innerShdw>
            </a:effectLst>
          </p:spPr>
          <p:txBody>
            <a:bodyPr wrap="square" lIns="0" tIns="0" rIns="0" bIns="0" rtlCol="0" anchor="ctr" anchorCtr="0">
              <a:noAutofit/>
            </a:bodyPr>
            <a:lstStyle/>
            <a:p>
              <a:pPr lvl="0" algn="ctr">
                <a:lnSpc>
                  <a:spcPct val="100000"/>
                </a:lnSpc>
                <a:spcAft>
                  <a:spcPts val="0"/>
                </a:spcAft>
              </a:pPr>
              <a:r>
                <a:rPr lang="en-US" sz="3000" b="1" dirty="0">
                  <a:solidFill>
                    <a:srgbClr val="0070C0"/>
                  </a:solidFill>
                </a:rPr>
                <a:t>Distance </a:t>
              </a:r>
              <a:endParaRPr lang="en-US" sz="3000" dirty="0">
                <a:solidFill>
                  <a:srgbClr val="0070C0"/>
                </a:solidFill>
              </a:endParaRPr>
            </a:p>
          </p:txBody>
        </p:sp>
        <p:sp>
          <p:nvSpPr>
            <p:cNvPr id="13" name="TextBox 12">
              <a:extLst>
                <a:ext uri="{FF2B5EF4-FFF2-40B4-BE49-F238E27FC236}">
                  <a16:creationId xmlns:a16="http://schemas.microsoft.com/office/drawing/2014/main" id="{90AF0087-947E-43F8-ADED-B4A325CD6DB2}"/>
                </a:ext>
              </a:extLst>
            </p:cNvPr>
            <p:cNvSpPr txBox="1"/>
            <p:nvPr/>
          </p:nvSpPr>
          <p:spPr>
            <a:xfrm>
              <a:off x="3334443" y="4071064"/>
              <a:ext cx="2651760" cy="1750617"/>
            </a:xfrm>
            <a:prstGeom prst="rect">
              <a:avLst/>
            </a:prstGeom>
            <a:noFill/>
            <a:ln w="25400">
              <a:solidFill>
                <a:schemeClr val="accent1">
                  <a:shade val="50000"/>
                </a:schemeClr>
              </a:solidFill>
            </a:ln>
            <a:effectLst>
              <a:innerShdw blurRad="63500" dist="50800" dir="13500000">
                <a:prstClr val="black">
                  <a:alpha val="50000"/>
                </a:prstClr>
              </a:innerShdw>
            </a:effectLst>
          </p:spPr>
          <p:txBody>
            <a:bodyPr wrap="square" lIns="0" tIns="0" rIns="0" bIns="0" rtlCol="0" anchor="t" anchorCtr="0">
              <a:noAutofit/>
            </a:bodyPr>
            <a:lstStyle/>
            <a:p>
              <a:pPr lvl="0">
                <a:lnSpc>
                  <a:spcPct val="90000"/>
                </a:lnSpc>
              </a:pPr>
              <a:r>
                <a:rPr lang="en-US" sz="2500" b="1" dirty="0"/>
                <a:t>Live line tools:</a:t>
              </a:r>
              <a:endParaRPr lang="en-US" sz="2500" dirty="0"/>
            </a:p>
            <a:p>
              <a:pPr lvl="0">
                <a:lnSpc>
                  <a:spcPct val="90000"/>
                </a:lnSpc>
              </a:pPr>
              <a:r>
                <a:rPr lang="en-US" sz="2500" dirty="0"/>
                <a:t>Remote racking Meter pullers </a:t>
              </a:r>
            </a:p>
            <a:p>
              <a:pPr lvl="0">
                <a:lnSpc>
                  <a:spcPct val="90000"/>
                </a:lnSpc>
              </a:pPr>
              <a:r>
                <a:rPr lang="en-US" sz="2500" dirty="0"/>
                <a:t>Arc rated switchgear</a:t>
              </a:r>
            </a:p>
          </p:txBody>
        </p:sp>
        <p:sp>
          <p:nvSpPr>
            <p:cNvPr id="10" name="TextBox 9">
              <a:extLst>
                <a:ext uri="{FF2B5EF4-FFF2-40B4-BE49-F238E27FC236}">
                  <a16:creationId xmlns:a16="http://schemas.microsoft.com/office/drawing/2014/main" id="{6FC15D19-D0B2-4644-82AD-E5268B6C33AA}"/>
                </a:ext>
              </a:extLst>
            </p:cNvPr>
            <p:cNvSpPr txBox="1"/>
            <p:nvPr/>
          </p:nvSpPr>
          <p:spPr>
            <a:xfrm>
              <a:off x="6579178" y="3306680"/>
              <a:ext cx="1828800" cy="611983"/>
            </a:xfrm>
            <a:prstGeom prst="rect">
              <a:avLst/>
            </a:prstGeom>
            <a:noFill/>
            <a:ln w="25400">
              <a:noFill/>
            </a:ln>
            <a:effectLst>
              <a:innerShdw blurRad="63500" dist="50800" dir="13500000">
                <a:prstClr val="black">
                  <a:alpha val="50000"/>
                </a:prstClr>
              </a:innerShdw>
            </a:effectLst>
          </p:spPr>
          <p:txBody>
            <a:bodyPr wrap="square" lIns="0" tIns="0" rIns="0" bIns="0" rtlCol="0" anchor="ctr" anchorCtr="0">
              <a:noAutofit/>
            </a:bodyPr>
            <a:lstStyle/>
            <a:p>
              <a:pPr lvl="0" algn="ctr"/>
              <a:r>
                <a:rPr lang="en-US" sz="3000" b="1" dirty="0">
                  <a:solidFill>
                    <a:srgbClr val="0070C0"/>
                  </a:solidFill>
                </a:rPr>
                <a:t>Deenergize </a:t>
              </a:r>
              <a:r>
                <a:rPr lang="en-US" sz="3000" b="1" dirty="0"/>
                <a:t> </a:t>
              </a:r>
            </a:p>
          </p:txBody>
        </p:sp>
        <p:sp>
          <p:nvSpPr>
            <p:cNvPr id="12" name="TextBox 11">
              <a:extLst>
                <a:ext uri="{FF2B5EF4-FFF2-40B4-BE49-F238E27FC236}">
                  <a16:creationId xmlns:a16="http://schemas.microsoft.com/office/drawing/2014/main" id="{F36DF376-4E65-46B8-B3CA-AA94052AD6E5}"/>
                </a:ext>
              </a:extLst>
            </p:cNvPr>
            <p:cNvSpPr txBox="1"/>
            <p:nvPr/>
          </p:nvSpPr>
          <p:spPr>
            <a:xfrm>
              <a:off x="6165966" y="4098356"/>
              <a:ext cx="2651760" cy="1699628"/>
            </a:xfrm>
            <a:prstGeom prst="rect">
              <a:avLst/>
            </a:prstGeom>
            <a:noFill/>
            <a:ln w="25400">
              <a:solidFill>
                <a:schemeClr val="accent1">
                  <a:shade val="50000"/>
                </a:schemeClr>
              </a:solidFill>
            </a:ln>
            <a:effectLst>
              <a:innerShdw blurRad="63500" dist="50800" dir="13500000">
                <a:prstClr val="black">
                  <a:alpha val="50000"/>
                </a:prstClr>
              </a:innerShdw>
            </a:effectLst>
          </p:spPr>
          <p:txBody>
            <a:bodyPr wrap="square" lIns="0" tIns="0" rIns="0" bIns="0" rtlCol="0" anchor="t" anchorCtr="0">
              <a:noAutofit/>
            </a:bodyPr>
            <a:lstStyle/>
            <a:p>
              <a:pPr lvl="0">
                <a:lnSpc>
                  <a:spcPct val="90000"/>
                </a:lnSpc>
              </a:pPr>
              <a:r>
                <a:rPr lang="en-US" sz="2500" b="1" dirty="0"/>
                <a:t>Workplace:</a:t>
              </a:r>
            </a:p>
            <a:p>
              <a:pPr lvl="0">
                <a:lnSpc>
                  <a:spcPct val="90000"/>
                </a:lnSpc>
              </a:pPr>
              <a:r>
                <a:rPr lang="en-US" sz="2500" dirty="0"/>
                <a:t>Voltage detectors</a:t>
              </a:r>
            </a:p>
            <a:p>
              <a:pPr lvl="0">
                <a:lnSpc>
                  <a:spcPct val="90000"/>
                </a:lnSpc>
              </a:pPr>
              <a:r>
                <a:rPr lang="en-US" sz="2500" dirty="0"/>
                <a:t>Temporary grounds </a:t>
              </a:r>
            </a:p>
            <a:p>
              <a:pPr lvl="0">
                <a:lnSpc>
                  <a:spcPct val="90000"/>
                </a:lnSpc>
              </a:pPr>
              <a:r>
                <a:rPr lang="en-US" sz="2500" dirty="0"/>
                <a:t>Lockout/Tagout </a:t>
              </a:r>
            </a:p>
          </p:txBody>
        </p:sp>
        <p:cxnSp>
          <p:nvCxnSpPr>
            <p:cNvPr id="14" name="Straight Connector 13">
              <a:extLst>
                <a:ext uri="{FF2B5EF4-FFF2-40B4-BE49-F238E27FC236}">
                  <a16:creationId xmlns:a16="http://schemas.microsoft.com/office/drawing/2014/main" id="{C5D9C8CC-DE5C-4EF0-AB00-62B2A703721F}"/>
                </a:ext>
              </a:extLst>
            </p:cNvPr>
            <p:cNvCxnSpPr/>
            <p:nvPr/>
          </p:nvCxnSpPr>
          <p:spPr>
            <a:xfrm flipV="1">
              <a:off x="1738100" y="3766263"/>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76B121-0137-40ED-8293-F2391D1EBBC1}"/>
                </a:ext>
              </a:extLst>
            </p:cNvPr>
            <p:cNvCxnSpPr/>
            <p:nvPr/>
          </p:nvCxnSpPr>
          <p:spPr>
            <a:xfrm flipV="1">
              <a:off x="4682190" y="3766263"/>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AFBA60-8E10-4AFE-BE5B-838F8B90DD7B}"/>
                </a:ext>
              </a:extLst>
            </p:cNvPr>
            <p:cNvCxnSpPr/>
            <p:nvPr/>
          </p:nvCxnSpPr>
          <p:spPr>
            <a:xfrm flipV="1">
              <a:off x="7491846" y="3766263"/>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7" name="Content Placeholder 2">
            <a:extLst>
              <a:ext uri="{FF2B5EF4-FFF2-40B4-BE49-F238E27FC236}">
                <a16:creationId xmlns:a16="http://schemas.microsoft.com/office/drawing/2014/main" id="{67F8C56E-7DE7-488E-BB34-D7B937CC4E7C}"/>
              </a:ext>
            </a:extLst>
          </p:cNvPr>
          <p:cNvSpPr txBox="1">
            <a:spLocks/>
          </p:cNvSpPr>
          <p:nvPr/>
        </p:nvSpPr>
        <p:spPr>
          <a:xfrm>
            <a:off x="200891" y="5719548"/>
            <a:ext cx="8839200" cy="863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a:solidFill>
                  <a:srgbClr val="FF0000"/>
                </a:solidFill>
              </a:rPr>
              <a:t>Arc protection = shock protection +more</a:t>
            </a:r>
            <a:endParaRPr lang="en-US" sz="4000" b="1" dirty="0">
              <a:solidFill>
                <a:srgbClr val="FF0000"/>
              </a:solidFill>
            </a:endParaRPr>
          </a:p>
        </p:txBody>
      </p:sp>
      <p:sp>
        <p:nvSpPr>
          <p:cNvPr id="18" name="Footer Placeholder 3">
            <a:extLst>
              <a:ext uri="{FF2B5EF4-FFF2-40B4-BE49-F238E27FC236}">
                <a16:creationId xmlns:a16="http://schemas.microsoft.com/office/drawing/2014/main" id="{C1122A15-3A4D-48A6-83DE-635DAB35EDF5}"/>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435747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305800" cy="944562"/>
          </a:xfrm>
        </p:spPr>
        <p:txBody>
          <a:bodyPr>
            <a:normAutofit fontScale="90000"/>
          </a:bodyPr>
          <a:lstStyle/>
          <a:p>
            <a:r>
              <a:rPr lang="en-US" sz="4000" b="1" dirty="0">
                <a:solidFill>
                  <a:srgbClr val="0000CC"/>
                </a:solidFill>
              </a:rPr>
              <a:t>Myth: arc rated clothing protect from electric shock</a:t>
            </a:r>
          </a:p>
        </p:txBody>
      </p:sp>
      <p:sp>
        <p:nvSpPr>
          <p:cNvPr id="12" name="Content Placeholder 11"/>
          <p:cNvSpPr>
            <a:spLocks noGrp="1"/>
          </p:cNvSpPr>
          <p:nvPr>
            <p:ph idx="1"/>
          </p:nvPr>
        </p:nvSpPr>
        <p:spPr>
          <a:xfrm>
            <a:off x="685800" y="2057400"/>
            <a:ext cx="7696200" cy="4191000"/>
          </a:xfrm>
        </p:spPr>
        <p:txBody>
          <a:bodyPr>
            <a:normAutofit/>
          </a:bodyPr>
          <a:lstStyle/>
          <a:p>
            <a:pPr marL="0" indent="0">
              <a:buNone/>
            </a:pPr>
            <a:r>
              <a:rPr lang="en-US" sz="2800" dirty="0"/>
              <a:t>Myth (quote from white paper):</a:t>
            </a:r>
          </a:p>
          <a:p>
            <a:pPr marL="347663" indent="0">
              <a:buNone/>
            </a:pPr>
            <a:r>
              <a:rPr lang="en-US" sz="2800" dirty="0"/>
              <a:t>At the right cal rating  (as dictated by your Arc Flash hazard assessment), </a:t>
            </a:r>
            <a:r>
              <a:rPr lang="en-US" sz="2800" b="1" dirty="0">
                <a:solidFill>
                  <a:srgbClr val="FF0000"/>
                </a:solidFill>
              </a:rPr>
              <a:t>Company name’s</a:t>
            </a:r>
            <a:r>
              <a:rPr lang="en-US" sz="2800" dirty="0"/>
              <a:t> PPE will insulate you, stopping the electrical energy created by the incident using your body as a conductor and causing serious internal burns.</a:t>
            </a:r>
          </a:p>
          <a:p>
            <a:endParaRPr lang="en-US" sz="2800" dirty="0"/>
          </a:p>
        </p:txBody>
      </p:sp>
      <p:sp>
        <p:nvSpPr>
          <p:cNvPr id="7" name="Footer Placeholder 3">
            <a:extLst>
              <a:ext uri="{FF2B5EF4-FFF2-40B4-BE49-F238E27FC236}">
                <a16:creationId xmlns:a16="http://schemas.microsoft.com/office/drawing/2014/main" id="{AA947BBF-D870-4251-99B4-77D2280A686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5282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762000"/>
          </a:xfrm>
        </p:spPr>
        <p:txBody>
          <a:bodyPr>
            <a:noAutofit/>
          </a:bodyPr>
          <a:lstStyle/>
          <a:p>
            <a:r>
              <a:rPr lang="en-US" sz="4000" b="1" dirty="0">
                <a:solidFill>
                  <a:srgbClr val="0000CC"/>
                </a:solidFill>
              </a:rPr>
              <a:t>Do arc PPE protect from electric shock?</a:t>
            </a:r>
          </a:p>
        </p:txBody>
      </p:sp>
      <p:sp>
        <p:nvSpPr>
          <p:cNvPr id="8" name="Rectangle 7">
            <a:extLst>
              <a:ext uri="{FF2B5EF4-FFF2-40B4-BE49-F238E27FC236}">
                <a16:creationId xmlns:a16="http://schemas.microsoft.com/office/drawing/2014/main" id="{DE9FC526-C2A1-43E0-A2CB-9EA56A52E504}"/>
              </a:ext>
            </a:extLst>
          </p:cNvPr>
          <p:cNvSpPr/>
          <p:nvPr/>
        </p:nvSpPr>
        <p:spPr>
          <a:xfrm>
            <a:off x="647700" y="1197858"/>
            <a:ext cx="7886700" cy="1985159"/>
          </a:xfrm>
          <a:prstGeom prst="rect">
            <a:avLst/>
          </a:prstGeom>
        </p:spPr>
        <p:txBody>
          <a:bodyPr wrap="square">
            <a:spAutoFit/>
          </a:bodyPr>
          <a:lstStyle/>
          <a:p>
            <a:r>
              <a:rPr lang="en-US" sz="2800" b="1" dirty="0"/>
              <a:t>Video: </a:t>
            </a:r>
            <a:r>
              <a:rPr lang="en-US" sz="2800" dirty="0"/>
              <a:t>FR jacket no shock protection</a:t>
            </a:r>
          </a:p>
          <a:p>
            <a:endParaRPr lang="en-US" sz="1500" dirty="0"/>
          </a:p>
          <a:p>
            <a:r>
              <a:rPr lang="en-US" sz="2000" dirty="0">
                <a:hlinkClick r:id="rId3"/>
              </a:rPr>
              <a:t>https://www.youtube.com/watch?v=TiK7T2SVttc&amp;feature=youtu.be</a:t>
            </a:r>
          </a:p>
          <a:p>
            <a:r>
              <a:rPr lang="en-US" sz="2000" dirty="0"/>
              <a:t>OR</a:t>
            </a:r>
          </a:p>
          <a:p>
            <a:r>
              <a:rPr lang="en-US" sz="2000" dirty="0">
                <a:hlinkClick r:id="rId4"/>
              </a:rPr>
              <a:t>https://ucmo.hosted.panopto.com/Panopto/Pages/Viewer.aspx?id=e98b8b2c-1f17-414f-aa20-ac2401471d85</a:t>
            </a:r>
            <a:endParaRPr lang="en-US" sz="2000" dirty="0"/>
          </a:p>
        </p:txBody>
      </p:sp>
      <p:sp>
        <p:nvSpPr>
          <p:cNvPr id="7" name="Content Placeholder 2"/>
          <p:cNvSpPr txBox="1">
            <a:spLocks/>
          </p:cNvSpPr>
          <p:nvPr/>
        </p:nvSpPr>
        <p:spPr>
          <a:xfrm>
            <a:off x="762000" y="3429000"/>
            <a:ext cx="7772401"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600" b="1" dirty="0"/>
              <a:t>Myth: </a:t>
            </a:r>
            <a:r>
              <a:rPr lang="en-US" sz="2600" dirty="0"/>
              <a:t> Arc Flash PPE protects you from internal burns caused by the energy in an arc flash incident.</a:t>
            </a:r>
          </a:p>
          <a:p>
            <a:pPr marL="0" indent="0">
              <a:spcBef>
                <a:spcPts val="0"/>
              </a:spcBef>
              <a:buNone/>
            </a:pPr>
            <a:r>
              <a:rPr lang="en-US" sz="2600" b="1" dirty="0"/>
              <a:t>Reality:</a:t>
            </a:r>
            <a:r>
              <a:rPr lang="en-US" sz="2600" dirty="0"/>
              <a:t>  Video illustrates that AR clothing has no dielectric insulating properties whatsoever. AR clothing can insulate from thermal energy and prevent skin burn but not from high voltage, electric shock, or your body conducting current  and causing serious internal burns.</a:t>
            </a:r>
          </a:p>
        </p:txBody>
      </p:sp>
      <p:sp>
        <p:nvSpPr>
          <p:cNvPr id="9" name="Footer Placeholder 3">
            <a:extLst>
              <a:ext uri="{FF2B5EF4-FFF2-40B4-BE49-F238E27FC236}">
                <a16:creationId xmlns:a16="http://schemas.microsoft.com/office/drawing/2014/main" id="{790C2690-0138-4D6E-AC4E-BE562E034AB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16438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249362"/>
          </a:xfrm>
        </p:spPr>
        <p:txBody>
          <a:bodyPr>
            <a:noAutofit/>
          </a:bodyPr>
          <a:lstStyle/>
          <a:p>
            <a:r>
              <a:rPr lang="en-US" sz="4000" b="1" dirty="0">
                <a:solidFill>
                  <a:srgbClr val="0000CC"/>
                </a:solidFill>
              </a:rPr>
              <a:t>Rubber gloves with leather protectors can protect against electric arc</a:t>
            </a:r>
          </a:p>
        </p:txBody>
      </p:sp>
      <p:sp>
        <p:nvSpPr>
          <p:cNvPr id="8" name="Rectangle 7">
            <a:extLst>
              <a:ext uri="{FF2B5EF4-FFF2-40B4-BE49-F238E27FC236}">
                <a16:creationId xmlns:a16="http://schemas.microsoft.com/office/drawing/2014/main" id="{00028AAA-FBBD-4528-98AA-DF001D649DA0}"/>
              </a:ext>
            </a:extLst>
          </p:cNvPr>
          <p:cNvSpPr/>
          <p:nvPr/>
        </p:nvSpPr>
        <p:spPr>
          <a:xfrm>
            <a:off x="933450" y="1905000"/>
            <a:ext cx="7886700" cy="1985159"/>
          </a:xfrm>
          <a:prstGeom prst="rect">
            <a:avLst/>
          </a:prstGeom>
        </p:spPr>
        <p:txBody>
          <a:bodyPr wrap="square">
            <a:spAutoFit/>
          </a:bodyPr>
          <a:lstStyle/>
          <a:p>
            <a:r>
              <a:rPr lang="en-US" sz="2800" b="1" dirty="0"/>
              <a:t>Video: </a:t>
            </a:r>
            <a:r>
              <a:rPr lang="en-US" sz="2800" dirty="0"/>
              <a:t>Rubber glove in arc</a:t>
            </a:r>
          </a:p>
          <a:p>
            <a:endParaRPr lang="en-US" sz="1500" dirty="0"/>
          </a:p>
          <a:p>
            <a:r>
              <a:rPr lang="en-US" sz="2000" dirty="0">
                <a:hlinkClick r:id="rId3"/>
              </a:rPr>
              <a:t>https://www.youtube.com/watch?v=4Gt_8lPUtmo&amp;feature=youtu.be</a:t>
            </a:r>
            <a:r>
              <a:rPr lang="en-US" sz="2000" dirty="0"/>
              <a:t> </a:t>
            </a:r>
          </a:p>
          <a:p>
            <a:r>
              <a:rPr lang="en-US" sz="2000" dirty="0"/>
              <a:t>OR </a:t>
            </a:r>
          </a:p>
          <a:p>
            <a:r>
              <a:rPr lang="en-US" sz="2000" dirty="0">
                <a:hlinkClick r:id="rId4"/>
              </a:rPr>
              <a:t>https://ucmo.hosted.panopto.com/Panopto/Pages/Viewer.aspx?id=fe3be75e-8336-4244-8553-ac240146e306</a:t>
            </a:r>
            <a:endParaRPr lang="en-US" sz="2000" dirty="0"/>
          </a:p>
        </p:txBody>
      </p:sp>
      <p:sp>
        <p:nvSpPr>
          <p:cNvPr id="7" name="Content Placeholder 2"/>
          <p:cNvSpPr txBox="1">
            <a:spLocks/>
          </p:cNvSpPr>
          <p:nvPr/>
        </p:nvSpPr>
        <p:spPr>
          <a:xfrm>
            <a:off x="933450" y="4078745"/>
            <a:ext cx="7753350" cy="1457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Rubber gloves with leather protectors is a proven protection against heat energy dissipated from electric arc. </a:t>
            </a:r>
          </a:p>
        </p:txBody>
      </p:sp>
      <p:sp>
        <p:nvSpPr>
          <p:cNvPr id="9" name="Footer Placeholder 3">
            <a:extLst>
              <a:ext uri="{FF2B5EF4-FFF2-40B4-BE49-F238E27FC236}">
                <a16:creationId xmlns:a16="http://schemas.microsoft.com/office/drawing/2014/main" id="{1AC3D2A5-92D1-469D-A2E8-540C0A0A9B7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077467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00CC"/>
                </a:solidFill>
              </a:rPr>
              <a:t>Shock PPE/equipment in electric arc</a:t>
            </a:r>
          </a:p>
        </p:txBody>
      </p:sp>
      <p:sp>
        <p:nvSpPr>
          <p:cNvPr id="3" name="Content Placeholder 2"/>
          <p:cNvSpPr>
            <a:spLocks noGrp="1"/>
          </p:cNvSpPr>
          <p:nvPr>
            <p:ph idx="1"/>
          </p:nvPr>
        </p:nvSpPr>
        <p:spPr>
          <a:xfrm>
            <a:off x="533400" y="1600200"/>
            <a:ext cx="8153400" cy="4525963"/>
          </a:xfrm>
        </p:spPr>
        <p:txBody>
          <a:bodyPr>
            <a:normAutofit/>
          </a:bodyPr>
          <a:lstStyle/>
          <a:p>
            <a:pPr marL="457200" indent="-457200">
              <a:buFont typeface="Wingdings" panose="05000000000000000000" pitchFamily="2" charset="2"/>
              <a:buChar char="q"/>
            </a:pPr>
            <a:r>
              <a:rPr lang="en-US" sz="2800" dirty="0"/>
              <a:t>Several other shock protective PPEs/equipment can protect against electric arc.</a:t>
            </a:r>
          </a:p>
          <a:p>
            <a:pPr marL="457200" indent="-457200">
              <a:buFont typeface="Wingdings" panose="05000000000000000000" pitchFamily="2" charset="2"/>
              <a:buChar char="q"/>
            </a:pPr>
            <a:endParaRPr lang="en-US" sz="2800" dirty="0"/>
          </a:p>
          <a:p>
            <a:pPr marL="914400" lvl="1" indent="-457200">
              <a:buSzPct val="70000"/>
              <a:buFont typeface="Wingdings" panose="05000000000000000000" pitchFamily="2" charset="2"/>
              <a:buChar char="Ø"/>
            </a:pPr>
            <a:r>
              <a:rPr lang="en-US" dirty="0"/>
              <a:t>Tools that provide distance form arc (</a:t>
            </a:r>
            <a:r>
              <a:rPr lang="en-US" dirty="0" err="1"/>
              <a:t>clampsticks</a:t>
            </a:r>
            <a:r>
              <a:rPr lang="en-US" dirty="0"/>
              <a:t> and telescoping tools) </a:t>
            </a:r>
          </a:p>
          <a:p>
            <a:pPr marL="914400" lvl="1" indent="-457200">
              <a:buSzPct val="70000"/>
              <a:buFont typeface="Wingdings" panose="05000000000000000000" pitchFamily="2" charset="2"/>
              <a:buChar char="Ø"/>
            </a:pPr>
            <a:endParaRPr lang="en-US" dirty="0"/>
          </a:p>
          <a:p>
            <a:pPr marL="914400" lvl="1" indent="-457200">
              <a:buSzPct val="70000"/>
              <a:buFont typeface="Wingdings" panose="05000000000000000000" pitchFamily="2" charset="2"/>
              <a:buChar char="Ø"/>
            </a:pPr>
            <a:r>
              <a:rPr lang="en-US" dirty="0"/>
              <a:t>Rubber sleeves and aprons to some extend </a:t>
            </a:r>
          </a:p>
        </p:txBody>
      </p:sp>
      <p:sp>
        <p:nvSpPr>
          <p:cNvPr id="7" name="Footer Placeholder 3">
            <a:extLst>
              <a:ext uri="{FF2B5EF4-FFF2-40B4-BE49-F238E27FC236}">
                <a16:creationId xmlns:a16="http://schemas.microsoft.com/office/drawing/2014/main" id="{8A94FDBE-6B30-4AE8-9DF9-C3DD9D60E9F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52651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944562"/>
          </a:xfrm>
        </p:spPr>
        <p:txBody>
          <a:bodyPr>
            <a:normAutofit/>
          </a:bodyPr>
          <a:lstStyle/>
          <a:p>
            <a:r>
              <a:rPr lang="en-US" sz="4000" b="1" dirty="0">
                <a:solidFill>
                  <a:srgbClr val="0000CC"/>
                </a:solidFill>
              </a:rPr>
              <a:t>Myths: electric arc is unpredictable </a:t>
            </a:r>
          </a:p>
        </p:txBody>
      </p:sp>
      <p:sp>
        <p:nvSpPr>
          <p:cNvPr id="12" name="Content Placeholder 11"/>
          <p:cNvSpPr>
            <a:spLocks noGrp="1"/>
          </p:cNvSpPr>
          <p:nvPr>
            <p:ph idx="1"/>
          </p:nvPr>
        </p:nvSpPr>
        <p:spPr>
          <a:xfrm>
            <a:off x="609600" y="1371600"/>
            <a:ext cx="8077200" cy="4953000"/>
          </a:xfrm>
        </p:spPr>
        <p:txBody>
          <a:bodyPr>
            <a:normAutofit/>
          </a:bodyPr>
          <a:lstStyle/>
          <a:p>
            <a:pPr marL="0" indent="0">
              <a:buNone/>
            </a:pPr>
            <a:r>
              <a:rPr lang="en-US" sz="2800" b="1" dirty="0"/>
              <a:t>Myth</a:t>
            </a:r>
            <a:r>
              <a:rPr lang="en-US" sz="2800" dirty="0"/>
              <a:t>: </a:t>
            </a:r>
          </a:p>
          <a:p>
            <a:pPr marL="457200" indent="-457200">
              <a:buFont typeface="Wingdings" panose="05000000000000000000" pitchFamily="2" charset="2"/>
              <a:buChar char="q"/>
            </a:pPr>
            <a:r>
              <a:rPr lang="en-US" sz="2800" dirty="0"/>
              <a:t>Arc is unpredictable, and all arcs are “burn equal”.</a:t>
            </a:r>
          </a:p>
          <a:p>
            <a:pPr marL="457200" indent="-457200">
              <a:buFont typeface="Wingdings" panose="05000000000000000000" pitchFamily="2" charset="2"/>
              <a:buChar char="q"/>
            </a:pPr>
            <a:r>
              <a:rPr lang="en-US" sz="2800" dirty="0"/>
              <a:t>Current standardization in North America does not recognize:</a:t>
            </a:r>
          </a:p>
          <a:p>
            <a:pPr marL="457200" indent="-290513">
              <a:buFont typeface="+mj-lt"/>
              <a:buAutoNum type="arabicPeriod"/>
            </a:pPr>
            <a:r>
              <a:rPr lang="en-US" sz="2600" dirty="0">
                <a:solidFill>
                  <a:srgbClr val="0000CC"/>
                </a:solidFill>
              </a:rPr>
              <a:t>type of arc</a:t>
            </a:r>
          </a:p>
          <a:p>
            <a:pPr marL="457200" indent="-290513">
              <a:buFont typeface="+mj-lt"/>
              <a:buAutoNum type="arabicPeriod"/>
            </a:pPr>
            <a:r>
              <a:rPr lang="en-US" sz="2600" dirty="0">
                <a:solidFill>
                  <a:srgbClr val="0000CC"/>
                </a:solidFill>
              </a:rPr>
              <a:t>effect of arc type on protective properties for materials</a:t>
            </a:r>
          </a:p>
          <a:p>
            <a:pPr marL="457200" indent="-290513">
              <a:buFont typeface="+mj-lt"/>
              <a:buAutoNum type="arabicPeriod"/>
            </a:pPr>
            <a:r>
              <a:rPr lang="en-US" sz="2600" dirty="0">
                <a:solidFill>
                  <a:srgbClr val="0000CC"/>
                </a:solidFill>
              </a:rPr>
              <a:t>significance of arc type for the outcome of arc rating testing</a:t>
            </a:r>
          </a:p>
          <a:p>
            <a:pPr marL="0" indent="0">
              <a:buNone/>
            </a:pPr>
            <a:r>
              <a:rPr lang="en-US" sz="2800" b="1" dirty="0"/>
              <a:t>Reality</a:t>
            </a:r>
            <a:r>
              <a:rPr lang="en-US" sz="2800" dirty="0"/>
              <a:t>: direction of thermal energy dissipation is predictable based on arc type. </a:t>
            </a:r>
          </a:p>
        </p:txBody>
      </p:sp>
      <p:sp>
        <p:nvSpPr>
          <p:cNvPr id="7" name="Footer Placeholder 3">
            <a:extLst>
              <a:ext uri="{FF2B5EF4-FFF2-40B4-BE49-F238E27FC236}">
                <a16:creationId xmlns:a16="http://schemas.microsoft.com/office/drawing/2014/main" id="{1414ED43-5B3A-44CA-9578-D623C3B49B1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578110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ummary table of eletric arc properties and types of arc is shown in this slide. " title=" "/>
          <p:cNvSpPr>
            <a:spLocks noGrp="1"/>
          </p:cNvSpPr>
          <p:nvPr>
            <p:ph type="title"/>
          </p:nvPr>
        </p:nvSpPr>
        <p:spPr>
          <a:xfrm>
            <a:off x="222250" y="228600"/>
            <a:ext cx="8305800" cy="838200"/>
          </a:xfrm>
        </p:spPr>
        <p:txBody>
          <a:bodyPr>
            <a:normAutofit/>
          </a:bodyPr>
          <a:lstStyle/>
          <a:p>
            <a:r>
              <a:rPr lang="en-US" sz="4000" b="1" dirty="0">
                <a:solidFill>
                  <a:srgbClr val="0000CC"/>
                </a:solidFill>
              </a:rPr>
              <a:t>Electric arc types and predictability </a:t>
            </a:r>
          </a:p>
        </p:txBody>
      </p:sp>
      <p:pic>
        <p:nvPicPr>
          <p:cNvPr id="15" name="Picture 14" descr="Summary table of electric arc properties and types of arc is shown in this slide. This is a tool of predicting arc behavior at any specific work/task location.&#10;This summary table is a resource for planning any energized work. This is the first step for hazard assessment that should be used along with or even before other steps required by OSHA regulations or NFPA 70E standard.  &#10; " title="Electric arc types and predictability">
            <a:extLst>
              <a:ext uri="{FF2B5EF4-FFF2-40B4-BE49-F238E27FC236}">
                <a16:creationId xmlns:a16="http://schemas.microsoft.com/office/drawing/2014/main" id="{332D7CA6-78C2-4958-9E61-A825F161474F}"/>
              </a:ext>
            </a:extLst>
          </p:cNvPr>
          <p:cNvPicPr>
            <a:picLocks noChangeAspect="1"/>
          </p:cNvPicPr>
          <p:nvPr/>
        </p:nvPicPr>
        <p:blipFill>
          <a:blip r:embed="rId3"/>
          <a:stretch>
            <a:fillRect/>
          </a:stretch>
        </p:blipFill>
        <p:spPr>
          <a:xfrm>
            <a:off x="266700" y="914400"/>
            <a:ext cx="8610600" cy="5029200"/>
          </a:xfrm>
          <a:prstGeom prst="rect">
            <a:avLst/>
          </a:prstGeom>
        </p:spPr>
      </p:pic>
      <p:sp>
        <p:nvSpPr>
          <p:cNvPr id="4" name="Rectangle 3">
            <a:extLst>
              <a:ext uri="{FF2B5EF4-FFF2-40B4-BE49-F238E27FC236}">
                <a16:creationId xmlns:a16="http://schemas.microsoft.com/office/drawing/2014/main" id="{7890388E-971A-439D-A2DE-B573CE35E81B}"/>
              </a:ext>
            </a:extLst>
          </p:cNvPr>
          <p:cNvSpPr/>
          <p:nvPr/>
        </p:nvSpPr>
        <p:spPr>
          <a:xfrm>
            <a:off x="1967153" y="5881649"/>
            <a:ext cx="7066550" cy="369332"/>
          </a:xfrm>
          <a:prstGeom prst="rect">
            <a:avLst/>
          </a:prstGeom>
        </p:spPr>
        <p:txBody>
          <a:bodyPr wrap="none">
            <a:spAutoFit/>
          </a:bodyPr>
          <a:lstStyle/>
          <a:p>
            <a:r>
              <a:rPr lang="en-US" dirty="0"/>
              <a:t>(Golovkov et al., Professional Safety  magazine , June – September, 2017)</a:t>
            </a:r>
          </a:p>
        </p:txBody>
      </p:sp>
      <p:sp>
        <p:nvSpPr>
          <p:cNvPr id="13" name="Footer Placeholder 3">
            <a:extLst>
              <a:ext uri="{FF2B5EF4-FFF2-40B4-BE49-F238E27FC236}">
                <a16:creationId xmlns:a16="http://schemas.microsoft.com/office/drawing/2014/main" id="{99F993AD-C1C8-4BEC-92DB-331C0B34CBD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311232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13" y="594902"/>
            <a:ext cx="4572000" cy="944562"/>
          </a:xfrm>
        </p:spPr>
        <p:txBody>
          <a:bodyPr>
            <a:normAutofit/>
          </a:bodyPr>
          <a:lstStyle/>
          <a:p>
            <a:r>
              <a:rPr lang="en-US" sz="4000" b="1" dirty="0">
                <a:solidFill>
                  <a:srgbClr val="0000CC"/>
                </a:solidFill>
              </a:rPr>
              <a:t>Campfire analogy </a:t>
            </a:r>
          </a:p>
        </p:txBody>
      </p:sp>
      <p:pic>
        <p:nvPicPr>
          <p:cNvPr id="12" name="Picture 11" descr="Comparison of thermal energy distribution among different types of arc is shown in visual of this slide. Open air arc can be compared with the camp fire when everybody around is equally receiving the same heat. &#10;If camp fire is put in a box with one side open and a strong fan is turned on blowing all heat in one direction towards one person. Such person will be at great risk of arc exposure while none else is. &#10;Ejected arc is delivering thermal energy directly to one person. Ejected arc is a camp fire moved over to the laps of one person.&#10;" title="Campfire analogy ">
            <a:extLst>
              <a:ext uri="{FF2B5EF4-FFF2-40B4-BE49-F238E27FC236}">
                <a16:creationId xmlns:a16="http://schemas.microsoft.com/office/drawing/2014/main" id="{0E20B545-9EA9-4A5F-A455-1D7F57AB9C97}"/>
              </a:ext>
            </a:extLst>
          </p:cNvPr>
          <p:cNvPicPr>
            <a:picLocks noChangeAspect="1"/>
          </p:cNvPicPr>
          <p:nvPr/>
        </p:nvPicPr>
        <p:blipFill>
          <a:blip r:embed="rId3"/>
          <a:stretch>
            <a:fillRect/>
          </a:stretch>
        </p:blipFill>
        <p:spPr>
          <a:xfrm>
            <a:off x="595884" y="533400"/>
            <a:ext cx="7879080" cy="5341620"/>
          </a:xfrm>
          <a:prstGeom prst="rect">
            <a:avLst/>
          </a:prstGeom>
        </p:spPr>
      </p:pic>
      <p:sp>
        <p:nvSpPr>
          <p:cNvPr id="13" name="Footer Placeholder 3">
            <a:extLst>
              <a:ext uri="{FF2B5EF4-FFF2-40B4-BE49-F238E27FC236}">
                <a16:creationId xmlns:a16="http://schemas.microsoft.com/office/drawing/2014/main" id="{94BD5CE7-0514-4483-961C-B9272219C4E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64160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a:spcBef>
                <a:spcPts val="0"/>
              </a:spcBef>
            </a:pPr>
            <a:r>
              <a:rPr lang="en-US" sz="4000" b="1" dirty="0">
                <a:solidFill>
                  <a:srgbClr val="0000CC"/>
                </a:solidFill>
                <a:ea typeface="+mn-ea"/>
                <a:cs typeface="+mn-cs"/>
              </a:rPr>
              <a:t> </a:t>
            </a:r>
            <a:r>
              <a:rPr lang="en-US" sz="3600" b="1" dirty="0">
                <a:solidFill>
                  <a:srgbClr val="0000CC"/>
                </a:solidFill>
                <a:ea typeface="+mn-ea"/>
                <a:cs typeface="+mn-cs"/>
              </a:rPr>
              <a:t>Worker Responsibilities</a:t>
            </a:r>
            <a:endParaRPr lang="en-US" dirty="0"/>
          </a:p>
        </p:txBody>
      </p:sp>
      <p:sp>
        <p:nvSpPr>
          <p:cNvPr id="13" name="Content Placeholder 2"/>
          <p:cNvSpPr txBox="1">
            <a:spLocks/>
          </p:cNvSpPr>
          <p:nvPr/>
        </p:nvSpPr>
        <p:spPr>
          <a:xfrm>
            <a:off x="609600" y="1447800"/>
            <a:ext cx="7933765" cy="469208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63550" indent="-463550">
              <a:spcBef>
                <a:spcPts val="0"/>
              </a:spcBef>
              <a:buClrTx/>
              <a:buFont typeface="Wingdings" panose="05000000000000000000" pitchFamily="2" charset="2"/>
              <a:buChar char="q"/>
            </a:pPr>
            <a:r>
              <a:rPr lang="en-US" sz="2800" dirty="0">
                <a:solidFill>
                  <a:schemeClr val="tx1"/>
                </a:solidFill>
              </a:rPr>
              <a:t>Workers</a:t>
            </a:r>
            <a:r>
              <a:rPr lang="en-US" sz="2800" dirty="0"/>
              <a:t> </a:t>
            </a:r>
            <a:r>
              <a:rPr lang="en-US" sz="2800" b="1" dirty="0">
                <a:solidFill>
                  <a:srgbClr val="C00000"/>
                </a:solidFill>
              </a:rPr>
              <a:t>have the responsibility</a:t>
            </a:r>
            <a:r>
              <a:rPr lang="en-US" sz="2800" dirty="0"/>
              <a:t>:</a:t>
            </a:r>
          </a:p>
          <a:p>
            <a:pPr marL="576263" indent="-404813">
              <a:spcBef>
                <a:spcPts val="0"/>
              </a:spcBef>
              <a:buClrTx/>
              <a:buFont typeface="Wingdings" panose="05000000000000000000" pitchFamily="2" charset="2"/>
              <a:buChar char="Ø"/>
            </a:pPr>
            <a:r>
              <a:rPr lang="en-US" sz="2800" dirty="0">
                <a:solidFill>
                  <a:schemeClr val="tx1"/>
                </a:solidFill>
              </a:rPr>
              <a:t>to comply with all OSHA standards</a:t>
            </a:r>
          </a:p>
          <a:p>
            <a:pPr marL="576263" indent="-404813">
              <a:spcBef>
                <a:spcPts val="0"/>
              </a:spcBef>
              <a:buClrTx/>
              <a:buFont typeface="Wingdings" panose="05000000000000000000" pitchFamily="2" charset="2"/>
              <a:buChar char="Ø"/>
            </a:pPr>
            <a:r>
              <a:rPr lang="en-US" sz="2800" dirty="0">
                <a:solidFill>
                  <a:schemeClr val="tx1"/>
                </a:solidFill>
              </a:rPr>
              <a:t>to comply with employer's safety and health rules</a:t>
            </a:r>
          </a:p>
          <a:p>
            <a:pPr marL="576263" indent="-404813">
              <a:spcBef>
                <a:spcPts val="0"/>
              </a:spcBef>
              <a:buClrTx/>
              <a:buFont typeface="Wingdings" panose="05000000000000000000" pitchFamily="2" charset="2"/>
              <a:buChar char="Ø"/>
            </a:pPr>
            <a:r>
              <a:rPr lang="en-US" sz="2800" dirty="0">
                <a:solidFill>
                  <a:schemeClr val="tx1"/>
                </a:solidFill>
              </a:rPr>
              <a:t>to report any hazards to your supervisor</a:t>
            </a:r>
          </a:p>
          <a:p>
            <a:pPr marL="576263" indent="-404813">
              <a:spcBef>
                <a:spcPts val="0"/>
              </a:spcBef>
              <a:buClrTx/>
              <a:buFont typeface="Wingdings" panose="05000000000000000000" pitchFamily="2" charset="2"/>
              <a:buChar char="Ø"/>
            </a:pPr>
            <a:r>
              <a:rPr lang="en-US" sz="2800" dirty="0">
                <a:solidFill>
                  <a:schemeClr val="tx1"/>
                </a:solidFill>
              </a:rPr>
              <a:t>to report any job-related illness or injury to your supervisor</a:t>
            </a:r>
          </a:p>
          <a:p>
            <a:pPr marL="0" indent="0">
              <a:spcBef>
                <a:spcPts val="0"/>
              </a:spcBef>
              <a:buClrTx/>
              <a:buNone/>
            </a:pPr>
            <a:endParaRPr lang="en-US" sz="2200" dirty="0">
              <a:hlinkClick r:id="rId3"/>
            </a:endParaRPr>
          </a:p>
          <a:p>
            <a:pPr marL="0" indent="0">
              <a:spcBef>
                <a:spcPts val="0"/>
              </a:spcBef>
              <a:buNone/>
            </a:pPr>
            <a:r>
              <a:rPr lang="en-US" sz="2200" dirty="0">
                <a:solidFill>
                  <a:schemeClr val="tx1"/>
                </a:solidFill>
              </a:rPr>
              <a:t>Source: </a:t>
            </a:r>
            <a:r>
              <a:rPr lang="en-US" sz="2000" u="sng" dirty="0">
                <a:hlinkClick r:id="rId4"/>
              </a:rPr>
              <a:t>www.osha.gov/workers</a:t>
            </a:r>
            <a:endParaRPr lang="en-US" sz="2200" dirty="0">
              <a:solidFill>
                <a:schemeClr val="tx1"/>
              </a:solidFill>
            </a:endParaRPr>
          </a:p>
          <a:p>
            <a:pPr marL="457200" indent="-314325">
              <a:spcBef>
                <a:spcPts val="0"/>
              </a:spcBef>
              <a:buFont typeface="Arial" panose="020B0604020202020204" pitchFamily="34" charset="0"/>
              <a:buChar char="•"/>
            </a:pPr>
            <a:endParaRPr lang="en-US" sz="2800" dirty="0">
              <a:solidFill>
                <a:schemeClr val="tx1"/>
              </a:solidFill>
            </a:endParaRPr>
          </a:p>
        </p:txBody>
      </p:sp>
      <p:sp>
        <p:nvSpPr>
          <p:cNvPr id="8" name="Footer Placeholder 3">
            <a:extLst>
              <a:ext uri="{FF2B5EF4-FFF2-40B4-BE49-F238E27FC236}">
                <a16:creationId xmlns:a16="http://schemas.microsoft.com/office/drawing/2014/main" id="{81625804-8763-43E4-B0C6-D3D813D1414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a:extLst>
              <a:ext uri="{FF2B5EF4-FFF2-40B4-BE49-F238E27FC236}">
                <a16:creationId xmlns:a16="http://schemas.microsoft.com/office/drawing/2014/main" id="{5F96328E-0C3C-4BA2-9A0E-ABF1B64A2C47}"/>
              </a:ext>
            </a:extLst>
          </p:cNvPr>
          <p:cNvSpPr>
            <a:spLocks noGrp="1"/>
          </p:cNvSpPr>
          <p:nvPr>
            <p:ph type="sldNum" sz="quarter" idx="12"/>
          </p:nvPr>
        </p:nvSpPr>
        <p:spPr/>
        <p:txBody>
          <a:bodyPr/>
          <a:lstStyle/>
          <a:p>
            <a:fld id="{AFAE9EF1-A02F-44C7-95F5-56B554A7CBE1}" type="slidenum">
              <a:rPr lang="en-US" smtClean="0"/>
              <a:t>4</a:t>
            </a:fld>
            <a:endParaRPr lang="en-US"/>
          </a:p>
        </p:txBody>
      </p:sp>
    </p:spTree>
    <p:extLst>
      <p:ext uri="{BB962C8B-B14F-4D97-AF65-F5344CB8AC3E}">
        <p14:creationId xmlns:p14="http://schemas.microsoft.com/office/powerpoint/2010/main" val="227086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08" y="327837"/>
            <a:ext cx="8654256" cy="809095"/>
          </a:xfrm>
        </p:spPr>
        <p:txBody>
          <a:bodyPr>
            <a:normAutofit fontScale="90000"/>
          </a:bodyPr>
          <a:lstStyle/>
          <a:p>
            <a:r>
              <a:rPr lang="en-US" sz="4000" b="1" dirty="0">
                <a:solidFill>
                  <a:srgbClr val="0000CC"/>
                </a:solidFill>
              </a:rPr>
              <a:t>Myths: “arc blast” is “dynamite like” explosion</a:t>
            </a:r>
          </a:p>
        </p:txBody>
      </p:sp>
      <p:sp>
        <p:nvSpPr>
          <p:cNvPr id="3" name="Rectangle 2">
            <a:extLst>
              <a:ext uri="{FF2B5EF4-FFF2-40B4-BE49-F238E27FC236}">
                <a16:creationId xmlns:a16="http://schemas.microsoft.com/office/drawing/2014/main" id="{C293DB3B-EB83-4821-B7AA-8A51414854A5}"/>
              </a:ext>
            </a:extLst>
          </p:cNvPr>
          <p:cNvSpPr/>
          <p:nvPr/>
        </p:nvSpPr>
        <p:spPr>
          <a:xfrm>
            <a:off x="807890" y="1600200"/>
            <a:ext cx="7886700" cy="1985159"/>
          </a:xfrm>
          <a:prstGeom prst="rect">
            <a:avLst/>
          </a:prstGeom>
        </p:spPr>
        <p:txBody>
          <a:bodyPr wrap="square">
            <a:spAutoFit/>
          </a:bodyPr>
          <a:lstStyle/>
          <a:p>
            <a:r>
              <a:rPr lang="en-US" sz="2800" b="1" dirty="0"/>
              <a:t>Video: </a:t>
            </a:r>
            <a:r>
              <a:rPr lang="en-US" sz="2800" dirty="0"/>
              <a:t>Blast myth </a:t>
            </a:r>
          </a:p>
          <a:p>
            <a:endParaRPr lang="en-US" sz="1500" dirty="0"/>
          </a:p>
          <a:p>
            <a:r>
              <a:rPr lang="en-US" sz="2000" dirty="0">
                <a:hlinkClick r:id="rId3"/>
              </a:rPr>
              <a:t>https://www.youtube.com/watch?v=qT0_ZnYhYQg&amp;feature=youtu.be</a:t>
            </a:r>
            <a:endParaRPr lang="en-US" sz="2000" dirty="0"/>
          </a:p>
          <a:p>
            <a:r>
              <a:rPr lang="en-US" sz="2000" dirty="0"/>
              <a:t>OR</a:t>
            </a:r>
          </a:p>
          <a:p>
            <a:r>
              <a:rPr lang="en-US" sz="2000" dirty="0">
                <a:hlinkClick r:id="rId4"/>
              </a:rPr>
              <a:t>https://ucmo.hosted.panopto.com/Panopto/Pages/Viewer.aspx?id=875592eb-7215-4b62-b75d-ac2401467cdb</a:t>
            </a:r>
            <a:endParaRPr lang="en-US" sz="2000" dirty="0"/>
          </a:p>
        </p:txBody>
      </p:sp>
      <p:sp>
        <p:nvSpPr>
          <p:cNvPr id="12" name="Content Placeholder 11"/>
          <p:cNvSpPr>
            <a:spLocks noGrp="1"/>
          </p:cNvSpPr>
          <p:nvPr>
            <p:ph idx="1"/>
          </p:nvPr>
        </p:nvSpPr>
        <p:spPr>
          <a:xfrm>
            <a:off x="711311" y="3750743"/>
            <a:ext cx="8001000" cy="2605607"/>
          </a:xfrm>
        </p:spPr>
        <p:txBody>
          <a:bodyPr>
            <a:normAutofit/>
          </a:bodyPr>
          <a:lstStyle/>
          <a:p>
            <a:pPr marL="0" indent="0">
              <a:buNone/>
            </a:pPr>
            <a:r>
              <a:rPr lang="en-US" sz="2800" b="1" dirty="0"/>
              <a:t>Myth</a:t>
            </a:r>
            <a:r>
              <a:rPr lang="en-US" sz="2800" dirty="0"/>
              <a:t>: arc blast is “dynamite like” explosion. </a:t>
            </a:r>
          </a:p>
          <a:p>
            <a:pPr marL="512763"/>
            <a:r>
              <a:rPr lang="en-US" sz="2800" dirty="0">
                <a:latin typeface="+mj-lt"/>
              </a:rPr>
              <a:t>Training </a:t>
            </a:r>
          </a:p>
          <a:p>
            <a:pPr marL="512763"/>
            <a:r>
              <a:rPr lang="en-US" sz="2800" dirty="0">
                <a:latin typeface="+mj-lt"/>
              </a:rPr>
              <a:t>Electric  arc  educational videos</a:t>
            </a:r>
          </a:p>
          <a:p>
            <a:pPr marL="512763"/>
            <a:r>
              <a:rPr lang="en-US" sz="2800" dirty="0">
                <a:latin typeface="+mj-lt"/>
              </a:rPr>
              <a:t>Manufacturer marketing videos </a:t>
            </a:r>
          </a:p>
          <a:p>
            <a:pPr marL="512763"/>
            <a:r>
              <a:rPr lang="en-US" sz="2800" dirty="0">
                <a:latin typeface="+mj-lt"/>
              </a:rPr>
              <a:t>Sales presentati</a:t>
            </a:r>
            <a:r>
              <a:rPr lang="en-US" sz="2800" dirty="0">
                <a:latin typeface="Arial Narrow" panose="020B0606020202030204" pitchFamily="34" charset="0"/>
              </a:rPr>
              <a:t>ons</a:t>
            </a:r>
          </a:p>
        </p:txBody>
      </p:sp>
      <p:sp>
        <p:nvSpPr>
          <p:cNvPr id="8" name="Footer Placeholder 3">
            <a:extLst>
              <a:ext uri="{FF2B5EF4-FFF2-40B4-BE49-F238E27FC236}">
                <a16:creationId xmlns:a16="http://schemas.microsoft.com/office/drawing/2014/main" id="{41E511F2-CCD1-4495-A07A-7D2F1810FE5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129920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05800" cy="944562"/>
          </a:xfrm>
        </p:spPr>
        <p:txBody>
          <a:bodyPr>
            <a:normAutofit/>
          </a:bodyPr>
          <a:lstStyle/>
          <a:p>
            <a:r>
              <a:rPr lang="en-US" sz="4000" b="1" dirty="0">
                <a:solidFill>
                  <a:srgbClr val="0000CC"/>
                </a:solidFill>
              </a:rPr>
              <a:t>White papers, magazines, articles</a:t>
            </a:r>
          </a:p>
        </p:txBody>
      </p:sp>
      <p:pic>
        <p:nvPicPr>
          <p:cNvPr id="10" name="Picture 9" descr="Illustration of misunderstanding electric arc as a source of &quot;blast&quot;, &quot;massive pressure wave&quot;, &quot;powerful explosion&quot; used in white papers, sales speeches and even training is shown in this slide." title="White papers, magazines, articles">
            <a:extLst>
              <a:ext uri="{FF2B5EF4-FFF2-40B4-BE49-F238E27FC236}">
                <a16:creationId xmlns:a16="http://schemas.microsoft.com/office/drawing/2014/main" id="{51B095A9-AAE9-47D9-83E2-DBCD998E13FA}"/>
              </a:ext>
            </a:extLst>
          </p:cNvPr>
          <p:cNvPicPr>
            <a:picLocks noChangeAspect="1"/>
          </p:cNvPicPr>
          <p:nvPr/>
        </p:nvPicPr>
        <p:blipFill>
          <a:blip r:embed="rId3"/>
          <a:stretch>
            <a:fillRect/>
          </a:stretch>
        </p:blipFill>
        <p:spPr>
          <a:xfrm>
            <a:off x="266700" y="1066800"/>
            <a:ext cx="8610600" cy="4724400"/>
          </a:xfrm>
          <a:prstGeom prst="rect">
            <a:avLst/>
          </a:prstGeom>
        </p:spPr>
      </p:pic>
      <p:sp>
        <p:nvSpPr>
          <p:cNvPr id="3" name="Rectangle 2"/>
          <p:cNvSpPr/>
          <p:nvPr/>
        </p:nvSpPr>
        <p:spPr>
          <a:xfrm>
            <a:off x="246185" y="5729065"/>
            <a:ext cx="8458200" cy="646331"/>
          </a:xfrm>
          <a:prstGeom prst="rect">
            <a:avLst/>
          </a:prstGeom>
        </p:spPr>
        <p:txBody>
          <a:bodyPr wrap="square">
            <a:spAutoFit/>
          </a:bodyPr>
          <a:lstStyle/>
          <a:p>
            <a:r>
              <a:rPr lang="en-US" dirty="0">
                <a:solidFill>
                  <a:srgbClr val="FF0000"/>
                </a:solidFill>
              </a:rPr>
              <a:t>Electric arc is still dangerous for personnel mainly due to its thermal effect dissipating large amount of heat energy. Arc rated PPE are required.   </a:t>
            </a:r>
          </a:p>
        </p:txBody>
      </p:sp>
      <p:sp>
        <p:nvSpPr>
          <p:cNvPr id="8" name="Footer Placeholder 3">
            <a:extLst>
              <a:ext uri="{FF2B5EF4-FFF2-40B4-BE49-F238E27FC236}">
                <a16:creationId xmlns:a16="http://schemas.microsoft.com/office/drawing/2014/main" id="{76D02BA5-D375-46FD-AA6E-2C7CDDD5F4C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44616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92" y="377020"/>
            <a:ext cx="8534399" cy="1066799"/>
          </a:xfrm>
        </p:spPr>
        <p:txBody>
          <a:bodyPr>
            <a:noAutofit/>
          </a:bodyPr>
          <a:lstStyle/>
          <a:p>
            <a:r>
              <a:rPr lang="en-US" sz="3500" b="1" dirty="0">
                <a:solidFill>
                  <a:srgbClr val="0000CC"/>
                </a:solidFill>
              </a:rPr>
              <a:t>Reality in the lab: mannequin still in place during and after ejected and box arc </a:t>
            </a:r>
          </a:p>
        </p:txBody>
      </p:sp>
      <p:sp>
        <p:nvSpPr>
          <p:cNvPr id="3" name="Rectangle 2">
            <a:extLst>
              <a:ext uri="{FF2B5EF4-FFF2-40B4-BE49-F238E27FC236}">
                <a16:creationId xmlns:a16="http://schemas.microsoft.com/office/drawing/2014/main" id="{EAC36835-0BEC-43E3-ADE7-5CAE637D750A}"/>
              </a:ext>
            </a:extLst>
          </p:cNvPr>
          <p:cNvSpPr/>
          <p:nvPr/>
        </p:nvSpPr>
        <p:spPr>
          <a:xfrm>
            <a:off x="807890" y="1676400"/>
            <a:ext cx="7886700" cy="4447371"/>
          </a:xfrm>
          <a:prstGeom prst="rect">
            <a:avLst/>
          </a:prstGeom>
        </p:spPr>
        <p:txBody>
          <a:bodyPr wrap="square">
            <a:spAutoFit/>
          </a:bodyPr>
          <a:lstStyle/>
          <a:p>
            <a:r>
              <a:rPr lang="en-US" sz="2800" b="1" dirty="0"/>
              <a:t>Video: </a:t>
            </a:r>
            <a:r>
              <a:rPr lang="en-US" sz="2800" dirty="0"/>
              <a:t>No blast ejected arc </a:t>
            </a:r>
          </a:p>
          <a:p>
            <a:r>
              <a:rPr lang="en-US" sz="2000" dirty="0">
                <a:hlinkClick r:id="rId3"/>
              </a:rPr>
              <a:t>https://www.youtube.com/watch?v=J4YrmyOP4og&amp;feature=youtu.be</a:t>
            </a:r>
            <a:endParaRPr lang="en-US" sz="2000" dirty="0"/>
          </a:p>
          <a:p>
            <a:r>
              <a:rPr lang="en-US" sz="2000" dirty="0"/>
              <a:t>OR</a:t>
            </a:r>
          </a:p>
          <a:p>
            <a:r>
              <a:rPr lang="en-US" sz="1300" dirty="0">
                <a:hlinkClick r:id="rId4"/>
              </a:rPr>
              <a:t>https://ucmo.hosted.panopto.com/Panopto/Pages/Viewer.aspx?id=fa59c3ba-de9d-473b-8aa2-ac2401465ea0</a:t>
            </a:r>
            <a:endParaRPr lang="en-US" sz="1300" dirty="0"/>
          </a:p>
          <a:p>
            <a:endParaRPr lang="en-US" sz="2000" dirty="0"/>
          </a:p>
          <a:p>
            <a:r>
              <a:rPr lang="en-US" sz="2800" b="1" dirty="0"/>
              <a:t>Video: </a:t>
            </a:r>
            <a:r>
              <a:rPr lang="en-US" sz="2800" dirty="0"/>
              <a:t>No blast Ejected arc 3 phase </a:t>
            </a:r>
          </a:p>
          <a:p>
            <a:r>
              <a:rPr lang="en-US" sz="2000" dirty="0">
                <a:hlinkClick r:id="rId5"/>
              </a:rPr>
              <a:t>https://www.youtube.com/watch?v=Ej_fc0Toc7c&amp;feature=youtu.be</a:t>
            </a:r>
            <a:endParaRPr lang="en-US" sz="2000" dirty="0"/>
          </a:p>
          <a:p>
            <a:r>
              <a:rPr lang="en-US" sz="2000" dirty="0"/>
              <a:t>OR</a:t>
            </a:r>
          </a:p>
          <a:p>
            <a:r>
              <a:rPr lang="en-US" sz="1300" dirty="0">
                <a:hlinkClick r:id="rId6"/>
              </a:rPr>
              <a:t>https://ucmo.hosted.panopto.com/Panopto/Pages/Viewer.aspx?id=791a1fad-4e7f-485c-ba8b-ac2401463ef0</a:t>
            </a:r>
            <a:endParaRPr lang="en-US" sz="1300" dirty="0"/>
          </a:p>
          <a:p>
            <a:endParaRPr lang="en-US" sz="2000" dirty="0"/>
          </a:p>
          <a:p>
            <a:r>
              <a:rPr lang="en-US" sz="2800" b="1" dirty="0"/>
              <a:t>Video: </a:t>
            </a:r>
            <a:r>
              <a:rPr lang="en-US" sz="2800" dirty="0"/>
              <a:t>No blast box arc</a:t>
            </a:r>
          </a:p>
          <a:p>
            <a:r>
              <a:rPr lang="en-US" sz="2000" dirty="0">
                <a:hlinkClick r:id="rId7"/>
              </a:rPr>
              <a:t>https://www.youtube.com/watch?v=z-qBkKaBLK0&amp;feature=youtu.be</a:t>
            </a:r>
            <a:endParaRPr lang="en-US" sz="2000" dirty="0"/>
          </a:p>
          <a:p>
            <a:r>
              <a:rPr lang="en-US" sz="2000" dirty="0"/>
              <a:t> OR</a:t>
            </a:r>
          </a:p>
          <a:p>
            <a:r>
              <a:rPr lang="en-US" sz="1300" dirty="0">
                <a:hlinkClick r:id="rId8"/>
              </a:rPr>
              <a:t>https://ucmo.hosted.panopto.com/Panopto/Pages/Viewer.aspx?id=0b019b84-ebdd-401c-ac8e-ac24014615cf</a:t>
            </a:r>
            <a:endParaRPr lang="en-US" sz="1300" dirty="0"/>
          </a:p>
        </p:txBody>
      </p:sp>
      <p:sp>
        <p:nvSpPr>
          <p:cNvPr id="15" name="Footer Placeholder 3">
            <a:extLst>
              <a:ext uri="{FF2B5EF4-FFF2-40B4-BE49-F238E27FC236}">
                <a16:creationId xmlns:a16="http://schemas.microsoft.com/office/drawing/2014/main" id="{394DC1F2-2EDD-42DF-800C-F6F568A44627}"/>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780890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1"/>
            <a:ext cx="9134474" cy="1371599"/>
          </a:xfrm>
        </p:spPr>
        <p:txBody>
          <a:bodyPr>
            <a:noAutofit/>
          </a:bodyPr>
          <a:lstStyle/>
          <a:p>
            <a:r>
              <a:rPr lang="en-US" sz="4000" b="1" dirty="0">
                <a:solidFill>
                  <a:srgbClr val="0000CC"/>
                </a:solidFill>
              </a:rPr>
              <a:t>Reality in the lab: </a:t>
            </a:r>
            <a:br>
              <a:rPr lang="en-US" sz="4000" b="1" dirty="0">
                <a:solidFill>
                  <a:srgbClr val="0000CC"/>
                </a:solidFill>
              </a:rPr>
            </a:br>
            <a:r>
              <a:rPr lang="en-US" sz="4000" b="1" dirty="0">
                <a:solidFill>
                  <a:srgbClr val="0000CC"/>
                </a:solidFill>
              </a:rPr>
              <a:t>electromagnetic forces not a “blast” </a:t>
            </a:r>
          </a:p>
        </p:txBody>
      </p:sp>
      <p:sp>
        <p:nvSpPr>
          <p:cNvPr id="12" name="Content Placeholder 11"/>
          <p:cNvSpPr>
            <a:spLocks noGrp="1"/>
          </p:cNvSpPr>
          <p:nvPr>
            <p:ph idx="1"/>
          </p:nvPr>
        </p:nvSpPr>
        <p:spPr>
          <a:xfrm>
            <a:off x="983673" y="1607443"/>
            <a:ext cx="7477942" cy="518003"/>
          </a:xfrm>
        </p:spPr>
        <p:txBody>
          <a:bodyPr>
            <a:normAutofit fontScale="92500" lnSpcReduction="10000"/>
          </a:bodyPr>
          <a:lstStyle/>
          <a:p>
            <a:pPr marL="0" indent="0">
              <a:buNone/>
            </a:pPr>
            <a:r>
              <a:rPr lang="en-US" dirty="0"/>
              <a:t>5 kA                10 kA            20 kA            33 kA</a:t>
            </a:r>
          </a:p>
        </p:txBody>
      </p:sp>
      <p:pic>
        <p:nvPicPr>
          <p:cNvPr id="4" name="Picture 3" descr="Picture in this slide illustrates effect of electromagnetic forces instead of mythical &quot;blast' or “pressure wave&quot;" title="Reality in the lab: ">
            <a:extLst>
              <a:ext uri="{FF2B5EF4-FFF2-40B4-BE49-F238E27FC236}">
                <a16:creationId xmlns:a16="http://schemas.microsoft.com/office/drawing/2014/main" id="{82FDB2CE-4F14-4ACA-A478-32EBBE5DB6F2}"/>
              </a:ext>
            </a:extLst>
          </p:cNvPr>
          <p:cNvPicPr>
            <a:picLocks noChangeAspect="1"/>
          </p:cNvPicPr>
          <p:nvPr/>
        </p:nvPicPr>
        <p:blipFill>
          <a:blip r:embed="rId3"/>
          <a:stretch>
            <a:fillRect/>
          </a:stretch>
        </p:blipFill>
        <p:spPr>
          <a:xfrm>
            <a:off x="609600" y="2125980"/>
            <a:ext cx="7962900" cy="4046220"/>
          </a:xfrm>
          <a:prstGeom prst="rect">
            <a:avLst/>
          </a:prstGeom>
        </p:spPr>
      </p:pic>
      <p:sp>
        <p:nvSpPr>
          <p:cNvPr id="14" name="Footer Placeholder 3">
            <a:extLst>
              <a:ext uri="{FF2B5EF4-FFF2-40B4-BE49-F238E27FC236}">
                <a16:creationId xmlns:a16="http://schemas.microsoft.com/office/drawing/2014/main" id="{E2EC64A4-D21A-4F5D-9BDC-B35F6E68EC9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97559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CC"/>
                </a:solidFill>
              </a:rPr>
              <a:t>Electromagnetic behavior of an arc               </a:t>
            </a:r>
            <a:endParaRPr lang="en-US" dirty="0"/>
          </a:p>
        </p:txBody>
      </p:sp>
      <p:sp>
        <p:nvSpPr>
          <p:cNvPr id="3" name="Rectangle 2">
            <a:extLst>
              <a:ext uri="{FF2B5EF4-FFF2-40B4-BE49-F238E27FC236}">
                <a16:creationId xmlns:a16="http://schemas.microsoft.com/office/drawing/2014/main" id="{2A55420C-E6AE-4BE7-8A3E-51EC777AC726}"/>
              </a:ext>
            </a:extLst>
          </p:cNvPr>
          <p:cNvSpPr/>
          <p:nvPr/>
        </p:nvSpPr>
        <p:spPr>
          <a:xfrm>
            <a:off x="1371600" y="1177945"/>
            <a:ext cx="6340197" cy="523220"/>
          </a:xfrm>
          <a:prstGeom prst="rect">
            <a:avLst/>
          </a:prstGeom>
        </p:spPr>
        <p:txBody>
          <a:bodyPr wrap="none">
            <a:spAutoFit/>
          </a:bodyPr>
          <a:lstStyle/>
          <a:p>
            <a:r>
              <a:rPr lang="en-US" sz="2800" b="1" dirty="0">
                <a:solidFill>
                  <a:srgbClr val="C00000"/>
                </a:solidFill>
              </a:rPr>
              <a:t> 4 kA                        8 kA                        16 kA</a:t>
            </a:r>
            <a:endParaRPr lang="en-US" sz="2800" dirty="0">
              <a:solidFill>
                <a:srgbClr val="C00000"/>
              </a:solidFill>
            </a:endParaRPr>
          </a:p>
        </p:txBody>
      </p:sp>
      <p:pic>
        <p:nvPicPr>
          <p:cNvPr id="12" name="Picture 11" descr="Collage of three photos of electric arc testing is shown in this slide. Photos of non FR T-shirt ignition are taken from three different exposures with different test currents.   &#10;Although there is no “blast”, thermal hazard in ejected arc is proportional to arc current.&#10;" title="Electromagnetic behavior of an arc               ">
            <a:extLst>
              <a:ext uri="{FF2B5EF4-FFF2-40B4-BE49-F238E27FC236}">
                <a16:creationId xmlns:a16="http://schemas.microsoft.com/office/drawing/2014/main" id="{87B16ED8-C2F4-4510-927F-01458132F83C}"/>
              </a:ext>
            </a:extLst>
          </p:cNvPr>
          <p:cNvPicPr>
            <a:picLocks noChangeAspect="1"/>
          </p:cNvPicPr>
          <p:nvPr/>
        </p:nvPicPr>
        <p:blipFill>
          <a:blip r:embed="rId3"/>
          <a:stretch>
            <a:fillRect/>
          </a:stretch>
        </p:blipFill>
        <p:spPr>
          <a:xfrm>
            <a:off x="369748" y="1753870"/>
            <a:ext cx="8343900" cy="4602480"/>
          </a:xfrm>
          <a:prstGeom prst="rect">
            <a:avLst/>
          </a:prstGeom>
        </p:spPr>
      </p:pic>
      <p:sp>
        <p:nvSpPr>
          <p:cNvPr id="10" name="Footer Placeholder 3">
            <a:extLst>
              <a:ext uri="{FF2B5EF4-FFF2-40B4-BE49-F238E27FC236}">
                <a16:creationId xmlns:a16="http://schemas.microsoft.com/office/drawing/2014/main" id="{C065E5C8-28CF-4F8A-B8A7-36E703F6D29F}"/>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a:extLst>
              <a:ext uri="{FF2B5EF4-FFF2-40B4-BE49-F238E27FC236}">
                <a16:creationId xmlns:a16="http://schemas.microsoft.com/office/drawing/2014/main" id="{FCC5FFD5-D4CF-4EBF-AB71-D918B2268487}"/>
              </a:ext>
            </a:extLst>
          </p:cNvPr>
          <p:cNvSpPr>
            <a:spLocks noGrp="1"/>
          </p:cNvSpPr>
          <p:nvPr>
            <p:ph type="sldNum" sz="quarter" idx="12"/>
          </p:nvPr>
        </p:nvSpPr>
        <p:spPr/>
        <p:txBody>
          <a:bodyPr/>
          <a:lstStyle/>
          <a:p>
            <a:fld id="{582C5CFA-C426-41DF-B77D-42809A2AC708}" type="slidenum">
              <a:rPr lang="en-US" smtClean="0"/>
              <a:t>44</a:t>
            </a:fld>
            <a:endParaRPr lang="en-US"/>
          </a:p>
        </p:txBody>
      </p:sp>
    </p:spTree>
    <p:extLst>
      <p:ext uri="{BB962C8B-B14F-4D97-AF65-F5344CB8AC3E}">
        <p14:creationId xmlns:p14="http://schemas.microsoft.com/office/powerpoint/2010/main" val="4206188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305800" cy="944562"/>
          </a:xfrm>
        </p:spPr>
        <p:txBody>
          <a:bodyPr>
            <a:normAutofit fontScale="90000"/>
          </a:bodyPr>
          <a:lstStyle/>
          <a:p>
            <a:r>
              <a:rPr lang="en-US" sz="4000" b="1" dirty="0">
                <a:solidFill>
                  <a:srgbClr val="0000CC"/>
                </a:solidFill>
              </a:rPr>
              <a:t>Reality in the field: no flying human bodies in arc event in open air or open box</a:t>
            </a:r>
          </a:p>
        </p:txBody>
      </p:sp>
      <p:sp>
        <p:nvSpPr>
          <p:cNvPr id="3" name="Rectangle 2">
            <a:extLst>
              <a:ext uri="{FF2B5EF4-FFF2-40B4-BE49-F238E27FC236}">
                <a16:creationId xmlns:a16="http://schemas.microsoft.com/office/drawing/2014/main" id="{505E65FB-F7BF-49E2-8E51-A00BF3AFDE08}"/>
              </a:ext>
            </a:extLst>
          </p:cNvPr>
          <p:cNvSpPr/>
          <p:nvPr/>
        </p:nvSpPr>
        <p:spPr>
          <a:xfrm>
            <a:off x="685800" y="1724829"/>
            <a:ext cx="7886700" cy="4447371"/>
          </a:xfrm>
          <a:prstGeom prst="rect">
            <a:avLst/>
          </a:prstGeom>
        </p:spPr>
        <p:txBody>
          <a:bodyPr wrap="square">
            <a:spAutoFit/>
          </a:bodyPr>
          <a:lstStyle/>
          <a:p>
            <a:r>
              <a:rPr lang="en-US" sz="2800" b="1" dirty="0"/>
              <a:t>Video: </a:t>
            </a:r>
            <a:r>
              <a:rPr lang="en-US" sz="2800" dirty="0"/>
              <a:t>No blast arc in MV switchgear </a:t>
            </a:r>
          </a:p>
          <a:p>
            <a:r>
              <a:rPr lang="en-US" sz="2000" dirty="0">
                <a:hlinkClick r:id="rId3"/>
              </a:rPr>
              <a:t>https://www.youtube.com/watch?v=Qp3SCM2Uqwk&amp;feature=youtu.be</a:t>
            </a:r>
            <a:endParaRPr lang="en-US" sz="2000" dirty="0"/>
          </a:p>
          <a:p>
            <a:r>
              <a:rPr lang="en-US" sz="2000" dirty="0"/>
              <a:t>OR</a:t>
            </a:r>
          </a:p>
          <a:p>
            <a:r>
              <a:rPr lang="en-US" sz="1300" dirty="0">
                <a:hlinkClick r:id="rId4"/>
              </a:rPr>
              <a:t>https://ucmo.hosted.panopto.com/Panopto/Pages/Viewer.aspx?id=2b5c0d39-8b65-47b4-9e00-ac2401460013</a:t>
            </a:r>
            <a:endParaRPr lang="en-US" sz="1300" dirty="0"/>
          </a:p>
          <a:p>
            <a:endParaRPr lang="en-US" sz="2000" dirty="0"/>
          </a:p>
          <a:p>
            <a:r>
              <a:rPr lang="en-US" sz="2800" b="1" dirty="0"/>
              <a:t>Video: </a:t>
            </a:r>
            <a:r>
              <a:rPr lang="en-US" sz="2800" dirty="0"/>
              <a:t>No blast LV arc </a:t>
            </a:r>
          </a:p>
          <a:p>
            <a:r>
              <a:rPr lang="en-US" sz="2000" dirty="0">
                <a:hlinkClick r:id="rId5"/>
              </a:rPr>
              <a:t>https://www.youtube.com/watch?v=_A6nG5tbQwk&amp;feature=youtu.be</a:t>
            </a:r>
            <a:endParaRPr lang="en-US" sz="2000" dirty="0"/>
          </a:p>
          <a:p>
            <a:r>
              <a:rPr lang="en-US" sz="2000" dirty="0"/>
              <a:t>OR</a:t>
            </a:r>
          </a:p>
          <a:p>
            <a:r>
              <a:rPr lang="en-US" sz="1300" dirty="0">
                <a:hlinkClick r:id="rId6"/>
              </a:rPr>
              <a:t>https://ucmo.hosted.panopto.com/Panopto/Pages/Viewer.aspx?id=e1058454-6715-4b2c-8a5a-ac240145d27b</a:t>
            </a:r>
            <a:r>
              <a:rPr lang="en-US" sz="1300" dirty="0"/>
              <a:t> </a:t>
            </a:r>
          </a:p>
          <a:p>
            <a:endParaRPr lang="en-US" sz="2000" dirty="0"/>
          </a:p>
          <a:p>
            <a:r>
              <a:rPr lang="en-US" sz="2800" b="1" dirty="0"/>
              <a:t>Video: </a:t>
            </a:r>
            <a:r>
              <a:rPr lang="en-US" sz="2800" dirty="0"/>
              <a:t>No blast cable arcing next to the house</a:t>
            </a:r>
          </a:p>
          <a:p>
            <a:r>
              <a:rPr lang="en-US" sz="2000" dirty="0">
                <a:hlinkClick r:id="rId7"/>
              </a:rPr>
              <a:t>https://www.youtube.com/watch?v=WrLjnFsAe1U&amp;feature=youtu.be</a:t>
            </a:r>
            <a:endParaRPr lang="en-US" sz="2000" dirty="0"/>
          </a:p>
          <a:p>
            <a:r>
              <a:rPr lang="en-US" sz="2000" dirty="0"/>
              <a:t>OR </a:t>
            </a:r>
          </a:p>
          <a:p>
            <a:r>
              <a:rPr lang="en-US" sz="1300" dirty="0">
                <a:hlinkClick r:id="rId8"/>
              </a:rPr>
              <a:t>https://ucmo.hosted.panopto.com/Panopto/Pages/Viewer.aspx?id=682b99e3-1f1e-4a99-ad7d-ac240145b133</a:t>
            </a:r>
            <a:endParaRPr lang="en-US" sz="1300" dirty="0"/>
          </a:p>
        </p:txBody>
      </p:sp>
      <p:sp>
        <p:nvSpPr>
          <p:cNvPr id="15" name="Footer Placeholder 3">
            <a:extLst>
              <a:ext uri="{FF2B5EF4-FFF2-40B4-BE49-F238E27FC236}">
                <a16:creationId xmlns:a16="http://schemas.microsoft.com/office/drawing/2014/main" id="{024A440A-47AD-489F-98CB-5E7089EA815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816334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359071"/>
            <a:ext cx="8243455" cy="944562"/>
          </a:xfrm>
        </p:spPr>
        <p:txBody>
          <a:bodyPr>
            <a:normAutofit fontScale="90000"/>
          </a:bodyPr>
          <a:lstStyle/>
          <a:p>
            <a:r>
              <a:rPr lang="en-US" sz="4000" b="1" dirty="0">
                <a:solidFill>
                  <a:srgbClr val="0000CC"/>
                </a:solidFill>
              </a:rPr>
              <a:t>Reality in the field: no flying human bodies in arc event in open box</a:t>
            </a:r>
          </a:p>
        </p:txBody>
      </p:sp>
      <p:sp>
        <p:nvSpPr>
          <p:cNvPr id="3" name="Rectangle 2">
            <a:extLst>
              <a:ext uri="{FF2B5EF4-FFF2-40B4-BE49-F238E27FC236}">
                <a16:creationId xmlns:a16="http://schemas.microsoft.com/office/drawing/2014/main" id="{2D58DB3C-68A2-42AE-B442-F2EBE0AEC410}"/>
              </a:ext>
            </a:extLst>
          </p:cNvPr>
          <p:cNvSpPr/>
          <p:nvPr/>
        </p:nvSpPr>
        <p:spPr>
          <a:xfrm>
            <a:off x="807890" y="2590999"/>
            <a:ext cx="7886700" cy="1985159"/>
          </a:xfrm>
          <a:prstGeom prst="rect">
            <a:avLst/>
          </a:prstGeom>
        </p:spPr>
        <p:txBody>
          <a:bodyPr wrap="square">
            <a:spAutoFit/>
          </a:bodyPr>
          <a:lstStyle/>
          <a:p>
            <a:r>
              <a:rPr lang="en-US" sz="2800" b="1" dirty="0"/>
              <a:t>Video: </a:t>
            </a:r>
            <a:r>
              <a:rPr lang="en-US" sz="2800" dirty="0"/>
              <a:t>Arc in a box two men</a:t>
            </a:r>
          </a:p>
          <a:p>
            <a:endParaRPr lang="en-US" sz="1500" dirty="0"/>
          </a:p>
          <a:p>
            <a:r>
              <a:rPr lang="en-US" sz="2000" dirty="0">
                <a:hlinkClick r:id="rId3"/>
              </a:rPr>
              <a:t>https://www.youtube.com/watch?v=CIlFCLwYqZc&amp;feature=youtu.be</a:t>
            </a:r>
            <a:endParaRPr lang="en-US" sz="2000" dirty="0"/>
          </a:p>
          <a:p>
            <a:r>
              <a:rPr lang="en-US" sz="2000" dirty="0"/>
              <a:t>OR </a:t>
            </a:r>
          </a:p>
          <a:p>
            <a:r>
              <a:rPr lang="en-US" sz="2000" dirty="0">
                <a:hlinkClick r:id="rId4"/>
              </a:rPr>
              <a:t>https://ucmo.hosted.panopto.com/Panopto/Pages/Viewer.aspx?id=3d042508-823d-486a-b341-ac24014586a7</a:t>
            </a:r>
            <a:endParaRPr lang="en-US" sz="2000" dirty="0"/>
          </a:p>
        </p:txBody>
      </p:sp>
      <p:sp>
        <p:nvSpPr>
          <p:cNvPr id="8" name="Footer Placeholder 3">
            <a:extLst>
              <a:ext uri="{FF2B5EF4-FFF2-40B4-BE49-F238E27FC236}">
                <a16:creationId xmlns:a16="http://schemas.microsoft.com/office/drawing/2014/main" id="{895F7FE9-7E4B-4B0D-AD09-17712499FD4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272743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944562"/>
          </a:xfrm>
        </p:spPr>
        <p:txBody>
          <a:bodyPr>
            <a:normAutofit/>
          </a:bodyPr>
          <a:lstStyle/>
          <a:p>
            <a:r>
              <a:rPr lang="en-US" sz="4000" b="1" dirty="0">
                <a:solidFill>
                  <a:srgbClr val="0000CC"/>
                </a:solidFill>
              </a:rPr>
              <a:t>Spiking the cable: what  blast?</a:t>
            </a:r>
          </a:p>
        </p:txBody>
      </p:sp>
      <p:sp>
        <p:nvSpPr>
          <p:cNvPr id="3" name="Rectangle 2">
            <a:extLst>
              <a:ext uri="{FF2B5EF4-FFF2-40B4-BE49-F238E27FC236}">
                <a16:creationId xmlns:a16="http://schemas.microsoft.com/office/drawing/2014/main" id="{1A699EC4-BC2B-4992-9C2D-1C287CE5C738}"/>
              </a:ext>
            </a:extLst>
          </p:cNvPr>
          <p:cNvSpPr/>
          <p:nvPr/>
        </p:nvSpPr>
        <p:spPr>
          <a:xfrm>
            <a:off x="1003300" y="1447800"/>
            <a:ext cx="7835900" cy="1754326"/>
          </a:xfrm>
          <a:prstGeom prst="rect">
            <a:avLst/>
          </a:prstGeom>
        </p:spPr>
        <p:txBody>
          <a:bodyPr wrap="square">
            <a:spAutoFit/>
          </a:bodyPr>
          <a:lstStyle/>
          <a:p>
            <a:r>
              <a:rPr lang="en-US" sz="2800" b="1" dirty="0"/>
              <a:t>Video: </a:t>
            </a:r>
            <a:r>
              <a:rPr lang="en-US" sz="2800" dirty="0"/>
              <a:t>Spiking the cable what blast </a:t>
            </a:r>
          </a:p>
          <a:p>
            <a:r>
              <a:rPr lang="en-US" sz="2000" dirty="0">
                <a:hlinkClick r:id="rId3"/>
              </a:rPr>
              <a:t>https://www.youtube.com/watch?v=TXW3OWZgIfg&amp;feature=youtu.be</a:t>
            </a:r>
            <a:endParaRPr lang="en-US" sz="2000" dirty="0"/>
          </a:p>
          <a:p>
            <a:r>
              <a:rPr lang="en-US" sz="2000" dirty="0"/>
              <a:t>OR</a:t>
            </a:r>
          </a:p>
          <a:p>
            <a:r>
              <a:rPr lang="en-US" sz="2000" dirty="0">
                <a:hlinkClick r:id="rId4"/>
              </a:rPr>
              <a:t>https://ucmo.hosted.panopto.com/Panopto/Pages/Viewer.aspx?id=30f1fbf3-37e8-4ce7-97c6-ac240145686c</a:t>
            </a:r>
            <a:endParaRPr lang="en-US" sz="2000" dirty="0"/>
          </a:p>
        </p:txBody>
      </p:sp>
      <p:grpSp>
        <p:nvGrpSpPr>
          <p:cNvPr id="4" name="Group 3" descr="Spiking the cable: what  blast?&#10;&#10;Photo of a worker after arc exposure resulting from cable spiking is shown in this slide. As is it seen on this photo there is no damage or injury occurred to a worker proving no &quot;blast&quot; is generated by electric arc&#10;">
            <a:extLst>
              <a:ext uri="{FF2B5EF4-FFF2-40B4-BE49-F238E27FC236}">
                <a16:creationId xmlns:a16="http://schemas.microsoft.com/office/drawing/2014/main" id="{C0A9FC20-DEC0-477B-9EAC-3120AC616175}"/>
              </a:ext>
            </a:extLst>
          </p:cNvPr>
          <p:cNvGrpSpPr/>
          <p:nvPr/>
        </p:nvGrpSpPr>
        <p:grpSpPr>
          <a:xfrm>
            <a:off x="2340224" y="3519263"/>
            <a:ext cx="3113690" cy="2828227"/>
            <a:chOff x="2340224" y="3519263"/>
            <a:chExt cx="3113690" cy="2828227"/>
          </a:xfrm>
        </p:grpSpPr>
        <p:pic>
          <p:nvPicPr>
            <p:cNvPr id="7" name="Picture 6" descr="Photo of a worker after arc exposure resulting from cable spiking is shown in this slide. As is it seen on this photo there is no damage or injury occurred to a worker proving no &quot;blast&quot; is generated by electric arc" title="Spiking the cable: what  blast?">
              <a:extLst>
                <a:ext uri="{FF2B5EF4-FFF2-40B4-BE49-F238E27FC236}">
                  <a16:creationId xmlns:a16="http://schemas.microsoft.com/office/drawing/2014/main" id="{EA10BEAC-E565-4756-9A56-3CE934DED7FF}"/>
                </a:ext>
              </a:extLst>
            </p:cNvPr>
            <p:cNvPicPr>
              <a:picLocks noChangeAspect="1"/>
            </p:cNvPicPr>
            <p:nvPr/>
          </p:nvPicPr>
          <p:blipFill>
            <a:blip r:embed="rId5"/>
            <a:stretch>
              <a:fillRect/>
            </a:stretch>
          </p:blipFill>
          <p:spPr>
            <a:xfrm>
              <a:off x="3690085" y="3736332"/>
              <a:ext cx="1763829" cy="2611158"/>
            </a:xfrm>
            <a:prstGeom prst="rect">
              <a:avLst/>
            </a:prstGeom>
          </p:spPr>
        </p:pic>
        <p:sp>
          <p:nvSpPr>
            <p:cNvPr id="10" name="Cloud Callout 9"/>
            <p:cNvSpPr/>
            <p:nvPr/>
          </p:nvSpPr>
          <p:spPr>
            <a:xfrm rot="20626726">
              <a:off x="2340224" y="3519263"/>
              <a:ext cx="1893053" cy="1393004"/>
            </a:xfrm>
            <a:prstGeom prst="cloudCallout">
              <a:avLst>
                <a:gd name="adj1" fmla="val 52618"/>
                <a:gd name="adj2" fmla="val 637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 blast?</a:t>
              </a:r>
            </a:p>
          </p:txBody>
        </p:sp>
      </p:grpSp>
      <p:sp>
        <p:nvSpPr>
          <p:cNvPr id="11" name="Footer Placeholder 3">
            <a:extLst>
              <a:ext uri="{FF2B5EF4-FFF2-40B4-BE49-F238E27FC236}">
                <a16:creationId xmlns:a16="http://schemas.microsoft.com/office/drawing/2014/main" id="{DE5E027B-26FA-4B99-9BA1-E4CCE6877CA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27222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r>
              <a:rPr lang="en-US" sz="4000" b="1" dirty="0">
                <a:solidFill>
                  <a:srgbClr val="0000CC"/>
                </a:solidFill>
              </a:rPr>
              <a:t>Types of explosions </a:t>
            </a:r>
            <a:endParaRPr lang="en-US" sz="4000" dirty="0">
              <a:solidFill>
                <a:srgbClr val="0000CC"/>
              </a:solidFill>
            </a:endParaRPr>
          </a:p>
        </p:txBody>
      </p:sp>
      <p:sp>
        <p:nvSpPr>
          <p:cNvPr id="3" name="Content Placeholder 2"/>
          <p:cNvSpPr>
            <a:spLocks noGrp="1"/>
          </p:cNvSpPr>
          <p:nvPr>
            <p:ph idx="1"/>
          </p:nvPr>
        </p:nvSpPr>
        <p:spPr>
          <a:xfrm>
            <a:off x="660865" y="1156966"/>
            <a:ext cx="7886700" cy="4933950"/>
          </a:xfrm>
        </p:spPr>
        <p:txBody>
          <a:bodyPr>
            <a:normAutofit/>
          </a:bodyPr>
          <a:lstStyle/>
          <a:p>
            <a:pPr marL="463550" indent="-463550">
              <a:buFont typeface="Wingdings" panose="05000000000000000000" pitchFamily="2" charset="2"/>
              <a:buChar char="q"/>
            </a:pPr>
            <a:r>
              <a:rPr lang="en-US" sz="2800" b="1" dirty="0"/>
              <a:t>Natural </a:t>
            </a:r>
            <a:r>
              <a:rPr lang="en-US" sz="2800" dirty="0"/>
              <a:t>- arise from volcanic  activity</a:t>
            </a:r>
          </a:p>
          <a:p>
            <a:pPr marL="463550" indent="-463550">
              <a:buFont typeface="Wingdings" panose="05000000000000000000" pitchFamily="2" charset="2"/>
              <a:buChar char="q"/>
            </a:pPr>
            <a:r>
              <a:rPr lang="en-US" sz="2800" b="1" dirty="0"/>
              <a:t>Astronomical </a:t>
            </a:r>
            <a:r>
              <a:rPr lang="en-US" sz="2800" dirty="0"/>
              <a:t>- star explodes in the universe</a:t>
            </a:r>
          </a:p>
          <a:p>
            <a:pPr marL="463550" indent="-463550">
              <a:buFont typeface="Wingdings" panose="05000000000000000000" pitchFamily="2" charset="2"/>
              <a:buChar char="q"/>
            </a:pPr>
            <a:r>
              <a:rPr lang="en-US" sz="2800" b="1" dirty="0"/>
              <a:t>Nuclear </a:t>
            </a:r>
            <a:r>
              <a:rPr lang="en-US" sz="2800" dirty="0"/>
              <a:t> - nuclear fission or combination of fission and fusion</a:t>
            </a:r>
          </a:p>
          <a:p>
            <a:pPr marL="463550" indent="-463550">
              <a:buFont typeface="Wingdings" panose="05000000000000000000" pitchFamily="2" charset="2"/>
              <a:buChar char="q"/>
            </a:pPr>
            <a:r>
              <a:rPr lang="en-US" sz="2800" b="1" dirty="0"/>
              <a:t>Chemical detonation </a:t>
            </a:r>
            <a:r>
              <a:rPr lang="en-US" sz="2800" dirty="0"/>
              <a:t>- rapid and violent oxidation reaction that produces large amounts of hot gas</a:t>
            </a:r>
          </a:p>
          <a:p>
            <a:pPr marL="463550" indent="-463550">
              <a:buFont typeface="Wingdings" panose="05000000000000000000" pitchFamily="2" charset="2"/>
              <a:buChar char="q"/>
            </a:pPr>
            <a:r>
              <a:rPr lang="en-US" sz="2800" b="1" dirty="0">
                <a:solidFill>
                  <a:srgbClr val="C00000"/>
                </a:solidFill>
              </a:rPr>
              <a:t>Electrical </a:t>
            </a:r>
            <a:r>
              <a:rPr lang="en-US" sz="2800" dirty="0">
                <a:solidFill>
                  <a:srgbClr val="C00000"/>
                </a:solidFill>
              </a:rPr>
              <a:t>- high current electrical fault </a:t>
            </a:r>
          </a:p>
          <a:p>
            <a:pPr marL="463550" indent="-463550">
              <a:buFont typeface="Wingdings" panose="05000000000000000000" pitchFamily="2" charset="2"/>
              <a:buChar char="q"/>
            </a:pPr>
            <a:r>
              <a:rPr lang="en-US" sz="2800" b="1" dirty="0"/>
              <a:t>Mechanical and vapor </a:t>
            </a:r>
            <a:r>
              <a:rPr lang="en-US" sz="2800" dirty="0"/>
              <a:t>- bursting of a sealed container under internal pressure</a:t>
            </a:r>
          </a:p>
        </p:txBody>
      </p:sp>
      <p:sp>
        <p:nvSpPr>
          <p:cNvPr id="4" name="Rectangle 3">
            <a:extLst>
              <a:ext uri="{FF2B5EF4-FFF2-40B4-BE49-F238E27FC236}">
                <a16:creationId xmlns:a16="http://schemas.microsoft.com/office/drawing/2014/main" id="{FB4DCE30-277D-4605-94D4-F522539745B2}"/>
              </a:ext>
            </a:extLst>
          </p:cNvPr>
          <p:cNvSpPr/>
          <p:nvPr/>
        </p:nvSpPr>
        <p:spPr>
          <a:xfrm>
            <a:off x="4540776" y="5721584"/>
            <a:ext cx="3911135" cy="369332"/>
          </a:xfrm>
          <a:prstGeom prst="rect">
            <a:avLst/>
          </a:prstGeom>
        </p:spPr>
        <p:txBody>
          <a:bodyPr wrap="none">
            <a:spAutoFit/>
          </a:bodyPr>
          <a:lstStyle/>
          <a:p>
            <a:r>
              <a:rPr lang="en-US" dirty="0">
                <a:hlinkClick r:id="rId3"/>
              </a:rPr>
              <a:t>https://en.wikipedia.org/wiki/Explosion</a:t>
            </a:r>
            <a:endParaRPr lang="en-US" dirty="0"/>
          </a:p>
        </p:txBody>
      </p:sp>
      <p:sp>
        <p:nvSpPr>
          <p:cNvPr id="7" name="Footer Placeholder 3">
            <a:extLst>
              <a:ext uri="{FF2B5EF4-FFF2-40B4-BE49-F238E27FC236}">
                <a16:creationId xmlns:a16="http://schemas.microsoft.com/office/drawing/2014/main" id="{2E591DA5-33F4-4FFB-BB5A-A9CEA6C8BC7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350105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r>
              <a:rPr lang="en-US" sz="4000" b="1" dirty="0">
                <a:solidFill>
                  <a:srgbClr val="0000CC"/>
                </a:solidFill>
              </a:rPr>
              <a:t>Reality: electrical explosion?</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fontScale="92500" lnSpcReduction="10000"/>
          </a:bodyPr>
          <a:lstStyle/>
          <a:p>
            <a:pPr marL="463550" indent="-463550">
              <a:buFont typeface="Wingdings" panose="05000000000000000000" pitchFamily="2" charset="2"/>
              <a:buChar char="q"/>
            </a:pPr>
            <a:r>
              <a:rPr lang="en-US" sz="2800" dirty="0"/>
              <a:t>Electric arc may be probably called an “explosion” but only </a:t>
            </a:r>
            <a:r>
              <a:rPr lang="en-US" sz="2800" dirty="0">
                <a:solidFill>
                  <a:srgbClr val="FF0000"/>
                </a:solidFill>
              </a:rPr>
              <a:t>casually or emotionally</a:t>
            </a:r>
          </a:p>
          <a:p>
            <a:pPr marL="463550" indent="-463550">
              <a:buFont typeface="Wingdings" panose="05000000000000000000" pitchFamily="2" charset="2"/>
              <a:buChar char="q"/>
            </a:pPr>
            <a:r>
              <a:rPr lang="en-US" sz="2800" dirty="0"/>
              <a:t>Electric arc is electrical phenomena, </a:t>
            </a:r>
            <a:r>
              <a:rPr lang="en-US" sz="2800" dirty="0">
                <a:solidFill>
                  <a:srgbClr val="FF0000"/>
                </a:solidFill>
              </a:rPr>
              <a:t>it is the continuous electrical discharge or continuous flowing of fault current</a:t>
            </a:r>
          </a:p>
          <a:p>
            <a:pPr marL="463550" indent="-463550">
              <a:buFont typeface="Wingdings" panose="05000000000000000000" pitchFamily="2" charset="2"/>
              <a:buChar char="q"/>
            </a:pPr>
            <a:r>
              <a:rPr lang="en-US" sz="2800" dirty="0"/>
              <a:t>Rate of energy dissipation in electric arc is much slower (generally in hundreds of milliseconds) than that in chemical detonation (single digit milliseconds for explosives), </a:t>
            </a:r>
          </a:p>
          <a:p>
            <a:pPr marL="463550" indent="-463550">
              <a:buFont typeface="Wingdings" panose="05000000000000000000" pitchFamily="2" charset="2"/>
              <a:buChar char="q"/>
            </a:pPr>
            <a:r>
              <a:rPr lang="en-US" sz="2800" u="sng" dirty="0"/>
              <a:t>No detonation and supersonic or subsonic distractive pressure </a:t>
            </a:r>
            <a:r>
              <a:rPr lang="en-US" sz="2800" dirty="0"/>
              <a:t>wave during electric arc discharge </a:t>
            </a:r>
            <a:r>
              <a:rPr lang="en-US" sz="2800" u="sng" dirty="0"/>
              <a:t>in open air or in enclosure with door opened</a:t>
            </a:r>
            <a:endParaRPr lang="en-US" sz="2800" dirty="0"/>
          </a:p>
        </p:txBody>
      </p:sp>
      <p:sp>
        <p:nvSpPr>
          <p:cNvPr id="7" name="Footer Placeholder 3">
            <a:extLst>
              <a:ext uri="{FF2B5EF4-FFF2-40B4-BE49-F238E27FC236}">
                <a16:creationId xmlns:a16="http://schemas.microsoft.com/office/drawing/2014/main" id="{E6A39A7B-564F-4613-9D0B-4DA92873C99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55241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306846"/>
            <a:ext cx="8229600" cy="1143000"/>
          </a:xfrm>
        </p:spPr>
        <p:txBody>
          <a:bodyPr/>
          <a:lstStyle/>
          <a:p>
            <a:r>
              <a:rPr lang="en-US" sz="3600" b="1" dirty="0">
                <a:solidFill>
                  <a:srgbClr val="0000CC"/>
                </a:solidFill>
                <a:ea typeface="+mn-ea"/>
                <a:cs typeface="+mn-cs"/>
              </a:rPr>
              <a:t>Discrimination Rights</a:t>
            </a:r>
            <a:endParaRPr lang="en-US" dirty="0"/>
          </a:p>
        </p:txBody>
      </p:sp>
      <p:sp>
        <p:nvSpPr>
          <p:cNvPr id="13" name="Content Placeholder 2"/>
          <p:cNvSpPr txBox="1">
            <a:spLocks/>
          </p:cNvSpPr>
          <p:nvPr/>
        </p:nvSpPr>
        <p:spPr>
          <a:xfrm>
            <a:off x="605116" y="1419366"/>
            <a:ext cx="7933765" cy="4490453"/>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63550" indent="-463550">
              <a:spcBef>
                <a:spcPts val="0"/>
              </a:spcBef>
              <a:buClrTx/>
              <a:buFont typeface="Wingdings" panose="05000000000000000000" pitchFamily="2" charset="2"/>
              <a:buChar char="q"/>
            </a:pPr>
            <a:r>
              <a:rPr lang="en-US" sz="2800" dirty="0"/>
              <a:t>OSHA prohibits employers from discharging or in any manner discriminating against employees:</a:t>
            </a:r>
          </a:p>
          <a:p>
            <a:pPr marL="463550" indent="-463550">
              <a:spcBef>
                <a:spcPts val="0"/>
              </a:spcBef>
              <a:buClrTx/>
              <a:buFont typeface="Wingdings" panose="05000000000000000000" pitchFamily="2" charset="2"/>
              <a:buChar char="q"/>
            </a:pPr>
            <a:endParaRPr lang="en-US" sz="1500" dirty="0"/>
          </a:p>
          <a:p>
            <a:pPr marL="576263" indent="-404813">
              <a:spcBef>
                <a:spcPts val="0"/>
              </a:spcBef>
              <a:buClrTx/>
              <a:buFont typeface="Wingdings" panose="05000000000000000000" pitchFamily="2" charset="2"/>
              <a:buChar char="Ø"/>
            </a:pPr>
            <a:r>
              <a:rPr lang="en-US" sz="2800" dirty="0"/>
              <a:t>for reporting work-related injuries and illnesses</a:t>
            </a:r>
          </a:p>
          <a:p>
            <a:pPr marL="576263" indent="-404813">
              <a:spcBef>
                <a:spcPts val="0"/>
              </a:spcBef>
              <a:buClrTx/>
              <a:buFont typeface="Wingdings" panose="05000000000000000000" pitchFamily="2" charset="2"/>
              <a:buChar char="Ø"/>
            </a:pPr>
            <a:endParaRPr lang="en-US" sz="1500" dirty="0">
              <a:solidFill>
                <a:schemeClr val="tx1"/>
              </a:solidFill>
            </a:endParaRPr>
          </a:p>
          <a:p>
            <a:pPr marL="576263" indent="-404813">
              <a:spcBef>
                <a:spcPts val="0"/>
              </a:spcBef>
              <a:buClrTx/>
              <a:buFont typeface="Wingdings" panose="05000000000000000000" pitchFamily="2" charset="2"/>
              <a:buChar char="Ø"/>
            </a:pPr>
            <a:r>
              <a:rPr lang="en-US" sz="2800" dirty="0"/>
              <a:t>for requesting information on injuries and illnesses</a:t>
            </a:r>
          </a:p>
          <a:p>
            <a:pPr marL="576263" indent="-404813">
              <a:spcBef>
                <a:spcPts val="0"/>
              </a:spcBef>
              <a:buClrTx/>
              <a:buFont typeface="Wingdings" panose="05000000000000000000" pitchFamily="2" charset="2"/>
              <a:buChar char="Ø"/>
            </a:pPr>
            <a:endParaRPr lang="en-US" sz="1500" dirty="0">
              <a:solidFill>
                <a:schemeClr val="tx1"/>
              </a:solidFill>
            </a:endParaRPr>
          </a:p>
          <a:p>
            <a:pPr marL="576263" indent="-404813">
              <a:spcBef>
                <a:spcPts val="0"/>
              </a:spcBef>
              <a:buClrTx/>
              <a:buFont typeface="Wingdings" panose="05000000000000000000" pitchFamily="2" charset="2"/>
              <a:buChar char="Ø"/>
            </a:pPr>
            <a:r>
              <a:rPr lang="en-US" sz="2800" dirty="0"/>
              <a:t>for anonymously requesting an OSHA inspection of workplace hazards</a:t>
            </a:r>
          </a:p>
        </p:txBody>
      </p:sp>
      <p:sp>
        <p:nvSpPr>
          <p:cNvPr id="6" name="Footer Placeholder 3">
            <a:extLst>
              <a:ext uri="{FF2B5EF4-FFF2-40B4-BE49-F238E27FC236}">
                <a16:creationId xmlns:a16="http://schemas.microsoft.com/office/drawing/2014/main" id="{368FF52C-A0D5-4152-8BEA-70E7E130B82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a:extLst>
              <a:ext uri="{FF2B5EF4-FFF2-40B4-BE49-F238E27FC236}">
                <a16:creationId xmlns:a16="http://schemas.microsoft.com/office/drawing/2014/main" id="{5F96328E-0C3C-4BA2-9A0E-ABF1B64A2C47}"/>
              </a:ext>
            </a:extLst>
          </p:cNvPr>
          <p:cNvSpPr>
            <a:spLocks noGrp="1"/>
          </p:cNvSpPr>
          <p:nvPr>
            <p:ph type="sldNum" sz="quarter" idx="12"/>
          </p:nvPr>
        </p:nvSpPr>
        <p:spPr/>
        <p:txBody>
          <a:bodyPr/>
          <a:lstStyle/>
          <a:p>
            <a:fld id="{AFAE9EF1-A02F-44C7-95F5-56B554A7CBE1}" type="slidenum">
              <a:rPr lang="en-US" smtClean="0"/>
              <a:t>5</a:t>
            </a:fld>
            <a:endParaRPr lang="en-US"/>
          </a:p>
        </p:txBody>
      </p:sp>
    </p:spTree>
    <p:extLst>
      <p:ext uri="{BB962C8B-B14F-4D97-AF65-F5344CB8AC3E}">
        <p14:creationId xmlns:p14="http://schemas.microsoft.com/office/powerpoint/2010/main" val="3478419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r>
              <a:rPr lang="en-US" sz="4000" b="1" dirty="0">
                <a:solidFill>
                  <a:srgbClr val="0000CC"/>
                </a:solidFill>
              </a:rPr>
              <a:t>Reality: no explosion capable lifting 200 pounds man</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lnSpcReduction="10000"/>
          </a:bodyPr>
          <a:lstStyle/>
          <a:p>
            <a:pPr marL="463550" indent="-463550">
              <a:buFont typeface="Wingdings" panose="05000000000000000000" pitchFamily="2" charset="2"/>
              <a:buChar char="q"/>
            </a:pPr>
            <a:r>
              <a:rPr lang="en-US" sz="2800" dirty="0"/>
              <a:t>There is no explosion that can lift 200 pounds man and throw him wide and far. </a:t>
            </a:r>
          </a:p>
          <a:p>
            <a:pPr marL="463550" indent="-463550">
              <a:buFont typeface="Wingdings" panose="05000000000000000000" pitchFamily="2" charset="2"/>
              <a:buChar char="q"/>
            </a:pPr>
            <a:r>
              <a:rPr lang="en-US" sz="2800" dirty="0"/>
              <a:t>However, human bodies are being moved in arc events. In opposite, mannequins in numerous arc videos are standing “like rocks”.</a:t>
            </a:r>
          </a:p>
          <a:p>
            <a:pPr marL="463550" indent="-463550">
              <a:buFont typeface="Wingdings" panose="05000000000000000000" pitchFamily="2" charset="2"/>
              <a:buChar char="q"/>
            </a:pPr>
            <a:r>
              <a:rPr lang="en-US" sz="2800" dirty="0"/>
              <a:t>The difference between human and mannequin is  that mannequin does not have survival mechanism as humans do. </a:t>
            </a:r>
          </a:p>
          <a:p>
            <a:pPr marL="463550" indent="-463550">
              <a:buFont typeface="Wingdings" panose="05000000000000000000" pitchFamily="2" charset="2"/>
              <a:buChar char="q"/>
            </a:pPr>
            <a:r>
              <a:rPr lang="en-US" sz="2800" dirty="0"/>
              <a:t>It is unexpected scare, survival self-defense or </a:t>
            </a:r>
            <a:r>
              <a:rPr lang="en-US" sz="2800" b="1" dirty="0"/>
              <a:t>adrenalin rush</a:t>
            </a:r>
            <a:r>
              <a:rPr lang="en-US" sz="2800" dirty="0"/>
              <a:t> that move electrician out of harm’s way during the stressful moments. </a:t>
            </a:r>
          </a:p>
        </p:txBody>
      </p:sp>
      <p:sp>
        <p:nvSpPr>
          <p:cNvPr id="7" name="Footer Placeholder 3">
            <a:extLst>
              <a:ext uri="{FF2B5EF4-FFF2-40B4-BE49-F238E27FC236}">
                <a16:creationId xmlns:a16="http://schemas.microsoft.com/office/drawing/2014/main" id="{90FCB6E1-CBC7-4EFF-BB04-88EC7A10598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395673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r>
              <a:rPr lang="en-US" sz="4000" b="1" dirty="0">
                <a:solidFill>
                  <a:srgbClr val="0000CC"/>
                </a:solidFill>
              </a:rPr>
              <a:t>Reality: adrenaline rush and body moving </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lnSpcReduction="10000"/>
          </a:bodyPr>
          <a:lstStyle/>
          <a:p>
            <a:pPr marL="463550" indent="-463550">
              <a:buFont typeface="Wingdings" panose="05000000000000000000" pitchFamily="2" charset="2"/>
              <a:buChar char="q"/>
            </a:pPr>
            <a:r>
              <a:rPr lang="en-US" dirty="0"/>
              <a:t>Some medical information on adrenaline rush:</a:t>
            </a:r>
          </a:p>
          <a:p>
            <a:pPr marL="566738">
              <a:buFont typeface="Wingdings" panose="05000000000000000000" pitchFamily="2" charset="2"/>
              <a:buChar char="Ø"/>
            </a:pPr>
            <a:r>
              <a:rPr lang="en-US" sz="2800" b="1" dirty="0"/>
              <a:t>Adrenaline</a:t>
            </a:r>
            <a:r>
              <a:rPr lang="en-US" sz="2800" dirty="0"/>
              <a:t> is a stress hormone secreted from the adrenal glands on the kidneys. </a:t>
            </a:r>
          </a:p>
          <a:p>
            <a:pPr marL="566738">
              <a:buFont typeface="Wingdings" panose="05000000000000000000" pitchFamily="2" charset="2"/>
              <a:buChar char="Ø"/>
            </a:pPr>
            <a:r>
              <a:rPr lang="en-US" sz="2800" b="1" dirty="0"/>
              <a:t>Adrenaline</a:t>
            </a:r>
            <a:r>
              <a:rPr lang="en-US" sz="2800" dirty="0"/>
              <a:t> helps your body react more quickly. It makes the heartbeat faster, increases blood flow to the brain and muscles. </a:t>
            </a:r>
          </a:p>
          <a:p>
            <a:pPr marL="566738">
              <a:buFont typeface="Wingdings" panose="05000000000000000000" pitchFamily="2" charset="2"/>
              <a:buChar char="Ø"/>
            </a:pPr>
            <a:r>
              <a:rPr lang="en-US" sz="2800" dirty="0"/>
              <a:t>The body goes into fight-or-flight responses. </a:t>
            </a:r>
            <a:r>
              <a:rPr lang="en-US" sz="2800" b="1" dirty="0"/>
              <a:t>Adrenaline</a:t>
            </a:r>
            <a:r>
              <a:rPr lang="en-US" sz="2800" dirty="0"/>
              <a:t> acts on muscles, allowing them to contract more than they </a:t>
            </a:r>
            <a:r>
              <a:rPr lang="en-US" sz="2800" b="1" dirty="0"/>
              <a:t>can</a:t>
            </a:r>
            <a:r>
              <a:rPr lang="en-US" sz="2800" dirty="0"/>
              <a:t> when the body is in a calm or neutral state.</a:t>
            </a:r>
          </a:p>
        </p:txBody>
      </p:sp>
      <p:sp>
        <p:nvSpPr>
          <p:cNvPr id="7" name="Footer Placeholder 3">
            <a:extLst>
              <a:ext uri="{FF2B5EF4-FFF2-40B4-BE49-F238E27FC236}">
                <a16:creationId xmlns:a16="http://schemas.microsoft.com/office/drawing/2014/main" id="{C1019558-3433-4B1D-BCD7-012D0C7A7597}"/>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3890981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r>
              <a:rPr lang="en-US" sz="4000" b="1" dirty="0">
                <a:solidFill>
                  <a:srgbClr val="0000CC"/>
                </a:solidFill>
              </a:rPr>
              <a:t>Reality: Impact with obstacle on workers way can cause serious injury. </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a:bodyPr>
          <a:lstStyle/>
          <a:p>
            <a:pPr marL="463550" indent="-463550">
              <a:buFont typeface="Wingdings" panose="05000000000000000000" pitchFamily="2" charset="2"/>
              <a:buChar char="q"/>
            </a:pPr>
            <a:r>
              <a:rPr lang="en-US" sz="2800" dirty="0"/>
              <a:t>The fact that electrician is blinded by blight light, shocked by high temperature, scared and disoriented by unexpected danger, just adds to real picture of strong and fast reflexive body movement. </a:t>
            </a:r>
          </a:p>
          <a:p>
            <a:pPr marL="463550" indent="-463550">
              <a:buFont typeface="Wingdings" panose="05000000000000000000" pitchFamily="2" charset="2"/>
              <a:buChar char="q"/>
            </a:pPr>
            <a:r>
              <a:rPr lang="en-US" sz="2800" dirty="0"/>
              <a:t>Impact with any obstacle on workers way can cause serious bodily injury. </a:t>
            </a:r>
          </a:p>
          <a:p>
            <a:pPr marL="463550" indent="-463550">
              <a:buFont typeface="Wingdings" panose="05000000000000000000" pitchFamily="2" charset="2"/>
              <a:buChar char="q"/>
            </a:pPr>
            <a:r>
              <a:rPr lang="en-US" sz="2800" dirty="0">
                <a:solidFill>
                  <a:srgbClr val="FF0000"/>
                </a:solidFill>
              </a:rPr>
              <a:t>Electric arc is dangerous for personnel mainly due to its thermal effect dissipating large amount of heat energy. Arc rated PPE are required.   </a:t>
            </a:r>
          </a:p>
          <a:p>
            <a:pPr marL="463550" indent="-463550">
              <a:buFont typeface="Wingdings" panose="05000000000000000000" pitchFamily="2" charset="2"/>
              <a:buChar char="q"/>
            </a:pPr>
            <a:endParaRPr lang="en-US" sz="2800" dirty="0"/>
          </a:p>
          <a:p>
            <a:pPr marL="463550" indent="-463550">
              <a:buFont typeface="Wingdings" panose="05000000000000000000" pitchFamily="2" charset="2"/>
              <a:buChar char="q"/>
            </a:pPr>
            <a:endParaRPr lang="en-US" sz="2800" dirty="0"/>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a:p>
            <a:pPr marL="685800" indent="-457200">
              <a:buFont typeface="Wingdings" panose="05000000000000000000" pitchFamily="2" charset="2"/>
              <a:buChar char="Ø"/>
            </a:pPr>
            <a:endParaRPr lang="en-US" sz="2800" dirty="0"/>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1B6EE7C6-5170-4F90-968E-AEC6F6C3265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266780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Reality: no blast, pressure wave in open air "/>
          <p:cNvSpPr>
            <a:spLocks noGrp="1"/>
          </p:cNvSpPr>
          <p:nvPr>
            <p:ph type="title"/>
          </p:nvPr>
        </p:nvSpPr>
        <p:spPr>
          <a:xfrm>
            <a:off x="381000" y="245533"/>
            <a:ext cx="8610600" cy="821267"/>
          </a:xfrm>
        </p:spPr>
        <p:txBody>
          <a:bodyPr>
            <a:normAutofit fontScale="90000"/>
          </a:bodyPr>
          <a:lstStyle/>
          <a:p>
            <a:r>
              <a:rPr lang="en-US" sz="4000" b="1" dirty="0">
                <a:solidFill>
                  <a:srgbClr val="0000CC"/>
                </a:solidFill>
              </a:rPr>
              <a:t>Reality: no blast, pressure wave in open air </a:t>
            </a:r>
          </a:p>
        </p:txBody>
      </p:sp>
      <p:pic>
        <p:nvPicPr>
          <p:cNvPr id="4" name="Picture 3" descr="Photo collage of four arc exposures is shown in this slide. each arc exposure is represented by photos before, during and after arc event. Before and after photos evidence that there is no damage to mannequins or injury to a workers proving no &quot;pressure wave&quot; is generated by electric arc.   " title="Reality: no blast, pressure wave in open air ">
            <a:extLst>
              <a:ext uri="{FF2B5EF4-FFF2-40B4-BE49-F238E27FC236}">
                <a16:creationId xmlns:a16="http://schemas.microsoft.com/office/drawing/2014/main" id="{DB005FB0-7E31-4B60-AC48-AC3AEB719571}"/>
              </a:ext>
            </a:extLst>
          </p:cNvPr>
          <p:cNvPicPr>
            <a:picLocks noChangeAspect="1"/>
          </p:cNvPicPr>
          <p:nvPr/>
        </p:nvPicPr>
        <p:blipFill>
          <a:blip r:embed="rId3"/>
          <a:stretch>
            <a:fillRect/>
          </a:stretch>
        </p:blipFill>
        <p:spPr>
          <a:xfrm>
            <a:off x="1345692" y="1143000"/>
            <a:ext cx="6400800" cy="5189220"/>
          </a:xfrm>
          <a:prstGeom prst="rect">
            <a:avLst/>
          </a:prstGeom>
        </p:spPr>
      </p:pic>
      <p:sp>
        <p:nvSpPr>
          <p:cNvPr id="6" name="Footer Placeholder 3">
            <a:extLst>
              <a:ext uri="{FF2B5EF4-FFF2-40B4-BE49-F238E27FC236}">
                <a16:creationId xmlns:a16="http://schemas.microsoft.com/office/drawing/2014/main" id="{6183D204-38BE-4C0B-A352-6020DE229B8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707248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42867" cy="944562"/>
          </a:xfrm>
        </p:spPr>
        <p:txBody>
          <a:bodyPr>
            <a:noAutofit/>
          </a:bodyPr>
          <a:lstStyle/>
          <a:p>
            <a:r>
              <a:rPr lang="en-US" sz="3500" b="1" dirty="0">
                <a:solidFill>
                  <a:srgbClr val="0000CC"/>
                </a:solidFill>
              </a:rPr>
              <a:t>What should avoid when working on box with open door (not being “guest of honor”)</a:t>
            </a:r>
          </a:p>
        </p:txBody>
      </p:sp>
      <p:sp>
        <p:nvSpPr>
          <p:cNvPr id="12" name="Content Placeholder 11"/>
          <p:cNvSpPr>
            <a:spLocks noGrp="1"/>
          </p:cNvSpPr>
          <p:nvPr>
            <p:ph idx="1"/>
          </p:nvPr>
        </p:nvSpPr>
        <p:spPr>
          <a:xfrm>
            <a:off x="768203" y="1289843"/>
            <a:ext cx="7239000" cy="767557"/>
          </a:xfrm>
        </p:spPr>
        <p:txBody>
          <a:bodyPr>
            <a:normAutofit fontScale="85000" lnSpcReduction="20000"/>
          </a:bodyPr>
          <a:lstStyle/>
          <a:p>
            <a:pPr>
              <a:buFont typeface="Wingdings" panose="05000000000000000000" pitchFamily="2" charset="2"/>
              <a:buChar char="Ø"/>
            </a:pPr>
            <a:r>
              <a:rPr lang="en-US" sz="2800" b="1" dirty="0"/>
              <a:t>Standing up front the opening </a:t>
            </a:r>
          </a:p>
          <a:p>
            <a:pPr>
              <a:buFont typeface="Wingdings" panose="05000000000000000000" pitchFamily="2" charset="2"/>
              <a:buChar char="Ø"/>
            </a:pPr>
            <a:r>
              <a:rPr lang="en-US" sz="2800" b="1" dirty="0"/>
              <a:t>Looking into possible path of energy release </a:t>
            </a:r>
          </a:p>
          <a:p>
            <a:pPr>
              <a:buFont typeface="Wingdings" panose="05000000000000000000" pitchFamily="2" charset="2"/>
              <a:buChar char="Ø"/>
            </a:pPr>
            <a:endParaRPr lang="en-US" dirty="0"/>
          </a:p>
        </p:txBody>
      </p:sp>
      <p:sp>
        <p:nvSpPr>
          <p:cNvPr id="3" name="Rectangle 2">
            <a:extLst>
              <a:ext uri="{FF2B5EF4-FFF2-40B4-BE49-F238E27FC236}">
                <a16:creationId xmlns:a16="http://schemas.microsoft.com/office/drawing/2014/main" id="{E2FEC484-A4EF-4269-AA28-E15323AD6A5D}"/>
              </a:ext>
            </a:extLst>
          </p:cNvPr>
          <p:cNvSpPr/>
          <p:nvPr/>
        </p:nvSpPr>
        <p:spPr>
          <a:xfrm>
            <a:off x="773519" y="1981200"/>
            <a:ext cx="7886700" cy="4555093"/>
          </a:xfrm>
          <a:prstGeom prst="rect">
            <a:avLst/>
          </a:prstGeom>
        </p:spPr>
        <p:txBody>
          <a:bodyPr wrap="square">
            <a:spAutoFit/>
          </a:bodyPr>
          <a:lstStyle/>
          <a:p>
            <a:r>
              <a:rPr lang="en-US" sz="2800" b="1" dirty="0"/>
              <a:t>Video: </a:t>
            </a:r>
            <a:r>
              <a:rPr lang="en-US" sz="2800" dirty="0"/>
              <a:t>Arc in a box no harm to worker</a:t>
            </a:r>
          </a:p>
          <a:p>
            <a:r>
              <a:rPr lang="en-US" sz="2000" dirty="0">
                <a:hlinkClick r:id="rId3"/>
              </a:rPr>
              <a:t>https://www.youtube.com/watch?v=peymghAqAcc&amp;feature=youtu.be</a:t>
            </a:r>
            <a:endParaRPr lang="en-US" sz="2000" dirty="0"/>
          </a:p>
          <a:p>
            <a:r>
              <a:rPr lang="en-US" sz="2000" dirty="0"/>
              <a:t>OR</a:t>
            </a:r>
          </a:p>
          <a:p>
            <a:r>
              <a:rPr lang="en-US" sz="1300" dirty="0">
                <a:hlinkClick r:id="rId4"/>
              </a:rPr>
              <a:t>https://ucmo.hosted.panopto.com/Panopto/Pages/Viewer.aspx?id=9b03f77f-4cd7-4e2c-823c-ac24014543b7</a:t>
            </a:r>
            <a:endParaRPr lang="en-US" sz="1300" dirty="0"/>
          </a:p>
          <a:p>
            <a:endParaRPr lang="en-US" sz="1500" dirty="0"/>
          </a:p>
          <a:p>
            <a:r>
              <a:rPr lang="en-US" sz="2800" b="1" dirty="0"/>
              <a:t>Video: </a:t>
            </a:r>
            <a:r>
              <a:rPr lang="en-US" sz="2800" dirty="0"/>
              <a:t>Arc in a box MV no harm to worker </a:t>
            </a:r>
          </a:p>
          <a:p>
            <a:r>
              <a:rPr lang="en-US" sz="2000" dirty="0">
                <a:hlinkClick r:id="rId5"/>
              </a:rPr>
              <a:t>https://www.youtube.com/watch?v=g6qjEDjgGcM&amp;feature=youtu.be</a:t>
            </a:r>
            <a:endParaRPr lang="en-US" sz="2000" dirty="0"/>
          </a:p>
          <a:p>
            <a:r>
              <a:rPr lang="en-US" sz="2000" dirty="0"/>
              <a:t>OR</a:t>
            </a:r>
          </a:p>
          <a:p>
            <a:r>
              <a:rPr lang="en-US" sz="1300" dirty="0">
                <a:hlinkClick r:id="rId6"/>
              </a:rPr>
              <a:t>https://ucmo.hosted.panopto.com/Panopto/Pages/Viewer.aspx?id=0fa78f32-5b99-4438-9bec-ac2401453928</a:t>
            </a:r>
            <a:endParaRPr lang="en-US" sz="1300" dirty="0"/>
          </a:p>
          <a:p>
            <a:endParaRPr lang="en-US" sz="1500" dirty="0"/>
          </a:p>
          <a:p>
            <a:r>
              <a:rPr lang="en-US" sz="2800" b="1" dirty="0"/>
              <a:t>Video: </a:t>
            </a:r>
            <a:r>
              <a:rPr lang="fr-FR" sz="2800" dirty="0"/>
              <a:t>Aux transformer </a:t>
            </a:r>
            <a:r>
              <a:rPr lang="fr-FR" sz="2800" dirty="0" err="1"/>
              <a:t>cubicle</a:t>
            </a:r>
            <a:r>
              <a:rPr lang="fr-FR" sz="2800" dirty="0"/>
              <a:t> arc in </a:t>
            </a:r>
            <a:r>
              <a:rPr lang="fr-FR" sz="2800" dirty="0" err="1"/>
              <a:t>Russia</a:t>
            </a:r>
            <a:r>
              <a:rPr lang="fr-FR" sz="2800" dirty="0"/>
              <a:t> </a:t>
            </a:r>
            <a:endParaRPr lang="en-US" sz="2800" dirty="0"/>
          </a:p>
          <a:p>
            <a:r>
              <a:rPr lang="en-US" sz="2000" dirty="0">
                <a:hlinkClick r:id="rId7"/>
              </a:rPr>
              <a:t>https://www.youtube.com/watch?v=-TfoqAozOnY&amp;feature=youtu.be</a:t>
            </a:r>
            <a:endParaRPr lang="en-US" sz="2000" dirty="0"/>
          </a:p>
          <a:p>
            <a:r>
              <a:rPr lang="en-US" sz="2000" dirty="0"/>
              <a:t>OR</a:t>
            </a:r>
          </a:p>
          <a:p>
            <a:r>
              <a:rPr lang="en-US" sz="2000" dirty="0"/>
              <a:t> </a:t>
            </a:r>
            <a:r>
              <a:rPr lang="en-US" sz="1300" dirty="0">
                <a:hlinkClick r:id="rId8"/>
              </a:rPr>
              <a:t>https://ucmo.hosted.panopto.com/Panopto/Pages/Viewer.aspx?id=755d964f-b4f1-4be9-b4c0-ac2401451e52</a:t>
            </a:r>
            <a:endParaRPr lang="en-US" sz="1300" dirty="0"/>
          </a:p>
        </p:txBody>
      </p:sp>
      <p:sp>
        <p:nvSpPr>
          <p:cNvPr id="15" name="Footer Placeholder 3">
            <a:extLst>
              <a:ext uri="{FF2B5EF4-FFF2-40B4-BE49-F238E27FC236}">
                <a16:creationId xmlns:a16="http://schemas.microsoft.com/office/drawing/2014/main" id="{4364D22F-2AEE-4931-BF61-99C51364D68F}"/>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4267322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724"/>
            <a:ext cx="7772400" cy="1096962"/>
          </a:xfrm>
        </p:spPr>
        <p:txBody>
          <a:bodyPr>
            <a:noAutofit/>
          </a:bodyPr>
          <a:lstStyle/>
          <a:p>
            <a:r>
              <a:rPr lang="en-US" sz="4000" b="1" dirty="0">
                <a:solidFill>
                  <a:srgbClr val="0000CC"/>
                </a:solidFill>
              </a:rPr>
              <a:t>Reality: mechanical explosion when arc in enclosure</a:t>
            </a:r>
          </a:p>
        </p:txBody>
      </p:sp>
      <p:sp>
        <p:nvSpPr>
          <p:cNvPr id="12" name="Content Placeholder 11"/>
          <p:cNvSpPr>
            <a:spLocks noGrp="1"/>
          </p:cNvSpPr>
          <p:nvPr>
            <p:ph idx="1"/>
          </p:nvPr>
        </p:nvSpPr>
        <p:spPr>
          <a:xfrm>
            <a:off x="533400" y="1600200"/>
            <a:ext cx="8153400" cy="4876800"/>
          </a:xfrm>
        </p:spPr>
        <p:txBody>
          <a:bodyPr>
            <a:normAutofit lnSpcReduction="10000"/>
          </a:bodyPr>
          <a:lstStyle/>
          <a:p>
            <a:pPr marL="0" indent="0">
              <a:buClrTx/>
              <a:buSzPct val="100000"/>
              <a:buNone/>
            </a:pPr>
            <a:r>
              <a:rPr lang="en-US" sz="2800" b="1" dirty="0">
                <a:latin typeface="+mj-lt"/>
              </a:rPr>
              <a:t>Electric arc in enclosure: </a:t>
            </a:r>
          </a:p>
          <a:p>
            <a:pPr marL="514350" lvl="1" indent="-457200">
              <a:buClrTx/>
              <a:buSzPct val="70000"/>
              <a:buFont typeface="Wingdings" panose="05000000000000000000" pitchFamily="2" charset="2"/>
              <a:buChar char="q"/>
            </a:pPr>
            <a:r>
              <a:rPr lang="en-US" dirty="0">
                <a:latin typeface="+mj-lt"/>
              </a:rPr>
              <a:t>Pure mechanical explosion will occur when arc is in enclosure </a:t>
            </a:r>
          </a:p>
          <a:p>
            <a:pPr marL="514350" lvl="1" indent="-457200">
              <a:buClrTx/>
              <a:buSzPct val="70000"/>
              <a:buFont typeface="Wingdings" panose="05000000000000000000" pitchFamily="2" charset="2"/>
              <a:buChar char="q"/>
            </a:pPr>
            <a:r>
              <a:rPr lang="en-US" dirty="0">
                <a:latin typeface="+mj-lt"/>
              </a:rPr>
              <a:t>High pressure is generated only if arc is burning inside enclosed volume (box, panel, cubicle) with closed doors. </a:t>
            </a:r>
          </a:p>
          <a:p>
            <a:pPr marL="514350" lvl="1" indent="-457200">
              <a:buClrTx/>
              <a:buSzPct val="70000"/>
              <a:buFont typeface="Wingdings" panose="05000000000000000000" pitchFamily="2" charset="2"/>
              <a:buChar char="q"/>
            </a:pPr>
            <a:r>
              <a:rPr lang="en-US" dirty="0">
                <a:solidFill>
                  <a:srgbClr val="0000CC"/>
                </a:solidFill>
                <a:latin typeface="+mj-lt"/>
              </a:rPr>
              <a:t>Ideal gas equation PV/T=constant: A rapid temperature increased in confined space/compartment will result in pressure spike as long as the volume remains unchanged (door kept closed).</a:t>
            </a:r>
          </a:p>
        </p:txBody>
      </p:sp>
      <p:sp>
        <p:nvSpPr>
          <p:cNvPr id="7" name="Footer Placeholder 3">
            <a:extLst>
              <a:ext uri="{FF2B5EF4-FFF2-40B4-BE49-F238E27FC236}">
                <a16:creationId xmlns:a16="http://schemas.microsoft.com/office/drawing/2014/main" id="{43B2653B-22A3-4C23-8BA1-37A44FE226C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215925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44562"/>
          </a:xfrm>
        </p:spPr>
        <p:txBody>
          <a:bodyPr>
            <a:normAutofit/>
          </a:bodyPr>
          <a:lstStyle/>
          <a:p>
            <a:r>
              <a:rPr lang="en-US" sz="4000" b="1" dirty="0">
                <a:solidFill>
                  <a:srgbClr val="0000CC"/>
                </a:solidFill>
              </a:rPr>
              <a:t>Mechanical explosion </a:t>
            </a:r>
          </a:p>
        </p:txBody>
      </p:sp>
      <p:sp>
        <p:nvSpPr>
          <p:cNvPr id="3" name="Rectangle 2">
            <a:extLst>
              <a:ext uri="{FF2B5EF4-FFF2-40B4-BE49-F238E27FC236}">
                <a16:creationId xmlns:a16="http://schemas.microsoft.com/office/drawing/2014/main" id="{58F0E2FA-BA5F-4868-9CBE-47A263EAF26F}"/>
              </a:ext>
            </a:extLst>
          </p:cNvPr>
          <p:cNvSpPr/>
          <p:nvPr/>
        </p:nvSpPr>
        <p:spPr>
          <a:xfrm>
            <a:off x="807890" y="1066800"/>
            <a:ext cx="7886700" cy="1985159"/>
          </a:xfrm>
          <a:prstGeom prst="rect">
            <a:avLst/>
          </a:prstGeom>
        </p:spPr>
        <p:txBody>
          <a:bodyPr wrap="square">
            <a:spAutoFit/>
          </a:bodyPr>
          <a:lstStyle/>
          <a:p>
            <a:r>
              <a:rPr lang="en-US" sz="2800" b="1" dirty="0"/>
              <a:t>Video: </a:t>
            </a:r>
            <a:r>
              <a:rPr lang="en-US" sz="2800" dirty="0"/>
              <a:t>Arc in closed cubicle with swinging door </a:t>
            </a:r>
          </a:p>
          <a:p>
            <a:endParaRPr lang="en-US" sz="1500" dirty="0"/>
          </a:p>
          <a:p>
            <a:r>
              <a:rPr lang="en-US" sz="2000" dirty="0">
                <a:hlinkClick r:id="rId3"/>
              </a:rPr>
              <a:t>https://www.youtube.com/watch?v=x7tvU4tZJp4&amp;feature=youtu.be</a:t>
            </a:r>
            <a:endParaRPr lang="en-US" sz="2000" dirty="0"/>
          </a:p>
          <a:p>
            <a:r>
              <a:rPr lang="en-US" sz="2000" dirty="0"/>
              <a:t>OR</a:t>
            </a:r>
          </a:p>
          <a:p>
            <a:r>
              <a:rPr lang="en-US" sz="2000" dirty="0">
                <a:hlinkClick r:id="rId4"/>
              </a:rPr>
              <a:t>https://ucmo.hosted.panopto.com/Panopto/Pages/Viewer.aspx?id=9729b396-a709-48f9-802b-ac2401451eea</a:t>
            </a:r>
            <a:r>
              <a:rPr lang="en-US" sz="2000" dirty="0"/>
              <a:t> </a:t>
            </a:r>
          </a:p>
        </p:txBody>
      </p:sp>
      <p:sp>
        <p:nvSpPr>
          <p:cNvPr id="9" name="Content Placeholder 2"/>
          <p:cNvSpPr txBox="1">
            <a:spLocks/>
          </p:cNvSpPr>
          <p:nvPr/>
        </p:nvSpPr>
        <p:spPr>
          <a:xfrm>
            <a:off x="533401" y="3429000"/>
            <a:ext cx="8153400" cy="2895599"/>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693080"/>
                </a:solidFill>
                <a:latin typeface="Proxima Nova Light" panose="0200050603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693080"/>
                </a:solidFill>
                <a:latin typeface="Proxima Nova Light" panose="0200050603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693080"/>
                </a:solidFill>
                <a:latin typeface="Proxima Nova Light" panose="0200050603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6075" indent="-346075">
              <a:buSzPct val="70000"/>
              <a:buFont typeface="Wingdings" panose="05000000000000000000" pitchFamily="2" charset="2"/>
              <a:buChar char="q"/>
            </a:pPr>
            <a:r>
              <a:rPr lang="en-US" sz="2600" dirty="0">
                <a:latin typeface="+mj-lt"/>
              </a:rPr>
              <a:t>A worker may experience a push or slap if he is on the way of swinging/flying door or loose wall panel. </a:t>
            </a:r>
          </a:p>
          <a:p>
            <a:pPr marL="346075" indent="-346075">
              <a:buSzPct val="70000"/>
              <a:buFont typeface="Wingdings" panose="05000000000000000000" pitchFamily="2" charset="2"/>
              <a:buChar char="q"/>
            </a:pPr>
            <a:r>
              <a:rPr lang="en-US" sz="2600" dirty="0">
                <a:solidFill>
                  <a:srgbClr val="FF0000"/>
                </a:solidFill>
                <a:latin typeface="+mj-lt"/>
              </a:rPr>
              <a:t>Numbers like 2000 lb/in</a:t>
            </a:r>
            <a:r>
              <a:rPr lang="en-US" sz="2600" dirty="0">
                <a:solidFill>
                  <a:srgbClr val="FF0000"/>
                </a:solidFill>
                <a:latin typeface="+mj-lt"/>
                <a:cs typeface="Arial"/>
              </a:rPr>
              <a:t>²</a:t>
            </a:r>
            <a:r>
              <a:rPr lang="en-US" sz="2600" dirty="0">
                <a:solidFill>
                  <a:srgbClr val="FF0000"/>
                </a:solidFill>
                <a:latin typeface="+mj-lt"/>
              </a:rPr>
              <a:t> in one video, thousands pounds per foot in another video, or 100 kPa (14.5 lb/in</a:t>
            </a:r>
            <a:r>
              <a:rPr lang="en-US" sz="2600" dirty="0">
                <a:solidFill>
                  <a:srgbClr val="FF0000"/>
                </a:solidFill>
                <a:latin typeface="+mj-lt"/>
                <a:cs typeface="Arial"/>
              </a:rPr>
              <a:t>²)</a:t>
            </a:r>
            <a:r>
              <a:rPr lang="en-US" sz="2600" dirty="0">
                <a:solidFill>
                  <a:srgbClr val="FF0000"/>
                </a:solidFill>
                <a:latin typeface="+mj-lt"/>
              </a:rPr>
              <a:t> are more anecdotal than real </a:t>
            </a:r>
          </a:p>
          <a:p>
            <a:pPr marL="346075" indent="-346075">
              <a:buSzPct val="70000"/>
              <a:buFont typeface="Wingdings" panose="05000000000000000000" pitchFamily="2" charset="2"/>
              <a:buChar char="q"/>
            </a:pPr>
            <a:r>
              <a:rPr lang="en-US" sz="2600" dirty="0">
                <a:solidFill>
                  <a:srgbClr val="FF0000"/>
                </a:solidFill>
                <a:latin typeface="+mj-lt"/>
              </a:rPr>
              <a:t>Notion that “Copper expanding 67,000 or 76,000 times” is not relevant for electric arc   </a:t>
            </a:r>
            <a:endParaRPr lang="en-US" sz="2600" dirty="0">
              <a:latin typeface="+mj-lt"/>
            </a:endParaRPr>
          </a:p>
        </p:txBody>
      </p:sp>
      <p:sp>
        <p:nvSpPr>
          <p:cNvPr id="10" name="Footer Placeholder 3">
            <a:extLst>
              <a:ext uri="{FF2B5EF4-FFF2-40B4-BE49-F238E27FC236}">
                <a16:creationId xmlns:a16="http://schemas.microsoft.com/office/drawing/2014/main" id="{BAF1CA61-D3FE-425F-BFA7-0F5C0B26CC6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1150297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152400"/>
            <a:ext cx="8839200" cy="944562"/>
          </a:xfrm>
        </p:spPr>
        <p:txBody>
          <a:bodyPr>
            <a:normAutofit fontScale="90000"/>
          </a:bodyPr>
          <a:lstStyle/>
          <a:p>
            <a:r>
              <a:rPr lang="en-US" sz="4000" b="1" dirty="0">
                <a:solidFill>
                  <a:srgbClr val="0000CC"/>
                </a:solidFill>
              </a:rPr>
              <a:t>Awareness of box arc striking at any moment  </a:t>
            </a:r>
          </a:p>
        </p:txBody>
      </p:sp>
      <p:sp>
        <p:nvSpPr>
          <p:cNvPr id="6" name="Rectangle 5">
            <a:extLst>
              <a:ext uri="{FF2B5EF4-FFF2-40B4-BE49-F238E27FC236}">
                <a16:creationId xmlns:a16="http://schemas.microsoft.com/office/drawing/2014/main" id="{9C920787-C142-4657-BD24-F2F49C42056D}"/>
              </a:ext>
            </a:extLst>
          </p:cNvPr>
          <p:cNvSpPr/>
          <p:nvPr/>
        </p:nvSpPr>
        <p:spPr>
          <a:xfrm>
            <a:off x="807890" y="1524000"/>
            <a:ext cx="7886700" cy="1985159"/>
          </a:xfrm>
          <a:prstGeom prst="rect">
            <a:avLst/>
          </a:prstGeom>
        </p:spPr>
        <p:txBody>
          <a:bodyPr wrap="square">
            <a:spAutoFit/>
          </a:bodyPr>
          <a:lstStyle/>
          <a:p>
            <a:r>
              <a:rPr lang="en-US" sz="2800" b="1" dirty="0"/>
              <a:t>Video: </a:t>
            </a:r>
            <a:r>
              <a:rPr lang="en-US" sz="2800" dirty="0"/>
              <a:t>MV substation arc in normal condition </a:t>
            </a:r>
          </a:p>
          <a:p>
            <a:endParaRPr lang="en-US" sz="1500" dirty="0"/>
          </a:p>
          <a:p>
            <a:r>
              <a:rPr lang="en-US" sz="2000" dirty="0">
                <a:hlinkClick r:id="rId3"/>
              </a:rPr>
              <a:t>https://www.youtube.com/watch?v=15hj4-047EQ&amp;feature=youtu.be</a:t>
            </a:r>
            <a:endParaRPr lang="en-US" sz="2000" dirty="0"/>
          </a:p>
          <a:p>
            <a:r>
              <a:rPr lang="en-US" sz="2000" dirty="0"/>
              <a:t>OR</a:t>
            </a:r>
          </a:p>
          <a:p>
            <a:r>
              <a:rPr lang="en-US" sz="2000" dirty="0">
                <a:hlinkClick r:id="rId4"/>
              </a:rPr>
              <a:t>https://ucmo.hosted.panopto.com/Panopto/Pages/Viewer.aspx?id=67f98a4d-50b7-426b-9045-ac2401451e19</a:t>
            </a:r>
            <a:endParaRPr lang="en-US" sz="2000" dirty="0"/>
          </a:p>
        </p:txBody>
      </p:sp>
      <p:sp>
        <p:nvSpPr>
          <p:cNvPr id="9" name="Content Placeholder 2"/>
          <p:cNvSpPr txBox="1">
            <a:spLocks/>
          </p:cNvSpPr>
          <p:nvPr/>
        </p:nvSpPr>
        <p:spPr>
          <a:xfrm>
            <a:off x="762000" y="3893344"/>
            <a:ext cx="7772400" cy="2126456"/>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693080"/>
                </a:solidFill>
                <a:latin typeface="Proxima Nova Light" panose="0200050603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693080"/>
                </a:solidFill>
                <a:latin typeface="Proxima Nova Light" panose="0200050603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693080"/>
                </a:solidFill>
                <a:latin typeface="Proxima Nova Light" panose="0200050603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6075" indent="-346075">
              <a:buSzPct val="70000"/>
              <a:buFont typeface="Wingdings" panose="05000000000000000000" pitchFamily="2" charset="2"/>
              <a:buChar char="q"/>
            </a:pPr>
            <a:r>
              <a:rPr lang="en-US" sz="2800" dirty="0">
                <a:solidFill>
                  <a:schemeClr val="tx1"/>
                </a:solidFill>
                <a:latin typeface="+mj-lt"/>
              </a:rPr>
              <a:t>As recorded in many videos, arc incident is likely to happen when some work is being done on equipment.</a:t>
            </a:r>
          </a:p>
          <a:p>
            <a:pPr marL="346075" indent="-346075">
              <a:buSzPct val="70000"/>
              <a:buFont typeface="Wingdings" panose="05000000000000000000" pitchFamily="2" charset="2"/>
              <a:buChar char="q"/>
            </a:pPr>
            <a:r>
              <a:rPr lang="en-US" sz="2800" dirty="0">
                <a:solidFill>
                  <a:schemeClr val="tx1"/>
                </a:solidFill>
                <a:latin typeface="+mj-lt"/>
              </a:rPr>
              <a:t>Just be aware that arc may happen at any moment making door swinging violently. </a:t>
            </a:r>
          </a:p>
        </p:txBody>
      </p:sp>
      <p:sp>
        <p:nvSpPr>
          <p:cNvPr id="10" name="Footer Placeholder 3">
            <a:extLst>
              <a:ext uri="{FF2B5EF4-FFF2-40B4-BE49-F238E27FC236}">
                <a16:creationId xmlns:a16="http://schemas.microsoft.com/office/drawing/2014/main" id="{6A3D5C6E-B2A8-4C18-8183-DD583C28EA5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169229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38"/>
            <a:ext cx="9144000" cy="1401762"/>
          </a:xfrm>
        </p:spPr>
        <p:txBody>
          <a:bodyPr>
            <a:normAutofit fontScale="90000"/>
          </a:bodyPr>
          <a:lstStyle/>
          <a:p>
            <a:r>
              <a:rPr lang="en-US" sz="4000" b="1" dirty="0">
                <a:solidFill>
                  <a:srgbClr val="0000CC"/>
                </a:solidFill>
              </a:rPr>
              <a:t>Myth: arc rating on your garment label is constant and universal measure of protective properties in any electric arc </a:t>
            </a:r>
          </a:p>
        </p:txBody>
      </p:sp>
      <p:sp>
        <p:nvSpPr>
          <p:cNvPr id="8" name="Content Placeholder 7"/>
          <p:cNvSpPr>
            <a:spLocks noGrp="1"/>
          </p:cNvSpPr>
          <p:nvPr>
            <p:ph idx="1"/>
          </p:nvPr>
        </p:nvSpPr>
        <p:spPr>
          <a:xfrm>
            <a:off x="685800" y="2133600"/>
            <a:ext cx="8001000" cy="4222750"/>
          </a:xfrm>
        </p:spPr>
        <p:txBody>
          <a:bodyPr>
            <a:noAutofit/>
          </a:bodyPr>
          <a:lstStyle/>
          <a:p>
            <a:pPr marL="457200" indent="-457200">
              <a:buFont typeface="Wingdings" panose="05000000000000000000" pitchFamily="2" charset="2"/>
              <a:buChar char="q"/>
            </a:pPr>
            <a:r>
              <a:rPr lang="en-US" sz="2800" b="1" kern="0" dirty="0">
                <a:latin typeface="+mj-lt"/>
              </a:rPr>
              <a:t>ASTM F1959 Definition: </a:t>
            </a:r>
            <a:r>
              <a:rPr lang="en-US" sz="2800" dirty="0">
                <a:latin typeface="+mj-lt"/>
              </a:rPr>
              <a:t>“</a:t>
            </a:r>
            <a:r>
              <a:rPr lang="en-US" sz="2800" i="1" dirty="0">
                <a:latin typeface="+mj-lt"/>
              </a:rPr>
              <a:t>arc rating </a:t>
            </a:r>
            <a:r>
              <a:rPr lang="en-US" sz="2800" dirty="0">
                <a:latin typeface="+mj-lt"/>
              </a:rPr>
              <a:t>- value attributed to materials that describes their performance to exposure to an electrical arc discharge”.</a:t>
            </a:r>
          </a:p>
          <a:p>
            <a:pPr marL="514350" indent="-514350">
              <a:buClrTx/>
              <a:buSzPct val="100000"/>
              <a:buFont typeface="+mj-lt"/>
              <a:buAutoNum type="arabicPeriod"/>
              <a:defRPr/>
            </a:pPr>
            <a:r>
              <a:rPr lang="en-US" sz="2800" dirty="0">
                <a:solidFill>
                  <a:srgbClr val="FF0000"/>
                </a:solidFill>
                <a:latin typeface="+mj-lt"/>
              </a:rPr>
              <a:t>Arc rating is perceived to be an absolute constant for the material regardless  arc parameters. </a:t>
            </a:r>
          </a:p>
          <a:p>
            <a:pPr marL="514350" indent="-514350">
              <a:buClr>
                <a:srgbClr val="FF0000"/>
              </a:buClr>
              <a:buSzPct val="100000"/>
              <a:buFont typeface="+mj-lt"/>
              <a:buAutoNum type="arabicPeriod"/>
              <a:defRPr/>
            </a:pPr>
            <a:r>
              <a:rPr lang="en-US" sz="2800" dirty="0">
                <a:solidFill>
                  <a:srgbClr val="FF0000"/>
                </a:solidFill>
                <a:latin typeface="+mj-lt"/>
              </a:rPr>
              <a:t>The definition pretends to be universal to any and all electric arc discharges regardless type of arc.</a:t>
            </a:r>
          </a:p>
          <a:p>
            <a:pPr marL="0" indent="0" algn="ctr">
              <a:buNone/>
              <a:defRPr/>
            </a:pPr>
            <a:r>
              <a:rPr lang="en-US" sz="2800" b="1" u="sng" dirty="0">
                <a:latin typeface="+mj-lt"/>
              </a:rPr>
              <a:t>But does one value fits them all?</a:t>
            </a:r>
            <a:endParaRPr lang="en-US" sz="2800" dirty="0">
              <a:latin typeface="+mj-lt"/>
            </a:endParaRPr>
          </a:p>
        </p:txBody>
      </p:sp>
      <p:sp>
        <p:nvSpPr>
          <p:cNvPr id="7" name="Footer Placeholder 3">
            <a:extLst>
              <a:ext uri="{FF2B5EF4-FFF2-40B4-BE49-F238E27FC236}">
                <a16:creationId xmlns:a16="http://schemas.microsoft.com/office/drawing/2014/main" id="{745EF800-1C82-401A-94B0-248638DA797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2717358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933586"/>
          </a:xfrm>
        </p:spPr>
        <p:txBody>
          <a:bodyPr>
            <a:normAutofit/>
          </a:bodyPr>
          <a:lstStyle/>
          <a:p>
            <a:pPr algn="ctr"/>
            <a:r>
              <a:rPr lang="en-US" sz="4000" b="1" dirty="0">
                <a:solidFill>
                  <a:srgbClr val="0000CC"/>
                </a:solidFill>
              </a:rPr>
              <a:t>PPE selection requirements</a:t>
            </a:r>
            <a:endParaRPr lang="en-US" sz="4000" dirty="0">
              <a:solidFill>
                <a:srgbClr val="0000CC"/>
              </a:solidFill>
            </a:endParaRPr>
          </a:p>
        </p:txBody>
      </p:sp>
      <p:sp>
        <p:nvSpPr>
          <p:cNvPr id="3" name="Content Placeholder 2"/>
          <p:cNvSpPr>
            <a:spLocks noGrp="1"/>
          </p:cNvSpPr>
          <p:nvPr>
            <p:ph idx="1"/>
          </p:nvPr>
        </p:nvSpPr>
        <p:spPr>
          <a:xfrm>
            <a:off x="628650" y="1286392"/>
            <a:ext cx="7886700" cy="4962008"/>
          </a:xfrm>
        </p:spPr>
        <p:txBody>
          <a:bodyPr>
            <a:normAutofit fontScale="92500" lnSpcReduction="10000"/>
          </a:bodyPr>
          <a:lstStyle/>
          <a:p>
            <a:pPr marL="463550" indent="-463550">
              <a:buFont typeface="Wingdings" panose="05000000000000000000" pitchFamily="2" charset="2"/>
              <a:buChar char="q"/>
            </a:pPr>
            <a:r>
              <a:rPr lang="en-US" sz="2800" b="1" dirty="0"/>
              <a:t>Method 1 (incident energy method NFPA 70E)</a:t>
            </a:r>
          </a:p>
          <a:p>
            <a:pPr marL="685800" indent="-457200">
              <a:buFont typeface="Wingdings" panose="05000000000000000000" pitchFamily="2" charset="2"/>
              <a:buChar char="Ø"/>
            </a:pPr>
            <a:r>
              <a:rPr lang="en-US" sz="2800" dirty="0"/>
              <a:t>Estimate arc thermal hazard calculating Incident Energy (IE)  of potential arc exposure (cal/cm</a:t>
            </a:r>
            <a:r>
              <a:rPr lang="en-US" sz="2800" dirty="0">
                <a:latin typeface="Arial"/>
                <a:cs typeface="Arial"/>
              </a:rPr>
              <a:t>²)</a:t>
            </a:r>
          </a:p>
          <a:p>
            <a:pPr marL="685800" indent="-457200">
              <a:buFont typeface="Wingdings" panose="05000000000000000000" pitchFamily="2" charset="2"/>
              <a:buChar char="Ø"/>
            </a:pPr>
            <a:r>
              <a:rPr lang="en-US" sz="2800" dirty="0">
                <a:latin typeface="+mj-lt"/>
                <a:cs typeface="Arial"/>
              </a:rPr>
              <a:t>Select arc PPE with arc rating equal or higher than estimated thermal hazard</a:t>
            </a:r>
            <a:endParaRPr lang="en-US" sz="2800" dirty="0">
              <a:latin typeface="+mj-lt"/>
            </a:endParaRPr>
          </a:p>
          <a:p>
            <a:pPr marL="463550" indent="-463550">
              <a:buFont typeface="Wingdings" panose="05000000000000000000" pitchFamily="2" charset="2"/>
              <a:buChar char="q"/>
            </a:pPr>
            <a:r>
              <a:rPr lang="en-US" sz="2800" b="1" dirty="0"/>
              <a:t>Method 2 (task table method NFPA 70E)</a:t>
            </a:r>
          </a:p>
          <a:p>
            <a:pPr marL="685800" indent="-457200">
              <a:buFont typeface="Wingdings" panose="05000000000000000000" pitchFamily="2" charset="2"/>
              <a:buChar char="Ø"/>
            </a:pPr>
            <a:r>
              <a:rPr lang="en-US" sz="2800" dirty="0"/>
              <a:t>Select PPE based on preformed task, system voltage, and projected fault current </a:t>
            </a:r>
          </a:p>
          <a:p>
            <a:pPr marL="685800" indent="-457200">
              <a:buFont typeface="Wingdings" panose="05000000000000000000" pitchFamily="2" charset="2"/>
              <a:buChar char="Ø"/>
            </a:pPr>
            <a:r>
              <a:rPr lang="en-US" sz="2800" dirty="0"/>
              <a:t>PPE arc rating is determined from task table</a:t>
            </a:r>
          </a:p>
          <a:p>
            <a:pPr marL="0" indent="457200">
              <a:buFont typeface="Wingdings" panose="05000000000000000000" pitchFamily="2" charset="2"/>
              <a:buChar char="q"/>
            </a:pPr>
            <a:r>
              <a:rPr lang="en-US" sz="2800" b="1" dirty="0"/>
              <a:t>Method 3 (table method IEEE NESC)</a:t>
            </a:r>
          </a:p>
          <a:p>
            <a:pPr indent="-114300">
              <a:buFont typeface="Wingdings" panose="05000000000000000000" pitchFamily="2" charset="2"/>
              <a:buChar char="Ø"/>
            </a:pPr>
            <a:r>
              <a:rPr lang="en-US" sz="2800" dirty="0"/>
              <a:t>Select PPE based on tables depending on voltage, current and arc duration</a:t>
            </a:r>
          </a:p>
        </p:txBody>
      </p:sp>
      <p:sp>
        <p:nvSpPr>
          <p:cNvPr id="7" name="Footer Placeholder 3">
            <a:extLst>
              <a:ext uri="{FF2B5EF4-FFF2-40B4-BE49-F238E27FC236}">
                <a16:creationId xmlns:a16="http://schemas.microsoft.com/office/drawing/2014/main" id="{94FAFE07-DD07-4D90-87CA-A2E02A2DB28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59809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92199"/>
          </a:xfrm>
        </p:spPr>
        <p:txBody>
          <a:bodyPr/>
          <a:lstStyle/>
          <a:p>
            <a:pPr algn="ctr"/>
            <a:r>
              <a:rPr lang="en-US" sz="4000" b="1" dirty="0">
                <a:solidFill>
                  <a:srgbClr val="0000CC"/>
                </a:solidFill>
              </a:rPr>
              <a:t>What are we leaning  -  Outline</a:t>
            </a:r>
            <a:r>
              <a:rPr lang="en-US" dirty="0">
                <a:solidFill>
                  <a:srgbClr val="0000CC"/>
                </a:solidFill>
              </a:rPr>
              <a:t> </a:t>
            </a:r>
          </a:p>
        </p:txBody>
      </p:sp>
      <p:sp>
        <p:nvSpPr>
          <p:cNvPr id="3" name="Content Placeholder 2"/>
          <p:cNvSpPr>
            <a:spLocks noGrp="1"/>
          </p:cNvSpPr>
          <p:nvPr>
            <p:ph idx="1"/>
          </p:nvPr>
        </p:nvSpPr>
        <p:spPr>
          <a:xfrm>
            <a:off x="671513" y="1500188"/>
            <a:ext cx="8043862" cy="4676775"/>
          </a:xfrm>
        </p:spPr>
        <p:txBody>
          <a:bodyPr>
            <a:normAutofit lnSpcReduction="10000"/>
          </a:bodyPr>
          <a:lstStyle/>
          <a:p>
            <a:pPr marL="0" indent="0">
              <a:buNone/>
            </a:pPr>
            <a:r>
              <a:rPr lang="en-US" sz="2800" dirty="0"/>
              <a:t> Three modules in this training course: </a:t>
            </a:r>
          </a:p>
          <a:p>
            <a:pPr marL="0" indent="0">
              <a:buNone/>
            </a:pPr>
            <a:endParaRPr lang="en-US" sz="2800" dirty="0"/>
          </a:p>
          <a:p>
            <a:pPr marL="1603375" indent="-1603375">
              <a:buNone/>
            </a:pPr>
            <a:r>
              <a:rPr lang="en-US" sz="2800" b="1" dirty="0"/>
              <a:t>Module 1</a:t>
            </a:r>
            <a:r>
              <a:rPr lang="en-US" sz="2800" dirty="0"/>
              <a:t>. Electric hazards in wind industry: electric shock and electric arc.</a:t>
            </a:r>
          </a:p>
          <a:p>
            <a:pPr marL="1603375" indent="-1603375">
              <a:buFont typeface="Wingdings" panose="05000000000000000000" pitchFamily="2" charset="2"/>
              <a:buChar char="q"/>
            </a:pPr>
            <a:endParaRPr lang="en-US" sz="1500" dirty="0"/>
          </a:p>
          <a:p>
            <a:pPr marL="1603375" indent="-1603375">
              <a:buNone/>
            </a:pPr>
            <a:r>
              <a:rPr lang="en-US" sz="2800" b="1" dirty="0"/>
              <a:t>Module 2</a:t>
            </a:r>
            <a:r>
              <a:rPr lang="en-US" sz="2800" dirty="0"/>
              <a:t>. Protection against electric hazards: protective materials and PPE properties.</a:t>
            </a:r>
          </a:p>
          <a:p>
            <a:pPr marL="1603375" indent="-1603375">
              <a:buFont typeface="Wingdings" panose="05000000000000000000" pitchFamily="2" charset="2"/>
              <a:buChar char="q"/>
            </a:pPr>
            <a:endParaRPr lang="en-US" sz="1500" dirty="0"/>
          </a:p>
          <a:p>
            <a:pPr marL="1603375" indent="-1603375">
              <a:buNone/>
            </a:pPr>
            <a:r>
              <a:rPr lang="en-US" sz="2800" b="1" dirty="0"/>
              <a:t>Module 3</a:t>
            </a:r>
            <a:r>
              <a:rPr lang="en-US" sz="2800" dirty="0"/>
              <a:t>. Safe energized electrical work standardization: normative regulations and other consensus standards  </a:t>
            </a:r>
          </a:p>
        </p:txBody>
      </p:sp>
      <p:sp>
        <p:nvSpPr>
          <p:cNvPr id="6" name="Footer Placeholder 3">
            <a:extLst>
              <a:ext uri="{FF2B5EF4-FFF2-40B4-BE49-F238E27FC236}">
                <a16:creationId xmlns:a16="http://schemas.microsoft.com/office/drawing/2014/main" id="{6D1A4182-D98E-4BBA-9307-19F0F2288B90}"/>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1530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944562"/>
          </a:xfrm>
        </p:spPr>
        <p:txBody>
          <a:bodyPr>
            <a:normAutofit fontScale="90000"/>
          </a:bodyPr>
          <a:lstStyle/>
          <a:p>
            <a:r>
              <a:rPr lang="en-US" sz="4000" b="1" dirty="0">
                <a:solidFill>
                  <a:srgbClr val="0000CC"/>
                </a:solidFill>
              </a:rPr>
              <a:t>Reality: arc rating is limited to a single set of test conditions</a:t>
            </a:r>
          </a:p>
        </p:txBody>
      </p:sp>
      <p:pic>
        <p:nvPicPr>
          <p:cNvPr id="4" name="Picture 3" descr="Arc test apparatus is shown in this photo. " title="Reality: arc rating is limited to a single set of test conditions">
            <a:extLst>
              <a:ext uri="{FF2B5EF4-FFF2-40B4-BE49-F238E27FC236}">
                <a16:creationId xmlns:a16="http://schemas.microsoft.com/office/drawing/2014/main" id="{4DD3ECE1-E65C-4CBD-8842-DB96355E5308}"/>
              </a:ext>
            </a:extLst>
          </p:cNvPr>
          <p:cNvPicPr>
            <a:picLocks noChangeAspect="1"/>
          </p:cNvPicPr>
          <p:nvPr/>
        </p:nvPicPr>
        <p:blipFill>
          <a:blip r:embed="rId3"/>
          <a:stretch>
            <a:fillRect/>
          </a:stretch>
        </p:blipFill>
        <p:spPr>
          <a:xfrm>
            <a:off x="404225" y="1592580"/>
            <a:ext cx="2987040" cy="4732020"/>
          </a:xfrm>
          <a:prstGeom prst="rect">
            <a:avLst/>
          </a:prstGeom>
        </p:spPr>
      </p:pic>
      <p:sp>
        <p:nvSpPr>
          <p:cNvPr id="6" name="Content Placeholder 1"/>
          <p:cNvSpPr txBox="1">
            <a:spLocks/>
          </p:cNvSpPr>
          <p:nvPr/>
        </p:nvSpPr>
        <p:spPr>
          <a:xfrm>
            <a:off x="3391265" y="1524000"/>
            <a:ext cx="5447570" cy="4729388"/>
          </a:xfrm>
          <a:prstGeom prst="rect">
            <a:avLst/>
          </a:prstGeom>
          <a:solidFill>
            <a:srgbClr val="FFFFFF"/>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00000"/>
              <a:buFont typeface="Wingdings" panose="05000000000000000000" pitchFamily="2" charset="2"/>
              <a:buChar char="q"/>
            </a:pPr>
            <a:r>
              <a:rPr lang="en-US" sz="2800" dirty="0">
                <a:latin typeface="+mj-lt"/>
              </a:rPr>
              <a:t>Arc Rating is determined according to ASTM F1959 standard test method</a:t>
            </a:r>
          </a:p>
          <a:p>
            <a:pPr>
              <a:buSzPct val="100000"/>
              <a:buFont typeface="Wingdings" panose="05000000000000000000" pitchFamily="2" charset="2"/>
              <a:buChar char="q"/>
            </a:pPr>
            <a:r>
              <a:rPr lang="en-US" sz="2800" dirty="0">
                <a:latin typeface="+mj-lt"/>
              </a:rPr>
              <a:t>Test performed using </a:t>
            </a:r>
            <a:r>
              <a:rPr lang="en-US" sz="2800" dirty="0">
                <a:solidFill>
                  <a:srgbClr val="FF0000"/>
                </a:solidFill>
                <a:latin typeface="+mj-lt"/>
              </a:rPr>
              <a:t>open air arc </a:t>
            </a:r>
            <a:r>
              <a:rPr lang="en-US" sz="2800" dirty="0">
                <a:latin typeface="+mj-lt"/>
              </a:rPr>
              <a:t>with in-line vertical electrodes</a:t>
            </a:r>
          </a:p>
          <a:p>
            <a:pPr>
              <a:buSzPct val="100000"/>
              <a:buFont typeface="Wingdings" panose="05000000000000000000" pitchFamily="2" charset="2"/>
              <a:buChar char="q"/>
            </a:pPr>
            <a:r>
              <a:rPr lang="en-US" sz="2800" dirty="0">
                <a:latin typeface="+mj-lt"/>
              </a:rPr>
              <a:t>Test parameters: </a:t>
            </a:r>
          </a:p>
          <a:p>
            <a:pPr lvl="1">
              <a:buSzPct val="100000"/>
              <a:buFont typeface="Arial" panose="020B0604020202020204" pitchFamily="34" charset="0"/>
              <a:buChar char="•"/>
            </a:pPr>
            <a:r>
              <a:rPr lang="en-US" sz="2500" dirty="0">
                <a:solidFill>
                  <a:srgbClr val="FF0000"/>
                </a:solidFill>
                <a:latin typeface="+mj-lt"/>
              </a:rPr>
              <a:t>8 kA arc current</a:t>
            </a:r>
          </a:p>
          <a:p>
            <a:pPr lvl="1">
              <a:buSzPct val="100000"/>
              <a:buFont typeface="Arial" panose="020B0604020202020204" pitchFamily="34" charset="0"/>
              <a:buChar char="•"/>
            </a:pPr>
            <a:r>
              <a:rPr lang="en-US" sz="2500" dirty="0">
                <a:solidFill>
                  <a:srgbClr val="FF0000"/>
                </a:solidFill>
                <a:latin typeface="+mj-lt"/>
              </a:rPr>
              <a:t>12 inch distance </a:t>
            </a:r>
            <a:r>
              <a:rPr lang="en-US" sz="2500" dirty="0">
                <a:latin typeface="+mj-lt"/>
              </a:rPr>
              <a:t>between test specimen and arc electrodes</a:t>
            </a:r>
          </a:p>
          <a:p>
            <a:pPr lvl="1">
              <a:buSzPct val="100000"/>
              <a:buFont typeface="Arial" panose="020B0604020202020204" pitchFamily="34" charset="0"/>
              <a:buChar char="•"/>
            </a:pPr>
            <a:r>
              <a:rPr lang="en-US" sz="2500" dirty="0">
                <a:latin typeface="+mj-lt"/>
              </a:rPr>
              <a:t>12 inch distance between tips of vertical electrodes </a:t>
            </a:r>
          </a:p>
        </p:txBody>
      </p:sp>
      <p:sp>
        <p:nvSpPr>
          <p:cNvPr id="9" name="Footer Placeholder 3">
            <a:extLst>
              <a:ext uri="{FF2B5EF4-FFF2-40B4-BE49-F238E27FC236}">
                <a16:creationId xmlns:a16="http://schemas.microsoft.com/office/drawing/2014/main" id="{9DC5596D-509E-4CC6-BD74-613CCB7DF8F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345806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3238"/>
            <a:ext cx="7772400" cy="944562"/>
          </a:xfrm>
        </p:spPr>
        <p:txBody>
          <a:bodyPr>
            <a:normAutofit fontScale="90000"/>
          </a:bodyPr>
          <a:lstStyle/>
          <a:p>
            <a:r>
              <a:rPr lang="en-US" sz="4000" b="1" dirty="0">
                <a:solidFill>
                  <a:srgbClr val="0000CC"/>
                </a:solidFill>
              </a:rPr>
              <a:t>Actual arc rating is variable with </a:t>
            </a:r>
            <a:r>
              <a:rPr lang="en-US" sz="4000" b="1" dirty="0">
                <a:solidFill>
                  <a:srgbClr val="FF0000"/>
                </a:solidFill>
              </a:rPr>
              <a:t>test/fault arc current </a:t>
            </a:r>
          </a:p>
        </p:txBody>
      </p:sp>
      <p:pic>
        <p:nvPicPr>
          <p:cNvPr id="4" name="Picture 3" descr="Actual arc rating is variable with test/fault arc current &#10;&#10;Chart in this slide illustrates that arc rating is not constant and is dependent on arc current." title="Actual arc rating is variable with test/fault arc current ">
            <a:extLst>
              <a:ext uri="{FF2B5EF4-FFF2-40B4-BE49-F238E27FC236}">
                <a16:creationId xmlns:a16="http://schemas.microsoft.com/office/drawing/2014/main" id="{93CAC319-9BF4-4A4E-9C01-9FD314D02061}"/>
              </a:ext>
            </a:extLst>
          </p:cNvPr>
          <p:cNvPicPr>
            <a:picLocks noChangeAspect="1"/>
          </p:cNvPicPr>
          <p:nvPr/>
        </p:nvPicPr>
        <p:blipFill>
          <a:blip r:embed="rId3"/>
          <a:stretch>
            <a:fillRect/>
          </a:stretch>
        </p:blipFill>
        <p:spPr>
          <a:xfrm>
            <a:off x="434187" y="2242077"/>
            <a:ext cx="5369714" cy="3701523"/>
          </a:xfrm>
          <a:prstGeom prst="rect">
            <a:avLst/>
          </a:prstGeom>
        </p:spPr>
      </p:pic>
      <p:sp>
        <p:nvSpPr>
          <p:cNvPr id="7" name="Content Placeholder 2"/>
          <p:cNvSpPr txBox="1">
            <a:spLocks/>
          </p:cNvSpPr>
          <p:nvPr/>
        </p:nvSpPr>
        <p:spPr>
          <a:xfrm>
            <a:off x="5829301" y="2086573"/>
            <a:ext cx="3086099" cy="3857027"/>
          </a:xfrm>
          <a:prstGeom prst="rect">
            <a:avLst/>
          </a:prstGeom>
          <a:solidFill>
            <a:srgbClr val="FFFFFF"/>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2"/>
                </a:solidFill>
                <a:latin typeface="Proxima Nova Light" panose="0200050603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2"/>
                </a:solidFill>
                <a:latin typeface="Proxima Nova Light" panose="0200050603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2"/>
                </a:solidFill>
                <a:latin typeface="Proxima Nova Light" panose="0200050603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solidFill>
                <a:latin typeface="Proxima Nova Light" panose="0200050603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solidFill>
                <a:latin typeface="Proxima Nova Light" panose="0200050603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6075" indent="-346075">
              <a:buSzPct val="70000"/>
              <a:buFont typeface="Wingdings" panose="05000000000000000000" pitchFamily="2" charset="2"/>
              <a:buChar char="q"/>
            </a:pPr>
            <a:r>
              <a:rPr lang="en-US" sz="2800" dirty="0">
                <a:solidFill>
                  <a:schemeClr val="tx1"/>
                </a:solidFill>
                <a:latin typeface="+mj-lt"/>
              </a:rPr>
              <a:t>Arc Rating dependency on fault current is known in ASTM since 2004</a:t>
            </a:r>
          </a:p>
          <a:p>
            <a:pPr marL="346075" indent="-346075">
              <a:buSzPct val="70000"/>
              <a:buFont typeface="Wingdings" panose="05000000000000000000" pitchFamily="2" charset="2"/>
              <a:buChar char="q"/>
            </a:pPr>
            <a:r>
              <a:rPr lang="en-US" sz="2800" dirty="0">
                <a:solidFill>
                  <a:schemeClr val="tx1"/>
                </a:solidFill>
                <a:latin typeface="+mj-lt"/>
              </a:rPr>
              <a:t>New research data is in correlation with the 2004 data</a:t>
            </a:r>
          </a:p>
        </p:txBody>
      </p:sp>
      <p:sp>
        <p:nvSpPr>
          <p:cNvPr id="9" name="Footer Placeholder 3">
            <a:extLst>
              <a:ext uri="{FF2B5EF4-FFF2-40B4-BE49-F238E27FC236}">
                <a16:creationId xmlns:a16="http://schemas.microsoft.com/office/drawing/2014/main" id="{2E5E0EE7-D39F-4B13-84A9-4A4E1A807A7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4268298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3238"/>
            <a:ext cx="8382000" cy="944562"/>
          </a:xfrm>
        </p:spPr>
        <p:txBody>
          <a:bodyPr>
            <a:normAutofit fontScale="90000"/>
          </a:bodyPr>
          <a:lstStyle/>
          <a:p>
            <a:r>
              <a:rPr lang="en-US" sz="4000" b="1" dirty="0">
                <a:solidFill>
                  <a:srgbClr val="0000CC"/>
                </a:solidFill>
              </a:rPr>
              <a:t>Actual Arc Rating is variable with </a:t>
            </a:r>
            <a:br>
              <a:rPr lang="en-US" sz="4000" b="1" dirty="0">
                <a:solidFill>
                  <a:srgbClr val="0000CC"/>
                </a:solidFill>
              </a:rPr>
            </a:br>
            <a:r>
              <a:rPr lang="en-US" sz="4000" b="1" dirty="0">
                <a:solidFill>
                  <a:srgbClr val="FF0000"/>
                </a:solidFill>
              </a:rPr>
              <a:t>fault current</a:t>
            </a:r>
            <a:r>
              <a:rPr lang="en-US" sz="4000" b="1" dirty="0">
                <a:solidFill>
                  <a:srgbClr val="0000CC"/>
                </a:solidFill>
              </a:rPr>
              <a:t> and </a:t>
            </a:r>
            <a:r>
              <a:rPr lang="en-US" sz="4000" b="1" dirty="0">
                <a:solidFill>
                  <a:srgbClr val="FF0000"/>
                </a:solidFill>
              </a:rPr>
              <a:t>distance to arc</a:t>
            </a:r>
          </a:p>
        </p:txBody>
      </p:sp>
      <p:pic>
        <p:nvPicPr>
          <p:cNvPr id="4" name="Picture 3" descr="Chart in this slide illustrates that arc rating is not constant and is dependent on arc current as well as on distance from arcing electrodes. " title="Actual Arc Rating is variable with ">
            <a:extLst>
              <a:ext uri="{FF2B5EF4-FFF2-40B4-BE49-F238E27FC236}">
                <a16:creationId xmlns:a16="http://schemas.microsoft.com/office/drawing/2014/main" id="{D2FDE264-2103-4B62-8050-0CE03A7552CE}"/>
              </a:ext>
            </a:extLst>
          </p:cNvPr>
          <p:cNvPicPr>
            <a:picLocks noChangeAspect="1"/>
          </p:cNvPicPr>
          <p:nvPr/>
        </p:nvPicPr>
        <p:blipFill>
          <a:blip r:embed="rId3"/>
          <a:stretch>
            <a:fillRect/>
          </a:stretch>
        </p:blipFill>
        <p:spPr>
          <a:xfrm>
            <a:off x="533400" y="2042550"/>
            <a:ext cx="5061302" cy="3977250"/>
          </a:xfrm>
          <a:prstGeom prst="rect">
            <a:avLst/>
          </a:prstGeom>
        </p:spPr>
      </p:pic>
      <p:sp>
        <p:nvSpPr>
          <p:cNvPr id="6" name="Content Placeholder 1"/>
          <p:cNvSpPr txBox="1">
            <a:spLocks/>
          </p:cNvSpPr>
          <p:nvPr/>
        </p:nvSpPr>
        <p:spPr>
          <a:xfrm>
            <a:off x="5715000" y="1828800"/>
            <a:ext cx="3086100" cy="4108842"/>
          </a:xfrm>
          <a:prstGeom prst="rect">
            <a:avLst/>
          </a:prstGeom>
          <a:solidFill>
            <a:srgbClr val="FFFFFF"/>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3" indent="-290513">
              <a:buSzPct val="70000"/>
              <a:buFont typeface="Wingdings" panose="05000000000000000000" pitchFamily="2" charset="2"/>
              <a:buChar char="q"/>
            </a:pPr>
            <a:r>
              <a:rPr lang="en-US" sz="2800" dirty="0"/>
              <a:t>Arc rating and thermal properties are dependent on a distance to arc </a:t>
            </a:r>
          </a:p>
          <a:p>
            <a:pPr marL="290513" indent="-290513">
              <a:buSzPct val="70000"/>
              <a:buFont typeface="Wingdings" panose="05000000000000000000" pitchFamily="2" charset="2"/>
              <a:buChar char="q"/>
            </a:pPr>
            <a:r>
              <a:rPr lang="en-US" sz="2800" dirty="0"/>
              <a:t>Difference in arc rating increases with test current level above 8 kA</a:t>
            </a:r>
          </a:p>
          <a:p>
            <a:pPr>
              <a:buSzPct val="70000"/>
              <a:buFont typeface="Wingdings" panose="05000000000000000000" pitchFamily="2" charset="2"/>
              <a:buChar char="q"/>
            </a:pPr>
            <a:endParaRPr lang="en-US" sz="2800" dirty="0"/>
          </a:p>
        </p:txBody>
      </p:sp>
      <p:sp>
        <p:nvSpPr>
          <p:cNvPr id="9" name="Footer Placeholder 3">
            <a:extLst>
              <a:ext uri="{FF2B5EF4-FFF2-40B4-BE49-F238E27FC236}">
                <a16:creationId xmlns:a16="http://schemas.microsoft.com/office/drawing/2014/main" id="{D474E6EF-1844-406D-9580-CA56D1AD796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1362516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944562"/>
          </a:xfrm>
        </p:spPr>
        <p:txBody>
          <a:bodyPr>
            <a:normAutofit fontScale="90000"/>
          </a:bodyPr>
          <a:lstStyle/>
          <a:p>
            <a:r>
              <a:rPr lang="en-US" sz="4000" b="1" dirty="0">
                <a:solidFill>
                  <a:srgbClr val="0000CC"/>
                </a:solidFill>
              </a:rPr>
              <a:t>Actual arc rating is variable with </a:t>
            </a:r>
            <a:r>
              <a:rPr lang="en-US" sz="4000" b="1" dirty="0">
                <a:solidFill>
                  <a:srgbClr val="FF0000"/>
                </a:solidFill>
              </a:rPr>
              <a:t>fault current</a:t>
            </a:r>
            <a:r>
              <a:rPr lang="en-US" sz="4000" b="1" dirty="0">
                <a:solidFill>
                  <a:srgbClr val="0000CC"/>
                </a:solidFill>
              </a:rPr>
              <a:t>  and </a:t>
            </a:r>
            <a:r>
              <a:rPr lang="en-US" sz="4000" b="1" dirty="0">
                <a:solidFill>
                  <a:srgbClr val="FF0000"/>
                </a:solidFill>
              </a:rPr>
              <a:t>distance to arc </a:t>
            </a:r>
            <a:r>
              <a:rPr lang="en-US" sz="4000" b="1" dirty="0">
                <a:solidFill>
                  <a:srgbClr val="0000CC"/>
                </a:solidFill>
              </a:rPr>
              <a:t>and </a:t>
            </a:r>
            <a:r>
              <a:rPr lang="en-US" sz="4000" b="1" dirty="0">
                <a:solidFill>
                  <a:srgbClr val="FF0000"/>
                </a:solidFill>
              </a:rPr>
              <a:t>type of arc</a:t>
            </a:r>
          </a:p>
        </p:txBody>
      </p:sp>
      <p:pic>
        <p:nvPicPr>
          <p:cNvPr id="4" name="Picture 3" descr="Chart in this slide illustrates that arc rating is not constant and is dependent on arc current, on distance from arcing electrodes and as on arc type as well. &#10;A number of different  arc rating values for the same fabric from the same roll are shown on the chart. This fabric was tested several times with variations of arc current, distance from arc, and arc type.  &#10;There is a nearly two time difference in value between the highest and lowest arc ratings.  " title="Actual arc rating is variable with fault current  and distance to arc and type of arc">
            <a:extLst>
              <a:ext uri="{FF2B5EF4-FFF2-40B4-BE49-F238E27FC236}">
                <a16:creationId xmlns:a16="http://schemas.microsoft.com/office/drawing/2014/main" id="{291D2EEF-852B-43FD-BA0C-53D8275F0846}"/>
              </a:ext>
            </a:extLst>
          </p:cNvPr>
          <p:cNvPicPr>
            <a:picLocks noChangeAspect="1"/>
          </p:cNvPicPr>
          <p:nvPr/>
        </p:nvPicPr>
        <p:blipFill>
          <a:blip r:embed="rId3"/>
          <a:stretch>
            <a:fillRect/>
          </a:stretch>
        </p:blipFill>
        <p:spPr>
          <a:xfrm>
            <a:off x="1409700" y="1619447"/>
            <a:ext cx="6210300" cy="3619106"/>
          </a:xfrm>
          <a:prstGeom prst="rect">
            <a:avLst/>
          </a:prstGeom>
        </p:spPr>
      </p:pic>
      <p:sp>
        <p:nvSpPr>
          <p:cNvPr id="7" name="Content Placeholder 2"/>
          <p:cNvSpPr txBox="1">
            <a:spLocks/>
          </p:cNvSpPr>
          <p:nvPr/>
        </p:nvSpPr>
        <p:spPr>
          <a:xfrm>
            <a:off x="228600" y="5434662"/>
            <a:ext cx="8839200" cy="944563"/>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693080"/>
                </a:solidFill>
                <a:latin typeface="Proxima Nova Light" panose="0200050603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693080"/>
                </a:solidFill>
                <a:latin typeface="Proxima Nova Light" panose="0200050603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693080"/>
                </a:solidFill>
                <a:latin typeface="Proxima Nova Light" panose="0200050603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Wingdings" panose="05000000000000000000" pitchFamily="2" charset="2"/>
              <a:buChar char="q"/>
            </a:pPr>
            <a:r>
              <a:rPr lang="en-US" sz="2200" dirty="0">
                <a:solidFill>
                  <a:schemeClr val="tx1"/>
                </a:solidFill>
                <a:latin typeface="+mj-lt"/>
              </a:rPr>
              <a:t>All testing was done with the same fabric from the same single roll.</a:t>
            </a:r>
          </a:p>
          <a:p>
            <a:pPr marL="457200" indent="-457200">
              <a:buFont typeface="Wingdings" panose="05000000000000000000" pitchFamily="2" charset="2"/>
              <a:buChar char="q"/>
            </a:pPr>
            <a:r>
              <a:rPr lang="en-US" sz="2200" dirty="0">
                <a:solidFill>
                  <a:schemeClr val="tx1"/>
                </a:solidFill>
                <a:latin typeface="+mj-lt"/>
              </a:rPr>
              <a:t>Higher numbers to the right of the chart do not mean better protection.</a:t>
            </a:r>
          </a:p>
          <a:p>
            <a:pPr>
              <a:buFont typeface="Wingdings" panose="05000000000000000000" pitchFamily="2" charset="2"/>
              <a:buChar char="q"/>
            </a:pPr>
            <a:endParaRPr lang="en-US" sz="2400" dirty="0">
              <a:solidFill>
                <a:schemeClr val="tx1"/>
              </a:solidFill>
              <a:latin typeface="+mj-lt"/>
            </a:endParaRPr>
          </a:p>
        </p:txBody>
      </p:sp>
      <p:sp>
        <p:nvSpPr>
          <p:cNvPr id="9" name="Footer Placeholder 3">
            <a:extLst>
              <a:ext uri="{FF2B5EF4-FFF2-40B4-BE49-F238E27FC236}">
                <a16:creationId xmlns:a16="http://schemas.microsoft.com/office/drawing/2014/main" id="{01E24A4B-A0A1-4887-A211-A347449B15C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2069173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944562"/>
          </a:xfrm>
        </p:spPr>
        <p:txBody>
          <a:bodyPr>
            <a:normAutofit fontScale="90000"/>
          </a:bodyPr>
          <a:lstStyle/>
          <a:p>
            <a:r>
              <a:rPr lang="en-US" sz="4000" b="1" dirty="0">
                <a:solidFill>
                  <a:srgbClr val="0000CC"/>
                </a:solidFill>
              </a:rPr>
              <a:t>Reality: arc rating is unknown in real field situation </a:t>
            </a:r>
          </a:p>
        </p:txBody>
      </p:sp>
      <p:sp>
        <p:nvSpPr>
          <p:cNvPr id="8" name="Content Placeholder 7"/>
          <p:cNvSpPr>
            <a:spLocks noGrp="1"/>
          </p:cNvSpPr>
          <p:nvPr>
            <p:ph idx="1"/>
          </p:nvPr>
        </p:nvSpPr>
        <p:spPr>
          <a:xfrm>
            <a:off x="457200" y="1981200"/>
            <a:ext cx="8229600" cy="4343400"/>
          </a:xfrm>
        </p:spPr>
        <p:txBody>
          <a:bodyPr>
            <a:normAutofit/>
          </a:bodyPr>
          <a:lstStyle/>
          <a:p>
            <a:pPr>
              <a:buClrTx/>
              <a:buSzPct val="70000"/>
              <a:buFont typeface="Wingdings" panose="05000000000000000000" pitchFamily="2" charset="2"/>
              <a:buChar char="q"/>
            </a:pPr>
            <a:r>
              <a:rPr lang="en-US" sz="2800" dirty="0">
                <a:latin typeface="+mj-lt"/>
              </a:rPr>
              <a:t>Protective properties are not the same and depend on a number of factors.  </a:t>
            </a:r>
          </a:p>
          <a:p>
            <a:pPr>
              <a:buClrTx/>
              <a:buSzPct val="70000"/>
              <a:buFont typeface="Wingdings" panose="05000000000000000000" pitchFamily="2" charset="2"/>
              <a:buChar char="q"/>
            </a:pPr>
            <a:r>
              <a:rPr lang="en-US" sz="2800" dirty="0">
                <a:latin typeface="+mj-lt"/>
              </a:rPr>
              <a:t>PPE selection based on IE method does not account these factors.</a:t>
            </a:r>
          </a:p>
          <a:p>
            <a:pPr>
              <a:buClrTx/>
              <a:buSzPct val="70000"/>
              <a:buFont typeface="Wingdings" panose="05000000000000000000" pitchFamily="2" charset="2"/>
              <a:buChar char="q"/>
            </a:pPr>
            <a:r>
              <a:rPr lang="en-US" sz="2800" dirty="0">
                <a:latin typeface="+mj-lt"/>
              </a:rPr>
              <a:t>PPE will be underperformed because of arc rating variability </a:t>
            </a:r>
          </a:p>
          <a:p>
            <a:endParaRPr lang="en-US" dirty="0">
              <a:latin typeface="+mj-lt"/>
            </a:endParaRPr>
          </a:p>
        </p:txBody>
      </p:sp>
      <p:sp>
        <p:nvSpPr>
          <p:cNvPr id="7" name="Footer Placeholder 3">
            <a:extLst>
              <a:ext uri="{FF2B5EF4-FFF2-40B4-BE49-F238E27FC236}">
                <a16:creationId xmlns:a16="http://schemas.microsoft.com/office/drawing/2014/main" id="{37CF63F7-BBD0-4290-B245-E9F9271D36B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2135442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944562"/>
          </a:xfrm>
        </p:spPr>
        <p:txBody>
          <a:bodyPr>
            <a:normAutofit fontScale="90000"/>
          </a:bodyPr>
          <a:lstStyle/>
          <a:p>
            <a:r>
              <a:rPr lang="en-US" sz="4000" b="1" dirty="0">
                <a:solidFill>
                  <a:srgbClr val="0000CC"/>
                </a:solidFill>
              </a:rPr>
              <a:t>Reality: higher arc rating  - less protection time for single layer garments</a:t>
            </a:r>
          </a:p>
        </p:txBody>
      </p:sp>
      <p:sp>
        <p:nvSpPr>
          <p:cNvPr id="8" name="Content Placeholder 7"/>
          <p:cNvSpPr>
            <a:spLocks noGrp="1"/>
          </p:cNvSpPr>
          <p:nvPr>
            <p:ph idx="1"/>
          </p:nvPr>
        </p:nvSpPr>
        <p:spPr>
          <a:xfrm>
            <a:off x="609600" y="1784350"/>
            <a:ext cx="7924800" cy="4572000"/>
          </a:xfrm>
        </p:spPr>
        <p:txBody>
          <a:bodyPr/>
          <a:lstStyle/>
          <a:p>
            <a:pPr>
              <a:buClrTx/>
              <a:buSzPct val="70000"/>
              <a:buFont typeface="Wingdings" panose="05000000000000000000" pitchFamily="2" charset="2"/>
              <a:buChar char="q"/>
            </a:pPr>
            <a:r>
              <a:rPr lang="en-US" sz="2800" dirty="0">
                <a:latin typeface="+mj-lt"/>
              </a:rPr>
              <a:t>A higher ATPV actually provides misleading information because skin burn occurs in shorter time. </a:t>
            </a:r>
          </a:p>
          <a:p>
            <a:pPr>
              <a:buClrTx/>
              <a:buSzPct val="70000"/>
              <a:buFont typeface="Wingdings" panose="05000000000000000000" pitchFamily="2" charset="2"/>
              <a:buChar char="q"/>
            </a:pPr>
            <a:r>
              <a:rPr lang="en-US" sz="2800" dirty="0">
                <a:latin typeface="+mj-lt"/>
              </a:rPr>
              <a:t>For example:</a:t>
            </a:r>
          </a:p>
          <a:p>
            <a:pPr lvl="1">
              <a:buClrTx/>
              <a:buSzPct val="100000"/>
              <a:buFont typeface="Arial" panose="020B0604020202020204" pitchFamily="34" charset="0"/>
              <a:buChar char="•"/>
            </a:pPr>
            <a:r>
              <a:rPr lang="en-US" dirty="0">
                <a:latin typeface="+mj-lt"/>
              </a:rPr>
              <a:t>Single layer 7 oz cotton fabric has demonstrated ATPV of </a:t>
            </a:r>
            <a:r>
              <a:rPr lang="en-US" dirty="0">
                <a:solidFill>
                  <a:srgbClr val="FF0000"/>
                </a:solidFill>
                <a:latin typeface="+mj-lt"/>
              </a:rPr>
              <a:t>7.3 cal/cm² at 2 kA </a:t>
            </a:r>
            <a:r>
              <a:rPr lang="en-US" dirty="0">
                <a:latin typeface="+mj-lt"/>
              </a:rPr>
              <a:t>arc current and </a:t>
            </a:r>
            <a:r>
              <a:rPr lang="en-US" dirty="0">
                <a:solidFill>
                  <a:srgbClr val="FF0000"/>
                </a:solidFill>
                <a:latin typeface="+mj-lt"/>
              </a:rPr>
              <a:t>12 cal/cm² at 15 kA</a:t>
            </a:r>
            <a:r>
              <a:rPr lang="en-US" dirty="0">
                <a:latin typeface="+mj-lt"/>
              </a:rPr>
              <a:t> arc current. </a:t>
            </a:r>
          </a:p>
          <a:p>
            <a:pPr lvl="1">
              <a:buClrTx/>
              <a:buSzPct val="100000"/>
              <a:buFont typeface="Arial" panose="020B0604020202020204" pitchFamily="34" charset="0"/>
              <a:buChar char="•"/>
            </a:pPr>
            <a:r>
              <a:rPr lang="en-US" dirty="0">
                <a:latin typeface="+mj-lt"/>
              </a:rPr>
              <a:t>However, </a:t>
            </a:r>
            <a:r>
              <a:rPr lang="en-US" dirty="0">
                <a:solidFill>
                  <a:srgbClr val="FF0000"/>
                </a:solidFill>
                <a:latin typeface="+mj-lt"/>
              </a:rPr>
              <a:t>PT is 4.5 times shorter </a:t>
            </a:r>
            <a:r>
              <a:rPr lang="en-US" dirty="0">
                <a:latin typeface="+mj-lt"/>
              </a:rPr>
              <a:t>(less protective) at the higher current and arc rating </a:t>
            </a:r>
          </a:p>
          <a:p>
            <a:endParaRPr lang="en-US" dirty="0">
              <a:latin typeface="+mj-lt"/>
            </a:endParaRPr>
          </a:p>
        </p:txBody>
      </p:sp>
      <p:sp>
        <p:nvSpPr>
          <p:cNvPr id="7" name="Footer Placeholder 3">
            <a:extLst>
              <a:ext uri="{FF2B5EF4-FFF2-40B4-BE49-F238E27FC236}">
                <a16:creationId xmlns:a16="http://schemas.microsoft.com/office/drawing/2014/main" id="{EA3AF8B7-ED75-42B6-9EBE-E29F57B8741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2945932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1"/>
            <a:ext cx="6781800" cy="838200"/>
          </a:xfrm>
        </p:spPr>
        <p:txBody>
          <a:bodyPr>
            <a:normAutofit fontScale="90000"/>
          </a:bodyPr>
          <a:lstStyle/>
          <a:p>
            <a:r>
              <a:rPr lang="en-US" sz="4000" b="1" dirty="0">
                <a:solidFill>
                  <a:srgbClr val="0000CC"/>
                </a:solidFill>
              </a:rPr>
              <a:t>Better and real measurement of arc protective properties</a:t>
            </a:r>
          </a:p>
        </p:txBody>
      </p:sp>
      <p:pic>
        <p:nvPicPr>
          <p:cNvPr id="4" name="Picture 3" descr="Protective times are shown in this chart. &#10;Protective time (PT) is the time from arc start until enough heat energy is transferred to cause second-degree skin burn.&#10;PT is the direct measure of how long a fabric material will provide protection.&#10;" title="Better and real measurement of arc protective properties">
            <a:extLst>
              <a:ext uri="{FF2B5EF4-FFF2-40B4-BE49-F238E27FC236}">
                <a16:creationId xmlns:a16="http://schemas.microsoft.com/office/drawing/2014/main" id="{D23B1C7D-F71A-42CF-B953-A115E6299F96}"/>
              </a:ext>
            </a:extLst>
          </p:cNvPr>
          <p:cNvPicPr>
            <a:picLocks noChangeAspect="1"/>
          </p:cNvPicPr>
          <p:nvPr/>
        </p:nvPicPr>
        <p:blipFill>
          <a:blip r:embed="rId3"/>
          <a:stretch>
            <a:fillRect/>
          </a:stretch>
        </p:blipFill>
        <p:spPr>
          <a:xfrm>
            <a:off x="1524000" y="1616595"/>
            <a:ext cx="5859780" cy="3869805"/>
          </a:xfrm>
          <a:prstGeom prst="rect">
            <a:avLst/>
          </a:prstGeom>
        </p:spPr>
      </p:pic>
      <p:sp>
        <p:nvSpPr>
          <p:cNvPr id="7" name="Content Placeholder 2"/>
          <p:cNvSpPr txBox="1">
            <a:spLocks/>
          </p:cNvSpPr>
          <p:nvPr/>
        </p:nvSpPr>
        <p:spPr>
          <a:xfrm>
            <a:off x="457200" y="5562600"/>
            <a:ext cx="8534401" cy="838201"/>
          </a:xfrm>
          <a:prstGeom prst="rect">
            <a:avLst/>
          </a:prstGeom>
          <a:solidFill>
            <a:srgbClr val="FFFFFF"/>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693080"/>
                </a:solidFill>
                <a:latin typeface="Proxima Nova Light" panose="0200050603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693080"/>
                </a:solidFill>
                <a:latin typeface="Proxima Nova Light" panose="0200050603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693080"/>
                </a:solidFill>
                <a:latin typeface="Proxima Nova Light" panose="0200050603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dirty="0">
                <a:solidFill>
                  <a:srgbClr val="FF0000"/>
                </a:solidFill>
                <a:latin typeface="+mj-lt"/>
              </a:rPr>
              <a:t>Protective time (PT)</a:t>
            </a:r>
            <a:r>
              <a:rPr lang="en-US" sz="2600" b="1" dirty="0">
                <a:solidFill>
                  <a:schemeClr val="tx2"/>
                </a:solidFill>
                <a:latin typeface="+mj-lt"/>
              </a:rPr>
              <a:t> </a:t>
            </a:r>
            <a:r>
              <a:rPr lang="en-US" sz="2600" dirty="0">
                <a:solidFill>
                  <a:schemeClr val="tx1"/>
                </a:solidFill>
                <a:latin typeface="+mj-lt"/>
              </a:rPr>
              <a:t>is the time from arc start until enough heat energy is transferred to cause second-degree skin burn.</a:t>
            </a:r>
          </a:p>
          <a:p>
            <a:pPr marL="0" indent="0">
              <a:buNone/>
            </a:pPr>
            <a:endParaRPr lang="en-US" sz="2600" dirty="0">
              <a:solidFill>
                <a:schemeClr val="tx2"/>
              </a:solidFill>
              <a:latin typeface="+mj-lt"/>
            </a:endParaRPr>
          </a:p>
        </p:txBody>
      </p:sp>
      <p:sp>
        <p:nvSpPr>
          <p:cNvPr id="9" name="Footer Placeholder 3">
            <a:extLst>
              <a:ext uri="{FF2B5EF4-FFF2-40B4-BE49-F238E27FC236}">
                <a16:creationId xmlns:a16="http://schemas.microsoft.com/office/drawing/2014/main" id="{D30ADE85-4CCE-4C39-9193-6E84A1E5DED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875397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944562"/>
          </a:xfrm>
        </p:spPr>
        <p:txBody>
          <a:bodyPr>
            <a:normAutofit/>
          </a:bodyPr>
          <a:lstStyle/>
          <a:p>
            <a:r>
              <a:rPr lang="en-US" sz="4000" b="1" dirty="0">
                <a:solidFill>
                  <a:srgbClr val="0000CC"/>
                </a:solidFill>
              </a:rPr>
              <a:t>Protective TCC (PTCC)</a:t>
            </a:r>
          </a:p>
        </p:txBody>
      </p:sp>
      <p:pic>
        <p:nvPicPr>
          <p:cNvPr id="4" name="Picture 3" descr="Protective time-current curves determined in different arc type for the same fabric are shown in this chart.&#10;Protective properties are better described by area under curve than a single dot on x-y plane.&#10;" title="Protective TCC (PTCC)">
            <a:extLst>
              <a:ext uri="{FF2B5EF4-FFF2-40B4-BE49-F238E27FC236}">
                <a16:creationId xmlns:a16="http://schemas.microsoft.com/office/drawing/2014/main" id="{78BD10C7-DE3F-4389-BFE1-385F30E292B0}"/>
              </a:ext>
            </a:extLst>
          </p:cNvPr>
          <p:cNvPicPr>
            <a:picLocks noChangeAspect="1"/>
          </p:cNvPicPr>
          <p:nvPr/>
        </p:nvPicPr>
        <p:blipFill>
          <a:blip r:embed="rId3"/>
          <a:stretch>
            <a:fillRect/>
          </a:stretch>
        </p:blipFill>
        <p:spPr>
          <a:xfrm>
            <a:off x="289560" y="1836420"/>
            <a:ext cx="5273040" cy="3878580"/>
          </a:xfrm>
          <a:prstGeom prst="rect">
            <a:avLst/>
          </a:prstGeom>
        </p:spPr>
      </p:pic>
      <p:sp>
        <p:nvSpPr>
          <p:cNvPr id="7" name="Content Placeholder 2"/>
          <p:cNvSpPr txBox="1">
            <a:spLocks/>
          </p:cNvSpPr>
          <p:nvPr/>
        </p:nvSpPr>
        <p:spPr>
          <a:xfrm>
            <a:off x="5486400" y="1600200"/>
            <a:ext cx="3412067" cy="4622662"/>
          </a:xfrm>
          <a:prstGeom prst="rect">
            <a:avLst/>
          </a:prstGeom>
          <a:solidFill>
            <a:srgbClr val="FFFFFF"/>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693080"/>
                </a:solidFill>
                <a:latin typeface="Proxima Nova Light" panose="0200050603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693080"/>
                </a:solidFill>
                <a:latin typeface="Proxima Nova Light" panose="0200050603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693080"/>
                </a:solidFill>
                <a:latin typeface="Proxima Nova Light" panose="0200050603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693080"/>
                </a:solidFill>
                <a:latin typeface="Proxima Nova Light" panose="0200050603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4950" indent="-234950">
              <a:buSzPct val="70000"/>
              <a:buFont typeface="Wingdings" panose="05000000000000000000" pitchFamily="2" charset="2"/>
              <a:buChar char="q"/>
            </a:pPr>
            <a:r>
              <a:rPr lang="en-US" sz="2600" dirty="0">
                <a:solidFill>
                  <a:schemeClr val="tx1"/>
                </a:solidFill>
                <a:latin typeface="+mj-lt"/>
              </a:rPr>
              <a:t>An arc rated  material will protect from second degree skin burn at any combination of arc current and clearing time from the area below PTCC. </a:t>
            </a:r>
          </a:p>
          <a:p>
            <a:pPr marL="234950" indent="-234950">
              <a:buSzPct val="70000"/>
              <a:buFont typeface="Wingdings" panose="05000000000000000000" pitchFamily="2" charset="2"/>
              <a:buChar char="q"/>
            </a:pPr>
            <a:r>
              <a:rPr lang="en-US" sz="2600" dirty="0">
                <a:solidFill>
                  <a:schemeClr val="tx1"/>
                </a:solidFill>
                <a:latin typeface="+mj-lt"/>
              </a:rPr>
              <a:t>This area represents safe PPE work condition or safe zone.</a:t>
            </a:r>
          </a:p>
        </p:txBody>
      </p:sp>
      <p:sp>
        <p:nvSpPr>
          <p:cNvPr id="9" name="Footer Placeholder 3">
            <a:extLst>
              <a:ext uri="{FF2B5EF4-FFF2-40B4-BE49-F238E27FC236}">
                <a16:creationId xmlns:a16="http://schemas.microsoft.com/office/drawing/2014/main" id="{885A131B-530F-4A32-97B2-EDDB8E06C62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378685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944562"/>
          </a:xfrm>
        </p:spPr>
        <p:txBody>
          <a:bodyPr>
            <a:normAutofit/>
          </a:bodyPr>
          <a:lstStyle/>
          <a:p>
            <a:r>
              <a:rPr lang="en-US" sz="4000" b="1" dirty="0">
                <a:solidFill>
                  <a:srgbClr val="0000CC"/>
                </a:solidFill>
              </a:rPr>
              <a:t>Other myths </a:t>
            </a:r>
          </a:p>
        </p:txBody>
      </p:sp>
      <p:sp>
        <p:nvSpPr>
          <p:cNvPr id="8" name="Content Placeholder 7"/>
          <p:cNvSpPr>
            <a:spLocks noGrp="1"/>
          </p:cNvSpPr>
          <p:nvPr>
            <p:ph idx="1"/>
          </p:nvPr>
        </p:nvSpPr>
        <p:spPr>
          <a:xfrm>
            <a:off x="609600" y="1371600"/>
            <a:ext cx="7924800" cy="4754563"/>
          </a:xfrm>
        </p:spPr>
        <p:txBody>
          <a:bodyPr>
            <a:normAutofit/>
          </a:bodyPr>
          <a:lstStyle/>
          <a:p>
            <a:pPr marL="0" indent="0">
              <a:buNone/>
            </a:pPr>
            <a:r>
              <a:rPr lang="en-US" sz="2800" dirty="0"/>
              <a:t>There are few other myths in protection against electric arc. Among them are:</a:t>
            </a:r>
          </a:p>
          <a:p>
            <a:pPr>
              <a:buFont typeface="Wingdings" panose="05000000000000000000" pitchFamily="2" charset="2"/>
              <a:buChar char="Ø"/>
            </a:pPr>
            <a:r>
              <a:rPr lang="en-US" sz="2800" dirty="0"/>
              <a:t>“Thousands fatalities“ from electric arc or statistical exaggeration of fatal and nonfatal  arc trauma</a:t>
            </a:r>
          </a:p>
          <a:p>
            <a:pPr>
              <a:buFont typeface="Wingdings" panose="05000000000000000000" pitchFamily="2" charset="2"/>
              <a:buChar char="Ø"/>
            </a:pPr>
            <a:r>
              <a:rPr lang="en-US" sz="2800" dirty="0"/>
              <a:t>Short sleeves shirts and T-shirts are in compliance with OSHA</a:t>
            </a:r>
          </a:p>
          <a:p>
            <a:pPr>
              <a:buFont typeface="Wingdings" panose="05000000000000000000" pitchFamily="2" charset="2"/>
              <a:buChar char="Ø"/>
            </a:pPr>
            <a:r>
              <a:rPr lang="en-US" sz="2800" dirty="0"/>
              <a:t>Mesh vents in garments are in compliance with OSHA </a:t>
            </a:r>
          </a:p>
        </p:txBody>
      </p:sp>
      <p:sp>
        <p:nvSpPr>
          <p:cNvPr id="7" name="Footer Placeholder 3">
            <a:extLst>
              <a:ext uri="{FF2B5EF4-FFF2-40B4-BE49-F238E27FC236}">
                <a16:creationId xmlns:a16="http://schemas.microsoft.com/office/drawing/2014/main" id="{E06FCC9A-1140-48B7-AF18-731E3BF51877}"/>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844726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normAutofit/>
          </a:bodyPr>
          <a:lstStyle/>
          <a:p>
            <a:r>
              <a:rPr lang="en-US" sz="4000" b="1" dirty="0">
                <a:solidFill>
                  <a:srgbClr val="0000CC"/>
                </a:solidFill>
              </a:rPr>
              <a:t>Other good work practices </a:t>
            </a:r>
          </a:p>
        </p:txBody>
      </p:sp>
      <p:sp>
        <p:nvSpPr>
          <p:cNvPr id="12" name="Content Placeholder 11"/>
          <p:cNvSpPr>
            <a:spLocks noGrp="1"/>
          </p:cNvSpPr>
          <p:nvPr>
            <p:ph idx="1"/>
          </p:nvPr>
        </p:nvSpPr>
        <p:spPr>
          <a:xfrm>
            <a:off x="609600" y="1371600"/>
            <a:ext cx="7924800" cy="4876800"/>
          </a:xfrm>
        </p:spPr>
        <p:txBody>
          <a:bodyPr>
            <a:normAutofit lnSpcReduction="10000"/>
          </a:bodyPr>
          <a:lstStyle/>
          <a:p>
            <a:pPr marL="457200" indent="-457200">
              <a:buFont typeface="Wingdings" panose="05000000000000000000" pitchFamily="2" charset="2"/>
              <a:buChar char="q"/>
            </a:pPr>
            <a:r>
              <a:rPr lang="en-US" sz="2800" b="1" dirty="0"/>
              <a:t>Step aside </a:t>
            </a:r>
            <a:r>
              <a:rPr lang="en-US" sz="2800" dirty="0">
                <a:solidFill>
                  <a:srgbClr val="C00000"/>
                </a:solidFill>
              </a:rPr>
              <a:t>when you see parallel electrodes are pointing at you </a:t>
            </a:r>
            <a:r>
              <a:rPr lang="en-US" sz="2800" dirty="0"/>
              <a:t>because you are in a direct path of potential ejected arc. Such situations are:</a:t>
            </a:r>
          </a:p>
          <a:p>
            <a:pPr marL="747713" lvl="1" indent="-409575">
              <a:buFont typeface="Wingdings" panose="05000000000000000000" pitchFamily="2" charset="2"/>
              <a:buChar char="Ø"/>
            </a:pPr>
            <a:r>
              <a:rPr lang="en-US" dirty="0"/>
              <a:t>end of overhead line or transition of overhead line into cable line </a:t>
            </a:r>
          </a:p>
          <a:p>
            <a:pPr marL="747713" lvl="1" indent="-409575">
              <a:buFont typeface="Wingdings" panose="05000000000000000000" pitchFamily="2" charset="2"/>
              <a:buChar char="Ø"/>
            </a:pPr>
            <a:r>
              <a:rPr lang="en-US" dirty="0"/>
              <a:t>end of buswork at MV and HV substation</a:t>
            </a:r>
          </a:p>
          <a:p>
            <a:pPr marL="747713" lvl="1" indent="-409575">
              <a:buFont typeface="Wingdings" panose="05000000000000000000" pitchFamily="2" charset="2"/>
              <a:buChar char="Ø"/>
            </a:pPr>
            <a:r>
              <a:rPr lang="en-US" dirty="0"/>
              <a:t>medium voltage cubicle with breaker racked out and exposed contacts of buswork</a:t>
            </a:r>
          </a:p>
          <a:p>
            <a:pPr marL="457200" indent="-457200">
              <a:buFont typeface="Wingdings" panose="05000000000000000000" pitchFamily="2" charset="2"/>
              <a:buChar char="q"/>
            </a:pPr>
            <a:r>
              <a:rPr lang="en-US" sz="2800" dirty="0"/>
              <a:t>When working on overhead lines, chose you position on the side or below wires and </a:t>
            </a:r>
            <a:r>
              <a:rPr lang="en-US" sz="2800" b="1" dirty="0"/>
              <a:t>never between wires.</a:t>
            </a:r>
          </a:p>
        </p:txBody>
      </p:sp>
      <p:sp>
        <p:nvSpPr>
          <p:cNvPr id="7" name="Footer Placeholder 3">
            <a:extLst>
              <a:ext uri="{FF2B5EF4-FFF2-40B4-BE49-F238E27FC236}">
                <a16:creationId xmlns:a16="http://schemas.microsoft.com/office/drawing/2014/main" id="{53AB1CC8-9244-44EA-AD32-7722928ED32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69</a:t>
            </a:fld>
            <a:endParaRPr lang="en-US" dirty="0"/>
          </a:p>
        </p:txBody>
      </p:sp>
    </p:spTree>
    <p:extLst>
      <p:ext uri="{BB962C8B-B14F-4D97-AF65-F5344CB8AC3E}">
        <p14:creationId xmlns:p14="http://schemas.microsoft.com/office/powerpoint/2010/main" val="60931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0172" y="990600"/>
            <a:ext cx="7772400" cy="1470025"/>
          </a:xfrm>
        </p:spPr>
        <p:txBody>
          <a:bodyPr>
            <a:normAutofit fontScale="90000"/>
          </a:bodyPr>
          <a:lstStyle/>
          <a:p>
            <a:pPr lvl="0">
              <a:spcBef>
                <a:spcPts val="0"/>
              </a:spcBef>
            </a:pPr>
            <a:r>
              <a:rPr lang="en-US" sz="8000" b="1" dirty="0">
                <a:solidFill>
                  <a:srgbClr val="0000CC"/>
                </a:solidFill>
                <a:ea typeface="+mn-ea"/>
                <a:cs typeface="+mn-cs"/>
              </a:rPr>
              <a:t>Module 2</a:t>
            </a:r>
            <a:br>
              <a:rPr lang="en-US" sz="8000" b="1" dirty="0">
                <a:solidFill>
                  <a:srgbClr val="0000CC"/>
                </a:solidFill>
                <a:ea typeface="+mn-ea"/>
                <a:cs typeface="+mn-cs"/>
              </a:rPr>
            </a:br>
            <a:endParaRPr lang="en-US" dirty="0"/>
          </a:p>
        </p:txBody>
      </p:sp>
      <p:sp>
        <p:nvSpPr>
          <p:cNvPr id="13" name="Content Placeholder 2"/>
          <p:cNvSpPr txBox="1">
            <a:spLocks/>
          </p:cNvSpPr>
          <p:nvPr/>
        </p:nvSpPr>
        <p:spPr>
          <a:xfrm>
            <a:off x="842963" y="2743200"/>
            <a:ext cx="7486819" cy="34290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6000" b="1" dirty="0"/>
              <a:t>Protection against electric hazards</a:t>
            </a:r>
            <a:endParaRPr lang="en-US" sz="6000" b="1" dirty="0">
              <a:solidFill>
                <a:schemeClr val="tx1"/>
              </a:solidFill>
            </a:endParaRPr>
          </a:p>
        </p:txBody>
      </p:sp>
      <p:sp>
        <p:nvSpPr>
          <p:cNvPr id="8" name="Footer Placeholder 3">
            <a:extLst>
              <a:ext uri="{FF2B5EF4-FFF2-40B4-BE49-F238E27FC236}">
                <a16:creationId xmlns:a16="http://schemas.microsoft.com/office/drawing/2014/main" id="{5A53D5E6-4F04-440A-990A-FC79EA89EBD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7" name="Slide Number Placeholder 11"/>
          <p:cNvSpPr>
            <a:spLocks noGrp="1"/>
          </p:cNvSpPr>
          <p:nvPr>
            <p:ph type="sldNum" sz="quarter" idx="12"/>
          </p:nvPr>
        </p:nvSpPr>
        <p:spPr/>
        <p:txBody>
          <a:bodyPr/>
          <a:lstStyle/>
          <a:p>
            <a:fld id="{D5EBFBCF-561C-473D-A70E-DD80F63BC464}" type="slidenum">
              <a:rPr lang="en-US" smtClean="0"/>
              <a:t>7</a:t>
            </a:fld>
            <a:endParaRPr lang="en-US" dirty="0"/>
          </a:p>
        </p:txBody>
      </p:sp>
    </p:spTree>
    <p:extLst>
      <p:ext uri="{BB962C8B-B14F-4D97-AF65-F5344CB8AC3E}">
        <p14:creationId xmlns:p14="http://schemas.microsoft.com/office/powerpoint/2010/main" val="2890024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96200" cy="838200"/>
          </a:xfrm>
        </p:spPr>
        <p:txBody>
          <a:bodyPr>
            <a:normAutofit/>
          </a:bodyPr>
          <a:lstStyle/>
          <a:p>
            <a:r>
              <a:rPr lang="en-US" sz="4000" b="1" dirty="0">
                <a:solidFill>
                  <a:srgbClr val="0000CC"/>
                </a:solidFill>
              </a:rPr>
              <a:t>Back to arc protective PPE</a:t>
            </a:r>
          </a:p>
        </p:txBody>
      </p:sp>
      <p:sp>
        <p:nvSpPr>
          <p:cNvPr id="8" name="Content Placeholder 7"/>
          <p:cNvSpPr>
            <a:spLocks noGrp="1"/>
          </p:cNvSpPr>
          <p:nvPr>
            <p:ph idx="1"/>
          </p:nvPr>
        </p:nvSpPr>
        <p:spPr>
          <a:xfrm>
            <a:off x="685800" y="1863250"/>
            <a:ext cx="4648200" cy="3318352"/>
          </a:xfrm>
        </p:spPr>
        <p:txBody>
          <a:bodyPr>
            <a:noAutofit/>
          </a:bodyPr>
          <a:lstStyle/>
          <a:p>
            <a:pPr>
              <a:spcBef>
                <a:spcPts val="0"/>
              </a:spcBef>
              <a:buFont typeface="Wingdings" panose="05000000000000000000" pitchFamily="2" charset="2"/>
              <a:buChar char="q"/>
            </a:pPr>
            <a:r>
              <a:rPr lang="en-US" sz="2800" dirty="0"/>
              <a:t>Generally arc protective PPE are made from Fire Retardant (FR) materials</a:t>
            </a:r>
          </a:p>
          <a:p>
            <a:pPr>
              <a:spcBef>
                <a:spcPts val="0"/>
              </a:spcBef>
              <a:buFont typeface="Wingdings" panose="05000000000000000000" pitchFamily="2" charset="2"/>
              <a:buChar char="q"/>
            </a:pPr>
            <a:endParaRPr lang="en-US" sz="2800" dirty="0"/>
          </a:p>
          <a:p>
            <a:pPr>
              <a:spcBef>
                <a:spcPts val="0"/>
              </a:spcBef>
              <a:buFont typeface="Wingdings" panose="05000000000000000000" pitchFamily="2" charset="2"/>
              <a:buChar char="q"/>
            </a:pPr>
            <a:r>
              <a:rPr lang="en-US" sz="2800" dirty="0"/>
              <a:t>To be RF textile material mast pass </a:t>
            </a:r>
            <a:r>
              <a:rPr lang="en-US" sz="2800" b="1" dirty="0"/>
              <a:t>vertical flame test </a:t>
            </a:r>
            <a:r>
              <a:rPr lang="en-US" sz="2800" dirty="0"/>
              <a:t>( ASTM D6413) </a:t>
            </a:r>
          </a:p>
        </p:txBody>
      </p:sp>
      <p:pic>
        <p:nvPicPr>
          <p:cNvPr id="4" name="Picture 3" descr="Photo of vertical flame test is shown in this photo. &#10;FR textiles must pass a vertical flame test (found in ASTM D6413)  &#10;" title="Back to arc protective PPE">
            <a:extLst>
              <a:ext uri="{FF2B5EF4-FFF2-40B4-BE49-F238E27FC236}">
                <a16:creationId xmlns:a16="http://schemas.microsoft.com/office/drawing/2014/main" id="{1067E3D3-C94D-40B9-A24F-41C31E684E6D}"/>
              </a:ext>
            </a:extLst>
          </p:cNvPr>
          <p:cNvPicPr>
            <a:picLocks noChangeAspect="1"/>
          </p:cNvPicPr>
          <p:nvPr/>
        </p:nvPicPr>
        <p:blipFill>
          <a:blip r:embed="rId3"/>
          <a:stretch>
            <a:fillRect/>
          </a:stretch>
        </p:blipFill>
        <p:spPr>
          <a:xfrm>
            <a:off x="5477266" y="1826102"/>
            <a:ext cx="3086100" cy="4038600"/>
          </a:xfrm>
          <a:prstGeom prst="rect">
            <a:avLst/>
          </a:prstGeom>
        </p:spPr>
      </p:pic>
      <p:sp>
        <p:nvSpPr>
          <p:cNvPr id="10" name="Rectangle 9">
            <a:extLst>
              <a:ext uri="{FF2B5EF4-FFF2-40B4-BE49-F238E27FC236}">
                <a16:creationId xmlns:a16="http://schemas.microsoft.com/office/drawing/2014/main" id="{E702E5F9-EDC6-4E0D-9508-DBCA2E600918}"/>
              </a:ext>
            </a:extLst>
          </p:cNvPr>
          <p:cNvSpPr/>
          <p:nvPr/>
        </p:nvSpPr>
        <p:spPr>
          <a:xfrm>
            <a:off x="6816436" y="5864702"/>
            <a:ext cx="2057400" cy="369332"/>
          </a:xfrm>
          <a:prstGeom prst="rect">
            <a:avLst/>
          </a:prstGeom>
        </p:spPr>
        <p:txBody>
          <a:bodyPr wrap="square">
            <a:spAutoFit/>
          </a:bodyPr>
          <a:lstStyle/>
          <a:p>
            <a:r>
              <a:rPr lang="en-US" dirty="0"/>
              <a:t>By Benchmark FR</a:t>
            </a:r>
          </a:p>
        </p:txBody>
      </p:sp>
      <p:sp>
        <p:nvSpPr>
          <p:cNvPr id="9" name="Footer Placeholder 3">
            <a:extLst>
              <a:ext uri="{FF2B5EF4-FFF2-40B4-BE49-F238E27FC236}">
                <a16:creationId xmlns:a16="http://schemas.microsoft.com/office/drawing/2014/main" id="{DECB34BD-34B6-4756-B7CD-5C25ABF21E2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val="2424156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838200"/>
          </a:xfrm>
        </p:spPr>
        <p:txBody>
          <a:bodyPr>
            <a:normAutofit/>
          </a:bodyPr>
          <a:lstStyle/>
          <a:p>
            <a:r>
              <a:rPr lang="en-US" sz="4000" b="1" dirty="0">
                <a:solidFill>
                  <a:srgbClr val="0000CC"/>
                </a:solidFill>
              </a:rPr>
              <a:t>Arc protective PPE</a:t>
            </a:r>
          </a:p>
        </p:txBody>
      </p:sp>
      <p:sp>
        <p:nvSpPr>
          <p:cNvPr id="8" name="Content Placeholder 7"/>
          <p:cNvSpPr>
            <a:spLocks noGrp="1"/>
          </p:cNvSpPr>
          <p:nvPr>
            <p:ph idx="1"/>
          </p:nvPr>
        </p:nvSpPr>
        <p:spPr>
          <a:xfrm>
            <a:off x="685800" y="1447800"/>
            <a:ext cx="7848600" cy="4953000"/>
          </a:xfrm>
        </p:spPr>
        <p:txBody>
          <a:bodyPr>
            <a:noAutofit/>
          </a:bodyPr>
          <a:lstStyle/>
          <a:p>
            <a:pPr>
              <a:spcBef>
                <a:spcPts val="0"/>
              </a:spcBef>
              <a:buFont typeface="Wingdings" panose="05000000000000000000" pitchFamily="2" charset="2"/>
              <a:buChar char="q"/>
            </a:pPr>
            <a:r>
              <a:rPr lang="en-US" sz="2800" dirty="0" err="1"/>
              <a:t>Meltable</a:t>
            </a:r>
            <a:r>
              <a:rPr lang="en-US" sz="2800" dirty="0"/>
              <a:t> and ignitable materials are prohibited:</a:t>
            </a:r>
          </a:p>
          <a:p>
            <a:pPr marL="1025525" lvl="1" indent="-565150">
              <a:spcBef>
                <a:spcPts val="0"/>
              </a:spcBef>
              <a:buClrTx/>
              <a:buFont typeface="Wingdings" panose="05000000000000000000" pitchFamily="2" charset="2"/>
              <a:buChar char="Ø"/>
            </a:pPr>
            <a:r>
              <a:rPr lang="en-US" dirty="0" err="1"/>
              <a:t>Meltable</a:t>
            </a:r>
            <a:r>
              <a:rPr lang="en-US" dirty="0"/>
              <a:t> fabrics:</a:t>
            </a:r>
          </a:p>
          <a:p>
            <a:pPr marL="1316038" lvl="2" indent="-401638">
              <a:spcBef>
                <a:spcPts val="0"/>
              </a:spcBef>
              <a:buClrTx/>
              <a:buFont typeface="Wingdings" panose="05000000000000000000" pitchFamily="2" charset="2"/>
              <a:buChar char="ü"/>
            </a:pPr>
            <a:r>
              <a:rPr lang="en-US" sz="2800" b="1" dirty="0">
                <a:solidFill>
                  <a:srgbClr val="FF0000"/>
                </a:solidFill>
              </a:rPr>
              <a:t>Acetate, </a:t>
            </a:r>
          </a:p>
          <a:p>
            <a:pPr marL="1316038" lvl="2" indent="-401638">
              <a:spcBef>
                <a:spcPts val="0"/>
              </a:spcBef>
              <a:buClrTx/>
              <a:buFont typeface="Wingdings" panose="05000000000000000000" pitchFamily="2" charset="2"/>
              <a:buChar char="ü"/>
            </a:pPr>
            <a:r>
              <a:rPr lang="en-US" sz="2800" b="1" dirty="0">
                <a:solidFill>
                  <a:srgbClr val="FF0000"/>
                </a:solidFill>
              </a:rPr>
              <a:t>Nylon and spandex,</a:t>
            </a:r>
          </a:p>
          <a:p>
            <a:pPr marL="1316038" lvl="2" indent="-401638">
              <a:spcBef>
                <a:spcPts val="0"/>
              </a:spcBef>
              <a:buClrTx/>
              <a:buFont typeface="Wingdings" panose="05000000000000000000" pitchFamily="2" charset="2"/>
              <a:buChar char="ü"/>
            </a:pPr>
            <a:r>
              <a:rPr lang="en-US" sz="2800" b="1" dirty="0">
                <a:solidFill>
                  <a:srgbClr val="FF0000"/>
                </a:solidFill>
              </a:rPr>
              <a:t>Polyester and polypropylene, even in blend </a:t>
            </a:r>
          </a:p>
          <a:p>
            <a:pPr marL="1025525" lvl="3" indent="-565150">
              <a:spcBef>
                <a:spcPts val="0"/>
              </a:spcBef>
              <a:buFont typeface="Wingdings" panose="05000000000000000000" pitchFamily="2" charset="2"/>
              <a:buChar char="Ø"/>
            </a:pPr>
            <a:r>
              <a:rPr lang="en-US" sz="2800" dirty="0">
                <a:solidFill>
                  <a:srgbClr val="333333"/>
                </a:solidFill>
              </a:rPr>
              <a:t>Ignitable fabrics:</a:t>
            </a:r>
          </a:p>
          <a:p>
            <a:pPr marL="1316038" lvl="4" indent="-401638">
              <a:spcBef>
                <a:spcPts val="0"/>
              </a:spcBef>
              <a:buFont typeface="Wingdings" panose="05000000000000000000" pitchFamily="2" charset="2"/>
              <a:buChar char="ü"/>
            </a:pPr>
            <a:r>
              <a:rPr lang="en-US" sz="2800" b="1" dirty="0">
                <a:solidFill>
                  <a:srgbClr val="FF0000"/>
                </a:solidFill>
              </a:rPr>
              <a:t>Untreated Cotton  </a:t>
            </a:r>
          </a:p>
          <a:p>
            <a:pPr marL="506412" lvl="2" indent="-457200">
              <a:spcBef>
                <a:spcPts val="0"/>
              </a:spcBef>
              <a:buFont typeface="Wingdings" panose="05000000000000000000" pitchFamily="2" charset="2"/>
              <a:buChar char="q"/>
            </a:pPr>
            <a:r>
              <a:rPr lang="en-US" sz="2800" dirty="0"/>
              <a:t>When these fibers melt, they can adhere to the skin, thereby transferring heat rapidly, exacerbating burns, and complicating treatment.</a:t>
            </a:r>
          </a:p>
        </p:txBody>
      </p:sp>
      <p:sp>
        <p:nvSpPr>
          <p:cNvPr id="7" name="Footer Placeholder 3">
            <a:extLst>
              <a:ext uri="{FF2B5EF4-FFF2-40B4-BE49-F238E27FC236}">
                <a16:creationId xmlns:a16="http://schemas.microsoft.com/office/drawing/2014/main" id="{69AA9C83-8921-4EF4-9CE7-238AC108874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71</a:t>
            </a:fld>
            <a:endParaRPr lang="en-US" dirty="0"/>
          </a:p>
        </p:txBody>
      </p:sp>
    </p:spTree>
    <p:extLst>
      <p:ext uri="{BB962C8B-B14F-4D97-AF65-F5344CB8AC3E}">
        <p14:creationId xmlns:p14="http://schemas.microsoft.com/office/powerpoint/2010/main" val="3611960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153400" cy="944562"/>
          </a:xfrm>
        </p:spPr>
        <p:txBody>
          <a:bodyPr>
            <a:normAutofit/>
          </a:bodyPr>
          <a:lstStyle/>
          <a:p>
            <a:r>
              <a:rPr lang="en-US" sz="4000" b="1" dirty="0">
                <a:solidFill>
                  <a:srgbClr val="0000CC"/>
                </a:solidFill>
              </a:rPr>
              <a:t>Electric arc protection - barrier </a:t>
            </a:r>
          </a:p>
        </p:txBody>
      </p:sp>
      <p:sp>
        <p:nvSpPr>
          <p:cNvPr id="8" name="Content Placeholder 7"/>
          <p:cNvSpPr>
            <a:spLocks noGrp="1"/>
          </p:cNvSpPr>
          <p:nvPr>
            <p:ph idx="1"/>
          </p:nvPr>
        </p:nvSpPr>
        <p:spPr>
          <a:xfrm>
            <a:off x="609600" y="1524000"/>
            <a:ext cx="8001000" cy="4832350"/>
          </a:xfrm>
        </p:spPr>
        <p:txBody>
          <a:bodyPr>
            <a:normAutofit lnSpcReduction="10000"/>
          </a:bodyPr>
          <a:lstStyle/>
          <a:p>
            <a:pPr marL="457200" indent="-457200">
              <a:buFont typeface="Wingdings" panose="05000000000000000000" pitchFamily="2" charset="2"/>
              <a:buChar char="q"/>
            </a:pPr>
            <a:r>
              <a:rPr lang="en-US" sz="2800" b="1" dirty="0"/>
              <a:t>Arc protective workwear </a:t>
            </a:r>
            <a:r>
              <a:rPr lang="en-US" sz="2800" dirty="0"/>
              <a:t>(ASTM F1506) – single and multilayer shirts, pants, coveralls, jackets, bibs, undergarments, etc.</a:t>
            </a:r>
          </a:p>
          <a:p>
            <a:pPr marL="457200" indent="-457200">
              <a:buFont typeface="Wingdings" panose="05000000000000000000" pitchFamily="2" charset="2"/>
              <a:buChar char="q"/>
            </a:pPr>
            <a:r>
              <a:rPr lang="en-US" sz="2800" b="1" dirty="0"/>
              <a:t>Face protection </a:t>
            </a:r>
            <a:r>
              <a:rPr lang="en-US" sz="2800" dirty="0"/>
              <a:t>(ASTM F2178) – faceshields with and without balaclavas, single and multilayer hoods, balaclava – goggle systems</a:t>
            </a:r>
          </a:p>
          <a:p>
            <a:pPr marL="457200" indent="-457200">
              <a:buFont typeface="Wingdings" panose="05000000000000000000" pitchFamily="2" charset="2"/>
              <a:buChar char="q"/>
            </a:pPr>
            <a:r>
              <a:rPr lang="en-US" sz="2800" b="1" dirty="0"/>
              <a:t>Arc protective rainwear </a:t>
            </a:r>
            <a:r>
              <a:rPr lang="en-US" sz="2800" dirty="0"/>
              <a:t>(ASTM 1891) – jackets, pants, overcoats</a:t>
            </a:r>
          </a:p>
          <a:p>
            <a:pPr marL="457200" indent="-457200">
              <a:buFont typeface="Wingdings" panose="05000000000000000000" pitchFamily="2" charset="2"/>
              <a:buChar char="q"/>
            </a:pPr>
            <a:r>
              <a:rPr lang="en-US" sz="2800" b="1" dirty="0"/>
              <a:t>Hand protection </a:t>
            </a:r>
            <a:r>
              <a:rPr lang="en-US" sz="2800" dirty="0"/>
              <a:t>(ASTM F2675) – arc rated work  gloves</a:t>
            </a:r>
          </a:p>
          <a:p>
            <a:pPr marL="457200" indent="-457200">
              <a:buFont typeface="Wingdings" panose="05000000000000000000" pitchFamily="2" charset="2"/>
              <a:buChar char="q"/>
            </a:pPr>
            <a:r>
              <a:rPr lang="en-US" sz="2800" b="1" dirty="0"/>
              <a:t>Arc blanket </a:t>
            </a:r>
            <a:r>
              <a:rPr lang="en-US" sz="2800" dirty="0"/>
              <a:t>(ASTM 2676)  </a:t>
            </a:r>
          </a:p>
        </p:txBody>
      </p:sp>
      <p:sp>
        <p:nvSpPr>
          <p:cNvPr id="7" name="Footer Placeholder 3">
            <a:extLst>
              <a:ext uri="{FF2B5EF4-FFF2-40B4-BE49-F238E27FC236}">
                <a16:creationId xmlns:a16="http://schemas.microsoft.com/office/drawing/2014/main" id="{0EAD6C14-0BCB-4E64-B689-60CD005E1370}"/>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23121731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000" b="1" dirty="0">
                <a:solidFill>
                  <a:srgbClr val="0000CC"/>
                </a:solidFill>
              </a:rPr>
              <a:t>Electric arc protection – distance </a:t>
            </a:r>
          </a:p>
        </p:txBody>
      </p:sp>
      <p:sp>
        <p:nvSpPr>
          <p:cNvPr id="3" name="Content Placeholder 2"/>
          <p:cNvSpPr>
            <a:spLocks noGrp="1"/>
          </p:cNvSpPr>
          <p:nvPr>
            <p:ph idx="1"/>
          </p:nvPr>
        </p:nvSpPr>
        <p:spPr>
          <a:xfrm>
            <a:off x="609600" y="1447800"/>
            <a:ext cx="7924800" cy="4572000"/>
          </a:xfrm>
        </p:spPr>
        <p:txBody>
          <a:bodyPr>
            <a:normAutofit/>
          </a:bodyPr>
          <a:lstStyle/>
          <a:p>
            <a:pPr marL="457200" indent="-457200">
              <a:buFont typeface="Wingdings" panose="05000000000000000000" pitchFamily="2" charset="2"/>
              <a:buChar char="q"/>
            </a:pPr>
            <a:r>
              <a:rPr lang="en-US" sz="2800" dirty="0"/>
              <a:t>Remote raking devises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Remote switching</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Arc shield attached on live line tools or on racking rods (ASTM F2522 test method)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Meter pulling devices (ASTM test method in development)</a:t>
            </a:r>
          </a:p>
        </p:txBody>
      </p:sp>
      <p:sp>
        <p:nvSpPr>
          <p:cNvPr id="7" name="Footer Placeholder 3">
            <a:extLst>
              <a:ext uri="{FF2B5EF4-FFF2-40B4-BE49-F238E27FC236}">
                <a16:creationId xmlns:a16="http://schemas.microsoft.com/office/drawing/2014/main" id="{1F84D66A-121E-44BD-BFF1-6535C5E5314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val="24717513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8229600" cy="1143000"/>
          </a:xfrm>
        </p:spPr>
        <p:txBody>
          <a:bodyPr>
            <a:normAutofit/>
          </a:bodyPr>
          <a:lstStyle/>
          <a:p>
            <a:r>
              <a:rPr lang="en-US" b="1" dirty="0">
                <a:solidFill>
                  <a:srgbClr val="0000CC"/>
                </a:solidFill>
              </a:rPr>
              <a:t>Other electric arc tested PPE</a:t>
            </a:r>
            <a:endParaRPr lang="en-US" dirty="0"/>
          </a:p>
        </p:txBody>
      </p:sp>
      <p:sp>
        <p:nvSpPr>
          <p:cNvPr id="2" name="Content Placeholder 1">
            <a:extLst>
              <a:ext uri="{FF2B5EF4-FFF2-40B4-BE49-F238E27FC236}">
                <a16:creationId xmlns:a16="http://schemas.microsoft.com/office/drawing/2014/main" id="{71B6CB61-2A89-410B-AD43-9D4787374FF0}"/>
              </a:ext>
            </a:extLst>
          </p:cNvPr>
          <p:cNvSpPr>
            <a:spLocks noGrp="1"/>
          </p:cNvSpPr>
          <p:nvPr>
            <p:ph idx="1"/>
          </p:nvPr>
        </p:nvSpPr>
        <p:spPr/>
        <p:txBody>
          <a:bodyPr/>
          <a:lstStyle/>
          <a:p>
            <a:pPr marL="457200" indent="-457200">
              <a:buFont typeface="Wingdings" panose="05000000000000000000" pitchFamily="2" charset="2"/>
              <a:buChar char="q"/>
            </a:pPr>
            <a:r>
              <a:rPr lang="en-US" dirty="0"/>
              <a:t>Arc tested fall protection (ASTM F887)</a:t>
            </a:r>
          </a:p>
          <a:p>
            <a:pPr lvl="1">
              <a:buFont typeface="Arial" panose="020B0604020202020204" pitchFamily="34" charset="0"/>
              <a:buChar char="•"/>
            </a:pPr>
            <a:r>
              <a:rPr lang="en-US" dirty="0"/>
              <a:t>Harnesses </a:t>
            </a:r>
          </a:p>
          <a:p>
            <a:pPr lvl="1">
              <a:buFont typeface="Arial" panose="020B0604020202020204" pitchFamily="34" charset="0"/>
              <a:buChar char="•"/>
            </a:pPr>
            <a:r>
              <a:rPr lang="en-US" dirty="0"/>
              <a:t>Fall arresting lanyards</a:t>
            </a:r>
          </a:p>
          <a:p>
            <a:pPr lvl="1">
              <a:buFont typeface="Arial" panose="020B0604020202020204" pitchFamily="34" charset="0"/>
              <a:buChar char="•"/>
            </a:pPr>
            <a:r>
              <a:rPr lang="en-US" dirty="0"/>
              <a:t>Positioning devises  </a:t>
            </a:r>
          </a:p>
          <a:p>
            <a:endParaRPr lang="en-US" dirty="0"/>
          </a:p>
        </p:txBody>
      </p:sp>
      <p:sp>
        <p:nvSpPr>
          <p:cNvPr id="6" name="Footer Placeholder 3">
            <a:extLst>
              <a:ext uri="{FF2B5EF4-FFF2-40B4-BE49-F238E27FC236}">
                <a16:creationId xmlns:a16="http://schemas.microsoft.com/office/drawing/2014/main" id="{6540420E-5692-46BD-A1B8-06988C2BD72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1526147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CC"/>
                </a:solidFill>
              </a:rPr>
              <a:t>Safety by design </a:t>
            </a:r>
            <a:endParaRPr lang="en-US" dirty="0"/>
          </a:p>
        </p:txBody>
      </p:sp>
      <p:sp>
        <p:nvSpPr>
          <p:cNvPr id="9" name="Content Placeholder 2"/>
          <p:cNvSpPr txBox="1">
            <a:spLocks/>
          </p:cNvSpPr>
          <p:nvPr/>
        </p:nvSpPr>
        <p:spPr>
          <a:xfrm>
            <a:off x="685801" y="1481051"/>
            <a:ext cx="5215550" cy="45387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q"/>
            </a:pPr>
            <a:r>
              <a:rPr lang="en-US" sz="2800" dirty="0"/>
              <a:t>Channeling arc products away from possible worker location in front of cubicle (photo right)</a:t>
            </a:r>
          </a:p>
          <a:p>
            <a:pPr marL="457200" indent="-457200">
              <a:buFont typeface="Wingdings" panose="05000000000000000000" pitchFamily="2" charset="2"/>
              <a:buChar char="q"/>
            </a:pPr>
            <a:r>
              <a:rPr lang="en-US" sz="2800" dirty="0"/>
              <a:t>Light sensitive instantaneous trip protection </a:t>
            </a:r>
          </a:p>
          <a:p>
            <a:pPr marL="457200" indent="-457200">
              <a:buFont typeface="Wingdings" panose="05000000000000000000" pitchFamily="2" charset="2"/>
              <a:buChar char="q"/>
            </a:pPr>
            <a:r>
              <a:rPr lang="en-US" sz="2800" dirty="0"/>
              <a:t>IEEE standard in development- </a:t>
            </a:r>
            <a:r>
              <a:rPr lang="en-US" sz="2800" b="1" dirty="0"/>
              <a:t>IEEE P1814 </a:t>
            </a:r>
            <a:r>
              <a:rPr lang="en-US" sz="2800" dirty="0"/>
              <a:t>“Recommended Practice for Electrical System Design Techniques to Improve Electrical Safety” </a:t>
            </a:r>
          </a:p>
        </p:txBody>
      </p:sp>
      <p:pic>
        <p:nvPicPr>
          <p:cNvPr id="4" name="Picture 3" descr="Testing of an arc rated switchgear is shown in this photo." title="Safety by design ">
            <a:extLst>
              <a:ext uri="{FF2B5EF4-FFF2-40B4-BE49-F238E27FC236}">
                <a16:creationId xmlns:a16="http://schemas.microsoft.com/office/drawing/2014/main" id="{941F2FCC-1A5F-411C-A0A0-AD5E37FF83A6}"/>
              </a:ext>
            </a:extLst>
          </p:cNvPr>
          <p:cNvPicPr>
            <a:picLocks noChangeAspect="1"/>
          </p:cNvPicPr>
          <p:nvPr/>
        </p:nvPicPr>
        <p:blipFill>
          <a:blip r:embed="rId3"/>
          <a:stretch>
            <a:fillRect/>
          </a:stretch>
        </p:blipFill>
        <p:spPr>
          <a:xfrm>
            <a:off x="5885402" y="1741805"/>
            <a:ext cx="2788920" cy="2964180"/>
          </a:xfrm>
          <a:prstGeom prst="rect">
            <a:avLst/>
          </a:prstGeom>
        </p:spPr>
      </p:pic>
      <p:sp>
        <p:nvSpPr>
          <p:cNvPr id="8" name="Footer Placeholder 3">
            <a:extLst>
              <a:ext uri="{FF2B5EF4-FFF2-40B4-BE49-F238E27FC236}">
                <a16:creationId xmlns:a16="http://schemas.microsoft.com/office/drawing/2014/main" id="{B6D401C4-502C-4624-B3D2-DE5C92023E2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195667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166" y="196417"/>
            <a:ext cx="6815667" cy="944562"/>
          </a:xfrm>
        </p:spPr>
        <p:txBody>
          <a:bodyPr>
            <a:normAutofit fontScale="90000"/>
          </a:bodyPr>
          <a:lstStyle/>
          <a:p>
            <a:r>
              <a:rPr lang="en-US" sz="4000" b="1" dirty="0">
                <a:solidFill>
                  <a:srgbClr val="0000CC"/>
                </a:solidFill>
              </a:rPr>
              <a:t>Arc testing is destructive testing  </a:t>
            </a:r>
          </a:p>
        </p:txBody>
      </p:sp>
      <p:sp>
        <p:nvSpPr>
          <p:cNvPr id="3" name="Rectangle 2">
            <a:extLst>
              <a:ext uri="{FF2B5EF4-FFF2-40B4-BE49-F238E27FC236}">
                <a16:creationId xmlns:a16="http://schemas.microsoft.com/office/drawing/2014/main" id="{D47D3520-A04B-4EC2-93D6-178C108E62BB}"/>
              </a:ext>
            </a:extLst>
          </p:cNvPr>
          <p:cNvSpPr/>
          <p:nvPr/>
        </p:nvSpPr>
        <p:spPr>
          <a:xfrm>
            <a:off x="807890" y="1175772"/>
            <a:ext cx="7886700" cy="1338828"/>
          </a:xfrm>
          <a:prstGeom prst="rect">
            <a:avLst/>
          </a:prstGeom>
        </p:spPr>
        <p:txBody>
          <a:bodyPr wrap="square">
            <a:spAutoFit/>
          </a:bodyPr>
          <a:lstStyle/>
          <a:p>
            <a:r>
              <a:rPr lang="en-US" sz="2800" b="1" dirty="0"/>
              <a:t>Video: </a:t>
            </a:r>
            <a:r>
              <a:rPr lang="en-US" sz="2800" dirty="0"/>
              <a:t>Arc test </a:t>
            </a:r>
          </a:p>
          <a:p>
            <a:r>
              <a:rPr lang="en-US" sz="2000" dirty="0">
                <a:hlinkClick r:id="rId3"/>
              </a:rPr>
              <a:t>https://www.youtube.com/watch?v=m_0yN0jz2F0&amp;feature=youtu.be</a:t>
            </a:r>
            <a:endParaRPr lang="en-US" sz="2000" dirty="0"/>
          </a:p>
          <a:p>
            <a:r>
              <a:rPr lang="en-US" sz="2000" dirty="0"/>
              <a:t>OR</a:t>
            </a:r>
          </a:p>
          <a:p>
            <a:r>
              <a:rPr lang="en-US" sz="1300" u="sng" dirty="0">
                <a:solidFill>
                  <a:srgbClr val="1155CC"/>
                </a:solidFill>
                <a:effectLst/>
                <a:latin typeface="Calibri" panose="020F0502020204030204" pitchFamily="34" charset="0"/>
                <a:ea typeface="Arial" panose="020B0604020202020204" pitchFamily="34" charset="0"/>
                <a:hlinkClick r:id="rId4"/>
              </a:rPr>
              <a:t>https://ucmo.hosted.panopto.com/Panopto/Pages/Viewer.aspx?id=4d62204a-f3c6-4d7d-9774-ac2401451e89</a:t>
            </a:r>
            <a:endParaRPr lang="en-US" sz="2000" dirty="0"/>
          </a:p>
        </p:txBody>
      </p:sp>
      <p:sp>
        <p:nvSpPr>
          <p:cNvPr id="12" name="Content Placeholder 11"/>
          <p:cNvSpPr>
            <a:spLocks noGrp="1"/>
          </p:cNvSpPr>
          <p:nvPr>
            <p:ph idx="1"/>
          </p:nvPr>
        </p:nvSpPr>
        <p:spPr>
          <a:xfrm>
            <a:off x="685800" y="2482633"/>
            <a:ext cx="7886700" cy="3886200"/>
          </a:xfrm>
        </p:spPr>
        <p:txBody>
          <a:bodyPr>
            <a:noAutofit/>
          </a:bodyPr>
          <a:lstStyle/>
          <a:p>
            <a:pPr marL="508000" indent="-508000">
              <a:spcBef>
                <a:spcPts val="0"/>
              </a:spcBef>
              <a:buFont typeface="Wingdings" panose="05000000000000000000" pitchFamily="2" charset="2"/>
              <a:buChar char="q"/>
            </a:pPr>
            <a:r>
              <a:rPr lang="en-US" sz="2800" dirty="0"/>
              <a:t>A destructive testing </a:t>
            </a:r>
          </a:p>
          <a:p>
            <a:pPr marL="508000" indent="-508000">
              <a:spcBef>
                <a:spcPts val="0"/>
              </a:spcBef>
              <a:buFont typeface="Wingdings" panose="05000000000000000000" pitchFamily="2" charset="2"/>
              <a:buChar char="q"/>
            </a:pPr>
            <a:r>
              <a:rPr lang="en-US" sz="2800" dirty="0"/>
              <a:t>No arc testing is used in production or for finished goods </a:t>
            </a:r>
          </a:p>
          <a:p>
            <a:pPr marL="508000" indent="-508000">
              <a:spcBef>
                <a:spcPts val="0"/>
              </a:spcBef>
              <a:buFont typeface="Wingdings" panose="05000000000000000000" pitchFamily="2" charset="2"/>
              <a:buChar char="q"/>
            </a:pPr>
            <a:r>
              <a:rPr lang="en-US" sz="2800" dirty="0"/>
              <a:t>Only type and certification testing </a:t>
            </a:r>
          </a:p>
          <a:p>
            <a:pPr marL="508000" indent="-508000">
              <a:spcBef>
                <a:spcPts val="0"/>
              </a:spcBef>
              <a:buFont typeface="Wingdings" panose="05000000000000000000" pitchFamily="2" charset="2"/>
              <a:buChar char="q"/>
            </a:pPr>
            <a:r>
              <a:rPr lang="en-US" sz="2800" dirty="0"/>
              <a:t>Most arc PPEs, including workwear, face protection, hand protection, fall protection:</a:t>
            </a:r>
          </a:p>
          <a:p>
            <a:pPr marL="692150">
              <a:spcBef>
                <a:spcPts val="0"/>
              </a:spcBef>
              <a:buFont typeface="Wingdings" panose="05000000000000000000" pitchFamily="2" charset="2"/>
              <a:buChar char="Ø"/>
            </a:pPr>
            <a:r>
              <a:rPr lang="en-US" sz="2800" dirty="0"/>
              <a:t>Tested only with open air arc</a:t>
            </a:r>
          </a:p>
          <a:p>
            <a:pPr marL="692150">
              <a:spcBef>
                <a:spcPts val="0"/>
              </a:spcBef>
              <a:buFont typeface="Wingdings" panose="05000000000000000000" pitchFamily="2" charset="2"/>
              <a:buChar char="Ø"/>
            </a:pPr>
            <a:r>
              <a:rPr lang="en-US" sz="2800" dirty="0"/>
              <a:t>Standard test parameters: 8 kA test current, 12-inch distance to arcing electrodes </a:t>
            </a:r>
          </a:p>
        </p:txBody>
      </p:sp>
      <p:sp>
        <p:nvSpPr>
          <p:cNvPr id="7" name="Footer Placeholder 3">
            <a:extLst>
              <a:ext uri="{FF2B5EF4-FFF2-40B4-BE49-F238E27FC236}">
                <a16:creationId xmlns:a16="http://schemas.microsoft.com/office/drawing/2014/main" id="{0857FBD9-3548-44C5-84B2-6F3CEBADC2CF}"/>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25598808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770" y="-19050"/>
            <a:ext cx="6815667" cy="944562"/>
          </a:xfrm>
        </p:spPr>
        <p:txBody>
          <a:bodyPr>
            <a:normAutofit/>
          </a:bodyPr>
          <a:lstStyle/>
          <a:p>
            <a:r>
              <a:rPr lang="en-US" sz="4000" b="1" dirty="0">
                <a:solidFill>
                  <a:srgbClr val="0000CC"/>
                </a:solidFill>
              </a:rPr>
              <a:t>Arc testing </a:t>
            </a:r>
          </a:p>
        </p:txBody>
      </p:sp>
      <p:sp>
        <p:nvSpPr>
          <p:cNvPr id="12" name="Content Placeholder 11"/>
          <p:cNvSpPr>
            <a:spLocks noGrp="1"/>
          </p:cNvSpPr>
          <p:nvPr>
            <p:ph idx="1"/>
          </p:nvPr>
        </p:nvSpPr>
        <p:spPr>
          <a:xfrm>
            <a:off x="304800" y="838200"/>
            <a:ext cx="8458200" cy="5303838"/>
          </a:xfrm>
        </p:spPr>
        <p:txBody>
          <a:bodyPr>
            <a:noAutofit/>
          </a:bodyPr>
          <a:lstStyle/>
          <a:p>
            <a:pPr marL="457200" indent="-457200">
              <a:spcBef>
                <a:spcPts val="0"/>
              </a:spcBef>
              <a:buFont typeface="Wingdings" panose="05000000000000000000" pitchFamily="2" charset="2"/>
              <a:buChar char="q"/>
            </a:pPr>
            <a:r>
              <a:rPr lang="en-US" sz="2800" b="1" dirty="0"/>
              <a:t>Arc blanket:</a:t>
            </a:r>
          </a:p>
          <a:p>
            <a:pPr marL="692150">
              <a:spcBef>
                <a:spcPts val="0"/>
              </a:spcBef>
              <a:buFont typeface="Wingdings" panose="05000000000000000000" pitchFamily="2" charset="2"/>
              <a:buChar char="Ø"/>
            </a:pPr>
            <a:r>
              <a:rPr lang="en-US" sz="2800" dirty="0"/>
              <a:t>Tested using ejected arc</a:t>
            </a:r>
          </a:p>
          <a:p>
            <a:pPr marL="692150">
              <a:spcBef>
                <a:spcPts val="0"/>
              </a:spcBef>
              <a:buFont typeface="Wingdings" panose="05000000000000000000" pitchFamily="2" charset="2"/>
              <a:buChar char="Ø"/>
            </a:pPr>
            <a:r>
              <a:rPr lang="en-US" sz="2800" dirty="0"/>
              <a:t>Standard test parameters are 5 kA, 10 kA, 15 kA, 25 kA, and 40 kA.</a:t>
            </a:r>
          </a:p>
          <a:p>
            <a:pPr marL="457200" indent="-457200">
              <a:spcBef>
                <a:spcPts val="0"/>
              </a:spcBef>
              <a:buFont typeface="Wingdings" panose="05000000000000000000" pitchFamily="2" charset="2"/>
              <a:buChar char="q"/>
            </a:pPr>
            <a:r>
              <a:rPr lang="en-US" sz="2800" b="1" dirty="0"/>
              <a:t>Blankets:</a:t>
            </a:r>
          </a:p>
          <a:p>
            <a:pPr marL="747713">
              <a:spcBef>
                <a:spcPts val="0"/>
              </a:spcBef>
              <a:buFont typeface="Wingdings" panose="05000000000000000000" pitchFamily="2" charset="2"/>
              <a:buChar char="Ø"/>
            </a:pPr>
            <a:r>
              <a:rPr lang="en-US" sz="2800" dirty="0"/>
              <a:t>Tested at three current levels depending on rating </a:t>
            </a:r>
          </a:p>
          <a:p>
            <a:pPr marL="747713">
              <a:spcBef>
                <a:spcPts val="0"/>
              </a:spcBef>
              <a:buFont typeface="Wingdings" panose="05000000000000000000" pitchFamily="2" charset="2"/>
              <a:buChar char="Ø"/>
            </a:pPr>
            <a:endParaRPr lang="en-US" sz="2800" dirty="0"/>
          </a:p>
        </p:txBody>
      </p:sp>
      <p:pic>
        <p:nvPicPr>
          <p:cNvPr id="4" name="Picture 3" descr="Example of arc blankets test is shown in this photo." title="Arc testing ">
            <a:extLst>
              <a:ext uri="{FF2B5EF4-FFF2-40B4-BE49-F238E27FC236}">
                <a16:creationId xmlns:a16="http://schemas.microsoft.com/office/drawing/2014/main" id="{8C625507-41D5-4658-BB79-9296AD7CA5B3}"/>
              </a:ext>
            </a:extLst>
          </p:cNvPr>
          <p:cNvPicPr>
            <a:picLocks noChangeAspect="1"/>
          </p:cNvPicPr>
          <p:nvPr/>
        </p:nvPicPr>
        <p:blipFill>
          <a:blip r:embed="rId3"/>
          <a:stretch>
            <a:fillRect/>
          </a:stretch>
        </p:blipFill>
        <p:spPr>
          <a:xfrm>
            <a:off x="1828800" y="3605053"/>
            <a:ext cx="5486400" cy="2644140"/>
          </a:xfrm>
          <a:prstGeom prst="rect">
            <a:avLst/>
          </a:prstGeom>
        </p:spPr>
      </p:pic>
      <p:sp>
        <p:nvSpPr>
          <p:cNvPr id="7" name="Footer Placeholder 3">
            <a:extLst>
              <a:ext uri="{FF2B5EF4-FFF2-40B4-BE49-F238E27FC236}">
                <a16:creationId xmlns:a16="http://schemas.microsoft.com/office/drawing/2014/main" id="{916566C7-3F69-4B91-A260-236D0301A84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283756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86700" cy="990600"/>
          </a:xfrm>
        </p:spPr>
        <p:txBody>
          <a:bodyPr>
            <a:normAutofit/>
          </a:bodyPr>
          <a:lstStyle/>
          <a:p>
            <a:pPr algn="ctr"/>
            <a:r>
              <a:rPr lang="en-US" sz="4000" b="1" dirty="0">
                <a:solidFill>
                  <a:srgbClr val="0000CC"/>
                </a:solidFill>
              </a:rPr>
              <a:t>Conclusions: principals of protection</a:t>
            </a:r>
            <a:endParaRPr lang="en-US" sz="4000" dirty="0"/>
          </a:p>
        </p:txBody>
      </p:sp>
      <p:sp>
        <p:nvSpPr>
          <p:cNvPr id="3" name="Content Placeholder 2"/>
          <p:cNvSpPr>
            <a:spLocks noGrp="1"/>
          </p:cNvSpPr>
          <p:nvPr>
            <p:ph idx="1"/>
          </p:nvPr>
        </p:nvSpPr>
        <p:spPr>
          <a:xfrm>
            <a:off x="457200" y="1524000"/>
            <a:ext cx="8229600" cy="4724400"/>
          </a:xfrm>
        </p:spPr>
        <p:txBody>
          <a:bodyPr>
            <a:noAutofit/>
          </a:bodyPr>
          <a:lstStyle/>
          <a:p>
            <a:pPr marL="463550" indent="-463550">
              <a:buFont typeface="Wingdings" panose="05000000000000000000" pitchFamily="2" charset="2"/>
              <a:buChar char="q"/>
            </a:pPr>
            <a:r>
              <a:rPr lang="en-US" sz="2800" dirty="0"/>
              <a:t>Electric shock and electric arc PPEs </a:t>
            </a:r>
            <a:r>
              <a:rPr lang="en-US" sz="2800" dirty="0">
                <a:solidFill>
                  <a:srgbClr val="C00000"/>
                </a:solidFill>
              </a:rPr>
              <a:t>and live line tools </a:t>
            </a:r>
            <a:r>
              <a:rPr lang="en-US" sz="2800" dirty="0"/>
              <a:t>provide protection in three different ways:</a:t>
            </a:r>
          </a:p>
          <a:p>
            <a:pPr marL="863600" lvl="1" indent="-463550">
              <a:buFont typeface="Arial" panose="020B0604020202020204" pitchFamily="34" charset="0"/>
              <a:buChar char="•"/>
            </a:pPr>
            <a:r>
              <a:rPr lang="en-US" dirty="0"/>
              <a:t>Creating a barrier between the hazard and worker’s body</a:t>
            </a:r>
          </a:p>
          <a:p>
            <a:pPr marL="863600" lvl="1" indent="-463550">
              <a:buFont typeface="Arial" panose="020B0604020202020204" pitchFamily="34" charset="0"/>
              <a:buChar char="•"/>
            </a:pPr>
            <a:r>
              <a:rPr lang="en-US" dirty="0"/>
              <a:t>Providing extra distance between the hazard and worker’s body</a:t>
            </a:r>
          </a:p>
          <a:p>
            <a:pPr marL="863600" lvl="1" indent="-463550">
              <a:buFont typeface="Arial" panose="020B0604020202020204" pitchFamily="34" charset="0"/>
              <a:buChar char="•"/>
            </a:pPr>
            <a:r>
              <a:rPr lang="en-US" dirty="0"/>
              <a:t>Creating safe work condition deenergizing , locking power source, and grounding </a:t>
            </a:r>
          </a:p>
        </p:txBody>
      </p:sp>
      <p:sp>
        <p:nvSpPr>
          <p:cNvPr id="7" name="Footer Placeholder 3">
            <a:extLst>
              <a:ext uri="{FF2B5EF4-FFF2-40B4-BE49-F238E27FC236}">
                <a16:creationId xmlns:a16="http://schemas.microsoft.com/office/drawing/2014/main" id="{968B3520-9AE2-4C44-9E21-59EE20DB1AF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3431509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86700" cy="990600"/>
          </a:xfrm>
        </p:spPr>
        <p:txBody>
          <a:bodyPr>
            <a:normAutofit/>
          </a:bodyPr>
          <a:lstStyle/>
          <a:p>
            <a:pPr algn="ctr"/>
            <a:r>
              <a:rPr lang="en-US" sz="4000" b="1" dirty="0">
                <a:solidFill>
                  <a:srgbClr val="0000CC"/>
                </a:solidFill>
              </a:rPr>
              <a:t>Conclusions: electric shock PPE</a:t>
            </a:r>
            <a:endParaRPr lang="en-US" sz="4000" dirty="0"/>
          </a:p>
        </p:txBody>
      </p:sp>
      <p:sp>
        <p:nvSpPr>
          <p:cNvPr id="3" name="Content Placeholder 2"/>
          <p:cNvSpPr>
            <a:spLocks noGrp="1"/>
          </p:cNvSpPr>
          <p:nvPr>
            <p:ph idx="1"/>
          </p:nvPr>
        </p:nvSpPr>
        <p:spPr>
          <a:xfrm>
            <a:off x="457200" y="1143000"/>
            <a:ext cx="8229600" cy="5105400"/>
          </a:xfrm>
        </p:spPr>
        <p:txBody>
          <a:bodyPr>
            <a:noAutofit/>
          </a:bodyPr>
          <a:lstStyle/>
          <a:p>
            <a:pPr marL="463550" indent="-463550">
              <a:buFont typeface="Wingdings" panose="05000000000000000000" pitchFamily="2" charset="2"/>
              <a:buChar char="q"/>
            </a:pPr>
            <a:r>
              <a:rPr lang="en-US" sz="2800" dirty="0"/>
              <a:t>Integrity and good condition of shock and arc PPE is a key for survival when working energized line and equipment. </a:t>
            </a:r>
          </a:p>
          <a:p>
            <a:pPr marL="463550" indent="-463550">
              <a:buFont typeface="Wingdings" panose="05000000000000000000" pitchFamily="2" charset="2"/>
              <a:buChar char="q"/>
            </a:pPr>
            <a:r>
              <a:rPr lang="en-US" sz="2800" dirty="0"/>
              <a:t>Shock protection PPE must be inspected before each use (gloves and sleeves) or often.</a:t>
            </a:r>
          </a:p>
          <a:p>
            <a:pPr marL="463550" indent="-463550">
              <a:buFont typeface="Wingdings" panose="05000000000000000000" pitchFamily="2" charset="2"/>
              <a:buChar char="q"/>
            </a:pPr>
            <a:r>
              <a:rPr lang="en-US" sz="2800" dirty="0"/>
              <a:t>Shock protection PPE must pass factory and in-service periodical </a:t>
            </a:r>
            <a:r>
              <a:rPr lang="en-US" sz="2800" dirty="0">
                <a:solidFill>
                  <a:srgbClr val="C00000"/>
                </a:solidFill>
              </a:rPr>
              <a:t>HV</a:t>
            </a:r>
            <a:r>
              <a:rPr lang="en-US" sz="2800" dirty="0"/>
              <a:t> proof tests (non-destructive). </a:t>
            </a:r>
          </a:p>
          <a:p>
            <a:endParaRPr lang="en-US" sz="2800" dirty="0"/>
          </a:p>
        </p:txBody>
      </p:sp>
      <p:sp>
        <p:nvSpPr>
          <p:cNvPr id="7" name="Footer Placeholder 3">
            <a:extLst>
              <a:ext uri="{FF2B5EF4-FFF2-40B4-BE49-F238E27FC236}">
                <a16:creationId xmlns:a16="http://schemas.microsoft.com/office/drawing/2014/main" id="{9EC8EA41-7985-4671-8CBF-4FCA0CEF65F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34464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447800"/>
          </a:xfrm>
        </p:spPr>
        <p:txBody>
          <a:bodyPr>
            <a:noAutofit/>
          </a:bodyPr>
          <a:lstStyle/>
          <a:p>
            <a:r>
              <a:rPr lang="en-US" sz="4000" b="1" dirty="0">
                <a:solidFill>
                  <a:srgbClr val="0000CC"/>
                </a:solidFill>
              </a:rPr>
              <a:t>Outline</a:t>
            </a:r>
          </a:p>
        </p:txBody>
      </p:sp>
      <p:sp>
        <p:nvSpPr>
          <p:cNvPr id="3" name="Content Placeholder 2"/>
          <p:cNvSpPr>
            <a:spLocks noGrp="1"/>
          </p:cNvSpPr>
          <p:nvPr>
            <p:ph idx="1"/>
          </p:nvPr>
        </p:nvSpPr>
        <p:spPr>
          <a:xfrm>
            <a:off x="533400" y="1295400"/>
            <a:ext cx="8001000" cy="4953000"/>
          </a:xfrm>
        </p:spPr>
        <p:txBody>
          <a:bodyPr>
            <a:noAutofit/>
          </a:bodyPr>
          <a:lstStyle/>
          <a:p>
            <a:pPr marL="514350" indent="-514350">
              <a:buFont typeface="+mj-lt"/>
              <a:buAutoNum type="arabicPeriod"/>
            </a:pPr>
            <a:r>
              <a:rPr lang="en-US" sz="2800" b="1" dirty="0"/>
              <a:t>Electric shock protection: </a:t>
            </a:r>
          </a:p>
          <a:p>
            <a:pPr marL="857250" lvl="1" indent="-457200"/>
            <a:r>
              <a:rPr lang="en-US" dirty="0"/>
              <a:t>rubber voltage gloves, rubber sleeves, line hoses, rubber blankets, hot sticks, etc.</a:t>
            </a:r>
          </a:p>
          <a:p>
            <a:pPr marL="857250" lvl="1" indent="-457200"/>
            <a:r>
              <a:rPr lang="en-US" dirty="0"/>
              <a:t>PPE daily inspections and checkups, periodic testing </a:t>
            </a:r>
          </a:p>
          <a:p>
            <a:pPr marL="514350" indent="-514350">
              <a:buFont typeface="+mj-lt"/>
              <a:buAutoNum type="arabicPeriod"/>
            </a:pPr>
            <a:r>
              <a:rPr lang="en-US" sz="2800" b="1" dirty="0"/>
              <a:t>Electric arc protection:</a:t>
            </a:r>
          </a:p>
          <a:p>
            <a:pPr marL="914400" lvl="1" indent="-514350"/>
            <a:r>
              <a:rPr lang="en-US" dirty="0"/>
              <a:t>Fire Retardant (FR) and Arc Rates (AR) materials </a:t>
            </a:r>
          </a:p>
          <a:p>
            <a:pPr marL="914400" lvl="1" indent="-514350"/>
            <a:r>
              <a:rPr lang="en-US" dirty="0"/>
              <a:t>AR PPE and arc testing </a:t>
            </a:r>
          </a:p>
          <a:p>
            <a:pPr marL="914400" lvl="1" indent="-514350"/>
            <a:r>
              <a:rPr lang="en-US" dirty="0"/>
              <a:t>Myths and realities in arc protection</a:t>
            </a:r>
          </a:p>
          <a:p>
            <a:pPr marL="914400" lvl="1" indent="-514350"/>
            <a:r>
              <a:rPr lang="en-US" dirty="0"/>
              <a:t>Limitations of arc rating</a:t>
            </a:r>
          </a:p>
        </p:txBody>
      </p:sp>
      <p:sp>
        <p:nvSpPr>
          <p:cNvPr id="7" name="Footer Placeholder 3">
            <a:extLst>
              <a:ext uri="{FF2B5EF4-FFF2-40B4-BE49-F238E27FC236}">
                <a16:creationId xmlns:a16="http://schemas.microsoft.com/office/drawing/2014/main" id="{22E8A8D0-0473-4564-ACC8-90D3449403A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056698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86700" cy="990600"/>
          </a:xfrm>
        </p:spPr>
        <p:txBody>
          <a:bodyPr>
            <a:normAutofit/>
          </a:bodyPr>
          <a:lstStyle/>
          <a:p>
            <a:pPr algn="ctr"/>
            <a:r>
              <a:rPr lang="en-US" sz="4000" b="1" dirty="0">
                <a:solidFill>
                  <a:srgbClr val="0000CC"/>
                </a:solidFill>
              </a:rPr>
              <a:t>Conclusions: electric arc PPE</a:t>
            </a:r>
            <a:endParaRPr lang="en-US" sz="4000" dirty="0"/>
          </a:p>
        </p:txBody>
      </p:sp>
      <p:sp>
        <p:nvSpPr>
          <p:cNvPr id="3" name="Content Placeholder 2"/>
          <p:cNvSpPr>
            <a:spLocks noGrp="1"/>
          </p:cNvSpPr>
          <p:nvPr>
            <p:ph idx="1"/>
          </p:nvPr>
        </p:nvSpPr>
        <p:spPr>
          <a:xfrm>
            <a:off x="457200" y="1143000"/>
            <a:ext cx="8229600" cy="5105400"/>
          </a:xfrm>
        </p:spPr>
        <p:txBody>
          <a:bodyPr>
            <a:noAutofit/>
          </a:bodyPr>
          <a:lstStyle/>
          <a:p>
            <a:pPr marL="463550" indent="-463550">
              <a:buFont typeface="Wingdings" panose="05000000000000000000" pitchFamily="2" charset="2"/>
              <a:buChar char="q"/>
            </a:pPr>
            <a:r>
              <a:rPr lang="en-US" sz="2800" dirty="0"/>
              <a:t>Knowledge of electric arc types and understanding basic physics of arc behavior are critical, and help to:</a:t>
            </a:r>
          </a:p>
          <a:p>
            <a:pPr marL="692150" indent="-457200">
              <a:buFont typeface="Wingdings" panose="05000000000000000000" pitchFamily="2" charset="2"/>
              <a:buChar char="Ø"/>
            </a:pPr>
            <a:r>
              <a:rPr lang="en-US" sz="2500" dirty="0"/>
              <a:t>Foresee direction of energy release and select proper position to avoid in its path.</a:t>
            </a:r>
          </a:p>
          <a:p>
            <a:pPr marL="692150" indent="-457200">
              <a:buFont typeface="Wingdings" panose="05000000000000000000" pitchFamily="2" charset="2"/>
              <a:buChar char="Ø"/>
            </a:pPr>
            <a:r>
              <a:rPr lang="en-US" sz="2500" dirty="0"/>
              <a:t>Be vigilant but not be scared (by unsubstantiated myths and rumors).</a:t>
            </a:r>
          </a:p>
          <a:p>
            <a:pPr marL="692150" indent="-457200">
              <a:buFont typeface="Wingdings" panose="05000000000000000000" pitchFamily="2" charset="2"/>
              <a:buChar char="Ø"/>
            </a:pPr>
            <a:r>
              <a:rPr lang="en-US" sz="2500" dirty="0"/>
              <a:t>Understand rules but not following them blindly.</a:t>
            </a:r>
          </a:p>
          <a:p>
            <a:pPr marL="463550" indent="-463550">
              <a:buFont typeface="Wingdings" panose="05000000000000000000" pitchFamily="2" charset="2"/>
              <a:buChar char="q"/>
            </a:pPr>
            <a:r>
              <a:rPr lang="en-US" sz="2800" dirty="0"/>
              <a:t>Arc rated PPEs are not arc tested at factory or in-service, because arc test is a destructive test.</a:t>
            </a:r>
          </a:p>
          <a:p>
            <a:pPr marL="463550" indent="-463550">
              <a:buFont typeface="Wingdings" panose="05000000000000000000" pitchFamily="2" charset="2"/>
              <a:buChar char="q"/>
            </a:pPr>
            <a:r>
              <a:rPr lang="en-US" sz="2800" dirty="0"/>
              <a:t> Following manufacturer’s care instruction is a key to maintain arc protective properties and not lose FR properties.</a:t>
            </a:r>
          </a:p>
        </p:txBody>
      </p:sp>
      <p:sp>
        <p:nvSpPr>
          <p:cNvPr id="7" name="Footer Placeholder 3">
            <a:extLst>
              <a:ext uri="{FF2B5EF4-FFF2-40B4-BE49-F238E27FC236}">
                <a16:creationId xmlns:a16="http://schemas.microsoft.com/office/drawing/2014/main" id="{F6B0C75F-F73D-4E5F-89B6-1493931E651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19797716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00CC"/>
                </a:solidFill>
              </a:rPr>
              <a:t>Post-training Quiz</a:t>
            </a:r>
          </a:p>
        </p:txBody>
      </p:sp>
      <p:sp>
        <p:nvSpPr>
          <p:cNvPr id="3" name="Content Placeholder 2"/>
          <p:cNvSpPr>
            <a:spLocks noGrp="1"/>
          </p:cNvSpPr>
          <p:nvPr>
            <p:ph idx="1"/>
          </p:nvPr>
        </p:nvSpPr>
        <p:spPr>
          <a:xfrm>
            <a:off x="457200" y="1295400"/>
            <a:ext cx="8401050" cy="5060950"/>
          </a:xfrm>
        </p:spPr>
        <p:txBody>
          <a:bodyPr>
            <a:noAutofit/>
          </a:bodyPr>
          <a:lstStyle/>
          <a:p>
            <a:pPr marL="0" indent="0">
              <a:spcBef>
                <a:spcPts val="0"/>
              </a:spcBef>
              <a:buNone/>
            </a:pPr>
            <a:r>
              <a:rPr lang="en-US" sz="2200" b="1" dirty="0">
                <a:solidFill>
                  <a:srgbClr val="00B050"/>
                </a:solidFill>
              </a:rPr>
              <a:t>1. Does arc rated clothing also protect against electric shock?  </a:t>
            </a:r>
          </a:p>
          <a:p>
            <a:pPr marL="290513" indent="0">
              <a:spcBef>
                <a:spcPts val="0"/>
              </a:spcBef>
              <a:buNone/>
            </a:pPr>
            <a:r>
              <a:rPr lang="en-US" sz="2200" dirty="0"/>
              <a:t>a) yes       b) no</a:t>
            </a:r>
          </a:p>
          <a:p>
            <a:pPr marL="288925" indent="-288925">
              <a:spcBef>
                <a:spcPts val="0"/>
              </a:spcBef>
              <a:buNone/>
            </a:pPr>
            <a:r>
              <a:rPr lang="en-US" sz="2200" b="1" dirty="0">
                <a:solidFill>
                  <a:srgbClr val="00B050"/>
                </a:solidFill>
              </a:rPr>
              <a:t>2. Do rubber gloves with leather protector protect against electric arc hazards? </a:t>
            </a:r>
          </a:p>
          <a:p>
            <a:pPr marL="290513" indent="0">
              <a:spcBef>
                <a:spcPts val="0"/>
              </a:spcBef>
              <a:buNone/>
            </a:pPr>
            <a:r>
              <a:rPr lang="en-US" sz="2200" dirty="0"/>
              <a:t>a) yes       b) no</a:t>
            </a:r>
          </a:p>
          <a:p>
            <a:pPr marL="0" indent="0">
              <a:spcBef>
                <a:spcPts val="0"/>
              </a:spcBef>
              <a:buNone/>
            </a:pPr>
            <a:r>
              <a:rPr lang="en-US" sz="2200" b="1" dirty="0">
                <a:solidFill>
                  <a:srgbClr val="00B050"/>
                </a:solidFill>
              </a:rPr>
              <a:t>3. Shock protection PPE must pass:</a:t>
            </a:r>
          </a:p>
          <a:p>
            <a:pPr marL="290513" lvl="1" indent="0">
              <a:spcBef>
                <a:spcPts val="0"/>
              </a:spcBef>
              <a:buNone/>
            </a:pPr>
            <a:r>
              <a:rPr lang="en-US" sz="2200" dirty="0"/>
              <a:t>a) factory high voltage proof test     </a:t>
            </a:r>
          </a:p>
          <a:p>
            <a:pPr marL="290513" lvl="1" indent="0">
              <a:spcBef>
                <a:spcPts val="0"/>
              </a:spcBef>
              <a:buNone/>
            </a:pPr>
            <a:r>
              <a:rPr lang="en-US" sz="2200" dirty="0"/>
              <a:t>b) in-service periodical high voltage proof test</a:t>
            </a:r>
          </a:p>
          <a:p>
            <a:pPr marL="290513" lvl="1" indent="0">
              <a:spcBef>
                <a:spcPts val="0"/>
              </a:spcBef>
              <a:buNone/>
            </a:pPr>
            <a:r>
              <a:rPr lang="en-US" sz="2200" dirty="0"/>
              <a:t>c) none of the above                           d) all the above </a:t>
            </a:r>
          </a:p>
          <a:p>
            <a:pPr marL="0" lvl="1" indent="0">
              <a:spcBef>
                <a:spcPts val="0"/>
              </a:spcBef>
              <a:buNone/>
            </a:pPr>
            <a:r>
              <a:rPr lang="en-US" sz="2200" b="1" dirty="0">
                <a:solidFill>
                  <a:srgbClr val="00B050"/>
                </a:solidFill>
              </a:rPr>
              <a:t>4. Arc protective PPE must pass:</a:t>
            </a:r>
          </a:p>
          <a:p>
            <a:pPr marL="290513" lvl="1" indent="0">
              <a:spcBef>
                <a:spcPts val="0"/>
              </a:spcBef>
              <a:buNone/>
            </a:pPr>
            <a:r>
              <a:rPr lang="en-US" sz="2200" dirty="0"/>
              <a:t>a) factory arc proof test          </a:t>
            </a:r>
          </a:p>
          <a:p>
            <a:pPr marL="290513" lvl="1" indent="0">
              <a:spcBef>
                <a:spcPts val="0"/>
              </a:spcBef>
              <a:buNone/>
            </a:pPr>
            <a:r>
              <a:rPr lang="en-US" sz="2200" dirty="0"/>
              <a:t>b) in-service periodical arc proof test</a:t>
            </a:r>
          </a:p>
          <a:p>
            <a:pPr marL="290513" lvl="1" indent="0">
              <a:spcBef>
                <a:spcPts val="0"/>
              </a:spcBef>
              <a:buNone/>
            </a:pPr>
            <a:r>
              <a:rPr lang="en-US" sz="2200" dirty="0"/>
              <a:t>c) none of the above          d) all the above </a:t>
            </a:r>
          </a:p>
          <a:p>
            <a:pPr marL="0" lvl="1" indent="0">
              <a:spcBef>
                <a:spcPts val="0"/>
              </a:spcBef>
              <a:buNone/>
            </a:pPr>
            <a:r>
              <a:rPr lang="en-US" sz="2200" b="1" dirty="0">
                <a:solidFill>
                  <a:srgbClr val="00B050"/>
                </a:solidFill>
              </a:rPr>
              <a:t>5. Can electric arc generate “pressure wave”?</a:t>
            </a:r>
          </a:p>
          <a:p>
            <a:pPr marL="290513" lvl="1" indent="0">
              <a:spcBef>
                <a:spcPts val="0"/>
              </a:spcBef>
              <a:buNone/>
            </a:pPr>
            <a:r>
              <a:rPr lang="en-US" sz="2200" dirty="0"/>
              <a:t>a) yes       b) no</a:t>
            </a:r>
          </a:p>
        </p:txBody>
      </p:sp>
      <p:sp>
        <p:nvSpPr>
          <p:cNvPr id="7" name="Footer Placeholder 3">
            <a:extLst>
              <a:ext uri="{FF2B5EF4-FFF2-40B4-BE49-F238E27FC236}">
                <a16:creationId xmlns:a16="http://schemas.microsoft.com/office/drawing/2014/main" id="{C5A76A04-EBCB-4EDA-94E7-1F382C9AFCA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38156817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pPr algn="ctr"/>
            <a:r>
              <a:rPr lang="en-US" sz="4000" b="1" dirty="0">
                <a:solidFill>
                  <a:srgbClr val="0000CC"/>
                </a:solidFill>
              </a:rPr>
              <a:t>Questions?</a:t>
            </a:r>
            <a:endParaRPr lang="en-US" sz="4000" dirty="0"/>
          </a:p>
        </p:txBody>
      </p:sp>
      <p:sp>
        <p:nvSpPr>
          <p:cNvPr id="6" name="Footer Placeholder 3">
            <a:extLst>
              <a:ext uri="{FF2B5EF4-FFF2-40B4-BE49-F238E27FC236}">
                <a16:creationId xmlns:a16="http://schemas.microsoft.com/office/drawing/2014/main" id="{B5A0E1D4-E877-41B6-8B71-9DC33DD43E3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val="65587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Learning Objectives</a:t>
            </a:r>
          </a:p>
        </p:txBody>
      </p:sp>
      <p:sp>
        <p:nvSpPr>
          <p:cNvPr id="21" name="Content Placeholder 20"/>
          <p:cNvSpPr>
            <a:spLocks noGrp="1"/>
          </p:cNvSpPr>
          <p:nvPr>
            <p:ph idx="1"/>
          </p:nvPr>
        </p:nvSpPr>
        <p:spPr>
          <a:xfrm>
            <a:off x="628650" y="1638300"/>
            <a:ext cx="7886700" cy="4684678"/>
          </a:xfrm>
        </p:spPr>
        <p:txBody>
          <a:bodyPr>
            <a:noAutofit/>
          </a:bodyPr>
          <a:lstStyle/>
          <a:p>
            <a:pPr marL="569913" indent="-569913">
              <a:buFont typeface="Wingdings" panose="05000000000000000000" pitchFamily="2" charset="2"/>
              <a:buChar char="q"/>
            </a:pPr>
            <a:r>
              <a:rPr lang="en-US" sz="2800" dirty="0"/>
              <a:t>Learn principals of protection against electrical hazards through:</a:t>
            </a:r>
          </a:p>
          <a:p>
            <a:pPr marL="969963" lvl="1" indent="-569913">
              <a:buFont typeface="Arial" panose="020B0604020202020204" pitchFamily="34" charset="0"/>
              <a:buChar char="•"/>
            </a:pPr>
            <a:r>
              <a:rPr lang="en-US" dirty="0"/>
              <a:t>Barrier </a:t>
            </a:r>
          </a:p>
          <a:p>
            <a:pPr marL="969963" lvl="1" indent="-569913">
              <a:buFont typeface="Arial" panose="020B0604020202020204" pitchFamily="34" charset="0"/>
              <a:buChar char="•"/>
            </a:pPr>
            <a:r>
              <a:rPr lang="en-US" dirty="0"/>
              <a:t>Safe Distancing </a:t>
            </a:r>
          </a:p>
          <a:p>
            <a:pPr marL="969963" lvl="1" indent="-569913">
              <a:buFont typeface="Arial" panose="020B0604020202020204" pitchFamily="34" charset="0"/>
              <a:buChar char="•"/>
            </a:pPr>
            <a:r>
              <a:rPr lang="en-US" dirty="0"/>
              <a:t>Deenergizing   </a:t>
            </a:r>
          </a:p>
          <a:p>
            <a:pPr marL="569913" indent="-569913">
              <a:buFont typeface="Wingdings" panose="05000000000000000000" pitchFamily="2" charset="2"/>
              <a:buChar char="q"/>
            </a:pPr>
            <a:r>
              <a:rPr lang="en-US" sz="2800" dirty="0"/>
              <a:t>Learn and understand the differences between electric shock and electric arc PPEs  </a:t>
            </a:r>
          </a:p>
          <a:p>
            <a:pPr marL="569913" indent="-569913">
              <a:buFont typeface="Wingdings" panose="05000000000000000000" pitchFamily="2" charset="2"/>
              <a:buChar char="q"/>
            </a:pPr>
            <a:r>
              <a:rPr lang="en-US" sz="2800" dirty="0"/>
              <a:t>Learn and understand how to avoid electric arc exposure</a:t>
            </a:r>
          </a:p>
        </p:txBody>
      </p:sp>
      <p:sp>
        <p:nvSpPr>
          <p:cNvPr id="7" name="Footer Placeholder 3">
            <a:extLst>
              <a:ext uri="{FF2B5EF4-FFF2-40B4-BE49-F238E27FC236}">
                <a16:creationId xmlns:a16="http://schemas.microsoft.com/office/drawing/2014/main" id="{590EA9CB-8CA2-48A3-A041-9CC971B8D36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3" name="Slide Number Placeholder 2">
            <a:extLst>
              <a:ext uri="{FF2B5EF4-FFF2-40B4-BE49-F238E27FC236}">
                <a16:creationId xmlns:a16="http://schemas.microsoft.com/office/drawing/2014/main" id="{19B1865C-EEBF-4FF1-AD8B-5D237453E82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068374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BD06CA-9B8A-448A-82C3-415D1B15F0C9}"/>
</file>

<file path=customXml/itemProps2.xml><?xml version="1.0" encoding="utf-8"?>
<ds:datastoreItem xmlns:ds="http://schemas.openxmlformats.org/officeDocument/2006/customXml" ds:itemID="{3A05AE02-A1E5-4FCB-996B-679679FC385A}"/>
</file>

<file path=customXml/itemProps3.xml><?xml version="1.0" encoding="utf-8"?>
<ds:datastoreItem xmlns:ds="http://schemas.openxmlformats.org/officeDocument/2006/customXml" ds:itemID="{7C6B7A65-551A-468D-ACE1-7354617760D8}"/>
</file>

<file path=docProps/app.xml><?xml version="1.0" encoding="utf-8"?>
<Properties xmlns="http://schemas.openxmlformats.org/officeDocument/2006/extended-properties" xmlns:vt="http://schemas.openxmlformats.org/officeDocument/2006/docPropsVTypes">
  <TotalTime>76335</TotalTime>
  <Words>11997</Words>
  <Application>Microsoft Office PowerPoint</Application>
  <PresentationFormat>On-screen Show (4:3)</PresentationFormat>
  <Paragraphs>1093</Paragraphs>
  <Slides>82</Slides>
  <Notes>82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Arial Narrow</vt:lpstr>
      <vt:lpstr>Calibri</vt:lpstr>
      <vt:lpstr>Cambria Math</vt:lpstr>
      <vt:lpstr>Symbol</vt:lpstr>
      <vt:lpstr>Wingdings</vt:lpstr>
      <vt:lpstr>Office Theme</vt:lpstr>
      <vt:lpstr>Electrical Safety for  Wind Tower Construction and Maintenance</vt:lpstr>
      <vt:lpstr>Acknowledgement</vt:lpstr>
      <vt:lpstr> Worker Rights for Safe Workplace</vt:lpstr>
      <vt:lpstr> Worker Responsibilities</vt:lpstr>
      <vt:lpstr>Discrimination Rights</vt:lpstr>
      <vt:lpstr>What are we leaning  -  Outline </vt:lpstr>
      <vt:lpstr>Module 2 </vt:lpstr>
      <vt:lpstr>Outline</vt:lpstr>
      <vt:lpstr>Learning Objectives</vt:lpstr>
      <vt:lpstr>Pre-training Quiz</vt:lpstr>
      <vt:lpstr>1. Summary of hazards (Module 1)</vt:lpstr>
      <vt:lpstr>Electrical hazards </vt:lpstr>
      <vt:lpstr>Types of Electric Arc </vt:lpstr>
      <vt:lpstr>2. Protection from electrical hazards</vt:lpstr>
      <vt:lpstr>PPE and live line tools</vt:lpstr>
      <vt:lpstr>3. Electric shock protection</vt:lpstr>
      <vt:lpstr>3.1 Barrier - PPE</vt:lpstr>
      <vt:lpstr>Rubber</vt:lpstr>
      <vt:lpstr>ASTM standards</vt:lpstr>
      <vt:lpstr>Classification of rubber made PPE</vt:lpstr>
      <vt:lpstr>Rubber insulating gloves</vt:lpstr>
      <vt:lpstr>Rubber PPE classification</vt:lpstr>
      <vt:lpstr>PPE inspection</vt:lpstr>
      <vt:lpstr>PPE inspection and testing</vt:lpstr>
      <vt:lpstr>Daily glove inspection</vt:lpstr>
      <vt:lpstr>Resources for daily glove inspection</vt:lpstr>
      <vt:lpstr>3.2 Safe distance - Low voltage live line tools </vt:lpstr>
      <vt:lpstr>Safe distance – Medium and high voltage  live line tools </vt:lpstr>
      <vt:lpstr>Insulating distance  </vt:lpstr>
      <vt:lpstr>What to watch for when using distancing </vt:lpstr>
      <vt:lpstr>3.3 Deenergized work </vt:lpstr>
      <vt:lpstr>4. Electric arc protection</vt:lpstr>
      <vt:lpstr>Myth: arc rated clothing protect from electric shock</vt:lpstr>
      <vt:lpstr>Do arc PPE protect from electric shock?</vt:lpstr>
      <vt:lpstr>Rubber gloves with leather protectors can protect against electric arc</vt:lpstr>
      <vt:lpstr>Shock PPE/equipment in electric arc</vt:lpstr>
      <vt:lpstr>Myths: electric arc is unpredictable </vt:lpstr>
      <vt:lpstr>Electric arc types and predictability </vt:lpstr>
      <vt:lpstr>Campfire analogy </vt:lpstr>
      <vt:lpstr>Myths: “arc blast” is “dynamite like” explosion</vt:lpstr>
      <vt:lpstr>White papers, magazines, articles</vt:lpstr>
      <vt:lpstr>Reality in the lab: mannequin still in place during and after ejected and box arc </vt:lpstr>
      <vt:lpstr>Reality in the lab:  electromagnetic forces not a “blast” </vt:lpstr>
      <vt:lpstr>Electromagnetic behavior of an arc               </vt:lpstr>
      <vt:lpstr>Reality in the field: no flying human bodies in arc event in open air or open box</vt:lpstr>
      <vt:lpstr>Reality in the field: no flying human bodies in arc event in open box</vt:lpstr>
      <vt:lpstr>Spiking the cable: what  blast?</vt:lpstr>
      <vt:lpstr>Types of explosions </vt:lpstr>
      <vt:lpstr>Reality: electrical explosion?</vt:lpstr>
      <vt:lpstr>Reality: no explosion capable lifting 200 pounds man</vt:lpstr>
      <vt:lpstr>Reality: adrenaline rush and body moving </vt:lpstr>
      <vt:lpstr>Reality: Impact with obstacle on workers way can cause serious injury. </vt:lpstr>
      <vt:lpstr>Reality: no blast, pressure wave in open air </vt:lpstr>
      <vt:lpstr>What should avoid when working on box with open door (not being “guest of honor”)</vt:lpstr>
      <vt:lpstr>Reality: mechanical explosion when arc in enclosure</vt:lpstr>
      <vt:lpstr>Mechanical explosion </vt:lpstr>
      <vt:lpstr>Awareness of box arc striking at any moment  </vt:lpstr>
      <vt:lpstr>Myth: arc rating on your garment label is constant and universal measure of protective properties in any electric arc </vt:lpstr>
      <vt:lpstr>PPE selection requirements</vt:lpstr>
      <vt:lpstr>Reality: arc rating is limited to a single set of test conditions</vt:lpstr>
      <vt:lpstr>Actual arc rating is variable with test/fault arc current </vt:lpstr>
      <vt:lpstr>Actual Arc Rating is variable with  fault current and distance to arc</vt:lpstr>
      <vt:lpstr>Actual arc rating is variable with fault current  and distance to arc and type of arc</vt:lpstr>
      <vt:lpstr>Reality: arc rating is unknown in real field situation </vt:lpstr>
      <vt:lpstr>Reality: higher arc rating  - less protection time for single layer garments</vt:lpstr>
      <vt:lpstr>Better and real measurement of arc protective properties</vt:lpstr>
      <vt:lpstr>Protective TCC (PTCC)</vt:lpstr>
      <vt:lpstr>Other myths </vt:lpstr>
      <vt:lpstr>Other good work practices </vt:lpstr>
      <vt:lpstr>Back to arc protective PPE</vt:lpstr>
      <vt:lpstr>Arc protective PPE</vt:lpstr>
      <vt:lpstr>Electric arc protection - barrier </vt:lpstr>
      <vt:lpstr>Electric arc protection – distance </vt:lpstr>
      <vt:lpstr>Other electric arc tested PPE</vt:lpstr>
      <vt:lpstr>Safety by design </vt:lpstr>
      <vt:lpstr>Arc testing is destructive testing  </vt:lpstr>
      <vt:lpstr>Arc testing </vt:lpstr>
      <vt:lpstr>Conclusions: principals of protection</vt:lpstr>
      <vt:lpstr>Conclusions: electric shock PPE</vt:lpstr>
      <vt:lpstr>Conclusions: electric arc PPE</vt:lpstr>
      <vt:lpstr>Post-training Quiz</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 for Wind Tower Construction and Maintenance</dc:title>
  <dc:creator>Mikhail Golovkov</dc:creator>
  <cp:lastModifiedBy>Washington, L. Sherea - OSHA</cp:lastModifiedBy>
  <cp:revision>533</cp:revision>
  <cp:lastPrinted>2020-07-30T17:56:31Z</cp:lastPrinted>
  <dcterms:created xsi:type="dcterms:W3CDTF">2019-12-30T03:08:49Z</dcterms:created>
  <dcterms:modified xsi:type="dcterms:W3CDTF">2025-03-31T17:58:37Z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