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9.xml" ContentType="application/vnd.openxmlformats-officedocument.presentationml.notesSlide+xml"/>
  <Override PartName="/ppt/notesSlides/notesSlide28.xml" ContentType="application/vnd.openxmlformats-officedocument.presentationml.notesSlide+xml"/>
  <Override PartName="/ppt/notesSlides/notesSlide30.xml" ContentType="application/vnd.openxmlformats-officedocument.presentationml.notesSlide+xml"/>
  <Override PartName="/ppt/notesSlides/notesSlide9.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handoutMasterIdLst>
    <p:handoutMasterId r:id="rId42"/>
  </p:handoutMasterIdLst>
  <p:sldIdLst>
    <p:sldId id="256" r:id="rId2"/>
    <p:sldId id="791" r:id="rId3"/>
    <p:sldId id="636" r:id="rId4"/>
    <p:sldId id="662" r:id="rId5"/>
    <p:sldId id="784" r:id="rId6"/>
    <p:sldId id="786" r:id="rId7"/>
    <p:sldId id="785" r:id="rId8"/>
    <p:sldId id="783" r:id="rId9"/>
    <p:sldId id="787" r:id="rId10"/>
    <p:sldId id="663" r:id="rId11"/>
    <p:sldId id="664" r:id="rId12"/>
    <p:sldId id="719" r:id="rId13"/>
    <p:sldId id="794" r:id="rId14"/>
    <p:sldId id="760" r:id="rId15"/>
    <p:sldId id="793" r:id="rId16"/>
    <p:sldId id="729" r:id="rId17"/>
    <p:sldId id="771" r:id="rId18"/>
    <p:sldId id="770" r:id="rId19"/>
    <p:sldId id="737" r:id="rId20"/>
    <p:sldId id="363" r:id="rId21"/>
    <p:sldId id="734" r:id="rId22"/>
    <p:sldId id="764" r:id="rId23"/>
    <p:sldId id="775" r:id="rId24"/>
    <p:sldId id="774" r:id="rId25"/>
    <p:sldId id="773" r:id="rId26"/>
    <p:sldId id="772" r:id="rId27"/>
    <p:sldId id="777" r:id="rId28"/>
    <p:sldId id="776" r:id="rId29"/>
    <p:sldId id="779" r:id="rId30"/>
    <p:sldId id="765" r:id="rId31"/>
    <p:sldId id="717" r:id="rId32"/>
    <p:sldId id="730" r:id="rId33"/>
    <p:sldId id="780" r:id="rId34"/>
    <p:sldId id="731" r:id="rId35"/>
    <p:sldId id="792" r:id="rId36"/>
    <p:sldId id="766" r:id="rId37"/>
    <p:sldId id="678" r:id="rId38"/>
    <p:sldId id="714" r:id="rId39"/>
    <p:sldId id="658" r:id="rId40"/>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my Javernick-Will" initials="AJ" lastIdx="1" clrIdx="0"/>
  <p:cmAuthor id="2" name="Ahmed Al-Bayati" initials="AA" lastIdx="1" clrIdx="1">
    <p:extLst>
      <p:ext uri="{19B8F6BF-5375-455C-9EA6-DF929625EA0E}">
        <p15:presenceInfo xmlns:p15="http://schemas.microsoft.com/office/powerpoint/2012/main" userId="S::ajalbayati@wcu.edu::609c877d-46fe-4d71-b0e5-f0dc3ed7221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3409"/>
    <a:srgbClr val="7D14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12D570-2E5B-4990-9AD1-5D938731613C}" v="1" dt="2020-04-02T15:42:59.746"/>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78" autoAdjust="0"/>
    <p:restoredTop sz="86378" autoAdjust="0"/>
  </p:normalViewPr>
  <p:slideViewPr>
    <p:cSldViewPr>
      <p:cViewPr varScale="1">
        <p:scale>
          <a:sx n="75" d="100"/>
          <a:sy n="75" d="100"/>
        </p:scale>
        <p:origin x="312" y="54"/>
      </p:cViewPr>
      <p:guideLst>
        <p:guide orient="horz" pos="2160"/>
        <p:guide pos="2880"/>
      </p:guideLst>
    </p:cSldViewPr>
  </p:slideViewPr>
  <p:outlineViewPr>
    <p:cViewPr>
      <p:scale>
        <a:sx n="33" d="100"/>
        <a:sy n="33" d="100"/>
      </p:scale>
      <p:origin x="0" y="-146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ableStyles" Target="tableStyles.xml"/><Relationship Id="rId50"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52"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48"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customXml" Target="../customXml/item2.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solomo" userId="4cbe1845-9516-4dbd-8a09-5a586553ce5d" providerId="ADAL" clId="{B612D570-2E5B-4990-9AD1-5D938731613C}"/>
    <pc:docChg chg="undo redo custSel delSld modSld">
      <pc:chgData name="tsolomo" userId="4cbe1845-9516-4dbd-8a09-5a586553ce5d" providerId="ADAL" clId="{B612D570-2E5B-4990-9AD1-5D938731613C}" dt="2020-04-02T20:26:26.797" v="484" actId="20577"/>
      <pc:docMkLst>
        <pc:docMk/>
      </pc:docMkLst>
      <pc:sldChg chg="modSp">
        <pc:chgData name="tsolomo" userId="4cbe1845-9516-4dbd-8a09-5a586553ce5d" providerId="ADAL" clId="{B612D570-2E5B-4990-9AD1-5D938731613C}" dt="2020-04-02T20:26:26.797" v="484" actId="20577"/>
        <pc:sldMkLst>
          <pc:docMk/>
          <pc:sldMk cId="751404663" sldId="636"/>
        </pc:sldMkLst>
        <pc:spChg chg="mod">
          <ac:chgData name="tsolomo" userId="4cbe1845-9516-4dbd-8a09-5a586553ce5d" providerId="ADAL" clId="{B612D570-2E5B-4990-9AD1-5D938731613C}" dt="2020-04-02T20:26:26.797" v="484" actId="20577"/>
          <ac:spMkLst>
            <pc:docMk/>
            <pc:sldMk cId="751404663" sldId="636"/>
            <ac:spMk id="8" creationId="{701A6772-F908-4AF1-AE7B-AF77756122F2}"/>
          </ac:spMkLst>
        </pc:spChg>
      </pc:sldChg>
      <pc:sldChg chg="modSp">
        <pc:chgData name="tsolomo" userId="4cbe1845-9516-4dbd-8a09-5a586553ce5d" providerId="ADAL" clId="{B612D570-2E5B-4990-9AD1-5D938731613C}" dt="2020-04-02T20:16:57.460" v="409" actId="20577"/>
        <pc:sldMkLst>
          <pc:docMk/>
          <pc:sldMk cId="1968548842" sldId="664"/>
        </pc:sldMkLst>
        <pc:spChg chg="mod">
          <ac:chgData name="tsolomo" userId="4cbe1845-9516-4dbd-8a09-5a586553ce5d" providerId="ADAL" clId="{B612D570-2E5B-4990-9AD1-5D938731613C}" dt="2020-04-02T20:16:57.460" v="409" actId="20577"/>
          <ac:spMkLst>
            <pc:docMk/>
            <pc:sldMk cId="1968548842" sldId="664"/>
            <ac:spMk id="6" creationId="{A695B0E3-09E7-42B9-9E94-3CF0C39C8502}"/>
          </ac:spMkLst>
        </pc:spChg>
      </pc:sldChg>
      <pc:sldChg chg="modSp">
        <pc:chgData name="tsolomo" userId="4cbe1845-9516-4dbd-8a09-5a586553ce5d" providerId="ADAL" clId="{B612D570-2E5B-4990-9AD1-5D938731613C}" dt="2020-04-02T16:23:20.371" v="150" actId="14100"/>
        <pc:sldMkLst>
          <pc:docMk/>
          <pc:sldMk cId="1505429454" sldId="717"/>
        </pc:sldMkLst>
        <pc:spChg chg="mod">
          <ac:chgData name="tsolomo" userId="4cbe1845-9516-4dbd-8a09-5a586553ce5d" providerId="ADAL" clId="{B612D570-2E5B-4990-9AD1-5D938731613C}" dt="2020-04-02T16:23:20.371" v="150" actId="14100"/>
          <ac:spMkLst>
            <pc:docMk/>
            <pc:sldMk cId="1505429454" sldId="717"/>
            <ac:spMk id="7" creationId="{39D0916E-63CC-40D1-99D2-3311114E0965}"/>
          </ac:spMkLst>
        </pc:spChg>
      </pc:sldChg>
      <pc:sldChg chg="modSp">
        <pc:chgData name="tsolomo" userId="4cbe1845-9516-4dbd-8a09-5a586553ce5d" providerId="ADAL" clId="{B612D570-2E5B-4990-9AD1-5D938731613C}" dt="2020-04-02T20:12:28.412" v="401" actId="20577"/>
        <pc:sldMkLst>
          <pc:docMk/>
          <pc:sldMk cId="2817000020" sldId="719"/>
        </pc:sldMkLst>
        <pc:spChg chg="mod">
          <ac:chgData name="tsolomo" userId="4cbe1845-9516-4dbd-8a09-5a586553ce5d" providerId="ADAL" clId="{B612D570-2E5B-4990-9AD1-5D938731613C}" dt="2020-04-02T20:11:53.113" v="391" actId="20577"/>
          <ac:spMkLst>
            <pc:docMk/>
            <pc:sldMk cId="2817000020" sldId="719"/>
            <ac:spMk id="2" creationId="{65A5C1FE-CF4D-44E8-8CCE-238CC79225A8}"/>
          </ac:spMkLst>
        </pc:spChg>
        <pc:spChg chg="mod">
          <ac:chgData name="tsolomo" userId="4cbe1845-9516-4dbd-8a09-5a586553ce5d" providerId="ADAL" clId="{B612D570-2E5B-4990-9AD1-5D938731613C}" dt="2020-04-02T20:12:28.412" v="401" actId="20577"/>
          <ac:spMkLst>
            <pc:docMk/>
            <pc:sldMk cId="2817000020" sldId="719"/>
            <ac:spMk id="7" creationId="{0E5556D8-D7E1-46AE-BA08-19B8C5C54E02}"/>
          </ac:spMkLst>
        </pc:spChg>
      </pc:sldChg>
      <pc:sldChg chg="modSp">
        <pc:chgData name="tsolomo" userId="4cbe1845-9516-4dbd-8a09-5a586553ce5d" providerId="ADAL" clId="{B612D570-2E5B-4990-9AD1-5D938731613C}" dt="2020-04-02T20:08:49.979" v="363" actId="20577"/>
        <pc:sldMkLst>
          <pc:docMk/>
          <pc:sldMk cId="1619912805" sldId="729"/>
        </pc:sldMkLst>
        <pc:spChg chg="mod">
          <ac:chgData name="tsolomo" userId="4cbe1845-9516-4dbd-8a09-5a586553ce5d" providerId="ADAL" clId="{B612D570-2E5B-4990-9AD1-5D938731613C}" dt="2020-04-02T20:08:49.979" v="363" actId="20577"/>
          <ac:spMkLst>
            <pc:docMk/>
            <pc:sldMk cId="1619912805" sldId="729"/>
            <ac:spMk id="7" creationId="{F3A36EBB-CB52-4B1C-86E4-BE5D6ABB2273}"/>
          </ac:spMkLst>
        </pc:spChg>
      </pc:sldChg>
      <pc:sldChg chg="addSp delSp modSp">
        <pc:chgData name="tsolomo" userId="4cbe1845-9516-4dbd-8a09-5a586553ce5d" providerId="ADAL" clId="{B612D570-2E5B-4990-9AD1-5D938731613C}" dt="2020-04-02T16:20:45.932" v="108" actId="5793"/>
        <pc:sldMkLst>
          <pc:docMk/>
          <pc:sldMk cId="628307943" sldId="730"/>
        </pc:sldMkLst>
        <pc:spChg chg="del mod">
          <ac:chgData name="tsolomo" userId="4cbe1845-9516-4dbd-8a09-5a586553ce5d" providerId="ADAL" clId="{B612D570-2E5B-4990-9AD1-5D938731613C}" dt="2020-04-02T15:54:25.400" v="13" actId="478"/>
          <ac:spMkLst>
            <pc:docMk/>
            <pc:sldMk cId="628307943" sldId="730"/>
            <ac:spMk id="2" creationId="{7DEB434E-B954-408D-85EB-04C0F3400820}"/>
          </ac:spMkLst>
        </pc:spChg>
        <pc:spChg chg="add del mod">
          <ac:chgData name="tsolomo" userId="4cbe1845-9516-4dbd-8a09-5a586553ce5d" providerId="ADAL" clId="{B612D570-2E5B-4990-9AD1-5D938731613C}" dt="2020-04-02T15:54:34.577" v="14"/>
          <ac:spMkLst>
            <pc:docMk/>
            <pc:sldMk cId="628307943" sldId="730"/>
            <ac:spMk id="5" creationId="{D3B64AEB-A48D-491F-B58C-D54F3D9D1F87}"/>
          </ac:spMkLst>
        </pc:spChg>
        <pc:spChg chg="mod">
          <ac:chgData name="tsolomo" userId="4cbe1845-9516-4dbd-8a09-5a586553ce5d" providerId="ADAL" clId="{B612D570-2E5B-4990-9AD1-5D938731613C}" dt="2020-04-02T16:20:45.932" v="108" actId="5793"/>
          <ac:spMkLst>
            <pc:docMk/>
            <pc:sldMk cId="628307943" sldId="730"/>
            <ac:spMk id="7" creationId="{99D69815-8B68-4DA0-AA2D-92C61037A1B5}"/>
          </ac:spMkLst>
        </pc:spChg>
      </pc:sldChg>
      <pc:sldChg chg="modSp">
        <pc:chgData name="tsolomo" userId="4cbe1845-9516-4dbd-8a09-5a586553ce5d" providerId="ADAL" clId="{B612D570-2E5B-4990-9AD1-5D938731613C}" dt="2020-04-02T16:21:20.290" v="124" actId="27636"/>
        <pc:sldMkLst>
          <pc:docMk/>
          <pc:sldMk cId="1404262082" sldId="731"/>
        </pc:sldMkLst>
        <pc:spChg chg="mod">
          <ac:chgData name="tsolomo" userId="4cbe1845-9516-4dbd-8a09-5a586553ce5d" providerId="ADAL" clId="{B612D570-2E5B-4990-9AD1-5D938731613C}" dt="2020-04-02T16:21:20.290" v="124" actId="27636"/>
          <ac:spMkLst>
            <pc:docMk/>
            <pc:sldMk cId="1404262082" sldId="731"/>
            <ac:spMk id="7" creationId="{E7E413A7-36E9-4347-97FB-0C5D4C62024D}"/>
          </ac:spMkLst>
        </pc:spChg>
      </pc:sldChg>
      <pc:sldChg chg="modSp">
        <pc:chgData name="tsolomo" userId="4cbe1845-9516-4dbd-8a09-5a586553ce5d" providerId="ADAL" clId="{B612D570-2E5B-4990-9AD1-5D938731613C}" dt="2020-04-02T20:11:18.697" v="387" actId="1076"/>
        <pc:sldMkLst>
          <pc:docMk/>
          <pc:sldMk cId="2701763604" sldId="760"/>
        </pc:sldMkLst>
        <pc:spChg chg="mod">
          <ac:chgData name="tsolomo" userId="4cbe1845-9516-4dbd-8a09-5a586553ce5d" providerId="ADAL" clId="{B612D570-2E5B-4990-9AD1-5D938731613C}" dt="2020-04-02T20:10:11.585" v="372" actId="20577"/>
          <ac:spMkLst>
            <pc:docMk/>
            <pc:sldMk cId="2701763604" sldId="760"/>
            <ac:spMk id="2" creationId="{08AF6100-D604-46D6-8244-CCCB7EEBB557}"/>
          </ac:spMkLst>
        </pc:spChg>
        <pc:spChg chg="mod">
          <ac:chgData name="tsolomo" userId="4cbe1845-9516-4dbd-8a09-5a586553ce5d" providerId="ADAL" clId="{B612D570-2E5B-4990-9AD1-5D938731613C}" dt="2020-04-02T20:11:18.697" v="387" actId="1076"/>
          <ac:spMkLst>
            <pc:docMk/>
            <pc:sldMk cId="2701763604" sldId="760"/>
            <ac:spMk id="7" creationId="{28FC114A-699B-4883-9189-93BC04E77436}"/>
          </ac:spMkLst>
        </pc:spChg>
      </pc:sldChg>
      <pc:sldChg chg="modSp">
        <pc:chgData name="tsolomo" userId="4cbe1845-9516-4dbd-8a09-5a586553ce5d" providerId="ADAL" clId="{B612D570-2E5B-4990-9AD1-5D938731613C}" dt="2020-04-02T16:09:56.186" v="91" actId="20577"/>
        <pc:sldMkLst>
          <pc:docMk/>
          <pc:sldMk cId="2540943779" sldId="766"/>
        </pc:sldMkLst>
        <pc:spChg chg="mod">
          <ac:chgData name="tsolomo" userId="4cbe1845-9516-4dbd-8a09-5a586553ce5d" providerId="ADAL" clId="{B612D570-2E5B-4990-9AD1-5D938731613C}" dt="2020-04-02T16:09:56.186" v="91" actId="20577"/>
          <ac:spMkLst>
            <pc:docMk/>
            <pc:sldMk cId="2540943779" sldId="766"/>
            <ac:spMk id="2" creationId="{865ECB73-025B-4CC3-8815-75969372BB5A}"/>
          </ac:spMkLst>
        </pc:spChg>
        <pc:spChg chg="mod">
          <ac:chgData name="tsolomo" userId="4cbe1845-9516-4dbd-8a09-5a586553ce5d" providerId="ADAL" clId="{B612D570-2E5B-4990-9AD1-5D938731613C}" dt="2020-04-02T15:58:18.100" v="53" actId="1076"/>
          <ac:spMkLst>
            <pc:docMk/>
            <pc:sldMk cId="2540943779" sldId="766"/>
            <ac:spMk id="7" creationId="{C67EEDE1-869D-407D-874A-3B5E9DD30553}"/>
          </ac:spMkLst>
        </pc:spChg>
      </pc:sldChg>
      <pc:sldChg chg="modSp">
        <pc:chgData name="tsolomo" userId="4cbe1845-9516-4dbd-8a09-5a586553ce5d" providerId="ADAL" clId="{B612D570-2E5B-4990-9AD1-5D938731613C}" dt="2020-04-02T20:02:16.352" v="346" actId="14100"/>
        <pc:sldMkLst>
          <pc:docMk/>
          <pc:sldMk cId="2335818042" sldId="770"/>
        </pc:sldMkLst>
        <pc:spChg chg="mod">
          <ac:chgData name="tsolomo" userId="4cbe1845-9516-4dbd-8a09-5a586553ce5d" providerId="ADAL" clId="{B612D570-2E5B-4990-9AD1-5D938731613C}" dt="2020-04-02T20:02:16.352" v="346" actId="14100"/>
          <ac:spMkLst>
            <pc:docMk/>
            <pc:sldMk cId="2335818042" sldId="770"/>
            <ac:spMk id="5" creationId="{21BE25A7-0B5C-43D8-BD7A-DE0CEA4E62AF}"/>
          </ac:spMkLst>
        </pc:spChg>
      </pc:sldChg>
      <pc:sldChg chg="modSp">
        <pc:chgData name="tsolomo" userId="4cbe1845-9516-4dbd-8a09-5a586553ce5d" providerId="ADAL" clId="{B612D570-2E5B-4990-9AD1-5D938731613C}" dt="2020-04-02T16:31:41.694" v="206" actId="255"/>
        <pc:sldMkLst>
          <pc:docMk/>
          <pc:sldMk cId="1467364200" sldId="772"/>
        </pc:sldMkLst>
        <pc:spChg chg="mod">
          <ac:chgData name="tsolomo" userId="4cbe1845-9516-4dbd-8a09-5a586553ce5d" providerId="ADAL" clId="{B612D570-2E5B-4990-9AD1-5D938731613C}" dt="2020-04-02T16:31:41.694" v="206" actId="255"/>
          <ac:spMkLst>
            <pc:docMk/>
            <pc:sldMk cId="1467364200" sldId="772"/>
            <ac:spMk id="5" creationId="{982E21D7-8BE6-49B9-BF4A-AB4B65A08A50}"/>
          </ac:spMkLst>
        </pc:spChg>
      </pc:sldChg>
      <pc:sldChg chg="modSp">
        <pc:chgData name="tsolomo" userId="4cbe1845-9516-4dbd-8a09-5a586553ce5d" providerId="ADAL" clId="{B612D570-2E5B-4990-9AD1-5D938731613C}" dt="2020-04-02T16:32:58.691" v="217" actId="27636"/>
        <pc:sldMkLst>
          <pc:docMk/>
          <pc:sldMk cId="1756473301" sldId="773"/>
        </pc:sldMkLst>
        <pc:spChg chg="mod">
          <ac:chgData name="tsolomo" userId="4cbe1845-9516-4dbd-8a09-5a586553ce5d" providerId="ADAL" clId="{B612D570-2E5B-4990-9AD1-5D938731613C}" dt="2020-04-02T16:32:58.691" v="217" actId="27636"/>
          <ac:spMkLst>
            <pc:docMk/>
            <pc:sldMk cId="1756473301" sldId="773"/>
            <ac:spMk id="5" creationId="{79CD0A97-CFE0-4577-9D0C-026ABFAF0FDA}"/>
          </ac:spMkLst>
        </pc:spChg>
      </pc:sldChg>
      <pc:sldChg chg="modSp">
        <pc:chgData name="tsolomo" userId="4cbe1845-9516-4dbd-8a09-5a586553ce5d" providerId="ADAL" clId="{B612D570-2E5B-4990-9AD1-5D938731613C}" dt="2020-04-02T16:31:22.514" v="205" actId="20577"/>
        <pc:sldMkLst>
          <pc:docMk/>
          <pc:sldMk cId="497321516" sldId="774"/>
        </pc:sldMkLst>
        <pc:spChg chg="mod">
          <ac:chgData name="tsolomo" userId="4cbe1845-9516-4dbd-8a09-5a586553ce5d" providerId="ADAL" clId="{B612D570-2E5B-4990-9AD1-5D938731613C}" dt="2020-04-02T16:31:22.514" v="205" actId="20577"/>
          <ac:spMkLst>
            <pc:docMk/>
            <pc:sldMk cId="497321516" sldId="774"/>
            <ac:spMk id="5" creationId="{FD25CA77-6A23-47B7-B11C-AB87BC865AEE}"/>
          </ac:spMkLst>
        </pc:spChg>
      </pc:sldChg>
      <pc:sldChg chg="modSp">
        <pc:chgData name="tsolomo" userId="4cbe1845-9516-4dbd-8a09-5a586553ce5d" providerId="ADAL" clId="{B612D570-2E5B-4990-9AD1-5D938731613C}" dt="2020-04-02T16:33:44.042" v="219" actId="1076"/>
        <pc:sldMkLst>
          <pc:docMk/>
          <pc:sldMk cId="4271589368" sldId="777"/>
        </pc:sldMkLst>
        <pc:spChg chg="mod">
          <ac:chgData name="tsolomo" userId="4cbe1845-9516-4dbd-8a09-5a586553ce5d" providerId="ADAL" clId="{B612D570-2E5B-4990-9AD1-5D938731613C}" dt="2020-04-02T16:33:44.042" v="219" actId="1076"/>
          <ac:spMkLst>
            <pc:docMk/>
            <pc:sldMk cId="4271589368" sldId="777"/>
            <ac:spMk id="5" creationId="{7AB1AE56-F536-4EB2-8177-0D6E795EE325}"/>
          </ac:spMkLst>
        </pc:spChg>
      </pc:sldChg>
      <pc:sldChg chg="modSp">
        <pc:chgData name="tsolomo" userId="4cbe1845-9516-4dbd-8a09-5a586553ce5d" providerId="ADAL" clId="{B612D570-2E5B-4990-9AD1-5D938731613C}" dt="2020-04-02T16:21:54.550" v="126" actId="27636"/>
        <pc:sldMkLst>
          <pc:docMk/>
          <pc:sldMk cId="2238943760" sldId="780"/>
        </pc:sldMkLst>
        <pc:spChg chg="mod">
          <ac:chgData name="tsolomo" userId="4cbe1845-9516-4dbd-8a09-5a586553ce5d" providerId="ADAL" clId="{B612D570-2E5B-4990-9AD1-5D938731613C}" dt="2020-04-02T16:21:54.550" v="126" actId="27636"/>
          <ac:spMkLst>
            <pc:docMk/>
            <pc:sldMk cId="2238943760" sldId="780"/>
            <ac:spMk id="7" creationId="{22D64D30-FB11-44FB-B92E-4BAEBF8A8E60}"/>
          </ac:spMkLst>
        </pc:spChg>
      </pc:sldChg>
      <pc:sldChg chg="modSp">
        <pc:chgData name="tsolomo" userId="4cbe1845-9516-4dbd-8a09-5a586553ce5d" providerId="ADAL" clId="{B612D570-2E5B-4990-9AD1-5D938731613C}" dt="2020-04-02T15:43:27.069" v="9" actId="20577"/>
        <pc:sldMkLst>
          <pc:docMk/>
          <pc:sldMk cId="1765629228" sldId="786"/>
        </pc:sldMkLst>
        <pc:spChg chg="mod">
          <ac:chgData name="tsolomo" userId="4cbe1845-9516-4dbd-8a09-5a586553ce5d" providerId="ADAL" clId="{B612D570-2E5B-4990-9AD1-5D938731613C}" dt="2020-04-02T15:43:27.069" v="9" actId="20577"/>
          <ac:spMkLst>
            <pc:docMk/>
            <pc:sldMk cId="1765629228" sldId="786"/>
            <ac:spMk id="6" creationId="{B1F4753C-0E30-4644-99CA-016A44F46033}"/>
          </ac:spMkLst>
        </pc:spChg>
      </pc:sldChg>
      <pc:sldChg chg="modSp">
        <pc:chgData name="tsolomo" userId="4cbe1845-9516-4dbd-8a09-5a586553ce5d" providerId="ADAL" clId="{B612D570-2E5B-4990-9AD1-5D938731613C}" dt="2020-04-02T16:09:50.059" v="89" actId="20577"/>
        <pc:sldMkLst>
          <pc:docMk/>
          <pc:sldMk cId="801195421" sldId="792"/>
        </pc:sldMkLst>
        <pc:spChg chg="mod">
          <ac:chgData name="tsolomo" userId="4cbe1845-9516-4dbd-8a09-5a586553ce5d" providerId="ADAL" clId="{B612D570-2E5B-4990-9AD1-5D938731613C}" dt="2020-04-02T16:09:50.059" v="89" actId="20577"/>
          <ac:spMkLst>
            <pc:docMk/>
            <pc:sldMk cId="801195421" sldId="792"/>
            <ac:spMk id="2" creationId="{25EC7AD0-E166-43B5-A5C8-7751F27116F7}"/>
          </ac:spMkLst>
        </pc:spChg>
        <pc:spChg chg="mod">
          <ac:chgData name="tsolomo" userId="4cbe1845-9516-4dbd-8a09-5a586553ce5d" providerId="ADAL" clId="{B612D570-2E5B-4990-9AD1-5D938731613C}" dt="2020-04-02T16:08:39.727" v="68" actId="6549"/>
          <ac:spMkLst>
            <pc:docMk/>
            <pc:sldMk cId="801195421" sldId="792"/>
            <ac:spMk id="7" creationId="{E7E413A7-36E9-4347-97FB-0C5D4C62024D}"/>
          </ac:spMkLst>
        </pc:spChg>
      </pc:sldChg>
      <pc:sldChg chg="modSp del">
        <pc:chgData name="tsolomo" userId="4cbe1845-9516-4dbd-8a09-5a586553ce5d" providerId="ADAL" clId="{B612D570-2E5B-4990-9AD1-5D938731613C}" dt="2020-04-02T16:07:40.712" v="65"/>
        <pc:sldMkLst>
          <pc:docMk/>
          <pc:sldMk cId="3704738179" sldId="792"/>
        </pc:sldMkLst>
        <pc:spChg chg="mod">
          <ac:chgData name="tsolomo" userId="4cbe1845-9516-4dbd-8a09-5a586553ce5d" providerId="ADAL" clId="{B612D570-2E5B-4990-9AD1-5D938731613C}" dt="2020-04-02T16:07:36.355" v="62" actId="20577"/>
          <ac:spMkLst>
            <pc:docMk/>
            <pc:sldMk cId="3704738179" sldId="792"/>
            <ac:spMk id="2" creationId="{25EC7AD0-E166-43B5-A5C8-7751F27116F7}"/>
          </ac:spMkLst>
        </pc:spChg>
      </pc:sldChg>
      <pc:sldChg chg="modSp">
        <pc:chgData name="tsolomo" userId="4cbe1845-9516-4dbd-8a09-5a586553ce5d" providerId="ADAL" clId="{B612D570-2E5B-4990-9AD1-5D938731613C}" dt="2020-04-02T20:11:13.056" v="386" actId="1076"/>
        <pc:sldMkLst>
          <pc:docMk/>
          <pc:sldMk cId="4090645389" sldId="793"/>
        </pc:sldMkLst>
        <pc:spChg chg="mod">
          <ac:chgData name="tsolomo" userId="4cbe1845-9516-4dbd-8a09-5a586553ce5d" providerId="ADAL" clId="{B612D570-2E5B-4990-9AD1-5D938731613C}" dt="2020-04-02T20:10:05.254" v="368" actId="20577"/>
          <ac:spMkLst>
            <pc:docMk/>
            <pc:sldMk cId="4090645389" sldId="793"/>
            <ac:spMk id="2" creationId="{08AF6100-D604-46D6-8244-CCCB7EEBB557}"/>
          </ac:spMkLst>
        </pc:spChg>
        <pc:spChg chg="mod">
          <ac:chgData name="tsolomo" userId="4cbe1845-9516-4dbd-8a09-5a586553ce5d" providerId="ADAL" clId="{B612D570-2E5B-4990-9AD1-5D938731613C}" dt="2020-04-02T20:11:13.056" v="386" actId="1076"/>
          <ac:spMkLst>
            <pc:docMk/>
            <pc:sldMk cId="4090645389" sldId="793"/>
            <ac:spMk id="7" creationId="{28FC114A-699B-4883-9189-93BC04E77436}"/>
          </ac:spMkLst>
        </pc:spChg>
      </pc:sldChg>
      <pc:sldChg chg="modSp">
        <pc:chgData name="tsolomo" userId="4cbe1845-9516-4dbd-8a09-5a586553ce5d" providerId="ADAL" clId="{B612D570-2E5B-4990-9AD1-5D938731613C}" dt="2020-04-02T20:12:35.836" v="405" actId="20577"/>
        <pc:sldMkLst>
          <pc:docMk/>
          <pc:sldMk cId="903004117" sldId="794"/>
        </pc:sldMkLst>
        <pc:spChg chg="mod">
          <ac:chgData name="tsolomo" userId="4cbe1845-9516-4dbd-8a09-5a586553ce5d" providerId="ADAL" clId="{B612D570-2E5B-4990-9AD1-5D938731613C}" dt="2020-04-02T20:12:00.863" v="395" actId="20577"/>
          <ac:spMkLst>
            <pc:docMk/>
            <pc:sldMk cId="903004117" sldId="794"/>
            <ac:spMk id="2" creationId="{65A5C1FE-CF4D-44E8-8CCE-238CC79225A8}"/>
          </ac:spMkLst>
        </pc:spChg>
        <pc:spChg chg="mod">
          <ac:chgData name="tsolomo" userId="4cbe1845-9516-4dbd-8a09-5a586553ce5d" providerId="ADAL" clId="{B612D570-2E5B-4990-9AD1-5D938731613C}" dt="2020-04-02T20:12:35.836" v="405" actId="20577"/>
          <ac:spMkLst>
            <pc:docMk/>
            <pc:sldMk cId="903004117" sldId="794"/>
            <ac:spMk id="7" creationId="{0E5556D8-D7E1-46AE-BA08-19B8C5C54E0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1804"/>
          </a:xfrm>
          <a:prstGeom prst="rect">
            <a:avLst/>
          </a:prstGeom>
        </p:spPr>
        <p:txBody>
          <a:bodyPr vert="horz" lIns="91986" tIns="45993" rIns="91986" bIns="45993" rtlCol="0"/>
          <a:lstStyle>
            <a:lvl1pPr algn="l">
              <a:defRPr sz="1200"/>
            </a:lvl1pPr>
          </a:lstStyle>
          <a:p>
            <a:endParaRPr lang="en-US"/>
          </a:p>
        </p:txBody>
      </p:sp>
      <p:sp>
        <p:nvSpPr>
          <p:cNvPr id="3" name="Date Placeholder 2"/>
          <p:cNvSpPr>
            <a:spLocks noGrp="1"/>
          </p:cNvSpPr>
          <p:nvPr>
            <p:ph type="dt" sz="quarter" idx="1"/>
          </p:nvPr>
        </p:nvSpPr>
        <p:spPr>
          <a:xfrm>
            <a:off x="3970939" y="1"/>
            <a:ext cx="3037840" cy="461804"/>
          </a:xfrm>
          <a:prstGeom prst="rect">
            <a:avLst/>
          </a:prstGeom>
        </p:spPr>
        <p:txBody>
          <a:bodyPr vert="horz" lIns="91986" tIns="45993" rIns="91986" bIns="45993" rtlCol="0"/>
          <a:lstStyle>
            <a:lvl1pPr algn="r">
              <a:defRPr sz="1200"/>
            </a:lvl1pPr>
          </a:lstStyle>
          <a:p>
            <a:fld id="{DA8E9BB4-44F7-4DEA-9B8E-3D8371D93B38}" type="datetimeFigureOut">
              <a:rPr lang="en-US" smtClean="0"/>
              <a:pPr/>
              <a:t>2/21/2025</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1986" tIns="45993" rIns="91986" bIns="45993" rtlCol="0" anchor="b"/>
          <a:lstStyle>
            <a:lvl1pPr algn="l">
              <a:defRPr sz="1200"/>
            </a:lvl1pPr>
          </a:lstStyle>
          <a:p>
            <a:endParaRPr lang="en-US"/>
          </a:p>
        </p:txBody>
      </p:sp>
      <p:sp>
        <p:nvSpPr>
          <p:cNvPr id="5" name="Slide Number Placeholder 4"/>
          <p:cNvSpPr>
            <a:spLocks noGrp="1"/>
          </p:cNvSpPr>
          <p:nvPr>
            <p:ph type="sldNum" sz="quarter" idx="3"/>
          </p:nvPr>
        </p:nvSpPr>
        <p:spPr>
          <a:xfrm>
            <a:off x="3970939" y="8772669"/>
            <a:ext cx="3037840" cy="461804"/>
          </a:xfrm>
          <a:prstGeom prst="rect">
            <a:avLst/>
          </a:prstGeom>
        </p:spPr>
        <p:txBody>
          <a:bodyPr vert="horz" lIns="91986" tIns="45993" rIns="91986" bIns="45993" rtlCol="0" anchor="b"/>
          <a:lstStyle>
            <a:lvl1pPr algn="r">
              <a:defRPr sz="1200"/>
            </a:lvl1pPr>
          </a:lstStyle>
          <a:p>
            <a:fld id="{883ABEF7-02BA-4D96-BCE2-31D88BF85EF8}" type="slidenum">
              <a:rPr lang="en-US" smtClean="0"/>
              <a:pPr/>
              <a:t>‹#›</a:t>
            </a:fld>
            <a:endParaRPr lang="en-US"/>
          </a:p>
        </p:txBody>
      </p:sp>
    </p:spTree>
    <p:extLst>
      <p:ext uri="{BB962C8B-B14F-4D97-AF65-F5344CB8AC3E}">
        <p14:creationId xmlns:p14="http://schemas.microsoft.com/office/powerpoint/2010/main" val="22945019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1804"/>
          </a:xfrm>
          <a:prstGeom prst="rect">
            <a:avLst/>
          </a:prstGeom>
        </p:spPr>
        <p:txBody>
          <a:bodyPr vert="horz" lIns="91986" tIns="45993" rIns="91986" bIns="45993" rtlCol="0"/>
          <a:lstStyle>
            <a:lvl1pPr algn="l">
              <a:defRPr sz="1200"/>
            </a:lvl1pPr>
          </a:lstStyle>
          <a:p>
            <a:endParaRPr lang="en-US"/>
          </a:p>
        </p:txBody>
      </p:sp>
      <p:sp>
        <p:nvSpPr>
          <p:cNvPr id="3" name="Date Placeholder 2"/>
          <p:cNvSpPr>
            <a:spLocks noGrp="1"/>
          </p:cNvSpPr>
          <p:nvPr>
            <p:ph type="dt" idx="1"/>
          </p:nvPr>
        </p:nvSpPr>
        <p:spPr>
          <a:xfrm>
            <a:off x="3970939" y="1"/>
            <a:ext cx="3037840" cy="461804"/>
          </a:xfrm>
          <a:prstGeom prst="rect">
            <a:avLst/>
          </a:prstGeom>
        </p:spPr>
        <p:txBody>
          <a:bodyPr vert="horz" lIns="91986" tIns="45993" rIns="91986" bIns="45993" rtlCol="0"/>
          <a:lstStyle>
            <a:lvl1pPr algn="r">
              <a:defRPr sz="1200"/>
            </a:lvl1pPr>
          </a:lstStyle>
          <a:p>
            <a:fld id="{C89F33DF-AE1D-4581-8A33-D99E1F38685F}" type="datetimeFigureOut">
              <a:rPr lang="en-US" smtClean="0"/>
              <a:pPr/>
              <a:t>2/21/2025</a:t>
            </a:fld>
            <a:endParaRPr lang="en-US"/>
          </a:p>
        </p:txBody>
      </p:sp>
      <p:sp>
        <p:nvSpPr>
          <p:cNvPr id="4" name="Slide Image Placeholder 3"/>
          <p:cNvSpPr>
            <a:spLocks noGrp="1" noRot="1" noChangeAspect="1"/>
          </p:cNvSpPr>
          <p:nvPr>
            <p:ph type="sldImg" idx="2"/>
          </p:nvPr>
        </p:nvSpPr>
        <p:spPr>
          <a:xfrm>
            <a:off x="1196975" y="693738"/>
            <a:ext cx="4616450" cy="3462337"/>
          </a:xfrm>
          <a:prstGeom prst="rect">
            <a:avLst/>
          </a:prstGeom>
          <a:noFill/>
          <a:ln w="12700">
            <a:solidFill>
              <a:prstClr val="black"/>
            </a:solidFill>
          </a:ln>
        </p:spPr>
        <p:txBody>
          <a:bodyPr vert="horz" lIns="91986" tIns="45993" rIns="91986" bIns="45993" rtlCol="0" anchor="ctr"/>
          <a:lstStyle/>
          <a:p>
            <a:endParaRPr lang="en-US"/>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1986" tIns="45993" rIns="91986" bIns="45993"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1804"/>
          </a:xfrm>
          <a:prstGeom prst="rect">
            <a:avLst/>
          </a:prstGeom>
        </p:spPr>
        <p:txBody>
          <a:bodyPr vert="horz" lIns="91986" tIns="45993" rIns="91986" bIns="45993"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772669"/>
            <a:ext cx="3037840" cy="461804"/>
          </a:xfrm>
          <a:prstGeom prst="rect">
            <a:avLst/>
          </a:prstGeom>
        </p:spPr>
        <p:txBody>
          <a:bodyPr vert="horz" lIns="91986" tIns="45993" rIns="91986" bIns="45993" rtlCol="0" anchor="b"/>
          <a:lstStyle>
            <a:lvl1pPr algn="r">
              <a:defRPr sz="1200"/>
            </a:lvl1pPr>
          </a:lstStyle>
          <a:p>
            <a:fld id="{39EA3A77-DB7B-407D-927D-D23288866A6D}" type="slidenum">
              <a:rPr lang="en-US" smtClean="0"/>
              <a:pPr/>
              <a:t>‹#›</a:t>
            </a:fld>
            <a:endParaRPr lang="en-US"/>
          </a:p>
        </p:txBody>
      </p:sp>
    </p:spTree>
    <p:extLst>
      <p:ext uri="{BB962C8B-B14F-4D97-AF65-F5344CB8AC3E}">
        <p14:creationId xmlns:p14="http://schemas.microsoft.com/office/powerpoint/2010/main" val="3222730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osha.gov/SLTC/heatstress/heatrelated_illness_firstaid.html"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osha.gov/SLTC/heatstress/heatrelated_illness_firstaid.html"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osha.gov/SLTC/heatstress/heatrelated_illness_firstaid.html"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www.osha.gov/SLTC/heatstress/heatrelated_illness_firstaid.html"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www.osha.gov/SLTC/emergencypreparedness/guides/cold.html"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www.cdc.gov/niosh/topics/coldstress/coldrelatedillnesses.html"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s://www.cdc.gov/niosh/topics/coldstress/coldrelatedillnesses.html" TargetMode="External"/><Relationship Id="rId2" Type="http://schemas.openxmlformats.org/officeDocument/2006/relationships/slide" Target="../slides/slide26.xml"/><Relationship Id="rId1" Type="http://schemas.openxmlformats.org/officeDocument/2006/relationships/notesMaster" Target="../notesMasters/notesMaster1.xml"/><Relationship Id="rId4" Type="http://schemas.openxmlformats.org/officeDocument/2006/relationships/hyperlink" Target="https://www.osha.gov/SLTC/emergencypreparedness/guides/cold.html" TargetMode="Externa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simulationhub.com/blog/role-of-cfd-in-evaluating-occupant-thermal-comfort"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www.hse.gov.uk/temperature/thermal/factors.htm"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1</a:t>
            </a:fld>
            <a:endParaRPr lang="en-US"/>
          </a:p>
        </p:txBody>
      </p:sp>
    </p:spTree>
    <p:extLst>
      <p:ext uri="{BB962C8B-B14F-4D97-AF65-F5344CB8AC3E}">
        <p14:creationId xmlns:p14="http://schemas.microsoft.com/office/powerpoint/2010/main" val="13484317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r>
              <a:rPr lang="en-US" sz="1200" b="0" i="0" kern="1200" dirty="0">
                <a:solidFill>
                  <a:schemeClr val="tx1"/>
                </a:solidFill>
                <a:effectLst/>
                <a:latin typeface="+mn-lt"/>
                <a:ea typeface="+mn-ea"/>
                <a:cs typeface="+mn-cs"/>
              </a:rPr>
              <a:t>Prevention of  heat stress is important in workers. They should be trained on the concept, effects and preventive measures.</a:t>
            </a:r>
          </a:p>
          <a:p>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970938" y="8682323"/>
            <a:ext cx="3037840" cy="455378"/>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10</a:t>
            </a:fld>
            <a:endParaRPr lang="en-US" altLang="en-US">
              <a:latin typeface="Calibri" panose="020F0502020204030204" pitchFamily="34" charset="0"/>
            </a:endParaRPr>
          </a:p>
        </p:txBody>
      </p:sp>
    </p:spTree>
    <p:extLst>
      <p:ext uri="{BB962C8B-B14F-4D97-AF65-F5344CB8AC3E}">
        <p14:creationId xmlns:p14="http://schemas.microsoft.com/office/powerpoint/2010/main" val="18232961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following groups of workers have greater risk of heat stress than others: </a:t>
            </a: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dirty="0"/>
              <a:t>Workers who are 65 years or older</a:t>
            </a: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dirty="0"/>
              <a:t>Workers who are overweight,</a:t>
            </a: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dirty="0"/>
              <a:t>Persons with heart diseases</a:t>
            </a: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dirty="0"/>
              <a:t>Those who have high blood pressure</a:t>
            </a: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dirty="0"/>
              <a:t>People who are on medication that may be affected by extreme heat.</a:t>
            </a:r>
          </a:p>
          <a:p>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11</a:t>
            </a:fld>
            <a:endParaRPr lang="en-US"/>
          </a:p>
        </p:txBody>
      </p:sp>
    </p:spTree>
    <p:extLst>
      <p:ext uri="{BB962C8B-B14F-4D97-AF65-F5344CB8AC3E}">
        <p14:creationId xmlns:p14="http://schemas.microsoft.com/office/powerpoint/2010/main" val="20455223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Ask</a:t>
            </a:r>
            <a:r>
              <a:rPr lang="en-US" dirty="0"/>
              <a:t>: What should you do if you observe these signs and symptoms?</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b="1" dirty="0"/>
              <a:t>Answer</a:t>
            </a:r>
            <a:r>
              <a:rPr lang="en-US" dirty="0"/>
              <a:t>:</a:t>
            </a:r>
          </a:p>
          <a:p>
            <a:pPr marL="628650" lvl="1" indent="-171450">
              <a:buFont typeface="Arial" panose="020B0604020202020204" pitchFamily="34" charset="0"/>
              <a:buChar char="•"/>
            </a:pPr>
            <a:r>
              <a:rPr lang="en-US" dirty="0"/>
              <a:t>Move to a cool place</a:t>
            </a:r>
          </a:p>
          <a:p>
            <a:pPr marL="628650" lvl="1" indent="-171450">
              <a:buFont typeface="Arial" panose="020B0604020202020204" pitchFamily="34" charset="0"/>
              <a:buChar char="•"/>
            </a:pPr>
            <a:r>
              <a:rPr lang="en-US" dirty="0"/>
              <a:t>Loosen your clothes</a:t>
            </a:r>
          </a:p>
          <a:p>
            <a:pPr marL="628650" lvl="1" indent="-171450">
              <a:buFont typeface="Arial" panose="020B0604020202020204" pitchFamily="34" charset="0"/>
              <a:buChar char="•"/>
            </a:pPr>
            <a:r>
              <a:rPr lang="en-US" dirty="0"/>
              <a:t>Put on cool or wet clothes</a:t>
            </a:r>
          </a:p>
          <a:p>
            <a:pPr marL="457200" lvl="1" indent="0">
              <a:buFont typeface="Arial" panose="020B0604020202020204" pitchFamily="34" charset="0"/>
              <a:buNone/>
            </a:pPr>
            <a:endParaRPr lang="en-US" dirty="0"/>
          </a:p>
          <a:p>
            <a:pPr marL="457200" lvl="1" indent="0">
              <a:buFont typeface="Arial" panose="020B0604020202020204" pitchFamily="34" charset="0"/>
              <a:buNone/>
            </a:pPr>
            <a:r>
              <a:rPr lang="en-US" dirty="0"/>
              <a:t>Seek medical help immediately if:</a:t>
            </a:r>
          </a:p>
          <a:p>
            <a:pPr marL="1085850" lvl="2" indent="-171450">
              <a:buFont typeface="Wingdings" panose="05000000000000000000" pitchFamily="2" charset="2"/>
              <a:buChar char="ü"/>
            </a:pPr>
            <a:r>
              <a:rPr lang="en-US" dirty="0"/>
              <a:t>There is vomiting</a:t>
            </a:r>
          </a:p>
          <a:p>
            <a:pPr marL="1085850" lvl="2" indent="-171450">
              <a:buFont typeface="Wingdings" panose="05000000000000000000" pitchFamily="2" charset="2"/>
              <a:buChar char="ü"/>
            </a:pPr>
            <a:r>
              <a:rPr lang="en-US" dirty="0"/>
              <a:t>Symptoms get worse,</a:t>
            </a:r>
          </a:p>
          <a:p>
            <a:pPr marL="1085850" lvl="2" indent="-171450">
              <a:buFont typeface="Wingdings" panose="05000000000000000000" pitchFamily="2" charset="2"/>
              <a:buChar char="ü"/>
            </a:pPr>
            <a:r>
              <a:rPr lang="en-US" dirty="0"/>
              <a:t>Symptoms persists beyond an hour.</a:t>
            </a:r>
          </a:p>
          <a:p>
            <a:endParaRPr lang="en-US" dirty="0"/>
          </a:p>
          <a:p>
            <a:r>
              <a:rPr lang="en-US" dirty="0"/>
              <a:t>Source:</a:t>
            </a:r>
          </a:p>
          <a:p>
            <a:r>
              <a:rPr lang="en-US" dirty="0">
                <a:hlinkClick r:id="rId3"/>
              </a:rPr>
              <a:t>https://www.osha.gov/SLTC/heatstress/heatrelated_illness_firstaid.html</a:t>
            </a:r>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12</a:t>
            </a:fld>
            <a:endParaRPr lang="en-US"/>
          </a:p>
        </p:txBody>
      </p:sp>
    </p:spTree>
    <p:extLst>
      <p:ext uri="{BB962C8B-B14F-4D97-AF65-F5344CB8AC3E}">
        <p14:creationId xmlns:p14="http://schemas.microsoft.com/office/powerpoint/2010/main" val="35460412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Ask</a:t>
            </a:r>
            <a:r>
              <a:rPr lang="en-US" dirty="0"/>
              <a:t>: What should you do if you observe these signs and symptoms?</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b="1" dirty="0"/>
              <a:t>Answer</a:t>
            </a:r>
            <a:r>
              <a:rPr lang="en-US" dirty="0"/>
              <a:t>:</a:t>
            </a:r>
          </a:p>
          <a:p>
            <a:pPr marL="628650" lvl="1" indent="-171450">
              <a:buFont typeface="Arial" panose="020B0604020202020204" pitchFamily="34" charset="0"/>
              <a:buChar char="•"/>
            </a:pPr>
            <a:r>
              <a:rPr lang="en-US" dirty="0"/>
              <a:t>Move to a cool place</a:t>
            </a:r>
          </a:p>
          <a:p>
            <a:pPr marL="628650" lvl="1" indent="-171450">
              <a:buFont typeface="Arial" panose="020B0604020202020204" pitchFamily="34" charset="0"/>
              <a:buChar char="•"/>
            </a:pPr>
            <a:r>
              <a:rPr lang="en-US" dirty="0"/>
              <a:t>Loosen your clothes</a:t>
            </a:r>
          </a:p>
          <a:p>
            <a:pPr marL="628650" lvl="1" indent="-171450">
              <a:buFont typeface="Arial" panose="020B0604020202020204" pitchFamily="34" charset="0"/>
              <a:buChar char="•"/>
            </a:pPr>
            <a:r>
              <a:rPr lang="en-US" dirty="0"/>
              <a:t>Put on cool or wet clothes</a:t>
            </a:r>
          </a:p>
          <a:p>
            <a:pPr marL="457200" lvl="1" indent="0">
              <a:buFont typeface="Arial" panose="020B0604020202020204" pitchFamily="34" charset="0"/>
              <a:buNone/>
            </a:pPr>
            <a:endParaRPr lang="en-US" dirty="0"/>
          </a:p>
          <a:p>
            <a:pPr marL="457200" lvl="1" indent="0">
              <a:buFont typeface="Arial" panose="020B0604020202020204" pitchFamily="34" charset="0"/>
              <a:buNone/>
            </a:pPr>
            <a:r>
              <a:rPr lang="en-US" dirty="0"/>
              <a:t>Seek medical help immediately if:</a:t>
            </a:r>
          </a:p>
          <a:p>
            <a:pPr marL="1085850" lvl="2" indent="-171450">
              <a:buFont typeface="Wingdings" panose="05000000000000000000" pitchFamily="2" charset="2"/>
              <a:buChar char="ü"/>
            </a:pPr>
            <a:r>
              <a:rPr lang="en-US" dirty="0"/>
              <a:t>There is vomiting</a:t>
            </a:r>
          </a:p>
          <a:p>
            <a:pPr marL="1085850" lvl="2" indent="-171450">
              <a:buFont typeface="Wingdings" panose="05000000000000000000" pitchFamily="2" charset="2"/>
              <a:buChar char="ü"/>
            </a:pPr>
            <a:r>
              <a:rPr lang="en-US" dirty="0"/>
              <a:t>Symptoms get worse,</a:t>
            </a:r>
          </a:p>
          <a:p>
            <a:pPr marL="1085850" lvl="2" indent="-171450">
              <a:buFont typeface="Wingdings" panose="05000000000000000000" pitchFamily="2" charset="2"/>
              <a:buChar char="ü"/>
            </a:pPr>
            <a:r>
              <a:rPr lang="en-US" dirty="0"/>
              <a:t>Symptoms persists beyond an hour.</a:t>
            </a:r>
          </a:p>
          <a:p>
            <a:endParaRPr lang="en-US" dirty="0"/>
          </a:p>
          <a:p>
            <a:r>
              <a:rPr lang="en-US" dirty="0"/>
              <a:t>Source:</a:t>
            </a:r>
          </a:p>
          <a:p>
            <a:r>
              <a:rPr lang="en-US" dirty="0">
                <a:hlinkClick r:id="rId3"/>
              </a:rPr>
              <a:t>https://www.osha.gov/SLTC/heatstress/heatrelated_illness_firstaid.html</a:t>
            </a:r>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13</a:t>
            </a:fld>
            <a:endParaRPr lang="en-US"/>
          </a:p>
        </p:txBody>
      </p:sp>
    </p:spTree>
    <p:extLst>
      <p:ext uri="{BB962C8B-B14F-4D97-AF65-F5344CB8AC3E}">
        <p14:creationId xmlns:p14="http://schemas.microsoft.com/office/powerpoint/2010/main" val="20811489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case of a medical emergency:</a:t>
            </a:r>
          </a:p>
          <a:p>
            <a:pPr marL="628650" lvl="1" indent="-171450">
              <a:buFont typeface="Arial" panose="020B0604020202020204" pitchFamily="34" charset="0"/>
              <a:buChar char="•"/>
            </a:pPr>
            <a:r>
              <a:rPr lang="en-US" dirty="0"/>
              <a:t>Call 911 immediately</a:t>
            </a:r>
          </a:p>
          <a:p>
            <a:pPr marL="628650" lvl="1" indent="-171450">
              <a:buFont typeface="Arial" panose="020B0604020202020204" pitchFamily="34" charset="0"/>
              <a:buChar char="•"/>
            </a:pPr>
            <a:r>
              <a:rPr lang="en-US" dirty="0"/>
              <a:t>Move the person to a cooler place</a:t>
            </a:r>
          </a:p>
          <a:p>
            <a:pPr marL="628650" lvl="1" indent="-171450">
              <a:buFont typeface="Arial" panose="020B0604020202020204" pitchFamily="34" charset="0"/>
              <a:buChar char="•"/>
            </a:pPr>
            <a:r>
              <a:rPr lang="en-US" dirty="0"/>
              <a:t>Use wet cloths or a cool bath to lower the body temperature</a:t>
            </a:r>
          </a:p>
          <a:p>
            <a:r>
              <a:rPr lang="en-US" dirty="0"/>
              <a:t>Source:</a:t>
            </a:r>
          </a:p>
          <a:p>
            <a:r>
              <a:rPr lang="en-US" dirty="0">
                <a:hlinkClick r:id="rId3"/>
              </a:rPr>
              <a:t>https://www.osha.gov/SLTC/heatstress/heatrelated_illness_firstaid.html</a:t>
            </a:r>
            <a:endParaRPr lang="en-US" dirty="0"/>
          </a:p>
          <a:p>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14</a:t>
            </a:fld>
            <a:endParaRPr lang="en-US"/>
          </a:p>
        </p:txBody>
      </p:sp>
    </p:spTree>
    <p:extLst>
      <p:ext uri="{BB962C8B-B14F-4D97-AF65-F5344CB8AC3E}">
        <p14:creationId xmlns:p14="http://schemas.microsoft.com/office/powerpoint/2010/main" val="24493297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case of a medical emergency:</a:t>
            </a:r>
          </a:p>
          <a:p>
            <a:pPr marL="628650" lvl="1" indent="-171450">
              <a:buFont typeface="Arial" panose="020B0604020202020204" pitchFamily="34" charset="0"/>
              <a:buChar char="•"/>
            </a:pPr>
            <a:r>
              <a:rPr lang="en-US" dirty="0"/>
              <a:t>Call 911 immediately</a:t>
            </a:r>
          </a:p>
          <a:p>
            <a:pPr marL="628650" lvl="1" indent="-171450">
              <a:buFont typeface="Arial" panose="020B0604020202020204" pitchFamily="34" charset="0"/>
              <a:buChar char="•"/>
            </a:pPr>
            <a:r>
              <a:rPr lang="en-US" dirty="0"/>
              <a:t>Move the person to a cooler place</a:t>
            </a:r>
          </a:p>
          <a:p>
            <a:pPr marL="628650" lvl="1" indent="-171450">
              <a:buFont typeface="Arial" panose="020B0604020202020204" pitchFamily="34" charset="0"/>
              <a:buChar char="•"/>
            </a:pPr>
            <a:r>
              <a:rPr lang="en-US" dirty="0"/>
              <a:t>Use wet cloths or a cool bath to lower the body temperature</a:t>
            </a:r>
          </a:p>
          <a:p>
            <a:r>
              <a:rPr lang="en-US" dirty="0"/>
              <a:t>Source:</a:t>
            </a:r>
          </a:p>
          <a:p>
            <a:r>
              <a:rPr lang="en-US" dirty="0">
                <a:hlinkClick r:id="rId3"/>
              </a:rPr>
              <a:t>https://www.osha.gov/SLTC/heatstress/heatrelated_illness_firstaid.html</a:t>
            </a:r>
            <a:endParaRPr lang="en-US" dirty="0"/>
          </a:p>
          <a:p>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15</a:t>
            </a:fld>
            <a:endParaRPr lang="en-US"/>
          </a:p>
        </p:txBody>
      </p:sp>
    </p:spTree>
    <p:extLst>
      <p:ext uri="{BB962C8B-B14F-4D97-AF65-F5344CB8AC3E}">
        <p14:creationId xmlns:p14="http://schemas.microsoft.com/office/powerpoint/2010/main" val="40570687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Ask</a:t>
            </a:r>
            <a:r>
              <a:rPr lang="en-US" dirty="0"/>
              <a:t>: What is the first aid for these heat related illnesses?</a:t>
            </a:r>
          </a:p>
          <a:p>
            <a:endParaRPr lang="en-US" dirty="0"/>
          </a:p>
          <a:p>
            <a:r>
              <a:rPr lang="en-US" b="1" dirty="0"/>
              <a:t>Answer</a:t>
            </a:r>
            <a:r>
              <a:rPr lang="en-US" dirty="0"/>
              <a:t>: For heat cramps:</a:t>
            </a:r>
          </a:p>
          <a:p>
            <a:pPr marL="1085850" lvl="2" indent="-171450">
              <a:buFont typeface="Arial" panose="020B0604020202020204" pitchFamily="34" charset="0"/>
              <a:buChar char="•"/>
            </a:pPr>
            <a:r>
              <a:rPr lang="en-US" dirty="0"/>
              <a:t>Stop physical activity </a:t>
            </a:r>
          </a:p>
          <a:p>
            <a:pPr marL="1085850" lvl="2" indent="-171450">
              <a:buFont typeface="Arial" panose="020B0604020202020204" pitchFamily="34" charset="0"/>
              <a:buChar char="•"/>
            </a:pPr>
            <a:r>
              <a:rPr lang="en-US" dirty="0"/>
              <a:t>Move to a cool place.</a:t>
            </a:r>
          </a:p>
          <a:p>
            <a:pPr marL="1085850" lvl="2" indent="-171450">
              <a:buFont typeface="Arial" panose="020B0604020202020204" pitchFamily="34" charset="0"/>
              <a:buChar char="•"/>
            </a:pPr>
            <a:r>
              <a:rPr lang="en-US" dirty="0"/>
              <a:t>Drink water or sport drink</a:t>
            </a:r>
          </a:p>
          <a:p>
            <a:pPr marL="1085850" lvl="2" indent="-171450">
              <a:buFont typeface="Arial" panose="020B0604020202020204" pitchFamily="34" charset="0"/>
              <a:buChar char="•"/>
            </a:pPr>
            <a:r>
              <a:rPr lang="en-US" dirty="0"/>
              <a:t>Wait for the cramps to subside</a:t>
            </a:r>
          </a:p>
          <a:p>
            <a:pPr marL="914400" lvl="2" indent="0">
              <a:buFont typeface="Arial" panose="020B0604020202020204" pitchFamily="34" charset="0"/>
              <a:buNone/>
            </a:pPr>
            <a:endParaRPr lang="en-US" dirty="0"/>
          </a:p>
          <a:p>
            <a:pPr marL="914400" lvl="2" indent="0">
              <a:buFont typeface="Arial" panose="020B0604020202020204" pitchFamily="34" charset="0"/>
              <a:buNone/>
            </a:pPr>
            <a:r>
              <a:rPr lang="en-US" dirty="0"/>
              <a:t>Get medical help immediately if:</a:t>
            </a:r>
          </a:p>
          <a:p>
            <a:pPr marL="1543050" lvl="3" indent="-171450">
              <a:buFont typeface="Wingdings" panose="05000000000000000000" pitchFamily="2" charset="2"/>
              <a:buChar char="ü"/>
            </a:pPr>
            <a:r>
              <a:rPr lang="en-US" dirty="0"/>
              <a:t>Cramps last more than 1 hour</a:t>
            </a:r>
          </a:p>
          <a:p>
            <a:pPr marL="1543050" lvl="3" indent="-171450">
              <a:buFont typeface="Wingdings" panose="05000000000000000000" pitchFamily="2" charset="2"/>
              <a:buChar char="ü"/>
            </a:pPr>
            <a:r>
              <a:rPr lang="en-US" dirty="0"/>
              <a:t>Individual is on a low sodium diet</a:t>
            </a:r>
          </a:p>
          <a:p>
            <a:pPr marL="1543050" lvl="3" indent="-171450">
              <a:buFont typeface="Wingdings" panose="05000000000000000000" pitchFamily="2" charset="2"/>
              <a:buChar char="ü"/>
            </a:pPr>
            <a:r>
              <a:rPr lang="en-US" dirty="0"/>
              <a:t>Individual has a heart disease.</a:t>
            </a:r>
          </a:p>
          <a:p>
            <a:pPr marL="0" indent="0">
              <a:buFont typeface="Wingdings" panose="05000000000000000000" pitchFamily="2" charset="2"/>
              <a:buNone/>
            </a:pPr>
            <a:r>
              <a:rPr lang="en-US" dirty="0"/>
              <a:t>For heat rash:</a:t>
            </a:r>
          </a:p>
          <a:p>
            <a:pPr marL="171450" indent="-171450">
              <a:buFont typeface="Arial" panose="020B0604020202020204" pitchFamily="34" charset="0"/>
              <a:buChar char="•"/>
            </a:pPr>
            <a:r>
              <a:rPr lang="en-US" dirty="0"/>
              <a:t>Stay in a cool and dry place</a:t>
            </a:r>
          </a:p>
          <a:p>
            <a:pPr marL="171450" indent="-171450">
              <a:buFont typeface="Arial" panose="020B0604020202020204" pitchFamily="34" charset="0"/>
              <a:buChar char="•"/>
            </a:pPr>
            <a:r>
              <a:rPr lang="en-US" dirty="0"/>
              <a:t>Keep the rash dry</a:t>
            </a:r>
          </a:p>
          <a:p>
            <a:pPr marL="171450" indent="-171450">
              <a:buFont typeface="Arial" panose="020B0604020202020204" pitchFamily="34" charset="0"/>
              <a:buChar char="•"/>
            </a:pPr>
            <a:r>
              <a:rPr lang="en-US" dirty="0"/>
              <a:t>Apply medicated powder to soothe rash.</a:t>
            </a:r>
          </a:p>
        </p:txBody>
      </p:sp>
      <p:sp>
        <p:nvSpPr>
          <p:cNvPr id="4" name="Slide Number Placeholder 3"/>
          <p:cNvSpPr>
            <a:spLocks noGrp="1"/>
          </p:cNvSpPr>
          <p:nvPr>
            <p:ph type="sldNum" sz="quarter" idx="5"/>
          </p:nvPr>
        </p:nvSpPr>
        <p:spPr/>
        <p:txBody>
          <a:bodyPr/>
          <a:lstStyle/>
          <a:p>
            <a:fld id="{39EA3A77-DB7B-407D-927D-D23288866A6D}" type="slidenum">
              <a:rPr lang="en-US" smtClean="0"/>
              <a:pPr/>
              <a:t>16</a:t>
            </a:fld>
            <a:endParaRPr lang="en-US"/>
          </a:p>
        </p:txBody>
      </p:sp>
    </p:spTree>
    <p:extLst>
      <p:ext uri="{BB962C8B-B14F-4D97-AF65-F5344CB8AC3E}">
        <p14:creationId xmlns:p14="http://schemas.microsoft.com/office/powerpoint/2010/main" val="10475915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17</a:t>
            </a:fld>
            <a:endParaRPr lang="en-US"/>
          </a:p>
        </p:txBody>
      </p:sp>
    </p:spTree>
    <p:extLst>
      <p:ext uri="{BB962C8B-B14F-4D97-AF65-F5344CB8AC3E}">
        <p14:creationId xmlns:p14="http://schemas.microsoft.com/office/powerpoint/2010/main" val="11724261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Some workers are at a higher risk of heat-related illness than others. They include: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Workers who are 65 years old and above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Workers without prior experience in warm working environments.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18</a:t>
            </a:fld>
            <a:endParaRPr lang="en-US"/>
          </a:p>
        </p:txBody>
      </p:sp>
    </p:spTree>
    <p:extLst>
      <p:ext uri="{BB962C8B-B14F-4D97-AF65-F5344CB8AC3E}">
        <p14:creationId xmlns:p14="http://schemas.microsoft.com/office/powerpoint/2010/main" val="4308022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19</a:t>
            </a:fld>
            <a:endParaRPr lang="en-US"/>
          </a:p>
        </p:txBody>
      </p:sp>
    </p:spTree>
    <p:extLst>
      <p:ext uri="{BB962C8B-B14F-4D97-AF65-F5344CB8AC3E}">
        <p14:creationId xmlns:p14="http://schemas.microsoft.com/office/powerpoint/2010/main" val="2882159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endParaRPr lang="en-US" altLang="en-US" dirty="0"/>
          </a:p>
          <a:p>
            <a:pPr marL="0" indent="0">
              <a:buFont typeface="Arial" panose="020B0604020202020204" pitchFamily="34" charset="0"/>
              <a:buNone/>
            </a:pPr>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884613" y="8686800"/>
            <a:ext cx="2971800" cy="4556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2</a:t>
            </a:fld>
            <a:endParaRPr lang="en-US" altLang="en-US">
              <a:latin typeface="Calibri" panose="020F0502020204030204" pitchFamily="34" charset="0"/>
            </a:endParaRPr>
          </a:p>
        </p:txBody>
      </p:sp>
    </p:spTree>
    <p:extLst>
      <p:ext uri="{BB962C8B-B14F-4D97-AF65-F5344CB8AC3E}">
        <p14:creationId xmlns:p14="http://schemas.microsoft.com/office/powerpoint/2010/main" val="4551514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5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r>
              <a:rPr lang="en-US" dirty="0">
                <a:hlinkClick r:id="rId3"/>
              </a:rPr>
              <a:t>https://www.osha.gov/SLTC/emergencypreparedness/guides/cold.html</a:t>
            </a:r>
            <a:endParaRPr lang="en-US" dirty="0"/>
          </a:p>
        </p:txBody>
      </p:sp>
      <p:sp>
        <p:nvSpPr>
          <p:cNvPr id="135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fld id="{68CDAB40-0F19-497C-8716-F5DA2A26A4E8}" type="slidenum">
              <a:rPr lang="en-US" smtClean="0">
                <a:latin typeface="Calibri" pitchFamily="34" charset="0"/>
              </a:rPr>
              <a:pPr eaLnBrk="1" fontAlgn="base" hangingPunct="1">
                <a:spcBef>
                  <a:spcPct val="0"/>
                </a:spcBef>
                <a:spcAft>
                  <a:spcPct val="0"/>
                </a:spcAft>
              </a:pPr>
              <a:t>20</a:t>
            </a:fld>
            <a:endParaRPr lang="en-US">
              <a:latin typeface="Calibri"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21</a:t>
            </a:fld>
            <a:endParaRPr lang="en-US"/>
          </a:p>
        </p:txBody>
      </p:sp>
    </p:spTree>
    <p:extLst>
      <p:ext uri="{BB962C8B-B14F-4D97-AF65-F5344CB8AC3E}">
        <p14:creationId xmlns:p14="http://schemas.microsoft.com/office/powerpoint/2010/main" val="4810052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linkClick r:id="rId3"/>
              </a:rPr>
              <a:t>https://www.cdc.gov/niosh/topics/coldstress/coldrelatedillnesses.html</a:t>
            </a:r>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22</a:t>
            </a:fld>
            <a:endParaRPr lang="en-US"/>
          </a:p>
        </p:txBody>
      </p:sp>
    </p:spTree>
    <p:extLst>
      <p:ext uri="{BB962C8B-B14F-4D97-AF65-F5344CB8AC3E}">
        <p14:creationId xmlns:p14="http://schemas.microsoft.com/office/powerpoint/2010/main" val="28782218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24</a:t>
            </a:fld>
            <a:endParaRPr lang="en-US"/>
          </a:p>
        </p:txBody>
      </p:sp>
    </p:spTree>
    <p:extLst>
      <p:ext uri="{BB962C8B-B14F-4D97-AF65-F5344CB8AC3E}">
        <p14:creationId xmlns:p14="http://schemas.microsoft.com/office/powerpoint/2010/main" val="37390067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25</a:t>
            </a:fld>
            <a:endParaRPr lang="en-US"/>
          </a:p>
        </p:txBody>
      </p:sp>
    </p:spTree>
    <p:extLst>
      <p:ext uri="{BB962C8B-B14F-4D97-AF65-F5344CB8AC3E}">
        <p14:creationId xmlns:p14="http://schemas.microsoft.com/office/powerpoint/2010/main" val="373314309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linkClick r:id="rId3"/>
              </a:rPr>
              <a:t>https://www.cdc.gov/niosh/topics/coldstress/coldrelatedillnesses.html</a:t>
            </a:r>
            <a:endParaRPr lang="en-US" dirty="0"/>
          </a:p>
          <a:p>
            <a:endParaRPr lang="en-US" dirty="0"/>
          </a:p>
          <a:p>
            <a:r>
              <a:rPr lang="en-US" dirty="0">
                <a:hlinkClick r:id="rId4"/>
              </a:rPr>
              <a:t>https://www.osha.gov/SLTC/emergencypreparedness/guides/cold.html</a:t>
            </a:r>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26</a:t>
            </a:fld>
            <a:endParaRPr lang="en-US"/>
          </a:p>
        </p:txBody>
      </p:sp>
    </p:spTree>
    <p:extLst>
      <p:ext uri="{BB962C8B-B14F-4D97-AF65-F5344CB8AC3E}">
        <p14:creationId xmlns:p14="http://schemas.microsoft.com/office/powerpoint/2010/main" val="27786292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27</a:t>
            </a:fld>
            <a:endParaRPr lang="en-US"/>
          </a:p>
        </p:txBody>
      </p:sp>
    </p:spTree>
    <p:extLst>
      <p:ext uri="{BB962C8B-B14F-4D97-AF65-F5344CB8AC3E}">
        <p14:creationId xmlns:p14="http://schemas.microsoft.com/office/powerpoint/2010/main" val="36337800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28</a:t>
            </a:fld>
            <a:endParaRPr lang="en-US"/>
          </a:p>
        </p:txBody>
      </p:sp>
    </p:spTree>
    <p:extLst>
      <p:ext uri="{BB962C8B-B14F-4D97-AF65-F5344CB8AC3E}">
        <p14:creationId xmlns:p14="http://schemas.microsoft.com/office/powerpoint/2010/main" val="42142839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29</a:t>
            </a:fld>
            <a:endParaRPr lang="en-US"/>
          </a:p>
        </p:txBody>
      </p:sp>
    </p:spTree>
    <p:extLst>
      <p:ext uri="{BB962C8B-B14F-4D97-AF65-F5344CB8AC3E}">
        <p14:creationId xmlns:p14="http://schemas.microsoft.com/office/powerpoint/2010/main" val="28438232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Ask</a:t>
            </a:r>
            <a:r>
              <a:rPr lang="en-US" dirty="0"/>
              <a:t>: What are the major hazards you may be exposed to in outdoor environments?</a:t>
            </a:r>
          </a:p>
          <a:p>
            <a:r>
              <a:rPr lang="en-US" dirty="0"/>
              <a:t>  </a:t>
            </a:r>
          </a:p>
          <a:p>
            <a:r>
              <a:rPr lang="en-US" dirty="0"/>
              <a:t>Recognize hazards learned in this module. Take necessary precaution to be safe on the job.</a:t>
            </a:r>
          </a:p>
          <a:p>
            <a:endParaRPr lang="en-US" dirty="0"/>
          </a:p>
          <a:p>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37</a:t>
            </a:fld>
            <a:endParaRPr lang="en-US"/>
          </a:p>
        </p:txBody>
      </p:sp>
    </p:spTree>
    <p:extLst>
      <p:ext uri="{BB962C8B-B14F-4D97-AF65-F5344CB8AC3E}">
        <p14:creationId xmlns:p14="http://schemas.microsoft.com/office/powerpoint/2010/main" val="26704529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en-US" sz="1200" b="0" i="0" u="none" strike="noStrike"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en-US" sz="1200" b="0" i="0" u="none" strike="noStrike"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en-US" sz="1200" b="0" i="0" u="none" strike="noStrike"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884613" y="8686800"/>
            <a:ext cx="2971800" cy="4556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3</a:t>
            </a:fld>
            <a:endParaRPr lang="en-US" altLang="en-US">
              <a:latin typeface="Calibri" panose="020F0502020204030204" pitchFamily="34" charset="0"/>
            </a:endParaRPr>
          </a:p>
        </p:txBody>
      </p:sp>
    </p:spTree>
    <p:extLst>
      <p:ext uri="{BB962C8B-B14F-4D97-AF65-F5344CB8AC3E}">
        <p14:creationId xmlns:p14="http://schemas.microsoft.com/office/powerpoint/2010/main" val="23859042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82948" name="Slide Number Placeholder 3"/>
          <p:cNvSpPr>
            <a:spLocks noGrp="1"/>
          </p:cNvSpPr>
          <p:nvPr>
            <p:ph type="sldNum" sz="quarter" idx="5"/>
          </p:nvPr>
        </p:nvSpPr>
        <p:spPr bwMode="auto">
          <a:xfrm>
            <a:off x="3884613" y="8686800"/>
            <a:ext cx="2971800" cy="4556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39</a:t>
            </a:fld>
            <a:endParaRPr lang="en-US" altLang="en-US">
              <a:latin typeface="Calibri" panose="020F0502020204030204" pitchFamily="34" charset="0"/>
            </a:endParaRPr>
          </a:p>
        </p:txBody>
      </p:sp>
    </p:spTree>
    <p:extLst>
      <p:ext uri="{BB962C8B-B14F-4D97-AF65-F5344CB8AC3E}">
        <p14:creationId xmlns:p14="http://schemas.microsoft.com/office/powerpoint/2010/main" val="32393771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marL="0" indent="0">
              <a:buNone/>
            </a:pPr>
            <a:r>
              <a:rPr lang="en-US" sz="1200" dirty="0"/>
              <a:t>The human body</a:t>
            </a:r>
            <a:r>
              <a:rPr lang="en-US" sz="1200" baseline="0" dirty="0"/>
              <a:t> i</a:t>
            </a:r>
            <a:r>
              <a:rPr lang="en-US" sz="1200" dirty="0"/>
              <a:t>s a system that:</a:t>
            </a:r>
          </a:p>
          <a:p>
            <a:pPr marL="171450" indent="-171450">
              <a:buFont typeface="Arial" panose="020B0604020202020204" pitchFamily="34" charset="0"/>
              <a:buChar char="•"/>
            </a:pPr>
            <a:r>
              <a:rPr lang="en-US" sz="1200" dirty="0"/>
              <a:t>Generates heat through metabolism, using food as the fuel.</a:t>
            </a:r>
          </a:p>
          <a:p>
            <a:pPr marL="171450" indent="-171450">
              <a:buFont typeface="Arial" panose="020B0604020202020204" pitchFamily="34" charset="0"/>
              <a:buChar char="•"/>
            </a:pPr>
            <a:r>
              <a:rPr lang="en-US" sz="1200" dirty="0"/>
              <a:t>Dissipates excess heat into the environment to maintain optimum temperature.</a:t>
            </a:r>
          </a:p>
          <a:p>
            <a:pPr marL="171450" indent="-171450">
              <a:buFont typeface="Arial" panose="020B0604020202020204" pitchFamily="34" charset="0"/>
              <a:buChar char="•"/>
            </a:pPr>
            <a:r>
              <a:rPr lang="en-US" sz="1200" dirty="0"/>
              <a:t>Loses more heat than required in cold environments.</a:t>
            </a:r>
          </a:p>
          <a:p>
            <a:r>
              <a:rPr lang="en-US" sz="1200" dirty="0"/>
              <a:t>The body does not exert enough heat, in hot environment.</a:t>
            </a:r>
          </a:p>
          <a:p>
            <a:endParaRPr lang="en-US" sz="1200" dirty="0"/>
          </a:p>
          <a:p>
            <a:r>
              <a:rPr lang="en-US" sz="1200" dirty="0"/>
              <a:t>Extreme scenarios of cold and hot are not undesirable.</a:t>
            </a:r>
          </a:p>
        </p:txBody>
      </p:sp>
      <p:sp>
        <p:nvSpPr>
          <p:cNvPr id="82948" name="Slide Number Placeholder 3"/>
          <p:cNvSpPr>
            <a:spLocks noGrp="1"/>
          </p:cNvSpPr>
          <p:nvPr>
            <p:ph type="sldNum" sz="quarter" idx="5"/>
          </p:nvPr>
        </p:nvSpPr>
        <p:spPr bwMode="auto">
          <a:xfrm>
            <a:off x="3970938" y="8682323"/>
            <a:ext cx="3037840" cy="455378"/>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4</a:t>
            </a:fld>
            <a:endParaRPr lang="en-US" altLang="en-US">
              <a:latin typeface="Calibri" panose="020F0502020204030204" pitchFamily="34" charset="0"/>
            </a:endParaRPr>
          </a:p>
        </p:txBody>
      </p:sp>
    </p:spTree>
    <p:extLst>
      <p:ext uri="{BB962C8B-B14F-4D97-AF65-F5344CB8AC3E}">
        <p14:creationId xmlns:p14="http://schemas.microsoft.com/office/powerpoint/2010/main" val="34549672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Image source: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Praveen Kumar via </a:t>
            </a:r>
            <a:r>
              <a:rPr lang="en-US" sz="1200" u="sng" kern="1200" dirty="0">
                <a:solidFill>
                  <a:schemeClr val="tx1"/>
                </a:solidFill>
                <a:effectLst/>
                <a:latin typeface="+mn-lt"/>
                <a:ea typeface="+mn-ea"/>
                <a:cs typeface="+mn-cs"/>
                <a:hlinkClick r:id="rId3"/>
              </a:rPr>
              <a:t>https://www.simulationhub.com/blog/role-of-cfd-in-evaluating-occupant-thermal-comfort</a:t>
            </a:r>
            <a:endParaRPr lang="en-US" sz="1200" kern="1200" dirty="0">
              <a:solidFill>
                <a:schemeClr val="tx1"/>
              </a:solidFill>
              <a:effectLst/>
              <a:latin typeface="+mn-lt"/>
              <a:ea typeface="+mn-ea"/>
              <a:cs typeface="+mn-cs"/>
            </a:endParaRP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Image </a:t>
            </a:r>
            <a:r>
              <a:rPr lang="en-US" dirty="0" err="1"/>
              <a:t>source:</a:t>
            </a:r>
            <a:r>
              <a:rPr lang="en-US" sz="1200" u="sng" kern="1200" dirty="0" err="1">
                <a:solidFill>
                  <a:schemeClr val="tx1"/>
                </a:solidFill>
                <a:effectLst/>
                <a:latin typeface="+mn-lt"/>
                <a:ea typeface="+mn-ea"/>
                <a:cs typeface="+mn-cs"/>
                <a:hlinkClick r:id="rId4"/>
              </a:rPr>
              <a:t>https</a:t>
            </a:r>
            <a:r>
              <a:rPr lang="en-US" sz="1200" u="sng" kern="1200" dirty="0">
                <a:solidFill>
                  <a:schemeClr val="tx1"/>
                </a:solidFill>
                <a:effectLst/>
                <a:latin typeface="+mn-lt"/>
                <a:ea typeface="+mn-ea"/>
                <a:cs typeface="+mn-cs"/>
                <a:hlinkClick r:id="rId4"/>
              </a:rPr>
              <a:t>://www.hse.gov.uk/temperature/thermal/factors.htm</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5</a:t>
            </a:fld>
            <a:endParaRPr lang="en-US"/>
          </a:p>
        </p:txBody>
      </p:sp>
    </p:spTree>
    <p:extLst>
      <p:ext uri="{BB962C8B-B14F-4D97-AF65-F5344CB8AC3E}">
        <p14:creationId xmlns:p14="http://schemas.microsoft.com/office/powerpoint/2010/main" val="35703988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Another factor that affect thermal balance is the body shape of the individual. This is because the rate of dissipation of heat depends on the surface area of the body.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Ask</a:t>
            </a:r>
            <a:r>
              <a:rPr lang="en-US" dirty="0"/>
              <a:t>: Which body shape dissipate heat easily, a tall or short person?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Answer</a:t>
            </a:r>
            <a:r>
              <a:rPr lang="en-US" dirty="0"/>
              <a:t>: A tall and skinny person has a larger surface-to-volume ratio than a short and rounded-shaped person, and can, therefore, dissipate heat more easily and tolerate higher temperatures than the latter. </a:t>
            </a:r>
          </a:p>
        </p:txBody>
      </p:sp>
      <p:sp>
        <p:nvSpPr>
          <p:cNvPr id="4" name="Slide Number Placeholder 3"/>
          <p:cNvSpPr>
            <a:spLocks noGrp="1"/>
          </p:cNvSpPr>
          <p:nvPr>
            <p:ph type="sldNum" sz="quarter" idx="5"/>
          </p:nvPr>
        </p:nvSpPr>
        <p:spPr/>
        <p:txBody>
          <a:bodyPr/>
          <a:lstStyle/>
          <a:p>
            <a:fld id="{39EA3A77-DB7B-407D-927D-D23288866A6D}" type="slidenum">
              <a:rPr lang="en-US" smtClean="0"/>
              <a:pPr/>
              <a:t>6</a:t>
            </a:fld>
            <a:endParaRPr lang="en-US"/>
          </a:p>
        </p:txBody>
      </p:sp>
    </p:spTree>
    <p:extLst>
      <p:ext uri="{BB962C8B-B14F-4D97-AF65-F5344CB8AC3E}">
        <p14:creationId xmlns:p14="http://schemas.microsoft.com/office/powerpoint/2010/main" val="17759520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Other physical characteristics of a person such as age, weight, fitness level and sex can influence the thermal balance of an individual.</a:t>
            </a:r>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7</a:t>
            </a:fld>
            <a:endParaRPr lang="en-US"/>
          </a:p>
        </p:txBody>
      </p:sp>
    </p:spTree>
    <p:extLst>
      <p:ext uri="{BB962C8B-B14F-4D97-AF65-F5344CB8AC3E}">
        <p14:creationId xmlns:p14="http://schemas.microsoft.com/office/powerpoint/2010/main" val="20437017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8</a:t>
            </a:fld>
            <a:endParaRPr lang="en-US"/>
          </a:p>
        </p:txBody>
      </p:sp>
    </p:spTree>
    <p:extLst>
      <p:ext uri="{BB962C8B-B14F-4D97-AF65-F5344CB8AC3E}">
        <p14:creationId xmlns:p14="http://schemas.microsoft.com/office/powerpoint/2010/main" val="14865526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9</a:t>
            </a:fld>
            <a:endParaRPr lang="en-US"/>
          </a:p>
        </p:txBody>
      </p:sp>
    </p:spTree>
    <p:extLst>
      <p:ext uri="{BB962C8B-B14F-4D97-AF65-F5344CB8AC3E}">
        <p14:creationId xmlns:p14="http://schemas.microsoft.com/office/powerpoint/2010/main" val="167089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4D0C47-B23C-48B1-BB50-9F0FF743DFEC}" type="datetime1">
              <a:rPr lang="en-US" smtClean="0"/>
              <a:t>2/21/2025</a:t>
            </a:fld>
            <a:endParaRPr lang="en-US"/>
          </a:p>
        </p:txBody>
      </p:sp>
      <p:sp>
        <p:nvSpPr>
          <p:cNvPr id="6" name="Slide Number Placeholder 5"/>
          <p:cNvSpPr>
            <a:spLocks noGrp="1"/>
          </p:cNvSpPr>
          <p:nvPr>
            <p:ph type="sldNum" sz="quarter" idx="12"/>
          </p:nvPr>
        </p:nvSpPr>
        <p:spPr/>
        <p:txBody>
          <a:bodyPr/>
          <a:lstStyle/>
          <a:p>
            <a:fld id="{52110876-1A90-47DF-8CC1-92F5C1F8B346}"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33A7AE-E332-4F0B-8FA1-1D1AF0B430B8}" type="datetime1">
              <a:rPr lang="en-US" smtClean="0"/>
              <a:t>2/21/2025</a:t>
            </a:fld>
            <a:endParaRPr lang="en-US"/>
          </a:p>
        </p:txBody>
      </p:sp>
      <p:sp>
        <p:nvSpPr>
          <p:cNvPr id="6" name="Slide Number Placeholder 5"/>
          <p:cNvSpPr>
            <a:spLocks noGrp="1"/>
          </p:cNvSpPr>
          <p:nvPr>
            <p:ph type="sldNum" sz="quarter" idx="12"/>
          </p:nvPr>
        </p:nvSpPr>
        <p:spPr/>
        <p:txBody>
          <a:bodyPr/>
          <a:lstStyle/>
          <a:p>
            <a:fld id="{52110876-1A90-47DF-8CC1-92F5C1F8B346}" type="slidenum">
              <a:rPr lang="en-US" smtClean="0"/>
              <a:pPr/>
              <a:t>‹#›</a:t>
            </a:fld>
            <a:endParaRPr lang="en-US"/>
          </a:p>
        </p:txBody>
      </p:sp>
      <p:sp>
        <p:nvSpPr>
          <p:cNvPr id="7"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26D316-F8CD-48CC-B575-62214D321701}" type="datetime1">
              <a:rPr lang="en-US" smtClean="0"/>
              <a:t>2/21/2025</a:t>
            </a:fld>
            <a:endParaRPr lang="en-US"/>
          </a:p>
        </p:txBody>
      </p:sp>
      <p:sp>
        <p:nvSpPr>
          <p:cNvPr id="6" name="Slide Number Placeholder 5"/>
          <p:cNvSpPr>
            <a:spLocks noGrp="1"/>
          </p:cNvSpPr>
          <p:nvPr>
            <p:ph type="sldNum" sz="quarter" idx="12"/>
          </p:nvPr>
        </p:nvSpPr>
        <p:spPr/>
        <p:txBody>
          <a:bodyPr/>
          <a:lstStyle/>
          <a:p>
            <a:fld id="{52110876-1A90-47DF-8CC1-92F5C1F8B346}" type="slidenum">
              <a:rPr lang="en-US" smtClean="0"/>
              <a:pPr/>
              <a:t>‹#›</a:t>
            </a:fld>
            <a:endParaRPr lang="en-US"/>
          </a:p>
        </p:txBody>
      </p:sp>
      <p:sp>
        <p:nvSpPr>
          <p:cNvPr id="7"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7843F8-4448-42E6-8583-B0AD3505E28D}" type="datetime1">
              <a:rPr lang="en-US" smtClean="0"/>
              <a:t>2/21/2025</a:t>
            </a:fld>
            <a:endParaRPr lang="en-US"/>
          </a:p>
        </p:txBody>
      </p:sp>
      <p:sp>
        <p:nvSpPr>
          <p:cNvPr id="4" name="Slide Number Placeholder 3"/>
          <p:cNvSpPr>
            <a:spLocks noGrp="1"/>
          </p:cNvSpPr>
          <p:nvPr>
            <p:ph type="sldNum" sz="quarter" idx="12"/>
          </p:nvPr>
        </p:nvSpPr>
        <p:spPr/>
        <p:txBody>
          <a:bodyPr/>
          <a:lstStyle/>
          <a:p>
            <a:fld id="{52110876-1A90-47DF-8CC1-92F5C1F8B346}" type="slidenum">
              <a:rPr lang="en-US" smtClean="0"/>
              <a:pPr/>
              <a:t>‹#›</a:t>
            </a:fld>
            <a:endParaRPr lang="en-US"/>
          </a:p>
        </p:txBody>
      </p:sp>
      <p:sp>
        <p:nvSpPr>
          <p:cNvPr id="5"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3" name="Title 2">
            <a:extLst>
              <a:ext uri="{FF2B5EF4-FFF2-40B4-BE49-F238E27FC236}">
                <a16:creationId xmlns:a16="http://schemas.microsoft.com/office/drawing/2014/main" id="{A322EDBB-7495-4506-BE3E-39F16DD071C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38547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49C892-09C4-45A9-8A50-851CB785D1E1}" type="datetime1">
              <a:rPr lang="en-US" smtClean="0"/>
              <a:t>2/21/2025</a:t>
            </a:fld>
            <a:endParaRPr lang="en-US"/>
          </a:p>
        </p:txBody>
      </p:sp>
      <p:sp>
        <p:nvSpPr>
          <p:cNvPr id="6" name="Slide Number Placeholder 5"/>
          <p:cNvSpPr>
            <a:spLocks noGrp="1"/>
          </p:cNvSpPr>
          <p:nvPr>
            <p:ph type="sldNum" sz="quarter" idx="12"/>
          </p:nvPr>
        </p:nvSpPr>
        <p:spPr>
          <a:xfrm>
            <a:off x="6400800" y="6356350"/>
            <a:ext cx="2133600" cy="365125"/>
          </a:xfrm>
        </p:spPr>
        <p:txBody>
          <a:bodyPr/>
          <a:lstStyle/>
          <a:p>
            <a:fld id="{52110876-1A90-47DF-8CC1-92F5C1F8B346}" type="slidenum">
              <a:rPr lang="en-US" smtClean="0"/>
              <a:pPr/>
              <a:t>‹#›</a:t>
            </a:fld>
            <a:endParaRPr lang="en-US"/>
          </a:p>
        </p:txBody>
      </p:sp>
      <p:sp>
        <p:nvSpPr>
          <p:cNvPr id="7"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641C2C5-5C46-4CD5-AAF0-B369098DFDF8}" type="datetime1">
              <a:rPr lang="en-US" smtClean="0"/>
              <a:t>2/21/2025</a:t>
            </a:fld>
            <a:endParaRPr lang="en-US"/>
          </a:p>
        </p:txBody>
      </p:sp>
      <p:sp>
        <p:nvSpPr>
          <p:cNvPr id="6" name="Slide Number Placeholder 5"/>
          <p:cNvSpPr>
            <a:spLocks noGrp="1"/>
          </p:cNvSpPr>
          <p:nvPr>
            <p:ph type="sldNum" sz="quarter" idx="12"/>
          </p:nvPr>
        </p:nvSpPr>
        <p:spPr/>
        <p:txBody>
          <a:bodyPr/>
          <a:lstStyle/>
          <a:p>
            <a:fld id="{52110876-1A90-47DF-8CC1-92F5C1F8B346}" type="slidenum">
              <a:rPr lang="en-US" smtClean="0"/>
              <a:pPr/>
              <a:t>‹#›</a:t>
            </a:fld>
            <a:endParaRPr lang="en-US"/>
          </a:p>
        </p:txBody>
      </p:sp>
      <p:sp>
        <p:nvSpPr>
          <p:cNvPr id="7"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DC5B8B9-914F-4E45-855B-2B79A5366CDE}" type="datetime1">
              <a:rPr lang="en-US" smtClean="0"/>
              <a:t>2/21/2025</a:t>
            </a:fld>
            <a:endParaRPr lang="en-US"/>
          </a:p>
        </p:txBody>
      </p:sp>
      <p:sp>
        <p:nvSpPr>
          <p:cNvPr id="7" name="Slide Number Placeholder 6"/>
          <p:cNvSpPr>
            <a:spLocks noGrp="1"/>
          </p:cNvSpPr>
          <p:nvPr>
            <p:ph type="sldNum" sz="quarter" idx="12"/>
          </p:nvPr>
        </p:nvSpPr>
        <p:spPr/>
        <p:txBody>
          <a:bodyPr/>
          <a:lstStyle/>
          <a:p>
            <a:fld id="{52110876-1A90-47DF-8CC1-92F5C1F8B346}" type="slidenum">
              <a:rPr lang="en-US" smtClean="0"/>
              <a:pPr/>
              <a:t>‹#›</a:t>
            </a:fld>
            <a:endParaRPr lang="en-US"/>
          </a:p>
        </p:txBody>
      </p:sp>
      <p:sp>
        <p:nvSpPr>
          <p:cNvPr id="8"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A75E2A-99DC-4A41-B36A-54A8C67B85B1}" type="datetime1">
              <a:rPr lang="en-US" smtClean="0"/>
              <a:t>2/21/2025</a:t>
            </a:fld>
            <a:endParaRPr lang="en-US"/>
          </a:p>
        </p:txBody>
      </p:sp>
      <p:sp>
        <p:nvSpPr>
          <p:cNvPr id="9" name="Slide Number Placeholder 8"/>
          <p:cNvSpPr>
            <a:spLocks noGrp="1"/>
          </p:cNvSpPr>
          <p:nvPr>
            <p:ph type="sldNum" sz="quarter" idx="12"/>
          </p:nvPr>
        </p:nvSpPr>
        <p:spPr/>
        <p:txBody>
          <a:bodyPr/>
          <a:lstStyle/>
          <a:p>
            <a:fld id="{52110876-1A90-47DF-8CC1-92F5C1F8B346}" type="slidenum">
              <a:rPr lang="en-US" smtClean="0"/>
              <a:pPr/>
              <a:t>‹#›</a:t>
            </a:fld>
            <a:endParaRPr lang="en-US"/>
          </a:p>
        </p:txBody>
      </p:sp>
      <p:sp>
        <p:nvSpPr>
          <p:cNvPr id="10" name="Footer Placeholder 4"/>
          <p:cNvSpPr>
            <a:spLocks noGrp="1"/>
          </p:cNvSpPr>
          <p:nvPr>
            <p:ph type="ftr" sz="quarter" idx="1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736F880-CF5B-42CD-AD6C-F535D7A3294C}" type="datetime1">
              <a:rPr lang="en-US" smtClean="0"/>
              <a:t>2/21/2025</a:t>
            </a:fld>
            <a:endParaRPr lang="en-US"/>
          </a:p>
        </p:txBody>
      </p:sp>
      <p:sp>
        <p:nvSpPr>
          <p:cNvPr id="5" name="Slide Number Placeholder 4"/>
          <p:cNvSpPr>
            <a:spLocks noGrp="1"/>
          </p:cNvSpPr>
          <p:nvPr>
            <p:ph type="sldNum" sz="quarter" idx="12"/>
          </p:nvPr>
        </p:nvSpPr>
        <p:spPr/>
        <p:txBody>
          <a:bodyPr/>
          <a:lstStyle/>
          <a:p>
            <a:fld id="{52110876-1A90-47DF-8CC1-92F5C1F8B346}" type="slidenum">
              <a:rPr lang="en-US" smtClean="0"/>
              <a:pPr/>
              <a:t>‹#›</a:t>
            </a:fld>
            <a:endParaRPr lang="en-US"/>
          </a:p>
        </p:txBody>
      </p:sp>
      <p:sp>
        <p:nvSpPr>
          <p:cNvPr id="6"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8B6DC7-EC50-4A1B-BF7C-A80A259A9BAE}" type="datetime1">
              <a:rPr lang="en-US" smtClean="0"/>
              <a:t>2/21/2025</a:t>
            </a:fld>
            <a:endParaRPr lang="en-US"/>
          </a:p>
        </p:txBody>
      </p:sp>
      <p:sp>
        <p:nvSpPr>
          <p:cNvPr id="4" name="Slide Number Placeholder 3"/>
          <p:cNvSpPr>
            <a:spLocks noGrp="1"/>
          </p:cNvSpPr>
          <p:nvPr>
            <p:ph type="sldNum" sz="quarter" idx="12"/>
          </p:nvPr>
        </p:nvSpPr>
        <p:spPr/>
        <p:txBody>
          <a:bodyPr/>
          <a:lstStyle/>
          <a:p>
            <a:fld id="{52110876-1A90-47DF-8CC1-92F5C1F8B346}" type="slidenum">
              <a:rPr lang="en-US" smtClean="0"/>
              <a:pPr/>
              <a:t>‹#›</a:t>
            </a:fld>
            <a:endParaRPr lang="en-US"/>
          </a:p>
        </p:txBody>
      </p:sp>
      <p:sp>
        <p:nvSpPr>
          <p:cNvPr id="5"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A41F2E-21E8-4651-BF1F-8B1C88C7CF62}" type="datetime1">
              <a:rPr lang="en-US" smtClean="0"/>
              <a:t>2/21/2025</a:t>
            </a:fld>
            <a:endParaRPr lang="en-US"/>
          </a:p>
        </p:txBody>
      </p:sp>
      <p:sp>
        <p:nvSpPr>
          <p:cNvPr id="7" name="Slide Number Placeholder 6"/>
          <p:cNvSpPr>
            <a:spLocks noGrp="1"/>
          </p:cNvSpPr>
          <p:nvPr>
            <p:ph type="sldNum" sz="quarter" idx="12"/>
          </p:nvPr>
        </p:nvSpPr>
        <p:spPr/>
        <p:txBody>
          <a:bodyPr/>
          <a:lstStyle/>
          <a:p>
            <a:fld id="{52110876-1A90-47DF-8CC1-92F5C1F8B346}" type="slidenum">
              <a:rPr lang="en-US" smtClean="0"/>
              <a:pPr/>
              <a:t>‹#›</a:t>
            </a:fld>
            <a:endParaRPr lang="en-US"/>
          </a:p>
        </p:txBody>
      </p:sp>
      <p:sp>
        <p:nvSpPr>
          <p:cNvPr id="8"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C7903DF-58B8-4F6E-AD39-72F226C469B2}" type="datetime1">
              <a:rPr lang="en-US" smtClean="0"/>
              <a:t>2/21/2025</a:t>
            </a:fld>
            <a:endParaRPr lang="en-US"/>
          </a:p>
        </p:txBody>
      </p:sp>
      <p:sp>
        <p:nvSpPr>
          <p:cNvPr id="7" name="Slide Number Placeholder 6"/>
          <p:cNvSpPr>
            <a:spLocks noGrp="1"/>
          </p:cNvSpPr>
          <p:nvPr>
            <p:ph type="sldNum" sz="quarter" idx="12"/>
          </p:nvPr>
        </p:nvSpPr>
        <p:spPr/>
        <p:txBody>
          <a:bodyPr/>
          <a:lstStyle/>
          <a:p>
            <a:fld id="{52110876-1A90-47DF-8CC1-92F5C1F8B34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6EF66C-04F0-4A06-9C2D-EB3E01226E4F}" type="datetime1">
              <a:rPr lang="en-US" smtClean="0"/>
              <a:t>2/21/2025</a:t>
            </a:fld>
            <a:endParaRPr lang="en-US"/>
          </a:p>
        </p:txBody>
      </p:sp>
      <p:sp>
        <p:nvSpPr>
          <p:cNvPr id="6" name="Slide Number Placeholder 5"/>
          <p:cNvSpPr>
            <a:spLocks noGrp="1"/>
          </p:cNvSpPr>
          <p:nvPr>
            <p:ph type="sldNum" sz="quarter" idx="4"/>
          </p:nvPr>
        </p:nvSpPr>
        <p:spPr>
          <a:xfrm>
            <a:off x="64008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110876-1A90-47DF-8CC1-92F5C1F8B34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C183D7F6-B498-43B3-948B-1728B52AA6E4}">
                <adec:decorative xmlns:adec="http://schemas.microsoft.com/office/drawing/2017/decorative" val="1"/>
              </a:ext>
            </a:extLst>
          </p:cNvPr>
          <p:cNvSpPr/>
          <p:nvPr/>
        </p:nvSpPr>
        <p:spPr>
          <a:xfrm>
            <a:off x="6927" y="311150"/>
            <a:ext cx="2057400" cy="6858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200" b="1" dirty="0"/>
              <a:t>Module # 7</a:t>
            </a:r>
          </a:p>
        </p:txBody>
      </p:sp>
      <p:sp>
        <p:nvSpPr>
          <p:cNvPr id="4" name="Title 1"/>
          <p:cNvSpPr>
            <a:spLocks noGrp="1"/>
          </p:cNvSpPr>
          <p:nvPr>
            <p:ph type="ctrTitle" idx="4294967295"/>
          </p:nvPr>
        </p:nvSpPr>
        <p:spPr>
          <a:xfrm>
            <a:off x="0" y="2971800"/>
            <a:ext cx="9144000" cy="1066800"/>
          </a:xfrm>
          <a:solidFill>
            <a:schemeClr val="tx2">
              <a:lumMod val="75000"/>
            </a:schemeClr>
          </a:solidFill>
        </p:spPr>
        <p:txBody>
          <a:bodyPr>
            <a:noAutofit/>
          </a:bodyPr>
          <a:lstStyle/>
          <a:p>
            <a:r>
              <a:rPr lang="en-US" sz="2400" dirty="0">
                <a:solidFill>
                  <a:schemeClr val="bg1"/>
                </a:solidFill>
                <a:latin typeface="+mn-lt"/>
                <a:cs typeface="Times New Roman" pitchFamily="18" charset="0"/>
              </a:rPr>
              <a:t>Recognizing and Controlling Hazards From</a:t>
            </a:r>
            <a:r>
              <a:rPr lang="en-US" sz="3200" dirty="0">
                <a:solidFill>
                  <a:schemeClr val="bg1"/>
                </a:solidFill>
                <a:latin typeface="+mn-lt"/>
                <a:cs typeface="Times New Roman" pitchFamily="18" charset="0"/>
              </a:rPr>
              <a:t> </a:t>
            </a:r>
            <a:br>
              <a:rPr lang="en-US" sz="4000" dirty="0">
                <a:solidFill>
                  <a:schemeClr val="bg1"/>
                </a:solidFill>
                <a:latin typeface="+mn-lt"/>
                <a:cs typeface="Times New Roman" pitchFamily="18" charset="0"/>
              </a:rPr>
            </a:br>
            <a:r>
              <a:rPr lang="en-US" sz="4000" dirty="0">
                <a:solidFill>
                  <a:schemeClr val="bg1"/>
                </a:solidFill>
                <a:latin typeface="+mn-lt"/>
                <a:cs typeface="Times New Roman" pitchFamily="18" charset="0"/>
              </a:rPr>
              <a:t>Exposed Environments </a:t>
            </a:r>
          </a:p>
        </p:txBody>
      </p:sp>
      <p:sp>
        <p:nvSpPr>
          <p:cNvPr id="7" name="Slide Number Placeholder 6"/>
          <p:cNvSpPr>
            <a:spLocks noGrp="1"/>
          </p:cNvSpPr>
          <p:nvPr>
            <p:ph type="sldNum" sz="quarter" idx="12"/>
          </p:nvPr>
        </p:nvSpPr>
        <p:spPr/>
        <p:txBody>
          <a:bodyPr/>
          <a:lstStyle/>
          <a:p>
            <a:fld id="{52110876-1A90-47DF-8CC1-92F5C1F8B346}"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3200" dirty="0">
              <a:solidFill>
                <a:schemeClr val="bg1"/>
              </a:solidFill>
              <a:latin typeface="+mn-lt"/>
            </a:endParaRPr>
          </a:p>
        </p:txBody>
      </p:sp>
      <p:sp>
        <p:nvSpPr>
          <p:cNvPr id="7" name="Title 6">
            <a:extLst>
              <a:ext uri="{FF2B5EF4-FFF2-40B4-BE49-F238E27FC236}">
                <a16:creationId xmlns:a16="http://schemas.microsoft.com/office/drawing/2014/main" id="{F6488E74-BC46-49E5-83CB-BE712B93EE8A}"/>
              </a:ext>
            </a:extLst>
          </p:cNvPr>
          <p:cNvSpPr>
            <a:spLocks noGrp="1"/>
          </p:cNvSpPr>
          <p:nvPr>
            <p:ph type="title"/>
          </p:nvPr>
        </p:nvSpPr>
        <p:spPr/>
        <p:txBody>
          <a:bodyPr/>
          <a:lstStyle/>
          <a:p>
            <a:pPr rtl="0" eaLnBrk="1" latinLnBrk="0" hangingPunct="1"/>
            <a:r>
              <a:rPr lang="en-US" sz="3200" kern="1200" dirty="0">
                <a:solidFill>
                  <a:srgbClr val="FFFFFF"/>
                </a:solidFill>
                <a:effectLst/>
                <a:latin typeface="Calibri" panose="020F0502020204030204" pitchFamily="34" charset="0"/>
                <a:ea typeface="+mn-ea"/>
                <a:cs typeface="+mn-cs"/>
              </a:rPr>
              <a:t>Recognize the Signs of Heat Stress </a:t>
            </a:r>
            <a:endParaRPr lang="en-US" dirty="0">
              <a:effectLst/>
            </a:endParaRPr>
          </a:p>
        </p:txBody>
      </p:sp>
      <p:sp>
        <p:nvSpPr>
          <p:cNvPr id="10" name="Content Placeholder 1"/>
          <p:cNvSpPr txBox="1">
            <a:spLocks/>
          </p:cNvSpPr>
          <p:nvPr/>
        </p:nvSpPr>
        <p:spPr>
          <a:xfrm>
            <a:off x="536643" y="1451480"/>
            <a:ext cx="8001000" cy="4611616"/>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q"/>
            </a:pPr>
            <a:r>
              <a:rPr lang="en-US" sz="2800" dirty="0"/>
              <a:t>Wind energy workers:</a:t>
            </a:r>
          </a:p>
          <a:p>
            <a:pPr lvl="1">
              <a:buFont typeface="Calibri" panose="020F0502020204030204" pitchFamily="34" charset="0"/>
              <a:buChar char="−"/>
            </a:pPr>
            <a:r>
              <a:rPr lang="en-US" sz="2400" dirty="0"/>
              <a:t>Perform work tasks in exposed environment.</a:t>
            </a:r>
          </a:p>
          <a:p>
            <a:pPr lvl="1">
              <a:buFont typeface="Calibri" panose="020F0502020204030204" pitchFamily="34" charset="0"/>
              <a:buChar char="−"/>
            </a:pPr>
            <a:r>
              <a:rPr lang="en-US" sz="2400" dirty="0"/>
              <a:t>Are sometimes exposed to extreme heat</a:t>
            </a:r>
          </a:p>
          <a:p>
            <a:pPr lvl="1">
              <a:buFont typeface="Calibri" panose="020F0502020204030204" pitchFamily="34" charset="0"/>
              <a:buChar char="−"/>
            </a:pPr>
            <a:r>
              <a:rPr lang="en-US" sz="2400" dirty="0"/>
              <a:t>Work in hot and humid environments</a:t>
            </a:r>
          </a:p>
          <a:p>
            <a:pPr lvl="1">
              <a:buFont typeface="Calibri" panose="020F0502020204030204" pitchFamily="34" charset="0"/>
              <a:buChar char="−"/>
            </a:pPr>
            <a:r>
              <a:rPr lang="en-US" sz="2400" dirty="0"/>
              <a:t>Are potentially at risk of heat stress. </a:t>
            </a:r>
          </a:p>
          <a:p>
            <a:pPr marL="457200" lvl="1" indent="0">
              <a:buNone/>
            </a:pPr>
            <a:endParaRPr lang="en-US" sz="2400" dirty="0"/>
          </a:p>
          <a:p>
            <a:pPr lvl="1">
              <a:buFont typeface="Wingdings" panose="05000000000000000000" pitchFamily="2" charset="2"/>
              <a:buChar char="Ø"/>
            </a:pPr>
            <a:r>
              <a:rPr lang="en-US" sz="2400" dirty="0"/>
              <a:t>Heat stress is a hazard which can result in injuries and occupational illnesses. </a:t>
            </a:r>
          </a:p>
        </p:txBody>
      </p:sp>
      <p:sp>
        <p:nvSpPr>
          <p:cNvPr id="2" name="Slide Number Placeholder 1">
            <a:extLst>
              <a:ext uri="{FF2B5EF4-FFF2-40B4-BE49-F238E27FC236}">
                <a16:creationId xmlns:a16="http://schemas.microsoft.com/office/drawing/2014/main" id="{CBDCF397-FA89-461E-B866-C67A72496650}"/>
              </a:ext>
            </a:extLst>
          </p:cNvPr>
          <p:cNvSpPr>
            <a:spLocks noGrp="1"/>
          </p:cNvSpPr>
          <p:nvPr>
            <p:ph type="sldNum" sz="quarter" idx="12"/>
          </p:nvPr>
        </p:nvSpPr>
        <p:spPr/>
        <p:txBody>
          <a:bodyPr/>
          <a:lstStyle/>
          <a:p>
            <a:fld id="{52110876-1A90-47DF-8CC1-92F5C1F8B346}" type="slidenum">
              <a:rPr lang="en-US" smtClean="0"/>
              <a:pPr/>
              <a:t>10</a:t>
            </a:fld>
            <a:endParaRPr lang="en-US"/>
          </a:p>
        </p:txBody>
      </p:sp>
    </p:spTree>
    <p:extLst>
      <p:ext uri="{BB962C8B-B14F-4D97-AF65-F5344CB8AC3E}">
        <p14:creationId xmlns:p14="http://schemas.microsoft.com/office/powerpoint/2010/main" val="2946947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3200" dirty="0">
              <a:solidFill>
                <a:schemeClr val="bg1"/>
              </a:solidFill>
              <a:latin typeface="+mn-lt"/>
            </a:endParaRPr>
          </a:p>
        </p:txBody>
      </p:sp>
      <p:sp>
        <p:nvSpPr>
          <p:cNvPr id="7" name="Title 6">
            <a:extLst>
              <a:ext uri="{FF2B5EF4-FFF2-40B4-BE49-F238E27FC236}">
                <a16:creationId xmlns:a16="http://schemas.microsoft.com/office/drawing/2014/main" id="{F5B3EF08-4A7B-4858-ACBD-D7B681584F85}"/>
              </a:ext>
            </a:extLst>
          </p:cNvPr>
          <p:cNvSpPr>
            <a:spLocks noGrp="1"/>
          </p:cNvSpPr>
          <p:nvPr>
            <p:ph type="title"/>
          </p:nvPr>
        </p:nvSpPr>
        <p:spPr/>
        <p:txBody>
          <a:bodyPr/>
          <a:lstStyle/>
          <a:p>
            <a:pPr rtl="0" eaLnBrk="1" latinLnBrk="0" hangingPunct="1"/>
            <a:r>
              <a:rPr lang="en-US" sz="3200" kern="1200" dirty="0">
                <a:solidFill>
                  <a:srgbClr val="FFFFFF"/>
                </a:solidFill>
                <a:effectLst/>
                <a:latin typeface="Calibri" panose="020F0502020204030204" pitchFamily="34" charset="0"/>
                <a:ea typeface="+mn-ea"/>
                <a:cs typeface="+mn-cs"/>
              </a:rPr>
              <a:t>Effects of Heat Stress </a:t>
            </a:r>
            <a:endParaRPr lang="en-US" dirty="0">
              <a:effectLst/>
            </a:endParaRPr>
          </a:p>
        </p:txBody>
      </p:sp>
      <p:sp>
        <p:nvSpPr>
          <p:cNvPr id="6" name="Content Placeholder 2">
            <a:extLst>
              <a:ext uri="{FF2B5EF4-FFF2-40B4-BE49-F238E27FC236}">
                <a16:creationId xmlns:a16="http://schemas.microsoft.com/office/drawing/2014/main" id="{A695B0E3-09E7-42B9-9E94-3CF0C39C8502}"/>
              </a:ext>
            </a:extLst>
          </p:cNvPr>
          <p:cNvSpPr txBox="1">
            <a:spLocks/>
          </p:cNvSpPr>
          <p:nvPr/>
        </p:nvSpPr>
        <p:spPr>
          <a:xfrm>
            <a:off x="609600" y="1600200"/>
            <a:ext cx="7924800" cy="47561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Calibri" panose="020F0502020204030204" pitchFamily="34" charset="0"/>
              <a:buChar char="−"/>
            </a:pPr>
            <a:r>
              <a:rPr lang="en-US" dirty="0"/>
              <a:t>Headache</a:t>
            </a:r>
          </a:p>
          <a:p>
            <a:pPr>
              <a:buFont typeface="Calibri" panose="020F0502020204030204" pitchFamily="34" charset="0"/>
              <a:buChar char="−"/>
            </a:pPr>
            <a:r>
              <a:rPr lang="en-US" dirty="0"/>
              <a:t>Heat exhaustion</a:t>
            </a:r>
          </a:p>
          <a:p>
            <a:pPr>
              <a:buFont typeface="Calibri" panose="020F0502020204030204" pitchFamily="34" charset="0"/>
              <a:buChar char="−"/>
            </a:pPr>
            <a:r>
              <a:rPr lang="en-US" dirty="0"/>
              <a:t>Heat stroke</a:t>
            </a:r>
          </a:p>
          <a:p>
            <a:pPr>
              <a:buFont typeface="Calibri" panose="020F0502020204030204" pitchFamily="34" charset="0"/>
              <a:buChar char="−"/>
            </a:pPr>
            <a:r>
              <a:rPr lang="en-US" dirty="0"/>
              <a:t>Heat cramps</a:t>
            </a:r>
          </a:p>
          <a:p>
            <a:pPr>
              <a:buFont typeface="Calibri" panose="020F0502020204030204" pitchFamily="34" charset="0"/>
              <a:buChar char="−"/>
            </a:pPr>
            <a:r>
              <a:rPr lang="en-US" dirty="0"/>
              <a:t>Heat rashes </a:t>
            </a:r>
          </a:p>
          <a:p>
            <a:pPr>
              <a:buFont typeface="Calibri" panose="020F0502020204030204" pitchFamily="34" charset="0"/>
              <a:buChar char="−"/>
            </a:pPr>
            <a:r>
              <a:rPr lang="en-US" dirty="0"/>
              <a:t>Sunburns</a:t>
            </a:r>
          </a:p>
          <a:p>
            <a:pPr>
              <a:buFont typeface="Calibri" panose="020F0502020204030204" pitchFamily="34" charset="0"/>
              <a:buChar char="−"/>
            </a:pPr>
            <a:r>
              <a:rPr lang="en-US" dirty="0"/>
              <a:t>Fatigue</a:t>
            </a:r>
          </a:p>
          <a:p>
            <a:pPr marL="457200" lvl="1" indent="0">
              <a:buNone/>
            </a:pPr>
            <a:endParaRPr lang="en-US" dirty="0"/>
          </a:p>
          <a:p>
            <a:endParaRPr lang="en-US" sz="4400" dirty="0"/>
          </a:p>
          <a:p>
            <a:endParaRPr lang="en-US" dirty="0"/>
          </a:p>
        </p:txBody>
      </p:sp>
      <p:sp>
        <p:nvSpPr>
          <p:cNvPr id="4" name="Slide Number Placeholder 3">
            <a:extLst>
              <a:ext uri="{FF2B5EF4-FFF2-40B4-BE49-F238E27FC236}">
                <a16:creationId xmlns:a16="http://schemas.microsoft.com/office/drawing/2014/main" id="{525854B5-C950-4773-9453-4B0489073851}"/>
              </a:ext>
            </a:extLst>
          </p:cNvPr>
          <p:cNvSpPr>
            <a:spLocks noGrp="1"/>
          </p:cNvSpPr>
          <p:nvPr>
            <p:ph type="sldNum" sz="quarter" idx="12"/>
          </p:nvPr>
        </p:nvSpPr>
        <p:spPr/>
        <p:txBody>
          <a:bodyPr/>
          <a:lstStyle/>
          <a:p>
            <a:fld id="{52110876-1A90-47DF-8CC1-92F5C1F8B346}" type="slidenum">
              <a:rPr lang="en-US" smtClean="0"/>
              <a:pPr/>
              <a:t>11</a:t>
            </a:fld>
            <a:endParaRPr lang="en-US"/>
          </a:p>
        </p:txBody>
      </p:sp>
    </p:spTree>
    <p:extLst>
      <p:ext uri="{BB962C8B-B14F-4D97-AF65-F5344CB8AC3E}">
        <p14:creationId xmlns:p14="http://schemas.microsoft.com/office/powerpoint/2010/main" val="1968548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3200" dirty="0">
              <a:solidFill>
                <a:schemeClr val="bg1"/>
              </a:solidFill>
              <a:latin typeface="+mn-lt"/>
            </a:endParaRPr>
          </a:p>
        </p:txBody>
      </p:sp>
      <p:sp>
        <p:nvSpPr>
          <p:cNvPr id="2" name="Title 1">
            <a:extLst>
              <a:ext uri="{FF2B5EF4-FFF2-40B4-BE49-F238E27FC236}">
                <a16:creationId xmlns:a16="http://schemas.microsoft.com/office/drawing/2014/main" id="{65A5C1FE-CF4D-44E8-8CCE-238CC79225A8}"/>
              </a:ext>
            </a:extLst>
          </p:cNvPr>
          <p:cNvSpPr>
            <a:spLocks noGrp="1"/>
          </p:cNvSpPr>
          <p:nvPr>
            <p:ph type="title"/>
          </p:nvPr>
        </p:nvSpPr>
        <p:spPr/>
        <p:txBody>
          <a:bodyPr/>
          <a:lstStyle/>
          <a:p>
            <a:pPr rtl="0" eaLnBrk="1" latinLnBrk="0" hangingPunct="1"/>
            <a:r>
              <a:rPr lang="en-US" sz="3200" kern="1200" dirty="0">
                <a:solidFill>
                  <a:srgbClr val="FFFFFF"/>
                </a:solidFill>
                <a:effectLst/>
                <a:latin typeface="Calibri" panose="020F0502020204030204" pitchFamily="34" charset="0"/>
                <a:ea typeface="+mn-ea"/>
                <a:cs typeface="+mn-cs"/>
              </a:rPr>
              <a:t>Signs of Heat Exhaustion (1) </a:t>
            </a:r>
            <a:endParaRPr lang="en-US" dirty="0">
              <a:effectLst/>
            </a:endParaRPr>
          </a:p>
        </p:txBody>
      </p:sp>
      <p:sp>
        <p:nvSpPr>
          <p:cNvPr id="7" name="Content Placeholder 2">
            <a:extLst>
              <a:ext uri="{FF2B5EF4-FFF2-40B4-BE49-F238E27FC236}">
                <a16:creationId xmlns:a16="http://schemas.microsoft.com/office/drawing/2014/main" id="{0E5556D8-D7E1-46AE-BA08-19B8C5C54E02}"/>
              </a:ext>
            </a:extLst>
          </p:cNvPr>
          <p:cNvSpPr txBox="1">
            <a:spLocks/>
          </p:cNvSpPr>
          <p:nvPr/>
        </p:nvSpPr>
        <p:spPr>
          <a:xfrm>
            <a:off x="762000" y="1670957"/>
            <a:ext cx="7924800" cy="46037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Calibri" panose="020F0502020204030204" pitchFamily="34" charset="0"/>
              <a:buChar char="−"/>
            </a:pPr>
            <a:r>
              <a:rPr lang="en-US" sz="2400" dirty="0"/>
              <a:t>Fatigue</a:t>
            </a:r>
          </a:p>
          <a:p>
            <a:pPr>
              <a:buFont typeface="Calibri" panose="020F0502020204030204" pitchFamily="34" charset="0"/>
              <a:buChar char="−"/>
            </a:pPr>
            <a:endParaRPr lang="en-US" sz="2400" dirty="0"/>
          </a:p>
          <a:p>
            <a:pPr>
              <a:buFont typeface="Calibri" panose="020F0502020204030204" pitchFamily="34" charset="0"/>
              <a:buChar char="−"/>
            </a:pPr>
            <a:r>
              <a:rPr lang="en-US" sz="2400" dirty="0"/>
              <a:t>Cold, pale, and clammy skin</a:t>
            </a:r>
          </a:p>
          <a:p>
            <a:pPr>
              <a:buFont typeface="Calibri" panose="020F0502020204030204" pitchFamily="34" charset="0"/>
              <a:buChar char="−"/>
            </a:pPr>
            <a:endParaRPr lang="en-US" sz="2400" dirty="0"/>
          </a:p>
          <a:p>
            <a:pPr>
              <a:buFont typeface="Calibri" panose="020F0502020204030204" pitchFamily="34" charset="0"/>
              <a:buChar char="−"/>
            </a:pPr>
            <a:r>
              <a:rPr lang="en-US" sz="2400" dirty="0"/>
              <a:t>Headache</a:t>
            </a:r>
          </a:p>
          <a:p>
            <a:pPr>
              <a:buFont typeface="Calibri" panose="020F0502020204030204" pitchFamily="34" charset="0"/>
              <a:buChar char="−"/>
            </a:pPr>
            <a:endParaRPr lang="en-US" sz="2400" dirty="0"/>
          </a:p>
          <a:p>
            <a:pPr>
              <a:buFont typeface="Calibri" panose="020F0502020204030204" pitchFamily="34" charset="0"/>
              <a:buChar char="−"/>
            </a:pPr>
            <a:r>
              <a:rPr lang="en-US" sz="2400" dirty="0"/>
              <a:t>Fainting</a:t>
            </a:r>
          </a:p>
          <a:p>
            <a:pPr>
              <a:buFont typeface="Calibri" panose="020F0502020204030204" pitchFamily="34" charset="0"/>
              <a:buChar char="−"/>
            </a:pPr>
            <a:endParaRPr lang="en-US" sz="2400" dirty="0"/>
          </a:p>
          <a:p>
            <a:pPr>
              <a:buFont typeface="Calibri" panose="020F0502020204030204" pitchFamily="34" charset="0"/>
              <a:buChar char="−"/>
            </a:pPr>
            <a:r>
              <a:rPr lang="en-US" sz="2400" dirty="0"/>
              <a:t>Irritability</a:t>
            </a:r>
          </a:p>
          <a:p>
            <a:pPr marL="0" indent="0">
              <a:buFont typeface="Arial" pitchFamily="34" charset="0"/>
              <a:buNone/>
            </a:pPr>
            <a:endParaRPr lang="en-US" dirty="0"/>
          </a:p>
        </p:txBody>
      </p:sp>
      <p:sp>
        <p:nvSpPr>
          <p:cNvPr id="4" name="Slide Number Placeholder 3">
            <a:extLst>
              <a:ext uri="{FF2B5EF4-FFF2-40B4-BE49-F238E27FC236}">
                <a16:creationId xmlns:a16="http://schemas.microsoft.com/office/drawing/2014/main" id="{493EFB07-5BAA-4372-9B9F-BC0AD8C44B1B}"/>
              </a:ext>
            </a:extLst>
          </p:cNvPr>
          <p:cNvSpPr>
            <a:spLocks noGrp="1"/>
          </p:cNvSpPr>
          <p:nvPr>
            <p:ph type="sldNum" sz="quarter" idx="12"/>
          </p:nvPr>
        </p:nvSpPr>
        <p:spPr/>
        <p:txBody>
          <a:bodyPr/>
          <a:lstStyle/>
          <a:p>
            <a:fld id="{52110876-1A90-47DF-8CC1-92F5C1F8B346}" type="slidenum">
              <a:rPr lang="en-US" smtClean="0"/>
              <a:pPr/>
              <a:t>12</a:t>
            </a:fld>
            <a:endParaRPr lang="en-US"/>
          </a:p>
        </p:txBody>
      </p:sp>
    </p:spTree>
    <p:extLst>
      <p:ext uri="{BB962C8B-B14F-4D97-AF65-F5344CB8AC3E}">
        <p14:creationId xmlns:p14="http://schemas.microsoft.com/office/powerpoint/2010/main" val="28170000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3200" dirty="0">
              <a:solidFill>
                <a:schemeClr val="bg1"/>
              </a:solidFill>
              <a:latin typeface="+mn-lt"/>
            </a:endParaRPr>
          </a:p>
        </p:txBody>
      </p:sp>
      <p:sp>
        <p:nvSpPr>
          <p:cNvPr id="2" name="Title 1">
            <a:extLst>
              <a:ext uri="{FF2B5EF4-FFF2-40B4-BE49-F238E27FC236}">
                <a16:creationId xmlns:a16="http://schemas.microsoft.com/office/drawing/2014/main" id="{65A5C1FE-CF4D-44E8-8CCE-238CC79225A8}"/>
              </a:ext>
            </a:extLst>
          </p:cNvPr>
          <p:cNvSpPr>
            <a:spLocks noGrp="1"/>
          </p:cNvSpPr>
          <p:nvPr>
            <p:ph type="title"/>
          </p:nvPr>
        </p:nvSpPr>
        <p:spPr/>
        <p:txBody>
          <a:bodyPr/>
          <a:lstStyle/>
          <a:p>
            <a:pPr rtl="0" eaLnBrk="1" latinLnBrk="0" hangingPunct="1"/>
            <a:r>
              <a:rPr lang="en-US" sz="3200" kern="1200" dirty="0">
                <a:solidFill>
                  <a:srgbClr val="FFFFFF"/>
                </a:solidFill>
                <a:effectLst/>
                <a:latin typeface="Calibri" panose="020F0502020204030204" pitchFamily="34" charset="0"/>
                <a:ea typeface="+mn-ea"/>
                <a:cs typeface="+mn-cs"/>
              </a:rPr>
              <a:t>Signs of Heat Exhaustion (2) </a:t>
            </a:r>
            <a:endParaRPr lang="en-US" dirty="0">
              <a:effectLst/>
            </a:endParaRPr>
          </a:p>
        </p:txBody>
      </p:sp>
      <p:sp>
        <p:nvSpPr>
          <p:cNvPr id="7" name="Content Placeholder 2">
            <a:extLst>
              <a:ext uri="{FF2B5EF4-FFF2-40B4-BE49-F238E27FC236}">
                <a16:creationId xmlns:a16="http://schemas.microsoft.com/office/drawing/2014/main" id="{0E5556D8-D7E1-46AE-BA08-19B8C5C54E02}"/>
              </a:ext>
            </a:extLst>
          </p:cNvPr>
          <p:cNvSpPr txBox="1">
            <a:spLocks/>
          </p:cNvSpPr>
          <p:nvPr/>
        </p:nvSpPr>
        <p:spPr>
          <a:xfrm>
            <a:off x="762000" y="1670957"/>
            <a:ext cx="7924800" cy="46037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Calibri" panose="020F0502020204030204" pitchFamily="34" charset="0"/>
              <a:buChar char="−"/>
            </a:pPr>
            <a:r>
              <a:rPr lang="en-US" sz="2400" dirty="0"/>
              <a:t>Thirst</a:t>
            </a:r>
          </a:p>
          <a:p>
            <a:pPr>
              <a:buFont typeface="Calibri" panose="020F0502020204030204" pitchFamily="34" charset="0"/>
              <a:buChar char="−"/>
            </a:pPr>
            <a:endParaRPr lang="en-US" sz="2400" dirty="0"/>
          </a:p>
          <a:p>
            <a:pPr>
              <a:buFont typeface="Calibri" panose="020F0502020204030204" pitchFamily="34" charset="0"/>
              <a:buChar char="−"/>
            </a:pPr>
            <a:r>
              <a:rPr lang="en-US" sz="2400" dirty="0"/>
              <a:t>Nausea or vomiting</a:t>
            </a:r>
          </a:p>
          <a:p>
            <a:pPr>
              <a:buFont typeface="Calibri" panose="020F0502020204030204" pitchFamily="34" charset="0"/>
              <a:buChar char="−"/>
            </a:pPr>
            <a:endParaRPr lang="en-US" sz="2400" dirty="0"/>
          </a:p>
          <a:p>
            <a:pPr>
              <a:buFont typeface="Calibri" panose="020F0502020204030204" pitchFamily="34" charset="0"/>
              <a:buChar char="−"/>
            </a:pPr>
            <a:r>
              <a:rPr lang="en-US" sz="2400" dirty="0"/>
              <a:t>Dizziness or lightheadedness</a:t>
            </a:r>
          </a:p>
          <a:p>
            <a:pPr>
              <a:buFont typeface="Calibri" panose="020F0502020204030204" pitchFamily="34" charset="0"/>
              <a:buChar char="−"/>
            </a:pPr>
            <a:endParaRPr lang="en-US" sz="2400" dirty="0"/>
          </a:p>
          <a:p>
            <a:pPr>
              <a:buFont typeface="Calibri" panose="020F0502020204030204" pitchFamily="34" charset="0"/>
              <a:buChar char="−"/>
            </a:pPr>
            <a:r>
              <a:rPr lang="en-US" sz="2400" dirty="0"/>
              <a:t>Heavy sweating</a:t>
            </a:r>
          </a:p>
          <a:p>
            <a:pPr>
              <a:buFont typeface="Calibri" panose="020F0502020204030204" pitchFamily="34" charset="0"/>
              <a:buChar char="−"/>
            </a:pPr>
            <a:endParaRPr lang="en-US" sz="2400" dirty="0"/>
          </a:p>
          <a:p>
            <a:pPr>
              <a:buFont typeface="Calibri" panose="020F0502020204030204" pitchFamily="34" charset="0"/>
              <a:buChar char="−"/>
            </a:pPr>
            <a:r>
              <a:rPr lang="en-US" sz="2400" dirty="0"/>
              <a:t>Elevated body temperature or fast heart rate</a:t>
            </a:r>
          </a:p>
          <a:p>
            <a:pPr marL="0" indent="0">
              <a:buFont typeface="Arial" pitchFamily="34" charset="0"/>
              <a:buNone/>
            </a:pPr>
            <a:endParaRPr lang="en-US" dirty="0"/>
          </a:p>
        </p:txBody>
      </p:sp>
      <p:sp>
        <p:nvSpPr>
          <p:cNvPr id="4" name="Slide Number Placeholder 3">
            <a:extLst>
              <a:ext uri="{FF2B5EF4-FFF2-40B4-BE49-F238E27FC236}">
                <a16:creationId xmlns:a16="http://schemas.microsoft.com/office/drawing/2014/main" id="{493EFB07-5BAA-4372-9B9F-BC0AD8C44B1B}"/>
              </a:ext>
            </a:extLst>
          </p:cNvPr>
          <p:cNvSpPr>
            <a:spLocks noGrp="1"/>
          </p:cNvSpPr>
          <p:nvPr>
            <p:ph type="sldNum" sz="quarter" idx="12"/>
          </p:nvPr>
        </p:nvSpPr>
        <p:spPr/>
        <p:txBody>
          <a:bodyPr/>
          <a:lstStyle/>
          <a:p>
            <a:fld id="{52110876-1A90-47DF-8CC1-92F5C1F8B346}" type="slidenum">
              <a:rPr lang="en-US" smtClean="0"/>
              <a:pPr/>
              <a:t>13</a:t>
            </a:fld>
            <a:endParaRPr lang="en-US"/>
          </a:p>
        </p:txBody>
      </p:sp>
    </p:spTree>
    <p:extLst>
      <p:ext uri="{BB962C8B-B14F-4D97-AF65-F5344CB8AC3E}">
        <p14:creationId xmlns:p14="http://schemas.microsoft.com/office/powerpoint/2010/main" val="9030041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24543"/>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3200" dirty="0">
              <a:solidFill>
                <a:schemeClr val="bg1"/>
              </a:solidFill>
              <a:latin typeface="+mn-lt"/>
            </a:endParaRPr>
          </a:p>
        </p:txBody>
      </p:sp>
      <p:sp>
        <p:nvSpPr>
          <p:cNvPr id="2" name="Title 1">
            <a:extLst>
              <a:ext uri="{FF2B5EF4-FFF2-40B4-BE49-F238E27FC236}">
                <a16:creationId xmlns:a16="http://schemas.microsoft.com/office/drawing/2014/main" id="{08AF6100-D604-46D6-8244-CCCB7EEBB557}"/>
              </a:ext>
            </a:extLst>
          </p:cNvPr>
          <p:cNvSpPr>
            <a:spLocks noGrp="1"/>
          </p:cNvSpPr>
          <p:nvPr>
            <p:ph type="title"/>
          </p:nvPr>
        </p:nvSpPr>
        <p:spPr/>
        <p:txBody>
          <a:bodyPr/>
          <a:lstStyle/>
          <a:p>
            <a:pPr rtl="0" eaLnBrk="1" latinLnBrk="0" hangingPunct="1"/>
            <a:r>
              <a:rPr lang="en-US" sz="3200" kern="1200" dirty="0">
                <a:solidFill>
                  <a:srgbClr val="FFFFFF"/>
                </a:solidFill>
                <a:effectLst/>
                <a:latin typeface="Calibri" panose="020F0502020204030204" pitchFamily="34" charset="0"/>
                <a:ea typeface="+mn-ea"/>
                <a:cs typeface="+mn-cs"/>
              </a:rPr>
              <a:t>Signs of Heat Stroke (1) </a:t>
            </a:r>
            <a:endParaRPr lang="en-US" dirty="0">
              <a:effectLst/>
            </a:endParaRPr>
          </a:p>
        </p:txBody>
      </p:sp>
      <p:sp>
        <p:nvSpPr>
          <p:cNvPr id="7" name="Content Placeholder 2">
            <a:extLst>
              <a:ext uri="{FF2B5EF4-FFF2-40B4-BE49-F238E27FC236}">
                <a16:creationId xmlns:a16="http://schemas.microsoft.com/office/drawing/2014/main" id="{28FC114A-699B-4883-9189-93BC04E77436}"/>
              </a:ext>
            </a:extLst>
          </p:cNvPr>
          <p:cNvSpPr txBox="1">
            <a:spLocks/>
          </p:cNvSpPr>
          <p:nvPr/>
        </p:nvSpPr>
        <p:spPr>
          <a:xfrm>
            <a:off x="609600" y="1570561"/>
            <a:ext cx="7315200" cy="452505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Calibri" panose="020F0502020204030204" pitchFamily="34" charset="0"/>
              <a:buChar char="−"/>
            </a:pPr>
            <a:r>
              <a:rPr lang="en-US" sz="2400" dirty="0"/>
              <a:t>Confusion</a:t>
            </a:r>
          </a:p>
          <a:p>
            <a:pPr>
              <a:buFont typeface="Calibri" panose="020F0502020204030204" pitchFamily="34" charset="0"/>
              <a:buChar char="−"/>
            </a:pPr>
            <a:endParaRPr lang="en-US" sz="2400" dirty="0"/>
          </a:p>
          <a:p>
            <a:pPr>
              <a:buFont typeface="Calibri" panose="020F0502020204030204" pitchFamily="34" charset="0"/>
              <a:buChar char="−"/>
            </a:pPr>
            <a:r>
              <a:rPr lang="en-US" sz="2400" dirty="0"/>
              <a:t>Headache</a:t>
            </a:r>
          </a:p>
          <a:p>
            <a:pPr>
              <a:buFont typeface="Calibri" panose="020F0502020204030204" pitchFamily="34" charset="0"/>
              <a:buChar char="−"/>
            </a:pPr>
            <a:endParaRPr lang="en-US" sz="2400" dirty="0"/>
          </a:p>
          <a:p>
            <a:pPr>
              <a:buFont typeface="Calibri" panose="020F0502020204030204" pitchFamily="34" charset="0"/>
              <a:buChar char="−"/>
            </a:pPr>
            <a:r>
              <a:rPr lang="en-US" sz="2400" dirty="0"/>
              <a:t>Dizziness</a:t>
            </a:r>
          </a:p>
          <a:p>
            <a:pPr>
              <a:buFont typeface="Calibri" panose="020F0502020204030204" pitchFamily="34" charset="0"/>
              <a:buChar char="−"/>
            </a:pPr>
            <a:endParaRPr lang="en-US" sz="2400" dirty="0"/>
          </a:p>
          <a:p>
            <a:pPr>
              <a:buFont typeface="Calibri" panose="020F0502020204030204" pitchFamily="34" charset="0"/>
              <a:buChar char="−"/>
            </a:pPr>
            <a:r>
              <a:rPr lang="en-US" sz="2400" dirty="0"/>
              <a:t>Slurred speech</a:t>
            </a:r>
          </a:p>
          <a:p>
            <a:pPr>
              <a:buFont typeface="Calibri" panose="020F0502020204030204" pitchFamily="34" charset="0"/>
              <a:buChar char="−"/>
            </a:pPr>
            <a:endParaRPr lang="en-US" sz="2400" dirty="0"/>
          </a:p>
          <a:p>
            <a:pPr>
              <a:buFont typeface="Calibri" panose="020F0502020204030204" pitchFamily="34" charset="0"/>
              <a:buChar char="−"/>
            </a:pPr>
            <a:r>
              <a:rPr lang="en-US" sz="2400" dirty="0"/>
              <a:t>Unconsciousness</a:t>
            </a:r>
          </a:p>
          <a:p>
            <a:pPr marL="0" indent="0">
              <a:buFont typeface="Arial" pitchFamily="34" charset="0"/>
              <a:buNone/>
            </a:pPr>
            <a:endParaRPr lang="en-US" sz="3000" dirty="0"/>
          </a:p>
        </p:txBody>
      </p:sp>
      <p:sp>
        <p:nvSpPr>
          <p:cNvPr id="4" name="Slide Number Placeholder 3">
            <a:extLst>
              <a:ext uri="{FF2B5EF4-FFF2-40B4-BE49-F238E27FC236}">
                <a16:creationId xmlns:a16="http://schemas.microsoft.com/office/drawing/2014/main" id="{4B0F0C9C-5580-4834-9FA1-0B6AFDA519FE}"/>
              </a:ext>
            </a:extLst>
          </p:cNvPr>
          <p:cNvSpPr>
            <a:spLocks noGrp="1"/>
          </p:cNvSpPr>
          <p:nvPr>
            <p:ph type="sldNum" sz="quarter" idx="12"/>
          </p:nvPr>
        </p:nvSpPr>
        <p:spPr/>
        <p:txBody>
          <a:bodyPr/>
          <a:lstStyle/>
          <a:p>
            <a:fld id="{52110876-1A90-47DF-8CC1-92F5C1F8B346}" type="slidenum">
              <a:rPr lang="en-US" smtClean="0"/>
              <a:pPr/>
              <a:t>14</a:t>
            </a:fld>
            <a:endParaRPr lang="en-US"/>
          </a:p>
        </p:txBody>
      </p:sp>
    </p:spTree>
    <p:extLst>
      <p:ext uri="{BB962C8B-B14F-4D97-AF65-F5344CB8AC3E}">
        <p14:creationId xmlns:p14="http://schemas.microsoft.com/office/powerpoint/2010/main" val="27017636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24543"/>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3200" dirty="0">
              <a:solidFill>
                <a:schemeClr val="bg1"/>
              </a:solidFill>
              <a:latin typeface="+mn-lt"/>
            </a:endParaRPr>
          </a:p>
        </p:txBody>
      </p:sp>
      <p:sp>
        <p:nvSpPr>
          <p:cNvPr id="2" name="Title 1">
            <a:extLst>
              <a:ext uri="{FF2B5EF4-FFF2-40B4-BE49-F238E27FC236}">
                <a16:creationId xmlns:a16="http://schemas.microsoft.com/office/drawing/2014/main" id="{08AF6100-D604-46D6-8244-CCCB7EEBB557}"/>
              </a:ext>
            </a:extLst>
          </p:cNvPr>
          <p:cNvSpPr>
            <a:spLocks noGrp="1"/>
          </p:cNvSpPr>
          <p:nvPr>
            <p:ph type="title"/>
          </p:nvPr>
        </p:nvSpPr>
        <p:spPr/>
        <p:txBody>
          <a:bodyPr/>
          <a:lstStyle/>
          <a:p>
            <a:pPr rtl="0" eaLnBrk="1" latinLnBrk="0" hangingPunct="1"/>
            <a:r>
              <a:rPr lang="en-US" sz="3200" kern="1200" dirty="0">
                <a:solidFill>
                  <a:srgbClr val="FFFFFF"/>
                </a:solidFill>
                <a:effectLst/>
                <a:latin typeface="Calibri" panose="020F0502020204030204" pitchFamily="34" charset="0"/>
                <a:ea typeface="+mn-ea"/>
                <a:cs typeface="+mn-cs"/>
              </a:rPr>
              <a:t>Signs of Heat Stroke (2)</a:t>
            </a:r>
            <a:endParaRPr lang="en-US" dirty="0">
              <a:effectLst/>
            </a:endParaRPr>
          </a:p>
        </p:txBody>
      </p:sp>
      <p:sp>
        <p:nvSpPr>
          <p:cNvPr id="7" name="Content Placeholder 2">
            <a:extLst>
              <a:ext uri="{FF2B5EF4-FFF2-40B4-BE49-F238E27FC236}">
                <a16:creationId xmlns:a16="http://schemas.microsoft.com/office/drawing/2014/main" id="{28FC114A-699B-4883-9189-93BC04E77436}"/>
              </a:ext>
            </a:extLst>
          </p:cNvPr>
          <p:cNvSpPr txBox="1">
            <a:spLocks/>
          </p:cNvSpPr>
          <p:nvPr/>
        </p:nvSpPr>
        <p:spPr>
          <a:xfrm>
            <a:off x="457200" y="1624466"/>
            <a:ext cx="7010400" cy="452505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Calibri" panose="020F0502020204030204" pitchFamily="34" charset="0"/>
              <a:buChar char="−"/>
            </a:pPr>
            <a:r>
              <a:rPr lang="en-US" sz="2400" dirty="0"/>
              <a:t>Seizures</a:t>
            </a:r>
          </a:p>
          <a:p>
            <a:pPr>
              <a:buFont typeface="Calibri" panose="020F0502020204030204" pitchFamily="34" charset="0"/>
              <a:buChar char="−"/>
            </a:pPr>
            <a:endParaRPr lang="en-US" sz="2400" dirty="0"/>
          </a:p>
          <a:p>
            <a:pPr>
              <a:buFont typeface="Calibri" panose="020F0502020204030204" pitchFamily="34" charset="0"/>
              <a:buChar char="−"/>
            </a:pPr>
            <a:r>
              <a:rPr lang="en-US" sz="2400" dirty="0"/>
              <a:t>Heavy sweating, hot, red, damp or dry skin.</a:t>
            </a:r>
          </a:p>
          <a:p>
            <a:pPr>
              <a:buFont typeface="Calibri" panose="020F0502020204030204" pitchFamily="34" charset="0"/>
              <a:buChar char="−"/>
            </a:pPr>
            <a:endParaRPr lang="en-US" sz="2400" dirty="0"/>
          </a:p>
          <a:p>
            <a:pPr>
              <a:buFont typeface="Calibri" panose="020F0502020204030204" pitchFamily="34" charset="0"/>
              <a:buChar char="−"/>
            </a:pPr>
            <a:r>
              <a:rPr lang="en-US" sz="2400" dirty="0"/>
              <a:t>High body temperature (103</a:t>
            </a:r>
            <a:r>
              <a:rPr lang="en-US" sz="2400" baseline="30000" dirty="0"/>
              <a:t>o</a:t>
            </a:r>
            <a:r>
              <a:rPr lang="en-US" sz="2400" dirty="0"/>
              <a:t>F or higher)</a:t>
            </a:r>
          </a:p>
          <a:p>
            <a:pPr>
              <a:buFont typeface="Calibri" panose="020F0502020204030204" pitchFamily="34" charset="0"/>
              <a:buChar char="−"/>
            </a:pPr>
            <a:endParaRPr lang="en-US" sz="2400" dirty="0"/>
          </a:p>
          <a:p>
            <a:pPr>
              <a:buFont typeface="Calibri" panose="020F0502020204030204" pitchFamily="34" charset="0"/>
              <a:buChar char="−"/>
            </a:pPr>
            <a:r>
              <a:rPr lang="en-US" sz="2400" dirty="0"/>
              <a:t>Rapid heart rate</a:t>
            </a:r>
          </a:p>
          <a:p>
            <a:pPr marL="0" indent="0">
              <a:buFont typeface="Arial" pitchFamily="34" charset="0"/>
              <a:buNone/>
            </a:pPr>
            <a:endParaRPr lang="en-US" sz="3000" dirty="0"/>
          </a:p>
        </p:txBody>
      </p:sp>
      <p:sp>
        <p:nvSpPr>
          <p:cNvPr id="4" name="Slide Number Placeholder 3">
            <a:extLst>
              <a:ext uri="{FF2B5EF4-FFF2-40B4-BE49-F238E27FC236}">
                <a16:creationId xmlns:a16="http://schemas.microsoft.com/office/drawing/2014/main" id="{4B0F0C9C-5580-4834-9FA1-0B6AFDA519FE}"/>
              </a:ext>
            </a:extLst>
          </p:cNvPr>
          <p:cNvSpPr>
            <a:spLocks noGrp="1"/>
          </p:cNvSpPr>
          <p:nvPr>
            <p:ph type="sldNum" sz="quarter" idx="12"/>
          </p:nvPr>
        </p:nvSpPr>
        <p:spPr/>
        <p:txBody>
          <a:bodyPr/>
          <a:lstStyle/>
          <a:p>
            <a:fld id="{52110876-1A90-47DF-8CC1-92F5C1F8B346}" type="slidenum">
              <a:rPr lang="en-US" smtClean="0"/>
              <a:pPr/>
              <a:t>15</a:t>
            </a:fld>
            <a:endParaRPr lang="en-US"/>
          </a:p>
        </p:txBody>
      </p:sp>
    </p:spTree>
    <p:extLst>
      <p:ext uri="{BB962C8B-B14F-4D97-AF65-F5344CB8AC3E}">
        <p14:creationId xmlns:p14="http://schemas.microsoft.com/office/powerpoint/2010/main" val="40906453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3200" dirty="0">
              <a:solidFill>
                <a:schemeClr val="bg1"/>
              </a:solidFill>
              <a:latin typeface="+mn-lt"/>
            </a:endParaRPr>
          </a:p>
        </p:txBody>
      </p:sp>
      <p:sp>
        <p:nvSpPr>
          <p:cNvPr id="2" name="Title 1">
            <a:extLst>
              <a:ext uri="{FF2B5EF4-FFF2-40B4-BE49-F238E27FC236}">
                <a16:creationId xmlns:a16="http://schemas.microsoft.com/office/drawing/2014/main" id="{0318B0C1-6D1C-46DE-96E5-4BD5952DAA97}"/>
              </a:ext>
            </a:extLst>
          </p:cNvPr>
          <p:cNvSpPr>
            <a:spLocks noGrp="1"/>
          </p:cNvSpPr>
          <p:nvPr>
            <p:ph type="title"/>
          </p:nvPr>
        </p:nvSpPr>
        <p:spPr/>
        <p:txBody>
          <a:bodyPr/>
          <a:lstStyle/>
          <a:p>
            <a:pPr rtl="0" eaLnBrk="1" latinLnBrk="0" hangingPunct="1"/>
            <a:r>
              <a:rPr lang="en-US" sz="3200" kern="1200" dirty="0">
                <a:solidFill>
                  <a:srgbClr val="FFFFFF"/>
                </a:solidFill>
                <a:effectLst/>
                <a:latin typeface="Calibri" panose="020F0502020204030204" pitchFamily="34" charset="0"/>
                <a:ea typeface="+mn-ea"/>
                <a:cs typeface="+mn-cs"/>
              </a:rPr>
              <a:t>Signs of Heat Cramps &amp; Heat Rash </a:t>
            </a:r>
            <a:endParaRPr lang="en-US" dirty="0">
              <a:effectLst/>
            </a:endParaRPr>
          </a:p>
        </p:txBody>
      </p:sp>
      <p:sp>
        <p:nvSpPr>
          <p:cNvPr id="7" name="Content Placeholder 2">
            <a:extLst>
              <a:ext uri="{FF2B5EF4-FFF2-40B4-BE49-F238E27FC236}">
                <a16:creationId xmlns:a16="http://schemas.microsoft.com/office/drawing/2014/main" id="{F3A36EBB-CB52-4B1C-86E4-BE5D6ABB2273}"/>
              </a:ext>
            </a:extLst>
          </p:cNvPr>
          <p:cNvSpPr txBox="1">
            <a:spLocks/>
          </p:cNvSpPr>
          <p:nvPr/>
        </p:nvSpPr>
        <p:spPr>
          <a:xfrm>
            <a:off x="342900" y="1630362"/>
            <a:ext cx="8458200" cy="49530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v"/>
            </a:pPr>
            <a:r>
              <a:rPr lang="en-US" sz="2800" b="1" dirty="0"/>
              <a:t>Heat cramps</a:t>
            </a:r>
          </a:p>
          <a:p>
            <a:pPr lvl="1">
              <a:buFont typeface="Wingdings" panose="05000000000000000000" pitchFamily="2" charset="2"/>
              <a:buChar char="ü"/>
            </a:pPr>
            <a:r>
              <a:rPr lang="en-US" sz="2400" dirty="0"/>
              <a:t>Muscle spasms or pain</a:t>
            </a:r>
          </a:p>
          <a:p>
            <a:pPr lvl="1">
              <a:buFont typeface="Wingdings" panose="05000000000000000000" pitchFamily="2" charset="2"/>
              <a:buChar char="ü"/>
            </a:pPr>
            <a:r>
              <a:rPr lang="en-US" sz="2400" dirty="0"/>
              <a:t>Usually in legs, arms, or trunk</a:t>
            </a:r>
          </a:p>
          <a:p>
            <a:endParaRPr lang="en-US" sz="2800" b="1" dirty="0"/>
          </a:p>
          <a:p>
            <a:pPr>
              <a:buFont typeface="Wingdings" panose="05000000000000000000" pitchFamily="2" charset="2"/>
              <a:buChar char="v"/>
            </a:pPr>
            <a:r>
              <a:rPr lang="en-US" sz="2800" b="1" dirty="0"/>
              <a:t>Heat rash</a:t>
            </a:r>
          </a:p>
          <a:p>
            <a:pPr lvl="1">
              <a:buFont typeface="Wingdings" panose="05000000000000000000" pitchFamily="2" charset="2"/>
              <a:buChar char="ü"/>
            </a:pPr>
            <a:r>
              <a:rPr lang="en-US" sz="2400" dirty="0"/>
              <a:t>Clusters of red bumps on skin</a:t>
            </a:r>
          </a:p>
          <a:p>
            <a:pPr lvl="1">
              <a:buFont typeface="Wingdings" panose="05000000000000000000" pitchFamily="2" charset="2"/>
              <a:buChar char="ü"/>
            </a:pPr>
            <a:r>
              <a:rPr lang="en-US" sz="2400" dirty="0"/>
              <a:t>Often on neck, upper chest, and skin folds</a:t>
            </a:r>
          </a:p>
        </p:txBody>
      </p:sp>
      <p:sp>
        <p:nvSpPr>
          <p:cNvPr id="4" name="Slide Number Placeholder 3">
            <a:extLst>
              <a:ext uri="{FF2B5EF4-FFF2-40B4-BE49-F238E27FC236}">
                <a16:creationId xmlns:a16="http://schemas.microsoft.com/office/drawing/2014/main" id="{9C8F5F66-E26B-48A3-8CCD-784B4540E61B}"/>
              </a:ext>
            </a:extLst>
          </p:cNvPr>
          <p:cNvSpPr>
            <a:spLocks noGrp="1"/>
          </p:cNvSpPr>
          <p:nvPr>
            <p:ph type="sldNum" sz="quarter" idx="12"/>
          </p:nvPr>
        </p:nvSpPr>
        <p:spPr/>
        <p:txBody>
          <a:bodyPr/>
          <a:lstStyle/>
          <a:p>
            <a:fld id="{52110876-1A90-47DF-8CC1-92F5C1F8B346}" type="slidenum">
              <a:rPr lang="en-US" smtClean="0"/>
              <a:pPr/>
              <a:t>16</a:t>
            </a:fld>
            <a:endParaRPr lang="en-US"/>
          </a:p>
        </p:txBody>
      </p:sp>
    </p:spTree>
    <p:extLst>
      <p:ext uri="{BB962C8B-B14F-4D97-AF65-F5344CB8AC3E}">
        <p14:creationId xmlns:p14="http://schemas.microsoft.com/office/powerpoint/2010/main" val="16199128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3200" dirty="0">
              <a:solidFill>
                <a:schemeClr val="bg1"/>
              </a:solidFill>
              <a:latin typeface="+mn-lt"/>
            </a:endParaRPr>
          </a:p>
        </p:txBody>
      </p:sp>
      <p:sp>
        <p:nvSpPr>
          <p:cNvPr id="6" name="Title 5">
            <a:extLst>
              <a:ext uri="{FF2B5EF4-FFF2-40B4-BE49-F238E27FC236}">
                <a16:creationId xmlns:a16="http://schemas.microsoft.com/office/drawing/2014/main" id="{22BCA4BF-7071-40F1-8AEA-59969C5210A3}"/>
              </a:ext>
            </a:extLst>
          </p:cNvPr>
          <p:cNvSpPr>
            <a:spLocks noGrp="1"/>
          </p:cNvSpPr>
          <p:nvPr>
            <p:ph type="title"/>
          </p:nvPr>
        </p:nvSpPr>
        <p:spPr/>
        <p:txBody>
          <a:bodyPr/>
          <a:lstStyle/>
          <a:p>
            <a:pPr rtl="0" eaLnBrk="1" latinLnBrk="0" hangingPunct="1"/>
            <a:r>
              <a:rPr lang="en-US" sz="3200" kern="1200" dirty="0">
                <a:solidFill>
                  <a:srgbClr val="FFFFFF"/>
                </a:solidFill>
                <a:effectLst/>
                <a:latin typeface="Calibri" panose="020F0502020204030204" pitchFamily="34" charset="0"/>
                <a:ea typeface="+mn-ea"/>
                <a:cs typeface="+mn-cs"/>
              </a:rPr>
              <a:t>Signs of Heat Syncope &amp; Rhabdomyolysis</a:t>
            </a:r>
            <a:endParaRPr lang="en-US" dirty="0">
              <a:effectLst/>
            </a:endParaRPr>
          </a:p>
        </p:txBody>
      </p:sp>
      <p:sp>
        <p:nvSpPr>
          <p:cNvPr id="5" name="Content Placeholder 2">
            <a:extLst>
              <a:ext uri="{FF2B5EF4-FFF2-40B4-BE49-F238E27FC236}">
                <a16:creationId xmlns:a16="http://schemas.microsoft.com/office/drawing/2014/main" id="{F618D320-2317-42B4-A509-0CD4614B9DFD}"/>
              </a:ext>
            </a:extLst>
          </p:cNvPr>
          <p:cNvSpPr txBox="1">
            <a:spLocks/>
          </p:cNvSpPr>
          <p:nvPr/>
        </p:nvSpPr>
        <p:spPr>
          <a:xfrm>
            <a:off x="582386" y="1593850"/>
            <a:ext cx="8534400" cy="498316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v"/>
            </a:pPr>
            <a:r>
              <a:rPr lang="en-US" sz="2800" b="1" dirty="0"/>
              <a:t>Heat syncope</a:t>
            </a:r>
          </a:p>
          <a:p>
            <a:pPr lvl="1">
              <a:buFont typeface="Wingdings" panose="05000000000000000000" pitchFamily="2" charset="2"/>
              <a:buChar char="ü"/>
            </a:pPr>
            <a:r>
              <a:rPr lang="en-US" sz="2400" dirty="0"/>
              <a:t>Fainting</a:t>
            </a:r>
          </a:p>
          <a:p>
            <a:pPr lvl="1">
              <a:buFont typeface="Wingdings" panose="05000000000000000000" pitchFamily="2" charset="2"/>
              <a:buChar char="ü"/>
            </a:pPr>
            <a:r>
              <a:rPr lang="en-US" sz="2400" dirty="0"/>
              <a:t>Dizziness</a:t>
            </a:r>
          </a:p>
          <a:p>
            <a:pPr>
              <a:buFont typeface="Wingdings" panose="05000000000000000000" pitchFamily="2" charset="2"/>
              <a:buChar char="ü"/>
            </a:pPr>
            <a:endParaRPr lang="en-US" sz="2800" dirty="0"/>
          </a:p>
          <a:p>
            <a:pPr>
              <a:buFont typeface="Wingdings" panose="05000000000000000000" pitchFamily="2" charset="2"/>
              <a:buChar char="v"/>
            </a:pPr>
            <a:r>
              <a:rPr lang="en-US" sz="2800" b="1" dirty="0"/>
              <a:t>Rhabdomyolysis (muscle breakdown)</a:t>
            </a:r>
          </a:p>
          <a:p>
            <a:pPr lvl="1">
              <a:buFont typeface="Wingdings" panose="05000000000000000000" pitchFamily="2" charset="2"/>
              <a:buChar char="ü"/>
            </a:pPr>
            <a:r>
              <a:rPr lang="en-US" sz="2400" dirty="0"/>
              <a:t>Muscle pain</a:t>
            </a:r>
          </a:p>
          <a:p>
            <a:pPr lvl="1">
              <a:buFont typeface="Wingdings" panose="05000000000000000000" pitchFamily="2" charset="2"/>
              <a:buChar char="ü"/>
            </a:pPr>
            <a:r>
              <a:rPr lang="en-US" sz="2400" dirty="0"/>
              <a:t>Dark or reduced urine</a:t>
            </a:r>
          </a:p>
          <a:p>
            <a:pPr lvl="1">
              <a:buFont typeface="Wingdings" panose="05000000000000000000" pitchFamily="2" charset="2"/>
              <a:buChar char="ü"/>
            </a:pPr>
            <a:r>
              <a:rPr lang="en-US" sz="2400" dirty="0"/>
              <a:t>Fatigue</a:t>
            </a:r>
          </a:p>
        </p:txBody>
      </p:sp>
      <p:sp>
        <p:nvSpPr>
          <p:cNvPr id="4" name="Slide Number Placeholder 3">
            <a:extLst>
              <a:ext uri="{FF2B5EF4-FFF2-40B4-BE49-F238E27FC236}">
                <a16:creationId xmlns:a16="http://schemas.microsoft.com/office/drawing/2014/main" id="{9C8F5F66-E26B-48A3-8CCD-784B4540E61B}"/>
              </a:ext>
            </a:extLst>
          </p:cNvPr>
          <p:cNvSpPr>
            <a:spLocks noGrp="1"/>
          </p:cNvSpPr>
          <p:nvPr>
            <p:ph type="sldNum" sz="quarter" idx="12"/>
          </p:nvPr>
        </p:nvSpPr>
        <p:spPr/>
        <p:txBody>
          <a:bodyPr/>
          <a:lstStyle/>
          <a:p>
            <a:fld id="{52110876-1A90-47DF-8CC1-92F5C1F8B346}" type="slidenum">
              <a:rPr lang="en-US" smtClean="0"/>
              <a:pPr/>
              <a:t>17</a:t>
            </a:fld>
            <a:endParaRPr lang="en-US"/>
          </a:p>
        </p:txBody>
      </p:sp>
    </p:spTree>
    <p:extLst>
      <p:ext uri="{BB962C8B-B14F-4D97-AF65-F5344CB8AC3E}">
        <p14:creationId xmlns:p14="http://schemas.microsoft.com/office/powerpoint/2010/main" val="3969174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3200" dirty="0">
              <a:solidFill>
                <a:schemeClr val="bg1"/>
              </a:solidFill>
              <a:latin typeface="+mn-lt"/>
            </a:endParaRPr>
          </a:p>
        </p:txBody>
      </p:sp>
      <p:sp>
        <p:nvSpPr>
          <p:cNvPr id="7" name="Title 6">
            <a:extLst>
              <a:ext uri="{FF2B5EF4-FFF2-40B4-BE49-F238E27FC236}">
                <a16:creationId xmlns:a16="http://schemas.microsoft.com/office/drawing/2014/main" id="{DFB7B9FE-39E0-483F-9BEA-A903A4BEE6F9}"/>
              </a:ext>
            </a:extLst>
          </p:cNvPr>
          <p:cNvSpPr>
            <a:spLocks noGrp="1"/>
          </p:cNvSpPr>
          <p:nvPr>
            <p:ph type="title"/>
          </p:nvPr>
        </p:nvSpPr>
        <p:spPr/>
        <p:txBody>
          <a:bodyPr/>
          <a:lstStyle/>
          <a:p>
            <a:pPr rtl="0" eaLnBrk="1" latinLnBrk="0" hangingPunct="1"/>
            <a:r>
              <a:rPr lang="en-US" sz="3200" kern="1200" dirty="0">
                <a:solidFill>
                  <a:srgbClr val="FFFFFF"/>
                </a:solidFill>
                <a:effectLst/>
                <a:latin typeface="Calibri" panose="020F0502020204030204" pitchFamily="34" charset="0"/>
                <a:ea typeface="+mn-ea"/>
                <a:cs typeface="+mn-cs"/>
              </a:rPr>
              <a:t>First Aid for Heat-related Illnesses </a:t>
            </a:r>
            <a:endParaRPr lang="en-US" dirty="0">
              <a:effectLst/>
            </a:endParaRPr>
          </a:p>
        </p:txBody>
      </p:sp>
      <p:sp>
        <p:nvSpPr>
          <p:cNvPr id="5" name="Content Placeholder 2">
            <a:extLst>
              <a:ext uri="{FF2B5EF4-FFF2-40B4-BE49-F238E27FC236}">
                <a16:creationId xmlns:a16="http://schemas.microsoft.com/office/drawing/2014/main" id="{21BE25A7-0B5C-43D8-BD7A-DE0CEA4E62AF}"/>
              </a:ext>
            </a:extLst>
          </p:cNvPr>
          <p:cNvSpPr txBox="1">
            <a:spLocks/>
          </p:cNvSpPr>
          <p:nvPr/>
        </p:nvSpPr>
        <p:spPr>
          <a:xfrm>
            <a:off x="576943" y="1508125"/>
            <a:ext cx="7728857" cy="4649787"/>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70000"/>
              </a:lnSpc>
              <a:buFont typeface="Calibri" panose="020F0502020204030204" pitchFamily="34" charset="0"/>
              <a:buChar char="−"/>
            </a:pPr>
            <a:r>
              <a:rPr lang="en-US" dirty="0"/>
              <a:t>Move the affected person to a ventilated area.</a:t>
            </a:r>
          </a:p>
          <a:p>
            <a:pPr>
              <a:lnSpc>
                <a:spcPct val="170000"/>
              </a:lnSpc>
              <a:buFont typeface="Calibri" panose="020F0502020204030204" pitchFamily="34" charset="0"/>
              <a:buChar char="−"/>
            </a:pPr>
            <a:r>
              <a:rPr lang="en-US" dirty="0"/>
              <a:t>Reduce body temperature with a cold water or an ice bath. </a:t>
            </a:r>
          </a:p>
          <a:p>
            <a:pPr>
              <a:lnSpc>
                <a:spcPct val="170000"/>
              </a:lnSpc>
              <a:buFont typeface="Calibri" panose="020F0502020204030204" pitchFamily="34" charset="0"/>
              <a:buChar char="−"/>
            </a:pPr>
            <a:r>
              <a:rPr lang="en-US" dirty="0"/>
              <a:t>Remove protective clothing </a:t>
            </a:r>
          </a:p>
          <a:p>
            <a:pPr>
              <a:lnSpc>
                <a:spcPct val="170000"/>
              </a:lnSpc>
              <a:buFont typeface="Calibri" panose="020F0502020204030204" pitchFamily="34" charset="0"/>
              <a:buChar char="−"/>
            </a:pPr>
            <a:r>
              <a:rPr lang="en-US" dirty="0"/>
              <a:t>Place wet towels on the head, neck etc.</a:t>
            </a:r>
          </a:p>
          <a:p>
            <a:pPr>
              <a:lnSpc>
                <a:spcPct val="170000"/>
              </a:lnSpc>
              <a:buFont typeface="Calibri" panose="020F0502020204030204" pitchFamily="34" charset="0"/>
              <a:buChar char="−"/>
            </a:pPr>
            <a:r>
              <a:rPr lang="en-US" dirty="0"/>
              <a:t>Ensure uninterrupted circulation of air.</a:t>
            </a:r>
          </a:p>
          <a:p>
            <a:pPr>
              <a:lnSpc>
                <a:spcPct val="170000"/>
              </a:lnSpc>
              <a:buFont typeface="Calibri" panose="020F0502020204030204" pitchFamily="34" charset="0"/>
              <a:buChar char="−"/>
            </a:pPr>
            <a:r>
              <a:rPr lang="en-US" dirty="0"/>
              <a:t>Provide adequate care and attention </a:t>
            </a:r>
          </a:p>
          <a:p>
            <a:pPr>
              <a:lnSpc>
                <a:spcPct val="170000"/>
              </a:lnSpc>
              <a:buFont typeface="Calibri" panose="020F0502020204030204" pitchFamily="34" charset="0"/>
              <a:buChar char="−"/>
            </a:pPr>
            <a:r>
              <a:rPr lang="en-US" dirty="0"/>
              <a:t>Call 911 immediately if symptoms of heat stroke are observed. </a:t>
            </a:r>
          </a:p>
        </p:txBody>
      </p:sp>
      <p:sp>
        <p:nvSpPr>
          <p:cNvPr id="4" name="Slide Number Placeholder 3">
            <a:extLst>
              <a:ext uri="{FF2B5EF4-FFF2-40B4-BE49-F238E27FC236}">
                <a16:creationId xmlns:a16="http://schemas.microsoft.com/office/drawing/2014/main" id="{9C8F5F66-E26B-48A3-8CCD-784B4540E61B}"/>
              </a:ext>
            </a:extLst>
          </p:cNvPr>
          <p:cNvSpPr>
            <a:spLocks noGrp="1"/>
          </p:cNvSpPr>
          <p:nvPr>
            <p:ph type="sldNum" sz="quarter" idx="12"/>
          </p:nvPr>
        </p:nvSpPr>
        <p:spPr/>
        <p:txBody>
          <a:bodyPr/>
          <a:lstStyle/>
          <a:p>
            <a:fld id="{52110876-1A90-47DF-8CC1-92F5C1F8B346}" type="slidenum">
              <a:rPr lang="en-US" smtClean="0"/>
              <a:pPr/>
              <a:t>18</a:t>
            </a:fld>
            <a:endParaRPr lang="en-US"/>
          </a:p>
        </p:txBody>
      </p:sp>
    </p:spTree>
    <p:extLst>
      <p:ext uri="{BB962C8B-B14F-4D97-AF65-F5344CB8AC3E}">
        <p14:creationId xmlns:p14="http://schemas.microsoft.com/office/powerpoint/2010/main" val="23358180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3200" dirty="0">
              <a:solidFill>
                <a:schemeClr val="bg1"/>
              </a:solidFill>
              <a:latin typeface="+mn-lt"/>
            </a:endParaRPr>
          </a:p>
        </p:txBody>
      </p:sp>
      <p:sp>
        <p:nvSpPr>
          <p:cNvPr id="2" name="Title 1">
            <a:extLst>
              <a:ext uri="{FF2B5EF4-FFF2-40B4-BE49-F238E27FC236}">
                <a16:creationId xmlns:a16="http://schemas.microsoft.com/office/drawing/2014/main" id="{D159ABF7-FDF5-424E-A5A1-861326762425}"/>
              </a:ext>
            </a:extLst>
          </p:cNvPr>
          <p:cNvSpPr>
            <a:spLocks noGrp="1"/>
          </p:cNvSpPr>
          <p:nvPr>
            <p:ph type="title"/>
          </p:nvPr>
        </p:nvSpPr>
        <p:spPr/>
        <p:txBody>
          <a:bodyPr/>
          <a:lstStyle/>
          <a:p>
            <a:pPr rtl="0" eaLnBrk="1" latinLnBrk="0" hangingPunct="1"/>
            <a:r>
              <a:rPr lang="en-US" sz="3200" kern="1200" dirty="0">
                <a:solidFill>
                  <a:srgbClr val="FFFFFF"/>
                </a:solidFill>
                <a:effectLst/>
                <a:latin typeface="Calibri" panose="020F0502020204030204" pitchFamily="34" charset="0"/>
                <a:ea typeface="+mn-ea"/>
                <a:cs typeface="+mn-cs"/>
              </a:rPr>
              <a:t>Cold Stress</a:t>
            </a:r>
            <a:endParaRPr lang="en-US" dirty="0">
              <a:effectLst/>
            </a:endParaRPr>
          </a:p>
        </p:txBody>
      </p:sp>
      <p:sp>
        <p:nvSpPr>
          <p:cNvPr id="7" name="Content Placeholder 2">
            <a:extLst>
              <a:ext uri="{FF2B5EF4-FFF2-40B4-BE49-F238E27FC236}">
                <a16:creationId xmlns:a16="http://schemas.microsoft.com/office/drawing/2014/main" id="{D1FA8F7F-C39A-4417-96AC-81BDA2C51220}"/>
              </a:ext>
            </a:extLst>
          </p:cNvPr>
          <p:cNvSpPr txBox="1">
            <a:spLocks/>
          </p:cNvSpPr>
          <p:nvPr/>
        </p:nvSpPr>
        <p:spPr>
          <a:xfrm>
            <a:off x="468086" y="1600200"/>
            <a:ext cx="8458200" cy="5029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Aft>
                <a:spcPts val="1200"/>
              </a:spcAft>
              <a:buFont typeface="Calibri" panose="020F0502020204030204" pitchFamily="34" charset="0"/>
              <a:buChar char="−"/>
            </a:pPr>
            <a:r>
              <a:rPr lang="en-US" sz="2600"/>
              <a:t>With increased wind speed and low temperatures, there is usually rapid heat loss.   </a:t>
            </a:r>
          </a:p>
          <a:p>
            <a:pPr>
              <a:spcAft>
                <a:spcPts val="1200"/>
              </a:spcAft>
              <a:buFont typeface="Calibri" panose="020F0502020204030204" pitchFamily="34" charset="0"/>
              <a:buChar char="−"/>
            </a:pPr>
            <a:r>
              <a:rPr lang="en-US" sz="2600"/>
              <a:t>Extreme cold environment can cause health emergencies in outdoor workers. </a:t>
            </a:r>
          </a:p>
          <a:p>
            <a:pPr>
              <a:spcAft>
                <a:spcPts val="1200"/>
              </a:spcAft>
              <a:buFont typeface="Calibri" panose="020F0502020204030204" pitchFamily="34" charset="0"/>
              <a:buChar char="−"/>
            </a:pPr>
            <a:r>
              <a:rPr lang="en-US" sz="2600"/>
              <a:t>Cold stress occurs when there is a reduction in body temperature below normal</a:t>
            </a:r>
          </a:p>
          <a:p>
            <a:pPr>
              <a:spcAft>
                <a:spcPts val="1200"/>
              </a:spcAft>
              <a:buFont typeface="Calibri" panose="020F0502020204030204" pitchFamily="34" charset="0"/>
              <a:buChar char="−"/>
            </a:pPr>
            <a:r>
              <a:rPr lang="en-US" sz="2600"/>
              <a:t>This situation can result in critical health issues including tissue damage and death.</a:t>
            </a:r>
          </a:p>
          <a:p>
            <a:pPr>
              <a:spcAft>
                <a:spcPts val="1200"/>
              </a:spcAft>
              <a:buFont typeface="Wingdings" panose="05000000000000000000" pitchFamily="2" charset="2"/>
              <a:buChar char="v"/>
            </a:pPr>
            <a:endParaRPr lang="en-US" sz="2600" dirty="0"/>
          </a:p>
        </p:txBody>
      </p:sp>
      <p:sp>
        <p:nvSpPr>
          <p:cNvPr id="4" name="Slide Number Placeholder 3">
            <a:extLst>
              <a:ext uri="{FF2B5EF4-FFF2-40B4-BE49-F238E27FC236}">
                <a16:creationId xmlns:a16="http://schemas.microsoft.com/office/drawing/2014/main" id="{789EE611-FABF-4313-A84E-2C75D795A900}"/>
              </a:ext>
            </a:extLst>
          </p:cNvPr>
          <p:cNvSpPr>
            <a:spLocks noGrp="1"/>
          </p:cNvSpPr>
          <p:nvPr>
            <p:ph type="sldNum" sz="quarter" idx="12"/>
          </p:nvPr>
        </p:nvSpPr>
        <p:spPr/>
        <p:txBody>
          <a:bodyPr/>
          <a:lstStyle/>
          <a:p>
            <a:fld id="{52110876-1A90-47DF-8CC1-92F5C1F8B346}" type="slidenum">
              <a:rPr lang="en-US" smtClean="0"/>
              <a:pPr/>
              <a:t>19</a:t>
            </a:fld>
            <a:endParaRPr lang="en-US"/>
          </a:p>
        </p:txBody>
      </p:sp>
    </p:spTree>
    <p:extLst>
      <p:ext uri="{BB962C8B-B14F-4D97-AF65-F5344CB8AC3E}">
        <p14:creationId xmlns:p14="http://schemas.microsoft.com/office/powerpoint/2010/main" val="1795158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noGrp="1"/>
          </p:cNvSpPr>
          <p:nvPr>
            <p:ph type="title" idx="4294967295"/>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chemeClr val="bg1"/>
                </a:solidFill>
                <a:effectLst/>
                <a:uLnTx/>
                <a:uFillTx/>
                <a:latin typeface="+mn-lt"/>
                <a:ea typeface="+mj-ea"/>
                <a:cs typeface="+mj-cs"/>
              </a:rPr>
              <a:t>Disclaimer</a:t>
            </a:r>
            <a:r>
              <a:rPr kumimoji="0" lang="en-US" altLang="en-US" sz="2800" b="0" i="0" u="none" strike="noStrike" kern="1200" cap="none" spc="0" normalizeH="0" baseline="0" noProof="0" dirty="0">
                <a:ln>
                  <a:noFill/>
                </a:ln>
                <a:solidFill>
                  <a:schemeClr val="bg1"/>
                </a:solidFill>
                <a:effectLst/>
                <a:uLnTx/>
                <a:uFillTx/>
                <a:latin typeface="+mn-lt"/>
                <a:ea typeface="+mj-ea"/>
                <a:cs typeface="+mj-cs"/>
              </a:rPr>
              <a:t> </a:t>
            </a:r>
            <a:endParaRPr kumimoji="0" lang="en-US" sz="2800" b="0" i="0" u="none" strike="noStrike" kern="1200" cap="none" spc="0" normalizeH="0" baseline="0" noProof="0" dirty="0">
              <a:ln>
                <a:noFill/>
              </a:ln>
              <a:solidFill>
                <a:schemeClr val="bg1"/>
              </a:solidFill>
              <a:effectLst/>
              <a:uLnTx/>
              <a:uFillTx/>
              <a:latin typeface="+mn-lt"/>
              <a:ea typeface="+mj-ea"/>
              <a:cs typeface="+mj-cs"/>
            </a:endParaRPr>
          </a:p>
        </p:txBody>
      </p:sp>
      <p:sp>
        <p:nvSpPr>
          <p:cNvPr id="10" name="Content Placeholder 1"/>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a:buNone/>
            </a:pPr>
            <a:r>
              <a:rPr lang="en-US" sz="2800" dirty="0"/>
              <a:t>This material was produced under grant number </a:t>
            </a:r>
            <a:r>
              <a:rPr lang="en-US" sz="2800" b="1" dirty="0"/>
              <a:t>SH-05144-SH9</a:t>
            </a:r>
            <a:r>
              <a:rPr lang="en-US" sz="2800" dirty="0"/>
              <a:t>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5" name="Slide Number Placeholder 4">
            <a:extLst>
              <a:ext uri="{FF2B5EF4-FFF2-40B4-BE49-F238E27FC236}">
                <a16:creationId xmlns:a16="http://schemas.microsoft.com/office/drawing/2014/main" id="{D335E1B3-F7E6-4E58-A815-3801FE413A48}"/>
              </a:ext>
            </a:extLst>
          </p:cNvPr>
          <p:cNvSpPr>
            <a:spLocks noGrp="1"/>
          </p:cNvSpPr>
          <p:nvPr>
            <p:ph type="sldNum" sz="quarter" idx="12"/>
          </p:nvPr>
        </p:nvSpPr>
        <p:spPr/>
        <p:txBody>
          <a:bodyPr/>
          <a:lstStyle/>
          <a:p>
            <a:fld id="{52110876-1A90-47DF-8CC1-92F5C1F8B346}" type="slidenum">
              <a:rPr lang="en-US" smtClean="0"/>
              <a:pPr/>
              <a:t>2</a:t>
            </a:fld>
            <a:endParaRPr lang="en-US" dirty="0"/>
          </a:p>
        </p:txBody>
      </p:sp>
    </p:spTree>
    <p:extLst>
      <p:ext uri="{BB962C8B-B14F-4D97-AF65-F5344CB8AC3E}">
        <p14:creationId xmlns:p14="http://schemas.microsoft.com/office/powerpoint/2010/main" val="22229726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800" dirty="0">
              <a:solidFill>
                <a:schemeClr val="bg1"/>
              </a:solidFill>
              <a:latin typeface="+mn-lt"/>
            </a:endParaRPr>
          </a:p>
        </p:txBody>
      </p:sp>
      <p:sp>
        <p:nvSpPr>
          <p:cNvPr id="2" name="Title 1">
            <a:extLst>
              <a:ext uri="{FF2B5EF4-FFF2-40B4-BE49-F238E27FC236}">
                <a16:creationId xmlns:a16="http://schemas.microsoft.com/office/drawing/2014/main" id="{6C76E6D5-86F1-4D3A-B422-14D7B87A3CFB}"/>
              </a:ext>
            </a:extLst>
          </p:cNvPr>
          <p:cNvSpPr>
            <a:spLocks noGrp="1"/>
          </p:cNvSpPr>
          <p:nvPr>
            <p:ph type="title"/>
          </p:nvPr>
        </p:nvSpPr>
        <p:spPr/>
        <p:txBody>
          <a:bodyPr/>
          <a:lstStyle/>
          <a:p>
            <a:pPr rtl="0" eaLnBrk="1" latinLnBrk="0" hangingPunct="1"/>
            <a:r>
              <a:rPr lang="en-US" sz="3200" kern="1200" dirty="0">
                <a:solidFill>
                  <a:srgbClr val="FFFFFF"/>
                </a:solidFill>
                <a:effectLst/>
                <a:latin typeface="Calibri" panose="020F0502020204030204" pitchFamily="34" charset="0"/>
                <a:ea typeface="+mn-ea"/>
                <a:cs typeface="+mn-cs"/>
              </a:rPr>
              <a:t>Contributory Factors </a:t>
            </a:r>
            <a:r>
              <a:rPr lang="en-US" sz="2800" kern="1200" dirty="0">
                <a:solidFill>
                  <a:srgbClr val="FFFFFF"/>
                </a:solidFill>
                <a:effectLst/>
                <a:latin typeface="Calibri" panose="020F0502020204030204" pitchFamily="34" charset="0"/>
                <a:ea typeface="+mn-ea"/>
                <a:cs typeface="+mn-cs"/>
              </a:rPr>
              <a:t> </a:t>
            </a:r>
            <a:endParaRPr lang="en-US" dirty="0">
              <a:effectLst/>
            </a:endParaRPr>
          </a:p>
        </p:txBody>
      </p:sp>
      <p:sp>
        <p:nvSpPr>
          <p:cNvPr id="5" name="Content Placeholder 2">
            <a:extLst>
              <a:ext uri="{FF2B5EF4-FFF2-40B4-BE49-F238E27FC236}">
                <a16:creationId xmlns:a16="http://schemas.microsoft.com/office/drawing/2014/main" id="{DB3685E7-E964-4DF9-89D7-C592F976080A}"/>
              </a:ext>
            </a:extLst>
          </p:cNvPr>
          <p:cNvSpPr txBox="1">
            <a:spLocks/>
          </p:cNvSpPr>
          <p:nvPr/>
        </p:nvSpPr>
        <p:spPr>
          <a:xfrm>
            <a:off x="533400" y="1508091"/>
            <a:ext cx="8458200" cy="5029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1" indent="-342900">
              <a:spcAft>
                <a:spcPts val="1200"/>
              </a:spcAft>
              <a:buFont typeface="Calibri" panose="020F0502020204030204" pitchFamily="34" charset="0"/>
              <a:buChar char="−"/>
            </a:pPr>
            <a:r>
              <a:rPr lang="en-US" sz="2600" dirty="0"/>
              <a:t>Long exposure to extreme cold</a:t>
            </a:r>
          </a:p>
          <a:p>
            <a:pPr marL="342900" lvl="1" indent="-342900">
              <a:spcAft>
                <a:spcPts val="1200"/>
              </a:spcAft>
              <a:buFont typeface="Calibri" panose="020F0502020204030204" pitchFamily="34" charset="0"/>
              <a:buChar char="−"/>
            </a:pPr>
            <a:r>
              <a:rPr lang="en-US" sz="2600" dirty="0"/>
              <a:t>Inappropriate dressing for the weather</a:t>
            </a:r>
          </a:p>
          <a:p>
            <a:pPr marL="342900" lvl="1" indent="-342900">
              <a:spcAft>
                <a:spcPts val="1200"/>
              </a:spcAft>
              <a:buFont typeface="Calibri" panose="020F0502020204030204" pitchFamily="34" charset="0"/>
              <a:buChar char="−"/>
            </a:pPr>
            <a:r>
              <a:rPr lang="en-US" sz="2600" dirty="0"/>
              <a:t>Wetness</a:t>
            </a:r>
          </a:p>
          <a:p>
            <a:pPr marL="342900" lvl="1" indent="-342900">
              <a:spcAft>
                <a:spcPts val="1200"/>
              </a:spcAft>
              <a:buFont typeface="Calibri" panose="020F0502020204030204" pitchFamily="34" charset="0"/>
              <a:buChar char="−"/>
            </a:pPr>
            <a:r>
              <a:rPr lang="en-US" sz="2600" dirty="0"/>
              <a:t>Exhaustion</a:t>
            </a:r>
          </a:p>
          <a:p>
            <a:pPr marL="342900" lvl="1" indent="-342900">
              <a:spcAft>
                <a:spcPts val="1200"/>
              </a:spcAft>
              <a:buFont typeface="Calibri" panose="020F0502020204030204" pitchFamily="34" charset="0"/>
              <a:buChar char="−"/>
            </a:pPr>
            <a:r>
              <a:rPr lang="en-US" sz="2600" dirty="0"/>
              <a:t>Poor physical condition</a:t>
            </a:r>
          </a:p>
          <a:p>
            <a:pPr marL="342900" lvl="1" indent="-342900">
              <a:spcAft>
                <a:spcPts val="1200"/>
              </a:spcAft>
              <a:buFont typeface="Calibri" panose="020F0502020204030204" pitchFamily="34" charset="0"/>
              <a:buChar char="−"/>
            </a:pPr>
            <a:r>
              <a:rPr lang="en-US" sz="2600" dirty="0"/>
              <a:t>Health conditions such as hypertension, hypothyroidism, and diabetes.</a:t>
            </a:r>
          </a:p>
          <a:p>
            <a:pPr>
              <a:spcAft>
                <a:spcPts val="1200"/>
              </a:spcAft>
              <a:buFont typeface="Wingdings" panose="05000000000000000000" pitchFamily="2" charset="2"/>
              <a:buChar char="v"/>
            </a:pPr>
            <a:endParaRPr lang="en-US" sz="2600" dirty="0"/>
          </a:p>
        </p:txBody>
      </p:sp>
      <p:sp>
        <p:nvSpPr>
          <p:cNvPr id="3" name="TextBox 2"/>
          <p:cNvSpPr txBox="1"/>
          <p:nvPr/>
        </p:nvSpPr>
        <p:spPr>
          <a:xfrm>
            <a:off x="8229600" y="6248400"/>
            <a:ext cx="838200" cy="276225"/>
          </a:xfrm>
          <a:prstGeom prst="rect">
            <a:avLst/>
          </a:prstGeom>
          <a:noFill/>
        </p:spPr>
        <p:txBody>
          <a:bodyPr>
            <a:spAutoFit/>
          </a:bodyPr>
          <a:lstStyle/>
          <a:p>
            <a:pPr>
              <a:defRPr/>
            </a:pPr>
            <a:r>
              <a:rPr lang="en-US" sz="1200" dirty="0">
                <a:solidFill>
                  <a:schemeClr val="bg1">
                    <a:lumMod val="50000"/>
                  </a:schemeClr>
                </a:solidFill>
              </a:rPr>
              <a:t>11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3200" dirty="0">
              <a:solidFill>
                <a:schemeClr val="bg1"/>
              </a:solidFill>
              <a:latin typeface="+mn-lt"/>
            </a:endParaRPr>
          </a:p>
        </p:txBody>
      </p:sp>
      <p:sp>
        <p:nvSpPr>
          <p:cNvPr id="2" name="Title 1">
            <a:extLst>
              <a:ext uri="{FF2B5EF4-FFF2-40B4-BE49-F238E27FC236}">
                <a16:creationId xmlns:a16="http://schemas.microsoft.com/office/drawing/2014/main" id="{EDFB5143-14FF-41FA-9711-2A73DBDBA0D2}"/>
              </a:ext>
            </a:extLst>
          </p:cNvPr>
          <p:cNvSpPr>
            <a:spLocks noGrp="1"/>
          </p:cNvSpPr>
          <p:nvPr>
            <p:ph type="title"/>
          </p:nvPr>
        </p:nvSpPr>
        <p:spPr/>
        <p:txBody>
          <a:bodyPr/>
          <a:lstStyle/>
          <a:p>
            <a:pPr rtl="0" eaLnBrk="1" latinLnBrk="0" hangingPunct="1"/>
            <a:r>
              <a:rPr lang="en-US" sz="3200" kern="1200" dirty="0">
                <a:solidFill>
                  <a:srgbClr val="FFFFFF"/>
                </a:solidFill>
                <a:effectLst/>
                <a:latin typeface="Calibri" panose="020F0502020204030204" pitchFamily="34" charset="0"/>
                <a:ea typeface="+mn-ea"/>
                <a:cs typeface="+mn-cs"/>
              </a:rPr>
              <a:t>Illnesses From Cold Stress </a:t>
            </a:r>
            <a:endParaRPr lang="en-US" dirty="0">
              <a:effectLst/>
            </a:endParaRPr>
          </a:p>
        </p:txBody>
      </p:sp>
      <p:sp>
        <p:nvSpPr>
          <p:cNvPr id="7" name="Content Placeholder 2">
            <a:extLst>
              <a:ext uri="{FF2B5EF4-FFF2-40B4-BE49-F238E27FC236}">
                <a16:creationId xmlns:a16="http://schemas.microsoft.com/office/drawing/2014/main" id="{30305439-3741-443D-9495-C30F54F6E820}"/>
              </a:ext>
            </a:extLst>
          </p:cNvPr>
          <p:cNvSpPr txBox="1">
            <a:spLocks/>
          </p:cNvSpPr>
          <p:nvPr/>
        </p:nvSpPr>
        <p:spPr>
          <a:xfrm>
            <a:off x="457200" y="1638300"/>
            <a:ext cx="8229600" cy="440372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Aft>
                <a:spcPts val="1200"/>
              </a:spcAft>
              <a:buFont typeface="Wingdings" panose="05000000000000000000" pitchFamily="2" charset="2"/>
              <a:buChar char="q"/>
            </a:pPr>
            <a:r>
              <a:rPr lang="en-US" sz="2800" dirty="0"/>
              <a:t>Common illnesses from cold stress include:</a:t>
            </a:r>
          </a:p>
          <a:p>
            <a:pPr lvl="1">
              <a:spcAft>
                <a:spcPts val="1200"/>
              </a:spcAft>
              <a:buFont typeface="Wingdings" panose="05000000000000000000" pitchFamily="2" charset="2"/>
              <a:buChar char="Ø"/>
            </a:pPr>
            <a:r>
              <a:rPr lang="en-US" sz="2400" dirty="0"/>
              <a:t>Hypothermia</a:t>
            </a:r>
          </a:p>
          <a:p>
            <a:pPr lvl="1">
              <a:spcAft>
                <a:spcPts val="1200"/>
              </a:spcAft>
              <a:buFont typeface="Wingdings" panose="05000000000000000000" pitchFamily="2" charset="2"/>
              <a:buChar char="Ø"/>
            </a:pPr>
            <a:r>
              <a:rPr lang="en-US" sz="2400" dirty="0"/>
              <a:t>Frostbite</a:t>
            </a:r>
          </a:p>
          <a:p>
            <a:pPr lvl="1">
              <a:spcAft>
                <a:spcPts val="1200"/>
              </a:spcAft>
              <a:buFont typeface="Wingdings" panose="05000000000000000000" pitchFamily="2" charset="2"/>
              <a:buChar char="Ø"/>
            </a:pPr>
            <a:r>
              <a:rPr lang="en-US" sz="2400" dirty="0"/>
              <a:t>Trench Foot</a:t>
            </a:r>
          </a:p>
          <a:p>
            <a:pPr lvl="1">
              <a:spcAft>
                <a:spcPts val="1200"/>
              </a:spcAft>
              <a:buFont typeface="Wingdings" panose="05000000000000000000" pitchFamily="2" charset="2"/>
              <a:buChar char="Ø"/>
            </a:pPr>
            <a:r>
              <a:rPr lang="en-US" sz="2400" dirty="0"/>
              <a:t>Chilblains</a:t>
            </a:r>
          </a:p>
          <a:p>
            <a:pPr lvl="1">
              <a:spcAft>
                <a:spcPts val="1200"/>
              </a:spcAft>
              <a:buFont typeface="Wingdings" panose="05000000000000000000" pitchFamily="2" charset="2"/>
              <a:buChar char="Ø"/>
            </a:pPr>
            <a:endParaRPr lang="en-US" sz="1400" dirty="0"/>
          </a:p>
        </p:txBody>
      </p:sp>
      <p:pic>
        <p:nvPicPr>
          <p:cNvPr id="3074" name="Picture 2" descr="Preventing Cold Stress While Working Outdoors - LHSFN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42652" y="3352801"/>
            <a:ext cx="5320373" cy="2782144"/>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5274138" y="6095767"/>
            <a:ext cx="2057400" cy="338554"/>
          </a:xfrm>
          <a:prstGeom prst="rect">
            <a:avLst/>
          </a:prstGeom>
          <a:noFill/>
          <a:ln>
            <a:noFill/>
          </a:ln>
        </p:spPr>
        <p:txBody>
          <a:bodyPr wrap="square" rtlCol="0">
            <a:spAutoFit/>
          </a:bodyPr>
          <a:lstStyle/>
          <a:p>
            <a:pPr algn="ctr"/>
            <a:r>
              <a:rPr lang="en-US" sz="1600" dirty="0"/>
              <a:t>Source: LHSFNA</a:t>
            </a:r>
          </a:p>
        </p:txBody>
      </p:sp>
      <p:sp>
        <p:nvSpPr>
          <p:cNvPr id="4" name="Slide Number Placeholder 3">
            <a:extLst>
              <a:ext uri="{FF2B5EF4-FFF2-40B4-BE49-F238E27FC236}">
                <a16:creationId xmlns:a16="http://schemas.microsoft.com/office/drawing/2014/main" id="{2C047EE0-AD9B-431B-968C-6C99C52164FF}"/>
              </a:ext>
            </a:extLst>
          </p:cNvPr>
          <p:cNvSpPr>
            <a:spLocks noGrp="1"/>
          </p:cNvSpPr>
          <p:nvPr>
            <p:ph type="sldNum" sz="quarter" idx="12"/>
          </p:nvPr>
        </p:nvSpPr>
        <p:spPr/>
        <p:txBody>
          <a:bodyPr/>
          <a:lstStyle/>
          <a:p>
            <a:fld id="{52110876-1A90-47DF-8CC1-92F5C1F8B346}" type="slidenum">
              <a:rPr lang="en-US" smtClean="0"/>
              <a:pPr/>
              <a:t>21</a:t>
            </a:fld>
            <a:endParaRPr lang="en-US" dirty="0"/>
          </a:p>
        </p:txBody>
      </p:sp>
    </p:spTree>
    <p:extLst>
      <p:ext uri="{BB962C8B-B14F-4D97-AF65-F5344CB8AC3E}">
        <p14:creationId xmlns:p14="http://schemas.microsoft.com/office/powerpoint/2010/main" val="18492205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5F36AB39-B571-4EFC-A1F5-4C3D106DA489}"/>
              </a:ext>
            </a:extLst>
          </p:cNvPr>
          <p:cNvSpPr txBox="1">
            <a:spLocks noGrp="1"/>
          </p:cNvSpPr>
          <p:nvPr>
            <p:ph type="title"/>
          </p:nvPr>
        </p:nvSpPr>
        <p:spPr bwMode="auto">
          <a:xfrm>
            <a:off x="0" y="457200"/>
            <a:ext cx="9144000" cy="8382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spcBef>
                <a:spcPts val="0"/>
              </a:spcBef>
              <a:defRPr/>
            </a:pPr>
            <a:r>
              <a:rPr lang="en-US" sz="2800" dirty="0">
                <a:solidFill>
                  <a:schemeClr val="bg1"/>
                </a:solidFill>
                <a:latin typeface="Corbel" pitchFamily="34" charset="0"/>
                <a:ea typeface="+mn-ea"/>
                <a:cs typeface="+mn-cs"/>
              </a:rPr>
              <a:t>Recognize the Signs of Cold Stress: </a:t>
            </a:r>
            <a:r>
              <a:rPr lang="en-US" sz="2800" b="1" u="sng" dirty="0">
                <a:solidFill>
                  <a:schemeClr val="bg1"/>
                </a:solidFill>
                <a:latin typeface="Corbel" pitchFamily="34" charset="0"/>
                <a:ea typeface="+mn-ea"/>
                <a:cs typeface="+mn-cs"/>
              </a:rPr>
              <a:t>Hypothermia</a:t>
            </a:r>
          </a:p>
        </p:txBody>
      </p:sp>
      <p:sp>
        <p:nvSpPr>
          <p:cNvPr id="7" name="Content Placeholder 5">
            <a:extLst>
              <a:ext uri="{FF2B5EF4-FFF2-40B4-BE49-F238E27FC236}">
                <a16:creationId xmlns:a16="http://schemas.microsoft.com/office/drawing/2014/main" id="{A11BC5C4-E30E-4370-85FD-065C17C5281A}"/>
              </a:ext>
            </a:extLst>
          </p:cNvPr>
          <p:cNvSpPr txBox="1">
            <a:spLocks/>
          </p:cNvSpPr>
          <p:nvPr/>
        </p:nvSpPr>
        <p:spPr>
          <a:xfrm>
            <a:off x="359580" y="1597836"/>
            <a:ext cx="8436077" cy="1143000"/>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800" b="1" i="1" u="sng" dirty="0"/>
              <a:t>Hypothermia</a:t>
            </a:r>
            <a:r>
              <a:rPr lang="en-US" sz="2800" dirty="0"/>
              <a:t>, which is an abnormally low body temperature, affects the brain and thought process of an individual.</a:t>
            </a:r>
            <a:endParaRPr lang="en-US" dirty="0"/>
          </a:p>
        </p:txBody>
      </p:sp>
      <p:sp>
        <p:nvSpPr>
          <p:cNvPr id="2" name="Rectangle 1"/>
          <p:cNvSpPr/>
          <p:nvPr/>
        </p:nvSpPr>
        <p:spPr>
          <a:xfrm>
            <a:off x="326923" y="2742018"/>
            <a:ext cx="3864077" cy="2616101"/>
          </a:xfrm>
          <a:prstGeom prst="rect">
            <a:avLst/>
          </a:prstGeom>
        </p:spPr>
        <p:txBody>
          <a:bodyPr wrap="square">
            <a:spAutoFit/>
          </a:bodyPr>
          <a:lstStyle/>
          <a:p>
            <a:pPr>
              <a:spcAft>
                <a:spcPts val="600"/>
              </a:spcAft>
              <a:buFont typeface="Wingdings" panose="05000000000000000000" pitchFamily="2" charset="2"/>
              <a:buChar char="q"/>
            </a:pPr>
            <a:r>
              <a:rPr lang="en-US" sz="2400" dirty="0"/>
              <a:t> Early Symptoms:</a:t>
            </a:r>
          </a:p>
          <a:p>
            <a:pPr marL="800100" lvl="1" indent="-342900">
              <a:spcAft>
                <a:spcPts val="600"/>
              </a:spcAft>
              <a:buFont typeface="Wingdings" panose="05000000000000000000" pitchFamily="2" charset="2"/>
              <a:buChar char="Ø"/>
            </a:pPr>
            <a:r>
              <a:rPr lang="en-US" sz="2400" dirty="0"/>
              <a:t>Shivering</a:t>
            </a:r>
          </a:p>
          <a:p>
            <a:pPr marL="800100" lvl="1" indent="-342900">
              <a:spcAft>
                <a:spcPts val="600"/>
              </a:spcAft>
              <a:buFont typeface="Wingdings" panose="05000000000000000000" pitchFamily="2" charset="2"/>
              <a:buChar char="Ø"/>
            </a:pPr>
            <a:r>
              <a:rPr lang="en-US" sz="2400" dirty="0"/>
              <a:t>Fatigue</a:t>
            </a:r>
          </a:p>
          <a:p>
            <a:pPr marL="800100" lvl="1" indent="-342900">
              <a:spcAft>
                <a:spcPts val="600"/>
              </a:spcAft>
              <a:buFont typeface="Wingdings" panose="05000000000000000000" pitchFamily="2" charset="2"/>
              <a:buChar char="Ø"/>
            </a:pPr>
            <a:r>
              <a:rPr lang="en-US" sz="2400" dirty="0"/>
              <a:t>Loss of coordination</a:t>
            </a:r>
          </a:p>
          <a:p>
            <a:pPr marL="800100" lvl="1" indent="-342900">
              <a:spcAft>
                <a:spcPts val="600"/>
              </a:spcAft>
              <a:buFont typeface="Wingdings" panose="05000000000000000000" pitchFamily="2" charset="2"/>
              <a:buChar char="Ø"/>
            </a:pPr>
            <a:r>
              <a:rPr lang="en-US" sz="2400" dirty="0"/>
              <a:t>Confusion and disorientation</a:t>
            </a:r>
          </a:p>
        </p:txBody>
      </p:sp>
      <p:sp>
        <p:nvSpPr>
          <p:cNvPr id="3" name="Rectangle 2"/>
          <p:cNvSpPr/>
          <p:nvPr/>
        </p:nvSpPr>
        <p:spPr>
          <a:xfrm>
            <a:off x="4419600" y="2740836"/>
            <a:ext cx="4114800" cy="2616101"/>
          </a:xfrm>
          <a:prstGeom prst="rect">
            <a:avLst/>
          </a:prstGeom>
        </p:spPr>
        <p:txBody>
          <a:bodyPr wrap="square">
            <a:spAutoFit/>
          </a:bodyPr>
          <a:lstStyle/>
          <a:p>
            <a:pPr>
              <a:spcAft>
                <a:spcPts val="600"/>
              </a:spcAft>
              <a:buFont typeface="Wingdings" panose="05000000000000000000" pitchFamily="2" charset="2"/>
              <a:buChar char="q"/>
            </a:pPr>
            <a:r>
              <a:rPr lang="en-US" sz="2400" dirty="0"/>
              <a:t> Late Symptoms:</a:t>
            </a:r>
          </a:p>
          <a:p>
            <a:pPr marL="800100" lvl="1" indent="-342900">
              <a:spcAft>
                <a:spcPts val="600"/>
              </a:spcAft>
              <a:buFont typeface="Wingdings" panose="05000000000000000000" pitchFamily="2" charset="2"/>
              <a:buChar char="Ø"/>
            </a:pPr>
            <a:r>
              <a:rPr lang="en-US" sz="2400" dirty="0"/>
              <a:t>Blue skin</a:t>
            </a:r>
          </a:p>
          <a:p>
            <a:pPr marL="800100" lvl="1" indent="-342900">
              <a:spcAft>
                <a:spcPts val="600"/>
              </a:spcAft>
              <a:buFont typeface="Wingdings" panose="05000000000000000000" pitchFamily="2" charset="2"/>
              <a:buChar char="Ø"/>
            </a:pPr>
            <a:r>
              <a:rPr lang="en-US" sz="2400" dirty="0"/>
              <a:t>Dilated pupils</a:t>
            </a:r>
          </a:p>
          <a:p>
            <a:pPr marL="800100" lvl="1" indent="-342900">
              <a:spcAft>
                <a:spcPts val="600"/>
              </a:spcAft>
              <a:buFont typeface="Wingdings" panose="05000000000000000000" pitchFamily="2" charset="2"/>
              <a:buChar char="Ø"/>
            </a:pPr>
            <a:r>
              <a:rPr lang="en-US" sz="2400" dirty="0"/>
              <a:t>Slowed pulse and breathing</a:t>
            </a:r>
          </a:p>
          <a:p>
            <a:pPr marL="800100" lvl="1" indent="-342900">
              <a:spcAft>
                <a:spcPts val="600"/>
              </a:spcAft>
              <a:buFont typeface="Wingdings" panose="05000000000000000000" pitchFamily="2" charset="2"/>
              <a:buChar char="Ø"/>
            </a:pPr>
            <a:r>
              <a:rPr lang="en-US" sz="2400" dirty="0"/>
              <a:t>Loss of consciousness</a:t>
            </a:r>
          </a:p>
        </p:txBody>
      </p:sp>
      <p:sp>
        <p:nvSpPr>
          <p:cNvPr id="4" name="Slide Number Placeholder 3">
            <a:extLst>
              <a:ext uri="{FF2B5EF4-FFF2-40B4-BE49-F238E27FC236}">
                <a16:creationId xmlns:a16="http://schemas.microsoft.com/office/drawing/2014/main" id="{A31C818B-4A9E-40BD-8082-FB33542160A1}"/>
              </a:ext>
            </a:extLst>
          </p:cNvPr>
          <p:cNvSpPr>
            <a:spLocks noGrp="1"/>
          </p:cNvSpPr>
          <p:nvPr>
            <p:ph type="sldNum" sz="quarter" idx="12"/>
          </p:nvPr>
        </p:nvSpPr>
        <p:spPr/>
        <p:txBody>
          <a:bodyPr/>
          <a:lstStyle/>
          <a:p>
            <a:fld id="{52110876-1A90-47DF-8CC1-92F5C1F8B346}" type="slidenum">
              <a:rPr lang="en-US" smtClean="0"/>
              <a:pPr/>
              <a:t>22</a:t>
            </a:fld>
            <a:endParaRPr lang="en-US"/>
          </a:p>
        </p:txBody>
      </p:sp>
    </p:spTree>
    <p:extLst>
      <p:ext uri="{BB962C8B-B14F-4D97-AF65-F5344CB8AC3E}">
        <p14:creationId xmlns:p14="http://schemas.microsoft.com/office/powerpoint/2010/main" val="23524438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5F36AB39-B571-4EFC-A1F5-4C3D106DA489}"/>
              </a:ext>
            </a:extLst>
          </p:cNvPr>
          <p:cNvSpPr txBox="1">
            <a:spLocks noGrp="1"/>
          </p:cNvSpPr>
          <p:nvPr>
            <p:ph type="title"/>
          </p:nvPr>
        </p:nvSpPr>
        <p:spPr bwMode="auto">
          <a:xfrm>
            <a:off x="0" y="457200"/>
            <a:ext cx="9144000" cy="8382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spcBef>
                <a:spcPts val="0"/>
              </a:spcBef>
              <a:defRPr/>
            </a:pPr>
            <a:r>
              <a:rPr lang="en-US" sz="3200" kern="1200" dirty="0">
                <a:solidFill>
                  <a:schemeClr val="bg1"/>
                </a:solidFill>
                <a:effectLst/>
              </a:rPr>
              <a:t>Treatment of Hypothermia</a:t>
            </a:r>
            <a:endParaRPr lang="en-US" sz="3200" dirty="0">
              <a:solidFill>
                <a:schemeClr val="bg1"/>
              </a:solidFill>
              <a:latin typeface="Corbel" pitchFamily="34" charset="0"/>
              <a:ea typeface="+mn-ea"/>
              <a:cs typeface="+mn-cs"/>
            </a:endParaRPr>
          </a:p>
        </p:txBody>
      </p:sp>
      <p:sp>
        <p:nvSpPr>
          <p:cNvPr id="4" name="Slide Number Placeholder 3">
            <a:extLst>
              <a:ext uri="{FF2B5EF4-FFF2-40B4-BE49-F238E27FC236}">
                <a16:creationId xmlns:a16="http://schemas.microsoft.com/office/drawing/2014/main" id="{A31C818B-4A9E-40BD-8082-FB33542160A1}"/>
              </a:ext>
            </a:extLst>
          </p:cNvPr>
          <p:cNvSpPr>
            <a:spLocks noGrp="1"/>
          </p:cNvSpPr>
          <p:nvPr>
            <p:ph type="sldNum" sz="quarter" idx="12"/>
          </p:nvPr>
        </p:nvSpPr>
        <p:spPr/>
        <p:txBody>
          <a:bodyPr/>
          <a:lstStyle/>
          <a:p>
            <a:fld id="{52110876-1A90-47DF-8CC1-92F5C1F8B346}" type="slidenum">
              <a:rPr lang="en-US" smtClean="0"/>
              <a:pPr/>
              <a:t>23</a:t>
            </a:fld>
            <a:endParaRPr lang="en-US" dirty="0"/>
          </a:p>
        </p:txBody>
      </p:sp>
      <p:sp>
        <p:nvSpPr>
          <p:cNvPr id="7" name="Content Placeholder 5">
            <a:extLst>
              <a:ext uri="{FF2B5EF4-FFF2-40B4-BE49-F238E27FC236}">
                <a16:creationId xmlns:a16="http://schemas.microsoft.com/office/drawing/2014/main" id="{1ACCC1A3-32B6-4016-A1CB-6C3C0F539F6A}"/>
              </a:ext>
            </a:extLst>
          </p:cNvPr>
          <p:cNvSpPr txBox="1">
            <a:spLocks/>
          </p:cNvSpPr>
          <p:nvPr/>
        </p:nvSpPr>
        <p:spPr>
          <a:xfrm>
            <a:off x="609600" y="1469118"/>
            <a:ext cx="7924800" cy="4724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Aft>
                <a:spcPts val="300"/>
              </a:spcAft>
              <a:buFont typeface="Arial" pitchFamily="34" charset="0"/>
              <a:buNone/>
            </a:pPr>
            <a:r>
              <a:rPr lang="en-US" sz="2200" b="1" dirty="0"/>
              <a:t>First aid:</a:t>
            </a:r>
          </a:p>
          <a:p>
            <a:pPr lvl="1">
              <a:spcAft>
                <a:spcPts val="300"/>
              </a:spcAft>
              <a:buFont typeface="Calibri" panose="020F0502020204030204" pitchFamily="34" charset="0"/>
              <a:buChar char="−"/>
            </a:pPr>
            <a:r>
              <a:rPr lang="en-US" sz="2100" dirty="0"/>
              <a:t>Inform the supervisor immediately </a:t>
            </a:r>
          </a:p>
          <a:p>
            <a:pPr lvl="1">
              <a:spcAft>
                <a:spcPts val="300"/>
              </a:spcAft>
              <a:buFont typeface="Calibri" panose="020F0502020204030204" pitchFamily="34" charset="0"/>
              <a:buChar char="−"/>
            </a:pPr>
            <a:r>
              <a:rPr lang="en-US" sz="2100" dirty="0"/>
              <a:t>Relocate affected individual to warm environment.</a:t>
            </a:r>
          </a:p>
          <a:p>
            <a:pPr lvl="1">
              <a:spcAft>
                <a:spcPts val="300"/>
              </a:spcAft>
              <a:buFont typeface="Calibri" panose="020F0502020204030204" pitchFamily="34" charset="0"/>
              <a:buChar char="−"/>
            </a:pPr>
            <a:r>
              <a:rPr lang="en-US" sz="2100" dirty="0"/>
              <a:t>Take off wet clothes.</a:t>
            </a:r>
          </a:p>
          <a:p>
            <a:pPr lvl="1">
              <a:spcAft>
                <a:spcPts val="300"/>
              </a:spcAft>
              <a:buFont typeface="Calibri" panose="020F0502020204030204" pitchFamily="34" charset="0"/>
              <a:buChar char="−"/>
            </a:pPr>
            <a:r>
              <a:rPr lang="en-US" sz="2100" dirty="0"/>
              <a:t>Give sweetened warm beverages to help increase body temperature.</a:t>
            </a:r>
          </a:p>
          <a:p>
            <a:pPr lvl="1">
              <a:spcAft>
                <a:spcPts val="300"/>
              </a:spcAft>
              <a:buFont typeface="Calibri" panose="020F0502020204030204" pitchFamily="34" charset="0"/>
              <a:buChar char="−"/>
            </a:pPr>
            <a:r>
              <a:rPr lang="en-US" sz="2100" dirty="0"/>
              <a:t>Keep dry and cover with warm blanket.</a:t>
            </a:r>
          </a:p>
          <a:p>
            <a:pPr lvl="1">
              <a:spcAft>
                <a:spcPts val="300"/>
              </a:spcAft>
              <a:buFont typeface="Calibri" panose="020F0502020204030204" pitchFamily="34" charset="0"/>
              <a:buChar char="−"/>
            </a:pPr>
            <a:r>
              <a:rPr lang="en-US" sz="2100" dirty="0"/>
              <a:t>Seek medical help.</a:t>
            </a:r>
          </a:p>
          <a:p>
            <a:pPr lvl="1">
              <a:spcAft>
                <a:spcPts val="300"/>
              </a:spcAft>
              <a:buFont typeface="Calibri" panose="020F0502020204030204" pitchFamily="34" charset="0"/>
              <a:buChar char="−"/>
            </a:pPr>
            <a:r>
              <a:rPr lang="en-US" sz="2100" dirty="0"/>
              <a:t>If victim has no pulse:</a:t>
            </a:r>
          </a:p>
          <a:p>
            <a:pPr lvl="2">
              <a:spcAft>
                <a:spcPts val="300"/>
              </a:spcAft>
              <a:buFont typeface="Wingdings" panose="05000000000000000000" pitchFamily="2" charset="2"/>
              <a:buChar char="ü"/>
            </a:pPr>
            <a:r>
              <a:rPr lang="en-US" sz="2000" dirty="0"/>
              <a:t>Call 911 for emergency medical assistance,</a:t>
            </a:r>
          </a:p>
          <a:p>
            <a:pPr lvl="2">
              <a:spcAft>
                <a:spcPts val="300"/>
              </a:spcAft>
              <a:buFont typeface="Wingdings" panose="05000000000000000000" pitchFamily="2" charset="2"/>
              <a:buChar char="ü"/>
            </a:pPr>
            <a:r>
              <a:rPr lang="en-US" sz="2000" dirty="0"/>
              <a:t>Perform rescue breathing for 3 minutes </a:t>
            </a:r>
          </a:p>
          <a:p>
            <a:pPr lvl="2">
              <a:spcAft>
                <a:spcPts val="300"/>
              </a:spcAft>
              <a:buFont typeface="Wingdings" panose="05000000000000000000" pitchFamily="2" charset="2"/>
              <a:buChar char="ü"/>
            </a:pPr>
            <a:r>
              <a:rPr lang="en-US" sz="2000" dirty="0"/>
              <a:t>Administer cardiopulmonary resuscitation (CPR)</a:t>
            </a:r>
          </a:p>
        </p:txBody>
      </p:sp>
    </p:spTree>
    <p:extLst>
      <p:ext uri="{BB962C8B-B14F-4D97-AF65-F5344CB8AC3E}">
        <p14:creationId xmlns:p14="http://schemas.microsoft.com/office/powerpoint/2010/main" val="22170599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5F36AB39-B571-4EFC-A1F5-4C3D106DA489}"/>
              </a:ext>
            </a:extLst>
          </p:cNvPr>
          <p:cNvSpPr txBox="1">
            <a:spLocks noGrp="1"/>
          </p:cNvSpPr>
          <p:nvPr>
            <p:ph type="title"/>
          </p:nvPr>
        </p:nvSpPr>
        <p:spPr bwMode="auto">
          <a:xfrm>
            <a:off x="0" y="457200"/>
            <a:ext cx="9144000" cy="8382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spcBef>
                <a:spcPts val="0"/>
              </a:spcBef>
              <a:defRPr/>
            </a:pPr>
            <a:r>
              <a:rPr lang="en-US" sz="3200" dirty="0">
                <a:solidFill>
                  <a:schemeClr val="bg1"/>
                </a:solidFill>
                <a:latin typeface="Corbel" pitchFamily="34" charset="0"/>
                <a:ea typeface="+mn-ea"/>
                <a:cs typeface="+mn-cs"/>
              </a:rPr>
              <a:t>Recognize the Signs of Cold Stress: </a:t>
            </a:r>
            <a:r>
              <a:rPr lang="en-US" sz="3200" b="1" u="sng" dirty="0">
                <a:solidFill>
                  <a:schemeClr val="bg1"/>
                </a:solidFill>
                <a:latin typeface="Corbel" pitchFamily="34" charset="0"/>
                <a:ea typeface="+mn-ea"/>
                <a:cs typeface="+mn-cs"/>
              </a:rPr>
              <a:t>Frostbite </a:t>
            </a:r>
          </a:p>
        </p:txBody>
      </p:sp>
      <p:sp>
        <p:nvSpPr>
          <p:cNvPr id="5" name="Content Placeholder 5">
            <a:extLst>
              <a:ext uri="{FF2B5EF4-FFF2-40B4-BE49-F238E27FC236}">
                <a16:creationId xmlns:a16="http://schemas.microsoft.com/office/drawing/2014/main" id="{FD25CA77-6A23-47B7-B11C-AB87BC865AEE}"/>
              </a:ext>
            </a:extLst>
          </p:cNvPr>
          <p:cNvSpPr txBox="1">
            <a:spLocks/>
          </p:cNvSpPr>
          <p:nvPr/>
        </p:nvSpPr>
        <p:spPr>
          <a:xfrm>
            <a:off x="609600" y="1605189"/>
            <a:ext cx="7924800" cy="4495800"/>
          </a:xfrm>
          <a:prstGeom prst="rect">
            <a:avLst/>
          </a:prstGeom>
        </p:spPr>
        <p:txBody>
          <a:bodyPr vert="horz" lIns="91440" tIns="45720" rIns="91440" bIns="45720" rtlCol="0">
            <a:normAutofit fontScale="5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4500" b="1" dirty="0"/>
              <a:t>Frostbite </a:t>
            </a:r>
            <a:r>
              <a:rPr lang="en-US" sz="4000" b="1" dirty="0"/>
              <a:t>involves:</a:t>
            </a:r>
          </a:p>
          <a:p>
            <a:pPr lvl="1">
              <a:buFont typeface="Calibri" panose="020F0502020204030204" pitchFamily="34" charset="0"/>
              <a:buChar char="−"/>
            </a:pPr>
            <a:r>
              <a:rPr lang="en-US" sz="3600" dirty="0"/>
              <a:t>freezing of certain parts of the body especially fingers and toes</a:t>
            </a:r>
          </a:p>
          <a:p>
            <a:pPr lvl="1">
              <a:buFont typeface="Calibri" panose="020F0502020204030204" pitchFamily="34" charset="0"/>
              <a:buChar char="−"/>
            </a:pPr>
            <a:r>
              <a:rPr lang="en-US" sz="3600" dirty="0"/>
              <a:t>Reduced blood flow to hands and feet </a:t>
            </a:r>
          </a:p>
          <a:p>
            <a:pPr marL="400050" lvl="1" indent="0">
              <a:buFont typeface="Arial" pitchFamily="34" charset="0"/>
              <a:buNone/>
            </a:pPr>
            <a:endParaRPr lang="en-US" sz="3600" dirty="0"/>
          </a:p>
          <a:p>
            <a:pPr>
              <a:spcAft>
                <a:spcPts val="600"/>
              </a:spcAft>
              <a:buFont typeface="Wingdings" panose="05000000000000000000" pitchFamily="2" charset="2"/>
              <a:buChar char="q"/>
            </a:pPr>
            <a:r>
              <a:rPr lang="en-US" sz="4000" dirty="0"/>
              <a:t>Symptoms:</a:t>
            </a:r>
          </a:p>
          <a:p>
            <a:pPr lvl="1">
              <a:spcAft>
                <a:spcPts val="600"/>
              </a:spcAft>
              <a:buFont typeface="Wingdings" panose="05000000000000000000" pitchFamily="2" charset="2"/>
              <a:buChar char="Ø"/>
            </a:pPr>
            <a:r>
              <a:rPr lang="en-US" sz="3600" dirty="0"/>
              <a:t>Numbness of affected parts.</a:t>
            </a:r>
          </a:p>
          <a:p>
            <a:pPr lvl="1">
              <a:spcAft>
                <a:spcPts val="600"/>
              </a:spcAft>
              <a:buFont typeface="Wingdings" panose="05000000000000000000" pitchFamily="2" charset="2"/>
              <a:buChar char="Ø"/>
            </a:pPr>
            <a:r>
              <a:rPr lang="en-US" sz="3600" dirty="0"/>
              <a:t>Tingling or stinging</a:t>
            </a:r>
          </a:p>
          <a:p>
            <a:pPr lvl="1">
              <a:spcAft>
                <a:spcPts val="600"/>
              </a:spcAft>
              <a:buFont typeface="Wingdings" panose="05000000000000000000" pitchFamily="2" charset="2"/>
              <a:buChar char="Ø"/>
            </a:pPr>
            <a:r>
              <a:rPr lang="en-US" sz="3600" dirty="0"/>
              <a:t>Aching</a:t>
            </a:r>
          </a:p>
          <a:p>
            <a:pPr lvl="1">
              <a:spcAft>
                <a:spcPts val="600"/>
              </a:spcAft>
              <a:buFont typeface="Wingdings" panose="05000000000000000000" pitchFamily="2" charset="2"/>
              <a:buChar char="Ø"/>
            </a:pPr>
            <a:r>
              <a:rPr lang="en-US" sz="3600" dirty="0"/>
              <a:t>Bluish or pail, waxy skin</a:t>
            </a:r>
          </a:p>
          <a:p>
            <a:pPr lvl="1">
              <a:spcAft>
                <a:spcPts val="600"/>
              </a:spcAft>
              <a:buFont typeface="Wingdings" panose="05000000000000000000" pitchFamily="2" charset="2"/>
              <a:buChar char="Ø"/>
            </a:pPr>
            <a:r>
              <a:rPr lang="en-US" sz="3600" dirty="0"/>
              <a:t>Reddened skin.  </a:t>
            </a:r>
          </a:p>
          <a:p>
            <a:pPr lvl="1">
              <a:spcAft>
                <a:spcPts val="600"/>
              </a:spcAft>
              <a:buFont typeface="Wingdings" panose="05000000000000000000" pitchFamily="2" charset="2"/>
              <a:buChar char="Ø"/>
            </a:pPr>
            <a:r>
              <a:rPr lang="en-US" sz="3600" dirty="0"/>
              <a:t>Body parts feel firm.</a:t>
            </a:r>
          </a:p>
          <a:p>
            <a:pPr lvl="1">
              <a:spcAft>
                <a:spcPts val="600"/>
              </a:spcAft>
              <a:buFont typeface="Wingdings" panose="05000000000000000000" pitchFamily="2" charset="2"/>
              <a:buChar char="Ø"/>
            </a:pPr>
            <a:r>
              <a:rPr lang="en-US" sz="3600" dirty="0"/>
              <a:t>Blisters may occur in affected parts.</a:t>
            </a:r>
          </a:p>
        </p:txBody>
      </p:sp>
      <p:pic>
        <p:nvPicPr>
          <p:cNvPr id="2050" name="Picture 2" descr="frostbite | Definition, Symptoms, Stages, &amp; Facts | Britannic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38800" y="3124200"/>
            <a:ext cx="3276600" cy="215641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6248400" y="5251848"/>
            <a:ext cx="2057400" cy="338554"/>
          </a:xfrm>
          <a:prstGeom prst="rect">
            <a:avLst/>
          </a:prstGeom>
          <a:noFill/>
          <a:ln>
            <a:noFill/>
          </a:ln>
        </p:spPr>
        <p:txBody>
          <a:bodyPr wrap="square" rtlCol="0">
            <a:spAutoFit/>
          </a:bodyPr>
          <a:lstStyle/>
          <a:p>
            <a:pPr algn="ctr"/>
            <a:r>
              <a:rPr lang="en-US" sz="1600" dirty="0"/>
              <a:t>Source: </a:t>
            </a:r>
            <a:r>
              <a:rPr lang="en-US" sz="1600" dirty="0" err="1"/>
              <a:t>Britanica</a:t>
            </a:r>
            <a:endParaRPr lang="en-US" sz="1600" dirty="0"/>
          </a:p>
        </p:txBody>
      </p:sp>
      <p:sp>
        <p:nvSpPr>
          <p:cNvPr id="4" name="Slide Number Placeholder 3">
            <a:extLst>
              <a:ext uri="{FF2B5EF4-FFF2-40B4-BE49-F238E27FC236}">
                <a16:creationId xmlns:a16="http://schemas.microsoft.com/office/drawing/2014/main" id="{A31C818B-4A9E-40BD-8082-FB33542160A1}"/>
              </a:ext>
            </a:extLst>
          </p:cNvPr>
          <p:cNvSpPr>
            <a:spLocks noGrp="1"/>
          </p:cNvSpPr>
          <p:nvPr>
            <p:ph type="sldNum" sz="quarter" idx="12"/>
          </p:nvPr>
        </p:nvSpPr>
        <p:spPr/>
        <p:txBody>
          <a:bodyPr/>
          <a:lstStyle/>
          <a:p>
            <a:fld id="{52110876-1A90-47DF-8CC1-92F5C1F8B346}" type="slidenum">
              <a:rPr lang="en-US" smtClean="0"/>
              <a:pPr/>
              <a:t>24</a:t>
            </a:fld>
            <a:endParaRPr lang="en-US"/>
          </a:p>
        </p:txBody>
      </p:sp>
    </p:spTree>
    <p:extLst>
      <p:ext uri="{BB962C8B-B14F-4D97-AF65-F5344CB8AC3E}">
        <p14:creationId xmlns:p14="http://schemas.microsoft.com/office/powerpoint/2010/main" val="4973215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5F36AB39-B571-4EFC-A1F5-4C3D106DA489}"/>
              </a:ext>
            </a:extLst>
          </p:cNvPr>
          <p:cNvSpPr txBox="1">
            <a:spLocks noGrp="1"/>
          </p:cNvSpPr>
          <p:nvPr>
            <p:ph type="title"/>
          </p:nvPr>
        </p:nvSpPr>
        <p:spPr bwMode="auto">
          <a:xfrm>
            <a:off x="0" y="457200"/>
            <a:ext cx="9144000" cy="8382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spcBef>
                <a:spcPts val="0"/>
              </a:spcBef>
              <a:defRPr/>
            </a:pPr>
            <a:r>
              <a:rPr lang="en-US" sz="3200" dirty="0">
                <a:solidFill>
                  <a:schemeClr val="bg1"/>
                </a:solidFill>
                <a:latin typeface="Corbel" pitchFamily="34" charset="0"/>
                <a:ea typeface="+mn-ea"/>
                <a:cs typeface="+mn-cs"/>
              </a:rPr>
              <a:t>Treatment of Frostbite </a:t>
            </a:r>
          </a:p>
        </p:txBody>
      </p:sp>
      <p:sp>
        <p:nvSpPr>
          <p:cNvPr id="5" name="Content Placeholder 5">
            <a:extLst>
              <a:ext uri="{FF2B5EF4-FFF2-40B4-BE49-F238E27FC236}">
                <a16:creationId xmlns:a16="http://schemas.microsoft.com/office/drawing/2014/main" id="{79CD0A97-CFE0-4577-9D0C-026ABFAF0FDA}"/>
              </a:ext>
            </a:extLst>
          </p:cNvPr>
          <p:cNvSpPr txBox="1">
            <a:spLocks/>
          </p:cNvSpPr>
          <p:nvPr/>
        </p:nvSpPr>
        <p:spPr>
          <a:xfrm>
            <a:off x="533400" y="1594304"/>
            <a:ext cx="8001000" cy="4806496"/>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600" b="1" dirty="0"/>
              <a:t>First aid for frostbite:</a:t>
            </a:r>
          </a:p>
          <a:p>
            <a:pPr lvl="1"/>
            <a:r>
              <a:rPr lang="en-US" sz="2400" dirty="0"/>
              <a:t>Get into a warm room.</a:t>
            </a:r>
          </a:p>
          <a:p>
            <a:pPr lvl="1"/>
            <a:endParaRPr lang="en-US" sz="2400" dirty="0"/>
          </a:p>
          <a:p>
            <a:pPr lvl="1"/>
            <a:r>
              <a:rPr lang="en-US" sz="2400" dirty="0"/>
              <a:t>Avoid walking on frostbitten feet or toes.</a:t>
            </a:r>
          </a:p>
          <a:p>
            <a:pPr lvl="1"/>
            <a:endParaRPr lang="en-US" sz="2400" dirty="0"/>
          </a:p>
          <a:p>
            <a:pPr lvl="1"/>
            <a:r>
              <a:rPr lang="en-US" sz="2400" dirty="0"/>
              <a:t>Immerse the affected area in warm water </a:t>
            </a:r>
          </a:p>
          <a:p>
            <a:pPr lvl="1"/>
            <a:endParaRPr lang="en-US" sz="2400" dirty="0"/>
          </a:p>
          <a:p>
            <a:pPr lvl="1"/>
            <a:r>
              <a:rPr lang="en-US" sz="2400" dirty="0"/>
              <a:t>Warm the affected area with heat from the body</a:t>
            </a:r>
          </a:p>
          <a:p>
            <a:pPr lvl="1"/>
            <a:endParaRPr lang="en-US" sz="2400" dirty="0"/>
          </a:p>
          <a:p>
            <a:pPr lvl="1"/>
            <a:r>
              <a:rPr lang="en-US" sz="2400" dirty="0"/>
              <a:t>Do not rub or massage the frostbitten area</a:t>
            </a:r>
          </a:p>
          <a:p>
            <a:pPr lvl="1"/>
            <a:endParaRPr lang="en-US" sz="2400" dirty="0"/>
          </a:p>
          <a:p>
            <a:pPr lvl="1"/>
            <a:r>
              <a:rPr lang="en-US" sz="2400" dirty="0"/>
              <a:t>Do not use a heating devices to warm body parts. </a:t>
            </a:r>
          </a:p>
          <a:p>
            <a:endParaRPr lang="en-US" sz="2600" dirty="0"/>
          </a:p>
        </p:txBody>
      </p:sp>
      <p:sp>
        <p:nvSpPr>
          <p:cNvPr id="4" name="Slide Number Placeholder 3">
            <a:extLst>
              <a:ext uri="{FF2B5EF4-FFF2-40B4-BE49-F238E27FC236}">
                <a16:creationId xmlns:a16="http://schemas.microsoft.com/office/drawing/2014/main" id="{A31C818B-4A9E-40BD-8082-FB33542160A1}"/>
              </a:ext>
            </a:extLst>
          </p:cNvPr>
          <p:cNvSpPr>
            <a:spLocks noGrp="1"/>
          </p:cNvSpPr>
          <p:nvPr>
            <p:ph type="sldNum" sz="quarter" idx="12"/>
          </p:nvPr>
        </p:nvSpPr>
        <p:spPr/>
        <p:txBody>
          <a:bodyPr/>
          <a:lstStyle/>
          <a:p>
            <a:fld id="{52110876-1A90-47DF-8CC1-92F5C1F8B346}" type="slidenum">
              <a:rPr lang="en-US" smtClean="0"/>
              <a:pPr/>
              <a:t>25</a:t>
            </a:fld>
            <a:endParaRPr lang="en-US"/>
          </a:p>
        </p:txBody>
      </p:sp>
    </p:spTree>
    <p:extLst>
      <p:ext uri="{BB962C8B-B14F-4D97-AF65-F5344CB8AC3E}">
        <p14:creationId xmlns:p14="http://schemas.microsoft.com/office/powerpoint/2010/main" val="17564733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5F36AB39-B571-4EFC-A1F5-4C3D106DA489}"/>
              </a:ext>
            </a:extLst>
          </p:cNvPr>
          <p:cNvSpPr txBox="1">
            <a:spLocks noGrp="1"/>
          </p:cNvSpPr>
          <p:nvPr>
            <p:ph type="title"/>
          </p:nvPr>
        </p:nvSpPr>
        <p:spPr bwMode="auto">
          <a:xfrm>
            <a:off x="0" y="457200"/>
            <a:ext cx="9144000" cy="8382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spcBef>
                <a:spcPts val="0"/>
              </a:spcBef>
              <a:defRPr/>
            </a:pPr>
            <a:r>
              <a:rPr lang="en-US" sz="3200" dirty="0">
                <a:solidFill>
                  <a:schemeClr val="bg1"/>
                </a:solidFill>
                <a:latin typeface="Corbel" pitchFamily="34" charset="0"/>
                <a:ea typeface="+mn-ea"/>
                <a:cs typeface="+mn-cs"/>
              </a:rPr>
              <a:t>Recognize the Signs of Cold Stress: </a:t>
            </a:r>
            <a:r>
              <a:rPr lang="en-US" sz="3200" b="1" u="sng" dirty="0">
                <a:solidFill>
                  <a:schemeClr val="bg1"/>
                </a:solidFill>
                <a:latin typeface="Corbel" pitchFamily="34" charset="0"/>
                <a:ea typeface="+mn-ea"/>
                <a:cs typeface="+mn-cs"/>
              </a:rPr>
              <a:t>Trench Foot </a:t>
            </a:r>
          </a:p>
        </p:txBody>
      </p:sp>
      <p:sp>
        <p:nvSpPr>
          <p:cNvPr id="5" name="Content Placeholder 5">
            <a:extLst>
              <a:ext uri="{FF2B5EF4-FFF2-40B4-BE49-F238E27FC236}">
                <a16:creationId xmlns:a16="http://schemas.microsoft.com/office/drawing/2014/main" id="{982E21D7-8BE6-49B9-BF4A-AB4B65A08A50}"/>
              </a:ext>
            </a:extLst>
          </p:cNvPr>
          <p:cNvSpPr txBox="1">
            <a:spLocks/>
          </p:cNvSpPr>
          <p:nvPr/>
        </p:nvSpPr>
        <p:spPr>
          <a:xfrm>
            <a:off x="511629" y="1593056"/>
            <a:ext cx="8001000" cy="446563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600" b="1" dirty="0"/>
              <a:t>Symptoms</a:t>
            </a:r>
            <a:r>
              <a:rPr lang="en-US" sz="2600" dirty="0"/>
              <a:t>:</a:t>
            </a:r>
          </a:p>
          <a:p>
            <a:pPr lvl="1">
              <a:buFont typeface="Calibri" panose="020F0502020204030204" pitchFamily="34" charset="0"/>
              <a:buChar char="−"/>
            </a:pPr>
            <a:r>
              <a:rPr lang="en-US" sz="2400" dirty="0"/>
              <a:t>Reddening of skin</a:t>
            </a:r>
          </a:p>
          <a:p>
            <a:pPr lvl="1">
              <a:buFont typeface="Calibri" panose="020F0502020204030204" pitchFamily="34" charset="0"/>
              <a:buChar char="−"/>
            </a:pPr>
            <a:r>
              <a:rPr lang="en-US" sz="2400" dirty="0"/>
              <a:t>Numbness</a:t>
            </a:r>
          </a:p>
          <a:p>
            <a:pPr lvl="1">
              <a:buFont typeface="Calibri" panose="020F0502020204030204" pitchFamily="34" charset="0"/>
              <a:buChar char="−"/>
            </a:pPr>
            <a:r>
              <a:rPr lang="en-US" sz="2400" dirty="0"/>
              <a:t>Leg cramps</a:t>
            </a:r>
          </a:p>
          <a:p>
            <a:pPr lvl="1">
              <a:buFont typeface="Calibri" panose="020F0502020204030204" pitchFamily="34" charset="0"/>
              <a:buChar char="−"/>
            </a:pPr>
            <a:r>
              <a:rPr lang="en-US" sz="2400" dirty="0"/>
              <a:t>Swelling</a:t>
            </a:r>
          </a:p>
          <a:p>
            <a:pPr lvl="1">
              <a:buFont typeface="Calibri" panose="020F0502020204030204" pitchFamily="34" charset="0"/>
              <a:buChar char="−"/>
            </a:pPr>
            <a:r>
              <a:rPr lang="en-US" sz="2400" dirty="0"/>
              <a:t>Tingling pain</a:t>
            </a:r>
          </a:p>
          <a:p>
            <a:pPr lvl="1">
              <a:buFont typeface="Calibri" panose="020F0502020204030204" pitchFamily="34" charset="0"/>
              <a:buChar char="−"/>
            </a:pPr>
            <a:r>
              <a:rPr lang="en-US" sz="2400" dirty="0"/>
              <a:t>Blisters or ulcers</a:t>
            </a:r>
          </a:p>
          <a:p>
            <a:pPr lvl="1">
              <a:buFont typeface="Calibri" panose="020F0502020204030204" pitchFamily="34" charset="0"/>
              <a:buChar char="−"/>
            </a:pPr>
            <a:r>
              <a:rPr lang="en-US" sz="2400" dirty="0"/>
              <a:t>Bleeding under skin</a:t>
            </a:r>
          </a:p>
          <a:p>
            <a:pPr lvl="1">
              <a:buFont typeface="Calibri" panose="020F0502020204030204" pitchFamily="34" charset="0"/>
              <a:buChar char="−"/>
            </a:pPr>
            <a:r>
              <a:rPr lang="en-US" sz="2400" dirty="0"/>
              <a:t>Gangrene (Foot may turn dark purple, blue, or gray)</a:t>
            </a:r>
          </a:p>
          <a:p>
            <a:endParaRPr lang="en-US" sz="2600" dirty="0"/>
          </a:p>
          <a:p>
            <a:endParaRPr lang="en-US" sz="2600" dirty="0"/>
          </a:p>
        </p:txBody>
      </p:sp>
      <p:sp>
        <p:nvSpPr>
          <p:cNvPr id="4" name="Slide Number Placeholder 3">
            <a:extLst>
              <a:ext uri="{FF2B5EF4-FFF2-40B4-BE49-F238E27FC236}">
                <a16:creationId xmlns:a16="http://schemas.microsoft.com/office/drawing/2014/main" id="{A31C818B-4A9E-40BD-8082-FB33542160A1}"/>
              </a:ext>
            </a:extLst>
          </p:cNvPr>
          <p:cNvSpPr>
            <a:spLocks noGrp="1"/>
          </p:cNvSpPr>
          <p:nvPr>
            <p:ph type="sldNum" sz="quarter" idx="12"/>
          </p:nvPr>
        </p:nvSpPr>
        <p:spPr/>
        <p:txBody>
          <a:bodyPr/>
          <a:lstStyle/>
          <a:p>
            <a:fld id="{52110876-1A90-47DF-8CC1-92F5C1F8B346}" type="slidenum">
              <a:rPr lang="en-US" smtClean="0"/>
              <a:pPr/>
              <a:t>26</a:t>
            </a:fld>
            <a:endParaRPr lang="en-US"/>
          </a:p>
        </p:txBody>
      </p:sp>
    </p:spTree>
    <p:extLst>
      <p:ext uri="{BB962C8B-B14F-4D97-AF65-F5344CB8AC3E}">
        <p14:creationId xmlns:p14="http://schemas.microsoft.com/office/powerpoint/2010/main" val="14673642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5F36AB39-B571-4EFC-A1F5-4C3D106DA489}"/>
              </a:ext>
            </a:extLst>
          </p:cNvPr>
          <p:cNvSpPr txBox="1">
            <a:spLocks noGrp="1"/>
          </p:cNvSpPr>
          <p:nvPr>
            <p:ph type="title"/>
          </p:nvPr>
        </p:nvSpPr>
        <p:spPr bwMode="auto">
          <a:xfrm>
            <a:off x="0" y="457200"/>
            <a:ext cx="9144000" cy="8382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spcBef>
                <a:spcPts val="0"/>
              </a:spcBef>
              <a:defRPr/>
            </a:pPr>
            <a:r>
              <a:rPr lang="en-US" sz="3200" dirty="0">
                <a:solidFill>
                  <a:schemeClr val="bg1"/>
                </a:solidFill>
                <a:latin typeface="Corbel" pitchFamily="34" charset="0"/>
                <a:ea typeface="+mn-ea"/>
                <a:cs typeface="+mn-cs"/>
              </a:rPr>
              <a:t>Treatment of Trench Foot </a:t>
            </a:r>
          </a:p>
        </p:txBody>
      </p:sp>
      <p:sp>
        <p:nvSpPr>
          <p:cNvPr id="5" name="Content Placeholder 5">
            <a:extLst>
              <a:ext uri="{FF2B5EF4-FFF2-40B4-BE49-F238E27FC236}">
                <a16:creationId xmlns:a16="http://schemas.microsoft.com/office/drawing/2014/main" id="{7AB1AE56-F536-4EB2-8177-0D6E795EE325}"/>
              </a:ext>
            </a:extLst>
          </p:cNvPr>
          <p:cNvSpPr txBox="1">
            <a:spLocks/>
          </p:cNvSpPr>
          <p:nvPr/>
        </p:nvSpPr>
        <p:spPr>
          <a:xfrm>
            <a:off x="304800" y="1447800"/>
            <a:ext cx="8381999" cy="4343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600" b="1" dirty="0"/>
              <a:t>First aid for trench foot:</a:t>
            </a:r>
          </a:p>
          <a:p>
            <a:pPr lvl="1">
              <a:lnSpc>
                <a:spcPct val="150000"/>
              </a:lnSpc>
            </a:pPr>
            <a:r>
              <a:rPr lang="en-US" sz="2600" dirty="0"/>
              <a:t>Call 911 immediately in an emergency</a:t>
            </a:r>
          </a:p>
          <a:p>
            <a:pPr lvl="1">
              <a:lnSpc>
                <a:spcPct val="150000"/>
              </a:lnSpc>
            </a:pPr>
            <a:r>
              <a:rPr lang="en-US" sz="2600" dirty="0"/>
              <a:t>Remove shoes/boots and wet socks.</a:t>
            </a:r>
          </a:p>
          <a:p>
            <a:pPr lvl="1">
              <a:lnSpc>
                <a:spcPct val="150000"/>
              </a:lnSpc>
            </a:pPr>
            <a:r>
              <a:rPr lang="en-US" sz="2600" dirty="0"/>
              <a:t>Dry feet.</a:t>
            </a:r>
          </a:p>
          <a:p>
            <a:pPr lvl="1">
              <a:lnSpc>
                <a:spcPct val="150000"/>
              </a:lnSpc>
            </a:pPr>
            <a:r>
              <a:rPr lang="en-US" sz="2600" dirty="0"/>
              <a:t>Avoid walking on feet as this may cause tissue damage.</a:t>
            </a:r>
          </a:p>
          <a:p>
            <a:endParaRPr lang="en-US" sz="2600" dirty="0"/>
          </a:p>
          <a:p>
            <a:endParaRPr lang="en-US" sz="2600" dirty="0"/>
          </a:p>
        </p:txBody>
      </p:sp>
      <p:sp>
        <p:nvSpPr>
          <p:cNvPr id="4" name="Slide Number Placeholder 3">
            <a:extLst>
              <a:ext uri="{FF2B5EF4-FFF2-40B4-BE49-F238E27FC236}">
                <a16:creationId xmlns:a16="http://schemas.microsoft.com/office/drawing/2014/main" id="{A31C818B-4A9E-40BD-8082-FB33542160A1}"/>
              </a:ext>
            </a:extLst>
          </p:cNvPr>
          <p:cNvSpPr>
            <a:spLocks noGrp="1"/>
          </p:cNvSpPr>
          <p:nvPr>
            <p:ph type="sldNum" sz="quarter" idx="12"/>
          </p:nvPr>
        </p:nvSpPr>
        <p:spPr/>
        <p:txBody>
          <a:bodyPr/>
          <a:lstStyle/>
          <a:p>
            <a:fld id="{52110876-1A90-47DF-8CC1-92F5C1F8B346}" type="slidenum">
              <a:rPr lang="en-US" smtClean="0"/>
              <a:pPr/>
              <a:t>27</a:t>
            </a:fld>
            <a:endParaRPr lang="en-US"/>
          </a:p>
        </p:txBody>
      </p:sp>
    </p:spTree>
    <p:extLst>
      <p:ext uri="{BB962C8B-B14F-4D97-AF65-F5344CB8AC3E}">
        <p14:creationId xmlns:p14="http://schemas.microsoft.com/office/powerpoint/2010/main" val="42715893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5F36AB39-B571-4EFC-A1F5-4C3D106DA489}"/>
              </a:ext>
            </a:extLst>
          </p:cNvPr>
          <p:cNvSpPr txBox="1">
            <a:spLocks noGrp="1"/>
          </p:cNvSpPr>
          <p:nvPr>
            <p:ph type="title"/>
          </p:nvPr>
        </p:nvSpPr>
        <p:spPr bwMode="auto">
          <a:xfrm>
            <a:off x="0" y="457200"/>
            <a:ext cx="9144000" cy="8382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spcBef>
                <a:spcPts val="0"/>
              </a:spcBef>
              <a:defRPr/>
            </a:pPr>
            <a:r>
              <a:rPr lang="en-US" sz="3200" dirty="0">
                <a:solidFill>
                  <a:schemeClr val="bg1"/>
                </a:solidFill>
                <a:latin typeface="Corbel" pitchFamily="34" charset="0"/>
                <a:ea typeface="+mn-ea"/>
                <a:cs typeface="+mn-cs"/>
              </a:rPr>
              <a:t>Recognize the Signs of Cold Stress: </a:t>
            </a:r>
            <a:r>
              <a:rPr lang="en-US" sz="3200" b="1" u="sng" dirty="0">
                <a:solidFill>
                  <a:schemeClr val="bg1"/>
                </a:solidFill>
                <a:latin typeface="Corbel" pitchFamily="34" charset="0"/>
                <a:ea typeface="+mn-ea"/>
                <a:cs typeface="+mn-cs"/>
              </a:rPr>
              <a:t>Chilblains </a:t>
            </a:r>
          </a:p>
        </p:txBody>
      </p:sp>
      <p:sp>
        <p:nvSpPr>
          <p:cNvPr id="5" name="Content Placeholder 5">
            <a:extLst>
              <a:ext uri="{FF2B5EF4-FFF2-40B4-BE49-F238E27FC236}">
                <a16:creationId xmlns:a16="http://schemas.microsoft.com/office/drawing/2014/main" id="{38D109F5-1229-4612-9667-41550359E5CC}"/>
              </a:ext>
            </a:extLst>
          </p:cNvPr>
          <p:cNvSpPr txBox="1">
            <a:spLocks/>
          </p:cNvSpPr>
          <p:nvPr/>
        </p:nvSpPr>
        <p:spPr>
          <a:xfrm>
            <a:off x="457200" y="1752600"/>
            <a:ext cx="8229600" cy="4419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600" b="1" dirty="0"/>
              <a:t>Symptoms</a:t>
            </a:r>
            <a:r>
              <a:rPr lang="en-US" sz="2600" dirty="0"/>
              <a:t>:</a:t>
            </a:r>
          </a:p>
          <a:p>
            <a:pPr lvl="1">
              <a:lnSpc>
                <a:spcPct val="150000"/>
              </a:lnSpc>
              <a:buFont typeface="Wingdings" panose="05000000000000000000" pitchFamily="2" charset="2"/>
              <a:buChar char="Ø"/>
            </a:pPr>
            <a:r>
              <a:rPr lang="en-US" sz="2600" dirty="0"/>
              <a:t>Redness</a:t>
            </a:r>
          </a:p>
          <a:p>
            <a:pPr lvl="1">
              <a:lnSpc>
                <a:spcPct val="150000"/>
              </a:lnSpc>
              <a:buFont typeface="Wingdings" panose="05000000000000000000" pitchFamily="2" charset="2"/>
              <a:buChar char="Ø"/>
            </a:pPr>
            <a:r>
              <a:rPr lang="en-US" sz="2600" dirty="0"/>
              <a:t>Itching</a:t>
            </a:r>
          </a:p>
          <a:p>
            <a:pPr lvl="1">
              <a:lnSpc>
                <a:spcPct val="150000"/>
              </a:lnSpc>
              <a:buFont typeface="Wingdings" panose="05000000000000000000" pitchFamily="2" charset="2"/>
              <a:buChar char="Ø"/>
            </a:pPr>
            <a:r>
              <a:rPr lang="en-US" sz="2600" dirty="0"/>
              <a:t>Possible blistering</a:t>
            </a:r>
          </a:p>
          <a:p>
            <a:pPr lvl="1">
              <a:lnSpc>
                <a:spcPct val="150000"/>
              </a:lnSpc>
              <a:buFont typeface="Wingdings" panose="05000000000000000000" pitchFamily="2" charset="2"/>
              <a:buChar char="Ø"/>
            </a:pPr>
            <a:r>
              <a:rPr lang="en-US" sz="2600" dirty="0"/>
              <a:t>Inflammation</a:t>
            </a:r>
          </a:p>
          <a:p>
            <a:pPr lvl="1">
              <a:lnSpc>
                <a:spcPct val="150000"/>
              </a:lnSpc>
              <a:buFont typeface="Wingdings" panose="05000000000000000000" pitchFamily="2" charset="2"/>
              <a:buChar char="Ø"/>
            </a:pPr>
            <a:r>
              <a:rPr lang="en-US" sz="2600" dirty="0"/>
              <a:t>Possible ulceration in severe cases</a:t>
            </a:r>
          </a:p>
          <a:p>
            <a:pPr>
              <a:lnSpc>
                <a:spcPct val="150000"/>
              </a:lnSpc>
            </a:pPr>
            <a:endParaRPr lang="en-US" sz="2600" dirty="0"/>
          </a:p>
          <a:p>
            <a:endParaRPr lang="en-US" sz="2600" dirty="0"/>
          </a:p>
        </p:txBody>
      </p:sp>
      <p:sp>
        <p:nvSpPr>
          <p:cNvPr id="4" name="Slide Number Placeholder 3">
            <a:extLst>
              <a:ext uri="{FF2B5EF4-FFF2-40B4-BE49-F238E27FC236}">
                <a16:creationId xmlns:a16="http://schemas.microsoft.com/office/drawing/2014/main" id="{A31C818B-4A9E-40BD-8082-FB33542160A1}"/>
              </a:ext>
            </a:extLst>
          </p:cNvPr>
          <p:cNvSpPr>
            <a:spLocks noGrp="1"/>
          </p:cNvSpPr>
          <p:nvPr>
            <p:ph type="sldNum" sz="quarter" idx="12"/>
          </p:nvPr>
        </p:nvSpPr>
        <p:spPr/>
        <p:txBody>
          <a:bodyPr/>
          <a:lstStyle/>
          <a:p>
            <a:fld id="{52110876-1A90-47DF-8CC1-92F5C1F8B346}" type="slidenum">
              <a:rPr lang="en-US" smtClean="0"/>
              <a:pPr/>
              <a:t>28</a:t>
            </a:fld>
            <a:endParaRPr lang="en-US"/>
          </a:p>
        </p:txBody>
      </p:sp>
    </p:spTree>
    <p:extLst>
      <p:ext uri="{BB962C8B-B14F-4D97-AF65-F5344CB8AC3E}">
        <p14:creationId xmlns:p14="http://schemas.microsoft.com/office/powerpoint/2010/main" val="35491505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5F36AB39-B571-4EFC-A1F5-4C3D106DA489}"/>
              </a:ext>
            </a:extLst>
          </p:cNvPr>
          <p:cNvSpPr txBox="1">
            <a:spLocks noGrp="1"/>
          </p:cNvSpPr>
          <p:nvPr>
            <p:ph type="title"/>
          </p:nvPr>
        </p:nvSpPr>
        <p:spPr bwMode="auto">
          <a:xfrm>
            <a:off x="0" y="457200"/>
            <a:ext cx="9144000" cy="8382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spcBef>
                <a:spcPts val="0"/>
              </a:spcBef>
              <a:defRPr/>
            </a:pPr>
            <a:r>
              <a:rPr lang="en-US" sz="3200" dirty="0">
                <a:solidFill>
                  <a:schemeClr val="bg1"/>
                </a:solidFill>
                <a:latin typeface="Corbel" pitchFamily="34" charset="0"/>
                <a:ea typeface="+mn-ea"/>
                <a:cs typeface="+mn-cs"/>
              </a:rPr>
              <a:t>Treatment of Chilblains</a:t>
            </a:r>
          </a:p>
        </p:txBody>
      </p:sp>
      <p:sp>
        <p:nvSpPr>
          <p:cNvPr id="5" name="Content Placeholder 5">
            <a:extLst>
              <a:ext uri="{FF2B5EF4-FFF2-40B4-BE49-F238E27FC236}">
                <a16:creationId xmlns:a16="http://schemas.microsoft.com/office/drawing/2014/main" id="{2070ED58-D084-41D4-8289-D46017535457}"/>
              </a:ext>
            </a:extLst>
          </p:cNvPr>
          <p:cNvSpPr txBox="1">
            <a:spLocks/>
          </p:cNvSpPr>
          <p:nvPr/>
        </p:nvSpPr>
        <p:spPr>
          <a:xfrm>
            <a:off x="609600" y="1578292"/>
            <a:ext cx="7924800" cy="449516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800" b="1" dirty="0"/>
              <a:t>First aid for chilblains:</a:t>
            </a:r>
          </a:p>
          <a:p>
            <a:pPr lvl="1">
              <a:lnSpc>
                <a:spcPct val="150000"/>
              </a:lnSpc>
            </a:pPr>
            <a:r>
              <a:rPr lang="en-US" sz="2400" dirty="0"/>
              <a:t>Avoid scratching</a:t>
            </a:r>
          </a:p>
          <a:p>
            <a:pPr lvl="1">
              <a:lnSpc>
                <a:spcPct val="150000"/>
              </a:lnSpc>
            </a:pPr>
            <a:r>
              <a:rPr lang="en-US" sz="2400" dirty="0"/>
              <a:t>Slowly warm the skin</a:t>
            </a:r>
          </a:p>
          <a:p>
            <a:pPr lvl="1">
              <a:lnSpc>
                <a:spcPct val="150000"/>
              </a:lnSpc>
            </a:pPr>
            <a:r>
              <a:rPr lang="en-US" sz="2400" dirty="0"/>
              <a:t>Use corticosteroid creams to relieve itching and swelling</a:t>
            </a:r>
          </a:p>
          <a:p>
            <a:pPr lvl="1">
              <a:lnSpc>
                <a:spcPct val="150000"/>
              </a:lnSpc>
            </a:pPr>
            <a:r>
              <a:rPr lang="en-US" sz="2400" dirty="0"/>
              <a:t>Keep blisters and ulcers clean and covered</a:t>
            </a:r>
          </a:p>
          <a:p>
            <a:pPr lvl="1">
              <a:lnSpc>
                <a:spcPct val="150000"/>
              </a:lnSpc>
            </a:pPr>
            <a:endParaRPr lang="en-US" dirty="0"/>
          </a:p>
          <a:p>
            <a:endParaRPr lang="en-US" dirty="0"/>
          </a:p>
        </p:txBody>
      </p:sp>
      <p:sp>
        <p:nvSpPr>
          <p:cNvPr id="4" name="Slide Number Placeholder 3">
            <a:extLst>
              <a:ext uri="{FF2B5EF4-FFF2-40B4-BE49-F238E27FC236}">
                <a16:creationId xmlns:a16="http://schemas.microsoft.com/office/drawing/2014/main" id="{A31C818B-4A9E-40BD-8082-FB33542160A1}"/>
              </a:ext>
            </a:extLst>
          </p:cNvPr>
          <p:cNvSpPr>
            <a:spLocks noGrp="1"/>
          </p:cNvSpPr>
          <p:nvPr>
            <p:ph type="sldNum" sz="quarter" idx="12"/>
          </p:nvPr>
        </p:nvSpPr>
        <p:spPr/>
        <p:txBody>
          <a:bodyPr/>
          <a:lstStyle/>
          <a:p>
            <a:fld id="{52110876-1A90-47DF-8CC1-92F5C1F8B346}" type="slidenum">
              <a:rPr lang="en-US" smtClean="0"/>
              <a:pPr/>
              <a:t>29</a:t>
            </a:fld>
            <a:endParaRPr lang="en-US"/>
          </a:p>
        </p:txBody>
      </p:sp>
    </p:spTree>
    <p:extLst>
      <p:ext uri="{BB962C8B-B14F-4D97-AF65-F5344CB8AC3E}">
        <p14:creationId xmlns:p14="http://schemas.microsoft.com/office/powerpoint/2010/main" val="3857056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800" dirty="0">
              <a:solidFill>
                <a:schemeClr val="bg1"/>
              </a:solidFill>
              <a:latin typeface="+mn-lt"/>
            </a:endParaRPr>
          </a:p>
        </p:txBody>
      </p:sp>
      <p:sp>
        <p:nvSpPr>
          <p:cNvPr id="3" name="Title 2">
            <a:extLst>
              <a:ext uri="{FF2B5EF4-FFF2-40B4-BE49-F238E27FC236}">
                <a16:creationId xmlns:a16="http://schemas.microsoft.com/office/drawing/2014/main" id="{AA7AF828-F8A6-405E-9E19-5D5829EE335C}"/>
              </a:ext>
            </a:extLst>
          </p:cNvPr>
          <p:cNvSpPr>
            <a:spLocks noGrp="1"/>
          </p:cNvSpPr>
          <p:nvPr>
            <p:ph type="title"/>
          </p:nvPr>
        </p:nvSpPr>
        <p:spPr/>
        <p:txBody>
          <a:bodyPr/>
          <a:lstStyle/>
          <a:p>
            <a:pPr rtl="0" eaLnBrk="1" latinLnBrk="0" hangingPunct="1"/>
            <a:r>
              <a:rPr lang="en-US" sz="3200" kern="1200" dirty="0">
                <a:solidFill>
                  <a:srgbClr val="FFFFFF"/>
                </a:solidFill>
                <a:effectLst/>
                <a:latin typeface="Calibri" panose="020F0502020204030204" pitchFamily="34" charset="0"/>
                <a:ea typeface="+mn-ea"/>
                <a:cs typeface="+mn-cs"/>
              </a:rPr>
              <a:t>Learning Objectives </a:t>
            </a:r>
            <a:r>
              <a:rPr lang="en-US" sz="2800" kern="1200" dirty="0">
                <a:solidFill>
                  <a:srgbClr val="FFFFFF"/>
                </a:solidFill>
                <a:effectLst/>
                <a:latin typeface="Calibri" panose="020F0502020204030204" pitchFamily="34" charset="0"/>
                <a:ea typeface="+mn-ea"/>
                <a:cs typeface="+mn-cs"/>
              </a:rPr>
              <a:t> </a:t>
            </a:r>
            <a:endParaRPr lang="en-US" dirty="0">
              <a:effectLst/>
            </a:endParaRPr>
          </a:p>
        </p:txBody>
      </p:sp>
      <p:sp>
        <p:nvSpPr>
          <p:cNvPr id="8" name="Content Placeholder 1">
            <a:extLst>
              <a:ext uri="{FF2B5EF4-FFF2-40B4-BE49-F238E27FC236}">
                <a16:creationId xmlns:a16="http://schemas.microsoft.com/office/drawing/2014/main" id="{701A6772-F908-4AF1-AE7B-AF77756122F2}"/>
              </a:ext>
            </a:extLst>
          </p:cNvPr>
          <p:cNvSpPr txBox="1">
            <a:spLocks/>
          </p:cNvSpPr>
          <p:nvPr/>
        </p:nvSpPr>
        <p:spPr>
          <a:xfrm>
            <a:off x="495300" y="1522412"/>
            <a:ext cx="8420100" cy="506095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q"/>
            </a:pPr>
            <a:r>
              <a:rPr lang="en-US" sz="2400" dirty="0"/>
              <a:t>Recognizing and controlling hazards from exposed environments, in wind tower construction, maintenance and demolition:</a:t>
            </a:r>
          </a:p>
          <a:p>
            <a:pPr lvl="1">
              <a:buFont typeface="Wingdings" panose="05000000000000000000" pitchFamily="2" charset="2"/>
              <a:buChar char="Ø"/>
            </a:pPr>
            <a:r>
              <a:rPr lang="en-US" sz="2400" dirty="0"/>
              <a:t>Explain the factors that affect thermal balance.</a:t>
            </a:r>
          </a:p>
          <a:p>
            <a:pPr lvl="1">
              <a:buFont typeface="Wingdings" panose="05000000000000000000" pitchFamily="2" charset="2"/>
              <a:buChar char="Ø"/>
            </a:pPr>
            <a:r>
              <a:rPr lang="en-US" sz="2400" dirty="0"/>
              <a:t>Recognize the signs of heat stress.</a:t>
            </a:r>
          </a:p>
          <a:p>
            <a:pPr lvl="1">
              <a:buFont typeface="Wingdings" panose="05000000000000000000" pitchFamily="2" charset="2"/>
              <a:buChar char="Ø"/>
            </a:pPr>
            <a:r>
              <a:rPr lang="en-US" sz="2400" dirty="0"/>
              <a:t>Recognize the signs of cold stress.</a:t>
            </a:r>
          </a:p>
          <a:p>
            <a:pPr lvl="1">
              <a:buFont typeface="Wingdings" panose="05000000000000000000" pitchFamily="2" charset="2"/>
              <a:buChar char="Ø"/>
            </a:pPr>
            <a:r>
              <a:rPr lang="en-US" sz="2400" dirty="0"/>
              <a:t>Recognize other potential hazards in exposed environments.</a:t>
            </a:r>
          </a:p>
          <a:p>
            <a:pPr lvl="1">
              <a:buFont typeface="Wingdings" panose="05000000000000000000" pitchFamily="2" charset="2"/>
              <a:buChar char="Ø"/>
            </a:pPr>
            <a:r>
              <a:rPr lang="en-US" sz="2400" dirty="0"/>
              <a:t>Identify best practices while working externally.</a:t>
            </a:r>
          </a:p>
          <a:p>
            <a:pPr lvl="1">
              <a:buFont typeface="Wingdings" panose="05000000000000000000" pitchFamily="2" charset="2"/>
              <a:buChar char="Ø"/>
            </a:pPr>
            <a:r>
              <a:rPr lang="en-US" sz="2400" dirty="0"/>
              <a:t>Identify obstacles to safe practices at a worksite.</a:t>
            </a:r>
          </a:p>
        </p:txBody>
      </p:sp>
      <p:sp>
        <p:nvSpPr>
          <p:cNvPr id="5" name="Slide Number Placeholder 4">
            <a:extLst>
              <a:ext uri="{FF2B5EF4-FFF2-40B4-BE49-F238E27FC236}">
                <a16:creationId xmlns:a16="http://schemas.microsoft.com/office/drawing/2014/main" id="{D335E1B3-F7E6-4E58-A815-3801FE413A4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2110876-1A90-47DF-8CC1-92F5C1F8B346}" type="slidenum">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extLst>
      <p:ext uri="{BB962C8B-B14F-4D97-AF65-F5344CB8AC3E}">
        <p14:creationId xmlns:p14="http://schemas.microsoft.com/office/powerpoint/2010/main" val="7514046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5F36AB39-B571-4EFC-A1F5-4C3D106DA489}"/>
              </a:ext>
              <a:ext uri="{C183D7F6-B498-43B3-948B-1728B52AA6E4}">
                <adec:decorative xmlns:adec="http://schemas.microsoft.com/office/drawing/2017/decorative" val="1"/>
              </a:ext>
            </a:extLst>
          </p:cNvPr>
          <p:cNvSpPr txBox="1">
            <a:spLocks/>
          </p:cNvSpPr>
          <p:nvPr/>
        </p:nvSpPr>
        <p:spPr bwMode="auto">
          <a:xfrm>
            <a:off x="0" y="457200"/>
            <a:ext cx="9144000" cy="8382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3200" dirty="0">
              <a:solidFill>
                <a:schemeClr val="bg1"/>
              </a:solidFill>
              <a:latin typeface="Corbel" pitchFamily="34" charset="0"/>
              <a:ea typeface="+mn-ea"/>
              <a:cs typeface="+mn-cs"/>
            </a:endParaRPr>
          </a:p>
        </p:txBody>
      </p:sp>
      <p:sp>
        <p:nvSpPr>
          <p:cNvPr id="2" name="Title 1">
            <a:extLst>
              <a:ext uri="{FF2B5EF4-FFF2-40B4-BE49-F238E27FC236}">
                <a16:creationId xmlns:a16="http://schemas.microsoft.com/office/drawing/2014/main" id="{233E7AC8-9CFD-40F7-A92D-FA235DB387CB}"/>
              </a:ext>
            </a:extLst>
          </p:cNvPr>
          <p:cNvSpPr>
            <a:spLocks noGrp="1"/>
          </p:cNvSpPr>
          <p:nvPr>
            <p:ph type="title"/>
          </p:nvPr>
        </p:nvSpPr>
        <p:spPr/>
        <p:txBody>
          <a:bodyPr/>
          <a:lstStyle/>
          <a:p>
            <a:pPr rtl="0" eaLnBrk="1" latinLnBrk="0" hangingPunct="1"/>
            <a:r>
              <a:rPr lang="en-US" sz="3200" kern="1200" dirty="0">
                <a:solidFill>
                  <a:srgbClr val="FFFFFF"/>
                </a:solidFill>
                <a:effectLst/>
                <a:latin typeface="Corbel" panose="020B0503020204020204" pitchFamily="34" charset="0"/>
                <a:ea typeface="+mn-ea"/>
                <a:cs typeface="+mn-cs"/>
              </a:rPr>
              <a:t>Other Hazards </a:t>
            </a:r>
            <a:endParaRPr lang="en-US" dirty="0">
              <a:effectLst/>
            </a:endParaRPr>
          </a:p>
        </p:txBody>
      </p:sp>
      <p:sp>
        <p:nvSpPr>
          <p:cNvPr id="7" name="Content Placeholder 7">
            <a:extLst>
              <a:ext uri="{FF2B5EF4-FFF2-40B4-BE49-F238E27FC236}">
                <a16:creationId xmlns:a16="http://schemas.microsoft.com/office/drawing/2014/main" id="{E1C5BFF4-396B-4660-B938-6F9E6B6DDCE9}"/>
              </a:ext>
            </a:extLst>
          </p:cNvPr>
          <p:cNvSpPr txBox="1">
            <a:spLocks/>
          </p:cNvSpPr>
          <p:nvPr/>
        </p:nvSpPr>
        <p:spPr>
          <a:xfrm>
            <a:off x="609600" y="1494291"/>
            <a:ext cx="7924800" cy="457200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buFont typeface="Calibri" panose="020F0502020204030204" pitchFamily="34" charset="0"/>
              <a:buChar char="−"/>
            </a:pPr>
            <a:r>
              <a:rPr lang="en-US" sz="2200" dirty="0"/>
              <a:t>Sun exposure hazards:</a:t>
            </a:r>
          </a:p>
          <a:p>
            <a:pPr lvl="1">
              <a:spcBef>
                <a:spcPts val="0"/>
              </a:spcBef>
              <a:buFont typeface="Wingdings" panose="05000000000000000000" pitchFamily="2" charset="2"/>
              <a:buChar char="§"/>
            </a:pPr>
            <a:r>
              <a:rPr lang="en-US" sz="2200" dirty="0"/>
              <a:t>UV radiation can cause skin cancer</a:t>
            </a:r>
          </a:p>
          <a:p>
            <a:pPr lvl="1">
              <a:spcBef>
                <a:spcPts val="0"/>
              </a:spcBef>
              <a:buFont typeface="Wingdings" panose="05000000000000000000" pitchFamily="2" charset="2"/>
              <a:buChar char="§"/>
            </a:pPr>
            <a:r>
              <a:rPr lang="en-US" sz="2200" dirty="0"/>
              <a:t>Sunburns</a:t>
            </a:r>
          </a:p>
          <a:p>
            <a:pPr marL="457200" lvl="1" indent="0">
              <a:spcBef>
                <a:spcPts val="0"/>
              </a:spcBef>
              <a:buFont typeface="Arial" pitchFamily="34" charset="0"/>
              <a:buNone/>
            </a:pPr>
            <a:endParaRPr lang="en-US" sz="2200" dirty="0"/>
          </a:p>
          <a:p>
            <a:pPr>
              <a:spcBef>
                <a:spcPts val="0"/>
              </a:spcBef>
              <a:buFont typeface="Calibri" panose="020F0502020204030204" pitchFamily="34" charset="0"/>
              <a:buChar char="−"/>
            </a:pPr>
            <a:r>
              <a:rPr lang="en-US" sz="2200" dirty="0"/>
              <a:t>Hazardous noise leading to hearing loss</a:t>
            </a:r>
          </a:p>
          <a:p>
            <a:pPr>
              <a:spcBef>
                <a:spcPts val="0"/>
              </a:spcBef>
              <a:buFont typeface="Calibri" panose="020F0502020204030204" pitchFamily="34" charset="0"/>
              <a:buChar char="−"/>
            </a:pPr>
            <a:r>
              <a:rPr lang="en-US" sz="2200" dirty="0"/>
              <a:t>Contact with poisonous plants hazards</a:t>
            </a:r>
          </a:p>
          <a:p>
            <a:pPr>
              <a:spcBef>
                <a:spcPts val="0"/>
              </a:spcBef>
              <a:buFont typeface="Calibri" panose="020F0502020204030204" pitchFamily="34" charset="0"/>
              <a:buChar char="−"/>
            </a:pPr>
            <a:r>
              <a:rPr lang="en-US" sz="2200" dirty="0"/>
              <a:t>Exposure to venomous spider and snake bites</a:t>
            </a:r>
          </a:p>
          <a:p>
            <a:pPr>
              <a:spcBef>
                <a:spcPts val="0"/>
              </a:spcBef>
              <a:buFont typeface="Calibri" panose="020F0502020204030204" pitchFamily="34" charset="0"/>
              <a:buChar char="−"/>
            </a:pPr>
            <a:r>
              <a:rPr lang="en-US" sz="2200" dirty="0"/>
              <a:t>Risk of stinging insects or scorpions</a:t>
            </a:r>
          </a:p>
          <a:p>
            <a:pPr>
              <a:spcBef>
                <a:spcPts val="0"/>
              </a:spcBef>
              <a:buFont typeface="Calibri" panose="020F0502020204030204" pitchFamily="34" charset="0"/>
              <a:buChar char="−"/>
            </a:pPr>
            <a:r>
              <a:rPr lang="en-US" sz="2200" dirty="0"/>
              <a:t>Exposure to mosquito-borne diseases</a:t>
            </a:r>
          </a:p>
          <a:p>
            <a:pPr>
              <a:spcBef>
                <a:spcPts val="0"/>
              </a:spcBef>
              <a:buFont typeface="Calibri" panose="020F0502020204030204" pitchFamily="34" charset="0"/>
              <a:buChar char="−"/>
            </a:pPr>
            <a:r>
              <a:rPr lang="en-US" sz="2200" dirty="0"/>
              <a:t>Risk of tick-borne diseases</a:t>
            </a:r>
          </a:p>
          <a:p>
            <a:pPr>
              <a:spcBef>
                <a:spcPts val="0"/>
              </a:spcBef>
              <a:buFont typeface="Calibri" panose="020F0502020204030204" pitchFamily="34" charset="0"/>
              <a:buChar char="−"/>
            </a:pPr>
            <a:r>
              <a:rPr lang="en-US" sz="2200" dirty="0"/>
              <a:t>Risk of Lyme disease</a:t>
            </a:r>
          </a:p>
          <a:p>
            <a:pPr>
              <a:spcBef>
                <a:spcPts val="0"/>
              </a:spcBef>
              <a:buFont typeface="Calibri" panose="020F0502020204030204" pitchFamily="34" charset="0"/>
              <a:buChar char="−"/>
            </a:pPr>
            <a:r>
              <a:rPr lang="en-US" sz="2200" dirty="0"/>
              <a:t>Lightning.</a:t>
            </a:r>
          </a:p>
        </p:txBody>
      </p:sp>
      <p:sp>
        <p:nvSpPr>
          <p:cNvPr id="5" name="Slide Number Placeholder 4">
            <a:extLst>
              <a:ext uri="{FF2B5EF4-FFF2-40B4-BE49-F238E27FC236}">
                <a16:creationId xmlns:a16="http://schemas.microsoft.com/office/drawing/2014/main" id="{000520B6-D2BD-42B9-9067-2C8DBF9377F2}"/>
              </a:ext>
            </a:extLst>
          </p:cNvPr>
          <p:cNvSpPr>
            <a:spLocks noGrp="1"/>
          </p:cNvSpPr>
          <p:nvPr>
            <p:ph type="sldNum" sz="quarter" idx="12"/>
          </p:nvPr>
        </p:nvSpPr>
        <p:spPr/>
        <p:txBody>
          <a:bodyPr/>
          <a:lstStyle/>
          <a:p>
            <a:fld id="{52110876-1A90-47DF-8CC1-92F5C1F8B346}" type="slidenum">
              <a:rPr lang="en-US" smtClean="0"/>
              <a:pPr/>
              <a:t>30</a:t>
            </a:fld>
            <a:endParaRPr lang="en-US"/>
          </a:p>
        </p:txBody>
      </p:sp>
    </p:spTree>
    <p:extLst>
      <p:ext uri="{BB962C8B-B14F-4D97-AF65-F5344CB8AC3E}">
        <p14:creationId xmlns:p14="http://schemas.microsoft.com/office/powerpoint/2010/main" val="16174472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5F36AB39-B571-4EFC-A1F5-4C3D106DA489}"/>
              </a:ext>
              <a:ext uri="{C183D7F6-B498-43B3-948B-1728B52AA6E4}">
                <adec:decorative xmlns:adec="http://schemas.microsoft.com/office/drawing/2017/decorative" val="1"/>
              </a:ext>
            </a:extLst>
          </p:cNvPr>
          <p:cNvSpPr txBox="1">
            <a:spLocks/>
          </p:cNvSpPr>
          <p:nvPr/>
        </p:nvSpPr>
        <p:spPr bwMode="auto">
          <a:xfrm>
            <a:off x="0" y="457200"/>
            <a:ext cx="9144000" cy="8382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latin typeface="+mn-lt"/>
            </a:endParaRPr>
          </a:p>
        </p:txBody>
      </p:sp>
      <p:sp>
        <p:nvSpPr>
          <p:cNvPr id="2" name="Title 1">
            <a:extLst>
              <a:ext uri="{FF2B5EF4-FFF2-40B4-BE49-F238E27FC236}">
                <a16:creationId xmlns:a16="http://schemas.microsoft.com/office/drawing/2014/main" id="{231B8D77-3CB1-472D-88FC-62B077ED49BB}"/>
              </a:ext>
            </a:extLst>
          </p:cNvPr>
          <p:cNvSpPr>
            <a:spLocks noGrp="1"/>
          </p:cNvSpPr>
          <p:nvPr>
            <p:ph type="title"/>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Best Practices in Exposed Environments </a:t>
            </a:r>
            <a:r>
              <a:rPr lang="en-US" sz="2000" kern="1200" dirty="0">
                <a:solidFill>
                  <a:srgbClr val="FFFFFF"/>
                </a:solidFill>
                <a:effectLst/>
                <a:latin typeface="Calibri" panose="020F0502020204030204" pitchFamily="34" charset="0"/>
                <a:ea typeface="+mn-ea"/>
                <a:cs typeface="+mn-cs"/>
              </a:rPr>
              <a:t>(1)</a:t>
            </a:r>
            <a:endParaRPr lang="en-US" dirty="0">
              <a:effectLst/>
            </a:endParaRPr>
          </a:p>
        </p:txBody>
      </p:sp>
      <p:sp>
        <p:nvSpPr>
          <p:cNvPr id="7" name="Content Placeholder 2">
            <a:extLst>
              <a:ext uri="{FF2B5EF4-FFF2-40B4-BE49-F238E27FC236}">
                <a16:creationId xmlns:a16="http://schemas.microsoft.com/office/drawing/2014/main" id="{39D0916E-63CC-40D1-99D2-3311114E0965}"/>
              </a:ext>
            </a:extLst>
          </p:cNvPr>
          <p:cNvSpPr txBox="1">
            <a:spLocks/>
          </p:cNvSpPr>
          <p:nvPr/>
        </p:nvSpPr>
        <p:spPr>
          <a:xfrm>
            <a:off x="609600" y="1641703"/>
            <a:ext cx="8382000" cy="507977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Calibri" panose="020F0502020204030204" pitchFamily="34" charset="0"/>
              <a:buChar char="−"/>
            </a:pPr>
            <a:r>
              <a:rPr lang="en-US" sz="2400" dirty="0"/>
              <a:t>Schedule work on cooler days to avoid heat stress.</a:t>
            </a:r>
          </a:p>
          <a:p>
            <a:pPr>
              <a:buFont typeface="Calibri" panose="020F0502020204030204" pitchFamily="34" charset="0"/>
              <a:buChar char="−"/>
            </a:pPr>
            <a:endParaRPr lang="en-US" sz="2400" dirty="0"/>
          </a:p>
          <a:p>
            <a:pPr>
              <a:buFont typeface="Calibri" panose="020F0502020204030204" pitchFamily="34" charset="0"/>
              <a:buChar char="−"/>
            </a:pPr>
            <a:r>
              <a:rPr lang="en-US" sz="2400" dirty="0"/>
              <a:t>Establish a buddy system and train them to watch out for first symptoms of heat stress.</a:t>
            </a:r>
          </a:p>
          <a:p>
            <a:pPr marL="0" indent="0">
              <a:buNone/>
            </a:pPr>
            <a:endParaRPr lang="en-US" sz="2400" dirty="0"/>
          </a:p>
          <a:p>
            <a:pPr>
              <a:buFont typeface="Calibri" panose="020F0502020204030204" pitchFamily="34" charset="0"/>
              <a:buChar char="−"/>
            </a:pPr>
            <a:r>
              <a:rPr lang="en-US" sz="2400" dirty="0"/>
              <a:t>Encourage workers to drink water at least every 20 minutes.</a:t>
            </a:r>
          </a:p>
          <a:p>
            <a:pPr>
              <a:buFont typeface="Calibri" panose="020F0502020204030204" pitchFamily="34" charset="0"/>
              <a:buChar char="−"/>
            </a:pPr>
            <a:endParaRPr lang="en-US" sz="2400" dirty="0"/>
          </a:p>
          <a:p>
            <a:pPr>
              <a:buFont typeface="Calibri" panose="020F0502020204030204" pitchFamily="34" charset="0"/>
              <a:buChar char="−"/>
            </a:pPr>
            <a:r>
              <a:rPr lang="en-US" sz="2400" dirty="0"/>
              <a:t>Workers should take regular breaks to cool off in airconditioned site office.</a:t>
            </a:r>
          </a:p>
          <a:p>
            <a:pPr>
              <a:buFont typeface="Calibri" panose="020F0502020204030204" pitchFamily="34" charset="0"/>
              <a:buChar char="−"/>
            </a:pPr>
            <a:endParaRPr lang="en-US" sz="2400" dirty="0"/>
          </a:p>
          <a:p>
            <a:pPr>
              <a:buFont typeface="Calibri" panose="020F0502020204030204" pitchFamily="34" charset="0"/>
              <a:buChar char="−"/>
            </a:pPr>
            <a:r>
              <a:rPr lang="en-US" sz="2400" dirty="0"/>
              <a:t>Reduce energy requirements of the job.</a:t>
            </a:r>
          </a:p>
          <a:p>
            <a:pPr>
              <a:buFont typeface="Calibri" panose="020F0502020204030204" pitchFamily="34" charset="0"/>
              <a:buChar char="−"/>
            </a:pPr>
            <a:endParaRPr lang="en-US" sz="2400" dirty="0"/>
          </a:p>
          <a:p>
            <a:endParaRPr lang="en-US" dirty="0"/>
          </a:p>
          <a:p>
            <a:pPr marL="0" indent="0">
              <a:buFont typeface="Arial" pitchFamily="34" charset="0"/>
              <a:buNone/>
            </a:pPr>
            <a:endParaRPr lang="en-US" dirty="0"/>
          </a:p>
        </p:txBody>
      </p:sp>
      <p:sp>
        <p:nvSpPr>
          <p:cNvPr id="4" name="Slide Number Placeholder 3">
            <a:extLst>
              <a:ext uri="{FF2B5EF4-FFF2-40B4-BE49-F238E27FC236}">
                <a16:creationId xmlns:a16="http://schemas.microsoft.com/office/drawing/2014/main" id="{756391D8-5860-48A5-A6E4-107AE32ACC12}"/>
              </a:ext>
            </a:extLst>
          </p:cNvPr>
          <p:cNvSpPr>
            <a:spLocks noGrp="1"/>
          </p:cNvSpPr>
          <p:nvPr>
            <p:ph type="sldNum" sz="quarter" idx="12"/>
          </p:nvPr>
        </p:nvSpPr>
        <p:spPr/>
        <p:txBody>
          <a:bodyPr/>
          <a:lstStyle/>
          <a:p>
            <a:fld id="{52110876-1A90-47DF-8CC1-92F5C1F8B346}" type="slidenum">
              <a:rPr lang="en-US" smtClean="0"/>
              <a:pPr/>
              <a:t>31</a:t>
            </a:fld>
            <a:endParaRPr lang="en-US"/>
          </a:p>
        </p:txBody>
      </p:sp>
    </p:spTree>
    <p:extLst>
      <p:ext uri="{BB962C8B-B14F-4D97-AF65-F5344CB8AC3E}">
        <p14:creationId xmlns:p14="http://schemas.microsoft.com/office/powerpoint/2010/main" val="15054294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5F36AB39-B571-4EFC-A1F5-4C3D106DA489}"/>
              </a:ext>
            </a:extLst>
          </p:cNvPr>
          <p:cNvSpPr txBox="1">
            <a:spLocks noGrp="1"/>
          </p:cNvSpPr>
          <p:nvPr>
            <p:ph type="title" idx="4294967295"/>
          </p:nvPr>
        </p:nvSpPr>
        <p:spPr bwMode="auto">
          <a:xfrm>
            <a:off x="0" y="457200"/>
            <a:ext cx="9144000" cy="8382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chemeClr val="bg1"/>
                </a:solidFill>
                <a:effectLst/>
                <a:uLnTx/>
                <a:uFillTx/>
                <a:latin typeface="+mj-lt"/>
                <a:ea typeface="+mj-ea"/>
                <a:cs typeface="+mj-cs"/>
              </a:rPr>
              <a:t>Best Practices in Exposed Environments </a:t>
            </a:r>
            <a:r>
              <a:rPr kumimoji="0" lang="en-US" sz="2000" b="0" i="0" u="none" strike="noStrike" kern="1200" cap="none" spc="0" normalizeH="0" baseline="0" noProof="0" dirty="0">
                <a:ln>
                  <a:noFill/>
                </a:ln>
                <a:solidFill>
                  <a:schemeClr val="bg1"/>
                </a:solidFill>
                <a:effectLst/>
                <a:uLnTx/>
                <a:uFillTx/>
                <a:latin typeface="+mj-lt"/>
                <a:ea typeface="+mj-ea"/>
                <a:cs typeface="+mj-cs"/>
              </a:rPr>
              <a:t>(2)</a:t>
            </a:r>
          </a:p>
        </p:txBody>
      </p:sp>
      <p:sp>
        <p:nvSpPr>
          <p:cNvPr id="7" name="Content Placeholder 2">
            <a:extLst>
              <a:ext uri="{FF2B5EF4-FFF2-40B4-BE49-F238E27FC236}">
                <a16:creationId xmlns:a16="http://schemas.microsoft.com/office/drawing/2014/main" id="{99D69815-8B68-4DA0-AA2D-92C61037A1B5}"/>
              </a:ext>
            </a:extLst>
          </p:cNvPr>
          <p:cNvSpPr txBox="1">
            <a:spLocks/>
          </p:cNvSpPr>
          <p:nvPr/>
        </p:nvSpPr>
        <p:spPr>
          <a:xfrm>
            <a:off x="609600" y="1632857"/>
            <a:ext cx="8077200" cy="4724400"/>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Calibri" panose="020F0502020204030204" pitchFamily="34" charset="0"/>
              <a:buChar char="−"/>
            </a:pPr>
            <a:r>
              <a:rPr lang="en-US" sz="2600" dirty="0"/>
              <a:t>Assign an adequate amount of workers to each task.</a:t>
            </a:r>
          </a:p>
          <a:p>
            <a:pPr>
              <a:buFont typeface="Calibri" panose="020F0502020204030204" pitchFamily="34" charset="0"/>
              <a:buChar char="−"/>
            </a:pPr>
            <a:endParaRPr lang="en-US" sz="2600" dirty="0"/>
          </a:p>
          <a:p>
            <a:pPr>
              <a:buFont typeface="Calibri" panose="020F0502020204030204" pitchFamily="34" charset="0"/>
              <a:buChar char="−"/>
            </a:pPr>
            <a:r>
              <a:rPr lang="en-US" sz="2600" dirty="0"/>
              <a:t>Develop a program to acclimatize workers to heat and increase their physical fitness.</a:t>
            </a:r>
          </a:p>
          <a:p>
            <a:pPr>
              <a:buFont typeface="Calibri" panose="020F0502020204030204" pitchFamily="34" charset="0"/>
              <a:buChar char="−"/>
            </a:pPr>
            <a:endParaRPr lang="en-US" sz="2600" dirty="0"/>
          </a:p>
          <a:p>
            <a:pPr>
              <a:buFont typeface="Calibri" panose="020F0502020204030204" pitchFamily="34" charset="0"/>
              <a:buChar char="−"/>
            </a:pPr>
            <a:r>
              <a:rPr lang="en-US" sz="2600" dirty="0"/>
              <a:t>Train supervisors and workers on heat and cold stresses and other outdoor work hazards.</a:t>
            </a:r>
          </a:p>
          <a:p>
            <a:pPr>
              <a:buFont typeface="Calibri" panose="020F0502020204030204" pitchFamily="34" charset="0"/>
              <a:buChar char="−"/>
            </a:pPr>
            <a:endParaRPr lang="en-US" sz="2600" dirty="0"/>
          </a:p>
          <a:p>
            <a:pPr>
              <a:buFont typeface="Calibri" panose="020F0502020204030204" pitchFamily="34" charset="0"/>
              <a:buChar char="−"/>
            </a:pPr>
            <a:r>
              <a:rPr lang="en-US" sz="2600" dirty="0"/>
              <a:t>Apply sunscreen products with an SPF of at least 15.</a:t>
            </a:r>
          </a:p>
          <a:p>
            <a:pPr marL="0" indent="0">
              <a:buNone/>
            </a:pPr>
            <a:endParaRPr lang="en-US" sz="2600" dirty="0"/>
          </a:p>
          <a:p>
            <a:pPr>
              <a:buFont typeface="Calibri" panose="020F0502020204030204" pitchFamily="34" charset="0"/>
              <a:buChar char="−"/>
            </a:pPr>
            <a:r>
              <a:rPr lang="en-US" sz="2600" dirty="0"/>
              <a:t>Utilize UV-protective sunglasses for protection against UVA and UVB light.</a:t>
            </a:r>
          </a:p>
          <a:p>
            <a:pPr>
              <a:buFont typeface="Wingdings" panose="05000000000000000000" pitchFamily="2" charset="2"/>
              <a:buChar char="v"/>
            </a:pPr>
            <a:endParaRPr lang="en-US" sz="2600" dirty="0"/>
          </a:p>
        </p:txBody>
      </p:sp>
      <p:sp>
        <p:nvSpPr>
          <p:cNvPr id="4" name="Slide Number Placeholder 3">
            <a:extLst>
              <a:ext uri="{FF2B5EF4-FFF2-40B4-BE49-F238E27FC236}">
                <a16:creationId xmlns:a16="http://schemas.microsoft.com/office/drawing/2014/main" id="{7F309937-BE91-4D59-9C11-23CF12FAF831}"/>
              </a:ext>
            </a:extLst>
          </p:cNvPr>
          <p:cNvSpPr>
            <a:spLocks noGrp="1"/>
          </p:cNvSpPr>
          <p:nvPr>
            <p:ph type="sldNum" sz="quarter" idx="12"/>
          </p:nvPr>
        </p:nvSpPr>
        <p:spPr>
          <a:xfrm>
            <a:off x="6400800" y="6356350"/>
            <a:ext cx="2133600" cy="365125"/>
          </a:xfrm>
        </p:spPr>
        <p:txBody>
          <a:bodyPr/>
          <a:lstStyle/>
          <a:p>
            <a:fld id="{52110876-1A90-47DF-8CC1-92F5C1F8B346}" type="slidenum">
              <a:rPr lang="en-US" smtClean="0"/>
              <a:pPr/>
              <a:t>32</a:t>
            </a:fld>
            <a:endParaRPr lang="en-US"/>
          </a:p>
        </p:txBody>
      </p:sp>
    </p:spTree>
    <p:extLst>
      <p:ext uri="{BB962C8B-B14F-4D97-AF65-F5344CB8AC3E}">
        <p14:creationId xmlns:p14="http://schemas.microsoft.com/office/powerpoint/2010/main" val="6283079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5F36AB39-B571-4EFC-A1F5-4C3D106DA489}"/>
              </a:ext>
              <a:ext uri="{C183D7F6-B498-43B3-948B-1728B52AA6E4}">
                <adec:decorative xmlns:adec="http://schemas.microsoft.com/office/drawing/2017/decorative" val="1"/>
              </a:ext>
            </a:extLst>
          </p:cNvPr>
          <p:cNvSpPr txBox="1">
            <a:spLocks/>
          </p:cNvSpPr>
          <p:nvPr/>
        </p:nvSpPr>
        <p:spPr bwMode="auto">
          <a:xfrm>
            <a:off x="0" y="457200"/>
            <a:ext cx="9144000" cy="8382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800" dirty="0">
              <a:solidFill>
                <a:schemeClr val="bg1"/>
              </a:solidFill>
              <a:latin typeface="+mn-lt"/>
            </a:endParaRPr>
          </a:p>
        </p:txBody>
      </p:sp>
      <p:sp>
        <p:nvSpPr>
          <p:cNvPr id="2" name="Title 1">
            <a:extLst>
              <a:ext uri="{FF2B5EF4-FFF2-40B4-BE49-F238E27FC236}">
                <a16:creationId xmlns:a16="http://schemas.microsoft.com/office/drawing/2014/main" id="{EA13BF58-3A7F-413B-AE49-83697D53BC15}"/>
              </a:ext>
            </a:extLst>
          </p:cNvPr>
          <p:cNvSpPr>
            <a:spLocks noGrp="1"/>
          </p:cNvSpPr>
          <p:nvPr>
            <p:ph type="title"/>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Best Practices in Exposed Environments </a:t>
            </a:r>
            <a:r>
              <a:rPr lang="en-US" sz="2000" kern="1200" dirty="0">
                <a:solidFill>
                  <a:srgbClr val="FFFFFF"/>
                </a:solidFill>
                <a:effectLst/>
                <a:latin typeface="Calibri" panose="020F0502020204030204" pitchFamily="34" charset="0"/>
                <a:ea typeface="+mn-ea"/>
                <a:cs typeface="+mn-cs"/>
              </a:rPr>
              <a:t>(3)</a:t>
            </a:r>
            <a:endParaRPr lang="en-US" dirty="0">
              <a:effectLst/>
            </a:endParaRPr>
          </a:p>
        </p:txBody>
      </p:sp>
      <p:sp>
        <p:nvSpPr>
          <p:cNvPr id="7" name="Content Placeholder 2">
            <a:extLst>
              <a:ext uri="{FF2B5EF4-FFF2-40B4-BE49-F238E27FC236}">
                <a16:creationId xmlns:a16="http://schemas.microsoft.com/office/drawing/2014/main" id="{22D64D30-FB11-44FB-B92E-4BAEBF8A8E60}"/>
              </a:ext>
            </a:extLst>
          </p:cNvPr>
          <p:cNvSpPr txBox="1">
            <a:spLocks/>
          </p:cNvSpPr>
          <p:nvPr/>
        </p:nvSpPr>
        <p:spPr>
          <a:xfrm>
            <a:off x="625929" y="1524000"/>
            <a:ext cx="8137071" cy="5059362"/>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20000"/>
              </a:lnSpc>
              <a:buFont typeface="Calibri" panose="020F0502020204030204" pitchFamily="34" charset="0"/>
              <a:buChar char="−"/>
            </a:pPr>
            <a:r>
              <a:rPr lang="en-US" sz="2600" dirty="0"/>
              <a:t>Train workers to recognize symptoms of cold stress.</a:t>
            </a:r>
          </a:p>
          <a:p>
            <a:pPr>
              <a:lnSpc>
                <a:spcPct val="120000"/>
              </a:lnSpc>
              <a:buFont typeface="Calibri" panose="020F0502020204030204" pitchFamily="34" charset="0"/>
              <a:buChar char="−"/>
            </a:pPr>
            <a:endParaRPr lang="en-US" sz="2600" dirty="0"/>
          </a:p>
          <a:p>
            <a:pPr>
              <a:lnSpc>
                <a:spcPct val="120000"/>
              </a:lnSpc>
              <a:buFont typeface="Calibri" panose="020F0502020204030204" pitchFamily="34" charset="0"/>
              <a:buChar char="−"/>
            </a:pPr>
            <a:r>
              <a:rPr lang="en-US" sz="2600" dirty="0"/>
              <a:t>Create buddy system among workers </a:t>
            </a:r>
          </a:p>
          <a:p>
            <a:pPr>
              <a:lnSpc>
                <a:spcPct val="120000"/>
              </a:lnSpc>
              <a:buFont typeface="Calibri" panose="020F0502020204030204" pitchFamily="34" charset="0"/>
              <a:buChar char="−"/>
            </a:pPr>
            <a:endParaRPr lang="en-US" sz="2600" dirty="0"/>
          </a:p>
          <a:p>
            <a:pPr>
              <a:lnSpc>
                <a:spcPct val="120000"/>
              </a:lnSpc>
              <a:buFont typeface="Calibri" panose="020F0502020204030204" pitchFamily="34" charset="0"/>
              <a:buChar char="−"/>
            </a:pPr>
            <a:r>
              <a:rPr lang="en-US" sz="2600" dirty="0"/>
              <a:t>Encourage them to monitor their physical condition and coworkers.</a:t>
            </a:r>
          </a:p>
          <a:p>
            <a:pPr>
              <a:lnSpc>
                <a:spcPct val="120000"/>
              </a:lnSpc>
              <a:buFont typeface="Calibri" panose="020F0502020204030204" pitchFamily="34" charset="0"/>
              <a:buChar char="−"/>
            </a:pPr>
            <a:endParaRPr lang="en-US" sz="2600" dirty="0"/>
          </a:p>
          <a:p>
            <a:pPr>
              <a:lnSpc>
                <a:spcPct val="120000"/>
              </a:lnSpc>
              <a:buFont typeface="Calibri" panose="020F0502020204030204" pitchFamily="34" charset="0"/>
              <a:buChar char="−"/>
            </a:pPr>
            <a:r>
              <a:rPr lang="en-US" sz="2600" dirty="0"/>
              <a:t>Ensure workers dress properly for the cold.</a:t>
            </a:r>
          </a:p>
          <a:p>
            <a:pPr>
              <a:lnSpc>
                <a:spcPct val="120000"/>
              </a:lnSpc>
              <a:buFont typeface="Calibri" panose="020F0502020204030204" pitchFamily="34" charset="0"/>
              <a:buChar char="−"/>
            </a:pPr>
            <a:endParaRPr lang="en-US" sz="2600" dirty="0"/>
          </a:p>
          <a:p>
            <a:pPr>
              <a:lnSpc>
                <a:spcPct val="120000"/>
              </a:lnSpc>
              <a:buFont typeface="Calibri" panose="020F0502020204030204" pitchFamily="34" charset="0"/>
              <a:buChar char="−"/>
            </a:pPr>
            <a:r>
              <a:rPr lang="en-US" sz="2600" dirty="0"/>
              <a:t>Stay dry in the cold. Moisture or dampness can increase the rate of heat loss from the body.</a:t>
            </a:r>
          </a:p>
          <a:p>
            <a:pPr>
              <a:buFont typeface="Wingdings" panose="05000000000000000000" pitchFamily="2" charset="2"/>
              <a:buChar char="v"/>
            </a:pPr>
            <a:endParaRPr lang="en-US" dirty="0"/>
          </a:p>
        </p:txBody>
      </p:sp>
      <p:sp>
        <p:nvSpPr>
          <p:cNvPr id="4" name="Slide Number Placeholder 3">
            <a:extLst>
              <a:ext uri="{FF2B5EF4-FFF2-40B4-BE49-F238E27FC236}">
                <a16:creationId xmlns:a16="http://schemas.microsoft.com/office/drawing/2014/main" id="{6B805EF6-CE54-4325-BE89-91CDFE0C51D7}"/>
              </a:ext>
            </a:extLst>
          </p:cNvPr>
          <p:cNvSpPr>
            <a:spLocks noGrp="1"/>
          </p:cNvSpPr>
          <p:nvPr>
            <p:ph type="sldNum" sz="quarter" idx="12"/>
          </p:nvPr>
        </p:nvSpPr>
        <p:spPr/>
        <p:txBody>
          <a:bodyPr/>
          <a:lstStyle/>
          <a:p>
            <a:fld id="{52110876-1A90-47DF-8CC1-92F5C1F8B346}" type="slidenum">
              <a:rPr lang="en-US" smtClean="0"/>
              <a:pPr/>
              <a:t>33</a:t>
            </a:fld>
            <a:endParaRPr lang="en-US"/>
          </a:p>
        </p:txBody>
      </p:sp>
    </p:spTree>
    <p:extLst>
      <p:ext uri="{BB962C8B-B14F-4D97-AF65-F5344CB8AC3E}">
        <p14:creationId xmlns:p14="http://schemas.microsoft.com/office/powerpoint/2010/main" val="22389437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5F36AB39-B571-4EFC-A1F5-4C3D106DA489}"/>
              </a:ext>
              <a:ext uri="{C183D7F6-B498-43B3-948B-1728B52AA6E4}">
                <adec:decorative xmlns:adec="http://schemas.microsoft.com/office/drawing/2017/decorative" val="1"/>
              </a:ext>
            </a:extLst>
          </p:cNvPr>
          <p:cNvSpPr txBox="1">
            <a:spLocks/>
          </p:cNvSpPr>
          <p:nvPr/>
        </p:nvSpPr>
        <p:spPr bwMode="auto">
          <a:xfrm>
            <a:off x="0" y="457200"/>
            <a:ext cx="9144000" cy="8382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endParaRPr>
          </a:p>
        </p:txBody>
      </p:sp>
      <p:sp>
        <p:nvSpPr>
          <p:cNvPr id="2" name="Title 1">
            <a:extLst>
              <a:ext uri="{FF2B5EF4-FFF2-40B4-BE49-F238E27FC236}">
                <a16:creationId xmlns:a16="http://schemas.microsoft.com/office/drawing/2014/main" id="{25EC7AD0-E166-43B5-A5C8-7751F27116F7}"/>
              </a:ext>
            </a:extLst>
          </p:cNvPr>
          <p:cNvSpPr>
            <a:spLocks noGrp="1"/>
          </p:cNvSpPr>
          <p:nvPr>
            <p:ph type="title"/>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Best Practices in Exposed Environments </a:t>
            </a:r>
            <a:r>
              <a:rPr lang="en-US" sz="2000" kern="1200" dirty="0">
                <a:solidFill>
                  <a:srgbClr val="FFFFFF"/>
                </a:solidFill>
                <a:effectLst/>
                <a:latin typeface="Calibri" panose="020F0502020204030204" pitchFamily="34" charset="0"/>
                <a:ea typeface="+mn-ea"/>
                <a:cs typeface="+mn-cs"/>
              </a:rPr>
              <a:t>(4)</a:t>
            </a:r>
            <a:endParaRPr lang="en-US" dirty="0">
              <a:effectLst/>
            </a:endParaRPr>
          </a:p>
        </p:txBody>
      </p:sp>
      <p:sp>
        <p:nvSpPr>
          <p:cNvPr id="7" name="Content Placeholder 2">
            <a:extLst>
              <a:ext uri="{FF2B5EF4-FFF2-40B4-BE49-F238E27FC236}">
                <a16:creationId xmlns:a16="http://schemas.microsoft.com/office/drawing/2014/main" id="{E7E413A7-36E9-4347-97FB-0C5D4C62024D}"/>
              </a:ext>
            </a:extLst>
          </p:cNvPr>
          <p:cNvSpPr txBox="1">
            <a:spLocks/>
          </p:cNvSpPr>
          <p:nvPr/>
        </p:nvSpPr>
        <p:spPr>
          <a:xfrm>
            <a:off x="576942" y="1524794"/>
            <a:ext cx="7957457" cy="4952206"/>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20000"/>
              </a:lnSpc>
              <a:buFont typeface="Calibri" panose="020F0502020204030204" pitchFamily="34" charset="0"/>
              <a:buChar char="−"/>
            </a:pPr>
            <a:r>
              <a:rPr lang="en-US" sz="2400" dirty="0"/>
              <a:t>Keep extra clothing handy.</a:t>
            </a:r>
          </a:p>
          <a:p>
            <a:pPr>
              <a:lnSpc>
                <a:spcPct val="120000"/>
              </a:lnSpc>
              <a:buFont typeface="Calibri" panose="020F0502020204030204" pitchFamily="34" charset="0"/>
              <a:buChar char="−"/>
            </a:pPr>
            <a:endParaRPr lang="en-US" sz="2400" dirty="0"/>
          </a:p>
          <a:p>
            <a:pPr>
              <a:lnSpc>
                <a:spcPct val="120000"/>
              </a:lnSpc>
              <a:buFont typeface="Calibri" panose="020F0502020204030204" pitchFamily="34" charset="0"/>
              <a:buChar char="−"/>
            </a:pPr>
            <a:r>
              <a:rPr lang="en-US" sz="2400" dirty="0"/>
              <a:t>Drink warm sweetened beverages to keep warm</a:t>
            </a:r>
          </a:p>
          <a:p>
            <a:pPr>
              <a:lnSpc>
                <a:spcPct val="120000"/>
              </a:lnSpc>
              <a:buFont typeface="Calibri" panose="020F0502020204030204" pitchFamily="34" charset="0"/>
              <a:buChar char="−"/>
            </a:pPr>
            <a:endParaRPr lang="en-US" sz="2400" dirty="0"/>
          </a:p>
          <a:p>
            <a:pPr>
              <a:lnSpc>
                <a:spcPct val="120000"/>
              </a:lnSpc>
              <a:buFont typeface="Calibri" panose="020F0502020204030204" pitchFamily="34" charset="0"/>
              <a:buChar char="−"/>
            </a:pPr>
            <a:r>
              <a:rPr lang="en-US" sz="2400" dirty="0"/>
              <a:t>Use proper engineering controls, safe work practices, and personal protective equipment (PPE)</a:t>
            </a:r>
          </a:p>
          <a:p>
            <a:pPr>
              <a:lnSpc>
                <a:spcPct val="120000"/>
              </a:lnSpc>
              <a:buFont typeface="Calibri" panose="020F0502020204030204" pitchFamily="34" charset="0"/>
              <a:buChar char="−"/>
            </a:pPr>
            <a:endParaRPr lang="en-US" sz="2400" dirty="0"/>
          </a:p>
          <a:p>
            <a:pPr>
              <a:buFont typeface="Calibri" panose="020F0502020204030204" pitchFamily="34" charset="0"/>
              <a:buChar char="−"/>
            </a:pPr>
            <a:r>
              <a:rPr lang="en-US" sz="2400" dirty="0"/>
              <a:t>Encourage workers to take short breaks when in discomfort.</a:t>
            </a:r>
          </a:p>
          <a:p>
            <a:pPr>
              <a:buFont typeface="Calibri" panose="020F0502020204030204" pitchFamily="34" charset="0"/>
              <a:buChar char="−"/>
            </a:pPr>
            <a:endParaRPr lang="en-US" sz="2400" dirty="0"/>
          </a:p>
          <a:p>
            <a:pPr>
              <a:buFont typeface="Calibri" panose="020F0502020204030204" pitchFamily="34" charset="0"/>
              <a:buChar char="−"/>
            </a:pPr>
            <a:r>
              <a:rPr lang="en-US" sz="2400" dirty="0"/>
              <a:t>Assign tasks according to outdoor work experience of workers. </a:t>
            </a:r>
          </a:p>
          <a:p>
            <a:pPr marL="0" indent="0">
              <a:buNone/>
            </a:pPr>
            <a:endParaRPr lang="en-US" dirty="0"/>
          </a:p>
        </p:txBody>
      </p:sp>
      <p:sp>
        <p:nvSpPr>
          <p:cNvPr id="4" name="Slide Number Placeholder 3">
            <a:extLst>
              <a:ext uri="{FF2B5EF4-FFF2-40B4-BE49-F238E27FC236}">
                <a16:creationId xmlns:a16="http://schemas.microsoft.com/office/drawing/2014/main" id="{65DDB12A-BD56-4E75-8E91-ED7AFFA36D09}"/>
              </a:ext>
            </a:extLst>
          </p:cNvPr>
          <p:cNvSpPr>
            <a:spLocks noGrp="1"/>
          </p:cNvSpPr>
          <p:nvPr>
            <p:ph type="sldNum" sz="quarter" idx="12"/>
          </p:nvPr>
        </p:nvSpPr>
        <p:spPr/>
        <p:txBody>
          <a:bodyPr/>
          <a:lstStyle/>
          <a:p>
            <a:fld id="{52110876-1A90-47DF-8CC1-92F5C1F8B346}" type="slidenum">
              <a:rPr lang="en-US" smtClean="0"/>
              <a:pPr/>
              <a:t>34</a:t>
            </a:fld>
            <a:endParaRPr lang="en-US"/>
          </a:p>
        </p:txBody>
      </p:sp>
    </p:spTree>
    <p:extLst>
      <p:ext uri="{BB962C8B-B14F-4D97-AF65-F5344CB8AC3E}">
        <p14:creationId xmlns:p14="http://schemas.microsoft.com/office/powerpoint/2010/main" val="14042620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5F36AB39-B571-4EFC-A1F5-4C3D106DA489}"/>
              </a:ext>
              <a:ext uri="{C183D7F6-B498-43B3-948B-1728B52AA6E4}">
                <adec:decorative xmlns:adec="http://schemas.microsoft.com/office/drawing/2017/decorative" val="1"/>
              </a:ext>
            </a:extLst>
          </p:cNvPr>
          <p:cNvSpPr txBox="1">
            <a:spLocks/>
          </p:cNvSpPr>
          <p:nvPr/>
        </p:nvSpPr>
        <p:spPr bwMode="auto">
          <a:xfrm>
            <a:off x="0" y="457200"/>
            <a:ext cx="9144000" cy="8382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endParaRPr>
          </a:p>
        </p:txBody>
      </p:sp>
      <p:sp>
        <p:nvSpPr>
          <p:cNvPr id="2" name="Title 1">
            <a:extLst>
              <a:ext uri="{FF2B5EF4-FFF2-40B4-BE49-F238E27FC236}">
                <a16:creationId xmlns:a16="http://schemas.microsoft.com/office/drawing/2014/main" id="{25EC7AD0-E166-43B5-A5C8-7751F27116F7}"/>
              </a:ext>
            </a:extLst>
          </p:cNvPr>
          <p:cNvSpPr>
            <a:spLocks noGrp="1"/>
          </p:cNvSpPr>
          <p:nvPr>
            <p:ph type="title"/>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Best Practices in Exposed Environments </a:t>
            </a:r>
            <a:r>
              <a:rPr lang="en-US" sz="2000" kern="1200" dirty="0">
                <a:solidFill>
                  <a:srgbClr val="FFFFFF"/>
                </a:solidFill>
                <a:effectLst/>
                <a:latin typeface="Calibri" panose="020F0502020204030204" pitchFamily="34" charset="0"/>
                <a:ea typeface="+mn-ea"/>
                <a:cs typeface="+mn-cs"/>
              </a:rPr>
              <a:t>(5)</a:t>
            </a:r>
            <a:endParaRPr lang="en-US" dirty="0">
              <a:effectLst/>
            </a:endParaRPr>
          </a:p>
        </p:txBody>
      </p:sp>
      <p:sp>
        <p:nvSpPr>
          <p:cNvPr id="7" name="Content Placeholder 2">
            <a:extLst>
              <a:ext uri="{FF2B5EF4-FFF2-40B4-BE49-F238E27FC236}">
                <a16:creationId xmlns:a16="http://schemas.microsoft.com/office/drawing/2014/main" id="{E7E413A7-36E9-4347-97FB-0C5D4C62024D}"/>
              </a:ext>
            </a:extLst>
          </p:cNvPr>
          <p:cNvSpPr txBox="1">
            <a:spLocks/>
          </p:cNvSpPr>
          <p:nvPr/>
        </p:nvSpPr>
        <p:spPr>
          <a:xfrm>
            <a:off x="576943" y="1524794"/>
            <a:ext cx="7924800" cy="4724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Calibri" panose="020F0502020204030204" pitchFamily="34" charset="0"/>
              <a:buChar char="−"/>
            </a:pPr>
            <a:r>
              <a:rPr lang="en-US" sz="2400" dirty="0"/>
              <a:t>CDC recommends to shorten work tasks and increase rest periods when:</a:t>
            </a:r>
          </a:p>
          <a:p>
            <a:pPr marL="914400" lvl="1" indent="-457200">
              <a:buFont typeface="Wingdings" panose="05000000000000000000" pitchFamily="2" charset="2"/>
              <a:buChar char="ü"/>
            </a:pPr>
            <a:r>
              <a:rPr lang="en-US" sz="2400" dirty="0"/>
              <a:t>Temperature, humidity, and sunshine increase.</a:t>
            </a:r>
          </a:p>
          <a:p>
            <a:pPr marL="914400" lvl="1" indent="-457200">
              <a:buFont typeface="Wingdings" panose="05000000000000000000" pitchFamily="2" charset="2"/>
              <a:buChar char="ü"/>
            </a:pPr>
            <a:r>
              <a:rPr lang="en-US" sz="2400" dirty="0"/>
              <a:t>There is limited air flow in work area.</a:t>
            </a:r>
          </a:p>
          <a:p>
            <a:pPr marL="914400" lvl="1" indent="-457200">
              <a:buFont typeface="Wingdings" panose="05000000000000000000" pitchFamily="2" charset="2"/>
              <a:buChar char="ü"/>
            </a:pPr>
            <a:r>
              <a:rPr lang="en-US" sz="2400" dirty="0"/>
              <a:t>Protective clothing or equipment is worn.</a:t>
            </a:r>
          </a:p>
          <a:p>
            <a:pPr marL="914400" lvl="1" indent="-457200">
              <a:buFont typeface="Wingdings" panose="05000000000000000000" pitchFamily="2" charset="2"/>
              <a:buChar char="ü"/>
            </a:pPr>
            <a:r>
              <a:rPr lang="en-US" sz="2400" dirty="0"/>
              <a:t>Heavy-duty tasks are performed</a:t>
            </a:r>
          </a:p>
          <a:p>
            <a:endParaRPr lang="en-US" dirty="0"/>
          </a:p>
        </p:txBody>
      </p:sp>
      <p:sp>
        <p:nvSpPr>
          <p:cNvPr id="4" name="Slide Number Placeholder 3">
            <a:extLst>
              <a:ext uri="{FF2B5EF4-FFF2-40B4-BE49-F238E27FC236}">
                <a16:creationId xmlns:a16="http://schemas.microsoft.com/office/drawing/2014/main" id="{65DDB12A-BD56-4E75-8E91-ED7AFFA36D09}"/>
              </a:ext>
            </a:extLst>
          </p:cNvPr>
          <p:cNvSpPr>
            <a:spLocks noGrp="1"/>
          </p:cNvSpPr>
          <p:nvPr>
            <p:ph type="sldNum" sz="quarter" idx="12"/>
          </p:nvPr>
        </p:nvSpPr>
        <p:spPr/>
        <p:txBody>
          <a:bodyPr/>
          <a:lstStyle/>
          <a:p>
            <a:fld id="{52110876-1A90-47DF-8CC1-92F5C1F8B346}" type="slidenum">
              <a:rPr lang="en-US" smtClean="0"/>
              <a:pPr/>
              <a:t>35</a:t>
            </a:fld>
            <a:endParaRPr lang="en-US"/>
          </a:p>
        </p:txBody>
      </p:sp>
    </p:spTree>
    <p:extLst>
      <p:ext uri="{BB962C8B-B14F-4D97-AF65-F5344CB8AC3E}">
        <p14:creationId xmlns:p14="http://schemas.microsoft.com/office/powerpoint/2010/main" val="8011954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5F36AB39-B571-4EFC-A1F5-4C3D106DA489}"/>
              </a:ext>
              <a:ext uri="{C183D7F6-B498-43B3-948B-1728B52AA6E4}">
                <adec:decorative xmlns:adec="http://schemas.microsoft.com/office/drawing/2017/decorative" val="1"/>
              </a:ext>
            </a:extLst>
          </p:cNvPr>
          <p:cNvSpPr txBox="1">
            <a:spLocks/>
          </p:cNvSpPr>
          <p:nvPr/>
        </p:nvSpPr>
        <p:spPr bwMode="auto">
          <a:xfrm>
            <a:off x="0" y="457200"/>
            <a:ext cx="9144000" cy="8382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endParaRPr>
          </a:p>
        </p:txBody>
      </p:sp>
      <p:sp>
        <p:nvSpPr>
          <p:cNvPr id="2" name="Title 1">
            <a:extLst>
              <a:ext uri="{FF2B5EF4-FFF2-40B4-BE49-F238E27FC236}">
                <a16:creationId xmlns:a16="http://schemas.microsoft.com/office/drawing/2014/main" id="{865ECB73-025B-4CC3-8815-75969372BB5A}"/>
              </a:ext>
            </a:extLst>
          </p:cNvPr>
          <p:cNvSpPr>
            <a:spLocks noGrp="1"/>
          </p:cNvSpPr>
          <p:nvPr>
            <p:ph type="title"/>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Best Practices in Exposed Environments </a:t>
            </a:r>
            <a:r>
              <a:rPr lang="en-US" sz="2000" kern="1200" dirty="0">
                <a:solidFill>
                  <a:srgbClr val="FFFFFF"/>
                </a:solidFill>
                <a:effectLst/>
                <a:latin typeface="Calibri" panose="020F0502020204030204" pitchFamily="34" charset="0"/>
                <a:ea typeface="+mn-ea"/>
                <a:cs typeface="+mn-cs"/>
              </a:rPr>
              <a:t>(6)</a:t>
            </a:r>
            <a:endParaRPr lang="en-US" dirty="0">
              <a:effectLst/>
            </a:endParaRPr>
          </a:p>
        </p:txBody>
      </p:sp>
      <p:sp>
        <p:nvSpPr>
          <p:cNvPr id="7" name="Content Placeholder 2">
            <a:extLst>
              <a:ext uri="{FF2B5EF4-FFF2-40B4-BE49-F238E27FC236}">
                <a16:creationId xmlns:a16="http://schemas.microsoft.com/office/drawing/2014/main" id="{C67EEDE1-869D-407D-874A-3B5E9DD30553}"/>
              </a:ext>
            </a:extLst>
          </p:cNvPr>
          <p:cNvSpPr txBox="1">
            <a:spLocks/>
          </p:cNvSpPr>
          <p:nvPr/>
        </p:nvSpPr>
        <p:spPr>
          <a:xfrm>
            <a:off x="540945" y="1792994"/>
            <a:ext cx="8305800" cy="442753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Aft>
                <a:spcPts val="600"/>
              </a:spcAft>
              <a:buFont typeface="Wingdings" panose="05000000000000000000" pitchFamily="2" charset="2"/>
              <a:buChar char="q"/>
            </a:pPr>
            <a:r>
              <a:rPr lang="en-US" sz="2600" dirty="0"/>
              <a:t>Supervisors should be trained on:</a:t>
            </a:r>
          </a:p>
          <a:p>
            <a:pPr lvl="1">
              <a:spcAft>
                <a:spcPts val="600"/>
              </a:spcAft>
              <a:buFont typeface="Wingdings" panose="05000000000000000000" pitchFamily="2" charset="2"/>
              <a:buChar char="Ø"/>
            </a:pPr>
            <a:r>
              <a:rPr lang="en-US" sz="2400" dirty="0"/>
              <a:t>Weather acclimatization program.</a:t>
            </a:r>
          </a:p>
          <a:p>
            <a:pPr lvl="1">
              <a:spcAft>
                <a:spcPts val="600"/>
              </a:spcAft>
              <a:buFont typeface="Wingdings" panose="05000000000000000000" pitchFamily="2" charset="2"/>
              <a:buChar char="Ø"/>
            </a:pPr>
            <a:r>
              <a:rPr lang="en-US" sz="2400" dirty="0"/>
              <a:t>Response procedure for signs of heat or cold-related illness.</a:t>
            </a:r>
          </a:p>
          <a:p>
            <a:pPr lvl="1">
              <a:spcAft>
                <a:spcPts val="600"/>
              </a:spcAft>
              <a:buFont typeface="Wingdings" panose="05000000000000000000" pitchFamily="2" charset="2"/>
              <a:buChar char="Ø"/>
            </a:pPr>
            <a:r>
              <a:rPr lang="en-US" sz="2400" dirty="0"/>
              <a:t>Monitoring and using weather reports.</a:t>
            </a:r>
          </a:p>
          <a:p>
            <a:pPr lvl="1">
              <a:spcAft>
                <a:spcPts val="600"/>
              </a:spcAft>
              <a:buFont typeface="Wingdings" panose="05000000000000000000" pitchFamily="2" charset="2"/>
              <a:buChar char="Ø"/>
            </a:pPr>
            <a:r>
              <a:rPr lang="en-US" sz="2400" dirty="0"/>
              <a:t>Response during extreme weather events.</a:t>
            </a:r>
          </a:p>
          <a:p>
            <a:pPr lvl="1">
              <a:spcAft>
                <a:spcPts val="600"/>
              </a:spcAft>
              <a:buFont typeface="Wingdings" panose="05000000000000000000" pitchFamily="2" charset="2"/>
              <a:buChar char="Ø"/>
            </a:pPr>
            <a:r>
              <a:rPr lang="en-US" sz="2400" dirty="0"/>
              <a:t>Worker hydration and intermittent breaks. </a:t>
            </a:r>
          </a:p>
          <a:p>
            <a:pPr>
              <a:spcAft>
                <a:spcPts val="600"/>
              </a:spcAft>
            </a:pPr>
            <a:endParaRPr lang="en-US" sz="2600" dirty="0"/>
          </a:p>
        </p:txBody>
      </p:sp>
      <p:sp>
        <p:nvSpPr>
          <p:cNvPr id="4" name="Slide Number Placeholder 3">
            <a:extLst>
              <a:ext uri="{FF2B5EF4-FFF2-40B4-BE49-F238E27FC236}">
                <a16:creationId xmlns:a16="http://schemas.microsoft.com/office/drawing/2014/main" id="{6B805EF6-CE54-4325-BE89-91CDFE0C51D7}"/>
              </a:ext>
            </a:extLst>
          </p:cNvPr>
          <p:cNvSpPr>
            <a:spLocks noGrp="1"/>
          </p:cNvSpPr>
          <p:nvPr>
            <p:ph type="sldNum" sz="quarter" idx="12"/>
          </p:nvPr>
        </p:nvSpPr>
        <p:spPr/>
        <p:txBody>
          <a:bodyPr/>
          <a:lstStyle/>
          <a:p>
            <a:fld id="{52110876-1A90-47DF-8CC1-92F5C1F8B346}" type="slidenum">
              <a:rPr lang="en-US" smtClean="0"/>
              <a:pPr/>
              <a:t>36</a:t>
            </a:fld>
            <a:endParaRPr lang="en-US"/>
          </a:p>
        </p:txBody>
      </p:sp>
    </p:spTree>
    <p:extLst>
      <p:ext uri="{BB962C8B-B14F-4D97-AF65-F5344CB8AC3E}">
        <p14:creationId xmlns:p14="http://schemas.microsoft.com/office/powerpoint/2010/main" val="25409437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AE0480BA-8A94-4ED5-B333-4AA9086FBBFD}"/>
              </a:ext>
            </a:extLst>
          </p:cNvPr>
          <p:cNvSpPr txBox="1">
            <a:spLocks noGrp="1"/>
          </p:cNvSpPr>
          <p:nvPr>
            <p:ph type="title"/>
          </p:nvPr>
        </p:nvSpPr>
        <p:spPr bwMode="auto">
          <a:xfrm>
            <a:off x="0" y="457199"/>
            <a:ext cx="9144000" cy="762001"/>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spcBef>
                <a:spcPts val="0"/>
              </a:spcBef>
              <a:defRPr/>
            </a:pPr>
            <a:r>
              <a:rPr lang="en-US" sz="2800" dirty="0">
                <a:solidFill>
                  <a:schemeClr val="bg1"/>
                </a:solidFill>
                <a:latin typeface="Corbel" pitchFamily="34" charset="0"/>
              </a:rPr>
              <a:t>Major  Hazards</a:t>
            </a:r>
          </a:p>
        </p:txBody>
      </p:sp>
      <p:sp>
        <p:nvSpPr>
          <p:cNvPr id="7" name="Content Placeholder 5">
            <a:extLst>
              <a:ext uri="{FF2B5EF4-FFF2-40B4-BE49-F238E27FC236}">
                <a16:creationId xmlns:a16="http://schemas.microsoft.com/office/drawing/2014/main" id="{18FC0AF3-3840-4B4A-9286-857328245657}"/>
              </a:ext>
            </a:extLst>
          </p:cNvPr>
          <p:cNvSpPr txBox="1">
            <a:spLocks/>
          </p:cNvSpPr>
          <p:nvPr/>
        </p:nvSpPr>
        <p:spPr>
          <a:xfrm>
            <a:off x="609600" y="1666422"/>
            <a:ext cx="7924800" cy="47561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q"/>
            </a:pPr>
            <a:r>
              <a:rPr lang="en-US" sz="2400" dirty="0"/>
              <a:t>Heat stress:</a:t>
            </a:r>
          </a:p>
          <a:p>
            <a:pPr lvl="1">
              <a:buFont typeface="Wingdings" panose="05000000000000000000" pitchFamily="2" charset="2"/>
              <a:buChar char="ü"/>
            </a:pPr>
            <a:r>
              <a:rPr lang="en-US" sz="2400" dirty="0"/>
              <a:t>Heat exhaustion</a:t>
            </a:r>
          </a:p>
          <a:p>
            <a:pPr lvl="1">
              <a:buFont typeface="Wingdings" panose="05000000000000000000" pitchFamily="2" charset="2"/>
              <a:buChar char="ü"/>
            </a:pPr>
            <a:r>
              <a:rPr lang="en-US" sz="2400" dirty="0"/>
              <a:t>Heat stroke</a:t>
            </a:r>
          </a:p>
          <a:p>
            <a:pPr lvl="1">
              <a:buFont typeface="Wingdings" panose="05000000000000000000" pitchFamily="2" charset="2"/>
              <a:buChar char="ü"/>
            </a:pPr>
            <a:endParaRPr lang="en-US" sz="2400" dirty="0"/>
          </a:p>
          <a:p>
            <a:pPr>
              <a:buFont typeface="Wingdings" panose="05000000000000000000" pitchFamily="2" charset="2"/>
              <a:buChar char="q"/>
            </a:pPr>
            <a:r>
              <a:rPr lang="en-US" sz="2400" dirty="0"/>
              <a:t>Cold stress:</a:t>
            </a:r>
          </a:p>
          <a:p>
            <a:pPr lvl="1">
              <a:buFont typeface="Wingdings" panose="05000000000000000000" pitchFamily="2" charset="2"/>
              <a:buChar char="ü"/>
            </a:pPr>
            <a:r>
              <a:rPr lang="en-US" sz="2400" dirty="0"/>
              <a:t>Hypothermia</a:t>
            </a:r>
          </a:p>
          <a:p>
            <a:pPr lvl="1">
              <a:buFont typeface="Wingdings" panose="05000000000000000000" pitchFamily="2" charset="2"/>
              <a:buChar char="ü"/>
            </a:pPr>
            <a:r>
              <a:rPr lang="en-US" sz="2400" dirty="0"/>
              <a:t>Frostbite</a:t>
            </a:r>
          </a:p>
          <a:p>
            <a:pPr lvl="1">
              <a:buFont typeface="Wingdings" panose="05000000000000000000" pitchFamily="2" charset="2"/>
              <a:buChar char="ü"/>
            </a:pPr>
            <a:r>
              <a:rPr lang="en-US" sz="2400" dirty="0"/>
              <a:t>Trench Foot</a:t>
            </a:r>
          </a:p>
          <a:p>
            <a:pPr marL="0" indent="0">
              <a:buFont typeface="Arial" pitchFamily="34" charset="0"/>
              <a:buNone/>
            </a:pPr>
            <a:endParaRPr lang="en-US" dirty="0"/>
          </a:p>
          <a:p>
            <a:pPr>
              <a:buFont typeface="Wingdings" panose="05000000000000000000" pitchFamily="2" charset="2"/>
              <a:buChar char="ü"/>
            </a:pPr>
            <a:endParaRPr lang="en-US" dirty="0"/>
          </a:p>
          <a:p>
            <a:endParaRPr lang="en-US" dirty="0"/>
          </a:p>
        </p:txBody>
      </p:sp>
      <p:pic>
        <p:nvPicPr>
          <p:cNvPr id="1026" name="Picture 2" descr="How to Recognize and Prevent Occupational Heat Stres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2831" y="1659495"/>
            <a:ext cx="3251570" cy="217042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791200" y="3853471"/>
            <a:ext cx="2057400" cy="338554"/>
          </a:xfrm>
          <a:prstGeom prst="rect">
            <a:avLst/>
          </a:prstGeom>
          <a:noFill/>
          <a:ln>
            <a:noFill/>
          </a:ln>
        </p:spPr>
        <p:txBody>
          <a:bodyPr wrap="square" rtlCol="0">
            <a:spAutoFit/>
          </a:bodyPr>
          <a:lstStyle/>
          <a:p>
            <a:pPr algn="ctr"/>
            <a:r>
              <a:rPr lang="en-US" sz="1600" dirty="0"/>
              <a:t>Source: ASSP</a:t>
            </a:r>
          </a:p>
        </p:txBody>
      </p:sp>
      <p:sp>
        <p:nvSpPr>
          <p:cNvPr id="2" name="Slide Number Placeholder 1">
            <a:extLst>
              <a:ext uri="{FF2B5EF4-FFF2-40B4-BE49-F238E27FC236}">
                <a16:creationId xmlns:a16="http://schemas.microsoft.com/office/drawing/2014/main" id="{7C622B7B-4264-4659-B23C-B9E3D26934BF}"/>
              </a:ext>
            </a:extLst>
          </p:cNvPr>
          <p:cNvSpPr>
            <a:spLocks noGrp="1"/>
          </p:cNvSpPr>
          <p:nvPr>
            <p:ph type="sldNum" sz="quarter" idx="12"/>
          </p:nvPr>
        </p:nvSpPr>
        <p:spPr/>
        <p:txBody>
          <a:bodyPr/>
          <a:lstStyle/>
          <a:p>
            <a:fld id="{52110876-1A90-47DF-8CC1-92F5C1F8B346}" type="slidenum">
              <a:rPr lang="en-US" smtClean="0"/>
              <a:pPr/>
              <a:t>37</a:t>
            </a:fld>
            <a:endParaRPr lang="en-US"/>
          </a:p>
        </p:txBody>
      </p:sp>
    </p:spTree>
    <p:extLst>
      <p:ext uri="{BB962C8B-B14F-4D97-AF65-F5344CB8AC3E}">
        <p14:creationId xmlns:p14="http://schemas.microsoft.com/office/powerpoint/2010/main" val="795557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48B6B3C2-E7FC-4EDD-9A9D-C594EC6DEF02}"/>
              </a:ext>
            </a:extLst>
          </p:cNvPr>
          <p:cNvSpPr txBox="1">
            <a:spLocks noGrp="1"/>
          </p:cNvSpPr>
          <p:nvPr>
            <p:ph type="title"/>
          </p:nvPr>
        </p:nvSpPr>
        <p:spPr bwMode="auto">
          <a:xfrm>
            <a:off x="0" y="457200"/>
            <a:ext cx="9144000" cy="8382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spcBef>
                <a:spcPts val="0"/>
              </a:spcBef>
              <a:defRPr/>
            </a:pPr>
            <a:r>
              <a:rPr lang="en-US" sz="2800" dirty="0">
                <a:solidFill>
                  <a:schemeClr val="bg1"/>
                </a:solidFill>
                <a:latin typeface="Corbel" pitchFamily="34" charset="0"/>
              </a:rPr>
              <a:t>Control Measures</a:t>
            </a:r>
          </a:p>
        </p:txBody>
      </p:sp>
      <p:sp>
        <p:nvSpPr>
          <p:cNvPr id="6" name="Content Placeholder 2">
            <a:extLst>
              <a:ext uri="{FF2B5EF4-FFF2-40B4-BE49-F238E27FC236}">
                <a16:creationId xmlns:a16="http://schemas.microsoft.com/office/drawing/2014/main" id="{6279BA4A-4F0F-4859-970C-306F8D3C785C}"/>
              </a:ext>
            </a:extLst>
          </p:cNvPr>
          <p:cNvSpPr txBox="1">
            <a:spLocks/>
          </p:cNvSpPr>
          <p:nvPr/>
        </p:nvSpPr>
        <p:spPr>
          <a:xfrm>
            <a:off x="419100" y="1629455"/>
            <a:ext cx="8305800" cy="4876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07000"/>
              </a:lnSpc>
              <a:spcBef>
                <a:spcPts val="0"/>
              </a:spcBef>
              <a:buFont typeface="Calibri" panose="020F0502020204030204" pitchFamily="34" charset="0"/>
              <a:buChar char="−"/>
            </a:pPr>
            <a:r>
              <a:rPr lang="en-US" sz="2800" dirty="0"/>
              <a:t>Perform work on cooler days to avoid heat stress.</a:t>
            </a:r>
          </a:p>
          <a:p>
            <a:pPr>
              <a:lnSpc>
                <a:spcPct val="107000"/>
              </a:lnSpc>
              <a:spcBef>
                <a:spcPts val="0"/>
              </a:spcBef>
              <a:buFont typeface="Calibri" panose="020F0502020204030204" pitchFamily="34" charset="0"/>
              <a:buChar char="−"/>
            </a:pP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buFont typeface="Calibri" panose="020F0502020204030204" pitchFamily="34" charset="0"/>
              <a:buChar char="−"/>
            </a:pPr>
            <a:r>
              <a:rPr lang="en-US" sz="2800" dirty="0"/>
              <a:t>Train supervisors and workers on heat, cold stresses and other outdoor work hazards.</a:t>
            </a:r>
          </a:p>
          <a:p>
            <a:pPr>
              <a:lnSpc>
                <a:spcPct val="107000"/>
              </a:lnSpc>
              <a:spcBef>
                <a:spcPts val="0"/>
              </a:spcBef>
              <a:buFont typeface="Calibri" panose="020F0502020204030204" pitchFamily="34" charset="0"/>
              <a:buChar char="−"/>
            </a:pPr>
            <a:endParaRPr lang="en-US" sz="2800" dirty="0"/>
          </a:p>
          <a:p>
            <a:pPr>
              <a:lnSpc>
                <a:spcPct val="107000"/>
              </a:lnSpc>
              <a:spcBef>
                <a:spcPts val="0"/>
              </a:spcBef>
              <a:buFont typeface="Calibri" panose="020F0502020204030204" pitchFamily="34" charset="0"/>
              <a:buChar char="−"/>
            </a:pPr>
            <a:r>
              <a:rPr lang="en-US" sz="2800" dirty="0"/>
              <a:t>Encourage workers to take short breaks in heat or cold discomfort</a:t>
            </a:r>
          </a:p>
          <a:p>
            <a:pPr marL="0" indent="0">
              <a:lnSpc>
                <a:spcPct val="107000"/>
              </a:lnSpc>
              <a:spcBef>
                <a:spcPts val="0"/>
              </a:spcBef>
              <a:buFont typeface="Arial" pitchFamily="34" charset="0"/>
              <a:buNone/>
            </a:pPr>
            <a:endParaRPr lang="en-US" sz="2800" dirty="0"/>
          </a:p>
          <a:p>
            <a:pPr>
              <a:lnSpc>
                <a:spcPct val="107000"/>
              </a:lnSpc>
              <a:spcBef>
                <a:spcPts val="0"/>
              </a:spcBef>
              <a:buFont typeface="Calibri" panose="020F0502020204030204" pitchFamily="34" charset="0"/>
              <a:buChar char="−"/>
            </a:pPr>
            <a:r>
              <a:rPr lang="en-US" sz="2800" dirty="0"/>
              <a:t>Stay hydrated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buFont typeface="Symbol" panose="05050102010706020507" pitchFamily="18" charset="2"/>
              <a:buChar char=""/>
            </a:pP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buFont typeface="Symbol" panose="05050102010706020507" pitchFamily="18" charset="2"/>
              <a:buChar char=""/>
            </a:pP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3C662DE6-2620-4E39-AE19-01C307D74C1B}"/>
              </a:ext>
            </a:extLst>
          </p:cNvPr>
          <p:cNvSpPr>
            <a:spLocks noGrp="1"/>
          </p:cNvSpPr>
          <p:nvPr>
            <p:ph type="sldNum" sz="quarter" idx="12"/>
          </p:nvPr>
        </p:nvSpPr>
        <p:spPr/>
        <p:txBody>
          <a:bodyPr/>
          <a:lstStyle/>
          <a:p>
            <a:fld id="{52110876-1A90-47DF-8CC1-92F5C1F8B346}" type="slidenum">
              <a:rPr lang="en-US" smtClean="0"/>
              <a:pPr/>
              <a:t>38</a:t>
            </a:fld>
            <a:endParaRPr lang="en-US"/>
          </a:p>
        </p:txBody>
      </p:sp>
    </p:spTree>
    <p:extLst>
      <p:ext uri="{BB962C8B-B14F-4D97-AF65-F5344CB8AC3E}">
        <p14:creationId xmlns:p14="http://schemas.microsoft.com/office/powerpoint/2010/main" val="38384515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noGrp="1"/>
          </p:cNvSpPr>
          <p:nvPr>
            <p:ph type="title" idx="4294967295"/>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sz="2800">
                <a:solidFill>
                  <a:schemeClr val="bg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chemeClr val="bg1"/>
                </a:solidFill>
                <a:effectLst/>
                <a:uLnTx/>
                <a:uFillTx/>
                <a:latin typeface="+mj-lt"/>
                <a:ea typeface="+mj-ea"/>
                <a:cs typeface="+mj-cs"/>
              </a:rPr>
              <a:t>Review &amp; Questions </a:t>
            </a:r>
          </a:p>
        </p:txBody>
      </p:sp>
      <p:sp>
        <p:nvSpPr>
          <p:cNvPr id="10" name="Content Placeholder 1"/>
          <p:cNvSpPr txBox="1">
            <a:spLocks/>
          </p:cNvSpPr>
          <p:nvPr/>
        </p:nvSpPr>
        <p:spPr>
          <a:xfrm>
            <a:off x="457200" y="1600201"/>
            <a:ext cx="8229600" cy="12192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Name three important things you learned in this section. </a:t>
            </a:r>
          </a:p>
        </p:txBody>
      </p:sp>
      <p:pic>
        <p:nvPicPr>
          <p:cNvPr id="9" name="Picture 8" descr="Questions?"/>
          <p:cNvPicPr>
            <a:picLocks noChangeAspect="1" noChangeArrowheads="1"/>
          </p:cNvPicPr>
          <p:nvPr/>
        </p:nvPicPr>
        <p:blipFill>
          <a:blip r:embed="rId3" cstate="print"/>
          <a:srcRect/>
          <a:stretch>
            <a:fillRect/>
          </a:stretch>
        </p:blipFill>
        <p:spPr bwMode="auto">
          <a:xfrm>
            <a:off x="3352800" y="2743200"/>
            <a:ext cx="2857500" cy="2857500"/>
          </a:xfrm>
          <a:prstGeom prst="rect">
            <a:avLst/>
          </a:prstGeom>
          <a:noFill/>
        </p:spPr>
      </p:pic>
      <p:sp>
        <p:nvSpPr>
          <p:cNvPr id="2" name="Slide Number Placeholder 1">
            <a:extLst>
              <a:ext uri="{FF2B5EF4-FFF2-40B4-BE49-F238E27FC236}">
                <a16:creationId xmlns:a16="http://schemas.microsoft.com/office/drawing/2014/main" id="{D475F3DA-56B1-4E9D-90A0-BB1CE74D1259}"/>
              </a:ext>
            </a:extLst>
          </p:cNvPr>
          <p:cNvSpPr>
            <a:spLocks noGrp="1"/>
          </p:cNvSpPr>
          <p:nvPr>
            <p:ph type="sldNum" sz="quarter" idx="12"/>
          </p:nvPr>
        </p:nvSpPr>
        <p:spPr/>
        <p:txBody>
          <a:bodyPr/>
          <a:lstStyle/>
          <a:p>
            <a:fld id="{52110876-1A90-47DF-8CC1-92F5C1F8B346}" type="slidenum">
              <a:rPr lang="en-US" smtClean="0"/>
              <a:pPr/>
              <a:t>39</a:t>
            </a:fld>
            <a:endParaRPr lang="en-US" dirty="0"/>
          </a:p>
        </p:txBody>
      </p:sp>
    </p:spTree>
    <p:extLst>
      <p:ext uri="{BB962C8B-B14F-4D97-AF65-F5344CB8AC3E}">
        <p14:creationId xmlns:p14="http://schemas.microsoft.com/office/powerpoint/2010/main" val="1416340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800" dirty="0">
              <a:solidFill>
                <a:schemeClr val="bg1"/>
              </a:solidFill>
              <a:latin typeface="+mn-lt"/>
            </a:endParaRPr>
          </a:p>
        </p:txBody>
      </p:sp>
      <p:sp>
        <p:nvSpPr>
          <p:cNvPr id="4" name="Title 3">
            <a:extLst>
              <a:ext uri="{FF2B5EF4-FFF2-40B4-BE49-F238E27FC236}">
                <a16:creationId xmlns:a16="http://schemas.microsoft.com/office/drawing/2014/main" id="{69212E53-05BD-4863-8E38-284D5B22B046}"/>
              </a:ext>
            </a:extLst>
          </p:cNvPr>
          <p:cNvSpPr>
            <a:spLocks noGrp="1"/>
          </p:cNvSpPr>
          <p:nvPr>
            <p:ph type="title"/>
          </p:nvPr>
        </p:nvSpPr>
        <p:spPr/>
        <p:txBody>
          <a:bodyPr/>
          <a:lstStyle/>
          <a:p>
            <a:pPr rtl="0" eaLnBrk="1" latinLnBrk="0" hangingPunct="1"/>
            <a:r>
              <a:rPr lang="en-US" sz="3200" kern="1200" dirty="0">
                <a:solidFill>
                  <a:srgbClr val="FFFFFF"/>
                </a:solidFill>
                <a:effectLst/>
                <a:latin typeface="Calibri" panose="020F0502020204030204" pitchFamily="34" charset="0"/>
                <a:ea typeface="+mn-ea"/>
                <a:cs typeface="+mn-cs"/>
              </a:rPr>
              <a:t>Thermal Balance </a:t>
            </a:r>
            <a:r>
              <a:rPr lang="en-US" sz="2800" kern="1200" dirty="0">
                <a:solidFill>
                  <a:srgbClr val="FFFFFF"/>
                </a:solidFill>
                <a:effectLst/>
                <a:latin typeface="Calibri" panose="020F0502020204030204" pitchFamily="34" charset="0"/>
                <a:ea typeface="+mn-ea"/>
                <a:cs typeface="+mn-cs"/>
              </a:rPr>
              <a:t> </a:t>
            </a:r>
            <a:endParaRPr lang="en-US" dirty="0">
              <a:effectLst/>
            </a:endParaRPr>
          </a:p>
        </p:txBody>
      </p:sp>
      <p:sp>
        <p:nvSpPr>
          <p:cNvPr id="7" name="Content Placeholder 2">
            <a:extLst>
              <a:ext uri="{FF2B5EF4-FFF2-40B4-BE49-F238E27FC236}">
                <a16:creationId xmlns:a16="http://schemas.microsoft.com/office/drawing/2014/main" id="{22DCEB0F-8B6D-4CAF-9263-14AD82BEE9E6}"/>
              </a:ext>
            </a:extLst>
          </p:cNvPr>
          <p:cNvSpPr txBox="1">
            <a:spLocks/>
          </p:cNvSpPr>
          <p:nvPr/>
        </p:nvSpPr>
        <p:spPr>
          <a:xfrm>
            <a:off x="419100" y="1534886"/>
            <a:ext cx="8305800" cy="512224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800" b="1" dirty="0"/>
              <a:t>Definition:</a:t>
            </a:r>
          </a:p>
          <a:p>
            <a:pPr lvl="1"/>
            <a:r>
              <a:rPr lang="en-US" sz="2400" dirty="0"/>
              <a:t>Thermal balance is the state of equilibrium in which the sum heat flowing in and out of a system equals zero.</a:t>
            </a:r>
          </a:p>
          <a:p>
            <a:pPr lvl="1"/>
            <a:r>
              <a:rPr lang="en-US" sz="2400" dirty="0"/>
              <a:t>This implies an equal rate of gain and loss of heat by the system. </a:t>
            </a:r>
          </a:p>
          <a:p>
            <a:pPr lvl="1"/>
            <a:r>
              <a:rPr lang="en-US" sz="2400" dirty="0"/>
              <a:t>Involves mathematical determination and comparison of heat flow within a system.</a:t>
            </a:r>
          </a:p>
          <a:p>
            <a:pPr lvl="1"/>
            <a:endParaRPr lang="en-US" sz="2400" dirty="0"/>
          </a:p>
          <a:p>
            <a:pPr>
              <a:buFont typeface="Wingdings" panose="05000000000000000000" pitchFamily="2" charset="2"/>
              <a:buChar char="Ø"/>
            </a:pPr>
            <a:r>
              <a:rPr lang="en-US" sz="2400" dirty="0"/>
              <a:t>Thermal balance is achieved when body heat from metabolism dissipates and is in thermal equilibrium with the surroundings.</a:t>
            </a:r>
          </a:p>
        </p:txBody>
      </p:sp>
      <p:sp>
        <p:nvSpPr>
          <p:cNvPr id="2" name="Slide Number Placeholder 1">
            <a:extLst>
              <a:ext uri="{FF2B5EF4-FFF2-40B4-BE49-F238E27FC236}">
                <a16:creationId xmlns:a16="http://schemas.microsoft.com/office/drawing/2014/main" id="{CBDCF397-FA89-461E-B866-C67A72496650}"/>
              </a:ext>
            </a:extLst>
          </p:cNvPr>
          <p:cNvSpPr>
            <a:spLocks noGrp="1"/>
          </p:cNvSpPr>
          <p:nvPr>
            <p:ph type="sldNum" sz="quarter" idx="12"/>
          </p:nvPr>
        </p:nvSpPr>
        <p:spPr/>
        <p:txBody>
          <a:bodyPr/>
          <a:lstStyle/>
          <a:p>
            <a:fld id="{52110876-1A90-47DF-8CC1-92F5C1F8B346}" type="slidenum">
              <a:rPr lang="en-US" smtClean="0"/>
              <a:pPr/>
              <a:t>4</a:t>
            </a:fld>
            <a:endParaRPr lang="en-US"/>
          </a:p>
        </p:txBody>
      </p:sp>
    </p:spTree>
    <p:extLst>
      <p:ext uri="{BB962C8B-B14F-4D97-AF65-F5344CB8AC3E}">
        <p14:creationId xmlns:p14="http://schemas.microsoft.com/office/powerpoint/2010/main" val="3982883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3200" dirty="0">
              <a:solidFill>
                <a:schemeClr val="bg1"/>
              </a:solidFill>
              <a:latin typeface="+mn-lt"/>
            </a:endParaRPr>
          </a:p>
        </p:txBody>
      </p:sp>
      <p:sp>
        <p:nvSpPr>
          <p:cNvPr id="2" name="Title 1">
            <a:extLst>
              <a:ext uri="{FF2B5EF4-FFF2-40B4-BE49-F238E27FC236}">
                <a16:creationId xmlns:a16="http://schemas.microsoft.com/office/drawing/2014/main" id="{6F9CC3B1-332A-4D3C-BF1E-0521FF286C48}"/>
              </a:ext>
            </a:extLst>
          </p:cNvPr>
          <p:cNvSpPr>
            <a:spLocks noGrp="1"/>
          </p:cNvSpPr>
          <p:nvPr>
            <p:ph type="title"/>
          </p:nvPr>
        </p:nvSpPr>
        <p:spPr/>
        <p:txBody>
          <a:bodyPr/>
          <a:lstStyle/>
          <a:p>
            <a:pPr rtl="0" eaLnBrk="1" latinLnBrk="0" hangingPunct="1"/>
            <a:r>
              <a:rPr lang="en-US" sz="3200" kern="1200" dirty="0">
                <a:solidFill>
                  <a:srgbClr val="FFFFFF"/>
                </a:solidFill>
                <a:effectLst/>
                <a:latin typeface="Calibri" panose="020F0502020204030204" pitchFamily="34" charset="0"/>
                <a:ea typeface="+mn-ea"/>
                <a:cs typeface="+mn-cs"/>
              </a:rPr>
              <a:t>Factors that Affect Thermal Balance </a:t>
            </a:r>
            <a:endParaRPr lang="en-US" dirty="0">
              <a:effectLst/>
            </a:endParaRPr>
          </a:p>
        </p:txBody>
      </p:sp>
      <p:sp>
        <p:nvSpPr>
          <p:cNvPr id="7" name="Content Placeholder 4">
            <a:extLst>
              <a:ext uri="{FF2B5EF4-FFF2-40B4-BE49-F238E27FC236}">
                <a16:creationId xmlns:a16="http://schemas.microsoft.com/office/drawing/2014/main" id="{DA94BF94-5435-4376-B518-72095F287339}"/>
              </a:ext>
            </a:extLst>
          </p:cNvPr>
          <p:cNvSpPr txBox="1">
            <a:spLocks/>
          </p:cNvSpPr>
          <p:nvPr/>
        </p:nvSpPr>
        <p:spPr>
          <a:xfrm>
            <a:off x="432661" y="1627414"/>
            <a:ext cx="8229600" cy="5257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q"/>
            </a:pPr>
            <a:r>
              <a:rPr lang="en-US" sz="2800" dirty="0"/>
              <a:t>Personal factors:</a:t>
            </a:r>
          </a:p>
          <a:p>
            <a:pPr lvl="1">
              <a:buFont typeface="Wingdings" panose="05000000000000000000" pitchFamily="2" charset="2"/>
              <a:buChar char="ü"/>
            </a:pPr>
            <a:r>
              <a:rPr lang="en-US" sz="2200" dirty="0"/>
              <a:t>Metabolic rate</a:t>
            </a:r>
          </a:p>
          <a:p>
            <a:pPr lvl="1">
              <a:buFont typeface="Wingdings" panose="05000000000000000000" pitchFamily="2" charset="2"/>
              <a:buChar char="ü"/>
            </a:pPr>
            <a:r>
              <a:rPr lang="en-US" sz="2200" dirty="0"/>
              <a:t>Clothing insulation</a:t>
            </a:r>
          </a:p>
          <a:p>
            <a:pPr marL="457200" lvl="1" indent="0">
              <a:buFont typeface="Arial" pitchFamily="34" charset="0"/>
              <a:buNone/>
            </a:pPr>
            <a:endParaRPr lang="en-US" sz="2000" dirty="0"/>
          </a:p>
          <a:p>
            <a:pPr>
              <a:buFont typeface="Wingdings" panose="05000000000000000000" pitchFamily="2" charset="2"/>
              <a:buChar char="q"/>
            </a:pPr>
            <a:r>
              <a:rPr lang="en-US" sz="2800" dirty="0"/>
              <a:t>Environmental factors: </a:t>
            </a:r>
          </a:p>
          <a:p>
            <a:pPr lvl="1">
              <a:buFont typeface="Wingdings" panose="05000000000000000000" pitchFamily="2" charset="2"/>
              <a:buChar char="ü"/>
            </a:pPr>
            <a:r>
              <a:rPr lang="en-US" sz="2200" dirty="0"/>
              <a:t>Air temperature </a:t>
            </a:r>
          </a:p>
          <a:p>
            <a:pPr lvl="1">
              <a:buFont typeface="Wingdings" panose="05000000000000000000" pitchFamily="2" charset="2"/>
              <a:buChar char="ü"/>
            </a:pPr>
            <a:r>
              <a:rPr lang="en-US" sz="2200" dirty="0"/>
              <a:t>Air speed</a:t>
            </a:r>
          </a:p>
          <a:p>
            <a:pPr lvl="1">
              <a:buFont typeface="Wingdings" panose="05000000000000000000" pitchFamily="2" charset="2"/>
              <a:buChar char="ü"/>
            </a:pPr>
            <a:r>
              <a:rPr lang="en-US" sz="2200" dirty="0"/>
              <a:t>Mean radiant temperature </a:t>
            </a:r>
          </a:p>
          <a:p>
            <a:pPr lvl="1">
              <a:buFont typeface="Wingdings" panose="05000000000000000000" pitchFamily="2" charset="2"/>
              <a:buChar char="ü"/>
            </a:pPr>
            <a:r>
              <a:rPr lang="en-US" sz="2200" dirty="0"/>
              <a:t>Relative humidity</a:t>
            </a:r>
          </a:p>
        </p:txBody>
      </p:sp>
      <p:pic>
        <p:nvPicPr>
          <p:cNvPr id="8" name="Content Placeholder 8" descr="Image result for pictures of factors that affect thermal balance&quot;">
            <a:extLst>
              <a:ext uri="{FF2B5EF4-FFF2-40B4-BE49-F238E27FC236}">
                <a16:creationId xmlns:a16="http://schemas.microsoft.com/office/drawing/2014/main" id="{2C0B2877-8F21-4571-9691-3F59DF53BCD3}"/>
              </a:ext>
            </a:extLst>
          </p:cNvPr>
          <p:cNvPicPr>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47461" y="1748998"/>
            <a:ext cx="3810615" cy="3741277"/>
          </a:xfrm>
          <a:prstGeom prst="rect">
            <a:avLst/>
          </a:prstGeom>
          <a:noFill/>
          <a:ln>
            <a:noFill/>
          </a:ln>
        </p:spPr>
      </p:pic>
      <p:sp>
        <p:nvSpPr>
          <p:cNvPr id="4" name="Slide Number Placeholder 3">
            <a:extLst>
              <a:ext uri="{FF2B5EF4-FFF2-40B4-BE49-F238E27FC236}">
                <a16:creationId xmlns:a16="http://schemas.microsoft.com/office/drawing/2014/main" id="{2DE097C7-2B7A-4F0C-88BB-746E11C4604D}"/>
              </a:ext>
            </a:extLst>
          </p:cNvPr>
          <p:cNvSpPr>
            <a:spLocks noGrp="1"/>
          </p:cNvSpPr>
          <p:nvPr>
            <p:ph type="sldNum" sz="quarter" idx="12"/>
          </p:nvPr>
        </p:nvSpPr>
        <p:spPr/>
        <p:txBody>
          <a:bodyPr/>
          <a:lstStyle/>
          <a:p>
            <a:fld id="{52110876-1A90-47DF-8CC1-92F5C1F8B346}" type="slidenum">
              <a:rPr lang="en-US" smtClean="0"/>
              <a:pPr/>
              <a:t>5</a:t>
            </a:fld>
            <a:endParaRPr lang="en-US"/>
          </a:p>
        </p:txBody>
      </p:sp>
    </p:spTree>
    <p:extLst>
      <p:ext uri="{BB962C8B-B14F-4D97-AF65-F5344CB8AC3E}">
        <p14:creationId xmlns:p14="http://schemas.microsoft.com/office/powerpoint/2010/main" val="1145560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800" dirty="0">
              <a:solidFill>
                <a:schemeClr val="bg1"/>
              </a:solidFill>
              <a:latin typeface="+mn-lt"/>
            </a:endParaRPr>
          </a:p>
        </p:txBody>
      </p:sp>
      <p:sp>
        <p:nvSpPr>
          <p:cNvPr id="2" name="Title 1">
            <a:extLst>
              <a:ext uri="{FF2B5EF4-FFF2-40B4-BE49-F238E27FC236}">
                <a16:creationId xmlns:a16="http://schemas.microsoft.com/office/drawing/2014/main" id="{04A1FF6A-1919-472E-BB66-E529DA6F0C5C}"/>
              </a:ext>
            </a:extLst>
          </p:cNvPr>
          <p:cNvSpPr>
            <a:spLocks noGrp="1"/>
          </p:cNvSpPr>
          <p:nvPr>
            <p:ph type="title"/>
          </p:nvPr>
        </p:nvSpPr>
        <p:spPr/>
        <p:txBody>
          <a:bodyPr/>
          <a:lstStyle/>
          <a:p>
            <a:pPr rtl="0" eaLnBrk="1" latinLnBrk="0" hangingPunct="1"/>
            <a:r>
              <a:rPr lang="en-US" sz="3200" kern="1200" dirty="0">
                <a:solidFill>
                  <a:srgbClr val="FFFFFF"/>
                </a:solidFill>
                <a:effectLst/>
                <a:latin typeface="Calibri" panose="020F0502020204030204" pitchFamily="34" charset="0"/>
                <a:ea typeface="+mn-ea"/>
                <a:cs typeface="+mn-cs"/>
              </a:rPr>
              <a:t>Metabolic Rate</a:t>
            </a:r>
            <a:r>
              <a:rPr lang="en-US" sz="2800" kern="1200" dirty="0">
                <a:solidFill>
                  <a:srgbClr val="FFFFFF"/>
                </a:solidFill>
                <a:effectLst/>
                <a:latin typeface="Calibri" panose="020F0502020204030204" pitchFamily="34" charset="0"/>
                <a:ea typeface="+mn-ea"/>
                <a:cs typeface="+mn-cs"/>
              </a:rPr>
              <a:t> </a:t>
            </a:r>
            <a:endParaRPr lang="en-US" dirty="0">
              <a:effectLst/>
            </a:endParaRPr>
          </a:p>
        </p:txBody>
      </p:sp>
      <p:sp>
        <p:nvSpPr>
          <p:cNvPr id="6" name="Content Placeholder 4">
            <a:extLst>
              <a:ext uri="{FF2B5EF4-FFF2-40B4-BE49-F238E27FC236}">
                <a16:creationId xmlns:a16="http://schemas.microsoft.com/office/drawing/2014/main" id="{B1F4753C-0E30-4644-99CA-016A44F46033}"/>
              </a:ext>
            </a:extLst>
          </p:cNvPr>
          <p:cNvSpPr txBox="1">
            <a:spLocks/>
          </p:cNvSpPr>
          <p:nvPr/>
        </p:nvSpPr>
        <p:spPr>
          <a:xfrm>
            <a:off x="457200" y="1589314"/>
            <a:ext cx="8229600" cy="502920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Calibri" panose="020F0502020204030204" pitchFamily="34" charset="0"/>
              <a:buChar char="−"/>
            </a:pPr>
            <a:r>
              <a:rPr lang="en-US" sz="2800" dirty="0"/>
              <a:t>According to the American Society of Heating, Refrigerating and Air-Conditioning Engineers (ASHRAE) 55-2010 standard, metabolic rate is the level of transformation of chemical energy into heat and mechanical work by metabolic activities within an organism. </a:t>
            </a:r>
          </a:p>
          <a:p>
            <a:pPr>
              <a:buFont typeface="Calibri" panose="020F0502020204030204" pitchFamily="34" charset="0"/>
              <a:buChar char="−"/>
            </a:pPr>
            <a:r>
              <a:rPr lang="en-US" sz="2800" dirty="0"/>
              <a:t>Usually expressed in terms of unit area of the total body surface.</a:t>
            </a:r>
          </a:p>
          <a:p>
            <a:pPr>
              <a:buFont typeface="Calibri" panose="020F0502020204030204" pitchFamily="34" charset="0"/>
              <a:buChar char="−"/>
            </a:pPr>
            <a:r>
              <a:rPr lang="en-US" sz="2800" dirty="0"/>
              <a:t>Differs from person to person.</a:t>
            </a:r>
          </a:p>
          <a:p>
            <a:pPr>
              <a:buFont typeface="Calibri" panose="020F0502020204030204" pitchFamily="34" charset="0"/>
              <a:buChar char="−"/>
            </a:pPr>
            <a:r>
              <a:rPr lang="en-US" sz="2800" dirty="0"/>
              <a:t>Is influenced by the physical, eating and drinking habits of a person</a:t>
            </a:r>
            <a:r>
              <a:rPr lang="en-US" dirty="0"/>
              <a:t>. </a:t>
            </a:r>
          </a:p>
          <a:p>
            <a:pPr>
              <a:buFont typeface="Wingdings" panose="05000000000000000000" pitchFamily="2" charset="2"/>
              <a:buChar char="v"/>
            </a:pPr>
            <a:endParaRPr lang="en-US" dirty="0"/>
          </a:p>
        </p:txBody>
      </p:sp>
      <p:sp>
        <p:nvSpPr>
          <p:cNvPr id="4" name="Slide Number Placeholder 3">
            <a:extLst>
              <a:ext uri="{FF2B5EF4-FFF2-40B4-BE49-F238E27FC236}">
                <a16:creationId xmlns:a16="http://schemas.microsoft.com/office/drawing/2014/main" id="{2DE097C7-2B7A-4F0C-88BB-746E11C4604D}"/>
              </a:ext>
            </a:extLst>
          </p:cNvPr>
          <p:cNvSpPr>
            <a:spLocks noGrp="1"/>
          </p:cNvSpPr>
          <p:nvPr>
            <p:ph type="sldNum" sz="quarter" idx="12"/>
          </p:nvPr>
        </p:nvSpPr>
        <p:spPr/>
        <p:txBody>
          <a:bodyPr/>
          <a:lstStyle/>
          <a:p>
            <a:fld id="{52110876-1A90-47DF-8CC1-92F5C1F8B346}" type="slidenum">
              <a:rPr lang="en-US" smtClean="0"/>
              <a:pPr/>
              <a:t>6</a:t>
            </a:fld>
            <a:endParaRPr lang="en-US"/>
          </a:p>
        </p:txBody>
      </p:sp>
    </p:spTree>
    <p:extLst>
      <p:ext uri="{BB962C8B-B14F-4D97-AF65-F5344CB8AC3E}">
        <p14:creationId xmlns:p14="http://schemas.microsoft.com/office/powerpoint/2010/main" val="1765629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3200" dirty="0">
              <a:solidFill>
                <a:schemeClr val="bg1"/>
              </a:solidFill>
              <a:latin typeface="+mn-lt"/>
            </a:endParaRPr>
          </a:p>
        </p:txBody>
      </p:sp>
      <p:sp>
        <p:nvSpPr>
          <p:cNvPr id="2" name="Title 1">
            <a:extLst>
              <a:ext uri="{FF2B5EF4-FFF2-40B4-BE49-F238E27FC236}">
                <a16:creationId xmlns:a16="http://schemas.microsoft.com/office/drawing/2014/main" id="{0DE334C6-F043-48B9-AB0B-AF9C52960FFE}"/>
              </a:ext>
            </a:extLst>
          </p:cNvPr>
          <p:cNvSpPr>
            <a:spLocks noGrp="1"/>
          </p:cNvSpPr>
          <p:nvPr>
            <p:ph type="title"/>
          </p:nvPr>
        </p:nvSpPr>
        <p:spPr/>
        <p:txBody>
          <a:bodyPr/>
          <a:lstStyle/>
          <a:p>
            <a:pPr rtl="0" eaLnBrk="1" latinLnBrk="0" hangingPunct="1"/>
            <a:r>
              <a:rPr lang="en-US" sz="3200" kern="1200" dirty="0">
                <a:solidFill>
                  <a:srgbClr val="FFFFFF"/>
                </a:solidFill>
                <a:effectLst/>
                <a:latin typeface="Calibri" panose="020F0502020204030204" pitchFamily="34" charset="0"/>
                <a:ea typeface="+mn-ea"/>
                <a:cs typeface="+mn-cs"/>
              </a:rPr>
              <a:t>Clothing Insulation </a:t>
            </a:r>
            <a:endParaRPr lang="en-US" dirty="0">
              <a:effectLst/>
            </a:endParaRPr>
          </a:p>
        </p:txBody>
      </p:sp>
      <p:sp>
        <p:nvSpPr>
          <p:cNvPr id="6" name="Content Placeholder 4">
            <a:extLst>
              <a:ext uri="{FF2B5EF4-FFF2-40B4-BE49-F238E27FC236}">
                <a16:creationId xmlns:a16="http://schemas.microsoft.com/office/drawing/2014/main" id="{F5B5AA3E-6CE2-4CFF-81B1-F71BFB09627C}"/>
              </a:ext>
            </a:extLst>
          </p:cNvPr>
          <p:cNvSpPr txBox="1">
            <a:spLocks/>
          </p:cNvSpPr>
          <p:nvPr/>
        </p:nvSpPr>
        <p:spPr>
          <a:xfrm>
            <a:off x="457200" y="1659618"/>
            <a:ext cx="8229600" cy="5029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800" b="1" i="1" u="sng" dirty="0"/>
              <a:t>Definition</a:t>
            </a:r>
            <a:r>
              <a:rPr lang="en-US" sz="2800" dirty="0"/>
              <a:t>:</a:t>
            </a:r>
          </a:p>
          <a:p>
            <a:pPr>
              <a:buFont typeface="Wingdings" panose="05000000000000000000" pitchFamily="2" charset="2"/>
              <a:buChar char="ü"/>
            </a:pPr>
            <a:r>
              <a:rPr lang="en-US" sz="2400" dirty="0"/>
              <a:t>Is the thermal insulation provided by the clothing worn by a person</a:t>
            </a:r>
          </a:p>
          <a:p>
            <a:pPr>
              <a:buFont typeface="Calibri" panose="020F0502020204030204" pitchFamily="34" charset="0"/>
              <a:buChar char="−"/>
            </a:pPr>
            <a:r>
              <a:rPr lang="en-US" sz="2600" dirty="0"/>
              <a:t>The amount of clothing layers worn has a significant impact on thermal balance.</a:t>
            </a:r>
          </a:p>
          <a:p>
            <a:pPr>
              <a:buFont typeface="Calibri" panose="020F0502020204030204" pitchFamily="34" charset="0"/>
              <a:buChar char="−"/>
            </a:pPr>
            <a:r>
              <a:rPr lang="en-US" sz="2600" dirty="0"/>
              <a:t>Multiple layers can prevent heat loss, and either keeps a person warm or causes overheating and heat stress.</a:t>
            </a:r>
          </a:p>
          <a:p>
            <a:pPr>
              <a:buFont typeface="Calibri" panose="020F0502020204030204" pitchFamily="34" charset="0"/>
              <a:buChar char="−"/>
            </a:pPr>
            <a:r>
              <a:rPr lang="en-US" sz="2600" dirty="0"/>
              <a:t>Inadequate amount of clothing layers can result in cold stress.</a:t>
            </a:r>
          </a:p>
          <a:p>
            <a:pPr>
              <a:buFont typeface="Calibri" panose="020F0502020204030204" pitchFamily="34" charset="0"/>
              <a:buChar char="−"/>
            </a:pPr>
            <a:r>
              <a:rPr lang="en-US" sz="2600" dirty="0"/>
              <a:t>Air speed and relative humidity may reduce insulation.</a:t>
            </a:r>
          </a:p>
        </p:txBody>
      </p:sp>
      <p:sp>
        <p:nvSpPr>
          <p:cNvPr id="4" name="Slide Number Placeholder 3">
            <a:extLst>
              <a:ext uri="{FF2B5EF4-FFF2-40B4-BE49-F238E27FC236}">
                <a16:creationId xmlns:a16="http://schemas.microsoft.com/office/drawing/2014/main" id="{2DE097C7-2B7A-4F0C-88BB-746E11C4604D}"/>
              </a:ext>
            </a:extLst>
          </p:cNvPr>
          <p:cNvSpPr>
            <a:spLocks noGrp="1"/>
          </p:cNvSpPr>
          <p:nvPr>
            <p:ph type="sldNum" sz="quarter" idx="12"/>
          </p:nvPr>
        </p:nvSpPr>
        <p:spPr/>
        <p:txBody>
          <a:bodyPr/>
          <a:lstStyle/>
          <a:p>
            <a:fld id="{52110876-1A90-47DF-8CC1-92F5C1F8B346}" type="slidenum">
              <a:rPr lang="en-US" smtClean="0"/>
              <a:pPr/>
              <a:t>7</a:t>
            </a:fld>
            <a:endParaRPr lang="en-US"/>
          </a:p>
        </p:txBody>
      </p:sp>
    </p:spTree>
    <p:extLst>
      <p:ext uri="{BB962C8B-B14F-4D97-AF65-F5344CB8AC3E}">
        <p14:creationId xmlns:p14="http://schemas.microsoft.com/office/powerpoint/2010/main" val="1476296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800" dirty="0">
              <a:solidFill>
                <a:schemeClr val="bg1"/>
              </a:solidFill>
              <a:latin typeface="+mn-lt"/>
            </a:endParaRPr>
          </a:p>
        </p:txBody>
      </p:sp>
      <p:sp>
        <p:nvSpPr>
          <p:cNvPr id="3" name="Title 2">
            <a:extLst>
              <a:ext uri="{FF2B5EF4-FFF2-40B4-BE49-F238E27FC236}">
                <a16:creationId xmlns:a16="http://schemas.microsoft.com/office/drawing/2014/main" id="{D3BD9CFF-D9BA-4341-B032-B2D0C8061FEB}"/>
              </a:ext>
            </a:extLst>
          </p:cNvPr>
          <p:cNvSpPr>
            <a:spLocks noGrp="1"/>
          </p:cNvSpPr>
          <p:nvPr>
            <p:ph type="title"/>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Air Temperature, Air Speed, Mean Radiant Temperature   </a:t>
            </a:r>
            <a:endParaRPr lang="en-US" dirty="0">
              <a:effectLst/>
            </a:endParaRPr>
          </a:p>
        </p:txBody>
      </p:sp>
      <p:sp>
        <p:nvSpPr>
          <p:cNvPr id="6" name="Content Placeholder 4">
            <a:extLst>
              <a:ext uri="{FF2B5EF4-FFF2-40B4-BE49-F238E27FC236}">
                <a16:creationId xmlns:a16="http://schemas.microsoft.com/office/drawing/2014/main" id="{10923BB5-EA9E-4728-8F20-6F3B52A687D8}"/>
              </a:ext>
            </a:extLst>
          </p:cNvPr>
          <p:cNvSpPr txBox="1">
            <a:spLocks/>
          </p:cNvSpPr>
          <p:nvPr/>
        </p:nvSpPr>
        <p:spPr>
          <a:xfrm>
            <a:off x="647700" y="1467304"/>
            <a:ext cx="7924800" cy="46736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Aft>
                <a:spcPts val="600"/>
              </a:spcAft>
              <a:buFont typeface="Wingdings" panose="05000000000000000000" pitchFamily="2" charset="2"/>
              <a:buChar char="q"/>
            </a:pPr>
            <a:r>
              <a:rPr lang="en-US" sz="2600" b="1" dirty="0"/>
              <a:t>Air temperature: </a:t>
            </a:r>
            <a:r>
              <a:rPr lang="en-US" sz="2400" dirty="0"/>
              <a:t>Is the temperature of the air surrounding an individual. </a:t>
            </a:r>
          </a:p>
          <a:p>
            <a:pPr>
              <a:spcAft>
                <a:spcPts val="600"/>
              </a:spcAft>
              <a:buFont typeface="Wingdings" panose="05000000000000000000" pitchFamily="2" charset="2"/>
              <a:buChar char="q"/>
            </a:pPr>
            <a:r>
              <a:rPr lang="en-US" sz="2600" b="1" dirty="0"/>
              <a:t>Air speed: </a:t>
            </a:r>
            <a:r>
              <a:rPr lang="en-US" sz="2400" b="1" dirty="0"/>
              <a:t>T</a:t>
            </a:r>
            <a:r>
              <a:rPr lang="en-US" sz="2400" dirty="0"/>
              <a:t>he speed of air moving around a person at a specific time and location, irrespective of direction.</a:t>
            </a:r>
            <a:r>
              <a:rPr lang="en-US" sz="2600" dirty="0"/>
              <a:t> </a:t>
            </a:r>
          </a:p>
          <a:p>
            <a:pPr>
              <a:spcAft>
                <a:spcPts val="600"/>
              </a:spcAft>
              <a:buFont typeface="Calibri" panose="020F0502020204030204" pitchFamily="34" charset="0"/>
              <a:buChar char="−"/>
            </a:pPr>
            <a:r>
              <a:rPr lang="en-US" sz="2200" dirty="0"/>
              <a:t>It can help cool a person in a warm environment, through heat loss by convection.</a:t>
            </a:r>
            <a:r>
              <a:rPr lang="en-US" sz="2200" b="1" dirty="0"/>
              <a:t> </a:t>
            </a:r>
            <a:endParaRPr lang="en-US" sz="2600" b="1" dirty="0"/>
          </a:p>
          <a:p>
            <a:pPr>
              <a:spcAft>
                <a:spcPts val="600"/>
              </a:spcAft>
              <a:buFont typeface="Wingdings" panose="05000000000000000000" pitchFamily="2" charset="2"/>
              <a:buChar char="q"/>
            </a:pPr>
            <a:r>
              <a:rPr lang="en-US" sz="2600" b="1" dirty="0"/>
              <a:t>Mean radiant temperature: </a:t>
            </a:r>
            <a:r>
              <a:rPr lang="en-US" sz="2400" b="1" dirty="0"/>
              <a:t>T</a:t>
            </a:r>
            <a:r>
              <a:rPr lang="en-US" sz="2400" dirty="0"/>
              <a:t>he amount of radiant heat transferred from the surface of a warm object. </a:t>
            </a:r>
          </a:p>
          <a:p>
            <a:pPr>
              <a:spcAft>
                <a:spcPts val="600"/>
              </a:spcAft>
              <a:buFont typeface="Calibri" panose="020F0502020204030204" pitchFamily="34" charset="0"/>
              <a:buChar char="−"/>
            </a:pPr>
            <a:r>
              <a:rPr lang="en-US" sz="2200" dirty="0"/>
              <a:t>Depends on ability of material to absorb or emit heat. </a:t>
            </a:r>
          </a:p>
          <a:p>
            <a:pPr>
              <a:spcAft>
                <a:spcPts val="600"/>
              </a:spcAft>
              <a:buFont typeface="Calibri" panose="020F0502020204030204" pitchFamily="34" charset="0"/>
              <a:buChar char="−"/>
            </a:pPr>
            <a:r>
              <a:rPr lang="en-US" sz="2200" dirty="0"/>
              <a:t>Has more influence on heat  gain or loss compared with air temperature. </a:t>
            </a:r>
          </a:p>
          <a:p>
            <a:pPr>
              <a:spcAft>
                <a:spcPts val="600"/>
              </a:spcAft>
            </a:pPr>
            <a:endParaRPr lang="en-US" sz="2600" dirty="0"/>
          </a:p>
        </p:txBody>
      </p:sp>
      <p:sp>
        <p:nvSpPr>
          <p:cNvPr id="4" name="Slide Number Placeholder 3">
            <a:extLst>
              <a:ext uri="{FF2B5EF4-FFF2-40B4-BE49-F238E27FC236}">
                <a16:creationId xmlns:a16="http://schemas.microsoft.com/office/drawing/2014/main" id="{2DE097C7-2B7A-4F0C-88BB-746E11C4604D}"/>
              </a:ext>
            </a:extLst>
          </p:cNvPr>
          <p:cNvSpPr>
            <a:spLocks noGrp="1"/>
          </p:cNvSpPr>
          <p:nvPr>
            <p:ph type="sldNum" sz="quarter" idx="12"/>
          </p:nvPr>
        </p:nvSpPr>
        <p:spPr/>
        <p:txBody>
          <a:bodyPr/>
          <a:lstStyle/>
          <a:p>
            <a:fld id="{52110876-1A90-47DF-8CC1-92F5C1F8B346}" type="slidenum">
              <a:rPr lang="en-US" smtClean="0"/>
              <a:pPr/>
              <a:t>8</a:t>
            </a:fld>
            <a:endParaRPr lang="en-US"/>
          </a:p>
        </p:txBody>
      </p:sp>
    </p:spTree>
    <p:extLst>
      <p:ext uri="{BB962C8B-B14F-4D97-AF65-F5344CB8AC3E}">
        <p14:creationId xmlns:p14="http://schemas.microsoft.com/office/powerpoint/2010/main" val="1947004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800" dirty="0">
              <a:solidFill>
                <a:schemeClr val="bg1"/>
              </a:solidFill>
              <a:latin typeface="+mn-lt"/>
            </a:endParaRPr>
          </a:p>
        </p:txBody>
      </p:sp>
      <p:sp>
        <p:nvSpPr>
          <p:cNvPr id="2" name="Title 1">
            <a:extLst>
              <a:ext uri="{FF2B5EF4-FFF2-40B4-BE49-F238E27FC236}">
                <a16:creationId xmlns:a16="http://schemas.microsoft.com/office/drawing/2014/main" id="{5C58914A-9EB5-4450-8A10-090A9AED4C64}"/>
              </a:ext>
            </a:extLst>
          </p:cNvPr>
          <p:cNvSpPr>
            <a:spLocks noGrp="1"/>
          </p:cNvSpPr>
          <p:nvPr>
            <p:ph type="title"/>
          </p:nvPr>
        </p:nvSpPr>
        <p:spPr/>
        <p:txBody>
          <a:bodyPr/>
          <a:lstStyle/>
          <a:p>
            <a:pPr rtl="0" eaLnBrk="1" latinLnBrk="0" hangingPunct="1"/>
            <a:r>
              <a:rPr lang="en-US" sz="3200" kern="1200" dirty="0">
                <a:solidFill>
                  <a:srgbClr val="FFFFFF"/>
                </a:solidFill>
                <a:effectLst/>
                <a:latin typeface="Calibri" panose="020F0502020204030204" pitchFamily="34" charset="0"/>
                <a:ea typeface="+mn-ea"/>
                <a:cs typeface="+mn-cs"/>
              </a:rPr>
              <a:t>Relative Humidity </a:t>
            </a:r>
            <a:endParaRPr lang="en-US" dirty="0">
              <a:effectLst/>
            </a:endParaRPr>
          </a:p>
        </p:txBody>
      </p:sp>
      <p:sp>
        <p:nvSpPr>
          <p:cNvPr id="6" name="Content Placeholder 4">
            <a:extLst>
              <a:ext uri="{FF2B5EF4-FFF2-40B4-BE49-F238E27FC236}">
                <a16:creationId xmlns:a16="http://schemas.microsoft.com/office/drawing/2014/main" id="{BD0263EE-5213-4A68-A6DA-911C554AE2FF}"/>
              </a:ext>
            </a:extLst>
          </p:cNvPr>
          <p:cNvSpPr txBox="1">
            <a:spLocks/>
          </p:cNvSpPr>
          <p:nvPr/>
        </p:nvSpPr>
        <p:spPr>
          <a:xfrm>
            <a:off x="609600" y="1600200"/>
            <a:ext cx="7924800" cy="4495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800" b="1" i="1" u="sng" dirty="0"/>
              <a:t>Definition:</a:t>
            </a:r>
          </a:p>
          <a:p>
            <a:pPr>
              <a:buFont typeface="Wingdings" panose="05000000000000000000" pitchFamily="2" charset="2"/>
              <a:buChar char="§"/>
            </a:pPr>
            <a:r>
              <a:rPr lang="en-US" sz="2400" dirty="0"/>
              <a:t>The ratio of the actual amount of water vapor in the air to the maximum amount of water vapor that the air can hold at a specific air temperature and pressure.</a:t>
            </a:r>
          </a:p>
          <a:p>
            <a:pPr marL="457200" lvl="1" indent="0" algn="ctr">
              <a:buFont typeface="Arial" pitchFamily="34" charset="0"/>
              <a:buNone/>
            </a:pPr>
            <a:endParaRPr lang="en-US" sz="1600" dirty="0"/>
          </a:p>
          <a:p>
            <a:pPr>
              <a:buFont typeface="Calibri" panose="020F0502020204030204" pitchFamily="34" charset="0"/>
              <a:buChar char="−"/>
            </a:pPr>
            <a:r>
              <a:rPr lang="en-US" sz="2400" dirty="0"/>
              <a:t>Sweating helps the body loose heat through evaporation from the skin.</a:t>
            </a:r>
          </a:p>
          <a:p>
            <a:pPr>
              <a:buFont typeface="Calibri" panose="020F0502020204030204" pitchFamily="34" charset="0"/>
              <a:buChar char="−"/>
            </a:pPr>
            <a:r>
              <a:rPr lang="en-US" sz="2400" dirty="0"/>
              <a:t>In high relative humidity, there is reduced heat loss through sweating due to maximum water vapor in air.</a:t>
            </a:r>
          </a:p>
          <a:p>
            <a:pPr>
              <a:buFont typeface="Calibri" panose="020F0502020204030204" pitchFamily="34" charset="0"/>
              <a:buChar char="−"/>
            </a:pPr>
            <a:r>
              <a:rPr lang="en-US" sz="2400" dirty="0"/>
              <a:t>Humidity within vapor-impermeable PPE will be higher than that of the environment.</a:t>
            </a:r>
          </a:p>
        </p:txBody>
      </p:sp>
      <p:sp>
        <p:nvSpPr>
          <p:cNvPr id="4" name="Slide Number Placeholder 3">
            <a:extLst>
              <a:ext uri="{FF2B5EF4-FFF2-40B4-BE49-F238E27FC236}">
                <a16:creationId xmlns:a16="http://schemas.microsoft.com/office/drawing/2014/main" id="{2DE097C7-2B7A-4F0C-88BB-746E11C4604D}"/>
              </a:ext>
            </a:extLst>
          </p:cNvPr>
          <p:cNvSpPr>
            <a:spLocks noGrp="1"/>
          </p:cNvSpPr>
          <p:nvPr>
            <p:ph type="sldNum" sz="quarter" idx="12"/>
          </p:nvPr>
        </p:nvSpPr>
        <p:spPr/>
        <p:txBody>
          <a:bodyPr/>
          <a:lstStyle/>
          <a:p>
            <a:fld id="{52110876-1A90-47DF-8CC1-92F5C1F8B346}" type="slidenum">
              <a:rPr lang="en-US" smtClean="0"/>
              <a:pPr/>
              <a:t>9</a:t>
            </a:fld>
            <a:endParaRPr lang="en-US"/>
          </a:p>
        </p:txBody>
      </p:sp>
    </p:spTree>
    <p:extLst>
      <p:ext uri="{BB962C8B-B14F-4D97-AF65-F5344CB8AC3E}">
        <p14:creationId xmlns:p14="http://schemas.microsoft.com/office/powerpoint/2010/main" val="26473638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6536AF224EF5343AEE9DBD81549EA0A" ma:contentTypeVersion="13" ma:contentTypeDescription="Create a new document." ma:contentTypeScope="" ma:versionID="3c679bc7b9f00c4a8bc1f3057deb1e2d">
  <xsd:schema xmlns:xsd="http://www.w3.org/2001/XMLSchema" xmlns:xs="http://www.w3.org/2001/XMLSchema" xmlns:p="http://schemas.microsoft.com/office/2006/metadata/properties" xmlns:ns2="bd922f8f-26a1-42cd-870a-103b6576e799" xmlns:ns3="a2ae72f9-ddce-4cfa-8954-d11df5baf6ef" targetNamespace="http://schemas.microsoft.com/office/2006/metadata/properties" ma:root="true" ma:fieldsID="4e4c60b0767ab52e5f4da6bfe316920b" ns2:_="" ns3:_="">
    <xsd:import namespace="bd922f8f-26a1-42cd-870a-103b6576e799"/>
    <xsd:import namespace="a2ae72f9-ddce-4cfa-8954-d11df5baf6e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922f8f-26a1-42cd-870a-103b6576e7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b5a8d78b-6148-4bf1-92dd-b4f00782c405"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2ae72f9-ddce-4cfa-8954-d11df5baf6e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2df83a99-fe18-458c-a0bc-fe9bf11b95ec}" ma:internalName="TaxCatchAll" ma:showField="CatchAllData" ma:web="a2ae72f9-ddce-4cfa-8954-d11df5baf6e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2ae72f9-ddce-4cfa-8954-d11df5baf6ef" xsi:nil="true"/>
    <lcf76f155ced4ddcb4097134ff3c332f xmlns="bd922f8f-26a1-42cd-870a-103b6576e79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05BBD83-8AD6-4C2C-ABD0-5FF25FCE7BB5}"/>
</file>

<file path=customXml/itemProps2.xml><?xml version="1.0" encoding="utf-8"?>
<ds:datastoreItem xmlns:ds="http://schemas.openxmlformats.org/officeDocument/2006/customXml" ds:itemID="{E499770D-69FE-4597-AFD6-D557BD273AE7}"/>
</file>

<file path=customXml/itemProps3.xml><?xml version="1.0" encoding="utf-8"?>
<ds:datastoreItem xmlns:ds="http://schemas.openxmlformats.org/officeDocument/2006/customXml" ds:itemID="{EE63C1D5-624B-40E8-A399-D4A99814C69A}"/>
</file>

<file path=docProps/app.xml><?xml version="1.0" encoding="utf-8"?>
<Properties xmlns="http://schemas.openxmlformats.org/officeDocument/2006/extended-properties" xmlns:vt="http://schemas.openxmlformats.org/officeDocument/2006/docPropsVTypes">
  <TotalTime>86041</TotalTime>
  <Words>2588</Words>
  <Application>Microsoft Office PowerPoint</Application>
  <PresentationFormat>On-screen Show (4:3)</PresentationFormat>
  <Paragraphs>490</Paragraphs>
  <Slides>39</Slides>
  <Notes>30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39</vt:i4>
      </vt:variant>
    </vt:vector>
  </HeadingPairs>
  <TitlesOfParts>
    <vt:vector size="45" baseType="lpstr">
      <vt:lpstr>Arial</vt:lpstr>
      <vt:lpstr>Calibri</vt:lpstr>
      <vt:lpstr>Corbel</vt:lpstr>
      <vt:lpstr>Symbol</vt:lpstr>
      <vt:lpstr>Wingdings</vt:lpstr>
      <vt:lpstr>Office Theme</vt:lpstr>
      <vt:lpstr>Recognizing and Controlling Hazards From  Exposed Environments </vt:lpstr>
      <vt:lpstr>Disclaimer </vt:lpstr>
      <vt:lpstr>Learning Objectives  </vt:lpstr>
      <vt:lpstr>Thermal Balance  </vt:lpstr>
      <vt:lpstr>Factors that Affect Thermal Balance </vt:lpstr>
      <vt:lpstr>Metabolic Rate </vt:lpstr>
      <vt:lpstr>Clothing Insulation </vt:lpstr>
      <vt:lpstr>Air Temperature, Air Speed, Mean Radiant Temperature   </vt:lpstr>
      <vt:lpstr>Relative Humidity </vt:lpstr>
      <vt:lpstr>Recognize the Signs of Heat Stress </vt:lpstr>
      <vt:lpstr>Effects of Heat Stress </vt:lpstr>
      <vt:lpstr>Signs of Heat Exhaustion (1) </vt:lpstr>
      <vt:lpstr>Signs of Heat Exhaustion (2) </vt:lpstr>
      <vt:lpstr>Signs of Heat Stroke (1) </vt:lpstr>
      <vt:lpstr>Signs of Heat Stroke (2)</vt:lpstr>
      <vt:lpstr>Signs of Heat Cramps &amp; Heat Rash </vt:lpstr>
      <vt:lpstr>Signs of Heat Syncope &amp; Rhabdomyolysis</vt:lpstr>
      <vt:lpstr>First Aid for Heat-related Illnesses </vt:lpstr>
      <vt:lpstr>Cold Stress</vt:lpstr>
      <vt:lpstr>Contributory Factors  </vt:lpstr>
      <vt:lpstr>Illnesses From Cold Stress </vt:lpstr>
      <vt:lpstr>Recognize the Signs of Cold Stress: Hypothermia</vt:lpstr>
      <vt:lpstr>Treatment of Hypothermia</vt:lpstr>
      <vt:lpstr>Recognize the Signs of Cold Stress: Frostbite </vt:lpstr>
      <vt:lpstr>Treatment of Frostbite </vt:lpstr>
      <vt:lpstr>Recognize the Signs of Cold Stress: Trench Foot </vt:lpstr>
      <vt:lpstr>Treatment of Trench Foot </vt:lpstr>
      <vt:lpstr>Recognize the Signs of Cold Stress: Chilblains </vt:lpstr>
      <vt:lpstr>Treatment of Chilblains</vt:lpstr>
      <vt:lpstr>Other Hazards </vt:lpstr>
      <vt:lpstr>Best Practices in Exposed Environments (1)</vt:lpstr>
      <vt:lpstr>Best Practices in Exposed Environments (2)</vt:lpstr>
      <vt:lpstr>Best Practices in Exposed Environments (3)</vt:lpstr>
      <vt:lpstr>Best Practices in Exposed Environments (4)</vt:lpstr>
      <vt:lpstr>Best Practices in Exposed Environments (5)</vt:lpstr>
      <vt:lpstr>Best Practices in Exposed Environments (6)</vt:lpstr>
      <vt:lpstr>Major  Hazards</vt:lpstr>
      <vt:lpstr>Control Measures</vt:lpstr>
      <vt:lpstr>Review &amp;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Behzad</dc:creator>
  <cp:lastModifiedBy>Washington, L. Sherea - OSHA</cp:lastModifiedBy>
  <cp:revision>1176</cp:revision>
  <cp:lastPrinted>2018-12-07T14:35:04Z</cp:lastPrinted>
  <dcterms:created xsi:type="dcterms:W3CDTF">2013-07-16T18:42:55Z</dcterms:created>
  <dcterms:modified xsi:type="dcterms:W3CDTF">2025-02-21T16:03:03Z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0x010100E6536AF224EF5343AEE9DBD81549EA0A</vt:lpwstr>
  </property>
</Properties>
</file>