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1.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0.xml" ContentType="application/vnd.openxmlformats-officedocument.presentationml.notesSlide+xml"/>
  <Override PartName="/ppt/notesSlides/notesSlide25.xml" ContentType="application/vnd.openxmlformats-officedocument.presentationml.notesSlide+xml"/>
  <Override PartName="/ppt/notesSlides/notesSlide22.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handoutMasterIdLst>
    <p:handoutMasterId r:id="rId35"/>
  </p:handoutMasterIdLst>
  <p:sldIdLst>
    <p:sldId id="256" r:id="rId2"/>
    <p:sldId id="701" r:id="rId3"/>
    <p:sldId id="623" r:id="rId4"/>
    <p:sldId id="706" r:id="rId5"/>
    <p:sldId id="624" r:id="rId6"/>
    <p:sldId id="676" r:id="rId7"/>
    <p:sldId id="696" r:id="rId8"/>
    <p:sldId id="677" r:id="rId9"/>
    <p:sldId id="678" r:id="rId10"/>
    <p:sldId id="679" r:id="rId11"/>
    <p:sldId id="680" r:id="rId12"/>
    <p:sldId id="681" r:id="rId13"/>
    <p:sldId id="697" r:id="rId14"/>
    <p:sldId id="682" r:id="rId15"/>
    <p:sldId id="698" r:id="rId16"/>
    <p:sldId id="684" r:id="rId17"/>
    <p:sldId id="685" r:id="rId18"/>
    <p:sldId id="699" r:id="rId19"/>
    <p:sldId id="686" r:id="rId20"/>
    <p:sldId id="705" r:id="rId21"/>
    <p:sldId id="700" r:id="rId22"/>
    <p:sldId id="687" r:id="rId23"/>
    <p:sldId id="689" r:id="rId24"/>
    <p:sldId id="704" r:id="rId25"/>
    <p:sldId id="691" r:id="rId26"/>
    <p:sldId id="690" r:id="rId27"/>
    <p:sldId id="693" r:id="rId28"/>
    <p:sldId id="694" r:id="rId29"/>
    <p:sldId id="703" r:id="rId30"/>
    <p:sldId id="695" r:id="rId31"/>
    <p:sldId id="702" r:id="rId32"/>
    <p:sldId id="673" r:id="rId33"/>
  </p:sldIdLst>
  <p:sldSz cx="9144000" cy="6858000" type="screen4x3"/>
  <p:notesSz cx="6858000" cy="92408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my Javernick-Will" initials="AJ" lastIdx="1" clrIdx="0"/>
  <p:cmAuthor id="2" name="spencer446" initials="s" lastIdx="1" clrIdx="1">
    <p:extLst>
      <p:ext uri="{19B8F6BF-5375-455C-9EA6-DF929625EA0E}">
        <p15:presenceInfo xmlns:p15="http://schemas.microsoft.com/office/powerpoint/2012/main" userId="spencer446"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13409"/>
    <a:srgbClr val="7D14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3B5E929-1289-4657-B5C3-FE8E21D703E6}" v="10" dt="2020-04-01T16:14:17.329"/>
  </p1510:revLst>
</p1510:revInfo>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98" autoAdjust="0"/>
    <p:restoredTop sz="86481" autoAdjust="0"/>
  </p:normalViewPr>
  <p:slideViewPr>
    <p:cSldViewPr>
      <p:cViewPr varScale="1">
        <p:scale>
          <a:sx n="75" d="100"/>
          <a:sy n="75" d="100"/>
        </p:scale>
        <p:origin x="312" y="60"/>
      </p:cViewPr>
      <p:guideLst>
        <p:guide orient="horz" pos="2160"/>
        <p:guide pos="2880"/>
      </p:guideLst>
    </p:cSldViewPr>
  </p:slideViewPr>
  <p:outlineViewPr>
    <p:cViewPr>
      <p:scale>
        <a:sx n="33" d="100"/>
        <a:sy n="33" d="100"/>
      </p:scale>
      <p:origin x="0" y="-126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notesMaster" Target="notesMasters/notesMaster1.xml"/><Relationship Id="rId42"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45"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43" Type="http://schemas.openxmlformats.org/officeDocument/2006/relationships/customXml" Target="../customXml/item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0" Type="http://schemas.openxmlformats.org/officeDocument/2006/relationships/slide" Target="slides/slide19.xml"/><Relationship Id="rId41"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solomo" userId="4cbe1845-9516-4dbd-8a09-5a586553ce5d" providerId="ADAL" clId="{B3B5E929-1289-4657-B5C3-FE8E21D703E6}"/>
    <pc:docChg chg="undo custSel addSld delSld modSld">
      <pc:chgData name="tsolomo" userId="4cbe1845-9516-4dbd-8a09-5a586553ce5d" providerId="ADAL" clId="{B3B5E929-1289-4657-B5C3-FE8E21D703E6}" dt="2020-04-02T20:43:04.264" v="2043" actId="113"/>
      <pc:docMkLst>
        <pc:docMk/>
      </pc:docMkLst>
      <pc:sldChg chg="modSp">
        <pc:chgData name="tsolomo" userId="4cbe1845-9516-4dbd-8a09-5a586553ce5d" providerId="ADAL" clId="{B3B5E929-1289-4657-B5C3-FE8E21D703E6}" dt="2020-04-01T18:18:10.789" v="2012" actId="14100"/>
        <pc:sldMkLst>
          <pc:docMk/>
          <pc:sldMk cId="2189653059" sldId="623"/>
        </pc:sldMkLst>
        <pc:spChg chg="mod">
          <ac:chgData name="tsolomo" userId="4cbe1845-9516-4dbd-8a09-5a586553ce5d" providerId="ADAL" clId="{B3B5E929-1289-4657-B5C3-FE8E21D703E6}" dt="2020-04-01T18:18:10.789" v="2012" actId="14100"/>
          <ac:spMkLst>
            <pc:docMk/>
            <pc:sldMk cId="2189653059" sldId="623"/>
            <ac:spMk id="4" creationId="{0B13F41A-6FA1-45CE-947E-AC2EE87A79D9}"/>
          </ac:spMkLst>
        </pc:spChg>
        <pc:spChg chg="mod">
          <ac:chgData name="tsolomo" userId="4cbe1845-9516-4dbd-8a09-5a586553ce5d" providerId="ADAL" clId="{B3B5E929-1289-4657-B5C3-FE8E21D703E6}" dt="2020-04-01T18:11:25.573" v="1630" actId="20577"/>
          <ac:spMkLst>
            <pc:docMk/>
            <pc:sldMk cId="2189653059" sldId="623"/>
            <ac:spMk id="6" creationId="{00000000-0000-0000-0000-000000000000}"/>
          </ac:spMkLst>
        </pc:spChg>
      </pc:sldChg>
      <pc:sldChg chg="modSp">
        <pc:chgData name="tsolomo" userId="4cbe1845-9516-4dbd-8a09-5a586553ce5d" providerId="ADAL" clId="{B3B5E929-1289-4657-B5C3-FE8E21D703E6}" dt="2020-04-01T16:28:13.382" v="397" actId="20577"/>
        <pc:sldMkLst>
          <pc:docMk/>
          <pc:sldMk cId="2782584295" sldId="682"/>
        </pc:sldMkLst>
        <pc:spChg chg="mod">
          <ac:chgData name="tsolomo" userId="4cbe1845-9516-4dbd-8a09-5a586553ce5d" providerId="ADAL" clId="{B3B5E929-1289-4657-B5C3-FE8E21D703E6}" dt="2020-04-01T16:28:13.382" v="397" actId="20577"/>
          <ac:spMkLst>
            <pc:docMk/>
            <pc:sldMk cId="2782584295" sldId="682"/>
            <ac:spMk id="4" creationId="{0B13F41A-6FA1-45CE-947E-AC2EE87A79D9}"/>
          </ac:spMkLst>
        </pc:spChg>
      </pc:sldChg>
      <pc:sldChg chg="modSp modNotesTx">
        <pc:chgData name="tsolomo" userId="4cbe1845-9516-4dbd-8a09-5a586553ce5d" providerId="ADAL" clId="{B3B5E929-1289-4657-B5C3-FE8E21D703E6}" dt="2020-04-01T18:05:34.335" v="1586" actId="6549"/>
        <pc:sldMkLst>
          <pc:docMk/>
          <pc:sldMk cId="1740857482" sldId="686"/>
        </pc:sldMkLst>
        <pc:spChg chg="mod">
          <ac:chgData name="tsolomo" userId="4cbe1845-9516-4dbd-8a09-5a586553ce5d" providerId="ADAL" clId="{B3B5E929-1289-4657-B5C3-FE8E21D703E6}" dt="2020-04-01T18:03:59.888" v="1582" actId="255"/>
          <ac:spMkLst>
            <pc:docMk/>
            <pc:sldMk cId="1740857482" sldId="686"/>
            <ac:spMk id="4" creationId="{0B13F41A-6FA1-45CE-947E-AC2EE87A79D9}"/>
          </ac:spMkLst>
        </pc:spChg>
      </pc:sldChg>
      <pc:sldChg chg="modSp">
        <pc:chgData name="tsolomo" userId="4cbe1845-9516-4dbd-8a09-5a586553ce5d" providerId="ADAL" clId="{B3B5E929-1289-4657-B5C3-FE8E21D703E6}" dt="2020-04-01T17:55:47.209" v="1560" actId="20577"/>
        <pc:sldMkLst>
          <pc:docMk/>
          <pc:sldMk cId="27326923" sldId="687"/>
        </pc:sldMkLst>
        <pc:spChg chg="mod">
          <ac:chgData name="tsolomo" userId="4cbe1845-9516-4dbd-8a09-5a586553ce5d" providerId="ADAL" clId="{B3B5E929-1289-4657-B5C3-FE8E21D703E6}" dt="2020-04-01T17:55:47.209" v="1560" actId="20577"/>
          <ac:spMkLst>
            <pc:docMk/>
            <pc:sldMk cId="27326923" sldId="687"/>
            <ac:spMk id="4" creationId="{0B13F41A-6FA1-45CE-947E-AC2EE87A79D9}"/>
          </ac:spMkLst>
        </pc:spChg>
      </pc:sldChg>
      <pc:sldChg chg="modSp">
        <pc:chgData name="tsolomo" userId="4cbe1845-9516-4dbd-8a09-5a586553ce5d" providerId="ADAL" clId="{B3B5E929-1289-4657-B5C3-FE8E21D703E6}" dt="2020-04-01T17:58:30.800" v="1577" actId="108"/>
        <pc:sldMkLst>
          <pc:docMk/>
          <pc:sldMk cId="2598701792" sldId="689"/>
        </pc:sldMkLst>
        <pc:spChg chg="mod">
          <ac:chgData name="tsolomo" userId="4cbe1845-9516-4dbd-8a09-5a586553ce5d" providerId="ADAL" clId="{B3B5E929-1289-4657-B5C3-FE8E21D703E6}" dt="2020-04-01T17:58:30.800" v="1577" actId="108"/>
          <ac:spMkLst>
            <pc:docMk/>
            <pc:sldMk cId="2598701792" sldId="689"/>
            <ac:spMk id="4" creationId="{0B13F41A-6FA1-45CE-947E-AC2EE87A79D9}"/>
          </ac:spMkLst>
        </pc:spChg>
      </pc:sldChg>
      <pc:sldChg chg="modSp">
        <pc:chgData name="tsolomo" userId="4cbe1845-9516-4dbd-8a09-5a586553ce5d" providerId="ADAL" clId="{B3B5E929-1289-4657-B5C3-FE8E21D703E6}" dt="2020-04-01T17:28:58.747" v="1288" actId="113"/>
        <pc:sldMkLst>
          <pc:docMk/>
          <pc:sldMk cId="2506453778" sldId="694"/>
        </pc:sldMkLst>
        <pc:spChg chg="mod">
          <ac:chgData name="tsolomo" userId="4cbe1845-9516-4dbd-8a09-5a586553ce5d" providerId="ADAL" clId="{B3B5E929-1289-4657-B5C3-FE8E21D703E6}" dt="2020-04-01T17:28:58.747" v="1288" actId="113"/>
          <ac:spMkLst>
            <pc:docMk/>
            <pc:sldMk cId="2506453778" sldId="694"/>
            <ac:spMk id="4" creationId="{0B13F41A-6FA1-45CE-947E-AC2EE87A79D9}"/>
          </ac:spMkLst>
        </pc:spChg>
        <pc:picChg chg="mod">
          <ac:chgData name="tsolomo" userId="4cbe1845-9516-4dbd-8a09-5a586553ce5d" providerId="ADAL" clId="{B3B5E929-1289-4657-B5C3-FE8E21D703E6}" dt="2020-04-01T17:11:03.322" v="1181" actId="1076"/>
          <ac:picMkLst>
            <pc:docMk/>
            <pc:sldMk cId="2506453778" sldId="694"/>
            <ac:picMk id="6" creationId="{1E186960-52E0-4075-8802-0C6203480F9F}"/>
          </ac:picMkLst>
        </pc:picChg>
      </pc:sldChg>
      <pc:sldChg chg="modSp">
        <pc:chgData name="tsolomo" userId="4cbe1845-9516-4dbd-8a09-5a586553ce5d" providerId="ADAL" clId="{B3B5E929-1289-4657-B5C3-FE8E21D703E6}" dt="2020-04-01T17:07:17.492" v="1160" actId="255"/>
        <pc:sldMkLst>
          <pc:docMk/>
          <pc:sldMk cId="2017754241" sldId="695"/>
        </pc:sldMkLst>
        <pc:spChg chg="mod">
          <ac:chgData name="tsolomo" userId="4cbe1845-9516-4dbd-8a09-5a586553ce5d" providerId="ADAL" clId="{B3B5E929-1289-4657-B5C3-FE8E21D703E6}" dt="2020-04-01T17:07:17.492" v="1160" actId="255"/>
          <ac:spMkLst>
            <pc:docMk/>
            <pc:sldMk cId="2017754241" sldId="695"/>
            <ac:spMk id="4" creationId="{0B13F41A-6FA1-45CE-947E-AC2EE87A79D9}"/>
          </ac:spMkLst>
        </pc:spChg>
        <pc:spChg chg="mod">
          <ac:chgData name="tsolomo" userId="4cbe1845-9516-4dbd-8a09-5a586553ce5d" providerId="ADAL" clId="{B3B5E929-1289-4657-B5C3-FE8E21D703E6}" dt="2020-04-01T17:05:40.588" v="678"/>
          <ac:spMkLst>
            <pc:docMk/>
            <pc:sldMk cId="2017754241" sldId="695"/>
            <ac:spMk id="5" creationId="{00000000-0000-0000-0000-000000000000}"/>
          </ac:spMkLst>
        </pc:spChg>
      </pc:sldChg>
      <pc:sldChg chg="addSp modSp">
        <pc:chgData name="tsolomo" userId="4cbe1845-9516-4dbd-8a09-5a586553ce5d" providerId="ADAL" clId="{B3B5E929-1289-4657-B5C3-FE8E21D703E6}" dt="2020-04-02T20:43:04.264" v="2043" actId="113"/>
        <pc:sldMkLst>
          <pc:docMk/>
          <pc:sldMk cId="765318260" sldId="696"/>
        </pc:sldMkLst>
        <pc:spChg chg="add mod">
          <ac:chgData name="tsolomo" userId="4cbe1845-9516-4dbd-8a09-5a586553ce5d" providerId="ADAL" clId="{B3B5E929-1289-4657-B5C3-FE8E21D703E6}" dt="2020-04-02T20:43:04.264" v="2043" actId="113"/>
          <ac:spMkLst>
            <pc:docMk/>
            <pc:sldMk cId="765318260" sldId="696"/>
            <ac:spMk id="4" creationId="{C6FC7425-898F-4A90-AC08-1DE12C10E04E}"/>
          </ac:spMkLst>
        </pc:spChg>
        <pc:spChg chg="add mod">
          <ac:chgData name="tsolomo" userId="4cbe1845-9516-4dbd-8a09-5a586553ce5d" providerId="ADAL" clId="{B3B5E929-1289-4657-B5C3-FE8E21D703E6}" dt="2020-04-02T20:41:23.614" v="2016" actId="1076"/>
          <ac:spMkLst>
            <pc:docMk/>
            <pc:sldMk cId="765318260" sldId="696"/>
            <ac:spMk id="7" creationId="{96D693D1-7CF2-4E14-B9CB-465ED380B594}"/>
          </ac:spMkLst>
        </pc:spChg>
        <pc:spChg chg="add mod">
          <ac:chgData name="tsolomo" userId="4cbe1845-9516-4dbd-8a09-5a586553ce5d" providerId="ADAL" clId="{B3B5E929-1289-4657-B5C3-FE8E21D703E6}" dt="2020-04-02T20:41:27.192" v="2017" actId="1076"/>
          <ac:spMkLst>
            <pc:docMk/>
            <pc:sldMk cId="765318260" sldId="696"/>
            <ac:spMk id="8" creationId="{F9B5974D-5AF2-4979-BB6B-CD211BDCF9C4}"/>
          </ac:spMkLst>
        </pc:spChg>
        <pc:picChg chg="add mod">
          <ac:chgData name="tsolomo" userId="4cbe1845-9516-4dbd-8a09-5a586553ce5d" providerId="ADAL" clId="{B3B5E929-1289-4657-B5C3-FE8E21D703E6}" dt="2020-04-02T20:41:19.447" v="2015" actId="1076"/>
          <ac:picMkLst>
            <pc:docMk/>
            <pc:sldMk cId="765318260" sldId="696"/>
            <ac:picMk id="2" creationId="{29B29768-68E9-44DB-BE20-2E886F84254D}"/>
          </ac:picMkLst>
        </pc:picChg>
        <pc:picChg chg="mod">
          <ac:chgData name="tsolomo" userId="4cbe1845-9516-4dbd-8a09-5a586553ce5d" providerId="ADAL" clId="{B3B5E929-1289-4657-B5C3-FE8E21D703E6}" dt="2020-04-02T20:41:49.019" v="2020" actId="1076"/>
          <ac:picMkLst>
            <pc:docMk/>
            <pc:sldMk cId="765318260" sldId="696"/>
            <ac:picMk id="6" creationId="{34C8B297-51FB-422D-9D20-73BF7EB4075F}"/>
          </ac:picMkLst>
        </pc:picChg>
        <pc:picChg chg="mod">
          <ac:chgData name="tsolomo" userId="4cbe1845-9516-4dbd-8a09-5a586553ce5d" providerId="ADAL" clId="{B3B5E929-1289-4657-B5C3-FE8E21D703E6}" dt="2020-04-02T20:41:16.038" v="2014" actId="14100"/>
          <ac:picMkLst>
            <pc:docMk/>
            <pc:sldMk cId="765318260" sldId="696"/>
            <ac:picMk id="10" creationId="{2387F83B-7646-4704-A2B9-FAB394E6A82F}"/>
          </ac:picMkLst>
        </pc:picChg>
      </pc:sldChg>
      <pc:sldChg chg="addSp modSp">
        <pc:chgData name="tsolomo" userId="4cbe1845-9516-4dbd-8a09-5a586553ce5d" providerId="ADAL" clId="{B3B5E929-1289-4657-B5C3-FE8E21D703E6}" dt="2020-04-01T15:48:02.932" v="298" actId="20577"/>
        <pc:sldMkLst>
          <pc:docMk/>
          <pc:sldMk cId="908961283" sldId="697"/>
        </pc:sldMkLst>
        <pc:spChg chg="add mod">
          <ac:chgData name="tsolomo" userId="4cbe1845-9516-4dbd-8a09-5a586553ce5d" providerId="ADAL" clId="{B3B5E929-1289-4657-B5C3-FE8E21D703E6}" dt="2020-04-01T15:48:02.932" v="298" actId="20577"/>
          <ac:spMkLst>
            <pc:docMk/>
            <pc:sldMk cId="908961283" sldId="697"/>
            <ac:spMk id="7" creationId="{7F6E90D7-F10F-4108-A4CC-382464FE6BB8}"/>
          </ac:spMkLst>
        </pc:spChg>
        <pc:spChg chg="add mod">
          <ac:chgData name="tsolomo" userId="4cbe1845-9516-4dbd-8a09-5a586553ce5d" providerId="ADAL" clId="{B3B5E929-1289-4657-B5C3-FE8E21D703E6}" dt="2020-04-01T15:44:07.594" v="281" actId="14100"/>
          <ac:spMkLst>
            <pc:docMk/>
            <pc:sldMk cId="908961283" sldId="697"/>
            <ac:spMk id="9" creationId="{249EC47E-D83A-459C-BF93-9D82A410862A}"/>
          </ac:spMkLst>
        </pc:spChg>
      </pc:sldChg>
      <pc:sldChg chg="addSp delSp modSp">
        <pc:chgData name="tsolomo" userId="4cbe1845-9516-4dbd-8a09-5a586553ce5d" providerId="ADAL" clId="{B3B5E929-1289-4657-B5C3-FE8E21D703E6}" dt="2020-04-01T16:45:19.371" v="544" actId="1076"/>
        <pc:sldMkLst>
          <pc:docMk/>
          <pc:sldMk cId="3356581109" sldId="698"/>
        </pc:sldMkLst>
        <pc:spChg chg="add mod">
          <ac:chgData name="tsolomo" userId="4cbe1845-9516-4dbd-8a09-5a586553ce5d" providerId="ADAL" clId="{B3B5E929-1289-4657-B5C3-FE8E21D703E6}" dt="2020-04-01T16:40:22.611" v="436" actId="1076"/>
          <ac:spMkLst>
            <pc:docMk/>
            <pc:sldMk cId="3356581109" sldId="698"/>
            <ac:spMk id="6" creationId="{7C7B9FB7-1D6F-43FF-8555-6FAE707F3A17}"/>
          </ac:spMkLst>
        </pc:spChg>
        <pc:spChg chg="add del mod">
          <ac:chgData name="tsolomo" userId="4cbe1845-9516-4dbd-8a09-5a586553ce5d" providerId="ADAL" clId="{B3B5E929-1289-4657-B5C3-FE8E21D703E6}" dt="2020-04-01T16:41:19.302" v="471"/>
          <ac:spMkLst>
            <pc:docMk/>
            <pc:sldMk cId="3356581109" sldId="698"/>
            <ac:spMk id="7" creationId="{7CD17716-48E7-4AD2-B1B7-E5F4F68560A7}"/>
          </ac:spMkLst>
        </pc:spChg>
        <pc:spChg chg="add mod">
          <ac:chgData name="tsolomo" userId="4cbe1845-9516-4dbd-8a09-5a586553ce5d" providerId="ADAL" clId="{B3B5E929-1289-4657-B5C3-FE8E21D703E6}" dt="2020-04-01T16:45:19.371" v="544" actId="1076"/>
          <ac:spMkLst>
            <pc:docMk/>
            <pc:sldMk cId="3356581109" sldId="698"/>
            <ac:spMk id="8" creationId="{102F841A-E206-4B22-B114-8D85D8FDDB29}"/>
          </ac:spMkLst>
        </pc:spChg>
      </pc:sldChg>
      <pc:sldChg chg="addSp modSp">
        <pc:chgData name="tsolomo" userId="4cbe1845-9516-4dbd-8a09-5a586553ce5d" providerId="ADAL" clId="{B3B5E929-1289-4657-B5C3-FE8E21D703E6}" dt="2020-04-01T16:47:53.898" v="651" actId="20577"/>
        <pc:sldMkLst>
          <pc:docMk/>
          <pc:sldMk cId="195980918" sldId="699"/>
        </pc:sldMkLst>
        <pc:spChg chg="add mod">
          <ac:chgData name="tsolomo" userId="4cbe1845-9516-4dbd-8a09-5a586553ce5d" providerId="ADAL" clId="{B3B5E929-1289-4657-B5C3-FE8E21D703E6}" dt="2020-04-01T16:46:39.116" v="574" actId="20577"/>
          <ac:spMkLst>
            <pc:docMk/>
            <pc:sldMk cId="195980918" sldId="699"/>
            <ac:spMk id="6" creationId="{9E997684-2B15-4EC4-B921-570242BFF69E}"/>
          </ac:spMkLst>
        </pc:spChg>
        <pc:spChg chg="add mod">
          <ac:chgData name="tsolomo" userId="4cbe1845-9516-4dbd-8a09-5a586553ce5d" providerId="ADAL" clId="{B3B5E929-1289-4657-B5C3-FE8E21D703E6}" dt="2020-04-01T16:47:53.898" v="651" actId="20577"/>
          <ac:spMkLst>
            <pc:docMk/>
            <pc:sldMk cId="195980918" sldId="699"/>
            <ac:spMk id="7" creationId="{C72933E0-0157-4044-8B41-B1F59053BDD1}"/>
          </ac:spMkLst>
        </pc:spChg>
        <pc:picChg chg="mod">
          <ac:chgData name="tsolomo" userId="4cbe1845-9516-4dbd-8a09-5a586553ce5d" providerId="ADAL" clId="{B3B5E929-1289-4657-B5C3-FE8E21D703E6}" dt="2020-04-01T16:45:44.531" v="547" actId="1076"/>
          <ac:picMkLst>
            <pc:docMk/>
            <pc:sldMk cId="195980918" sldId="699"/>
            <ac:picMk id="8" creationId="{AB10B1DB-F841-4AAE-B749-DEEF9337BB4A}"/>
          </ac:picMkLst>
        </pc:picChg>
        <pc:picChg chg="mod">
          <ac:chgData name="tsolomo" userId="4cbe1845-9516-4dbd-8a09-5a586553ce5d" providerId="ADAL" clId="{B3B5E929-1289-4657-B5C3-FE8E21D703E6}" dt="2020-04-01T16:45:42.202" v="545" actId="1076"/>
          <ac:picMkLst>
            <pc:docMk/>
            <pc:sldMk cId="195980918" sldId="699"/>
            <ac:picMk id="10" creationId="{68C1E990-F413-4721-9E27-B0041B8DF5A1}"/>
          </ac:picMkLst>
        </pc:picChg>
      </pc:sldChg>
      <pc:sldChg chg="addSp modSp">
        <pc:chgData name="tsolomo" userId="4cbe1845-9516-4dbd-8a09-5a586553ce5d" providerId="ADAL" clId="{B3B5E929-1289-4657-B5C3-FE8E21D703E6}" dt="2020-04-01T18:03:13.712" v="1579" actId="20577"/>
        <pc:sldMkLst>
          <pc:docMk/>
          <pc:sldMk cId="3810189072" sldId="700"/>
        </pc:sldMkLst>
        <pc:spChg chg="add mod">
          <ac:chgData name="tsolomo" userId="4cbe1845-9516-4dbd-8a09-5a586553ce5d" providerId="ADAL" clId="{B3B5E929-1289-4657-B5C3-FE8E21D703E6}" dt="2020-04-01T16:54:10.093" v="664" actId="255"/>
          <ac:spMkLst>
            <pc:docMk/>
            <pc:sldMk cId="3810189072" sldId="700"/>
            <ac:spMk id="2" creationId="{BBEF5E16-62FF-4096-8927-D9A022793AA5}"/>
          </ac:spMkLst>
        </pc:spChg>
        <pc:spChg chg="mod">
          <ac:chgData name="tsolomo" userId="4cbe1845-9516-4dbd-8a09-5a586553ce5d" providerId="ADAL" clId="{B3B5E929-1289-4657-B5C3-FE8E21D703E6}" dt="2020-04-01T18:03:13.712" v="1579" actId="20577"/>
          <ac:spMkLst>
            <pc:docMk/>
            <pc:sldMk cId="3810189072" sldId="700"/>
            <ac:spMk id="5" creationId="{00000000-0000-0000-0000-000000000000}"/>
          </ac:spMkLst>
        </pc:spChg>
        <pc:spChg chg="add mod">
          <ac:chgData name="tsolomo" userId="4cbe1845-9516-4dbd-8a09-5a586553ce5d" providerId="ADAL" clId="{B3B5E929-1289-4657-B5C3-FE8E21D703E6}" dt="2020-04-01T16:54:15.574" v="665" actId="255"/>
          <ac:spMkLst>
            <pc:docMk/>
            <pc:sldMk cId="3810189072" sldId="700"/>
            <ac:spMk id="7" creationId="{51EA012D-C550-4FA1-A83A-587C686FD089}"/>
          </ac:spMkLst>
        </pc:spChg>
      </pc:sldChg>
      <pc:sldChg chg="add del">
        <pc:chgData name="tsolomo" userId="4cbe1845-9516-4dbd-8a09-5a586553ce5d" providerId="ADAL" clId="{B3B5E929-1289-4657-B5C3-FE8E21D703E6}" dt="2020-04-01T17:05:16.309" v="667"/>
        <pc:sldMkLst>
          <pc:docMk/>
          <pc:sldMk cId="242518834" sldId="702"/>
        </pc:sldMkLst>
      </pc:sldChg>
      <pc:sldChg chg="modSp">
        <pc:chgData name="tsolomo" userId="4cbe1845-9516-4dbd-8a09-5a586553ce5d" providerId="ADAL" clId="{B3B5E929-1289-4657-B5C3-FE8E21D703E6}" dt="2020-04-01T17:07:49.059" v="1164" actId="1076"/>
        <pc:sldMkLst>
          <pc:docMk/>
          <pc:sldMk cId="1079074469" sldId="702"/>
        </pc:sldMkLst>
        <pc:spChg chg="mod">
          <ac:chgData name="tsolomo" userId="4cbe1845-9516-4dbd-8a09-5a586553ce5d" providerId="ADAL" clId="{B3B5E929-1289-4657-B5C3-FE8E21D703E6}" dt="2020-04-01T17:07:49.059" v="1164" actId="1076"/>
          <ac:spMkLst>
            <pc:docMk/>
            <pc:sldMk cId="1079074469" sldId="702"/>
            <ac:spMk id="4" creationId="{0B13F41A-6FA1-45CE-947E-AC2EE87A79D9}"/>
          </ac:spMkLst>
        </pc:spChg>
        <pc:spChg chg="mod">
          <ac:chgData name="tsolomo" userId="4cbe1845-9516-4dbd-8a09-5a586553ce5d" providerId="ADAL" clId="{B3B5E929-1289-4657-B5C3-FE8E21D703E6}" dt="2020-04-01T17:05:48.843" v="681"/>
          <ac:spMkLst>
            <pc:docMk/>
            <pc:sldMk cId="1079074469" sldId="702"/>
            <ac:spMk id="5" creationId="{00000000-0000-0000-0000-000000000000}"/>
          </ac:spMkLst>
        </pc:spChg>
      </pc:sldChg>
      <pc:sldChg chg="delSp modSp">
        <pc:chgData name="tsolomo" userId="4cbe1845-9516-4dbd-8a09-5a586553ce5d" providerId="ADAL" clId="{B3B5E929-1289-4657-B5C3-FE8E21D703E6}" dt="2020-04-01T17:32:20.159" v="1327" actId="20577"/>
        <pc:sldMkLst>
          <pc:docMk/>
          <pc:sldMk cId="4119829411" sldId="703"/>
        </pc:sldMkLst>
        <pc:spChg chg="mod">
          <ac:chgData name="tsolomo" userId="4cbe1845-9516-4dbd-8a09-5a586553ce5d" providerId="ADAL" clId="{B3B5E929-1289-4657-B5C3-FE8E21D703E6}" dt="2020-04-01T17:32:20.159" v="1327" actId="20577"/>
          <ac:spMkLst>
            <pc:docMk/>
            <pc:sldMk cId="4119829411" sldId="703"/>
            <ac:spMk id="4" creationId="{0B13F41A-6FA1-45CE-947E-AC2EE87A79D9}"/>
          </ac:spMkLst>
        </pc:spChg>
        <pc:spChg chg="mod">
          <ac:chgData name="tsolomo" userId="4cbe1845-9516-4dbd-8a09-5a586553ce5d" providerId="ADAL" clId="{B3B5E929-1289-4657-B5C3-FE8E21D703E6}" dt="2020-04-01T17:09:53.639" v="1174" actId="20577"/>
          <ac:spMkLst>
            <pc:docMk/>
            <pc:sldMk cId="4119829411" sldId="703"/>
            <ac:spMk id="5" creationId="{00000000-0000-0000-0000-000000000000}"/>
          </ac:spMkLst>
        </pc:spChg>
        <pc:picChg chg="del">
          <ac:chgData name="tsolomo" userId="4cbe1845-9516-4dbd-8a09-5a586553ce5d" providerId="ADAL" clId="{B3B5E929-1289-4657-B5C3-FE8E21D703E6}" dt="2020-04-01T17:10:34.595" v="1179" actId="478"/>
          <ac:picMkLst>
            <pc:docMk/>
            <pc:sldMk cId="4119829411" sldId="703"/>
            <ac:picMk id="6" creationId="{1E186960-52E0-4075-8802-0C6203480F9F}"/>
          </ac:picMkLst>
        </pc:picChg>
      </pc:sldChg>
      <pc:sldChg chg="modSp">
        <pc:chgData name="tsolomo" userId="4cbe1845-9516-4dbd-8a09-5a586553ce5d" providerId="ADAL" clId="{B3B5E929-1289-4657-B5C3-FE8E21D703E6}" dt="2020-04-01T17:49:55.593" v="1468" actId="108"/>
        <pc:sldMkLst>
          <pc:docMk/>
          <pc:sldMk cId="2456653106" sldId="704"/>
        </pc:sldMkLst>
        <pc:spChg chg="mod">
          <ac:chgData name="tsolomo" userId="4cbe1845-9516-4dbd-8a09-5a586553ce5d" providerId="ADAL" clId="{B3B5E929-1289-4657-B5C3-FE8E21D703E6}" dt="2020-04-01T17:49:55.593" v="1468" actId="108"/>
          <ac:spMkLst>
            <pc:docMk/>
            <pc:sldMk cId="2456653106" sldId="704"/>
            <ac:spMk id="4" creationId="{0B13F41A-6FA1-45CE-947E-AC2EE87A79D9}"/>
          </ac:spMkLst>
        </pc:spChg>
        <pc:spChg chg="mod">
          <ac:chgData name="tsolomo" userId="4cbe1845-9516-4dbd-8a09-5a586553ce5d" providerId="ADAL" clId="{B3B5E929-1289-4657-B5C3-FE8E21D703E6}" dt="2020-04-01T17:49:01.226" v="1462" actId="20577"/>
          <ac:spMkLst>
            <pc:docMk/>
            <pc:sldMk cId="2456653106" sldId="704"/>
            <ac:spMk id="5" creationId="{00000000-0000-0000-0000-000000000000}"/>
          </ac:spMkLst>
        </pc:spChg>
      </pc:sldChg>
      <pc:sldChg chg="modSp">
        <pc:chgData name="tsolomo" userId="4cbe1845-9516-4dbd-8a09-5a586553ce5d" providerId="ADAL" clId="{B3B5E929-1289-4657-B5C3-FE8E21D703E6}" dt="2020-04-01T18:04:08.169" v="1583" actId="255"/>
        <pc:sldMkLst>
          <pc:docMk/>
          <pc:sldMk cId="1211903298" sldId="705"/>
        </pc:sldMkLst>
        <pc:spChg chg="mod">
          <ac:chgData name="tsolomo" userId="4cbe1845-9516-4dbd-8a09-5a586553ce5d" providerId="ADAL" clId="{B3B5E929-1289-4657-B5C3-FE8E21D703E6}" dt="2020-04-01T18:04:08.169" v="1583" actId="255"/>
          <ac:spMkLst>
            <pc:docMk/>
            <pc:sldMk cId="1211903298" sldId="705"/>
            <ac:spMk id="4" creationId="{0B13F41A-6FA1-45CE-947E-AC2EE87A79D9}"/>
          </ac:spMkLst>
        </pc:spChg>
        <pc:spChg chg="mod">
          <ac:chgData name="tsolomo" userId="4cbe1845-9516-4dbd-8a09-5a586553ce5d" providerId="ADAL" clId="{B3B5E929-1289-4657-B5C3-FE8E21D703E6}" dt="2020-04-01T18:03:09.048" v="1578" actId="20577"/>
          <ac:spMkLst>
            <pc:docMk/>
            <pc:sldMk cId="1211903298" sldId="705"/>
            <ac:spMk id="5" creationId="{00000000-0000-0000-0000-000000000000}"/>
          </ac:spMkLst>
        </pc:spChg>
      </pc:sldChg>
      <pc:sldChg chg="modSp">
        <pc:chgData name="tsolomo" userId="4cbe1845-9516-4dbd-8a09-5a586553ce5d" providerId="ADAL" clId="{B3B5E929-1289-4657-B5C3-FE8E21D703E6}" dt="2020-04-01T18:17:00.110" v="1902"/>
        <pc:sldMkLst>
          <pc:docMk/>
          <pc:sldMk cId="378497354" sldId="706"/>
        </pc:sldMkLst>
        <pc:spChg chg="mod">
          <ac:chgData name="tsolomo" userId="4cbe1845-9516-4dbd-8a09-5a586553ce5d" providerId="ADAL" clId="{B3B5E929-1289-4657-B5C3-FE8E21D703E6}" dt="2020-04-01T18:17:00.110" v="1902"/>
          <ac:spMkLst>
            <pc:docMk/>
            <pc:sldMk cId="378497354" sldId="706"/>
            <ac:spMk id="4" creationId="{0B13F41A-6FA1-45CE-947E-AC2EE87A79D9}"/>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62042"/>
          </a:xfrm>
          <a:prstGeom prst="rect">
            <a:avLst/>
          </a:prstGeom>
        </p:spPr>
        <p:txBody>
          <a:bodyPr vert="horz" lIns="91986" tIns="45993" rIns="91986" bIns="45993" rtlCol="0"/>
          <a:lstStyle>
            <a:lvl1pPr algn="l">
              <a:defRPr sz="1200"/>
            </a:lvl1pPr>
          </a:lstStyle>
          <a:p>
            <a:endParaRPr lang="en-US"/>
          </a:p>
        </p:txBody>
      </p:sp>
      <p:sp>
        <p:nvSpPr>
          <p:cNvPr id="3" name="Date Placeholder 2"/>
          <p:cNvSpPr>
            <a:spLocks noGrp="1"/>
          </p:cNvSpPr>
          <p:nvPr>
            <p:ph type="dt" sz="quarter" idx="1"/>
          </p:nvPr>
        </p:nvSpPr>
        <p:spPr>
          <a:xfrm>
            <a:off x="3884614" y="1"/>
            <a:ext cx="2971800" cy="462042"/>
          </a:xfrm>
          <a:prstGeom prst="rect">
            <a:avLst/>
          </a:prstGeom>
        </p:spPr>
        <p:txBody>
          <a:bodyPr vert="horz" lIns="91986" tIns="45993" rIns="91986" bIns="45993" rtlCol="0"/>
          <a:lstStyle>
            <a:lvl1pPr algn="r">
              <a:defRPr sz="1200"/>
            </a:lvl1pPr>
          </a:lstStyle>
          <a:p>
            <a:fld id="{DA8E9BB4-44F7-4DEA-9B8E-3D8371D93B38}" type="datetimeFigureOut">
              <a:rPr lang="en-US" smtClean="0"/>
              <a:pPr/>
              <a:t>2/21/2025</a:t>
            </a:fld>
            <a:endParaRPr lang="en-US"/>
          </a:p>
        </p:txBody>
      </p:sp>
      <p:sp>
        <p:nvSpPr>
          <p:cNvPr id="4" name="Footer Placeholder 3"/>
          <p:cNvSpPr>
            <a:spLocks noGrp="1"/>
          </p:cNvSpPr>
          <p:nvPr>
            <p:ph type="ftr" sz="quarter" idx="2"/>
          </p:nvPr>
        </p:nvSpPr>
        <p:spPr>
          <a:xfrm>
            <a:off x="0" y="8777193"/>
            <a:ext cx="2971800" cy="462042"/>
          </a:xfrm>
          <a:prstGeom prst="rect">
            <a:avLst/>
          </a:prstGeom>
        </p:spPr>
        <p:txBody>
          <a:bodyPr vert="horz" lIns="91986" tIns="45993" rIns="91986" bIns="45993" rtlCol="0" anchor="b"/>
          <a:lstStyle>
            <a:lvl1pPr algn="l">
              <a:defRPr sz="1200"/>
            </a:lvl1pPr>
          </a:lstStyle>
          <a:p>
            <a:endParaRPr lang="en-US"/>
          </a:p>
        </p:txBody>
      </p:sp>
      <p:sp>
        <p:nvSpPr>
          <p:cNvPr id="5" name="Slide Number Placeholder 4"/>
          <p:cNvSpPr>
            <a:spLocks noGrp="1"/>
          </p:cNvSpPr>
          <p:nvPr>
            <p:ph type="sldNum" sz="quarter" idx="3"/>
          </p:nvPr>
        </p:nvSpPr>
        <p:spPr>
          <a:xfrm>
            <a:off x="3884614" y="8777193"/>
            <a:ext cx="2971800" cy="462042"/>
          </a:xfrm>
          <a:prstGeom prst="rect">
            <a:avLst/>
          </a:prstGeom>
        </p:spPr>
        <p:txBody>
          <a:bodyPr vert="horz" lIns="91986" tIns="45993" rIns="91986" bIns="45993" rtlCol="0" anchor="b"/>
          <a:lstStyle>
            <a:lvl1pPr algn="r">
              <a:defRPr sz="1200"/>
            </a:lvl1pPr>
          </a:lstStyle>
          <a:p>
            <a:fld id="{883ABEF7-02BA-4D96-BCE2-31D88BF85EF8}" type="slidenum">
              <a:rPr lang="en-US" smtClean="0"/>
              <a:pPr/>
              <a:t>‹#›</a:t>
            </a:fld>
            <a:endParaRPr lang="en-US"/>
          </a:p>
        </p:txBody>
      </p:sp>
    </p:spTree>
    <p:extLst>
      <p:ext uri="{BB962C8B-B14F-4D97-AF65-F5344CB8AC3E}">
        <p14:creationId xmlns:p14="http://schemas.microsoft.com/office/powerpoint/2010/main" val="22945019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62042"/>
          </a:xfrm>
          <a:prstGeom prst="rect">
            <a:avLst/>
          </a:prstGeom>
        </p:spPr>
        <p:txBody>
          <a:bodyPr vert="horz" lIns="91986" tIns="45993" rIns="91986" bIns="45993" rtlCol="0"/>
          <a:lstStyle>
            <a:lvl1pPr algn="l">
              <a:defRPr sz="1200"/>
            </a:lvl1pPr>
          </a:lstStyle>
          <a:p>
            <a:endParaRPr lang="en-US"/>
          </a:p>
        </p:txBody>
      </p:sp>
      <p:sp>
        <p:nvSpPr>
          <p:cNvPr id="3" name="Date Placeholder 2"/>
          <p:cNvSpPr>
            <a:spLocks noGrp="1"/>
          </p:cNvSpPr>
          <p:nvPr>
            <p:ph type="dt" idx="1"/>
          </p:nvPr>
        </p:nvSpPr>
        <p:spPr>
          <a:xfrm>
            <a:off x="3884614" y="1"/>
            <a:ext cx="2971800" cy="462042"/>
          </a:xfrm>
          <a:prstGeom prst="rect">
            <a:avLst/>
          </a:prstGeom>
        </p:spPr>
        <p:txBody>
          <a:bodyPr vert="horz" lIns="91986" tIns="45993" rIns="91986" bIns="45993" rtlCol="0"/>
          <a:lstStyle>
            <a:lvl1pPr algn="r">
              <a:defRPr sz="1200"/>
            </a:lvl1pPr>
          </a:lstStyle>
          <a:p>
            <a:fld id="{C89F33DF-AE1D-4581-8A33-D99E1F38685F}" type="datetimeFigureOut">
              <a:rPr lang="en-US" smtClean="0"/>
              <a:pPr/>
              <a:t>2/21/2025</a:t>
            </a:fld>
            <a:endParaRPr lang="en-US"/>
          </a:p>
        </p:txBody>
      </p:sp>
      <p:sp>
        <p:nvSpPr>
          <p:cNvPr id="4" name="Slide Image Placeholder 3"/>
          <p:cNvSpPr>
            <a:spLocks noGrp="1" noRot="1" noChangeAspect="1"/>
          </p:cNvSpPr>
          <p:nvPr>
            <p:ph type="sldImg" idx="2"/>
          </p:nvPr>
        </p:nvSpPr>
        <p:spPr>
          <a:xfrm>
            <a:off x="1120775" y="693738"/>
            <a:ext cx="4616450" cy="3463925"/>
          </a:xfrm>
          <a:prstGeom prst="rect">
            <a:avLst/>
          </a:prstGeom>
          <a:noFill/>
          <a:ln w="12700">
            <a:solidFill>
              <a:prstClr val="black"/>
            </a:solidFill>
          </a:ln>
        </p:spPr>
        <p:txBody>
          <a:bodyPr vert="horz" lIns="91986" tIns="45993" rIns="91986" bIns="45993" rtlCol="0" anchor="ctr"/>
          <a:lstStyle/>
          <a:p>
            <a:endParaRPr lang="en-US"/>
          </a:p>
        </p:txBody>
      </p:sp>
      <p:sp>
        <p:nvSpPr>
          <p:cNvPr id="5" name="Notes Placeholder 4"/>
          <p:cNvSpPr>
            <a:spLocks noGrp="1"/>
          </p:cNvSpPr>
          <p:nvPr>
            <p:ph type="body" sz="quarter" idx="3"/>
          </p:nvPr>
        </p:nvSpPr>
        <p:spPr>
          <a:xfrm>
            <a:off x="685800" y="4389399"/>
            <a:ext cx="5486400" cy="4158377"/>
          </a:xfrm>
          <a:prstGeom prst="rect">
            <a:avLst/>
          </a:prstGeom>
        </p:spPr>
        <p:txBody>
          <a:bodyPr vert="horz" lIns="91986" tIns="45993" rIns="91986" bIns="45993"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7193"/>
            <a:ext cx="2971800" cy="462042"/>
          </a:xfrm>
          <a:prstGeom prst="rect">
            <a:avLst/>
          </a:prstGeom>
        </p:spPr>
        <p:txBody>
          <a:bodyPr vert="horz" lIns="91986" tIns="45993" rIns="91986" bIns="45993" rtlCol="0" anchor="b"/>
          <a:lstStyle>
            <a:lvl1pPr algn="l">
              <a:defRPr sz="1200"/>
            </a:lvl1pPr>
          </a:lstStyle>
          <a:p>
            <a:endParaRPr lang="en-US"/>
          </a:p>
        </p:txBody>
      </p:sp>
      <p:sp>
        <p:nvSpPr>
          <p:cNvPr id="7" name="Slide Number Placeholder 6"/>
          <p:cNvSpPr>
            <a:spLocks noGrp="1"/>
          </p:cNvSpPr>
          <p:nvPr>
            <p:ph type="sldNum" sz="quarter" idx="5"/>
          </p:nvPr>
        </p:nvSpPr>
        <p:spPr>
          <a:xfrm>
            <a:off x="3884614" y="8777193"/>
            <a:ext cx="2971800" cy="462042"/>
          </a:xfrm>
          <a:prstGeom prst="rect">
            <a:avLst/>
          </a:prstGeom>
        </p:spPr>
        <p:txBody>
          <a:bodyPr vert="horz" lIns="91986" tIns="45993" rIns="91986" bIns="45993" rtlCol="0" anchor="b"/>
          <a:lstStyle>
            <a:lvl1pPr algn="r">
              <a:defRPr sz="1200"/>
            </a:lvl1pPr>
          </a:lstStyle>
          <a:p>
            <a:fld id="{39EA3A77-DB7B-407D-927D-D23288866A6D}" type="slidenum">
              <a:rPr lang="en-US" smtClean="0"/>
              <a:pPr/>
              <a:t>‹#›</a:t>
            </a:fld>
            <a:endParaRPr lang="en-US"/>
          </a:p>
        </p:txBody>
      </p:sp>
    </p:spTree>
    <p:extLst>
      <p:ext uri="{BB962C8B-B14F-4D97-AF65-F5344CB8AC3E}">
        <p14:creationId xmlns:p14="http://schemas.microsoft.com/office/powerpoint/2010/main" val="32227309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osha.gov/SLTC/firesafety/index.html"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osha.gov/SLTC/firesafety/index.html"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osha.gov/dep/greenjobs/windenergy_loto.html"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osha.gov/doc/cranesreg.pdf"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www.osha.gov/dep/greenjobs/windenergy_crane.html"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EA3A77-DB7B-407D-927D-D23288866A6D}" type="slidenum">
              <a:rPr lang="en-US" smtClean="0"/>
              <a:pPr/>
              <a:t>1</a:t>
            </a:fld>
            <a:endParaRPr lang="en-US"/>
          </a:p>
        </p:txBody>
      </p:sp>
    </p:spTree>
    <p:extLst>
      <p:ext uri="{BB962C8B-B14F-4D97-AF65-F5344CB8AC3E}">
        <p14:creationId xmlns:p14="http://schemas.microsoft.com/office/powerpoint/2010/main" val="13484317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EA3A77-DB7B-407D-927D-D23288866A6D}" type="slidenum">
              <a:rPr lang="en-US" smtClean="0"/>
              <a:pPr/>
              <a:t>15</a:t>
            </a:fld>
            <a:endParaRPr lang="en-US"/>
          </a:p>
        </p:txBody>
      </p:sp>
    </p:spTree>
    <p:extLst>
      <p:ext uri="{BB962C8B-B14F-4D97-AF65-F5344CB8AC3E}">
        <p14:creationId xmlns:p14="http://schemas.microsoft.com/office/powerpoint/2010/main" val="745757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EA3A77-DB7B-407D-927D-D23288866A6D}" type="slidenum">
              <a:rPr lang="en-US" smtClean="0"/>
              <a:pPr/>
              <a:t>16</a:t>
            </a:fld>
            <a:endParaRPr lang="en-US"/>
          </a:p>
        </p:txBody>
      </p:sp>
    </p:spTree>
    <p:extLst>
      <p:ext uri="{BB962C8B-B14F-4D97-AF65-F5344CB8AC3E}">
        <p14:creationId xmlns:p14="http://schemas.microsoft.com/office/powerpoint/2010/main" val="33737830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EA3A77-DB7B-407D-927D-D23288866A6D}" type="slidenum">
              <a:rPr lang="en-US" smtClean="0"/>
              <a:pPr/>
              <a:t>17</a:t>
            </a:fld>
            <a:endParaRPr lang="en-US"/>
          </a:p>
        </p:txBody>
      </p:sp>
    </p:spTree>
    <p:extLst>
      <p:ext uri="{BB962C8B-B14F-4D97-AF65-F5344CB8AC3E}">
        <p14:creationId xmlns:p14="http://schemas.microsoft.com/office/powerpoint/2010/main" val="29128045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EA3A77-DB7B-407D-927D-D23288866A6D}" type="slidenum">
              <a:rPr lang="en-US" smtClean="0"/>
              <a:pPr/>
              <a:t>18</a:t>
            </a:fld>
            <a:endParaRPr lang="en-US"/>
          </a:p>
        </p:txBody>
      </p:sp>
    </p:spTree>
    <p:extLst>
      <p:ext uri="{BB962C8B-B14F-4D97-AF65-F5344CB8AC3E}">
        <p14:creationId xmlns:p14="http://schemas.microsoft.com/office/powerpoint/2010/main" val="5796367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OSHA’s </a:t>
            </a:r>
            <a:r>
              <a:rPr lang="en-US" dirty="0">
                <a:hlinkClick r:id="rId3" tooltip="Fire Safety"/>
              </a:rPr>
              <a:t>Fire Safety</a:t>
            </a:r>
            <a:r>
              <a:rPr lang="en-US" dirty="0"/>
              <a:t> page should be consulted for additional information on fire hazards.</a:t>
            </a:r>
          </a:p>
          <a:p>
            <a:r>
              <a:rPr lang="en-US" dirty="0"/>
              <a:t>Fire Safety Advisor is available as an additional resource in mitigating fire hazards associated with Wind Turbines.</a:t>
            </a:r>
          </a:p>
        </p:txBody>
      </p:sp>
      <p:sp>
        <p:nvSpPr>
          <p:cNvPr id="4" name="Slide Number Placeholder 3"/>
          <p:cNvSpPr>
            <a:spLocks noGrp="1"/>
          </p:cNvSpPr>
          <p:nvPr>
            <p:ph type="sldNum" sz="quarter" idx="5"/>
          </p:nvPr>
        </p:nvSpPr>
        <p:spPr/>
        <p:txBody>
          <a:bodyPr/>
          <a:lstStyle/>
          <a:p>
            <a:fld id="{39EA3A77-DB7B-407D-927D-D23288866A6D}" type="slidenum">
              <a:rPr lang="en-US" smtClean="0"/>
              <a:pPr/>
              <a:t>19</a:t>
            </a:fld>
            <a:endParaRPr lang="en-US"/>
          </a:p>
        </p:txBody>
      </p:sp>
    </p:spTree>
    <p:extLst>
      <p:ext uri="{BB962C8B-B14F-4D97-AF65-F5344CB8AC3E}">
        <p14:creationId xmlns:p14="http://schemas.microsoft.com/office/powerpoint/2010/main" val="7165405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Workers should know what to do and how to escape in a fire emergency. </a:t>
            </a:r>
          </a:p>
          <a:p>
            <a:endParaRPr lang="en-US" dirty="0"/>
          </a:p>
          <a:p>
            <a:r>
              <a:rPr lang="en-US" dirty="0"/>
              <a:t>Wind turbines should be provided with quick escape descent devices for workers to escape in the event of a fire or other emergency.</a:t>
            </a:r>
          </a:p>
          <a:p>
            <a:r>
              <a:rPr lang="en-US" dirty="0"/>
              <a:t>OSHA’s </a:t>
            </a:r>
            <a:r>
              <a:rPr lang="en-US" dirty="0">
                <a:hlinkClick r:id="rId3" tooltip="Fire Safety"/>
              </a:rPr>
              <a:t>Fire Safety</a:t>
            </a:r>
            <a:r>
              <a:rPr lang="en-US" dirty="0"/>
              <a:t> page should be consulted for additional information on fire hazards.</a:t>
            </a:r>
          </a:p>
          <a:p>
            <a:r>
              <a:rPr lang="en-US" dirty="0"/>
              <a:t>Fire Safety Advisor is available as an additional resource in mitigating fire hazards associated with Wind Turbines.</a:t>
            </a:r>
          </a:p>
        </p:txBody>
      </p:sp>
      <p:sp>
        <p:nvSpPr>
          <p:cNvPr id="4" name="Slide Number Placeholder 3"/>
          <p:cNvSpPr>
            <a:spLocks noGrp="1"/>
          </p:cNvSpPr>
          <p:nvPr>
            <p:ph type="sldNum" sz="quarter" idx="5"/>
          </p:nvPr>
        </p:nvSpPr>
        <p:spPr/>
        <p:txBody>
          <a:bodyPr/>
          <a:lstStyle/>
          <a:p>
            <a:fld id="{39EA3A77-DB7B-407D-927D-D23288866A6D}" type="slidenum">
              <a:rPr lang="en-US" smtClean="0"/>
              <a:pPr/>
              <a:t>20</a:t>
            </a:fld>
            <a:endParaRPr lang="en-US"/>
          </a:p>
        </p:txBody>
      </p:sp>
    </p:spTree>
    <p:extLst>
      <p:ext uri="{BB962C8B-B14F-4D97-AF65-F5344CB8AC3E}">
        <p14:creationId xmlns:p14="http://schemas.microsoft.com/office/powerpoint/2010/main" val="2421134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EA3A77-DB7B-407D-927D-D23288866A6D}" type="slidenum">
              <a:rPr lang="en-US" smtClean="0"/>
              <a:pPr/>
              <a:t>21</a:t>
            </a:fld>
            <a:endParaRPr lang="en-US"/>
          </a:p>
        </p:txBody>
      </p:sp>
    </p:spTree>
    <p:extLst>
      <p:ext uri="{BB962C8B-B14F-4D97-AF65-F5344CB8AC3E}">
        <p14:creationId xmlns:p14="http://schemas.microsoft.com/office/powerpoint/2010/main" val="20470100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https://www.osha.gov/dep/greenjobs/windenergy_loto.html</a:t>
            </a:r>
            <a:endParaRPr lang="ar-IQ" dirty="0"/>
          </a:p>
          <a:p>
            <a:endParaRPr lang="en-US" dirty="0"/>
          </a:p>
        </p:txBody>
      </p:sp>
      <p:sp>
        <p:nvSpPr>
          <p:cNvPr id="4" name="Slide Number Placeholder 3"/>
          <p:cNvSpPr>
            <a:spLocks noGrp="1"/>
          </p:cNvSpPr>
          <p:nvPr>
            <p:ph type="sldNum" sz="quarter" idx="5"/>
          </p:nvPr>
        </p:nvSpPr>
        <p:spPr/>
        <p:txBody>
          <a:bodyPr/>
          <a:lstStyle/>
          <a:p>
            <a:fld id="{39EA3A77-DB7B-407D-927D-D23288866A6D}" type="slidenum">
              <a:rPr lang="en-US" smtClean="0"/>
              <a:pPr/>
              <a:t>22</a:t>
            </a:fld>
            <a:endParaRPr lang="en-US"/>
          </a:p>
        </p:txBody>
      </p:sp>
    </p:spTree>
    <p:extLst>
      <p:ext uri="{BB962C8B-B14F-4D97-AF65-F5344CB8AC3E}">
        <p14:creationId xmlns:p14="http://schemas.microsoft.com/office/powerpoint/2010/main" val="31153111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EA3A77-DB7B-407D-927D-D23288866A6D}" type="slidenum">
              <a:rPr lang="en-US" smtClean="0"/>
              <a:pPr/>
              <a:t>23</a:t>
            </a:fld>
            <a:endParaRPr lang="en-US"/>
          </a:p>
        </p:txBody>
      </p:sp>
    </p:spTree>
    <p:extLst>
      <p:ext uri="{BB962C8B-B14F-4D97-AF65-F5344CB8AC3E}">
        <p14:creationId xmlns:p14="http://schemas.microsoft.com/office/powerpoint/2010/main" val="31293594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EA3A77-DB7B-407D-927D-D23288866A6D}" type="slidenum">
              <a:rPr lang="en-US" smtClean="0"/>
              <a:pPr/>
              <a:t>24</a:t>
            </a:fld>
            <a:endParaRPr lang="en-US"/>
          </a:p>
        </p:txBody>
      </p:sp>
    </p:spTree>
    <p:extLst>
      <p:ext uri="{BB962C8B-B14F-4D97-AF65-F5344CB8AC3E}">
        <p14:creationId xmlns:p14="http://schemas.microsoft.com/office/powerpoint/2010/main" val="26558338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endParaRPr lang="en-US" altLang="en-US" dirty="0"/>
          </a:p>
          <a:p>
            <a:pPr marL="0" indent="0">
              <a:buFont typeface="Arial" panose="020B0604020202020204" pitchFamily="34" charset="0"/>
              <a:buNone/>
            </a:pPr>
            <a:endParaRPr lang="en-US" altLang="en-US" sz="1200" b="0" i="0" u="none" strike="noStrike" kern="1200" baseline="0" dirty="0">
              <a:solidFill>
                <a:schemeClr val="tx1"/>
              </a:solidFill>
              <a:latin typeface="+mn-lt"/>
              <a:ea typeface="+mn-ea"/>
              <a:cs typeface="+mn-cs"/>
            </a:endParaRPr>
          </a:p>
        </p:txBody>
      </p:sp>
      <p:sp>
        <p:nvSpPr>
          <p:cNvPr id="82948" name="Slide Number Placeholder 3"/>
          <p:cNvSpPr>
            <a:spLocks noGrp="1"/>
          </p:cNvSpPr>
          <p:nvPr>
            <p:ph type="sldNum" sz="quarter" idx="5"/>
          </p:nvPr>
        </p:nvSpPr>
        <p:spPr bwMode="auto">
          <a:xfrm>
            <a:off x="3884613" y="8686800"/>
            <a:ext cx="2971800" cy="455613"/>
          </a:xfrm>
          <a:ln>
            <a:miter lim="800000"/>
            <a:headEnd/>
            <a:tailEnd/>
          </a:ln>
        </p:spPr>
        <p:txBody>
          <a:bodyPr lIns="86482" tIns="43240" rIns="86482" bIns="43240"/>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676C05F-C3B4-474D-82B1-0C9FBCDC972B}" type="slidenum">
              <a:rPr lang="en-US" altLang="en-US">
                <a:latin typeface="Calibri" panose="020F0502020204030204" pitchFamily="34" charset="0"/>
              </a:rPr>
              <a:pPr eaLnBrk="1" hangingPunct="1"/>
              <a:t>2</a:t>
            </a:fld>
            <a:endParaRPr lang="en-US" altLang="en-US">
              <a:latin typeface="Calibri" panose="020F0502020204030204" pitchFamily="34" charset="0"/>
            </a:endParaRPr>
          </a:p>
        </p:txBody>
      </p:sp>
    </p:spTree>
    <p:extLst>
      <p:ext uri="{BB962C8B-B14F-4D97-AF65-F5344CB8AC3E}">
        <p14:creationId xmlns:p14="http://schemas.microsoft.com/office/powerpoint/2010/main" val="29750876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EA3A77-DB7B-407D-927D-D23288866A6D}" type="slidenum">
              <a:rPr lang="en-US" smtClean="0"/>
              <a:pPr/>
              <a:t>25</a:t>
            </a:fld>
            <a:endParaRPr lang="en-US"/>
          </a:p>
        </p:txBody>
      </p:sp>
    </p:spTree>
    <p:extLst>
      <p:ext uri="{BB962C8B-B14F-4D97-AF65-F5344CB8AC3E}">
        <p14:creationId xmlns:p14="http://schemas.microsoft.com/office/powerpoint/2010/main" val="12480238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EA3A77-DB7B-407D-927D-D23288866A6D}" type="slidenum">
              <a:rPr lang="en-US" smtClean="0"/>
              <a:pPr/>
              <a:t>26</a:t>
            </a:fld>
            <a:endParaRPr lang="en-US"/>
          </a:p>
        </p:txBody>
      </p:sp>
    </p:spTree>
    <p:extLst>
      <p:ext uri="{BB962C8B-B14F-4D97-AF65-F5344CB8AC3E}">
        <p14:creationId xmlns:p14="http://schemas.microsoft.com/office/powerpoint/2010/main" val="27871898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EA3A77-DB7B-407D-927D-D23288866A6D}" type="slidenum">
              <a:rPr lang="en-US" smtClean="0"/>
              <a:pPr/>
              <a:t>27</a:t>
            </a:fld>
            <a:endParaRPr lang="en-US"/>
          </a:p>
        </p:txBody>
      </p:sp>
    </p:spTree>
    <p:extLst>
      <p:ext uri="{BB962C8B-B14F-4D97-AF65-F5344CB8AC3E}">
        <p14:creationId xmlns:p14="http://schemas.microsoft.com/office/powerpoint/2010/main" val="14078177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EA3A77-DB7B-407D-927D-D23288866A6D}" type="slidenum">
              <a:rPr lang="en-US" smtClean="0"/>
              <a:pPr/>
              <a:t>28</a:t>
            </a:fld>
            <a:endParaRPr lang="en-US"/>
          </a:p>
        </p:txBody>
      </p:sp>
    </p:spTree>
    <p:extLst>
      <p:ext uri="{BB962C8B-B14F-4D97-AF65-F5344CB8AC3E}">
        <p14:creationId xmlns:p14="http://schemas.microsoft.com/office/powerpoint/2010/main" val="4200820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EA3A77-DB7B-407D-927D-D23288866A6D}" type="slidenum">
              <a:rPr lang="en-US" smtClean="0"/>
              <a:pPr/>
              <a:t>29</a:t>
            </a:fld>
            <a:endParaRPr lang="en-US"/>
          </a:p>
        </p:txBody>
      </p:sp>
    </p:spTree>
    <p:extLst>
      <p:ext uri="{BB962C8B-B14F-4D97-AF65-F5344CB8AC3E}">
        <p14:creationId xmlns:p14="http://schemas.microsoft.com/office/powerpoint/2010/main" val="30251176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EA3A77-DB7B-407D-927D-D23288866A6D}" type="slidenum">
              <a:rPr lang="en-US" smtClean="0"/>
              <a:pPr/>
              <a:t>30</a:t>
            </a:fld>
            <a:endParaRPr lang="en-US"/>
          </a:p>
        </p:txBody>
      </p:sp>
    </p:spTree>
    <p:extLst>
      <p:ext uri="{BB962C8B-B14F-4D97-AF65-F5344CB8AC3E}">
        <p14:creationId xmlns:p14="http://schemas.microsoft.com/office/powerpoint/2010/main" val="11895321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EA3A77-DB7B-407D-927D-D23288866A6D}" type="slidenum">
              <a:rPr lang="en-US" smtClean="0"/>
              <a:pPr/>
              <a:t>31</a:t>
            </a:fld>
            <a:endParaRPr lang="en-US"/>
          </a:p>
        </p:txBody>
      </p:sp>
    </p:spTree>
    <p:extLst>
      <p:ext uri="{BB962C8B-B14F-4D97-AF65-F5344CB8AC3E}">
        <p14:creationId xmlns:p14="http://schemas.microsoft.com/office/powerpoint/2010/main" val="40270677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82948" name="Slide Number Placeholder 3"/>
          <p:cNvSpPr>
            <a:spLocks noGrp="1"/>
          </p:cNvSpPr>
          <p:nvPr>
            <p:ph type="sldNum" sz="quarter" idx="5"/>
          </p:nvPr>
        </p:nvSpPr>
        <p:spPr bwMode="auto">
          <a:xfrm>
            <a:off x="3884613" y="8686800"/>
            <a:ext cx="2971800" cy="455613"/>
          </a:xfrm>
          <a:ln>
            <a:miter lim="800000"/>
            <a:headEnd/>
            <a:tailEnd/>
          </a:ln>
        </p:spPr>
        <p:txBody>
          <a:bodyPr lIns="86482" tIns="43240" rIns="86482" bIns="43240"/>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676C05F-C3B4-474D-82B1-0C9FBCDC972B}" type="slidenum">
              <a:rPr lang="en-US" altLang="en-US">
                <a:latin typeface="Calibri" panose="020F0502020204030204" pitchFamily="34" charset="0"/>
              </a:rPr>
              <a:pPr eaLnBrk="1" hangingPunct="1"/>
              <a:t>32</a:t>
            </a:fld>
            <a:endParaRPr lang="en-US" altLang="en-US">
              <a:latin typeface="Calibri" panose="020F0502020204030204" pitchFamily="34" charset="0"/>
            </a:endParaRPr>
          </a:p>
        </p:txBody>
      </p:sp>
    </p:spTree>
    <p:extLst>
      <p:ext uri="{BB962C8B-B14F-4D97-AF65-F5344CB8AC3E}">
        <p14:creationId xmlns:p14="http://schemas.microsoft.com/office/powerpoint/2010/main" val="27765339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Wind Energy is a growing industry, the hazards are not unique. OSHA has many standards that cover them.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Wind Energy workers are exposed to hazards that can result in fatalities and serious injuries. Many incidents involving falls, severe burns from electrical shocks and arc flashes, and crushing injuries have been reported to OSHA.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This module provides information about some of the hazards that workers in the wind energy industry may face. </a:t>
            </a:r>
          </a:p>
          <a:p>
            <a:endParaRPr lang="en-US" dirty="0"/>
          </a:p>
        </p:txBody>
      </p:sp>
      <p:sp>
        <p:nvSpPr>
          <p:cNvPr id="4" name="Slide Number Placeholder 3"/>
          <p:cNvSpPr>
            <a:spLocks noGrp="1"/>
          </p:cNvSpPr>
          <p:nvPr>
            <p:ph type="sldNum" sz="quarter" idx="5"/>
          </p:nvPr>
        </p:nvSpPr>
        <p:spPr/>
        <p:txBody>
          <a:bodyPr/>
          <a:lstStyle/>
          <a:p>
            <a:fld id="{39EA3A77-DB7B-407D-927D-D23288866A6D}" type="slidenum">
              <a:rPr lang="en-US" smtClean="0"/>
              <a:pPr/>
              <a:t>3</a:t>
            </a:fld>
            <a:endParaRPr lang="en-US"/>
          </a:p>
        </p:txBody>
      </p:sp>
    </p:spTree>
    <p:extLst>
      <p:ext uri="{BB962C8B-B14F-4D97-AF65-F5344CB8AC3E}">
        <p14:creationId xmlns:p14="http://schemas.microsoft.com/office/powerpoint/2010/main" val="17437412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Wind Energy is a growing industry, the hazards are not unique. OSHA has many standards that cover them.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Wind Energy workers are exposed to hazards that can result in fatalities and serious injuries. Many incidents involving falls, severe burns from electrical shocks and arc flashes, and crushing injuries have been reported to OSHA.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This module provides information about some of the hazards that workers in the wind energy industry may face. </a:t>
            </a:r>
          </a:p>
          <a:p>
            <a:endParaRPr lang="en-US" dirty="0"/>
          </a:p>
        </p:txBody>
      </p:sp>
      <p:sp>
        <p:nvSpPr>
          <p:cNvPr id="4" name="Slide Number Placeholder 3"/>
          <p:cNvSpPr>
            <a:spLocks noGrp="1"/>
          </p:cNvSpPr>
          <p:nvPr>
            <p:ph type="sldNum" sz="quarter" idx="5"/>
          </p:nvPr>
        </p:nvSpPr>
        <p:spPr/>
        <p:txBody>
          <a:bodyPr/>
          <a:lstStyle/>
          <a:p>
            <a:fld id="{39EA3A77-DB7B-407D-927D-D23288866A6D}" type="slidenum">
              <a:rPr lang="en-US" smtClean="0"/>
              <a:pPr/>
              <a:t>4</a:t>
            </a:fld>
            <a:endParaRPr lang="en-US"/>
          </a:p>
        </p:txBody>
      </p:sp>
    </p:spTree>
    <p:extLst>
      <p:ext uri="{BB962C8B-B14F-4D97-AF65-F5344CB8AC3E}">
        <p14:creationId xmlns:p14="http://schemas.microsoft.com/office/powerpoint/2010/main" val="20727969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EA3A77-DB7B-407D-927D-D23288866A6D}" type="slidenum">
              <a:rPr lang="en-US" smtClean="0"/>
              <a:pPr/>
              <a:t>7</a:t>
            </a:fld>
            <a:endParaRPr lang="en-US"/>
          </a:p>
        </p:txBody>
      </p:sp>
    </p:spTree>
    <p:extLst>
      <p:ext uri="{BB962C8B-B14F-4D97-AF65-F5344CB8AC3E}">
        <p14:creationId xmlns:p14="http://schemas.microsoft.com/office/powerpoint/2010/main" val="1910550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See 29 CFR </a:t>
            </a:r>
            <a:r>
              <a:rPr lang="en-US" sz="1200" b="0" i="0" u="none" strike="noStrike" kern="1200" dirty="0">
                <a:solidFill>
                  <a:schemeClr val="tx1"/>
                </a:solidFill>
                <a:effectLst/>
                <a:latin typeface="+mn-lt"/>
                <a:ea typeface="+mn-ea"/>
                <a:cs typeface="+mn-cs"/>
                <a:hlinkClick r:id="rId3" tooltip="1926.1417(c) - PDF"/>
              </a:rPr>
              <a:t>1926.1417(c)</a:t>
            </a:r>
            <a:r>
              <a:rPr lang="en-US" sz="1200" b="0" i="0" kern="1200" dirty="0">
                <a:solidFill>
                  <a:schemeClr val="tx1"/>
                </a:solidFill>
                <a:effectLst/>
                <a:latin typeface="+mn-lt"/>
                <a:ea typeface="+mn-ea"/>
                <a:cs typeface="+mn-cs"/>
              </a:rPr>
              <a:t> [PDF].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 maximum allowable wind speed and derating information need to be posted conspicuously in the cab or on the load chart</a:t>
            </a:r>
          </a:p>
          <a:p>
            <a:r>
              <a:rPr lang="en-US" dirty="0">
                <a:hlinkClick r:id="rId4"/>
              </a:rPr>
              <a:t>https://www.osha.gov/dep/greenjobs/windenergy_crane.html</a:t>
            </a:r>
            <a:endParaRPr lang="en-US" dirty="0"/>
          </a:p>
        </p:txBody>
      </p:sp>
      <p:sp>
        <p:nvSpPr>
          <p:cNvPr id="4" name="Slide Number Placeholder 3"/>
          <p:cNvSpPr>
            <a:spLocks noGrp="1"/>
          </p:cNvSpPr>
          <p:nvPr>
            <p:ph type="sldNum" sz="quarter" idx="5"/>
          </p:nvPr>
        </p:nvSpPr>
        <p:spPr/>
        <p:txBody>
          <a:bodyPr/>
          <a:lstStyle/>
          <a:p>
            <a:fld id="{39EA3A77-DB7B-407D-927D-D23288866A6D}" type="slidenum">
              <a:rPr lang="en-US" smtClean="0"/>
              <a:pPr/>
              <a:t>11</a:t>
            </a:fld>
            <a:endParaRPr lang="en-US"/>
          </a:p>
        </p:txBody>
      </p:sp>
    </p:spTree>
    <p:extLst>
      <p:ext uri="{BB962C8B-B14F-4D97-AF65-F5344CB8AC3E}">
        <p14:creationId xmlns:p14="http://schemas.microsoft.com/office/powerpoint/2010/main" val="9201716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EA3A77-DB7B-407D-927D-D23288866A6D}" type="slidenum">
              <a:rPr lang="en-US" smtClean="0"/>
              <a:pPr/>
              <a:t>12</a:t>
            </a:fld>
            <a:endParaRPr lang="en-US"/>
          </a:p>
        </p:txBody>
      </p:sp>
    </p:spTree>
    <p:extLst>
      <p:ext uri="{BB962C8B-B14F-4D97-AF65-F5344CB8AC3E}">
        <p14:creationId xmlns:p14="http://schemas.microsoft.com/office/powerpoint/2010/main" val="12577276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EA3A77-DB7B-407D-927D-D23288866A6D}" type="slidenum">
              <a:rPr lang="en-US" smtClean="0"/>
              <a:pPr/>
              <a:t>13</a:t>
            </a:fld>
            <a:endParaRPr lang="en-US"/>
          </a:p>
        </p:txBody>
      </p:sp>
    </p:spTree>
    <p:extLst>
      <p:ext uri="{BB962C8B-B14F-4D97-AF65-F5344CB8AC3E}">
        <p14:creationId xmlns:p14="http://schemas.microsoft.com/office/powerpoint/2010/main" val="37881599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EA3A77-DB7B-407D-927D-D23288866A6D}" type="slidenum">
              <a:rPr lang="en-US" smtClean="0"/>
              <a:pPr/>
              <a:t>14</a:t>
            </a:fld>
            <a:endParaRPr lang="en-US"/>
          </a:p>
        </p:txBody>
      </p:sp>
    </p:spTree>
    <p:extLst>
      <p:ext uri="{BB962C8B-B14F-4D97-AF65-F5344CB8AC3E}">
        <p14:creationId xmlns:p14="http://schemas.microsoft.com/office/powerpoint/2010/main" val="9473354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7714C18-34D2-451C-B8F9-060760643A4A}" type="datetime1">
              <a:rPr lang="en-US" smtClean="0"/>
              <a:t>2/21/2025</a:t>
            </a:fld>
            <a:endParaRPr lang="en-US"/>
          </a:p>
        </p:txBody>
      </p:sp>
      <p:sp>
        <p:nvSpPr>
          <p:cNvPr id="6" name="Slide Number Placeholder 5"/>
          <p:cNvSpPr>
            <a:spLocks noGrp="1"/>
          </p:cNvSpPr>
          <p:nvPr>
            <p:ph type="sldNum" sz="quarter" idx="12"/>
          </p:nvPr>
        </p:nvSpPr>
        <p:spPr/>
        <p:txBody>
          <a:bodyPr/>
          <a:lstStyle/>
          <a:p>
            <a:fld id="{52110876-1A90-47DF-8CC1-92F5C1F8B346}"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21BA026-F954-4785-9CDB-3C2926662280}" type="datetime1">
              <a:rPr lang="en-US" smtClean="0"/>
              <a:t>2/21/2025</a:t>
            </a:fld>
            <a:endParaRPr lang="en-US"/>
          </a:p>
        </p:txBody>
      </p:sp>
      <p:sp>
        <p:nvSpPr>
          <p:cNvPr id="6" name="Slide Number Placeholder 5"/>
          <p:cNvSpPr>
            <a:spLocks noGrp="1"/>
          </p:cNvSpPr>
          <p:nvPr>
            <p:ph type="sldNum" sz="quarter" idx="12"/>
          </p:nvPr>
        </p:nvSpPr>
        <p:spPr/>
        <p:txBody>
          <a:bodyPr/>
          <a:lstStyle/>
          <a:p>
            <a:fld id="{52110876-1A90-47DF-8CC1-92F5C1F8B346}" type="slidenum">
              <a:rPr lang="en-US" smtClean="0"/>
              <a:pPr/>
              <a:t>‹#›</a:t>
            </a:fld>
            <a:endParaRPr lang="en-US"/>
          </a:p>
        </p:txBody>
      </p:sp>
      <p:sp>
        <p:nvSpPr>
          <p:cNvPr id="7" name="Footer Placeholder 4"/>
          <p:cNvSpPr>
            <a:spLocks noGrp="1"/>
          </p:cNvSpPr>
          <p:nvPr>
            <p:ph type="ftr" sz="quarter" idx="3"/>
          </p:nvPr>
        </p:nvSpPr>
        <p:spPr>
          <a:xfrm>
            <a:off x="3048000" y="6356350"/>
            <a:ext cx="30480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7417CE-5A7A-479E-B7DB-24E96A761E22}" type="datetime1">
              <a:rPr lang="en-US" smtClean="0"/>
              <a:t>2/21/2025</a:t>
            </a:fld>
            <a:endParaRPr lang="en-US"/>
          </a:p>
        </p:txBody>
      </p:sp>
      <p:sp>
        <p:nvSpPr>
          <p:cNvPr id="6" name="Slide Number Placeholder 5"/>
          <p:cNvSpPr>
            <a:spLocks noGrp="1"/>
          </p:cNvSpPr>
          <p:nvPr>
            <p:ph type="sldNum" sz="quarter" idx="12"/>
          </p:nvPr>
        </p:nvSpPr>
        <p:spPr/>
        <p:txBody>
          <a:bodyPr/>
          <a:lstStyle/>
          <a:p>
            <a:fld id="{52110876-1A90-47DF-8CC1-92F5C1F8B346}" type="slidenum">
              <a:rPr lang="en-US" smtClean="0"/>
              <a:pPr/>
              <a:t>‹#›</a:t>
            </a:fld>
            <a:endParaRPr lang="en-US"/>
          </a:p>
        </p:txBody>
      </p:sp>
      <p:sp>
        <p:nvSpPr>
          <p:cNvPr id="7" name="Footer Placeholder 4"/>
          <p:cNvSpPr>
            <a:spLocks noGrp="1"/>
          </p:cNvSpPr>
          <p:nvPr>
            <p:ph type="ftr" sz="quarter" idx="3"/>
          </p:nvPr>
        </p:nvSpPr>
        <p:spPr>
          <a:xfrm>
            <a:off x="3048000" y="6356350"/>
            <a:ext cx="30480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450200-78D2-411F-A069-549F52698C86}" type="datetime1">
              <a:rPr lang="en-US" smtClean="0"/>
              <a:t>2/21/2025</a:t>
            </a:fld>
            <a:endParaRPr lang="en-US"/>
          </a:p>
        </p:txBody>
      </p:sp>
      <p:sp>
        <p:nvSpPr>
          <p:cNvPr id="6" name="Slide Number Placeholder 5"/>
          <p:cNvSpPr>
            <a:spLocks noGrp="1"/>
          </p:cNvSpPr>
          <p:nvPr>
            <p:ph type="sldNum" sz="quarter" idx="12"/>
          </p:nvPr>
        </p:nvSpPr>
        <p:spPr>
          <a:xfrm>
            <a:off x="6400800" y="6356350"/>
            <a:ext cx="2133600" cy="365125"/>
          </a:xfrm>
        </p:spPr>
        <p:txBody>
          <a:bodyPr/>
          <a:lstStyle/>
          <a:p>
            <a:fld id="{52110876-1A90-47DF-8CC1-92F5C1F8B346}" type="slidenum">
              <a:rPr lang="en-US" smtClean="0"/>
              <a:pPr/>
              <a:t>‹#›</a:t>
            </a:fld>
            <a:endParaRPr lang="en-US"/>
          </a:p>
        </p:txBody>
      </p:sp>
      <p:sp>
        <p:nvSpPr>
          <p:cNvPr id="7" name="Footer Placeholder 4"/>
          <p:cNvSpPr>
            <a:spLocks noGrp="1"/>
          </p:cNvSpPr>
          <p:nvPr>
            <p:ph type="ftr" sz="quarter" idx="3"/>
          </p:nvPr>
        </p:nvSpPr>
        <p:spPr>
          <a:xfrm>
            <a:off x="3048000" y="6356350"/>
            <a:ext cx="30480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E7B93FF-5029-4434-BE7C-4CF7EB8AA4B8}" type="datetime1">
              <a:rPr lang="en-US" smtClean="0"/>
              <a:t>2/21/2025</a:t>
            </a:fld>
            <a:endParaRPr lang="en-US"/>
          </a:p>
        </p:txBody>
      </p:sp>
      <p:sp>
        <p:nvSpPr>
          <p:cNvPr id="6" name="Slide Number Placeholder 5"/>
          <p:cNvSpPr>
            <a:spLocks noGrp="1"/>
          </p:cNvSpPr>
          <p:nvPr>
            <p:ph type="sldNum" sz="quarter" idx="12"/>
          </p:nvPr>
        </p:nvSpPr>
        <p:spPr/>
        <p:txBody>
          <a:bodyPr/>
          <a:lstStyle/>
          <a:p>
            <a:fld id="{52110876-1A90-47DF-8CC1-92F5C1F8B346}" type="slidenum">
              <a:rPr lang="en-US" smtClean="0"/>
              <a:pPr/>
              <a:t>‹#›</a:t>
            </a:fld>
            <a:endParaRPr lang="en-US"/>
          </a:p>
        </p:txBody>
      </p:sp>
      <p:sp>
        <p:nvSpPr>
          <p:cNvPr id="7" name="Footer Placeholder 4"/>
          <p:cNvSpPr>
            <a:spLocks noGrp="1"/>
          </p:cNvSpPr>
          <p:nvPr>
            <p:ph type="ftr" sz="quarter" idx="3"/>
          </p:nvPr>
        </p:nvSpPr>
        <p:spPr>
          <a:xfrm>
            <a:off x="3048000" y="6356350"/>
            <a:ext cx="30480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635B51F-2E3B-462C-8CE9-C4819DFBBE63}" type="datetime1">
              <a:rPr lang="en-US" smtClean="0"/>
              <a:t>2/21/2025</a:t>
            </a:fld>
            <a:endParaRPr lang="en-US"/>
          </a:p>
        </p:txBody>
      </p:sp>
      <p:sp>
        <p:nvSpPr>
          <p:cNvPr id="7" name="Slide Number Placeholder 6"/>
          <p:cNvSpPr>
            <a:spLocks noGrp="1"/>
          </p:cNvSpPr>
          <p:nvPr>
            <p:ph type="sldNum" sz="quarter" idx="12"/>
          </p:nvPr>
        </p:nvSpPr>
        <p:spPr/>
        <p:txBody>
          <a:bodyPr/>
          <a:lstStyle/>
          <a:p>
            <a:fld id="{52110876-1A90-47DF-8CC1-92F5C1F8B346}" type="slidenum">
              <a:rPr lang="en-US" smtClean="0"/>
              <a:pPr/>
              <a:t>‹#›</a:t>
            </a:fld>
            <a:endParaRPr lang="en-US"/>
          </a:p>
        </p:txBody>
      </p:sp>
      <p:sp>
        <p:nvSpPr>
          <p:cNvPr id="8" name="Footer Placeholder 4"/>
          <p:cNvSpPr>
            <a:spLocks noGrp="1"/>
          </p:cNvSpPr>
          <p:nvPr>
            <p:ph type="ftr" sz="quarter" idx="3"/>
          </p:nvPr>
        </p:nvSpPr>
        <p:spPr>
          <a:xfrm>
            <a:off x="3048000" y="6356350"/>
            <a:ext cx="30480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CC13104-E011-49B5-B0ED-3231CBCB320E}" type="datetime1">
              <a:rPr lang="en-US" smtClean="0"/>
              <a:t>2/21/2025</a:t>
            </a:fld>
            <a:endParaRPr lang="en-US"/>
          </a:p>
        </p:txBody>
      </p:sp>
      <p:sp>
        <p:nvSpPr>
          <p:cNvPr id="9" name="Slide Number Placeholder 8"/>
          <p:cNvSpPr>
            <a:spLocks noGrp="1"/>
          </p:cNvSpPr>
          <p:nvPr>
            <p:ph type="sldNum" sz="quarter" idx="12"/>
          </p:nvPr>
        </p:nvSpPr>
        <p:spPr/>
        <p:txBody>
          <a:bodyPr/>
          <a:lstStyle/>
          <a:p>
            <a:fld id="{52110876-1A90-47DF-8CC1-92F5C1F8B346}" type="slidenum">
              <a:rPr lang="en-US" smtClean="0"/>
              <a:pPr/>
              <a:t>‹#›</a:t>
            </a:fld>
            <a:endParaRPr lang="en-US"/>
          </a:p>
        </p:txBody>
      </p:sp>
      <p:sp>
        <p:nvSpPr>
          <p:cNvPr id="10" name="Footer Placeholder 4"/>
          <p:cNvSpPr>
            <a:spLocks noGrp="1"/>
          </p:cNvSpPr>
          <p:nvPr>
            <p:ph type="ftr" sz="quarter" idx="13"/>
          </p:nvPr>
        </p:nvSpPr>
        <p:spPr>
          <a:xfrm>
            <a:off x="3048000" y="6356350"/>
            <a:ext cx="30480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132727B-1345-4E19-9879-3B79FEE61846}" type="datetime1">
              <a:rPr lang="en-US" smtClean="0"/>
              <a:t>2/21/2025</a:t>
            </a:fld>
            <a:endParaRPr lang="en-US"/>
          </a:p>
        </p:txBody>
      </p:sp>
      <p:sp>
        <p:nvSpPr>
          <p:cNvPr id="5" name="Slide Number Placeholder 4"/>
          <p:cNvSpPr>
            <a:spLocks noGrp="1"/>
          </p:cNvSpPr>
          <p:nvPr>
            <p:ph type="sldNum" sz="quarter" idx="12"/>
          </p:nvPr>
        </p:nvSpPr>
        <p:spPr/>
        <p:txBody>
          <a:bodyPr/>
          <a:lstStyle/>
          <a:p>
            <a:fld id="{52110876-1A90-47DF-8CC1-92F5C1F8B346}" type="slidenum">
              <a:rPr lang="en-US" smtClean="0"/>
              <a:pPr/>
              <a:t>‹#›</a:t>
            </a:fld>
            <a:endParaRPr lang="en-US"/>
          </a:p>
        </p:txBody>
      </p:sp>
      <p:sp>
        <p:nvSpPr>
          <p:cNvPr id="6" name="Footer Placeholder 4"/>
          <p:cNvSpPr>
            <a:spLocks noGrp="1"/>
          </p:cNvSpPr>
          <p:nvPr>
            <p:ph type="ftr" sz="quarter" idx="3"/>
          </p:nvPr>
        </p:nvSpPr>
        <p:spPr>
          <a:xfrm>
            <a:off x="3048000" y="6356350"/>
            <a:ext cx="30480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7843F8-4448-42E6-8583-B0AD3505E28D}" type="datetime1">
              <a:rPr lang="en-US" smtClean="0"/>
              <a:t>2/21/2025</a:t>
            </a:fld>
            <a:endParaRPr lang="en-US"/>
          </a:p>
        </p:txBody>
      </p:sp>
      <p:sp>
        <p:nvSpPr>
          <p:cNvPr id="4" name="Slide Number Placeholder 3"/>
          <p:cNvSpPr>
            <a:spLocks noGrp="1"/>
          </p:cNvSpPr>
          <p:nvPr>
            <p:ph type="sldNum" sz="quarter" idx="12"/>
          </p:nvPr>
        </p:nvSpPr>
        <p:spPr/>
        <p:txBody>
          <a:bodyPr/>
          <a:lstStyle/>
          <a:p>
            <a:fld id="{52110876-1A90-47DF-8CC1-92F5C1F8B346}" type="slidenum">
              <a:rPr lang="en-US" smtClean="0"/>
              <a:pPr/>
              <a:t>‹#›</a:t>
            </a:fld>
            <a:endParaRPr lang="en-US"/>
          </a:p>
        </p:txBody>
      </p:sp>
      <p:sp>
        <p:nvSpPr>
          <p:cNvPr id="5" name="Footer Placeholder 4"/>
          <p:cNvSpPr>
            <a:spLocks noGrp="1"/>
          </p:cNvSpPr>
          <p:nvPr>
            <p:ph type="ftr" sz="quarter" idx="3"/>
          </p:nvPr>
        </p:nvSpPr>
        <p:spPr>
          <a:xfrm>
            <a:off x="3048000" y="6356350"/>
            <a:ext cx="30480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D86C9B7-DFC4-4778-A411-F099A50B16E9}" type="datetime1">
              <a:rPr lang="en-US" smtClean="0"/>
              <a:t>2/21/2025</a:t>
            </a:fld>
            <a:endParaRPr lang="en-US"/>
          </a:p>
        </p:txBody>
      </p:sp>
      <p:sp>
        <p:nvSpPr>
          <p:cNvPr id="7" name="Slide Number Placeholder 6"/>
          <p:cNvSpPr>
            <a:spLocks noGrp="1"/>
          </p:cNvSpPr>
          <p:nvPr>
            <p:ph type="sldNum" sz="quarter" idx="12"/>
          </p:nvPr>
        </p:nvSpPr>
        <p:spPr/>
        <p:txBody>
          <a:bodyPr/>
          <a:lstStyle/>
          <a:p>
            <a:fld id="{52110876-1A90-47DF-8CC1-92F5C1F8B346}" type="slidenum">
              <a:rPr lang="en-US" smtClean="0"/>
              <a:pPr/>
              <a:t>‹#›</a:t>
            </a:fld>
            <a:endParaRPr lang="en-US"/>
          </a:p>
        </p:txBody>
      </p:sp>
      <p:sp>
        <p:nvSpPr>
          <p:cNvPr id="8" name="Footer Placeholder 4"/>
          <p:cNvSpPr>
            <a:spLocks noGrp="1"/>
          </p:cNvSpPr>
          <p:nvPr>
            <p:ph type="ftr" sz="quarter" idx="3"/>
          </p:nvPr>
        </p:nvSpPr>
        <p:spPr>
          <a:xfrm>
            <a:off x="3048000" y="6356350"/>
            <a:ext cx="30480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87EF0A2-C87F-4FA5-A998-600560EAC84C}" type="datetime1">
              <a:rPr lang="en-US" smtClean="0"/>
              <a:t>2/21/2025</a:t>
            </a:fld>
            <a:endParaRPr lang="en-US"/>
          </a:p>
        </p:txBody>
      </p:sp>
      <p:sp>
        <p:nvSpPr>
          <p:cNvPr id="7" name="Slide Number Placeholder 6"/>
          <p:cNvSpPr>
            <a:spLocks noGrp="1"/>
          </p:cNvSpPr>
          <p:nvPr>
            <p:ph type="sldNum" sz="quarter" idx="12"/>
          </p:nvPr>
        </p:nvSpPr>
        <p:spPr/>
        <p:txBody>
          <a:bodyPr/>
          <a:lstStyle/>
          <a:p>
            <a:fld id="{52110876-1A90-47DF-8CC1-92F5C1F8B34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E5B386-3451-4258-9747-21F34039D5AB}" type="datetime1">
              <a:rPr lang="en-US" smtClean="0"/>
              <a:t>2/21/2025</a:t>
            </a:fld>
            <a:endParaRPr lang="en-US"/>
          </a:p>
        </p:txBody>
      </p:sp>
      <p:sp>
        <p:nvSpPr>
          <p:cNvPr id="6" name="Slide Number Placeholder 5"/>
          <p:cNvSpPr>
            <a:spLocks noGrp="1"/>
          </p:cNvSpPr>
          <p:nvPr>
            <p:ph type="sldNum" sz="quarter" idx="4"/>
          </p:nvPr>
        </p:nvSpPr>
        <p:spPr>
          <a:xfrm>
            <a:off x="64008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110876-1A90-47DF-8CC1-92F5C1F8B34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5.jp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7.jp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1.jp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hyperlink" Target="https://www.osha.gov/SLTC/machineguarding/index.html" TargetMode="External"/><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hyperlink" Target="https://www.smart-energy.com/renewable-energy/fifth-ge-wind-turbine-collapse-in-2019-leaves-worker-injured/" TargetMode="External"/><Relationship Id="rId5" Type="http://schemas.openxmlformats.org/officeDocument/2006/relationships/image" Target="../media/image3.jp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C183D7F6-B498-43B3-948B-1728B52AA6E4}">
                <adec:decorative xmlns:adec="http://schemas.microsoft.com/office/drawing/2017/decorative" val="1"/>
              </a:ext>
            </a:extLst>
          </p:cNvPr>
          <p:cNvSpPr/>
          <p:nvPr/>
        </p:nvSpPr>
        <p:spPr>
          <a:xfrm>
            <a:off x="6927" y="311150"/>
            <a:ext cx="2057400" cy="6858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200" b="1" dirty="0"/>
              <a:t>Module # 6</a:t>
            </a:r>
          </a:p>
        </p:txBody>
      </p:sp>
      <p:sp>
        <p:nvSpPr>
          <p:cNvPr id="5" name="Title 1">
            <a:extLst>
              <a:ext uri="{FF2B5EF4-FFF2-40B4-BE49-F238E27FC236}">
                <a16:creationId xmlns:a16="http://schemas.microsoft.com/office/drawing/2014/main" id="{6EFDF7B4-F2DB-4356-8E8D-A457952CB5B0}"/>
              </a:ext>
              <a:ext uri="{C183D7F6-B498-43B3-948B-1728B52AA6E4}">
                <adec:decorative xmlns:adec="http://schemas.microsoft.com/office/drawing/2017/decorative" val="1"/>
              </a:ext>
            </a:extLst>
          </p:cNvPr>
          <p:cNvSpPr txBox="1">
            <a:spLocks/>
          </p:cNvSpPr>
          <p:nvPr/>
        </p:nvSpPr>
        <p:spPr>
          <a:xfrm>
            <a:off x="6927" y="2667000"/>
            <a:ext cx="9144000" cy="1066800"/>
          </a:xfrm>
          <a:prstGeom prst="rect">
            <a:avLst/>
          </a:prstGeom>
          <a:solidFill>
            <a:schemeClr val="tx2">
              <a:lumMod val="75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4000" b="1" dirty="0">
              <a:solidFill>
                <a:schemeClr val="bg1"/>
              </a:solidFill>
              <a:latin typeface="+mn-lt"/>
              <a:cs typeface="Times New Roman" pitchFamily="18" charset="0"/>
            </a:endParaRPr>
          </a:p>
        </p:txBody>
      </p:sp>
      <p:sp>
        <p:nvSpPr>
          <p:cNvPr id="2" name="Title 1">
            <a:extLst>
              <a:ext uri="{FF2B5EF4-FFF2-40B4-BE49-F238E27FC236}">
                <a16:creationId xmlns:a16="http://schemas.microsoft.com/office/drawing/2014/main" id="{CDE6282C-6A87-4335-A995-0B2AAAB9EBC8}"/>
              </a:ext>
            </a:extLst>
          </p:cNvPr>
          <p:cNvSpPr>
            <a:spLocks noGrp="1"/>
          </p:cNvSpPr>
          <p:nvPr>
            <p:ph type="ctrTitle"/>
          </p:nvPr>
        </p:nvSpPr>
        <p:spPr>
          <a:xfrm>
            <a:off x="685800" y="2667000"/>
            <a:ext cx="7772400" cy="933450"/>
          </a:xfrm>
        </p:spPr>
        <p:txBody>
          <a:bodyPr/>
          <a:lstStyle/>
          <a:p>
            <a:pPr rtl="0" eaLnBrk="1" latinLnBrk="0" hangingPunct="1"/>
            <a:r>
              <a:rPr lang="en-US" sz="2400" b="1" kern="1200" dirty="0">
                <a:solidFill>
                  <a:srgbClr val="FFFFFF"/>
                </a:solidFill>
                <a:effectLst/>
                <a:latin typeface="Calibri" panose="020F0502020204030204" pitchFamily="34" charset="0"/>
                <a:ea typeface="+mn-ea"/>
                <a:cs typeface="Times New Roman" panose="02020603050405020304" pitchFamily="18" charset="0"/>
              </a:rPr>
              <a:t>Wind Energy: </a:t>
            </a:r>
            <a:br>
              <a:rPr lang="en-US" sz="3200" kern="1200" dirty="0">
                <a:solidFill>
                  <a:srgbClr val="FFFFFF"/>
                </a:solidFill>
                <a:effectLst/>
                <a:latin typeface="Calibri" panose="020F0502020204030204" pitchFamily="34" charset="0"/>
                <a:ea typeface="+mn-ea"/>
                <a:cs typeface="+mn-cs"/>
              </a:rPr>
            </a:br>
            <a:r>
              <a:rPr lang="en-US" sz="2800" b="1" kern="1200" dirty="0">
                <a:solidFill>
                  <a:srgbClr val="FFFFFF"/>
                </a:solidFill>
                <a:effectLst/>
                <a:latin typeface="Calibri" panose="020F0502020204030204" pitchFamily="34" charset="0"/>
                <a:ea typeface="+mn-ea"/>
                <a:cs typeface="Times New Roman" panose="02020603050405020304" pitchFamily="18" charset="0"/>
              </a:rPr>
              <a:t>The OSHA Requirements</a:t>
            </a:r>
            <a:endParaRPr lang="en-US" dirty="0">
              <a:effectLst/>
            </a:endParaRPr>
          </a:p>
        </p:txBody>
      </p:sp>
      <p:sp>
        <p:nvSpPr>
          <p:cNvPr id="7" name="Slide Number Placeholder 6"/>
          <p:cNvSpPr>
            <a:spLocks noGrp="1"/>
          </p:cNvSpPr>
          <p:nvPr>
            <p:ph type="sldNum" sz="quarter" idx="12"/>
          </p:nvPr>
        </p:nvSpPr>
        <p:spPr/>
        <p:txBody>
          <a:bodyPr/>
          <a:lstStyle/>
          <a:p>
            <a:fld id="{52110876-1A90-47DF-8CC1-92F5C1F8B346}" type="slidenum">
              <a:rPr lang="en-US" smtClean="0"/>
              <a:pPr/>
              <a:t>1</a:t>
            </a:fld>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noGrp="1"/>
          </p:cNvSpPr>
          <p:nvPr>
            <p:ph type="title" idx="4294967295"/>
          </p:nvPr>
        </p:nvSpPr>
        <p:spPr bwMode="auto">
          <a:xfrm>
            <a:off x="0" y="457200"/>
            <a:ext cx="9144000" cy="762000"/>
          </a:xfrm>
          <a:prstGeom prst="rect">
            <a:avLst/>
          </a:prstGeom>
          <a:solidFill>
            <a:schemeClr val="tx2">
              <a:lumMod val="75000"/>
            </a:schemeClr>
          </a:solidFill>
          <a:ln w="9525">
            <a:solidFill>
              <a:schemeClr val="tx2">
                <a:lumMod val="75000"/>
              </a:schemeClr>
            </a:solidFill>
            <a:prstDash/>
            <a:miter lim="800000"/>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sz="2800">
                <a:solidFill>
                  <a:schemeClr val="bg1"/>
                </a:solidFill>
                <a:latin typeface="+mj-lt"/>
                <a:ea typeface="+mj-ea"/>
                <a:cs typeface="+mj-cs"/>
              </a:defRPr>
            </a:lvl1pPr>
          </a:lstStyle>
          <a:p>
            <a:pPr lvl="0">
              <a:spcBef>
                <a:spcPts val="0"/>
              </a:spcBef>
              <a:defRPr/>
            </a:pPr>
            <a:r>
              <a:rPr lang="en-US" sz="2400" dirty="0"/>
              <a:t>Recommendations for working with crane, derrick, and hoist</a:t>
            </a:r>
            <a:r>
              <a:rPr lang="en-US" dirty="0"/>
              <a:t> </a:t>
            </a:r>
            <a:r>
              <a:rPr lang="en-US" sz="2000" dirty="0"/>
              <a:t>(3) </a:t>
            </a:r>
            <a:endParaRPr kumimoji="0" lang="en-US" sz="2000" b="1" i="0" u="none" strike="noStrike" kern="1200" cap="none" spc="0" normalizeH="0" baseline="0" noProof="0" dirty="0">
              <a:ln>
                <a:noFill/>
              </a:ln>
              <a:solidFill>
                <a:schemeClr val="bg1"/>
              </a:solidFill>
              <a:effectLst/>
              <a:uLnTx/>
              <a:uFillTx/>
              <a:latin typeface="Times New Roman" pitchFamily="18" charset="0"/>
              <a:ea typeface="+mj-ea"/>
              <a:cs typeface="Times New Roman" pitchFamily="18" charset="0"/>
            </a:endParaRPr>
          </a:p>
        </p:txBody>
      </p:sp>
      <p:sp>
        <p:nvSpPr>
          <p:cNvPr id="4" name="Content Placeholder 1">
            <a:extLst>
              <a:ext uri="{FF2B5EF4-FFF2-40B4-BE49-F238E27FC236}">
                <a16:creationId xmlns:a16="http://schemas.microsoft.com/office/drawing/2014/main" id="{0B13F41A-6FA1-45CE-947E-AC2EE87A79D9}"/>
              </a:ext>
            </a:extLst>
          </p:cNvPr>
          <p:cNvSpPr txBox="1">
            <a:spLocks/>
          </p:cNvSpPr>
          <p:nvPr/>
        </p:nvSpPr>
        <p:spPr>
          <a:xfrm>
            <a:off x="457199" y="1447800"/>
            <a:ext cx="8229601" cy="44196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50000"/>
              </a:lnSpc>
              <a:buFont typeface="Wingdings" panose="05000000000000000000" pitchFamily="2" charset="2"/>
              <a:buChar char="§"/>
            </a:pPr>
            <a:r>
              <a:rPr lang="en-US" sz="2400" dirty="0"/>
              <a:t>Utilize correct load chart for configuration, setup, load weight and lift path of crane.</a:t>
            </a:r>
          </a:p>
          <a:p>
            <a:pPr>
              <a:lnSpc>
                <a:spcPct val="150000"/>
              </a:lnSpc>
              <a:buFont typeface="Wingdings" panose="05000000000000000000" pitchFamily="2" charset="2"/>
              <a:buChar char="§"/>
            </a:pPr>
            <a:r>
              <a:rPr lang="en-US" sz="2400" dirty="0"/>
              <a:t>Do not exceed load chart capacity while making lifts.</a:t>
            </a:r>
          </a:p>
          <a:p>
            <a:pPr>
              <a:lnSpc>
                <a:spcPct val="150000"/>
              </a:lnSpc>
              <a:buFont typeface="Wingdings" panose="05000000000000000000" pitchFamily="2" charset="2"/>
              <a:buChar char="§"/>
            </a:pPr>
            <a:r>
              <a:rPr lang="en-US" sz="2400" dirty="0"/>
              <a:t>Raise load a few inches. Hold, verify capacity/balance, test brake system before delivering load.</a:t>
            </a:r>
          </a:p>
          <a:p>
            <a:pPr>
              <a:lnSpc>
                <a:spcPct val="150000"/>
              </a:lnSpc>
              <a:buFont typeface="Wingdings" panose="05000000000000000000" pitchFamily="2" charset="2"/>
              <a:buChar char="§"/>
            </a:pPr>
            <a:r>
              <a:rPr lang="en-US" sz="2400" dirty="0"/>
              <a:t>Follow signals and manufacturer instructions while operating crane.</a:t>
            </a:r>
          </a:p>
          <a:p>
            <a:pPr>
              <a:lnSpc>
                <a:spcPct val="150000"/>
              </a:lnSpc>
            </a:pPr>
            <a:endParaRPr lang="en-US" sz="2400" dirty="0"/>
          </a:p>
          <a:p>
            <a:pPr>
              <a:lnSpc>
                <a:spcPct val="150000"/>
              </a:lnSpc>
            </a:pPr>
            <a:endParaRPr lang="en-US" sz="2400" dirty="0"/>
          </a:p>
          <a:p>
            <a:pPr>
              <a:lnSpc>
                <a:spcPct val="150000"/>
              </a:lnSpc>
            </a:pPr>
            <a:endParaRPr lang="en-US" sz="2400" dirty="0"/>
          </a:p>
        </p:txBody>
      </p:sp>
      <p:sp>
        <p:nvSpPr>
          <p:cNvPr id="3" name="Slide Number Placeholder 2">
            <a:extLst>
              <a:ext uri="{FF2B5EF4-FFF2-40B4-BE49-F238E27FC236}">
                <a16:creationId xmlns:a16="http://schemas.microsoft.com/office/drawing/2014/main" id="{6591B2DE-5D1F-45B2-9EAE-8EB2ABDB63A0}"/>
              </a:ext>
            </a:extLst>
          </p:cNvPr>
          <p:cNvSpPr>
            <a:spLocks noGrp="1"/>
          </p:cNvSpPr>
          <p:nvPr>
            <p:ph type="sldNum" sz="quarter" idx="12"/>
          </p:nvPr>
        </p:nvSpPr>
        <p:spPr/>
        <p:txBody>
          <a:bodyPr/>
          <a:lstStyle/>
          <a:p>
            <a:fld id="{28816688-2CA4-405C-BAB2-1CEDA431D415}" type="slidenum">
              <a:rPr lang="en-US" smtClean="0"/>
              <a:t>10</a:t>
            </a:fld>
            <a:endParaRPr lang="en-US"/>
          </a:p>
        </p:txBody>
      </p:sp>
    </p:spTree>
    <p:extLst>
      <p:ext uri="{BB962C8B-B14F-4D97-AF65-F5344CB8AC3E}">
        <p14:creationId xmlns:p14="http://schemas.microsoft.com/office/powerpoint/2010/main" val="11369386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noGrp="1"/>
          </p:cNvSpPr>
          <p:nvPr>
            <p:ph type="title" idx="4294967295"/>
          </p:nvPr>
        </p:nvSpPr>
        <p:spPr bwMode="auto">
          <a:xfrm>
            <a:off x="0" y="457200"/>
            <a:ext cx="9144000" cy="762000"/>
          </a:xfrm>
          <a:prstGeom prst="rect">
            <a:avLst/>
          </a:prstGeom>
          <a:solidFill>
            <a:schemeClr val="tx2">
              <a:lumMod val="75000"/>
            </a:schemeClr>
          </a:solidFill>
          <a:ln w="9525">
            <a:solidFill>
              <a:schemeClr val="tx2">
                <a:lumMod val="75000"/>
              </a:schemeClr>
            </a:solidFill>
            <a:prstDash/>
            <a:miter lim="800000"/>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sz="2800">
                <a:solidFill>
                  <a:schemeClr val="bg1"/>
                </a:solidFill>
                <a:latin typeface="+mj-lt"/>
                <a:ea typeface="+mj-ea"/>
                <a:cs typeface="+mj-cs"/>
              </a:defRPr>
            </a:lvl1pPr>
          </a:lstStyle>
          <a:p>
            <a:pPr lvl="0">
              <a:spcBef>
                <a:spcPts val="0"/>
              </a:spcBef>
              <a:defRPr/>
            </a:pPr>
            <a:r>
              <a:rPr lang="en-US" dirty="0"/>
              <a:t>Other Factors to Consider </a:t>
            </a:r>
            <a:r>
              <a:rPr lang="en-US" sz="2400" dirty="0"/>
              <a:t>(1)</a:t>
            </a:r>
            <a:endParaRPr kumimoji="0" lang="en-US" sz="2400" b="1" i="0" u="none" strike="noStrike" kern="1200" cap="none" spc="0" normalizeH="0" baseline="0" noProof="0" dirty="0">
              <a:ln>
                <a:noFill/>
              </a:ln>
              <a:solidFill>
                <a:schemeClr val="bg1"/>
              </a:solidFill>
              <a:effectLst/>
              <a:uLnTx/>
              <a:uFillTx/>
              <a:latin typeface="Times New Roman" pitchFamily="18" charset="0"/>
              <a:ea typeface="+mj-ea"/>
              <a:cs typeface="Times New Roman" pitchFamily="18" charset="0"/>
            </a:endParaRPr>
          </a:p>
        </p:txBody>
      </p:sp>
      <p:sp>
        <p:nvSpPr>
          <p:cNvPr id="4" name="Content Placeholder 1">
            <a:extLst>
              <a:ext uri="{FF2B5EF4-FFF2-40B4-BE49-F238E27FC236}">
                <a16:creationId xmlns:a16="http://schemas.microsoft.com/office/drawing/2014/main" id="{0B13F41A-6FA1-45CE-947E-AC2EE87A79D9}"/>
              </a:ext>
            </a:extLst>
          </p:cNvPr>
          <p:cNvSpPr txBox="1">
            <a:spLocks/>
          </p:cNvSpPr>
          <p:nvPr/>
        </p:nvSpPr>
        <p:spPr>
          <a:xfrm>
            <a:off x="533400" y="1524000"/>
            <a:ext cx="8229600" cy="44196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lnSpc>
                <a:spcPct val="150000"/>
              </a:lnSpc>
              <a:buFont typeface="Calibri" panose="020F0502020204030204" pitchFamily="34" charset="0"/>
              <a:buChar char="−"/>
            </a:pPr>
            <a:r>
              <a:rPr lang="en-US" sz="2200" dirty="0"/>
              <a:t>Wind Turbines are installed in windy areas</a:t>
            </a:r>
          </a:p>
          <a:p>
            <a:pPr algn="just">
              <a:lnSpc>
                <a:spcPct val="150000"/>
              </a:lnSpc>
              <a:buFont typeface="Calibri" panose="020F0502020204030204" pitchFamily="34" charset="0"/>
              <a:buChar char="−"/>
            </a:pPr>
            <a:r>
              <a:rPr lang="en-US" sz="2200" dirty="0"/>
              <a:t>Consider effect of wind speeds during lifting activities</a:t>
            </a:r>
          </a:p>
          <a:p>
            <a:pPr algn="just">
              <a:lnSpc>
                <a:spcPct val="150000"/>
              </a:lnSpc>
              <a:buFont typeface="Calibri" panose="020F0502020204030204" pitchFamily="34" charset="0"/>
              <a:buChar char="−"/>
            </a:pPr>
            <a:r>
              <a:rPr lang="en-US" sz="2200" dirty="0"/>
              <a:t>Employer should determine maximum safe wind speed for lifting operations</a:t>
            </a:r>
          </a:p>
          <a:p>
            <a:pPr algn="just">
              <a:lnSpc>
                <a:spcPct val="150000"/>
              </a:lnSpc>
              <a:buFont typeface="Calibri" panose="020F0502020204030204" pitchFamily="34" charset="0"/>
              <a:buChar char="−"/>
            </a:pPr>
            <a:r>
              <a:rPr lang="en-US" sz="2200" dirty="0"/>
              <a:t>Load charts do not generally consider take wind speeds </a:t>
            </a:r>
          </a:p>
          <a:p>
            <a:pPr algn="just">
              <a:lnSpc>
                <a:spcPct val="150000"/>
              </a:lnSpc>
              <a:buFont typeface="Calibri" panose="020F0502020204030204" pitchFamily="34" charset="0"/>
              <a:buChar char="−"/>
            </a:pPr>
            <a:r>
              <a:rPr lang="en-US" sz="2200" dirty="0"/>
              <a:t>Post maximum allowable wind speed and derating information conspicuously in cab or on load chart</a:t>
            </a:r>
          </a:p>
          <a:p>
            <a:pPr algn="just">
              <a:lnSpc>
                <a:spcPct val="150000"/>
              </a:lnSpc>
              <a:buFont typeface="Calibri" panose="020F0502020204030204" pitchFamily="34" charset="0"/>
              <a:buChar char="−"/>
            </a:pPr>
            <a:r>
              <a:rPr lang="en-US" sz="2200" dirty="0"/>
              <a:t>See 29 CFR 1926.1417(c) OSHA standard </a:t>
            </a:r>
            <a:endParaRPr lang="en-US" sz="2200" b="1" dirty="0"/>
          </a:p>
        </p:txBody>
      </p:sp>
      <p:sp>
        <p:nvSpPr>
          <p:cNvPr id="3" name="Slide Number Placeholder 2">
            <a:extLst>
              <a:ext uri="{FF2B5EF4-FFF2-40B4-BE49-F238E27FC236}">
                <a16:creationId xmlns:a16="http://schemas.microsoft.com/office/drawing/2014/main" id="{6591B2DE-5D1F-45B2-9EAE-8EB2ABDB63A0}"/>
              </a:ext>
            </a:extLst>
          </p:cNvPr>
          <p:cNvSpPr>
            <a:spLocks noGrp="1"/>
          </p:cNvSpPr>
          <p:nvPr>
            <p:ph type="sldNum" sz="quarter" idx="12"/>
          </p:nvPr>
        </p:nvSpPr>
        <p:spPr/>
        <p:txBody>
          <a:bodyPr/>
          <a:lstStyle/>
          <a:p>
            <a:fld id="{28816688-2CA4-405C-BAB2-1CEDA431D415}" type="slidenum">
              <a:rPr lang="en-US" smtClean="0"/>
              <a:t>11</a:t>
            </a:fld>
            <a:endParaRPr lang="en-US"/>
          </a:p>
        </p:txBody>
      </p:sp>
    </p:spTree>
    <p:extLst>
      <p:ext uri="{BB962C8B-B14F-4D97-AF65-F5344CB8AC3E}">
        <p14:creationId xmlns:p14="http://schemas.microsoft.com/office/powerpoint/2010/main" val="32248665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noGrp="1"/>
          </p:cNvSpPr>
          <p:nvPr>
            <p:ph type="title" idx="4294967295"/>
          </p:nvPr>
        </p:nvSpPr>
        <p:spPr bwMode="auto">
          <a:xfrm>
            <a:off x="0" y="457200"/>
            <a:ext cx="9144000" cy="762000"/>
          </a:xfrm>
          <a:prstGeom prst="rect">
            <a:avLst/>
          </a:prstGeom>
          <a:solidFill>
            <a:schemeClr val="tx2">
              <a:lumMod val="75000"/>
            </a:schemeClr>
          </a:solidFill>
          <a:ln w="9525">
            <a:solidFill>
              <a:schemeClr val="tx2">
                <a:lumMod val="75000"/>
              </a:schemeClr>
            </a:solidFill>
            <a:prstDash/>
            <a:miter lim="800000"/>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sz="2800">
                <a:solidFill>
                  <a:schemeClr val="bg1"/>
                </a:solidFill>
                <a:latin typeface="+mj-lt"/>
                <a:ea typeface="+mj-ea"/>
                <a:cs typeface="+mj-cs"/>
              </a:defRPr>
            </a:lvl1pPr>
          </a:lstStyle>
          <a:p>
            <a:pPr lvl="0">
              <a:spcBef>
                <a:spcPts val="0"/>
              </a:spcBef>
              <a:defRPr/>
            </a:pPr>
            <a:r>
              <a:rPr lang="en-US" dirty="0"/>
              <a:t>Other Factors to Consider </a:t>
            </a:r>
            <a:r>
              <a:rPr lang="en-US" sz="2400" dirty="0"/>
              <a:t>(2)</a:t>
            </a:r>
            <a:endParaRPr kumimoji="0" lang="en-US" sz="2400" b="1" i="0" u="none" strike="noStrike" kern="1200" cap="none" spc="0" normalizeH="0" baseline="0" noProof="0" dirty="0">
              <a:ln>
                <a:noFill/>
              </a:ln>
              <a:solidFill>
                <a:schemeClr val="bg1"/>
              </a:solidFill>
              <a:effectLst/>
              <a:uLnTx/>
              <a:uFillTx/>
              <a:latin typeface="Times New Roman" pitchFamily="18" charset="0"/>
              <a:ea typeface="+mj-ea"/>
              <a:cs typeface="Times New Roman" pitchFamily="18" charset="0"/>
            </a:endParaRPr>
          </a:p>
        </p:txBody>
      </p:sp>
      <p:sp>
        <p:nvSpPr>
          <p:cNvPr id="4" name="Content Placeholder 1">
            <a:extLst>
              <a:ext uri="{FF2B5EF4-FFF2-40B4-BE49-F238E27FC236}">
                <a16:creationId xmlns:a16="http://schemas.microsoft.com/office/drawing/2014/main" id="{0B13F41A-6FA1-45CE-947E-AC2EE87A79D9}"/>
              </a:ext>
            </a:extLst>
          </p:cNvPr>
          <p:cNvSpPr txBox="1">
            <a:spLocks/>
          </p:cNvSpPr>
          <p:nvPr/>
        </p:nvSpPr>
        <p:spPr>
          <a:xfrm>
            <a:off x="457200" y="1371600"/>
            <a:ext cx="8077200" cy="48006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lnSpc>
                <a:spcPct val="150000"/>
              </a:lnSpc>
              <a:buFont typeface="Calibri" panose="020F0502020204030204" pitchFamily="34" charset="0"/>
              <a:buChar char="−"/>
            </a:pPr>
            <a:r>
              <a:rPr lang="en-US" sz="2200" dirty="0"/>
              <a:t>Extreme weather such as rain, snow or fog conditions can adversely impact crane and lifting operations. </a:t>
            </a:r>
          </a:p>
          <a:p>
            <a:pPr algn="just">
              <a:lnSpc>
                <a:spcPct val="150000"/>
              </a:lnSpc>
              <a:buFont typeface="Calibri" panose="020F0502020204030204" pitchFamily="34" charset="0"/>
              <a:buChar char="−"/>
            </a:pPr>
            <a:r>
              <a:rPr lang="en-US" sz="2200" dirty="0"/>
              <a:t>Consider crane hydraulics and possible derating of crane at temperatures below 10</a:t>
            </a:r>
            <a:r>
              <a:rPr lang="en-US" sz="2200" baseline="30000" dirty="0"/>
              <a:t>o</a:t>
            </a:r>
            <a:r>
              <a:rPr lang="en-US" sz="2200" dirty="0"/>
              <a:t> F </a:t>
            </a:r>
          </a:p>
          <a:p>
            <a:pPr algn="just">
              <a:lnSpc>
                <a:spcPct val="150000"/>
              </a:lnSpc>
              <a:buFont typeface="Calibri" panose="020F0502020204030204" pitchFamily="34" charset="0"/>
              <a:buChar char="−"/>
            </a:pPr>
            <a:r>
              <a:rPr lang="en-US" sz="2200" dirty="0"/>
              <a:t>Adjust equipment and/or operations to address effect of wind, ice, and snow on equipment stability and rated capacity. </a:t>
            </a:r>
          </a:p>
          <a:p>
            <a:pPr algn="just">
              <a:lnSpc>
                <a:spcPct val="150000"/>
              </a:lnSpc>
              <a:buFont typeface="Calibri" panose="020F0502020204030204" pitchFamily="34" charset="0"/>
              <a:buChar char="−"/>
            </a:pPr>
            <a:r>
              <a:rPr lang="en-US" sz="2200" dirty="0"/>
              <a:t>See 29 CFR 1926.1417(n) of the OSHA standard</a:t>
            </a:r>
          </a:p>
          <a:p>
            <a:pPr algn="just">
              <a:lnSpc>
                <a:spcPct val="150000"/>
              </a:lnSpc>
              <a:buFont typeface="Calibri" panose="020F0502020204030204" pitchFamily="34" charset="0"/>
              <a:buChar char="−"/>
            </a:pPr>
            <a:r>
              <a:rPr lang="en-US" sz="2200" b="1" dirty="0">
                <a:solidFill>
                  <a:srgbClr val="FF0000"/>
                </a:solidFill>
              </a:rPr>
              <a:t>Danger! </a:t>
            </a:r>
            <a:r>
              <a:rPr lang="en-US" sz="2200" dirty="0"/>
              <a:t>A</a:t>
            </a:r>
            <a:r>
              <a:rPr lang="en-US" sz="2200" b="1" dirty="0"/>
              <a:t> </a:t>
            </a:r>
            <a:r>
              <a:rPr lang="en-US" sz="2200" dirty="0"/>
              <a:t>crane boom can become a lightning rod during thunderstorms</a:t>
            </a:r>
          </a:p>
        </p:txBody>
      </p:sp>
      <p:sp>
        <p:nvSpPr>
          <p:cNvPr id="3" name="Slide Number Placeholder 2">
            <a:extLst>
              <a:ext uri="{FF2B5EF4-FFF2-40B4-BE49-F238E27FC236}">
                <a16:creationId xmlns:a16="http://schemas.microsoft.com/office/drawing/2014/main" id="{6591B2DE-5D1F-45B2-9EAE-8EB2ABDB63A0}"/>
              </a:ext>
            </a:extLst>
          </p:cNvPr>
          <p:cNvSpPr>
            <a:spLocks noGrp="1"/>
          </p:cNvSpPr>
          <p:nvPr>
            <p:ph type="sldNum" sz="quarter" idx="12"/>
          </p:nvPr>
        </p:nvSpPr>
        <p:spPr/>
        <p:txBody>
          <a:bodyPr/>
          <a:lstStyle/>
          <a:p>
            <a:fld id="{28816688-2CA4-405C-BAB2-1CEDA431D415}" type="slidenum">
              <a:rPr lang="en-US" smtClean="0"/>
              <a:t>12</a:t>
            </a:fld>
            <a:endParaRPr lang="en-US"/>
          </a:p>
        </p:txBody>
      </p:sp>
    </p:spTree>
    <p:extLst>
      <p:ext uri="{BB962C8B-B14F-4D97-AF65-F5344CB8AC3E}">
        <p14:creationId xmlns:p14="http://schemas.microsoft.com/office/powerpoint/2010/main" val="19709425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noGrp="1"/>
          </p:cNvSpPr>
          <p:nvPr>
            <p:ph type="title" idx="4294967295"/>
          </p:nvPr>
        </p:nvSpPr>
        <p:spPr bwMode="auto">
          <a:xfrm>
            <a:off x="0" y="457200"/>
            <a:ext cx="9144000" cy="762000"/>
          </a:xfrm>
          <a:prstGeom prst="rect">
            <a:avLst/>
          </a:prstGeom>
          <a:solidFill>
            <a:schemeClr val="tx2">
              <a:lumMod val="75000"/>
            </a:schemeClr>
          </a:solidFill>
          <a:ln w="9525">
            <a:solidFill>
              <a:schemeClr val="tx2">
                <a:lumMod val="75000"/>
              </a:schemeClr>
            </a:solidFill>
            <a:prstDash/>
            <a:miter lim="800000"/>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sz="2800">
                <a:solidFill>
                  <a:schemeClr val="bg1"/>
                </a:solidFill>
                <a:latin typeface="+mj-lt"/>
                <a:ea typeface="+mj-ea"/>
                <a:cs typeface="+mj-cs"/>
              </a:defRPr>
            </a:lvl1pPr>
          </a:lstStyle>
          <a:p>
            <a:pPr lvl="0">
              <a:spcBef>
                <a:spcPts val="0"/>
              </a:spcBef>
              <a:defRPr/>
            </a:pPr>
            <a:r>
              <a:rPr lang="en-US" dirty="0"/>
              <a:t>Other Factors to Consider </a:t>
            </a:r>
            <a:r>
              <a:rPr lang="en-US" sz="2400" dirty="0"/>
              <a:t>(3)</a:t>
            </a:r>
            <a:endParaRPr kumimoji="0" lang="en-US" sz="2400" b="1" i="0" u="none" strike="noStrike" kern="1200" cap="none" spc="0" normalizeH="0" baseline="0" noProof="0" dirty="0">
              <a:ln>
                <a:noFill/>
              </a:ln>
              <a:solidFill>
                <a:schemeClr val="bg1"/>
              </a:solidFill>
              <a:effectLst/>
              <a:uLnTx/>
              <a:uFillTx/>
              <a:latin typeface="Times New Roman" pitchFamily="18" charset="0"/>
              <a:ea typeface="+mj-ea"/>
              <a:cs typeface="Times New Roman" pitchFamily="18" charset="0"/>
            </a:endParaRPr>
          </a:p>
        </p:txBody>
      </p:sp>
      <p:pic>
        <p:nvPicPr>
          <p:cNvPr id="6" name="Picture 5" descr="A picture containing outdoor, transport, boat, plane&#10;">
            <a:extLst>
              <a:ext uri="{FF2B5EF4-FFF2-40B4-BE49-F238E27FC236}">
                <a16:creationId xmlns:a16="http://schemas.microsoft.com/office/drawing/2014/main" id="{90E6C72B-37F8-4FF7-B141-8FDFF016FA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1806575"/>
            <a:ext cx="3747558" cy="3679825"/>
          </a:xfrm>
          <a:prstGeom prst="rect">
            <a:avLst/>
          </a:prstGeom>
        </p:spPr>
      </p:pic>
      <p:pic>
        <p:nvPicPr>
          <p:cNvPr id="10" name="Picture 9" descr="X MARKS THE HAZARD">
            <a:extLst>
              <a:ext uri="{FF2B5EF4-FFF2-40B4-BE49-F238E27FC236}">
                <a16:creationId xmlns:a16="http://schemas.microsoft.com/office/drawing/2014/main" id="{29B29768-68E9-44DB-BE20-2E886F84254D}"/>
              </a:ext>
            </a:extLst>
          </p:cNvPr>
          <p:cNvPicPr>
            <a:picLocks noChangeAspect="1"/>
          </p:cNvPicPr>
          <p:nvPr/>
        </p:nvPicPr>
        <p:blipFill>
          <a:blip r:embed="rId4"/>
          <a:stretch>
            <a:fillRect/>
          </a:stretch>
        </p:blipFill>
        <p:spPr>
          <a:xfrm>
            <a:off x="1682926" y="2910794"/>
            <a:ext cx="518205" cy="518205"/>
          </a:xfrm>
          <a:prstGeom prst="rect">
            <a:avLst/>
          </a:prstGeom>
        </p:spPr>
      </p:pic>
      <p:sp>
        <p:nvSpPr>
          <p:cNvPr id="7" name="Rectangle 6">
            <a:extLst>
              <a:ext uri="{FF2B5EF4-FFF2-40B4-BE49-F238E27FC236}">
                <a16:creationId xmlns:a16="http://schemas.microsoft.com/office/drawing/2014/main" id="{7F6E90D7-F10F-4108-A4CC-382464FE6BB8}"/>
              </a:ext>
            </a:extLst>
          </p:cNvPr>
          <p:cNvSpPr/>
          <p:nvPr/>
        </p:nvSpPr>
        <p:spPr>
          <a:xfrm>
            <a:off x="202948" y="5638800"/>
            <a:ext cx="4038601" cy="461665"/>
          </a:xfrm>
          <a:prstGeom prst="rect">
            <a:avLst/>
          </a:prstGeom>
        </p:spPr>
        <p:txBody>
          <a:bodyPr wrap="square">
            <a:spAutoFit/>
          </a:bodyPr>
          <a:lstStyle/>
          <a:p>
            <a:pPr lvl="1">
              <a:spcBef>
                <a:spcPct val="20000"/>
              </a:spcBef>
              <a:defRPr/>
            </a:pPr>
            <a:r>
              <a:rPr lang="en-US" sz="2400" dirty="0">
                <a:solidFill>
                  <a:prstClr val="black"/>
                </a:solidFill>
              </a:rPr>
              <a:t>Crane too close to turbine  </a:t>
            </a:r>
          </a:p>
        </p:txBody>
      </p:sp>
      <p:pic>
        <p:nvPicPr>
          <p:cNvPr id="8" name="Picture 7" descr="A windmill on top of a grass covered field&#10;">
            <a:extLst>
              <a:ext uri="{FF2B5EF4-FFF2-40B4-BE49-F238E27FC236}">
                <a16:creationId xmlns:a16="http://schemas.microsoft.com/office/drawing/2014/main" id="{B772F92F-4F68-4E6B-A92E-BA56BA7714D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24400" y="1826241"/>
            <a:ext cx="3747558" cy="3660160"/>
          </a:xfrm>
          <a:prstGeom prst="rect">
            <a:avLst/>
          </a:prstGeom>
        </p:spPr>
      </p:pic>
      <p:pic>
        <p:nvPicPr>
          <p:cNvPr id="11" name="Picture 10" descr="X MARKS THE HAZARD">
            <a:extLst>
              <a:ext uri="{FF2B5EF4-FFF2-40B4-BE49-F238E27FC236}">
                <a16:creationId xmlns:a16="http://schemas.microsoft.com/office/drawing/2014/main" id="{29B29768-68E9-44DB-BE20-2E886F84254D}"/>
              </a:ext>
            </a:extLst>
          </p:cNvPr>
          <p:cNvPicPr>
            <a:picLocks noChangeAspect="1"/>
          </p:cNvPicPr>
          <p:nvPr/>
        </p:nvPicPr>
        <p:blipFill>
          <a:blip r:embed="rId4"/>
          <a:stretch>
            <a:fillRect/>
          </a:stretch>
        </p:blipFill>
        <p:spPr>
          <a:xfrm>
            <a:off x="6141697" y="1999938"/>
            <a:ext cx="518205" cy="518205"/>
          </a:xfrm>
          <a:prstGeom prst="rect">
            <a:avLst/>
          </a:prstGeom>
        </p:spPr>
      </p:pic>
      <p:sp>
        <p:nvSpPr>
          <p:cNvPr id="9" name="Rectangle 8">
            <a:extLst>
              <a:ext uri="{FF2B5EF4-FFF2-40B4-BE49-F238E27FC236}">
                <a16:creationId xmlns:a16="http://schemas.microsoft.com/office/drawing/2014/main" id="{249EC47E-D83A-459C-BF93-9D82A410862A}"/>
              </a:ext>
            </a:extLst>
          </p:cNvPr>
          <p:cNvSpPr/>
          <p:nvPr/>
        </p:nvSpPr>
        <p:spPr>
          <a:xfrm>
            <a:off x="4241549" y="5638800"/>
            <a:ext cx="4445251" cy="830997"/>
          </a:xfrm>
          <a:prstGeom prst="rect">
            <a:avLst/>
          </a:prstGeom>
        </p:spPr>
        <p:txBody>
          <a:bodyPr wrap="square">
            <a:spAutoFit/>
          </a:bodyPr>
          <a:lstStyle/>
          <a:p>
            <a:pPr lvl="1">
              <a:spcBef>
                <a:spcPct val="20000"/>
              </a:spcBef>
              <a:defRPr/>
            </a:pPr>
            <a:r>
              <a:rPr lang="en-US" sz="2400" dirty="0">
                <a:solidFill>
                  <a:prstClr val="black"/>
                </a:solidFill>
              </a:rPr>
              <a:t>Extreme weather like rain and fog impact crane operations   </a:t>
            </a:r>
          </a:p>
        </p:txBody>
      </p:sp>
      <p:sp>
        <p:nvSpPr>
          <p:cNvPr id="3" name="Slide Number Placeholder 2">
            <a:extLst>
              <a:ext uri="{FF2B5EF4-FFF2-40B4-BE49-F238E27FC236}">
                <a16:creationId xmlns:a16="http://schemas.microsoft.com/office/drawing/2014/main" id="{6591B2DE-5D1F-45B2-9EAE-8EB2ABDB63A0}"/>
              </a:ext>
            </a:extLst>
          </p:cNvPr>
          <p:cNvSpPr>
            <a:spLocks noGrp="1"/>
          </p:cNvSpPr>
          <p:nvPr>
            <p:ph type="sldNum" sz="quarter" idx="12"/>
          </p:nvPr>
        </p:nvSpPr>
        <p:spPr/>
        <p:txBody>
          <a:bodyPr/>
          <a:lstStyle/>
          <a:p>
            <a:fld id="{28816688-2CA4-405C-BAB2-1CEDA431D415}" type="slidenum">
              <a:rPr lang="en-US" smtClean="0"/>
              <a:t>13</a:t>
            </a:fld>
            <a:endParaRPr lang="en-US"/>
          </a:p>
        </p:txBody>
      </p:sp>
    </p:spTree>
    <p:extLst>
      <p:ext uri="{BB962C8B-B14F-4D97-AF65-F5344CB8AC3E}">
        <p14:creationId xmlns:p14="http://schemas.microsoft.com/office/powerpoint/2010/main" val="9089612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noGrp="1"/>
          </p:cNvSpPr>
          <p:nvPr>
            <p:ph type="title" idx="4294967295"/>
          </p:nvPr>
        </p:nvSpPr>
        <p:spPr bwMode="auto">
          <a:xfrm>
            <a:off x="0" y="457200"/>
            <a:ext cx="9144000" cy="762000"/>
          </a:xfrm>
          <a:prstGeom prst="rect">
            <a:avLst/>
          </a:prstGeom>
          <a:solidFill>
            <a:schemeClr val="tx2">
              <a:lumMod val="75000"/>
            </a:schemeClr>
          </a:solidFill>
          <a:ln w="9525">
            <a:solidFill>
              <a:schemeClr val="tx2">
                <a:lumMod val="75000"/>
              </a:schemeClr>
            </a:solidFill>
            <a:prstDash/>
            <a:miter lim="800000"/>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sz="2800">
                <a:solidFill>
                  <a:schemeClr val="bg1"/>
                </a:solidFill>
                <a:latin typeface="+mj-lt"/>
                <a:ea typeface="+mj-ea"/>
                <a:cs typeface="+mj-cs"/>
              </a:defRPr>
            </a:lvl1pPr>
          </a:lstStyle>
          <a:p>
            <a:r>
              <a:rPr lang="en-US" dirty="0"/>
              <a:t>Electrical Hazards </a:t>
            </a:r>
            <a:endParaRPr lang="en-US" sz="2400" dirty="0"/>
          </a:p>
        </p:txBody>
      </p:sp>
      <p:sp>
        <p:nvSpPr>
          <p:cNvPr id="4" name="Content Placeholder 1">
            <a:extLst>
              <a:ext uri="{FF2B5EF4-FFF2-40B4-BE49-F238E27FC236}">
                <a16:creationId xmlns:a16="http://schemas.microsoft.com/office/drawing/2014/main" id="{0B13F41A-6FA1-45CE-947E-AC2EE87A79D9}"/>
              </a:ext>
            </a:extLst>
          </p:cNvPr>
          <p:cNvSpPr txBox="1">
            <a:spLocks/>
          </p:cNvSpPr>
          <p:nvPr/>
        </p:nvSpPr>
        <p:spPr>
          <a:xfrm>
            <a:off x="457200" y="1392206"/>
            <a:ext cx="8305800" cy="5160994"/>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lnSpc>
                <a:spcPct val="150000"/>
              </a:lnSpc>
              <a:buFont typeface="Calibri" panose="020F0502020204030204" pitchFamily="34" charset="0"/>
              <a:buChar char="−"/>
            </a:pPr>
            <a:r>
              <a:rPr lang="en-US" sz="1950" dirty="0"/>
              <a:t>Workers in wind farms are exposed to arc flashes and electric shock hazards</a:t>
            </a:r>
          </a:p>
          <a:p>
            <a:pPr algn="just">
              <a:lnSpc>
                <a:spcPct val="150000"/>
              </a:lnSpc>
              <a:buFont typeface="Calibri" panose="020F0502020204030204" pitchFamily="34" charset="0"/>
              <a:buChar char="−"/>
            </a:pPr>
            <a:r>
              <a:rPr lang="en-US" sz="1950" dirty="0"/>
              <a:t>Tools and equipment used can contact powerlines</a:t>
            </a:r>
          </a:p>
          <a:p>
            <a:pPr algn="just">
              <a:lnSpc>
                <a:spcPct val="150000"/>
              </a:lnSpc>
              <a:buFont typeface="Calibri" panose="020F0502020204030204" pitchFamily="34" charset="0"/>
              <a:buChar char="−"/>
            </a:pPr>
            <a:r>
              <a:rPr lang="en-US" sz="1950" dirty="0"/>
              <a:t>Workers must stay at least 10 feet away from powerlines.</a:t>
            </a:r>
          </a:p>
          <a:p>
            <a:pPr lvl="1" algn="just">
              <a:lnSpc>
                <a:spcPct val="150000"/>
              </a:lnSpc>
              <a:buFont typeface="Calibri" panose="020F0502020204030204" pitchFamily="34" charset="0"/>
              <a:buChar char="−"/>
            </a:pPr>
            <a:r>
              <a:rPr lang="en-US" sz="1600" b="1" dirty="0"/>
              <a:t>OSHA</a:t>
            </a:r>
            <a:r>
              <a:rPr lang="en-US" sz="1600" dirty="0"/>
              <a:t> </a:t>
            </a:r>
            <a:r>
              <a:rPr lang="en-US" sz="1600" b="1" dirty="0"/>
              <a:t>29 CFR 1926</a:t>
            </a:r>
            <a:r>
              <a:rPr lang="en-US" sz="1600" dirty="0"/>
              <a:t>, subpart cc</a:t>
            </a:r>
          </a:p>
          <a:p>
            <a:pPr lvl="2" algn="just">
              <a:lnSpc>
                <a:spcPct val="150000"/>
              </a:lnSpc>
              <a:buFont typeface="Calibri" panose="020F0502020204030204" pitchFamily="34" charset="0"/>
              <a:buChar char="−"/>
            </a:pPr>
            <a:r>
              <a:rPr lang="en-US" sz="1600" b="1" dirty="0"/>
              <a:t>1926.1408</a:t>
            </a:r>
            <a:r>
              <a:rPr lang="en-US" sz="1600" dirty="0"/>
              <a:t>: power line safety (up to 350kV</a:t>
            </a:r>
            <a:r>
              <a:rPr lang="en-US" sz="1150" dirty="0"/>
              <a:t>)</a:t>
            </a:r>
          </a:p>
          <a:p>
            <a:pPr algn="just">
              <a:lnSpc>
                <a:spcPct val="150000"/>
              </a:lnSpc>
              <a:buFont typeface="Calibri" panose="020F0502020204030204" pitchFamily="34" charset="0"/>
              <a:buChar char="−"/>
            </a:pPr>
            <a:r>
              <a:rPr lang="en-US" sz="1950" dirty="0"/>
              <a:t>Wind farm employers are covered by Electric power generation, transmission, and distribution standards. </a:t>
            </a:r>
          </a:p>
          <a:p>
            <a:pPr algn="just">
              <a:lnSpc>
                <a:spcPct val="150000"/>
              </a:lnSpc>
              <a:buFont typeface="Calibri" panose="020F0502020204030204" pitchFamily="34" charset="0"/>
              <a:buChar char="−"/>
            </a:pPr>
            <a:r>
              <a:rPr lang="en-US" sz="1950" dirty="0"/>
              <a:t>Employers are required to implement safe work practices and worker training requirements </a:t>
            </a:r>
          </a:p>
          <a:p>
            <a:pPr algn="just">
              <a:lnSpc>
                <a:spcPct val="150000"/>
              </a:lnSpc>
              <a:buFont typeface="Calibri" panose="020F0502020204030204" pitchFamily="34" charset="0"/>
              <a:buChar char="−"/>
            </a:pPr>
            <a:r>
              <a:rPr lang="en-US" sz="1950" dirty="0"/>
              <a:t>OSHA's Electric Power Generation, Transmission and Distribution standard, </a:t>
            </a:r>
            <a:r>
              <a:rPr lang="en-US" sz="1950" b="1" dirty="0"/>
              <a:t>29 CFR 1910.269 </a:t>
            </a:r>
            <a:r>
              <a:rPr lang="en-US" sz="1950" dirty="0"/>
              <a:t>is applicable. </a:t>
            </a:r>
            <a:endParaRPr lang="en-US" sz="1950" b="1" dirty="0"/>
          </a:p>
        </p:txBody>
      </p:sp>
      <p:sp>
        <p:nvSpPr>
          <p:cNvPr id="3" name="Slide Number Placeholder 2">
            <a:extLst>
              <a:ext uri="{FF2B5EF4-FFF2-40B4-BE49-F238E27FC236}">
                <a16:creationId xmlns:a16="http://schemas.microsoft.com/office/drawing/2014/main" id="{6591B2DE-5D1F-45B2-9EAE-8EB2ABDB63A0}"/>
              </a:ext>
            </a:extLst>
          </p:cNvPr>
          <p:cNvSpPr>
            <a:spLocks noGrp="1"/>
          </p:cNvSpPr>
          <p:nvPr>
            <p:ph type="sldNum" sz="quarter" idx="12"/>
          </p:nvPr>
        </p:nvSpPr>
        <p:spPr/>
        <p:txBody>
          <a:bodyPr/>
          <a:lstStyle/>
          <a:p>
            <a:fld id="{28816688-2CA4-405C-BAB2-1CEDA431D415}" type="slidenum">
              <a:rPr lang="en-US" smtClean="0"/>
              <a:t>14</a:t>
            </a:fld>
            <a:endParaRPr lang="en-US" dirty="0"/>
          </a:p>
        </p:txBody>
      </p:sp>
    </p:spTree>
    <p:extLst>
      <p:ext uri="{BB962C8B-B14F-4D97-AF65-F5344CB8AC3E}">
        <p14:creationId xmlns:p14="http://schemas.microsoft.com/office/powerpoint/2010/main" val="27825842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noGrp="1"/>
          </p:cNvSpPr>
          <p:nvPr>
            <p:ph type="title" idx="4294967295"/>
          </p:nvPr>
        </p:nvSpPr>
        <p:spPr bwMode="auto">
          <a:xfrm>
            <a:off x="0" y="457200"/>
            <a:ext cx="9144000" cy="762000"/>
          </a:xfrm>
          <a:prstGeom prst="rect">
            <a:avLst/>
          </a:prstGeom>
          <a:solidFill>
            <a:schemeClr val="tx2">
              <a:lumMod val="75000"/>
            </a:schemeClr>
          </a:solidFill>
          <a:ln w="9525">
            <a:solidFill>
              <a:schemeClr val="tx2">
                <a:lumMod val="75000"/>
              </a:schemeClr>
            </a:solidFill>
            <a:prstDash/>
            <a:miter lim="800000"/>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sz="2800">
                <a:solidFill>
                  <a:schemeClr val="bg1"/>
                </a:solidFill>
                <a:latin typeface="+mj-lt"/>
                <a:ea typeface="+mj-ea"/>
                <a:cs typeface="+mj-cs"/>
              </a:defRPr>
            </a:lvl1pPr>
          </a:lstStyle>
          <a:p>
            <a:r>
              <a:rPr lang="en-US" dirty="0"/>
              <a:t>Electrical Hazards (2)</a:t>
            </a:r>
            <a:endParaRPr lang="en-US" sz="2400" dirty="0"/>
          </a:p>
        </p:txBody>
      </p:sp>
      <p:pic>
        <p:nvPicPr>
          <p:cNvPr id="12" name="Picture 11" descr="A picture containing indoor, table, sitting, small&#10;">
            <a:extLst>
              <a:ext uri="{FF2B5EF4-FFF2-40B4-BE49-F238E27FC236}">
                <a16:creationId xmlns:a16="http://schemas.microsoft.com/office/drawing/2014/main" id="{B5F98076-C4C1-4DFF-B8DF-A04B76AA78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1172" y="1856453"/>
            <a:ext cx="3810000" cy="4010947"/>
          </a:xfrm>
          <a:prstGeom prst="rect">
            <a:avLst/>
          </a:prstGeom>
        </p:spPr>
      </p:pic>
      <p:sp>
        <p:nvSpPr>
          <p:cNvPr id="8" name="Rectangle 7">
            <a:extLst>
              <a:ext uri="{FF2B5EF4-FFF2-40B4-BE49-F238E27FC236}">
                <a16:creationId xmlns:a16="http://schemas.microsoft.com/office/drawing/2014/main" id="{102F841A-E206-4B22-B114-8D85D8FDDB29}"/>
              </a:ext>
            </a:extLst>
          </p:cNvPr>
          <p:cNvSpPr/>
          <p:nvPr/>
        </p:nvSpPr>
        <p:spPr>
          <a:xfrm>
            <a:off x="561172" y="5890478"/>
            <a:ext cx="3810000" cy="830997"/>
          </a:xfrm>
          <a:prstGeom prst="rect">
            <a:avLst/>
          </a:prstGeom>
        </p:spPr>
        <p:txBody>
          <a:bodyPr wrap="square">
            <a:spAutoFit/>
          </a:bodyPr>
          <a:lstStyle/>
          <a:p>
            <a:pPr lvl="1" algn="ctr">
              <a:spcBef>
                <a:spcPct val="20000"/>
              </a:spcBef>
              <a:defRPr/>
            </a:pPr>
            <a:r>
              <a:rPr lang="en-US" sz="2400" dirty="0">
                <a:solidFill>
                  <a:prstClr val="black"/>
                </a:solidFill>
              </a:rPr>
              <a:t>Electrical components in confined space</a:t>
            </a:r>
          </a:p>
        </p:txBody>
      </p:sp>
      <p:pic>
        <p:nvPicPr>
          <p:cNvPr id="10" name="Picture 9" descr="A bird perched on top of a pole&#10;">
            <a:extLst>
              <a:ext uri="{FF2B5EF4-FFF2-40B4-BE49-F238E27FC236}">
                <a16:creationId xmlns:a16="http://schemas.microsoft.com/office/drawing/2014/main" id="{8C25998E-48AB-4C73-B977-98709079CAB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89986" y="1856453"/>
            <a:ext cx="3810001" cy="4010946"/>
          </a:xfrm>
          <a:prstGeom prst="rect">
            <a:avLst/>
          </a:prstGeom>
        </p:spPr>
      </p:pic>
      <p:sp>
        <p:nvSpPr>
          <p:cNvPr id="6" name="Rectangle 5">
            <a:extLst>
              <a:ext uri="{FF2B5EF4-FFF2-40B4-BE49-F238E27FC236}">
                <a16:creationId xmlns:a16="http://schemas.microsoft.com/office/drawing/2014/main" id="{7C7B9FB7-1D6F-43FF-8555-6FAE707F3A17}"/>
              </a:ext>
            </a:extLst>
          </p:cNvPr>
          <p:cNvSpPr/>
          <p:nvPr/>
        </p:nvSpPr>
        <p:spPr>
          <a:xfrm>
            <a:off x="4090209" y="6022926"/>
            <a:ext cx="4621182" cy="461665"/>
          </a:xfrm>
          <a:prstGeom prst="rect">
            <a:avLst/>
          </a:prstGeom>
        </p:spPr>
        <p:txBody>
          <a:bodyPr wrap="square">
            <a:spAutoFit/>
          </a:bodyPr>
          <a:lstStyle/>
          <a:p>
            <a:pPr lvl="1">
              <a:spcBef>
                <a:spcPct val="20000"/>
              </a:spcBef>
              <a:defRPr/>
            </a:pPr>
            <a:r>
              <a:rPr lang="en-US" sz="2400" dirty="0">
                <a:solidFill>
                  <a:prstClr val="black"/>
                </a:solidFill>
              </a:rPr>
              <a:t>Electrical hazard on wind farms</a:t>
            </a:r>
          </a:p>
        </p:txBody>
      </p:sp>
      <p:sp>
        <p:nvSpPr>
          <p:cNvPr id="3" name="Slide Number Placeholder 2">
            <a:extLst>
              <a:ext uri="{FF2B5EF4-FFF2-40B4-BE49-F238E27FC236}">
                <a16:creationId xmlns:a16="http://schemas.microsoft.com/office/drawing/2014/main" id="{6591B2DE-5D1F-45B2-9EAE-8EB2ABDB63A0}"/>
              </a:ext>
            </a:extLst>
          </p:cNvPr>
          <p:cNvSpPr>
            <a:spLocks noGrp="1"/>
          </p:cNvSpPr>
          <p:nvPr>
            <p:ph type="sldNum" sz="quarter" idx="12"/>
          </p:nvPr>
        </p:nvSpPr>
        <p:spPr/>
        <p:txBody>
          <a:bodyPr/>
          <a:lstStyle/>
          <a:p>
            <a:fld id="{28816688-2CA4-405C-BAB2-1CEDA431D415}" type="slidenum">
              <a:rPr lang="en-US" smtClean="0"/>
              <a:t>15</a:t>
            </a:fld>
            <a:endParaRPr lang="en-US" dirty="0"/>
          </a:p>
        </p:txBody>
      </p:sp>
    </p:spTree>
    <p:extLst>
      <p:ext uri="{BB962C8B-B14F-4D97-AF65-F5344CB8AC3E}">
        <p14:creationId xmlns:p14="http://schemas.microsoft.com/office/powerpoint/2010/main" val="33565811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noGrp="1"/>
          </p:cNvSpPr>
          <p:nvPr>
            <p:ph type="title" idx="4294967295"/>
          </p:nvPr>
        </p:nvSpPr>
        <p:spPr bwMode="auto">
          <a:xfrm>
            <a:off x="0" y="457200"/>
            <a:ext cx="9144000" cy="762000"/>
          </a:xfrm>
          <a:prstGeom prst="rect">
            <a:avLst/>
          </a:prstGeom>
          <a:solidFill>
            <a:schemeClr val="tx2">
              <a:lumMod val="75000"/>
            </a:schemeClr>
          </a:solidFill>
          <a:ln w="9525">
            <a:solidFill>
              <a:schemeClr val="tx2">
                <a:lumMod val="75000"/>
              </a:schemeClr>
            </a:solidFill>
            <a:prstDash/>
            <a:miter lim="800000"/>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sz="2800">
                <a:solidFill>
                  <a:schemeClr val="bg1"/>
                </a:solidFill>
                <a:latin typeface="+mj-lt"/>
                <a:ea typeface="+mj-ea"/>
                <a:cs typeface="+mj-cs"/>
              </a:defRPr>
            </a:lvl1pPr>
          </a:lstStyle>
          <a:p>
            <a:r>
              <a:rPr lang="en-US" dirty="0"/>
              <a:t>Fall Hazards </a:t>
            </a:r>
            <a:r>
              <a:rPr lang="en-US" sz="2400" dirty="0"/>
              <a:t>(1)</a:t>
            </a:r>
          </a:p>
        </p:txBody>
      </p:sp>
      <p:sp>
        <p:nvSpPr>
          <p:cNvPr id="4" name="Content Placeholder 1">
            <a:extLst>
              <a:ext uri="{FF2B5EF4-FFF2-40B4-BE49-F238E27FC236}">
                <a16:creationId xmlns:a16="http://schemas.microsoft.com/office/drawing/2014/main" id="{0B13F41A-6FA1-45CE-947E-AC2EE87A79D9}"/>
              </a:ext>
            </a:extLst>
          </p:cNvPr>
          <p:cNvSpPr txBox="1">
            <a:spLocks/>
          </p:cNvSpPr>
          <p:nvPr/>
        </p:nvSpPr>
        <p:spPr>
          <a:xfrm>
            <a:off x="533400" y="1577975"/>
            <a:ext cx="8001000" cy="44196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lnSpc>
                <a:spcPct val="150000"/>
              </a:lnSpc>
              <a:buFont typeface="Calibri" panose="020F0502020204030204" pitchFamily="34" charset="0"/>
              <a:buChar char="−"/>
            </a:pPr>
            <a:r>
              <a:rPr lang="en-US" sz="2400" dirty="0"/>
              <a:t>Workers who erect and maintain wind turbines are exposed to fall hazards. </a:t>
            </a:r>
          </a:p>
          <a:p>
            <a:pPr algn="just">
              <a:lnSpc>
                <a:spcPct val="150000"/>
              </a:lnSpc>
              <a:buFont typeface="Calibri" panose="020F0502020204030204" pitchFamily="34" charset="0"/>
              <a:buChar char="−"/>
            </a:pPr>
            <a:r>
              <a:rPr lang="en-US" sz="2400" dirty="0"/>
              <a:t>Some wind turbines are over 100 feet tall</a:t>
            </a:r>
          </a:p>
          <a:p>
            <a:pPr algn="just">
              <a:lnSpc>
                <a:spcPct val="150000"/>
              </a:lnSpc>
              <a:buFont typeface="Calibri" panose="020F0502020204030204" pitchFamily="34" charset="0"/>
              <a:buChar char="−"/>
            </a:pPr>
            <a:r>
              <a:rPr lang="en-US" sz="2400" dirty="0"/>
              <a:t>Exposure to high winds pose threat to workers at high elevations</a:t>
            </a:r>
          </a:p>
          <a:p>
            <a:pPr algn="just">
              <a:lnSpc>
                <a:spcPct val="150000"/>
              </a:lnSpc>
              <a:buFont typeface="Calibri" panose="020F0502020204030204" pitchFamily="34" charset="0"/>
              <a:buChar char="−"/>
            </a:pPr>
            <a:r>
              <a:rPr lang="en-US" sz="2400" dirty="0"/>
              <a:t>Fall protection requirements by OSHA differ for construction / installation and maintenance </a:t>
            </a:r>
          </a:p>
        </p:txBody>
      </p:sp>
      <p:sp>
        <p:nvSpPr>
          <p:cNvPr id="3" name="Slide Number Placeholder 2">
            <a:extLst>
              <a:ext uri="{FF2B5EF4-FFF2-40B4-BE49-F238E27FC236}">
                <a16:creationId xmlns:a16="http://schemas.microsoft.com/office/drawing/2014/main" id="{6591B2DE-5D1F-45B2-9EAE-8EB2ABDB63A0}"/>
              </a:ext>
            </a:extLst>
          </p:cNvPr>
          <p:cNvSpPr>
            <a:spLocks noGrp="1"/>
          </p:cNvSpPr>
          <p:nvPr>
            <p:ph type="sldNum" sz="quarter" idx="12"/>
          </p:nvPr>
        </p:nvSpPr>
        <p:spPr/>
        <p:txBody>
          <a:bodyPr/>
          <a:lstStyle/>
          <a:p>
            <a:fld id="{28816688-2CA4-405C-BAB2-1CEDA431D415}" type="slidenum">
              <a:rPr lang="en-US" smtClean="0"/>
              <a:t>16</a:t>
            </a:fld>
            <a:endParaRPr lang="en-US" dirty="0"/>
          </a:p>
        </p:txBody>
      </p:sp>
    </p:spTree>
    <p:extLst>
      <p:ext uri="{BB962C8B-B14F-4D97-AF65-F5344CB8AC3E}">
        <p14:creationId xmlns:p14="http://schemas.microsoft.com/office/powerpoint/2010/main" val="12398764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noGrp="1"/>
          </p:cNvSpPr>
          <p:nvPr>
            <p:ph type="title" idx="4294967295"/>
          </p:nvPr>
        </p:nvSpPr>
        <p:spPr bwMode="auto">
          <a:xfrm>
            <a:off x="0" y="457200"/>
            <a:ext cx="9144000" cy="762000"/>
          </a:xfrm>
          <a:prstGeom prst="rect">
            <a:avLst/>
          </a:prstGeom>
          <a:solidFill>
            <a:schemeClr val="tx2">
              <a:lumMod val="75000"/>
            </a:schemeClr>
          </a:solidFill>
          <a:ln w="9525">
            <a:solidFill>
              <a:schemeClr val="tx2">
                <a:lumMod val="75000"/>
              </a:schemeClr>
            </a:solidFill>
            <a:prstDash/>
            <a:miter lim="800000"/>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sz="2800">
                <a:solidFill>
                  <a:schemeClr val="bg1"/>
                </a:solidFill>
                <a:latin typeface="+mj-lt"/>
                <a:ea typeface="+mj-ea"/>
                <a:cs typeface="+mj-cs"/>
              </a:defRPr>
            </a:lvl1pPr>
          </a:lstStyle>
          <a:p>
            <a:r>
              <a:rPr lang="en-US" dirty="0"/>
              <a:t>Fall Hazards </a:t>
            </a:r>
            <a:r>
              <a:rPr lang="en-US" sz="2400" dirty="0"/>
              <a:t>(2)</a:t>
            </a:r>
          </a:p>
        </p:txBody>
      </p:sp>
      <p:sp>
        <p:nvSpPr>
          <p:cNvPr id="4" name="Content Placeholder 1">
            <a:extLst>
              <a:ext uri="{FF2B5EF4-FFF2-40B4-BE49-F238E27FC236}">
                <a16:creationId xmlns:a16="http://schemas.microsoft.com/office/drawing/2014/main" id="{0B13F41A-6FA1-45CE-947E-AC2EE87A79D9}"/>
              </a:ext>
            </a:extLst>
          </p:cNvPr>
          <p:cNvSpPr txBox="1">
            <a:spLocks/>
          </p:cNvSpPr>
          <p:nvPr/>
        </p:nvSpPr>
        <p:spPr>
          <a:xfrm>
            <a:off x="533399" y="1447800"/>
            <a:ext cx="8153401" cy="490855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lnSpc>
                <a:spcPct val="150000"/>
              </a:lnSpc>
              <a:buFont typeface="Calibri" panose="020F0502020204030204" pitchFamily="34" charset="0"/>
              <a:buChar char="−"/>
            </a:pPr>
            <a:r>
              <a:rPr lang="en-US" sz="1800" b="1" u="sng" dirty="0"/>
              <a:t>Construction</a:t>
            </a:r>
            <a:r>
              <a:rPr lang="en-US" sz="1800" dirty="0"/>
              <a:t> workers exposed to fall distances of over 6 feet must be protected from falls </a:t>
            </a:r>
          </a:p>
          <a:p>
            <a:pPr algn="just">
              <a:lnSpc>
                <a:spcPct val="150000"/>
              </a:lnSpc>
              <a:buFont typeface="Wingdings" panose="05000000000000000000" pitchFamily="2" charset="2"/>
              <a:buChar char="§"/>
            </a:pPr>
            <a:r>
              <a:rPr lang="en-US" sz="1800" dirty="0"/>
              <a:t>Construction industry standard </a:t>
            </a:r>
            <a:r>
              <a:rPr lang="en-US" sz="1800" b="1" dirty="0"/>
              <a:t>29 CFR 1926.500 </a:t>
            </a:r>
            <a:r>
              <a:rPr lang="en-US" sz="1800" dirty="0"/>
              <a:t>for Fall Protection by OSHA must be followed</a:t>
            </a:r>
          </a:p>
          <a:p>
            <a:pPr algn="just">
              <a:lnSpc>
                <a:spcPct val="150000"/>
              </a:lnSpc>
              <a:buFont typeface="Calibri" panose="020F0502020204030204" pitchFamily="34" charset="0"/>
              <a:buChar char="−"/>
            </a:pPr>
            <a:r>
              <a:rPr lang="en-US" sz="1800" b="1" u="sng" dirty="0"/>
              <a:t>Maintenance</a:t>
            </a:r>
            <a:r>
              <a:rPr lang="en-US" sz="1800" dirty="0"/>
              <a:t> workers exposed to fall distances of over 4 feet must be protected from falls </a:t>
            </a:r>
          </a:p>
          <a:p>
            <a:pPr algn="just">
              <a:lnSpc>
                <a:spcPct val="150000"/>
              </a:lnSpc>
              <a:buFont typeface="Wingdings" panose="05000000000000000000" pitchFamily="2" charset="2"/>
              <a:buChar char="§"/>
            </a:pPr>
            <a:r>
              <a:rPr lang="en-US" sz="1800" dirty="0"/>
              <a:t>OSHA General industry standard </a:t>
            </a:r>
            <a:r>
              <a:rPr lang="en-US" sz="1800" b="1" dirty="0"/>
              <a:t>29 CFR 1910.28 </a:t>
            </a:r>
            <a:r>
              <a:rPr lang="en-US" sz="1800" dirty="0"/>
              <a:t>for Fall Protection by OSHA must be followed</a:t>
            </a:r>
          </a:p>
          <a:p>
            <a:pPr algn="just">
              <a:lnSpc>
                <a:spcPct val="150000"/>
              </a:lnSpc>
              <a:buFont typeface="Wingdings" panose="05000000000000000000" pitchFamily="2" charset="2"/>
              <a:buChar char="§"/>
            </a:pPr>
            <a:r>
              <a:rPr lang="en-US" sz="1800" dirty="0"/>
              <a:t>Maintenance workers that utilize fixed ladders exceeding 20 feet in length must  follow </a:t>
            </a:r>
            <a:r>
              <a:rPr lang="en-US" sz="1800" b="1" dirty="0"/>
              <a:t>29 CFR 1910.23</a:t>
            </a:r>
            <a:endParaRPr lang="en-US" sz="1800" dirty="0"/>
          </a:p>
          <a:p>
            <a:pPr algn="just">
              <a:lnSpc>
                <a:spcPct val="150000"/>
              </a:lnSpc>
              <a:buFont typeface="Calibri" panose="020F0502020204030204" pitchFamily="34" charset="0"/>
              <a:buChar char="−"/>
            </a:pPr>
            <a:r>
              <a:rPr lang="en-US" sz="1800" dirty="0"/>
              <a:t>Standards require duty to have protection from fall and falling objects</a:t>
            </a:r>
          </a:p>
          <a:p>
            <a:pPr marL="0" indent="0" algn="just">
              <a:lnSpc>
                <a:spcPct val="150000"/>
              </a:lnSpc>
              <a:buNone/>
            </a:pPr>
            <a:endParaRPr lang="en-US" sz="1800" b="1" dirty="0"/>
          </a:p>
        </p:txBody>
      </p:sp>
      <p:sp>
        <p:nvSpPr>
          <p:cNvPr id="3" name="Slide Number Placeholder 2">
            <a:extLst>
              <a:ext uri="{FF2B5EF4-FFF2-40B4-BE49-F238E27FC236}">
                <a16:creationId xmlns:a16="http://schemas.microsoft.com/office/drawing/2014/main" id="{6591B2DE-5D1F-45B2-9EAE-8EB2ABDB63A0}"/>
              </a:ext>
            </a:extLst>
          </p:cNvPr>
          <p:cNvSpPr>
            <a:spLocks noGrp="1"/>
          </p:cNvSpPr>
          <p:nvPr>
            <p:ph type="sldNum" sz="quarter" idx="12"/>
          </p:nvPr>
        </p:nvSpPr>
        <p:spPr/>
        <p:txBody>
          <a:bodyPr/>
          <a:lstStyle/>
          <a:p>
            <a:fld id="{28816688-2CA4-405C-BAB2-1CEDA431D415}" type="slidenum">
              <a:rPr lang="en-US" smtClean="0"/>
              <a:t>17</a:t>
            </a:fld>
            <a:endParaRPr lang="en-US" dirty="0"/>
          </a:p>
        </p:txBody>
      </p:sp>
    </p:spTree>
    <p:extLst>
      <p:ext uri="{BB962C8B-B14F-4D97-AF65-F5344CB8AC3E}">
        <p14:creationId xmlns:p14="http://schemas.microsoft.com/office/powerpoint/2010/main" val="10054345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noGrp="1"/>
          </p:cNvSpPr>
          <p:nvPr>
            <p:ph type="title" idx="4294967295"/>
          </p:nvPr>
        </p:nvSpPr>
        <p:spPr bwMode="auto">
          <a:xfrm>
            <a:off x="0" y="457200"/>
            <a:ext cx="9144000" cy="762000"/>
          </a:xfrm>
          <a:prstGeom prst="rect">
            <a:avLst/>
          </a:prstGeom>
          <a:solidFill>
            <a:schemeClr val="tx2">
              <a:lumMod val="75000"/>
            </a:schemeClr>
          </a:solidFill>
          <a:ln w="9525">
            <a:solidFill>
              <a:schemeClr val="tx2">
                <a:lumMod val="75000"/>
              </a:schemeClr>
            </a:solidFill>
            <a:prstDash/>
            <a:miter lim="800000"/>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sz="2800">
                <a:solidFill>
                  <a:schemeClr val="bg1"/>
                </a:solidFill>
                <a:latin typeface="+mj-lt"/>
                <a:ea typeface="+mj-ea"/>
                <a:cs typeface="+mj-cs"/>
              </a:defRPr>
            </a:lvl1pPr>
          </a:lstStyle>
          <a:p>
            <a:r>
              <a:rPr lang="en-US" dirty="0"/>
              <a:t>Fall Hazards </a:t>
            </a:r>
            <a:r>
              <a:rPr lang="en-US" sz="2400" dirty="0"/>
              <a:t>(3)</a:t>
            </a:r>
          </a:p>
        </p:txBody>
      </p:sp>
      <p:pic>
        <p:nvPicPr>
          <p:cNvPr id="10" name="Picture 9" descr="A picture containing outdoor, truck, plane, boat&#10;">
            <a:extLst>
              <a:ext uri="{FF2B5EF4-FFF2-40B4-BE49-F238E27FC236}">
                <a16:creationId xmlns:a16="http://schemas.microsoft.com/office/drawing/2014/main" id="{68C1E990-F413-4721-9E27-B0041B8DF5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1600200"/>
            <a:ext cx="3862389" cy="3932237"/>
          </a:xfrm>
          <a:prstGeom prst="rect">
            <a:avLst/>
          </a:prstGeom>
        </p:spPr>
      </p:pic>
      <p:sp>
        <p:nvSpPr>
          <p:cNvPr id="6" name="Rectangle 5">
            <a:extLst>
              <a:ext uri="{FF2B5EF4-FFF2-40B4-BE49-F238E27FC236}">
                <a16:creationId xmlns:a16="http://schemas.microsoft.com/office/drawing/2014/main" id="{9E997684-2B15-4EC4-B921-570242BFF69E}"/>
              </a:ext>
            </a:extLst>
          </p:cNvPr>
          <p:cNvSpPr/>
          <p:nvPr/>
        </p:nvSpPr>
        <p:spPr>
          <a:xfrm>
            <a:off x="-49182" y="5682604"/>
            <a:ext cx="4621182" cy="461665"/>
          </a:xfrm>
          <a:prstGeom prst="rect">
            <a:avLst/>
          </a:prstGeom>
        </p:spPr>
        <p:txBody>
          <a:bodyPr wrap="square">
            <a:spAutoFit/>
          </a:bodyPr>
          <a:lstStyle/>
          <a:p>
            <a:pPr lvl="1" algn="ctr">
              <a:spcBef>
                <a:spcPct val="20000"/>
              </a:spcBef>
              <a:defRPr/>
            </a:pPr>
            <a:r>
              <a:rPr lang="en-US" sz="2400" dirty="0">
                <a:solidFill>
                  <a:prstClr val="black"/>
                </a:solidFill>
              </a:rPr>
              <a:t>Exposure to fall hazards</a:t>
            </a:r>
          </a:p>
        </p:txBody>
      </p:sp>
      <p:pic>
        <p:nvPicPr>
          <p:cNvPr id="8" name="Picture 7" descr="A picture containing person, man, skiing, jumping&#10;&#10;">
            <a:extLst>
              <a:ext uri="{FF2B5EF4-FFF2-40B4-BE49-F238E27FC236}">
                <a16:creationId xmlns:a16="http://schemas.microsoft.com/office/drawing/2014/main" id="{AB10B1DB-F841-4AAE-B749-DEEF9337BB4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00600" y="1600200"/>
            <a:ext cx="3581400" cy="3932237"/>
          </a:xfrm>
          <a:prstGeom prst="rect">
            <a:avLst/>
          </a:prstGeom>
        </p:spPr>
      </p:pic>
      <p:sp>
        <p:nvSpPr>
          <p:cNvPr id="7" name="Rectangle 6">
            <a:extLst>
              <a:ext uri="{FF2B5EF4-FFF2-40B4-BE49-F238E27FC236}">
                <a16:creationId xmlns:a16="http://schemas.microsoft.com/office/drawing/2014/main" id="{C72933E0-0157-4044-8B41-B1F59053BDD1}"/>
              </a:ext>
            </a:extLst>
          </p:cNvPr>
          <p:cNvSpPr/>
          <p:nvPr/>
        </p:nvSpPr>
        <p:spPr>
          <a:xfrm>
            <a:off x="3962400" y="5682603"/>
            <a:ext cx="4939491" cy="830997"/>
          </a:xfrm>
          <a:prstGeom prst="rect">
            <a:avLst/>
          </a:prstGeom>
        </p:spPr>
        <p:txBody>
          <a:bodyPr wrap="square">
            <a:spAutoFit/>
          </a:bodyPr>
          <a:lstStyle/>
          <a:p>
            <a:pPr lvl="1" algn="ctr">
              <a:spcBef>
                <a:spcPct val="20000"/>
              </a:spcBef>
              <a:defRPr/>
            </a:pPr>
            <a:r>
              <a:rPr lang="en-US" sz="2400" dirty="0">
                <a:solidFill>
                  <a:prstClr val="black"/>
                </a:solidFill>
              </a:rPr>
              <a:t>Fall protection standards provided  by OSHA must be followed </a:t>
            </a:r>
          </a:p>
        </p:txBody>
      </p:sp>
      <p:sp>
        <p:nvSpPr>
          <p:cNvPr id="3" name="Slide Number Placeholder 2">
            <a:extLst>
              <a:ext uri="{FF2B5EF4-FFF2-40B4-BE49-F238E27FC236}">
                <a16:creationId xmlns:a16="http://schemas.microsoft.com/office/drawing/2014/main" id="{6591B2DE-5D1F-45B2-9EAE-8EB2ABDB63A0}"/>
              </a:ext>
            </a:extLst>
          </p:cNvPr>
          <p:cNvSpPr>
            <a:spLocks noGrp="1"/>
          </p:cNvSpPr>
          <p:nvPr>
            <p:ph type="sldNum" sz="quarter" idx="12"/>
          </p:nvPr>
        </p:nvSpPr>
        <p:spPr/>
        <p:txBody>
          <a:bodyPr/>
          <a:lstStyle/>
          <a:p>
            <a:fld id="{28816688-2CA4-405C-BAB2-1CEDA431D415}" type="slidenum">
              <a:rPr lang="en-US" smtClean="0"/>
              <a:t>18</a:t>
            </a:fld>
            <a:endParaRPr lang="en-US" dirty="0"/>
          </a:p>
        </p:txBody>
      </p:sp>
    </p:spTree>
    <p:extLst>
      <p:ext uri="{BB962C8B-B14F-4D97-AF65-F5344CB8AC3E}">
        <p14:creationId xmlns:p14="http://schemas.microsoft.com/office/powerpoint/2010/main" val="1959809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noGrp="1"/>
          </p:cNvSpPr>
          <p:nvPr>
            <p:ph type="title" idx="4294967295"/>
          </p:nvPr>
        </p:nvSpPr>
        <p:spPr bwMode="auto">
          <a:xfrm>
            <a:off x="0" y="457200"/>
            <a:ext cx="9144000" cy="762000"/>
          </a:xfrm>
          <a:prstGeom prst="rect">
            <a:avLst/>
          </a:prstGeom>
          <a:solidFill>
            <a:schemeClr val="tx2">
              <a:lumMod val="75000"/>
            </a:schemeClr>
          </a:solidFill>
          <a:ln w="9525">
            <a:solidFill>
              <a:schemeClr val="tx2">
                <a:lumMod val="75000"/>
              </a:schemeClr>
            </a:solidFill>
            <a:prstDash/>
            <a:miter lim="800000"/>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sz="2800">
                <a:solidFill>
                  <a:schemeClr val="bg1"/>
                </a:solidFill>
                <a:latin typeface="+mj-lt"/>
                <a:ea typeface="+mj-ea"/>
                <a:cs typeface="+mj-cs"/>
              </a:defRPr>
            </a:lvl1pPr>
          </a:lstStyle>
          <a:p>
            <a:r>
              <a:rPr lang="en-US" dirty="0"/>
              <a:t>Fire Hazards </a:t>
            </a:r>
            <a:r>
              <a:rPr lang="en-US" sz="2400" dirty="0"/>
              <a:t>(1)</a:t>
            </a:r>
          </a:p>
        </p:txBody>
      </p:sp>
      <p:sp>
        <p:nvSpPr>
          <p:cNvPr id="4" name="Content Placeholder 1">
            <a:extLst>
              <a:ext uri="{FF2B5EF4-FFF2-40B4-BE49-F238E27FC236}">
                <a16:creationId xmlns:a16="http://schemas.microsoft.com/office/drawing/2014/main" id="{0B13F41A-6FA1-45CE-947E-AC2EE87A79D9}"/>
              </a:ext>
            </a:extLst>
          </p:cNvPr>
          <p:cNvSpPr txBox="1">
            <a:spLocks/>
          </p:cNvSpPr>
          <p:nvPr/>
        </p:nvSpPr>
        <p:spPr>
          <a:xfrm>
            <a:off x="394758" y="1521337"/>
            <a:ext cx="8368242" cy="48006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Font typeface="Calibri" panose="020F0502020204030204" pitchFamily="34" charset="0"/>
              <a:buChar char="−"/>
            </a:pPr>
            <a:r>
              <a:rPr lang="en-US" sz="2400" dirty="0"/>
              <a:t>Electrical parts of wind turbines create fire hazards </a:t>
            </a:r>
          </a:p>
          <a:p>
            <a:pPr algn="just">
              <a:buFont typeface="Calibri" panose="020F0502020204030204" pitchFamily="34" charset="0"/>
              <a:buChar char="−"/>
            </a:pPr>
            <a:r>
              <a:rPr lang="en-US" sz="2400" dirty="0"/>
              <a:t>Construction and insulation materials in Nacelle are combustible. </a:t>
            </a:r>
          </a:p>
          <a:p>
            <a:pPr algn="just">
              <a:buFont typeface="Calibri" panose="020F0502020204030204" pitchFamily="34" charset="0"/>
              <a:buChar char="−"/>
            </a:pPr>
            <a:r>
              <a:rPr lang="en-US" sz="2400" dirty="0"/>
              <a:t>Workers should be trained about fire hazards and emergency responses:</a:t>
            </a:r>
          </a:p>
          <a:p>
            <a:pPr algn="just">
              <a:buFont typeface="Wingdings" panose="05000000000000000000" pitchFamily="2" charset="2"/>
              <a:buChar char="ü"/>
            </a:pPr>
            <a:r>
              <a:rPr lang="en-US" sz="2400" dirty="0"/>
              <a:t> General principles of fire extinguisher use </a:t>
            </a:r>
          </a:p>
          <a:p>
            <a:pPr algn="just">
              <a:buFont typeface="Wingdings" panose="05000000000000000000" pitchFamily="2" charset="2"/>
              <a:buChar char="ü"/>
            </a:pPr>
            <a:r>
              <a:rPr lang="en-US" sz="2400" dirty="0"/>
              <a:t>Hazards involved with incipient stage of fire fighting     </a:t>
            </a:r>
          </a:p>
          <a:p>
            <a:pPr algn="just">
              <a:buFont typeface="Wingdings" panose="05000000000000000000" pitchFamily="2" charset="2"/>
              <a:buChar char="ü"/>
            </a:pPr>
            <a:r>
              <a:rPr lang="en-US" sz="2400" dirty="0"/>
              <a:t>Toxic gases and oxygen deficiency                      </a:t>
            </a:r>
          </a:p>
          <a:p>
            <a:pPr marL="0" indent="0" algn="just">
              <a:lnSpc>
                <a:spcPct val="150000"/>
              </a:lnSpc>
              <a:buNone/>
            </a:pPr>
            <a:endParaRPr lang="en-US" sz="2100" b="1" dirty="0"/>
          </a:p>
        </p:txBody>
      </p:sp>
      <p:sp>
        <p:nvSpPr>
          <p:cNvPr id="3" name="Slide Number Placeholder 2">
            <a:extLst>
              <a:ext uri="{FF2B5EF4-FFF2-40B4-BE49-F238E27FC236}">
                <a16:creationId xmlns:a16="http://schemas.microsoft.com/office/drawing/2014/main" id="{6591B2DE-5D1F-45B2-9EAE-8EB2ABDB63A0}"/>
              </a:ext>
            </a:extLst>
          </p:cNvPr>
          <p:cNvSpPr>
            <a:spLocks noGrp="1"/>
          </p:cNvSpPr>
          <p:nvPr>
            <p:ph type="sldNum" sz="quarter" idx="12"/>
          </p:nvPr>
        </p:nvSpPr>
        <p:spPr/>
        <p:txBody>
          <a:bodyPr/>
          <a:lstStyle/>
          <a:p>
            <a:fld id="{28816688-2CA4-405C-BAB2-1CEDA431D415}" type="slidenum">
              <a:rPr lang="en-US" smtClean="0"/>
              <a:t>19</a:t>
            </a:fld>
            <a:endParaRPr lang="en-US" dirty="0"/>
          </a:p>
        </p:txBody>
      </p:sp>
    </p:spTree>
    <p:extLst>
      <p:ext uri="{BB962C8B-B14F-4D97-AF65-F5344CB8AC3E}">
        <p14:creationId xmlns:p14="http://schemas.microsoft.com/office/powerpoint/2010/main" val="17408574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noGrp="1"/>
          </p:cNvSpPr>
          <p:nvPr>
            <p:ph type="title" idx="4294967295"/>
          </p:nvPr>
        </p:nvSpPr>
        <p:spPr bwMode="auto">
          <a:xfrm>
            <a:off x="0" y="457200"/>
            <a:ext cx="9144000" cy="762000"/>
          </a:xfrm>
          <a:prstGeom prst="rect">
            <a:avLst/>
          </a:prstGeom>
          <a:solidFill>
            <a:schemeClr val="tx2">
              <a:lumMod val="75000"/>
            </a:schemeClr>
          </a:solidFill>
          <a:ln w="9525">
            <a:solidFill>
              <a:schemeClr val="tx2">
                <a:lumMod val="75000"/>
              </a:schemeClr>
            </a:solidFill>
            <a:prstDash/>
            <a:miter lim="800000"/>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chemeClr val="bg1"/>
                </a:solidFill>
                <a:effectLst/>
                <a:uLnTx/>
                <a:uFillTx/>
                <a:latin typeface="+mn-lt"/>
                <a:ea typeface="+mj-ea"/>
                <a:cs typeface="+mj-cs"/>
              </a:rPr>
              <a:t>Disclaimer</a:t>
            </a:r>
            <a:r>
              <a:rPr kumimoji="0" lang="en-US" altLang="en-US" sz="2800" b="0" i="0" u="none" strike="noStrike" kern="1200" cap="none" spc="0" normalizeH="0" baseline="0" noProof="0" dirty="0">
                <a:ln>
                  <a:noFill/>
                </a:ln>
                <a:solidFill>
                  <a:schemeClr val="bg1"/>
                </a:solidFill>
                <a:effectLst/>
                <a:uLnTx/>
                <a:uFillTx/>
                <a:latin typeface="+mn-lt"/>
                <a:ea typeface="+mj-ea"/>
                <a:cs typeface="+mj-cs"/>
              </a:rPr>
              <a:t> </a:t>
            </a:r>
            <a:endParaRPr kumimoji="0" lang="en-US" sz="2800" b="0" i="0" u="none" strike="noStrike" kern="1200" cap="none" spc="0" normalizeH="0" baseline="0" noProof="0" dirty="0">
              <a:ln>
                <a:noFill/>
              </a:ln>
              <a:solidFill>
                <a:schemeClr val="bg1"/>
              </a:solidFill>
              <a:effectLst/>
              <a:uLnTx/>
              <a:uFillTx/>
              <a:latin typeface="+mn-lt"/>
              <a:ea typeface="+mj-ea"/>
              <a:cs typeface="+mj-cs"/>
            </a:endParaRPr>
          </a:p>
        </p:txBody>
      </p:sp>
      <p:sp>
        <p:nvSpPr>
          <p:cNvPr id="10" name="Content Placeholder 1"/>
          <p:cNvSpPr txBox="1">
            <a:spLocks/>
          </p:cNvSpPr>
          <p:nvPr/>
        </p:nvSpPr>
        <p:spPr>
          <a:xfrm>
            <a:off x="457200" y="1600200"/>
            <a:ext cx="8229600" cy="452596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just">
              <a:buNone/>
            </a:pPr>
            <a:r>
              <a:rPr lang="en-US" sz="2800" dirty="0"/>
              <a:t>This material was produced under grant number </a:t>
            </a:r>
            <a:r>
              <a:rPr lang="en-US" sz="2800" b="1" dirty="0"/>
              <a:t>SH-05144-SH9</a:t>
            </a:r>
            <a:r>
              <a:rPr lang="en-US" sz="2800" dirty="0"/>
              <a:t>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p:txBody>
      </p:sp>
      <p:sp>
        <p:nvSpPr>
          <p:cNvPr id="5" name="Slide Number Placeholder 4">
            <a:extLst>
              <a:ext uri="{FF2B5EF4-FFF2-40B4-BE49-F238E27FC236}">
                <a16:creationId xmlns:a16="http://schemas.microsoft.com/office/drawing/2014/main" id="{D335E1B3-F7E6-4E58-A815-3801FE413A48}"/>
              </a:ext>
            </a:extLst>
          </p:cNvPr>
          <p:cNvSpPr>
            <a:spLocks noGrp="1"/>
          </p:cNvSpPr>
          <p:nvPr>
            <p:ph type="sldNum" sz="quarter" idx="12"/>
          </p:nvPr>
        </p:nvSpPr>
        <p:spPr/>
        <p:txBody>
          <a:bodyPr/>
          <a:lstStyle/>
          <a:p>
            <a:fld id="{52110876-1A90-47DF-8CC1-92F5C1F8B346}" type="slidenum">
              <a:rPr lang="en-US" smtClean="0"/>
              <a:pPr/>
              <a:t>2</a:t>
            </a:fld>
            <a:endParaRPr lang="en-US" dirty="0"/>
          </a:p>
        </p:txBody>
      </p:sp>
    </p:spTree>
    <p:extLst>
      <p:ext uri="{BB962C8B-B14F-4D97-AF65-F5344CB8AC3E}">
        <p14:creationId xmlns:p14="http://schemas.microsoft.com/office/powerpoint/2010/main" val="13298045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noGrp="1"/>
          </p:cNvSpPr>
          <p:nvPr>
            <p:ph type="title" idx="4294967295"/>
          </p:nvPr>
        </p:nvSpPr>
        <p:spPr bwMode="auto">
          <a:xfrm>
            <a:off x="0" y="457200"/>
            <a:ext cx="9144000" cy="762000"/>
          </a:xfrm>
          <a:prstGeom prst="rect">
            <a:avLst/>
          </a:prstGeom>
          <a:solidFill>
            <a:schemeClr val="tx2">
              <a:lumMod val="75000"/>
            </a:schemeClr>
          </a:solidFill>
          <a:ln w="9525">
            <a:solidFill>
              <a:schemeClr val="tx2">
                <a:lumMod val="75000"/>
              </a:schemeClr>
            </a:solidFill>
            <a:prstDash/>
            <a:miter lim="800000"/>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sz="2800">
                <a:solidFill>
                  <a:schemeClr val="bg1"/>
                </a:solidFill>
                <a:latin typeface="+mj-lt"/>
                <a:ea typeface="+mj-ea"/>
                <a:cs typeface="+mj-cs"/>
              </a:defRPr>
            </a:lvl1pPr>
          </a:lstStyle>
          <a:p>
            <a:r>
              <a:rPr lang="en-US" dirty="0"/>
              <a:t>Fire Hazards </a:t>
            </a:r>
            <a:r>
              <a:rPr lang="en-US" sz="2400" dirty="0"/>
              <a:t>(2)</a:t>
            </a:r>
          </a:p>
        </p:txBody>
      </p:sp>
      <p:sp>
        <p:nvSpPr>
          <p:cNvPr id="4" name="Content Placeholder 1">
            <a:extLst>
              <a:ext uri="{FF2B5EF4-FFF2-40B4-BE49-F238E27FC236}">
                <a16:creationId xmlns:a16="http://schemas.microsoft.com/office/drawing/2014/main" id="{0B13F41A-6FA1-45CE-947E-AC2EE87A79D9}"/>
              </a:ext>
            </a:extLst>
          </p:cNvPr>
          <p:cNvSpPr txBox="1">
            <a:spLocks/>
          </p:cNvSpPr>
          <p:nvPr/>
        </p:nvSpPr>
        <p:spPr>
          <a:xfrm>
            <a:off x="394758" y="1521337"/>
            <a:ext cx="8368242" cy="48006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Font typeface="Calibri" panose="020F0502020204030204" pitchFamily="34" charset="0"/>
              <a:buChar char="−"/>
            </a:pPr>
            <a:r>
              <a:rPr lang="en-US" sz="2400" dirty="0"/>
              <a:t>Create plan that outlines role of key personnel during fire event</a:t>
            </a:r>
          </a:p>
          <a:p>
            <a:pPr algn="just">
              <a:buFont typeface="Calibri" panose="020F0502020204030204" pitchFamily="34" charset="0"/>
              <a:buChar char="−"/>
            </a:pPr>
            <a:r>
              <a:rPr lang="en-US" sz="2400" dirty="0"/>
              <a:t>Provide evacuation plan for workers on wind turbines. </a:t>
            </a:r>
          </a:p>
          <a:p>
            <a:pPr algn="just">
              <a:buFont typeface="Calibri" panose="020F0502020204030204" pitchFamily="34" charset="0"/>
              <a:buChar char="−"/>
            </a:pPr>
            <a:r>
              <a:rPr lang="en-US" sz="2400" dirty="0"/>
              <a:t>Install </a:t>
            </a:r>
            <a:r>
              <a:rPr lang="en-US" sz="2400" u="sng" dirty="0"/>
              <a:t>fire detection </a:t>
            </a:r>
            <a:r>
              <a:rPr lang="en-US" sz="2400" dirty="0"/>
              <a:t>and </a:t>
            </a:r>
            <a:r>
              <a:rPr lang="en-US" sz="2400" u="sng" dirty="0"/>
              <a:t>emergency alarm </a:t>
            </a:r>
            <a:r>
              <a:rPr lang="en-US" sz="2400" dirty="0"/>
              <a:t>systems in nacelle for early warning and escape</a:t>
            </a:r>
          </a:p>
          <a:p>
            <a:pPr algn="just">
              <a:buFont typeface="Calibri" panose="020F0502020204030204" pitchFamily="34" charset="0"/>
              <a:buChar char="−"/>
            </a:pPr>
            <a:r>
              <a:rPr lang="en-US" sz="2400" dirty="0"/>
              <a:t>Maintain systems in operable condition. See OSHA standards 1910.160(c) and 1910.165(d).</a:t>
            </a:r>
          </a:p>
          <a:p>
            <a:pPr marL="0" indent="0" algn="just">
              <a:lnSpc>
                <a:spcPct val="150000"/>
              </a:lnSpc>
              <a:buNone/>
            </a:pPr>
            <a:endParaRPr lang="en-US" sz="2100" b="1" dirty="0"/>
          </a:p>
        </p:txBody>
      </p:sp>
      <p:sp>
        <p:nvSpPr>
          <p:cNvPr id="3" name="Slide Number Placeholder 2">
            <a:extLst>
              <a:ext uri="{FF2B5EF4-FFF2-40B4-BE49-F238E27FC236}">
                <a16:creationId xmlns:a16="http://schemas.microsoft.com/office/drawing/2014/main" id="{6591B2DE-5D1F-45B2-9EAE-8EB2ABDB63A0}"/>
              </a:ext>
            </a:extLst>
          </p:cNvPr>
          <p:cNvSpPr>
            <a:spLocks noGrp="1"/>
          </p:cNvSpPr>
          <p:nvPr>
            <p:ph type="sldNum" sz="quarter" idx="12"/>
          </p:nvPr>
        </p:nvSpPr>
        <p:spPr/>
        <p:txBody>
          <a:bodyPr/>
          <a:lstStyle/>
          <a:p>
            <a:fld id="{28816688-2CA4-405C-BAB2-1CEDA431D415}" type="slidenum">
              <a:rPr lang="en-US" smtClean="0"/>
              <a:t>20</a:t>
            </a:fld>
            <a:endParaRPr lang="en-US" dirty="0"/>
          </a:p>
        </p:txBody>
      </p:sp>
    </p:spTree>
    <p:extLst>
      <p:ext uri="{BB962C8B-B14F-4D97-AF65-F5344CB8AC3E}">
        <p14:creationId xmlns:p14="http://schemas.microsoft.com/office/powerpoint/2010/main" val="12119032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noGrp="1"/>
          </p:cNvSpPr>
          <p:nvPr>
            <p:ph type="title" idx="4294967295"/>
          </p:nvPr>
        </p:nvSpPr>
        <p:spPr bwMode="auto">
          <a:xfrm>
            <a:off x="0" y="457200"/>
            <a:ext cx="9144000" cy="762000"/>
          </a:xfrm>
          <a:prstGeom prst="rect">
            <a:avLst/>
          </a:prstGeom>
          <a:solidFill>
            <a:schemeClr val="tx2">
              <a:lumMod val="75000"/>
            </a:schemeClr>
          </a:solidFill>
          <a:ln w="9525">
            <a:solidFill>
              <a:schemeClr val="tx2">
                <a:lumMod val="75000"/>
              </a:schemeClr>
            </a:solidFill>
            <a:prstDash/>
            <a:miter lim="800000"/>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sz="2800">
                <a:solidFill>
                  <a:schemeClr val="bg1"/>
                </a:solidFill>
                <a:latin typeface="+mj-lt"/>
                <a:ea typeface="+mj-ea"/>
                <a:cs typeface="+mj-cs"/>
              </a:defRPr>
            </a:lvl1pPr>
          </a:lstStyle>
          <a:p>
            <a:r>
              <a:rPr lang="en-US" dirty="0"/>
              <a:t>Fire Hazards </a:t>
            </a:r>
            <a:r>
              <a:rPr lang="en-US" sz="2400" dirty="0"/>
              <a:t>(3)</a:t>
            </a:r>
          </a:p>
        </p:txBody>
      </p:sp>
      <p:pic>
        <p:nvPicPr>
          <p:cNvPr id="6" name="Picture 5" descr="A picture containing outdoor, water, mountain, man&#10;">
            <a:extLst>
              <a:ext uri="{FF2B5EF4-FFF2-40B4-BE49-F238E27FC236}">
                <a16:creationId xmlns:a16="http://schemas.microsoft.com/office/drawing/2014/main" id="{ED199C37-FACF-4327-BD42-62D5EEFE59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1973826"/>
            <a:ext cx="3819525" cy="3857625"/>
          </a:xfrm>
          <a:prstGeom prst="rect">
            <a:avLst/>
          </a:prstGeom>
        </p:spPr>
      </p:pic>
      <p:sp>
        <p:nvSpPr>
          <p:cNvPr id="7" name="Rectangle 6">
            <a:extLst>
              <a:ext uri="{FF2B5EF4-FFF2-40B4-BE49-F238E27FC236}">
                <a16:creationId xmlns:a16="http://schemas.microsoft.com/office/drawing/2014/main" id="{51EA012D-C550-4FA1-A83A-587C686FD089}"/>
              </a:ext>
            </a:extLst>
          </p:cNvPr>
          <p:cNvSpPr/>
          <p:nvPr/>
        </p:nvSpPr>
        <p:spPr>
          <a:xfrm>
            <a:off x="457200" y="5901041"/>
            <a:ext cx="3971925" cy="707886"/>
          </a:xfrm>
          <a:prstGeom prst="rect">
            <a:avLst/>
          </a:prstGeom>
        </p:spPr>
        <p:txBody>
          <a:bodyPr wrap="square">
            <a:spAutoFit/>
          </a:bodyPr>
          <a:lstStyle/>
          <a:p>
            <a:pPr algn="ctr"/>
            <a:r>
              <a:rPr lang="en-US" sz="2000" dirty="0"/>
              <a:t>Electrical parts of wind turbines can be source of fire hazard </a:t>
            </a:r>
          </a:p>
        </p:txBody>
      </p:sp>
      <p:pic>
        <p:nvPicPr>
          <p:cNvPr id="8" name="Picture 7" descr="A picture containing outdoor, grass, windmill, light&#10;">
            <a:extLst>
              <a:ext uri="{FF2B5EF4-FFF2-40B4-BE49-F238E27FC236}">
                <a16:creationId xmlns:a16="http://schemas.microsoft.com/office/drawing/2014/main" id="{A77F8C27-FC03-479A-9323-37F27F9AF31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16979" y="1981200"/>
            <a:ext cx="3837517" cy="3857625"/>
          </a:xfrm>
          <a:prstGeom prst="rect">
            <a:avLst/>
          </a:prstGeom>
        </p:spPr>
      </p:pic>
      <p:sp>
        <p:nvSpPr>
          <p:cNvPr id="2" name="Rectangle 1">
            <a:extLst>
              <a:ext uri="{FF2B5EF4-FFF2-40B4-BE49-F238E27FC236}">
                <a16:creationId xmlns:a16="http://schemas.microsoft.com/office/drawing/2014/main" id="{BBEF5E16-62FF-4096-8927-D9A022793AA5}"/>
              </a:ext>
            </a:extLst>
          </p:cNvPr>
          <p:cNvSpPr/>
          <p:nvPr/>
        </p:nvSpPr>
        <p:spPr>
          <a:xfrm>
            <a:off x="4447232" y="5987018"/>
            <a:ext cx="3987887" cy="400110"/>
          </a:xfrm>
          <a:prstGeom prst="rect">
            <a:avLst/>
          </a:prstGeom>
        </p:spPr>
        <p:txBody>
          <a:bodyPr wrap="none">
            <a:spAutoFit/>
          </a:bodyPr>
          <a:lstStyle/>
          <a:p>
            <a:r>
              <a:rPr lang="en-US" sz="2000" dirty="0"/>
              <a:t>Materials in Nacelle are combustible</a:t>
            </a:r>
          </a:p>
        </p:txBody>
      </p:sp>
      <p:sp>
        <p:nvSpPr>
          <p:cNvPr id="3" name="Slide Number Placeholder 2">
            <a:extLst>
              <a:ext uri="{FF2B5EF4-FFF2-40B4-BE49-F238E27FC236}">
                <a16:creationId xmlns:a16="http://schemas.microsoft.com/office/drawing/2014/main" id="{6591B2DE-5D1F-45B2-9EAE-8EB2ABDB63A0}"/>
              </a:ext>
            </a:extLst>
          </p:cNvPr>
          <p:cNvSpPr>
            <a:spLocks noGrp="1"/>
          </p:cNvSpPr>
          <p:nvPr>
            <p:ph type="sldNum" sz="quarter" idx="12"/>
          </p:nvPr>
        </p:nvSpPr>
        <p:spPr/>
        <p:txBody>
          <a:bodyPr/>
          <a:lstStyle/>
          <a:p>
            <a:fld id="{28816688-2CA4-405C-BAB2-1CEDA431D415}" type="slidenum">
              <a:rPr lang="en-US" smtClean="0"/>
              <a:t>21</a:t>
            </a:fld>
            <a:endParaRPr lang="en-US" dirty="0"/>
          </a:p>
        </p:txBody>
      </p:sp>
    </p:spTree>
    <p:extLst>
      <p:ext uri="{BB962C8B-B14F-4D97-AF65-F5344CB8AC3E}">
        <p14:creationId xmlns:p14="http://schemas.microsoft.com/office/powerpoint/2010/main" val="38101890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noGrp="1"/>
          </p:cNvSpPr>
          <p:nvPr>
            <p:ph type="title" idx="4294967295"/>
          </p:nvPr>
        </p:nvSpPr>
        <p:spPr bwMode="auto">
          <a:xfrm>
            <a:off x="0" y="457200"/>
            <a:ext cx="9144000" cy="762000"/>
          </a:xfrm>
          <a:prstGeom prst="rect">
            <a:avLst/>
          </a:prstGeom>
          <a:solidFill>
            <a:schemeClr val="tx2">
              <a:lumMod val="75000"/>
            </a:schemeClr>
          </a:solidFill>
          <a:ln w="9525">
            <a:solidFill>
              <a:schemeClr val="tx2">
                <a:lumMod val="75000"/>
              </a:schemeClr>
            </a:solidFill>
            <a:prstDash/>
            <a:miter lim="800000"/>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sz="2800">
                <a:solidFill>
                  <a:schemeClr val="bg1"/>
                </a:solidFill>
                <a:latin typeface="+mj-lt"/>
                <a:ea typeface="+mj-ea"/>
                <a:cs typeface="+mj-cs"/>
              </a:defRPr>
            </a:lvl1pPr>
          </a:lstStyle>
          <a:p>
            <a:r>
              <a:rPr lang="en-US" dirty="0"/>
              <a:t>Lockout/Tagout (1)</a:t>
            </a:r>
          </a:p>
        </p:txBody>
      </p:sp>
      <p:sp>
        <p:nvSpPr>
          <p:cNvPr id="4" name="Content Placeholder 1">
            <a:extLst>
              <a:ext uri="{FF2B5EF4-FFF2-40B4-BE49-F238E27FC236}">
                <a16:creationId xmlns:a16="http://schemas.microsoft.com/office/drawing/2014/main" id="{0B13F41A-6FA1-45CE-947E-AC2EE87A79D9}"/>
              </a:ext>
            </a:extLst>
          </p:cNvPr>
          <p:cNvSpPr txBox="1">
            <a:spLocks/>
          </p:cNvSpPr>
          <p:nvPr/>
        </p:nvSpPr>
        <p:spPr>
          <a:xfrm>
            <a:off x="457200" y="1558310"/>
            <a:ext cx="8001000" cy="461389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Font typeface="Calibri" panose="020F0502020204030204" pitchFamily="34" charset="0"/>
              <a:buChar char="−"/>
            </a:pPr>
            <a:r>
              <a:rPr lang="en-US" sz="2000" dirty="0"/>
              <a:t>Lockout/Tagout (LOTO) refers to specific practices and procedures to safeguard employees</a:t>
            </a:r>
          </a:p>
          <a:p>
            <a:pPr algn="just">
              <a:buFont typeface="Calibri" panose="020F0502020204030204" pitchFamily="34" charset="0"/>
              <a:buChar char="−"/>
            </a:pPr>
            <a:r>
              <a:rPr lang="en-US" sz="2000" dirty="0"/>
              <a:t>Performed during servicing or maintenance</a:t>
            </a:r>
          </a:p>
          <a:p>
            <a:pPr algn="just">
              <a:buFont typeface="Calibri" panose="020F0502020204030204" pitchFamily="34" charset="0"/>
              <a:buChar char="−"/>
            </a:pPr>
            <a:r>
              <a:rPr lang="en-US" sz="2000" dirty="0"/>
              <a:t>Workers are protected from:</a:t>
            </a:r>
          </a:p>
          <a:p>
            <a:pPr lvl="1" algn="just">
              <a:buFont typeface="Wingdings" panose="05000000000000000000" pitchFamily="2" charset="2"/>
              <a:buChar char="ü"/>
            </a:pPr>
            <a:r>
              <a:rPr lang="en-US" sz="1600" dirty="0"/>
              <a:t>Unexpected energization machinery </a:t>
            </a:r>
          </a:p>
          <a:p>
            <a:pPr lvl="1" algn="just">
              <a:buFont typeface="Wingdings" panose="05000000000000000000" pitchFamily="2" charset="2"/>
              <a:buChar char="ü"/>
            </a:pPr>
            <a:r>
              <a:rPr lang="en-US" sz="1600" dirty="0"/>
              <a:t>Release of hazardous energy. </a:t>
            </a:r>
          </a:p>
          <a:p>
            <a:pPr algn="just">
              <a:buFont typeface="Calibri" panose="020F0502020204030204" pitchFamily="34" charset="0"/>
              <a:buChar char="−"/>
            </a:pPr>
            <a:r>
              <a:rPr lang="en-US" sz="2000" dirty="0"/>
              <a:t>Only authorized employees may lockout or tagout machines or equipment.</a:t>
            </a:r>
          </a:p>
          <a:p>
            <a:pPr marL="400050" lvl="2" indent="0">
              <a:lnSpc>
                <a:spcPct val="150000"/>
              </a:lnSpc>
              <a:buNone/>
            </a:pPr>
            <a:endParaRPr lang="en-US" sz="1800" dirty="0"/>
          </a:p>
          <a:p>
            <a:pPr marL="400050" lvl="2" indent="0">
              <a:lnSpc>
                <a:spcPct val="150000"/>
              </a:lnSpc>
              <a:buNone/>
            </a:pPr>
            <a:r>
              <a:rPr lang="en-US" sz="1800" dirty="0"/>
              <a:t>See </a:t>
            </a:r>
            <a:r>
              <a:rPr lang="en-US" sz="1800" b="1" dirty="0"/>
              <a:t>OSHA 29 CFR 1910, </a:t>
            </a:r>
            <a:r>
              <a:rPr lang="en-US" sz="1800" dirty="0"/>
              <a:t>Subpart R </a:t>
            </a:r>
            <a:r>
              <a:rPr lang="en-US" sz="1800" b="1" dirty="0"/>
              <a:t>1910.269(d)</a:t>
            </a:r>
            <a:r>
              <a:rPr lang="en-US" sz="1800" dirty="0"/>
              <a:t>, </a:t>
            </a:r>
            <a:r>
              <a:rPr lang="en-US" sz="1800" i="1" dirty="0"/>
              <a:t>Hazardous energy control (lockout/tagout) procedures</a:t>
            </a:r>
          </a:p>
          <a:p>
            <a:pPr algn="just">
              <a:buFont typeface="Wingdings" panose="05000000000000000000" pitchFamily="2" charset="2"/>
              <a:buChar char="§"/>
            </a:pPr>
            <a:endParaRPr lang="en-US" sz="2000" dirty="0"/>
          </a:p>
          <a:p>
            <a:pPr marL="0" indent="0" algn="just">
              <a:buNone/>
            </a:pPr>
            <a:endParaRPr lang="en-US" sz="2000" dirty="0"/>
          </a:p>
          <a:p>
            <a:pPr marL="0" indent="0" algn="just">
              <a:buNone/>
            </a:pPr>
            <a:endParaRPr lang="en-US" sz="2000" dirty="0"/>
          </a:p>
          <a:p>
            <a:pPr marL="0" indent="0" algn="just">
              <a:lnSpc>
                <a:spcPct val="150000"/>
              </a:lnSpc>
              <a:buNone/>
            </a:pPr>
            <a:endParaRPr lang="en-US" sz="2000" b="1" dirty="0"/>
          </a:p>
        </p:txBody>
      </p:sp>
      <p:sp>
        <p:nvSpPr>
          <p:cNvPr id="3" name="Slide Number Placeholder 2">
            <a:extLst>
              <a:ext uri="{FF2B5EF4-FFF2-40B4-BE49-F238E27FC236}">
                <a16:creationId xmlns:a16="http://schemas.microsoft.com/office/drawing/2014/main" id="{6591B2DE-5D1F-45B2-9EAE-8EB2ABDB63A0}"/>
              </a:ext>
            </a:extLst>
          </p:cNvPr>
          <p:cNvSpPr>
            <a:spLocks noGrp="1"/>
          </p:cNvSpPr>
          <p:nvPr>
            <p:ph type="sldNum" sz="quarter" idx="12"/>
          </p:nvPr>
        </p:nvSpPr>
        <p:spPr/>
        <p:txBody>
          <a:bodyPr/>
          <a:lstStyle/>
          <a:p>
            <a:fld id="{28816688-2CA4-405C-BAB2-1CEDA431D415}" type="slidenum">
              <a:rPr lang="en-US" smtClean="0"/>
              <a:t>22</a:t>
            </a:fld>
            <a:endParaRPr lang="en-US" dirty="0"/>
          </a:p>
        </p:txBody>
      </p:sp>
    </p:spTree>
    <p:extLst>
      <p:ext uri="{BB962C8B-B14F-4D97-AF65-F5344CB8AC3E}">
        <p14:creationId xmlns:p14="http://schemas.microsoft.com/office/powerpoint/2010/main" val="273269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noGrp="1"/>
          </p:cNvSpPr>
          <p:nvPr>
            <p:ph type="title" idx="4294967295"/>
          </p:nvPr>
        </p:nvSpPr>
        <p:spPr bwMode="auto">
          <a:xfrm>
            <a:off x="0" y="457200"/>
            <a:ext cx="9144000" cy="762000"/>
          </a:xfrm>
          <a:prstGeom prst="rect">
            <a:avLst/>
          </a:prstGeom>
          <a:solidFill>
            <a:schemeClr val="tx2">
              <a:lumMod val="75000"/>
            </a:schemeClr>
          </a:solidFill>
          <a:ln w="9525">
            <a:solidFill>
              <a:schemeClr val="tx2">
                <a:lumMod val="75000"/>
              </a:schemeClr>
            </a:solidFill>
            <a:prstDash/>
            <a:miter lim="800000"/>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sz="2800">
                <a:solidFill>
                  <a:schemeClr val="bg1"/>
                </a:solidFill>
                <a:latin typeface="+mj-lt"/>
                <a:ea typeface="+mj-ea"/>
                <a:cs typeface="+mj-cs"/>
              </a:defRPr>
            </a:lvl1pPr>
          </a:lstStyle>
          <a:p>
            <a:r>
              <a:rPr lang="en-US" dirty="0"/>
              <a:t>Lockout/Tagout </a:t>
            </a:r>
            <a:r>
              <a:rPr lang="en-US" sz="2400" dirty="0"/>
              <a:t>(2)</a:t>
            </a:r>
          </a:p>
        </p:txBody>
      </p:sp>
      <p:sp>
        <p:nvSpPr>
          <p:cNvPr id="4" name="Content Placeholder 1">
            <a:extLst>
              <a:ext uri="{FF2B5EF4-FFF2-40B4-BE49-F238E27FC236}">
                <a16:creationId xmlns:a16="http://schemas.microsoft.com/office/drawing/2014/main" id="{0B13F41A-6FA1-45CE-947E-AC2EE87A79D9}"/>
              </a:ext>
            </a:extLst>
          </p:cNvPr>
          <p:cNvSpPr txBox="1">
            <a:spLocks/>
          </p:cNvSpPr>
          <p:nvPr/>
        </p:nvSpPr>
        <p:spPr>
          <a:xfrm>
            <a:off x="457199" y="1558310"/>
            <a:ext cx="8229601" cy="44196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Font typeface="Calibri" panose="020F0502020204030204" pitchFamily="34" charset="0"/>
              <a:buChar char="−"/>
            </a:pPr>
            <a:r>
              <a:rPr lang="en-US" sz="2200" dirty="0"/>
              <a:t>Authorized employees should lock/tag out isolating devices in safe or off position </a:t>
            </a:r>
          </a:p>
          <a:p>
            <a:pPr algn="just">
              <a:buFont typeface="Calibri" panose="020F0502020204030204" pitchFamily="34" charset="0"/>
              <a:buChar char="−"/>
            </a:pPr>
            <a:r>
              <a:rPr lang="en-US" sz="2200" dirty="0"/>
              <a:t>Safely discharge stored or residual</a:t>
            </a:r>
          </a:p>
          <a:p>
            <a:pPr algn="just">
              <a:buFont typeface="Calibri" panose="020F0502020204030204" pitchFamily="34" charset="0"/>
              <a:buChar char="−"/>
            </a:pPr>
            <a:r>
              <a:rPr lang="en-US" sz="2200" dirty="0"/>
              <a:t>Verify equipment is isolated from energy source prior to operation.</a:t>
            </a:r>
          </a:p>
          <a:p>
            <a:pPr algn="just">
              <a:buFont typeface="Calibri" panose="020F0502020204030204" pitchFamily="34" charset="0"/>
              <a:buChar char="−"/>
            </a:pPr>
            <a:r>
              <a:rPr lang="en-US" sz="2200" dirty="0"/>
              <a:t>Maintain lock and tag on the machine until work is completed.</a:t>
            </a:r>
          </a:p>
          <a:p>
            <a:pPr algn="just"/>
            <a:endParaRPr lang="en-US" sz="2200" dirty="0"/>
          </a:p>
          <a:p>
            <a:pPr marL="0" indent="0" algn="just">
              <a:buNone/>
            </a:pPr>
            <a:r>
              <a:rPr lang="en-US" sz="2200" dirty="0"/>
              <a:t>See </a:t>
            </a:r>
            <a:r>
              <a:rPr lang="en-US" sz="2200" b="1" dirty="0"/>
              <a:t>OSHA 29 CFR 1910</a:t>
            </a:r>
            <a:r>
              <a:rPr lang="en-US" sz="2200" dirty="0"/>
              <a:t>, Subpart J 1910.147, The control of hazardous energy (lockout/tagout)</a:t>
            </a:r>
          </a:p>
          <a:p>
            <a:pPr marL="0" indent="0" algn="just">
              <a:lnSpc>
                <a:spcPct val="150000"/>
              </a:lnSpc>
              <a:buNone/>
            </a:pPr>
            <a:endParaRPr lang="en-US" sz="2400" b="1" dirty="0"/>
          </a:p>
        </p:txBody>
      </p:sp>
      <p:sp>
        <p:nvSpPr>
          <p:cNvPr id="3" name="Slide Number Placeholder 2">
            <a:extLst>
              <a:ext uri="{FF2B5EF4-FFF2-40B4-BE49-F238E27FC236}">
                <a16:creationId xmlns:a16="http://schemas.microsoft.com/office/drawing/2014/main" id="{6591B2DE-5D1F-45B2-9EAE-8EB2ABDB63A0}"/>
              </a:ext>
            </a:extLst>
          </p:cNvPr>
          <p:cNvSpPr>
            <a:spLocks noGrp="1"/>
          </p:cNvSpPr>
          <p:nvPr>
            <p:ph type="sldNum" sz="quarter" idx="12"/>
          </p:nvPr>
        </p:nvSpPr>
        <p:spPr/>
        <p:txBody>
          <a:bodyPr/>
          <a:lstStyle/>
          <a:p>
            <a:fld id="{28816688-2CA4-405C-BAB2-1CEDA431D415}" type="slidenum">
              <a:rPr lang="en-US" smtClean="0"/>
              <a:t>23</a:t>
            </a:fld>
            <a:endParaRPr lang="en-US" dirty="0"/>
          </a:p>
        </p:txBody>
      </p:sp>
    </p:spTree>
    <p:extLst>
      <p:ext uri="{BB962C8B-B14F-4D97-AF65-F5344CB8AC3E}">
        <p14:creationId xmlns:p14="http://schemas.microsoft.com/office/powerpoint/2010/main" val="25987017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noGrp="1"/>
          </p:cNvSpPr>
          <p:nvPr>
            <p:ph type="title" idx="4294967295"/>
          </p:nvPr>
        </p:nvSpPr>
        <p:spPr bwMode="auto">
          <a:xfrm>
            <a:off x="0" y="457200"/>
            <a:ext cx="9144000" cy="762000"/>
          </a:xfrm>
          <a:prstGeom prst="rect">
            <a:avLst/>
          </a:prstGeom>
          <a:solidFill>
            <a:schemeClr val="tx2">
              <a:lumMod val="75000"/>
            </a:schemeClr>
          </a:solidFill>
          <a:ln w="9525">
            <a:solidFill>
              <a:schemeClr val="tx2">
                <a:lumMod val="75000"/>
              </a:schemeClr>
            </a:solidFill>
            <a:prstDash/>
            <a:miter lim="800000"/>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sz="2800">
                <a:solidFill>
                  <a:schemeClr val="bg1"/>
                </a:solidFill>
                <a:latin typeface="+mj-lt"/>
                <a:ea typeface="+mj-ea"/>
                <a:cs typeface="+mj-cs"/>
              </a:defRPr>
            </a:lvl1pPr>
          </a:lstStyle>
          <a:p>
            <a:r>
              <a:rPr lang="en-US" dirty="0"/>
              <a:t>Lockout/Tagout </a:t>
            </a:r>
            <a:r>
              <a:rPr lang="en-US" sz="2400" dirty="0"/>
              <a:t>(3)</a:t>
            </a:r>
          </a:p>
        </p:txBody>
      </p:sp>
      <p:sp>
        <p:nvSpPr>
          <p:cNvPr id="4" name="Content Placeholder 1">
            <a:extLst>
              <a:ext uri="{FF2B5EF4-FFF2-40B4-BE49-F238E27FC236}">
                <a16:creationId xmlns:a16="http://schemas.microsoft.com/office/drawing/2014/main" id="{0B13F41A-6FA1-45CE-947E-AC2EE87A79D9}"/>
              </a:ext>
            </a:extLst>
          </p:cNvPr>
          <p:cNvSpPr txBox="1">
            <a:spLocks/>
          </p:cNvSpPr>
          <p:nvPr/>
        </p:nvSpPr>
        <p:spPr>
          <a:xfrm>
            <a:off x="457199" y="1558310"/>
            <a:ext cx="8229601" cy="44196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Font typeface="Wingdings" panose="05000000000000000000" pitchFamily="2" charset="2"/>
              <a:buChar char="Ø"/>
            </a:pPr>
            <a:r>
              <a:rPr lang="en-US" sz="2400" dirty="0"/>
              <a:t>Lockout/Tagout must be done solely to isolate energy from equipment. </a:t>
            </a:r>
          </a:p>
          <a:p>
            <a:pPr algn="just">
              <a:buFont typeface="Wingdings" panose="05000000000000000000" pitchFamily="2" charset="2"/>
              <a:buChar char="Ø"/>
            </a:pPr>
            <a:r>
              <a:rPr lang="en-US" sz="2400" dirty="0"/>
              <a:t>Must identify name of worker applying device.</a:t>
            </a:r>
            <a:endParaRPr lang="en-US" sz="2200" dirty="0"/>
          </a:p>
          <a:p>
            <a:pPr algn="just">
              <a:buFont typeface="Wingdings" panose="05000000000000000000" pitchFamily="2" charset="2"/>
              <a:buChar char="Ø"/>
            </a:pPr>
            <a:r>
              <a:rPr lang="en-US" sz="2400" dirty="0"/>
              <a:t>Same authorized employee is responsible for both placement and removal of lock/tag</a:t>
            </a:r>
          </a:p>
          <a:p>
            <a:pPr algn="just">
              <a:buFont typeface="Wingdings" panose="05000000000000000000" pitchFamily="2" charset="2"/>
              <a:buChar char="Ø"/>
            </a:pPr>
            <a:r>
              <a:rPr lang="en-US" sz="2400" dirty="0"/>
              <a:t>Follow procedure outlined in Lockout/Tagout standard by OSHA.</a:t>
            </a:r>
          </a:p>
          <a:p>
            <a:pPr marL="0" indent="0" algn="just">
              <a:buNone/>
            </a:pPr>
            <a:endParaRPr lang="en-US" sz="2200" dirty="0"/>
          </a:p>
          <a:p>
            <a:pPr marL="0" indent="0" algn="just">
              <a:lnSpc>
                <a:spcPct val="150000"/>
              </a:lnSpc>
              <a:buNone/>
            </a:pPr>
            <a:endParaRPr lang="en-US" sz="2400" b="1" dirty="0"/>
          </a:p>
        </p:txBody>
      </p:sp>
      <p:sp>
        <p:nvSpPr>
          <p:cNvPr id="3" name="Slide Number Placeholder 2">
            <a:extLst>
              <a:ext uri="{FF2B5EF4-FFF2-40B4-BE49-F238E27FC236}">
                <a16:creationId xmlns:a16="http://schemas.microsoft.com/office/drawing/2014/main" id="{6591B2DE-5D1F-45B2-9EAE-8EB2ABDB63A0}"/>
              </a:ext>
            </a:extLst>
          </p:cNvPr>
          <p:cNvSpPr>
            <a:spLocks noGrp="1"/>
          </p:cNvSpPr>
          <p:nvPr>
            <p:ph type="sldNum" sz="quarter" idx="12"/>
          </p:nvPr>
        </p:nvSpPr>
        <p:spPr/>
        <p:txBody>
          <a:bodyPr/>
          <a:lstStyle/>
          <a:p>
            <a:fld id="{28816688-2CA4-405C-BAB2-1CEDA431D415}" type="slidenum">
              <a:rPr lang="en-US" smtClean="0"/>
              <a:t>24</a:t>
            </a:fld>
            <a:endParaRPr lang="en-US" dirty="0"/>
          </a:p>
        </p:txBody>
      </p:sp>
    </p:spTree>
    <p:extLst>
      <p:ext uri="{BB962C8B-B14F-4D97-AF65-F5344CB8AC3E}">
        <p14:creationId xmlns:p14="http://schemas.microsoft.com/office/powerpoint/2010/main" val="24566531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noGrp="1"/>
          </p:cNvSpPr>
          <p:nvPr>
            <p:ph type="title" idx="4294967295"/>
          </p:nvPr>
        </p:nvSpPr>
        <p:spPr bwMode="auto">
          <a:xfrm>
            <a:off x="0" y="457200"/>
            <a:ext cx="9144000" cy="762000"/>
          </a:xfrm>
          <a:prstGeom prst="rect">
            <a:avLst/>
          </a:prstGeom>
          <a:solidFill>
            <a:schemeClr val="tx2">
              <a:lumMod val="75000"/>
            </a:schemeClr>
          </a:solidFill>
          <a:ln w="9525">
            <a:solidFill>
              <a:schemeClr val="tx2">
                <a:lumMod val="75000"/>
              </a:schemeClr>
            </a:solidFill>
            <a:prstDash/>
            <a:miter lim="800000"/>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sz="2800">
                <a:solidFill>
                  <a:schemeClr val="bg1"/>
                </a:solidFill>
                <a:latin typeface="+mj-lt"/>
                <a:ea typeface="+mj-ea"/>
                <a:cs typeface="+mj-cs"/>
              </a:defRPr>
            </a:lvl1pPr>
          </a:lstStyle>
          <a:p>
            <a:r>
              <a:rPr lang="en-US" dirty="0"/>
              <a:t>Machine Guarding (1)</a:t>
            </a:r>
          </a:p>
        </p:txBody>
      </p:sp>
      <p:sp>
        <p:nvSpPr>
          <p:cNvPr id="4" name="Content Placeholder 1">
            <a:extLst>
              <a:ext uri="{FF2B5EF4-FFF2-40B4-BE49-F238E27FC236}">
                <a16:creationId xmlns:a16="http://schemas.microsoft.com/office/drawing/2014/main" id="{0B13F41A-6FA1-45CE-947E-AC2EE87A79D9}"/>
              </a:ext>
            </a:extLst>
          </p:cNvPr>
          <p:cNvSpPr txBox="1">
            <a:spLocks/>
          </p:cNvSpPr>
          <p:nvPr/>
        </p:nvSpPr>
        <p:spPr>
          <a:xfrm>
            <a:off x="533400" y="1447800"/>
            <a:ext cx="8229600" cy="4724401"/>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lnSpc>
                <a:spcPct val="150000"/>
              </a:lnSpc>
              <a:buFont typeface="Calibri" panose="020F0502020204030204" pitchFamily="34" charset="0"/>
              <a:buChar char="−"/>
            </a:pPr>
            <a:r>
              <a:rPr lang="en-US" sz="2100" dirty="0"/>
              <a:t>Wind turbine production involves numerous parts including gears and  blades</a:t>
            </a:r>
          </a:p>
          <a:p>
            <a:pPr algn="just">
              <a:lnSpc>
                <a:spcPct val="150000"/>
              </a:lnSpc>
              <a:buFont typeface="Calibri" panose="020F0502020204030204" pitchFamily="34" charset="0"/>
              <a:buChar char="−"/>
            </a:pPr>
            <a:r>
              <a:rPr lang="en-US" sz="2100" dirty="0"/>
              <a:t>Production usually involves machines of various configurations</a:t>
            </a:r>
          </a:p>
          <a:p>
            <a:pPr algn="just">
              <a:lnSpc>
                <a:spcPct val="150000"/>
              </a:lnSpc>
              <a:buFont typeface="Calibri" panose="020F0502020204030204" pitchFamily="34" charset="0"/>
              <a:buChar char="−"/>
            </a:pPr>
            <a:r>
              <a:rPr lang="en-US" sz="2100" dirty="0"/>
              <a:t>Workers may be exposed to hazards of moving parts of machines if adequately protected </a:t>
            </a:r>
          </a:p>
          <a:p>
            <a:pPr algn="just">
              <a:lnSpc>
                <a:spcPct val="150000"/>
              </a:lnSpc>
              <a:buFont typeface="Calibri" panose="020F0502020204030204" pitchFamily="34" charset="0"/>
              <a:buChar char="−"/>
            </a:pPr>
            <a:endParaRPr lang="en-US" sz="1100" dirty="0"/>
          </a:p>
          <a:p>
            <a:pPr algn="just">
              <a:lnSpc>
                <a:spcPct val="150000"/>
              </a:lnSpc>
              <a:buFont typeface="Wingdings" panose="05000000000000000000" pitchFamily="2" charset="2"/>
              <a:buChar char="Ø"/>
            </a:pPr>
            <a:r>
              <a:rPr lang="en-US" sz="2100" dirty="0"/>
              <a:t>Unguarded moving parts of turbine may cause severe workplace injuries</a:t>
            </a:r>
          </a:p>
          <a:p>
            <a:pPr algn="just">
              <a:lnSpc>
                <a:spcPct val="150000"/>
              </a:lnSpc>
              <a:buFont typeface="Wingdings" panose="05000000000000000000" pitchFamily="2" charset="2"/>
              <a:buChar char="Ø"/>
            </a:pPr>
            <a:r>
              <a:rPr lang="en-US" sz="2100" dirty="0"/>
              <a:t>Injuries include crushed fingers or hands, amputations, burns, or blindness.</a:t>
            </a:r>
          </a:p>
          <a:p>
            <a:pPr marL="0" indent="0" algn="just">
              <a:buNone/>
            </a:pPr>
            <a:endParaRPr lang="en-US" sz="2100" dirty="0"/>
          </a:p>
          <a:p>
            <a:pPr marL="0" indent="0" algn="just">
              <a:lnSpc>
                <a:spcPct val="150000"/>
              </a:lnSpc>
              <a:buNone/>
            </a:pPr>
            <a:endParaRPr lang="en-US" sz="2100" b="1" dirty="0"/>
          </a:p>
        </p:txBody>
      </p:sp>
      <p:sp>
        <p:nvSpPr>
          <p:cNvPr id="3" name="Slide Number Placeholder 2">
            <a:extLst>
              <a:ext uri="{FF2B5EF4-FFF2-40B4-BE49-F238E27FC236}">
                <a16:creationId xmlns:a16="http://schemas.microsoft.com/office/drawing/2014/main" id="{6591B2DE-5D1F-45B2-9EAE-8EB2ABDB63A0}"/>
              </a:ext>
            </a:extLst>
          </p:cNvPr>
          <p:cNvSpPr>
            <a:spLocks noGrp="1"/>
          </p:cNvSpPr>
          <p:nvPr>
            <p:ph type="sldNum" sz="quarter" idx="12"/>
          </p:nvPr>
        </p:nvSpPr>
        <p:spPr/>
        <p:txBody>
          <a:bodyPr/>
          <a:lstStyle/>
          <a:p>
            <a:fld id="{28816688-2CA4-405C-BAB2-1CEDA431D415}" type="slidenum">
              <a:rPr lang="en-US" smtClean="0"/>
              <a:t>25</a:t>
            </a:fld>
            <a:endParaRPr lang="en-US" dirty="0"/>
          </a:p>
        </p:txBody>
      </p:sp>
    </p:spTree>
    <p:extLst>
      <p:ext uri="{BB962C8B-B14F-4D97-AF65-F5344CB8AC3E}">
        <p14:creationId xmlns:p14="http://schemas.microsoft.com/office/powerpoint/2010/main" val="18281408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noGrp="1"/>
          </p:cNvSpPr>
          <p:nvPr>
            <p:ph type="title" idx="4294967295"/>
          </p:nvPr>
        </p:nvSpPr>
        <p:spPr bwMode="auto">
          <a:xfrm>
            <a:off x="0" y="457200"/>
            <a:ext cx="9144000" cy="762000"/>
          </a:xfrm>
          <a:prstGeom prst="rect">
            <a:avLst/>
          </a:prstGeom>
          <a:solidFill>
            <a:schemeClr val="tx2">
              <a:lumMod val="75000"/>
            </a:schemeClr>
          </a:solidFill>
          <a:ln w="9525">
            <a:solidFill>
              <a:schemeClr val="tx2">
                <a:lumMod val="75000"/>
              </a:schemeClr>
            </a:solidFill>
            <a:prstDash/>
            <a:miter lim="800000"/>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sz="2800">
                <a:solidFill>
                  <a:schemeClr val="bg1"/>
                </a:solidFill>
                <a:latin typeface="+mj-lt"/>
                <a:ea typeface="+mj-ea"/>
                <a:cs typeface="+mj-cs"/>
              </a:defRPr>
            </a:lvl1pPr>
          </a:lstStyle>
          <a:p>
            <a:r>
              <a:rPr lang="en-US" dirty="0"/>
              <a:t>Machine Guarding (2)</a:t>
            </a:r>
          </a:p>
        </p:txBody>
      </p:sp>
      <p:sp>
        <p:nvSpPr>
          <p:cNvPr id="4" name="Content Placeholder 1">
            <a:extLst>
              <a:ext uri="{FF2B5EF4-FFF2-40B4-BE49-F238E27FC236}">
                <a16:creationId xmlns:a16="http://schemas.microsoft.com/office/drawing/2014/main" id="{0B13F41A-6FA1-45CE-947E-AC2EE87A79D9}"/>
              </a:ext>
            </a:extLst>
          </p:cNvPr>
          <p:cNvSpPr txBox="1">
            <a:spLocks/>
          </p:cNvSpPr>
          <p:nvPr/>
        </p:nvSpPr>
        <p:spPr>
          <a:xfrm>
            <a:off x="394758" y="1489587"/>
            <a:ext cx="8368242" cy="486676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lnSpc>
                <a:spcPct val="150000"/>
              </a:lnSpc>
              <a:buFont typeface="Calibri" panose="020F0502020204030204" pitchFamily="34" charset="0"/>
              <a:buChar char="−"/>
            </a:pPr>
            <a:r>
              <a:rPr lang="en-US" sz="2200" dirty="0"/>
              <a:t>Employers </a:t>
            </a:r>
            <a:r>
              <a:rPr lang="en-US" sz="2200" dirty="0">
                <a:hlinkClick r:id="rId3" tooltip="must">
                  <a:extLst>
                    <a:ext uri="{A12FA001-AC4F-418D-AE19-62706E023703}">
                      <ahyp:hlinkClr xmlns:ahyp="http://schemas.microsoft.com/office/drawing/2018/hyperlinkcolor" val="tx"/>
                    </a:ext>
                  </a:extLst>
                </a:hlinkClick>
              </a:rPr>
              <a:t>must</a:t>
            </a:r>
            <a:r>
              <a:rPr lang="en-US" sz="2200" dirty="0"/>
              <a:t> protect workers from machine hazards </a:t>
            </a:r>
          </a:p>
          <a:p>
            <a:pPr algn="just">
              <a:lnSpc>
                <a:spcPct val="150000"/>
              </a:lnSpc>
              <a:buFont typeface="Calibri" panose="020F0502020204030204" pitchFamily="34" charset="0"/>
              <a:buChar char="−"/>
            </a:pPr>
            <a:r>
              <a:rPr lang="en-US" sz="2200" dirty="0"/>
              <a:t>Rotating parts of machines must be properly guarded prior to use</a:t>
            </a:r>
          </a:p>
          <a:p>
            <a:pPr algn="just">
              <a:lnSpc>
                <a:spcPct val="150000"/>
              </a:lnSpc>
              <a:buFont typeface="Calibri" panose="020F0502020204030204" pitchFamily="34" charset="0"/>
              <a:buChar char="−"/>
            </a:pPr>
            <a:r>
              <a:rPr lang="en-US" sz="2200" dirty="0"/>
              <a:t>Employers must comply with OSHA standard 1926 Subpart I – Tools: Hand and Power.</a:t>
            </a:r>
          </a:p>
          <a:p>
            <a:pPr marL="0" indent="0" algn="just">
              <a:buNone/>
            </a:pPr>
            <a:endParaRPr lang="en-US" sz="2200" dirty="0"/>
          </a:p>
          <a:p>
            <a:pPr marL="0" indent="0" algn="just">
              <a:lnSpc>
                <a:spcPct val="150000"/>
              </a:lnSpc>
              <a:buNone/>
            </a:pPr>
            <a:endParaRPr lang="en-US" sz="2400" b="1" dirty="0"/>
          </a:p>
        </p:txBody>
      </p:sp>
      <p:sp>
        <p:nvSpPr>
          <p:cNvPr id="3" name="Slide Number Placeholder 2">
            <a:extLst>
              <a:ext uri="{FF2B5EF4-FFF2-40B4-BE49-F238E27FC236}">
                <a16:creationId xmlns:a16="http://schemas.microsoft.com/office/drawing/2014/main" id="{6591B2DE-5D1F-45B2-9EAE-8EB2ABDB63A0}"/>
              </a:ext>
            </a:extLst>
          </p:cNvPr>
          <p:cNvSpPr>
            <a:spLocks noGrp="1"/>
          </p:cNvSpPr>
          <p:nvPr>
            <p:ph type="sldNum" sz="quarter" idx="12"/>
          </p:nvPr>
        </p:nvSpPr>
        <p:spPr/>
        <p:txBody>
          <a:bodyPr/>
          <a:lstStyle/>
          <a:p>
            <a:fld id="{28816688-2CA4-405C-BAB2-1CEDA431D415}" type="slidenum">
              <a:rPr lang="en-US" smtClean="0"/>
              <a:t>26</a:t>
            </a:fld>
            <a:endParaRPr lang="en-US" dirty="0"/>
          </a:p>
        </p:txBody>
      </p:sp>
    </p:spTree>
    <p:extLst>
      <p:ext uri="{BB962C8B-B14F-4D97-AF65-F5344CB8AC3E}">
        <p14:creationId xmlns:p14="http://schemas.microsoft.com/office/powerpoint/2010/main" val="6844577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noGrp="1"/>
          </p:cNvSpPr>
          <p:nvPr>
            <p:ph type="title" idx="4294967295"/>
          </p:nvPr>
        </p:nvSpPr>
        <p:spPr bwMode="auto">
          <a:xfrm>
            <a:off x="0" y="457200"/>
            <a:ext cx="9144000" cy="762000"/>
          </a:xfrm>
          <a:prstGeom prst="rect">
            <a:avLst/>
          </a:prstGeom>
          <a:solidFill>
            <a:schemeClr val="tx2">
              <a:lumMod val="75000"/>
            </a:schemeClr>
          </a:solidFill>
          <a:ln w="9525">
            <a:solidFill>
              <a:schemeClr val="tx2">
                <a:lumMod val="75000"/>
              </a:schemeClr>
            </a:solidFill>
            <a:prstDash/>
            <a:miter lim="800000"/>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sz="2800">
                <a:solidFill>
                  <a:schemeClr val="bg1"/>
                </a:solidFill>
                <a:latin typeface="+mj-lt"/>
                <a:ea typeface="+mj-ea"/>
                <a:cs typeface="+mj-cs"/>
              </a:defRPr>
            </a:lvl1pPr>
          </a:lstStyle>
          <a:p>
            <a:r>
              <a:rPr lang="en-US" dirty="0"/>
              <a:t>Respiratory Protection (1)</a:t>
            </a:r>
          </a:p>
        </p:txBody>
      </p:sp>
      <p:sp>
        <p:nvSpPr>
          <p:cNvPr id="4" name="Content Placeholder 1">
            <a:extLst>
              <a:ext uri="{FF2B5EF4-FFF2-40B4-BE49-F238E27FC236}">
                <a16:creationId xmlns:a16="http://schemas.microsoft.com/office/drawing/2014/main" id="{0B13F41A-6FA1-45CE-947E-AC2EE87A79D9}"/>
              </a:ext>
            </a:extLst>
          </p:cNvPr>
          <p:cNvSpPr txBox="1">
            <a:spLocks/>
          </p:cNvSpPr>
          <p:nvPr/>
        </p:nvSpPr>
        <p:spPr>
          <a:xfrm>
            <a:off x="381000" y="1387475"/>
            <a:ext cx="8458200" cy="5013325"/>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lnSpc>
                <a:spcPct val="150000"/>
              </a:lnSpc>
              <a:buFont typeface="Calibri" panose="020F0502020204030204" pitchFamily="34" charset="0"/>
              <a:buChar char="−"/>
            </a:pPr>
            <a:r>
              <a:rPr lang="en-US" sz="2000" dirty="0"/>
              <a:t>Construction and maintenance of turbine blades involve buffing and resurfacing operations </a:t>
            </a:r>
          </a:p>
          <a:p>
            <a:pPr algn="just">
              <a:lnSpc>
                <a:spcPct val="150000"/>
              </a:lnSpc>
              <a:buFont typeface="Calibri" panose="020F0502020204030204" pitchFamily="34" charset="0"/>
              <a:buChar char="−"/>
            </a:pPr>
            <a:r>
              <a:rPr lang="en-US" sz="2000" dirty="0"/>
              <a:t>May expose workers to harmful gases, vapors and dusts. </a:t>
            </a:r>
          </a:p>
          <a:p>
            <a:pPr algn="just">
              <a:lnSpc>
                <a:spcPct val="150000"/>
              </a:lnSpc>
              <a:buFont typeface="Calibri" panose="020F0502020204030204" pitchFamily="34" charset="0"/>
              <a:buChar char="−"/>
            </a:pPr>
            <a:r>
              <a:rPr lang="en-US" sz="2000" dirty="0"/>
              <a:t>Workers must be protected from inhalation hazards with appropriate respirators and ventilation</a:t>
            </a:r>
          </a:p>
          <a:p>
            <a:pPr algn="just">
              <a:lnSpc>
                <a:spcPct val="150000"/>
              </a:lnSpc>
              <a:buFont typeface="Calibri" panose="020F0502020204030204" pitchFamily="34" charset="0"/>
              <a:buChar char="−"/>
            </a:pPr>
            <a:r>
              <a:rPr lang="en-US" sz="2000" dirty="0"/>
              <a:t>Effective respiratory protection depends on the following:</a:t>
            </a:r>
          </a:p>
          <a:p>
            <a:pPr lvl="1" algn="just">
              <a:lnSpc>
                <a:spcPct val="150000"/>
              </a:lnSpc>
              <a:buFont typeface="Wingdings" panose="05000000000000000000" pitchFamily="2" charset="2"/>
              <a:buChar char="ü"/>
            </a:pPr>
            <a:r>
              <a:rPr lang="en-US" sz="1600" dirty="0"/>
              <a:t>using correct type of respirator</a:t>
            </a:r>
          </a:p>
          <a:p>
            <a:pPr lvl="1" algn="just">
              <a:lnSpc>
                <a:spcPct val="150000"/>
              </a:lnSpc>
              <a:buFont typeface="Wingdings" panose="05000000000000000000" pitchFamily="2" charset="2"/>
              <a:buChar char="ü"/>
            </a:pPr>
            <a:r>
              <a:rPr lang="en-US" sz="1600" dirty="0"/>
              <a:t>Knowledge of operation by workers</a:t>
            </a:r>
          </a:p>
          <a:p>
            <a:pPr lvl="1" algn="just">
              <a:lnSpc>
                <a:spcPct val="150000"/>
              </a:lnSpc>
              <a:buFont typeface="Wingdings" panose="05000000000000000000" pitchFamily="2" charset="2"/>
              <a:buChar char="ü"/>
            </a:pPr>
            <a:r>
              <a:rPr lang="en-US" sz="1600" dirty="0"/>
              <a:t>Storage in good working condition based on manufacturer's recommendations</a:t>
            </a:r>
          </a:p>
          <a:p>
            <a:pPr marL="0" indent="0" algn="just">
              <a:lnSpc>
                <a:spcPct val="150000"/>
              </a:lnSpc>
              <a:buNone/>
            </a:pPr>
            <a:endParaRPr lang="en-US" sz="2000" dirty="0"/>
          </a:p>
          <a:p>
            <a:pPr marL="0" indent="0" algn="just">
              <a:lnSpc>
                <a:spcPct val="150000"/>
              </a:lnSpc>
              <a:buNone/>
            </a:pPr>
            <a:endParaRPr lang="en-US" sz="2000" dirty="0"/>
          </a:p>
          <a:p>
            <a:pPr marL="0" indent="0" algn="just">
              <a:buNone/>
            </a:pPr>
            <a:endParaRPr lang="en-US" sz="2000" dirty="0"/>
          </a:p>
          <a:p>
            <a:pPr marL="0" indent="0" algn="just">
              <a:lnSpc>
                <a:spcPct val="150000"/>
              </a:lnSpc>
              <a:buNone/>
            </a:pPr>
            <a:endParaRPr lang="en-US" sz="2000" b="1" dirty="0"/>
          </a:p>
        </p:txBody>
      </p:sp>
      <p:sp>
        <p:nvSpPr>
          <p:cNvPr id="3" name="Slide Number Placeholder 2">
            <a:extLst>
              <a:ext uri="{FF2B5EF4-FFF2-40B4-BE49-F238E27FC236}">
                <a16:creationId xmlns:a16="http://schemas.microsoft.com/office/drawing/2014/main" id="{6591B2DE-5D1F-45B2-9EAE-8EB2ABDB63A0}"/>
              </a:ext>
            </a:extLst>
          </p:cNvPr>
          <p:cNvSpPr>
            <a:spLocks noGrp="1"/>
          </p:cNvSpPr>
          <p:nvPr>
            <p:ph type="sldNum" sz="quarter" idx="12"/>
          </p:nvPr>
        </p:nvSpPr>
        <p:spPr/>
        <p:txBody>
          <a:bodyPr/>
          <a:lstStyle/>
          <a:p>
            <a:fld id="{28816688-2CA4-405C-BAB2-1CEDA431D415}" type="slidenum">
              <a:rPr lang="en-US" smtClean="0"/>
              <a:t>27</a:t>
            </a:fld>
            <a:endParaRPr lang="en-US" dirty="0"/>
          </a:p>
        </p:txBody>
      </p:sp>
    </p:spTree>
    <p:extLst>
      <p:ext uri="{BB962C8B-B14F-4D97-AF65-F5344CB8AC3E}">
        <p14:creationId xmlns:p14="http://schemas.microsoft.com/office/powerpoint/2010/main" val="36314298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noGrp="1"/>
          </p:cNvSpPr>
          <p:nvPr>
            <p:ph type="title" idx="4294967295"/>
          </p:nvPr>
        </p:nvSpPr>
        <p:spPr bwMode="auto">
          <a:xfrm>
            <a:off x="0" y="457200"/>
            <a:ext cx="9144000" cy="762000"/>
          </a:xfrm>
          <a:prstGeom prst="rect">
            <a:avLst/>
          </a:prstGeom>
          <a:solidFill>
            <a:schemeClr val="tx2">
              <a:lumMod val="75000"/>
            </a:schemeClr>
          </a:solidFill>
          <a:ln w="9525">
            <a:solidFill>
              <a:schemeClr val="tx2">
                <a:lumMod val="75000"/>
              </a:schemeClr>
            </a:solidFill>
            <a:prstDash/>
            <a:miter lim="800000"/>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sz="2800">
                <a:solidFill>
                  <a:schemeClr val="bg1"/>
                </a:solidFill>
                <a:latin typeface="+mj-lt"/>
                <a:ea typeface="+mj-ea"/>
                <a:cs typeface="+mj-cs"/>
              </a:defRPr>
            </a:lvl1pPr>
          </a:lstStyle>
          <a:p>
            <a:r>
              <a:rPr lang="en-US" dirty="0"/>
              <a:t>Respiratory Protection (2)</a:t>
            </a:r>
          </a:p>
        </p:txBody>
      </p:sp>
      <p:sp>
        <p:nvSpPr>
          <p:cNvPr id="4" name="Content Placeholder 1">
            <a:extLst>
              <a:ext uri="{FF2B5EF4-FFF2-40B4-BE49-F238E27FC236}">
                <a16:creationId xmlns:a16="http://schemas.microsoft.com/office/drawing/2014/main" id="{0B13F41A-6FA1-45CE-947E-AC2EE87A79D9}"/>
              </a:ext>
            </a:extLst>
          </p:cNvPr>
          <p:cNvSpPr txBox="1">
            <a:spLocks/>
          </p:cNvSpPr>
          <p:nvPr/>
        </p:nvSpPr>
        <p:spPr>
          <a:xfrm>
            <a:off x="381000" y="1337647"/>
            <a:ext cx="8382000" cy="51816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buNone/>
            </a:pPr>
            <a:r>
              <a:rPr lang="en-US" sz="2000" dirty="0"/>
              <a:t>An effective respirator program must cover the following factors</a:t>
            </a:r>
            <a:r>
              <a:rPr lang="en-US" sz="1800" dirty="0"/>
              <a:t>:</a:t>
            </a:r>
          </a:p>
          <a:p>
            <a:pPr marL="742950" lvl="2" indent="-342900">
              <a:lnSpc>
                <a:spcPct val="150000"/>
              </a:lnSpc>
              <a:buFont typeface="Wingdings" panose="05000000000000000000" pitchFamily="2" charset="2"/>
              <a:buChar char="§"/>
            </a:pPr>
            <a:r>
              <a:rPr lang="en-US" sz="1800" dirty="0"/>
              <a:t>Written worksite specific procedures</a:t>
            </a:r>
          </a:p>
          <a:p>
            <a:pPr marL="742950" lvl="2" indent="-342900">
              <a:lnSpc>
                <a:spcPct val="150000"/>
              </a:lnSpc>
              <a:buFont typeface="Wingdings" panose="05000000000000000000" pitchFamily="2" charset="2"/>
              <a:buChar char="§"/>
            </a:pPr>
            <a:r>
              <a:rPr lang="en-US" sz="1800" dirty="0"/>
              <a:t>Air quality standard</a:t>
            </a:r>
          </a:p>
          <a:p>
            <a:pPr marL="742950" lvl="2" indent="-342900">
              <a:lnSpc>
                <a:spcPct val="150000"/>
              </a:lnSpc>
              <a:buFont typeface="Wingdings" panose="05000000000000000000" pitchFamily="2" charset="2"/>
              <a:buChar char="§"/>
            </a:pPr>
            <a:r>
              <a:rPr lang="en-US" sz="1800" dirty="0"/>
              <a:t>Medical evaluation</a:t>
            </a:r>
          </a:p>
          <a:p>
            <a:pPr marL="742950" lvl="2" indent="-342900">
              <a:lnSpc>
                <a:spcPct val="150000"/>
              </a:lnSpc>
              <a:buFont typeface="Wingdings" panose="05000000000000000000" pitchFamily="2" charset="2"/>
              <a:buChar char="§"/>
            </a:pPr>
            <a:r>
              <a:rPr lang="en-US" sz="1800" dirty="0"/>
              <a:t>Training</a:t>
            </a:r>
          </a:p>
          <a:p>
            <a:pPr marL="742950" lvl="2" indent="-342900">
              <a:lnSpc>
                <a:spcPct val="150000"/>
              </a:lnSpc>
              <a:buFont typeface="Wingdings" panose="05000000000000000000" pitchFamily="2" charset="2"/>
              <a:buChar char="§"/>
            </a:pPr>
            <a:r>
              <a:rPr lang="en-US" sz="1800" dirty="0"/>
              <a:t>Fit testing</a:t>
            </a:r>
          </a:p>
          <a:p>
            <a:pPr marL="400050" lvl="2" indent="0">
              <a:lnSpc>
                <a:spcPct val="150000"/>
              </a:lnSpc>
              <a:buNone/>
            </a:pPr>
            <a:endParaRPr lang="en-US" sz="1800" dirty="0"/>
          </a:p>
          <a:p>
            <a:pPr marL="400050" lvl="2" indent="0">
              <a:lnSpc>
                <a:spcPct val="150000"/>
              </a:lnSpc>
              <a:buNone/>
            </a:pPr>
            <a:r>
              <a:rPr lang="en-US" sz="1800" dirty="0"/>
              <a:t>See </a:t>
            </a:r>
            <a:r>
              <a:rPr lang="en-US" sz="1800" b="1" dirty="0"/>
              <a:t>OSHA 29 CFR 1910</a:t>
            </a:r>
            <a:r>
              <a:rPr lang="en-US" sz="1800" dirty="0"/>
              <a:t>, Subpart I – Personal Protective Equipment</a:t>
            </a:r>
          </a:p>
          <a:p>
            <a:pPr marL="400050" lvl="2" indent="0">
              <a:lnSpc>
                <a:spcPct val="150000"/>
              </a:lnSpc>
              <a:buNone/>
            </a:pPr>
            <a:r>
              <a:rPr lang="en-US" sz="1800" b="1" dirty="0"/>
              <a:t>1910.134</a:t>
            </a:r>
            <a:r>
              <a:rPr lang="en-US" sz="1800" dirty="0"/>
              <a:t>, respiratory protection </a:t>
            </a:r>
          </a:p>
          <a:p>
            <a:pPr marL="400050" lvl="2" indent="0">
              <a:lnSpc>
                <a:spcPct val="150000"/>
              </a:lnSpc>
              <a:buNone/>
            </a:pPr>
            <a:endParaRPr lang="en-US" sz="1800" dirty="0"/>
          </a:p>
          <a:p>
            <a:pPr marL="0" indent="0" algn="just">
              <a:buNone/>
            </a:pPr>
            <a:endParaRPr lang="en-US" sz="1800" dirty="0"/>
          </a:p>
          <a:p>
            <a:pPr marL="0" indent="0" algn="just">
              <a:lnSpc>
                <a:spcPct val="150000"/>
              </a:lnSpc>
              <a:buNone/>
            </a:pPr>
            <a:endParaRPr lang="en-US" sz="1800" b="1" dirty="0"/>
          </a:p>
        </p:txBody>
      </p:sp>
      <p:pic>
        <p:nvPicPr>
          <p:cNvPr id="6" name="Picture 5" descr="A picture containing indoor, white, black, mirror&#10;">
            <a:extLst>
              <a:ext uri="{FF2B5EF4-FFF2-40B4-BE49-F238E27FC236}">
                <a16:creationId xmlns:a16="http://schemas.microsoft.com/office/drawing/2014/main" id="{1E186960-52E0-4075-8802-0C6203480F9F}"/>
              </a:ext>
            </a:extLst>
          </p:cNvPr>
          <p:cNvPicPr>
            <a:picLocks noChangeAspect="1"/>
          </p:cNvPicPr>
          <p:nvPr/>
        </p:nvPicPr>
        <p:blipFill rotWithShape="1">
          <a:blip r:embed="rId3">
            <a:extLst>
              <a:ext uri="{28A0092B-C50C-407E-A947-70E740481C1C}">
                <a14:useLocalDpi xmlns:a14="http://schemas.microsoft.com/office/drawing/2010/main" val="0"/>
              </a:ext>
            </a:extLst>
          </a:blip>
          <a:srcRect l="10482" t="3494" r="12663" b="29085"/>
          <a:stretch/>
        </p:blipFill>
        <p:spPr>
          <a:xfrm>
            <a:off x="5484891" y="1905000"/>
            <a:ext cx="3048000" cy="2438400"/>
          </a:xfrm>
          <a:prstGeom prst="rect">
            <a:avLst/>
          </a:prstGeom>
        </p:spPr>
      </p:pic>
      <p:sp>
        <p:nvSpPr>
          <p:cNvPr id="3" name="Slide Number Placeholder 2">
            <a:extLst>
              <a:ext uri="{FF2B5EF4-FFF2-40B4-BE49-F238E27FC236}">
                <a16:creationId xmlns:a16="http://schemas.microsoft.com/office/drawing/2014/main" id="{6591B2DE-5D1F-45B2-9EAE-8EB2ABDB63A0}"/>
              </a:ext>
            </a:extLst>
          </p:cNvPr>
          <p:cNvSpPr>
            <a:spLocks noGrp="1"/>
          </p:cNvSpPr>
          <p:nvPr>
            <p:ph type="sldNum" sz="quarter" idx="12"/>
          </p:nvPr>
        </p:nvSpPr>
        <p:spPr/>
        <p:txBody>
          <a:bodyPr/>
          <a:lstStyle/>
          <a:p>
            <a:fld id="{28816688-2CA4-405C-BAB2-1CEDA431D415}" type="slidenum">
              <a:rPr lang="en-US" smtClean="0"/>
              <a:t>28</a:t>
            </a:fld>
            <a:endParaRPr lang="en-US" dirty="0"/>
          </a:p>
        </p:txBody>
      </p:sp>
    </p:spTree>
    <p:extLst>
      <p:ext uri="{BB962C8B-B14F-4D97-AF65-F5344CB8AC3E}">
        <p14:creationId xmlns:p14="http://schemas.microsoft.com/office/powerpoint/2010/main" val="25064537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noGrp="1"/>
          </p:cNvSpPr>
          <p:nvPr>
            <p:ph type="title" idx="4294967295"/>
          </p:nvPr>
        </p:nvSpPr>
        <p:spPr bwMode="auto">
          <a:xfrm>
            <a:off x="0" y="457200"/>
            <a:ext cx="9144000" cy="762000"/>
          </a:xfrm>
          <a:prstGeom prst="rect">
            <a:avLst/>
          </a:prstGeom>
          <a:solidFill>
            <a:schemeClr val="tx2">
              <a:lumMod val="75000"/>
            </a:schemeClr>
          </a:solidFill>
          <a:ln w="9525">
            <a:solidFill>
              <a:schemeClr val="tx2">
                <a:lumMod val="75000"/>
              </a:schemeClr>
            </a:solidFill>
            <a:prstDash/>
            <a:miter lim="800000"/>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sz="2800">
                <a:solidFill>
                  <a:schemeClr val="bg1"/>
                </a:solidFill>
                <a:latin typeface="+mj-lt"/>
                <a:ea typeface="+mj-ea"/>
                <a:cs typeface="+mj-cs"/>
              </a:defRPr>
            </a:lvl1pPr>
          </a:lstStyle>
          <a:p>
            <a:r>
              <a:rPr lang="en-US" dirty="0"/>
              <a:t>Respiratory Protection (2) continued</a:t>
            </a:r>
          </a:p>
        </p:txBody>
      </p:sp>
      <p:sp>
        <p:nvSpPr>
          <p:cNvPr id="4" name="Content Placeholder 1">
            <a:extLst>
              <a:ext uri="{FF2B5EF4-FFF2-40B4-BE49-F238E27FC236}">
                <a16:creationId xmlns:a16="http://schemas.microsoft.com/office/drawing/2014/main" id="{0B13F41A-6FA1-45CE-947E-AC2EE87A79D9}"/>
              </a:ext>
            </a:extLst>
          </p:cNvPr>
          <p:cNvSpPr txBox="1">
            <a:spLocks/>
          </p:cNvSpPr>
          <p:nvPr/>
        </p:nvSpPr>
        <p:spPr>
          <a:xfrm>
            <a:off x="381000" y="1337647"/>
            <a:ext cx="8686800" cy="51816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buNone/>
            </a:pPr>
            <a:r>
              <a:rPr lang="en-US" sz="1800" dirty="0"/>
              <a:t>An effective respirator program must cover the following factors:</a:t>
            </a:r>
          </a:p>
          <a:p>
            <a:pPr marL="742950" lvl="2" indent="-342900">
              <a:lnSpc>
                <a:spcPct val="150000"/>
              </a:lnSpc>
              <a:buFont typeface="Wingdings" panose="05000000000000000000" pitchFamily="2" charset="2"/>
              <a:buChar char="§"/>
            </a:pPr>
            <a:r>
              <a:rPr lang="en-US" sz="1800" dirty="0"/>
              <a:t>Selection of appropriate respirator approved by the National Institute for Occupational Safety and Health (NIOSH)</a:t>
            </a:r>
          </a:p>
          <a:p>
            <a:pPr marL="742950" lvl="2" indent="-342900">
              <a:lnSpc>
                <a:spcPct val="150000"/>
              </a:lnSpc>
              <a:buFont typeface="Wingdings" panose="05000000000000000000" pitchFamily="2" charset="2"/>
              <a:buChar char="§"/>
            </a:pPr>
            <a:r>
              <a:rPr lang="en-US" sz="1800" dirty="0"/>
              <a:t>Inspection, cleaning, maintenance, and storage</a:t>
            </a:r>
          </a:p>
          <a:p>
            <a:pPr marL="742950" lvl="2" indent="-342900">
              <a:lnSpc>
                <a:spcPct val="150000"/>
              </a:lnSpc>
              <a:buFont typeface="Wingdings" panose="05000000000000000000" pitchFamily="2" charset="2"/>
              <a:buChar char="§"/>
            </a:pPr>
            <a:r>
              <a:rPr lang="en-US" sz="1800" dirty="0"/>
              <a:t>Work area surveillance</a:t>
            </a:r>
          </a:p>
          <a:p>
            <a:pPr marL="742950" lvl="2" indent="-342900">
              <a:lnSpc>
                <a:spcPct val="150000"/>
              </a:lnSpc>
              <a:buFont typeface="Wingdings" panose="05000000000000000000" pitchFamily="2" charset="2"/>
              <a:buChar char="§"/>
            </a:pPr>
            <a:r>
              <a:rPr lang="en-US" sz="1800" dirty="0"/>
              <a:t>Program evaluation</a:t>
            </a:r>
          </a:p>
          <a:p>
            <a:pPr marL="400050" lvl="2" indent="0">
              <a:lnSpc>
                <a:spcPct val="150000"/>
              </a:lnSpc>
              <a:buNone/>
            </a:pPr>
            <a:endParaRPr lang="en-US" sz="1800" dirty="0"/>
          </a:p>
          <a:p>
            <a:pPr marL="400050" lvl="2" indent="0">
              <a:lnSpc>
                <a:spcPct val="150000"/>
              </a:lnSpc>
              <a:buNone/>
            </a:pPr>
            <a:r>
              <a:rPr lang="en-US" sz="1800" dirty="0"/>
              <a:t>See Also </a:t>
            </a:r>
            <a:r>
              <a:rPr lang="en-US" sz="1800" b="1" dirty="0"/>
              <a:t>OSHA 29 CFR 1926</a:t>
            </a:r>
            <a:r>
              <a:rPr lang="en-US" sz="1800" dirty="0"/>
              <a:t>, Subpart E – Personal Protective and life saving Equipment</a:t>
            </a:r>
          </a:p>
          <a:p>
            <a:pPr marL="400050" lvl="2" indent="0">
              <a:lnSpc>
                <a:spcPct val="150000"/>
              </a:lnSpc>
              <a:buNone/>
            </a:pPr>
            <a:r>
              <a:rPr lang="en-US" sz="1800" b="1" dirty="0"/>
              <a:t>1926.103</a:t>
            </a:r>
            <a:r>
              <a:rPr lang="en-US" sz="1800" dirty="0"/>
              <a:t>, respiratory protection </a:t>
            </a:r>
          </a:p>
          <a:p>
            <a:pPr marL="0" indent="0" algn="just">
              <a:lnSpc>
                <a:spcPct val="150000"/>
              </a:lnSpc>
              <a:buNone/>
            </a:pPr>
            <a:endParaRPr lang="en-US" sz="1800" b="1" dirty="0"/>
          </a:p>
        </p:txBody>
      </p:sp>
      <p:sp>
        <p:nvSpPr>
          <p:cNvPr id="3" name="Slide Number Placeholder 2">
            <a:extLst>
              <a:ext uri="{FF2B5EF4-FFF2-40B4-BE49-F238E27FC236}">
                <a16:creationId xmlns:a16="http://schemas.microsoft.com/office/drawing/2014/main" id="{6591B2DE-5D1F-45B2-9EAE-8EB2ABDB63A0}"/>
              </a:ext>
            </a:extLst>
          </p:cNvPr>
          <p:cNvSpPr>
            <a:spLocks noGrp="1"/>
          </p:cNvSpPr>
          <p:nvPr>
            <p:ph type="sldNum" sz="quarter" idx="12"/>
          </p:nvPr>
        </p:nvSpPr>
        <p:spPr/>
        <p:txBody>
          <a:bodyPr/>
          <a:lstStyle/>
          <a:p>
            <a:fld id="{28816688-2CA4-405C-BAB2-1CEDA431D415}" type="slidenum">
              <a:rPr lang="en-US" smtClean="0"/>
              <a:t>29</a:t>
            </a:fld>
            <a:endParaRPr lang="en-US" dirty="0"/>
          </a:p>
        </p:txBody>
      </p:sp>
    </p:spTree>
    <p:extLst>
      <p:ext uri="{BB962C8B-B14F-4D97-AF65-F5344CB8AC3E}">
        <p14:creationId xmlns:p14="http://schemas.microsoft.com/office/powerpoint/2010/main" val="41198294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noGrp="1"/>
          </p:cNvSpPr>
          <p:nvPr>
            <p:ph type="title" idx="4294967295"/>
          </p:nvPr>
        </p:nvSpPr>
        <p:spPr bwMode="auto">
          <a:xfrm>
            <a:off x="0" y="457200"/>
            <a:ext cx="9144000" cy="762000"/>
          </a:xfrm>
          <a:prstGeom prst="rect">
            <a:avLst/>
          </a:prstGeom>
          <a:solidFill>
            <a:schemeClr val="tx2">
              <a:lumMod val="75000"/>
            </a:schemeClr>
          </a:solidFill>
          <a:ln w="9525">
            <a:solidFill>
              <a:schemeClr val="tx2">
                <a:lumMod val="75000"/>
              </a:schemeClr>
            </a:solidFill>
            <a:prstDash/>
            <a:miter lim="800000"/>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chemeClr val="bg1"/>
                </a:solidFill>
                <a:effectLst/>
                <a:uLnTx/>
                <a:uFillTx/>
                <a:latin typeface="+mn-lt"/>
                <a:ea typeface="+mn-ea"/>
                <a:cs typeface="+mn-cs"/>
              </a:rPr>
              <a:t> </a:t>
            </a:r>
            <a:r>
              <a:rPr lang="en-US" sz="2800" dirty="0">
                <a:solidFill>
                  <a:schemeClr val="bg1"/>
                </a:solidFill>
                <a:latin typeface="+mn-lt"/>
                <a:ea typeface="+mn-ea"/>
                <a:cs typeface="+mn-cs"/>
              </a:rPr>
              <a:t>Learning Objective </a:t>
            </a:r>
            <a:r>
              <a:rPr kumimoji="0" lang="en-US" sz="2800" b="0" i="0" u="none" strike="noStrike" kern="1200" cap="none" spc="0" normalizeH="0" baseline="0" noProof="0" dirty="0">
                <a:ln>
                  <a:noFill/>
                </a:ln>
                <a:solidFill>
                  <a:schemeClr val="bg1"/>
                </a:solidFill>
                <a:effectLst/>
                <a:uLnTx/>
                <a:uFillTx/>
                <a:latin typeface="+mn-lt"/>
                <a:ea typeface="+mn-ea"/>
                <a:cs typeface="+mn-cs"/>
              </a:rPr>
              <a:t>  </a:t>
            </a:r>
            <a:endParaRPr kumimoji="0" lang="en-US" sz="2800" b="1" i="0" u="none" strike="noStrike" kern="1200" cap="none" spc="0" normalizeH="0" baseline="0" noProof="0" dirty="0">
              <a:ln>
                <a:noFill/>
              </a:ln>
              <a:solidFill>
                <a:schemeClr val="bg1"/>
              </a:solidFill>
              <a:effectLst/>
              <a:uLnTx/>
              <a:uFillTx/>
              <a:latin typeface="Times New Roman" pitchFamily="18" charset="0"/>
              <a:ea typeface="+mn-ea"/>
              <a:cs typeface="Times New Roman" pitchFamily="18" charset="0"/>
            </a:endParaRPr>
          </a:p>
        </p:txBody>
      </p:sp>
      <p:sp>
        <p:nvSpPr>
          <p:cNvPr id="4" name="Content Placeholder 1">
            <a:extLst>
              <a:ext uri="{FF2B5EF4-FFF2-40B4-BE49-F238E27FC236}">
                <a16:creationId xmlns:a16="http://schemas.microsoft.com/office/drawing/2014/main" id="{0B13F41A-6FA1-45CE-947E-AC2EE87A79D9}"/>
              </a:ext>
            </a:extLst>
          </p:cNvPr>
          <p:cNvSpPr txBox="1">
            <a:spLocks/>
          </p:cNvSpPr>
          <p:nvPr/>
        </p:nvSpPr>
        <p:spPr>
          <a:xfrm>
            <a:off x="533401" y="1447801"/>
            <a:ext cx="8229600" cy="48006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spcAft>
                <a:spcPts val="600"/>
              </a:spcAft>
              <a:buFont typeface="Calibri" panose="020F0502020204030204" pitchFamily="34" charset="0"/>
              <a:buChar char="−"/>
            </a:pPr>
            <a:r>
              <a:rPr lang="en-US" sz="2800" dirty="0"/>
              <a:t>Identify hazards associated with wind energy industry </a:t>
            </a:r>
            <a:endParaRPr lang="en-US" sz="2400" dirty="0"/>
          </a:p>
          <a:p>
            <a:pPr algn="just">
              <a:spcAft>
                <a:spcPts val="600"/>
              </a:spcAft>
              <a:buFont typeface="Calibri" panose="020F0502020204030204" pitchFamily="34" charset="0"/>
              <a:buChar char="−"/>
            </a:pPr>
            <a:r>
              <a:rPr lang="en-US" sz="2800" dirty="0"/>
              <a:t>Learn how workers are exposed to such hazards and to protect them from it. </a:t>
            </a:r>
          </a:p>
          <a:p>
            <a:pPr algn="just">
              <a:spcAft>
                <a:spcPts val="600"/>
              </a:spcAft>
              <a:buFont typeface="Calibri" panose="020F0502020204030204" pitchFamily="34" charset="0"/>
              <a:buChar char="−"/>
            </a:pPr>
            <a:r>
              <a:rPr lang="en-US" sz="2800" dirty="0"/>
              <a:t>Enumerate Recommendation for safe working on wind farms and related OSHA standards to be followed </a:t>
            </a:r>
          </a:p>
          <a:p>
            <a:pPr marL="0" indent="0" algn="just">
              <a:spcAft>
                <a:spcPts val="600"/>
              </a:spcAft>
              <a:buNone/>
            </a:pPr>
            <a:endParaRPr lang="en-US" sz="2800" dirty="0"/>
          </a:p>
          <a:p>
            <a:pPr marL="0" indent="0" algn="just">
              <a:spcAft>
                <a:spcPts val="600"/>
              </a:spcAft>
              <a:buNone/>
            </a:pPr>
            <a:endParaRPr lang="en-US" dirty="0"/>
          </a:p>
        </p:txBody>
      </p:sp>
      <p:sp>
        <p:nvSpPr>
          <p:cNvPr id="3" name="Slide Number Placeholder 2">
            <a:extLst>
              <a:ext uri="{FF2B5EF4-FFF2-40B4-BE49-F238E27FC236}">
                <a16:creationId xmlns:a16="http://schemas.microsoft.com/office/drawing/2014/main" id="{6591B2DE-5D1F-45B2-9EAE-8EB2ABDB63A0}"/>
              </a:ext>
            </a:extLst>
          </p:cNvPr>
          <p:cNvSpPr>
            <a:spLocks noGrp="1"/>
          </p:cNvSpPr>
          <p:nvPr>
            <p:ph type="sldNum" sz="quarter" idx="12"/>
          </p:nvPr>
        </p:nvSpPr>
        <p:spPr/>
        <p:txBody>
          <a:bodyPr/>
          <a:lstStyle/>
          <a:p>
            <a:fld id="{28816688-2CA4-405C-BAB2-1CEDA431D415}" type="slidenum">
              <a:rPr lang="en-US" smtClean="0"/>
              <a:t>3</a:t>
            </a:fld>
            <a:endParaRPr lang="en-US"/>
          </a:p>
        </p:txBody>
      </p:sp>
    </p:spTree>
    <p:extLst>
      <p:ext uri="{BB962C8B-B14F-4D97-AF65-F5344CB8AC3E}">
        <p14:creationId xmlns:p14="http://schemas.microsoft.com/office/powerpoint/2010/main" val="21896530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noGrp="1"/>
          </p:cNvSpPr>
          <p:nvPr>
            <p:ph type="title" idx="4294967295"/>
          </p:nvPr>
        </p:nvSpPr>
        <p:spPr bwMode="auto">
          <a:xfrm>
            <a:off x="0" y="457200"/>
            <a:ext cx="9144000" cy="762000"/>
          </a:xfrm>
          <a:prstGeom prst="rect">
            <a:avLst/>
          </a:prstGeom>
          <a:solidFill>
            <a:schemeClr val="tx2">
              <a:lumMod val="75000"/>
            </a:schemeClr>
          </a:solidFill>
          <a:ln w="9525">
            <a:solidFill>
              <a:schemeClr val="tx2">
                <a:lumMod val="75000"/>
              </a:schemeClr>
            </a:solidFill>
            <a:prstDash/>
            <a:miter lim="800000"/>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sz="2800">
                <a:solidFill>
                  <a:schemeClr val="bg1"/>
                </a:solidFill>
                <a:latin typeface="+mj-lt"/>
                <a:ea typeface="+mj-ea"/>
                <a:cs typeface="+mj-cs"/>
              </a:defRPr>
            </a:lvl1pPr>
          </a:lstStyle>
          <a:p>
            <a:r>
              <a:rPr lang="en-US" dirty="0"/>
              <a:t>Respiratory Protection (3)</a:t>
            </a:r>
          </a:p>
        </p:txBody>
      </p:sp>
      <p:sp>
        <p:nvSpPr>
          <p:cNvPr id="4" name="Content Placeholder 1">
            <a:extLst>
              <a:ext uri="{FF2B5EF4-FFF2-40B4-BE49-F238E27FC236}">
                <a16:creationId xmlns:a16="http://schemas.microsoft.com/office/drawing/2014/main" id="{0B13F41A-6FA1-45CE-947E-AC2EE87A79D9}"/>
              </a:ext>
            </a:extLst>
          </p:cNvPr>
          <p:cNvSpPr txBox="1">
            <a:spLocks/>
          </p:cNvSpPr>
          <p:nvPr/>
        </p:nvSpPr>
        <p:spPr>
          <a:xfrm>
            <a:off x="304800" y="1368117"/>
            <a:ext cx="7848600" cy="4839315"/>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lnSpc>
                <a:spcPct val="150000"/>
              </a:lnSpc>
              <a:buNone/>
            </a:pPr>
            <a:r>
              <a:rPr lang="en-US" sz="2400" dirty="0"/>
              <a:t>Training must include an explanation of the following:</a:t>
            </a:r>
          </a:p>
          <a:p>
            <a:pPr marL="742950" lvl="2" indent="-342900">
              <a:lnSpc>
                <a:spcPct val="150000"/>
              </a:lnSpc>
              <a:buFont typeface="Wingdings" panose="05000000000000000000" pitchFamily="2" charset="2"/>
              <a:buChar char="§"/>
            </a:pPr>
            <a:r>
              <a:rPr lang="en-US" sz="2000" dirty="0"/>
              <a:t>Why respirator use is necessary</a:t>
            </a:r>
          </a:p>
          <a:p>
            <a:pPr marL="742950" lvl="2" indent="-342900">
              <a:lnSpc>
                <a:spcPct val="150000"/>
              </a:lnSpc>
              <a:buFont typeface="Wingdings" panose="05000000000000000000" pitchFamily="2" charset="2"/>
              <a:buChar char="§"/>
            </a:pPr>
            <a:r>
              <a:rPr lang="en-US" sz="2000" dirty="0"/>
              <a:t>Nature of respiratory hazard </a:t>
            </a:r>
          </a:p>
          <a:p>
            <a:pPr marL="742950" lvl="2" indent="-342900">
              <a:lnSpc>
                <a:spcPct val="150000"/>
              </a:lnSpc>
              <a:buFont typeface="Wingdings" panose="05000000000000000000" pitchFamily="2" charset="2"/>
              <a:buChar char="§"/>
            </a:pPr>
            <a:r>
              <a:rPr lang="en-US" sz="2000" dirty="0"/>
              <a:t>Consequences of incorrect fitting and inadequate maintenance</a:t>
            </a:r>
          </a:p>
          <a:p>
            <a:pPr marL="742950" lvl="2" indent="-342900">
              <a:lnSpc>
                <a:spcPct val="150000"/>
              </a:lnSpc>
              <a:buFont typeface="Wingdings" panose="05000000000000000000" pitchFamily="2" charset="2"/>
              <a:buChar char="§"/>
            </a:pPr>
            <a:r>
              <a:rPr lang="en-US" sz="2000" dirty="0"/>
              <a:t>Reasons for selection of respirator type</a:t>
            </a:r>
          </a:p>
          <a:p>
            <a:pPr marL="742950" lvl="2" indent="-342900">
              <a:lnSpc>
                <a:spcPct val="150000"/>
              </a:lnSpc>
              <a:buFont typeface="Wingdings" panose="05000000000000000000" pitchFamily="2" charset="2"/>
              <a:buChar char="§"/>
            </a:pPr>
            <a:r>
              <a:rPr lang="en-US" sz="2000" dirty="0"/>
              <a:t>Capabilities and limitations of selected respirator</a:t>
            </a:r>
          </a:p>
          <a:p>
            <a:pPr marL="400050" lvl="2" indent="0">
              <a:lnSpc>
                <a:spcPct val="150000"/>
              </a:lnSpc>
              <a:buNone/>
            </a:pPr>
            <a:endParaRPr lang="en-US" sz="1600" dirty="0"/>
          </a:p>
          <a:p>
            <a:pPr marL="0" indent="0" algn="just">
              <a:buNone/>
            </a:pPr>
            <a:endParaRPr lang="en-US" sz="1800" dirty="0"/>
          </a:p>
          <a:p>
            <a:pPr marL="0" indent="0" algn="just">
              <a:lnSpc>
                <a:spcPct val="150000"/>
              </a:lnSpc>
              <a:buNone/>
            </a:pPr>
            <a:endParaRPr lang="en-US" sz="2400" b="1" dirty="0"/>
          </a:p>
        </p:txBody>
      </p:sp>
      <p:sp>
        <p:nvSpPr>
          <p:cNvPr id="3" name="Slide Number Placeholder 2">
            <a:extLst>
              <a:ext uri="{FF2B5EF4-FFF2-40B4-BE49-F238E27FC236}">
                <a16:creationId xmlns:a16="http://schemas.microsoft.com/office/drawing/2014/main" id="{6591B2DE-5D1F-45B2-9EAE-8EB2ABDB63A0}"/>
              </a:ext>
            </a:extLst>
          </p:cNvPr>
          <p:cNvSpPr>
            <a:spLocks noGrp="1"/>
          </p:cNvSpPr>
          <p:nvPr>
            <p:ph type="sldNum" sz="quarter" idx="12"/>
          </p:nvPr>
        </p:nvSpPr>
        <p:spPr/>
        <p:txBody>
          <a:bodyPr/>
          <a:lstStyle/>
          <a:p>
            <a:fld id="{28816688-2CA4-405C-BAB2-1CEDA431D415}" type="slidenum">
              <a:rPr lang="en-US" smtClean="0"/>
              <a:t>30</a:t>
            </a:fld>
            <a:endParaRPr lang="en-US" dirty="0"/>
          </a:p>
        </p:txBody>
      </p:sp>
    </p:spTree>
    <p:extLst>
      <p:ext uri="{BB962C8B-B14F-4D97-AF65-F5344CB8AC3E}">
        <p14:creationId xmlns:p14="http://schemas.microsoft.com/office/powerpoint/2010/main" val="20177542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noGrp="1"/>
          </p:cNvSpPr>
          <p:nvPr>
            <p:ph type="title" idx="4294967295"/>
          </p:nvPr>
        </p:nvSpPr>
        <p:spPr bwMode="auto">
          <a:xfrm>
            <a:off x="-27160" y="470246"/>
            <a:ext cx="9144000" cy="762000"/>
          </a:xfrm>
          <a:prstGeom prst="rect">
            <a:avLst/>
          </a:prstGeom>
          <a:solidFill>
            <a:schemeClr val="tx2">
              <a:lumMod val="75000"/>
            </a:schemeClr>
          </a:solidFill>
          <a:ln w="9525">
            <a:solidFill>
              <a:schemeClr val="tx2">
                <a:lumMod val="75000"/>
              </a:schemeClr>
            </a:solidFill>
            <a:prstDash/>
            <a:miter lim="800000"/>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sz="2800">
                <a:solidFill>
                  <a:schemeClr val="bg1"/>
                </a:solidFill>
                <a:latin typeface="+mj-lt"/>
                <a:ea typeface="+mj-ea"/>
                <a:cs typeface="+mj-cs"/>
              </a:defRPr>
            </a:lvl1pPr>
          </a:lstStyle>
          <a:p>
            <a:r>
              <a:rPr lang="en-US" dirty="0"/>
              <a:t>Respiratory Protection (3) continued</a:t>
            </a:r>
          </a:p>
        </p:txBody>
      </p:sp>
      <p:sp>
        <p:nvSpPr>
          <p:cNvPr id="4" name="Content Placeholder 1">
            <a:extLst>
              <a:ext uri="{FF2B5EF4-FFF2-40B4-BE49-F238E27FC236}">
                <a16:creationId xmlns:a16="http://schemas.microsoft.com/office/drawing/2014/main" id="{0B13F41A-6FA1-45CE-947E-AC2EE87A79D9}"/>
              </a:ext>
            </a:extLst>
          </p:cNvPr>
          <p:cNvSpPr txBox="1">
            <a:spLocks/>
          </p:cNvSpPr>
          <p:nvPr/>
        </p:nvSpPr>
        <p:spPr>
          <a:xfrm>
            <a:off x="457200" y="1542742"/>
            <a:ext cx="7772400" cy="3772515"/>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742950" lvl="2" indent="-342900">
              <a:lnSpc>
                <a:spcPct val="150000"/>
              </a:lnSpc>
              <a:buFont typeface="Wingdings" panose="05000000000000000000" pitchFamily="2" charset="2"/>
              <a:buChar char="§"/>
            </a:pPr>
            <a:r>
              <a:rPr lang="en-US" sz="2000" dirty="0"/>
              <a:t>Operation and inspection of respirator</a:t>
            </a:r>
          </a:p>
          <a:p>
            <a:pPr marL="742950" lvl="2" indent="-342900">
              <a:lnSpc>
                <a:spcPct val="150000"/>
              </a:lnSpc>
              <a:buFont typeface="Wingdings" panose="05000000000000000000" pitchFamily="2" charset="2"/>
              <a:buChar char="§"/>
            </a:pPr>
            <a:r>
              <a:rPr lang="en-US" sz="2000" dirty="0"/>
              <a:t>Respirator maintenance and storage requirements</a:t>
            </a:r>
          </a:p>
          <a:p>
            <a:pPr marL="742950" lvl="2" indent="-342900">
              <a:lnSpc>
                <a:spcPct val="150000"/>
              </a:lnSpc>
              <a:buFont typeface="Wingdings" panose="05000000000000000000" pitchFamily="2" charset="2"/>
              <a:buChar char="§"/>
            </a:pPr>
            <a:r>
              <a:rPr lang="en-US" sz="2000" dirty="0"/>
              <a:t>Effective respirator use in emergency situations</a:t>
            </a:r>
          </a:p>
          <a:p>
            <a:pPr marL="742950" lvl="2" indent="-342900">
              <a:lnSpc>
                <a:spcPct val="150000"/>
              </a:lnSpc>
              <a:buFont typeface="Wingdings" panose="05000000000000000000" pitchFamily="2" charset="2"/>
              <a:buChar char="§"/>
            </a:pPr>
            <a:r>
              <a:rPr lang="en-US" sz="2000" dirty="0"/>
              <a:t>Fixing malfunctioning respirator </a:t>
            </a:r>
          </a:p>
          <a:p>
            <a:pPr marL="742950" lvl="2" indent="-342900">
              <a:lnSpc>
                <a:spcPct val="150000"/>
              </a:lnSpc>
              <a:buFont typeface="Wingdings" panose="05000000000000000000" pitchFamily="2" charset="2"/>
              <a:buChar char="§"/>
            </a:pPr>
            <a:r>
              <a:rPr lang="en-US" sz="2000" dirty="0"/>
              <a:t>Recognition of medical signs and symptoms against effective use of respirator</a:t>
            </a:r>
          </a:p>
          <a:p>
            <a:pPr marL="0" indent="0" algn="just">
              <a:buNone/>
            </a:pPr>
            <a:endParaRPr lang="en-US" sz="1800" dirty="0"/>
          </a:p>
          <a:p>
            <a:pPr marL="0" indent="0" algn="just">
              <a:lnSpc>
                <a:spcPct val="150000"/>
              </a:lnSpc>
              <a:buNone/>
            </a:pPr>
            <a:endParaRPr lang="en-US" sz="2400" b="1" dirty="0"/>
          </a:p>
        </p:txBody>
      </p:sp>
      <p:sp>
        <p:nvSpPr>
          <p:cNvPr id="3" name="Slide Number Placeholder 2">
            <a:extLst>
              <a:ext uri="{FF2B5EF4-FFF2-40B4-BE49-F238E27FC236}">
                <a16:creationId xmlns:a16="http://schemas.microsoft.com/office/drawing/2014/main" id="{6591B2DE-5D1F-45B2-9EAE-8EB2ABDB63A0}"/>
              </a:ext>
            </a:extLst>
          </p:cNvPr>
          <p:cNvSpPr>
            <a:spLocks noGrp="1"/>
          </p:cNvSpPr>
          <p:nvPr>
            <p:ph type="sldNum" sz="quarter" idx="12"/>
          </p:nvPr>
        </p:nvSpPr>
        <p:spPr/>
        <p:txBody>
          <a:bodyPr/>
          <a:lstStyle/>
          <a:p>
            <a:fld id="{28816688-2CA4-405C-BAB2-1CEDA431D415}" type="slidenum">
              <a:rPr lang="en-US" smtClean="0"/>
              <a:t>31</a:t>
            </a:fld>
            <a:endParaRPr lang="en-US" dirty="0"/>
          </a:p>
        </p:txBody>
      </p:sp>
    </p:spTree>
    <p:extLst>
      <p:ext uri="{BB962C8B-B14F-4D97-AF65-F5344CB8AC3E}">
        <p14:creationId xmlns:p14="http://schemas.microsoft.com/office/powerpoint/2010/main" val="10790744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noGrp="1"/>
          </p:cNvSpPr>
          <p:nvPr>
            <p:ph type="title" idx="4294967295"/>
          </p:nvPr>
        </p:nvSpPr>
        <p:spPr bwMode="auto">
          <a:xfrm>
            <a:off x="0" y="457200"/>
            <a:ext cx="9144000" cy="762000"/>
          </a:xfrm>
          <a:prstGeom prst="rect">
            <a:avLst/>
          </a:prstGeom>
          <a:solidFill>
            <a:schemeClr val="tx2">
              <a:lumMod val="75000"/>
            </a:schemeClr>
          </a:solidFill>
          <a:ln w="9525">
            <a:solidFill>
              <a:schemeClr val="tx2">
                <a:lumMod val="75000"/>
              </a:schemeClr>
            </a:solidFill>
            <a:prstDash/>
            <a:miter lim="800000"/>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sz="2800">
                <a:solidFill>
                  <a:schemeClr val="bg1"/>
                </a:solidFill>
                <a:latin typeface="+mj-lt"/>
                <a:ea typeface="+mj-ea"/>
                <a:cs typeface="+mj-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chemeClr val="bg1"/>
                </a:solidFill>
                <a:effectLst/>
                <a:uLnTx/>
                <a:uFillTx/>
                <a:latin typeface="+mj-lt"/>
                <a:ea typeface="+mj-ea"/>
                <a:cs typeface="+mj-cs"/>
              </a:rPr>
              <a:t>Review &amp; Questions </a:t>
            </a:r>
          </a:p>
        </p:txBody>
      </p:sp>
      <p:sp>
        <p:nvSpPr>
          <p:cNvPr id="10" name="Content Placeholder 1"/>
          <p:cNvSpPr txBox="1">
            <a:spLocks/>
          </p:cNvSpPr>
          <p:nvPr/>
        </p:nvSpPr>
        <p:spPr>
          <a:xfrm>
            <a:off x="457200" y="1600200"/>
            <a:ext cx="8229600" cy="452596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Name three important things you learned in this section. </a:t>
            </a:r>
          </a:p>
        </p:txBody>
      </p:sp>
      <p:pic>
        <p:nvPicPr>
          <p:cNvPr id="9" name="Picture 8" descr="Questions"/>
          <p:cNvPicPr>
            <a:picLocks noChangeAspect="1" noChangeArrowheads="1"/>
          </p:cNvPicPr>
          <p:nvPr/>
        </p:nvPicPr>
        <p:blipFill>
          <a:blip r:embed="rId3" cstate="print"/>
          <a:srcRect/>
          <a:stretch>
            <a:fillRect/>
          </a:stretch>
        </p:blipFill>
        <p:spPr bwMode="auto">
          <a:xfrm>
            <a:off x="3295650" y="3313771"/>
            <a:ext cx="2857500" cy="2857500"/>
          </a:xfrm>
          <a:prstGeom prst="rect">
            <a:avLst/>
          </a:prstGeom>
          <a:noFill/>
        </p:spPr>
      </p:pic>
      <p:sp>
        <p:nvSpPr>
          <p:cNvPr id="2" name="Slide Number Placeholder 1">
            <a:extLst>
              <a:ext uri="{FF2B5EF4-FFF2-40B4-BE49-F238E27FC236}">
                <a16:creationId xmlns:a16="http://schemas.microsoft.com/office/drawing/2014/main" id="{D475F3DA-56B1-4E9D-90A0-BB1CE74D1259}"/>
              </a:ext>
            </a:extLst>
          </p:cNvPr>
          <p:cNvSpPr>
            <a:spLocks noGrp="1"/>
          </p:cNvSpPr>
          <p:nvPr>
            <p:ph type="sldNum" sz="quarter" idx="12"/>
          </p:nvPr>
        </p:nvSpPr>
        <p:spPr/>
        <p:txBody>
          <a:bodyPr/>
          <a:lstStyle/>
          <a:p>
            <a:fld id="{52110876-1A90-47DF-8CC1-92F5C1F8B346}" type="slidenum">
              <a:rPr lang="en-US" smtClean="0"/>
              <a:pPr/>
              <a:t>32</a:t>
            </a:fld>
            <a:endParaRPr lang="en-US" dirty="0"/>
          </a:p>
        </p:txBody>
      </p:sp>
    </p:spTree>
    <p:extLst>
      <p:ext uri="{BB962C8B-B14F-4D97-AF65-F5344CB8AC3E}">
        <p14:creationId xmlns:p14="http://schemas.microsoft.com/office/powerpoint/2010/main" val="41819737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noGrp="1"/>
          </p:cNvSpPr>
          <p:nvPr>
            <p:ph type="title" idx="4294967295"/>
          </p:nvPr>
        </p:nvSpPr>
        <p:spPr bwMode="auto">
          <a:xfrm>
            <a:off x="0" y="457200"/>
            <a:ext cx="9144000" cy="762000"/>
          </a:xfrm>
          <a:prstGeom prst="rect">
            <a:avLst/>
          </a:prstGeom>
          <a:solidFill>
            <a:schemeClr val="tx2">
              <a:lumMod val="75000"/>
            </a:schemeClr>
          </a:solidFill>
          <a:ln w="9525">
            <a:solidFill>
              <a:schemeClr val="tx2">
                <a:lumMod val="75000"/>
              </a:schemeClr>
            </a:solidFill>
            <a:prstDash/>
            <a:miter lim="800000"/>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chemeClr val="bg1"/>
                </a:solidFill>
                <a:effectLst/>
                <a:uLnTx/>
                <a:uFillTx/>
                <a:latin typeface="+mn-lt"/>
                <a:ea typeface="+mn-ea"/>
                <a:cs typeface="+mn-cs"/>
              </a:rPr>
              <a:t> Scope and Application  </a:t>
            </a:r>
            <a:endParaRPr kumimoji="0" lang="en-US" sz="2800" b="1" i="0" u="none" strike="noStrike" kern="1200" cap="none" spc="0" normalizeH="0" baseline="0" noProof="0" dirty="0">
              <a:ln>
                <a:noFill/>
              </a:ln>
              <a:solidFill>
                <a:schemeClr val="bg1"/>
              </a:solidFill>
              <a:effectLst/>
              <a:uLnTx/>
              <a:uFillTx/>
              <a:latin typeface="Times New Roman" pitchFamily="18" charset="0"/>
              <a:ea typeface="+mn-ea"/>
              <a:cs typeface="Times New Roman" pitchFamily="18" charset="0"/>
            </a:endParaRPr>
          </a:p>
        </p:txBody>
      </p:sp>
      <p:sp>
        <p:nvSpPr>
          <p:cNvPr id="4" name="Content Placeholder 1">
            <a:extLst>
              <a:ext uri="{FF2B5EF4-FFF2-40B4-BE49-F238E27FC236}">
                <a16:creationId xmlns:a16="http://schemas.microsoft.com/office/drawing/2014/main" id="{0B13F41A-6FA1-45CE-947E-AC2EE87A79D9}"/>
              </a:ext>
            </a:extLst>
          </p:cNvPr>
          <p:cNvSpPr txBox="1">
            <a:spLocks/>
          </p:cNvSpPr>
          <p:nvPr/>
        </p:nvSpPr>
        <p:spPr>
          <a:xfrm>
            <a:off x="533400" y="1447800"/>
            <a:ext cx="8273711" cy="5273675"/>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Font typeface="Calibri" panose="020F0502020204030204" pitchFamily="34" charset="0"/>
              <a:buChar char="−"/>
            </a:pPr>
            <a:r>
              <a:rPr lang="en-US" sz="2800" dirty="0"/>
              <a:t>Wind Energy industry is growing</a:t>
            </a:r>
          </a:p>
          <a:p>
            <a:pPr algn="just">
              <a:buFont typeface="Calibri" panose="020F0502020204030204" pitchFamily="34" charset="0"/>
              <a:buChar char="−"/>
            </a:pPr>
            <a:r>
              <a:rPr lang="en-US" sz="2800" dirty="0"/>
              <a:t>OSHA standards cover most hazards</a:t>
            </a:r>
          </a:p>
          <a:p>
            <a:pPr algn="just">
              <a:buFont typeface="Calibri" panose="020F0502020204030204" pitchFamily="34" charset="0"/>
              <a:buChar char="−"/>
            </a:pPr>
            <a:r>
              <a:rPr lang="en-US" sz="2800" dirty="0"/>
              <a:t>Workers are exposed to hazards that can result in fatalities and serious injuries. </a:t>
            </a:r>
          </a:p>
          <a:p>
            <a:pPr algn="just">
              <a:buFont typeface="Calibri" panose="020F0502020204030204" pitchFamily="34" charset="0"/>
              <a:buChar char="−"/>
            </a:pPr>
            <a:r>
              <a:rPr lang="en-US" sz="2800" dirty="0"/>
              <a:t>Hazards reported to OSHA include falls, severe burns, electrical shock and arc flashes. </a:t>
            </a:r>
          </a:p>
          <a:p>
            <a:pPr marL="0" indent="0" algn="just">
              <a:buNone/>
            </a:pPr>
            <a:endParaRPr lang="en-US" sz="2800" dirty="0"/>
          </a:p>
          <a:p>
            <a:pPr marL="0" indent="0" algn="just">
              <a:buNone/>
            </a:pPr>
            <a:endParaRPr lang="en-US" dirty="0"/>
          </a:p>
        </p:txBody>
      </p:sp>
      <p:sp>
        <p:nvSpPr>
          <p:cNvPr id="3" name="Slide Number Placeholder 2">
            <a:extLst>
              <a:ext uri="{FF2B5EF4-FFF2-40B4-BE49-F238E27FC236}">
                <a16:creationId xmlns:a16="http://schemas.microsoft.com/office/drawing/2014/main" id="{6591B2DE-5D1F-45B2-9EAE-8EB2ABDB63A0}"/>
              </a:ext>
            </a:extLst>
          </p:cNvPr>
          <p:cNvSpPr>
            <a:spLocks noGrp="1"/>
          </p:cNvSpPr>
          <p:nvPr>
            <p:ph type="sldNum" sz="quarter" idx="12"/>
          </p:nvPr>
        </p:nvSpPr>
        <p:spPr/>
        <p:txBody>
          <a:bodyPr/>
          <a:lstStyle/>
          <a:p>
            <a:fld id="{28816688-2CA4-405C-BAB2-1CEDA431D415}" type="slidenum">
              <a:rPr lang="en-US" smtClean="0"/>
              <a:t>4</a:t>
            </a:fld>
            <a:endParaRPr lang="en-US"/>
          </a:p>
        </p:txBody>
      </p:sp>
    </p:spTree>
    <p:extLst>
      <p:ext uri="{BB962C8B-B14F-4D97-AF65-F5344CB8AC3E}">
        <p14:creationId xmlns:p14="http://schemas.microsoft.com/office/powerpoint/2010/main" val="3784973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noGrp="1"/>
          </p:cNvSpPr>
          <p:nvPr>
            <p:ph type="title" idx="4294967295"/>
          </p:nvPr>
        </p:nvSpPr>
        <p:spPr bwMode="auto">
          <a:xfrm>
            <a:off x="0" y="457200"/>
            <a:ext cx="9144000" cy="762000"/>
          </a:xfrm>
          <a:prstGeom prst="rect">
            <a:avLst/>
          </a:prstGeom>
          <a:solidFill>
            <a:schemeClr val="tx2">
              <a:lumMod val="75000"/>
            </a:schemeClr>
          </a:solidFill>
          <a:ln w="9525">
            <a:solidFill>
              <a:schemeClr val="tx2">
                <a:lumMod val="75000"/>
              </a:schemeClr>
            </a:solidFill>
            <a:prstDash/>
            <a:miter lim="800000"/>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sz="2800">
                <a:solidFill>
                  <a:schemeClr val="bg1"/>
                </a:solidFill>
                <a:latin typeface="+mj-lt"/>
                <a:ea typeface="+mj-ea"/>
                <a:cs typeface="+mj-cs"/>
              </a:defRPr>
            </a:lvl1pPr>
          </a:lstStyle>
          <a:p>
            <a:pPr lvl="0">
              <a:spcBef>
                <a:spcPts val="0"/>
              </a:spcBef>
              <a:defRPr/>
            </a:pPr>
            <a:r>
              <a:rPr lang="en-US" dirty="0"/>
              <a:t>Crane, Derrick and Hoist Safety (1)</a:t>
            </a:r>
            <a:endParaRPr kumimoji="0" lang="en-US" sz="1600" b="1" i="0" u="none" strike="noStrike" kern="1200" cap="none" spc="0" normalizeH="0" baseline="0" noProof="0" dirty="0">
              <a:ln>
                <a:noFill/>
              </a:ln>
              <a:solidFill>
                <a:schemeClr val="bg1"/>
              </a:solidFill>
              <a:effectLst/>
              <a:uLnTx/>
              <a:uFillTx/>
              <a:latin typeface="Times New Roman" pitchFamily="18" charset="0"/>
              <a:ea typeface="+mj-ea"/>
              <a:cs typeface="Times New Roman" pitchFamily="18" charset="0"/>
            </a:endParaRPr>
          </a:p>
        </p:txBody>
      </p:sp>
      <p:sp>
        <p:nvSpPr>
          <p:cNvPr id="4" name="Content Placeholder 1">
            <a:extLst>
              <a:ext uri="{FF2B5EF4-FFF2-40B4-BE49-F238E27FC236}">
                <a16:creationId xmlns:a16="http://schemas.microsoft.com/office/drawing/2014/main" id="{0B13F41A-6FA1-45CE-947E-AC2EE87A79D9}"/>
              </a:ext>
            </a:extLst>
          </p:cNvPr>
          <p:cNvSpPr txBox="1">
            <a:spLocks/>
          </p:cNvSpPr>
          <p:nvPr/>
        </p:nvSpPr>
        <p:spPr>
          <a:xfrm>
            <a:off x="533401" y="1371600"/>
            <a:ext cx="8077200" cy="4594225"/>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50000"/>
              </a:lnSpc>
              <a:buFont typeface="Calibri" panose="020F0502020204030204" pitchFamily="34" charset="0"/>
              <a:buChar char="−"/>
            </a:pPr>
            <a:r>
              <a:rPr lang="en-US" sz="2100" dirty="0"/>
              <a:t>Cranes, derricks, and hoists are used to move heavy equipment during wind turbine installation and maintenance. </a:t>
            </a:r>
          </a:p>
          <a:p>
            <a:pPr>
              <a:lnSpc>
                <a:spcPct val="150000"/>
              </a:lnSpc>
              <a:buFont typeface="Calibri" panose="020F0502020204030204" pitchFamily="34" charset="0"/>
              <a:buChar char="−"/>
            </a:pPr>
            <a:r>
              <a:rPr lang="en-US" sz="2100" dirty="0"/>
              <a:t>Fatalities and serious injuries can occur if cranes are not used or inspected properly. </a:t>
            </a:r>
          </a:p>
          <a:p>
            <a:pPr>
              <a:lnSpc>
                <a:spcPct val="150000"/>
              </a:lnSpc>
              <a:buFont typeface="Calibri" panose="020F0502020204030204" pitchFamily="34" charset="0"/>
              <a:buChar char="−"/>
            </a:pPr>
            <a:r>
              <a:rPr lang="en-US" sz="2100" dirty="0"/>
              <a:t>Fatalities may occur when crane boom or load strikes a powerline </a:t>
            </a:r>
          </a:p>
          <a:p>
            <a:pPr>
              <a:lnSpc>
                <a:spcPct val="150000"/>
              </a:lnSpc>
              <a:buFont typeface="Calibri" panose="020F0502020204030204" pitchFamily="34" charset="0"/>
              <a:buChar char="−"/>
            </a:pPr>
            <a:r>
              <a:rPr lang="en-US" sz="2100" dirty="0"/>
              <a:t>Other hazards include struck-by or caught-between swing radius of crane</a:t>
            </a:r>
          </a:p>
          <a:p>
            <a:pPr>
              <a:lnSpc>
                <a:spcPct val="150000"/>
              </a:lnSpc>
              <a:buFont typeface="Calibri" panose="020F0502020204030204" pitchFamily="34" charset="0"/>
              <a:buChar char="−"/>
            </a:pPr>
            <a:r>
              <a:rPr lang="en-US" sz="2100" dirty="0"/>
              <a:t>Failure to assemble or disassemble the crane properly may be hazardous</a:t>
            </a:r>
          </a:p>
        </p:txBody>
      </p:sp>
      <p:sp>
        <p:nvSpPr>
          <p:cNvPr id="3" name="Slide Number Placeholder 2">
            <a:extLst>
              <a:ext uri="{FF2B5EF4-FFF2-40B4-BE49-F238E27FC236}">
                <a16:creationId xmlns:a16="http://schemas.microsoft.com/office/drawing/2014/main" id="{6591B2DE-5D1F-45B2-9EAE-8EB2ABDB63A0}"/>
              </a:ext>
            </a:extLst>
          </p:cNvPr>
          <p:cNvSpPr>
            <a:spLocks noGrp="1"/>
          </p:cNvSpPr>
          <p:nvPr>
            <p:ph type="sldNum" sz="quarter" idx="12"/>
          </p:nvPr>
        </p:nvSpPr>
        <p:spPr/>
        <p:txBody>
          <a:bodyPr/>
          <a:lstStyle/>
          <a:p>
            <a:fld id="{28816688-2CA4-405C-BAB2-1CEDA431D415}" type="slidenum">
              <a:rPr lang="en-US" smtClean="0"/>
              <a:t>5</a:t>
            </a:fld>
            <a:endParaRPr lang="en-US"/>
          </a:p>
        </p:txBody>
      </p:sp>
    </p:spTree>
    <p:extLst>
      <p:ext uri="{BB962C8B-B14F-4D97-AF65-F5344CB8AC3E}">
        <p14:creationId xmlns:p14="http://schemas.microsoft.com/office/powerpoint/2010/main" val="10596067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noGrp="1"/>
          </p:cNvSpPr>
          <p:nvPr>
            <p:ph type="title" idx="4294967295"/>
          </p:nvPr>
        </p:nvSpPr>
        <p:spPr bwMode="auto">
          <a:xfrm>
            <a:off x="0" y="457200"/>
            <a:ext cx="9144000" cy="762000"/>
          </a:xfrm>
          <a:prstGeom prst="rect">
            <a:avLst/>
          </a:prstGeom>
          <a:solidFill>
            <a:schemeClr val="tx2">
              <a:lumMod val="75000"/>
            </a:schemeClr>
          </a:solidFill>
          <a:ln w="9525">
            <a:solidFill>
              <a:schemeClr val="tx2">
                <a:lumMod val="75000"/>
              </a:schemeClr>
            </a:solidFill>
            <a:prstDash/>
            <a:miter lim="800000"/>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sz="2800">
                <a:solidFill>
                  <a:schemeClr val="bg1"/>
                </a:solidFill>
                <a:latin typeface="+mj-lt"/>
                <a:ea typeface="+mj-ea"/>
                <a:cs typeface="+mj-cs"/>
              </a:defRPr>
            </a:lvl1pPr>
          </a:lstStyle>
          <a:p>
            <a:pPr lvl="0">
              <a:spcBef>
                <a:spcPts val="0"/>
              </a:spcBef>
              <a:defRPr/>
            </a:pPr>
            <a:r>
              <a:rPr lang="en-US" dirty="0"/>
              <a:t>Crane, Derrick and Hoist Safety (2)</a:t>
            </a:r>
            <a:endParaRPr kumimoji="0" lang="en-US" sz="1600" b="1" i="0" u="none" strike="noStrike" kern="1200" cap="none" spc="0" normalizeH="0" baseline="0" noProof="0" dirty="0">
              <a:ln>
                <a:noFill/>
              </a:ln>
              <a:solidFill>
                <a:schemeClr val="bg1"/>
              </a:solidFill>
              <a:effectLst/>
              <a:uLnTx/>
              <a:uFillTx/>
              <a:latin typeface="Times New Roman" pitchFamily="18" charset="0"/>
              <a:ea typeface="+mj-ea"/>
              <a:cs typeface="Times New Roman" pitchFamily="18" charset="0"/>
            </a:endParaRPr>
          </a:p>
        </p:txBody>
      </p:sp>
      <p:sp>
        <p:nvSpPr>
          <p:cNvPr id="4" name="Content Placeholder 1">
            <a:extLst>
              <a:ext uri="{FF2B5EF4-FFF2-40B4-BE49-F238E27FC236}">
                <a16:creationId xmlns:a16="http://schemas.microsoft.com/office/drawing/2014/main" id="{0B13F41A-6FA1-45CE-947E-AC2EE87A79D9}"/>
              </a:ext>
            </a:extLst>
          </p:cNvPr>
          <p:cNvSpPr txBox="1">
            <a:spLocks/>
          </p:cNvSpPr>
          <p:nvPr/>
        </p:nvSpPr>
        <p:spPr>
          <a:xfrm>
            <a:off x="571500" y="1524000"/>
            <a:ext cx="8001000" cy="44196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50000"/>
              </a:lnSpc>
              <a:buNone/>
            </a:pPr>
            <a:r>
              <a:rPr lang="en-US" sz="2400" dirty="0"/>
              <a:t>Relevant OSHA standards addressing safety issues include: </a:t>
            </a:r>
          </a:p>
          <a:p>
            <a:pPr>
              <a:lnSpc>
                <a:spcPct val="150000"/>
              </a:lnSpc>
              <a:buFont typeface="Wingdings" panose="05000000000000000000" pitchFamily="2" charset="2"/>
              <a:buChar char="Ø"/>
            </a:pPr>
            <a:r>
              <a:rPr lang="en-US" sz="2400" dirty="0"/>
              <a:t>The General Industry standard</a:t>
            </a:r>
          </a:p>
          <a:p>
            <a:pPr lvl="1">
              <a:lnSpc>
                <a:spcPct val="150000"/>
              </a:lnSpc>
            </a:pPr>
            <a:r>
              <a:rPr lang="en-US" sz="2400" dirty="0"/>
              <a:t>29 CFR 1910.179: Overhead and gantry cranes</a:t>
            </a:r>
          </a:p>
          <a:p>
            <a:pPr lvl="1">
              <a:lnSpc>
                <a:spcPct val="150000"/>
              </a:lnSpc>
            </a:pPr>
            <a:r>
              <a:rPr lang="en-US" sz="2400" dirty="0"/>
              <a:t>29 CFR 1910.180: Crawler locomotive and truck cranes</a:t>
            </a:r>
          </a:p>
          <a:p>
            <a:pPr>
              <a:lnSpc>
                <a:spcPct val="150000"/>
              </a:lnSpc>
              <a:buFont typeface="Wingdings" panose="05000000000000000000" pitchFamily="2" charset="2"/>
              <a:buChar char="Ø"/>
            </a:pPr>
            <a:r>
              <a:rPr lang="en-US" sz="2400" dirty="0"/>
              <a:t>The Construction Industry standard</a:t>
            </a:r>
          </a:p>
          <a:p>
            <a:pPr lvl="1">
              <a:lnSpc>
                <a:spcPct val="150000"/>
              </a:lnSpc>
            </a:pPr>
            <a:r>
              <a:rPr lang="en-US" sz="2400" dirty="0"/>
              <a:t>29 CFR 1926.1417</a:t>
            </a:r>
          </a:p>
          <a:p>
            <a:pPr lvl="1"/>
            <a:endParaRPr lang="en-US" sz="2400" dirty="0"/>
          </a:p>
          <a:p>
            <a:pPr marL="342900" lvl="1" indent="0">
              <a:buNone/>
            </a:pPr>
            <a:endParaRPr lang="en-US" sz="2400" dirty="0"/>
          </a:p>
          <a:p>
            <a:pPr marL="0" indent="0">
              <a:buNone/>
            </a:pPr>
            <a:endParaRPr lang="en-US" sz="2800" dirty="0"/>
          </a:p>
        </p:txBody>
      </p:sp>
      <p:sp>
        <p:nvSpPr>
          <p:cNvPr id="3" name="Slide Number Placeholder 2">
            <a:extLst>
              <a:ext uri="{FF2B5EF4-FFF2-40B4-BE49-F238E27FC236}">
                <a16:creationId xmlns:a16="http://schemas.microsoft.com/office/drawing/2014/main" id="{6591B2DE-5D1F-45B2-9EAE-8EB2ABDB63A0}"/>
              </a:ext>
            </a:extLst>
          </p:cNvPr>
          <p:cNvSpPr>
            <a:spLocks noGrp="1"/>
          </p:cNvSpPr>
          <p:nvPr>
            <p:ph type="sldNum" sz="quarter" idx="12"/>
          </p:nvPr>
        </p:nvSpPr>
        <p:spPr/>
        <p:txBody>
          <a:bodyPr/>
          <a:lstStyle/>
          <a:p>
            <a:fld id="{28816688-2CA4-405C-BAB2-1CEDA431D415}" type="slidenum">
              <a:rPr lang="en-US" smtClean="0"/>
              <a:t>6</a:t>
            </a:fld>
            <a:endParaRPr lang="en-US"/>
          </a:p>
        </p:txBody>
      </p:sp>
    </p:spTree>
    <p:extLst>
      <p:ext uri="{BB962C8B-B14F-4D97-AF65-F5344CB8AC3E}">
        <p14:creationId xmlns:p14="http://schemas.microsoft.com/office/powerpoint/2010/main" val="41463614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noGrp="1"/>
          </p:cNvSpPr>
          <p:nvPr>
            <p:ph type="title" idx="4294967295"/>
          </p:nvPr>
        </p:nvSpPr>
        <p:spPr bwMode="auto">
          <a:xfrm>
            <a:off x="0" y="457200"/>
            <a:ext cx="9144000" cy="762000"/>
          </a:xfrm>
          <a:prstGeom prst="rect">
            <a:avLst/>
          </a:prstGeom>
          <a:solidFill>
            <a:schemeClr val="tx2">
              <a:lumMod val="75000"/>
            </a:schemeClr>
          </a:solidFill>
          <a:ln w="9525">
            <a:solidFill>
              <a:schemeClr val="tx2">
                <a:lumMod val="75000"/>
              </a:schemeClr>
            </a:solidFill>
            <a:prstDash/>
            <a:miter lim="800000"/>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sz="2800">
                <a:solidFill>
                  <a:schemeClr val="bg1"/>
                </a:solidFill>
                <a:latin typeface="+mj-lt"/>
                <a:ea typeface="+mj-ea"/>
                <a:cs typeface="+mj-cs"/>
              </a:defRPr>
            </a:lvl1pPr>
          </a:lstStyle>
          <a:p>
            <a:pPr lvl="0">
              <a:spcBef>
                <a:spcPts val="0"/>
              </a:spcBef>
              <a:defRPr/>
            </a:pPr>
            <a:r>
              <a:rPr lang="en-US" dirty="0"/>
              <a:t>Crane, Derrick and Hoist Safety (3)</a:t>
            </a:r>
            <a:endParaRPr kumimoji="0" lang="en-US" sz="1600" b="1" i="0" u="none" strike="noStrike" kern="1200" cap="none" spc="0" normalizeH="0" baseline="0" noProof="0" dirty="0">
              <a:ln>
                <a:noFill/>
              </a:ln>
              <a:solidFill>
                <a:schemeClr val="bg1"/>
              </a:solidFill>
              <a:effectLst/>
              <a:uLnTx/>
              <a:uFillTx/>
              <a:latin typeface="Times New Roman" pitchFamily="18" charset="0"/>
              <a:ea typeface="+mj-ea"/>
              <a:cs typeface="Times New Roman" pitchFamily="18" charset="0"/>
            </a:endParaRPr>
          </a:p>
        </p:txBody>
      </p:sp>
      <p:pic>
        <p:nvPicPr>
          <p:cNvPr id="6" name="Picture 5" descr="A large crane&#10;">
            <a:extLst>
              <a:ext uri="{FF2B5EF4-FFF2-40B4-BE49-F238E27FC236}">
                <a16:creationId xmlns:a16="http://schemas.microsoft.com/office/drawing/2014/main" id="{34C8B297-51FB-422D-9D20-73BF7EB407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0698" y="1352550"/>
            <a:ext cx="3023102" cy="3505512"/>
          </a:xfrm>
          <a:prstGeom prst="rect">
            <a:avLst/>
          </a:prstGeom>
        </p:spPr>
      </p:pic>
      <p:pic>
        <p:nvPicPr>
          <p:cNvPr id="2" name="Picture 1" descr="X MARKS THE HAZARD">
            <a:extLst>
              <a:ext uri="{FF2B5EF4-FFF2-40B4-BE49-F238E27FC236}">
                <a16:creationId xmlns:a16="http://schemas.microsoft.com/office/drawing/2014/main" id="{29B29768-68E9-44DB-BE20-2E886F84254D}"/>
              </a:ext>
            </a:extLst>
          </p:cNvPr>
          <p:cNvPicPr>
            <a:picLocks noChangeAspect="1"/>
          </p:cNvPicPr>
          <p:nvPr/>
        </p:nvPicPr>
        <p:blipFill>
          <a:blip r:embed="rId4"/>
          <a:stretch>
            <a:fillRect/>
          </a:stretch>
        </p:blipFill>
        <p:spPr>
          <a:xfrm>
            <a:off x="1981200" y="1999938"/>
            <a:ext cx="518205" cy="518205"/>
          </a:xfrm>
          <a:prstGeom prst="rect">
            <a:avLst/>
          </a:prstGeom>
        </p:spPr>
      </p:pic>
      <p:sp>
        <p:nvSpPr>
          <p:cNvPr id="7" name="Rectangle 6">
            <a:extLst>
              <a:ext uri="{FF2B5EF4-FFF2-40B4-BE49-F238E27FC236}">
                <a16:creationId xmlns:a16="http://schemas.microsoft.com/office/drawing/2014/main" id="{96D693D1-7CF2-4E14-B9CB-465ED380B594}"/>
              </a:ext>
            </a:extLst>
          </p:cNvPr>
          <p:cNvSpPr/>
          <p:nvPr/>
        </p:nvSpPr>
        <p:spPr>
          <a:xfrm>
            <a:off x="76199" y="5043785"/>
            <a:ext cx="4038601" cy="461665"/>
          </a:xfrm>
          <a:prstGeom prst="rect">
            <a:avLst/>
          </a:prstGeom>
        </p:spPr>
        <p:txBody>
          <a:bodyPr wrap="square">
            <a:spAutoFit/>
          </a:bodyPr>
          <a:lstStyle/>
          <a:p>
            <a:pPr lvl="1">
              <a:spcBef>
                <a:spcPct val="20000"/>
              </a:spcBef>
              <a:defRPr/>
            </a:pPr>
            <a:r>
              <a:rPr lang="en-US" sz="2400" dirty="0">
                <a:solidFill>
                  <a:prstClr val="black"/>
                </a:solidFill>
              </a:rPr>
              <a:t>Crane to close to powerline </a:t>
            </a:r>
          </a:p>
        </p:txBody>
      </p:sp>
      <p:pic>
        <p:nvPicPr>
          <p:cNvPr id="10" name="Picture 9" descr="A plane sitting on top of a dry grass field&#10;">
            <a:extLst>
              <a:ext uri="{FF2B5EF4-FFF2-40B4-BE49-F238E27FC236}">
                <a16:creationId xmlns:a16="http://schemas.microsoft.com/office/drawing/2014/main" id="{2387F83B-7646-4704-A2B9-FAB394E6A82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24400" y="1352550"/>
            <a:ext cx="3023102" cy="3505512"/>
          </a:xfrm>
          <a:prstGeom prst="rect">
            <a:avLst/>
          </a:prstGeom>
        </p:spPr>
      </p:pic>
      <p:sp>
        <p:nvSpPr>
          <p:cNvPr id="8" name="Rectangle 7">
            <a:extLst>
              <a:ext uri="{FF2B5EF4-FFF2-40B4-BE49-F238E27FC236}">
                <a16:creationId xmlns:a16="http://schemas.microsoft.com/office/drawing/2014/main" id="{F9B5974D-5AF2-4979-BB6B-CD211BDCF9C4}"/>
              </a:ext>
            </a:extLst>
          </p:cNvPr>
          <p:cNvSpPr/>
          <p:nvPr/>
        </p:nvSpPr>
        <p:spPr>
          <a:xfrm>
            <a:off x="4090657" y="5043785"/>
            <a:ext cx="4953000" cy="830997"/>
          </a:xfrm>
          <a:prstGeom prst="rect">
            <a:avLst/>
          </a:prstGeom>
        </p:spPr>
        <p:txBody>
          <a:bodyPr wrap="square">
            <a:spAutoFit/>
          </a:bodyPr>
          <a:lstStyle/>
          <a:p>
            <a:pPr lvl="1">
              <a:spcBef>
                <a:spcPct val="20000"/>
              </a:spcBef>
              <a:defRPr/>
            </a:pPr>
            <a:r>
              <a:rPr lang="en-US" sz="2400" dirty="0">
                <a:solidFill>
                  <a:prstClr val="black"/>
                </a:solidFill>
              </a:rPr>
              <a:t>Wind speed must be considered during turbine installation </a:t>
            </a:r>
          </a:p>
        </p:txBody>
      </p:sp>
      <p:sp>
        <p:nvSpPr>
          <p:cNvPr id="4" name="Rectangle 3">
            <a:extLst>
              <a:ext uri="{FF2B5EF4-FFF2-40B4-BE49-F238E27FC236}">
                <a16:creationId xmlns:a16="http://schemas.microsoft.com/office/drawing/2014/main" id="{C6FC7425-898F-4A90-AC08-1DE12C10E04E}"/>
              </a:ext>
            </a:extLst>
          </p:cNvPr>
          <p:cNvSpPr/>
          <p:nvPr/>
        </p:nvSpPr>
        <p:spPr>
          <a:xfrm>
            <a:off x="472290" y="5874782"/>
            <a:ext cx="8077199" cy="646331"/>
          </a:xfrm>
          <a:prstGeom prst="rect">
            <a:avLst/>
          </a:prstGeom>
        </p:spPr>
        <p:txBody>
          <a:bodyPr wrap="square">
            <a:spAutoFit/>
          </a:bodyPr>
          <a:lstStyle/>
          <a:p>
            <a:r>
              <a:rPr lang="en-US" b="1" u="sng" dirty="0">
                <a:latin typeface="Times New Roman" panose="02020603050405020304" pitchFamily="18" charset="0"/>
                <a:ea typeface="Calibri" panose="020F0502020204030204" pitchFamily="34" charset="0"/>
                <a:hlinkClick r:id="rId6">
                  <a:extLst>
                    <a:ext uri="{A12FA001-AC4F-418D-AE19-62706E023703}">
                      <ahyp:hlinkClr xmlns:ahyp="http://schemas.microsoft.com/office/drawing/2018/hyperlinkcolor" val="tx"/>
                    </a:ext>
                  </a:extLst>
                </a:hlinkClick>
              </a:rPr>
              <a:t>Case study</a:t>
            </a:r>
            <a:r>
              <a:rPr lang="en-US" u="sng" dirty="0">
                <a:latin typeface="Times New Roman" panose="02020603050405020304" pitchFamily="18" charset="0"/>
                <a:ea typeface="Calibri" panose="020F0502020204030204" pitchFamily="34" charset="0"/>
                <a:hlinkClick r:id="rId6">
                  <a:extLst>
                    <a:ext uri="{A12FA001-AC4F-418D-AE19-62706E023703}">
                      <ahyp:hlinkClr xmlns:ahyp="http://schemas.microsoft.com/office/drawing/2018/hyperlinkcolor" val="tx"/>
                    </a:ext>
                  </a:extLst>
                </a:hlinkClick>
              </a:rPr>
              <a:t>: </a:t>
            </a:r>
            <a:r>
              <a:rPr lang="en-US" u="sng" dirty="0">
                <a:solidFill>
                  <a:srgbClr val="0563C1"/>
                </a:solidFill>
                <a:latin typeface="Times New Roman" panose="02020603050405020304" pitchFamily="18" charset="0"/>
                <a:ea typeface="Calibri" panose="020F0502020204030204" pitchFamily="34" charset="0"/>
                <a:hlinkClick r:id="rId6">
                  <a:extLst>
                    <a:ext uri="{A12FA001-AC4F-418D-AE19-62706E023703}">
                      <ahyp:hlinkClr xmlns:ahyp="http://schemas.microsoft.com/office/drawing/2018/hyperlinkcolor" val="tx"/>
                    </a:ext>
                  </a:extLst>
                </a:hlinkClick>
              </a:rPr>
              <a:t>https://www.smart-energy.com/renewable-energy/fifth-ge-wind-turbine-collapse-in-2019-leaves-worker-injured/</a:t>
            </a:r>
            <a:endParaRPr lang="en-US" dirty="0">
              <a:latin typeface="Calibri" panose="020F0502020204030204" pitchFamily="34" charset="0"/>
              <a:ea typeface="Calibri" panose="020F0502020204030204" pitchFamily="34" charset="0"/>
            </a:endParaRPr>
          </a:p>
        </p:txBody>
      </p:sp>
      <p:sp>
        <p:nvSpPr>
          <p:cNvPr id="3" name="Slide Number Placeholder 2">
            <a:extLst>
              <a:ext uri="{FF2B5EF4-FFF2-40B4-BE49-F238E27FC236}">
                <a16:creationId xmlns:a16="http://schemas.microsoft.com/office/drawing/2014/main" id="{6591B2DE-5D1F-45B2-9EAE-8EB2ABDB63A0}"/>
              </a:ext>
            </a:extLst>
          </p:cNvPr>
          <p:cNvSpPr>
            <a:spLocks noGrp="1"/>
          </p:cNvSpPr>
          <p:nvPr>
            <p:ph type="sldNum" sz="quarter" idx="12"/>
          </p:nvPr>
        </p:nvSpPr>
        <p:spPr/>
        <p:txBody>
          <a:bodyPr/>
          <a:lstStyle/>
          <a:p>
            <a:fld id="{28816688-2CA4-405C-BAB2-1CEDA431D415}" type="slidenum">
              <a:rPr lang="en-US" smtClean="0"/>
              <a:t>7</a:t>
            </a:fld>
            <a:endParaRPr lang="en-US"/>
          </a:p>
        </p:txBody>
      </p:sp>
    </p:spTree>
    <p:extLst>
      <p:ext uri="{BB962C8B-B14F-4D97-AF65-F5344CB8AC3E}">
        <p14:creationId xmlns:p14="http://schemas.microsoft.com/office/powerpoint/2010/main" val="7653182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noGrp="1"/>
          </p:cNvSpPr>
          <p:nvPr>
            <p:ph type="title" idx="4294967295"/>
          </p:nvPr>
        </p:nvSpPr>
        <p:spPr bwMode="auto">
          <a:xfrm>
            <a:off x="0" y="457200"/>
            <a:ext cx="9144000" cy="762000"/>
          </a:xfrm>
          <a:prstGeom prst="rect">
            <a:avLst/>
          </a:prstGeom>
          <a:solidFill>
            <a:schemeClr val="tx2">
              <a:lumMod val="75000"/>
            </a:schemeClr>
          </a:solidFill>
          <a:ln w="9525">
            <a:solidFill>
              <a:schemeClr val="tx2">
                <a:lumMod val="75000"/>
              </a:schemeClr>
            </a:solidFill>
            <a:prstDash/>
            <a:miter lim="800000"/>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sz="2800">
                <a:solidFill>
                  <a:schemeClr val="bg1"/>
                </a:solidFill>
                <a:latin typeface="+mj-lt"/>
                <a:ea typeface="+mj-ea"/>
                <a:cs typeface="+mj-cs"/>
              </a:defRPr>
            </a:lvl1pPr>
          </a:lstStyle>
          <a:p>
            <a:pPr>
              <a:lnSpc>
                <a:spcPct val="150000"/>
              </a:lnSpc>
            </a:pPr>
            <a:r>
              <a:rPr lang="en-US" sz="2400" dirty="0"/>
              <a:t>Recommendations for working with crane, derrick, and hoist </a:t>
            </a:r>
            <a:r>
              <a:rPr lang="en-US" sz="2000" dirty="0"/>
              <a:t>(1) </a:t>
            </a:r>
          </a:p>
        </p:txBody>
      </p:sp>
      <p:sp>
        <p:nvSpPr>
          <p:cNvPr id="4" name="Content Placeholder 1">
            <a:extLst>
              <a:ext uri="{FF2B5EF4-FFF2-40B4-BE49-F238E27FC236}">
                <a16:creationId xmlns:a16="http://schemas.microsoft.com/office/drawing/2014/main" id="{0B13F41A-6FA1-45CE-947E-AC2EE87A79D9}"/>
              </a:ext>
            </a:extLst>
          </p:cNvPr>
          <p:cNvSpPr txBox="1">
            <a:spLocks/>
          </p:cNvSpPr>
          <p:nvPr/>
        </p:nvSpPr>
        <p:spPr>
          <a:xfrm>
            <a:off x="457199" y="1447800"/>
            <a:ext cx="8077201" cy="44196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50000"/>
              </a:lnSpc>
              <a:buFont typeface="Wingdings" panose="05000000000000000000" pitchFamily="2" charset="2"/>
              <a:buChar char="§"/>
            </a:pPr>
            <a:r>
              <a:rPr lang="en-US" sz="2400" dirty="0"/>
              <a:t>Cranes should be operated by qualified and trained personnel.</a:t>
            </a:r>
          </a:p>
          <a:p>
            <a:pPr>
              <a:lnSpc>
                <a:spcPct val="150000"/>
              </a:lnSpc>
              <a:buFont typeface="Wingdings" panose="05000000000000000000" pitchFamily="2" charset="2"/>
              <a:buChar char="§"/>
            </a:pPr>
            <a:r>
              <a:rPr lang="en-US" sz="2400" dirty="0"/>
              <a:t>A designated competent person must inspect crane and controls before use.</a:t>
            </a:r>
          </a:p>
          <a:p>
            <a:pPr>
              <a:lnSpc>
                <a:spcPct val="150000"/>
              </a:lnSpc>
              <a:buFont typeface="Wingdings" panose="05000000000000000000" pitchFamily="2" charset="2"/>
              <a:buChar char="§"/>
            </a:pPr>
            <a:r>
              <a:rPr lang="en-US" sz="2400" dirty="0"/>
              <a:t>Crane should be placed on stable and level surface.</a:t>
            </a:r>
          </a:p>
          <a:p>
            <a:pPr>
              <a:lnSpc>
                <a:spcPct val="150000"/>
              </a:lnSpc>
              <a:buFont typeface="Wingdings" panose="05000000000000000000" pitchFamily="2" charset="2"/>
              <a:buChar char="§"/>
            </a:pPr>
            <a:r>
              <a:rPr lang="en-US" sz="2400" dirty="0"/>
              <a:t>Avoid unlocking or removing pins without secure sections during (dis)assembly</a:t>
            </a:r>
            <a:endParaRPr lang="en-US" sz="2800" dirty="0"/>
          </a:p>
        </p:txBody>
      </p:sp>
      <p:sp>
        <p:nvSpPr>
          <p:cNvPr id="3" name="Slide Number Placeholder 2">
            <a:extLst>
              <a:ext uri="{FF2B5EF4-FFF2-40B4-BE49-F238E27FC236}">
                <a16:creationId xmlns:a16="http://schemas.microsoft.com/office/drawing/2014/main" id="{6591B2DE-5D1F-45B2-9EAE-8EB2ABDB63A0}"/>
              </a:ext>
            </a:extLst>
          </p:cNvPr>
          <p:cNvSpPr>
            <a:spLocks noGrp="1"/>
          </p:cNvSpPr>
          <p:nvPr>
            <p:ph type="sldNum" sz="quarter" idx="12"/>
          </p:nvPr>
        </p:nvSpPr>
        <p:spPr/>
        <p:txBody>
          <a:bodyPr/>
          <a:lstStyle/>
          <a:p>
            <a:fld id="{28816688-2CA4-405C-BAB2-1CEDA431D415}" type="slidenum">
              <a:rPr lang="en-US" smtClean="0"/>
              <a:t>8</a:t>
            </a:fld>
            <a:endParaRPr lang="en-US"/>
          </a:p>
        </p:txBody>
      </p:sp>
    </p:spTree>
    <p:extLst>
      <p:ext uri="{BB962C8B-B14F-4D97-AF65-F5344CB8AC3E}">
        <p14:creationId xmlns:p14="http://schemas.microsoft.com/office/powerpoint/2010/main" val="29228874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noGrp="1"/>
          </p:cNvSpPr>
          <p:nvPr>
            <p:ph type="title" idx="4294967295"/>
          </p:nvPr>
        </p:nvSpPr>
        <p:spPr bwMode="auto">
          <a:xfrm>
            <a:off x="0" y="457200"/>
            <a:ext cx="9144000" cy="762000"/>
          </a:xfrm>
          <a:prstGeom prst="rect">
            <a:avLst/>
          </a:prstGeom>
          <a:solidFill>
            <a:schemeClr val="tx2">
              <a:lumMod val="75000"/>
            </a:schemeClr>
          </a:solidFill>
          <a:ln w="9525">
            <a:solidFill>
              <a:schemeClr val="tx2">
                <a:lumMod val="75000"/>
              </a:schemeClr>
            </a:solidFill>
            <a:prstDash/>
            <a:miter lim="800000"/>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sz="2800">
                <a:solidFill>
                  <a:schemeClr val="bg1"/>
                </a:solidFill>
                <a:latin typeface="+mj-lt"/>
                <a:ea typeface="+mj-ea"/>
                <a:cs typeface="+mj-cs"/>
              </a:defRPr>
            </a:lvl1pPr>
          </a:lstStyle>
          <a:p>
            <a:pPr lvl="0">
              <a:spcBef>
                <a:spcPts val="0"/>
              </a:spcBef>
              <a:defRPr/>
            </a:pPr>
            <a:r>
              <a:rPr lang="en-US" sz="2400" dirty="0"/>
              <a:t>Recommendations for working with crane, derrick, and hoist </a:t>
            </a:r>
            <a:r>
              <a:rPr lang="en-US" sz="2000" dirty="0"/>
              <a:t>(2) </a:t>
            </a:r>
            <a:endParaRPr kumimoji="0" lang="en-US" sz="2000" b="1" i="0" u="none" strike="noStrike" kern="1200" cap="none" spc="0" normalizeH="0" baseline="0" noProof="0" dirty="0">
              <a:ln>
                <a:noFill/>
              </a:ln>
              <a:solidFill>
                <a:schemeClr val="bg1"/>
              </a:solidFill>
              <a:effectLst/>
              <a:uLnTx/>
              <a:uFillTx/>
              <a:latin typeface="Times New Roman" pitchFamily="18" charset="0"/>
              <a:ea typeface="+mj-ea"/>
              <a:cs typeface="Times New Roman" pitchFamily="18" charset="0"/>
            </a:endParaRPr>
          </a:p>
        </p:txBody>
      </p:sp>
      <p:sp>
        <p:nvSpPr>
          <p:cNvPr id="4" name="Content Placeholder 1">
            <a:extLst>
              <a:ext uri="{FF2B5EF4-FFF2-40B4-BE49-F238E27FC236}">
                <a16:creationId xmlns:a16="http://schemas.microsoft.com/office/drawing/2014/main" id="{0B13F41A-6FA1-45CE-947E-AC2EE87A79D9}"/>
              </a:ext>
            </a:extLst>
          </p:cNvPr>
          <p:cNvSpPr txBox="1">
            <a:spLocks/>
          </p:cNvSpPr>
          <p:nvPr/>
        </p:nvSpPr>
        <p:spPr>
          <a:xfrm>
            <a:off x="619124" y="1524000"/>
            <a:ext cx="8372476" cy="44196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50000"/>
              </a:lnSpc>
              <a:buFont typeface="Wingdings" panose="05000000000000000000" pitchFamily="2" charset="2"/>
              <a:buChar char="§"/>
            </a:pPr>
            <a:r>
              <a:rPr lang="en-US" sz="2400" dirty="0"/>
              <a:t>Extend outriggers and accessible areas in swing radius of crane.</a:t>
            </a:r>
          </a:p>
          <a:p>
            <a:pPr>
              <a:lnSpc>
                <a:spcPct val="150000"/>
              </a:lnSpc>
              <a:buFont typeface="Wingdings" panose="05000000000000000000" pitchFamily="2" charset="2"/>
              <a:buChar char="§"/>
            </a:pPr>
            <a:r>
              <a:rPr lang="en-US" sz="2400" dirty="0"/>
              <a:t>Watch out for overhead electric powerlines </a:t>
            </a:r>
          </a:p>
          <a:p>
            <a:pPr>
              <a:lnSpc>
                <a:spcPct val="150000"/>
              </a:lnSpc>
              <a:buFont typeface="Wingdings" panose="05000000000000000000" pitchFamily="2" charset="2"/>
              <a:buChar char="§"/>
            </a:pPr>
            <a:r>
              <a:rPr lang="en-US" sz="2400" dirty="0"/>
              <a:t>Maintain at least 10-foot safe working clearance from powerlines.</a:t>
            </a:r>
          </a:p>
          <a:p>
            <a:pPr>
              <a:lnSpc>
                <a:spcPct val="150000"/>
              </a:lnSpc>
              <a:buFont typeface="Wingdings" panose="05000000000000000000" pitchFamily="2" charset="2"/>
              <a:buChar char="§"/>
            </a:pPr>
            <a:r>
              <a:rPr lang="en-US" sz="2400" dirty="0"/>
              <a:t>Inspect rigging prior to use</a:t>
            </a:r>
          </a:p>
          <a:p>
            <a:pPr>
              <a:lnSpc>
                <a:spcPct val="150000"/>
              </a:lnSpc>
              <a:buFont typeface="Wingdings" panose="05000000000000000000" pitchFamily="2" charset="2"/>
              <a:buChar char="§"/>
            </a:pPr>
            <a:r>
              <a:rPr lang="en-US" sz="2400" dirty="0"/>
              <a:t>Do not wrap hoist lines around load.</a:t>
            </a:r>
          </a:p>
          <a:p>
            <a:pPr>
              <a:lnSpc>
                <a:spcPct val="150000"/>
              </a:lnSpc>
              <a:buFont typeface="Wingdings" panose="05000000000000000000" pitchFamily="2" charset="2"/>
              <a:buChar char="§"/>
            </a:pPr>
            <a:r>
              <a:rPr lang="en-US" sz="2400" dirty="0"/>
              <a:t>Do not move loads over workers.</a:t>
            </a:r>
          </a:p>
          <a:p>
            <a:pPr marL="0" indent="0">
              <a:lnSpc>
                <a:spcPct val="150000"/>
              </a:lnSpc>
              <a:buNone/>
            </a:pPr>
            <a:endParaRPr lang="en-US" sz="2400" dirty="0"/>
          </a:p>
          <a:p>
            <a:pPr>
              <a:lnSpc>
                <a:spcPct val="150000"/>
              </a:lnSpc>
            </a:pPr>
            <a:endParaRPr lang="en-US" sz="2400" dirty="0"/>
          </a:p>
        </p:txBody>
      </p:sp>
      <p:sp>
        <p:nvSpPr>
          <p:cNvPr id="3" name="Slide Number Placeholder 2">
            <a:extLst>
              <a:ext uri="{FF2B5EF4-FFF2-40B4-BE49-F238E27FC236}">
                <a16:creationId xmlns:a16="http://schemas.microsoft.com/office/drawing/2014/main" id="{6591B2DE-5D1F-45B2-9EAE-8EB2ABDB63A0}"/>
              </a:ext>
            </a:extLst>
          </p:cNvPr>
          <p:cNvSpPr>
            <a:spLocks noGrp="1"/>
          </p:cNvSpPr>
          <p:nvPr>
            <p:ph type="sldNum" sz="quarter" idx="12"/>
          </p:nvPr>
        </p:nvSpPr>
        <p:spPr/>
        <p:txBody>
          <a:bodyPr/>
          <a:lstStyle/>
          <a:p>
            <a:fld id="{28816688-2CA4-405C-BAB2-1CEDA431D415}" type="slidenum">
              <a:rPr lang="en-US" smtClean="0"/>
              <a:t>9</a:t>
            </a:fld>
            <a:endParaRPr lang="en-US"/>
          </a:p>
        </p:txBody>
      </p:sp>
    </p:spTree>
    <p:extLst>
      <p:ext uri="{BB962C8B-B14F-4D97-AF65-F5344CB8AC3E}">
        <p14:creationId xmlns:p14="http://schemas.microsoft.com/office/powerpoint/2010/main" val="21197932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6536AF224EF5343AEE9DBD81549EA0A" ma:contentTypeVersion="13" ma:contentTypeDescription="Create a new document." ma:contentTypeScope="" ma:versionID="3c679bc7b9f00c4a8bc1f3057deb1e2d">
  <xsd:schema xmlns:xsd="http://www.w3.org/2001/XMLSchema" xmlns:xs="http://www.w3.org/2001/XMLSchema" xmlns:p="http://schemas.microsoft.com/office/2006/metadata/properties" xmlns:ns2="bd922f8f-26a1-42cd-870a-103b6576e799" xmlns:ns3="a2ae72f9-ddce-4cfa-8954-d11df5baf6ef" targetNamespace="http://schemas.microsoft.com/office/2006/metadata/properties" ma:root="true" ma:fieldsID="4e4c60b0767ab52e5f4da6bfe316920b" ns2:_="" ns3:_="">
    <xsd:import namespace="bd922f8f-26a1-42cd-870a-103b6576e799"/>
    <xsd:import namespace="a2ae72f9-ddce-4cfa-8954-d11df5baf6ef"/>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d922f8f-26a1-42cd-870a-103b6576e79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b5a8d78b-6148-4bf1-92dd-b4f00782c405"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2ae72f9-ddce-4cfa-8954-d11df5baf6e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2df83a99-fe18-458c-a0bc-fe9bf11b95ec}" ma:internalName="TaxCatchAll" ma:showField="CatchAllData" ma:web="a2ae72f9-ddce-4cfa-8954-d11df5baf6e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a2ae72f9-ddce-4cfa-8954-d11df5baf6ef" xsi:nil="true"/>
    <lcf76f155ced4ddcb4097134ff3c332f xmlns="bd922f8f-26a1-42cd-870a-103b6576e799">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9118550E-6006-4684-88B6-293E9113BEC4}"/>
</file>

<file path=customXml/itemProps2.xml><?xml version="1.0" encoding="utf-8"?>
<ds:datastoreItem xmlns:ds="http://schemas.openxmlformats.org/officeDocument/2006/customXml" ds:itemID="{F586C0B9-7FAF-494C-8569-997CF53C3631}"/>
</file>

<file path=customXml/itemProps3.xml><?xml version="1.0" encoding="utf-8"?>
<ds:datastoreItem xmlns:ds="http://schemas.openxmlformats.org/officeDocument/2006/customXml" ds:itemID="{020737F5-391D-42C9-8F76-78D3FC37E4BA}"/>
</file>

<file path=docProps/app.xml><?xml version="1.0" encoding="utf-8"?>
<Properties xmlns="http://schemas.openxmlformats.org/officeDocument/2006/extended-properties" xmlns:vt="http://schemas.openxmlformats.org/officeDocument/2006/docPropsVTypes">
  <TotalTime>16824</TotalTime>
  <Words>2013</Words>
  <Application>Microsoft Office PowerPoint</Application>
  <PresentationFormat>On-screen Show (4:3)</PresentationFormat>
  <Paragraphs>266</Paragraphs>
  <Slides>32</Slides>
  <Notes>27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Arial</vt:lpstr>
      <vt:lpstr>Calibri</vt:lpstr>
      <vt:lpstr>Times New Roman</vt:lpstr>
      <vt:lpstr>Wingdings</vt:lpstr>
      <vt:lpstr>Office Theme</vt:lpstr>
      <vt:lpstr>Wind Energy:  The OSHA Requirements</vt:lpstr>
      <vt:lpstr>Disclaimer </vt:lpstr>
      <vt:lpstr> Learning Objective   </vt:lpstr>
      <vt:lpstr> Scope and Application  </vt:lpstr>
      <vt:lpstr>Crane, Derrick and Hoist Safety (1)</vt:lpstr>
      <vt:lpstr>Crane, Derrick and Hoist Safety (2)</vt:lpstr>
      <vt:lpstr>Crane, Derrick and Hoist Safety (3)</vt:lpstr>
      <vt:lpstr>Recommendations for working with crane, derrick, and hoist (1) </vt:lpstr>
      <vt:lpstr>Recommendations for working with crane, derrick, and hoist (2) </vt:lpstr>
      <vt:lpstr>Recommendations for working with crane, derrick, and hoist (3) </vt:lpstr>
      <vt:lpstr>Other Factors to Consider (1)</vt:lpstr>
      <vt:lpstr>Other Factors to Consider (2)</vt:lpstr>
      <vt:lpstr>Other Factors to Consider (3)</vt:lpstr>
      <vt:lpstr>Electrical Hazards </vt:lpstr>
      <vt:lpstr>Electrical Hazards (2)</vt:lpstr>
      <vt:lpstr>Fall Hazards (1)</vt:lpstr>
      <vt:lpstr>Fall Hazards (2)</vt:lpstr>
      <vt:lpstr>Fall Hazards (3)</vt:lpstr>
      <vt:lpstr>Fire Hazards (1)</vt:lpstr>
      <vt:lpstr>Fire Hazards (2)</vt:lpstr>
      <vt:lpstr>Fire Hazards (3)</vt:lpstr>
      <vt:lpstr>Lockout/Tagout (1)</vt:lpstr>
      <vt:lpstr>Lockout/Tagout (2)</vt:lpstr>
      <vt:lpstr>Lockout/Tagout (3)</vt:lpstr>
      <vt:lpstr>Machine Guarding (1)</vt:lpstr>
      <vt:lpstr>Machine Guarding (2)</vt:lpstr>
      <vt:lpstr>Respiratory Protection (1)</vt:lpstr>
      <vt:lpstr>Respiratory Protection (2)</vt:lpstr>
      <vt:lpstr>Respiratory Protection (2) continued</vt:lpstr>
      <vt:lpstr>Respiratory Protection (3)</vt:lpstr>
      <vt:lpstr>Respiratory Protection (3) continued</vt:lpstr>
      <vt:lpstr>Review &amp; 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Behzad</dc:creator>
  <cp:lastModifiedBy>Washington, L. Sherea - OSHA</cp:lastModifiedBy>
  <cp:revision>495</cp:revision>
  <cp:lastPrinted>2019-01-18T19:35:49Z</cp:lastPrinted>
  <dcterms:created xsi:type="dcterms:W3CDTF">2013-07-16T18:42:55Z</dcterms:created>
  <dcterms:modified xsi:type="dcterms:W3CDTF">2025-02-21T16:08:14Z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0x010100E6536AF224EF5343AEE9DBD81549EA0A</vt:lpwstr>
  </property>
</Properties>
</file>