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748" r:id="rId3"/>
    <p:sldId id="636" r:id="rId4"/>
    <p:sldId id="662" r:id="rId5"/>
    <p:sldId id="745" r:id="rId6"/>
    <p:sldId id="746" r:id="rId7"/>
    <p:sldId id="744" r:id="rId8"/>
    <p:sldId id="747" r:id="rId9"/>
    <p:sldId id="755" r:id="rId10"/>
    <p:sldId id="725" r:id="rId11"/>
    <p:sldId id="663" r:id="rId12"/>
    <p:sldId id="754" r:id="rId13"/>
    <p:sldId id="718" r:id="rId14"/>
    <p:sldId id="750" r:id="rId15"/>
    <p:sldId id="751" r:id="rId16"/>
    <p:sldId id="716" r:id="rId17"/>
    <p:sldId id="753" r:id="rId18"/>
    <p:sldId id="731" r:id="rId19"/>
    <p:sldId id="721" r:id="rId20"/>
    <p:sldId id="752" r:id="rId21"/>
    <p:sldId id="749" r:id="rId22"/>
    <p:sldId id="714" r:id="rId23"/>
    <p:sldId id="658" r:id="rId2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Javernick-Will" initials="AJ" lastIdx="1" clrIdx="0"/>
  <p:cmAuthor id="2" name="Ahmed Al-Bayati" initials="AA" lastIdx="1" clrIdx="1">
    <p:extLst>
      <p:ext uri="{19B8F6BF-5375-455C-9EA6-DF929625EA0E}">
        <p15:presenceInfo xmlns:p15="http://schemas.microsoft.com/office/powerpoint/2012/main" userId="S::ajalbayati@wcu.edu::609c877d-46fe-4d71-b0e5-f0dc3ed722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409"/>
    <a:srgbClr val="7D1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74401" autoAdjust="0"/>
  </p:normalViewPr>
  <p:slideViewPr>
    <p:cSldViewPr>
      <p:cViewPr varScale="1">
        <p:scale>
          <a:sx n="64" d="100"/>
          <a:sy n="64" d="100"/>
        </p:scale>
        <p:origin x="1314" y="72"/>
      </p:cViewPr>
      <p:guideLst>
        <p:guide orient="horz" pos="2160"/>
        <p:guide pos="2880"/>
      </p:guideLst>
    </p:cSldViewPr>
  </p:slideViewPr>
  <p:outlineViewPr>
    <p:cViewPr>
      <p:scale>
        <a:sx n="33" d="100"/>
        <a:sy n="33" d="100"/>
      </p:scale>
      <p:origin x="0" y="-3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1986" tIns="45993" rIns="91986" bIns="45993"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1804"/>
          </a:xfrm>
          <a:prstGeom prst="rect">
            <a:avLst/>
          </a:prstGeom>
        </p:spPr>
        <p:txBody>
          <a:bodyPr vert="horz" lIns="91986" tIns="45993" rIns="91986" bIns="45993" rtlCol="0"/>
          <a:lstStyle>
            <a:lvl1pPr algn="r">
              <a:defRPr sz="1200"/>
            </a:lvl1pPr>
          </a:lstStyle>
          <a:p>
            <a:fld id="{DA8E9BB4-44F7-4DEA-9B8E-3D8371D93B38}" type="datetimeFigureOut">
              <a:rPr lang="en-US" smtClean="0"/>
              <a:pPr/>
              <a:t>2/21/2025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986" tIns="45993" rIns="91986" bIns="4599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772669"/>
            <a:ext cx="3037840" cy="461804"/>
          </a:xfrm>
          <a:prstGeom prst="rect">
            <a:avLst/>
          </a:prstGeom>
        </p:spPr>
        <p:txBody>
          <a:bodyPr vert="horz" lIns="91986" tIns="45993" rIns="91986" bIns="45993" rtlCol="0" anchor="b"/>
          <a:lstStyle>
            <a:lvl1pPr algn="r">
              <a:defRPr sz="1200"/>
            </a:lvl1pPr>
          </a:lstStyle>
          <a:p>
            <a:fld id="{883ABEF7-02BA-4D96-BCE2-31D88BF85EF8}" type="slidenum">
              <a:rPr lang="en-US" smtClean="0"/>
              <a:pPr/>
              <a:t>‹#›</a:t>
            </a:fld>
            <a:endParaRPr lang="en-US"/>
          </a:p>
        </p:txBody>
      </p:sp>
    </p:spTree>
    <p:extLst>
      <p:ext uri="{BB962C8B-B14F-4D97-AF65-F5344CB8AC3E}">
        <p14:creationId xmlns:p14="http://schemas.microsoft.com/office/powerpoint/2010/main" val="2294501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1986" tIns="45993" rIns="91986" bIns="45993" rtlCol="0"/>
          <a:lstStyle>
            <a:lvl1pPr algn="l">
              <a:defRPr sz="1200"/>
            </a:lvl1pPr>
          </a:lstStyle>
          <a:p>
            <a:endParaRPr lang="en-US"/>
          </a:p>
        </p:txBody>
      </p:sp>
      <p:sp>
        <p:nvSpPr>
          <p:cNvPr id="3" name="Date Placeholder 2"/>
          <p:cNvSpPr>
            <a:spLocks noGrp="1"/>
          </p:cNvSpPr>
          <p:nvPr>
            <p:ph type="dt" idx="1"/>
          </p:nvPr>
        </p:nvSpPr>
        <p:spPr>
          <a:xfrm>
            <a:off x="3970939" y="1"/>
            <a:ext cx="3037840" cy="461804"/>
          </a:xfrm>
          <a:prstGeom prst="rect">
            <a:avLst/>
          </a:prstGeom>
        </p:spPr>
        <p:txBody>
          <a:bodyPr vert="horz" lIns="91986" tIns="45993" rIns="91986" bIns="45993" rtlCol="0"/>
          <a:lstStyle>
            <a:lvl1pPr algn="r">
              <a:defRPr sz="1200"/>
            </a:lvl1pPr>
          </a:lstStyle>
          <a:p>
            <a:fld id="{C89F33DF-AE1D-4581-8A33-D99E1F38685F}" type="datetimeFigureOut">
              <a:rPr lang="en-US" smtClean="0"/>
              <a:pPr/>
              <a:t>2/21/2025</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1986" tIns="45993" rIns="91986" bIns="45993"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986" tIns="45993" rIns="91986" bIns="459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986" tIns="45993" rIns="91986" bIns="4599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1986" tIns="45993" rIns="91986" bIns="45993" rtlCol="0" anchor="b"/>
          <a:lstStyle>
            <a:lvl1pPr algn="r">
              <a:defRPr sz="1200"/>
            </a:lvl1pPr>
          </a:lstStyle>
          <a:p>
            <a:fld id="{39EA3A77-DB7B-407D-927D-D23288866A6D}" type="slidenum">
              <a:rPr lang="en-US" smtClean="0"/>
              <a:pPr/>
              <a:t>‹#›</a:t>
            </a:fld>
            <a:endParaRPr lang="en-US"/>
          </a:p>
        </p:txBody>
      </p:sp>
    </p:spTree>
    <p:extLst>
      <p:ext uri="{BB962C8B-B14F-4D97-AF65-F5344CB8AC3E}">
        <p14:creationId xmlns:p14="http://schemas.microsoft.com/office/powerpoint/2010/main" val="322273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osha.gov/laws-regs/regulations/standardnumber/1926/1926.501" TargetMode="External"/><Relationship Id="rId13" Type="http://schemas.openxmlformats.org/officeDocument/2006/relationships/hyperlink" Target="https://www.osha.gov/laws-regs/regulations/standardnumber/1926/1926.1051" TargetMode="External"/><Relationship Id="rId18" Type="http://schemas.openxmlformats.org/officeDocument/2006/relationships/hyperlink" Target="https://www.osha.gov/laws-regs/regulations/standardnumber/1926/1926.501#1926.501(b)(13)" TargetMode="External"/><Relationship Id="rId3" Type="http://schemas.openxmlformats.org/officeDocument/2006/relationships/hyperlink" Target="https://www.osha.gov/laws-regs/regulations/standardnumber/1926" TargetMode="External"/><Relationship Id="rId21" Type="http://schemas.openxmlformats.org/officeDocument/2006/relationships/hyperlink" Target="https://www.osha.gov/laws-regs/regulations/standardnumber/1926/1926.501#1926.501(b)(10)" TargetMode="External"/><Relationship Id="rId7" Type="http://schemas.openxmlformats.org/officeDocument/2006/relationships/hyperlink" Target="https://www.osha.gov/laws-regs/regulations/standardnumber/1926/1926.454" TargetMode="External"/><Relationship Id="rId12" Type="http://schemas.openxmlformats.org/officeDocument/2006/relationships/hyperlink" Target="https://www.osha.gov/laws-regs/regulations/standardnumber/1926/1926.800" TargetMode="External"/><Relationship Id="rId17" Type="http://schemas.openxmlformats.org/officeDocument/2006/relationships/hyperlink" Target="https://www.osha.gov/laws-regs/regulations/standardnumber/1926/1926.1423" TargetMode="External"/><Relationship Id="rId2" Type="http://schemas.openxmlformats.org/officeDocument/2006/relationships/slide" Target="../slides/slide14.xml"/><Relationship Id="rId16" Type="http://schemas.openxmlformats.org/officeDocument/2006/relationships/hyperlink" Target="https://www.osha.gov/laws-regs/regulations/standardnumber/1926/1926.1060" TargetMode="External"/><Relationship Id="rId20" Type="http://schemas.openxmlformats.org/officeDocument/2006/relationships/hyperlink" Target="https://www.osha.gov/laws-regs/regulations/standardnumber/1926/1926.501#1926.501(a)(1)" TargetMode="External"/><Relationship Id="rId1" Type="http://schemas.openxmlformats.org/officeDocument/2006/relationships/notesMaster" Target="../notesMasters/notesMaster1.xml"/><Relationship Id="rId6" Type="http://schemas.openxmlformats.org/officeDocument/2006/relationships/hyperlink" Target="https://www.osha.gov/laws-regs/regulations/standardnumber/1926/1926.452" TargetMode="External"/><Relationship Id="rId11" Type="http://schemas.openxmlformats.org/officeDocument/2006/relationships/hyperlink" Target="https://www.osha.gov/laws-regs/regulations/standardnumber/1926/1926.706" TargetMode="External"/><Relationship Id="rId5" Type="http://schemas.openxmlformats.org/officeDocument/2006/relationships/hyperlink" Target="https://www.osha.gov/SLTC/scaffolding/index.html" TargetMode="External"/><Relationship Id="rId15" Type="http://schemas.openxmlformats.org/officeDocument/2006/relationships/hyperlink" Target="https://www.osha.gov/laws-regs/regulations/standardnumber/1926/1926.1053" TargetMode="External"/><Relationship Id="rId23" Type="http://schemas.openxmlformats.org/officeDocument/2006/relationships/hyperlink" Target="https://www.osha.gov/laws-regs/regulations/standardnumber/1926/1926.501#1926.501(b)(4)(i)" TargetMode="External"/><Relationship Id="rId10" Type="http://schemas.openxmlformats.org/officeDocument/2006/relationships/hyperlink" Target="https://www.osha.gov/laws-regs/regulations/standardnumber/1926/1926.503" TargetMode="External"/><Relationship Id="rId19" Type="http://schemas.openxmlformats.org/officeDocument/2006/relationships/hyperlink" Target="https://www.osha.gov/laws-regs/regulations/standardnumber/1926/1926.501#1926.501(b)(1)" TargetMode="External"/><Relationship Id="rId4" Type="http://schemas.openxmlformats.org/officeDocument/2006/relationships/hyperlink" Target="https://www.osha.gov/laws-regs/regulations/standardnumber/1926/1926.451" TargetMode="External"/><Relationship Id="rId9" Type="http://schemas.openxmlformats.org/officeDocument/2006/relationships/hyperlink" Target="https://www.osha.gov/laws-regs/regulations/standardnumber/1926/1926.502" TargetMode="External"/><Relationship Id="rId14" Type="http://schemas.openxmlformats.org/officeDocument/2006/relationships/hyperlink" Target="https://www.osha.gov/laws-regs/regulations/standardnumber/1926/1926.1052" TargetMode="External"/><Relationship Id="rId22" Type="http://schemas.openxmlformats.org/officeDocument/2006/relationships/hyperlink" Target="https://www.osha.gov/laws-regs/regulations/standardnumber/1926/1926.501#1926.501(b)(11)"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dep/greenjobs/windenergy_falls.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ebstore.ansi.org/preview-pages/ASSE/preview_ANSI+ASSP+Z359.7-2019.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radesmeninternational.com/news-events/wind-turbine-worker-safety-common-hazards-and-how-to-avoid-the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assp.org/standards/standards-topics/fall-protection-and-fall-restraint-z35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A3A77-DB7B-407D-927D-D23288866A6D}" type="slidenum">
              <a:rPr lang="en-US" smtClean="0"/>
              <a:pPr/>
              <a:t>1</a:t>
            </a:fld>
            <a:endParaRPr lang="en-US"/>
          </a:p>
        </p:txBody>
      </p:sp>
    </p:spTree>
    <p:extLst>
      <p:ext uri="{BB962C8B-B14F-4D97-AF65-F5344CB8AC3E}">
        <p14:creationId xmlns:p14="http://schemas.microsoft.com/office/powerpoint/2010/main" val="134843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Construction workers should be trained to be able to identify potential factors, listed in this slide, that contribute to fall hazards. </a:t>
            </a:r>
          </a:p>
          <a:p>
            <a:endParaRPr lang="en-US" sz="1200" b="0" i="0" kern="1200" dirty="0">
              <a:solidFill>
                <a:schemeClr val="tx1"/>
              </a:solidFill>
              <a:effectLst/>
              <a:latin typeface="+mn-lt"/>
              <a:ea typeface="+mn-ea"/>
              <a:cs typeface="+mn-cs"/>
            </a:endParaRP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682323"/>
            <a:ext cx="3037840" cy="455378"/>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82329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Construction workers should be trained to be able to identify potential factors, listed in this slide, that contribute to fall hazards. </a:t>
            </a:r>
          </a:p>
          <a:p>
            <a:endParaRPr lang="en-US" sz="1200" b="0" i="0" kern="1200" dirty="0">
              <a:solidFill>
                <a:schemeClr val="tx1"/>
              </a:solidFill>
              <a:effectLst/>
              <a:latin typeface="+mn-lt"/>
              <a:ea typeface="+mn-ea"/>
              <a:cs typeface="+mn-cs"/>
            </a:endParaRP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682323"/>
            <a:ext cx="3037840" cy="455378"/>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41802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a:t>
            </a:r>
            <a:r>
              <a:rPr lang="en-US" sz="1200" b="1" i="0" kern="1200" dirty="0">
                <a:solidFill>
                  <a:schemeClr val="tx1"/>
                </a:solidFill>
                <a:effectLst/>
                <a:latin typeface="+mn-lt"/>
                <a:ea typeface="+mn-ea"/>
                <a:cs typeface="+mn-cs"/>
              </a:rPr>
              <a:t>OSHA</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competent person</a:t>
            </a:r>
            <a:r>
              <a:rPr lang="en-US" sz="1200" b="0" i="0" kern="1200" dirty="0">
                <a:solidFill>
                  <a:schemeClr val="tx1"/>
                </a:solidFill>
                <a:effectLst/>
                <a:latin typeface="+mn-lt"/>
                <a:ea typeface="+mn-ea"/>
                <a:cs typeface="+mn-cs"/>
              </a:rPr>
              <a:t>" is defined as "one who is capable of identifying existing and predictable hazards in the surroundings or working conditions which are unsanitary, hazardous, or dangerous to employees, and who has authorization to take prompt corrective measures to eliminate them.</a:t>
            </a:r>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13</a:t>
            </a:fld>
            <a:endParaRPr lang="en-US"/>
          </a:p>
        </p:txBody>
      </p:sp>
    </p:spTree>
    <p:extLst>
      <p:ext uri="{BB962C8B-B14F-4D97-AF65-F5344CB8AC3E}">
        <p14:creationId xmlns:p14="http://schemas.microsoft.com/office/powerpoint/2010/main" val="200835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kern="1200" dirty="0">
                <a:solidFill>
                  <a:schemeClr val="tx1"/>
                </a:solidFill>
                <a:effectLst/>
                <a:latin typeface="+mn-lt"/>
                <a:ea typeface="+mn-ea"/>
                <a:cs typeface="+mn-cs"/>
              </a:rPr>
              <a:t>OSHA</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Construction Industry </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hlinkClick r:id="rId3" tooltip="29 CFR 1926"/>
              </a:rPr>
              <a:t>29 CFR 1926</a:t>
            </a:r>
            <a:r>
              <a:rPr lang="en-US" sz="1200" b="0" i="0" kern="1200" dirty="0">
                <a:solidFill>
                  <a:schemeClr val="tx1"/>
                </a:solidFill>
                <a:effectLst/>
                <a:latin typeface="+mn-lt"/>
                <a:ea typeface="+mn-ea"/>
                <a:cs typeface="+mn-cs"/>
              </a:rPr>
              <a:t>)</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4" tooltip="1926.451"/>
              </a:rPr>
              <a:t>1926.451</a:t>
            </a:r>
            <a:r>
              <a:rPr lang="en-US" sz="1200" b="0" i="0" kern="1200" dirty="0">
                <a:solidFill>
                  <a:schemeClr val="tx1"/>
                </a:solidFill>
                <a:effectLst/>
                <a:latin typeface="+mn-lt"/>
                <a:ea typeface="+mn-ea"/>
                <a:cs typeface="+mn-cs"/>
              </a:rPr>
              <a:t>, General requirements (Scaffolding) [</a:t>
            </a:r>
            <a:r>
              <a:rPr lang="en-US" sz="1200" b="0" i="0" u="none" strike="noStrike" kern="1200" dirty="0">
                <a:solidFill>
                  <a:schemeClr val="tx1"/>
                </a:solidFill>
                <a:effectLst/>
                <a:latin typeface="+mn-lt"/>
                <a:ea typeface="+mn-ea"/>
                <a:cs typeface="+mn-cs"/>
                <a:hlinkClick r:id="rId5" tooltip="Scaffolding Safety and Health Topics Page"/>
              </a:rPr>
              <a:t>related topic page</a:t>
            </a:r>
            <a:r>
              <a:rPr lang="en-US" sz="1200" b="0" i="0" kern="1200" dirty="0">
                <a:solidFill>
                  <a:schemeClr val="tx1"/>
                </a:solidFill>
                <a:effectLst/>
                <a:latin typeface="+mn-lt"/>
                <a:ea typeface="+mn-ea"/>
                <a:cs typeface="+mn-cs"/>
              </a:rPr>
              <a:t>]</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6" tooltip="1926.452"/>
              </a:rPr>
              <a:t>1926.452</a:t>
            </a:r>
            <a:r>
              <a:rPr lang="en-US" sz="1200" b="0" i="0" kern="1200" dirty="0">
                <a:solidFill>
                  <a:schemeClr val="tx1"/>
                </a:solidFill>
                <a:effectLst/>
                <a:latin typeface="+mn-lt"/>
                <a:ea typeface="+mn-ea"/>
                <a:cs typeface="+mn-cs"/>
              </a:rPr>
              <a:t>, Additional requirements applicable to specific types of scaffolds</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7" tooltip="1926.454"/>
              </a:rPr>
              <a:t>1926.454</a:t>
            </a:r>
            <a:r>
              <a:rPr lang="en-US" sz="1200" b="0" i="0" kern="1200" dirty="0">
                <a:solidFill>
                  <a:schemeClr val="tx1"/>
                </a:solidFill>
                <a:effectLst/>
                <a:latin typeface="+mn-lt"/>
                <a:ea typeface="+mn-ea"/>
                <a:cs typeface="+mn-cs"/>
              </a:rPr>
              <a:t>, Training requirements (Scaffolding)</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8" tooltip="1926.501"/>
              </a:rPr>
              <a:t>1926.501</a:t>
            </a:r>
            <a:r>
              <a:rPr lang="en-US" sz="1200" b="0" i="0" kern="1200" dirty="0">
                <a:solidFill>
                  <a:schemeClr val="tx1"/>
                </a:solidFill>
                <a:effectLst/>
                <a:latin typeface="+mn-lt"/>
                <a:ea typeface="+mn-ea"/>
                <a:cs typeface="+mn-cs"/>
              </a:rPr>
              <a:t>, Duty to have fall protection</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9" tooltip="1926.502"/>
              </a:rPr>
              <a:t>1926.502</a:t>
            </a:r>
            <a:r>
              <a:rPr lang="en-US" sz="1200" b="0" i="0" kern="1200" dirty="0">
                <a:solidFill>
                  <a:schemeClr val="tx1"/>
                </a:solidFill>
                <a:effectLst/>
                <a:latin typeface="+mn-lt"/>
                <a:ea typeface="+mn-ea"/>
                <a:cs typeface="+mn-cs"/>
              </a:rPr>
              <a:t>, Fall protection systems criteria and practices</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10" tooltip="1926.503"/>
              </a:rPr>
              <a:t>1926.503</a:t>
            </a:r>
            <a:r>
              <a:rPr lang="en-US" sz="1200" b="0" i="0" kern="1200" dirty="0">
                <a:solidFill>
                  <a:schemeClr val="tx1"/>
                </a:solidFill>
                <a:effectLst/>
                <a:latin typeface="+mn-lt"/>
                <a:ea typeface="+mn-ea"/>
                <a:cs typeface="+mn-cs"/>
              </a:rPr>
              <a:t>, Training requirements (Fall protection)</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11" tooltip="1926.760"/>
              </a:rPr>
              <a:t>1926.760</a:t>
            </a:r>
            <a:r>
              <a:rPr lang="en-US" sz="1200" b="0" i="0" kern="1200" dirty="0">
                <a:solidFill>
                  <a:schemeClr val="tx1"/>
                </a:solidFill>
                <a:effectLst/>
                <a:latin typeface="+mn-lt"/>
                <a:ea typeface="+mn-ea"/>
                <a:cs typeface="+mn-cs"/>
              </a:rPr>
              <a:t>, Steel erection (Fall protection)</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12" tooltip="1926.800"/>
              </a:rPr>
              <a:t>1926.800</a:t>
            </a:r>
            <a:r>
              <a:rPr lang="en-US" sz="1200" b="0" i="0" kern="1200" dirty="0">
                <a:solidFill>
                  <a:schemeClr val="tx1"/>
                </a:solidFill>
                <a:effectLst/>
                <a:latin typeface="+mn-lt"/>
                <a:ea typeface="+mn-ea"/>
                <a:cs typeface="+mn-cs"/>
              </a:rPr>
              <a:t>, Underground construction</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13" tooltip="1926.1051"/>
              </a:rPr>
              <a:t>1926.1051</a:t>
            </a:r>
            <a:r>
              <a:rPr lang="en-US" sz="1200" b="0" i="0" kern="1200" dirty="0">
                <a:solidFill>
                  <a:schemeClr val="tx1"/>
                </a:solidFill>
                <a:effectLst/>
                <a:latin typeface="+mn-lt"/>
                <a:ea typeface="+mn-ea"/>
                <a:cs typeface="+mn-cs"/>
              </a:rPr>
              <a:t>, General requirements (Stairways and ladders)</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14" tooltip="1926.1052"/>
              </a:rPr>
              <a:t>1926.1052</a:t>
            </a:r>
            <a:r>
              <a:rPr lang="en-US" sz="1200" b="0" i="0" kern="1200" dirty="0">
                <a:solidFill>
                  <a:schemeClr val="tx1"/>
                </a:solidFill>
                <a:effectLst/>
                <a:latin typeface="+mn-lt"/>
                <a:ea typeface="+mn-ea"/>
                <a:cs typeface="+mn-cs"/>
              </a:rPr>
              <a:t>, Stairways</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15" tooltip="1926.1053"/>
              </a:rPr>
              <a:t>1926.1053</a:t>
            </a:r>
            <a:r>
              <a:rPr lang="en-US" sz="1200" b="0" i="0" kern="1200" dirty="0">
                <a:solidFill>
                  <a:schemeClr val="tx1"/>
                </a:solidFill>
                <a:effectLst/>
                <a:latin typeface="+mn-lt"/>
                <a:ea typeface="+mn-ea"/>
                <a:cs typeface="+mn-cs"/>
              </a:rPr>
              <a:t>, Ladders</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16" tooltip="1926.1060"/>
              </a:rPr>
              <a:t>1926.1060</a:t>
            </a:r>
            <a:r>
              <a:rPr lang="en-US" sz="1200" b="0" i="0" kern="1200" dirty="0">
                <a:solidFill>
                  <a:schemeClr val="tx1"/>
                </a:solidFill>
                <a:effectLst/>
                <a:latin typeface="+mn-lt"/>
                <a:ea typeface="+mn-ea"/>
                <a:cs typeface="+mn-cs"/>
              </a:rPr>
              <a:t>, Training requirements (Stairways and ladders)</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17" tooltip="1926.1423"/>
              </a:rPr>
              <a:t>1926.1423</a:t>
            </a:r>
            <a:r>
              <a:rPr lang="en-US" sz="1200" b="0" i="0" kern="1200" dirty="0">
                <a:solidFill>
                  <a:schemeClr val="tx1"/>
                </a:solidFill>
                <a:effectLst/>
                <a:latin typeface="+mn-lt"/>
                <a:ea typeface="+mn-ea"/>
                <a:cs typeface="+mn-cs"/>
              </a:rPr>
              <a:t>, Cranes and derricks in construction (Fall protection)</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Most Frequently Cited Standards</a:t>
            </a:r>
            <a:endParaRPr lang="en-US" sz="1200" b="0" i="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18" tooltip="1926.501(b)(13)"/>
              </a:rPr>
              <a:t>1926.501(b)(13)</a:t>
            </a:r>
            <a:endParaRPr lang="en-US" sz="1200" b="0" i="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19" tooltip="1926.501(b)(1)"/>
              </a:rPr>
              <a:t>1926.501(b)(1)</a:t>
            </a:r>
            <a:endParaRPr lang="en-US" sz="1200" b="0" i="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20" tooltip="1926.501(a)(1)"/>
              </a:rPr>
              <a:t>1926.501(a)(1)</a:t>
            </a:r>
            <a:endParaRPr lang="en-US" sz="1200" b="0" i="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21" tooltip="1926.501(b)(10)"/>
              </a:rPr>
              <a:t>1926.501(b)(10)</a:t>
            </a:r>
            <a:endParaRPr lang="en-US" sz="1200" b="0" i="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22" tooltip="1926.501(b)(11)"/>
              </a:rPr>
              <a:t>1926.501(b)(11)</a:t>
            </a:r>
            <a:endParaRPr lang="en-US" sz="1200" b="0" i="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hlinkClick r:id="rId23" tooltip="1926.501(b)(4)(i)"/>
              </a:rPr>
              <a:t>1926.501(b)(4)(i)</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EA3A77-DB7B-407D-927D-D23288866A6D}" type="slidenum">
              <a:rPr lang="en-US" smtClean="0"/>
              <a:pPr/>
              <a:t>14</a:t>
            </a:fld>
            <a:endParaRPr lang="en-US"/>
          </a:p>
        </p:txBody>
      </p:sp>
    </p:spTree>
    <p:extLst>
      <p:ext uri="{BB962C8B-B14F-4D97-AF65-F5344CB8AC3E}">
        <p14:creationId xmlns:p14="http://schemas.microsoft.com/office/powerpoint/2010/main" val="1139528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OSHA Wind Energy: Falls - </a:t>
            </a:r>
            <a:r>
              <a:rPr lang="en-US" dirty="0">
                <a:hlinkClick r:id="rId3"/>
              </a:rPr>
              <a:t>https://www.osha.gov/dep/greenjobs/windenergy_falls.html</a:t>
            </a:r>
            <a:endParaRPr lang="en-US" dirty="0"/>
          </a:p>
          <a:p>
            <a:r>
              <a:rPr lang="en-US" sz="1200" b="0" i="0" kern="1200" dirty="0">
                <a:solidFill>
                  <a:schemeClr val="tx1"/>
                </a:solidFill>
                <a:effectLst/>
                <a:latin typeface="+mn-lt"/>
                <a:ea typeface="+mn-ea"/>
                <a:cs typeface="+mn-cs"/>
                <a:hlinkClick r:id="rId4"/>
              </a:rPr>
              <a:t>ANSI+ASSP+Z359.7</a:t>
            </a:r>
            <a:r>
              <a:rPr lang="en-US" sz="1200" b="0" i="0" kern="1200" dirty="0">
                <a:solidFill>
                  <a:schemeClr val="tx1"/>
                </a:solidFill>
                <a:effectLst/>
                <a:latin typeface="+mn-lt"/>
                <a:ea typeface="+mn-ea"/>
                <a:cs typeface="+mn-cs"/>
              </a:rPr>
              <a:t>: </a:t>
            </a:r>
            <a:r>
              <a:rPr lang="en-US" dirty="0">
                <a:hlinkClick r:id="rId4"/>
              </a:rPr>
              <a:t>https://webstore.ansi.org/preview-pages/ASSE/preview_ANSI+ASSP+Z359.7-2019.pdf</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EA3A77-DB7B-407D-927D-D23288866A6D}" type="slidenum">
              <a:rPr lang="en-US" smtClean="0"/>
              <a:pPr/>
              <a:t>15</a:t>
            </a:fld>
            <a:endParaRPr lang="en-US"/>
          </a:p>
        </p:txBody>
      </p:sp>
    </p:spTree>
    <p:extLst>
      <p:ext uri="{BB962C8B-B14F-4D97-AF65-F5344CB8AC3E}">
        <p14:creationId xmlns:p14="http://schemas.microsoft.com/office/powerpoint/2010/main" val="84025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According to OSHA’s construction safety standards, workers on a construction site who are exposed to falls at 6 feet or more, are required to be provided  fall protection in one of three ways:</a:t>
            </a:r>
          </a:p>
          <a:p>
            <a:pPr lvl="1"/>
            <a:r>
              <a:rPr lang="en-US" sz="1200" b="0" i="0" kern="1200" dirty="0">
                <a:solidFill>
                  <a:schemeClr val="tx1"/>
                </a:solidFill>
                <a:effectLst/>
                <a:latin typeface="+mn-lt"/>
                <a:ea typeface="+mn-ea"/>
                <a:cs typeface="+mn-cs"/>
              </a:rPr>
              <a:t>1. Place guardrails around the hazard area.</a:t>
            </a:r>
          </a:p>
          <a:p>
            <a:pPr lvl="1"/>
            <a:r>
              <a:rPr lang="en-US" sz="1200" b="0" i="0" kern="1200" dirty="0">
                <a:solidFill>
                  <a:schemeClr val="tx1"/>
                </a:solidFill>
                <a:effectLst/>
                <a:latin typeface="+mn-lt"/>
                <a:ea typeface="+mn-ea"/>
                <a:cs typeface="+mn-cs"/>
              </a:rPr>
              <a:t>2. Deploy safety nets.</a:t>
            </a:r>
          </a:p>
          <a:p>
            <a:pPr lvl="1"/>
            <a:r>
              <a:rPr lang="en-US" sz="1200" b="0" i="0" kern="1200" dirty="0">
                <a:solidFill>
                  <a:schemeClr val="tx1"/>
                </a:solidFill>
                <a:effectLst/>
                <a:latin typeface="+mn-lt"/>
                <a:ea typeface="+mn-ea"/>
                <a:cs typeface="+mn-cs"/>
              </a:rPr>
              <a:t>3. Provide fall arrest systems.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https://www..com/news-events/wind-turbine-worker-safety-common-hazards-and-how-to-avoid-them/</a:t>
            </a:r>
            <a:endParaRPr lang="en-US" dirty="0"/>
          </a:p>
          <a:p>
            <a:r>
              <a:rPr lang="en-US" dirty="0" err="1">
                <a:hlinkClick r:id="rId3"/>
              </a:rPr>
              <a:t>Tradesmeninternational</a:t>
            </a:r>
            <a:endParaRPr lang="en-US" dirty="0"/>
          </a:p>
          <a:p>
            <a:endParaRPr lang="en-US" dirty="0"/>
          </a:p>
          <a:p>
            <a:r>
              <a:rPr lang="en-US" sz="1200" dirty="0"/>
              <a:t>ANSI Z359.13: </a:t>
            </a:r>
            <a:r>
              <a:rPr lang="en-US" dirty="0">
                <a:hlinkClick r:id="rId4"/>
              </a:rPr>
              <a:t>https://www.assp.org/standards/standards-topics/fall-protection-and-fall-restraint-z359</a:t>
            </a:r>
            <a:endParaRPr lang="en-US" dirty="0"/>
          </a:p>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16</a:t>
            </a:fld>
            <a:endParaRPr lang="en-US"/>
          </a:p>
        </p:txBody>
      </p:sp>
    </p:spTree>
    <p:extLst>
      <p:ext uri="{BB962C8B-B14F-4D97-AF65-F5344CB8AC3E}">
        <p14:creationId xmlns:p14="http://schemas.microsoft.com/office/powerpoint/2010/main" val="338765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17</a:t>
            </a:fld>
            <a:endParaRPr lang="en-US"/>
          </a:p>
        </p:txBody>
      </p:sp>
    </p:spTree>
    <p:extLst>
      <p:ext uri="{BB962C8B-B14F-4D97-AF65-F5344CB8AC3E}">
        <p14:creationId xmlns:p14="http://schemas.microsoft.com/office/powerpoint/2010/main" val="2428937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21</a:t>
            </a:fld>
            <a:endParaRPr lang="en-US"/>
          </a:p>
        </p:txBody>
      </p:sp>
    </p:spTree>
    <p:extLst>
      <p:ext uri="{BB962C8B-B14F-4D97-AF65-F5344CB8AC3E}">
        <p14:creationId xmlns:p14="http://schemas.microsoft.com/office/powerpoint/2010/main" val="1562321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xfrm>
            <a:off x="3884613" y="8686800"/>
            <a:ext cx="2971800" cy="455613"/>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323937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p>
          <a:p>
            <a:pPr marL="0" indent="0">
              <a:buFont typeface="Arial" panose="020B0604020202020204" pitchFamily="34" charset="0"/>
              <a:buNone/>
            </a:pPr>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884613" y="8686800"/>
            <a:ext cx="2971800" cy="455613"/>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142933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 typeface="Arial" panose="020B0604020202020204" pitchFamily="34" charset="0"/>
              <a:buNone/>
            </a:pPr>
            <a:endParaRPr lang="en-US" alt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884613" y="8686800"/>
            <a:ext cx="2971800" cy="455613"/>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38590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altLang="en-US" sz="1200" kern="1200" dirty="0">
                <a:solidFill>
                  <a:schemeClr val="tx1"/>
                </a:solidFill>
                <a:effectLst/>
                <a:latin typeface="+mn-lt"/>
                <a:ea typeface="+mn-ea"/>
                <a:cs typeface="+mn-cs"/>
              </a:rPr>
              <a:t>Working height refers to work circumstances above or below the ground, in  which a worker could fall and sustain injuries if no precautions are taken.</a:t>
            </a:r>
          </a:p>
          <a:p>
            <a:endParaRPr lang="en-US" altLang="en-US" sz="1200" kern="1200" dirty="0">
              <a:solidFill>
                <a:schemeClr val="tx1"/>
              </a:solidFill>
              <a:effectLst/>
              <a:latin typeface="+mn-lt"/>
              <a:ea typeface="+mn-ea"/>
              <a:cs typeface="+mn-cs"/>
            </a:endParaRPr>
          </a:p>
          <a:p>
            <a:r>
              <a:rPr lang="en-US" altLang="en-US" sz="1200" kern="1200" dirty="0">
                <a:solidFill>
                  <a:schemeClr val="tx1"/>
                </a:solidFill>
                <a:effectLst/>
                <a:latin typeface="+mn-lt"/>
                <a:ea typeface="+mn-ea"/>
                <a:cs typeface="+mn-cs"/>
              </a:rPr>
              <a:t>It involves the use of ladders, ropes, mobile elevating work platform, etc. to gain access to work at a height.</a:t>
            </a:r>
          </a:p>
          <a:p>
            <a:endParaRPr lang="en-US" altLang="en-US" sz="1200" kern="1200" dirty="0">
              <a:solidFill>
                <a:schemeClr val="tx1"/>
              </a:solidFill>
              <a:effectLst/>
              <a:latin typeface="+mn-lt"/>
              <a:ea typeface="+mn-ea"/>
              <a:cs typeface="+mn-cs"/>
            </a:endParaRPr>
          </a:p>
          <a:p>
            <a:r>
              <a:rPr lang="en-US" altLang="en-US" sz="1200" kern="1200" dirty="0">
                <a:solidFill>
                  <a:schemeClr val="tx1"/>
                </a:solidFill>
                <a:effectLst/>
                <a:latin typeface="+mn-lt"/>
                <a:ea typeface="+mn-ea"/>
                <a:cs typeface="+mn-cs"/>
              </a:rPr>
              <a:t>The worker stands or sits on a platform or hangs in a suspension on ropes with harnesses and lanyards to perform the work.</a:t>
            </a:r>
          </a:p>
          <a:p>
            <a:endParaRPr lang="en-US" altLang="en-US" sz="1200" kern="1200" dirty="0">
              <a:solidFill>
                <a:schemeClr val="tx1"/>
              </a:solidFill>
              <a:effectLst/>
              <a:latin typeface="+mn-lt"/>
              <a:ea typeface="+mn-ea"/>
              <a:cs typeface="+mn-cs"/>
            </a:endParaRPr>
          </a:p>
          <a:p>
            <a:r>
              <a:rPr lang="en-US" altLang="en-US" sz="1200" kern="1200" dirty="0">
                <a:solidFill>
                  <a:schemeClr val="tx1"/>
                </a:solidFill>
                <a:effectLst/>
                <a:latin typeface="+mn-lt"/>
                <a:ea typeface="+mn-ea"/>
                <a:cs typeface="+mn-cs"/>
              </a:rPr>
              <a:t>Fall injury is a major hazard in this process. According to the Bureau of Labor Statistics (BLS), fatal work-related falls to a lower level increased 26 percent from 2011 (553 fatal falls) to 2016 (697 fatal falls), and a total of 3,723 fatal falls over the 6-year period.</a:t>
            </a:r>
          </a:p>
          <a:p>
            <a:endParaRPr lang="en-US" altLang="en-US" dirty="0"/>
          </a:p>
          <a:p>
            <a:r>
              <a:rPr lang="en-US" altLang="en-US" dirty="0"/>
              <a:t>Working at heights usually requires access to perform the task. Falls can result from:</a:t>
            </a:r>
          </a:p>
          <a:p>
            <a:pPr marL="1085850" lvl="2" indent="-171450">
              <a:buFont typeface="Wingdings" panose="05000000000000000000" pitchFamily="2" charset="2"/>
              <a:buChar char="ü"/>
            </a:pPr>
            <a:r>
              <a:rPr lang="en-US" altLang="en-US" dirty="0"/>
              <a:t>Breaking of ropes</a:t>
            </a:r>
          </a:p>
          <a:p>
            <a:pPr marL="1085850" lvl="2" indent="-171450">
              <a:buFont typeface="Wingdings" panose="05000000000000000000" pitchFamily="2" charset="2"/>
              <a:buChar char="ü"/>
            </a:pPr>
            <a:r>
              <a:rPr lang="en-US" altLang="en-US" dirty="0"/>
              <a:t>Slipping</a:t>
            </a:r>
          </a:p>
          <a:p>
            <a:pPr marL="1085850" lvl="2" indent="-171450">
              <a:buFont typeface="Wingdings" panose="05000000000000000000" pitchFamily="2" charset="2"/>
              <a:buChar char="ü"/>
            </a:pPr>
            <a:r>
              <a:rPr lang="en-US" altLang="en-US" dirty="0"/>
              <a:t>Loss of balance</a:t>
            </a:r>
          </a:p>
          <a:p>
            <a:pPr marL="1085850" lvl="2" indent="-171450">
              <a:buFont typeface="Wingdings" panose="05000000000000000000" pitchFamily="2" charset="2"/>
              <a:buChar char="ü"/>
            </a:pPr>
            <a:r>
              <a:rPr lang="en-US" altLang="en-US" dirty="0"/>
              <a:t>Damage of lanyards</a:t>
            </a:r>
          </a:p>
          <a:p>
            <a:pPr marL="1085850" lvl="2" indent="-171450">
              <a:buFont typeface="Wingdings" panose="05000000000000000000" pitchFamily="2" charset="2"/>
              <a:buChar char="ü"/>
            </a:pPr>
            <a:r>
              <a:rPr lang="en-US" altLang="en-US" dirty="0"/>
              <a:t>Breakage of blade</a:t>
            </a:r>
          </a:p>
          <a:p>
            <a:pPr marL="1085850" lvl="2" indent="-171450">
              <a:buFont typeface="Wingdings" panose="05000000000000000000" pitchFamily="2" charset="2"/>
              <a:buChar char="ü"/>
            </a:pPr>
            <a:r>
              <a:rPr lang="en-US" altLang="en-US" dirty="0"/>
              <a:t>Collapse of rotor or tower</a:t>
            </a:r>
          </a:p>
          <a:p>
            <a:pPr marL="1085850" lvl="2" indent="-171450">
              <a:buFont typeface="Wingdings" panose="05000000000000000000" pitchFamily="2" charset="2"/>
              <a:buChar char="ü"/>
            </a:pPr>
            <a:r>
              <a:rPr lang="en-US" altLang="en-US" dirty="0"/>
              <a:t>Failure of fall arrest system</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The following can be done to reduce the risk:</a:t>
            </a:r>
          </a:p>
          <a:p>
            <a:pPr marL="628650" lvl="1" indent="-171450">
              <a:buFont typeface="Arial" panose="020B0604020202020204" pitchFamily="34" charset="0"/>
              <a:buChar char="•"/>
            </a:pPr>
            <a:r>
              <a:rPr lang="en-US" altLang="en-US" dirty="0"/>
              <a:t>Train workers on safe ways to work at height</a:t>
            </a:r>
          </a:p>
          <a:p>
            <a:pPr marL="628650" lvl="1" indent="-171450">
              <a:buFont typeface="Arial" panose="020B0604020202020204" pitchFamily="34" charset="0"/>
              <a:buChar char="•"/>
            </a:pPr>
            <a:r>
              <a:rPr lang="en-US" altLang="en-US" dirty="0"/>
              <a:t>Inspect tower and rotor assembly, using a drone to ensure stability of the structure before work is carried out</a:t>
            </a:r>
          </a:p>
          <a:p>
            <a:pPr marL="628650" lvl="1" indent="-171450">
              <a:buFont typeface="Arial" panose="020B0604020202020204" pitchFamily="34" charset="0"/>
              <a:buChar char="•"/>
            </a:pPr>
            <a:r>
              <a:rPr lang="en-US" altLang="en-US" dirty="0"/>
              <a:t>Work should not be done during high winds</a:t>
            </a:r>
          </a:p>
          <a:p>
            <a:pPr marL="628650" lvl="1" indent="-171450">
              <a:buFont typeface="Arial" panose="020B0604020202020204" pitchFamily="34" charset="0"/>
              <a:buChar char="•"/>
            </a:pPr>
            <a:r>
              <a:rPr lang="en-US" altLang="en-US" dirty="0"/>
              <a:t>Inspect fall ropes and fall arrest system before every use</a:t>
            </a:r>
          </a:p>
          <a:p>
            <a:pPr marL="628650" lvl="1" indent="-171450">
              <a:buFont typeface="Arial" panose="020B0604020202020204" pitchFamily="34" charset="0"/>
              <a:buChar char="•"/>
            </a:pPr>
            <a:r>
              <a:rPr lang="en-US" altLang="en-US" dirty="0"/>
              <a:t>Avoid overloading ropes</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457200" lvl="1" indent="0">
              <a:buFont typeface="Arial" panose="020B0604020202020204" pitchFamily="34" charset="0"/>
              <a:buNone/>
            </a:pPr>
            <a:r>
              <a:rPr lang="en-US" sz="1200" b="0" i="0" kern="1200" dirty="0">
                <a:solidFill>
                  <a:schemeClr val="tx1"/>
                </a:solidFill>
                <a:effectLst/>
                <a:latin typeface="+mn-lt"/>
                <a:ea typeface="+mn-ea"/>
                <a:cs typeface="+mn-cs"/>
              </a:rPr>
              <a:t>According to regulations, workers on wind turbines/farms, who are exposed to fall distances of at least 6 feet, must be protected from falls using:</a:t>
            </a:r>
          </a:p>
          <a:p>
            <a:pPr marL="1085850" lvl="2" indent="-171450">
              <a:buFont typeface="Wingdings" panose="05000000000000000000" pitchFamily="2" charset="2"/>
              <a:buChar char="ü"/>
            </a:pPr>
            <a:r>
              <a:rPr lang="en-US" sz="1200" b="0" i="0" kern="1200" dirty="0">
                <a:solidFill>
                  <a:schemeClr val="tx1"/>
                </a:solidFill>
                <a:effectLst/>
                <a:latin typeface="+mn-lt"/>
                <a:ea typeface="+mn-ea"/>
                <a:cs typeface="+mn-cs"/>
              </a:rPr>
              <a:t>Guardrail Systems</a:t>
            </a:r>
          </a:p>
          <a:p>
            <a:pPr marL="1085850" lvl="2" indent="-171450">
              <a:buFont typeface="Wingdings" panose="05000000000000000000" pitchFamily="2" charset="2"/>
              <a:buChar char="ü"/>
            </a:pPr>
            <a:r>
              <a:rPr lang="en-US" sz="1200" b="0" i="0" kern="1200" dirty="0">
                <a:solidFill>
                  <a:schemeClr val="tx1"/>
                </a:solidFill>
                <a:effectLst/>
                <a:latin typeface="+mn-lt"/>
                <a:ea typeface="+mn-ea"/>
                <a:cs typeface="+mn-cs"/>
              </a:rPr>
              <a:t>Safety net Systems</a:t>
            </a:r>
          </a:p>
          <a:p>
            <a:pPr marL="1085850" lvl="2" indent="-171450">
              <a:buFont typeface="Wingdings" panose="05000000000000000000" pitchFamily="2" charset="2"/>
              <a:buChar char="ü"/>
            </a:pPr>
            <a:r>
              <a:rPr lang="en-US" sz="1200" b="0" i="0" kern="1200" dirty="0">
                <a:solidFill>
                  <a:schemeClr val="tx1"/>
                </a:solidFill>
                <a:effectLst/>
                <a:latin typeface="+mn-lt"/>
                <a:ea typeface="+mn-ea"/>
                <a:cs typeface="+mn-cs"/>
              </a:rPr>
              <a:t>Personal fall arrest systems</a:t>
            </a:r>
          </a:p>
          <a:p>
            <a:pPr marL="171450" indent="-171450">
              <a:buFont typeface="Arial" panose="020B0604020202020204" pitchFamily="34" charset="0"/>
              <a:buChar char="•"/>
            </a:pPr>
            <a:endParaRPr lang="en-US" altLang="en-US" dirty="0"/>
          </a:p>
          <a:p>
            <a:r>
              <a:rPr lang="en-US" sz="1200" kern="1200" dirty="0">
                <a:solidFill>
                  <a:schemeClr val="tx1"/>
                </a:solidFill>
                <a:effectLst/>
                <a:latin typeface="+mn-lt"/>
                <a:ea typeface="+mn-ea"/>
                <a:cs typeface="+mn-cs"/>
              </a:rPr>
              <a:t>Working at heights is a usual phenomena throughout the lifecycle of a wind energy project.</a:t>
            </a:r>
          </a:p>
          <a:p>
            <a:r>
              <a:rPr lang="en-US" sz="1200" kern="1200" dirty="0">
                <a:solidFill>
                  <a:schemeClr val="tx1"/>
                </a:solidFill>
                <a:effectLst/>
                <a:latin typeface="+mn-lt"/>
                <a:ea typeface="+mn-ea"/>
                <a:cs typeface="+mn-cs"/>
              </a:rPr>
              <a:t>It is particularly more frequent during the operation and maintenance phases.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aim of managing work at height is to prevent injury from falls. This usually requires appropriate planning and scheduling of the works. </a:t>
            </a:r>
          </a:p>
          <a:p>
            <a:endParaRPr lang="en-US" dirty="0"/>
          </a:p>
          <a:p>
            <a:pPr marL="0" indent="0">
              <a:buFont typeface="Arial" panose="020B0604020202020204" pitchFamily="34" charset="0"/>
              <a:buNone/>
            </a:pPr>
            <a:endParaRPr lang="en-US" altLang="en-US" dirty="0"/>
          </a:p>
        </p:txBody>
      </p:sp>
      <p:sp>
        <p:nvSpPr>
          <p:cNvPr id="82948" name="Slide Number Placeholder 3"/>
          <p:cNvSpPr>
            <a:spLocks noGrp="1"/>
          </p:cNvSpPr>
          <p:nvPr>
            <p:ph type="sldNum" sz="quarter" idx="5"/>
          </p:nvPr>
        </p:nvSpPr>
        <p:spPr bwMode="auto">
          <a:xfrm>
            <a:off x="3970938" y="8682323"/>
            <a:ext cx="3037840" cy="455378"/>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45496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The worker in the tower section is at risk of being </a:t>
            </a:r>
            <a:r>
              <a:rPr lang="en-US" sz="1200" b="1" i="0" kern="1200" dirty="0">
                <a:solidFill>
                  <a:schemeClr val="tx1"/>
                </a:solidFill>
                <a:effectLst/>
                <a:latin typeface="+mn-lt"/>
                <a:ea typeface="+mn-ea"/>
                <a:cs typeface="+mn-cs"/>
              </a:rPr>
              <a:t>struck by </a:t>
            </a:r>
            <a:r>
              <a:rPr lang="en-US" sz="1200" b="0" i="0" kern="1200" dirty="0">
                <a:solidFill>
                  <a:schemeClr val="tx1"/>
                </a:solidFill>
                <a:effectLst/>
                <a:latin typeface="+mn-lt"/>
                <a:ea typeface="+mn-ea"/>
                <a:cs typeface="+mn-cs"/>
              </a:rPr>
              <a:t>the swinging section. Likewise, there exists a </a:t>
            </a:r>
            <a:r>
              <a:rPr lang="en-US" sz="1200" b="1" i="0" kern="1200" dirty="0">
                <a:solidFill>
                  <a:schemeClr val="tx1"/>
                </a:solidFill>
                <a:effectLst/>
                <a:latin typeface="+mn-lt"/>
                <a:ea typeface="+mn-ea"/>
                <a:cs typeface="+mn-cs"/>
              </a:rPr>
              <a:t>fall hazard</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OSHA has different fall protection requirements for construction (installation of towers) and general industry (maintenance).</a:t>
            </a:r>
          </a:p>
          <a:p>
            <a:r>
              <a:rPr lang="en-US" sz="1200" b="0" i="0" kern="1200" dirty="0">
                <a:solidFill>
                  <a:schemeClr val="tx1"/>
                </a:solidFill>
                <a:effectLst/>
                <a:latin typeface="+mn-lt"/>
                <a:ea typeface="+mn-ea"/>
                <a:cs typeface="+mn-cs"/>
              </a:rPr>
              <a:t>Construction workers on wind turbines when exposed to fall distances of 6 feet or more must be protected from falls by using one of the following methods: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Guardrail Systems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Safety net Systems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Personal fall arrest systems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Maintenance work involving wind turbines is generally considered to fall under OSHA’s general industry standards. Such workers when exposed to fall hazards of 4 feet or more must be protected by a standard railing. If such a railing is not possible then the workers must be protected from falls using personal protective equipment such as a personal fall arrest system or a safety net.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Ask</a:t>
            </a:r>
            <a:r>
              <a:rPr lang="en-US" sz="1200" b="0" i="0" kern="1200" dirty="0">
                <a:solidFill>
                  <a:schemeClr val="tx1"/>
                </a:solidFill>
                <a:effectLst/>
                <a:latin typeface="+mn-lt"/>
                <a:ea typeface="+mn-ea"/>
                <a:cs typeface="+mn-cs"/>
              </a:rPr>
              <a:t> the participants to identify the hazards in this picture.</a:t>
            </a:r>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5</a:t>
            </a:fld>
            <a:endParaRPr lang="en-US"/>
          </a:p>
        </p:txBody>
      </p:sp>
    </p:spTree>
    <p:extLst>
      <p:ext uri="{BB962C8B-B14F-4D97-AF65-F5344CB8AC3E}">
        <p14:creationId xmlns:p14="http://schemas.microsoft.com/office/powerpoint/2010/main" val="49105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Identify the hazards on this slide. (Potential hazard: Fall from height, rigging, struck by)</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Cranes are to be operated only by qualified and trained personnel.</a:t>
            </a:r>
          </a:p>
          <a:p>
            <a:pPr marL="171450" indent="-171450">
              <a:buFont typeface="Arial" panose="020B0604020202020204" pitchFamily="34" charset="0"/>
              <a:buChar char="•"/>
            </a:pPr>
            <a:r>
              <a:rPr lang="en-US" dirty="0"/>
              <a:t>A designated competent person must inspect the crane and all crane controls before use.</a:t>
            </a:r>
          </a:p>
          <a:p>
            <a:pPr marL="171450" indent="-171450">
              <a:buFont typeface="Arial" panose="020B0604020202020204" pitchFamily="34" charset="0"/>
              <a:buChar char="•"/>
            </a:pPr>
            <a:r>
              <a:rPr lang="en-US" dirty="0"/>
              <a:t>Be sure the crane is on a firm/stable surface and level.</a:t>
            </a:r>
          </a:p>
          <a:p>
            <a:pPr marL="171450" indent="-171450">
              <a:buFont typeface="Arial" panose="020B0604020202020204" pitchFamily="34" charset="0"/>
              <a:buChar char="•"/>
            </a:pPr>
            <a:r>
              <a:rPr lang="en-US" dirty="0"/>
              <a:t>During assembly/disassembly do not unlock or remove pins unless sections are blocked and secure (stable).</a:t>
            </a:r>
          </a:p>
          <a:p>
            <a:pPr marL="171450" indent="-171450">
              <a:buFont typeface="Arial" panose="020B0604020202020204" pitchFamily="34" charset="0"/>
              <a:buChar char="•"/>
            </a:pPr>
            <a:r>
              <a:rPr lang="en-US" dirty="0"/>
              <a:t>Fully extend outriggers and barricade accessible areas inside the crane’s swing radius.</a:t>
            </a:r>
          </a:p>
          <a:p>
            <a:pPr marL="171450" indent="-171450">
              <a:buFont typeface="Arial" panose="020B0604020202020204" pitchFamily="34" charset="0"/>
              <a:buChar char="•"/>
            </a:pPr>
            <a:r>
              <a:rPr lang="en-US" dirty="0"/>
              <a:t>Watch for overhead electric power lines and maintain at least a 10-foot safe working clearance from the lines.</a:t>
            </a:r>
          </a:p>
          <a:p>
            <a:pPr marL="171450" indent="-171450">
              <a:buFont typeface="Arial" panose="020B0604020202020204" pitchFamily="34" charset="0"/>
              <a:buChar char="•"/>
            </a:pPr>
            <a:r>
              <a:rPr lang="en-US" dirty="0"/>
              <a:t>Inspect all rigging prior to use; do not wrap hoist lines around the load.</a:t>
            </a:r>
          </a:p>
          <a:p>
            <a:pPr marL="171450" indent="-171450">
              <a:buFont typeface="Arial" panose="020B0604020202020204" pitchFamily="34" charset="0"/>
              <a:buChar char="•"/>
            </a:pPr>
            <a:r>
              <a:rPr lang="en-US" dirty="0"/>
              <a:t>Be sure to use the correct load chart for the crane’s current configuration and setup, the load weight and lift path.</a:t>
            </a:r>
          </a:p>
          <a:p>
            <a:pPr marL="171450" indent="-171450">
              <a:buFont typeface="Arial" panose="020B0604020202020204" pitchFamily="34" charset="0"/>
              <a:buChar char="•"/>
            </a:pPr>
            <a:r>
              <a:rPr lang="en-US" dirty="0"/>
              <a:t>Do not exceed the load chart capacity while making lifts.</a:t>
            </a:r>
          </a:p>
          <a:p>
            <a:pPr marL="171450" indent="-171450">
              <a:buFont typeface="Arial" panose="020B0604020202020204" pitchFamily="34" charset="0"/>
              <a:buChar char="•"/>
            </a:pPr>
            <a:r>
              <a:rPr lang="en-US" dirty="0"/>
              <a:t>Raise load a few inches, hold, verify capacity/balance, and test brake system before delivering load.</a:t>
            </a:r>
          </a:p>
          <a:p>
            <a:pPr marL="171450" indent="-171450">
              <a:buFont typeface="Arial" panose="020B0604020202020204" pitchFamily="34" charset="0"/>
              <a:buChar char="•"/>
            </a:pPr>
            <a:r>
              <a:rPr lang="en-US" dirty="0"/>
              <a:t>Do not move loads over workers.</a:t>
            </a:r>
          </a:p>
          <a:p>
            <a:pPr marL="171450" indent="-171450">
              <a:buFont typeface="Arial" panose="020B0604020202020204" pitchFamily="34" charset="0"/>
              <a:buChar char="•"/>
            </a:pPr>
            <a:r>
              <a:rPr lang="en-US" dirty="0"/>
              <a:t>Be sure to follow signals and manufacturer instructions while operating cranes.</a:t>
            </a:r>
          </a:p>
        </p:txBody>
      </p:sp>
      <p:sp>
        <p:nvSpPr>
          <p:cNvPr id="4" name="Slide Number Placeholder 3"/>
          <p:cNvSpPr>
            <a:spLocks noGrp="1"/>
          </p:cNvSpPr>
          <p:nvPr>
            <p:ph type="sldNum" sz="quarter" idx="5"/>
          </p:nvPr>
        </p:nvSpPr>
        <p:spPr/>
        <p:txBody>
          <a:bodyPr/>
          <a:lstStyle/>
          <a:p>
            <a:fld id="{39EA3A77-DB7B-407D-927D-D23288866A6D}" type="slidenum">
              <a:rPr lang="en-US" smtClean="0"/>
              <a:pPr/>
              <a:t>6</a:t>
            </a:fld>
            <a:endParaRPr lang="en-US"/>
          </a:p>
        </p:txBody>
      </p:sp>
    </p:spTree>
    <p:extLst>
      <p:ext uri="{BB962C8B-B14F-4D97-AF65-F5344CB8AC3E}">
        <p14:creationId xmlns:p14="http://schemas.microsoft.com/office/powerpoint/2010/main" val="31684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represents potential hazards for construction workers, such as struck by and fall from the height. OSHA identified standards for fall protection requirements and crane standard operations should be followed to minimize the risk of occupational accidents.</a:t>
            </a:r>
          </a:p>
        </p:txBody>
      </p:sp>
      <p:sp>
        <p:nvSpPr>
          <p:cNvPr id="4" name="Slide Number Placeholder 3"/>
          <p:cNvSpPr>
            <a:spLocks noGrp="1"/>
          </p:cNvSpPr>
          <p:nvPr>
            <p:ph type="sldNum" sz="quarter" idx="5"/>
          </p:nvPr>
        </p:nvSpPr>
        <p:spPr/>
        <p:txBody>
          <a:bodyPr/>
          <a:lstStyle/>
          <a:p>
            <a:fld id="{39EA3A77-DB7B-407D-927D-D23288866A6D}" type="slidenum">
              <a:rPr lang="en-US" smtClean="0"/>
              <a:pPr/>
              <a:t>7</a:t>
            </a:fld>
            <a:endParaRPr lang="en-US"/>
          </a:p>
        </p:txBody>
      </p:sp>
    </p:spTree>
    <p:extLst>
      <p:ext uri="{BB962C8B-B14F-4D97-AF65-F5344CB8AC3E}">
        <p14:creationId xmlns:p14="http://schemas.microsoft.com/office/powerpoint/2010/main" val="187391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Maintenance work involving wind turbines is generally considered to fall under OSHA’s general industry standards. Such workers when exposed to fall hazards of 4 feet or more must be protected by a standard railing. If such a railing is not possible then the workers must be protected from falls using personal protective equipment such as a personal fall arrest system or a safety net.</a:t>
            </a:r>
          </a:p>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8</a:t>
            </a:fld>
            <a:endParaRPr lang="en-US"/>
          </a:p>
        </p:txBody>
      </p:sp>
    </p:spTree>
    <p:extLst>
      <p:ext uri="{BB962C8B-B14F-4D97-AF65-F5344CB8AC3E}">
        <p14:creationId xmlns:p14="http://schemas.microsoft.com/office/powerpoint/2010/main" val="190702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9</a:t>
            </a:fld>
            <a:endParaRPr lang="en-US"/>
          </a:p>
        </p:txBody>
      </p:sp>
    </p:spTree>
    <p:extLst>
      <p:ext uri="{BB962C8B-B14F-4D97-AF65-F5344CB8AC3E}">
        <p14:creationId xmlns:p14="http://schemas.microsoft.com/office/powerpoint/2010/main" val="114966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4D0C47-B23C-48B1-BB50-9F0FF743DFEC}" type="datetime1">
              <a:rPr lang="en-US" smtClean="0"/>
              <a:t>2/21/2025</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3A7AE-E332-4F0B-8FA1-1D1AF0B430B8}" type="datetime1">
              <a:rPr lang="en-US" smtClean="0"/>
              <a:t>2/21/2025</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6D316-F8CD-48CC-B575-62214D321701}" type="datetime1">
              <a:rPr lang="en-US" smtClean="0"/>
              <a:t>2/21/2025</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843F8-4448-42E6-8583-B0AD3505E28D}" type="datetime1">
              <a:rPr lang="en-US" smtClean="0"/>
              <a:t>2/21/2025</a:t>
            </a:fld>
            <a:endParaRPr lang="en-US"/>
          </a:p>
        </p:txBody>
      </p:sp>
      <p:sp>
        <p:nvSpPr>
          <p:cNvPr id="4" name="Slide Number Placeholder 3"/>
          <p:cNvSpPr>
            <a:spLocks noGrp="1"/>
          </p:cNvSpPr>
          <p:nvPr>
            <p:ph type="sldNum" sz="quarter" idx="12"/>
          </p:nvPr>
        </p:nvSpPr>
        <p:spPr/>
        <p:txBody>
          <a:bodyPr/>
          <a:lstStyle/>
          <a:p>
            <a:fld id="{52110876-1A90-47DF-8CC1-92F5C1F8B346}" type="slidenum">
              <a:rPr lang="en-US" smtClean="0"/>
              <a:pPr/>
              <a:t>‹#›</a:t>
            </a:fld>
            <a:endParaRPr lang="en-US"/>
          </a:p>
        </p:txBody>
      </p:sp>
      <p:sp>
        <p:nvSpPr>
          <p:cNvPr id="5"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 name="Title 2">
            <a:extLst>
              <a:ext uri="{FF2B5EF4-FFF2-40B4-BE49-F238E27FC236}">
                <a16:creationId xmlns:a16="http://schemas.microsoft.com/office/drawing/2014/main" id="{A322EDBB-7495-4506-BE3E-39F16DD071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854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49C892-09C4-45A9-8A50-851CB785D1E1}" type="datetime1">
              <a:rPr lang="en-US" smtClean="0"/>
              <a:t>2/21/2025</a:t>
            </a:fld>
            <a:endParaRPr lang="en-US"/>
          </a:p>
        </p:txBody>
      </p:sp>
      <p:sp>
        <p:nvSpPr>
          <p:cNvPr id="6" name="Slide Number Placeholder 5"/>
          <p:cNvSpPr>
            <a:spLocks noGrp="1"/>
          </p:cNvSpPr>
          <p:nvPr>
            <p:ph type="sldNum" sz="quarter" idx="12"/>
          </p:nvPr>
        </p:nvSpPr>
        <p:spPr>
          <a:xfrm>
            <a:off x="6400800" y="6356350"/>
            <a:ext cx="2133600" cy="365125"/>
          </a:xfrm>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41C2C5-5C46-4CD5-AAF0-B369098DFDF8}" type="datetime1">
              <a:rPr lang="en-US" smtClean="0"/>
              <a:t>2/21/2025</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C5B8B9-914F-4E45-855B-2B79A5366CDE}" type="datetime1">
              <a:rPr lang="en-US" smtClean="0"/>
              <a:t>2/21/2025</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
        <p:nvSpPr>
          <p:cNvPr id="8"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A75E2A-99DC-4A41-B36A-54A8C67B85B1}" type="datetime1">
              <a:rPr lang="en-US" smtClean="0"/>
              <a:t>2/21/2025</a:t>
            </a:fld>
            <a:endParaRPr lang="en-US"/>
          </a:p>
        </p:txBody>
      </p:sp>
      <p:sp>
        <p:nvSpPr>
          <p:cNvPr id="9" name="Slide Number Placeholder 8"/>
          <p:cNvSpPr>
            <a:spLocks noGrp="1"/>
          </p:cNvSpPr>
          <p:nvPr>
            <p:ph type="sldNum" sz="quarter" idx="12"/>
          </p:nvPr>
        </p:nvSpPr>
        <p:spPr/>
        <p:txBody>
          <a:bodyPr/>
          <a:lstStyle/>
          <a:p>
            <a:fld id="{52110876-1A90-47DF-8CC1-92F5C1F8B346}" type="slidenum">
              <a:rPr lang="en-US" smtClean="0"/>
              <a:pPr/>
              <a:t>‹#›</a:t>
            </a:fld>
            <a:endParaRPr lang="en-US"/>
          </a:p>
        </p:txBody>
      </p:sp>
      <p:sp>
        <p:nvSpPr>
          <p:cNvPr id="10" name="Footer Placeholder 4"/>
          <p:cNvSpPr>
            <a:spLocks noGrp="1"/>
          </p:cNvSpPr>
          <p:nvPr>
            <p:ph type="ftr" sz="quarter" idx="1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6F880-CF5B-42CD-AD6C-F535D7A3294C}" type="datetime1">
              <a:rPr lang="en-US" smtClean="0"/>
              <a:t>2/21/2025</a:t>
            </a:fld>
            <a:endParaRPr lang="en-US"/>
          </a:p>
        </p:txBody>
      </p:sp>
      <p:sp>
        <p:nvSpPr>
          <p:cNvPr id="5" name="Slide Number Placeholder 4"/>
          <p:cNvSpPr>
            <a:spLocks noGrp="1"/>
          </p:cNvSpPr>
          <p:nvPr>
            <p:ph type="sldNum" sz="quarter" idx="12"/>
          </p:nvPr>
        </p:nvSpPr>
        <p:spPr/>
        <p:txBody>
          <a:bodyPr/>
          <a:lstStyle/>
          <a:p>
            <a:fld id="{52110876-1A90-47DF-8CC1-92F5C1F8B346}" type="slidenum">
              <a:rPr lang="en-US" smtClean="0"/>
              <a:pPr/>
              <a:t>‹#›</a:t>
            </a:fld>
            <a:endParaRPr lang="en-US"/>
          </a:p>
        </p:txBody>
      </p:sp>
      <p:sp>
        <p:nvSpPr>
          <p:cNvPr id="6"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B6DC7-EC50-4A1B-BF7C-A80A259A9BAE}" type="datetime1">
              <a:rPr lang="en-US" smtClean="0"/>
              <a:t>2/21/2025</a:t>
            </a:fld>
            <a:endParaRPr lang="en-US"/>
          </a:p>
        </p:txBody>
      </p:sp>
      <p:sp>
        <p:nvSpPr>
          <p:cNvPr id="4" name="Slide Number Placeholder 3"/>
          <p:cNvSpPr>
            <a:spLocks noGrp="1"/>
          </p:cNvSpPr>
          <p:nvPr>
            <p:ph type="sldNum" sz="quarter" idx="12"/>
          </p:nvPr>
        </p:nvSpPr>
        <p:spPr/>
        <p:txBody>
          <a:bodyPr/>
          <a:lstStyle/>
          <a:p>
            <a:fld id="{52110876-1A90-47DF-8CC1-92F5C1F8B346}" type="slidenum">
              <a:rPr lang="en-US" smtClean="0"/>
              <a:pPr/>
              <a:t>‹#›</a:t>
            </a:fld>
            <a:endParaRPr lang="en-US"/>
          </a:p>
        </p:txBody>
      </p:sp>
      <p:sp>
        <p:nvSpPr>
          <p:cNvPr id="5"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A41F2E-21E8-4651-BF1F-8B1C88C7CF62}" type="datetime1">
              <a:rPr lang="en-US" smtClean="0"/>
              <a:t>2/21/2025</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
        <p:nvSpPr>
          <p:cNvPr id="8"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7903DF-58B8-4F6E-AD39-72F226C469B2}" type="datetime1">
              <a:rPr lang="en-US" smtClean="0"/>
              <a:t>2/21/2025</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EF66C-04F0-4A06-9C2D-EB3E01226E4F}" type="datetime1">
              <a:rPr lang="en-US" smtClean="0"/>
              <a:t>2/21/2025</a:t>
            </a:fld>
            <a:endParaRPr lang="en-US"/>
          </a:p>
        </p:txBody>
      </p:sp>
      <p:sp>
        <p:nvSpPr>
          <p:cNvPr id="6" name="Slide Number Placeholder 5"/>
          <p:cNvSpPr>
            <a:spLocks noGrp="1"/>
          </p:cNvSpPr>
          <p:nvPr>
            <p:ph type="sldNum" sz="quarter" idx="4"/>
          </p:nvPr>
        </p:nvSpPr>
        <p:spPr>
          <a:xfrm>
            <a:off x="6400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10876-1A90-47DF-8CC1-92F5C1F8B3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sha.gov/whistleblower/WBComplaint.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osha.gov/dep/greenjobs/windenergy_cran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amar.worldnow.com/story/40333481/worker-falls-from-wind-turbine-critically-injure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ayTtNre2-rY" TargetMode="External"/><Relationship Id="rId5" Type="http://schemas.openxmlformats.org/officeDocument/2006/relationships/hyperlink" Target="https://ktla.com/news/nationworld/worker-survives-126-foot-fall-from-wind-turbine-in-kansas/" TargetMode="External"/><Relationship Id="rId4" Type="http://schemas.openxmlformats.org/officeDocument/2006/relationships/hyperlink" Target="https://www.kwch.com/content/news/One-person-injured-after-falling-from-wind-generator-near-Pratt-38537145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6927" y="311150"/>
            <a:ext cx="20574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dirty="0"/>
              <a:t>Module # 3</a:t>
            </a:r>
          </a:p>
        </p:txBody>
      </p:sp>
      <p:sp>
        <p:nvSpPr>
          <p:cNvPr id="4" name="Title 1"/>
          <p:cNvSpPr>
            <a:spLocks noGrp="1"/>
          </p:cNvSpPr>
          <p:nvPr>
            <p:ph type="ctrTitle" idx="4294967295"/>
          </p:nvPr>
        </p:nvSpPr>
        <p:spPr>
          <a:xfrm>
            <a:off x="0" y="2971800"/>
            <a:ext cx="9144000" cy="1066800"/>
          </a:xfrm>
          <a:solidFill>
            <a:schemeClr val="tx2">
              <a:lumMod val="75000"/>
            </a:schemeClr>
          </a:solidFill>
        </p:spPr>
        <p:txBody>
          <a:bodyPr>
            <a:noAutofit/>
          </a:bodyPr>
          <a:lstStyle/>
          <a:p>
            <a:r>
              <a:rPr lang="en-US" sz="2400" b="1" dirty="0">
                <a:solidFill>
                  <a:schemeClr val="bg1"/>
                </a:solidFill>
                <a:cs typeface="Times New Roman" pitchFamily="18" charset="0"/>
              </a:rPr>
              <a:t>Recognizing and Controlling </a:t>
            </a:r>
            <a:br>
              <a:rPr lang="en-US" sz="4000" b="1" dirty="0">
                <a:solidFill>
                  <a:schemeClr val="bg1"/>
                </a:solidFill>
                <a:cs typeface="Times New Roman" pitchFamily="18" charset="0"/>
              </a:rPr>
            </a:br>
            <a:r>
              <a:rPr lang="en-US" sz="4000" b="1" dirty="0">
                <a:solidFill>
                  <a:schemeClr val="bg1"/>
                </a:solidFill>
                <a:cs typeface="Times New Roman" pitchFamily="18" charset="0"/>
              </a:rPr>
              <a:t>Hazards From Working at Height</a:t>
            </a:r>
          </a:p>
        </p:txBody>
      </p:sp>
      <p:sp>
        <p:nvSpPr>
          <p:cNvPr id="7" name="Slide Number Placeholder 6"/>
          <p:cNvSpPr>
            <a:spLocks noGrp="1"/>
          </p:cNvSpPr>
          <p:nvPr>
            <p:ph type="sldNum" sz="quarter" idx="12"/>
          </p:nvPr>
        </p:nvSpPr>
        <p:spPr/>
        <p:txBody>
          <a:bodyPr/>
          <a:lstStyle/>
          <a:p>
            <a:fld id="{52110876-1A90-47DF-8CC1-92F5C1F8B346}"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p:cNvSpPr>
          <p:nvPr/>
        </p:nvSpPr>
        <p:spPr bwMode="auto">
          <a:xfrm>
            <a:off x="0" y="424542"/>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2800" dirty="0">
              <a:solidFill>
                <a:schemeClr val="bg1"/>
              </a:solidFill>
              <a:latin typeface="+mn-lt"/>
            </a:endParaRPr>
          </a:p>
        </p:txBody>
      </p:sp>
      <p:sp>
        <p:nvSpPr>
          <p:cNvPr id="7" name="Title 6">
            <a:extLst>
              <a:ext uri="{FF2B5EF4-FFF2-40B4-BE49-F238E27FC236}">
                <a16:creationId xmlns:a16="http://schemas.microsoft.com/office/drawing/2014/main" id="{44D67D15-7603-4E8C-854B-AAC7B2F64D5E}"/>
              </a:ext>
            </a:extLst>
          </p:cNvPr>
          <p:cNvSpPr>
            <a:spLocks noGrp="1"/>
          </p:cNvSpPr>
          <p:nvPr>
            <p:ph type="title"/>
          </p:nvPr>
        </p:nvSpPr>
        <p:spPr/>
        <p:txBody>
          <a:bodyPr/>
          <a:lstStyle/>
          <a:p>
            <a:pPr rtl="0" eaLnBrk="1" latinLnBrk="0" hangingPunct="1"/>
            <a:r>
              <a:rPr lang="en-US" sz="3200" kern="1200" dirty="0">
                <a:solidFill>
                  <a:srgbClr val="FFFFFF"/>
                </a:solidFill>
                <a:effectLst/>
                <a:latin typeface="Calibri" panose="020F0502020204030204" pitchFamily="34" charset="0"/>
                <a:ea typeface="+mn-ea"/>
                <a:cs typeface="+mn-cs"/>
              </a:rPr>
              <a:t>Working at Heights on Wind Energy Work Sites </a:t>
            </a:r>
            <a:endParaRPr lang="en-US" dirty="0">
              <a:effectLst/>
            </a:endParaRPr>
          </a:p>
        </p:txBody>
      </p:sp>
      <p:sp>
        <p:nvSpPr>
          <p:cNvPr id="5" name="Content Placeholder 2">
            <a:extLst>
              <a:ext uri="{FF2B5EF4-FFF2-40B4-BE49-F238E27FC236}">
                <a16:creationId xmlns:a16="http://schemas.microsoft.com/office/drawing/2014/main" id="{C976DD5F-D1BC-4248-8E4B-885E2D9134A1}"/>
              </a:ext>
            </a:extLst>
          </p:cNvPr>
          <p:cNvSpPr txBox="1">
            <a:spLocks/>
          </p:cNvSpPr>
          <p:nvPr/>
        </p:nvSpPr>
        <p:spPr>
          <a:xfrm>
            <a:off x="457200" y="167640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dirty="0"/>
              <a:t> Access to heights is achieved by:</a:t>
            </a:r>
          </a:p>
          <a:p>
            <a:pPr>
              <a:buFont typeface="Wingdings" panose="05000000000000000000" pitchFamily="2" charset="2"/>
              <a:buChar char="ü"/>
            </a:pPr>
            <a:endParaRPr lang="en-US" dirty="0"/>
          </a:p>
          <a:p>
            <a:pPr lvl="1">
              <a:buFont typeface="Calibri" panose="020F0502020204030204" pitchFamily="34" charset="0"/>
              <a:buChar char="−"/>
            </a:pPr>
            <a:r>
              <a:rPr lang="en-US" dirty="0"/>
              <a:t>A ladder inside the tower</a:t>
            </a:r>
          </a:p>
          <a:p>
            <a:pPr lvl="1">
              <a:buFont typeface="Calibri" panose="020F0502020204030204" pitchFamily="34" charset="0"/>
              <a:buChar char="−"/>
            </a:pPr>
            <a:endParaRPr lang="en-US" dirty="0"/>
          </a:p>
          <a:p>
            <a:pPr lvl="1">
              <a:buFont typeface="Calibri" panose="020F0502020204030204" pitchFamily="34" charset="0"/>
              <a:buChar char="−"/>
            </a:pPr>
            <a:r>
              <a:rPr lang="en-US" dirty="0"/>
              <a:t>Mobile lifting equipment</a:t>
            </a:r>
          </a:p>
          <a:p>
            <a:pPr lvl="1">
              <a:buFont typeface="Calibri" panose="020F0502020204030204" pitchFamily="34" charset="0"/>
              <a:buChar char="−"/>
            </a:pPr>
            <a:endParaRPr lang="en-US" dirty="0"/>
          </a:p>
          <a:p>
            <a:pPr lvl="1">
              <a:buFont typeface="Calibri" panose="020F0502020204030204" pitchFamily="34" charset="0"/>
              <a:buChar char="−"/>
            </a:pPr>
            <a:r>
              <a:rPr lang="en-US" dirty="0"/>
              <a:t>Ropes with harness and lanyards</a:t>
            </a:r>
          </a:p>
          <a:p>
            <a:pPr lvl="1">
              <a:buFont typeface="Calibri" panose="020F0502020204030204" pitchFamily="34" charset="0"/>
              <a:buChar char="−"/>
            </a:pPr>
            <a:endParaRPr lang="en-US" dirty="0"/>
          </a:p>
          <a:p>
            <a:pPr lvl="1">
              <a:buFont typeface="Calibri" panose="020F0502020204030204" pitchFamily="34" charset="0"/>
              <a:buChar char="−"/>
            </a:pPr>
            <a:r>
              <a:rPr lang="en-US" dirty="0"/>
              <a:t>Use of personnel lifts</a:t>
            </a:r>
          </a:p>
        </p:txBody>
      </p:sp>
      <p:sp>
        <p:nvSpPr>
          <p:cNvPr id="4" name="Slide Number Placeholder 3">
            <a:extLst>
              <a:ext uri="{FF2B5EF4-FFF2-40B4-BE49-F238E27FC236}">
                <a16:creationId xmlns:a16="http://schemas.microsoft.com/office/drawing/2014/main" id="{348CA85E-5888-43EA-B1AD-ED11F1E8FBE2}"/>
              </a:ext>
            </a:extLst>
          </p:cNvPr>
          <p:cNvSpPr>
            <a:spLocks noGrp="1"/>
          </p:cNvSpPr>
          <p:nvPr>
            <p:ph type="sldNum" sz="quarter" idx="12"/>
          </p:nvPr>
        </p:nvSpPr>
        <p:spPr/>
        <p:txBody>
          <a:bodyPr/>
          <a:lstStyle/>
          <a:p>
            <a:fld id="{52110876-1A90-47DF-8CC1-92F5C1F8B346}" type="slidenum">
              <a:rPr lang="en-US" smtClean="0"/>
              <a:pPr/>
              <a:t>10</a:t>
            </a:fld>
            <a:endParaRPr lang="en-US"/>
          </a:p>
        </p:txBody>
      </p:sp>
    </p:spTree>
    <p:extLst>
      <p:ext uri="{BB962C8B-B14F-4D97-AF65-F5344CB8AC3E}">
        <p14:creationId xmlns:p14="http://schemas.microsoft.com/office/powerpoint/2010/main" val="188794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2800" dirty="0">
              <a:solidFill>
                <a:schemeClr val="bg1"/>
              </a:solidFill>
              <a:latin typeface="+mn-lt"/>
            </a:endParaRPr>
          </a:p>
        </p:txBody>
      </p:sp>
      <p:sp>
        <p:nvSpPr>
          <p:cNvPr id="3" name="Title 2">
            <a:extLst>
              <a:ext uri="{FF2B5EF4-FFF2-40B4-BE49-F238E27FC236}">
                <a16:creationId xmlns:a16="http://schemas.microsoft.com/office/drawing/2014/main" id="{F7BFF646-753B-4DF1-A8C0-611536AB6F20}"/>
              </a:ext>
            </a:extLst>
          </p:cNvPr>
          <p:cNvSpPr>
            <a:spLocks noGrp="1"/>
          </p:cNvSpPr>
          <p:nvPr>
            <p:ph type="title"/>
          </p:nvPr>
        </p:nvSpPr>
        <p:spPr/>
        <p:txBody>
          <a:bodyPr/>
          <a:lstStyle/>
          <a:p>
            <a:pPr rtl="0" eaLnBrk="1" latinLnBrk="0" hangingPunct="1"/>
            <a:r>
              <a:rPr lang="en-US" sz="3200" kern="1200" dirty="0">
                <a:solidFill>
                  <a:srgbClr val="FFFFFF"/>
                </a:solidFill>
                <a:effectLst/>
                <a:latin typeface="Calibri" panose="020F0502020204030204" pitchFamily="34" charset="0"/>
                <a:ea typeface="+mn-ea"/>
                <a:cs typeface="+mn-cs"/>
              </a:rPr>
              <a:t>Existing Hazards </a:t>
            </a:r>
            <a:endParaRPr lang="en-US" dirty="0">
              <a:effectLst/>
            </a:endParaRPr>
          </a:p>
        </p:txBody>
      </p:sp>
      <p:sp>
        <p:nvSpPr>
          <p:cNvPr id="10" name="Content Placeholder 1"/>
          <p:cNvSpPr txBox="1">
            <a:spLocks/>
          </p:cNvSpPr>
          <p:nvPr/>
        </p:nvSpPr>
        <p:spPr>
          <a:xfrm>
            <a:off x="914400" y="1417638"/>
            <a:ext cx="8077200" cy="48537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2800" dirty="0"/>
              <a:t> Fall from heights may result from</a:t>
            </a:r>
            <a:r>
              <a:rPr lang="en-US" b="1" dirty="0"/>
              <a:t>:</a:t>
            </a:r>
          </a:p>
          <a:p>
            <a:pPr lvl="1">
              <a:lnSpc>
                <a:spcPct val="150000"/>
              </a:lnSpc>
              <a:buFont typeface="Calibri" panose="020F0502020204030204" pitchFamily="34" charset="0"/>
              <a:buChar char="−"/>
            </a:pPr>
            <a:r>
              <a:rPr lang="en-US" sz="2400" dirty="0"/>
              <a:t>Slipping</a:t>
            </a:r>
          </a:p>
          <a:p>
            <a:pPr lvl="1">
              <a:lnSpc>
                <a:spcPct val="150000"/>
              </a:lnSpc>
              <a:buFont typeface="Calibri" panose="020F0502020204030204" pitchFamily="34" charset="0"/>
              <a:buChar char="−"/>
            </a:pPr>
            <a:r>
              <a:rPr lang="en-US" sz="2400" dirty="0"/>
              <a:t>Tripping</a:t>
            </a:r>
          </a:p>
          <a:p>
            <a:pPr lvl="1">
              <a:lnSpc>
                <a:spcPct val="150000"/>
              </a:lnSpc>
              <a:buFont typeface="Calibri" panose="020F0502020204030204" pitchFamily="34" charset="0"/>
              <a:buChar char="−"/>
            </a:pPr>
            <a:r>
              <a:rPr lang="en-US" sz="2400" dirty="0"/>
              <a:t>Overreaching</a:t>
            </a:r>
          </a:p>
          <a:p>
            <a:pPr lvl="1">
              <a:lnSpc>
                <a:spcPct val="150000"/>
              </a:lnSpc>
              <a:buFont typeface="Calibri" panose="020F0502020204030204" pitchFamily="34" charset="0"/>
              <a:buChar char="−"/>
            </a:pPr>
            <a:r>
              <a:rPr lang="en-US" sz="2400" dirty="0"/>
              <a:t>Over balancing</a:t>
            </a:r>
          </a:p>
          <a:p>
            <a:pPr lvl="1">
              <a:lnSpc>
                <a:spcPct val="150000"/>
              </a:lnSpc>
              <a:buFont typeface="Calibri" panose="020F0502020204030204" pitchFamily="34" charset="0"/>
              <a:buChar char="−"/>
            </a:pPr>
            <a:r>
              <a:rPr lang="en-US" sz="2400" dirty="0"/>
              <a:t>Collapse of tower</a:t>
            </a:r>
          </a:p>
          <a:p>
            <a:pPr lvl="1">
              <a:lnSpc>
                <a:spcPct val="150000"/>
              </a:lnSpc>
              <a:buFont typeface="Calibri" panose="020F0502020204030204" pitchFamily="34" charset="0"/>
              <a:buChar char="−"/>
            </a:pPr>
            <a:r>
              <a:rPr lang="en-US" sz="2400" dirty="0"/>
              <a:t>Fatigue </a:t>
            </a:r>
          </a:p>
          <a:p>
            <a:pPr lvl="1">
              <a:lnSpc>
                <a:spcPct val="150000"/>
              </a:lnSpc>
              <a:buFont typeface="Calibri" panose="020F0502020204030204" pitchFamily="34" charset="0"/>
              <a:buChar char="−"/>
            </a:pPr>
            <a:r>
              <a:rPr lang="en-US" sz="2400" dirty="0"/>
              <a:t>Strong Winds</a:t>
            </a:r>
          </a:p>
          <a:p>
            <a:pPr lvl="2">
              <a:buFont typeface="Wingdings" panose="05000000000000000000" pitchFamily="2" charset="2"/>
              <a:buChar char="ü"/>
            </a:pPr>
            <a:endParaRPr lang="en-US" sz="2000" dirty="0"/>
          </a:p>
          <a:p>
            <a:endParaRPr lang="en-US" sz="2800" dirty="0"/>
          </a:p>
          <a:p>
            <a:endParaRPr lang="en-US" sz="2800" dirty="0"/>
          </a:p>
          <a:p>
            <a:endParaRPr lang="en-US" sz="2800" dirty="0"/>
          </a:p>
        </p:txBody>
      </p:sp>
      <p:pic>
        <p:nvPicPr>
          <p:cNvPr id="1026" name="Picture 2" descr="Wind Turbine Safety | Wind Farm Safety - Keep your workers safe ...">
            <a:extLst>
              <a:ext uri="{FF2B5EF4-FFF2-40B4-BE49-F238E27FC236}">
                <a16:creationId xmlns:a16="http://schemas.microsoft.com/office/drawing/2014/main" id="{6D141BA3-FC8C-499D-AFBD-0FCEB6D16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330" y="2743200"/>
            <a:ext cx="4495270" cy="26971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BDCF397-FA89-461E-B866-C67A72496650}"/>
              </a:ext>
            </a:extLst>
          </p:cNvPr>
          <p:cNvSpPr>
            <a:spLocks noGrp="1"/>
          </p:cNvSpPr>
          <p:nvPr>
            <p:ph type="sldNum" sz="quarter" idx="12"/>
          </p:nvPr>
        </p:nvSpPr>
        <p:spPr/>
        <p:txBody>
          <a:bodyPr/>
          <a:lstStyle/>
          <a:p>
            <a:fld id="{52110876-1A90-47DF-8CC1-92F5C1F8B346}" type="slidenum">
              <a:rPr lang="en-US" smtClean="0"/>
              <a:pPr/>
              <a:t>11</a:t>
            </a:fld>
            <a:endParaRPr lang="en-US"/>
          </a:p>
        </p:txBody>
      </p:sp>
    </p:spTree>
    <p:extLst>
      <p:ext uri="{BB962C8B-B14F-4D97-AF65-F5344CB8AC3E}">
        <p14:creationId xmlns:p14="http://schemas.microsoft.com/office/powerpoint/2010/main" val="294694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2800" dirty="0">
              <a:solidFill>
                <a:schemeClr val="bg1"/>
              </a:solidFill>
              <a:latin typeface="+mn-lt"/>
            </a:endParaRPr>
          </a:p>
        </p:txBody>
      </p:sp>
      <p:sp>
        <p:nvSpPr>
          <p:cNvPr id="3" name="Title 2">
            <a:extLst>
              <a:ext uri="{FF2B5EF4-FFF2-40B4-BE49-F238E27FC236}">
                <a16:creationId xmlns:a16="http://schemas.microsoft.com/office/drawing/2014/main" id="{F7BFF646-753B-4DF1-A8C0-611536AB6F20}"/>
              </a:ext>
            </a:extLst>
          </p:cNvPr>
          <p:cNvSpPr>
            <a:spLocks noGrp="1"/>
          </p:cNvSpPr>
          <p:nvPr>
            <p:ph type="title"/>
          </p:nvPr>
        </p:nvSpPr>
        <p:spPr/>
        <p:txBody>
          <a:bodyPr/>
          <a:lstStyle/>
          <a:p>
            <a:pPr rtl="0" eaLnBrk="1" latinLnBrk="0" hangingPunct="1"/>
            <a:r>
              <a:rPr lang="en-US" sz="3200" kern="1200" dirty="0">
                <a:solidFill>
                  <a:srgbClr val="FFFFFF"/>
                </a:solidFill>
                <a:effectLst/>
                <a:latin typeface="Calibri" panose="020F0502020204030204" pitchFamily="34" charset="0"/>
                <a:ea typeface="+mn-ea"/>
                <a:cs typeface="+mn-cs"/>
              </a:rPr>
              <a:t>Existing Hazards (2) </a:t>
            </a:r>
            <a:endParaRPr lang="en-US" dirty="0">
              <a:effectLst/>
            </a:endParaRPr>
          </a:p>
        </p:txBody>
      </p:sp>
      <p:sp>
        <p:nvSpPr>
          <p:cNvPr id="10" name="Content Placeholder 1"/>
          <p:cNvSpPr txBox="1">
            <a:spLocks/>
          </p:cNvSpPr>
          <p:nvPr/>
        </p:nvSpPr>
        <p:spPr>
          <a:xfrm>
            <a:off x="457200" y="1371600"/>
            <a:ext cx="8077200" cy="48537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2800" dirty="0"/>
              <a:t> Fall from heights may result from</a:t>
            </a:r>
            <a:r>
              <a:rPr lang="en-US" b="1" dirty="0"/>
              <a:t>:</a:t>
            </a:r>
          </a:p>
          <a:p>
            <a:pPr marL="914400" lvl="2" indent="0">
              <a:buNone/>
            </a:pPr>
            <a:endParaRPr lang="en-US" sz="2000" dirty="0"/>
          </a:p>
          <a:p>
            <a:endParaRPr lang="en-US" sz="2800" dirty="0"/>
          </a:p>
          <a:p>
            <a:endParaRPr lang="en-US" sz="2800" dirty="0"/>
          </a:p>
          <a:p>
            <a:endParaRPr lang="en-US" sz="2800" dirty="0"/>
          </a:p>
        </p:txBody>
      </p:sp>
      <p:sp>
        <p:nvSpPr>
          <p:cNvPr id="5" name="Rectangle 4"/>
          <p:cNvSpPr/>
          <p:nvPr/>
        </p:nvSpPr>
        <p:spPr>
          <a:xfrm>
            <a:off x="76200" y="2133599"/>
            <a:ext cx="6172200" cy="3100529"/>
          </a:xfrm>
          <a:prstGeom prst="rect">
            <a:avLst/>
          </a:prstGeom>
        </p:spPr>
        <p:txBody>
          <a:bodyPr wrap="square">
            <a:spAutoFit/>
          </a:bodyPr>
          <a:lstStyle/>
          <a:p>
            <a:pPr marL="800100" lvl="1" indent="-342900">
              <a:lnSpc>
                <a:spcPct val="150000"/>
              </a:lnSpc>
              <a:spcBef>
                <a:spcPct val="20000"/>
              </a:spcBef>
              <a:buFont typeface="Calibri" panose="020F0502020204030204" pitchFamily="34" charset="0"/>
              <a:buChar char="−"/>
            </a:pPr>
            <a:r>
              <a:rPr lang="en-US" sz="2400" dirty="0"/>
              <a:t>Collapse of mobile work platform</a:t>
            </a:r>
          </a:p>
          <a:p>
            <a:pPr marL="800100" lvl="1" indent="-342900">
              <a:lnSpc>
                <a:spcPct val="150000"/>
              </a:lnSpc>
              <a:spcBef>
                <a:spcPct val="20000"/>
              </a:spcBef>
              <a:buFont typeface="Calibri" panose="020F0502020204030204" pitchFamily="34" charset="0"/>
              <a:buChar char="−"/>
            </a:pPr>
            <a:r>
              <a:rPr lang="en-US" sz="2400" dirty="0"/>
              <a:t>Collapse of crane</a:t>
            </a:r>
          </a:p>
          <a:p>
            <a:pPr marL="800100" lvl="1" indent="-342900">
              <a:lnSpc>
                <a:spcPct val="150000"/>
              </a:lnSpc>
              <a:spcBef>
                <a:spcPct val="20000"/>
              </a:spcBef>
              <a:buFont typeface="Calibri" panose="020F0502020204030204" pitchFamily="34" charset="0"/>
              <a:buChar char="−"/>
            </a:pPr>
            <a:r>
              <a:rPr lang="en-US" sz="2400" dirty="0"/>
              <a:t>Failure of fall arrest system</a:t>
            </a:r>
          </a:p>
          <a:p>
            <a:pPr marL="800100" lvl="1" indent="-342900">
              <a:lnSpc>
                <a:spcPct val="150000"/>
              </a:lnSpc>
              <a:spcBef>
                <a:spcPct val="20000"/>
              </a:spcBef>
              <a:buFont typeface="Calibri" panose="020F0502020204030204" pitchFamily="34" charset="0"/>
              <a:buChar char="−"/>
            </a:pPr>
            <a:r>
              <a:rPr lang="en-US" sz="2400" dirty="0"/>
              <a:t>Struck by swinging load</a:t>
            </a:r>
          </a:p>
          <a:p>
            <a:pPr marL="800100" lvl="1" indent="-342900">
              <a:lnSpc>
                <a:spcPct val="150000"/>
              </a:lnSpc>
              <a:spcBef>
                <a:spcPct val="20000"/>
              </a:spcBef>
              <a:buFont typeface="Calibri" panose="020F0502020204030204" pitchFamily="34" charset="0"/>
              <a:buChar char="−"/>
            </a:pPr>
            <a:r>
              <a:rPr lang="en-US" sz="2400" dirty="0"/>
              <a:t>Struck by falling or flying object</a:t>
            </a:r>
          </a:p>
        </p:txBody>
      </p:sp>
      <p:pic>
        <p:nvPicPr>
          <p:cNvPr id="2050" name="Picture 2" descr="Hazards and Controls of the Wind Energy Industry">
            <a:extLst>
              <a:ext uri="{FF2B5EF4-FFF2-40B4-BE49-F238E27FC236}">
                <a16:creationId xmlns:a16="http://schemas.microsoft.com/office/drawing/2014/main" id="{BB54952C-E63C-4B81-A374-364A46E05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637" y="3218200"/>
            <a:ext cx="3938113" cy="221271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BDCF397-FA89-461E-B866-C67A72496650}"/>
              </a:ext>
            </a:extLst>
          </p:cNvPr>
          <p:cNvSpPr>
            <a:spLocks noGrp="1"/>
          </p:cNvSpPr>
          <p:nvPr>
            <p:ph type="sldNum" sz="quarter" idx="12"/>
          </p:nvPr>
        </p:nvSpPr>
        <p:spPr/>
        <p:txBody>
          <a:bodyPr/>
          <a:lstStyle/>
          <a:p>
            <a:fld id="{52110876-1A90-47DF-8CC1-92F5C1F8B346}" type="slidenum">
              <a:rPr lang="en-US" smtClean="0"/>
              <a:pPr/>
              <a:t>12</a:t>
            </a:fld>
            <a:endParaRPr lang="en-US"/>
          </a:p>
        </p:txBody>
      </p:sp>
    </p:spTree>
    <p:extLst>
      <p:ext uri="{BB962C8B-B14F-4D97-AF65-F5344CB8AC3E}">
        <p14:creationId xmlns:p14="http://schemas.microsoft.com/office/powerpoint/2010/main" val="217929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200" dirty="0">
                <a:solidFill>
                  <a:prstClr val="white"/>
                </a:solidFill>
                <a:latin typeface="Corbel" pitchFamily="34" charset="0"/>
              </a:rPr>
              <a:t>Best Practices for Working at Heights</a:t>
            </a:r>
            <a:endParaRPr lang="en-US" sz="2800" dirty="0">
              <a:solidFill>
                <a:schemeClr val="bg1"/>
              </a:solidFill>
              <a:latin typeface="+mn-lt"/>
            </a:endParaRPr>
          </a:p>
        </p:txBody>
      </p:sp>
      <p:sp>
        <p:nvSpPr>
          <p:cNvPr id="7" name="Title 6">
            <a:extLst>
              <a:ext uri="{FF2B5EF4-FFF2-40B4-BE49-F238E27FC236}">
                <a16:creationId xmlns:a16="http://schemas.microsoft.com/office/drawing/2014/main" id="{935D7161-713C-487B-A5CA-1C6214A7A881}"/>
              </a:ext>
            </a:extLst>
          </p:cNvPr>
          <p:cNvSpPr>
            <a:spLocks noGrp="1"/>
          </p:cNvSpPr>
          <p:nvPr>
            <p:ph type="title"/>
          </p:nvPr>
        </p:nvSpPr>
        <p:spPr/>
        <p:txBody>
          <a:bodyPr/>
          <a:lstStyle/>
          <a:p>
            <a:pPr rtl="0" eaLnBrk="1" latinLnBrk="0" hangingPunct="1"/>
            <a:r>
              <a:rPr lang="en-US" sz="3200" kern="1200" dirty="0">
                <a:solidFill>
                  <a:srgbClr val="FFFFFF"/>
                </a:solidFill>
                <a:effectLst/>
                <a:latin typeface="Corbel" panose="020B0503020204020204" pitchFamily="34" charset="0"/>
                <a:ea typeface="+mn-ea"/>
                <a:cs typeface="+mn-cs"/>
              </a:rPr>
              <a:t>Best Practices for Working at Heights</a:t>
            </a:r>
            <a:endParaRPr lang="en-US" dirty="0">
              <a:effectLst/>
            </a:endParaRPr>
          </a:p>
        </p:txBody>
      </p:sp>
      <p:sp>
        <p:nvSpPr>
          <p:cNvPr id="5" name="Content Placeholder 2">
            <a:extLst>
              <a:ext uri="{FF2B5EF4-FFF2-40B4-BE49-F238E27FC236}">
                <a16:creationId xmlns:a16="http://schemas.microsoft.com/office/drawing/2014/main" id="{2486F945-27D6-4F8A-A41B-EA20DB18A36D}"/>
              </a:ext>
            </a:extLst>
          </p:cNvPr>
          <p:cNvSpPr txBox="1">
            <a:spLocks/>
          </p:cNvSpPr>
          <p:nvPr/>
        </p:nvSpPr>
        <p:spPr>
          <a:xfrm>
            <a:off x="457200" y="1797730"/>
            <a:ext cx="807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alibri" panose="020F0502020204030204" pitchFamily="34" charset="0"/>
              <a:buChar char="−"/>
            </a:pPr>
            <a:r>
              <a:rPr lang="en-US" sz="2600" dirty="0"/>
              <a:t>Avoid work at height if possible. Execute as much assembly as can be achieved on ground before lifting in place.</a:t>
            </a:r>
          </a:p>
          <a:p>
            <a:pPr>
              <a:spcAft>
                <a:spcPts val="1200"/>
              </a:spcAft>
              <a:buFont typeface="Calibri" panose="020F0502020204030204" pitchFamily="34" charset="0"/>
              <a:buChar char="−"/>
            </a:pPr>
            <a:r>
              <a:rPr lang="en-US" sz="2600" dirty="0"/>
              <a:t>Plan and organize all works at height.</a:t>
            </a:r>
          </a:p>
          <a:p>
            <a:pPr>
              <a:spcAft>
                <a:spcPts val="1200"/>
              </a:spcAft>
              <a:buFont typeface="Calibri" panose="020F0502020204030204" pitchFamily="34" charset="0"/>
              <a:buChar char="−"/>
            </a:pPr>
            <a:r>
              <a:rPr lang="en-US" sz="2600" dirty="0"/>
              <a:t>Most tasks especially preventive maintenance should be scheduled during the summer.</a:t>
            </a:r>
          </a:p>
          <a:p>
            <a:pPr>
              <a:spcAft>
                <a:spcPts val="1200"/>
              </a:spcAft>
              <a:buFont typeface="Calibri" panose="020F0502020204030204" pitchFamily="34" charset="0"/>
              <a:buChar char="−"/>
            </a:pPr>
            <a:r>
              <a:rPr lang="en-US" sz="2600" dirty="0"/>
              <a:t>Allow only competent workers to work at height.</a:t>
            </a:r>
          </a:p>
          <a:p>
            <a:pPr>
              <a:spcAft>
                <a:spcPts val="1200"/>
              </a:spcAft>
              <a:buFont typeface="Wingdings" panose="05000000000000000000" pitchFamily="2" charset="2"/>
              <a:buChar char="v"/>
            </a:pPr>
            <a:endParaRPr lang="en-US" sz="2600" dirty="0"/>
          </a:p>
          <a:p>
            <a:pPr>
              <a:spcAft>
                <a:spcPts val="1200"/>
              </a:spcAft>
              <a:buFont typeface="Wingdings" panose="05000000000000000000" pitchFamily="2" charset="2"/>
              <a:buChar char="v"/>
            </a:pPr>
            <a:endParaRPr lang="en-US" sz="2600" dirty="0"/>
          </a:p>
          <a:p>
            <a:pPr>
              <a:spcAft>
                <a:spcPts val="1200"/>
              </a:spcAft>
            </a:pPr>
            <a:endParaRPr lang="en-US" sz="2600" dirty="0"/>
          </a:p>
        </p:txBody>
      </p:sp>
      <p:sp>
        <p:nvSpPr>
          <p:cNvPr id="4" name="Slide Number Placeholder 3">
            <a:extLst>
              <a:ext uri="{FF2B5EF4-FFF2-40B4-BE49-F238E27FC236}">
                <a16:creationId xmlns:a16="http://schemas.microsoft.com/office/drawing/2014/main" id="{E48EB87E-248C-44BE-B0EB-533078FECFAD}"/>
              </a:ext>
            </a:extLst>
          </p:cNvPr>
          <p:cNvSpPr>
            <a:spLocks noGrp="1"/>
          </p:cNvSpPr>
          <p:nvPr>
            <p:ph type="sldNum" sz="quarter" idx="12"/>
          </p:nvPr>
        </p:nvSpPr>
        <p:spPr/>
        <p:txBody>
          <a:bodyPr/>
          <a:lstStyle/>
          <a:p>
            <a:fld id="{52110876-1A90-47DF-8CC1-92F5C1F8B346}" type="slidenum">
              <a:rPr lang="en-US" smtClean="0"/>
              <a:pPr/>
              <a:t>13</a:t>
            </a:fld>
            <a:endParaRPr lang="en-US"/>
          </a:p>
        </p:txBody>
      </p:sp>
    </p:spTree>
    <p:extLst>
      <p:ext uri="{BB962C8B-B14F-4D97-AF65-F5344CB8AC3E}">
        <p14:creationId xmlns:p14="http://schemas.microsoft.com/office/powerpoint/2010/main" val="300734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441C1A-3DB5-4F53-B085-D511372B4A32}"/>
              </a:ext>
              <a:ext uri="{C183D7F6-B498-43B3-948B-1728B52AA6E4}">
                <adec:decorative xmlns:adec="http://schemas.microsoft.com/office/drawing/2017/decorative" val="1"/>
              </a:ext>
            </a:extLst>
          </p:cNvPr>
          <p:cNvSpPr>
            <a:spLocks noGrp="1"/>
          </p:cNvSpPr>
          <p:nvPr>
            <p:ph type="title"/>
          </p:nvPr>
        </p:nvSpPr>
        <p:spPr/>
        <p:txBody>
          <a:bodyPr>
            <a:normAutofit/>
          </a:bodyPr>
          <a:lstStyle/>
          <a:p>
            <a:pPr rtl="0" eaLnBrk="1" latinLnBrk="0" hangingPunct="1"/>
            <a:r>
              <a:rPr lang="en-US" sz="3200" kern="1200" dirty="0">
                <a:solidFill>
                  <a:srgbClr val="FFFFFF"/>
                </a:solidFill>
                <a:effectLst/>
                <a:latin typeface="Calibri" panose="020F0502020204030204" pitchFamily="34" charset="0"/>
                <a:ea typeface="+mn-ea"/>
                <a:cs typeface="+mn-cs"/>
              </a:rPr>
              <a:t>OSHA Standards (1)</a:t>
            </a:r>
            <a:r>
              <a:rPr lang="en-US" sz="2800" kern="1200" dirty="0">
                <a:solidFill>
                  <a:srgbClr val="FFFFFF"/>
                </a:solidFill>
                <a:effectLst/>
                <a:latin typeface="Calibri" panose="020F0502020204030204" pitchFamily="34" charset="0"/>
                <a:ea typeface="+mn-ea"/>
                <a:cs typeface="+mn-cs"/>
              </a:rPr>
              <a:t> </a:t>
            </a:r>
            <a:endParaRPr lang="en-US" dirty="0">
              <a:effectLst/>
            </a:endParaRPr>
          </a:p>
        </p:txBody>
      </p:sp>
      <p:sp>
        <p:nvSpPr>
          <p:cNvPr id="6"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200" dirty="0">
                <a:solidFill>
                  <a:schemeClr val="bg1"/>
                </a:solidFill>
              </a:rPr>
              <a:t>OSHA Standards (1)</a:t>
            </a:r>
            <a:r>
              <a:rPr lang="en-US" altLang="en-US" sz="2800" dirty="0">
                <a:solidFill>
                  <a:schemeClr val="bg1"/>
                </a:solidFill>
              </a:rPr>
              <a:t> </a:t>
            </a:r>
            <a:endParaRPr lang="en-US" sz="2800" dirty="0">
              <a:solidFill>
                <a:schemeClr val="bg1"/>
              </a:solidFill>
            </a:endParaRPr>
          </a:p>
        </p:txBody>
      </p:sp>
      <p:sp>
        <p:nvSpPr>
          <p:cNvPr id="5" name="Content Placeholder 2">
            <a:extLst>
              <a:ext uri="{FF2B5EF4-FFF2-40B4-BE49-F238E27FC236}">
                <a16:creationId xmlns:a16="http://schemas.microsoft.com/office/drawing/2014/main" id="{E555C48A-F5E9-40A6-97DE-984386A6F66B}"/>
              </a:ext>
            </a:extLst>
          </p:cNvPr>
          <p:cNvSpPr txBox="1">
            <a:spLocks/>
          </p:cNvSpPr>
          <p:nvPr/>
        </p:nvSpPr>
        <p:spPr>
          <a:xfrm>
            <a:off x="604157" y="1622879"/>
            <a:ext cx="7924800" cy="4756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Font typeface="Wingdings" panose="05000000000000000000" pitchFamily="2" charset="2"/>
              <a:buChar char="q"/>
            </a:pPr>
            <a:r>
              <a:rPr lang="en-US" sz="2800" dirty="0"/>
              <a:t> OSHA requires employers to:</a:t>
            </a:r>
          </a:p>
          <a:p>
            <a:pPr lvl="1">
              <a:spcAft>
                <a:spcPts val="600"/>
              </a:spcAft>
              <a:buFont typeface="Wingdings" panose="05000000000000000000" pitchFamily="2" charset="2"/>
              <a:buChar char="ü"/>
            </a:pPr>
            <a:r>
              <a:rPr lang="en-US" sz="2600" dirty="0"/>
              <a:t>Provide working conditions free of known dangers.</a:t>
            </a:r>
          </a:p>
          <a:p>
            <a:pPr lvl="1">
              <a:spcAft>
                <a:spcPts val="600"/>
              </a:spcAft>
              <a:buFont typeface="Wingdings" panose="05000000000000000000" pitchFamily="2" charset="2"/>
              <a:buChar char="ü"/>
            </a:pPr>
            <a:r>
              <a:rPr lang="en-US" sz="2600" dirty="0"/>
              <a:t>Keep work areas clean and organized.</a:t>
            </a:r>
          </a:p>
          <a:p>
            <a:pPr lvl="1">
              <a:spcAft>
                <a:spcPts val="600"/>
              </a:spcAft>
              <a:buFont typeface="Wingdings" panose="05000000000000000000" pitchFamily="2" charset="2"/>
              <a:buChar char="ü"/>
            </a:pPr>
            <a:r>
              <a:rPr lang="en-US" sz="2600" dirty="0"/>
              <a:t>Provide required personal protective equipment at no cost to workers. This includes safety harness and line, safety nets, stair railings and handrails.</a:t>
            </a:r>
          </a:p>
          <a:p>
            <a:pPr lvl="1">
              <a:spcAft>
                <a:spcPts val="600"/>
              </a:spcAft>
              <a:buFont typeface="Wingdings" panose="05000000000000000000" pitchFamily="2" charset="2"/>
              <a:buChar char="ü"/>
            </a:pPr>
            <a:r>
              <a:rPr lang="en-US" sz="2600" dirty="0"/>
              <a:t>Train workers about job hazards in a language they understand.</a:t>
            </a:r>
          </a:p>
        </p:txBody>
      </p:sp>
      <p:sp>
        <p:nvSpPr>
          <p:cNvPr id="4" name="Slide Number Placeholder 3">
            <a:extLst>
              <a:ext uri="{FF2B5EF4-FFF2-40B4-BE49-F238E27FC236}">
                <a16:creationId xmlns:a16="http://schemas.microsoft.com/office/drawing/2014/main" id="{06AE1C27-3B61-4A41-B453-9EA16371F612}"/>
              </a:ext>
            </a:extLst>
          </p:cNvPr>
          <p:cNvSpPr>
            <a:spLocks noGrp="1"/>
          </p:cNvSpPr>
          <p:nvPr>
            <p:ph type="sldNum" sz="quarter" idx="12"/>
          </p:nvPr>
        </p:nvSpPr>
        <p:spPr/>
        <p:txBody>
          <a:bodyPr/>
          <a:lstStyle/>
          <a:p>
            <a:fld id="{52110876-1A90-47DF-8CC1-92F5C1F8B346}" type="slidenum">
              <a:rPr lang="en-US" smtClean="0"/>
              <a:pPr/>
              <a:t>14</a:t>
            </a:fld>
            <a:endParaRPr lang="en-US"/>
          </a:p>
        </p:txBody>
      </p:sp>
    </p:spTree>
    <p:extLst>
      <p:ext uri="{BB962C8B-B14F-4D97-AF65-F5344CB8AC3E}">
        <p14:creationId xmlns:p14="http://schemas.microsoft.com/office/powerpoint/2010/main" val="21868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2800" dirty="0">
              <a:solidFill>
                <a:schemeClr val="bg1"/>
              </a:solidFill>
            </a:endParaRPr>
          </a:p>
        </p:txBody>
      </p:sp>
      <p:sp>
        <p:nvSpPr>
          <p:cNvPr id="7" name="Title 6">
            <a:extLst>
              <a:ext uri="{FF2B5EF4-FFF2-40B4-BE49-F238E27FC236}">
                <a16:creationId xmlns:a16="http://schemas.microsoft.com/office/drawing/2014/main" id="{048F3E5F-523E-4184-B1EC-F553BF222413}"/>
              </a:ext>
            </a:extLst>
          </p:cNvPr>
          <p:cNvSpPr>
            <a:spLocks noGrp="1"/>
          </p:cNvSpPr>
          <p:nvPr>
            <p:ph type="title"/>
          </p:nvPr>
        </p:nvSpPr>
        <p:spPr/>
        <p:txBody>
          <a:bodyPr/>
          <a:lstStyle/>
          <a:p>
            <a:pPr rtl="0" eaLnBrk="1" latinLnBrk="0" hangingPunct="1"/>
            <a:r>
              <a:rPr lang="en-US" sz="3200" kern="1200" dirty="0">
                <a:solidFill>
                  <a:srgbClr val="FFFFFF"/>
                </a:solidFill>
                <a:effectLst/>
                <a:latin typeface="Calibri" panose="020F0502020204030204" pitchFamily="34" charset="0"/>
                <a:ea typeface="+mn-ea"/>
                <a:cs typeface="+mn-cs"/>
              </a:rPr>
              <a:t>OSHA Standards (2)</a:t>
            </a:r>
            <a:r>
              <a:rPr lang="en-US" sz="2800" kern="1200" dirty="0">
                <a:solidFill>
                  <a:srgbClr val="FFFFFF"/>
                </a:solidFill>
                <a:effectLst/>
                <a:latin typeface="Calibri" panose="020F0502020204030204" pitchFamily="34" charset="0"/>
                <a:ea typeface="+mn-ea"/>
                <a:cs typeface="+mn-cs"/>
              </a:rPr>
              <a:t> </a:t>
            </a:r>
            <a:endParaRPr lang="en-US" dirty="0">
              <a:effectLst/>
            </a:endParaRPr>
          </a:p>
        </p:txBody>
      </p:sp>
      <p:sp>
        <p:nvSpPr>
          <p:cNvPr id="5" name="Content Placeholder 2">
            <a:extLst>
              <a:ext uri="{FF2B5EF4-FFF2-40B4-BE49-F238E27FC236}">
                <a16:creationId xmlns:a16="http://schemas.microsoft.com/office/drawing/2014/main" id="{B84EEDB5-A870-417C-BA4B-76F2C25504AA}"/>
              </a:ext>
            </a:extLst>
          </p:cNvPr>
          <p:cNvSpPr txBox="1">
            <a:spLocks/>
          </p:cNvSpPr>
          <p:nvPr/>
        </p:nvSpPr>
        <p:spPr>
          <a:xfrm>
            <a:off x="609600" y="1846716"/>
            <a:ext cx="792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Wingdings" panose="05000000000000000000" pitchFamily="2" charset="2"/>
              <a:buChar char="q"/>
            </a:pPr>
            <a:r>
              <a:rPr lang="en-US" sz="2800" dirty="0"/>
              <a:t> OSHA Wind Energy Falls Standards require employers to provide fall protection at the following workplaces:</a:t>
            </a:r>
          </a:p>
          <a:p>
            <a:pPr lvl="1">
              <a:spcAft>
                <a:spcPts val="1200"/>
              </a:spcAft>
              <a:buFont typeface="Wingdings" panose="05000000000000000000" pitchFamily="2" charset="2"/>
              <a:buChar char="ü"/>
            </a:pPr>
            <a:r>
              <a:rPr lang="en-US" sz="2600" dirty="0"/>
              <a:t>Four feet elevation for general industry</a:t>
            </a:r>
          </a:p>
          <a:p>
            <a:pPr lvl="1">
              <a:spcAft>
                <a:spcPts val="1200"/>
              </a:spcAft>
              <a:buFont typeface="Wingdings" panose="05000000000000000000" pitchFamily="2" charset="2"/>
              <a:buChar char="ü"/>
            </a:pPr>
            <a:r>
              <a:rPr lang="en-US" sz="2600" dirty="0"/>
              <a:t>Six feet elevation for the construction industry. </a:t>
            </a:r>
          </a:p>
          <a:p>
            <a:pPr lvl="1">
              <a:spcAft>
                <a:spcPts val="1200"/>
              </a:spcAft>
              <a:buFont typeface="Wingdings" panose="05000000000000000000" pitchFamily="2" charset="2"/>
              <a:buChar char="ü"/>
            </a:pPr>
            <a:r>
              <a:rPr lang="en-US" sz="2600" dirty="0"/>
              <a:t>Working over dangerous equipment and machinery, irrespective of the fall distance.</a:t>
            </a:r>
          </a:p>
        </p:txBody>
      </p:sp>
      <p:sp>
        <p:nvSpPr>
          <p:cNvPr id="4" name="Slide Number Placeholder 3">
            <a:extLst>
              <a:ext uri="{FF2B5EF4-FFF2-40B4-BE49-F238E27FC236}">
                <a16:creationId xmlns:a16="http://schemas.microsoft.com/office/drawing/2014/main" id="{A4E12E3A-2701-450A-A045-354B902FA647}"/>
              </a:ext>
            </a:extLst>
          </p:cNvPr>
          <p:cNvSpPr>
            <a:spLocks noGrp="1"/>
          </p:cNvSpPr>
          <p:nvPr>
            <p:ph type="sldNum" sz="quarter" idx="12"/>
          </p:nvPr>
        </p:nvSpPr>
        <p:spPr/>
        <p:txBody>
          <a:bodyPr/>
          <a:lstStyle/>
          <a:p>
            <a:fld id="{52110876-1A90-47DF-8CC1-92F5C1F8B346}" type="slidenum">
              <a:rPr lang="en-US" smtClean="0"/>
              <a:pPr/>
              <a:t>15</a:t>
            </a:fld>
            <a:endParaRPr lang="en-US"/>
          </a:p>
        </p:txBody>
      </p:sp>
    </p:spTree>
    <p:extLst>
      <p:ext uri="{BB962C8B-B14F-4D97-AF65-F5344CB8AC3E}">
        <p14:creationId xmlns:p14="http://schemas.microsoft.com/office/powerpoint/2010/main" val="325259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4558B4-5042-4A47-B5AC-BD5A5689E156}"/>
              </a:ext>
              <a:ext uri="{C183D7F6-B498-43B3-948B-1728B52AA6E4}">
                <adec:decorative xmlns:adec="http://schemas.microsoft.com/office/drawing/2017/decorative" val="1"/>
              </a:ext>
            </a:extLst>
          </p:cNvPr>
          <p:cNvSpPr>
            <a:spLocks noGrp="1"/>
          </p:cNvSpPr>
          <p:nvPr>
            <p:ph type="title"/>
          </p:nvPr>
        </p:nvSpPr>
        <p:spPr/>
        <p:txBody>
          <a:bodyPr/>
          <a:lstStyle/>
          <a:p>
            <a:pPr rtl="0" eaLnBrk="1" latinLnBrk="0" hangingPunct="1"/>
            <a:r>
              <a:rPr lang="en-US" sz="3200" kern="1200" dirty="0">
                <a:solidFill>
                  <a:srgbClr val="FFFFFF"/>
                </a:solidFill>
                <a:effectLst/>
                <a:latin typeface="Corbel" panose="020B0503020204020204" pitchFamily="34" charset="0"/>
                <a:ea typeface="+mn-ea"/>
                <a:cs typeface="+mn-cs"/>
              </a:rPr>
              <a:t>Important Controls for Preventing Falls (1)</a:t>
            </a:r>
            <a:endParaRPr lang="en-US" dirty="0">
              <a:effectLst/>
            </a:endParaRPr>
          </a:p>
        </p:txBody>
      </p:sp>
      <p:sp>
        <p:nvSpPr>
          <p:cNvPr id="6"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200" dirty="0">
                <a:solidFill>
                  <a:prstClr val="white"/>
                </a:solidFill>
                <a:latin typeface="Corbel" pitchFamily="34" charset="0"/>
              </a:rPr>
              <a:t>Important Controls for Preventing Falls (1)</a:t>
            </a:r>
            <a:endParaRPr lang="en-US" sz="2800" dirty="0">
              <a:solidFill>
                <a:schemeClr val="bg1"/>
              </a:solidFill>
              <a:latin typeface="+mn-lt"/>
            </a:endParaRPr>
          </a:p>
        </p:txBody>
      </p:sp>
      <p:sp>
        <p:nvSpPr>
          <p:cNvPr id="5" name="Content Placeholder 2">
            <a:extLst>
              <a:ext uri="{FF2B5EF4-FFF2-40B4-BE49-F238E27FC236}">
                <a16:creationId xmlns:a16="http://schemas.microsoft.com/office/drawing/2014/main" id="{2341B555-9AAC-4B2B-BBA4-0AC18CB8115E}"/>
              </a:ext>
            </a:extLst>
          </p:cNvPr>
          <p:cNvSpPr txBox="1">
            <a:spLocks/>
          </p:cNvSpPr>
          <p:nvPr/>
        </p:nvSpPr>
        <p:spPr>
          <a:xfrm>
            <a:off x="609600" y="1643159"/>
            <a:ext cx="8229600" cy="4768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Font typeface="Wingdings" panose="05000000000000000000" pitchFamily="2" charset="2"/>
              <a:buChar char="q"/>
            </a:pPr>
            <a:r>
              <a:rPr lang="en-US" sz="2200" dirty="0"/>
              <a:t>The following control measures should be put in place for the installation phase:</a:t>
            </a:r>
          </a:p>
          <a:p>
            <a:pPr marL="796925" lvl="1">
              <a:spcAft>
                <a:spcPts val="600"/>
              </a:spcAft>
              <a:buFont typeface="Wingdings" panose="05000000000000000000" pitchFamily="2" charset="2"/>
              <a:buChar char="Ø"/>
            </a:pPr>
            <a:r>
              <a:rPr lang="en-US" sz="2200" dirty="0"/>
              <a:t>Place guardrails around the work area where the worker is exposed to fall hazards.</a:t>
            </a:r>
          </a:p>
          <a:p>
            <a:pPr marL="796925" lvl="1">
              <a:spcAft>
                <a:spcPts val="600"/>
              </a:spcAft>
              <a:buFont typeface="Wingdings" panose="05000000000000000000" pitchFamily="2" charset="2"/>
              <a:buChar char="Ø"/>
            </a:pPr>
            <a:r>
              <a:rPr lang="en-US" sz="2200" dirty="0"/>
              <a:t>Deploy safety nets around the fall hazard area to intercept a fall incident.</a:t>
            </a:r>
          </a:p>
          <a:p>
            <a:pPr marL="796925" lvl="1">
              <a:spcAft>
                <a:spcPts val="600"/>
              </a:spcAft>
              <a:buFont typeface="Wingdings" panose="05000000000000000000" pitchFamily="2" charset="2"/>
              <a:buChar char="Ø"/>
            </a:pPr>
            <a:r>
              <a:rPr lang="en-US" sz="2200" dirty="0"/>
              <a:t>Provide well fitted, full body personal fall arrest systems for every worker.</a:t>
            </a:r>
          </a:p>
          <a:p>
            <a:pPr marL="796925" lvl="1">
              <a:spcAft>
                <a:spcPts val="600"/>
              </a:spcAft>
              <a:buFont typeface="Wingdings" panose="05000000000000000000" pitchFamily="2" charset="2"/>
              <a:buChar char="Ø"/>
            </a:pPr>
            <a:r>
              <a:rPr lang="en-US" sz="2200" dirty="0"/>
              <a:t>Use harnesses and PFAS designed for industrial climbing.</a:t>
            </a:r>
          </a:p>
          <a:p>
            <a:pPr marL="796925" lvl="1">
              <a:spcAft>
                <a:spcPts val="600"/>
              </a:spcAft>
              <a:buFont typeface="Wingdings" panose="05000000000000000000" pitchFamily="2" charset="2"/>
              <a:buChar char="Ø"/>
            </a:pPr>
            <a:r>
              <a:rPr lang="en-US" sz="2200" dirty="0"/>
              <a:t>Use a double-legged personal 12-foot free fall energy-absorbing lanyard, as per ANSI Z359.13, for all work atop the tower.</a:t>
            </a:r>
          </a:p>
          <a:p>
            <a:pPr lvl="1">
              <a:spcAft>
                <a:spcPts val="1200"/>
              </a:spcAft>
              <a:buFont typeface="Wingdings" panose="05000000000000000000" pitchFamily="2" charset="2"/>
              <a:buChar char="Ø"/>
            </a:pPr>
            <a:endParaRPr lang="en-US" sz="2400" dirty="0"/>
          </a:p>
          <a:p>
            <a:endParaRPr lang="en-US" sz="2800" dirty="0"/>
          </a:p>
          <a:p>
            <a:endParaRPr lang="en-US" sz="2800" dirty="0"/>
          </a:p>
        </p:txBody>
      </p:sp>
      <p:sp>
        <p:nvSpPr>
          <p:cNvPr id="4" name="Slide Number Placeholder 3">
            <a:extLst>
              <a:ext uri="{FF2B5EF4-FFF2-40B4-BE49-F238E27FC236}">
                <a16:creationId xmlns:a16="http://schemas.microsoft.com/office/drawing/2014/main" id="{7D1BD74F-CE8F-4775-9AED-7ACAAF954597}"/>
              </a:ext>
            </a:extLst>
          </p:cNvPr>
          <p:cNvSpPr>
            <a:spLocks noGrp="1"/>
          </p:cNvSpPr>
          <p:nvPr>
            <p:ph type="sldNum" sz="quarter" idx="12"/>
          </p:nvPr>
        </p:nvSpPr>
        <p:spPr/>
        <p:txBody>
          <a:bodyPr/>
          <a:lstStyle/>
          <a:p>
            <a:fld id="{52110876-1A90-47DF-8CC1-92F5C1F8B346}" type="slidenum">
              <a:rPr lang="en-US" smtClean="0"/>
              <a:pPr/>
              <a:t>16</a:t>
            </a:fld>
            <a:endParaRPr lang="en-US"/>
          </a:p>
        </p:txBody>
      </p:sp>
    </p:spTree>
    <p:extLst>
      <p:ext uri="{BB962C8B-B14F-4D97-AF65-F5344CB8AC3E}">
        <p14:creationId xmlns:p14="http://schemas.microsoft.com/office/powerpoint/2010/main" val="361522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2800" dirty="0">
              <a:solidFill>
                <a:schemeClr val="bg1"/>
              </a:solidFill>
              <a:latin typeface="+mn-lt"/>
            </a:endParaRPr>
          </a:p>
        </p:txBody>
      </p:sp>
      <p:sp>
        <p:nvSpPr>
          <p:cNvPr id="7" name="Title 6">
            <a:extLst>
              <a:ext uri="{FF2B5EF4-FFF2-40B4-BE49-F238E27FC236}">
                <a16:creationId xmlns:a16="http://schemas.microsoft.com/office/drawing/2014/main" id="{61957682-FA36-48DA-A401-4CDBAA9E09B3}"/>
              </a:ext>
            </a:extLst>
          </p:cNvPr>
          <p:cNvSpPr>
            <a:spLocks noGrp="1"/>
          </p:cNvSpPr>
          <p:nvPr>
            <p:ph type="title"/>
          </p:nvPr>
        </p:nvSpPr>
        <p:spPr/>
        <p:txBody>
          <a:bodyPr/>
          <a:lstStyle/>
          <a:p>
            <a:pPr rtl="0" eaLnBrk="1" latinLnBrk="0" hangingPunct="1"/>
            <a:r>
              <a:rPr lang="en-US" sz="3200" kern="1200" dirty="0">
                <a:solidFill>
                  <a:srgbClr val="FFFFFF"/>
                </a:solidFill>
                <a:effectLst/>
                <a:latin typeface="Corbel" panose="020B0503020204020204" pitchFamily="34" charset="0"/>
                <a:ea typeface="+mn-ea"/>
                <a:cs typeface="+mn-cs"/>
              </a:rPr>
              <a:t>Important Controls for Preventing Falls (2)</a:t>
            </a:r>
            <a:endParaRPr lang="en-US" dirty="0">
              <a:effectLst/>
            </a:endParaRPr>
          </a:p>
        </p:txBody>
      </p:sp>
      <p:sp>
        <p:nvSpPr>
          <p:cNvPr id="5" name="Content Placeholder 2">
            <a:extLst>
              <a:ext uri="{FF2B5EF4-FFF2-40B4-BE49-F238E27FC236}">
                <a16:creationId xmlns:a16="http://schemas.microsoft.com/office/drawing/2014/main" id="{E2D57EB9-D49C-49BD-B35B-3415305B8528}"/>
              </a:ext>
            </a:extLst>
          </p:cNvPr>
          <p:cNvSpPr txBox="1">
            <a:spLocks/>
          </p:cNvSpPr>
          <p:nvPr/>
        </p:nvSpPr>
        <p:spPr>
          <a:xfrm>
            <a:off x="228600" y="1676400"/>
            <a:ext cx="8458200" cy="45418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200"/>
              </a:spcAft>
              <a:buFont typeface="Wingdings" panose="05000000000000000000" pitchFamily="2" charset="2"/>
              <a:buChar char="Ø"/>
            </a:pPr>
            <a:r>
              <a:rPr lang="en-US" sz="2600" dirty="0"/>
              <a:t>Use a twin-tail lanyard of a minimum of 6-foot free fall specification for other works.</a:t>
            </a:r>
          </a:p>
          <a:p>
            <a:pPr lvl="1">
              <a:spcAft>
                <a:spcPts val="1200"/>
              </a:spcAft>
              <a:buFont typeface="Wingdings" panose="05000000000000000000" pitchFamily="2" charset="2"/>
              <a:buChar char="Ø"/>
            </a:pPr>
            <a:r>
              <a:rPr lang="en-US" sz="2600" dirty="0"/>
              <a:t>Use anchorage capable of supporting at least 5,000 pounds for all PFAS.</a:t>
            </a:r>
          </a:p>
          <a:p>
            <a:pPr lvl="1">
              <a:spcAft>
                <a:spcPts val="1200"/>
              </a:spcAft>
              <a:buFont typeface="Wingdings" panose="05000000000000000000" pitchFamily="2" charset="2"/>
              <a:buChar char="Ø"/>
            </a:pPr>
            <a:r>
              <a:rPr lang="en-US" sz="2600" dirty="0"/>
              <a:t>Ensure that workers hands, gloves and shoes are free of slippery substances.</a:t>
            </a:r>
          </a:p>
          <a:p>
            <a:pPr lvl="1">
              <a:spcAft>
                <a:spcPts val="1200"/>
              </a:spcAft>
              <a:buFont typeface="Wingdings" panose="05000000000000000000" pitchFamily="2" charset="2"/>
              <a:buChar char="Ø"/>
            </a:pPr>
            <a:r>
              <a:rPr lang="en-US" sz="2600" dirty="0"/>
              <a:t>Train workers for proper use of PFAS.</a:t>
            </a:r>
          </a:p>
          <a:p>
            <a:pPr lvl="1">
              <a:spcAft>
                <a:spcPts val="1200"/>
              </a:spcAft>
              <a:buFont typeface="Wingdings" panose="05000000000000000000" pitchFamily="2" charset="2"/>
              <a:buChar char="Ø"/>
            </a:pPr>
            <a:r>
              <a:rPr lang="en-US" sz="2600" dirty="0"/>
              <a:t>Stay away from base of tower when work is ongoing.</a:t>
            </a:r>
          </a:p>
          <a:p>
            <a:pPr lvl="1">
              <a:spcAft>
                <a:spcPts val="1200"/>
              </a:spcAft>
              <a:buFont typeface="Wingdings" panose="05000000000000000000" pitchFamily="2" charset="2"/>
              <a:buChar char="Ø"/>
            </a:pPr>
            <a:endParaRPr lang="en-US" sz="2600" dirty="0"/>
          </a:p>
          <a:p>
            <a:endParaRPr lang="en-US" sz="2600" dirty="0"/>
          </a:p>
          <a:p>
            <a:endParaRPr lang="en-US" sz="2600" dirty="0"/>
          </a:p>
        </p:txBody>
      </p:sp>
      <p:sp>
        <p:nvSpPr>
          <p:cNvPr id="4" name="Slide Number Placeholder 3">
            <a:extLst>
              <a:ext uri="{FF2B5EF4-FFF2-40B4-BE49-F238E27FC236}">
                <a16:creationId xmlns:a16="http://schemas.microsoft.com/office/drawing/2014/main" id="{7D1BD74F-CE8F-4775-9AED-7ACAAF954597}"/>
              </a:ext>
            </a:extLst>
          </p:cNvPr>
          <p:cNvSpPr>
            <a:spLocks noGrp="1"/>
          </p:cNvSpPr>
          <p:nvPr>
            <p:ph type="sldNum" sz="quarter" idx="12"/>
          </p:nvPr>
        </p:nvSpPr>
        <p:spPr/>
        <p:txBody>
          <a:bodyPr/>
          <a:lstStyle/>
          <a:p>
            <a:fld id="{52110876-1A90-47DF-8CC1-92F5C1F8B346}" type="slidenum">
              <a:rPr lang="en-US" smtClean="0"/>
              <a:pPr/>
              <a:t>17</a:t>
            </a:fld>
            <a:endParaRPr lang="en-US"/>
          </a:p>
        </p:txBody>
      </p:sp>
    </p:spTree>
    <p:extLst>
      <p:ext uri="{BB962C8B-B14F-4D97-AF65-F5344CB8AC3E}">
        <p14:creationId xmlns:p14="http://schemas.microsoft.com/office/powerpoint/2010/main" val="258623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EC86DF-FF0B-4570-9CCD-42FD7C52811B}"/>
              </a:ext>
              <a:ext uri="{C183D7F6-B498-43B3-948B-1728B52AA6E4}">
                <adec:decorative xmlns:adec="http://schemas.microsoft.com/office/drawing/2017/decorative" val="1"/>
              </a:ext>
            </a:extLst>
          </p:cNvPr>
          <p:cNvSpPr>
            <a:spLocks noGrp="1"/>
          </p:cNvSpPr>
          <p:nvPr>
            <p:ph type="title"/>
          </p:nvPr>
        </p:nvSpPr>
        <p:spPr/>
        <p:txBody>
          <a:bodyPr/>
          <a:lstStyle/>
          <a:p>
            <a:pPr rtl="0" eaLnBrk="1" latinLnBrk="0" hangingPunct="1"/>
            <a:r>
              <a:rPr lang="en-US" sz="3200" kern="1200" dirty="0">
                <a:solidFill>
                  <a:srgbClr val="FFFFFF"/>
                </a:solidFill>
                <a:effectLst/>
                <a:latin typeface="Corbel" panose="020B0503020204020204" pitchFamily="34" charset="0"/>
                <a:ea typeface="+mn-ea"/>
                <a:cs typeface="+mn-cs"/>
              </a:rPr>
              <a:t>Adverse Conditions </a:t>
            </a:r>
            <a:endParaRPr lang="en-US" dirty="0">
              <a:effectLst/>
            </a:endParaRPr>
          </a:p>
        </p:txBody>
      </p:sp>
      <p:sp>
        <p:nvSpPr>
          <p:cNvPr id="6"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200" dirty="0">
                <a:solidFill>
                  <a:prstClr val="white"/>
                </a:solidFill>
                <a:latin typeface="Corbel" pitchFamily="34" charset="0"/>
              </a:rPr>
              <a:t>Adverse Conditions </a:t>
            </a:r>
          </a:p>
        </p:txBody>
      </p:sp>
      <p:sp>
        <p:nvSpPr>
          <p:cNvPr id="5" name="Content Placeholder 2">
            <a:extLst>
              <a:ext uri="{FF2B5EF4-FFF2-40B4-BE49-F238E27FC236}">
                <a16:creationId xmlns:a16="http://schemas.microsoft.com/office/drawing/2014/main" id="{11E51CCB-0C0A-4E21-839E-99A7F7633DF4}"/>
              </a:ext>
            </a:extLst>
          </p:cNvPr>
          <p:cNvSpPr txBox="1">
            <a:spLocks/>
          </p:cNvSpPr>
          <p:nvPr/>
        </p:nvSpPr>
        <p:spPr>
          <a:xfrm>
            <a:off x="685800" y="1643743"/>
            <a:ext cx="8001000" cy="4679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Font typeface="Wingdings" panose="05000000000000000000" pitchFamily="2" charset="2"/>
              <a:buChar char="q"/>
            </a:pPr>
            <a:r>
              <a:rPr lang="en-US" sz="2800" dirty="0"/>
              <a:t>The following adverse conditions should be considered in the work planning:</a:t>
            </a:r>
          </a:p>
          <a:p>
            <a:pPr lvl="1">
              <a:spcAft>
                <a:spcPts val="600"/>
              </a:spcAft>
              <a:buFont typeface="Wingdings" panose="05000000000000000000" pitchFamily="2" charset="2"/>
              <a:buChar char="ü"/>
            </a:pPr>
            <a:r>
              <a:rPr lang="en-US" sz="2600" dirty="0"/>
              <a:t>High wind events with increased safety risk, while workers are on top or around the turbine.</a:t>
            </a:r>
          </a:p>
          <a:p>
            <a:pPr lvl="1">
              <a:spcAft>
                <a:spcPts val="600"/>
              </a:spcAft>
              <a:buFont typeface="Wingdings" panose="05000000000000000000" pitchFamily="2" charset="2"/>
              <a:buChar char="ü"/>
            </a:pPr>
            <a:r>
              <a:rPr lang="en-US" sz="2600" dirty="0"/>
              <a:t>Risk of  snow occurring during work activities. </a:t>
            </a:r>
          </a:p>
          <a:p>
            <a:pPr lvl="1">
              <a:spcAft>
                <a:spcPts val="600"/>
              </a:spcAft>
              <a:buFont typeface="Wingdings" panose="05000000000000000000" pitchFamily="2" charset="2"/>
              <a:buChar char="ü"/>
            </a:pPr>
            <a:r>
              <a:rPr lang="en-US" sz="2600" dirty="0"/>
              <a:t>Inadequate visibility due to fog.</a:t>
            </a:r>
          </a:p>
          <a:p>
            <a:pPr lvl="1">
              <a:spcAft>
                <a:spcPts val="600"/>
              </a:spcAft>
              <a:buFont typeface="Wingdings" panose="05000000000000000000" pitchFamily="2" charset="2"/>
              <a:buChar char="ü"/>
            </a:pPr>
            <a:r>
              <a:rPr lang="en-US" sz="2600" dirty="0"/>
              <a:t>Cold weather with increased risk of cold stress, frostbite and hypothermia.</a:t>
            </a:r>
          </a:p>
        </p:txBody>
      </p:sp>
      <p:sp>
        <p:nvSpPr>
          <p:cNvPr id="4" name="Slide Number Placeholder 3">
            <a:extLst>
              <a:ext uri="{FF2B5EF4-FFF2-40B4-BE49-F238E27FC236}">
                <a16:creationId xmlns:a16="http://schemas.microsoft.com/office/drawing/2014/main" id="{65DDB12A-BD56-4E75-8E91-ED7AFFA36D09}"/>
              </a:ext>
            </a:extLst>
          </p:cNvPr>
          <p:cNvSpPr>
            <a:spLocks noGrp="1"/>
          </p:cNvSpPr>
          <p:nvPr>
            <p:ph type="sldNum" sz="quarter" idx="12"/>
          </p:nvPr>
        </p:nvSpPr>
        <p:spPr/>
        <p:txBody>
          <a:bodyPr/>
          <a:lstStyle/>
          <a:p>
            <a:fld id="{52110876-1A90-47DF-8CC1-92F5C1F8B346}" type="slidenum">
              <a:rPr lang="en-US" smtClean="0"/>
              <a:pPr/>
              <a:t>18</a:t>
            </a:fld>
            <a:endParaRPr lang="en-US"/>
          </a:p>
        </p:txBody>
      </p:sp>
    </p:spTree>
    <p:extLst>
      <p:ext uri="{BB962C8B-B14F-4D97-AF65-F5344CB8AC3E}">
        <p14:creationId xmlns:p14="http://schemas.microsoft.com/office/powerpoint/2010/main" val="1404262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2800" dirty="0">
              <a:solidFill>
                <a:schemeClr val="bg1"/>
              </a:solidFill>
              <a:latin typeface="+mn-lt"/>
            </a:endParaRPr>
          </a:p>
        </p:txBody>
      </p:sp>
      <p:sp>
        <p:nvSpPr>
          <p:cNvPr id="2" name="Title 1">
            <a:extLst>
              <a:ext uri="{FF2B5EF4-FFF2-40B4-BE49-F238E27FC236}">
                <a16:creationId xmlns:a16="http://schemas.microsoft.com/office/drawing/2014/main" id="{A034436E-33B7-4FDA-8CB4-9C09EF99A41D}"/>
              </a:ext>
            </a:extLst>
          </p:cNvPr>
          <p:cNvSpPr>
            <a:spLocks noGrp="1"/>
          </p:cNvSpPr>
          <p:nvPr>
            <p:ph type="title"/>
          </p:nvPr>
        </p:nvSpPr>
        <p:spPr/>
        <p:txBody>
          <a:bodyPr/>
          <a:lstStyle/>
          <a:p>
            <a:pPr rtl="0" eaLnBrk="1" latinLnBrk="0" hangingPunct="1"/>
            <a:r>
              <a:rPr lang="en-US" sz="3200" kern="1200" dirty="0">
                <a:solidFill>
                  <a:srgbClr val="FFFFFF"/>
                </a:solidFill>
                <a:effectLst/>
                <a:latin typeface="Corbel" panose="020B0503020204020204" pitchFamily="34" charset="0"/>
                <a:ea typeface="+mn-ea"/>
                <a:cs typeface="+mn-cs"/>
              </a:rPr>
              <a:t>Proper Use of Fall Protection Gear</a:t>
            </a:r>
            <a:endParaRPr lang="en-US" dirty="0">
              <a:effectLst/>
            </a:endParaRPr>
          </a:p>
        </p:txBody>
      </p:sp>
      <p:pic>
        <p:nvPicPr>
          <p:cNvPr id="1026" name="Picture 2" descr="Related image">
            <a:extLst>
              <a:ext uri="{FF2B5EF4-FFF2-40B4-BE49-F238E27FC236}">
                <a16:creationId xmlns:a16="http://schemas.microsoft.com/office/drawing/2014/main" id="{CD5EDDFF-EEB3-4750-832F-BF005982D1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577975"/>
            <a:ext cx="4724400"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162A5C2-780F-4084-9058-D5809E0710A2}"/>
              </a:ext>
            </a:extLst>
          </p:cNvPr>
          <p:cNvSpPr>
            <a:spLocks noGrp="1"/>
          </p:cNvSpPr>
          <p:nvPr>
            <p:ph type="sldNum" sz="quarter" idx="12"/>
          </p:nvPr>
        </p:nvSpPr>
        <p:spPr/>
        <p:txBody>
          <a:bodyPr/>
          <a:lstStyle/>
          <a:p>
            <a:fld id="{52110876-1A90-47DF-8CC1-92F5C1F8B346}" type="slidenum">
              <a:rPr lang="en-US" smtClean="0"/>
              <a:pPr/>
              <a:t>19</a:t>
            </a:fld>
            <a:endParaRPr lang="en-US"/>
          </a:p>
        </p:txBody>
      </p:sp>
    </p:spTree>
    <p:extLst>
      <p:ext uri="{BB962C8B-B14F-4D97-AF65-F5344CB8AC3E}">
        <p14:creationId xmlns:p14="http://schemas.microsoft.com/office/powerpoint/2010/main" val="134113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j-ea"/>
                <a:cs typeface="+mj-cs"/>
              </a:rPr>
              <a:t>Disclaimer</a:t>
            </a:r>
            <a:r>
              <a:rPr kumimoji="0" lang="en-US" altLang="en-US" sz="2800" b="0" i="0" u="none" strike="noStrike" kern="1200" cap="none" spc="0" normalizeH="0" baseline="0" noProof="0" dirty="0">
                <a:ln>
                  <a:noFill/>
                </a:ln>
                <a:solidFill>
                  <a:schemeClr val="bg1"/>
                </a:solidFill>
                <a:effectLst/>
                <a:uLnTx/>
                <a:uFillTx/>
                <a:latin typeface="+mn-lt"/>
                <a:ea typeface="+mj-ea"/>
                <a:cs typeface="+mj-cs"/>
              </a:rPr>
              <a:t> </a:t>
            </a:r>
            <a:endParaRPr kumimoji="0" lang="en-US" sz="2800" b="0" i="0" u="none" strike="noStrike" kern="1200" cap="none" spc="0" normalizeH="0" baseline="0" noProof="0" dirty="0">
              <a:ln>
                <a:noFill/>
              </a:ln>
              <a:solidFill>
                <a:schemeClr val="bg1"/>
              </a:solidFill>
              <a:effectLst/>
              <a:uLnTx/>
              <a:uFillTx/>
              <a:latin typeface="+mn-lt"/>
              <a:ea typeface="+mj-ea"/>
              <a:cs typeface="+mj-cs"/>
            </a:endParaRPr>
          </a:p>
        </p:txBody>
      </p:sp>
      <p:sp>
        <p:nvSpPr>
          <p:cNvPr id="10" name="Content Placeholder 1"/>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en-US" sz="2800" dirty="0"/>
              <a:t>This material was produced under grant number </a:t>
            </a:r>
            <a:r>
              <a:rPr lang="en-US" sz="2800" b="1" dirty="0"/>
              <a:t>SH-05144-SH9</a:t>
            </a:r>
            <a:r>
              <a:rPr lang="en-US" sz="2800" dirty="0"/>
              <a:t>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a:extLst>
              <a:ext uri="{FF2B5EF4-FFF2-40B4-BE49-F238E27FC236}">
                <a16:creationId xmlns:a16="http://schemas.microsoft.com/office/drawing/2014/main" id="{D335E1B3-F7E6-4E58-A815-3801FE413A48}"/>
              </a:ext>
            </a:extLst>
          </p:cNvPr>
          <p:cNvSpPr>
            <a:spLocks noGrp="1"/>
          </p:cNvSpPr>
          <p:nvPr>
            <p:ph type="sldNum" sz="quarter" idx="12"/>
          </p:nvPr>
        </p:nvSpPr>
        <p:spPr/>
        <p:txBody>
          <a:bodyPr/>
          <a:lstStyle/>
          <a:p>
            <a:fld id="{52110876-1A90-47DF-8CC1-92F5C1F8B346}" type="slidenum">
              <a:rPr lang="en-US" smtClean="0"/>
              <a:pPr/>
              <a:t>2</a:t>
            </a:fld>
            <a:endParaRPr lang="en-US" dirty="0"/>
          </a:p>
        </p:txBody>
      </p:sp>
    </p:spTree>
    <p:extLst>
      <p:ext uri="{BB962C8B-B14F-4D97-AF65-F5344CB8AC3E}">
        <p14:creationId xmlns:p14="http://schemas.microsoft.com/office/powerpoint/2010/main" val="205055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9FB407-7E19-4345-9BAC-70B353BEA799}"/>
              </a:ext>
            </a:extLst>
          </p:cNvPr>
          <p:cNvSpPr txBox="1">
            <a:spLocks noGrp="1"/>
          </p:cNvSpPr>
          <p:nvPr>
            <p:ph type="title"/>
          </p:nvPr>
        </p:nvSpPr>
        <p:spPr bwMode="auto">
          <a:xfrm>
            <a:off x="0" y="3810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spcBef>
                <a:spcPts val="0"/>
              </a:spcBef>
              <a:defRPr/>
            </a:pPr>
            <a:r>
              <a:rPr lang="en-US" sz="2800" kern="1200" dirty="0">
                <a:solidFill>
                  <a:schemeClr val="bg1"/>
                </a:solidFill>
                <a:effectLst/>
              </a:rPr>
              <a:t>Rope Access / Positioning Technique </a:t>
            </a:r>
            <a:endParaRPr lang="en-US" sz="2800" dirty="0">
              <a:solidFill>
                <a:schemeClr val="bg1"/>
              </a:solidFill>
              <a:latin typeface="Corbel" pitchFamily="34" charset="0"/>
            </a:endParaRPr>
          </a:p>
        </p:txBody>
      </p:sp>
      <p:sp>
        <p:nvSpPr>
          <p:cNvPr id="6" name="Content Placeholder 2">
            <a:extLst>
              <a:ext uri="{FF2B5EF4-FFF2-40B4-BE49-F238E27FC236}">
                <a16:creationId xmlns:a16="http://schemas.microsoft.com/office/drawing/2014/main" id="{F0BF8019-3E46-49F8-AE47-4871FD0300A9}"/>
              </a:ext>
            </a:extLst>
          </p:cNvPr>
          <p:cNvSpPr txBox="1">
            <a:spLocks/>
          </p:cNvSpPr>
          <p:nvPr/>
        </p:nvSpPr>
        <p:spPr>
          <a:xfrm>
            <a:off x="609600" y="1616529"/>
            <a:ext cx="7924800" cy="487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2000"/>
              <a:t>Rope access/positioning technique should be used under the following conditions: </a:t>
            </a:r>
          </a:p>
          <a:p>
            <a:pPr lvl="1">
              <a:spcAft>
                <a:spcPts val="1200"/>
              </a:spcAft>
              <a:buFont typeface="Wingdings" panose="05000000000000000000" pitchFamily="2" charset="2"/>
              <a:buChar char="ü"/>
            </a:pPr>
            <a:r>
              <a:rPr lang="en-US" sz="2000"/>
              <a:t>Have at least two separately anchored ropes. One for means of access, egress and support, and the other for safety line.</a:t>
            </a:r>
          </a:p>
          <a:p>
            <a:pPr lvl="1">
              <a:spcAft>
                <a:spcPts val="1200"/>
              </a:spcAft>
              <a:buFont typeface="Wingdings" panose="05000000000000000000" pitchFamily="2" charset="2"/>
              <a:buChar char="ü"/>
            </a:pPr>
            <a:r>
              <a:rPr lang="en-US" sz="2000"/>
              <a:t>The user should wear a full-body harness and be connected to both working and safety lines.  </a:t>
            </a:r>
          </a:p>
          <a:p>
            <a:pPr lvl="1">
              <a:spcAft>
                <a:spcPts val="1200"/>
              </a:spcAft>
              <a:buFont typeface="Wingdings" panose="05000000000000000000" pitchFamily="2" charset="2"/>
              <a:buChar char="ü"/>
            </a:pPr>
            <a:r>
              <a:rPr lang="en-US" sz="2000"/>
              <a:t>Working line should be equipped with safe means of ascent and descent. It should have a self-locking system to prevent the user from falling, in case the user loses balance or control.  </a:t>
            </a:r>
          </a:p>
          <a:p>
            <a:pPr lvl="1">
              <a:spcAft>
                <a:spcPts val="1200"/>
              </a:spcAft>
              <a:buFont typeface="Wingdings" panose="05000000000000000000" pitchFamily="2" charset="2"/>
              <a:buChar char="ü"/>
            </a:pPr>
            <a:r>
              <a:rPr lang="en-US" sz="2000"/>
              <a:t>The safety line should be equipped with a mobile fall protection system,  connected to the user of the system. </a:t>
            </a:r>
            <a:endParaRPr lang="en-US" sz="2000" dirty="0"/>
          </a:p>
        </p:txBody>
      </p:sp>
      <p:sp>
        <p:nvSpPr>
          <p:cNvPr id="4" name="Slide Number Placeholder 3">
            <a:extLst>
              <a:ext uri="{FF2B5EF4-FFF2-40B4-BE49-F238E27FC236}">
                <a16:creationId xmlns:a16="http://schemas.microsoft.com/office/drawing/2014/main" id="{37761E63-DD0F-46AD-908B-E4AD4ECFCAB5}"/>
              </a:ext>
            </a:extLst>
          </p:cNvPr>
          <p:cNvSpPr>
            <a:spLocks noGrp="1"/>
          </p:cNvSpPr>
          <p:nvPr>
            <p:ph type="sldNum" sz="quarter" idx="12"/>
          </p:nvPr>
        </p:nvSpPr>
        <p:spPr/>
        <p:txBody>
          <a:bodyPr/>
          <a:lstStyle/>
          <a:p>
            <a:fld id="{52110876-1A90-47DF-8CC1-92F5C1F8B346}" type="slidenum">
              <a:rPr lang="en-US" smtClean="0"/>
              <a:pPr/>
              <a:t>20</a:t>
            </a:fld>
            <a:endParaRPr lang="en-US" dirty="0"/>
          </a:p>
        </p:txBody>
      </p:sp>
    </p:spTree>
    <p:extLst>
      <p:ext uri="{BB962C8B-B14F-4D97-AF65-F5344CB8AC3E}">
        <p14:creationId xmlns:p14="http://schemas.microsoft.com/office/powerpoint/2010/main" val="308024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3200" dirty="0">
              <a:solidFill>
                <a:prstClr val="white"/>
              </a:solidFill>
              <a:latin typeface="Corbel" pitchFamily="34" charset="0"/>
            </a:endParaRPr>
          </a:p>
        </p:txBody>
      </p:sp>
      <p:sp>
        <p:nvSpPr>
          <p:cNvPr id="2" name="Title 1">
            <a:extLst>
              <a:ext uri="{FF2B5EF4-FFF2-40B4-BE49-F238E27FC236}">
                <a16:creationId xmlns:a16="http://schemas.microsoft.com/office/drawing/2014/main" id="{75BE4282-A040-48E5-81C5-EC1205B1872E}"/>
              </a:ext>
            </a:extLst>
          </p:cNvPr>
          <p:cNvSpPr>
            <a:spLocks noGrp="1"/>
          </p:cNvSpPr>
          <p:nvPr>
            <p:ph type="title"/>
          </p:nvPr>
        </p:nvSpPr>
        <p:spPr/>
        <p:txBody>
          <a:bodyPr/>
          <a:lstStyle/>
          <a:p>
            <a:pPr rtl="0" eaLnBrk="1" latinLnBrk="0" hangingPunct="1"/>
            <a:r>
              <a:rPr lang="en-US" sz="3200" kern="1200" dirty="0">
                <a:solidFill>
                  <a:srgbClr val="FFFFFF"/>
                </a:solidFill>
                <a:effectLst/>
                <a:latin typeface="Corbel" panose="020B0503020204020204" pitchFamily="34" charset="0"/>
                <a:ea typeface="+mn-ea"/>
                <a:cs typeface="+mn-cs"/>
              </a:rPr>
              <a:t>Slip &amp; Trip </a:t>
            </a:r>
            <a:endParaRPr lang="en-US" dirty="0">
              <a:effectLst/>
            </a:endParaRPr>
          </a:p>
        </p:txBody>
      </p:sp>
      <p:sp>
        <p:nvSpPr>
          <p:cNvPr id="7" name="Content Placeholder 2">
            <a:extLst>
              <a:ext uri="{FF2B5EF4-FFF2-40B4-BE49-F238E27FC236}">
                <a16:creationId xmlns:a16="http://schemas.microsoft.com/office/drawing/2014/main" id="{D6C81F61-530E-4AAA-9ED0-387E8039D7E6}"/>
              </a:ext>
            </a:extLst>
          </p:cNvPr>
          <p:cNvSpPr txBox="1">
            <a:spLocks/>
          </p:cNvSpPr>
          <p:nvPr/>
        </p:nvSpPr>
        <p:spPr>
          <a:xfrm>
            <a:off x="604157" y="1644650"/>
            <a:ext cx="7924800" cy="4756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Wingdings" panose="05000000000000000000" pitchFamily="2" charset="2"/>
              <a:buChar char="q"/>
            </a:pPr>
            <a:r>
              <a:rPr lang="en-US" sz="2400" dirty="0"/>
              <a:t>The following steps should be taken to prevent slip and trip falls:</a:t>
            </a:r>
          </a:p>
          <a:p>
            <a:pPr lvl="1">
              <a:spcAft>
                <a:spcPts val="1200"/>
              </a:spcAft>
              <a:buFont typeface="Wingdings" panose="05000000000000000000" pitchFamily="2" charset="2"/>
              <a:buChar char="ü"/>
            </a:pPr>
            <a:r>
              <a:rPr lang="en-US" sz="2400" dirty="0"/>
              <a:t>Keep worksite clean and free from clutter.</a:t>
            </a:r>
          </a:p>
          <a:p>
            <a:pPr lvl="1">
              <a:spcAft>
                <a:spcPts val="1200"/>
              </a:spcAft>
              <a:buFont typeface="Wingdings" panose="05000000000000000000" pitchFamily="2" charset="2"/>
              <a:buChar char="ü"/>
            </a:pPr>
            <a:r>
              <a:rPr lang="en-US" sz="2400" dirty="0"/>
              <a:t>Wear non-slip shoes</a:t>
            </a:r>
          </a:p>
          <a:p>
            <a:pPr lvl="1">
              <a:spcAft>
                <a:spcPts val="1200"/>
              </a:spcAft>
              <a:buFont typeface="Wingdings" panose="05000000000000000000" pitchFamily="2" charset="2"/>
              <a:buChar char="ü"/>
            </a:pPr>
            <a:r>
              <a:rPr lang="en-US" sz="2400" dirty="0"/>
              <a:t>Keep hands and feet free from slippery substances</a:t>
            </a:r>
          </a:p>
          <a:p>
            <a:pPr lvl="1">
              <a:spcAft>
                <a:spcPts val="1200"/>
              </a:spcAft>
              <a:buFont typeface="Wingdings" panose="05000000000000000000" pitchFamily="2" charset="2"/>
              <a:buChar char="ü"/>
            </a:pPr>
            <a:r>
              <a:rPr lang="en-US" sz="2400" dirty="0"/>
              <a:t>Avoid working outside the turbine when ice is formed on it. </a:t>
            </a:r>
          </a:p>
        </p:txBody>
      </p:sp>
      <p:sp>
        <p:nvSpPr>
          <p:cNvPr id="4" name="Slide Number Placeholder 3">
            <a:extLst>
              <a:ext uri="{FF2B5EF4-FFF2-40B4-BE49-F238E27FC236}">
                <a16:creationId xmlns:a16="http://schemas.microsoft.com/office/drawing/2014/main" id="{D49697BE-C478-4C19-BE4C-9884CA1A3127}"/>
              </a:ext>
            </a:extLst>
          </p:cNvPr>
          <p:cNvSpPr>
            <a:spLocks noGrp="1"/>
          </p:cNvSpPr>
          <p:nvPr>
            <p:ph type="sldNum" sz="quarter" idx="12"/>
          </p:nvPr>
        </p:nvSpPr>
        <p:spPr/>
        <p:txBody>
          <a:bodyPr/>
          <a:lstStyle/>
          <a:p>
            <a:fld id="{52110876-1A90-47DF-8CC1-92F5C1F8B346}" type="slidenum">
              <a:rPr lang="en-US" smtClean="0"/>
              <a:pPr/>
              <a:t>21</a:t>
            </a:fld>
            <a:endParaRPr lang="en-US"/>
          </a:p>
        </p:txBody>
      </p:sp>
    </p:spTree>
    <p:extLst>
      <p:ext uri="{BB962C8B-B14F-4D97-AF65-F5344CB8AC3E}">
        <p14:creationId xmlns:p14="http://schemas.microsoft.com/office/powerpoint/2010/main" val="2535083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2400" dirty="0">
              <a:solidFill>
                <a:schemeClr val="bg1"/>
              </a:solidFill>
            </a:endParaRPr>
          </a:p>
        </p:txBody>
      </p:sp>
      <p:sp>
        <p:nvSpPr>
          <p:cNvPr id="7" name="Title 6">
            <a:extLst>
              <a:ext uri="{FF2B5EF4-FFF2-40B4-BE49-F238E27FC236}">
                <a16:creationId xmlns:a16="http://schemas.microsoft.com/office/drawing/2014/main" id="{C547ABCD-79BA-451F-98CD-6889CE03B07D}"/>
              </a:ext>
            </a:extLst>
          </p:cNvPr>
          <p:cNvSpPr>
            <a:spLocks noGrp="1"/>
          </p:cNvSpPr>
          <p:nvPr>
            <p:ph type="title"/>
          </p:nvPr>
        </p:nvSpPr>
        <p:spPr/>
        <p:txBody>
          <a:bodyPr/>
          <a:lstStyle/>
          <a:p>
            <a:pPr rtl="0" eaLnBrk="1" latinLnBrk="0" hangingPunct="1"/>
            <a:r>
              <a:rPr lang="en-US" sz="2800" kern="1200" dirty="0">
                <a:solidFill>
                  <a:srgbClr val="FFFFFF"/>
                </a:solidFill>
                <a:effectLst/>
                <a:latin typeface="Calibri" panose="020F0502020204030204" pitchFamily="34" charset="0"/>
                <a:ea typeface="+mn-ea"/>
                <a:cs typeface="+mn-cs"/>
              </a:rPr>
              <a:t>Summary of Control Measures</a:t>
            </a:r>
            <a:endParaRPr lang="en-US" dirty="0">
              <a:effectLst/>
            </a:endParaRPr>
          </a:p>
        </p:txBody>
      </p:sp>
      <p:sp>
        <p:nvSpPr>
          <p:cNvPr id="5" name="Content Placeholder 2">
            <a:extLst>
              <a:ext uri="{FF2B5EF4-FFF2-40B4-BE49-F238E27FC236}">
                <a16:creationId xmlns:a16="http://schemas.microsoft.com/office/drawing/2014/main" id="{8B14EAB3-6DE5-4EBA-A272-CADC46E6D0BD}"/>
              </a:ext>
            </a:extLst>
          </p:cNvPr>
          <p:cNvSpPr txBox="1">
            <a:spLocks/>
          </p:cNvSpPr>
          <p:nvPr/>
        </p:nvSpPr>
        <p:spPr>
          <a:xfrm>
            <a:off x="598714" y="1721983"/>
            <a:ext cx="7924800"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Font typeface="Wingdings" panose="05000000000000000000" pitchFamily="2" charset="2"/>
              <a:buChar char="Ø"/>
            </a:pPr>
            <a:r>
              <a:rPr lang="en-US" sz="2000" dirty="0"/>
              <a:t>There should be a dedicated safety coordinator assigned to every wind tower project site.</a:t>
            </a:r>
          </a:p>
          <a:p>
            <a:pPr>
              <a:spcAft>
                <a:spcPts val="600"/>
              </a:spcAft>
              <a:buFont typeface="Wingdings" panose="05000000000000000000" pitchFamily="2" charset="2"/>
              <a:buChar char="Ø"/>
            </a:pPr>
            <a:r>
              <a:rPr lang="en-US" sz="2000" dirty="0"/>
              <a:t>Plan and carry out work during minimal wind speed.</a:t>
            </a:r>
          </a:p>
          <a:p>
            <a:pPr>
              <a:spcAft>
                <a:spcPts val="600"/>
              </a:spcAft>
              <a:buFont typeface="Wingdings" panose="05000000000000000000" pitchFamily="2" charset="2"/>
              <a:buChar char="Ø"/>
            </a:pPr>
            <a:r>
              <a:rPr lang="en-US" sz="2000" dirty="0"/>
              <a:t>Provide and ensure proper usage of approved personal fall arrest system (PFAS), by all workers exposed to fall hazards. </a:t>
            </a:r>
          </a:p>
          <a:p>
            <a:pPr>
              <a:lnSpc>
                <a:spcPct val="107000"/>
              </a:lnSpc>
              <a:spcBef>
                <a:spcPts val="0"/>
              </a:spcBef>
              <a:spcAft>
                <a:spcPts val="600"/>
              </a:spcAft>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Stay away from mobile cranes.</a:t>
            </a:r>
          </a:p>
          <a:p>
            <a:pPr>
              <a:lnSpc>
                <a:spcPct val="107000"/>
              </a:lnSpc>
              <a:spcBef>
                <a:spcPts val="0"/>
              </a:spcBef>
              <a:spcAft>
                <a:spcPts val="600"/>
              </a:spcAft>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Do not stand under or near the base of the tower while work is ongoing.</a:t>
            </a:r>
          </a:p>
          <a:p>
            <a:pPr>
              <a:lnSpc>
                <a:spcPct val="107000"/>
              </a:lnSpc>
              <a:spcBef>
                <a:spcPts val="0"/>
              </a:spcBef>
              <a:spcAft>
                <a:spcPts val="600"/>
              </a:spcAft>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Only trained and competent personnel should work at heights.</a:t>
            </a:r>
          </a:p>
          <a:p>
            <a:pPr>
              <a:lnSpc>
                <a:spcPct val="107000"/>
              </a:lnSpc>
              <a:spcBef>
                <a:spcPts val="0"/>
              </a:spcBef>
              <a:spcAft>
                <a:spcPts val="600"/>
              </a:spcAft>
              <a:buFont typeface="Wingdings" panose="05000000000000000000" pitchFamily="2" charset="2"/>
              <a:buChar char="Ø"/>
            </a:pPr>
            <a:r>
              <a:rPr lang="en-US" sz="2000" b="1" dirty="0"/>
              <a:t>OSHA Online Whistleblower Complaint </a:t>
            </a:r>
            <a:r>
              <a:rPr lang="en-US" sz="2000" dirty="0">
                <a:hlinkClick r:id="rId2"/>
              </a:rPr>
              <a:t>https://www.osha.gov/whistleblower/WBComplaint.html</a:t>
            </a:r>
            <a:r>
              <a:rPr lang="en-US" sz="2000" dirty="0"/>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3C662DE6-2620-4E39-AE19-01C307D74C1B}"/>
              </a:ext>
            </a:extLst>
          </p:cNvPr>
          <p:cNvSpPr>
            <a:spLocks noGrp="1"/>
          </p:cNvSpPr>
          <p:nvPr>
            <p:ph type="sldNum" sz="quarter" idx="12"/>
          </p:nvPr>
        </p:nvSpPr>
        <p:spPr/>
        <p:txBody>
          <a:bodyPr/>
          <a:lstStyle/>
          <a:p>
            <a:fld id="{52110876-1A90-47DF-8CC1-92F5C1F8B346}" type="slidenum">
              <a:rPr lang="en-US" smtClean="0"/>
              <a:pPr/>
              <a:t>22</a:t>
            </a:fld>
            <a:endParaRPr lang="en-US"/>
          </a:p>
        </p:txBody>
      </p:sp>
    </p:spTree>
    <p:extLst>
      <p:ext uri="{BB962C8B-B14F-4D97-AF65-F5344CB8AC3E}">
        <p14:creationId xmlns:p14="http://schemas.microsoft.com/office/powerpoint/2010/main" val="3838451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j-lt"/>
                <a:ea typeface="+mj-ea"/>
                <a:cs typeface="+mj-cs"/>
              </a:rPr>
              <a:t>Review &amp; Questions </a:t>
            </a:r>
          </a:p>
        </p:txBody>
      </p:sp>
      <p:sp>
        <p:nvSpPr>
          <p:cNvPr id="10" name="Content Placeholder 1"/>
          <p:cNvSpPr txBox="1">
            <a:spLocks/>
          </p:cNvSpPr>
          <p:nvPr/>
        </p:nvSpPr>
        <p:spPr>
          <a:xfrm>
            <a:off x="457200" y="1600201"/>
            <a:ext cx="8229600" cy="121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Name three important things you learned in this section. </a:t>
            </a:r>
          </a:p>
        </p:txBody>
      </p:sp>
      <p:pic>
        <p:nvPicPr>
          <p:cNvPr id="9" name="Picture 8" descr="Questions?"/>
          <p:cNvPicPr>
            <a:picLocks noChangeAspect="1" noChangeArrowheads="1"/>
          </p:cNvPicPr>
          <p:nvPr/>
        </p:nvPicPr>
        <p:blipFill>
          <a:blip r:embed="rId3" cstate="print"/>
          <a:srcRect/>
          <a:stretch>
            <a:fillRect/>
          </a:stretch>
        </p:blipFill>
        <p:spPr bwMode="auto">
          <a:xfrm>
            <a:off x="3352800" y="2743200"/>
            <a:ext cx="2857500" cy="2857500"/>
          </a:xfrm>
          <a:prstGeom prst="rect">
            <a:avLst/>
          </a:prstGeom>
          <a:noFill/>
        </p:spPr>
      </p:pic>
      <p:sp>
        <p:nvSpPr>
          <p:cNvPr id="2" name="Slide Number Placeholder 1">
            <a:extLst>
              <a:ext uri="{FF2B5EF4-FFF2-40B4-BE49-F238E27FC236}">
                <a16:creationId xmlns:a16="http://schemas.microsoft.com/office/drawing/2014/main" id="{D475F3DA-56B1-4E9D-90A0-BB1CE74D1259}"/>
              </a:ext>
            </a:extLst>
          </p:cNvPr>
          <p:cNvSpPr>
            <a:spLocks noGrp="1"/>
          </p:cNvSpPr>
          <p:nvPr>
            <p:ph type="sldNum" sz="quarter" idx="12"/>
          </p:nvPr>
        </p:nvSpPr>
        <p:spPr/>
        <p:txBody>
          <a:bodyPr/>
          <a:lstStyle/>
          <a:p>
            <a:fld id="{52110876-1A90-47DF-8CC1-92F5C1F8B346}" type="slidenum">
              <a:rPr lang="en-US" smtClean="0"/>
              <a:pPr/>
              <a:t>23</a:t>
            </a:fld>
            <a:endParaRPr lang="en-US" dirty="0"/>
          </a:p>
        </p:txBody>
      </p:sp>
    </p:spTree>
    <p:extLst>
      <p:ext uri="{BB962C8B-B14F-4D97-AF65-F5344CB8AC3E}">
        <p14:creationId xmlns:p14="http://schemas.microsoft.com/office/powerpoint/2010/main" val="141634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2800" dirty="0">
              <a:solidFill>
                <a:schemeClr val="bg1"/>
              </a:solidFill>
              <a:latin typeface="+mn-lt"/>
            </a:endParaRPr>
          </a:p>
        </p:txBody>
      </p:sp>
      <p:sp>
        <p:nvSpPr>
          <p:cNvPr id="2" name="Title 1">
            <a:extLst>
              <a:ext uri="{FF2B5EF4-FFF2-40B4-BE49-F238E27FC236}">
                <a16:creationId xmlns:a16="http://schemas.microsoft.com/office/drawing/2014/main" id="{ABDC7F5F-0EC0-4489-8FC8-C51B66F94C93}"/>
              </a:ext>
            </a:extLst>
          </p:cNvPr>
          <p:cNvSpPr>
            <a:spLocks noGrp="1"/>
          </p:cNvSpPr>
          <p:nvPr>
            <p:ph type="title"/>
          </p:nvPr>
        </p:nvSpPr>
        <p:spPr/>
        <p:txBody>
          <a:bodyPr/>
          <a:lstStyle/>
          <a:p>
            <a:pPr rtl="0" eaLnBrk="1" latinLnBrk="0" hangingPunct="1"/>
            <a:r>
              <a:rPr lang="en-US" sz="3200" kern="1200" dirty="0">
                <a:solidFill>
                  <a:srgbClr val="FFFFFF"/>
                </a:solidFill>
                <a:effectLst/>
                <a:latin typeface="Calibri" panose="020F0502020204030204" pitchFamily="34" charset="0"/>
                <a:ea typeface="+mn-ea"/>
                <a:cs typeface="+mn-cs"/>
              </a:rPr>
              <a:t>Learning Objectives</a:t>
            </a:r>
            <a:endParaRPr lang="en-US" dirty="0">
              <a:effectLst/>
            </a:endParaRPr>
          </a:p>
        </p:txBody>
      </p:sp>
      <p:sp>
        <p:nvSpPr>
          <p:cNvPr id="4" name="Rectangle 3">
            <a:extLst>
              <a:ext uri="{FF2B5EF4-FFF2-40B4-BE49-F238E27FC236}">
                <a16:creationId xmlns:a16="http://schemas.microsoft.com/office/drawing/2014/main" id="{E1772909-3AF4-4A7D-9752-D8DB12D6DF0B}"/>
              </a:ext>
            </a:extLst>
          </p:cNvPr>
          <p:cNvSpPr/>
          <p:nvPr/>
        </p:nvSpPr>
        <p:spPr>
          <a:xfrm>
            <a:off x="467532" y="1600200"/>
            <a:ext cx="8229600" cy="3662541"/>
          </a:xfrm>
          <a:prstGeom prst="rect">
            <a:avLst/>
          </a:prstGeom>
        </p:spPr>
        <p:txBody>
          <a:bodyPr wrap="square">
            <a:spAutoFit/>
          </a:bodyPr>
          <a:lstStyle/>
          <a:p>
            <a:pPr marL="342900" indent="-342900">
              <a:buFont typeface="Wingdings" panose="05000000000000000000" pitchFamily="2" charset="2"/>
              <a:buChar char="q"/>
            </a:pPr>
            <a:r>
              <a:rPr lang="en-US" sz="2400" dirty="0"/>
              <a:t>To recognize and control hazards from working at heights in wind tower construction, maintenance and demolition:</a:t>
            </a:r>
          </a:p>
          <a:p>
            <a:pPr marL="800100" lvl="1" indent="-342900">
              <a:spcBef>
                <a:spcPts val="1200"/>
              </a:spcBef>
              <a:spcAft>
                <a:spcPts val="1200"/>
              </a:spcAft>
              <a:buFont typeface="Wingdings" panose="05000000000000000000" pitchFamily="2" charset="2"/>
              <a:buChar char="ü"/>
            </a:pPr>
            <a:r>
              <a:rPr lang="en-US" sz="2400" dirty="0">
                <a:ea typeface="Times New Roman" panose="02020603050405020304" pitchFamily="18" charset="0"/>
              </a:rPr>
              <a:t>Analyze wind energy worksites for fall-related hazards.</a:t>
            </a:r>
          </a:p>
          <a:p>
            <a:pPr marL="800100" lvl="1" indent="-342900">
              <a:spcAft>
                <a:spcPts val="1200"/>
              </a:spcAft>
              <a:buFont typeface="Wingdings" panose="05000000000000000000" pitchFamily="2" charset="2"/>
              <a:buChar char="ü"/>
            </a:pPr>
            <a:r>
              <a:rPr lang="en-US" sz="2400" dirty="0">
                <a:ea typeface="Times New Roman" panose="02020603050405020304" pitchFamily="18" charset="0"/>
              </a:rPr>
              <a:t>Identify best practices and important controls for preventing falls.</a:t>
            </a:r>
          </a:p>
          <a:p>
            <a:pPr marL="800100" lvl="1" indent="-342900">
              <a:spcAft>
                <a:spcPts val="1200"/>
              </a:spcAft>
              <a:buFont typeface="Wingdings" panose="05000000000000000000" pitchFamily="2" charset="2"/>
              <a:buChar char="ü"/>
            </a:pPr>
            <a:r>
              <a:rPr lang="en-US" sz="2400" dirty="0">
                <a:ea typeface="Times New Roman" panose="02020603050405020304" pitchFamily="18" charset="0"/>
              </a:rPr>
              <a:t>Practice the proper use of fall protection gear.</a:t>
            </a:r>
          </a:p>
          <a:p>
            <a:pPr marL="800100" lvl="1" indent="-342900">
              <a:spcAft>
                <a:spcPts val="1200"/>
              </a:spcAft>
              <a:buFont typeface="Wingdings" panose="05000000000000000000" pitchFamily="2" charset="2"/>
              <a:buChar char="ü"/>
            </a:pPr>
            <a:r>
              <a:rPr lang="en-US" sz="2400" dirty="0">
                <a:ea typeface="Times New Roman" panose="02020603050405020304" pitchFamily="18" charset="0"/>
              </a:rPr>
              <a:t>Recognize and use OSHA standards related to falls and fall protection.</a:t>
            </a:r>
            <a:endParaRPr lang="en-US" sz="2400" dirty="0"/>
          </a:p>
        </p:txBody>
      </p:sp>
      <p:sp>
        <p:nvSpPr>
          <p:cNvPr id="5" name="Slide Number Placeholder 4">
            <a:extLst>
              <a:ext uri="{FF2B5EF4-FFF2-40B4-BE49-F238E27FC236}">
                <a16:creationId xmlns:a16="http://schemas.microsoft.com/office/drawing/2014/main" id="{D335E1B3-F7E6-4E58-A815-3801FE413A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10876-1A90-47DF-8CC1-92F5C1F8B346}"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75140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2400" dirty="0">
              <a:solidFill>
                <a:schemeClr val="bg1"/>
              </a:solidFill>
              <a:latin typeface="+mn-lt"/>
            </a:endParaRPr>
          </a:p>
        </p:txBody>
      </p:sp>
      <p:sp>
        <p:nvSpPr>
          <p:cNvPr id="5" name="Title 4">
            <a:extLst>
              <a:ext uri="{FF2B5EF4-FFF2-40B4-BE49-F238E27FC236}">
                <a16:creationId xmlns:a16="http://schemas.microsoft.com/office/drawing/2014/main" id="{831C1B67-D3FD-489F-95D8-0BE296CBFE0F}"/>
              </a:ext>
            </a:extLst>
          </p:cNvPr>
          <p:cNvSpPr>
            <a:spLocks noGrp="1"/>
          </p:cNvSpPr>
          <p:nvPr>
            <p:ph type="title"/>
          </p:nvPr>
        </p:nvSpPr>
        <p:spPr/>
        <p:txBody>
          <a:bodyPr/>
          <a:lstStyle/>
          <a:p>
            <a:pPr rtl="0" eaLnBrk="1" latinLnBrk="0" hangingPunct="1"/>
            <a:r>
              <a:rPr lang="en-US" sz="2800" kern="1200" dirty="0">
                <a:solidFill>
                  <a:srgbClr val="FFFFFF"/>
                </a:solidFill>
                <a:effectLst/>
                <a:latin typeface="Calibri" panose="020F0502020204030204" pitchFamily="34" charset="0"/>
                <a:ea typeface="+mn-ea"/>
                <a:cs typeface="+mn-cs"/>
              </a:rPr>
              <a:t>Working at Heights on Wind Energy Work Sites</a:t>
            </a:r>
            <a:endParaRPr lang="en-US" dirty="0">
              <a:effectLst/>
            </a:endParaRPr>
          </a:p>
        </p:txBody>
      </p:sp>
      <p:sp>
        <p:nvSpPr>
          <p:cNvPr id="7" name="Content Placeholder 2">
            <a:extLst>
              <a:ext uri="{FF2B5EF4-FFF2-40B4-BE49-F238E27FC236}">
                <a16:creationId xmlns:a16="http://schemas.microsoft.com/office/drawing/2014/main" id="{57C67AEF-6176-4D4B-BAE5-B5EB6400BD36}"/>
              </a:ext>
            </a:extLst>
          </p:cNvPr>
          <p:cNvSpPr txBox="1">
            <a:spLocks/>
          </p:cNvSpPr>
          <p:nvPr/>
        </p:nvSpPr>
        <p:spPr>
          <a:xfrm>
            <a:off x="609600" y="1927564"/>
            <a:ext cx="7924800" cy="47775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alibri" panose="020F0502020204030204" pitchFamily="34" charset="0"/>
              <a:buChar char="−"/>
            </a:pPr>
            <a:r>
              <a:rPr lang="en-US" sz="2800" dirty="0"/>
              <a:t>Working at heights is a major hazard on wind energy work sites.</a:t>
            </a:r>
          </a:p>
          <a:p>
            <a:pPr>
              <a:spcAft>
                <a:spcPts val="1200"/>
              </a:spcAft>
              <a:buFont typeface="Calibri" panose="020F0502020204030204" pitchFamily="34" charset="0"/>
              <a:buChar char="−"/>
            </a:pPr>
            <a:r>
              <a:rPr lang="en-US" sz="2800" dirty="0"/>
              <a:t>The work cycle, including the erection of the tower, the placement of the rotor, commissioning and maintenance involve working at heights. </a:t>
            </a:r>
          </a:p>
          <a:p>
            <a:pPr>
              <a:spcAft>
                <a:spcPts val="1200"/>
              </a:spcAft>
              <a:buFont typeface="Calibri" panose="020F0502020204030204" pitchFamily="34" charset="0"/>
              <a:buChar char="−"/>
            </a:pPr>
            <a:r>
              <a:rPr lang="en-US" sz="2800" dirty="0"/>
              <a:t>Many injuries and fatalities on these sites arise from falls from height.</a:t>
            </a:r>
          </a:p>
          <a:p>
            <a:pPr>
              <a:spcAft>
                <a:spcPts val="600"/>
              </a:spcAft>
              <a:buFont typeface="Wingdings" panose="05000000000000000000" pitchFamily="2" charset="2"/>
              <a:buChar char="v"/>
            </a:pPr>
            <a:endParaRPr lang="en-US" sz="2800" dirty="0"/>
          </a:p>
        </p:txBody>
      </p:sp>
      <p:sp>
        <p:nvSpPr>
          <p:cNvPr id="2" name="Slide Number Placeholder 1">
            <a:extLst>
              <a:ext uri="{FF2B5EF4-FFF2-40B4-BE49-F238E27FC236}">
                <a16:creationId xmlns:a16="http://schemas.microsoft.com/office/drawing/2014/main" id="{CBDCF397-FA89-461E-B866-C67A72496650}"/>
              </a:ext>
            </a:extLst>
          </p:cNvPr>
          <p:cNvSpPr>
            <a:spLocks noGrp="1"/>
          </p:cNvSpPr>
          <p:nvPr>
            <p:ph type="sldNum" sz="quarter" idx="12"/>
          </p:nvPr>
        </p:nvSpPr>
        <p:spPr/>
        <p:txBody>
          <a:bodyPr/>
          <a:lstStyle/>
          <a:p>
            <a:fld id="{52110876-1A90-47DF-8CC1-92F5C1F8B346}" type="slidenum">
              <a:rPr lang="en-US" smtClean="0"/>
              <a:pPr/>
              <a:t>4</a:t>
            </a:fld>
            <a:endParaRPr lang="en-US"/>
          </a:p>
        </p:txBody>
      </p:sp>
    </p:spTree>
    <p:extLst>
      <p:ext uri="{BB962C8B-B14F-4D97-AF65-F5344CB8AC3E}">
        <p14:creationId xmlns:p14="http://schemas.microsoft.com/office/powerpoint/2010/main" val="398288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74DF55-A56A-4517-AE5A-3A5E9E141241}"/>
              </a:ext>
            </a:extLst>
          </p:cNvPr>
          <p:cNvSpPr txBox="1">
            <a:spLocks noGrp="1"/>
          </p:cNvSpPr>
          <p:nvPr>
            <p:ph type="title"/>
          </p:nvPr>
        </p:nvSpPr>
        <p:spPr bwMode="auto">
          <a:xfrm>
            <a:off x="0" y="3810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mn-lt"/>
                <a:ea typeface="+mn-ea"/>
                <a:cs typeface="+mn-cs"/>
              </a:rPr>
              <a:t>Example #1 </a:t>
            </a:r>
            <a:endParaRPr kumimoji="0" lang="en-US" sz="1800" b="0" i="0" u="none" strike="noStrike" kern="1200" cap="none" spc="0" normalizeH="0" baseline="0" noProof="0" dirty="0">
              <a:ln>
                <a:noFill/>
              </a:ln>
              <a:solidFill>
                <a:schemeClr val="bg1"/>
              </a:solidFill>
              <a:effectLst/>
              <a:uLnTx/>
              <a:uFillTx/>
              <a:latin typeface="Corbel" pitchFamily="34" charset="0"/>
              <a:ea typeface="+mn-ea"/>
              <a:cs typeface="+mn-cs"/>
            </a:endParaRPr>
          </a:p>
        </p:txBody>
      </p:sp>
      <p:pic>
        <p:nvPicPr>
          <p:cNvPr id="8" name="Picture 2" descr="Worker in first tower section ready to receive second section&#10;">
            <a:extLst>
              <a:ext uri="{FF2B5EF4-FFF2-40B4-BE49-F238E27FC236}">
                <a16:creationId xmlns:a16="http://schemas.microsoft.com/office/drawing/2014/main" id="{63D48C65-F60E-4B8C-91A0-983B26071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42814"/>
            <a:ext cx="6057900" cy="3387212"/>
          </a:xfrm>
          <a:prstGeom prst="rect">
            <a:avLst/>
          </a:prstGeom>
          <a:noFill/>
          <a:extLst>
            <a:ext uri="{909E8E84-426E-40DD-AFC4-6F175D3DCCD1}">
              <a14:hiddenFill xmlns:a14="http://schemas.microsoft.com/office/drawing/2010/main">
                <a:solidFill>
                  <a:srgbClr val="FFFFFF"/>
                </a:solidFill>
              </a14:hiddenFill>
            </a:ext>
          </a:extLst>
        </p:spPr>
      </p:pic>
      <p:sp>
        <p:nvSpPr>
          <p:cNvPr id="9" name="Multiplication Sign 6" descr="RED X HAZARD">
            <a:extLst>
              <a:ext uri="{FF2B5EF4-FFF2-40B4-BE49-F238E27FC236}">
                <a16:creationId xmlns:a16="http://schemas.microsoft.com/office/drawing/2014/main" id="{C74BA6D3-FA27-43F6-9DD7-BD1FDE1AD1BD}"/>
              </a:ext>
            </a:extLst>
          </p:cNvPr>
          <p:cNvSpPr/>
          <p:nvPr/>
        </p:nvSpPr>
        <p:spPr>
          <a:xfrm>
            <a:off x="3160679" y="2718818"/>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Content Placeholder 4">
            <a:extLst>
              <a:ext uri="{FF2B5EF4-FFF2-40B4-BE49-F238E27FC236}">
                <a16:creationId xmlns:a16="http://schemas.microsoft.com/office/drawing/2014/main" id="{6F771D40-7ABD-4C22-B1D2-32BFAC532B3B}"/>
              </a:ext>
            </a:extLst>
          </p:cNvPr>
          <p:cNvSpPr txBox="1">
            <a:spLocks/>
          </p:cNvSpPr>
          <p:nvPr/>
        </p:nvSpPr>
        <p:spPr>
          <a:xfrm>
            <a:off x="1397924" y="4794893"/>
            <a:ext cx="5638800" cy="30738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a:t>Worker in first tower section ready to receive second section</a:t>
            </a:r>
          </a:p>
        </p:txBody>
      </p:sp>
      <p:sp>
        <p:nvSpPr>
          <p:cNvPr id="2" name="Rectangle 1">
            <a:extLst>
              <a:ext uri="{FF2B5EF4-FFF2-40B4-BE49-F238E27FC236}">
                <a16:creationId xmlns:a16="http://schemas.microsoft.com/office/drawing/2014/main" id="{78FF3644-E574-403E-82FB-A3D18CADF931}"/>
              </a:ext>
              <a:ext uri="{C183D7F6-B498-43B3-948B-1728B52AA6E4}">
                <adec:decorative xmlns:adec="http://schemas.microsoft.com/office/drawing/2017/decorative" val="0"/>
              </a:ext>
            </a:extLst>
          </p:cNvPr>
          <p:cNvSpPr/>
          <p:nvPr/>
        </p:nvSpPr>
        <p:spPr>
          <a:xfrm>
            <a:off x="1397924" y="4980437"/>
            <a:ext cx="2448555" cy="307777"/>
          </a:xfrm>
          <a:prstGeom prst="rect">
            <a:avLst/>
          </a:prstGeom>
        </p:spPr>
        <p:txBody>
          <a:bodyPr wrap="none">
            <a:spAutoFit/>
          </a:bodyPr>
          <a:lstStyle/>
          <a:p>
            <a:r>
              <a:rPr lang="en-US" sz="1400" dirty="0"/>
              <a:t>Picture source: </a:t>
            </a:r>
            <a:r>
              <a:rPr lang="en-US" sz="1400" dirty="0" err="1"/>
              <a:t>Northstar</a:t>
            </a:r>
            <a:r>
              <a:rPr lang="en-US" sz="1400" dirty="0"/>
              <a:t> Wind</a:t>
            </a:r>
          </a:p>
        </p:txBody>
      </p:sp>
      <p:sp>
        <p:nvSpPr>
          <p:cNvPr id="3" name="Rectangle 2">
            <a:extLst>
              <a:ext uri="{FF2B5EF4-FFF2-40B4-BE49-F238E27FC236}">
                <a16:creationId xmlns:a16="http://schemas.microsoft.com/office/drawing/2014/main" id="{36B6B7FE-3240-4731-BB6F-A68A38237DCC}"/>
              </a:ext>
            </a:extLst>
          </p:cNvPr>
          <p:cNvSpPr/>
          <p:nvPr/>
        </p:nvSpPr>
        <p:spPr>
          <a:xfrm>
            <a:off x="1377937" y="5477711"/>
            <a:ext cx="5638800" cy="1477328"/>
          </a:xfrm>
          <a:prstGeom prst="rect">
            <a:avLst/>
          </a:prstGeom>
        </p:spPr>
        <p:txBody>
          <a:bodyPr wrap="square">
            <a:spAutoFit/>
          </a:bodyPr>
          <a:lstStyle/>
          <a:p>
            <a:r>
              <a:rPr lang="en-US" b="1" dirty="0"/>
              <a:t>OSHA Fall Protection Options</a:t>
            </a:r>
          </a:p>
          <a:p>
            <a:pPr marL="171450" indent="-171450">
              <a:buFont typeface="Arial" panose="020B0604020202020204" pitchFamily="34" charset="0"/>
              <a:buChar char="•"/>
            </a:pPr>
            <a:r>
              <a:rPr lang="en-US" dirty="0"/>
              <a:t>Guardrail Systems</a:t>
            </a:r>
          </a:p>
          <a:p>
            <a:pPr marL="171450" indent="-171450">
              <a:buFont typeface="Arial" panose="020B0604020202020204" pitchFamily="34" charset="0"/>
              <a:buChar char="•"/>
            </a:pPr>
            <a:r>
              <a:rPr lang="en-US" dirty="0"/>
              <a:t>Safety net Systems</a:t>
            </a:r>
          </a:p>
          <a:p>
            <a:pPr marL="171450" indent="-171450">
              <a:buFont typeface="Arial" panose="020B0604020202020204" pitchFamily="34" charset="0"/>
              <a:buChar char="•"/>
            </a:pPr>
            <a:r>
              <a:rPr lang="en-US" dirty="0"/>
              <a:t>Personal fall arrest systems</a:t>
            </a:r>
          </a:p>
          <a:p>
            <a:endParaRPr lang="en-US" dirty="0"/>
          </a:p>
        </p:txBody>
      </p:sp>
      <p:sp>
        <p:nvSpPr>
          <p:cNvPr id="4" name="Slide Number Placeholder 3">
            <a:extLst>
              <a:ext uri="{FF2B5EF4-FFF2-40B4-BE49-F238E27FC236}">
                <a16:creationId xmlns:a16="http://schemas.microsoft.com/office/drawing/2014/main" id="{2DE097C7-2B7A-4F0C-88BB-746E11C4604D}"/>
              </a:ext>
            </a:extLst>
          </p:cNvPr>
          <p:cNvSpPr>
            <a:spLocks noGrp="1"/>
          </p:cNvSpPr>
          <p:nvPr>
            <p:ph type="sldNum" sz="quarter" idx="12"/>
          </p:nvPr>
        </p:nvSpPr>
        <p:spPr/>
        <p:txBody>
          <a:bodyPr/>
          <a:lstStyle/>
          <a:p>
            <a:fld id="{52110876-1A90-47DF-8CC1-92F5C1F8B346}" type="slidenum">
              <a:rPr lang="en-US" smtClean="0"/>
              <a:pPr/>
              <a:t>5</a:t>
            </a:fld>
            <a:endParaRPr lang="en-US" dirty="0"/>
          </a:p>
        </p:txBody>
      </p:sp>
    </p:spTree>
    <p:extLst>
      <p:ext uri="{BB962C8B-B14F-4D97-AF65-F5344CB8AC3E}">
        <p14:creationId xmlns:p14="http://schemas.microsoft.com/office/powerpoint/2010/main" val="383037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2400" dirty="0">
              <a:solidFill>
                <a:schemeClr val="bg1"/>
              </a:solidFill>
              <a:latin typeface="+mn-lt"/>
            </a:endParaRPr>
          </a:p>
        </p:txBody>
      </p:sp>
      <p:sp>
        <p:nvSpPr>
          <p:cNvPr id="5" name="Title 4">
            <a:extLst>
              <a:ext uri="{FF2B5EF4-FFF2-40B4-BE49-F238E27FC236}">
                <a16:creationId xmlns:a16="http://schemas.microsoft.com/office/drawing/2014/main" id="{E973485A-10FD-4C7B-B573-275471CDC593}"/>
              </a:ext>
            </a:extLst>
          </p:cNvPr>
          <p:cNvSpPr>
            <a:spLocks noGrp="1"/>
          </p:cNvSpPr>
          <p:nvPr>
            <p:ph type="title"/>
          </p:nvPr>
        </p:nvSpPr>
        <p:spPr/>
        <p:txBody>
          <a:bodyPr/>
          <a:lstStyle/>
          <a:p>
            <a:pPr rtl="0" eaLnBrk="1" latinLnBrk="0" hangingPunct="1"/>
            <a:r>
              <a:rPr lang="en-US" sz="2800" kern="1200" dirty="0">
                <a:solidFill>
                  <a:srgbClr val="FFFFFF"/>
                </a:solidFill>
                <a:effectLst/>
                <a:latin typeface="Calibri" panose="020F0502020204030204" pitchFamily="34" charset="0"/>
                <a:ea typeface="+mn-ea"/>
                <a:cs typeface="+mn-cs"/>
              </a:rPr>
              <a:t>Example #2</a:t>
            </a:r>
            <a:endParaRPr lang="en-US" dirty="0">
              <a:effectLst/>
            </a:endParaRPr>
          </a:p>
        </p:txBody>
      </p:sp>
      <p:sp>
        <p:nvSpPr>
          <p:cNvPr id="3" name="Rectangle 2">
            <a:extLst>
              <a:ext uri="{FF2B5EF4-FFF2-40B4-BE49-F238E27FC236}">
                <a16:creationId xmlns:a16="http://schemas.microsoft.com/office/drawing/2014/main" id="{695BBD44-50CC-4167-BB08-DBCEB34BB560}"/>
              </a:ext>
            </a:extLst>
          </p:cNvPr>
          <p:cNvSpPr/>
          <p:nvPr/>
        </p:nvSpPr>
        <p:spPr>
          <a:xfrm>
            <a:off x="930520" y="1455307"/>
            <a:ext cx="5686685" cy="461665"/>
          </a:xfrm>
          <a:prstGeom prst="rect">
            <a:avLst/>
          </a:prstGeom>
        </p:spPr>
        <p:txBody>
          <a:bodyPr wrap="none">
            <a:spAutoFit/>
          </a:bodyPr>
          <a:lstStyle/>
          <a:p>
            <a:r>
              <a:rPr lang="en-US" sz="2400" dirty="0"/>
              <a:t>Working at height during nacelle assembly</a:t>
            </a:r>
          </a:p>
        </p:txBody>
      </p:sp>
      <p:pic>
        <p:nvPicPr>
          <p:cNvPr id="10" name="Content Placeholder 4" descr="Related image">
            <a:extLst>
              <a:ext uri="{FF2B5EF4-FFF2-40B4-BE49-F238E27FC236}">
                <a16:creationId xmlns:a16="http://schemas.microsoft.com/office/drawing/2014/main" id="{E74A36BB-4CC2-4D4B-B7DF-D127AEE67253}"/>
              </a:ext>
            </a:extLst>
          </p:cNvPr>
          <p:cNvPicPr>
            <a:picLocks noGrp="1"/>
          </p:cNvPicPr>
          <p:nvPr>
            <p:ph sz="half" idx="2"/>
          </p:nvPr>
        </p:nvPicPr>
        <p:blipFill rotWithShape="1">
          <a:blip r:embed="rId3">
            <a:extLst>
              <a:ext uri="{28A0092B-C50C-407E-A947-70E740481C1C}">
                <a14:useLocalDpi xmlns:a14="http://schemas.microsoft.com/office/drawing/2010/main" val="0"/>
              </a:ext>
            </a:extLst>
          </a:blip>
          <a:srcRect l="31313" r="4040"/>
          <a:stretch/>
        </p:blipFill>
        <p:spPr bwMode="auto">
          <a:xfrm>
            <a:off x="967519" y="1953462"/>
            <a:ext cx="7262081" cy="3598883"/>
          </a:xfrm>
          <a:prstGeom prst="rect">
            <a:avLst/>
          </a:prstGeom>
          <a:noFill/>
          <a:ln>
            <a:noFill/>
          </a:ln>
        </p:spPr>
      </p:pic>
      <p:sp>
        <p:nvSpPr>
          <p:cNvPr id="9" name="Multiplication Sign 6" descr="RED X HAZARD">
            <a:extLst>
              <a:ext uri="{FF2B5EF4-FFF2-40B4-BE49-F238E27FC236}">
                <a16:creationId xmlns:a16="http://schemas.microsoft.com/office/drawing/2014/main" id="{C74BA6D3-FA27-43F6-9DD7-BD1FDE1AD1BD}"/>
              </a:ext>
            </a:extLst>
          </p:cNvPr>
          <p:cNvSpPr/>
          <p:nvPr/>
        </p:nvSpPr>
        <p:spPr>
          <a:xfrm>
            <a:off x="2895600" y="3461632"/>
            <a:ext cx="2895600" cy="207166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1">
            <a:extLst>
              <a:ext uri="{FF2B5EF4-FFF2-40B4-BE49-F238E27FC236}">
                <a16:creationId xmlns:a16="http://schemas.microsoft.com/office/drawing/2014/main" id="{CD2E5224-3785-4C6A-A042-C7200552B7A5}"/>
              </a:ext>
            </a:extLst>
          </p:cNvPr>
          <p:cNvSpPr/>
          <p:nvPr/>
        </p:nvSpPr>
        <p:spPr>
          <a:xfrm>
            <a:off x="381000" y="5588835"/>
            <a:ext cx="6370761" cy="369332"/>
          </a:xfrm>
          <a:prstGeom prst="rect">
            <a:avLst/>
          </a:prstGeom>
        </p:spPr>
        <p:txBody>
          <a:bodyPr wrap="square">
            <a:spAutoFit/>
          </a:bodyPr>
          <a:lstStyle/>
          <a:p>
            <a:pPr lvl="1"/>
            <a:r>
              <a:rPr lang="en-US" b="1" dirty="0"/>
              <a:t>Workers within nacelle ready to receive other components</a:t>
            </a:r>
            <a:r>
              <a:rPr lang="en-US" dirty="0"/>
              <a:t>.</a:t>
            </a:r>
          </a:p>
        </p:txBody>
      </p:sp>
      <p:sp>
        <p:nvSpPr>
          <p:cNvPr id="6" name="Rectangle 5">
            <a:extLst>
              <a:ext uri="{FF2B5EF4-FFF2-40B4-BE49-F238E27FC236}">
                <a16:creationId xmlns:a16="http://schemas.microsoft.com/office/drawing/2014/main" id="{DB889B6D-3673-4580-83DF-C8F57C7DB32E}"/>
              </a:ext>
            </a:extLst>
          </p:cNvPr>
          <p:cNvSpPr/>
          <p:nvPr/>
        </p:nvSpPr>
        <p:spPr>
          <a:xfrm>
            <a:off x="762000" y="6088169"/>
            <a:ext cx="8382000" cy="369332"/>
          </a:xfrm>
          <a:prstGeom prst="rect">
            <a:avLst/>
          </a:prstGeom>
        </p:spPr>
        <p:txBody>
          <a:bodyPr wrap="square">
            <a:spAutoFit/>
          </a:bodyPr>
          <a:lstStyle/>
          <a:p>
            <a:r>
              <a:rPr lang="en-US" b="1" i="1" dirty="0"/>
              <a:t>OSHA crane standards:</a:t>
            </a:r>
            <a:r>
              <a:rPr lang="en-US" dirty="0"/>
              <a:t> </a:t>
            </a:r>
            <a:r>
              <a:rPr lang="en-US" dirty="0">
                <a:hlinkClick r:id="rId4"/>
              </a:rPr>
              <a:t>https://www.osha.gov/dep/greenjobs/windenergy_crane.html</a:t>
            </a:r>
            <a:r>
              <a:rPr lang="en-US" dirty="0"/>
              <a:t> </a:t>
            </a:r>
          </a:p>
        </p:txBody>
      </p:sp>
      <p:sp>
        <p:nvSpPr>
          <p:cNvPr id="4" name="Slide Number Placeholder 3">
            <a:extLst>
              <a:ext uri="{FF2B5EF4-FFF2-40B4-BE49-F238E27FC236}">
                <a16:creationId xmlns:a16="http://schemas.microsoft.com/office/drawing/2014/main" id="{C8E6F549-123E-42F3-BC9A-6E4B5CB57E39}"/>
              </a:ext>
            </a:extLst>
          </p:cNvPr>
          <p:cNvSpPr>
            <a:spLocks noGrp="1"/>
          </p:cNvSpPr>
          <p:nvPr>
            <p:ph type="sldNum" sz="quarter" idx="12"/>
          </p:nvPr>
        </p:nvSpPr>
        <p:spPr/>
        <p:txBody>
          <a:bodyPr/>
          <a:lstStyle/>
          <a:p>
            <a:fld id="{52110876-1A90-47DF-8CC1-92F5C1F8B346}" type="slidenum">
              <a:rPr lang="en-US" smtClean="0"/>
              <a:pPr/>
              <a:t>6</a:t>
            </a:fld>
            <a:endParaRPr lang="en-US"/>
          </a:p>
        </p:txBody>
      </p:sp>
    </p:spTree>
    <p:extLst>
      <p:ext uri="{BB962C8B-B14F-4D97-AF65-F5344CB8AC3E}">
        <p14:creationId xmlns:p14="http://schemas.microsoft.com/office/powerpoint/2010/main" val="298903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C183D7F6-B498-43B3-948B-1728B52AA6E4}">
                <adec:decorative xmlns:adec="http://schemas.microsoft.com/office/drawing/2017/decorative" val="1"/>
              </a:ext>
            </a:extLst>
          </p:cNvPr>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2400" dirty="0">
              <a:solidFill>
                <a:schemeClr val="bg1"/>
              </a:solidFill>
            </a:endParaRPr>
          </a:p>
        </p:txBody>
      </p:sp>
      <p:sp>
        <p:nvSpPr>
          <p:cNvPr id="6" name="Title 5">
            <a:extLst>
              <a:ext uri="{FF2B5EF4-FFF2-40B4-BE49-F238E27FC236}">
                <a16:creationId xmlns:a16="http://schemas.microsoft.com/office/drawing/2014/main" id="{B922B954-6976-475D-ABE5-996806637D07}"/>
              </a:ext>
            </a:extLst>
          </p:cNvPr>
          <p:cNvSpPr>
            <a:spLocks noGrp="1"/>
          </p:cNvSpPr>
          <p:nvPr>
            <p:ph type="title"/>
          </p:nvPr>
        </p:nvSpPr>
        <p:spPr/>
        <p:txBody>
          <a:bodyPr/>
          <a:lstStyle/>
          <a:p>
            <a:pPr rtl="0" eaLnBrk="1" latinLnBrk="0" hangingPunct="1"/>
            <a:r>
              <a:rPr lang="en-US" sz="2800" kern="1200" dirty="0">
                <a:solidFill>
                  <a:srgbClr val="FFFFFF"/>
                </a:solidFill>
                <a:effectLst/>
                <a:latin typeface="Calibri" panose="020F0502020204030204" pitchFamily="34" charset="0"/>
                <a:ea typeface="+mn-ea"/>
                <a:cs typeface="+mn-cs"/>
              </a:rPr>
              <a:t>Example #3</a:t>
            </a:r>
            <a:endParaRPr lang="en-US" dirty="0">
              <a:effectLst/>
            </a:endParaRPr>
          </a:p>
        </p:txBody>
      </p:sp>
      <p:sp>
        <p:nvSpPr>
          <p:cNvPr id="3" name="Rectangle 2">
            <a:extLst>
              <a:ext uri="{FF2B5EF4-FFF2-40B4-BE49-F238E27FC236}">
                <a16:creationId xmlns:a16="http://schemas.microsoft.com/office/drawing/2014/main" id="{95D4A4F3-ED40-49D3-A1F5-49CF998A64D4}"/>
              </a:ext>
            </a:extLst>
          </p:cNvPr>
          <p:cNvSpPr/>
          <p:nvPr/>
        </p:nvSpPr>
        <p:spPr>
          <a:xfrm>
            <a:off x="709511" y="1519536"/>
            <a:ext cx="2338589" cy="461665"/>
          </a:xfrm>
          <a:prstGeom prst="rect">
            <a:avLst/>
          </a:prstGeom>
        </p:spPr>
        <p:txBody>
          <a:bodyPr wrap="none">
            <a:spAutoFit/>
          </a:bodyPr>
          <a:lstStyle/>
          <a:p>
            <a:r>
              <a:rPr lang="en-US" sz="2400" dirty="0"/>
              <a:t>Blade Installation</a:t>
            </a:r>
          </a:p>
        </p:txBody>
      </p:sp>
      <p:pic>
        <p:nvPicPr>
          <p:cNvPr id="5" name="Content Placeholder 4" descr="Related image">
            <a:extLst>
              <a:ext uri="{FF2B5EF4-FFF2-40B4-BE49-F238E27FC236}">
                <a16:creationId xmlns:a16="http://schemas.microsoft.com/office/drawing/2014/main" id="{A4DC978A-E464-4F7E-8818-5B99C01151C3}"/>
              </a:ext>
            </a:extLst>
          </p:cNvPr>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838200" y="1981201"/>
            <a:ext cx="7391400" cy="3657600"/>
          </a:xfrm>
          <a:prstGeom prst="rect">
            <a:avLst/>
          </a:prstGeom>
          <a:noFill/>
          <a:ln>
            <a:noFill/>
          </a:ln>
        </p:spPr>
      </p:pic>
      <p:sp>
        <p:nvSpPr>
          <p:cNvPr id="2" name="Rectangle 1">
            <a:extLst>
              <a:ext uri="{FF2B5EF4-FFF2-40B4-BE49-F238E27FC236}">
                <a16:creationId xmlns:a16="http://schemas.microsoft.com/office/drawing/2014/main" id="{D355EA04-6600-4AF8-BD7B-79C91DD67740}"/>
              </a:ext>
            </a:extLst>
          </p:cNvPr>
          <p:cNvSpPr/>
          <p:nvPr/>
        </p:nvSpPr>
        <p:spPr>
          <a:xfrm>
            <a:off x="754811" y="5679428"/>
            <a:ext cx="4586577" cy="369332"/>
          </a:xfrm>
          <a:prstGeom prst="rect">
            <a:avLst/>
          </a:prstGeom>
        </p:spPr>
        <p:txBody>
          <a:bodyPr wrap="none">
            <a:spAutoFit/>
          </a:bodyPr>
          <a:lstStyle/>
          <a:p>
            <a:r>
              <a:rPr lang="en-US" dirty="0"/>
              <a:t>Workers inside hub to receive and attach blade</a:t>
            </a:r>
          </a:p>
        </p:txBody>
      </p:sp>
      <p:sp>
        <p:nvSpPr>
          <p:cNvPr id="4" name="Slide Number Placeholder 3">
            <a:extLst>
              <a:ext uri="{FF2B5EF4-FFF2-40B4-BE49-F238E27FC236}">
                <a16:creationId xmlns:a16="http://schemas.microsoft.com/office/drawing/2014/main" id="{A01F5EF9-C021-4B90-A061-FF1C805944E4}"/>
              </a:ext>
            </a:extLst>
          </p:cNvPr>
          <p:cNvSpPr>
            <a:spLocks noGrp="1"/>
          </p:cNvSpPr>
          <p:nvPr>
            <p:ph type="sldNum" sz="quarter" idx="12"/>
          </p:nvPr>
        </p:nvSpPr>
        <p:spPr>
          <a:xfrm>
            <a:off x="754811" y="5939012"/>
            <a:ext cx="1600200" cy="322907"/>
          </a:xfrm>
        </p:spPr>
        <p:txBody>
          <a:bodyPr/>
          <a:lstStyle/>
          <a:p>
            <a:pPr lvl="0" algn="l">
              <a:defRPr/>
            </a:pPr>
            <a:r>
              <a:rPr lang="en-US" dirty="0">
                <a:solidFill>
                  <a:schemeClr val="tx1"/>
                </a:solidFill>
              </a:rPr>
              <a:t>Source: C W Swanson</a:t>
            </a:r>
          </a:p>
        </p:txBody>
      </p:sp>
      <p:sp>
        <p:nvSpPr>
          <p:cNvPr id="7" name="Slide Number Placeholder 3">
            <a:extLst>
              <a:ext uri="{FF2B5EF4-FFF2-40B4-BE49-F238E27FC236}">
                <a16:creationId xmlns:a16="http://schemas.microsoft.com/office/drawing/2014/main" id="{123652F9-8629-2E2B-8E0B-BA108FCD18C7}"/>
              </a:ext>
            </a:extLst>
          </p:cNvPr>
          <p:cNvSpPr txBox="1">
            <a:spLocks/>
          </p:cNvSpPr>
          <p:nvPr/>
        </p:nvSpPr>
        <p:spPr>
          <a:xfrm>
            <a:off x="64008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10876-1A90-47DF-8CC1-92F5C1F8B346}" type="slidenum">
              <a:rPr lang="en-US" smtClean="0"/>
              <a:pPr/>
              <a:t>7</a:t>
            </a:fld>
            <a:endParaRPr lang="en-US" dirty="0"/>
          </a:p>
        </p:txBody>
      </p:sp>
    </p:spTree>
    <p:extLst>
      <p:ext uri="{BB962C8B-B14F-4D97-AF65-F5344CB8AC3E}">
        <p14:creationId xmlns:p14="http://schemas.microsoft.com/office/powerpoint/2010/main" val="228269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0CC0B4-9399-4A61-B259-7FD37EF544CF}"/>
              </a:ext>
            </a:extLst>
          </p:cNvPr>
          <p:cNvSpPr txBox="1">
            <a:spLocks noGrp="1"/>
          </p:cNvSpPr>
          <p:nvPr>
            <p:ph type="title"/>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defRPr/>
            </a:pPr>
            <a:r>
              <a:rPr lang="en-US" sz="2800" dirty="0">
                <a:solidFill>
                  <a:schemeClr val="bg1"/>
                </a:solidFill>
              </a:rPr>
              <a:t>Example #4</a:t>
            </a:r>
            <a:endParaRPr lang="en-US" sz="2400" dirty="0">
              <a:solidFill>
                <a:schemeClr val="bg1"/>
              </a:solidFill>
            </a:endParaRPr>
          </a:p>
        </p:txBody>
      </p:sp>
      <p:sp>
        <p:nvSpPr>
          <p:cNvPr id="2" name="Rectangle 1">
            <a:extLst>
              <a:ext uri="{FF2B5EF4-FFF2-40B4-BE49-F238E27FC236}">
                <a16:creationId xmlns:a16="http://schemas.microsoft.com/office/drawing/2014/main" id="{64AE1866-AF3C-47B4-B7E4-77C4F8E7EDAD}"/>
              </a:ext>
            </a:extLst>
          </p:cNvPr>
          <p:cNvSpPr/>
          <p:nvPr/>
        </p:nvSpPr>
        <p:spPr>
          <a:xfrm>
            <a:off x="533400" y="1410167"/>
            <a:ext cx="6908370" cy="461665"/>
          </a:xfrm>
          <a:prstGeom prst="rect">
            <a:avLst/>
          </a:prstGeom>
        </p:spPr>
        <p:txBody>
          <a:bodyPr wrap="square">
            <a:spAutoFit/>
          </a:bodyPr>
          <a:lstStyle/>
          <a:p>
            <a:r>
              <a:rPr lang="en-US" sz="2400" dirty="0"/>
              <a:t>Maintenance workers using rope access on turbine</a:t>
            </a:r>
            <a:r>
              <a:rPr lang="en-US" dirty="0"/>
              <a:t>.</a:t>
            </a:r>
          </a:p>
        </p:txBody>
      </p:sp>
      <p:pic>
        <p:nvPicPr>
          <p:cNvPr id="8" name="Content Placeholder 4" descr="Two men hanging from a wind turbine as they work to prepare the turbine.">
            <a:extLst>
              <a:ext uri="{FF2B5EF4-FFF2-40B4-BE49-F238E27FC236}">
                <a16:creationId xmlns:a16="http://schemas.microsoft.com/office/drawing/2014/main" id="{217B4ECD-4EDD-416F-AB79-573A4435300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00981"/>
            <a:ext cx="7848600" cy="3733648"/>
          </a:xfrm>
          <a:prstGeom prst="rect">
            <a:avLst/>
          </a:prstGeom>
          <a:noFill/>
          <a:ln>
            <a:noFill/>
          </a:ln>
        </p:spPr>
      </p:pic>
      <p:sp>
        <p:nvSpPr>
          <p:cNvPr id="4" name="Slide Number Placeholder 3">
            <a:extLst>
              <a:ext uri="{FF2B5EF4-FFF2-40B4-BE49-F238E27FC236}">
                <a16:creationId xmlns:a16="http://schemas.microsoft.com/office/drawing/2014/main" id="{023BB7D4-5E5A-4248-9340-31648026C3E9}"/>
              </a:ext>
            </a:extLst>
          </p:cNvPr>
          <p:cNvSpPr>
            <a:spLocks noGrp="1"/>
          </p:cNvSpPr>
          <p:nvPr>
            <p:ph type="sldNum" sz="quarter" idx="12"/>
          </p:nvPr>
        </p:nvSpPr>
        <p:spPr/>
        <p:txBody>
          <a:bodyPr/>
          <a:lstStyle/>
          <a:p>
            <a:fld id="{52110876-1A90-47DF-8CC1-92F5C1F8B346}" type="slidenum">
              <a:rPr lang="en-US" smtClean="0"/>
              <a:pPr/>
              <a:t>8</a:t>
            </a:fld>
            <a:endParaRPr lang="en-US" dirty="0"/>
          </a:p>
        </p:txBody>
      </p:sp>
    </p:spTree>
    <p:extLst>
      <p:ext uri="{BB962C8B-B14F-4D97-AF65-F5344CB8AC3E}">
        <p14:creationId xmlns:p14="http://schemas.microsoft.com/office/powerpoint/2010/main" val="191033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0CC0B4-9399-4A61-B259-7FD37EF544CF}"/>
              </a:ext>
            </a:extLst>
          </p:cNvPr>
          <p:cNvSpPr txBox="1">
            <a:spLocks noGrp="1"/>
          </p:cNvSpPr>
          <p:nvPr>
            <p:ph type="title"/>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defRPr/>
            </a:pPr>
            <a:r>
              <a:rPr lang="en-US" sz="2800" dirty="0">
                <a:solidFill>
                  <a:schemeClr val="bg1"/>
                </a:solidFill>
              </a:rPr>
              <a:t>Fall Case Studies</a:t>
            </a:r>
            <a:endParaRPr lang="en-US" sz="2400" dirty="0">
              <a:solidFill>
                <a:schemeClr val="bg1"/>
              </a:solidFill>
            </a:endParaRPr>
          </a:p>
        </p:txBody>
      </p:sp>
      <p:sp>
        <p:nvSpPr>
          <p:cNvPr id="2" name="Rectangle 1">
            <a:extLst>
              <a:ext uri="{FF2B5EF4-FFF2-40B4-BE49-F238E27FC236}">
                <a16:creationId xmlns:a16="http://schemas.microsoft.com/office/drawing/2014/main" id="{64AE1866-AF3C-47B4-B7E4-77C4F8E7EDAD}"/>
              </a:ext>
            </a:extLst>
          </p:cNvPr>
          <p:cNvSpPr/>
          <p:nvPr/>
        </p:nvSpPr>
        <p:spPr>
          <a:xfrm>
            <a:off x="533400" y="1410167"/>
            <a:ext cx="8305800" cy="4216539"/>
          </a:xfrm>
          <a:prstGeom prst="rect">
            <a:avLst/>
          </a:prstGeom>
        </p:spPr>
        <p:txBody>
          <a:bodyPr wrap="square">
            <a:spAutoFit/>
          </a:bodyPr>
          <a:lstStyle/>
          <a:p>
            <a:pPr marL="342900" indent="-342900">
              <a:buFont typeface="Wingdings" panose="05000000000000000000" pitchFamily="2" charset="2"/>
              <a:buChar char="§"/>
            </a:pPr>
            <a:r>
              <a:rPr lang="en-US" sz="2200" dirty="0"/>
              <a:t>Worker falls from wind turbine, critically injured </a:t>
            </a:r>
            <a:r>
              <a:rPr lang="en-US" dirty="0">
                <a:hlinkClick r:id="rId3"/>
              </a:rPr>
              <a:t>http://ramar.worldnow.com/story/40333481/worker-falls-from-wind-turbine-critically-injured</a:t>
            </a:r>
            <a:endParaRPr lang="en-US"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sz="2200" dirty="0"/>
              <a:t>Man hurt after falling from wind turbine in Pratt still hospitalized</a:t>
            </a:r>
          </a:p>
          <a:p>
            <a:pPr marL="336550"/>
            <a:r>
              <a:rPr lang="en-US" dirty="0">
                <a:hlinkClick r:id="rId4"/>
              </a:rPr>
              <a:t>https://www.kwch.com/content/news/One-person-injured-after-falling-from-wind-generator-near-Pratt-385371451.html</a:t>
            </a:r>
            <a:endParaRPr lang="en-US" dirty="0"/>
          </a:p>
          <a:p>
            <a:pPr marL="336550"/>
            <a:endParaRPr lang="en-US" dirty="0"/>
          </a:p>
          <a:p>
            <a:pPr marL="342900" indent="-342900">
              <a:buFont typeface="Wingdings" panose="05000000000000000000" pitchFamily="2" charset="2"/>
              <a:buChar char="§"/>
            </a:pPr>
            <a:r>
              <a:rPr lang="en-US" sz="2200" dirty="0"/>
              <a:t>Worker Survives 126-Foot Fall From Wind Turbine in Kansas</a:t>
            </a:r>
          </a:p>
          <a:p>
            <a:pPr marL="336550"/>
            <a:r>
              <a:rPr lang="en-US" dirty="0">
                <a:hlinkClick r:id="rId5"/>
              </a:rPr>
              <a:t>https://ktla.com/news/nationworld/worker-survives-126-foot-fall-from-wind-turbine-in-kansas/</a:t>
            </a:r>
            <a:r>
              <a:rPr lang="en-US" dirty="0"/>
              <a:t> </a:t>
            </a:r>
          </a:p>
          <a:p>
            <a:pPr marL="622300" indent="-285750">
              <a:buFont typeface="Wingdings" panose="05000000000000000000" pitchFamily="2" charset="2"/>
              <a:buChar char="§"/>
            </a:pPr>
            <a:endParaRPr lang="en-US" dirty="0"/>
          </a:p>
          <a:p>
            <a:pPr marL="336550" indent="-336550">
              <a:buFont typeface="Wingdings" panose="05000000000000000000" pitchFamily="2" charset="2"/>
              <a:buChar char="§"/>
            </a:pPr>
            <a:r>
              <a:rPr lang="en-US" sz="2200" dirty="0"/>
              <a:t>Video: Rescue Operation of Wind Turbine Worker Falling</a:t>
            </a:r>
          </a:p>
          <a:p>
            <a:pPr marL="336550"/>
            <a:r>
              <a:rPr lang="en-US" dirty="0">
                <a:hlinkClick r:id="rId6"/>
              </a:rPr>
              <a:t>https://www.youtube.com/watch?v=ayTtNre2-rY</a:t>
            </a:r>
            <a:endParaRPr lang="en-US" dirty="0"/>
          </a:p>
        </p:txBody>
      </p:sp>
      <p:sp>
        <p:nvSpPr>
          <p:cNvPr id="4" name="Slide Number Placeholder 3">
            <a:extLst>
              <a:ext uri="{FF2B5EF4-FFF2-40B4-BE49-F238E27FC236}">
                <a16:creationId xmlns:a16="http://schemas.microsoft.com/office/drawing/2014/main" id="{023BB7D4-5E5A-4248-9340-31648026C3E9}"/>
              </a:ext>
            </a:extLst>
          </p:cNvPr>
          <p:cNvSpPr>
            <a:spLocks noGrp="1"/>
          </p:cNvSpPr>
          <p:nvPr>
            <p:ph type="sldNum" sz="quarter" idx="12"/>
          </p:nvPr>
        </p:nvSpPr>
        <p:spPr/>
        <p:txBody>
          <a:bodyPr/>
          <a:lstStyle/>
          <a:p>
            <a:fld id="{52110876-1A90-47DF-8CC1-92F5C1F8B346}" type="slidenum">
              <a:rPr lang="en-US" smtClean="0"/>
              <a:pPr/>
              <a:t>9</a:t>
            </a:fld>
            <a:endParaRPr lang="en-US"/>
          </a:p>
        </p:txBody>
      </p:sp>
    </p:spTree>
    <p:extLst>
      <p:ext uri="{BB962C8B-B14F-4D97-AF65-F5344CB8AC3E}">
        <p14:creationId xmlns:p14="http://schemas.microsoft.com/office/powerpoint/2010/main" val="3002363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24FB70-6046-43EC-982E-452AF4FA941B}"/>
</file>

<file path=customXml/itemProps2.xml><?xml version="1.0" encoding="utf-8"?>
<ds:datastoreItem xmlns:ds="http://schemas.openxmlformats.org/officeDocument/2006/customXml" ds:itemID="{F297CBA2-B620-4EDE-A9B3-01AEF2D1300B}"/>
</file>

<file path=customXml/itemProps3.xml><?xml version="1.0" encoding="utf-8"?>
<ds:datastoreItem xmlns:ds="http://schemas.openxmlformats.org/officeDocument/2006/customXml" ds:itemID="{14A7B87D-8D39-4172-A655-28324208155A}"/>
</file>

<file path=docProps/app.xml><?xml version="1.0" encoding="utf-8"?>
<Properties xmlns="http://schemas.openxmlformats.org/officeDocument/2006/extended-properties" xmlns:vt="http://schemas.openxmlformats.org/officeDocument/2006/docPropsVTypes">
  <TotalTime>66822</TotalTime>
  <Words>2392</Words>
  <Application>Microsoft Office PowerPoint</Application>
  <PresentationFormat>On-screen Show (4:3)</PresentationFormat>
  <Paragraphs>286</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Corbel</vt:lpstr>
      <vt:lpstr>Symbol</vt:lpstr>
      <vt:lpstr>Times New Roman</vt:lpstr>
      <vt:lpstr>Wingdings</vt:lpstr>
      <vt:lpstr>Office Theme</vt:lpstr>
      <vt:lpstr>Recognizing and Controlling  Hazards From Working at Height</vt:lpstr>
      <vt:lpstr>Disclaimer </vt:lpstr>
      <vt:lpstr>Learning Objectives</vt:lpstr>
      <vt:lpstr>Working at Heights on Wind Energy Work Sites</vt:lpstr>
      <vt:lpstr>Example #1 </vt:lpstr>
      <vt:lpstr>Example #2</vt:lpstr>
      <vt:lpstr>Example #3</vt:lpstr>
      <vt:lpstr>Example #4</vt:lpstr>
      <vt:lpstr>Fall Case Studies</vt:lpstr>
      <vt:lpstr>Working at Heights on Wind Energy Work Sites </vt:lpstr>
      <vt:lpstr>Existing Hazards </vt:lpstr>
      <vt:lpstr>Existing Hazards (2) </vt:lpstr>
      <vt:lpstr>Best Practices for Working at Heights</vt:lpstr>
      <vt:lpstr>OSHA Standards (1) </vt:lpstr>
      <vt:lpstr>OSHA Standards (2) </vt:lpstr>
      <vt:lpstr>Important Controls for Preventing Falls (1)</vt:lpstr>
      <vt:lpstr>Important Controls for Preventing Falls (2)</vt:lpstr>
      <vt:lpstr>Adverse Conditions </vt:lpstr>
      <vt:lpstr>Proper Use of Fall Protection Gear</vt:lpstr>
      <vt:lpstr>Rope Access / Positioning Technique </vt:lpstr>
      <vt:lpstr>Slip &amp; Trip </vt:lpstr>
      <vt:lpstr>Summary of Control Measures</vt:lpstr>
      <vt:lpstr>Review &amp;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Behzad</dc:creator>
  <cp:lastModifiedBy>Washington, L. Sherea - OSHA</cp:lastModifiedBy>
  <cp:revision>874</cp:revision>
  <cp:lastPrinted>2018-12-07T14:35:04Z</cp:lastPrinted>
  <dcterms:created xsi:type="dcterms:W3CDTF">2013-07-16T18:42:55Z</dcterms:created>
  <dcterms:modified xsi:type="dcterms:W3CDTF">2025-02-21T16:47:20Z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