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6.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37.xml" ContentType="application/vnd.openxmlformats-officedocument.presentationml.notesSlide+xml"/>
  <Override PartName="/ppt/notesSlides/notesSlide35.xml" ContentType="application/vnd.openxmlformats-officedocument.presentationml.notesSlide+xml"/>
  <Override PartName="/ppt/notesSlides/notesSlide16.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handoutMasterIdLst>
    <p:handoutMasterId r:id="rId50"/>
  </p:handoutMasterIdLst>
  <p:sldIdLst>
    <p:sldId id="256" r:id="rId2"/>
    <p:sldId id="716" r:id="rId3"/>
    <p:sldId id="636" r:id="rId4"/>
    <p:sldId id="663" r:id="rId5"/>
    <p:sldId id="664" r:id="rId6"/>
    <p:sldId id="745" r:id="rId7"/>
    <p:sldId id="654" r:id="rId8"/>
    <p:sldId id="667" r:id="rId9"/>
    <p:sldId id="363" r:id="rId10"/>
    <p:sldId id="687" r:id="rId11"/>
    <p:sldId id="717" r:id="rId12"/>
    <p:sldId id="718" r:id="rId13"/>
    <p:sldId id="722" r:id="rId14"/>
    <p:sldId id="723" r:id="rId15"/>
    <p:sldId id="719" r:id="rId16"/>
    <p:sldId id="720" r:id="rId17"/>
    <p:sldId id="671" r:id="rId18"/>
    <p:sldId id="676" r:id="rId19"/>
    <p:sldId id="743" r:id="rId20"/>
    <p:sldId id="721" r:id="rId21"/>
    <p:sldId id="744" r:id="rId22"/>
    <p:sldId id="675" r:id="rId23"/>
    <p:sldId id="724" r:id="rId24"/>
    <p:sldId id="725" r:id="rId25"/>
    <p:sldId id="726" r:id="rId26"/>
    <p:sldId id="727" r:id="rId27"/>
    <p:sldId id="657" r:id="rId28"/>
    <p:sldId id="735" r:id="rId29"/>
    <p:sldId id="736" r:id="rId30"/>
    <p:sldId id="737" r:id="rId31"/>
    <p:sldId id="738" r:id="rId32"/>
    <p:sldId id="739" r:id="rId33"/>
    <p:sldId id="740" r:id="rId34"/>
    <p:sldId id="741" r:id="rId35"/>
    <p:sldId id="742" r:id="rId36"/>
    <p:sldId id="681" r:id="rId37"/>
    <p:sldId id="728" r:id="rId38"/>
    <p:sldId id="729" r:id="rId39"/>
    <p:sldId id="730" r:id="rId40"/>
    <p:sldId id="731" r:id="rId41"/>
    <p:sldId id="732" r:id="rId42"/>
    <p:sldId id="733" r:id="rId43"/>
    <p:sldId id="734" r:id="rId44"/>
    <p:sldId id="678" r:id="rId45"/>
    <p:sldId id="714" r:id="rId46"/>
    <p:sldId id="715" r:id="rId47"/>
    <p:sldId id="658" r:id="rId48"/>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y Javernick-Will" initials="AJ" lastIdx="1" clrIdx="0"/>
  <p:cmAuthor id="2" name="Ahmed Al-Bayati" initials="AA" lastIdx="1" clrIdx="1">
    <p:extLst>
      <p:ext uri="{19B8F6BF-5375-455C-9EA6-DF929625EA0E}">
        <p15:presenceInfo xmlns:p15="http://schemas.microsoft.com/office/powerpoint/2012/main" userId="S::ajalbayati@wcu.edu::609c877d-46fe-4d71-b0e5-f0dc3ed7221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3409"/>
    <a:srgbClr val="7D14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825483-C2C9-4B46-BDDC-2C144B256B80}" v="6" dt="2020-03-29T00:51:08.169"/>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8" autoAdjust="0"/>
    <p:restoredTop sz="86437" autoAdjust="0"/>
  </p:normalViewPr>
  <p:slideViewPr>
    <p:cSldViewPr>
      <p:cViewPr varScale="1">
        <p:scale>
          <a:sx n="75" d="100"/>
          <a:sy n="75" d="100"/>
        </p:scale>
        <p:origin x="312" y="54"/>
      </p:cViewPr>
      <p:guideLst>
        <p:guide orient="horz" pos="2160"/>
        <p:guide pos="2880"/>
      </p:guideLst>
    </p:cSldViewPr>
  </p:slideViewPr>
  <p:outlineViewPr>
    <p:cViewPr>
      <p:scale>
        <a:sx n="33" d="100"/>
        <a:sy n="33" d="100"/>
      </p:scale>
      <p:origin x="0" y="-456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8" Type="http://schemas.openxmlformats.org/officeDocument/2006/relationships/customXml" Target="../customXml/item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60"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solomo" userId="4cbe1845-9516-4dbd-8a09-5a586553ce5d" providerId="ADAL" clId="{4F825483-C2C9-4B46-BDDC-2C144B256B80}"/>
    <pc:docChg chg="undo custSel modSld">
      <pc:chgData name="tsolomo" userId="4cbe1845-9516-4dbd-8a09-5a586553ce5d" providerId="ADAL" clId="{4F825483-C2C9-4B46-BDDC-2C144B256B80}" dt="2020-03-29T01:48:56.703" v="2728" actId="6549"/>
      <pc:docMkLst>
        <pc:docMk/>
      </pc:docMkLst>
      <pc:sldChg chg="modSp">
        <pc:chgData name="tsolomo" userId="4cbe1845-9516-4dbd-8a09-5a586553ce5d" providerId="ADAL" clId="{4F825483-C2C9-4B46-BDDC-2C144B256B80}" dt="2020-03-29T00:34:46.744" v="59" actId="20577"/>
        <pc:sldMkLst>
          <pc:docMk/>
          <pc:sldMk cId="751404663" sldId="636"/>
        </pc:sldMkLst>
        <pc:spChg chg="mod">
          <ac:chgData name="tsolomo" userId="4cbe1845-9516-4dbd-8a09-5a586553ce5d" providerId="ADAL" clId="{4F825483-C2C9-4B46-BDDC-2C144B256B80}" dt="2020-03-29T00:34:46.744" v="59" actId="20577"/>
          <ac:spMkLst>
            <pc:docMk/>
            <pc:sldMk cId="751404663" sldId="636"/>
            <ac:spMk id="6" creationId="{8DC684FE-82FF-4B6C-8160-AD626F95AA91}"/>
          </ac:spMkLst>
        </pc:spChg>
      </pc:sldChg>
      <pc:sldChg chg="modSp">
        <pc:chgData name="tsolomo" userId="4cbe1845-9516-4dbd-8a09-5a586553ce5d" providerId="ADAL" clId="{4F825483-C2C9-4B46-BDDC-2C144B256B80}" dt="2020-03-29T01:48:43.764" v="2727" actId="6549"/>
        <pc:sldMkLst>
          <pc:docMk/>
          <pc:sldMk cId="1968548842" sldId="664"/>
        </pc:sldMkLst>
        <pc:spChg chg="mod">
          <ac:chgData name="tsolomo" userId="4cbe1845-9516-4dbd-8a09-5a586553ce5d" providerId="ADAL" clId="{4F825483-C2C9-4B46-BDDC-2C144B256B80}" dt="2020-03-29T01:48:43.764" v="2727" actId="6549"/>
          <ac:spMkLst>
            <pc:docMk/>
            <pc:sldMk cId="1968548842" sldId="664"/>
            <ac:spMk id="5" creationId="{CF2494E6-B2D3-4C72-AE8A-C5ECF3266E5B}"/>
          </ac:spMkLst>
        </pc:spChg>
        <pc:spChg chg="mod">
          <ac:chgData name="tsolomo" userId="4cbe1845-9516-4dbd-8a09-5a586553ce5d" providerId="ADAL" clId="{4F825483-C2C9-4B46-BDDC-2C144B256B80}" dt="2020-03-29T01:48:22.953" v="2722" actId="20577"/>
          <ac:spMkLst>
            <pc:docMk/>
            <pc:sldMk cId="1968548842" sldId="664"/>
            <ac:spMk id="6" creationId="{2BCEBED0-2760-434E-9A12-602EB4C4AB06}"/>
          </ac:spMkLst>
        </pc:spChg>
      </pc:sldChg>
      <pc:sldChg chg="modSp">
        <pc:chgData name="tsolomo" userId="4cbe1845-9516-4dbd-8a09-5a586553ce5d" providerId="ADAL" clId="{4F825483-C2C9-4B46-BDDC-2C144B256B80}" dt="2020-03-29T01:44:58.723" v="2691" actId="5793"/>
        <pc:sldMkLst>
          <pc:docMk/>
          <pc:sldMk cId="1497722230" sldId="676"/>
        </pc:sldMkLst>
        <pc:spChg chg="mod">
          <ac:chgData name="tsolomo" userId="4cbe1845-9516-4dbd-8a09-5a586553ce5d" providerId="ADAL" clId="{4F825483-C2C9-4B46-BDDC-2C144B256B80}" dt="2020-03-29T01:44:58.723" v="2691" actId="5793"/>
          <ac:spMkLst>
            <pc:docMk/>
            <pc:sldMk cId="1497722230" sldId="676"/>
            <ac:spMk id="6" creationId="{E52AA523-8264-449C-A11F-4D983195E77B}"/>
          </ac:spMkLst>
        </pc:spChg>
      </pc:sldChg>
      <pc:sldChg chg="modSp">
        <pc:chgData name="tsolomo" userId="4cbe1845-9516-4dbd-8a09-5a586553ce5d" providerId="ADAL" clId="{4F825483-C2C9-4B46-BDDC-2C144B256B80}" dt="2020-03-29T01:42:18.579" v="2681" actId="20577"/>
        <pc:sldMkLst>
          <pc:docMk/>
          <pc:sldMk cId="189682572" sldId="719"/>
        </pc:sldMkLst>
        <pc:graphicFrameChg chg="modGraphic">
          <ac:chgData name="tsolomo" userId="4cbe1845-9516-4dbd-8a09-5a586553ce5d" providerId="ADAL" clId="{4F825483-C2C9-4B46-BDDC-2C144B256B80}" dt="2020-03-29T01:42:18.579" v="2681" actId="20577"/>
          <ac:graphicFrameMkLst>
            <pc:docMk/>
            <pc:sldMk cId="189682572" sldId="719"/>
            <ac:graphicFrameMk id="12" creationId="{1DF14A62-48BB-46D4-B8C3-575FA39898C2}"/>
          </ac:graphicFrameMkLst>
        </pc:graphicFrameChg>
      </pc:sldChg>
      <pc:sldChg chg="modSp">
        <pc:chgData name="tsolomo" userId="4cbe1845-9516-4dbd-8a09-5a586553ce5d" providerId="ADAL" clId="{4F825483-C2C9-4B46-BDDC-2C144B256B80}" dt="2020-03-29T01:37:28.873" v="2493" actId="20577"/>
        <pc:sldMkLst>
          <pc:docMk/>
          <pc:sldMk cId="1202524559" sldId="720"/>
        </pc:sldMkLst>
        <pc:graphicFrameChg chg="modGraphic">
          <ac:chgData name="tsolomo" userId="4cbe1845-9516-4dbd-8a09-5a586553ce5d" providerId="ADAL" clId="{4F825483-C2C9-4B46-BDDC-2C144B256B80}" dt="2020-03-29T01:37:28.873" v="2493" actId="20577"/>
          <ac:graphicFrameMkLst>
            <pc:docMk/>
            <pc:sldMk cId="1202524559" sldId="720"/>
            <ac:graphicFrameMk id="12" creationId="{1DF14A62-48BB-46D4-B8C3-575FA39898C2}"/>
          </ac:graphicFrameMkLst>
        </pc:graphicFrameChg>
      </pc:sldChg>
      <pc:sldChg chg="modSp">
        <pc:chgData name="tsolomo" userId="4cbe1845-9516-4dbd-8a09-5a586553ce5d" providerId="ADAL" clId="{4F825483-C2C9-4B46-BDDC-2C144B256B80}" dt="2020-03-29T01:47:34.298" v="2718" actId="1076"/>
        <pc:sldMkLst>
          <pc:docMk/>
          <pc:sldMk cId="1513237147" sldId="721"/>
        </pc:sldMkLst>
        <pc:spChg chg="mod">
          <ac:chgData name="tsolomo" userId="4cbe1845-9516-4dbd-8a09-5a586553ce5d" providerId="ADAL" clId="{4F825483-C2C9-4B46-BDDC-2C144B256B80}" dt="2020-03-29T01:45:45.797" v="2697" actId="20577"/>
          <ac:spMkLst>
            <pc:docMk/>
            <pc:sldMk cId="1513237147" sldId="721"/>
            <ac:spMk id="3" creationId="{2A6675BE-FC95-4351-B5FD-ED03644C3740}"/>
          </ac:spMkLst>
        </pc:spChg>
        <pc:spChg chg="mod">
          <ac:chgData name="tsolomo" userId="4cbe1845-9516-4dbd-8a09-5a586553ce5d" providerId="ADAL" clId="{4F825483-C2C9-4B46-BDDC-2C144B256B80}" dt="2020-03-29T01:47:34.298" v="2718" actId="1076"/>
          <ac:spMkLst>
            <pc:docMk/>
            <pc:sldMk cId="1513237147" sldId="721"/>
            <ac:spMk id="6" creationId="{54E66747-553D-444A-AA29-404DA78B7067}"/>
          </ac:spMkLst>
        </pc:spChg>
      </pc:sldChg>
      <pc:sldChg chg="modSp">
        <pc:chgData name="tsolomo" userId="4cbe1845-9516-4dbd-8a09-5a586553ce5d" providerId="ADAL" clId="{4F825483-C2C9-4B46-BDDC-2C144B256B80}" dt="2020-03-29T01:33:25.678" v="2173" actId="20577"/>
        <pc:sldMkLst>
          <pc:docMk/>
          <pc:sldMk cId="3381241398" sldId="724"/>
        </pc:sldMkLst>
        <pc:graphicFrameChg chg="modGraphic">
          <ac:chgData name="tsolomo" userId="4cbe1845-9516-4dbd-8a09-5a586553ce5d" providerId="ADAL" clId="{4F825483-C2C9-4B46-BDDC-2C144B256B80}" dt="2020-03-29T01:33:25.678" v="2173" actId="20577"/>
          <ac:graphicFrameMkLst>
            <pc:docMk/>
            <pc:sldMk cId="3381241398" sldId="724"/>
            <ac:graphicFrameMk id="12" creationId="{1DF14A62-48BB-46D4-B8C3-575FA39898C2}"/>
          </ac:graphicFrameMkLst>
        </pc:graphicFrameChg>
      </pc:sldChg>
      <pc:sldChg chg="modSp">
        <pc:chgData name="tsolomo" userId="4cbe1845-9516-4dbd-8a09-5a586553ce5d" providerId="ADAL" clId="{4F825483-C2C9-4B46-BDDC-2C144B256B80}" dt="2020-03-29T01:29:59.324" v="1974" actId="6549"/>
        <pc:sldMkLst>
          <pc:docMk/>
          <pc:sldMk cId="3498086535" sldId="725"/>
        </pc:sldMkLst>
        <pc:graphicFrameChg chg="modGraphic">
          <ac:chgData name="tsolomo" userId="4cbe1845-9516-4dbd-8a09-5a586553ce5d" providerId="ADAL" clId="{4F825483-C2C9-4B46-BDDC-2C144B256B80}" dt="2020-03-29T01:29:59.324" v="1974" actId="6549"/>
          <ac:graphicFrameMkLst>
            <pc:docMk/>
            <pc:sldMk cId="3498086535" sldId="725"/>
            <ac:graphicFrameMk id="12" creationId="{1DF14A62-48BB-46D4-B8C3-575FA39898C2}"/>
          </ac:graphicFrameMkLst>
        </pc:graphicFrameChg>
      </pc:sldChg>
      <pc:sldChg chg="modSp">
        <pc:chgData name="tsolomo" userId="4cbe1845-9516-4dbd-8a09-5a586553ce5d" providerId="ADAL" clId="{4F825483-C2C9-4B46-BDDC-2C144B256B80}" dt="2020-03-29T01:28:36.732" v="1857" actId="6549"/>
        <pc:sldMkLst>
          <pc:docMk/>
          <pc:sldMk cId="2752948426" sldId="726"/>
        </pc:sldMkLst>
        <pc:graphicFrameChg chg="modGraphic">
          <ac:chgData name="tsolomo" userId="4cbe1845-9516-4dbd-8a09-5a586553ce5d" providerId="ADAL" clId="{4F825483-C2C9-4B46-BDDC-2C144B256B80}" dt="2020-03-29T01:28:36.732" v="1857" actId="6549"/>
          <ac:graphicFrameMkLst>
            <pc:docMk/>
            <pc:sldMk cId="2752948426" sldId="726"/>
            <ac:graphicFrameMk id="12" creationId="{1DF14A62-48BB-46D4-B8C3-575FA39898C2}"/>
          </ac:graphicFrameMkLst>
        </pc:graphicFrameChg>
      </pc:sldChg>
      <pc:sldChg chg="modSp">
        <pc:chgData name="tsolomo" userId="4cbe1845-9516-4dbd-8a09-5a586553ce5d" providerId="ADAL" clId="{4F825483-C2C9-4B46-BDDC-2C144B256B80}" dt="2020-03-29T01:26:18.955" v="1738" actId="20577"/>
        <pc:sldMkLst>
          <pc:docMk/>
          <pc:sldMk cId="761986010" sldId="727"/>
        </pc:sldMkLst>
        <pc:graphicFrameChg chg="modGraphic">
          <ac:chgData name="tsolomo" userId="4cbe1845-9516-4dbd-8a09-5a586553ce5d" providerId="ADAL" clId="{4F825483-C2C9-4B46-BDDC-2C144B256B80}" dt="2020-03-29T01:26:18.955" v="1738" actId="20577"/>
          <ac:graphicFrameMkLst>
            <pc:docMk/>
            <pc:sldMk cId="761986010" sldId="727"/>
            <ac:graphicFrameMk id="12" creationId="{1DF14A62-48BB-46D4-B8C3-575FA39898C2}"/>
          </ac:graphicFrameMkLst>
        </pc:graphicFrameChg>
      </pc:sldChg>
      <pc:sldChg chg="modSp">
        <pc:chgData name="tsolomo" userId="4cbe1845-9516-4dbd-8a09-5a586553ce5d" providerId="ADAL" clId="{4F825483-C2C9-4B46-BDDC-2C144B256B80}" dt="2020-03-29T00:52:42.776" v="477" actId="6549"/>
        <pc:sldMkLst>
          <pc:docMk/>
          <pc:sldMk cId="18114692" sldId="728"/>
        </pc:sldMkLst>
        <pc:graphicFrameChg chg="mod modGraphic">
          <ac:chgData name="tsolomo" userId="4cbe1845-9516-4dbd-8a09-5a586553ce5d" providerId="ADAL" clId="{4F825483-C2C9-4B46-BDDC-2C144B256B80}" dt="2020-03-29T00:52:42.776" v="477" actId="6549"/>
          <ac:graphicFrameMkLst>
            <pc:docMk/>
            <pc:sldMk cId="18114692" sldId="728"/>
            <ac:graphicFrameMk id="12" creationId="{1DF14A62-48BB-46D4-B8C3-575FA39898C2}"/>
          </ac:graphicFrameMkLst>
        </pc:graphicFrameChg>
      </pc:sldChg>
      <pc:sldChg chg="modSp">
        <pc:chgData name="tsolomo" userId="4cbe1845-9516-4dbd-8a09-5a586553ce5d" providerId="ADAL" clId="{4F825483-C2C9-4B46-BDDC-2C144B256B80}" dt="2020-03-29T00:47:40.790" v="330" actId="20577"/>
        <pc:sldMkLst>
          <pc:docMk/>
          <pc:sldMk cId="2772029108" sldId="732"/>
        </pc:sldMkLst>
        <pc:graphicFrameChg chg="modGraphic">
          <ac:chgData name="tsolomo" userId="4cbe1845-9516-4dbd-8a09-5a586553ce5d" providerId="ADAL" clId="{4F825483-C2C9-4B46-BDDC-2C144B256B80}" dt="2020-03-29T00:47:40.790" v="330" actId="20577"/>
          <ac:graphicFrameMkLst>
            <pc:docMk/>
            <pc:sldMk cId="2772029108" sldId="732"/>
            <ac:graphicFrameMk id="12" creationId="{1DF14A62-48BB-46D4-B8C3-575FA39898C2}"/>
          </ac:graphicFrameMkLst>
        </pc:graphicFrameChg>
      </pc:sldChg>
      <pc:sldChg chg="modSp">
        <pc:chgData name="tsolomo" userId="4cbe1845-9516-4dbd-8a09-5a586553ce5d" providerId="ADAL" clId="{4F825483-C2C9-4B46-BDDC-2C144B256B80}" dt="2020-03-29T00:44:54.053" v="199" actId="20577"/>
        <pc:sldMkLst>
          <pc:docMk/>
          <pc:sldMk cId="3896587290" sldId="733"/>
        </pc:sldMkLst>
        <pc:graphicFrameChg chg="modGraphic">
          <ac:chgData name="tsolomo" userId="4cbe1845-9516-4dbd-8a09-5a586553ce5d" providerId="ADAL" clId="{4F825483-C2C9-4B46-BDDC-2C144B256B80}" dt="2020-03-29T00:44:54.053" v="199" actId="20577"/>
          <ac:graphicFrameMkLst>
            <pc:docMk/>
            <pc:sldMk cId="3896587290" sldId="733"/>
            <ac:graphicFrameMk id="12" creationId="{1DF14A62-48BB-46D4-B8C3-575FA39898C2}"/>
          </ac:graphicFrameMkLst>
        </pc:graphicFrameChg>
      </pc:sldChg>
      <pc:sldChg chg="modSp">
        <pc:chgData name="tsolomo" userId="4cbe1845-9516-4dbd-8a09-5a586553ce5d" providerId="ADAL" clId="{4F825483-C2C9-4B46-BDDC-2C144B256B80}" dt="2020-03-29T00:41:49.054" v="99" actId="5793"/>
        <pc:sldMkLst>
          <pc:docMk/>
          <pc:sldMk cId="1804452492" sldId="734"/>
        </pc:sldMkLst>
        <pc:graphicFrameChg chg="modGraphic">
          <ac:chgData name="tsolomo" userId="4cbe1845-9516-4dbd-8a09-5a586553ce5d" providerId="ADAL" clId="{4F825483-C2C9-4B46-BDDC-2C144B256B80}" dt="2020-03-29T00:41:49.054" v="99" actId="5793"/>
          <ac:graphicFrameMkLst>
            <pc:docMk/>
            <pc:sldMk cId="1804452492" sldId="734"/>
            <ac:graphicFrameMk id="12" creationId="{1DF14A62-48BB-46D4-B8C3-575FA39898C2}"/>
          </ac:graphicFrameMkLst>
        </pc:graphicFrameChg>
      </pc:sldChg>
      <pc:sldChg chg="modSp">
        <pc:chgData name="tsolomo" userId="4cbe1845-9516-4dbd-8a09-5a586553ce5d" providerId="ADAL" clId="{4F825483-C2C9-4B46-BDDC-2C144B256B80}" dt="2020-03-29T01:24:18.189" v="1515" actId="20577"/>
        <pc:sldMkLst>
          <pc:docMk/>
          <pc:sldMk cId="1797780950" sldId="737"/>
        </pc:sldMkLst>
        <pc:graphicFrameChg chg="modGraphic">
          <ac:chgData name="tsolomo" userId="4cbe1845-9516-4dbd-8a09-5a586553ce5d" providerId="ADAL" clId="{4F825483-C2C9-4B46-BDDC-2C144B256B80}" dt="2020-03-29T01:24:18.189" v="1515" actId="20577"/>
          <ac:graphicFrameMkLst>
            <pc:docMk/>
            <pc:sldMk cId="1797780950" sldId="737"/>
            <ac:graphicFrameMk id="12" creationId="{1DF14A62-48BB-46D4-B8C3-575FA39898C2}"/>
          </ac:graphicFrameMkLst>
        </pc:graphicFrameChg>
      </pc:sldChg>
      <pc:sldChg chg="modSp">
        <pc:chgData name="tsolomo" userId="4cbe1845-9516-4dbd-8a09-5a586553ce5d" providerId="ADAL" clId="{4F825483-C2C9-4B46-BDDC-2C144B256B80}" dt="2020-03-29T01:22:42.990" v="1417" actId="20577"/>
        <pc:sldMkLst>
          <pc:docMk/>
          <pc:sldMk cId="2219017207" sldId="738"/>
        </pc:sldMkLst>
        <pc:graphicFrameChg chg="modGraphic">
          <ac:chgData name="tsolomo" userId="4cbe1845-9516-4dbd-8a09-5a586553ce5d" providerId="ADAL" clId="{4F825483-C2C9-4B46-BDDC-2C144B256B80}" dt="2020-03-29T01:22:42.990" v="1417" actId="20577"/>
          <ac:graphicFrameMkLst>
            <pc:docMk/>
            <pc:sldMk cId="2219017207" sldId="738"/>
            <ac:graphicFrameMk id="12" creationId="{1DF14A62-48BB-46D4-B8C3-575FA39898C2}"/>
          </ac:graphicFrameMkLst>
        </pc:graphicFrameChg>
      </pc:sldChg>
      <pc:sldChg chg="modSp">
        <pc:chgData name="tsolomo" userId="4cbe1845-9516-4dbd-8a09-5a586553ce5d" providerId="ADAL" clId="{4F825483-C2C9-4B46-BDDC-2C144B256B80}" dt="2020-03-29T01:18:10.909" v="1197" actId="20577"/>
        <pc:sldMkLst>
          <pc:docMk/>
          <pc:sldMk cId="2765151904" sldId="739"/>
        </pc:sldMkLst>
        <pc:graphicFrameChg chg="modGraphic">
          <ac:chgData name="tsolomo" userId="4cbe1845-9516-4dbd-8a09-5a586553ce5d" providerId="ADAL" clId="{4F825483-C2C9-4B46-BDDC-2C144B256B80}" dt="2020-03-29T01:18:10.909" v="1197" actId="20577"/>
          <ac:graphicFrameMkLst>
            <pc:docMk/>
            <pc:sldMk cId="2765151904" sldId="739"/>
            <ac:graphicFrameMk id="12" creationId="{1DF14A62-48BB-46D4-B8C3-575FA39898C2}"/>
          </ac:graphicFrameMkLst>
        </pc:graphicFrameChg>
      </pc:sldChg>
      <pc:sldChg chg="modSp">
        <pc:chgData name="tsolomo" userId="4cbe1845-9516-4dbd-8a09-5a586553ce5d" providerId="ADAL" clId="{4F825483-C2C9-4B46-BDDC-2C144B256B80}" dt="2020-03-29T01:03:20.488" v="1154" actId="20577"/>
        <pc:sldMkLst>
          <pc:docMk/>
          <pc:sldMk cId="76418507" sldId="740"/>
        </pc:sldMkLst>
        <pc:graphicFrameChg chg="modGraphic">
          <ac:chgData name="tsolomo" userId="4cbe1845-9516-4dbd-8a09-5a586553ce5d" providerId="ADAL" clId="{4F825483-C2C9-4B46-BDDC-2C144B256B80}" dt="2020-03-29T01:03:20.488" v="1154" actId="20577"/>
          <ac:graphicFrameMkLst>
            <pc:docMk/>
            <pc:sldMk cId="76418507" sldId="740"/>
            <ac:graphicFrameMk id="12" creationId="{1DF14A62-48BB-46D4-B8C3-575FA39898C2}"/>
          </ac:graphicFrameMkLst>
        </pc:graphicFrameChg>
      </pc:sldChg>
      <pc:sldChg chg="modSp">
        <pc:chgData name="tsolomo" userId="4cbe1845-9516-4dbd-8a09-5a586553ce5d" providerId="ADAL" clId="{4F825483-C2C9-4B46-BDDC-2C144B256B80}" dt="2020-03-29T01:00:19.403" v="971" actId="20577"/>
        <pc:sldMkLst>
          <pc:docMk/>
          <pc:sldMk cId="1381804596" sldId="741"/>
        </pc:sldMkLst>
        <pc:graphicFrameChg chg="modGraphic">
          <ac:chgData name="tsolomo" userId="4cbe1845-9516-4dbd-8a09-5a586553ce5d" providerId="ADAL" clId="{4F825483-C2C9-4B46-BDDC-2C144B256B80}" dt="2020-03-29T01:00:19.403" v="971" actId="20577"/>
          <ac:graphicFrameMkLst>
            <pc:docMk/>
            <pc:sldMk cId="1381804596" sldId="741"/>
            <ac:graphicFrameMk id="12" creationId="{1DF14A62-48BB-46D4-B8C3-575FA39898C2}"/>
          </ac:graphicFrameMkLst>
        </pc:graphicFrameChg>
      </pc:sldChg>
      <pc:sldChg chg="modSp">
        <pc:chgData name="tsolomo" userId="4cbe1845-9516-4dbd-8a09-5a586553ce5d" providerId="ADAL" clId="{4F825483-C2C9-4B46-BDDC-2C144B256B80}" dt="2020-03-29T00:58:45.191" v="843" actId="5793"/>
        <pc:sldMkLst>
          <pc:docMk/>
          <pc:sldMk cId="457333902" sldId="742"/>
        </pc:sldMkLst>
        <pc:graphicFrameChg chg="modGraphic">
          <ac:chgData name="tsolomo" userId="4cbe1845-9516-4dbd-8a09-5a586553ce5d" providerId="ADAL" clId="{4F825483-C2C9-4B46-BDDC-2C144B256B80}" dt="2020-03-29T00:58:45.191" v="843" actId="5793"/>
          <ac:graphicFrameMkLst>
            <pc:docMk/>
            <pc:sldMk cId="457333902" sldId="742"/>
            <ac:graphicFrameMk id="12" creationId="{1DF14A62-48BB-46D4-B8C3-575FA39898C2}"/>
          </ac:graphicFrameMkLst>
        </pc:graphicFrameChg>
      </pc:sldChg>
      <pc:sldChg chg="modSp">
        <pc:chgData name="tsolomo" userId="4cbe1845-9516-4dbd-8a09-5a586553ce5d" providerId="ADAL" clId="{4F825483-C2C9-4B46-BDDC-2C144B256B80}" dt="2020-03-29T01:45:15.163" v="2693" actId="27636"/>
        <pc:sldMkLst>
          <pc:docMk/>
          <pc:sldMk cId="1010221761" sldId="743"/>
        </pc:sldMkLst>
        <pc:spChg chg="mod">
          <ac:chgData name="tsolomo" userId="4cbe1845-9516-4dbd-8a09-5a586553ce5d" providerId="ADAL" clId="{4F825483-C2C9-4B46-BDDC-2C144B256B80}" dt="2020-03-29T01:44:17.378" v="2683" actId="20577"/>
          <ac:spMkLst>
            <pc:docMk/>
            <pc:sldMk cId="1010221761" sldId="743"/>
            <ac:spMk id="3" creationId="{A34345CD-1F37-475B-BAFE-2DE84AF7373F}"/>
          </ac:spMkLst>
        </pc:spChg>
        <pc:spChg chg="mod">
          <ac:chgData name="tsolomo" userId="4cbe1845-9516-4dbd-8a09-5a586553ce5d" providerId="ADAL" clId="{4F825483-C2C9-4B46-BDDC-2C144B256B80}" dt="2020-03-29T01:45:15.163" v="2693" actId="27636"/>
          <ac:spMkLst>
            <pc:docMk/>
            <pc:sldMk cId="1010221761" sldId="743"/>
            <ac:spMk id="6" creationId="{E52AA523-8264-449C-A11F-4D983195E77B}"/>
          </ac:spMkLst>
        </pc:spChg>
      </pc:sldChg>
      <pc:sldChg chg="modSp">
        <pc:chgData name="tsolomo" userId="4cbe1845-9516-4dbd-8a09-5a586553ce5d" providerId="ADAL" clId="{4F825483-C2C9-4B46-BDDC-2C144B256B80}" dt="2020-03-29T01:47:19.170" v="2717" actId="1076"/>
        <pc:sldMkLst>
          <pc:docMk/>
          <pc:sldMk cId="2482437352" sldId="744"/>
        </pc:sldMkLst>
        <pc:spChg chg="mod">
          <ac:chgData name="tsolomo" userId="4cbe1845-9516-4dbd-8a09-5a586553ce5d" providerId="ADAL" clId="{4F825483-C2C9-4B46-BDDC-2C144B256B80}" dt="2020-03-29T01:45:51.296" v="2699" actId="20577"/>
          <ac:spMkLst>
            <pc:docMk/>
            <pc:sldMk cId="2482437352" sldId="744"/>
            <ac:spMk id="3" creationId="{2A6675BE-FC95-4351-B5FD-ED03644C3740}"/>
          </ac:spMkLst>
        </pc:spChg>
        <pc:spChg chg="mod">
          <ac:chgData name="tsolomo" userId="4cbe1845-9516-4dbd-8a09-5a586553ce5d" providerId="ADAL" clId="{4F825483-C2C9-4B46-BDDC-2C144B256B80}" dt="2020-03-29T01:47:19.170" v="2717" actId="1076"/>
          <ac:spMkLst>
            <pc:docMk/>
            <pc:sldMk cId="2482437352" sldId="744"/>
            <ac:spMk id="6" creationId="{54E66747-553D-444A-AA29-404DA78B7067}"/>
          </ac:spMkLst>
        </pc:spChg>
      </pc:sldChg>
      <pc:sldChg chg="modSp">
        <pc:chgData name="tsolomo" userId="4cbe1845-9516-4dbd-8a09-5a586553ce5d" providerId="ADAL" clId="{4F825483-C2C9-4B46-BDDC-2C144B256B80}" dt="2020-03-29T01:48:56.703" v="2728" actId="6549"/>
        <pc:sldMkLst>
          <pc:docMk/>
          <pc:sldMk cId="764491984" sldId="745"/>
        </pc:sldMkLst>
        <pc:spChg chg="mod">
          <ac:chgData name="tsolomo" userId="4cbe1845-9516-4dbd-8a09-5a586553ce5d" providerId="ADAL" clId="{4F825483-C2C9-4B46-BDDC-2C144B256B80}" dt="2020-03-29T01:48:56.703" v="2728" actId="6549"/>
          <ac:spMkLst>
            <pc:docMk/>
            <pc:sldMk cId="764491984" sldId="745"/>
            <ac:spMk id="5" creationId="{CF2494E6-B2D3-4C72-AE8A-C5ECF3266E5B}"/>
          </ac:spMkLst>
        </pc:spChg>
        <pc:spChg chg="mod">
          <ac:chgData name="tsolomo" userId="4cbe1845-9516-4dbd-8a09-5a586553ce5d" providerId="ADAL" clId="{4F825483-C2C9-4B46-BDDC-2C144B256B80}" dt="2020-03-29T01:48:28.899" v="2726" actId="20577"/>
          <ac:spMkLst>
            <pc:docMk/>
            <pc:sldMk cId="764491984" sldId="745"/>
            <ac:spMk id="6" creationId="{2BCEBED0-2760-434E-9A12-602EB4C4AB0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1804"/>
          </a:xfrm>
          <a:prstGeom prst="rect">
            <a:avLst/>
          </a:prstGeom>
        </p:spPr>
        <p:txBody>
          <a:bodyPr vert="horz" lIns="91986" tIns="45993" rIns="91986" bIns="45993" rtlCol="0"/>
          <a:lstStyle>
            <a:lvl1pPr algn="l">
              <a:defRPr sz="1200"/>
            </a:lvl1pPr>
          </a:lstStyle>
          <a:p>
            <a:endParaRPr lang="en-US" dirty="0"/>
          </a:p>
        </p:txBody>
      </p:sp>
      <p:sp>
        <p:nvSpPr>
          <p:cNvPr id="3" name="Date Placeholder 2"/>
          <p:cNvSpPr>
            <a:spLocks noGrp="1"/>
          </p:cNvSpPr>
          <p:nvPr>
            <p:ph type="dt" sz="quarter" idx="1"/>
          </p:nvPr>
        </p:nvSpPr>
        <p:spPr>
          <a:xfrm>
            <a:off x="3970939" y="1"/>
            <a:ext cx="3037840" cy="461804"/>
          </a:xfrm>
          <a:prstGeom prst="rect">
            <a:avLst/>
          </a:prstGeom>
        </p:spPr>
        <p:txBody>
          <a:bodyPr vert="horz" lIns="91986" tIns="45993" rIns="91986" bIns="45993" rtlCol="0"/>
          <a:lstStyle>
            <a:lvl1pPr algn="r">
              <a:defRPr sz="1200"/>
            </a:lvl1pPr>
          </a:lstStyle>
          <a:p>
            <a:fld id="{DA8E9BB4-44F7-4DEA-9B8E-3D8371D93B38}" type="datetimeFigureOut">
              <a:rPr lang="en-US" smtClean="0"/>
              <a:pPr/>
              <a:t>2/21/2025</a:t>
            </a:fld>
            <a:endParaRPr lang="en-US" dirty="0"/>
          </a:p>
        </p:txBody>
      </p:sp>
      <p:sp>
        <p:nvSpPr>
          <p:cNvPr id="4" name="Footer Placeholder 3"/>
          <p:cNvSpPr>
            <a:spLocks noGrp="1"/>
          </p:cNvSpPr>
          <p:nvPr>
            <p:ph type="ftr" sz="quarter" idx="2"/>
          </p:nvPr>
        </p:nvSpPr>
        <p:spPr>
          <a:xfrm>
            <a:off x="0" y="8772669"/>
            <a:ext cx="3037840" cy="461804"/>
          </a:xfrm>
          <a:prstGeom prst="rect">
            <a:avLst/>
          </a:prstGeom>
        </p:spPr>
        <p:txBody>
          <a:bodyPr vert="horz" lIns="91986" tIns="45993" rIns="91986" bIns="4599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772669"/>
            <a:ext cx="3037840" cy="461804"/>
          </a:xfrm>
          <a:prstGeom prst="rect">
            <a:avLst/>
          </a:prstGeom>
        </p:spPr>
        <p:txBody>
          <a:bodyPr vert="horz" lIns="91986" tIns="45993" rIns="91986" bIns="45993" rtlCol="0" anchor="b"/>
          <a:lstStyle>
            <a:lvl1pPr algn="r">
              <a:defRPr sz="1200"/>
            </a:lvl1pPr>
          </a:lstStyle>
          <a:p>
            <a:fld id="{883ABEF7-02BA-4D96-BCE2-31D88BF85EF8}" type="slidenum">
              <a:rPr lang="en-US" smtClean="0"/>
              <a:pPr/>
              <a:t>‹#›</a:t>
            </a:fld>
            <a:endParaRPr lang="en-US" dirty="0"/>
          </a:p>
        </p:txBody>
      </p:sp>
    </p:spTree>
    <p:extLst>
      <p:ext uri="{BB962C8B-B14F-4D97-AF65-F5344CB8AC3E}">
        <p14:creationId xmlns:p14="http://schemas.microsoft.com/office/powerpoint/2010/main" val="22945019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1804"/>
          </a:xfrm>
          <a:prstGeom prst="rect">
            <a:avLst/>
          </a:prstGeom>
        </p:spPr>
        <p:txBody>
          <a:bodyPr vert="horz" lIns="91986" tIns="45993" rIns="91986" bIns="45993" rtlCol="0"/>
          <a:lstStyle>
            <a:lvl1pPr algn="l">
              <a:defRPr sz="1200"/>
            </a:lvl1pPr>
          </a:lstStyle>
          <a:p>
            <a:endParaRPr lang="en-US" dirty="0"/>
          </a:p>
        </p:txBody>
      </p:sp>
      <p:sp>
        <p:nvSpPr>
          <p:cNvPr id="3" name="Date Placeholder 2"/>
          <p:cNvSpPr>
            <a:spLocks noGrp="1"/>
          </p:cNvSpPr>
          <p:nvPr>
            <p:ph type="dt" idx="1"/>
          </p:nvPr>
        </p:nvSpPr>
        <p:spPr>
          <a:xfrm>
            <a:off x="3970939" y="1"/>
            <a:ext cx="3037840" cy="461804"/>
          </a:xfrm>
          <a:prstGeom prst="rect">
            <a:avLst/>
          </a:prstGeom>
        </p:spPr>
        <p:txBody>
          <a:bodyPr vert="horz" lIns="91986" tIns="45993" rIns="91986" bIns="45993" rtlCol="0"/>
          <a:lstStyle>
            <a:lvl1pPr algn="r">
              <a:defRPr sz="1200"/>
            </a:lvl1pPr>
          </a:lstStyle>
          <a:p>
            <a:fld id="{C89F33DF-AE1D-4581-8A33-D99E1F38685F}" type="datetimeFigureOut">
              <a:rPr lang="en-US" smtClean="0"/>
              <a:pPr/>
              <a:t>2/21/2025</a:t>
            </a:fld>
            <a:endParaRPr lang="en-US" dirty="0"/>
          </a:p>
        </p:txBody>
      </p:sp>
      <p:sp>
        <p:nvSpPr>
          <p:cNvPr id="4" name="Slide Image Placeholder 3"/>
          <p:cNvSpPr>
            <a:spLocks noGrp="1" noRot="1" noChangeAspect="1"/>
          </p:cNvSpPr>
          <p:nvPr>
            <p:ph type="sldImg" idx="2"/>
          </p:nvPr>
        </p:nvSpPr>
        <p:spPr>
          <a:xfrm>
            <a:off x="1196975" y="693738"/>
            <a:ext cx="4616450" cy="3462337"/>
          </a:xfrm>
          <a:prstGeom prst="rect">
            <a:avLst/>
          </a:prstGeom>
          <a:noFill/>
          <a:ln w="12700">
            <a:solidFill>
              <a:prstClr val="black"/>
            </a:solidFill>
          </a:ln>
        </p:spPr>
        <p:txBody>
          <a:bodyPr vert="horz" lIns="91986" tIns="45993" rIns="91986" bIns="45993" rtlCol="0" anchor="ctr"/>
          <a:lstStyle/>
          <a:p>
            <a:endParaRPr lang="en-US"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1986" tIns="45993" rIns="91986" bIns="4599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1804"/>
          </a:xfrm>
          <a:prstGeom prst="rect">
            <a:avLst/>
          </a:prstGeom>
        </p:spPr>
        <p:txBody>
          <a:bodyPr vert="horz" lIns="91986" tIns="45993" rIns="91986" bIns="4599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69"/>
            <a:ext cx="3037840" cy="461804"/>
          </a:xfrm>
          <a:prstGeom prst="rect">
            <a:avLst/>
          </a:prstGeom>
        </p:spPr>
        <p:txBody>
          <a:bodyPr vert="horz" lIns="91986" tIns="45993" rIns="91986" bIns="45993" rtlCol="0" anchor="b"/>
          <a:lstStyle>
            <a:lvl1pPr algn="r">
              <a:defRPr sz="1200"/>
            </a:lvl1pPr>
          </a:lstStyle>
          <a:p>
            <a:fld id="{39EA3A77-DB7B-407D-927D-D23288866A6D}" type="slidenum">
              <a:rPr lang="en-US" smtClean="0"/>
              <a:pPr/>
              <a:t>‹#›</a:t>
            </a:fld>
            <a:endParaRPr lang="en-US" dirty="0"/>
          </a:p>
        </p:txBody>
      </p:sp>
    </p:spTree>
    <p:extLst>
      <p:ext uri="{BB962C8B-B14F-4D97-AF65-F5344CB8AC3E}">
        <p14:creationId xmlns:p14="http://schemas.microsoft.com/office/powerpoint/2010/main" val="3222730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ccohs.ca/products/posters/longdesc/work_heat.html"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ccohs.ca/products/posters/longdesc/work_heat.html"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1</a:t>
            </a:fld>
            <a:endParaRPr lang="en-US" dirty="0"/>
          </a:p>
        </p:txBody>
      </p:sp>
    </p:spTree>
    <p:extLst>
      <p:ext uri="{BB962C8B-B14F-4D97-AF65-F5344CB8AC3E}">
        <p14:creationId xmlns:p14="http://schemas.microsoft.com/office/powerpoint/2010/main" val="13484317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Safety Co-ordination onsite:</a:t>
            </a:r>
          </a:p>
          <a:p>
            <a:endParaRPr lang="en-US" dirty="0"/>
          </a:p>
          <a:p>
            <a:r>
              <a:rPr lang="en-US" dirty="0"/>
              <a:t>There should be a competent safety coordinator appointed to coordinate and oversee safety actions. He should update and disseminate safety information.</a:t>
            </a:r>
          </a:p>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13</a:t>
            </a:fld>
            <a:endParaRPr lang="en-US" dirty="0"/>
          </a:p>
        </p:txBody>
      </p:sp>
    </p:spTree>
    <p:extLst>
      <p:ext uri="{BB962C8B-B14F-4D97-AF65-F5344CB8AC3E}">
        <p14:creationId xmlns:p14="http://schemas.microsoft.com/office/powerpoint/2010/main" val="2676571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14</a:t>
            </a:fld>
            <a:endParaRPr lang="en-US" dirty="0"/>
          </a:p>
        </p:txBody>
      </p:sp>
    </p:spTree>
    <p:extLst>
      <p:ext uri="{BB962C8B-B14F-4D97-AF65-F5344CB8AC3E}">
        <p14:creationId xmlns:p14="http://schemas.microsoft.com/office/powerpoint/2010/main" val="7695381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electrical hazards in most parts of the turbine, including the confined interior of the nacelle and tower section.</a:t>
            </a:r>
          </a:p>
          <a:p>
            <a:endParaRPr lang="en-US" dirty="0"/>
          </a:p>
          <a:p>
            <a:r>
              <a:rPr lang="en-US" dirty="0"/>
              <a:t>The interior of the tower section houses the ladder and the electrical power cables which transport the generated electrical energy from the nacelle to the substation or grid. Therefore, there is exposure to electrical hazards.</a:t>
            </a:r>
          </a:p>
          <a:p>
            <a:endParaRPr lang="en-US" dirty="0"/>
          </a:p>
          <a:p>
            <a:r>
              <a:rPr lang="en-US" dirty="0"/>
              <a:t>The nacelle, which sits on top of the tower, houses the generator, gearbox, drive train and all the mechanical and electrical components that converts the wind energy into electrical energy. Likewise, there is likelihood of electrical hazards.</a:t>
            </a:r>
          </a:p>
          <a:p>
            <a:endParaRPr lang="en-US" dirty="0"/>
          </a:p>
          <a:p>
            <a:r>
              <a:rPr lang="en-US" dirty="0"/>
              <a:t>The fitter, electrician, electrical/mechanical technician and maintenance crew are the workers with the greatest exposure in these areas.</a:t>
            </a:r>
          </a:p>
          <a:p>
            <a:endParaRPr lang="en-US" dirty="0"/>
          </a:p>
          <a:p>
            <a:r>
              <a:rPr lang="en-US" dirty="0"/>
              <a:t>Inform participants to always inspect and test switchgear boxes and metal surfaces supporting electrical/electronic control gadgets, before touching or working on them.</a:t>
            </a:r>
          </a:p>
          <a:p>
            <a:endParaRPr lang="en-US" dirty="0"/>
          </a:p>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15</a:t>
            </a:fld>
            <a:endParaRPr lang="en-US" dirty="0"/>
          </a:p>
        </p:txBody>
      </p:sp>
    </p:spTree>
    <p:extLst>
      <p:ext uri="{BB962C8B-B14F-4D97-AF65-F5344CB8AC3E}">
        <p14:creationId xmlns:p14="http://schemas.microsoft.com/office/powerpoint/2010/main" val="3765451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Fires and explosions are significant sources of dangers in confined areas. This is particularly critical because workers may find it difficult to  escape from such spaces in the event of these hazards. </a:t>
            </a:r>
          </a:p>
          <a:p>
            <a:r>
              <a:rPr lang="en-US" dirty="0"/>
              <a:t>The smoke can build up quickly, and the space may become unstable due to the explosion. Fire in a confined space can be set off by a spark or the ignition of flammable material.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Warning signs should be posted in the nacelle, hub and tower entrance.</a:t>
            </a:r>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17</a:t>
            </a:fld>
            <a:endParaRPr lang="en-US" dirty="0"/>
          </a:p>
        </p:txBody>
      </p:sp>
    </p:spTree>
    <p:extLst>
      <p:ext uri="{BB962C8B-B14F-4D97-AF65-F5344CB8AC3E}">
        <p14:creationId xmlns:p14="http://schemas.microsoft.com/office/powerpoint/2010/main" val="1140680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b="0" i="0" kern="1200" dirty="0">
                <a:solidFill>
                  <a:schemeClr val="tx1"/>
                </a:solidFill>
                <a:effectLst/>
                <a:latin typeface="+mn-lt"/>
                <a:ea typeface="+mn-ea"/>
                <a:cs typeface="+mn-cs"/>
              </a:rPr>
              <a:t>Symptoms of heat stress and exhaustion:</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Increased irritability</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Loss of concentration </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Inability to perform physical or mental tasks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Nausea</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Heavy sweating</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Headache</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Cold, pale, moist skin</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Muscle cramps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Dizziness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Fatigue.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Heat stroke is considered a medical emergency. Call 911 in the event of the following symptoms: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Nausea</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Hot, dry skin</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loss of consciousness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confusion</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strange behavior</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high body temperature</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Headache</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dirty="0">
                <a:hlinkClick r:id="rId3"/>
              </a:rPr>
              <a:t>https://www.ccohs.ca/products/posters/longdesc/work_heat.html</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18</a:t>
            </a:fld>
            <a:endParaRPr lang="en-US" dirty="0"/>
          </a:p>
        </p:txBody>
      </p:sp>
    </p:spTree>
    <p:extLst>
      <p:ext uri="{BB962C8B-B14F-4D97-AF65-F5344CB8AC3E}">
        <p14:creationId xmlns:p14="http://schemas.microsoft.com/office/powerpoint/2010/main" val="4033341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b="0" i="0" kern="1200" dirty="0">
                <a:solidFill>
                  <a:schemeClr val="tx1"/>
                </a:solidFill>
                <a:effectLst/>
                <a:latin typeface="+mn-lt"/>
                <a:ea typeface="+mn-ea"/>
                <a:cs typeface="+mn-cs"/>
              </a:rPr>
              <a:t>Symptoms of heat stress and exhaustion:</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Increased irritability</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Loss of concentration </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Inability to perform physical or mental tasks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Nausea</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Heavy sweating</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Headache</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Cold, pale, moist skin</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Muscle cramps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Dizziness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Fatigue.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Heat stroke is considered a medical emergency. Call 911 in the event of the following symptoms: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Nausea</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Hot, dry skin</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loss of consciousness</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confusion</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strange behavior</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high body temperature</a:t>
            </a:r>
          </a:p>
          <a:p>
            <a:pPr marL="628650" lvl="1" indent="-171450">
              <a:buFont typeface="Wingdings" panose="05000000000000000000" pitchFamily="2" charset="2"/>
              <a:buChar char="ü"/>
            </a:pPr>
            <a:r>
              <a:rPr lang="en-US" sz="1200" b="0" i="0" kern="1200" dirty="0">
                <a:solidFill>
                  <a:schemeClr val="tx1"/>
                </a:solidFill>
                <a:effectLst/>
                <a:latin typeface="+mn-lt"/>
                <a:ea typeface="+mn-ea"/>
                <a:cs typeface="+mn-cs"/>
              </a:rPr>
              <a:t>Headache</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dirty="0">
                <a:hlinkClick r:id="rId3"/>
              </a:rPr>
              <a:t>https://www.ccohs.ca/products/posters/longdesc/work_heat.html</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19</a:t>
            </a:fld>
            <a:endParaRPr lang="en-US" dirty="0"/>
          </a:p>
        </p:txBody>
      </p:sp>
    </p:spTree>
    <p:extLst>
      <p:ext uri="{BB962C8B-B14F-4D97-AF65-F5344CB8AC3E}">
        <p14:creationId xmlns:p14="http://schemas.microsoft.com/office/powerpoint/2010/main" val="38356599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This information is from OSHA</a:t>
            </a:r>
          </a:p>
        </p:txBody>
      </p:sp>
      <p:sp>
        <p:nvSpPr>
          <p:cNvPr id="4" name="Slide Number Placeholder 3"/>
          <p:cNvSpPr>
            <a:spLocks noGrp="1"/>
          </p:cNvSpPr>
          <p:nvPr>
            <p:ph type="sldNum" sz="quarter" idx="5"/>
          </p:nvPr>
        </p:nvSpPr>
        <p:spPr/>
        <p:txBody>
          <a:bodyPr/>
          <a:lstStyle/>
          <a:p>
            <a:fld id="{39EA3A77-DB7B-407D-927D-D23288866A6D}" type="slidenum">
              <a:rPr lang="en-US" smtClean="0"/>
              <a:pPr/>
              <a:t>20</a:t>
            </a:fld>
            <a:endParaRPr lang="en-US" dirty="0"/>
          </a:p>
        </p:txBody>
      </p:sp>
    </p:spTree>
    <p:extLst>
      <p:ext uri="{BB962C8B-B14F-4D97-AF65-F5344CB8AC3E}">
        <p14:creationId xmlns:p14="http://schemas.microsoft.com/office/powerpoint/2010/main" val="29749150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This information is from OSHA</a:t>
            </a:r>
          </a:p>
        </p:txBody>
      </p:sp>
      <p:sp>
        <p:nvSpPr>
          <p:cNvPr id="4" name="Slide Number Placeholder 3"/>
          <p:cNvSpPr>
            <a:spLocks noGrp="1"/>
          </p:cNvSpPr>
          <p:nvPr>
            <p:ph type="sldNum" sz="quarter" idx="5"/>
          </p:nvPr>
        </p:nvSpPr>
        <p:spPr/>
        <p:txBody>
          <a:bodyPr/>
          <a:lstStyle/>
          <a:p>
            <a:fld id="{39EA3A77-DB7B-407D-927D-D23288866A6D}" type="slidenum">
              <a:rPr lang="en-US" smtClean="0"/>
              <a:pPr/>
              <a:t>21</a:t>
            </a:fld>
            <a:endParaRPr lang="en-US" dirty="0"/>
          </a:p>
        </p:txBody>
      </p:sp>
    </p:spTree>
    <p:extLst>
      <p:ext uri="{BB962C8B-B14F-4D97-AF65-F5344CB8AC3E}">
        <p14:creationId xmlns:p14="http://schemas.microsoft.com/office/powerpoint/2010/main" val="5112236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Wind turbine assembly and erection involves several processes.. The pictures show some of the stages from foundation construction to rotor placement. </a:t>
            </a:r>
          </a:p>
          <a:p>
            <a:endParaRPr lang="en-US" dirty="0"/>
          </a:p>
          <a:p>
            <a:r>
              <a:rPr lang="en-US" i="1" u="sng" dirty="0"/>
              <a:t>Ask  participants to:</a:t>
            </a:r>
          </a:p>
          <a:p>
            <a:pPr marL="228600" indent="-228600">
              <a:buAutoNum type="alphaLcParenR"/>
            </a:pPr>
            <a:r>
              <a:rPr lang="en-US" dirty="0"/>
              <a:t>Identify what task or stage of wind turbine assembly is captured in each picture.</a:t>
            </a:r>
          </a:p>
          <a:p>
            <a:pPr marL="228600" indent="-228600">
              <a:buAutoNum type="alphaLcParenR"/>
            </a:pPr>
            <a:r>
              <a:rPr lang="en-US" dirty="0"/>
              <a:t>Identify the existing and potential hazards associated with these stages.</a:t>
            </a:r>
          </a:p>
          <a:p>
            <a:pPr marL="228600" indent="-228600">
              <a:buAutoNum type="alphaLcParenR"/>
            </a:pPr>
            <a:endParaRPr lang="en-US" dirty="0"/>
          </a:p>
          <a:p>
            <a:pPr marL="0" indent="0">
              <a:buNone/>
            </a:pPr>
            <a:r>
              <a:rPr lang="en-US" b="1" dirty="0"/>
              <a:t>Answers</a:t>
            </a:r>
            <a:r>
              <a:rPr lang="en-US" dirty="0"/>
              <a:t>: </a:t>
            </a:r>
          </a:p>
          <a:p>
            <a:pPr marL="0" indent="0">
              <a:buNone/>
            </a:pPr>
            <a:r>
              <a:rPr lang="en-US" dirty="0"/>
              <a:t>i)Top left picture shows wind turbine foundation construction.</a:t>
            </a:r>
          </a:p>
          <a:p>
            <a:pPr marL="0" indent="0">
              <a:buNone/>
            </a:pPr>
            <a:r>
              <a:rPr lang="en-US" dirty="0"/>
              <a:t>ii) Top middle picture shows installation of first tower section.</a:t>
            </a:r>
          </a:p>
          <a:p>
            <a:pPr marL="0" indent="0">
              <a:buNone/>
            </a:pPr>
            <a:r>
              <a:rPr lang="en-US" dirty="0"/>
              <a:t>iii) Top right shows installation of second tower section.</a:t>
            </a:r>
          </a:p>
          <a:p>
            <a:pPr marL="0" indent="0">
              <a:buNone/>
            </a:pPr>
            <a:r>
              <a:rPr lang="en-US" dirty="0"/>
              <a:t>iv) Bottom left picture shows placement of nacelle.</a:t>
            </a:r>
          </a:p>
          <a:p>
            <a:pPr marL="0" indent="0">
              <a:buNone/>
            </a:pPr>
            <a:r>
              <a:rPr lang="en-US" dirty="0"/>
              <a:t>V) Bottom middle shows rotor assembly.</a:t>
            </a:r>
          </a:p>
          <a:p>
            <a:pPr marL="0" indent="0">
              <a:buNone/>
            </a:pPr>
            <a:r>
              <a:rPr lang="en-US" dirty="0"/>
              <a:t>Vi) Bottom right shows rotor installation.</a:t>
            </a:r>
          </a:p>
          <a:p>
            <a:pPr marL="228600" indent="-228600">
              <a:buAutoNum type="alphaLcParenR"/>
            </a:pPr>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22</a:t>
            </a:fld>
            <a:endParaRPr lang="en-US" dirty="0"/>
          </a:p>
        </p:txBody>
      </p:sp>
    </p:spTree>
    <p:extLst>
      <p:ext uri="{BB962C8B-B14F-4D97-AF65-F5344CB8AC3E}">
        <p14:creationId xmlns:p14="http://schemas.microsoft.com/office/powerpoint/2010/main" val="42184539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According to OSHA, the characteristics of a confined space includes the following: </a:t>
            </a:r>
          </a:p>
          <a:p>
            <a:pPr marL="628650" lvl="1" indent="-171450">
              <a:buFont typeface="Wingdings" panose="05000000000000000000" pitchFamily="2" charset="2"/>
              <a:buChar char="ü"/>
            </a:pPr>
            <a:r>
              <a:rPr lang="en-US" dirty="0"/>
              <a:t>The  worker  can get into the  space  to perform the required work. </a:t>
            </a:r>
          </a:p>
          <a:p>
            <a:pPr marL="628650" lvl="1" indent="-171450">
              <a:buFont typeface="Wingdings" panose="05000000000000000000" pitchFamily="2" charset="2"/>
              <a:buChar char="ü"/>
            </a:pPr>
            <a:r>
              <a:rPr lang="en-US" dirty="0"/>
              <a:t>The  space  should not be used for permanent  human occupation. </a:t>
            </a:r>
          </a:p>
          <a:p>
            <a:pPr marL="628650" lvl="1" indent="-171450">
              <a:buFont typeface="Wingdings" panose="05000000000000000000" pitchFamily="2" charset="2"/>
              <a:buChar char="ü"/>
            </a:pPr>
            <a:r>
              <a:rPr lang="en-US" dirty="0"/>
              <a:t>Entry and exit from confined spaces is restricted. </a:t>
            </a:r>
          </a:p>
          <a:p>
            <a:endParaRPr lang="en-US" dirty="0"/>
          </a:p>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23</a:t>
            </a:fld>
            <a:endParaRPr lang="en-US" dirty="0"/>
          </a:p>
        </p:txBody>
      </p:sp>
    </p:spTree>
    <p:extLst>
      <p:ext uri="{BB962C8B-B14F-4D97-AF65-F5344CB8AC3E}">
        <p14:creationId xmlns:p14="http://schemas.microsoft.com/office/powerpoint/2010/main" val="4168308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altLang="en-US" dirty="0"/>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686800"/>
            <a:ext cx="2971800" cy="4556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2</a:t>
            </a:fld>
            <a:endParaRPr lang="en-US" altLang="en-US" dirty="0">
              <a:latin typeface="Calibri" panose="020F0502020204030204" pitchFamily="34" charset="0"/>
            </a:endParaRPr>
          </a:p>
        </p:txBody>
      </p:sp>
    </p:spTree>
    <p:extLst>
      <p:ext uri="{BB962C8B-B14F-4D97-AF65-F5344CB8AC3E}">
        <p14:creationId xmlns:p14="http://schemas.microsoft.com/office/powerpoint/2010/main" val="29740603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24</a:t>
            </a:fld>
            <a:endParaRPr lang="en-US" dirty="0"/>
          </a:p>
        </p:txBody>
      </p:sp>
    </p:spTree>
    <p:extLst>
      <p:ext uri="{BB962C8B-B14F-4D97-AF65-F5344CB8AC3E}">
        <p14:creationId xmlns:p14="http://schemas.microsoft.com/office/powerpoint/2010/main" val="18813736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25</a:t>
            </a:fld>
            <a:endParaRPr lang="en-US" dirty="0"/>
          </a:p>
        </p:txBody>
      </p:sp>
    </p:spTree>
    <p:extLst>
      <p:ext uri="{BB962C8B-B14F-4D97-AF65-F5344CB8AC3E}">
        <p14:creationId xmlns:p14="http://schemas.microsoft.com/office/powerpoint/2010/main" val="4894433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sz="1200" b="0" i="0" u="none" strike="noStrike" kern="1200" baseline="0" dirty="0">
                <a:solidFill>
                  <a:schemeClr val="tx1"/>
                </a:solidFill>
                <a:latin typeface="+mn-lt"/>
                <a:ea typeface="+mn-ea"/>
                <a:cs typeface="+mn-cs"/>
              </a:rPr>
              <a:t>Provide portable gas monitoring devices for workers. Perform air sampling in confined spaces before beginning operations.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sz="1200" b="0" i="0" u="none" strike="noStrike" kern="1200" baseline="0" dirty="0">
              <a:solidFill>
                <a:schemeClr val="tx1"/>
              </a:solidFill>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sz="1200" b="0" i="0" u="none" strike="noStrike" kern="1200" baseline="0" dirty="0">
                <a:solidFill>
                  <a:schemeClr val="tx1"/>
                </a:solidFill>
                <a:latin typeface="+mn-lt"/>
                <a:ea typeface="+mn-ea"/>
                <a:cs typeface="+mn-cs"/>
              </a:rPr>
              <a:t>A good  grounding  system should be done to protect the turbine from lightning strikes that can cause fire.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26</a:t>
            </a:fld>
            <a:endParaRPr lang="en-US" dirty="0"/>
          </a:p>
        </p:txBody>
      </p:sp>
    </p:spTree>
    <p:extLst>
      <p:ext uri="{BB962C8B-B14F-4D97-AF65-F5344CB8AC3E}">
        <p14:creationId xmlns:p14="http://schemas.microsoft.com/office/powerpoint/2010/main" val="36041598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sz="1200" b="0" i="0" u="none" strike="noStrike" kern="1200" baseline="0" dirty="0">
                <a:solidFill>
                  <a:schemeClr val="tx1"/>
                </a:solidFill>
                <a:latin typeface="+mn-lt"/>
                <a:ea typeface="+mn-ea"/>
                <a:cs typeface="+mn-cs"/>
              </a:rPr>
              <a:t>A161-foot wind turbine blade being unloaded onto a flatbed truck </a:t>
            </a:r>
          </a:p>
        </p:txBody>
      </p:sp>
      <p:sp>
        <p:nvSpPr>
          <p:cNvPr id="82948" name="Slide Number Placeholder 3"/>
          <p:cNvSpPr>
            <a:spLocks noGrp="1"/>
          </p:cNvSpPr>
          <p:nvPr>
            <p:ph type="sldNum" sz="quarter" idx="5"/>
          </p:nvPr>
        </p:nvSpPr>
        <p:spPr bwMode="auto">
          <a:xfrm>
            <a:off x="3970938" y="8682323"/>
            <a:ext cx="3037840" cy="455378"/>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27</a:t>
            </a:fld>
            <a:endParaRPr lang="en-US" altLang="en-US" dirty="0">
              <a:latin typeface="Calibri" panose="020F0502020204030204" pitchFamily="34" charset="0"/>
            </a:endParaRPr>
          </a:p>
        </p:txBody>
      </p:sp>
    </p:spTree>
    <p:extLst>
      <p:ext uri="{BB962C8B-B14F-4D97-AF65-F5344CB8AC3E}">
        <p14:creationId xmlns:p14="http://schemas.microsoft.com/office/powerpoint/2010/main" val="22359459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28</a:t>
            </a:fld>
            <a:endParaRPr lang="en-US" dirty="0"/>
          </a:p>
        </p:txBody>
      </p:sp>
    </p:spTree>
    <p:extLst>
      <p:ext uri="{BB962C8B-B14F-4D97-AF65-F5344CB8AC3E}">
        <p14:creationId xmlns:p14="http://schemas.microsoft.com/office/powerpoint/2010/main" val="22334800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29</a:t>
            </a:fld>
            <a:endParaRPr lang="en-US" dirty="0"/>
          </a:p>
        </p:txBody>
      </p:sp>
    </p:spTree>
    <p:extLst>
      <p:ext uri="{BB962C8B-B14F-4D97-AF65-F5344CB8AC3E}">
        <p14:creationId xmlns:p14="http://schemas.microsoft.com/office/powerpoint/2010/main" val="18841176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30</a:t>
            </a:fld>
            <a:endParaRPr lang="en-US" dirty="0"/>
          </a:p>
        </p:txBody>
      </p:sp>
    </p:spTree>
    <p:extLst>
      <p:ext uri="{BB962C8B-B14F-4D97-AF65-F5344CB8AC3E}">
        <p14:creationId xmlns:p14="http://schemas.microsoft.com/office/powerpoint/2010/main" val="1849871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Ensure that tools are packed away safely and that roofing sheets, cones, signage and other loose materials are safely secured. (A 18 miles per hour wind classified on the </a:t>
            </a:r>
            <a:r>
              <a:rPr lang="en-US" sz="1200" b="0" i="0" kern="1200" dirty="0" err="1">
                <a:solidFill>
                  <a:schemeClr val="tx1"/>
                </a:solidFill>
                <a:effectLst/>
                <a:latin typeface="+mn-lt"/>
                <a:ea typeface="+mn-ea"/>
                <a:cs typeface="+mn-cs"/>
              </a:rPr>
              <a:t>beaufort</a:t>
            </a:r>
            <a:r>
              <a:rPr lang="en-US" sz="1200" b="0" i="0" kern="1200" dirty="0">
                <a:solidFill>
                  <a:schemeClr val="tx1"/>
                </a:solidFill>
                <a:effectLst/>
                <a:latin typeface="+mn-lt"/>
                <a:ea typeface="+mn-ea"/>
                <a:cs typeface="+mn-cs"/>
              </a:rPr>
              <a:t> scale as a ‘fresh breeze’), can pick up a piece of scrap material and carry it as far out as the height from which it came)</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9EA3A77-DB7B-407D-927D-D23288866A6D}" type="slidenum">
              <a:rPr lang="en-US" smtClean="0"/>
              <a:pPr/>
              <a:t>31</a:t>
            </a:fld>
            <a:endParaRPr lang="en-US" dirty="0"/>
          </a:p>
        </p:txBody>
      </p:sp>
    </p:spTree>
    <p:extLst>
      <p:ext uri="{BB962C8B-B14F-4D97-AF65-F5344CB8AC3E}">
        <p14:creationId xmlns:p14="http://schemas.microsoft.com/office/powerpoint/2010/main" val="23699031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32</a:t>
            </a:fld>
            <a:endParaRPr lang="en-US" dirty="0"/>
          </a:p>
        </p:txBody>
      </p:sp>
    </p:spTree>
    <p:extLst>
      <p:ext uri="{BB962C8B-B14F-4D97-AF65-F5344CB8AC3E}">
        <p14:creationId xmlns:p14="http://schemas.microsoft.com/office/powerpoint/2010/main" val="38088521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33</a:t>
            </a:fld>
            <a:endParaRPr lang="en-US" dirty="0"/>
          </a:p>
        </p:txBody>
      </p:sp>
    </p:spTree>
    <p:extLst>
      <p:ext uri="{BB962C8B-B14F-4D97-AF65-F5344CB8AC3E}">
        <p14:creationId xmlns:p14="http://schemas.microsoft.com/office/powerpoint/2010/main" val="1613248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7500" lnSpcReduction="20000"/>
          </a:bodyPr>
          <a:lstStyle/>
          <a:p>
            <a:pPr marL="0" indent="0">
              <a:buFont typeface="Arial" panose="020B0604020202020204" pitchFamily="34" charset="0"/>
              <a:buNone/>
            </a:pPr>
            <a:r>
              <a:rPr lang="en-US" altLang="en-US" sz="1200" b="0" i="0" u="none" strike="noStrike" kern="1200" baseline="0" dirty="0">
                <a:solidFill>
                  <a:schemeClr val="tx1"/>
                </a:solidFill>
                <a:latin typeface="+mn-lt"/>
                <a:ea typeface="+mn-ea"/>
                <a:cs typeface="+mn-cs"/>
              </a:rPr>
              <a:t>There are so many steps involved in a wind turbine project. They include:</a:t>
            </a:r>
          </a:p>
          <a:p>
            <a:pPr marL="628650" lvl="1" indent="-171450">
              <a:buFont typeface="Wingdings" panose="05000000000000000000" pitchFamily="2" charset="2"/>
              <a:buChar char="ü"/>
            </a:pPr>
            <a:r>
              <a:rPr lang="en-US" altLang="en-US" sz="1200" b="0" i="0" u="none" strike="noStrike" kern="1200" baseline="0" dirty="0">
                <a:solidFill>
                  <a:schemeClr val="tx1"/>
                </a:solidFill>
                <a:latin typeface="+mn-lt"/>
                <a:ea typeface="+mn-ea"/>
                <a:cs typeface="+mn-cs"/>
              </a:rPr>
              <a:t>Construction of access roads</a:t>
            </a:r>
          </a:p>
          <a:p>
            <a:pPr marL="628650" lvl="1" indent="-171450">
              <a:buFont typeface="Wingdings" panose="05000000000000000000" pitchFamily="2" charset="2"/>
              <a:buChar char="ü"/>
            </a:pPr>
            <a:r>
              <a:rPr lang="en-US" altLang="en-US" sz="1200" b="0" i="0" u="none" strike="noStrike" kern="1200" baseline="0" dirty="0">
                <a:solidFill>
                  <a:schemeClr val="tx1"/>
                </a:solidFill>
                <a:latin typeface="+mn-lt"/>
                <a:ea typeface="+mn-ea"/>
                <a:cs typeface="+mn-cs"/>
              </a:rPr>
              <a:t>Turbine foundation, </a:t>
            </a:r>
          </a:p>
          <a:p>
            <a:pPr marL="628650" lvl="1" indent="-171450">
              <a:buFont typeface="Wingdings" panose="05000000000000000000" pitchFamily="2" charset="2"/>
              <a:buChar char="ü"/>
            </a:pPr>
            <a:r>
              <a:rPr lang="en-US" altLang="en-US" sz="1200" b="0" i="0" u="none" strike="noStrike" kern="1200" baseline="0" dirty="0">
                <a:solidFill>
                  <a:schemeClr val="tx1"/>
                </a:solidFill>
                <a:latin typeface="+mn-lt"/>
                <a:ea typeface="+mn-ea"/>
                <a:cs typeface="+mn-cs"/>
              </a:rPr>
              <a:t>Turbine construction</a:t>
            </a:r>
          </a:p>
          <a:p>
            <a:pPr marL="628650" lvl="1" indent="-171450">
              <a:buFont typeface="Wingdings" panose="05000000000000000000" pitchFamily="2" charset="2"/>
              <a:buChar char="ü"/>
            </a:pPr>
            <a:r>
              <a:rPr lang="en-US" altLang="en-US" sz="1200" b="0" i="0" u="none" strike="noStrike" kern="1200" baseline="0" dirty="0">
                <a:solidFill>
                  <a:schemeClr val="tx1"/>
                </a:solidFill>
                <a:latin typeface="+mn-lt"/>
                <a:ea typeface="+mn-ea"/>
                <a:cs typeface="+mn-cs"/>
              </a:rPr>
              <a:t>Electrical collection </a:t>
            </a:r>
          </a:p>
          <a:p>
            <a:pPr marL="628650" lvl="1" indent="-171450">
              <a:buFont typeface="Wingdings" panose="05000000000000000000" pitchFamily="2" charset="2"/>
              <a:buChar char="ü"/>
            </a:pPr>
            <a:r>
              <a:rPr lang="en-US" altLang="en-US" sz="1200" b="0" i="0" u="none" strike="noStrike" kern="1200" baseline="0" dirty="0">
                <a:solidFill>
                  <a:schemeClr val="tx1"/>
                </a:solidFill>
                <a:latin typeface="+mn-lt"/>
                <a:ea typeface="+mn-ea"/>
                <a:cs typeface="+mn-cs"/>
              </a:rPr>
              <a:t>Operation and Maintenance of building </a:t>
            </a:r>
          </a:p>
          <a:p>
            <a:pPr marL="628650" lvl="1" indent="-171450">
              <a:buFont typeface="Wingdings" panose="05000000000000000000" pitchFamily="2" charset="2"/>
              <a:buChar char="ü"/>
            </a:pPr>
            <a:r>
              <a:rPr lang="en-US" altLang="en-US" sz="1200" b="0" i="0" u="none" strike="noStrike" kern="1200" baseline="0" dirty="0">
                <a:solidFill>
                  <a:schemeClr val="tx1"/>
                </a:solidFill>
                <a:latin typeface="+mn-lt"/>
                <a:ea typeface="+mn-ea"/>
                <a:cs typeface="+mn-cs"/>
              </a:rPr>
              <a:t>Commercial operation</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pPr marL="0" indent="0">
              <a:buFont typeface="Arial" panose="020B0604020202020204" pitchFamily="34" charset="0"/>
              <a:buNone/>
            </a:pPr>
            <a:r>
              <a:rPr lang="en-US" altLang="en-US" sz="1200" b="0" i="0" u="none" strike="noStrike" kern="1200" baseline="0" dirty="0">
                <a:solidFill>
                  <a:schemeClr val="tx1"/>
                </a:solidFill>
                <a:latin typeface="+mn-lt"/>
                <a:ea typeface="+mn-ea"/>
                <a:cs typeface="+mn-cs"/>
              </a:rPr>
              <a:t>This module will focus on the critical processes related to the construction, maintenance and demolition stages. These stages have critical processes that pose some occupational health hazards in their execution.</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pPr marL="0" indent="0">
              <a:buFont typeface="Arial" panose="020B0604020202020204" pitchFamily="34" charset="0"/>
              <a:buNone/>
            </a:pPr>
            <a:r>
              <a:rPr lang="en-US" sz="1200" b="0" i="0" kern="1200" dirty="0">
                <a:solidFill>
                  <a:schemeClr val="tx1"/>
                </a:solidFill>
                <a:effectLst/>
                <a:latin typeface="+mn-lt"/>
                <a:ea typeface="+mn-ea"/>
                <a:cs typeface="+mn-cs"/>
              </a:rPr>
              <a:t>Occupational health involves the preconception, recognition, appraisal and management of risk that stems from the workplace which could affect the health of workers.  </a:t>
            </a:r>
            <a:endParaRPr lang="en-US" altLang="en-US" sz="1200" b="0" i="0" u="none" strike="noStrike" kern="1200" baseline="0" dirty="0">
              <a:solidFill>
                <a:schemeClr val="tx1"/>
              </a:solidFill>
              <a:latin typeface="+mn-lt"/>
              <a:ea typeface="+mn-ea"/>
              <a:cs typeface="+mn-cs"/>
            </a:endParaRP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pPr marL="0" indent="0">
              <a:buFont typeface="Arial" panose="020B0604020202020204" pitchFamily="34" charset="0"/>
              <a:buNone/>
            </a:pPr>
            <a:r>
              <a:rPr lang="en-US" altLang="en-US" sz="1200" b="0" i="0" u="none" strike="noStrike" kern="1200" baseline="0" dirty="0">
                <a:solidFill>
                  <a:schemeClr val="tx1"/>
                </a:solidFill>
                <a:latin typeface="+mn-lt"/>
                <a:ea typeface="+mn-ea"/>
                <a:cs typeface="+mn-cs"/>
              </a:rPr>
              <a:t>A wind turbine project has the following work trades:</a:t>
            </a:r>
          </a:p>
          <a:p>
            <a:pPr marL="228600" indent="-228600">
              <a:buFont typeface="Arial" panose="020B0604020202020204" pitchFamily="34" charset="0"/>
              <a:buAutoNum type="arabicPeriod"/>
            </a:pPr>
            <a:r>
              <a:rPr lang="en-US" altLang="en-US" sz="1200" b="1" i="0" u="none" strike="noStrike" kern="1200" baseline="0" dirty="0">
                <a:solidFill>
                  <a:schemeClr val="tx1"/>
                </a:solidFill>
                <a:latin typeface="+mn-lt"/>
                <a:ea typeface="+mn-ea"/>
                <a:cs typeface="+mn-cs"/>
              </a:rPr>
              <a:t>Crane Operator</a:t>
            </a:r>
            <a:r>
              <a:rPr lang="en-US" altLang="en-US" sz="1200" b="0" i="0" u="none" strike="noStrike" kern="1200" baseline="0" dirty="0">
                <a:solidFill>
                  <a:schemeClr val="tx1"/>
                </a:solidFill>
                <a:latin typeface="+mn-lt"/>
                <a:ea typeface="+mn-ea"/>
                <a:cs typeface="+mn-cs"/>
              </a:rPr>
              <a:t>: Loading and offloading components, moving components around the site, lifting of components into place for assembly and installation, de-assembling and demolition.</a:t>
            </a:r>
          </a:p>
          <a:p>
            <a:pPr marL="228600" indent="-228600">
              <a:buFont typeface="Arial" panose="020B0604020202020204" pitchFamily="34" charset="0"/>
              <a:buAutoNum type="arabicPeriod"/>
            </a:pPr>
            <a:r>
              <a:rPr lang="en-US" altLang="en-US" sz="1200" b="1" i="0" u="none" strike="noStrike" kern="1200" baseline="0" dirty="0">
                <a:solidFill>
                  <a:schemeClr val="tx1"/>
                </a:solidFill>
                <a:latin typeface="+mn-lt"/>
                <a:ea typeface="+mn-ea"/>
                <a:cs typeface="+mn-cs"/>
              </a:rPr>
              <a:t>Truck drivers</a:t>
            </a:r>
            <a:r>
              <a:rPr lang="en-US" altLang="en-US" sz="1200" b="0" i="0" u="none" strike="noStrike" kern="1200" baseline="0" dirty="0">
                <a:solidFill>
                  <a:schemeClr val="tx1"/>
                </a:solidFill>
                <a:latin typeface="+mn-lt"/>
                <a:ea typeface="+mn-ea"/>
                <a:cs typeface="+mn-cs"/>
              </a:rPr>
              <a:t>: Transporting components by road from the demolition site to the place of installation.</a:t>
            </a:r>
          </a:p>
          <a:p>
            <a:pPr marL="228600" indent="-228600">
              <a:buFont typeface="Arial" panose="020B0604020202020204" pitchFamily="34" charset="0"/>
              <a:buAutoNum type="arabicPeriod"/>
            </a:pPr>
            <a:r>
              <a:rPr lang="en-US" altLang="en-US" sz="1200" b="1" i="0" u="none" strike="noStrike" kern="1200" baseline="0" dirty="0">
                <a:solidFill>
                  <a:schemeClr val="tx1"/>
                </a:solidFill>
                <a:latin typeface="+mn-lt"/>
                <a:ea typeface="+mn-ea"/>
                <a:cs typeface="+mn-cs"/>
              </a:rPr>
              <a:t>Fitters</a:t>
            </a:r>
            <a:r>
              <a:rPr lang="en-US" altLang="en-US" sz="1200" b="0" i="0" u="none" strike="noStrike" kern="1200" baseline="0" dirty="0">
                <a:solidFill>
                  <a:schemeClr val="tx1"/>
                </a:solidFill>
                <a:latin typeface="+mn-lt"/>
                <a:ea typeface="+mn-ea"/>
                <a:cs typeface="+mn-cs"/>
              </a:rPr>
              <a:t>: </a:t>
            </a:r>
            <a:r>
              <a:rPr lang="en-US" altLang="en-US" sz="1200" b="0" i="0" u="none" strike="noStrike" kern="1200" baseline="0" dirty="0">
                <a:solidFill>
                  <a:schemeClr val="tx1"/>
                </a:solidFill>
                <a:effectLst/>
                <a:latin typeface="+mn-lt"/>
                <a:ea typeface="+mn-ea"/>
                <a:cs typeface="+mn-cs"/>
              </a:rPr>
              <a:t>Assembling and de-assembling cranes, fitting together, assembling and installation of turbine components.</a:t>
            </a:r>
            <a:r>
              <a:rPr lang="en-US" sz="1200" b="0" i="0" kern="1200" dirty="0">
                <a:solidFill>
                  <a:schemeClr val="tx1"/>
                </a:solidFill>
                <a:effectLst/>
                <a:latin typeface="+mn-lt"/>
                <a:ea typeface="+mn-ea"/>
                <a:cs typeface="+mn-cs"/>
              </a:rPr>
              <a:t> </a:t>
            </a:r>
            <a:endParaRPr lang="en-US" altLang="en-US" sz="1200" b="0" i="0" u="none" strike="noStrike" kern="1200" baseline="0" dirty="0">
              <a:solidFill>
                <a:schemeClr val="tx1"/>
              </a:solidFill>
              <a:latin typeface="+mn-lt"/>
              <a:ea typeface="+mn-ea"/>
              <a:cs typeface="+mn-cs"/>
            </a:endParaRPr>
          </a:p>
          <a:p>
            <a:pPr marL="228600" indent="-228600">
              <a:buFont typeface="Arial" panose="020B0604020202020204" pitchFamily="34" charset="0"/>
              <a:buAutoNum type="arabicPeriod"/>
            </a:pPr>
            <a:r>
              <a:rPr lang="en-US" altLang="en-US" sz="1200" b="1" i="0" u="none" strike="noStrike" kern="1200" baseline="0" dirty="0">
                <a:solidFill>
                  <a:schemeClr val="tx1"/>
                </a:solidFill>
                <a:latin typeface="+mn-lt"/>
                <a:ea typeface="+mn-ea"/>
                <a:cs typeface="+mn-cs"/>
              </a:rPr>
              <a:t>Electrician</a:t>
            </a:r>
            <a:r>
              <a:rPr lang="en-US" altLang="en-US" sz="1200" b="0" i="0" u="none" strike="noStrike" kern="1200" baseline="0" dirty="0">
                <a:solidFill>
                  <a:schemeClr val="tx1"/>
                </a:solidFill>
                <a:latin typeface="+mn-lt"/>
                <a:ea typeface="+mn-ea"/>
                <a:cs typeface="+mn-cs"/>
              </a:rPr>
              <a:t>: Performing electrical works, i</a:t>
            </a:r>
            <a:r>
              <a:rPr lang="en-US" sz="1200" b="0" i="0" kern="1200" dirty="0">
                <a:solidFill>
                  <a:schemeClr val="tx1"/>
                </a:solidFill>
                <a:effectLst/>
                <a:latin typeface="+mn-lt"/>
                <a:ea typeface="+mn-ea"/>
                <a:cs typeface="+mn-cs"/>
              </a:rPr>
              <a:t>nstallation of underground cables, connecting to substation, installation of switchgear and transformer, and performing test runs for commissioning. </a:t>
            </a:r>
            <a:endParaRPr lang="en-US" altLang="en-US" sz="1200" b="0" i="0" u="none" strike="noStrike" kern="1200" baseline="0" dirty="0">
              <a:solidFill>
                <a:schemeClr val="tx1"/>
              </a:solidFill>
              <a:latin typeface="+mn-lt"/>
              <a:ea typeface="+mn-ea"/>
              <a:cs typeface="+mn-cs"/>
            </a:endParaRPr>
          </a:p>
          <a:p>
            <a:pPr marL="228600" indent="-228600">
              <a:buFont typeface="Arial" panose="020B0604020202020204" pitchFamily="34" charset="0"/>
              <a:buAutoNum type="arabicPeriod"/>
            </a:pPr>
            <a:r>
              <a:rPr lang="en-US" altLang="en-US" sz="1200" b="1" i="0" u="none" strike="noStrike" kern="1200" baseline="0" dirty="0">
                <a:solidFill>
                  <a:schemeClr val="tx1"/>
                </a:solidFill>
                <a:latin typeface="+mn-lt"/>
                <a:ea typeface="+mn-ea"/>
                <a:cs typeface="+mn-cs"/>
              </a:rPr>
              <a:t>Electrical technician</a:t>
            </a:r>
            <a:r>
              <a:rPr lang="en-US" altLang="en-US" sz="1200" b="0" i="0" u="none" strike="noStrike" kern="1200" baseline="0" dirty="0">
                <a:solidFill>
                  <a:schemeClr val="tx1"/>
                </a:solidFill>
                <a:latin typeface="+mn-lt"/>
                <a:ea typeface="+mn-ea"/>
                <a:cs typeface="+mn-cs"/>
              </a:rPr>
              <a:t>: Performing maintenance and repair works.</a:t>
            </a:r>
          </a:p>
          <a:p>
            <a:pPr marL="228600" indent="-228600">
              <a:buFont typeface="Arial" panose="020B0604020202020204" pitchFamily="34" charset="0"/>
              <a:buAutoNum type="arabicPeriod"/>
            </a:pPr>
            <a:r>
              <a:rPr lang="en-US" altLang="en-US" sz="1200" b="1" i="0" u="none" strike="noStrike" kern="1200" baseline="0" dirty="0">
                <a:solidFill>
                  <a:schemeClr val="tx1"/>
                </a:solidFill>
                <a:latin typeface="+mn-lt"/>
                <a:ea typeface="+mn-ea"/>
                <a:cs typeface="+mn-cs"/>
              </a:rPr>
              <a:t>Mechanical technician</a:t>
            </a:r>
            <a:r>
              <a:rPr lang="en-US" altLang="en-US" sz="1200" b="0" i="0" u="none" strike="noStrike" kern="1200" baseline="0" dirty="0">
                <a:solidFill>
                  <a:schemeClr val="tx1"/>
                </a:solidFill>
                <a:latin typeface="+mn-lt"/>
                <a:ea typeface="+mn-ea"/>
                <a:cs typeface="+mn-cs"/>
              </a:rPr>
              <a:t>: Performing maintenance and repair works.</a:t>
            </a:r>
          </a:p>
          <a:p>
            <a:pPr marL="228600" indent="-228600">
              <a:buFont typeface="Arial" panose="020B0604020202020204" pitchFamily="34" charset="0"/>
              <a:buAutoNum type="arabicPeriod"/>
            </a:pPr>
            <a:r>
              <a:rPr lang="en-US" altLang="en-US" sz="1200" b="1" i="0" u="none" strike="noStrike" kern="1200" baseline="0" dirty="0">
                <a:solidFill>
                  <a:schemeClr val="tx1"/>
                </a:solidFill>
                <a:latin typeface="+mn-lt"/>
                <a:ea typeface="+mn-ea"/>
                <a:cs typeface="+mn-cs"/>
              </a:rPr>
              <a:t>Maintenance crew</a:t>
            </a:r>
            <a:r>
              <a:rPr lang="en-US" altLang="en-US" sz="1200" b="0" i="0" u="none" strike="noStrike" kern="1200" baseline="0" dirty="0">
                <a:solidFill>
                  <a:schemeClr val="tx1"/>
                </a:solidFill>
                <a:latin typeface="+mn-lt"/>
                <a:ea typeface="+mn-ea"/>
                <a:cs typeface="+mn-cs"/>
              </a:rPr>
              <a:t>: Cleaning turbine blades and other works.</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pPr marL="0" indent="0">
              <a:buFont typeface="Arial" panose="020B0604020202020204" pitchFamily="34" charset="0"/>
              <a:buNone/>
            </a:pPr>
            <a:r>
              <a:rPr lang="en-US" altLang="en-US" sz="1200" b="0" i="0" u="none" strike="noStrike" kern="1200" baseline="0" dirty="0">
                <a:solidFill>
                  <a:schemeClr val="tx1"/>
                </a:solidFill>
                <a:latin typeface="+mn-lt"/>
                <a:ea typeface="+mn-ea"/>
                <a:cs typeface="+mn-cs"/>
              </a:rPr>
              <a:t>These trade occupations face dangerous working conditions when performing their tasks. It is therefore important for workers in the wind power industry to be aware of the general hazards associated with these processes.</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pPr marL="0" indent="0">
              <a:buFont typeface="Arial" panose="020B0604020202020204" pitchFamily="34" charset="0"/>
              <a:buNone/>
            </a:pPr>
            <a:r>
              <a:rPr lang="en-US" altLang="en-US" sz="1200" b="0" i="0" u="none" strike="noStrike" kern="1200" baseline="0" dirty="0">
                <a:solidFill>
                  <a:schemeClr val="tx1"/>
                </a:solidFill>
                <a:latin typeface="+mn-lt"/>
                <a:ea typeface="+mn-ea"/>
                <a:cs typeface="+mn-cs"/>
              </a:rPr>
              <a:t>Fall injury is a major hazard in these processes, due to the exposure from working at height.</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pPr marL="0" indent="0">
              <a:buFont typeface="Arial" panose="020B0604020202020204" pitchFamily="34" charset="0"/>
              <a:buNone/>
            </a:pPr>
            <a:r>
              <a:rPr lang="en-US" altLang="en-US" sz="1200" b="0" i="0" u="none" strike="noStrike" kern="1200" baseline="0" dirty="0">
                <a:solidFill>
                  <a:schemeClr val="tx1"/>
                </a:solidFill>
                <a:latin typeface="+mn-lt"/>
                <a:ea typeface="+mn-ea"/>
                <a:cs typeface="+mn-cs"/>
              </a:rPr>
              <a:t>According to the Bureau of Labor Statistics (BLS), fatal work-related falls to a lower level increased 26 percent from 2011 (553 fatal falls) to 2016 (697 fatal falls) and a total of 3,723 fatal falls over the 6-year period.</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pPr marL="0" indent="0">
              <a:buFont typeface="Arial" panose="020B0604020202020204" pitchFamily="34" charset="0"/>
              <a:buNone/>
            </a:pPr>
            <a:r>
              <a:rPr lang="en-US" altLang="en-US" sz="1200" b="0" i="0" u="none" strike="noStrike" kern="1200" baseline="0" dirty="0">
                <a:solidFill>
                  <a:schemeClr val="tx1"/>
                </a:solidFill>
                <a:latin typeface="+mn-lt"/>
                <a:ea typeface="+mn-ea"/>
                <a:cs typeface="+mn-cs"/>
              </a:rPr>
              <a:t>Workers are also exposed to struck by and electrical hazards by working around electricity.</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686800"/>
            <a:ext cx="2971800" cy="4556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3</a:t>
            </a:fld>
            <a:endParaRPr lang="en-US" altLang="en-US" dirty="0">
              <a:latin typeface="Calibri" panose="020F0502020204030204" pitchFamily="34" charset="0"/>
            </a:endParaRPr>
          </a:p>
        </p:txBody>
      </p:sp>
    </p:spTree>
    <p:extLst>
      <p:ext uri="{BB962C8B-B14F-4D97-AF65-F5344CB8AC3E}">
        <p14:creationId xmlns:p14="http://schemas.microsoft.com/office/powerpoint/2010/main" val="23859042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34</a:t>
            </a:fld>
            <a:endParaRPr lang="en-US" dirty="0"/>
          </a:p>
        </p:txBody>
      </p:sp>
    </p:spTree>
    <p:extLst>
      <p:ext uri="{BB962C8B-B14F-4D97-AF65-F5344CB8AC3E}">
        <p14:creationId xmlns:p14="http://schemas.microsoft.com/office/powerpoint/2010/main" val="32470188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35</a:t>
            </a:fld>
            <a:endParaRPr lang="en-US" dirty="0"/>
          </a:p>
        </p:txBody>
      </p:sp>
    </p:spTree>
    <p:extLst>
      <p:ext uri="{BB962C8B-B14F-4D97-AF65-F5344CB8AC3E}">
        <p14:creationId xmlns:p14="http://schemas.microsoft.com/office/powerpoint/2010/main" val="14571151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picture shows a fully assembled rotor lifted during installation.</a:t>
            </a:r>
          </a:p>
          <a:p>
            <a:endParaRPr lang="en-US" dirty="0"/>
          </a:p>
          <a:p>
            <a:r>
              <a:rPr lang="en-US" dirty="0"/>
              <a:t>Let participants identify the activity shown in the picture and the possible hazards</a:t>
            </a:r>
          </a:p>
          <a:p>
            <a:endParaRPr lang="en-US" dirty="0"/>
          </a:p>
          <a:p>
            <a:r>
              <a:rPr lang="en-US" dirty="0"/>
              <a:t> Photo source: Boss Crane (https://www.bosscrane.com/industries-served/wind-energy-services/)</a:t>
            </a:r>
            <a:r>
              <a:rPr lang="en-US" baseline="0" dirty="0"/>
              <a:t> </a:t>
            </a:r>
            <a:endParaRPr lang="en-US" dirty="0"/>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36</a:t>
            </a:fld>
            <a:endParaRPr lang="en-US" dirty="0"/>
          </a:p>
        </p:txBody>
      </p:sp>
    </p:spTree>
    <p:extLst>
      <p:ext uri="{BB962C8B-B14F-4D97-AF65-F5344CB8AC3E}">
        <p14:creationId xmlns:p14="http://schemas.microsoft.com/office/powerpoint/2010/main" val="30696736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37</a:t>
            </a:fld>
            <a:endParaRPr lang="en-US" dirty="0"/>
          </a:p>
        </p:txBody>
      </p:sp>
    </p:spTree>
    <p:extLst>
      <p:ext uri="{BB962C8B-B14F-4D97-AF65-F5344CB8AC3E}">
        <p14:creationId xmlns:p14="http://schemas.microsoft.com/office/powerpoint/2010/main" val="23324660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38</a:t>
            </a:fld>
            <a:endParaRPr lang="en-US" dirty="0"/>
          </a:p>
        </p:txBody>
      </p:sp>
    </p:spTree>
    <p:extLst>
      <p:ext uri="{BB962C8B-B14F-4D97-AF65-F5344CB8AC3E}">
        <p14:creationId xmlns:p14="http://schemas.microsoft.com/office/powerpoint/2010/main" val="32903412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39</a:t>
            </a:fld>
            <a:endParaRPr lang="en-US" dirty="0"/>
          </a:p>
        </p:txBody>
      </p:sp>
    </p:spTree>
    <p:extLst>
      <p:ext uri="{BB962C8B-B14F-4D97-AF65-F5344CB8AC3E}">
        <p14:creationId xmlns:p14="http://schemas.microsoft.com/office/powerpoint/2010/main" val="18633648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40</a:t>
            </a:fld>
            <a:endParaRPr lang="en-US" dirty="0"/>
          </a:p>
        </p:txBody>
      </p:sp>
    </p:spTree>
    <p:extLst>
      <p:ext uri="{BB962C8B-B14F-4D97-AF65-F5344CB8AC3E}">
        <p14:creationId xmlns:p14="http://schemas.microsoft.com/office/powerpoint/2010/main" val="6433627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41</a:t>
            </a:fld>
            <a:endParaRPr lang="en-US" dirty="0"/>
          </a:p>
        </p:txBody>
      </p:sp>
    </p:spTree>
    <p:extLst>
      <p:ext uri="{BB962C8B-B14F-4D97-AF65-F5344CB8AC3E}">
        <p14:creationId xmlns:p14="http://schemas.microsoft.com/office/powerpoint/2010/main" val="19094889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42</a:t>
            </a:fld>
            <a:endParaRPr lang="en-US" dirty="0"/>
          </a:p>
        </p:txBody>
      </p:sp>
    </p:spTree>
    <p:extLst>
      <p:ext uri="{BB962C8B-B14F-4D97-AF65-F5344CB8AC3E}">
        <p14:creationId xmlns:p14="http://schemas.microsoft.com/office/powerpoint/2010/main" val="42665702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A3A77-DB7B-407D-927D-D23288866A6D}" type="slidenum">
              <a:rPr lang="en-US" smtClean="0"/>
              <a:pPr/>
              <a:t>43</a:t>
            </a:fld>
            <a:endParaRPr lang="en-US" dirty="0"/>
          </a:p>
        </p:txBody>
      </p:sp>
    </p:spTree>
    <p:extLst>
      <p:ext uri="{BB962C8B-B14F-4D97-AF65-F5344CB8AC3E}">
        <p14:creationId xmlns:p14="http://schemas.microsoft.com/office/powerpoint/2010/main" val="190783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sz="1200" b="0" i="0" kern="1200" dirty="0">
                <a:solidFill>
                  <a:schemeClr val="tx1"/>
                </a:solidFill>
                <a:effectLst/>
                <a:latin typeface="+mn-lt"/>
                <a:ea typeface="+mn-ea"/>
                <a:cs typeface="+mn-cs"/>
              </a:rPr>
              <a:t>Hazards in their nature, can be in two forms: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Natural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Man made (human induced).</a:t>
            </a:r>
          </a:p>
          <a:p>
            <a:pPr marL="0" indent="0">
              <a:buFont typeface="Arial" panose="020B0604020202020204" pitchFamily="34" charset="0"/>
              <a:buNone/>
            </a:pPr>
            <a:endParaRPr lang="en-US" sz="1200" b="0" i="0" kern="1200" dirty="0">
              <a:solidFill>
                <a:schemeClr val="tx1"/>
              </a:solidFill>
              <a:effectLst/>
              <a:latin typeface="+mn-lt"/>
              <a:ea typeface="+mn-ea"/>
              <a:cs typeface="+mn-cs"/>
            </a:endParaRPr>
          </a:p>
          <a:p>
            <a:pPr marL="0" indent="0">
              <a:buFont typeface="Arial" panose="020B0604020202020204" pitchFamily="34" charset="0"/>
              <a:buNone/>
            </a:pPr>
            <a:r>
              <a:rPr lang="en-US" sz="1200" b="0" i="1" u="sng" kern="1200" dirty="0">
                <a:solidFill>
                  <a:schemeClr val="tx1"/>
                </a:solidFill>
                <a:effectLst/>
                <a:latin typeface="+mn-lt"/>
                <a:ea typeface="+mn-ea"/>
                <a:cs typeface="+mn-cs"/>
              </a:rPr>
              <a:t>Hazards are different from risk:</a:t>
            </a:r>
          </a:p>
          <a:p>
            <a:pPr marL="0" indent="0">
              <a:buFont typeface="Arial" panose="020B0604020202020204" pitchFamily="34" charset="0"/>
              <a:buNone/>
            </a:pPr>
            <a:r>
              <a:rPr lang="en-US" sz="1200" b="0" i="0" kern="1200" dirty="0">
                <a:solidFill>
                  <a:schemeClr val="tx1"/>
                </a:solidFill>
                <a:effectLst/>
                <a:latin typeface="+mn-lt"/>
                <a:ea typeface="+mn-ea"/>
                <a:cs typeface="+mn-cs"/>
              </a:rPr>
              <a:t>A hazard is any agent with the potential to cause harm or damage to humans, property, or the environment. </a:t>
            </a:r>
          </a:p>
          <a:p>
            <a:pPr marL="0" indent="0">
              <a:buFont typeface="Arial" panose="020B0604020202020204" pitchFamily="34" charset="0"/>
              <a:buNone/>
            </a:pPr>
            <a:endParaRPr lang="en-US" sz="1200" b="0" i="0" kern="1200" dirty="0">
              <a:solidFill>
                <a:schemeClr val="tx1"/>
              </a:solidFill>
              <a:effectLst/>
              <a:latin typeface="+mn-lt"/>
              <a:ea typeface="+mn-ea"/>
              <a:cs typeface="+mn-cs"/>
            </a:endParaRPr>
          </a:p>
          <a:p>
            <a:pPr marL="0" indent="0">
              <a:buFont typeface="Arial" panose="020B0604020202020204" pitchFamily="34" charset="0"/>
              <a:buNone/>
            </a:pPr>
            <a:r>
              <a:rPr lang="en-US" sz="1200" b="0" i="0" kern="1200" dirty="0">
                <a:solidFill>
                  <a:schemeClr val="tx1"/>
                </a:solidFill>
                <a:effectLst/>
                <a:latin typeface="+mn-lt"/>
                <a:ea typeface="+mn-ea"/>
                <a:cs typeface="+mn-cs"/>
              </a:rPr>
              <a:t>On the hand, risk is the probability that an  exposure to a hazard or hazardous situation would result in a negative consequence.  Risks occur only when there is an exposure to a hazard. A situation known as an incident arises, when there is an interaction with the hazard, during the exposure.</a:t>
            </a:r>
          </a:p>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970938" y="8682323"/>
            <a:ext cx="3037840" cy="455378"/>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4</a:t>
            </a:fld>
            <a:endParaRPr lang="en-US" altLang="en-US" dirty="0">
              <a:latin typeface="Calibri" panose="020F0502020204030204" pitchFamily="34" charset="0"/>
            </a:endParaRPr>
          </a:p>
        </p:txBody>
      </p:sp>
    </p:spTree>
    <p:extLst>
      <p:ext uri="{BB962C8B-B14F-4D97-AF65-F5344CB8AC3E}">
        <p14:creationId xmlns:p14="http://schemas.microsoft.com/office/powerpoint/2010/main" val="18232961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Ask</a:t>
            </a:r>
            <a:r>
              <a:rPr lang="en-US" dirty="0"/>
              <a:t>: What are the major hazards you recognize in your workplace? </a:t>
            </a:r>
          </a:p>
          <a:p>
            <a:endParaRPr lang="en-US" dirty="0"/>
          </a:p>
          <a:p>
            <a:r>
              <a:rPr lang="en-US" dirty="0"/>
              <a:t>Discuss.</a:t>
            </a:r>
          </a:p>
          <a:p>
            <a:r>
              <a:rPr lang="en-US" dirty="0"/>
              <a:t>  </a:t>
            </a:r>
          </a:p>
          <a:p>
            <a:endParaRPr lang="en-US" dirty="0"/>
          </a:p>
          <a:p>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44</a:t>
            </a:fld>
            <a:endParaRPr lang="en-US" dirty="0"/>
          </a:p>
        </p:txBody>
      </p:sp>
    </p:spTree>
    <p:extLst>
      <p:ext uri="{BB962C8B-B14F-4D97-AF65-F5344CB8AC3E}">
        <p14:creationId xmlns:p14="http://schemas.microsoft.com/office/powerpoint/2010/main" val="26704529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2948" name="Slide Number Placeholder 3"/>
          <p:cNvSpPr>
            <a:spLocks noGrp="1"/>
          </p:cNvSpPr>
          <p:nvPr>
            <p:ph type="sldNum" sz="quarter" idx="5"/>
          </p:nvPr>
        </p:nvSpPr>
        <p:spPr bwMode="auto">
          <a:xfrm>
            <a:off x="3884613" y="8686800"/>
            <a:ext cx="2971800" cy="4556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47</a:t>
            </a:fld>
            <a:endParaRPr lang="en-US" altLang="en-US" dirty="0">
              <a:latin typeface="Calibri" panose="020F0502020204030204" pitchFamily="34" charset="0"/>
            </a:endParaRPr>
          </a:p>
        </p:txBody>
      </p:sp>
    </p:spTree>
    <p:extLst>
      <p:ext uri="{BB962C8B-B14F-4D97-AF65-F5344CB8AC3E}">
        <p14:creationId xmlns:p14="http://schemas.microsoft.com/office/powerpoint/2010/main" val="3239377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5</a:t>
            </a:fld>
            <a:endParaRPr lang="en-US" dirty="0"/>
          </a:p>
        </p:txBody>
      </p:sp>
    </p:spTree>
    <p:extLst>
      <p:ext uri="{BB962C8B-B14F-4D97-AF65-F5344CB8AC3E}">
        <p14:creationId xmlns:p14="http://schemas.microsoft.com/office/powerpoint/2010/main" val="2045522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39EA3A77-DB7B-407D-927D-D23288866A6D}" type="slidenum">
              <a:rPr lang="en-US" smtClean="0"/>
              <a:pPr/>
              <a:t>6</a:t>
            </a:fld>
            <a:endParaRPr lang="en-US" dirty="0"/>
          </a:p>
        </p:txBody>
      </p:sp>
    </p:spTree>
    <p:extLst>
      <p:ext uri="{BB962C8B-B14F-4D97-AF65-F5344CB8AC3E}">
        <p14:creationId xmlns:p14="http://schemas.microsoft.com/office/powerpoint/2010/main" val="1770412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Job Hazard analysis is a critical process used for identifying and reducing hazards associated with job tasks</a:t>
            </a:r>
            <a:endParaRPr lang="en-US" sz="1200" b="1"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It is also known as job safety analysis (JSA)</a:t>
            </a:r>
          </a:p>
          <a:p>
            <a:endParaRPr lang="en-US" altLang="en-US" sz="1200" b="0" i="0" u="none" strike="noStrike" kern="1200" baseline="0" dirty="0">
              <a:solidFill>
                <a:schemeClr val="tx1"/>
              </a:solidFill>
              <a:effectLst/>
              <a:latin typeface="+mn-lt"/>
              <a:ea typeface="+mn-ea"/>
              <a:cs typeface="+mn-cs"/>
            </a:endParaRPr>
          </a:p>
          <a:p>
            <a:r>
              <a:rPr lang="en-US" altLang="en-US" sz="1200" b="0" i="0" u="none" strike="noStrike" kern="1200" baseline="0" dirty="0">
                <a:solidFill>
                  <a:schemeClr val="tx1"/>
                </a:solidFill>
                <a:latin typeface="+mn-lt"/>
                <a:ea typeface="+mn-ea"/>
                <a:cs typeface="+mn-cs"/>
              </a:rPr>
              <a:t>Why is a JHA important? - Once hazards are known, they can be controlled, eliminated or reduced. </a:t>
            </a:r>
          </a:p>
          <a:p>
            <a:endParaRPr lang="en-US" altLang="en-US" sz="1200" b="0" i="0" u="none" strike="noStrike" kern="1200" baseline="0" dirty="0">
              <a:solidFill>
                <a:schemeClr val="tx1"/>
              </a:solidFill>
              <a:latin typeface="+mn-lt"/>
              <a:ea typeface="+mn-ea"/>
              <a:cs typeface="+mn-cs"/>
            </a:endParaRPr>
          </a:p>
          <a:p>
            <a:r>
              <a:rPr lang="en-US" altLang="en-US" sz="1200" b="0" i="0" u="none" strike="noStrike" kern="1200" baseline="0" dirty="0">
                <a:solidFill>
                  <a:schemeClr val="tx1"/>
                </a:solidFill>
                <a:latin typeface="+mn-lt"/>
                <a:ea typeface="+mn-ea"/>
                <a:cs typeface="+mn-cs"/>
              </a:rPr>
              <a:t>This process can be used to train workers on job safety, thereby raising their awareness and recognition of the hazards.  It can also be used to investigate accidents on a job.</a:t>
            </a:r>
          </a:p>
          <a:p>
            <a:r>
              <a:rPr lang="en-US" altLang="en-US" sz="1200" b="0" i="0" u="none" strike="noStrike" kern="1200" baseline="0" dirty="0">
                <a:solidFill>
                  <a:schemeClr val="tx1"/>
                </a:solidFill>
                <a:latin typeface="+mn-lt"/>
                <a:ea typeface="+mn-ea"/>
                <a:cs typeface="+mn-cs"/>
              </a:rPr>
              <a:t>The information obtained from the process serves as a database of probable accident scenarios associated with such job tasks. </a:t>
            </a:r>
          </a:p>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970938" y="8682323"/>
            <a:ext cx="3037840" cy="455378"/>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7</a:t>
            </a:fld>
            <a:endParaRPr lang="en-US" altLang="en-US" dirty="0">
              <a:latin typeface="Calibri" panose="020F0502020204030204" pitchFamily="34" charset="0"/>
            </a:endParaRPr>
          </a:p>
        </p:txBody>
      </p:sp>
    </p:spTree>
    <p:extLst>
      <p:ext uri="{BB962C8B-B14F-4D97-AF65-F5344CB8AC3E}">
        <p14:creationId xmlns:p14="http://schemas.microsoft.com/office/powerpoint/2010/main" val="131144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altLang="en-US" sz="1200" b="0" i="0" u="none" strike="noStrike" kern="1200" baseline="0" dirty="0">
                <a:solidFill>
                  <a:schemeClr val="tx1"/>
                </a:solidFill>
                <a:latin typeface="+mn-lt"/>
                <a:ea typeface="+mn-ea"/>
                <a:cs typeface="+mn-cs"/>
              </a:rPr>
              <a:t>It is important to involve the workers in the process because they are familiar with the work process. They may provide suggestions about the best ways to execute the work safely. </a:t>
            </a:r>
          </a:p>
        </p:txBody>
      </p:sp>
      <p:sp>
        <p:nvSpPr>
          <p:cNvPr id="82948" name="Slide Number Placeholder 3"/>
          <p:cNvSpPr>
            <a:spLocks noGrp="1"/>
          </p:cNvSpPr>
          <p:nvPr>
            <p:ph type="sldNum" sz="quarter" idx="5"/>
          </p:nvPr>
        </p:nvSpPr>
        <p:spPr bwMode="auto">
          <a:xfrm>
            <a:off x="3970938" y="8682323"/>
            <a:ext cx="3037840" cy="455378"/>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8</a:t>
            </a:fld>
            <a:endParaRPr lang="en-US" altLang="en-US" dirty="0">
              <a:latin typeface="Calibri" panose="020F0502020204030204" pitchFamily="34" charset="0"/>
            </a:endParaRPr>
          </a:p>
        </p:txBody>
      </p:sp>
    </p:spTree>
    <p:extLst>
      <p:ext uri="{BB962C8B-B14F-4D97-AF65-F5344CB8AC3E}">
        <p14:creationId xmlns:p14="http://schemas.microsoft.com/office/powerpoint/2010/main" val="2990034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a:t>Basic Job Hazard Analysis Form</a:t>
            </a:r>
          </a:p>
          <a:p>
            <a:pPr eaLnBrk="1" hangingPunct="1">
              <a:spcBef>
                <a:spcPct val="0"/>
              </a:spcBef>
            </a:pPr>
            <a:endParaRPr lang="en-US" dirty="0"/>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fld id="{68CDAB40-0F19-497C-8716-F5DA2A26A4E8}" type="slidenum">
              <a:rPr lang="en-US" smtClean="0">
                <a:latin typeface="Calibri" pitchFamily="34" charset="0"/>
              </a:rPr>
              <a:pPr eaLnBrk="1" fontAlgn="base" hangingPunct="1">
                <a:spcBef>
                  <a:spcPct val="0"/>
                </a:spcBef>
                <a:spcAft>
                  <a:spcPct val="0"/>
                </a:spcAft>
              </a:pPr>
              <a:t>9</a:t>
            </a:fld>
            <a:endParaRPr lang="en-US" dirty="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4D0C47-B23C-48B1-BB50-9F0FF743DFEC}" type="datetime1">
              <a:rPr lang="en-US" smtClean="0"/>
              <a:t>2/21/2025</a:t>
            </a:fld>
            <a:endParaRPr lang="en-US" dirty="0"/>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33A7AE-E332-4F0B-8FA1-1D1AF0B430B8}" type="datetime1">
              <a:rPr lang="en-US" smtClean="0"/>
              <a:t>2/21/2025</a:t>
            </a:fld>
            <a:endParaRPr lang="en-US" dirty="0"/>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dirty="0"/>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26D316-F8CD-48CC-B575-62214D321701}" type="datetime1">
              <a:rPr lang="en-US" smtClean="0"/>
              <a:t>2/21/2025</a:t>
            </a:fld>
            <a:endParaRPr lang="en-US" dirty="0"/>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dirty="0"/>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7843F8-4448-42E6-8583-B0AD3505E28D}" type="datetime1">
              <a:rPr lang="en-US" smtClean="0"/>
              <a:t>2/21/2025</a:t>
            </a:fld>
            <a:endParaRPr lang="en-US" dirty="0"/>
          </a:p>
        </p:txBody>
      </p:sp>
      <p:sp>
        <p:nvSpPr>
          <p:cNvPr id="4" name="Slide Number Placeholder 3"/>
          <p:cNvSpPr>
            <a:spLocks noGrp="1"/>
          </p:cNvSpPr>
          <p:nvPr>
            <p:ph type="sldNum" sz="quarter" idx="12"/>
          </p:nvPr>
        </p:nvSpPr>
        <p:spPr/>
        <p:txBody>
          <a:bodyPr/>
          <a:lstStyle/>
          <a:p>
            <a:fld id="{52110876-1A90-47DF-8CC1-92F5C1F8B346}" type="slidenum">
              <a:rPr lang="en-US" smtClean="0"/>
              <a:pPr/>
              <a:t>‹#›</a:t>
            </a:fld>
            <a:endParaRPr lang="en-US" dirty="0"/>
          </a:p>
        </p:txBody>
      </p:sp>
      <p:sp>
        <p:nvSpPr>
          <p:cNvPr id="5"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3" name="Title 2">
            <a:extLst>
              <a:ext uri="{FF2B5EF4-FFF2-40B4-BE49-F238E27FC236}">
                <a16:creationId xmlns:a16="http://schemas.microsoft.com/office/drawing/2014/main" id="{A322EDBB-7495-4506-BE3E-39F16DD071C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38547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49C892-09C4-45A9-8A50-851CB785D1E1}" type="datetime1">
              <a:rPr lang="en-US" smtClean="0"/>
              <a:t>2/21/2025</a:t>
            </a:fld>
            <a:endParaRPr lang="en-US" dirty="0"/>
          </a:p>
        </p:txBody>
      </p:sp>
      <p:sp>
        <p:nvSpPr>
          <p:cNvPr id="6" name="Slide Number Placeholder 5"/>
          <p:cNvSpPr>
            <a:spLocks noGrp="1"/>
          </p:cNvSpPr>
          <p:nvPr>
            <p:ph type="sldNum" sz="quarter" idx="12"/>
          </p:nvPr>
        </p:nvSpPr>
        <p:spPr>
          <a:xfrm>
            <a:off x="6400800" y="6356350"/>
            <a:ext cx="2133600" cy="365125"/>
          </a:xfrm>
        </p:spPr>
        <p:txBody>
          <a:bodyPr/>
          <a:lstStyle/>
          <a:p>
            <a:fld id="{52110876-1A90-47DF-8CC1-92F5C1F8B346}" type="slidenum">
              <a:rPr lang="en-US" smtClean="0"/>
              <a:pPr/>
              <a:t>‹#›</a:t>
            </a:fld>
            <a:endParaRPr lang="en-US" dirty="0"/>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41C2C5-5C46-4CD5-AAF0-B369098DFDF8}" type="datetime1">
              <a:rPr lang="en-US" smtClean="0"/>
              <a:t>2/21/2025</a:t>
            </a:fld>
            <a:endParaRPr lang="en-US" dirty="0"/>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dirty="0"/>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C5B8B9-914F-4E45-855B-2B79A5366CDE}" type="datetime1">
              <a:rPr lang="en-US" smtClean="0"/>
              <a:t>2/21/2025</a:t>
            </a:fld>
            <a:endParaRPr lang="en-US" dirty="0"/>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dirty="0"/>
          </a:p>
        </p:txBody>
      </p:sp>
      <p:sp>
        <p:nvSpPr>
          <p:cNvPr id="8"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A75E2A-99DC-4A41-B36A-54A8C67B85B1}" type="datetime1">
              <a:rPr lang="en-US" smtClean="0"/>
              <a:t>2/21/2025</a:t>
            </a:fld>
            <a:endParaRPr lang="en-US" dirty="0"/>
          </a:p>
        </p:txBody>
      </p:sp>
      <p:sp>
        <p:nvSpPr>
          <p:cNvPr id="9" name="Slide Number Placeholder 8"/>
          <p:cNvSpPr>
            <a:spLocks noGrp="1"/>
          </p:cNvSpPr>
          <p:nvPr>
            <p:ph type="sldNum" sz="quarter" idx="12"/>
          </p:nvPr>
        </p:nvSpPr>
        <p:spPr/>
        <p:txBody>
          <a:bodyPr/>
          <a:lstStyle/>
          <a:p>
            <a:fld id="{52110876-1A90-47DF-8CC1-92F5C1F8B346}" type="slidenum">
              <a:rPr lang="en-US" smtClean="0"/>
              <a:pPr/>
              <a:t>‹#›</a:t>
            </a:fld>
            <a:endParaRPr lang="en-US" dirty="0"/>
          </a:p>
        </p:txBody>
      </p:sp>
      <p:sp>
        <p:nvSpPr>
          <p:cNvPr id="10" name="Footer Placeholder 4"/>
          <p:cNvSpPr>
            <a:spLocks noGrp="1"/>
          </p:cNvSpPr>
          <p:nvPr>
            <p:ph type="ftr" sz="quarter" idx="1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36F880-CF5B-42CD-AD6C-F535D7A3294C}" type="datetime1">
              <a:rPr lang="en-US" smtClean="0"/>
              <a:t>2/21/2025</a:t>
            </a:fld>
            <a:endParaRPr lang="en-US" dirty="0"/>
          </a:p>
        </p:txBody>
      </p:sp>
      <p:sp>
        <p:nvSpPr>
          <p:cNvPr id="5" name="Slide Number Placeholder 4"/>
          <p:cNvSpPr>
            <a:spLocks noGrp="1"/>
          </p:cNvSpPr>
          <p:nvPr>
            <p:ph type="sldNum" sz="quarter" idx="12"/>
          </p:nvPr>
        </p:nvSpPr>
        <p:spPr/>
        <p:txBody>
          <a:bodyPr/>
          <a:lstStyle/>
          <a:p>
            <a:fld id="{52110876-1A90-47DF-8CC1-92F5C1F8B346}" type="slidenum">
              <a:rPr lang="en-US" smtClean="0"/>
              <a:pPr/>
              <a:t>‹#›</a:t>
            </a:fld>
            <a:endParaRPr lang="en-US" dirty="0"/>
          </a:p>
        </p:txBody>
      </p:sp>
      <p:sp>
        <p:nvSpPr>
          <p:cNvPr id="6"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8B6DC7-EC50-4A1B-BF7C-A80A259A9BAE}" type="datetime1">
              <a:rPr lang="en-US" smtClean="0"/>
              <a:t>2/21/2025</a:t>
            </a:fld>
            <a:endParaRPr lang="en-US" dirty="0"/>
          </a:p>
        </p:txBody>
      </p:sp>
      <p:sp>
        <p:nvSpPr>
          <p:cNvPr id="4" name="Slide Number Placeholder 3"/>
          <p:cNvSpPr>
            <a:spLocks noGrp="1"/>
          </p:cNvSpPr>
          <p:nvPr>
            <p:ph type="sldNum" sz="quarter" idx="12"/>
          </p:nvPr>
        </p:nvSpPr>
        <p:spPr/>
        <p:txBody>
          <a:bodyPr/>
          <a:lstStyle/>
          <a:p>
            <a:fld id="{52110876-1A90-47DF-8CC1-92F5C1F8B346}" type="slidenum">
              <a:rPr lang="en-US" smtClean="0"/>
              <a:pPr/>
              <a:t>‹#›</a:t>
            </a:fld>
            <a:endParaRPr lang="en-US" dirty="0"/>
          </a:p>
        </p:txBody>
      </p:sp>
      <p:sp>
        <p:nvSpPr>
          <p:cNvPr id="5"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A41F2E-21E8-4651-BF1F-8B1C88C7CF62}" type="datetime1">
              <a:rPr lang="en-US" smtClean="0"/>
              <a:t>2/21/2025</a:t>
            </a:fld>
            <a:endParaRPr lang="en-US" dirty="0"/>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dirty="0"/>
          </a:p>
        </p:txBody>
      </p:sp>
      <p:sp>
        <p:nvSpPr>
          <p:cNvPr id="8"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7903DF-58B8-4F6E-AD39-72F226C469B2}" type="datetime1">
              <a:rPr lang="en-US" smtClean="0"/>
              <a:t>2/21/2025</a:t>
            </a:fld>
            <a:endParaRPr lang="en-US" dirty="0"/>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6EF66C-04F0-4A06-9C2D-EB3E01226E4F}" type="datetime1">
              <a:rPr lang="en-US" smtClean="0"/>
              <a:t>2/21/2025</a:t>
            </a:fld>
            <a:endParaRPr lang="en-US" dirty="0"/>
          </a:p>
        </p:txBody>
      </p:sp>
      <p:sp>
        <p:nvSpPr>
          <p:cNvPr id="6" name="Slide Number Placeholder 5"/>
          <p:cNvSpPr>
            <a:spLocks noGrp="1"/>
          </p:cNvSpPr>
          <p:nvPr>
            <p:ph type="sldNum" sz="quarter" idx="4"/>
          </p:nvPr>
        </p:nvSpPr>
        <p:spPr>
          <a:xfrm>
            <a:off x="64008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110876-1A90-47DF-8CC1-92F5C1F8B34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6927" y="311150"/>
            <a:ext cx="2057400" cy="6858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200" b="1" dirty="0"/>
              <a:t>Module # 2</a:t>
            </a:r>
          </a:p>
        </p:txBody>
      </p:sp>
      <p:sp>
        <p:nvSpPr>
          <p:cNvPr id="4" name="Title 1"/>
          <p:cNvSpPr>
            <a:spLocks noGrp="1"/>
          </p:cNvSpPr>
          <p:nvPr>
            <p:ph type="ctrTitle" idx="4294967295"/>
          </p:nvPr>
        </p:nvSpPr>
        <p:spPr>
          <a:xfrm>
            <a:off x="0" y="2971800"/>
            <a:ext cx="9144000" cy="1066800"/>
          </a:xfrm>
          <a:solidFill>
            <a:schemeClr val="tx2">
              <a:lumMod val="75000"/>
            </a:schemeClr>
          </a:solidFill>
        </p:spPr>
        <p:txBody>
          <a:bodyPr>
            <a:noAutofit/>
          </a:bodyPr>
          <a:lstStyle/>
          <a:p>
            <a:r>
              <a:rPr lang="en-US" sz="4000" b="1" dirty="0">
                <a:solidFill>
                  <a:schemeClr val="bg1"/>
                </a:solidFill>
                <a:cs typeface="Times New Roman" pitchFamily="18" charset="0"/>
              </a:rPr>
              <a:t>Job Hazard Analysis</a:t>
            </a:r>
          </a:p>
        </p:txBody>
      </p:sp>
      <p:sp>
        <p:nvSpPr>
          <p:cNvPr id="7" name="Slide Number Placeholder 6"/>
          <p:cNvSpPr>
            <a:spLocks noGrp="1"/>
          </p:cNvSpPr>
          <p:nvPr>
            <p:ph type="sldNum" sz="quarter" idx="12"/>
          </p:nvPr>
        </p:nvSpPr>
        <p:spPr/>
        <p:txBody>
          <a:bodyPr/>
          <a:lstStyle/>
          <a:p>
            <a:fld id="{52110876-1A90-47DF-8CC1-92F5C1F8B346}"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latin typeface="+mn-lt"/>
            </a:endParaRPr>
          </a:p>
        </p:txBody>
      </p:sp>
      <p:sp>
        <p:nvSpPr>
          <p:cNvPr id="2" name="Title 1">
            <a:extLst>
              <a:ext uri="{FF2B5EF4-FFF2-40B4-BE49-F238E27FC236}">
                <a16:creationId xmlns:a16="http://schemas.microsoft.com/office/drawing/2014/main" id="{AED9450D-887B-4E20-9428-47AB969C0916}"/>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Working at Height Hazard Analysis </a:t>
            </a:r>
            <a:r>
              <a:rPr lang="en-US" sz="2000" kern="1200" dirty="0">
                <a:solidFill>
                  <a:srgbClr val="FFFFFF"/>
                </a:solidFill>
                <a:effectLst/>
                <a:latin typeface="Calibri" panose="020F0502020204030204" pitchFamily="34" charset="0"/>
                <a:ea typeface="+mn-ea"/>
                <a:cs typeface="+mn-cs"/>
              </a:rPr>
              <a:t>(1) </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759781014"/>
              </p:ext>
            </p:extLst>
          </p:nvPr>
        </p:nvGraphicFramePr>
        <p:xfrm>
          <a:off x="609600" y="1637531"/>
          <a:ext cx="8153400" cy="4285740"/>
        </p:xfrm>
        <a:graphic>
          <a:graphicData uri="http://schemas.openxmlformats.org/drawingml/2006/table">
            <a:tbl>
              <a:tblPr firstRow="1" firstCol="1" bandRow="1"/>
              <a:tblGrid>
                <a:gridCol w="2667000">
                  <a:extLst>
                    <a:ext uri="{9D8B030D-6E8A-4147-A177-3AD203B41FA5}">
                      <a16:colId xmlns:a16="http://schemas.microsoft.com/office/drawing/2014/main" val="2335493202"/>
                    </a:ext>
                  </a:extLst>
                </a:gridCol>
                <a:gridCol w="5486400">
                  <a:extLst>
                    <a:ext uri="{9D8B030D-6E8A-4147-A177-3AD203B41FA5}">
                      <a16:colId xmlns:a16="http://schemas.microsoft.com/office/drawing/2014/main" val="2722456287"/>
                    </a:ext>
                  </a:extLst>
                </a:gridCol>
              </a:tblGrid>
              <a:tr h="33496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Control Measures: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3173345056"/>
                  </a:ext>
                </a:extLst>
              </a:tr>
              <a:tr h="685800">
                <a:tc>
                  <a:txBody>
                    <a:bodyPr/>
                    <a:lstStyle/>
                    <a:p>
                      <a:pPr marL="0" marR="0" lvl="0" indent="0">
                        <a:lnSpc>
                          <a:spcPct val="107000"/>
                        </a:lnSpc>
                        <a:spcBef>
                          <a:spcPts val="0"/>
                        </a:spcBef>
                        <a:spcAft>
                          <a:spcPts val="0"/>
                        </a:spcAft>
                        <a:buFont typeface="Symbol" panose="05050102010706020507" pitchFamily="18" charset="2"/>
                        <a:buNone/>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Fall from height</a:t>
                      </a:r>
                    </a:p>
                    <a:p>
                      <a:pPr marL="0" marR="0" indent="0">
                        <a:lnSpc>
                          <a:spcPct val="107000"/>
                        </a:lnSpc>
                        <a:spcBef>
                          <a:spcPts val="0"/>
                        </a:spcBef>
                        <a:spcAft>
                          <a:spcPts val="0"/>
                        </a:spcAft>
                        <a:buFont typeface="Arial" panose="020B0604020202020204" pitchFamily="34" charset="0"/>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Perform work during friendly weather.</a:t>
                      </a:r>
                    </a:p>
                    <a:p>
                      <a:pPr marL="342900" marR="0" lvl="0" indent="-342900">
                        <a:lnSpc>
                          <a:spcPct val="107000"/>
                        </a:lnSpc>
                        <a:spcBef>
                          <a:spcPts val="0"/>
                        </a:spcBef>
                        <a:spcAft>
                          <a:spcPts val="0"/>
                        </a:spcAft>
                        <a:buFont typeface="Wingdings" panose="05000000000000000000" pitchFamily="2" charset="2"/>
                        <a:buChar char="Ø"/>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Use harness and fall arrest system properly.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014505"/>
                  </a:ext>
                </a:extLst>
              </a:tr>
              <a:tr h="609600">
                <a:tc>
                  <a:txBody>
                    <a:bodyPr/>
                    <a:lstStyle/>
                    <a:p>
                      <a:pPr marL="0" marR="0" lvl="0" indent="0">
                        <a:lnSpc>
                          <a:spcPct val="107000"/>
                        </a:lnSpc>
                        <a:spcBef>
                          <a:spcPts val="0"/>
                        </a:spcBef>
                        <a:spcAft>
                          <a:spcPts val="0"/>
                        </a:spcAft>
                        <a:buFont typeface="Symbol" panose="05050102010706020507" pitchFamily="18" charset="2"/>
                        <a:buNone/>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Collapse of the tower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panose="05000000000000000000" pitchFamily="2" charset="2"/>
                        <a:buChar char="Ø"/>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Ensure that all sections and components are bolted and welded correctly.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685800">
                <a:tc>
                  <a:txBody>
                    <a:bodyPr/>
                    <a:lstStyle/>
                    <a:p>
                      <a:pPr marL="0" marR="0" lvl="0" indent="0">
                        <a:lnSpc>
                          <a:spcPct val="107000"/>
                        </a:lnSpc>
                        <a:spcBef>
                          <a:spcPts val="0"/>
                        </a:spcBef>
                        <a:spcAft>
                          <a:spcPts val="0"/>
                        </a:spcAft>
                        <a:buFont typeface="Symbol" panose="05050102010706020507" pitchFamily="18" charset="2"/>
                        <a:buNone/>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Collapse of mobile work platform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panose="05000000000000000000" pitchFamily="2" charset="2"/>
                        <a:buChar char="Ø"/>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Periodically inspect and maintain all equipment.</a:t>
                      </a:r>
                    </a:p>
                    <a:p>
                      <a:pPr marL="342900" marR="0" lvl="0" indent="-342900">
                        <a:lnSpc>
                          <a:spcPct val="107000"/>
                        </a:lnSpc>
                        <a:spcBef>
                          <a:spcPts val="0"/>
                        </a:spcBef>
                        <a:spcAft>
                          <a:spcPts val="0"/>
                        </a:spcAft>
                        <a:buFont typeface="Wingdings" panose="05000000000000000000" pitchFamily="2" charset="2"/>
                        <a:buChar char="Ø"/>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Inspect PPE and all work platforms before every use.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452119"/>
                  </a:ext>
                </a:extLst>
              </a:tr>
              <a:tr h="656526">
                <a:tc>
                  <a:txBody>
                    <a:bodyPr/>
                    <a:lstStyle/>
                    <a:p>
                      <a:pPr marL="0" marR="0" lvl="0" indent="0">
                        <a:lnSpc>
                          <a:spcPct val="107000"/>
                        </a:lnSpc>
                        <a:spcBef>
                          <a:spcPts val="0"/>
                        </a:spcBef>
                        <a:spcAft>
                          <a:spcPts val="0"/>
                        </a:spcAft>
                        <a:buFont typeface="Symbol" panose="05050102010706020507" pitchFamily="18" charset="2"/>
                        <a:buNone/>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Collapse of crane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Ensure that crane is properly installed.</a:t>
                      </a:r>
                    </a:p>
                    <a:p>
                      <a:pPr marL="342900" marR="0" lvl="0" indent="-342900">
                        <a:lnSpc>
                          <a:spcPct val="107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Avoid overloading crane.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700625"/>
                  </a:ext>
                </a:extLst>
              </a:tr>
              <a:tr h="656526">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Failure of fall arrest system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Inspect the personal arrest system before and after every use.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4053857"/>
                  </a:ext>
                </a:extLst>
              </a:tr>
              <a:tr h="656526">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Struck by swinging load</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Stay away from swinging crane load.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 not carry out work in a windy atmosphere.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5150446"/>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10</a:t>
            </a:fld>
            <a:endParaRPr lang="en-US" dirty="0"/>
          </a:p>
        </p:txBody>
      </p:sp>
    </p:spTree>
    <p:extLst>
      <p:ext uri="{BB962C8B-B14F-4D97-AF65-F5344CB8AC3E}">
        <p14:creationId xmlns:p14="http://schemas.microsoft.com/office/powerpoint/2010/main" val="3602181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latin typeface="+mn-lt"/>
            </a:endParaRPr>
          </a:p>
        </p:txBody>
      </p:sp>
      <p:sp>
        <p:nvSpPr>
          <p:cNvPr id="2" name="Title 1">
            <a:extLst>
              <a:ext uri="{FF2B5EF4-FFF2-40B4-BE49-F238E27FC236}">
                <a16:creationId xmlns:a16="http://schemas.microsoft.com/office/drawing/2014/main" id="{BFFDA84C-6C7C-4D55-8900-CB6824FA8683}"/>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Working at Height Hazard Analysis </a:t>
            </a:r>
            <a:r>
              <a:rPr lang="en-US" sz="2000" kern="1200" dirty="0">
                <a:solidFill>
                  <a:srgbClr val="FFFFFF"/>
                </a:solidFill>
                <a:effectLst/>
                <a:latin typeface="Calibri" panose="020F0502020204030204" pitchFamily="34" charset="0"/>
                <a:ea typeface="+mn-ea"/>
                <a:cs typeface="+mn-cs"/>
              </a:rPr>
              <a:t>(2)</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2156555810"/>
              </p:ext>
            </p:extLst>
          </p:nvPr>
        </p:nvGraphicFramePr>
        <p:xfrm>
          <a:off x="609600" y="1524000"/>
          <a:ext cx="8153400" cy="4929064"/>
        </p:xfrm>
        <a:graphic>
          <a:graphicData uri="http://schemas.openxmlformats.org/drawingml/2006/table">
            <a:tbl>
              <a:tblPr firstRow="1" firstCol="1" bandRow="1"/>
              <a:tblGrid>
                <a:gridCol w="1981200">
                  <a:extLst>
                    <a:ext uri="{9D8B030D-6E8A-4147-A177-3AD203B41FA5}">
                      <a16:colId xmlns:a16="http://schemas.microsoft.com/office/drawing/2014/main" val="2335493202"/>
                    </a:ext>
                  </a:extLst>
                </a:gridCol>
                <a:gridCol w="6172200">
                  <a:extLst>
                    <a:ext uri="{9D8B030D-6E8A-4147-A177-3AD203B41FA5}">
                      <a16:colId xmlns:a16="http://schemas.microsoft.com/office/drawing/2014/main" val="2722456287"/>
                    </a:ext>
                  </a:extLst>
                </a:gridCol>
              </a:tblGrid>
              <a:tr h="32480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800" kern="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Measures: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3173345056"/>
                  </a:ext>
                </a:extLst>
              </a:tr>
              <a:tr h="1744084">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Struck by falling or flying object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no one stands under the tower where others are working on top.</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 not work on, nor go near the tower during strong winds.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work in little to no wind speed.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Carry all tools in a handy man’s bag.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the surroundings.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014505"/>
                  </a:ext>
                </a:extLst>
              </a:tr>
              <a:tr h="1108332">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Hit by collapse crane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the crane:</a:t>
                      </a:r>
                    </a:p>
                    <a:p>
                      <a:pPr marL="800100" marR="0" lvl="1" indent="-34290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Pad is well constructed</a:t>
                      </a:r>
                    </a:p>
                    <a:p>
                      <a:pPr marL="800100" marR="0" lvl="1" indent="-34290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Properly erected</a:t>
                      </a:r>
                    </a:p>
                    <a:p>
                      <a:pPr marL="800100" marR="0" lvl="1" indent="-34290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Not overloaded</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1694948">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Electrical fire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a fire extinguisher in nacelle.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Train workers to use extinguisher for small fires.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Fire insulation should be considered in nacelle design.</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rotating components are well lubricated to prevent fire due to friction.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parachutes for quick decent to escape from fire. </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452119"/>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11</a:t>
            </a:fld>
            <a:endParaRPr lang="en-US" dirty="0"/>
          </a:p>
        </p:txBody>
      </p:sp>
    </p:spTree>
    <p:extLst>
      <p:ext uri="{BB962C8B-B14F-4D97-AF65-F5344CB8AC3E}">
        <p14:creationId xmlns:p14="http://schemas.microsoft.com/office/powerpoint/2010/main" val="2370702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latin typeface="+mn-lt"/>
            </a:endParaRPr>
          </a:p>
        </p:txBody>
      </p:sp>
      <p:sp>
        <p:nvSpPr>
          <p:cNvPr id="2" name="Title 1">
            <a:extLst>
              <a:ext uri="{FF2B5EF4-FFF2-40B4-BE49-F238E27FC236}">
                <a16:creationId xmlns:a16="http://schemas.microsoft.com/office/drawing/2014/main" id="{84B07CA7-425B-436D-A600-86487F5C054B}"/>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Working at Height Hazard Analysis </a:t>
            </a:r>
            <a:r>
              <a:rPr lang="en-US" sz="2000" kern="1200" dirty="0">
                <a:solidFill>
                  <a:srgbClr val="FFFFFF"/>
                </a:solidFill>
                <a:effectLst/>
                <a:latin typeface="Calibri" panose="020F0502020204030204" pitchFamily="34" charset="0"/>
                <a:ea typeface="+mn-ea"/>
                <a:cs typeface="+mn-cs"/>
              </a:rPr>
              <a:t>(3)</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2217042051"/>
              </p:ext>
            </p:extLst>
          </p:nvPr>
        </p:nvGraphicFramePr>
        <p:xfrm>
          <a:off x="609600" y="1752600"/>
          <a:ext cx="8153400" cy="2839085"/>
        </p:xfrm>
        <a:graphic>
          <a:graphicData uri="http://schemas.openxmlformats.org/drawingml/2006/table">
            <a:tbl>
              <a:tblPr firstRow="1" firstCol="1" bandRow="1"/>
              <a:tblGrid>
                <a:gridCol w="1981200">
                  <a:extLst>
                    <a:ext uri="{9D8B030D-6E8A-4147-A177-3AD203B41FA5}">
                      <a16:colId xmlns:a16="http://schemas.microsoft.com/office/drawing/2014/main" val="2335493202"/>
                    </a:ext>
                  </a:extLst>
                </a:gridCol>
                <a:gridCol w="6172200">
                  <a:extLst>
                    <a:ext uri="{9D8B030D-6E8A-4147-A177-3AD203B41FA5}">
                      <a16:colId xmlns:a16="http://schemas.microsoft.com/office/drawing/2014/main" val="2722456287"/>
                    </a:ext>
                  </a:extLst>
                </a:gridCol>
              </a:tblGrid>
              <a:tr h="374563">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endPar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107916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Heat stress</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Gradually acclimatize worker to heat.</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work in coolest part of the day or on cooler days to avoid heat stress.</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1385353">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Cold stress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workers dress properly for the cold.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Train workers to recognize the symptoms of cold stress.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Create buddy system among workers and encourage them to monitor their physical condition and that of their coworkers. </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452119"/>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12</a:t>
            </a:fld>
            <a:endParaRPr lang="en-US" dirty="0"/>
          </a:p>
        </p:txBody>
      </p:sp>
    </p:spTree>
    <p:extLst>
      <p:ext uri="{BB962C8B-B14F-4D97-AF65-F5344CB8AC3E}">
        <p14:creationId xmlns:p14="http://schemas.microsoft.com/office/powerpoint/2010/main" val="3514283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7E90D08B-4439-43C2-BD84-35AB2F65BA5B}"/>
              </a:ext>
            </a:extLst>
          </p:cNvPr>
          <p:cNvSpPr>
            <a:spLocks noGrp="1"/>
          </p:cNvSpPr>
          <p:nvPr>
            <p:ph type="title"/>
          </p:nvPr>
        </p:nvSpPr>
        <p:spPr/>
        <p:txBody>
          <a:bodyPr/>
          <a:lstStyle/>
          <a:p>
            <a:pPr rtl="0" eaLnBrk="1" latinLnBrk="0" hangingPunct="1"/>
            <a:r>
              <a:rPr lang="en-US" sz="2400" kern="1200" dirty="0">
                <a:solidFill>
                  <a:srgbClr val="FFFFFF"/>
                </a:solidFill>
                <a:effectLst/>
                <a:latin typeface="Calibri" panose="020F0502020204030204" pitchFamily="34" charset="0"/>
                <a:ea typeface="+mn-ea"/>
                <a:cs typeface="+mn-cs"/>
              </a:rPr>
              <a:t>Hazard Analysis of Mechanical Assembly of Large Components </a:t>
            </a:r>
            <a:r>
              <a:rPr lang="en-US" sz="2000" kern="1200" dirty="0">
                <a:solidFill>
                  <a:srgbClr val="FFFFFF"/>
                </a:solidFill>
                <a:effectLst/>
                <a:latin typeface="Calibri" panose="020F0502020204030204" pitchFamily="34" charset="0"/>
                <a:ea typeface="+mn-ea"/>
                <a:cs typeface="+mn-cs"/>
              </a:rPr>
              <a:t>(1)</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32300333"/>
              </p:ext>
            </p:extLst>
          </p:nvPr>
        </p:nvGraphicFramePr>
        <p:xfrm>
          <a:off x="609600" y="1524001"/>
          <a:ext cx="8153400" cy="4895969"/>
        </p:xfrm>
        <a:graphic>
          <a:graphicData uri="http://schemas.openxmlformats.org/drawingml/2006/table">
            <a:tbl>
              <a:tblPr firstRow="1" firstCol="1" bandRow="1"/>
              <a:tblGrid>
                <a:gridCol w="2209800">
                  <a:extLst>
                    <a:ext uri="{9D8B030D-6E8A-4147-A177-3AD203B41FA5}">
                      <a16:colId xmlns:a16="http://schemas.microsoft.com/office/drawing/2014/main" val="2335493202"/>
                    </a:ext>
                  </a:extLst>
                </a:gridCol>
                <a:gridCol w="5943600">
                  <a:extLst>
                    <a:ext uri="{9D8B030D-6E8A-4147-A177-3AD203B41FA5}">
                      <a16:colId xmlns:a16="http://schemas.microsoft.com/office/drawing/2014/main" val="2722456287"/>
                    </a:ext>
                  </a:extLst>
                </a:gridCol>
              </a:tblGrid>
              <a:tr h="313069">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endPar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1182542">
                <a:tc>
                  <a:txBody>
                    <a:bodyPr/>
                    <a:lstStyle/>
                    <a:p>
                      <a:pPr marL="0" marR="0" lvl="0" indent="0">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Fall from height</a:t>
                      </a:r>
                    </a:p>
                    <a:p>
                      <a:pPr marL="0" marR="0" indent="0">
                        <a:lnSpc>
                          <a:spcPct val="107000"/>
                        </a:lnSpc>
                        <a:spcBef>
                          <a:spcPts val="0"/>
                        </a:spcBef>
                        <a:spcAft>
                          <a:spcPts val="0"/>
                        </a:spcAft>
                        <a:buFont typeface="Arial" panose="020B0604020202020204" pitchFamily="34" charset="0"/>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harnesses and fall prevention equipment properly.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Minimize amount of slack in fall arrest system.</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overreaching.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014505"/>
                  </a:ext>
                </a:extLst>
              </a:tr>
              <a:tr h="854634">
                <a:tc>
                  <a:txBody>
                    <a:bodyPr/>
                    <a:lstStyle/>
                    <a:p>
                      <a:pPr marL="0" marR="0" lvl="0" indent="0">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Struck by:</a:t>
                      </a:r>
                    </a:p>
                    <a:p>
                      <a:pPr marL="285750" marR="0" lvl="0" indent="-285750">
                        <a:lnSpc>
                          <a:spcPct val="107000"/>
                        </a:lnSpc>
                        <a:spcBef>
                          <a:spcPts val="0"/>
                        </a:spcBef>
                        <a:spcAft>
                          <a:spcPts val="0"/>
                        </a:spcAft>
                        <a:buFont typeface="Wingdings" panose="05000000000000000000" pitchFamily="2" charset="2"/>
                        <a:buChar char="ü"/>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Falling object</a:t>
                      </a:r>
                    </a:p>
                    <a:p>
                      <a:pPr marL="285750" marR="0" lvl="0" indent="-285750">
                        <a:lnSpc>
                          <a:spcPct val="107000"/>
                        </a:lnSpc>
                        <a:spcBef>
                          <a:spcPts val="0"/>
                        </a:spcBef>
                        <a:spcAft>
                          <a:spcPts val="0"/>
                        </a:spcAft>
                        <a:buFont typeface="Wingdings" panose="05000000000000000000" pitchFamily="2" charset="2"/>
                        <a:buChar char="ü"/>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Swinging crane load</a:t>
                      </a:r>
                      <a:endPar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your surroundings.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away from swinging crane load.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835665">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Collapse of tower structure</a:t>
                      </a:r>
                    </a:p>
                    <a:p>
                      <a:pPr marL="0" marR="0" lvl="0" indent="0" algn="l" defTabSz="914400" rtl="0" eaLnBrk="1" latinLnBrk="0" hangingPunct="1">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to bolt and weld tower sections and components properly.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 one should be near the tower during strong winds.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452119"/>
                  </a:ext>
                </a:extLst>
              </a:tr>
              <a:tr h="835665">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Collapse of crane</a:t>
                      </a:r>
                    </a:p>
                    <a:p>
                      <a:pPr marL="0" marR="0" lvl="0" indent="0" algn="l" defTabSz="914400" rtl="0" eaLnBrk="1" latinLnBrk="0" hangingPunct="1">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proper installation of crane.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overloading of crane.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8993558"/>
                  </a:ext>
                </a:extLst>
              </a:tr>
              <a:tr h="810776">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Confined space</a:t>
                      </a:r>
                    </a:p>
                    <a:p>
                      <a:pPr marL="0" marR="0" lvl="0" indent="0" algn="l" defTabSz="914400" rtl="0" eaLnBrk="1" latinLnBrk="0" hangingPunct="1">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Place “Confined Space” warning label on tower, nacelle, hub and blades.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7561872"/>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13</a:t>
            </a:fld>
            <a:endParaRPr lang="en-US" dirty="0"/>
          </a:p>
        </p:txBody>
      </p:sp>
    </p:spTree>
    <p:extLst>
      <p:ext uri="{BB962C8B-B14F-4D97-AF65-F5344CB8AC3E}">
        <p14:creationId xmlns:p14="http://schemas.microsoft.com/office/powerpoint/2010/main" val="1078176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12814354-F26F-479A-A01B-2220B7B2B8DA}"/>
              </a:ext>
            </a:extLst>
          </p:cNvPr>
          <p:cNvSpPr>
            <a:spLocks noGrp="1"/>
          </p:cNvSpPr>
          <p:nvPr>
            <p:ph type="title"/>
          </p:nvPr>
        </p:nvSpPr>
        <p:spPr/>
        <p:txBody>
          <a:bodyPr/>
          <a:lstStyle/>
          <a:p>
            <a:pPr rtl="0" eaLnBrk="1" latinLnBrk="0" hangingPunct="1"/>
            <a:r>
              <a:rPr lang="en-US" sz="2400" kern="1200" dirty="0">
                <a:solidFill>
                  <a:srgbClr val="FFFFFF"/>
                </a:solidFill>
                <a:effectLst/>
                <a:latin typeface="Calibri" panose="020F0502020204030204" pitchFamily="34" charset="0"/>
                <a:ea typeface="+mn-ea"/>
                <a:cs typeface="+mn-cs"/>
              </a:rPr>
              <a:t>Hazard Analysis of Mechanical Assembly of Large Components </a:t>
            </a:r>
            <a:r>
              <a:rPr lang="en-US" sz="2000" kern="1200" dirty="0">
                <a:solidFill>
                  <a:srgbClr val="FFFFFF"/>
                </a:solidFill>
                <a:effectLst/>
                <a:latin typeface="Calibri" panose="020F0502020204030204" pitchFamily="34" charset="0"/>
                <a:ea typeface="+mn-ea"/>
                <a:cs typeface="+mn-cs"/>
              </a:rPr>
              <a:t>(2)</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2450855988"/>
              </p:ext>
            </p:extLst>
          </p:nvPr>
        </p:nvGraphicFramePr>
        <p:xfrm>
          <a:off x="609600" y="1603121"/>
          <a:ext cx="8153400" cy="4712716"/>
        </p:xfrm>
        <a:graphic>
          <a:graphicData uri="http://schemas.openxmlformats.org/drawingml/2006/table">
            <a:tbl>
              <a:tblPr firstRow="1" firstCol="1" bandRow="1"/>
              <a:tblGrid>
                <a:gridCol w="2209800">
                  <a:extLst>
                    <a:ext uri="{9D8B030D-6E8A-4147-A177-3AD203B41FA5}">
                      <a16:colId xmlns:a16="http://schemas.microsoft.com/office/drawing/2014/main" val="2335493202"/>
                    </a:ext>
                  </a:extLst>
                </a:gridCol>
                <a:gridCol w="5943600">
                  <a:extLst>
                    <a:ext uri="{9D8B030D-6E8A-4147-A177-3AD203B41FA5}">
                      <a16:colId xmlns:a16="http://schemas.microsoft.com/office/drawing/2014/main" val="2722456287"/>
                    </a:ext>
                  </a:extLst>
                </a:gridCol>
              </a:tblGrid>
              <a:tr h="33496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500317">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Trapped between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getting into narrow spaces between components.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014505"/>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Grinding of fingers by gear components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Watch your fingers and prevent them from being caught between moving parts.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12924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Electrocution </a:t>
                      </a:r>
                    </a:p>
                    <a:p>
                      <a:pPr marL="0" marR="0" lvl="0" indent="0" algn="l" defTabSz="914400" rtl="0" eaLnBrk="1" latinLnBrk="0" hangingPunct="1">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Ø"/>
                        <a:tabLst>
                          <a:tab pos="457200" algn="l"/>
                        </a:tabLst>
                        <a:defRPr/>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kern="12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Only properly trained technicians should work on electrical components.</a:t>
                      </a: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Ø"/>
                        <a:tabLst>
                          <a:tab pos="457200" algn="l"/>
                        </a:tabLst>
                        <a:defRPr/>
                      </a:pPr>
                      <a:r>
                        <a:rPr lang="en-US" sz="1800" kern="12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De-energize electrical equipment and components of turbine before working on 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452119"/>
                  </a:ext>
                </a:extLst>
              </a:tr>
              <a:tr h="18258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Caught on spinning shaft.</a:t>
                      </a:r>
                    </a:p>
                    <a:p>
                      <a:pPr marL="0" marR="0" lvl="0" indent="0" algn="l" defTabSz="914400" rtl="0" eaLnBrk="1" latinLnBrk="0" hangingPunct="1">
                        <a:lnSpc>
                          <a:spcPct val="107000"/>
                        </a:lnSpc>
                        <a:spcBef>
                          <a:spcPts val="0"/>
                        </a:spcBef>
                        <a:spcAft>
                          <a:spcPts val="0"/>
                        </a:spcAft>
                        <a:buFont typeface="Symbol" panose="05050102010706020507" pitchFamily="18" charset="2"/>
                        <a:buNone/>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Disengage rotor to prevent blades from spinning while work is being done.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Place a lock on the controls to prevent them from being turned back on while work done.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loose ends of your cloths attached to your body, to prevent them from being caught on moving parts.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8993558"/>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14</a:t>
            </a:fld>
            <a:endParaRPr lang="en-US" dirty="0"/>
          </a:p>
        </p:txBody>
      </p:sp>
    </p:spTree>
    <p:extLst>
      <p:ext uri="{BB962C8B-B14F-4D97-AF65-F5344CB8AC3E}">
        <p14:creationId xmlns:p14="http://schemas.microsoft.com/office/powerpoint/2010/main" val="4289252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latin typeface="+mn-lt"/>
            </a:endParaRPr>
          </a:p>
        </p:txBody>
      </p:sp>
      <p:sp>
        <p:nvSpPr>
          <p:cNvPr id="2" name="Title 1">
            <a:extLst>
              <a:ext uri="{FF2B5EF4-FFF2-40B4-BE49-F238E27FC236}">
                <a16:creationId xmlns:a16="http://schemas.microsoft.com/office/drawing/2014/main" id="{1F74E554-C5D8-4E62-B174-5286AC7C8CC9}"/>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Working around Electricity </a:t>
            </a:r>
            <a:r>
              <a:rPr lang="en-US" sz="2000" kern="1200" dirty="0">
                <a:solidFill>
                  <a:srgbClr val="FFFFFF"/>
                </a:solidFill>
                <a:effectLst/>
                <a:latin typeface="Calibri" panose="020F0502020204030204" pitchFamily="34" charset="0"/>
                <a:ea typeface="+mn-ea"/>
                <a:cs typeface="+mn-cs"/>
              </a:rPr>
              <a:t>(1)</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867580917"/>
              </p:ext>
            </p:extLst>
          </p:nvPr>
        </p:nvGraphicFramePr>
        <p:xfrm>
          <a:off x="609600" y="1468691"/>
          <a:ext cx="8153400" cy="4910896"/>
        </p:xfrm>
        <a:graphic>
          <a:graphicData uri="http://schemas.openxmlformats.org/drawingml/2006/table">
            <a:tbl>
              <a:tblPr firstRow="1" firstCol="1" bandRow="1"/>
              <a:tblGrid>
                <a:gridCol w="1981200">
                  <a:extLst>
                    <a:ext uri="{9D8B030D-6E8A-4147-A177-3AD203B41FA5}">
                      <a16:colId xmlns:a16="http://schemas.microsoft.com/office/drawing/2014/main" val="2335493202"/>
                    </a:ext>
                  </a:extLst>
                </a:gridCol>
                <a:gridCol w="6172200">
                  <a:extLst>
                    <a:ext uri="{9D8B030D-6E8A-4147-A177-3AD203B41FA5}">
                      <a16:colId xmlns:a16="http://schemas.microsoft.com/office/drawing/2014/main" val="2722456287"/>
                    </a:ext>
                  </a:extLst>
                </a:gridCol>
              </a:tblGrid>
              <a:tr h="319533">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endPar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100882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Fall from height</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7932" marR="579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harnesses and fall prevention equipment properly.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Minimize amount of slack in fall arrest system.</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overreaching.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your feet and hands free from slippery substances. </a:t>
                      </a:r>
                    </a:p>
                  </a:txBody>
                  <a:tcPr marL="57932" marR="579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3559297">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Electrocution</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Electrical shocks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endPar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Only properly trained technicians should work on electrical components.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De-energize electrical equipment and components of turbine.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in damp conditions.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custom logout-tagout system on parts being worked on.</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Disengage rotor to prevent blades from spinning.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Place a lock on the controls to prevent them from being turned back on while working on electrical components.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Overhead cables should be de-energized before working close.</a:t>
                      </a:r>
                    </a:p>
                  </a:txBody>
                  <a:tcPr marL="60123" marR="601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452119"/>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15</a:t>
            </a:fld>
            <a:endParaRPr lang="en-US" dirty="0"/>
          </a:p>
        </p:txBody>
      </p:sp>
    </p:spTree>
    <p:extLst>
      <p:ext uri="{BB962C8B-B14F-4D97-AF65-F5344CB8AC3E}">
        <p14:creationId xmlns:p14="http://schemas.microsoft.com/office/powerpoint/2010/main" val="189682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27657F5C-E53B-4322-BED1-42D9D486A513}"/>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Working around Electricity </a:t>
            </a:r>
            <a:r>
              <a:rPr lang="en-US" sz="2000" kern="1200" dirty="0">
                <a:solidFill>
                  <a:srgbClr val="FFFFFF"/>
                </a:solidFill>
                <a:effectLst/>
                <a:latin typeface="Calibri" panose="020F0502020204030204" pitchFamily="34" charset="0"/>
                <a:ea typeface="+mn-ea"/>
                <a:cs typeface="+mn-cs"/>
              </a:rPr>
              <a:t>(2)</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4164963426"/>
              </p:ext>
            </p:extLst>
          </p:nvPr>
        </p:nvGraphicFramePr>
        <p:xfrm>
          <a:off x="609599" y="1426082"/>
          <a:ext cx="7956755" cy="4959604"/>
        </p:xfrm>
        <a:graphic>
          <a:graphicData uri="http://schemas.openxmlformats.org/drawingml/2006/table">
            <a:tbl>
              <a:tblPr firstRow="1" firstCol="1" bandRow="1"/>
              <a:tblGrid>
                <a:gridCol w="1753508">
                  <a:extLst>
                    <a:ext uri="{9D8B030D-6E8A-4147-A177-3AD203B41FA5}">
                      <a16:colId xmlns:a16="http://schemas.microsoft.com/office/drawing/2014/main" val="2335493202"/>
                    </a:ext>
                  </a:extLst>
                </a:gridCol>
                <a:gridCol w="6203247">
                  <a:extLst>
                    <a:ext uri="{9D8B030D-6E8A-4147-A177-3AD203B41FA5}">
                      <a16:colId xmlns:a16="http://schemas.microsoft.com/office/drawing/2014/main" val="2722456287"/>
                    </a:ext>
                  </a:extLst>
                </a:gridCol>
              </a:tblGrid>
              <a:tr h="329893">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4629711">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Explosion</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Arc flash</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Arc blast</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Electrical fire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Burns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Lightning </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1992" marR="61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overheating in the nacelle.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friction in rotor at blade pivoting points.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Lubricate all moving joints.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leakage of hydraulic oil.</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short circuiting of electrical components.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parking brakes should not be configured to apply on the blades during high winds to avoid high heat and explosion.</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slip clutch should be used to ensure that any loss of yaw control will not generate excessive heat.</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fire retardant materials in the design and construction.</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fire detection mechanism should be installed in the nacelle.</a:t>
                      </a: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Ø"/>
                        <a:tabLst>
                          <a:tab pos="457200" algn="l"/>
                        </a:tabLst>
                        <a:defRPr/>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parachutes for quick decent in case of fire.</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1992" marR="61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452119"/>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16</a:t>
            </a:fld>
            <a:endParaRPr lang="en-US" dirty="0"/>
          </a:p>
        </p:txBody>
      </p:sp>
    </p:spTree>
    <p:extLst>
      <p:ext uri="{BB962C8B-B14F-4D97-AF65-F5344CB8AC3E}">
        <p14:creationId xmlns:p14="http://schemas.microsoft.com/office/powerpoint/2010/main" val="1202524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4" name="Title 3">
            <a:extLst>
              <a:ext uri="{FF2B5EF4-FFF2-40B4-BE49-F238E27FC236}">
                <a16:creationId xmlns:a16="http://schemas.microsoft.com/office/drawing/2014/main" id="{8410AF22-2543-4773-B0C8-3E69014805A6}"/>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Working in Exposed Environments</a:t>
            </a:r>
            <a:endParaRPr lang="en-US" dirty="0">
              <a:effectLst/>
            </a:endParaRPr>
          </a:p>
        </p:txBody>
      </p:sp>
      <p:sp>
        <p:nvSpPr>
          <p:cNvPr id="6" name="Content Placeholder 2">
            <a:extLst>
              <a:ext uri="{FF2B5EF4-FFF2-40B4-BE49-F238E27FC236}">
                <a16:creationId xmlns:a16="http://schemas.microsoft.com/office/drawing/2014/main" id="{5C2F19D4-F278-4A9F-B00F-2901DD2835B2}"/>
              </a:ext>
            </a:extLst>
          </p:cNvPr>
          <p:cNvSpPr txBox="1">
            <a:spLocks/>
          </p:cNvSpPr>
          <p:nvPr/>
        </p:nvSpPr>
        <p:spPr>
          <a:xfrm>
            <a:off x="457200" y="1578429"/>
            <a:ext cx="5105400" cy="47561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200" b="1" dirty="0"/>
              <a:t>Existing Hazards:</a:t>
            </a:r>
          </a:p>
          <a:p>
            <a:pPr marL="0" indent="0">
              <a:buFont typeface="Arial" pitchFamily="34" charset="0"/>
              <a:buNone/>
            </a:pPr>
            <a:endParaRPr lang="en-US" sz="2200" b="1" dirty="0"/>
          </a:p>
          <a:p>
            <a:pPr lvl="1">
              <a:buFont typeface="Wingdings" panose="05000000000000000000" pitchFamily="2" charset="2"/>
              <a:buChar char="ü"/>
            </a:pPr>
            <a:r>
              <a:rPr lang="en-US" sz="2200" dirty="0"/>
              <a:t>Falls and fatigue</a:t>
            </a:r>
          </a:p>
          <a:p>
            <a:pPr lvl="1">
              <a:buFont typeface="Wingdings" panose="05000000000000000000" pitchFamily="2" charset="2"/>
              <a:buChar char="ü"/>
            </a:pPr>
            <a:r>
              <a:rPr lang="en-US" sz="2200" dirty="0"/>
              <a:t>Confined space</a:t>
            </a:r>
          </a:p>
          <a:p>
            <a:pPr lvl="1">
              <a:buFont typeface="Wingdings" panose="05000000000000000000" pitchFamily="2" charset="2"/>
              <a:buChar char="ü"/>
            </a:pPr>
            <a:r>
              <a:rPr lang="en-US" sz="2200" dirty="0"/>
              <a:t>Heat stress</a:t>
            </a:r>
          </a:p>
          <a:p>
            <a:pPr lvl="1">
              <a:buFont typeface="Wingdings" panose="05000000000000000000" pitchFamily="2" charset="2"/>
              <a:buChar char="ü"/>
            </a:pPr>
            <a:r>
              <a:rPr lang="en-US" sz="2200" dirty="0"/>
              <a:t>Cold stress</a:t>
            </a:r>
          </a:p>
          <a:p>
            <a:pPr lvl="1">
              <a:buFont typeface="Wingdings" panose="05000000000000000000" pitchFamily="2" charset="2"/>
              <a:buChar char="ü"/>
            </a:pPr>
            <a:r>
              <a:rPr lang="en-US" sz="2200" dirty="0"/>
              <a:t>Respiratory problems from harmful gases, dust and vapor.</a:t>
            </a:r>
          </a:p>
          <a:p>
            <a:pPr lvl="1">
              <a:buFont typeface="Wingdings" panose="05000000000000000000" pitchFamily="2" charset="2"/>
              <a:buChar char="ü"/>
            </a:pPr>
            <a:r>
              <a:rPr lang="en-US" sz="2200" dirty="0"/>
              <a:t>Explosion</a:t>
            </a:r>
          </a:p>
          <a:p>
            <a:pPr lvl="1">
              <a:buFont typeface="Wingdings" panose="05000000000000000000" pitchFamily="2" charset="2"/>
              <a:buChar char="ü"/>
            </a:pPr>
            <a:r>
              <a:rPr lang="en-US" sz="2200" dirty="0"/>
              <a:t>Fire </a:t>
            </a:r>
          </a:p>
          <a:p>
            <a:pPr lvl="1">
              <a:buFont typeface="Wingdings" panose="05000000000000000000" pitchFamily="2" charset="2"/>
              <a:buChar char="ü"/>
            </a:pPr>
            <a:r>
              <a:rPr lang="en-US" sz="2200" dirty="0"/>
              <a:t>Electrical hazards</a:t>
            </a:r>
          </a:p>
          <a:p>
            <a:endParaRPr lang="en-US" dirty="0"/>
          </a:p>
        </p:txBody>
      </p:sp>
      <p:pic>
        <p:nvPicPr>
          <p:cNvPr id="7" name="Picture 2" descr="Confined Space Permit">
            <a:extLst>
              <a:ext uri="{FF2B5EF4-FFF2-40B4-BE49-F238E27FC236}">
                <a16:creationId xmlns:a16="http://schemas.microsoft.com/office/drawing/2014/main" id="{A0878AFC-25DD-4430-84B7-FF2097EEBF3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762874" y="2308622"/>
            <a:ext cx="2771526" cy="3034506"/>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245A67F4-BFFF-42DD-8C77-42B47FA41090}"/>
              </a:ext>
            </a:extLst>
          </p:cNvPr>
          <p:cNvSpPr>
            <a:spLocks noGrp="1"/>
          </p:cNvSpPr>
          <p:nvPr>
            <p:ph type="sldNum" sz="quarter" idx="12"/>
          </p:nvPr>
        </p:nvSpPr>
        <p:spPr/>
        <p:txBody>
          <a:bodyPr/>
          <a:lstStyle/>
          <a:p>
            <a:fld id="{52110876-1A90-47DF-8CC1-92F5C1F8B346}" type="slidenum">
              <a:rPr lang="en-US" smtClean="0"/>
              <a:pPr/>
              <a:t>17</a:t>
            </a:fld>
            <a:endParaRPr lang="en-US" dirty="0"/>
          </a:p>
        </p:txBody>
      </p:sp>
    </p:spTree>
    <p:extLst>
      <p:ext uri="{BB962C8B-B14F-4D97-AF65-F5344CB8AC3E}">
        <p14:creationId xmlns:p14="http://schemas.microsoft.com/office/powerpoint/2010/main" val="3521215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latin typeface="+mn-lt"/>
            </a:endParaRPr>
          </a:p>
        </p:txBody>
      </p:sp>
      <p:sp>
        <p:nvSpPr>
          <p:cNvPr id="3" name="Title 2">
            <a:extLst>
              <a:ext uri="{FF2B5EF4-FFF2-40B4-BE49-F238E27FC236}">
                <a16:creationId xmlns:a16="http://schemas.microsoft.com/office/drawing/2014/main" id="{A34345CD-1F37-475B-BAFE-2DE84AF7373F}"/>
              </a:ext>
            </a:extLst>
          </p:cNvPr>
          <p:cNvSpPr>
            <a:spLocks noGrp="1"/>
          </p:cNvSpPr>
          <p:nvPr>
            <p:ph type="title"/>
          </p:nvPr>
        </p:nvSpPr>
        <p:spPr>
          <a:xfrm>
            <a:off x="228600" y="274638"/>
            <a:ext cx="8686800" cy="1143000"/>
          </a:xfrm>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Control Measures for Hazards in Exposed Environments </a:t>
            </a:r>
            <a:r>
              <a:rPr lang="en-US" sz="2000" kern="1200" dirty="0">
                <a:solidFill>
                  <a:srgbClr val="FFFFFF"/>
                </a:solidFill>
                <a:effectLst/>
                <a:latin typeface="Calibri" panose="020F0502020204030204" pitchFamily="34" charset="0"/>
                <a:ea typeface="+mn-ea"/>
                <a:cs typeface="+mn-cs"/>
              </a:rPr>
              <a:t>(1)</a:t>
            </a:r>
            <a:endParaRPr lang="en-US" dirty="0">
              <a:effectLst/>
            </a:endParaRPr>
          </a:p>
        </p:txBody>
      </p:sp>
      <p:sp>
        <p:nvSpPr>
          <p:cNvPr id="6" name="Content Placeholder 6">
            <a:extLst>
              <a:ext uri="{FF2B5EF4-FFF2-40B4-BE49-F238E27FC236}">
                <a16:creationId xmlns:a16="http://schemas.microsoft.com/office/drawing/2014/main" id="{E52AA523-8264-449C-A11F-4D983195E77B}"/>
              </a:ext>
            </a:extLst>
          </p:cNvPr>
          <p:cNvSpPr txBox="1">
            <a:spLocks/>
          </p:cNvSpPr>
          <p:nvPr/>
        </p:nvSpPr>
        <p:spPr>
          <a:xfrm>
            <a:off x="533400" y="1539875"/>
            <a:ext cx="7696200" cy="449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b="1" dirty="0"/>
              <a:t>Heat stress:</a:t>
            </a:r>
          </a:p>
          <a:p>
            <a:pPr lvl="1">
              <a:buFont typeface="Wingdings" panose="05000000000000000000" pitchFamily="2" charset="2"/>
              <a:buChar char="ü"/>
            </a:pPr>
            <a:r>
              <a:rPr lang="en-US" sz="2400" dirty="0"/>
              <a:t>Perform work on cooler days to avoid heat stress.</a:t>
            </a:r>
          </a:p>
          <a:p>
            <a:pPr lvl="1">
              <a:buFont typeface="Wingdings" panose="05000000000000000000" pitchFamily="2" charset="2"/>
              <a:buChar char="ü"/>
            </a:pPr>
            <a:r>
              <a:rPr lang="en-US" sz="2400" dirty="0"/>
              <a:t>Nacelle should be ventilated and air-conditioned</a:t>
            </a:r>
          </a:p>
          <a:p>
            <a:pPr lvl="1">
              <a:buFont typeface="Wingdings" panose="05000000000000000000" pitchFamily="2" charset="2"/>
              <a:buChar char="ü"/>
            </a:pPr>
            <a:r>
              <a:rPr lang="en-US" sz="2400" dirty="0"/>
              <a:t>Conduct air sampling in nacelle before working in it.</a:t>
            </a:r>
          </a:p>
          <a:p>
            <a:pPr lvl="1">
              <a:buFont typeface="Wingdings" panose="05000000000000000000" pitchFamily="2" charset="2"/>
              <a:buChar char="ü"/>
            </a:pPr>
            <a:r>
              <a:rPr lang="en-US" sz="2400" dirty="0"/>
              <a:t>Establish buddy system among workers. Train them to watch for first symptoms of heat stress.</a:t>
            </a:r>
          </a:p>
          <a:p>
            <a:pPr marL="0" indent="0">
              <a:buNone/>
            </a:pPr>
            <a:endParaRPr lang="en-US" dirty="0"/>
          </a:p>
        </p:txBody>
      </p:sp>
      <p:sp>
        <p:nvSpPr>
          <p:cNvPr id="5" name="Slide Number Placeholder 4">
            <a:extLst>
              <a:ext uri="{FF2B5EF4-FFF2-40B4-BE49-F238E27FC236}">
                <a16:creationId xmlns:a16="http://schemas.microsoft.com/office/drawing/2014/main" id="{6C58F4D6-EA22-4B90-B09A-949944168622}"/>
              </a:ext>
            </a:extLst>
          </p:cNvPr>
          <p:cNvSpPr>
            <a:spLocks noGrp="1"/>
          </p:cNvSpPr>
          <p:nvPr>
            <p:ph type="sldNum" sz="quarter" idx="12"/>
          </p:nvPr>
        </p:nvSpPr>
        <p:spPr/>
        <p:txBody>
          <a:bodyPr/>
          <a:lstStyle/>
          <a:p>
            <a:fld id="{52110876-1A90-47DF-8CC1-92F5C1F8B346}" type="slidenum">
              <a:rPr lang="en-US" smtClean="0"/>
              <a:pPr/>
              <a:t>18</a:t>
            </a:fld>
            <a:endParaRPr lang="en-US" dirty="0"/>
          </a:p>
        </p:txBody>
      </p:sp>
    </p:spTree>
    <p:extLst>
      <p:ext uri="{BB962C8B-B14F-4D97-AF65-F5344CB8AC3E}">
        <p14:creationId xmlns:p14="http://schemas.microsoft.com/office/powerpoint/2010/main" val="1497722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latin typeface="+mn-lt"/>
            </a:endParaRPr>
          </a:p>
        </p:txBody>
      </p:sp>
      <p:sp>
        <p:nvSpPr>
          <p:cNvPr id="3" name="Title 2">
            <a:extLst>
              <a:ext uri="{FF2B5EF4-FFF2-40B4-BE49-F238E27FC236}">
                <a16:creationId xmlns:a16="http://schemas.microsoft.com/office/drawing/2014/main" id="{A34345CD-1F37-475B-BAFE-2DE84AF7373F}"/>
              </a:ext>
            </a:extLst>
          </p:cNvPr>
          <p:cNvSpPr>
            <a:spLocks noGrp="1"/>
          </p:cNvSpPr>
          <p:nvPr>
            <p:ph type="title"/>
          </p:nvPr>
        </p:nvSpPr>
        <p:spPr>
          <a:xfrm>
            <a:off x="228600" y="274638"/>
            <a:ext cx="8686800" cy="1143000"/>
          </a:xfrm>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Control Measures for Hazards in Exposed Environments </a:t>
            </a:r>
            <a:r>
              <a:rPr lang="en-US" sz="2000" kern="1200" dirty="0">
                <a:solidFill>
                  <a:srgbClr val="FFFFFF"/>
                </a:solidFill>
                <a:effectLst/>
                <a:latin typeface="Calibri" panose="020F0502020204030204" pitchFamily="34" charset="0"/>
                <a:ea typeface="+mn-ea"/>
                <a:cs typeface="+mn-cs"/>
              </a:rPr>
              <a:t>(2)</a:t>
            </a:r>
            <a:endParaRPr lang="en-US" dirty="0">
              <a:effectLst/>
            </a:endParaRPr>
          </a:p>
        </p:txBody>
      </p:sp>
      <p:sp>
        <p:nvSpPr>
          <p:cNvPr id="6" name="Content Placeholder 6">
            <a:extLst>
              <a:ext uri="{FF2B5EF4-FFF2-40B4-BE49-F238E27FC236}">
                <a16:creationId xmlns:a16="http://schemas.microsoft.com/office/drawing/2014/main" id="{E52AA523-8264-449C-A11F-4D983195E77B}"/>
              </a:ext>
            </a:extLst>
          </p:cNvPr>
          <p:cNvSpPr txBox="1">
            <a:spLocks/>
          </p:cNvSpPr>
          <p:nvPr/>
        </p:nvSpPr>
        <p:spPr>
          <a:xfrm>
            <a:off x="533400" y="1539875"/>
            <a:ext cx="7696200" cy="449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b="1" dirty="0"/>
              <a:t>Heat stress:</a:t>
            </a:r>
          </a:p>
          <a:p>
            <a:pPr lvl="1">
              <a:buFont typeface="Wingdings" panose="05000000000000000000" pitchFamily="2" charset="2"/>
              <a:buChar char="ü"/>
            </a:pPr>
            <a:r>
              <a:rPr lang="en-US" sz="2400" dirty="0"/>
              <a:t>Encourage workers to drink water at least every 20 minutes.</a:t>
            </a:r>
          </a:p>
          <a:p>
            <a:pPr lvl="1">
              <a:buFont typeface="Wingdings" panose="05000000000000000000" pitchFamily="2" charset="2"/>
              <a:buChar char="ü"/>
            </a:pPr>
            <a:r>
              <a:rPr lang="en-US" sz="2400" dirty="0"/>
              <a:t>Gradually acclimatize workers to heat.</a:t>
            </a:r>
          </a:p>
          <a:p>
            <a:pPr lvl="1">
              <a:buFont typeface="Wingdings" panose="05000000000000000000" pitchFamily="2" charset="2"/>
              <a:buChar char="ü"/>
            </a:pPr>
            <a:r>
              <a:rPr lang="en-US" sz="2400" dirty="0"/>
              <a:t>Workers should take regular breaks to cool off in airconditioned site office.</a:t>
            </a:r>
          </a:p>
          <a:p>
            <a:endParaRPr lang="en-US" dirty="0"/>
          </a:p>
        </p:txBody>
      </p:sp>
      <p:sp>
        <p:nvSpPr>
          <p:cNvPr id="5" name="Slide Number Placeholder 4">
            <a:extLst>
              <a:ext uri="{FF2B5EF4-FFF2-40B4-BE49-F238E27FC236}">
                <a16:creationId xmlns:a16="http://schemas.microsoft.com/office/drawing/2014/main" id="{6C58F4D6-EA22-4B90-B09A-949944168622}"/>
              </a:ext>
            </a:extLst>
          </p:cNvPr>
          <p:cNvSpPr>
            <a:spLocks noGrp="1"/>
          </p:cNvSpPr>
          <p:nvPr>
            <p:ph type="sldNum" sz="quarter" idx="12"/>
          </p:nvPr>
        </p:nvSpPr>
        <p:spPr/>
        <p:txBody>
          <a:bodyPr/>
          <a:lstStyle/>
          <a:p>
            <a:fld id="{52110876-1A90-47DF-8CC1-92F5C1F8B346}" type="slidenum">
              <a:rPr lang="en-US" smtClean="0"/>
              <a:pPr/>
              <a:t>19</a:t>
            </a:fld>
            <a:endParaRPr lang="en-US" dirty="0"/>
          </a:p>
        </p:txBody>
      </p:sp>
    </p:spTree>
    <p:extLst>
      <p:ext uri="{BB962C8B-B14F-4D97-AF65-F5344CB8AC3E}">
        <p14:creationId xmlns:p14="http://schemas.microsoft.com/office/powerpoint/2010/main" val="1010221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noGrp="1"/>
          </p:cNvSpPr>
          <p:nvPr>
            <p:ph type="title" idx="4294967295"/>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bg1"/>
                </a:solidFill>
                <a:effectLst/>
                <a:uLnTx/>
                <a:uFillTx/>
                <a:latin typeface="+mn-lt"/>
                <a:ea typeface="+mj-ea"/>
                <a:cs typeface="+mj-cs"/>
              </a:rPr>
              <a:t>Disclaimer</a:t>
            </a:r>
            <a:r>
              <a:rPr kumimoji="0" lang="en-US" altLang="en-US" sz="2800" b="0" i="0" u="none" strike="noStrike" kern="1200" cap="none" spc="0" normalizeH="0" baseline="0" noProof="0" dirty="0">
                <a:ln>
                  <a:noFill/>
                </a:ln>
                <a:solidFill>
                  <a:schemeClr val="bg1"/>
                </a:solidFill>
                <a:effectLst/>
                <a:uLnTx/>
                <a:uFillTx/>
                <a:latin typeface="+mn-lt"/>
                <a:ea typeface="+mj-ea"/>
                <a:cs typeface="+mj-cs"/>
              </a:rPr>
              <a:t> </a:t>
            </a:r>
            <a:endParaRPr kumimoji="0" lang="en-US" sz="2800" b="0" i="0" u="none" strike="noStrike" kern="1200" cap="none" spc="0" normalizeH="0" baseline="0" noProof="0" dirty="0">
              <a:ln>
                <a:noFill/>
              </a:ln>
              <a:solidFill>
                <a:schemeClr val="bg1"/>
              </a:solidFill>
              <a:effectLst/>
              <a:uLnTx/>
              <a:uFillTx/>
              <a:latin typeface="+mn-lt"/>
              <a:ea typeface="+mj-ea"/>
              <a:cs typeface="+mj-cs"/>
            </a:endParaRPr>
          </a:p>
        </p:txBody>
      </p:sp>
      <p:sp>
        <p:nvSpPr>
          <p:cNvPr id="10" name="Content Placeholder 1"/>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buNone/>
            </a:pPr>
            <a:r>
              <a:rPr lang="en-US" sz="2800" dirty="0"/>
              <a:t>This material was produced under grant number </a:t>
            </a:r>
            <a:r>
              <a:rPr lang="en-US" sz="2800" b="1" dirty="0"/>
              <a:t>SH-05144-SH9</a:t>
            </a:r>
            <a:r>
              <a:rPr lang="en-US" sz="2800" dirty="0"/>
              <a:t>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5" name="Slide Number Placeholder 4">
            <a:extLst>
              <a:ext uri="{FF2B5EF4-FFF2-40B4-BE49-F238E27FC236}">
                <a16:creationId xmlns:a16="http://schemas.microsoft.com/office/drawing/2014/main" id="{D335E1B3-F7E6-4E58-A815-3801FE413A48}"/>
              </a:ext>
            </a:extLst>
          </p:cNvPr>
          <p:cNvSpPr>
            <a:spLocks noGrp="1"/>
          </p:cNvSpPr>
          <p:nvPr>
            <p:ph type="sldNum" sz="quarter" idx="12"/>
          </p:nvPr>
        </p:nvSpPr>
        <p:spPr/>
        <p:txBody>
          <a:bodyPr/>
          <a:lstStyle/>
          <a:p>
            <a:fld id="{52110876-1A90-47DF-8CC1-92F5C1F8B346}" type="slidenum">
              <a:rPr lang="en-US" smtClean="0"/>
              <a:pPr/>
              <a:t>2</a:t>
            </a:fld>
            <a:endParaRPr lang="en-US" dirty="0"/>
          </a:p>
        </p:txBody>
      </p:sp>
    </p:spTree>
    <p:extLst>
      <p:ext uri="{BB962C8B-B14F-4D97-AF65-F5344CB8AC3E}">
        <p14:creationId xmlns:p14="http://schemas.microsoft.com/office/powerpoint/2010/main" val="484100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latin typeface="+mn-lt"/>
            </a:endParaRPr>
          </a:p>
        </p:txBody>
      </p:sp>
      <p:sp>
        <p:nvSpPr>
          <p:cNvPr id="3" name="Title 2">
            <a:extLst>
              <a:ext uri="{FF2B5EF4-FFF2-40B4-BE49-F238E27FC236}">
                <a16:creationId xmlns:a16="http://schemas.microsoft.com/office/drawing/2014/main" id="{2A6675BE-FC95-4351-B5FD-ED03644C3740}"/>
              </a:ext>
            </a:extLst>
          </p:cNvPr>
          <p:cNvSpPr>
            <a:spLocks noGrp="1"/>
          </p:cNvSpPr>
          <p:nvPr>
            <p:ph type="title"/>
          </p:nvPr>
        </p:nvSpPr>
        <p:spPr>
          <a:xfrm>
            <a:off x="228600" y="274638"/>
            <a:ext cx="8686800" cy="1143000"/>
          </a:xfrm>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Control Measures for Hazards in Exposed Environments </a:t>
            </a:r>
            <a:r>
              <a:rPr lang="en-US" sz="2000" kern="1200" dirty="0">
                <a:solidFill>
                  <a:srgbClr val="FFFFFF"/>
                </a:solidFill>
                <a:effectLst/>
                <a:latin typeface="Calibri" panose="020F0502020204030204" pitchFamily="34" charset="0"/>
                <a:ea typeface="+mn-ea"/>
                <a:cs typeface="+mn-cs"/>
              </a:rPr>
              <a:t>(3)</a:t>
            </a:r>
            <a:endParaRPr lang="en-US" dirty="0">
              <a:effectLst/>
            </a:endParaRPr>
          </a:p>
        </p:txBody>
      </p:sp>
      <p:sp>
        <p:nvSpPr>
          <p:cNvPr id="6" name="Content Placeholder 6">
            <a:extLst>
              <a:ext uri="{FF2B5EF4-FFF2-40B4-BE49-F238E27FC236}">
                <a16:creationId xmlns:a16="http://schemas.microsoft.com/office/drawing/2014/main" id="{54E66747-553D-444A-AA29-404DA78B7067}"/>
              </a:ext>
            </a:extLst>
          </p:cNvPr>
          <p:cNvSpPr txBox="1">
            <a:spLocks/>
          </p:cNvSpPr>
          <p:nvPr/>
        </p:nvSpPr>
        <p:spPr>
          <a:xfrm>
            <a:off x="609600" y="1676400"/>
            <a:ext cx="7010400" cy="3733800"/>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5100" b="1" dirty="0"/>
              <a:t>Cold stress:</a:t>
            </a:r>
          </a:p>
          <a:p>
            <a:pPr lvl="1">
              <a:buFont typeface="Wingdings" panose="05000000000000000000" pitchFamily="2" charset="2"/>
              <a:buChar char="ü"/>
            </a:pPr>
            <a:r>
              <a:rPr lang="en-US" sz="3800" dirty="0"/>
              <a:t>Train workers to recognize the symptoms of cold stress.</a:t>
            </a:r>
          </a:p>
          <a:p>
            <a:pPr lvl="1">
              <a:buFont typeface="Wingdings" panose="05000000000000000000" pitchFamily="2" charset="2"/>
              <a:buChar char="ü"/>
            </a:pPr>
            <a:r>
              <a:rPr lang="en-US" sz="3800" dirty="0"/>
              <a:t>Encourage workers to monitor their physical condition and that of their coworkers.</a:t>
            </a:r>
          </a:p>
          <a:p>
            <a:pPr lvl="1">
              <a:buFont typeface="Wingdings" panose="05000000000000000000" pitchFamily="2" charset="2"/>
              <a:buChar char="ü"/>
            </a:pPr>
            <a:r>
              <a:rPr lang="en-US" sz="3800" dirty="0"/>
              <a:t>Ensure that workers are adequately dressed for the weather.</a:t>
            </a:r>
          </a:p>
          <a:p>
            <a:pPr lvl="1">
              <a:buFont typeface="Wingdings" panose="05000000000000000000" pitchFamily="2" charset="2"/>
              <a:buChar char="ü"/>
            </a:pPr>
            <a:r>
              <a:rPr lang="en-US" sz="3800" dirty="0"/>
              <a:t>Stay dry. Moisture or dampness increases the rate of heat loss from the body.</a:t>
            </a:r>
          </a:p>
        </p:txBody>
      </p:sp>
      <p:sp>
        <p:nvSpPr>
          <p:cNvPr id="5" name="Slide Number Placeholder 4">
            <a:extLst>
              <a:ext uri="{FF2B5EF4-FFF2-40B4-BE49-F238E27FC236}">
                <a16:creationId xmlns:a16="http://schemas.microsoft.com/office/drawing/2014/main" id="{6C58F4D6-EA22-4B90-B09A-949944168622}"/>
              </a:ext>
            </a:extLst>
          </p:cNvPr>
          <p:cNvSpPr>
            <a:spLocks noGrp="1"/>
          </p:cNvSpPr>
          <p:nvPr>
            <p:ph type="sldNum" sz="quarter" idx="12"/>
          </p:nvPr>
        </p:nvSpPr>
        <p:spPr/>
        <p:txBody>
          <a:bodyPr/>
          <a:lstStyle/>
          <a:p>
            <a:fld id="{52110876-1A90-47DF-8CC1-92F5C1F8B346}" type="slidenum">
              <a:rPr lang="en-US" smtClean="0"/>
              <a:pPr/>
              <a:t>20</a:t>
            </a:fld>
            <a:endParaRPr lang="en-US" dirty="0"/>
          </a:p>
        </p:txBody>
      </p:sp>
    </p:spTree>
    <p:extLst>
      <p:ext uri="{BB962C8B-B14F-4D97-AF65-F5344CB8AC3E}">
        <p14:creationId xmlns:p14="http://schemas.microsoft.com/office/powerpoint/2010/main" val="1513237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latin typeface="+mn-lt"/>
            </a:endParaRPr>
          </a:p>
        </p:txBody>
      </p:sp>
      <p:sp>
        <p:nvSpPr>
          <p:cNvPr id="3" name="Title 2">
            <a:extLst>
              <a:ext uri="{FF2B5EF4-FFF2-40B4-BE49-F238E27FC236}">
                <a16:creationId xmlns:a16="http://schemas.microsoft.com/office/drawing/2014/main" id="{2A6675BE-FC95-4351-B5FD-ED03644C3740}"/>
              </a:ext>
            </a:extLst>
          </p:cNvPr>
          <p:cNvSpPr>
            <a:spLocks noGrp="1"/>
          </p:cNvSpPr>
          <p:nvPr>
            <p:ph type="title"/>
          </p:nvPr>
        </p:nvSpPr>
        <p:spPr>
          <a:xfrm>
            <a:off x="228600" y="274638"/>
            <a:ext cx="8686800" cy="1143000"/>
          </a:xfrm>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Control Measures for Hazards in Exposed Environments </a:t>
            </a:r>
            <a:r>
              <a:rPr lang="en-US" sz="2000" kern="1200" dirty="0">
                <a:solidFill>
                  <a:srgbClr val="FFFFFF"/>
                </a:solidFill>
                <a:effectLst/>
                <a:latin typeface="Calibri" panose="020F0502020204030204" pitchFamily="34" charset="0"/>
                <a:ea typeface="+mn-ea"/>
                <a:cs typeface="+mn-cs"/>
              </a:rPr>
              <a:t>(4)</a:t>
            </a:r>
            <a:endParaRPr lang="en-US" dirty="0">
              <a:effectLst/>
            </a:endParaRPr>
          </a:p>
        </p:txBody>
      </p:sp>
      <p:sp>
        <p:nvSpPr>
          <p:cNvPr id="6" name="Content Placeholder 6">
            <a:extLst>
              <a:ext uri="{FF2B5EF4-FFF2-40B4-BE49-F238E27FC236}">
                <a16:creationId xmlns:a16="http://schemas.microsoft.com/office/drawing/2014/main" id="{54E66747-553D-444A-AA29-404DA78B7067}"/>
              </a:ext>
            </a:extLst>
          </p:cNvPr>
          <p:cNvSpPr txBox="1">
            <a:spLocks/>
          </p:cNvSpPr>
          <p:nvPr/>
        </p:nvSpPr>
        <p:spPr>
          <a:xfrm>
            <a:off x="609600" y="1828800"/>
            <a:ext cx="7086600" cy="2514600"/>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5100" b="1" dirty="0"/>
              <a:t>Cold stress:</a:t>
            </a:r>
          </a:p>
          <a:p>
            <a:pPr lvl="1">
              <a:buFont typeface="Wingdings" panose="05000000000000000000" pitchFamily="2" charset="2"/>
              <a:buChar char="ü"/>
            </a:pPr>
            <a:r>
              <a:rPr lang="en-US" sz="3800" dirty="0"/>
              <a:t>Keep extra clothing handy when there is a need to change outfits</a:t>
            </a:r>
          </a:p>
          <a:p>
            <a:pPr lvl="1">
              <a:buFont typeface="Wingdings" panose="05000000000000000000" pitchFamily="2" charset="2"/>
              <a:buChar char="ü"/>
            </a:pPr>
            <a:r>
              <a:rPr lang="en-US" sz="3800" dirty="0"/>
              <a:t>Drink warm fluids </a:t>
            </a:r>
          </a:p>
          <a:p>
            <a:pPr lvl="1">
              <a:buFont typeface="Wingdings" panose="05000000000000000000" pitchFamily="2" charset="2"/>
              <a:buChar char="ü"/>
            </a:pPr>
            <a:r>
              <a:rPr lang="en-US" sz="3800" dirty="0"/>
              <a:t>Use proper engineering controls, safe work practices, and personal protective equipment (PPE)</a:t>
            </a:r>
          </a:p>
        </p:txBody>
      </p:sp>
      <p:sp>
        <p:nvSpPr>
          <p:cNvPr id="5" name="Slide Number Placeholder 4">
            <a:extLst>
              <a:ext uri="{FF2B5EF4-FFF2-40B4-BE49-F238E27FC236}">
                <a16:creationId xmlns:a16="http://schemas.microsoft.com/office/drawing/2014/main" id="{6C58F4D6-EA22-4B90-B09A-949944168622}"/>
              </a:ext>
            </a:extLst>
          </p:cNvPr>
          <p:cNvSpPr>
            <a:spLocks noGrp="1"/>
          </p:cNvSpPr>
          <p:nvPr>
            <p:ph type="sldNum" sz="quarter" idx="12"/>
          </p:nvPr>
        </p:nvSpPr>
        <p:spPr/>
        <p:txBody>
          <a:bodyPr/>
          <a:lstStyle/>
          <a:p>
            <a:fld id="{52110876-1A90-47DF-8CC1-92F5C1F8B346}" type="slidenum">
              <a:rPr lang="en-US" smtClean="0"/>
              <a:pPr/>
              <a:t>21</a:t>
            </a:fld>
            <a:endParaRPr lang="en-US" dirty="0"/>
          </a:p>
        </p:txBody>
      </p:sp>
    </p:spTree>
    <p:extLst>
      <p:ext uri="{BB962C8B-B14F-4D97-AF65-F5344CB8AC3E}">
        <p14:creationId xmlns:p14="http://schemas.microsoft.com/office/powerpoint/2010/main" val="2482437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endParaRPr>
          </a:p>
        </p:txBody>
      </p:sp>
      <p:sp>
        <p:nvSpPr>
          <p:cNvPr id="2" name="Title 1">
            <a:extLst>
              <a:ext uri="{FF2B5EF4-FFF2-40B4-BE49-F238E27FC236}">
                <a16:creationId xmlns:a16="http://schemas.microsoft.com/office/drawing/2014/main" id="{FF26E9A0-ED8D-467F-BA76-B8072E52B5FD}"/>
              </a:ext>
            </a:extLst>
          </p:cNvPr>
          <p:cNvSpPr>
            <a:spLocks noGrp="1"/>
          </p:cNvSpPr>
          <p:nvPr>
            <p:ph type="title"/>
          </p:nvPr>
        </p:nvSpPr>
        <p:spPr>
          <a:xfrm>
            <a:off x="0" y="274638"/>
            <a:ext cx="9144000" cy="1143000"/>
          </a:xfrm>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Wind Turbine Assembly and Erection</a:t>
            </a:r>
            <a:endParaRPr lang="en-US" dirty="0">
              <a:effectLst/>
            </a:endParaRPr>
          </a:p>
        </p:txBody>
      </p:sp>
      <p:pic>
        <p:nvPicPr>
          <p:cNvPr id="7" name="Picture 2" descr="Related image">
            <a:extLst>
              <a:ext uri="{FF2B5EF4-FFF2-40B4-BE49-F238E27FC236}">
                <a16:creationId xmlns:a16="http://schemas.microsoft.com/office/drawing/2014/main" id="{85344719-0871-41D9-8E54-9DC0E4EA86FC}"/>
              </a:ext>
            </a:extLst>
          </p:cNvPr>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bwMode="auto">
          <a:xfrm>
            <a:off x="380678" y="1524000"/>
            <a:ext cx="2586600" cy="211239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Baulker Farm Lowering lower tower section">
            <a:extLst>
              <a:ext uri="{FF2B5EF4-FFF2-40B4-BE49-F238E27FC236}">
                <a16:creationId xmlns:a16="http://schemas.microsoft.com/office/drawing/2014/main" id="{A28C0458-A4F1-43DB-B7AB-56711A8454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1523999"/>
            <a:ext cx="2586600" cy="2112396"/>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Related image">
            <a:extLst>
              <a:ext uri="{FF2B5EF4-FFF2-40B4-BE49-F238E27FC236}">
                <a16:creationId xmlns:a16="http://schemas.microsoft.com/office/drawing/2014/main" id="{B23C0B64-63B9-4D56-999A-4E390FB5BBF8}"/>
              </a:ext>
            </a:extLst>
          </p:cNvPr>
          <p:cNvPicPr>
            <a:picLocks noGrp="1" noChangeAspect="1" noChangeArrowheads="1"/>
          </p:cNvPicPr>
          <p:nvPr>
            <p:ph sz="half" idx="2"/>
          </p:nvPr>
        </p:nvPicPr>
        <p:blipFill>
          <a:blip r:embed="rId5">
            <a:extLst>
              <a:ext uri="{28A0092B-C50C-407E-A947-70E740481C1C}">
                <a14:useLocalDpi xmlns:a14="http://schemas.microsoft.com/office/drawing/2010/main" val="0"/>
              </a:ext>
            </a:extLst>
          </a:blip>
          <a:srcRect/>
          <a:stretch>
            <a:fillRect/>
          </a:stretch>
        </p:blipFill>
        <p:spPr bwMode="auto">
          <a:xfrm>
            <a:off x="6043369" y="1523999"/>
            <a:ext cx="2618896" cy="211239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Related image">
            <a:extLst>
              <a:ext uri="{FF2B5EF4-FFF2-40B4-BE49-F238E27FC236}">
                <a16:creationId xmlns:a16="http://schemas.microsoft.com/office/drawing/2014/main" id="{E459D6C3-7C03-4E55-B013-FD8C549424FA}"/>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0678" y="3831575"/>
            <a:ext cx="2609853" cy="2524775"/>
          </a:xfrm>
          <a:prstGeom prst="rect">
            <a:avLst/>
          </a:prstGeom>
          <a:noFill/>
          <a:ln>
            <a:noFill/>
          </a:ln>
        </p:spPr>
      </p:pic>
      <p:pic>
        <p:nvPicPr>
          <p:cNvPr id="10" name="Picture 2" descr="Related image">
            <a:extLst>
              <a:ext uri="{FF2B5EF4-FFF2-40B4-BE49-F238E27FC236}">
                <a16:creationId xmlns:a16="http://schemas.microsoft.com/office/drawing/2014/main" id="{FCF57E71-43BA-4078-89E7-22E44AE99F1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831575"/>
            <a:ext cx="2618896" cy="2524775"/>
          </a:xfrm>
          <a:prstGeom prst="rect">
            <a:avLst/>
          </a:prstGeom>
          <a:noFill/>
          <a:extLst>
            <a:ext uri="{909E8E84-426E-40DD-AFC4-6F175D3DCCD1}">
              <a14:hiddenFill xmlns:a14="http://schemas.microsoft.com/office/drawing/2010/main">
                <a:solidFill>
                  <a:srgbClr val="FFFFFF"/>
                </a:solidFill>
              </a14:hiddenFill>
            </a:ext>
          </a:extLst>
        </p:spPr>
      </p:pic>
      <p:pic>
        <p:nvPicPr>
          <p:cNvPr id="11" name="Content Placeholder 6" descr="Related image">
            <a:extLst>
              <a:ext uri="{FF2B5EF4-FFF2-40B4-BE49-F238E27FC236}">
                <a16:creationId xmlns:a16="http://schemas.microsoft.com/office/drawing/2014/main" id="{86075900-35DB-45BF-8A17-956219E16813}"/>
              </a:ext>
            </a:extLst>
          </p:cNvPr>
          <p:cNvPicPr>
            <a:picLocks/>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43369" y="3831575"/>
            <a:ext cx="2618896" cy="2524775"/>
          </a:xfrm>
          <a:prstGeom prst="rect">
            <a:avLst/>
          </a:prstGeom>
          <a:noFill/>
          <a:ln>
            <a:noFill/>
          </a:ln>
        </p:spPr>
      </p:pic>
      <p:sp>
        <p:nvSpPr>
          <p:cNvPr id="5" name="Slide Number Placeholder 4">
            <a:extLst>
              <a:ext uri="{FF2B5EF4-FFF2-40B4-BE49-F238E27FC236}">
                <a16:creationId xmlns:a16="http://schemas.microsoft.com/office/drawing/2014/main" id="{6EF3EEAC-94EF-4B02-BCDE-5F5F273E64E0}"/>
              </a:ext>
            </a:extLst>
          </p:cNvPr>
          <p:cNvSpPr>
            <a:spLocks noGrp="1"/>
          </p:cNvSpPr>
          <p:nvPr>
            <p:ph type="sldNum" sz="quarter" idx="12"/>
          </p:nvPr>
        </p:nvSpPr>
        <p:spPr/>
        <p:txBody>
          <a:bodyPr/>
          <a:lstStyle/>
          <a:p>
            <a:fld id="{52110876-1A90-47DF-8CC1-92F5C1F8B346}" type="slidenum">
              <a:rPr lang="en-US" smtClean="0"/>
              <a:pPr/>
              <a:t>22</a:t>
            </a:fld>
            <a:endParaRPr lang="en-US" dirty="0"/>
          </a:p>
        </p:txBody>
      </p:sp>
    </p:spTree>
    <p:extLst>
      <p:ext uri="{BB962C8B-B14F-4D97-AF65-F5344CB8AC3E}">
        <p14:creationId xmlns:p14="http://schemas.microsoft.com/office/powerpoint/2010/main" val="41160040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400" dirty="0">
              <a:solidFill>
                <a:schemeClr val="bg1"/>
              </a:solidFill>
              <a:latin typeface="+mn-lt"/>
            </a:endParaRPr>
          </a:p>
        </p:txBody>
      </p:sp>
      <p:sp>
        <p:nvSpPr>
          <p:cNvPr id="2" name="Title 1">
            <a:extLst>
              <a:ext uri="{FF2B5EF4-FFF2-40B4-BE49-F238E27FC236}">
                <a16:creationId xmlns:a16="http://schemas.microsoft.com/office/drawing/2014/main" id="{8B6DE38F-D3C7-4CEC-8933-8DE1C91FA644}"/>
              </a:ext>
            </a:extLst>
          </p:cNvPr>
          <p:cNvSpPr>
            <a:spLocks noGrp="1"/>
          </p:cNvSpPr>
          <p:nvPr>
            <p:ph type="title"/>
          </p:nvPr>
        </p:nvSpPr>
        <p:spPr/>
        <p:txBody>
          <a:bodyPr/>
          <a:lstStyle/>
          <a:p>
            <a:pPr rtl="0" eaLnBrk="1" latinLnBrk="0" hangingPunct="1"/>
            <a:r>
              <a:rPr lang="en-US" sz="2400" kern="1200" dirty="0">
                <a:solidFill>
                  <a:srgbClr val="FFFFFF"/>
                </a:solidFill>
                <a:effectLst/>
                <a:latin typeface="Calibri" panose="020F0502020204030204" pitchFamily="34" charset="0"/>
                <a:ea typeface="+mn-ea"/>
                <a:cs typeface="+mn-cs"/>
              </a:rPr>
              <a:t>Hazard Analysis of  Wind Turbine Assembly and Erection (1)</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1234059293"/>
              </p:ext>
            </p:extLst>
          </p:nvPr>
        </p:nvGraphicFramePr>
        <p:xfrm>
          <a:off x="609599" y="1371601"/>
          <a:ext cx="7956755" cy="5029200"/>
        </p:xfrm>
        <a:graphic>
          <a:graphicData uri="http://schemas.openxmlformats.org/drawingml/2006/table">
            <a:tbl>
              <a:tblPr firstRow="1" firstCol="1" bandRow="1"/>
              <a:tblGrid>
                <a:gridCol w="1753508">
                  <a:extLst>
                    <a:ext uri="{9D8B030D-6E8A-4147-A177-3AD203B41FA5}">
                      <a16:colId xmlns:a16="http://schemas.microsoft.com/office/drawing/2014/main" val="2335493202"/>
                    </a:ext>
                  </a:extLst>
                </a:gridCol>
                <a:gridCol w="6203247">
                  <a:extLst>
                    <a:ext uri="{9D8B030D-6E8A-4147-A177-3AD203B41FA5}">
                      <a16:colId xmlns:a16="http://schemas.microsoft.com/office/drawing/2014/main" val="2722456287"/>
                    </a:ext>
                  </a:extLst>
                </a:gridCol>
              </a:tblGrid>
              <a:tr h="296029">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Measures: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4733171">
                <a:tc>
                  <a:txBody>
                    <a:bodyPr/>
                    <a:lstStyle/>
                    <a:p>
                      <a:pPr marL="0" marR="0" lvl="0" indent="0">
                        <a:lnSpc>
                          <a:spcPct val="107000"/>
                        </a:lnSpc>
                        <a:spcBef>
                          <a:spcPts val="0"/>
                        </a:spcBef>
                        <a:spcAft>
                          <a:spcPts val="0"/>
                        </a:spcAft>
                        <a:buFont typeface="Arial" panose="020B0604020202020204" pitchFamily="34" charset="0"/>
                        <a:buNone/>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Falls due to:</a:t>
                      </a:r>
                    </a:p>
                    <a:p>
                      <a:pPr marL="285750" marR="0" lvl="0" indent="-285750">
                        <a:lnSpc>
                          <a:spcPct val="107000"/>
                        </a:lnSpc>
                        <a:spcBef>
                          <a:spcPts val="0"/>
                        </a:spcBef>
                        <a:spcAft>
                          <a:spcPts val="0"/>
                        </a:spcAft>
                        <a:buFont typeface="Calibri" panose="020F050202020403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Slipping</a:t>
                      </a:r>
                    </a:p>
                    <a:p>
                      <a:pPr marL="285750" marR="0" lvl="0" indent="-285750">
                        <a:lnSpc>
                          <a:spcPct val="107000"/>
                        </a:lnSpc>
                        <a:spcBef>
                          <a:spcPts val="0"/>
                        </a:spcBef>
                        <a:spcAft>
                          <a:spcPts val="0"/>
                        </a:spcAft>
                        <a:buFont typeface="Calibri" panose="020F050202020403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Tripping</a:t>
                      </a:r>
                    </a:p>
                    <a:p>
                      <a:pPr marL="285750" marR="0" lvl="0" indent="-285750">
                        <a:lnSpc>
                          <a:spcPct val="107000"/>
                        </a:lnSpc>
                        <a:spcBef>
                          <a:spcPts val="0"/>
                        </a:spcBef>
                        <a:spcAft>
                          <a:spcPts val="0"/>
                        </a:spcAft>
                        <a:buFont typeface="Calibri" panose="020F050202020403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Overreaching</a:t>
                      </a:r>
                    </a:p>
                    <a:p>
                      <a:pPr marL="285750" marR="0" lvl="0" indent="-285750">
                        <a:lnSpc>
                          <a:spcPct val="107000"/>
                        </a:lnSpc>
                        <a:spcBef>
                          <a:spcPts val="0"/>
                        </a:spcBef>
                        <a:spcAft>
                          <a:spcPts val="0"/>
                        </a:spcAft>
                        <a:buFont typeface="Calibri" panose="020F050202020403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Over balancing</a:t>
                      </a:r>
                    </a:p>
                    <a:p>
                      <a:pPr marL="285750" marR="0" lvl="0" indent="-285750">
                        <a:lnSpc>
                          <a:spcPct val="107000"/>
                        </a:lnSpc>
                        <a:spcBef>
                          <a:spcPts val="0"/>
                        </a:spcBef>
                        <a:spcAft>
                          <a:spcPts val="0"/>
                        </a:spcAft>
                        <a:buFont typeface="Calibri" panose="020F050202020403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Collapse of tower</a:t>
                      </a:r>
                    </a:p>
                    <a:p>
                      <a:pPr marL="285750" marR="0" lvl="0" indent="-285750">
                        <a:lnSpc>
                          <a:spcPct val="107000"/>
                        </a:lnSpc>
                        <a:spcBef>
                          <a:spcPts val="0"/>
                        </a:spcBef>
                        <a:spcAft>
                          <a:spcPts val="0"/>
                        </a:spcAft>
                        <a:buFont typeface="Calibri" panose="020F050202020403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Collapse of crane</a:t>
                      </a:r>
                    </a:p>
                    <a:p>
                      <a:pPr marL="569913" marR="0" lvl="1" indent="-342900">
                        <a:lnSpc>
                          <a:spcPct val="107000"/>
                        </a:lnSpc>
                        <a:spcBef>
                          <a:spcPts val="0"/>
                        </a:spcBef>
                        <a:spcAft>
                          <a:spcPts val="0"/>
                        </a:spcAft>
                        <a:buFont typeface="+mj-lt"/>
                        <a:buAutoNum type="romanLcParenBoth"/>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Object hit</a:t>
                      </a:r>
                    </a:p>
                    <a:p>
                      <a:pPr marL="569913" marR="0" lvl="1" indent="-342900">
                        <a:lnSpc>
                          <a:spcPct val="107000"/>
                        </a:lnSpc>
                        <a:spcBef>
                          <a:spcPts val="0"/>
                        </a:spcBef>
                        <a:spcAft>
                          <a:spcPts val="0"/>
                        </a:spcAft>
                        <a:buFont typeface="+mj-lt"/>
                        <a:buAutoNum type="romanLcParenBoth"/>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Fatigue </a:t>
                      </a:r>
                    </a:p>
                    <a:p>
                      <a:pPr marL="0" marR="0">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3690" marR="636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Consider weather conditions in planning the work, with emphasis on:</a:t>
                      </a:r>
                    </a:p>
                    <a:p>
                      <a:pPr marL="285750" marR="0" lvl="0" indent="-285750">
                        <a:lnSpc>
                          <a:spcPct val="107000"/>
                        </a:lnSpc>
                        <a:spcBef>
                          <a:spcPts val="0"/>
                        </a:spcBef>
                        <a:spcAft>
                          <a:spcPts val="0"/>
                        </a:spcAft>
                        <a:buFont typeface="Calibri" panose="020F050202020403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Wind speed:</a:t>
                      </a:r>
                    </a:p>
                    <a:p>
                      <a:pPr marL="285750" marR="0" lvl="0" indent="-285750">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All works can be executed in little or no wind conditions </a:t>
                      </a:r>
                    </a:p>
                    <a:p>
                      <a:pPr marL="285750" marR="0" lvl="0" indent="-285750">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All internal works can be done in moderate wind speed </a:t>
                      </a:r>
                    </a:p>
                    <a:p>
                      <a:pPr marL="285750" marR="0" lvl="0" indent="-285750">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No work should be done in strong winds on turbines.</a:t>
                      </a:r>
                    </a:p>
                    <a:p>
                      <a:pPr marL="285750" marR="0" lvl="0" indent="-285750">
                        <a:lnSpc>
                          <a:spcPct val="107000"/>
                        </a:lnSpc>
                        <a:spcBef>
                          <a:spcPts val="0"/>
                        </a:spcBef>
                        <a:spcAft>
                          <a:spcPts val="0"/>
                        </a:spcAft>
                        <a:buFont typeface="Calibri" panose="020F0502020204030204" pitchFamily="34" charset="0"/>
                        <a:buChar char="−"/>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Lightning:</a:t>
                      </a:r>
                    </a:p>
                    <a:p>
                      <a:pPr marL="285750" marR="0" lvl="0" indent="-285750">
                        <a:lnSpc>
                          <a:spcPct val="107000"/>
                        </a:lnSpc>
                        <a:spcBef>
                          <a:spcPts val="0"/>
                        </a:spcBef>
                        <a:spcAft>
                          <a:spcPts val="0"/>
                        </a:spcAft>
                        <a:buFont typeface="Wingdings" panose="05000000000000000000" pitchFamily="2" charset="2"/>
                        <a:buChar char="§"/>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 work when there is a lightning forecast.</a:t>
                      </a:r>
                    </a:p>
                    <a:p>
                      <a:pPr marL="285750" marR="0" lvl="0" indent="-285750" algn="l" defTabSz="914400" rtl="0" eaLnBrk="1" latinLnBrk="0" hangingPunct="1">
                        <a:lnSpc>
                          <a:spcPct val="107000"/>
                        </a:lnSpc>
                        <a:spcBef>
                          <a:spcPts val="0"/>
                        </a:spcBef>
                        <a:spcAft>
                          <a:spcPts val="0"/>
                        </a:spcAft>
                        <a:buFont typeface="Calibri" panose="020F0502020204030204" pitchFamily="34" charset="0"/>
                        <a:buChar char="−"/>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proper use of lanyards and PFAS, together with the following:</a:t>
                      </a:r>
                    </a:p>
                    <a:p>
                      <a:pPr marL="285750" marR="0" lvl="0" indent="-285750" algn="l" defTabSz="914400" rtl="0" eaLnBrk="1" latinLnBrk="0" hangingPunct="1">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Keep your hands and feet free from slippery substances and work area from cluster</a:t>
                      </a:r>
                    </a:p>
                    <a:p>
                      <a:pPr marL="285750" marR="0" lvl="0" indent="-285750" algn="l" defTabSz="914400" rtl="0" eaLnBrk="1" latinLnBrk="0" hangingPunct="1">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Avoid overreaching and over balancing.</a:t>
                      </a:r>
                    </a:p>
                    <a:p>
                      <a:pPr marL="285750" marR="0" lvl="0" indent="-285750" algn="l" defTabSz="914400" rtl="0" eaLnBrk="1" latinLnBrk="0" hangingPunct="1">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Ensure proper erection of tower. </a:t>
                      </a:r>
                    </a:p>
                    <a:p>
                      <a:pPr marL="285750" marR="0" lvl="0" indent="-285750" algn="l" defTabSz="914400" rtl="0" eaLnBrk="1" latinLnBrk="0" hangingPunct="1">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Avoid working on the tower during strong winds.</a:t>
                      </a:r>
                    </a:p>
                    <a:p>
                      <a:pPr marL="285750" marR="0" lvl="0" indent="-285750" algn="l" defTabSz="914400" rtl="0" eaLnBrk="1" latinLnBrk="0" hangingPunct="1">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Ensure that crane is properly installed.</a:t>
                      </a:r>
                    </a:p>
                    <a:p>
                      <a:pPr marL="285750" marR="0" lvl="0" indent="-285750" algn="l" defTabSz="914400" rtl="0" eaLnBrk="1" latinLnBrk="0" hangingPunct="1">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Be aware of your surroundings.</a:t>
                      </a:r>
                    </a:p>
                    <a:p>
                      <a:pPr marL="285750" marR="0" lvl="0" indent="-285750" algn="l" defTabSz="914400" rtl="0" eaLnBrk="1" latinLnBrk="0" hangingPunct="1">
                        <a:lnSpc>
                          <a:spcPct val="107000"/>
                        </a:lnSpc>
                        <a:spcBef>
                          <a:spcPts val="0"/>
                        </a:spcBef>
                        <a:spcAft>
                          <a:spcPts val="0"/>
                        </a:spcAft>
                        <a:buFont typeface="Wingdings" panose="05000000000000000000" pitchFamily="2" charset="2"/>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Take regular breaks to avoid fatigue.</a:t>
                      </a:r>
                    </a:p>
                  </a:txBody>
                  <a:tcPr marL="63690" marR="636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452119"/>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23</a:t>
            </a:fld>
            <a:endParaRPr lang="en-US" dirty="0"/>
          </a:p>
        </p:txBody>
      </p:sp>
    </p:spTree>
    <p:extLst>
      <p:ext uri="{BB962C8B-B14F-4D97-AF65-F5344CB8AC3E}">
        <p14:creationId xmlns:p14="http://schemas.microsoft.com/office/powerpoint/2010/main" val="3381241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400" dirty="0">
              <a:solidFill>
                <a:schemeClr val="bg1"/>
              </a:solidFill>
              <a:latin typeface="+mn-lt"/>
            </a:endParaRPr>
          </a:p>
        </p:txBody>
      </p:sp>
      <p:sp>
        <p:nvSpPr>
          <p:cNvPr id="2" name="Title 1">
            <a:extLst>
              <a:ext uri="{FF2B5EF4-FFF2-40B4-BE49-F238E27FC236}">
                <a16:creationId xmlns:a16="http://schemas.microsoft.com/office/drawing/2014/main" id="{89D601D7-D43C-4C57-8EAA-6DFA62FB212C}"/>
              </a:ext>
            </a:extLst>
          </p:cNvPr>
          <p:cNvSpPr>
            <a:spLocks noGrp="1"/>
          </p:cNvSpPr>
          <p:nvPr>
            <p:ph type="title"/>
          </p:nvPr>
        </p:nvSpPr>
        <p:spPr/>
        <p:txBody>
          <a:bodyPr/>
          <a:lstStyle/>
          <a:p>
            <a:pPr rtl="0" eaLnBrk="1" latinLnBrk="0" hangingPunct="1"/>
            <a:r>
              <a:rPr lang="en-US" sz="2400" kern="1200" dirty="0">
                <a:solidFill>
                  <a:srgbClr val="FFFFFF"/>
                </a:solidFill>
                <a:effectLst/>
                <a:latin typeface="Calibri" panose="020F0502020204030204" pitchFamily="34" charset="0"/>
                <a:ea typeface="+mn-ea"/>
                <a:cs typeface="+mn-cs"/>
              </a:rPr>
              <a:t>Hazard Analysis of  Wind Turbine Assembly and Erection (2)</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700276292"/>
              </p:ext>
            </p:extLst>
          </p:nvPr>
        </p:nvGraphicFramePr>
        <p:xfrm>
          <a:off x="609600" y="1447801"/>
          <a:ext cx="8153400" cy="4770581"/>
        </p:xfrm>
        <a:graphic>
          <a:graphicData uri="http://schemas.openxmlformats.org/drawingml/2006/table">
            <a:tbl>
              <a:tblPr firstRow="1" firstCol="1" bandRow="1"/>
              <a:tblGrid>
                <a:gridCol w="2590800">
                  <a:extLst>
                    <a:ext uri="{9D8B030D-6E8A-4147-A177-3AD203B41FA5}">
                      <a16:colId xmlns:a16="http://schemas.microsoft.com/office/drawing/2014/main" val="2335493202"/>
                    </a:ext>
                  </a:extLst>
                </a:gridCol>
                <a:gridCol w="5562600">
                  <a:extLst>
                    <a:ext uri="{9D8B030D-6E8A-4147-A177-3AD203B41FA5}">
                      <a16:colId xmlns:a16="http://schemas.microsoft.com/office/drawing/2014/main" val="2722456287"/>
                    </a:ext>
                  </a:extLst>
                </a:gridCol>
              </a:tblGrid>
              <a:tr h="268420">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1234597">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 or heavy equipment.</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5366" marR="55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Don’t stand in front of a moving vehicle or crane.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Park vehicles and mobile equipment on levelled surfaces.</a:t>
                      </a:r>
                    </a:p>
                  </a:txBody>
                  <a:tcPr marL="55366" marR="55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014505"/>
                  </a:ext>
                </a:extLst>
              </a:tr>
              <a:tr h="1858823">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Struck by:</a:t>
                      </a:r>
                    </a:p>
                    <a:p>
                      <a:pPr marL="285750" marR="0" lvl="0" indent="-285750" algn="l" defTabSz="914400" rtl="0" eaLnBrk="1" latinLnBrk="0" hangingPunct="1">
                        <a:lnSpc>
                          <a:spcPct val="107000"/>
                        </a:lnSpc>
                        <a:spcBef>
                          <a:spcPts val="0"/>
                        </a:spcBef>
                        <a:spcAft>
                          <a:spcPts val="0"/>
                        </a:spcAft>
                        <a:buFont typeface="Wingdings" panose="05000000000000000000" pitchFamily="2" charset="2"/>
                        <a:buChar char="§"/>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Swinging crane load</a:t>
                      </a:r>
                    </a:p>
                    <a:p>
                      <a:pPr marL="285750" marR="0" lvl="0" indent="-285750" algn="l" defTabSz="914400" rtl="0" eaLnBrk="1" latinLnBrk="0" hangingPunct="1">
                        <a:lnSpc>
                          <a:spcPct val="107000"/>
                        </a:lnSpc>
                        <a:spcBef>
                          <a:spcPts val="0"/>
                        </a:spcBef>
                        <a:spcAft>
                          <a:spcPts val="0"/>
                        </a:spcAft>
                        <a:buFont typeface="Wingdings" panose="05000000000000000000" pitchFamily="2" charset="2"/>
                        <a:buChar char="§"/>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Falling objects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5366" marR="55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the surroundings.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Stay away from loaded crane or machinery.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loitering at the base of tower.</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on tower during strong winds.</a:t>
                      </a:r>
                    </a:p>
                  </a:txBody>
                  <a:tcPr marL="55366" marR="55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1365503">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Confined space resulting in low oxygen, Asphyxiation. </a:t>
                      </a:r>
                    </a:p>
                  </a:txBody>
                  <a:tcPr marL="55366" marR="55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Consider adequate ventilation during design and construction.</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portable oxygen tanks for workers.</a:t>
                      </a:r>
                    </a:p>
                  </a:txBody>
                  <a:tcPr marL="55366" marR="55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452119"/>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24</a:t>
            </a:fld>
            <a:endParaRPr lang="en-US" dirty="0"/>
          </a:p>
        </p:txBody>
      </p:sp>
    </p:spTree>
    <p:extLst>
      <p:ext uri="{BB962C8B-B14F-4D97-AF65-F5344CB8AC3E}">
        <p14:creationId xmlns:p14="http://schemas.microsoft.com/office/powerpoint/2010/main" val="34980865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B369C-C61E-4B84-AF91-19DE444D1F29}"/>
              </a:ext>
              <a:ext uri="{C183D7F6-B498-43B3-948B-1728B52AA6E4}">
                <adec:decorative xmlns:adec="http://schemas.microsoft.com/office/drawing/2017/decorative" val="1"/>
              </a:ext>
            </a:extLst>
          </p:cNvPr>
          <p:cNvSpPr>
            <a:spLocks noGrp="1"/>
          </p:cNvSpPr>
          <p:nvPr>
            <p:ph type="title"/>
          </p:nvPr>
        </p:nvSpPr>
        <p:spPr/>
        <p:txBody>
          <a:bodyPr/>
          <a:lstStyle/>
          <a:p>
            <a:pPr rtl="0" eaLnBrk="1" latinLnBrk="0" hangingPunct="1"/>
            <a:r>
              <a:rPr lang="en-US" sz="2400" kern="1200" dirty="0">
                <a:solidFill>
                  <a:srgbClr val="FFFFFF"/>
                </a:solidFill>
                <a:effectLst/>
                <a:latin typeface="Calibri" panose="020F0502020204030204" pitchFamily="34" charset="0"/>
                <a:ea typeface="+mn-ea"/>
                <a:cs typeface="+mn-cs"/>
              </a:rPr>
              <a:t>Hazard Analysis of  Wind Turbine Assembly and Erection (3)</a:t>
            </a:r>
            <a:endParaRPr lang="en-US" dirty="0">
              <a:effectLst/>
            </a:endParaRPr>
          </a:p>
        </p:txBody>
      </p:sp>
      <p:sp>
        <p:nvSpPr>
          <p:cNvPr id="6"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r>
              <a:rPr lang="en-US" sz="2400" dirty="0">
                <a:solidFill>
                  <a:schemeClr val="bg1"/>
                </a:solidFill>
                <a:latin typeface="+mn-lt"/>
              </a:rPr>
              <a:t>Hazard Analysis of  Wind Turbine Assembly and Erection (3)</a:t>
            </a: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1058730545"/>
              </p:ext>
            </p:extLst>
          </p:nvPr>
        </p:nvGraphicFramePr>
        <p:xfrm>
          <a:off x="609600" y="1447800"/>
          <a:ext cx="8153400" cy="4014787"/>
        </p:xfrm>
        <a:graphic>
          <a:graphicData uri="http://schemas.openxmlformats.org/drawingml/2006/table">
            <a:tbl>
              <a:tblPr firstRow="1" firstCol="1" bandRow="1"/>
              <a:tblGrid>
                <a:gridCol w="2590800">
                  <a:extLst>
                    <a:ext uri="{9D8B030D-6E8A-4147-A177-3AD203B41FA5}">
                      <a16:colId xmlns:a16="http://schemas.microsoft.com/office/drawing/2014/main" val="2335493202"/>
                    </a:ext>
                  </a:extLst>
                </a:gridCol>
                <a:gridCol w="5562600">
                  <a:extLst>
                    <a:ext uri="{9D8B030D-6E8A-4147-A177-3AD203B41FA5}">
                      <a16:colId xmlns:a16="http://schemas.microsoft.com/office/drawing/2014/main" val="2722456287"/>
                    </a:ext>
                  </a:extLst>
                </a:gridCol>
              </a:tblGrid>
              <a:tr h="33496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500317">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Fire due to:</a:t>
                      </a:r>
                    </a:p>
                    <a:p>
                      <a:pPr marL="285750" marR="0" lvl="0" indent="-285750" algn="l" defTabSz="914400" rtl="0" eaLnBrk="1" latinLnBrk="0" hangingPunct="1">
                        <a:lnSpc>
                          <a:spcPct val="107000"/>
                        </a:lnSpc>
                        <a:spcBef>
                          <a:spcPts val="0"/>
                        </a:spcBef>
                        <a:spcAft>
                          <a:spcPts val="0"/>
                        </a:spcAft>
                        <a:buFont typeface="Calibri" panose="020F0502020204030204" pitchFamily="34" charset="0"/>
                        <a:buChar char="−"/>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Accumulated hazardous gases in confined space.</a:t>
                      </a:r>
                    </a:p>
                    <a:p>
                      <a:pPr marL="285750" marR="0" lvl="0" indent="-285750" algn="l" defTabSz="914400" rtl="0" eaLnBrk="1" latinLnBrk="0" hangingPunct="1">
                        <a:lnSpc>
                          <a:spcPct val="107000"/>
                        </a:lnSpc>
                        <a:spcBef>
                          <a:spcPts val="0"/>
                        </a:spcBef>
                        <a:spcAft>
                          <a:spcPts val="0"/>
                        </a:spcAft>
                        <a:buFont typeface="Calibri" panose="020F0502020204030204" pitchFamily="34" charset="0"/>
                        <a:buChar char="−"/>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Explosion</a:t>
                      </a:r>
                    </a:p>
                    <a:p>
                      <a:pPr marL="285750" marR="0" lvl="0" indent="-285750" algn="l" defTabSz="914400" rtl="0" eaLnBrk="1" latinLnBrk="0" hangingPunct="1">
                        <a:lnSpc>
                          <a:spcPct val="107000"/>
                        </a:lnSpc>
                        <a:spcBef>
                          <a:spcPts val="0"/>
                        </a:spcBef>
                        <a:spcAft>
                          <a:spcPts val="0"/>
                        </a:spcAft>
                        <a:buFont typeface="Calibri" panose="020F0502020204030204" pitchFamily="34" charset="0"/>
                        <a:buChar char="−"/>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Lightning </a:t>
                      </a:r>
                    </a:p>
                    <a:p>
                      <a:pPr marL="285750" marR="0" lvl="0" indent="-285750" algn="l" defTabSz="914400" rtl="0" eaLnBrk="1" latinLnBrk="0" hangingPunct="1">
                        <a:lnSpc>
                          <a:spcPct val="107000"/>
                        </a:lnSpc>
                        <a:spcBef>
                          <a:spcPts val="0"/>
                        </a:spcBef>
                        <a:spcAft>
                          <a:spcPts val="0"/>
                        </a:spcAft>
                        <a:buFont typeface="Calibri" panose="020F0502020204030204" pitchFamily="34" charset="0"/>
                        <a:buChar char="−"/>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Overheating  </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5366" marR="55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overheating in the nacelle.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friction in rotor at blade pivoting points.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Lubricate all moving joints.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leakage of hydraulic oil.</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short circuiting of electrical components.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fire retardant materials in the design and construction of turbine components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fire detection mechanism should be installed in the nacelle.</a:t>
                      </a:r>
                    </a:p>
                  </a:txBody>
                  <a:tcPr marL="55366" marR="553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014505"/>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Physical exertion and fatigue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physically lifting large components.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25</a:t>
            </a:fld>
            <a:endParaRPr lang="en-US" dirty="0"/>
          </a:p>
        </p:txBody>
      </p:sp>
    </p:spTree>
    <p:extLst>
      <p:ext uri="{BB962C8B-B14F-4D97-AF65-F5344CB8AC3E}">
        <p14:creationId xmlns:p14="http://schemas.microsoft.com/office/powerpoint/2010/main" val="2752948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400" dirty="0">
              <a:solidFill>
                <a:schemeClr val="bg1"/>
              </a:solidFill>
              <a:latin typeface="+mn-lt"/>
            </a:endParaRPr>
          </a:p>
        </p:txBody>
      </p:sp>
      <p:sp>
        <p:nvSpPr>
          <p:cNvPr id="2" name="Title 1">
            <a:extLst>
              <a:ext uri="{FF2B5EF4-FFF2-40B4-BE49-F238E27FC236}">
                <a16:creationId xmlns:a16="http://schemas.microsoft.com/office/drawing/2014/main" id="{13BCCB04-B85D-4FB1-BCB9-0148FBF8656D}"/>
              </a:ext>
            </a:extLst>
          </p:cNvPr>
          <p:cNvSpPr>
            <a:spLocks noGrp="1"/>
          </p:cNvSpPr>
          <p:nvPr>
            <p:ph type="title"/>
          </p:nvPr>
        </p:nvSpPr>
        <p:spPr/>
        <p:txBody>
          <a:bodyPr/>
          <a:lstStyle/>
          <a:p>
            <a:pPr rtl="0" eaLnBrk="1" latinLnBrk="0" hangingPunct="1"/>
            <a:r>
              <a:rPr lang="en-US" sz="2400" kern="1200" dirty="0">
                <a:solidFill>
                  <a:srgbClr val="FFFFFF"/>
                </a:solidFill>
                <a:effectLst/>
                <a:latin typeface="Calibri" panose="020F0502020204030204" pitchFamily="34" charset="0"/>
                <a:ea typeface="+mn-ea"/>
                <a:cs typeface="+mn-cs"/>
              </a:rPr>
              <a:t>Hazard Analysis of  Wind Turbine Assembly and Erection (4)</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001414953"/>
              </p:ext>
            </p:extLst>
          </p:nvPr>
        </p:nvGraphicFramePr>
        <p:xfrm>
          <a:off x="685800" y="1453886"/>
          <a:ext cx="8001000" cy="4902464"/>
        </p:xfrm>
        <a:graphic>
          <a:graphicData uri="http://schemas.openxmlformats.org/drawingml/2006/table">
            <a:tbl>
              <a:tblPr firstRow="1" firstCol="1" bandRow="1"/>
              <a:tblGrid>
                <a:gridCol w="2428875">
                  <a:extLst>
                    <a:ext uri="{9D8B030D-6E8A-4147-A177-3AD203B41FA5}">
                      <a16:colId xmlns:a16="http://schemas.microsoft.com/office/drawing/2014/main" val="2335493202"/>
                    </a:ext>
                  </a:extLst>
                </a:gridCol>
                <a:gridCol w="5572125">
                  <a:extLst>
                    <a:ext uri="{9D8B030D-6E8A-4147-A177-3AD203B41FA5}">
                      <a16:colId xmlns:a16="http://schemas.microsoft.com/office/drawing/2014/main" val="2722456287"/>
                    </a:ext>
                  </a:extLst>
                </a:gridCol>
              </a:tblGrid>
              <a:tr h="335458">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2286348">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Confined spaces resulting in:</a:t>
                      </a:r>
                    </a:p>
                    <a:p>
                      <a:pPr marL="742950" marR="0" lvl="1" indent="-28575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Lack of oxygen leading to Asphyxiation</a:t>
                      </a:r>
                    </a:p>
                    <a:p>
                      <a:pPr marL="742950" marR="0" lvl="1" indent="-28575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Accumulation of hazardous gases</a:t>
                      </a:r>
                    </a:p>
                    <a:p>
                      <a:pPr marL="742950" marR="0" lvl="1" indent="-28575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Hot toxic fumes</a:t>
                      </a:r>
                    </a:p>
                    <a:p>
                      <a:pPr marL="742950" marR="0" lvl="1" indent="-28575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Hot and humid conditions,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Consider ventilation in the design and construction.</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portable oxygen tanks for workers.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air sampling in confined spaces.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Post warning signs at the entrance of  confined spaces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1520454">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Caught on moving parts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Beware of moving parts of  turbine.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Disengage rotor to prevent blades from spinning.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Place a lock on controls to prevent accidental operations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loose ends of cloths attached to the body.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8969105"/>
                  </a:ext>
                </a:extLst>
              </a:tr>
              <a:tr h="760204">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Drowning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life vest for workers during offshore operations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5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Experience in swimming must be a requirement on offshore turbines.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171120"/>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26</a:t>
            </a:fld>
            <a:endParaRPr lang="en-US" dirty="0"/>
          </a:p>
        </p:txBody>
      </p:sp>
    </p:spTree>
    <p:extLst>
      <p:ext uri="{BB962C8B-B14F-4D97-AF65-F5344CB8AC3E}">
        <p14:creationId xmlns:p14="http://schemas.microsoft.com/office/powerpoint/2010/main" val="7619860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4" name="Title 3">
            <a:extLst>
              <a:ext uri="{FF2B5EF4-FFF2-40B4-BE49-F238E27FC236}">
                <a16:creationId xmlns:a16="http://schemas.microsoft.com/office/drawing/2014/main" id="{40B41761-D7FE-4E2B-A6B0-568A9424387F}"/>
              </a:ext>
            </a:extLst>
          </p:cNvPr>
          <p:cNvSpPr>
            <a:spLocks noGrp="1"/>
          </p:cNvSpPr>
          <p:nvPr>
            <p:ph type="title" idx="4294967295"/>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during Offloading </a:t>
            </a:r>
            <a:r>
              <a:rPr lang="en-US" sz="2000" kern="1200" dirty="0">
                <a:solidFill>
                  <a:srgbClr val="FFFFFF"/>
                </a:solidFill>
                <a:effectLst/>
                <a:latin typeface="Calibri" panose="020F0502020204030204" pitchFamily="34" charset="0"/>
                <a:ea typeface="+mn-ea"/>
                <a:cs typeface="+mn-cs"/>
              </a:rPr>
              <a:t>(1) </a:t>
            </a:r>
            <a:endParaRPr lang="en-US" dirty="0">
              <a:effectLst/>
            </a:endParaRPr>
          </a:p>
        </p:txBody>
      </p:sp>
      <p:pic>
        <p:nvPicPr>
          <p:cNvPr id="7170" name="Picture 2" descr="Image result for Wind turbine component offloading">
            <a:extLst>
              <a:ext uri="{FF2B5EF4-FFF2-40B4-BE49-F238E27FC236}">
                <a16:creationId xmlns:a16="http://schemas.microsoft.com/office/drawing/2014/main" id="{495161BA-17B6-4B53-8CEC-80012699D8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00200"/>
            <a:ext cx="8001000" cy="414511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C5CFF892-6159-472D-BA8B-13987C43CCEE}"/>
              </a:ext>
            </a:extLst>
          </p:cNvPr>
          <p:cNvSpPr/>
          <p:nvPr/>
        </p:nvSpPr>
        <p:spPr>
          <a:xfrm>
            <a:off x="609600" y="5773833"/>
            <a:ext cx="1565685" cy="276999"/>
          </a:xfrm>
          <a:prstGeom prst="rect">
            <a:avLst/>
          </a:prstGeom>
        </p:spPr>
        <p:txBody>
          <a:bodyPr wrap="none">
            <a:spAutoFit/>
          </a:bodyPr>
          <a:lstStyle/>
          <a:p>
            <a:r>
              <a:rPr lang="en-US" sz="1200" dirty="0"/>
              <a:t>Photo by Mike Schultz</a:t>
            </a:r>
          </a:p>
        </p:txBody>
      </p:sp>
      <p:sp>
        <p:nvSpPr>
          <p:cNvPr id="2" name="Slide Number Placeholder 1">
            <a:extLst>
              <a:ext uri="{FF2B5EF4-FFF2-40B4-BE49-F238E27FC236}">
                <a16:creationId xmlns:a16="http://schemas.microsoft.com/office/drawing/2014/main" id="{BD768CD9-F442-433D-836C-12F87089EC83}"/>
              </a:ext>
            </a:extLst>
          </p:cNvPr>
          <p:cNvSpPr>
            <a:spLocks noGrp="1"/>
          </p:cNvSpPr>
          <p:nvPr>
            <p:ph type="sldNum" sz="quarter" idx="12"/>
          </p:nvPr>
        </p:nvSpPr>
        <p:spPr/>
        <p:txBody>
          <a:bodyPr/>
          <a:lstStyle/>
          <a:p>
            <a:fld id="{52110876-1A90-47DF-8CC1-92F5C1F8B346}" type="slidenum">
              <a:rPr lang="en-US" smtClean="0"/>
              <a:pPr/>
              <a:t>27</a:t>
            </a:fld>
            <a:endParaRPr lang="en-US" dirty="0"/>
          </a:p>
        </p:txBody>
      </p:sp>
    </p:spTree>
    <p:extLst>
      <p:ext uri="{BB962C8B-B14F-4D97-AF65-F5344CB8AC3E}">
        <p14:creationId xmlns:p14="http://schemas.microsoft.com/office/powerpoint/2010/main" val="10868234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B49EE7DE-0C47-4C27-9CD0-8F35405B6739}"/>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during Offloading </a:t>
            </a:r>
            <a:r>
              <a:rPr lang="en-US" sz="2000" kern="1200" dirty="0">
                <a:solidFill>
                  <a:srgbClr val="FFFFFF"/>
                </a:solidFill>
                <a:effectLst/>
                <a:latin typeface="Calibri" panose="020F0502020204030204" pitchFamily="34" charset="0"/>
                <a:ea typeface="+mn-ea"/>
                <a:cs typeface="+mn-cs"/>
              </a:rPr>
              <a:t>(2)</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28238584"/>
              </p:ext>
            </p:extLst>
          </p:nvPr>
        </p:nvGraphicFramePr>
        <p:xfrm>
          <a:off x="609600" y="1524000"/>
          <a:ext cx="8153400" cy="4713479"/>
        </p:xfrm>
        <a:graphic>
          <a:graphicData uri="http://schemas.openxmlformats.org/drawingml/2006/table">
            <a:tbl>
              <a:tblPr firstRow="1" firstCol="1" bandRow="1"/>
              <a:tblGrid>
                <a:gridCol w="2209800">
                  <a:extLst>
                    <a:ext uri="{9D8B030D-6E8A-4147-A177-3AD203B41FA5}">
                      <a16:colId xmlns:a16="http://schemas.microsoft.com/office/drawing/2014/main" val="2335493202"/>
                    </a:ext>
                  </a:extLst>
                </a:gridCol>
                <a:gridCol w="5943600">
                  <a:extLst>
                    <a:ext uri="{9D8B030D-6E8A-4147-A177-3AD203B41FA5}">
                      <a16:colId xmlns:a16="http://schemas.microsoft.com/office/drawing/2014/main" val="2722456287"/>
                    </a:ext>
                  </a:extLst>
                </a:gridCol>
              </a:tblGrid>
              <a:tr h="381000">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655638">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 collapse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6436" marR="664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Cranes should be carefully installed, not overloaded and maintained regularly.</a:t>
                      </a:r>
                    </a:p>
                  </a:txBody>
                  <a:tcPr marL="66436" marR="664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8969105"/>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Struck-by hazards </a:t>
                      </a:r>
                    </a:p>
                  </a:txBody>
                  <a:tcPr marL="66436" marR="664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the surroundings.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Stay away from loaded cranes.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loitering at the base of tower while work is ongoing.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in or around tower during strong winds.</a:t>
                      </a:r>
                    </a:p>
                  </a:txBody>
                  <a:tcPr marL="66436" marR="664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171120"/>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Run-over hazards</a:t>
                      </a:r>
                    </a:p>
                  </a:txBody>
                  <a:tcPr marL="66436" marR="664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 not stand in front of a moving vehicle or mobile crane.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Park all vehicles and mobile equipment on levelled surfaces.</a:t>
                      </a:r>
                    </a:p>
                  </a:txBody>
                  <a:tcPr marL="66436" marR="664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4101960"/>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Fall, tripping and slipping hazards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6436" marR="664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your hands and feet free from slippery substances.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work area and walkways free from cluster.</a:t>
                      </a:r>
                    </a:p>
                  </a:txBody>
                  <a:tcPr marL="66436" marR="664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3773527"/>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28</a:t>
            </a:fld>
            <a:endParaRPr lang="en-US" dirty="0"/>
          </a:p>
        </p:txBody>
      </p:sp>
    </p:spTree>
    <p:extLst>
      <p:ext uri="{BB962C8B-B14F-4D97-AF65-F5344CB8AC3E}">
        <p14:creationId xmlns:p14="http://schemas.microsoft.com/office/powerpoint/2010/main" val="25198429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52289BA4-6B62-424A-A989-66F05E757597}"/>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Tower Assembly </a:t>
            </a:r>
            <a:r>
              <a:rPr lang="en-US" sz="2000" kern="1200" dirty="0">
                <a:solidFill>
                  <a:srgbClr val="FFFFFF"/>
                </a:solidFill>
                <a:effectLst/>
                <a:latin typeface="Calibri" panose="020F0502020204030204" pitchFamily="34" charset="0"/>
                <a:ea typeface="+mn-ea"/>
                <a:cs typeface="+mn-cs"/>
              </a:rPr>
              <a:t>(1)</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2806233494"/>
              </p:ext>
            </p:extLst>
          </p:nvPr>
        </p:nvGraphicFramePr>
        <p:xfrm>
          <a:off x="609600" y="1524000"/>
          <a:ext cx="8153400" cy="4647150"/>
        </p:xfrm>
        <a:graphic>
          <a:graphicData uri="http://schemas.openxmlformats.org/drawingml/2006/table">
            <a:tbl>
              <a:tblPr firstRow="1" firstCol="1" bandRow="1"/>
              <a:tblGrid>
                <a:gridCol w="2475139">
                  <a:extLst>
                    <a:ext uri="{9D8B030D-6E8A-4147-A177-3AD203B41FA5}">
                      <a16:colId xmlns:a16="http://schemas.microsoft.com/office/drawing/2014/main" val="2335493202"/>
                    </a:ext>
                  </a:extLst>
                </a:gridCol>
                <a:gridCol w="5678261">
                  <a:extLst>
                    <a:ext uri="{9D8B030D-6E8A-4147-A177-3AD203B41FA5}">
                      <a16:colId xmlns:a16="http://schemas.microsoft.com/office/drawing/2014/main" val="2722456287"/>
                    </a:ext>
                  </a:extLst>
                </a:gridCol>
              </a:tblGrid>
              <a:tr h="381000">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2000" kern="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3275550">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Fall, slipping and tripping hazards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work in appropriate weather.</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harness and fall arrest system properly.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your hands and feet free from slippery substances.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work area and walkways free from cluster.</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overreaching and over balancing.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on the tower during strong winds.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crane is correctly installed.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your surroundings.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 to avoid fatigue.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4101960"/>
                  </a:ext>
                </a:extLst>
              </a:tr>
              <a:tr h="990600">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endPar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Tower collapse</a:t>
                      </a:r>
                    </a:p>
                    <a:p>
                      <a:pPr marL="0" marR="0">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Bolt and weld tower sections and components correctly.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loitering around tower during strong winds.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5765725"/>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29</a:t>
            </a:fld>
            <a:endParaRPr lang="en-US" dirty="0"/>
          </a:p>
        </p:txBody>
      </p:sp>
    </p:spTree>
    <p:extLst>
      <p:ext uri="{BB962C8B-B14F-4D97-AF65-F5344CB8AC3E}">
        <p14:creationId xmlns:p14="http://schemas.microsoft.com/office/powerpoint/2010/main" val="1976038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792556F7-BAEA-4C4A-9339-055C84621FC3}"/>
              </a:ext>
            </a:extLst>
          </p:cNvPr>
          <p:cNvSpPr txBox="1">
            <a:spLocks noGrp="1"/>
          </p:cNvSpPr>
          <p:nvPr>
            <p:ph type="title" idx="4294967295"/>
          </p:nvPr>
        </p:nvSpPr>
        <p:spPr bwMode="auto">
          <a:xfrm>
            <a:off x="0" y="438183"/>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spcBef>
                <a:spcPts val="0"/>
              </a:spcBef>
              <a:defRPr/>
            </a:pPr>
            <a:r>
              <a:rPr lang="en-US" sz="3200" dirty="0">
                <a:solidFill>
                  <a:schemeClr val="bg1"/>
                </a:solidFill>
                <a:latin typeface="+mn-lt"/>
              </a:rPr>
              <a:t>Learning Objectives</a:t>
            </a:r>
            <a:endParaRPr kumimoji="0" lang="en-US" sz="2800" b="0" i="0" u="none" strike="noStrike" kern="1200" cap="none" spc="0" normalizeH="0" baseline="0" noProof="0" dirty="0">
              <a:ln>
                <a:noFill/>
              </a:ln>
              <a:solidFill>
                <a:schemeClr val="bg1"/>
              </a:solidFill>
              <a:effectLst/>
              <a:uLnTx/>
              <a:uFillTx/>
              <a:latin typeface="+mn-lt"/>
              <a:ea typeface="+mj-ea"/>
              <a:cs typeface="+mj-cs"/>
            </a:endParaRPr>
          </a:p>
        </p:txBody>
      </p:sp>
      <p:sp>
        <p:nvSpPr>
          <p:cNvPr id="5" name="Slide Number Placeholder 4">
            <a:extLst>
              <a:ext uri="{FF2B5EF4-FFF2-40B4-BE49-F238E27FC236}">
                <a16:creationId xmlns:a16="http://schemas.microsoft.com/office/drawing/2014/main" id="{D335E1B3-F7E6-4E58-A815-3801FE413A48}"/>
              </a:ext>
            </a:extLst>
          </p:cNvPr>
          <p:cNvSpPr>
            <a:spLocks noGrp="1"/>
          </p:cNvSpPr>
          <p:nvPr>
            <p:ph type="sldNum" sz="quarter" idx="12"/>
          </p:nvPr>
        </p:nvSpPr>
        <p:spPr>
          <a:xfrm>
            <a:off x="6400800"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110876-1A90-47DF-8CC1-92F5C1F8B346}" type="slidenum">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6" name="Rectangle 5">
            <a:extLst>
              <a:ext uri="{FF2B5EF4-FFF2-40B4-BE49-F238E27FC236}">
                <a16:creationId xmlns:a16="http://schemas.microsoft.com/office/drawing/2014/main" id="{8DC684FE-82FF-4B6C-8160-AD626F95AA91}"/>
              </a:ext>
            </a:extLst>
          </p:cNvPr>
          <p:cNvSpPr/>
          <p:nvPr/>
        </p:nvSpPr>
        <p:spPr>
          <a:xfrm>
            <a:off x="762000" y="1524000"/>
            <a:ext cx="7239000" cy="3677930"/>
          </a:xfrm>
          <a:prstGeom prst="rect">
            <a:avLst/>
          </a:prstGeom>
        </p:spPr>
        <p:txBody>
          <a:bodyPr wrap="square">
            <a:spAutoFit/>
          </a:bodyPr>
          <a:lstStyle/>
          <a:p>
            <a:pPr marL="342900" indent="-342900">
              <a:spcAft>
                <a:spcPts val="600"/>
              </a:spcAft>
              <a:buFont typeface="Wingdings" panose="05000000000000000000" pitchFamily="2" charset="2"/>
              <a:buChar char="q"/>
            </a:pPr>
            <a:r>
              <a:rPr lang="en-US" sz="2200" dirty="0"/>
              <a:t>Hazard analysis of critical processes in wind tower construction, maintenance and demolition include:</a:t>
            </a:r>
          </a:p>
          <a:p>
            <a:pPr marL="800100" lvl="1" indent="-342900">
              <a:spcAft>
                <a:spcPts val="600"/>
              </a:spcAft>
              <a:buFont typeface="Wingdings" panose="05000000000000000000" pitchFamily="2" charset="2"/>
              <a:buChar char="ü"/>
            </a:pPr>
            <a:r>
              <a:rPr lang="en-US" sz="2200" dirty="0"/>
              <a:t>Working at heights</a:t>
            </a:r>
          </a:p>
          <a:p>
            <a:pPr marL="800100" lvl="1" indent="-342900">
              <a:spcAft>
                <a:spcPts val="600"/>
              </a:spcAft>
              <a:buFont typeface="Wingdings" panose="05000000000000000000" pitchFamily="2" charset="2"/>
              <a:buChar char="ü"/>
            </a:pPr>
            <a:r>
              <a:rPr lang="en-US" sz="2200" dirty="0"/>
              <a:t>Wind turbine and tower assembly </a:t>
            </a:r>
          </a:p>
          <a:p>
            <a:pPr marL="800100" lvl="1" indent="-342900">
              <a:spcAft>
                <a:spcPts val="600"/>
              </a:spcAft>
              <a:buFont typeface="Wingdings" panose="05000000000000000000" pitchFamily="2" charset="2"/>
              <a:buChar char="ü"/>
            </a:pPr>
            <a:r>
              <a:rPr lang="en-US" sz="2200" dirty="0"/>
              <a:t>Working around electricity</a:t>
            </a:r>
          </a:p>
          <a:p>
            <a:pPr marL="800100" lvl="1" indent="-342900">
              <a:spcAft>
                <a:spcPts val="600"/>
              </a:spcAft>
              <a:buFont typeface="Wingdings" panose="05000000000000000000" pitchFamily="2" charset="2"/>
              <a:buChar char="ü"/>
            </a:pPr>
            <a:r>
              <a:rPr lang="en-US" sz="2200" dirty="0"/>
              <a:t>Working in exposed environments</a:t>
            </a:r>
          </a:p>
          <a:p>
            <a:pPr marL="800100" lvl="1" indent="-342900">
              <a:spcAft>
                <a:spcPts val="600"/>
              </a:spcAft>
              <a:buFont typeface="Wingdings" panose="05000000000000000000" pitchFamily="2" charset="2"/>
              <a:buChar char="ü"/>
            </a:pPr>
            <a:r>
              <a:rPr lang="en-US" sz="2200" dirty="0"/>
              <a:t>Wind turbine component offloading</a:t>
            </a:r>
          </a:p>
          <a:p>
            <a:pPr marL="800100" lvl="1" indent="-342900">
              <a:spcAft>
                <a:spcPts val="600"/>
              </a:spcAft>
              <a:buFont typeface="Wingdings" panose="05000000000000000000" pitchFamily="2" charset="2"/>
              <a:buChar char="ü"/>
            </a:pPr>
            <a:r>
              <a:rPr lang="en-US" sz="2200" dirty="0"/>
              <a:t>Rotor assembly and Nacelle placement</a:t>
            </a:r>
          </a:p>
          <a:p>
            <a:pPr marL="800100" lvl="1" indent="-342900">
              <a:spcAft>
                <a:spcPts val="600"/>
              </a:spcAft>
              <a:buFont typeface="Wingdings" panose="05000000000000000000" pitchFamily="2" charset="2"/>
              <a:buChar char="ü"/>
            </a:pPr>
            <a:r>
              <a:rPr lang="en-US" sz="2200" dirty="0"/>
              <a:t>Mechanical completion and commissioning</a:t>
            </a:r>
          </a:p>
        </p:txBody>
      </p:sp>
    </p:spTree>
    <p:extLst>
      <p:ext uri="{BB962C8B-B14F-4D97-AF65-F5344CB8AC3E}">
        <p14:creationId xmlns:p14="http://schemas.microsoft.com/office/powerpoint/2010/main" val="7514046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A762ACC1-AC0B-4DB6-BB3B-809149008905}"/>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Tower Assembly </a:t>
            </a:r>
            <a:r>
              <a:rPr lang="en-US" sz="2000" kern="1200" dirty="0">
                <a:solidFill>
                  <a:srgbClr val="FFFFFF"/>
                </a:solidFill>
                <a:effectLst/>
                <a:latin typeface="Calibri" panose="020F0502020204030204" pitchFamily="34" charset="0"/>
                <a:ea typeface="+mn-ea"/>
                <a:cs typeface="+mn-cs"/>
              </a:rPr>
              <a:t>(2)</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24869227"/>
              </p:ext>
            </p:extLst>
          </p:nvPr>
        </p:nvGraphicFramePr>
        <p:xfrm>
          <a:off x="609600" y="1532687"/>
          <a:ext cx="7924800" cy="4403473"/>
        </p:xfrm>
        <a:graphic>
          <a:graphicData uri="http://schemas.openxmlformats.org/drawingml/2006/table">
            <a:tbl>
              <a:tblPr firstRow="1" firstCol="1" bandRow="1"/>
              <a:tblGrid>
                <a:gridCol w="2405743">
                  <a:extLst>
                    <a:ext uri="{9D8B030D-6E8A-4147-A177-3AD203B41FA5}">
                      <a16:colId xmlns:a16="http://schemas.microsoft.com/office/drawing/2014/main" val="2335493202"/>
                    </a:ext>
                  </a:extLst>
                </a:gridCol>
                <a:gridCol w="5519057">
                  <a:extLst>
                    <a:ext uri="{9D8B030D-6E8A-4147-A177-3AD203B41FA5}">
                      <a16:colId xmlns:a16="http://schemas.microsoft.com/office/drawing/2014/main" val="2722456287"/>
                    </a:ext>
                  </a:extLst>
                </a:gridCol>
              </a:tblGrid>
              <a:tr h="372313">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2023120">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Struck-by hazards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your surroundings.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Stay away from mobile crane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 not stand under or near the base of the tower.</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on the tower during strong winds.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7257425"/>
                  </a:ext>
                </a:extLst>
              </a:tr>
              <a:tr h="664320">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 collapse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 should be properly installed and regularly maintained.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0811377"/>
                  </a:ext>
                </a:extLst>
              </a:tr>
              <a:tr h="1343720">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Run-over hazards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 not stand in front of a moving vehicle or mobile crane.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vehicles and mobile equipment are parked on a levelled area.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5765725"/>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30</a:t>
            </a:fld>
            <a:endParaRPr lang="en-US" dirty="0"/>
          </a:p>
        </p:txBody>
      </p:sp>
    </p:spTree>
    <p:extLst>
      <p:ext uri="{BB962C8B-B14F-4D97-AF65-F5344CB8AC3E}">
        <p14:creationId xmlns:p14="http://schemas.microsoft.com/office/powerpoint/2010/main" val="17977809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E6B156B0-1EE8-4E96-ABFC-B7008487E33B}"/>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Nacelle Placement </a:t>
            </a:r>
            <a:r>
              <a:rPr lang="en-US" sz="2000" kern="1200" dirty="0">
                <a:solidFill>
                  <a:srgbClr val="FFFFFF"/>
                </a:solidFill>
                <a:effectLst/>
                <a:latin typeface="Calibri" panose="020F0502020204030204" pitchFamily="34" charset="0"/>
                <a:ea typeface="+mn-ea"/>
                <a:cs typeface="+mn-cs"/>
              </a:rPr>
              <a:t>(1)</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861006995"/>
              </p:ext>
            </p:extLst>
          </p:nvPr>
        </p:nvGraphicFramePr>
        <p:xfrm>
          <a:off x="533400" y="1371600"/>
          <a:ext cx="8077200" cy="5383467"/>
        </p:xfrm>
        <a:graphic>
          <a:graphicData uri="http://schemas.openxmlformats.org/drawingml/2006/table">
            <a:tbl>
              <a:tblPr firstRow="1" firstCol="1" bandRow="1"/>
              <a:tblGrid>
                <a:gridCol w="1981200">
                  <a:extLst>
                    <a:ext uri="{9D8B030D-6E8A-4147-A177-3AD203B41FA5}">
                      <a16:colId xmlns:a16="http://schemas.microsoft.com/office/drawing/2014/main" val="2335493202"/>
                    </a:ext>
                  </a:extLst>
                </a:gridCol>
                <a:gridCol w="6096000">
                  <a:extLst>
                    <a:ext uri="{9D8B030D-6E8A-4147-A177-3AD203B41FA5}">
                      <a16:colId xmlns:a16="http://schemas.microsoft.com/office/drawing/2014/main" val="2722456287"/>
                    </a:ext>
                  </a:extLst>
                </a:gridCol>
              </a:tblGrid>
              <a:tr h="317661">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4115498">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Fall, slipping and tripping hazards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Work in an appropriate weather, with little to no wind speed.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Workers must be trained in use of any scaffold, mobile equipment and/or lift and follow the manufacturer’s instructions.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harness and fall arrest system.</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hands and feet free from slippery substances and work area from cluster.</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overreaching and overbalancing.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the tower is correctly erected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crane is correctly installed.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your surroundings.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 to avoid fatigue.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7257425"/>
                  </a:ext>
                </a:extLst>
              </a:tr>
              <a:tr h="840516">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Tower collapse</a:t>
                      </a:r>
                    </a:p>
                    <a:p>
                      <a:pPr marL="0" marR="0">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Bolt and weld tower sections correctly.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during strong winds.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0811377"/>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31</a:t>
            </a:fld>
            <a:endParaRPr lang="en-US" dirty="0"/>
          </a:p>
        </p:txBody>
      </p:sp>
    </p:spTree>
    <p:extLst>
      <p:ext uri="{BB962C8B-B14F-4D97-AF65-F5344CB8AC3E}">
        <p14:creationId xmlns:p14="http://schemas.microsoft.com/office/powerpoint/2010/main" val="22190172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795C4235-133C-4FB3-A01E-ADF5481EA9DC}"/>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Nacelle Placement </a:t>
            </a:r>
            <a:r>
              <a:rPr lang="en-US" sz="2000" kern="1200" dirty="0">
                <a:solidFill>
                  <a:srgbClr val="FFFFFF"/>
                </a:solidFill>
                <a:effectLst/>
                <a:latin typeface="Calibri" panose="020F0502020204030204" pitchFamily="34" charset="0"/>
                <a:ea typeface="+mn-ea"/>
                <a:cs typeface="+mn-cs"/>
              </a:rPr>
              <a:t>(2)</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2824322181"/>
              </p:ext>
            </p:extLst>
          </p:nvPr>
        </p:nvGraphicFramePr>
        <p:xfrm>
          <a:off x="685800" y="1600200"/>
          <a:ext cx="7924800" cy="4076534"/>
        </p:xfrm>
        <a:graphic>
          <a:graphicData uri="http://schemas.openxmlformats.org/drawingml/2006/table">
            <a:tbl>
              <a:tblPr firstRow="1" firstCol="1" bandRow="1"/>
              <a:tblGrid>
                <a:gridCol w="2405742">
                  <a:extLst>
                    <a:ext uri="{9D8B030D-6E8A-4147-A177-3AD203B41FA5}">
                      <a16:colId xmlns:a16="http://schemas.microsoft.com/office/drawing/2014/main" val="2335493202"/>
                    </a:ext>
                  </a:extLst>
                </a:gridCol>
                <a:gridCol w="5519058">
                  <a:extLst>
                    <a:ext uri="{9D8B030D-6E8A-4147-A177-3AD203B41FA5}">
                      <a16:colId xmlns:a16="http://schemas.microsoft.com/office/drawing/2014/main" val="2722456287"/>
                    </a:ext>
                  </a:extLst>
                </a:gridCol>
              </a:tblGrid>
              <a:tr h="356391">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1471655">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Struck-by hazards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your surroundings.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Stay away from mobile cranes.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loitering at the base of tower</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on tower during strong winds.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0811377"/>
                  </a:ext>
                </a:extLst>
              </a:tr>
              <a:tr h="580727">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 collapse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 should be properly installed and maintained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033571"/>
                  </a:ext>
                </a:extLst>
              </a:tr>
              <a:tr h="972900">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Run-over  hazards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Don’t stand in front of a moving vehicle or crane.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Park vehicles and mobile equipment on a levelled surface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5681650"/>
                  </a:ext>
                </a:extLst>
              </a:tr>
              <a:tr h="580727">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Trapped-between</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narrow spaces between components.</a:t>
                      </a: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7120661"/>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32</a:t>
            </a:fld>
            <a:endParaRPr lang="en-US" dirty="0"/>
          </a:p>
        </p:txBody>
      </p:sp>
    </p:spTree>
    <p:extLst>
      <p:ext uri="{BB962C8B-B14F-4D97-AF65-F5344CB8AC3E}">
        <p14:creationId xmlns:p14="http://schemas.microsoft.com/office/powerpoint/2010/main" val="27651519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4B3F284E-0B2C-4DE5-BBFF-E76508EA3FF3}"/>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Nacelle Placement </a:t>
            </a:r>
            <a:r>
              <a:rPr lang="en-US" sz="2000" kern="1200" dirty="0">
                <a:solidFill>
                  <a:srgbClr val="FFFFFF"/>
                </a:solidFill>
                <a:effectLst/>
                <a:latin typeface="Calibri" panose="020F0502020204030204" pitchFamily="34" charset="0"/>
                <a:ea typeface="+mn-ea"/>
                <a:cs typeface="+mn-cs"/>
              </a:rPr>
              <a:t>(3)</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797055301"/>
              </p:ext>
            </p:extLst>
          </p:nvPr>
        </p:nvGraphicFramePr>
        <p:xfrm>
          <a:off x="609600" y="1452343"/>
          <a:ext cx="8153400" cy="4105981"/>
        </p:xfrm>
        <a:graphic>
          <a:graphicData uri="http://schemas.openxmlformats.org/drawingml/2006/table">
            <a:tbl>
              <a:tblPr firstRow="1" firstCol="1" bandRow="1"/>
              <a:tblGrid>
                <a:gridCol w="1752600">
                  <a:extLst>
                    <a:ext uri="{9D8B030D-6E8A-4147-A177-3AD203B41FA5}">
                      <a16:colId xmlns:a16="http://schemas.microsoft.com/office/drawing/2014/main" val="2335493202"/>
                    </a:ext>
                  </a:extLst>
                </a:gridCol>
                <a:gridCol w="6400800">
                  <a:extLst>
                    <a:ext uri="{9D8B030D-6E8A-4147-A177-3AD203B41FA5}">
                      <a16:colId xmlns:a16="http://schemas.microsoft.com/office/drawing/2014/main" val="2722456287"/>
                    </a:ext>
                  </a:extLst>
                </a:gridCol>
              </a:tblGrid>
              <a:tr h="316554">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137669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Caught on spinning shaft</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Contact with moving parts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Recognize and beware of moving parts of the turbine.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Disengage rotor to prevent blades from spinning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Place a lock on the controls to prevent accidental operations.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loose ends of cloths attached to the body. </a:t>
                      </a: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0811377"/>
                  </a:ext>
                </a:extLst>
              </a:tr>
              <a:tr h="2301340">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Electrical shocks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Electrocution</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Only trained technicians should work.</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Always de-energize electrical equipment and components of turbine.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in damp conditions.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custom logout-tagout system on parts being worked on.</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Disengage rotor to prevent blades from spinning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Place a lock on the controls to prevent accidental operations.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Recognize electrical components and proceed with caution.</a:t>
                      </a: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033571"/>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33</a:t>
            </a:fld>
            <a:endParaRPr lang="en-US" dirty="0"/>
          </a:p>
        </p:txBody>
      </p:sp>
    </p:spTree>
    <p:extLst>
      <p:ext uri="{BB962C8B-B14F-4D97-AF65-F5344CB8AC3E}">
        <p14:creationId xmlns:p14="http://schemas.microsoft.com/office/powerpoint/2010/main" val="764185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92018624-D470-41DC-8CA2-4B6C35146CDD}"/>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Nacelle Placement </a:t>
            </a:r>
            <a:r>
              <a:rPr lang="en-US" sz="2000" kern="1200" dirty="0">
                <a:solidFill>
                  <a:srgbClr val="FFFFFF"/>
                </a:solidFill>
                <a:effectLst/>
                <a:latin typeface="Calibri" panose="020F0502020204030204" pitchFamily="34" charset="0"/>
                <a:ea typeface="+mn-ea"/>
                <a:cs typeface="+mn-cs"/>
              </a:rPr>
              <a:t>(4)</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981191736"/>
              </p:ext>
            </p:extLst>
          </p:nvPr>
        </p:nvGraphicFramePr>
        <p:xfrm>
          <a:off x="571500" y="1461230"/>
          <a:ext cx="8115300" cy="4013506"/>
        </p:xfrm>
        <a:graphic>
          <a:graphicData uri="http://schemas.openxmlformats.org/drawingml/2006/table">
            <a:tbl>
              <a:tblPr firstRow="1" firstCol="1" bandRow="1"/>
              <a:tblGrid>
                <a:gridCol w="2140974">
                  <a:extLst>
                    <a:ext uri="{9D8B030D-6E8A-4147-A177-3AD203B41FA5}">
                      <a16:colId xmlns:a16="http://schemas.microsoft.com/office/drawing/2014/main" val="2335493202"/>
                    </a:ext>
                  </a:extLst>
                </a:gridCol>
                <a:gridCol w="5974326">
                  <a:extLst>
                    <a:ext uri="{9D8B030D-6E8A-4147-A177-3AD203B41FA5}">
                      <a16:colId xmlns:a16="http://schemas.microsoft.com/office/drawing/2014/main" val="2722456287"/>
                    </a:ext>
                  </a:extLst>
                </a:gridCol>
              </a:tblGrid>
              <a:tr h="341166">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2382274">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Confined space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Consider ventilation in the design and construction </a:t>
                      </a: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Ø"/>
                        <a:tabLst>
                          <a:tab pos="457200" algn="l"/>
                        </a:tabLst>
                        <a:defRPr/>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Nacelle design should be air-conditioned.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portable oxygen tanks for long works.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air sampling in confined spaces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Post warning signs at the entrance of confined spaces.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033571"/>
                  </a:ext>
                </a:extLst>
              </a:tr>
              <a:tr h="1086560">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Collapse of work platform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Periodically inspect and maintain all equipment.</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Inspect PPE and all work platforms before every use.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crane is installed correctly.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overloading crane.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2628503"/>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34</a:t>
            </a:fld>
            <a:endParaRPr lang="en-US" dirty="0"/>
          </a:p>
        </p:txBody>
      </p:sp>
    </p:spTree>
    <p:extLst>
      <p:ext uri="{BB962C8B-B14F-4D97-AF65-F5344CB8AC3E}">
        <p14:creationId xmlns:p14="http://schemas.microsoft.com/office/powerpoint/2010/main" val="13818045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000" dirty="0">
              <a:solidFill>
                <a:schemeClr val="bg1"/>
              </a:solidFill>
            </a:endParaRPr>
          </a:p>
        </p:txBody>
      </p:sp>
      <p:sp>
        <p:nvSpPr>
          <p:cNvPr id="2" name="Title 1">
            <a:extLst>
              <a:ext uri="{FF2B5EF4-FFF2-40B4-BE49-F238E27FC236}">
                <a16:creationId xmlns:a16="http://schemas.microsoft.com/office/drawing/2014/main" id="{D8CCF69A-E6FA-4F99-B3A1-D5CC729DC6D7}"/>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Hazard Analysis of Nacelle Placement </a:t>
            </a:r>
            <a:r>
              <a:rPr lang="en-US" sz="2000" kern="1200" dirty="0">
                <a:solidFill>
                  <a:srgbClr val="FFFFFF"/>
                </a:solidFill>
                <a:effectLst/>
                <a:latin typeface="Calibri" panose="020F0502020204030204" pitchFamily="34" charset="0"/>
                <a:ea typeface="+mn-ea"/>
                <a:cs typeface="+mn-cs"/>
              </a:rPr>
              <a:t>(5)</a:t>
            </a:r>
            <a:endParaRPr lang="en-US" dirty="0">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694015639"/>
              </p:ext>
            </p:extLst>
          </p:nvPr>
        </p:nvGraphicFramePr>
        <p:xfrm>
          <a:off x="457200" y="1444116"/>
          <a:ext cx="8229600" cy="4804284"/>
        </p:xfrm>
        <a:graphic>
          <a:graphicData uri="http://schemas.openxmlformats.org/drawingml/2006/table">
            <a:tbl>
              <a:tblPr firstRow="1" firstCol="1" bandRow="1"/>
              <a:tblGrid>
                <a:gridCol w="1600200">
                  <a:extLst>
                    <a:ext uri="{9D8B030D-6E8A-4147-A177-3AD203B41FA5}">
                      <a16:colId xmlns:a16="http://schemas.microsoft.com/office/drawing/2014/main" val="2335493202"/>
                    </a:ext>
                  </a:extLst>
                </a:gridCol>
                <a:gridCol w="6629400">
                  <a:extLst>
                    <a:ext uri="{9D8B030D-6E8A-4147-A177-3AD203B41FA5}">
                      <a16:colId xmlns:a16="http://schemas.microsoft.com/office/drawing/2014/main" val="2722456287"/>
                    </a:ext>
                  </a:extLst>
                </a:gridCol>
              </a:tblGrid>
              <a:tr h="339176">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2363242">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Fire </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Explosion</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Arc flash/blast</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48241" marR="482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overheating in the nacelle.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friction in rotor at blade pivoting points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Lubricate all moving joints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leakage of hydraulic oil.</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short circuiting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fire retardant materials in design and construction of turbine components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fire detection mechanism must be installed in the nacelle.</a:t>
                      </a:r>
                    </a:p>
                  </a:txBody>
                  <a:tcPr marL="48241" marR="482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2628503"/>
                  </a:ext>
                </a:extLst>
              </a:tr>
              <a:tr h="2101866">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Heat stress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48241" marR="482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work on cooler days.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Nacelle design should be well-ventilated and air-conditioned.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Conduct air sampling in nacelle before commencing operations.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Establish a buddy system among workers.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Pracrtice</a:t>
                      </a: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fluid intake at least every 20 minutes.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Gradually acclimatize workers to heat.</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6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 to cool off in airconditioned site office. </a:t>
                      </a:r>
                    </a:p>
                  </a:txBody>
                  <a:tcPr marL="48241" marR="482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3138470"/>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35</a:t>
            </a:fld>
            <a:endParaRPr lang="en-US" dirty="0"/>
          </a:p>
        </p:txBody>
      </p:sp>
    </p:spTree>
    <p:extLst>
      <p:ext uri="{BB962C8B-B14F-4D97-AF65-F5344CB8AC3E}">
        <p14:creationId xmlns:p14="http://schemas.microsoft.com/office/powerpoint/2010/main" val="4573339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000" dirty="0"/>
          </a:p>
        </p:txBody>
      </p:sp>
      <p:sp>
        <p:nvSpPr>
          <p:cNvPr id="6" name="Title 5">
            <a:extLst>
              <a:ext uri="{FF2B5EF4-FFF2-40B4-BE49-F238E27FC236}">
                <a16:creationId xmlns:a16="http://schemas.microsoft.com/office/drawing/2014/main" id="{CADE7166-E007-43A8-B741-FA709947797B}"/>
              </a:ext>
            </a:extLst>
          </p:cNvPr>
          <p:cNvSpPr>
            <a:spLocks noGrp="1"/>
          </p:cNvSpPr>
          <p:nvPr>
            <p:ph type="title"/>
          </p:nvPr>
        </p:nvSpPr>
        <p:spPr/>
        <p:txBody>
          <a:bodyPr>
            <a:normAutofit/>
          </a:bodyPr>
          <a:lstStyle/>
          <a:p>
            <a:pPr rtl="0" eaLnBrk="1" latinLnBrk="0" hangingPunct="1"/>
            <a:r>
              <a:rPr lang="en-US" sz="2800" kern="1200" dirty="0">
                <a:solidFill>
                  <a:schemeClr val="bg1"/>
                </a:solidFill>
                <a:effectLst/>
                <a:latin typeface="Calibri" panose="020F0502020204030204" pitchFamily="34" charset="0"/>
                <a:ea typeface="+mn-ea"/>
                <a:cs typeface="+mn-cs"/>
              </a:rPr>
              <a:t>Hazard Analysis of Rotor Assembly &amp; Placement (1)</a:t>
            </a:r>
            <a:endParaRPr lang="en-US" sz="2800" dirty="0">
              <a:solidFill>
                <a:schemeClr val="bg1"/>
              </a:solidFill>
              <a:effectLst/>
            </a:endParaRPr>
          </a:p>
        </p:txBody>
      </p:sp>
      <p:pic>
        <p:nvPicPr>
          <p:cNvPr id="9" name="Picture 2" descr="Image result for mechanical assembly of wind turbine components">
            <a:extLst>
              <a:ext uri="{FF2B5EF4-FFF2-40B4-BE49-F238E27FC236}">
                <a16:creationId xmlns:a16="http://schemas.microsoft.com/office/drawing/2014/main" id="{376CEDCD-BF6D-4D31-AECF-276372979D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00200"/>
            <a:ext cx="7924800" cy="39624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AB512CB9-A780-4D2B-8886-940FFE5ABB0C}"/>
              </a:ext>
            </a:extLst>
          </p:cNvPr>
          <p:cNvSpPr/>
          <p:nvPr/>
        </p:nvSpPr>
        <p:spPr>
          <a:xfrm>
            <a:off x="550190" y="5681990"/>
            <a:ext cx="6096000" cy="261610"/>
          </a:xfrm>
          <a:prstGeom prst="rect">
            <a:avLst/>
          </a:prstGeom>
        </p:spPr>
        <p:txBody>
          <a:bodyPr wrap="square">
            <a:spAutoFit/>
          </a:bodyPr>
          <a:lstStyle/>
          <a:p>
            <a:r>
              <a:rPr lang="en-US" sz="1100" dirty="0"/>
              <a:t> Photo source: Boss Crane (https://www.bosscrane.com/industries-served/wind-energy-services/) </a:t>
            </a:r>
          </a:p>
        </p:txBody>
      </p:sp>
      <p:sp>
        <p:nvSpPr>
          <p:cNvPr id="4" name="Slide Number Placeholder 3">
            <a:extLst>
              <a:ext uri="{FF2B5EF4-FFF2-40B4-BE49-F238E27FC236}">
                <a16:creationId xmlns:a16="http://schemas.microsoft.com/office/drawing/2014/main" id="{661EF477-F54C-4A6B-95CE-0EA8D42AE957}"/>
              </a:ext>
            </a:extLst>
          </p:cNvPr>
          <p:cNvSpPr>
            <a:spLocks noGrp="1"/>
          </p:cNvSpPr>
          <p:nvPr>
            <p:ph type="sldNum" sz="quarter" idx="12"/>
          </p:nvPr>
        </p:nvSpPr>
        <p:spPr/>
        <p:txBody>
          <a:bodyPr/>
          <a:lstStyle/>
          <a:p>
            <a:fld id="{52110876-1A90-47DF-8CC1-92F5C1F8B346}" type="slidenum">
              <a:rPr lang="en-US" smtClean="0"/>
              <a:pPr/>
              <a:t>36</a:t>
            </a:fld>
            <a:endParaRPr lang="en-US" dirty="0"/>
          </a:p>
        </p:txBody>
      </p:sp>
    </p:spTree>
    <p:extLst>
      <p:ext uri="{BB962C8B-B14F-4D97-AF65-F5344CB8AC3E}">
        <p14:creationId xmlns:p14="http://schemas.microsoft.com/office/powerpoint/2010/main" val="36534141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000" dirty="0"/>
          </a:p>
        </p:txBody>
      </p:sp>
      <p:sp>
        <p:nvSpPr>
          <p:cNvPr id="2" name="Title 1">
            <a:extLst>
              <a:ext uri="{FF2B5EF4-FFF2-40B4-BE49-F238E27FC236}">
                <a16:creationId xmlns:a16="http://schemas.microsoft.com/office/drawing/2014/main" id="{33E04F32-CEB6-4D6D-A5F6-BE44F2DEB081}"/>
              </a:ext>
            </a:extLst>
          </p:cNvPr>
          <p:cNvSpPr>
            <a:spLocks noGrp="1"/>
          </p:cNvSpPr>
          <p:nvPr>
            <p:ph type="title"/>
          </p:nvPr>
        </p:nvSpPr>
        <p:spPr/>
        <p:txBody>
          <a:bodyPr>
            <a:normAutofit/>
          </a:bodyPr>
          <a:lstStyle/>
          <a:p>
            <a:pPr rtl="0" eaLnBrk="1" latinLnBrk="0" hangingPunct="1"/>
            <a:r>
              <a:rPr lang="en-US" sz="2800" kern="1200" dirty="0">
                <a:solidFill>
                  <a:schemeClr val="bg1"/>
                </a:solidFill>
                <a:effectLst/>
                <a:latin typeface="Calibri" panose="020F0502020204030204" pitchFamily="34" charset="0"/>
                <a:ea typeface="+mn-ea"/>
                <a:cs typeface="+mn-cs"/>
              </a:rPr>
              <a:t>Hazard Analysis of Rotor Assembly &amp; Placement (2)</a:t>
            </a:r>
            <a:endParaRPr lang="en-US" sz="2800" dirty="0">
              <a:solidFill>
                <a:schemeClr val="bg1"/>
              </a:solidFill>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81144165"/>
              </p:ext>
            </p:extLst>
          </p:nvPr>
        </p:nvGraphicFramePr>
        <p:xfrm>
          <a:off x="609600" y="1447800"/>
          <a:ext cx="8229600" cy="5078937"/>
        </p:xfrm>
        <a:graphic>
          <a:graphicData uri="http://schemas.openxmlformats.org/drawingml/2006/table">
            <a:tbl>
              <a:tblPr firstRow="1" firstCol="1" bandRow="1"/>
              <a:tblGrid>
                <a:gridCol w="1676400">
                  <a:extLst>
                    <a:ext uri="{9D8B030D-6E8A-4147-A177-3AD203B41FA5}">
                      <a16:colId xmlns:a16="http://schemas.microsoft.com/office/drawing/2014/main" val="2335493202"/>
                    </a:ext>
                  </a:extLst>
                </a:gridCol>
                <a:gridCol w="6553200">
                  <a:extLst>
                    <a:ext uri="{9D8B030D-6E8A-4147-A177-3AD203B41FA5}">
                      <a16:colId xmlns:a16="http://schemas.microsoft.com/office/drawing/2014/main" val="2722456287"/>
                    </a:ext>
                  </a:extLst>
                </a:gridCol>
              </a:tblGrid>
              <a:tr h="457200">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7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334302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Fall, slip &amp; trip hazards</a:t>
                      </a:r>
                    </a:p>
                  </a:txBody>
                  <a:tcPr marL="57932" marR="579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Ø"/>
                        <a:tabLst>
                          <a:tab pos="457200" algn="l"/>
                        </a:tabLst>
                        <a:defRPr/>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the surroundings.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work in an appropriate weather, with little to no wind speed.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harness and fall arrest system properly.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your hands and feet free from slippery substances and working area from cluster</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overreaching and over balancing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on the tower during strong winds.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crane is correctly installed.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 to avoid fatigue.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If possible, assembly components on ground before lifting in place </a:t>
                      </a:r>
                    </a:p>
                  </a:txBody>
                  <a:tcPr marL="57932" marR="579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014505"/>
                  </a:ext>
                </a:extLst>
              </a:tr>
              <a:tr h="1278708">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Struck-by hazards </a:t>
                      </a:r>
                    </a:p>
                  </a:txBody>
                  <a:tcPr marL="57932" marR="579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the surroundings.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Stay away from mobile cranes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 not stand under or near the base of the tower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7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on or approaching the tower during strong winds.</a:t>
                      </a:r>
                    </a:p>
                  </a:txBody>
                  <a:tcPr marL="57932" marR="579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37</a:t>
            </a:fld>
            <a:endParaRPr lang="en-US" dirty="0"/>
          </a:p>
        </p:txBody>
      </p:sp>
    </p:spTree>
    <p:extLst>
      <p:ext uri="{BB962C8B-B14F-4D97-AF65-F5344CB8AC3E}">
        <p14:creationId xmlns:p14="http://schemas.microsoft.com/office/powerpoint/2010/main" val="181146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000" dirty="0"/>
          </a:p>
        </p:txBody>
      </p:sp>
      <p:sp>
        <p:nvSpPr>
          <p:cNvPr id="2" name="Title 1">
            <a:extLst>
              <a:ext uri="{FF2B5EF4-FFF2-40B4-BE49-F238E27FC236}">
                <a16:creationId xmlns:a16="http://schemas.microsoft.com/office/drawing/2014/main" id="{F7B7D9B8-59FD-4A5E-ADD6-5E6A87F36479}"/>
              </a:ext>
            </a:extLst>
          </p:cNvPr>
          <p:cNvSpPr>
            <a:spLocks noGrp="1"/>
          </p:cNvSpPr>
          <p:nvPr>
            <p:ph type="title"/>
          </p:nvPr>
        </p:nvSpPr>
        <p:spPr/>
        <p:txBody>
          <a:bodyPr>
            <a:normAutofit/>
          </a:bodyPr>
          <a:lstStyle/>
          <a:p>
            <a:pPr rtl="0" eaLnBrk="1" latinLnBrk="0" hangingPunct="1"/>
            <a:r>
              <a:rPr lang="en-US" sz="2800" kern="1200" dirty="0">
                <a:solidFill>
                  <a:schemeClr val="bg1"/>
                </a:solidFill>
                <a:effectLst/>
                <a:latin typeface="Calibri" panose="020F0502020204030204" pitchFamily="34" charset="0"/>
                <a:ea typeface="+mn-ea"/>
                <a:cs typeface="+mn-cs"/>
              </a:rPr>
              <a:t>Hazard Analysis of Rotor Assembly &amp; Placement (3)</a:t>
            </a:r>
            <a:endParaRPr lang="en-US" sz="2800" dirty="0">
              <a:solidFill>
                <a:schemeClr val="bg1"/>
              </a:solidFill>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1072644261"/>
              </p:ext>
            </p:extLst>
          </p:nvPr>
        </p:nvGraphicFramePr>
        <p:xfrm>
          <a:off x="609600" y="1447800"/>
          <a:ext cx="8229600" cy="5169090"/>
        </p:xfrm>
        <a:graphic>
          <a:graphicData uri="http://schemas.openxmlformats.org/drawingml/2006/table">
            <a:tbl>
              <a:tblPr firstRow="1" firstCol="1" bandRow="1"/>
              <a:tblGrid>
                <a:gridCol w="2057400">
                  <a:extLst>
                    <a:ext uri="{9D8B030D-6E8A-4147-A177-3AD203B41FA5}">
                      <a16:colId xmlns:a16="http://schemas.microsoft.com/office/drawing/2014/main" val="2335493202"/>
                    </a:ext>
                  </a:extLst>
                </a:gridCol>
                <a:gridCol w="6172200">
                  <a:extLst>
                    <a:ext uri="{9D8B030D-6E8A-4147-A177-3AD203B41FA5}">
                      <a16:colId xmlns:a16="http://schemas.microsoft.com/office/drawing/2014/main" val="2722456287"/>
                    </a:ext>
                  </a:extLst>
                </a:gridCol>
              </a:tblGrid>
              <a:tr h="33496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500317">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Run-over hazards</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 not stand in front of a moving vehicle or mobile crane.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Park vehicles and mobile equipment on levelled surfaces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8014505"/>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 collapse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 pads should be well constructed.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Crane should be correctly installed and regularly maintained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Tower collapse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Tower foundation should be well constructed.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Bolt and weld tower sections and components properly.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 one should be near the tower during strong winds.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605611"/>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Rotor collapse</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a:t>
                      </a:r>
                    </a:p>
                    <a:p>
                      <a:pPr marL="800100" marR="0" lvl="1" indent="-34290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Hub is always assembled correctly.</a:t>
                      </a:r>
                    </a:p>
                    <a:p>
                      <a:pPr marL="800100" marR="0" lvl="1" indent="-34290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Blades are correctly attached and bolted</a:t>
                      </a:r>
                    </a:p>
                    <a:p>
                      <a:pPr marL="800100" marR="0" lvl="1" indent="-342900" algn="l" defTabSz="914400" rtl="0" eaLnBrk="1" latinLnBrk="0" hangingPunct="1">
                        <a:lnSpc>
                          <a:spcPct val="107000"/>
                        </a:lnSpc>
                        <a:spcBef>
                          <a:spcPts val="0"/>
                        </a:spcBef>
                        <a:spcAft>
                          <a:spcPts val="0"/>
                        </a:spcAft>
                        <a:buFont typeface="Wingdings" panose="05000000000000000000" pitchFamily="2" charset="2"/>
                        <a:buChar char="ü"/>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Work is done in little to no wind speed.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7491026"/>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38</a:t>
            </a:fld>
            <a:endParaRPr lang="en-US" dirty="0"/>
          </a:p>
        </p:txBody>
      </p:sp>
    </p:spTree>
    <p:extLst>
      <p:ext uri="{BB962C8B-B14F-4D97-AF65-F5344CB8AC3E}">
        <p14:creationId xmlns:p14="http://schemas.microsoft.com/office/powerpoint/2010/main" val="21022607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000" dirty="0"/>
          </a:p>
        </p:txBody>
      </p:sp>
      <p:sp>
        <p:nvSpPr>
          <p:cNvPr id="2" name="Title 1">
            <a:extLst>
              <a:ext uri="{FF2B5EF4-FFF2-40B4-BE49-F238E27FC236}">
                <a16:creationId xmlns:a16="http://schemas.microsoft.com/office/drawing/2014/main" id="{E7C0401A-7ADE-4C05-8EFB-6F25ECCD1A04}"/>
              </a:ext>
            </a:extLst>
          </p:cNvPr>
          <p:cNvSpPr>
            <a:spLocks noGrp="1"/>
          </p:cNvSpPr>
          <p:nvPr>
            <p:ph type="title"/>
          </p:nvPr>
        </p:nvSpPr>
        <p:spPr/>
        <p:txBody>
          <a:bodyPr>
            <a:normAutofit/>
          </a:bodyPr>
          <a:lstStyle/>
          <a:p>
            <a:pPr rtl="0" eaLnBrk="1" latinLnBrk="0" hangingPunct="1"/>
            <a:r>
              <a:rPr lang="en-US" sz="2800" kern="1200" dirty="0">
                <a:solidFill>
                  <a:schemeClr val="bg1"/>
                </a:solidFill>
                <a:effectLst/>
                <a:latin typeface="Calibri" panose="020F0502020204030204" pitchFamily="34" charset="0"/>
                <a:ea typeface="+mn-ea"/>
                <a:cs typeface="+mn-cs"/>
              </a:rPr>
              <a:t>Hazard Analysis of Rotor Assembly &amp; Placement (4)</a:t>
            </a:r>
            <a:endParaRPr lang="en-US" sz="2800" dirty="0">
              <a:solidFill>
                <a:schemeClr val="bg1"/>
              </a:solidFill>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932311997"/>
              </p:ext>
            </p:extLst>
          </p:nvPr>
        </p:nvGraphicFramePr>
        <p:xfrm>
          <a:off x="609600" y="1609535"/>
          <a:ext cx="8077200" cy="4000309"/>
        </p:xfrm>
        <a:graphic>
          <a:graphicData uri="http://schemas.openxmlformats.org/drawingml/2006/table">
            <a:tbl>
              <a:tblPr firstRow="1" firstCol="1" bandRow="1"/>
              <a:tblGrid>
                <a:gridCol w="2057400">
                  <a:extLst>
                    <a:ext uri="{9D8B030D-6E8A-4147-A177-3AD203B41FA5}">
                      <a16:colId xmlns:a16="http://schemas.microsoft.com/office/drawing/2014/main" val="2335493202"/>
                    </a:ext>
                  </a:extLst>
                </a:gridCol>
                <a:gridCol w="6019800">
                  <a:extLst>
                    <a:ext uri="{9D8B030D-6E8A-4147-A177-3AD203B41FA5}">
                      <a16:colId xmlns:a16="http://schemas.microsoft.com/office/drawing/2014/main" val="2722456287"/>
                    </a:ext>
                  </a:extLst>
                </a:gridCol>
              </a:tblGrid>
              <a:tr h="33496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Collapse of work platform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Periodically inspect and maintain all equipment.</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Inspect PPE and all work platforms before every use.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50615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Trapped between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getting into narrow spaces between components.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605611"/>
                  </a:ext>
                </a:extLst>
              </a:tr>
              <a:tr h="1837182">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Confined space in hub</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Ventilation should be considered in the design and construction of the hub.</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workers with portable oxygen tanks for extended periods in the tower, nacelle and hub.</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 outside confined spaces.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air sampling in confined spaces, before commencing operations.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7491026"/>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39</a:t>
            </a:fld>
            <a:endParaRPr lang="en-US" dirty="0"/>
          </a:p>
        </p:txBody>
      </p:sp>
    </p:spTree>
    <p:extLst>
      <p:ext uri="{BB962C8B-B14F-4D97-AF65-F5344CB8AC3E}">
        <p14:creationId xmlns:p14="http://schemas.microsoft.com/office/powerpoint/2010/main" val="1104209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r>
              <a:rPr lang="en-US" altLang="en-US" sz="3200" dirty="0">
                <a:solidFill>
                  <a:schemeClr val="bg1"/>
                </a:solidFill>
                <a:latin typeface="+mn-lt"/>
              </a:rPr>
              <a:t> </a:t>
            </a:r>
            <a:endParaRPr lang="en-US" sz="3200" dirty="0">
              <a:solidFill>
                <a:schemeClr val="bg1"/>
              </a:solidFill>
              <a:latin typeface="+mn-lt"/>
            </a:endParaRPr>
          </a:p>
        </p:txBody>
      </p:sp>
      <p:sp>
        <p:nvSpPr>
          <p:cNvPr id="3" name="Title 2">
            <a:extLst>
              <a:ext uri="{FF2B5EF4-FFF2-40B4-BE49-F238E27FC236}">
                <a16:creationId xmlns:a16="http://schemas.microsoft.com/office/drawing/2014/main" id="{42BCAF42-5A92-47CE-AE25-7F60BD3A86A1}"/>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What is a Hazard? </a:t>
            </a:r>
            <a:endParaRPr lang="en-US" dirty="0">
              <a:effectLst/>
            </a:endParaRPr>
          </a:p>
        </p:txBody>
      </p:sp>
      <p:sp>
        <p:nvSpPr>
          <p:cNvPr id="10" name="Content Placeholder 1"/>
          <p:cNvSpPr txBox="1">
            <a:spLocks/>
          </p:cNvSpPr>
          <p:nvPr/>
        </p:nvSpPr>
        <p:spPr>
          <a:xfrm>
            <a:off x="762000" y="1685130"/>
            <a:ext cx="7315200" cy="485378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600"/>
              </a:spcAft>
              <a:buFont typeface="Calibri" panose="020F0502020204030204" pitchFamily="34" charset="0"/>
              <a:buChar char="−"/>
            </a:pPr>
            <a:r>
              <a:rPr lang="en-US" sz="2200" dirty="0"/>
              <a:t>Any agent with the potential to:</a:t>
            </a:r>
          </a:p>
          <a:p>
            <a:pPr lvl="1">
              <a:spcAft>
                <a:spcPts val="600"/>
              </a:spcAft>
              <a:buFont typeface="Wingdings" panose="05000000000000000000" pitchFamily="2" charset="2"/>
              <a:buChar char="ü"/>
            </a:pPr>
            <a:r>
              <a:rPr lang="en-US" sz="2200" dirty="0"/>
              <a:t>Cause harm to humans</a:t>
            </a:r>
          </a:p>
          <a:p>
            <a:pPr lvl="1">
              <a:spcAft>
                <a:spcPts val="600"/>
              </a:spcAft>
              <a:buFont typeface="Wingdings" panose="05000000000000000000" pitchFamily="2" charset="2"/>
              <a:buChar char="ü"/>
            </a:pPr>
            <a:r>
              <a:rPr lang="en-US" sz="2200" dirty="0"/>
              <a:t>Damage to property</a:t>
            </a:r>
          </a:p>
          <a:p>
            <a:pPr lvl="1">
              <a:spcAft>
                <a:spcPts val="600"/>
              </a:spcAft>
              <a:buFont typeface="Wingdings" panose="05000000000000000000" pitchFamily="2" charset="2"/>
              <a:buChar char="ü"/>
            </a:pPr>
            <a:r>
              <a:rPr lang="en-US" sz="2200" dirty="0"/>
              <a:t>Damage environment</a:t>
            </a:r>
          </a:p>
          <a:p>
            <a:pPr marL="457200" lvl="1" indent="0">
              <a:spcAft>
                <a:spcPts val="600"/>
              </a:spcAft>
              <a:buNone/>
            </a:pPr>
            <a:endParaRPr lang="en-US" sz="2200" dirty="0"/>
          </a:p>
          <a:p>
            <a:pPr>
              <a:spcAft>
                <a:spcPts val="600"/>
              </a:spcAft>
              <a:buFont typeface="Calibri" panose="020F0502020204030204" pitchFamily="34" charset="0"/>
              <a:buChar char="−"/>
            </a:pPr>
            <a:r>
              <a:rPr lang="en-US" sz="2200" dirty="0"/>
              <a:t>Exposure to it creates risk</a:t>
            </a:r>
          </a:p>
          <a:p>
            <a:pPr>
              <a:spcAft>
                <a:spcPts val="600"/>
              </a:spcAft>
              <a:buFont typeface="Calibri" panose="020F0502020204030204" pitchFamily="34" charset="0"/>
              <a:buChar char="−"/>
            </a:pPr>
            <a:r>
              <a:rPr lang="en-US" sz="2200" dirty="0"/>
              <a:t>Can be natural or man made</a:t>
            </a:r>
          </a:p>
        </p:txBody>
      </p:sp>
      <p:sp>
        <p:nvSpPr>
          <p:cNvPr id="2" name="Slide Number Placeholder 1">
            <a:extLst>
              <a:ext uri="{FF2B5EF4-FFF2-40B4-BE49-F238E27FC236}">
                <a16:creationId xmlns:a16="http://schemas.microsoft.com/office/drawing/2014/main" id="{CBDCF397-FA89-461E-B866-C67A72496650}"/>
              </a:ext>
            </a:extLst>
          </p:cNvPr>
          <p:cNvSpPr>
            <a:spLocks noGrp="1"/>
          </p:cNvSpPr>
          <p:nvPr>
            <p:ph type="sldNum" sz="quarter" idx="12"/>
          </p:nvPr>
        </p:nvSpPr>
        <p:spPr/>
        <p:txBody>
          <a:bodyPr/>
          <a:lstStyle/>
          <a:p>
            <a:fld id="{52110876-1A90-47DF-8CC1-92F5C1F8B346}" type="slidenum">
              <a:rPr lang="en-US" smtClean="0"/>
              <a:pPr/>
              <a:t>4</a:t>
            </a:fld>
            <a:endParaRPr lang="en-US" dirty="0"/>
          </a:p>
        </p:txBody>
      </p:sp>
    </p:spTree>
    <p:extLst>
      <p:ext uri="{BB962C8B-B14F-4D97-AF65-F5344CB8AC3E}">
        <p14:creationId xmlns:p14="http://schemas.microsoft.com/office/powerpoint/2010/main" val="29469470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400" dirty="0"/>
          </a:p>
        </p:txBody>
      </p:sp>
      <p:sp>
        <p:nvSpPr>
          <p:cNvPr id="2" name="Title 1">
            <a:extLst>
              <a:ext uri="{FF2B5EF4-FFF2-40B4-BE49-F238E27FC236}">
                <a16:creationId xmlns:a16="http://schemas.microsoft.com/office/drawing/2014/main" id="{2F3B773E-60D6-44D7-B1FF-6A67C7A3A5FC}"/>
              </a:ext>
            </a:extLst>
          </p:cNvPr>
          <p:cNvSpPr>
            <a:spLocks noGrp="1"/>
          </p:cNvSpPr>
          <p:nvPr>
            <p:ph type="title"/>
          </p:nvPr>
        </p:nvSpPr>
        <p:spPr/>
        <p:txBody>
          <a:bodyPr>
            <a:normAutofit/>
          </a:bodyPr>
          <a:lstStyle/>
          <a:p>
            <a:pPr rtl="0" eaLnBrk="1" latinLnBrk="0" hangingPunct="1"/>
            <a:r>
              <a:rPr lang="en-US" sz="2400" kern="1200" dirty="0">
                <a:solidFill>
                  <a:schemeClr val="bg1"/>
                </a:solidFill>
                <a:effectLst/>
                <a:latin typeface="Calibri" panose="020F0502020204030204" pitchFamily="34" charset="0"/>
                <a:ea typeface="+mn-ea"/>
                <a:cs typeface="+mn-cs"/>
              </a:rPr>
              <a:t>Hazard Analysis of Mechanical Completion &amp; Commissioning (1)</a:t>
            </a:r>
            <a:endParaRPr lang="en-US" sz="2400" dirty="0">
              <a:solidFill>
                <a:schemeClr val="bg1"/>
              </a:solidFill>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864313969"/>
              </p:ext>
            </p:extLst>
          </p:nvPr>
        </p:nvGraphicFramePr>
        <p:xfrm>
          <a:off x="609600" y="1447800"/>
          <a:ext cx="8153400" cy="4645088"/>
        </p:xfrm>
        <a:graphic>
          <a:graphicData uri="http://schemas.openxmlformats.org/drawingml/2006/table">
            <a:tbl>
              <a:tblPr firstRow="1" firstCol="1" bandRow="1"/>
              <a:tblGrid>
                <a:gridCol w="1905000">
                  <a:extLst>
                    <a:ext uri="{9D8B030D-6E8A-4147-A177-3AD203B41FA5}">
                      <a16:colId xmlns:a16="http://schemas.microsoft.com/office/drawing/2014/main" val="2335493202"/>
                    </a:ext>
                  </a:extLst>
                </a:gridCol>
                <a:gridCol w="6248400">
                  <a:extLst>
                    <a:ext uri="{9D8B030D-6E8A-4147-A177-3AD203B41FA5}">
                      <a16:colId xmlns:a16="http://schemas.microsoft.com/office/drawing/2014/main" val="2722456287"/>
                    </a:ext>
                  </a:extLst>
                </a:gridCol>
              </a:tblGrid>
              <a:tr h="33496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75907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Fall from height</a:t>
                      </a:r>
                    </a:p>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work in an appropriate weather, with little to no wind speed.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harness and fall arrest systems properly.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your hands and feet free from slippery substances.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work area and walkways free from cluster.</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overreaching.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over balancing.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that the tower is correctly erected.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operations during strong winds.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 aware of your surroundings.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 to avoid fatigue. </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r h="506159">
                <a:tc>
                  <a:txBody>
                    <a:bodyPr/>
                    <a:lstStyle/>
                    <a:p>
                      <a:pPr marL="0" marR="0" lvl="0" indent="0" algn="l" defTabSz="914400" rtl="0" eaLnBrk="1" latinLnBrk="0" hangingPunct="1">
                        <a:lnSpc>
                          <a:spcPct val="107000"/>
                        </a:lnSpc>
                        <a:spcBef>
                          <a:spcPts val="0"/>
                        </a:spcBef>
                        <a:spcAft>
                          <a:spcPts val="0"/>
                        </a:spcAft>
                        <a:buFont typeface="Symbol" panose="05050102010706020507" pitchFamily="18" charset="2"/>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Tower collapse </a:t>
                      </a:r>
                    </a:p>
                    <a:p>
                      <a:pPr marL="0" marR="0">
                        <a:lnSpc>
                          <a:spcPct val="107000"/>
                        </a:lnSpc>
                        <a:spcBef>
                          <a:spcPts val="0"/>
                        </a:spcBef>
                        <a:spcAft>
                          <a:spcPts val="0"/>
                        </a:spcAf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6136" marR="561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Tower foundation should be well constructed.</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Bolt and weld tower sections and components correctly.</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 one should loiter around tower during strong winds. </a:t>
                      </a:r>
                    </a:p>
                  </a:txBody>
                  <a:tcPr marL="56136" marR="561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605611"/>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40</a:t>
            </a:fld>
            <a:endParaRPr lang="en-US" dirty="0"/>
          </a:p>
        </p:txBody>
      </p:sp>
    </p:spTree>
    <p:extLst>
      <p:ext uri="{BB962C8B-B14F-4D97-AF65-F5344CB8AC3E}">
        <p14:creationId xmlns:p14="http://schemas.microsoft.com/office/powerpoint/2010/main" val="24406397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400" dirty="0"/>
          </a:p>
        </p:txBody>
      </p:sp>
      <p:sp>
        <p:nvSpPr>
          <p:cNvPr id="2" name="Title 1">
            <a:extLst>
              <a:ext uri="{FF2B5EF4-FFF2-40B4-BE49-F238E27FC236}">
                <a16:creationId xmlns:a16="http://schemas.microsoft.com/office/drawing/2014/main" id="{0AB187F2-486F-4509-A41C-72F6BBDB42E7}"/>
              </a:ext>
            </a:extLst>
          </p:cNvPr>
          <p:cNvSpPr>
            <a:spLocks noGrp="1"/>
          </p:cNvSpPr>
          <p:nvPr>
            <p:ph type="title"/>
          </p:nvPr>
        </p:nvSpPr>
        <p:spPr/>
        <p:txBody>
          <a:bodyPr/>
          <a:lstStyle/>
          <a:p>
            <a:pPr rtl="0" eaLnBrk="1" latinLnBrk="0" hangingPunct="1"/>
            <a:r>
              <a:rPr lang="en-US" sz="2400" kern="1200" dirty="0">
                <a:solidFill>
                  <a:schemeClr val="bg1"/>
                </a:solidFill>
                <a:effectLst/>
                <a:latin typeface="Calibri" panose="020F0502020204030204" pitchFamily="34" charset="0"/>
                <a:ea typeface="+mn-ea"/>
                <a:cs typeface="+mn-cs"/>
              </a:rPr>
              <a:t>Hazard Analysis of Mechanical Completion &amp; Commissioning (2)</a:t>
            </a:r>
            <a:endParaRPr lang="en-US" dirty="0">
              <a:solidFill>
                <a:schemeClr val="bg1"/>
              </a:solidFill>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3561187672"/>
              </p:ext>
            </p:extLst>
          </p:nvPr>
        </p:nvGraphicFramePr>
        <p:xfrm>
          <a:off x="533400" y="1447800"/>
          <a:ext cx="8229600" cy="2799842"/>
        </p:xfrm>
        <a:graphic>
          <a:graphicData uri="http://schemas.openxmlformats.org/drawingml/2006/table">
            <a:tbl>
              <a:tblPr firstRow="1" firstCol="1" bandRow="1"/>
              <a:tblGrid>
                <a:gridCol w="1905000">
                  <a:extLst>
                    <a:ext uri="{9D8B030D-6E8A-4147-A177-3AD203B41FA5}">
                      <a16:colId xmlns:a16="http://schemas.microsoft.com/office/drawing/2014/main" val="2335493202"/>
                    </a:ext>
                  </a:extLst>
                </a:gridCol>
                <a:gridCol w="6324600">
                  <a:extLst>
                    <a:ext uri="{9D8B030D-6E8A-4147-A177-3AD203B41FA5}">
                      <a16:colId xmlns:a16="http://schemas.microsoft.com/office/drawing/2014/main" val="2722456287"/>
                    </a:ext>
                  </a:extLst>
                </a:gridCol>
              </a:tblGrid>
              <a:tr h="33496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759079">
                <a:tc>
                  <a:txBody>
                    <a:bodyPr/>
                    <a:lstStyle/>
                    <a:p>
                      <a:pPr marL="0" marR="0" lvl="0" indent="0">
                        <a:lnSpc>
                          <a:spcPct val="107000"/>
                        </a:lnSpc>
                        <a:spcBef>
                          <a:spcPts val="0"/>
                        </a:spcBef>
                        <a:spcAft>
                          <a:spcPts val="0"/>
                        </a:spcAft>
                        <a:buFont typeface="Arial" panose="020B0604020202020204" pitchFamily="34" charset="0"/>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Electrical shocks</a:t>
                      </a:r>
                    </a:p>
                    <a:p>
                      <a:pPr marL="0" marR="0" lvl="0" indent="0">
                        <a:lnSpc>
                          <a:spcPct val="107000"/>
                        </a:lnSpc>
                        <a:spcBef>
                          <a:spcPts val="0"/>
                        </a:spcBef>
                        <a:spcAft>
                          <a:spcPts val="0"/>
                        </a:spcAft>
                        <a:buFont typeface="Arial" panose="020B0604020202020204" pitchFamily="34" charset="0"/>
                        <a:buNone/>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Electrocution</a:t>
                      </a:r>
                    </a:p>
                    <a:p>
                      <a:pPr marL="0" marR="0" indent="0">
                        <a:lnSpc>
                          <a:spcPct val="107000"/>
                        </a:lnSpc>
                        <a:spcBef>
                          <a:spcPts val="0"/>
                        </a:spcBef>
                        <a:spcAft>
                          <a:spcPts val="0"/>
                        </a:spcAft>
                        <a:buFont typeface="Arial" panose="020B0604020202020204" pitchFamily="34" charset="0"/>
                        <a:buNone/>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41328" marR="413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Only trained technicians should work</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De-energize electrical equipment of turbine before working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Avoid working in damp conditions.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custom logout-tagout system on active parts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Disengage rotor to prevent blades from spinning</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Place a lock on the controls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Recognize electrical components throughout the turbine.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9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Inspect and test switchgear boxes and metal surfaces</a:t>
                      </a:r>
                    </a:p>
                  </a:txBody>
                  <a:tcPr marL="41328" marR="413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41</a:t>
            </a:fld>
            <a:endParaRPr lang="en-US" dirty="0"/>
          </a:p>
        </p:txBody>
      </p:sp>
    </p:spTree>
    <p:extLst>
      <p:ext uri="{BB962C8B-B14F-4D97-AF65-F5344CB8AC3E}">
        <p14:creationId xmlns:p14="http://schemas.microsoft.com/office/powerpoint/2010/main" val="27720291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400" dirty="0"/>
          </a:p>
        </p:txBody>
      </p:sp>
      <p:sp>
        <p:nvSpPr>
          <p:cNvPr id="2" name="Title 1">
            <a:extLst>
              <a:ext uri="{FF2B5EF4-FFF2-40B4-BE49-F238E27FC236}">
                <a16:creationId xmlns:a16="http://schemas.microsoft.com/office/drawing/2014/main" id="{741715D7-5471-402F-BED9-6B537CF6E7ED}"/>
              </a:ext>
            </a:extLst>
          </p:cNvPr>
          <p:cNvSpPr>
            <a:spLocks noGrp="1"/>
          </p:cNvSpPr>
          <p:nvPr>
            <p:ph type="title"/>
          </p:nvPr>
        </p:nvSpPr>
        <p:spPr/>
        <p:txBody>
          <a:bodyPr/>
          <a:lstStyle/>
          <a:p>
            <a:pPr rtl="0" eaLnBrk="1" latinLnBrk="0" hangingPunct="1"/>
            <a:r>
              <a:rPr lang="en-US" sz="2400" kern="1200" dirty="0">
                <a:solidFill>
                  <a:schemeClr val="bg1"/>
                </a:solidFill>
                <a:effectLst/>
                <a:latin typeface="Calibri" panose="020F0502020204030204" pitchFamily="34" charset="0"/>
                <a:ea typeface="+mn-ea"/>
                <a:cs typeface="+mn-cs"/>
              </a:rPr>
              <a:t>Hazard Analysis of Mechanical Completion &amp; Commissioning (3)</a:t>
            </a:r>
            <a:endParaRPr lang="en-US" dirty="0">
              <a:solidFill>
                <a:schemeClr val="bg1"/>
              </a:solidFill>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2280470551"/>
              </p:ext>
            </p:extLst>
          </p:nvPr>
        </p:nvGraphicFramePr>
        <p:xfrm>
          <a:off x="609600" y="1447800"/>
          <a:ext cx="8153400" cy="3255708"/>
        </p:xfrm>
        <a:graphic>
          <a:graphicData uri="http://schemas.openxmlformats.org/drawingml/2006/table">
            <a:tbl>
              <a:tblPr firstRow="1" firstCol="1" bandRow="1"/>
              <a:tblGrid>
                <a:gridCol w="2057400">
                  <a:extLst>
                    <a:ext uri="{9D8B030D-6E8A-4147-A177-3AD203B41FA5}">
                      <a16:colId xmlns:a16="http://schemas.microsoft.com/office/drawing/2014/main" val="2335493202"/>
                    </a:ext>
                  </a:extLst>
                </a:gridCol>
                <a:gridCol w="6096000">
                  <a:extLst>
                    <a:ext uri="{9D8B030D-6E8A-4147-A177-3AD203B41FA5}">
                      <a16:colId xmlns:a16="http://schemas.microsoft.com/office/drawing/2014/main" val="2722456287"/>
                    </a:ext>
                  </a:extLst>
                </a:gridCol>
              </a:tblGrid>
              <a:tr h="33496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endPar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759079">
                <a:tc>
                  <a:txBody>
                    <a:bodyPr/>
                    <a:lstStyle/>
                    <a:p>
                      <a:pPr marL="0" marR="0" lvl="0" indent="0">
                        <a:lnSpc>
                          <a:spcPct val="107000"/>
                        </a:lnSpc>
                        <a:spcBef>
                          <a:spcPts val="0"/>
                        </a:spcBef>
                        <a:spcAft>
                          <a:spcPts val="0"/>
                        </a:spcAft>
                        <a:buFont typeface="Arial" panose="020B0604020202020204" pitchFamily="34" charset="0"/>
                        <a:buNone/>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Fire/Explosion</a:t>
                      </a:r>
                    </a:p>
                    <a:p>
                      <a:pPr marL="0" marR="0" indent="0">
                        <a:lnSpc>
                          <a:spcPct val="107000"/>
                        </a:lnSpc>
                        <a:spcBef>
                          <a:spcPts val="0"/>
                        </a:spcBef>
                        <a:spcAft>
                          <a:spcPts val="0"/>
                        </a:spcAft>
                        <a:buFont typeface="Arial" panose="020B0604020202020204" pitchFamily="34" charset="0"/>
                        <a:buNone/>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41328" marR="413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overheating in the nacelle.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friction in rotor at blade pivoting points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Lubricate moving joints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leakage of hydraulic oil</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 short circuiting of electrical components.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Use fire retardant materials in the design and construction phases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20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fire detection mechanism should be installed in the nacelle. </a:t>
                      </a:r>
                    </a:p>
                  </a:txBody>
                  <a:tcPr marL="41328" marR="413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4565045"/>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42</a:t>
            </a:fld>
            <a:endParaRPr lang="en-US" dirty="0"/>
          </a:p>
        </p:txBody>
      </p:sp>
    </p:spTree>
    <p:extLst>
      <p:ext uri="{BB962C8B-B14F-4D97-AF65-F5344CB8AC3E}">
        <p14:creationId xmlns:p14="http://schemas.microsoft.com/office/powerpoint/2010/main" val="38965872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400" dirty="0"/>
          </a:p>
        </p:txBody>
      </p:sp>
      <p:sp>
        <p:nvSpPr>
          <p:cNvPr id="2" name="Title 1">
            <a:extLst>
              <a:ext uri="{FF2B5EF4-FFF2-40B4-BE49-F238E27FC236}">
                <a16:creationId xmlns:a16="http://schemas.microsoft.com/office/drawing/2014/main" id="{5C2D88EF-E3AF-4399-B45C-E3D0E0569522}"/>
              </a:ext>
            </a:extLst>
          </p:cNvPr>
          <p:cNvSpPr>
            <a:spLocks noGrp="1"/>
          </p:cNvSpPr>
          <p:nvPr>
            <p:ph type="title"/>
          </p:nvPr>
        </p:nvSpPr>
        <p:spPr/>
        <p:txBody>
          <a:bodyPr/>
          <a:lstStyle/>
          <a:p>
            <a:pPr rtl="0" eaLnBrk="1" latinLnBrk="0" hangingPunct="1"/>
            <a:r>
              <a:rPr lang="en-US" sz="2400" kern="1200" dirty="0">
                <a:solidFill>
                  <a:schemeClr val="bg1"/>
                </a:solidFill>
                <a:effectLst/>
                <a:latin typeface="Calibri" panose="020F0502020204030204" pitchFamily="34" charset="0"/>
                <a:ea typeface="+mn-ea"/>
                <a:cs typeface="+mn-cs"/>
              </a:rPr>
              <a:t>Hazard Analysis of Mechanical Completion &amp; Commissioning (4)</a:t>
            </a:r>
            <a:endParaRPr lang="en-US" dirty="0">
              <a:solidFill>
                <a:schemeClr val="bg1"/>
              </a:solidFill>
              <a:effectLst/>
            </a:endParaRPr>
          </a:p>
        </p:txBody>
      </p:sp>
      <p:graphicFrame>
        <p:nvGraphicFramePr>
          <p:cNvPr id="12" name="Content Placeholder 11">
            <a:extLst>
              <a:ext uri="{FF2B5EF4-FFF2-40B4-BE49-F238E27FC236}">
                <a16:creationId xmlns:a16="http://schemas.microsoft.com/office/drawing/2014/main" id="{1DF14A62-48BB-46D4-B8C3-575FA39898C2}"/>
              </a:ext>
            </a:extLst>
          </p:cNvPr>
          <p:cNvGraphicFramePr>
            <a:graphicFrameLocks noGrp="1"/>
          </p:cNvGraphicFramePr>
          <p:nvPr>
            <p:ph idx="1"/>
            <p:extLst>
              <p:ext uri="{D42A27DB-BD31-4B8C-83A1-F6EECF244321}">
                <p14:modId xmlns:p14="http://schemas.microsoft.com/office/powerpoint/2010/main" val="1216638848"/>
              </p:ext>
            </p:extLst>
          </p:nvPr>
        </p:nvGraphicFramePr>
        <p:xfrm>
          <a:off x="609600" y="1447800"/>
          <a:ext cx="8077200" cy="4495800"/>
        </p:xfrm>
        <a:graphic>
          <a:graphicData uri="http://schemas.openxmlformats.org/drawingml/2006/table">
            <a:tbl>
              <a:tblPr firstRow="1" firstCol="1" bandRow="1"/>
              <a:tblGrid>
                <a:gridCol w="1887196">
                  <a:extLst>
                    <a:ext uri="{9D8B030D-6E8A-4147-A177-3AD203B41FA5}">
                      <a16:colId xmlns:a16="http://schemas.microsoft.com/office/drawing/2014/main" val="2335493202"/>
                    </a:ext>
                  </a:extLst>
                </a:gridCol>
                <a:gridCol w="6190004">
                  <a:extLst>
                    <a:ext uri="{9D8B030D-6E8A-4147-A177-3AD203B41FA5}">
                      <a16:colId xmlns:a16="http://schemas.microsoft.com/office/drawing/2014/main" val="2722456287"/>
                    </a:ext>
                  </a:extLst>
                </a:gridCol>
              </a:tblGrid>
              <a:tr h="334962">
                <a:tc>
                  <a:txBody>
                    <a:bodyPr/>
                    <a:lstStyle/>
                    <a:p>
                      <a:pPr marL="0" marR="0" lvl="0" indent="0">
                        <a:lnSpc>
                          <a:spcPct val="107000"/>
                        </a:lnSpc>
                        <a:spcBef>
                          <a:spcPts val="0"/>
                        </a:spcBef>
                        <a:spcAft>
                          <a:spcPts val="0"/>
                        </a:spcAft>
                        <a:buFont typeface="Wingdings" panose="05000000000000000000" pitchFamily="2" charset="2"/>
                        <a:buNone/>
                        <a:tabLst>
                          <a:tab pos="457200" algn="l"/>
                        </a:tabLst>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Existing Hazards: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 typeface="Wingdings" panose="05000000000000000000" pitchFamily="2" charset="2"/>
                        <a:buNone/>
                        <a:tabLst>
                          <a:tab pos="457200" algn="l"/>
                        </a:tabLst>
                        <a:defRPr/>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Control Measures:</a:t>
                      </a: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73345056"/>
                  </a:ext>
                </a:extLst>
              </a:tr>
              <a:tr h="2255838">
                <a:tc>
                  <a:txBody>
                    <a:bodyPr/>
                    <a:lstStyle/>
                    <a:p>
                      <a:pPr marL="0" marR="0" lvl="0" indent="0" algn="l" defTabSz="914400" rtl="0" eaLnBrk="1" latinLnBrk="0" hangingPunct="1">
                        <a:lnSpc>
                          <a:spcPct val="107000"/>
                        </a:lnSpc>
                        <a:spcBef>
                          <a:spcPts val="0"/>
                        </a:spcBef>
                        <a:spcAft>
                          <a:spcPts val="0"/>
                        </a:spcAft>
                        <a:buFont typeface="Arial" panose="020B0604020202020204" pitchFamily="34" charset="0"/>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Contact with moving parts</a:t>
                      </a:r>
                    </a:p>
                    <a:p>
                      <a:pPr marL="0" marR="0" lvl="0" indent="0" algn="l" defTabSz="914400" rtl="0" eaLnBrk="1" latinLnBrk="0" hangingPunct="1">
                        <a:lnSpc>
                          <a:spcPct val="107000"/>
                        </a:lnSpc>
                        <a:spcBef>
                          <a:spcPts val="0"/>
                        </a:spcBef>
                        <a:spcAft>
                          <a:spcPts val="0"/>
                        </a:spcAft>
                        <a:buFont typeface="Arial" panose="020B0604020202020204" pitchFamily="34" charset="0"/>
                        <a:buNone/>
                        <a:tabLst>
                          <a:tab pos="457200" algn="l"/>
                        </a:tabLst>
                      </a:pPr>
                      <a:endPar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latinLnBrk="0" hangingPunct="1">
                        <a:lnSpc>
                          <a:spcPct val="107000"/>
                        </a:lnSpc>
                        <a:spcBef>
                          <a:spcPts val="0"/>
                        </a:spcBef>
                        <a:spcAft>
                          <a:spcPts val="0"/>
                        </a:spcAft>
                        <a:buFont typeface="Arial" panose="020B0604020202020204" pitchFamily="34" charset="0"/>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Caught on spinning shaft</a:t>
                      </a:r>
                    </a:p>
                    <a:p>
                      <a:pPr marL="0" marR="0" lvl="0" indent="0" algn="l" defTabSz="914400" rtl="0" eaLnBrk="1" latinLnBrk="0" hangingPunct="1">
                        <a:lnSpc>
                          <a:spcPct val="107000"/>
                        </a:lnSpc>
                        <a:spcBef>
                          <a:spcPts val="0"/>
                        </a:spcBef>
                        <a:spcAft>
                          <a:spcPts val="0"/>
                        </a:spcAft>
                        <a:buFont typeface="Arial" panose="020B0604020202020204" pitchFamily="34" charset="0"/>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6136" marR="561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Beware of all moving parts of the turbine.</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Disengage rotor to prevent blades from spinning </a:t>
                      </a:r>
                    </a:p>
                    <a:p>
                      <a:pPr marL="0" marR="0" lvl="0" indent="0" algn="l" defTabSz="914400" rtl="0" eaLnBrk="1" latinLnBrk="0" hangingPunct="1">
                        <a:lnSpc>
                          <a:spcPct val="107000"/>
                        </a:lnSpc>
                        <a:spcBef>
                          <a:spcPts val="0"/>
                        </a:spcBef>
                        <a:spcAft>
                          <a:spcPts val="0"/>
                        </a:spcAft>
                        <a:buFont typeface="Wingdings" panose="05000000000000000000" pitchFamily="2" charset="2"/>
                        <a:buNone/>
                        <a:tabLst>
                          <a:tab pos="457200" algn="l"/>
                        </a:tabLst>
                      </a:pPr>
                      <a:endPar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Place a lock on the controls to prevent accidental operations.</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Keep loose ends of cloths attached to the body</a:t>
                      </a:r>
                    </a:p>
                  </a:txBody>
                  <a:tcPr marL="56136" marR="561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2807989"/>
                  </a:ext>
                </a:extLst>
              </a:tr>
              <a:tr h="1905000">
                <a:tc>
                  <a:txBody>
                    <a:bodyPr/>
                    <a:lstStyle/>
                    <a:p>
                      <a:pPr marL="0" marR="0" lvl="0" indent="0" algn="l" defTabSz="914400" rtl="0" eaLnBrk="1" latinLnBrk="0" hangingPunct="1">
                        <a:lnSpc>
                          <a:spcPct val="107000"/>
                        </a:lnSpc>
                        <a:spcBef>
                          <a:spcPts val="0"/>
                        </a:spcBef>
                        <a:spcAft>
                          <a:spcPts val="0"/>
                        </a:spcAft>
                        <a:buFont typeface="Arial" panose="020B0604020202020204" pitchFamily="34" charset="0"/>
                        <a:buNone/>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Confined space</a:t>
                      </a:r>
                    </a:p>
                  </a:txBody>
                  <a:tcPr marL="56136" marR="561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Ventilation should be considered in the design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workers with portable oxygen</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regular breaks </a:t>
                      </a:r>
                    </a:p>
                    <a:p>
                      <a:pPr marL="342900" marR="0" lvl="0" indent="-342900" algn="l" defTabSz="914400" rtl="0" eaLnBrk="1" latinLnBrk="0" hangingPunct="1">
                        <a:lnSpc>
                          <a:spcPct val="107000"/>
                        </a:lnSpc>
                        <a:spcBef>
                          <a:spcPts val="0"/>
                        </a:spcBef>
                        <a:spcAft>
                          <a:spcPts val="0"/>
                        </a:spcAft>
                        <a:buFont typeface="Wingdings" panose="05000000000000000000" pitchFamily="2" charset="2"/>
                        <a:buChar char="Ø"/>
                        <a:tabLst>
                          <a:tab pos="457200" algn="l"/>
                        </a:tabLst>
                      </a:pPr>
                      <a:r>
                        <a:rPr lang="en-US" sz="180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Perform air sampling</a:t>
                      </a:r>
                    </a:p>
                  </a:txBody>
                  <a:tcPr marL="56136" marR="561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2417536"/>
                  </a:ext>
                </a:extLst>
              </a:tr>
            </a:tbl>
          </a:graphicData>
        </a:graphic>
      </p:graphicFrame>
      <p:sp>
        <p:nvSpPr>
          <p:cNvPr id="5" name="Slide Number Placeholder 4">
            <a:extLst>
              <a:ext uri="{FF2B5EF4-FFF2-40B4-BE49-F238E27FC236}">
                <a16:creationId xmlns:a16="http://schemas.microsoft.com/office/drawing/2014/main" id="{ECF26FBF-338E-4B92-8AC9-0967E101F68E}"/>
              </a:ext>
            </a:extLst>
          </p:cNvPr>
          <p:cNvSpPr>
            <a:spLocks noGrp="1"/>
          </p:cNvSpPr>
          <p:nvPr>
            <p:ph type="sldNum" sz="quarter" idx="12"/>
          </p:nvPr>
        </p:nvSpPr>
        <p:spPr/>
        <p:txBody>
          <a:bodyPr/>
          <a:lstStyle/>
          <a:p>
            <a:fld id="{52110876-1A90-47DF-8CC1-92F5C1F8B346}" type="slidenum">
              <a:rPr lang="en-US" smtClean="0"/>
              <a:pPr/>
              <a:t>43</a:t>
            </a:fld>
            <a:endParaRPr lang="en-US" dirty="0"/>
          </a:p>
        </p:txBody>
      </p:sp>
    </p:spTree>
    <p:extLst>
      <p:ext uri="{BB962C8B-B14F-4D97-AF65-F5344CB8AC3E}">
        <p14:creationId xmlns:p14="http://schemas.microsoft.com/office/powerpoint/2010/main" val="18044524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dirty="0"/>
          </a:p>
        </p:txBody>
      </p:sp>
      <p:sp>
        <p:nvSpPr>
          <p:cNvPr id="3" name="Title 2">
            <a:extLst>
              <a:ext uri="{FF2B5EF4-FFF2-40B4-BE49-F238E27FC236}">
                <a16:creationId xmlns:a16="http://schemas.microsoft.com/office/drawing/2014/main" id="{5D1714C4-19E1-4C30-8593-7A1468A9B76D}"/>
              </a:ext>
            </a:extLst>
          </p:cNvPr>
          <p:cNvSpPr>
            <a:spLocks noGrp="1"/>
          </p:cNvSpPr>
          <p:nvPr>
            <p:ph type="title"/>
          </p:nvPr>
        </p:nvSpPr>
        <p:spPr/>
        <p:txBody>
          <a:bodyPr>
            <a:normAutofit/>
          </a:bodyPr>
          <a:lstStyle/>
          <a:p>
            <a:pPr rtl="0" eaLnBrk="1" latinLnBrk="0" hangingPunct="1"/>
            <a:r>
              <a:rPr lang="en-US" sz="2800" kern="1200" dirty="0">
                <a:solidFill>
                  <a:schemeClr val="bg1"/>
                </a:solidFill>
                <a:effectLst/>
                <a:latin typeface="Calibri" panose="020F0502020204030204" pitchFamily="34" charset="0"/>
                <a:ea typeface="+mn-ea"/>
                <a:cs typeface="+mn-cs"/>
              </a:rPr>
              <a:t>Major Hazards </a:t>
            </a:r>
            <a:endParaRPr lang="en-US" sz="2800" dirty="0">
              <a:solidFill>
                <a:schemeClr val="bg1"/>
              </a:solidFill>
              <a:effectLst/>
            </a:endParaRPr>
          </a:p>
        </p:txBody>
      </p:sp>
      <p:sp>
        <p:nvSpPr>
          <p:cNvPr id="8" name="Content Placeholder 5">
            <a:extLst>
              <a:ext uri="{FF2B5EF4-FFF2-40B4-BE49-F238E27FC236}">
                <a16:creationId xmlns:a16="http://schemas.microsoft.com/office/drawing/2014/main" id="{CAE32E77-6ABF-44C6-9DE1-953A1D7D7AA3}"/>
              </a:ext>
            </a:extLst>
          </p:cNvPr>
          <p:cNvSpPr txBox="1">
            <a:spLocks/>
          </p:cNvSpPr>
          <p:nvPr/>
        </p:nvSpPr>
        <p:spPr>
          <a:xfrm>
            <a:off x="1143000" y="1662112"/>
            <a:ext cx="3200400" cy="44497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
            </a:pPr>
            <a:r>
              <a:rPr lang="en-US" sz="2400" dirty="0">
                <a:solidFill>
                  <a:prstClr val="black"/>
                </a:solidFill>
              </a:rPr>
              <a:t>Fall from height</a:t>
            </a:r>
          </a:p>
          <a:p>
            <a:pPr>
              <a:buFont typeface="Wingdings" panose="05000000000000000000" pitchFamily="2" charset="2"/>
              <a:buChar char="§"/>
            </a:pPr>
            <a:r>
              <a:rPr lang="en-US" sz="2400" dirty="0">
                <a:solidFill>
                  <a:prstClr val="black"/>
                </a:solidFill>
              </a:rPr>
              <a:t>Struck-by:</a:t>
            </a:r>
          </a:p>
          <a:p>
            <a:pPr lvl="1">
              <a:buFont typeface="Courier New" panose="02070309020205020404" pitchFamily="49" charset="0"/>
              <a:buChar char="o"/>
            </a:pPr>
            <a:r>
              <a:rPr lang="en-US" sz="2400" dirty="0">
                <a:solidFill>
                  <a:prstClr val="black"/>
                </a:solidFill>
              </a:rPr>
              <a:t>Falling object</a:t>
            </a:r>
          </a:p>
          <a:p>
            <a:pPr lvl="1">
              <a:buFont typeface="Courier New" panose="02070309020205020404" pitchFamily="49" charset="0"/>
              <a:buChar char="o"/>
            </a:pPr>
            <a:r>
              <a:rPr lang="en-US" sz="2400" dirty="0">
                <a:solidFill>
                  <a:prstClr val="black"/>
                </a:solidFill>
              </a:rPr>
              <a:t>Swinging load</a:t>
            </a:r>
          </a:p>
          <a:p>
            <a:pPr lvl="1">
              <a:buFont typeface="Courier New" panose="02070309020205020404" pitchFamily="49" charset="0"/>
              <a:buChar char="o"/>
            </a:pPr>
            <a:r>
              <a:rPr lang="en-US" sz="2400" dirty="0">
                <a:solidFill>
                  <a:prstClr val="black"/>
                </a:solidFill>
              </a:rPr>
              <a:t>Flying object</a:t>
            </a:r>
          </a:p>
          <a:p>
            <a:pPr>
              <a:buFont typeface="Wingdings" panose="05000000000000000000" pitchFamily="2" charset="2"/>
              <a:buChar char="§"/>
            </a:pPr>
            <a:r>
              <a:rPr lang="en-US" sz="2400" dirty="0">
                <a:solidFill>
                  <a:prstClr val="black"/>
                </a:solidFill>
              </a:rPr>
              <a:t>Electrical shocks</a:t>
            </a:r>
          </a:p>
          <a:p>
            <a:pPr>
              <a:buFont typeface="Wingdings" panose="05000000000000000000" pitchFamily="2" charset="2"/>
              <a:buChar char="§"/>
            </a:pPr>
            <a:r>
              <a:rPr lang="en-US" sz="2400" dirty="0">
                <a:solidFill>
                  <a:prstClr val="black"/>
                </a:solidFill>
              </a:rPr>
              <a:t>Electrocution</a:t>
            </a:r>
          </a:p>
          <a:p>
            <a:pPr>
              <a:buFont typeface="Wingdings" panose="05000000000000000000" pitchFamily="2" charset="2"/>
              <a:buChar char="§"/>
            </a:pPr>
            <a:r>
              <a:rPr lang="en-US" sz="2400" dirty="0">
                <a:solidFill>
                  <a:prstClr val="black"/>
                </a:solidFill>
              </a:rPr>
              <a:t>Fire </a:t>
            </a:r>
          </a:p>
          <a:p>
            <a:pPr marL="0" indent="0">
              <a:buFont typeface="Arial" pitchFamily="34" charset="0"/>
              <a:buNone/>
            </a:pPr>
            <a:endParaRPr lang="en-US" sz="2400" b="1" dirty="0">
              <a:solidFill>
                <a:prstClr val="black"/>
              </a:solidFill>
            </a:endParaRPr>
          </a:p>
          <a:p>
            <a:endParaRPr lang="en-US" sz="2400" dirty="0"/>
          </a:p>
        </p:txBody>
      </p:sp>
      <p:sp>
        <p:nvSpPr>
          <p:cNvPr id="2" name="Slide Number Placeholder 1">
            <a:extLst>
              <a:ext uri="{FF2B5EF4-FFF2-40B4-BE49-F238E27FC236}">
                <a16:creationId xmlns:a16="http://schemas.microsoft.com/office/drawing/2014/main" id="{7C622B7B-4264-4659-B23C-B9E3D26934BF}"/>
              </a:ext>
            </a:extLst>
          </p:cNvPr>
          <p:cNvSpPr>
            <a:spLocks noGrp="1"/>
          </p:cNvSpPr>
          <p:nvPr>
            <p:ph type="sldNum" sz="quarter" idx="12"/>
          </p:nvPr>
        </p:nvSpPr>
        <p:spPr/>
        <p:txBody>
          <a:bodyPr/>
          <a:lstStyle/>
          <a:p>
            <a:fld id="{52110876-1A90-47DF-8CC1-92F5C1F8B346}" type="slidenum">
              <a:rPr lang="en-US" smtClean="0"/>
              <a:pPr/>
              <a:t>44</a:t>
            </a:fld>
            <a:endParaRPr lang="en-US" dirty="0"/>
          </a:p>
        </p:txBody>
      </p:sp>
    </p:spTree>
    <p:extLst>
      <p:ext uri="{BB962C8B-B14F-4D97-AF65-F5344CB8AC3E}">
        <p14:creationId xmlns:p14="http://schemas.microsoft.com/office/powerpoint/2010/main" val="795557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000" dirty="0"/>
          </a:p>
        </p:txBody>
      </p:sp>
      <p:sp>
        <p:nvSpPr>
          <p:cNvPr id="7" name="Title 6">
            <a:extLst>
              <a:ext uri="{FF2B5EF4-FFF2-40B4-BE49-F238E27FC236}">
                <a16:creationId xmlns:a16="http://schemas.microsoft.com/office/drawing/2014/main" id="{E3F81623-A559-4663-ADAB-6BEFB871C35B}"/>
              </a:ext>
            </a:extLst>
          </p:cNvPr>
          <p:cNvSpPr>
            <a:spLocks noGrp="1"/>
          </p:cNvSpPr>
          <p:nvPr>
            <p:ph type="title"/>
          </p:nvPr>
        </p:nvSpPr>
        <p:spPr/>
        <p:txBody>
          <a:bodyPr>
            <a:normAutofit/>
          </a:bodyPr>
          <a:lstStyle/>
          <a:p>
            <a:pPr rtl="0" eaLnBrk="1" latinLnBrk="0" hangingPunct="1"/>
            <a:r>
              <a:rPr lang="en-US" sz="2800" kern="1200" dirty="0">
                <a:solidFill>
                  <a:schemeClr val="bg1"/>
                </a:solidFill>
                <a:effectLst/>
                <a:latin typeface="Calibri" panose="020F0502020204030204" pitchFamily="34" charset="0"/>
                <a:ea typeface="+mn-ea"/>
                <a:cs typeface="+mn-cs"/>
              </a:rPr>
              <a:t>Control Measures (1)</a:t>
            </a:r>
            <a:endParaRPr lang="en-US" sz="2800" dirty="0">
              <a:solidFill>
                <a:schemeClr val="bg1"/>
              </a:solidFill>
              <a:effectLst/>
            </a:endParaRPr>
          </a:p>
        </p:txBody>
      </p:sp>
      <p:sp>
        <p:nvSpPr>
          <p:cNvPr id="5" name="Content Placeholder 2">
            <a:extLst>
              <a:ext uri="{FF2B5EF4-FFF2-40B4-BE49-F238E27FC236}">
                <a16:creationId xmlns:a16="http://schemas.microsoft.com/office/drawing/2014/main" id="{CCBDA689-EB3B-4E97-B813-F46B72FD6C5E}"/>
              </a:ext>
            </a:extLst>
          </p:cNvPr>
          <p:cNvSpPr txBox="1">
            <a:spLocks/>
          </p:cNvSpPr>
          <p:nvPr/>
        </p:nvSpPr>
        <p:spPr>
          <a:xfrm>
            <a:off x="533400" y="1767568"/>
            <a:ext cx="8077200" cy="4495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buFont typeface="Calibri" panose="020F0502020204030204" pitchFamily="34" charset="0"/>
              <a:buChar char="−"/>
            </a:pPr>
            <a:r>
              <a:rPr lang="en-US" sz="2200" dirty="0"/>
              <a:t>There should be a dedicated safety coordinator assigned to every wind tower project site.</a:t>
            </a:r>
          </a:p>
          <a:p>
            <a:pPr>
              <a:spcAft>
                <a:spcPts val="1200"/>
              </a:spcAft>
              <a:buFont typeface="Calibri" panose="020F0502020204030204" pitchFamily="34" charset="0"/>
              <a:buChar char="−"/>
            </a:pPr>
            <a:r>
              <a:rPr lang="en-US" sz="2200" dirty="0"/>
              <a:t>Plan and carry out work in little to no wind speed.</a:t>
            </a:r>
          </a:p>
          <a:p>
            <a:pPr>
              <a:spcAft>
                <a:spcPts val="1200"/>
              </a:spcAft>
              <a:buFont typeface="Calibri" panose="020F0502020204030204" pitchFamily="34" charset="0"/>
              <a:buChar char="−"/>
            </a:pPr>
            <a:r>
              <a:rPr lang="en-US" sz="2200" dirty="0"/>
              <a:t>Provide and ensure proper usage of approved personal fall arrest systems (PFAS) by all workers exposed to fall hazards. </a:t>
            </a:r>
          </a:p>
          <a:p>
            <a:pPr>
              <a:lnSpc>
                <a:spcPct val="107000"/>
              </a:lnSpc>
              <a:spcBef>
                <a:spcPts val="0"/>
              </a:spcBef>
              <a:spcAft>
                <a:spcPts val="1200"/>
              </a:spcAft>
              <a:buFont typeface="Calibri" panose="020F0502020204030204" pitchFamily="34" charset="0"/>
              <a:buChar char="−"/>
            </a:pPr>
            <a:r>
              <a:rPr lang="en-US" sz="2200" dirty="0">
                <a:latin typeface="Calibri" panose="020F0502020204030204" pitchFamily="34" charset="0"/>
                <a:ea typeface="Calibri" panose="020F0502020204030204" pitchFamily="34" charset="0"/>
                <a:cs typeface="Times New Roman" panose="02020603050405020304" pitchFamily="18" charset="0"/>
              </a:rPr>
              <a:t>Stay away from mobile cranes.</a:t>
            </a:r>
          </a:p>
          <a:p>
            <a:pPr>
              <a:lnSpc>
                <a:spcPct val="107000"/>
              </a:lnSpc>
              <a:spcBef>
                <a:spcPts val="0"/>
              </a:spcBef>
              <a:spcAft>
                <a:spcPts val="1200"/>
              </a:spcAft>
              <a:buFont typeface="Calibri" panose="020F0502020204030204" pitchFamily="34" charset="0"/>
              <a:buChar char="−"/>
            </a:pPr>
            <a:r>
              <a:rPr lang="en-US" sz="2200" dirty="0">
                <a:latin typeface="Calibri" panose="020F0502020204030204" pitchFamily="34" charset="0"/>
                <a:ea typeface="Calibri" panose="020F0502020204030204" pitchFamily="34" charset="0"/>
                <a:cs typeface="Times New Roman" panose="02020603050405020304" pitchFamily="18" charset="0"/>
              </a:rPr>
              <a:t>Do not stand under or near the base of the tower while work is ongoing</a:t>
            </a:r>
          </a:p>
          <a:p>
            <a:pPr>
              <a:lnSpc>
                <a:spcPct val="107000"/>
              </a:lnSpc>
              <a:spcBef>
                <a:spcPts val="0"/>
              </a:spcBef>
              <a:buFont typeface="Symbol" panose="05050102010706020507" pitchFamily="18" charset="2"/>
              <a:buChar char=""/>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endParaRPr lang="en-US" sz="2200" dirty="0"/>
          </a:p>
          <a:p>
            <a:endParaRPr lang="en-US" sz="2200" dirty="0"/>
          </a:p>
          <a:p>
            <a:endParaRPr lang="en-US" sz="2200" dirty="0"/>
          </a:p>
          <a:p>
            <a:endParaRPr lang="en-US" sz="2200" dirty="0"/>
          </a:p>
          <a:p>
            <a:endParaRPr lang="en-US" sz="2200" dirty="0"/>
          </a:p>
        </p:txBody>
      </p:sp>
      <p:sp>
        <p:nvSpPr>
          <p:cNvPr id="4" name="Slide Number Placeholder 3">
            <a:extLst>
              <a:ext uri="{FF2B5EF4-FFF2-40B4-BE49-F238E27FC236}">
                <a16:creationId xmlns:a16="http://schemas.microsoft.com/office/drawing/2014/main" id="{3C662DE6-2620-4E39-AE19-01C307D74C1B}"/>
              </a:ext>
            </a:extLst>
          </p:cNvPr>
          <p:cNvSpPr>
            <a:spLocks noGrp="1"/>
          </p:cNvSpPr>
          <p:nvPr>
            <p:ph type="sldNum" sz="quarter" idx="12"/>
          </p:nvPr>
        </p:nvSpPr>
        <p:spPr/>
        <p:txBody>
          <a:bodyPr/>
          <a:lstStyle/>
          <a:p>
            <a:fld id="{52110876-1A90-47DF-8CC1-92F5C1F8B346}" type="slidenum">
              <a:rPr lang="en-US" smtClean="0"/>
              <a:pPr/>
              <a:t>45</a:t>
            </a:fld>
            <a:endParaRPr lang="en-US" dirty="0"/>
          </a:p>
        </p:txBody>
      </p:sp>
    </p:spTree>
    <p:extLst>
      <p:ext uri="{BB962C8B-B14F-4D97-AF65-F5344CB8AC3E}">
        <p14:creationId xmlns:p14="http://schemas.microsoft.com/office/powerpoint/2010/main" val="38384515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defTabSz="914400" rtl="0" eaLnBrk="1" latinLnBrk="0" hangingPunct="1">
              <a:spcBef>
                <a:spcPct val="0"/>
              </a:spcBef>
              <a:buNone/>
              <a:defRPr sz="2800" kern="1200">
                <a:solidFill>
                  <a:schemeClr val="bg1"/>
                </a:solidFill>
                <a:latin typeface="+mj-lt"/>
                <a:ea typeface="+mj-ea"/>
                <a:cs typeface="+mj-cs"/>
              </a:defRPr>
            </a:lvl1pPr>
          </a:lstStyle>
          <a:p>
            <a:pPr>
              <a:spcBef>
                <a:spcPts val="0"/>
              </a:spcBef>
              <a:defRPr/>
            </a:pPr>
            <a:endParaRPr lang="en-US" sz="2000" dirty="0"/>
          </a:p>
        </p:txBody>
      </p:sp>
      <p:sp>
        <p:nvSpPr>
          <p:cNvPr id="2" name="Title 1">
            <a:extLst>
              <a:ext uri="{FF2B5EF4-FFF2-40B4-BE49-F238E27FC236}">
                <a16:creationId xmlns:a16="http://schemas.microsoft.com/office/drawing/2014/main" id="{D21A8D11-AB21-42C8-907B-9F29DD0E30D9}"/>
              </a:ext>
            </a:extLst>
          </p:cNvPr>
          <p:cNvSpPr>
            <a:spLocks noGrp="1"/>
          </p:cNvSpPr>
          <p:nvPr>
            <p:ph type="title"/>
          </p:nvPr>
        </p:nvSpPr>
        <p:spPr/>
        <p:txBody>
          <a:bodyPr>
            <a:normAutofit/>
          </a:bodyPr>
          <a:lstStyle/>
          <a:p>
            <a:pPr rtl="0" eaLnBrk="1" latinLnBrk="0" hangingPunct="1"/>
            <a:r>
              <a:rPr lang="en-US" sz="2800" kern="1200" dirty="0">
                <a:solidFill>
                  <a:schemeClr val="bg1"/>
                </a:solidFill>
                <a:effectLst/>
                <a:latin typeface="Calibri" panose="020F0502020204030204" pitchFamily="34" charset="0"/>
                <a:ea typeface="+mn-ea"/>
                <a:cs typeface="+mn-cs"/>
              </a:rPr>
              <a:t>Control Measures (2)</a:t>
            </a:r>
            <a:endParaRPr lang="en-US" sz="2800" dirty="0">
              <a:solidFill>
                <a:schemeClr val="bg1"/>
              </a:solidFill>
              <a:effectLst/>
            </a:endParaRPr>
          </a:p>
        </p:txBody>
      </p:sp>
      <p:sp>
        <p:nvSpPr>
          <p:cNvPr id="6" name="Content Placeholder 2">
            <a:extLst>
              <a:ext uri="{FF2B5EF4-FFF2-40B4-BE49-F238E27FC236}">
                <a16:creationId xmlns:a16="http://schemas.microsoft.com/office/drawing/2014/main" id="{9FB8DA8E-1E16-4231-8CAF-C03F3F7CE20D}"/>
              </a:ext>
            </a:extLst>
          </p:cNvPr>
          <p:cNvSpPr txBox="1">
            <a:spLocks/>
          </p:cNvSpPr>
          <p:nvPr/>
        </p:nvSpPr>
        <p:spPr>
          <a:xfrm>
            <a:off x="696686" y="1708150"/>
            <a:ext cx="8001000" cy="464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07000"/>
              </a:lnSpc>
              <a:spcAft>
                <a:spcPts val="1200"/>
              </a:spcAft>
              <a:buFont typeface="Calibri" panose="020F0502020204030204" pitchFamily="34" charset="0"/>
              <a:buChar char="−"/>
            </a:pPr>
            <a:r>
              <a:rPr lang="en-US" sz="2400" dirty="0"/>
              <a:t>Only trained technicians should work on electrical components.</a:t>
            </a:r>
          </a:p>
          <a:p>
            <a:pPr>
              <a:lnSpc>
                <a:spcPct val="107000"/>
              </a:lnSpc>
              <a:spcAft>
                <a:spcPts val="1200"/>
              </a:spcAft>
              <a:buFont typeface="Calibri" panose="020F0502020204030204" pitchFamily="34" charset="0"/>
              <a:buChar char="−"/>
            </a:pPr>
            <a:r>
              <a:rPr lang="en-US" sz="2400" dirty="0"/>
              <a:t>De-energize electrical equipment and components of turbine before commencing operations.</a:t>
            </a:r>
          </a:p>
          <a:p>
            <a:pPr>
              <a:lnSpc>
                <a:spcPct val="107000"/>
              </a:lnSpc>
              <a:spcAft>
                <a:spcPts val="1200"/>
              </a:spcAft>
              <a:buFont typeface="Calibri" panose="020F0502020204030204" pitchFamily="34" charset="0"/>
              <a:buChar char="−"/>
            </a:pPr>
            <a:r>
              <a:rPr lang="en-US" sz="2400" dirty="0"/>
              <a:t>Prevent overheating in the nacelle.</a:t>
            </a:r>
          </a:p>
          <a:p>
            <a:pPr>
              <a:lnSpc>
                <a:spcPct val="107000"/>
              </a:lnSpc>
              <a:spcAft>
                <a:spcPts val="1200"/>
              </a:spcAft>
              <a:buFont typeface="Calibri" panose="020F0502020204030204" pitchFamily="34" charset="0"/>
              <a:buChar char="−"/>
            </a:pPr>
            <a:r>
              <a:rPr lang="en-US" sz="2400" dirty="0"/>
              <a:t>Prevent friction in rotor at blade pivoting points to avoid fire or explosion due to overheating.</a:t>
            </a:r>
          </a:p>
          <a:p>
            <a:pPr>
              <a:buFont typeface="Wingdings" panose="05000000000000000000" pitchFamily="2" charset="2"/>
              <a:buChar char="v"/>
            </a:pPr>
            <a:endParaRPr lang="en-US" sz="3600" dirty="0"/>
          </a:p>
        </p:txBody>
      </p:sp>
      <p:sp>
        <p:nvSpPr>
          <p:cNvPr id="4" name="Slide Number Placeholder 3">
            <a:extLst>
              <a:ext uri="{FF2B5EF4-FFF2-40B4-BE49-F238E27FC236}">
                <a16:creationId xmlns:a16="http://schemas.microsoft.com/office/drawing/2014/main" id="{C8287285-6D20-4FA0-A969-B8294D9A5079}"/>
              </a:ext>
            </a:extLst>
          </p:cNvPr>
          <p:cNvSpPr>
            <a:spLocks noGrp="1"/>
          </p:cNvSpPr>
          <p:nvPr>
            <p:ph type="sldNum" sz="quarter" idx="12"/>
          </p:nvPr>
        </p:nvSpPr>
        <p:spPr/>
        <p:txBody>
          <a:bodyPr/>
          <a:lstStyle/>
          <a:p>
            <a:fld id="{52110876-1A90-47DF-8CC1-92F5C1F8B346}" type="slidenum">
              <a:rPr lang="en-US" smtClean="0"/>
              <a:pPr/>
              <a:t>46</a:t>
            </a:fld>
            <a:endParaRPr lang="en-US" dirty="0"/>
          </a:p>
        </p:txBody>
      </p:sp>
    </p:spTree>
    <p:extLst>
      <p:ext uri="{BB962C8B-B14F-4D97-AF65-F5344CB8AC3E}">
        <p14:creationId xmlns:p14="http://schemas.microsoft.com/office/powerpoint/2010/main" val="9568407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noGrp="1"/>
          </p:cNvSpPr>
          <p:nvPr>
            <p:ph type="title" idx="4294967295"/>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sz="2800">
                <a:solidFill>
                  <a:schemeClr val="bg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chemeClr val="bg1"/>
                </a:solidFill>
                <a:effectLst/>
                <a:uLnTx/>
                <a:uFillTx/>
                <a:latin typeface="+mj-lt"/>
                <a:ea typeface="+mj-ea"/>
                <a:cs typeface="+mj-cs"/>
              </a:rPr>
              <a:t>Review &amp; Questions </a:t>
            </a:r>
          </a:p>
        </p:txBody>
      </p:sp>
      <p:sp>
        <p:nvSpPr>
          <p:cNvPr id="10" name="Content Placeholder 1"/>
          <p:cNvSpPr txBox="1">
            <a:spLocks/>
          </p:cNvSpPr>
          <p:nvPr/>
        </p:nvSpPr>
        <p:spPr>
          <a:xfrm>
            <a:off x="457200" y="1600201"/>
            <a:ext cx="8229600" cy="12192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Name three important things you learned in this section. </a:t>
            </a:r>
          </a:p>
        </p:txBody>
      </p:sp>
      <p:pic>
        <p:nvPicPr>
          <p:cNvPr id="9" name="Picture 8" descr="Questions?"/>
          <p:cNvPicPr>
            <a:picLocks noChangeAspect="1" noChangeArrowheads="1"/>
          </p:cNvPicPr>
          <p:nvPr/>
        </p:nvPicPr>
        <p:blipFill>
          <a:blip r:embed="rId3" cstate="print"/>
          <a:srcRect/>
          <a:stretch>
            <a:fillRect/>
          </a:stretch>
        </p:blipFill>
        <p:spPr bwMode="auto">
          <a:xfrm>
            <a:off x="3352800" y="2743200"/>
            <a:ext cx="2857500" cy="2857500"/>
          </a:xfrm>
          <a:prstGeom prst="rect">
            <a:avLst/>
          </a:prstGeom>
          <a:noFill/>
        </p:spPr>
      </p:pic>
      <p:sp>
        <p:nvSpPr>
          <p:cNvPr id="2" name="Slide Number Placeholder 1">
            <a:extLst>
              <a:ext uri="{FF2B5EF4-FFF2-40B4-BE49-F238E27FC236}">
                <a16:creationId xmlns:a16="http://schemas.microsoft.com/office/drawing/2014/main" id="{D475F3DA-56B1-4E9D-90A0-BB1CE74D1259}"/>
              </a:ext>
            </a:extLst>
          </p:cNvPr>
          <p:cNvSpPr>
            <a:spLocks noGrp="1"/>
          </p:cNvSpPr>
          <p:nvPr>
            <p:ph type="sldNum" sz="quarter" idx="12"/>
          </p:nvPr>
        </p:nvSpPr>
        <p:spPr/>
        <p:txBody>
          <a:bodyPr/>
          <a:lstStyle/>
          <a:p>
            <a:fld id="{52110876-1A90-47DF-8CC1-92F5C1F8B346}" type="slidenum">
              <a:rPr lang="en-US" smtClean="0"/>
              <a:pPr/>
              <a:t>47</a:t>
            </a:fld>
            <a:endParaRPr lang="en-US" dirty="0"/>
          </a:p>
        </p:txBody>
      </p:sp>
    </p:spTree>
    <p:extLst>
      <p:ext uri="{BB962C8B-B14F-4D97-AF65-F5344CB8AC3E}">
        <p14:creationId xmlns:p14="http://schemas.microsoft.com/office/powerpoint/2010/main" val="1416340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6" name="Title 5">
            <a:extLst>
              <a:ext uri="{FF2B5EF4-FFF2-40B4-BE49-F238E27FC236}">
                <a16:creationId xmlns:a16="http://schemas.microsoft.com/office/drawing/2014/main" id="{2BCEBED0-2760-434E-9A12-602EB4C4AB06}"/>
              </a:ext>
              <a:ext uri="{C183D7F6-B498-43B3-948B-1728B52AA6E4}">
                <adec:decorative xmlns:adec="http://schemas.microsoft.com/office/drawing/2017/decorative" val="1"/>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What are the Types of Hazard? (1) </a:t>
            </a:r>
            <a:endParaRPr lang="en-US" dirty="0">
              <a:effectLst/>
            </a:endParaRPr>
          </a:p>
        </p:txBody>
      </p:sp>
      <p:sp>
        <p:nvSpPr>
          <p:cNvPr id="5" name="Content Placeholder 2">
            <a:extLst>
              <a:ext uri="{FF2B5EF4-FFF2-40B4-BE49-F238E27FC236}">
                <a16:creationId xmlns:a16="http://schemas.microsoft.com/office/drawing/2014/main" id="{CF2494E6-B2D3-4C72-AE8A-C5ECF3266E5B}"/>
              </a:ext>
            </a:extLst>
          </p:cNvPr>
          <p:cNvSpPr txBox="1">
            <a:spLocks/>
          </p:cNvSpPr>
          <p:nvPr/>
        </p:nvSpPr>
        <p:spPr>
          <a:xfrm>
            <a:off x="762000" y="1588861"/>
            <a:ext cx="7620000" cy="4419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q"/>
            </a:pPr>
            <a:r>
              <a:rPr lang="en-US" sz="2400" dirty="0"/>
              <a:t>Hazards types include:</a:t>
            </a:r>
          </a:p>
          <a:p>
            <a:pPr lvl="1">
              <a:buFont typeface="Wingdings" panose="05000000000000000000" pitchFamily="2" charset="2"/>
              <a:buChar char="ü"/>
            </a:pPr>
            <a:r>
              <a:rPr lang="en-US" sz="2400" dirty="0"/>
              <a:t>Fall </a:t>
            </a:r>
          </a:p>
          <a:p>
            <a:pPr lvl="1">
              <a:buFont typeface="Wingdings" panose="05000000000000000000" pitchFamily="2" charset="2"/>
              <a:buChar char="ü"/>
            </a:pPr>
            <a:r>
              <a:rPr lang="en-US" sz="2400" dirty="0"/>
              <a:t>Fire</a:t>
            </a:r>
          </a:p>
          <a:p>
            <a:pPr lvl="1">
              <a:buFont typeface="Wingdings" panose="05000000000000000000" pitchFamily="2" charset="2"/>
              <a:buChar char="ü"/>
            </a:pPr>
            <a:r>
              <a:rPr lang="en-US" sz="2400" dirty="0"/>
              <a:t>Electrical</a:t>
            </a:r>
          </a:p>
          <a:p>
            <a:pPr lvl="1">
              <a:buFont typeface="Wingdings" panose="05000000000000000000" pitchFamily="2" charset="2"/>
              <a:buChar char="ü"/>
            </a:pPr>
            <a:r>
              <a:rPr lang="en-US" sz="2400" dirty="0"/>
              <a:t>Mechanical </a:t>
            </a:r>
          </a:p>
          <a:p>
            <a:pPr lvl="1">
              <a:buFont typeface="Wingdings" panose="05000000000000000000" pitchFamily="2" charset="2"/>
              <a:buChar char="ü"/>
            </a:pPr>
            <a:r>
              <a:rPr lang="en-US" sz="2400" dirty="0"/>
              <a:t>Physical </a:t>
            </a:r>
          </a:p>
        </p:txBody>
      </p:sp>
      <p:sp>
        <p:nvSpPr>
          <p:cNvPr id="4" name="Slide Number Placeholder 3">
            <a:extLst>
              <a:ext uri="{FF2B5EF4-FFF2-40B4-BE49-F238E27FC236}">
                <a16:creationId xmlns:a16="http://schemas.microsoft.com/office/drawing/2014/main" id="{525854B5-C950-4773-9453-4B0489073851}"/>
              </a:ext>
            </a:extLst>
          </p:cNvPr>
          <p:cNvSpPr>
            <a:spLocks noGrp="1"/>
          </p:cNvSpPr>
          <p:nvPr>
            <p:ph type="sldNum" sz="quarter" idx="12"/>
          </p:nvPr>
        </p:nvSpPr>
        <p:spPr/>
        <p:txBody>
          <a:bodyPr/>
          <a:lstStyle/>
          <a:p>
            <a:fld id="{52110876-1A90-47DF-8CC1-92F5C1F8B346}" type="slidenum">
              <a:rPr lang="en-US" smtClean="0"/>
              <a:pPr/>
              <a:t>5</a:t>
            </a:fld>
            <a:endParaRPr lang="en-US" dirty="0"/>
          </a:p>
        </p:txBody>
      </p:sp>
    </p:spTree>
    <p:extLst>
      <p:ext uri="{BB962C8B-B14F-4D97-AF65-F5344CB8AC3E}">
        <p14:creationId xmlns:p14="http://schemas.microsoft.com/office/powerpoint/2010/main" val="196854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3200" dirty="0">
              <a:solidFill>
                <a:schemeClr val="bg1"/>
              </a:solidFill>
              <a:latin typeface="+mn-lt"/>
            </a:endParaRPr>
          </a:p>
        </p:txBody>
      </p:sp>
      <p:sp>
        <p:nvSpPr>
          <p:cNvPr id="6" name="Title 5">
            <a:extLst>
              <a:ext uri="{FF2B5EF4-FFF2-40B4-BE49-F238E27FC236}">
                <a16:creationId xmlns:a16="http://schemas.microsoft.com/office/drawing/2014/main" id="{2BCEBED0-2760-434E-9A12-602EB4C4AB06}"/>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What are the Types of Hazard? (2) </a:t>
            </a:r>
            <a:endParaRPr lang="en-US" dirty="0">
              <a:effectLst/>
            </a:endParaRPr>
          </a:p>
        </p:txBody>
      </p:sp>
      <p:sp>
        <p:nvSpPr>
          <p:cNvPr id="5" name="Content Placeholder 2">
            <a:extLst>
              <a:ext uri="{FF2B5EF4-FFF2-40B4-BE49-F238E27FC236}">
                <a16:creationId xmlns:a16="http://schemas.microsoft.com/office/drawing/2014/main" id="{CF2494E6-B2D3-4C72-AE8A-C5ECF3266E5B}"/>
              </a:ext>
            </a:extLst>
          </p:cNvPr>
          <p:cNvSpPr txBox="1">
            <a:spLocks/>
          </p:cNvSpPr>
          <p:nvPr/>
        </p:nvSpPr>
        <p:spPr>
          <a:xfrm>
            <a:off x="762000" y="1588861"/>
            <a:ext cx="7620000" cy="4419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q"/>
            </a:pPr>
            <a:r>
              <a:rPr lang="en-US" sz="2400" dirty="0"/>
              <a:t>Hazards types include:</a:t>
            </a:r>
          </a:p>
          <a:p>
            <a:pPr lvl="1">
              <a:buFont typeface="Wingdings" panose="05000000000000000000" pitchFamily="2" charset="2"/>
              <a:buChar char="ü"/>
            </a:pPr>
            <a:r>
              <a:rPr lang="en-US" sz="2400" dirty="0"/>
              <a:t>Struck-by </a:t>
            </a:r>
          </a:p>
          <a:p>
            <a:pPr lvl="1">
              <a:buFont typeface="Wingdings" panose="05000000000000000000" pitchFamily="2" charset="2"/>
              <a:buChar char="ü"/>
            </a:pPr>
            <a:r>
              <a:rPr lang="en-US" sz="2400" dirty="0"/>
              <a:t>Health </a:t>
            </a:r>
          </a:p>
          <a:p>
            <a:pPr lvl="1">
              <a:buFont typeface="Wingdings" panose="05000000000000000000" pitchFamily="2" charset="2"/>
              <a:buChar char="ü"/>
            </a:pPr>
            <a:r>
              <a:rPr lang="en-US" sz="2400" dirty="0"/>
              <a:t>Safety </a:t>
            </a:r>
          </a:p>
          <a:p>
            <a:pPr lvl="1">
              <a:buFont typeface="Wingdings" panose="05000000000000000000" pitchFamily="2" charset="2"/>
              <a:buChar char="ü"/>
            </a:pPr>
            <a:r>
              <a:rPr lang="en-US" sz="2400" dirty="0"/>
              <a:t>Confined space</a:t>
            </a:r>
          </a:p>
        </p:txBody>
      </p:sp>
      <p:sp>
        <p:nvSpPr>
          <p:cNvPr id="4" name="Slide Number Placeholder 3">
            <a:extLst>
              <a:ext uri="{FF2B5EF4-FFF2-40B4-BE49-F238E27FC236}">
                <a16:creationId xmlns:a16="http://schemas.microsoft.com/office/drawing/2014/main" id="{525854B5-C950-4773-9453-4B0489073851}"/>
              </a:ext>
            </a:extLst>
          </p:cNvPr>
          <p:cNvSpPr>
            <a:spLocks noGrp="1"/>
          </p:cNvSpPr>
          <p:nvPr>
            <p:ph type="sldNum" sz="quarter" idx="12"/>
          </p:nvPr>
        </p:nvSpPr>
        <p:spPr/>
        <p:txBody>
          <a:bodyPr/>
          <a:lstStyle/>
          <a:p>
            <a:fld id="{52110876-1A90-47DF-8CC1-92F5C1F8B346}" type="slidenum">
              <a:rPr lang="en-US" smtClean="0"/>
              <a:pPr/>
              <a:t>6</a:t>
            </a:fld>
            <a:endParaRPr lang="en-US" dirty="0"/>
          </a:p>
        </p:txBody>
      </p:sp>
    </p:spTree>
    <p:extLst>
      <p:ext uri="{BB962C8B-B14F-4D97-AF65-F5344CB8AC3E}">
        <p14:creationId xmlns:p14="http://schemas.microsoft.com/office/powerpoint/2010/main" val="764491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B0340A5-7887-4970-9D8E-C594560C388D}"/>
              </a:ext>
              <a:ext uri="{C183D7F6-B498-43B3-948B-1728B52AA6E4}">
                <adec:decorative xmlns:adec="http://schemas.microsoft.com/office/drawing/2017/decorative" val="1"/>
              </a:ext>
            </a:extLst>
          </p:cNvPr>
          <p:cNvSpPr>
            <a:spLocks noGrp="1"/>
          </p:cNvSpPr>
          <p:nvPr>
            <p:ph type="title"/>
          </p:nvPr>
        </p:nvSpPr>
        <p:spPr/>
        <p:txBody>
          <a:bodyPr/>
          <a:lstStyle/>
          <a:p>
            <a:pPr rtl="0" eaLnBrk="1" latinLnBrk="0" hangingPunct="1"/>
            <a:r>
              <a:rPr lang="en-US" sz="3200" kern="1200" dirty="0">
                <a:solidFill>
                  <a:srgbClr val="FFFFFF"/>
                </a:solidFill>
                <a:effectLst/>
                <a:latin typeface="Calibri" panose="020F0502020204030204" pitchFamily="34" charset="0"/>
                <a:ea typeface="+mn-ea"/>
                <a:cs typeface="+mn-cs"/>
              </a:rPr>
              <a:t>What is Job Hazard Analysis?</a:t>
            </a:r>
            <a:endParaRPr lang="en-US" dirty="0">
              <a:effectLst/>
            </a:endParaRPr>
          </a:p>
        </p:txBody>
      </p:sp>
      <p:sp>
        <p:nvSpPr>
          <p:cNvPr id="6"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r>
              <a:rPr lang="en-US" sz="3200" dirty="0">
                <a:solidFill>
                  <a:schemeClr val="bg1"/>
                </a:solidFill>
                <a:latin typeface="+mn-lt"/>
              </a:rPr>
              <a:t>What is Job Hazard Analysis?</a:t>
            </a:r>
          </a:p>
        </p:txBody>
      </p:sp>
      <p:sp>
        <p:nvSpPr>
          <p:cNvPr id="7" name="Content Placeholder 2">
            <a:extLst>
              <a:ext uri="{FF2B5EF4-FFF2-40B4-BE49-F238E27FC236}">
                <a16:creationId xmlns:a16="http://schemas.microsoft.com/office/drawing/2014/main" id="{F457CC9E-4221-484B-87BE-378A1073039F}"/>
              </a:ext>
            </a:extLst>
          </p:cNvPr>
          <p:cNvSpPr txBox="1">
            <a:spLocks/>
          </p:cNvSpPr>
          <p:nvPr/>
        </p:nvSpPr>
        <p:spPr>
          <a:xfrm>
            <a:off x="609600" y="1676400"/>
            <a:ext cx="7924800" cy="306665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buFont typeface="Wingdings" panose="05000000000000000000" pitchFamily="2" charset="2"/>
              <a:buChar char="q"/>
            </a:pPr>
            <a:r>
              <a:rPr lang="en-US" sz="2400" dirty="0"/>
              <a:t>The process of identifying the dangers associated with specific job tasks before they occur.</a:t>
            </a:r>
          </a:p>
          <a:p>
            <a:pPr lvl="1">
              <a:spcAft>
                <a:spcPts val="1200"/>
              </a:spcAft>
              <a:buFont typeface="Wingdings" panose="05000000000000000000" pitchFamily="2" charset="2"/>
              <a:buChar char="Ø"/>
            </a:pPr>
            <a:r>
              <a:rPr lang="en-US" sz="2400" dirty="0"/>
              <a:t>To eliminate or reduce the risk of injuries and fatalities to workers</a:t>
            </a:r>
          </a:p>
          <a:p>
            <a:pPr lvl="1">
              <a:spcAft>
                <a:spcPts val="1200"/>
              </a:spcAft>
              <a:buFont typeface="Wingdings" panose="05000000000000000000" pitchFamily="2" charset="2"/>
              <a:buChar char="Ø"/>
            </a:pPr>
            <a:r>
              <a:rPr lang="en-US" sz="2400" dirty="0"/>
              <a:t>To investigate accidents.</a:t>
            </a:r>
          </a:p>
          <a:p>
            <a:pPr lvl="1">
              <a:spcAft>
                <a:spcPts val="1200"/>
              </a:spcAft>
              <a:buFont typeface="Wingdings" panose="05000000000000000000" pitchFamily="2" charset="2"/>
              <a:buChar char="Ø"/>
            </a:pPr>
            <a:r>
              <a:rPr lang="en-US" sz="2400" dirty="0"/>
              <a:t>To train workers on job safety.</a:t>
            </a:r>
          </a:p>
        </p:txBody>
      </p:sp>
      <p:sp>
        <p:nvSpPr>
          <p:cNvPr id="2" name="Slide Number Placeholder 1">
            <a:extLst>
              <a:ext uri="{FF2B5EF4-FFF2-40B4-BE49-F238E27FC236}">
                <a16:creationId xmlns:a16="http://schemas.microsoft.com/office/drawing/2014/main" id="{CBDCF397-FA89-461E-B866-C67A72496650}"/>
              </a:ext>
            </a:extLst>
          </p:cNvPr>
          <p:cNvSpPr>
            <a:spLocks noGrp="1"/>
          </p:cNvSpPr>
          <p:nvPr>
            <p:ph type="sldNum" sz="quarter" idx="12"/>
          </p:nvPr>
        </p:nvSpPr>
        <p:spPr/>
        <p:txBody>
          <a:bodyPr/>
          <a:lstStyle/>
          <a:p>
            <a:fld id="{52110876-1A90-47DF-8CC1-92F5C1F8B346}" type="slidenum">
              <a:rPr lang="en-US" smtClean="0"/>
              <a:pPr/>
              <a:t>7</a:t>
            </a:fld>
            <a:endParaRPr lang="en-US" dirty="0"/>
          </a:p>
        </p:txBody>
      </p:sp>
    </p:spTree>
    <p:extLst>
      <p:ext uri="{BB962C8B-B14F-4D97-AF65-F5344CB8AC3E}">
        <p14:creationId xmlns:p14="http://schemas.microsoft.com/office/powerpoint/2010/main" val="682797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8" name="Title 7">
            <a:extLst>
              <a:ext uri="{FF2B5EF4-FFF2-40B4-BE49-F238E27FC236}">
                <a16:creationId xmlns:a16="http://schemas.microsoft.com/office/drawing/2014/main" id="{BC6A18B8-C292-423E-8A61-7C37371559FE}"/>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Process for Conducting Job Hazard Analysis</a:t>
            </a:r>
            <a:endParaRPr lang="en-US" dirty="0">
              <a:effectLst/>
            </a:endParaRPr>
          </a:p>
        </p:txBody>
      </p:sp>
      <p:sp>
        <p:nvSpPr>
          <p:cNvPr id="6" name="Content Placeholder 2">
            <a:extLst>
              <a:ext uri="{FF2B5EF4-FFF2-40B4-BE49-F238E27FC236}">
                <a16:creationId xmlns:a16="http://schemas.microsoft.com/office/drawing/2014/main" id="{0D485FB6-F44A-4822-B075-0C10FE52A907}"/>
              </a:ext>
            </a:extLst>
          </p:cNvPr>
          <p:cNvSpPr txBox="1">
            <a:spLocks/>
          </p:cNvSpPr>
          <p:nvPr/>
        </p:nvSpPr>
        <p:spPr>
          <a:xfrm>
            <a:off x="914400" y="1752600"/>
            <a:ext cx="7924800" cy="3352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600"/>
              </a:spcAft>
              <a:buFont typeface="Wingdings" panose="05000000000000000000" pitchFamily="2" charset="2"/>
              <a:buChar char="Ø"/>
            </a:pPr>
            <a:r>
              <a:rPr lang="en-US" sz="2600"/>
              <a:t>Discuss with the workers about what is to be done.</a:t>
            </a:r>
          </a:p>
          <a:p>
            <a:pPr>
              <a:spcAft>
                <a:spcPts val="600"/>
              </a:spcAft>
              <a:buFont typeface="Wingdings" panose="05000000000000000000" pitchFamily="2" charset="2"/>
              <a:buChar char="Ø"/>
            </a:pPr>
            <a:r>
              <a:rPr lang="en-US" sz="2600"/>
              <a:t>Involve workers in the entire process</a:t>
            </a:r>
          </a:p>
          <a:p>
            <a:pPr>
              <a:spcAft>
                <a:spcPts val="600"/>
              </a:spcAft>
              <a:buFont typeface="Wingdings" panose="05000000000000000000" pitchFamily="2" charset="2"/>
              <a:buChar char="Ø"/>
            </a:pPr>
            <a:r>
              <a:rPr lang="en-US" sz="2600"/>
              <a:t>Identify the necessary steps involved in the execution of each job task.</a:t>
            </a:r>
          </a:p>
          <a:p>
            <a:pPr>
              <a:spcAft>
                <a:spcPts val="600"/>
              </a:spcAft>
              <a:buFont typeface="Wingdings" panose="05000000000000000000" pitchFamily="2" charset="2"/>
              <a:buChar char="Ø"/>
            </a:pPr>
            <a:r>
              <a:rPr lang="en-US" sz="2600"/>
              <a:t>Identify and include the OSHA standards and requirements that apply to the jobs.</a:t>
            </a:r>
          </a:p>
          <a:p>
            <a:pPr>
              <a:buFont typeface="Wingdings" panose="05000000000000000000" pitchFamily="2" charset="2"/>
              <a:buChar char="Ø"/>
            </a:pPr>
            <a:endParaRPr lang="en-US" sz="2600" dirty="0"/>
          </a:p>
        </p:txBody>
      </p:sp>
      <p:sp>
        <p:nvSpPr>
          <p:cNvPr id="2" name="Slide Number Placeholder 1">
            <a:extLst>
              <a:ext uri="{FF2B5EF4-FFF2-40B4-BE49-F238E27FC236}">
                <a16:creationId xmlns:a16="http://schemas.microsoft.com/office/drawing/2014/main" id="{CBDCF397-FA89-461E-B866-C67A72496650}"/>
              </a:ext>
            </a:extLst>
          </p:cNvPr>
          <p:cNvSpPr>
            <a:spLocks noGrp="1"/>
          </p:cNvSpPr>
          <p:nvPr>
            <p:ph type="sldNum" sz="quarter" idx="12"/>
          </p:nvPr>
        </p:nvSpPr>
        <p:spPr/>
        <p:txBody>
          <a:bodyPr/>
          <a:lstStyle/>
          <a:p>
            <a:fld id="{52110876-1A90-47DF-8CC1-92F5C1F8B346}" type="slidenum">
              <a:rPr lang="en-US" smtClean="0"/>
              <a:pPr/>
              <a:t>8</a:t>
            </a:fld>
            <a:endParaRPr lang="en-US" dirty="0"/>
          </a:p>
        </p:txBody>
      </p:sp>
    </p:spTree>
    <p:extLst>
      <p:ext uri="{BB962C8B-B14F-4D97-AF65-F5344CB8AC3E}">
        <p14:creationId xmlns:p14="http://schemas.microsoft.com/office/powerpoint/2010/main" val="1455528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C183D7F6-B498-43B3-948B-1728B52AA6E4}">
                <adec:decorative xmlns:adec="http://schemas.microsoft.com/office/drawing/2017/decorative" val="1"/>
              </a:ext>
            </a:extLst>
          </p:cNvPr>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endParaRPr lang="en-US" sz="2800" dirty="0">
              <a:solidFill>
                <a:schemeClr val="bg1"/>
              </a:solidFill>
              <a:latin typeface="+mn-lt"/>
            </a:endParaRPr>
          </a:p>
        </p:txBody>
      </p:sp>
      <p:sp>
        <p:nvSpPr>
          <p:cNvPr id="2" name="Title 1">
            <a:extLst>
              <a:ext uri="{FF2B5EF4-FFF2-40B4-BE49-F238E27FC236}">
                <a16:creationId xmlns:a16="http://schemas.microsoft.com/office/drawing/2014/main" id="{D07D6C80-E0C0-4859-8FA2-4D41B7EFEAAB}"/>
              </a:ext>
            </a:extLst>
          </p:cNvPr>
          <p:cNvSpPr>
            <a:spLocks noGrp="1"/>
          </p:cNvSpPr>
          <p:nvPr>
            <p:ph type="title"/>
          </p:nvPr>
        </p:nvSpPr>
        <p:spPr/>
        <p:txBody>
          <a:bodyPr/>
          <a:lstStyle/>
          <a:p>
            <a:pPr rtl="0" eaLnBrk="1" latinLnBrk="0" hangingPunct="1"/>
            <a:r>
              <a:rPr lang="en-US" sz="2800" kern="1200" dirty="0">
                <a:solidFill>
                  <a:srgbClr val="FFFFFF"/>
                </a:solidFill>
                <a:effectLst/>
                <a:latin typeface="Calibri" panose="020F0502020204030204" pitchFamily="34" charset="0"/>
                <a:ea typeface="+mn-ea"/>
                <a:cs typeface="+mn-cs"/>
              </a:rPr>
              <a:t>Job Hazard Analysis Form</a:t>
            </a:r>
            <a:endParaRPr lang="en-US" dirty="0">
              <a:effectLst/>
            </a:endParaRPr>
          </a:p>
        </p:txBody>
      </p:sp>
      <p:graphicFrame>
        <p:nvGraphicFramePr>
          <p:cNvPr id="10" name="Table 9"/>
          <p:cNvGraphicFramePr>
            <a:graphicFrameLocks noGrp="1"/>
          </p:cNvGraphicFramePr>
          <p:nvPr>
            <p:extLst>
              <p:ext uri="{D42A27DB-BD31-4B8C-83A1-F6EECF244321}">
                <p14:modId xmlns:p14="http://schemas.microsoft.com/office/powerpoint/2010/main" val="2624558091"/>
              </p:ext>
            </p:extLst>
          </p:nvPr>
        </p:nvGraphicFramePr>
        <p:xfrm>
          <a:off x="1141771" y="1981200"/>
          <a:ext cx="6860457" cy="2819400"/>
        </p:xfrm>
        <a:graphic>
          <a:graphicData uri="http://schemas.openxmlformats.org/drawingml/2006/table">
            <a:tbl>
              <a:tblPr firstRow="1"/>
              <a:tblGrid>
                <a:gridCol w="2286819">
                  <a:extLst>
                    <a:ext uri="{9D8B030D-6E8A-4147-A177-3AD203B41FA5}">
                      <a16:colId xmlns:a16="http://schemas.microsoft.com/office/drawing/2014/main" val="2415534577"/>
                    </a:ext>
                  </a:extLst>
                </a:gridCol>
                <a:gridCol w="2286819">
                  <a:extLst>
                    <a:ext uri="{9D8B030D-6E8A-4147-A177-3AD203B41FA5}">
                      <a16:colId xmlns:a16="http://schemas.microsoft.com/office/drawing/2014/main" val="2550358663"/>
                    </a:ext>
                  </a:extLst>
                </a:gridCol>
                <a:gridCol w="2286819">
                  <a:extLst>
                    <a:ext uri="{9D8B030D-6E8A-4147-A177-3AD203B41FA5}">
                      <a16:colId xmlns:a16="http://schemas.microsoft.com/office/drawing/2014/main" val="185382918"/>
                    </a:ext>
                  </a:extLst>
                </a:gridCol>
              </a:tblGrid>
              <a:tr h="4424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solidFill>
                        </a:rPr>
                        <a:t>Job Task Procedure</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solidFill>
                        </a:rPr>
                        <a:t>Potential Hazards</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tx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solidFill>
                        </a:rPr>
                        <a:t>Control Measures</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430368781"/>
                  </a:ext>
                </a:extLst>
              </a:tr>
              <a:tr h="2376948">
                <a:tc>
                  <a:txBody>
                    <a:bodyPr/>
                    <a:lstStyle/>
                    <a:p>
                      <a:pPr marL="285750" indent="-285750">
                        <a:buFont typeface="Arial" panose="020B0604020202020204" pitchFamily="34" charset="0"/>
                        <a:buChar char="•"/>
                      </a:pPr>
                      <a:r>
                        <a:rPr lang="en-US"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p>
                    <a:p>
                      <a:pPr marL="285750" indent="-285750">
                        <a:buFont typeface="Arial" panose="020B0604020202020204" pitchFamily="34" charset="0"/>
                        <a:buChar char="•"/>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pPr marL="285750" indent="-285750">
                        <a:buFont typeface="Arial" panose="020B0604020202020204" pitchFamily="34" charset="0"/>
                        <a:buChar char="•"/>
                      </a:pPr>
                      <a:r>
                        <a:rPr lang="en-US"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pPr marL="285750" indent="-285750">
                        <a:buFont typeface="Arial" panose="020B0604020202020204" pitchFamily="34" charset="0"/>
                        <a:buChar char="•"/>
                      </a:pPr>
                      <a:r>
                        <a:rPr lang="en-US"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extLst>
                  <a:ext uri="{0D108BD9-81ED-4DB2-BD59-A6C34878D82A}">
                    <a16:rowId xmlns:a16="http://schemas.microsoft.com/office/drawing/2014/main" val="436754636"/>
                  </a:ext>
                </a:extLst>
              </a:tr>
            </a:tbl>
          </a:graphicData>
        </a:graphic>
      </p:graphicFrame>
      <p:sp>
        <p:nvSpPr>
          <p:cNvPr id="3" name="TextBox 2"/>
          <p:cNvSpPr txBox="1"/>
          <p:nvPr/>
        </p:nvSpPr>
        <p:spPr>
          <a:xfrm>
            <a:off x="8229600" y="6248400"/>
            <a:ext cx="838200" cy="276225"/>
          </a:xfrm>
          <a:prstGeom prst="rect">
            <a:avLst/>
          </a:prstGeom>
          <a:noFill/>
        </p:spPr>
        <p:txBody>
          <a:bodyPr>
            <a:spAutoFit/>
          </a:bodyPr>
          <a:lstStyle/>
          <a:p>
            <a:pPr>
              <a:defRPr/>
            </a:pPr>
            <a:r>
              <a:rPr lang="en-US" sz="1200" dirty="0">
                <a:solidFill>
                  <a:schemeClr val="bg1">
                    <a:lumMod val="50000"/>
                  </a:schemeClr>
                </a:solidFill>
              </a:rPr>
              <a:t>11</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536AF224EF5343AEE9DBD81549EA0A" ma:contentTypeVersion="13" ma:contentTypeDescription="Create a new document." ma:contentTypeScope="" ma:versionID="3c679bc7b9f00c4a8bc1f3057deb1e2d">
  <xsd:schema xmlns:xsd="http://www.w3.org/2001/XMLSchema" xmlns:xs="http://www.w3.org/2001/XMLSchema" xmlns:p="http://schemas.microsoft.com/office/2006/metadata/properties" xmlns:ns2="bd922f8f-26a1-42cd-870a-103b6576e799" xmlns:ns3="a2ae72f9-ddce-4cfa-8954-d11df5baf6ef" targetNamespace="http://schemas.microsoft.com/office/2006/metadata/properties" ma:root="true" ma:fieldsID="4e4c60b0767ab52e5f4da6bfe316920b" ns2:_="" ns3:_="">
    <xsd:import namespace="bd922f8f-26a1-42cd-870a-103b6576e799"/>
    <xsd:import namespace="a2ae72f9-ddce-4cfa-8954-d11df5baf6e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922f8f-26a1-42cd-870a-103b6576e7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5a8d78b-6148-4bf1-92dd-b4f00782c405"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2ae72f9-ddce-4cfa-8954-d11df5baf6e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2df83a99-fe18-458c-a0bc-fe9bf11b95ec}" ma:internalName="TaxCatchAll" ma:showField="CatchAllData" ma:web="a2ae72f9-ddce-4cfa-8954-d11df5baf6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2ae72f9-ddce-4cfa-8954-d11df5baf6ef" xsi:nil="true"/>
    <lcf76f155ced4ddcb4097134ff3c332f xmlns="bd922f8f-26a1-42cd-870a-103b6576e79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FCB94A2-9A75-47EC-ADB2-01C8625D2099}"/>
</file>

<file path=customXml/itemProps2.xml><?xml version="1.0" encoding="utf-8"?>
<ds:datastoreItem xmlns:ds="http://schemas.openxmlformats.org/officeDocument/2006/customXml" ds:itemID="{B720A477-5CC5-40D4-A953-9547F10F8D0F}"/>
</file>

<file path=customXml/itemProps3.xml><?xml version="1.0" encoding="utf-8"?>
<ds:datastoreItem xmlns:ds="http://schemas.openxmlformats.org/officeDocument/2006/customXml" ds:itemID="{8052B3F2-FD3D-40C8-8470-D9667D9BBFA9}"/>
</file>

<file path=docProps/app.xml><?xml version="1.0" encoding="utf-8"?>
<Properties xmlns="http://schemas.openxmlformats.org/officeDocument/2006/extended-properties" xmlns:vt="http://schemas.openxmlformats.org/officeDocument/2006/docPropsVTypes">
  <TotalTime>46428</TotalTime>
  <Words>5132</Words>
  <Application>Microsoft Office PowerPoint</Application>
  <PresentationFormat>On-screen Show (4:3)</PresentationFormat>
  <Paragraphs>841</Paragraphs>
  <Slides>47</Slides>
  <Notes>41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Arial</vt:lpstr>
      <vt:lpstr>Calibri</vt:lpstr>
      <vt:lpstr>Courier New</vt:lpstr>
      <vt:lpstr>Symbol</vt:lpstr>
      <vt:lpstr>Times New Roman</vt:lpstr>
      <vt:lpstr>Wingdings</vt:lpstr>
      <vt:lpstr>Office Theme</vt:lpstr>
      <vt:lpstr>Job Hazard Analysis</vt:lpstr>
      <vt:lpstr>Disclaimer </vt:lpstr>
      <vt:lpstr>Learning Objectives</vt:lpstr>
      <vt:lpstr>What is a Hazard? </vt:lpstr>
      <vt:lpstr>What are the Types of Hazard? (1) </vt:lpstr>
      <vt:lpstr>What are the Types of Hazard? (2) </vt:lpstr>
      <vt:lpstr>What is Job Hazard Analysis?</vt:lpstr>
      <vt:lpstr>Process for Conducting Job Hazard Analysis</vt:lpstr>
      <vt:lpstr>Job Hazard Analysis Form</vt:lpstr>
      <vt:lpstr>Working at Height Hazard Analysis (1) </vt:lpstr>
      <vt:lpstr>Working at Height Hazard Analysis (2)</vt:lpstr>
      <vt:lpstr>Working at Height Hazard Analysis (3)</vt:lpstr>
      <vt:lpstr>Hazard Analysis of Mechanical Assembly of Large Components (1)</vt:lpstr>
      <vt:lpstr>Hazard Analysis of Mechanical Assembly of Large Components (2)</vt:lpstr>
      <vt:lpstr>Hazard Analysis of Working around Electricity (1)</vt:lpstr>
      <vt:lpstr>Hazard Analysis of Working around Electricity (2)</vt:lpstr>
      <vt:lpstr>Hazard Analysis of Working in Exposed Environments</vt:lpstr>
      <vt:lpstr>Control Measures for Hazards in Exposed Environments (1)</vt:lpstr>
      <vt:lpstr>Control Measures for Hazards in Exposed Environments (2)</vt:lpstr>
      <vt:lpstr>Control Measures for Hazards in Exposed Environments (3)</vt:lpstr>
      <vt:lpstr>Control Measures for Hazards in Exposed Environments (4)</vt:lpstr>
      <vt:lpstr>Hazard Analysis of  Wind Turbine Assembly and Erection</vt:lpstr>
      <vt:lpstr>Hazard Analysis of  Wind Turbine Assembly and Erection (1)</vt:lpstr>
      <vt:lpstr>Hazard Analysis of  Wind Turbine Assembly and Erection (2)</vt:lpstr>
      <vt:lpstr>Hazard Analysis of  Wind Turbine Assembly and Erection (3)</vt:lpstr>
      <vt:lpstr>Hazard Analysis of  Wind Turbine Assembly and Erection (4)</vt:lpstr>
      <vt:lpstr>Hazard Analysis during Offloading (1) </vt:lpstr>
      <vt:lpstr>Hazard Analysis during Offloading (2)</vt:lpstr>
      <vt:lpstr>Hazard Analysis of Tower Assembly (1)</vt:lpstr>
      <vt:lpstr>Hazard Analysis of Tower Assembly (2)</vt:lpstr>
      <vt:lpstr>Hazard Analysis of Nacelle Placement (1)</vt:lpstr>
      <vt:lpstr>Hazard Analysis of Nacelle Placement (2)</vt:lpstr>
      <vt:lpstr>Hazard Analysis of Nacelle Placement (3)</vt:lpstr>
      <vt:lpstr>Hazard Analysis of Nacelle Placement (4)</vt:lpstr>
      <vt:lpstr>Hazard Analysis of Nacelle Placement (5)</vt:lpstr>
      <vt:lpstr>Hazard Analysis of Rotor Assembly &amp; Placement (1)</vt:lpstr>
      <vt:lpstr>Hazard Analysis of Rotor Assembly &amp; Placement (2)</vt:lpstr>
      <vt:lpstr>Hazard Analysis of Rotor Assembly &amp; Placement (3)</vt:lpstr>
      <vt:lpstr>Hazard Analysis of Rotor Assembly &amp; Placement (4)</vt:lpstr>
      <vt:lpstr>Hazard Analysis of Mechanical Completion &amp; Commissioning (1)</vt:lpstr>
      <vt:lpstr>Hazard Analysis of Mechanical Completion &amp; Commissioning (2)</vt:lpstr>
      <vt:lpstr>Hazard Analysis of Mechanical Completion &amp; Commissioning (3)</vt:lpstr>
      <vt:lpstr>Hazard Analysis of Mechanical Completion &amp; Commissioning (4)</vt:lpstr>
      <vt:lpstr>Major Hazards </vt:lpstr>
      <vt:lpstr>Control Measures (1)</vt:lpstr>
      <vt:lpstr>Control Measures (2)</vt:lpstr>
      <vt:lpstr>Review &amp;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Behzad</dc:creator>
  <cp:lastModifiedBy>Washington, L. Sherea - OSHA</cp:lastModifiedBy>
  <cp:revision>778</cp:revision>
  <cp:lastPrinted>2018-12-07T14:35:04Z</cp:lastPrinted>
  <dcterms:created xsi:type="dcterms:W3CDTF">2013-07-16T18:42:55Z</dcterms:created>
  <dcterms:modified xsi:type="dcterms:W3CDTF">2025-02-21T16:47:37Z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0x010100E6536AF224EF5343AEE9DBD81549EA0A</vt:lpwstr>
  </property>
</Properties>
</file>