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entation.xml" ContentType="application/vnd.openxmlformats-officedocument.presentationml.presentation.main+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29.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notesMasters/notesMaster1.xml" ContentType="application/vnd.openxmlformats-officedocument.presentationml.notesMaster+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notesMasterIdLst>
    <p:notesMasterId r:id="rId4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8" autoAdjust="0"/>
    <p:restoredTop sz="86378" autoAdjust="0"/>
  </p:normalViewPr>
  <p:slideViewPr>
    <p:cSldViewPr snapToGrid="0">
      <p:cViewPr varScale="1">
        <p:scale>
          <a:sx n="79" d="100"/>
          <a:sy n="79" d="100"/>
        </p:scale>
        <p:origin x="72" y="312"/>
      </p:cViewPr>
      <p:guideLst/>
    </p:cSldViewPr>
  </p:slideViewPr>
  <p:outlineViewPr>
    <p:cViewPr>
      <p:scale>
        <a:sx n="33" d="100"/>
        <a:sy n="33" d="100"/>
      </p:scale>
      <p:origin x="0" y="-2724"/>
    </p:cViewPr>
  </p:outlineViewPr>
  <p:notesTextViewPr>
    <p:cViewPr>
      <p:scale>
        <a:sx n="1" d="1"/>
        <a:sy n="1" d="1"/>
      </p:scale>
      <p:origin x="0" y="0"/>
    </p:cViewPr>
  </p:notesTextViewPr>
  <p:notesViewPr>
    <p:cSldViewPr snapToGrid="0">
      <p:cViewPr varScale="1">
        <p:scale>
          <a:sx n="68" d="100"/>
          <a:sy n="68" d="100"/>
        </p:scale>
        <p:origin x="3067" y="3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tableStyles" Target="tableStyles.xml"/><Relationship Id="rId50" Type="http://schemas.openxmlformats.org/officeDocument/2006/relationships/customXml" Target="../customXml/item3.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customXml" Target="../customXml/item2.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notesMaster" Target="notesMasters/notesMaster1.xml"/><Relationship Id="rId48" Type="http://schemas.openxmlformats.org/officeDocument/2006/relationships/customXml" Target="../customXml/item1.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heme" Target="theme/theme1.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4" name="PlaceHolder 1"/>
          <p:cNvSpPr>
            <a:spLocks noGrp="1" noRot="1" noChangeAspect="1"/>
          </p:cNvSpPr>
          <p:nvPr>
            <p:ph type="sldImg"/>
          </p:nvPr>
        </p:nvSpPr>
        <p:spPr>
          <a:xfrm>
            <a:off x="533520" y="764280"/>
            <a:ext cx="6704640" cy="3771360"/>
          </a:xfrm>
          <a:prstGeom prst="rect">
            <a:avLst/>
          </a:prstGeom>
        </p:spPr>
        <p:txBody>
          <a:bodyPr lIns="0" tIns="0" rIns="0" bIns="0" anchor="ctr"/>
          <a:lstStyle/>
          <a:p>
            <a:pPr algn="ctr"/>
            <a:r>
              <a:rPr lang="es-MX" sz="4400" b="0" strike="noStrike" spc="-1">
                <a:latin typeface="Arial"/>
              </a:rPr>
              <a:t>Click to move the slide</a:t>
            </a:r>
          </a:p>
        </p:txBody>
      </p:sp>
      <p:sp>
        <p:nvSpPr>
          <p:cNvPr id="115" name="PlaceHolder 2"/>
          <p:cNvSpPr>
            <a:spLocks noGrp="1"/>
          </p:cNvSpPr>
          <p:nvPr>
            <p:ph type="body"/>
          </p:nvPr>
        </p:nvSpPr>
        <p:spPr>
          <a:xfrm>
            <a:off x="777240" y="4777560"/>
            <a:ext cx="6217560" cy="4525920"/>
          </a:xfrm>
          <a:prstGeom prst="rect">
            <a:avLst/>
          </a:prstGeom>
        </p:spPr>
        <p:txBody>
          <a:bodyPr lIns="0" tIns="0" rIns="0" bIns="0"/>
          <a:lstStyle/>
          <a:p>
            <a:r>
              <a:rPr lang="es-MX" sz="2000" b="0" strike="noStrike" spc="-1">
                <a:latin typeface="Arial"/>
              </a:rPr>
              <a:t>Click to edit the notes format</a:t>
            </a:r>
          </a:p>
        </p:txBody>
      </p:sp>
      <p:sp>
        <p:nvSpPr>
          <p:cNvPr id="116" name="PlaceHolder 3"/>
          <p:cNvSpPr>
            <a:spLocks noGrp="1"/>
          </p:cNvSpPr>
          <p:nvPr>
            <p:ph type="hdr"/>
          </p:nvPr>
        </p:nvSpPr>
        <p:spPr>
          <a:xfrm>
            <a:off x="0" y="0"/>
            <a:ext cx="3372840" cy="502560"/>
          </a:xfrm>
          <a:prstGeom prst="rect">
            <a:avLst/>
          </a:prstGeom>
        </p:spPr>
        <p:txBody>
          <a:bodyPr lIns="0" tIns="0" rIns="0" bIns="0"/>
          <a:lstStyle/>
          <a:p>
            <a:r>
              <a:rPr lang="es-MX" sz="1400" b="0" strike="noStrike" spc="-1">
                <a:latin typeface="Times New Roman"/>
              </a:rPr>
              <a:t> </a:t>
            </a:r>
          </a:p>
        </p:txBody>
      </p:sp>
      <p:sp>
        <p:nvSpPr>
          <p:cNvPr id="117" name="PlaceHolder 4"/>
          <p:cNvSpPr>
            <a:spLocks noGrp="1"/>
          </p:cNvSpPr>
          <p:nvPr>
            <p:ph type="dt"/>
          </p:nvPr>
        </p:nvSpPr>
        <p:spPr>
          <a:xfrm>
            <a:off x="4399200" y="0"/>
            <a:ext cx="3372840" cy="502560"/>
          </a:xfrm>
          <a:prstGeom prst="rect">
            <a:avLst/>
          </a:prstGeom>
        </p:spPr>
        <p:txBody>
          <a:bodyPr lIns="0" tIns="0" rIns="0" bIns="0"/>
          <a:lstStyle/>
          <a:p>
            <a:pPr algn="r"/>
            <a:r>
              <a:rPr lang="es-MX" sz="1400" b="0" strike="noStrike" spc="-1">
                <a:latin typeface="Times New Roman"/>
              </a:rPr>
              <a:t> </a:t>
            </a:r>
          </a:p>
        </p:txBody>
      </p:sp>
      <p:sp>
        <p:nvSpPr>
          <p:cNvPr id="118" name="PlaceHolder 5"/>
          <p:cNvSpPr>
            <a:spLocks noGrp="1"/>
          </p:cNvSpPr>
          <p:nvPr>
            <p:ph type="ftr"/>
          </p:nvPr>
        </p:nvSpPr>
        <p:spPr>
          <a:xfrm>
            <a:off x="0" y="9555480"/>
            <a:ext cx="3372840" cy="502560"/>
          </a:xfrm>
          <a:prstGeom prst="rect">
            <a:avLst/>
          </a:prstGeom>
        </p:spPr>
        <p:txBody>
          <a:bodyPr lIns="0" tIns="0" rIns="0" bIns="0" anchor="b"/>
          <a:lstStyle/>
          <a:p>
            <a:r>
              <a:rPr lang="es-MX" sz="1400" b="0" strike="noStrike" spc="-1">
                <a:latin typeface="Times New Roman"/>
              </a:rPr>
              <a:t> </a:t>
            </a:r>
          </a:p>
        </p:txBody>
      </p:sp>
      <p:sp>
        <p:nvSpPr>
          <p:cNvPr id="119" name="PlaceHolder 6"/>
          <p:cNvSpPr>
            <a:spLocks noGrp="1"/>
          </p:cNvSpPr>
          <p:nvPr>
            <p:ph type="sldNum"/>
          </p:nvPr>
        </p:nvSpPr>
        <p:spPr>
          <a:xfrm>
            <a:off x="4399200" y="9555480"/>
            <a:ext cx="3372840" cy="502560"/>
          </a:xfrm>
          <a:prstGeom prst="rect">
            <a:avLst/>
          </a:prstGeom>
        </p:spPr>
        <p:txBody>
          <a:bodyPr lIns="0" tIns="0" rIns="0" bIns="0" anchor="b"/>
          <a:lstStyle/>
          <a:p>
            <a:pPr algn="r"/>
            <a:fld id="{2CFB3E2B-170C-4174-A25D-CEA79595F354}" type="slidenum">
              <a:rPr lang="es-MX" sz="1400" b="0" strike="noStrike" spc="-1">
                <a:latin typeface="Times New Roman"/>
              </a:rPr>
              <a:t>‹#›</a:t>
            </a:fld>
            <a:endParaRPr lang="es-MX"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osha.gov/SLTC/heatstress/heatrelated_illness_firstaid.html"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osha.gov/SLTC/heatstress/heatrelated_illness_firstaid.html"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osha.gov/SLTC/heatstress/heatrelated_illness_firstaid.html"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osha.gov/SLTC/heatstress/heatrelated_illness_firstaid.html"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www.osha.gov/SLTC/emergencypreparedness/guides/cold.html"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www.cdc.gov/niosh/topics/coldstress/coldrelatedillnesses.html"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www.cdc.gov/niosh/topics/coldstress/coldrelatedillnesses.html" TargetMode="External"/><Relationship Id="rId2" Type="http://schemas.openxmlformats.org/officeDocument/2006/relationships/slide" Target="../slides/slide26.xml"/><Relationship Id="rId1" Type="http://schemas.openxmlformats.org/officeDocument/2006/relationships/notesMaster" Target="../notesMasters/notesMaster1.xml"/><Relationship Id="rId4" Type="http://schemas.openxmlformats.org/officeDocument/2006/relationships/hyperlink" Target="https://www.osha.gov/SLTC/emergencypreparedness/guides/cold.html" TargetMode="Externa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simulationhub.com/blog/role-of-cfd-in-evaluating-occupant-thermal-comfort"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www.hse.gov.uk/temperature/thermal/factors.htm"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 name="PlaceHolder 1"/>
          <p:cNvSpPr>
            <a:spLocks noGrp="1" noRot="1" noChangeAspect="1"/>
          </p:cNvSpPr>
          <p:nvPr>
            <p:ph type="sldImg"/>
          </p:nvPr>
        </p:nvSpPr>
        <p:spPr>
          <a:xfrm>
            <a:off x="1196975" y="693738"/>
            <a:ext cx="4614863" cy="3460750"/>
          </a:xfrm>
          <a:prstGeom prst="rect">
            <a:avLst/>
          </a:prstGeom>
        </p:spPr>
      </p:sp>
      <p:sp>
        <p:nvSpPr>
          <p:cNvPr id="273" name="PlaceHolder 2"/>
          <p:cNvSpPr>
            <a:spLocks noGrp="1"/>
          </p:cNvSpPr>
          <p:nvPr>
            <p:ph type="body"/>
          </p:nvPr>
        </p:nvSpPr>
        <p:spPr>
          <a:xfrm>
            <a:off x="700920" y="4386960"/>
            <a:ext cx="5607000" cy="4154760"/>
          </a:xfrm>
          <a:prstGeom prst="rect">
            <a:avLst/>
          </a:prstGeom>
        </p:spPr>
        <p:txBody>
          <a:bodyPr lIns="92160" tIns="46080" rIns="92160" bIns="46080"/>
          <a:lstStyle/>
          <a:p>
            <a:endParaRPr lang="es-MX" sz="2000" b="0" strike="noStrike" spc="-1">
              <a:latin typeface="Arial"/>
            </a:endParaRPr>
          </a:p>
        </p:txBody>
      </p:sp>
      <p:sp>
        <p:nvSpPr>
          <p:cNvPr id="274"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4A0544DC-6880-40E9-9530-D54C7F8A302B}" type="slidenum">
              <a:rPr lang="es-MX" sz="1200" b="0" strike="noStrike" spc="-1">
                <a:solidFill>
                  <a:srgbClr val="000000"/>
                </a:solidFill>
                <a:latin typeface="+mn-lt"/>
                <a:ea typeface="+mn-ea"/>
              </a:rPr>
              <a:t>1</a:t>
            </a:fld>
            <a:endParaRPr lang="es-MX" sz="1200" b="0" strike="noStrike" spc="-1">
              <a:latin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 name="PlaceHolder 1"/>
          <p:cNvSpPr>
            <a:spLocks noGrp="1" noRot="1" noChangeAspect="1"/>
          </p:cNvSpPr>
          <p:nvPr>
            <p:ph type="sldImg"/>
          </p:nvPr>
        </p:nvSpPr>
        <p:spPr>
          <a:xfrm>
            <a:off x="1196975" y="693738"/>
            <a:ext cx="4614863" cy="3460750"/>
          </a:xfrm>
          <a:prstGeom prst="rect">
            <a:avLst/>
          </a:prstGeom>
        </p:spPr>
      </p:sp>
      <p:sp>
        <p:nvSpPr>
          <p:cNvPr id="300" name="PlaceHolder 2"/>
          <p:cNvSpPr>
            <a:spLocks noGrp="1"/>
          </p:cNvSpPr>
          <p:nvPr>
            <p:ph type="body"/>
          </p:nvPr>
        </p:nvSpPr>
        <p:spPr>
          <a:xfrm>
            <a:off x="700920" y="4386960"/>
            <a:ext cx="5607000" cy="4154760"/>
          </a:xfrm>
          <a:prstGeom prst="rect">
            <a:avLst/>
          </a:prstGeom>
        </p:spPr>
        <p:txBody>
          <a:bodyPr lIns="92160" tIns="46080" rIns="92160" bIns="46080">
            <a:normAutofit/>
          </a:bodyPr>
          <a:lstStyle/>
          <a:p>
            <a:pPr marL="216000" indent="-214920">
              <a:lnSpc>
                <a:spcPct val="100000"/>
              </a:lnSpc>
            </a:pPr>
            <a:r>
              <a:rPr lang="es-MX" sz="1200" b="0" strike="noStrike" spc="-1" dirty="0">
                <a:solidFill>
                  <a:srgbClr val="000000"/>
                </a:solidFill>
                <a:latin typeface="+mn-lt"/>
                <a:ea typeface="+mn-ea"/>
              </a:rPr>
              <a:t>Es importante la prevención del estrés por calor en los trabajadores. Ellos deberían ser capacitados en este concepto, en sus efectos y en sus medidas preventivas.</a:t>
            </a:r>
            <a:endParaRPr lang="es-MX" sz="1200" b="0" strike="noStrike" spc="-1" dirty="0">
              <a:latin typeface="Arial"/>
            </a:endParaRPr>
          </a:p>
          <a:p>
            <a:pPr marL="216000" indent="-214920">
              <a:lnSpc>
                <a:spcPct val="100000"/>
              </a:lnSpc>
            </a:pPr>
            <a:endParaRPr lang="es-MX" sz="1200" b="0" strike="noStrike" spc="-1" dirty="0">
              <a:latin typeface="Arial"/>
            </a:endParaRPr>
          </a:p>
        </p:txBody>
      </p:sp>
      <p:sp>
        <p:nvSpPr>
          <p:cNvPr id="301" name="CustomShape 3"/>
          <p:cNvSpPr/>
          <p:nvPr/>
        </p:nvSpPr>
        <p:spPr>
          <a:xfrm>
            <a:off x="3970800" y="8682480"/>
            <a:ext cx="3036240" cy="453960"/>
          </a:xfrm>
          <a:prstGeom prst="rect">
            <a:avLst/>
          </a:prstGeom>
          <a:noFill/>
          <a:ln>
            <a:noFill/>
          </a:ln>
        </p:spPr>
        <p:style>
          <a:lnRef idx="0">
            <a:scrgbClr r="0" g="0" b="0"/>
          </a:lnRef>
          <a:fillRef idx="0">
            <a:scrgbClr r="0" g="0" b="0"/>
          </a:fillRef>
          <a:effectRef idx="0">
            <a:scrgbClr r="0" g="0" b="0"/>
          </a:effectRef>
          <a:fontRef idx="minor"/>
        </p:style>
        <p:txBody>
          <a:bodyPr lIns="86400" tIns="43200" rIns="86400" bIns="43200" anchor="b"/>
          <a:lstStyle/>
          <a:p>
            <a:pPr algn="r">
              <a:lnSpc>
                <a:spcPct val="100000"/>
              </a:lnSpc>
            </a:pPr>
            <a:fld id="{14937365-E33B-425D-9128-0073E33AEC81}" type="slidenum">
              <a:rPr lang="es-MX" sz="1200" b="0" strike="noStrike" spc="-1">
                <a:solidFill>
                  <a:srgbClr val="000000"/>
                </a:solidFill>
                <a:latin typeface="Calibri"/>
              </a:rPr>
              <a:t>10</a:t>
            </a:fld>
            <a:endParaRPr lang="es-MX" sz="1200" b="0" strike="noStrike" spc="-1">
              <a:latin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 name="PlaceHolder 1"/>
          <p:cNvSpPr>
            <a:spLocks noGrp="1" noRot="1" noChangeAspect="1"/>
          </p:cNvSpPr>
          <p:nvPr>
            <p:ph type="sldImg"/>
          </p:nvPr>
        </p:nvSpPr>
        <p:spPr>
          <a:xfrm>
            <a:off x="1196975" y="693738"/>
            <a:ext cx="4614863" cy="3460750"/>
          </a:xfrm>
          <a:prstGeom prst="rect">
            <a:avLst/>
          </a:prstGeom>
        </p:spPr>
      </p:sp>
      <p:sp>
        <p:nvSpPr>
          <p:cNvPr id="303" name="PlaceHolder 2"/>
          <p:cNvSpPr>
            <a:spLocks noGrp="1"/>
          </p:cNvSpPr>
          <p:nvPr>
            <p:ph type="body"/>
          </p:nvPr>
        </p:nvSpPr>
        <p:spPr>
          <a:xfrm>
            <a:off x="700920" y="4386960"/>
            <a:ext cx="5607000" cy="4154760"/>
          </a:xfrm>
          <a:prstGeom prst="rect">
            <a:avLst/>
          </a:prstGeom>
        </p:spPr>
        <p:txBody>
          <a:bodyPr lIns="92160" tIns="46080" rIns="92160" bIns="46080"/>
          <a:lstStyle/>
          <a:p>
            <a:pPr marL="216000" indent="-215280">
              <a:lnSpc>
                <a:spcPct val="100000"/>
              </a:lnSpc>
            </a:pPr>
            <a:r>
              <a:rPr lang="es-MX" sz="1200" b="0" strike="noStrike" spc="-1" dirty="0">
                <a:latin typeface="+mn-lt"/>
              </a:rPr>
              <a:t>Los siguientes grupos de trabajadores tienen un mayor riesgo de estrés por calor que otros:</a:t>
            </a:r>
          </a:p>
          <a:p>
            <a:pPr marL="628560" lvl="1" indent="-169920">
              <a:lnSpc>
                <a:spcPct val="100000"/>
              </a:lnSpc>
              <a:buClr>
                <a:srgbClr val="000000"/>
              </a:buClr>
              <a:buFont typeface="Wingdings" charset="2"/>
              <a:buChar char=""/>
            </a:pPr>
            <a:r>
              <a:rPr lang="es-MX" sz="1200" b="0" strike="noStrike" spc="-1" dirty="0">
                <a:latin typeface="+mn-lt"/>
              </a:rPr>
              <a:t>Quienes tienen 65 años o más.</a:t>
            </a:r>
          </a:p>
          <a:p>
            <a:pPr marL="628560" lvl="1" indent="-169920">
              <a:lnSpc>
                <a:spcPct val="100000"/>
              </a:lnSpc>
              <a:buClr>
                <a:srgbClr val="000000"/>
              </a:buClr>
              <a:buFont typeface="Wingdings" charset="2"/>
              <a:buChar char=""/>
            </a:pPr>
            <a:r>
              <a:rPr lang="es-MX" sz="1200" b="0" strike="noStrike" spc="-1" dirty="0">
                <a:latin typeface="+mn-lt"/>
              </a:rPr>
              <a:t>Quienes tienen sobrepeso.</a:t>
            </a:r>
          </a:p>
          <a:p>
            <a:pPr marL="628560" lvl="1" indent="-169920">
              <a:lnSpc>
                <a:spcPct val="100000"/>
              </a:lnSpc>
              <a:buClr>
                <a:srgbClr val="000000"/>
              </a:buClr>
              <a:buFont typeface="Wingdings" charset="2"/>
              <a:buChar char=""/>
            </a:pPr>
            <a:r>
              <a:rPr lang="es-MX" sz="1200" b="0" strike="noStrike" spc="-1" dirty="0">
                <a:latin typeface="+mn-lt"/>
              </a:rPr>
              <a:t>Quienes padecen de enfermedades cardíacas.</a:t>
            </a:r>
          </a:p>
          <a:p>
            <a:pPr marL="628560" lvl="1" indent="-169920">
              <a:lnSpc>
                <a:spcPct val="100000"/>
              </a:lnSpc>
              <a:buClr>
                <a:srgbClr val="000000"/>
              </a:buClr>
              <a:buFont typeface="Wingdings" charset="2"/>
              <a:buChar char=""/>
            </a:pPr>
            <a:r>
              <a:rPr lang="es-MX" sz="1200" b="0" strike="noStrike" spc="-1" dirty="0">
                <a:latin typeface="+mn-lt"/>
              </a:rPr>
              <a:t>Quienes tienen alta presión en la sangre.</a:t>
            </a:r>
          </a:p>
          <a:p>
            <a:pPr marL="628560" lvl="1" indent="-169920">
              <a:lnSpc>
                <a:spcPct val="100000"/>
              </a:lnSpc>
              <a:buClr>
                <a:srgbClr val="000000"/>
              </a:buClr>
              <a:buFont typeface="Wingdings" charset="2"/>
              <a:buChar char=""/>
            </a:pPr>
            <a:r>
              <a:rPr lang="es-MX" sz="1200" b="0" strike="noStrike" spc="-1" dirty="0">
                <a:latin typeface="+mn-lt"/>
              </a:rPr>
              <a:t>Quienes están tomando medicinas que podrían ser afectadas por el calor extremoso.</a:t>
            </a:r>
          </a:p>
        </p:txBody>
      </p:sp>
      <p:sp>
        <p:nvSpPr>
          <p:cNvPr id="304"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6E79253C-7830-452D-9BEA-6C008466ABD1}" type="slidenum">
              <a:rPr lang="es-MX" sz="1200" b="0" strike="noStrike" spc="-1">
                <a:solidFill>
                  <a:srgbClr val="000000"/>
                </a:solidFill>
                <a:latin typeface="Times New Roman"/>
              </a:rPr>
              <a:t>11</a:t>
            </a:fld>
            <a:endParaRPr lang="es-MX" sz="1200" b="0" strike="noStrike" spc="-1">
              <a:latin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 name="PlaceHolder 1"/>
          <p:cNvSpPr>
            <a:spLocks noGrp="1" noRot="1" noChangeAspect="1"/>
          </p:cNvSpPr>
          <p:nvPr>
            <p:ph type="sldImg"/>
          </p:nvPr>
        </p:nvSpPr>
        <p:spPr>
          <a:xfrm>
            <a:off x="1196975" y="693738"/>
            <a:ext cx="4614863" cy="3460750"/>
          </a:xfrm>
          <a:prstGeom prst="rect">
            <a:avLst/>
          </a:prstGeom>
        </p:spPr>
      </p:sp>
      <p:sp>
        <p:nvSpPr>
          <p:cNvPr id="306" name="PlaceHolder 2"/>
          <p:cNvSpPr>
            <a:spLocks noGrp="1"/>
          </p:cNvSpPr>
          <p:nvPr>
            <p:ph type="body"/>
          </p:nvPr>
        </p:nvSpPr>
        <p:spPr>
          <a:xfrm>
            <a:off x="700920" y="4386960"/>
            <a:ext cx="5607000" cy="4154760"/>
          </a:xfrm>
          <a:prstGeom prst="rect">
            <a:avLst/>
          </a:prstGeom>
        </p:spPr>
        <p:txBody>
          <a:bodyPr lIns="92160" tIns="46080" rIns="92160" bIns="46080"/>
          <a:lstStyle/>
          <a:p>
            <a:pPr marL="216000" indent="-214920">
              <a:lnSpc>
                <a:spcPct val="100000"/>
              </a:lnSpc>
            </a:pPr>
            <a:r>
              <a:rPr lang="es-MX" sz="1200" b="1" strike="noStrike" spc="-1" dirty="0">
                <a:latin typeface="+mn-lt"/>
              </a:rPr>
              <a:t>Pregunta</a:t>
            </a:r>
            <a:r>
              <a:rPr lang="es-MX" sz="1200" b="0" strike="noStrike" spc="-1" dirty="0">
                <a:latin typeface="+mn-lt"/>
              </a:rPr>
              <a:t>: ¿Qué debería hacer si observa estos signos y síntomas?</a:t>
            </a:r>
          </a:p>
          <a:p>
            <a:pPr marL="216000" indent="-214920">
              <a:lnSpc>
                <a:spcPct val="100000"/>
              </a:lnSpc>
            </a:pPr>
            <a:endParaRPr lang="es-MX" sz="1200" b="0" strike="noStrike" spc="-1" dirty="0">
              <a:latin typeface="+mn-lt"/>
            </a:endParaRPr>
          </a:p>
          <a:p>
            <a:pPr marL="216000" indent="-214920">
              <a:lnSpc>
                <a:spcPct val="100000"/>
              </a:lnSpc>
            </a:pPr>
            <a:r>
              <a:rPr lang="es-MX" sz="1200" b="1" strike="noStrike" spc="-1" dirty="0">
                <a:latin typeface="+mn-lt"/>
              </a:rPr>
              <a:t>Respuesta</a:t>
            </a:r>
            <a:r>
              <a:rPr lang="es-MX" sz="1200" b="0" strike="noStrike" spc="-1" dirty="0">
                <a:latin typeface="+mn-lt"/>
              </a:rPr>
              <a:t>:</a:t>
            </a:r>
          </a:p>
          <a:p>
            <a:pPr marL="628560" lvl="1" indent="-169920">
              <a:lnSpc>
                <a:spcPct val="100000"/>
              </a:lnSpc>
              <a:buClr>
                <a:srgbClr val="000000"/>
              </a:buClr>
              <a:buFont typeface="Arial"/>
              <a:buChar char="•"/>
            </a:pPr>
            <a:r>
              <a:rPr lang="es-MX" sz="1200" b="0" strike="noStrike" spc="-1" dirty="0">
                <a:latin typeface="+mn-lt"/>
              </a:rPr>
              <a:t>Moverlo a un lugar fresco</a:t>
            </a:r>
          </a:p>
          <a:p>
            <a:pPr marL="628560" lvl="1" indent="-169920">
              <a:lnSpc>
                <a:spcPct val="100000"/>
              </a:lnSpc>
              <a:buClr>
                <a:srgbClr val="000000"/>
              </a:buClr>
              <a:buFont typeface="Arial"/>
              <a:buChar char="•"/>
            </a:pPr>
            <a:r>
              <a:rPr lang="es-MX" sz="1200" b="0" strike="noStrike" spc="-1" dirty="0">
                <a:latin typeface="+mn-lt"/>
              </a:rPr>
              <a:t>Aflojarle la ropa.</a:t>
            </a:r>
          </a:p>
          <a:p>
            <a:pPr marL="628560" lvl="1" indent="-169920">
              <a:lnSpc>
                <a:spcPct val="100000"/>
              </a:lnSpc>
              <a:buClr>
                <a:srgbClr val="000000"/>
              </a:buClr>
              <a:buFont typeface="Arial"/>
              <a:buChar char="•"/>
            </a:pPr>
            <a:r>
              <a:rPr lang="es-MX" sz="1200" b="0" strike="noStrike" spc="-1" dirty="0">
                <a:latin typeface="+mn-lt"/>
              </a:rPr>
              <a:t>Ponerle ropa fresca o mojada.</a:t>
            </a:r>
          </a:p>
          <a:p>
            <a:pPr marL="457200">
              <a:lnSpc>
                <a:spcPct val="100000"/>
              </a:lnSpc>
            </a:pPr>
            <a:endParaRPr lang="es-MX" sz="1200" b="0" strike="noStrike" spc="-1" dirty="0">
              <a:latin typeface="+mn-lt"/>
            </a:endParaRPr>
          </a:p>
          <a:p>
            <a:pPr marL="457200">
              <a:lnSpc>
                <a:spcPct val="100000"/>
              </a:lnSpc>
            </a:pPr>
            <a:r>
              <a:rPr lang="es-MX" sz="1200" b="0" strike="noStrike" spc="-1" dirty="0">
                <a:latin typeface="+mn-lt"/>
              </a:rPr>
              <a:t>Buscar ayuda médica inmediata si:</a:t>
            </a:r>
          </a:p>
          <a:p>
            <a:pPr marL="1085760" lvl="2" indent="-169920">
              <a:lnSpc>
                <a:spcPct val="100000"/>
              </a:lnSpc>
              <a:buClr>
                <a:srgbClr val="000000"/>
              </a:buClr>
              <a:buFont typeface="Wingdings" charset="2"/>
              <a:buChar char=""/>
            </a:pPr>
            <a:r>
              <a:rPr lang="es-MX" sz="1200" b="0" strike="noStrike" spc="-1" dirty="0">
                <a:latin typeface="+mn-lt"/>
              </a:rPr>
              <a:t>Hay vómito.</a:t>
            </a:r>
          </a:p>
          <a:p>
            <a:pPr marL="1085760" lvl="2" indent="-169920">
              <a:lnSpc>
                <a:spcPct val="100000"/>
              </a:lnSpc>
              <a:buClr>
                <a:srgbClr val="000000"/>
              </a:buClr>
              <a:buFont typeface="Wingdings" charset="2"/>
              <a:buChar char=""/>
            </a:pPr>
            <a:r>
              <a:rPr lang="es-MX" sz="1200" b="0" strike="noStrike" spc="-1" dirty="0">
                <a:latin typeface="+mn-lt"/>
              </a:rPr>
              <a:t>Los síntomas empeoran.</a:t>
            </a:r>
          </a:p>
          <a:p>
            <a:pPr marL="1085760" lvl="2" indent="-169920">
              <a:lnSpc>
                <a:spcPct val="100000"/>
              </a:lnSpc>
              <a:buClr>
                <a:srgbClr val="000000"/>
              </a:buClr>
              <a:buFont typeface="Wingdings" charset="2"/>
              <a:buChar char=""/>
            </a:pPr>
            <a:r>
              <a:rPr lang="es-MX" sz="1200" b="0" strike="noStrike" spc="-1" dirty="0">
                <a:latin typeface="+mn-lt"/>
              </a:rPr>
              <a:t>Los síntomas persisten durante más de una hora.</a:t>
            </a:r>
          </a:p>
          <a:p>
            <a:pPr>
              <a:lnSpc>
                <a:spcPct val="100000"/>
              </a:lnSpc>
            </a:pPr>
            <a:r>
              <a:rPr lang="es-MX" sz="1200" b="0" strike="noStrike" spc="-1" dirty="0">
                <a:latin typeface="+mn-lt"/>
              </a:rPr>
              <a:t>Fuente:</a:t>
            </a:r>
          </a:p>
          <a:p>
            <a:pPr>
              <a:lnSpc>
                <a:spcPct val="100000"/>
              </a:lnSpc>
            </a:pPr>
            <a:r>
              <a:rPr lang="es-MX" sz="1200" b="0" u="sng" strike="noStrike" spc="-1" dirty="0">
                <a:solidFill>
                  <a:srgbClr val="000000"/>
                </a:solidFill>
                <a:uFillTx/>
                <a:latin typeface="+mn-lt"/>
                <a:hlinkClick r:id="rId3"/>
              </a:rPr>
              <a:t>https://www.osha.gov/SLTC/heatstress/heatrelated_illness_firstaid.html</a:t>
            </a:r>
            <a:endParaRPr lang="es-MX" sz="1200" b="0" strike="noStrike" spc="-1" dirty="0">
              <a:latin typeface="+mn-lt"/>
            </a:endParaRPr>
          </a:p>
        </p:txBody>
      </p:sp>
      <p:sp>
        <p:nvSpPr>
          <p:cNvPr id="307"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5DF397FC-3CD9-4BAB-B352-989A90890E83}" type="slidenum">
              <a:rPr lang="es-MX" sz="1200" b="0" strike="noStrike" spc="-1">
                <a:solidFill>
                  <a:srgbClr val="000000"/>
                </a:solidFill>
                <a:latin typeface="Times New Roman"/>
              </a:rPr>
              <a:t>12</a:t>
            </a:fld>
            <a:endParaRPr lang="es-MX" sz="1200" b="0" strike="noStrike" spc="-1">
              <a:latin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 name="PlaceHolder 1"/>
          <p:cNvSpPr>
            <a:spLocks noGrp="1" noRot="1" noChangeAspect="1"/>
          </p:cNvSpPr>
          <p:nvPr>
            <p:ph type="sldImg"/>
          </p:nvPr>
        </p:nvSpPr>
        <p:spPr>
          <a:xfrm>
            <a:off x="1196975" y="693738"/>
            <a:ext cx="4614863" cy="3460750"/>
          </a:xfrm>
          <a:prstGeom prst="rect">
            <a:avLst/>
          </a:prstGeom>
        </p:spPr>
      </p:sp>
      <p:sp>
        <p:nvSpPr>
          <p:cNvPr id="309" name="CustomShape 2"/>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7F892030-4049-4860-848A-E93B55D39FE7}" type="slidenum">
              <a:rPr lang="es-MX" sz="1200" b="0" strike="noStrike" spc="-1">
                <a:solidFill>
                  <a:srgbClr val="000000"/>
                </a:solidFill>
                <a:latin typeface="Times New Roman"/>
              </a:rPr>
              <a:t>13</a:t>
            </a:fld>
            <a:endParaRPr lang="es-MX" sz="1200" b="0" strike="noStrike" spc="-1">
              <a:latin typeface="Arial"/>
            </a:endParaRPr>
          </a:p>
        </p:txBody>
      </p:sp>
      <p:sp>
        <p:nvSpPr>
          <p:cNvPr id="310" name="TextShape 3"/>
          <p:cNvSpPr txBox="1"/>
          <p:nvPr/>
        </p:nvSpPr>
        <p:spPr>
          <a:xfrm>
            <a:off x="701280" y="4422600"/>
            <a:ext cx="5607000" cy="4154760"/>
          </a:xfrm>
          <a:prstGeom prst="rect">
            <a:avLst/>
          </a:prstGeom>
          <a:noFill/>
          <a:ln>
            <a:noFill/>
          </a:ln>
        </p:spPr>
        <p:txBody>
          <a:bodyPr lIns="92160" tIns="46080" rIns="92160" bIns="46080"/>
          <a:lstStyle/>
          <a:p>
            <a:pPr marL="216000" indent="-214920">
              <a:lnSpc>
                <a:spcPct val="100000"/>
              </a:lnSpc>
            </a:pPr>
            <a:r>
              <a:rPr lang="es-MX" sz="2000" b="1" strike="noStrike" spc="-1">
                <a:latin typeface="Arial"/>
              </a:rPr>
              <a:t>Pregunta</a:t>
            </a:r>
            <a:r>
              <a:rPr lang="es-MX" sz="2000" b="0" strike="noStrike" spc="-1">
                <a:latin typeface="Arial"/>
              </a:rPr>
              <a:t>: ¿Qué debería hacer si observa estos signos y síntomas?</a:t>
            </a:r>
          </a:p>
          <a:p>
            <a:pPr marL="216000" indent="-214920">
              <a:lnSpc>
                <a:spcPct val="100000"/>
              </a:lnSpc>
            </a:pPr>
            <a:endParaRPr lang="es-MX" sz="2000" b="0" strike="noStrike" spc="-1">
              <a:latin typeface="Arial"/>
            </a:endParaRPr>
          </a:p>
          <a:p>
            <a:pPr marL="216000" indent="-214920">
              <a:lnSpc>
                <a:spcPct val="100000"/>
              </a:lnSpc>
            </a:pPr>
            <a:r>
              <a:rPr lang="es-MX" sz="2000" b="1" strike="noStrike" spc="-1">
                <a:latin typeface="Arial"/>
              </a:rPr>
              <a:t>Respuesta</a:t>
            </a:r>
            <a:r>
              <a:rPr lang="es-MX" sz="2000" b="0" strike="noStrike" spc="-1">
                <a:latin typeface="Arial"/>
              </a:rPr>
              <a:t>:</a:t>
            </a:r>
          </a:p>
          <a:p>
            <a:pPr marL="628560" lvl="1" indent="-169920">
              <a:lnSpc>
                <a:spcPct val="100000"/>
              </a:lnSpc>
              <a:buClr>
                <a:srgbClr val="000000"/>
              </a:buClr>
              <a:buFont typeface="Arial"/>
              <a:buChar char="•"/>
            </a:pPr>
            <a:r>
              <a:rPr lang="es-MX" sz="2000" b="0" strike="noStrike" spc="-1">
                <a:latin typeface="Arial"/>
              </a:rPr>
              <a:t>Moverlo a un lugar fresco</a:t>
            </a:r>
          </a:p>
          <a:p>
            <a:pPr marL="628560" lvl="1" indent="-169920">
              <a:lnSpc>
                <a:spcPct val="100000"/>
              </a:lnSpc>
              <a:buClr>
                <a:srgbClr val="000000"/>
              </a:buClr>
              <a:buFont typeface="Arial"/>
              <a:buChar char="•"/>
            </a:pPr>
            <a:r>
              <a:rPr lang="es-MX" sz="2000" b="0" strike="noStrike" spc="-1">
                <a:latin typeface="Arial"/>
              </a:rPr>
              <a:t>Aflojarle la ropa.</a:t>
            </a:r>
          </a:p>
          <a:p>
            <a:pPr marL="628560" lvl="1" indent="-169920">
              <a:lnSpc>
                <a:spcPct val="100000"/>
              </a:lnSpc>
              <a:buClr>
                <a:srgbClr val="000000"/>
              </a:buClr>
              <a:buFont typeface="Arial"/>
              <a:buChar char="•"/>
            </a:pPr>
            <a:r>
              <a:rPr lang="es-MX" sz="2000" b="0" strike="noStrike" spc="-1">
                <a:latin typeface="Arial"/>
              </a:rPr>
              <a:t>Ponerle ropa fresca o mojada.</a:t>
            </a:r>
          </a:p>
          <a:p>
            <a:pPr marL="457200">
              <a:lnSpc>
                <a:spcPct val="100000"/>
              </a:lnSpc>
            </a:pPr>
            <a:endParaRPr lang="es-MX" sz="2000" b="0" strike="noStrike" spc="-1">
              <a:latin typeface="Arial"/>
            </a:endParaRPr>
          </a:p>
          <a:p>
            <a:pPr marL="457200">
              <a:lnSpc>
                <a:spcPct val="100000"/>
              </a:lnSpc>
            </a:pPr>
            <a:r>
              <a:rPr lang="es-MX" sz="2000" b="0" strike="noStrike" spc="-1">
                <a:latin typeface="Arial"/>
              </a:rPr>
              <a:t>Buscar ayuda médica inmediata si:</a:t>
            </a:r>
          </a:p>
          <a:p>
            <a:pPr marL="1085760" lvl="2" indent="-169920">
              <a:lnSpc>
                <a:spcPct val="100000"/>
              </a:lnSpc>
              <a:buClr>
                <a:srgbClr val="000000"/>
              </a:buClr>
              <a:buFont typeface="Wingdings" charset="2"/>
              <a:buChar char=""/>
            </a:pPr>
            <a:r>
              <a:rPr lang="es-MX" sz="2000" b="0" strike="noStrike" spc="-1">
                <a:latin typeface="Arial"/>
              </a:rPr>
              <a:t>Hay vómito.</a:t>
            </a:r>
          </a:p>
          <a:p>
            <a:pPr marL="1085760" lvl="2" indent="-169920">
              <a:lnSpc>
                <a:spcPct val="100000"/>
              </a:lnSpc>
              <a:buClr>
                <a:srgbClr val="000000"/>
              </a:buClr>
              <a:buFont typeface="Wingdings" charset="2"/>
              <a:buChar char=""/>
            </a:pPr>
            <a:r>
              <a:rPr lang="es-MX" sz="2000" b="0" strike="noStrike" spc="-1">
                <a:latin typeface="Arial"/>
              </a:rPr>
              <a:t>Los síntomas empeoran.</a:t>
            </a:r>
          </a:p>
          <a:p>
            <a:pPr marL="1085760" lvl="2" indent="-169920">
              <a:lnSpc>
                <a:spcPct val="100000"/>
              </a:lnSpc>
              <a:buClr>
                <a:srgbClr val="000000"/>
              </a:buClr>
              <a:buFont typeface="Wingdings" charset="2"/>
              <a:buChar char=""/>
            </a:pPr>
            <a:r>
              <a:rPr lang="es-MX" sz="2000" b="0" strike="noStrike" spc="-1">
                <a:latin typeface="Arial"/>
              </a:rPr>
              <a:t>Los síntomas persisten durante más de una hora.</a:t>
            </a:r>
          </a:p>
          <a:p>
            <a:pPr>
              <a:lnSpc>
                <a:spcPct val="100000"/>
              </a:lnSpc>
            </a:pPr>
            <a:r>
              <a:rPr lang="es-MX" sz="2000" b="0" strike="noStrike" spc="-1">
                <a:latin typeface="Arial"/>
              </a:rPr>
              <a:t>Fuente:</a:t>
            </a:r>
          </a:p>
          <a:p>
            <a:pPr>
              <a:lnSpc>
                <a:spcPct val="100000"/>
              </a:lnSpc>
            </a:pPr>
            <a:r>
              <a:rPr lang="es-MX" sz="2000" b="0" u="sng" strike="noStrike" spc="-1">
                <a:solidFill>
                  <a:srgbClr val="000000"/>
                </a:solidFill>
                <a:uFillTx/>
                <a:latin typeface="Arial"/>
                <a:hlinkClick r:id="rId3"/>
              </a:rPr>
              <a:t>https://www.osha.gov/SLTC/heatstress/heatrelated_illness_firstaid.html</a:t>
            </a:r>
            <a:endParaRPr lang="es-MX" sz="2000" b="0" strike="noStrike" spc="-1">
              <a:latin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 name="PlaceHolder 1"/>
          <p:cNvSpPr>
            <a:spLocks noGrp="1" noRot="1" noChangeAspect="1"/>
          </p:cNvSpPr>
          <p:nvPr>
            <p:ph type="sldImg"/>
          </p:nvPr>
        </p:nvSpPr>
        <p:spPr>
          <a:xfrm>
            <a:off x="1196975" y="693738"/>
            <a:ext cx="4614863" cy="3460750"/>
          </a:xfrm>
          <a:prstGeom prst="rect">
            <a:avLst/>
          </a:prstGeom>
        </p:spPr>
      </p:sp>
      <p:sp>
        <p:nvSpPr>
          <p:cNvPr id="312" name="PlaceHolder 2"/>
          <p:cNvSpPr>
            <a:spLocks noGrp="1"/>
          </p:cNvSpPr>
          <p:nvPr>
            <p:ph type="body"/>
          </p:nvPr>
        </p:nvSpPr>
        <p:spPr>
          <a:xfrm>
            <a:off x="700920" y="4386960"/>
            <a:ext cx="5607000" cy="4154760"/>
          </a:xfrm>
          <a:prstGeom prst="rect">
            <a:avLst/>
          </a:prstGeom>
        </p:spPr>
        <p:txBody>
          <a:bodyPr lIns="92160" tIns="46080" rIns="92160" bIns="46080"/>
          <a:lstStyle/>
          <a:p>
            <a:pPr marL="216000" indent="-214920">
              <a:lnSpc>
                <a:spcPct val="100000"/>
              </a:lnSpc>
            </a:pPr>
            <a:r>
              <a:rPr lang="es-MX" sz="1200" b="0" strike="noStrike" spc="-1" dirty="0">
                <a:latin typeface="+mn-lt"/>
              </a:rPr>
              <a:t>En caso de una emergencia médica:</a:t>
            </a:r>
          </a:p>
          <a:p>
            <a:pPr marL="628560" lvl="1" indent="-169920">
              <a:lnSpc>
                <a:spcPct val="100000"/>
              </a:lnSpc>
              <a:buClr>
                <a:srgbClr val="000000"/>
              </a:buClr>
              <a:buFont typeface="Arial"/>
              <a:buChar char="•"/>
            </a:pPr>
            <a:r>
              <a:rPr lang="es-MX" sz="1200" b="0" strike="noStrike" spc="-1" dirty="0">
                <a:latin typeface="+mn-lt"/>
              </a:rPr>
              <a:t>Llamar inmediatamente al 911.</a:t>
            </a:r>
          </a:p>
          <a:p>
            <a:pPr marL="628560" lvl="1" indent="-169920">
              <a:lnSpc>
                <a:spcPct val="100000"/>
              </a:lnSpc>
              <a:buClr>
                <a:srgbClr val="000000"/>
              </a:buClr>
              <a:buFont typeface="Arial"/>
              <a:buChar char="•"/>
            </a:pPr>
            <a:r>
              <a:rPr lang="es-MX" sz="1200" b="0" strike="noStrike" spc="-1" dirty="0">
                <a:latin typeface="+mn-lt"/>
              </a:rPr>
              <a:t>Mover la persona a un lugar más fresco.</a:t>
            </a:r>
          </a:p>
          <a:p>
            <a:pPr marL="628560" lvl="1" indent="-169920">
              <a:lnSpc>
                <a:spcPct val="100000"/>
              </a:lnSpc>
              <a:buClr>
                <a:srgbClr val="000000"/>
              </a:buClr>
              <a:buFont typeface="Arial"/>
              <a:buChar char="•"/>
            </a:pPr>
            <a:r>
              <a:rPr lang="es-MX" sz="1200" b="0" strike="noStrike" spc="-1" dirty="0">
                <a:latin typeface="+mn-lt"/>
              </a:rPr>
              <a:t>Usar ropa húmeda o tomar un baño frío para bajarle la temperatura corporal.</a:t>
            </a:r>
          </a:p>
          <a:p>
            <a:pPr marL="628560" lvl="1" indent="-169920">
              <a:lnSpc>
                <a:spcPct val="100000"/>
              </a:lnSpc>
              <a:buClr>
                <a:srgbClr val="000000"/>
              </a:buClr>
              <a:buFont typeface="Arial"/>
              <a:buChar char="•"/>
            </a:pPr>
            <a:endParaRPr lang="es-MX" sz="1200" b="0" strike="noStrike" spc="-1" dirty="0">
              <a:latin typeface="+mn-lt"/>
            </a:endParaRPr>
          </a:p>
          <a:p>
            <a:pPr>
              <a:lnSpc>
                <a:spcPct val="100000"/>
              </a:lnSpc>
            </a:pPr>
            <a:r>
              <a:rPr lang="es-MX" sz="1200" b="0" strike="noStrike" spc="-1" dirty="0">
                <a:latin typeface="+mn-lt"/>
              </a:rPr>
              <a:t>Fuente:</a:t>
            </a:r>
          </a:p>
          <a:p>
            <a:pPr>
              <a:lnSpc>
                <a:spcPct val="100000"/>
              </a:lnSpc>
            </a:pPr>
            <a:r>
              <a:rPr lang="es-MX" sz="1200" b="0" u="sng" strike="noStrike" spc="-1" dirty="0">
                <a:solidFill>
                  <a:srgbClr val="000000"/>
                </a:solidFill>
                <a:uFillTx/>
                <a:latin typeface="+mn-lt"/>
                <a:hlinkClick r:id="rId3"/>
              </a:rPr>
              <a:t>https://www.osha.gov/SLTC/heatstress/heatrelated_illness_firstaid.html</a:t>
            </a:r>
            <a:endParaRPr lang="es-MX" sz="1200" b="0" strike="noStrike" spc="-1" dirty="0">
              <a:latin typeface="+mn-lt"/>
            </a:endParaRPr>
          </a:p>
          <a:p>
            <a:pPr>
              <a:lnSpc>
                <a:spcPct val="100000"/>
              </a:lnSpc>
            </a:pPr>
            <a:endParaRPr lang="es-MX" sz="2000" b="0" strike="noStrike" spc="-1" dirty="0">
              <a:latin typeface="Arial"/>
            </a:endParaRPr>
          </a:p>
        </p:txBody>
      </p:sp>
      <p:sp>
        <p:nvSpPr>
          <p:cNvPr id="313"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8614AF74-28B4-4308-A056-3AD2C8D7F769}" type="slidenum">
              <a:rPr lang="es-MX" sz="1200" b="0" strike="noStrike" spc="-1">
                <a:solidFill>
                  <a:srgbClr val="000000"/>
                </a:solidFill>
                <a:latin typeface="Times New Roman"/>
              </a:rPr>
              <a:t>14</a:t>
            </a:fld>
            <a:endParaRPr lang="es-MX" sz="1200" b="0" strike="noStrike" spc="-1">
              <a:latin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 name="PlaceHolder 1"/>
          <p:cNvSpPr>
            <a:spLocks noGrp="1" noRot="1" noChangeAspect="1"/>
          </p:cNvSpPr>
          <p:nvPr>
            <p:ph type="sldImg"/>
          </p:nvPr>
        </p:nvSpPr>
        <p:spPr>
          <a:xfrm>
            <a:off x="1196975" y="693738"/>
            <a:ext cx="4614863" cy="3460750"/>
          </a:xfrm>
          <a:prstGeom prst="rect">
            <a:avLst/>
          </a:prstGeom>
        </p:spPr>
      </p:sp>
      <p:sp>
        <p:nvSpPr>
          <p:cNvPr id="315" name="CustomShape 2"/>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FC598CC9-FD2C-4C6F-A82E-0480B128EBA0}" type="slidenum">
              <a:rPr lang="es-MX" sz="1200" b="0" strike="noStrike" spc="-1">
                <a:solidFill>
                  <a:srgbClr val="000000"/>
                </a:solidFill>
                <a:latin typeface="Times New Roman"/>
              </a:rPr>
              <a:t>15</a:t>
            </a:fld>
            <a:endParaRPr lang="es-MX" sz="1200" b="0" strike="noStrike" spc="-1">
              <a:latin typeface="Arial"/>
            </a:endParaRPr>
          </a:p>
        </p:txBody>
      </p:sp>
      <p:sp>
        <p:nvSpPr>
          <p:cNvPr id="316" name="TextShape 3"/>
          <p:cNvSpPr txBox="1"/>
          <p:nvPr/>
        </p:nvSpPr>
        <p:spPr>
          <a:xfrm>
            <a:off x="701280" y="4387320"/>
            <a:ext cx="5607000" cy="4154760"/>
          </a:xfrm>
          <a:prstGeom prst="rect">
            <a:avLst/>
          </a:prstGeom>
          <a:noFill/>
          <a:ln>
            <a:noFill/>
          </a:ln>
        </p:spPr>
        <p:txBody>
          <a:bodyPr lIns="92160" tIns="46080" rIns="92160" bIns="46080"/>
          <a:lstStyle/>
          <a:p>
            <a:pPr marL="216000" indent="-214920">
              <a:lnSpc>
                <a:spcPct val="100000"/>
              </a:lnSpc>
            </a:pPr>
            <a:r>
              <a:rPr lang="es-MX" sz="2000" b="0" strike="noStrike" spc="-1">
                <a:latin typeface="Arial"/>
              </a:rPr>
              <a:t>En caso de una emergencia médica:</a:t>
            </a:r>
          </a:p>
          <a:p>
            <a:pPr marL="628560" lvl="1" indent="-169920">
              <a:lnSpc>
                <a:spcPct val="100000"/>
              </a:lnSpc>
              <a:buClr>
                <a:srgbClr val="000000"/>
              </a:buClr>
              <a:buFont typeface="Arial"/>
              <a:buChar char="•"/>
            </a:pPr>
            <a:r>
              <a:rPr lang="es-MX" sz="2000" b="0" strike="noStrike" spc="-1">
                <a:latin typeface="Arial"/>
              </a:rPr>
              <a:t>Llamar inmediatamente al 911.</a:t>
            </a:r>
          </a:p>
          <a:p>
            <a:pPr marL="628560" lvl="1" indent="-169920">
              <a:lnSpc>
                <a:spcPct val="100000"/>
              </a:lnSpc>
              <a:buClr>
                <a:srgbClr val="000000"/>
              </a:buClr>
              <a:buFont typeface="Arial"/>
              <a:buChar char="•"/>
            </a:pPr>
            <a:r>
              <a:rPr lang="es-MX" sz="2000" b="0" strike="noStrike" spc="-1">
                <a:latin typeface="Arial"/>
              </a:rPr>
              <a:t>Mover la persona a un lugar más fresco.</a:t>
            </a:r>
          </a:p>
          <a:p>
            <a:pPr marL="628560" lvl="1" indent="-169920">
              <a:lnSpc>
                <a:spcPct val="100000"/>
              </a:lnSpc>
              <a:buClr>
                <a:srgbClr val="000000"/>
              </a:buClr>
              <a:buFont typeface="Arial"/>
              <a:buChar char="•"/>
            </a:pPr>
            <a:r>
              <a:rPr lang="es-MX" sz="2000" b="0" strike="noStrike" spc="-1">
                <a:latin typeface="Arial"/>
              </a:rPr>
              <a:t>Usar ropa húmeda o tomar un baño frío para bajarle la temperatura corporal.</a:t>
            </a:r>
          </a:p>
          <a:p>
            <a:pPr marL="628560" lvl="1" indent="-169920">
              <a:lnSpc>
                <a:spcPct val="100000"/>
              </a:lnSpc>
              <a:buClr>
                <a:srgbClr val="000000"/>
              </a:buClr>
              <a:buFont typeface="Arial"/>
              <a:buChar char="•"/>
            </a:pPr>
            <a:endParaRPr lang="es-MX" sz="2000" b="0" strike="noStrike" spc="-1">
              <a:latin typeface="Arial"/>
            </a:endParaRPr>
          </a:p>
          <a:p>
            <a:pPr>
              <a:lnSpc>
                <a:spcPct val="100000"/>
              </a:lnSpc>
            </a:pPr>
            <a:r>
              <a:rPr lang="es-MX" sz="2000" b="0" strike="noStrike" spc="-1">
                <a:latin typeface="Arial"/>
              </a:rPr>
              <a:t>Fuente:</a:t>
            </a:r>
          </a:p>
          <a:p>
            <a:pPr>
              <a:lnSpc>
                <a:spcPct val="100000"/>
              </a:lnSpc>
            </a:pPr>
            <a:r>
              <a:rPr lang="es-MX" sz="2000" b="0" u="sng" strike="noStrike" spc="-1">
                <a:solidFill>
                  <a:srgbClr val="000000"/>
                </a:solidFill>
                <a:uFillTx/>
                <a:latin typeface="Arial"/>
                <a:hlinkClick r:id="rId3"/>
              </a:rPr>
              <a:t>https://www.osha.gov/SLTC/heatstress/heatrelated_illness_firstaid.html</a:t>
            </a:r>
            <a:endParaRPr lang="es-MX" sz="2000" b="0" strike="noStrike" spc="-1">
              <a:latin typeface="Arial"/>
            </a:endParaRPr>
          </a:p>
          <a:p>
            <a:pPr>
              <a:lnSpc>
                <a:spcPct val="100000"/>
              </a:lnSpc>
            </a:pPr>
            <a:endParaRPr lang="es-MX" sz="2000" b="0" strike="noStrike" spc="-1">
              <a:latin typeface="Arial"/>
            </a:endParaRPr>
          </a:p>
        </p:txBody>
      </p:sp>
      <p:sp>
        <p:nvSpPr>
          <p:cNvPr id="2" name="Notes Placeholder 1">
            <a:extLst>
              <a:ext uri="{FF2B5EF4-FFF2-40B4-BE49-F238E27FC236}">
                <a16:creationId xmlns:a16="http://schemas.microsoft.com/office/drawing/2014/main" id="{E445F7B1-FA26-4BE0-AB94-D7FA45D5DFA1}"/>
              </a:ext>
            </a:extLst>
          </p:cNvPr>
          <p:cNvSpPr>
            <a:spLocks noGrp="1"/>
          </p:cNvSpPr>
          <p:nvPr>
            <p:ph type="body" idx="1"/>
          </p:nvPr>
        </p:nvSpPr>
        <p:spPr/>
        <p:txBody>
          <a:bodyPr/>
          <a:lstStyle/>
          <a:p>
            <a:r>
              <a:rPr lang="es-ES" dirty="0"/>
              <a:t>En caso de una emergencia médica:</a:t>
            </a:r>
          </a:p>
          <a:p>
            <a:pPr marL="171450" indent="-171450">
              <a:buFont typeface="Arial" panose="020B0604020202020204" pitchFamily="34" charset="0"/>
              <a:buChar char="•"/>
            </a:pPr>
            <a:r>
              <a:rPr lang="es-ES" dirty="0"/>
              <a:t>Llama al 911 de inmediato</a:t>
            </a:r>
          </a:p>
          <a:p>
            <a:pPr marL="171450" indent="-171450">
              <a:buFont typeface="Arial" panose="020B0604020202020204" pitchFamily="34" charset="0"/>
              <a:buChar char="•"/>
            </a:pPr>
            <a:r>
              <a:rPr lang="es-ES" dirty="0"/>
              <a:t>Mueva a la persona a un lugar más fresco</a:t>
            </a:r>
          </a:p>
          <a:p>
            <a:pPr marL="171450" indent="-171450">
              <a:buFont typeface="Arial" panose="020B0604020202020204" pitchFamily="34" charset="0"/>
              <a:buChar char="•"/>
            </a:pPr>
            <a:r>
              <a:rPr lang="es-ES" dirty="0"/>
              <a:t>Use paños húmedos o un baño frío para bajar la temperatura corporal.</a:t>
            </a:r>
          </a:p>
          <a:p>
            <a:r>
              <a:rPr lang="es-ES" dirty="0"/>
              <a:t>Fuente:</a:t>
            </a:r>
          </a:p>
          <a:p>
            <a:r>
              <a:rPr lang="en-US" dirty="0">
                <a:hlinkClick r:id="rId3"/>
              </a:rPr>
              <a:t>https://www.osha.gov/SLTC/heatstress/heatrelated_illness_firstaid.html</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 name="PlaceHolder 1"/>
          <p:cNvSpPr>
            <a:spLocks noGrp="1" noRot="1" noChangeAspect="1"/>
          </p:cNvSpPr>
          <p:nvPr>
            <p:ph type="sldImg"/>
          </p:nvPr>
        </p:nvSpPr>
        <p:spPr>
          <a:xfrm>
            <a:off x="1196975" y="693738"/>
            <a:ext cx="4614863" cy="3460750"/>
          </a:xfrm>
          <a:prstGeom prst="rect">
            <a:avLst/>
          </a:prstGeom>
        </p:spPr>
      </p:sp>
      <p:sp>
        <p:nvSpPr>
          <p:cNvPr id="318" name="PlaceHolder 2"/>
          <p:cNvSpPr>
            <a:spLocks noGrp="1"/>
          </p:cNvSpPr>
          <p:nvPr>
            <p:ph type="body"/>
          </p:nvPr>
        </p:nvSpPr>
        <p:spPr>
          <a:xfrm>
            <a:off x="700920" y="4386960"/>
            <a:ext cx="5607000" cy="4154760"/>
          </a:xfrm>
          <a:prstGeom prst="rect">
            <a:avLst/>
          </a:prstGeom>
        </p:spPr>
        <p:txBody>
          <a:bodyPr lIns="92160" tIns="46080" rIns="92160" bIns="46080"/>
          <a:lstStyle/>
          <a:p>
            <a:pPr marL="216000" indent="-214920">
              <a:lnSpc>
                <a:spcPct val="100000"/>
              </a:lnSpc>
            </a:pPr>
            <a:r>
              <a:rPr lang="es-MX" sz="1200" b="1" strike="noStrike" spc="-1" dirty="0">
                <a:latin typeface="+mn-lt"/>
              </a:rPr>
              <a:t>Pregunta</a:t>
            </a:r>
            <a:r>
              <a:rPr lang="es-MX" sz="1200" b="0" strike="noStrike" spc="-1" dirty="0">
                <a:latin typeface="+mn-lt"/>
              </a:rPr>
              <a:t>: ¿Cuáles son los primeros auxilios para estas enfermedades relacionadas al calor?</a:t>
            </a:r>
          </a:p>
          <a:p>
            <a:pPr marL="216000" indent="-214920">
              <a:lnSpc>
                <a:spcPct val="100000"/>
              </a:lnSpc>
            </a:pPr>
            <a:r>
              <a:rPr lang="es-MX" sz="1200" b="1" strike="noStrike" spc="-1" dirty="0">
                <a:latin typeface="+mn-lt"/>
              </a:rPr>
              <a:t>Respuesta</a:t>
            </a:r>
            <a:r>
              <a:rPr lang="es-MX" sz="1200" b="0" strike="noStrike" spc="-1" dirty="0">
                <a:latin typeface="+mn-lt"/>
              </a:rPr>
              <a:t>: Para calambres por calor:</a:t>
            </a:r>
          </a:p>
          <a:p>
            <a:pPr marL="1085760" lvl="2" indent="-169920">
              <a:lnSpc>
                <a:spcPct val="100000"/>
              </a:lnSpc>
              <a:buClr>
                <a:srgbClr val="000000"/>
              </a:buClr>
              <a:buFont typeface="Arial"/>
              <a:buChar char="•"/>
            </a:pPr>
            <a:r>
              <a:rPr lang="es-MX" sz="1200" b="0" strike="noStrike" spc="-1" dirty="0">
                <a:latin typeface="+mn-lt"/>
              </a:rPr>
              <a:t>Detener cualquier actividad física</a:t>
            </a:r>
          </a:p>
          <a:p>
            <a:pPr marL="1085760" lvl="2" indent="-169920">
              <a:lnSpc>
                <a:spcPct val="100000"/>
              </a:lnSpc>
              <a:buClr>
                <a:srgbClr val="000000"/>
              </a:buClr>
              <a:buFont typeface="Arial"/>
              <a:buChar char="•"/>
            </a:pPr>
            <a:r>
              <a:rPr lang="es-MX" sz="1200" b="0" strike="noStrike" spc="-1" dirty="0">
                <a:latin typeface="+mn-lt"/>
              </a:rPr>
              <a:t>Mover a un lugar más fresco.</a:t>
            </a:r>
          </a:p>
          <a:p>
            <a:pPr marL="1085760" lvl="2" indent="-169920">
              <a:lnSpc>
                <a:spcPct val="100000"/>
              </a:lnSpc>
              <a:buClr>
                <a:srgbClr val="000000"/>
              </a:buClr>
              <a:buFont typeface="Arial"/>
              <a:buChar char="•"/>
            </a:pPr>
            <a:r>
              <a:rPr lang="es-MX" sz="1200" b="0" strike="noStrike" spc="-1" dirty="0">
                <a:latin typeface="+mn-lt"/>
              </a:rPr>
              <a:t>Tomar agua o una bebida deportiva.</a:t>
            </a:r>
          </a:p>
          <a:p>
            <a:pPr marL="1085760" lvl="2" indent="-169920">
              <a:lnSpc>
                <a:spcPct val="100000"/>
              </a:lnSpc>
              <a:buClr>
                <a:srgbClr val="000000"/>
              </a:buClr>
              <a:buFont typeface="Arial"/>
              <a:buChar char="•"/>
            </a:pPr>
            <a:r>
              <a:rPr lang="es-MX" sz="1200" b="0" strike="noStrike" spc="-1" dirty="0">
                <a:latin typeface="+mn-lt"/>
              </a:rPr>
              <a:t>Esperar que los calambres se calmen.</a:t>
            </a:r>
          </a:p>
          <a:p>
            <a:pPr marL="914400">
              <a:lnSpc>
                <a:spcPct val="100000"/>
              </a:lnSpc>
            </a:pPr>
            <a:endParaRPr lang="es-MX" sz="1200" b="0" strike="noStrike" spc="-1" dirty="0">
              <a:latin typeface="+mn-lt"/>
            </a:endParaRPr>
          </a:p>
          <a:p>
            <a:pPr marL="914400">
              <a:lnSpc>
                <a:spcPct val="100000"/>
              </a:lnSpc>
            </a:pPr>
            <a:r>
              <a:rPr lang="es-MX" sz="1200" b="0" strike="noStrike" spc="-1" dirty="0">
                <a:latin typeface="+mn-lt"/>
              </a:rPr>
              <a:t>Buscar ayuda médica de inmediato si:</a:t>
            </a:r>
          </a:p>
          <a:p>
            <a:pPr marL="1542960" lvl="3" indent="-169920">
              <a:lnSpc>
                <a:spcPct val="100000"/>
              </a:lnSpc>
              <a:buClr>
                <a:srgbClr val="000000"/>
              </a:buClr>
              <a:buFont typeface="Wingdings" charset="2"/>
              <a:buChar char=""/>
            </a:pPr>
            <a:r>
              <a:rPr lang="es-MX" sz="1200" b="0" strike="noStrike" spc="-1" dirty="0">
                <a:latin typeface="+mn-lt"/>
              </a:rPr>
              <a:t>Los calambres duran más de una hora.</a:t>
            </a:r>
          </a:p>
          <a:p>
            <a:pPr marL="1542960" lvl="3" indent="-169920">
              <a:lnSpc>
                <a:spcPct val="100000"/>
              </a:lnSpc>
              <a:buClr>
                <a:srgbClr val="000000"/>
              </a:buClr>
              <a:buFont typeface="Wingdings" charset="2"/>
              <a:buChar char=""/>
            </a:pPr>
            <a:r>
              <a:rPr lang="es-MX" sz="1200" b="0" strike="noStrike" spc="-1" dirty="0">
                <a:latin typeface="+mn-lt"/>
              </a:rPr>
              <a:t>EL individuo está en una dieta baja en sodio.</a:t>
            </a:r>
          </a:p>
          <a:p>
            <a:pPr marL="1542960" lvl="3" indent="-169920">
              <a:lnSpc>
                <a:spcPct val="100000"/>
              </a:lnSpc>
              <a:buClr>
                <a:srgbClr val="000000"/>
              </a:buClr>
              <a:buFont typeface="Wingdings" charset="2"/>
              <a:buChar char=""/>
            </a:pPr>
            <a:r>
              <a:rPr lang="es-MX" sz="1200" b="0" strike="noStrike" spc="-1" dirty="0">
                <a:latin typeface="+mn-lt"/>
              </a:rPr>
              <a:t>El individuo padece enfermedad cardíaca.</a:t>
            </a:r>
          </a:p>
          <a:p>
            <a:pPr>
              <a:lnSpc>
                <a:spcPct val="100000"/>
              </a:lnSpc>
            </a:pPr>
            <a:r>
              <a:rPr lang="es-MX" sz="1200" b="0" strike="noStrike" spc="-1" dirty="0">
                <a:latin typeface="+mn-lt"/>
              </a:rPr>
              <a:t>Para erupciones por calor:</a:t>
            </a:r>
          </a:p>
          <a:p>
            <a:pPr marL="171360" indent="-169920">
              <a:lnSpc>
                <a:spcPct val="100000"/>
              </a:lnSpc>
              <a:buClr>
                <a:srgbClr val="000000"/>
              </a:buClr>
              <a:buFont typeface="Arial"/>
              <a:buChar char="•"/>
            </a:pPr>
            <a:r>
              <a:rPr lang="es-MX" sz="1200" b="0" strike="noStrike" spc="-1" dirty="0">
                <a:latin typeface="+mn-lt"/>
              </a:rPr>
              <a:t>Mantenerse en un lugar fresco y seco.</a:t>
            </a:r>
          </a:p>
          <a:p>
            <a:pPr marL="171360" indent="-169920">
              <a:lnSpc>
                <a:spcPct val="100000"/>
              </a:lnSpc>
              <a:buClr>
                <a:srgbClr val="000000"/>
              </a:buClr>
              <a:buFont typeface="Arial"/>
              <a:buChar char="•"/>
            </a:pPr>
            <a:r>
              <a:rPr lang="es-MX" sz="1200" b="0" strike="noStrike" spc="-1" dirty="0">
                <a:latin typeface="+mn-lt"/>
              </a:rPr>
              <a:t>Mantener secas las erupciones.</a:t>
            </a:r>
          </a:p>
          <a:p>
            <a:pPr marL="171360" indent="-169920">
              <a:lnSpc>
                <a:spcPct val="100000"/>
              </a:lnSpc>
              <a:buClr>
                <a:srgbClr val="000000"/>
              </a:buClr>
              <a:buFont typeface="Arial"/>
              <a:buChar char="•"/>
            </a:pPr>
            <a:r>
              <a:rPr lang="es-MX" sz="1200" b="0" strike="noStrike" spc="-1" dirty="0">
                <a:latin typeface="+mn-lt"/>
              </a:rPr>
              <a:t>Aplicar polvo medicinal para calmar las erupciones.</a:t>
            </a:r>
          </a:p>
        </p:txBody>
      </p:sp>
      <p:sp>
        <p:nvSpPr>
          <p:cNvPr id="319"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5055838B-1783-4D9A-960A-EDABB05CFF7D}" type="slidenum">
              <a:rPr lang="es-MX" sz="1200" b="0" strike="noStrike" spc="-1">
                <a:solidFill>
                  <a:srgbClr val="000000"/>
                </a:solidFill>
                <a:latin typeface="Times New Roman"/>
              </a:rPr>
              <a:t>16</a:t>
            </a:fld>
            <a:endParaRPr lang="es-MX" sz="1200" b="0" strike="noStrike" spc="-1">
              <a:latin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 name="PlaceHolder 1"/>
          <p:cNvSpPr>
            <a:spLocks noGrp="1" noRot="1" noChangeAspect="1"/>
          </p:cNvSpPr>
          <p:nvPr>
            <p:ph type="sldImg"/>
          </p:nvPr>
        </p:nvSpPr>
        <p:spPr>
          <a:xfrm>
            <a:off x="1196975" y="693738"/>
            <a:ext cx="4614863" cy="3460750"/>
          </a:xfrm>
          <a:prstGeom prst="rect">
            <a:avLst/>
          </a:prstGeom>
        </p:spPr>
      </p:sp>
      <p:sp>
        <p:nvSpPr>
          <p:cNvPr id="321" name="PlaceHolder 2"/>
          <p:cNvSpPr>
            <a:spLocks noGrp="1"/>
          </p:cNvSpPr>
          <p:nvPr>
            <p:ph type="body"/>
          </p:nvPr>
        </p:nvSpPr>
        <p:spPr>
          <a:xfrm>
            <a:off x="700920" y="4386960"/>
            <a:ext cx="5607000" cy="4154760"/>
          </a:xfrm>
          <a:prstGeom prst="rect">
            <a:avLst/>
          </a:prstGeom>
        </p:spPr>
        <p:txBody>
          <a:bodyPr lIns="92160" tIns="46080" rIns="92160" bIns="46080"/>
          <a:lstStyle/>
          <a:p>
            <a:endParaRPr lang="es-MX" sz="2000" b="0" strike="noStrike" spc="-1">
              <a:latin typeface="Arial"/>
            </a:endParaRPr>
          </a:p>
        </p:txBody>
      </p:sp>
      <p:sp>
        <p:nvSpPr>
          <p:cNvPr id="322"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15A157CC-0906-4018-BFA7-369D63F5D076}" type="slidenum">
              <a:rPr lang="es-MX" sz="1200" b="0" strike="noStrike" spc="-1">
                <a:solidFill>
                  <a:srgbClr val="000000"/>
                </a:solidFill>
                <a:latin typeface="Times New Roman"/>
              </a:rPr>
              <a:t>17</a:t>
            </a:fld>
            <a:endParaRPr lang="es-MX" sz="1200" b="0" strike="noStrike" spc="-1">
              <a:latin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 name="PlaceHolder 1"/>
          <p:cNvSpPr>
            <a:spLocks noGrp="1" noRot="1" noChangeAspect="1"/>
          </p:cNvSpPr>
          <p:nvPr>
            <p:ph type="sldImg"/>
          </p:nvPr>
        </p:nvSpPr>
        <p:spPr>
          <a:xfrm>
            <a:off x="1196975" y="693738"/>
            <a:ext cx="4614863" cy="3460750"/>
          </a:xfrm>
          <a:prstGeom prst="rect">
            <a:avLst/>
          </a:prstGeom>
        </p:spPr>
      </p:sp>
      <p:sp>
        <p:nvSpPr>
          <p:cNvPr id="324" name="PlaceHolder 2"/>
          <p:cNvSpPr>
            <a:spLocks noGrp="1"/>
          </p:cNvSpPr>
          <p:nvPr>
            <p:ph type="body"/>
          </p:nvPr>
        </p:nvSpPr>
        <p:spPr>
          <a:xfrm>
            <a:off x="700920" y="4386960"/>
            <a:ext cx="5607000" cy="4154760"/>
          </a:xfrm>
          <a:prstGeom prst="rect">
            <a:avLst/>
          </a:prstGeom>
        </p:spPr>
        <p:txBody>
          <a:bodyPr lIns="92160" tIns="46080" rIns="92160" bIns="46080"/>
          <a:lstStyle/>
          <a:p>
            <a:pPr marL="216000" indent="-215280">
              <a:lnSpc>
                <a:spcPct val="100000"/>
              </a:lnSpc>
            </a:pPr>
            <a:r>
              <a:rPr lang="es-MX" sz="1200" b="0" strike="noStrike" spc="-1" dirty="0">
                <a:latin typeface="+mn-lt"/>
              </a:rPr>
              <a:t>Algunos trabajadores están en mayor riesgo que otros de enfermedades relacionadas al calor. Entre ellos están:</a:t>
            </a:r>
          </a:p>
          <a:p>
            <a:pPr marL="628560" lvl="1" indent="-169920">
              <a:lnSpc>
                <a:spcPct val="100000"/>
              </a:lnSpc>
              <a:buClr>
                <a:srgbClr val="000000"/>
              </a:buClr>
              <a:buFont typeface="Arial"/>
              <a:buChar char="•"/>
            </a:pPr>
            <a:r>
              <a:rPr lang="es-MX" sz="1200" b="0" strike="noStrike" spc="-1" dirty="0">
                <a:latin typeface="+mn-lt"/>
              </a:rPr>
              <a:t>Los trabajadores de 65 años o más.</a:t>
            </a:r>
          </a:p>
          <a:p>
            <a:pPr marL="628560" lvl="1" indent="-169920">
              <a:lnSpc>
                <a:spcPct val="100000"/>
              </a:lnSpc>
              <a:buClr>
                <a:srgbClr val="000000"/>
              </a:buClr>
              <a:buFont typeface="Arial"/>
              <a:buChar char="•"/>
            </a:pPr>
            <a:r>
              <a:rPr lang="es-MX" sz="1200" b="0" strike="noStrike" spc="-1" dirty="0">
                <a:latin typeface="+mn-lt"/>
              </a:rPr>
              <a:t>Los trabajadores sin experiencia previa en ambientes de trabajo calurosos.</a:t>
            </a:r>
          </a:p>
        </p:txBody>
      </p:sp>
      <p:sp>
        <p:nvSpPr>
          <p:cNvPr id="325"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60D88186-EC37-4C06-B70A-72B8454A381C}" type="slidenum">
              <a:rPr lang="es-MX" sz="1200" b="0" strike="noStrike" spc="-1">
                <a:solidFill>
                  <a:srgbClr val="000000"/>
                </a:solidFill>
                <a:latin typeface="Times New Roman"/>
              </a:rPr>
              <a:t>18</a:t>
            </a:fld>
            <a:endParaRPr lang="es-MX" sz="1200" b="0" strike="noStrike" spc="-1">
              <a:latin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 name="PlaceHolder 1"/>
          <p:cNvSpPr>
            <a:spLocks noGrp="1" noRot="1" noChangeAspect="1"/>
          </p:cNvSpPr>
          <p:nvPr>
            <p:ph type="sldImg"/>
          </p:nvPr>
        </p:nvSpPr>
        <p:spPr>
          <a:xfrm>
            <a:off x="1196975" y="693738"/>
            <a:ext cx="4614863" cy="3460750"/>
          </a:xfrm>
          <a:prstGeom prst="rect">
            <a:avLst/>
          </a:prstGeom>
        </p:spPr>
      </p:sp>
      <p:sp>
        <p:nvSpPr>
          <p:cNvPr id="327" name="PlaceHolder 2"/>
          <p:cNvSpPr>
            <a:spLocks noGrp="1"/>
          </p:cNvSpPr>
          <p:nvPr>
            <p:ph type="body"/>
          </p:nvPr>
        </p:nvSpPr>
        <p:spPr>
          <a:xfrm>
            <a:off x="700920" y="4386960"/>
            <a:ext cx="5607000" cy="4154760"/>
          </a:xfrm>
          <a:prstGeom prst="rect">
            <a:avLst/>
          </a:prstGeom>
        </p:spPr>
        <p:txBody>
          <a:bodyPr lIns="92160" tIns="46080" rIns="92160" bIns="46080"/>
          <a:lstStyle/>
          <a:p>
            <a:endParaRPr lang="es-MX" sz="2000" b="0" strike="noStrike" spc="-1">
              <a:latin typeface="Arial"/>
            </a:endParaRPr>
          </a:p>
        </p:txBody>
      </p:sp>
      <p:sp>
        <p:nvSpPr>
          <p:cNvPr id="328"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E8E81A78-2BEF-4F42-A9A0-C035C312298E}" type="slidenum">
              <a:rPr lang="es-MX" sz="1200" b="0" strike="noStrike" spc="-1">
                <a:solidFill>
                  <a:srgbClr val="000000"/>
                </a:solidFill>
                <a:latin typeface="Times New Roman"/>
              </a:rPr>
              <a:t>19</a:t>
            </a:fld>
            <a:endParaRPr lang="es-MX" sz="1200" b="0" strike="noStrike" spc="-1">
              <a:latin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196975" y="693738"/>
            <a:ext cx="4614863" cy="3460750"/>
          </a:xfrm>
          <a:prstGeom prst="rect">
            <a:avLst/>
          </a:prstGeom>
        </p:spPr>
      </p:sp>
      <p:sp>
        <p:nvSpPr>
          <p:cNvPr id="276" name="PlaceHolder 2"/>
          <p:cNvSpPr>
            <a:spLocks noGrp="1"/>
          </p:cNvSpPr>
          <p:nvPr>
            <p:ph type="body"/>
          </p:nvPr>
        </p:nvSpPr>
        <p:spPr>
          <a:xfrm>
            <a:off x="700920" y="4386960"/>
            <a:ext cx="5607000" cy="4154760"/>
          </a:xfrm>
          <a:prstGeom prst="rect">
            <a:avLst/>
          </a:prstGeom>
        </p:spPr>
        <p:txBody>
          <a:bodyPr lIns="92160" tIns="46080" rIns="92160" bIns="46080">
            <a:normAutofit/>
          </a:bodyPr>
          <a:lstStyle/>
          <a:p>
            <a:pPr marL="216000" indent="-214920">
              <a:lnSpc>
                <a:spcPct val="100000"/>
              </a:lnSpc>
            </a:pPr>
            <a:endParaRPr lang="es-MX" sz="2000" b="0" strike="noStrike" spc="-1">
              <a:latin typeface="Arial"/>
            </a:endParaRPr>
          </a:p>
          <a:p>
            <a:pPr marL="216000" indent="-214920">
              <a:lnSpc>
                <a:spcPct val="100000"/>
              </a:lnSpc>
            </a:pPr>
            <a:endParaRPr lang="es-MX" sz="2000" b="0" strike="noStrike" spc="-1">
              <a:latin typeface="Arial"/>
            </a:endParaRPr>
          </a:p>
        </p:txBody>
      </p:sp>
      <p:sp>
        <p:nvSpPr>
          <p:cNvPr id="277" name="CustomShape 3"/>
          <p:cNvSpPr/>
          <p:nvPr/>
        </p:nvSpPr>
        <p:spPr>
          <a:xfrm>
            <a:off x="3884760" y="8686800"/>
            <a:ext cx="2970360" cy="454320"/>
          </a:xfrm>
          <a:prstGeom prst="rect">
            <a:avLst/>
          </a:prstGeom>
          <a:noFill/>
          <a:ln>
            <a:noFill/>
          </a:ln>
        </p:spPr>
        <p:style>
          <a:lnRef idx="0">
            <a:scrgbClr r="0" g="0" b="0"/>
          </a:lnRef>
          <a:fillRef idx="0">
            <a:scrgbClr r="0" g="0" b="0"/>
          </a:fillRef>
          <a:effectRef idx="0">
            <a:scrgbClr r="0" g="0" b="0"/>
          </a:effectRef>
          <a:fontRef idx="minor"/>
        </p:style>
        <p:txBody>
          <a:bodyPr lIns="86400" tIns="43200" rIns="86400" bIns="43200" anchor="b"/>
          <a:lstStyle/>
          <a:p>
            <a:pPr algn="r">
              <a:lnSpc>
                <a:spcPct val="100000"/>
              </a:lnSpc>
            </a:pPr>
            <a:fld id="{25B22073-1CCC-4A6F-B709-BC7F3F05A6C6}" type="slidenum">
              <a:rPr lang="es-MX" sz="1200" b="0" strike="noStrike" spc="-1">
                <a:solidFill>
                  <a:srgbClr val="000000"/>
                </a:solidFill>
                <a:latin typeface="Calibri"/>
              </a:rPr>
              <a:t>2</a:t>
            </a:fld>
            <a:endParaRPr lang="es-MX" sz="1200" b="0" strike="noStrike" spc="-1">
              <a:latin typeface="Aria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 name="PlaceHolder 1"/>
          <p:cNvSpPr>
            <a:spLocks noGrp="1" noRot="1" noChangeAspect="1"/>
          </p:cNvSpPr>
          <p:nvPr>
            <p:ph type="sldImg"/>
          </p:nvPr>
        </p:nvSpPr>
        <p:spPr>
          <a:xfrm>
            <a:off x="1196975" y="693738"/>
            <a:ext cx="4614863" cy="3460750"/>
          </a:xfrm>
          <a:prstGeom prst="rect">
            <a:avLst/>
          </a:prstGeom>
        </p:spPr>
      </p:sp>
      <p:sp>
        <p:nvSpPr>
          <p:cNvPr id="330" name="PlaceHolder 2"/>
          <p:cNvSpPr>
            <a:spLocks noGrp="1"/>
          </p:cNvSpPr>
          <p:nvPr>
            <p:ph type="body"/>
          </p:nvPr>
        </p:nvSpPr>
        <p:spPr>
          <a:xfrm>
            <a:off x="700920" y="4386960"/>
            <a:ext cx="5607000" cy="4154760"/>
          </a:xfrm>
          <a:prstGeom prst="rect">
            <a:avLst/>
          </a:prstGeom>
        </p:spPr>
        <p:txBody>
          <a:bodyPr lIns="92160" tIns="46080" rIns="92160" bIns="46080">
            <a:normAutofit/>
          </a:bodyPr>
          <a:lstStyle/>
          <a:p>
            <a:pPr marL="216000" indent="-214920">
              <a:lnSpc>
                <a:spcPct val="100000"/>
              </a:lnSpc>
            </a:pPr>
            <a:r>
              <a:rPr lang="es-MX" sz="1200" b="0" u="sng" strike="noStrike" spc="-1" dirty="0">
                <a:solidFill>
                  <a:srgbClr val="000000"/>
                </a:solidFill>
                <a:uFillTx/>
                <a:latin typeface="+mn-lt"/>
                <a:hlinkClick r:id="rId3"/>
              </a:rPr>
              <a:t>https://www.osha.gov/SLTC/emergencypreparedness/guides/cold.html</a:t>
            </a:r>
            <a:endParaRPr lang="es-MX" sz="1200" b="0" strike="noStrike" spc="-1" dirty="0">
              <a:latin typeface="+mn-lt"/>
            </a:endParaRPr>
          </a:p>
        </p:txBody>
      </p:sp>
      <p:sp>
        <p:nvSpPr>
          <p:cNvPr id="331"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99131C07-254F-4BC0-9E1D-7DA518E7ECDF}" type="slidenum">
              <a:rPr lang="es-MX" sz="1200" b="0" strike="noStrike" spc="-1">
                <a:solidFill>
                  <a:srgbClr val="000000"/>
                </a:solidFill>
                <a:latin typeface="Calibri"/>
              </a:rPr>
              <a:t>20</a:t>
            </a:fld>
            <a:endParaRPr lang="es-MX" sz="1200" b="0" strike="noStrike" spc="-1">
              <a:latin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 name="PlaceHolder 1"/>
          <p:cNvSpPr>
            <a:spLocks noGrp="1" noRot="1" noChangeAspect="1"/>
          </p:cNvSpPr>
          <p:nvPr>
            <p:ph type="sldImg"/>
          </p:nvPr>
        </p:nvSpPr>
        <p:spPr>
          <a:xfrm>
            <a:off x="1196975" y="693738"/>
            <a:ext cx="4614863" cy="3460750"/>
          </a:xfrm>
          <a:prstGeom prst="rect">
            <a:avLst/>
          </a:prstGeom>
        </p:spPr>
      </p:sp>
      <p:sp>
        <p:nvSpPr>
          <p:cNvPr id="333" name="PlaceHolder 2"/>
          <p:cNvSpPr>
            <a:spLocks noGrp="1"/>
          </p:cNvSpPr>
          <p:nvPr>
            <p:ph type="body"/>
          </p:nvPr>
        </p:nvSpPr>
        <p:spPr>
          <a:xfrm>
            <a:off x="700920" y="4386960"/>
            <a:ext cx="5607000" cy="4154760"/>
          </a:xfrm>
          <a:prstGeom prst="rect">
            <a:avLst/>
          </a:prstGeom>
        </p:spPr>
        <p:txBody>
          <a:bodyPr lIns="92160" tIns="46080" rIns="92160" bIns="46080"/>
          <a:lstStyle/>
          <a:p>
            <a:endParaRPr lang="es-MX" sz="2000" b="0" strike="noStrike" spc="-1">
              <a:latin typeface="Arial"/>
            </a:endParaRPr>
          </a:p>
        </p:txBody>
      </p:sp>
      <p:sp>
        <p:nvSpPr>
          <p:cNvPr id="334"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DECB2839-C5F1-447A-849A-866303CBD82C}" type="slidenum">
              <a:rPr lang="es-MX" sz="1200" b="0" strike="noStrike" spc="-1">
                <a:solidFill>
                  <a:srgbClr val="000000"/>
                </a:solidFill>
                <a:latin typeface="Times New Roman"/>
              </a:rPr>
              <a:t>21</a:t>
            </a:fld>
            <a:endParaRPr lang="es-MX" sz="1200" b="0" strike="noStrike" spc="-1">
              <a:latin typeface="Aria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 name="PlaceHolder 1"/>
          <p:cNvSpPr>
            <a:spLocks noGrp="1" noRot="1" noChangeAspect="1"/>
          </p:cNvSpPr>
          <p:nvPr>
            <p:ph type="sldImg"/>
          </p:nvPr>
        </p:nvSpPr>
        <p:spPr>
          <a:xfrm>
            <a:off x="1196975" y="693738"/>
            <a:ext cx="4614863" cy="3460750"/>
          </a:xfrm>
          <a:prstGeom prst="rect">
            <a:avLst/>
          </a:prstGeom>
        </p:spPr>
      </p:sp>
      <p:sp>
        <p:nvSpPr>
          <p:cNvPr id="336" name="PlaceHolder 2"/>
          <p:cNvSpPr>
            <a:spLocks noGrp="1"/>
          </p:cNvSpPr>
          <p:nvPr>
            <p:ph type="body"/>
          </p:nvPr>
        </p:nvSpPr>
        <p:spPr>
          <a:xfrm>
            <a:off x="700920" y="4386960"/>
            <a:ext cx="5607000" cy="4154760"/>
          </a:xfrm>
          <a:prstGeom prst="rect">
            <a:avLst/>
          </a:prstGeom>
        </p:spPr>
        <p:txBody>
          <a:bodyPr lIns="92160" tIns="46080" rIns="92160" bIns="46080"/>
          <a:lstStyle/>
          <a:p>
            <a:pPr marL="216000" indent="-214920">
              <a:lnSpc>
                <a:spcPct val="100000"/>
              </a:lnSpc>
            </a:pPr>
            <a:r>
              <a:rPr lang="es-MX" sz="1200" b="0" u="sng" strike="noStrike" spc="-1" dirty="0">
                <a:solidFill>
                  <a:srgbClr val="000000"/>
                </a:solidFill>
                <a:uFillTx/>
                <a:latin typeface="+mn-lt"/>
                <a:hlinkClick r:id="rId3"/>
              </a:rPr>
              <a:t>https://www.cdc.gov/niosh/topics/coldstress/coldrelatedillnesses.html</a:t>
            </a:r>
            <a:endParaRPr lang="es-MX" sz="1200" b="0" strike="noStrike" spc="-1" dirty="0">
              <a:latin typeface="+mn-lt"/>
            </a:endParaRPr>
          </a:p>
        </p:txBody>
      </p:sp>
      <p:sp>
        <p:nvSpPr>
          <p:cNvPr id="337"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A05111F1-6B7C-4DC8-8325-3878B48C6555}" type="slidenum">
              <a:rPr lang="es-MX" sz="1200" b="0" strike="noStrike" spc="-1">
                <a:solidFill>
                  <a:srgbClr val="000000"/>
                </a:solidFill>
                <a:latin typeface="Times New Roman"/>
              </a:rPr>
              <a:t>22</a:t>
            </a:fld>
            <a:endParaRPr lang="es-MX" sz="1200" b="0" strike="noStrike" spc="-1">
              <a:latin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 name="PlaceHolder 1"/>
          <p:cNvSpPr>
            <a:spLocks noGrp="1" noRot="1" noChangeAspect="1"/>
          </p:cNvSpPr>
          <p:nvPr>
            <p:ph type="sldImg"/>
          </p:nvPr>
        </p:nvSpPr>
        <p:spPr>
          <a:xfrm>
            <a:off x="1196975" y="693738"/>
            <a:ext cx="4614863" cy="3460750"/>
          </a:xfrm>
          <a:prstGeom prst="rect">
            <a:avLst/>
          </a:prstGeom>
        </p:spPr>
      </p:sp>
      <p:sp>
        <p:nvSpPr>
          <p:cNvPr id="339" name="PlaceHolder 2"/>
          <p:cNvSpPr>
            <a:spLocks noGrp="1"/>
          </p:cNvSpPr>
          <p:nvPr>
            <p:ph type="body"/>
          </p:nvPr>
        </p:nvSpPr>
        <p:spPr>
          <a:xfrm>
            <a:off x="700920" y="4386960"/>
            <a:ext cx="5607000" cy="4154760"/>
          </a:xfrm>
          <a:prstGeom prst="rect">
            <a:avLst/>
          </a:prstGeom>
        </p:spPr>
        <p:txBody>
          <a:bodyPr lIns="92160" tIns="46080" rIns="92160" bIns="46080"/>
          <a:lstStyle/>
          <a:p>
            <a:endParaRPr lang="es-MX" sz="2000" b="0" strike="noStrike" spc="-1">
              <a:latin typeface="Arial"/>
            </a:endParaRPr>
          </a:p>
        </p:txBody>
      </p:sp>
      <p:sp>
        <p:nvSpPr>
          <p:cNvPr id="340"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1499CAFB-E23E-4A1F-96CC-7C95DAD32707}" type="slidenum">
              <a:rPr lang="es-MX" sz="1200" b="0" strike="noStrike" spc="-1">
                <a:solidFill>
                  <a:srgbClr val="000000"/>
                </a:solidFill>
                <a:latin typeface="Times New Roman"/>
              </a:rPr>
              <a:t>24</a:t>
            </a:fld>
            <a:endParaRPr lang="es-MX" sz="1200" b="0" strike="noStrike" spc="-1">
              <a:latin typeface="Aria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1" name="PlaceHolder 1"/>
          <p:cNvSpPr>
            <a:spLocks noGrp="1" noRot="1" noChangeAspect="1"/>
          </p:cNvSpPr>
          <p:nvPr>
            <p:ph type="sldImg"/>
          </p:nvPr>
        </p:nvSpPr>
        <p:spPr>
          <a:xfrm>
            <a:off x="1196975" y="693738"/>
            <a:ext cx="4614863" cy="3460750"/>
          </a:xfrm>
          <a:prstGeom prst="rect">
            <a:avLst/>
          </a:prstGeom>
        </p:spPr>
      </p:sp>
      <p:sp>
        <p:nvSpPr>
          <p:cNvPr id="342" name="PlaceHolder 2"/>
          <p:cNvSpPr>
            <a:spLocks noGrp="1"/>
          </p:cNvSpPr>
          <p:nvPr>
            <p:ph type="body"/>
          </p:nvPr>
        </p:nvSpPr>
        <p:spPr>
          <a:xfrm>
            <a:off x="700920" y="4386960"/>
            <a:ext cx="5607000" cy="4154760"/>
          </a:xfrm>
          <a:prstGeom prst="rect">
            <a:avLst/>
          </a:prstGeom>
        </p:spPr>
        <p:txBody>
          <a:bodyPr lIns="92160" tIns="46080" rIns="92160" bIns="46080"/>
          <a:lstStyle/>
          <a:p>
            <a:endParaRPr lang="es-MX" sz="2000" b="0" strike="noStrike" spc="-1">
              <a:latin typeface="Arial"/>
            </a:endParaRPr>
          </a:p>
        </p:txBody>
      </p:sp>
      <p:sp>
        <p:nvSpPr>
          <p:cNvPr id="343"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C599875B-A370-4B11-8681-9021C777A75E}" type="slidenum">
              <a:rPr lang="es-MX" sz="1200" b="0" strike="noStrike" spc="-1">
                <a:solidFill>
                  <a:srgbClr val="000000"/>
                </a:solidFill>
                <a:latin typeface="Times New Roman"/>
              </a:rPr>
              <a:t>25</a:t>
            </a:fld>
            <a:endParaRPr lang="es-MX" sz="1200" b="0" strike="noStrike" spc="-1">
              <a:latin typeface="Aria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 name="PlaceHolder 1"/>
          <p:cNvSpPr>
            <a:spLocks noGrp="1" noRot="1" noChangeAspect="1"/>
          </p:cNvSpPr>
          <p:nvPr>
            <p:ph type="sldImg"/>
          </p:nvPr>
        </p:nvSpPr>
        <p:spPr>
          <a:xfrm>
            <a:off x="1196975" y="693738"/>
            <a:ext cx="4614863" cy="3460750"/>
          </a:xfrm>
          <a:prstGeom prst="rect">
            <a:avLst/>
          </a:prstGeom>
        </p:spPr>
      </p:sp>
      <p:sp>
        <p:nvSpPr>
          <p:cNvPr id="345" name="PlaceHolder 2"/>
          <p:cNvSpPr>
            <a:spLocks noGrp="1"/>
          </p:cNvSpPr>
          <p:nvPr>
            <p:ph type="body"/>
          </p:nvPr>
        </p:nvSpPr>
        <p:spPr>
          <a:xfrm>
            <a:off x="700920" y="4386960"/>
            <a:ext cx="5607000" cy="4154760"/>
          </a:xfrm>
          <a:prstGeom prst="rect">
            <a:avLst/>
          </a:prstGeom>
        </p:spPr>
        <p:txBody>
          <a:bodyPr lIns="92160" tIns="46080" rIns="92160" bIns="46080"/>
          <a:lstStyle/>
          <a:p>
            <a:pPr marL="216000" indent="-214920">
              <a:lnSpc>
                <a:spcPct val="100000"/>
              </a:lnSpc>
            </a:pPr>
            <a:r>
              <a:rPr lang="es-MX" sz="1200" b="0" u="sng" strike="noStrike" spc="-1" dirty="0">
                <a:solidFill>
                  <a:srgbClr val="000000"/>
                </a:solidFill>
                <a:uFillTx/>
                <a:latin typeface="+mn-lt"/>
                <a:hlinkClick r:id="rId3"/>
              </a:rPr>
              <a:t>https://www.cdc.gov/niosh/topics/coldstress/coldrelatedillnesses.html</a:t>
            </a:r>
            <a:endParaRPr lang="es-MX" sz="1200" b="0" strike="noStrike" spc="-1" dirty="0">
              <a:latin typeface="+mn-lt"/>
            </a:endParaRPr>
          </a:p>
          <a:p>
            <a:pPr marL="216000" indent="-214920">
              <a:lnSpc>
                <a:spcPct val="100000"/>
              </a:lnSpc>
            </a:pPr>
            <a:endParaRPr lang="es-MX" sz="1200" b="0" strike="noStrike" spc="-1" dirty="0">
              <a:latin typeface="+mn-lt"/>
            </a:endParaRPr>
          </a:p>
          <a:p>
            <a:pPr marL="216000" indent="-214920">
              <a:lnSpc>
                <a:spcPct val="100000"/>
              </a:lnSpc>
            </a:pPr>
            <a:r>
              <a:rPr lang="es-MX" sz="1200" b="0" u="sng" strike="noStrike" spc="-1" dirty="0">
                <a:solidFill>
                  <a:srgbClr val="000000"/>
                </a:solidFill>
                <a:uFillTx/>
                <a:latin typeface="+mn-lt"/>
                <a:hlinkClick r:id="rId4"/>
              </a:rPr>
              <a:t>https://www.osha.gov/SLTC/emergencypreparedness/guides/cold.html</a:t>
            </a:r>
            <a:endParaRPr lang="es-MX" sz="1200" b="0" strike="noStrike" spc="-1" dirty="0">
              <a:latin typeface="+mn-lt"/>
            </a:endParaRPr>
          </a:p>
        </p:txBody>
      </p:sp>
      <p:sp>
        <p:nvSpPr>
          <p:cNvPr id="346"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546C5BD6-6D47-404B-A209-0E3B86051AAB}" type="slidenum">
              <a:rPr lang="es-MX" sz="1200" b="0" strike="noStrike" spc="-1">
                <a:solidFill>
                  <a:srgbClr val="000000"/>
                </a:solidFill>
                <a:latin typeface="Times New Roman"/>
              </a:rPr>
              <a:t>26</a:t>
            </a:fld>
            <a:endParaRPr lang="es-MX" sz="1200" b="0" strike="noStrike" spc="-1">
              <a:latin typeface="Aria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 name="PlaceHolder 1"/>
          <p:cNvSpPr>
            <a:spLocks noGrp="1" noRot="1" noChangeAspect="1"/>
          </p:cNvSpPr>
          <p:nvPr>
            <p:ph type="sldImg"/>
          </p:nvPr>
        </p:nvSpPr>
        <p:spPr>
          <a:xfrm>
            <a:off x="1196975" y="693738"/>
            <a:ext cx="4614863" cy="3460750"/>
          </a:xfrm>
          <a:prstGeom prst="rect">
            <a:avLst/>
          </a:prstGeom>
        </p:spPr>
      </p:sp>
      <p:sp>
        <p:nvSpPr>
          <p:cNvPr id="348" name="PlaceHolder 2"/>
          <p:cNvSpPr>
            <a:spLocks noGrp="1"/>
          </p:cNvSpPr>
          <p:nvPr>
            <p:ph type="body"/>
          </p:nvPr>
        </p:nvSpPr>
        <p:spPr>
          <a:xfrm>
            <a:off x="700920" y="4386960"/>
            <a:ext cx="5607000" cy="4154760"/>
          </a:xfrm>
          <a:prstGeom prst="rect">
            <a:avLst/>
          </a:prstGeom>
        </p:spPr>
        <p:txBody>
          <a:bodyPr lIns="92160" tIns="46080" rIns="92160" bIns="46080"/>
          <a:lstStyle/>
          <a:p>
            <a:endParaRPr lang="es-MX" sz="2000" b="0" strike="noStrike" spc="-1">
              <a:latin typeface="Arial"/>
            </a:endParaRPr>
          </a:p>
        </p:txBody>
      </p:sp>
      <p:sp>
        <p:nvSpPr>
          <p:cNvPr id="349"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AB220F35-6BCC-4E9F-98FF-AC432B15E842}" type="slidenum">
              <a:rPr lang="es-MX" sz="1200" b="0" strike="noStrike" spc="-1">
                <a:solidFill>
                  <a:srgbClr val="000000"/>
                </a:solidFill>
                <a:latin typeface="Times New Roman"/>
              </a:rPr>
              <a:t>27</a:t>
            </a:fld>
            <a:endParaRPr lang="es-MX" sz="1200" b="0" strike="noStrike" spc="-1">
              <a:latin typeface="Aria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 name="PlaceHolder 1"/>
          <p:cNvSpPr>
            <a:spLocks noGrp="1" noRot="1" noChangeAspect="1"/>
          </p:cNvSpPr>
          <p:nvPr>
            <p:ph type="sldImg"/>
          </p:nvPr>
        </p:nvSpPr>
        <p:spPr>
          <a:xfrm>
            <a:off x="1196975" y="693738"/>
            <a:ext cx="4614863" cy="3460750"/>
          </a:xfrm>
          <a:prstGeom prst="rect">
            <a:avLst/>
          </a:prstGeom>
        </p:spPr>
      </p:sp>
      <p:sp>
        <p:nvSpPr>
          <p:cNvPr id="351" name="PlaceHolder 2"/>
          <p:cNvSpPr>
            <a:spLocks noGrp="1"/>
          </p:cNvSpPr>
          <p:nvPr>
            <p:ph type="body"/>
          </p:nvPr>
        </p:nvSpPr>
        <p:spPr>
          <a:xfrm>
            <a:off x="700920" y="4386960"/>
            <a:ext cx="5607000" cy="4154760"/>
          </a:xfrm>
          <a:prstGeom prst="rect">
            <a:avLst/>
          </a:prstGeom>
        </p:spPr>
        <p:txBody>
          <a:bodyPr lIns="92160" tIns="46080" rIns="92160" bIns="46080"/>
          <a:lstStyle/>
          <a:p>
            <a:endParaRPr lang="es-MX" sz="2000" b="0" strike="noStrike" spc="-1">
              <a:latin typeface="Arial"/>
            </a:endParaRPr>
          </a:p>
        </p:txBody>
      </p:sp>
      <p:sp>
        <p:nvSpPr>
          <p:cNvPr id="352"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B533C2ED-EB69-4D5D-975F-F381284C94F3}" type="slidenum">
              <a:rPr lang="es-MX" sz="1200" b="0" strike="noStrike" spc="-1">
                <a:solidFill>
                  <a:srgbClr val="000000"/>
                </a:solidFill>
                <a:latin typeface="Times New Roman"/>
              </a:rPr>
              <a:t>28</a:t>
            </a:fld>
            <a:endParaRPr lang="es-MX" sz="1200" b="0" strike="noStrike" spc="-1">
              <a:latin typeface="Aria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 name="PlaceHolder 1"/>
          <p:cNvSpPr>
            <a:spLocks noGrp="1" noRot="1" noChangeAspect="1"/>
          </p:cNvSpPr>
          <p:nvPr>
            <p:ph type="sldImg"/>
          </p:nvPr>
        </p:nvSpPr>
        <p:spPr>
          <a:xfrm>
            <a:off x="1196975" y="693738"/>
            <a:ext cx="4614863" cy="3460750"/>
          </a:xfrm>
          <a:prstGeom prst="rect">
            <a:avLst/>
          </a:prstGeom>
        </p:spPr>
      </p:sp>
      <p:sp>
        <p:nvSpPr>
          <p:cNvPr id="354" name="PlaceHolder 2"/>
          <p:cNvSpPr>
            <a:spLocks noGrp="1"/>
          </p:cNvSpPr>
          <p:nvPr>
            <p:ph type="body"/>
          </p:nvPr>
        </p:nvSpPr>
        <p:spPr>
          <a:xfrm>
            <a:off x="700920" y="4386960"/>
            <a:ext cx="5607000" cy="4154760"/>
          </a:xfrm>
          <a:prstGeom prst="rect">
            <a:avLst/>
          </a:prstGeom>
        </p:spPr>
        <p:txBody>
          <a:bodyPr lIns="92160" tIns="46080" rIns="92160" bIns="46080"/>
          <a:lstStyle/>
          <a:p>
            <a:endParaRPr lang="es-MX" sz="2000" b="0" strike="noStrike" spc="-1">
              <a:latin typeface="Arial"/>
            </a:endParaRPr>
          </a:p>
        </p:txBody>
      </p:sp>
      <p:sp>
        <p:nvSpPr>
          <p:cNvPr id="355"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FB74D14F-332F-4AA5-AF09-CBE92B754BC0}" type="slidenum">
              <a:rPr lang="es-MX" sz="1200" b="0" strike="noStrike" spc="-1">
                <a:solidFill>
                  <a:srgbClr val="000000"/>
                </a:solidFill>
                <a:latin typeface="Times New Roman"/>
              </a:rPr>
              <a:t>29</a:t>
            </a:fld>
            <a:endParaRPr lang="es-MX" sz="1200" b="0" strike="noStrike" spc="-1">
              <a:latin typeface="Aria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 name="PlaceHolder 1"/>
          <p:cNvSpPr>
            <a:spLocks noGrp="1" noRot="1" noChangeAspect="1"/>
          </p:cNvSpPr>
          <p:nvPr>
            <p:ph type="sldImg"/>
          </p:nvPr>
        </p:nvSpPr>
        <p:spPr>
          <a:xfrm>
            <a:off x="1196975" y="693738"/>
            <a:ext cx="4614863" cy="3460750"/>
          </a:xfrm>
          <a:prstGeom prst="rect">
            <a:avLst/>
          </a:prstGeom>
        </p:spPr>
      </p:sp>
      <p:sp>
        <p:nvSpPr>
          <p:cNvPr id="357" name="PlaceHolder 2"/>
          <p:cNvSpPr>
            <a:spLocks noGrp="1"/>
          </p:cNvSpPr>
          <p:nvPr>
            <p:ph type="body"/>
          </p:nvPr>
        </p:nvSpPr>
        <p:spPr>
          <a:xfrm>
            <a:off x="700920" y="4386960"/>
            <a:ext cx="5607000" cy="4154760"/>
          </a:xfrm>
          <a:prstGeom prst="rect">
            <a:avLst/>
          </a:prstGeom>
        </p:spPr>
        <p:txBody>
          <a:bodyPr lIns="92160" tIns="46080" rIns="92160" bIns="46080"/>
          <a:lstStyle/>
          <a:p>
            <a:pPr marL="216000" indent="-214920">
              <a:lnSpc>
                <a:spcPct val="100000"/>
              </a:lnSpc>
            </a:pPr>
            <a:r>
              <a:rPr lang="es-MX" sz="1200" b="1" strike="noStrike" spc="-1" dirty="0">
                <a:latin typeface="+mn-lt"/>
              </a:rPr>
              <a:t>Pregunta</a:t>
            </a:r>
            <a:r>
              <a:rPr lang="es-MX" sz="1200" b="0" strike="noStrike" spc="-1" dirty="0">
                <a:latin typeface="+mn-lt"/>
              </a:rPr>
              <a:t>: ¿Cuáles son los principales peligros a los que podría exponerse en ambientes al aire libre?</a:t>
            </a:r>
          </a:p>
          <a:p>
            <a:pPr marL="216000" indent="-214920">
              <a:lnSpc>
                <a:spcPct val="100000"/>
              </a:lnSpc>
            </a:pPr>
            <a:r>
              <a:rPr lang="es-MX" sz="1200" b="0" strike="noStrike" spc="-1" dirty="0">
                <a:latin typeface="+mn-lt"/>
              </a:rPr>
              <a:t>  </a:t>
            </a:r>
          </a:p>
          <a:p>
            <a:pPr marL="216000" indent="-214920">
              <a:lnSpc>
                <a:spcPct val="100000"/>
              </a:lnSpc>
            </a:pPr>
            <a:r>
              <a:rPr lang="es-MX" sz="1200" b="0" strike="noStrike" spc="-1" dirty="0">
                <a:latin typeface="+mn-lt"/>
              </a:rPr>
              <a:t>Reconocer los peligros aprendidos en este módulo. Tomar la precaución necesaria para mantenerse seguro en el trabajo.</a:t>
            </a:r>
          </a:p>
          <a:p>
            <a:pPr marL="216000" indent="-214920">
              <a:lnSpc>
                <a:spcPct val="100000"/>
              </a:lnSpc>
            </a:pPr>
            <a:endParaRPr lang="es-MX" sz="2000" b="0" strike="noStrike" spc="-1" dirty="0">
              <a:latin typeface="Arial"/>
            </a:endParaRPr>
          </a:p>
          <a:p>
            <a:pPr marL="216000" indent="-214920">
              <a:lnSpc>
                <a:spcPct val="100000"/>
              </a:lnSpc>
            </a:pPr>
            <a:endParaRPr lang="es-MX" sz="2000" b="0" strike="noStrike" spc="-1" dirty="0">
              <a:latin typeface="Arial"/>
            </a:endParaRPr>
          </a:p>
        </p:txBody>
      </p:sp>
      <p:sp>
        <p:nvSpPr>
          <p:cNvPr id="358"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F2AB858C-3101-49C9-BFFB-BFD4F2236683}" type="slidenum">
              <a:rPr lang="es-MX" sz="1200" b="0" strike="noStrike" spc="-1">
                <a:solidFill>
                  <a:srgbClr val="000000"/>
                </a:solidFill>
                <a:latin typeface="Times New Roman"/>
              </a:rPr>
              <a:t>37</a:t>
            </a:fld>
            <a:endParaRPr lang="es-MX" sz="1200" b="0" strike="noStrike" spc="-1">
              <a:latin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 name="PlaceHolder 1"/>
          <p:cNvSpPr>
            <a:spLocks noGrp="1" noRot="1" noChangeAspect="1"/>
          </p:cNvSpPr>
          <p:nvPr>
            <p:ph type="sldImg"/>
          </p:nvPr>
        </p:nvSpPr>
        <p:spPr>
          <a:xfrm>
            <a:off x="1196975" y="693738"/>
            <a:ext cx="4614863" cy="3460750"/>
          </a:xfrm>
          <a:prstGeom prst="rect">
            <a:avLst/>
          </a:prstGeom>
        </p:spPr>
      </p:sp>
      <p:sp>
        <p:nvSpPr>
          <p:cNvPr id="279" name="PlaceHolder 2"/>
          <p:cNvSpPr>
            <a:spLocks noGrp="1"/>
          </p:cNvSpPr>
          <p:nvPr>
            <p:ph type="body"/>
          </p:nvPr>
        </p:nvSpPr>
        <p:spPr>
          <a:xfrm>
            <a:off x="700920" y="4386960"/>
            <a:ext cx="5607000" cy="4154760"/>
          </a:xfrm>
          <a:prstGeom prst="rect">
            <a:avLst/>
          </a:prstGeom>
        </p:spPr>
        <p:txBody>
          <a:bodyPr lIns="92160" tIns="46080" rIns="92160" bIns="46080">
            <a:normAutofit/>
          </a:bodyPr>
          <a:lstStyle/>
          <a:p>
            <a:pPr marL="216000" indent="-215280">
              <a:lnSpc>
                <a:spcPct val="100000"/>
              </a:lnSpc>
            </a:pPr>
            <a:endParaRPr lang="es-MX" sz="2000" b="0" strike="noStrike" spc="-1">
              <a:latin typeface="Arial"/>
            </a:endParaRPr>
          </a:p>
          <a:p>
            <a:pPr marL="216000" indent="-215280">
              <a:lnSpc>
                <a:spcPct val="100000"/>
              </a:lnSpc>
            </a:pPr>
            <a:endParaRPr lang="es-MX" sz="2000" b="0" strike="noStrike" spc="-1">
              <a:latin typeface="Arial"/>
            </a:endParaRPr>
          </a:p>
          <a:p>
            <a:pPr marL="216000" indent="-215280">
              <a:lnSpc>
                <a:spcPct val="100000"/>
              </a:lnSpc>
            </a:pPr>
            <a:endParaRPr lang="es-MX" sz="2000" b="0" strike="noStrike" spc="-1">
              <a:latin typeface="Arial"/>
            </a:endParaRPr>
          </a:p>
          <a:p>
            <a:pPr marL="216000" indent="-215280">
              <a:lnSpc>
                <a:spcPct val="100000"/>
              </a:lnSpc>
            </a:pPr>
            <a:endParaRPr lang="es-MX" sz="2000" b="0" strike="noStrike" spc="-1">
              <a:latin typeface="Arial"/>
            </a:endParaRPr>
          </a:p>
        </p:txBody>
      </p:sp>
      <p:sp>
        <p:nvSpPr>
          <p:cNvPr id="280" name="CustomShape 3"/>
          <p:cNvSpPr/>
          <p:nvPr/>
        </p:nvSpPr>
        <p:spPr>
          <a:xfrm>
            <a:off x="3884760" y="8686800"/>
            <a:ext cx="2970360" cy="454320"/>
          </a:xfrm>
          <a:prstGeom prst="rect">
            <a:avLst/>
          </a:prstGeom>
          <a:noFill/>
          <a:ln>
            <a:noFill/>
          </a:ln>
        </p:spPr>
        <p:style>
          <a:lnRef idx="0">
            <a:scrgbClr r="0" g="0" b="0"/>
          </a:lnRef>
          <a:fillRef idx="0">
            <a:scrgbClr r="0" g="0" b="0"/>
          </a:fillRef>
          <a:effectRef idx="0">
            <a:scrgbClr r="0" g="0" b="0"/>
          </a:effectRef>
          <a:fontRef idx="minor"/>
        </p:style>
        <p:txBody>
          <a:bodyPr lIns="86400" tIns="43200" rIns="86400" bIns="43200" anchor="b"/>
          <a:lstStyle/>
          <a:p>
            <a:pPr algn="r">
              <a:lnSpc>
                <a:spcPct val="100000"/>
              </a:lnSpc>
            </a:pPr>
            <a:fld id="{AB1F4059-9A6D-4D39-AF63-8B3165C864DD}" type="slidenum">
              <a:rPr lang="es-MX" sz="1200" b="0" strike="noStrike" spc="-1">
                <a:solidFill>
                  <a:srgbClr val="000000"/>
                </a:solidFill>
                <a:latin typeface="Calibri"/>
              </a:rPr>
              <a:t>3</a:t>
            </a:fld>
            <a:endParaRPr lang="es-MX" sz="1200" b="0" strike="noStrike" spc="-1">
              <a:latin typeface="Aria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 name="PlaceHolder 1"/>
          <p:cNvSpPr>
            <a:spLocks noGrp="1" noRot="1" noChangeAspect="1"/>
          </p:cNvSpPr>
          <p:nvPr>
            <p:ph type="sldImg"/>
          </p:nvPr>
        </p:nvSpPr>
        <p:spPr>
          <a:xfrm>
            <a:off x="1196975" y="693738"/>
            <a:ext cx="4614863" cy="3460750"/>
          </a:xfrm>
          <a:prstGeom prst="rect">
            <a:avLst/>
          </a:prstGeom>
        </p:spPr>
      </p:sp>
      <p:sp>
        <p:nvSpPr>
          <p:cNvPr id="360" name="PlaceHolder 2"/>
          <p:cNvSpPr>
            <a:spLocks noGrp="1"/>
          </p:cNvSpPr>
          <p:nvPr>
            <p:ph type="body"/>
          </p:nvPr>
        </p:nvSpPr>
        <p:spPr>
          <a:xfrm>
            <a:off x="700920" y="4386960"/>
            <a:ext cx="5607000" cy="4154760"/>
          </a:xfrm>
          <a:prstGeom prst="rect">
            <a:avLst/>
          </a:prstGeom>
        </p:spPr>
        <p:txBody>
          <a:bodyPr lIns="92160" tIns="46080" rIns="92160" bIns="46080"/>
          <a:lstStyle/>
          <a:p>
            <a:endParaRPr lang="es-MX" sz="2000" b="0" strike="noStrike" spc="-1">
              <a:latin typeface="Arial"/>
            </a:endParaRPr>
          </a:p>
        </p:txBody>
      </p:sp>
      <p:sp>
        <p:nvSpPr>
          <p:cNvPr id="361" name="CustomShape 3"/>
          <p:cNvSpPr/>
          <p:nvPr/>
        </p:nvSpPr>
        <p:spPr>
          <a:xfrm>
            <a:off x="3884760" y="8686800"/>
            <a:ext cx="2970360" cy="454320"/>
          </a:xfrm>
          <a:prstGeom prst="rect">
            <a:avLst/>
          </a:prstGeom>
          <a:noFill/>
          <a:ln>
            <a:noFill/>
          </a:ln>
        </p:spPr>
        <p:style>
          <a:lnRef idx="0">
            <a:scrgbClr r="0" g="0" b="0"/>
          </a:lnRef>
          <a:fillRef idx="0">
            <a:scrgbClr r="0" g="0" b="0"/>
          </a:fillRef>
          <a:effectRef idx="0">
            <a:scrgbClr r="0" g="0" b="0"/>
          </a:effectRef>
          <a:fontRef idx="minor"/>
        </p:style>
        <p:txBody>
          <a:bodyPr lIns="86400" tIns="43200" rIns="86400" bIns="43200" anchor="b"/>
          <a:lstStyle/>
          <a:p>
            <a:pPr algn="r">
              <a:lnSpc>
                <a:spcPct val="100000"/>
              </a:lnSpc>
            </a:pPr>
            <a:fld id="{C9913EF3-6EAE-4256-9CB5-5C0AB3729708}" type="slidenum">
              <a:rPr lang="es-MX" sz="1200" b="0" strike="noStrike" spc="-1">
                <a:solidFill>
                  <a:srgbClr val="000000"/>
                </a:solidFill>
                <a:latin typeface="Calibri"/>
              </a:rPr>
              <a:t>39</a:t>
            </a:fld>
            <a:endParaRPr lang="es-MX" sz="1200" b="0" strike="noStrike" spc="-1">
              <a:latin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 name="PlaceHolder 1"/>
          <p:cNvSpPr>
            <a:spLocks noGrp="1" noRot="1" noChangeAspect="1"/>
          </p:cNvSpPr>
          <p:nvPr>
            <p:ph type="sldImg"/>
          </p:nvPr>
        </p:nvSpPr>
        <p:spPr>
          <a:xfrm>
            <a:off x="1196975" y="693738"/>
            <a:ext cx="4614863" cy="3460750"/>
          </a:xfrm>
          <a:prstGeom prst="rect">
            <a:avLst/>
          </a:prstGeom>
        </p:spPr>
      </p:sp>
      <p:sp>
        <p:nvSpPr>
          <p:cNvPr id="282" name="PlaceHolder 2"/>
          <p:cNvSpPr>
            <a:spLocks noGrp="1"/>
          </p:cNvSpPr>
          <p:nvPr>
            <p:ph type="body"/>
          </p:nvPr>
        </p:nvSpPr>
        <p:spPr>
          <a:xfrm>
            <a:off x="700920" y="4386960"/>
            <a:ext cx="5607000" cy="4154760"/>
          </a:xfrm>
          <a:prstGeom prst="rect">
            <a:avLst/>
          </a:prstGeom>
        </p:spPr>
        <p:txBody>
          <a:bodyPr lIns="92160" tIns="46080" rIns="92160" bIns="46080">
            <a:normAutofit/>
          </a:bodyPr>
          <a:lstStyle/>
          <a:p>
            <a:pPr marL="216000" indent="-215280">
              <a:lnSpc>
                <a:spcPct val="100000"/>
              </a:lnSpc>
            </a:pPr>
            <a:r>
              <a:rPr lang="es-MX" sz="1200" b="0" strike="noStrike" spc="-1">
                <a:latin typeface="Arial"/>
              </a:rPr>
              <a:t>El cuerpo humano es un sistema que:</a:t>
            </a:r>
          </a:p>
          <a:p>
            <a:pPr marL="171360" indent="-169920">
              <a:lnSpc>
                <a:spcPct val="100000"/>
              </a:lnSpc>
              <a:buClr>
                <a:srgbClr val="000000"/>
              </a:buClr>
              <a:buFont typeface="Arial"/>
              <a:buChar char="•"/>
            </a:pPr>
            <a:r>
              <a:rPr lang="es-MX" sz="1200" b="0" strike="noStrike" spc="-1">
                <a:latin typeface="Arial"/>
              </a:rPr>
              <a:t>Genera calor a través del metabolismo usando la comida como combustible.</a:t>
            </a:r>
          </a:p>
          <a:p>
            <a:pPr marL="171360" indent="-169920">
              <a:lnSpc>
                <a:spcPct val="100000"/>
              </a:lnSpc>
              <a:buClr>
                <a:srgbClr val="000000"/>
              </a:buClr>
              <a:buFont typeface="Arial"/>
              <a:buChar char="•"/>
            </a:pPr>
            <a:r>
              <a:rPr lang="es-MX" sz="1200" b="0" strike="noStrike" spc="-1">
                <a:latin typeface="Arial"/>
              </a:rPr>
              <a:t>Disipa el exceso de calor en el medio ambiente para mantener una temperatura óptima.</a:t>
            </a:r>
          </a:p>
          <a:p>
            <a:pPr marL="171360" indent="-169920">
              <a:lnSpc>
                <a:spcPct val="100000"/>
              </a:lnSpc>
              <a:buClr>
                <a:srgbClr val="000000"/>
              </a:buClr>
              <a:buFont typeface="Arial"/>
              <a:buChar char="•"/>
            </a:pPr>
            <a:r>
              <a:rPr lang="es-MX" sz="1200" b="0" strike="noStrike" spc="-1">
                <a:latin typeface="Arial"/>
              </a:rPr>
              <a:t>En ambientes fríos pierde más calor del requerido.</a:t>
            </a:r>
          </a:p>
          <a:p>
            <a:pPr marL="171360" indent="-169920">
              <a:lnSpc>
                <a:spcPct val="100000"/>
              </a:lnSpc>
              <a:buClr>
                <a:srgbClr val="000000"/>
              </a:buClr>
              <a:buFont typeface="Arial"/>
              <a:buChar char="•"/>
            </a:pPr>
            <a:r>
              <a:rPr lang="es-MX" sz="1200" b="0" strike="noStrike" spc="-1">
                <a:latin typeface="Arial"/>
              </a:rPr>
              <a:t>En ambientes calurosos el cuerpo no ejerce suficiente calor.</a:t>
            </a:r>
          </a:p>
          <a:p>
            <a:pPr>
              <a:lnSpc>
                <a:spcPct val="100000"/>
              </a:lnSpc>
            </a:pPr>
            <a:endParaRPr lang="es-MX" sz="1200" b="0" strike="noStrike" spc="-1">
              <a:latin typeface="Arial"/>
            </a:endParaRPr>
          </a:p>
          <a:p>
            <a:pPr>
              <a:lnSpc>
                <a:spcPct val="100000"/>
              </a:lnSpc>
            </a:pPr>
            <a:r>
              <a:rPr lang="es-MX" sz="1200" b="0" strike="noStrike" spc="-1">
                <a:latin typeface="Arial"/>
              </a:rPr>
              <a:t>No son deseables los escenarios de frío y calor extremosos.</a:t>
            </a:r>
          </a:p>
        </p:txBody>
      </p:sp>
      <p:sp>
        <p:nvSpPr>
          <p:cNvPr id="283" name="CustomShape 3"/>
          <p:cNvSpPr/>
          <p:nvPr/>
        </p:nvSpPr>
        <p:spPr>
          <a:xfrm>
            <a:off x="3970800" y="8682480"/>
            <a:ext cx="3036240" cy="453960"/>
          </a:xfrm>
          <a:prstGeom prst="rect">
            <a:avLst/>
          </a:prstGeom>
          <a:noFill/>
          <a:ln>
            <a:noFill/>
          </a:ln>
        </p:spPr>
        <p:style>
          <a:lnRef idx="0">
            <a:scrgbClr r="0" g="0" b="0"/>
          </a:lnRef>
          <a:fillRef idx="0">
            <a:scrgbClr r="0" g="0" b="0"/>
          </a:fillRef>
          <a:effectRef idx="0">
            <a:scrgbClr r="0" g="0" b="0"/>
          </a:effectRef>
          <a:fontRef idx="minor"/>
        </p:style>
        <p:txBody>
          <a:bodyPr lIns="86400" tIns="43200" rIns="86400" bIns="43200" anchor="b"/>
          <a:lstStyle/>
          <a:p>
            <a:pPr algn="r">
              <a:lnSpc>
                <a:spcPct val="100000"/>
              </a:lnSpc>
            </a:pPr>
            <a:fld id="{AD6FC39B-F506-4874-89A1-1EBCAC05304C}" type="slidenum">
              <a:rPr lang="es-MX" sz="1200" b="0" strike="noStrike" spc="-1">
                <a:solidFill>
                  <a:srgbClr val="000000"/>
                </a:solidFill>
                <a:latin typeface="Calibri"/>
              </a:rPr>
              <a:t>4</a:t>
            </a:fld>
            <a:endParaRPr lang="es-MX" sz="1200" b="0" strike="noStrike" spc="-1">
              <a:latin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 name="PlaceHolder 1"/>
          <p:cNvSpPr>
            <a:spLocks noGrp="1" noRot="1" noChangeAspect="1"/>
          </p:cNvSpPr>
          <p:nvPr>
            <p:ph type="sldImg"/>
          </p:nvPr>
        </p:nvSpPr>
        <p:spPr>
          <a:xfrm>
            <a:off x="1196975" y="693738"/>
            <a:ext cx="4614863" cy="3460750"/>
          </a:xfrm>
          <a:prstGeom prst="rect">
            <a:avLst/>
          </a:prstGeom>
        </p:spPr>
      </p:sp>
      <p:sp>
        <p:nvSpPr>
          <p:cNvPr id="285" name="PlaceHolder 2"/>
          <p:cNvSpPr>
            <a:spLocks noGrp="1"/>
          </p:cNvSpPr>
          <p:nvPr>
            <p:ph type="body"/>
          </p:nvPr>
        </p:nvSpPr>
        <p:spPr>
          <a:xfrm>
            <a:off x="700920" y="4386960"/>
            <a:ext cx="5607000" cy="4154760"/>
          </a:xfrm>
          <a:prstGeom prst="rect">
            <a:avLst/>
          </a:prstGeom>
        </p:spPr>
        <p:txBody>
          <a:bodyPr lIns="92160" tIns="46080" rIns="92160" bIns="46080"/>
          <a:lstStyle/>
          <a:p>
            <a:pPr marL="216000" indent="-214920">
              <a:lnSpc>
                <a:spcPct val="100000"/>
              </a:lnSpc>
            </a:pPr>
            <a:r>
              <a:rPr lang="es-MX" sz="1200" b="0" strike="noStrike" spc="-1" dirty="0">
                <a:latin typeface="+mn-lt"/>
              </a:rPr>
              <a:t>Fuente de foto: </a:t>
            </a:r>
            <a:r>
              <a:rPr lang="es-MX" sz="1200" b="0" strike="noStrike" spc="-1" dirty="0" err="1">
                <a:solidFill>
                  <a:srgbClr val="000000"/>
                </a:solidFill>
                <a:latin typeface="+mn-lt"/>
                <a:ea typeface="+mn-ea"/>
              </a:rPr>
              <a:t>raveen</a:t>
            </a:r>
            <a:r>
              <a:rPr lang="es-MX" sz="1200" b="0" strike="noStrike" spc="-1" dirty="0">
                <a:solidFill>
                  <a:srgbClr val="000000"/>
                </a:solidFill>
                <a:latin typeface="+mn-lt"/>
                <a:ea typeface="+mn-ea"/>
              </a:rPr>
              <a:t> Kumar </a:t>
            </a:r>
            <a:r>
              <a:rPr lang="es-MX" sz="1200" b="0" strike="noStrike" spc="-1" dirty="0" err="1">
                <a:solidFill>
                  <a:srgbClr val="000000"/>
                </a:solidFill>
                <a:latin typeface="+mn-lt"/>
                <a:ea typeface="+mn-ea"/>
              </a:rPr>
              <a:t>via</a:t>
            </a:r>
            <a:r>
              <a:rPr lang="es-MX" sz="1200" b="0" strike="noStrike" spc="-1" dirty="0">
                <a:solidFill>
                  <a:srgbClr val="000000"/>
                </a:solidFill>
                <a:latin typeface="+mn-lt"/>
                <a:ea typeface="+mn-ea"/>
              </a:rPr>
              <a:t> </a:t>
            </a:r>
            <a:r>
              <a:rPr lang="es-MX" sz="1200" b="0" u="sng" strike="noStrike" spc="-1" dirty="0">
                <a:solidFill>
                  <a:srgbClr val="000000"/>
                </a:solidFill>
                <a:uFillTx/>
                <a:latin typeface="+mn-lt"/>
                <a:ea typeface="+mn-ea"/>
                <a:hlinkClick r:id="rId3"/>
              </a:rPr>
              <a:t>https://www.simulationhub.com/blog/role-of-cfd-in-evaluating-occupant-thermal-comfort</a:t>
            </a:r>
            <a:endParaRPr lang="es-MX" sz="1200" b="0" strike="noStrike" spc="-1" dirty="0">
              <a:latin typeface="+mn-lt"/>
            </a:endParaRPr>
          </a:p>
          <a:p>
            <a:pPr marL="216000" indent="-214920">
              <a:lnSpc>
                <a:spcPct val="100000"/>
              </a:lnSpc>
            </a:pPr>
            <a:endParaRPr lang="es-MX" sz="1200" b="0" strike="noStrike" spc="-1" dirty="0">
              <a:latin typeface="+mn-lt"/>
            </a:endParaRPr>
          </a:p>
          <a:p>
            <a:pPr marL="216000" indent="-214920">
              <a:lnSpc>
                <a:spcPct val="100000"/>
              </a:lnSpc>
            </a:pPr>
            <a:r>
              <a:rPr lang="es-MX" sz="1200" b="0" strike="noStrike" spc="-1" dirty="0">
                <a:solidFill>
                  <a:srgbClr val="000000"/>
                </a:solidFill>
                <a:latin typeface="+mn-lt"/>
                <a:ea typeface="+mn-ea"/>
              </a:rPr>
              <a:t>Fuente de foto:</a:t>
            </a:r>
            <a:endParaRPr lang="es-MX" sz="1200" b="0" strike="noStrike" spc="-1" dirty="0">
              <a:latin typeface="+mn-lt"/>
            </a:endParaRPr>
          </a:p>
          <a:p>
            <a:pPr marL="216000" indent="-214920">
              <a:lnSpc>
                <a:spcPct val="100000"/>
              </a:lnSpc>
            </a:pPr>
            <a:r>
              <a:rPr lang="es-MX" sz="1200" b="0" strike="noStrike" spc="-1" dirty="0">
                <a:solidFill>
                  <a:srgbClr val="000000"/>
                </a:solidFill>
                <a:latin typeface="+mn-lt"/>
                <a:ea typeface="+mn-ea"/>
              </a:rPr>
              <a:t>https</a:t>
            </a:r>
            <a:r>
              <a:rPr lang="es-MX" sz="1200" b="0" u="sng" strike="noStrike" spc="-1" dirty="0">
                <a:solidFill>
                  <a:srgbClr val="000000"/>
                </a:solidFill>
                <a:uFillTx/>
                <a:latin typeface="+mn-lt"/>
                <a:ea typeface="+mn-ea"/>
                <a:hlinkClick r:id="rId4"/>
              </a:rPr>
              <a:t>://www.hse.gov.uk/temperature/thermal/factors.htm</a:t>
            </a:r>
            <a:endParaRPr lang="es-MX" sz="1200" b="0" strike="noStrike" spc="-1" dirty="0">
              <a:latin typeface="+mn-lt"/>
            </a:endParaRPr>
          </a:p>
          <a:p>
            <a:pPr marL="216000" indent="-214920">
              <a:lnSpc>
                <a:spcPct val="100000"/>
              </a:lnSpc>
            </a:pPr>
            <a:endParaRPr lang="es-MX" sz="1200" b="0" strike="noStrike" spc="-1" dirty="0">
              <a:latin typeface="Arial"/>
            </a:endParaRPr>
          </a:p>
        </p:txBody>
      </p:sp>
      <p:sp>
        <p:nvSpPr>
          <p:cNvPr id="286"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29C62233-BDD5-4C27-9BA2-07786CB479D9}" type="slidenum">
              <a:rPr lang="es-MX" sz="1200" b="0" strike="noStrike" spc="-1">
                <a:solidFill>
                  <a:srgbClr val="000000"/>
                </a:solidFill>
                <a:latin typeface="Times New Roman"/>
              </a:rPr>
              <a:t>5</a:t>
            </a:fld>
            <a:endParaRPr lang="es-MX" sz="1200" b="0" strike="noStrike" spc="-1">
              <a:latin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 name="PlaceHolder 1"/>
          <p:cNvSpPr>
            <a:spLocks noGrp="1" noRot="1" noChangeAspect="1"/>
          </p:cNvSpPr>
          <p:nvPr>
            <p:ph type="sldImg"/>
          </p:nvPr>
        </p:nvSpPr>
        <p:spPr>
          <a:xfrm>
            <a:off x="1196975" y="693738"/>
            <a:ext cx="4614863" cy="3460750"/>
          </a:xfrm>
          <a:prstGeom prst="rect">
            <a:avLst/>
          </a:prstGeom>
        </p:spPr>
      </p:sp>
      <p:sp>
        <p:nvSpPr>
          <p:cNvPr id="288" name="PlaceHolder 2"/>
          <p:cNvSpPr>
            <a:spLocks noGrp="1"/>
          </p:cNvSpPr>
          <p:nvPr>
            <p:ph type="body"/>
          </p:nvPr>
        </p:nvSpPr>
        <p:spPr>
          <a:xfrm>
            <a:off x="700920" y="4386960"/>
            <a:ext cx="5607000" cy="4154760"/>
          </a:xfrm>
          <a:prstGeom prst="rect">
            <a:avLst/>
          </a:prstGeom>
        </p:spPr>
        <p:txBody>
          <a:bodyPr lIns="92160" tIns="46080" rIns="92160" bIns="46080"/>
          <a:lstStyle/>
          <a:p>
            <a:pPr marL="216000" indent="-215280">
              <a:lnSpc>
                <a:spcPct val="100000"/>
              </a:lnSpc>
            </a:pPr>
            <a:r>
              <a:rPr lang="es-MX" sz="1200" b="0" strike="noStrike" spc="-1" dirty="0">
                <a:latin typeface="+mn-lt"/>
              </a:rPr>
              <a:t>Otro factor que afecta el equilibrio térmico es la forma del cuerpo del individuo. Esto es porque la tasa de disipación del calor depende del tamaño de la superficie del cuerpo.</a:t>
            </a:r>
          </a:p>
          <a:p>
            <a:pPr marL="216000" indent="-215280">
              <a:lnSpc>
                <a:spcPct val="100000"/>
              </a:lnSpc>
            </a:pPr>
            <a:endParaRPr lang="es-MX" sz="1200" b="0" strike="noStrike" spc="-1" dirty="0">
              <a:latin typeface="+mn-lt"/>
            </a:endParaRPr>
          </a:p>
          <a:p>
            <a:pPr marL="216000" indent="-215280">
              <a:lnSpc>
                <a:spcPct val="100000"/>
              </a:lnSpc>
            </a:pPr>
            <a:r>
              <a:rPr lang="es-MX" sz="1200" b="1" strike="noStrike" spc="-1" dirty="0">
                <a:latin typeface="+mn-lt"/>
              </a:rPr>
              <a:t>Pregunta</a:t>
            </a:r>
            <a:r>
              <a:rPr lang="es-MX" sz="1200" b="0" strike="noStrike" spc="-1" dirty="0">
                <a:latin typeface="+mn-lt"/>
              </a:rPr>
              <a:t>: ¿Cuál forma de cuerpo disipa calor más fácilmente, una persona alta o una baja?</a:t>
            </a:r>
          </a:p>
          <a:p>
            <a:pPr marL="216000" indent="-215280">
              <a:lnSpc>
                <a:spcPct val="100000"/>
              </a:lnSpc>
            </a:pPr>
            <a:endParaRPr lang="es-MX" sz="1200" b="0" strike="noStrike" spc="-1" dirty="0">
              <a:latin typeface="+mn-lt"/>
            </a:endParaRPr>
          </a:p>
          <a:p>
            <a:pPr marL="216000" indent="-215280">
              <a:lnSpc>
                <a:spcPct val="100000"/>
              </a:lnSpc>
            </a:pPr>
            <a:r>
              <a:rPr lang="es-MX" sz="1200" b="1" strike="noStrike" spc="-1" dirty="0">
                <a:latin typeface="+mn-lt"/>
              </a:rPr>
              <a:t>Respuesta</a:t>
            </a:r>
            <a:r>
              <a:rPr lang="es-MX" sz="1200" b="0" strike="noStrike" spc="-1" dirty="0">
                <a:latin typeface="+mn-lt"/>
              </a:rPr>
              <a:t>: Una persona alta y delgada tiene una proporción de superficie a volumen mayor que la de una persona de forma baja y redonda, en consecuencia, la primera disipa el calor más fácilmente y tolera temperaturas más altas que la segunda.</a:t>
            </a:r>
          </a:p>
        </p:txBody>
      </p:sp>
      <p:sp>
        <p:nvSpPr>
          <p:cNvPr id="289"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0B9F3EC8-23C0-455D-A3B4-FCE1DACB5E25}" type="slidenum">
              <a:rPr lang="es-MX" sz="1200" b="0" strike="noStrike" spc="-1">
                <a:solidFill>
                  <a:srgbClr val="000000"/>
                </a:solidFill>
                <a:latin typeface="Times New Roman"/>
              </a:rPr>
              <a:t>6</a:t>
            </a:fld>
            <a:endParaRPr lang="es-MX" sz="1200" b="0" strike="noStrike" spc="-1">
              <a:latin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 name="PlaceHolder 1"/>
          <p:cNvSpPr>
            <a:spLocks noGrp="1" noRot="1" noChangeAspect="1"/>
          </p:cNvSpPr>
          <p:nvPr>
            <p:ph type="sldImg"/>
          </p:nvPr>
        </p:nvSpPr>
        <p:spPr>
          <a:xfrm>
            <a:off x="1196975" y="693738"/>
            <a:ext cx="4614863" cy="3460750"/>
          </a:xfrm>
          <a:prstGeom prst="rect">
            <a:avLst/>
          </a:prstGeom>
        </p:spPr>
      </p:sp>
      <p:sp>
        <p:nvSpPr>
          <p:cNvPr id="291" name="PlaceHolder 2"/>
          <p:cNvSpPr>
            <a:spLocks noGrp="1"/>
          </p:cNvSpPr>
          <p:nvPr>
            <p:ph type="body"/>
          </p:nvPr>
        </p:nvSpPr>
        <p:spPr>
          <a:xfrm>
            <a:off x="700920" y="4386960"/>
            <a:ext cx="5607000" cy="4154760"/>
          </a:xfrm>
          <a:prstGeom prst="rect">
            <a:avLst/>
          </a:prstGeom>
        </p:spPr>
        <p:txBody>
          <a:bodyPr lIns="92160" tIns="46080" rIns="92160" bIns="46080"/>
          <a:lstStyle/>
          <a:p>
            <a:pPr marL="216000" indent="-214920">
              <a:lnSpc>
                <a:spcPct val="100000"/>
              </a:lnSpc>
            </a:pPr>
            <a:r>
              <a:rPr lang="es-MX" sz="1200" b="0" strike="noStrike" spc="-1" dirty="0">
                <a:solidFill>
                  <a:srgbClr val="000000"/>
                </a:solidFill>
                <a:latin typeface="+mn-lt"/>
                <a:ea typeface="+mn-ea"/>
              </a:rPr>
              <a:t>Otras características físicas de una persona, como la edad, el peso, la condición física y el sexo, pueden influenciar su equilibrio térmico.</a:t>
            </a:r>
            <a:endParaRPr lang="es-MX" sz="1200" b="0" strike="noStrike" spc="-1" dirty="0">
              <a:latin typeface="Arial"/>
            </a:endParaRPr>
          </a:p>
        </p:txBody>
      </p:sp>
      <p:sp>
        <p:nvSpPr>
          <p:cNvPr id="292"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9C40BEFD-4565-4AD1-BE1E-58EA3B64E6FF}" type="slidenum">
              <a:rPr lang="es-MX" sz="1200" b="0" strike="noStrike" spc="-1">
                <a:solidFill>
                  <a:srgbClr val="000000"/>
                </a:solidFill>
                <a:latin typeface="Times New Roman"/>
              </a:rPr>
              <a:t>7</a:t>
            </a:fld>
            <a:endParaRPr lang="es-MX" sz="1200" b="0" strike="noStrike" spc="-1">
              <a:latin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 name="PlaceHolder 1"/>
          <p:cNvSpPr>
            <a:spLocks noGrp="1" noRot="1" noChangeAspect="1"/>
          </p:cNvSpPr>
          <p:nvPr>
            <p:ph type="sldImg"/>
          </p:nvPr>
        </p:nvSpPr>
        <p:spPr>
          <a:xfrm>
            <a:off x="1196975" y="693738"/>
            <a:ext cx="4614863" cy="3460750"/>
          </a:xfrm>
          <a:prstGeom prst="rect">
            <a:avLst/>
          </a:prstGeom>
        </p:spPr>
      </p:sp>
      <p:sp>
        <p:nvSpPr>
          <p:cNvPr id="294" name="PlaceHolder 2"/>
          <p:cNvSpPr>
            <a:spLocks noGrp="1"/>
          </p:cNvSpPr>
          <p:nvPr>
            <p:ph type="body"/>
          </p:nvPr>
        </p:nvSpPr>
        <p:spPr>
          <a:xfrm>
            <a:off x="700920" y="4386960"/>
            <a:ext cx="5607000" cy="4154760"/>
          </a:xfrm>
          <a:prstGeom prst="rect">
            <a:avLst/>
          </a:prstGeom>
        </p:spPr>
        <p:txBody>
          <a:bodyPr lIns="92160" tIns="46080" rIns="92160" bIns="46080"/>
          <a:lstStyle/>
          <a:p>
            <a:endParaRPr lang="es-MX" sz="2000" b="0" strike="noStrike" spc="-1">
              <a:latin typeface="Arial"/>
            </a:endParaRPr>
          </a:p>
        </p:txBody>
      </p:sp>
      <p:sp>
        <p:nvSpPr>
          <p:cNvPr id="295"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B67F1408-FD95-49CF-9946-969D8E16E478}" type="slidenum">
              <a:rPr lang="es-MX" sz="1200" b="0" strike="noStrike" spc="-1">
                <a:solidFill>
                  <a:srgbClr val="000000"/>
                </a:solidFill>
                <a:latin typeface="Times New Roman"/>
              </a:rPr>
              <a:t>8</a:t>
            </a:fld>
            <a:endParaRPr lang="es-MX" sz="1200" b="0" strike="noStrike" spc="-1">
              <a:latin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 name="PlaceHolder 1"/>
          <p:cNvSpPr>
            <a:spLocks noGrp="1" noRot="1" noChangeAspect="1"/>
          </p:cNvSpPr>
          <p:nvPr>
            <p:ph type="sldImg"/>
          </p:nvPr>
        </p:nvSpPr>
        <p:spPr>
          <a:xfrm>
            <a:off x="1196975" y="693738"/>
            <a:ext cx="4614863" cy="3460750"/>
          </a:xfrm>
          <a:prstGeom prst="rect">
            <a:avLst/>
          </a:prstGeom>
        </p:spPr>
      </p:sp>
      <p:sp>
        <p:nvSpPr>
          <p:cNvPr id="297" name="PlaceHolder 2"/>
          <p:cNvSpPr>
            <a:spLocks noGrp="1"/>
          </p:cNvSpPr>
          <p:nvPr>
            <p:ph type="body"/>
          </p:nvPr>
        </p:nvSpPr>
        <p:spPr>
          <a:xfrm>
            <a:off x="700920" y="4386960"/>
            <a:ext cx="5607000" cy="4154760"/>
          </a:xfrm>
          <a:prstGeom prst="rect">
            <a:avLst/>
          </a:prstGeom>
        </p:spPr>
        <p:txBody>
          <a:bodyPr lIns="92160" tIns="46080" rIns="92160" bIns="46080"/>
          <a:lstStyle/>
          <a:p>
            <a:endParaRPr lang="es-MX" sz="2000" b="0" strike="noStrike" spc="-1">
              <a:latin typeface="Arial"/>
            </a:endParaRPr>
          </a:p>
        </p:txBody>
      </p:sp>
      <p:sp>
        <p:nvSpPr>
          <p:cNvPr id="298" name="CustomShape 3"/>
          <p:cNvSpPr/>
          <p:nvPr/>
        </p:nvSpPr>
        <p:spPr>
          <a:xfrm>
            <a:off x="3970800" y="8772840"/>
            <a:ext cx="3036240" cy="460440"/>
          </a:xfrm>
          <a:prstGeom prst="rect">
            <a:avLst/>
          </a:prstGeom>
          <a:noFill/>
          <a:ln>
            <a:noFill/>
          </a:ln>
        </p:spPr>
        <p:style>
          <a:lnRef idx="0">
            <a:scrgbClr r="0" g="0" b="0"/>
          </a:lnRef>
          <a:fillRef idx="0">
            <a:scrgbClr r="0" g="0" b="0"/>
          </a:fillRef>
          <a:effectRef idx="0">
            <a:scrgbClr r="0" g="0" b="0"/>
          </a:effectRef>
          <a:fontRef idx="minor"/>
        </p:style>
        <p:txBody>
          <a:bodyPr lIns="92160" tIns="46080" rIns="92160" bIns="46080" anchor="b"/>
          <a:lstStyle/>
          <a:p>
            <a:pPr algn="r">
              <a:lnSpc>
                <a:spcPct val="100000"/>
              </a:lnSpc>
            </a:pPr>
            <a:fld id="{B85A0E2B-552E-43C2-A7C6-531676E65CF3}" type="slidenum">
              <a:rPr lang="es-MX" sz="1200" b="0" strike="noStrike" spc="-1">
                <a:solidFill>
                  <a:srgbClr val="000000"/>
                </a:solidFill>
                <a:latin typeface="Times New Roman"/>
              </a:rPr>
              <a:t>9</a:t>
            </a:fld>
            <a:endParaRPr lang="es-MX" sz="1200" b="0" strike="noStrike" spc="-1">
              <a:latin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s-MX" sz="3200" b="0" strike="noStrike" spc="-1">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s-MX"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s-MX" sz="3200" b="0" strike="noStrike" spc="-1">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s-MX" sz="3200" b="0" strike="noStrike" spc="-1">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s-MX" sz="3200" b="0" strike="noStrike" spc="-1">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s-MX" sz="3200" b="0" strike="noStrike" spc="-1">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s-MX" sz="3200" b="0" strike="noStrike" spc="-1">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s-MX" sz="3200" b="0" strike="noStrike" spc="-1">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s-MX" sz="3200" b="0" strike="noStrike" spc="-1">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41"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s-MX"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43"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45"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s-MX" sz="3200" b="0" strike="noStrike" spc="-1">
              <a:latin typeface="Arial"/>
            </a:endParaRPr>
          </a:p>
        </p:txBody>
      </p:sp>
      <p:sp>
        <p:nvSpPr>
          <p:cNvPr id="46"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s-MX"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5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s-MX" sz="3200" b="0" strike="noStrike" spc="-1">
              <a:latin typeface="Arial"/>
            </a:endParaRPr>
          </a:p>
        </p:txBody>
      </p:sp>
      <p:sp>
        <p:nvSpPr>
          <p:cNvPr id="51"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s-MX" sz="3200" b="0" strike="noStrike" spc="-1">
              <a:latin typeface="Arial"/>
            </a:endParaRPr>
          </a:p>
        </p:txBody>
      </p:sp>
      <p:sp>
        <p:nvSpPr>
          <p:cNvPr id="52"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s-MX"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54"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s-MX" sz="3200" b="0" strike="noStrike" spc="-1">
              <a:latin typeface="Arial"/>
            </a:endParaRPr>
          </a:p>
        </p:txBody>
      </p:sp>
      <p:sp>
        <p:nvSpPr>
          <p:cNvPr id="5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s-MX" sz="3200" b="0" strike="noStrike" spc="-1">
              <a:latin typeface="Arial"/>
            </a:endParaRPr>
          </a:p>
        </p:txBody>
      </p:sp>
      <p:sp>
        <p:nvSpPr>
          <p:cNvPr id="56"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5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s-MX" sz="3200" b="0" strike="noStrike" spc="-1">
              <a:latin typeface="Arial"/>
            </a:endParaRPr>
          </a:p>
        </p:txBody>
      </p:sp>
      <p:sp>
        <p:nvSpPr>
          <p:cNvPr id="59"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s-MX" sz="3200" b="0" strike="noStrike" spc="-1">
              <a:latin typeface="Arial"/>
            </a:endParaRPr>
          </a:p>
        </p:txBody>
      </p:sp>
      <p:sp>
        <p:nvSpPr>
          <p:cNvPr id="60"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62"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s-MX" sz="3200" b="0" strike="noStrike" spc="-1">
              <a:latin typeface="Arial"/>
            </a:endParaRPr>
          </a:p>
        </p:txBody>
      </p:sp>
      <p:sp>
        <p:nvSpPr>
          <p:cNvPr id="63"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s-MX" sz="3200" b="0" strike="noStrike" spc="-1">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s-MX" sz="3200" b="0" strike="noStrike" spc="-1">
              <a:latin typeface="Arial"/>
            </a:endParaRPr>
          </a:p>
        </p:txBody>
      </p:sp>
      <p:sp>
        <p:nvSpPr>
          <p:cNvPr id="67"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s-MX" sz="3200" b="0" strike="noStrike" spc="-1">
              <a:latin typeface="Arial"/>
            </a:endParaRPr>
          </a:p>
        </p:txBody>
      </p:sp>
      <p:sp>
        <p:nvSpPr>
          <p:cNvPr id="68"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70"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s-MX" sz="3200" b="0" strike="noStrike" spc="-1">
              <a:latin typeface="Arial"/>
            </a:endParaRPr>
          </a:p>
        </p:txBody>
      </p:sp>
      <p:sp>
        <p:nvSpPr>
          <p:cNvPr id="71"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s-MX" sz="3200" b="0" strike="noStrike" spc="-1">
              <a:latin typeface="Arial"/>
            </a:endParaRPr>
          </a:p>
        </p:txBody>
      </p:sp>
      <p:sp>
        <p:nvSpPr>
          <p:cNvPr id="72"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s-MX" sz="3200" b="0" strike="noStrike" spc="-1">
              <a:latin typeface="Arial"/>
            </a:endParaRPr>
          </a:p>
        </p:txBody>
      </p:sp>
      <p:sp>
        <p:nvSpPr>
          <p:cNvPr id="73"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s-MX" sz="3200" b="0" strike="noStrike" spc="-1">
              <a:latin typeface="Arial"/>
            </a:endParaRPr>
          </a:p>
        </p:txBody>
      </p:sp>
      <p:sp>
        <p:nvSpPr>
          <p:cNvPr id="74"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s-MX" sz="3200" b="0" strike="noStrike" spc="-1">
              <a:latin typeface="Arial"/>
            </a:endParaRPr>
          </a:p>
        </p:txBody>
      </p:sp>
      <p:sp>
        <p:nvSpPr>
          <p:cNvPr id="75"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8"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79"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s-MX"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81"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83"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s-MX" sz="3200" b="0" strike="noStrike" spc="-1">
              <a:latin typeface="Arial"/>
            </a:endParaRPr>
          </a:p>
        </p:txBody>
      </p:sp>
      <p:sp>
        <p:nvSpPr>
          <p:cNvPr id="84"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6"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s-MX"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8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s-MX" sz="3200" b="0" strike="noStrike" spc="-1">
              <a:latin typeface="Arial"/>
            </a:endParaRPr>
          </a:p>
        </p:txBody>
      </p:sp>
      <p:sp>
        <p:nvSpPr>
          <p:cNvPr id="89"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s-MX" sz="3200" b="0" strike="noStrike" spc="-1">
              <a:latin typeface="Arial"/>
            </a:endParaRPr>
          </a:p>
        </p:txBody>
      </p:sp>
      <p:sp>
        <p:nvSpPr>
          <p:cNvPr id="90"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92"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s-MX" sz="3200" b="0" strike="noStrike" spc="-1">
              <a:latin typeface="Arial"/>
            </a:endParaRPr>
          </a:p>
        </p:txBody>
      </p:sp>
      <p:sp>
        <p:nvSpPr>
          <p:cNvPr id="93"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s-MX" sz="3200" b="0" strike="noStrike" spc="-1">
              <a:latin typeface="Arial"/>
            </a:endParaRPr>
          </a:p>
        </p:txBody>
      </p:sp>
      <p:sp>
        <p:nvSpPr>
          <p:cNvPr id="94"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96"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s-MX" sz="3200" b="0" strike="noStrike" spc="-1">
              <a:latin typeface="Arial"/>
            </a:endParaRPr>
          </a:p>
        </p:txBody>
      </p:sp>
      <p:sp>
        <p:nvSpPr>
          <p:cNvPr id="9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s-MX" sz="3200" b="0" strike="noStrike" spc="-1">
              <a:latin typeface="Arial"/>
            </a:endParaRPr>
          </a:p>
        </p:txBody>
      </p:sp>
      <p:sp>
        <p:nvSpPr>
          <p:cNvPr id="98"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100"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s-MX" sz="3200" b="0" strike="noStrike" spc="-1">
              <a:latin typeface="Arial"/>
            </a:endParaRPr>
          </a:p>
        </p:txBody>
      </p:sp>
      <p:sp>
        <p:nvSpPr>
          <p:cNvPr id="101"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103"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s-MX" sz="3200" b="0" strike="noStrike" spc="-1">
              <a:latin typeface="Arial"/>
            </a:endParaRPr>
          </a:p>
        </p:txBody>
      </p:sp>
      <p:sp>
        <p:nvSpPr>
          <p:cNvPr id="104"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s-MX" sz="3200" b="0" strike="noStrike" spc="-1">
              <a:latin typeface="Arial"/>
            </a:endParaRPr>
          </a:p>
        </p:txBody>
      </p:sp>
      <p:sp>
        <p:nvSpPr>
          <p:cNvPr id="105"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s-MX" sz="3200" b="0" strike="noStrike" spc="-1">
              <a:latin typeface="Arial"/>
            </a:endParaRPr>
          </a:p>
        </p:txBody>
      </p:sp>
      <p:sp>
        <p:nvSpPr>
          <p:cNvPr id="106"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108"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s-MX" sz="3200" b="0" strike="noStrike" spc="-1">
              <a:latin typeface="Arial"/>
            </a:endParaRPr>
          </a:p>
        </p:txBody>
      </p:sp>
      <p:sp>
        <p:nvSpPr>
          <p:cNvPr id="109"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s-MX" sz="3200" b="0" strike="noStrike" spc="-1">
              <a:latin typeface="Arial"/>
            </a:endParaRPr>
          </a:p>
        </p:txBody>
      </p:sp>
      <p:sp>
        <p:nvSpPr>
          <p:cNvPr id="110"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s-MX" sz="3200" b="0" strike="noStrike" spc="-1">
              <a:latin typeface="Arial"/>
            </a:endParaRPr>
          </a:p>
        </p:txBody>
      </p:sp>
      <p:sp>
        <p:nvSpPr>
          <p:cNvPr id="111"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s-MX" sz="3200" b="0" strike="noStrike" spc="-1">
              <a:latin typeface="Arial"/>
            </a:endParaRPr>
          </a:p>
        </p:txBody>
      </p:sp>
      <p:sp>
        <p:nvSpPr>
          <p:cNvPr id="112"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s-MX" sz="3200" b="0" strike="noStrike" spc="-1">
              <a:latin typeface="Arial"/>
            </a:endParaRPr>
          </a:p>
        </p:txBody>
      </p:sp>
      <p:sp>
        <p:nvSpPr>
          <p:cNvPr id="113"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s-MX" sz="3200" b="0" strike="noStrike" spc="-1">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s-MX"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s-MX" sz="3200" b="0" strike="noStrike" spc="-1">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s-MX" sz="3200" b="0" strike="noStrike" spc="-1">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s-MX" sz="3200" b="0" strike="noStrike" spc="-1">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s-MX" sz="3200" b="0" strike="noStrike" spc="-1">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s-MX" sz="4400" b="0" strike="noStrike" spc="-1">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s-MX"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s-MX" sz="3200" b="0" strike="noStrike" spc="-1">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s-MX"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r>
              <a:rPr lang="es-MX" sz="4400" b="0" strike="noStrike" spc="-1">
                <a:latin typeface="Arial"/>
              </a:rPr>
              <a:t>Click to edit the title text format</a:t>
            </a:r>
          </a:p>
        </p:txBody>
      </p:sp>
      <p:sp>
        <p:nvSpPr>
          <p:cNvPr id="3"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s-MX"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s-MX" sz="2800" b="0" strike="noStrike" spc="-1">
                <a:latin typeface="Arial"/>
              </a:rPr>
              <a:t>Second Outline Level</a:t>
            </a:r>
          </a:p>
          <a:p>
            <a:pPr marL="1296000" lvl="2" indent="-288000">
              <a:spcBef>
                <a:spcPts val="850"/>
              </a:spcBef>
              <a:buClr>
                <a:srgbClr val="000000"/>
              </a:buClr>
              <a:buSzPct val="45000"/>
              <a:buFont typeface="Wingdings" charset="2"/>
              <a:buChar char=""/>
            </a:pPr>
            <a:r>
              <a:rPr lang="es-MX" sz="2400" b="0" strike="noStrike" spc="-1">
                <a:latin typeface="Arial"/>
              </a:rPr>
              <a:t>Third Outline Level</a:t>
            </a:r>
          </a:p>
          <a:p>
            <a:pPr marL="1728000" lvl="3" indent="-216000">
              <a:spcBef>
                <a:spcPts val="567"/>
              </a:spcBef>
              <a:buClr>
                <a:srgbClr val="000000"/>
              </a:buClr>
              <a:buSzPct val="75000"/>
              <a:buFont typeface="Symbol" charset="2"/>
              <a:buChar char=""/>
            </a:pPr>
            <a:r>
              <a:rPr lang="es-MX" sz="2000" b="0" strike="noStrike" spc="-1">
                <a:latin typeface="Arial"/>
              </a:rPr>
              <a:t>Fourth Outline Level</a:t>
            </a:r>
          </a:p>
          <a:p>
            <a:pPr marL="2160000" lvl="4" indent="-216000">
              <a:spcBef>
                <a:spcPts val="283"/>
              </a:spcBef>
              <a:buClr>
                <a:srgbClr val="000000"/>
              </a:buClr>
              <a:buSzPct val="45000"/>
              <a:buFont typeface="Wingdings" charset="2"/>
              <a:buChar char=""/>
            </a:pPr>
            <a:r>
              <a:rPr lang="es-MX" sz="2000" b="0" strike="noStrike" spc="-1">
                <a:latin typeface="Arial"/>
              </a:rPr>
              <a:t>Fifth Outline Level</a:t>
            </a:r>
          </a:p>
          <a:p>
            <a:pPr marL="2592000" lvl="5" indent="-216000">
              <a:spcBef>
                <a:spcPts val="283"/>
              </a:spcBef>
              <a:buClr>
                <a:srgbClr val="000000"/>
              </a:buClr>
              <a:buSzPct val="45000"/>
              <a:buFont typeface="Wingdings" charset="2"/>
              <a:buChar char=""/>
            </a:pPr>
            <a:r>
              <a:rPr lang="es-MX" sz="2000" b="0" strike="noStrike" spc="-1">
                <a:latin typeface="Arial"/>
              </a:rPr>
              <a:t>Sixth Outline Level</a:t>
            </a:r>
          </a:p>
          <a:p>
            <a:pPr marL="3024000" lvl="6" indent="-216000">
              <a:spcBef>
                <a:spcPts val="283"/>
              </a:spcBef>
              <a:buClr>
                <a:srgbClr val="000000"/>
              </a:buClr>
              <a:buSzPct val="45000"/>
              <a:buFont typeface="Wingdings" charset="2"/>
              <a:buChar char=""/>
            </a:pPr>
            <a:r>
              <a:rPr lang="es-MX"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tIns="0" rIns="0" bIns="0" anchor="ctr"/>
          <a:lstStyle/>
          <a:p>
            <a:pPr algn="ctr"/>
            <a:r>
              <a:rPr lang="es-MX" sz="4400" b="0" strike="noStrike" spc="-1">
                <a:latin typeface="Arial"/>
              </a:rPr>
              <a:t>Click to edit the title text format</a:t>
            </a:r>
          </a:p>
        </p:txBody>
      </p:sp>
      <p:sp>
        <p:nvSpPr>
          <p:cNvPr id="39"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s-MX"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s-MX" sz="2800" b="0" strike="noStrike" spc="-1">
                <a:latin typeface="Arial"/>
              </a:rPr>
              <a:t>Second Outline Level</a:t>
            </a:r>
          </a:p>
          <a:p>
            <a:pPr marL="1296000" lvl="2" indent="-288000">
              <a:spcBef>
                <a:spcPts val="850"/>
              </a:spcBef>
              <a:buClr>
                <a:srgbClr val="000000"/>
              </a:buClr>
              <a:buSzPct val="45000"/>
              <a:buFont typeface="Wingdings" charset="2"/>
              <a:buChar char=""/>
            </a:pPr>
            <a:r>
              <a:rPr lang="es-MX" sz="2400" b="0" strike="noStrike" spc="-1">
                <a:latin typeface="Arial"/>
              </a:rPr>
              <a:t>Third Outline Level</a:t>
            </a:r>
          </a:p>
          <a:p>
            <a:pPr marL="1728000" lvl="3" indent="-216000">
              <a:spcBef>
                <a:spcPts val="567"/>
              </a:spcBef>
              <a:buClr>
                <a:srgbClr val="000000"/>
              </a:buClr>
              <a:buSzPct val="75000"/>
              <a:buFont typeface="Symbol" charset="2"/>
              <a:buChar char=""/>
            </a:pPr>
            <a:r>
              <a:rPr lang="es-MX" sz="2000" b="0" strike="noStrike" spc="-1">
                <a:latin typeface="Arial"/>
              </a:rPr>
              <a:t>Fourth Outline Level</a:t>
            </a:r>
          </a:p>
          <a:p>
            <a:pPr marL="2160000" lvl="4" indent="-216000">
              <a:spcBef>
                <a:spcPts val="283"/>
              </a:spcBef>
              <a:buClr>
                <a:srgbClr val="000000"/>
              </a:buClr>
              <a:buSzPct val="45000"/>
              <a:buFont typeface="Wingdings" charset="2"/>
              <a:buChar char=""/>
            </a:pPr>
            <a:r>
              <a:rPr lang="es-MX" sz="2000" b="0" strike="noStrike" spc="-1">
                <a:latin typeface="Arial"/>
              </a:rPr>
              <a:t>Fifth Outline Level</a:t>
            </a:r>
          </a:p>
          <a:p>
            <a:pPr marL="2592000" lvl="5" indent="-216000">
              <a:spcBef>
                <a:spcPts val="283"/>
              </a:spcBef>
              <a:buClr>
                <a:srgbClr val="000000"/>
              </a:buClr>
              <a:buSzPct val="45000"/>
              <a:buFont typeface="Wingdings" charset="2"/>
              <a:buChar char=""/>
            </a:pPr>
            <a:r>
              <a:rPr lang="es-MX" sz="2000" b="0" strike="noStrike" spc="-1">
                <a:latin typeface="Arial"/>
              </a:rPr>
              <a:t>Sixth Outline Level</a:t>
            </a:r>
          </a:p>
          <a:p>
            <a:pPr marL="3024000" lvl="6" indent="-216000">
              <a:spcBef>
                <a:spcPts val="283"/>
              </a:spcBef>
              <a:buClr>
                <a:srgbClr val="000000"/>
              </a:buClr>
              <a:buSzPct val="45000"/>
              <a:buFont typeface="Wingdings" charset="2"/>
              <a:buChar char=""/>
            </a:pPr>
            <a:r>
              <a:rPr lang="es-MX"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273600"/>
            <a:ext cx="8229240" cy="1144800"/>
          </a:xfrm>
          <a:prstGeom prst="rect">
            <a:avLst/>
          </a:prstGeom>
        </p:spPr>
        <p:txBody>
          <a:bodyPr lIns="0" tIns="0" rIns="0" bIns="0" anchor="ctr"/>
          <a:lstStyle/>
          <a:p>
            <a:pPr algn="ctr"/>
            <a:r>
              <a:rPr lang="es-MX" sz="4400" b="0" strike="noStrike" spc="-1">
                <a:latin typeface="Arial"/>
              </a:rPr>
              <a:t>Click to edit the title text format</a:t>
            </a:r>
          </a:p>
        </p:txBody>
      </p:sp>
      <p:sp>
        <p:nvSpPr>
          <p:cNvPr id="77"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s-MX"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s-MX" sz="2800" b="0" strike="noStrike" spc="-1">
                <a:latin typeface="Arial"/>
              </a:rPr>
              <a:t>Second Outline Level</a:t>
            </a:r>
          </a:p>
          <a:p>
            <a:pPr marL="1296000" lvl="2" indent="-288000">
              <a:spcBef>
                <a:spcPts val="850"/>
              </a:spcBef>
              <a:buClr>
                <a:srgbClr val="000000"/>
              </a:buClr>
              <a:buSzPct val="45000"/>
              <a:buFont typeface="Wingdings" charset="2"/>
              <a:buChar char=""/>
            </a:pPr>
            <a:r>
              <a:rPr lang="es-MX" sz="2400" b="0" strike="noStrike" spc="-1">
                <a:latin typeface="Arial"/>
              </a:rPr>
              <a:t>Third Outline Level</a:t>
            </a:r>
          </a:p>
          <a:p>
            <a:pPr marL="1728000" lvl="3" indent="-216000">
              <a:spcBef>
                <a:spcPts val="567"/>
              </a:spcBef>
              <a:buClr>
                <a:srgbClr val="000000"/>
              </a:buClr>
              <a:buSzPct val="75000"/>
              <a:buFont typeface="Symbol" charset="2"/>
              <a:buChar char=""/>
            </a:pPr>
            <a:r>
              <a:rPr lang="es-MX" sz="2000" b="0" strike="noStrike" spc="-1">
                <a:latin typeface="Arial"/>
              </a:rPr>
              <a:t>Fourth Outline Level</a:t>
            </a:r>
          </a:p>
          <a:p>
            <a:pPr marL="2160000" lvl="4" indent="-216000">
              <a:spcBef>
                <a:spcPts val="283"/>
              </a:spcBef>
              <a:buClr>
                <a:srgbClr val="000000"/>
              </a:buClr>
              <a:buSzPct val="45000"/>
              <a:buFont typeface="Wingdings" charset="2"/>
              <a:buChar char=""/>
            </a:pPr>
            <a:r>
              <a:rPr lang="es-MX" sz="2000" b="0" strike="noStrike" spc="-1">
                <a:latin typeface="Arial"/>
              </a:rPr>
              <a:t>Fifth Outline Level</a:t>
            </a:r>
          </a:p>
          <a:p>
            <a:pPr marL="2592000" lvl="5" indent="-216000">
              <a:spcBef>
                <a:spcPts val="283"/>
              </a:spcBef>
              <a:buClr>
                <a:srgbClr val="000000"/>
              </a:buClr>
              <a:buSzPct val="45000"/>
              <a:buFont typeface="Wingdings" charset="2"/>
              <a:buChar char=""/>
            </a:pPr>
            <a:r>
              <a:rPr lang="es-MX" sz="2000" b="0" strike="noStrike" spc="-1">
                <a:latin typeface="Arial"/>
              </a:rPr>
              <a:t>Sixth Outline Level</a:t>
            </a:r>
          </a:p>
          <a:p>
            <a:pPr marL="3024000" lvl="6" indent="-216000">
              <a:spcBef>
                <a:spcPts val="283"/>
              </a:spcBef>
              <a:buClr>
                <a:srgbClr val="000000"/>
              </a:buClr>
              <a:buSzPct val="45000"/>
              <a:buFont typeface="Wingdings" charset="2"/>
              <a:buChar char=""/>
            </a:pPr>
            <a:r>
              <a:rPr lang="es-MX"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9.xml"/><Relationship Id="rId1" Type="http://schemas.openxmlformats.org/officeDocument/2006/relationships/slideLayout" Target="../slideLayouts/slideLayout2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CustomShape 1">
            <a:extLst>
              <a:ext uri="{C183D7F6-B498-43B3-948B-1728B52AA6E4}">
                <adec:decorative xmlns:adec="http://schemas.microsoft.com/office/drawing/2017/decorative" val="1"/>
              </a:ext>
            </a:extLst>
          </p:cNvPr>
          <p:cNvSpPr/>
          <p:nvPr/>
        </p:nvSpPr>
        <p:spPr>
          <a:xfrm>
            <a:off x="6840" y="311040"/>
            <a:ext cx="2055960" cy="684360"/>
          </a:xfrm>
          <a:prstGeom prst="rect">
            <a:avLst/>
          </a:prstGeom>
          <a:ln>
            <a:round/>
          </a:ln>
        </p:spPr>
        <p:style>
          <a:lnRef idx="2">
            <a:schemeClr val="dk1">
              <a:shade val="50000"/>
            </a:schemeClr>
          </a:lnRef>
          <a:fillRef idx="1">
            <a:schemeClr val="dk1"/>
          </a:fillRef>
          <a:effectRef idx="0">
            <a:schemeClr val="dk1"/>
          </a:effectRef>
          <a:fontRef idx="minor"/>
        </p:style>
        <p:txBody>
          <a:bodyPr lIns="90000" tIns="45000" rIns="90000" bIns="45000" anchor="ctr"/>
          <a:lstStyle/>
          <a:p>
            <a:pPr algn="ctr">
              <a:lnSpc>
                <a:spcPct val="100000"/>
              </a:lnSpc>
            </a:pPr>
            <a:r>
              <a:rPr lang="es-MX" sz="2200" b="1" strike="noStrike" spc="-1">
                <a:solidFill>
                  <a:srgbClr val="FFFFFF"/>
                </a:solidFill>
                <a:latin typeface="Calibri"/>
                <a:ea typeface="DejaVu Sans"/>
              </a:rPr>
              <a:t>Módulo # 7</a:t>
            </a:r>
            <a:endParaRPr lang="es-MX" sz="2200" b="0" strike="noStrike" spc="-1">
              <a:latin typeface="Arial"/>
            </a:endParaRPr>
          </a:p>
        </p:txBody>
      </p:sp>
      <p:sp>
        <p:nvSpPr>
          <p:cNvPr id="121" name="CustomShape 2"/>
          <p:cNvSpPr>
            <a:spLocks noGrp="1"/>
          </p:cNvSpPr>
          <p:nvPr>
            <p:ph type="title" idx="4294967295"/>
          </p:nvPr>
        </p:nvSpPr>
        <p:spPr>
          <a:xfrm>
            <a:off x="0" y="2971800"/>
            <a:ext cx="9142560" cy="1065240"/>
          </a:xfrm>
          <a:prstGeom prst="rect">
            <a:avLst/>
          </a:prstGeom>
          <a:solidFill>
            <a:srgbClr val="17375E"/>
          </a:solid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400" b="0" i="0" u="none" strike="noStrike" kern="1200" cap="none" spc="-1" normalizeH="0" baseline="0" noProof="0" dirty="0">
                <a:ln>
                  <a:noFill/>
                </a:ln>
                <a:solidFill>
                  <a:srgbClr val="FFFFFF"/>
                </a:solidFill>
                <a:effectLst/>
                <a:uLnTx/>
                <a:uFillTx/>
                <a:latin typeface="Calibri"/>
                <a:ea typeface="DejaVu Sans"/>
                <a:cs typeface="+mn-cs"/>
              </a:rPr>
              <a:t>Reconocer y controlar peligros en</a:t>
            </a:r>
            <a:br>
              <a:rPr kumimoji="0" lang="es-ES" sz="1800" b="0" i="0" u="none" strike="noStrike" kern="1200" cap="none" spc="0" normalizeH="0" baseline="0" noProof="0" dirty="0">
                <a:ln>
                  <a:noFill/>
                </a:ln>
                <a:solidFill>
                  <a:schemeClr val="tx1"/>
                </a:solidFill>
                <a:effectLst/>
                <a:uLnTx/>
                <a:uFillTx/>
                <a:latin typeface="+mn-lt"/>
                <a:ea typeface="+mn-ea"/>
                <a:cs typeface="+mn-cs"/>
              </a:rPr>
            </a:br>
            <a:r>
              <a:rPr kumimoji="0" lang="es-ES" sz="4000" b="0" i="0" u="none" strike="noStrike" kern="1200" cap="none" spc="-1" normalizeH="0" baseline="0" noProof="0" dirty="0">
                <a:ln>
                  <a:noFill/>
                </a:ln>
                <a:solidFill>
                  <a:srgbClr val="FFFFFF"/>
                </a:solidFill>
                <a:effectLst/>
                <a:uLnTx/>
                <a:uFillTx/>
                <a:latin typeface="Calibri"/>
                <a:ea typeface="DejaVu Sans"/>
                <a:cs typeface="+mn-cs"/>
              </a:rPr>
              <a:t>Ambientes expuestos</a:t>
            </a:r>
            <a:endParaRPr kumimoji="0" lang="es-ES" sz="4000" b="0" i="0" u="none" strike="noStrike" kern="1200" cap="none" spc="-1" normalizeH="0" baseline="0" noProof="0" dirty="0">
              <a:ln>
                <a:noFill/>
              </a:ln>
              <a:solidFill>
                <a:schemeClr val="tx1"/>
              </a:solidFill>
              <a:effectLst/>
              <a:uLnTx/>
              <a:uFillTx/>
              <a:latin typeface="Arial"/>
              <a:ea typeface="+mn-ea"/>
              <a:cs typeface="+mn-cs"/>
            </a:endParaRPr>
          </a:p>
        </p:txBody>
      </p:sp>
      <p:sp>
        <p:nvSpPr>
          <p:cNvPr id="122" name="CustomShape 3"/>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DB98E747-1AF5-4804-A0C7-8F6192ECFAF1}" type="slidenum">
              <a:rPr lang="es-MX" sz="1200" b="0" strike="noStrike" spc="-1">
                <a:solidFill>
                  <a:srgbClr val="8B8B8B"/>
                </a:solidFill>
                <a:latin typeface="Calibri"/>
                <a:ea typeface="DejaVu Sans"/>
              </a:rPr>
              <a:t>1</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CustomShape 3">
            <a:extLst>
              <a:ext uri="{C183D7F6-B498-43B3-948B-1728B52AA6E4}">
                <adec:decorative xmlns:adec="http://schemas.microsoft.com/office/drawing/2017/decorative" val="1"/>
              </a:ext>
            </a:extLst>
          </p:cNvPr>
          <p:cNvSpPr/>
          <p:nvPr/>
        </p:nvSpPr>
        <p:spPr>
          <a:xfrm>
            <a:off x="0" y="45720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58" name="CustomShape 4"/>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DejaVu Sans"/>
                <a:cs typeface="+mn-cs"/>
              </a:rPr>
              <a:t>Reconocer los signos del estrés por calor</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156" name="CustomShape 2"/>
          <p:cNvSpPr/>
          <p:nvPr/>
        </p:nvSpPr>
        <p:spPr>
          <a:xfrm>
            <a:off x="536760" y="1451520"/>
            <a:ext cx="7999560" cy="4610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1640">
              <a:lnSpc>
                <a:spcPct val="100000"/>
              </a:lnSpc>
              <a:spcBef>
                <a:spcPts val="561"/>
              </a:spcBef>
              <a:buClr>
                <a:srgbClr val="000000"/>
              </a:buClr>
              <a:buFont typeface="Wingdings" charset="2"/>
              <a:buChar char=""/>
            </a:pPr>
            <a:r>
              <a:rPr lang="es-MX" sz="2800" b="0" strike="noStrike" spc="-1" dirty="0">
                <a:solidFill>
                  <a:srgbClr val="000000"/>
                </a:solidFill>
                <a:latin typeface="Calibri"/>
                <a:ea typeface="DejaVu Sans"/>
              </a:rPr>
              <a:t>Los trabajadores de la energía eólica:</a:t>
            </a:r>
            <a:endParaRPr lang="es-MX" sz="2800" b="0" strike="noStrike" spc="-1" dirty="0">
              <a:latin typeface="Arial"/>
            </a:endParaRPr>
          </a:p>
          <a:p>
            <a:pPr marL="743040" lvl="1" indent="-284400">
              <a:lnSpc>
                <a:spcPct val="100000"/>
              </a:lnSpc>
              <a:spcBef>
                <a:spcPts val="479"/>
              </a:spcBef>
              <a:buClr>
                <a:srgbClr val="000000"/>
              </a:buClr>
              <a:buFont typeface="Calibri"/>
              <a:buChar char="−"/>
            </a:pPr>
            <a:r>
              <a:rPr lang="es-MX" sz="2400" b="0" strike="noStrike" spc="-1" dirty="0">
                <a:solidFill>
                  <a:srgbClr val="000000"/>
                </a:solidFill>
                <a:latin typeface="Calibri"/>
                <a:ea typeface="DejaVu Sans"/>
              </a:rPr>
              <a:t>Desempeñan tareas en un ambiente expuesto.</a:t>
            </a:r>
            <a:endParaRPr lang="es-MX" sz="2400" b="0" strike="noStrike" spc="-1" dirty="0">
              <a:latin typeface="Arial"/>
            </a:endParaRPr>
          </a:p>
          <a:p>
            <a:pPr marL="743040" lvl="1" indent="-284400">
              <a:lnSpc>
                <a:spcPct val="100000"/>
              </a:lnSpc>
              <a:spcBef>
                <a:spcPts val="479"/>
              </a:spcBef>
              <a:buClr>
                <a:srgbClr val="000000"/>
              </a:buClr>
              <a:buFont typeface="Calibri"/>
              <a:buChar char="−"/>
            </a:pPr>
            <a:r>
              <a:rPr lang="es-MX" sz="2400" b="0" strike="noStrike" spc="-1" dirty="0">
                <a:solidFill>
                  <a:srgbClr val="000000"/>
                </a:solidFill>
                <a:latin typeface="Calibri"/>
                <a:ea typeface="DejaVu Sans"/>
              </a:rPr>
              <a:t>Algunas veces son expuestos a un calor extremoso.</a:t>
            </a:r>
            <a:endParaRPr lang="es-MX" sz="2400" b="0" strike="noStrike" spc="-1" dirty="0">
              <a:latin typeface="Arial"/>
            </a:endParaRPr>
          </a:p>
          <a:p>
            <a:pPr marL="743040" lvl="1" indent="-284400">
              <a:lnSpc>
                <a:spcPct val="100000"/>
              </a:lnSpc>
              <a:spcBef>
                <a:spcPts val="479"/>
              </a:spcBef>
              <a:buClr>
                <a:srgbClr val="000000"/>
              </a:buClr>
              <a:buFont typeface="Calibri"/>
              <a:buChar char="−"/>
            </a:pPr>
            <a:r>
              <a:rPr lang="es-MX" sz="2400" b="0" strike="noStrike" spc="-1" dirty="0">
                <a:solidFill>
                  <a:srgbClr val="000000"/>
                </a:solidFill>
                <a:latin typeface="Calibri"/>
                <a:ea typeface="DejaVu Sans"/>
              </a:rPr>
              <a:t>Trabajan en ambientes calientes y húmedos.</a:t>
            </a:r>
            <a:endParaRPr lang="es-MX" sz="2400" b="0" strike="noStrike" spc="-1" dirty="0">
              <a:latin typeface="Arial"/>
            </a:endParaRPr>
          </a:p>
          <a:p>
            <a:pPr marL="743040" lvl="1" indent="-284400">
              <a:lnSpc>
                <a:spcPct val="100000"/>
              </a:lnSpc>
              <a:spcBef>
                <a:spcPts val="479"/>
              </a:spcBef>
              <a:buClr>
                <a:srgbClr val="000000"/>
              </a:buClr>
              <a:buFont typeface="Calibri"/>
              <a:buChar char="−"/>
            </a:pPr>
            <a:r>
              <a:rPr lang="es-MX" sz="2400" b="0" strike="noStrike" spc="-1" dirty="0">
                <a:solidFill>
                  <a:srgbClr val="000000"/>
                </a:solidFill>
                <a:latin typeface="Calibri"/>
                <a:ea typeface="DejaVu Sans"/>
              </a:rPr>
              <a:t>Están en riesgo potencial de estrés por calor.</a:t>
            </a:r>
            <a:endParaRPr lang="es-MX" sz="2400" b="0" strike="noStrike" spc="-1" dirty="0">
              <a:latin typeface="Arial"/>
            </a:endParaRPr>
          </a:p>
          <a:p>
            <a:pPr marL="457200">
              <a:lnSpc>
                <a:spcPct val="100000"/>
              </a:lnSpc>
              <a:spcBef>
                <a:spcPts val="479"/>
              </a:spcBef>
            </a:pPr>
            <a:endParaRPr lang="es-MX" sz="2400" b="0" strike="noStrike" spc="-1" dirty="0">
              <a:latin typeface="Arial"/>
            </a:endParaRPr>
          </a:p>
          <a:p>
            <a:pPr marL="743040" lvl="1" indent="-284400">
              <a:lnSpc>
                <a:spcPct val="100000"/>
              </a:lnSpc>
              <a:spcBef>
                <a:spcPts val="479"/>
              </a:spcBef>
              <a:buClr>
                <a:srgbClr val="000000"/>
              </a:buClr>
              <a:buFont typeface="Wingdings" charset="2"/>
              <a:buChar char=""/>
            </a:pPr>
            <a:r>
              <a:rPr lang="es-MX" sz="2400" b="0" strike="noStrike" spc="-1" dirty="0">
                <a:solidFill>
                  <a:srgbClr val="000000"/>
                </a:solidFill>
                <a:latin typeface="Calibri"/>
                <a:ea typeface="DejaVu Sans"/>
              </a:rPr>
              <a:t>El estrés por calor es un peligro que puede resultar en lesiones y enfermedades ocupacionales.</a:t>
            </a:r>
            <a:endParaRPr lang="es-MX" sz="2400" b="0" strike="noStrike" spc="-1" dirty="0">
              <a:latin typeface="Arial"/>
            </a:endParaRPr>
          </a:p>
        </p:txBody>
      </p:sp>
      <p:sp>
        <p:nvSpPr>
          <p:cNvPr id="155"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FFE90B09-110E-43FE-B182-1ACED63C903B}" type="slidenum">
              <a:rPr lang="es-MX" sz="1200" b="0" strike="noStrike" spc="-1">
                <a:solidFill>
                  <a:srgbClr val="8B8B8B"/>
                </a:solidFill>
                <a:latin typeface="Calibri"/>
                <a:ea typeface="DejaVu Sans"/>
              </a:rPr>
              <a:t>10</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CustomShape 2">
            <a:extLst>
              <a:ext uri="{C183D7F6-B498-43B3-948B-1728B52AA6E4}">
                <adec:decorative xmlns:adec="http://schemas.microsoft.com/office/drawing/2017/decorative" val="1"/>
              </a:ext>
            </a:extLst>
          </p:cNvPr>
          <p:cNvSpPr/>
          <p:nvPr/>
        </p:nvSpPr>
        <p:spPr>
          <a:xfrm>
            <a:off x="0" y="45720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62" name="CustomShape 4"/>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DejaVu Sans"/>
                <a:cs typeface="+mn-cs"/>
              </a:rPr>
              <a:t>Efectos del estrés por calor</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161" name="CustomShape 3"/>
          <p:cNvSpPr/>
          <p:nvPr/>
        </p:nvSpPr>
        <p:spPr>
          <a:xfrm>
            <a:off x="609480" y="1600200"/>
            <a:ext cx="7923240" cy="4754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1640">
              <a:lnSpc>
                <a:spcPct val="100000"/>
              </a:lnSpc>
              <a:spcBef>
                <a:spcPts val="641"/>
              </a:spcBef>
              <a:buClr>
                <a:srgbClr val="000000"/>
              </a:buClr>
              <a:buFont typeface="Calibri"/>
              <a:buChar char="−"/>
            </a:pPr>
            <a:r>
              <a:rPr lang="es-MX" sz="3200" b="0" strike="noStrike" spc="-1" dirty="0">
                <a:solidFill>
                  <a:srgbClr val="000000"/>
                </a:solidFill>
                <a:latin typeface="Calibri"/>
                <a:ea typeface="DejaVu Sans"/>
              </a:rPr>
              <a:t>Dolor de cabeza.</a:t>
            </a:r>
            <a:endParaRPr lang="es-MX" sz="3200" b="0" strike="noStrike" spc="-1" dirty="0">
              <a:latin typeface="Arial"/>
            </a:endParaRPr>
          </a:p>
          <a:p>
            <a:pPr marL="343080" indent="-341640">
              <a:lnSpc>
                <a:spcPct val="100000"/>
              </a:lnSpc>
              <a:spcBef>
                <a:spcPts val="641"/>
              </a:spcBef>
              <a:buClr>
                <a:srgbClr val="000000"/>
              </a:buClr>
              <a:buFont typeface="Calibri"/>
              <a:buChar char="−"/>
            </a:pPr>
            <a:r>
              <a:rPr lang="es-MX" sz="3200" b="0" strike="noStrike" spc="-1" dirty="0">
                <a:solidFill>
                  <a:srgbClr val="000000"/>
                </a:solidFill>
                <a:latin typeface="Calibri"/>
                <a:ea typeface="DejaVu Sans"/>
              </a:rPr>
              <a:t>Agotamiento por calor.</a:t>
            </a:r>
            <a:endParaRPr lang="es-MX" sz="3200" b="0" strike="noStrike" spc="-1" dirty="0">
              <a:latin typeface="Arial"/>
            </a:endParaRPr>
          </a:p>
          <a:p>
            <a:pPr marL="343080" indent="-341640">
              <a:lnSpc>
                <a:spcPct val="100000"/>
              </a:lnSpc>
              <a:spcBef>
                <a:spcPts val="641"/>
              </a:spcBef>
              <a:buClr>
                <a:srgbClr val="000000"/>
              </a:buClr>
              <a:buFont typeface="Calibri"/>
              <a:buChar char="−"/>
            </a:pPr>
            <a:r>
              <a:rPr lang="es-MX" sz="3200" b="0" strike="noStrike" spc="-1" dirty="0">
                <a:solidFill>
                  <a:srgbClr val="000000"/>
                </a:solidFill>
                <a:latin typeface="Calibri"/>
                <a:ea typeface="DejaVu Sans"/>
              </a:rPr>
              <a:t>Golpe de calor.</a:t>
            </a:r>
            <a:endParaRPr lang="es-MX" sz="3200" b="0" strike="noStrike" spc="-1" dirty="0">
              <a:latin typeface="Arial"/>
            </a:endParaRPr>
          </a:p>
          <a:p>
            <a:pPr marL="343080" indent="-341640">
              <a:lnSpc>
                <a:spcPct val="100000"/>
              </a:lnSpc>
              <a:spcBef>
                <a:spcPts val="641"/>
              </a:spcBef>
              <a:buClr>
                <a:srgbClr val="000000"/>
              </a:buClr>
              <a:buFont typeface="Calibri"/>
              <a:buChar char="−"/>
            </a:pPr>
            <a:r>
              <a:rPr lang="es-MX" sz="3200" b="0" strike="noStrike" spc="-1" dirty="0">
                <a:solidFill>
                  <a:srgbClr val="000000"/>
                </a:solidFill>
                <a:latin typeface="Calibri"/>
                <a:ea typeface="DejaVu Sans"/>
              </a:rPr>
              <a:t>Calambres por calor.</a:t>
            </a:r>
            <a:endParaRPr lang="es-MX" sz="3200" b="0" strike="noStrike" spc="-1" dirty="0">
              <a:latin typeface="Arial"/>
            </a:endParaRPr>
          </a:p>
          <a:p>
            <a:pPr marL="343080" indent="-341640">
              <a:lnSpc>
                <a:spcPct val="100000"/>
              </a:lnSpc>
              <a:spcBef>
                <a:spcPts val="641"/>
              </a:spcBef>
              <a:buClr>
                <a:srgbClr val="000000"/>
              </a:buClr>
              <a:buFont typeface="Calibri"/>
              <a:buChar char="−"/>
            </a:pPr>
            <a:r>
              <a:rPr lang="es-MX" sz="3200" b="0" strike="noStrike" spc="-1" dirty="0">
                <a:solidFill>
                  <a:srgbClr val="000000"/>
                </a:solidFill>
                <a:latin typeface="Calibri"/>
                <a:ea typeface="DejaVu Sans"/>
              </a:rPr>
              <a:t>Erupciones por calor.</a:t>
            </a:r>
            <a:endParaRPr lang="es-MX" sz="3200" b="0" strike="noStrike" spc="-1" dirty="0">
              <a:latin typeface="Arial"/>
            </a:endParaRPr>
          </a:p>
          <a:p>
            <a:pPr marL="343080" indent="-341640">
              <a:lnSpc>
                <a:spcPct val="100000"/>
              </a:lnSpc>
              <a:spcBef>
                <a:spcPts val="641"/>
              </a:spcBef>
              <a:buClr>
                <a:srgbClr val="000000"/>
              </a:buClr>
              <a:buFont typeface="Calibri"/>
              <a:buChar char="−"/>
            </a:pPr>
            <a:r>
              <a:rPr lang="es-MX" sz="3200" b="0" strike="noStrike" spc="-1" dirty="0">
                <a:solidFill>
                  <a:srgbClr val="000000"/>
                </a:solidFill>
                <a:latin typeface="Calibri"/>
                <a:ea typeface="DejaVu Sans"/>
              </a:rPr>
              <a:t>Quemaduras solares.</a:t>
            </a:r>
            <a:endParaRPr lang="es-MX" sz="3200" b="0" strike="noStrike" spc="-1" dirty="0">
              <a:latin typeface="Arial"/>
            </a:endParaRPr>
          </a:p>
          <a:p>
            <a:pPr marL="343080" indent="-341640">
              <a:lnSpc>
                <a:spcPct val="100000"/>
              </a:lnSpc>
              <a:spcBef>
                <a:spcPts val="641"/>
              </a:spcBef>
              <a:buClr>
                <a:srgbClr val="000000"/>
              </a:buClr>
              <a:buFont typeface="Calibri"/>
              <a:buChar char="−"/>
            </a:pPr>
            <a:r>
              <a:rPr lang="es-MX" sz="3200" b="0" strike="noStrike" spc="-1" dirty="0">
                <a:solidFill>
                  <a:srgbClr val="000000"/>
                </a:solidFill>
                <a:latin typeface="Calibri"/>
                <a:ea typeface="DejaVu Sans"/>
              </a:rPr>
              <a:t>Fatiga.</a:t>
            </a:r>
            <a:endParaRPr lang="es-MX" sz="3200" b="0" strike="noStrike" spc="-1" dirty="0">
              <a:latin typeface="Arial"/>
            </a:endParaRPr>
          </a:p>
          <a:p>
            <a:pPr marL="457200">
              <a:lnSpc>
                <a:spcPct val="100000"/>
              </a:lnSpc>
              <a:spcBef>
                <a:spcPts val="561"/>
              </a:spcBef>
            </a:pPr>
            <a:endParaRPr lang="es-MX" sz="3200" b="0" strike="noStrike" spc="-1" dirty="0">
              <a:latin typeface="Arial"/>
            </a:endParaRPr>
          </a:p>
          <a:p>
            <a:pPr marL="457200">
              <a:lnSpc>
                <a:spcPct val="100000"/>
              </a:lnSpc>
              <a:spcBef>
                <a:spcPts val="879"/>
              </a:spcBef>
            </a:pPr>
            <a:endParaRPr lang="es-MX" sz="3200" b="0" strike="noStrike" spc="-1" dirty="0">
              <a:latin typeface="Arial"/>
            </a:endParaRPr>
          </a:p>
          <a:p>
            <a:pPr marL="457200">
              <a:lnSpc>
                <a:spcPct val="100000"/>
              </a:lnSpc>
              <a:spcBef>
                <a:spcPts val="641"/>
              </a:spcBef>
            </a:pPr>
            <a:endParaRPr lang="es-MX" sz="3200" b="0" strike="noStrike" spc="-1" dirty="0">
              <a:latin typeface="Arial"/>
            </a:endParaRPr>
          </a:p>
        </p:txBody>
      </p:sp>
      <p:sp>
        <p:nvSpPr>
          <p:cNvPr id="159"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9E44276A-9BA5-462F-AE86-9CDCB9386B68}" type="slidenum">
              <a:rPr lang="es-MX" sz="1200" b="0" strike="noStrike" spc="-1">
                <a:solidFill>
                  <a:srgbClr val="8B8B8B"/>
                </a:solidFill>
                <a:latin typeface="Calibri"/>
                <a:ea typeface="DejaVu Sans"/>
              </a:rPr>
              <a:t>11</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CustomShape 2">
            <a:extLst>
              <a:ext uri="{C183D7F6-B498-43B3-948B-1728B52AA6E4}">
                <adec:decorative xmlns:adec="http://schemas.microsoft.com/office/drawing/2017/decorative" val="1"/>
              </a:ext>
            </a:extLst>
          </p:cNvPr>
          <p:cNvSpPr/>
          <p:nvPr/>
        </p:nvSpPr>
        <p:spPr>
          <a:xfrm>
            <a:off x="0" y="45720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65"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DejaVu Sans"/>
                <a:cs typeface="+mn-cs"/>
              </a:rPr>
              <a:t>Signos del agotamiento por calor (1) </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166" name="CustomShape 4"/>
          <p:cNvSpPr/>
          <p:nvPr/>
        </p:nvSpPr>
        <p:spPr>
          <a:xfrm>
            <a:off x="762120" y="1671120"/>
            <a:ext cx="7923240" cy="4602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Fatiga.</a:t>
            </a:r>
            <a:endParaRPr lang="es-MX" sz="2400" b="0" strike="noStrike" spc="-1">
              <a:latin typeface="Arial"/>
            </a:endParaRPr>
          </a:p>
          <a:p>
            <a:pPr>
              <a:lnSpc>
                <a:spcPct val="100000"/>
              </a:lnSpc>
              <a:spcBef>
                <a:spcPts val="479"/>
              </a:spcBef>
            </a:pP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Piel fría, pálida, húmeda.</a:t>
            </a:r>
            <a:endParaRPr lang="es-MX" sz="2400" b="0" strike="noStrike" spc="-1">
              <a:latin typeface="Arial"/>
            </a:endParaRPr>
          </a:p>
          <a:p>
            <a:pPr>
              <a:lnSpc>
                <a:spcPct val="100000"/>
              </a:lnSpc>
              <a:spcBef>
                <a:spcPts val="479"/>
              </a:spcBef>
            </a:pP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Dolor de cabeza.</a:t>
            </a:r>
            <a:endParaRPr lang="es-MX" sz="2400" b="0" strike="noStrike" spc="-1">
              <a:latin typeface="Arial"/>
            </a:endParaRPr>
          </a:p>
          <a:p>
            <a:pPr>
              <a:lnSpc>
                <a:spcPct val="100000"/>
              </a:lnSpc>
              <a:spcBef>
                <a:spcPts val="479"/>
              </a:spcBef>
            </a:pP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Desvanecimiento.</a:t>
            </a:r>
            <a:endParaRPr lang="es-MX" sz="2400" b="0" strike="noStrike" spc="-1">
              <a:latin typeface="Arial"/>
            </a:endParaRPr>
          </a:p>
          <a:p>
            <a:pPr>
              <a:lnSpc>
                <a:spcPct val="100000"/>
              </a:lnSpc>
              <a:spcBef>
                <a:spcPts val="479"/>
              </a:spcBef>
            </a:pP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Irritabilidad.</a:t>
            </a:r>
            <a:endParaRPr lang="es-MX" sz="2400" b="0" strike="noStrike" spc="-1">
              <a:latin typeface="Arial"/>
            </a:endParaRPr>
          </a:p>
          <a:p>
            <a:pPr>
              <a:lnSpc>
                <a:spcPct val="100000"/>
              </a:lnSpc>
              <a:spcBef>
                <a:spcPts val="641"/>
              </a:spcBef>
            </a:pPr>
            <a:endParaRPr lang="es-MX" sz="2400" b="0" strike="noStrike" spc="-1">
              <a:latin typeface="Arial"/>
            </a:endParaRPr>
          </a:p>
        </p:txBody>
      </p:sp>
      <p:sp>
        <p:nvSpPr>
          <p:cNvPr id="163"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B04FEA5B-758D-4636-AB6E-735C38F8B9FC}" type="slidenum">
              <a:rPr lang="es-MX" sz="1200" b="0" strike="noStrike" spc="-1">
                <a:solidFill>
                  <a:srgbClr val="8B8B8B"/>
                </a:solidFill>
                <a:latin typeface="Calibri"/>
                <a:ea typeface="DejaVu Sans"/>
              </a:rPr>
              <a:t>12</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CustomShape 2">
            <a:extLst>
              <a:ext uri="{C183D7F6-B498-43B3-948B-1728B52AA6E4}">
                <adec:decorative xmlns:adec="http://schemas.microsoft.com/office/drawing/2017/decorative" val="1"/>
              </a:ext>
            </a:extLst>
          </p:cNvPr>
          <p:cNvSpPr/>
          <p:nvPr/>
        </p:nvSpPr>
        <p:spPr>
          <a:xfrm>
            <a:off x="0" y="45720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69"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DejaVu Sans"/>
                <a:cs typeface="+mn-cs"/>
              </a:rPr>
              <a:t>Signos del agotamiento por calor (2) </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170" name="CustomShape 4"/>
          <p:cNvSpPr/>
          <p:nvPr/>
        </p:nvSpPr>
        <p:spPr>
          <a:xfrm>
            <a:off x="762120" y="1671120"/>
            <a:ext cx="7923240" cy="4602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Sed.</a:t>
            </a:r>
            <a:endParaRPr lang="es-MX" sz="2400" b="0" strike="noStrike" spc="-1">
              <a:latin typeface="Arial"/>
            </a:endParaRPr>
          </a:p>
          <a:p>
            <a:pPr>
              <a:lnSpc>
                <a:spcPct val="100000"/>
              </a:lnSpc>
              <a:spcBef>
                <a:spcPts val="479"/>
              </a:spcBef>
            </a:pP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Náusea o vómito.</a:t>
            </a:r>
            <a:endParaRPr lang="es-MX" sz="2400" b="0" strike="noStrike" spc="-1">
              <a:latin typeface="Arial"/>
            </a:endParaRPr>
          </a:p>
          <a:p>
            <a:pPr>
              <a:lnSpc>
                <a:spcPct val="100000"/>
              </a:lnSpc>
              <a:spcBef>
                <a:spcPts val="479"/>
              </a:spcBef>
            </a:pP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Mareo y aturdimiento.</a:t>
            </a:r>
            <a:endParaRPr lang="es-MX" sz="2400" b="0" strike="noStrike" spc="-1">
              <a:latin typeface="Arial"/>
            </a:endParaRPr>
          </a:p>
          <a:p>
            <a:pPr>
              <a:lnSpc>
                <a:spcPct val="100000"/>
              </a:lnSpc>
              <a:spcBef>
                <a:spcPts val="479"/>
              </a:spcBef>
            </a:pP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Sudoración abundante.</a:t>
            </a:r>
            <a:endParaRPr lang="es-MX" sz="2400" b="0" strike="noStrike" spc="-1">
              <a:latin typeface="Arial"/>
            </a:endParaRPr>
          </a:p>
          <a:p>
            <a:pPr>
              <a:lnSpc>
                <a:spcPct val="100000"/>
              </a:lnSpc>
              <a:spcBef>
                <a:spcPts val="479"/>
              </a:spcBef>
            </a:pPr>
            <a:endParaRPr lang="es-MX" sz="2400" b="0" strike="noStrike" spc="-1">
              <a:latin typeface="Arial"/>
            </a:endParaRPr>
          </a:p>
          <a:p>
            <a:pPr marL="343080" indent="-341640">
              <a:lnSpc>
                <a:spcPct val="100000"/>
              </a:lnSpc>
              <a:spcBef>
                <a:spcPts val="641"/>
              </a:spcBef>
              <a:buClr>
                <a:srgbClr val="000000"/>
              </a:buClr>
              <a:buFont typeface="Calibri"/>
              <a:buChar char="−"/>
            </a:pPr>
            <a:r>
              <a:rPr lang="es-MX" sz="2400" b="0" strike="noStrike" spc="-1">
                <a:solidFill>
                  <a:srgbClr val="000000"/>
                </a:solidFill>
                <a:latin typeface="Calibri"/>
                <a:ea typeface="DejaVu Sans"/>
              </a:rPr>
              <a:t>Alta temperatura corporal o frecuencia cardíaca acelerada.</a:t>
            </a:r>
            <a:endParaRPr lang="es-MX" sz="2400" b="0" strike="noStrike" spc="-1">
              <a:latin typeface="Arial"/>
            </a:endParaRPr>
          </a:p>
        </p:txBody>
      </p:sp>
      <p:sp>
        <p:nvSpPr>
          <p:cNvPr id="167"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FABC6BE8-BD8D-48CA-AC04-2D05ED19921B}" type="slidenum">
              <a:rPr lang="es-MX" sz="1200" b="0" strike="noStrike" spc="-1">
                <a:solidFill>
                  <a:srgbClr val="8B8B8B"/>
                </a:solidFill>
                <a:latin typeface="Calibri"/>
                <a:ea typeface="DejaVu Sans"/>
              </a:rPr>
              <a:t>13</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CustomShape 2">
            <a:extLst>
              <a:ext uri="{C183D7F6-B498-43B3-948B-1728B52AA6E4}">
                <adec:decorative xmlns:adec="http://schemas.microsoft.com/office/drawing/2017/decorative" val="1"/>
              </a:ext>
            </a:extLst>
          </p:cNvPr>
          <p:cNvSpPr/>
          <p:nvPr/>
        </p:nvSpPr>
        <p:spPr>
          <a:xfrm>
            <a:off x="0" y="42444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73"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DejaVu Sans"/>
                <a:cs typeface="+mn-cs"/>
              </a:rPr>
              <a:t>Signos de golpe de calor (1) </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174" name="CustomShape 4"/>
          <p:cNvSpPr/>
          <p:nvPr/>
        </p:nvSpPr>
        <p:spPr>
          <a:xfrm>
            <a:off x="609480" y="1570680"/>
            <a:ext cx="7313760" cy="4523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Confusión.</a:t>
            </a:r>
            <a:endParaRPr lang="es-MX" sz="2400" b="0" strike="noStrike" spc="-1">
              <a:latin typeface="Arial"/>
            </a:endParaRPr>
          </a:p>
          <a:p>
            <a:pPr>
              <a:lnSpc>
                <a:spcPct val="100000"/>
              </a:lnSpc>
              <a:spcBef>
                <a:spcPts val="479"/>
              </a:spcBef>
            </a:pP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Dolor de cabeza.</a:t>
            </a:r>
            <a:endParaRPr lang="es-MX" sz="2400" b="0" strike="noStrike" spc="-1">
              <a:latin typeface="Arial"/>
            </a:endParaRPr>
          </a:p>
          <a:p>
            <a:pPr>
              <a:lnSpc>
                <a:spcPct val="100000"/>
              </a:lnSpc>
              <a:spcBef>
                <a:spcPts val="479"/>
              </a:spcBef>
            </a:pP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Mareo.</a:t>
            </a:r>
            <a:endParaRPr lang="es-MX" sz="2400" b="0" strike="noStrike" spc="-1">
              <a:latin typeface="Arial"/>
            </a:endParaRPr>
          </a:p>
          <a:p>
            <a:pPr>
              <a:lnSpc>
                <a:spcPct val="100000"/>
              </a:lnSpc>
              <a:spcBef>
                <a:spcPts val="479"/>
              </a:spcBef>
            </a:pP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Balbuceo.</a:t>
            </a:r>
            <a:endParaRPr lang="es-MX" sz="2400" b="0" strike="noStrike" spc="-1">
              <a:latin typeface="Arial"/>
            </a:endParaRPr>
          </a:p>
          <a:p>
            <a:pPr>
              <a:lnSpc>
                <a:spcPct val="100000"/>
              </a:lnSpc>
              <a:spcBef>
                <a:spcPts val="479"/>
              </a:spcBef>
            </a:pP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Inconsciencia.</a:t>
            </a:r>
            <a:endParaRPr lang="es-MX" sz="2400" b="0" strike="noStrike" spc="-1">
              <a:latin typeface="Arial"/>
            </a:endParaRPr>
          </a:p>
          <a:p>
            <a:pPr>
              <a:lnSpc>
                <a:spcPct val="100000"/>
              </a:lnSpc>
              <a:spcBef>
                <a:spcPts val="601"/>
              </a:spcBef>
            </a:pPr>
            <a:endParaRPr lang="es-MX" sz="2400" b="0" strike="noStrike" spc="-1">
              <a:latin typeface="Arial"/>
            </a:endParaRPr>
          </a:p>
        </p:txBody>
      </p:sp>
      <p:sp>
        <p:nvSpPr>
          <p:cNvPr id="171"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E82A10A6-56D8-40BC-A409-ACB3AD05B51B}" type="slidenum">
              <a:rPr lang="es-MX" sz="1200" b="0" strike="noStrike" spc="-1">
                <a:solidFill>
                  <a:srgbClr val="8B8B8B"/>
                </a:solidFill>
                <a:latin typeface="Calibri"/>
                <a:ea typeface="DejaVu Sans"/>
              </a:rPr>
              <a:t>14</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CustomShape 2">
            <a:extLst>
              <a:ext uri="{C183D7F6-B498-43B3-948B-1728B52AA6E4}">
                <adec:decorative xmlns:adec="http://schemas.microsoft.com/office/drawing/2017/decorative" val="1"/>
              </a:ext>
            </a:extLst>
          </p:cNvPr>
          <p:cNvSpPr/>
          <p:nvPr/>
        </p:nvSpPr>
        <p:spPr>
          <a:xfrm>
            <a:off x="0" y="42444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77"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DejaVu Sans"/>
                <a:cs typeface="+mn-cs"/>
              </a:rPr>
              <a:t>Signos de golpe de calor (2) </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178" name="CustomShape 4"/>
          <p:cNvSpPr/>
          <p:nvPr/>
        </p:nvSpPr>
        <p:spPr>
          <a:xfrm>
            <a:off x="457200" y="1624320"/>
            <a:ext cx="7008840" cy="4523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Convulsiones.</a:t>
            </a:r>
            <a:endParaRPr lang="es-MX" sz="2400" b="0" strike="noStrike" spc="-1">
              <a:latin typeface="Arial"/>
            </a:endParaRPr>
          </a:p>
          <a:p>
            <a:pPr>
              <a:lnSpc>
                <a:spcPct val="100000"/>
              </a:lnSpc>
              <a:spcBef>
                <a:spcPts val="479"/>
              </a:spcBef>
            </a:pP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Sudoración abundante, piel caliente, roja, húmeda o mojada.</a:t>
            </a:r>
            <a:endParaRPr lang="es-MX" sz="2400" b="0" strike="noStrike" spc="-1">
              <a:latin typeface="Arial"/>
            </a:endParaRPr>
          </a:p>
          <a:p>
            <a:pPr>
              <a:lnSpc>
                <a:spcPct val="100000"/>
              </a:lnSpc>
              <a:spcBef>
                <a:spcPts val="479"/>
              </a:spcBef>
            </a:pP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Alta temperatura corporal (103</a:t>
            </a:r>
            <a:r>
              <a:rPr lang="es-MX" sz="2400" b="0" strike="noStrike" spc="-1" baseline="30000">
                <a:solidFill>
                  <a:srgbClr val="000000"/>
                </a:solidFill>
                <a:latin typeface="Calibri"/>
                <a:ea typeface="DejaVu Sans"/>
              </a:rPr>
              <a:t>o</a:t>
            </a:r>
            <a:r>
              <a:rPr lang="es-MX" sz="2400" b="0" strike="noStrike" spc="-1">
                <a:solidFill>
                  <a:srgbClr val="000000"/>
                </a:solidFill>
                <a:latin typeface="Calibri"/>
                <a:ea typeface="DejaVu Sans"/>
              </a:rPr>
              <a:t>F o más alta).</a:t>
            </a:r>
            <a:endParaRPr lang="es-MX" sz="2400" b="0" strike="noStrike" spc="-1">
              <a:latin typeface="Arial"/>
            </a:endParaRPr>
          </a:p>
          <a:p>
            <a:pPr>
              <a:lnSpc>
                <a:spcPct val="100000"/>
              </a:lnSpc>
              <a:spcBef>
                <a:spcPts val="479"/>
              </a:spcBef>
            </a:pPr>
            <a:endParaRPr lang="es-MX" sz="2400" b="0" strike="noStrike" spc="-1">
              <a:latin typeface="Arial"/>
            </a:endParaRPr>
          </a:p>
          <a:p>
            <a:pPr marL="343080" indent="-341640">
              <a:lnSpc>
                <a:spcPct val="100000"/>
              </a:lnSpc>
              <a:spcBef>
                <a:spcPts val="601"/>
              </a:spcBef>
              <a:buClr>
                <a:srgbClr val="000000"/>
              </a:buClr>
              <a:buFont typeface="Calibri"/>
              <a:buChar char="−"/>
            </a:pPr>
            <a:r>
              <a:rPr lang="es-MX" sz="2400" b="0" strike="noStrike" spc="-1">
                <a:solidFill>
                  <a:srgbClr val="000000"/>
                </a:solidFill>
                <a:latin typeface="Calibri"/>
                <a:ea typeface="DejaVu Sans"/>
              </a:rPr>
              <a:t>Frecuencia cardíaca acelerada.</a:t>
            </a:r>
            <a:endParaRPr lang="es-MX" sz="2400" b="0" strike="noStrike" spc="-1">
              <a:latin typeface="Arial"/>
            </a:endParaRPr>
          </a:p>
        </p:txBody>
      </p:sp>
      <p:sp>
        <p:nvSpPr>
          <p:cNvPr id="175"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29A71A17-E36B-4E13-A25C-C0B59DBB9782}" type="slidenum">
              <a:rPr lang="es-MX" sz="1200" b="0" strike="noStrike" spc="-1">
                <a:solidFill>
                  <a:srgbClr val="8B8B8B"/>
                </a:solidFill>
                <a:latin typeface="Calibri"/>
                <a:ea typeface="DejaVu Sans"/>
              </a:rPr>
              <a:t>15</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2">
            <a:extLst>
              <a:ext uri="{C183D7F6-B498-43B3-948B-1728B52AA6E4}">
                <adec:decorative xmlns:adec="http://schemas.microsoft.com/office/drawing/2017/decorative" val="1"/>
              </a:ext>
            </a:extLst>
          </p:cNvPr>
          <p:cNvSpPr/>
          <p:nvPr/>
        </p:nvSpPr>
        <p:spPr>
          <a:xfrm>
            <a:off x="0" y="45720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81"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DejaVu Sans"/>
                <a:cs typeface="+mn-cs"/>
              </a:rPr>
              <a:t>Signos de calambres y erupciones por calor</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182" name="CustomShape 4"/>
          <p:cNvSpPr/>
          <p:nvPr/>
        </p:nvSpPr>
        <p:spPr>
          <a:xfrm>
            <a:off x="343080" y="1630440"/>
            <a:ext cx="8456760" cy="4951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1640">
              <a:lnSpc>
                <a:spcPct val="100000"/>
              </a:lnSpc>
              <a:spcBef>
                <a:spcPts val="561"/>
              </a:spcBef>
              <a:buClr>
                <a:srgbClr val="000000"/>
              </a:buClr>
              <a:buFont typeface="Wingdings" charset="2"/>
              <a:buChar char=""/>
            </a:pPr>
            <a:r>
              <a:rPr lang="es-MX" sz="2800" b="1" strike="noStrike" spc="-1">
                <a:solidFill>
                  <a:srgbClr val="000000"/>
                </a:solidFill>
                <a:latin typeface="Calibri"/>
                <a:ea typeface="DejaVu Sans"/>
              </a:rPr>
              <a:t>Calambres por calor:</a:t>
            </a:r>
            <a:endParaRPr lang="es-MX" sz="28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Espasmos o dolores musculares.</a:t>
            </a:r>
            <a:endParaRPr lang="es-MX" sz="24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Usualmente en piernas, brazos o tronco.</a:t>
            </a:r>
            <a:endParaRPr lang="es-MX" sz="2400" b="0" strike="noStrike" spc="-1">
              <a:latin typeface="Arial"/>
            </a:endParaRPr>
          </a:p>
          <a:p>
            <a:pPr>
              <a:lnSpc>
                <a:spcPct val="100000"/>
              </a:lnSpc>
              <a:spcBef>
                <a:spcPts val="561"/>
              </a:spcBef>
            </a:pPr>
            <a:endParaRPr lang="es-MX" sz="2400" b="0" strike="noStrike" spc="-1">
              <a:latin typeface="Arial"/>
            </a:endParaRPr>
          </a:p>
          <a:p>
            <a:pPr marL="343080" indent="-341640">
              <a:lnSpc>
                <a:spcPct val="100000"/>
              </a:lnSpc>
              <a:spcBef>
                <a:spcPts val="561"/>
              </a:spcBef>
              <a:buClr>
                <a:srgbClr val="000000"/>
              </a:buClr>
              <a:buFont typeface="Wingdings" charset="2"/>
              <a:buChar char=""/>
            </a:pPr>
            <a:r>
              <a:rPr lang="es-MX" sz="2800" b="1" strike="noStrike" spc="-1">
                <a:solidFill>
                  <a:srgbClr val="000000"/>
                </a:solidFill>
                <a:latin typeface="Calibri"/>
                <a:ea typeface="DejaVu Sans"/>
              </a:rPr>
              <a:t>Erupciones por calor:</a:t>
            </a:r>
            <a:endParaRPr lang="es-MX" sz="28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Grupos de granos en la piel.</a:t>
            </a:r>
            <a:endParaRPr lang="es-MX" sz="24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Frecuentemente en la nuca, parte superior del pecho y pliegues de la piel.</a:t>
            </a:r>
            <a:endParaRPr lang="es-MX" sz="2400" b="0" strike="noStrike" spc="-1">
              <a:latin typeface="Arial"/>
            </a:endParaRPr>
          </a:p>
        </p:txBody>
      </p:sp>
      <p:sp>
        <p:nvSpPr>
          <p:cNvPr id="179"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BF1EF1BC-2408-4A27-877C-D307962CC568}" type="slidenum">
              <a:rPr lang="es-MX" sz="1200" b="0" strike="noStrike" spc="-1">
                <a:solidFill>
                  <a:srgbClr val="8B8B8B"/>
                </a:solidFill>
                <a:latin typeface="Calibri"/>
                <a:ea typeface="DejaVu Sans"/>
              </a:rPr>
              <a:t>16</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CustomShape 2">
            <a:extLst>
              <a:ext uri="{C183D7F6-B498-43B3-948B-1728B52AA6E4}">
                <adec:decorative xmlns:adec="http://schemas.microsoft.com/office/drawing/2017/decorative" val="1"/>
              </a:ext>
            </a:extLst>
          </p:cNvPr>
          <p:cNvSpPr/>
          <p:nvPr/>
        </p:nvSpPr>
        <p:spPr>
          <a:xfrm>
            <a:off x="0" y="45720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86" name="CustomShape 4"/>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Noto Sans CJK SC"/>
                <a:cs typeface="+mn-cs"/>
              </a:rPr>
              <a:t>Signos de síncope y </a:t>
            </a:r>
            <a:r>
              <a:rPr kumimoji="0" lang="es-MX" sz="3200" b="0" i="0" u="none" strike="noStrike" kern="1200" cap="none" spc="-1" normalizeH="0" baseline="0" noProof="0" dirty="0" err="1">
                <a:ln>
                  <a:noFill/>
                </a:ln>
                <a:solidFill>
                  <a:srgbClr val="FFFFFF"/>
                </a:solidFill>
                <a:effectLst/>
                <a:uLnTx/>
                <a:uFillTx/>
                <a:latin typeface="Calibri"/>
                <a:ea typeface="Noto Sans CJK SC"/>
                <a:cs typeface="+mn-cs"/>
              </a:rPr>
              <a:t>rabdomiolisis</a:t>
            </a:r>
            <a:r>
              <a:rPr kumimoji="0" lang="es-MX" sz="3200" b="0" i="0" u="none" strike="noStrike" kern="1200" cap="none" spc="-1" normalizeH="0" baseline="0" noProof="0" dirty="0">
                <a:ln>
                  <a:noFill/>
                </a:ln>
                <a:solidFill>
                  <a:srgbClr val="FFFFFF"/>
                </a:solidFill>
                <a:effectLst/>
                <a:uLnTx/>
                <a:uFillTx/>
                <a:latin typeface="Calibri"/>
                <a:ea typeface="Noto Sans CJK SC"/>
                <a:cs typeface="+mn-cs"/>
              </a:rPr>
              <a:t> por calor</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185" name="CustomShape 3"/>
          <p:cNvSpPr/>
          <p:nvPr/>
        </p:nvSpPr>
        <p:spPr>
          <a:xfrm>
            <a:off x="582480" y="1593720"/>
            <a:ext cx="8533080" cy="4981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1640">
              <a:lnSpc>
                <a:spcPct val="100000"/>
              </a:lnSpc>
              <a:spcBef>
                <a:spcPts val="561"/>
              </a:spcBef>
              <a:buClr>
                <a:srgbClr val="000000"/>
              </a:buClr>
              <a:buFont typeface="Wingdings" charset="2"/>
              <a:buChar char=""/>
            </a:pPr>
            <a:r>
              <a:rPr lang="es-MX" sz="2800" b="1" strike="noStrike" spc="-1">
                <a:solidFill>
                  <a:srgbClr val="000000"/>
                </a:solidFill>
                <a:latin typeface="Calibri"/>
                <a:ea typeface="DejaVu Sans"/>
              </a:rPr>
              <a:t>Síncope por calor:</a:t>
            </a:r>
            <a:endParaRPr lang="es-MX" sz="28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Desvanecimiento.</a:t>
            </a:r>
            <a:endParaRPr lang="es-MX" sz="24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Mareo.</a:t>
            </a:r>
            <a:endParaRPr lang="es-MX" sz="2400" b="0" strike="noStrike" spc="-1">
              <a:latin typeface="Arial"/>
            </a:endParaRPr>
          </a:p>
          <a:p>
            <a:pPr>
              <a:lnSpc>
                <a:spcPct val="100000"/>
              </a:lnSpc>
              <a:spcBef>
                <a:spcPts val="561"/>
              </a:spcBef>
            </a:pPr>
            <a:endParaRPr lang="es-MX" sz="2400" b="0" strike="noStrike" spc="-1">
              <a:latin typeface="Arial"/>
            </a:endParaRPr>
          </a:p>
          <a:p>
            <a:pPr marL="343080" indent="-341640">
              <a:lnSpc>
                <a:spcPct val="100000"/>
              </a:lnSpc>
              <a:spcBef>
                <a:spcPts val="561"/>
              </a:spcBef>
              <a:buClr>
                <a:srgbClr val="000000"/>
              </a:buClr>
              <a:buFont typeface="Wingdings" charset="2"/>
              <a:buChar char=""/>
            </a:pPr>
            <a:r>
              <a:rPr lang="es-MX" sz="2800" b="1" strike="noStrike" spc="-1">
                <a:solidFill>
                  <a:srgbClr val="000000"/>
                </a:solidFill>
                <a:latin typeface="Calibri"/>
                <a:ea typeface="DejaVu Sans"/>
              </a:rPr>
              <a:t>Rabdomiolisis (deterioro muscular)</a:t>
            </a:r>
            <a:endParaRPr lang="es-MX" sz="28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Dolor muscular.</a:t>
            </a:r>
            <a:endParaRPr lang="es-MX" sz="24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Orina oscura o disminuida.</a:t>
            </a:r>
            <a:endParaRPr lang="es-MX" sz="24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Fatiga.</a:t>
            </a:r>
            <a:endParaRPr lang="es-MX" sz="2400" b="0" strike="noStrike" spc="-1">
              <a:latin typeface="Arial"/>
            </a:endParaRPr>
          </a:p>
        </p:txBody>
      </p:sp>
      <p:sp>
        <p:nvSpPr>
          <p:cNvPr id="183"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9C3F083F-A240-4B21-9247-87251A1B800E}" type="slidenum">
              <a:rPr lang="es-MX" sz="1200" b="0" strike="noStrike" spc="-1">
                <a:solidFill>
                  <a:srgbClr val="8B8B8B"/>
                </a:solidFill>
                <a:latin typeface="Calibri"/>
                <a:ea typeface="DejaVu Sans"/>
              </a:rPr>
              <a:t>17</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CustomShape 2">
            <a:extLst>
              <a:ext uri="{C183D7F6-B498-43B3-948B-1728B52AA6E4}">
                <adec:decorative xmlns:adec="http://schemas.microsoft.com/office/drawing/2017/decorative" val="1"/>
              </a:ext>
            </a:extLst>
          </p:cNvPr>
          <p:cNvSpPr/>
          <p:nvPr/>
        </p:nvSpPr>
        <p:spPr>
          <a:xfrm>
            <a:off x="0" y="45720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90" name="CustomShape 4"/>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2400" b="0" i="0" u="none" strike="noStrike" kern="1200" cap="none" spc="-1" normalizeH="0" baseline="0" noProof="0" dirty="0">
                <a:ln>
                  <a:noFill/>
                </a:ln>
                <a:solidFill>
                  <a:srgbClr val="FFFFFF"/>
                </a:solidFill>
                <a:effectLst/>
                <a:uLnTx/>
                <a:uFillTx/>
                <a:latin typeface="Calibri"/>
                <a:ea typeface="DejaVu Sans"/>
                <a:cs typeface="+mn-cs"/>
              </a:rPr>
              <a:t>Primeros auxilios para enfermedades relacionadas con el calor</a:t>
            </a:r>
            <a:endParaRPr kumimoji="0" lang="es-MX" sz="2400" b="0" i="0" u="none" strike="noStrike" kern="1200" cap="none" spc="-1" normalizeH="0" baseline="0" noProof="0" dirty="0">
              <a:ln>
                <a:noFill/>
              </a:ln>
              <a:solidFill>
                <a:schemeClr val="tx1"/>
              </a:solidFill>
              <a:effectLst/>
              <a:uLnTx/>
              <a:uFillTx/>
              <a:latin typeface="Arial"/>
              <a:ea typeface="+mn-ea"/>
              <a:cs typeface="+mn-cs"/>
            </a:endParaRPr>
          </a:p>
        </p:txBody>
      </p:sp>
      <p:sp>
        <p:nvSpPr>
          <p:cNvPr id="189" name="CustomShape 3"/>
          <p:cNvSpPr/>
          <p:nvPr/>
        </p:nvSpPr>
        <p:spPr>
          <a:xfrm>
            <a:off x="257174" y="1095001"/>
            <a:ext cx="8886825" cy="4648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343080" indent="-341640">
              <a:lnSpc>
                <a:spcPct val="170000"/>
              </a:lnSpc>
              <a:spcBef>
                <a:spcPts val="641"/>
              </a:spcBef>
              <a:buClr>
                <a:srgbClr val="000000"/>
              </a:buClr>
              <a:buFont typeface="Calibri"/>
              <a:buChar char="−"/>
            </a:pPr>
            <a:r>
              <a:rPr lang="es-MX" sz="2400" b="0" strike="noStrike" spc="-1" dirty="0">
                <a:solidFill>
                  <a:srgbClr val="000000"/>
                </a:solidFill>
                <a:latin typeface="Calibri"/>
                <a:ea typeface="DejaVu Sans"/>
              </a:rPr>
              <a:t>Mover la persona afectada a un área ventilada.</a:t>
            </a:r>
            <a:endParaRPr lang="es-MX" sz="2400" b="0" strike="noStrike" spc="-1" dirty="0">
              <a:latin typeface="Arial"/>
            </a:endParaRPr>
          </a:p>
          <a:p>
            <a:pPr marL="343080" indent="-341640">
              <a:lnSpc>
                <a:spcPct val="170000"/>
              </a:lnSpc>
              <a:spcBef>
                <a:spcPts val="641"/>
              </a:spcBef>
              <a:buClr>
                <a:srgbClr val="000000"/>
              </a:buClr>
              <a:buFont typeface="Calibri"/>
              <a:buChar char="−"/>
            </a:pPr>
            <a:r>
              <a:rPr lang="es-MX" sz="2400" b="0" strike="noStrike" spc="-1" dirty="0">
                <a:solidFill>
                  <a:srgbClr val="000000"/>
                </a:solidFill>
                <a:latin typeface="Calibri"/>
                <a:ea typeface="DejaVu Sans"/>
              </a:rPr>
              <a:t>Reducir la temperatura corporal con un baño en agua fía o hielo.</a:t>
            </a:r>
            <a:endParaRPr lang="es-MX" sz="2400" b="0" strike="noStrike" spc="-1" dirty="0">
              <a:latin typeface="Arial"/>
            </a:endParaRPr>
          </a:p>
          <a:p>
            <a:pPr marL="343080" indent="-341640">
              <a:lnSpc>
                <a:spcPct val="170000"/>
              </a:lnSpc>
              <a:spcBef>
                <a:spcPts val="641"/>
              </a:spcBef>
              <a:buClr>
                <a:srgbClr val="000000"/>
              </a:buClr>
              <a:buFont typeface="Calibri"/>
              <a:buChar char="−"/>
            </a:pPr>
            <a:r>
              <a:rPr lang="es-MX" sz="2400" b="0" strike="noStrike" spc="-1" dirty="0">
                <a:solidFill>
                  <a:srgbClr val="000000"/>
                </a:solidFill>
                <a:latin typeface="Calibri"/>
                <a:ea typeface="DejaVu Sans"/>
              </a:rPr>
              <a:t>Retirar vestimenta.</a:t>
            </a:r>
            <a:endParaRPr lang="es-MX" sz="2400" b="0" strike="noStrike" spc="-1" dirty="0">
              <a:latin typeface="Arial"/>
            </a:endParaRPr>
          </a:p>
          <a:p>
            <a:pPr marL="343080" indent="-341640">
              <a:lnSpc>
                <a:spcPct val="170000"/>
              </a:lnSpc>
              <a:spcBef>
                <a:spcPts val="641"/>
              </a:spcBef>
              <a:buClr>
                <a:srgbClr val="000000"/>
              </a:buClr>
              <a:buFont typeface="Calibri"/>
              <a:buChar char="−"/>
            </a:pPr>
            <a:r>
              <a:rPr lang="es-MX" sz="2400" b="0" strike="noStrike" spc="-1" dirty="0">
                <a:solidFill>
                  <a:srgbClr val="000000"/>
                </a:solidFill>
                <a:latin typeface="Calibri"/>
                <a:ea typeface="DejaVu Sans"/>
              </a:rPr>
              <a:t>Colocar toallas húmedas en la cabeza, nuca, etc.</a:t>
            </a:r>
            <a:endParaRPr lang="es-MX" sz="2400" b="0" strike="noStrike" spc="-1" dirty="0">
              <a:latin typeface="Arial"/>
            </a:endParaRPr>
          </a:p>
          <a:p>
            <a:pPr marL="343080" indent="-341640">
              <a:lnSpc>
                <a:spcPct val="170000"/>
              </a:lnSpc>
              <a:spcBef>
                <a:spcPts val="641"/>
              </a:spcBef>
              <a:buClr>
                <a:srgbClr val="000000"/>
              </a:buClr>
              <a:buFont typeface="Calibri"/>
              <a:buChar char="−"/>
            </a:pPr>
            <a:r>
              <a:rPr lang="es-MX" sz="2400" b="0" strike="noStrike" spc="-1" dirty="0">
                <a:solidFill>
                  <a:srgbClr val="000000"/>
                </a:solidFill>
                <a:latin typeface="Calibri"/>
                <a:ea typeface="DejaVu Sans"/>
              </a:rPr>
              <a:t>Asegurar la circulación ininterrumpida del aire.</a:t>
            </a:r>
            <a:endParaRPr lang="es-MX" sz="2400" b="0" strike="noStrike" spc="-1" dirty="0">
              <a:latin typeface="Arial"/>
            </a:endParaRPr>
          </a:p>
          <a:p>
            <a:pPr marL="343080" indent="-341640">
              <a:lnSpc>
                <a:spcPct val="170000"/>
              </a:lnSpc>
              <a:spcBef>
                <a:spcPts val="641"/>
              </a:spcBef>
              <a:buClr>
                <a:srgbClr val="000000"/>
              </a:buClr>
              <a:buFont typeface="Calibri"/>
              <a:buChar char="−"/>
            </a:pPr>
            <a:r>
              <a:rPr lang="es-MX" sz="2400" b="0" strike="noStrike" spc="-1" dirty="0">
                <a:solidFill>
                  <a:srgbClr val="000000"/>
                </a:solidFill>
                <a:latin typeface="Calibri"/>
                <a:ea typeface="DejaVu Sans"/>
              </a:rPr>
              <a:t>Proporcionar cuidado y atención adecuados.</a:t>
            </a:r>
            <a:endParaRPr lang="es-MX" sz="2400" b="0" strike="noStrike" spc="-1" dirty="0">
              <a:latin typeface="Arial"/>
            </a:endParaRPr>
          </a:p>
          <a:p>
            <a:pPr marL="343080" indent="-341640">
              <a:lnSpc>
                <a:spcPct val="170000"/>
              </a:lnSpc>
              <a:spcBef>
                <a:spcPts val="641"/>
              </a:spcBef>
              <a:buClr>
                <a:srgbClr val="000000"/>
              </a:buClr>
              <a:buFont typeface="Calibri"/>
              <a:buChar char="−"/>
            </a:pPr>
            <a:r>
              <a:rPr lang="es-MX" sz="2400" b="0" strike="noStrike" spc="-1" dirty="0">
                <a:solidFill>
                  <a:srgbClr val="000000"/>
                </a:solidFill>
                <a:latin typeface="Calibri"/>
                <a:ea typeface="DejaVu Sans"/>
              </a:rPr>
              <a:t>Llamar inmediatamente al 911 si se observan síntomas de golpe de calor.</a:t>
            </a:r>
            <a:endParaRPr lang="es-MX" sz="2400" b="0" strike="noStrike" spc="-1" dirty="0">
              <a:latin typeface="Arial"/>
            </a:endParaRPr>
          </a:p>
        </p:txBody>
      </p:sp>
      <p:sp>
        <p:nvSpPr>
          <p:cNvPr id="187"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0D5A3F8A-37CD-4D20-82B1-B3F01D6A9D12}" type="slidenum">
              <a:rPr lang="es-MX" sz="1200" b="0" strike="noStrike" spc="-1">
                <a:solidFill>
                  <a:srgbClr val="8B8B8B"/>
                </a:solidFill>
                <a:latin typeface="Calibri"/>
                <a:ea typeface="DejaVu Sans"/>
              </a:rPr>
              <a:t>18</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CustomShape 2">
            <a:extLst>
              <a:ext uri="{C183D7F6-B498-43B3-948B-1728B52AA6E4}">
                <adec:decorative xmlns:adec="http://schemas.microsoft.com/office/drawing/2017/decorative" val="1"/>
              </a:ext>
            </a:extLst>
          </p:cNvPr>
          <p:cNvSpPr/>
          <p:nvPr/>
        </p:nvSpPr>
        <p:spPr>
          <a:xfrm>
            <a:off x="0" y="45720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93"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DejaVu Sans"/>
                <a:cs typeface="+mn-cs"/>
              </a:rPr>
              <a:t>Estrés por frío</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194" name="CustomShape 4"/>
          <p:cNvSpPr/>
          <p:nvPr/>
        </p:nvSpPr>
        <p:spPr>
          <a:xfrm>
            <a:off x="468000" y="1600200"/>
            <a:ext cx="8456760" cy="5027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1640">
              <a:lnSpc>
                <a:spcPct val="100000"/>
              </a:lnSpc>
              <a:spcBef>
                <a:spcPts val="519"/>
              </a:spcBef>
              <a:spcAft>
                <a:spcPts val="1199"/>
              </a:spcAft>
              <a:buClr>
                <a:srgbClr val="000000"/>
              </a:buClr>
              <a:buFont typeface="Calibri"/>
              <a:buChar char="−"/>
            </a:pPr>
            <a:r>
              <a:rPr lang="es-MX" sz="2600" b="0" strike="noStrike" spc="-1" dirty="0">
                <a:solidFill>
                  <a:srgbClr val="000000"/>
                </a:solidFill>
                <a:latin typeface="Calibri"/>
                <a:ea typeface="DejaVu Sans"/>
              </a:rPr>
              <a:t>Con el incremento en la velocidad del viento y las temperaturas bajas hay usualmente una pérdida rápida de calor.</a:t>
            </a:r>
            <a:endParaRPr lang="es-MX" sz="2600" b="0" strike="noStrike" spc="-1" dirty="0">
              <a:latin typeface="Arial"/>
            </a:endParaRPr>
          </a:p>
          <a:p>
            <a:pPr marL="343080" indent="-341640">
              <a:lnSpc>
                <a:spcPct val="100000"/>
              </a:lnSpc>
              <a:spcBef>
                <a:spcPts val="519"/>
              </a:spcBef>
              <a:spcAft>
                <a:spcPts val="1199"/>
              </a:spcAft>
              <a:buClr>
                <a:srgbClr val="000000"/>
              </a:buClr>
              <a:buFont typeface="Calibri"/>
              <a:buChar char="−"/>
            </a:pPr>
            <a:r>
              <a:rPr lang="es-MX" sz="2600" b="0" strike="noStrike" spc="-1" dirty="0">
                <a:solidFill>
                  <a:srgbClr val="000000"/>
                </a:solidFill>
                <a:latin typeface="Calibri"/>
                <a:ea typeface="DejaVu Sans"/>
              </a:rPr>
              <a:t>Los ambientes de frío extremo pueden causar emergencias de salud en trabajadores al aire libre.</a:t>
            </a:r>
            <a:endParaRPr lang="es-MX" sz="2600" b="0" strike="noStrike" spc="-1" dirty="0">
              <a:latin typeface="Arial"/>
            </a:endParaRPr>
          </a:p>
          <a:p>
            <a:pPr marL="343080" indent="-341640">
              <a:lnSpc>
                <a:spcPct val="100000"/>
              </a:lnSpc>
              <a:spcBef>
                <a:spcPts val="519"/>
              </a:spcBef>
              <a:spcAft>
                <a:spcPts val="1199"/>
              </a:spcAft>
              <a:buClr>
                <a:srgbClr val="000000"/>
              </a:buClr>
              <a:buFont typeface="Calibri"/>
              <a:buChar char="−"/>
            </a:pPr>
            <a:r>
              <a:rPr lang="es-MX" sz="2600" b="0" strike="noStrike" spc="-1" dirty="0">
                <a:solidFill>
                  <a:srgbClr val="000000"/>
                </a:solidFill>
                <a:latin typeface="Calibri"/>
                <a:ea typeface="DejaVu Sans"/>
              </a:rPr>
              <a:t>El estrés por frío ocurre cuando hay una reducción en la temperatura corporal por debajo de lo normal.</a:t>
            </a:r>
            <a:endParaRPr lang="es-MX" sz="2600" b="0" strike="noStrike" spc="-1" dirty="0">
              <a:latin typeface="Arial"/>
            </a:endParaRPr>
          </a:p>
          <a:p>
            <a:pPr marL="343080" indent="-341640">
              <a:lnSpc>
                <a:spcPct val="100000"/>
              </a:lnSpc>
              <a:spcBef>
                <a:spcPts val="519"/>
              </a:spcBef>
              <a:spcAft>
                <a:spcPts val="1199"/>
              </a:spcAft>
              <a:buClr>
                <a:srgbClr val="000000"/>
              </a:buClr>
              <a:buFont typeface="Calibri"/>
              <a:buChar char="−"/>
            </a:pPr>
            <a:r>
              <a:rPr lang="es-MX" sz="2600" b="0" strike="noStrike" spc="-1" dirty="0">
                <a:solidFill>
                  <a:srgbClr val="000000"/>
                </a:solidFill>
                <a:latin typeface="Calibri"/>
                <a:ea typeface="DejaVu Sans"/>
              </a:rPr>
              <a:t>Esta situación puede resultar en un problema crítico de salud, incluido el riesgo de daños en el tejido corporal y de muerte.</a:t>
            </a:r>
            <a:endParaRPr lang="es-MX" sz="2600" b="0" strike="noStrike" spc="-1" dirty="0">
              <a:latin typeface="Arial"/>
            </a:endParaRPr>
          </a:p>
        </p:txBody>
      </p:sp>
      <p:sp>
        <p:nvSpPr>
          <p:cNvPr id="191"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4AC25260-4F27-415B-8EBD-3A6644F20859}" type="slidenum">
              <a:rPr lang="es-MX" sz="1200" b="0" strike="noStrike" spc="-1">
                <a:solidFill>
                  <a:srgbClr val="8B8B8B"/>
                </a:solidFill>
                <a:latin typeface="Calibri"/>
                <a:ea typeface="DejaVu Sans"/>
              </a:rPr>
              <a:t>19</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CustomShape 1"/>
          <p:cNvSpPr>
            <a:spLocks noGrp="1"/>
          </p:cNvSpPr>
          <p:nvPr>
            <p:ph type="title" idx="4294967295"/>
          </p:nvPr>
        </p:nvSpPr>
        <p:spPr>
          <a:xfrm>
            <a:off x="0" y="457200"/>
            <a:ext cx="9142560" cy="760680"/>
          </a:xfrm>
          <a:prstGeom prst="rect">
            <a:avLst/>
          </a:prstGeom>
          <a:solidFill>
            <a:srgbClr val="17375E"/>
          </a:solidFill>
          <a:ln w="9360">
            <a:solidFill>
              <a:srgbClr val="17375E"/>
            </a:solidFill>
            <a:prstDash/>
            <a:miter/>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2800" b="0" i="0" u="none" strike="noStrike" kern="1200" cap="none" spc="-1" normalizeH="0" baseline="0" noProof="0" dirty="0">
                <a:ln>
                  <a:noFill/>
                </a:ln>
                <a:solidFill>
                  <a:srgbClr val="FFFFFF"/>
                </a:solidFill>
                <a:effectLst/>
                <a:uLnTx/>
                <a:uFillTx/>
                <a:latin typeface="Calibri"/>
                <a:ea typeface="DejaVu Sans"/>
                <a:cs typeface="+mn-cs"/>
              </a:rPr>
              <a:t>Descargo de responsabilidad  </a:t>
            </a:r>
            <a:endParaRPr kumimoji="0" lang="es-MX" sz="2800" b="0" i="0" u="none" strike="noStrike" kern="1200" cap="none" spc="-1" normalizeH="0" baseline="0" noProof="0" dirty="0">
              <a:ln>
                <a:noFill/>
              </a:ln>
              <a:solidFill>
                <a:schemeClr val="tx1"/>
              </a:solidFill>
              <a:effectLst/>
              <a:uLnTx/>
              <a:uFillTx/>
              <a:latin typeface="Arial"/>
              <a:ea typeface="+mn-ea"/>
              <a:cs typeface="+mn-cs"/>
            </a:endParaRPr>
          </a:p>
        </p:txBody>
      </p:sp>
      <p:sp>
        <p:nvSpPr>
          <p:cNvPr id="124" name="CustomShape 2"/>
          <p:cNvSpPr/>
          <p:nvPr/>
        </p:nvSpPr>
        <p:spPr>
          <a:xfrm>
            <a:off x="457200" y="1600200"/>
            <a:ext cx="8228160" cy="4524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spcBef>
                <a:spcPts val="561"/>
              </a:spcBef>
            </a:pPr>
            <a:r>
              <a:rPr lang="es-MX" sz="2800" b="0" strike="noStrike" spc="-1">
                <a:solidFill>
                  <a:srgbClr val="000000"/>
                </a:solidFill>
                <a:latin typeface="Calibri"/>
                <a:ea typeface="DejaVu Sans"/>
              </a:rPr>
              <a:t>Este material fue producido gracias a la subvención número </a:t>
            </a:r>
            <a:r>
              <a:rPr lang="es-MX" sz="2800" b="1" strike="noStrike" spc="-1">
                <a:solidFill>
                  <a:srgbClr val="000000"/>
                </a:solidFill>
                <a:latin typeface="Calibri"/>
                <a:ea typeface="DejaVu Sans"/>
              </a:rPr>
              <a:t>SH-05144-SH9</a:t>
            </a:r>
            <a:r>
              <a:rPr lang="es-MX" sz="2800" b="0" strike="noStrike" spc="-1">
                <a:solidFill>
                  <a:srgbClr val="000000"/>
                </a:solidFill>
                <a:latin typeface="Calibri"/>
                <a:ea typeface="DejaVu Sans"/>
              </a:rPr>
              <a:t> de la Administración de Seguridad y Salud Ocupacional del Departamento del Trabajo de Estados Unidos. Este no necesariamente refleja el punto de vista o las políticas del Departamento del Trabajo ni la mención de nombres o productos comerciales o de organizaciones implica que el gobierno de EU los respalde.</a:t>
            </a:r>
            <a:endParaRPr lang="es-MX" sz="2800" b="0" strike="noStrike" spc="-1">
              <a:latin typeface="Arial"/>
            </a:endParaRPr>
          </a:p>
        </p:txBody>
      </p:sp>
      <p:sp>
        <p:nvSpPr>
          <p:cNvPr id="125" name="CustomShape 3"/>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AE34AFBA-B64F-4025-A794-6583A3860FDD}" type="slidenum">
              <a:rPr lang="es-MX" sz="1200" b="0" strike="noStrike" spc="-1">
                <a:solidFill>
                  <a:srgbClr val="8B8B8B"/>
                </a:solidFill>
                <a:latin typeface="Calibri"/>
                <a:ea typeface="DejaVu Sans"/>
              </a:rPr>
              <a:t>2</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CustomShape 2">
            <a:extLst>
              <a:ext uri="{C183D7F6-B498-43B3-948B-1728B52AA6E4}">
                <adec:decorative xmlns:adec="http://schemas.microsoft.com/office/drawing/2017/decorative" val="1"/>
              </a:ext>
            </a:extLst>
          </p:cNvPr>
          <p:cNvSpPr/>
          <p:nvPr/>
        </p:nvSpPr>
        <p:spPr>
          <a:xfrm>
            <a:off x="0" y="45720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98" name="CustomShape 4"/>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DejaVu Sans"/>
                <a:cs typeface="+mn-cs"/>
              </a:rPr>
              <a:t>Factores que contribuyen</a:t>
            </a:r>
            <a:r>
              <a:rPr kumimoji="0" lang="es-MX" sz="2800" b="0" i="0" u="none" strike="noStrike" kern="1200" cap="none" spc="-1" normalizeH="0" baseline="0" noProof="0" dirty="0">
                <a:ln>
                  <a:noFill/>
                </a:ln>
                <a:solidFill>
                  <a:srgbClr val="FFFFFF"/>
                </a:solidFill>
                <a:effectLst/>
                <a:uLnTx/>
                <a:uFillTx/>
                <a:latin typeface="Calibri"/>
                <a:ea typeface="DejaVu Sans"/>
                <a:cs typeface="+mn-cs"/>
              </a:rPr>
              <a:t> </a:t>
            </a:r>
            <a:endParaRPr kumimoji="0" lang="es-MX" sz="2800" b="0" i="0" u="none" strike="noStrike" kern="1200" cap="none" spc="-1" normalizeH="0" baseline="0" noProof="0" dirty="0">
              <a:ln>
                <a:noFill/>
              </a:ln>
              <a:solidFill>
                <a:schemeClr val="tx1"/>
              </a:solidFill>
              <a:effectLst/>
              <a:uLnTx/>
              <a:uFillTx/>
              <a:latin typeface="Arial"/>
              <a:ea typeface="+mn-ea"/>
              <a:cs typeface="+mn-cs"/>
            </a:endParaRPr>
          </a:p>
        </p:txBody>
      </p:sp>
      <p:sp>
        <p:nvSpPr>
          <p:cNvPr id="197" name="CustomShape 3"/>
          <p:cNvSpPr/>
          <p:nvPr/>
        </p:nvSpPr>
        <p:spPr>
          <a:xfrm>
            <a:off x="533520" y="1508040"/>
            <a:ext cx="8456760" cy="5027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lvl="1" indent="-341640">
              <a:lnSpc>
                <a:spcPct val="100000"/>
              </a:lnSpc>
              <a:spcBef>
                <a:spcPts val="519"/>
              </a:spcBef>
              <a:spcAft>
                <a:spcPts val="1199"/>
              </a:spcAft>
              <a:buClr>
                <a:srgbClr val="000000"/>
              </a:buClr>
              <a:buFont typeface="Calibri"/>
              <a:buChar char="−"/>
            </a:pPr>
            <a:r>
              <a:rPr lang="es-MX" sz="2600" b="0" strike="noStrike" spc="-1">
                <a:solidFill>
                  <a:srgbClr val="000000"/>
                </a:solidFill>
                <a:latin typeface="Calibri"/>
                <a:ea typeface="DejaVu Sans"/>
              </a:rPr>
              <a:t>Exposición prolongada al frío extremo.</a:t>
            </a:r>
            <a:endParaRPr lang="es-MX" sz="2600" b="0" strike="noStrike" spc="-1">
              <a:latin typeface="Arial"/>
            </a:endParaRPr>
          </a:p>
          <a:p>
            <a:pPr marL="343080" lvl="1" indent="-341640">
              <a:lnSpc>
                <a:spcPct val="100000"/>
              </a:lnSpc>
              <a:spcBef>
                <a:spcPts val="519"/>
              </a:spcBef>
              <a:spcAft>
                <a:spcPts val="1199"/>
              </a:spcAft>
              <a:buClr>
                <a:srgbClr val="000000"/>
              </a:buClr>
              <a:buFont typeface="Calibri"/>
              <a:buChar char="−"/>
            </a:pPr>
            <a:r>
              <a:rPr lang="es-MX" sz="2600" b="0" strike="noStrike" spc="-1">
                <a:solidFill>
                  <a:srgbClr val="000000"/>
                </a:solidFill>
                <a:latin typeface="Calibri"/>
                <a:ea typeface="DejaVu Sans"/>
              </a:rPr>
              <a:t>Vestimenta inapropiada para el clima.</a:t>
            </a:r>
            <a:endParaRPr lang="es-MX" sz="2600" b="0" strike="noStrike" spc="-1">
              <a:latin typeface="Arial"/>
            </a:endParaRPr>
          </a:p>
          <a:p>
            <a:pPr marL="343080" lvl="1" indent="-341640">
              <a:lnSpc>
                <a:spcPct val="100000"/>
              </a:lnSpc>
              <a:spcBef>
                <a:spcPts val="519"/>
              </a:spcBef>
              <a:spcAft>
                <a:spcPts val="1199"/>
              </a:spcAft>
              <a:buClr>
                <a:srgbClr val="000000"/>
              </a:buClr>
              <a:buFont typeface="Calibri"/>
              <a:buChar char="−"/>
            </a:pPr>
            <a:r>
              <a:rPr lang="es-MX" sz="2600" b="0" strike="noStrike" spc="-1">
                <a:solidFill>
                  <a:srgbClr val="000000"/>
                </a:solidFill>
                <a:latin typeface="Calibri"/>
                <a:ea typeface="DejaVu Sans"/>
              </a:rPr>
              <a:t>Humedad.</a:t>
            </a:r>
            <a:endParaRPr lang="es-MX" sz="2600" b="0" strike="noStrike" spc="-1">
              <a:latin typeface="Arial"/>
            </a:endParaRPr>
          </a:p>
          <a:p>
            <a:pPr marL="343080" lvl="1" indent="-341640">
              <a:lnSpc>
                <a:spcPct val="100000"/>
              </a:lnSpc>
              <a:spcBef>
                <a:spcPts val="519"/>
              </a:spcBef>
              <a:spcAft>
                <a:spcPts val="1199"/>
              </a:spcAft>
              <a:buClr>
                <a:srgbClr val="000000"/>
              </a:buClr>
              <a:buFont typeface="Calibri"/>
              <a:buChar char="−"/>
            </a:pPr>
            <a:r>
              <a:rPr lang="es-MX" sz="2600" b="0" strike="noStrike" spc="-1">
                <a:solidFill>
                  <a:srgbClr val="000000"/>
                </a:solidFill>
                <a:latin typeface="Calibri"/>
                <a:ea typeface="DejaVu Sans"/>
              </a:rPr>
              <a:t>Agotamiento.</a:t>
            </a:r>
            <a:endParaRPr lang="es-MX" sz="2600" b="0" strike="noStrike" spc="-1">
              <a:latin typeface="Arial"/>
            </a:endParaRPr>
          </a:p>
          <a:p>
            <a:pPr marL="343080" lvl="1" indent="-341640">
              <a:lnSpc>
                <a:spcPct val="100000"/>
              </a:lnSpc>
              <a:spcBef>
                <a:spcPts val="519"/>
              </a:spcBef>
              <a:spcAft>
                <a:spcPts val="1199"/>
              </a:spcAft>
              <a:buClr>
                <a:srgbClr val="000000"/>
              </a:buClr>
              <a:buFont typeface="Calibri"/>
              <a:buChar char="−"/>
            </a:pPr>
            <a:r>
              <a:rPr lang="es-MX" sz="2600" b="0" strike="noStrike" spc="-1">
                <a:solidFill>
                  <a:srgbClr val="000000"/>
                </a:solidFill>
                <a:latin typeface="Calibri"/>
                <a:ea typeface="DejaVu Sans"/>
              </a:rPr>
              <a:t>Mala condición física.</a:t>
            </a:r>
            <a:endParaRPr lang="es-MX" sz="2600" b="0" strike="noStrike" spc="-1">
              <a:latin typeface="Arial"/>
            </a:endParaRPr>
          </a:p>
          <a:p>
            <a:pPr marL="343080" lvl="1" indent="-341640">
              <a:lnSpc>
                <a:spcPct val="100000"/>
              </a:lnSpc>
              <a:spcBef>
                <a:spcPts val="519"/>
              </a:spcBef>
              <a:spcAft>
                <a:spcPts val="1199"/>
              </a:spcAft>
              <a:buClr>
                <a:srgbClr val="000000"/>
              </a:buClr>
              <a:buFont typeface="Calibri"/>
              <a:buChar char="−"/>
            </a:pPr>
            <a:r>
              <a:rPr lang="es-MX" sz="2600" b="0" strike="noStrike" spc="-1">
                <a:solidFill>
                  <a:srgbClr val="000000"/>
                </a:solidFill>
                <a:latin typeface="Calibri"/>
                <a:ea typeface="DejaVu Sans"/>
              </a:rPr>
              <a:t>Padecimientos de salud como hipertensión, hipotiroidismo y diabetes.</a:t>
            </a:r>
            <a:endParaRPr lang="es-MX" sz="2600" b="0" strike="noStrike" spc="-1">
              <a:latin typeface="Arial"/>
            </a:endParaRPr>
          </a:p>
        </p:txBody>
      </p:sp>
      <p:sp>
        <p:nvSpPr>
          <p:cNvPr id="195" name="CustomShape 1"/>
          <p:cNvSpPr/>
          <p:nvPr/>
        </p:nvSpPr>
        <p:spPr>
          <a:xfrm>
            <a:off x="8229600" y="6248520"/>
            <a:ext cx="836640" cy="271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s-MX" sz="1200" b="0" strike="noStrike" spc="-1">
                <a:solidFill>
                  <a:srgbClr val="808080"/>
                </a:solidFill>
                <a:latin typeface="Calibri"/>
                <a:ea typeface="DejaVu Sans"/>
              </a:rPr>
              <a:t>11</a:t>
            </a:r>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CustomShape 2">
            <a:extLst>
              <a:ext uri="{C183D7F6-B498-43B3-948B-1728B52AA6E4}">
                <adec:decorative xmlns:adec="http://schemas.microsoft.com/office/drawing/2017/decorative" val="1"/>
              </a:ext>
            </a:extLst>
          </p:cNvPr>
          <p:cNvSpPr/>
          <p:nvPr/>
        </p:nvSpPr>
        <p:spPr>
          <a:xfrm>
            <a:off x="0" y="45720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201"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DejaVu Sans"/>
                <a:cs typeface="+mn-cs"/>
              </a:rPr>
              <a:t>Enfermedades por estrés por frío</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202" name="CustomShape 4"/>
          <p:cNvSpPr/>
          <p:nvPr/>
        </p:nvSpPr>
        <p:spPr>
          <a:xfrm>
            <a:off x="457200" y="1638360"/>
            <a:ext cx="8228160" cy="4402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1640">
              <a:lnSpc>
                <a:spcPct val="100000"/>
              </a:lnSpc>
              <a:spcBef>
                <a:spcPts val="561"/>
              </a:spcBef>
              <a:spcAft>
                <a:spcPts val="1199"/>
              </a:spcAft>
              <a:buClr>
                <a:srgbClr val="000000"/>
              </a:buClr>
              <a:buFont typeface="Wingdings" charset="2"/>
              <a:buChar char=""/>
            </a:pPr>
            <a:r>
              <a:rPr lang="es-MX" sz="2800" b="0" strike="noStrike" spc="-1">
                <a:solidFill>
                  <a:srgbClr val="000000"/>
                </a:solidFill>
                <a:latin typeface="Calibri"/>
                <a:ea typeface="DejaVu Sans"/>
              </a:rPr>
              <a:t>Entre las enfermedades comunes por estrés por frío están:</a:t>
            </a:r>
            <a:endParaRPr lang="es-MX" sz="2800" b="0" strike="noStrike" spc="-1">
              <a:latin typeface="Arial"/>
            </a:endParaRPr>
          </a:p>
          <a:p>
            <a:pPr marL="743040" lvl="1" indent="-284400">
              <a:lnSpc>
                <a:spcPct val="100000"/>
              </a:lnSpc>
              <a:spcBef>
                <a:spcPts val="479"/>
              </a:spcBef>
              <a:spcAft>
                <a:spcPts val="1199"/>
              </a:spcAft>
              <a:buClr>
                <a:srgbClr val="000000"/>
              </a:buClr>
              <a:buFont typeface="Wingdings" charset="2"/>
              <a:buChar char=""/>
            </a:pPr>
            <a:r>
              <a:rPr lang="es-MX" sz="2400" b="0" strike="noStrike" spc="-1">
                <a:solidFill>
                  <a:srgbClr val="000000"/>
                </a:solidFill>
                <a:latin typeface="Calibri"/>
                <a:ea typeface="DejaVu Sans"/>
              </a:rPr>
              <a:t>Hipotermia</a:t>
            </a:r>
            <a:endParaRPr lang="es-MX" sz="2400" b="0" strike="noStrike" spc="-1">
              <a:latin typeface="Arial"/>
            </a:endParaRPr>
          </a:p>
          <a:p>
            <a:pPr marL="743040" lvl="1" indent="-284400">
              <a:lnSpc>
                <a:spcPct val="100000"/>
              </a:lnSpc>
              <a:spcBef>
                <a:spcPts val="479"/>
              </a:spcBef>
              <a:spcAft>
                <a:spcPts val="1199"/>
              </a:spcAft>
              <a:buClr>
                <a:srgbClr val="000000"/>
              </a:buClr>
              <a:buFont typeface="Wingdings" charset="2"/>
              <a:buChar char=""/>
            </a:pPr>
            <a:r>
              <a:rPr lang="es-MX" sz="2400" b="0" strike="noStrike" spc="-1">
                <a:solidFill>
                  <a:srgbClr val="000000"/>
                </a:solidFill>
                <a:latin typeface="Calibri"/>
                <a:ea typeface="DejaVu Sans"/>
              </a:rPr>
              <a:t>Congelamiento</a:t>
            </a:r>
            <a:endParaRPr lang="es-MX" sz="2400" b="0" strike="noStrike" spc="-1">
              <a:latin typeface="Arial"/>
            </a:endParaRPr>
          </a:p>
          <a:p>
            <a:pPr marL="743040" lvl="1" indent="-284400">
              <a:lnSpc>
                <a:spcPct val="100000"/>
              </a:lnSpc>
              <a:spcBef>
                <a:spcPts val="479"/>
              </a:spcBef>
              <a:spcAft>
                <a:spcPts val="1199"/>
              </a:spcAft>
              <a:buClr>
                <a:srgbClr val="000000"/>
              </a:buClr>
              <a:buFont typeface="Wingdings" charset="2"/>
              <a:buChar char=""/>
            </a:pPr>
            <a:r>
              <a:rPr lang="es-MX" sz="2400" b="0" strike="noStrike" spc="-1">
                <a:solidFill>
                  <a:srgbClr val="000000"/>
                </a:solidFill>
                <a:latin typeface="Calibri"/>
                <a:ea typeface="DejaVu Sans"/>
              </a:rPr>
              <a:t>Pie de trinchera</a:t>
            </a:r>
            <a:endParaRPr lang="es-MX" sz="2400" b="0" strike="noStrike" spc="-1">
              <a:latin typeface="Arial"/>
            </a:endParaRPr>
          </a:p>
          <a:p>
            <a:pPr marL="743040" lvl="1" indent="-284400">
              <a:lnSpc>
                <a:spcPct val="100000"/>
              </a:lnSpc>
              <a:spcBef>
                <a:spcPts val="479"/>
              </a:spcBef>
              <a:spcAft>
                <a:spcPts val="1199"/>
              </a:spcAft>
              <a:buClr>
                <a:srgbClr val="000000"/>
              </a:buClr>
              <a:buFont typeface="Wingdings" charset="2"/>
              <a:buChar char=""/>
            </a:pPr>
            <a:r>
              <a:rPr lang="es-MX" sz="2400" b="0" strike="noStrike" spc="-1">
                <a:solidFill>
                  <a:srgbClr val="000000"/>
                </a:solidFill>
                <a:latin typeface="Calibri"/>
                <a:ea typeface="DejaVu Sans"/>
              </a:rPr>
              <a:t>Sabayones</a:t>
            </a:r>
            <a:endParaRPr lang="es-MX" sz="2400" b="0" strike="noStrike" spc="-1">
              <a:latin typeface="Arial"/>
            </a:endParaRPr>
          </a:p>
          <a:p>
            <a:pPr>
              <a:lnSpc>
                <a:spcPct val="100000"/>
              </a:lnSpc>
              <a:spcBef>
                <a:spcPts val="281"/>
              </a:spcBef>
              <a:spcAft>
                <a:spcPts val="1199"/>
              </a:spcAft>
            </a:pPr>
            <a:endParaRPr lang="es-MX" sz="2400" b="0" strike="noStrike" spc="-1">
              <a:latin typeface="Arial"/>
            </a:endParaRPr>
          </a:p>
        </p:txBody>
      </p:sp>
      <p:pic>
        <p:nvPicPr>
          <p:cNvPr id="203" name="Picture 2">
            <a:extLst>
              <a:ext uri="{C183D7F6-B498-43B3-948B-1728B52AA6E4}">
                <adec:decorative xmlns:adec="http://schemas.microsoft.com/office/drawing/2017/decorative" val="1"/>
              </a:ext>
            </a:extLst>
          </p:cNvPr>
          <p:cNvPicPr/>
          <p:nvPr/>
        </p:nvPicPr>
        <p:blipFill>
          <a:blip r:embed="rId3"/>
          <a:stretch/>
        </p:blipFill>
        <p:spPr>
          <a:xfrm>
            <a:off x="3642480" y="3352680"/>
            <a:ext cx="5319000" cy="2780640"/>
          </a:xfrm>
          <a:prstGeom prst="rect">
            <a:avLst/>
          </a:prstGeom>
          <a:ln>
            <a:noFill/>
          </a:ln>
        </p:spPr>
      </p:pic>
      <p:sp>
        <p:nvSpPr>
          <p:cNvPr id="204" name="CustomShape 5"/>
          <p:cNvSpPr/>
          <p:nvPr/>
        </p:nvSpPr>
        <p:spPr>
          <a:xfrm>
            <a:off x="5274000" y="6095880"/>
            <a:ext cx="2055960" cy="332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s-MX" sz="1600" b="0" strike="noStrike" spc="-1">
                <a:solidFill>
                  <a:srgbClr val="000000"/>
                </a:solidFill>
                <a:latin typeface="Calibri"/>
                <a:ea typeface="DejaVu Sans"/>
              </a:rPr>
              <a:t>Fuente: LHSFNA</a:t>
            </a:r>
            <a:endParaRPr lang="es-MX" sz="1600" b="0" strike="noStrike" spc="-1">
              <a:latin typeface="Arial"/>
            </a:endParaRPr>
          </a:p>
        </p:txBody>
      </p:sp>
      <p:sp>
        <p:nvSpPr>
          <p:cNvPr id="199"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90E98E1B-1A15-403C-B0D2-D6968C647364}" type="slidenum">
              <a:rPr lang="es-MX" sz="1200" b="0" strike="noStrike" spc="-1">
                <a:solidFill>
                  <a:srgbClr val="8B8B8B"/>
                </a:solidFill>
                <a:latin typeface="Calibri"/>
                <a:ea typeface="DejaVu Sans"/>
              </a:rPr>
              <a:t>21</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CustomShape 1"/>
          <p:cNvSpPr>
            <a:spLocks noGrp="1"/>
          </p:cNvSpPr>
          <p:nvPr>
            <p:ph type="title" idx="4294967295"/>
          </p:nvPr>
        </p:nvSpPr>
        <p:spPr>
          <a:xfrm>
            <a:off x="0" y="457200"/>
            <a:ext cx="9142560" cy="836640"/>
          </a:xfrm>
          <a:prstGeom prst="rect">
            <a:avLst/>
          </a:prstGeom>
          <a:solidFill>
            <a:srgbClr val="17375E"/>
          </a:solidFill>
          <a:ln w="9360">
            <a:solidFill>
              <a:srgbClr val="17375E"/>
            </a:solidFill>
            <a:prstDash/>
            <a:miter/>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2800" b="0" i="0" u="none" strike="noStrike" kern="1200" cap="none" spc="-1" normalizeH="0" baseline="0" noProof="0" dirty="0">
                <a:ln>
                  <a:noFill/>
                </a:ln>
                <a:solidFill>
                  <a:srgbClr val="FFFFFF"/>
                </a:solidFill>
                <a:effectLst/>
                <a:uLnTx/>
                <a:uFillTx/>
                <a:latin typeface="Corbel"/>
                <a:ea typeface="DejaVu Sans"/>
                <a:cs typeface="+mn-cs"/>
              </a:rPr>
              <a:t>Reconocer los signos del estrés por frío: </a:t>
            </a:r>
            <a:r>
              <a:rPr kumimoji="0" lang="es-MX" sz="2800" b="1" i="0" u="none" strike="noStrike" kern="1200" cap="none" spc="-1" normalizeH="0" baseline="0" noProof="0" dirty="0">
                <a:ln>
                  <a:noFill/>
                </a:ln>
                <a:solidFill>
                  <a:srgbClr val="FFFFFF"/>
                </a:solidFill>
                <a:effectLst/>
                <a:uLnTx/>
                <a:uFillTx/>
                <a:latin typeface="Corbel"/>
                <a:ea typeface="DejaVu Sans"/>
                <a:cs typeface="+mn-cs"/>
              </a:rPr>
              <a:t>hipotermia</a:t>
            </a:r>
            <a:endParaRPr kumimoji="0" lang="es-MX" sz="2800" b="0" i="0" u="none" strike="noStrike" kern="1200" cap="none" spc="-1" normalizeH="0" baseline="0" noProof="0" dirty="0">
              <a:ln>
                <a:noFill/>
              </a:ln>
              <a:solidFill>
                <a:schemeClr val="tx1"/>
              </a:solidFill>
              <a:effectLst/>
              <a:uLnTx/>
              <a:uFillTx/>
              <a:latin typeface="Arial"/>
              <a:ea typeface="+mn-ea"/>
              <a:cs typeface="+mn-cs"/>
            </a:endParaRPr>
          </a:p>
        </p:txBody>
      </p:sp>
      <p:sp>
        <p:nvSpPr>
          <p:cNvPr id="209" name="CustomShape 5"/>
          <p:cNvSpPr/>
          <p:nvPr/>
        </p:nvSpPr>
        <p:spPr>
          <a:xfrm>
            <a:off x="359640" y="1597680"/>
            <a:ext cx="843480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20000"/>
          </a:bodyPr>
          <a:lstStyle/>
          <a:p>
            <a:pPr>
              <a:lnSpc>
                <a:spcPct val="100000"/>
              </a:lnSpc>
              <a:spcBef>
                <a:spcPts val="561"/>
              </a:spcBef>
            </a:pPr>
            <a:r>
              <a:rPr lang="es-MX" sz="2800" b="1" i="1" u="sng" strike="noStrike" spc="-1">
                <a:solidFill>
                  <a:srgbClr val="000000"/>
                </a:solidFill>
                <a:uFillTx/>
                <a:latin typeface="Calibri"/>
                <a:ea typeface="DejaVu Sans"/>
              </a:rPr>
              <a:t>Hipotermia</a:t>
            </a:r>
            <a:r>
              <a:rPr lang="es-MX" sz="2800" b="0" strike="noStrike" spc="-1">
                <a:solidFill>
                  <a:srgbClr val="000000"/>
                </a:solidFill>
                <a:latin typeface="Calibri"/>
                <a:ea typeface="DejaVu Sans"/>
              </a:rPr>
              <a:t>, que es  una temperatura corporal anormalmente baja que afecta el cerebro y el proceso del pensamiento de un individuo.</a:t>
            </a:r>
            <a:endParaRPr lang="es-MX" sz="2800" b="0" strike="noStrike" spc="-1">
              <a:latin typeface="Arial"/>
            </a:endParaRPr>
          </a:p>
        </p:txBody>
      </p:sp>
      <p:sp>
        <p:nvSpPr>
          <p:cNvPr id="207" name="CustomShape 3"/>
          <p:cNvSpPr/>
          <p:nvPr/>
        </p:nvSpPr>
        <p:spPr>
          <a:xfrm>
            <a:off x="326880" y="2742120"/>
            <a:ext cx="3862800" cy="2589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00" indent="-214920">
              <a:lnSpc>
                <a:spcPct val="100000"/>
              </a:lnSpc>
              <a:spcAft>
                <a:spcPts val="601"/>
              </a:spcAft>
              <a:buClr>
                <a:srgbClr val="000000"/>
              </a:buClr>
              <a:buFont typeface="Wingdings" charset="2"/>
              <a:buChar char=""/>
            </a:pPr>
            <a:r>
              <a:rPr lang="es-MX" sz="2400" b="0" strike="noStrike" spc="-1">
                <a:solidFill>
                  <a:srgbClr val="000000"/>
                </a:solidFill>
                <a:latin typeface="Calibri"/>
                <a:ea typeface="DejaVu Sans"/>
              </a:rPr>
              <a:t> Síntomas tempranos:</a:t>
            </a:r>
            <a:endParaRPr lang="es-MX" sz="2400" b="0" strike="noStrike" spc="-1">
              <a:latin typeface="Arial"/>
            </a:endParaRPr>
          </a:p>
          <a:p>
            <a:pPr marL="800280" lvl="1" indent="-341640">
              <a:lnSpc>
                <a:spcPct val="100000"/>
              </a:lnSpc>
              <a:spcAft>
                <a:spcPts val="601"/>
              </a:spcAft>
              <a:buClr>
                <a:srgbClr val="000000"/>
              </a:buClr>
              <a:buFont typeface="Wingdings" charset="2"/>
              <a:buChar char=""/>
            </a:pPr>
            <a:r>
              <a:rPr lang="es-MX" sz="2400" b="0" strike="noStrike" spc="-1">
                <a:solidFill>
                  <a:srgbClr val="000000"/>
                </a:solidFill>
                <a:latin typeface="Calibri"/>
                <a:ea typeface="DejaVu Sans"/>
              </a:rPr>
              <a:t>Temblores.</a:t>
            </a:r>
            <a:endParaRPr lang="es-MX" sz="2400" b="0" strike="noStrike" spc="-1">
              <a:latin typeface="Arial"/>
            </a:endParaRPr>
          </a:p>
          <a:p>
            <a:pPr marL="800280" lvl="1" indent="-341640">
              <a:lnSpc>
                <a:spcPct val="100000"/>
              </a:lnSpc>
              <a:spcAft>
                <a:spcPts val="601"/>
              </a:spcAft>
              <a:buClr>
                <a:srgbClr val="000000"/>
              </a:buClr>
              <a:buFont typeface="Wingdings" charset="2"/>
              <a:buChar char=""/>
            </a:pPr>
            <a:r>
              <a:rPr lang="es-MX" sz="2400" b="0" strike="noStrike" spc="-1">
                <a:solidFill>
                  <a:srgbClr val="000000"/>
                </a:solidFill>
                <a:latin typeface="Calibri"/>
                <a:ea typeface="DejaVu Sans"/>
              </a:rPr>
              <a:t>Fatiga.</a:t>
            </a:r>
            <a:endParaRPr lang="es-MX" sz="2400" b="0" strike="noStrike" spc="-1">
              <a:latin typeface="Arial"/>
            </a:endParaRPr>
          </a:p>
          <a:p>
            <a:pPr marL="800280" lvl="1" indent="-341640">
              <a:lnSpc>
                <a:spcPct val="100000"/>
              </a:lnSpc>
              <a:spcAft>
                <a:spcPts val="601"/>
              </a:spcAft>
              <a:buClr>
                <a:srgbClr val="000000"/>
              </a:buClr>
              <a:buFont typeface="Wingdings" charset="2"/>
              <a:buChar char=""/>
            </a:pPr>
            <a:r>
              <a:rPr lang="es-MX" sz="2400" b="0" strike="noStrike" spc="-1">
                <a:solidFill>
                  <a:srgbClr val="000000"/>
                </a:solidFill>
                <a:latin typeface="Calibri"/>
                <a:ea typeface="DejaVu Sans"/>
              </a:rPr>
              <a:t>Pérdida de coordinación.</a:t>
            </a:r>
            <a:endParaRPr lang="es-MX" sz="2400" b="0" strike="noStrike" spc="-1">
              <a:latin typeface="Arial"/>
            </a:endParaRPr>
          </a:p>
          <a:p>
            <a:pPr marL="800280" lvl="1" indent="-341640">
              <a:lnSpc>
                <a:spcPct val="100000"/>
              </a:lnSpc>
              <a:spcAft>
                <a:spcPts val="601"/>
              </a:spcAft>
              <a:buClr>
                <a:srgbClr val="000000"/>
              </a:buClr>
              <a:buFont typeface="Wingdings" charset="2"/>
              <a:buChar char=""/>
            </a:pPr>
            <a:r>
              <a:rPr lang="es-MX" sz="2400" b="0" strike="noStrike" spc="-1">
                <a:solidFill>
                  <a:srgbClr val="000000"/>
                </a:solidFill>
                <a:latin typeface="Calibri"/>
                <a:ea typeface="DejaVu Sans"/>
              </a:rPr>
              <a:t>Confusión y desorientación.</a:t>
            </a:r>
            <a:endParaRPr lang="es-MX" sz="2400" b="0" strike="noStrike" spc="-1">
              <a:latin typeface="Arial"/>
            </a:endParaRPr>
          </a:p>
        </p:txBody>
      </p:sp>
      <p:sp>
        <p:nvSpPr>
          <p:cNvPr id="208" name="CustomShape 4"/>
          <p:cNvSpPr/>
          <p:nvPr/>
        </p:nvSpPr>
        <p:spPr>
          <a:xfrm>
            <a:off x="4419720" y="2740680"/>
            <a:ext cx="4113360" cy="2589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00" indent="-214920">
              <a:lnSpc>
                <a:spcPct val="100000"/>
              </a:lnSpc>
              <a:spcAft>
                <a:spcPts val="601"/>
              </a:spcAft>
              <a:buClr>
                <a:srgbClr val="000000"/>
              </a:buClr>
              <a:buFont typeface="Wingdings" charset="2"/>
              <a:buChar char=""/>
            </a:pPr>
            <a:r>
              <a:rPr lang="es-MX" sz="2400" b="0" strike="noStrike" spc="-1">
                <a:solidFill>
                  <a:srgbClr val="000000"/>
                </a:solidFill>
                <a:latin typeface="Calibri"/>
                <a:ea typeface="DejaVu Sans"/>
              </a:rPr>
              <a:t> Síntomas tardíos:</a:t>
            </a:r>
            <a:endParaRPr lang="es-MX" sz="2400" b="0" strike="noStrike" spc="-1">
              <a:latin typeface="Arial"/>
            </a:endParaRPr>
          </a:p>
          <a:p>
            <a:pPr marL="800280" lvl="1" indent="-341640">
              <a:lnSpc>
                <a:spcPct val="100000"/>
              </a:lnSpc>
              <a:spcAft>
                <a:spcPts val="601"/>
              </a:spcAft>
              <a:buClr>
                <a:srgbClr val="000000"/>
              </a:buClr>
              <a:buFont typeface="Wingdings" charset="2"/>
              <a:buChar char=""/>
            </a:pPr>
            <a:r>
              <a:rPr lang="es-MX" sz="2400" b="0" strike="noStrike" spc="-1">
                <a:solidFill>
                  <a:srgbClr val="000000"/>
                </a:solidFill>
                <a:latin typeface="Calibri"/>
                <a:ea typeface="DejaVu Sans"/>
              </a:rPr>
              <a:t>Piel azulada.</a:t>
            </a:r>
            <a:endParaRPr lang="es-MX" sz="2400" b="0" strike="noStrike" spc="-1">
              <a:latin typeface="Arial"/>
            </a:endParaRPr>
          </a:p>
          <a:p>
            <a:pPr marL="800280" lvl="1" indent="-341640">
              <a:lnSpc>
                <a:spcPct val="100000"/>
              </a:lnSpc>
              <a:spcAft>
                <a:spcPts val="601"/>
              </a:spcAft>
              <a:buClr>
                <a:srgbClr val="000000"/>
              </a:buClr>
              <a:buFont typeface="Wingdings" charset="2"/>
              <a:buChar char=""/>
            </a:pPr>
            <a:r>
              <a:rPr lang="es-MX" sz="2400" b="0" strike="noStrike" spc="-1">
                <a:solidFill>
                  <a:srgbClr val="000000"/>
                </a:solidFill>
                <a:latin typeface="Calibri"/>
                <a:ea typeface="DejaVu Sans"/>
              </a:rPr>
              <a:t>Pupilas dilatadas.</a:t>
            </a:r>
            <a:endParaRPr lang="es-MX" sz="2400" b="0" strike="noStrike" spc="-1">
              <a:latin typeface="Arial"/>
            </a:endParaRPr>
          </a:p>
          <a:p>
            <a:pPr marL="800280" lvl="1" indent="-341640">
              <a:lnSpc>
                <a:spcPct val="100000"/>
              </a:lnSpc>
              <a:spcAft>
                <a:spcPts val="601"/>
              </a:spcAft>
              <a:buClr>
                <a:srgbClr val="000000"/>
              </a:buClr>
              <a:buFont typeface="Wingdings" charset="2"/>
              <a:buChar char=""/>
            </a:pPr>
            <a:r>
              <a:rPr lang="es-MX" sz="2400" b="0" strike="noStrike" spc="-1">
                <a:solidFill>
                  <a:srgbClr val="000000"/>
                </a:solidFill>
                <a:latin typeface="Calibri"/>
                <a:ea typeface="DejaVu Sans"/>
              </a:rPr>
              <a:t>Pulso bajo y respiración lenta.</a:t>
            </a:r>
            <a:endParaRPr lang="es-MX" sz="2400" b="0" strike="noStrike" spc="-1">
              <a:latin typeface="Arial"/>
            </a:endParaRPr>
          </a:p>
          <a:p>
            <a:pPr marL="800280" lvl="1" indent="-341640">
              <a:lnSpc>
                <a:spcPct val="100000"/>
              </a:lnSpc>
              <a:spcAft>
                <a:spcPts val="601"/>
              </a:spcAft>
              <a:buClr>
                <a:srgbClr val="000000"/>
              </a:buClr>
              <a:buFont typeface="Wingdings" charset="2"/>
              <a:buChar char=""/>
            </a:pPr>
            <a:r>
              <a:rPr lang="es-MX" sz="2400" b="0" strike="noStrike" spc="-1">
                <a:solidFill>
                  <a:srgbClr val="000000"/>
                </a:solidFill>
                <a:latin typeface="Calibri"/>
                <a:ea typeface="DejaVu Sans"/>
              </a:rPr>
              <a:t>Pérdida de consciencia.</a:t>
            </a:r>
            <a:endParaRPr lang="es-MX" sz="2400" b="0" strike="noStrike" spc="-1">
              <a:latin typeface="Arial"/>
            </a:endParaRPr>
          </a:p>
        </p:txBody>
      </p:sp>
      <p:sp>
        <p:nvSpPr>
          <p:cNvPr id="206" name="CustomShape 2"/>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38DFF686-6DA1-4823-BB7A-38B8FAAB59E8}" type="slidenum">
              <a:rPr lang="es-MX" sz="1200" b="0" strike="noStrike" spc="-1">
                <a:solidFill>
                  <a:srgbClr val="8B8B8B"/>
                </a:solidFill>
                <a:latin typeface="Calibri"/>
                <a:ea typeface="DejaVu Sans"/>
              </a:rPr>
              <a:t>22</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CustomShape 1"/>
          <p:cNvSpPr>
            <a:spLocks noGrp="1"/>
          </p:cNvSpPr>
          <p:nvPr>
            <p:ph type="title" idx="4294967295"/>
          </p:nvPr>
        </p:nvSpPr>
        <p:spPr>
          <a:xfrm>
            <a:off x="0" y="457200"/>
            <a:ext cx="9142560" cy="836640"/>
          </a:xfrm>
          <a:prstGeom prst="rect">
            <a:avLst/>
          </a:prstGeom>
          <a:solidFill>
            <a:srgbClr val="17375E"/>
          </a:solidFill>
          <a:ln w="9360">
            <a:solidFill>
              <a:srgbClr val="17375E"/>
            </a:solidFill>
            <a:prstDash/>
            <a:miter/>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DejaVu Sans"/>
                <a:cs typeface="+mn-cs"/>
              </a:rPr>
              <a:t>Tratamiento de la hipotermia</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211" name="CustomShape 2"/>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478BA7DA-CD52-49FE-9993-8AAF6947EF14}" type="slidenum">
              <a:rPr lang="es-MX" sz="1200" b="0" strike="noStrike" spc="-1">
                <a:solidFill>
                  <a:srgbClr val="8B8B8B"/>
                </a:solidFill>
                <a:latin typeface="Calibri"/>
                <a:ea typeface="DejaVu Sans"/>
              </a:rPr>
              <a:t>23</a:t>
            </a:fld>
            <a:endParaRPr lang="es-MX" sz="1200" b="0" strike="noStrike" spc="-1">
              <a:latin typeface="Arial"/>
            </a:endParaRPr>
          </a:p>
        </p:txBody>
      </p:sp>
      <p:sp>
        <p:nvSpPr>
          <p:cNvPr id="212" name="CustomShape 3"/>
          <p:cNvSpPr/>
          <p:nvPr/>
        </p:nvSpPr>
        <p:spPr>
          <a:xfrm>
            <a:off x="609480" y="1469160"/>
            <a:ext cx="7923240" cy="4722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439"/>
              </a:spcBef>
              <a:spcAft>
                <a:spcPts val="300"/>
              </a:spcAft>
            </a:pPr>
            <a:r>
              <a:rPr lang="es-MX" sz="2200" b="1" strike="noStrike" spc="-1">
                <a:solidFill>
                  <a:srgbClr val="000000"/>
                </a:solidFill>
                <a:latin typeface="Calibri"/>
                <a:ea typeface="DejaVu Sans"/>
              </a:rPr>
              <a:t>Primeros auxilios:</a:t>
            </a:r>
            <a:endParaRPr lang="es-MX" sz="2200" b="0" strike="noStrike" spc="-1">
              <a:latin typeface="Arial"/>
            </a:endParaRPr>
          </a:p>
          <a:p>
            <a:pPr marL="743040" lvl="1" indent="-284400">
              <a:lnSpc>
                <a:spcPct val="100000"/>
              </a:lnSpc>
              <a:spcBef>
                <a:spcPts val="420"/>
              </a:spcBef>
              <a:spcAft>
                <a:spcPts val="300"/>
              </a:spcAft>
              <a:buClr>
                <a:srgbClr val="000000"/>
              </a:buClr>
              <a:buFont typeface="Calibri"/>
              <a:buChar char="−"/>
            </a:pPr>
            <a:r>
              <a:rPr lang="es-MX" sz="2100" b="0" strike="noStrike" spc="-1">
                <a:solidFill>
                  <a:srgbClr val="000000"/>
                </a:solidFill>
                <a:latin typeface="Calibri"/>
                <a:ea typeface="DejaVu Sans"/>
              </a:rPr>
              <a:t>Informar al supervisor inmediatamente.</a:t>
            </a:r>
            <a:endParaRPr lang="es-MX" sz="2100" b="0" strike="noStrike" spc="-1">
              <a:latin typeface="Arial"/>
            </a:endParaRPr>
          </a:p>
          <a:p>
            <a:pPr marL="743040" lvl="1" indent="-284400">
              <a:lnSpc>
                <a:spcPct val="100000"/>
              </a:lnSpc>
              <a:spcBef>
                <a:spcPts val="420"/>
              </a:spcBef>
              <a:spcAft>
                <a:spcPts val="300"/>
              </a:spcAft>
              <a:buClr>
                <a:srgbClr val="000000"/>
              </a:buClr>
              <a:buFont typeface="Calibri"/>
              <a:buChar char="−"/>
            </a:pPr>
            <a:r>
              <a:rPr lang="es-MX" sz="2100" b="0" strike="noStrike" spc="-1">
                <a:solidFill>
                  <a:srgbClr val="000000"/>
                </a:solidFill>
                <a:latin typeface="Calibri"/>
                <a:ea typeface="DejaVu Sans"/>
              </a:rPr>
              <a:t>Llevar el individuo afectado a un ambiente cálido.</a:t>
            </a:r>
            <a:endParaRPr lang="es-MX" sz="2100" b="0" strike="noStrike" spc="-1">
              <a:latin typeface="Arial"/>
            </a:endParaRPr>
          </a:p>
          <a:p>
            <a:pPr marL="743040" lvl="1" indent="-284400">
              <a:lnSpc>
                <a:spcPct val="100000"/>
              </a:lnSpc>
              <a:spcBef>
                <a:spcPts val="420"/>
              </a:spcBef>
              <a:spcAft>
                <a:spcPts val="300"/>
              </a:spcAft>
              <a:buClr>
                <a:srgbClr val="000000"/>
              </a:buClr>
              <a:buFont typeface="Calibri"/>
              <a:buChar char="−"/>
            </a:pPr>
            <a:r>
              <a:rPr lang="es-MX" sz="2100" b="0" strike="noStrike" spc="-1">
                <a:solidFill>
                  <a:srgbClr val="000000"/>
                </a:solidFill>
                <a:latin typeface="Calibri"/>
                <a:ea typeface="DejaVu Sans"/>
              </a:rPr>
              <a:t>Quitarle la ropa húmeda.</a:t>
            </a:r>
            <a:endParaRPr lang="es-MX" sz="2100" b="0" strike="noStrike" spc="-1">
              <a:latin typeface="Arial"/>
            </a:endParaRPr>
          </a:p>
          <a:p>
            <a:pPr marL="743040" lvl="1" indent="-284400">
              <a:lnSpc>
                <a:spcPct val="100000"/>
              </a:lnSpc>
              <a:spcBef>
                <a:spcPts val="420"/>
              </a:spcBef>
              <a:spcAft>
                <a:spcPts val="300"/>
              </a:spcAft>
              <a:buClr>
                <a:srgbClr val="000000"/>
              </a:buClr>
              <a:buFont typeface="Calibri"/>
              <a:buChar char="−"/>
            </a:pPr>
            <a:r>
              <a:rPr lang="es-MX" sz="2100" b="0" strike="noStrike" spc="-1">
                <a:solidFill>
                  <a:srgbClr val="000000"/>
                </a:solidFill>
                <a:latin typeface="Calibri"/>
                <a:ea typeface="DejaVu Sans"/>
              </a:rPr>
              <a:t>Darle bebidas endulzadas calientes para ayudarle a subir la temperatura corporal.</a:t>
            </a:r>
            <a:endParaRPr lang="es-MX" sz="2100" b="0" strike="noStrike" spc="-1">
              <a:latin typeface="Arial"/>
            </a:endParaRPr>
          </a:p>
          <a:p>
            <a:pPr marL="743040" lvl="1" indent="-284400">
              <a:lnSpc>
                <a:spcPct val="100000"/>
              </a:lnSpc>
              <a:spcBef>
                <a:spcPts val="420"/>
              </a:spcBef>
              <a:spcAft>
                <a:spcPts val="300"/>
              </a:spcAft>
              <a:buClr>
                <a:srgbClr val="000000"/>
              </a:buClr>
              <a:buFont typeface="Calibri"/>
              <a:buChar char="−"/>
            </a:pPr>
            <a:r>
              <a:rPr lang="es-MX" sz="2100" b="0" strike="noStrike" spc="-1">
                <a:solidFill>
                  <a:srgbClr val="000000"/>
                </a:solidFill>
                <a:latin typeface="Calibri"/>
                <a:ea typeface="DejaVu Sans"/>
              </a:rPr>
              <a:t>Mantenerlo seco y cubierto con un cobertor caliente.</a:t>
            </a:r>
            <a:endParaRPr lang="es-MX" sz="2100" b="0" strike="noStrike" spc="-1">
              <a:latin typeface="Arial"/>
            </a:endParaRPr>
          </a:p>
          <a:p>
            <a:pPr marL="743040" lvl="1" indent="-284400">
              <a:lnSpc>
                <a:spcPct val="100000"/>
              </a:lnSpc>
              <a:spcBef>
                <a:spcPts val="420"/>
              </a:spcBef>
              <a:spcAft>
                <a:spcPts val="300"/>
              </a:spcAft>
              <a:buClr>
                <a:srgbClr val="000000"/>
              </a:buClr>
              <a:buFont typeface="Calibri"/>
              <a:buChar char="−"/>
            </a:pPr>
            <a:r>
              <a:rPr lang="es-MX" sz="2100" b="0" strike="noStrike" spc="-1">
                <a:solidFill>
                  <a:srgbClr val="000000"/>
                </a:solidFill>
                <a:latin typeface="Calibri"/>
                <a:ea typeface="DejaVu Sans"/>
              </a:rPr>
              <a:t>Buscar ayuda médica.</a:t>
            </a:r>
            <a:endParaRPr lang="es-MX" sz="2100" b="0" strike="noStrike" spc="-1">
              <a:latin typeface="Arial"/>
            </a:endParaRPr>
          </a:p>
          <a:p>
            <a:pPr marL="743040" lvl="1" indent="-284400">
              <a:lnSpc>
                <a:spcPct val="100000"/>
              </a:lnSpc>
              <a:spcBef>
                <a:spcPts val="420"/>
              </a:spcBef>
              <a:spcAft>
                <a:spcPts val="300"/>
              </a:spcAft>
              <a:buClr>
                <a:srgbClr val="000000"/>
              </a:buClr>
              <a:buFont typeface="Calibri"/>
              <a:buChar char="−"/>
            </a:pPr>
            <a:r>
              <a:rPr lang="es-MX" sz="2100" b="0" strike="noStrike" spc="-1">
                <a:solidFill>
                  <a:srgbClr val="000000"/>
                </a:solidFill>
                <a:latin typeface="Calibri"/>
                <a:ea typeface="DejaVu Sans"/>
              </a:rPr>
              <a:t>Si la víctima no tiene pulso:</a:t>
            </a:r>
            <a:endParaRPr lang="es-MX" sz="2100" b="0" strike="noStrike" spc="-1">
              <a:latin typeface="Arial"/>
            </a:endParaRPr>
          </a:p>
          <a:p>
            <a:pPr marL="1143000" lvl="2" indent="-227160">
              <a:lnSpc>
                <a:spcPct val="100000"/>
              </a:lnSpc>
              <a:spcBef>
                <a:spcPts val="400"/>
              </a:spcBef>
              <a:spcAft>
                <a:spcPts val="300"/>
              </a:spcAft>
              <a:buClr>
                <a:srgbClr val="000000"/>
              </a:buClr>
              <a:buFont typeface="Wingdings" charset="2"/>
              <a:buChar char=""/>
            </a:pPr>
            <a:r>
              <a:rPr lang="es-MX" sz="2000" b="0" strike="noStrike" spc="-1">
                <a:solidFill>
                  <a:srgbClr val="000000"/>
                </a:solidFill>
                <a:latin typeface="Calibri"/>
                <a:ea typeface="DejaVu Sans"/>
              </a:rPr>
              <a:t>Llamar al 911 para pedir ayuda médica de emergencia.</a:t>
            </a:r>
            <a:endParaRPr lang="es-MX" sz="2000" b="0" strike="noStrike" spc="-1">
              <a:latin typeface="Arial"/>
            </a:endParaRPr>
          </a:p>
          <a:p>
            <a:pPr marL="1143000" lvl="2" indent="-227160">
              <a:lnSpc>
                <a:spcPct val="100000"/>
              </a:lnSpc>
              <a:spcBef>
                <a:spcPts val="400"/>
              </a:spcBef>
              <a:spcAft>
                <a:spcPts val="300"/>
              </a:spcAft>
              <a:buClr>
                <a:srgbClr val="000000"/>
              </a:buClr>
              <a:buFont typeface="Wingdings" charset="2"/>
              <a:buChar char=""/>
            </a:pPr>
            <a:r>
              <a:rPr lang="es-MX" sz="2000" b="0" strike="noStrike" spc="-1">
                <a:solidFill>
                  <a:srgbClr val="000000"/>
                </a:solidFill>
                <a:latin typeface="Calibri"/>
                <a:ea typeface="DejaVu Sans"/>
              </a:rPr>
              <a:t>Proporcionar respiración artificial por 3 minutos.</a:t>
            </a:r>
            <a:endParaRPr lang="es-MX" sz="2000" b="0" strike="noStrike" spc="-1">
              <a:latin typeface="Arial"/>
            </a:endParaRPr>
          </a:p>
          <a:p>
            <a:pPr marL="1143000" lvl="2" indent="-227160">
              <a:lnSpc>
                <a:spcPct val="100000"/>
              </a:lnSpc>
              <a:spcBef>
                <a:spcPts val="400"/>
              </a:spcBef>
              <a:spcAft>
                <a:spcPts val="300"/>
              </a:spcAft>
              <a:buClr>
                <a:srgbClr val="000000"/>
              </a:buClr>
              <a:buFont typeface="Wingdings" charset="2"/>
              <a:buChar char=""/>
            </a:pPr>
            <a:r>
              <a:rPr lang="es-MX" sz="2000" b="0" strike="noStrike" spc="-1">
                <a:solidFill>
                  <a:srgbClr val="000000"/>
                </a:solidFill>
                <a:latin typeface="Calibri"/>
                <a:ea typeface="DejaVu Sans"/>
              </a:rPr>
              <a:t>Administrar resucitación cardiopulmonar (CPR, por sus siglas en inglés).</a:t>
            </a:r>
            <a:endParaRPr lang="es-MX" sz="20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 name="CustomShape 2"/>
          <p:cNvSpPr>
            <a:spLocks noGrp="1"/>
          </p:cNvSpPr>
          <p:nvPr>
            <p:ph type="title" idx="4294967295"/>
          </p:nvPr>
        </p:nvSpPr>
        <p:spPr>
          <a:xfrm>
            <a:off x="0" y="457200"/>
            <a:ext cx="9142560" cy="836640"/>
          </a:xfrm>
          <a:prstGeom prst="rect">
            <a:avLst/>
          </a:prstGeom>
          <a:solidFill>
            <a:srgbClr val="17375E"/>
          </a:solidFill>
          <a:ln w="9360">
            <a:solidFill>
              <a:srgbClr val="17375E"/>
            </a:solidFill>
            <a:prstDash/>
            <a:miter/>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orbel"/>
                <a:ea typeface="DejaVu Sans"/>
                <a:cs typeface="+mn-cs"/>
              </a:rPr>
              <a:t>Reconocer los signos del estrés por frío: </a:t>
            </a:r>
            <a:r>
              <a:rPr kumimoji="0" lang="es-MX" sz="3200" b="1" i="0" u="sng" strike="noStrike" kern="1200" cap="none" spc="-1" normalizeH="0" baseline="0" noProof="0" dirty="0">
                <a:ln>
                  <a:noFill/>
                </a:ln>
                <a:solidFill>
                  <a:srgbClr val="FFFFFF"/>
                </a:solidFill>
                <a:effectLst/>
                <a:uLnTx/>
                <a:uFillTx/>
                <a:latin typeface="Corbel"/>
                <a:ea typeface="DejaVu Sans"/>
                <a:cs typeface="+mn-cs"/>
              </a:rPr>
              <a:t>congelamiento </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215" name="CustomShape 3"/>
          <p:cNvSpPr/>
          <p:nvPr/>
        </p:nvSpPr>
        <p:spPr>
          <a:xfrm>
            <a:off x="609480" y="1605240"/>
            <a:ext cx="7923240" cy="4494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spcBef>
                <a:spcPts val="901"/>
              </a:spcBef>
            </a:pPr>
            <a:r>
              <a:rPr lang="es-MX" b="1" strike="noStrike" spc="-1" dirty="0">
                <a:solidFill>
                  <a:srgbClr val="000000"/>
                </a:solidFill>
                <a:latin typeface="Calibri"/>
                <a:ea typeface="DejaVu Sans"/>
              </a:rPr>
              <a:t>El congelamiento involucra:</a:t>
            </a:r>
            <a:endParaRPr lang="es-MX" b="0" strike="noStrike" spc="-1" dirty="0">
              <a:latin typeface="Arial"/>
            </a:endParaRPr>
          </a:p>
          <a:p>
            <a:pPr marL="743040" lvl="1" indent="-284400">
              <a:lnSpc>
                <a:spcPct val="100000"/>
              </a:lnSpc>
              <a:spcBef>
                <a:spcPts val="720"/>
              </a:spcBef>
              <a:buClr>
                <a:srgbClr val="000000"/>
              </a:buClr>
              <a:buFont typeface="Calibri"/>
              <a:buChar char="−"/>
            </a:pPr>
            <a:r>
              <a:rPr lang="es-MX" b="0" strike="noStrike" spc="-1" dirty="0">
                <a:solidFill>
                  <a:srgbClr val="000000"/>
                </a:solidFill>
                <a:latin typeface="Calibri"/>
                <a:ea typeface="DejaVu Sans"/>
              </a:rPr>
              <a:t>El congelamiento de ciertas partes del cuerpo, especialmente los dedos de las manos y de los pies.</a:t>
            </a:r>
            <a:endParaRPr lang="es-MX" b="0" strike="noStrike" spc="-1" dirty="0">
              <a:latin typeface="Arial"/>
            </a:endParaRPr>
          </a:p>
          <a:p>
            <a:pPr marL="743040" lvl="1" indent="-284400">
              <a:lnSpc>
                <a:spcPct val="100000"/>
              </a:lnSpc>
              <a:spcBef>
                <a:spcPts val="720"/>
              </a:spcBef>
              <a:buClr>
                <a:srgbClr val="000000"/>
              </a:buClr>
              <a:buFont typeface="Calibri"/>
              <a:buChar char="−"/>
            </a:pPr>
            <a:r>
              <a:rPr lang="es-MX" b="0" strike="noStrike" spc="-1" dirty="0">
                <a:solidFill>
                  <a:srgbClr val="000000"/>
                </a:solidFill>
                <a:latin typeface="Calibri"/>
                <a:ea typeface="DejaVu Sans"/>
              </a:rPr>
              <a:t>Reducción del flujo de sangre hacia manos y pies.</a:t>
            </a:r>
            <a:endParaRPr lang="es-MX" b="0" strike="noStrike" spc="-1" dirty="0">
              <a:latin typeface="Arial"/>
            </a:endParaRPr>
          </a:p>
          <a:p>
            <a:pPr marL="399960">
              <a:lnSpc>
                <a:spcPct val="100000"/>
              </a:lnSpc>
              <a:spcBef>
                <a:spcPts val="720"/>
              </a:spcBef>
            </a:pPr>
            <a:endParaRPr lang="es-MX" b="0" strike="noStrike" spc="-1" dirty="0">
              <a:latin typeface="Arial"/>
            </a:endParaRPr>
          </a:p>
          <a:p>
            <a:pPr marL="343080" indent="-341640">
              <a:lnSpc>
                <a:spcPct val="100000"/>
              </a:lnSpc>
              <a:spcBef>
                <a:spcPts val="799"/>
              </a:spcBef>
              <a:spcAft>
                <a:spcPts val="601"/>
              </a:spcAft>
              <a:buClr>
                <a:srgbClr val="000000"/>
              </a:buClr>
              <a:buFont typeface="Wingdings" charset="2"/>
              <a:buChar char=""/>
            </a:pPr>
            <a:r>
              <a:rPr lang="es-MX" b="0" strike="noStrike" spc="-1" dirty="0">
                <a:solidFill>
                  <a:srgbClr val="000000"/>
                </a:solidFill>
                <a:latin typeface="Calibri"/>
                <a:ea typeface="DejaVu Sans"/>
              </a:rPr>
              <a:t> Síntomas:</a:t>
            </a:r>
            <a:endParaRPr lang="es-MX" b="0" strike="noStrike" spc="-1" dirty="0">
              <a:latin typeface="Arial"/>
            </a:endParaRPr>
          </a:p>
          <a:p>
            <a:pPr marL="743040" lvl="1" indent="-284400">
              <a:lnSpc>
                <a:spcPct val="100000"/>
              </a:lnSpc>
              <a:spcBef>
                <a:spcPts val="720"/>
              </a:spcBef>
              <a:spcAft>
                <a:spcPts val="601"/>
              </a:spcAft>
              <a:buClr>
                <a:srgbClr val="000000"/>
              </a:buClr>
              <a:buFont typeface="Wingdings" charset="2"/>
              <a:buChar char=""/>
            </a:pPr>
            <a:r>
              <a:rPr lang="es-MX" b="0" strike="noStrike" spc="-1" dirty="0">
                <a:solidFill>
                  <a:srgbClr val="000000"/>
                </a:solidFill>
                <a:latin typeface="Calibri"/>
                <a:ea typeface="DejaVu Sans"/>
              </a:rPr>
              <a:t> Entumecimiento de las partes afectadas.</a:t>
            </a:r>
            <a:endParaRPr lang="es-MX" b="0" strike="noStrike" spc="-1" dirty="0">
              <a:latin typeface="Arial"/>
            </a:endParaRPr>
          </a:p>
          <a:p>
            <a:pPr marL="743040" lvl="1" indent="-284400">
              <a:lnSpc>
                <a:spcPct val="100000"/>
              </a:lnSpc>
              <a:spcBef>
                <a:spcPts val="720"/>
              </a:spcBef>
              <a:spcAft>
                <a:spcPts val="601"/>
              </a:spcAft>
              <a:buClr>
                <a:srgbClr val="000000"/>
              </a:buClr>
              <a:buFont typeface="Wingdings" charset="2"/>
              <a:buChar char=""/>
            </a:pPr>
            <a:r>
              <a:rPr lang="es-MX" b="0" strike="noStrike" spc="-1" dirty="0">
                <a:solidFill>
                  <a:srgbClr val="000000"/>
                </a:solidFill>
                <a:latin typeface="Calibri"/>
                <a:ea typeface="DejaVu Sans"/>
              </a:rPr>
              <a:t> Cosquilleo o picazón.</a:t>
            </a:r>
            <a:endParaRPr lang="es-MX" b="0" strike="noStrike" spc="-1" dirty="0">
              <a:latin typeface="Arial"/>
            </a:endParaRPr>
          </a:p>
          <a:p>
            <a:pPr marL="743040" lvl="1" indent="-284400">
              <a:lnSpc>
                <a:spcPct val="100000"/>
              </a:lnSpc>
              <a:spcBef>
                <a:spcPts val="720"/>
              </a:spcBef>
              <a:spcAft>
                <a:spcPts val="601"/>
              </a:spcAft>
              <a:buClr>
                <a:srgbClr val="000000"/>
              </a:buClr>
              <a:buFont typeface="Wingdings" charset="2"/>
              <a:buChar char=""/>
            </a:pPr>
            <a:r>
              <a:rPr lang="es-MX" b="0" strike="noStrike" spc="-1" dirty="0">
                <a:solidFill>
                  <a:srgbClr val="000000"/>
                </a:solidFill>
                <a:latin typeface="Calibri"/>
                <a:ea typeface="DejaVu Sans"/>
              </a:rPr>
              <a:t> Dolor.</a:t>
            </a:r>
            <a:endParaRPr lang="es-MX" b="0" strike="noStrike" spc="-1" dirty="0">
              <a:latin typeface="Arial"/>
            </a:endParaRPr>
          </a:p>
          <a:p>
            <a:pPr marL="743040" lvl="1" indent="-284400">
              <a:lnSpc>
                <a:spcPct val="100000"/>
              </a:lnSpc>
              <a:spcBef>
                <a:spcPts val="720"/>
              </a:spcBef>
              <a:spcAft>
                <a:spcPts val="601"/>
              </a:spcAft>
              <a:buClr>
                <a:srgbClr val="000000"/>
              </a:buClr>
              <a:buFont typeface="Wingdings" charset="2"/>
              <a:buChar char=""/>
            </a:pPr>
            <a:r>
              <a:rPr lang="es-MX" b="0" strike="noStrike" spc="-1" dirty="0">
                <a:solidFill>
                  <a:srgbClr val="000000"/>
                </a:solidFill>
                <a:latin typeface="Calibri"/>
                <a:ea typeface="DejaVu Sans"/>
              </a:rPr>
              <a:t> Piel cérea, azulada o pálida.</a:t>
            </a:r>
            <a:endParaRPr lang="es-MX" b="0" strike="noStrike" spc="-1" dirty="0">
              <a:latin typeface="Arial"/>
            </a:endParaRPr>
          </a:p>
          <a:p>
            <a:pPr marL="743040" lvl="1" indent="-284400">
              <a:lnSpc>
                <a:spcPct val="100000"/>
              </a:lnSpc>
              <a:spcBef>
                <a:spcPts val="720"/>
              </a:spcBef>
              <a:spcAft>
                <a:spcPts val="601"/>
              </a:spcAft>
              <a:buClr>
                <a:srgbClr val="000000"/>
              </a:buClr>
              <a:buFont typeface="Wingdings" charset="2"/>
              <a:buChar char=""/>
            </a:pPr>
            <a:r>
              <a:rPr lang="es-MX" b="0" strike="noStrike" spc="-1" dirty="0">
                <a:solidFill>
                  <a:srgbClr val="000000"/>
                </a:solidFill>
                <a:latin typeface="Calibri"/>
                <a:ea typeface="DejaVu Sans"/>
              </a:rPr>
              <a:t> Piel enrojecida.</a:t>
            </a:r>
            <a:endParaRPr lang="es-MX" b="0" strike="noStrike" spc="-1" dirty="0">
              <a:latin typeface="Arial"/>
            </a:endParaRPr>
          </a:p>
          <a:p>
            <a:pPr marL="743040" lvl="1" indent="-284400">
              <a:lnSpc>
                <a:spcPct val="100000"/>
              </a:lnSpc>
              <a:spcBef>
                <a:spcPts val="720"/>
              </a:spcBef>
              <a:spcAft>
                <a:spcPts val="601"/>
              </a:spcAft>
              <a:buClr>
                <a:srgbClr val="000000"/>
              </a:buClr>
              <a:buFont typeface="Wingdings" charset="2"/>
              <a:buChar char=""/>
            </a:pPr>
            <a:r>
              <a:rPr lang="es-MX" b="0" strike="noStrike" spc="-1" dirty="0">
                <a:solidFill>
                  <a:srgbClr val="000000"/>
                </a:solidFill>
                <a:latin typeface="Calibri"/>
                <a:ea typeface="DejaVu Sans"/>
              </a:rPr>
              <a:t> Partes del cuerpo que se sienten duras.</a:t>
            </a:r>
            <a:endParaRPr lang="es-MX" b="0" strike="noStrike" spc="-1" dirty="0">
              <a:latin typeface="Arial"/>
            </a:endParaRPr>
          </a:p>
          <a:p>
            <a:pPr marL="743040" lvl="1" indent="-284400">
              <a:lnSpc>
                <a:spcPct val="100000"/>
              </a:lnSpc>
              <a:spcBef>
                <a:spcPts val="720"/>
              </a:spcBef>
              <a:spcAft>
                <a:spcPts val="601"/>
              </a:spcAft>
              <a:buClr>
                <a:srgbClr val="000000"/>
              </a:buClr>
              <a:buFont typeface="Wingdings" charset="2"/>
              <a:buChar char=""/>
            </a:pPr>
            <a:r>
              <a:rPr lang="es-MX" b="0" strike="noStrike" spc="-1" dirty="0">
                <a:solidFill>
                  <a:srgbClr val="000000"/>
                </a:solidFill>
                <a:latin typeface="Calibri"/>
                <a:ea typeface="DejaVu Sans"/>
              </a:rPr>
              <a:t> Pueden aparecer ampollas en las partes afectadas.</a:t>
            </a:r>
            <a:endParaRPr lang="es-MX" b="0" strike="noStrike" spc="-1" dirty="0">
              <a:latin typeface="Arial"/>
            </a:endParaRPr>
          </a:p>
        </p:txBody>
      </p:sp>
      <p:pic>
        <p:nvPicPr>
          <p:cNvPr id="216" name="Picture 2">
            <a:extLst>
              <a:ext uri="{C183D7F6-B498-43B3-948B-1728B52AA6E4}">
                <adec:decorative xmlns:adec="http://schemas.microsoft.com/office/drawing/2017/decorative" val="1"/>
              </a:ext>
            </a:extLst>
          </p:cNvPr>
          <p:cNvPicPr/>
          <p:nvPr/>
        </p:nvPicPr>
        <p:blipFill>
          <a:blip r:embed="rId3"/>
          <a:stretch/>
        </p:blipFill>
        <p:spPr>
          <a:xfrm>
            <a:off x="5638680" y="3124080"/>
            <a:ext cx="3275280" cy="2154960"/>
          </a:xfrm>
          <a:prstGeom prst="rect">
            <a:avLst/>
          </a:prstGeom>
          <a:ln>
            <a:noFill/>
          </a:ln>
        </p:spPr>
      </p:pic>
      <p:sp>
        <p:nvSpPr>
          <p:cNvPr id="217" name="CustomShape 4"/>
          <p:cNvSpPr/>
          <p:nvPr/>
        </p:nvSpPr>
        <p:spPr>
          <a:xfrm>
            <a:off x="6248520" y="5251680"/>
            <a:ext cx="2055960" cy="332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s-MX" sz="1600" b="0" strike="noStrike" spc="-1">
                <a:solidFill>
                  <a:srgbClr val="000000"/>
                </a:solidFill>
                <a:latin typeface="Calibri"/>
                <a:ea typeface="DejaVu Sans"/>
              </a:rPr>
              <a:t>Fuente: Britanica</a:t>
            </a:r>
            <a:endParaRPr lang="es-MX" sz="1600" b="0" strike="noStrike" spc="-1">
              <a:latin typeface="Arial"/>
            </a:endParaRPr>
          </a:p>
        </p:txBody>
      </p:sp>
      <p:sp>
        <p:nvSpPr>
          <p:cNvPr id="213"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19387ADF-D491-4A6D-9645-A196354199D5}" type="slidenum">
              <a:rPr lang="es-MX" sz="1200" b="0" strike="noStrike" spc="-1">
                <a:solidFill>
                  <a:srgbClr val="8B8B8B"/>
                </a:solidFill>
                <a:latin typeface="Calibri"/>
                <a:ea typeface="DejaVu Sans"/>
              </a:rPr>
              <a:t>24</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CustomShape 2"/>
          <p:cNvSpPr>
            <a:spLocks noGrp="1"/>
          </p:cNvSpPr>
          <p:nvPr>
            <p:ph type="title" idx="4294967295"/>
          </p:nvPr>
        </p:nvSpPr>
        <p:spPr>
          <a:xfrm>
            <a:off x="0" y="457200"/>
            <a:ext cx="9142560" cy="836640"/>
          </a:xfrm>
          <a:prstGeom prst="rect">
            <a:avLst/>
          </a:prstGeom>
          <a:solidFill>
            <a:srgbClr val="17375E"/>
          </a:solidFill>
          <a:ln w="9360">
            <a:solidFill>
              <a:srgbClr val="17375E"/>
            </a:solidFill>
            <a:prstDash/>
            <a:miter/>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orbel"/>
                <a:ea typeface="DejaVu Sans"/>
                <a:cs typeface="+mn-cs"/>
              </a:rPr>
              <a:t>Tratamiento del congelamiento</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220" name="CustomShape 3"/>
          <p:cNvSpPr/>
          <p:nvPr/>
        </p:nvSpPr>
        <p:spPr>
          <a:xfrm>
            <a:off x="571500" y="1422720"/>
            <a:ext cx="7999560" cy="4804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a:lnSpc>
                <a:spcPct val="100000"/>
              </a:lnSpc>
              <a:spcBef>
                <a:spcPts val="519"/>
              </a:spcBef>
            </a:pPr>
            <a:r>
              <a:rPr lang="es-MX" sz="2600" b="1" strike="noStrike" spc="-1" dirty="0">
                <a:solidFill>
                  <a:srgbClr val="000000"/>
                </a:solidFill>
                <a:latin typeface="Calibri"/>
                <a:ea typeface="DejaVu Sans"/>
              </a:rPr>
              <a:t>Primeros auxilios para el congelamiento:</a:t>
            </a:r>
            <a:endParaRPr lang="es-MX" sz="2600" b="0" strike="noStrike" spc="-1" dirty="0">
              <a:latin typeface="Arial"/>
            </a:endParaRPr>
          </a:p>
          <a:p>
            <a:pPr marL="743040" lvl="1" indent="-284400">
              <a:lnSpc>
                <a:spcPct val="100000"/>
              </a:lnSpc>
              <a:spcBef>
                <a:spcPts val="479"/>
              </a:spcBef>
              <a:buClr>
                <a:srgbClr val="000000"/>
              </a:buClr>
              <a:buFont typeface="Arial"/>
              <a:buChar char="–"/>
            </a:pPr>
            <a:r>
              <a:rPr lang="es-MX" sz="2400" b="0" strike="noStrike" spc="-1" dirty="0">
                <a:solidFill>
                  <a:srgbClr val="000000"/>
                </a:solidFill>
                <a:latin typeface="Calibri"/>
                <a:ea typeface="DejaVu Sans"/>
              </a:rPr>
              <a:t>Entrar a un cuarto cálido.</a:t>
            </a:r>
            <a:endParaRPr lang="es-MX" sz="2400" b="0" strike="noStrike" spc="-1" dirty="0">
              <a:latin typeface="Arial"/>
            </a:endParaRPr>
          </a:p>
          <a:p>
            <a:pPr>
              <a:lnSpc>
                <a:spcPct val="100000"/>
              </a:lnSpc>
              <a:spcBef>
                <a:spcPts val="479"/>
              </a:spcBef>
            </a:pPr>
            <a:endParaRPr lang="es-MX" sz="2400" b="0" strike="noStrike" spc="-1" dirty="0">
              <a:latin typeface="Arial"/>
            </a:endParaRPr>
          </a:p>
          <a:p>
            <a:pPr marL="743040" lvl="1" indent="-284400">
              <a:lnSpc>
                <a:spcPct val="100000"/>
              </a:lnSpc>
              <a:spcBef>
                <a:spcPts val="479"/>
              </a:spcBef>
              <a:buClr>
                <a:srgbClr val="000000"/>
              </a:buClr>
              <a:buFont typeface="Arial"/>
              <a:buChar char="–"/>
            </a:pPr>
            <a:r>
              <a:rPr lang="es-MX" sz="2400" b="0" strike="noStrike" spc="-1" dirty="0">
                <a:solidFill>
                  <a:srgbClr val="000000"/>
                </a:solidFill>
                <a:latin typeface="Calibri"/>
                <a:ea typeface="DejaVu Sans"/>
              </a:rPr>
              <a:t>Evitar caminar con pies o dedos congelados.</a:t>
            </a:r>
            <a:endParaRPr lang="es-MX" sz="2400" b="0" strike="noStrike" spc="-1" dirty="0">
              <a:latin typeface="Arial"/>
            </a:endParaRPr>
          </a:p>
          <a:p>
            <a:pPr>
              <a:lnSpc>
                <a:spcPct val="100000"/>
              </a:lnSpc>
              <a:spcBef>
                <a:spcPts val="479"/>
              </a:spcBef>
            </a:pPr>
            <a:endParaRPr lang="es-MX" sz="2400" b="0" strike="noStrike" spc="-1" dirty="0">
              <a:latin typeface="Arial"/>
            </a:endParaRPr>
          </a:p>
          <a:p>
            <a:pPr marL="743040" lvl="1" indent="-284400">
              <a:lnSpc>
                <a:spcPct val="100000"/>
              </a:lnSpc>
              <a:spcBef>
                <a:spcPts val="479"/>
              </a:spcBef>
              <a:buClr>
                <a:srgbClr val="000000"/>
              </a:buClr>
              <a:buFont typeface="Arial"/>
              <a:buChar char="–"/>
            </a:pPr>
            <a:r>
              <a:rPr lang="es-MX" sz="2400" b="0" strike="noStrike" spc="-1" dirty="0">
                <a:solidFill>
                  <a:srgbClr val="000000"/>
                </a:solidFill>
                <a:latin typeface="Calibri"/>
                <a:ea typeface="DejaVu Sans"/>
              </a:rPr>
              <a:t>Sumergir el área afectada en agua tibia.</a:t>
            </a:r>
            <a:endParaRPr lang="es-MX" sz="2400" b="0" strike="noStrike" spc="-1" dirty="0">
              <a:latin typeface="Arial"/>
            </a:endParaRPr>
          </a:p>
          <a:p>
            <a:pPr>
              <a:lnSpc>
                <a:spcPct val="100000"/>
              </a:lnSpc>
              <a:spcBef>
                <a:spcPts val="479"/>
              </a:spcBef>
            </a:pPr>
            <a:endParaRPr lang="es-MX" sz="2400" b="0" strike="noStrike" spc="-1" dirty="0">
              <a:latin typeface="Arial"/>
            </a:endParaRPr>
          </a:p>
          <a:p>
            <a:pPr marL="743040" lvl="1" indent="-284400">
              <a:lnSpc>
                <a:spcPct val="100000"/>
              </a:lnSpc>
              <a:spcBef>
                <a:spcPts val="479"/>
              </a:spcBef>
              <a:buClr>
                <a:srgbClr val="000000"/>
              </a:buClr>
              <a:buFont typeface="Arial"/>
              <a:buChar char="–"/>
            </a:pPr>
            <a:r>
              <a:rPr lang="es-MX" sz="2400" b="0" strike="noStrike" spc="-1" dirty="0">
                <a:solidFill>
                  <a:srgbClr val="000000"/>
                </a:solidFill>
                <a:latin typeface="Calibri"/>
                <a:ea typeface="DejaVu Sans"/>
              </a:rPr>
              <a:t>Calentar el área afectada con calor corporal.</a:t>
            </a:r>
            <a:endParaRPr lang="es-MX" sz="2400" b="0" strike="noStrike" spc="-1" dirty="0">
              <a:latin typeface="Arial"/>
            </a:endParaRPr>
          </a:p>
          <a:p>
            <a:pPr>
              <a:lnSpc>
                <a:spcPct val="100000"/>
              </a:lnSpc>
              <a:spcBef>
                <a:spcPts val="479"/>
              </a:spcBef>
            </a:pPr>
            <a:endParaRPr lang="es-MX" sz="2400" b="0" strike="noStrike" spc="-1" dirty="0">
              <a:latin typeface="Arial"/>
            </a:endParaRPr>
          </a:p>
          <a:p>
            <a:pPr marL="743040" lvl="1" indent="-284400">
              <a:lnSpc>
                <a:spcPct val="100000"/>
              </a:lnSpc>
              <a:spcBef>
                <a:spcPts val="479"/>
              </a:spcBef>
              <a:buClr>
                <a:srgbClr val="000000"/>
              </a:buClr>
              <a:buFont typeface="Arial"/>
              <a:buChar char="–"/>
            </a:pPr>
            <a:r>
              <a:rPr lang="es-MX" sz="2400" b="0" strike="noStrike" spc="-1" dirty="0">
                <a:solidFill>
                  <a:srgbClr val="000000"/>
                </a:solidFill>
                <a:latin typeface="Calibri"/>
                <a:ea typeface="DejaVu Sans"/>
              </a:rPr>
              <a:t>No frotar ni masajear el área congelada.</a:t>
            </a:r>
            <a:endParaRPr lang="es-MX" sz="2400" b="0" strike="noStrike" spc="-1" dirty="0">
              <a:latin typeface="Arial"/>
            </a:endParaRPr>
          </a:p>
          <a:p>
            <a:pPr>
              <a:lnSpc>
                <a:spcPct val="100000"/>
              </a:lnSpc>
              <a:spcBef>
                <a:spcPts val="479"/>
              </a:spcBef>
            </a:pPr>
            <a:endParaRPr lang="es-MX" sz="2400" b="0" strike="noStrike" spc="-1" dirty="0">
              <a:latin typeface="Arial"/>
            </a:endParaRPr>
          </a:p>
          <a:p>
            <a:pPr marL="743040" lvl="1" indent="-284400">
              <a:lnSpc>
                <a:spcPct val="100000"/>
              </a:lnSpc>
              <a:spcBef>
                <a:spcPts val="519"/>
              </a:spcBef>
              <a:buClr>
                <a:srgbClr val="000000"/>
              </a:buClr>
              <a:buFont typeface="Arial"/>
              <a:buChar char="–"/>
            </a:pPr>
            <a:r>
              <a:rPr lang="es-MX" sz="2400" b="0" strike="noStrike" spc="-1" dirty="0">
                <a:solidFill>
                  <a:srgbClr val="000000"/>
                </a:solidFill>
                <a:latin typeface="Calibri"/>
                <a:ea typeface="DejaVu Sans"/>
              </a:rPr>
              <a:t>No usar dispositivos de calefacción para calentar partes del cuerpo.</a:t>
            </a:r>
            <a:endParaRPr lang="es-MX" sz="2400" b="0" strike="noStrike" spc="-1" dirty="0">
              <a:latin typeface="Arial"/>
            </a:endParaRPr>
          </a:p>
        </p:txBody>
      </p:sp>
      <p:sp>
        <p:nvSpPr>
          <p:cNvPr id="218"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C81F1CD3-80B7-4682-AC0E-5D08FD8B8B12}" type="slidenum">
              <a:rPr lang="es-MX" sz="1200" b="0" strike="noStrike" spc="-1">
                <a:solidFill>
                  <a:srgbClr val="8B8B8B"/>
                </a:solidFill>
                <a:latin typeface="Calibri"/>
                <a:ea typeface="DejaVu Sans"/>
              </a:rPr>
              <a:t>25</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 name="CustomShape 2"/>
          <p:cNvSpPr>
            <a:spLocks noGrp="1"/>
          </p:cNvSpPr>
          <p:nvPr>
            <p:ph type="title" idx="4294967295"/>
          </p:nvPr>
        </p:nvSpPr>
        <p:spPr>
          <a:xfrm>
            <a:off x="0" y="457200"/>
            <a:ext cx="9142560" cy="836640"/>
          </a:xfrm>
          <a:prstGeom prst="rect">
            <a:avLst/>
          </a:prstGeom>
          <a:solidFill>
            <a:srgbClr val="17375E"/>
          </a:solidFill>
          <a:ln w="9360">
            <a:solidFill>
              <a:srgbClr val="17375E"/>
            </a:solidFill>
            <a:prstDash/>
            <a:miter/>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orbel"/>
                <a:ea typeface="DejaVu Sans"/>
                <a:cs typeface="+mn-cs"/>
              </a:rPr>
              <a:t>Reconocer los signos del estrés por frío: </a:t>
            </a:r>
            <a:r>
              <a:rPr kumimoji="0" lang="es-MX" sz="3200" b="1" i="0" u="sng" strike="noStrike" kern="1200" cap="none" spc="-1" normalizeH="0" baseline="0" noProof="0" dirty="0">
                <a:ln>
                  <a:noFill/>
                </a:ln>
                <a:solidFill>
                  <a:srgbClr val="FFFFFF"/>
                </a:solidFill>
                <a:effectLst/>
                <a:uLnTx/>
                <a:uFillTx/>
                <a:latin typeface="Corbel"/>
                <a:ea typeface="DejaVu Sans"/>
                <a:cs typeface="+mn-cs"/>
              </a:rPr>
              <a:t>pie de trinchera </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223" name="CustomShape 3"/>
          <p:cNvSpPr/>
          <p:nvPr/>
        </p:nvSpPr>
        <p:spPr>
          <a:xfrm>
            <a:off x="511560" y="1593000"/>
            <a:ext cx="7999560" cy="4464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519"/>
              </a:spcBef>
            </a:pPr>
            <a:r>
              <a:rPr lang="es-MX" sz="2600" b="1" strike="noStrike" spc="-1">
                <a:solidFill>
                  <a:srgbClr val="000000"/>
                </a:solidFill>
                <a:latin typeface="Calibri"/>
                <a:ea typeface="DejaVu Sans"/>
              </a:rPr>
              <a:t>Síntomas</a:t>
            </a:r>
            <a:r>
              <a:rPr lang="es-MX" sz="2600" b="0" strike="noStrike" spc="-1">
                <a:solidFill>
                  <a:srgbClr val="000000"/>
                </a:solidFill>
                <a:latin typeface="Calibri"/>
                <a:ea typeface="DejaVu Sans"/>
              </a:rPr>
              <a:t>:</a:t>
            </a:r>
            <a:endParaRPr lang="es-MX" sz="2600" b="0" strike="noStrike" spc="-1">
              <a:latin typeface="Arial"/>
            </a:endParaRPr>
          </a:p>
          <a:p>
            <a:pPr marL="743040" lvl="1" indent="-28440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Enrojecimiento de la piel.</a:t>
            </a:r>
            <a:endParaRPr lang="es-MX" sz="2400" b="0" strike="noStrike" spc="-1">
              <a:latin typeface="Arial"/>
            </a:endParaRPr>
          </a:p>
          <a:p>
            <a:pPr marL="743040" lvl="1" indent="-28440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Entumecimiento.</a:t>
            </a:r>
            <a:endParaRPr lang="es-MX" sz="2400" b="0" strike="noStrike" spc="-1">
              <a:latin typeface="Arial"/>
            </a:endParaRPr>
          </a:p>
          <a:p>
            <a:pPr marL="743040" lvl="1" indent="-28440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Calambres en las piernas.</a:t>
            </a:r>
            <a:endParaRPr lang="es-MX" sz="2400" b="0" strike="noStrike" spc="-1">
              <a:latin typeface="Arial"/>
            </a:endParaRPr>
          </a:p>
          <a:p>
            <a:pPr marL="743040" lvl="1" indent="-28440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Inflamación.</a:t>
            </a:r>
            <a:endParaRPr lang="es-MX" sz="2400" b="0" strike="noStrike" spc="-1">
              <a:latin typeface="Arial"/>
            </a:endParaRPr>
          </a:p>
          <a:p>
            <a:pPr marL="743040" lvl="1" indent="-28440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Dolor con cosquilleo.</a:t>
            </a:r>
            <a:endParaRPr lang="es-MX" sz="2400" b="0" strike="noStrike" spc="-1">
              <a:latin typeface="Arial"/>
            </a:endParaRPr>
          </a:p>
          <a:p>
            <a:pPr marL="743040" lvl="1" indent="-28440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Ampollas o úlceras.</a:t>
            </a:r>
            <a:endParaRPr lang="es-MX" sz="2400" b="0" strike="noStrike" spc="-1">
              <a:latin typeface="Arial"/>
            </a:endParaRPr>
          </a:p>
          <a:p>
            <a:pPr marL="743040" lvl="1" indent="-28440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Sangrado bajo la piel.</a:t>
            </a:r>
            <a:endParaRPr lang="es-MX" sz="2400" b="0" strike="noStrike" spc="-1">
              <a:latin typeface="Arial"/>
            </a:endParaRPr>
          </a:p>
          <a:p>
            <a:pPr marL="743040" lvl="1" indent="-284400">
              <a:lnSpc>
                <a:spcPct val="100000"/>
              </a:lnSpc>
              <a:spcBef>
                <a:spcPts val="519"/>
              </a:spcBef>
              <a:buClr>
                <a:srgbClr val="000000"/>
              </a:buClr>
              <a:buFont typeface="Calibri"/>
              <a:buChar char="−"/>
            </a:pPr>
            <a:r>
              <a:rPr lang="es-MX" sz="2400" b="0" strike="noStrike" spc="-1">
                <a:solidFill>
                  <a:srgbClr val="000000"/>
                </a:solidFill>
                <a:latin typeface="Calibri"/>
                <a:ea typeface="DejaVu Sans"/>
              </a:rPr>
              <a:t>Gangrena (el pie se puede poner color púrpura oscuro, azul o gris).</a:t>
            </a:r>
            <a:endParaRPr lang="es-MX" sz="2400" b="0" strike="noStrike" spc="-1">
              <a:latin typeface="Arial"/>
            </a:endParaRPr>
          </a:p>
        </p:txBody>
      </p:sp>
      <p:sp>
        <p:nvSpPr>
          <p:cNvPr id="221"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F8E5740C-E946-4D92-AE1B-03732AB6B26F}" type="slidenum">
              <a:rPr lang="es-MX" sz="1200" b="0" strike="noStrike" spc="-1">
                <a:solidFill>
                  <a:srgbClr val="8B8B8B"/>
                </a:solidFill>
                <a:latin typeface="Calibri"/>
                <a:ea typeface="DejaVu Sans"/>
              </a:rPr>
              <a:t>26</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 name="CustomShape 2"/>
          <p:cNvSpPr>
            <a:spLocks noGrp="1"/>
          </p:cNvSpPr>
          <p:nvPr>
            <p:ph type="title" idx="4294967295"/>
          </p:nvPr>
        </p:nvSpPr>
        <p:spPr>
          <a:xfrm>
            <a:off x="0" y="457200"/>
            <a:ext cx="9142560" cy="836640"/>
          </a:xfrm>
          <a:prstGeom prst="rect">
            <a:avLst/>
          </a:prstGeom>
          <a:solidFill>
            <a:srgbClr val="17375E"/>
          </a:solidFill>
          <a:ln w="9360">
            <a:solidFill>
              <a:srgbClr val="17375E"/>
            </a:solidFill>
            <a:prstDash/>
            <a:miter/>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orbel"/>
                <a:ea typeface="DejaVu Sans"/>
                <a:cs typeface="+mn-cs"/>
              </a:rPr>
              <a:t>Tratamiento del pie de trinchera</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226" name="CustomShape 3"/>
          <p:cNvSpPr/>
          <p:nvPr/>
        </p:nvSpPr>
        <p:spPr>
          <a:xfrm>
            <a:off x="304920" y="1447920"/>
            <a:ext cx="8380440" cy="4341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519"/>
              </a:spcBef>
            </a:pPr>
            <a:r>
              <a:rPr lang="es-MX" sz="2600" b="1" strike="noStrike" spc="-1">
                <a:solidFill>
                  <a:srgbClr val="000000"/>
                </a:solidFill>
                <a:latin typeface="Calibri"/>
                <a:ea typeface="DejaVu Sans"/>
              </a:rPr>
              <a:t>Primeros auxilios para el pie de trinchera:</a:t>
            </a:r>
            <a:endParaRPr lang="es-MX" sz="2600" b="0" strike="noStrike" spc="-1">
              <a:latin typeface="Arial"/>
            </a:endParaRPr>
          </a:p>
          <a:p>
            <a:pPr marL="743040" lvl="1" indent="-284400">
              <a:lnSpc>
                <a:spcPct val="150000"/>
              </a:lnSpc>
              <a:spcBef>
                <a:spcPts val="519"/>
              </a:spcBef>
              <a:buClr>
                <a:srgbClr val="000000"/>
              </a:buClr>
              <a:buFont typeface="Arial"/>
              <a:buChar char="–"/>
            </a:pPr>
            <a:r>
              <a:rPr lang="es-MX" sz="2600" b="0" strike="noStrike" spc="-1">
                <a:solidFill>
                  <a:srgbClr val="000000"/>
                </a:solidFill>
                <a:latin typeface="Calibri"/>
                <a:ea typeface="DejaVu Sans"/>
              </a:rPr>
              <a:t>En una emergencia, llamar al 911 inmediatamente.</a:t>
            </a:r>
            <a:endParaRPr lang="es-MX" sz="2600" b="0" strike="noStrike" spc="-1">
              <a:latin typeface="Arial"/>
            </a:endParaRPr>
          </a:p>
          <a:p>
            <a:pPr marL="743040" lvl="1" indent="-284400">
              <a:lnSpc>
                <a:spcPct val="150000"/>
              </a:lnSpc>
              <a:spcBef>
                <a:spcPts val="519"/>
              </a:spcBef>
              <a:buClr>
                <a:srgbClr val="000000"/>
              </a:buClr>
              <a:buFont typeface="Arial"/>
              <a:buChar char="–"/>
            </a:pPr>
            <a:r>
              <a:rPr lang="es-MX" sz="2600" b="0" strike="noStrike" spc="-1">
                <a:solidFill>
                  <a:srgbClr val="000000"/>
                </a:solidFill>
                <a:latin typeface="Calibri"/>
                <a:ea typeface="DejaVu Sans"/>
              </a:rPr>
              <a:t>Remover calcetas y zapatos o botas.</a:t>
            </a:r>
            <a:endParaRPr lang="es-MX" sz="2600" b="0" strike="noStrike" spc="-1">
              <a:latin typeface="Arial"/>
            </a:endParaRPr>
          </a:p>
          <a:p>
            <a:pPr marL="743040" lvl="1" indent="-284400">
              <a:lnSpc>
                <a:spcPct val="150000"/>
              </a:lnSpc>
              <a:spcBef>
                <a:spcPts val="519"/>
              </a:spcBef>
              <a:buClr>
                <a:srgbClr val="000000"/>
              </a:buClr>
              <a:buFont typeface="Arial"/>
              <a:buChar char="–"/>
            </a:pPr>
            <a:r>
              <a:rPr lang="es-MX" sz="2600" b="0" strike="noStrike" spc="-1">
                <a:solidFill>
                  <a:srgbClr val="000000"/>
                </a:solidFill>
                <a:latin typeface="Calibri"/>
                <a:ea typeface="DejaVu Sans"/>
              </a:rPr>
              <a:t>Secar los pies.</a:t>
            </a:r>
            <a:endParaRPr lang="es-MX" sz="2600" b="0" strike="noStrike" spc="-1">
              <a:latin typeface="Arial"/>
            </a:endParaRPr>
          </a:p>
          <a:p>
            <a:pPr marL="743040" lvl="1" indent="-284400">
              <a:lnSpc>
                <a:spcPct val="150000"/>
              </a:lnSpc>
              <a:spcBef>
                <a:spcPts val="519"/>
              </a:spcBef>
              <a:buClr>
                <a:srgbClr val="000000"/>
              </a:buClr>
              <a:buFont typeface="Arial"/>
              <a:buChar char="–"/>
            </a:pPr>
            <a:r>
              <a:rPr lang="es-MX" sz="2600" b="0" strike="noStrike" spc="-1">
                <a:solidFill>
                  <a:srgbClr val="000000"/>
                </a:solidFill>
                <a:latin typeface="Calibri"/>
                <a:ea typeface="DejaVu Sans"/>
              </a:rPr>
              <a:t>Evitar caminar porque esto puede dañar el tejido del pie.</a:t>
            </a:r>
            <a:endParaRPr lang="es-MX" sz="2600" b="0" strike="noStrike" spc="-1">
              <a:latin typeface="Arial"/>
            </a:endParaRPr>
          </a:p>
        </p:txBody>
      </p:sp>
      <p:sp>
        <p:nvSpPr>
          <p:cNvPr id="224"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9BEF0DB0-4316-4CAA-BCC3-B92AD733A6DC}" type="slidenum">
              <a:rPr lang="es-MX" sz="1200" b="0" strike="noStrike" spc="-1">
                <a:solidFill>
                  <a:srgbClr val="8B8B8B"/>
                </a:solidFill>
                <a:latin typeface="Calibri"/>
                <a:ea typeface="DejaVu Sans"/>
              </a:rPr>
              <a:t>27</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CustomShape 2"/>
          <p:cNvSpPr>
            <a:spLocks noGrp="1"/>
          </p:cNvSpPr>
          <p:nvPr>
            <p:ph type="title" idx="4294967295"/>
          </p:nvPr>
        </p:nvSpPr>
        <p:spPr>
          <a:xfrm>
            <a:off x="0" y="457200"/>
            <a:ext cx="9142560" cy="836640"/>
          </a:xfrm>
          <a:prstGeom prst="rect">
            <a:avLst/>
          </a:prstGeom>
          <a:solidFill>
            <a:srgbClr val="17375E"/>
          </a:solidFill>
          <a:ln w="9360">
            <a:solidFill>
              <a:srgbClr val="17375E"/>
            </a:solidFill>
            <a:prstDash/>
            <a:miter/>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orbel"/>
                <a:ea typeface="DejaVu Sans"/>
                <a:cs typeface="+mn-cs"/>
              </a:rPr>
              <a:t>Reconocer los signos del estrés por frío: </a:t>
            </a:r>
            <a:r>
              <a:rPr kumimoji="0" lang="es-MX" sz="3200" b="1" i="0" u="sng" strike="noStrike" kern="1200" cap="none" spc="-1" normalizeH="0" baseline="0" noProof="0" dirty="0">
                <a:ln>
                  <a:noFill/>
                </a:ln>
                <a:solidFill>
                  <a:srgbClr val="FFFFFF"/>
                </a:solidFill>
                <a:effectLst/>
                <a:uLnTx/>
                <a:uFillTx/>
                <a:latin typeface="Corbel"/>
                <a:ea typeface="DejaVu Sans"/>
                <a:cs typeface="+mn-cs"/>
              </a:rPr>
              <a:t>sabayones</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229" name="CustomShape 3"/>
          <p:cNvSpPr/>
          <p:nvPr/>
        </p:nvSpPr>
        <p:spPr>
          <a:xfrm>
            <a:off x="457200" y="1752480"/>
            <a:ext cx="8228160" cy="4418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519"/>
              </a:spcBef>
            </a:pPr>
            <a:r>
              <a:rPr lang="es-MX" sz="2600" b="1" strike="noStrike" spc="-1">
                <a:solidFill>
                  <a:srgbClr val="000000"/>
                </a:solidFill>
                <a:latin typeface="Calibri"/>
                <a:ea typeface="DejaVu Sans"/>
              </a:rPr>
              <a:t>Síntomas</a:t>
            </a:r>
            <a:r>
              <a:rPr lang="es-MX" sz="2600" b="0" strike="noStrike" spc="-1">
                <a:solidFill>
                  <a:srgbClr val="000000"/>
                </a:solidFill>
                <a:latin typeface="Calibri"/>
                <a:ea typeface="DejaVu Sans"/>
              </a:rPr>
              <a:t>:</a:t>
            </a:r>
            <a:endParaRPr lang="es-MX" sz="2600" b="0" strike="noStrike" spc="-1">
              <a:latin typeface="Arial"/>
            </a:endParaRPr>
          </a:p>
          <a:p>
            <a:pPr marL="743040" lvl="1" indent="-284400">
              <a:lnSpc>
                <a:spcPct val="150000"/>
              </a:lnSpc>
              <a:spcBef>
                <a:spcPts val="519"/>
              </a:spcBef>
              <a:buClr>
                <a:srgbClr val="000000"/>
              </a:buClr>
              <a:buFont typeface="Wingdings" charset="2"/>
              <a:buChar char=""/>
            </a:pPr>
            <a:r>
              <a:rPr lang="es-MX" sz="2600" b="0" strike="noStrike" spc="-1">
                <a:solidFill>
                  <a:srgbClr val="000000"/>
                </a:solidFill>
                <a:latin typeface="Calibri"/>
                <a:ea typeface="DejaVu Sans"/>
              </a:rPr>
              <a:t>Enrojecimiento.</a:t>
            </a:r>
            <a:endParaRPr lang="es-MX" sz="2600" b="0" strike="noStrike" spc="-1">
              <a:latin typeface="Arial"/>
            </a:endParaRPr>
          </a:p>
          <a:p>
            <a:pPr marL="743040" lvl="1" indent="-284400">
              <a:lnSpc>
                <a:spcPct val="150000"/>
              </a:lnSpc>
              <a:spcBef>
                <a:spcPts val="519"/>
              </a:spcBef>
              <a:buClr>
                <a:srgbClr val="000000"/>
              </a:buClr>
              <a:buFont typeface="Wingdings" charset="2"/>
              <a:buChar char=""/>
            </a:pPr>
            <a:r>
              <a:rPr lang="es-MX" sz="2600" b="0" strike="noStrike" spc="-1">
                <a:solidFill>
                  <a:srgbClr val="000000"/>
                </a:solidFill>
                <a:latin typeface="Calibri"/>
                <a:ea typeface="DejaVu Sans"/>
              </a:rPr>
              <a:t>Comezón.</a:t>
            </a:r>
            <a:endParaRPr lang="es-MX" sz="2600" b="0" strike="noStrike" spc="-1">
              <a:latin typeface="Arial"/>
            </a:endParaRPr>
          </a:p>
          <a:p>
            <a:pPr marL="743040" lvl="1" indent="-284400">
              <a:lnSpc>
                <a:spcPct val="150000"/>
              </a:lnSpc>
              <a:spcBef>
                <a:spcPts val="519"/>
              </a:spcBef>
              <a:buClr>
                <a:srgbClr val="000000"/>
              </a:buClr>
              <a:buFont typeface="Wingdings" charset="2"/>
              <a:buChar char=""/>
            </a:pPr>
            <a:r>
              <a:rPr lang="es-MX" sz="2600" b="0" strike="noStrike" spc="-1">
                <a:solidFill>
                  <a:srgbClr val="000000"/>
                </a:solidFill>
                <a:latin typeface="Calibri"/>
                <a:ea typeface="DejaVu Sans"/>
              </a:rPr>
              <a:t>Posibles ampollas.</a:t>
            </a:r>
            <a:endParaRPr lang="es-MX" sz="2600" b="0" strike="noStrike" spc="-1">
              <a:latin typeface="Arial"/>
            </a:endParaRPr>
          </a:p>
          <a:p>
            <a:pPr marL="743040" lvl="1" indent="-284400">
              <a:lnSpc>
                <a:spcPct val="150000"/>
              </a:lnSpc>
              <a:spcBef>
                <a:spcPts val="519"/>
              </a:spcBef>
              <a:buClr>
                <a:srgbClr val="000000"/>
              </a:buClr>
              <a:buFont typeface="Wingdings" charset="2"/>
              <a:buChar char=""/>
            </a:pPr>
            <a:r>
              <a:rPr lang="es-MX" sz="2600" b="0" strike="noStrike" spc="-1">
                <a:solidFill>
                  <a:srgbClr val="000000"/>
                </a:solidFill>
                <a:latin typeface="Calibri"/>
                <a:ea typeface="DejaVu Sans"/>
              </a:rPr>
              <a:t>Inflamación.</a:t>
            </a:r>
            <a:endParaRPr lang="es-MX" sz="2600" b="0" strike="noStrike" spc="-1">
              <a:latin typeface="Arial"/>
            </a:endParaRPr>
          </a:p>
          <a:p>
            <a:pPr marL="743040" lvl="1" indent="-284400">
              <a:lnSpc>
                <a:spcPct val="150000"/>
              </a:lnSpc>
              <a:spcBef>
                <a:spcPts val="519"/>
              </a:spcBef>
              <a:buClr>
                <a:srgbClr val="000000"/>
              </a:buClr>
              <a:buFont typeface="Wingdings" charset="2"/>
              <a:buChar char=""/>
            </a:pPr>
            <a:r>
              <a:rPr lang="es-MX" sz="2600" b="0" strike="noStrike" spc="-1">
                <a:solidFill>
                  <a:srgbClr val="000000"/>
                </a:solidFill>
                <a:latin typeface="Calibri"/>
                <a:ea typeface="DejaVu Sans"/>
              </a:rPr>
              <a:t>Posible ulceración en casos severos.</a:t>
            </a:r>
            <a:endParaRPr lang="es-MX" sz="2600" b="0" strike="noStrike" spc="-1">
              <a:latin typeface="Arial"/>
            </a:endParaRPr>
          </a:p>
        </p:txBody>
      </p:sp>
      <p:sp>
        <p:nvSpPr>
          <p:cNvPr id="227"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F3DD8866-2A63-4085-AF49-A6E18F4DD01E}" type="slidenum">
              <a:rPr lang="es-MX" sz="1200" b="0" strike="noStrike" spc="-1">
                <a:solidFill>
                  <a:srgbClr val="8B8B8B"/>
                </a:solidFill>
                <a:latin typeface="Calibri"/>
                <a:ea typeface="DejaVu Sans"/>
              </a:rPr>
              <a:t>28</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CustomShape 2"/>
          <p:cNvSpPr>
            <a:spLocks noGrp="1"/>
          </p:cNvSpPr>
          <p:nvPr>
            <p:ph type="title" idx="4294967295"/>
          </p:nvPr>
        </p:nvSpPr>
        <p:spPr>
          <a:xfrm>
            <a:off x="0" y="457200"/>
            <a:ext cx="9142560" cy="836640"/>
          </a:xfrm>
          <a:prstGeom prst="rect">
            <a:avLst/>
          </a:prstGeom>
          <a:solidFill>
            <a:srgbClr val="17375E"/>
          </a:solidFill>
          <a:ln w="9360">
            <a:solidFill>
              <a:srgbClr val="17375E"/>
            </a:solidFill>
            <a:prstDash/>
            <a:miter/>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orbel"/>
                <a:ea typeface="DejaVu Sans"/>
                <a:cs typeface="+mn-cs"/>
              </a:rPr>
              <a:t>Tratamiento de sabayones</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232" name="CustomShape 3"/>
          <p:cNvSpPr/>
          <p:nvPr/>
        </p:nvSpPr>
        <p:spPr>
          <a:xfrm>
            <a:off x="609480" y="1578240"/>
            <a:ext cx="7923240" cy="4493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561"/>
              </a:spcBef>
            </a:pPr>
            <a:r>
              <a:rPr lang="es-MX" sz="2800" b="1" strike="noStrike" spc="-1">
                <a:solidFill>
                  <a:srgbClr val="000000"/>
                </a:solidFill>
                <a:latin typeface="Calibri"/>
                <a:ea typeface="DejaVu Sans"/>
              </a:rPr>
              <a:t>Primeros auxilios para sabayones:</a:t>
            </a:r>
            <a:endParaRPr lang="es-MX" sz="2800" b="0" strike="noStrike" spc="-1">
              <a:latin typeface="Arial"/>
            </a:endParaRPr>
          </a:p>
          <a:p>
            <a:pPr marL="743040" lvl="1" indent="-284400">
              <a:lnSpc>
                <a:spcPct val="150000"/>
              </a:lnSpc>
              <a:spcBef>
                <a:spcPts val="479"/>
              </a:spcBef>
              <a:buClr>
                <a:srgbClr val="000000"/>
              </a:buClr>
              <a:buFont typeface="Arial"/>
              <a:buChar char="–"/>
            </a:pPr>
            <a:r>
              <a:rPr lang="es-MX" sz="2400" b="0" strike="noStrike" spc="-1">
                <a:solidFill>
                  <a:srgbClr val="000000"/>
                </a:solidFill>
                <a:latin typeface="Calibri"/>
                <a:ea typeface="DejaVu Sans"/>
              </a:rPr>
              <a:t>Evitar rascarse.</a:t>
            </a:r>
            <a:endParaRPr lang="es-MX" sz="2400" b="0" strike="noStrike" spc="-1">
              <a:latin typeface="Arial"/>
            </a:endParaRPr>
          </a:p>
          <a:p>
            <a:pPr marL="743040" lvl="1" indent="-284400">
              <a:lnSpc>
                <a:spcPct val="150000"/>
              </a:lnSpc>
              <a:spcBef>
                <a:spcPts val="479"/>
              </a:spcBef>
              <a:buClr>
                <a:srgbClr val="000000"/>
              </a:buClr>
              <a:buFont typeface="Arial"/>
              <a:buChar char="–"/>
            </a:pPr>
            <a:r>
              <a:rPr lang="es-MX" sz="2400" b="0" strike="noStrike" spc="-1">
                <a:solidFill>
                  <a:srgbClr val="000000"/>
                </a:solidFill>
                <a:latin typeface="Calibri"/>
                <a:ea typeface="DejaVu Sans"/>
              </a:rPr>
              <a:t>Calentar lentamente la piel.</a:t>
            </a:r>
            <a:endParaRPr lang="es-MX" sz="2400" b="0" strike="noStrike" spc="-1">
              <a:latin typeface="Arial"/>
            </a:endParaRPr>
          </a:p>
          <a:p>
            <a:pPr marL="743040" lvl="1" indent="-284400">
              <a:lnSpc>
                <a:spcPct val="150000"/>
              </a:lnSpc>
              <a:spcBef>
                <a:spcPts val="479"/>
              </a:spcBef>
              <a:buClr>
                <a:srgbClr val="000000"/>
              </a:buClr>
              <a:buFont typeface="Arial"/>
              <a:buChar char="–"/>
            </a:pPr>
            <a:r>
              <a:rPr lang="es-MX" sz="2400" b="0" strike="noStrike" spc="-1">
                <a:solidFill>
                  <a:srgbClr val="000000"/>
                </a:solidFill>
                <a:latin typeface="Calibri"/>
                <a:ea typeface="DejaVu Sans"/>
              </a:rPr>
              <a:t>Usar crema corticoesteroide para aliviar la comezón y la inflamación.</a:t>
            </a:r>
            <a:endParaRPr lang="es-MX" sz="2400" b="0" strike="noStrike" spc="-1">
              <a:latin typeface="Arial"/>
            </a:endParaRPr>
          </a:p>
          <a:p>
            <a:pPr marL="743040" lvl="1" indent="-284400">
              <a:lnSpc>
                <a:spcPct val="150000"/>
              </a:lnSpc>
              <a:spcBef>
                <a:spcPts val="479"/>
              </a:spcBef>
              <a:buClr>
                <a:srgbClr val="000000"/>
              </a:buClr>
              <a:buFont typeface="Arial"/>
              <a:buChar char="–"/>
            </a:pPr>
            <a:r>
              <a:rPr lang="es-MX" sz="2400" b="0" strike="noStrike" spc="-1">
                <a:solidFill>
                  <a:srgbClr val="000000"/>
                </a:solidFill>
                <a:latin typeface="Calibri"/>
                <a:ea typeface="DejaVu Sans"/>
              </a:rPr>
              <a:t>Mantener ampollas y úlceras limpias y cubiertas.</a:t>
            </a:r>
            <a:endParaRPr lang="es-MX" sz="2400" b="0" strike="noStrike" spc="-1">
              <a:latin typeface="Arial"/>
            </a:endParaRPr>
          </a:p>
        </p:txBody>
      </p:sp>
      <p:sp>
        <p:nvSpPr>
          <p:cNvPr id="230"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6CAEF149-7827-41C6-8C6B-5F7D48F89FE3}" type="slidenum">
              <a:rPr lang="es-MX" sz="1200" b="0" strike="noStrike" spc="-1">
                <a:solidFill>
                  <a:srgbClr val="8B8B8B"/>
                </a:solidFill>
                <a:latin typeface="Calibri"/>
                <a:ea typeface="DejaVu Sans"/>
              </a:rPr>
              <a:t>29</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CustomShape 2">
            <a:extLst>
              <a:ext uri="{C183D7F6-B498-43B3-948B-1728B52AA6E4}">
                <adec:decorative xmlns:adec="http://schemas.microsoft.com/office/drawing/2017/decorative" val="1"/>
              </a:ext>
            </a:extLst>
          </p:cNvPr>
          <p:cNvSpPr/>
          <p:nvPr/>
        </p:nvSpPr>
        <p:spPr>
          <a:xfrm>
            <a:off x="0" y="45720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28"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DejaVu Sans"/>
                <a:cs typeface="+mn-cs"/>
              </a:rPr>
              <a:t>Objetivos de aprendizaje </a:t>
            </a:r>
            <a:r>
              <a:rPr kumimoji="0" lang="es-MX" sz="2800" b="0" i="0" u="none" strike="noStrike" kern="1200" cap="none" spc="-1" normalizeH="0" baseline="0" noProof="0" dirty="0">
                <a:ln>
                  <a:noFill/>
                </a:ln>
                <a:solidFill>
                  <a:srgbClr val="FFFFFF"/>
                </a:solidFill>
                <a:effectLst/>
                <a:uLnTx/>
                <a:uFillTx/>
                <a:latin typeface="Calibri"/>
                <a:ea typeface="DejaVu Sans"/>
                <a:cs typeface="+mn-cs"/>
              </a:rPr>
              <a:t> </a:t>
            </a:r>
            <a:endParaRPr kumimoji="0" lang="es-MX" sz="2800" b="0" i="0" u="none" strike="noStrike" kern="1200" cap="none" spc="-1" normalizeH="0" baseline="0" noProof="0" dirty="0">
              <a:ln>
                <a:noFill/>
              </a:ln>
              <a:solidFill>
                <a:schemeClr val="tx1"/>
              </a:solidFill>
              <a:effectLst/>
              <a:uLnTx/>
              <a:uFillTx/>
              <a:latin typeface="Arial"/>
              <a:ea typeface="+mn-ea"/>
              <a:cs typeface="+mn-cs"/>
            </a:endParaRPr>
          </a:p>
        </p:txBody>
      </p:sp>
      <p:sp>
        <p:nvSpPr>
          <p:cNvPr id="129" name="CustomShape 4"/>
          <p:cNvSpPr/>
          <p:nvPr/>
        </p:nvSpPr>
        <p:spPr>
          <a:xfrm>
            <a:off x="495360" y="1522440"/>
            <a:ext cx="8418600" cy="5059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164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Reconocer y controlar los peligros en ambientes expuestos en la construcción, el mantenimiento y la demolición de torres eólicas:</a:t>
            </a:r>
            <a:endParaRPr lang="es-MX" sz="24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Explicar los factores que afectan el balance térmico.</a:t>
            </a:r>
            <a:endParaRPr lang="es-MX" sz="24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Reconocer los signos del estrés por calor.</a:t>
            </a:r>
            <a:endParaRPr lang="es-MX" sz="24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Reconocer los signos del estrés por frío.</a:t>
            </a:r>
            <a:endParaRPr lang="es-MX" sz="24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Reconocer otros peligros potenciales en ambientes expuestos.</a:t>
            </a:r>
            <a:endParaRPr lang="es-MX" sz="24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Identificar las mejores prácticas de seguridad mientras se trabaja al aire libre.</a:t>
            </a:r>
            <a:endParaRPr lang="es-MX" sz="24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Identificar los obstáculos a las mejores prácticas en el sitio de trabajo.</a:t>
            </a:r>
            <a:endParaRPr lang="es-MX" sz="2400" b="0" strike="noStrike" spc="-1">
              <a:latin typeface="Arial"/>
            </a:endParaRPr>
          </a:p>
        </p:txBody>
      </p:sp>
      <p:sp>
        <p:nvSpPr>
          <p:cNvPr id="126"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0C3CBA4C-9DB5-4EA6-BEFD-DAF333BADADA}" type="slidenum">
              <a:rPr lang="es-MX" sz="1200" b="0" strike="noStrike" spc="-1">
                <a:solidFill>
                  <a:srgbClr val="8B8B8B"/>
                </a:solidFill>
                <a:latin typeface="Calibri"/>
                <a:ea typeface="DejaVu Sans"/>
              </a:rPr>
              <a:t>3</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 name="CustomShape 2">
            <a:extLst>
              <a:ext uri="{C183D7F6-B498-43B3-948B-1728B52AA6E4}">
                <adec:decorative xmlns:adec="http://schemas.microsoft.com/office/drawing/2017/decorative" val="1"/>
              </a:ext>
            </a:extLst>
          </p:cNvPr>
          <p:cNvSpPr/>
          <p:nvPr/>
        </p:nvSpPr>
        <p:spPr>
          <a:xfrm>
            <a:off x="0" y="457200"/>
            <a:ext cx="9142560" cy="83664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235"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orbel"/>
                <a:ea typeface="DejaVu Sans"/>
                <a:cs typeface="+mn-cs"/>
              </a:rPr>
              <a:t>Otros peligros</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236" name="CustomShape 4"/>
          <p:cNvSpPr/>
          <p:nvPr/>
        </p:nvSpPr>
        <p:spPr>
          <a:xfrm>
            <a:off x="609480" y="1494360"/>
            <a:ext cx="7923240" cy="4570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1640">
              <a:lnSpc>
                <a:spcPct val="100000"/>
              </a:lnSpc>
              <a:buClr>
                <a:srgbClr val="000000"/>
              </a:buClr>
              <a:buFont typeface="Calibri"/>
              <a:buChar char="−"/>
            </a:pPr>
            <a:r>
              <a:rPr lang="es-MX" sz="2200" b="0" strike="noStrike" spc="-1">
                <a:solidFill>
                  <a:srgbClr val="000000"/>
                </a:solidFill>
                <a:latin typeface="Calibri"/>
                <a:ea typeface="DejaVu Sans"/>
              </a:rPr>
              <a:t>Peligros de la exposición al sol:</a:t>
            </a:r>
            <a:endParaRPr lang="es-MX" sz="2200" b="0" strike="noStrike" spc="-1">
              <a:latin typeface="Arial"/>
            </a:endParaRPr>
          </a:p>
          <a:p>
            <a:pPr marL="743040" lvl="1" indent="-284400">
              <a:lnSpc>
                <a:spcPct val="100000"/>
              </a:lnSpc>
              <a:buClr>
                <a:srgbClr val="000000"/>
              </a:buClr>
              <a:buFont typeface="Wingdings" charset="2"/>
              <a:buChar char=""/>
            </a:pPr>
            <a:r>
              <a:rPr lang="es-MX" sz="2200" b="0" strike="noStrike" spc="-1">
                <a:solidFill>
                  <a:srgbClr val="000000"/>
                </a:solidFill>
                <a:latin typeface="Calibri"/>
                <a:ea typeface="DejaVu Sans"/>
              </a:rPr>
              <a:t>La radiación ultravioleta puede causar cáncer de piel.</a:t>
            </a:r>
            <a:endParaRPr lang="es-MX" sz="2200" b="0" strike="noStrike" spc="-1">
              <a:latin typeface="Arial"/>
            </a:endParaRPr>
          </a:p>
          <a:p>
            <a:pPr marL="743040" lvl="1" indent="-284400">
              <a:lnSpc>
                <a:spcPct val="100000"/>
              </a:lnSpc>
              <a:buClr>
                <a:srgbClr val="000000"/>
              </a:buClr>
              <a:buFont typeface="Wingdings" charset="2"/>
              <a:buChar char=""/>
            </a:pPr>
            <a:r>
              <a:rPr lang="es-MX" sz="2200" b="0" strike="noStrike" spc="-1">
                <a:solidFill>
                  <a:srgbClr val="000000"/>
                </a:solidFill>
                <a:latin typeface="Calibri"/>
                <a:ea typeface="DejaVu Sans"/>
              </a:rPr>
              <a:t>Quemaduras solares.</a:t>
            </a:r>
            <a:endParaRPr lang="es-MX" sz="2200" b="0" strike="noStrike" spc="-1">
              <a:latin typeface="Arial"/>
            </a:endParaRPr>
          </a:p>
          <a:p>
            <a:pPr marL="457200">
              <a:lnSpc>
                <a:spcPct val="100000"/>
              </a:lnSpc>
            </a:pPr>
            <a:endParaRPr lang="es-MX" sz="2200" b="0" strike="noStrike" spc="-1">
              <a:latin typeface="Arial"/>
            </a:endParaRPr>
          </a:p>
          <a:p>
            <a:pPr marL="343080" indent="-341640">
              <a:lnSpc>
                <a:spcPct val="100000"/>
              </a:lnSpc>
              <a:buClr>
                <a:srgbClr val="000000"/>
              </a:buClr>
              <a:buFont typeface="Calibri"/>
              <a:buChar char="−"/>
            </a:pPr>
            <a:r>
              <a:rPr lang="es-MX" sz="2200" b="0" strike="noStrike" spc="-1">
                <a:solidFill>
                  <a:srgbClr val="000000"/>
                </a:solidFill>
                <a:latin typeface="Calibri"/>
                <a:ea typeface="DejaVu Sans"/>
              </a:rPr>
              <a:t>Ruido peligroso que conduce a la pérdida del oído.</a:t>
            </a:r>
            <a:endParaRPr lang="es-MX" sz="2200" b="0" strike="noStrike" spc="-1">
              <a:latin typeface="Arial"/>
            </a:endParaRPr>
          </a:p>
          <a:p>
            <a:pPr marL="343080" indent="-341640">
              <a:lnSpc>
                <a:spcPct val="100000"/>
              </a:lnSpc>
              <a:buClr>
                <a:srgbClr val="000000"/>
              </a:buClr>
              <a:buFont typeface="Calibri"/>
              <a:buChar char="−"/>
            </a:pPr>
            <a:r>
              <a:rPr lang="es-MX" sz="2200" b="0" strike="noStrike" spc="-1">
                <a:solidFill>
                  <a:srgbClr val="000000"/>
                </a:solidFill>
                <a:latin typeface="Calibri"/>
                <a:ea typeface="DejaVu Sans"/>
              </a:rPr>
              <a:t>Contacto con plantas venenosas peligrosas.</a:t>
            </a:r>
            <a:endParaRPr lang="es-MX" sz="2200" b="0" strike="noStrike" spc="-1">
              <a:latin typeface="Arial"/>
            </a:endParaRPr>
          </a:p>
          <a:p>
            <a:pPr marL="343080" indent="-341640">
              <a:lnSpc>
                <a:spcPct val="100000"/>
              </a:lnSpc>
              <a:buClr>
                <a:srgbClr val="000000"/>
              </a:buClr>
              <a:buFont typeface="Calibri"/>
              <a:buChar char="−"/>
            </a:pPr>
            <a:r>
              <a:rPr lang="es-MX" sz="2200" b="0" strike="noStrike" spc="-1">
                <a:solidFill>
                  <a:srgbClr val="000000"/>
                </a:solidFill>
                <a:latin typeface="Calibri"/>
                <a:ea typeface="DejaVu Sans"/>
              </a:rPr>
              <a:t>Exposición a arañas venenosas y mordeduras de víbora.</a:t>
            </a:r>
            <a:endParaRPr lang="es-MX" sz="2200" b="0" strike="noStrike" spc="-1">
              <a:latin typeface="Arial"/>
            </a:endParaRPr>
          </a:p>
          <a:p>
            <a:pPr marL="343080" indent="-341640">
              <a:lnSpc>
                <a:spcPct val="100000"/>
              </a:lnSpc>
              <a:buClr>
                <a:srgbClr val="000000"/>
              </a:buClr>
              <a:buFont typeface="Calibri"/>
              <a:buChar char="−"/>
            </a:pPr>
            <a:r>
              <a:rPr lang="es-MX" sz="2200" b="0" strike="noStrike" spc="-1">
                <a:solidFill>
                  <a:srgbClr val="000000"/>
                </a:solidFill>
                <a:latin typeface="Calibri"/>
                <a:ea typeface="DejaVu Sans"/>
              </a:rPr>
              <a:t>Riesgo de ser picado por insectos o escorpiones.</a:t>
            </a:r>
            <a:endParaRPr lang="es-MX" sz="2200" b="0" strike="noStrike" spc="-1">
              <a:latin typeface="Arial"/>
            </a:endParaRPr>
          </a:p>
          <a:p>
            <a:pPr marL="343080" indent="-341640">
              <a:lnSpc>
                <a:spcPct val="100000"/>
              </a:lnSpc>
              <a:buClr>
                <a:srgbClr val="000000"/>
              </a:buClr>
              <a:buFont typeface="Calibri"/>
              <a:buChar char="−"/>
            </a:pPr>
            <a:r>
              <a:rPr lang="es-MX" sz="2200" b="0" strike="noStrike" spc="-1">
                <a:solidFill>
                  <a:srgbClr val="000000"/>
                </a:solidFill>
                <a:latin typeface="Calibri"/>
                <a:ea typeface="DejaVu Sans"/>
              </a:rPr>
              <a:t>Exposición a enfermedades transmitidas por mosquitos.</a:t>
            </a:r>
            <a:endParaRPr lang="es-MX" sz="2200" b="0" strike="noStrike" spc="-1">
              <a:latin typeface="Arial"/>
            </a:endParaRPr>
          </a:p>
          <a:p>
            <a:pPr marL="343080" indent="-341640">
              <a:lnSpc>
                <a:spcPct val="100000"/>
              </a:lnSpc>
              <a:buClr>
                <a:srgbClr val="000000"/>
              </a:buClr>
              <a:buFont typeface="Calibri"/>
              <a:buChar char="−"/>
            </a:pPr>
            <a:r>
              <a:rPr lang="es-MX" sz="2200" b="0" strike="noStrike" spc="-1">
                <a:solidFill>
                  <a:srgbClr val="000000"/>
                </a:solidFill>
                <a:latin typeface="Calibri"/>
                <a:ea typeface="DejaVu Sans"/>
              </a:rPr>
              <a:t>Riesgo de enfermedades transmitidas por garrapatas.</a:t>
            </a:r>
            <a:endParaRPr lang="es-MX" sz="2200" b="0" strike="noStrike" spc="-1">
              <a:latin typeface="Arial"/>
            </a:endParaRPr>
          </a:p>
          <a:p>
            <a:pPr marL="343080" indent="-341640">
              <a:lnSpc>
                <a:spcPct val="100000"/>
              </a:lnSpc>
              <a:buClr>
                <a:srgbClr val="000000"/>
              </a:buClr>
              <a:buFont typeface="Calibri"/>
              <a:buChar char="−"/>
            </a:pPr>
            <a:r>
              <a:rPr lang="es-MX" sz="2200" b="0" strike="noStrike" spc="-1">
                <a:solidFill>
                  <a:srgbClr val="000000"/>
                </a:solidFill>
                <a:latin typeface="Calibri"/>
                <a:ea typeface="DejaVu Sans"/>
              </a:rPr>
              <a:t>Riesgo de contraer la enfermedad de Lyme.</a:t>
            </a:r>
            <a:endParaRPr lang="es-MX" sz="2200" b="0" strike="noStrike" spc="-1">
              <a:latin typeface="Arial"/>
            </a:endParaRPr>
          </a:p>
          <a:p>
            <a:pPr marL="343080" indent="-341640">
              <a:lnSpc>
                <a:spcPct val="100000"/>
              </a:lnSpc>
              <a:buClr>
                <a:srgbClr val="000000"/>
              </a:buClr>
              <a:buFont typeface="Calibri"/>
              <a:buChar char="−"/>
            </a:pPr>
            <a:r>
              <a:rPr lang="es-MX" sz="2200" b="0" strike="noStrike" spc="-1">
                <a:solidFill>
                  <a:srgbClr val="000000"/>
                </a:solidFill>
                <a:latin typeface="Calibri"/>
                <a:ea typeface="DejaVu Sans"/>
              </a:rPr>
              <a:t>Relámpagos.</a:t>
            </a:r>
            <a:endParaRPr lang="es-MX" sz="2200" b="0" strike="noStrike" spc="-1">
              <a:latin typeface="Arial"/>
            </a:endParaRPr>
          </a:p>
        </p:txBody>
      </p:sp>
      <p:sp>
        <p:nvSpPr>
          <p:cNvPr id="233"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243668BC-6C88-4265-8F11-25B0A0D7FD42}" type="slidenum">
              <a:rPr lang="es-MX" sz="1200" b="0" strike="noStrike" spc="-1">
                <a:solidFill>
                  <a:srgbClr val="8B8B8B"/>
                </a:solidFill>
                <a:latin typeface="Calibri"/>
                <a:ea typeface="DejaVu Sans"/>
              </a:rPr>
              <a:t>30</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CustomShape 2">
            <a:extLst>
              <a:ext uri="{C183D7F6-B498-43B3-948B-1728B52AA6E4}">
                <adec:decorative xmlns:adec="http://schemas.microsoft.com/office/drawing/2017/decorative" val="1"/>
              </a:ext>
            </a:extLst>
          </p:cNvPr>
          <p:cNvSpPr/>
          <p:nvPr/>
        </p:nvSpPr>
        <p:spPr>
          <a:xfrm>
            <a:off x="0" y="457200"/>
            <a:ext cx="9142560" cy="83664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239"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2800" b="0" i="0" u="none" strike="noStrike" kern="1200" cap="none" spc="-1" normalizeH="0" baseline="0" noProof="0" dirty="0">
                <a:ln>
                  <a:noFill/>
                </a:ln>
                <a:solidFill>
                  <a:srgbClr val="FFFFFF"/>
                </a:solidFill>
                <a:effectLst/>
                <a:uLnTx/>
                <a:uFillTx/>
                <a:latin typeface="Calibri"/>
                <a:ea typeface="DejaVu Sans"/>
                <a:cs typeface="+mn-cs"/>
              </a:rPr>
              <a:t>Mejores prácticas en ambientes expuestos (1)</a:t>
            </a:r>
            <a:endParaRPr kumimoji="0" lang="es-MX" sz="2800" b="0" i="0" u="none" strike="noStrike" kern="1200" cap="none" spc="-1" normalizeH="0" baseline="0" noProof="0" dirty="0">
              <a:ln>
                <a:noFill/>
              </a:ln>
              <a:solidFill>
                <a:schemeClr val="tx1"/>
              </a:solidFill>
              <a:effectLst/>
              <a:uLnTx/>
              <a:uFillTx/>
              <a:latin typeface="Arial"/>
              <a:ea typeface="+mn-ea"/>
              <a:cs typeface="+mn-cs"/>
            </a:endParaRPr>
          </a:p>
        </p:txBody>
      </p:sp>
      <p:sp>
        <p:nvSpPr>
          <p:cNvPr id="240" name="CustomShape 4"/>
          <p:cNvSpPr/>
          <p:nvPr/>
        </p:nvSpPr>
        <p:spPr>
          <a:xfrm>
            <a:off x="609480" y="1641600"/>
            <a:ext cx="8380440" cy="5078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Programar el trabajo para los días más frescos para así evitar el estrés por calor.</a:t>
            </a: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Establecer un sistema de parejas y capacitarlos en la detección de los primeros síntomas de estrés por calor.</a:t>
            </a: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Animar a los trabajadores a beber agua al menos cada 20 minutos.</a:t>
            </a: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Los trabajadores deben tomar descansos regulares para refrescarse en la oficina de campo con aire acondicionado.</a:t>
            </a:r>
            <a:endParaRPr lang="es-MX" sz="2400" b="0" strike="noStrike" spc="-1">
              <a:latin typeface="Arial"/>
            </a:endParaRPr>
          </a:p>
          <a:p>
            <a:pPr marL="343080" indent="-341640">
              <a:lnSpc>
                <a:spcPct val="100000"/>
              </a:lnSpc>
              <a:spcBef>
                <a:spcPts val="641"/>
              </a:spcBef>
              <a:buClr>
                <a:srgbClr val="000000"/>
              </a:buClr>
              <a:buFont typeface="Calibri"/>
              <a:buChar char="−"/>
            </a:pPr>
            <a:r>
              <a:rPr lang="es-MX" sz="2400" b="0" strike="noStrike" spc="-1">
                <a:solidFill>
                  <a:srgbClr val="000000"/>
                </a:solidFill>
                <a:latin typeface="Calibri"/>
                <a:ea typeface="DejaVu Sans"/>
              </a:rPr>
              <a:t>Reducir los requerimientos de energía del trabajo.</a:t>
            </a:r>
            <a:endParaRPr lang="es-MX" sz="2400" b="0" strike="noStrike" spc="-1">
              <a:latin typeface="Arial"/>
            </a:endParaRPr>
          </a:p>
        </p:txBody>
      </p:sp>
      <p:sp>
        <p:nvSpPr>
          <p:cNvPr id="237"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69244EB9-077D-47D6-A014-B18E2747C34C}" type="slidenum">
              <a:rPr lang="es-MX" sz="1200" b="0" strike="noStrike" spc="-1">
                <a:solidFill>
                  <a:srgbClr val="8B8B8B"/>
                </a:solidFill>
                <a:latin typeface="Calibri"/>
                <a:ea typeface="DejaVu Sans"/>
              </a:rPr>
              <a:t>31</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CustomShape 2"/>
          <p:cNvSpPr>
            <a:spLocks noGrp="1"/>
          </p:cNvSpPr>
          <p:nvPr>
            <p:ph type="title" idx="4294967295"/>
          </p:nvPr>
        </p:nvSpPr>
        <p:spPr>
          <a:xfrm>
            <a:off x="0" y="457200"/>
            <a:ext cx="9142560" cy="836640"/>
          </a:xfrm>
          <a:prstGeom prst="rect">
            <a:avLst/>
          </a:prstGeom>
          <a:solidFill>
            <a:schemeClr val="tx2">
              <a:lumMod val="75000"/>
            </a:schemeClr>
          </a:solidFill>
          <a:ln w="9360">
            <a:solidFill>
              <a:schemeClr val="tx2">
                <a:lumMod val="75000"/>
              </a:schemeClr>
            </a:solidFill>
            <a:prstDash/>
            <a:miter/>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2800" b="0" i="0" u="none" strike="noStrike" kern="1200" cap="none" spc="-1" normalizeH="0" baseline="0" noProof="0" dirty="0">
                <a:ln>
                  <a:noFill/>
                </a:ln>
                <a:solidFill>
                  <a:srgbClr val="FFFFFF"/>
                </a:solidFill>
                <a:effectLst/>
                <a:uLnTx/>
                <a:uFillTx/>
                <a:latin typeface="Calibri"/>
                <a:ea typeface="DejaVu Sans"/>
                <a:cs typeface="+mn-cs"/>
              </a:rPr>
              <a:t>Mejores prácticas en ambientes expuestos (2)</a:t>
            </a:r>
            <a:endParaRPr kumimoji="0" lang="es-MX" sz="2800" b="0" i="0" u="none" strike="noStrike" kern="1200" cap="none" spc="-1" normalizeH="0" baseline="0" noProof="0" dirty="0">
              <a:ln>
                <a:noFill/>
              </a:ln>
              <a:solidFill>
                <a:schemeClr val="tx1"/>
              </a:solidFill>
              <a:effectLst/>
              <a:uLnTx/>
              <a:uFillTx/>
              <a:latin typeface="Arial"/>
              <a:ea typeface="+mn-ea"/>
              <a:cs typeface="+mn-cs"/>
            </a:endParaRPr>
          </a:p>
        </p:txBody>
      </p:sp>
      <p:sp>
        <p:nvSpPr>
          <p:cNvPr id="243" name="CustomShape 3"/>
          <p:cNvSpPr/>
          <p:nvPr/>
        </p:nvSpPr>
        <p:spPr>
          <a:xfrm>
            <a:off x="609480" y="1632960"/>
            <a:ext cx="8075880" cy="4722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1640">
              <a:lnSpc>
                <a:spcPct val="100000"/>
              </a:lnSpc>
              <a:spcBef>
                <a:spcPts val="519"/>
              </a:spcBef>
              <a:buClr>
                <a:srgbClr val="000000"/>
              </a:buClr>
              <a:buFont typeface="Calibri"/>
              <a:buChar char="−"/>
            </a:pPr>
            <a:r>
              <a:rPr lang="es-MX" sz="2600" b="0" strike="noStrike" spc="-1">
                <a:solidFill>
                  <a:srgbClr val="000000"/>
                </a:solidFill>
                <a:latin typeface="Calibri"/>
                <a:ea typeface="DejaVu Sans"/>
              </a:rPr>
              <a:t>Asignar una cantidad adecuada de trabajadores a cada tarea.</a:t>
            </a:r>
            <a:endParaRPr lang="es-MX" sz="2600" b="0" strike="noStrike" spc="-1">
              <a:latin typeface="Arial"/>
            </a:endParaRPr>
          </a:p>
          <a:p>
            <a:pPr marL="343080" indent="-341640">
              <a:lnSpc>
                <a:spcPct val="100000"/>
              </a:lnSpc>
              <a:spcBef>
                <a:spcPts val="519"/>
              </a:spcBef>
              <a:buClr>
                <a:srgbClr val="000000"/>
              </a:buClr>
              <a:buFont typeface="Calibri"/>
              <a:buChar char="−"/>
            </a:pPr>
            <a:r>
              <a:rPr lang="es-MX" sz="2600" b="0" strike="noStrike" spc="-1">
                <a:solidFill>
                  <a:srgbClr val="000000"/>
                </a:solidFill>
                <a:latin typeface="Calibri"/>
                <a:ea typeface="DejaVu Sans"/>
              </a:rPr>
              <a:t>Desarrollar un programa para aclimatar los trabajadores al calor y para mejorar su condición física.</a:t>
            </a:r>
            <a:endParaRPr lang="es-MX" sz="2600" b="0" strike="noStrike" spc="-1">
              <a:latin typeface="Arial"/>
            </a:endParaRPr>
          </a:p>
          <a:p>
            <a:pPr marL="343080" indent="-341640">
              <a:lnSpc>
                <a:spcPct val="100000"/>
              </a:lnSpc>
              <a:spcBef>
                <a:spcPts val="519"/>
              </a:spcBef>
              <a:buClr>
                <a:srgbClr val="000000"/>
              </a:buClr>
              <a:buFont typeface="Calibri"/>
              <a:buChar char="−"/>
            </a:pPr>
            <a:r>
              <a:rPr lang="es-MX" sz="2600" b="0" strike="noStrike" spc="-1">
                <a:solidFill>
                  <a:srgbClr val="000000"/>
                </a:solidFill>
                <a:latin typeface="Calibri"/>
                <a:ea typeface="DejaVu Sans"/>
              </a:rPr>
              <a:t>Capacitar a supervisores y trabajadores en el estrés por calor y por frío y otros peligros del trabajo al aire libre.</a:t>
            </a:r>
            <a:endParaRPr lang="es-MX" sz="2600" b="0" strike="noStrike" spc="-1">
              <a:latin typeface="Arial"/>
            </a:endParaRPr>
          </a:p>
          <a:p>
            <a:pPr marL="343080" indent="-341640">
              <a:lnSpc>
                <a:spcPct val="100000"/>
              </a:lnSpc>
              <a:spcBef>
                <a:spcPts val="519"/>
              </a:spcBef>
              <a:buClr>
                <a:srgbClr val="000000"/>
              </a:buClr>
              <a:buFont typeface="Calibri"/>
              <a:buChar char="−"/>
            </a:pPr>
            <a:r>
              <a:rPr lang="es-MX" sz="2600" b="0" strike="noStrike" spc="-1">
                <a:solidFill>
                  <a:srgbClr val="000000"/>
                </a:solidFill>
                <a:latin typeface="Calibri"/>
                <a:ea typeface="DejaVu Sans"/>
              </a:rPr>
              <a:t>Aplicar productos para la protección solar con un SPF mínimo de 15.</a:t>
            </a:r>
            <a:endParaRPr lang="es-MX" sz="2600" b="0" strike="noStrike" spc="-1">
              <a:latin typeface="Arial"/>
            </a:endParaRPr>
          </a:p>
          <a:p>
            <a:pPr marL="343080" indent="-341640">
              <a:lnSpc>
                <a:spcPct val="100000"/>
              </a:lnSpc>
              <a:spcBef>
                <a:spcPts val="519"/>
              </a:spcBef>
              <a:buClr>
                <a:srgbClr val="000000"/>
              </a:buClr>
              <a:buFont typeface="Calibri"/>
              <a:buChar char="−"/>
            </a:pPr>
            <a:r>
              <a:rPr lang="es-MX" sz="2600" b="0" strike="noStrike" spc="-1">
                <a:solidFill>
                  <a:srgbClr val="000000"/>
                </a:solidFill>
                <a:latin typeface="Calibri"/>
                <a:ea typeface="DejaVu Sans"/>
              </a:rPr>
              <a:t>Utilizar gafas para el sol, con protección UV, para protegerse de la luz UVA y UVB.</a:t>
            </a:r>
            <a:endParaRPr lang="es-MX" sz="2600" b="0" strike="noStrike" spc="-1">
              <a:latin typeface="Arial"/>
            </a:endParaRPr>
          </a:p>
        </p:txBody>
      </p:sp>
      <p:sp>
        <p:nvSpPr>
          <p:cNvPr id="241"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6D80A9DE-38F9-4570-8349-1D35F46F704D}" type="slidenum">
              <a:rPr lang="es-MX" sz="1200" b="0" strike="noStrike" spc="-1">
                <a:solidFill>
                  <a:srgbClr val="8B8B8B"/>
                </a:solidFill>
                <a:latin typeface="Calibri"/>
                <a:ea typeface="DejaVu Sans"/>
              </a:rPr>
              <a:t>32</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CustomShape 2">
            <a:extLst>
              <a:ext uri="{C183D7F6-B498-43B3-948B-1728B52AA6E4}">
                <adec:decorative xmlns:adec="http://schemas.microsoft.com/office/drawing/2017/decorative" val="1"/>
              </a:ext>
            </a:extLst>
          </p:cNvPr>
          <p:cNvSpPr/>
          <p:nvPr/>
        </p:nvSpPr>
        <p:spPr>
          <a:xfrm>
            <a:off x="0" y="457200"/>
            <a:ext cx="9142560" cy="83664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246"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2800" b="0" i="0" u="none" strike="noStrike" kern="1200" cap="none" spc="-1" normalizeH="0" baseline="0" noProof="0" dirty="0">
                <a:ln>
                  <a:noFill/>
                </a:ln>
                <a:solidFill>
                  <a:srgbClr val="FFFFFF"/>
                </a:solidFill>
                <a:effectLst/>
                <a:uLnTx/>
                <a:uFillTx/>
                <a:latin typeface="Calibri"/>
                <a:ea typeface="DejaVu Sans"/>
                <a:cs typeface="+mn-cs"/>
              </a:rPr>
              <a:t>Mejores prácticas en ambientes expuestos (3)</a:t>
            </a:r>
            <a:endParaRPr kumimoji="0" lang="es-MX" sz="2800" b="0" i="0" u="none" strike="noStrike" kern="1200" cap="none" spc="-1" normalizeH="0" baseline="0" noProof="0" dirty="0">
              <a:ln>
                <a:noFill/>
              </a:ln>
              <a:solidFill>
                <a:schemeClr val="tx1"/>
              </a:solidFill>
              <a:effectLst/>
              <a:uLnTx/>
              <a:uFillTx/>
              <a:latin typeface="Arial"/>
              <a:ea typeface="+mn-ea"/>
              <a:cs typeface="+mn-cs"/>
            </a:endParaRPr>
          </a:p>
        </p:txBody>
      </p:sp>
      <p:sp>
        <p:nvSpPr>
          <p:cNvPr id="247" name="CustomShape 4"/>
          <p:cNvSpPr/>
          <p:nvPr/>
        </p:nvSpPr>
        <p:spPr>
          <a:xfrm>
            <a:off x="626040" y="1523880"/>
            <a:ext cx="8135640" cy="5058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343080" indent="-341640">
              <a:lnSpc>
                <a:spcPct val="120000"/>
              </a:lnSpc>
              <a:spcBef>
                <a:spcPts val="519"/>
              </a:spcBef>
              <a:buClr>
                <a:srgbClr val="000000"/>
              </a:buClr>
              <a:buFont typeface="Calibri"/>
              <a:buChar char="−"/>
            </a:pPr>
            <a:r>
              <a:rPr lang="es-MX" sz="2600" b="0" strike="noStrike" spc="-1">
                <a:solidFill>
                  <a:srgbClr val="000000"/>
                </a:solidFill>
                <a:latin typeface="Calibri"/>
                <a:ea typeface="DejaVu Sans"/>
              </a:rPr>
              <a:t>Capacitar a los trabajadores en el reconocimiento de los síntomas del estrés por frío.</a:t>
            </a:r>
            <a:endParaRPr lang="es-MX" sz="2600" b="0" strike="noStrike" spc="-1">
              <a:latin typeface="Arial"/>
            </a:endParaRPr>
          </a:p>
          <a:p>
            <a:pPr marL="343080" indent="-341640">
              <a:lnSpc>
                <a:spcPct val="120000"/>
              </a:lnSpc>
              <a:spcBef>
                <a:spcPts val="519"/>
              </a:spcBef>
              <a:buClr>
                <a:srgbClr val="000000"/>
              </a:buClr>
              <a:buFont typeface="Calibri"/>
              <a:buChar char="−"/>
            </a:pPr>
            <a:r>
              <a:rPr lang="es-MX" sz="2600" b="0" strike="noStrike" spc="-1">
                <a:solidFill>
                  <a:srgbClr val="000000"/>
                </a:solidFill>
                <a:latin typeface="Calibri"/>
                <a:ea typeface="DejaVu Sans"/>
              </a:rPr>
              <a:t>Crear un sistema de parejas entre los trabajadores.</a:t>
            </a:r>
            <a:endParaRPr lang="es-MX" sz="2600" b="0" strike="noStrike" spc="-1">
              <a:latin typeface="Arial"/>
            </a:endParaRPr>
          </a:p>
          <a:p>
            <a:pPr marL="343080" indent="-341640">
              <a:lnSpc>
                <a:spcPct val="120000"/>
              </a:lnSpc>
              <a:spcBef>
                <a:spcPts val="519"/>
              </a:spcBef>
              <a:buClr>
                <a:srgbClr val="000000"/>
              </a:buClr>
              <a:buFont typeface="Calibri"/>
              <a:buChar char="−"/>
            </a:pPr>
            <a:r>
              <a:rPr lang="es-MX" sz="2600" b="0" strike="noStrike" spc="-1">
                <a:solidFill>
                  <a:srgbClr val="000000"/>
                </a:solidFill>
                <a:latin typeface="Calibri"/>
                <a:ea typeface="DejaVu Sans"/>
              </a:rPr>
              <a:t>Animarlos a que monitoricen su propia condición física y la de sus compañeros de trabajo.</a:t>
            </a:r>
            <a:endParaRPr lang="es-MX" sz="2600" b="0" strike="noStrike" spc="-1">
              <a:latin typeface="Arial"/>
            </a:endParaRPr>
          </a:p>
          <a:p>
            <a:pPr marL="343080" indent="-341640">
              <a:lnSpc>
                <a:spcPct val="120000"/>
              </a:lnSpc>
              <a:spcBef>
                <a:spcPts val="519"/>
              </a:spcBef>
              <a:buClr>
                <a:srgbClr val="000000"/>
              </a:buClr>
              <a:buFont typeface="Calibri"/>
              <a:buChar char="−"/>
            </a:pPr>
            <a:r>
              <a:rPr lang="es-MX" sz="2600" b="0" strike="noStrike" spc="-1">
                <a:solidFill>
                  <a:srgbClr val="000000"/>
                </a:solidFill>
                <a:latin typeface="Calibri"/>
                <a:ea typeface="DejaVu Sans"/>
              </a:rPr>
              <a:t>Asegurar que los trabajadores usen vestimenta apropiada para el frío.</a:t>
            </a:r>
            <a:endParaRPr lang="es-MX" sz="2600" b="0" strike="noStrike" spc="-1">
              <a:latin typeface="Arial"/>
            </a:endParaRPr>
          </a:p>
          <a:p>
            <a:pPr marL="343080" indent="-341640">
              <a:lnSpc>
                <a:spcPct val="120000"/>
              </a:lnSpc>
              <a:spcBef>
                <a:spcPts val="519"/>
              </a:spcBef>
              <a:buClr>
                <a:srgbClr val="000000"/>
              </a:buClr>
              <a:buFont typeface="Calibri"/>
              <a:buChar char="−"/>
            </a:pPr>
            <a:r>
              <a:rPr lang="es-MX" sz="2600" b="0" strike="noStrike" spc="-1">
                <a:solidFill>
                  <a:srgbClr val="000000"/>
                </a:solidFill>
                <a:latin typeface="Calibri"/>
                <a:ea typeface="DejaVu Sans"/>
              </a:rPr>
              <a:t>Mantenerse seco durante el frío. La humedad y el agua pueden incrementar el ritmo de la pérdida de calor del cuerpo.</a:t>
            </a:r>
            <a:endParaRPr lang="es-MX" sz="2600" b="0" strike="noStrike" spc="-1">
              <a:latin typeface="Arial"/>
            </a:endParaRPr>
          </a:p>
        </p:txBody>
      </p:sp>
      <p:sp>
        <p:nvSpPr>
          <p:cNvPr id="244"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57B846E9-AE24-4F3A-AD65-1198E7661952}" type="slidenum">
              <a:rPr lang="es-MX" sz="1200" b="0" strike="noStrike" spc="-1">
                <a:solidFill>
                  <a:srgbClr val="8B8B8B"/>
                </a:solidFill>
                <a:latin typeface="Calibri"/>
                <a:ea typeface="DejaVu Sans"/>
              </a:rPr>
              <a:t>33</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 name="CustomShape 2">
            <a:extLst>
              <a:ext uri="{C183D7F6-B498-43B3-948B-1728B52AA6E4}">
                <adec:decorative xmlns:adec="http://schemas.microsoft.com/office/drawing/2017/decorative" val="1"/>
              </a:ext>
            </a:extLst>
          </p:cNvPr>
          <p:cNvSpPr/>
          <p:nvPr/>
        </p:nvSpPr>
        <p:spPr>
          <a:xfrm>
            <a:off x="0" y="457200"/>
            <a:ext cx="9142560" cy="83664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250"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2800" b="0" i="0" u="none" strike="noStrike" kern="1200" cap="none" spc="-1" normalizeH="0" baseline="0" noProof="0" dirty="0">
                <a:ln>
                  <a:noFill/>
                </a:ln>
                <a:solidFill>
                  <a:srgbClr val="FFFFFF"/>
                </a:solidFill>
                <a:effectLst/>
                <a:uLnTx/>
                <a:uFillTx/>
                <a:latin typeface="Calibri"/>
                <a:ea typeface="DejaVu Sans"/>
                <a:cs typeface="+mn-cs"/>
              </a:rPr>
              <a:t>Mejores prácticas en ambientes expuestos (4)</a:t>
            </a:r>
            <a:endParaRPr kumimoji="0" lang="es-MX" sz="2800" b="0" i="0" u="none" strike="noStrike" kern="1200" cap="none" spc="-1" normalizeH="0" baseline="0" noProof="0" dirty="0">
              <a:ln>
                <a:noFill/>
              </a:ln>
              <a:solidFill>
                <a:schemeClr val="tx1"/>
              </a:solidFill>
              <a:effectLst/>
              <a:uLnTx/>
              <a:uFillTx/>
              <a:latin typeface="Arial"/>
              <a:ea typeface="+mn-ea"/>
              <a:cs typeface="+mn-cs"/>
            </a:endParaRPr>
          </a:p>
        </p:txBody>
      </p:sp>
      <p:sp>
        <p:nvSpPr>
          <p:cNvPr id="251" name="CustomShape 4"/>
          <p:cNvSpPr/>
          <p:nvPr/>
        </p:nvSpPr>
        <p:spPr>
          <a:xfrm>
            <a:off x="577080" y="1524960"/>
            <a:ext cx="7956000" cy="4950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1640">
              <a:lnSpc>
                <a:spcPct val="120000"/>
              </a:lnSpc>
              <a:spcBef>
                <a:spcPts val="479"/>
              </a:spcBef>
              <a:buClr>
                <a:srgbClr val="000000"/>
              </a:buClr>
              <a:buFont typeface="Calibri"/>
              <a:buChar char="−"/>
            </a:pPr>
            <a:r>
              <a:rPr lang="es-MX" sz="2400" b="0" strike="noStrike" spc="-1">
                <a:solidFill>
                  <a:srgbClr val="000000"/>
                </a:solidFill>
                <a:latin typeface="Calibri"/>
                <a:ea typeface="DejaVu Sans"/>
              </a:rPr>
              <a:t>Mantener ropa extra a la mano.</a:t>
            </a:r>
            <a:endParaRPr lang="es-MX" sz="2400" b="0" strike="noStrike" spc="-1">
              <a:latin typeface="Arial"/>
            </a:endParaRPr>
          </a:p>
          <a:p>
            <a:pPr marL="343080" indent="-341640">
              <a:lnSpc>
                <a:spcPct val="120000"/>
              </a:lnSpc>
              <a:spcBef>
                <a:spcPts val="479"/>
              </a:spcBef>
              <a:buClr>
                <a:srgbClr val="000000"/>
              </a:buClr>
              <a:buFont typeface="Calibri"/>
              <a:buChar char="−"/>
            </a:pPr>
            <a:r>
              <a:rPr lang="es-MX" sz="2400" b="0" strike="noStrike" spc="-1">
                <a:solidFill>
                  <a:srgbClr val="000000"/>
                </a:solidFill>
                <a:latin typeface="Calibri"/>
                <a:ea typeface="DejaVu Sans"/>
              </a:rPr>
              <a:t>Tomar bebidas endulzadas calientes para mantenerse caliente.</a:t>
            </a:r>
            <a:endParaRPr lang="es-MX" sz="2400" b="0" strike="noStrike" spc="-1">
              <a:latin typeface="Arial"/>
            </a:endParaRPr>
          </a:p>
          <a:p>
            <a:pPr marL="343080" indent="-341640">
              <a:lnSpc>
                <a:spcPct val="120000"/>
              </a:lnSpc>
              <a:spcBef>
                <a:spcPts val="479"/>
              </a:spcBef>
              <a:buClr>
                <a:srgbClr val="000000"/>
              </a:buClr>
              <a:buFont typeface="Calibri"/>
              <a:buChar char="−"/>
            </a:pPr>
            <a:r>
              <a:rPr lang="es-MX" sz="2400" b="0" strike="noStrike" spc="-1">
                <a:solidFill>
                  <a:srgbClr val="000000"/>
                </a:solidFill>
                <a:latin typeface="Calibri"/>
                <a:ea typeface="DejaVu Sans"/>
              </a:rPr>
              <a:t>Usar controles de ingeniería, prácticas de trabajo seguras y equipo de protección personal apropiados.</a:t>
            </a: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Animar a los trabajadores a que tomen descansos cortos cuando se sientan incómodos.</a:t>
            </a:r>
            <a:endParaRPr lang="es-MX" sz="2400" b="0" strike="noStrike" spc="-1">
              <a:latin typeface="Arial"/>
            </a:endParaRPr>
          </a:p>
          <a:p>
            <a:pPr marL="343080" indent="-341640">
              <a:lnSpc>
                <a:spcPct val="100000"/>
              </a:lnSpc>
              <a:spcBef>
                <a:spcPts val="641"/>
              </a:spcBef>
              <a:buClr>
                <a:srgbClr val="000000"/>
              </a:buClr>
              <a:buFont typeface="Calibri"/>
              <a:buChar char="−"/>
            </a:pPr>
            <a:r>
              <a:rPr lang="es-MX" sz="2400" b="0" strike="noStrike" spc="-1">
                <a:solidFill>
                  <a:srgbClr val="000000"/>
                </a:solidFill>
                <a:latin typeface="Calibri"/>
                <a:ea typeface="DejaVu Sans"/>
              </a:rPr>
              <a:t>Asignar tareas de acuerdo a la experiencia de los trabajadores con el trabajo al aire libre.</a:t>
            </a:r>
            <a:endParaRPr lang="es-MX" sz="2400" b="0" strike="noStrike" spc="-1">
              <a:latin typeface="Arial"/>
            </a:endParaRPr>
          </a:p>
        </p:txBody>
      </p:sp>
      <p:sp>
        <p:nvSpPr>
          <p:cNvPr id="248"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3D7F91EB-CAE4-4F0D-8F27-6E6D412DC1A0}" type="slidenum">
              <a:rPr lang="es-MX" sz="1200" b="0" strike="noStrike" spc="-1">
                <a:solidFill>
                  <a:srgbClr val="8B8B8B"/>
                </a:solidFill>
                <a:latin typeface="Calibri"/>
                <a:ea typeface="DejaVu Sans"/>
              </a:rPr>
              <a:t>34</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 name="CustomShape 2">
            <a:extLst>
              <a:ext uri="{C183D7F6-B498-43B3-948B-1728B52AA6E4}">
                <adec:decorative xmlns:adec="http://schemas.microsoft.com/office/drawing/2017/decorative" val="1"/>
              </a:ext>
            </a:extLst>
          </p:cNvPr>
          <p:cNvSpPr/>
          <p:nvPr/>
        </p:nvSpPr>
        <p:spPr>
          <a:xfrm>
            <a:off x="0" y="457200"/>
            <a:ext cx="9142560" cy="83664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254"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2800" b="0" i="0" u="none" strike="noStrike" kern="1200" cap="none" spc="-1" normalizeH="0" baseline="0" noProof="0" dirty="0">
                <a:ln>
                  <a:noFill/>
                </a:ln>
                <a:solidFill>
                  <a:srgbClr val="FFFFFF"/>
                </a:solidFill>
                <a:effectLst/>
                <a:uLnTx/>
                <a:uFillTx/>
                <a:latin typeface="Calibri"/>
                <a:ea typeface="DejaVu Sans"/>
                <a:cs typeface="+mn-cs"/>
              </a:rPr>
              <a:t>Mejores prácticas en ambientes expuestos (5)</a:t>
            </a:r>
            <a:endParaRPr kumimoji="0" lang="es-MX" sz="2800" b="0" i="0" u="none" strike="noStrike" kern="1200" cap="none" spc="-1" normalizeH="0" baseline="0" noProof="0" dirty="0">
              <a:ln>
                <a:noFill/>
              </a:ln>
              <a:solidFill>
                <a:schemeClr val="tx1"/>
              </a:solidFill>
              <a:effectLst/>
              <a:uLnTx/>
              <a:uFillTx/>
              <a:latin typeface="Arial"/>
              <a:ea typeface="+mn-ea"/>
              <a:cs typeface="+mn-cs"/>
            </a:endParaRPr>
          </a:p>
        </p:txBody>
      </p:sp>
      <p:sp>
        <p:nvSpPr>
          <p:cNvPr id="255" name="CustomShape 4"/>
          <p:cNvSpPr/>
          <p:nvPr/>
        </p:nvSpPr>
        <p:spPr>
          <a:xfrm>
            <a:off x="577080" y="1524960"/>
            <a:ext cx="7923240" cy="4722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La CDC recomienda acortar las tareas e incrementar los periodos de descanso cuando:</a:t>
            </a:r>
            <a:endParaRPr lang="es-MX" sz="2400" b="0" strike="noStrike" spc="-1">
              <a:latin typeface="Arial"/>
            </a:endParaRPr>
          </a:p>
          <a:p>
            <a:pPr marL="914400" lvl="1" indent="-45576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Se incrementan la temperatura, la humedad y el brillo solar.</a:t>
            </a:r>
            <a:endParaRPr lang="es-MX" sz="2400" b="0" strike="noStrike" spc="-1">
              <a:latin typeface="Arial"/>
            </a:endParaRPr>
          </a:p>
          <a:p>
            <a:pPr marL="914400" lvl="1" indent="-45576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Hay un flujo limitado de aire en el área de trabajo.</a:t>
            </a:r>
            <a:endParaRPr lang="es-MX" sz="2400" b="0" strike="noStrike" spc="-1">
              <a:latin typeface="Arial"/>
            </a:endParaRPr>
          </a:p>
          <a:p>
            <a:pPr marL="914400" lvl="1" indent="-45576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Se usa vestimenta o equipo.</a:t>
            </a:r>
            <a:endParaRPr lang="es-MX" sz="2400" b="0" strike="noStrike" spc="-1">
              <a:latin typeface="Arial"/>
            </a:endParaRPr>
          </a:p>
          <a:p>
            <a:pPr marL="914400" lvl="1" indent="-455760">
              <a:lnSpc>
                <a:spcPct val="100000"/>
              </a:lnSpc>
              <a:spcBef>
                <a:spcPts val="641"/>
              </a:spcBef>
              <a:buClr>
                <a:srgbClr val="000000"/>
              </a:buClr>
              <a:buFont typeface="Wingdings" charset="2"/>
              <a:buChar char=""/>
            </a:pPr>
            <a:r>
              <a:rPr lang="es-MX" sz="2400" b="0" strike="noStrike" spc="-1">
                <a:solidFill>
                  <a:srgbClr val="000000"/>
                </a:solidFill>
                <a:latin typeface="Calibri"/>
                <a:ea typeface="DejaVu Sans"/>
              </a:rPr>
              <a:t>Se realizan tareas pesadas.</a:t>
            </a:r>
            <a:endParaRPr lang="es-MX" sz="2400" b="0" strike="noStrike" spc="-1">
              <a:latin typeface="Arial"/>
            </a:endParaRPr>
          </a:p>
        </p:txBody>
      </p:sp>
      <p:sp>
        <p:nvSpPr>
          <p:cNvPr id="252"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EE340C57-9A75-418B-9BEB-941566D366A7}" type="slidenum">
              <a:rPr lang="es-MX" sz="1200" b="0" strike="noStrike" spc="-1">
                <a:solidFill>
                  <a:srgbClr val="8B8B8B"/>
                </a:solidFill>
                <a:latin typeface="Calibri"/>
                <a:ea typeface="DejaVu Sans"/>
              </a:rPr>
              <a:t>35</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 name="CustomShape 2">
            <a:extLst>
              <a:ext uri="{C183D7F6-B498-43B3-948B-1728B52AA6E4}">
                <adec:decorative xmlns:adec="http://schemas.microsoft.com/office/drawing/2017/decorative" val="1"/>
              </a:ext>
            </a:extLst>
          </p:cNvPr>
          <p:cNvSpPr/>
          <p:nvPr/>
        </p:nvSpPr>
        <p:spPr>
          <a:xfrm>
            <a:off x="0" y="457200"/>
            <a:ext cx="9142560" cy="83664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258"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2800" b="0" i="0" u="none" strike="noStrike" kern="1200" cap="none" spc="-1" normalizeH="0" baseline="0" noProof="0" dirty="0">
                <a:ln>
                  <a:noFill/>
                </a:ln>
                <a:solidFill>
                  <a:srgbClr val="FFFFFF"/>
                </a:solidFill>
                <a:effectLst/>
                <a:uLnTx/>
                <a:uFillTx/>
                <a:latin typeface="Calibri"/>
                <a:ea typeface="DejaVu Sans"/>
                <a:cs typeface="+mn-cs"/>
              </a:rPr>
              <a:t>Mejores prácticas en ambientes expuestos (6)</a:t>
            </a:r>
            <a:endParaRPr kumimoji="0" lang="es-MX" sz="2800" b="0" i="0" u="none" strike="noStrike" kern="1200" cap="none" spc="-1" normalizeH="0" baseline="0" noProof="0" dirty="0">
              <a:ln>
                <a:noFill/>
              </a:ln>
              <a:solidFill>
                <a:schemeClr val="tx1"/>
              </a:solidFill>
              <a:effectLst/>
              <a:uLnTx/>
              <a:uFillTx/>
              <a:latin typeface="Arial"/>
              <a:ea typeface="+mn-ea"/>
              <a:cs typeface="+mn-cs"/>
            </a:endParaRPr>
          </a:p>
        </p:txBody>
      </p:sp>
      <p:sp>
        <p:nvSpPr>
          <p:cNvPr id="259" name="CustomShape 4"/>
          <p:cNvSpPr/>
          <p:nvPr/>
        </p:nvSpPr>
        <p:spPr>
          <a:xfrm>
            <a:off x="541080" y="1793160"/>
            <a:ext cx="8304480" cy="4426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1640">
              <a:lnSpc>
                <a:spcPct val="100000"/>
              </a:lnSpc>
              <a:spcBef>
                <a:spcPts val="519"/>
              </a:spcBef>
              <a:spcAft>
                <a:spcPts val="601"/>
              </a:spcAft>
              <a:buClr>
                <a:srgbClr val="000000"/>
              </a:buClr>
              <a:buFont typeface="Wingdings" charset="2"/>
              <a:buChar char=""/>
            </a:pPr>
            <a:r>
              <a:rPr lang="es-MX" sz="2600" b="0" strike="noStrike" spc="-1">
                <a:solidFill>
                  <a:srgbClr val="000000"/>
                </a:solidFill>
                <a:latin typeface="Calibri"/>
                <a:ea typeface="DejaVu Sans"/>
              </a:rPr>
              <a:t>Los supervisores deberían ser capacitados en:</a:t>
            </a:r>
            <a:endParaRPr lang="es-MX" sz="2600" b="0" strike="noStrike" spc="-1">
              <a:latin typeface="Arial"/>
            </a:endParaRPr>
          </a:p>
          <a:p>
            <a:pPr marL="743040" lvl="1" indent="-284400">
              <a:lnSpc>
                <a:spcPct val="100000"/>
              </a:lnSpc>
              <a:spcBef>
                <a:spcPts val="479"/>
              </a:spcBef>
              <a:spcAft>
                <a:spcPts val="601"/>
              </a:spcAft>
              <a:buClr>
                <a:srgbClr val="000000"/>
              </a:buClr>
              <a:buFont typeface="Wingdings" charset="2"/>
              <a:buChar char=""/>
            </a:pPr>
            <a:r>
              <a:rPr lang="es-MX" sz="2400" b="0" strike="noStrike" spc="-1">
                <a:solidFill>
                  <a:srgbClr val="000000"/>
                </a:solidFill>
                <a:latin typeface="Calibri"/>
                <a:ea typeface="DejaVu Sans"/>
              </a:rPr>
              <a:t>Programa de aclimatación.</a:t>
            </a:r>
            <a:endParaRPr lang="es-MX" sz="2400" b="0" strike="noStrike" spc="-1">
              <a:latin typeface="Arial"/>
            </a:endParaRPr>
          </a:p>
          <a:p>
            <a:pPr marL="743040" lvl="1" indent="-284400">
              <a:lnSpc>
                <a:spcPct val="100000"/>
              </a:lnSpc>
              <a:spcBef>
                <a:spcPts val="479"/>
              </a:spcBef>
              <a:spcAft>
                <a:spcPts val="601"/>
              </a:spcAft>
              <a:buClr>
                <a:srgbClr val="000000"/>
              </a:buClr>
              <a:buFont typeface="Wingdings" charset="2"/>
              <a:buChar char=""/>
            </a:pPr>
            <a:r>
              <a:rPr lang="es-MX" sz="2400" b="0" strike="noStrike" spc="-1">
                <a:solidFill>
                  <a:srgbClr val="000000"/>
                </a:solidFill>
                <a:latin typeface="Calibri"/>
                <a:ea typeface="DejaVu Sans"/>
              </a:rPr>
              <a:t>Procedimiento de respuesta ante signos de enfermedades relacionadas al frío o al calor.</a:t>
            </a:r>
            <a:endParaRPr lang="es-MX" sz="2400" b="0" strike="noStrike" spc="-1">
              <a:latin typeface="Arial"/>
            </a:endParaRPr>
          </a:p>
          <a:p>
            <a:pPr marL="743040" lvl="1" indent="-284400">
              <a:lnSpc>
                <a:spcPct val="100000"/>
              </a:lnSpc>
              <a:spcBef>
                <a:spcPts val="479"/>
              </a:spcBef>
              <a:spcAft>
                <a:spcPts val="601"/>
              </a:spcAft>
              <a:buClr>
                <a:srgbClr val="000000"/>
              </a:buClr>
              <a:buFont typeface="Wingdings" charset="2"/>
              <a:buChar char=""/>
            </a:pPr>
            <a:r>
              <a:rPr lang="es-MX" sz="2400" b="0" strike="noStrike" spc="-1">
                <a:solidFill>
                  <a:srgbClr val="000000"/>
                </a:solidFill>
                <a:latin typeface="Calibri"/>
                <a:ea typeface="DejaVu Sans"/>
              </a:rPr>
              <a:t>Monitorizar y usar reportes.</a:t>
            </a:r>
            <a:endParaRPr lang="es-MX" sz="2400" b="0" strike="noStrike" spc="-1">
              <a:latin typeface="Arial"/>
            </a:endParaRPr>
          </a:p>
          <a:p>
            <a:pPr marL="743040" lvl="1" indent="-284400">
              <a:lnSpc>
                <a:spcPct val="100000"/>
              </a:lnSpc>
              <a:spcBef>
                <a:spcPts val="479"/>
              </a:spcBef>
              <a:spcAft>
                <a:spcPts val="601"/>
              </a:spcAft>
              <a:buClr>
                <a:srgbClr val="000000"/>
              </a:buClr>
              <a:buFont typeface="Wingdings" charset="2"/>
              <a:buChar char=""/>
            </a:pPr>
            <a:r>
              <a:rPr lang="es-MX" sz="2400" b="0" strike="noStrike" spc="-1">
                <a:solidFill>
                  <a:srgbClr val="000000"/>
                </a:solidFill>
                <a:latin typeface="Calibri"/>
                <a:ea typeface="DejaVu Sans"/>
              </a:rPr>
              <a:t>Respuesta durante eventos de clima extremoso.</a:t>
            </a:r>
            <a:endParaRPr lang="es-MX" sz="2400" b="0" strike="noStrike" spc="-1">
              <a:latin typeface="Arial"/>
            </a:endParaRPr>
          </a:p>
          <a:p>
            <a:pPr marL="743040" lvl="1" indent="-284400">
              <a:lnSpc>
                <a:spcPct val="100000"/>
              </a:lnSpc>
              <a:spcBef>
                <a:spcPts val="519"/>
              </a:spcBef>
              <a:spcAft>
                <a:spcPts val="601"/>
              </a:spcAft>
              <a:buClr>
                <a:srgbClr val="000000"/>
              </a:buClr>
              <a:buFont typeface="Wingdings" charset="2"/>
              <a:buChar char=""/>
            </a:pPr>
            <a:r>
              <a:rPr lang="es-MX" sz="2400" b="0" strike="noStrike" spc="-1">
                <a:solidFill>
                  <a:srgbClr val="000000"/>
                </a:solidFill>
                <a:latin typeface="Calibri"/>
                <a:ea typeface="DejaVu Sans"/>
              </a:rPr>
              <a:t>Hidratación del trabajador y descansos intermitentes.</a:t>
            </a:r>
            <a:endParaRPr lang="es-MX" sz="2400" b="0" strike="noStrike" spc="-1">
              <a:latin typeface="Arial"/>
            </a:endParaRPr>
          </a:p>
        </p:txBody>
      </p:sp>
      <p:sp>
        <p:nvSpPr>
          <p:cNvPr id="256"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751F8C46-270A-401C-B1F6-99A7723D2497}" type="slidenum">
              <a:rPr lang="es-MX" sz="1200" b="0" strike="noStrike" spc="-1">
                <a:solidFill>
                  <a:srgbClr val="8B8B8B"/>
                </a:solidFill>
                <a:latin typeface="Calibri"/>
                <a:ea typeface="DejaVu Sans"/>
              </a:rPr>
              <a:t>36</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 name="CustomShape 1"/>
          <p:cNvSpPr>
            <a:spLocks noGrp="1"/>
          </p:cNvSpPr>
          <p:nvPr>
            <p:ph type="title" idx="4294967295"/>
          </p:nvPr>
        </p:nvSpPr>
        <p:spPr>
          <a:xfrm>
            <a:off x="0" y="457200"/>
            <a:ext cx="9142560" cy="760680"/>
          </a:xfrm>
          <a:prstGeom prst="rect">
            <a:avLst/>
          </a:prstGeom>
          <a:solidFill>
            <a:srgbClr val="17375E"/>
          </a:solidFill>
          <a:ln w="9360">
            <a:solidFill>
              <a:srgbClr val="17375E"/>
            </a:solidFill>
            <a:prstDash/>
            <a:miter/>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2800" b="0" i="0" u="none" strike="noStrike" kern="1200" cap="none" spc="-1" normalizeH="0" baseline="0" noProof="0" dirty="0">
                <a:ln>
                  <a:noFill/>
                </a:ln>
                <a:solidFill>
                  <a:srgbClr val="FFFFFF"/>
                </a:solidFill>
                <a:effectLst/>
                <a:uLnTx/>
                <a:uFillTx/>
                <a:latin typeface="Corbel"/>
                <a:ea typeface="DejaVu Sans"/>
                <a:cs typeface="+mn-cs"/>
              </a:rPr>
              <a:t>Principales peligros</a:t>
            </a:r>
            <a:endParaRPr kumimoji="0" lang="es-MX" sz="2800" b="0" i="0" u="none" strike="noStrike" kern="1200" cap="none" spc="-1" normalizeH="0" baseline="0" noProof="0" dirty="0">
              <a:ln>
                <a:noFill/>
              </a:ln>
              <a:solidFill>
                <a:schemeClr val="tx1"/>
              </a:solidFill>
              <a:effectLst/>
              <a:uLnTx/>
              <a:uFillTx/>
              <a:latin typeface="Arial"/>
              <a:ea typeface="+mn-ea"/>
              <a:cs typeface="+mn-cs"/>
            </a:endParaRPr>
          </a:p>
        </p:txBody>
      </p:sp>
      <p:sp>
        <p:nvSpPr>
          <p:cNvPr id="261" name="CustomShape 2"/>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60A2129F-6803-406A-B974-EA3F4E2155A9}" type="slidenum">
              <a:rPr lang="es-MX" sz="1200" b="0" strike="noStrike" spc="-1">
                <a:solidFill>
                  <a:srgbClr val="8B8B8B"/>
                </a:solidFill>
                <a:latin typeface="Calibri"/>
                <a:ea typeface="DejaVu Sans"/>
              </a:rPr>
              <a:t>37</a:t>
            </a:fld>
            <a:endParaRPr lang="es-MX" sz="1200" b="0" strike="noStrike" spc="-1">
              <a:latin typeface="Arial"/>
            </a:endParaRPr>
          </a:p>
        </p:txBody>
      </p:sp>
      <p:sp>
        <p:nvSpPr>
          <p:cNvPr id="262" name="CustomShape 3"/>
          <p:cNvSpPr/>
          <p:nvPr/>
        </p:nvSpPr>
        <p:spPr>
          <a:xfrm>
            <a:off x="609480" y="1666440"/>
            <a:ext cx="7923240" cy="4754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164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Estrés por calor:</a:t>
            </a:r>
            <a:endParaRPr lang="es-MX" sz="24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Agotamiento por calor.</a:t>
            </a:r>
            <a:endParaRPr lang="es-MX" sz="24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Golpe de calor.</a:t>
            </a:r>
            <a:endParaRPr lang="es-MX" sz="2400" b="0" strike="noStrike" spc="-1">
              <a:latin typeface="Arial"/>
            </a:endParaRPr>
          </a:p>
          <a:p>
            <a:pPr>
              <a:lnSpc>
                <a:spcPct val="100000"/>
              </a:lnSpc>
              <a:spcBef>
                <a:spcPts val="479"/>
              </a:spcBef>
            </a:pPr>
            <a:endParaRPr lang="es-MX" sz="2400" b="0" strike="noStrike" spc="-1">
              <a:latin typeface="Arial"/>
            </a:endParaRPr>
          </a:p>
          <a:p>
            <a:pPr marL="343080" indent="-34164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Estrés por frío:</a:t>
            </a:r>
            <a:endParaRPr lang="es-MX" sz="24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Hipotermia.</a:t>
            </a:r>
            <a:endParaRPr lang="es-MX" sz="24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Congelamiento.</a:t>
            </a:r>
            <a:endParaRPr lang="es-MX" sz="2400" b="0" strike="noStrike" spc="-1">
              <a:latin typeface="Arial"/>
            </a:endParaRPr>
          </a:p>
          <a:p>
            <a:pPr marL="743040" lvl="1" indent="-28440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Pie de trinchera.</a:t>
            </a:r>
            <a:endParaRPr lang="es-MX" sz="2400" b="0" strike="noStrike" spc="-1">
              <a:latin typeface="Arial"/>
            </a:endParaRPr>
          </a:p>
          <a:p>
            <a:pPr>
              <a:lnSpc>
                <a:spcPct val="100000"/>
              </a:lnSpc>
              <a:spcBef>
                <a:spcPts val="641"/>
              </a:spcBef>
            </a:pPr>
            <a:endParaRPr lang="es-MX" sz="2400" b="0" strike="noStrike" spc="-1">
              <a:latin typeface="Arial"/>
            </a:endParaRPr>
          </a:p>
          <a:p>
            <a:pPr>
              <a:lnSpc>
                <a:spcPct val="100000"/>
              </a:lnSpc>
              <a:spcBef>
                <a:spcPts val="641"/>
              </a:spcBef>
            </a:pPr>
            <a:endParaRPr lang="es-MX" sz="2400" b="0" strike="noStrike" spc="-1">
              <a:latin typeface="Arial"/>
            </a:endParaRPr>
          </a:p>
        </p:txBody>
      </p:sp>
      <p:pic>
        <p:nvPicPr>
          <p:cNvPr id="263" name="Picture 2">
            <a:extLst>
              <a:ext uri="{C183D7F6-B498-43B3-948B-1728B52AA6E4}">
                <adec:decorative xmlns:adec="http://schemas.microsoft.com/office/drawing/2017/decorative" val="1"/>
              </a:ext>
            </a:extLst>
          </p:cNvPr>
          <p:cNvPicPr/>
          <p:nvPr/>
        </p:nvPicPr>
        <p:blipFill>
          <a:blip r:embed="rId3"/>
          <a:stretch/>
        </p:blipFill>
        <p:spPr>
          <a:xfrm>
            <a:off x="5283000" y="1659600"/>
            <a:ext cx="3250080" cy="2169000"/>
          </a:xfrm>
          <a:prstGeom prst="rect">
            <a:avLst/>
          </a:prstGeom>
          <a:ln>
            <a:noFill/>
          </a:ln>
        </p:spPr>
      </p:pic>
      <p:sp>
        <p:nvSpPr>
          <p:cNvPr id="264" name="CustomShape 4"/>
          <p:cNvSpPr/>
          <p:nvPr/>
        </p:nvSpPr>
        <p:spPr>
          <a:xfrm>
            <a:off x="5791320" y="3853440"/>
            <a:ext cx="2055960" cy="332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s-MX" sz="1600" b="0" strike="noStrike" spc="-1">
                <a:solidFill>
                  <a:srgbClr val="000000"/>
                </a:solidFill>
                <a:latin typeface="Calibri"/>
                <a:ea typeface="DejaVu Sans"/>
              </a:rPr>
              <a:t>Fuente: ASSP</a:t>
            </a:r>
            <a:endParaRPr lang="es-MX" sz="16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CustomShape 2"/>
          <p:cNvSpPr>
            <a:spLocks noGrp="1"/>
          </p:cNvSpPr>
          <p:nvPr>
            <p:ph type="title" idx="4294967295"/>
          </p:nvPr>
        </p:nvSpPr>
        <p:spPr>
          <a:xfrm>
            <a:off x="0" y="457200"/>
            <a:ext cx="9142560" cy="836640"/>
          </a:xfrm>
          <a:prstGeom prst="rect">
            <a:avLst/>
          </a:prstGeom>
          <a:solidFill>
            <a:srgbClr val="17375E"/>
          </a:solidFill>
          <a:ln w="9360">
            <a:solidFill>
              <a:srgbClr val="17375E"/>
            </a:solidFill>
            <a:prstDash/>
            <a:miter/>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2800" b="0" i="0" u="none" strike="noStrike" kern="1200" cap="none" spc="-1" normalizeH="0" baseline="0" noProof="0" dirty="0">
                <a:ln>
                  <a:noFill/>
                </a:ln>
                <a:solidFill>
                  <a:srgbClr val="FFFFFF"/>
                </a:solidFill>
                <a:effectLst/>
                <a:uLnTx/>
                <a:uFillTx/>
                <a:latin typeface="Corbel"/>
                <a:ea typeface="DejaVu Sans"/>
                <a:cs typeface="+mn-cs"/>
              </a:rPr>
              <a:t>Medidas de control</a:t>
            </a:r>
            <a:endParaRPr kumimoji="0" lang="es-MX" sz="2800" b="0" i="0" u="none" strike="noStrike" kern="1200" cap="none" spc="-1" normalizeH="0" baseline="0" noProof="0" dirty="0">
              <a:ln>
                <a:noFill/>
              </a:ln>
              <a:solidFill>
                <a:schemeClr val="tx1"/>
              </a:solidFill>
              <a:effectLst/>
              <a:uLnTx/>
              <a:uFillTx/>
              <a:latin typeface="Arial"/>
              <a:ea typeface="+mn-ea"/>
              <a:cs typeface="+mn-cs"/>
            </a:endParaRPr>
          </a:p>
        </p:txBody>
      </p:sp>
      <p:sp>
        <p:nvSpPr>
          <p:cNvPr id="267" name="CustomShape 3"/>
          <p:cNvSpPr/>
          <p:nvPr/>
        </p:nvSpPr>
        <p:spPr>
          <a:xfrm>
            <a:off x="419040" y="1629360"/>
            <a:ext cx="8304480" cy="4875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1640">
              <a:lnSpc>
                <a:spcPct val="107000"/>
              </a:lnSpc>
              <a:buClr>
                <a:srgbClr val="000000"/>
              </a:buClr>
              <a:buFont typeface="Calibri"/>
              <a:buChar char="−"/>
            </a:pPr>
            <a:r>
              <a:rPr lang="es-MX" sz="2800" b="0" strike="noStrike" spc="-1">
                <a:solidFill>
                  <a:srgbClr val="000000"/>
                </a:solidFill>
                <a:latin typeface="Calibri"/>
                <a:ea typeface="DejaVu Sans"/>
              </a:rPr>
              <a:t>Realizar el trabajo en los días más frescos para evitar el estrés por calor.</a:t>
            </a:r>
            <a:endParaRPr lang="es-MX" sz="2800" b="0" strike="noStrike" spc="-1">
              <a:latin typeface="Arial"/>
            </a:endParaRPr>
          </a:p>
          <a:p>
            <a:pPr marL="343080" indent="-341640">
              <a:lnSpc>
                <a:spcPct val="107000"/>
              </a:lnSpc>
              <a:buClr>
                <a:srgbClr val="000000"/>
              </a:buClr>
              <a:buFont typeface="Calibri"/>
              <a:buChar char="−"/>
            </a:pPr>
            <a:r>
              <a:rPr lang="es-MX" sz="2800" b="0" strike="noStrike" spc="-1">
                <a:solidFill>
                  <a:srgbClr val="000000"/>
                </a:solidFill>
                <a:latin typeface="Calibri"/>
                <a:ea typeface="DejaVu Sans"/>
              </a:rPr>
              <a:t>Capacitar a supervisores y trabajadores sobre el estrés por calor y frío y otros peligros del trabajo al aire libre.</a:t>
            </a:r>
            <a:endParaRPr lang="es-MX" sz="2800" b="0" strike="noStrike" spc="-1">
              <a:latin typeface="Arial"/>
            </a:endParaRPr>
          </a:p>
          <a:p>
            <a:pPr marL="343080" indent="-341640">
              <a:lnSpc>
                <a:spcPct val="107000"/>
              </a:lnSpc>
              <a:buClr>
                <a:srgbClr val="000000"/>
              </a:buClr>
              <a:buFont typeface="Calibri"/>
              <a:buChar char="−"/>
            </a:pPr>
            <a:r>
              <a:rPr lang="es-MX" sz="2800" b="0" strike="noStrike" spc="-1">
                <a:solidFill>
                  <a:srgbClr val="000000"/>
                </a:solidFill>
                <a:latin typeface="Calibri"/>
                <a:ea typeface="DejaVu Sans"/>
              </a:rPr>
              <a:t>Animar a los trabajadores a que tomen descansos cortos cuando el frío o el calor les incomoden.</a:t>
            </a:r>
            <a:endParaRPr lang="es-MX" sz="2800" b="0" strike="noStrike" spc="-1">
              <a:latin typeface="Arial"/>
            </a:endParaRPr>
          </a:p>
          <a:p>
            <a:pPr marL="343080" indent="-341640">
              <a:lnSpc>
                <a:spcPct val="100000"/>
              </a:lnSpc>
              <a:spcBef>
                <a:spcPts val="641"/>
              </a:spcBef>
              <a:buClr>
                <a:srgbClr val="000000"/>
              </a:buClr>
              <a:buFont typeface="Calibri"/>
              <a:buChar char="−"/>
            </a:pPr>
            <a:r>
              <a:rPr lang="es-MX" sz="2800" b="0" strike="noStrike" spc="-1">
                <a:solidFill>
                  <a:srgbClr val="000000"/>
                </a:solidFill>
                <a:latin typeface="Calibri"/>
                <a:ea typeface="DejaVu Sans"/>
              </a:rPr>
              <a:t>Mantenerse hidratados.</a:t>
            </a:r>
            <a:endParaRPr lang="es-MX" sz="2800" b="0" strike="noStrike" spc="-1">
              <a:latin typeface="Arial"/>
            </a:endParaRPr>
          </a:p>
        </p:txBody>
      </p:sp>
      <p:sp>
        <p:nvSpPr>
          <p:cNvPr id="265"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EEC7CF9D-2C01-445C-88CD-08705F22E463}" type="slidenum">
              <a:rPr lang="es-MX" sz="1200" b="0" strike="noStrike" spc="-1">
                <a:solidFill>
                  <a:srgbClr val="8B8B8B"/>
                </a:solidFill>
                <a:latin typeface="Calibri"/>
                <a:ea typeface="DejaVu Sans"/>
              </a:rPr>
              <a:t>38</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 name="CustomShape 1"/>
          <p:cNvSpPr>
            <a:spLocks noGrp="1"/>
          </p:cNvSpPr>
          <p:nvPr>
            <p:ph type="title" idx="4294967295"/>
          </p:nvPr>
        </p:nvSpPr>
        <p:spPr>
          <a:xfrm>
            <a:off x="0" y="457200"/>
            <a:ext cx="9142560" cy="760680"/>
          </a:xfrm>
          <a:prstGeom prst="rect">
            <a:avLst/>
          </a:prstGeom>
          <a:solidFill>
            <a:srgbClr val="17375E"/>
          </a:solidFill>
          <a:ln w="9360">
            <a:solidFill>
              <a:srgbClr val="17375E"/>
            </a:solidFill>
            <a:prstDash/>
            <a:miter/>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2800" b="0" i="0" u="none" strike="noStrike" kern="1200" cap="none" spc="-1" normalizeH="0" baseline="0" noProof="0" dirty="0">
                <a:ln>
                  <a:noFill/>
                </a:ln>
                <a:solidFill>
                  <a:srgbClr val="FFFFFF"/>
                </a:solidFill>
                <a:effectLst/>
                <a:uLnTx/>
                <a:uFillTx/>
                <a:latin typeface="Calibri"/>
                <a:ea typeface="DejaVu Sans"/>
                <a:cs typeface="+mn-cs"/>
              </a:rPr>
              <a:t>Repaso y preguntas</a:t>
            </a:r>
            <a:endParaRPr kumimoji="0" lang="es-MX" sz="2800" b="0" i="0" u="none" strike="noStrike" kern="1200" cap="none" spc="-1" normalizeH="0" baseline="0" noProof="0" dirty="0">
              <a:ln>
                <a:noFill/>
              </a:ln>
              <a:solidFill>
                <a:schemeClr val="tx1"/>
              </a:solidFill>
              <a:effectLst/>
              <a:uLnTx/>
              <a:uFillTx/>
              <a:latin typeface="Arial"/>
              <a:ea typeface="+mn-ea"/>
              <a:cs typeface="+mn-cs"/>
            </a:endParaRPr>
          </a:p>
        </p:txBody>
      </p:sp>
      <p:sp>
        <p:nvSpPr>
          <p:cNvPr id="269" name="CustomShape 2"/>
          <p:cNvSpPr/>
          <p:nvPr/>
        </p:nvSpPr>
        <p:spPr>
          <a:xfrm>
            <a:off x="457200" y="1600200"/>
            <a:ext cx="8228160" cy="1217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1640">
              <a:lnSpc>
                <a:spcPct val="100000"/>
              </a:lnSpc>
              <a:spcBef>
                <a:spcPts val="641"/>
              </a:spcBef>
              <a:buClr>
                <a:srgbClr val="000000"/>
              </a:buClr>
              <a:buFont typeface="Arial"/>
              <a:buChar char="•"/>
            </a:pPr>
            <a:r>
              <a:rPr lang="es-MX" sz="3200" b="0" strike="noStrike" spc="-1">
                <a:solidFill>
                  <a:srgbClr val="000000"/>
                </a:solidFill>
                <a:latin typeface="Calibri"/>
                <a:ea typeface="DejaVu Sans"/>
              </a:rPr>
              <a:t>Mencione tres cosas importantes que haya aprendido en esta sección.</a:t>
            </a:r>
            <a:endParaRPr lang="es-MX" sz="3200" b="0" strike="noStrike" spc="-1">
              <a:latin typeface="Arial"/>
            </a:endParaRPr>
          </a:p>
        </p:txBody>
      </p:sp>
      <p:pic>
        <p:nvPicPr>
          <p:cNvPr id="270" name="Picture 8">
            <a:extLst>
              <a:ext uri="{C183D7F6-B498-43B3-948B-1728B52AA6E4}">
                <adec:decorative xmlns:adec="http://schemas.microsoft.com/office/drawing/2017/decorative" val="1"/>
              </a:ext>
            </a:extLst>
          </p:cNvPr>
          <p:cNvPicPr/>
          <p:nvPr/>
        </p:nvPicPr>
        <p:blipFill>
          <a:blip r:embed="rId3"/>
          <a:stretch/>
        </p:blipFill>
        <p:spPr>
          <a:xfrm>
            <a:off x="3352680" y="2743200"/>
            <a:ext cx="2856240" cy="2856240"/>
          </a:xfrm>
          <a:prstGeom prst="rect">
            <a:avLst/>
          </a:prstGeom>
          <a:ln>
            <a:noFill/>
          </a:ln>
        </p:spPr>
      </p:pic>
      <p:sp>
        <p:nvSpPr>
          <p:cNvPr id="271" name="CustomShape 3"/>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A96A932D-1E7B-45D2-9F09-9D79DAA1C105}" type="slidenum">
              <a:rPr lang="es-MX" sz="1200" b="0" strike="noStrike" spc="-1">
                <a:solidFill>
                  <a:srgbClr val="8B8B8B"/>
                </a:solidFill>
                <a:latin typeface="Calibri"/>
                <a:ea typeface="DejaVu Sans"/>
              </a:rPr>
              <a:t>39</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CustomShape 2">
            <a:extLst>
              <a:ext uri="{C183D7F6-B498-43B3-948B-1728B52AA6E4}">
                <adec:decorative xmlns:adec="http://schemas.microsoft.com/office/drawing/2017/decorative" val="1"/>
              </a:ext>
            </a:extLst>
          </p:cNvPr>
          <p:cNvSpPr/>
          <p:nvPr/>
        </p:nvSpPr>
        <p:spPr>
          <a:xfrm>
            <a:off x="0" y="45720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32"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DejaVu Sans"/>
                <a:cs typeface="+mn-cs"/>
              </a:rPr>
              <a:t>Equilibrio térmico</a:t>
            </a:r>
            <a:r>
              <a:rPr kumimoji="0" lang="es-MX" sz="2800" b="0" i="0" u="none" strike="noStrike" kern="1200" cap="none" spc="-1" normalizeH="0" baseline="0" noProof="0" dirty="0">
                <a:ln>
                  <a:noFill/>
                </a:ln>
                <a:solidFill>
                  <a:srgbClr val="FFFFFF"/>
                </a:solidFill>
                <a:effectLst/>
                <a:uLnTx/>
                <a:uFillTx/>
                <a:latin typeface="Calibri"/>
                <a:ea typeface="DejaVu Sans"/>
                <a:cs typeface="+mn-cs"/>
              </a:rPr>
              <a:t> </a:t>
            </a:r>
            <a:endParaRPr kumimoji="0" lang="es-MX" sz="2800" b="0" i="0" u="none" strike="noStrike" kern="1200" cap="none" spc="-1" normalizeH="0" baseline="0" noProof="0" dirty="0">
              <a:ln>
                <a:noFill/>
              </a:ln>
              <a:solidFill>
                <a:schemeClr val="tx1"/>
              </a:solidFill>
              <a:effectLst/>
              <a:uLnTx/>
              <a:uFillTx/>
              <a:latin typeface="Arial"/>
              <a:ea typeface="+mn-ea"/>
              <a:cs typeface="+mn-cs"/>
            </a:endParaRPr>
          </a:p>
        </p:txBody>
      </p:sp>
      <p:sp>
        <p:nvSpPr>
          <p:cNvPr id="133" name="CustomShape 4"/>
          <p:cNvSpPr/>
          <p:nvPr/>
        </p:nvSpPr>
        <p:spPr>
          <a:xfrm>
            <a:off x="419040" y="1535040"/>
            <a:ext cx="8304480" cy="5120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561"/>
              </a:spcBef>
            </a:pPr>
            <a:r>
              <a:rPr lang="es-MX" sz="2800" b="1" strike="noStrike" spc="-1">
                <a:solidFill>
                  <a:srgbClr val="000000"/>
                </a:solidFill>
                <a:latin typeface="Calibri"/>
                <a:ea typeface="DejaVu Sans"/>
              </a:rPr>
              <a:t>Definición:</a:t>
            </a:r>
            <a:endParaRPr lang="es-MX" sz="2800" b="0" strike="noStrike" spc="-1">
              <a:latin typeface="Arial"/>
            </a:endParaRPr>
          </a:p>
          <a:p>
            <a:pPr marL="743040" lvl="1" indent="-284400">
              <a:lnSpc>
                <a:spcPct val="100000"/>
              </a:lnSpc>
              <a:spcBef>
                <a:spcPts val="479"/>
              </a:spcBef>
              <a:buClr>
                <a:srgbClr val="000000"/>
              </a:buClr>
              <a:buFont typeface="Arial"/>
              <a:buChar char="–"/>
            </a:pPr>
            <a:r>
              <a:rPr lang="es-MX" sz="2400" b="0" strike="noStrike" spc="-1">
                <a:solidFill>
                  <a:srgbClr val="000000"/>
                </a:solidFill>
                <a:latin typeface="Calibri"/>
                <a:ea typeface="DejaVu Sans"/>
              </a:rPr>
              <a:t>Equilibrio térmico es el estado de equilibrio en que el calor solar que fluye hacia adentro y hacia afuera de un sistema es igual a cero.</a:t>
            </a:r>
            <a:endParaRPr lang="es-MX" sz="2400" b="0" strike="noStrike" spc="-1">
              <a:latin typeface="Arial"/>
            </a:endParaRPr>
          </a:p>
          <a:p>
            <a:pPr marL="743040" lvl="1" indent="-284400">
              <a:lnSpc>
                <a:spcPct val="100000"/>
              </a:lnSpc>
              <a:spcBef>
                <a:spcPts val="479"/>
              </a:spcBef>
              <a:buClr>
                <a:srgbClr val="000000"/>
              </a:buClr>
              <a:buFont typeface="Arial"/>
              <a:buChar char="–"/>
            </a:pPr>
            <a:r>
              <a:rPr lang="es-MX" sz="2400" b="0" strike="noStrike" spc="-1">
                <a:solidFill>
                  <a:srgbClr val="000000"/>
                </a:solidFill>
                <a:latin typeface="Calibri"/>
                <a:ea typeface="DejaVu Sans"/>
              </a:rPr>
              <a:t>Esto implica una tasa igual tanto de ganancia como de pérdida de calor del sistema.</a:t>
            </a:r>
            <a:endParaRPr lang="es-MX" sz="2400" b="0" strike="noStrike" spc="-1">
              <a:latin typeface="Arial"/>
            </a:endParaRPr>
          </a:p>
          <a:p>
            <a:pPr marL="743040" lvl="1" indent="-284400">
              <a:lnSpc>
                <a:spcPct val="100000"/>
              </a:lnSpc>
              <a:spcBef>
                <a:spcPts val="479"/>
              </a:spcBef>
              <a:buClr>
                <a:srgbClr val="000000"/>
              </a:buClr>
              <a:buFont typeface="Arial"/>
              <a:buChar char="–"/>
            </a:pPr>
            <a:r>
              <a:rPr lang="es-MX" sz="2400" b="0" strike="noStrike" spc="-1">
                <a:solidFill>
                  <a:srgbClr val="000000"/>
                </a:solidFill>
                <a:latin typeface="Calibri"/>
                <a:ea typeface="DejaVu Sans"/>
              </a:rPr>
              <a:t>Involucra una determinación matemática y la comparación del flujo de calor al interior de un sistema.</a:t>
            </a:r>
            <a:endParaRPr lang="es-MX" sz="2400" b="0" strike="noStrike" spc="-1">
              <a:latin typeface="Arial"/>
            </a:endParaRPr>
          </a:p>
          <a:p>
            <a:pPr>
              <a:lnSpc>
                <a:spcPct val="100000"/>
              </a:lnSpc>
              <a:spcBef>
                <a:spcPts val="479"/>
              </a:spcBef>
            </a:pPr>
            <a:endParaRPr lang="es-MX" sz="2400" b="0" strike="noStrike" spc="-1">
              <a:latin typeface="Arial"/>
            </a:endParaRPr>
          </a:p>
          <a:p>
            <a:pPr marL="343080" indent="-34164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El equilibrio térmico se logra cuando el calor del cuerpo por metabolismo se disipa y se pone en equilibrio con su alrededor.</a:t>
            </a:r>
            <a:endParaRPr lang="es-MX" sz="2400" b="0" strike="noStrike" spc="-1">
              <a:latin typeface="Arial"/>
            </a:endParaRPr>
          </a:p>
        </p:txBody>
      </p:sp>
      <p:sp>
        <p:nvSpPr>
          <p:cNvPr id="130"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D81054CB-973F-4AC6-829C-7ACC078010CC}" type="slidenum">
              <a:rPr lang="es-MX" sz="1200" b="0" strike="noStrike" spc="-1">
                <a:solidFill>
                  <a:srgbClr val="8B8B8B"/>
                </a:solidFill>
                <a:latin typeface="Calibri"/>
                <a:ea typeface="DejaVu Sans"/>
              </a:rPr>
              <a:t>4</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CustomShape 2">
            <a:extLst>
              <a:ext uri="{C183D7F6-B498-43B3-948B-1728B52AA6E4}">
                <adec:decorative xmlns:adec="http://schemas.microsoft.com/office/drawing/2017/decorative" val="1"/>
              </a:ext>
            </a:extLst>
          </p:cNvPr>
          <p:cNvSpPr/>
          <p:nvPr/>
        </p:nvSpPr>
        <p:spPr>
          <a:xfrm>
            <a:off x="0" y="45720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37"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DejaVu Sans"/>
                <a:cs typeface="+mn-cs"/>
              </a:rPr>
              <a:t>Factores que afectan el equilibrio térmico</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138" name="CustomShape 4"/>
          <p:cNvSpPr/>
          <p:nvPr/>
        </p:nvSpPr>
        <p:spPr>
          <a:xfrm>
            <a:off x="432720" y="1627560"/>
            <a:ext cx="8228160" cy="5256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1640">
              <a:lnSpc>
                <a:spcPct val="100000"/>
              </a:lnSpc>
              <a:spcBef>
                <a:spcPts val="561"/>
              </a:spcBef>
              <a:buClr>
                <a:srgbClr val="000000"/>
              </a:buClr>
              <a:buFont typeface="Wingdings" charset="2"/>
              <a:buChar char=""/>
            </a:pPr>
            <a:r>
              <a:rPr lang="es-MX" sz="2800" b="0" strike="noStrike" spc="-1">
                <a:solidFill>
                  <a:srgbClr val="000000"/>
                </a:solidFill>
                <a:latin typeface="Calibri"/>
                <a:ea typeface="DejaVu Sans"/>
              </a:rPr>
              <a:t>Factores personales:</a:t>
            </a:r>
            <a:endParaRPr lang="es-MX" sz="2800" b="0" strike="noStrike" spc="-1">
              <a:latin typeface="Arial"/>
            </a:endParaRPr>
          </a:p>
          <a:p>
            <a:pPr marL="743040" lvl="1" indent="-284400">
              <a:lnSpc>
                <a:spcPct val="100000"/>
              </a:lnSpc>
              <a:spcBef>
                <a:spcPts val="439"/>
              </a:spcBef>
              <a:buClr>
                <a:srgbClr val="000000"/>
              </a:buClr>
              <a:buFont typeface="Wingdings" charset="2"/>
              <a:buChar char=""/>
            </a:pPr>
            <a:r>
              <a:rPr lang="es-MX" sz="2200" b="0" strike="noStrike" spc="-1">
                <a:solidFill>
                  <a:srgbClr val="000000"/>
                </a:solidFill>
                <a:latin typeface="Calibri"/>
                <a:ea typeface="DejaVu Sans"/>
              </a:rPr>
              <a:t>Tasa metabólica</a:t>
            </a:r>
            <a:endParaRPr lang="es-MX" sz="2200" b="0" strike="noStrike" spc="-1">
              <a:latin typeface="Arial"/>
            </a:endParaRPr>
          </a:p>
          <a:p>
            <a:pPr marL="743040" lvl="1" indent="-284400">
              <a:lnSpc>
                <a:spcPct val="100000"/>
              </a:lnSpc>
              <a:spcBef>
                <a:spcPts val="439"/>
              </a:spcBef>
              <a:buClr>
                <a:srgbClr val="000000"/>
              </a:buClr>
              <a:buFont typeface="Wingdings" charset="2"/>
              <a:buChar char=""/>
            </a:pPr>
            <a:r>
              <a:rPr lang="es-MX" sz="2200" b="0" strike="noStrike" spc="-1">
                <a:solidFill>
                  <a:srgbClr val="000000"/>
                </a:solidFill>
                <a:latin typeface="Calibri"/>
                <a:ea typeface="DejaVu Sans"/>
              </a:rPr>
              <a:t>Aislamiento de vestimenta</a:t>
            </a:r>
            <a:endParaRPr lang="es-MX" sz="2200" b="0" strike="noStrike" spc="-1">
              <a:latin typeface="Arial"/>
            </a:endParaRPr>
          </a:p>
          <a:p>
            <a:pPr marL="457200">
              <a:lnSpc>
                <a:spcPct val="100000"/>
              </a:lnSpc>
              <a:spcBef>
                <a:spcPts val="400"/>
              </a:spcBef>
            </a:pPr>
            <a:endParaRPr lang="es-MX" sz="2200" b="0" strike="noStrike" spc="-1">
              <a:latin typeface="Arial"/>
            </a:endParaRPr>
          </a:p>
          <a:p>
            <a:pPr marL="343080" indent="-341640">
              <a:lnSpc>
                <a:spcPct val="100000"/>
              </a:lnSpc>
              <a:spcBef>
                <a:spcPts val="561"/>
              </a:spcBef>
              <a:buClr>
                <a:srgbClr val="000000"/>
              </a:buClr>
              <a:buFont typeface="Wingdings" charset="2"/>
              <a:buChar char=""/>
            </a:pPr>
            <a:r>
              <a:rPr lang="es-MX" sz="2800" b="0" strike="noStrike" spc="-1">
                <a:solidFill>
                  <a:srgbClr val="000000"/>
                </a:solidFill>
                <a:latin typeface="Calibri"/>
                <a:ea typeface="DejaVu Sans"/>
              </a:rPr>
              <a:t>Factores ambientales: </a:t>
            </a:r>
            <a:endParaRPr lang="es-MX" sz="2800" b="0" strike="noStrike" spc="-1">
              <a:latin typeface="Arial"/>
            </a:endParaRPr>
          </a:p>
          <a:p>
            <a:pPr marL="743040" lvl="1" indent="-284400">
              <a:lnSpc>
                <a:spcPct val="100000"/>
              </a:lnSpc>
              <a:spcBef>
                <a:spcPts val="439"/>
              </a:spcBef>
              <a:buClr>
                <a:srgbClr val="000000"/>
              </a:buClr>
              <a:buFont typeface="Wingdings" charset="2"/>
              <a:buChar char=""/>
            </a:pPr>
            <a:r>
              <a:rPr lang="es-MX" sz="2200" b="0" strike="noStrike" spc="-1">
                <a:solidFill>
                  <a:srgbClr val="000000"/>
                </a:solidFill>
                <a:latin typeface="Calibri"/>
                <a:ea typeface="DejaVu Sans"/>
              </a:rPr>
              <a:t>Temperatura del aire</a:t>
            </a:r>
            <a:endParaRPr lang="es-MX" sz="2200" b="0" strike="noStrike" spc="-1">
              <a:latin typeface="Arial"/>
            </a:endParaRPr>
          </a:p>
          <a:p>
            <a:pPr marL="743040" lvl="1" indent="-284400">
              <a:lnSpc>
                <a:spcPct val="100000"/>
              </a:lnSpc>
              <a:spcBef>
                <a:spcPts val="439"/>
              </a:spcBef>
              <a:buClr>
                <a:srgbClr val="000000"/>
              </a:buClr>
              <a:buFont typeface="Wingdings" charset="2"/>
              <a:buChar char=""/>
            </a:pPr>
            <a:r>
              <a:rPr lang="es-MX" sz="2200" b="0" strike="noStrike" spc="-1">
                <a:solidFill>
                  <a:srgbClr val="000000"/>
                </a:solidFill>
                <a:latin typeface="Calibri"/>
                <a:ea typeface="DejaVu Sans"/>
              </a:rPr>
              <a:t>Velocidad del aire</a:t>
            </a:r>
            <a:endParaRPr lang="es-MX" sz="2200" b="0" strike="noStrike" spc="-1">
              <a:latin typeface="Arial"/>
            </a:endParaRPr>
          </a:p>
          <a:p>
            <a:pPr marL="743040" lvl="1" indent="-284400">
              <a:lnSpc>
                <a:spcPct val="100000"/>
              </a:lnSpc>
              <a:spcBef>
                <a:spcPts val="439"/>
              </a:spcBef>
              <a:buClr>
                <a:srgbClr val="000000"/>
              </a:buClr>
              <a:buFont typeface="Wingdings" charset="2"/>
              <a:buChar char=""/>
            </a:pPr>
            <a:r>
              <a:rPr lang="es-MX" sz="2200" b="0" strike="noStrike" spc="-1">
                <a:solidFill>
                  <a:srgbClr val="000000"/>
                </a:solidFill>
                <a:latin typeface="Calibri"/>
                <a:ea typeface="DejaVu Sans"/>
              </a:rPr>
              <a:t>Temperatura radiante media </a:t>
            </a:r>
            <a:endParaRPr lang="es-MX" sz="2200" b="0" strike="noStrike" spc="-1">
              <a:latin typeface="Arial"/>
            </a:endParaRPr>
          </a:p>
          <a:p>
            <a:pPr marL="743040" lvl="1" indent="-284400">
              <a:lnSpc>
                <a:spcPct val="100000"/>
              </a:lnSpc>
              <a:spcBef>
                <a:spcPts val="439"/>
              </a:spcBef>
              <a:buClr>
                <a:srgbClr val="000000"/>
              </a:buClr>
              <a:buFont typeface="Wingdings" charset="2"/>
              <a:buChar char=""/>
            </a:pPr>
            <a:r>
              <a:rPr lang="es-MX" sz="2200" b="0" strike="noStrike" spc="-1">
                <a:solidFill>
                  <a:srgbClr val="000000"/>
                </a:solidFill>
                <a:latin typeface="Calibri"/>
                <a:ea typeface="DejaVu Sans"/>
              </a:rPr>
              <a:t>Humedad relativa</a:t>
            </a:r>
            <a:endParaRPr lang="es-MX" sz="2200" b="0" strike="noStrike" spc="-1">
              <a:latin typeface="Arial"/>
            </a:endParaRPr>
          </a:p>
        </p:txBody>
      </p:sp>
      <p:pic>
        <p:nvPicPr>
          <p:cNvPr id="136" name="Content Placeholder 8" descr="HUMAN DISCOMFORT MODEL"/>
          <p:cNvPicPr/>
          <p:nvPr/>
        </p:nvPicPr>
        <p:blipFill>
          <a:blip r:embed="rId3"/>
          <a:stretch/>
        </p:blipFill>
        <p:spPr>
          <a:xfrm>
            <a:off x="4547520" y="1748880"/>
            <a:ext cx="3809160" cy="3739680"/>
          </a:xfrm>
          <a:prstGeom prst="rect">
            <a:avLst/>
          </a:prstGeom>
          <a:ln>
            <a:noFill/>
          </a:ln>
        </p:spPr>
      </p:pic>
      <p:sp>
        <p:nvSpPr>
          <p:cNvPr id="134"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C5E4B2E7-3ACF-47C7-967A-64565F79B726}" type="slidenum">
              <a:rPr lang="es-MX" sz="1200" b="0" strike="noStrike" spc="-1">
                <a:solidFill>
                  <a:srgbClr val="8B8B8B"/>
                </a:solidFill>
                <a:latin typeface="Calibri"/>
                <a:ea typeface="DejaVu Sans"/>
              </a:rPr>
              <a:t>5</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CustomShape 2">
            <a:extLst>
              <a:ext uri="{C183D7F6-B498-43B3-948B-1728B52AA6E4}">
                <adec:decorative xmlns:adec="http://schemas.microsoft.com/office/drawing/2017/decorative" val="1"/>
              </a:ext>
            </a:extLst>
          </p:cNvPr>
          <p:cNvSpPr/>
          <p:nvPr/>
        </p:nvSpPr>
        <p:spPr>
          <a:xfrm>
            <a:off x="0" y="45720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41"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DejaVu Sans"/>
                <a:cs typeface="+mn-cs"/>
              </a:rPr>
              <a:t>Tasa metabólica</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142" name="CustomShape 4"/>
          <p:cNvSpPr/>
          <p:nvPr/>
        </p:nvSpPr>
        <p:spPr>
          <a:xfrm>
            <a:off x="457200" y="1589400"/>
            <a:ext cx="8228160" cy="5027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1640">
              <a:lnSpc>
                <a:spcPct val="100000"/>
              </a:lnSpc>
              <a:spcBef>
                <a:spcPts val="561"/>
              </a:spcBef>
              <a:buClr>
                <a:srgbClr val="000000"/>
              </a:buClr>
              <a:buFont typeface="Calibri"/>
              <a:buChar char="−"/>
            </a:pPr>
            <a:r>
              <a:rPr lang="es-MX" sz="2800" b="0" strike="noStrike" spc="-1">
                <a:solidFill>
                  <a:srgbClr val="000000"/>
                </a:solidFill>
                <a:latin typeface="Calibri"/>
                <a:ea typeface="DejaVu Sans"/>
              </a:rPr>
              <a:t>De acuerdo con el American Society of Heating, Refrigerating and Air-Conditioning Engineers (ASHRAE) 55-2010 standard, la tasa metabólica es el nivel de transformación de la energía química en calor y trabajo mecánico por las actividades metabólicas en el interior de un organismo.</a:t>
            </a:r>
            <a:endParaRPr lang="es-MX" sz="2800" b="0" strike="noStrike" spc="-1">
              <a:latin typeface="Arial"/>
            </a:endParaRPr>
          </a:p>
          <a:p>
            <a:pPr marL="343080" indent="-341640">
              <a:lnSpc>
                <a:spcPct val="100000"/>
              </a:lnSpc>
              <a:spcBef>
                <a:spcPts val="561"/>
              </a:spcBef>
              <a:buClr>
                <a:srgbClr val="000000"/>
              </a:buClr>
              <a:buFont typeface="Calibri"/>
              <a:buChar char="−"/>
            </a:pPr>
            <a:r>
              <a:rPr lang="es-MX" sz="2800" b="0" strike="noStrike" spc="-1">
                <a:solidFill>
                  <a:srgbClr val="000000"/>
                </a:solidFill>
                <a:latin typeface="Calibri"/>
                <a:ea typeface="DejaVu Sans"/>
              </a:rPr>
              <a:t>Se expresa usualmente en términos de unidad de área del total de la superficie del cuerpo.</a:t>
            </a:r>
            <a:endParaRPr lang="es-MX" sz="2800" b="0" strike="noStrike" spc="-1">
              <a:latin typeface="Arial"/>
            </a:endParaRPr>
          </a:p>
          <a:p>
            <a:pPr marL="343080" indent="-341640">
              <a:lnSpc>
                <a:spcPct val="100000"/>
              </a:lnSpc>
              <a:spcBef>
                <a:spcPts val="561"/>
              </a:spcBef>
              <a:buClr>
                <a:srgbClr val="000000"/>
              </a:buClr>
              <a:buFont typeface="Calibri"/>
              <a:buChar char="−"/>
            </a:pPr>
            <a:r>
              <a:rPr lang="es-MX" sz="2800" b="0" strike="noStrike" spc="-1">
                <a:solidFill>
                  <a:srgbClr val="000000"/>
                </a:solidFill>
                <a:latin typeface="Calibri"/>
                <a:ea typeface="DejaVu Sans"/>
              </a:rPr>
              <a:t>Difiere de persona a persona.</a:t>
            </a:r>
            <a:endParaRPr lang="es-MX" sz="2800" b="0" strike="noStrike" spc="-1">
              <a:latin typeface="Arial"/>
            </a:endParaRPr>
          </a:p>
          <a:p>
            <a:pPr marL="343080" indent="-341640">
              <a:lnSpc>
                <a:spcPct val="100000"/>
              </a:lnSpc>
              <a:spcBef>
                <a:spcPts val="641"/>
              </a:spcBef>
              <a:buClr>
                <a:srgbClr val="000000"/>
              </a:buClr>
              <a:buFont typeface="Calibri"/>
              <a:buChar char="−"/>
            </a:pPr>
            <a:r>
              <a:rPr lang="es-MX" sz="2800" b="0" strike="noStrike" spc="-1">
                <a:solidFill>
                  <a:srgbClr val="000000"/>
                </a:solidFill>
                <a:latin typeface="Calibri"/>
                <a:ea typeface="DejaVu Sans"/>
              </a:rPr>
              <a:t>Es influenciada por los hábitos físicos, alimenticios y de bebida de una persona.</a:t>
            </a:r>
            <a:endParaRPr lang="es-MX" sz="2800" b="0" strike="noStrike" spc="-1">
              <a:latin typeface="Arial"/>
            </a:endParaRPr>
          </a:p>
        </p:txBody>
      </p:sp>
      <p:sp>
        <p:nvSpPr>
          <p:cNvPr id="139"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DF8BF38D-4202-4A92-BF4E-7B5B016E32CF}" type="slidenum">
              <a:rPr lang="es-MX" sz="1200" b="0" strike="noStrike" spc="-1">
                <a:solidFill>
                  <a:srgbClr val="8B8B8B"/>
                </a:solidFill>
                <a:latin typeface="Calibri"/>
                <a:ea typeface="DejaVu Sans"/>
              </a:rPr>
              <a:t>6</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CustomShape 2">
            <a:extLst>
              <a:ext uri="{C183D7F6-B498-43B3-948B-1728B52AA6E4}">
                <adec:decorative xmlns:adec="http://schemas.microsoft.com/office/drawing/2017/decorative" val="1"/>
              </a:ext>
            </a:extLst>
          </p:cNvPr>
          <p:cNvSpPr/>
          <p:nvPr/>
        </p:nvSpPr>
        <p:spPr>
          <a:xfrm>
            <a:off x="0" y="45720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45"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DejaVu Sans"/>
                <a:cs typeface="+mn-cs"/>
              </a:rPr>
              <a:t>Aislamiento de vestimenta </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146" name="CustomShape 4"/>
          <p:cNvSpPr/>
          <p:nvPr/>
        </p:nvSpPr>
        <p:spPr>
          <a:xfrm>
            <a:off x="457200" y="1659600"/>
            <a:ext cx="8228160" cy="5027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a:lnSpc>
                <a:spcPct val="100000"/>
              </a:lnSpc>
              <a:spcBef>
                <a:spcPts val="561"/>
              </a:spcBef>
            </a:pPr>
            <a:r>
              <a:rPr lang="es-MX" sz="2800" b="1" i="1" u="sng" strike="noStrike" spc="-1">
                <a:solidFill>
                  <a:srgbClr val="000000"/>
                </a:solidFill>
                <a:uFillTx/>
                <a:latin typeface="Calibri"/>
                <a:ea typeface="DejaVu Sans"/>
              </a:rPr>
              <a:t>Definición</a:t>
            </a:r>
            <a:r>
              <a:rPr lang="es-MX" sz="2800" b="0" strike="noStrike" spc="-1">
                <a:solidFill>
                  <a:srgbClr val="000000"/>
                </a:solidFill>
                <a:latin typeface="Calibri"/>
                <a:ea typeface="DejaVu Sans"/>
              </a:rPr>
              <a:t>:</a:t>
            </a:r>
            <a:endParaRPr lang="es-MX" sz="2800" b="0" strike="noStrike" spc="-1">
              <a:latin typeface="Arial"/>
            </a:endParaRPr>
          </a:p>
          <a:p>
            <a:pPr marL="343080" indent="-34164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Es el aislamiento térmico que proporciona la vestimenta de una persona.</a:t>
            </a:r>
            <a:endParaRPr lang="es-MX" sz="2400" b="0" strike="noStrike" spc="-1">
              <a:latin typeface="Arial"/>
            </a:endParaRPr>
          </a:p>
          <a:p>
            <a:pPr marL="343080" indent="-341640">
              <a:lnSpc>
                <a:spcPct val="100000"/>
              </a:lnSpc>
              <a:spcBef>
                <a:spcPts val="519"/>
              </a:spcBef>
              <a:buClr>
                <a:srgbClr val="000000"/>
              </a:buClr>
              <a:buFont typeface="Calibri"/>
              <a:buChar char="−"/>
            </a:pPr>
            <a:r>
              <a:rPr lang="es-MX" sz="2600" b="0" strike="noStrike" spc="-1">
                <a:solidFill>
                  <a:srgbClr val="000000"/>
                </a:solidFill>
                <a:latin typeface="Calibri"/>
                <a:ea typeface="DejaVu Sans"/>
              </a:rPr>
              <a:t>La cantidad de capas de ropa vestidas tiene un impacto significativo en el equilibrio térmico.</a:t>
            </a:r>
            <a:endParaRPr lang="es-MX" sz="2600" b="0" strike="noStrike" spc="-1">
              <a:latin typeface="Arial"/>
            </a:endParaRPr>
          </a:p>
          <a:p>
            <a:pPr marL="343080" indent="-341640">
              <a:lnSpc>
                <a:spcPct val="100000"/>
              </a:lnSpc>
              <a:spcBef>
                <a:spcPts val="519"/>
              </a:spcBef>
              <a:buClr>
                <a:srgbClr val="000000"/>
              </a:buClr>
              <a:buFont typeface="Calibri"/>
              <a:buChar char="−"/>
            </a:pPr>
            <a:r>
              <a:rPr lang="es-MX" sz="2600" b="0" strike="noStrike" spc="-1">
                <a:solidFill>
                  <a:srgbClr val="000000"/>
                </a:solidFill>
                <a:latin typeface="Calibri"/>
                <a:ea typeface="DejaVu Sans"/>
              </a:rPr>
              <a:t>Las capas múltiples pueden prevenir la pérdida de calor y pueden mantener caliente a una persona o causar sobrecalentamiento y estrés por calor.</a:t>
            </a:r>
            <a:endParaRPr lang="es-MX" sz="2600" b="0" strike="noStrike" spc="-1">
              <a:latin typeface="Arial"/>
            </a:endParaRPr>
          </a:p>
          <a:p>
            <a:pPr marL="343080" indent="-341640">
              <a:lnSpc>
                <a:spcPct val="100000"/>
              </a:lnSpc>
              <a:spcBef>
                <a:spcPts val="519"/>
              </a:spcBef>
              <a:buClr>
                <a:srgbClr val="000000"/>
              </a:buClr>
              <a:buFont typeface="Calibri"/>
              <a:buChar char="−"/>
            </a:pPr>
            <a:r>
              <a:rPr lang="es-MX" sz="2600" b="0" strike="noStrike" spc="-1">
                <a:solidFill>
                  <a:srgbClr val="000000"/>
                </a:solidFill>
                <a:latin typeface="Calibri"/>
                <a:ea typeface="DejaVu Sans"/>
              </a:rPr>
              <a:t>Una cantidad inadecuada de capas de  ropa puede resultar en estrés por frío.</a:t>
            </a:r>
            <a:endParaRPr lang="es-MX" sz="2600" b="0" strike="noStrike" spc="-1">
              <a:latin typeface="Arial"/>
            </a:endParaRPr>
          </a:p>
          <a:p>
            <a:pPr marL="343080" indent="-341640">
              <a:lnSpc>
                <a:spcPct val="100000"/>
              </a:lnSpc>
              <a:spcBef>
                <a:spcPts val="519"/>
              </a:spcBef>
              <a:buClr>
                <a:srgbClr val="000000"/>
              </a:buClr>
              <a:buFont typeface="Calibri"/>
              <a:buChar char="−"/>
            </a:pPr>
            <a:r>
              <a:rPr lang="es-MX" sz="2600" b="0" strike="noStrike" spc="-1">
                <a:solidFill>
                  <a:srgbClr val="000000"/>
                </a:solidFill>
                <a:latin typeface="Calibri"/>
                <a:ea typeface="DejaVu Sans"/>
              </a:rPr>
              <a:t>La velocidad y humedad relativa del viento puede reducir el aislamiento.</a:t>
            </a:r>
            <a:endParaRPr lang="es-MX" sz="2600" b="0" strike="noStrike" spc="-1">
              <a:latin typeface="Arial"/>
            </a:endParaRPr>
          </a:p>
        </p:txBody>
      </p:sp>
      <p:sp>
        <p:nvSpPr>
          <p:cNvPr id="143"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420905F7-D584-4307-8ED6-32549ADD6415}" type="slidenum">
              <a:rPr lang="es-MX" sz="1200" b="0" strike="noStrike" spc="-1">
                <a:solidFill>
                  <a:srgbClr val="8B8B8B"/>
                </a:solidFill>
                <a:latin typeface="Calibri"/>
                <a:ea typeface="DejaVu Sans"/>
              </a:rPr>
              <a:t>7</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CustomShape 2">
            <a:extLst>
              <a:ext uri="{C183D7F6-B498-43B3-948B-1728B52AA6E4}">
                <adec:decorative xmlns:adec="http://schemas.microsoft.com/office/drawing/2017/decorative" val="1"/>
              </a:ext>
            </a:extLst>
          </p:cNvPr>
          <p:cNvSpPr/>
          <p:nvPr/>
        </p:nvSpPr>
        <p:spPr>
          <a:xfrm>
            <a:off x="0" y="45720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50" name="CustomShape 4"/>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2800" b="0" i="0" u="none" strike="noStrike" kern="1200" cap="none" spc="-1" normalizeH="0" baseline="0" noProof="0" dirty="0">
                <a:ln>
                  <a:noFill/>
                </a:ln>
                <a:solidFill>
                  <a:srgbClr val="FFFFFF"/>
                </a:solidFill>
                <a:effectLst/>
                <a:uLnTx/>
                <a:uFillTx/>
                <a:latin typeface="Calibri"/>
                <a:ea typeface="DejaVu Sans"/>
                <a:cs typeface="+mn-cs"/>
              </a:rPr>
              <a:t>Temperatura del aire, velocidad del aire y temperatura radiante media</a:t>
            </a:r>
            <a:endParaRPr kumimoji="0" lang="es-MX" sz="2800" b="0" i="0" u="none" strike="noStrike" kern="1200" cap="none" spc="-1" normalizeH="0" baseline="0" noProof="0" dirty="0">
              <a:ln>
                <a:noFill/>
              </a:ln>
              <a:solidFill>
                <a:schemeClr val="tx1"/>
              </a:solidFill>
              <a:effectLst/>
              <a:uLnTx/>
              <a:uFillTx/>
              <a:latin typeface="Arial"/>
              <a:ea typeface="+mn-ea"/>
              <a:cs typeface="+mn-cs"/>
            </a:endParaRPr>
          </a:p>
        </p:txBody>
      </p:sp>
      <p:sp>
        <p:nvSpPr>
          <p:cNvPr id="149" name="CustomShape 3"/>
          <p:cNvSpPr/>
          <p:nvPr/>
        </p:nvSpPr>
        <p:spPr>
          <a:xfrm>
            <a:off x="533400" y="1410210"/>
            <a:ext cx="8037480" cy="4672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1640">
              <a:lnSpc>
                <a:spcPct val="100000"/>
              </a:lnSpc>
              <a:spcBef>
                <a:spcPts val="519"/>
              </a:spcBef>
              <a:spcAft>
                <a:spcPts val="601"/>
              </a:spcAft>
              <a:buClr>
                <a:srgbClr val="000000"/>
              </a:buClr>
              <a:buFont typeface="Wingdings" charset="2"/>
              <a:buChar char=""/>
            </a:pPr>
            <a:r>
              <a:rPr lang="es-MX" sz="2600" b="1" strike="noStrike" spc="-1" dirty="0">
                <a:solidFill>
                  <a:srgbClr val="000000"/>
                </a:solidFill>
                <a:latin typeface="Calibri"/>
                <a:ea typeface="DejaVu Sans"/>
              </a:rPr>
              <a:t>Temperatura del aire: </a:t>
            </a:r>
            <a:r>
              <a:rPr lang="es-MX" sz="2400" b="0" strike="noStrike" spc="-1" dirty="0">
                <a:solidFill>
                  <a:srgbClr val="000000"/>
                </a:solidFill>
                <a:latin typeface="Calibri"/>
                <a:ea typeface="DejaVu Sans"/>
              </a:rPr>
              <a:t>Es la temperatura del aire que rodea al individuo.</a:t>
            </a:r>
            <a:endParaRPr lang="es-MX" sz="2400" b="0" strike="noStrike" spc="-1" dirty="0">
              <a:latin typeface="Arial"/>
            </a:endParaRPr>
          </a:p>
          <a:p>
            <a:pPr marL="343080" indent="-341640">
              <a:lnSpc>
                <a:spcPct val="100000"/>
              </a:lnSpc>
              <a:spcBef>
                <a:spcPts val="519"/>
              </a:spcBef>
              <a:spcAft>
                <a:spcPts val="601"/>
              </a:spcAft>
              <a:buClr>
                <a:srgbClr val="000000"/>
              </a:buClr>
              <a:buFont typeface="Wingdings" charset="2"/>
              <a:buChar char=""/>
            </a:pPr>
            <a:r>
              <a:rPr lang="es-MX" sz="2600" b="1" strike="noStrike" spc="-1" dirty="0">
                <a:solidFill>
                  <a:srgbClr val="000000"/>
                </a:solidFill>
                <a:latin typeface="Calibri"/>
                <a:ea typeface="DejaVu Sans"/>
              </a:rPr>
              <a:t>Velocidad del aire: </a:t>
            </a:r>
            <a:r>
              <a:rPr lang="es-MX" sz="2400" b="0" strike="noStrike" spc="-1" dirty="0">
                <a:solidFill>
                  <a:srgbClr val="000000"/>
                </a:solidFill>
                <a:latin typeface="Calibri"/>
                <a:ea typeface="DejaVu Sans"/>
              </a:rPr>
              <a:t>Es la velocidad a la que se mueve el aire alrededor de una persona en un momento y lugar específicos, sin importar en qué dirección.</a:t>
            </a:r>
            <a:endParaRPr lang="es-MX" sz="2400" b="0" strike="noStrike" spc="-1" dirty="0">
              <a:latin typeface="Arial"/>
            </a:endParaRPr>
          </a:p>
          <a:p>
            <a:pPr marL="343080" indent="-341640">
              <a:lnSpc>
                <a:spcPct val="100000"/>
              </a:lnSpc>
              <a:spcBef>
                <a:spcPts val="439"/>
              </a:spcBef>
              <a:spcAft>
                <a:spcPts val="601"/>
              </a:spcAft>
              <a:buClr>
                <a:srgbClr val="000000"/>
              </a:buClr>
              <a:buFont typeface="Calibri"/>
              <a:buChar char="−"/>
            </a:pPr>
            <a:r>
              <a:rPr lang="es-MX" sz="2200" b="0" strike="noStrike" spc="-1" dirty="0">
                <a:solidFill>
                  <a:srgbClr val="000000"/>
                </a:solidFill>
                <a:latin typeface="Calibri"/>
                <a:ea typeface="DejaVu Sans"/>
              </a:rPr>
              <a:t>Puede ayudar a refrescar a una persona en un ambiente cálido, a través de la pérdida de calor por convección.</a:t>
            </a:r>
            <a:endParaRPr lang="es-MX" sz="2200" b="0" strike="noStrike" spc="-1" dirty="0">
              <a:latin typeface="Arial"/>
            </a:endParaRPr>
          </a:p>
          <a:p>
            <a:pPr marL="343080" indent="-341640">
              <a:lnSpc>
                <a:spcPct val="100000"/>
              </a:lnSpc>
              <a:spcBef>
                <a:spcPts val="519"/>
              </a:spcBef>
              <a:spcAft>
                <a:spcPts val="601"/>
              </a:spcAft>
              <a:buClr>
                <a:srgbClr val="000000"/>
              </a:buClr>
              <a:buFont typeface="Wingdings" charset="2"/>
              <a:buChar char=""/>
            </a:pPr>
            <a:r>
              <a:rPr lang="es-MX" sz="2600" b="1" strike="noStrike" spc="-1" dirty="0">
                <a:solidFill>
                  <a:srgbClr val="000000"/>
                </a:solidFill>
                <a:latin typeface="Calibri"/>
                <a:ea typeface="DejaVu Sans"/>
              </a:rPr>
              <a:t>Temperatura radiante media: </a:t>
            </a:r>
            <a:r>
              <a:rPr lang="es-MX" sz="2400" b="0" strike="noStrike" spc="-1" dirty="0">
                <a:solidFill>
                  <a:srgbClr val="000000"/>
                </a:solidFill>
                <a:latin typeface="Calibri"/>
                <a:ea typeface="DejaVu Sans"/>
              </a:rPr>
              <a:t>Es la cantidad de calor radiante que transfiere la superficie de un objeto cálido.</a:t>
            </a:r>
            <a:endParaRPr lang="es-MX" sz="2400" b="0" strike="noStrike" spc="-1" dirty="0">
              <a:latin typeface="Arial"/>
            </a:endParaRPr>
          </a:p>
          <a:p>
            <a:pPr marL="343080" indent="-341640">
              <a:lnSpc>
                <a:spcPct val="100000"/>
              </a:lnSpc>
              <a:spcBef>
                <a:spcPts val="439"/>
              </a:spcBef>
              <a:spcAft>
                <a:spcPts val="601"/>
              </a:spcAft>
              <a:buClr>
                <a:srgbClr val="000000"/>
              </a:buClr>
              <a:buFont typeface="Calibri"/>
              <a:buChar char="−"/>
            </a:pPr>
            <a:r>
              <a:rPr lang="es-MX" sz="2200" b="0" strike="noStrike" spc="-1" dirty="0">
                <a:solidFill>
                  <a:srgbClr val="000000"/>
                </a:solidFill>
                <a:latin typeface="Calibri"/>
                <a:ea typeface="DejaVu Sans"/>
              </a:rPr>
              <a:t>Depende de la capacidad del material para absorber o emitir calor.</a:t>
            </a:r>
            <a:endParaRPr lang="es-MX" sz="2200" b="0" strike="noStrike" spc="-1" dirty="0">
              <a:latin typeface="Arial"/>
            </a:endParaRPr>
          </a:p>
          <a:p>
            <a:pPr marL="343080" indent="-341640">
              <a:lnSpc>
                <a:spcPct val="100000"/>
              </a:lnSpc>
              <a:spcBef>
                <a:spcPts val="439"/>
              </a:spcBef>
              <a:spcAft>
                <a:spcPts val="601"/>
              </a:spcAft>
              <a:buClr>
                <a:srgbClr val="000000"/>
              </a:buClr>
              <a:buFont typeface="Calibri"/>
              <a:buChar char="−"/>
            </a:pPr>
            <a:r>
              <a:rPr lang="es-MX" sz="2200" b="0" strike="noStrike" spc="-1" dirty="0">
                <a:solidFill>
                  <a:srgbClr val="000000"/>
                </a:solidFill>
                <a:latin typeface="Calibri"/>
                <a:ea typeface="DejaVu Sans"/>
              </a:rPr>
              <a:t>Influye más en la ganancia o pérdida de calor en comparación con la temperatura del aire.</a:t>
            </a:r>
            <a:endParaRPr lang="es-MX" sz="2200" b="0" strike="noStrike" spc="-1" dirty="0">
              <a:latin typeface="Arial"/>
            </a:endParaRPr>
          </a:p>
          <a:p>
            <a:pPr>
              <a:lnSpc>
                <a:spcPct val="100000"/>
              </a:lnSpc>
              <a:spcBef>
                <a:spcPts val="519"/>
              </a:spcBef>
              <a:spcAft>
                <a:spcPts val="601"/>
              </a:spcAft>
            </a:pPr>
            <a:endParaRPr lang="es-MX" sz="2200" b="0" strike="noStrike" spc="-1" dirty="0">
              <a:latin typeface="Arial"/>
            </a:endParaRPr>
          </a:p>
        </p:txBody>
      </p:sp>
      <p:sp>
        <p:nvSpPr>
          <p:cNvPr id="147"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BFE0A302-A2ED-4CC1-994E-ABC12DBD1A5D}" type="slidenum">
              <a:rPr lang="es-MX" sz="1200" b="0" strike="noStrike" spc="-1">
                <a:solidFill>
                  <a:srgbClr val="8B8B8B"/>
                </a:solidFill>
                <a:latin typeface="Calibri"/>
                <a:ea typeface="DejaVu Sans"/>
              </a:rPr>
              <a:t>8</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CustomShape 2">
            <a:extLst>
              <a:ext uri="{C183D7F6-B498-43B3-948B-1728B52AA6E4}">
                <adec:decorative xmlns:adec="http://schemas.microsoft.com/office/drawing/2017/decorative" val="1"/>
              </a:ext>
            </a:extLst>
          </p:cNvPr>
          <p:cNvSpPr/>
          <p:nvPr/>
        </p:nvSpPr>
        <p:spPr>
          <a:xfrm>
            <a:off x="0" y="457200"/>
            <a:ext cx="9142560" cy="760680"/>
          </a:xfrm>
          <a:prstGeom prst="rect">
            <a:avLst/>
          </a:prstGeom>
          <a:solidFill>
            <a:schemeClr val="tx2">
              <a:lumMod val="75000"/>
            </a:schemeClr>
          </a:solidFill>
          <a:ln w="9360">
            <a:solidFill>
              <a:schemeClr val="tx2">
                <a:lumMod val="75000"/>
              </a:schemeClr>
            </a:solidFill>
            <a:miter/>
          </a:ln>
        </p:spPr>
        <p:style>
          <a:lnRef idx="0">
            <a:scrgbClr r="0" g="0" b="0"/>
          </a:lnRef>
          <a:fillRef idx="0">
            <a:scrgbClr r="0" g="0" b="0"/>
          </a:fillRef>
          <a:effectRef idx="0">
            <a:scrgbClr r="0" g="0" b="0"/>
          </a:effectRef>
          <a:fontRef idx="minor"/>
        </p:style>
        <p:txBody>
          <a:bodyPr/>
          <a:lstStyle/>
          <a:p>
            <a:endParaRPr lang="en-US"/>
          </a:p>
        </p:txBody>
      </p:sp>
      <p:sp>
        <p:nvSpPr>
          <p:cNvPr id="153" name="CustomShape 3"/>
          <p:cNvSpPr>
            <a:spLocks noGrp="1"/>
          </p:cNvSpPr>
          <p:nvPr>
            <p:ph type="title" idx="4294967295"/>
          </p:nvPr>
        </p:nvSpPr>
        <p:spPr>
          <a:xfrm>
            <a:off x="457200" y="274680"/>
            <a:ext cx="8228160" cy="1141560"/>
          </a:xfrm>
          <a:prstGeom prst="rect">
            <a:avLst/>
          </a:prstGeom>
          <a:noFill/>
          <a:ln>
            <a:noFill/>
            <a:prstDash/>
          </a:ln>
          <a:effectLst/>
        </p:spPr>
        <p:style>
          <a:lnRef idx="0">
            <a:scrgbClr r="0" g="0" b="0"/>
          </a:lnRef>
          <a:fillRef idx="0">
            <a:scrgbClr r="0" g="0" b="0"/>
          </a:fillRef>
          <a:effectRef idx="0">
            <a:scrgbClr r="0" g="0" b="0"/>
          </a:effectRef>
          <a:fontRef idx="minor"/>
        </p:style>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0" i="0" u="none" strike="noStrike" kern="1200" cap="none" spc="-1" normalizeH="0" baseline="0" noProof="0" dirty="0">
                <a:ln>
                  <a:noFill/>
                </a:ln>
                <a:solidFill>
                  <a:srgbClr val="FFFFFF"/>
                </a:solidFill>
                <a:effectLst/>
                <a:uLnTx/>
                <a:uFillTx/>
                <a:latin typeface="Calibri"/>
                <a:ea typeface="DejaVu Sans"/>
                <a:cs typeface="+mn-cs"/>
              </a:rPr>
              <a:t>Humedad relativa</a:t>
            </a:r>
            <a:endParaRPr kumimoji="0" lang="es-MX" sz="3200" b="0" i="0" u="none" strike="noStrike" kern="1200" cap="none" spc="-1" normalizeH="0" baseline="0" noProof="0" dirty="0">
              <a:ln>
                <a:noFill/>
              </a:ln>
              <a:solidFill>
                <a:schemeClr val="tx1"/>
              </a:solidFill>
              <a:effectLst/>
              <a:uLnTx/>
              <a:uFillTx/>
              <a:latin typeface="Arial"/>
              <a:ea typeface="+mn-ea"/>
              <a:cs typeface="+mn-cs"/>
            </a:endParaRPr>
          </a:p>
        </p:txBody>
      </p:sp>
      <p:sp>
        <p:nvSpPr>
          <p:cNvPr id="154" name="CustomShape 4"/>
          <p:cNvSpPr/>
          <p:nvPr/>
        </p:nvSpPr>
        <p:spPr>
          <a:xfrm>
            <a:off x="609480" y="1600200"/>
            <a:ext cx="7923240" cy="4494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a:bodyPr>
          <a:lstStyle/>
          <a:p>
            <a:pPr>
              <a:lnSpc>
                <a:spcPct val="100000"/>
              </a:lnSpc>
              <a:spcBef>
                <a:spcPts val="561"/>
              </a:spcBef>
            </a:pPr>
            <a:r>
              <a:rPr lang="es-MX" sz="2800" b="1" i="1" u="sng" strike="noStrike" spc="-1">
                <a:solidFill>
                  <a:srgbClr val="000000"/>
                </a:solidFill>
                <a:uFillTx/>
                <a:latin typeface="Calibri"/>
                <a:ea typeface="DejaVu Sans"/>
              </a:rPr>
              <a:t>Definición:</a:t>
            </a:r>
            <a:endParaRPr lang="es-MX" sz="2800" b="0" strike="noStrike" spc="-1">
              <a:latin typeface="Arial"/>
            </a:endParaRPr>
          </a:p>
          <a:p>
            <a:pPr marL="343080" indent="-341640">
              <a:lnSpc>
                <a:spcPct val="100000"/>
              </a:lnSpc>
              <a:spcBef>
                <a:spcPts val="479"/>
              </a:spcBef>
              <a:buClr>
                <a:srgbClr val="000000"/>
              </a:buClr>
              <a:buFont typeface="Wingdings" charset="2"/>
              <a:buChar char=""/>
            </a:pPr>
            <a:r>
              <a:rPr lang="es-MX" sz="2400" b="0" strike="noStrike" spc="-1">
                <a:solidFill>
                  <a:srgbClr val="000000"/>
                </a:solidFill>
                <a:latin typeface="Calibri"/>
                <a:ea typeface="DejaVu Sans"/>
              </a:rPr>
              <a:t>Es la relación entre la cantidad actual de vapor de agua en el aire y la cantidad máxima de vapor de agua que el aire puede contener a una temperatura y presión específica del aire.</a:t>
            </a:r>
            <a:endParaRPr lang="es-MX" sz="2400" b="0" strike="noStrike" spc="-1">
              <a:latin typeface="Arial"/>
            </a:endParaRPr>
          </a:p>
          <a:p>
            <a:pPr marL="457200" algn="ctr">
              <a:lnSpc>
                <a:spcPct val="100000"/>
              </a:lnSpc>
              <a:spcBef>
                <a:spcPts val="320"/>
              </a:spcBef>
            </a:pP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La sudoración ayuda a que el cuerpo pierda calor mediante la evaporación a través de la piel.</a:t>
            </a: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En humedad relativa alta disminuye la pérdida de calor por sudoración debido al máximo de vapor de agua en el aire.</a:t>
            </a:r>
            <a:endParaRPr lang="es-MX" sz="2400" b="0" strike="noStrike" spc="-1">
              <a:latin typeface="Arial"/>
            </a:endParaRPr>
          </a:p>
          <a:p>
            <a:pPr marL="343080" indent="-341640">
              <a:lnSpc>
                <a:spcPct val="100000"/>
              </a:lnSpc>
              <a:spcBef>
                <a:spcPts val="479"/>
              </a:spcBef>
              <a:buClr>
                <a:srgbClr val="000000"/>
              </a:buClr>
              <a:buFont typeface="Calibri"/>
              <a:buChar char="−"/>
            </a:pPr>
            <a:r>
              <a:rPr lang="es-MX" sz="2400" b="0" strike="noStrike" spc="-1">
                <a:solidFill>
                  <a:srgbClr val="000000"/>
                </a:solidFill>
                <a:latin typeface="Calibri"/>
                <a:ea typeface="DejaVu Sans"/>
              </a:rPr>
              <a:t>La humedad dentro de equipo de protección personal impermeable al vapor será mayor que la del medio ambiente.</a:t>
            </a:r>
            <a:endParaRPr lang="es-MX" sz="2400" b="0" strike="noStrike" spc="-1">
              <a:latin typeface="Arial"/>
            </a:endParaRPr>
          </a:p>
        </p:txBody>
      </p:sp>
      <p:sp>
        <p:nvSpPr>
          <p:cNvPr id="151" name="CustomShape 1"/>
          <p:cNvSpPr/>
          <p:nvPr/>
        </p:nvSpPr>
        <p:spPr>
          <a:xfrm>
            <a:off x="6400800" y="6356520"/>
            <a:ext cx="2132280" cy="36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E1C428F8-C0E5-456D-A375-FCEB983612A4}" type="slidenum">
              <a:rPr lang="es-MX" sz="1200" b="0" strike="noStrike" spc="-1">
                <a:solidFill>
                  <a:srgbClr val="8B8B8B"/>
                </a:solidFill>
                <a:latin typeface="Calibri"/>
                <a:ea typeface="DejaVu Sans"/>
              </a:rPr>
              <a:t>9</a:t>
            </a:fld>
            <a:endParaRPr lang="es-MX" sz="1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536AF224EF5343AEE9DBD81549EA0A" ma:contentTypeVersion="13" ma:contentTypeDescription="Create a new document." ma:contentTypeScope="" ma:versionID="3c679bc7b9f00c4a8bc1f3057deb1e2d">
  <xsd:schema xmlns:xsd="http://www.w3.org/2001/XMLSchema" xmlns:xs="http://www.w3.org/2001/XMLSchema" xmlns:p="http://schemas.microsoft.com/office/2006/metadata/properties" xmlns:ns2="bd922f8f-26a1-42cd-870a-103b6576e799" xmlns:ns3="a2ae72f9-ddce-4cfa-8954-d11df5baf6ef" targetNamespace="http://schemas.microsoft.com/office/2006/metadata/properties" ma:root="true" ma:fieldsID="4e4c60b0767ab52e5f4da6bfe316920b" ns2:_="" ns3:_="">
    <xsd:import namespace="bd922f8f-26a1-42cd-870a-103b6576e799"/>
    <xsd:import namespace="a2ae72f9-ddce-4cfa-8954-d11df5baf6e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922f8f-26a1-42cd-870a-103b6576e7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b5a8d78b-6148-4bf1-92dd-b4f00782c405"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2ae72f9-ddce-4cfa-8954-d11df5baf6e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2df83a99-fe18-458c-a0bc-fe9bf11b95ec}" ma:internalName="TaxCatchAll" ma:showField="CatchAllData" ma:web="a2ae72f9-ddce-4cfa-8954-d11df5baf6e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2ae72f9-ddce-4cfa-8954-d11df5baf6ef" xsi:nil="true"/>
    <lcf76f155ced4ddcb4097134ff3c332f xmlns="bd922f8f-26a1-42cd-870a-103b6576e79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947F575-932E-4679-BF25-BF03F3875845}"/>
</file>

<file path=customXml/itemProps2.xml><?xml version="1.0" encoding="utf-8"?>
<ds:datastoreItem xmlns:ds="http://schemas.openxmlformats.org/officeDocument/2006/customXml" ds:itemID="{08FDB4DF-524E-4BA1-A0A8-492920831137}"/>
</file>

<file path=customXml/itemProps3.xml><?xml version="1.0" encoding="utf-8"?>
<ds:datastoreItem xmlns:ds="http://schemas.openxmlformats.org/officeDocument/2006/customXml" ds:itemID="{FF1C375A-AB49-4621-BF2F-F0FA9D87C3AA}"/>
</file>

<file path=docProps/app.xml><?xml version="1.0" encoding="utf-8"?>
<Properties xmlns="http://schemas.openxmlformats.org/officeDocument/2006/extended-properties" xmlns:vt="http://schemas.openxmlformats.org/officeDocument/2006/docPropsVTypes">
  <Template/>
  <TotalTime>86391</TotalTime>
  <Words>3176</Words>
  <Application>Microsoft Office PowerPoint</Application>
  <PresentationFormat>On-screen Show (4:3)</PresentationFormat>
  <Paragraphs>468</Paragraphs>
  <Slides>39</Slides>
  <Notes>30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39</vt:i4>
      </vt:variant>
    </vt:vector>
  </HeadingPairs>
  <TitlesOfParts>
    <vt:vector size="48" baseType="lpstr">
      <vt:lpstr>Arial</vt:lpstr>
      <vt:lpstr>Calibri</vt:lpstr>
      <vt:lpstr>Corbel</vt:lpstr>
      <vt:lpstr>Symbol</vt:lpstr>
      <vt:lpstr>Times New Roman</vt:lpstr>
      <vt:lpstr>Wingdings</vt:lpstr>
      <vt:lpstr>Office Theme</vt:lpstr>
      <vt:lpstr>Office Theme</vt:lpstr>
      <vt:lpstr>Office Theme</vt:lpstr>
      <vt:lpstr>Reconocer y controlar peligros en Ambientes expuestos</vt:lpstr>
      <vt:lpstr>Descargo de responsabilidad  </vt:lpstr>
      <vt:lpstr>Objetivos de aprendizaje  </vt:lpstr>
      <vt:lpstr>Equilibrio térmico </vt:lpstr>
      <vt:lpstr>Factores que afectan el equilibrio térmico</vt:lpstr>
      <vt:lpstr>Tasa metabólica</vt:lpstr>
      <vt:lpstr>Aislamiento de vestimenta </vt:lpstr>
      <vt:lpstr>Temperatura del aire, velocidad del aire y temperatura radiante media</vt:lpstr>
      <vt:lpstr>Humedad relativa</vt:lpstr>
      <vt:lpstr>Reconocer los signos del estrés por calor</vt:lpstr>
      <vt:lpstr>Efectos del estrés por calor</vt:lpstr>
      <vt:lpstr>Signos del agotamiento por calor (1) </vt:lpstr>
      <vt:lpstr>Signos del agotamiento por calor (2) </vt:lpstr>
      <vt:lpstr>Signos de golpe de calor (1) </vt:lpstr>
      <vt:lpstr>Signos de golpe de calor (2) </vt:lpstr>
      <vt:lpstr>Signos de calambres y erupciones por calor</vt:lpstr>
      <vt:lpstr>Signos de síncope y rabdomiolisis por calor</vt:lpstr>
      <vt:lpstr>Primeros auxilios para enfermedades relacionadas con el calor</vt:lpstr>
      <vt:lpstr>Estrés por frío</vt:lpstr>
      <vt:lpstr>Factores que contribuyen </vt:lpstr>
      <vt:lpstr>Enfermedades por estrés por frío</vt:lpstr>
      <vt:lpstr>Reconocer los signos del estrés por frío: hipotermia</vt:lpstr>
      <vt:lpstr>Tratamiento de la hipotermia</vt:lpstr>
      <vt:lpstr>Reconocer los signos del estrés por frío: congelamiento </vt:lpstr>
      <vt:lpstr>Tratamiento del congelamiento</vt:lpstr>
      <vt:lpstr>Reconocer los signos del estrés por frío: pie de trinchera </vt:lpstr>
      <vt:lpstr>Tratamiento del pie de trinchera</vt:lpstr>
      <vt:lpstr>Reconocer los signos del estrés por frío: sabayones</vt:lpstr>
      <vt:lpstr>Tratamiento de sabayones</vt:lpstr>
      <vt:lpstr>Otros peligros</vt:lpstr>
      <vt:lpstr>Mejores prácticas en ambientes expuestos (1)</vt:lpstr>
      <vt:lpstr>Mejores prácticas en ambientes expuestos (2)</vt:lpstr>
      <vt:lpstr>Mejores prácticas en ambientes expuestos (3)</vt:lpstr>
      <vt:lpstr>Mejores prácticas en ambientes expuestos (4)</vt:lpstr>
      <vt:lpstr>Mejores prácticas en ambientes expuestos (5)</vt:lpstr>
      <vt:lpstr>Mejores prácticas en ambientes expuestos (6)</vt:lpstr>
      <vt:lpstr>Principales peligros</vt:lpstr>
      <vt:lpstr>Medidas de control</vt:lpstr>
      <vt:lpstr>Repaso y preguntas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Behzad</dc:creator>
  <dc:description/>
  <cp:lastModifiedBy>Washington, L. Sherea - OSHA</cp:lastModifiedBy>
  <cp:revision>1220</cp:revision>
  <cp:lastPrinted>2018-12-07T14:35:04Z</cp:lastPrinted>
  <dcterms:created xsi:type="dcterms:W3CDTF">2013-07-16T18:42:55Z</dcterms:created>
  <dcterms:modified xsi:type="dcterms:W3CDTF">2025-03-06T14:11:59Z</dcterms:modified>
  <dc:language>es-MX</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30</vt:i4>
  </property>
  <property fmtid="{D5CDD505-2E9C-101B-9397-08002B2CF9AE}" pid="8" name="PresentationFormat">
    <vt:lpwstr>On-screen Show (4:3)</vt:lpwstr>
  </property>
  <property fmtid="{D5CDD505-2E9C-101B-9397-08002B2CF9AE}" pid="9" name="ScaleCrop">
    <vt:bool>false</vt:bool>
  </property>
  <property fmtid="{D5CDD505-2E9C-101B-9397-08002B2CF9AE}" pid="10" name="ShareDoc">
    <vt:bool>false</vt:bool>
  </property>
  <property fmtid="{D5CDD505-2E9C-101B-9397-08002B2CF9AE}" pid="11" name="Slides">
    <vt:i4>39</vt:i4>
  </property>
  <property fmtid="{D5CDD505-2E9C-101B-9397-08002B2CF9AE}" pid="12" name="ContentTypeId">
    <vt:lpwstr>0x010100E6536AF224EF5343AEE9DBD81549EA0A</vt:lpwstr>
  </property>
</Properties>
</file>