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22" autoAdjust="0"/>
  </p:normalViewPr>
  <p:slideViewPr>
    <p:cSldViewPr snapToGrid="0">
      <p:cViewPr varScale="1">
        <p:scale>
          <a:sx n="95" d="100"/>
          <a:sy n="95" d="100"/>
        </p:scale>
        <p:origin x="702" y="90"/>
      </p:cViewPr>
      <p:guideLst/>
    </p:cSldViewPr>
  </p:slideViewPr>
  <p:outlineViewPr>
    <p:cViewPr>
      <p:scale>
        <a:sx n="33" d="100"/>
        <a:sy n="33" d="100"/>
      </p:scale>
      <p:origin x="0" y="-149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MX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MX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MX" sz="1400" b="0" strike="noStrike" spc="-1">
                <a:latin typeface="Times New Roman"/>
              </a:rPr>
              <a:t> 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MX" sz="1400" b="0" strike="noStrike" spc="-1">
                <a:latin typeface="Times New Roman"/>
              </a:rPr>
              <a:t> 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MX" sz="1400" b="0" strike="noStrike" spc="-1">
                <a:latin typeface="Times New Roman"/>
              </a:rPr>
              <a:t> 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76F007B-1483-4919-A69B-2368F0E5F5A5}" type="slidenum">
              <a:rPr lang="es-MX" sz="1400" b="0" strike="noStrike" spc="-1">
                <a:latin typeface="Times New Roman"/>
              </a:rPr>
              <a:t>‹#›</a:t>
            </a:fld>
            <a:endParaRPr lang="es-MX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LTC/firesafety/index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LTC/firesafety/index.htm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dep/greenjobs/windenergy_loto.htm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doc/cranesreg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osha.gov/dep/greenjobs/windenergy_crane.html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es-MX" sz="2000" b="0" strike="noStrike" spc="-1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6F132E75-3390-466B-AC6E-316737C0DECE}" type="slidenum">
              <a:rPr lang="es-MX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es-MX" sz="2000" b="0" strike="noStrike" spc="-1"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29E0D1C1-9A8C-4B54-8903-672803C2B8A1}" type="slidenum">
              <a:rPr lang="es-MX" sz="1200" b="0" strike="noStrike" spc="-1">
                <a:solidFill>
                  <a:srgbClr val="000000"/>
                </a:solidFill>
                <a:latin typeface="Times New Roman"/>
              </a:rPr>
              <a:t>15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es-MX" sz="2000" b="0" strike="noStrike" spc="-1"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06D55041-7C42-4732-937A-CECBDABC2AA9}" type="slidenum">
              <a:rPr lang="es-MX" sz="1200" b="0" strike="noStrike" spc="-1">
                <a:solidFill>
                  <a:srgbClr val="000000"/>
                </a:solidFill>
                <a:latin typeface="Times New Roman"/>
              </a:rPr>
              <a:t>16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es-MX" sz="2000" b="0" strike="noStrike" spc="-1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438EE2C9-720A-4C75-AB62-9D4DBA060275}" type="slidenum">
              <a:rPr lang="es-MX" sz="1200" b="0" strike="noStrike" spc="-1">
                <a:solidFill>
                  <a:srgbClr val="000000"/>
                </a:solidFill>
                <a:latin typeface="Times New Roman"/>
              </a:rPr>
              <a:t>17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es-MX" sz="2000" b="0" strike="noStrike" spc="-1"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F6415D4B-F973-4658-B77E-B289A1AFA2DB}" type="slidenum">
              <a:rPr lang="es-MX" sz="1200" b="0" strike="noStrike" spc="-1">
                <a:solidFill>
                  <a:srgbClr val="000000"/>
                </a:solidFill>
                <a:latin typeface="Times New Roman"/>
              </a:rPr>
              <a:t>18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216000" indent="-214920">
              <a:lnSpc>
                <a:spcPct val="100000"/>
              </a:lnSpc>
            </a:pPr>
            <a:r>
              <a:rPr lang="es-MX" sz="1200" b="0" strike="noStrike" spc="-1" dirty="0">
                <a:latin typeface="+mn-lt"/>
              </a:rPr>
              <a:t>Debería consultarse la página </a:t>
            </a:r>
            <a:r>
              <a:rPr lang="es-MX" sz="1200" b="0" u="sng" strike="noStrike" spc="-1" dirty="0" err="1">
                <a:solidFill>
                  <a:srgbClr val="000000"/>
                </a:solidFill>
                <a:uFillTx/>
                <a:latin typeface="+mn-lt"/>
                <a:hlinkClick r:id="rId3"/>
              </a:rPr>
              <a:t>Fire</a:t>
            </a:r>
            <a:r>
              <a:rPr lang="es-MX" sz="1200" b="0" u="sng" strike="noStrike" spc="-1" dirty="0">
                <a:solidFill>
                  <a:srgbClr val="000000"/>
                </a:solidFill>
                <a:uFillTx/>
                <a:latin typeface="+mn-lt"/>
                <a:hlinkClick r:id="rId3"/>
              </a:rPr>
              <a:t> Safety</a:t>
            </a:r>
            <a:r>
              <a:rPr lang="es-MX" sz="1200" b="0" strike="noStrike" spc="-1" dirty="0">
                <a:solidFill>
                  <a:srgbClr val="000000"/>
                </a:solidFill>
                <a:latin typeface="+mn-lt"/>
              </a:rPr>
              <a:t> de la OSHA para consultar información adicional sobre peligros de incendio.</a:t>
            </a:r>
            <a:endParaRPr lang="es-MX" sz="1200" b="0" strike="noStrike" spc="-1" dirty="0">
              <a:latin typeface="+mn-lt"/>
            </a:endParaRPr>
          </a:p>
          <a:p>
            <a:pPr marL="216000" indent="-214920">
              <a:lnSpc>
                <a:spcPct val="100000"/>
              </a:lnSpc>
            </a:pPr>
            <a:r>
              <a:rPr lang="es-MX" sz="1200" b="0" strike="noStrike" spc="-1" dirty="0">
                <a:solidFill>
                  <a:srgbClr val="000000"/>
                </a:solidFill>
                <a:latin typeface="+mn-lt"/>
              </a:rPr>
              <a:t>El </a:t>
            </a:r>
            <a:r>
              <a:rPr lang="es-MX" sz="1200" b="0" strike="noStrike" spc="-1" dirty="0" err="1">
                <a:solidFill>
                  <a:srgbClr val="000000"/>
                </a:solidFill>
                <a:latin typeface="+mn-lt"/>
              </a:rPr>
              <a:t>Fire</a:t>
            </a:r>
            <a:r>
              <a:rPr lang="es-MX" sz="1200" b="0" strike="noStrike" spc="-1" dirty="0">
                <a:solidFill>
                  <a:srgbClr val="000000"/>
                </a:solidFill>
                <a:latin typeface="+mn-lt"/>
              </a:rPr>
              <a:t> Safety </a:t>
            </a:r>
            <a:r>
              <a:rPr lang="es-MX" sz="1200" b="0" strike="noStrike" spc="-1" dirty="0" err="1">
                <a:solidFill>
                  <a:srgbClr val="000000"/>
                </a:solidFill>
                <a:latin typeface="+mn-lt"/>
              </a:rPr>
              <a:t>Advisor</a:t>
            </a:r>
            <a:r>
              <a:rPr lang="es-MX" sz="1200" b="0" strike="noStrike" spc="-1" dirty="0">
                <a:solidFill>
                  <a:srgbClr val="000000"/>
                </a:solidFill>
                <a:latin typeface="+mn-lt"/>
              </a:rPr>
              <a:t> también está disponible como recurso adicional para la mitigación de peligros de incendio asociados a las turbinas eólicas</a:t>
            </a:r>
            <a:r>
              <a:rPr lang="es-MX" sz="20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endParaRPr lang="es-MX" sz="2000" b="0" strike="noStrike" spc="-1" dirty="0"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E9E3491A-8B55-4D6D-A0B1-3A026A17CD2C}" type="slidenum">
              <a:rPr lang="es-MX" sz="1200" b="0" strike="noStrike" spc="-1">
                <a:solidFill>
                  <a:srgbClr val="000000"/>
                </a:solidFill>
                <a:latin typeface="Times New Roman"/>
              </a:rPr>
              <a:t>19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216000" indent="-214920">
              <a:lnSpc>
                <a:spcPct val="100000"/>
              </a:lnSpc>
            </a:pPr>
            <a:r>
              <a:rPr lang="es-MX" sz="1200" b="0" strike="noStrike" spc="-1" dirty="0">
                <a:latin typeface="+mn-lt"/>
              </a:rPr>
              <a:t>Los trabajadores deberían saber qué hacer y cómo escapar en una emergencia por incendio.</a:t>
            </a:r>
          </a:p>
          <a:p>
            <a:pPr marL="216000" indent="-214920">
              <a:lnSpc>
                <a:spcPct val="100000"/>
              </a:lnSpc>
            </a:pPr>
            <a:endParaRPr lang="es-MX" sz="1200" b="0" strike="noStrike" spc="-1" dirty="0">
              <a:latin typeface="+mn-lt"/>
            </a:endParaRPr>
          </a:p>
          <a:p>
            <a:pPr marL="216000" indent="-214920">
              <a:lnSpc>
                <a:spcPct val="100000"/>
              </a:lnSpc>
            </a:pPr>
            <a:r>
              <a:rPr lang="es-MX" sz="1200" b="0" strike="noStrike" spc="-1" dirty="0">
                <a:latin typeface="+mn-lt"/>
              </a:rPr>
              <a:t>Las turbinas eólicas deberían estar provistas de dispositivos de descenso rápido para escapar en el evento de un incendio o alguna otra emergencia.</a:t>
            </a:r>
          </a:p>
          <a:p>
            <a:pPr marL="216000" indent="-214920">
              <a:lnSpc>
                <a:spcPct val="100000"/>
              </a:lnSpc>
            </a:pPr>
            <a:r>
              <a:rPr lang="es-MX" sz="1200" b="0" strike="noStrike" spc="-1" dirty="0">
                <a:latin typeface="+mn-lt"/>
              </a:rPr>
              <a:t>La página </a:t>
            </a:r>
            <a:r>
              <a:rPr lang="es-MX" sz="1200" b="0" u="sng" strike="noStrike" spc="-1" dirty="0" err="1">
                <a:solidFill>
                  <a:srgbClr val="000000"/>
                </a:solidFill>
                <a:uFillTx/>
                <a:latin typeface="+mn-lt"/>
                <a:hlinkClick r:id="rId3"/>
              </a:rPr>
              <a:t>Fire</a:t>
            </a:r>
            <a:r>
              <a:rPr lang="es-MX" sz="1200" b="0" u="sng" strike="noStrike" spc="-1" dirty="0">
                <a:solidFill>
                  <a:srgbClr val="000000"/>
                </a:solidFill>
                <a:uFillTx/>
                <a:latin typeface="+mn-lt"/>
                <a:hlinkClick r:id="rId3"/>
              </a:rPr>
              <a:t> Safety</a:t>
            </a:r>
            <a:r>
              <a:rPr lang="es-MX" sz="1200" b="0" strike="noStrike" spc="-1" dirty="0">
                <a:solidFill>
                  <a:srgbClr val="000000"/>
                </a:solidFill>
                <a:latin typeface="+mn-lt"/>
              </a:rPr>
              <a:t> de la OSHA debería ser consultada para obtener información adicional sobre peligros de incendio.</a:t>
            </a:r>
            <a:endParaRPr lang="es-MX" sz="1200" b="0" strike="noStrike" spc="-1" dirty="0">
              <a:latin typeface="+mn-lt"/>
            </a:endParaRPr>
          </a:p>
          <a:p>
            <a:pPr marL="216000" indent="-214920">
              <a:lnSpc>
                <a:spcPct val="100000"/>
              </a:lnSpc>
            </a:pPr>
            <a:r>
              <a:rPr lang="es-MX" sz="1200" b="0" strike="noStrike" spc="-1" dirty="0">
                <a:solidFill>
                  <a:srgbClr val="000000"/>
                </a:solidFill>
                <a:latin typeface="+mn-lt"/>
              </a:rPr>
              <a:t>El </a:t>
            </a:r>
            <a:r>
              <a:rPr lang="es-MX" sz="1200" b="0" strike="noStrike" spc="-1" dirty="0" err="1">
                <a:solidFill>
                  <a:srgbClr val="000000"/>
                </a:solidFill>
                <a:latin typeface="+mn-lt"/>
              </a:rPr>
              <a:t>Fire</a:t>
            </a:r>
            <a:r>
              <a:rPr lang="es-MX" sz="1200" b="0" strike="noStrike" spc="-1" dirty="0">
                <a:solidFill>
                  <a:srgbClr val="000000"/>
                </a:solidFill>
                <a:latin typeface="+mn-lt"/>
              </a:rPr>
              <a:t> Safety </a:t>
            </a:r>
            <a:r>
              <a:rPr lang="es-MX" sz="1200" b="0" strike="noStrike" spc="-1" dirty="0" err="1">
                <a:solidFill>
                  <a:srgbClr val="000000"/>
                </a:solidFill>
                <a:latin typeface="+mn-lt"/>
              </a:rPr>
              <a:t>Advisor</a:t>
            </a:r>
            <a:r>
              <a:rPr lang="es-MX" sz="1200" b="0" strike="noStrike" spc="-1" dirty="0">
                <a:solidFill>
                  <a:srgbClr val="000000"/>
                </a:solidFill>
                <a:latin typeface="+mn-lt"/>
              </a:rPr>
              <a:t> está disponible como recurso adicional para mitigar los peligros de incendio asociados a las turbinas eólicas.</a:t>
            </a:r>
            <a:endParaRPr lang="es-MX" sz="1200" b="0" strike="noStrike" spc="-1" dirty="0">
              <a:latin typeface="+mn-lt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7FE42213-710A-490C-805A-5FB0A0FE75E2}" type="slidenum">
              <a:rPr lang="es-MX" sz="1200" b="0" strike="noStrike" spc="-1">
                <a:solidFill>
                  <a:srgbClr val="000000"/>
                </a:solidFill>
                <a:latin typeface="Times New Roman"/>
              </a:rPr>
              <a:t>20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es-MX" sz="2000" b="0" strike="noStrike" spc="-1"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50819EF6-5EB6-4D88-8895-20F945121DA5}" type="slidenum">
              <a:rPr lang="es-MX" sz="1200" b="0" strike="noStrike" spc="-1">
                <a:solidFill>
                  <a:srgbClr val="000000"/>
                </a:solidFill>
                <a:latin typeface="Times New Roman"/>
              </a:rPr>
              <a:t>21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216000" indent="-214920">
              <a:lnSpc>
                <a:spcPct val="100000"/>
              </a:lnSpc>
            </a:pPr>
            <a:r>
              <a:rPr lang="es-MX" sz="1200" b="0" u="sng" strike="noStrike" spc="-1" dirty="0">
                <a:solidFill>
                  <a:srgbClr val="000000"/>
                </a:solidFill>
                <a:uFillTx/>
                <a:latin typeface="+mn-lt"/>
                <a:hlinkClick r:id="rId3"/>
              </a:rPr>
              <a:t>https://www.osha.gov/dep/greenjobs/windenergy_loto.html</a:t>
            </a:r>
            <a:endParaRPr lang="es-MX" sz="1200" b="0" strike="noStrike" spc="-1" dirty="0">
              <a:latin typeface="+mn-lt"/>
            </a:endParaRPr>
          </a:p>
          <a:p>
            <a:pPr marL="216000" indent="-214920">
              <a:lnSpc>
                <a:spcPct val="100000"/>
              </a:lnSpc>
            </a:pPr>
            <a:endParaRPr lang="es-MX" sz="2000" b="0" strike="noStrike" spc="-1" dirty="0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C3D87641-83AE-4AA5-BACC-2088F89E0655}" type="slidenum">
              <a:rPr lang="es-MX" sz="1200" b="0" strike="noStrike" spc="-1">
                <a:solidFill>
                  <a:srgbClr val="000000"/>
                </a:solidFill>
                <a:latin typeface="Times New Roman"/>
              </a:rPr>
              <a:t>22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es-MX" sz="2000" b="0" strike="noStrike" spc="-1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4D86CE5E-12F7-4243-B1AD-B744401B2FDE}" type="slidenum">
              <a:rPr lang="es-MX" sz="1200" b="0" strike="noStrike" spc="-1">
                <a:solidFill>
                  <a:srgbClr val="000000"/>
                </a:solidFill>
                <a:latin typeface="Times New Roman"/>
              </a:rPr>
              <a:t>23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es-MX" sz="2000" b="0" strike="noStrike" spc="-1"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9B99256F-C91D-4295-8727-C900CEA1D6BA}" type="slidenum">
              <a:rPr lang="es-MX" sz="1200" b="0" strike="noStrike" spc="-1">
                <a:solidFill>
                  <a:srgbClr val="000000"/>
                </a:solidFill>
                <a:latin typeface="Times New Roman"/>
              </a:rPr>
              <a:t>24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>
            <a:normAutofit/>
          </a:bodyPr>
          <a:lstStyle/>
          <a:p>
            <a:pPr marL="216000" indent="-214920">
              <a:lnSpc>
                <a:spcPct val="100000"/>
              </a:lnSpc>
            </a:pPr>
            <a:endParaRPr lang="es-MX" sz="20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endParaRPr lang="es-MX" sz="2000" b="0" strike="noStrike" spc="-1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3884760" y="8686800"/>
            <a:ext cx="2970360" cy="4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b"/>
          <a:lstStyle/>
          <a:p>
            <a:pPr algn="r">
              <a:lnSpc>
                <a:spcPct val="100000"/>
              </a:lnSpc>
            </a:pPr>
            <a:fld id="{E060F8BE-C45C-4C28-BE44-40D6ACEFE72D}" type="slidenum">
              <a:rPr lang="es-MX" sz="1200" b="0" strike="noStrike" spc="-1">
                <a:solidFill>
                  <a:srgbClr val="000000"/>
                </a:solidFill>
                <a:latin typeface="Calibri"/>
              </a:rPr>
              <a:t>2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es-MX" sz="2000" b="0" strike="noStrike" spc="-1"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0435B619-7886-41EE-90B6-0FE194F10FF4}" type="slidenum">
              <a:rPr lang="es-MX" sz="1200" b="0" strike="noStrike" spc="-1">
                <a:solidFill>
                  <a:srgbClr val="000000"/>
                </a:solidFill>
                <a:latin typeface="Times New Roman"/>
              </a:rPr>
              <a:t>25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es-MX" sz="2000" b="0" strike="noStrike" spc="-1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73455859-8275-4DDC-9C7B-AD19E6E4A7F7}" type="slidenum">
              <a:rPr lang="es-MX" sz="1200" b="0" strike="noStrike" spc="-1">
                <a:solidFill>
                  <a:srgbClr val="000000"/>
                </a:solidFill>
                <a:latin typeface="Times New Roman"/>
              </a:rPr>
              <a:t>26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es-MX" sz="2000" b="0" strike="noStrike" spc="-1">
              <a:latin typeface="Arial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489A0FD2-41FE-4A06-B16B-9E3E9677A17C}" type="slidenum">
              <a:rPr lang="es-MX" sz="1200" b="0" strike="noStrike" spc="-1">
                <a:solidFill>
                  <a:srgbClr val="000000"/>
                </a:solidFill>
                <a:latin typeface="Times New Roman"/>
              </a:rPr>
              <a:t>27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es-MX" sz="2000" b="0" strike="noStrike" spc="-1"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7838A3C0-BB64-4354-B1E1-F3F75026D356}" type="slidenum">
              <a:rPr lang="es-MX" sz="1200" b="0" strike="noStrike" spc="-1">
                <a:solidFill>
                  <a:srgbClr val="000000"/>
                </a:solidFill>
                <a:latin typeface="Times New Roman"/>
              </a:rPr>
              <a:t>28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es-MX" sz="2000" b="0" strike="noStrike" spc="-1"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EF00AF73-09F2-4C16-8E7F-89AFECCC7977}" type="slidenum">
              <a:rPr lang="es-MX" sz="1200" b="0" strike="noStrike" spc="-1">
                <a:solidFill>
                  <a:srgbClr val="000000"/>
                </a:solidFill>
                <a:latin typeface="Times New Roman"/>
              </a:rPr>
              <a:t>29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es-MX" sz="2000" b="0" strike="noStrike" spc="-1">
              <a:latin typeface="Arial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5A9F17C8-EF32-4CCF-8D4A-D112F435BB47}" type="slidenum">
              <a:rPr lang="es-MX" sz="1200" b="0" strike="noStrike" spc="-1">
                <a:solidFill>
                  <a:srgbClr val="000000"/>
                </a:solidFill>
                <a:latin typeface="Times New Roman"/>
              </a:rPr>
              <a:t>30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es-MX" sz="2000" b="0" strike="noStrike" spc="-1">
              <a:latin typeface="Arial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6BF16C7B-1FF3-475C-97C8-A6FE6A88A596}" type="slidenum">
              <a:rPr lang="es-MX" sz="1200" b="0" strike="noStrike" spc="-1">
                <a:solidFill>
                  <a:srgbClr val="000000"/>
                </a:solidFill>
                <a:latin typeface="Times New Roman"/>
              </a:rPr>
              <a:t>31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es-MX" sz="2000" b="0" strike="noStrike" spc="-1"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3884760" y="8686800"/>
            <a:ext cx="2970360" cy="4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b"/>
          <a:lstStyle/>
          <a:p>
            <a:pPr algn="r">
              <a:lnSpc>
                <a:spcPct val="100000"/>
              </a:lnSpc>
            </a:pPr>
            <a:fld id="{06B3EADD-2013-488D-86F4-AB7FA0876084}" type="slidenum">
              <a:rPr lang="es-MX" sz="1200" b="0" strike="noStrike" spc="-1">
                <a:solidFill>
                  <a:srgbClr val="000000"/>
                </a:solidFill>
                <a:latin typeface="Calibri"/>
              </a:rPr>
              <a:t>32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216000" indent="-215280">
              <a:lnSpc>
                <a:spcPct val="100000"/>
              </a:lnSpc>
            </a:pPr>
            <a:r>
              <a:rPr lang="es-MX" sz="1200" b="0" strike="noStrike" spc="-1" dirty="0">
                <a:latin typeface="+mn-lt"/>
              </a:rPr>
              <a:t>La energía eólica es un industria en crecimiento, sus peligros no son únicos. La OSHA tiene muchos estándares que los cubren,</a:t>
            </a:r>
          </a:p>
          <a:p>
            <a:pPr marL="216000" indent="-215280">
              <a:lnSpc>
                <a:spcPct val="100000"/>
              </a:lnSpc>
            </a:pPr>
            <a:endParaRPr lang="es-MX" sz="1200" b="0" strike="noStrike" spc="-1" dirty="0">
              <a:latin typeface="+mn-lt"/>
            </a:endParaRPr>
          </a:p>
          <a:p>
            <a:pPr marL="216000" indent="-215280">
              <a:lnSpc>
                <a:spcPct val="100000"/>
              </a:lnSpc>
            </a:pPr>
            <a:r>
              <a:rPr lang="es-MX" sz="1200" b="0" strike="noStrike" spc="-1" dirty="0">
                <a:latin typeface="+mn-lt"/>
              </a:rPr>
              <a:t>Los trabajadores de la industria eólica están expuestos a peligros que pueden resultar en muerte o en lesiones graves. Muchos accidentes que involucran lesiones por caídas, quemaduras severas por descarga o arco eléctrico y aplastamiento se han reportado a la OSHA.</a:t>
            </a:r>
          </a:p>
          <a:p>
            <a:pPr marL="216000" indent="-215280">
              <a:lnSpc>
                <a:spcPct val="100000"/>
              </a:lnSpc>
            </a:pPr>
            <a:endParaRPr lang="es-MX" sz="1200" b="0" strike="noStrike" spc="-1" dirty="0">
              <a:latin typeface="+mn-lt"/>
            </a:endParaRPr>
          </a:p>
          <a:p>
            <a:pPr marL="216000" indent="-215280">
              <a:lnSpc>
                <a:spcPct val="100000"/>
              </a:lnSpc>
            </a:pPr>
            <a:r>
              <a:rPr lang="es-MX" sz="1200" b="0" strike="noStrike" spc="-1" dirty="0">
                <a:latin typeface="+mn-lt"/>
              </a:rPr>
              <a:t>Este módulo proporciona información acerca de algunos peligros que pueden enfrentar los trabajadores de la industria eólica.</a:t>
            </a:r>
          </a:p>
        </p:txBody>
      </p:sp>
      <p:sp>
        <p:nvSpPr>
          <p:cNvPr id="208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B992ED33-F0CB-41EC-8E88-6B4C27BFFC0A}" type="slidenum">
              <a:rPr lang="es-MX" sz="12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216000" indent="-215280">
              <a:lnSpc>
                <a:spcPct val="100000"/>
              </a:lnSpc>
            </a:pPr>
            <a:r>
              <a:rPr lang="es-MX" sz="1200" b="0" strike="noStrike" spc="-1" dirty="0">
                <a:latin typeface="+mn-lt"/>
              </a:rPr>
              <a:t>La energía eólica es un industria en crecimiento, sus peligros no son únicos. La OSHA tiene muchos estándares que los cubren,</a:t>
            </a:r>
          </a:p>
          <a:p>
            <a:pPr marL="216000" indent="-215280">
              <a:lnSpc>
                <a:spcPct val="100000"/>
              </a:lnSpc>
            </a:pPr>
            <a:endParaRPr lang="es-MX" sz="1200" b="0" strike="noStrike" spc="-1" dirty="0">
              <a:latin typeface="+mn-lt"/>
            </a:endParaRPr>
          </a:p>
          <a:p>
            <a:pPr marL="216000" indent="-215280">
              <a:lnSpc>
                <a:spcPct val="100000"/>
              </a:lnSpc>
            </a:pPr>
            <a:r>
              <a:rPr lang="es-MX" sz="1200" b="0" strike="noStrike" spc="-1" dirty="0">
                <a:latin typeface="+mn-lt"/>
              </a:rPr>
              <a:t>Los trabajadores de la industria eólica están expuestos a peligros que pueden resultar en muerte o en lesiones graves. Muchos accidentes que involucran lesiones por caídas, quemaduras severas por descarga o arco eléctrico y aplastamiento se han reportado a la OSHA.</a:t>
            </a:r>
          </a:p>
          <a:p>
            <a:pPr marL="216000" indent="-215280">
              <a:lnSpc>
                <a:spcPct val="100000"/>
              </a:lnSpc>
            </a:pPr>
            <a:endParaRPr lang="es-MX" sz="1200" b="0" strike="noStrike" spc="-1" dirty="0">
              <a:latin typeface="+mn-lt"/>
            </a:endParaRPr>
          </a:p>
          <a:p>
            <a:pPr marL="216000" indent="-215280">
              <a:lnSpc>
                <a:spcPct val="100000"/>
              </a:lnSpc>
            </a:pPr>
            <a:r>
              <a:rPr lang="es-MX" sz="1200" b="0" strike="noStrike" spc="-1" dirty="0">
                <a:latin typeface="+mn-lt"/>
              </a:rPr>
              <a:t>Este módulo proporciona información acerca de algunos peligros que pueden enfrentar los trabajadores de la industria eólica. </a:t>
            </a:r>
          </a:p>
          <a:p>
            <a:pPr marL="216000" indent="-215280">
              <a:lnSpc>
                <a:spcPct val="100000"/>
              </a:lnSpc>
            </a:pPr>
            <a:endParaRPr lang="es-MX" sz="1200" b="0" strike="noStrike" spc="-1" dirty="0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D298231F-3CB8-42AF-AEE9-F7CB86C88575}" type="slidenum">
              <a:rPr lang="es-MX" sz="12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es-MX" sz="2000" b="0" strike="noStrike" spc="-1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EC2F9414-3AEE-4ED0-9572-761B3B2ED7E1}" type="slidenum">
              <a:rPr lang="es-MX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216000" indent="-214920">
              <a:lnSpc>
                <a:spcPct val="100000"/>
              </a:lnSpc>
            </a:pPr>
            <a:r>
              <a:rPr lang="es-MX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Ver 29 CFR </a:t>
            </a:r>
            <a:r>
              <a:rPr lang="es-MX" sz="1200" b="0" u="sng" strike="noStrike" spc="-1" dirty="0">
                <a:solidFill>
                  <a:srgbClr val="000000"/>
                </a:solidFill>
                <a:uFillTx/>
                <a:latin typeface="+mn-lt"/>
                <a:ea typeface="+mn-ea"/>
                <a:hlinkClick r:id="rId3"/>
              </a:rPr>
              <a:t>1926.1417(c)</a:t>
            </a:r>
            <a:r>
              <a:rPr lang="es-MX" sz="1200" b="0" strike="noStrike" spc="-1" dirty="0">
                <a:solidFill>
                  <a:srgbClr val="000000"/>
                </a:solidFill>
                <a:latin typeface="+mn-lt"/>
                <a:ea typeface="+mn-ea"/>
              </a:rPr>
              <a:t> [PDF]. </a:t>
            </a:r>
            <a:endParaRPr lang="es-MX" sz="1200" b="0" strike="noStrike" spc="-1" dirty="0">
              <a:latin typeface="+mn-lt"/>
            </a:endParaRPr>
          </a:p>
          <a:p>
            <a:pPr marL="216000" indent="-214920">
              <a:lnSpc>
                <a:spcPct val="100000"/>
              </a:lnSpc>
            </a:pPr>
            <a:endParaRPr lang="es-MX" sz="1200" b="0" strike="noStrike" spc="-1" dirty="0">
              <a:latin typeface="+mn-lt"/>
            </a:endParaRPr>
          </a:p>
          <a:p>
            <a:pPr marL="216000" indent="-214920">
              <a:lnSpc>
                <a:spcPct val="100000"/>
              </a:lnSpc>
            </a:pPr>
            <a:r>
              <a:rPr lang="es-MX" sz="1200" b="0" strike="noStrike" spc="-1" dirty="0">
                <a:solidFill>
                  <a:srgbClr val="000000"/>
                </a:solidFill>
                <a:latin typeface="+mn-lt"/>
                <a:ea typeface="DejaVu Sans"/>
              </a:rPr>
              <a:t>La máxima velocidad de viento permitida y la información acerca de su  impacto en la capacidad nominal de carga debe anunciarse visiblemente en la cabina o en la tabla de cargas.</a:t>
            </a:r>
            <a:endParaRPr lang="es-MX" sz="1200" b="0" strike="noStrike" spc="-1" dirty="0">
              <a:latin typeface="+mn-lt"/>
            </a:endParaRPr>
          </a:p>
          <a:p>
            <a:pPr marL="216000" indent="-214920">
              <a:lnSpc>
                <a:spcPct val="100000"/>
              </a:lnSpc>
            </a:pPr>
            <a:endParaRPr lang="es-MX" sz="1200" b="0" strike="noStrike" spc="-1" dirty="0">
              <a:latin typeface="+mn-lt"/>
            </a:endParaRPr>
          </a:p>
          <a:p>
            <a:pPr marL="216000" indent="-214920">
              <a:lnSpc>
                <a:spcPct val="100000"/>
              </a:lnSpc>
            </a:pPr>
            <a:r>
              <a:rPr lang="es-MX" sz="1200" b="0" u="sng" strike="noStrike" spc="-1" dirty="0">
                <a:solidFill>
                  <a:srgbClr val="000000"/>
                </a:solidFill>
                <a:uFillTx/>
                <a:latin typeface="+mn-lt"/>
                <a:ea typeface="+mn-ea"/>
                <a:hlinkClick r:id="rId4"/>
              </a:rPr>
              <a:t>https://www.osha.gov/dep/greenjobs/windenergy_crane.html</a:t>
            </a:r>
            <a:endParaRPr lang="es-MX" sz="1200" b="0" strike="noStrike" spc="-1" dirty="0">
              <a:latin typeface="+mn-lt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82EF37DD-7FAA-4B30-9BA1-893CD06B1589}" type="slidenum">
              <a:rPr lang="es-MX" sz="1200" b="0" strike="noStrike" spc="-1">
                <a:solidFill>
                  <a:srgbClr val="000000"/>
                </a:solidFill>
                <a:latin typeface="Times New Roman"/>
              </a:rPr>
              <a:t>11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es-MX" sz="2000" b="0" strike="noStrike" spc="-1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D09D9D44-0C33-4221-8868-04219CF8185A}" type="slidenum">
              <a:rPr lang="es-MX" sz="12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es-MX" sz="2000" b="0" strike="noStrike" spc="-1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5069F721-543E-4EA0-914C-6B86C6E4E094}" type="slidenum">
              <a:rPr lang="es-MX" sz="1200" b="0" strike="noStrike" spc="-1">
                <a:solidFill>
                  <a:srgbClr val="000000"/>
                </a:solidFill>
                <a:latin typeface="Times New Roman"/>
              </a:rPr>
              <a:t>13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0775" y="693738"/>
            <a:ext cx="4614863" cy="3462337"/>
          </a:xfrm>
          <a:prstGeom prst="rect">
            <a:avLst/>
          </a:prstGeom>
        </p:spPr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85800" y="4389480"/>
            <a:ext cx="5484960" cy="4156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es-MX" sz="2000" b="0" strike="noStrike" spc="-1"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3884760" y="8777160"/>
            <a:ext cx="2970360" cy="46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8B3263F4-9A47-4B0B-B87B-7813D1ED3749}" type="slidenum">
              <a:rPr lang="es-MX" sz="1200" b="0" strike="noStrike" spc="-1">
                <a:solidFill>
                  <a:srgbClr val="000000"/>
                </a:solidFill>
                <a:latin typeface="Times New Roman"/>
              </a:rPr>
              <a:t>14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MX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MX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smart-energy.com/renewable-energy/fifth-ge-wind-turbine-collapse-in-2019-leaves-worker-injured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40" y="311040"/>
            <a:ext cx="2055960" cy="684360"/>
          </a:xfrm>
          <a:prstGeom prst="rect">
            <a:avLst/>
          </a:prstGeom>
          <a:ln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MX" sz="2200" b="1" strike="noStrike" spc="-1">
                <a:solidFill>
                  <a:srgbClr val="FFFFFF"/>
                </a:solidFill>
                <a:latin typeface="Calibri"/>
                <a:ea typeface="DejaVu Sans"/>
              </a:rPr>
              <a:t>Módulo # 6</a:t>
            </a:r>
            <a:endParaRPr lang="es-MX" sz="2200" b="0" strike="noStrike" spc="-1">
              <a:latin typeface="Arial"/>
            </a:endParaRPr>
          </a:p>
        </p:txBody>
      </p:sp>
      <p:sp>
        <p:nvSpPr>
          <p:cNvPr id="84" name="Custom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40" y="2666880"/>
            <a:ext cx="9142560" cy="10652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85" name="CustomShape 4"/>
          <p:cNvSpPr>
            <a:spLocks noGrp="1"/>
          </p:cNvSpPr>
          <p:nvPr>
            <p:ph type="title" idx="4294967295"/>
          </p:nvPr>
        </p:nvSpPr>
        <p:spPr>
          <a:xfrm>
            <a:off x="685800" y="2666880"/>
            <a:ext cx="7770960" cy="932040"/>
          </a:xfrm>
          <a:prstGeom prst="rect">
            <a:avLst/>
          </a:prstGeom>
          <a:noFill/>
          <a:ln>
            <a:noFill/>
            <a:prstDash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Energía eólica: </a:t>
            </a:r>
            <a:b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Los requisitos de la OSHA</a:t>
            </a:r>
            <a:endParaRPr kumimoji="0" lang="es-ES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A4F81E7-C704-446F-8488-231507272C28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Recomendaciones para el trabajo con grúa, cabria e </a:t>
            </a:r>
            <a:r>
              <a:rPr kumimoji="0" lang="es-MX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izador</a:t>
            </a:r>
            <a:r>
              <a:rPr kumimoji="0" lang="es-MX" sz="2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 (3)</a:t>
            </a:r>
            <a:r>
              <a:rPr kumimoji="0" lang="es-MX" sz="20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 </a:t>
            </a:r>
            <a:endParaRPr kumimoji="0" lang="es-MX" sz="20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417871" y="1509234"/>
            <a:ext cx="8598310" cy="441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Utilizar correctamente la tabla de cargas para la configuración, preparación, carga de peso y recorrido del levantamiento de la grúa.</a:t>
            </a:r>
            <a:endParaRPr lang="es-MX" sz="2100" b="0" strike="noStrike" spc="-1" dirty="0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No exceder la capacidad establecida en la tabla de cargas cuando se hagan elevaciones.</a:t>
            </a:r>
            <a:endParaRPr lang="es-MX" sz="2100" b="0" strike="noStrike" spc="-1" dirty="0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Levantar la carga unas pocas pulgadas, sostenerla, verificar capacidad y balance y probar sistema de frenado antes de llevarse la carga.</a:t>
            </a:r>
            <a:endParaRPr lang="es-MX" sz="2100" b="0" strike="noStrike" spc="-1" dirty="0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Seguir las señales y las instrucciones del fabricante cuando se opera la grúa.</a:t>
            </a:r>
            <a:endParaRPr lang="es-MX" sz="2100" b="0" strike="noStrike" spc="-1" dirty="0">
              <a:latin typeface="Arial"/>
            </a:endParaRPr>
          </a:p>
          <a:p>
            <a:pPr>
              <a:lnSpc>
                <a:spcPct val="150000"/>
              </a:lnSpc>
              <a:spcBef>
                <a:spcPts val="479"/>
              </a:spcBef>
            </a:pPr>
            <a:endParaRPr lang="es-MX" sz="2100" b="0" strike="noStrike" spc="-1" dirty="0">
              <a:latin typeface="Arial"/>
            </a:endParaRPr>
          </a:p>
          <a:p>
            <a:pPr>
              <a:lnSpc>
                <a:spcPct val="150000"/>
              </a:lnSpc>
              <a:spcBef>
                <a:spcPts val="479"/>
              </a:spcBef>
            </a:pPr>
            <a:endParaRPr lang="es-MX" sz="2100" b="0" strike="noStrike" spc="-1" dirty="0">
              <a:latin typeface="Arial"/>
            </a:endParaRPr>
          </a:p>
          <a:p>
            <a:pPr>
              <a:lnSpc>
                <a:spcPct val="150000"/>
              </a:lnSpc>
              <a:spcBef>
                <a:spcPts val="479"/>
              </a:spcBef>
            </a:pPr>
            <a:endParaRPr lang="es-MX" sz="2100" b="0" strike="noStrike" spc="-1" dirty="0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B89996E-FC14-4AC8-B593-9DCDCE535520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10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Otros factores a considerar (1)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457200" y="1082445"/>
            <a:ext cx="8228160" cy="441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 algn="just">
              <a:lnSpc>
                <a:spcPct val="150000"/>
              </a:lnSpc>
              <a:spcBef>
                <a:spcPts val="43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Las turbinas eólicas son instaladas en áreas ventosas.</a:t>
            </a:r>
            <a:endParaRPr lang="es-MX" sz="2100" b="0" strike="noStrike" spc="-1" dirty="0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43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Considerar el efecto de la velocidad del viento durante las actividades de elevación.</a:t>
            </a:r>
            <a:endParaRPr lang="es-MX" sz="2100" b="0" strike="noStrike" spc="-1" dirty="0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43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El empleador debería de determinar la velocidad máxima del viento que considere segura para operaciones de levantamiento.</a:t>
            </a:r>
            <a:endParaRPr lang="es-MX" sz="2100" b="0" strike="noStrike" spc="-1" dirty="0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43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Las tablas de cargas generalmente no toman en consideración la velocidad del viento.</a:t>
            </a:r>
            <a:endParaRPr lang="es-MX" sz="2100" b="0" strike="noStrike" spc="-1" dirty="0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43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Anunciar visiblemente en la cabina o en la tabla de cargas la máxima velocidad de viento permitida y la información acerca de su  impacto en la capacidad nominal de carga.</a:t>
            </a:r>
            <a:endParaRPr lang="es-MX" sz="2100" b="0" strike="noStrike" spc="-1" dirty="0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43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Ver el estándar de la OSHA: 29 CFR 1926.1417(c)</a:t>
            </a:r>
            <a:endParaRPr lang="es-MX" sz="2100" b="0" strike="noStrike" spc="-1" dirty="0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044E861-770D-4926-B8FC-EA2DA696172D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11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Otros factores a considerar (2)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457200" y="1373548"/>
            <a:ext cx="8075880" cy="479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 algn="just">
              <a:lnSpc>
                <a:spcPct val="150000"/>
              </a:lnSpc>
              <a:spcBef>
                <a:spcPts val="43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El clima extremoso como la lluvia, la nieve o la niebla pueden tener un impacto adverso en las operaciones de la grúa y de levantamiento.</a:t>
            </a:r>
            <a:endParaRPr lang="es-MX" sz="2100" b="0" strike="noStrike" spc="-1" dirty="0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43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Considerar el sistema hidráulico de la grúa y posible disminución de la capacidad nominal de la grúa a temperaturas por debajo de 10</a:t>
            </a:r>
            <a:r>
              <a:rPr lang="es-MX" sz="2100" b="0" strike="noStrike" spc="-1" baseline="30000" dirty="0">
                <a:solidFill>
                  <a:srgbClr val="000000"/>
                </a:solidFill>
                <a:latin typeface="Calibri"/>
                <a:ea typeface="DejaVu Sans"/>
              </a:rPr>
              <a:t>o</a:t>
            </a:r>
            <a:r>
              <a:rPr lang="es-MX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F.</a:t>
            </a:r>
            <a:endParaRPr lang="es-MX" sz="2100" b="0" strike="noStrike" spc="-1" dirty="0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43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Ajustar equipo y operaciones atendiendo al efecto del viento, hielo y nieve en la estabilidad y capacidad nominal del equipo.</a:t>
            </a:r>
            <a:endParaRPr lang="es-MX" sz="2100" b="0" strike="noStrike" spc="-1" dirty="0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43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Ver el estándar de la OSHA: 29 CFR 1926.1417(n).</a:t>
            </a:r>
            <a:endParaRPr lang="es-MX" sz="2100" b="0" strike="noStrike" spc="-1" dirty="0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439"/>
              </a:spcBef>
              <a:buClr>
                <a:srgbClr val="FF0000"/>
              </a:buClr>
              <a:buFont typeface="Calibri"/>
              <a:buChar char="−"/>
            </a:pPr>
            <a:r>
              <a:rPr lang="es-MX" sz="21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¡Peligro! </a:t>
            </a:r>
            <a:r>
              <a:rPr lang="es-MX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El</a:t>
            </a:r>
            <a:r>
              <a:rPr lang="es-MX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s-MX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brazo de una grúa puede convertirse en pararrayos durante una tormenta eléctrica.</a:t>
            </a:r>
            <a:endParaRPr lang="es-MX" sz="2100" b="0" strike="noStrike" spc="-1" dirty="0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1896BEC-B4F6-4F17-BF8A-48812028FE52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Otros factores a considerar (3)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6" name="Picture 5" descr="Grúa demasiado cercana a la turbina.  &#10;"/>
          <p:cNvPicPr/>
          <p:nvPr/>
        </p:nvPicPr>
        <p:blipFill>
          <a:blip r:embed="rId3"/>
          <a:stretch/>
        </p:blipFill>
        <p:spPr>
          <a:xfrm>
            <a:off x="609480" y="1806480"/>
            <a:ext cx="3746160" cy="3678480"/>
          </a:xfrm>
          <a:prstGeom prst="rect">
            <a:avLst/>
          </a:prstGeom>
          <a:ln>
            <a:noFill/>
          </a:ln>
        </p:spPr>
      </p:pic>
      <p:pic>
        <p:nvPicPr>
          <p:cNvPr id="130" name="Picture 9" descr="peligro"/>
          <p:cNvPicPr/>
          <p:nvPr/>
        </p:nvPicPr>
        <p:blipFill>
          <a:blip r:embed="rId4"/>
          <a:stretch/>
        </p:blipFill>
        <p:spPr>
          <a:xfrm>
            <a:off x="1683000" y="2910960"/>
            <a:ext cx="516600" cy="516600"/>
          </a:xfrm>
          <a:prstGeom prst="rect">
            <a:avLst/>
          </a:prstGeom>
          <a:ln>
            <a:noFill/>
          </a:ln>
        </p:spPr>
      </p:pic>
      <p:sp>
        <p:nvSpPr>
          <p:cNvPr id="128" name="CustomShape 3"/>
          <p:cNvSpPr/>
          <p:nvPr/>
        </p:nvSpPr>
        <p:spPr>
          <a:xfrm>
            <a:off x="203040" y="5638680"/>
            <a:ext cx="40370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>
              <a:lnSpc>
                <a:spcPct val="100000"/>
              </a:lnSpc>
              <a:spcBef>
                <a:spcPts val="479"/>
              </a:spcBef>
            </a:pPr>
            <a:r>
              <a:rPr lang="es-MX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Grúa demasiado cercana a la turbina.  </a:t>
            </a:r>
            <a:endParaRPr lang="es-MX" sz="2400" b="0" strike="noStrike" spc="-1" dirty="0">
              <a:latin typeface="Arial"/>
            </a:endParaRPr>
          </a:p>
        </p:txBody>
      </p:sp>
      <p:pic>
        <p:nvPicPr>
          <p:cNvPr id="127" name="Picture 7" descr="El clima extremoso como lluvia y niebla impacta las operaciones con grúa&#10;"/>
          <p:cNvPicPr/>
          <p:nvPr/>
        </p:nvPicPr>
        <p:blipFill>
          <a:blip r:embed="rId5"/>
          <a:stretch/>
        </p:blipFill>
        <p:spPr>
          <a:xfrm>
            <a:off x="4724280" y="1826280"/>
            <a:ext cx="3746160" cy="3658680"/>
          </a:xfrm>
          <a:prstGeom prst="rect">
            <a:avLst/>
          </a:prstGeom>
          <a:ln>
            <a:noFill/>
          </a:ln>
        </p:spPr>
      </p:pic>
      <p:pic>
        <p:nvPicPr>
          <p:cNvPr id="131" name="Picture 10" descr="peligro"/>
          <p:cNvPicPr/>
          <p:nvPr/>
        </p:nvPicPr>
        <p:blipFill>
          <a:blip r:embed="rId4"/>
          <a:stretch/>
        </p:blipFill>
        <p:spPr>
          <a:xfrm>
            <a:off x="6141600" y="1999800"/>
            <a:ext cx="516600" cy="516600"/>
          </a:xfrm>
          <a:prstGeom prst="rect">
            <a:avLst/>
          </a:prstGeom>
          <a:ln>
            <a:noFill/>
          </a:ln>
        </p:spPr>
      </p:pic>
      <p:sp>
        <p:nvSpPr>
          <p:cNvPr id="129" name="CustomShape 4"/>
          <p:cNvSpPr/>
          <p:nvPr/>
        </p:nvSpPr>
        <p:spPr>
          <a:xfrm>
            <a:off x="4241520" y="5638680"/>
            <a:ext cx="444384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>
              <a:lnSpc>
                <a:spcPct val="100000"/>
              </a:lnSpc>
              <a:spcBef>
                <a:spcPts val="479"/>
              </a:spcBef>
            </a:pPr>
            <a:r>
              <a:rPr lang="es-MX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El clima extremoso como lluvia y niebla impacta las operaciones con grúa</a:t>
            </a:r>
            <a:endParaRPr lang="es-MX" sz="2400" b="0" strike="noStrike" spc="-1" dirty="0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CC33D49-C695-4607-909E-EE30AC1FC66B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13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Peligros eléctricos (1) 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228600" y="1560600"/>
            <a:ext cx="8304480" cy="515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 algn="just">
              <a:spcBef>
                <a:spcPts val="391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195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Los trabajadores de los parques eólicos están expuestos a los peligros de arco eléctrico y de descarga eléctrica.</a:t>
            </a:r>
            <a:endParaRPr lang="es-MX" sz="1950" b="0" strike="noStrike" spc="-1" dirty="0">
              <a:latin typeface="Arial"/>
            </a:endParaRPr>
          </a:p>
          <a:p>
            <a:pPr marL="343080" indent="-341640" algn="just">
              <a:spcBef>
                <a:spcPts val="391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195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herramienta y el equipo que usan pueden </a:t>
            </a:r>
            <a:r>
              <a:rPr lang="es-MX" sz="195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haver</a:t>
            </a:r>
            <a:r>
              <a:rPr lang="es-MX" sz="195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contacto con cables eléctricos.</a:t>
            </a:r>
            <a:endParaRPr lang="es-MX" sz="1950" b="0" strike="noStrike" spc="-1" dirty="0">
              <a:latin typeface="Arial"/>
            </a:endParaRPr>
          </a:p>
          <a:p>
            <a:pPr marL="343080" indent="-341640" algn="just">
              <a:spcBef>
                <a:spcPts val="391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195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Los trabajadores deben permanecer al menos a 10 pies de distancia del cableado eléctrico.</a:t>
            </a:r>
            <a:endParaRPr lang="es-MX" sz="1950" b="0" strike="noStrike" spc="-1" dirty="0">
              <a:latin typeface="Arial"/>
            </a:endParaRPr>
          </a:p>
          <a:p>
            <a:pPr marL="743040" lvl="1" indent="-284400" algn="just">
              <a:spcBef>
                <a:spcPts val="320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OSHA</a:t>
            </a:r>
            <a:r>
              <a:rPr lang="es-MX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s-MX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29 CFR 1926</a:t>
            </a:r>
            <a:r>
              <a:rPr lang="es-MX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s-MX" sz="16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subparte</a:t>
            </a:r>
            <a:r>
              <a:rPr lang="es-MX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CC</a:t>
            </a:r>
            <a:endParaRPr lang="es-MX" sz="1600" b="0" strike="noStrike" spc="-1" dirty="0">
              <a:latin typeface="Arial"/>
            </a:endParaRPr>
          </a:p>
          <a:p>
            <a:pPr marL="1143000" lvl="2" indent="-227160" algn="just">
              <a:spcBef>
                <a:spcPts val="320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1926.1408</a:t>
            </a:r>
            <a:r>
              <a:rPr lang="es-MX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seguridad de líneas eléctricas (hasta 350kV</a:t>
            </a:r>
            <a:r>
              <a:rPr lang="es-MX" sz="115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es-MX" sz="1150" b="0" strike="noStrike" spc="-1" dirty="0">
              <a:latin typeface="Arial"/>
            </a:endParaRPr>
          </a:p>
          <a:p>
            <a:pPr marL="343080" indent="-341640" algn="just">
              <a:spcBef>
                <a:spcPts val="391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195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Los trabajadores de los parques eólicos están cubiertos por el estándar para  la generación, la transmisión y la distribución de electricidad.</a:t>
            </a:r>
            <a:endParaRPr lang="es-MX" sz="1950" b="0" strike="noStrike" spc="-1" dirty="0">
              <a:latin typeface="Arial"/>
            </a:endParaRPr>
          </a:p>
          <a:p>
            <a:pPr marL="343080" indent="-341640" algn="just">
              <a:spcBef>
                <a:spcPts val="391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195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 empleador se le requiere que instrumente prácticas de trabajo seguras y que capacite a los trabajadores.</a:t>
            </a:r>
            <a:endParaRPr lang="es-MX" sz="1950" b="0" strike="noStrike" spc="-1" dirty="0">
              <a:latin typeface="Arial"/>
            </a:endParaRPr>
          </a:p>
          <a:p>
            <a:pPr marL="343080" indent="-341640" algn="just">
              <a:spcBef>
                <a:spcPts val="391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195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Es aplicable el estándares de la OSHA para  la generación, la transmisión y la distribución de electricidad, </a:t>
            </a:r>
            <a:r>
              <a:rPr lang="es-MX" sz="195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29 CFR 1910.269</a:t>
            </a:r>
            <a:r>
              <a:rPr lang="es-MX" sz="195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es-MX" sz="1950" b="0" strike="noStrike" spc="-1" dirty="0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18B9638-278F-4812-BCC4-83BC2041DBD9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14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Peligros eléctricos (2) 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8" name="Picture 11" descr="Componentes eléctricos en espacio confinado.&#10;"/>
          <p:cNvPicPr/>
          <p:nvPr/>
        </p:nvPicPr>
        <p:blipFill>
          <a:blip r:embed="rId3"/>
          <a:stretch/>
        </p:blipFill>
        <p:spPr>
          <a:xfrm>
            <a:off x="561240" y="1856520"/>
            <a:ext cx="3808440" cy="4009680"/>
          </a:xfrm>
          <a:prstGeom prst="rect">
            <a:avLst/>
          </a:prstGeom>
          <a:ln>
            <a:noFill/>
          </a:ln>
        </p:spPr>
      </p:pic>
      <p:sp>
        <p:nvSpPr>
          <p:cNvPr id="140" name="CustomShape 4"/>
          <p:cNvSpPr/>
          <p:nvPr/>
        </p:nvSpPr>
        <p:spPr>
          <a:xfrm>
            <a:off x="561240" y="5890320"/>
            <a:ext cx="380844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algn="ctr">
              <a:lnSpc>
                <a:spcPct val="100000"/>
              </a:lnSpc>
              <a:spcBef>
                <a:spcPts val="479"/>
              </a:spcBef>
            </a:pPr>
            <a:r>
              <a:rPr lang="es-MX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Componentes eléctricos en espacio confinado.</a:t>
            </a:r>
            <a:endParaRPr lang="es-MX" sz="2400" b="0" strike="noStrike" spc="-1" dirty="0">
              <a:latin typeface="Arial"/>
            </a:endParaRPr>
          </a:p>
        </p:txBody>
      </p:sp>
      <p:pic>
        <p:nvPicPr>
          <p:cNvPr id="137" name="Picture 9" descr="Peligro eléctrico en parques eólicos.&#10;"/>
          <p:cNvPicPr/>
          <p:nvPr/>
        </p:nvPicPr>
        <p:blipFill>
          <a:blip r:embed="rId4"/>
          <a:stretch/>
        </p:blipFill>
        <p:spPr>
          <a:xfrm>
            <a:off x="4690080" y="1856520"/>
            <a:ext cx="3808440" cy="4009680"/>
          </a:xfrm>
          <a:prstGeom prst="rect">
            <a:avLst/>
          </a:prstGeom>
          <a:ln>
            <a:noFill/>
          </a:ln>
        </p:spPr>
      </p:pic>
      <p:sp>
        <p:nvSpPr>
          <p:cNvPr id="139" name="CustomShape 3"/>
          <p:cNvSpPr/>
          <p:nvPr/>
        </p:nvSpPr>
        <p:spPr>
          <a:xfrm>
            <a:off x="4090320" y="5878800"/>
            <a:ext cx="46198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>
              <a:lnSpc>
                <a:spcPct val="100000"/>
              </a:lnSpc>
              <a:spcBef>
                <a:spcPts val="479"/>
              </a:spcBef>
            </a:pPr>
            <a:r>
              <a:rPr lang="es-MX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Peligro eléctrico en parques eólicos.</a:t>
            </a:r>
            <a:endParaRPr lang="es-MX" sz="2400" b="0" strike="noStrike" spc="-1" dirty="0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6F365EC-498E-4059-BD3F-DF2F57C0AB12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15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Peligros de caída (1)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533520" y="1577880"/>
            <a:ext cx="7999560" cy="441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 algn="just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Los trabajadores que erigen y mantienen turbinas eólicas están expuestos a peligros de caída. </a:t>
            </a:r>
            <a:endParaRPr lang="es-MX" sz="2400" b="0" strike="noStrike" spc="-1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Algunas turbinas eléctricas son de hasta 100 pies de alto.</a:t>
            </a:r>
            <a:endParaRPr lang="es-MX" sz="2400" b="0" strike="noStrike" spc="-1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exposición a vientos fuertes presenta una amenaza a los trabajadores en altas elevaciones.</a:t>
            </a:r>
            <a:endParaRPr lang="es-MX" sz="2400" b="0" strike="noStrike" spc="-1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Los requisitos de la OSHA para la protección contra caídas difieren de la construcción a la instalación y el mantenimiento.</a:t>
            </a:r>
            <a:endParaRPr lang="es-MX" sz="2400" b="0" strike="noStrike" spc="-1"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6B3167A-5DA1-418C-B779-6F2DEEE683EA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16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Peligros de caída (2)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533520" y="1447920"/>
            <a:ext cx="8151840" cy="49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 algn="just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Los trabajadores de la </a:t>
            </a:r>
            <a:r>
              <a:rPr lang="es-MX" sz="18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construcción</a:t>
            </a:r>
            <a:r>
              <a:rPr lang="es-MX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expuestos a caídas de más de 6 pies de altura deben estar protegidos contra esas caídas.</a:t>
            </a:r>
            <a:endParaRPr lang="es-MX" sz="1800" b="0" strike="noStrike" spc="-1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Para la protección contra caídas debe seguirse el estándar de la OSHA para la construcción </a:t>
            </a:r>
            <a:r>
              <a:rPr lang="es-MX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29 CFR 1926.500.</a:t>
            </a:r>
            <a:endParaRPr lang="es-MX" sz="1800" b="0" strike="noStrike" spc="-1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Los trabajadores de </a:t>
            </a:r>
            <a:r>
              <a:rPr lang="es-MX" sz="18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mantenimiento</a:t>
            </a:r>
            <a:r>
              <a:rPr lang="es-MX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expuestos a caídas de más de 4 pies de altura deben estar protegidos contra esas caídas.</a:t>
            </a:r>
            <a:endParaRPr lang="es-MX" sz="1800" b="0" strike="noStrike" spc="-1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Para la protección contra caídas debe seguirse el estándar de la OSHA para la industria en general </a:t>
            </a:r>
            <a:r>
              <a:rPr lang="es-MX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29 CFR 1910.28.</a:t>
            </a:r>
            <a:endParaRPr lang="es-MX" sz="1800" b="0" strike="noStrike" spc="-1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Los trabajadores de mantenimiento que utilicen escaleras fijas que excedan los 20 pies de longitud deben seguir el </a:t>
            </a:r>
            <a:r>
              <a:rPr lang="es-MX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29 CFR 1910.23.</a:t>
            </a:r>
            <a:endParaRPr lang="es-MX" sz="1800" b="0" strike="noStrike" spc="-1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Los estándares establecen la obligación de tener protección contra caídas y objetos en caída.</a:t>
            </a:r>
            <a:endParaRPr lang="es-MX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endParaRPr lang="es-MX" sz="1800" b="0" strike="noStrike" spc="-1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A0D3AC4-80BB-40BB-B39C-78718DA90402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17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Peligros de caída (3)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0" name="Picture 9" descr="Exposición a peligros de caída&#10;"/>
          <p:cNvPicPr/>
          <p:nvPr/>
        </p:nvPicPr>
        <p:blipFill>
          <a:blip r:embed="rId3"/>
          <a:stretch/>
        </p:blipFill>
        <p:spPr>
          <a:xfrm>
            <a:off x="609480" y="1600200"/>
            <a:ext cx="3861000" cy="3930840"/>
          </a:xfrm>
          <a:prstGeom prst="rect">
            <a:avLst/>
          </a:prstGeom>
          <a:ln>
            <a:noFill/>
          </a:ln>
        </p:spPr>
      </p:pic>
      <p:sp>
        <p:nvSpPr>
          <p:cNvPr id="151" name="CustomShape 3"/>
          <p:cNvSpPr/>
          <p:nvPr/>
        </p:nvSpPr>
        <p:spPr>
          <a:xfrm>
            <a:off x="-49320" y="5682600"/>
            <a:ext cx="461988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algn="ctr">
              <a:lnSpc>
                <a:spcPct val="100000"/>
              </a:lnSpc>
              <a:spcBef>
                <a:spcPts val="479"/>
              </a:spcBef>
            </a:pPr>
            <a:r>
              <a:rPr lang="es-MX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Exposición a peligros de caída</a:t>
            </a:r>
            <a:endParaRPr lang="es-MX" sz="2400" b="0" strike="noStrike" spc="-1" dirty="0">
              <a:latin typeface="Arial"/>
            </a:endParaRPr>
          </a:p>
        </p:txBody>
      </p:sp>
      <p:pic>
        <p:nvPicPr>
          <p:cNvPr id="149" name="Picture 7" descr="Deben seguirse los estándares de la OSHA para protección de caídas &#10;"/>
          <p:cNvPicPr/>
          <p:nvPr/>
        </p:nvPicPr>
        <p:blipFill>
          <a:blip r:embed="rId4"/>
          <a:stretch/>
        </p:blipFill>
        <p:spPr>
          <a:xfrm>
            <a:off x="4800600" y="1600200"/>
            <a:ext cx="3579840" cy="3930840"/>
          </a:xfrm>
          <a:prstGeom prst="rect">
            <a:avLst/>
          </a:prstGeom>
          <a:ln>
            <a:noFill/>
          </a:ln>
        </p:spPr>
      </p:pic>
      <p:sp>
        <p:nvSpPr>
          <p:cNvPr id="152" name="CustomShape 4"/>
          <p:cNvSpPr/>
          <p:nvPr/>
        </p:nvSpPr>
        <p:spPr>
          <a:xfrm>
            <a:off x="3962520" y="5682600"/>
            <a:ext cx="493812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algn="ctr">
              <a:lnSpc>
                <a:spcPct val="100000"/>
              </a:lnSpc>
              <a:spcBef>
                <a:spcPts val="479"/>
              </a:spcBef>
            </a:pPr>
            <a:r>
              <a:rPr lang="es-MX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Deben seguirse los estándares de la OSHA para protección de caídas </a:t>
            </a:r>
            <a:endParaRPr lang="es-MX" sz="2400" b="0" strike="noStrike" spc="-1" dirty="0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C219CEE-1E8F-44DD-9B9C-EA2B5B78B1F3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18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Peligros de incendio (1)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394920" y="1521360"/>
            <a:ext cx="8366760" cy="479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Las partes eléctricas de las turbinas eólicas crean peligros de incendio.</a:t>
            </a:r>
            <a:endParaRPr lang="es-MX" sz="2400" b="0" strike="noStrike" spc="-1">
              <a:latin typeface="Arial"/>
            </a:endParaRPr>
          </a:p>
          <a:p>
            <a:pPr marL="343080" indent="-34164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Los materiales de construcción y el aislamiento de la góndola son materiales combustibles.</a:t>
            </a:r>
            <a:endParaRPr lang="es-MX" sz="2400" b="0" strike="noStrike" spc="-1">
              <a:latin typeface="Arial"/>
            </a:endParaRPr>
          </a:p>
          <a:p>
            <a:pPr marL="343080" indent="-34164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Los trabajadores deberían ser capacitados en peligros de incendio y procedimientos de emergencia:</a:t>
            </a:r>
            <a:endParaRPr lang="es-MX" sz="2400" b="0" strike="noStrike" spc="-1">
              <a:latin typeface="Arial"/>
            </a:endParaRPr>
          </a:p>
          <a:p>
            <a:pPr marL="343080" indent="-34164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Principios generales del uso del extintor de fuego.</a:t>
            </a:r>
            <a:endParaRPr lang="es-MX" sz="2400" b="0" strike="noStrike" spc="-1">
              <a:latin typeface="Arial"/>
            </a:endParaRPr>
          </a:p>
          <a:p>
            <a:pPr marL="343080" indent="-34164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Peligros involucrados en la etapa incipiente del combate contra un incendio.</a:t>
            </a:r>
            <a:endParaRPr lang="es-MX" sz="2400" b="0" strike="noStrike" spc="-1">
              <a:latin typeface="Arial"/>
            </a:endParaRPr>
          </a:p>
          <a:p>
            <a:pPr marL="343080" indent="-34164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Gases tóxicos y deficiencia de oxígeno.</a:t>
            </a:r>
            <a:endParaRPr lang="es-MX" sz="2400" b="0" strike="noStrike" spc="-1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F0E3501-E1A8-4166-A6DD-58EBB7EF6F47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19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Descargo de responsabilidad  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es-MX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Este material fue producido gracias a la subvención número </a:t>
            </a:r>
            <a:r>
              <a:rPr lang="es-MX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SH-05144-SH9</a:t>
            </a:r>
            <a:r>
              <a:rPr lang="es-MX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de la Administración de Seguridad y Salud Ocupacional del Departamento del Trabajo de Estados Unidos. Este no necesariamente refleja el punto de vista o las políticas del Departamento del Trabajo ni la mención de nombres o productos comerciales o de organizaciones implica que el gobierno de EU los respalde. </a:t>
            </a:r>
            <a:endParaRPr lang="es-MX" sz="2800" b="0" strike="noStrike" spc="-1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8A4C5F4-CA73-4E75-8D9C-A6EEA6348212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Peligros de incendio (2)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394920" y="1521360"/>
            <a:ext cx="8366760" cy="479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Crear un plan que se describa el papel del personal clave durante un incendio.</a:t>
            </a:r>
            <a:endParaRPr lang="es-MX" sz="2400" b="0" strike="noStrike" spc="-1">
              <a:latin typeface="Arial"/>
            </a:endParaRPr>
          </a:p>
          <a:p>
            <a:pPr marL="343080" indent="-34164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Proporcionar un plan de evacuación para los trabajadores en turbinas eólicas.</a:t>
            </a:r>
            <a:endParaRPr lang="es-MX" sz="2400" b="0" strike="noStrike" spc="-1">
              <a:latin typeface="Arial"/>
            </a:endParaRPr>
          </a:p>
          <a:p>
            <a:pPr marL="343080" indent="-34164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Instalar sistemas de detección de fuego y de emergencia en la góndola para alerta temprana y escape.</a:t>
            </a:r>
            <a:endParaRPr lang="es-MX" sz="2400" b="0" strike="noStrike" spc="-1">
              <a:latin typeface="Arial"/>
            </a:endParaRPr>
          </a:p>
          <a:p>
            <a:pPr marL="343080" indent="-34164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Mantener los sistemas en condiciones de operación. Ver los estándares de la OSHA 1910.160(c) y 1910.165(d).</a:t>
            </a:r>
            <a:endParaRPr lang="es-MX" sz="24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420"/>
              </a:spcBef>
            </a:pPr>
            <a:endParaRPr lang="es-MX" sz="2400" b="0" strike="noStrike" spc="-1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E170B86-B665-4FFB-83D2-D3326631246A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20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Peligros de incendio (3)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1" name="Picture 5" descr="Las partes eléctricas de una turbina eólica puede ser fuente de incendio"/>
          <p:cNvPicPr/>
          <p:nvPr/>
        </p:nvPicPr>
        <p:blipFill>
          <a:blip r:embed="rId3"/>
          <a:stretch/>
        </p:blipFill>
        <p:spPr>
          <a:xfrm>
            <a:off x="609480" y="1973880"/>
            <a:ext cx="3818160" cy="3856320"/>
          </a:xfrm>
          <a:prstGeom prst="rect">
            <a:avLst/>
          </a:prstGeom>
          <a:ln>
            <a:noFill/>
          </a:ln>
        </p:spPr>
      </p:pic>
      <p:sp>
        <p:nvSpPr>
          <p:cNvPr id="163" name="CustomShape 3"/>
          <p:cNvSpPr/>
          <p:nvPr/>
        </p:nvSpPr>
        <p:spPr>
          <a:xfrm>
            <a:off x="457200" y="5901120"/>
            <a:ext cx="397044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MX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Las partes eléctricas de una turbina eólica puede ser fuente de incendio.</a:t>
            </a:r>
            <a:endParaRPr lang="es-MX" sz="2000" b="0" strike="noStrike" spc="-1" dirty="0">
              <a:latin typeface="Arial"/>
            </a:endParaRPr>
          </a:p>
        </p:txBody>
      </p:sp>
      <p:pic>
        <p:nvPicPr>
          <p:cNvPr id="162" name="Picture 7" descr="Los materiales de la góndola son &#10;combustibles&#10;"/>
          <p:cNvPicPr/>
          <p:nvPr/>
        </p:nvPicPr>
        <p:blipFill>
          <a:blip r:embed="rId4"/>
          <a:stretch/>
        </p:blipFill>
        <p:spPr>
          <a:xfrm>
            <a:off x="4617000" y="1981080"/>
            <a:ext cx="3836160" cy="3856320"/>
          </a:xfrm>
          <a:prstGeom prst="rect">
            <a:avLst/>
          </a:prstGeom>
          <a:ln>
            <a:noFill/>
          </a:ln>
        </p:spPr>
      </p:pic>
      <p:sp>
        <p:nvSpPr>
          <p:cNvPr id="164" name="CustomShape 4"/>
          <p:cNvSpPr/>
          <p:nvPr/>
        </p:nvSpPr>
        <p:spPr>
          <a:xfrm>
            <a:off x="4608000" y="5879160"/>
            <a:ext cx="4247640" cy="84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MX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Los materiales de la góndola son </a:t>
            </a:r>
            <a:endParaRPr lang="es-MX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MX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combustibles</a:t>
            </a:r>
            <a:endParaRPr lang="es-MX" sz="2000" b="0" strike="noStrike" spc="-1" dirty="0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3FB0A83-3926-422F-A81B-365F197DDB96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21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Bloqueo/etiquetado (1)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457200" y="1558440"/>
            <a:ext cx="7999560" cy="461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El bloqueo/etiquetado se refiere a prácticas y procedimientos específicos para salvaguardar a los empleados.</a:t>
            </a:r>
            <a:endParaRPr lang="es-MX" sz="2000" b="0" strike="noStrike" spc="-1">
              <a:latin typeface="Arial"/>
            </a:endParaRPr>
          </a:p>
          <a:p>
            <a:pPr marL="343080" indent="-34164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 realiza durante actividades de servicio y mantenimiento.</a:t>
            </a:r>
            <a:endParaRPr lang="es-MX" sz="2000" b="0" strike="noStrike" spc="-1">
              <a:latin typeface="Arial"/>
            </a:endParaRPr>
          </a:p>
          <a:p>
            <a:pPr marL="343080" indent="-34164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Los trabajadores son protegidos de:</a:t>
            </a:r>
            <a:endParaRPr lang="es-MX" sz="2000" b="0" strike="noStrike" spc="-1">
              <a:latin typeface="Arial"/>
            </a:endParaRPr>
          </a:p>
          <a:p>
            <a:pPr marL="743040" lvl="1" indent="-284400" algn="just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es-MX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energización inesperada de la maquinaria</a:t>
            </a:r>
            <a:endParaRPr lang="es-MX" sz="1600" b="0" strike="noStrike" spc="-1">
              <a:latin typeface="Arial"/>
            </a:endParaRPr>
          </a:p>
          <a:p>
            <a:pPr marL="743040" lvl="1" indent="-284400" algn="just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es-MX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liberación de energía peligrosa.</a:t>
            </a:r>
            <a:endParaRPr lang="es-MX" sz="1600" b="0" strike="noStrike" spc="-1">
              <a:latin typeface="Arial"/>
            </a:endParaRPr>
          </a:p>
          <a:p>
            <a:pPr marL="343080" indent="-34164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Solo empleados autorizados puede bloquear o etiquetar maquinaria o equipo.</a:t>
            </a:r>
            <a:endParaRPr lang="es-MX" sz="2000" b="0" strike="noStrike" spc="-1">
              <a:latin typeface="Arial"/>
            </a:endParaRPr>
          </a:p>
          <a:p>
            <a:pPr marL="399960">
              <a:lnSpc>
                <a:spcPct val="150000"/>
              </a:lnSpc>
              <a:spcBef>
                <a:spcPts val="360"/>
              </a:spcBef>
            </a:pPr>
            <a:endParaRPr lang="es-MX" sz="2000" b="0" strike="noStrike" spc="-1">
              <a:latin typeface="Arial"/>
            </a:endParaRPr>
          </a:p>
          <a:p>
            <a:pPr marL="399960">
              <a:lnSpc>
                <a:spcPct val="150000"/>
              </a:lnSpc>
              <a:spcBef>
                <a:spcPts val="360"/>
              </a:spcBef>
            </a:pPr>
            <a:r>
              <a:rPr lang="es-MX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Ver </a:t>
            </a:r>
            <a:r>
              <a:rPr lang="es-MX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OSHA 29 CFR 1910, </a:t>
            </a:r>
            <a:r>
              <a:rPr lang="es-MX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Subparte R </a:t>
            </a:r>
            <a:r>
              <a:rPr lang="es-MX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1910.269(d)</a:t>
            </a:r>
            <a:r>
              <a:rPr lang="es-MX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s-MX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Procedimiento de control (bloqueo/etiquetado) de energía peligrosa.</a:t>
            </a:r>
            <a:endParaRPr lang="es-MX" sz="1800" b="0" strike="noStrike" spc="-1">
              <a:latin typeface="Arial"/>
            </a:endParaRPr>
          </a:p>
          <a:p>
            <a:pPr marL="399960" algn="just">
              <a:lnSpc>
                <a:spcPct val="100000"/>
              </a:lnSpc>
              <a:spcBef>
                <a:spcPts val="400"/>
              </a:spcBef>
            </a:pPr>
            <a:endParaRPr lang="es-MX" sz="1800" b="0" strike="noStrike" spc="-1">
              <a:latin typeface="Arial"/>
            </a:endParaRPr>
          </a:p>
          <a:p>
            <a:pPr marL="399960" algn="just">
              <a:lnSpc>
                <a:spcPct val="100000"/>
              </a:lnSpc>
              <a:spcBef>
                <a:spcPts val="400"/>
              </a:spcBef>
            </a:pPr>
            <a:endParaRPr lang="es-MX" sz="1800" b="0" strike="noStrike" spc="-1">
              <a:latin typeface="Arial"/>
            </a:endParaRPr>
          </a:p>
          <a:p>
            <a:pPr marL="399960" algn="just">
              <a:lnSpc>
                <a:spcPct val="100000"/>
              </a:lnSpc>
              <a:spcBef>
                <a:spcPts val="400"/>
              </a:spcBef>
            </a:pPr>
            <a:endParaRPr lang="es-MX" sz="1800" b="0" strike="noStrike" spc="-1">
              <a:latin typeface="Arial"/>
            </a:endParaRPr>
          </a:p>
          <a:p>
            <a:pPr marL="399960" algn="just">
              <a:lnSpc>
                <a:spcPct val="150000"/>
              </a:lnSpc>
              <a:spcBef>
                <a:spcPts val="400"/>
              </a:spcBef>
            </a:pPr>
            <a:endParaRPr lang="es-MX" sz="1800" b="0" strike="noStrike" spc="-1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04E3A9D-566F-4364-9E43-8E5424C2081E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22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Bloqueo/etiquetado (2)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457200" y="1558440"/>
            <a:ext cx="8228160" cy="441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Los empleados autorizados deberían bloquear/etiquetar dispositivos de aislamiento  en posición segura o apagada.</a:t>
            </a:r>
            <a:endParaRPr lang="es-MX" sz="2200" b="0" strike="noStrike" spc="-1">
              <a:latin typeface="Arial"/>
            </a:endParaRPr>
          </a:p>
          <a:p>
            <a:pPr marL="343080" indent="-34164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Descargar seguramente la energía acumulada o residual.</a:t>
            </a:r>
            <a:endParaRPr lang="es-MX" sz="2200" b="0" strike="noStrike" spc="-1">
              <a:latin typeface="Arial"/>
            </a:endParaRPr>
          </a:p>
          <a:p>
            <a:pPr marL="343080" indent="-34164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Verificar que el equipo esté aislado de la fuente de energía antes de proceder.</a:t>
            </a:r>
            <a:endParaRPr lang="es-MX" sz="2200" b="0" strike="noStrike" spc="-1">
              <a:latin typeface="Arial"/>
            </a:endParaRPr>
          </a:p>
          <a:p>
            <a:pPr marL="343080" indent="-341640" algn="just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Mantener el bloqueo/etiquetado de la máquina hasta que el trabajo se haya terminado.</a:t>
            </a:r>
            <a:endParaRPr lang="es-MX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39"/>
              </a:spcBef>
            </a:pPr>
            <a:endParaRPr lang="es-MX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39"/>
              </a:spcBef>
            </a:pPr>
            <a:r>
              <a:rPr lang="es-MX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Ver </a:t>
            </a:r>
            <a:r>
              <a:rPr lang="es-MX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OSHA 29 CFR 1910</a:t>
            </a:r>
            <a:r>
              <a:rPr lang="es-MX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Subparte J 1910.147, El control de energía peligrosa (bloqueo/etiquetado)</a:t>
            </a:r>
            <a:endParaRPr lang="es-MX" sz="22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479"/>
              </a:spcBef>
            </a:pPr>
            <a:endParaRPr lang="es-MX" sz="2200" b="0" strike="noStrike" spc="-1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C0A5867-0298-4ECC-A6E1-FAC82E2C843E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23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Bloqueo/etiquetado (3)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457200" y="1558440"/>
            <a:ext cx="8228160" cy="441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El bloqueo/etiquetado debe hacerse solo para aislar la energía del equipo.</a:t>
            </a:r>
            <a:endParaRPr lang="es-MX" sz="2400" b="0" strike="noStrike" spc="-1">
              <a:latin typeface="Arial"/>
            </a:endParaRPr>
          </a:p>
          <a:p>
            <a:pPr marL="343080" indent="-34164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Debe identificarse el nombre del trabajador que coloca el dispositivo.</a:t>
            </a:r>
            <a:endParaRPr lang="es-MX" sz="2400" b="0" strike="noStrike" spc="-1">
              <a:latin typeface="Arial"/>
            </a:endParaRPr>
          </a:p>
          <a:p>
            <a:pPr marL="343080" indent="-34164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Algunos empleados autorizados son responsables tanto de la colocación como del retiro del bloqueo/etiquetado.</a:t>
            </a:r>
            <a:endParaRPr lang="es-MX" sz="2400" b="0" strike="noStrike" spc="-1">
              <a:latin typeface="Arial"/>
            </a:endParaRPr>
          </a:p>
          <a:p>
            <a:pPr marL="343080" indent="-34164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Seguir el procedimiento descrito en el estándar de la OSHA para bloqueo/etiquetado.</a:t>
            </a:r>
            <a:endParaRPr lang="es-MX" sz="2400" b="0" strike="noStrike" spc="-1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6CFD703-7C63-4458-8123-56D0ED9081B0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24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Resguardo de maquinaria (1)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533520" y="1447920"/>
            <a:ext cx="8228160" cy="472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 algn="just">
              <a:lnSpc>
                <a:spcPct val="150000"/>
              </a:lnSpc>
              <a:spcBef>
                <a:spcPts val="420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producción en la turbina eólica involucra numerosas partes, entre ellas engranes y aspas.</a:t>
            </a:r>
            <a:endParaRPr lang="es-MX" sz="2100" b="0" strike="noStrike" spc="-1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420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producción usualmente involucra máquinas de varias configuraciones.</a:t>
            </a:r>
            <a:endParaRPr lang="es-MX" sz="2100" b="0" strike="noStrike" spc="-1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420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Los trabajadores podrían ser expuestos al peligro de las partes en movimiento de las máquinas si no se resguardan adecuadamente.</a:t>
            </a:r>
            <a:endParaRPr lang="es-MX" sz="2100" b="0" strike="noStrike" spc="-1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42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es-MX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Las partes en movimiento no resguardadas de una turbina pueden causar lesiones severas en el centro de trabajo.</a:t>
            </a:r>
            <a:endParaRPr lang="es-MX" sz="2100" b="0" strike="noStrike" spc="-1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42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es-MX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Las lesiones incluyen dedos o manos aplastadas, amputaciones, quemaduras o ceguera.</a:t>
            </a:r>
            <a:endParaRPr lang="es-MX" sz="21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420"/>
              </a:spcBef>
            </a:pPr>
            <a:endParaRPr lang="es-MX" sz="2100" b="0" strike="noStrike" spc="-1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2C634FA-6426-4DA3-AA22-7FEF36BE20BC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25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Resguardo de maquinaria (2)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394920" y="1489680"/>
            <a:ext cx="8366760" cy="486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 algn="just">
              <a:lnSpc>
                <a:spcPct val="150000"/>
              </a:lnSpc>
              <a:spcBef>
                <a:spcPts val="43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Los empleadores </a:t>
            </a:r>
            <a:r>
              <a:rPr lang="es-MX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deben</a:t>
            </a:r>
            <a:r>
              <a:rPr lang="es-MX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proteger a los trabajadores contra los peligros de la maquinaria.</a:t>
            </a:r>
            <a:endParaRPr lang="es-MX" sz="2200" b="0" strike="noStrike" spc="-1" dirty="0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43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Las partes rotativas de las máquinas deben ser resguardadas apropiadamente antes de usarlas.</a:t>
            </a:r>
            <a:endParaRPr lang="es-MX" sz="2200" b="0" strike="noStrike" spc="-1" dirty="0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439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Los empleadores deben cumplir con el estándar de la OSHA: 1926 </a:t>
            </a:r>
            <a:r>
              <a:rPr lang="es-MX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Subparte</a:t>
            </a:r>
            <a:r>
              <a:rPr lang="es-MX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I – Herramientas: manuales y de poder.</a:t>
            </a:r>
            <a:endParaRPr lang="es-MX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39"/>
              </a:spcBef>
            </a:pPr>
            <a:endParaRPr lang="es-MX" sz="22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479"/>
              </a:spcBef>
            </a:pPr>
            <a:endParaRPr lang="es-MX" sz="2200" b="0" strike="noStrike" spc="-1" dirty="0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E7190C8-708B-48BC-85A9-4F262E24BDAA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26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Protección respiratoria (1)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380880" y="1387440"/>
            <a:ext cx="8456760" cy="501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 algn="just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construcción y el mantenimiento de las aspas de una turbina involucran operaciones de pulido y revestimiento.</a:t>
            </a:r>
            <a:endParaRPr lang="es-MX" sz="2000" b="0" strike="noStrike" spc="-1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Estas pueden exponer a los trabajadores a gases, vapores y polvos dañinos.</a:t>
            </a:r>
            <a:endParaRPr lang="es-MX" sz="2000" b="0" strike="noStrike" spc="-1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Los trabajadores deben protegerse contra los peligros de inhalación con respiradores apropiados y ventilación.</a:t>
            </a:r>
            <a:endParaRPr lang="es-MX" sz="2000" b="0" strike="noStrike" spc="-1">
              <a:latin typeface="Arial"/>
            </a:endParaRPr>
          </a:p>
          <a:p>
            <a:pPr marL="343080" indent="-341640" algn="just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Una protección respiratoria adecuada depende de lo siguiente:</a:t>
            </a:r>
            <a:endParaRPr lang="es-MX" sz="2000" b="0" strike="noStrike" spc="-1">
              <a:latin typeface="Arial"/>
            </a:endParaRPr>
          </a:p>
          <a:p>
            <a:pPr marL="743040" lvl="1" indent="-284400" algn="just">
              <a:lnSpc>
                <a:spcPct val="15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es-MX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Usar el tipo de respirador correcto.</a:t>
            </a:r>
            <a:endParaRPr lang="es-MX" sz="1600" b="0" strike="noStrike" spc="-1">
              <a:latin typeface="Arial"/>
            </a:endParaRPr>
          </a:p>
          <a:p>
            <a:pPr marL="743040" lvl="1" indent="-284400" algn="just">
              <a:lnSpc>
                <a:spcPct val="15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es-MX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Que los trabajadores conozcan de la operación.</a:t>
            </a:r>
            <a:endParaRPr lang="es-MX" sz="1600" b="0" strike="noStrike" spc="-1">
              <a:latin typeface="Arial"/>
            </a:endParaRPr>
          </a:p>
          <a:p>
            <a:pPr marL="743040" lvl="1" indent="-284400" algn="just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es-MX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Almacenamiento correcto en buenas condiciones de trabajo de acuerdo con las recomendaciones del fabricante.</a:t>
            </a:r>
            <a:endParaRPr lang="es-MX" sz="1600" b="0" strike="noStrike" spc="-1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45CA185-0F46-4927-945C-3820544EB59A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27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Protección respiratoria (2)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380880" y="1337760"/>
            <a:ext cx="8380440" cy="518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Un programa efectivo de protección respiratoria debe cubrir los siguientes factores:</a:t>
            </a:r>
            <a:endParaRPr lang="es-MX" sz="2000" b="0" strike="noStrike" spc="-1">
              <a:latin typeface="Arial"/>
            </a:endParaRPr>
          </a:p>
          <a:p>
            <a:pPr marL="743040" lvl="2" indent="-34164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Procedimientos por escrito específicos </a:t>
            </a:r>
            <a:br/>
            <a:r>
              <a:rPr lang="es-MX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al centro de trabajo</a:t>
            </a:r>
            <a:endParaRPr lang="es-MX" sz="1800" b="0" strike="noStrike" spc="-1">
              <a:latin typeface="Arial"/>
            </a:endParaRPr>
          </a:p>
          <a:p>
            <a:pPr marL="743040" lvl="2" indent="-34164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Estándares de calidad del aire.</a:t>
            </a:r>
            <a:endParaRPr lang="es-MX" sz="1800" b="0" strike="noStrike" spc="-1">
              <a:latin typeface="Arial"/>
            </a:endParaRPr>
          </a:p>
          <a:p>
            <a:pPr marL="743040" lvl="2" indent="-34164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Evaluación médica de trabajadores.</a:t>
            </a:r>
            <a:endParaRPr lang="es-MX" sz="1800" b="0" strike="noStrike" spc="-1">
              <a:latin typeface="Arial"/>
            </a:endParaRPr>
          </a:p>
          <a:p>
            <a:pPr marL="743040" lvl="2" indent="-34164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Capacitación de trabajadores.</a:t>
            </a:r>
            <a:endParaRPr lang="es-MX" sz="1800" b="0" strike="noStrike" spc="-1">
              <a:latin typeface="Arial"/>
            </a:endParaRPr>
          </a:p>
          <a:p>
            <a:pPr marL="743040" lvl="2" indent="-34164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Pruebas de ajuste de respirador.</a:t>
            </a:r>
            <a:endParaRPr lang="es-MX" sz="1800" b="0" strike="noStrike" spc="-1">
              <a:latin typeface="Arial"/>
            </a:endParaRPr>
          </a:p>
          <a:p>
            <a:pPr marL="399960">
              <a:lnSpc>
                <a:spcPct val="150000"/>
              </a:lnSpc>
              <a:spcBef>
                <a:spcPts val="360"/>
              </a:spcBef>
            </a:pPr>
            <a:endParaRPr lang="es-MX" sz="1800" b="0" strike="noStrike" spc="-1">
              <a:latin typeface="Arial"/>
            </a:endParaRPr>
          </a:p>
          <a:p>
            <a:pPr marL="399960">
              <a:lnSpc>
                <a:spcPct val="150000"/>
              </a:lnSpc>
              <a:spcBef>
                <a:spcPts val="360"/>
              </a:spcBef>
            </a:pPr>
            <a:r>
              <a:rPr lang="es-MX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Ver </a:t>
            </a:r>
            <a:r>
              <a:rPr lang="es-MX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OSHA 29 CFR 1910</a:t>
            </a:r>
            <a:r>
              <a:rPr lang="es-MX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Subparte I – Equipo de protección personal</a:t>
            </a:r>
            <a:br/>
            <a:r>
              <a:rPr lang="es-MX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1910.134</a:t>
            </a:r>
            <a:r>
              <a:rPr lang="es-MX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Protección respiratoria</a:t>
            </a:r>
            <a:endParaRPr lang="es-MX" sz="1800" b="0" strike="noStrike" spc="-1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E69AA40-1E08-4223-9D68-23F0474CB415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28</a:t>
            </a:fld>
            <a:endParaRPr lang="es-MX" sz="1200" b="0" strike="noStrike" spc="-1">
              <a:latin typeface="Arial"/>
            </a:endParaRPr>
          </a:p>
        </p:txBody>
      </p:sp>
      <p:pic>
        <p:nvPicPr>
          <p:cNvPr id="18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/>
          <a:srcRect l="10480" t="3491" r="12667" b="29089"/>
          <a:stretch/>
        </p:blipFill>
        <p:spPr>
          <a:xfrm>
            <a:off x="5484960" y="1905120"/>
            <a:ext cx="3046680" cy="243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Protección respiratoria (2, continuación)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457200" y="1677960"/>
            <a:ext cx="8685360" cy="518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s-MX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Un programa efectivo de protección respiratoria debe cubrir los siguientes factores:</a:t>
            </a:r>
            <a:endParaRPr lang="es-MX" sz="1800" b="0" strike="noStrike" spc="-1" dirty="0">
              <a:latin typeface="Arial"/>
            </a:endParaRPr>
          </a:p>
          <a:p>
            <a:pPr marL="743040" lvl="2" indent="-34164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Selección del respirador apropiado aprobado por el </a:t>
            </a:r>
            <a:r>
              <a:rPr lang="es-MX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National</a:t>
            </a:r>
            <a:r>
              <a:rPr lang="es-MX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s-MX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Institute</a:t>
            </a:r>
            <a:r>
              <a:rPr lang="es-MX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for </a:t>
            </a:r>
            <a:r>
              <a:rPr lang="es-MX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Occupational</a:t>
            </a:r>
            <a:r>
              <a:rPr lang="es-MX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Safety and </a:t>
            </a:r>
            <a:r>
              <a:rPr lang="es-MX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Health</a:t>
            </a:r>
            <a:r>
              <a:rPr lang="es-MX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(NIOSH).</a:t>
            </a:r>
            <a:endParaRPr lang="es-MX" sz="1800" b="0" strike="noStrike" spc="-1" dirty="0">
              <a:latin typeface="Arial"/>
            </a:endParaRPr>
          </a:p>
          <a:p>
            <a:pPr marL="743040" lvl="2" indent="-34164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Inspección, limpieza y almacenamiento adecuada del respirador.</a:t>
            </a:r>
            <a:endParaRPr lang="es-MX" sz="1800" b="0" strike="noStrike" spc="-1" dirty="0">
              <a:latin typeface="Arial"/>
            </a:endParaRPr>
          </a:p>
          <a:p>
            <a:pPr marL="743040" lvl="2" indent="-34164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Vigilancia del área de trabajo.</a:t>
            </a:r>
            <a:endParaRPr lang="es-MX" sz="1800" b="0" strike="noStrike" spc="-1" dirty="0">
              <a:latin typeface="Arial"/>
            </a:endParaRPr>
          </a:p>
          <a:p>
            <a:pPr marL="743040" lvl="2" indent="-34164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Evaluación del programa.</a:t>
            </a:r>
            <a:endParaRPr lang="es-MX" sz="1800" b="0" strike="noStrike" spc="-1" dirty="0">
              <a:latin typeface="Arial"/>
            </a:endParaRPr>
          </a:p>
          <a:p>
            <a:pPr marL="399960">
              <a:lnSpc>
                <a:spcPct val="150000"/>
              </a:lnSpc>
              <a:spcBef>
                <a:spcPts val="360"/>
              </a:spcBef>
            </a:pPr>
            <a:endParaRPr lang="es-MX" sz="1800" b="0" strike="noStrike" spc="-1" dirty="0">
              <a:latin typeface="Arial"/>
            </a:endParaRPr>
          </a:p>
          <a:p>
            <a:pPr marL="399960">
              <a:lnSpc>
                <a:spcPct val="150000"/>
              </a:lnSpc>
              <a:spcBef>
                <a:spcPts val="360"/>
              </a:spcBef>
            </a:pPr>
            <a:r>
              <a:rPr lang="es-MX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Ver también </a:t>
            </a:r>
            <a:r>
              <a:rPr lang="es-MX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OSHA 29 CFR 1926</a:t>
            </a:r>
            <a:r>
              <a:rPr lang="es-MX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s-MX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Subparte</a:t>
            </a:r>
            <a:r>
              <a:rPr lang="es-MX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 – Equipo de protección personal y salvavidas </a:t>
            </a:r>
            <a:r>
              <a:rPr lang="es-MX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1926.103</a:t>
            </a:r>
            <a:r>
              <a:rPr lang="es-MX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Protección respiratoria. </a:t>
            </a:r>
            <a:endParaRPr lang="es-MX" sz="1800" b="0" strike="noStrike" spc="-1" dirty="0">
              <a:latin typeface="Arial"/>
            </a:endParaRPr>
          </a:p>
          <a:p>
            <a:pPr marL="399960" algn="just">
              <a:lnSpc>
                <a:spcPct val="150000"/>
              </a:lnSpc>
              <a:spcBef>
                <a:spcPts val="360"/>
              </a:spcBef>
            </a:pPr>
            <a:endParaRPr lang="es-MX" sz="1800" b="0" strike="noStrike" spc="-1" dirty="0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1C99079-B76C-4854-A071-4AF75770A0E4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29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Objetivos de aprendizaje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533520" y="1447920"/>
            <a:ext cx="8228160" cy="479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 algn="just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000000"/>
              </a:buClr>
              <a:buFont typeface="Calibri"/>
              <a:buChar char="−"/>
            </a:pPr>
            <a:r>
              <a:rPr lang="es-MX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Identificar los peligros asociados a la industria de la energía eólica.</a:t>
            </a:r>
            <a:endParaRPr lang="es-MX" sz="2800" b="0" strike="noStrike" spc="-1">
              <a:latin typeface="Arial"/>
            </a:endParaRPr>
          </a:p>
          <a:p>
            <a:pPr marL="343080" indent="-341640" algn="just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000000"/>
              </a:buClr>
              <a:buFont typeface="Calibri"/>
              <a:buChar char="−"/>
            </a:pPr>
            <a:r>
              <a:rPr lang="es-MX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Aprender cómo son expuestos los trabajadores a tales peligros y como protegerlos de ellos.</a:t>
            </a:r>
            <a:endParaRPr lang="es-MX" sz="2800" b="0" strike="noStrike" spc="-1">
              <a:latin typeface="Arial"/>
            </a:endParaRPr>
          </a:p>
          <a:p>
            <a:pPr marL="343080" indent="-341640" algn="just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000000"/>
              </a:buClr>
              <a:buFont typeface="Calibri"/>
              <a:buChar char="−"/>
            </a:pPr>
            <a:r>
              <a:rPr lang="es-MX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Enumerar recomendaciones para el trabajo seguro en parques eólicos y los estándares de la OSHA aplicables  que han de seguirse.</a:t>
            </a:r>
            <a:endParaRPr lang="es-MX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es-MX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</a:pPr>
            <a:endParaRPr lang="es-MX" sz="2800" b="0" strike="noStrike" spc="-1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BEECB54-C1F9-4075-B335-ACB218A28AA0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Protección respiratoria (3)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304920" y="1368000"/>
            <a:ext cx="7847280" cy="483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  <a:spcBef>
                <a:spcPts val="479"/>
              </a:spcBef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capacitación debe incluir una explicación de lo siguiente:</a:t>
            </a:r>
            <a:endParaRPr lang="es-MX" sz="2400" b="0" strike="noStrike" spc="-1">
              <a:latin typeface="Arial"/>
            </a:endParaRPr>
          </a:p>
          <a:p>
            <a:pPr marL="743040" lvl="2" indent="-34164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Porqué es necesario el uso del respirador.</a:t>
            </a:r>
            <a:endParaRPr lang="es-MX" sz="2000" b="0" strike="noStrike" spc="-1">
              <a:latin typeface="Arial"/>
            </a:endParaRPr>
          </a:p>
          <a:p>
            <a:pPr marL="743040" lvl="2" indent="-34164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Naturaleza de los peligros respiratorios.</a:t>
            </a:r>
            <a:endParaRPr lang="es-MX" sz="2000" b="0" strike="noStrike" spc="-1">
              <a:latin typeface="Arial"/>
            </a:endParaRPr>
          </a:p>
          <a:p>
            <a:pPr marL="743040" lvl="2" indent="-34164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Consecuencias del ajuste incorrecto y de un mantenimiento inadecuado.</a:t>
            </a:r>
            <a:endParaRPr lang="es-MX" sz="2000" b="0" strike="noStrike" spc="-1">
              <a:latin typeface="Arial"/>
            </a:endParaRPr>
          </a:p>
          <a:p>
            <a:pPr marL="743040" lvl="2" indent="-34164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Razones para seleccionar un tipo de respirador.</a:t>
            </a:r>
            <a:endParaRPr lang="es-MX" sz="2000" b="0" strike="noStrike" spc="-1">
              <a:latin typeface="Arial"/>
            </a:endParaRPr>
          </a:p>
          <a:p>
            <a:pPr marL="743040" lvl="2" indent="-34164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Capacidades y limitaciones del respirador seleccionado.</a:t>
            </a:r>
            <a:endParaRPr lang="es-MX" sz="2000" b="0" strike="noStrike" spc="-1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EFE4E8D-6D3A-45C5-8608-5546695F8C72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30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>
            <a:spLocks noGrp="1"/>
          </p:cNvSpPr>
          <p:nvPr>
            <p:ph type="title" idx="4294967295"/>
          </p:nvPr>
        </p:nvSpPr>
        <p:spPr>
          <a:xfrm>
            <a:off x="-27000" y="47016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Protección respiratoria (3, continuación)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457200" y="1542600"/>
            <a:ext cx="7770960" cy="37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43040" lvl="2" indent="-34164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Operación e inspección del respirador.</a:t>
            </a:r>
            <a:endParaRPr lang="es-MX" sz="2000" b="0" strike="noStrike" spc="-1">
              <a:latin typeface="Arial"/>
            </a:endParaRPr>
          </a:p>
          <a:p>
            <a:pPr marL="743040" lvl="2" indent="-34164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Requisitos de mantenimiento y almacenamiento del respirador.</a:t>
            </a:r>
            <a:endParaRPr lang="es-MX" sz="2000" b="0" strike="noStrike" spc="-1">
              <a:latin typeface="Arial"/>
            </a:endParaRPr>
          </a:p>
          <a:p>
            <a:pPr marL="743040" lvl="2" indent="-34164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Uso efectivo del respirador en situaciones de emergencia.</a:t>
            </a:r>
            <a:endParaRPr lang="es-MX" sz="2000" b="0" strike="noStrike" spc="-1">
              <a:latin typeface="Arial"/>
            </a:endParaRPr>
          </a:p>
          <a:p>
            <a:pPr marL="743040" lvl="2" indent="-34164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Arreglando el mal funcionamiento del respirador.</a:t>
            </a:r>
            <a:endParaRPr lang="es-MX" sz="2000" b="0" strike="noStrike" spc="-1">
              <a:latin typeface="Arial"/>
            </a:endParaRPr>
          </a:p>
          <a:p>
            <a:pPr marL="743040" lvl="2" indent="-34164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Reconocimiento de las señales y los síntomas médicos contra el uso efectivo del respirador.</a:t>
            </a:r>
            <a:endParaRPr lang="es-MX" sz="2000" b="0" strike="noStrike" spc="-1"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6B55D85-1AE2-43C3-B062-7C504399734D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31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2"/>
          <p:cNvSpPr>
            <a:spLocks noGrp="1"/>
          </p:cNvSpPr>
          <p:nvPr>
            <p:ph type="title" idx="4294967295"/>
          </p:nvPr>
        </p:nvSpPr>
        <p:spPr>
          <a:xfrm>
            <a:off x="457200" y="1600200"/>
            <a:ext cx="8228160" cy="1244600"/>
          </a:xfrm>
          <a:prstGeom prst="rect">
            <a:avLst/>
          </a:prstGeom>
          <a:noFill/>
          <a:ln>
            <a:noFill/>
            <a:prstDash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3080" marR="0" lvl="0" indent="-341640" algn="l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s-MX" sz="3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Mencione tres cosas importantes que haya aprendido en esta sección.</a:t>
            </a:r>
            <a:endParaRPr kumimoji="0" lang="es-MX" sz="32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question mark">
            <a:extLst>
              <a:ext uri="{FF2B5EF4-FFF2-40B4-BE49-F238E27FC236}">
                <a16:creationId xmlns:a16="http://schemas.microsoft.com/office/drawing/2014/main" id="{732253F4-11A9-FD98-34E1-FA1DDB168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312" y="3031112"/>
            <a:ext cx="2853175" cy="2853175"/>
          </a:xfrm>
          <a:prstGeom prst="rect">
            <a:avLst/>
          </a:prstGeom>
        </p:spPr>
      </p:pic>
      <p:sp>
        <p:nvSpPr>
          <p:cNvPr id="199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DE664F4-9194-4D19-B69D-881884EB8E21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32</a:t>
            </a:fld>
            <a:endParaRPr lang="es-MX" sz="1200" b="0" strike="noStrike" spc="-1">
              <a:latin typeface="Arial"/>
            </a:endParaRPr>
          </a:p>
        </p:txBody>
      </p:sp>
      <p:sp>
        <p:nvSpPr>
          <p:cNvPr id="196" name="CustomShape 1"/>
          <p:cNvSpPr/>
          <p:nvPr/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MX" sz="2800" b="0" strike="noStrike" spc="-1">
                <a:solidFill>
                  <a:srgbClr val="FFFFFF"/>
                </a:solidFill>
                <a:latin typeface="Calibri"/>
                <a:ea typeface="DejaVu Sans"/>
              </a:rPr>
              <a:t>Review &amp; Questions </a:t>
            </a:r>
            <a:endParaRPr lang="es-MX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Alcance y aplicación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533520" y="1447920"/>
            <a:ext cx="8272440" cy="52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industria de la energía eólica está en crecimiento.</a:t>
            </a:r>
            <a:endParaRPr lang="es-MX" sz="2800" b="0" strike="noStrike" spc="-1">
              <a:latin typeface="Arial"/>
            </a:endParaRPr>
          </a:p>
          <a:p>
            <a:pPr marL="343080" indent="-34164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Los estándares de la OSHA cubren la mayoría de los peligros.</a:t>
            </a:r>
            <a:endParaRPr lang="es-MX" sz="2800" b="0" strike="noStrike" spc="-1">
              <a:latin typeface="Arial"/>
            </a:endParaRPr>
          </a:p>
          <a:p>
            <a:pPr marL="343080" indent="-34164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Los trabajadores están expuestos a peligros que pueden resultar en muertes y lesiones graves.</a:t>
            </a:r>
            <a:endParaRPr lang="es-MX" sz="2800" b="0" strike="noStrike" spc="-1">
              <a:latin typeface="Arial"/>
            </a:endParaRPr>
          </a:p>
          <a:p>
            <a:pPr marL="343080" indent="-34164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Entre los peligros reportados a la OSHA se incluyen: caídas, quemaduras severas, descargas eléctricas y arcos eléctricos.</a:t>
            </a:r>
            <a:endParaRPr lang="es-MX" sz="2800" b="0" strike="noStrike" spc="-1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F9E1B3A-92E3-443D-89D9-C5C7D3DF985B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4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Seguridad en grúas, cabrias e </a:t>
            </a:r>
            <a:r>
              <a:rPr kumimoji="0" lang="es-MX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izadores</a:t>
            </a: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 (1)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447368" y="1296538"/>
            <a:ext cx="8391832" cy="45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150000"/>
              </a:lnSpc>
              <a:spcBef>
                <a:spcPts val="420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Las grúas, las cabrias y los </a:t>
            </a:r>
            <a:r>
              <a:rPr lang="es-MX" sz="21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izadores</a:t>
            </a:r>
            <a:r>
              <a:rPr lang="es-MX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son usados para mover equipo pesado durante la instalación y el mantenimiento de una turbina eólica.</a:t>
            </a:r>
            <a:endParaRPr lang="es-MX" sz="2100" b="0" strike="noStrike" spc="-1" dirty="0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20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Pueden ocurrir muertes y lesiones graves si las grúas no se usan o se inspeccionan apropiadamente.</a:t>
            </a:r>
            <a:endParaRPr lang="es-MX" sz="2100" b="0" strike="noStrike" spc="-1" dirty="0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20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Pueden ocurrir muertes si el brazo de la grúa golpea algún cable de electricidad.</a:t>
            </a:r>
            <a:endParaRPr lang="es-MX" sz="2100" b="0" strike="noStrike" spc="-1" dirty="0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20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Otros peligros que se pueden incluir son los golpes o el atrapado dentro del radio de giro de la grúa.</a:t>
            </a:r>
            <a:endParaRPr lang="es-MX" sz="2100" b="0" strike="noStrike" spc="-1" dirty="0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20"/>
              </a:spcBef>
              <a:buClr>
                <a:srgbClr val="000000"/>
              </a:buClr>
              <a:buFont typeface="Calibri"/>
              <a:buChar char="−"/>
            </a:pPr>
            <a:r>
              <a:rPr lang="es-MX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Los errores en el ensamblado y desensamblado apropiado de la grúa pueden ser peligrosos.</a:t>
            </a:r>
            <a:endParaRPr lang="es-MX" sz="2100" b="0" strike="noStrike" spc="-1" dirty="0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7A6A4C7-1164-4338-84F4-E90CCA6A56F8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5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Seguridad en grúas, cabrías e </a:t>
            </a:r>
            <a:r>
              <a:rPr kumimoji="0" lang="es-MX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izadores</a:t>
            </a: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 (2)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571680" y="1523880"/>
            <a:ext cx="7999560" cy="441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  <a:spcBef>
                <a:spcPts val="479"/>
              </a:spcBef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Entre los estándares de la OSHA relevantes para asuntos de seguridad se encuentran los siguientes:</a:t>
            </a:r>
            <a:endParaRPr lang="es-MX" sz="2400" b="0" strike="noStrike" spc="-1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El reglamento para la industria en general</a:t>
            </a:r>
            <a:endParaRPr lang="es-MX" sz="2400" b="0" strike="noStrike" spc="-1">
              <a:latin typeface="Arial"/>
            </a:endParaRPr>
          </a:p>
          <a:p>
            <a:pPr marL="743040" lvl="1" indent="-28440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29 CFR 1910.179: Grúas aéreas y de pórtico.</a:t>
            </a:r>
            <a:endParaRPr lang="es-MX" sz="2400" b="0" strike="noStrike" spc="-1">
              <a:latin typeface="Arial"/>
            </a:endParaRPr>
          </a:p>
          <a:p>
            <a:pPr marL="743040" lvl="1" indent="-28440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29 CFR 1910.180: Grúas de oruga y grúas de camión.</a:t>
            </a:r>
            <a:endParaRPr lang="es-MX" sz="2400" b="0" strike="noStrike" spc="-1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El reglamento para la construcción</a:t>
            </a:r>
            <a:endParaRPr lang="es-MX" sz="2400" b="0" strike="noStrike" spc="-1">
              <a:latin typeface="Arial"/>
            </a:endParaRPr>
          </a:p>
          <a:p>
            <a:pPr marL="743040" lvl="1" indent="-28440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29 CFR 1926.1417</a:t>
            </a:r>
            <a:endParaRPr lang="es-MX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s-MX" sz="2400" b="0" strike="noStrike" spc="-1">
              <a:latin typeface="Arial"/>
            </a:endParaRPr>
          </a:p>
          <a:p>
            <a:pPr marL="343080">
              <a:lnSpc>
                <a:spcPct val="100000"/>
              </a:lnSpc>
              <a:spcBef>
                <a:spcPts val="479"/>
              </a:spcBef>
            </a:pPr>
            <a:endParaRPr lang="es-MX" sz="2400" b="0" strike="noStrike" spc="-1">
              <a:latin typeface="Arial"/>
            </a:endParaRPr>
          </a:p>
          <a:p>
            <a:pPr marL="343080">
              <a:lnSpc>
                <a:spcPct val="100000"/>
              </a:lnSpc>
              <a:spcBef>
                <a:spcPts val="561"/>
              </a:spcBef>
            </a:pPr>
            <a:endParaRPr lang="es-MX" sz="2400" b="0" strike="noStrike" spc="-1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19AFD8B-DF8E-41B0-8C20-DBD97C132542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6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Seguridad en grúas, cabrías e </a:t>
            </a:r>
            <a:r>
              <a:rPr kumimoji="0" lang="es-MX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izadores</a:t>
            </a:r>
            <a:r>
              <a:rPr kumimoji="0" lang="es-MX" sz="2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 (3)</a:t>
            </a:r>
            <a:endParaRPr kumimoji="0" lang="es-MX" sz="28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" name="Picture 5" descr="Grúa demasiado cercana al cable de electricidad &#10;"/>
          <p:cNvPicPr/>
          <p:nvPr/>
        </p:nvPicPr>
        <p:blipFill>
          <a:blip r:embed="rId3"/>
          <a:stretch/>
        </p:blipFill>
        <p:spPr>
          <a:xfrm>
            <a:off x="710640" y="1352520"/>
            <a:ext cx="3021840" cy="3504240"/>
          </a:xfrm>
          <a:prstGeom prst="rect">
            <a:avLst/>
          </a:prstGeom>
          <a:ln>
            <a:noFill/>
          </a:ln>
        </p:spPr>
      </p:pic>
      <p:pic>
        <p:nvPicPr>
          <p:cNvPr id="105" name="Picture 1" descr="peligro"/>
          <p:cNvPicPr/>
          <p:nvPr/>
        </p:nvPicPr>
        <p:blipFill>
          <a:blip r:embed="rId4"/>
          <a:stretch/>
        </p:blipFill>
        <p:spPr>
          <a:xfrm>
            <a:off x="1981080" y="1999800"/>
            <a:ext cx="516600" cy="516600"/>
          </a:xfrm>
          <a:prstGeom prst="rect">
            <a:avLst/>
          </a:prstGeom>
          <a:ln>
            <a:noFill/>
          </a:ln>
        </p:spPr>
      </p:pic>
      <p:sp>
        <p:nvSpPr>
          <p:cNvPr id="106" name="CustomShape 3"/>
          <p:cNvSpPr/>
          <p:nvPr/>
        </p:nvSpPr>
        <p:spPr>
          <a:xfrm>
            <a:off x="76320" y="5043960"/>
            <a:ext cx="403704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>
              <a:lnSpc>
                <a:spcPct val="100000"/>
              </a:lnSpc>
              <a:spcBef>
                <a:spcPts val="479"/>
              </a:spcBef>
            </a:pPr>
            <a:r>
              <a:rPr lang="es-MX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Grúa demasiado cercana al cable de electricidad </a:t>
            </a:r>
            <a:endParaRPr lang="es-MX" sz="2400" b="0" strike="noStrike" spc="-1" dirty="0">
              <a:latin typeface="Arial"/>
            </a:endParaRPr>
          </a:p>
        </p:txBody>
      </p:sp>
      <p:pic>
        <p:nvPicPr>
          <p:cNvPr id="104" name="Picture 9" descr="Debe considerarse la velocidad del viento durante la instalación de la turbina &#10;"/>
          <p:cNvPicPr/>
          <p:nvPr/>
        </p:nvPicPr>
        <p:blipFill>
          <a:blip r:embed="rId5"/>
          <a:stretch/>
        </p:blipFill>
        <p:spPr>
          <a:xfrm>
            <a:off x="4724280" y="1352520"/>
            <a:ext cx="3021840" cy="3504240"/>
          </a:xfrm>
          <a:prstGeom prst="rect">
            <a:avLst/>
          </a:prstGeom>
          <a:ln>
            <a:noFill/>
          </a:ln>
        </p:spPr>
      </p:pic>
      <p:sp>
        <p:nvSpPr>
          <p:cNvPr id="107" name="CustomShape 4"/>
          <p:cNvSpPr/>
          <p:nvPr/>
        </p:nvSpPr>
        <p:spPr>
          <a:xfrm>
            <a:off x="4090680" y="5043960"/>
            <a:ext cx="4951440" cy="11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>
              <a:lnSpc>
                <a:spcPct val="100000"/>
              </a:lnSpc>
              <a:spcBef>
                <a:spcPts val="479"/>
              </a:spcBef>
            </a:pPr>
            <a:r>
              <a:rPr lang="es-MX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Debe considerarse la velocidad del viento durante la instalación de la turbina </a:t>
            </a:r>
            <a:endParaRPr lang="es-MX" sz="2400" b="0" strike="noStrike" spc="-1" dirty="0">
              <a:latin typeface="Arial"/>
            </a:endParaRPr>
          </a:p>
        </p:txBody>
      </p:sp>
      <p:sp>
        <p:nvSpPr>
          <p:cNvPr id="108" name="CustomShape 5"/>
          <p:cNvSpPr/>
          <p:nvPr/>
        </p:nvSpPr>
        <p:spPr>
          <a:xfrm>
            <a:off x="457200" y="6081840"/>
            <a:ext cx="807588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MX" sz="1800" b="1" u="sng" strike="noStrike" spc="-1" dirty="0">
                <a:solidFill>
                  <a:srgbClr val="0000FF"/>
                </a:solidFill>
                <a:uFillTx/>
                <a:latin typeface="Times New Roman"/>
                <a:ea typeface="Calibri"/>
              </a:rPr>
              <a:t>Estudio de caso</a:t>
            </a:r>
            <a:r>
              <a:rPr lang="es-MX" sz="1800" b="0" u="sng" strike="noStrike" spc="-1" dirty="0">
                <a:solidFill>
                  <a:srgbClr val="0000FF"/>
                </a:solidFill>
                <a:uFillTx/>
                <a:latin typeface="Times New Roman"/>
                <a:ea typeface="Calibri"/>
                <a:hlinkClick r:id="rId6"/>
              </a:rPr>
              <a:t>: https://www.smart-energy.com/renewable-energy/fifth-ge-wind-turbine-collapse-in-2019-leaves-worker-injured/</a:t>
            </a:r>
            <a:endParaRPr lang="es-MX" sz="1800" b="0" strike="noStrike" spc="-1" dirty="0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26DC68E-00E5-42C7-940A-D34281F6A74E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7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Recomendaciones para el trabajo con grúa, cabria e </a:t>
            </a:r>
            <a:r>
              <a:rPr kumimoji="0" lang="es-MX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izador</a:t>
            </a:r>
            <a:r>
              <a:rPr kumimoji="0" lang="es-MX" sz="2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 (1)</a:t>
            </a:r>
            <a:r>
              <a:rPr kumimoji="0" lang="es-MX" sz="20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 </a:t>
            </a:r>
            <a:endParaRPr kumimoji="0" lang="es-MX" sz="20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457200" y="1447920"/>
            <a:ext cx="8075880" cy="441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Las grúas deberían ser operadas solo por personal calificado y capacitado.</a:t>
            </a:r>
            <a:endParaRPr lang="es-MX" sz="2400" b="0" strike="noStrike" spc="-1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Una persona competente debe inspeccionar la grúa y los controles antes de sur usados.</a:t>
            </a:r>
            <a:endParaRPr lang="es-MX" sz="2400" b="0" strike="noStrike" spc="-1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grúa debería colocarse sobre una superficie estable y nivelada.</a:t>
            </a:r>
            <a:endParaRPr lang="es-MX" sz="2400" b="0" strike="noStrike" spc="-1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No quitar los seguros ni remover los pasadores durante el desensamblado sin antes de asegurar las secciones.</a:t>
            </a:r>
            <a:endParaRPr lang="es-MX" sz="24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0A69732-9ACF-4C40-821E-A98C1418CCE6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8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2560" cy="760680"/>
          </a:xfrm>
          <a:prstGeom prst="rect">
            <a:avLst/>
          </a:prstGeom>
          <a:solidFill>
            <a:srgbClr val="17375E"/>
          </a:solidFill>
          <a:ln w="9360">
            <a:solidFill>
              <a:srgbClr val="17375E"/>
            </a:solidFill>
            <a:prstDash/>
            <a:miter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0" spcFirstLastPara="0" vertOverflow="overflow" horzOverflow="overflow" vert="horz" wrap="square" lIns="90000" tIns="45000" rIns="90000" bIns="45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Recomendaciones para el trabajo con grúa, cabria e </a:t>
            </a:r>
            <a:r>
              <a:rPr kumimoji="0" lang="es-MX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izador</a:t>
            </a:r>
            <a:r>
              <a:rPr kumimoji="0" lang="es-MX" sz="2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 (2)</a:t>
            </a:r>
            <a:r>
              <a:rPr kumimoji="0" lang="es-MX" sz="20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 </a:t>
            </a:r>
            <a:endParaRPr kumimoji="0" lang="es-MX" sz="2000" b="0" i="0" u="none" strike="noStrike" kern="1200" cap="none" spc="-1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619200" y="1523880"/>
            <a:ext cx="8371080" cy="441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6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Extender estabilizadores y áreas accesibles en el radio de giro de la grúa.</a:t>
            </a:r>
            <a:endParaRPr lang="es-MX" sz="2400" b="0" strike="noStrike" spc="-1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Tener cuidado con el cableado eléctrico aéreo.</a:t>
            </a:r>
            <a:endParaRPr lang="es-MX" sz="2400" b="0" strike="noStrike" spc="-1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Mantener al menos 10 pies de distancia de los cables eléctricos para trabajar con seguridad.</a:t>
            </a:r>
            <a:endParaRPr lang="es-MX" sz="2400" b="0" strike="noStrike" spc="-1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Inspeccionar los aparejos antes de usarlos.</a:t>
            </a:r>
            <a:endParaRPr lang="es-MX" sz="2400" b="0" strike="noStrike" spc="-1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No envolver en la carga las líneas para izar.</a:t>
            </a:r>
            <a:endParaRPr lang="es-MX" sz="2400" b="0" strike="noStrike" spc="-1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No mover la carga encima de trabajadores.</a:t>
            </a:r>
            <a:endParaRPr lang="es-MX" sz="24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479"/>
              </a:spcBef>
            </a:pPr>
            <a:endParaRPr lang="es-MX" sz="24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479"/>
              </a:spcBef>
            </a:pPr>
            <a:endParaRPr lang="es-MX" sz="2400" b="0" strike="noStrike" spc="-1"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640080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C26BF89-0DB0-4EFA-83AC-E7D15B33C3AA}" type="slidenum">
              <a:rPr lang="es-MX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9</a:t>
            </a:fld>
            <a:endParaRPr lang="es-MX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536AF224EF5343AEE9DBD81549EA0A" ma:contentTypeVersion="13" ma:contentTypeDescription="Create a new document." ma:contentTypeScope="" ma:versionID="3c679bc7b9f00c4a8bc1f3057deb1e2d">
  <xsd:schema xmlns:xsd="http://www.w3.org/2001/XMLSchema" xmlns:xs="http://www.w3.org/2001/XMLSchema" xmlns:p="http://schemas.microsoft.com/office/2006/metadata/properties" xmlns:ns2="bd922f8f-26a1-42cd-870a-103b6576e799" xmlns:ns3="a2ae72f9-ddce-4cfa-8954-d11df5baf6ef" targetNamespace="http://schemas.microsoft.com/office/2006/metadata/properties" ma:root="true" ma:fieldsID="4e4c60b0767ab52e5f4da6bfe316920b" ns2:_="" ns3:_="">
    <xsd:import namespace="bd922f8f-26a1-42cd-870a-103b6576e799"/>
    <xsd:import namespace="a2ae72f9-ddce-4cfa-8954-d11df5baf6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922f8f-26a1-42cd-870a-103b6576e7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5a8d78b-6148-4bf1-92dd-b4f00782c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e72f9-ddce-4cfa-8954-d11df5baf6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df83a99-fe18-458c-a0bc-fe9bf11b95ec}" ma:internalName="TaxCatchAll" ma:showField="CatchAllData" ma:web="a2ae72f9-ddce-4cfa-8954-d11df5baf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ae72f9-ddce-4cfa-8954-d11df5baf6ef" xsi:nil="true"/>
    <lcf76f155ced4ddcb4097134ff3c332f xmlns="bd922f8f-26a1-42cd-870a-103b6576e79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C86D2E-6AA1-4784-BE5A-ECF01C6E3BCC}"/>
</file>

<file path=customXml/itemProps2.xml><?xml version="1.0" encoding="utf-8"?>
<ds:datastoreItem xmlns:ds="http://schemas.openxmlformats.org/officeDocument/2006/customXml" ds:itemID="{EB991BF2-DD7C-4168-BCE7-A8490B4A3C5F}"/>
</file>

<file path=customXml/itemProps3.xml><?xml version="1.0" encoding="utf-8"?>
<ds:datastoreItem xmlns:ds="http://schemas.openxmlformats.org/officeDocument/2006/customXml" ds:itemID="{802A7853-3D75-4042-9682-3C37A8A5B48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17386</TotalTime>
  <Words>2566</Words>
  <Application>Microsoft Office PowerPoint</Application>
  <PresentationFormat>On-screen Show (4:3)</PresentationFormat>
  <Paragraphs>263</Paragraphs>
  <Slides>32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Energía eólica:  Los requisitos de la OSHA</vt:lpstr>
      <vt:lpstr>Descargo de responsabilidad  </vt:lpstr>
      <vt:lpstr>Objetivos de aprendizaje</vt:lpstr>
      <vt:lpstr>Alcance y aplicación</vt:lpstr>
      <vt:lpstr>Seguridad en grúas, cabrias e izadores (1)</vt:lpstr>
      <vt:lpstr>Seguridad en grúas, cabrías e izadores (2)</vt:lpstr>
      <vt:lpstr>Seguridad en grúas, cabrías e izadores (3)</vt:lpstr>
      <vt:lpstr>Recomendaciones para el trabajo con grúa, cabria e izador (1) </vt:lpstr>
      <vt:lpstr>Recomendaciones para el trabajo con grúa, cabria e izador (2) </vt:lpstr>
      <vt:lpstr>Recomendaciones para el trabajo con grúa, cabria e izador (3) </vt:lpstr>
      <vt:lpstr>Otros factores a considerar (1)</vt:lpstr>
      <vt:lpstr>Otros factores a considerar (2)</vt:lpstr>
      <vt:lpstr>Otros factores a considerar (3)</vt:lpstr>
      <vt:lpstr>Peligros eléctricos (1) </vt:lpstr>
      <vt:lpstr>Peligros eléctricos (2) </vt:lpstr>
      <vt:lpstr>Peligros de caída (1)</vt:lpstr>
      <vt:lpstr>Peligros de caída (2)</vt:lpstr>
      <vt:lpstr>Peligros de caída (3)</vt:lpstr>
      <vt:lpstr>Peligros de incendio (1)</vt:lpstr>
      <vt:lpstr>Peligros de incendio (2)</vt:lpstr>
      <vt:lpstr>Peligros de incendio (3)</vt:lpstr>
      <vt:lpstr>Bloqueo/etiquetado (1)</vt:lpstr>
      <vt:lpstr>Bloqueo/etiquetado (2)</vt:lpstr>
      <vt:lpstr>Bloqueo/etiquetado (3)</vt:lpstr>
      <vt:lpstr>Resguardo de maquinaria (1)</vt:lpstr>
      <vt:lpstr>Resguardo de maquinaria (2)</vt:lpstr>
      <vt:lpstr>Protección respiratoria (1)</vt:lpstr>
      <vt:lpstr>Protección respiratoria (2)</vt:lpstr>
      <vt:lpstr>Protección respiratoria (2, continuación)</vt:lpstr>
      <vt:lpstr>Protección respiratoria (3)</vt:lpstr>
      <vt:lpstr>Protección respiratoria (3, continuación)</vt:lpstr>
      <vt:lpstr>Mencione tres cosas importantes que haya aprendido en esta sección.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Behzad</dc:creator>
  <dc:description/>
  <cp:lastModifiedBy>Washington, L. Sherea - OSHA</cp:lastModifiedBy>
  <cp:revision>524</cp:revision>
  <cp:lastPrinted>2019-01-18T19:35:49Z</cp:lastPrinted>
  <dcterms:created xsi:type="dcterms:W3CDTF">2013-07-16T18:42:55Z</dcterms:created>
  <dcterms:modified xsi:type="dcterms:W3CDTF">2025-03-06T15:16:20Z</dcterms:modified>
  <dc:language>es-MX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27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32</vt:i4>
  </property>
  <property fmtid="{D5CDD505-2E9C-101B-9397-08002B2CF9AE}" pid="12" name="ContentTypeId">
    <vt:lpwstr>0x010100E6536AF224EF5343AEE9DBD81549EA0A</vt:lpwstr>
  </property>
</Properties>
</file>