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45.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48" autoAdjust="0"/>
  </p:normalViewPr>
  <p:slideViewPr>
    <p:cSldViewPr snapToGrid="0">
      <p:cViewPr varScale="1">
        <p:scale>
          <a:sx n="68" d="100"/>
          <a:sy n="68" d="100"/>
        </p:scale>
        <p:origin x="2034" y="72"/>
      </p:cViewPr>
      <p:guideLst/>
    </p:cSldViewPr>
  </p:slideViewPr>
  <p:notesTextViewPr>
    <p:cViewPr>
      <p:scale>
        <a:sx n="1" d="1"/>
        <a:sy n="1" d="1"/>
      </p:scale>
      <p:origin x="0" y="0"/>
    </p:cViewPr>
  </p:notesTextViewPr>
  <p:notesViewPr>
    <p:cSldViewPr snapToGrid="0">
      <p:cViewPr varScale="1">
        <p:scale>
          <a:sx n="68" d="100"/>
          <a:sy n="68" d="100"/>
        </p:scale>
        <p:origin x="3067"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pPr algn="ctr"/>
            <a:r>
              <a:rPr lang="es-MX" sz="4400" b="0" strike="noStrike" spc="-1">
                <a:latin typeface="Arial"/>
              </a:rPr>
              <a:t>Click to move the slide</a:t>
            </a:r>
          </a:p>
        </p:txBody>
      </p:sp>
      <p:sp>
        <p:nvSpPr>
          <p:cNvPr id="154" name="PlaceHolder 2"/>
          <p:cNvSpPr>
            <a:spLocks noGrp="1"/>
          </p:cNvSpPr>
          <p:nvPr>
            <p:ph type="body"/>
          </p:nvPr>
        </p:nvSpPr>
        <p:spPr>
          <a:xfrm>
            <a:off x="777240" y="4777560"/>
            <a:ext cx="6217560" cy="4525920"/>
          </a:xfrm>
          <a:prstGeom prst="rect">
            <a:avLst/>
          </a:prstGeom>
        </p:spPr>
        <p:txBody>
          <a:bodyPr lIns="0" tIns="0" rIns="0" bIns="0"/>
          <a:lstStyle/>
          <a:p>
            <a:r>
              <a:rPr lang="es-MX" sz="2000" b="0" strike="noStrike" spc="-1">
                <a:latin typeface="Arial"/>
              </a:rPr>
              <a:t>Click to edit the notes format</a:t>
            </a:r>
          </a:p>
        </p:txBody>
      </p:sp>
      <p:sp>
        <p:nvSpPr>
          <p:cNvPr id="155" name="PlaceHolder 3"/>
          <p:cNvSpPr>
            <a:spLocks noGrp="1"/>
          </p:cNvSpPr>
          <p:nvPr>
            <p:ph type="hdr"/>
          </p:nvPr>
        </p:nvSpPr>
        <p:spPr>
          <a:xfrm>
            <a:off x="0" y="0"/>
            <a:ext cx="3372840" cy="502560"/>
          </a:xfrm>
          <a:prstGeom prst="rect">
            <a:avLst/>
          </a:prstGeom>
        </p:spPr>
        <p:txBody>
          <a:bodyPr lIns="0" tIns="0" rIns="0" bIns="0"/>
          <a:lstStyle/>
          <a:p>
            <a:r>
              <a:rPr lang="es-MX" sz="1400" b="0" strike="noStrike" spc="-1">
                <a:latin typeface="Times New Roman"/>
              </a:rPr>
              <a:t> </a:t>
            </a:r>
          </a:p>
        </p:txBody>
      </p:sp>
      <p:sp>
        <p:nvSpPr>
          <p:cNvPr id="156" name="PlaceHolder 4"/>
          <p:cNvSpPr>
            <a:spLocks noGrp="1"/>
          </p:cNvSpPr>
          <p:nvPr>
            <p:ph type="dt"/>
          </p:nvPr>
        </p:nvSpPr>
        <p:spPr>
          <a:xfrm>
            <a:off x="4399200" y="0"/>
            <a:ext cx="3372840" cy="502560"/>
          </a:xfrm>
          <a:prstGeom prst="rect">
            <a:avLst/>
          </a:prstGeom>
        </p:spPr>
        <p:txBody>
          <a:bodyPr lIns="0" tIns="0" rIns="0" bIns="0"/>
          <a:lstStyle/>
          <a:p>
            <a:pPr algn="r"/>
            <a:r>
              <a:rPr lang="es-MX" sz="1400" b="0" strike="noStrike" spc="-1">
                <a:latin typeface="Times New Roman"/>
              </a:rPr>
              <a:t> </a:t>
            </a:r>
          </a:p>
        </p:txBody>
      </p:sp>
      <p:sp>
        <p:nvSpPr>
          <p:cNvPr id="157" name="PlaceHolder 5"/>
          <p:cNvSpPr>
            <a:spLocks noGrp="1"/>
          </p:cNvSpPr>
          <p:nvPr>
            <p:ph type="ftr"/>
          </p:nvPr>
        </p:nvSpPr>
        <p:spPr>
          <a:xfrm>
            <a:off x="0" y="9555480"/>
            <a:ext cx="3372840" cy="502560"/>
          </a:xfrm>
          <a:prstGeom prst="rect">
            <a:avLst/>
          </a:prstGeom>
        </p:spPr>
        <p:txBody>
          <a:bodyPr lIns="0" tIns="0" rIns="0" bIns="0" anchor="b"/>
          <a:lstStyle/>
          <a:p>
            <a:r>
              <a:rPr lang="es-MX" sz="1400" b="0" strike="noStrike" spc="-1">
                <a:latin typeface="Times New Roman"/>
              </a:rPr>
              <a:t> </a:t>
            </a:r>
          </a:p>
        </p:txBody>
      </p:sp>
      <p:sp>
        <p:nvSpPr>
          <p:cNvPr id="158" name="PlaceHolder 6"/>
          <p:cNvSpPr>
            <a:spLocks noGrp="1"/>
          </p:cNvSpPr>
          <p:nvPr>
            <p:ph type="sldNum"/>
          </p:nvPr>
        </p:nvSpPr>
        <p:spPr>
          <a:xfrm>
            <a:off x="4399200" y="9555480"/>
            <a:ext cx="3372840" cy="502560"/>
          </a:xfrm>
          <a:prstGeom prst="rect">
            <a:avLst/>
          </a:prstGeom>
        </p:spPr>
        <p:txBody>
          <a:bodyPr lIns="0" tIns="0" rIns="0" bIns="0" anchor="b"/>
          <a:lstStyle/>
          <a:p>
            <a:pPr algn="r"/>
            <a:fld id="{E4161D28-2E74-48AC-9080-3A867A51CE67}" type="slidenum">
              <a:rPr lang="es-MX" sz="1400" b="0" strike="noStrike" spc="-1">
                <a:latin typeface="Times New Roman"/>
              </a:rPr>
              <a:t>‹#›</a:t>
            </a:fld>
            <a:endParaRPr lang="es-MX"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osha.gov/laws-regs/regulations/standardnumber/1926/1926.502" TargetMode="External"/><Relationship Id="rId13" Type="http://schemas.openxmlformats.org/officeDocument/2006/relationships/hyperlink" Target="https://www.osha.gov/laws-regs/regulations/standardnumber/1926/1926.1052" TargetMode="External"/><Relationship Id="rId18" Type="http://schemas.openxmlformats.org/officeDocument/2006/relationships/hyperlink" Target="https://www.osha.gov/laws-regs/regulations/standardnumber/1926/1926.501#1926.501(b)(1)" TargetMode="External"/><Relationship Id="rId3" Type="http://schemas.openxmlformats.org/officeDocument/2006/relationships/hyperlink" Target="https://www.osha.gov/laws-regs/regulations/standardnumber/1926" TargetMode="External"/><Relationship Id="rId21" Type="http://schemas.openxmlformats.org/officeDocument/2006/relationships/hyperlink" Target="https://www.osha.gov/laws-regs/regulations/standardnumber/1926/1926.501#1926.501(b)(11)" TargetMode="External"/><Relationship Id="rId7" Type="http://schemas.openxmlformats.org/officeDocument/2006/relationships/hyperlink" Target="https://www.osha.gov/laws-regs/regulations/standardnumber/1926/1926.501" TargetMode="External"/><Relationship Id="rId12" Type="http://schemas.openxmlformats.org/officeDocument/2006/relationships/hyperlink" Target="https://www.osha.gov/laws-regs/regulations/standardnumber/1926/1926.1051" TargetMode="External"/><Relationship Id="rId17" Type="http://schemas.openxmlformats.org/officeDocument/2006/relationships/hyperlink" Target="https://www.osha.gov/laws-regs/regulations/standardnumber/1926/1926.501#1926.501(b)(13)" TargetMode="External"/><Relationship Id="rId2" Type="http://schemas.openxmlformats.org/officeDocument/2006/relationships/slide" Target="../slides/slide14.xml"/><Relationship Id="rId16" Type="http://schemas.openxmlformats.org/officeDocument/2006/relationships/hyperlink" Target="https://www.osha.gov/laws-regs/regulations/standardnumber/1926/1926.1423" TargetMode="External"/><Relationship Id="rId20" Type="http://schemas.openxmlformats.org/officeDocument/2006/relationships/hyperlink" Target="https://www.osha.gov/laws-regs/regulations/standardnumber/1926/1926.501#1926.501(b)(10)" TargetMode="External"/><Relationship Id="rId1" Type="http://schemas.openxmlformats.org/officeDocument/2006/relationships/notesMaster" Target="../notesMasters/notesMaster1.xml"/><Relationship Id="rId6" Type="http://schemas.openxmlformats.org/officeDocument/2006/relationships/hyperlink" Target="https://www.osha.gov/laws-regs/regulations/standardnumber/1926/1926.454" TargetMode="External"/><Relationship Id="rId11" Type="http://schemas.openxmlformats.org/officeDocument/2006/relationships/hyperlink" Target="https://www.osha.gov/laws-regs/regulations/standardnumber/1926/1926.800" TargetMode="External"/><Relationship Id="rId5" Type="http://schemas.openxmlformats.org/officeDocument/2006/relationships/hyperlink" Target="https://www.osha.gov/laws-regs/regulations/standardnumber/1926/1926.452" TargetMode="External"/><Relationship Id="rId15" Type="http://schemas.openxmlformats.org/officeDocument/2006/relationships/hyperlink" Target="https://www.osha.gov/laws-regs/regulations/standardnumber/1926/1926.1060" TargetMode="External"/><Relationship Id="rId10" Type="http://schemas.openxmlformats.org/officeDocument/2006/relationships/hyperlink" Target="https://www.osha.gov/laws-regs/regulations/standardnumber/1926/1926.706" TargetMode="External"/><Relationship Id="rId19" Type="http://schemas.openxmlformats.org/officeDocument/2006/relationships/hyperlink" Target="https://www.osha.gov/laws-regs/regulations/standardnumber/1926/1926.501#1926.501(a)(1)" TargetMode="External"/><Relationship Id="rId4" Type="http://schemas.openxmlformats.org/officeDocument/2006/relationships/hyperlink" Target="https://www.osha.gov/laws-regs/regulations/standardnumber/1926/1926.451" TargetMode="External"/><Relationship Id="rId9" Type="http://schemas.openxmlformats.org/officeDocument/2006/relationships/hyperlink" Target="https://www.osha.gov/laws-regs/regulations/standardnumber/1926/1926.503" TargetMode="External"/><Relationship Id="rId14" Type="http://schemas.openxmlformats.org/officeDocument/2006/relationships/hyperlink" Target="https://www.osha.gov/laws-regs/regulations/standardnumber/1926/1926.1053" TargetMode="External"/><Relationship Id="rId22" Type="http://schemas.openxmlformats.org/officeDocument/2006/relationships/hyperlink" Target="https://www.osha.gov/laws-regs/regulations/standardnumber/1926/1926.501#1926.501(b)(4)(i)"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dep/greenjobs/windenergy_falls.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ebstore.ansi.org/preview-pages/ASSE/preview_ANSI+ASSP+Z359.7-2019.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radesmeninternational.com/news-events/wind-turbine-worker-safety-common-hazards-and-how-to-avoid-the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assp.org/standards/standards-topics/fall-protection-and-fall-restraint-z35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noRot="1" noChangeAspect="1"/>
          </p:cNvSpPr>
          <p:nvPr>
            <p:ph type="sldImg"/>
          </p:nvPr>
        </p:nvSpPr>
        <p:spPr>
          <a:xfrm>
            <a:off x="1196975" y="693738"/>
            <a:ext cx="4614863" cy="3460750"/>
          </a:xfrm>
          <a:prstGeom prst="rect">
            <a:avLst/>
          </a:prstGeom>
        </p:spPr>
      </p:sp>
      <p:sp>
        <p:nvSpPr>
          <p:cNvPr id="260" name="PlaceHolder 2"/>
          <p:cNvSpPr>
            <a:spLocks noGrp="1"/>
          </p:cNvSpPr>
          <p:nvPr>
            <p:ph type="body"/>
          </p:nvPr>
        </p:nvSpPr>
        <p:spPr>
          <a:xfrm>
            <a:off x="700920" y="4386960"/>
            <a:ext cx="5606640" cy="4154400"/>
          </a:xfrm>
          <a:prstGeom prst="rect">
            <a:avLst/>
          </a:prstGeom>
        </p:spPr>
        <p:txBody>
          <a:bodyPr lIns="92160" tIns="46080" rIns="92160" bIns="46080"/>
          <a:lstStyle/>
          <a:p>
            <a:endParaRPr lang="es-MX" sz="2000" b="0" strike="noStrike" spc="-1">
              <a:latin typeface="Arial"/>
            </a:endParaRPr>
          </a:p>
        </p:txBody>
      </p:sp>
      <p:sp>
        <p:nvSpPr>
          <p:cNvPr id="261" name="CustomShape 3"/>
          <p:cNvSpPr/>
          <p:nvPr/>
        </p:nvSpPr>
        <p:spPr>
          <a:xfrm>
            <a:off x="3970800" y="8772840"/>
            <a:ext cx="3035880" cy="460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DD05C248-29ED-486B-9F73-83B25A28E619}" type="slidenum">
              <a:rPr lang="es-MX" sz="1200" b="0" strike="noStrike" spc="-1">
                <a:solidFill>
                  <a:srgbClr val="000000"/>
                </a:solidFill>
                <a:latin typeface="+mn-lt"/>
                <a:ea typeface="+mn-ea"/>
              </a:rPr>
              <a:t>1</a:t>
            </a:fld>
            <a:endParaRPr lang="es-MX"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noRot="1" noChangeAspect="1"/>
          </p:cNvSpPr>
          <p:nvPr>
            <p:ph type="sldImg"/>
          </p:nvPr>
        </p:nvSpPr>
        <p:spPr>
          <a:xfrm>
            <a:off x="1196975" y="693738"/>
            <a:ext cx="4614863" cy="3460750"/>
          </a:xfrm>
          <a:prstGeom prst="rect">
            <a:avLst/>
          </a:prstGeom>
        </p:spPr>
      </p:sp>
      <p:sp>
        <p:nvSpPr>
          <p:cNvPr id="287" name="PlaceHolder 2"/>
          <p:cNvSpPr>
            <a:spLocks noGrp="1"/>
          </p:cNvSpPr>
          <p:nvPr>
            <p:ph type="body"/>
          </p:nvPr>
        </p:nvSpPr>
        <p:spPr>
          <a:xfrm>
            <a:off x="700920" y="4386960"/>
            <a:ext cx="5606640" cy="4154400"/>
          </a:xfrm>
          <a:prstGeom prst="rect">
            <a:avLst/>
          </a:prstGeom>
        </p:spPr>
        <p:txBody>
          <a:bodyPr lIns="92160" tIns="46080" rIns="92160" bIns="46080">
            <a:normAutofit/>
          </a:bodyPr>
          <a:lstStyle/>
          <a:p>
            <a:pPr marL="216000" indent="-214920">
              <a:lnSpc>
                <a:spcPct val="100000"/>
              </a:lnSpc>
            </a:pPr>
            <a:r>
              <a:rPr lang="es-MX" sz="1200" b="0" strike="noStrike" spc="-1" dirty="0">
                <a:solidFill>
                  <a:srgbClr val="000000"/>
                </a:solidFill>
                <a:latin typeface="+mn-lt"/>
                <a:ea typeface="+mn-ea"/>
              </a:rPr>
              <a:t>Los trabajadores de la construcción deberían ser capacitados en la identificación de factores potenciales, listados en esta diapositiva, que contribuyen a los peligros de caída.</a:t>
            </a:r>
            <a:endParaRPr lang="es-MX" sz="1200" b="0" strike="noStrike" spc="-1" dirty="0">
              <a:latin typeface="Arial"/>
            </a:endParaRPr>
          </a:p>
        </p:txBody>
      </p:sp>
      <p:sp>
        <p:nvSpPr>
          <p:cNvPr id="288" name="CustomShape 3"/>
          <p:cNvSpPr/>
          <p:nvPr/>
        </p:nvSpPr>
        <p:spPr>
          <a:xfrm>
            <a:off x="3970800" y="8682480"/>
            <a:ext cx="3035880" cy="45360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B5EE89F2-8A7E-49B1-BB90-8BB4C280798C}" type="slidenum">
              <a:rPr lang="es-MX" sz="1200" b="0" strike="noStrike" spc="-1">
                <a:solidFill>
                  <a:srgbClr val="000000"/>
                </a:solidFill>
                <a:latin typeface="Calibri"/>
              </a:rPr>
              <a:t>11</a:t>
            </a:fld>
            <a:endParaRPr lang="es-MX"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noRot="1" noChangeAspect="1"/>
          </p:cNvSpPr>
          <p:nvPr>
            <p:ph type="sldImg"/>
          </p:nvPr>
        </p:nvSpPr>
        <p:spPr>
          <a:xfrm>
            <a:off x="1196975" y="693738"/>
            <a:ext cx="4614863" cy="3460750"/>
          </a:xfrm>
          <a:prstGeom prst="rect">
            <a:avLst/>
          </a:prstGeom>
        </p:spPr>
      </p:sp>
      <p:sp>
        <p:nvSpPr>
          <p:cNvPr id="290" name="CustomShape 2"/>
          <p:cNvSpPr/>
          <p:nvPr/>
        </p:nvSpPr>
        <p:spPr>
          <a:xfrm>
            <a:off x="3970800" y="8682480"/>
            <a:ext cx="3035880" cy="45360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2A127A95-1F28-4065-98AA-CE4E33DCD57F}" type="slidenum">
              <a:rPr lang="es-MX" sz="1200" b="0" strike="noStrike" spc="-1">
                <a:solidFill>
                  <a:srgbClr val="000000"/>
                </a:solidFill>
                <a:latin typeface="Calibri"/>
              </a:rPr>
              <a:t>12</a:t>
            </a:fld>
            <a:endParaRPr lang="es-MX" sz="1200" b="0" strike="noStrike" spc="-1">
              <a:latin typeface="Arial"/>
            </a:endParaRPr>
          </a:p>
        </p:txBody>
      </p:sp>
      <p:sp>
        <p:nvSpPr>
          <p:cNvPr id="291" name="CustomShape 3"/>
          <p:cNvSpPr/>
          <p:nvPr/>
        </p:nvSpPr>
        <p:spPr>
          <a:xfrm>
            <a:off x="701280" y="4387320"/>
            <a:ext cx="5606640" cy="415440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ormAutofit/>
          </a:bodyPr>
          <a:lstStyle/>
          <a:p>
            <a:pPr marL="216000" indent="-214920">
              <a:lnSpc>
                <a:spcPct val="100000"/>
              </a:lnSpc>
            </a:pPr>
            <a:r>
              <a:rPr lang="es-MX" sz="1200" b="0" strike="noStrike" spc="-1">
                <a:solidFill>
                  <a:srgbClr val="000000"/>
                </a:solidFill>
                <a:latin typeface="+mn-lt"/>
                <a:ea typeface="+mn-ea"/>
              </a:rPr>
              <a:t>Los trabajadores de la construcción deberían ser capacitados en la identificación de factores potenciales, listados en esta diapositiva, que contribuyen a los peligros de caída.</a:t>
            </a:r>
            <a:endParaRPr lang="es-MX" sz="1200" b="0" strike="noStrike" spc="-1">
              <a:latin typeface="Arial"/>
            </a:endParaRPr>
          </a:p>
        </p:txBody>
      </p:sp>
      <p:sp>
        <p:nvSpPr>
          <p:cNvPr id="2" name="Notes Placeholder 1">
            <a:extLst>
              <a:ext uri="{FF2B5EF4-FFF2-40B4-BE49-F238E27FC236}">
                <a16:creationId xmlns:a16="http://schemas.microsoft.com/office/drawing/2014/main" id="{7882DE69-CA21-48E7-A1A8-A4FD3EDA55F5}"/>
              </a:ext>
            </a:extLst>
          </p:cNvPr>
          <p:cNvSpPr>
            <a:spLocks noGrp="1"/>
          </p:cNvSpPr>
          <p:nvPr>
            <p:ph type="body" idx="1"/>
          </p:nvPr>
        </p:nvSpPr>
        <p:spPr/>
        <p:txBody>
          <a:bodyPr/>
          <a:lstStyle/>
          <a:p>
            <a:r>
              <a:rPr lang="es-ES" dirty="0"/>
              <a:t>Los trabajadores de la construcción deben estar capacitados para poder identificar los factores potenciales, enumerados en esta diapositiva, que contribuyen a los riesgos de caídas.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noRot="1" noChangeAspect="1"/>
          </p:cNvSpPr>
          <p:nvPr>
            <p:ph type="sldImg"/>
          </p:nvPr>
        </p:nvSpPr>
        <p:spPr>
          <a:xfrm>
            <a:off x="1196975" y="693738"/>
            <a:ext cx="4614863" cy="3460750"/>
          </a:xfrm>
          <a:prstGeom prst="rect">
            <a:avLst/>
          </a:prstGeom>
        </p:spPr>
      </p:sp>
      <p:sp>
        <p:nvSpPr>
          <p:cNvPr id="293" name="PlaceHolder 2"/>
          <p:cNvSpPr>
            <a:spLocks noGrp="1"/>
          </p:cNvSpPr>
          <p:nvPr>
            <p:ph type="body"/>
          </p:nvPr>
        </p:nvSpPr>
        <p:spPr>
          <a:xfrm>
            <a:off x="700920" y="4386960"/>
            <a:ext cx="5606640" cy="4154400"/>
          </a:xfrm>
          <a:prstGeom prst="rect">
            <a:avLst/>
          </a:prstGeom>
        </p:spPr>
        <p:txBody>
          <a:bodyPr lIns="92160" tIns="46080" rIns="92160" bIns="46080"/>
          <a:lstStyle/>
          <a:p>
            <a:pPr marL="216000" indent="-214560">
              <a:lnSpc>
                <a:spcPct val="100000"/>
              </a:lnSpc>
            </a:pPr>
            <a:r>
              <a:rPr lang="es-MX" sz="1200" b="0" strike="noStrike" spc="-1">
                <a:solidFill>
                  <a:srgbClr val="000000"/>
                </a:solidFill>
                <a:latin typeface="+mn-lt"/>
                <a:ea typeface="+mn-ea"/>
              </a:rPr>
              <a:t>La OSHA define a una </a:t>
            </a:r>
            <a:r>
              <a:rPr lang="es-MX" sz="1200" b="1" strike="noStrike" spc="-1">
                <a:solidFill>
                  <a:srgbClr val="000000"/>
                </a:solidFill>
                <a:latin typeface="+mn-lt"/>
                <a:ea typeface="+mn-ea"/>
              </a:rPr>
              <a:t>persona competente</a:t>
            </a:r>
            <a:r>
              <a:rPr lang="es-MX" sz="1200" b="0" strike="noStrike" spc="-1">
                <a:solidFill>
                  <a:srgbClr val="000000"/>
                </a:solidFill>
                <a:latin typeface="+mn-lt"/>
                <a:ea typeface="+mn-ea"/>
              </a:rPr>
              <a:t> como “alguien que es capaz de identificar peligros existentes y predecibles en los alrededores o en las condiciones de trabajo que sean insalubres, riesgosas o peligrosas para los empleados, y quien tiene la autorización para tomar medidas correctivas prontas para eliminarlas.</a:t>
            </a:r>
            <a:endParaRPr lang="es-MX" sz="1200" b="0" strike="noStrike" spc="-1">
              <a:latin typeface="Arial"/>
            </a:endParaRPr>
          </a:p>
        </p:txBody>
      </p:sp>
      <p:sp>
        <p:nvSpPr>
          <p:cNvPr id="294" name="CustomShape 3"/>
          <p:cNvSpPr/>
          <p:nvPr/>
        </p:nvSpPr>
        <p:spPr>
          <a:xfrm>
            <a:off x="3970800" y="8772840"/>
            <a:ext cx="3035880" cy="460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907DC61E-DA1B-41BF-85A9-2E853A61EFB0}" type="slidenum">
              <a:rPr lang="es-MX" sz="1200" b="0" strike="noStrike" spc="-1">
                <a:solidFill>
                  <a:srgbClr val="000000"/>
                </a:solidFill>
                <a:latin typeface="Times New Roman"/>
              </a:rPr>
              <a:t>13</a:t>
            </a:fld>
            <a:endParaRPr lang="es-MX"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noRot="1" noChangeAspect="1"/>
          </p:cNvSpPr>
          <p:nvPr>
            <p:ph type="sldImg"/>
          </p:nvPr>
        </p:nvSpPr>
        <p:spPr>
          <a:xfrm>
            <a:off x="1196975" y="693738"/>
            <a:ext cx="4614863" cy="3460750"/>
          </a:xfrm>
          <a:prstGeom prst="rect">
            <a:avLst/>
          </a:prstGeom>
        </p:spPr>
      </p:sp>
      <p:sp>
        <p:nvSpPr>
          <p:cNvPr id="296" name="PlaceHolder 2"/>
          <p:cNvSpPr>
            <a:spLocks noGrp="1"/>
          </p:cNvSpPr>
          <p:nvPr>
            <p:ph type="body"/>
          </p:nvPr>
        </p:nvSpPr>
        <p:spPr>
          <a:xfrm>
            <a:off x="700920" y="4386960"/>
            <a:ext cx="5606640" cy="4154400"/>
          </a:xfrm>
          <a:prstGeom prst="rect">
            <a:avLst/>
          </a:prstGeom>
        </p:spPr>
        <p:txBody>
          <a:bodyPr lIns="92160" tIns="46080" rIns="92160" bIns="46080">
            <a:normAutofit lnSpcReduction="10000"/>
          </a:bodyPr>
          <a:lstStyle/>
          <a:p>
            <a:pPr marL="216000" indent="-214560">
              <a:lnSpc>
                <a:spcPct val="100000"/>
              </a:lnSpc>
            </a:pPr>
            <a:r>
              <a:rPr lang="es-MX" sz="1200" b="1" strike="noStrike" spc="-1">
                <a:solidFill>
                  <a:srgbClr val="000000"/>
                </a:solidFill>
                <a:latin typeface="+mn-lt"/>
                <a:ea typeface="+mn-ea"/>
              </a:rPr>
              <a:t>OSHA</a:t>
            </a:r>
            <a:endParaRPr lang="es-MX" sz="1200" b="0" strike="noStrike" spc="-1">
              <a:latin typeface="Arial"/>
            </a:endParaRPr>
          </a:p>
          <a:p>
            <a:pPr marL="216000" indent="-214560">
              <a:lnSpc>
                <a:spcPct val="100000"/>
              </a:lnSpc>
            </a:pPr>
            <a:endParaRPr lang="es-MX" sz="1200" b="0" strike="noStrike" spc="-1">
              <a:latin typeface="Arial"/>
            </a:endParaRPr>
          </a:p>
          <a:p>
            <a:pPr marL="216000" indent="-214560">
              <a:lnSpc>
                <a:spcPct val="100000"/>
              </a:lnSpc>
            </a:pPr>
            <a:r>
              <a:rPr lang="es-MX" sz="1200" b="1" strike="noStrike" spc="-1">
                <a:solidFill>
                  <a:srgbClr val="000000"/>
                </a:solidFill>
                <a:latin typeface="+mn-lt"/>
                <a:ea typeface="+mn-ea"/>
              </a:rPr>
              <a:t>Industria de la construcción </a:t>
            </a:r>
            <a:r>
              <a:rPr lang="es-MX" sz="1200" b="0" strike="noStrike" spc="-1">
                <a:solidFill>
                  <a:srgbClr val="000000"/>
                </a:solidFill>
                <a:latin typeface="+mn-lt"/>
                <a:ea typeface="+mn-ea"/>
              </a:rPr>
              <a:t>(</a:t>
            </a:r>
            <a:r>
              <a:rPr lang="es-MX" sz="1200" b="0" u="sng" strike="noStrike" spc="-1">
                <a:solidFill>
                  <a:srgbClr val="000000"/>
                </a:solidFill>
                <a:uFillTx/>
                <a:latin typeface="+mn-lt"/>
                <a:ea typeface="+mn-ea"/>
                <a:hlinkClick r:id="rId3"/>
              </a:rPr>
              <a:t>29 CFR 1926</a:t>
            </a:r>
            <a:r>
              <a:rPr lang="es-MX" sz="1200" b="0" strike="noStrike" spc="-1">
                <a:solidFill>
                  <a:srgbClr val="000000"/>
                </a:solidFill>
                <a:latin typeface="+mn-lt"/>
                <a:ea typeface="+mn-ea"/>
              </a:rPr>
              <a:t>)</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4"/>
              </a:rPr>
              <a:t>1926.451</a:t>
            </a:r>
            <a:r>
              <a:rPr lang="es-MX" sz="1200" b="0" strike="noStrike" spc="-1">
                <a:solidFill>
                  <a:srgbClr val="000000"/>
                </a:solidFill>
                <a:latin typeface="+mn-lt"/>
                <a:ea typeface="+mn-ea"/>
              </a:rPr>
              <a:t>, Requisitos generales (Andamiaje) [página relacionada al tópico]</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5"/>
              </a:rPr>
              <a:t>1926.452</a:t>
            </a:r>
            <a:r>
              <a:rPr lang="es-MX" sz="1200" b="0" strike="noStrike" spc="-1">
                <a:solidFill>
                  <a:srgbClr val="000000"/>
                </a:solidFill>
                <a:latin typeface="+mn-lt"/>
                <a:ea typeface="+mn-ea"/>
              </a:rPr>
              <a:t>, Requisitos adicionales aplicables a tipos específicos de andamios</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6"/>
              </a:rPr>
              <a:t>1926.454</a:t>
            </a:r>
            <a:r>
              <a:rPr lang="es-MX" sz="1200" b="0" strike="noStrike" spc="-1">
                <a:solidFill>
                  <a:srgbClr val="000000"/>
                </a:solidFill>
                <a:latin typeface="+mn-lt"/>
                <a:ea typeface="+mn-ea"/>
              </a:rPr>
              <a:t>, Requisitos de capacitación (Andamiaje)</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7"/>
              </a:rPr>
              <a:t>1926.501</a:t>
            </a:r>
            <a:r>
              <a:rPr lang="es-MX" sz="1200" b="0" strike="noStrike" spc="-1">
                <a:solidFill>
                  <a:srgbClr val="000000"/>
                </a:solidFill>
                <a:latin typeface="+mn-lt"/>
                <a:ea typeface="+mn-ea"/>
              </a:rPr>
              <a:t>, Obligación de tener protección contra caídas</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8"/>
              </a:rPr>
              <a:t>1926.502</a:t>
            </a:r>
            <a:r>
              <a:rPr lang="es-MX" sz="1200" b="0" strike="noStrike" spc="-1">
                <a:solidFill>
                  <a:srgbClr val="000000"/>
                </a:solidFill>
                <a:latin typeface="+mn-lt"/>
                <a:ea typeface="+mn-ea"/>
              </a:rPr>
              <a:t>, Criterios y práctica de los sistemas de protección contra caídas</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9"/>
              </a:rPr>
              <a:t>1926.503</a:t>
            </a:r>
            <a:r>
              <a:rPr lang="es-MX" sz="1200" b="0" strike="noStrike" spc="-1">
                <a:solidFill>
                  <a:srgbClr val="000000"/>
                </a:solidFill>
                <a:latin typeface="+mn-lt"/>
                <a:ea typeface="+mn-ea"/>
              </a:rPr>
              <a:t>, Requisitos de capacitación (Protección contra caídas)</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10"/>
              </a:rPr>
              <a:t>1926.760</a:t>
            </a:r>
            <a:r>
              <a:rPr lang="es-MX" sz="1200" b="0" strike="noStrike" spc="-1">
                <a:solidFill>
                  <a:srgbClr val="000000"/>
                </a:solidFill>
                <a:latin typeface="+mn-lt"/>
                <a:ea typeface="+mn-ea"/>
              </a:rPr>
              <a:t>, Erección de estructuras de acero (Protección contra caídas)</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11"/>
              </a:rPr>
              <a:t>1926.800</a:t>
            </a:r>
            <a:r>
              <a:rPr lang="es-MX" sz="1200" b="0" strike="noStrike" spc="-1">
                <a:solidFill>
                  <a:srgbClr val="000000"/>
                </a:solidFill>
                <a:latin typeface="+mn-lt"/>
                <a:ea typeface="+mn-ea"/>
              </a:rPr>
              <a:t>, Construcción subterránea</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12"/>
              </a:rPr>
              <a:t>1926.1051</a:t>
            </a:r>
            <a:r>
              <a:rPr lang="es-MX" sz="1200" b="0" strike="noStrike" spc="-1">
                <a:solidFill>
                  <a:srgbClr val="000000"/>
                </a:solidFill>
                <a:latin typeface="+mn-lt"/>
                <a:ea typeface="+mn-ea"/>
              </a:rPr>
              <a:t>, Requisitos generales (Escalinatas y escaleras)</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13"/>
              </a:rPr>
              <a:t>1926.1052</a:t>
            </a:r>
            <a:r>
              <a:rPr lang="es-MX" sz="1200" b="0" strike="noStrike" spc="-1">
                <a:solidFill>
                  <a:srgbClr val="000000"/>
                </a:solidFill>
                <a:latin typeface="+mn-lt"/>
                <a:ea typeface="+mn-ea"/>
              </a:rPr>
              <a:t>, Escalinatas</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14"/>
              </a:rPr>
              <a:t>1926.1053</a:t>
            </a:r>
            <a:r>
              <a:rPr lang="es-MX" sz="1200" b="0" strike="noStrike" spc="-1">
                <a:solidFill>
                  <a:srgbClr val="000000"/>
                </a:solidFill>
                <a:latin typeface="+mn-lt"/>
                <a:ea typeface="+mn-ea"/>
              </a:rPr>
              <a:t>, Escaleras</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15"/>
              </a:rPr>
              <a:t>1926.1060</a:t>
            </a:r>
            <a:r>
              <a:rPr lang="es-MX" sz="1200" b="0" strike="noStrike" spc="-1">
                <a:solidFill>
                  <a:srgbClr val="000000"/>
                </a:solidFill>
                <a:latin typeface="+mn-lt"/>
                <a:ea typeface="+mn-ea"/>
              </a:rPr>
              <a:t>, Requisitos de capacitación (Escalinatas y escaleras)</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16"/>
              </a:rPr>
              <a:t>1926.1423</a:t>
            </a:r>
            <a:r>
              <a:rPr lang="es-MX" sz="1200" b="0" strike="noStrike" spc="-1">
                <a:solidFill>
                  <a:srgbClr val="000000"/>
                </a:solidFill>
                <a:latin typeface="+mn-lt"/>
                <a:ea typeface="+mn-ea"/>
              </a:rPr>
              <a:t>, Grúas y cabrias en construcción (Protección contra caídas)</a:t>
            </a:r>
            <a:endParaRPr lang="es-MX" sz="1200" b="0" strike="noStrike" spc="-1">
              <a:latin typeface="Arial"/>
            </a:endParaRPr>
          </a:p>
          <a:p>
            <a:pPr>
              <a:lnSpc>
                <a:spcPct val="100000"/>
              </a:lnSpc>
            </a:pPr>
            <a:endParaRPr lang="es-MX" sz="1200" b="0" strike="noStrike" spc="-1">
              <a:latin typeface="Arial"/>
            </a:endParaRPr>
          </a:p>
          <a:p>
            <a:pPr>
              <a:lnSpc>
                <a:spcPct val="100000"/>
              </a:lnSpc>
            </a:pPr>
            <a:r>
              <a:rPr lang="es-MX" sz="1200" b="0" i="1" strike="noStrike" spc="-1">
                <a:solidFill>
                  <a:srgbClr val="000000"/>
                </a:solidFill>
                <a:latin typeface="+mn-lt"/>
                <a:ea typeface="+mn-ea"/>
              </a:rPr>
              <a:t>Estándares más frecuentemente citados</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17"/>
              </a:rPr>
              <a:t>1926.501(b)(13)</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18"/>
              </a:rPr>
              <a:t>1926.501(b)(1)</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19"/>
              </a:rPr>
              <a:t>1926.501(a)(1)</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20"/>
              </a:rPr>
              <a:t>1926.501(b)(10)</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21"/>
              </a:rPr>
              <a:t>1926.501(b)(11)</a:t>
            </a:r>
            <a:endParaRPr lang="es-MX" sz="1200" b="0" strike="noStrike" spc="-1">
              <a:latin typeface="Arial"/>
            </a:endParaRPr>
          </a:p>
          <a:p>
            <a:pPr marL="628560" lvl="1" indent="-169560">
              <a:lnSpc>
                <a:spcPct val="100000"/>
              </a:lnSpc>
              <a:buClr>
                <a:srgbClr val="000000"/>
              </a:buClr>
              <a:buFont typeface="Wingdings" charset="2"/>
              <a:buChar char=""/>
            </a:pPr>
            <a:r>
              <a:rPr lang="es-MX" sz="1200" b="0" u="sng" strike="noStrike" spc="-1">
                <a:solidFill>
                  <a:srgbClr val="000000"/>
                </a:solidFill>
                <a:uFillTx/>
                <a:latin typeface="+mn-lt"/>
                <a:ea typeface="+mn-ea"/>
                <a:hlinkClick r:id="rId22"/>
              </a:rPr>
              <a:t>1926.501(b)(4)(i)</a:t>
            </a:r>
            <a:endParaRPr lang="es-MX" sz="1200" b="0" strike="noStrike" spc="-1">
              <a:latin typeface="Arial"/>
            </a:endParaRPr>
          </a:p>
        </p:txBody>
      </p:sp>
      <p:sp>
        <p:nvSpPr>
          <p:cNvPr id="297" name="CustomShape 3"/>
          <p:cNvSpPr/>
          <p:nvPr/>
        </p:nvSpPr>
        <p:spPr>
          <a:xfrm>
            <a:off x="3970800" y="8772840"/>
            <a:ext cx="3035880" cy="460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7B4589B6-6D9D-4720-AF23-2EE3F0D61291}" type="slidenum">
              <a:rPr lang="es-MX" sz="1200" b="0" strike="noStrike" spc="-1">
                <a:solidFill>
                  <a:srgbClr val="000000"/>
                </a:solidFill>
                <a:latin typeface="Times New Roman"/>
              </a:rPr>
              <a:t>14</a:t>
            </a:fld>
            <a:endParaRPr lang="es-MX"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noRot="1" noChangeAspect="1"/>
          </p:cNvSpPr>
          <p:nvPr>
            <p:ph type="sldImg"/>
          </p:nvPr>
        </p:nvSpPr>
        <p:spPr>
          <a:xfrm>
            <a:off x="1196975" y="693738"/>
            <a:ext cx="4614863" cy="3460750"/>
          </a:xfrm>
          <a:prstGeom prst="rect">
            <a:avLst/>
          </a:prstGeom>
        </p:spPr>
      </p:sp>
      <p:sp>
        <p:nvSpPr>
          <p:cNvPr id="299" name="PlaceHolder 2"/>
          <p:cNvSpPr>
            <a:spLocks noGrp="1"/>
          </p:cNvSpPr>
          <p:nvPr>
            <p:ph type="body"/>
          </p:nvPr>
        </p:nvSpPr>
        <p:spPr>
          <a:xfrm>
            <a:off x="700920" y="4386960"/>
            <a:ext cx="5606640" cy="4154400"/>
          </a:xfrm>
          <a:prstGeom prst="rect">
            <a:avLst/>
          </a:prstGeom>
        </p:spPr>
        <p:txBody>
          <a:bodyPr lIns="92160" tIns="46080" rIns="92160" bIns="46080"/>
          <a:lstStyle/>
          <a:p>
            <a:pPr marL="216000" indent="-214560">
              <a:lnSpc>
                <a:spcPct val="100000"/>
              </a:lnSpc>
            </a:pPr>
            <a:r>
              <a:rPr lang="es-MX" sz="1200" b="0" strike="noStrike" spc="-1" dirty="0">
                <a:solidFill>
                  <a:srgbClr val="000000"/>
                </a:solidFill>
                <a:latin typeface="+mn-lt"/>
                <a:ea typeface="+mn-ea"/>
                <a:cs typeface="Calibri" panose="020F0502020204030204" pitchFamily="34" charset="0"/>
              </a:rPr>
              <a:t>Energía eólica en la OSHA: Caídas - </a:t>
            </a:r>
            <a:r>
              <a:rPr lang="es-MX" sz="1200" b="0" u="sng" strike="noStrike" spc="-1" dirty="0">
                <a:solidFill>
                  <a:srgbClr val="000000"/>
                </a:solidFill>
                <a:uFillTx/>
                <a:latin typeface="+mn-lt"/>
                <a:ea typeface="+mn-ea"/>
                <a:cs typeface="Calibri" panose="020F0502020204030204" pitchFamily="34" charset="0"/>
                <a:hlinkClick r:id="rId3"/>
              </a:rPr>
              <a:t>https://www.osha.gov/dep/greenjobs/windenergy_falls.html</a:t>
            </a:r>
            <a:endParaRPr lang="es-MX" sz="1200" b="0" strike="noStrike" spc="-1" dirty="0">
              <a:latin typeface="+mn-lt"/>
              <a:cs typeface="Calibri" panose="020F0502020204030204" pitchFamily="34" charset="0"/>
            </a:endParaRPr>
          </a:p>
          <a:p>
            <a:pPr marL="216000" indent="-214560">
              <a:lnSpc>
                <a:spcPct val="100000"/>
              </a:lnSpc>
            </a:pPr>
            <a:r>
              <a:rPr lang="es-MX" sz="1200" b="0" u="sng" strike="noStrike" spc="-1" dirty="0">
                <a:solidFill>
                  <a:srgbClr val="000000"/>
                </a:solidFill>
                <a:uFillTx/>
                <a:latin typeface="+mn-lt"/>
                <a:ea typeface="+mn-ea"/>
                <a:cs typeface="Calibri" panose="020F0502020204030204" pitchFamily="34" charset="0"/>
                <a:hlinkClick r:id="rId4"/>
              </a:rPr>
              <a:t>ANSI+ASSP+Z359.7</a:t>
            </a:r>
            <a:r>
              <a:rPr lang="es-MX" sz="1200" b="0" strike="noStrike" spc="-1" dirty="0">
                <a:solidFill>
                  <a:srgbClr val="000000"/>
                </a:solidFill>
                <a:latin typeface="+mn-lt"/>
                <a:ea typeface="+mn-ea"/>
                <a:cs typeface="Calibri" panose="020F0502020204030204" pitchFamily="34" charset="0"/>
              </a:rPr>
              <a:t>: </a:t>
            </a:r>
            <a:r>
              <a:rPr lang="es-MX" sz="1200" b="0" u="sng" strike="noStrike" spc="-1" dirty="0">
                <a:solidFill>
                  <a:srgbClr val="000000"/>
                </a:solidFill>
                <a:uFillTx/>
                <a:latin typeface="+mn-lt"/>
                <a:ea typeface="+mn-ea"/>
                <a:cs typeface="Calibri" panose="020F0502020204030204" pitchFamily="34" charset="0"/>
                <a:hlinkClick r:id="rId4"/>
              </a:rPr>
              <a:t>https://webstore.ansi.org/preview-pages/ASSE/preview_ANSI+ASSP+Z359.7-2019.pdf</a:t>
            </a:r>
            <a:endParaRPr lang="es-MX" sz="1200" b="0" strike="noStrike" spc="-1" dirty="0">
              <a:latin typeface="+mn-lt"/>
              <a:cs typeface="Calibri" panose="020F0502020204030204" pitchFamily="34" charset="0"/>
            </a:endParaRPr>
          </a:p>
        </p:txBody>
      </p:sp>
      <p:sp>
        <p:nvSpPr>
          <p:cNvPr id="300" name="CustomShape 3"/>
          <p:cNvSpPr/>
          <p:nvPr/>
        </p:nvSpPr>
        <p:spPr>
          <a:xfrm>
            <a:off x="3970800" y="8772840"/>
            <a:ext cx="3035880" cy="460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A81A103F-5ABB-4066-857F-39BFC512C9D0}" type="slidenum">
              <a:rPr lang="es-MX" sz="1200" b="0" strike="noStrike" spc="-1">
                <a:solidFill>
                  <a:srgbClr val="000000"/>
                </a:solidFill>
                <a:latin typeface="Times New Roman"/>
              </a:rPr>
              <a:t>15</a:t>
            </a:fld>
            <a:endParaRPr lang="es-MX"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noRot="1" noChangeAspect="1"/>
          </p:cNvSpPr>
          <p:nvPr>
            <p:ph type="sldImg"/>
          </p:nvPr>
        </p:nvSpPr>
        <p:spPr>
          <a:xfrm>
            <a:off x="1196975" y="693738"/>
            <a:ext cx="4614863" cy="3460750"/>
          </a:xfrm>
          <a:prstGeom prst="rect">
            <a:avLst/>
          </a:prstGeom>
        </p:spPr>
      </p:sp>
      <p:sp>
        <p:nvSpPr>
          <p:cNvPr id="302" name="PlaceHolder 2"/>
          <p:cNvSpPr>
            <a:spLocks noGrp="1"/>
          </p:cNvSpPr>
          <p:nvPr>
            <p:ph type="body"/>
          </p:nvPr>
        </p:nvSpPr>
        <p:spPr>
          <a:xfrm>
            <a:off x="700920" y="4386960"/>
            <a:ext cx="5606640" cy="4154400"/>
          </a:xfrm>
          <a:prstGeom prst="rect">
            <a:avLst/>
          </a:prstGeom>
        </p:spPr>
        <p:txBody>
          <a:bodyPr lIns="92160" tIns="46080" rIns="92160" bIns="46080"/>
          <a:lstStyle/>
          <a:p>
            <a:pPr marL="216000" indent="-214560">
              <a:lnSpc>
                <a:spcPct val="100000"/>
              </a:lnSpc>
            </a:pPr>
            <a:r>
              <a:rPr lang="es-MX" sz="1200" b="0" strike="noStrike" spc="-1" dirty="0">
                <a:solidFill>
                  <a:srgbClr val="000000"/>
                </a:solidFill>
                <a:latin typeface="+mn-lt"/>
                <a:ea typeface="+mn-ea"/>
              </a:rPr>
              <a:t>De acuerdo con los estándares de seguridad de la OSHA para la construcción, a los trabajadores en un sitio de construcción que estén expuestos a caídas de 6 pies o más, es requerido que se les proporcione alguna de las siguientes formas de protección contra caídas: </a:t>
            </a:r>
            <a:endParaRPr lang="es-MX" sz="1200" b="0" strike="noStrike" spc="-1" dirty="0">
              <a:latin typeface="+mn-lt"/>
            </a:endParaRPr>
          </a:p>
          <a:p>
            <a:pPr marL="216000" indent="-214560">
              <a:lnSpc>
                <a:spcPct val="100000"/>
              </a:lnSpc>
            </a:pPr>
            <a:r>
              <a:rPr lang="es-MX" sz="1200" b="0" strike="noStrike" spc="-1" dirty="0">
                <a:solidFill>
                  <a:srgbClr val="000000"/>
                </a:solidFill>
                <a:latin typeface="+mn-lt"/>
                <a:ea typeface="+mn-ea"/>
              </a:rPr>
              <a:t>1. Colocar barandales alrededor del área de peligro.</a:t>
            </a:r>
            <a:endParaRPr lang="es-MX" sz="1200" b="0" strike="noStrike" spc="-1" dirty="0">
              <a:latin typeface="+mn-lt"/>
            </a:endParaRPr>
          </a:p>
          <a:p>
            <a:pPr marL="216000" indent="-214560">
              <a:lnSpc>
                <a:spcPct val="100000"/>
              </a:lnSpc>
            </a:pPr>
            <a:r>
              <a:rPr lang="es-MX" sz="1200" b="0" strike="noStrike" spc="-1" dirty="0">
                <a:solidFill>
                  <a:srgbClr val="000000"/>
                </a:solidFill>
                <a:latin typeface="+mn-lt"/>
                <a:ea typeface="+mn-ea"/>
              </a:rPr>
              <a:t>2. Instalar redes de seguridad.</a:t>
            </a:r>
            <a:endParaRPr lang="es-MX" sz="1200" b="0" strike="noStrike" spc="-1" dirty="0">
              <a:latin typeface="+mn-lt"/>
            </a:endParaRPr>
          </a:p>
          <a:p>
            <a:pPr marL="216000" indent="-214560">
              <a:lnSpc>
                <a:spcPct val="100000"/>
              </a:lnSpc>
            </a:pPr>
            <a:r>
              <a:rPr lang="es-MX" sz="1200" b="0" strike="noStrike" spc="-1" dirty="0">
                <a:solidFill>
                  <a:srgbClr val="000000"/>
                </a:solidFill>
                <a:latin typeface="+mn-lt"/>
                <a:ea typeface="+mn-ea"/>
              </a:rPr>
              <a:t>3. Proporcionar sistemas de detención de caídas</a:t>
            </a:r>
            <a:endParaRPr lang="es-MX" sz="1200" b="0" strike="noStrike" spc="-1" dirty="0">
              <a:latin typeface="+mn-lt"/>
            </a:endParaRPr>
          </a:p>
          <a:p>
            <a:pPr marL="216000" indent="-214560">
              <a:lnSpc>
                <a:spcPct val="100000"/>
              </a:lnSpc>
            </a:pPr>
            <a:endParaRPr lang="es-MX" sz="1200" b="0" strike="noStrike" spc="-1" dirty="0">
              <a:latin typeface="+mn-lt"/>
            </a:endParaRPr>
          </a:p>
          <a:p>
            <a:pPr marL="216000" indent="-214560">
              <a:lnSpc>
                <a:spcPct val="100000"/>
              </a:lnSpc>
            </a:pPr>
            <a:r>
              <a:rPr lang="es-MX" sz="1200" b="0" u="sng" strike="noStrike" spc="-1" dirty="0">
                <a:solidFill>
                  <a:srgbClr val="000000"/>
                </a:solidFill>
                <a:uFillTx/>
                <a:latin typeface="+mn-lt"/>
                <a:ea typeface="+mn-ea"/>
                <a:hlinkClick r:id="rId3"/>
              </a:rPr>
              <a:t>https://www..</a:t>
            </a:r>
            <a:r>
              <a:rPr lang="es-MX" sz="1200" b="0" u="sng" strike="noStrike" spc="-1" dirty="0" err="1">
                <a:solidFill>
                  <a:srgbClr val="000000"/>
                </a:solidFill>
                <a:uFillTx/>
                <a:latin typeface="+mn-lt"/>
                <a:ea typeface="+mn-ea"/>
                <a:hlinkClick r:id="rId3"/>
              </a:rPr>
              <a:t>com</a:t>
            </a:r>
            <a:r>
              <a:rPr lang="es-MX" sz="1200" b="0" u="sng" strike="noStrike" spc="-1" dirty="0">
                <a:solidFill>
                  <a:srgbClr val="000000"/>
                </a:solidFill>
                <a:uFillTx/>
                <a:latin typeface="+mn-lt"/>
                <a:ea typeface="+mn-ea"/>
                <a:hlinkClick r:id="rId3"/>
              </a:rPr>
              <a:t>/</a:t>
            </a:r>
            <a:r>
              <a:rPr lang="es-MX" sz="1200" b="0" u="sng" strike="noStrike" spc="-1" dirty="0" err="1">
                <a:solidFill>
                  <a:srgbClr val="000000"/>
                </a:solidFill>
                <a:uFillTx/>
                <a:latin typeface="+mn-lt"/>
                <a:ea typeface="+mn-ea"/>
                <a:hlinkClick r:id="rId3"/>
              </a:rPr>
              <a:t>news-events</a:t>
            </a:r>
            <a:r>
              <a:rPr lang="es-MX" sz="1200" b="0" u="sng" strike="noStrike" spc="-1" dirty="0">
                <a:solidFill>
                  <a:srgbClr val="000000"/>
                </a:solidFill>
                <a:uFillTx/>
                <a:latin typeface="+mn-lt"/>
                <a:ea typeface="+mn-ea"/>
                <a:hlinkClick r:id="rId3"/>
              </a:rPr>
              <a:t>/</a:t>
            </a:r>
            <a:r>
              <a:rPr lang="es-MX" sz="1200" b="0" u="sng" strike="noStrike" spc="-1" dirty="0" err="1">
                <a:solidFill>
                  <a:srgbClr val="000000"/>
                </a:solidFill>
                <a:uFillTx/>
                <a:latin typeface="+mn-lt"/>
                <a:ea typeface="+mn-ea"/>
                <a:hlinkClick r:id="rId3"/>
              </a:rPr>
              <a:t>wind</a:t>
            </a:r>
            <a:r>
              <a:rPr lang="es-MX" sz="1200" b="0" u="sng" strike="noStrike" spc="-1" dirty="0">
                <a:solidFill>
                  <a:srgbClr val="000000"/>
                </a:solidFill>
                <a:uFillTx/>
                <a:latin typeface="+mn-lt"/>
                <a:ea typeface="+mn-ea"/>
                <a:hlinkClick r:id="rId3"/>
              </a:rPr>
              <a:t>-turbine-</a:t>
            </a:r>
            <a:r>
              <a:rPr lang="es-MX" sz="1200" b="0" u="sng" strike="noStrike" spc="-1" dirty="0" err="1">
                <a:solidFill>
                  <a:srgbClr val="000000"/>
                </a:solidFill>
                <a:uFillTx/>
                <a:latin typeface="+mn-lt"/>
                <a:ea typeface="+mn-ea"/>
                <a:hlinkClick r:id="rId3"/>
              </a:rPr>
              <a:t>worker</a:t>
            </a:r>
            <a:r>
              <a:rPr lang="es-MX" sz="1200" b="0" u="sng" strike="noStrike" spc="-1" dirty="0">
                <a:solidFill>
                  <a:srgbClr val="000000"/>
                </a:solidFill>
                <a:uFillTx/>
                <a:latin typeface="+mn-lt"/>
                <a:ea typeface="+mn-ea"/>
                <a:hlinkClick r:id="rId3"/>
              </a:rPr>
              <a:t>-safety-</a:t>
            </a:r>
            <a:r>
              <a:rPr lang="es-MX" sz="1200" b="0" u="sng" strike="noStrike" spc="-1" dirty="0" err="1">
                <a:solidFill>
                  <a:srgbClr val="000000"/>
                </a:solidFill>
                <a:uFillTx/>
                <a:latin typeface="+mn-lt"/>
                <a:ea typeface="+mn-ea"/>
                <a:hlinkClick r:id="rId3"/>
              </a:rPr>
              <a:t>common</a:t>
            </a:r>
            <a:r>
              <a:rPr lang="es-MX" sz="1200" b="0" u="sng" strike="noStrike" spc="-1" dirty="0">
                <a:solidFill>
                  <a:srgbClr val="000000"/>
                </a:solidFill>
                <a:uFillTx/>
                <a:latin typeface="+mn-lt"/>
                <a:ea typeface="+mn-ea"/>
                <a:hlinkClick r:id="rId3"/>
              </a:rPr>
              <a:t>-</a:t>
            </a:r>
            <a:r>
              <a:rPr lang="es-MX" sz="1200" b="0" u="sng" strike="noStrike" spc="-1" dirty="0" err="1">
                <a:solidFill>
                  <a:srgbClr val="000000"/>
                </a:solidFill>
                <a:uFillTx/>
                <a:latin typeface="+mn-lt"/>
                <a:ea typeface="+mn-ea"/>
                <a:hlinkClick r:id="rId3"/>
              </a:rPr>
              <a:t>hazards</a:t>
            </a:r>
            <a:r>
              <a:rPr lang="es-MX" sz="1200" b="0" u="sng" strike="noStrike" spc="-1" dirty="0">
                <a:solidFill>
                  <a:srgbClr val="000000"/>
                </a:solidFill>
                <a:uFillTx/>
                <a:latin typeface="+mn-lt"/>
                <a:ea typeface="+mn-ea"/>
                <a:hlinkClick r:id="rId3"/>
              </a:rPr>
              <a:t>-and-</a:t>
            </a:r>
            <a:r>
              <a:rPr lang="es-MX" sz="1200" b="0" u="sng" strike="noStrike" spc="-1" dirty="0" err="1">
                <a:solidFill>
                  <a:srgbClr val="000000"/>
                </a:solidFill>
                <a:uFillTx/>
                <a:latin typeface="+mn-lt"/>
                <a:ea typeface="+mn-ea"/>
                <a:hlinkClick r:id="rId3"/>
              </a:rPr>
              <a:t>how</a:t>
            </a:r>
            <a:r>
              <a:rPr lang="es-MX" sz="1200" b="0" u="sng" strike="noStrike" spc="-1" dirty="0">
                <a:solidFill>
                  <a:srgbClr val="000000"/>
                </a:solidFill>
                <a:uFillTx/>
                <a:latin typeface="+mn-lt"/>
                <a:ea typeface="+mn-ea"/>
                <a:hlinkClick r:id="rId3"/>
              </a:rPr>
              <a:t>-</a:t>
            </a:r>
            <a:r>
              <a:rPr lang="es-MX" sz="1200" b="0" u="sng" strike="noStrike" spc="-1" dirty="0" err="1">
                <a:solidFill>
                  <a:srgbClr val="000000"/>
                </a:solidFill>
                <a:uFillTx/>
                <a:latin typeface="+mn-lt"/>
                <a:ea typeface="+mn-ea"/>
                <a:hlinkClick r:id="rId3"/>
              </a:rPr>
              <a:t>to-avoid-them</a:t>
            </a:r>
            <a:r>
              <a:rPr lang="es-MX" sz="1200" b="0" u="sng" strike="noStrike" spc="-1" dirty="0">
                <a:solidFill>
                  <a:srgbClr val="000000"/>
                </a:solidFill>
                <a:uFillTx/>
                <a:latin typeface="+mn-lt"/>
                <a:ea typeface="+mn-ea"/>
                <a:hlinkClick r:id="rId3"/>
              </a:rPr>
              <a:t>/</a:t>
            </a:r>
            <a:endParaRPr lang="es-MX" sz="1200" b="0" strike="noStrike" spc="-1" dirty="0">
              <a:latin typeface="+mn-lt"/>
            </a:endParaRPr>
          </a:p>
          <a:p>
            <a:pPr marL="216000" indent="-214560">
              <a:lnSpc>
                <a:spcPct val="100000"/>
              </a:lnSpc>
            </a:pPr>
            <a:r>
              <a:rPr lang="es-MX" sz="1200" b="0" u="sng" strike="noStrike" spc="-1" dirty="0" err="1">
                <a:solidFill>
                  <a:srgbClr val="000000"/>
                </a:solidFill>
                <a:uFillTx/>
                <a:latin typeface="+mn-lt"/>
                <a:ea typeface="+mn-ea"/>
                <a:hlinkClick r:id="rId3"/>
              </a:rPr>
              <a:t>Tradesmeninternational</a:t>
            </a:r>
            <a:endParaRPr lang="es-MX" sz="1200" b="0" strike="noStrike" spc="-1" dirty="0">
              <a:latin typeface="+mn-lt"/>
            </a:endParaRPr>
          </a:p>
          <a:p>
            <a:pPr marL="216000" indent="-214560">
              <a:lnSpc>
                <a:spcPct val="100000"/>
              </a:lnSpc>
            </a:pPr>
            <a:endParaRPr lang="es-MX" sz="1200" b="0" strike="noStrike" spc="-1" dirty="0">
              <a:latin typeface="+mn-lt"/>
            </a:endParaRPr>
          </a:p>
          <a:p>
            <a:pPr marL="216000" indent="-214560">
              <a:lnSpc>
                <a:spcPct val="100000"/>
              </a:lnSpc>
            </a:pPr>
            <a:r>
              <a:rPr lang="es-MX" sz="1200" b="0" strike="noStrike" spc="-1" dirty="0">
                <a:solidFill>
                  <a:srgbClr val="000000"/>
                </a:solidFill>
                <a:latin typeface="+mn-lt"/>
                <a:ea typeface="+mn-ea"/>
              </a:rPr>
              <a:t>ANSI Z359.13: </a:t>
            </a:r>
            <a:r>
              <a:rPr lang="es-MX" sz="1200" b="0" u="sng" strike="noStrike" spc="-1" dirty="0">
                <a:solidFill>
                  <a:srgbClr val="000000"/>
                </a:solidFill>
                <a:uFillTx/>
                <a:latin typeface="+mn-lt"/>
                <a:ea typeface="+mn-ea"/>
                <a:hlinkClick r:id="rId4"/>
              </a:rPr>
              <a:t>https://www.assp.org/standards/standards-topics/fall-protection-and-fall-restraint-z359</a:t>
            </a:r>
            <a:endParaRPr lang="es-MX" sz="1200" b="0" strike="noStrike" spc="-1" dirty="0">
              <a:latin typeface="+mn-lt"/>
            </a:endParaRPr>
          </a:p>
          <a:p>
            <a:pPr marL="216000" indent="-214560">
              <a:lnSpc>
                <a:spcPct val="100000"/>
              </a:lnSpc>
            </a:pPr>
            <a:endParaRPr lang="es-MX" sz="2000" b="0" strike="noStrike" spc="-1" dirty="0">
              <a:latin typeface="Arial"/>
            </a:endParaRPr>
          </a:p>
        </p:txBody>
      </p:sp>
      <p:sp>
        <p:nvSpPr>
          <p:cNvPr id="303" name="CustomShape 3"/>
          <p:cNvSpPr/>
          <p:nvPr/>
        </p:nvSpPr>
        <p:spPr>
          <a:xfrm>
            <a:off x="3970800" y="8772840"/>
            <a:ext cx="3035880" cy="460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8DF8644E-701B-4B74-85D9-701C127CC263}" type="slidenum">
              <a:rPr lang="es-MX" sz="1200" b="0" strike="noStrike" spc="-1">
                <a:solidFill>
                  <a:srgbClr val="000000"/>
                </a:solidFill>
                <a:latin typeface="Times New Roman"/>
              </a:rPr>
              <a:t>16</a:t>
            </a:fld>
            <a:endParaRPr lang="es-MX"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noRot="1" noChangeAspect="1"/>
          </p:cNvSpPr>
          <p:nvPr>
            <p:ph type="sldImg"/>
          </p:nvPr>
        </p:nvSpPr>
        <p:spPr>
          <a:xfrm>
            <a:off x="1196975" y="693738"/>
            <a:ext cx="4614863" cy="3460750"/>
          </a:xfrm>
          <a:prstGeom prst="rect">
            <a:avLst/>
          </a:prstGeom>
        </p:spPr>
      </p:sp>
      <p:sp>
        <p:nvSpPr>
          <p:cNvPr id="305" name="PlaceHolder 2"/>
          <p:cNvSpPr>
            <a:spLocks noGrp="1"/>
          </p:cNvSpPr>
          <p:nvPr>
            <p:ph type="body"/>
          </p:nvPr>
        </p:nvSpPr>
        <p:spPr>
          <a:xfrm>
            <a:off x="700920" y="4386960"/>
            <a:ext cx="5606640" cy="4154400"/>
          </a:xfrm>
          <a:prstGeom prst="rect">
            <a:avLst/>
          </a:prstGeom>
        </p:spPr>
        <p:txBody>
          <a:bodyPr lIns="92160" tIns="46080" rIns="92160" bIns="46080"/>
          <a:lstStyle/>
          <a:p>
            <a:endParaRPr lang="es-MX" sz="2000" b="0" strike="noStrike" spc="-1">
              <a:latin typeface="Arial"/>
            </a:endParaRPr>
          </a:p>
        </p:txBody>
      </p:sp>
      <p:sp>
        <p:nvSpPr>
          <p:cNvPr id="306" name="CustomShape 3"/>
          <p:cNvSpPr/>
          <p:nvPr/>
        </p:nvSpPr>
        <p:spPr>
          <a:xfrm>
            <a:off x="3970800" y="8772840"/>
            <a:ext cx="3035880" cy="460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A9281D54-1806-4AFB-B111-6F1270ACE8FF}" type="slidenum">
              <a:rPr lang="es-MX" sz="1200" b="0" strike="noStrike" spc="-1">
                <a:solidFill>
                  <a:srgbClr val="000000"/>
                </a:solidFill>
                <a:latin typeface="Times New Roman"/>
              </a:rPr>
              <a:t>17</a:t>
            </a:fld>
            <a:endParaRPr lang="es-MX"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noRot="1" noChangeAspect="1"/>
          </p:cNvSpPr>
          <p:nvPr>
            <p:ph type="sldImg"/>
          </p:nvPr>
        </p:nvSpPr>
        <p:spPr>
          <a:xfrm>
            <a:off x="1196975" y="693738"/>
            <a:ext cx="4614863" cy="3460750"/>
          </a:xfrm>
          <a:prstGeom prst="rect">
            <a:avLst/>
          </a:prstGeom>
        </p:spPr>
      </p:sp>
      <p:sp>
        <p:nvSpPr>
          <p:cNvPr id="308" name="PlaceHolder 2"/>
          <p:cNvSpPr>
            <a:spLocks noGrp="1"/>
          </p:cNvSpPr>
          <p:nvPr>
            <p:ph type="body"/>
          </p:nvPr>
        </p:nvSpPr>
        <p:spPr>
          <a:xfrm>
            <a:off x="700920" y="4386960"/>
            <a:ext cx="5606640" cy="4154400"/>
          </a:xfrm>
          <a:prstGeom prst="rect">
            <a:avLst/>
          </a:prstGeom>
        </p:spPr>
        <p:txBody>
          <a:bodyPr lIns="92160" tIns="46080" rIns="92160" bIns="46080"/>
          <a:lstStyle/>
          <a:p>
            <a:endParaRPr lang="es-MX" sz="2000" b="0" strike="noStrike" spc="-1">
              <a:latin typeface="Arial"/>
            </a:endParaRPr>
          </a:p>
        </p:txBody>
      </p:sp>
      <p:sp>
        <p:nvSpPr>
          <p:cNvPr id="309" name="CustomShape 3"/>
          <p:cNvSpPr/>
          <p:nvPr/>
        </p:nvSpPr>
        <p:spPr>
          <a:xfrm>
            <a:off x="3970800" y="8772840"/>
            <a:ext cx="3035880" cy="460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98663CD0-DF9D-4B41-A04B-C09F5D07917E}" type="slidenum">
              <a:rPr lang="es-MX" sz="1200" b="0" strike="noStrike" spc="-1">
                <a:solidFill>
                  <a:srgbClr val="000000"/>
                </a:solidFill>
                <a:latin typeface="Times New Roman"/>
              </a:rPr>
              <a:t>21</a:t>
            </a:fld>
            <a:endParaRPr lang="es-MX"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1196975" y="693738"/>
            <a:ext cx="4614863" cy="3460750"/>
          </a:xfrm>
          <a:prstGeom prst="rect">
            <a:avLst/>
          </a:prstGeom>
        </p:spPr>
      </p:sp>
      <p:sp>
        <p:nvSpPr>
          <p:cNvPr id="311" name="PlaceHolder 2"/>
          <p:cNvSpPr>
            <a:spLocks noGrp="1"/>
          </p:cNvSpPr>
          <p:nvPr>
            <p:ph type="body"/>
          </p:nvPr>
        </p:nvSpPr>
        <p:spPr>
          <a:xfrm>
            <a:off x="700920" y="4386960"/>
            <a:ext cx="5606640" cy="4154400"/>
          </a:xfrm>
          <a:prstGeom prst="rect">
            <a:avLst/>
          </a:prstGeom>
        </p:spPr>
        <p:txBody>
          <a:bodyPr lIns="92160" tIns="46080" rIns="92160" bIns="46080"/>
          <a:lstStyle/>
          <a:p>
            <a:endParaRPr lang="es-MX" sz="2000" b="0" strike="noStrike" spc="-1">
              <a:latin typeface="Arial"/>
            </a:endParaRPr>
          </a:p>
        </p:txBody>
      </p:sp>
      <p:sp>
        <p:nvSpPr>
          <p:cNvPr id="312" name="CustomShape 3"/>
          <p:cNvSpPr/>
          <p:nvPr/>
        </p:nvSpPr>
        <p:spPr>
          <a:xfrm>
            <a:off x="3884760" y="8686800"/>
            <a:ext cx="2970000" cy="45396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AA94D91B-B88C-4C14-83AB-4E34C3880F7D}" type="slidenum">
              <a:rPr lang="es-MX" sz="1200" b="0" strike="noStrike" spc="-1">
                <a:solidFill>
                  <a:srgbClr val="000000"/>
                </a:solidFill>
                <a:latin typeface="Calibri"/>
              </a:rPr>
              <a:t>23</a:t>
            </a:fld>
            <a:endParaRPr lang="es-MX"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noRot="1" noChangeAspect="1"/>
          </p:cNvSpPr>
          <p:nvPr>
            <p:ph type="sldImg"/>
          </p:nvPr>
        </p:nvSpPr>
        <p:spPr>
          <a:xfrm>
            <a:off x="1196975" y="693738"/>
            <a:ext cx="4614863" cy="3460750"/>
          </a:xfrm>
          <a:prstGeom prst="rect">
            <a:avLst/>
          </a:prstGeom>
        </p:spPr>
      </p:sp>
      <p:sp>
        <p:nvSpPr>
          <p:cNvPr id="263" name="PlaceHolder 2"/>
          <p:cNvSpPr>
            <a:spLocks noGrp="1"/>
          </p:cNvSpPr>
          <p:nvPr>
            <p:ph type="body"/>
          </p:nvPr>
        </p:nvSpPr>
        <p:spPr>
          <a:xfrm>
            <a:off x="700920" y="4386960"/>
            <a:ext cx="5606640" cy="4154400"/>
          </a:xfrm>
          <a:prstGeom prst="rect">
            <a:avLst/>
          </a:prstGeom>
        </p:spPr>
        <p:txBody>
          <a:bodyPr lIns="92160" tIns="46080" rIns="92160" bIns="46080">
            <a:normAutofit/>
          </a:bodyPr>
          <a:lstStyle/>
          <a:p>
            <a:pPr marL="216000" indent="-214560">
              <a:lnSpc>
                <a:spcPct val="100000"/>
              </a:lnSpc>
            </a:pPr>
            <a:endParaRPr lang="es-MX" sz="2000" b="0" strike="noStrike" spc="-1">
              <a:latin typeface="Arial"/>
            </a:endParaRPr>
          </a:p>
          <a:p>
            <a:pPr marL="216000" indent="-214560">
              <a:lnSpc>
                <a:spcPct val="100000"/>
              </a:lnSpc>
            </a:pPr>
            <a:endParaRPr lang="es-MX" sz="2000" b="0" strike="noStrike" spc="-1">
              <a:latin typeface="Arial"/>
            </a:endParaRPr>
          </a:p>
        </p:txBody>
      </p:sp>
      <p:sp>
        <p:nvSpPr>
          <p:cNvPr id="264" name="CustomShape 3"/>
          <p:cNvSpPr/>
          <p:nvPr/>
        </p:nvSpPr>
        <p:spPr>
          <a:xfrm>
            <a:off x="3884760" y="8686800"/>
            <a:ext cx="2970000" cy="45396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93C17F4A-2AEC-4CB5-855A-99D4B46E1760}" type="slidenum">
              <a:rPr lang="es-MX" sz="1200" b="0" strike="noStrike" spc="-1">
                <a:solidFill>
                  <a:srgbClr val="000000"/>
                </a:solidFill>
                <a:latin typeface="Calibri"/>
              </a:rPr>
              <a:t>2</a:t>
            </a:fld>
            <a:endParaRPr lang="es-MX"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noRot="1" noChangeAspect="1"/>
          </p:cNvSpPr>
          <p:nvPr>
            <p:ph type="sldImg"/>
          </p:nvPr>
        </p:nvSpPr>
        <p:spPr>
          <a:xfrm>
            <a:off x="1196975" y="693738"/>
            <a:ext cx="4614863" cy="3460750"/>
          </a:xfrm>
          <a:prstGeom prst="rect">
            <a:avLst/>
          </a:prstGeom>
        </p:spPr>
      </p:sp>
      <p:sp>
        <p:nvSpPr>
          <p:cNvPr id="266" name="PlaceHolder 2"/>
          <p:cNvSpPr>
            <a:spLocks noGrp="1"/>
          </p:cNvSpPr>
          <p:nvPr>
            <p:ph type="body"/>
          </p:nvPr>
        </p:nvSpPr>
        <p:spPr>
          <a:xfrm>
            <a:off x="700920" y="4386960"/>
            <a:ext cx="5606640" cy="4154400"/>
          </a:xfrm>
          <a:prstGeom prst="rect">
            <a:avLst/>
          </a:prstGeom>
        </p:spPr>
        <p:txBody>
          <a:bodyPr lIns="92160" tIns="46080" rIns="92160" bIns="46080">
            <a:normAutofit/>
          </a:bodyPr>
          <a:lstStyle/>
          <a:p>
            <a:pPr marL="216000" indent="-214920">
              <a:lnSpc>
                <a:spcPct val="100000"/>
              </a:lnSpc>
            </a:pPr>
            <a:endParaRPr lang="es-MX" sz="2000" b="0" strike="noStrike" spc="-1">
              <a:latin typeface="Arial"/>
            </a:endParaRPr>
          </a:p>
          <a:p>
            <a:pPr marL="216000" indent="-214920">
              <a:lnSpc>
                <a:spcPct val="100000"/>
              </a:lnSpc>
            </a:pPr>
            <a:endParaRPr lang="es-MX" sz="2000" b="0" strike="noStrike" spc="-1">
              <a:latin typeface="Arial"/>
            </a:endParaRPr>
          </a:p>
        </p:txBody>
      </p:sp>
      <p:sp>
        <p:nvSpPr>
          <p:cNvPr id="267" name="CustomShape 3"/>
          <p:cNvSpPr/>
          <p:nvPr/>
        </p:nvSpPr>
        <p:spPr>
          <a:xfrm>
            <a:off x="3884760" y="8686800"/>
            <a:ext cx="2970000" cy="45396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6685E26D-E48E-47EC-8C19-9662479D28DD}" type="slidenum">
              <a:rPr lang="es-MX" sz="1200" b="0" strike="noStrike" spc="-1">
                <a:solidFill>
                  <a:srgbClr val="000000"/>
                </a:solidFill>
                <a:latin typeface="Calibri"/>
              </a:rPr>
              <a:t>3</a:t>
            </a:fld>
            <a:endParaRPr lang="es-MX"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noRot="1" noChangeAspect="1"/>
          </p:cNvSpPr>
          <p:nvPr>
            <p:ph type="sldImg"/>
          </p:nvPr>
        </p:nvSpPr>
        <p:spPr>
          <a:xfrm>
            <a:off x="1196975" y="693738"/>
            <a:ext cx="4614863" cy="3460750"/>
          </a:xfrm>
          <a:prstGeom prst="rect">
            <a:avLst/>
          </a:prstGeom>
        </p:spPr>
      </p:sp>
      <p:sp>
        <p:nvSpPr>
          <p:cNvPr id="269" name="PlaceHolder 2"/>
          <p:cNvSpPr>
            <a:spLocks noGrp="1"/>
          </p:cNvSpPr>
          <p:nvPr>
            <p:ph type="body"/>
          </p:nvPr>
        </p:nvSpPr>
        <p:spPr>
          <a:xfrm>
            <a:off x="700920" y="4386960"/>
            <a:ext cx="5606640" cy="4154400"/>
          </a:xfrm>
          <a:prstGeom prst="rect">
            <a:avLst/>
          </a:prstGeom>
        </p:spPr>
        <p:txBody>
          <a:bodyPr lIns="92160" tIns="46080" rIns="92160" bIns="46080">
            <a:normAutofit fontScale="70000" lnSpcReduction="20000"/>
          </a:bodyPr>
          <a:lstStyle/>
          <a:p>
            <a:pPr marL="216000" indent="-214560">
              <a:lnSpc>
                <a:spcPct val="100000"/>
              </a:lnSpc>
            </a:pPr>
            <a:r>
              <a:rPr lang="es-MX" sz="1200" b="0" strike="noStrike" spc="-1" dirty="0">
                <a:solidFill>
                  <a:srgbClr val="000000"/>
                </a:solidFill>
                <a:latin typeface="Calibri" panose="020F0502020204030204" pitchFamily="34" charset="0"/>
                <a:ea typeface="+mn-ea"/>
                <a:cs typeface="Calibri" panose="020F0502020204030204" pitchFamily="34" charset="0"/>
              </a:rPr>
              <a:t>El trabajo en altura se refiere al trabajo arriba o debajo del nivel del suelo, en el cual el trabajador puede caer y sufrir lesiones si no se toman precauciones.</a:t>
            </a:r>
            <a:endParaRPr lang="es-MX" sz="1200" b="0" strike="noStrike" spc="-1" dirty="0">
              <a:latin typeface="Calibri" panose="020F0502020204030204" pitchFamily="34" charset="0"/>
              <a:cs typeface="Calibri" panose="020F0502020204030204" pitchFamily="34" charset="0"/>
            </a:endParaRPr>
          </a:p>
          <a:p>
            <a:pPr marL="216000" indent="-214560">
              <a:lnSpc>
                <a:spcPct val="100000"/>
              </a:lnSpc>
            </a:pPr>
            <a:endParaRPr lang="es-MX" sz="1200" b="0" strike="noStrike" spc="-1" dirty="0">
              <a:latin typeface="Calibri" panose="020F0502020204030204" pitchFamily="34" charset="0"/>
              <a:cs typeface="Calibri" panose="020F0502020204030204" pitchFamily="34" charset="0"/>
            </a:endParaRPr>
          </a:p>
          <a:p>
            <a:pPr marL="216000" indent="-214560">
              <a:lnSpc>
                <a:spcPct val="100000"/>
              </a:lnSpc>
            </a:pPr>
            <a:r>
              <a:rPr lang="es-MX" sz="1200" b="0" strike="noStrike" spc="-1" dirty="0">
                <a:solidFill>
                  <a:srgbClr val="000000"/>
                </a:solidFill>
                <a:latin typeface="Calibri" panose="020F0502020204030204" pitchFamily="34" charset="0"/>
                <a:ea typeface="+mn-ea"/>
                <a:cs typeface="Calibri" panose="020F0502020204030204" pitchFamily="34" charset="0"/>
              </a:rPr>
              <a:t>Involucra el uso de escaleras, cuerdas, plataformas móviles para trabajo elevado, etc. para lograr acceso a la altura de trabajo.</a:t>
            </a:r>
            <a:endParaRPr lang="es-MX" sz="1200" b="0" strike="noStrike" spc="-1" dirty="0">
              <a:latin typeface="Calibri" panose="020F0502020204030204" pitchFamily="34" charset="0"/>
              <a:cs typeface="Calibri" panose="020F0502020204030204" pitchFamily="34" charset="0"/>
            </a:endParaRPr>
          </a:p>
          <a:p>
            <a:pPr marL="216000" indent="-214560">
              <a:lnSpc>
                <a:spcPct val="100000"/>
              </a:lnSpc>
            </a:pPr>
            <a:endParaRPr lang="es-MX" sz="1200" b="0" strike="noStrike" spc="-1" dirty="0">
              <a:latin typeface="Calibri" panose="020F0502020204030204" pitchFamily="34" charset="0"/>
              <a:cs typeface="Calibri" panose="020F0502020204030204" pitchFamily="34" charset="0"/>
            </a:endParaRPr>
          </a:p>
          <a:p>
            <a:pPr marL="216000" indent="-214560">
              <a:lnSpc>
                <a:spcPct val="100000"/>
              </a:lnSpc>
            </a:pPr>
            <a:r>
              <a:rPr lang="es-MX" sz="1200" b="0" strike="noStrike" spc="-1" dirty="0">
                <a:solidFill>
                  <a:srgbClr val="000000"/>
                </a:solidFill>
                <a:latin typeface="Calibri" panose="020F0502020204030204" pitchFamily="34" charset="0"/>
                <a:ea typeface="+mn-ea"/>
                <a:cs typeface="Calibri" panose="020F0502020204030204" pitchFamily="34" charset="0"/>
              </a:rPr>
              <a:t>Los trabajadores se colocan o sientan sobre una plataforma o se cuelgan de cuerdas con arnés o cuerdas de seguridad para desempeñar su trabajo.</a:t>
            </a:r>
            <a:endParaRPr lang="es-MX" sz="1200" b="0" strike="noStrike" spc="-1" dirty="0">
              <a:latin typeface="Calibri" panose="020F0502020204030204" pitchFamily="34" charset="0"/>
              <a:cs typeface="Calibri" panose="020F0502020204030204" pitchFamily="34" charset="0"/>
            </a:endParaRPr>
          </a:p>
          <a:p>
            <a:pPr marL="216000" indent="-214560">
              <a:lnSpc>
                <a:spcPct val="100000"/>
              </a:lnSpc>
            </a:pPr>
            <a:endParaRPr lang="es-MX" sz="1200" b="0" strike="noStrike" spc="-1" dirty="0">
              <a:latin typeface="Calibri" panose="020F0502020204030204" pitchFamily="34" charset="0"/>
              <a:cs typeface="Calibri" panose="020F0502020204030204" pitchFamily="34" charset="0"/>
            </a:endParaRPr>
          </a:p>
          <a:p>
            <a:pPr marL="216000" indent="-214560">
              <a:lnSpc>
                <a:spcPct val="100000"/>
              </a:lnSpc>
            </a:pPr>
            <a:r>
              <a:rPr lang="es-MX" sz="1200" b="0" strike="noStrike" spc="-1" dirty="0">
                <a:solidFill>
                  <a:srgbClr val="000000"/>
                </a:solidFill>
                <a:latin typeface="Calibri" panose="020F0502020204030204" pitchFamily="34" charset="0"/>
                <a:ea typeface="+mn-ea"/>
                <a:cs typeface="Calibri" panose="020F0502020204030204" pitchFamily="34" charset="0"/>
              </a:rPr>
              <a:t>Las lesiones por caída son un peligro mayor en este proceso. De acuerdo el Bureau </a:t>
            </a:r>
            <a:r>
              <a:rPr lang="es-MX" sz="1200" b="0" strike="noStrike" spc="-1" dirty="0" err="1">
                <a:solidFill>
                  <a:srgbClr val="000000"/>
                </a:solidFill>
                <a:latin typeface="Calibri" panose="020F0502020204030204" pitchFamily="34" charset="0"/>
                <a:ea typeface="+mn-ea"/>
                <a:cs typeface="Calibri" panose="020F0502020204030204" pitchFamily="34" charset="0"/>
              </a:rPr>
              <a:t>of</a:t>
            </a:r>
            <a:r>
              <a:rPr lang="es-MX" sz="1200" b="0" strike="noStrike" spc="-1" dirty="0">
                <a:solidFill>
                  <a:srgbClr val="000000"/>
                </a:solidFill>
                <a:latin typeface="Calibri" panose="020F0502020204030204" pitchFamily="34" charset="0"/>
                <a:ea typeface="+mn-ea"/>
                <a:cs typeface="Calibri" panose="020F0502020204030204" pitchFamily="34" charset="0"/>
              </a:rPr>
              <a:t> Labor </a:t>
            </a:r>
            <a:r>
              <a:rPr lang="es-MX" sz="1200" b="0" strike="noStrike" spc="-1" dirty="0" err="1">
                <a:solidFill>
                  <a:srgbClr val="000000"/>
                </a:solidFill>
                <a:latin typeface="Calibri" panose="020F0502020204030204" pitchFamily="34" charset="0"/>
                <a:ea typeface="+mn-ea"/>
                <a:cs typeface="Calibri" panose="020F0502020204030204" pitchFamily="34" charset="0"/>
              </a:rPr>
              <a:t>Statistics</a:t>
            </a:r>
            <a:r>
              <a:rPr lang="es-MX" sz="1200" b="0" strike="noStrike" spc="-1" dirty="0">
                <a:solidFill>
                  <a:srgbClr val="000000"/>
                </a:solidFill>
                <a:latin typeface="Calibri" panose="020F0502020204030204" pitchFamily="34" charset="0"/>
                <a:ea typeface="+mn-ea"/>
                <a:cs typeface="Calibri" panose="020F0502020204030204" pitchFamily="34" charset="0"/>
              </a:rPr>
              <a:t> (BLS), las caídas mortales a un nivel inferior relacionadas con el trabajo se incrementaron en 26 por ciento de 2011 (553 caídas mortales) a 2016 (697 caídas mortales), para un total de 3,723 caídas mortales en el periodo de 6 años.</a:t>
            </a:r>
            <a:endParaRPr lang="es-MX" sz="1200" b="0" strike="noStrike" spc="-1" dirty="0">
              <a:latin typeface="Calibri" panose="020F0502020204030204" pitchFamily="34" charset="0"/>
              <a:cs typeface="Calibri" panose="020F0502020204030204" pitchFamily="34" charset="0"/>
            </a:endParaRPr>
          </a:p>
          <a:p>
            <a:pPr marL="216000" indent="-214560">
              <a:lnSpc>
                <a:spcPct val="100000"/>
              </a:lnSpc>
            </a:pPr>
            <a:endParaRPr lang="es-MX" sz="1200" b="0" strike="noStrike" spc="-1" dirty="0">
              <a:latin typeface="Calibri" panose="020F0502020204030204" pitchFamily="34" charset="0"/>
              <a:cs typeface="Calibri" panose="020F0502020204030204" pitchFamily="34" charset="0"/>
            </a:endParaRPr>
          </a:p>
          <a:p>
            <a:pPr marL="216000" indent="-214560">
              <a:lnSpc>
                <a:spcPct val="100000"/>
              </a:lnSpc>
            </a:pPr>
            <a:r>
              <a:rPr lang="es-MX" sz="1200" b="0" strike="noStrike" spc="-1" dirty="0">
                <a:solidFill>
                  <a:srgbClr val="000000"/>
                </a:solidFill>
                <a:latin typeface="Calibri" panose="020F0502020204030204" pitchFamily="34" charset="0"/>
                <a:ea typeface="+mn-ea"/>
                <a:cs typeface="Calibri" panose="020F0502020204030204" pitchFamily="34" charset="0"/>
              </a:rPr>
              <a:t>El trabajo en altura usualmente requiere de acceso para desempeñar la tarea. Las caídas pueden resultar de:</a:t>
            </a:r>
            <a:endParaRPr lang="es-MX" sz="1200" b="0" strike="noStrike" spc="-1" dirty="0">
              <a:latin typeface="Calibri" panose="020F0502020204030204" pitchFamily="34" charset="0"/>
              <a:cs typeface="Calibri" panose="020F0502020204030204" pitchFamily="34" charset="0"/>
            </a:endParaRPr>
          </a:p>
          <a:p>
            <a:pPr marL="1085760" lvl="2" indent="-169560">
              <a:lnSpc>
                <a:spcPct val="100000"/>
              </a:lnSpc>
              <a:buClr>
                <a:srgbClr val="000000"/>
              </a:buClr>
              <a:buFont typeface="Wingdings" charset="2"/>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 Ruptura de cuerdas</a:t>
            </a:r>
            <a:endParaRPr lang="es-MX" sz="1200" b="0" strike="noStrike" spc="-1" dirty="0">
              <a:latin typeface="Calibri" panose="020F0502020204030204" pitchFamily="34" charset="0"/>
              <a:cs typeface="Calibri" panose="020F0502020204030204" pitchFamily="34" charset="0"/>
            </a:endParaRPr>
          </a:p>
          <a:p>
            <a:pPr marL="1085760" lvl="2" indent="-169560">
              <a:lnSpc>
                <a:spcPct val="100000"/>
              </a:lnSpc>
              <a:buClr>
                <a:srgbClr val="000000"/>
              </a:buClr>
              <a:buFont typeface="Wingdings" charset="2"/>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 Resbalón</a:t>
            </a:r>
            <a:endParaRPr lang="es-MX" sz="1200" b="0" strike="noStrike" spc="-1" dirty="0">
              <a:latin typeface="Calibri" panose="020F0502020204030204" pitchFamily="34" charset="0"/>
              <a:cs typeface="Calibri" panose="020F0502020204030204" pitchFamily="34" charset="0"/>
            </a:endParaRPr>
          </a:p>
          <a:p>
            <a:pPr marL="1085760" lvl="2" indent="-169560">
              <a:lnSpc>
                <a:spcPct val="100000"/>
              </a:lnSpc>
              <a:buClr>
                <a:srgbClr val="000000"/>
              </a:buClr>
              <a:buFont typeface="Wingdings" charset="2"/>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 Pérdida de balance</a:t>
            </a:r>
            <a:endParaRPr lang="es-MX" sz="1200" b="0" strike="noStrike" spc="-1" dirty="0">
              <a:latin typeface="Calibri" panose="020F0502020204030204" pitchFamily="34" charset="0"/>
              <a:cs typeface="Calibri" panose="020F0502020204030204" pitchFamily="34" charset="0"/>
            </a:endParaRPr>
          </a:p>
          <a:p>
            <a:pPr marL="1085760" lvl="2" indent="-169560">
              <a:lnSpc>
                <a:spcPct val="100000"/>
              </a:lnSpc>
              <a:buClr>
                <a:srgbClr val="000000"/>
              </a:buClr>
              <a:buFont typeface="Wingdings" charset="2"/>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 Daño en la cuerda se seguridad</a:t>
            </a:r>
            <a:endParaRPr lang="es-MX" sz="1200" b="0" strike="noStrike" spc="-1" dirty="0">
              <a:latin typeface="Calibri" panose="020F0502020204030204" pitchFamily="34" charset="0"/>
              <a:cs typeface="Calibri" panose="020F0502020204030204" pitchFamily="34" charset="0"/>
            </a:endParaRPr>
          </a:p>
          <a:p>
            <a:pPr marL="1085760" lvl="2" indent="-169560">
              <a:lnSpc>
                <a:spcPct val="100000"/>
              </a:lnSpc>
              <a:buClr>
                <a:srgbClr val="000000"/>
              </a:buClr>
              <a:buFont typeface="Wingdings" charset="2"/>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 Rotura de aspa</a:t>
            </a:r>
            <a:endParaRPr lang="es-MX" sz="1200" b="0" strike="noStrike" spc="-1" dirty="0">
              <a:latin typeface="Calibri" panose="020F0502020204030204" pitchFamily="34" charset="0"/>
              <a:cs typeface="Calibri" panose="020F0502020204030204" pitchFamily="34" charset="0"/>
            </a:endParaRPr>
          </a:p>
          <a:p>
            <a:pPr marL="1085760" lvl="2" indent="-169560">
              <a:lnSpc>
                <a:spcPct val="100000"/>
              </a:lnSpc>
              <a:buClr>
                <a:srgbClr val="000000"/>
              </a:buClr>
              <a:buFont typeface="Wingdings" charset="2"/>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 Colapso de rotor o de torre</a:t>
            </a:r>
            <a:endParaRPr lang="es-MX" sz="1200" b="0" strike="noStrike" spc="-1" dirty="0">
              <a:latin typeface="Calibri" panose="020F0502020204030204" pitchFamily="34" charset="0"/>
              <a:cs typeface="Calibri" panose="020F0502020204030204" pitchFamily="34" charset="0"/>
            </a:endParaRPr>
          </a:p>
          <a:p>
            <a:pPr marL="1085760" lvl="2" indent="-169560">
              <a:lnSpc>
                <a:spcPct val="100000"/>
              </a:lnSpc>
              <a:buClr>
                <a:srgbClr val="000000"/>
              </a:buClr>
              <a:buFont typeface="Wingdings" charset="2"/>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 Falla del sistema de detención de caídas.</a:t>
            </a:r>
            <a:endParaRPr lang="es-MX" sz="1200" b="0" strike="noStrike" spc="-1" dirty="0">
              <a:latin typeface="Calibri" panose="020F0502020204030204" pitchFamily="34" charset="0"/>
              <a:cs typeface="Calibri" panose="020F0502020204030204" pitchFamily="34" charset="0"/>
            </a:endParaRPr>
          </a:p>
          <a:p>
            <a:pPr>
              <a:lnSpc>
                <a:spcPct val="100000"/>
              </a:lnSpc>
            </a:pPr>
            <a:endParaRPr lang="es-MX" sz="1200" b="0" strike="noStrike" spc="-1" dirty="0">
              <a:latin typeface="Calibri" panose="020F0502020204030204" pitchFamily="34" charset="0"/>
              <a:cs typeface="Calibri" panose="020F0502020204030204" pitchFamily="34" charset="0"/>
            </a:endParaRPr>
          </a:p>
          <a:p>
            <a:pPr>
              <a:lnSpc>
                <a:spcPct val="100000"/>
              </a:lnSpc>
            </a:pPr>
            <a:r>
              <a:rPr lang="es-MX" sz="1200" b="0" strike="noStrike" spc="-1" dirty="0">
                <a:solidFill>
                  <a:srgbClr val="000000"/>
                </a:solidFill>
                <a:latin typeface="Calibri" panose="020F0502020204030204" pitchFamily="34" charset="0"/>
                <a:ea typeface="+mn-ea"/>
                <a:cs typeface="Calibri" panose="020F0502020204030204" pitchFamily="34" charset="0"/>
              </a:rPr>
              <a:t>Para reducir el riesgo se puede hacer lo siguiente:</a:t>
            </a:r>
            <a:endParaRPr lang="es-MX" sz="1200" b="0" strike="noStrike" spc="-1" dirty="0">
              <a:latin typeface="Calibri" panose="020F0502020204030204" pitchFamily="34" charset="0"/>
              <a:cs typeface="Calibri" panose="020F0502020204030204" pitchFamily="34" charset="0"/>
            </a:endParaRPr>
          </a:p>
          <a:p>
            <a:pPr marL="628560" lvl="1" indent="-169560">
              <a:lnSpc>
                <a:spcPct val="100000"/>
              </a:lnSpc>
              <a:buClr>
                <a:srgbClr val="000000"/>
              </a:buClr>
              <a:buFont typeface="Arial"/>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Capacitar a los trabajadores para el trabajo en altura.</a:t>
            </a:r>
            <a:endParaRPr lang="es-MX" sz="1200" b="0" strike="noStrike" spc="-1" dirty="0">
              <a:latin typeface="Calibri" panose="020F0502020204030204" pitchFamily="34" charset="0"/>
              <a:cs typeface="Calibri" panose="020F0502020204030204" pitchFamily="34" charset="0"/>
            </a:endParaRPr>
          </a:p>
          <a:p>
            <a:pPr marL="628560" lvl="1" indent="-169560">
              <a:lnSpc>
                <a:spcPct val="100000"/>
              </a:lnSpc>
              <a:buClr>
                <a:srgbClr val="000000"/>
              </a:buClr>
              <a:buFont typeface="Arial"/>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Inspeccionar el ensamblado de la torre y del rotor para verificar la estabilidad de su estructura antes de efectuar el trabajo.</a:t>
            </a:r>
            <a:endParaRPr lang="es-MX" sz="1200" b="0" strike="noStrike" spc="-1" dirty="0">
              <a:latin typeface="Calibri" panose="020F0502020204030204" pitchFamily="34" charset="0"/>
              <a:cs typeface="Calibri" panose="020F0502020204030204" pitchFamily="34" charset="0"/>
            </a:endParaRPr>
          </a:p>
          <a:p>
            <a:pPr marL="628560" lvl="1" indent="-169560">
              <a:lnSpc>
                <a:spcPct val="100000"/>
              </a:lnSpc>
              <a:buClr>
                <a:srgbClr val="000000"/>
              </a:buClr>
              <a:buFont typeface="Arial"/>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No se debería trabajar durante vientos fuertes.</a:t>
            </a:r>
            <a:endParaRPr lang="es-MX" sz="1200" b="0" strike="noStrike" spc="-1" dirty="0">
              <a:latin typeface="Calibri" panose="020F0502020204030204" pitchFamily="34" charset="0"/>
              <a:cs typeface="Calibri" panose="020F0502020204030204" pitchFamily="34" charset="0"/>
            </a:endParaRPr>
          </a:p>
          <a:p>
            <a:pPr marL="628560" lvl="1" indent="-169560">
              <a:lnSpc>
                <a:spcPct val="100000"/>
              </a:lnSpc>
              <a:buClr>
                <a:srgbClr val="000000"/>
              </a:buClr>
              <a:buFont typeface="Arial"/>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Inspeccionar cuerdas y sistema de detención de caídas antes de cada uso.</a:t>
            </a:r>
            <a:endParaRPr lang="es-MX" sz="1200" b="0" strike="noStrike" spc="-1" dirty="0">
              <a:latin typeface="Calibri" panose="020F0502020204030204" pitchFamily="34" charset="0"/>
              <a:cs typeface="Calibri" panose="020F0502020204030204" pitchFamily="34" charset="0"/>
            </a:endParaRPr>
          </a:p>
          <a:p>
            <a:pPr marL="628560" lvl="1" indent="-169560">
              <a:lnSpc>
                <a:spcPct val="100000"/>
              </a:lnSpc>
              <a:buClr>
                <a:srgbClr val="000000"/>
              </a:buClr>
              <a:buFont typeface="Arial"/>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Evitar sobrecargar las cuerdas.</a:t>
            </a:r>
            <a:endParaRPr lang="es-MX" sz="1200" b="0" strike="noStrike" spc="-1" dirty="0">
              <a:latin typeface="Calibri" panose="020F0502020204030204" pitchFamily="34" charset="0"/>
              <a:cs typeface="Calibri" panose="020F0502020204030204" pitchFamily="34" charset="0"/>
            </a:endParaRPr>
          </a:p>
          <a:p>
            <a:pPr>
              <a:lnSpc>
                <a:spcPct val="100000"/>
              </a:lnSpc>
            </a:pPr>
            <a:endParaRPr lang="es-MX" sz="1200" b="0" strike="noStrike" spc="-1" dirty="0">
              <a:latin typeface="Calibri" panose="020F0502020204030204" pitchFamily="34" charset="0"/>
              <a:cs typeface="Calibri" panose="020F0502020204030204" pitchFamily="34" charset="0"/>
            </a:endParaRPr>
          </a:p>
          <a:p>
            <a:pPr marL="457200">
              <a:lnSpc>
                <a:spcPct val="100000"/>
              </a:lnSpc>
            </a:pPr>
            <a:r>
              <a:rPr lang="es-MX" sz="1200" b="0" strike="noStrike" spc="-1" dirty="0">
                <a:solidFill>
                  <a:srgbClr val="000000"/>
                </a:solidFill>
                <a:latin typeface="Calibri" panose="020F0502020204030204" pitchFamily="34" charset="0"/>
                <a:ea typeface="+mn-ea"/>
                <a:cs typeface="Calibri" panose="020F0502020204030204" pitchFamily="34" charset="0"/>
              </a:rPr>
              <a:t>De acuerdo con el reglamento, los trabajadores de turbinas o parques eólicos, expuestos a caídas de al menos 6 pies, deberán estar protegidos contra las caídas usando:</a:t>
            </a:r>
            <a:endParaRPr lang="es-MX" sz="1200" b="0" strike="noStrike" spc="-1" dirty="0">
              <a:latin typeface="Calibri" panose="020F0502020204030204" pitchFamily="34" charset="0"/>
              <a:cs typeface="Calibri" panose="020F0502020204030204" pitchFamily="34" charset="0"/>
            </a:endParaRPr>
          </a:p>
          <a:p>
            <a:pPr marL="1085760" lvl="2" indent="-169560">
              <a:lnSpc>
                <a:spcPct val="100000"/>
              </a:lnSpc>
              <a:buClr>
                <a:srgbClr val="000000"/>
              </a:buClr>
              <a:buFont typeface="Wingdings" charset="2"/>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Sistema de barandales</a:t>
            </a:r>
            <a:endParaRPr lang="es-MX" sz="1200" b="0" strike="noStrike" spc="-1" dirty="0">
              <a:latin typeface="Calibri" panose="020F0502020204030204" pitchFamily="34" charset="0"/>
              <a:cs typeface="Calibri" panose="020F0502020204030204" pitchFamily="34" charset="0"/>
            </a:endParaRPr>
          </a:p>
          <a:p>
            <a:pPr marL="1085760" lvl="2" indent="-169560">
              <a:lnSpc>
                <a:spcPct val="100000"/>
              </a:lnSpc>
              <a:buClr>
                <a:srgbClr val="000000"/>
              </a:buClr>
              <a:buFont typeface="Wingdings" charset="2"/>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Sistema de red de protección</a:t>
            </a:r>
            <a:endParaRPr lang="es-MX" sz="1200" b="0" strike="noStrike" spc="-1" dirty="0">
              <a:latin typeface="Calibri" panose="020F0502020204030204" pitchFamily="34" charset="0"/>
              <a:cs typeface="Calibri" panose="020F0502020204030204" pitchFamily="34" charset="0"/>
            </a:endParaRPr>
          </a:p>
          <a:p>
            <a:pPr marL="1085760" lvl="2" indent="-169560">
              <a:lnSpc>
                <a:spcPct val="100000"/>
              </a:lnSpc>
              <a:buClr>
                <a:srgbClr val="000000"/>
              </a:buClr>
              <a:buFont typeface="Wingdings" charset="2"/>
              <a:buChar char=""/>
            </a:pPr>
            <a:r>
              <a:rPr lang="es-MX" sz="1200" b="0" strike="noStrike" spc="-1" dirty="0">
                <a:solidFill>
                  <a:srgbClr val="000000"/>
                </a:solidFill>
                <a:latin typeface="Calibri" panose="020F0502020204030204" pitchFamily="34" charset="0"/>
                <a:ea typeface="+mn-ea"/>
                <a:cs typeface="Calibri" panose="020F0502020204030204" pitchFamily="34" charset="0"/>
              </a:rPr>
              <a:t>Sistema personal de detención de caídas</a:t>
            </a:r>
            <a:endParaRPr lang="es-MX" sz="1200" b="0" strike="noStrike" spc="-1" dirty="0">
              <a:latin typeface="Calibri" panose="020F0502020204030204" pitchFamily="34" charset="0"/>
              <a:cs typeface="Calibri" panose="020F0502020204030204" pitchFamily="34" charset="0"/>
            </a:endParaRPr>
          </a:p>
          <a:p>
            <a:pPr>
              <a:lnSpc>
                <a:spcPct val="100000"/>
              </a:lnSpc>
            </a:pPr>
            <a:endParaRPr lang="es-MX" sz="1200" b="0" strike="noStrike" spc="-1" dirty="0">
              <a:latin typeface="Calibri" panose="020F0502020204030204" pitchFamily="34" charset="0"/>
              <a:cs typeface="Calibri" panose="020F0502020204030204" pitchFamily="34" charset="0"/>
            </a:endParaRPr>
          </a:p>
          <a:p>
            <a:pPr>
              <a:lnSpc>
                <a:spcPct val="100000"/>
              </a:lnSpc>
            </a:pPr>
            <a:r>
              <a:rPr lang="es-MX" sz="1200" b="0" strike="noStrike" spc="-1" dirty="0">
                <a:solidFill>
                  <a:srgbClr val="000000"/>
                </a:solidFill>
                <a:latin typeface="Calibri" panose="020F0502020204030204" pitchFamily="34" charset="0"/>
                <a:ea typeface="+mn-ea"/>
                <a:cs typeface="Calibri" panose="020F0502020204030204" pitchFamily="34" charset="0"/>
              </a:rPr>
              <a:t>El trabajo en altura es un fenómeno usual a los largo del ciclo de un proyecto de energía eólica.</a:t>
            </a:r>
            <a:endParaRPr lang="es-MX" sz="1200" b="0" strike="noStrike" spc="-1" dirty="0">
              <a:latin typeface="Calibri" panose="020F0502020204030204" pitchFamily="34" charset="0"/>
              <a:cs typeface="Calibri" panose="020F0502020204030204" pitchFamily="34" charset="0"/>
            </a:endParaRPr>
          </a:p>
          <a:p>
            <a:pPr>
              <a:lnSpc>
                <a:spcPct val="100000"/>
              </a:lnSpc>
            </a:pPr>
            <a:r>
              <a:rPr lang="es-MX" sz="1200" b="0" strike="noStrike" spc="-1" dirty="0">
                <a:solidFill>
                  <a:srgbClr val="000000"/>
                </a:solidFill>
                <a:latin typeface="Calibri" panose="020F0502020204030204" pitchFamily="34" charset="0"/>
                <a:ea typeface="+mn-ea"/>
                <a:cs typeface="Calibri" panose="020F0502020204030204" pitchFamily="34" charset="0"/>
              </a:rPr>
              <a:t>Es más frecuente particularmente durante las fases de operación y mantenimiento.</a:t>
            </a:r>
            <a:endParaRPr lang="es-MX" sz="1200" b="0" strike="noStrike" spc="-1" dirty="0">
              <a:latin typeface="Calibri" panose="020F0502020204030204" pitchFamily="34" charset="0"/>
              <a:cs typeface="Calibri" panose="020F0502020204030204" pitchFamily="34" charset="0"/>
            </a:endParaRPr>
          </a:p>
          <a:p>
            <a:pPr>
              <a:lnSpc>
                <a:spcPct val="100000"/>
              </a:lnSpc>
            </a:pPr>
            <a:endParaRPr lang="es-MX" sz="1200" b="0" strike="noStrike" spc="-1" dirty="0">
              <a:latin typeface="Calibri" panose="020F0502020204030204" pitchFamily="34" charset="0"/>
              <a:cs typeface="Calibri" panose="020F0502020204030204" pitchFamily="34" charset="0"/>
            </a:endParaRPr>
          </a:p>
          <a:p>
            <a:pPr>
              <a:lnSpc>
                <a:spcPct val="100000"/>
              </a:lnSpc>
            </a:pPr>
            <a:r>
              <a:rPr lang="es-MX" sz="1200" b="0" strike="noStrike" spc="-1" dirty="0">
                <a:solidFill>
                  <a:srgbClr val="000000"/>
                </a:solidFill>
                <a:latin typeface="Calibri" panose="020F0502020204030204" pitchFamily="34" charset="0"/>
                <a:ea typeface="+mn-ea"/>
                <a:cs typeface="Calibri" panose="020F0502020204030204" pitchFamily="34" charset="0"/>
              </a:rPr>
              <a:t>El fin de la administración del trabajo en altura es prevenir lesiones por caída. Esto usualmente requiere de la planeación y programación de los trabajos.</a:t>
            </a:r>
            <a:endParaRPr lang="es-MX" sz="1200" b="0" strike="noStrike" spc="-1" dirty="0">
              <a:latin typeface="Calibri" panose="020F0502020204030204" pitchFamily="34" charset="0"/>
              <a:cs typeface="Calibri" panose="020F0502020204030204" pitchFamily="34" charset="0"/>
            </a:endParaRPr>
          </a:p>
          <a:p>
            <a:pPr>
              <a:lnSpc>
                <a:spcPct val="100000"/>
              </a:lnSpc>
            </a:pPr>
            <a:endParaRPr lang="es-MX" sz="1200" b="0" strike="noStrike" spc="-1" dirty="0">
              <a:latin typeface="Calibri" panose="020F0502020204030204" pitchFamily="34" charset="0"/>
              <a:cs typeface="Calibri" panose="020F0502020204030204" pitchFamily="34" charset="0"/>
            </a:endParaRPr>
          </a:p>
          <a:p>
            <a:pPr>
              <a:lnSpc>
                <a:spcPct val="100000"/>
              </a:lnSpc>
            </a:pPr>
            <a:endParaRPr lang="es-MX" sz="1200" b="0" strike="noStrike" spc="-1" dirty="0">
              <a:latin typeface="Arial"/>
            </a:endParaRPr>
          </a:p>
        </p:txBody>
      </p:sp>
      <p:sp>
        <p:nvSpPr>
          <p:cNvPr id="270" name="CustomShape 3"/>
          <p:cNvSpPr/>
          <p:nvPr/>
        </p:nvSpPr>
        <p:spPr>
          <a:xfrm>
            <a:off x="3970800" y="8682480"/>
            <a:ext cx="3035880" cy="45360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8B38CA7F-36EF-4744-B732-CB6EEFE9BA8C}" type="slidenum">
              <a:rPr lang="es-MX" sz="1200" b="0" strike="noStrike" spc="-1">
                <a:solidFill>
                  <a:srgbClr val="000000"/>
                </a:solidFill>
                <a:latin typeface="Calibri"/>
              </a:rPr>
              <a:t>4</a:t>
            </a:fld>
            <a:endParaRPr lang="es-MX"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noRot="1" noChangeAspect="1"/>
          </p:cNvSpPr>
          <p:nvPr>
            <p:ph type="sldImg"/>
          </p:nvPr>
        </p:nvSpPr>
        <p:spPr>
          <a:xfrm>
            <a:off x="1196975" y="693738"/>
            <a:ext cx="4614863" cy="3460750"/>
          </a:xfrm>
          <a:prstGeom prst="rect">
            <a:avLst/>
          </a:prstGeom>
        </p:spPr>
      </p:sp>
      <p:sp>
        <p:nvSpPr>
          <p:cNvPr id="272" name="PlaceHolder 2"/>
          <p:cNvSpPr>
            <a:spLocks noGrp="1"/>
          </p:cNvSpPr>
          <p:nvPr>
            <p:ph type="body"/>
          </p:nvPr>
        </p:nvSpPr>
        <p:spPr>
          <a:xfrm>
            <a:off x="700920" y="4386960"/>
            <a:ext cx="5606640" cy="4154400"/>
          </a:xfrm>
          <a:prstGeom prst="rect">
            <a:avLst/>
          </a:prstGeom>
        </p:spPr>
        <p:txBody>
          <a:bodyPr lIns="92160" tIns="46080" rIns="92160" bIns="46080">
            <a:normAutofit/>
          </a:bodyPr>
          <a:lstStyle/>
          <a:p>
            <a:pPr marL="216000" indent="-214560">
              <a:lnSpc>
                <a:spcPct val="100000"/>
              </a:lnSpc>
            </a:pPr>
            <a:r>
              <a:rPr lang="es-MX" sz="1200" b="0" strike="noStrike" spc="-1" dirty="0">
                <a:solidFill>
                  <a:srgbClr val="000000"/>
                </a:solidFill>
                <a:latin typeface="+mn-lt"/>
                <a:ea typeface="+mn-ea"/>
              </a:rPr>
              <a:t>El trabajador en una sección de torre está en riesgo de </a:t>
            </a:r>
            <a:r>
              <a:rPr lang="es-MX" sz="1200" b="1" strike="noStrike" spc="-1" dirty="0">
                <a:solidFill>
                  <a:srgbClr val="000000"/>
                </a:solidFill>
                <a:latin typeface="+mn-lt"/>
                <a:ea typeface="+mn-ea"/>
              </a:rPr>
              <a:t>ser golpeado</a:t>
            </a:r>
            <a:r>
              <a:rPr lang="es-MX" sz="1200" b="0" strike="noStrike" spc="-1" dirty="0">
                <a:solidFill>
                  <a:srgbClr val="000000"/>
                </a:solidFill>
                <a:latin typeface="+mn-lt"/>
                <a:ea typeface="+mn-ea"/>
              </a:rPr>
              <a:t> por la sección balanceándose. Igualmente, ahí hay </a:t>
            </a:r>
            <a:r>
              <a:rPr lang="es-MX" sz="1200" b="1" strike="noStrike" spc="-1" dirty="0">
                <a:solidFill>
                  <a:srgbClr val="000000"/>
                </a:solidFill>
                <a:latin typeface="+mn-lt"/>
                <a:ea typeface="+mn-ea"/>
              </a:rPr>
              <a:t>peligro de caída</a:t>
            </a:r>
            <a:r>
              <a:rPr lang="es-MX" sz="1200" b="0" strike="noStrike" spc="-1" dirty="0">
                <a:solidFill>
                  <a:srgbClr val="000000"/>
                </a:solidFill>
                <a:latin typeface="+mn-lt"/>
                <a:ea typeface="+mn-ea"/>
              </a:rPr>
              <a:t>.</a:t>
            </a:r>
            <a:endParaRPr lang="es-MX" sz="1200" b="0" strike="noStrike" spc="-1" dirty="0">
              <a:latin typeface="Arial"/>
            </a:endParaRPr>
          </a:p>
          <a:p>
            <a:pPr marL="216000" indent="-214560">
              <a:lnSpc>
                <a:spcPct val="100000"/>
              </a:lnSpc>
            </a:pPr>
            <a:r>
              <a:rPr lang="es-MX" sz="1200" b="0" strike="noStrike" spc="-1" dirty="0">
                <a:solidFill>
                  <a:srgbClr val="000000"/>
                </a:solidFill>
                <a:latin typeface="+mn-lt"/>
                <a:ea typeface="+mn-ea"/>
              </a:rPr>
              <a:t>La OSHA tiene diferentes requisitos para el trabajo en la construcción (instalación de torres) y en la industria en general (mantenimiento).</a:t>
            </a:r>
            <a:endParaRPr lang="es-MX" sz="1200" b="0" strike="noStrike" spc="-1" dirty="0">
              <a:latin typeface="Arial"/>
            </a:endParaRPr>
          </a:p>
          <a:p>
            <a:pPr marL="216000" indent="-214560">
              <a:lnSpc>
                <a:spcPct val="100000"/>
              </a:lnSpc>
            </a:pPr>
            <a:r>
              <a:rPr lang="es-MX" sz="1200" b="0" strike="noStrike" spc="-1" dirty="0">
                <a:solidFill>
                  <a:srgbClr val="000000"/>
                </a:solidFill>
                <a:latin typeface="+mn-lt"/>
                <a:ea typeface="+mn-ea"/>
              </a:rPr>
              <a:t>Los trabajadores de la construcción en turbinas eólicas cuando se exponen a caídas de una distancia de 6 pies o más deben ser protegidos contra las caídas usando alguno de los siguientes métodos:</a:t>
            </a:r>
            <a:endParaRPr lang="es-MX" sz="1200" b="0" strike="noStrike" spc="-1" dirty="0">
              <a:latin typeface="Arial"/>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Sistema de barandales</a:t>
            </a:r>
            <a:endParaRPr lang="es-MX" sz="1200" b="0" strike="noStrike" spc="-1" dirty="0">
              <a:latin typeface="Arial"/>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Sistema de red de protección</a:t>
            </a:r>
            <a:endParaRPr lang="es-MX" sz="1200" b="0" strike="noStrike" spc="-1" dirty="0">
              <a:latin typeface="Arial"/>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Sistema personal de detención de caídas</a:t>
            </a:r>
            <a:endParaRPr lang="es-MX" sz="1200" b="0" strike="noStrike" spc="-1" dirty="0">
              <a:latin typeface="Arial"/>
            </a:endParaRPr>
          </a:p>
          <a:p>
            <a:pPr>
              <a:lnSpc>
                <a:spcPct val="100000"/>
              </a:lnSpc>
            </a:pPr>
            <a:endParaRPr lang="es-MX" sz="1200" b="0" strike="noStrike" spc="-1" dirty="0">
              <a:latin typeface="Arial"/>
            </a:endParaRPr>
          </a:p>
          <a:p>
            <a:pPr>
              <a:lnSpc>
                <a:spcPct val="100000"/>
              </a:lnSpc>
            </a:pPr>
            <a:r>
              <a:rPr lang="es-MX" sz="1200" b="0" strike="noStrike" spc="-1" dirty="0">
                <a:solidFill>
                  <a:srgbClr val="000000"/>
                </a:solidFill>
                <a:latin typeface="+mn-lt"/>
                <a:ea typeface="+mn-ea"/>
              </a:rPr>
              <a:t>El trabajo de mantenimiento involucrado en las turbinas eólicas es generalmente considerado bajo los estándares de la OSHA para la industria en general. Tales trabajadores cuando se exponen a peligros de caída de 4 pies o más deben ser protegidos contra las caídas por barandales estándar. Si tales barandales no son posible entonces los trabajadores deben protegerse contra las caídas usando equipo de protección personal como el sistema personal de detención de caídas o la red de seguridad.</a:t>
            </a:r>
            <a:endParaRPr lang="es-MX" sz="1200" b="0" strike="noStrike" spc="-1" dirty="0">
              <a:latin typeface="Arial"/>
            </a:endParaRPr>
          </a:p>
          <a:p>
            <a:pPr>
              <a:lnSpc>
                <a:spcPct val="100000"/>
              </a:lnSpc>
            </a:pPr>
            <a:endParaRPr lang="es-MX" sz="1200" b="0" strike="noStrike" spc="-1" dirty="0">
              <a:latin typeface="Arial"/>
            </a:endParaRPr>
          </a:p>
          <a:p>
            <a:pPr>
              <a:lnSpc>
                <a:spcPct val="100000"/>
              </a:lnSpc>
            </a:pPr>
            <a:r>
              <a:rPr lang="es-MX" sz="1200" b="1" strike="noStrike" spc="-1" dirty="0">
                <a:solidFill>
                  <a:srgbClr val="000000"/>
                </a:solidFill>
                <a:latin typeface="+mn-lt"/>
                <a:ea typeface="+mn-ea"/>
              </a:rPr>
              <a:t>Pida</a:t>
            </a:r>
            <a:r>
              <a:rPr lang="es-MX" sz="1200" b="0" strike="noStrike" spc="-1" dirty="0">
                <a:solidFill>
                  <a:srgbClr val="000000"/>
                </a:solidFill>
                <a:latin typeface="+mn-lt"/>
                <a:ea typeface="+mn-ea"/>
              </a:rPr>
              <a:t> a los participantes identificar los peligros que se muestran en esta foto.</a:t>
            </a:r>
            <a:endParaRPr lang="es-MX" sz="1200" b="0" strike="noStrike" spc="-1" dirty="0">
              <a:latin typeface="Arial"/>
            </a:endParaRPr>
          </a:p>
        </p:txBody>
      </p:sp>
      <p:sp>
        <p:nvSpPr>
          <p:cNvPr id="273" name="CustomShape 3"/>
          <p:cNvSpPr/>
          <p:nvPr/>
        </p:nvSpPr>
        <p:spPr>
          <a:xfrm>
            <a:off x="3970800" y="8772840"/>
            <a:ext cx="3035880" cy="460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E77EA9E7-0DA6-41C8-9ABF-8D9B51FA0C4F}" type="slidenum">
              <a:rPr lang="es-MX" sz="1200" b="0" strike="noStrike" spc="-1">
                <a:solidFill>
                  <a:srgbClr val="000000"/>
                </a:solidFill>
                <a:latin typeface="Times New Roman"/>
              </a:rPr>
              <a:t>5</a:t>
            </a:fld>
            <a:endParaRPr lang="es-MX"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laceHolder 1"/>
          <p:cNvSpPr>
            <a:spLocks noGrp="1" noRot="1" noChangeAspect="1"/>
          </p:cNvSpPr>
          <p:nvPr>
            <p:ph type="sldImg"/>
          </p:nvPr>
        </p:nvSpPr>
        <p:spPr>
          <a:xfrm>
            <a:off x="1196975" y="693738"/>
            <a:ext cx="4614863" cy="3460750"/>
          </a:xfrm>
          <a:prstGeom prst="rect">
            <a:avLst/>
          </a:prstGeom>
        </p:spPr>
      </p:sp>
      <p:sp>
        <p:nvSpPr>
          <p:cNvPr id="275" name="PlaceHolder 2"/>
          <p:cNvSpPr>
            <a:spLocks noGrp="1"/>
          </p:cNvSpPr>
          <p:nvPr>
            <p:ph type="body"/>
          </p:nvPr>
        </p:nvSpPr>
        <p:spPr>
          <a:xfrm>
            <a:off x="700920" y="4386960"/>
            <a:ext cx="5606640" cy="4154400"/>
          </a:xfrm>
          <a:prstGeom prst="rect">
            <a:avLst/>
          </a:prstGeom>
        </p:spPr>
        <p:txBody>
          <a:bodyPr lIns="92160" tIns="46080" rIns="92160" bIns="46080">
            <a:normAutofit lnSpcReduction="10000"/>
          </a:bodyPr>
          <a:lstStyle/>
          <a:p>
            <a:pPr marL="216000" indent="-214560">
              <a:lnSpc>
                <a:spcPct val="100000"/>
              </a:lnSpc>
            </a:pPr>
            <a:endParaRPr lang="es-MX" sz="1200" b="0" strike="noStrike" spc="-1" dirty="0">
              <a:latin typeface="+mn-lt"/>
            </a:endParaRPr>
          </a:p>
          <a:p>
            <a:pPr marL="216000" indent="-214560">
              <a:lnSpc>
                <a:spcPct val="100000"/>
              </a:lnSpc>
            </a:pPr>
            <a:r>
              <a:rPr lang="es-MX" sz="1200" b="1" strike="noStrike" spc="-1" dirty="0">
                <a:solidFill>
                  <a:srgbClr val="000000"/>
                </a:solidFill>
                <a:latin typeface="+mn-lt"/>
                <a:ea typeface="+mn-ea"/>
              </a:rPr>
              <a:t>Pida</a:t>
            </a:r>
            <a:r>
              <a:rPr lang="es-MX" sz="1200" b="0" strike="noStrike" spc="-1" dirty="0">
                <a:solidFill>
                  <a:srgbClr val="000000"/>
                </a:solidFill>
                <a:latin typeface="+mn-lt"/>
                <a:ea typeface="+mn-ea"/>
              </a:rPr>
              <a:t>: Identificar los peligros que se muestran en esta foto. (Peligros potenciales: caída desde una altura, falla de aparejos, ser golpeado) </a:t>
            </a:r>
            <a:endParaRPr lang="es-MX" sz="1200" b="0" strike="noStrike" spc="-1" dirty="0">
              <a:latin typeface="+mn-lt"/>
            </a:endParaRPr>
          </a:p>
          <a:p>
            <a:pPr marL="216000" indent="-214560">
              <a:lnSpc>
                <a:spcPct val="100000"/>
              </a:lnSpc>
            </a:pPr>
            <a:endParaRPr lang="es-MX" sz="1200" b="0" strike="noStrike" spc="-1" dirty="0">
              <a:latin typeface="+mn-lt"/>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Las grúas deben ser operadas solo por personal capacitado y calificado.</a:t>
            </a:r>
            <a:endParaRPr lang="es-MX" sz="1200" b="0" strike="noStrike" spc="-1" dirty="0">
              <a:latin typeface="+mn-lt"/>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Una persona competente designada debe inspeccionar la grúa y todos sus controles antes de cada uso.</a:t>
            </a:r>
            <a:endParaRPr lang="es-MX" sz="1200" b="0" strike="noStrike" spc="-1" dirty="0">
              <a:latin typeface="+mn-lt"/>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Asegurar que la grúa está sobre una superficie firme, estable y nivelada.</a:t>
            </a:r>
            <a:endParaRPr lang="es-MX" sz="1200" b="0" strike="noStrike" spc="-1" dirty="0">
              <a:latin typeface="+mn-lt"/>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Durante el ensamblado y desensamblado no abrir ni retirar los seguros a menos que las secciones estén bloqueadas y seguras (estables).</a:t>
            </a:r>
            <a:endParaRPr lang="es-MX" sz="1200" b="0" strike="noStrike" spc="-1" dirty="0">
              <a:latin typeface="+mn-lt"/>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Extender completamente los estabilizadores y colocar barricada en las áreas accesibles al interior del radio de giro de la grúa.</a:t>
            </a:r>
            <a:endParaRPr lang="es-MX" sz="1200" b="0" strike="noStrike" spc="-1" dirty="0">
              <a:latin typeface="+mn-lt"/>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Buscar cables eléctricos aéreos y mantenerse a al menos 10 pies de distancia de ellos.</a:t>
            </a:r>
            <a:endParaRPr lang="es-MX" sz="1200" b="0" strike="noStrike" spc="-1" dirty="0">
              <a:latin typeface="+mn-lt"/>
            </a:endParaRPr>
          </a:p>
          <a:p>
            <a:pPr>
              <a:lnSpc>
                <a:spcPct val="100000"/>
              </a:lnSpc>
            </a:pPr>
            <a:r>
              <a:rPr lang="es-MX" sz="1200" b="0" strike="noStrike" spc="-1" dirty="0">
                <a:solidFill>
                  <a:srgbClr val="000000"/>
                </a:solidFill>
                <a:latin typeface="+mn-lt"/>
                <a:ea typeface="+mn-ea"/>
              </a:rPr>
              <a:t>Inspeccionar todos los aparejos antes de usarlos; no envolver alrededor de la carga los cables para izar.</a:t>
            </a:r>
            <a:endParaRPr lang="es-MX" sz="1200" b="0" strike="noStrike" spc="-1" dirty="0">
              <a:latin typeface="+mn-lt"/>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Asegurar el uso correcto de la tabla de cargas para la configuración y disposición presentes de la grúa, para el peso de la carga y para la trayectoria de la elevación.</a:t>
            </a:r>
            <a:endParaRPr lang="es-MX" sz="1200" b="0" strike="noStrike" spc="-1" dirty="0">
              <a:latin typeface="+mn-lt"/>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No exceder la capacidad de carga señalada en la tabla cuando eleve algo.</a:t>
            </a:r>
            <a:endParaRPr lang="es-MX" sz="1200" b="0" strike="noStrike" spc="-1" dirty="0">
              <a:latin typeface="+mn-lt"/>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Levantar la carga algunas pulgadas, sostenerla, verificar capacidad y balance y probar el sistema de frenado antes de llevar la carga.</a:t>
            </a:r>
            <a:endParaRPr lang="es-MX" sz="1200" b="0" strike="noStrike" spc="-1" dirty="0">
              <a:latin typeface="+mn-lt"/>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No mover cargas por encima de trabajadores.</a:t>
            </a:r>
            <a:endParaRPr lang="es-MX" sz="1200" b="0" strike="noStrike" spc="-1" dirty="0">
              <a:latin typeface="+mn-lt"/>
            </a:endParaRPr>
          </a:p>
          <a:p>
            <a:pPr marL="171360" indent="-169560">
              <a:lnSpc>
                <a:spcPct val="100000"/>
              </a:lnSpc>
              <a:buClr>
                <a:srgbClr val="000000"/>
              </a:buClr>
              <a:buFont typeface="Arial"/>
              <a:buChar char="•"/>
            </a:pPr>
            <a:r>
              <a:rPr lang="es-MX" sz="1200" b="0" strike="noStrike" spc="-1" dirty="0">
                <a:solidFill>
                  <a:srgbClr val="000000"/>
                </a:solidFill>
                <a:latin typeface="+mn-lt"/>
                <a:ea typeface="+mn-ea"/>
              </a:rPr>
              <a:t>Asegurar que se siguen las señales e instrucciones del fabricante para la operación de las grúas.</a:t>
            </a:r>
            <a:endParaRPr lang="es-MX" sz="1200" b="0" strike="noStrike" spc="-1" dirty="0">
              <a:latin typeface="+mn-lt"/>
            </a:endParaRPr>
          </a:p>
        </p:txBody>
      </p:sp>
      <p:sp>
        <p:nvSpPr>
          <p:cNvPr id="276" name="CustomShape 3"/>
          <p:cNvSpPr/>
          <p:nvPr/>
        </p:nvSpPr>
        <p:spPr>
          <a:xfrm>
            <a:off x="3970800" y="8772840"/>
            <a:ext cx="3035880" cy="460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877BDCA6-80FE-4C00-98DB-087722323CF3}" type="slidenum">
              <a:rPr lang="es-MX" sz="1200" b="0" strike="noStrike" spc="-1">
                <a:solidFill>
                  <a:srgbClr val="000000"/>
                </a:solidFill>
                <a:latin typeface="Times New Roman"/>
              </a:rPr>
              <a:t>6</a:t>
            </a:fld>
            <a:endParaRPr lang="es-MX"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noRot="1" noChangeAspect="1"/>
          </p:cNvSpPr>
          <p:nvPr>
            <p:ph type="sldImg"/>
          </p:nvPr>
        </p:nvSpPr>
        <p:spPr>
          <a:xfrm>
            <a:off x="1196975" y="693738"/>
            <a:ext cx="4614863" cy="3460750"/>
          </a:xfrm>
          <a:prstGeom prst="rect">
            <a:avLst/>
          </a:prstGeom>
        </p:spPr>
      </p:sp>
      <p:sp>
        <p:nvSpPr>
          <p:cNvPr id="278" name="PlaceHolder 2"/>
          <p:cNvSpPr>
            <a:spLocks noGrp="1"/>
          </p:cNvSpPr>
          <p:nvPr>
            <p:ph type="body"/>
          </p:nvPr>
        </p:nvSpPr>
        <p:spPr>
          <a:xfrm>
            <a:off x="700920" y="4386960"/>
            <a:ext cx="5606640" cy="4154400"/>
          </a:xfrm>
          <a:prstGeom prst="rect">
            <a:avLst/>
          </a:prstGeom>
        </p:spPr>
        <p:txBody>
          <a:bodyPr lIns="92160" tIns="46080" rIns="92160" bIns="46080"/>
          <a:lstStyle/>
          <a:p>
            <a:pPr marL="216000" indent="-214560">
              <a:lnSpc>
                <a:spcPct val="100000"/>
              </a:lnSpc>
            </a:pPr>
            <a:r>
              <a:rPr lang="es-MX" sz="1200" b="0" strike="noStrike" spc="-1" dirty="0">
                <a:latin typeface="+mn-lt"/>
              </a:rPr>
              <a:t>Esta foto representa peligros potenciales para trabajadores de la construcción, tales como ser golpeado y de caída desde una altura. Los estándares identificados de la OSHA para la protección contra caídas y los estándares para la operación de grúas deberían seguirse para minimizar el riesgo de accidentes ocupacionales.</a:t>
            </a:r>
          </a:p>
        </p:txBody>
      </p:sp>
      <p:sp>
        <p:nvSpPr>
          <p:cNvPr id="279" name="CustomShape 3"/>
          <p:cNvSpPr/>
          <p:nvPr/>
        </p:nvSpPr>
        <p:spPr>
          <a:xfrm>
            <a:off x="3970800" y="8772840"/>
            <a:ext cx="3035880" cy="460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C5AE50F9-0B7B-4E30-A1EA-BEAFBCEF7915}" type="slidenum">
              <a:rPr lang="es-MX" sz="1200" b="0" strike="noStrike" spc="-1">
                <a:solidFill>
                  <a:srgbClr val="000000"/>
                </a:solidFill>
                <a:latin typeface="Times New Roman"/>
              </a:rPr>
              <a:t>7</a:t>
            </a:fld>
            <a:endParaRPr lang="es-MX"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noRot="1" noChangeAspect="1"/>
          </p:cNvSpPr>
          <p:nvPr>
            <p:ph type="sldImg"/>
          </p:nvPr>
        </p:nvSpPr>
        <p:spPr>
          <a:xfrm>
            <a:off x="1196975" y="693738"/>
            <a:ext cx="4614863" cy="3460750"/>
          </a:xfrm>
          <a:prstGeom prst="rect">
            <a:avLst/>
          </a:prstGeom>
        </p:spPr>
      </p:sp>
      <p:sp>
        <p:nvSpPr>
          <p:cNvPr id="281" name="PlaceHolder 2"/>
          <p:cNvSpPr>
            <a:spLocks noGrp="1"/>
          </p:cNvSpPr>
          <p:nvPr>
            <p:ph type="body"/>
          </p:nvPr>
        </p:nvSpPr>
        <p:spPr>
          <a:xfrm>
            <a:off x="700920" y="4386960"/>
            <a:ext cx="5606640" cy="4154400"/>
          </a:xfrm>
          <a:prstGeom prst="rect">
            <a:avLst/>
          </a:prstGeom>
        </p:spPr>
        <p:txBody>
          <a:bodyPr lIns="92160" tIns="46080" rIns="92160" bIns="46080"/>
          <a:lstStyle/>
          <a:p>
            <a:pPr marL="216000" indent="-214920">
              <a:lnSpc>
                <a:spcPct val="100000"/>
              </a:lnSpc>
            </a:pPr>
            <a:r>
              <a:rPr lang="es-MX" sz="1200" b="0" strike="noStrike" spc="-1">
                <a:solidFill>
                  <a:srgbClr val="000000"/>
                </a:solidFill>
                <a:latin typeface="+mn-lt"/>
                <a:ea typeface="+mn-ea"/>
              </a:rPr>
              <a:t>El trabajo de mantenimiento de las turbinas eólicas se considera generalmente que es regulado por los estándares de la OSHA para la industria en general. Tales trabajadores cuando se exponen a peligros de caída de 4 pies o más deber ser protegidos con barandales estándar. Si tales barandales no son posibles, entonces los trabajadores deben ser protegidos contra caídas usando un equipo de protección personal como el sistema de detención de caídas o una red de seguridad.</a:t>
            </a:r>
            <a:endParaRPr lang="es-MX" sz="1200" b="0" strike="noStrike" spc="-1">
              <a:latin typeface="Arial"/>
            </a:endParaRPr>
          </a:p>
        </p:txBody>
      </p:sp>
      <p:sp>
        <p:nvSpPr>
          <p:cNvPr id="282" name="CustomShape 3"/>
          <p:cNvSpPr/>
          <p:nvPr/>
        </p:nvSpPr>
        <p:spPr>
          <a:xfrm>
            <a:off x="3970800" y="8772840"/>
            <a:ext cx="3035880" cy="460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FE1013C1-6EAE-4686-A12D-C75A7683FD6A}" type="slidenum">
              <a:rPr lang="es-MX" sz="1200" b="0" strike="noStrike" spc="-1">
                <a:solidFill>
                  <a:srgbClr val="000000"/>
                </a:solidFill>
                <a:latin typeface="Times New Roman"/>
              </a:rPr>
              <a:t>8</a:t>
            </a:fld>
            <a:endParaRPr lang="es-MX"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noRot="1" noChangeAspect="1"/>
          </p:cNvSpPr>
          <p:nvPr>
            <p:ph type="sldImg"/>
          </p:nvPr>
        </p:nvSpPr>
        <p:spPr>
          <a:xfrm>
            <a:off x="1196975" y="693738"/>
            <a:ext cx="4614863" cy="3460750"/>
          </a:xfrm>
          <a:prstGeom prst="rect">
            <a:avLst/>
          </a:prstGeom>
        </p:spPr>
      </p:sp>
      <p:sp>
        <p:nvSpPr>
          <p:cNvPr id="284" name="PlaceHolder 2"/>
          <p:cNvSpPr>
            <a:spLocks noGrp="1"/>
          </p:cNvSpPr>
          <p:nvPr>
            <p:ph type="body"/>
          </p:nvPr>
        </p:nvSpPr>
        <p:spPr>
          <a:xfrm>
            <a:off x="700920" y="4386960"/>
            <a:ext cx="5606640" cy="4154400"/>
          </a:xfrm>
          <a:prstGeom prst="rect">
            <a:avLst/>
          </a:prstGeom>
        </p:spPr>
        <p:txBody>
          <a:bodyPr lIns="92160" tIns="46080" rIns="92160" bIns="46080"/>
          <a:lstStyle/>
          <a:p>
            <a:endParaRPr lang="es-MX" sz="2000" b="0" strike="noStrike" spc="-1">
              <a:latin typeface="Arial"/>
            </a:endParaRPr>
          </a:p>
        </p:txBody>
      </p:sp>
      <p:sp>
        <p:nvSpPr>
          <p:cNvPr id="285" name="CustomShape 3"/>
          <p:cNvSpPr/>
          <p:nvPr/>
        </p:nvSpPr>
        <p:spPr>
          <a:xfrm>
            <a:off x="3970800" y="8772840"/>
            <a:ext cx="3035880" cy="460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F2652D4B-AAC2-4863-8E9B-61E78B0F675A}" type="slidenum">
              <a:rPr lang="es-MX" sz="1200" b="0" strike="noStrike" spc="-1">
                <a:solidFill>
                  <a:srgbClr val="000000"/>
                </a:solidFill>
                <a:latin typeface="Times New Roman"/>
              </a:rPr>
              <a:t>9</a:t>
            </a:fld>
            <a:endParaRPr lang="es-MX"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MX"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MX"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MX"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MX"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MX"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MX"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MX"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MX"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MX"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MX"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MX"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MX"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MX"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MX"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MX"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MX"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MX"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MX"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1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2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2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12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2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
        <p:nvSpPr>
          <p:cNvPr id="1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3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1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3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3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3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3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MX" sz="3200" b="0" strike="noStrike" spc="-1">
              <a:latin typeface="Arial"/>
            </a:endParaRPr>
          </a:p>
        </p:txBody>
      </p:sp>
      <p:sp>
        <p:nvSpPr>
          <p:cNvPr id="14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4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4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
        <p:nvSpPr>
          <p:cNvPr id="14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4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MX" sz="3200" b="0" strike="noStrike" spc="-1">
              <a:latin typeface="Arial"/>
            </a:endParaRPr>
          </a:p>
        </p:txBody>
      </p:sp>
      <p:sp>
        <p:nvSpPr>
          <p:cNvPr id="14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MX" sz="3200" b="0" strike="noStrike" spc="-1">
              <a:latin typeface="Arial"/>
            </a:endParaRPr>
          </a:p>
        </p:txBody>
      </p:sp>
      <p:sp>
        <p:nvSpPr>
          <p:cNvPr id="14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MX" sz="3200" b="0" strike="noStrike" spc="-1">
              <a:latin typeface="Arial"/>
            </a:endParaRPr>
          </a:p>
        </p:txBody>
      </p:sp>
      <p:sp>
        <p:nvSpPr>
          <p:cNvPr id="15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MX" sz="3200" b="0" strike="noStrike" spc="-1">
              <a:latin typeface="Arial"/>
            </a:endParaRPr>
          </a:p>
        </p:txBody>
      </p:sp>
      <p:sp>
        <p:nvSpPr>
          <p:cNvPr id="15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MX" sz="3200" b="0" strike="noStrike" spc="-1">
              <a:latin typeface="Arial"/>
            </a:endParaRPr>
          </a:p>
        </p:txBody>
      </p:sp>
      <p:sp>
        <p:nvSpPr>
          <p:cNvPr id="15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MX"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MX"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MX"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MX"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MX"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MX"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MX"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2800" b="0" strike="noStrike" spc="-1">
                <a:latin typeface="Arial"/>
              </a:rPr>
              <a:t>Second Outline Level</a:t>
            </a:r>
          </a:p>
          <a:p>
            <a:pPr marL="1296000" lvl="2" indent="-288000">
              <a:spcBef>
                <a:spcPts val="850"/>
              </a:spcBef>
              <a:buClr>
                <a:srgbClr val="000000"/>
              </a:buClr>
              <a:buSzPct val="45000"/>
              <a:buFont typeface="Wingdings" charset="2"/>
              <a:buChar char=""/>
            </a:pPr>
            <a:r>
              <a:rPr lang="es-MX" sz="2400" b="0" strike="noStrike" spc="-1">
                <a:latin typeface="Arial"/>
              </a:rPr>
              <a:t>Third Outline Level</a:t>
            </a:r>
          </a:p>
          <a:p>
            <a:pPr marL="1728000" lvl="3" indent="-216000">
              <a:spcBef>
                <a:spcPts val="567"/>
              </a:spcBef>
              <a:buClr>
                <a:srgbClr val="000000"/>
              </a:buClr>
              <a:buSzPct val="75000"/>
              <a:buFont typeface="Symbol" charset="2"/>
              <a:buChar char=""/>
            </a:pPr>
            <a:r>
              <a:rPr lang="es-MX" sz="2000" b="0" strike="noStrike" spc="-1">
                <a:latin typeface="Arial"/>
              </a:rPr>
              <a:t>Fourth Outline Level</a:t>
            </a:r>
          </a:p>
          <a:p>
            <a:pPr marL="2160000" lvl="4" indent="-216000">
              <a:spcBef>
                <a:spcPts val="283"/>
              </a:spcBef>
              <a:buClr>
                <a:srgbClr val="000000"/>
              </a:buClr>
              <a:buSzPct val="45000"/>
              <a:buFont typeface="Wingdings" charset="2"/>
              <a:buChar char=""/>
            </a:pPr>
            <a:r>
              <a:rPr lang="es-MX" sz="2000" b="0" strike="noStrike" spc="-1">
                <a:latin typeface="Arial"/>
              </a:rPr>
              <a:t>Fifth Outline Level</a:t>
            </a:r>
          </a:p>
          <a:p>
            <a:pPr marL="2592000" lvl="5" indent="-216000">
              <a:spcBef>
                <a:spcPts val="283"/>
              </a:spcBef>
              <a:buClr>
                <a:srgbClr val="000000"/>
              </a:buClr>
              <a:buSzPct val="45000"/>
              <a:buFont typeface="Wingdings" charset="2"/>
              <a:buChar char=""/>
            </a:pPr>
            <a:r>
              <a:rPr lang="es-MX" sz="2000" b="0" strike="noStrike" spc="-1">
                <a:latin typeface="Arial"/>
              </a:rPr>
              <a:t>Sixth Outline Level</a:t>
            </a:r>
          </a:p>
          <a:p>
            <a:pPr marL="3024000" lvl="6" indent="-216000">
              <a:spcBef>
                <a:spcPts val="283"/>
              </a:spcBef>
              <a:buClr>
                <a:srgbClr val="000000"/>
              </a:buClr>
              <a:buSzPct val="45000"/>
              <a:buFont typeface="Wingdings" charset="2"/>
              <a:buChar char=""/>
            </a:pPr>
            <a:r>
              <a:rPr lang="es-MX"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MX" sz="4400" b="0" strike="noStrike" spc="-1">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2800" b="0" strike="noStrike" spc="-1">
                <a:latin typeface="Arial"/>
              </a:rPr>
              <a:t>Second Outline Level</a:t>
            </a:r>
          </a:p>
          <a:p>
            <a:pPr marL="1296000" lvl="2" indent="-288000">
              <a:spcBef>
                <a:spcPts val="850"/>
              </a:spcBef>
              <a:buClr>
                <a:srgbClr val="000000"/>
              </a:buClr>
              <a:buSzPct val="45000"/>
              <a:buFont typeface="Wingdings" charset="2"/>
              <a:buChar char=""/>
            </a:pPr>
            <a:r>
              <a:rPr lang="es-MX" sz="2400" b="0" strike="noStrike" spc="-1">
                <a:latin typeface="Arial"/>
              </a:rPr>
              <a:t>Third Outline Level</a:t>
            </a:r>
          </a:p>
          <a:p>
            <a:pPr marL="1728000" lvl="3" indent="-216000">
              <a:spcBef>
                <a:spcPts val="567"/>
              </a:spcBef>
              <a:buClr>
                <a:srgbClr val="000000"/>
              </a:buClr>
              <a:buSzPct val="75000"/>
              <a:buFont typeface="Symbol" charset="2"/>
              <a:buChar char=""/>
            </a:pPr>
            <a:r>
              <a:rPr lang="es-MX" sz="2000" b="0" strike="noStrike" spc="-1">
                <a:latin typeface="Arial"/>
              </a:rPr>
              <a:t>Fourth Outline Level</a:t>
            </a:r>
          </a:p>
          <a:p>
            <a:pPr marL="2160000" lvl="4" indent="-216000">
              <a:spcBef>
                <a:spcPts val="283"/>
              </a:spcBef>
              <a:buClr>
                <a:srgbClr val="000000"/>
              </a:buClr>
              <a:buSzPct val="45000"/>
              <a:buFont typeface="Wingdings" charset="2"/>
              <a:buChar char=""/>
            </a:pPr>
            <a:r>
              <a:rPr lang="es-MX" sz="2000" b="0" strike="noStrike" spc="-1">
                <a:latin typeface="Arial"/>
              </a:rPr>
              <a:t>Fifth Outline Level</a:t>
            </a:r>
          </a:p>
          <a:p>
            <a:pPr marL="2592000" lvl="5" indent="-216000">
              <a:spcBef>
                <a:spcPts val="283"/>
              </a:spcBef>
              <a:buClr>
                <a:srgbClr val="000000"/>
              </a:buClr>
              <a:buSzPct val="45000"/>
              <a:buFont typeface="Wingdings" charset="2"/>
              <a:buChar char=""/>
            </a:pPr>
            <a:r>
              <a:rPr lang="es-MX" sz="2000" b="0" strike="noStrike" spc="-1">
                <a:latin typeface="Arial"/>
              </a:rPr>
              <a:t>Sixth Outline Level</a:t>
            </a:r>
          </a:p>
          <a:p>
            <a:pPr marL="3024000" lvl="6" indent="-216000">
              <a:spcBef>
                <a:spcPts val="283"/>
              </a:spcBef>
              <a:buClr>
                <a:srgbClr val="000000"/>
              </a:buClr>
              <a:buSzPct val="45000"/>
              <a:buFont typeface="Wingdings" charset="2"/>
              <a:buChar char=""/>
            </a:pPr>
            <a:r>
              <a:rPr lang="es-MX"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MX" sz="4400" b="0" strike="noStrike" spc="-1">
                <a:latin typeface="Arial"/>
              </a:rPr>
              <a:t>Click to edit the title text format</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2800" b="0" strike="noStrike" spc="-1">
                <a:latin typeface="Arial"/>
              </a:rPr>
              <a:t>Second Outline Level</a:t>
            </a:r>
          </a:p>
          <a:p>
            <a:pPr marL="1296000" lvl="2" indent="-288000">
              <a:spcBef>
                <a:spcPts val="850"/>
              </a:spcBef>
              <a:buClr>
                <a:srgbClr val="000000"/>
              </a:buClr>
              <a:buSzPct val="45000"/>
              <a:buFont typeface="Wingdings" charset="2"/>
              <a:buChar char=""/>
            </a:pPr>
            <a:r>
              <a:rPr lang="es-MX" sz="2400" b="0" strike="noStrike" spc="-1">
                <a:latin typeface="Arial"/>
              </a:rPr>
              <a:t>Third Outline Level</a:t>
            </a:r>
          </a:p>
          <a:p>
            <a:pPr marL="1728000" lvl="3" indent="-216000">
              <a:spcBef>
                <a:spcPts val="567"/>
              </a:spcBef>
              <a:buClr>
                <a:srgbClr val="000000"/>
              </a:buClr>
              <a:buSzPct val="75000"/>
              <a:buFont typeface="Symbol" charset="2"/>
              <a:buChar char=""/>
            </a:pPr>
            <a:r>
              <a:rPr lang="es-MX" sz="2000" b="0" strike="noStrike" spc="-1">
                <a:latin typeface="Arial"/>
              </a:rPr>
              <a:t>Fourth Outline Level</a:t>
            </a:r>
          </a:p>
          <a:p>
            <a:pPr marL="2160000" lvl="4" indent="-216000">
              <a:spcBef>
                <a:spcPts val="283"/>
              </a:spcBef>
              <a:buClr>
                <a:srgbClr val="000000"/>
              </a:buClr>
              <a:buSzPct val="45000"/>
              <a:buFont typeface="Wingdings" charset="2"/>
              <a:buChar char=""/>
            </a:pPr>
            <a:r>
              <a:rPr lang="es-MX" sz="2000" b="0" strike="noStrike" spc="-1">
                <a:latin typeface="Arial"/>
              </a:rPr>
              <a:t>Fifth Outline Level</a:t>
            </a:r>
          </a:p>
          <a:p>
            <a:pPr marL="2592000" lvl="5" indent="-216000">
              <a:spcBef>
                <a:spcPts val="283"/>
              </a:spcBef>
              <a:buClr>
                <a:srgbClr val="000000"/>
              </a:buClr>
              <a:buSzPct val="45000"/>
              <a:buFont typeface="Wingdings" charset="2"/>
              <a:buChar char=""/>
            </a:pPr>
            <a:r>
              <a:rPr lang="es-MX" sz="2000" b="0" strike="noStrike" spc="-1">
                <a:latin typeface="Arial"/>
              </a:rPr>
              <a:t>Sixth Outline Level</a:t>
            </a:r>
          </a:p>
          <a:p>
            <a:pPr marL="3024000" lvl="6" indent="-216000">
              <a:spcBef>
                <a:spcPts val="283"/>
              </a:spcBef>
              <a:buClr>
                <a:srgbClr val="000000"/>
              </a:buClr>
              <a:buSzPct val="45000"/>
              <a:buFont typeface="Wingdings" charset="2"/>
              <a:buChar char=""/>
            </a:pPr>
            <a:r>
              <a:rPr lang="es-MX"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8880" cy="1144440"/>
          </a:xfrm>
          <a:prstGeom prst="rect">
            <a:avLst/>
          </a:prstGeom>
        </p:spPr>
        <p:txBody>
          <a:bodyPr lIns="0" tIns="0" rIns="0" bIns="0" anchor="ctr"/>
          <a:lstStyle/>
          <a:p>
            <a:r>
              <a:rPr lang="es-MX" sz="1800" b="0" strike="noStrike" spc="-1">
                <a:latin typeface="Arial"/>
              </a:rPr>
              <a:t>Click to edit the title text format</a:t>
            </a:r>
          </a:p>
        </p:txBody>
      </p:sp>
      <p:sp>
        <p:nvSpPr>
          <p:cNvPr id="115" name="PlaceHolder 2"/>
          <p:cNvSpPr>
            <a:spLocks noGrp="1"/>
          </p:cNvSpPr>
          <p:nvPr>
            <p:ph type="body"/>
          </p:nvPr>
        </p:nvSpPr>
        <p:spPr>
          <a:xfrm>
            <a:off x="457200" y="1604520"/>
            <a:ext cx="401544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1800" b="0" strike="noStrike" spc="-1">
                <a:latin typeface="Arial"/>
              </a:rPr>
              <a:t>Second Outline Level</a:t>
            </a:r>
          </a:p>
          <a:p>
            <a:pPr marL="1296000" lvl="2" indent="-288000">
              <a:spcBef>
                <a:spcPts val="850"/>
              </a:spcBef>
              <a:buClr>
                <a:srgbClr val="000000"/>
              </a:buClr>
              <a:buSzPct val="45000"/>
              <a:buFont typeface="Wingdings" charset="2"/>
              <a:buChar char=""/>
            </a:pPr>
            <a:r>
              <a:rPr lang="es-MX" sz="1800" b="0" strike="noStrike" spc="-1">
                <a:latin typeface="Arial"/>
              </a:rPr>
              <a:t>Third Outline Level</a:t>
            </a:r>
          </a:p>
          <a:p>
            <a:pPr marL="1728000" lvl="3" indent="-216000">
              <a:spcBef>
                <a:spcPts val="567"/>
              </a:spcBef>
              <a:buClr>
                <a:srgbClr val="000000"/>
              </a:buClr>
              <a:buSzPct val="75000"/>
              <a:buFont typeface="Symbol" charset="2"/>
              <a:buChar char=""/>
            </a:pPr>
            <a:r>
              <a:rPr lang="es-MX" sz="1800" b="0" strike="noStrike" spc="-1">
                <a:latin typeface="Arial"/>
              </a:rPr>
              <a:t>Fourth Outline Level</a:t>
            </a:r>
          </a:p>
          <a:p>
            <a:pPr marL="2160000" lvl="4" indent="-216000">
              <a:spcBef>
                <a:spcPts val="283"/>
              </a:spcBef>
              <a:buClr>
                <a:srgbClr val="000000"/>
              </a:buClr>
              <a:buSzPct val="45000"/>
              <a:buFont typeface="Wingdings" charset="2"/>
              <a:buChar char=""/>
            </a:pPr>
            <a:r>
              <a:rPr lang="es-MX" sz="1800" b="0" strike="noStrike" spc="-1">
                <a:latin typeface="Arial"/>
              </a:rPr>
              <a:t>Fifth Outline Level</a:t>
            </a:r>
          </a:p>
          <a:p>
            <a:pPr marL="2592000" lvl="5" indent="-216000">
              <a:spcBef>
                <a:spcPts val="283"/>
              </a:spcBef>
              <a:buClr>
                <a:srgbClr val="000000"/>
              </a:buClr>
              <a:buSzPct val="45000"/>
              <a:buFont typeface="Wingdings" charset="2"/>
              <a:buChar char=""/>
            </a:pPr>
            <a:r>
              <a:rPr lang="es-MX" sz="1800" b="0" strike="noStrike" spc="-1">
                <a:latin typeface="Arial"/>
              </a:rPr>
              <a:t>Sixth Outline Level</a:t>
            </a:r>
          </a:p>
          <a:p>
            <a:pPr marL="3024000" lvl="6" indent="-216000">
              <a:spcBef>
                <a:spcPts val="283"/>
              </a:spcBef>
              <a:buClr>
                <a:srgbClr val="000000"/>
              </a:buClr>
              <a:buSzPct val="45000"/>
              <a:buFont typeface="Wingdings" charset="2"/>
              <a:buChar char=""/>
            </a:pPr>
            <a:r>
              <a:rPr lang="es-MX" sz="1800" b="0" strike="noStrike" spc="-1">
                <a:latin typeface="Arial"/>
              </a:rPr>
              <a:t>Seventh Outline Level</a:t>
            </a:r>
          </a:p>
        </p:txBody>
      </p:sp>
      <p:sp>
        <p:nvSpPr>
          <p:cNvPr id="116" name="PlaceHolder 3"/>
          <p:cNvSpPr>
            <a:spLocks noGrp="1"/>
          </p:cNvSpPr>
          <p:nvPr>
            <p:ph type="body"/>
          </p:nvPr>
        </p:nvSpPr>
        <p:spPr>
          <a:xfrm>
            <a:off x="4674240" y="1604520"/>
            <a:ext cx="401544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1800" b="0" strike="noStrike" spc="-1">
                <a:latin typeface="Arial"/>
              </a:rPr>
              <a:t>Second Outline Level</a:t>
            </a:r>
          </a:p>
          <a:p>
            <a:pPr marL="1296000" lvl="2" indent="-288000">
              <a:spcBef>
                <a:spcPts val="850"/>
              </a:spcBef>
              <a:buClr>
                <a:srgbClr val="000000"/>
              </a:buClr>
              <a:buSzPct val="45000"/>
              <a:buFont typeface="Wingdings" charset="2"/>
              <a:buChar char=""/>
            </a:pPr>
            <a:r>
              <a:rPr lang="es-MX" sz="1800" b="0" strike="noStrike" spc="-1">
                <a:latin typeface="Arial"/>
              </a:rPr>
              <a:t>Third Outline Level</a:t>
            </a:r>
          </a:p>
          <a:p>
            <a:pPr marL="1728000" lvl="3" indent="-216000">
              <a:spcBef>
                <a:spcPts val="567"/>
              </a:spcBef>
              <a:buClr>
                <a:srgbClr val="000000"/>
              </a:buClr>
              <a:buSzPct val="75000"/>
              <a:buFont typeface="Symbol" charset="2"/>
              <a:buChar char=""/>
            </a:pPr>
            <a:r>
              <a:rPr lang="es-MX" sz="1800" b="0" strike="noStrike" spc="-1">
                <a:latin typeface="Arial"/>
              </a:rPr>
              <a:t>Fourth Outline Level</a:t>
            </a:r>
          </a:p>
          <a:p>
            <a:pPr marL="2160000" lvl="4" indent="-216000">
              <a:spcBef>
                <a:spcPts val="283"/>
              </a:spcBef>
              <a:buClr>
                <a:srgbClr val="000000"/>
              </a:buClr>
              <a:buSzPct val="45000"/>
              <a:buFont typeface="Wingdings" charset="2"/>
              <a:buChar char=""/>
            </a:pPr>
            <a:r>
              <a:rPr lang="es-MX" sz="1800" b="0" strike="noStrike" spc="-1">
                <a:latin typeface="Arial"/>
              </a:rPr>
              <a:t>Fifth Outline Level</a:t>
            </a:r>
          </a:p>
          <a:p>
            <a:pPr marL="2592000" lvl="5" indent="-216000">
              <a:spcBef>
                <a:spcPts val="283"/>
              </a:spcBef>
              <a:buClr>
                <a:srgbClr val="000000"/>
              </a:buClr>
              <a:buSzPct val="45000"/>
              <a:buFont typeface="Wingdings" charset="2"/>
              <a:buChar char=""/>
            </a:pPr>
            <a:r>
              <a:rPr lang="es-MX" sz="1800" b="0" strike="noStrike" spc="-1">
                <a:latin typeface="Arial"/>
              </a:rPr>
              <a:t>Sixth Outline Level</a:t>
            </a:r>
          </a:p>
          <a:p>
            <a:pPr marL="3024000" lvl="6" indent="-216000">
              <a:spcBef>
                <a:spcPts val="283"/>
              </a:spcBef>
              <a:buClr>
                <a:srgbClr val="000000"/>
              </a:buClr>
              <a:buSzPct val="45000"/>
              <a:buFont typeface="Wingdings" charset="2"/>
              <a:buChar char=""/>
            </a:pPr>
            <a:r>
              <a:rPr lang="es-MX"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hyperlink" Target="https://www.osha.gov/whistleblower/WBComplaint.html" TargetMode="Externa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hyperlink" Target="https://www.osha.gov/dep/greenjobs/windenergy_cran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ramar.worldnow.com/story/40333481/worker-falls-from-wind-turbine-critically-injured"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hyperlink" Target="https://www.youtube.com/watch?v=ayTtNre2-rY" TargetMode="External"/><Relationship Id="rId5" Type="http://schemas.openxmlformats.org/officeDocument/2006/relationships/hyperlink" Target="https://ktla.com/news/nationworld/worker-survives-126-foot-fall-from-wind-turbine-in-kansas/" TargetMode="External"/><Relationship Id="rId4" Type="http://schemas.openxmlformats.org/officeDocument/2006/relationships/hyperlink" Target="https://www.kwch.com/content/news/One-person-injured-after-falling-from-wind-generator-near-Pratt-385371451.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a:extLst>
              <a:ext uri="{C183D7F6-B498-43B3-948B-1728B52AA6E4}">
                <adec:decorative xmlns:adec="http://schemas.microsoft.com/office/drawing/2017/decorative" val="1"/>
              </a:ext>
            </a:extLst>
          </p:cNvPr>
          <p:cNvSpPr/>
          <p:nvPr/>
        </p:nvSpPr>
        <p:spPr>
          <a:xfrm>
            <a:off x="6840" y="311040"/>
            <a:ext cx="2055600" cy="684000"/>
          </a:xfrm>
          <a:prstGeom prst="rect">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lstStyle/>
          <a:p>
            <a:pPr algn="ctr">
              <a:lnSpc>
                <a:spcPct val="100000"/>
              </a:lnSpc>
            </a:pPr>
            <a:r>
              <a:rPr lang="es-MX" sz="2200" b="1" strike="noStrike" spc="-1">
                <a:solidFill>
                  <a:srgbClr val="FFFFFF"/>
                </a:solidFill>
                <a:latin typeface="Calibri"/>
                <a:ea typeface="DejaVu Sans"/>
              </a:rPr>
              <a:t>Módulo # 3</a:t>
            </a:r>
            <a:endParaRPr lang="es-MX" sz="2200" b="0" strike="noStrike" spc="-1">
              <a:latin typeface="Arial"/>
            </a:endParaRPr>
          </a:p>
        </p:txBody>
      </p:sp>
      <p:sp>
        <p:nvSpPr>
          <p:cNvPr id="160" name="CustomShape 2"/>
          <p:cNvSpPr>
            <a:spLocks noGrp="1"/>
          </p:cNvSpPr>
          <p:nvPr>
            <p:ph type="title" idx="4294967295"/>
          </p:nvPr>
        </p:nvSpPr>
        <p:spPr>
          <a:xfrm>
            <a:off x="0" y="2971800"/>
            <a:ext cx="9142200" cy="1064880"/>
          </a:xfrm>
          <a:prstGeom prst="rect">
            <a:avLst/>
          </a:prstGeom>
          <a:solidFill>
            <a:srgbClr val="17375E"/>
          </a:solid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1" normalizeH="0" baseline="0" noProof="0" dirty="0">
                <a:ln>
                  <a:noFill/>
                </a:ln>
                <a:solidFill>
                  <a:srgbClr val="FFFFFF"/>
                </a:solidFill>
                <a:effectLst/>
                <a:uLnTx/>
                <a:uFillTx/>
                <a:latin typeface="Calibri"/>
                <a:ea typeface="DejaVu Sans"/>
                <a:cs typeface="+mn-cs"/>
              </a:rPr>
              <a:t>Reconocer y controlar </a:t>
            </a:r>
            <a:br>
              <a:rPr kumimoji="0" lang="es-ES" sz="1800" b="0" i="0" u="none" strike="noStrike" kern="1200" cap="none" spc="0" normalizeH="0" baseline="0" noProof="0" dirty="0">
                <a:ln>
                  <a:noFill/>
                </a:ln>
                <a:solidFill>
                  <a:schemeClr val="tx1"/>
                </a:solidFill>
                <a:effectLst/>
                <a:uLnTx/>
                <a:uFillTx/>
                <a:latin typeface="+mn-lt"/>
                <a:ea typeface="+mn-ea"/>
                <a:cs typeface="+mn-cs"/>
              </a:rPr>
            </a:br>
            <a:r>
              <a:rPr kumimoji="0" lang="es-ES" sz="4000" b="1" i="0" u="none" strike="noStrike" kern="1200" cap="none" spc="-1" normalizeH="0" baseline="0" noProof="0" dirty="0">
                <a:ln>
                  <a:noFill/>
                </a:ln>
                <a:solidFill>
                  <a:srgbClr val="FFFFFF"/>
                </a:solidFill>
                <a:effectLst/>
                <a:uLnTx/>
                <a:uFillTx/>
                <a:latin typeface="Calibri"/>
                <a:ea typeface="DejaVu Sans"/>
                <a:cs typeface="+mn-cs"/>
              </a:rPr>
              <a:t>Peligros del trabajo en altura</a:t>
            </a:r>
            <a:endParaRPr kumimoji="0" lang="es-E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161" name="CustomShape 3"/>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BE2CC85-B25F-4BBC-9A8C-A6213BDD0271}" type="slidenum">
              <a:rPr lang="es-MX" sz="1200" b="0" strike="noStrike" spc="-1">
                <a:solidFill>
                  <a:srgbClr val="8B8B8B"/>
                </a:solidFill>
                <a:latin typeface="Calibri"/>
                <a:ea typeface="DejaVu Sans"/>
              </a:rPr>
              <a:t>1</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2">
            <a:extLst>
              <a:ext uri="{C183D7F6-B498-43B3-948B-1728B52AA6E4}">
                <adec:decorative xmlns:adec="http://schemas.microsoft.com/office/drawing/2017/decorative" val="1"/>
              </a:ext>
            </a:extLst>
          </p:cNvPr>
          <p:cNvSpPr/>
          <p:nvPr/>
        </p:nvSpPr>
        <p:spPr>
          <a:xfrm>
            <a:off x="0" y="424440"/>
            <a:ext cx="914220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04" name="CustomShape 4"/>
          <p:cNvSpPr>
            <a:spLocks noGrp="1"/>
          </p:cNvSpPr>
          <p:nvPr>
            <p:ph type="title" idx="4294967295"/>
          </p:nvPr>
        </p:nvSpPr>
        <p:spPr>
          <a:xfrm>
            <a:off x="0" y="274680"/>
            <a:ext cx="914220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alibri"/>
                <a:ea typeface="DejaVu Sans"/>
                <a:cs typeface="+mn-cs"/>
              </a:rPr>
              <a:t>Trabajo en altura en sitios de trabajo de energía eólica  </a:t>
            </a:r>
            <a:endParaRPr kumimoji="0" lang="es-MX" sz="3200" b="0" i="0" u="none" strike="noStrike" kern="1200" cap="none" spc="-1" normalizeH="0" baseline="0" noProof="0" dirty="0">
              <a:ln>
                <a:noFill/>
              </a:ln>
              <a:solidFill>
                <a:schemeClr val="tx1"/>
              </a:solidFill>
              <a:effectLst/>
              <a:uLnTx/>
              <a:uFillTx/>
              <a:latin typeface="Arial"/>
              <a:ea typeface="+mn-ea"/>
              <a:cs typeface="+mn-cs"/>
            </a:endParaRPr>
          </a:p>
        </p:txBody>
      </p:sp>
      <p:sp>
        <p:nvSpPr>
          <p:cNvPr id="203" name="CustomShape 3"/>
          <p:cNvSpPr/>
          <p:nvPr/>
        </p:nvSpPr>
        <p:spPr>
          <a:xfrm>
            <a:off x="360000" y="1676520"/>
            <a:ext cx="8227800" cy="452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343080" indent="-341280">
              <a:lnSpc>
                <a:spcPct val="100000"/>
              </a:lnSpc>
              <a:spcBef>
                <a:spcPts val="641"/>
              </a:spcBef>
              <a:buClr>
                <a:srgbClr val="000000"/>
              </a:buClr>
              <a:buFont typeface="Wingdings" charset="2"/>
              <a:buChar char=""/>
            </a:pPr>
            <a:r>
              <a:rPr lang="es-MX" sz="3200" b="0" strike="noStrike" spc="-1">
                <a:solidFill>
                  <a:srgbClr val="000000"/>
                </a:solidFill>
                <a:latin typeface="Calibri"/>
                <a:ea typeface="DejaVu Sans"/>
              </a:rPr>
              <a:t> El acceso a altura se logra mediante:</a:t>
            </a:r>
            <a:endParaRPr lang="es-MX" sz="3200" b="0" strike="noStrike" spc="-1">
              <a:latin typeface="Arial"/>
            </a:endParaRPr>
          </a:p>
          <a:p>
            <a:pPr>
              <a:lnSpc>
                <a:spcPct val="100000"/>
              </a:lnSpc>
              <a:spcBef>
                <a:spcPts val="641"/>
              </a:spcBef>
            </a:pPr>
            <a:endParaRPr lang="es-MX" sz="3200" b="0" strike="noStrike" spc="-1">
              <a:latin typeface="Arial"/>
            </a:endParaRPr>
          </a:p>
          <a:p>
            <a:pPr marL="743040" lvl="1" indent="-284040">
              <a:lnSpc>
                <a:spcPct val="100000"/>
              </a:lnSpc>
              <a:spcBef>
                <a:spcPts val="561"/>
              </a:spcBef>
              <a:buClr>
                <a:srgbClr val="000000"/>
              </a:buClr>
              <a:buFont typeface="Calibri"/>
              <a:buChar char="−"/>
            </a:pPr>
            <a:r>
              <a:rPr lang="es-MX" sz="2800" b="0" strike="noStrike" spc="-1">
                <a:solidFill>
                  <a:srgbClr val="000000"/>
                </a:solidFill>
                <a:latin typeface="Calibri"/>
                <a:ea typeface="DejaVu Sans"/>
              </a:rPr>
              <a:t>Escalera dentro de la torre</a:t>
            </a:r>
            <a:endParaRPr lang="es-MX" sz="2800" b="0" strike="noStrike" spc="-1">
              <a:latin typeface="Arial"/>
            </a:endParaRPr>
          </a:p>
          <a:p>
            <a:pPr marL="743040" lvl="1" indent="-284040">
              <a:lnSpc>
                <a:spcPct val="100000"/>
              </a:lnSpc>
              <a:spcBef>
                <a:spcPts val="561"/>
              </a:spcBef>
              <a:buClr>
                <a:srgbClr val="000000"/>
              </a:buClr>
              <a:buFont typeface="Calibri"/>
              <a:buChar char="−"/>
            </a:pPr>
            <a:r>
              <a:rPr lang="es-MX" sz="2800" b="0" strike="noStrike" spc="-1">
                <a:solidFill>
                  <a:srgbClr val="000000"/>
                </a:solidFill>
                <a:latin typeface="Calibri"/>
                <a:ea typeface="DejaVu Sans"/>
              </a:rPr>
              <a:t> </a:t>
            </a:r>
            <a:endParaRPr lang="es-MX" sz="2800" b="0" strike="noStrike" spc="-1">
              <a:latin typeface="Arial"/>
            </a:endParaRPr>
          </a:p>
          <a:p>
            <a:pPr marL="743040" lvl="1" indent="-284040">
              <a:lnSpc>
                <a:spcPct val="100000"/>
              </a:lnSpc>
              <a:spcBef>
                <a:spcPts val="561"/>
              </a:spcBef>
              <a:buClr>
                <a:srgbClr val="000000"/>
              </a:buClr>
              <a:buFont typeface="Calibri"/>
              <a:buChar char="−"/>
            </a:pPr>
            <a:r>
              <a:rPr lang="es-MX" sz="2800" b="0" strike="noStrike" spc="-1">
                <a:solidFill>
                  <a:srgbClr val="000000"/>
                </a:solidFill>
                <a:latin typeface="Calibri"/>
                <a:ea typeface="DejaVu Sans"/>
              </a:rPr>
              <a:t>Equipo de elevación móvil</a:t>
            </a:r>
            <a:endParaRPr lang="es-MX" sz="2800" b="0" strike="noStrike" spc="-1">
              <a:latin typeface="Arial"/>
            </a:endParaRPr>
          </a:p>
          <a:p>
            <a:pPr>
              <a:lnSpc>
                <a:spcPct val="100000"/>
              </a:lnSpc>
              <a:spcBef>
                <a:spcPts val="561"/>
              </a:spcBef>
            </a:pPr>
            <a:endParaRPr lang="es-MX" sz="2800" b="0" strike="noStrike" spc="-1">
              <a:latin typeface="Arial"/>
            </a:endParaRPr>
          </a:p>
          <a:p>
            <a:pPr marL="743040" lvl="1" indent="-284040">
              <a:lnSpc>
                <a:spcPct val="100000"/>
              </a:lnSpc>
              <a:spcBef>
                <a:spcPts val="561"/>
              </a:spcBef>
              <a:buClr>
                <a:srgbClr val="000000"/>
              </a:buClr>
              <a:buFont typeface="Calibri"/>
              <a:buChar char="−"/>
            </a:pPr>
            <a:r>
              <a:rPr lang="es-MX" sz="2800" b="0" strike="noStrike" spc="-1">
                <a:solidFill>
                  <a:srgbClr val="000000"/>
                </a:solidFill>
                <a:latin typeface="Calibri"/>
                <a:ea typeface="DejaVu Sans"/>
              </a:rPr>
              <a:t>Cuerdas salvavidas con arnés y cuerdas de seguridad</a:t>
            </a:r>
            <a:endParaRPr lang="es-MX" sz="2800" b="0" strike="noStrike" spc="-1">
              <a:latin typeface="Arial"/>
            </a:endParaRPr>
          </a:p>
          <a:p>
            <a:pPr>
              <a:lnSpc>
                <a:spcPct val="100000"/>
              </a:lnSpc>
              <a:spcBef>
                <a:spcPts val="561"/>
              </a:spcBef>
            </a:pPr>
            <a:endParaRPr lang="es-MX" sz="2800" b="0" strike="noStrike" spc="-1">
              <a:latin typeface="Arial"/>
            </a:endParaRPr>
          </a:p>
          <a:p>
            <a:pPr marL="743040" lvl="1" indent="-284040">
              <a:lnSpc>
                <a:spcPct val="100000"/>
              </a:lnSpc>
              <a:spcBef>
                <a:spcPts val="561"/>
              </a:spcBef>
              <a:buClr>
                <a:srgbClr val="000000"/>
              </a:buClr>
              <a:buFont typeface="Calibri"/>
              <a:buChar char="−"/>
            </a:pPr>
            <a:r>
              <a:rPr lang="es-MX" sz="2800" b="0" strike="noStrike" spc="-1">
                <a:solidFill>
                  <a:srgbClr val="000000"/>
                </a:solidFill>
                <a:latin typeface="Calibri"/>
                <a:ea typeface="DejaVu Sans"/>
              </a:rPr>
              <a:t>Elevadores personales</a:t>
            </a:r>
            <a:endParaRPr lang="es-MX" sz="2800" b="0" strike="noStrike" spc="-1">
              <a:latin typeface="Arial"/>
            </a:endParaRPr>
          </a:p>
        </p:txBody>
      </p:sp>
      <p:sp>
        <p:nvSpPr>
          <p:cNvPr id="201"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3EFB56F2-831C-4F4F-A752-602869387F77}" type="slidenum">
              <a:rPr lang="es-MX" sz="1200" b="0" strike="noStrike" spc="-1">
                <a:solidFill>
                  <a:srgbClr val="8B8B8B"/>
                </a:solidFill>
                <a:latin typeface="Calibri"/>
                <a:ea typeface="DejaVu Sans"/>
              </a:rPr>
              <a:t>10</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3">
            <a:extLst>
              <a:ext uri="{C183D7F6-B498-43B3-948B-1728B52AA6E4}">
                <adec:decorative xmlns:adec="http://schemas.microsoft.com/office/drawing/2017/decorative" val="1"/>
              </a:ext>
            </a:extLst>
          </p:cNvPr>
          <p:cNvSpPr/>
          <p:nvPr/>
        </p:nvSpPr>
        <p:spPr>
          <a:xfrm>
            <a:off x="0" y="465120"/>
            <a:ext cx="914220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08" name="CustomShape 4"/>
          <p:cNvSpPr>
            <a:spLocks noGrp="1"/>
          </p:cNvSpPr>
          <p:nvPr>
            <p:ph type="title" idx="4294967295"/>
          </p:nvPr>
        </p:nvSpPr>
        <p:spPr>
          <a:xfrm>
            <a:off x="457200" y="274680"/>
            <a:ext cx="822780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alibri"/>
                <a:ea typeface="DejaVu Sans"/>
                <a:cs typeface="+mn-cs"/>
              </a:rPr>
              <a:t>Peligros existentes (1) </a:t>
            </a:r>
            <a:endParaRPr kumimoji="0" lang="es-MX" sz="3200" b="0" i="0" u="none" strike="noStrike" kern="1200" cap="none" spc="-1" normalizeH="0" baseline="0" noProof="0" dirty="0">
              <a:ln>
                <a:noFill/>
              </a:ln>
              <a:solidFill>
                <a:schemeClr val="tx1"/>
              </a:solidFill>
              <a:effectLst/>
              <a:uLnTx/>
              <a:uFillTx/>
              <a:latin typeface="Arial"/>
              <a:ea typeface="+mn-ea"/>
              <a:cs typeface="+mn-cs"/>
            </a:endParaRPr>
          </a:p>
        </p:txBody>
      </p:sp>
      <p:sp>
        <p:nvSpPr>
          <p:cNvPr id="206" name="CustomShape 2"/>
          <p:cNvSpPr/>
          <p:nvPr/>
        </p:nvSpPr>
        <p:spPr>
          <a:xfrm>
            <a:off x="458640" y="1499483"/>
            <a:ext cx="8075520" cy="485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spcBef>
                <a:spcPts val="641"/>
              </a:spcBef>
              <a:buClr>
                <a:srgbClr val="000000"/>
              </a:buClr>
              <a:buFont typeface="Wingdings" charset="2"/>
              <a:buChar char=""/>
            </a:pPr>
            <a:r>
              <a:rPr lang="es-MX" sz="2800" b="0" strike="noStrike" spc="-1" dirty="0">
                <a:solidFill>
                  <a:srgbClr val="000000"/>
                </a:solidFill>
                <a:latin typeface="Calibri"/>
                <a:ea typeface="DejaVu Sans"/>
              </a:rPr>
              <a:t> Las caídas desde una altura pueden resultar de:</a:t>
            </a:r>
            <a:endParaRPr lang="es-MX" sz="2800" b="0" strike="noStrike" spc="-1" dirty="0">
              <a:latin typeface="Arial"/>
            </a:endParaRPr>
          </a:p>
          <a:p>
            <a:pPr marL="743040" lvl="1" indent="-284040">
              <a:lnSpc>
                <a:spcPct val="150000"/>
              </a:lnSpc>
              <a:spcBef>
                <a:spcPts val="479"/>
              </a:spcBef>
              <a:buClr>
                <a:srgbClr val="000000"/>
              </a:buClr>
              <a:buFont typeface="Calibri"/>
              <a:buChar char="−"/>
            </a:pPr>
            <a:r>
              <a:rPr lang="es-MX" sz="2400" b="0" strike="noStrike" spc="-1" dirty="0">
                <a:solidFill>
                  <a:srgbClr val="000000"/>
                </a:solidFill>
                <a:latin typeface="Calibri"/>
                <a:ea typeface="DejaVu Sans"/>
              </a:rPr>
              <a:t>Resbalón</a:t>
            </a:r>
            <a:endParaRPr lang="es-MX" sz="2400" b="0" strike="noStrike" spc="-1" dirty="0">
              <a:latin typeface="Arial"/>
            </a:endParaRPr>
          </a:p>
          <a:p>
            <a:pPr marL="743040" lvl="1" indent="-284040">
              <a:lnSpc>
                <a:spcPct val="150000"/>
              </a:lnSpc>
              <a:spcBef>
                <a:spcPts val="479"/>
              </a:spcBef>
              <a:buClr>
                <a:srgbClr val="000000"/>
              </a:buClr>
              <a:buFont typeface="Calibri"/>
              <a:buChar char="−"/>
            </a:pPr>
            <a:r>
              <a:rPr lang="es-MX" sz="2400" b="0" strike="noStrike" spc="-1" dirty="0">
                <a:solidFill>
                  <a:srgbClr val="000000"/>
                </a:solidFill>
                <a:latin typeface="Calibri"/>
                <a:ea typeface="DejaVu Sans"/>
              </a:rPr>
              <a:t>Tropiezo</a:t>
            </a:r>
            <a:endParaRPr lang="es-MX" sz="2400" b="0" strike="noStrike" spc="-1" dirty="0">
              <a:latin typeface="Arial"/>
            </a:endParaRPr>
          </a:p>
          <a:p>
            <a:pPr marL="743040" lvl="1" indent="-284040">
              <a:lnSpc>
                <a:spcPct val="150000"/>
              </a:lnSpc>
              <a:spcBef>
                <a:spcPts val="479"/>
              </a:spcBef>
              <a:buClr>
                <a:srgbClr val="000000"/>
              </a:buClr>
              <a:buFont typeface="Calibri"/>
              <a:buChar char="−"/>
            </a:pPr>
            <a:r>
              <a:rPr lang="es-MX" sz="2400" b="0" strike="noStrike" spc="-1" dirty="0">
                <a:solidFill>
                  <a:srgbClr val="000000"/>
                </a:solidFill>
                <a:latin typeface="Calibri"/>
                <a:ea typeface="DejaVu Sans"/>
              </a:rPr>
              <a:t>Extenderse demasiado</a:t>
            </a:r>
            <a:endParaRPr lang="es-MX" sz="2400" b="0" strike="noStrike" spc="-1" dirty="0">
              <a:latin typeface="Arial"/>
            </a:endParaRPr>
          </a:p>
          <a:p>
            <a:pPr marL="743040" lvl="1" indent="-284040">
              <a:lnSpc>
                <a:spcPct val="150000"/>
              </a:lnSpc>
              <a:spcBef>
                <a:spcPts val="479"/>
              </a:spcBef>
              <a:buClr>
                <a:srgbClr val="000000"/>
              </a:buClr>
              <a:buFont typeface="Calibri"/>
              <a:buChar char="−"/>
            </a:pPr>
            <a:r>
              <a:rPr lang="es-MX" sz="2400" b="0" strike="noStrike" spc="-1" dirty="0">
                <a:solidFill>
                  <a:srgbClr val="000000"/>
                </a:solidFill>
                <a:latin typeface="Calibri"/>
                <a:ea typeface="DejaVu Sans"/>
              </a:rPr>
              <a:t>Inclinarse demasiado</a:t>
            </a:r>
            <a:endParaRPr lang="es-MX" sz="2400" b="0" strike="noStrike" spc="-1" dirty="0">
              <a:latin typeface="Arial"/>
            </a:endParaRPr>
          </a:p>
          <a:p>
            <a:pPr marL="743040" lvl="1" indent="-284040">
              <a:lnSpc>
                <a:spcPct val="150000"/>
              </a:lnSpc>
              <a:spcBef>
                <a:spcPts val="479"/>
              </a:spcBef>
              <a:buClr>
                <a:srgbClr val="000000"/>
              </a:buClr>
              <a:buFont typeface="Calibri"/>
              <a:buChar char="−"/>
            </a:pPr>
            <a:r>
              <a:rPr lang="es-MX" sz="2400" b="0" strike="noStrike" spc="-1" dirty="0">
                <a:solidFill>
                  <a:srgbClr val="000000"/>
                </a:solidFill>
                <a:latin typeface="Calibri"/>
                <a:ea typeface="DejaVu Sans"/>
              </a:rPr>
              <a:t>Colapso de torre</a:t>
            </a:r>
            <a:endParaRPr lang="es-MX" sz="2400" b="0" strike="noStrike" spc="-1" dirty="0">
              <a:latin typeface="Arial"/>
            </a:endParaRPr>
          </a:p>
          <a:p>
            <a:pPr marL="743040" lvl="1" indent="-284040">
              <a:lnSpc>
                <a:spcPct val="150000"/>
              </a:lnSpc>
              <a:spcBef>
                <a:spcPts val="479"/>
              </a:spcBef>
              <a:buClr>
                <a:srgbClr val="000000"/>
              </a:buClr>
              <a:buFont typeface="Calibri"/>
              <a:buChar char="−"/>
            </a:pPr>
            <a:r>
              <a:rPr lang="es-MX" sz="2400" b="0" strike="noStrike" spc="-1" dirty="0">
                <a:solidFill>
                  <a:srgbClr val="000000"/>
                </a:solidFill>
                <a:latin typeface="Calibri"/>
                <a:ea typeface="DejaVu Sans"/>
              </a:rPr>
              <a:t>Fatiga</a:t>
            </a:r>
            <a:endParaRPr lang="es-MX" sz="2400" b="0" strike="noStrike" spc="-1" dirty="0">
              <a:latin typeface="Arial"/>
            </a:endParaRPr>
          </a:p>
          <a:p>
            <a:pPr marL="743040" lvl="1" indent="-284040">
              <a:lnSpc>
                <a:spcPct val="150000"/>
              </a:lnSpc>
              <a:spcBef>
                <a:spcPts val="479"/>
              </a:spcBef>
              <a:buClr>
                <a:srgbClr val="000000"/>
              </a:buClr>
              <a:buFont typeface="Calibri"/>
              <a:buChar char="−"/>
            </a:pPr>
            <a:r>
              <a:rPr lang="es-MX" sz="2400" b="0" strike="noStrike" spc="-1" dirty="0">
                <a:solidFill>
                  <a:srgbClr val="000000"/>
                </a:solidFill>
                <a:latin typeface="Calibri"/>
                <a:ea typeface="DejaVu Sans"/>
              </a:rPr>
              <a:t>Vientos fuertes</a:t>
            </a:r>
            <a:endParaRPr lang="es-MX" sz="2400" b="0" strike="noStrike" spc="-1" dirty="0">
              <a:latin typeface="Arial"/>
            </a:endParaRPr>
          </a:p>
          <a:p>
            <a:pPr>
              <a:lnSpc>
                <a:spcPct val="100000"/>
              </a:lnSpc>
              <a:spcBef>
                <a:spcPts val="561"/>
              </a:spcBef>
            </a:pPr>
            <a:endParaRPr lang="es-MX" sz="2400" b="0" strike="noStrike" spc="-1" dirty="0">
              <a:latin typeface="Arial"/>
            </a:endParaRPr>
          </a:p>
          <a:p>
            <a:pPr>
              <a:lnSpc>
                <a:spcPct val="100000"/>
              </a:lnSpc>
              <a:spcBef>
                <a:spcPts val="561"/>
              </a:spcBef>
            </a:pPr>
            <a:endParaRPr lang="es-MX" sz="2400" b="0" strike="noStrike" spc="-1" dirty="0">
              <a:latin typeface="Arial"/>
            </a:endParaRPr>
          </a:p>
        </p:txBody>
      </p:sp>
      <p:pic>
        <p:nvPicPr>
          <p:cNvPr id="209" name="Picture 2">
            <a:extLst>
              <a:ext uri="{C183D7F6-B498-43B3-948B-1728B52AA6E4}">
                <adec:decorative xmlns:adec="http://schemas.microsoft.com/office/drawing/2017/decorative" val="1"/>
              </a:ext>
            </a:extLst>
          </p:cNvPr>
          <p:cNvPicPr/>
          <p:nvPr/>
        </p:nvPicPr>
        <p:blipFill>
          <a:blip r:embed="rId3"/>
          <a:stretch/>
        </p:blipFill>
        <p:spPr>
          <a:xfrm>
            <a:off x="4496400" y="2743200"/>
            <a:ext cx="4493520" cy="2695320"/>
          </a:xfrm>
          <a:prstGeom prst="rect">
            <a:avLst/>
          </a:prstGeom>
          <a:ln>
            <a:noFill/>
          </a:ln>
        </p:spPr>
      </p:pic>
      <p:sp>
        <p:nvSpPr>
          <p:cNvPr id="205"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9E094BB-C9C1-403D-96CC-4C66EA456A8E}" type="slidenum">
              <a:rPr lang="es-MX" sz="1200" b="0" strike="noStrike" spc="-1">
                <a:solidFill>
                  <a:srgbClr val="8B8B8B"/>
                </a:solidFill>
                <a:latin typeface="Calibri"/>
                <a:ea typeface="DejaVu Sans"/>
              </a:rPr>
              <a:t>11</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3">
            <a:extLst>
              <a:ext uri="{C183D7F6-B498-43B3-948B-1728B52AA6E4}">
                <adec:decorative xmlns:adec="http://schemas.microsoft.com/office/drawing/2017/decorative" val="1"/>
              </a:ext>
            </a:extLst>
          </p:cNvPr>
          <p:cNvSpPr/>
          <p:nvPr/>
        </p:nvSpPr>
        <p:spPr>
          <a:xfrm>
            <a:off x="0" y="457200"/>
            <a:ext cx="914220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14" name="CustomShape 5"/>
          <p:cNvSpPr>
            <a:spLocks noGrp="1"/>
          </p:cNvSpPr>
          <p:nvPr>
            <p:ph type="title" idx="4294967295"/>
          </p:nvPr>
        </p:nvSpPr>
        <p:spPr>
          <a:xfrm>
            <a:off x="457200" y="274680"/>
            <a:ext cx="822780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alibri"/>
                <a:ea typeface="DejaVu Sans"/>
                <a:cs typeface="+mn-cs"/>
              </a:rPr>
              <a:t>Peligros existentes (2) </a:t>
            </a:r>
            <a:endParaRPr kumimoji="0" lang="es-MX" sz="3200" b="0" i="0" u="none" strike="noStrike" kern="1200" cap="none" spc="-1" normalizeH="0" baseline="0" noProof="0" dirty="0">
              <a:ln>
                <a:noFill/>
              </a:ln>
              <a:solidFill>
                <a:schemeClr val="tx1"/>
              </a:solidFill>
              <a:effectLst/>
              <a:uLnTx/>
              <a:uFillTx/>
              <a:latin typeface="Arial"/>
              <a:ea typeface="+mn-ea"/>
              <a:cs typeface="+mn-cs"/>
            </a:endParaRPr>
          </a:p>
        </p:txBody>
      </p:sp>
      <p:sp>
        <p:nvSpPr>
          <p:cNvPr id="211" name="CustomShape 2"/>
          <p:cNvSpPr/>
          <p:nvPr/>
        </p:nvSpPr>
        <p:spPr>
          <a:xfrm>
            <a:off x="457200" y="1371600"/>
            <a:ext cx="8075520" cy="485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spcBef>
                <a:spcPts val="641"/>
              </a:spcBef>
              <a:buClr>
                <a:srgbClr val="000000"/>
              </a:buClr>
              <a:buFont typeface="Wingdings" charset="2"/>
              <a:buChar char=""/>
            </a:pPr>
            <a:r>
              <a:rPr lang="es-MX" sz="2800" b="0" strike="noStrike" spc="-1" dirty="0">
                <a:solidFill>
                  <a:srgbClr val="000000"/>
                </a:solidFill>
                <a:latin typeface="Calibri"/>
                <a:ea typeface="DejaVu Sans"/>
              </a:rPr>
              <a:t> Las caídas desde una altura pueden resultar de:</a:t>
            </a:r>
            <a:endParaRPr lang="es-MX" sz="2800" b="0" strike="noStrike" spc="-1" dirty="0">
              <a:latin typeface="Arial"/>
            </a:endParaRPr>
          </a:p>
          <a:p>
            <a:pPr>
              <a:lnSpc>
                <a:spcPct val="100000"/>
              </a:lnSpc>
              <a:spcBef>
                <a:spcPts val="561"/>
              </a:spcBef>
            </a:pPr>
            <a:endParaRPr lang="es-MX" sz="2800" b="0" strike="noStrike" spc="-1" dirty="0">
              <a:latin typeface="Arial"/>
            </a:endParaRPr>
          </a:p>
          <a:p>
            <a:pPr>
              <a:lnSpc>
                <a:spcPct val="100000"/>
              </a:lnSpc>
              <a:spcBef>
                <a:spcPts val="561"/>
              </a:spcBef>
            </a:pPr>
            <a:endParaRPr lang="es-MX" sz="2800" b="0" strike="noStrike" spc="-1" dirty="0">
              <a:latin typeface="Arial"/>
            </a:endParaRPr>
          </a:p>
          <a:p>
            <a:pPr>
              <a:lnSpc>
                <a:spcPct val="100000"/>
              </a:lnSpc>
              <a:spcBef>
                <a:spcPts val="561"/>
              </a:spcBef>
            </a:pPr>
            <a:endParaRPr lang="es-MX" sz="2800" b="0" strike="noStrike" spc="-1" dirty="0">
              <a:latin typeface="Arial"/>
            </a:endParaRPr>
          </a:p>
        </p:txBody>
      </p:sp>
      <p:sp>
        <p:nvSpPr>
          <p:cNvPr id="213" name="CustomShape 4"/>
          <p:cNvSpPr/>
          <p:nvPr/>
        </p:nvSpPr>
        <p:spPr>
          <a:xfrm>
            <a:off x="-56880" y="2386938"/>
            <a:ext cx="6170400" cy="362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800280" lvl="1" indent="-341280">
              <a:lnSpc>
                <a:spcPct val="150000"/>
              </a:lnSpc>
              <a:spcBef>
                <a:spcPts val="479"/>
              </a:spcBef>
              <a:buClr>
                <a:srgbClr val="000000"/>
              </a:buClr>
              <a:buFont typeface="Calibri"/>
              <a:buChar char="−"/>
            </a:pPr>
            <a:r>
              <a:rPr lang="es-MX" sz="2400" b="0" strike="noStrike" spc="-1" dirty="0">
                <a:solidFill>
                  <a:srgbClr val="000000"/>
                </a:solidFill>
                <a:latin typeface="Calibri"/>
                <a:ea typeface="DejaVu Sans"/>
              </a:rPr>
              <a:t>Colapso de plataforma de trabajo móvil</a:t>
            </a:r>
            <a:endParaRPr lang="es-MX" sz="2400" b="0" strike="noStrike" spc="-1" dirty="0">
              <a:latin typeface="Arial"/>
            </a:endParaRPr>
          </a:p>
          <a:p>
            <a:pPr marL="800280" lvl="1" indent="-341280">
              <a:lnSpc>
                <a:spcPct val="150000"/>
              </a:lnSpc>
              <a:spcBef>
                <a:spcPts val="479"/>
              </a:spcBef>
              <a:buClr>
                <a:srgbClr val="000000"/>
              </a:buClr>
              <a:buFont typeface="Calibri"/>
              <a:buChar char="−"/>
            </a:pPr>
            <a:r>
              <a:rPr lang="es-MX" sz="2400" b="0" strike="noStrike" spc="-1" dirty="0">
                <a:solidFill>
                  <a:srgbClr val="000000"/>
                </a:solidFill>
                <a:latin typeface="Calibri"/>
                <a:ea typeface="DejaVu Sans"/>
              </a:rPr>
              <a:t>Colapso de grúa</a:t>
            </a:r>
            <a:endParaRPr lang="es-MX" sz="2400" b="0" strike="noStrike" spc="-1" dirty="0">
              <a:latin typeface="Arial"/>
            </a:endParaRPr>
          </a:p>
          <a:p>
            <a:pPr marL="800280" lvl="1" indent="-341280">
              <a:lnSpc>
                <a:spcPct val="150000"/>
              </a:lnSpc>
              <a:spcBef>
                <a:spcPts val="479"/>
              </a:spcBef>
              <a:buClr>
                <a:srgbClr val="000000"/>
              </a:buClr>
              <a:buFont typeface="Calibri"/>
              <a:buChar char="−"/>
            </a:pPr>
            <a:r>
              <a:rPr lang="es-MX" sz="2400" b="0" strike="noStrike" spc="-1" dirty="0">
                <a:solidFill>
                  <a:srgbClr val="000000"/>
                </a:solidFill>
                <a:latin typeface="Calibri"/>
                <a:ea typeface="DejaVu Sans"/>
              </a:rPr>
              <a:t>Falla del sistema de detención </a:t>
            </a:r>
            <a:br>
              <a:rPr dirty="0"/>
            </a:br>
            <a:r>
              <a:rPr lang="es-MX" sz="2400" b="0" strike="noStrike" spc="-1" dirty="0">
                <a:solidFill>
                  <a:srgbClr val="000000"/>
                </a:solidFill>
                <a:latin typeface="Calibri"/>
                <a:ea typeface="DejaVu Sans"/>
              </a:rPr>
              <a:t>de caídas </a:t>
            </a:r>
            <a:endParaRPr lang="es-MX" sz="2400" b="0" strike="noStrike" spc="-1" dirty="0">
              <a:latin typeface="Arial"/>
            </a:endParaRPr>
          </a:p>
          <a:p>
            <a:pPr marL="800280" lvl="1" indent="-341280">
              <a:lnSpc>
                <a:spcPct val="150000"/>
              </a:lnSpc>
              <a:spcBef>
                <a:spcPts val="479"/>
              </a:spcBef>
              <a:buClr>
                <a:srgbClr val="000000"/>
              </a:buClr>
              <a:buFont typeface="Calibri"/>
              <a:buChar char="−"/>
            </a:pPr>
            <a:r>
              <a:rPr lang="es-MX" sz="2400" b="0" strike="noStrike" spc="-1" dirty="0">
                <a:solidFill>
                  <a:srgbClr val="000000"/>
                </a:solidFill>
                <a:latin typeface="Calibri"/>
                <a:ea typeface="DejaVu Sans"/>
              </a:rPr>
              <a:t>Golpe por carga balanceándose</a:t>
            </a:r>
            <a:endParaRPr lang="es-MX" sz="2400" b="0" strike="noStrike" spc="-1" dirty="0">
              <a:latin typeface="Arial"/>
            </a:endParaRPr>
          </a:p>
          <a:p>
            <a:pPr marL="800280" lvl="1" indent="-341280">
              <a:lnSpc>
                <a:spcPct val="150000"/>
              </a:lnSpc>
              <a:spcBef>
                <a:spcPts val="479"/>
              </a:spcBef>
              <a:buClr>
                <a:srgbClr val="000000"/>
              </a:buClr>
              <a:buFont typeface="Calibri"/>
              <a:buChar char="−"/>
            </a:pPr>
            <a:r>
              <a:rPr lang="es-MX" sz="2400" b="0" strike="noStrike" spc="-1" dirty="0">
                <a:solidFill>
                  <a:srgbClr val="000000"/>
                </a:solidFill>
                <a:latin typeface="Calibri"/>
                <a:ea typeface="DejaVu Sans"/>
              </a:rPr>
              <a:t>Golpe por objeto en caída o volando</a:t>
            </a:r>
            <a:endParaRPr lang="es-MX" sz="2400" b="0" strike="noStrike" spc="-1" dirty="0">
              <a:latin typeface="Arial"/>
            </a:endParaRPr>
          </a:p>
        </p:txBody>
      </p:sp>
      <p:pic>
        <p:nvPicPr>
          <p:cNvPr id="215" name="Picture 2">
            <a:extLst>
              <a:ext uri="{C183D7F6-B498-43B3-948B-1728B52AA6E4}">
                <adec:decorative xmlns:adec="http://schemas.microsoft.com/office/drawing/2017/decorative" val="1"/>
              </a:ext>
            </a:extLst>
          </p:cNvPr>
          <p:cNvPicPr/>
          <p:nvPr/>
        </p:nvPicPr>
        <p:blipFill>
          <a:blip r:embed="rId3"/>
          <a:stretch/>
        </p:blipFill>
        <p:spPr>
          <a:xfrm>
            <a:off x="5110560" y="3218040"/>
            <a:ext cx="3936240" cy="2210760"/>
          </a:xfrm>
          <a:prstGeom prst="rect">
            <a:avLst/>
          </a:prstGeom>
          <a:ln>
            <a:noFill/>
          </a:ln>
        </p:spPr>
      </p:pic>
      <p:sp>
        <p:nvSpPr>
          <p:cNvPr id="210"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1A2789B7-2D62-4FE6-BA88-2024B1F4AE31}" type="slidenum">
              <a:rPr lang="es-MX" sz="1200" b="0" strike="noStrike" spc="-1">
                <a:solidFill>
                  <a:srgbClr val="8B8B8B"/>
                </a:solidFill>
                <a:latin typeface="Calibri"/>
                <a:ea typeface="DejaVu Sans"/>
              </a:rPr>
              <a:t>12</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2">
            <a:extLst>
              <a:ext uri="{C183D7F6-B498-43B3-948B-1728B52AA6E4}">
                <adec:decorative xmlns:adec="http://schemas.microsoft.com/office/drawing/2017/decorative" val="1"/>
              </a:ext>
            </a:extLst>
          </p:cNvPr>
          <p:cNvSpPr/>
          <p:nvPr/>
        </p:nvSpPr>
        <p:spPr>
          <a:xfrm>
            <a:off x="0" y="457200"/>
            <a:ext cx="914256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19" name="CustomShape 4"/>
          <p:cNvSpPr>
            <a:spLocks noGrp="1"/>
          </p:cNvSpPr>
          <p:nvPr>
            <p:ph type="title" idx="4294967295"/>
          </p:nvPr>
        </p:nvSpPr>
        <p:spPr>
          <a:xfrm>
            <a:off x="0" y="274680"/>
            <a:ext cx="914256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orbel"/>
                <a:ea typeface="DejaVu Sans"/>
                <a:cs typeface="+mn-cs"/>
              </a:rPr>
              <a:t>Mejores prácticas para el trabajo en altura</a:t>
            </a:r>
            <a:endParaRPr kumimoji="0" lang="es-MX" sz="3200" b="0" i="0" u="none" strike="noStrike" kern="1200" cap="none" spc="-1" normalizeH="0" baseline="0" noProof="0" dirty="0">
              <a:ln>
                <a:noFill/>
              </a:ln>
              <a:solidFill>
                <a:schemeClr val="tx1"/>
              </a:solidFill>
              <a:effectLst/>
              <a:uLnTx/>
              <a:uFillTx/>
              <a:latin typeface="Arial"/>
              <a:ea typeface="+mn-ea"/>
              <a:cs typeface="+mn-cs"/>
            </a:endParaRPr>
          </a:p>
        </p:txBody>
      </p:sp>
      <p:sp>
        <p:nvSpPr>
          <p:cNvPr id="218" name="CustomShape 3"/>
          <p:cNvSpPr/>
          <p:nvPr/>
        </p:nvSpPr>
        <p:spPr>
          <a:xfrm>
            <a:off x="457200" y="1797840"/>
            <a:ext cx="8075520" cy="452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519"/>
              </a:spcBef>
              <a:spcAft>
                <a:spcPts val="1199"/>
              </a:spcAft>
              <a:buClr>
                <a:srgbClr val="000000"/>
              </a:buClr>
              <a:buFont typeface="Calibri"/>
              <a:buChar char="−"/>
            </a:pPr>
            <a:r>
              <a:rPr lang="es-MX" sz="2600" b="0" strike="noStrike" spc="-1">
                <a:solidFill>
                  <a:srgbClr val="000000"/>
                </a:solidFill>
                <a:latin typeface="Calibri"/>
                <a:ea typeface="DejaVu Sans"/>
              </a:rPr>
              <a:t>Evitar el trabajo en altura dentro de lo posible. Ejecutar en el suelo todo el ensamblado que pueda hacerse antes de elevarlo a su sitio.</a:t>
            </a:r>
            <a:endParaRPr lang="es-MX" sz="2600" b="0" strike="noStrike" spc="-1">
              <a:latin typeface="Arial"/>
            </a:endParaRPr>
          </a:p>
          <a:p>
            <a:pPr marL="343080" indent="-341280">
              <a:lnSpc>
                <a:spcPct val="100000"/>
              </a:lnSpc>
              <a:spcBef>
                <a:spcPts val="519"/>
              </a:spcBef>
              <a:spcAft>
                <a:spcPts val="1199"/>
              </a:spcAft>
              <a:buClr>
                <a:srgbClr val="000000"/>
              </a:buClr>
              <a:buFont typeface="Calibri"/>
              <a:buChar char="−"/>
            </a:pPr>
            <a:r>
              <a:rPr lang="es-MX" sz="2600" b="0" strike="noStrike" spc="-1">
                <a:solidFill>
                  <a:srgbClr val="000000"/>
                </a:solidFill>
                <a:latin typeface="Calibri"/>
                <a:ea typeface="DejaVu Sans"/>
              </a:rPr>
              <a:t>Planear y organizar todo el trabajo en altura.</a:t>
            </a:r>
            <a:endParaRPr lang="es-MX" sz="2600" b="0" strike="noStrike" spc="-1">
              <a:latin typeface="Arial"/>
            </a:endParaRPr>
          </a:p>
          <a:p>
            <a:pPr marL="343080" indent="-341280">
              <a:lnSpc>
                <a:spcPct val="100000"/>
              </a:lnSpc>
              <a:spcBef>
                <a:spcPts val="519"/>
              </a:spcBef>
              <a:spcAft>
                <a:spcPts val="1199"/>
              </a:spcAft>
              <a:buClr>
                <a:srgbClr val="000000"/>
              </a:buClr>
              <a:buFont typeface="Calibri"/>
              <a:buChar char="−"/>
            </a:pPr>
            <a:r>
              <a:rPr lang="es-MX" sz="2600" b="0" strike="noStrike" spc="-1">
                <a:solidFill>
                  <a:srgbClr val="000000"/>
                </a:solidFill>
                <a:latin typeface="Calibri"/>
                <a:ea typeface="DejaVu Sans"/>
              </a:rPr>
              <a:t>La mayoría de las tareas, especialmente de mantenimiento preventivo, deberían programarse para el verano.</a:t>
            </a:r>
            <a:endParaRPr lang="es-MX" sz="2600" b="0" strike="noStrike" spc="-1">
              <a:latin typeface="Arial"/>
            </a:endParaRPr>
          </a:p>
          <a:p>
            <a:pPr marL="343080" indent="-341280">
              <a:lnSpc>
                <a:spcPct val="100000"/>
              </a:lnSpc>
              <a:spcBef>
                <a:spcPts val="519"/>
              </a:spcBef>
              <a:spcAft>
                <a:spcPts val="1199"/>
              </a:spcAft>
              <a:buClr>
                <a:srgbClr val="000000"/>
              </a:buClr>
              <a:buFont typeface="Calibri"/>
              <a:buChar char="−"/>
            </a:pPr>
            <a:r>
              <a:rPr lang="es-MX" sz="2600" b="0" strike="noStrike" spc="-1">
                <a:solidFill>
                  <a:srgbClr val="000000"/>
                </a:solidFill>
                <a:latin typeface="Calibri"/>
                <a:ea typeface="DejaVu Sans"/>
              </a:rPr>
              <a:t>Permitir que solo trabajadores competentes trabajen en altura.</a:t>
            </a:r>
            <a:endParaRPr lang="es-MX" sz="2600" b="0" strike="noStrike" spc="-1">
              <a:latin typeface="Arial"/>
            </a:endParaRPr>
          </a:p>
          <a:p>
            <a:pPr>
              <a:lnSpc>
                <a:spcPct val="100000"/>
              </a:lnSpc>
              <a:spcBef>
                <a:spcPts val="519"/>
              </a:spcBef>
              <a:spcAft>
                <a:spcPts val="1199"/>
              </a:spcAft>
            </a:pPr>
            <a:endParaRPr lang="es-MX" sz="2600" b="0" strike="noStrike" spc="-1">
              <a:latin typeface="Arial"/>
            </a:endParaRPr>
          </a:p>
          <a:p>
            <a:pPr>
              <a:lnSpc>
                <a:spcPct val="100000"/>
              </a:lnSpc>
              <a:spcBef>
                <a:spcPts val="519"/>
              </a:spcBef>
              <a:spcAft>
                <a:spcPts val="1199"/>
              </a:spcAft>
            </a:pPr>
            <a:endParaRPr lang="es-MX" sz="2600" b="0" strike="noStrike" spc="-1">
              <a:latin typeface="Arial"/>
            </a:endParaRPr>
          </a:p>
          <a:p>
            <a:pPr>
              <a:lnSpc>
                <a:spcPct val="100000"/>
              </a:lnSpc>
              <a:spcBef>
                <a:spcPts val="519"/>
              </a:spcBef>
              <a:spcAft>
                <a:spcPts val="1199"/>
              </a:spcAft>
            </a:pPr>
            <a:endParaRPr lang="es-MX" sz="2600" b="0" strike="noStrike" spc="-1">
              <a:latin typeface="Arial"/>
            </a:endParaRPr>
          </a:p>
        </p:txBody>
      </p:sp>
      <p:sp>
        <p:nvSpPr>
          <p:cNvPr id="216"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C96F3D1-2D1B-4A23-9940-EE45F2285C14}" type="slidenum">
              <a:rPr lang="es-MX" sz="1200" b="0" strike="noStrike" spc="-1">
                <a:solidFill>
                  <a:srgbClr val="8B8B8B"/>
                </a:solidFill>
                <a:latin typeface="Calibri"/>
                <a:ea typeface="DejaVu Sans"/>
              </a:rPr>
              <a:t>13</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4">
            <a:extLst>
              <a:ext uri="{C183D7F6-B498-43B3-948B-1728B52AA6E4}">
                <adec:decorative xmlns:adec="http://schemas.microsoft.com/office/drawing/2017/decorative" val="1"/>
              </a:ext>
            </a:extLst>
          </p:cNvPr>
          <p:cNvSpPr/>
          <p:nvPr/>
        </p:nvSpPr>
        <p:spPr>
          <a:xfrm>
            <a:off x="0" y="274680"/>
            <a:ext cx="9142200" cy="11412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21" name="CustomShape 2"/>
          <p:cNvSpPr>
            <a:spLocks noGrp="1"/>
          </p:cNvSpPr>
          <p:nvPr>
            <p:ph type="title" idx="4294967295"/>
          </p:nvPr>
        </p:nvSpPr>
        <p:spPr>
          <a:xfrm>
            <a:off x="0" y="457200"/>
            <a:ext cx="9142200" cy="760320"/>
          </a:xfrm>
          <a:prstGeom prst="rect">
            <a:avLst/>
          </a:prstGeom>
          <a:solidFill>
            <a:schemeClr val="tx2">
              <a:lumMod val="75000"/>
            </a:schemeClr>
          </a:solidFill>
          <a:ln w="9360">
            <a:solidFill>
              <a:schemeClr val="tx2">
                <a:lumMod val="75000"/>
              </a:schemeClr>
            </a:solidFill>
            <a:prstDash/>
            <a:miter/>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alibri"/>
                <a:ea typeface="DejaVu Sans"/>
                <a:cs typeface="+mn-cs"/>
              </a:rPr>
              <a:t>Estándares de la OSHA (1)</a:t>
            </a:r>
            <a:r>
              <a:rPr kumimoji="0" lang="es-MX" sz="2800" b="0" i="0" u="none" strike="noStrike" kern="1200" cap="none" spc="-1" normalizeH="0" baseline="0" noProof="0" dirty="0">
                <a:ln>
                  <a:noFill/>
                </a:ln>
                <a:solidFill>
                  <a:srgbClr val="FFFFFF"/>
                </a:solidFill>
                <a:effectLst/>
                <a:uLnTx/>
                <a:uFillTx/>
                <a:latin typeface="Calibri"/>
                <a:ea typeface="DejaVu Sans"/>
                <a:cs typeface="+mn-cs"/>
              </a:rPr>
              <a:t> </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22" name="CustomShape 3"/>
          <p:cNvSpPr/>
          <p:nvPr/>
        </p:nvSpPr>
        <p:spPr>
          <a:xfrm>
            <a:off x="604080" y="1622880"/>
            <a:ext cx="7922880" cy="475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561"/>
              </a:spcBef>
              <a:spcAft>
                <a:spcPts val="601"/>
              </a:spcAft>
              <a:buClr>
                <a:srgbClr val="000000"/>
              </a:buClr>
              <a:buFont typeface="Wingdings" charset="2"/>
              <a:buChar char=""/>
            </a:pPr>
            <a:r>
              <a:rPr lang="es-MX" sz="2800" b="0" strike="noStrike" spc="-1">
                <a:solidFill>
                  <a:srgbClr val="000000"/>
                </a:solidFill>
                <a:latin typeface="Calibri"/>
                <a:ea typeface="DejaVu Sans"/>
              </a:rPr>
              <a:t> La OSHA requiere de los empleadores:</a:t>
            </a:r>
            <a:endParaRPr lang="es-MX" sz="2800" b="0" strike="noStrike" spc="-1">
              <a:latin typeface="Arial"/>
            </a:endParaRPr>
          </a:p>
          <a:p>
            <a:pPr marL="743040" lvl="1" indent="-284040">
              <a:lnSpc>
                <a:spcPct val="100000"/>
              </a:lnSpc>
              <a:spcBef>
                <a:spcPts val="519"/>
              </a:spcBef>
              <a:spcAft>
                <a:spcPts val="601"/>
              </a:spcAft>
              <a:buClr>
                <a:srgbClr val="000000"/>
              </a:buClr>
              <a:buFont typeface="Wingdings" charset="2"/>
              <a:buChar char=""/>
            </a:pPr>
            <a:r>
              <a:rPr lang="es-MX" sz="2600" b="0" strike="noStrike" spc="-1">
                <a:solidFill>
                  <a:srgbClr val="000000"/>
                </a:solidFill>
                <a:latin typeface="Calibri"/>
                <a:ea typeface="DejaVu Sans"/>
              </a:rPr>
              <a:t>Proporcionar condiciones de trabajo libre de peligros conocidos.</a:t>
            </a:r>
            <a:endParaRPr lang="es-MX" sz="2600" b="0" strike="noStrike" spc="-1">
              <a:latin typeface="Arial"/>
            </a:endParaRPr>
          </a:p>
          <a:p>
            <a:pPr marL="743040" lvl="1" indent="-284040">
              <a:lnSpc>
                <a:spcPct val="100000"/>
              </a:lnSpc>
              <a:spcBef>
                <a:spcPts val="519"/>
              </a:spcBef>
              <a:spcAft>
                <a:spcPts val="601"/>
              </a:spcAft>
              <a:buClr>
                <a:srgbClr val="000000"/>
              </a:buClr>
              <a:buFont typeface="Wingdings" charset="2"/>
              <a:buChar char=""/>
            </a:pPr>
            <a:r>
              <a:rPr lang="es-MX" sz="2600" b="0" strike="noStrike" spc="-1">
                <a:solidFill>
                  <a:srgbClr val="000000"/>
                </a:solidFill>
                <a:latin typeface="Calibri"/>
                <a:ea typeface="DejaVu Sans"/>
              </a:rPr>
              <a:t>Mantener áreas de trabajo limpias y ordenadas.</a:t>
            </a:r>
            <a:endParaRPr lang="es-MX" sz="2600" b="0" strike="noStrike" spc="-1">
              <a:latin typeface="Arial"/>
            </a:endParaRPr>
          </a:p>
          <a:p>
            <a:pPr marL="743040" lvl="1" indent="-284040">
              <a:lnSpc>
                <a:spcPct val="100000"/>
              </a:lnSpc>
              <a:spcBef>
                <a:spcPts val="519"/>
              </a:spcBef>
              <a:spcAft>
                <a:spcPts val="601"/>
              </a:spcAft>
              <a:buClr>
                <a:srgbClr val="000000"/>
              </a:buClr>
              <a:buFont typeface="Wingdings" charset="2"/>
              <a:buChar char=""/>
            </a:pPr>
            <a:r>
              <a:rPr lang="es-MX" sz="2600" b="0" strike="noStrike" spc="-1">
                <a:solidFill>
                  <a:srgbClr val="000000"/>
                </a:solidFill>
                <a:latin typeface="Calibri"/>
                <a:ea typeface="DejaVu Sans"/>
              </a:rPr>
              <a:t>Proporcionar el equipo de protección personal requerido sin costo alguno para los trabajadores. Esto incluye arnés y cuerda de seguridad, redes de seguridad, barandas y pasamanos en las escalinatas.</a:t>
            </a:r>
            <a:endParaRPr lang="es-MX" sz="2600" b="0" strike="noStrike" spc="-1">
              <a:latin typeface="Arial"/>
            </a:endParaRPr>
          </a:p>
          <a:p>
            <a:pPr marL="743040" lvl="1" indent="-284040">
              <a:lnSpc>
                <a:spcPct val="100000"/>
              </a:lnSpc>
              <a:spcBef>
                <a:spcPts val="519"/>
              </a:spcBef>
              <a:spcAft>
                <a:spcPts val="601"/>
              </a:spcAft>
              <a:buClr>
                <a:srgbClr val="000000"/>
              </a:buClr>
              <a:buFont typeface="Wingdings" charset="2"/>
              <a:buChar char=""/>
            </a:pPr>
            <a:r>
              <a:rPr lang="es-MX" sz="2600" b="0" strike="noStrike" spc="-1">
                <a:solidFill>
                  <a:srgbClr val="000000"/>
                </a:solidFill>
                <a:latin typeface="Calibri"/>
                <a:ea typeface="DejaVu Sans"/>
              </a:rPr>
              <a:t>Capacitar a los trabajadores en los peligros del trabajo en un lenguaje que ellos entiendan.</a:t>
            </a:r>
            <a:endParaRPr lang="es-MX" sz="2600" b="0" strike="noStrike" spc="-1">
              <a:latin typeface="Arial"/>
            </a:endParaRPr>
          </a:p>
        </p:txBody>
      </p:sp>
      <p:sp>
        <p:nvSpPr>
          <p:cNvPr id="220"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95DE106-A9C0-4D7B-B20B-97B29EB81D7D}" type="slidenum">
              <a:rPr lang="es-MX" sz="1200" b="0" strike="noStrike" spc="-1">
                <a:solidFill>
                  <a:srgbClr val="8B8B8B"/>
                </a:solidFill>
                <a:latin typeface="Calibri"/>
                <a:ea typeface="DejaVu Sans"/>
              </a:rPr>
              <a:t>14</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2">
            <a:extLst>
              <a:ext uri="{C183D7F6-B498-43B3-948B-1728B52AA6E4}">
                <adec:decorative xmlns:adec="http://schemas.microsoft.com/office/drawing/2017/decorative" val="1"/>
              </a:ext>
            </a:extLst>
          </p:cNvPr>
          <p:cNvSpPr/>
          <p:nvPr/>
        </p:nvSpPr>
        <p:spPr>
          <a:xfrm>
            <a:off x="0" y="457200"/>
            <a:ext cx="914220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27" name="CustomShape 4"/>
          <p:cNvSpPr>
            <a:spLocks noGrp="1"/>
          </p:cNvSpPr>
          <p:nvPr>
            <p:ph type="title" idx="4294967295"/>
          </p:nvPr>
        </p:nvSpPr>
        <p:spPr>
          <a:xfrm>
            <a:off x="457200" y="274680"/>
            <a:ext cx="822780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alibri"/>
                <a:ea typeface="DejaVu Sans"/>
                <a:cs typeface="+mn-cs"/>
              </a:rPr>
              <a:t>Estándares de la OSHA (2)</a:t>
            </a:r>
            <a:r>
              <a:rPr kumimoji="0" lang="es-MX" sz="2800" b="0" i="0" u="none" strike="noStrike" kern="1200" cap="none" spc="-1" normalizeH="0" baseline="0" noProof="0" dirty="0">
                <a:ln>
                  <a:noFill/>
                </a:ln>
                <a:solidFill>
                  <a:srgbClr val="FFFFFF"/>
                </a:solidFill>
                <a:effectLst/>
                <a:uLnTx/>
                <a:uFillTx/>
                <a:latin typeface="Calibri"/>
                <a:ea typeface="DejaVu Sans"/>
                <a:cs typeface="+mn-cs"/>
              </a:rPr>
              <a:t> </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26" name="CustomShape 3"/>
          <p:cNvSpPr/>
          <p:nvPr/>
        </p:nvSpPr>
        <p:spPr>
          <a:xfrm>
            <a:off x="609480" y="1846800"/>
            <a:ext cx="7922880" cy="452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561"/>
              </a:spcBef>
              <a:spcAft>
                <a:spcPts val="1199"/>
              </a:spcAft>
              <a:buClr>
                <a:srgbClr val="000000"/>
              </a:buClr>
              <a:buFont typeface="Wingdings" charset="2"/>
              <a:buChar char=""/>
            </a:pPr>
            <a:r>
              <a:rPr lang="es-MX" sz="2800" b="0" strike="noStrike" spc="-1">
                <a:solidFill>
                  <a:srgbClr val="000000"/>
                </a:solidFill>
                <a:latin typeface="Calibri"/>
                <a:ea typeface="DejaVu Sans"/>
              </a:rPr>
              <a:t>Los estándares de la OSHA sobre caídas en la industria de la energía eólica requieren que los empleadores proporcionen protección contra caídas cuando se trabaje en las siguientes situaciones.</a:t>
            </a:r>
            <a:endParaRPr lang="es-MX" sz="2800" b="0" strike="noStrike" spc="-1">
              <a:latin typeface="Arial"/>
            </a:endParaRPr>
          </a:p>
          <a:p>
            <a:pPr marL="743040" lvl="1" indent="-284040">
              <a:lnSpc>
                <a:spcPct val="100000"/>
              </a:lnSpc>
              <a:spcBef>
                <a:spcPts val="519"/>
              </a:spcBef>
              <a:spcAft>
                <a:spcPts val="1199"/>
              </a:spcAft>
              <a:buClr>
                <a:srgbClr val="000000"/>
              </a:buClr>
              <a:buFont typeface="Wingdings" charset="2"/>
              <a:buChar char=""/>
            </a:pPr>
            <a:r>
              <a:rPr lang="es-MX" sz="2600" b="0" strike="noStrike" spc="-1">
                <a:solidFill>
                  <a:srgbClr val="000000"/>
                </a:solidFill>
                <a:latin typeface="Calibri"/>
                <a:ea typeface="DejaVu Sans"/>
              </a:rPr>
              <a:t>4 pies de altura en la industria en general.</a:t>
            </a:r>
            <a:endParaRPr lang="es-MX" sz="2600" b="0" strike="noStrike" spc="-1">
              <a:latin typeface="Arial"/>
            </a:endParaRPr>
          </a:p>
          <a:p>
            <a:pPr marL="743040" lvl="1" indent="-284040">
              <a:lnSpc>
                <a:spcPct val="100000"/>
              </a:lnSpc>
              <a:spcBef>
                <a:spcPts val="519"/>
              </a:spcBef>
              <a:spcAft>
                <a:spcPts val="1199"/>
              </a:spcAft>
              <a:buClr>
                <a:srgbClr val="000000"/>
              </a:buClr>
              <a:buFont typeface="Wingdings" charset="2"/>
              <a:buChar char=""/>
            </a:pPr>
            <a:r>
              <a:rPr lang="es-MX" sz="2600" b="0" strike="noStrike" spc="-1">
                <a:solidFill>
                  <a:srgbClr val="000000"/>
                </a:solidFill>
                <a:latin typeface="Calibri"/>
                <a:ea typeface="DejaVu Sans"/>
              </a:rPr>
              <a:t>6 pies de altura en la industria de la construcción.</a:t>
            </a:r>
            <a:endParaRPr lang="es-MX" sz="2600" b="0" strike="noStrike" spc="-1">
              <a:latin typeface="Arial"/>
            </a:endParaRPr>
          </a:p>
          <a:p>
            <a:pPr marL="743040" lvl="1" indent="-284040">
              <a:lnSpc>
                <a:spcPct val="100000"/>
              </a:lnSpc>
              <a:spcBef>
                <a:spcPts val="519"/>
              </a:spcBef>
              <a:spcAft>
                <a:spcPts val="1199"/>
              </a:spcAft>
              <a:buClr>
                <a:srgbClr val="000000"/>
              </a:buClr>
              <a:buFont typeface="Wingdings" charset="2"/>
              <a:buChar char=""/>
            </a:pPr>
            <a:r>
              <a:rPr lang="es-MX" sz="2600" b="0" strike="noStrike" spc="-1">
                <a:solidFill>
                  <a:srgbClr val="000000"/>
                </a:solidFill>
                <a:latin typeface="Calibri"/>
                <a:ea typeface="DejaVu Sans"/>
              </a:rPr>
              <a:t>Sin importar la altura cuando se trabaja sobre equipo y maquinaria peligrosos.</a:t>
            </a:r>
            <a:endParaRPr lang="es-MX" sz="2600" b="0" strike="noStrike" spc="-1">
              <a:latin typeface="Arial"/>
            </a:endParaRPr>
          </a:p>
        </p:txBody>
      </p:sp>
      <p:sp>
        <p:nvSpPr>
          <p:cNvPr id="224"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8A28A622-0CEB-4199-AD2D-FEDDA38B112C}" type="slidenum">
              <a:rPr lang="es-MX" sz="1200" b="0" strike="noStrike" spc="-1">
                <a:solidFill>
                  <a:srgbClr val="8B8B8B"/>
                </a:solidFill>
                <a:latin typeface="Calibri"/>
                <a:ea typeface="DejaVu Sans"/>
              </a:rPr>
              <a:t>15</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4">
            <a:extLst>
              <a:ext uri="{C183D7F6-B498-43B3-948B-1728B52AA6E4}">
                <adec:decorative xmlns:adec="http://schemas.microsoft.com/office/drawing/2017/decorative" val="1"/>
              </a:ext>
            </a:extLst>
          </p:cNvPr>
          <p:cNvSpPr/>
          <p:nvPr/>
        </p:nvSpPr>
        <p:spPr>
          <a:xfrm>
            <a:off x="648000" y="274680"/>
            <a:ext cx="7702560" cy="11412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29" name="CustomShape 2"/>
          <p:cNvSpPr>
            <a:spLocks noGrp="1"/>
          </p:cNvSpPr>
          <p:nvPr>
            <p:ph type="title" idx="4294967295"/>
          </p:nvPr>
        </p:nvSpPr>
        <p:spPr>
          <a:xfrm>
            <a:off x="0" y="457200"/>
            <a:ext cx="9142200" cy="760320"/>
          </a:xfrm>
          <a:prstGeom prst="rect">
            <a:avLst/>
          </a:prstGeom>
          <a:solidFill>
            <a:schemeClr val="tx2">
              <a:lumMod val="75000"/>
            </a:schemeClr>
          </a:solidFill>
          <a:ln w="9360">
            <a:solidFill>
              <a:schemeClr val="tx2">
                <a:lumMod val="75000"/>
              </a:schemeClr>
            </a:solidFill>
            <a:prstDash/>
            <a:miter/>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000" b="0" i="0" u="none" strike="noStrike" kern="1200" cap="none" spc="-1" normalizeH="0" baseline="0" noProof="0" dirty="0">
                <a:ln>
                  <a:noFill/>
                </a:ln>
                <a:solidFill>
                  <a:srgbClr val="FFFFFF"/>
                </a:solidFill>
                <a:effectLst/>
                <a:uLnTx/>
                <a:uFillTx/>
                <a:latin typeface="Corbel"/>
                <a:ea typeface="DejaVu Sans"/>
                <a:cs typeface="+mn-cs"/>
              </a:rPr>
              <a:t>Controles importantes para la prevención de caídas (1)</a:t>
            </a:r>
            <a:endParaRPr kumimoji="0" lang="es-MX" sz="3000" b="0" i="0" u="none" strike="noStrike" kern="1200" cap="none" spc="-1" normalizeH="0" baseline="0" noProof="0" dirty="0">
              <a:ln>
                <a:noFill/>
              </a:ln>
              <a:solidFill>
                <a:schemeClr val="tx1"/>
              </a:solidFill>
              <a:effectLst/>
              <a:uLnTx/>
              <a:uFillTx/>
              <a:latin typeface="Arial"/>
              <a:ea typeface="+mn-ea"/>
              <a:cs typeface="+mn-cs"/>
            </a:endParaRPr>
          </a:p>
        </p:txBody>
      </p:sp>
      <p:sp>
        <p:nvSpPr>
          <p:cNvPr id="230" name="CustomShape 3"/>
          <p:cNvSpPr/>
          <p:nvPr/>
        </p:nvSpPr>
        <p:spPr>
          <a:xfrm>
            <a:off x="609480" y="1643040"/>
            <a:ext cx="8227800" cy="476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spcBef>
                <a:spcPts val="439"/>
              </a:spcBef>
              <a:spcAft>
                <a:spcPts val="601"/>
              </a:spcAft>
              <a:buClr>
                <a:srgbClr val="000000"/>
              </a:buClr>
              <a:buFont typeface="Wingdings" charset="2"/>
              <a:buChar char=""/>
            </a:pPr>
            <a:r>
              <a:rPr lang="es-MX" sz="2200" b="0" strike="noStrike" spc="-1" dirty="0">
                <a:solidFill>
                  <a:srgbClr val="000000"/>
                </a:solidFill>
                <a:latin typeface="Calibri"/>
                <a:ea typeface="DejaVu Sans"/>
              </a:rPr>
              <a:t>Las siguientes medidas de control deberían instrumentarse durante la fase de instalación:</a:t>
            </a:r>
            <a:endParaRPr lang="es-MX" sz="2200" b="0" strike="noStrike" spc="-1" dirty="0">
              <a:latin typeface="Arial"/>
            </a:endParaRPr>
          </a:p>
          <a:p>
            <a:pPr marL="797040" lvl="1" indent="-284040">
              <a:lnSpc>
                <a:spcPct val="100000"/>
              </a:lnSpc>
              <a:spcBef>
                <a:spcPts val="439"/>
              </a:spcBef>
              <a:spcAft>
                <a:spcPts val="601"/>
              </a:spcAft>
              <a:buClr>
                <a:srgbClr val="000000"/>
              </a:buClr>
              <a:buFont typeface="Wingdings" charset="2"/>
              <a:buChar char=""/>
            </a:pPr>
            <a:r>
              <a:rPr lang="es-MX" sz="2200" b="0" strike="noStrike" spc="-1" dirty="0">
                <a:solidFill>
                  <a:srgbClr val="000000"/>
                </a:solidFill>
                <a:latin typeface="Calibri"/>
                <a:ea typeface="DejaVu Sans"/>
              </a:rPr>
              <a:t>Colocar barandales alrededor del área de trabajo donde el trabajador esté expuesto al peligro de caída.</a:t>
            </a:r>
            <a:endParaRPr lang="es-MX" sz="2200" b="0" strike="noStrike" spc="-1" dirty="0">
              <a:latin typeface="Arial"/>
            </a:endParaRPr>
          </a:p>
          <a:p>
            <a:pPr marL="797040" lvl="1" indent="-284040">
              <a:lnSpc>
                <a:spcPct val="100000"/>
              </a:lnSpc>
              <a:spcBef>
                <a:spcPts val="439"/>
              </a:spcBef>
              <a:spcAft>
                <a:spcPts val="601"/>
              </a:spcAft>
              <a:buClr>
                <a:srgbClr val="000000"/>
              </a:buClr>
              <a:buFont typeface="Wingdings" charset="2"/>
              <a:buChar char=""/>
            </a:pPr>
            <a:r>
              <a:rPr lang="es-MX" sz="2200" b="0" strike="noStrike" spc="-1" dirty="0">
                <a:solidFill>
                  <a:srgbClr val="000000"/>
                </a:solidFill>
                <a:latin typeface="Calibri"/>
                <a:ea typeface="DejaVu Sans"/>
              </a:rPr>
              <a:t>Instalar redes de seguridad alrededor del área de peligro de caída para evitar un incidente.</a:t>
            </a:r>
            <a:endParaRPr lang="es-MX" sz="2200" b="0" strike="noStrike" spc="-1" dirty="0">
              <a:latin typeface="Arial"/>
            </a:endParaRPr>
          </a:p>
          <a:p>
            <a:pPr marL="797040" lvl="1" indent="-284040">
              <a:lnSpc>
                <a:spcPct val="100000"/>
              </a:lnSpc>
              <a:spcBef>
                <a:spcPts val="439"/>
              </a:spcBef>
              <a:spcAft>
                <a:spcPts val="601"/>
              </a:spcAft>
              <a:buClr>
                <a:srgbClr val="000000"/>
              </a:buClr>
              <a:buFont typeface="Wingdings" charset="2"/>
              <a:buChar char=""/>
            </a:pPr>
            <a:r>
              <a:rPr lang="es-MX" sz="2200" b="0" strike="noStrike" spc="-1" dirty="0">
                <a:solidFill>
                  <a:srgbClr val="000000"/>
                </a:solidFill>
                <a:latin typeface="Calibri"/>
                <a:ea typeface="DejaVu Sans"/>
              </a:rPr>
              <a:t>Proporcionar sistemas personales de detención de caídas a la medida de cada trabajador.</a:t>
            </a:r>
            <a:endParaRPr lang="es-MX" sz="2200" b="0" strike="noStrike" spc="-1" dirty="0">
              <a:latin typeface="Arial"/>
            </a:endParaRPr>
          </a:p>
          <a:p>
            <a:pPr marL="797040" lvl="1" indent="-284040">
              <a:lnSpc>
                <a:spcPct val="100000"/>
              </a:lnSpc>
              <a:spcBef>
                <a:spcPts val="439"/>
              </a:spcBef>
              <a:spcAft>
                <a:spcPts val="601"/>
              </a:spcAft>
              <a:buClr>
                <a:srgbClr val="000000"/>
              </a:buClr>
              <a:buFont typeface="Wingdings" charset="2"/>
              <a:buChar char=""/>
            </a:pPr>
            <a:r>
              <a:rPr lang="es-MX" sz="2200" b="0" strike="noStrike" spc="-1" dirty="0">
                <a:solidFill>
                  <a:srgbClr val="000000"/>
                </a:solidFill>
                <a:latin typeface="Calibri"/>
                <a:ea typeface="DejaVu Sans"/>
              </a:rPr>
              <a:t>Usar el arnés y el sistema personal de detención de caídas diseñado para trepar en la industria.</a:t>
            </a:r>
            <a:endParaRPr lang="es-MX" sz="2200" b="0" strike="noStrike" spc="-1" dirty="0">
              <a:latin typeface="Arial"/>
            </a:endParaRPr>
          </a:p>
          <a:p>
            <a:pPr>
              <a:lnSpc>
                <a:spcPct val="100000"/>
              </a:lnSpc>
              <a:spcBef>
                <a:spcPts val="439"/>
              </a:spcBef>
              <a:spcAft>
                <a:spcPts val="601"/>
              </a:spcAft>
            </a:pPr>
            <a:r>
              <a:rPr lang="es-MX" sz="2200" b="0" strike="noStrike" spc="-1" dirty="0">
                <a:solidFill>
                  <a:srgbClr val="000000"/>
                </a:solidFill>
                <a:latin typeface="Calibri"/>
                <a:ea typeface="DejaVu Sans"/>
              </a:rPr>
              <a:t>Usar  para todo trabajo arriba de la torre una cuerda de seguridad, de amarre doble, de 12 pies de caída libre con amortiguador, que cumpla con la ANSI Z359.13.</a:t>
            </a:r>
            <a:endParaRPr lang="es-MX" sz="2200" b="0" strike="noStrike" spc="-1" dirty="0">
              <a:latin typeface="Arial"/>
            </a:endParaRPr>
          </a:p>
          <a:p>
            <a:pPr>
              <a:lnSpc>
                <a:spcPct val="100000"/>
              </a:lnSpc>
              <a:spcBef>
                <a:spcPts val="479"/>
              </a:spcBef>
              <a:spcAft>
                <a:spcPts val="1199"/>
              </a:spcAft>
            </a:pPr>
            <a:endParaRPr lang="es-MX" sz="2200" b="0" strike="noStrike" spc="-1" dirty="0">
              <a:latin typeface="Arial"/>
            </a:endParaRPr>
          </a:p>
          <a:p>
            <a:pPr>
              <a:lnSpc>
                <a:spcPct val="100000"/>
              </a:lnSpc>
              <a:spcBef>
                <a:spcPts val="561"/>
              </a:spcBef>
            </a:pPr>
            <a:endParaRPr lang="es-MX" sz="2200" b="0" strike="noStrike" spc="-1" dirty="0">
              <a:latin typeface="Arial"/>
            </a:endParaRPr>
          </a:p>
          <a:p>
            <a:pPr>
              <a:lnSpc>
                <a:spcPct val="100000"/>
              </a:lnSpc>
              <a:spcBef>
                <a:spcPts val="561"/>
              </a:spcBef>
            </a:pPr>
            <a:endParaRPr lang="es-MX" sz="2200" b="0" strike="noStrike" spc="-1" dirty="0">
              <a:latin typeface="Arial"/>
            </a:endParaRPr>
          </a:p>
        </p:txBody>
      </p:sp>
      <p:sp>
        <p:nvSpPr>
          <p:cNvPr id="228"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290B103-6F01-464D-9D83-CFDDF3C0DEC5}" type="slidenum">
              <a:rPr lang="es-MX" sz="1200" b="0" strike="noStrike" spc="-1">
                <a:solidFill>
                  <a:srgbClr val="8B8B8B"/>
                </a:solidFill>
                <a:latin typeface="Calibri"/>
                <a:ea typeface="DejaVu Sans"/>
              </a:rPr>
              <a:t>16</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2">
            <a:extLst>
              <a:ext uri="{C183D7F6-B498-43B3-948B-1728B52AA6E4}">
                <adec:decorative xmlns:adec="http://schemas.microsoft.com/office/drawing/2017/decorative" val="1"/>
              </a:ext>
            </a:extLst>
          </p:cNvPr>
          <p:cNvSpPr/>
          <p:nvPr/>
        </p:nvSpPr>
        <p:spPr>
          <a:xfrm>
            <a:off x="0" y="457200"/>
            <a:ext cx="914220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35" name="CustomShape 4"/>
          <p:cNvSpPr>
            <a:spLocks noGrp="1"/>
          </p:cNvSpPr>
          <p:nvPr>
            <p:ph type="title" idx="4294967295"/>
          </p:nvPr>
        </p:nvSpPr>
        <p:spPr>
          <a:xfrm>
            <a:off x="457200" y="274680"/>
            <a:ext cx="822780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orbel"/>
                <a:ea typeface="DejaVu Sans"/>
                <a:cs typeface="+mn-cs"/>
              </a:rPr>
              <a:t>Controles importantes para la prevención de caídas (2)</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34" name="CustomShape 3"/>
          <p:cNvSpPr/>
          <p:nvPr/>
        </p:nvSpPr>
        <p:spPr>
          <a:xfrm>
            <a:off x="228600" y="1415880"/>
            <a:ext cx="8456400" cy="453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43040" lvl="1" indent="-284040">
              <a:lnSpc>
                <a:spcPct val="100000"/>
              </a:lnSpc>
              <a:spcBef>
                <a:spcPts val="519"/>
              </a:spcBef>
              <a:spcAft>
                <a:spcPts val="1199"/>
              </a:spcAft>
              <a:buClr>
                <a:srgbClr val="000000"/>
              </a:buClr>
              <a:buFont typeface="Wingdings" charset="2"/>
              <a:buChar char=""/>
            </a:pPr>
            <a:r>
              <a:rPr lang="es-MX" sz="2400" b="0" strike="noStrike" spc="-1" dirty="0">
                <a:solidFill>
                  <a:srgbClr val="000000"/>
                </a:solidFill>
                <a:latin typeface="Calibri"/>
                <a:ea typeface="DejaVu Sans"/>
              </a:rPr>
              <a:t>Usar una cuerda de seguridad de amarre doble de un mínimo de 6 pies de caída libre de </a:t>
            </a:r>
            <a:r>
              <a:rPr lang="es-MX" sz="2400" b="0" strike="noStrike" spc="-1" dirty="0" err="1">
                <a:solidFill>
                  <a:srgbClr val="000000"/>
                </a:solidFill>
                <a:latin typeface="Calibri"/>
                <a:ea typeface="DejaVu Sans"/>
              </a:rPr>
              <a:t>especificción</a:t>
            </a:r>
            <a:r>
              <a:rPr lang="es-MX" sz="2400" b="0" strike="noStrike" spc="-1" dirty="0">
                <a:solidFill>
                  <a:srgbClr val="000000"/>
                </a:solidFill>
                <a:latin typeface="Calibri"/>
                <a:ea typeface="DejaVu Sans"/>
              </a:rPr>
              <a:t> para otros trabajos.</a:t>
            </a:r>
            <a:endParaRPr lang="es-MX" sz="2400" b="0" strike="noStrike" spc="-1" dirty="0">
              <a:latin typeface="Arial"/>
            </a:endParaRPr>
          </a:p>
          <a:p>
            <a:pPr marL="743040" lvl="1" indent="-284040">
              <a:lnSpc>
                <a:spcPct val="100000"/>
              </a:lnSpc>
              <a:spcBef>
                <a:spcPts val="519"/>
              </a:spcBef>
              <a:spcAft>
                <a:spcPts val="1199"/>
              </a:spcAft>
              <a:buClr>
                <a:srgbClr val="000000"/>
              </a:buClr>
              <a:buFont typeface="Wingdings" charset="2"/>
              <a:buChar char=""/>
            </a:pPr>
            <a:r>
              <a:rPr lang="es-MX" sz="2400" b="0" strike="noStrike" spc="-1" dirty="0">
                <a:solidFill>
                  <a:srgbClr val="000000"/>
                </a:solidFill>
                <a:latin typeface="Calibri"/>
                <a:ea typeface="DejaVu Sans"/>
              </a:rPr>
              <a:t>Usar anclaje capaz de soportar al menos 5,000 libras para todos los sistemas personales de detención de caídas.</a:t>
            </a:r>
            <a:endParaRPr lang="es-MX" sz="2400" b="0" strike="noStrike" spc="-1" dirty="0">
              <a:latin typeface="Arial"/>
            </a:endParaRPr>
          </a:p>
          <a:p>
            <a:pPr marL="743040" lvl="1" indent="-284040">
              <a:lnSpc>
                <a:spcPct val="100000"/>
              </a:lnSpc>
              <a:spcBef>
                <a:spcPts val="519"/>
              </a:spcBef>
              <a:spcAft>
                <a:spcPts val="1199"/>
              </a:spcAft>
              <a:buClr>
                <a:srgbClr val="000000"/>
              </a:buClr>
              <a:buFont typeface="Wingdings" charset="2"/>
              <a:buChar char=""/>
            </a:pPr>
            <a:r>
              <a:rPr lang="es-MX" sz="2400" b="0" strike="noStrike" spc="-1" dirty="0">
                <a:solidFill>
                  <a:srgbClr val="000000"/>
                </a:solidFill>
                <a:latin typeface="Calibri"/>
                <a:ea typeface="DejaVu Sans"/>
              </a:rPr>
              <a:t>Asegurar que las manos, los guantes y zapatos de los trabajadores estén libres de sustancias resbaladizas.</a:t>
            </a:r>
            <a:endParaRPr lang="es-MX" sz="2400" b="0" strike="noStrike" spc="-1" dirty="0">
              <a:latin typeface="Arial"/>
            </a:endParaRPr>
          </a:p>
          <a:p>
            <a:pPr marL="743040" lvl="1" indent="-284040">
              <a:lnSpc>
                <a:spcPct val="100000"/>
              </a:lnSpc>
              <a:spcBef>
                <a:spcPts val="519"/>
              </a:spcBef>
              <a:spcAft>
                <a:spcPts val="1199"/>
              </a:spcAft>
              <a:buClr>
                <a:srgbClr val="000000"/>
              </a:buClr>
              <a:buFont typeface="Wingdings" charset="2"/>
              <a:buChar char=""/>
            </a:pPr>
            <a:r>
              <a:rPr lang="es-MX" sz="2400" b="0" strike="noStrike" spc="-1" dirty="0">
                <a:solidFill>
                  <a:srgbClr val="000000"/>
                </a:solidFill>
                <a:latin typeface="Calibri"/>
                <a:ea typeface="DejaVu Sans"/>
              </a:rPr>
              <a:t>Capacitar a los trabajadores en el uso apropiado del sistema personal de detención de caídas.</a:t>
            </a:r>
            <a:endParaRPr lang="es-MX" sz="2400" b="0" strike="noStrike" spc="-1" dirty="0">
              <a:latin typeface="Arial"/>
            </a:endParaRPr>
          </a:p>
          <a:p>
            <a:pPr marL="743040" lvl="1" indent="-284040">
              <a:lnSpc>
                <a:spcPct val="100000"/>
              </a:lnSpc>
              <a:spcBef>
                <a:spcPts val="519"/>
              </a:spcBef>
              <a:spcAft>
                <a:spcPts val="1199"/>
              </a:spcAft>
              <a:buClr>
                <a:srgbClr val="000000"/>
              </a:buClr>
              <a:buFont typeface="Wingdings" charset="2"/>
              <a:buChar char=""/>
            </a:pPr>
            <a:r>
              <a:rPr lang="es-MX" sz="2400" b="0" strike="noStrike" spc="-1" dirty="0">
                <a:solidFill>
                  <a:srgbClr val="000000"/>
                </a:solidFill>
                <a:latin typeface="Calibri"/>
                <a:ea typeface="DejaVu Sans"/>
              </a:rPr>
              <a:t>Mantenerse lejos de la base de la torre cuando se esté realizando algún trabajo en ella.</a:t>
            </a:r>
            <a:endParaRPr lang="es-MX" sz="2400" b="0" strike="noStrike" spc="-1" dirty="0">
              <a:latin typeface="Arial"/>
            </a:endParaRPr>
          </a:p>
          <a:p>
            <a:pPr>
              <a:lnSpc>
                <a:spcPct val="100000"/>
              </a:lnSpc>
              <a:spcBef>
                <a:spcPts val="519"/>
              </a:spcBef>
              <a:spcAft>
                <a:spcPts val="1199"/>
              </a:spcAft>
            </a:pPr>
            <a:endParaRPr lang="es-MX" sz="2600" b="0" strike="noStrike" spc="-1" dirty="0">
              <a:latin typeface="Arial"/>
            </a:endParaRPr>
          </a:p>
          <a:p>
            <a:pPr>
              <a:lnSpc>
                <a:spcPct val="100000"/>
              </a:lnSpc>
              <a:spcBef>
                <a:spcPts val="519"/>
              </a:spcBef>
            </a:pPr>
            <a:endParaRPr lang="es-MX" sz="2600" b="0" strike="noStrike" spc="-1" dirty="0">
              <a:latin typeface="Arial"/>
            </a:endParaRPr>
          </a:p>
          <a:p>
            <a:pPr>
              <a:lnSpc>
                <a:spcPct val="100000"/>
              </a:lnSpc>
              <a:spcBef>
                <a:spcPts val="519"/>
              </a:spcBef>
            </a:pPr>
            <a:endParaRPr lang="es-MX" sz="2600" b="0" strike="noStrike" spc="-1" dirty="0">
              <a:latin typeface="Arial"/>
            </a:endParaRPr>
          </a:p>
        </p:txBody>
      </p:sp>
      <p:sp>
        <p:nvSpPr>
          <p:cNvPr id="232"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24FBC49-57ED-4BB1-A2F7-00A5A7EB89E0}" type="slidenum">
              <a:rPr lang="es-MX" sz="1200" b="0" strike="noStrike" spc="-1">
                <a:solidFill>
                  <a:srgbClr val="8B8B8B"/>
                </a:solidFill>
                <a:latin typeface="Calibri"/>
                <a:ea typeface="DejaVu Sans"/>
              </a:rPr>
              <a:t>17</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4">
            <a:extLst>
              <a:ext uri="{C183D7F6-B498-43B3-948B-1728B52AA6E4}">
                <adec:decorative xmlns:adec="http://schemas.microsoft.com/office/drawing/2017/decorative" val="1"/>
              </a:ext>
            </a:extLst>
          </p:cNvPr>
          <p:cNvSpPr/>
          <p:nvPr/>
        </p:nvSpPr>
        <p:spPr>
          <a:xfrm>
            <a:off x="457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37" name="CustomShape 2"/>
          <p:cNvSpPr>
            <a:spLocks noGrp="1"/>
          </p:cNvSpPr>
          <p:nvPr>
            <p:ph type="title" idx="4294967295"/>
          </p:nvPr>
        </p:nvSpPr>
        <p:spPr>
          <a:xfrm>
            <a:off x="0" y="457200"/>
            <a:ext cx="9142200" cy="760320"/>
          </a:xfrm>
          <a:prstGeom prst="rect">
            <a:avLst/>
          </a:prstGeom>
          <a:solidFill>
            <a:schemeClr val="tx2">
              <a:lumMod val="75000"/>
            </a:schemeClr>
          </a:solidFill>
          <a:ln w="9360">
            <a:solidFill>
              <a:schemeClr val="tx2">
                <a:lumMod val="75000"/>
              </a:schemeClr>
            </a:solidFill>
            <a:prstDash/>
            <a:miter/>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orbel"/>
                <a:ea typeface="DejaVu Sans"/>
                <a:cs typeface="+mn-cs"/>
              </a:rPr>
              <a:t>Condiciones adversas</a:t>
            </a:r>
            <a:endParaRPr kumimoji="0" lang="es-MX" sz="3200" b="0" i="0" u="none" strike="noStrike" kern="1200" cap="none" spc="-1" normalizeH="0" baseline="0" noProof="0" dirty="0">
              <a:ln>
                <a:noFill/>
              </a:ln>
              <a:solidFill>
                <a:schemeClr val="tx1"/>
              </a:solidFill>
              <a:effectLst/>
              <a:uLnTx/>
              <a:uFillTx/>
              <a:latin typeface="Arial"/>
              <a:ea typeface="+mn-ea"/>
              <a:cs typeface="+mn-cs"/>
            </a:endParaRPr>
          </a:p>
        </p:txBody>
      </p:sp>
      <p:sp>
        <p:nvSpPr>
          <p:cNvPr id="238" name="CustomShape 3"/>
          <p:cNvSpPr/>
          <p:nvPr/>
        </p:nvSpPr>
        <p:spPr>
          <a:xfrm>
            <a:off x="685800" y="1643760"/>
            <a:ext cx="7999200" cy="4678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spcBef>
                <a:spcPts val="561"/>
              </a:spcBef>
              <a:spcAft>
                <a:spcPts val="601"/>
              </a:spcAft>
              <a:buClr>
                <a:srgbClr val="000000"/>
              </a:buClr>
              <a:buFont typeface="Wingdings" charset="2"/>
              <a:buChar char=""/>
            </a:pPr>
            <a:r>
              <a:rPr lang="es-MX" sz="2800" b="0" strike="noStrike" spc="-1">
                <a:solidFill>
                  <a:srgbClr val="000000"/>
                </a:solidFill>
                <a:latin typeface="Calibri"/>
                <a:ea typeface="DejaVu Sans"/>
              </a:rPr>
              <a:t>Las siguientes condiciones adversas deberían ser consideradas en la planeación del trabajo:</a:t>
            </a:r>
            <a:endParaRPr lang="es-MX" sz="2800" b="0" strike="noStrike" spc="-1">
              <a:latin typeface="Arial"/>
            </a:endParaRPr>
          </a:p>
          <a:p>
            <a:pPr marL="743040" lvl="1" indent="-284040">
              <a:lnSpc>
                <a:spcPct val="100000"/>
              </a:lnSpc>
              <a:spcBef>
                <a:spcPts val="519"/>
              </a:spcBef>
              <a:spcAft>
                <a:spcPts val="601"/>
              </a:spcAft>
              <a:buClr>
                <a:srgbClr val="000000"/>
              </a:buClr>
              <a:buFont typeface="Wingdings" charset="2"/>
              <a:buChar char=""/>
            </a:pPr>
            <a:r>
              <a:rPr lang="es-MX" sz="2600" b="0" strike="noStrike" spc="-1">
                <a:solidFill>
                  <a:srgbClr val="000000"/>
                </a:solidFill>
                <a:latin typeface="Calibri"/>
                <a:ea typeface="DejaVu Sans"/>
              </a:rPr>
              <a:t>Vientos fuertes que incrementan el riesgo para los trabajadores que trabajan arriba o alrededor de la turbina.</a:t>
            </a:r>
            <a:endParaRPr lang="es-MX" sz="2600" b="0" strike="noStrike" spc="-1">
              <a:latin typeface="Arial"/>
            </a:endParaRPr>
          </a:p>
          <a:p>
            <a:pPr marL="743040" lvl="1" indent="-284040">
              <a:lnSpc>
                <a:spcPct val="100000"/>
              </a:lnSpc>
              <a:spcBef>
                <a:spcPts val="519"/>
              </a:spcBef>
              <a:spcAft>
                <a:spcPts val="601"/>
              </a:spcAft>
              <a:buClr>
                <a:srgbClr val="000000"/>
              </a:buClr>
              <a:buFont typeface="Wingdings" charset="2"/>
              <a:buChar char=""/>
            </a:pPr>
            <a:r>
              <a:rPr lang="es-MX" sz="2600" b="0" strike="noStrike" spc="-1">
                <a:solidFill>
                  <a:srgbClr val="000000"/>
                </a:solidFill>
                <a:latin typeface="Calibri"/>
                <a:ea typeface="DejaVu Sans"/>
              </a:rPr>
              <a:t>El riesgo de que ocurra una nevada durante actividades de trabajo.</a:t>
            </a:r>
            <a:endParaRPr lang="es-MX" sz="2600" b="0" strike="noStrike" spc="-1">
              <a:latin typeface="Arial"/>
            </a:endParaRPr>
          </a:p>
          <a:p>
            <a:pPr marL="743040" lvl="1" indent="-284040">
              <a:lnSpc>
                <a:spcPct val="100000"/>
              </a:lnSpc>
              <a:spcBef>
                <a:spcPts val="519"/>
              </a:spcBef>
              <a:spcAft>
                <a:spcPts val="601"/>
              </a:spcAft>
              <a:buClr>
                <a:srgbClr val="000000"/>
              </a:buClr>
              <a:buFont typeface="Wingdings" charset="2"/>
              <a:buChar char=""/>
            </a:pPr>
            <a:r>
              <a:rPr lang="es-MX" sz="2600" b="0" strike="noStrike" spc="-1">
                <a:solidFill>
                  <a:srgbClr val="000000"/>
                </a:solidFill>
                <a:latin typeface="Calibri"/>
                <a:ea typeface="DejaVu Sans"/>
              </a:rPr>
              <a:t>Visibilidad reducida debido a niebla.</a:t>
            </a:r>
            <a:endParaRPr lang="es-MX" sz="2600" b="0" strike="noStrike" spc="-1">
              <a:latin typeface="Arial"/>
            </a:endParaRPr>
          </a:p>
          <a:p>
            <a:pPr marL="743040" lvl="1" indent="-284040">
              <a:lnSpc>
                <a:spcPct val="100000"/>
              </a:lnSpc>
              <a:spcBef>
                <a:spcPts val="519"/>
              </a:spcBef>
              <a:spcAft>
                <a:spcPts val="601"/>
              </a:spcAft>
              <a:buClr>
                <a:srgbClr val="000000"/>
              </a:buClr>
              <a:buFont typeface="Wingdings" charset="2"/>
              <a:buChar char=""/>
            </a:pPr>
            <a:r>
              <a:rPr lang="es-MX" sz="2600" b="0" strike="noStrike" spc="-1">
                <a:solidFill>
                  <a:srgbClr val="000000"/>
                </a:solidFill>
                <a:latin typeface="Calibri"/>
                <a:ea typeface="DejaVu Sans"/>
              </a:rPr>
              <a:t>Clima frío que incrementa el riesgo de estrés por frío, congelamiento e hipotermia.</a:t>
            </a:r>
            <a:endParaRPr lang="es-MX" sz="2600" b="0" strike="noStrike" spc="-1">
              <a:latin typeface="Arial"/>
            </a:endParaRPr>
          </a:p>
        </p:txBody>
      </p:sp>
      <p:sp>
        <p:nvSpPr>
          <p:cNvPr id="236"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D595D74-FF18-4D72-AB08-44883411F3B8}" type="slidenum">
              <a:rPr lang="es-MX" sz="1200" b="0" strike="noStrike" spc="-1">
                <a:solidFill>
                  <a:srgbClr val="8B8B8B"/>
                </a:solidFill>
                <a:latin typeface="Calibri"/>
                <a:ea typeface="DejaVu Sans"/>
              </a:rPr>
              <a:t>18</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2">
            <a:extLst>
              <a:ext uri="{C183D7F6-B498-43B3-948B-1728B52AA6E4}">
                <adec:decorative xmlns:adec="http://schemas.microsoft.com/office/drawing/2017/decorative" val="1"/>
              </a:ext>
            </a:extLst>
          </p:cNvPr>
          <p:cNvSpPr/>
          <p:nvPr/>
        </p:nvSpPr>
        <p:spPr>
          <a:xfrm>
            <a:off x="0" y="457200"/>
            <a:ext cx="914220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43" name="CustomShape 3"/>
          <p:cNvSpPr>
            <a:spLocks noGrp="1"/>
          </p:cNvSpPr>
          <p:nvPr>
            <p:ph type="title" idx="4294967295"/>
          </p:nvPr>
        </p:nvSpPr>
        <p:spPr>
          <a:xfrm>
            <a:off x="457200" y="274680"/>
            <a:ext cx="822780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orbel"/>
                <a:ea typeface="DejaVu Sans"/>
                <a:cs typeface="+mn-cs"/>
              </a:rPr>
              <a:t>Uso apropiado del equipo de protección contra caídas</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pic>
        <p:nvPicPr>
          <p:cNvPr id="241" name="Picture 2" descr="full body"/>
          <p:cNvPicPr/>
          <p:nvPr/>
        </p:nvPicPr>
        <p:blipFill>
          <a:blip r:embed="rId2"/>
          <a:stretch/>
        </p:blipFill>
        <p:spPr>
          <a:xfrm>
            <a:off x="2133720" y="1577880"/>
            <a:ext cx="4722480" cy="4417920"/>
          </a:xfrm>
          <a:prstGeom prst="rect">
            <a:avLst/>
          </a:prstGeom>
          <a:ln>
            <a:noFill/>
          </a:ln>
        </p:spPr>
      </p:pic>
      <p:sp>
        <p:nvSpPr>
          <p:cNvPr id="240"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C3A7D4A-2431-43CE-837F-D5B9F594868E}" type="slidenum">
              <a:rPr lang="es-MX" sz="1200" b="0" strike="noStrike" spc="-1">
                <a:solidFill>
                  <a:srgbClr val="8B8B8B"/>
                </a:solidFill>
                <a:latin typeface="Calibri"/>
                <a:ea typeface="DejaVu Sans"/>
              </a:rPr>
              <a:t>19</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a:spLocks noGrp="1"/>
          </p:cNvSpPr>
          <p:nvPr>
            <p:ph type="title" idx="4294967295"/>
          </p:nvPr>
        </p:nvSpPr>
        <p:spPr>
          <a:xfrm>
            <a:off x="0" y="457200"/>
            <a:ext cx="9142200" cy="760320"/>
          </a:xfrm>
          <a:prstGeom prst="rect">
            <a:avLst/>
          </a:prstGeom>
          <a:solidFill>
            <a:srgbClr val="17375E"/>
          </a:solidFill>
          <a:ln w="9360">
            <a:solidFill>
              <a:srgbClr val="17375E"/>
            </a:solidFill>
            <a:prstDash/>
            <a:miter/>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err="1">
                <a:ln>
                  <a:noFill/>
                </a:ln>
                <a:solidFill>
                  <a:srgbClr val="FFFFFF"/>
                </a:solidFill>
                <a:effectLst/>
                <a:uLnTx/>
                <a:uFillTx/>
                <a:latin typeface="Calibri"/>
                <a:ea typeface="DejaVu Sans"/>
                <a:cs typeface="+mn-cs"/>
              </a:rPr>
              <a:t>Disclaimer</a:t>
            </a:r>
            <a:r>
              <a:rPr kumimoji="0" lang="es-MX" sz="2800" b="0" i="0" u="none" strike="noStrike" kern="1200" cap="none" spc="-1" normalizeH="0" baseline="0" noProof="0" dirty="0">
                <a:ln>
                  <a:noFill/>
                </a:ln>
                <a:solidFill>
                  <a:srgbClr val="FFFFFF"/>
                </a:solidFill>
                <a:effectLst/>
                <a:uLnTx/>
                <a:uFillTx/>
                <a:latin typeface="Calibri"/>
                <a:ea typeface="DejaVu Sans"/>
                <a:cs typeface="+mn-cs"/>
              </a:rPr>
              <a:t> </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164" name="CustomShape 3"/>
          <p:cNvSpPr/>
          <p:nvPr/>
        </p:nvSpPr>
        <p:spPr>
          <a:xfrm>
            <a:off x="457200" y="1600200"/>
            <a:ext cx="8225640" cy="452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561"/>
              </a:spcBef>
            </a:pPr>
            <a:r>
              <a:rPr lang="es-MX" sz="2800" b="0" strike="noStrike" spc="-1">
                <a:solidFill>
                  <a:srgbClr val="000000"/>
                </a:solidFill>
                <a:latin typeface="Calibri"/>
                <a:ea typeface="DejaVu Sans"/>
              </a:rPr>
              <a:t>Este material fue producido gracias a la subvención número </a:t>
            </a:r>
            <a:r>
              <a:rPr lang="es-MX" sz="2800" b="1" strike="noStrike" spc="-1">
                <a:solidFill>
                  <a:srgbClr val="000000"/>
                </a:solidFill>
                <a:latin typeface="Calibri"/>
                <a:ea typeface="DejaVu Sans"/>
              </a:rPr>
              <a:t>SH-05144-SH9</a:t>
            </a:r>
            <a:r>
              <a:rPr lang="es-MX" sz="2800" b="0" strike="noStrike" spc="-1">
                <a:solidFill>
                  <a:srgbClr val="000000"/>
                </a:solidFill>
                <a:latin typeface="Calibri"/>
                <a:ea typeface="DejaVu Sans"/>
              </a:rPr>
              <a:t> de la Administración de Seguridad y Salud Ocupacional del Departamento del Trabajo de Estados Unidos. Este no necesariamente refleja el punto de vista o las políticas del Departamento del Trabajo ni la mención de nombres o productos comerciales o de organizaciones implica que el gobierno de EU los respalde. </a:t>
            </a:r>
            <a:endParaRPr lang="es-MX" sz="2800" b="0" strike="noStrike" spc="-1">
              <a:latin typeface="Arial"/>
            </a:endParaRPr>
          </a:p>
        </p:txBody>
      </p:sp>
      <p:sp>
        <p:nvSpPr>
          <p:cNvPr id="163" name="CustomShape 2"/>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A181755-8FB1-4C5B-824A-966B7D650269}" type="slidenum">
              <a:rPr lang="es-MX" sz="1200" b="0" strike="noStrike" spc="-1">
                <a:solidFill>
                  <a:srgbClr val="8B8B8B"/>
                </a:solidFill>
                <a:latin typeface="Calibri"/>
                <a:ea typeface="DejaVu Sans"/>
              </a:rPr>
              <a:t>2</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2"/>
          <p:cNvSpPr>
            <a:spLocks noGrp="1"/>
          </p:cNvSpPr>
          <p:nvPr>
            <p:ph type="title" idx="4294967295"/>
          </p:nvPr>
        </p:nvSpPr>
        <p:spPr>
          <a:xfrm>
            <a:off x="0" y="380880"/>
            <a:ext cx="9142200" cy="760320"/>
          </a:xfrm>
          <a:prstGeom prst="rect">
            <a:avLst/>
          </a:prstGeom>
          <a:solidFill>
            <a:srgbClr val="17375E"/>
          </a:solidFill>
          <a:ln w="9360">
            <a:solidFill>
              <a:srgbClr val="17375E"/>
            </a:solidFill>
            <a:prstDash/>
            <a:miter/>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Acceso por cuerda / Técnica de posicionamiento</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46" name="CustomShape 3"/>
          <p:cNvSpPr/>
          <p:nvPr/>
        </p:nvSpPr>
        <p:spPr>
          <a:xfrm>
            <a:off x="609480" y="1616400"/>
            <a:ext cx="7922880" cy="487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spcBef>
                <a:spcPts val="400"/>
              </a:spcBef>
              <a:buClr>
                <a:srgbClr val="000000"/>
              </a:buClr>
              <a:buFont typeface="Wingdings" charset="2"/>
              <a:buChar char=""/>
            </a:pPr>
            <a:r>
              <a:rPr lang="es-MX" sz="2000" b="0" strike="noStrike" spc="-1">
                <a:solidFill>
                  <a:srgbClr val="000000"/>
                </a:solidFill>
                <a:latin typeface="Calibri"/>
                <a:ea typeface="DejaVu Sans"/>
              </a:rPr>
              <a:t>El acceso por cuerda y técnica de posicionamiento debería usarse solo bajo las siguientes condiciones:</a:t>
            </a:r>
            <a:endParaRPr lang="es-MX" sz="2000" b="0" strike="noStrike" spc="-1">
              <a:latin typeface="Arial"/>
            </a:endParaRPr>
          </a:p>
          <a:p>
            <a:pPr marL="743040" lvl="1" indent="-284040">
              <a:lnSpc>
                <a:spcPct val="100000"/>
              </a:lnSpc>
              <a:spcBef>
                <a:spcPts val="400"/>
              </a:spcBef>
              <a:spcAft>
                <a:spcPts val="1199"/>
              </a:spcAft>
              <a:buClr>
                <a:srgbClr val="000000"/>
              </a:buClr>
              <a:buFont typeface="Wingdings" charset="2"/>
              <a:buChar char=""/>
            </a:pPr>
            <a:r>
              <a:rPr lang="es-MX" sz="2000" b="0" strike="noStrike" spc="-1">
                <a:solidFill>
                  <a:srgbClr val="000000"/>
                </a:solidFill>
                <a:latin typeface="Calibri"/>
                <a:ea typeface="DejaVu Sans"/>
              </a:rPr>
              <a:t>Tener al menos dos cuerdas ancladas. Una como medio de acceso, egreso y soporte y la otra como línea de seguridad.</a:t>
            </a:r>
            <a:endParaRPr lang="es-MX" sz="2000" b="0" strike="noStrike" spc="-1">
              <a:latin typeface="Arial"/>
            </a:endParaRPr>
          </a:p>
          <a:p>
            <a:pPr marL="743040" lvl="1" indent="-284040">
              <a:lnSpc>
                <a:spcPct val="100000"/>
              </a:lnSpc>
              <a:spcBef>
                <a:spcPts val="400"/>
              </a:spcBef>
              <a:spcAft>
                <a:spcPts val="1199"/>
              </a:spcAft>
              <a:buClr>
                <a:srgbClr val="000000"/>
              </a:buClr>
              <a:buFont typeface="Wingdings" charset="2"/>
              <a:buChar char=""/>
            </a:pPr>
            <a:r>
              <a:rPr lang="es-MX" sz="2000" b="0" strike="noStrike" spc="-1">
                <a:solidFill>
                  <a:srgbClr val="000000"/>
                </a:solidFill>
                <a:latin typeface="Calibri"/>
                <a:ea typeface="DejaVu Sans"/>
              </a:rPr>
              <a:t>El usuario debería ponerse un arnés conectado a ambas líneas de seguridad.</a:t>
            </a:r>
            <a:endParaRPr lang="es-MX" sz="2000" b="0" strike="noStrike" spc="-1">
              <a:latin typeface="Arial"/>
            </a:endParaRPr>
          </a:p>
          <a:p>
            <a:pPr marL="743040" lvl="1" indent="-284040">
              <a:lnSpc>
                <a:spcPct val="100000"/>
              </a:lnSpc>
              <a:spcBef>
                <a:spcPts val="400"/>
              </a:spcBef>
              <a:spcAft>
                <a:spcPts val="1199"/>
              </a:spcAft>
              <a:buClr>
                <a:srgbClr val="000000"/>
              </a:buClr>
              <a:buFont typeface="Wingdings" charset="2"/>
              <a:buChar char=""/>
            </a:pPr>
            <a:r>
              <a:rPr lang="es-MX" sz="2000" b="0" strike="noStrike" spc="-1">
                <a:solidFill>
                  <a:srgbClr val="000000"/>
                </a:solidFill>
                <a:latin typeface="Calibri"/>
                <a:ea typeface="DejaVu Sans"/>
              </a:rPr>
              <a:t>La línea de trabajo debería estar equipada con medios seguros de ascenso y descenso. Debería tener un sistema de seguro de cierre automático para prevenir que el usuario caiga, en caso de que perdiera el balance o el control.</a:t>
            </a:r>
            <a:endParaRPr lang="es-MX" sz="2000" b="0" strike="noStrike" spc="-1">
              <a:latin typeface="Arial"/>
            </a:endParaRPr>
          </a:p>
          <a:p>
            <a:pPr marL="743040" lvl="1" indent="-284040">
              <a:lnSpc>
                <a:spcPct val="100000"/>
              </a:lnSpc>
              <a:spcBef>
                <a:spcPts val="400"/>
              </a:spcBef>
              <a:spcAft>
                <a:spcPts val="1199"/>
              </a:spcAft>
              <a:buClr>
                <a:srgbClr val="000000"/>
              </a:buClr>
              <a:buFont typeface="Wingdings" charset="2"/>
              <a:buChar char=""/>
            </a:pPr>
            <a:r>
              <a:rPr lang="es-MX" sz="2000" b="0" strike="noStrike" spc="-1">
                <a:solidFill>
                  <a:srgbClr val="000000"/>
                </a:solidFill>
                <a:latin typeface="Calibri"/>
                <a:ea typeface="DejaVu Sans"/>
              </a:rPr>
              <a:t>La línea de seguridad debería estar equipada con un sistema móvil de protección contra caídas conectado al usuario del sistema.</a:t>
            </a:r>
            <a:endParaRPr lang="es-MX" sz="2000" b="0" strike="noStrike" spc="-1">
              <a:latin typeface="Arial"/>
            </a:endParaRPr>
          </a:p>
        </p:txBody>
      </p:sp>
      <p:sp>
        <p:nvSpPr>
          <p:cNvPr id="244"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9DBACAD4-465D-4203-9A8B-C74889832FE1}" type="slidenum">
              <a:rPr lang="es-MX" sz="1200" b="0" strike="noStrike" spc="-1">
                <a:solidFill>
                  <a:srgbClr val="8B8B8B"/>
                </a:solidFill>
                <a:latin typeface="Calibri"/>
                <a:ea typeface="DejaVu Sans"/>
              </a:rPr>
              <a:t>20</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2">
            <a:extLst>
              <a:ext uri="{C183D7F6-B498-43B3-948B-1728B52AA6E4}">
                <adec:decorative xmlns:adec="http://schemas.microsoft.com/office/drawing/2017/decorative" val="1"/>
              </a:ext>
            </a:extLst>
          </p:cNvPr>
          <p:cNvSpPr/>
          <p:nvPr/>
        </p:nvSpPr>
        <p:spPr>
          <a:xfrm>
            <a:off x="0" y="457200"/>
            <a:ext cx="914220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49" name="CustomShape 3"/>
          <p:cNvSpPr>
            <a:spLocks noGrp="1"/>
          </p:cNvSpPr>
          <p:nvPr>
            <p:ph type="title" idx="4294967295"/>
          </p:nvPr>
        </p:nvSpPr>
        <p:spPr>
          <a:xfrm>
            <a:off x="457200" y="274680"/>
            <a:ext cx="822780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orbel"/>
                <a:ea typeface="DejaVu Sans"/>
                <a:cs typeface="+mn-cs"/>
              </a:rPr>
              <a:t>Resbalón y tropiezo </a:t>
            </a:r>
            <a:endParaRPr kumimoji="0" lang="es-MX" sz="3200" b="0" i="0" u="none" strike="noStrike" kern="1200" cap="none" spc="-1" normalizeH="0" baseline="0" noProof="0" dirty="0">
              <a:ln>
                <a:noFill/>
              </a:ln>
              <a:solidFill>
                <a:schemeClr val="tx1"/>
              </a:solidFill>
              <a:effectLst/>
              <a:uLnTx/>
              <a:uFillTx/>
              <a:latin typeface="Arial"/>
              <a:ea typeface="+mn-ea"/>
              <a:cs typeface="+mn-cs"/>
            </a:endParaRPr>
          </a:p>
        </p:txBody>
      </p:sp>
      <p:sp>
        <p:nvSpPr>
          <p:cNvPr id="250" name="CustomShape 4"/>
          <p:cNvSpPr/>
          <p:nvPr/>
        </p:nvSpPr>
        <p:spPr>
          <a:xfrm>
            <a:off x="604080" y="1644480"/>
            <a:ext cx="7922880" cy="475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479"/>
              </a:spcBef>
              <a:spcAft>
                <a:spcPts val="1199"/>
              </a:spcAft>
              <a:buClr>
                <a:srgbClr val="000000"/>
              </a:buClr>
              <a:buFont typeface="Wingdings" charset="2"/>
              <a:buChar char=""/>
            </a:pPr>
            <a:r>
              <a:rPr lang="es-MX" sz="2400" b="0" strike="noStrike" spc="-1">
                <a:solidFill>
                  <a:srgbClr val="000000"/>
                </a:solidFill>
                <a:latin typeface="Calibri"/>
                <a:ea typeface="DejaVu Sans"/>
              </a:rPr>
              <a:t>Deberían tomarse los siguientes pasos para prevenir caídas por resbalón o tropiezo:</a:t>
            </a:r>
            <a:endParaRPr lang="es-MX" sz="2400" b="0" strike="noStrike" spc="-1">
              <a:latin typeface="Arial"/>
            </a:endParaRPr>
          </a:p>
          <a:p>
            <a:pPr marL="743040" lvl="1" indent="-284040">
              <a:lnSpc>
                <a:spcPct val="100000"/>
              </a:lnSpc>
              <a:spcBef>
                <a:spcPts val="479"/>
              </a:spcBef>
              <a:spcAft>
                <a:spcPts val="1199"/>
              </a:spcAft>
              <a:buClr>
                <a:srgbClr val="000000"/>
              </a:buClr>
              <a:buFont typeface="Wingdings" charset="2"/>
              <a:buChar char=""/>
            </a:pPr>
            <a:r>
              <a:rPr lang="es-MX" sz="2400" b="0" strike="noStrike" spc="-1">
                <a:solidFill>
                  <a:srgbClr val="000000"/>
                </a:solidFill>
                <a:latin typeface="Calibri"/>
                <a:ea typeface="DejaVu Sans"/>
              </a:rPr>
              <a:t>Mantener el sitio de trabajo limpio y libre de desorden.</a:t>
            </a:r>
            <a:endParaRPr lang="es-MX" sz="2400" b="0" strike="noStrike" spc="-1">
              <a:latin typeface="Arial"/>
            </a:endParaRPr>
          </a:p>
          <a:p>
            <a:pPr marL="743040" lvl="1" indent="-284040">
              <a:lnSpc>
                <a:spcPct val="100000"/>
              </a:lnSpc>
              <a:spcBef>
                <a:spcPts val="479"/>
              </a:spcBef>
              <a:spcAft>
                <a:spcPts val="1199"/>
              </a:spcAft>
              <a:buClr>
                <a:srgbClr val="000000"/>
              </a:buClr>
              <a:buFont typeface="Wingdings" charset="2"/>
              <a:buChar char=""/>
            </a:pPr>
            <a:r>
              <a:rPr lang="es-MX" sz="2400" b="0" strike="noStrike" spc="-1">
                <a:solidFill>
                  <a:srgbClr val="000000"/>
                </a:solidFill>
                <a:latin typeface="Calibri"/>
                <a:ea typeface="DejaVu Sans"/>
              </a:rPr>
              <a:t>Calzar zapatos con suela anti-derrapante.</a:t>
            </a:r>
            <a:endParaRPr lang="es-MX" sz="2400" b="0" strike="noStrike" spc="-1">
              <a:latin typeface="Arial"/>
            </a:endParaRPr>
          </a:p>
          <a:p>
            <a:pPr marL="743040" lvl="1" indent="-284040">
              <a:lnSpc>
                <a:spcPct val="100000"/>
              </a:lnSpc>
              <a:spcBef>
                <a:spcPts val="479"/>
              </a:spcBef>
              <a:spcAft>
                <a:spcPts val="1199"/>
              </a:spcAft>
              <a:buClr>
                <a:srgbClr val="000000"/>
              </a:buClr>
              <a:buFont typeface="Wingdings" charset="2"/>
              <a:buChar char=""/>
            </a:pPr>
            <a:r>
              <a:rPr lang="es-MX" sz="2400" b="0" strike="noStrike" spc="-1">
                <a:solidFill>
                  <a:srgbClr val="000000"/>
                </a:solidFill>
                <a:latin typeface="Calibri"/>
                <a:ea typeface="DejaVu Sans"/>
              </a:rPr>
              <a:t>Mantener manos y pies libres de sustancias resbaladizas.</a:t>
            </a:r>
            <a:endParaRPr lang="es-MX" sz="2400" b="0" strike="noStrike" spc="-1">
              <a:latin typeface="Arial"/>
            </a:endParaRPr>
          </a:p>
          <a:p>
            <a:pPr marL="743040" lvl="1" indent="-284040">
              <a:lnSpc>
                <a:spcPct val="100000"/>
              </a:lnSpc>
              <a:spcBef>
                <a:spcPts val="479"/>
              </a:spcBef>
              <a:spcAft>
                <a:spcPts val="1199"/>
              </a:spcAft>
              <a:buClr>
                <a:srgbClr val="000000"/>
              </a:buClr>
              <a:buFont typeface="Wingdings" charset="2"/>
              <a:buChar char=""/>
            </a:pPr>
            <a:r>
              <a:rPr lang="es-MX" sz="2400" b="0" strike="noStrike" spc="-1">
                <a:solidFill>
                  <a:srgbClr val="000000"/>
                </a:solidFill>
                <a:latin typeface="Calibri"/>
                <a:ea typeface="DejaVu Sans"/>
              </a:rPr>
              <a:t>Evitar trabajar fuera de la turbina cuando se haya acumulado hielo sobre ella.</a:t>
            </a:r>
            <a:endParaRPr lang="es-MX" sz="2400" b="0" strike="noStrike" spc="-1">
              <a:latin typeface="Arial"/>
            </a:endParaRPr>
          </a:p>
        </p:txBody>
      </p:sp>
      <p:sp>
        <p:nvSpPr>
          <p:cNvPr id="247"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25836F7-01D8-4DC7-99A4-785CA87B82C6}" type="slidenum">
              <a:rPr lang="es-MX" sz="1200" b="0" strike="noStrike" spc="-1">
                <a:solidFill>
                  <a:srgbClr val="8B8B8B"/>
                </a:solidFill>
                <a:latin typeface="Calibri"/>
                <a:ea typeface="DejaVu Sans"/>
              </a:rPr>
              <a:t>21</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2">
            <a:extLst>
              <a:ext uri="{C183D7F6-B498-43B3-948B-1728B52AA6E4}">
                <adec:decorative xmlns:adec="http://schemas.microsoft.com/office/drawing/2017/decorative" val="1"/>
              </a:ext>
            </a:extLst>
          </p:cNvPr>
          <p:cNvSpPr/>
          <p:nvPr/>
        </p:nvSpPr>
        <p:spPr>
          <a:xfrm>
            <a:off x="0" y="457200"/>
            <a:ext cx="914220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254" name="CustomShape 4"/>
          <p:cNvSpPr>
            <a:spLocks noGrp="1"/>
          </p:cNvSpPr>
          <p:nvPr>
            <p:ph type="title" idx="4294967295"/>
          </p:nvPr>
        </p:nvSpPr>
        <p:spPr>
          <a:xfrm>
            <a:off x="457200" y="274680"/>
            <a:ext cx="822780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Resumen de medidas de control</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53" name="CustomShape 3"/>
          <p:cNvSpPr/>
          <p:nvPr/>
        </p:nvSpPr>
        <p:spPr>
          <a:xfrm>
            <a:off x="598680" y="1721880"/>
            <a:ext cx="7922880" cy="479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spcBef>
                <a:spcPts val="400"/>
              </a:spcBef>
              <a:spcAft>
                <a:spcPts val="601"/>
              </a:spcAft>
              <a:buClr>
                <a:srgbClr val="000000"/>
              </a:buClr>
              <a:buFont typeface="Wingdings" charset="2"/>
              <a:buChar char=""/>
            </a:pPr>
            <a:r>
              <a:rPr lang="es-MX" sz="2000" b="0" strike="noStrike" spc="-1">
                <a:solidFill>
                  <a:srgbClr val="000000"/>
                </a:solidFill>
                <a:latin typeface="Calibri"/>
                <a:ea typeface="DejaVu Sans"/>
              </a:rPr>
              <a:t>Debería haber un coordinador de seguridad asignado a cada sitio de proyecto de torre eólica.</a:t>
            </a:r>
            <a:endParaRPr lang="es-MX" sz="2000" b="0" strike="noStrike" spc="-1">
              <a:latin typeface="Arial"/>
            </a:endParaRPr>
          </a:p>
          <a:p>
            <a:pPr marL="343080" indent="-341280">
              <a:lnSpc>
                <a:spcPct val="100000"/>
              </a:lnSpc>
              <a:spcBef>
                <a:spcPts val="400"/>
              </a:spcBef>
              <a:spcAft>
                <a:spcPts val="601"/>
              </a:spcAft>
              <a:buClr>
                <a:srgbClr val="000000"/>
              </a:buClr>
              <a:buFont typeface="Wingdings" charset="2"/>
              <a:buChar char=""/>
            </a:pPr>
            <a:r>
              <a:rPr lang="es-MX" sz="2000" b="0" strike="noStrike" spc="-1">
                <a:solidFill>
                  <a:srgbClr val="000000"/>
                </a:solidFill>
                <a:latin typeface="Calibri"/>
                <a:ea typeface="DejaVu Sans"/>
              </a:rPr>
              <a:t>Planee y realice el trabajo solo mientras haya poco o nada de viento.</a:t>
            </a:r>
            <a:endParaRPr lang="es-MX" sz="2000" b="0" strike="noStrike" spc="-1">
              <a:latin typeface="Arial"/>
            </a:endParaRPr>
          </a:p>
          <a:p>
            <a:pPr marL="343080" indent="-341280">
              <a:lnSpc>
                <a:spcPct val="100000"/>
              </a:lnSpc>
              <a:spcBef>
                <a:spcPts val="400"/>
              </a:spcBef>
              <a:spcAft>
                <a:spcPts val="601"/>
              </a:spcAft>
              <a:buClr>
                <a:srgbClr val="000000"/>
              </a:buClr>
              <a:buFont typeface="Wingdings" charset="2"/>
              <a:buChar char=""/>
            </a:pPr>
            <a:r>
              <a:rPr lang="es-MX" sz="2000" b="0" strike="noStrike" spc="-1">
                <a:solidFill>
                  <a:srgbClr val="000000"/>
                </a:solidFill>
                <a:latin typeface="Calibri"/>
                <a:ea typeface="DejaVu Sans"/>
              </a:rPr>
              <a:t>Proporcione y asegure que todos los trabajadores expuestos a caídas usen apropiadamente el sistema personal de detención de caídas aprobado.</a:t>
            </a:r>
            <a:endParaRPr lang="es-MX" sz="2000" b="0" strike="noStrike" spc="-1">
              <a:latin typeface="Arial"/>
            </a:endParaRPr>
          </a:p>
          <a:p>
            <a:pPr marL="343080" indent="-341280">
              <a:lnSpc>
                <a:spcPct val="100000"/>
              </a:lnSpc>
              <a:spcBef>
                <a:spcPts val="400"/>
              </a:spcBef>
              <a:spcAft>
                <a:spcPts val="601"/>
              </a:spcAft>
              <a:buClr>
                <a:srgbClr val="000000"/>
              </a:buClr>
              <a:buFont typeface="Wingdings" charset="2"/>
              <a:buChar char=""/>
            </a:pPr>
            <a:r>
              <a:rPr lang="es-MX" sz="2000" b="0" strike="noStrike" spc="-1">
                <a:solidFill>
                  <a:srgbClr val="000000"/>
                </a:solidFill>
                <a:latin typeface="Calibri"/>
                <a:ea typeface="DejaVu Sans"/>
              </a:rPr>
              <a:t>Mantenerse lejos de las grúas móviles.</a:t>
            </a:r>
            <a:endParaRPr lang="es-MX" sz="2000" b="0" strike="noStrike" spc="-1">
              <a:latin typeface="Arial"/>
            </a:endParaRPr>
          </a:p>
          <a:p>
            <a:pPr marL="343080" indent="-341280">
              <a:lnSpc>
                <a:spcPct val="107000"/>
              </a:lnSpc>
              <a:spcAft>
                <a:spcPts val="601"/>
              </a:spcAft>
              <a:buClr>
                <a:srgbClr val="000000"/>
              </a:buClr>
              <a:buFont typeface="Wingdings" charset="2"/>
              <a:buChar char=""/>
            </a:pPr>
            <a:r>
              <a:rPr lang="es-MX" sz="2000" b="0" strike="noStrike" spc="-1">
                <a:solidFill>
                  <a:srgbClr val="000000"/>
                </a:solidFill>
                <a:latin typeface="Calibri"/>
                <a:ea typeface="Calibri"/>
              </a:rPr>
              <a:t>No colocarse debajo o cerca de la base de la torre mientras se este realizando algún trabajo en ella.</a:t>
            </a:r>
            <a:endParaRPr lang="es-MX" sz="2000" b="0" strike="noStrike" spc="-1">
              <a:latin typeface="Arial"/>
            </a:endParaRPr>
          </a:p>
          <a:p>
            <a:pPr marL="343080" indent="-341280">
              <a:lnSpc>
                <a:spcPct val="107000"/>
              </a:lnSpc>
              <a:spcAft>
                <a:spcPts val="601"/>
              </a:spcAft>
              <a:buClr>
                <a:srgbClr val="000000"/>
              </a:buClr>
              <a:buFont typeface="Wingdings" charset="2"/>
              <a:buChar char=""/>
            </a:pPr>
            <a:r>
              <a:rPr lang="es-MX" sz="2000" b="0" strike="noStrike" spc="-1">
                <a:solidFill>
                  <a:srgbClr val="000000"/>
                </a:solidFill>
                <a:latin typeface="Calibri"/>
                <a:ea typeface="Calibri"/>
              </a:rPr>
              <a:t>Solo personal capacitado y competente debería trabajar en altura.</a:t>
            </a:r>
            <a:endParaRPr lang="es-MX" sz="2000" b="0" strike="noStrike" spc="-1">
              <a:latin typeface="Arial"/>
            </a:endParaRPr>
          </a:p>
          <a:p>
            <a:pPr>
              <a:lnSpc>
                <a:spcPct val="107000"/>
              </a:lnSpc>
              <a:spcAft>
                <a:spcPts val="601"/>
              </a:spcAft>
            </a:pPr>
            <a:endParaRPr lang="es-MX" sz="2000" b="0" strike="noStrike" spc="-1">
              <a:latin typeface="Arial"/>
            </a:endParaRPr>
          </a:p>
          <a:p>
            <a:pPr marL="343080" indent="-341280">
              <a:lnSpc>
                <a:spcPct val="107000"/>
              </a:lnSpc>
              <a:spcAft>
                <a:spcPts val="601"/>
              </a:spcAft>
              <a:buClr>
                <a:srgbClr val="000000"/>
              </a:buClr>
              <a:buFont typeface="Wingdings" charset="2"/>
              <a:buChar char=""/>
            </a:pPr>
            <a:r>
              <a:rPr lang="es-MX" sz="2000" b="1" strike="noStrike" spc="-1">
                <a:solidFill>
                  <a:srgbClr val="000000"/>
                </a:solidFill>
                <a:latin typeface="Calibri"/>
                <a:ea typeface="Calibri"/>
              </a:rPr>
              <a:t>Formulario de la OSHA para que un alertador presente queja: </a:t>
            </a:r>
            <a:r>
              <a:rPr lang="es-MX" sz="2000" b="0" u="sng" strike="noStrike" spc="-1">
                <a:solidFill>
                  <a:srgbClr val="0000FF"/>
                </a:solidFill>
                <a:uFillTx/>
                <a:latin typeface="Calibri"/>
                <a:ea typeface="Calibri"/>
                <a:hlinkClick r:id="rId2"/>
              </a:rPr>
              <a:t>https://www.osha.gov/whistleblower/WBComplaint.html</a:t>
            </a:r>
            <a:r>
              <a:rPr lang="es-MX" sz="2000" b="0" strike="noStrike" spc="-1">
                <a:solidFill>
                  <a:srgbClr val="000000"/>
                </a:solidFill>
                <a:latin typeface="Calibri"/>
                <a:ea typeface="Calibri"/>
              </a:rPr>
              <a:t> </a:t>
            </a:r>
            <a:endParaRPr lang="es-MX" sz="2000" b="0" strike="noStrike" spc="-1">
              <a:latin typeface="Arial"/>
            </a:endParaRPr>
          </a:p>
          <a:p>
            <a:pPr>
              <a:lnSpc>
                <a:spcPct val="107000"/>
              </a:lnSpc>
            </a:pPr>
            <a:endParaRPr lang="es-MX" sz="2000" b="0" strike="noStrike" spc="-1">
              <a:latin typeface="Arial"/>
            </a:endParaRPr>
          </a:p>
          <a:p>
            <a:pPr>
              <a:lnSpc>
                <a:spcPct val="107000"/>
              </a:lnSpc>
            </a:pPr>
            <a:endParaRPr lang="es-MX" sz="2000" b="0" strike="noStrike" spc="-1">
              <a:latin typeface="Arial"/>
            </a:endParaRPr>
          </a:p>
          <a:p>
            <a:pPr>
              <a:lnSpc>
                <a:spcPct val="107000"/>
              </a:lnSpc>
            </a:pPr>
            <a:endParaRPr lang="es-MX" sz="2000" b="0" strike="noStrike" spc="-1">
              <a:latin typeface="Arial"/>
            </a:endParaRPr>
          </a:p>
          <a:p>
            <a:pPr>
              <a:lnSpc>
                <a:spcPct val="107000"/>
              </a:lnSpc>
            </a:pPr>
            <a:endParaRPr lang="es-MX" sz="2000" b="0" strike="noStrike" spc="-1">
              <a:latin typeface="Arial"/>
            </a:endParaRPr>
          </a:p>
          <a:p>
            <a:pPr>
              <a:lnSpc>
                <a:spcPct val="107000"/>
              </a:lnSpc>
            </a:pPr>
            <a:endParaRPr lang="es-MX" sz="2000" b="0" strike="noStrike" spc="-1">
              <a:latin typeface="Arial"/>
            </a:endParaRPr>
          </a:p>
          <a:p>
            <a:pPr>
              <a:lnSpc>
                <a:spcPct val="100000"/>
              </a:lnSpc>
              <a:spcBef>
                <a:spcPts val="479"/>
              </a:spcBef>
            </a:pPr>
            <a:endParaRPr lang="es-MX" sz="2000" b="0" strike="noStrike" spc="-1">
              <a:latin typeface="Arial"/>
            </a:endParaRPr>
          </a:p>
          <a:p>
            <a:pPr>
              <a:lnSpc>
                <a:spcPct val="100000"/>
              </a:lnSpc>
              <a:spcBef>
                <a:spcPts val="479"/>
              </a:spcBef>
            </a:pPr>
            <a:endParaRPr lang="es-MX" sz="2000" b="0" strike="noStrike" spc="-1">
              <a:latin typeface="Arial"/>
            </a:endParaRPr>
          </a:p>
          <a:p>
            <a:pPr>
              <a:lnSpc>
                <a:spcPct val="100000"/>
              </a:lnSpc>
              <a:spcBef>
                <a:spcPts val="479"/>
              </a:spcBef>
            </a:pPr>
            <a:endParaRPr lang="es-MX" sz="2000" b="0" strike="noStrike" spc="-1">
              <a:latin typeface="Arial"/>
            </a:endParaRPr>
          </a:p>
          <a:p>
            <a:pPr>
              <a:lnSpc>
                <a:spcPct val="100000"/>
              </a:lnSpc>
              <a:spcBef>
                <a:spcPts val="479"/>
              </a:spcBef>
            </a:pPr>
            <a:endParaRPr lang="es-MX" sz="2000" b="0" strike="noStrike" spc="-1">
              <a:latin typeface="Arial"/>
            </a:endParaRPr>
          </a:p>
          <a:p>
            <a:pPr>
              <a:lnSpc>
                <a:spcPct val="100000"/>
              </a:lnSpc>
              <a:spcBef>
                <a:spcPts val="479"/>
              </a:spcBef>
            </a:pPr>
            <a:endParaRPr lang="es-MX" sz="2000" b="0" strike="noStrike" spc="-1">
              <a:latin typeface="Arial"/>
            </a:endParaRPr>
          </a:p>
        </p:txBody>
      </p:sp>
      <p:sp>
        <p:nvSpPr>
          <p:cNvPr id="251"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BF61D979-5ED8-4ADF-9C8C-87AB25FA0F53}" type="slidenum">
              <a:rPr lang="es-MX" sz="1200" b="0" strike="noStrike" spc="-1">
                <a:solidFill>
                  <a:srgbClr val="8B8B8B"/>
                </a:solidFill>
                <a:latin typeface="Calibri"/>
                <a:ea typeface="DejaVu Sans"/>
              </a:rPr>
              <a:t>22</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a:spLocks noGrp="1"/>
          </p:cNvSpPr>
          <p:nvPr>
            <p:ph type="title" idx="4294967295"/>
          </p:nvPr>
        </p:nvSpPr>
        <p:spPr>
          <a:xfrm>
            <a:off x="0" y="457200"/>
            <a:ext cx="9142200" cy="760320"/>
          </a:xfrm>
          <a:prstGeom prst="rect">
            <a:avLst/>
          </a:prstGeom>
          <a:solidFill>
            <a:srgbClr val="17375E"/>
          </a:solidFill>
          <a:ln w="9360">
            <a:solidFill>
              <a:srgbClr val="17375E"/>
            </a:solidFill>
            <a:prstDash/>
            <a:miter/>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Repaso y preguntas </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56" name="CustomShape 2"/>
          <p:cNvSpPr/>
          <p:nvPr/>
        </p:nvSpPr>
        <p:spPr>
          <a:xfrm>
            <a:off x="457200" y="1600200"/>
            <a:ext cx="8227800" cy="121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spcBef>
                <a:spcPts val="641"/>
              </a:spcBef>
              <a:buClr>
                <a:srgbClr val="000000"/>
              </a:buClr>
              <a:buFont typeface="Arial"/>
              <a:buChar char="•"/>
            </a:pPr>
            <a:r>
              <a:rPr lang="es-MX" sz="3200" b="0" strike="noStrike" spc="-1">
                <a:solidFill>
                  <a:srgbClr val="000000"/>
                </a:solidFill>
                <a:latin typeface="Calibri"/>
                <a:ea typeface="DejaVu Sans"/>
              </a:rPr>
              <a:t>Mencione tres cosas importantes que haya aprendido en esta sección.</a:t>
            </a:r>
            <a:endParaRPr lang="es-MX" sz="3200" b="0" strike="noStrike" spc="-1">
              <a:latin typeface="Arial"/>
            </a:endParaRPr>
          </a:p>
        </p:txBody>
      </p:sp>
      <p:pic>
        <p:nvPicPr>
          <p:cNvPr id="257" name="Picture 8">
            <a:extLst>
              <a:ext uri="{C183D7F6-B498-43B3-948B-1728B52AA6E4}">
                <adec:decorative xmlns:adec="http://schemas.microsoft.com/office/drawing/2017/decorative" val="1"/>
              </a:ext>
            </a:extLst>
          </p:cNvPr>
          <p:cNvPicPr/>
          <p:nvPr/>
        </p:nvPicPr>
        <p:blipFill>
          <a:blip r:embed="rId3"/>
          <a:stretch/>
        </p:blipFill>
        <p:spPr>
          <a:xfrm>
            <a:off x="3352680" y="2743200"/>
            <a:ext cx="2855880" cy="2855880"/>
          </a:xfrm>
          <a:prstGeom prst="rect">
            <a:avLst/>
          </a:prstGeom>
          <a:ln>
            <a:noFill/>
          </a:ln>
        </p:spPr>
      </p:pic>
      <p:sp>
        <p:nvSpPr>
          <p:cNvPr id="258" name="CustomShape 3"/>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E216FA54-54C5-4A81-86C4-5D3547D28781}" type="slidenum">
              <a:rPr lang="es-MX" sz="1200" b="0" strike="noStrike" spc="-1">
                <a:solidFill>
                  <a:srgbClr val="8B8B8B"/>
                </a:solidFill>
                <a:latin typeface="Calibri"/>
                <a:ea typeface="DejaVu Sans"/>
              </a:rPr>
              <a:t>23</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3">
            <a:extLst>
              <a:ext uri="{C183D7F6-B498-43B3-948B-1728B52AA6E4}">
                <adec:decorative xmlns:adec="http://schemas.microsoft.com/office/drawing/2017/decorative" val="1"/>
              </a:ext>
            </a:extLst>
          </p:cNvPr>
          <p:cNvSpPr/>
          <p:nvPr/>
        </p:nvSpPr>
        <p:spPr>
          <a:xfrm>
            <a:off x="10440" y="513886"/>
            <a:ext cx="914220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168" name="CustomShape 4"/>
          <p:cNvSpPr>
            <a:spLocks noGrp="1"/>
          </p:cNvSpPr>
          <p:nvPr>
            <p:ph type="title" idx="4294967295"/>
          </p:nvPr>
        </p:nvSpPr>
        <p:spPr>
          <a:xfrm>
            <a:off x="457200" y="274680"/>
            <a:ext cx="822780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1" normalizeH="0" baseline="0" noProof="0" dirty="0">
                <a:ln>
                  <a:noFill/>
                </a:ln>
                <a:solidFill>
                  <a:srgbClr val="FFFFFF"/>
                </a:solidFill>
                <a:effectLst/>
                <a:uLnTx/>
                <a:uFillTx/>
                <a:latin typeface="Calibri"/>
                <a:ea typeface="DejaVu Sans"/>
                <a:cs typeface="+mn-cs"/>
              </a:rPr>
              <a:t>Objetivos de aprendizaje</a:t>
            </a:r>
            <a:endParaRPr kumimoji="0" lang="es-MX" sz="3200" b="0" i="0" u="none" strike="noStrike" kern="1200" cap="none" spc="-1" normalizeH="0" baseline="0" noProof="0" dirty="0">
              <a:ln>
                <a:noFill/>
              </a:ln>
              <a:solidFill>
                <a:schemeClr val="tx1"/>
              </a:solidFill>
              <a:effectLst/>
              <a:uLnTx/>
              <a:uFillTx/>
              <a:latin typeface="Arial"/>
              <a:ea typeface="+mn-ea"/>
              <a:cs typeface="+mn-cs"/>
            </a:endParaRPr>
          </a:p>
        </p:txBody>
      </p:sp>
      <p:sp>
        <p:nvSpPr>
          <p:cNvPr id="166" name="CustomShape 2"/>
          <p:cNvSpPr/>
          <p:nvPr/>
        </p:nvSpPr>
        <p:spPr>
          <a:xfrm>
            <a:off x="467640" y="1600200"/>
            <a:ext cx="8227800" cy="487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buClr>
                <a:srgbClr val="000000"/>
              </a:buClr>
              <a:buFont typeface="Wingdings" charset="2"/>
              <a:buChar char=""/>
            </a:pPr>
            <a:r>
              <a:rPr lang="es-MX" sz="2400" b="0" strike="noStrike" spc="-1">
                <a:solidFill>
                  <a:srgbClr val="000000"/>
                </a:solidFill>
                <a:latin typeface="Calibri"/>
                <a:ea typeface="DejaVu Sans"/>
              </a:rPr>
              <a:t>Para reconocer y controlar peligros del trabajo en altura en la construcción, el mantenimiento y la demolición de una torre eólica:</a:t>
            </a:r>
            <a:endParaRPr lang="es-MX" sz="2400" b="0" strike="noStrike" spc="-1">
              <a:latin typeface="Arial"/>
            </a:endParaRPr>
          </a:p>
          <a:p>
            <a:pPr marL="800280" lvl="1" indent="-341280">
              <a:lnSpc>
                <a:spcPct val="100000"/>
              </a:lnSpc>
              <a:spcBef>
                <a:spcPts val="1199"/>
              </a:spcBef>
              <a:spcAft>
                <a:spcPts val="1199"/>
              </a:spcAft>
              <a:buClr>
                <a:srgbClr val="000000"/>
              </a:buClr>
              <a:buFont typeface="Wingdings" charset="2"/>
              <a:buChar char=""/>
            </a:pPr>
            <a:r>
              <a:rPr lang="es-MX" sz="2400" b="0" strike="noStrike" spc="-1">
                <a:solidFill>
                  <a:srgbClr val="000000"/>
                </a:solidFill>
                <a:latin typeface="Calibri"/>
                <a:ea typeface="Times New Roman"/>
              </a:rPr>
              <a:t>Analizar sitios de trabajo de energía eólica para encontrar peligros relacionados con las caídas.</a:t>
            </a:r>
            <a:endParaRPr lang="es-MX" sz="2400" b="0" strike="noStrike" spc="-1">
              <a:latin typeface="Arial"/>
            </a:endParaRPr>
          </a:p>
          <a:p>
            <a:pPr marL="800280" lvl="1" indent="-341280">
              <a:lnSpc>
                <a:spcPct val="100000"/>
              </a:lnSpc>
              <a:spcBef>
                <a:spcPts val="1199"/>
              </a:spcBef>
              <a:spcAft>
                <a:spcPts val="1199"/>
              </a:spcAft>
              <a:buClr>
                <a:srgbClr val="000000"/>
              </a:buClr>
              <a:buFont typeface="Wingdings" charset="2"/>
              <a:buChar char=""/>
            </a:pPr>
            <a:r>
              <a:rPr lang="es-MX" sz="2400" b="0" strike="noStrike" spc="-1">
                <a:solidFill>
                  <a:srgbClr val="000000"/>
                </a:solidFill>
                <a:latin typeface="Calibri"/>
                <a:ea typeface="Times New Roman"/>
              </a:rPr>
              <a:t>Identificar las mejores prácticas y los controles importantes para prevenir caídas.</a:t>
            </a:r>
            <a:endParaRPr lang="es-MX" sz="2400" b="0" strike="noStrike" spc="-1">
              <a:latin typeface="Arial"/>
            </a:endParaRPr>
          </a:p>
          <a:p>
            <a:pPr marL="800280" lvl="1" indent="-341280">
              <a:lnSpc>
                <a:spcPct val="100000"/>
              </a:lnSpc>
              <a:spcAft>
                <a:spcPts val="1199"/>
              </a:spcAft>
              <a:buClr>
                <a:srgbClr val="000000"/>
              </a:buClr>
              <a:buFont typeface="Wingdings" charset="2"/>
              <a:buChar char=""/>
            </a:pPr>
            <a:r>
              <a:rPr lang="es-MX" sz="2400" b="0" strike="noStrike" spc="-1">
                <a:solidFill>
                  <a:srgbClr val="000000"/>
                </a:solidFill>
                <a:latin typeface="Calibri"/>
                <a:ea typeface="Times New Roman"/>
              </a:rPr>
              <a:t>Practicar el uso apropiado del equipo de protección contra caídas.</a:t>
            </a:r>
            <a:endParaRPr lang="es-MX" sz="2400" b="0" strike="noStrike" spc="-1">
              <a:latin typeface="Arial"/>
            </a:endParaRPr>
          </a:p>
          <a:p>
            <a:pPr marL="800280" lvl="1" indent="-341280">
              <a:lnSpc>
                <a:spcPct val="100000"/>
              </a:lnSpc>
              <a:spcAft>
                <a:spcPts val="1199"/>
              </a:spcAft>
              <a:buClr>
                <a:srgbClr val="000000"/>
              </a:buClr>
              <a:buFont typeface="Wingdings" charset="2"/>
              <a:buChar char=""/>
            </a:pPr>
            <a:r>
              <a:rPr lang="es-MX" sz="2400" b="0" strike="noStrike" spc="-1">
                <a:solidFill>
                  <a:srgbClr val="000000"/>
                </a:solidFill>
                <a:latin typeface="Calibri"/>
                <a:ea typeface="Times New Roman"/>
              </a:rPr>
              <a:t>Reconocer y usar los estándares de la OSHA relacionados con las caídas y la protección contra caídas.</a:t>
            </a:r>
            <a:endParaRPr lang="es-MX" sz="2400" b="0" strike="noStrike" spc="-1">
              <a:latin typeface="Arial"/>
            </a:endParaRPr>
          </a:p>
        </p:txBody>
      </p:sp>
      <p:sp>
        <p:nvSpPr>
          <p:cNvPr id="165"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7CF601A-C5DC-49BA-BCC1-601CB39173B3}" type="slidenum">
              <a:rPr lang="es-MX" sz="1200" b="0" strike="noStrike" spc="-1">
                <a:solidFill>
                  <a:srgbClr val="8B8B8B"/>
                </a:solidFill>
                <a:latin typeface="Calibri"/>
                <a:ea typeface="DejaVu Sans"/>
              </a:rPr>
              <a:t>3</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2">
            <a:extLst>
              <a:ext uri="{C183D7F6-B498-43B3-948B-1728B52AA6E4}">
                <adec:decorative xmlns:adec="http://schemas.microsoft.com/office/drawing/2017/decorative" val="1"/>
              </a:ext>
            </a:extLst>
          </p:cNvPr>
          <p:cNvSpPr/>
          <p:nvPr/>
        </p:nvSpPr>
        <p:spPr>
          <a:xfrm>
            <a:off x="0" y="457200"/>
            <a:ext cx="914220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172" name="CustomShape 4"/>
          <p:cNvSpPr>
            <a:spLocks noGrp="1"/>
          </p:cNvSpPr>
          <p:nvPr>
            <p:ph type="title" idx="4294967295"/>
          </p:nvPr>
        </p:nvSpPr>
        <p:spPr>
          <a:xfrm>
            <a:off x="457200" y="274680"/>
            <a:ext cx="822780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Trabajo en altura en sitios de trabajo de energía eólica</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171" name="CustomShape 3"/>
          <p:cNvSpPr/>
          <p:nvPr/>
        </p:nvSpPr>
        <p:spPr>
          <a:xfrm>
            <a:off x="609480" y="1927440"/>
            <a:ext cx="7922880" cy="477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561"/>
              </a:spcBef>
              <a:spcAft>
                <a:spcPts val="1199"/>
              </a:spcAft>
              <a:buClr>
                <a:srgbClr val="000000"/>
              </a:buClr>
              <a:buFont typeface="Calibri"/>
              <a:buChar char="−"/>
            </a:pPr>
            <a:r>
              <a:rPr lang="es-MX" sz="2800" b="0" strike="noStrike" spc="-1">
                <a:solidFill>
                  <a:srgbClr val="000000"/>
                </a:solidFill>
                <a:latin typeface="Calibri"/>
                <a:ea typeface="DejaVu Sans"/>
              </a:rPr>
              <a:t>El trabajo en altura es un peligro mayor en los sitios de trabajo de energía eólica.</a:t>
            </a:r>
            <a:endParaRPr lang="es-MX" sz="2800" b="0" strike="noStrike" spc="-1">
              <a:latin typeface="Arial"/>
            </a:endParaRPr>
          </a:p>
          <a:p>
            <a:pPr marL="343080" indent="-341280">
              <a:lnSpc>
                <a:spcPct val="100000"/>
              </a:lnSpc>
              <a:spcBef>
                <a:spcPts val="561"/>
              </a:spcBef>
              <a:spcAft>
                <a:spcPts val="1199"/>
              </a:spcAft>
              <a:buClr>
                <a:srgbClr val="000000"/>
              </a:buClr>
              <a:buFont typeface="Calibri"/>
              <a:buChar char="−"/>
            </a:pPr>
            <a:r>
              <a:rPr lang="es-MX" sz="2800" b="0" strike="noStrike" spc="-1">
                <a:solidFill>
                  <a:srgbClr val="000000"/>
                </a:solidFill>
                <a:latin typeface="Calibri"/>
                <a:ea typeface="DejaVu Sans"/>
              </a:rPr>
              <a:t>El ciclo de trabajo, incluidos la erección de la torre, la colocación del rotor, la puesta en funcionamiento y el mantenimiento de la torre, involucran trabajar en altura.</a:t>
            </a:r>
            <a:endParaRPr lang="es-MX" sz="2800" b="0" strike="noStrike" spc="-1">
              <a:latin typeface="Arial"/>
            </a:endParaRPr>
          </a:p>
          <a:p>
            <a:pPr marL="343080" indent="-341280">
              <a:lnSpc>
                <a:spcPct val="100000"/>
              </a:lnSpc>
              <a:spcBef>
                <a:spcPts val="561"/>
              </a:spcBef>
              <a:spcAft>
                <a:spcPts val="1199"/>
              </a:spcAft>
              <a:buClr>
                <a:srgbClr val="000000"/>
              </a:buClr>
              <a:buFont typeface="Calibri"/>
              <a:buChar char="−"/>
            </a:pPr>
            <a:r>
              <a:rPr lang="es-MX" sz="2800" b="0" strike="noStrike" spc="-1">
                <a:solidFill>
                  <a:srgbClr val="000000"/>
                </a:solidFill>
                <a:latin typeface="Calibri"/>
                <a:ea typeface="DejaVu Sans"/>
              </a:rPr>
              <a:t>Muchas lesiones y muertes en estos sitios surgen de las caídas desde una altura.</a:t>
            </a:r>
            <a:endParaRPr lang="es-MX" sz="2800" b="0" strike="noStrike" spc="-1">
              <a:latin typeface="Arial"/>
            </a:endParaRPr>
          </a:p>
          <a:p>
            <a:pPr>
              <a:lnSpc>
                <a:spcPct val="100000"/>
              </a:lnSpc>
              <a:spcBef>
                <a:spcPts val="561"/>
              </a:spcBef>
              <a:spcAft>
                <a:spcPts val="601"/>
              </a:spcAft>
            </a:pPr>
            <a:endParaRPr lang="es-MX" sz="2800" b="0" strike="noStrike" spc="-1">
              <a:latin typeface="Arial"/>
            </a:endParaRPr>
          </a:p>
        </p:txBody>
      </p:sp>
      <p:sp>
        <p:nvSpPr>
          <p:cNvPr id="169"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2F4EA25-95C3-4615-841E-644AC1669543}" type="slidenum">
              <a:rPr lang="es-MX" sz="1200" b="0" strike="noStrike" spc="-1">
                <a:solidFill>
                  <a:srgbClr val="8B8B8B"/>
                </a:solidFill>
                <a:latin typeface="Calibri"/>
                <a:ea typeface="DejaVu Sans"/>
              </a:rPr>
              <a:t>4</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a:spLocks noGrp="1"/>
          </p:cNvSpPr>
          <p:nvPr>
            <p:ph type="title" idx="4294967295"/>
          </p:nvPr>
        </p:nvSpPr>
        <p:spPr>
          <a:xfrm>
            <a:off x="0" y="380880"/>
            <a:ext cx="9142200" cy="760320"/>
          </a:xfrm>
          <a:prstGeom prst="rect">
            <a:avLst/>
          </a:prstGeom>
          <a:solidFill>
            <a:srgbClr val="17375E"/>
          </a:solidFill>
          <a:ln w="9360">
            <a:solidFill>
              <a:srgbClr val="17375E"/>
            </a:solidFill>
            <a:prstDash/>
            <a:miter/>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Ejemplo #1 </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pic>
        <p:nvPicPr>
          <p:cNvPr id="175" name="Picture 2" descr="Pida a los participantes identificar los peligros que se muestran en esta foto.&#10;"/>
          <p:cNvPicPr/>
          <p:nvPr/>
        </p:nvPicPr>
        <p:blipFill>
          <a:blip r:embed="rId3"/>
          <a:stretch/>
        </p:blipFill>
        <p:spPr>
          <a:xfrm>
            <a:off x="1447920" y="1342800"/>
            <a:ext cx="6056280" cy="3385440"/>
          </a:xfrm>
          <a:prstGeom prst="rect">
            <a:avLst/>
          </a:prstGeom>
          <a:ln>
            <a:noFill/>
          </a:ln>
        </p:spPr>
      </p:pic>
      <p:sp>
        <p:nvSpPr>
          <p:cNvPr id="179" name="CustomShape 6" descr="red x for danger"/>
          <p:cNvSpPr/>
          <p:nvPr/>
        </p:nvSpPr>
        <p:spPr>
          <a:xfrm>
            <a:off x="3160800" y="2718720"/>
            <a:ext cx="684000" cy="684000"/>
          </a:xfrm>
          <a:prstGeom prst="mathMultiply">
            <a:avLst>
              <a:gd name="adj1" fmla="val 23520"/>
            </a:avLst>
          </a:prstGeom>
          <a:solidFill>
            <a:srgbClr val="FF0000"/>
          </a:solidFill>
          <a:ln>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77" name="CustomShape 4"/>
          <p:cNvSpPr/>
          <p:nvPr/>
        </p:nvSpPr>
        <p:spPr>
          <a:xfrm>
            <a:off x="1397880" y="4794840"/>
            <a:ext cx="6304680" cy="30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0000" lnSpcReduction="20000"/>
          </a:bodyPr>
          <a:lstStyle/>
          <a:p>
            <a:pPr>
              <a:lnSpc>
                <a:spcPct val="100000"/>
              </a:lnSpc>
              <a:spcBef>
                <a:spcPts val="400"/>
              </a:spcBef>
            </a:pPr>
            <a:r>
              <a:rPr lang="es-MX" sz="2000" b="1" strike="noStrike" spc="-1">
                <a:solidFill>
                  <a:srgbClr val="000000"/>
                </a:solidFill>
                <a:latin typeface="Calibri"/>
                <a:ea typeface="DejaVu Sans"/>
              </a:rPr>
              <a:t>Trabajador en la primera sección de la torre listo para recibir la segunda sección.</a:t>
            </a:r>
            <a:endParaRPr lang="es-MX" sz="2000" b="0" strike="noStrike" spc="-1">
              <a:latin typeface="Arial"/>
            </a:endParaRPr>
          </a:p>
        </p:txBody>
      </p:sp>
      <p:sp>
        <p:nvSpPr>
          <p:cNvPr id="176" name="CustomShape 3"/>
          <p:cNvSpPr/>
          <p:nvPr/>
        </p:nvSpPr>
        <p:spPr>
          <a:xfrm>
            <a:off x="1423080" y="4980600"/>
            <a:ext cx="2613600" cy="302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MX" sz="1400" b="0" strike="noStrike" spc="-1">
                <a:solidFill>
                  <a:srgbClr val="000000"/>
                </a:solidFill>
                <a:latin typeface="Calibri"/>
                <a:ea typeface="DejaVu Sans"/>
              </a:rPr>
              <a:t>Fuente de la foto: Northstar Wind</a:t>
            </a:r>
            <a:endParaRPr lang="es-MX" sz="1400" b="0" strike="noStrike" spc="-1">
              <a:latin typeface="Arial"/>
            </a:endParaRPr>
          </a:p>
        </p:txBody>
      </p:sp>
      <p:sp>
        <p:nvSpPr>
          <p:cNvPr id="178" name="CustomShape 5"/>
          <p:cNvSpPr/>
          <p:nvPr/>
        </p:nvSpPr>
        <p:spPr>
          <a:xfrm>
            <a:off x="1378080" y="5477760"/>
            <a:ext cx="5740172" cy="146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MX" sz="1800" b="1" strike="noStrike" spc="-1">
                <a:solidFill>
                  <a:srgbClr val="000000"/>
                </a:solidFill>
                <a:latin typeface="Calibri"/>
                <a:ea typeface="DejaVu Sans"/>
              </a:rPr>
              <a:t>Opciones de protección contra caídas de la OSHA:</a:t>
            </a:r>
            <a:endParaRPr lang="es-MX" sz="1800" b="0" strike="noStrike" spc="-1">
              <a:latin typeface="Arial"/>
            </a:endParaRPr>
          </a:p>
          <a:p>
            <a:pPr marL="171360" indent="-169560">
              <a:lnSpc>
                <a:spcPct val="100000"/>
              </a:lnSpc>
              <a:buClr>
                <a:srgbClr val="000000"/>
              </a:buClr>
              <a:buFont typeface="Arial"/>
              <a:buChar char="•"/>
            </a:pPr>
            <a:r>
              <a:rPr lang="es-MX" sz="1800" b="0" strike="noStrike" spc="-1">
                <a:solidFill>
                  <a:srgbClr val="000000"/>
                </a:solidFill>
                <a:latin typeface="Calibri"/>
                <a:ea typeface="DejaVu Sans"/>
              </a:rPr>
              <a:t>Sistemas de barandales</a:t>
            </a:r>
            <a:endParaRPr lang="es-MX" sz="1800" b="0" strike="noStrike" spc="-1">
              <a:latin typeface="Arial"/>
            </a:endParaRPr>
          </a:p>
          <a:p>
            <a:pPr marL="171360" indent="-169560">
              <a:lnSpc>
                <a:spcPct val="100000"/>
              </a:lnSpc>
              <a:buClr>
                <a:srgbClr val="000000"/>
              </a:buClr>
              <a:buFont typeface="Arial"/>
              <a:buChar char="•"/>
            </a:pPr>
            <a:r>
              <a:rPr lang="es-MX" sz="1800" b="0" strike="noStrike" spc="-1">
                <a:solidFill>
                  <a:srgbClr val="000000"/>
                </a:solidFill>
                <a:latin typeface="Calibri"/>
                <a:ea typeface="DejaVu Sans"/>
              </a:rPr>
              <a:t>Sistemas de redes de seguridad</a:t>
            </a:r>
            <a:endParaRPr lang="es-MX" sz="1800" b="0" strike="noStrike" spc="-1">
              <a:latin typeface="Arial"/>
            </a:endParaRPr>
          </a:p>
          <a:p>
            <a:pPr marL="171360" indent="-169560">
              <a:lnSpc>
                <a:spcPct val="100000"/>
              </a:lnSpc>
              <a:buClr>
                <a:srgbClr val="000000"/>
              </a:buClr>
              <a:buFont typeface="Arial"/>
              <a:buChar char="•"/>
            </a:pPr>
            <a:r>
              <a:rPr lang="es-MX" sz="1800" b="0" strike="noStrike" spc="-1">
                <a:solidFill>
                  <a:srgbClr val="000000"/>
                </a:solidFill>
                <a:latin typeface="Calibri"/>
                <a:ea typeface="DejaVu Sans"/>
              </a:rPr>
              <a:t>Sistemas personales de detención de caídas</a:t>
            </a:r>
            <a:endParaRPr lang="es-MX" sz="1800" b="0" strike="noStrike" spc="-1">
              <a:latin typeface="Arial"/>
            </a:endParaRPr>
          </a:p>
          <a:p>
            <a:pPr>
              <a:lnSpc>
                <a:spcPct val="100000"/>
              </a:lnSpc>
            </a:pPr>
            <a:endParaRPr lang="es-MX" sz="1800" b="0" strike="noStrike" spc="-1">
              <a:latin typeface="Arial"/>
            </a:endParaRPr>
          </a:p>
        </p:txBody>
      </p:sp>
      <p:sp>
        <p:nvSpPr>
          <p:cNvPr id="173"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3E72B88D-A70E-4E40-B886-1276624212DB}" type="slidenum">
              <a:rPr lang="es-MX" sz="1200" b="0" strike="noStrike" spc="-1">
                <a:solidFill>
                  <a:srgbClr val="8B8B8B"/>
                </a:solidFill>
                <a:latin typeface="Calibri"/>
                <a:ea typeface="DejaVu Sans"/>
              </a:rPr>
              <a:t>5</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2">
            <a:extLst>
              <a:ext uri="{C183D7F6-B498-43B3-948B-1728B52AA6E4}">
                <adec:decorative xmlns:adec="http://schemas.microsoft.com/office/drawing/2017/decorative" val="1"/>
              </a:ext>
            </a:extLst>
          </p:cNvPr>
          <p:cNvSpPr/>
          <p:nvPr/>
        </p:nvSpPr>
        <p:spPr>
          <a:xfrm>
            <a:off x="0" y="457200"/>
            <a:ext cx="914220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185" name="CustomShape 5"/>
          <p:cNvSpPr>
            <a:spLocks noGrp="1"/>
          </p:cNvSpPr>
          <p:nvPr>
            <p:ph type="title" idx="4294967295"/>
          </p:nvPr>
        </p:nvSpPr>
        <p:spPr>
          <a:xfrm>
            <a:off x="457200" y="274680"/>
            <a:ext cx="822780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Ejemplo #2</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184" name="CustomShape 4"/>
          <p:cNvSpPr/>
          <p:nvPr/>
        </p:nvSpPr>
        <p:spPr>
          <a:xfrm>
            <a:off x="314280" y="1455480"/>
            <a:ext cx="6923520" cy="45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MX" sz="2400" b="0" strike="noStrike" spc="-1">
                <a:solidFill>
                  <a:srgbClr val="000000"/>
                </a:solidFill>
                <a:latin typeface="Calibri"/>
                <a:ea typeface="DejaVu Sans"/>
              </a:rPr>
              <a:t>Trabajo en altura durante el ensamblado de la góndola</a:t>
            </a:r>
            <a:endParaRPr lang="es-MX" sz="2400" b="0" strike="noStrike" spc="-1">
              <a:latin typeface="Arial"/>
            </a:endParaRPr>
          </a:p>
        </p:txBody>
      </p:sp>
      <p:pic>
        <p:nvPicPr>
          <p:cNvPr id="181" name="Content Placeholder 4" descr="Pida: Identificar los peligros que se muestran en esta foto. (Peligros potenciales: caída desde una altura, falla de aparejos, ser golpeado) &#10;"/>
          <p:cNvPicPr/>
          <p:nvPr/>
        </p:nvPicPr>
        <p:blipFill>
          <a:blip r:embed="rId3"/>
          <a:srcRect l="31313" r="4039"/>
          <a:stretch/>
        </p:blipFill>
        <p:spPr>
          <a:xfrm>
            <a:off x="967680" y="1953360"/>
            <a:ext cx="7260120" cy="3597120"/>
          </a:xfrm>
          <a:prstGeom prst="rect">
            <a:avLst/>
          </a:prstGeom>
          <a:ln>
            <a:noFill/>
          </a:ln>
        </p:spPr>
      </p:pic>
      <p:sp>
        <p:nvSpPr>
          <p:cNvPr id="187" name="CustomShape 7" descr="large red x for danger"/>
          <p:cNvSpPr/>
          <p:nvPr/>
        </p:nvSpPr>
        <p:spPr>
          <a:xfrm>
            <a:off x="2895480" y="3461760"/>
            <a:ext cx="2893680" cy="2070000"/>
          </a:xfrm>
          <a:prstGeom prst="mathMultiply">
            <a:avLst>
              <a:gd name="adj1" fmla="val 23520"/>
            </a:avLst>
          </a:prstGeom>
          <a:solidFill>
            <a:srgbClr val="FF0000"/>
          </a:solidFill>
          <a:ln>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83" name="CustomShape 3"/>
          <p:cNvSpPr/>
          <p:nvPr/>
        </p:nvSpPr>
        <p:spPr>
          <a:xfrm>
            <a:off x="380880" y="5589000"/>
            <a:ext cx="796968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r>
              <a:rPr lang="es-MX" sz="1800" b="1" strike="noStrike" spc="-1">
                <a:solidFill>
                  <a:srgbClr val="000000"/>
                </a:solidFill>
                <a:latin typeface="Calibri"/>
                <a:ea typeface="DejaVu Sans"/>
              </a:rPr>
              <a:t>Trabajadores dentro de la góndola listos para recibir otros componentes.</a:t>
            </a:r>
            <a:endParaRPr lang="es-MX" sz="1800" b="0" strike="noStrike" spc="-1">
              <a:latin typeface="Arial"/>
            </a:endParaRPr>
          </a:p>
        </p:txBody>
      </p:sp>
      <p:sp>
        <p:nvSpPr>
          <p:cNvPr id="186" name="CustomShape 6"/>
          <p:cNvSpPr/>
          <p:nvPr/>
        </p:nvSpPr>
        <p:spPr>
          <a:xfrm>
            <a:off x="762120" y="6088320"/>
            <a:ext cx="8380080" cy="63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MX" sz="1800" b="1" i="1" strike="noStrike" spc="-1">
                <a:solidFill>
                  <a:srgbClr val="000000"/>
                </a:solidFill>
                <a:latin typeface="Calibri"/>
                <a:ea typeface="DejaVu Sans"/>
              </a:rPr>
              <a:t>Estándares de la OSHA para grúas:</a:t>
            </a:r>
            <a:r>
              <a:rPr lang="es-MX" sz="1800" b="0" strike="noStrike" spc="-1">
                <a:solidFill>
                  <a:srgbClr val="000000"/>
                </a:solidFill>
                <a:latin typeface="Calibri"/>
                <a:ea typeface="DejaVu Sans"/>
              </a:rPr>
              <a:t> </a:t>
            </a:r>
            <a:r>
              <a:rPr lang="es-MX" sz="1800" b="0" u="sng" strike="noStrike" spc="-1">
                <a:solidFill>
                  <a:srgbClr val="0000FF"/>
                </a:solidFill>
                <a:uFillTx/>
                <a:latin typeface="Calibri"/>
                <a:ea typeface="DejaVu Sans"/>
                <a:hlinkClick r:id="rId4"/>
              </a:rPr>
              <a:t>https://www.osha.gov/dep/greenjobs/windenergy_crane.html</a:t>
            </a:r>
            <a:r>
              <a:rPr lang="es-MX" sz="1800" b="0" strike="noStrike" spc="-1">
                <a:solidFill>
                  <a:srgbClr val="000000"/>
                </a:solidFill>
                <a:latin typeface="Calibri"/>
                <a:ea typeface="DejaVu Sans"/>
              </a:rPr>
              <a:t> </a:t>
            </a:r>
            <a:endParaRPr lang="es-MX" sz="1800" b="0" strike="noStrike" spc="-1">
              <a:latin typeface="Arial"/>
            </a:endParaRPr>
          </a:p>
        </p:txBody>
      </p:sp>
      <p:sp>
        <p:nvSpPr>
          <p:cNvPr id="180"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E5398BD5-0691-4E7D-A807-1A7F1C7CA38E}" type="slidenum">
              <a:rPr lang="es-MX" sz="1200" b="0" strike="noStrike" spc="-1">
                <a:solidFill>
                  <a:srgbClr val="8B8B8B"/>
                </a:solidFill>
                <a:latin typeface="Calibri"/>
                <a:ea typeface="DejaVu Sans"/>
              </a:rPr>
              <a:t>6</a:t>
            </a:fld>
            <a:endParaRPr lang="es-MX" sz="1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2">
            <a:extLst>
              <a:ext uri="{C183D7F6-B498-43B3-948B-1728B52AA6E4}">
                <adec:decorative xmlns:adec="http://schemas.microsoft.com/office/drawing/2017/decorative" val="1"/>
              </a:ext>
            </a:extLst>
          </p:cNvPr>
          <p:cNvSpPr/>
          <p:nvPr/>
        </p:nvSpPr>
        <p:spPr>
          <a:xfrm>
            <a:off x="0" y="457200"/>
            <a:ext cx="9142200" cy="760320"/>
          </a:xfrm>
          <a:prstGeom prst="rect">
            <a:avLst/>
          </a:prstGeom>
          <a:solidFill>
            <a:schemeClr val="tx2">
              <a:lumMod val="75000"/>
            </a:schemeClr>
          </a:solidFill>
          <a:ln w="9360">
            <a:solidFill>
              <a:schemeClr val="tx2">
                <a:lumMod val="75000"/>
              </a:schemeClr>
            </a:solidFill>
            <a:miter/>
          </a:ln>
        </p:spPr>
        <p:style>
          <a:lnRef idx="0">
            <a:scrgbClr r="0" g="0" b="0"/>
          </a:lnRef>
          <a:fillRef idx="0">
            <a:scrgbClr r="0" g="0" b="0"/>
          </a:fillRef>
          <a:effectRef idx="0">
            <a:scrgbClr r="0" g="0" b="0"/>
          </a:effectRef>
          <a:fontRef idx="minor"/>
        </p:style>
        <p:txBody>
          <a:bodyPr/>
          <a:lstStyle/>
          <a:p>
            <a:endParaRPr lang="en-US"/>
          </a:p>
        </p:txBody>
      </p:sp>
      <p:sp>
        <p:nvSpPr>
          <p:cNvPr id="193" name="CustomShape 5"/>
          <p:cNvSpPr>
            <a:spLocks noGrp="1"/>
          </p:cNvSpPr>
          <p:nvPr>
            <p:ph type="title" idx="4294967295"/>
          </p:nvPr>
        </p:nvSpPr>
        <p:spPr>
          <a:xfrm>
            <a:off x="457200" y="274680"/>
            <a:ext cx="8227800" cy="1141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Ejemplo #3</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192" name="CustomShape 4"/>
          <p:cNvSpPr/>
          <p:nvPr/>
        </p:nvSpPr>
        <p:spPr>
          <a:xfrm>
            <a:off x="612720" y="1519560"/>
            <a:ext cx="2532960" cy="45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MX" sz="2400" b="0" strike="noStrike" spc="-1">
                <a:solidFill>
                  <a:srgbClr val="000000"/>
                </a:solidFill>
                <a:latin typeface="Calibri"/>
                <a:ea typeface="DejaVu Sans"/>
              </a:rPr>
              <a:t>Instalación de aspa</a:t>
            </a:r>
            <a:endParaRPr lang="es-MX" sz="2400" b="0" strike="noStrike" spc="-1">
              <a:latin typeface="Arial"/>
            </a:endParaRPr>
          </a:p>
        </p:txBody>
      </p:sp>
      <p:pic>
        <p:nvPicPr>
          <p:cNvPr id="188" name="Content Placeholder 4" descr="Esta foto representa peligros potenciales para trabajadores de la construcción, tales como ser golpeado y de caída desde una altura. Los estándares identificados de la OSHA para la protección contra caídas y los estándares para la operación de grúas deberían seguirse para minimizar el riesgo de accidentes ocupacionales."/>
          <p:cNvPicPr/>
          <p:nvPr/>
        </p:nvPicPr>
        <p:blipFill>
          <a:blip r:embed="rId3"/>
          <a:stretch/>
        </p:blipFill>
        <p:spPr>
          <a:xfrm>
            <a:off x="838080" y="1981080"/>
            <a:ext cx="7389720" cy="3655800"/>
          </a:xfrm>
          <a:prstGeom prst="rect">
            <a:avLst/>
          </a:prstGeom>
          <a:ln>
            <a:noFill/>
          </a:ln>
        </p:spPr>
      </p:pic>
      <p:sp>
        <p:nvSpPr>
          <p:cNvPr id="191" name="CustomShape 3"/>
          <p:cNvSpPr/>
          <p:nvPr/>
        </p:nvSpPr>
        <p:spPr>
          <a:xfrm>
            <a:off x="722520" y="5679360"/>
            <a:ext cx="5291280" cy="363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MX" sz="1800" b="0" strike="noStrike" spc="-1">
                <a:solidFill>
                  <a:srgbClr val="000000"/>
                </a:solidFill>
                <a:latin typeface="Calibri"/>
                <a:ea typeface="DejaVu Sans"/>
              </a:rPr>
              <a:t>Trabajadores dentro del buje para recibir y fijar el aspa.</a:t>
            </a:r>
            <a:endParaRPr lang="es-MX" sz="1800" b="0" strike="noStrike" spc="-1">
              <a:latin typeface="Arial"/>
            </a:endParaRPr>
          </a:p>
        </p:txBody>
      </p:sp>
      <p:sp>
        <p:nvSpPr>
          <p:cNvPr id="189" name="CustomShape 1"/>
          <p:cNvSpPr/>
          <p:nvPr/>
        </p:nvSpPr>
        <p:spPr>
          <a:xfrm>
            <a:off x="754920" y="5938920"/>
            <a:ext cx="1598400" cy="32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MX" sz="1200" b="0" strike="noStrike" spc="-1">
                <a:solidFill>
                  <a:srgbClr val="000000"/>
                </a:solidFill>
                <a:latin typeface="Calibri"/>
                <a:ea typeface="DejaVu Sans"/>
              </a:rPr>
              <a:t>Fuente: C W Swanson</a:t>
            </a:r>
            <a:endParaRPr lang="es-MX" sz="1200" b="0" strike="noStrike" spc="-1">
              <a:latin typeface="Arial"/>
            </a:endParaRPr>
          </a:p>
        </p:txBody>
      </p:sp>
      <p:sp>
        <p:nvSpPr>
          <p:cNvPr id="2" name="CustomShape 1">
            <a:extLst>
              <a:ext uri="{FF2B5EF4-FFF2-40B4-BE49-F238E27FC236}">
                <a16:creationId xmlns:a16="http://schemas.microsoft.com/office/drawing/2014/main" id="{332901D2-FC67-C96B-97AA-EC1259F99FBE}"/>
              </a:ext>
            </a:extLst>
          </p:cNvPr>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E5398BD5-0691-4E7D-A807-1A7F1C7CA38E}" type="slidenum">
              <a:rPr lang="es-MX" sz="1200" b="0" strike="noStrike" spc="-1">
                <a:solidFill>
                  <a:srgbClr val="8B8B8B"/>
                </a:solidFill>
                <a:latin typeface="Calibri"/>
                <a:ea typeface="DejaVu Sans"/>
              </a:rPr>
              <a:t>7</a:t>
            </a:fld>
            <a:endParaRPr lang="es-MX" sz="1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2"/>
          <p:cNvSpPr>
            <a:spLocks noGrp="1"/>
          </p:cNvSpPr>
          <p:nvPr>
            <p:ph type="title" idx="4294967295"/>
          </p:nvPr>
        </p:nvSpPr>
        <p:spPr>
          <a:xfrm>
            <a:off x="0" y="457200"/>
            <a:ext cx="9142200" cy="760320"/>
          </a:xfrm>
          <a:prstGeom prst="rect">
            <a:avLst/>
          </a:prstGeom>
          <a:solidFill>
            <a:srgbClr val="17375E"/>
          </a:solidFill>
          <a:ln w="9360">
            <a:solidFill>
              <a:srgbClr val="17375E"/>
            </a:solidFill>
            <a:prstDash/>
            <a:miter/>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Ejemplo #4</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197" name="CustomShape 3"/>
          <p:cNvSpPr/>
          <p:nvPr/>
        </p:nvSpPr>
        <p:spPr>
          <a:xfrm>
            <a:off x="533520" y="1410120"/>
            <a:ext cx="8033040" cy="82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MX" sz="2400" b="0" strike="noStrike" spc="-1">
                <a:solidFill>
                  <a:srgbClr val="000000"/>
                </a:solidFill>
                <a:latin typeface="Calibri"/>
                <a:ea typeface="DejaVu Sans"/>
              </a:rPr>
              <a:t>Trabajadores de mantenimiento usando cuerdas como acceso a la turbina.</a:t>
            </a:r>
            <a:endParaRPr lang="es-MX" sz="2400" b="0" strike="noStrike" spc="-1">
              <a:latin typeface="Arial"/>
            </a:endParaRPr>
          </a:p>
        </p:txBody>
      </p:sp>
      <p:pic>
        <p:nvPicPr>
          <p:cNvPr id="196" name="Content Placeholder 4" descr="A few people climbing a tower"/>
          <p:cNvPicPr/>
          <p:nvPr/>
        </p:nvPicPr>
        <p:blipFill>
          <a:blip r:embed="rId3"/>
          <a:stretch/>
        </p:blipFill>
        <p:spPr>
          <a:xfrm>
            <a:off x="685800" y="2324880"/>
            <a:ext cx="7846920" cy="3731760"/>
          </a:xfrm>
          <a:prstGeom prst="rect">
            <a:avLst/>
          </a:prstGeom>
          <a:ln>
            <a:noFill/>
          </a:ln>
        </p:spPr>
      </p:pic>
      <p:sp>
        <p:nvSpPr>
          <p:cNvPr id="194"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143829FD-C8D1-4F1A-9603-15EBB0ABCF31}" type="slidenum">
              <a:rPr lang="es-MX" sz="1200" b="0" strike="noStrike" spc="-1">
                <a:solidFill>
                  <a:srgbClr val="8B8B8B"/>
                </a:solidFill>
                <a:latin typeface="Calibri"/>
                <a:ea typeface="DejaVu Sans"/>
              </a:rPr>
              <a:t>8</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2"/>
          <p:cNvSpPr>
            <a:spLocks noGrp="1"/>
          </p:cNvSpPr>
          <p:nvPr>
            <p:ph type="title" idx="4294967295"/>
          </p:nvPr>
        </p:nvSpPr>
        <p:spPr>
          <a:xfrm>
            <a:off x="0" y="457200"/>
            <a:ext cx="9142200" cy="760320"/>
          </a:xfrm>
          <a:prstGeom prst="rect">
            <a:avLst/>
          </a:prstGeom>
          <a:solidFill>
            <a:srgbClr val="17375E"/>
          </a:solidFill>
          <a:ln w="9360">
            <a:solidFill>
              <a:srgbClr val="17375E"/>
            </a:solidFill>
            <a:prstDash/>
            <a:miter/>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1" normalizeH="0" baseline="0" noProof="0" dirty="0">
                <a:ln>
                  <a:noFill/>
                </a:ln>
                <a:solidFill>
                  <a:srgbClr val="FFFFFF"/>
                </a:solidFill>
                <a:effectLst/>
                <a:uLnTx/>
                <a:uFillTx/>
                <a:latin typeface="Calibri"/>
                <a:ea typeface="DejaVu Sans"/>
                <a:cs typeface="+mn-cs"/>
              </a:rPr>
              <a:t>Estudios de caso de caídas</a:t>
            </a:r>
            <a:endParaRPr kumimoji="0" lang="es-MX" sz="2800" b="0" i="0" u="none" strike="noStrike" kern="1200" cap="none" spc="-1" normalizeH="0" baseline="0" noProof="0" dirty="0">
              <a:ln>
                <a:noFill/>
              </a:ln>
              <a:solidFill>
                <a:schemeClr val="tx1"/>
              </a:solidFill>
              <a:effectLst/>
              <a:uLnTx/>
              <a:uFillTx/>
              <a:latin typeface="Arial"/>
              <a:ea typeface="+mn-ea"/>
              <a:cs typeface="+mn-cs"/>
            </a:endParaRPr>
          </a:p>
        </p:txBody>
      </p:sp>
      <p:sp>
        <p:nvSpPr>
          <p:cNvPr id="200" name="CustomShape 3"/>
          <p:cNvSpPr/>
          <p:nvPr/>
        </p:nvSpPr>
        <p:spPr>
          <a:xfrm>
            <a:off x="533520" y="1410120"/>
            <a:ext cx="8304120" cy="462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buClr>
                <a:srgbClr val="000000"/>
              </a:buClr>
              <a:buFont typeface="Wingdings" charset="2"/>
              <a:buChar char=""/>
            </a:pPr>
            <a:r>
              <a:rPr lang="es-MX" sz="2200" b="0" strike="noStrike" spc="-1">
                <a:solidFill>
                  <a:srgbClr val="000000"/>
                </a:solidFill>
                <a:latin typeface="Calibri"/>
                <a:ea typeface="DejaVu Sans"/>
              </a:rPr>
              <a:t>Trabajador cae desde turbina eólica, lesionado gravemente </a:t>
            </a:r>
            <a:r>
              <a:rPr lang="es-MX" sz="1800" b="0" u="sng" strike="noStrike" spc="-1">
                <a:solidFill>
                  <a:srgbClr val="0000FF"/>
                </a:solidFill>
                <a:uFillTx/>
                <a:latin typeface="Calibri"/>
                <a:ea typeface="DejaVu Sans"/>
                <a:hlinkClick r:id="rId3"/>
              </a:rPr>
              <a:t>http://ramar.worldnow.com/story/40333481/worker-falls-from-wind-turbine-critically-injured</a:t>
            </a:r>
            <a:endParaRPr lang="es-MX" sz="1800" b="0" strike="noStrike" spc="-1">
              <a:latin typeface="Arial"/>
            </a:endParaRPr>
          </a:p>
          <a:p>
            <a:pPr>
              <a:lnSpc>
                <a:spcPct val="100000"/>
              </a:lnSpc>
            </a:pPr>
            <a:endParaRPr lang="es-MX" sz="1800" b="0" strike="noStrike" spc="-1">
              <a:latin typeface="Arial"/>
            </a:endParaRPr>
          </a:p>
          <a:p>
            <a:pPr marL="343080" indent="-341280">
              <a:lnSpc>
                <a:spcPct val="100000"/>
              </a:lnSpc>
              <a:buClr>
                <a:srgbClr val="000000"/>
              </a:buClr>
              <a:buFont typeface="Wingdings" charset="2"/>
              <a:buChar char=""/>
            </a:pPr>
            <a:r>
              <a:rPr lang="es-MX" sz="2200" b="0" strike="noStrike" spc="-1">
                <a:solidFill>
                  <a:srgbClr val="000000"/>
                </a:solidFill>
                <a:latin typeface="Calibri"/>
                <a:ea typeface="DejaVu Sans"/>
              </a:rPr>
              <a:t>Hombre lastimado después de caer de una turbina eólica en Pratt sigue hospitalizado</a:t>
            </a:r>
            <a:endParaRPr lang="es-MX" sz="2200" b="0" strike="noStrike" spc="-1">
              <a:latin typeface="Arial"/>
            </a:endParaRPr>
          </a:p>
          <a:p>
            <a:pPr marL="336600">
              <a:lnSpc>
                <a:spcPct val="100000"/>
              </a:lnSpc>
            </a:pPr>
            <a:r>
              <a:rPr lang="es-MX" sz="1800" b="0" u="sng" strike="noStrike" spc="-1">
                <a:solidFill>
                  <a:srgbClr val="0000FF"/>
                </a:solidFill>
                <a:uFillTx/>
                <a:latin typeface="Calibri"/>
                <a:ea typeface="DejaVu Sans"/>
                <a:hlinkClick r:id="rId4"/>
              </a:rPr>
              <a:t>https://www.kwch.com/content/news/One-person-injured-after-falling-from-wind-generator-near-Pratt-385371451.html</a:t>
            </a:r>
            <a:endParaRPr lang="es-MX" sz="1800" b="0" strike="noStrike" spc="-1">
              <a:latin typeface="Arial"/>
            </a:endParaRPr>
          </a:p>
          <a:p>
            <a:pPr marL="336600">
              <a:lnSpc>
                <a:spcPct val="100000"/>
              </a:lnSpc>
            </a:pPr>
            <a:endParaRPr lang="es-MX" sz="1800" b="0" strike="noStrike" spc="-1">
              <a:latin typeface="Arial"/>
            </a:endParaRPr>
          </a:p>
          <a:p>
            <a:pPr marL="343080" indent="-341280">
              <a:lnSpc>
                <a:spcPct val="100000"/>
              </a:lnSpc>
              <a:buClr>
                <a:srgbClr val="000000"/>
              </a:buClr>
              <a:buFont typeface="Wingdings" charset="2"/>
              <a:buChar char=""/>
            </a:pPr>
            <a:r>
              <a:rPr lang="es-MX" sz="2200" b="0" strike="noStrike" spc="-1">
                <a:solidFill>
                  <a:srgbClr val="000000"/>
                </a:solidFill>
                <a:latin typeface="Calibri"/>
                <a:ea typeface="DejaVu Sans"/>
              </a:rPr>
              <a:t>Trabajador sobrevive caída de 126 pies desde turbina eólica en Kansas</a:t>
            </a:r>
            <a:endParaRPr lang="es-MX" sz="2200" b="0" strike="noStrike" spc="-1">
              <a:latin typeface="Arial"/>
            </a:endParaRPr>
          </a:p>
          <a:p>
            <a:pPr marL="336600">
              <a:lnSpc>
                <a:spcPct val="100000"/>
              </a:lnSpc>
            </a:pPr>
            <a:r>
              <a:rPr lang="es-MX" sz="1800" b="0" u="sng" strike="noStrike" spc="-1">
                <a:solidFill>
                  <a:srgbClr val="0000FF"/>
                </a:solidFill>
                <a:uFillTx/>
                <a:latin typeface="Calibri"/>
                <a:ea typeface="DejaVu Sans"/>
                <a:hlinkClick r:id="rId5"/>
              </a:rPr>
              <a:t>https://ktla.com/news/nationworld/worker-survives-126-foot-fall-from-wind-turbine-in-kansas/</a:t>
            </a:r>
            <a:r>
              <a:rPr lang="es-MX" sz="1800" b="0" strike="noStrike" spc="-1">
                <a:solidFill>
                  <a:srgbClr val="000000"/>
                </a:solidFill>
                <a:latin typeface="Calibri"/>
                <a:ea typeface="DejaVu Sans"/>
              </a:rPr>
              <a:t> </a:t>
            </a:r>
            <a:endParaRPr lang="es-MX" sz="1800" b="0" strike="noStrike" spc="-1">
              <a:latin typeface="Arial"/>
            </a:endParaRPr>
          </a:p>
          <a:p>
            <a:pPr marL="336600">
              <a:lnSpc>
                <a:spcPct val="100000"/>
              </a:lnSpc>
            </a:pPr>
            <a:endParaRPr lang="es-MX" sz="1800" b="0" strike="noStrike" spc="-1">
              <a:latin typeface="Arial"/>
            </a:endParaRPr>
          </a:p>
          <a:p>
            <a:pPr marL="336600" indent="-334800">
              <a:lnSpc>
                <a:spcPct val="100000"/>
              </a:lnSpc>
              <a:buClr>
                <a:srgbClr val="000000"/>
              </a:buClr>
              <a:buFont typeface="Wingdings" charset="2"/>
              <a:buChar char=""/>
            </a:pPr>
            <a:r>
              <a:rPr lang="es-MX" sz="2200" b="0" strike="noStrike" spc="-1">
                <a:solidFill>
                  <a:srgbClr val="000000"/>
                </a:solidFill>
                <a:latin typeface="Calibri"/>
                <a:ea typeface="DejaVu Sans"/>
              </a:rPr>
              <a:t>Video: Operación de rescate de trabajador que cayó de una turbina eólica</a:t>
            </a:r>
            <a:endParaRPr lang="es-MX" sz="2200" b="0" strike="noStrike" spc="-1">
              <a:latin typeface="Arial"/>
            </a:endParaRPr>
          </a:p>
          <a:p>
            <a:pPr marL="336600">
              <a:lnSpc>
                <a:spcPct val="100000"/>
              </a:lnSpc>
            </a:pPr>
            <a:r>
              <a:rPr lang="es-MX" sz="1800" b="0" u="sng" strike="noStrike" spc="-1">
                <a:solidFill>
                  <a:srgbClr val="0000FF"/>
                </a:solidFill>
                <a:uFillTx/>
                <a:latin typeface="Calibri"/>
                <a:ea typeface="DejaVu Sans"/>
                <a:hlinkClick r:id="rId6"/>
              </a:rPr>
              <a:t>https://www.youtube.com/watch?v=ayTtNre2-rY</a:t>
            </a:r>
            <a:endParaRPr lang="es-MX" sz="1800" b="0" strike="noStrike" spc="-1">
              <a:latin typeface="Arial"/>
            </a:endParaRPr>
          </a:p>
        </p:txBody>
      </p:sp>
      <p:sp>
        <p:nvSpPr>
          <p:cNvPr id="198" name="CustomShape 1"/>
          <p:cNvSpPr/>
          <p:nvPr/>
        </p:nvSpPr>
        <p:spPr>
          <a:xfrm>
            <a:off x="640080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1D28A3D-7B4D-49CE-9301-8A7F2B91D692}" type="slidenum">
              <a:rPr lang="es-MX" sz="1200" b="0" strike="noStrike" spc="-1">
                <a:solidFill>
                  <a:srgbClr val="8B8B8B"/>
                </a:solidFill>
                <a:latin typeface="Calibri"/>
                <a:ea typeface="DejaVu Sans"/>
              </a:rPr>
              <a:t>9</a:t>
            </a:fld>
            <a:endParaRPr lang="es-MX"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5FDA77-AB02-42B7-91F6-19B794D507E4}"/>
</file>

<file path=customXml/itemProps2.xml><?xml version="1.0" encoding="utf-8"?>
<ds:datastoreItem xmlns:ds="http://schemas.openxmlformats.org/officeDocument/2006/customXml" ds:itemID="{A5035EE7-0F30-4224-BF35-2016D81AB6BE}"/>
</file>

<file path=customXml/itemProps3.xml><?xml version="1.0" encoding="utf-8"?>
<ds:datastoreItem xmlns:ds="http://schemas.openxmlformats.org/officeDocument/2006/customXml" ds:itemID="{E00E7155-4A4A-4788-9039-B66FEBB3E4BB}"/>
</file>

<file path=docProps/app.xml><?xml version="1.0" encoding="utf-8"?>
<Properties xmlns="http://schemas.openxmlformats.org/officeDocument/2006/extended-properties" xmlns:vt="http://schemas.openxmlformats.org/officeDocument/2006/docPropsVTypes">
  <Template/>
  <TotalTime>67202</TotalTime>
  <Words>2848</Words>
  <Application>Microsoft Office PowerPoint</Application>
  <PresentationFormat>On-screen Show (4:3)</PresentationFormat>
  <Paragraphs>279</Paragraphs>
  <Slides>23</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Corbel</vt:lpstr>
      <vt:lpstr>Symbol</vt:lpstr>
      <vt:lpstr>Times New Roman</vt:lpstr>
      <vt:lpstr>Wingdings</vt:lpstr>
      <vt:lpstr>Office Theme</vt:lpstr>
      <vt:lpstr>Office Theme</vt:lpstr>
      <vt:lpstr>Office Theme</vt:lpstr>
      <vt:lpstr>Office Theme</vt:lpstr>
      <vt:lpstr>Reconocer y controlar  Peligros del trabajo en altura</vt:lpstr>
      <vt:lpstr>Disclaimer </vt:lpstr>
      <vt:lpstr>Objetivos de aprendizaje</vt:lpstr>
      <vt:lpstr>Trabajo en altura en sitios de trabajo de energía eólica</vt:lpstr>
      <vt:lpstr>Ejemplo #1 </vt:lpstr>
      <vt:lpstr>Ejemplo #2</vt:lpstr>
      <vt:lpstr>Ejemplo #3</vt:lpstr>
      <vt:lpstr>Ejemplo #4</vt:lpstr>
      <vt:lpstr>Estudios de caso de caídas</vt:lpstr>
      <vt:lpstr>Trabajo en altura en sitios de trabajo de energía eólica  </vt:lpstr>
      <vt:lpstr>Peligros existentes (1) </vt:lpstr>
      <vt:lpstr>Peligros existentes (2) </vt:lpstr>
      <vt:lpstr>Mejores prácticas para el trabajo en altura</vt:lpstr>
      <vt:lpstr>Estándares de la OSHA (1) </vt:lpstr>
      <vt:lpstr>Estándares de la OSHA (2) </vt:lpstr>
      <vt:lpstr>Controles importantes para la prevención de caídas (1)</vt:lpstr>
      <vt:lpstr>Controles importantes para la prevención de caídas (2)</vt:lpstr>
      <vt:lpstr>Condiciones adversas</vt:lpstr>
      <vt:lpstr>Uso apropiado del equipo de protección contra caídas</vt:lpstr>
      <vt:lpstr>Acceso por cuerda / Técnica de posicionamiento</vt:lpstr>
      <vt:lpstr>Resbalón y tropiezo </vt:lpstr>
      <vt:lpstr>Resumen de medidas de control</vt:lpstr>
      <vt:lpstr>Repaso y preguntas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Behzad</dc:creator>
  <dc:description/>
  <cp:lastModifiedBy>Washington, L. Sherea - OSHA</cp:lastModifiedBy>
  <cp:revision>894</cp:revision>
  <cp:lastPrinted>2018-12-07T14:35:04Z</cp:lastPrinted>
  <dcterms:created xsi:type="dcterms:W3CDTF">2013-07-16T18:42:55Z</dcterms:created>
  <dcterms:modified xsi:type="dcterms:W3CDTF">2025-03-06T17:01:11Z</dcterms:modified>
  <dc:language>es-MX</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18</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23</vt:i4>
  </property>
  <property fmtid="{D5CDD505-2E9C-101B-9397-08002B2CF9AE}" pid="12" name="ContentTypeId">
    <vt:lpwstr>0x010100E6536AF224EF5343AEE9DBD81549EA0A</vt:lpwstr>
  </property>
</Properties>
</file>