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5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89" autoAdjust="0"/>
  </p:normalViewPr>
  <p:slideViewPr>
    <p:cSldViewPr snapToGrid="0">
      <p:cViewPr varScale="1">
        <p:scale>
          <a:sx n="77" d="100"/>
          <a:sy n="77" d="100"/>
        </p:scale>
        <p:origin x="811" y="67"/>
      </p:cViewPr>
      <p:guideLst/>
    </p:cSldViewPr>
  </p:slideViewPr>
  <p:notesTextViewPr>
    <p:cViewPr>
      <p:scale>
        <a:sx n="1" d="1"/>
        <a:sy n="1" d="1"/>
      </p:scale>
      <p:origin x="0" y="0"/>
    </p:cViewPr>
  </p:notesTextViewPr>
  <p:notesViewPr>
    <p:cSldViewPr snapToGrid="0">
      <p:cViewPr varScale="1">
        <p:scale>
          <a:sx n="68" d="100"/>
          <a:sy n="68" d="100"/>
        </p:scale>
        <p:origin x="3067"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s-MX" sz="4400" b="0" strike="noStrike" spc="-1">
                <a:latin typeface="Arial"/>
              </a:rPr>
              <a:t>Click to move the slide</a:t>
            </a:r>
          </a:p>
        </p:txBody>
      </p:sp>
      <p:sp>
        <p:nvSpPr>
          <p:cNvPr id="192" name="PlaceHolder 2"/>
          <p:cNvSpPr>
            <a:spLocks noGrp="1"/>
          </p:cNvSpPr>
          <p:nvPr>
            <p:ph type="body"/>
          </p:nvPr>
        </p:nvSpPr>
        <p:spPr>
          <a:xfrm>
            <a:off x="777240" y="4777560"/>
            <a:ext cx="6217560" cy="4525920"/>
          </a:xfrm>
          <a:prstGeom prst="rect">
            <a:avLst/>
          </a:prstGeom>
        </p:spPr>
        <p:txBody>
          <a:bodyPr lIns="0" tIns="0" rIns="0" bIns="0"/>
          <a:lstStyle/>
          <a:p>
            <a:r>
              <a:rPr lang="es-MX" sz="2000" b="0" strike="noStrike" spc="-1">
                <a:latin typeface="Arial"/>
              </a:rPr>
              <a:t>Click to edit the notes format</a:t>
            </a:r>
          </a:p>
        </p:txBody>
      </p:sp>
      <p:sp>
        <p:nvSpPr>
          <p:cNvPr id="193" name="PlaceHolder 3"/>
          <p:cNvSpPr>
            <a:spLocks noGrp="1"/>
          </p:cNvSpPr>
          <p:nvPr>
            <p:ph type="hdr"/>
          </p:nvPr>
        </p:nvSpPr>
        <p:spPr>
          <a:xfrm>
            <a:off x="0" y="0"/>
            <a:ext cx="3372840" cy="502560"/>
          </a:xfrm>
          <a:prstGeom prst="rect">
            <a:avLst/>
          </a:prstGeom>
        </p:spPr>
        <p:txBody>
          <a:bodyPr lIns="0" tIns="0" rIns="0" bIns="0"/>
          <a:lstStyle/>
          <a:p>
            <a:r>
              <a:rPr lang="es-MX" sz="1400" b="0" strike="noStrike" spc="-1">
                <a:latin typeface="Times New Roman"/>
              </a:rPr>
              <a:t> </a:t>
            </a:r>
          </a:p>
        </p:txBody>
      </p:sp>
      <p:sp>
        <p:nvSpPr>
          <p:cNvPr id="194" name="PlaceHolder 4"/>
          <p:cNvSpPr>
            <a:spLocks noGrp="1"/>
          </p:cNvSpPr>
          <p:nvPr>
            <p:ph type="dt"/>
          </p:nvPr>
        </p:nvSpPr>
        <p:spPr>
          <a:xfrm>
            <a:off x="4399200" y="0"/>
            <a:ext cx="3372840" cy="502560"/>
          </a:xfrm>
          <a:prstGeom prst="rect">
            <a:avLst/>
          </a:prstGeom>
        </p:spPr>
        <p:txBody>
          <a:bodyPr lIns="0" tIns="0" rIns="0" bIns="0"/>
          <a:lstStyle/>
          <a:p>
            <a:pPr algn="r"/>
            <a:r>
              <a:rPr lang="es-MX" sz="1400" b="0" strike="noStrike" spc="-1">
                <a:latin typeface="Times New Roman"/>
              </a:rPr>
              <a:t> </a:t>
            </a:r>
          </a:p>
        </p:txBody>
      </p:sp>
      <p:sp>
        <p:nvSpPr>
          <p:cNvPr id="195" name="PlaceHolder 5"/>
          <p:cNvSpPr>
            <a:spLocks noGrp="1"/>
          </p:cNvSpPr>
          <p:nvPr>
            <p:ph type="ftr"/>
          </p:nvPr>
        </p:nvSpPr>
        <p:spPr>
          <a:xfrm>
            <a:off x="0" y="9555480"/>
            <a:ext cx="3372840" cy="502560"/>
          </a:xfrm>
          <a:prstGeom prst="rect">
            <a:avLst/>
          </a:prstGeom>
        </p:spPr>
        <p:txBody>
          <a:bodyPr lIns="0" tIns="0" rIns="0" bIns="0" anchor="b"/>
          <a:lstStyle/>
          <a:p>
            <a:r>
              <a:rPr lang="es-MX" sz="1400" b="0" strike="noStrike" spc="-1">
                <a:latin typeface="Times New Roman"/>
              </a:rPr>
              <a:t> </a:t>
            </a:r>
          </a:p>
        </p:txBody>
      </p:sp>
      <p:sp>
        <p:nvSpPr>
          <p:cNvPr id="196" name="PlaceHolder 6"/>
          <p:cNvSpPr>
            <a:spLocks noGrp="1"/>
          </p:cNvSpPr>
          <p:nvPr>
            <p:ph type="sldNum"/>
          </p:nvPr>
        </p:nvSpPr>
        <p:spPr>
          <a:xfrm>
            <a:off x="4399200" y="9555480"/>
            <a:ext cx="3372840" cy="502560"/>
          </a:xfrm>
          <a:prstGeom prst="rect">
            <a:avLst/>
          </a:prstGeom>
        </p:spPr>
        <p:txBody>
          <a:bodyPr lIns="0" tIns="0" rIns="0" bIns="0" anchor="b"/>
          <a:lstStyle/>
          <a:p>
            <a:pPr algn="r"/>
            <a:fld id="{33CC290D-FE29-449F-A690-67BAD5BDD2EF}" type="slidenum">
              <a:rPr lang="es-MX" sz="1400" b="0" strike="noStrike" spc="-1">
                <a:latin typeface="Times New Roman"/>
              </a:rPr>
              <a:t>‹#›</a:t>
            </a:fld>
            <a:endParaRPr lang="es-MX"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cohs.ca/products/posters/longdesc/work_heat.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cohs.ca/products/posters/longdesc/work_heat.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PlaceHolder 1"/>
          <p:cNvSpPr>
            <a:spLocks noGrp="1" noRot="1" noChangeAspect="1"/>
          </p:cNvSpPr>
          <p:nvPr>
            <p:ph type="sldImg"/>
          </p:nvPr>
        </p:nvSpPr>
        <p:spPr>
          <a:xfrm>
            <a:off x="1196975" y="693738"/>
            <a:ext cx="4613275" cy="3459162"/>
          </a:xfrm>
          <a:prstGeom prst="rect">
            <a:avLst/>
          </a:prstGeom>
        </p:spPr>
      </p:sp>
      <p:sp>
        <p:nvSpPr>
          <p:cNvPr id="391"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392"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DAD1DC79-2022-4BAC-A9F5-20C826E6D1FC}" type="slidenum">
              <a:rPr lang="es-MX" sz="1200" b="0" strike="noStrike" spc="-1">
                <a:solidFill>
                  <a:srgbClr val="000000"/>
                </a:solidFill>
                <a:latin typeface="+mn-lt"/>
                <a:ea typeface="+mn-ea"/>
              </a:rPr>
              <a:t>1</a:t>
            </a:fld>
            <a:endParaRPr lang="es-MX"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1196975" y="693738"/>
            <a:ext cx="4613275" cy="3459162"/>
          </a:xfrm>
          <a:prstGeom prst="rect">
            <a:avLst/>
          </a:prstGeom>
        </p:spPr>
      </p:sp>
      <p:sp>
        <p:nvSpPr>
          <p:cNvPr id="418"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0" strike="noStrike" spc="-1" dirty="0">
                <a:latin typeface="+mn-lt"/>
              </a:rPr>
              <a:t>Coordinación de seguridad en el sitio de trabajo:</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Debe haber un coordinador de seguridad competente designado para coordinar y vigilar acciones de seguridad. Esta persona también deberá actualizar y diseminar información sobre seguridad.</a:t>
            </a:r>
          </a:p>
        </p:txBody>
      </p:sp>
      <p:sp>
        <p:nvSpPr>
          <p:cNvPr id="419"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222E5E44-4626-4206-8431-6B7631C7942C}" type="slidenum">
              <a:rPr lang="es-MX" sz="1200" b="0" strike="noStrike" spc="-1">
                <a:solidFill>
                  <a:srgbClr val="000000"/>
                </a:solidFill>
                <a:latin typeface="+mn-lt"/>
                <a:ea typeface="+mn-ea"/>
              </a:rPr>
              <a:t>13</a:t>
            </a:fld>
            <a:endParaRPr lang="es-MX"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1196975" y="693738"/>
            <a:ext cx="4613275" cy="3459162"/>
          </a:xfrm>
          <a:prstGeom prst="rect">
            <a:avLst/>
          </a:prstGeom>
        </p:spPr>
      </p:sp>
      <p:sp>
        <p:nvSpPr>
          <p:cNvPr id="421"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dirty="0">
              <a:latin typeface="Arial"/>
            </a:endParaRPr>
          </a:p>
        </p:txBody>
      </p:sp>
      <p:sp>
        <p:nvSpPr>
          <p:cNvPr id="422"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A2301FA8-6E33-41C3-B581-FA96E2333D97}" type="slidenum">
              <a:rPr lang="es-MX" sz="1200" b="0" strike="noStrike" spc="-1">
                <a:solidFill>
                  <a:srgbClr val="000000"/>
                </a:solidFill>
                <a:latin typeface="+mn-lt"/>
                <a:ea typeface="+mn-ea"/>
              </a:rPr>
              <a:t>14</a:t>
            </a:fld>
            <a:endParaRPr lang="es-MX"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1196975" y="693738"/>
            <a:ext cx="4613275" cy="3459162"/>
          </a:xfrm>
          <a:prstGeom prst="rect">
            <a:avLst/>
          </a:prstGeom>
        </p:spPr>
      </p:sp>
      <p:sp>
        <p:nvSpPr>
          <p:cNvPr id="424" name="PlaceHolder 2"/>
          <p:cNvSpPr>
            <a:spLocks noGrp="1"/>
          </p:cNvSpPr>
          <p:nvPr>
            <p:ph type="body"/>
          </p:nvPr>
        </p:nvSpPr>
        <p:spPr>
          <a:xfrm>
            <a:off x="700920" y="4386960"/>
            <a:ext cx="5605200" cy="4152960"/>
          </a:xfrm>
          <a:prstGeom prst="rect">
            <a:avLst/>
          </a:prstGeom>
        </p:spPr>
        <p:txBody>
          <a:bodyPr lIns="92160" tIns="46080" rIns="92160" bIns="46080">
            <a:normAutofit/>
          </a:bodyPr>
          <a:lstStyle/>
          <a:p>
            <a:pPr marL="216000" indent="-213120">
              <a:lnSpc>
                <a:spcPct val="100000"/>
              </a:lnSpc>
            </a:pPr>
            <a:r>
              <a:rPr lang="es-MX" sz="1200" b="0" strike="noStrike" spc="-1" dirty="0">
                <a:latin typeface="+mn-lt"/>
              </a:rPr>
              <a:t>Existen peligros eléctricos en la mayoría de las partes de la turbina, incluyendo el interior confinado de la góndola y la sección de torre.</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El interior de la sección de torre aloja la escalera y el cableado de energía eléctrica que transportan la energía eléctrica generada desde la góndola hasta la subestación o la red. Entonces, ahí hay exposición a peligros eléctricos.</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La góndola, que descansa arriba de la torre, aloja el generador, la caja de transmisión, el sistema de orientación y todos los componentes mecánicos y eléctricos que convierten la energía eólica en energía eléctrica. Igualmente, ahí también existe la posibilidad de peligros eléctricos.</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El ensamblador, el electricista, el técnico electricista o el técnico mecánico y la cuadrilla de mantenimiento son los trabajadores con la mayor exposición en estas áreas.</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Comunicar a los participantes que siempre deben inspeccionar y probar las cajas de control y las superficies metálicas que soportan dispositivos de control eléctrico y electrónico, antes de tocarlos o trabajar en ellos.</a:t>
            </a:r>
          </a:p>
          <a:p>
            <a:pPr marL="216000" indent="-213120">
              <a:lnSpc>
                <a:spcPct val="100000"/>
              </a:lnSpc>
            </a:pPr>
            <a:endParaRPr lang="es-MX" sz="1200" b="0" strike="noStrike" spc="-1" dirty="0">
              <a:latin typeface="+mn-lt"/>
            </a:endParaRPr>
          </a:p>
          <a:p>
            <a:pPr marL="216000" indent="-213120">
              <a:lnSpc>
                <a:spcPct val="100000"/>
              </a:lnSpc>
            </a:pPr>
            <a:endParaRPr lang="es-MX" sz="2000" b="0" strike="noStrike" spc="-1" dirty="0">
              <a:latin typeface="Arial"/>
            </a:endParaRPr>
          </a:p>
        </p:txBody>
      </p:sp>
      <p:sp>
        <p:nvSpPr>
          <p:cNvPr id="425"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5BC0FA57-548F-450C-93CA-4EE3C29F2243}" type="slidenum">
              <a:rPr lang="es-MX" sz="1200" b="0" strike="noStrike" spc="-1">
                <a:solidFill>
                  <a:srgbClr val="000000"/>
                </a:solidFill>
                <a:latin typeface="+mn-lt"/>
                <a:ea typeface="+mn-ea"/>
              </a:rPr>
              <a:t>15</a:t>
            </a:fld>
            <a:endParaRPr lang="es-MX"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1196975" y="693738"/>
            <a:ext cx="4613275" cy="3459162"/>
          </a:xfrm>
          <a:prstGeom prst="rect">
            <a:avLst/>
          </a:prstGeom>
        </p:spPr>
      </p:sp>
      <p:sp>
        <p:nvSpPr>
          <p:cNvPr id="427"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0" strike="noStrike" spc="-1" dirty="0">
                <a:latin typeface="+mn-lt"/>
              </a:rPr>
              <a:t>Los incendios y las explosiones son fuentes significativas de peligros en áreas confinadas. Esto es particularmente crítico porque los trabajadores pueden tener dificultades para escapar de dichos espacios en la eventualidad de estos peligros.</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El humo puede acumularse rápidamente y el espacio puede volverse inestable debido a una explosión. El fuego en un espacio confinado puede encender con una chispa o por la ignición de algún material inflamable.</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Deben colocarse anuncios de advertencia en la góndola, el buje y la entrada de la torre.</a:t>
            </a:r>
          </a:p>
        </p:txBody>
      </p:sp>
      <p:sp>
        <p:nvSpPr>
          <p:cNvPr id="428"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BCCABF37-D611-430F-A0E5-BE5CBE9B54A5}" type="slidenum">
              <a:rPr lang="es-MX" sz="1200" b="0" strike="noStrike" spc="-1">
                <a:solidFill>
                  <a:srgbClr val="000000"/>
                </a:solidFill>
                <a:latin typeface="Times New Roman"/>
              </a:rPr>
              <a:t>17</a:t>
            </a:fld>
            <a:endParaRPr lang="es-MX"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1196975" y="693738"/>
            <a:ext cx="4613275" cy="3459162"/>
          </a:xfrm>
          <a:prstGeom prst="rect">
            <a:avLst/>
          </a:prstGeom>
        </p:spPr>
      </p:sp>
      <p:sp>
        <p:nvSpPr>
          <p:cNvPr id="430" name="PlaceHolder 2"/>
          <p:cNvSpPr>
            <a:spLocks noGrp="1"/>
          </p:cNvSpPr>
          <p:nvPr>
            <p:ph type="body"/>
          </p:nvPr>
        </p:nvSpPr>
        <p:spPr>
          <a:xfrm>
            <a:off x="700920" y="4386960"/>
            <a:ext cx="5605200" cy="4152960"/>
          </a:xfrm>
          <a:prstGeom prst="rect">
            <a:avLst/>
          </a:prstGeom>
        </p:spPr>
        <p:txBody>
          <a:bodyPr lIns="92160" tIns="46080" rIns="92160" bIns="46080">
            <a:normAutofit fontScale="92500" lnSpcReduction="10000"/>
          </a:bodyPr>
          <a:lstStyle/>
          <a:p>
            <a:pPr marL="216000" indent="-213120">
              <a:lnSpc>
                <a:spcPct val="100000"/>
              </a:lnSpc>
            </a:pPr>
            <a:r>
              <a:rPr lang="es-MX" sz="1200" b="0" strike="noStrike" spc="-1">
                <a:solidFill>
                  <a:srgbClr val="000000"/>
                </a:solidFill>
                <a:latin typeface="+mn-lt"/>
                <a:ea typeface="+mn-ea"/>
              </a:rPr>
              <a:t>Síntomas de estrés por calor y agotamiento:</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Aumento en la irritabilidad</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Pérdida de concentración </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Incapacidad de realizar tareas físicas o mentales</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Nausea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Sudoración excesiva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Dolor de cabeza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Frío, palidez, piel húmeda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Calambres musculares</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Mareos</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Fatiga.</a:t>
            </a:r>
            <a:endParaRPr lang="es-MX" sz="1200" b="0" strike="noStrike" spc="-1">
              <a:latin typeface="Arial"/>
            </a:endParaRPr>
          </a:p>
          <a:p>
            <a:pPr>
              <a:lnSpc>
                <a:spcPct val="100000"/>
              </a:lnSpc>
            </a:pPr>
            <a:endParaRPr lang="es-MX" sz="1200" b="0" strike="noStrike" spc="-1">
              <a:latin typeface="Arial"/>
            </a:endParaRPr>
          </a:p>
          <a:p>
            <a:pPr>
              <a:lnSpc>
                <a:spcPct val="100000"/>
              </a:lnSpc>
            </a:pPr>
            <a:r>
              <a:rPr lang="es-MX" sz="1200" b="0" strike="noStrike" spc="-1">
                <a:solidFill>
                  <a:srgbClr val="000000"/>
                </a:solidFill>
                <a:latin typeface="+mn-lt"/>
                <a:ea typeface="+mn-ea"/>
              </a:rPr>
              <a:t>La insolación es considerada como una emergencia médica. Llamar al 911 si se presentan los siguientes síntomas:</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Nausea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Piel húmeda y caliente</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Pérdida de la conciencia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Confusión</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Comportamiento extraño</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Alta temperatura del cuerpo</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Dolor de cabeza</a:t>
            </a:r>
            <a:endParaRPr lang="es-MX" sz="1200" b="0" strike="noStrike" spc="-1">
              <a:latin typeface="Arial"/>
            </a:endParaRPr>
          </a:p>
          <a:p>
            <a:pPr>
              <a:lnSpc>
                <a:spcPct val="100000"/>
              </a:lnSpc>
            </a:pPr>
            <a:endParaRPr lang="es-MX" sz="1200" b="0" strike="noStrike" spc="-1">
              <a:latin typeface="Arial"/>
            </a:endParaRPr>
          </a:p>
          <a:p>
            <a:pPr>
              <a:lnSpc>
                <a:spcPct val="100000"/>
              </a:lnSpc>
            </a:pPr>
            <a:r>
              <a:rPr lang="es-MX" sz="2000" b="0" u="sng" strike="noStrike" spc="-1">
                <a:solidFill>
                  <a:srgbClr val="000000"/>
                </a:solidFill>
                <a:uFillTx/>
                <a:latin typeface="+mn-lt"/>
                <a:ea typeface="+mn-ea"/>
                <a:hlinkClick r:id="rId3"/>
              </a:rPr>
              <a:t>https://www.ccohs.ca/products/posters/longdesc/work_heat.html</a:t>
            </a:r>
            <a:endParaRPr lang="es-MX" sz="2000" b="0" strike="noStrike" spc="-1">
              <a:latin typeface="Arial"/>
            </a:endParaRPr>
          </a:p>
        </p:txBody>
      </p:sp>
      <p:sp>
        <p:nvSpPr>
          <p:cNvPr id="431"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C132B93E-E33E-4CB7-86D7-013E11669FD6}" type="slidenum">
              <a:rPr lang="es-MX" sz="1200" b="0" strike="noStrike" spc="-1">
                <a:solidFill>
                  <a:srgbClr val="000000"/>
                </a:solidFill>
                <a:latin typeface="Times New Roman"/>
              </a:rPr>
              <a:t>18</a:t>
            </a:fld>
            <a:endParaRPr lang="es-MX"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1196975" y="693738"/>
            <a:ext cx="4613275" cy="3459162"/>
          </a:xfrm>
          <a:prstGeom prst="rect">
            <a:avLst/>
          </a:prstGeom>
        </p:spPr>
      </p:sp>
      <p:sp>
        <p:nvSpPr>
          <p:cNvPr id="433" name="CustomShape 2"/>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EC2C9362-5EA2-4A5A-9ED9-0C0AEBAEB2A7}" type="slidenum">
              <a:rPr lang="es-MX" sz="1200" b="0" strike="noStrike" spc="-1">
                <a:solidFill>
                  <a:srgbClr val="000000"/>
                </a:solidFill>
                <a:latin typeface="Times New Roman"/>
              </a:rPr>
              <a:t>19</a:t>
            </a:fld>
            <a:endParaRPr lang="es-MX" sz="1200" b="0" strike="noStrike" spc="-1">
              <a:latin typeface="Arial"/>
            </a:endParaRPr>
          </a:p>
        </p:txBody>
      </p:sp>
      <p:sp>
        <p:nvSpPr>
          <p:cNvPr id="434" name="CustomShape 3"/>
          <p:cNvSpPr/>
          <p:nvPr/>
        </p:nvSpPr>
        <p:spPr>
          <a:xfrm>
            <a:off x="700920" y="4477680"/>
            <a:ext cx="5605200" cy="415296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ormAutofit fontScale="92500" lnSpcReduction="10000"/>
          </a:bodyPr>
          <a:lstStyle/>
          <a:p>
            <a:pPr marL="216000" indent="-213120">
              <a:lnSpc>
                <a:spcPct val="100000"/>
              </a:lnSpc>
            </a:pPr>
            <a:r>
              <a:rPr lang="es-MX" sz="1200" b="0" strike="noStrike" spc="-1">
                <a:solidFill>
                  <a:srgbClr val="000000"/>
                </a:solidFill>
                <a:latin typeface="+mn-lt"/>
                <a:ea typeface="+mn-ea"/>
              </a:rPr>
              <a:t>Síntomas de estrés por calor y agotamiento:</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Aumento en la irritabilidad</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Pérdida de concentración </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Incapacidad de realizar tareas físicas o mentales</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Nausea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Sudoración excesiva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Dolor de cabeza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Frío, palidez, piel húmeda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Calambres musculares</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Mareos</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Fatiga.</a:t>
            </a:r>
            <a:endParaRPr lang="es-MX" sz="1200" b="0" strike="noStrike" spc="-1">
              <a:latin typeface="Arial"/>
            </a:endParaRPr>
          </a:p>
          <a:p>
            <a:pPr>
              <a:lnSpc>
                <a:spcPct val="100000"/>
              </a:lnSpc>
            </a:pPr>
            <a:endParaRPr lang="es-MX" sz="1200" b="0" strike="noStrike" spc="-1">
              <a:latin typeface="Arial"/>
            </a:endParaRPr>
          </a:p>
          <a:p>
            <a:pPr>
              <a:lnSpc>
                <a:spcPct val="100000"/>
              </a:lnSpc>
            </a:pPr>
            <a:r>
              <a:rPr lang="es-MX" sz="1200" b="0" strike="noStrike" spc="-1">
                <a:solidFill>
                  <a:srgbClr val="000000"/>
                </a:solidFill>
                <a:latin typeface="+mn-lt"/>
                <a:ea typeface="+mn-ea"/>
              </a:rPr>
              <a:t>La insolación es considerada como una emergencia médica. Llamar al 911 si se presentan los siguientes síntomas:</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Nausea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Piel húmeda y caliente</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Pérdida de la conciencia</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Confusión</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Comportamiento extraño</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Alta temperatura del cuerpo</a:t>
            </a:r>
            <a:endParaRPr lang="es-MX" sz="1200" b="0" strike="noStrike" spc="-1">
              <a:latin typeface="Arial"/>
            </a:endParaRPr>
          </a:p>
          <a:p>
            <a:pPr marL="628560" lvl="1" indent="-168120">
              <a:lnSpc>
                <a:spcPct val="100000"/>
              </a:lnSpc>
              <a:buClr>
                <a:srgbClr val="000000"/>
              </a:buClr>
              <a:buFont typeface="Wingdings" charset="2"/>
              <a:buChar char=""/>
            </a:pPr>
            <a:r>
              <a:rPr lang="es-MX" sz="1200" b="0" strike="noStrike" spc="-1">
                <a:solidFill>
                  <a:srgbClr val="000000"/>
                </a:solidFill>
                <a:latin typeface="+mn-lt"/>
                <a:ea typeface="+mn-ea"/>
              </a:rPr>
              <a:t>Dolor de cabeza</a:t>
            </a:r>
            <a:endParaRPr lang="es-MX" sz="1200" b="0" strike="noStrike" spc="-1">
              <a:latin typeface="Arial"/>
            </a:endParaRPr>
          </a:p>
          <a:p>
            <a:pPr>
              <a:lnSpc>
                <a:spcPct val="100000"/>
              </a:lnSpc>
            </a:pPr>
            <a:endParaRPr lang="es-MX" sz="1200" b="0" strike="noStrike" spc="-1">
              <a:latin typeface="Arial"/>
            </a:endParaRPr>
          </a:p>
          <a:p>
            <a:pPr>
              <a:lnSpc>
                <a:spcPct val="100000"/>
              </a:lnSpc>
            </a:pPr>
            <a:r>
              <a:rPr lang="es-MX" sz="2000" b="0" u="sng" strike="noStrike" spc="-1">
                <a:solidFill>
                  <a:srgbClr val="000000"/>
                </a:solidFill>
                <a:uFillTx/>
                <a:latin typeface="+mn-lt"/>
                <a:ea typeface="+mn-ea"/>
                <a:hlinkClick r:id="rId3"/>
              </a:rPr>
              <a:t>https://www.ccohs.ca/products/posters/longdesc/work_heat.html</a:t>
            </a:r>
            <a:endParaRPr lang="es-MX" sz="2000" b="0" strike="noStrike" spc="-1">
              <a:latin typeface="Arial"/>
            </a:endParaRPr>
          </a:p>
        </p:txBody>
      </p:sp>
      <p:sp>
        <p:nvSpPr>
          <p:cNvPr id="2" name="Notes Placeholder 1">
            <a:extLst>
              <a:ext uri="{FF2B5EF4-FFF2-40B4-BE49-F238E27FC236}">
                <a16:creationId xmlns:a16="http://schemas.microsoft.com/office/drawing/2014/main" id="{5D098E66-6D07-4ADF-9CFC-29EB82D045EA}"/>
              </a:ext>
            </a:extLst>
          </p:cNvPr>
          <p:cNvSpPr>
            <a:spLocks noGrp="1"/>
          </p:cNvSpPr>
          <p:nvPr>
            <p:ph type="body" idx="1"/>
          </p:nvPr>
        </p:nvSpPr>
        <p:spPr/>
        <p:txBody>
          <a:bodyPr/>
          <a:lstStyle/>
          <a:p>
            <a:pPr marL="0" indent="0" rtl="0">
              <a:buFont typeface="Wingdings" panose="05000000000000000000" pitchFamily="2" charset="2"/>
              <a:buNone/>
            </a:pPr>
            <a:r>
              <a:rPr lang="es-ES" sz="1200" b="0" i="0" kern="1200" dirty="0">
                <a:solidFill>
                  <a:schemeClr val="tx1"/>
                </a:solidFill>
                <a:effectLst/>
                <a:latin typeface="+mn-lt"/>
                <a:ea typeface="+mn-ea"/>
                <a:cs typeface="+mn-cs"/>
              </a:rPr>
              <a:t>Síntomas de estrés por calor y agotamiento:</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Mayor irritabilidad</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Pérdida de concentración</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Incapacidad para realizar tareas físicas o mentales.</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Náusea</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Sudoración intensa</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Dolor de cabeza</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Piel fría, pálida y húmeda</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Calambres musculares</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Mareo</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Fatiga.</a:t>
            </a:r>
          </a:p>
          <a:p>
            <a:pPr marL="0" indent="0" rtl="0">
              <a:buFont typeface="Wingdings" panose="05000000000000000000" pitchFamily="2" charset="2"/>
              <a:buNone/>
            </a:pPr>
            <a:br>
              <a:rPr lang="es-ES" sz="1200" b="0" i="0" kern="1200" dirty="0">
                <a:solidFill>
                  <a:schemeClr val="tx1"/>
                </a:solidFill>
                <a:effectLst/>
                <a:latin typeface="+mn-lt"/>
                <a:ea typeface="+mn-ea"/>
                <a:cs typeface="+mn-cs"/>
              </a:rPr>
            </a:br>
            <a:r>
              <a:rPr lang="es-ES" sz="1200" b="0" i="0" kern="1200" dirty="0">
                <a:solidFill>
                  <a:schemeClr val="tx1"/>
                </a:solidFill>
                <a:effectLst/>
                <a:latin typeface="+mn-lt"/>
                <a:ea typeface="+mn-ea"/>
                <a:cs typeface="+mn-cs"/>
              </a:rPr>
              <a:t>El golpe de calor se considera una emergencia médica. Llame al 911 en caso de los siguientes síntomas:</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Náusea</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Piel caliente y seca</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pérdida de consciencia</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confusión</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comportamiento extraño</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temperatura corporal alta</a:t>
            </a:r>
          </a:p>
          <a:p>
            <a:pPr marL="171450" indent="-171450" rtl="0">
              <a:buFont typeface="Wingdings" panose="05000000000000000000" pitchFamily="2" charset="2"/>
              <a:buChar char="ü"/>
            </a:pPr>
            <a:r>
              <a:rPr lang="es-ES" sz="1200" b="0" i="0" kern="1200" dirty="0">
                <a:solidFill>
                  <a:schemeClr val="tx1"/>
                </a:solidFill>
                <a:effectLst/>
                <a:latin typeface="+mn-lt"/>
                <a:ea typeface="+mn-ea"/>
                <a:cs typeface="+mn-cs"/>
              </a:rPr>
              <a:t>Dolor de cabeza</a:t>
            </a:r>
            <a:br>
              <a:rPr lang="es-ES" sz="1200" b="0" i="0" kern="1200" dirty="0">
                <a:solidFill>
                  <a:schemeClr val="tx1"/>
                </a:solidFill>
                <a:effectLst/>
                <a:latin typeface="+mn-lt"/>
                <a:ea typeface="+mn-ea"/>
                <a:cs typeface="+mn-cs"/>
              </a:rPr>
            </a:br>
            <a:endParaRPr lang="es-ES" sz="1200" b="0" i="0" kern="1200" dirty="0">
              <a:solidFill>
                <a:schemeClr val="tx1"/>
              </a:solidFill>
              <a:effectLst/>
              <a:latin typeface="+mn-lt"/>
              <a:ea typeface="+mn-ea"/>
              <a:cs typeface="+mn-cs"/>
            </a:endParaRPr>
          </a:p>
          <a:p>
            <a:pPr marL="0" indent="0" rtl="0">
              <a:buFont typeface="Wingdings" panose="05000000000000000000" pitchFamily="2" charset="2"/>
              <a:buNone/>
            </a:pPr>
            <a:r>
              <a:rPr lang="en-US" dirty="0">
                <a:hlinkClick r:id="rId3"/>
              </a:rPr>
              <a:t>ttps://www.ccohs.ca/products/posters/longdesc/work_heat.html</a:t>
            </a:r>
            <a:endParaRPr lang="en-US" sz="1200" b="0" i="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1196975" y="693738"/>
            <a:ext cx="4613275" cy="3459162"/>
          </a:xfrm>
          <a:prstGeom prst="rect">
            <a:avLst/>
          </a:prstGeom>
        </p:spPr>
      </p:sp>
      <p:sp>
        <p:nvSpPr>
          <p:cNvPr id="436" name="PlaceHolder 2"/>
          <p:cNvSpPr>
            <a:spLocks noGrp="1"/>
          </p:cNvSpPr>
          <p:nvPr>
            <p:ph type="body"/>
          </p:nvPr>
        </p:nvSpPr>
        <p:spPr>
          <a:xfrm>
            <a:off x="700920" y="4386960"/>
            <a:ext cx="5605200" cy="4152960"/>
          </a:xfrm>
          <a:prstGeom prst="rect">
            <a:avLst/>
          </a:prstGeom>
        </p:spPr>
        <p:txBody>
          <a:bodyPr lIns="92160" tIns="46080" rIns="92160" bIns="46080">
            <a:normAutofit/>
          </a:bodyPr>
          <a:lstStyle/>
          <a:p>
            <a:pPr marL="216000" indent="-213120">
              <a:lnSpc>
                <a:spcPct val="100000"/>
              </a:lnSpc>
            </a:pPr>
            <a:r>
              <a:rPr lang="es-MX" sz="1200" b="0" strike="noStrike" spc="-1" dirty="0">
                <a:latin typeface="+mn-lt"/>
              </a:rPr>
              <a:t>Esta información es de la OSHA.</a:t>
            </a:r>
          </a:p>
        </p:txBody>
      </p:sp>
      <p:sp>
        <p:nvSpPr>
          <p:cNvPr id="437"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B77B227D-AA29-4252-80BF-B964BF1B2265}" type="slidenum">
              <a:rPr lang="es-MX" sz="1200" b="0" strike="noStrike" spc="-1">
                <a:solidFill>
                  <a:srgbClr val="000000"/>
                </a:solidFill>
                <a:latin typeface="Times New Roman"/>
              </a:rPr>
              <a:t>20</a:t>
            </a:fld>
            <a:endParaRPr lang="es-MX"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1196975" y="693738"/>
            <a:ext cx="4613275" cy="3459162"/>
          </a:xfrm>
          <a:prstGeom prst="rect">
            <a:avLst/>
          </a:prstGeom>
        </p:spPr>
      </p:sp>
      <p:sp>
        <p:nvSpPr>
          <p:cNvPr id="439" name="PlaceHolder 2"/>
          <p:cNvSpPr>
            <a:spLocks noGrp="1"/>
          </p:cNvSpPr>
          <p:nvPr>
            <p:ph type="body"/>
          </p:nvPr>
        </p:nvSpPr>
        <p:spPr>
          <a:xfrm>
            <a:off x="700920" y="4386960"/>
            <a:ext cx="5605200" cy="4152960"/>
          </a:xfrm>
          <a:prstGeom prst="rect">
            <a:avLst/>
          </a:prstGeom>
        </p:spPr>
        <p:txBody>
          <a:bodyPr lIns="92160" tIns="46080" rIns="92160" bIns="46080">
            <a:normAutofit/>
          </a:bodyPr>
          <a:lstStyle/>
          <a:p>
            <a:pPr marL="216000" indent="-213120">
              <a:lnSpc>
                <a:spcPct val="100000"/>
              </a:lnSpc>
            </a:pPr>
            <a:r>
              <a:rPr lang="es-MX" sz="1200" b="0" strike="noStrike" spc="-1" dirty="0">
                <a:latin typeface="+mn-lt"/>
              </a:rPr>
              <a:t>Esta información es de la OSHA.</a:t>
            </a:r>
          </a:p>
        </p:txBody>
      </p:sp>
      <p:sp>
        <p:nvSpPr>
          <p:cNvPr id="440"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0B583741-878F-43D6-A027-89AFF5BEA100}" type="slidenum">
              <a:rPr lang="es-MX" sz="1200" b="0" strike="noStrike" spc="-1">
                <a:solidFill>
                  <a:srgbClr val="000000"/>
                </a:solidFill>
                <a:latin typeface="Times New Roman"/>
              </a:rPr>
              <a:t>21</a:t>
            </a:fld>
            <a:endParaRPr lang="es-MX"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1196975" y="693738"/>
            <a:ext cx="4613275" cy="3459162"/>
          </a:xfrm>
          <a:prstGeom prst="rect">
            <a:avLst/>
          </a:prstGeom>
        </p:spPr>
      </p:sp>
      <p:sp>
        <p:nvSpPr>
          <p:cNvPr id="442"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0" strike="noStrike" spc="-1" dirty="0">
                <a:latin typeface="+mn-lt"/>
              </a:rPr>
              <a:t>El ensamblado y la instalación de la turbina eólica involucra varios procesos. En las fotos se muestran algunas de las etapas desde la construcción de la cimentación hasta la colocación del rotor.</a:t>
            </a:r>
          </a:p>
          <a:p>
            <a:pPr marL="216000" indent="-213120">
              <a:lnSpc>
                <a:spcPct val="100000"/>
              </a:lnSpc>
            </a:pPr>
            <a:endParaRPr lang="es-MX" sz="1200" b="0" strike="noStrike" spc="-1" dirty="0">
              <a:latin typeface="+mn-lt"/>
            </a:endParaRPr>
          </a:p>
          <a:p>
            <a:pPr marL="216000" indent="-213120">
              <a:lnSpc>
                <a:spcPct val="100000"/>
              </a:lnSpc>
            </a:pPr>
            <a:r>
              <a:rPr lang="es-MX" sz="1200" b="0" i="1" u="sng" strike="noStrike" spc="-1" dirty="0">
                <a:uFillTx/>
                <a:latin typeface="+mn-lt"/>
              </a:rPr>
              <a:t>Pida a los participantes:</a:t>
            </a:r>
            <a:endParaRPr lang="es-MX" sz="1200" b="0" strike="noStrike" spc="-1" dirty="0">
              <a:latin typeface="+mn-lt"/>
            </a:endParaRPr>
          </a:p>
          <a:p>
            <a:pPr marL="228600" indent="-225360">
              <a:lnSpc>
                <a:spcPct val="100000"/>
              </a:lnSpc>
              <a:buClr>
                <a:srgbClr val="000000"/>
              </a:buClr>
              <a:buFont typeface="StarSymbol"/>
              <a:buAutoNum type="alphaLcParenR"/>
            </a:pPr>
            <a:r>
              <a:rPr lang="es-MX" sz="1200" b="0" strike="noStrike" spc="-1" dirty="0">
                <a:latin typeface="+mn-lt"/>
              </a:rPr>
              <a:t> Identificar qué riesgos o etapa de trabajo están capturados en cada foto.</a:t>
            </a:r>
          </a:p>
          <a:p>
            <a:pPr marL="228600" indent="-225360">
              <a:lnSpc>
                <a:spcPct val="100000"/>
              </a:lnSpc>
              <a:buClr>
                <a:srgbClr val="000000"/>
              </a:buClr>
              <a:buFont typeface="StarSymbol"/>
              <a:buAutoNum type="alphaLcParenR"/>
            </a:pPr>
            <a:r>
              <a:rPr lang="es-MX" sz="1200" b="0" strike="noStrike" spc="-1" dirty="0">
                <a:latin typeface="+mn-lt"/>
              </a:rPr>
              <a:t>Identificar los peligros existentes y potenciales asociados a estas etapas.</a:t>
            </a:r>
          </a:p>
          <a:p>
            <a:pPr>
              <a:lnSpc>
                <a:spcPct val="100000"/>
              </a:lnSpc>
            </a:pPr>
            <a:endParaRPr lang="es-MX" sz="1200" b="0" strike="noStrike" spc="-1" dirty="0">
              <a:latin typeface="+mn-lt"/>
            </a:endParaRPr>
          </a:p>
          <a:p>
            <a:pPr>
              <a:lnSpc>
                <a:spcPct val="100000"/>
              </a:lnSpc>
            </a:pPr>
            <a:r>
              <a:rPr lang="es-MX" sz="1200" b="1" strike="noStrike" spc="-1" dirty="0">
                <a:latin typeface="+mn-lt"/>
              </a:rPr>
              <a:t>Respuestas</a:t>
            </a:r>
            <a:r>
              <a:rPr lang="es-MX" sz="1200" b="0" strike="noStrike" spc="-1" dirty="0">
                <a:latin typeface="+mn-lt"/>
              </a:rPr>
              <a:t>: </a:t>
            </a:r>
          </a:p>
          <a:p>
            <a:pPr>
              <a:lnSpc>
                <a:spcPct val="100000"/>
              </a:lnSpc>
            </a:pPr>
            <a:r>
              <a:rPr lang="es-MX" sz="1200" b="0" strike="noStrike" spc="-1" dirty="0">
                <a:latin typeface="+mn-lt"/>
              </a:rPr>
              <a:t>i) La foto de arriba a la izquierda muestra la construcción de la cimentación de la turbina.</a:t>
            </a:r>
          </a:p>
          <a:p>
            <a:pPr>
              <a:lnSpc>
                <a:spcPct val="100000"/>
              </a:lnSpc>
            </a:pPr>
            <a:r>
              <a:rPr lang="es-MX" sz="1200" b="0" strike="noStrike" spc="-1" dirty="0" err="1">
                <a:latin typeface="+mn-lt"/>
              </a:rPr>
              <a:t>ii</a:t>
            </a:r>
            <a:r>
              <a:rPr lang="es-MX" sz="1200" b="0" strike="noStrike" spc="-1" dirty="0">
                <a:latin typeface="+mn-lt"/>
              </a:rPr>
              <a:t>) La foto de arriba al centro muestra la instalación de la primera sección de torre.</a:t>
            </a:r>
          </a:p>
          <a:p>
            <a:pPr>
              <a:lnSpc>
                <a:spcPct val="100000"/>
              </a:lnSpc>
            </a:pPr>
            <a:r>
              <a:rPr lang="es-MX" sz="1200" b="0" strike="noStrike" spc="-1" dirty="0" err="1">
                <a:latin typeface="+mn-lt"/>
              </a:rPr>
              <a:t>iii</a:t>
            </a:r>
            <a:r>
              <a:rPr lang="es-MX" sz="1200" b="0" strike="noStrike" spc="-1" dirty="0">
                <a:latin typeface="+mn-lt"/>
              </a:rPr>
              <a:t>) La foto de arriba a la derecha muestra la instalación de la segunda sección de torre.</a:t>
            </a:r>
          </a:p>
          <a:p>
            <a:pPr>
              <a:lnSpc>
                <a:spcPct val="100000"/>
              </a:lnSpc>
            </a:pPr>
            <a:r>
              <a:rPr lang="es-MX" sz="1200" b="0" strike="noStrike" spc="-1" dirty="0" err="1">
                <a:latin typeface="+mn-lt"/>
              </a:rPr>
              <a:t>iv</a:t>
            </a:r>
            <a:r>
              <a:rPr lang="es-MX" sz="1200" b="0" strike="noStrike" spc="-1" dirty="0">
                <a:latin typeface="+mn-lt"/>
              </a:rPr>
              <a:t>) La foto de abajo a la izquierda muestra la colocación de la góndola.</a:t>
            </a:r>
          </a:p>
          <a:p>
            <a:pPr>
              <a:lnSpc>
                <a:spcPct val="100000"/>
              </a:lnSpc>
            </a:pPr>
            <a:r>
              <a:rPr lang="es-MX" sz="1200" b="0" strike="noStrike" spc="-1" dirty="0">
                <a:latin typeface="+mn-lt"/>
              </a:rPr>
              <a:t>v) La foto de abajo al centro muestra el ensamblado del rotor.</a:t>
            </a:r>
          </a:p>
          <a:p>
            <a:pPr>
              <a:lnSpc>
                <a:spcPct val="100000"/>
              </a:lnSpc>
            </a:pPr>
            <a:r>
              <a:rPr lang="es-MX" sz="1200" b="0" strike="noStrike" spc="-1" dirty="0">
                <a:latin typeface="+mn-lt"/>
              </a:rPr>
              <a:t>vi) La foto de abajo a la derecha muestra la instalación del rotor.</a:t>
            </a:r>
          </a:p>
        </p:txBody>
      </p:sp>
      <p:sp>
        <p:nvSpPr>
          <p:cNvPr id="443"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B80C57FB-C67C-4392-A8F8-E5D90196FE63}" type="slidenum">
              <a:rPr lang="es-MX" sz="1200" b="0" strike="noStrike" spc="-1">
                <a:solidFill>
                  <a:srgbClr val="000000"/>
                </a:solidFill>
                <a:latin typeface="Times New Roman"/>
              </a:rPr>
              <a:t>22</a:t>
            </a:fld>
            <a:endParaRPr lang="es-MX"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1196975" y="693738"/>
            <a:ext cx="4613275" cy="3459162"/>
          </a:xfrm>
          <a:prstGeom prst="rect">
            <a:avLst/>
          </a:prstGeom>
        </p:spPr>
      </p:sp>
      <p:sp>
        <p:nvSpPr>
          <p:cNvPr id="445"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0" strike="noStrike" spc="-1" dirty="0">
                <a:latin typeface="+mn-lt"/>
              </a:rPr>
              <a:t>De acuerdo con la OSHA, las características de un espacio confinado son las siguientes:</a:t>
            </a:r>
          </a:p>
          <a:p>
            <a:pPr marL="628560" lvl="1" indent="-168120">
              <a:lnSpc>
                <a:spcPct val="100000"/>
              </a:lnSpc>
              <a:buClr>
                <a:srgbClr val="000000"/>
              </a:buClr>
              <a:buFont typeface="Wingdings" charset="2"/>
              <a:buChar char=""/>
            </a:pPr>
            <a:r>
              <a:rPr lang="es-MX" sz="1200" b="0" strike="noStrike" spc="-1" dirty="0">
                <a:latin typeface="+mn-lt"/>
              </a:rPr>
              <a:t> El trabajador puede entrar en el espacio para realizar el trabajo requerido.</a:t>
            </a:r>
          </a:p>
          <a:p>
            <a:pPr marL="628560" lvl="1" indent="-168120">
              <a:lnSpc>
                <a:spcPct val="100000"/>
              </a:lnSpc>
              <a:buClr>
                <a:srgbClr val="000000"/>
              </a:buClr>
              <a:buFont typeface="Wingdings" charset="2"/>
              <a:buChar char=""/>
            </a:pPr>
            <a:r>
              <a:rPr lang="es-MX" sz="1200" b="0" strike="noStrike" spc="-1" dirty="0">
                <a:latin typeface="+mn-lt"/>
              </a:rPr>
              <a:t> El espacio no debería usarse para ser ocupado de manera permanente por personas.</a:t>
            </a:r>
          </a:p>
          <a:p>
            <a:pPr marL="628560" lvl="1" indent="-168120">
              <a:lnSpc>
                <a:spcPct val="100000"/>
              </a:lnSpc>
              <a:buClr>
                <a:srgbClr val="000000"/>
              </a:buClr>
              <a:buFont typeface="Wingdings" charset="2"/>
              <a:buChar char=""/>
            </a:pPr>
            <a:r>
              <a:rPr lang="es-MX" sz="1200" b="0" strike="noStrike" spc="-1" dirty="0">
                <a:latin typeface="+mn-lt"/>
              </a:rPr>
              <a:t> La entrada y salida del espacio confinado es restringida.</a:t>
            </a:r>
          </a:p>
        </p:txBody>
      </p:sp>
      <p:sp>
        <p:nvSpPr>
          <p:cNvPr id="446"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440B6982-ACDA-436E-83B3-19EB84678763}" type="slidenum">
              <a:rPr lang="es-MX" sz="1200" b="0" strike="noStrike" spc="-1">
                <a:solidFill>
                  <a:srgbClr val="000000"/>
                </a:solidFill>
                <a:latin typeface="+mn-lt"/>
                <a:ea typeface="+mn-ea"/>
              </a:rPr>
              <a:t>23</a:t>
            </a:fld>
            <a:endParaRPr lang="es-MX"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1196975" y="693738"/>
            <a:ext cx="4613275" cy="3459162"/>
          </a:xfrm>
          <a:prstGeom prst="rect">
            <a:avLst/>
          </a:prstGeom>
        </p:spPr>
      </p:sp>
      <p:sp>
        <p:nvSpPr>
          <p:cNvPr id="394" name="PlaceHolder 2"/>
          <p:cNvSpPr>
            <a:spLocks noGrp="1"/>
          </p:cNvSpPr>
          <p:nvPr>
            <p:ph type="body"/>
          </p:nvPr>
        </p:nvSpPr>
        <p:spPr>
          <a:xfrm>
            <a:off x="700920" y="4386960"/>
            <a:ext cx="5605200" cy="4152960"/>
          </a:xfrm>
          <a:prstGeom prst="rect">
            <a:avLst/>
          </a:prstGeom>
        </p:spPr>
        <p:txBody>
          <a:bodyPr lIns="92160" tIns="46080" rIns="92160" bIns="46080">
            <a:normAutofit/>
          </a:bodyPr>
          <a:lstStyle/>
          <a:p>
            <a:pPr marL="216000" indent="-213120">
              <a:lnSpc>
                <a:spcPct val="100000"/>
              </a:lnSpc>
            </a:pPr>
            <a:endParaRPr lang="es-MX" sz="2000" b="0" strike="noStrike" spc="-1">
              <a:latin typeface="Arial"/>
            </a:endParaRPr>
          </a:p>
          <a:p>
            <a:pPr marL="216000" indent="-213120">
              <a:lnSpc>
                <a:spcPct val="100000"/>
              </a:lnSpc>
            </a:pPr>
            <a:endParaRPr lang="es-MX" sz="2000" b="0" strike="noStrike" spc="-1">
              <a:latin typeface="Arial"/>
            </a:endParaRPr>
          </a:p>
        </p:txBody>
      </p:sp>
      <p:sp>
        <p:nvSpPr>
          <p:cNvPr id="395" name="CustomShape 3"/>
          <p:cNvSpPr/>
          <p:nvPr/>
        </p:nvSpPr>
        <p:spPr>
          <a:xfrm>
            <a:off x="3884760" y="8686800"/>
            <a:ext cx="2968560" cy="45252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C551B092-4921-4295-9A83-54B0494B11A4}" type="slidenum">
              <a:rPr lang="es-MX" sz="1200" b="0" strike="noStrike" spc="-1">
                <a:solidFill>
                  <a:srgbClr val="000000"/>
                </a:solidFill>
                <a:latin typeface="Calibri"/>
              </a:rPr>
              <a:t>2</a:t>
            </a:fld>
            <a:endParaRPr lang="es-MX"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1196975" y="693738"/>
            <a:ext cx="4613275" cy="3459162"/>
          </a:xfrm>
          <a:prstGeom prst="rect">
            <a:avLst/>
          </a:prstGeom>
        </p:spPr>
      </p:sp>
      <p:sp>
        <p:nvSpPr>
          <p:cNvPr id="448"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49"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ECFF9DDC-2430-4715-8EF0-EE32C177C93A}" type="slidenum">
              <a:rPr lang="es-MX" sz="1200" b="0" strike="noStrike" spc="-1">
                <a:solidFill>
                  <a:srgbClr val="000000"/>
                </a:solidFill>
                <a:latin typeface="+mn-lt"/>
                <a:ea typeface="+mn-ea"/>
              </a:rPr>
              <a:t>24</a:t>
            </a:fld>
            <a:endParaRPr lang="es-MX"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1196975" y="693738"/>
            <a:ext cx="4613275" cy="3459162"/>
          </a:xfrm>
          <a:prstGeom prst="rect">
            <a:avLst/>
          </a:prstGeom>
        </p:spPr>
      </p:sp>
      <p:sp>
        <p:nvSpPr>
          <p:cNvPr id="451"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52"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E7EA1AFB-9352-4E3D-A4D0-E8483029BA95}" type="slidenum">
              <a:rPr lang="es-MX" sz="1200" b="0" strike="noStrike" spc="-1">
                <a:solidFill>
                  <a:srgbClr val="000000"/>
                </a:solidFill>
                <a:latin typeface="+mn-lt"/>
                <a:ea typeface="+mn-ea"/>
              </a:rPr>
              <a:t>25</a:t>
            </a:fld>
            <a:endParaRPr lang="es-MX"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1196975" y="693738"/>
            <a:ext cx="4613275" cy="3459162"/>
          </a:xfrm>
          <a:prstGeom prst="rect">
            <a:avLst/>
          </a:prstGeom>
        </p:spPr>
      </p:sp>
      <p:sp>
        <p:nvSpPr>
          <p:cNvPr id="454"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480">
              <a:lnSpc>
                <a:spcPct val="100000"/>
              </a:lnSpc>
              <a:spcBef>
                <a:spcPts val="360"/>
              </a:spcBef>
            </a:pPr>
            <a:r>
              <a:rPr lang="es-MX" sz="1200" b="0" strike="noStrike" spc="-1" dirty="0">
                <a:solidFill>
                  <a:srgbClr val="000000"/>
                </a:solidFill>
                <a:latin typeface="+mn-lt"/>
                <a:ea typeface="+mn-ea"/>
              </a:rPr>
              <a:t>Proporcionar tanques portátiles de oxígeno a los trabajadores. Tomar muestras de aire en espacios confinados antes de iniciar operaciones.</a:t>
            </a:r>
            <a:endParaRPr lang="es-MX" sz="1200" b="0" strike="noStrike" spc="-1" dirty="0">
              <a:latin typeface="+mn-lt"/>
            </a:endParaRPr>
          </a:p>
          <a:p>
            <a:pPr marL="216000" indent="-213480">
              <a:lnSpc>
                <a:spcPct val="100000"/>
              </a:lnSpc>
              <a:spcBef>
                <a:spcPts val="360"/>
              </a:spcBef>
            </a:pPr>
            <a:endParaRPr lang="es-MX" sz="1200" b="0" strike="noStrike" spc="-1" dirty="0">
              <a:latin typeface="+mn-lt"/>
            </a:endParaRPr>
          </a:p>
          <a:p>
            <a:pPr marL="216000" indent="-213480">
              <a:lnSpc>
                <a:spcPct val="100000"/>
              </a:lnSpc>
              <a:spcBef>
                <a:spcPts val="360"/>
              </a:spcBef>
            </a:pPr>
            <a:r>
              <a:rPr lang="es-MX" sz="1200" b="0" strike="noStrike" spc="-1" dirty="0">
                <a:solidFill>
                  <a:srgbClr val="000000"/>
                </a:solidFill>
                <a:latin typeface="+mn-lt"/>
                <a:ea typeface="+mn-ea"/>
              </a:rPr>
              <a:t>Debería instalarse un buen sistema de conexión a tierra para proteger la turbina de los relámpagos que podrían causar fuego.</a:t>
            </a:r>
            <a:endParaRPr lang="es-MX" sz="1200" b="0" strike="noStrike" spc="-1" dirty="0">
              <a:latin typeface="+mn-lt"/>
            </a:endParaRPr>
          </a:p>
        </p:txBody>
      </p:sp>
      <p:sp>
        <p:nvSpPr>
          <p:cNvPr id="455"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9D09F3DA-8AEC-4240-B5D4-0C874A71E56F}" type="slidenum">
              <a:rPr lang="es-MX" sz="1200" b="0" strike="noStrike" spc="-1">
                <a:solidFill>
                  <a:srgbClr val="000000"/>
                </a:solidFill>
                <a:latin typeface="+mn-lt"/>
                <a:ea typeface="+mn-ea"/>
              </a:rPr>
              <a:t>26</a:t>
            </a:fld>
            <a:endParaRPr lang="es-MX"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noRot="1" noChangeAspect="1"/>
          </p:cNvSpPr>
          <p:nvPr>
            <p:ph type="sldImg"/>
          </p:nvPr>
        </p:nvSpPr>
        <p:spPr>
          <a:xfrm>
            <a:off x="1196975" y="693738"/>
            <a:ext cx="4613275" cy="3459162"/>
          </a:xfrm>
          <a:prstGeom prst="rect">
            <a:avLst/>
          </a:prstGeom>
        </p:spPr>
      </p:sp>
      <p:sp>
        <p:nvSpPr>
          <p:cNvPr id="457" name="PlaceHolder 2"/>
          <p:cNvSpPr>
            <a:spLocks noGrp="1"/>
          </p:cNvSpPr>
          <p:nvPr>
            <p:ph type="body"/>
          </p:nvPr>
        </p:nvSpPr>
        <p:spPr>
          <a:xfrm>
            <a:off x="700920" y="4386960"/>
            <a:ext cx="5605200" cy="4152960"/>
          </a:xfrm>
          <a:prstGeom prst="rect">
            <a:avLst/>
          </a:prstGeom>
        </p:spPr>
        <p:txBody>
          <a:bodyPr lIns="92160" tIns="46080" rIns="92160" bIns="46080">
            <a:normAutofit/>
          </a:bodyPr>
          <a:lstStyle/>
          <a:p>
            <a:pPr marL="216000" indent="-213480">
              <a:lnSpc>
                <a:spcPct val="100000"/>
              </a:lnSpc>
              <a:spcBef>
                <a:spcPts val="360"/>
              </a:spcBef>
            </a:pPr>
            <a:r>
              <a:rPr lang="es-MX" sz="1200" b="0" strike="noStrike" spc="-1" dirty="0">
                <a:solidFill>
                  <a:srgbClr val="000000"/>
                </a:solidFill>
                <a:latin typeface="+mn-lt"/>
                <a:ea typeface="+mn-ea"/>
              </a:rPr>
              <a:t>Una aspa de turbina eólica de 161 pies siendo descargada en la plataforma de un camión.</a:t>
            </a:r>
            <a:endParaRPr lang="es-MX" sz="1200" b="0" strike="noStrike" spc="-1" dirty="0">
              <a:latin typeface="Arial"/>
            </a:endParaRPr>
          </a:p>
        </p:txBody>
      </p:sp>
      <p:sp>
        <p:nvSpPr>
          <p:cNvPr id="458" name="CustomShape 3"/>
          <p:cNvSpPr/>
          <p:nvPr/>
        </p:nvSpPr>
        <p:spPr>
          <a:xfrm>
            <a:off x="3970800" y="8682480"/>
            <a:ext cx="3034440" cy="45216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254B97D5-D170-4663-A135-C8D8387FFA98}" type="slidenum">
              <a:rPr lang="es-MX" sz="1200" b="0" strike="noStrike" spc="-1">
                <a:solidFill>
                  <a:srgbClr val="000000"/>
                </a:solidFill>
                <a:latin typeface="Calibri"/>
              </a:rPr>
              <a:t>27</a:t>
            </a:fld>
            <a:endParaRPr lang="es-MX"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1196975" y="693738"/>
            <a:ext cx="4613275" cy="3459162"/>
          </a:xfrm>
          <a:prstGeom prst="rect">
            <a:avLst/>
          </a:prstGeom>
        </p:spPr>
      </p:sp>
      <p:sp>
        <p:nvSpPr>
          <p:cNvPr id="460"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dirty="0">
              <a:latin typeface="Arial"/>
            </a:endParaRPr>
          </a:p>
        </p:txBody>
      </p:sp>
      <p:sp>
        <p:nvSpPr>
          <p:cNvPr id="461"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E16406AB-7FAC-4EDD-ADBB-969F6AF33A77}" type="slidenum">
              <a:rPr lang="es-MX" sz="1200" b="0" strike="noStrike" spc="-1">
                <a:solidFill>
                  <a:srgbClr val="000000"/>
                </a:solidFill>
                <a:latin typeface="+mn-lt"/>
                <a:ea typeface="+mn-ea"/>
              </a:rPr>
              <a:t>28</a:t>
            </a:fld>
            <a:endParaRPr lang="es-MX" sz="12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noRot="1" noChangeAspect="1"/>
          </p:cNvSpPr>
          <p:nvPr>
            <p:ph type="sldImg"/>
          </p:nvPr>
        </p:nvSpPr>
        <p:spPr>
          <a:xfrm>
            <a:off x="1196975" y="693738"/>
            <a:ext cx="4613275" cy="3459162"/>
          </a:xfrm>
          <a:prstGeom prst="rect">
            <a:avLst/>
          </a:prstGeom>
        </p:spPr>
      </p:sp>
      <p:sp>
        <p:nvSpPr>
          <p:cNvPr id="463"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64"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CF6C8D66-7189-4BF0-8D5C-DB8A5307028D}" type="slidenum">
              <a:rPr lang="es-MX" sz="1200" b="0" strike="noStrike" spc="-1">
                <a:solidFill>
                  <a:srgbClr val="000000"/>
                </a:solidFill>
                <a:latin typeface="+mn-lt"/>
                <a:ea typeface="+mn-ea"/>
              </a:rPr>
              <a:t>29</a:t>
            </a:fld>
            <a:endParaRPr lang="es-MX"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1196975" y="693738"/>
            <a:ext cx="4613275" cy="3459162"/>
          </a:xfrm>
          <a:prstGeom prst="rect">
            <a:avLst/>
          </a:prstGeom>
        </p:spPr>
      </p:sp>
      <p:sp>
        <p:nvSpPr>
          <p:cNvPr id="466"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67"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652C5640-E8D2-4F18-96DD-4DC7BD1A5D6D}" type="slidenum">
              <a:rPr lang="es-MX" sz="1200" b="0" strike="noStrike" spc="-1">
                <a:solidFill>
                  <a:srgbClr val="000000"/>
                </a:solidFill>
                <a:latin typeface="+mn-lt"/>
                <a:ea typeface="+mn-ea"/>
              </a:rPr>
              <a:t>30</a:t>
            </a:fld>
            <a:endParaRPr lang="es-MX"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1196975" y="693738"/>
            <a:ext cx="4613275" cy="3459162"/>
          </a:xfrm>
          <a:prstGeom prst="rect">
            <a:avLst/>
          </a:prstGeom>
        </p:spPr>
      </p:sp>
      <p:sp>
        <p:nvSpPr>
          <p:cNvPr id="469"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0" strike="noStrike" spc="-1">
                <a:solidFill>
                  <a:srgbClr val="000000"/>
                </a:solidFill>
                <a:latin typeface="+mn-lt"/>
                <a:ea typeface="+mn-ea"/>
              </a:rPr>
              <a:t>Asegurar que las herramientas sean guardadas y que las láminas para techo, conos, señalización y otros materiales sueltos estén completamente asegurados. Un viento de 18 millas por hora (clasificado como “brisa” en la escala de Beaufort) puede levantar una pieza de material de desecho y llevarlo tan lejos como la altura de donde vino.</a:t>
            </a:r>
            <a:endParaRPr lang="es-MX" sz="1200" b="0" strike="noStrike" spc="-1">
              <a:latin typeface="Arial"/>
            </a:endParaRPr>
          </a:p>
        </p:txBody>
      </p:sp>
      <p:sp>
        <p:nvSpPr>
          <p:cNvPr id="470"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1E129787-0498-44A0-A140-C9789C3EBC9D}" type="slidenum">
              <a:rPr lang="es-MX" sz="1200" b="0" strike="noStrike" spc="-1">
                <a:solidFill>
                  <a:srgbClr val="000000"/>
                </a:solidFill>
                <a:latin typeface="+mn-lt"/>
                <a:ea typeface="+mn-ea"/>
              </a:rPr>
              <a:t>31</a:t>
            </a:fld>
            <a:endParaRPr lang="es-MX"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laceHolder 1"/>
          <p:cNvSpPr>
            <a:spLocks noGrp="1" noRot="1" noChangeAspect="1"/>
          </p:cNvSpPr>
          <p:nvPr>
            <p:ph type="sldImg"/>
          </p:nvPr>
        </p:nvSpPr>
        <p:spPr>
          <a:xfrm>
            <a:off x="1196975" y="693738"/>
            <a:ext cx="4613275" cy="3459162"/>
          </a:xfrm>
          <a:prstGeom prst="rect">
            <a:avLst/>
          </a:prstGeom>
        </p:spPr>
      </p:sp>
      <p:sp>
        <p:nvSpPr>
          <p:cNvPr id="472"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73"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C335FAE3-4544-46F7-A559-1CDC9BA3E40F}" type="slidenum">
              <a:rPr lang="es-MX" sz="1200" b="0" strike="noStrike" spc="-1">
                <a:solidFill>
                  <a:srgbClr val="000000"/>
                </a:solidFill>
                <a:latin typeface="+mn-lt"/>
                <a:ea typeface="+mn-ea"/>
              </a:rPr>
              <a:t>32</a:t>
            </a:fld>
            <a:endParaRPr lang="es-MX"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noRot="1" noChangeAspect="1"/>
          </p:cNvSpPr>
          <p:nvPr>
            <p:ph type="sldImg"/>
          </p:nvPr>
        </p:nvSpPr>
        <p:spPr>
          <a:xfrm>
            <a:off x="1196975" y="693738"/>
            <a:ext cx="4613275" cy="3459162"/>
          </a:xfrm>
          <a:prstGeom prst="rect">
            <a:avLst/>
          </a:prstGeom>
        </p:spPr>
      </p:sp>
      <p:sp>
        <p:nvSpPr>
          <p:cNvPr id="475"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76"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A0A0E29E-49D1-4B29-9EB4-7C5365BAA1CB}" type="slidenum">
              <a:rPr lang="es-MX" sz="1200" b="0" strike="noStrike" spc="-1">
                <a:solidFill>
                  <a:srgbClr val="000000"/>
                </a:solidFill>
                <a:latin typeface="+mn-lt"/>
                <a:ea typeface="+mn-ea"/>
              </a:rPr>
              <a:t>33</a:t>
            </a:fld>
            <a:endParaRPr lang="es-MX"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noRot="1" noChangeAspect="1"/>
          </p:cNvSpPr>
          <p:nvPr>
            <p:ph type="sldImg"/>
          </p:nvPr>
        </p:nvSpPr>
        <p:spPr>
          <a:xfrm>
            <a:off x="1196975" y="693738"/>
            <a:ext cx="4613275" cy="3459162"/>
          </a:xfrm>
          <a:prstGeom prst="rect">
            <a:avLst/>
          </a:prstGeom>
        </p:spPr>
      </p:sp>
      <p:sp>
        <p:nvSpPr>
          <p:cNvPr id="397" name="PlaceHolder 2"/>
          <p:cNvSpPr>
            <a:spLocks noGrp="1"/>
          </p:cNvSpPr>
          <p:nvPr>
            <p:ph type="body"/>
          </p:nvPr>
        </p:nvSpPr>
        <p:spPr>
          <a:xfrm>
            <a:off x="700920" y="4386960"/>
            <a:ext cx="5605200" cy="4152960"/>
          </a:xfrm>
          <a:prstGeom prst="rect">
            <a:avLst/>
          </a:prstGeom>
        </p:spPr>
        <p:txBody>
          <a:bodyPr lIns="92160" tIns="46080" rIns="92160" bIns="46080">
            <a:normAutofit fontScale="70000" lnSpcReduction="20000"/>
          </a:bodyPr>
          <a:lstStyle/>
          <a:p>
            <a:pPr marL="216000" indent="-213480">
              <a:lnSpc>
                <a:spcPct val="100000"/>
              </a:lnSpc>
            </a:pPr>
            <a:r>
              <a:rPr lang="es-MX" sz="1200" b="0" strike="noStrike" spc="-1" dirty="0">
                <a:solidFill>
                  <a:srgbClr val="000000"/>
                </a:solidFill>
                <a:latin typeface="+mn-lt"/>
                <a:ea typeface="+mn-ea"/>
              </a:rPr>
              <a:t>Hay muchos pasos involucrados en un proyecto de turbina eólica. Entre ellos están los siguientes:</a:t>
            </a:r>
            <a:endParaRPr lang="es-MX" sz="1200" b="0" strike="noStrike" spc="-1" dirty="0">
              <a:latin typeface="Arial"/>
            </a:endParaRPr>
          </a:p>
          <a:p>
            <a:pPr marL="628560" lvl="1" indent="-168120">
              <a:lnSpc>
                <a:spcPct val="100000"/>
              </a:lnSpc>
              <a:buClr>
                <a:srgbClr val="000000"/>
              </a:buClr>
              <a:buFont typeface="Wingdings" charset="2"/>
              <a:buChar char=""/>
            </a:pPr>
            <a:r>
              <a:rPr lang="es-MX" sz="1200" b="0" strike="noStrike" spc="-1" dirty="0">
                <a:solidFill>
                  <a:srgbClr val="000000"/>
                </a:solidFill>
                <a:latin typeface="+mn-lt"/>
                <a:ea typeface="+mn-ea"/>
              </a:rPr>
              <a:t>Construcción de rutas de acceso</a:t>
            </a:r>
            <a:endParaRPr lang="es-MX" sz="1200" b="0" strike="noStrike" spc="-1" dirty="0">
              <a:latin typeface="Arial"/>
            </a:endParaRPr>
          </a:p>
          <a:p>
            <a:pPr marL="628560" lvl="1" indent="-168120">
              <a:lnSpc>
                <a:spcPct val="100000"/>
              </a:lnSpc>
              <a:buClr>
                <a:srgbClr val="000000"/>
              </a:buClr>
              <a:buFont typeface="Wingdings" charset="2"/>
              <a:buChar char=""/>
            </a:pPr>
            <a:r>
              <a:rPr lang="es-MX" sz="1200" b="0" strike="noStrike" spc="-1" dirty="0">
                <a:solidFill>
                  <a:srgbClr val="000000"/>
                </a:solidFill>
                <a:latin typeface="+mn-lt"/>
                <a:ea typeface="+mn-ea"/>
              </a:rPr>
              <a:t>Cimentación para la turbina</a:t>
            </a:r>
            <a:endParaRPr lang="es-MX" sz="1200" b="0" strike="noStrike" spc="-1" dirty="0">
              <a:latin typeface="Arial"/>
            </a:endParaRPr>
          </a:p>
          <a:p>
            <a:pPr marL="628560" lvl="1" indent="-168120">
              <a:lnSpc>
                <a:spcPct val="100000"/>
              </a:lnSpc>
              <a:buClr>
                <a:srgbClr val="000000"/>
              </a:buClr>
              <a:buFont typeface="Wingdings" charset="2"/>
              <a:buChar char=""/>
            </a:pPr>
            <a:r>
              <a:rPr lang="es-MX" sz="1200" b="0" strike="noStrike" spc="-1" dirty="0">
                <a:solidFill>
                  <a:srgbClr val="000000"/>
                </a:solidFill>
                <a:latin typeface="+mn-lt"/>
                <a:ea typeface="+mn-ea"/>
              </a:rPr>
              <a:t>Construcción de la turbina</a:t>
            </a:r>
            <a:endParaRPr lang="es-MX" sz="1200" b="0" strike="noStrike" spc="-1" dirty="0">
              <a:latin typeface="Arial"/>
            </a:endParaRPr>
          </a:p>
          <a:p>
            <a:pPr marL="628560" lvl="1" indent="-168120">
              <a:lnSpc>
                <a:spcPct val="100000"/>
              </a:lnSpc>
              <a:buClr>
                <a:srgbClr val="000000"/>
              </a:buClr>
              <a:buFont typeface="Wingdings" charset="2"/>
              <a:buChar char=""/>
            </a:pPr>
            <a:r>
              <a:rPr lang="es-MX" sz="1200" b="0" strike="noStrike" spc="-1" dirty="0">
                <a:solidFill>
                  <a:srgbClr val="000000"/>
                </a:solidFill>
                <a:latin typeface="+mn-lt"/>
                <a:ea typeface="+mn-ea"/>
              </a:rPr>
              <a:t>Colección eléctrica</a:t>
            </a:r>
            <a:endParaRPr lang="es-MX" sz="1200" b="0" strike="noStrike" spc="-1" dirty="0">
              <a:latin typeface="Arial"/>
            </a:endParaRPr>
          </a:p>
          <a:p>
            <a:pPr marL="628560" lvl="1" indent="-168120">
              <a:lnSpc>
                <a:spcPct val="100000"/>
              </a:lnSpc>
              <a:buClr>
                <a:srgbClr val="000000"/>
              </a:buClr>
              <a:buFont typeface="Wingdings" charset="2"/>
              <a:buChar char=""/>
            </a:pPr>
            <a:r>
              <a:rPr lang="es-MX" sz="1200" b="0" strike="noStrike" spc="-1" dirty="0">
                <a:solidFill>
                  <a:srgbClr val="000000"/>
                </a:solidFill>
                <a:latin typeface="+mn-lt"/>
                <a:ea typeface="+mn-ea"/>
              </a:rPr>
              <a:t>Operación y mantenimiento del edificio</a:t>
            </a:r>
            <a:endParaRPr lang="es-MX" sz="1200" b="0" strike="noStrike" spc="-1" dirty="0">
              <a:latin typeface="Arial"/>
            </a:endParaRPr>
          </a:p>
          <a:p>
            <a:pPr marL="628560" lvl="1" indent="-168120">
              <a:lnSpc>
                <a:spcPct val="100000"/>
              </a:lnSpc>
              <a:buClr>
                <a:srgbClr val="000000"/>
              </a:buClr>
              <a:buFont typeface="Wingdings" charset="2"/>
              <a:buChar char=""/>
            </a:pPr>
            <a:r>
              <a:rPr lang="es-MX" sz="1200" b="0" strike="noStrike" spc="-1" dirty="0">
                <a:solidFill>
                  <a:srgbClr val="000000"/>
                </a:solidFill>
                <a:latin typeface="+mn-lt"/>
                <a:ea typeface="+mn-ea"/>
              </a:rPr>
              <a:t>Operación comercial</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0" strike="noStrike" spc="-1" dirty="0">
                <a:solidFill>
                  <a:srgbClr val="000000"/>
                </a:solidFill>
                <a:latin typeface="+mn-lt"/>
                <a:ea typeface="+mn-ea"/>
              </a:rPr>
              <a:t>Este módulo se enfocará en los procesos críticos relacionados con las etapas de construcción, mantenimiento y demolición. Estas etapas tienen procesos críticos que presentan algunos peligros ocupacionales para la salud en su ejecución</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0" strike="noStrike" spc="-1" dirty="0">
                <a:solidFill>
                  <a:srgbClr val="000000"/>
                </a:solidFill>
                <a:latin typeface="+mn-lt"/>
                <a:ea typeface="+mn-ea"/>
              </a:rPr>
              <a:t>La salud ocupacional involucra la preconcepción, el reconocimiento, la valoración y la administración de riesgos derivados del centro de trabajo que pueden afectar la salud de los trabajadores.</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0" strike="noStrike" spc="-1" dirty="0">
                <a:solidFill>
                  <a:srgbClr val="000000"/>
                </a:solidFill>
                <a:latin typeface="+mn-lt"/>
                <a:ea typeface="+mn-ea"/>
              </a:rPr>
              <a:t>Un proyecto de turbina incluye a los siguientes oficios:</a:t>
            </a:r>
            <a:endParaRPr lang="es-MX" sz="1200" b="0" strike="noStrike" spc="-1" dirty="0">
              <a:latin typeface="Arial"/>
            </a:endParaRPr>
          </a:p>
          <a:p>
            <a:pPr marL="228600" indent="-225360">
              <a:lnSpc>
                <a:spcPct val="100000"/>
              </a:lnSpc>
              <a:buClr>
                <a:srgbClr val="000000"/>
              </a:buClr>
              <a:buFont typeface="Arial"/>
              <a:buAutoNum type="arabicPeriod"/>
            </a:pPr>
            <a:r>
              <a:rPr lang="es-MX" sz="1200" b="1" strike="noStrike" spc="-1" dirty="0">
                <a:solidFill>
                  <a:srgbClr val="000000"/>
                </a:solidFill>
                <a:latin typeface="+mn-lt"/>
                <a:ea typeface="+mn-ea"/>
              </a:rPr>
              <a:t>Operador de grúa</a:t>
            </a:r>
            <a:r>
              <a:rPr lang="es-MX" sz="1200" b="0" strike="noStrike" spc="-1" dirty="0">
                <a:solidFill>
                  <a:srgbClr val="000000"/>
                </a:solidFill>
                <a:latin typeface="+mn-lt"/>
                <a:ea typeface="+mn-ea"/>
              </a:rPr>
              <a:t>: Cargar y descargar componentes en el sitio, elevar componentes para colocarlos en su lugar para ser ensamblados e instalados, desensamblados y demolidos.</a:t>
            </a:r>
            <a:endParaRPr lang="es-MX" sz="1200" b="0" strike="noStrike" spc="-1" dirty="0">
              <a:latin typeface="Arial"/>
            </a:endParaRPr>
          </a:p>
          <a:p>
            <a:pPr marL="228600" indent="-225360">
              <a:lnSpc>
                <a:spcPct val="100000"/>
              </a:lnSpc>
              <a:buClr>
                <a:srgbClr val="000000"/>
              </a:buClr>
              <a:buFont typeface="Arial"/>
              <a:buAutoNum type="arabicPeriod"/>
            </a:pPr>
            <a:r>
              <a:rPr lang="es-MX" sz="1200" b="1" strike="noStrike" spc="-1" dirty="0">
                <a:solidFill>
                  <a:srgbClr val="000000"/>
                </a:solidFill>
                <a:latin typeface="+mn-lt"/>
                <a:ea typeface="+mn-ea"/>
              </a:rPr>
              <a:t>Conductor de camión</a:t>
            </a:r>
            <a:r>
              <a:rPr lang="es-MX" sz="1200" b="0" strike="noStrike" spc="-1" dirty="0">
                <a:solidFill>
                  <a:srgbClr val="000000"/>
                </a:solidFill>
                <a:latin typeface="+mn-lt"/>
                <a:ea typeface="+mn-ea"/>
              </a:rPr>
              <a:t>: Transportar componentes por carretera desde el sitio de demolición hasta el lugar de su instalación.</a:t>
            </a:r>
            <a:endParaRPr lang="es-MX" sz="1200" b="0" strike="noStrike" spc="-1" dirty="0">
              <a:latin typeface="Arial"/>
            </a:endParaRPr>
          </a:p>
          <a:p>
            <a:pPr marL="228600" indent="-225360">
              <a:lnSpc>
                <a:spcPct val="100000"/>
              </a:lnSpc>
              <a:buClr>
                <a:srgbClr val="000000"/>
              </a:buClr>
              <a:buFont typeface="Arial"/>
              <a:buAutoNum type="arabicPeriod"/>
            </a:pPr>
            <a:r>
              <a:rPr lang="es-MX" sz="1200" b="1" strike="noStrike" spc="-1" dirty="0">
                <a:solidFill>
                  <a:srgbClr val="000000"/>
                </a:solidFill>
                <a:latin typeface="+mn-lt"/>
                <a:ea typeface="+mn-ea"/>
              </a:rPr>
              <a:t>Ensamblador</a:t>
            </a:r>
            <a:r>
              <a:rPr lang="es-MX" sz="1200" b="0" strike="noStrike" spc="-1" dirty="0">
                <a:solidFill>
                  <a:srgbClr val="000000"/>
                </a:solidFill>
                <a:latin typeface="+mn-lt"/>
                <a:ea typeface="+mn-ea"/>
              </a:rPr>
              <a:t>: Ensamblar y desensamblar grúas, unir, ensamblar e instalar componentes de turbina.</a:t>
            </a:r>
            <a:endParaRPr lang="es-MX" sz="1200" b="0" strike="noStrike" spc="-1" dirty="0">
              <a:latin typeface="Arial"/>
            </a:endParaRPr>
          </a:p>
          <a:p>
            <a:pPr marL="228600" indent="-225360">
              <a:lnSpc>
                <a:spcPct val="100000"/>
              </a:lnSpc>
              <a:buClr>
                <a:srgbClr val="000000"/>
              </a:buClr>
              <a:buFont typeface="Arial"/>
              <a:buAutoNum type="arabicPeriod"/>
            </a:pPr>
            <a:r>
              <a:rPr lang="es-MX" sz="1200" b="1" strike="noStrike" spc="-1" dirty="0">
                <a:solidFill>
                  <a:srgbClr val="000000"/>
                </a:solidFill>
                <a:latin typeface="+mn-lt"/>
                <a:ea typeface="+mn-ea"/>
              </a:rPr>
              <a:t>Electricista</a:t>
            </a:r>
            <a:r>
              <a:rPr lang="es-MX" sz="1200" b="0" strike="noStrike" spc="-1" dirty="0">
                <a:solidFill>
                  <a:srgbClr val="000000"/>
                </a:solidFill>
                <a:latin typeface="+mn-lt"/>
                <a:ea typeface="+mn-ea"/>
              </a:rPr>
              <a:t>: Desempeñar trabajo eléctrico, instalar cableado subterráneo, conectar a la subestación, instalar interruptores y transformador y realizar pruebas para la puesta en funcionamiento.</a:t>
            </a:r>
            <a:endParaRPr lang="es-MX" sz="1200" b="0" strike="noStrike" spc="-1" dirty="0">
              <a:latin typeface="Arial"/>
            </a:endParaRPr>
          </a:p>
          <a:p>
            <a:pPr marL="228600" indent="-225360">
              <a:lnSpc>
                <a:spcPct val="100000"/>
              </a:lnSpc>
              <a:buClr>
                <a:srgbClr val="000000"/>
              </a:buClr>
              <a:buFont typeface="Arial"/>
              <a:buAutoNum type="arabicPeriod"/>
            </a:pPr>
            <a:r>
              <a:rPr lang="es-MX" sz="1200" b="1" strike="noStrike" spc="-1" dirty="0">
                <a:solidFill>
                  <a:srgbClr val="000000"/>
                </a:solidFill>
                <a:latin typeface="+mn-lt"/>
                <a:ea typeface="+mn-ea"/>
              </a:rPr>
              <a:t>Técnico electricista</a:t>
            </a:r>
            <a:r>
              <a:rPr lang="es-MX" sz="1200" b="0" strike="noStrike" spc="-1" dirty="0">
                <a:solidFill>
                  <a:srgbClr val="000000"/>
                </a:solidFill>
                <a:latin typeface="+mn-lt"/>
                <a:ea typeface="+mn-ea"/>
              </a:rPr>
              <a:t>: Desempeñar trabajos de mantenimiento y reparación.</a:t>
            </a:r>
            <a:endParaRPr lang="es-MX" sz="1200" b="0" strike="noStrike" spc="-1" dirty="0">
              <a:latin typeface="Arial"/>
            </a:endParaRPr>
          </a:p>
          <a:p>
            <a:pPr marL="228600" indent="-225360">
              <a:lnSpc>
                <a:spcPct val="100000"/>
              </a:lnSpc>
              <a:buClr>
                <a:srgbClr val="000000"/>
              </a:buClr>
              <a:buFont typeface="Arial"/>
              <a:buAutoNum type="arabicPeriod"/>
            </a:pPr>
            <a:r>
              <a:rPr lang="es-MX" sz="1200" b="1" strike="noStrike" spc="-1" dirty="0">
                <a:solidFill>
                  <a:srgbClr val="000000"/>
                </a:solidFill>
                <a:latin typeface="+mn-lt"/>
                <a:ea typeface="+mn-ea"/>
              </a:rPr>
              <a:t>Técnico mecánico</a:t>
            </a:r>
            <a:r>
              <a:rPr lang="es-MX" sz="1200" b="0" strike="noStrike" spc="-1" dirty="0">
                <a:solidFill>
                  <a:srgbClr val="000000"/>
                </a:solidFill>
                <a:latin typeface="+mn-lt"/>
                <a:ea typeface="+mn-ea"/>
              </a:rPr>
              <a:t>: Desempeñar trabajos de mantenimiento y reparación.</a:t>
            </a:r>
            <a:endParaRPr lang="es-MX" sz="1200" b="0" strike="noStrike" spc="-1" dirty="0">
              <a:latin typeface="Arial"/>
            </a:endParaRPr>
          </a:p>
          <a:p>
            <a:pPr marL="228600" indent="-225360">
              <a:lnSpc>
                <a:spcPct val="100000"/>
              </a:lnSpc>
              <a:buClr>
                <a:srgbClr val="000000"/>
              </a:buClr>
              <a:buFont typeface="Arial"/>
              <a:buAutoNum type="arabicPeriod"/>
            </a:pPr>
            <a:r>
              <a:rPr lang="es-MX" sz="1200" b="1" strike="noStrike" spc="-1" dirty="0">
                <a:solidFill>
                  <a:srgbClr val="000000"/>
                </a:solidFill>
                <a:latin typeface="+mn-lt"/>
                <a:ea typeface="+mn-ea"/>
              </a:rPr>
              <a:t>Cuadrilla de mantenimiento</a:t>
            </a:r>
            <a:r>
              <a:rPr lang="es-MX" sz="1200" b="0" strike="noStrike" spc="-1" dirty="0">
                <a:solidFill>
                  <a:srgbClr val="000000"/>
                </a:solidFill>
                <a:latin typeface="+mn-lt"/>
                <a:ea typeface="+mn-ea"/>
              </a:rPr>
              <a:t>: Limpiar las aspas de la turbina y otros trabajos.</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0" strike="noStrike" spc="-1" dirty="0">
                <a:solidFill>
                  <a:srgbClr val="000000"/>
                </a:solidFill>
                <a:latin typeface="+mn-lt"/>
                <a:ea typeface="+mn-ea"/>
              </a:rPr>
              <a:t>Las ocupaciones de estos oficios encaran condiciones de trabajo peligrosas al realizar sus tareas. Por eso es importante para los trabajadores de la industria de la energía eólica mantenerse alerta de los peligros generales asociados a estos procesos.</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0" strike="noStrike" spc="-1" dirty="0">
                <a:solidFill>
                  <a:srgbClr val="000000"/>
                </a:solidFill>
                <a:latin typeface="+mn-lt"/>
                <a:ea typeface="+mn-ea"/>
              </a:rPr>
              <a:t>La lesión por caída es el principal peligro en estos procesos debido a la exposición al trabajo en altura.</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0" strike="noStrike" spc="-1" dirty="0">
                <a:solidFill>
                  <a:srgbClr val="000000"/>
                </a:solidFill>
                <a:latin typeface="+mn-lt"/>
                <a:ea typeface="+mn-ea"/>
              </a:rPr>
              <a:t>De acuerdo con el Bureau </a:t>
            </a:r>
            <a:r>
              <a:rPr lang="es-MX" sz="1200" b="0" strike="noStrike" spc="-1" dirty="0" err="1">
                <a:solidFill>
                  <a:srgbClr val="000000"/>
                </a:solidFill>
                <a:latin typeface="+mn-lt"/>
                <a:ea typeface="+mn-ea"/>
              </a:rPr>
              <a:t>of</a:t>
            </a:r>
            <a:r>
              <a:rPr lang="es-MX" sz="1200" b="0" strike="noStrike" spc="-1" dirty="0">
                <a:solidFill>
                  <a:srgbClr val="000000"/>
                </a:solidFill>
                <a:latin typeface="+mn-lt"/>
                <a:ea typeface="+mn-ea"/>
              </a:rPr>
              <a:t> Labor </a:t>
            </a:r>
            <a:r>
              <a:rPr lang="es-MX" sz="1200" b="0" strike="noStrike" spc="-1" dirty="0" err="1">
                <a:solidFill>
                  <a:srgbClr val="000000"/>
                </a:solidFill>
                <a:latin typeface="+mn-lt"/>
                <a:ea typeface="+mn-ea"/>
              </a:rPr>
              <a:t>Statistics</a:t>
            </a:r>
            <a:r>
              <a:rPr lang="es-MX" sz="1200" b="0" strike="noStrike" spc="-1" dirty="0">
                <a:solidFill>
                  <a:srgbClr val="000000"/>
                </a:solidFill>
                <a:latin typeface="+mn-lt"/>
                <a:ea typeface="+mn-ea"/>
              </a:rPr>
              <a:t> (BLS), la cantidad de caídas mortales a un nivel inferior relacionadas con el trabajo se incrementó en 26 por ciento de 2011 (553 caídas mortales) a 2016 (697 caídas mortales) para un total de 3,723 caídas fatales durante el periodo de 6 años.</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0" strike="noStrike" spc="-1" dirty="0">
                <a:solidFill>
                  <a:srgbClr val="000000"/>
                </a:solidFill>
                <a:latin typeface="+mn-lt"/>
                <a:ea typeface="+mn-ea"/>
              </a:rPr>
              <a:t>Los trabajadores también están expuestos al peligro de ser golpeados y a peligros eléctricos cuando trabajan cerca de la electricidad.</a:t>
            </a:r>
            <a:endParaRPr lang="es-MX" sz="1200" b="0" strike="noStrike" spc="-1" dirty="0">
              <a:latin typeface="Arial"/>
            </a:endParaRPr>
          </a:p>
          <a:p>
            <a:pPr>
              <a:lnSpc>
                <a:spcPct val="100000"/>
              </a:lnSpc>
            </a:pPr>
            <a:endParaRPr lang="es-MX" sz="1200" b="0" strike="noStrike" spc="-1" dirty="0">
              <a:latin typeface="Arial"/>
            </a:endParaRPr>
          </a:p>
        </p:txBody>
      </p:sp>
      <p:sp>
        <p:nvSpPr>
          <p:cNvPr id="398" name="CustomShape 3"/>
          <p:cNvSpPr/>
          <p:nvPr/>
        </p:nvSpPr>
        <p:spPr>
          <a:xfrm>
            <a:off x="3884760" y="8686800"/>
            <a:ext cx="2968560" cy="45252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670543F2-17DC-44AB-B9C5-15F99366CDF8}" type="slidenum">
              <a:rPr lang="es-MX" sz="1200" b="0" strike="noStrike" spc="-1">
                <a:solidFill>
                  <a:srgbClr val="000000"/>
                </a:solidFill>
                <a:latin typeface="Calibri"/>
              </a:rPr>
              <a:t>3</a:t>
            </a:fld>
            <a:endParaRPr lang="es-MX" sz="12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PlaceHolder 1"/>
          <p:cNvSpPr>
            <a:spLocks noGrp="1" noRot="1" noChangeAspect="1"/>
          </p:cNvSpPr>
          <p:nvPr>
            <p:ph type="sldImg"/>
          </p:nvPr>
        </p:nvSpPr>
        <p:spPr>
          <a:xfrm>
            <a:off x="1196975" y="693738"/>
            <a:ext cx="4613275" cy="3459162"/>
          </a:xfrm>
          <a:prstGeom prst="rect">
            <a:avLst/>
          </a:prstGeom>
        </p:spPr>
      </p:sp>
      <p:sp>
        <p:nvSpPr>
          <p:cNvPr id="478"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79"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0460570F-B189-4D3A-84AA-0DCB093BE7AB}" type="slidenum">
              <a:rPr lang="es-MX" sz="1200" b="0" strike="noStrike" spc="-1">
                <a:solidFill>
                  <a:srgbClr val="000000"/>
                </a:solidFill>
                <a:latin typeface="+mn-lt"/>
                <a:ea typeface="+mn-ea"/>
              </a:rPr>
              <a:t>34</a:t>
            </a:fld>
            <a:endParaRPr lang="es-MX" sz="12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noRot="1" noChangeAspect="1"/>
          </p:cNvSpPr>
          <p:nvPr>
            <p:ph type="sldImg"/>
          </p:nvPr>
        </p:nvSpPr>
        <p:spPr>
          <a:xfrm>
            <a:off x="1196975" y="693738"/>
            <a:ext cx="4613275" cy="3459162"/>
          </a:xfrm>
          <a:prstGeom prst="rect">
            <a:avLst/>
          </a:prstGeom>
        </p:spPr>
      </p:sp>
      <p:sp>
        <p:nvSpPr>
          <p:cNvPr id="481"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82"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70B08A50-04BC-48E0-9337-13610EC81258}" type="slidenum">
              <a:rPr lang="es-MX" sz="1200" b="0" strike="noStrike" spc="-1">
                <a:solidFill>
                  <a:srgbClr val="000000"/>
                </a:solidFill>
                <a:latin typeface="+mn-lt"/>
                <a:ea typeface="+mn-ea"/>
              </a:rPr>
              <a:t>35</a:t>
            </a:fld>
            <a:endParaRPr lang="es-MX" sz="1200" b="0" strike="noStrike" spc="-1">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noRot="1" noChangeAspect="1"/>
          </p:cNvSpPr>
          <p:nvPr>
            <p:ph type="sldImg"/>
          </p:nvPr>
        </p:nvSpPr>
        <p:spPr>
          <a:xfrm>
            <a:off x="1196975" y="693738"/>
            <a:ext cx="4613275" cy="3459162"/>
          </a:xfrm>
          <a:prstGeom prst="rect">
            <a:avLst/>
          </a:prstGeom>
        </p:spPr>
      </p:sp>
      <p:sp>
        <p:nvSpPr>
          <p:cNvPr id="484"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0" strike="noStrike" spc="-1" dirty="0">
                <a:latin typeface="+mn-lt"/>
              </a:rPr>
              <a:t>La foto muestra un rotor completamente ensamblado siendo levantado durante su instalación.</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Dejar que los participantes identifiquen la actividad mostrada en la foto y los peligros posibles.</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Fuente de la foto: Boss Crane (https://www.bosscrane.com/industries-served/wind-energy-services/) </a:t>
            </a:r>
          </a:p>
          <a:p>
            <a:pPr marL="216000" indent="-213120">
              <a:lnSpc>
                <a:spcPct val="100000"/>
              </a:lnSpc>
            </a:pPr>
            <a:endParaRPr lang="es-MX" sz="2000" b="0" strike="noStrike" spc="-1" dirty="0">
              <a:latin typeface="Arial"/>
            </a:endParaRPr>
          </a:p>
        </p:txBody>
      </p:sp>
      <p:sp>
        <p:nvSpPr>
          <p:cNvPr id="485"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F385B46D-9280-45AA-B4B8-E71D518EF000}" type="slidenum">
              <a:rPr lang="es-MX" sz="1200" b="0" strike="noStrike" spc="-1">
                <a:solidFill>
                  <a:srgbClr val="000000"/>
                </a:solidFill>
                <a:latin typeface="Times New Roman"/>
              </a:rPr>
              <a:t>36</a:t>
            </a:fld>
            <a:endParaRPr lang="es-MX" sz="1200" b="0" strike="noStrike" spc="-1">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noRot="1" noChangeAspect="1"/>
          </p:cNvSpPr>
          <p:nvPr>
            <p:ph type="sldImg"/>
          </p:nvPr>
        </p:nvSpPr>
        <p:spPr>
          <a:xfrm>
            <a:off x="1196975" y="693738"/>
            <a:ext cx="4613275" cy="3459162"/>
          </a:xfrm>
          <a:prstGeom prst="rect">
            <a:avLst/>
          </a:prstGeom>
        </p:spPr>
      </p:sp>
      <p:sp>
        <p:nvSpPr>
          <p:cNvPr id="487"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88"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0DCF8C8F-E2F9-412C-88A6-04CF35E3DF85}" type="slidenum">
              <a:rPr lang="es-MX" sz="1200" b="0" strike="noStrike" spc="-1">
                <a:solidFill>
                  <a:srgbClr val="000000"/>
                </a:solidFill>
                <a:latin typeface="+mn-lt"/>
                <a:ea typeface="+mn-ea"/>
              </a:rPr>
              <a:t>37</a:t>
            </a:fld>
            <a:endParaRPr lang="es-MX" sz="1200" b="0" strike="noStrike" spc="-1">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PlaceHolder 1"/>
          <p:cNvSpPr>
            <a:spLocks noGrp="1" noRot="1" noChangeAspect="1"/>
          </p:cNvSpPr>
          <p:nvPr>
            <p:ph type="sldImg"/>
          </p:nvPr>
        </p:nvSpPr>
        <p:spPr>
          <a:xfrm>
            <a:off x="1196975" y="693738"/>
            <a:ext cx="4613275" cy="3459162"/>
          </a:xfrm>
          <a:prstGeom prst="rect">
            <a:avLst/>
          </a:prstGeom>
        </p:spPr>
      </p:sp>
      <p:sp>
        <p:nvSpPr>
          <p:cNvPr id="490"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91"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CAB2595F-07B2-4D2F-9888-225F54FF54AB}" type="slidenum">
              <a:rPr lang="es-MX" sz="1200" b="0" strike="noStrike" spc="-1">
                <a:solidFill>
                  <a:srgbClr val="000000"/>
                </a:solidFill>
                <a:latin typeface="+mn-lt"/>
                <a:ea typeface="+mn-ea"/>
              </a:rPr>
              <a:t>38</a:t>
            </a:fld>
            <a:endParaRPr lang="es-MX" sz="1200" b="0" strike="noStrike" spc="-1">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PlaceHolder 1"/>
          <p:cNvSpPr>
            <a:spLocks noGrp="1" noRot="1" noChangeAspect="1"/>
          </p:cNvSpPr>
          <p:nvPr>
            <p:ph type="sldImg"/>
          </p:nvPr>
        </p:nvSpPr>
        <p:spPr>
          <a:xfrm>
            <a:off x="1196975" y="693738"/>
            <a:ext cx="4613275" cy="3459162"/>
          </a:xfrm>
          <a:prstGeom prst="rect">
            <a:avLst/>
          </a:prstGeom>
        </p:spPr>
      </p:sp>
      <p:sp>
        <p:nvSpPr>
          <p:cNvPr id="493"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494"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0EBE9CFE-6518-4022-B31A-9459475452CC}" type="slidenum">
              <a:rPr lang="es-MX" sz="1200" b="0" strike="noStrike" spc="-1">
                <a:solidFill>
                  <a:srgbClr val="000000"/>
                </a:solidFill>
                <a:latin typeface="+mn-lt"/>
                <a:ea typeface="+mn-ea"/>
              </a:rPr>
              <a:t>39</a:t>
            </a:fld>
            <a:endParaRPr lang="es-MX" sz="1200" b="0" strike="noStrike" spc="-1">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PlaceHolder 1"/>
          <p:cNvSpPr>
            <a:spLocks noGrp="1" noRot="1" noChangeAspect="1"/>
          </p:cNvSpPr>
          <p:nvPr>
            <p:ph type="sldImg"/>
          </p:nvPr>
        </p:nvSpPr>
        <p:spPr>
          <a:xfrm>
            <a:off x="1196975" y="693738"/>
            <a:ext cx="4613275" cy="3459162"/>
          </a:xfrm>
          <a:prstGeom prst="rect">
            <a:avLst/>
          </a:prstGeom>
        </p:spPr>
      </p:sp>
      <p:sp>
        <p:nvSpPr>
          <p:cNvPr id="496"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endParaRPr lang="es-MX" sz="2000" b="0" strike="noStrike" spc="-1">
              <a:latin typeface="Arial"/>
            </a:endParaRPr>
          </a:p>
          <a:p>
            <a:pPr marL="216000" indent="-213120">
              <a:lnSpc>
                <a:spcPct val="100000"/>
              </a:lnSpc>
            </a:pPr>
            <a:endParaRPr lang="es-MX" sz="2000" b="0" strike="noStrike" spc="-1">
              <a:latin typeface="Arial"/>
            </a:endParaRPr>
          </a:p>
        </p:txBody>
      </p:sp>
      <p:sp>
        <p:nvSpPr>
          <p:cNvPr id="497"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36DAC7FA-81A5-4842-8ADF-CF52643DB833}" type="slidenum">
              <a:rPr lang="es-MX" sz="1200" b="0" strike="noStrike" spc="-1">
                <a:solidFill>
                  <a:srgbClr val="000000"/>
                </a:solidFill>
                <a:latin typeface="+mn-lt"/>
                <a:ea typeface="+mn-ea"/>
              </a:rPr>
              <a:t>40</a:t>
            </a:fld>
            <a:endParaRPr lang="es-MX" sz="1200" b="0" strike="noStrike" spc="-1">
              <a:latin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noRot="1" noChangeAspect="1"/>
          </p:cNvSpPr>
          <p:nvPr>
            <p:ph type="sldImg"/>
          </p:nvPr>
        </p:nvSpPr>
        <p:spPr>
          <a:xfrm>
            <a:off x="1196975" y="693738"/>
            <a:ext cx="4613275" cy="3459162"/>
          </a:xfrm>
          <a:prstGeom prst="rect">
            <a:avLst/>
          </a:prstGeom>
        </p:spPr>
      </p:sp>
      <p:sp>
        <p:nvSpPr>
          <p:cNvPr id="499"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500"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30369368-1561-4521-9597-754C7CDFAB2C}" type="slidenum">
              <a:rPr lang="es-MX" sz="1200" b="0" strike="noStrike" spc="-1">
                <a:solidFill>
                  <a:srgbClr val="000000"/>
                </a:solidFill>
                <a:latin typeface="+mn-lt"/>
                <a:ea typeface="+mn-ea"/>
              </a:rPr>
              <a:t>41</a:t>
            </a:fld>
            <a:endParaRPr lang="es-MX" sz="1200" b="0" strike="noStrike" spc="-1">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PlaceHolder 1"/>
          <p:cNvSpPr>
            <a:spLocks noGrp="1" noRot="1" noChangeAspect="1"/>
          </p:cNvSpPr>
          <p:nvPr>
            <p:ph type="sldImg"/>
          </p:nvPr>
        </p:nvSpPr>
        <p:spPr>
          <a:xfrm>
            <a:off x="1196975" y="693738"/>
            <a:ext cx="4613275" cy="3459162"/>
          </a:xfrm>
          <a:prstGeom prst="rect">
            <a:avLst/>
          </a:prstGeom>
        </p:spPr>
      </p:sp>
      <p:sp>
        <p:nvSpPr>
          <p:cNvPr id="502"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503"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EEB93D2D-BCC9-4DEC-8A53-9D25B3F4B6DC}" type="slidenum">
              <a:rPr lang="es-MX" sz="1200" b="0" strike="noStrike" spc="-1">
                <a:solidFill>
                  <a:srgbClr val="000000"/>
                </a:solidFill>
                <a:latin typeface="+mn-lt"/>
                <a:ea typeface="+mn-ea"/>
              </a:rPr>
              <a:t>42</a:t>
            </a:fld>
            <a:endParaRPr lang="es-MX" sz="1200" b="0" strike="noStrike" spc="-1">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noRot="1" noChangeAspect="1"/>
          </p:cNvSpPr>
          <p:nvPr>
            <p:ph type="sldImg"/>
          </p:nvPr>
        </p:nvSpPr>
        <p:spPr>
          <a:xfrm>
            <a:off x="1196975" y="693738"/>
            <a:ext cx="4613275" cy="3459162"/>
          </a:xfrm>
          <a:prstGeom prst="rect">
            <a:avLst/>
          </a:prstGeom>
        </p:spPr>
      </p:sp>
      <p:sp>
        <p:nvSpPr>
          <p:cNvPr id="505"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506"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CCC56B16-3C1C-43DB-BBE5-C03A8CA8AEC4}" type="slidenum">
              <a:rPr lang="es-MX" sz="1200" b="0" strike="noStrike" spc="-1">
                <a:solidFill>
                  <a:srgbClr val="000000"/>
                </a:solidFill>
                <a:latin typeface="+mn-lt"/>
                <a:ea typeface="+mn-ea"/>
              </a:rPr>
              <a:t>43</a:t>
            </a:fld>
            <a:endParaRPr lang="es-MX"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noRot="1" noChangeAspect="1"/>
          </p:cNvSpPr>
          <p:nvPr>
            <p:ph type="sldImg"/>
          </p:nvPr>
        </p:nvSpPr>
        <p:spPr>
          <a:xfrm>
            <a:off x="1196975" y="693738"/>
            <a:ext cx="4613275" cy="3459162"/>
          </a:xfrm>
          <a:prstGeom prst="rect">
            <a:avLst/>
          </a:prstGeom>
        </p:spPr>
      </p:sp>
      <p:sp>
        <p:nvSpPr>
          <p:cNvPr id="400" name="PlaceHolder 2"/>
          <p:cNvSpPr>
            <a:spLocks noGrp="1"/>
          </p:cNvSpPr>
          <p:nvPr>
            <p:ph type="body"/>
          </p:nvPr>
        </p:nvSpPr>
        <p:spPr>
          <a:xfrm>
            <a:off x="700920" y="4386960"/>
            <a:ext cx="5605200" cy="4152960"/>
          </a:xfrm>
          <a:prstGeom prst="rect">
            <a:avLst/>
          </a:prstGeom>
        </p:spPr>
        <p:txBody>
          <a:bodyPr lIns="92160" tIns="46080" rIns="92160" bIns="46080">
            <a:normAutofit/>
          </a:bodyPr>
          <a:lstStyle/>
          <a:p>
            <a:pPr marL="216000" indent="-213120">
              <a:lnSpc>
                <a:spcPct val="100000"/>
              </a:lnSpc>
            </a:pPr>
            <a:r>
              <a:rPr lang="es-MX" sz="1200" b="0" strike="noStrike" spc="-1">
                <a:solidFill>
                  <a:srgbClr val="000000"/>
                </a:solidFill>
                <a:latin typeface="+mn-lt"/>
                <a:ea typeface="+mn-ea"/>
              </a:rPr>
              <a:t>Los peligros, por su naturaleza, pueden ser de dos formas:</a:t>
            </a:r>
            <a:endParaRPr lang="es-MX" sz="1200" b="0" strike="noStrike" spc="-1">
              <a:latin typeface="Arial"/>
            </a:endParaRPr>
          </a:p>
          <a:p>
            <a:pPr marL="628560" lvl="1" indent="-168120">
              <a:lnSpc>
                <a:spcPct val="100000"/>
              </a:lnSpc>
              <a:buClr>
                <a:srgbClr val="000000"/>
              </a:buClr>
              <a:buFont typeface="Arial"/>
              <a:buChar char="•"/>
            </a:pPr>
            <a:r>
              <a:rPr lang="es-MX" sz="1200" b="0" strike="noStrike" spc="-1">
                <a:solidFill>
                  <a:srgbClr val="000000"/>
                </a:solidFill>
                <a:latin typeface="+mn-lt"/>
                <a:ea typeface="+mn-ea"/>
              </a:rPr>
              <a:t>Natural</a:t>
            </a:r>
            <a:endParaRPr lang="es-MX" sz="1200" b="0" strike="noStrike" spc="-1">
              <a:latin typeface="Arial"/>
            </a:endParaRPr>
          </a:p>
          <a:p>
            <a:pPr marL="628560" lvl="1" indent="-168120">
              <a:lnSpc>
                <a:spcPct val="100000"/>
              </a:lnSpc>
              <a:buClr>
                <a:srgbClr val="000000"/>
              </a:buClr>
              <a:buFont typeface="Arial"/>
              <a:buChar char="•"/>
            </a:pPr>
            <a:r>
              <a:rPr lang="es-MX" sz="1200" b="0" strike="noStrike" spc="-1">
                <a:solidFill>
                  <a:srgbClr val="000000"/>
                </a:solidFill>
                <a:latin typeface="+mn-lt"/>
                <a:ea typeface="+mn-ea"/>
              </a:rPr>
              <a:t>Creados por seres humanos.</a:t>
            </a:r>
            <a:endParaRPr lang="es-MX" sz="1200" b="0" strike="noStrike" spc="-1">
              <a:latin typeface="Arial"/>
            </a:endParaRPr>
          </a:p>
          <a:p>
            <a:pPr>
              <a:lnSpc>
                <a:spcPct val="100000"/>
              </a:lnSpc>
            </a:pPr>
            <a:endParaRPr lang="es-MX" sz="1200" b="0" strike="noStrike" spc="-1">
              <a:latin typeface="Arial"/>
            </a:endParaRPr>
          </a:p>
          <a:p>
            <a:pPr>
              <a:lnSpc>
                <a:spcPct val="100000"/>
              </a:lnSpc>
            </a:pPr>
            <a:r>
              <a:rPr lang="es-MX" sz="1200" b="0" i="1" u="sng" strike="noStrike" spc="-1">
                <a:solidFill>
                  <a:srgbClr val="000000"/>
                </a:solidFill>
                <a:uFillTx/>
                <a:latin typeface="+mn-lt"/>
                <a:ea typeface="+mn-ea"/>
              </a:rPr>
              <a:t>Los peligros son diferentes a los riesgos:</a:t>
            </a:r>
            <a:endParaRPr lang="es-MX" sz="1200" b="0" strike="noStrike" spc="-1">
              <a:latin typeface="Arial"/>
            </a:endParaRPr>
          </a:p>
          <a:p>
            <a:pPr>
              <a:lnSpc>
                <a:spcPct val="100000"/>
              </a:lnSpc>
            </a:pPr>
            <a:r>
              <a:rPr lang="es-MX" sz="1200" b="0" strike="noStrike" spc="-1">
                <a:solidFill>
                  <a:srgbClr val="000000"/>
                </a:solidFill>
                <a:latin typeface="+mn-lt"/>
                <a:ea typeface="+mn-ea"/>
              </a:rPr>
              <a:t>Un peligro es cualquier agente con el potencial de causar daño o perjuicio a seres humanos, propiedad o al medio ambiente.</a:t>
            </a:r>
            <a:endParaRPr lang="es-MX" sz="1200" b="0" strike="noStrike" spc="-1">
              <a:latin typeface="Arial"/>
            </a:endParaRPr>
          </a:p>
          <a:p>
            <a:pPr>
              <a:lnSpc>
                <a:spcPct val="100000"/>
              </a:lnSpc>
            </a:pPr>
            <a:endParaRPr lang="es-MX" sz="1200" b="0" strike="noStrike" spc="-1">
              <a:latin typeface="Arial"/>
            </a:endParaRPr>
          </a:p>
          <a:p>
            <a:pPr>
              <a:lnSpc>
                <a:spcPct val="100000"/>
              </a:lnSpc>
            </a:pPr>
            <a:r>
              <a:rPr lang="es-MX" sz="1200" b="0" strike="noStrike" spc="-1">
                <a:solidFill>
                  <a:srgbClr val="000000"/>
                </a:solidFill>
                <a:latin typeface="+mn-lt"/>
                <a:ea typeface="+mn-ea"/>
              </a:rPr>
              <a:t>Por otro lado, el riesgo es la probabilidad de que la exposición a un peligro o situación peligrosa resulte en una consecuencia negativa. Los riesgos ocurren solo cuando hay una exposición a un peligro. Una situación conocida como incidente surge cuando hay una interacción con el peligro durante la exposición.</a:t>
            </a:r>
            <a:endParaRPr lang="es-MX" sz="1200" b="0" strike="noStrike" spc="-1">
              <a:latin typeface="Arial"/>
            </a:endParaRPr>
          </a:p>
        </p:txBody>
      </p:sp>
      <p:sp>
        <p:nvSpPr>
          <p:cNvPr id="401" name="CustomShape 3"/>
          <p:cNvSpPr/>
          <p:nvPr/>
        </p:nvSpPr>
        <p:spPr>
          <a:xfrm>
            <a:off x="3970800" y="8682480"/>
            <a:ext cx="3034440" cy="45216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A0B32BF0-62FD-47B7-B884-00796811F9B5}" type="slidenum">
              <a:rPr lang="es-MX" sz="1200" b="0" strike="noStrike" spc="-1">
                <a:solidFill>
                  <a:srgbClr val="000000"/>
                </a:solidFill>
                <a:latin typeface="Calibri"/>
              </a:rPr>
              <a:t>4</a:t>
            </a:fld>
            <a:endParaRPr lang="es-MX" sz="1200" b="0" strike="noStrike" spc="-1">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noRot="1" noChangeAspect="1"/>
          </p:cNvSpPr>
          <p:nvPr>
            <p:ph type="sldImg"/>
          </p:nvPr>
        </p:nvSpPr>
        <p:spPr>
          <a:xfrm>
            <a:off x="1196975" y="693738"/>
            <a:ext cx="4613275" cy="3459162"/>
          </a:xfrm>
          <a:prstGeom prst="rect">
            <a:avLst/>
          </a:prstGeom>
        </p:spPr>
      </p:sp>
      <p:sp>
        <p:nvSpPr>
          <p:cNvPr id="508"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1" strike="noStrike" spc="-1" dirty="0">
                <a:latin typeface="+mn-lt"/>
              </a:rPr>
              <a:t>Preguntar</a:t>
            </a:r>
            <a:r>
              <a:rPr lang="es-MX" sz="1200" b="0" strike="noStrike" spc="-1" dirty="0">
                <a:latin typeface="+mn-lt"/>
              </a:rPr>
              <a:t>: ¿Cuáles son los mayores peligros que usted reconoce en su centro de trabajo?</a:t>
            </a:r>
          </a:p>
          <a:p>
            <a:pPr marL="216000" indent="-213120">
              <a:lnSpc>
                <a:spcPct val="100000"/>
              </a:lnSpc>
            </a:pPr>
            <a:endParaRPr lang="es-MX" sz="1200" b="0" strike="noStrike" spc="-1" dirty="0">
              <a:latin typeface="+mn-lt"/>
            </a:endParaRPr>
          </a:p>
          <a:p>
            <a:pPr marL="216000" indent="-213120">
              <a:lnSpc>
                <a:spcPct val="100000"/>
              </a:lnSpc>
            </a:pPr>
            <a:r>
              <a:rPr lang="es-MX" sz="1200" b="0" strike="noStrike" spc="-1" dirty="0">
                <a:latin typeface="+mn-lt"/>
              </a:rPr>
              <a:t>Discusión.</a:t>
            </a:r>
          </a:p>
          <a:p>
            <a:pPr marL="216000" indent="-213120">
              <a:lnSpc>
                <a:spcPct val="100000"/>
              </a:lnSpc>
            </a:pPr>
            <a:r>
              <a:rPr lang="es-MX" sz="2000" b="0" strike="noStrike" spc="-1" dirty="0">
                <a:latin typeface="Arial"/>
              </a:rPr>
              <a:t>  </a:t>
            </a:r>
          </a:p>
          <a:p>
            <a:pPr marL="216000" indent="-213120">
              <a:lnSpc>
                <a:spcPct val="100000"/>
              </a:lnSpc>
            </a:pPr>
            <a:endParaRPr lang="es-MX" sz="2000" b="0" strike="noStrike" spc="-1" dirty="0">
              <a:latin typeface="Arial"/>
            </a:endParaRPr>
          </a:p>
          <a:p>
            <a:pPr marL="216000" indent="-213120">
              <a:lnSpc>
                <a:spcPct val="100000"/>
              </a:lnSpc>
            </a:pPr>
            <a:endParaRPr lang="es-MX" sz="2000" b="0" strike="noStrike" spc="-1" dirty="0">
              <a:latin typeface="Arial"/>
            </a:endParaRPr>
          </a:p>
        </p:txBody>
      </p:sp>
      <p:sp>
        <p:nvSpPr>
          <p:cNvPr id="509"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88206CDA-F81D-4C8D-A513-3370CE698A82}" type="slidenum">
              <a:rPr lang="es-MX" sz="1200" b="0" strike="noStrike" spc="-1">
                <a:solidFill>
                  <a:srgbClr val="000000"/>
                </a:solidFill>
                <a:latin typeface="Times New Roman"/>
              </a:rPr>
              <a:t>44</a:t>
            </a:fld>
            <a:endParaRPr lang="es-MX" sz="1200" b="0" strike="noStrike" spc="-1">
              <a:latin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noRot="1" noChangeAspect="1"/>
          </p:cNvSpPr>
          <p:nvPr>
            <p:ph type="sldImg"/>
          </p:nvPr>
        </p:nvSpPr>
        <p:spPr>
          <a:xfrm>
            <a:off x="1196975" y="693738"/>
            <a:ext cx="4613275" cy="3459162"/>
          </a:xfrm>
          <a:prstGeom prst="rect">
            <a:avLst/>
          </a:prstGeom>
        </p:spPr>
      </p:sp>
      <p:sp>
        <p:nvSpPr>
          <p:cNvPr id="511" name="PlaceHolder 2"/>
          <p:cNvSpPr>
            <a:spLocks noGrp="1"/>
          </p:cNvSpPr>
          <p:nvPr>
            <p:ph type="body"/>
          </p:nvPr>
        </p:nvSpPr>
        <p:spPr>
          <a:xfrm>
            <a:off x="700920" y="4386960"/>
            <a:ext cx="5605200" cy="4152960"/>
          </a:xfrm>
          <a:prstGeom prst="rect">
            <a:avLst/>
          </a:prstGeom>
        </p:spPr>
        <p:txBody>
          <a:bodyPr lIns="92160" tIns="46080" rIns="92160" bIns="46080"/>
          <a:lstStyle/>
          <a:p>
            <a:endParaRPr lang="es-MX" sz="2000" b="0" strike="noStrike" spc="-1">
              <a:latin typeface="Arial"/>
            </a:endParaRPr>
          </a:p>
        </p:txBody>
      </p:sp>
      <p:sp>
        <p:nvSpPr>
          <p:cNvPr id="512" name="CustomShape 3"/>
          <p:cNvSpPr/>
          <p:nvPr/>
        </p:nvSpPr>
        <p:spPr>
          <a:xfrm>
            <a:off x="3884760" y="8686800"/>
            <a:ext cx="2968560" cy="45252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5666CE1D-B72C-4436-9AAF-1ABCEDED626C}" type="slidenum">
              <a:rPr lang="es-MX" sz="1200" b="0" strike="noStrike" spc="-1">
                <a:solidFill>
                  <a:srgbClr val="000000"/>
                </a:solidFill>
                <a:latin typeface="Calibri"/>
              </a:rPr>
              <a:t>47</a:t>
            </a:fld>
            <a:endParaRPr lang="es-MX"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noRot="1" noChangeAspect="1"/>
          </p:cNvSpPr>
          <p:nvPr>
            <p:ph type="sldImg"/>
          </p:nvPr>
        </p:nvSpPr>
        <p:spPr>
          <a:xfrm>
            <a:off x="1196975" y="693738"/>
            <a:ext cx="4613275" cy="3459162"/>
          </a:xfrm>
          <a:prstGeom prst="rect">
            <a:avLst/>
          </a:prstGeom>
        </p:spPr>
      </p:sp>
      <p:sp>
        <p:nvSpPr>
          <p:cNvPr id="403"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0" strike="noStrike" spc="-1">
                <a:solidFill>
                  <a:srgbClr val="000000"/>
                </a:solidFill>
                <a:latin typeface="+mn-lt"/>
                <a:ea typeface="+mn-ea"/>
              </a:rPr>
              <a:t> </a:t>
            </a:r>
            <a:endParaRPr lang="es-MX" sz="1200" b="0" strike="noStrike" spc="-1">
              <a:latin typeface="Arial"/>
            </a:endParaRPr>
          </a:p>
        </p:txBody>
      </p:sp>
      <p:sp>
        <p:nvSpPr>
          <p:cNvPr id="404"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052375AE-669C-41C1-8FC7-390BBA610007}" type="slidenum">
              <a:rPr lang="es-MX" sz="1200" b="0" strike="noStrike" spc="-1">
                <a:solidFill>
                  <a:srgbClr val="000000"/>
                </a:solidFill>
                <a:latin typeface="Times New Roman"/>
              </a:rPr>
              <a:t>5</a:t>
            </a:fld>
            <a:endParaRPr lang="es-MX"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noRot="1" noChangeAspect="1"/>
          </p:cNvSpPr>
          <p:nvPr>
            <p:ph type="sldImg"/>
          </p:nvPr>
        </p:nvSpPr>
        <p:spPr>
          <a:xfrm>
            <a:off x="1196975" y="693738"/>
            <a:ext cx="4613275" cy="3459162"/>
          </a:xfrm>
          <a:prstGeom prst="rect">
            <a:avLst/>
          </a:prstGeom>
        </p:spPr>
      </p:sp>
      <p:sp>
        <p:nvSpPr>
          <p:cNvPr id="406"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1200" b="0" strike="noStrike" spc="-1">
                <a:solidFill>
                  <a:srgbClr val="000000"/>
                </a:solidFill>
                <a:latin typeface="+mn-lt"/>
                <a:ea typeface="+mn-ea"/>
              </a:rPr>
              <a:t> </a:t>
            </a:r>
            <a:endParaRPr lang="es-MX" sz="1200" b="0" strike="noStrike" spc="-1">
              <a:latin typeface="Arial"/>
            </a:endParaRPr>
          </a:p>
        </p:txBody>
      </p:sp>
      <p:sp>
        <p:nvSpPr>
          <p:cNvPr id="407"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00B3F032-5F22-4EBB-BB35-7F4E3742FE45}" type="slidenum">
              <a:rPr lang="es-MX" sz="1200" b="0" strike="noStrike" spc="-1">
                <a:solidFill>
                  <a:srgbClr val="000000"/>
                </a:solidFill>
                <a:latin typeface="Times New Roman"/>
              </a:rPr>
              <a:t>6</a:t>
            </a:fld>
            <a:endParaRPr lang="es-MX"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noRot="1" noChangeAspect="1"/>
          </p:cNvSpPr>
          <p:nvPr>
            <p:ph type="sldImg"/>
          </p:nvPr>
        </p:nvSpPr>
        <p:spPr>
          <a:xfrm>
            <a:off x="1196975" y="693738"/>
            <a:ext cx="4613275" cy="3459162"/>
          </a:xfrm>
          <a:prstGeom prst="rect">
            <a:avLst/>
          </a:prstGeom>
        </p:spPr>
      </p:sp>
      <p:sp>
        <p:nvSpPr>
          <p:cNvPr id="409" name="PlaceHolder 2"/>
          <p:cNvSpPr>
            <a:spLocks noGrp="1"/>
          </p:cNvSpPr>
          <p:nvPr>
            <p:ph type="body"/>
          </p:nvPr>
        </p:nvSpPr>
        <p:spPr>
          <a:xfrm>
            <a:off x="700920" y="4386960"/>
            <a:ext cx="5605200" cy="4152960"/>
          </a:xfrm>
          <a:prstGeom prst="rect">
            <a:avLst/>
          </a:prstGeom>
        </p:spPr>
        <p:txBody>
          <a:bodyPr lIns="92160" tIns="46080" rIns="92160" bIns="46080">
            <a:normAutofit/>
          </a:bodyPr>
          <a:lstStyle/>
          <a:p>
            <a:pPr marL="216000" indent="-213480">
              <a:lnSpc>
                <a:spcPct val="100000"/>
              </a:lnSpc>
            </a:pPr>
            <a:r>
              <a:rPr lang="es-MX" sz="1200" b="0" strike="noStrike" spc="-1" dirty="0">
                <a:solidFill>
                  <a:srgbClr val="000000"/>
                </a:solidFill>
                <a:latin typeface="+mn-lt"/>
                <a:ea typeface="+mn-ea"/>
              </a:rPr>
              <a:t>El análisis de peligros en el trabajo es un proceso crítico usado para identificar y reducir peligros asociados con tareas laborales.</a:t>
            </a:r>
            <a:endParaRPr lang="es-MX" sz="1200" b="0" strike="noStrike" spc="-1" dirty="0">
              <a:latin typeface="Arial"/>
            </a:endParaRPr>
          </a:p>
          <a:p>
            <a:pPr marL="216000" indent="-213480">
              <a:lnSpc>
                <a:spcPct val="100000"/>
              </a:lnSpc>
            </a:pPr>
            <a:r>
              <a:rPr lang="es-MX" sz="1200" b="0" strike="noStrike" spc="-1" dirty="0">
                <a:solidFill>
                  <a:srgbClr val="000000"/>
                </a:solidFill>
                <a:latin typeface="+mn-lt"/>
                <a:ea typeface="+mn-ea"/>
              </a:rPr>
              <a:t>También se conoce como análisis de seguridad en el trabajo (JSA, por sus siglas en inglés).</a:t>
            </a:r>
            <a:endParaRPr lang="es-MX" sz="1200" b="0" strike="noStrike" spc="-1" dirty="0">
              <a:latin typeface="Arial"/>
            </a:endParaRPr>
          </a:p>
          <a:p>
            <a:pPr marL="216000" indent="-213480">
              <a:lnSpc>
                <a:spcPct val="100000"/>
              </a:lnSpc>
            </a:pPr>
            <a:r>
              <a:rPr lang="es-MX" sz="1200" b="0" strike="noStrike" spc="-1" dirty="0">
                <a:solidFill>
                  <a:srgbClr val="000000"/>
                </a:solidFill>
                <a:latin typeface="+mn-lt"/>
                <a:ea typeface="+mn-ea"/>
              </a:rPr>
              <a:t>¿Porqué es importante el JSA?: Porque una vez que los peligros son conocidos, estos pueden ser controlados, eliminados o reducidos. </a:t>
            </a:r>
            <a:endParaRPr lang="es-MX" sz="1200" b="0" strike="noStrike" spc="-1" dirty="0">
              <a:latin typeface="Arial"/>
            </a:endParaRPr>
          </a:p>
          <a:p>
            <a:pPr marL="216000" indent="-213480">
              <a:lnSpc>
                <a:spcPct val="100000"/>
              </a:lnSpc>
            </a:pPr>
            <a:r>
              <a:rPr lang="es-MX" sz="1200" b="0" strike="noStrike" spc="-1" dirty="0">
                <a:solidFill>
                  <a:srgbClr val="000000"/>
                </a:solidFill>
                <a:latin typeface="+mn-lt"/>
                <a:ea typeface="+mn-ea"/>
              </a:rPr>
              <a:t>Este proceso puede usarse para capacitar trabajadores en seguridad en el trabajo, elevando así su conciencia y reconocimiento de los peligros. También puede usarse para investigar accidentes en el trabajo.</a:t>
            </a:r>
            <a:endParaRPr lang="es-MX" sz="1200" b="0" strike="noStrike" spc="-1" dirty="0">
              <a:latin typeface="Arial"/>
            </a:endParaRPr>
          </a:p>
          <a:p>
            <a:pPr marL="216000" indent="-213480">
              <a:lnSpc>
                <a:spcPct val="100000"/>
              </a:lnSpc>
            </a:pPr>
            <a:r>
              <a:rPr lang="es-MX" sz="1200" b="0" strike="noStrike" spc="-1" dirty="0">
                <a:solidFill>
                  <a:srgbClr val="000000"/>
                </a:solidFill>
                <a:latin typeface="+mn-lt"/>
                <a:ea typeface="+mn-ea"/>
              </a:rPr>
              <a:t>La información obtenida de este proceso sirve como la base de datos de los escenarios probables de un accidente asociado a dichas tareas laborales.</a:t>
            </a:r>
            <a:endParaRPr lang="es-MX" sz="1200" b="0" strike="noStrike" spc="-1" dirty="0">
              <a:latin typeface="Arial"/>
            </a:endParaRPr>
          </a:p>
        </p:txBody>
      </p:sp>
      <p:sp>
        <p:nvSpPr>
          <p:cNvPr id="410" name="CustomShape 3"/>
          <p:cNvSpPr/>
          <p:nvPr/>
        </p:nvSpPr>
        <p:spPr>
          <a:xfrm>
            <a:off x="3970800" y="8682480"/>
            <a:ext cx="3034440" cy="45216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FDF042AA-C67E-41E6-9CD8-AAA0861289D8}" type="slidenum">
              <a:rPr lang="es-MX" sz="1200" b="0" strike="noStrike" spc="-1">
                <a:solidFill>
                  <a:srgbClr val="000000"/>
                </a:solidFill>
                <a:latin typeface="Calibri"/>
              </a:rPr>
              <a:t>7</a:t>
            </a:fld>
            <a:endParaRPr lang="es-MX"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1196975" y="693738"/>
            <a:ext cx="4613275" cy="3459162"/>
          </a:xfrm>
          <a:prstGeom prst="rect">
            <a:avLst/>
          </a:prstGeom>
        </p:spPr>
      </p:sp>
      <p:sp>
        <p:nvSpPr>
          <p:cNvPr id="412" name="PlaceHolder 2"/>
          <p:cNvSpPr>
            <a:spLocks noGrp="1"/>
          </p:cNvSpPr>
          <p:nvPr>
            <p:ph type="body"/>
          </p:nvPr>
        </p:nvSpPr>
        <p:spPr>
          <a:xfrm>
            <a:off x="700920" y="4386960"/>
            <a:ext cx="5605200" cy="4152960"/>
          </a:xfrm>
          <a:prstGeom prst="rect">
            <a:avLst/>
          </a:prstGeom>
        </p:spPr>
        <p:txBody>
          <a:bodyPr lIns="92160" tIns="46080" rIns="92160" bIns="46080">
            <a:normAutofit/>
          </a:bodyPr>
          <a:lstStyle/>
          <a:p>
            <a:pPr marL="216000" indent="-213120">
              <a:lnSpc>
                <a:spcPct val="100000"/>
              </a:lnSpc>
            </a:pPr>
            <a:r>
              <a:rPr lang="es-MX" sz="1200" b="0" strike="noStrike" spc="-1" dirty="0">
                <a:solidFill>
                  <a:srgbClr val="000000"/>
                </a:solidFill>
                <a:latin typeface="+mn-lt"/>
                <a:ea typeface="+mn-ea"/>
              </a:rPr>
              <a:t>Es importante involucrar a los trabajadores en el proceso porque ellos están familiarizados con el proceso de trabajo. Ellos pueden proporcionar sugerencias acerca de la mejor manera de ejecutar el trabajo de una manera segura.</a:t>
            </a:r>
            <a:endParaRPr lang="es-MX" sz="1200" b="0" strike="noStrike" spc="-1" dirty="0">
              <a:latin typeface="Arial"/>
            </a:endParaRPr>
          </a:p>
        </p:txBody>
      </p:sp>
      <p:sp>
        <p:nvSpPr>
          <p:cNvPr id="413" name="CustomShape 3"/>
          <p:cNvSpPr/>
          <p:nvPr/>
        </p:nvSpPr>
        <p:spPr>
          <a:xfrm>
            <a:off x="3970800" y="8682480"/>
            <a:ext cx="3034440" cy="45216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49D14197-3E90-458D-93EB-18FFB70DD448}" type="slidenum">
              <a:rPr lang="es-MX" sz="1200" b="0" strike="noStrike" spc="-1">
                <a:solidFill>
                  <a:srgbClr val="000000"/>
                </a:solidFill>
                <a:latin typeface="Calibri"/>
              </a:rPr>
              <a:t>8</a:t>
            </a:fld>
            <a:endParaRPr lang="es-MX"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1196975" y="693738"/>
            <a:ext cx="4613275" cy="3459162"/>
          </a:xfrm>
          <a:prstGeom prst="rect">
            <a:avLst/>
          </a:prstGeom>
        </p:spPr>
      </p:sp>
      <p:sp>
        <p:nvSpPr>
          <p:cNvPr id="415" name="PlaceHolder 2"/>
          <p:cNvSpPr>
            <a:spLocks noGrp="1"/>
          </p:cNvSpPr>
          <p:nvPr>
            <p:ph type="body"/>
          </p:nvPr>
        </p:nvSpPr>
        <p:spPr>
          <a:xfrm>
            <a:off x="700920" y="4386960"/>
            <a:ext cx="5605200" cy="4152960"/>
          </a:xfrm>
          <a:prstGeom prst="rect">
            <a:avLst/>
          </a:prstGeom>
        </p:spPr>
        <p:txBody>
          <a:bodyPr lIns="92160" tIns="46080" rIns="92160" bIns="46080"/>
          <a:lstStyle/>
          <a:p>
            <a:pPr marL="216000" indent="-213120">
              <a:lnSpc>
                <a:spcPct val="100000"/>
              </a:lnSpc>
            </a:pPr>
            <a:r>
              <a:rPr lang="es-MX" sz="2000" b="0" strike="noStrike" spc="-1">
                <a:latin typeface="Arial"/>
              </a:rPr>
              <a:t>Formulario básico para un análisis de peligros en el trabajo.</a:t>
            </a:r>
          </a:p>
          <a:p>
            <a:pPr marL="216000" indent="-213120">
              <a:lnSpc>
                <a:spcPct val="100000"/>
              </a:lnSpc>
            </a:pPr>
            <a:endParaRPr lang="es-MX" sz="2000" b="0" strike="noStrike" spc="-1">
              <a:latin typeface="Arial"/>
            </a:endParaRPr>
          </a:p>
        </p:txBody>
      </p:sp>
      <p:sp>
        <p:nvSpPr>
          <p:cNvPr id="416" name="CustomShape 3"/>
          <p:cNvSpPr/>
          <p:nvPr/>
        </p:nvSpPr>
        <p:spPr>
          <a:xfrm>
            <a:off x="3970800" y="8772840"/>
            <a:ext cx="3034440" cy="4586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FABFF57C-B858-4FA2-9485-D51DB6BCE68B}" type="slidenum">
              <a:rPr lang="es-MX" sz="1200" b="0" strike="noStrike" spc="-1">
                <a:solidFill>
                  <a:srgbClr val="000000"/>
                </a:solidFill>
                <a:latin typeface="Calibri"/>
              </a:rPr>
              <a:t>9</a:t>
            </a:fld>
            <a:endParaRPr lang="es-MX"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18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MX"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MX" sz="4400" b="0" strike="noStrike" spc="-1">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MX" sz="4400" b="0" strike="noStrike" spc="-1">
                <a:latin typeface="Arial"/>
              </a:rPr>
              <a:t>Click to edit the title text format</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MX" sz="4400" b="0" strike="noStrike" spc="-1">
                <a:latin typeface="Arial"/>
              </a:rPr>
              <a:t>Click to edit the title text format</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8880" cy="1144440"/>
          </a:xfrm>
          <a:prstGeom prst="rect">
            <a:avLst/>
          </a:prstGeom>
        </p:spPr>
        <p:txBody>
          <a:bodyPr lIns="0" tIns="0" rIns="0" bIns="0" anchor="ctr"/>
          <a:lstStyle/>
          <a:p>
            <a:r>
              <a:rPr lang="es-MX" sz="1800" b="0" strike="noStrike" spc="-1">
                <a:latin typeface="Arial"/>
              </a:rPr>
              <a:t>Click to edit the title text format</a:t>
            </a:r>
          </a:p>
        </p:txBody>
      </p:sp>
      <p:sp>
        <p:nvSpPr>
          <p:cNvPr id="153" name="PlaceHolder 2"/>
          <p:cNvSpPr>
            <a:spLocks noGrp="1"/>
          </p:cNvSpPr>
          <p:nvPr>
            <p:ph type="body"/>
          </p:nvPr>
        </p:nvSpPr>
        <p:spPr>
          <a:xfrm>
            <a:off x="457200" y="1604520"/>
            <a:ext cx="4015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1800" b="0" strike="noStrike" spc="-1">
                <a:latin typeface="Arial"/>
              </a:rPr>
              <a:t>Second Outline Level</a:t>
            </a:r>
          </a:p>
          <a:p>
            <a:pPr marL="1296000" lvl="2" indent="-288000">
              <a:spcBef>
                <a:spcPts val="850"/>
              </a:spcBef>
              <a:buClr>
                <a:srgbClr val="000000"/>
              </a:buClr>
              <a:buSzPct val="45000"/>
              <a:buFont typeface="Wingdings" charset="2"/>
              <a:buChar char=""/>
            </a:pPr>
            <a:r>
              <a:rPr lang="es-MX" sz="1800" b="0" strike="noStrike" spc="-1">
                <a:latin typeface="Arial"/>
              </a:rPr>
              <a:t>Third Outline Level</a:t>
            </a:r>
          </a:p>
          <a:p>
            <a:pPr marL="1728000" lvl="3" indent="-216000">
              <a:spcBef>
                <a:spcPts val="567"/>
              </a:spcBef>
              <a:buClr>
                <a:srgbClr val="000000"/>
              </a:buClr>
              <a:buSzPct val="75000"/>
              <a:buFont typeface="Symbol" charset="2"/>
              <a:buChar char=""/>
            </a:pPr>
            <a:r>
              <a:rPr lang="es-MX" sz="1800" b="0" strike="noStrike" spc="-1">
                <a:latin typeface="Arial"/>
              </a:rPr>
              <a:t>Fourth Outline Level</a:t>
            </a:r>
          </a:p>
          <a:p>
            <a:pPr marL="2160000" lvl="4" indent="-216000">
              <a:spcBef>
                <a:spcPts val="283"/>
              </a:spcBef>
              <a:buClr>
                <a:srgbClr val="000000"/>
              </a:buClr>
              <a:buSzPct val="45000"/>
              <a:buFont typeface="Wingdings" charset="2"/>
              <a:buChar char=""/>
            </a:pPr>
            <a:r>
              <a:rPr lang="es-MX" sz="1800" b="0" strike="noStrike" spc="-1">
                <a:latin typeface="Arial"/>
              </a:rPr>
              <a:t>Fifth Outline Level</a:t>
            </a:r>
          </a:p>
          <a:p>
            <a:pPr marL="2592000" lvl="5" indent="-216000">
              <a:spcBef>
                <a:spcPts val="283"/>
              </a:spcBef>
              <a:buClr>
                <a:srgbClr val="000000"/>
              </a:buClr>
              <a:buSzPct val="45000"/>
              <a:buFont typeface="Wingdings" charset="2"/>
              <a:buChar char=""/>
            </a:pPr>
            <a:r>
              <a:rPr lang="es-MX" sz="1800" b="0" strike="noStrike" spc="-1">
                <a:latin typeface="Arial"/>
              </a:rPr>
              <a:t>Sixth Outline Level</a:t>
            </a:r>
          </a:p>
          <a:p>
            <a:pPr marL="3024000" lvl="6" indent="-216000">
              <a:spcBef>
                <a:spcPts val="283"/>
              </a:spcBef>
              <a:buClr>
                <a:srgbClr val="000000"/>
              </a:buClr>
              <a:buSzPct val="45000"/>
              <a:buFont typeface="Wingdings" charset="2"/>
              <a:buChar char=""/>
            </a:pPr>
            <a:r>
              <a:rPr lang="es-MX" sz="1800" b="0" strike="noStrike" spc="-1">
                <a:latin typeface="Arial"/>
              </a:rPr>
              <a:t>Seventh Outline Level</a:t>
            </a:r>
          </a:p>
        </p:txBody>
      </p:sp>
      <p:sp>
        <p:nvSpPr>
          <p:cNvPr id="154" name="PlaceHolder 3"/>
          <p:cNvSpPr>
            <a:spLocks noGrp="1"/>
          </p:cNvSpPr>
          <p:nvPr>
            <p:ph type="body"/>
          </p:nvPr>
        </p:nvSpPr>
        <p:spPr>
          <a:xfrm>
            <a:off x="4674240" y="1604520"/>
            <a:ext cx="4015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1800" b="0" strike="noStrike" spc="-1">
                <a:latin typeface="Arial"/>
              </a:rPr>
              <a:t>Second Outline Level</a:t>
            </a:r>
          </a:p>
          <a:p>
            <a:pPr marL="1296000" lvl="2" indent="-288000">
              <a:spcBef>
                <a:spcPts val="850"/>
              </a:spcBef>
              <a:buClr>
                <a:srgbClr val="000000"/>
              </a:buClr>
              <a:buSzPct val="45000"/>
              <a:buFont typeface="Wingdings" charset="2"/>
              <a:buChar char=""/>
            </a:pPr>
            <a:r>
              <a:rPr lang="es-MX" sz="1800" b="0" strike="noStrike" spc="-1">
                <a:latin typeface="Arial"/>
              </a:rPr>
              <a:t>Third Outline Level</a:t>
            </a:r>
          </a:p>
          <a:p>
            <a:pPr marL="1728000" lvl="3" indent="-216000">
              <a:spcBef>
                <a:spcPts val="567"/>
              </a:spcBef>
              <a:buClr>
                <a:srgbClr val="000000"/>
              </a:buClr>
              <a:buSzPct val="75000"/>
              <a:buFont typeface="Symbol" charset="2"/>
              <a:buChar char=""/>
            </a:pPr>
            <a:r>
              <a:rPr lang="es-MX" sz="1800" b="0" strike="noStrike" spc="-1">
                <a:latin typeface="Arial"/>
              </a:rPr>
              <a:t>Fourth Outline Level</a:t>
            </a:r>
          </a:p>
          <a:p>
            <a:pPr marL="2160000" lvl="4" indent="-216000">
              <a:spcBef>
                <a:spcPts val="283"/>
              </a:spcBef>
              <a:buClr>
                <a:srgbClr val="000000"/>
              </a:buClr>
              <a:buSzPct val="45000"/>
              <a:buFont typeface="Wingdings" charset="2"/>
              <a:buChar char=""/>
            </a:pPr>
            <a:r>
              <a:rPr lang="es-MX" sz="1800" b="0" strike="noStrike" spc="-1">
                <a:latin typeface="Arial"/>
              </a:rPr>
              <a:t>Fifth Outline Level</a:t>
            </a:r>
          </a:p>
          <a:p>
            <a:pPr marL="2592000" lvl="5" indent="-216000">
              <a:spcBef>
                <a:spcPts val="283"/>
              </a:spcBef>
              <a:buClr>
                <a:srgbClr val="000000"/>
              </a:buClr>
              <a:buSzPct val="45000"/>
              <a:buFont typeface="Wingdings" charset="2"/>
              <a:buChar char=""/>
            </a:pPr>
            <a:r>
              <a:rPr lang="es-MX" sz="1800" b="0" strike="noStrike" spc="-1">
                <a:latin typeface="Arial"/>
              </a:rPr>
              <a:t>Sixth Outline Level</a:t>
            </a:r>
          </a:p>
          <a:p>
            <a:pPr marL="3024000" lvl="6" indent="-216000">
              <a:spcBef>
                <a:spcPts val="283"/>
              </a:spcBef>
              <a:buClr>
                <a:srgbClr val="000000"/>
              </a:buClr>
              <a:buSzPct val="45000"/>
              <a:buFont typeface="Wingdings" charset="2"/>
              <a:buChar char=""/>
            </a:pPr>
            <a:r>
              <a:rPr lang="es-MX"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a:extLst>
              <a:ext uri="{C183D7F6-B498-43B3-948B-1728B52AA6E4}">
                <adec:decorative xmlns:adec="http://schemas.microsoft.com/office/drawing/2017/decorative" val="1"/>
              </a:ext>
            </a:extLst>
          </p:cNvPr>
          <p:cNvSpPr/>
          <p:nvPr/>
        </p:nvSpPr>
        <p:spPr>
          <a:xfrm>
            <a:off x="6840" y="311040"/>
            <a:ext cx="2054160" cy="68256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lstStyle/>
          <a:p>
            <a:pPr algn="ctr">
              <a:lnSpc>
                <a:spcPct val="100000"/>
              </a:lnSpc>
            </a:pPr>
            <a:r>
              <a:rPr lang="es-MX" sz="2200" b="1" strike="noStrike" spc="-1">
                <a:solidFill>
                  <a:srgbClr val="FFFFFF"/>
                </a:solidFill>
                <a:latin typeface="Calibri"/>
                <a:ea typeface="DejaVu Sans"/>
              </a:rPr>
              <a:t>Módulo # 2</a:t>
            </a:r>
            <a:endParaRPr lang="es-MX" sz="2200" b="0" strike="noStrike" spc="-1">
              <a:latin typeface="Arial"/>
            </a:endParaRPr>
          </a:p>
        </p:txBody>
      </p:sp>
      <p:sp>
        <p:nvSpPr>
          <p:cNvPr id="198" name="CustomShape 2">
            <a:extLst>
              <a:ext uri="{C183D7F6-B498-43B3-948B-1728B52AA6E4}">
                <adec:decorative xmlns:adec="http://schemas.microsoft.com/office/drawing/2017/decorative" val="0"/>
              </a:ext>
            </a:extLst>
          </p:cNvPr>
          <p:cNvSpPr>
            <a:spLocks noGrp="1"/>
          </p:cNvSpPr>
          <p:nvPr>
            <p:ph type="title" idx="4294967295"/>
          </p:nvPr>
        </p:nvSpPr>
        <p:spPr>
          <a:xfrm>
            <a:off x="0" y="2971800"/>
            <a:ext cx="9140760" cy="1063440"/>
          </a:xfrm>
          <a:prstGeom prst="rect">
            <a:avLst/>
          </a:prstGeom>
          <a:solidFill>
            <a:srgbClr val="17375E"/>
          </a:solid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1" normalizeH="0" baseline="0" noProof="0" dirty="0">
                <a:ln>
                  <a:noFill/>
                </a:ln>
                <a:solidFill>
                  <a:srgbClr val="FFFFFF"/>
                </a:solidFill>
                <a:effectLst/>
                <a:uLnTx/>
                <a:uFillTx/>
                <a:latin typeface="Calibri"/>
                <a:ea typeface="DejaVu Sans"/>
                <a:cs typeface="+mn-cs"/>
              </a:rPr>
              <a:t>Análisis de peligros en el trabajo</a:t>
            </a:r>
            <a:endParaRPr kumimoji="0" lang="es-MX"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199" name="CustomShape 3"/>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AB7999A-5A41-4F5A-951B-B66BB80D7664}" type="slidenum">
              <a:rPr lang="es-MX" sz="1200" b="0" strike="noStrike" spc="-1">
                <a:solidFill>
                  <a:srgbClr val="8B8B8B"/>
                </a:solidFill>
                <a:latin typeface="Calibri"/>
                <a:ea typeface="DejaVu Sans"/>
              </a:rPr>
              <a:t>1</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33"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trabajo en altura (1)</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31" name="Table 2"/>
          <p:cNvGraphicFramePr/>
          <p:nvPr>
            <p:extLst>
              <p:ext uri="{D42A27DB-BD31-4B8C-83A1-F6EECF244321}">
                <p14:modId xmlns:p14="http://schemas.microsoft.com/office/powerpoint/2010/main" val="2361777944"/>
              </p:ext>
            </p:extLst>
          </p:nvPr>
        </p:nvGraphicFramePr>
        <p:xfrm>
          <a:off x="516890" y="1412848"/>
          <a:ext cx="8153280" cy="4983291"/>
        </p:xfrm>
        <a:graphic>
          <a:graphicData uri="http://schemas.openxmlformats.org/drawingml/2006/table">
            <a:tbl>
              <a:tblPr firstRow="1"/>
              <a:tblGrid>
                <a:gridCol w="266688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37680">
                <a:tc>
                  <a:txBody>
                    <a:bodyPr/>
                    <a:lstStyle/>
                    <a:p>
                      <a:pPr>
                        <a:lnSpc>
                          <a:spcPct val="107000"/>
                        </a:lnSpc>
                      </a:pPr>
                      <a:r>
                        <a:rPr lang="es-MX" sz="1600" b="1" strike="noStrike" spc="-1">
                          <a:solidFill>
                            <a:srgbClr val="FFFFFF"/>
                          </a:solidFill>
                          <a:latin typeface="Calibri"/>
                          <a:ea typeface="Calibri"/>
                        </a:rPr>
                        <a:t>Peligros existentes:</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00000"/>
                    </a:solidFill>
                  </a:tcPr>
                </a:tc>
                <a:tc>
                  <a:txBody>
                    <a:bodyPr/>
                    <a:lstStyle/>
                    <a:p>
                      <a:pPr>
                        <a:lnSpc>
                          <a:spcPct val="107000"/>
                        </a:lnSpc>
                      </a:pPr>
                      <a:r>
                        <a:rPr lang="es-MX" sz="1600" b="1" strike="noStrike" spc="-1" dirty="0">
                          <a:solidFill>
                            <a:srgbClr val="FFFFFF"/>
                          </a:solidFill>
                          <a:latin typeface="Calibri"/>
                          <a:ea typeface="Calibri"/>
                        </a:rPr>
                        <a:t>Medidas de control:</a:t>
                      </a:r>
                      <a:endParaRPr lang="es-MX" sz="16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00000"/>
                    </a:solidFill>
                  </a:tcPr>
                </a:tc>
                <a:extLst>
                  <a:ext uri="{0D108BD9-81ED-4DB2-BD59-A6C34878D82A}">
                    <a16:rowId xmlns:a16="http://schemas.microsoft.com/office/drawing/2014/main" val="10000"/>
                  </a:ext>
                </a:extLst>
              </a:tr>
              <a:tr h="829440">
                <a:tc>
                  <a:txBody>
                    <a:bodyPr/>
                    <a:lstStyle/>
                    <a:p>
                      <a:pPr>
                        <a:lnSpc>
                          <a:spcPct val="107000"/>
                        </a:lnSpc>
                      </a:pPr>
                      <a:r>
                        <a:rPr lang="es-MX" sz="1600" b="0" strike="noStrike" spc="-1" dirty="0">
                          <a:solidFill>
                            <a:srgbClr val="000000"/>
                          </a:solidFill>
                          <a:latin typeface="Calibri"/>
                          <a:ea typeface="Calibri"/>
                        </a:rPr>
                        <a:t>Caída desde una altura</a:t>
                      </a:r>
                      <a:endParaRPr lang="es-MX" sz="1600" b="0" strike="noStrike" spc="-1" dirty="0">
                        <a:latin typeface="Arial"/>
                      </a:endParaRPr>
                    </a:p>
                    <a:p>
                      <a:pPr>
                        <a:lnSpc>
                          <a:spcPct val="107000"/>
                        </a:lnSpc>
                      </a:pPr>
                      <a:r>
                        <a:rPr lang="es-MX" sz="1600" b="0" strike="noStrike" spc="-1" dirty="0">
                          <a:solidFill>
                            <a:srgbClr val="000000"/>
                          </a:solidFill>
                          <a:latin typeface="Calibri"/>
                          <a:ea typeface="Calibri"/>
                        </a:rPr>
                        <a:t> </a:t>
                      </a:r>
                      <a:endParaRPr lang="es-MX" sz="16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Trabajar solo mientras el clima es propicio.</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Usar apropiadamente arnés y sistema de detención de caídas.</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583560">
                <a:tc>
                  <a:txBody>
                    <a:bodyPr/>
                    <a:lstStyle/>
                    <a:p>
                      <a:pPr>
                        <a:lnSpc>
                          <a:spcPct val="107000"/>
                        </a:lnSpc>
                      </a:pPr>
                      <a:r>
                        <a:rPr lang="es-MX" sz="1600" b="0" strike="noStrike" spc="-1">
                          <a:solidFill>
                            <a:srgbClr val="000000"/>
                          </a:solidFill>
                          <a:latin typeface="Calibri"/>
                          <a:ea typeface="Calibri"/>
                        </a:rPr>
                        <a:t>Colapso de torre</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Asegurar que todas las secciones y los componentes estén atornillados y soldados correctamente.</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075320">
                <a:tc>
                  <a:txBody>
                    <a:bodyPr/>
                    <a:lstStyle/>
                    <a:p>
                      <a:pPr>
                        <a:lnSpc>
                          <a:spcPct val="107000"/>
                        </a:lnSpc>
                      </a:pPr>
                      <a:r>
                        <a:rPr lang="es-MX" sz="1600" b="0" strike="noStrike" spc="-1">
                          <a:solidFill>
                            <a:srgbClr val="000000"/>
                          </a:solidFill>
                          <a:latin typeface="Calibri"/>
                          <a:ea typeface="Calibri"/>
                        </a:rPr>
                        <a:t>Colapso de plataforma de trabajo móvil</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Inspeccionar y dar mantenimiento periódico a todo el equipo. </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Inspeccionar el equipo de protección personal y todas las plataformas de trabajo antes de cada uso.</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583560">
                <a:tc>
                  <a:txBody>
                    <a:bodyPr/>
                    <a:lstStyle/>
                    <a:p>
                      <a:pPr>
                        <a:lnSpc>
                          <a:spcPct val="107000"/>
                        </a:lnSpc>
                      </a:pPr>
                      <a:r>
                        <a:rPr lang="es-MX" sz="1600" b="0" strike="noStrike" spc="-1">
                          <a:solidFill>
                            <a:srgbClr val="000000"/>
                          </a:solidFill>
                          <a:latin typeface="Calibri"/>
                          <a:ea typeface="Calibri"/>
                        </a:rPr>
                        <a:t>Colapso de grúa</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Asegurar que la grúa esté instalada apropiadamente.</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Evitar sobrecargar la grúa.</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583560">
                <a:tc>
                  <a:txBody>
                    <a:bodyPr/>
                    <a:lstStyle/>
                    <a:p>
                      <a:pPr>
                        <a:lnSpc>
                          <a:spcPct val="107000"/>
                        </a:lnSpc>
                      </a:pPr>
                      <a:r>
                        <a:rPr lang="es-MX" sz="1600" b="0" strike="noStrike" spc="-1">
                          <a:solidFill>
                            <a:srgbClr val="000000"/>
                          </a:solidFill>
                          <a:latin typeface="Calibri"/>
                          <a:ea typeface="Calibri"/>
                        </a:rPr>
                        <a:t>Falla de sistema de detención de caídas</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Inspeccionar el sistema personal de detención de caídas antes y después de cada uso.</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829440">
                <a:tc>
                  <a:txBody>
                    <a:bodyPr/>
                    <a:lstStyle/>
                    <a:p>
                      <a:pPr>
                        <a:lnSpc>
                          <a:spcPct val="107000"/>
                        </a:lnSpc>
                      </a:pPr>
                      <a:r>
                        <a:rPr lang="es-MX" sz="1600" b="0" strike="noStrike" spc="-1">
                          <a:solidFill>
                            <a:srgbClr val="000000"/>
                          </a:solidFill>
                          <a:latin typeface="Calibri"/>
                          <a:ea typeface="Calibri"/>
                        </a:rPr>
                        <a:t>Ser golpeado por una carga balanceándose</a:t>
                      </a:r>
                      <a:endParaRPr lang="es-MX" sz="1600" b="0" strike="noStrike" spc="-1">
                        <a:latin typeface="Arial"/>
                      </a:endParaRPr>
                    </a:p>
                    <a:p>
                      <a:pPr>
                        <a:lnSpc>
                          <a:spcPct val="107000"/>
                        </a:lnSpc>
                      </a:pPr>
                      <a:r>
                        <a:rPr lang="es-MX" sz="1600" b="0" strike="noStrike" spc="-1">
                          <a:solidFill>
                            <a:srgbClr val="000000"/>
                          </a:solidFill>
                          <a:latin typeface="Calibri"/>
                          <a:ea typeface="Calibri"/>
                        </a:rPr>
                        <a:t> </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Mantenerse alejado de la carga de la grúa balanceándose.</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No trabajar en un ambiente ventoso.</a:t>
                      </a:r>
                      <a:endParaRPr lang="es-MX" sz="16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bl>
          </a:graphicData>
        </a:graphic>
      </p:graphicFrame>
      <p:sp>
        <p:nvSpPr>
          <p:cNvPr id="230"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3F33525-C15D-4B2E-BAE2-C7A569ED17C9}" type="slidenum">
              <a:rPr lang="es-MX" sz="1200" b="0" strike="noStrike" spc="-1">
                <a:solidFill>
                  <a:srgbClr val="8B8B8B"/>
                </a:solidFill>
                <a:latin typeface="Calibri"/>
                <a:ea typeface="DejaVu Sans"/>
              </a:rPr>
              <a:t>10</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37"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trabajo en altura </a:t>
            </a:r>
            <a:r>
              <a:rPr kumimoji="0" lang="es-MX" sz="2000" b="0" i="0" u="none" strike="noStrike" kern="1200" cap="none" spc="-1" normalizeH="0" baseline="0" noProof="0" dirty="0">
                <a:ln>
                  <a:noFill/>
                </a:ln>
                <a:solidFill>
                  <a:srgbClr val="FFFFFF"/>
                </a:solidFill>
                <a:effectLst/>
                <a:uLnTx/>
                <a:uFillTx/>
                <a:latin typeface="Calibri"/>
                <a:ea typeface="DejaVu Sans"/>
                <a:cs typeface="+mn-cs"/>
              </a:rPr>
              <a:t>(2)</a:t>
            </a:r>
            <a:endParaRPr kumimoji="0" lang="es-MX" sz="20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35" name="Table 2"/>
          <p:cNvGraphicFramePr/>
          <p:nvPr>
            <p:extLst>
              <p:ext uri="{D42A27DB-BD31-4B8C-83A1-F6EECF244321}">
                <p14:modId xmlns:p14="http://schemas.microsoft.com/office/powerpoint/2010/main" val="3989543277"/>
              </p:ext>
            </p:extLst>
          </p:nvPr>
        </p:nvGraphicFramePr>
        <p:xfrm>
          <a:off x="740229" y="1398600"/>
          <a:ext cx="7791051" cy="4921797"/>
        </p:xfrm>
        <a:graphic>
          <a:graphicData uri="http://schemas.openxmlformats.org/drawingml/2006/table">
            <a:tbl>
              <a:tblPr firstRow="1"/>
              <a:tblGrid>
                <a:gridCol w="1893066">
                  <a:extLst>
                    <a:ext uri="{9D8B030D-6E8A-4147-A177-3AD203B41FA5}">
                      <a16:colId xmlns:a16="http://schemas.microsoft.com/office/drawing/2014/main" val="20000"/>
                    </a:ext>
                  </a:extLst>
                </a:gridCol>
                <a:gridCol w="5897985">
                  <a:extLst>
                    <a:ext uri="{9D8B030D-6E8A-4147-A177-3AD203B41FA5}">
                      <a16:colId xmlns:a16="http://schemas.microsoft.com/office/drawing/2014/main" val="20001"/>
                    </a:ext>
                  </a:extLst>
                </a:gridCol>
              </a:tblGrid>
              <a:tr h="297964">
                <a:tc>
                  <a:txBody>
                    <a:bodyPr/>
                    <a:lstStyle/>
                    <a:p>
                      <a:pPr>
                        <a:lnSpc>
                          <a:spcPct val="107000"/>
                        </a:lnSpc>
                      </a:pPr>
                      <a:r>
                        <a:rPr lang="es-MX" sz="1400" b="1" strike="noStrike" spc="-1">
                          <a:solidFill>
                            <a:srgbClr val="FFFFFF"/>
                          </a:solidFill>
                          <a:latin typeface="Calibri"/>
                          <a:ea typeface="Calibri"/>
                        </a:rPr>
                        <a:t>Peligros existentes:</a:t>
                      </a:r>
                      <a:endParaRPr lang="es-MX"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00000"/>
                    </a:solidFill>
                  </a:tcPr>
                </a:tc>
                <a:tc>
                  <a:txBody>
                    <a:bodyPr/>
                    <a:lstStyle/>
                    <a:p>
                      <a:pPr>
                        <a:lnSpc>
                          <a:spcPct val="107000"/>
                        </a:lnSpc>
                      </a:pPr>
                      <a:r>
                        <a:rPr lang="es-MX" sz="1400" b="1" strike="noStrike" spc="-1">
                          <a:solidFill>
                            <a:srgbClr val="FFFFFF"/>
                          </a:solidFill>
                          <a:latin typeface="Calibri"/>
                          <a:ea typeface="Calibri"/>
                        </a:rPr>
                        <a:t>Medidas de control:</a:t>
                      </a:r>
                      <a:endParaRPr lang="es-MX"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00000"/>
                    </a:solidFill>
                  </a:tcPr>
                </a:tc>
                <a:extLst>
                  <a:ext uri="{0D108BD9-81ED-4DB2-BD59-A6C34878D82A}">
                    <a16:rowId xmlns:a16="http://schemas.microsoft.com/office/drawing/2014/main" val="10000"/>
                  </a:ext>
                </a:extLst>
              </a:tr>
              <a:tr h="1714284">
                <a:tc>
                  <a:txBody>
                    <a:bodyPr/>
                    <a:lstStyle/>
                    <a:p>
                      <a:pPr>
                        <a:lnSpc>
                          <a:spcPct val="107000"/>
                        </a:lnSpc>
                      </a:pPr>
                      <a:r>
                        <a:rPr lang="es-MX" sz="1400" b="0" strike="noStrike" spc="-1">
                          <a:solidFill>
                            <a:srgbClr val="000000"/>
                          </a:solidFill>
                          <a:latin typeface="Calibri"/>
                          <a:ea typeface="Calibri"/>
                        </a:rPr>
                        <a:t>Ser golpeado por objeto en caída o volando</a:t>
                      </a:r>
                      <a:endParaRPr lang="es-MX"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Asegurar que nadie se encuentre bajo la torre cuando otros estén trabajando arriba.</a:t>
                      </a:r>
                      <a:endParaRPr lang="es-MX" sz="1400" b="0" strike="noStrike" spc="-1" dirty="0">
                        <a:latin typeface="Arial"/>
                      </a:endParaRPr>
                    </a:p>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No trabajar sobre una torre ni acercarse a ella cuando haya vientos fuertes.</a:t>
                      </a:r>
                      <a:endParaRPr lang="es-MX" sz="1400" b="0" strike="noStrike" spc="-1" dirty="0">
                        <a:latin typeface="Arial"/>
                      </a:endParaRPr>
                    </a:p>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Trabajar cuando haya poco o nada de viento.</a:t>
                      </a:r>
                      <a:endParaRPr lang="es-MX" sz="1400" b="0" strike="noStrike" spc="-1" dirty="0">
                        <a:latin typeface="Arial"/>
                      </a:endParaRPr>
                    </a:p>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Llevar todas las herramientas en una bolsa diseñada para portar herramientas.</a:t>
                      </a:r>
                      <a:endParaRPr lang="es-MX" sz="1400" b="0" strike="noStrike" spc="-1" dirty="0">
                        <a:latin typeface="Arial"/>
                      </a:endParaRPr>
                    </a:p>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Mantenerse alerta de los alrededores.</a:t>
                      </a:r>
                      <a:endParaRPr lang="es-MX" sz="14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929368">
                <a:tc>
                  <a:txBody>
                    <a:bodyPr/>
                    <a:lstStyle/>
                    <a:p>
                      <a:pPr>
                        <a:lnSpc>
                          <a:spcPct val="107000"/>
                        </a:lnSpc>
                      </a:pPr>
                      <a:r>
                        <a:rPr lang="es-MX" sz="1400" b="0" strike="noStrike" spc="-1">
                          <a:solidFill>
                            <a:srgbClr val="000000"/>
                          </a:solidFill>
                          <a:latin typeface="Calibri"/>
                          <a:ea typeface="Calibri"/>
                        </a:rPr>
                        <a:t>Ser golpeado por grúa colapsada</a:t>
                      </a:r>
                      <a:endParaRPr lang="es-MX" sz="1400" b="0" strike="noStrike" spc="-1">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Asegurar que la grúa:</a:t>
                      </a:r>
                      <a:endParaRPr lang="es-MX" sz="1400" b="0" strike="noStrike" spc="-1" dirty="0">
                        <a:latin typeface="Arial"/>
                      </a:endParaRPr>
                    </a:p>
                    <a:p>
                      <a:pPr marL="800280" lvl="1" indent="-339840">
                        <a:lnSpc>
                          <a:spcPct val="107000"/>
                        </a:lnSpc>
                        <a:buClr>
                          <a:srgbClr val="000000"/>
                        </a:buClr>
                        <a:buFont typeface="Wingdings" charset="2"/>
                        <a:buChar char=""/>
                      </a:pPr>
                      <a:r>
                        <a:rPr lang="es-MX" sz="1400" b="0" strike="noStrike" spc="-1" dirty="0">
                          <a:solidFill>
                            <a:srgbClr val="000000"/>
                          </a:solidFill>
                          <a:latin typeface="Calibri"/>
                          <a:ea typeface="Calibri"/>
                        </a:rPr>
                        <a:t>Tiene zapatas bien construidas.</a:t>
                      </a:r>
                      <a:endParaRPr lang="es-MX" sz="1400" b="0" strike="noStrike" spc="-1" dirty="0">
                        <a:latin typeface="Arial"/>
                      </a:endParaRPr>
                    </a:p>
                    <a:p>
                      <a:pPr marL="800280" lvl="1" indent="-339840">
                        <a:lnSpc>
                          <a:spcPct val="107000"/>
                        </a:lnSpc>
                        <a:buClr>
                          <a:srgbClr val="000000"/>
                        </a:buClr>
                        <a:buFont typeface="Wingdings" charset="2"/>
                        <a:buChar char=""/>
                      </a:pPr>
                      <a:r>
                        <a:rPr lang="es-MX" sz="1400" b="0" strike="noStrike" spc="-1" dirty="0">
                          <a:solidFill>
                            <a:srgbClr val="000000"/>
                          </a:solidFill>
                          <a:latin typeface="Calibri"/>
                          <a:ea typeface="Calibri"/>
                        </a:rPr>
                        <a:t>Está erigida apropiadamente.</a:t>
                      </a:r>
                      <a:endParaRPr lang="es-MX" sz="1400" b="0" strike="noStrike" spc="-1" dirty="0">
                        <a:latin typeface="Arial"/>
                      </a:endParaRPr>
                    </a:p>
                    <a:p>
                      <a:pPr marL="800280" lvl="1" indent="-339840">
                        <a:lnSpc>
                          <a:spcPct val="107000"/>
                        </a:lnSpc>
                        <a:buClr>
                          <a:srgbClr val="000000"/>
                        </a:buClr>
                        <a:buFont typeface="Wingdings" charset="2"/>
                        <a:buChar char=""/>
                      </a:pPr>
                      <a:r>
                        <a:rPr lang="es-MX" sz="1400" b="0" strike="noStrike" spc="-1" dirty="0">
                          <a:solidFill>
                            <a:srgbClr val="000000"/>
                          </a:solidFill>
                          <a:latin typeface="Calibri"/>
                          <a:ea typeface="Calibri"/>
                        </a:rPr>
                        <a:t>No está sobrecargada.</a:t>
                      </a:r>
                      <a:endParaRPr lang="es-MX" sz="1400" b="0" strike="noStrike" spc="-1" dirty="0">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862306">
                <a:tc>
                  <a:txBody>
                    <a:bodyPr/>
                    <a:lstStyle/>
                    <a:p>
                      <a:pPr>
                        <a:lnSpc>
                          <a:spcPct val="107000"/>
                        </a:lnSpc>
                      </a:pPr>
                      <a:r>
                        <a:rPr lang="es-MX" sz="1400" b="0" strike="noStrike" spc="-1">
                          <a:solidFill>
                            <a:srgbClr val="000000"/>
                          </a:solidFill>
                          <a:latin typeface="Calibri"/>
                          <a:ea typeface="Calibri"/>
                        </a:rPr>
                        <a:t>Fuego eléctrico</a:t>
                      </a:r>
                      <a:endParaRPr lang="es-MX" sz="1400" b="0" strike="noStrike" spc="-1">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Mantener en la góndola un extintor de incendios.</a:t>
                      </a:r>
                      <a:endParaRPr lang="es-MX" sz="1400" b="0" strike="noStrike" spc="-1" dirty="0">
                        <a:latin typeface="Arial"/>
                      </a:endParaRPr>
                    </a:p>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Capacitar a los trabajadores en el uso del extintor en incendios pequeños.</a:t>
                      </a:r>
                      <a:endParaRPr lang="es-MX" sz="1400" b="0" strike="noStrike" spc="-1" dirty="0">
                        <a:latin typeface="Arial"/>
                      </a:endParaRPr>
                    </a:p>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El aislamiento contra fuego debe ser tomado en consideración en el diseño de la góndola.</a:t>
                      </a:r>
                      <a:endParaRPr lang="es-MX" sz="1400" b="0" strike="noStrike" spc="-1" dirty="0">
                        <a:latin typeface="Arial"/>
                      </a:endParaRPr>
                    </a:p>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Asegurar que los componentes que rotan estén bien lubricados para prevenir un fuego debido a fricción.</a:t>
                      </a:r>
                      <a:endParaRPr lang="es-MX" sz="1400" b="0" strike="noStrike" spc="-1" dirty="0">
                        <a:latin typeface="Arial"/>
                      </a:endParaRPr>
                    </a:p>
                    <a:p>
                      <a:pPr marL="343080" indent="-339840">
                        <a:lnSpc>
                          <a:spcPct val="107000"/>
                        </a:lnSpc>
                        <a:buClr>
                          <a:srgbClr val="000000"/>
                        </a:buClr>
                        <a:buFont typeface="Wingdings" charset="2"/>
                        <a:buChar char=""/>
                      </a:pPr>
                      <a:r>
                        <a:rPr lang="es-MX" sz="1400" b="0" strike="noStrike" spc="-1" dirty="0">
                          <a:solidFill>
                            <a:srgbClr val="000000"/>
                          </a:solidFill>
                          <a:latin typeface="Calibri"/>
                          <a:ea typeface="Calibri"/>
                        </a:rPr>
                        <a:t>Proporcionar paracaídas para descender rápidamente para escapar de un incendio.</a:t>
                      </a:r>
                      <a:endParaRPr lang="es-MX" sz="1400" b="0" strike="noStrike" spc="-1" dirty="0">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bl>
          </a:graphicData>
        </a:graphic>
      </p:graphicFrame>
      <p:sp>
        <p:nvSpPr>
          <p:cNvPr id="234"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D636CAA-E7E7-4C3F-B967-90AEAAFD4C78}" type="slidenum">
              <a:rPr lang="es-MX" sz="1200" b="0" strike="noStrike" spc="-1">
                <a:solidFill>
                  <a:srgbClr val="8B8B8B"/>
                </a:solidFill>
                <a:latin typeface="Calibri"/>
                <a:ea typeface="DejaVu Sans"/>
              </a:rPr>
              <a:t>11</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41"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trabajo en altura (3)</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39" name="Table 2"/>
          <p:cNvGraphicFramePr/>
          <p:nvPr>
            <p:extLst>
              <p:ext uri="{D42A27DB-BD31-4B8C-83A1-F6EECF244321}">
                <p14:modId xmlns:p14="http://schemas.microsoft.com/office/powerpoint/2010/main" val="813069604"/>
              </p:ext>
            </p:extLst>
          </p:nvPr>
        </p:nvGraphicFramePr>
        <p:xfrm>
          <a:off x="609480" y="1752480"/>
          <a:ext cx="8153280" cy="3458402"/>
        </p:xfrm>
        <a:graphic>
          <a:graphicData uri="http://schemas.openxmlformats.org/drawingml/2006/table">
            <a:tbl>
              <a:tblPr firstRow="1"/>
              <a:tblGrid>
                <a:gridCol w="198108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3768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829440">
                <a:tc>
                  <a:txBody>
                    <a:bodyPr/>
                    <a:lstStyle/>
                    <a:p>
                      <a:pPr>
                        <a:lnSpc>
                          <a:spcPct val="107000"/>
                        </a:lnSpc>
                      </a:pPr>
                      <a:r>
                        <a:rPr lang="es-MX" sz="1800" b="0" strike="noStrike" spc="-1">
                          <a:solidFill>
                            <a:srgbClr val="000000"/>
                          </a:solidFill>
                          <a:latin typeface="Calibri"/>
                          <a:ea typeface="Calibri"/>
                        </a:rPr>
                        <a:t>Estrés por calor</a:t>
                      </a:r>
                      <a:endParaRPr lang="es-MX" sz="1800" b="0" strike="noStrike" spc="-1">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Aclimatar gradualmente el trabajador al calor</a:t>
                      </a:r>
                      <a:endParaRPr lang="es-MX" sz="1800" b="0" strike="noStrike" spc="-1">
                        <a:latin typeface="Arial"/>
                      </a:endParaRPr>
                    </a:p>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Trabajar durante la parte más fresca del día o durante los días más frescos para evitar el estrés por calor.</a:t>
                      </a:r>
                      <a:endParaRPr lang="es-MX" sz="1800" b="0" strike="noStrike" spc="-1">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812960">
                <a:tc>
                  <a:txBody>
                    <a:bodyPr/>
                    <a:lstStyle/>
                    <a:p>
                      <a:pPr>
                        <a:lnSpc>
                          <a:spcPct val="107000"/>
                        </a:lnSpc>
                      </a:pPr>
                      <a:r>
                        <a:rPr lang="es-MX" sz="1800" b="0" strike="noStrike" spc="-1">
                          <a:solidFill>
                            <a:srgbClr val="000000"/>
                          </a:solidFill>
                          <a:latin typeface="Calibri"/>
                          <a:ea typeface="Calibri"/>
                        </a:rPr>
                        <a:t>Estrés por frío</a:t>
                      </a:r>
                      <a:endParaRPr lang="es-MX" sz="1800" b="0" strike="noStrike" spc="-1">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Asegurar que los trabajadores vistan ropa apropiada para el frío.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Capacitar a los trabajadores en el reconocimiento de los síntomas del estrés por frío.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Crear un sistema de parejas entre los trabajadores y animarlos a monitorizar sus condiciones físicas y las de sus compañeros de trabajo. </a:t>
                      </a:r>
                      <a:endParaRPr lang="es-MX" sz="1800" b="0" strike="noStrike" spc="-1" dirty="0">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238"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FF9631B-728C-4631-BC7F-A660BB6BF657}" type="slidenum">
              <a:rPr lang="es-MX" sz="1200" b="0" strike="noStrike" spc="-1">
                <a:solidFill>
                  <a:srgbClr val="8B8B8B"/>
                </a:solidFill>
                <a:latin typeface="Calibri"/>
                <a:ea typeface="DejaVu Sans"/>
              </a:rPr>
              <a:t>12</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45"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mecánico de componentes grandes (1)</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43" name="Table 2"/>
          <p:cNvGraphicFramePr/>
          <p:nvPr>
            <p:extLst>
              <p:ext uri="{D42A27DB-BD31-4B8C-83A1-F6EECF244321}">
                <p14:modId xmlns:p14="http://schemas.microsoft.com/office/powerpoint/2010/main" val="3812886632"/>
              </p:ext>
            </p:extLst>
          </p:nvPr>
        </p:nvGraphicFramePr>
        <p:xfrm>
          <a:off x="609480" y="1408130"/>
          <a:ext cx="8153280" cy="5222964"/>
        </p:xfrm>
        <a:graphic>
          <a:graphicData uri="http://schemas.openxmlformats.org/drawingml/2006/table">
            <a:tbl>
              <a:tblPr firstRow="1"/>
              <a:tblGrid>
                <a:gridCol w="220968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3768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1075320">
                <a:tc>
                  <a:txBody>
                    <a:bodyPr/>
                    <a:lstStyle/>
                    <a:p>
                      <a:pPr>
                        <a:lnSpc>
                          <a:spcPct val="107000"/>
                        </a:lnSpc>
                      </a:pPr>
                      <a:r>
                        <a:rPr lang="es-MX" sz="1800" b="0" strike="noStrike" spc="-1" dirty="0">
                          <a:solidFill>
                            <a:srgbClr val="000000"/>
                          </a:solidFill>
                          <a:latin typeface="Calibri"/>
                          <a:ea typeface="Calibri"/>
                        </a:rPr>
                        <a:t>Caída desde una altura</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Usar apropiadamente el arnés y el equipo de prevención de caídas.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Minimizar la holgura del sistema de detención de caídas.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extenderse demasiado.</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987840">
                <a:tc>
                  <a:txBody>
                    <a:bodyPr/>
                    <a:lstStyle/>
                    <a:p>
                      <a:pPr>
                        <a:lnSpc>
                          <a:spcPct val="107000"/>
                        </a:lnSpc>
                      </a:pPr>
                      <a:r>
                        <a:rPr lang="es-MX" sz="1800" b="0" strike="noStrike" spc="-1">
                          <a:solidFill>
                            <a:srgbClr val="000000"/>
                          </a:solidFill>
                          <a:latin typeface="Calibri"/>
                          <a:ea typeface="Calibri"/>
                        </a:rPr>
                        <a:t>Ser golpeado por:</a:t>
                      </a:r>
                      <a:endParaRPr lang="es-MX" sz="1800" b="0" strike="noStrike" spc="-1">
                        <a:latin typeface="Arial"/>
                      </a:endParaRPr>
                    </a:p>
                    <a:p>
                      <a:pPr marL="285840" indent="-282600">
                        <a:lnSpc>
                          <a:spcPct val="107000"/>
                        </a:lnSpc>
                        <a:buClr>
                          <a:srgbClr val="000000"/>
                        </a:buClr>
                        <a:buFont typeface="Wingdings" charset="2"/>
                        <a:buChar char=""/>
                      </a:pPr>
                      <a:r>
                        <a:rPr lang="es-MX" sz="1600" b="0" strike="noStrike" spc="-1">
                          <a:solidFill>
                            <a:srgbClr val="000000"/>
                          </a:solidFill>
                          <a:latin typeface="Calibri"/>
                          <a:ea typeface="Calibri"/>
                        </a:rPr>
                        <a:t>Objeto en caída </a:t>
                      </a:r>
                      <a:endParaRPr lang="es-MX" sz="1600" b="0" strike="noStrike" spc="-1">
                        <a:latin typeface="Arial"/>
                      </a:endParaRPr>
                    </a:p>
                    <a:p>
                      <a:pPr marL="285840" indent="-282600">
                        <a:lnSpc>
                          <a:spcPct val="107000"/>
                        </a:lnSpc>
                        <a:buClr>
                          <a:srgbClr val="000000"/>
                        </a:buClr>
                        <a:buFont typeface="Wingdings" charset="2"/>
                        <a:buChar char=""/>
                      </a:pPr>
                      <a:r>
                        <a:rPr lang="es-MX" sz="1600" b="0" strike="noStrike" spc="-1">
                          <a:solidFill>
                            <a:srgbClr val="000000"/>
                          </a:solidFill>
                          <a:latin typeface="Calibri"/>
                          <a:ea typeface="Calibri"/>
                        </a:rPr>
                        <a:t>Carga balanceándose en una grúa</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Mantenerse alerta de los alrededores.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Mantenerse alejado de una carga balanceándose en la grúa.</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829440">
                <a:tc>
                  <a:txBody>
                    <a:bodyPr/>
                    <a:lstStyle/>
                    <a:p>
                      <a:pPr>
                        <a:lnSpc>
                          <a:spcPct val="107000"/>
                        </a:lnSpc>
                      </a:pPr>
                      <a:r>
                        <a:rPr lang="es-MX" sz="1800" b="0" strike="noStrike" spc="-1">
                          <a:solidFill>
                            <a:srgbClr val="000000"/>
                          </a:solidFill>
                          <a:latin typeface="Calibri"/>
                          <a:ea typeface="Calibri"/>
                        </a:rPr>
                        <a:t>Colapso de estructura de torre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Asegurar el atornillado y soldadura apropiados de las secciones y componentes de la torre.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Nadie debe estar cerca de la torre durante vientos fuertes.</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26920">
                <a:tc>
                  <a:txBody>
                    <a:bodyPr/>
                    <a:lstStyle/>
                    <a:p>
                      <a:pPr>
                        <a:lnSpc>
                          <a:spcPct val="107000"/>
                        </a:lnSpc>
                      </a:pPr>
                      <a:r>
                        <a:rPr lang="es-MX" sz="1800" b="0" strike="noStrike" spc="-1">
                          <a:solidFill>
                            <a:srgbClr val="000000"/>
                          </a:solidFill>
                          <a:latin typeface="Calibri"/>
                          <a:ea typeface="Calibri"/>
                        </a:rPr>
                        <a:t>Colapso de grúa</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Asegurar la instalación apropiada de la grúa</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sobrecargar la grúa.</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583560">
                <a:tc>
                  <a:txBody>
                    <a:bodyPr/>
                    <a:lstStyle/>
                    <a:p>
                      <a:pPr>
                        <a:lnSpc>
                          <a:spcPct val="107000"/>
                        </a:lnSpc>
                      </a:pPr>
                      <a:r>
                        <a:rPr lang="es-MX" sz="1800" b="0" strike="noStrike" spc="-1">
                          <a:solidFill>
                            <a:srgbClr val="000000"/>
                          </a:solidFill>
                          <a:latin typeface="Calibri"/>
                          <a:ea typeface="Calibri"/>
                        </a:rPr>
                        <a:t>Espacio confinado</a:t>
                      </a:r>
                      <a:endParaRPr lang="es-MX" sz="1800" b="0" strike="noStrike" spc="-1">
                        <a:latin typeface="Arial"/>
                      </a:endParaRPr>
                    </a:p>
                    <a:p>
                      <a:pPr>
                        <a:lnSpc>
                          <a:spcPct val="107000"/>
                        </a:lnSpc>
                      </a:pP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Colocar anuncios de advertencia de “Espacio confinado” en torre, góndola, buje y aspas.</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bl>
          </a:graphicData>
        </a:graphic>
      </p:graphicFrame>
      <p:sp>
        <p:nvSpPr>
          <p:cNvPr id="242"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2B5B682-18BA-4E36-98FA-2FCA31F710CE}" type="slidenum">
              <a:rPr lang="es-MX" sz="1200" b="0" strike="noStrike" spc="-1">
                <a:solidFill>
                  <a:srgbClr val="8B8B8B"/>
                </a:solidFill>
                <a:latin typeface="Calibri"/>
                <a:ea typeface="DejaVu Sans"/>
              </a:rPr>
              <a:t>13</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49"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mecánico de componentes grandes (2)</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47" name="Table 2"/>
          <p:cNvGraphicFramePr/>
          <p:nvPr>
            <p:extLst>
              <p:ext uri="{D42A27DB-BD31-4B8C-83A1-F6EECF244321}">
                <p14:modId xmlns:p14="http://schemas.microsoft.com/office/powerpoint/2010/main" val="1049891959"/>
              </p:ext>
            </p:extLst>
          </p:nvPr>
        </p:nvGraphicFramePr>
        <p:xfrm>
          <a:off x="621055" y="1398600"/>
          <a:ext cx="8153280" cy="5172355"/>
        </p:xfrm>
        <a:graphic>
          <a:graphicData uri="http://schemas.openxmlformats.org/drawingml/2006/table">
            <a:tbl>
              <a:tblPr firstRow="1"/>
              <a:tblGrid>
                <a:gridCol w="220968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3768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463320">
                <a:tc>
                  <a:txBody>
                    <a:bodyPr/>
                    <a:lstStyle/>
                    <a:p>
                      <a:pPr>
                        <a:lnSpc>
                          <a:spcPct val="107000"/>
                        </a:lnSpc>
                      </a:pPr>
                      <a:r>
                        <a:rPr lang="es-MX" sz="1800" b="0" strike="noStrike" spc="-1">
                          <a:solidFill>
                            <a:srgbClr val="000000"/>
                          </a:solidFill>
                          <a:latin typeface="Calibri"/>
                          <a:ea typeface="Calibri"/>
                        </a:rPr>
                        <a:t>Atrapado</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Evitar acercarse a espacios estrechos entre componentes.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829440">
                <a:tc>
                  <a:txBody>
                    <a:bodyPr/>
                    <a:lstStyle/>
                    <a:p>
                      <a:pPr>
                        <a:lnSpc>
                          <a:spcPct val="107000"/>
                        </a:lnSpc>
                      </a:pPr>
                      <a:r>
                        <a:rPr lang="es-MX" sz="1800" b="0" strike="noStrike" spc="-1">
                          <a:solidFill>
                            <a:srgbClr val="000000"/>
                          </a:solidFill>
                          <a:latin typeface="Calibri"/>
                          <a:ea typeface="Calibri"/>
                        </a:rPr>
                        <a:t>Triturado de dedos por componentes con engranes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Vigilar los dedos para prevenir que sean atrapados entre partes en movimiento.</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197360">
                <a:tc>
                  <a:txBody>
                    <a:bodyPr/>
                    <a:lstStyle/>
                    <a:p>
                      <a:pPr>
                        <a:lnSpc>
                          <a:spcPct val="107000"/>
                        </a:lnSpc>
                      </a:pPr>
                      <a:r>
                        <a:rPr lang="es-MX" sz="1800" b="0" strike="noStrike" spc="-1">
                          <a:solidFill>
                            <a:srgbClr val="000000"/>
                          </a:solidFill>
                          <a:latin typeface="Calibri"/>
                          <a:ea typeface="Calibri"/>
                        </a:rPr>
                        <a:t>Electrocución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Solo electricistas apropiadamente capacitados deberían trabajar con componentes eléctricos.</a:t>
                      </a:r>
                      <a:endParaRPr lang="es-MX" sz="1800" b="0" strike="noStrike" spc="-1">
                        <a:latin typeface="Arial"/>
                      </a:endParaRPr>
                    </a:p>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Desconectar de la electricidad del equipo eléctrico y los componentes de turbina antes de trabajar en ellos.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1812960">
                <a:tc>
                  <a:txBody>
                    <a:bodyPr/>
                    <a:lstStyle/>
                    <a:p>
                      <a:pPr>
                        <a:lnSpc>
                          <a:spcPct val="107000"/>
                        </a:lnSpc>
                      </a:pPr>
                      <a:r>
                        <a:rPr lang="es-MX" sz="1800" b="0" strike="noStrike" spc="-1">
                          <a:solidFill>
                            <a:srgbClr val="000000"/>
                          </a:solidFill>
                          <a:latin typeface="Calibri"/>
                          <a:ea typeface="Calibri"/>
                        </a:rPr>
                        <a:t>Atrapado por eje giratorio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Desembragar el rotor para prevenir que las aspas roten mientras se trabaja en este.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Poner candado en los controles para prevenir que sean accionados mientras se realiza algún trabajo.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 las partes sueltas de la ropa pegadas al cuerpo para prevenir que sean atrapadas por partes en movimiento.</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bl>
          </a:graphicData>
        </a:graphic>
      </p:graphicFrame>
      <p:sp>
        <p:nvSpPr>
          <p:cNvPr id="246"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28C97E4-49C8-4453-B3E6-E2C1B4E1E0C3}" type="slidenum">
              <a:rPr lang="es-MX" sz="1200" b="0" strike="noStrike" spc="-1">
                <a:solidFill>
                  <a:srgbClr val="8B8B8B"/>
                </a:solidFill>
                <a:latin typeface="Calibri"/>
                <a:ea typeface="DejaVu Sans"/>
              </a:rPr>
              <a:t>14</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53"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err="1">
                <a:ln>
                  <a:noFill/>
                </a:ln>
                <a:solidFill>
                  <a:srgbClr val="FFFFFF"/>
                </a:solidFill>
                <a:effectLst/>
                <a:uLnTx/>
                <a:uFillTx/>
                <a:latin typeface="Calibri"/>
                <a:ea typeface="DejaVu Sans"/>
                <a:cs typeface="+mn-cs"/>
              </a:rPr>
              <a:t>Analisis</a:t>
            </a:r>
            <a:r>
              <a:rPr kumimoji="0" lang="es-MX" sz="2800" b="0" i="0" u="none" strike="noStrike" kern="1200" cap="none" spc="-1" normalizeH="0" baseline="0" noProof="0" dirty="0">
                <a:ln>
                  <a:noFill/>
                </a:ln>
                <a:solidFill>
                  <a:srgbClr val="FFFFFF"/>
                </a:solidFill>
                <a:effectLst/>
                <a:uLnTx/>
                <a:uFillTx/>
                <a:latin typeface="Calibri"/>
                <a:ea typeface="DejaVu Sans"/>
                <a:cs typeface="+mn-cs"/>
              </a:rPr>
              <a:t> de peligros del trabajo cerca de la electricidad </a:t>
            </a:r>
            <a:r>
              <a:rPr kumimoji="0" lang="es-MX" sz="2000" b="0" i="0" u="none" strike="noStrike" kern="1200" cap="none" spc="-1" normalizeH="0" baseline="0" noProof="0" dirty="0">
                <a:ln>
                  <a:noFill/>
                </a:ln>
                <a:solidFill>
                  <a:srgbClr val="FFFFFF"/>
                </a:solidFill>
                <a:effectLst/>
                <a:uLnTx/>
                <a:uFillTx/>
                <a:latin typeface="Calibri"/>
                <a:ea typeface="DejaVu Sans"/>
                <a:cs typeface="+mn-cs"/>
              </a:rPr>
              <a:t>(1)</a:t>
            </a:r>
            <a:endParaRPr kumimoji="0" lang="es-MX" sz="20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51" name="Table 2"/>
          <p:cNvGraphicFramePr/>
          <p:nvPr>
            <p:extLst>
              <p:ext uri="{D42A27DB-BD31-4B8C-83A1-F6EECF244321}">
                <p14:modId xmlns:p14="http://schemas.microsoft.com/office/powerpoint/2010/main" val="1243895646"/>
              </p:ext>
            </p:extLst>
          </p:nvPr>
        </p:nvGraphicFramePr>
        <p:xfrm>
          <a:off x="609480" y="1468800"/>
          <a:ext cx="8153280" cy="5034100"/>
        </p:xfrm>
        <a:graphic>
          <a:graphicData uri="http://schemas.openxmlformats.org/drawingml/2006/table">
            <a:tbl>
              <a:tblPr firstRow="1"/>
              <a:tblGrid>
                <a:gridCol w="198108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3768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1004760">
                <a:tc>
                  <a:txBody>
                    <a:bodyPr/>
                    <a:lstStyle/>
                    <a:p>
                      <a:pPr>
                        <a:lnSpc>
                          <a:spcPct val="107000"/>
                        </a:lnSpc>
                      </a:pPr>
                      <a:r>
                        <a:rPr lang="es-MX" sz="1800" b="0" strike="noStrike" spc="-1">
                          <a:solidFill>
                            <a:srgbClr val="000000"/>
                          </a:solidFill>
                          <a:latin typeface="Calibri"/>
                          <a:ea typeface="Calibri"/>
                        </a:rPr>
                        <a:t>Caída desde una altura</a:t>
                      </a:r>
                      <a:endParaRPr lang="es-MX" sz="1800" b="0" strike="noStrike" spc="-1">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Usar apropiadamente el arnés y el equipo de prevención de caídas.</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Minimizar la holgura del sistema de detención de caídas.</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Evitar extenderse excesivamente.</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Mantener pies y manos libres de sustancias resbaladizas.</a:t>
                      </a:r>
                      <a:endParaRPr lang="es-MX" sz="1600" b="0" strike="noStrike" spc="-1">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3542040">
                <a:tc>
                  <a:txBody>
                    <a:bodyPr/>
                    <a:lstStyle/>
                    <a:p>
                      <a:pPr>
                        <a:lnSpc>
                          <a:spcPct val="107000"/>
                        </a:lnSpc>
                      </a:pPr>
                      <a:r>
                        <a:rPr lang="es-MX" sz="1800" b="0" strike="noStrike" spc="-1">
                          <a:solidFill>
                            <a:srgbClr val="000000"/>
                          </a:solidFill>
                          <a:latin typeface="Calibri"/>
                          <a:ea typeface="Calibri"/>
                        </a:rPr>
                        <a:t>Electrocución</a:t>
                      </a:r>
                      <a:endParaRPr lang="es-MX" sz="1800" b="0" strike="noStrike" spc="-1">
                        <a:latin typeface="Arial"/>
                      </a:endParaRPr>
                    </a:p>
                    <a:p>
                      <a:pPr>
                        <a:lnSpc>
                          <a:spcPct val="107000"/>
                        </a:lnSpc>
                      </a:pPr>
                      <a:r>
                        <a:rPr lang="es-MX" sz="1800" b="0" strike="noStrike" spc="-1">
                          <a:solidFill>
                            <a:srgbClr val="000000"/>
                          </a:solidFill>
                          <a:latin typeface="Calibri"/>
                          <a:ea typeface="Calibri"/>
                        </a:rPr>
                        <a:t>Descarga eléctrica</a:t>
                      </a:r>
                      <a:endParaRPr lang="es-MX" sz="1800" b="0" strike="noStrike" spc="-1">
                        <a:latin typeface="Arial"/>
                      </a:endParaRPr>
                    </a:p>
                    <a:p>
                      <a:pPr>
                        <a:lnSpc>
                          <a:spcPct val="107000"/>
                        </a:lnSpc>
                      </a:pPr>
                      <a:endParaRPr lang="es-MX" sz="1800" b="0" strike="noStrike" spc="-1">
                        <a:latin typeface="Arial"/>
                      </a:endParaRPr>
                    </a:p>
                    <a:p>
                      <a:pPr>
                        <a:lnSpc>
                          <a:spcPct val="107000"/>
                        </a:lnSpc>
                      </a:pPr>
                      <a:r>
                        <a:rPr lang="es-MX" sz="1800" b="0" strike="noStrike" spc="-1">
                          <a:solidFill>
                            <a:srgbClr val="000000"/>
                          </a:solidFill>
                          <a:latin typeface="Calibri"/>
                          <a:ea typeface="Calibri"/>
                        </a:rPr>
                        <a:t> </a:t>
                      </a:r>
                      <a:endParaRPr lang="es-MX" sz="1800" b="0" strike="noStrike" spc="-1">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Solo electricistas apropiadamente capacitados deberían trabajar en componentes eléctricos.</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Desconectar la electricidad del equipo eléctrico y componentes de turbina antes de trabajar en ellos.</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Evitar trabajar bajo condiciones de humedad.</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Usar un sistema propio de bloqueo/etiquetado en las partes en que se está trabajando.</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Desembragar el rotor para prevenir que las aspas roten mientras se trabaja en este.</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Colocar candado en los controles para prevenir que sean accionados mientras se trabaja en componentes eléctricos.</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Los cables aéreos debería ser </a:t>
                      </a:r>
                      <a:r>
                        <a:rPr lang="es-MX" sz="1600" b="0" strike="noStrike" spc="-1" dirty="0" err="1">
                          <a:solidFill>
                            <a:srgbClr val="000000"/>
                          </a:solidFill>
                          <a:latin typeface="Calibri"/>
                          <a:ea typeface="Calibri"/>
                        </a:rPr>
                        <a:t>desenergizados</a:t>
                      </a:r>
                      <a:r>
                        <a:rPr lang="es-MX" sz="1600" b="0" strike="noStrike" spc="-1" dirty="0">
                          <a:solidFill>
                            <a:srgbClr val="000000"/>
                          </a:solidFill>
                          <a:latin typeface="Calibri"/>
                          <a:ea typeface="Calibri"/>
                        </a:rPr>
                        <a:t> antes de trabajar cerca de ellos.</a:t>
                      </a:r>
                      <a:endParaRPr lang="es-MX" sz="1600" b="0" strike="noStrike" spc="-1" dirty="0">
                        <a:latin typeface="Arial"/>
                      </a:endParaRPr>
                    </a:p>
                  </a:txBody>
                  <a:tcPr marL="60120" marR="601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250"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2875537-E461-414D-A742-29FF557EC74C}" type="slidenum">
              <a:rPr lang="es-MX" sz="1200" b="0" strike="noStrike" spc="-1">
                <a:solidFill>
                  <a:srgbClr val="8B8B8B"/>
                </a:solidFill>
                <a:latin typeface="Calibri"/>
                <a:ea typeface="DejaVu Sans"/>
              </a:rPr>
              <a:t>15</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57"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err="1">
                <a:ln>
                  <a:noFill/>
                </a:ln>
                <a:solidFill>
                  <a:srgbClr val="FFFFFF"/>
                </a:solidFill>
                <a:effectLst/>
                <a:uLnTx/>
                <a:uFillTx/>
                <a:latin typeface="Calibri"/>
                <a:ea typeface="DejaVu Sans"/>
                <a:cs typeface="+mn-cs"/>
              </a:rPr>
              <a:t>Analisis</a:t>
            </a:r>
            <a:r>
              <a:rPr kumimoji="0" lang="es-MX" sz="2800" b="0" i="0" u="none" strike="noStrike" kern="1200" cap="none" spc="-1" normalizeH="0" baseline="0" noProof="0" dirty="0">
                <a:ln>
                  <a:noFill/>
                </a:ln>
                <a:solidFill>
                  <a:srgbClr val="FFFFFF"/>
                </a:solidFill>
                <a:effectLst/>
                <a:uLnTx/>
                <a:uFillTx/>
                <a:latin typeface="Calibri"/>
                <a:ea typeface="DejaVu Sans"/>
                <a:cs typeface="+mn-cs"/>
              </a:rPr>
              <a:t> de peligros del trabajo cerca de la electricidad </a:t>
            </a:r>
            <a:r>
              <a:rPr kumimoji="0" lang="es-MX" sz="2000" b="0" i="0" u="none" strike="noStrike" kern="1200" cap="none" spc="-1" normalizeH="0" baseline="0" noProof="0" dirty="0">
                <a:ln>
                  <a:noFill/>
                </a:ln>
                <a:solidFill>
                  <a:srgbClr val="FFFFFF"/>
                </a:solidFill>
                <a:effectLst/>
                <a:uLnTx/>
                <a:uFillTx/>
                <a:latin typeface="Calibri"/>
                <a:ea typeface="DejaVu Sans"/>
                <a:cs typeface="+mn-cs"/>
              </a:rPr>
              <a:t>(2)</a:t>
            </a:r>
            <a:endParaRPr kumimoji="0" lang="es-MX" sz="20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55" name="Table 2"/>
          <p:cNvGraphicFramePr/>
          <p:nvPr>
            <p:extLst>
              <p:ext uri="{D42A27DB-BD31-4B8C-83A1-F6EECF244321}">
                <p14:modId xmlns:p14="http://schemas.microsoft.com/office/powerpoint/2010/main" val="1965299752"/>
              </p:ext>
            </p:extLst>
          </p:nvPr>
        </p:nvGraphicFramePr>
        <p:xfrm>
          <a:off x="609480" y="1425960"/>
          <a:ext cx="7956360" cy="5096950"/>
        </p:xfrm>
        <a:graphic>
          <a:graphicData uri="http://schemas.openxmlformats.org/drawingml/2006/table">
            <a:tbl>
              <a:tblPr firstRow="1"/>
              <a:tblGrid>
                <a:gridCol w="2016000">
                  <a:extLst>
                    <a:ext uri="{9D8B030D-6E8A-4147-A177-3AD203B41FA5}">
                      <a16:colId xmlns:a16="http://schemas.microsoft.com/office/drawing/2014/main" val="20000"/>
                    </a:ext>
                  </a:extLst>
                </a:gridCol>
                <a:gridCol w="5940360">
                  <a:extLst>
                    <a:ext uri="{9D8B030D-6E8A-4147-A177-3AD203B41FA5}">
                      <a16:colId xmlns:a16="http://schemas.microsoft.com/office/drawing/2014/main" val="20001"/>
                    </a:ext>
                  </a:extLst>
                </a:gridCol>
              </a:tblGrid>
              <a:tr h="58356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4375440">
                <a:tc>
                  <a:txBody>
                    <a:bodyPr/>
                    <a:lstStyle/>
                    <a:p>
                      <a:pPr>
                        <a:lnSpc>
                          <a:spcPct val="107000"/>
                        </a:lnSpc>
                      </a:pPr>
                      <a:r>
                        <a:rPr lang="es-MX" sz="1800" b="0" strike="noStrike" spc="-1">
                          <a:solidFill>
                            <a:srgbClr val="000000"/>
                          </a:solidFill>
                          <a:latin typeface="Calibri"/>
                          <a:ea typeface="Calibri"/>
                        </a:rPr>
                        <a:t>Explosión</a:t>
                      </a:r>
                      <a:endParaRPr lang="es-MX" sz="1800" b="0" strike="noStrike" spc="-1">
                        <a:latin typeface="Arial"/>
                      </a:endParaRPr>
                    </a:p>
                    <a:p>
                      <a:pPr>
                        <a:lnSpc>
                          <a:spcPct val="107000"/>
                        </a:lnSpc>
                      </a:pPr>
                      <a:r>
                        <a:rPr lang="es-MX" sz="1800" b="0" strike="noStrike" spc="-1">
                          <a:solidFill>
                            <a:srgbClr val="000000"/>
                          </a:solidFill>
                          <a:latin typeface="Calibri"/>
                          <a:ea typeface="Calibri"/>
                        </a:rPr>
                        <a:t>Arco eléctrico</a:t>
                      </a:r>
                      <a:endParaRPr lang="es-MX" sz="1800" b="0" strike="noStrike" spc="-1">
                        <a:latin typeface="Arial"/>
                      </a:endParaRPr>
                    </a:p>
                    <a:p>
                      <a:pPr>
                        <a:lnSpc>
                          <a:spcPct val="107000"/>
                        </a:lnSpc>
                      </a:pPr>
                      <a:r>
                        <a:rPr lang="es-MX" sz="1800" b="0" strike="noStrike" spc="-1">
                          <a:solidFill>
                            <a:srgbClr val="000000"/>
                          </a:solidFill>
                          <a:latin typeface="Calibri"/>
                          <a:ea typeface="Calibri"/>
                        </a:rPr>
                        <a:t>Explosión eléctrica</a:t>
                      </a:r>
                      <a:endParaRPr lang="es-MX" sz="1800" b="0" strike="noStrike" spc="-1">
                        <a:latin typeface="Arial"/>
                      </a:endParaRPr>
                    </a:p>
                    <a:p>
                      <a:pPr>
                        <a:lnSpc>
                          <a:spcPct val="107000"/>
                        </a:lnSpc>
                      </a:pPr>
                      <a:r>
                        <a:rPr lang="es-MX" sz="1800" b="0" strike="noStrike" spc="-1">
                          <a:solidFill>
                            <a:srgbClr val="000000"/>
                          </a:solidFill>
                          <a:latin typeface="Calibri"/>
                          <a:ea typeface="Calibri"/>
                        </a:rPr>
                        <a:t>Incendio eléctrico</a:t>
                      </a:r>
                      <a:endParaRPr lang="es-MX" sz="1800" b="0" strike="noStrike" spc="-1">
                        <a:latin typeface="Arial"/>
                      </a:endParaRPr>
                    </a:p>
                    <a:p>
                      <a:pPr>
                        <a:lnSpc>
                          <a:spcPct val="107000"/>
                        </a:lnSpc>
                      </a:pPr>
                      <a:r>
                        <a:rPr lang="es-MX" sz="1800" b="0" strike="noStrike" spc="-1">
                          <a:solidFill>
                            <a:srgbClr val="000000"/>
                          </a:solidFill>
                          <a:latin typeface="Calibri"/>
                          <a:ea typeface="Calibri"/>
                        </a:rPr>
                        <a:t>Quemaduras</a:t>
                      </a:r>
                      <a:endParaRPr lang="es-MX" sz="1800" b="0" strike="noStrike" spc="-1">
                        <a:latin typeface="Arial"/>
                      </a:endParaRPr>
                    </a:p>
                    <a:p>
                      <a:pPr>
                        <a:lnSpc>
                          <a:spcPct val="107000"/>
                        </a:lnSpc>
                      </a:pPr>
                      <a:r>
                        <a:rPr lang="es-MX" sz="1800" b="0" strike="noStrike" spc="-1">
                          <a:solidFill>
                            <a:srgbClr val="000000"/>
                          </a:solidFill>
                          <a:latin typeface="Calibri"/>
                          <a:ea typeface="Calibri"/>
                        </a:rPr>
                        <a:t>Relámpago </a:t>
                      </a:r>
                      <a:endParaRPr lang="es-MX" sz="1800" b="0" strike="noStrike" spc="-1">
                        <a:latin typeface="Arial"/>
                      </a:endParaRPr>
                    </a:p>
                    <a:p>
                      <a:pPr>
                        <a:lnSpc>
                          <a:spcPct val="107000"/>
                        </a:lnSpc>
                      </a:pPr>
                      <a:r>
                        <a:rPr lang="es-MX" sz="1800" b="0" strike="noStrike" spc="-1">
                          <a:solidFill>
                            <a:srgbClr val="000000"/>
                          </a:solidFill>
                          <a:latin typeface="Calibri"/>
                          <a:ea typeface="Calibri"/>
                        </a:rPr>
                        <a:t> </a:t>
                      </a:r>
                      <a:endParaRPr lang="es-MX" sz="1800" b="0" strike="noStrike" spc="-1">
                        <a:latin typeface="Arial"/>
                      </a:endParaRPr>
                    </a:p>
                  </a:txBody>
                  <a:tcPr marL="61920" marR="61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Prevenir el sobrecalentamiento de la góndola.</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Prevenir la fricción en el rotor en los puntos de giro del aspa.</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Lubricar todas las juntas en movimiento.</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Prevenir fugas del aceite hidráulico.</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Prevenir el corto circuito de componentes eléctricos.</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Los frenos de estacionamiento no deberían estar configurados para aplicarse sobre las aspas durante vientos fuertes para evitar el calor excesivo y la explosión.</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Se debería usar un embrague deslizante para asegurar que ninguna pérdida de control genere un calor excesivo.</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Usar materiales que retarden el fuego en el diseño y construcción.</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Se debería instalar un sistema de detección de incendios en la góndola.</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Proporcionar paracaídas para un descenso rápido en caso de incendio.</a:t>
                      </a:r>
                      <a:endParaRPr lang="es-MX" sz="1700" b="0" strike="noStrike" spc="-1" dirty="0">
                        <a:latin typeface="Arial"/>
                      </a:endParaRPr>
                    </a:p>
                  </a:txBody>
                  <a:tcPr marL="61920" marR="61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
        <p:nvSpPr>
          <p:cNvPr id="254"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BB357E6-F443-4EDC-B3EA-0370B05D97A8}" type="slidenum">
              <a:rPr lang="es-MX" sz="1200" b="0" strike="noStrike" spc="-1">
                <a:solidFill>
                  <a:srgbClr val="8B8B8B"/>
                </a:solidFill>
                <a:latin typeface="Calibri"/>
                <a:ea typeface="DejaVu Sans"/>
              </a:rPr>
              <a:t>16</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62"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trabajo en ambientes expuestos</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61" name="CustomShape 3"/>
          <p:cNvSpPr/>
          <p:nvPr/>
        </p:nvSpPr>
        <p:spPr>
          <a:xfrm>
            <a:off x="457200" y="1578600"/>
            <a:ext cx="5102280" cy="47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39"/>
              </a:spcBef>
            </a:pPr>
            <a:r>
              <a:rPr lang="es-MX" sz="2200" b="1" strike="noStrike" spc="-1">
                <a:solidFill>
                  <a:srgbClr val="000000"/>
                </a:solidFill>
                <a:latin typeface="Calibri"/>
                <a:ea typeface="DejaVu Sans"/>
              </a:rPr>
              <a:t>Peligros existentes:</a:t>
            </a:r>
            <a:endParaRPr lang="es-MX" sz="2200" b="0" strike="noStrike" spc="-1">
              <a:latin typeface="Arial"/>
            </a:endParaRPr>
          </a:p>
          <a:p>
            <a:pPr>
              <a:lnSpc>
                <a:spcPct val="100000"/>
              </a:lnSpc>
              <a:spcBef>
                <a:spcPts val="439"/>
              </a:spcBef>
            </a:pPr>
            <a:endParaRPr lang="es-MX" sz="2200" b="0" strike="noStrike" spc="-1">
              <a:latin typeface="Arial"/>
            </a:endParaRPr>
          </a:p>
          <a:p>
            <a:pPr marL="743040" lvl="1" indent="-282600">
              <a:lnSpc>
                <a:spcPct val="100000"/>
              </a:lnSpc>
              <a:spcBef>
                <a:spcPts val="439"/>
              </a:spcBef>
              <a:buClr>
                <a:srgbClr val="000000"/>
              </a:buClr>
              <a:buFont typeface="Wingdings" charset="2"/>
              <a:buChar char=""/>
            </a:pPr>
            <a:r>
              <a:rPr lang="es-MX" sz="2200" b="0" strike="noStrike" spc="-1">
                <a:solidFill>
                  <a:srgbClr val="000000"/>
                </a:solidFill>
                <a:latin typeface="Calibri"/>
                <a:ea typeface="DejaVu Sans"/>
              </a:rPr>
              <a:t>Caídas y fatiga</a:t>
            </a:r>
            <a:endParaRPr lang="es-MX" sz="2200" b="0" strike="noStrike" spc="-1">
              <a:latin typeface="Arial"/>
            </a:endParaRPr>
          </a:p>
          <a:p>
            <a:pPr marL="743040" lvl="1" indent="-282600">
              <a:lnSpc>
                <a:spcPct val="100000"/>
              </a:lnSpc>
              <a:spcBef>
                <a:spcPts val="439"/>
              </a:spcBef>
              <a:buClr>
                <a:srgbClr val="000000"/>
              </a:buClr>
              <a:buFont typeface="Wingdings" charset="2"/>
              <a:buChar char=""/>
            </a:pPr>
            <a:r>
              <a:rPr lang="es-MX" sz="2200" b="0" strike="noStrike" spc="-1">
                <a:solidFill>
                  <a:srgbClr val="000000"/>
                </a:solidFill>
                <a:latin typeface="Calibri"/>
                <a:ea typeface="DejaVu Sans"/>
              </a:rPr>
              <a:t>Espacios confinados</a:t>
            </a:r>
            <a:endParaRPr lang="es-MX" sz="2200" b="0" strike="noStrike" spc="-1">
              <a:latin typeface="Arial"/>
            </a:endParaRPr>
          </a:p>
          <a:p>
            <a:pPr marL="743040" lvl="1" indent="-282600">
              <a:lnSpc>
                <a:spcPct val="100000"/>
              </a:lnSpc>
              <a:spcBef>
                <a:spcPts val="439"/>
              </a:spcBef>
              <a:buClr>
                <a:srgbClr val="000000"/>
              </a:buClr>
              <a:buFont typeface="Wingdings" charset="2"/>
              <a:buChar char=""/>
            </a:pPr>
            <a:r>
              <a:rPr lang="es-MX" sz="2200" b="0" strike="noStrike" spc="-1">
                <a:solidFill>
                  <a:srgbClr val="000000"/>
                </a:solidFill>
                <a:latin typeface="Calibri"/>
                <a:ea typeface="DejaVu Sans"/>
              </a:rPr>
              <a:t>Estrés por calor</a:t>
            </a:r>
            <a:endParaRPr lang="es-MX" sz="2200" b="0" strike="noStrike" spc="-1">
              <a:latin typeface="Arial"/>
            </a:endParaRPr>
          </a:p>
          <a:p>
            <a:pPr marL="743040" lvl="1" indent="-282600">
              <a:lnSpc>
                <a:spcPct val="100000"/>
              </a:lnSpc>
              <a:spcBef>
                <a:spcPts val="439"/>
              </a:spcBef>
              <a:buClr>
                <a:srgbClr val="000000"/>
              </a:buClr>
              <a:buFont typeface="Wingdings" charset="2"/>
              <a:buChar char=""/>
            </a:pPr>
            <a:r>
              <a:rPr lang="es-MX" sz="2200" b="0" strike="noStrike" spc="-1">
                <a:solidFill>
                  <a:srgbClr val="000000"/>
                </a:solidFill>
                <a:latin typeface="Calibri"/>
                <a:ea typeface="DejaVu Sans"/>
              </a:rPr>
              <a:t>Estrés por frío</a:t>
            </a:r>
            <a:endParaRPr lang="es-MX" sz="2200" b="0" strike="noStrike" spc="-1">
              <a:latin typeface="Arial"/>
            </a:endParaRPr>
          </a:p>
          <a:p>
            <a:pPr marL="743040" lvl="1" indent="-282600">
              <a:lnSpc>
                <a:spcPct val="100000"/>
              </a:lnSpc>
              <a:spcBef>
                <a:spcPts val="439"/>
              </a:spcBef>
              <a:buClr>
                <a:srgbClr val="000000"/>
              </a:buClr>
              <a:buFont typeface="Wingdings" charset="2"/>
              <a:buChar char=""/>
            </a:pPr>
            <a:r>
              <a:rPr lang="es-MX" sz="2200" b="0" strike="noStrike" spc="-1">
                <a:solidFill>
                  <a:srgbClr val="000000"/>
                </a:solidFill>
                <a:latin typeface="Calibri"/>
                <a:ea typeface="DejaVu Sans"/>
              </a:rPr>
              <a:t>Problemas respiratorios debido a gases, polvo y vapores dañinos.</a:t>
            </a:r>
            <a:endParaRPr lang="es-MX" sz="2200" b="0" strike="noStrike" spc="-1">
              <a:latin typeface="Arial"/>
            </a:endParaRPr>
          </a:p>
          <a:p>
            <a:pPr marL="743040" lvl="1" indent="-282600">
              <a:lnSpc>
                <a:spcPct val="100000"/>
              </a:lnSpc>
              <a:spcBef>
                <a:spcPts val="439"/>
              </a:spcBef>
              <a:buClr>
                <a:srgbClr val="000000"/>
              </a:buClr>
              <a:buFont typeface="Wingdings" charset="2"/>
              <a:buChar char=""/>
            </a:pPr>
            <a:r>
              <a:rPr lang="es-MX" sz="2200" b="0" strike="noStrike" spc="-1">
                <a:solidFill>
                  <a:srgbClr val="000000"/>
                </a:solidFill>
                <a:latin typeface="Calibri"/>
                <a:ea typeface="DejaVu Sans"/>
              </a:rPr>
              <a:t>Explosión</a:t>
            </a:r>
            <a:endParaRPr lang="es-MX" sz="2200" b="0" strike="noStrike" spc="-1">
              <a:latin typeface="Arial"/>
            </a:endParaRPr>
          </a:p>
          <a:p>
            <a:pPr marL="743040" lvl="1" indent="-282600">
              <a:lnSpc>
                <a:spcPct val="100000"/>
              </a:lnSpc>
              <a:spcBef>
                <a:spcPts val="439"/>
              </a:spcBef>
              <a:buClr>
                <a:srgbClr val="000000"/>
              </a:buClr>
              <a:buFont typeface="Wingdings" charset="2"/>
              <a:buChar char=""/>
            </a:pPr>
            <a:r>
              <a:rPr lang="es-MX" sz="2200" b="0" strike="noStrike" spc="-1">
                <a:solidFill>
                  <a:srgbClr val="000000"/>
                </a:solidFill>
                <a:latin typeface="Calibri"/>
                <a:ea typeface="DejaVu Sans"/>
              </a:rPr>
              <a:t>Fuego </a:t>
            </a:r>
            <a:endParaRPr lang="es-MX" sz="2200" b="0" strike="noStrike" spc="-1">
              <a:latin typeface="Arial"/>
            </a:endParaRPr>
          </a:p>
          <a:p>
            <a:pPr marL="743040" lvl="1" indent="-282600">
              <a:lnSpc>
                <a:spcPct val="100000"/>
              </a:lnSpc>
              <a:spcBef>
                <a:spcPts val="439"/>
              </a:spcBef>
              <a:buClr>
                <a:srgbClr val="000000"/>
              </a:buClr>
              <a:buFont typeface="Wingdings" charset="2"/>
              <a:buChar char=""/>
            </a:pPr>
            <a:r>
              <a:rPr lang="es-MX" sz="2200" b="0" strike="noStrike" spc="-1">
                <a:solidFill>
                  <a:srgbClr val="000000"/>
                </a:solidFill>
                <a:latin typeface="Calibri"/>
                <a:ea typeface="DejaVu Sans"/>
              </a:rPr>
              <a:t>Peligros eléctricos</a:t>
            </a:r>
            <a:endParaRPr lang="es-MX" sz="2200" b="0" strike="noStrike" spc="-1">
              <a:latin typeface="Arial"/>
            </a:endParaRPr>
          </a:p>
          <a:p>
            <a:pPr>
              <a:lnSpc>
                <a:spcPct val="100000"/>
              </a:lnSpc>
              <a:spcBef>
                <a:spcPts val="641"/>
              </a:spcBef>
            </a:pPr>
            <a:endParaRPr lang="es-MX" sz="2200" b="0" strike="noStrike" spc="-1">
              <a:latin typeface="Arial"/>
            </a:endParaRPr>
          </a:p>
        </p:txBody>
      </p:sp>
      <p:pic>
        <p:nvPicPr>
          <p:cNvPr id="259" name="Picture 2" descr="de estos peligros"/>
          <p:cNvPicPr/>
          <p:nvPr/>
        </p:nvPicPr>
        <p:blipFill>
          <a:blip r:embed="rId3"/>
          <a:stretch/>
        </p:blipFill>
        <p:spPr>
          <a:xfrm>
            <a:off x="5762880" y="2308680"/>
            <a:ext cx="2768400" cy="3031200"/>
          </a:xfrm>
          <a:prstGeom prst="rect">
            <a:avLst/>
          </a:prstGeom>
          <a:ln>
            <a:noFill/>
          </a:ln>
        </p:spPr>
      </p:pic>
      <p:sp>
        <p:nvSpPr>
          <p:cNvPr id="258"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90607C4-AEFB-4366-82F9-81786A56FAC9}" type="slidenum">
              <a:rPr lang="es-MX" sz="1200" b="0" strike="noStrike" spc="-1">
                <a:solidFill>
                  <a:srgbClr val="8B8B8B"/>
                </a:solidFill>
                <a:latin typeface="Calibri"/>
                <a:ea typeface="DejaVu Sans"/>
              </a:rPr>
              <a:t>17</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66" name="CustomShape 4"/>
          <p:cNvSpPr>
            <a:spLocks noGrp="1"/>
          </p:cNvSpPr>
          <p:nvPr>
            <p:ph type="title" idx="4294967295"/>
          </p:nvPr>
        </p:nvSpPr>
        <p:spPr>
          <a:xfrm>
            <a:off x="228600" y="274680"/>
            <a:ext cx="86835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Medidas de control de peligros en ambientes expuestos (1)</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65" name="CustomShape 3"/>
          <p:cNvSpPr/>
          <p:nvPr/>
        </p:nvSpPr>
        <p:spPr>
          <a:xfrm>
            <a:off x="533520" y="1539720"/>
            <a:ext cx="7692840" cy="449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641"/>
              </a:spcBef>
            </a:pPr>
            <a:r>
              <a:rPr lang="es-MX" sz="3200" b="1" strike="noStrike" spc="-1">
                <a:solidFill>
                  <a:srgbClr val="000000"/>
                </a:solidFill>
                <a:latin typeface="Calibri"/>
                <a:ea typeface="DejaVu Sans"/>
              </a:rPr>
              <a:t>Estrés por calor:</a:t>
            </a:r>
            <a:endParaRPr lang="es-MX" sz="32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Trabajar en los días más frescos para evitar el estrés por calor.</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La góndola debería tener ventilación y aire acondicionado.</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Tomar muestras de aire en la góndola antes de trabajar en ella.</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Establecer un sistema de parejas entre los trabajadores. Capacitarlos en la vigilancia de los primeros síntomas de estrés por calor.</a:t>
            </a:r>
            <a:endParaRPr lang="es-MX" sz="2400" b="0" strike="noStrike" spc="-1">
              <a:latin typeface="Arial"/>
            </a:endParaRPr>
          </a:p>
          <a:p>
            <a:pPr>
              <a:lnSpc>
                <a:spcPct val="100000"/>
              </a:lnSpc>
              <a:spcBef>
                <a:spcPts val="641"/>
              </a:spcBef>
            </a:pPr>
            <a:endParaRPr lang="es-MX" sz="2400" b="0" strike="noStrike" spc="-1">
              <a:latin typeface="Arial"/>
            </a:endParaRPr>
          </a:p>
        </p:txBody>
      </p:sp>
      <p:sp>
        <p:nvSpPr>
          <p:cNvPr id="263"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67F11BB-DF0E-4C12-8511-DF4DE4AE33C8}" type="slidenum">
              <a:rPr lang="es-MX" sz="1200" b="0" strike="noStrike" spc="-1">
                <a:solidFill>
                  <a:srgbClr val="8B8B8B"/>
                </a:solidFill>
                <a:latin typeface="Calibri"/>
                <a:ea typeface="DejaVu Sans"/>
              </a:rPr>
              <a:t>18</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70" name="CustomShape 4"/>
          <p:cNvSpPr>
            <a:spLocks noGrp="1"/>
          </p:cNvSpPr>
          <p:nvPr>
            <p:ph type="title" idx="4294967295"/>
          </p:nvPr>
        </p:nvSpPr>
        <p:spPr>
          <a:xfrm>
            <a:off x="228600" y="274680"/>
            <a:ext cx="86835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Medidas de control de peligros en ambientes expuestos (2)</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69" name="CustomShape 3"/>
          <p:cNvSpPr/>
          <p:nvPr/>
        </p:nvSpPr>
        <p:spPr>
          <a:xfrm>
            <a:off x="533520" y="1539720"/>
            <a:ext cx="7692840" cy="449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641"/>
              </a:spcBef>
            </a:pPr>
            <a:r>
              <a:rPr lang="es-MX" sz="3200" b="1" strike="noStrike" spc="-1">
                <a:solidFill>
                  <a:srgbClr val="000000"/>
                </a:solidFill>
                <a:latin typeface="Calibri"/>
                <a:ea typeface="DejaVu Sans"/>
              </a:rPr>
              <a:t>Estrés por calor:</a:t>
            </a:r>
            <a:endParaRPr lang="es-MX" sz="32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Animar a los trabajadores a que tomen agua al menos cada 20 minutos.</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Aclimatar gradualmente los trabajadores al calor.</a:t>
            </a:r>
            <a:endParaRPr lang="es-MX" sz="2400" b="0" strike="noStrike" spc="-1">
              <a:latin typeface="Arial"/>
            </a:endParaRPr>
          </a:p>
          <a:p>
            <a:pPr marL="743040" lvl="1" indent="-282600">
              <a:lnSpc>
                <a:spcPct val="100000"/>
              </a:lnSpc>
              <a:spcBef>
                <a:spcPts val="641"/>
              </a:spcBef>
              <a:buClr>
                <a:srgbClr val="000000"/>
              </a:buClr>
              <a:buFont typeface="Wingdings" charset="2"/>
              <a:buChar char=""/>
            </a:pPr>
            <a:r>
              <a:rPr lang="es-MX" sz="2400" b="0" strike="noStrike" spc="-1">
                <a:solidFill>
                  <a:srgbClr val="000000"/>
                </a:solidFill>
                <a:latin typeface="Calibri"/>
                <a:ea typeface="DejaVu Sans"/>
              </a:rPr>
              <a:t>Los trabajadores deberían tomar descansos regulares para refrescarse en la oficina de campo con aire acondicionado.</a:t>
            </a:r>
            <a:endParaRPr lang="es-MX" sz="2400" b="0" strike="noStrike" spc="-1">
              <a:latin typeface="Arial"/>
            </a:endParaRPr>
          </a:p>
        </p:txBody>
      </p:sp>
      <p:sp>
        <p:nvSpPr>
          <p:cNvPr id="267"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94ED222-AA39-4AF7-96C4-9817EC8AFA2A}" type="slidenum">
              <a:rPr lang="es-MX" sz="1200" b="0" strike="noStrike" spc="-1">
                <a:solidFill>
                  <a:srgbClr val="8B8B8B"/>
                </a:solidFill>
                <a:latin typeface="Calibri"/>
                <a:ea typeface="DejaVu Sans"/>
              </a:rPr>
              <a:t>19</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a:spLocks noGrp="1"/>
          </p:cNvSpPr>
          <p:nvPr>
            <p:ph type="title" idx="4294967295"/>
          </p:nvPr>
        </p:nvSpPr>
        <p:spPr>
          <a:xfrm>
            <a:off x="0" y="457200"/>
            <a:ext cx="9140760" cy="75888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Descargo de responsabilidad </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01" name="CustomShape 2"/>
          <p:cNvSpPr/>
          <p:nvPr/>
        </p:nvSpPr>
        <p:spPr>
          <a:xfrm>
            <a:off x="457200" y="1600200"/>
            <a:ext cx="8226360" cy="45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561"/>
              </a:spcBef>
            </a:pPr>
            <a:r>
              <a:rPr lang="es-MX" sz="2800" b="0" strike="noStrike" spc="-1">
                <a:solidFill>
                  <a:srgbClr val="000000"/>
                </a:solidFill>
                <a:latin typeface="Calibri"/>
                <a:ea typeface="DejaVu Sans"/>
              </a:rPr>
              <a:t>Este material fue producido gracias a la subvención número </a:t>
            </a:r>
            <a:r>
              <a:rPr lang="es-MX" sz="2800" b="1" strike="noStrike" spc="-1">
                <a:solidFill>
                  <a:srgbClr val="000000"/>
                </a:solidFill>
                <a:latin typeface="Calibri"/>
                <a:ea typeface="DejaVu Sans"/>
              </a:rPr>
              <a:t>SH-05144-SH9</a:t>
            </a:r>
            <a:r>
              <a:rPr lang="es-MX" sz="2800" b="0" strike="noStrike" spc="-1">
                <a:solidFill>
                  <a:srgbClr val="000000"/>
                </a:solidFill>
                <a:latin typeface="Calibri"/>
                <a:ea typeface="DejaVu Sans"/>
              </a:rPr>
              <a:t> de la Administración de Seguridad y Salud Ocupacional del Departamento del Trabajo de Estados Unidos. Este no necesariamente refleja el punto de vista o las políticas del Departamento del Trabajo ni la mención de nombres o productos comerciales o de organizaciones implica que el gobierno de EU los respalde. </a:t>
            </a:r>
            <a:endParaRPr lang="es-MX" sz="2800" b="0" strike="noStrike" spc="-1">
              <a:latin typeface="Arial"/>
            </a:endParaRPr>
          </a:p>
        </p:txBody>
      </p:sp>
      <p:sp>
        <p:nvSpPr>
          <p:cNvPr id="202" name="CustomShape 3"/>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89F0E94-0035-44E1-9576-9CE9DF40DD64}" type="slidenum">
              <a:rPr lang="es-MX" sz="1200" b="0" strike="noStrike" spc="-1">
                <a:solidFill>
                  <a:srgbClr val="8B8B8B"/>
                </a:solidFill>
                <a:latin typeface="Calibri"/>
                <a:ea typeface="DejaVu Sans"/>
              </a:rPr>
              <a:t>2</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74" name="CustomShape 4"/>
          <p:cNvSpPr>
            <a:spLocks noGrp="1"/>
          </p:cNvSpPr>
          <p:nvPr>
            <p:ph type="title" idx="4294967295"/>
          </p:nvPr>
        </p:nvSpPr>
        <p:spPr>
          <a:xfrm>
            <a:off x="228600" y="274680"/>
            <a:ext cx="86835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Medidas de control de peligros en ambientes expuestos (3)</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73" name="CustomShape 3"/>
          <p:cNvSpPr/>
          <p:nvPr/>
        </p:nvSpPr>
        <p:spPr>
          <a:xfrm>
            <a:off x="609480" y="1676520"/>
            <a:ext cx="7007040" cy="373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55000" lnSpcReduction="20000"/>
          </a:bodyPr>
          <a:lstStyle/>
          <a:p>
            <a:pPr>
              <a:lnSpc>
                <a:spcPct val="100000"/>
              </a:lnSpc>
              <a:spcBef>
                <a:spcPts val="1020"/>
              </a:spcBef>
            </a:pPr>
            <a:r>
              <a:rPr lang="es-MX" sz="5100" b="1" strike="noStrike" spc="-1">
                <a:solidFill>
                  <a:srgbClr val="000000"/>
                </a:solidFill>
                <a:latin typeface="Calibri"/>
                <a:ea typeface="DejaVu Sans"/>
              </a:rPr>
              <a:t>Estrés por frío:</a:t>
            </a:r>
            <a:endParaRPr lang="es-MX" sz="5100" b="0" strike="noStrike" spc="-1">
              <a:latin typeface="Arial"/>
            </a:endParaRPr>
          </a:p>
          <a:p>
            <a:pPr marL="743040" lvl="1" indent="-282600">
              <a:lnSpc>
                <a:spcPct val="100000"/>
              </a:lnSpc>
              <a:spcBef>
                <a:spcPts val="760"/>
              </a:spcBef>
              <a:buClr>
                <a:srgbClr val="000000"/>
              </a:buClr>
              <a:buFont typeface="Wingdings" charset="2"/>
              <a:buChar char=""/>
            </a:pPr>
            <a:r>
              <a:rPr lang="es-MX" sz="3800" b="0" strike="noStrike" spc="-1">
                <a:solidFill>
                  <a:srgbClr val="000000"/>
                </a:solidFill>
                <a:latin typeface="Calibri"/>
                <a:ea typeface="DejaVu Sans"/>
              </a:rPr>
              <a:t> Capacitar a los trabajadores en el reconocimiento de los síntomas del estrés por frío.</a:t>
            </a:r>
            <a:endParaRPr lang="es-MX" sz="3800" b="0" strike="noStrike" spc="-1">
              <a:latin typeface="Arial"/>
            </a:endParaRPr>
          </a:p>
          <a:p>
            <a:pPr marL="743040" lvl="1" indent="-282600">
              <a:lnSpc>
                <a:spcPct val="100000"/>
              </a:lnSpc>
              <a:spcBef>
                <a:spcPts val="760"/>
              </a:spcBef>
              <a:buClr>
                <a:srgbClr val="000000"/>
              </a:buClr>
              <a:buFont typeface="Wingdings" charset="2"/>
              <a:buChar char=""/>
            </a:pPr>
            <a:r>
              <a:rPr lang="es-MX" sz="3800" b="0" strike="noStrike" spc="-1">
                <a:solidFill>
                  <a:srgbClr val="000000"/>
                </a:solidFill>
                <a:latin typeface="Calibri"/>
                <a:ea typeface="DejaVu Sans"/>
              </a:rPr>
              <a:t>  Animar a los trabajadores a monitorizar su condición física y la de sus compañeros de trabajo. </a:t>
            </a:r>
            <a:endParaRPr lang="es-MX" sz="3800" b="0" strike="noStrike" spc="-1">
              <a:latin typeface="Arial"/>
            </a:endParaRPr>
          </a:p>
          <a:p>
            <a:pPr marL="743040" lvl="1" indent="-282600">
              <a:lnSpc>
                <a:spcPct val="100000"/>
              </a:lnSpc>
              <a:spcBef>
                <a:spcPts val="760"/>
              </a:spcBef>
              <a:buClr>
                <a:srgbClr val="000000"/>
              </a:buClr>
              <a:buFont typeface="Wingdings" charset="2"/>
              <a:buChar char=""/>
            </a:pPr>
            <a:r>
              <a:rPr lang="es-MX" sz="3800" b="0" strike="noStrike" spc="-1">
                <a:solidFill>
                  <a:srgbClr val="000000"/>
                </a:solidFill>
                <a:latin typeface="Calibri"/>
                <a:ea typeface="DejaVu Sans"/>
              </a:rPr>
              <a:t>  Asegurar que la vestimenta de los trabajadores sea adecuada para el frío.</a:t>
            </a:r>
            <a:endParaRPr lang="es-MX" sz="3800" b="0" strike="noStrike" spc="-1">
              <a:latin typeface="Arial"/>
            </a:endParaRPr>
          </a:p>
          <a:p>
            <a:pPr marL="743040" lvl="1" indent="-282600">
              <a:lnSpc>
                <a:spcPct val="100000"/>
              </a:lnSpc>
              <a:spcBef>
                <a:spcPts val="760"/>
              </a:spcBef>
              <a:buClr>
                <a:srgbClr val="000000"/>
              </a:buClr>
              <a:buFont typeface="Wingdings" charset="2"/>
              <a:buChar char=""/>
            </a:pPr>
            <a:r>
              <a:rPr lang="es-MX" sz="3800" b="0" strike="noStrike" spc="-1">
                <a:solidFill>
                  <a:srgbClr val="000000"/>
                </a:solidFill>
                <a:latin typeface="Calibri"/>
                <a:ea typeface="DejaVu Sans"/>
              </a:rPr>
              <a:t>  Mantenerse seco. La humedad incrementa la velocidad de la pérdida de calor del cuerpo.</a:t>
            </a:r>
            <a:endParaRPr lang="es-MX" sz="3800" b="0" strike="noStrike" spc="-1">
              <a:latin typeface="Arial"/>
            </a:endParaRPr>
          </a:p>
        </p:txBody>
      </p:sp>
      <p:sp>
        <p:nvSpPr>
          <p:cNvPr id="271"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4468C01-89FB-4BC5-AD6E-5390A1AB5D0D}" type="slidenum">
              <a:rPr lang="es-MX" sz="1200" b="0" strike="noStrike" spc="-1">
                <a:solidFill>
                  <a:srgbClr val="8B8B8B"/>
                </a:solidFill>
                <a:latin typeface="Calibri"/>
                <a:ea typeface="DejaVu Sans"/>
              </a:rPr>
              <a:t>20</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78" name="CustomShape 4"/>
          <p:cNvSpPr>
            <a:spLocks noGrp="1"/>
          </p:cNvSpPr>
          <p:nvPr>
            <p:ph type="title" idx="4294967295"/>
          </p:nvPr>
        </p:nvSpPr>
        <p:spPr>
          <a:xfrm>
            <a:off x="228600" y="274680"/>
            <a:ext cx="86835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Medidas de control de peligros en ambientes expuestos (4)</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77" name="CustomShape 3"/>
          <p:cNvSpPr/>
          <p:nvPr/>
        </p:nvSpPr>
        <p:spPr>
          <a:xfrm>
            <a:off x="609480" y="1828800"/>
            <a:ext cx="7083360" cy="251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55000" lnSpcReduction="20000"/>
          </a:bodyPr>
          <a:lstStyle/>
          <a:p>
            <a:pPr>
              <a:lnSpc>
                <a:spcPct val="100000"/>
              </a:lnSpc>
              <a:spcBef>
                <a:spcPts val="1020"/>
              </a:spcBef>
            </a:pPr>
            <a:r>
              <a:rPr lang="es-MX" sz="5100" b="1" strike="noStrike" spc="-1">
                <a:solidFill>
                  <a:srgbClr val="000000"/>
                </a:solidFill>
                <a:latin typeface="Calibri"/>
                <a:ea typeface="DejaVu Sans"/>
              </a:rPr>
              <a:t>Estrés por frío:</a:t>
            </a:r>
            <a:endParaRPr lang="es-MX" sz="5100" b="0" strike="noStrike" spc="-1">
              <a:latin typeface="Arial"/>
            </a:endParaRPr>
          </a:p>
          <a:p>
            <a:pPr marL="743040" lvl="1" indent="-282600">
              <a:lnSpc>
                <a:spcPct val="100000"/>
              </a:lnSpc>
              <a:spcBef>
                <a:spcPts val="760"/>
              </a:spcBef>
              <a:buClr>
                <a:srgbClr val="000000"/>
              </a:buClr>
              <a:buFont typeface="Wingdings" charset="2"/>
              <a:buChar char=""/>
            </a:pPr>
            <a:r>
              <a:rPr lang="es-MX" sz="3800" b="0" strike="noStrike" spc="-1">
                <a:solidFill>
                  <a:srgbClr val="000000"/>
                </a:solidFill>
                <a:latin typeface="Calibri"/>
                <a:ea typeface="DejaVu Sans"/>
              </a:rPr>
              <a:t>  Mantener a la mano ropa extra para cuando haya necesidad de cambiar de vestimenta.</a:t>
            </a:r>
            <a:endParaRPr lang="es-MX" sz="3800" b="0" strike="noStrike" spc="-1">
              <a:latin typeface="Arial"/>
            </a:endParaRPr>
          </a:p>
          <a:p>
            <a:pPr marL="743040" lvl="1" indent="-282600">
              <a:lnSpc>
                <a:spcPct val="100000"/>
              </a:lnSpc>
              <a:spcBef>
                <a:spcPts val="760"/>
              </a:spcBef>
              <a:buClr>
                <a:srgbClr val="000000"/>
              </a:buClr>
              <a:buFont typeface="Wingdings" charset="2"/>
              <a:buChar char=""/>
            </a:pPr>
            <a:r>
              <a:rPr lang="es-MX" sz="3800" b="0" strike="noStrike" spc="-1">
                <a:solidFill>
                  <a:srgbClr val="000000"/>
                </a:solidFill>
                <a:latin typeface="Calibri"/>
                <a:ea typeface="DejaVu Sans"/>
              </a:rPr>
              <a:t>  Tomar bebidas calientes.</a:t>
            </a:r>
            <a:endParaRPr lang="es-MX" sz="3800" b="0" strike="noStrike" spc="-1">
              <a:latin typeface="Arial"/>
            </a:endParaRPr>
          </a:p>
          <a:p>
            <a:pPr marL="743040" lvl="1" indent="-282600">
              <a:lnSpc>
                <a:spcPct val="100000"/>
              </a:lnSpc>
              <a:spcBef>
                <a:spcPts val="760"/>
              </a:spcBef>
              <a:buClr>
                <a:srgbClr val="000000"/>
              </a:buClr>
              <a:buFont typeface="Wingdings" charset="2"/>
              <a:buChar char=""/>
            </a:pPr>
            <a:r>
              <a:rPr lang="es-MX" sz="3800" b="0" strike="noStrike" spc="-1">
                <a:solidFill>
                  <a:srgbClr val="000000"/>
                </a:solidFill>
                <a:latin typeface="Calibri"/>
                <a:ea typeface="DejaVu Sans"/>
              </a:rPr>
              <a:t>  Usar controles de ingeniería apropiados, prácticas de trabajo seguras y equipo de protección personal.</a:t>
            </a:r>
            <a:endParaRPr lang="es-MX" sz="3800" b="0" strike="noStrike" spc="-1">
              <a:latin typeface="Arial"/>
            </a:endParaRPr>
          </a:p>
        </p:txBody>
      </p:sp>
      <p:sp>
        <p:nvSpPr>
          <p:cNvPr id="275"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C9C58D7-53F5-4FE2-8901-FB56C9600C29}" type="slidenum">
              <a:rPr lang="es-MX" sz="1200" b="0" strike="noStrike" spc="-1">
                <a:solidFill>
                  <a:srgbClr val="8B8B8B"/>
                </a:solidFill>
                <a:latin typeface="Calibri"/>
                <a:ea typeface="DejaVu Sans"/>
              </a:rPr>
              <a:t>21</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87" name="CustomShape 3"/>
          <p:cNvSpPr>
            <a:spLocks noGrp="1"/>
          </p:cNvSpPr>
          <p:nvPr>
            <p:ph type="title" idx="4294967295"/>
          </p:nvPr>
        </p:nvSpPr>
        <p:spPr>
          <a:xfrm>
            <a:off x="0" y="274680"/>
            <a:ext cx="91407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erección de la turbina eólica</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pic>
        <p:nvPicPr>
          <p:cNvPr id="281" name="Picture 2" descr="La foto de arriba al centro muestra la instalación de la primera sección de torre."/>
          <p:cNvPicPr/>
          <p:nvPr/>
        </p:nvPicPr>
        <p:blipFill>
          <a:blip r:embed="rId3"/>
          <a:stretch/>
        </p:blipFill>
        <p:spPr>
          <a:xfrm>
            <a:off x="380520" y="1523880"/>
            <a:ext cx="2583360" cy="2109240"/>
          </a:xfrm>
          <a:prstGeom prst="rect">
            <a:avLst/>
          </a:prstGeom>
          <a:ln>
            <a:noFill/>
          </a:ln>
        </p:spPr>
      </p:pic>
      <p:pic>
        <p:nvPicPr>
          <p:cNvPr id="282" name="Picture 2" descr="La foto de arriba al centro muestra la instalación de la primera sección de torre.&#10;"/>
          <p:cNvPicPr/>
          <p:nvPr/>
        </p:nvPicPr>
        <p:blipFill>
          <a:blip r:embed="rId4"/>
          <a:stretch/>
        </p:blipFill>
        <p:spPr>
          <a:xfrm>
            <a:off x="3200400" y="1523880"/>
            <a:ext cx="2583360" cy="2109240"/>
          </a:xfrm>
          <a:prstGeom prst="rect">
            <a:avLst/>
          </a:prstGeom>
          <a:ln>
            <a:noFill/>
          </a:ln>
        </p:spPr>
      </p:pic>
      <p:pic>
        <p:nvPicPr>
          <p:cNvPr id="280" name="Picture 2" descr="La foto de arriba a la derecha muestra la instalación de la segunda sección de torre.&#10;"/>
          <p:cNvPicPr/>
          <p:nvPr/>
        </p:nvPicPr>
        <p:blipFill>
          <a:blip r:embed="rId5"/>
          <a:stretch/>
        </p:blipFill>
        <p:spPr>
          <a:xfrm>
            <a:off x="6043320" y="1523880"/>
            <a:ext cx="2615760" cy="2109240"/>
          </a:xfrm>
          <a:prstGeom prst="rect">
            <a:avLst/>
          </a:prstGeom>
          <a:ln>
            <a:noFill/>
          </a:ln>
        </p:spPr>
      </p:pic>
      <p:pic>
        <p:nvPicPr>
          <p:cNvPr id="283" name="Picture 8" descr="La foto de abajo a la izquierda muestra la colocación de la góndola.&#10;"/>
          <p:cNvPicPr/>
          <p:nvPr/>
        </p:nvPicPr>
        <p:blipFill>
          <a:blip r:embed="rId6"/>
          <a:stretch/>
        </p:blipFill>
        <p:spPr>
          <a:xfrm>
            <a:off x="380520" y="3831480"/>
            <a:ext cx="2606760" cy="2521440"/>
          </a:xfrm>
          <a:prstGeom prst="rect">
            <a:avLst/>
          </a:prstGeom>
          <a:ln>
            <a:noFill/>
          </a:ln>
        </p:spPr>
      </p:pic>
      <p:pic>
        <p:nvPicPr>
          <p:cNvPr id="284" name="Picture 2" descr="La foto de abajo al centro muestra el ensamblado del rotor.&#10;"/>
          <p:cNvPicPr/>
          <p:nvPr/>
        </p:nvPicPr>
        <p:blipFill>
          <a:blip r:embed="rId7"/>
          <a:stretch/>
        </p:blipFill>
        <p:spPr>
          <a:xfrm>
            <a:off x="3200400" y="3831480"/>
            <a:ext cx="2615760" cy="2521440"/>
          </a:xfrm>
          <a:prstGeom prst="rect">
            <a:avLst/>
          </a:prstGeom>
          <a:ln>
            <a:noFill/>
          </a:ln>
        </p:spPr>
      </p:pic>
      <p:pic>
        <p:nvPicPr>
          <p:cNvPr id="285" name="Content Placeholder 6" descr="La foto de abajo a la derecha muestra la instalación del rotor."/>
          <p:cNvPicPr/>
          <p:nvPr/>
        </p:nvPicPr>
        <p:blipFill>
          <a:blip r:embed="rId8"/>
          <a:stretch/>
        </p:blipFill>
        <p:spPr>
          <a:xfrm>
            <a:off x="6043320" y="3831480"/>
            <a:ext cx="2615760" cy="2521440"/>
          </a:xfrm>
          <a:prstGeom prst="rect">
            <a:avLst/>
          </a:prstGeom>
          <a:ln>
            <a:noFill/>
          </a:ln>
        </p:spPr>
      </p:pic>
      <p:sp>
        <p:nvSpPr>
          <p:cNvPr id="279"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C38FE5F-172C-4C0B-A691-4381BD57950B}" type="slidenum">
              <a:rPr lang="es-MX" sz="1200" b="0" strike="noStrike" spc="-1">
                <a:solidFill>
                  <a:srgbClr val="8B8B8B"/>
                </a:solidFill>
                <a:latin typeface="Calibri"/>
                <a:ea typeface="DejaVu Sans"/>
              </a:rPr>
              <a:t>22</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91" name="CustomShape 4"/>
          <p:cNvSpPr>
            <a:spLocks noGrp="1"/>
          </p:cNvSpPr>
          <p:nvPr>
            <p:ph type="title" idx="4294967295"/>
          </p:nvPr>
        </p:nvSpPr>
        <p:spPr>
          <a:xfrm>
            <a:off x="0" y="274680"/>
            <a:ext cx="91407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erección de la turbina eólica (1)</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89" name="Table 2"/>
          <p:cNvGraphicFramePr/>
          <p:nvPr>
            <p:extLst>
              <p:ext uri="{D42A27DB-BD31-4B8C-83A1-F6EECF244321}">
                <p14:modId xmlns:p14="http://schemas.microsoft.com/office/powerpoint/2010/main" val="3293699976"/>
              </p:ext>
            </p:extLst>
          </p:nvPr>
        </p:nvGraphicFramePr>
        <p:xfrm>
          <a:off x="609480" y="1371600"/>
          <a:ext cx="7956360" cy="5374895"/>
        </p:xfrm>
        <a:graphic>
          <a:graphicData uri="http://schemas.openxmlformats.org/drawingml/2006/table">
            <a:tbl>
              <a:tblPr firstRow="1"/>
              <a:tblGrid>
                <a:gridCol w="1753200">
                  <a:extLst>
                    <a:ext uri="{9D8B030D-6E8A-4147-A177-3AD203B41FA5}">
                      <a16:colId xmlns:a16="http://schemas.microsoft.com/office/drawing/2014/main" val="20000"/>
                    </a:ext>
                  </a:extLst>
                </a:gridCol>
                <a:gridCol w="6203160">
                  <a:extLst>
                    <a:ext uri="{9D8B030D-6E8A-4147-A177-3AD203B41FA5}">
                      <a16:colId xmlns:a16="http://schemas.microsoft.com/office/drawing/2014/main" val="20001"/>
                    </a:ext>
                  </a:extLst>
                </a:gridCol>
              </a:tblGrid>
              <a:tr h="308520">
                <a:tc>
                  <a:txBody>
                    <a:bodyPr/>
                    <a:lstStyle/>
                    <a:p>
                      <a:pPr>
                        <a:lnSpc>
                          <a:spcPct val="107000"/>
                        </a:lnSpc>
                      </a:pPr>
                      <a:r>
                        <a:rPr lang="es-MX" sz="1600" b="1" strike="noStrike" spc="-1">
                          <a:solidFill>
                            <a:srgbClr val="FFFFFF"/>
                          </a:solidFill>
                          <a:latin typeface="Calibri"/>
                          <a:ea typeface="Calibri"/>
                        </a:rPr>
                        <a:t>Peligros existentes:</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00000"/>
                    </a:solidFill>
                  </a:tcPr>
                </a:tc>
                <a:tc>
                  <a:txBody>
                    <a:bodyPr/>
                    <a:lstStyle/>
                    <a:p>
                      <a:pPr>
                        <a:lnSpc>
                          <a:spcPct val="107000"/>
                        </a:lnSpc>
                      </a:pPr>
                      <a:r>
                        <a:rPr lang="es-MX" sz="1600" b="1" strike="noStrike" spc="-1">
                          <a:solidFill>
                            <a:srgbClr val="000000"/>
                          </a:solidFill>
                          <a:latin typeface="Calibri"/>
                          <a:ea typeface="Calibri"/>
                        </a:rPr>
                        <a:t>Medidas de control:</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4717440">
                <a:tc>
                  <a:txBody>
                    <a:bodyPr/>
                    <a:lstStyle/>
                    <a:p>
                      <a:pPr>
                        <a:lnSpc>
                          <a:spcPct val="107000"/>
                        </a:lnSpc>
                      </a:pPr>
                      <a:r>
                        <a:rPr lang="es-MX" sz="1600" b="0" strike="noStrike" spc="-1">
                          <a:solidFill>
                            <a:srgbClr val="000000"/>
                          </a:solidFill>
                          <a:latin typeface="Calibri"/>
                          <a:ea typeface="Calibri"/>
                        </a:rPr>
                        <a:t>Caídas debido a:</a:t>
                      </a:r>
                      <a:endParaRPr lang="es-MX" sz="1600" b="0" strike="noStrike" spc="-1">
                        <a:latin typeface="Arial"/>
                      </a:endParaRPr>
                    </a:p>
                    <a:p>
                      <a:pPr marL="285840" indent="-282600">
                        <a:lnSpc>
                          <a:spcPct val="107000"/>
                        </a:lnSpc>
                        <a:buClr>
                          <a:srgbClr val="000000"/>
                        </a:buClr>
                        <a:buFont typeface="Calibri"/>
                        <a:buChar char="−"/>
                      </a:pPr>
                      <a:r>
                        <a:rPr lang="es-MX" sz="1600" b="0" strike="noStrike" spc="-1">
                          <a:solidFill>
                            <a:srgbClr val="000000"/>
                          </a:solidFill>
                          <a:latin typeface="Calibri"/>
                          <a:ea typeface="Calibri"/>
                        </a:rPr>
                        <a:t>Resbalón</a:t>
                      </a:r>
                      <a:endParaRPr lang="es-MX" sz="1600" b="0" strike="noStrike" spc="-1">
                        <a:latin typeface="Arial"/>
                      </a:endParaRPr>
                    </a:p>
                    <a:p>
                      <a:pPr marL="285840" indent="-282600">
                        <a:lnSpc>
                          <a:spcPct val="107000"/>
                        </a:lnSpc>
                        <a:buClr>
                          <a:srgbClr val="000000"/>
                        </a:buClr>
                        <a:buFont typeface="Calibri"/>
                        <a:buChar char="−"/>
                      </a:pPr>
                      <a:r>
                        <a:rPr lang="es-MX" sz="1600" b="0" strike="noStrike" spc="-1">
                          <a:solidFill>
                            <a:srgbClr val="000000"/>
                          </a:solidFill>
                          <a:latin typeface="Calibri"/>
                          <a:ea typeface="Calibri"/>
                        </a:rPr>
                        <a:t>Tropiezo</a:t>
                      </a:r>
                      <a:endParaRPr lang="es-MX" sz="1600" b="0" strike="noStrike" spc="-1">
                        <a:latin typeface="Arial"/>
                      </a:endParaRPr>
                    </a:p>
                    <a:p>
                      <a:pPr marL="285840" indent="-282600">
                        <a:lnSpc>
                          <a:spcPct val="107000"/>
                        </a:lnSpc>
                        <a:buClr>
                          <a:srgbClr val="000000"/>
                        </a:buClr>
                        <a:buFont typeface="Calibri"/>
                        <a:buChar char="−"/>
                      </a:pPr>
                      <a:r>
                        <a:rPr lang="es-MX" sz="1600" b="0" strike="noStrike" spc="-1">
                          <a:solidFill>
                            <a:srgbClr val="000000"/>
                          </a:solidFill>
                          <a:latin typeface="Calibri"/>
                          <a:ea typeface="Calibri"/>
                        </a:rPr>
                        <a:t>Extenderse demasiado</a:t>
                      </a:r>
                      <a:endParaRPr lang="es-MX" sz="1600" b="0" strike="noStrike" spc="-1">
                        <a:latin typeface="Arial"/>
                      </a:endParaRPr>
                    </a:p>
                    <a:p>
                      <a:pPr marL="285840" indent="-282600">
                        <a:lnSpc>
                          <a:spcPct val="107000"/>
                        </a:lnSpc>
                        <a:buClr>
                          <a:srgbClr val="000000"/>
                        </a:buClr>
                        <a:buFont typeface="Calibri"/>
                        <a:buChar char="−"/>
                      </a:pPr>
                      <a:r>
                        <a:rPr lang="es-MX" sz="1600" b="0" strike="noStrike" spc="-1">
                          <a:solidFill>
                            <a:srgbClr val="000000"/>
                          </a:solidFill>
                          <a:latin typeface="Calibri"/>
                          <a:ea typeface="Calibri"/>
                        </a:rPr>
                        <a:t>Inclinarse demasiado</a:t>
                      </a:r>
                      <a:endParaRPr lang="es-MX" sz="1600" b="0" strike="noStrike" spc="-1">
                        <a:latin typeface="Arial"/>
                      </a:endParaRPr>
                    </a:p>
                    <a:p>
                      <a:pPr marL="285840" indent="-282600">
                        <a:lnSpc>
                          <a:spcPct val="107000"/>
                        </a:lnSpc>
                        <a:buClr>
                          <a:srgbClr val="000000"/>
                        </a:buClr>
                        <a:buFont typeface="Calibri"/>
                        <a:buChar char="−"/>
                      </a:pPr>
                      <a:r>
                        <a:rPr lang="es-MX" sz="1600" b="0" strike="noStrike" spc="-1">
                          <a:solidFill>
                            <a:srgbClr val="000000"/>
                          </a:solidFill>
                          <a:latin typeface="Calibri"/>
                          <a:ea typeface="Calibri"/>
                        </a:rPr>
                        <a:t>Colapso de torre</a:t>
                      </a:r>
                      <a:endParaRPr lang="es-MX" sz="1600" b="0" strike="noStrike" spc="-1">
                        <a:latin typeface="Arial"/>
                      </a:endParaRPr>
                    </a:p>
                    <a:p>
                      <a:pPr marL="285840" indent="-282600">
                        <a:lnSpc>
                          <a:spcPct val="107000"/>
                        </a:lnSpc>
                        <a:buClr>
                          <a:srgbClr val="000000"/>
                        </a:buClr>
                        <a:buFont typeface="Calibri"/>
                        <a:buChar char="−"/>
                      </a:pPr>
                      <a:r>
                        <a:rPr lang="es-MX" sz="1600" b="0" strike="noStrike" spc="-1">
                          <a:solidFill>
                            <a:srgbClr val="000000"/>
                          </a:solidFill>
                          <a:latin typeface="Calibri"/>
                          <a:ea typeface="Calibri"/>
                        </a:rPr>
                        <a:t>Colapso de grúa </a:t>
                      </a:r>
                      <a:endParaRPr lang="es-MX" sz="1600" b="0" strike="noStrike" spc="-1">
                        <a:latin typeface="Arial"/>
                      </a:endParaRPr>
                    </a:p>
                    <a:p>
                      <a:pPr marL="285840" indent="-282600">
                        <a:lnSpc>
                          <a:spcPct val="107000"/>
                        </a:lnSpc>
                        <a:buClr>
                          <a:srgbClr val="000000"/>
                        </a:buClr>
                        <a:buFont typeface="Calibri"/>
                        <a:buChar char="−"/>
                      </a:pPr>
                      <a:r>
                        <a:rPr lang="es-MX" sz="1600" b="0" strike="noStrike" spc="-1">
                          <a:solidFill>
                            <a:srgbClr val="000000"/>
                          </a:solidFill>
                          <a:latin typeface="Calibri"/>
                          <a:ea typeface="Calibri"/>
                        </a:rPr>
                        <a:t>Golpe con objeto</a:t>
                      </a:r>
                      <a:endParaRPr lang="es-MX" sz="1600" b="0" strike="noStrike" spc="-1">
                        <a:latin typeface="Arial"/>
                      </a:endParaRPr>
                    </a:p>
                    <a:p>
                      <a:pPr marL="285840" indent="-282600">
                        <a:lnSpc>
                          <a:spcPct val="107000"/>
                        </a:lnSpc>
                        <a:buClr>
                          <a:srgbClr val="000000"/>
                        </a:buClr>
                        <a:buFont typeface="Calibri"/>
                        <a:buChar char="−"/>
                      </a:pPr>
                      <a:r>
                        <a:rPr lang="es-MX" sz="1600" b="0" strike="noStrike" spc="-1">
                          <a:solidFill>
                            <a:srgbClr val="000000"/>
                          </a:solidFill>
                          <a:latin typeface="Calibri"/>
                          <a:ea typeface="Calibri"/>
                        </a:rPr>
                        <a:t>Fatiga</a:t>
                      </a:r>
                      <a:endParaRPr lang="es-MX" sz="1600" b="0" strike="noStrike" spc="-1">
                        <a:latin typeface="Arial"/>
                      </a:endParaRPr>
                    </a:p>
                    <a:p>
                      <a:pPr>
                        <a:lnSpc>
                          <a:spcPct val="107000"/>
                        </a:lnSpc>
                      </a:pPr>
                      <a:r>
                        <a:rPr lang="es-MX" sz="1600" b="0" strike="noStrike" spc="-1">
                          <a:solidFill>
                            <a:srgbClr val="000000"/>
                          </a:solidFill>
                          <a:latin typeface="Calibri"/>
                          <a:ea typeface="Calibri"/>
                        </a:rPr>
                        <a:t> </a:t>
                      </a:r>
                      <a:endParaRPr lang="es-MX" sz="16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7000"/>
                        </a:lnSpc>
                      </a:pPr>
                      <a:r>
                        <a:rPr lang="es-MX" sz="1600" b="0" strike="noStrike" spc="-1" dirty="0">
                          <a:solidFill>
                            <a:srgbClr val="000000"/>
                          </a:solidFill>
                          <a:latin typeface="Calibri"/>
                          <a:ea typeface="Calibri"/>
                        </a:rPr>
                        <a:t>Tomar en consideración las condiciones del clima para la planeación del trabajo, poniendo énfasis en:</a:t>
                      </a:r>
                      <a:endParaRPr lang="es-MX" sz="1600" b="0" strike="noStrike" spc="-1" dirty="0">
                        <a:latin typeface="Arial"/>
                      </a:endParaRPr>
                    </a:p>
                    <a:p>
                      <a:pPr>
                        <a:lnSpc>
                          <a:spcPct val="107000"/>
                        </a:lnSpc>
                      </a:pPr>
                      <a:r>
                        <a:rPr lang="es-MX" sz="1600" b="0" strike="noStrike" spc="-1" dirty="0">
                          <a:solidFill>
                            <a:srgbClr val="000000"/>
                          </a:solidFill>
                          <a:latin typeface="Calibri"/>
                          <a:ea typeface="Calibri"/>
                        </a:rPr>
                        <a:t>–    Velocidad del viento:</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Todos los trabajos pueden ejecutarse en condiciones de poco o nada de viento.</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Todos los trabajos en interiores pueden hacerse con viento moderado</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No se debería trabajar en turbinas durante vientos fuertes.</a:t>
                      </a:r>
                      <a:endParaRPr lang="es-MX" sz="1600" b="0" strike="noStrike" spc="-1" dirty="0">
                        <a:latin typeface="Arial"/>
                      </a:endParaRPr>
                    </a:p>
                    <a:p>
                      <a:pPr marL="285840" indent="-282600">
                        <a:lnSpc>
                          <a:spcPct val="107000"/>
                        </a:lnSpc>
                        <a:buClr>
                          <a:srgbClr val="000000"/>
                        </a:buClr>
                        <a:buFont typeface="Calibri"/>
                        <a:buChar char="−"/>
                      </a:pPr>
                      <a:r>
                        <a:rPr lang="es-MX" sz="1600" b="0" strike="noStrike" spc="-1" dirty="0">
                          <a:solidFill>
                            <a:srgbClr val="000000"/>
                          </a:solidFill>
                          <a:latin typeface="Calibri"/>
                          <a:ea typeface="Calibri"/>
                        </a:rPr>
                        <a:t>Relámpagos:</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No trabajar cuando se pronostiquen relámpagos.</a:t>
                      </a:r>
                      <a:endParaRPr lang="es-MX" sz="1600" b="0" strike="noStrike" spc="-1" dirty="0">
                        <a:latin typeface="Arial"/>
                      </a:endParaRPr>
                    </a:p>
                    <a:p>
                      <a:pPr marL="285840" indent="-282600">
                        <a:lnSpc>
                          <a:spcPct val="107000"/>
                        </a:lnSpc>
                        <a:buClr>
                          <a:srgbClr val="000000"/>
                        </a:buClr>
                        <a:buFont typeface="Calibri"/>
                        <a:buChar char="−"/>
                      </a:pPr>
                      <a:r>
                        <a:rPr lang="es-MX" sz="1600" b="0" strike="noStrike" spc="-1" dirty="0">
                          <a:solidFill>
                            <a:srgbClr val="000000"/>
                          </a:solidFill>
                          <a:latin typeface="Calibri"/>
                          <a:ea typeface="Calibri"/>
                        </a:rPr>
                        <a:t>Asegurar el uso apropiado de cuerdas de seguridad y sistemas personales de detención de caídas, junto con lo siguiente:</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Mantener manos y pies libres de sustancias resbaladizas y el área de trabajo libre de desorden.</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Evitar extenderse o inclinarse demasiado.</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Asegurar la erección apropiada de la torre.</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Evitar trabajar en la torre durante vientos fuertes.</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Asegurar que la grúa esté instalada apropiadamente.</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Mantenerse alerta de los alrededores.</a:t>
                      </a:r>
                      <a:endParaRPr lang="es-MX" sz="1600" b="0" strike="noStrike" spc="-1" dirty="0">
                        <a:latin typeface="Arial"/>
                      </a:endParaRPr>
                    </a:p>
                    <a:p>
                      <a:pPr marL="285840" indent="-282600">
                        <a:lnSpc>
                          <a:spcPct val="107000"/>
                        </a:lnSpc>
                        <a:buClr>
                          <a:srgbClr val="000000"/>
                        </a:buClr>
                        <a:buFont typeface="Wingdings" charset="2"/>
                        <a:buChar char=""/>
                      </a:pPr>
                      <a:r>
                        <a:rPr lang="es-MX" sz="1600" b="0" strike="noStrike" spc="-1" dirty="0">
                          <a:solidFill>
                            <a:srgbClr val="000000"/>
                          </a:solidFill>
                          <a:latin typeface="Calibri"/>
                          <a:ea typeface="Calibri"/>
                        </a:rPr>
                        <a:t>Tomar descansos regulares para evitar la fatiga.</a:t>
                      </a:r>
                      <a:endParaRPr lang="es-MX" sz="16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
        <p:nvSpPr>
          <p:cNvPr id="288"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42279E9-82F2-4A8C-B601-375536FC6A92}" type="slidenum">
              <a:rPr lang="es-MX" sz="1200" b="0" strike="noStrike" spc="-1">
                <a:solidFill>
                  <a:srgbClr val="8B8B8B"/>
                </a:solidFill>
                <a:latin typeface="Calibri"/>
                <a:ea typeface="DejaVu Sans"/>
              </a:rPr>
              <a:t>23</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95" name="CustomShape 4"/>
          <p:cNvSpPr>
            <a:spLocks noGrp="1"/>
          </p:cNvSpPr>
          <p:nvPr>
            <p:ph type="title" idx="4294967295"/>
          </p:nvPr>
        </p:nvSpPr>
        <p:spPr>
          <a:xfrm>
            <a:off x="0" y="274680"/>
            <a:ext cx="91407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erección de la turbina eólica (2)</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93" name="Table 2"/>
          <p:cNvGraphicFramePr/>
          <p:nvPr>
            <p:extLst>
              <p:ext uri="{D42A27DB-BD31-4B8C-83A1-F6EECF244321}">
                <p14:modId xmlns:p14="http://schemas.microsoft.com/office/powerpoint/2010/main" val="1701159896"/>
              </p:ext>
            </p:extLst>
          </p:nvPr>
        </p:nvGraphicFramePr>
        <p:xfrm>
          <a:off x="609480" y="1447920"/>
          <a:ext cx="8152920" cy="5192016"/>
        </p:xfrm>
        <a:graphic>
          <a:graphicData uri="http://schemas.openxmlformats.org/drawingml/2006/table">
            <a:tbl>
              <a:tblPr firstRow="1"/>
              <a:tblGrid>
                <a:gridCol w="2590560">
                  <a:extLst>
                    <a:ext uri="{9D8B030D-6E8A-4147-A177-3AD203B41FA5}">
                      <a16:colId xmlns:a16="http://schemas.microsoft.com/office/drawing/2014/main" val="20000"/>
                    </a:ext>
                  </a:extLst>
                </a:gridCol>
                <a:gridCol w="5562360">
                  <a:extLst>
                    <a:ext uri="{9D8B030D-6E8A-4147-A177-3AD203B41FA5}">
                      <a16:colId xmlns:a16="http://schemas.microsoft.com/office/drawing/2014/main" val="20001"/>
                    </a:ext>
                  </a:extLst>
                </a:gridCol>
              </a:tblGrid>
              <a:tr h="363960">
                <a:tc>
                  <a:txBody>
                    <a:bodyPr/>
                    <a:lstStyle/>
                    <a:p>
                      <a:pPr>
                        <a:lnSpc>
                          <a:spcPct val="107000"/>
                        </a:lnSpc>
                      </a:pPr>
                      <a:r>
                        <a:rPr lang="es-MX" sz="2000" b="1" strike="noStrike" spc="-1">
                          <a:solidFill>
                            <a:srgbClr val="000000"/>
                          </a:solidFill>
                          <a:latin typeface="Calibri"/>
                          <a:ea typeface="Calibri"/>
                        </a:rPr>
                        <a:t>Peligros existentes:</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2000" b="1" strike="noStrike" spc="-1">
                          <a:solidFill>
                            <a:srgbClr val="000000"/>
                          </a:solidFill>
                          <a:latin typeface="Calibri"/>
                          <a:ea typeface="Calibri"/>
                        </a:rPr>
                        <a:t>Medidas de control:</a:t>
                      </a:r>
                      <a:r>
                        <a:rPr lang="es-MX" sz="2000" b="0" strike="noStrike" spc="-1">
                          <a:solidFill>
                            <a:srgbClr val="000000"/>
                          </a:solidFill>
                          <a:latin typeface="Calibri"/>
                          <a:ea typeface="Calibri"/>
                        </a:rPr>
                        <a:t> </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1208160">
                <a:tc>
                  <a:txBody>
                    <a:bodyPr/>
                    <a:lstStyle/>
                    <a:p>
                      <a:pPr>
                        <a:lnSpc>
                          <a:spcPct val="107000"/>
                        </a:lnSpc>
                      </a:pPr>
                      <a:r>
                        <a:rPr lang="es-MX" sz="2000" b="0" strike="noStrike" spc="-1">
                          <a:solidFill>
                            <a:srgbClr val="000000"/>
                          </a:solidFill>
                          <a:latin typeface="Calibri"/>
                          <a:ea typeface="Calibri"/>
                        </a:rPr>
                        <a:t>Grúa o equipo pesado</a:t>
                      </a:r>
                      <a:endParaRPr lang="es-MX" sz="2000" b="0" strike="noStrike" spc="-1">
                        <a:latin typeface="Arial"/>
                      </a:endParaRPr>
                    </a:p>
                    <a:p>
                      <a:pPr>
                        <a:lnSpc>
                          <a:spcPct val="107000"/>
                        </a:lnSpc>
                      </a:pPr>
                      <a:r>
                        <a:rPr lang="es-MX" sz="2000" b="0" strike="noStrike" spc="-1">
                          <a:solidFill>
                            <a:srgbClr val="000000"/>
                          </a:solidFill>
                          <a:latin typeface="Calibri"/>
                          <a:ea typeface="Calibri"/>
                        </a:rPr>
                        <a:t> </a:t>
                      </a:r>
                      <a:endParaRPr lang="es-MX" sz="2000" b="0" strike="noStrike" spc="-1">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No colocarse frente a vehículos en movimiento o a la grúa.</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Estacionar vehículos y equipo móvil en superficies niveladas.</a:t>
                      </a:r>
                      <a:endParaRPr lang="es-MX" sz="2000" b="0" strike="noStrike" spc="-1">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819080">
                <a:tc>
                  <a:txBody>
                    <a:bodyPr/>
                    <a:lstStyle/>
                    <a:p>
                      <a:pPr>
                        <a:lnSpc>
                          <a:spcPct val="107000"/>
                        </a:lnSpc>
                      </a:pPr>
                      <a:r>
                        <a:rPr lang="es-MX" sz="2000" b="0" strike="noStrike" spc="-1">
                          <a:solidFill>
                            <a:srgbClr val="000000"/>
                          </a:solidFill>
                          <a:latin typeface="Calibri"/>
                          <a:ea typeface="Calibri"/>
                        </a:rPr>
                        <a:t>Ser golpeado por:</a:t>
                      </a:r>
                      <a:endParaRPr lang="es-MX" sz="2000" b="0" strike="noStrike" spc="-1">
                        <a:latin typeface="Arial"/>
                      </a:endParaRPr>
                    </a:p>
                    <a:p>
                      <a:pPr marL="285840" indent="-282600">
                        <a:lnSpc>
                          <a:spcPct val="107000"/>
                        </a:lnSpc>
                        <a:buClr>
                          <a:srgbClr val="000000"/>
                        </a:buClr>
                        <a:buFont typeface="Wingdings" charset="2"/>
                        <a:buChar char=""/>
                      </a:pPr>
                      <a:r>
                        <a:rPr lang="es-MX" sz="2000" b="0" strike="noStrike" spc="-1">
                          <a:solidFill>
                            <a:srgbClr val="000000"/>
                          </a:solidFill>
                          <a:latin typeface="Calibri"/>
                          <a:ea typeface="Calibri"/>
                        </a:rPr>
                        <a:t>Carga en grúa balanceándose</a:t>
                      </a:r>
                      <a:endParaRPr lang="es-MX" sz="2000" b="0" strike="noStrike" spc="-1">
                        <a:latin typeface="Arial"/>
                      </a:endParaRPr>
                    </a:p>
                    <a:p>
                      <a:pPr marL="285840" indent="-282600">
                        <a:lnSpc>
                          <a:spcPct val="107000"/>
                        </a:lnSpc>
                        <a:buClr>
                          <a:srgbClr val="000000"/>
                        </a:buClr>
                        <a:buFont typeface="Wingdings" charset="2"/>
                        <a:buChar char=""/>
                      </a:pPr>
                      <a:r>
                        <a:rPr lang="es-MX" sz="2000" b="0" strike="noStrike" spc="-1">
                          <a:solidFill>
                            <a:srgbClr val="000000"/>
                          </a:solidFill>
                          <a:latin typeface="Calibri"/>
                          <a:ea typeface="Calibri"/>
                        </a:rPr>
                        <a:t>Objetos en caída</a:t>
                      </a:r>
                      <a:endParaRPr lang="es-MX" sz="2000" b="0" strike="noStrike" spc="-1">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Mantenerse alerta de los alrededores.</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Mantenerse lejos de grúas cargadas y de la maquinaria.</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Evitar permanecer en la base de la torre.</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Evitar trabajar en la torre durante vientos fuertes.</a:t>
                      </a:r>
                      <a:endParaRPr lang="es-MX" sz="2000" b="0" strike="noStrike" spc="-1">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333080">
                <a:tc>
                  <a:txBody>
                    <a:bodyPr/>
                    <a:lstStyle/>
                    <a:p>
                      <a:pPr>
                        <a:lnSpc>
                          <a:spcPct val="107000"/>
                        </a:lnSpc>
                      </a:pPr>
                      <a:r>
                        <a:rPr lang="es-MX" sz="2000" b="0" strike="noStrike" spc="-1">
                          <a:solidFill>
                            <a:srgbClr val="000000"/>
                          </a:solidFill>
                          <a:latin typeface="Calibri"/>
                          <a:ea typeface="Calibri"/>
                        </a:rPr>
                        <a:t>Espacios confinados que resultan en oxígeno reducido y asfixia</a:t>
                      </a:r>
                      <a:endParaRPr lang="es-MX" sz="2000" b="0" strike="noStrike" spc="-1">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Considerar ventilación adecuada durante el diseño y construcción.</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Proporcionar tanques portátiles de oxígeno a los trabajadores.</a:t>
                      </a:r>
                      <a:endParaRPr lang="es-MX" sz="2000" b="0" strike="noStrike" spc="-1" dirty="0">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bl>
          </a:graphicData>
        </a:graphic>
      </p:graphicFrame>
      <p:sp>
        <p:nvSpPr>
          <p:cNvPr id="292"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EBA24A7-E61A-4417-8E44-5A10ADACC194}" type="slidenum">
              <a:rPr lang="es-MX" sz="1200" b="0" strike="noStrike" spc="-1">
                <a:solidFill>
                  <a:srgbClr val="8B8B8B"/>
                </a:solidFill>
                <a:latin typeface="Calibri"/>
                <a:ea typeface="DejaVu Sans"/>
              </a:rPr>
              <a:t>24</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99" name="CustomShape 4"/>
          <p:cNvSpPr>
            <a:spLocks noGrp="1"/>
          </p:cNvSpPr>
          <p:nvPr>
            <p:ph type="title" idx="4294967295"/>
          </p:nvPr>
        </p:nvSpPr>
        <p:spPr>
          <a:xfrm>
            <a:off x="0" y="274680"/>
            <a:ext cx="914148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erección de la turbina eólica (3)</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97" name="Table 2"/>
          <p:cNvGraphicFramePr/>
          <p:nvPr>
            <p:extLst>
              <p:ext uri="{D42A27DB-BD31-4B8C-83A1-F6EECF244321}">
                <p14:modId xmlns:p14="http://schemas.microsoft.com/office/powerpoint/2010/main" val="77376898"/>
              </p:ext>
            </p:extLst>
          </p:nvPr>
        </p:nvGraphicFramePr>
        <p:xfrm>
          <a:off x="378542" y="1351728"/>
          <a:ext cx="8383675" cy="4971900"/>
        </p:xfrm>
        <a:graphic>
          <a:graphicData uri="http://schemas.openxmlformats.org/drawingml/2006/table">
            <a:tbl>
              <a:tblPr firstRow="1"/>
              <a:tblGrid>
                <a:gridCol w="2663882">
                  <a:extLst>
                    <a:ext uri="{9D8B030D-6E8A-4147-A177-3AD203B41FA5}">
                      <a16:colId xmlns:a16="http://schemas.microsoft.com/office/drawing/2014/main" val="20000"/>
                    </a:ext>
                  </a:extLst>
                </a:gridCol>
                <a:gridCol w="5719793">
                  <a:extLst>
                    <a:ext uri="{9D8B030D-6E8A-4147-A177-3AD203B41FA5}">
                      <a16:colId xmlns:a16="http://schemas.microsoft.com/office/drawing/2014/main" val="20001"/>
                    </a:ext>
                  </a:extLst>
                </a:gridCol>
              </a:tblGrid>
              <a:tr h="363960">
                <a:tc>
                  <a:txBody>
                    <a:bodyPr/>
                    <a:lstStyle/>
                    <a:p>
                      <a:pPr>
                        <a:lnSpc>
                          <a:spcPct val="107000"/>
                        </a:lnSpc>
                      </a:pPr>
                      <a:r>
                        <a:rPr lang="es-MX" sz="2000" b="1" strike="noStrike" spc="-1">
                          <a:solidFill>
                            <a:srgbClr val="000000"/>
                          </a:solidFill>
                          <a:latin typeface="Calibri"/>
                          <a:ea typeface="Calibri"/>
                        </a:rPr>
                        <a:t>Peligros existentes:</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2000" b="1" strike="noStrike" spc="-1">
                          <a:solidFill>
                            <a:srgbClr val="000000"/>
                          </a:solidFill>
                          <a:latin typeface="Calibri"/>
                          <a:ea typeface="Calibri"/>
                        </a:rPr>
                        <a:t>Medidas de control:</a:t>
                      </a:r>
                      <a:r>
                        <a:rPr lang="es-MX" sz="2000" b="0" strike="noStrike" spc="-1">
                          <a:solidFill>
                            <a:srgbClr val="000000"/>
                          </a:solidFill>
                          <a:latin typeface="Calibri"/>
                          <a:ea typeface="Calibri"/>
                        </a:rPr>
                        <a:t> </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3629880">
                <a:tc>
                  <a:txBody>
                    <a:bodyPr/>
                    <a:lstStyle/>
                    <a:p>
                      <a:pPr>
                        <a:lnSpc>
                          <a:spcPct val="107000"/>
                        </a:lnSpc>
                      </a:pPr>
                      <a:r>
                        <a:rPr lang="es-MX" sz="2000" b="0" strike="noStrike" spc="-1">
                          <a:solidFill>
                            <a:srgbClr val="000000"/>
                          </a:solidFill>
                          <a:latin typeface="Calibri"/>
                          <a:ea typeface="Calibri"/>
                        </a:rPr>
                        <a:t>Fuego debido a:</a:t>
                      </a:r>
                      <a:endParaRPr lang="es-MX" sz="2000" b="0" strike="noStrike" spc="-1">
                        <a:latin typeface="Arial"/>
                      </a:endParaRPr>
                    </a:p>
                    <a:p>
                      <a:pPr marL="285840" indent="-282600">
                        <a:lnSpc>
                          <a:spcPct val="107000"/>
                        </a:lnSpc>
                        <a:buClr>
                          <a:srgbClr val="000000"/>
                        </a:buClr>
                        <a:buFont typeface="Calibri"/>
                        <a:buChar char="−"/>
                      </a:pPr>
                      <a:r>
                        <a:rPr lang="es-MX" sz="2000" b="0" strike="noStrike" spc="-1">
                          <a:solidFill>
                            <a:srgbClr val="000000"/>
                          </a:solidFill>
                          <a:latin typeface="Calibri"/>
                          <a:ea typeface="Calibri"/>
                        </a:rPr>
                        <a:t>Acumulación de gases peligrosos en un espacio confinado.</a:t>
                      </a:r>
                      <a:endParaRPr lang="es-MX" sz="2000" b="0" strike="noStrike" spc="-1">
                        <a:latin typeface="Arial"/>
                      </a:endParaRPr>
                    </a:p>
                    <a:p>
                      <a:pPr marL="285840" indent="-282600">
                        <a:lnSpc>
                          <a:spcPct val="107000"/>
                        </a:lnSpc>
                        <a:buClr>
                          <a:srgbClr val="000000"/>
                        </a:buClr>
                        <a:buFont typeface="Calibri"/>
                        <a:buChar char="−"/>
                      </a:pPr>
                      <a:r>
                        <a:rPr lang="es-MX" sz="2000" b="0" strike="noStrike" spc="-1">
                          <a:solidFill>
                            <a:srgbClr val="000000"/>
                          </a:solidFill>
                          <a:latin typeface="Calibri"/>
                          <a:ea typeface="Calibri"/>
                        </a:rPr>
                        <a:t>Explosión</a:t>
                      </a:r>
                      <a:endParaRPr lang="es-MX" sz="2000" b="0" strike="noStrike" spc="-1">
                        <a:latin typeface="Arial"/>
                      </a:endParaRPr>
                    </a:p>
                    <a:p>
                      <a:pPr marL="285840" indent="-282600">
                        <a:lnSpc>
                          <a:spcPct val="107000"/>
                        </a:lnSpc>
                        <a:buClr>
                          <a:srgbClr val="000000"/>
                        </a:buClr>
                        <a:buFont typeface="Calibri"/>
                        <a:buChar char="−"/>
                      </a:pPr>
                      <a:r>
                        <a:rPr lang="es-MX" sz="2000" b="0" strike="noStrike" spc="-1">
                          <a:solidFill>
                            <a:srgbClr val="000000"/>
                          </a:solidFill>
                          <a:latin typeface="Calibri"/>
                          <a:ea typeface="Calibri"/>
                        </a:rPr>
                        <a:t>Relámpagos</a:t>
                      </a:r>
                      <a:endParaRPr lang="es-MX" sz="2000" b="0" strike="noStrike" spc="-1">
                        <a:latin typeface="Arial"/>
                      </a:endParaRPr>
                    </a:p>
                    <a:p>
                      <a:pPr marL="285840" indent="-282600">
                        <a:lnSpc>
                          <a:spcPct val="107000"/>
                        </a:lnSpc>
                        <a:buClr>
                          <a:srgbClr val="000000"/>
                        </a:buClr>
                        <a:buFont typeface="Calibri"/>
                        <a:buChar char="−"/>
                      </a:pPr>
                      <a:r>
                        <a:rPr lang="es-MX" sz="2000" b="0" strike="noStrike" spc="-1">
                          <a:solidFill>
                            <a:srgbClr val="000000"/>
                          </a:solidFill>
                          <a:latin typeface="Calibri"/>
                          <a:ea typeface="Calibri"/>
                        </a:rPr>
                        <a:t>Sobrecalentamiento</a:t>
                      </a:r>
                      <a:endParaRPr lang="es-MX" sz="2000" b="0" strike="noStrike" spc="-1">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Prevenir sobrecalentamiento en la góndola.</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Prevenir fricción en el rotor en los puntos de giro de las aspas.</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Lubricar todas las juntas en movimiento.</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Prevenir la fuga de aceite hidráulico.</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Prevenir el corto circuito de componentes eléctricos.</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Usar materiales que retarden el fuego en el diseño y construcción de componentes de turbina.</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Debería instalarse un mecanismo de detección de incendios en la góndola.</a:t>
                      </a:r>
                      <a:endParaRPr lang="es-MX" sz="2000" b="0" strike="noStrike" spc="-1">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908280">
                <a:tc>
                  <a:txBody>
                    <a:bodyPr/>
                    <a:lstStyle/>
                    <a:p>
                      <a:pPr>
                        <a:lnSpc>
                          <a:spcPct val="107000"/>
                        </a:lnSpc>
                      </a:pPr>
                      <a:r>
                        <a:rPr lang="es-MX" sz="2000" b="0" strike="noStrike" spc="-1">
                          <a:solidFill>
                            <a:srgbClr val="000000"/>
                          </a:solidFill>
                          <a:latin typeface="Calibri"/>
                          <a:ea typeface="Calibri"/>
                        </a:rPr>
                        <a:t>Esfuerzo físico y fatiga</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Evitar cargar con el cuerpo componentes grandes.</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Tomar descansos regulares.</a:t>
                      </a:r>
                      <a:endParaRPr lang="es-MX" sz="2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296"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C50285A-9CDC-447F-8CF1-E2F8B4ACD4A4}" type="slidenum">
              <a:rPr lang="es-MX" sz="1200" b="0" strike="noStrike" spc="-1">
                <a:solidFill>
                  <a:srgbClr val="8B8B8B"/>
                </a:solidFill>
                <a:latin typeface="Calibri"/>
                <a:ea typeface="DejaVu Sans"/>
              </a:rPr>
              <a:t>25</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03" name="CustomShape 4"/>
          <p:cNvSpPr>
            <a:spLocks noGrp="1"/>
          </p:cNvSpPr>
          <p:nvPr>
            <p:ph type="title" idx="4294967295"/>
          </p:nvPr>
        </p:nvSpPr>
        <p:spPr>
          <a:xfrm>
            <a:off x="0" y="274680"/>
            <a:ext cx="914148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erección de la turbina eólica (4)</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01" name="Table 2"/>
          <p:cNvGraphicFramePr/>
          <p:nvPr>
            <p:extLst>
              <p:ext uri="{D42A27DB-BD31-4B8C-83A1-F6EECF244321}">
                <p14:modId xmlns:p14="http://schemas.microsoft.com/office/powerpoint/2010/main" val="2816475413"/>
              </p:ext>
            </p:extLst>
          </p:nvPr>
        </p:nvGraphicFramePr>
        <p:xfrm>
          <a:off x="570060" y="1354795"/>
          <a:ext cx="8000640" cy="5023525"/>
        </p:xfrm>
        <a:graphic>
          <a:graphicData uri="http://schemas.openxmlformats.org/drawingml/2006/table">
            <a:tbl>
              <a:tblPr firstRow="1"/>
              <a:tblGrid>
                <a:gridCol w="3044880">
                  <a:extLst>
                    <a:ext uri="{9D8B030D-6E8A-4147-A177-3AD203B41FA5}">
                      <a16:colId xmlns:a16="http://schemas.microsoft.com/office/drawing/2014/main" val="20000"/>
                    </a:ext>
                  </a:extLst>
                </a:gridCol>
                <a:gridCol w="4955760">
                  <a:extLst>
                    <a:ext uri="{9D8B030D-6E8A-4147-A177-3AD203B41FA5}">
                      <a16:colId xmlns:a16="http://schemas.microsoft.com/office/drawing/2014/main" val="20001"/>
                    </a:ext>
                  </a:extLst>
                </a:gridCol>
              </a:tblGrid>
              <a:tr h="308520">
                <a:tc>
                  <a:txBody>
                    <a:bodyPr/>
                    <a:lstStyle/>
                    <a:p>
                      <a:pPr>
                        <a:lnSpc>
                          <a:spcPct val="107000"/>
                        </a:lnSpc>
                      </a:pPr>
                      <a:r>
                        <a:rPr lang="es-MX" sz="1600" b="1" strike="noStrike" spc="-1">
                          <a:solidFill>
                            <a:srgbClr val="000000"/>
                          </a:solidFill>
                          <a:latin typeface="Calibri"/>
                          <a:ea typeface="Calibri"/>
                        </a:rPr>
                        <a:t>Peligros existentes:</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600" b="1" strike="noStrike" spc="-1">
                          <a:solidFill>
                            <a:srgbClr val="000000"/>
                          </a:solidFill>
                          <a:latin typeface="Calibri"/>
                          <a:ea typeface="Calibri"/>
                        </a:rPr>
                        <a:t>Medidas de control:</a:t>
                      </a:r>
                      <a:r>
                        <a:rPr lang="es-MX" sz="1600" b="0" strike="noStrike" spc="-1">
                          <a:solidFill>
                            <a:srgbClr val="000000"/>
                          </a:solidFill>
                          <a:latin typeface="Calibri"/>
                          <a:ea typeface="Calibri"/>
                        </a:rPr>
                        <a:t> </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2080109">
                <a:tc>
                  <a:txBody>
                    <a:bodyPr/>
                    <a:lstStyle/>
                    <a:p>
                      <a:pPr>
                        <a:lnSpc>
                          <a:spcPct val="107000"/>
                        </a:lnSpc>
                      </a:pPr>
                      <a:r>
                        <a:rPr lang="es-MX" sz="1500" b="0" strike="noStrike" spc="-1" dirty="0">
                          <a:solidFill>
                            <a:srgbClr val="000000"/>
                          </a:solidFill>
                          <a:latin typeface="Calibri"/>
                          <a:ea typeface="Calibri"/>
                        </a:rPr>
                        <a:t>Espacios confinados que resulten en:</a:t>
                      </a:r>
                      <a:endParaRPr lang="es-MX" sz="1500" b="0" strike="noStrike" spc="-1" dirty="0">
                        <a:latin typeface="Arial"/>
                      </a:endParaRPr>
                    </a:p>
                    <a:p>
                      <a:pPr marL="743040" lvl="1" indent="-282600">
                        <a:lnSpc>
                          <a:spcPct val="107000"/>
                        </a:lnSpc>
                        <a:buClr>
                          <a:srgbClr val="000000"/>
                        </a:buClr>
                        <a:buFont typeface="Wingdings" charset="2"/>
                        <a:buChar char=""/>
                      </a:pPr>
                      <a:r>
                        <a:rPr lang="es-MX" sz="1500" b="0" strike="noStrike" spc="-1" dirty="0">
                          <a:solidFill>
                            <a:srgbClr val="000000"/>
                          </a:solidFill>
                          <a:latin typeface="Calibri"/>
                          <a:ea typeface="Calibri"/>
                        </a:rPr>
                        <a:t>Falta de oxígeno que conduzca a la asfixia</a:t>
                      </a:r>
                      <a:endParaRPr lang="es-MX" sz="1500" b="0" strike="noStrike" spc="-1" dirty="0">
                        <a:latin typeface="Arial"/>
                      </a:endParaRPr>
                    </a:p>
                    <a:p>
                      <a:pPr marL="743040" lvl="1" indent="-282600">
                        <a:lnSpc>
                          <a:spcPct val="107000"/>
                        </a:lnSpc>
                        <a:buClr>
                          <a:srgbClr val="000000"/>
                        </a:buClr>
                        <a:buFont typeface="Wingdings" charset="2"/>
                        <a:buChar char=""/>
                      </a:pPr>
                      <a:r>
                        <a:rPr lang="es-MX" sz="1500" b="0" strike="noStrike" spc="-1" dirty="0">
                          <a:solidFill>
                            <a:srgbClr val="000000"/>
                          </a:solidFill>
                          <a:latin typeface="Calibri"/>
                          <a:ea typeface="Calibri"/>
                        </a:rPr>
                        <a:t>Acumulación de gases peligrosos</a:t>
                      </a:r>
                      <a:endParaRPr lang="es-MX" sz="1500" b="0" strike="noStrike" spc="-1" dirty="0">
                        <a:latin typeface="Arial"/>
                      </a:endParaRPr>
                    </a:p>
                    <a:p>
                      <a:pPr marL="743040" lvl="1" indent="-282600">
                        <a:lnSpc>
                          <a:spcPct val="107000"/>
                        </a:lnSpc>
                        <a:buClr>
                          <a:srgbClr val="000000"/>
                        </a:buClr>
                        <a:buFont typeface="Wingdings" charset="2"/>
                        <a:buChar char=""/>
                      </a:pPr>
                      <a:r>
                        <a:rPr lang="es-MX" sz="1500" b="0" strike="noStrike" spc="-1" dirty="0">
                          <a:solidFill>
                            <a:srgbClr val="000000"/>
                          </a:solidFill>
                          <a:latin typeface="Calibri"/>
                          <a:ea typeface="Calibri"/>
                        </a:rPr>
                        <a:t>Vapores calientes tóxicos</a:t>
                      </a:r>
                      <a:endParaRPr lang="es-MX" sz="1500" b="0" strike="noStrike" spc="-1" dirty="0">
                        <a:latin typeface="Arial"/>
                      </a:endParaRPr>
                    </a:p>
                    <a:p>
                      <a:pPr marL="743040" lvl="1" indent="-282600">
                        <a:lnSpc>
                          <a:spcPct val="107000"/>
                        </a:lnSpc>
                        <a:buClr>
                          <a:srgbClr val="000000"/>
                        </a:buClr>
                        <a:buFont typeface="Wingdings" charset="2"/>
                        <a:buChar char=""/>
                      </a:pPr>
                      <a:r>
                        <a:rPr lang="es-MX" sz="1500" b="0" strike="noStrike" spc="-1" dirty="0">
                          <a:solidFill>
                            <a:srgbClr val="000000"/>
                          </a:solidFill>
                          <a:latin typeface="Calibri"/>
                          <a:ea typeface="Calibri"/>
                        </a:rPr>
                        <a:t>Condiciones de calor y humedad, etc.</a:t>
                      </a:r>
                      <a:endParaRPr lang="es-MX" sz="15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500" b="0" strike="noStrike" spc="-1" dirty="0">
                          <a:solidFill>
                            <a:srgbClr val="000000"/>
                          </a:solidFill>
                          <a:latin typeface="Calibri"/>
                          <a:ea typeface="Calibri"/>
                        </a:rPr>
                        <a:t>Considerar ventilación en el diseño y construcción.</a:t>
                      </a:r>
                      <a:endParaRPr lang="es-MX" sz="1500" b="0" strike="noStrike" spc="-1" dirty="0">
                        <a:latin typeface="Arial"/>
                      </a:endParaRPr>
                    </a:p>
                    <a:p>
                      <a:pPr marL="343080" indent="-339840">
                        <a:lnSpc>
                          <a:spcPct val="107000"/>
                        </a:lnSpc>
                        <a:buClr>
                          <a:srgbClr val="000000"/>
                        </a:buClr>
                        <a:buFont typeface="Wingdings" charset="2"/>
                        <a:buChar char=""/>
                      </a:pPr>
                      <a:r>
                        <a:rPr lang="es-MX" sz="1500" b="0" strike="noStrike" spc="-1" dirty="0">
                          <a:solidFill>
                            <a:srgbClr val="000000"/>
                          </a:solidFill>
                          <a:latin typeface="Calibri"/>
                          <a:ea typeface="Calibri"/>
                        </a:rPr>
                        <a:t>Proporcionar tanques portátiles de oxígeno a los trabajadores.</a:t>
                      </a:r>
                      <a:endParaRPr lang="es-MX" sz="1500" b="0" strike="noStrike" spc="-1" dirty="0">
                        <a:latin typeface="Arial"/>
                      </a:endParaRPr>
                    </a:p>
                    <a:p>
                      <a:pPr marL="343080" indent="-339840">
                        <a:lnSpc>
                          <a:spcPct val="107000"/>
                        </a:lnSpc>
                        <a:buClr>
                          <a:srgbClr val="000000"/>
                        </a:buClr>
                        <a:buFont typeface="Wingdings" charset="2"/>
                        <a:buChar char=""/>
                      </a:pPr>
                      <a:r>
                        <a:rPr lang="es-MX" sz="1500" b="0" strike="noStrike" spc="-1" dirty="0">
                          <a:solidFill>
                            <a:srgbClr val="000000"/>
                          </a:solidFill>
                          <a:latin typeface="Calibri"/>
                          <a:ea typeface="Calibri"/>
                        </a:rPr>
                        <a:t>Tomar descansos regulares.</a:t>
                      </a:r>
                      <a:endParaRPr lang="es-MX" sz="1500" b="0" strike="noStrike" spc="-1" dirty="0">
                        <a:latin typeface="Arial"/>
                      </a:endParaRPr>
                    </a:p>
                    <a:p>
                      <a:pPr marL="343080" indent="-339840">
                        <a:lnSpc>
                          <a:spcPct val="107000"/>
                        </a:lnSpc>
                        <a:buClr>
                          <a:srgbClr val="000000"/>
                        </a:buClr>
                        <a:buFont typeface="Wingdings" charset="2"/>
                        <a:buChar char=""/>
                      </a:pPr>
                      <a:r>
                        <a:rPr lang="es-MX" sz="1500" b="0" strike="noStrike" spc="-1" dirty="0">
                          <a:solidFill>
                            <a:srgbClr val="000000"/>
                          </a:solidFill>
                          <a:latin typeface="Calibri"/>
                          <a:ea typeface="Calibri"/>
                        </a:rPr>
                        <a:t>Tomar muestras de aire en espacios confinados.</a:t>
                      </a:r>
                      <a:endParaRPr lang="es-MX" sz="1500" b="0" strike="noStrike" spc="-1" dirty="0">
                        <a:latin typeface="Arial"/>
                      </a:endParaRPr>
                    </a:p>
                    <a:p>
                      <a:pPr marL="343080" indent="-339840">
                        <a:lnSpc>
                          <a:spcPct val="107000"/>
                        </a:lnSpc>
                        <a:buClr>
                          <a:srgbClr val="000000"/>
                        </a:buClr>
                        <a:buFont typeface="Wingdings" charset="2"/>
                        <a:buChar char=""/>
                      </a:pPr>
                      <a:r>
                        <a:rPr lang="es-MX" sz="1500" b="0" strike="noStrike" spc="-1" dirty="0">
                          <a:solidFill>
                            <a:srgbClr val="000000"/>
                          </a:solidFill>
                          <a:latin typeface="Calibri"/>
                          <a:ea typeface="Calibri"/>
                        </a:rPr>
                        <a:t>Colocar anuncios de advertencia a la entrada de espacios confinados.</a:t>
                      </a:r>
                      <a:endParaRPr lang="es-MX" sz="15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110600">
                <a:tc>
                  <a:txBody>
                    <a:bodyPr/>
                    <a:lstStyle/>
                    <a:p>
                      <a:pPr>
                        <a:lnSpc>
                          <a:spcPct val="107000"/>
                        </a:lnSpc>
                      </a:pPr>
                      <a:r>
                        <a:rPr lang="es-MX" sz="1500" b="0" strike="noStrike" spc="-1">
                          <a:solidFill>
                            <a:srgbClr val="000000"/>
                          </a:solidFill>
                          <a:latin typeface="Calibri"/>
                          <a:ea typeface="Calibri"/>
                        </a:rPr>
                        <a:t>Atrapado en partes en movimiento</a:t>
                      </a:r>
                      <a:endParaRPr lang="es-MX" sz="15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500" b="0" strike="noStrike" spc="-1">
                          <a:solidFill>
                            <a:srgbClr val="000000"/>
                          </a:solidFill>
                          <a:latin typeface="Calibri"/>
                          <a:ea typeface="Calibri"/>
                        </a:rPr>
                        <a:t>Mantenerse alerta de las partes en movimiento de la turbina.</a:t>
                      </a:r>
                      <a:endParaRPr lang="es-MX" sz="1500" b="0" strike="noStrike" spc="-1">
                        <a:latin typeface="Arial"/>
                      </a:endParaRPr>
                    </a:p>
                    <a:p>
                      <a:pPr marL="343080" indent="-339840">
                        <a:lnSpc>
                          <a:spcPct val="107000"/>
                        </a:lnSpc>
                        <a:buClr>
                          <a:srgbClr val="000000"/>
                        </a:buClr>
                        <a:buFont typeface="Wingdings" charset="2"/>
                        <a:buChar char=""/>
                      </a:pPr>
                      <a:r>
                        <a:rPr lang="es-MX" sz="1500" b="0" strike="noStrike" spc="-1">
                          <a:solidFill>
                            <a:srgbClr val="000000"/>
                          </a:solidFill>
                          <a:latin typeface="Calibri"/>
                          <a:ea typeface="Calibri"/>
                        </a:rPr>
                        <a:t>Desembragar el rotor para prevenir que las aspas giren.</a:t>
                      </a:r>
                      <a:endParaRPr lang="es-MX" sz="1500" b="0" strike="noStrike" spc="-1">
                        <a:latin typeface="Arial"/>
                      </a:endParaRPr>
                    </a:p>
                    <a:p>
                      <a:pPr marL="343080" indent="-339840">
                        <a:lnSpc>
                          <a:spcPct val="107000"/>
                        </a:lnSpc>
                        <a:buClr>
                          <a:srgbClr val="000000"/>
                        </a:buClr>
                        <a:buFont typeface="Wingdings" charset="2"/>
                        <a:buChar char=""/>
                      </a:pPr>
                      <a:r>
                        <a:rPr lang="es-MX" sz="1500" b="0" strike="noStrike" spc="-1">
                          <a:solidFill>
                            <a:srgbClr val="000000"/>
                          </a:solidFill>
                          <a:latin typeface="Calibri"/>
                          <a:ea typeface="Calibri"/>
                        </a:rPr>
                        <a:t>Poner candado a los controles para prevenir operaciones accidentales.</a:t>
                      </a:r>
                      <a:endParaRPr lang="es-MX" sz="1500" b="0" strike="noStrike" spc="-1">
                        <a:latin typeface="Arial"/>
                      </a:endParaRPr>
                    </a:p>
                    <a:p>
                      <a:pPr marL="343080" indent="-339840">
                        <a:lnSpc>
                          <a:spcPct val="107000"/>
                        </a:lnSpc>
                        <a:buClr>
                          <a:srgbClr val="000000"/>
                        </a:buClr>
                        <a:buFont typeface="Wingdings" charset="2"/>
                        <a:buChar char=""/>
                      </a:pPr>
                      <a:r>
                        <a:rPr lang="es-MX" sz="1500" b="0" strike="noStrike" spc="-1">
                          <a:solidFill>
                            <a:srgbClr val="000000"/>
                          </a:solidFill>
                          <a:latin typeface="Calibri"/>
                          <a:ea typeface="Calibri"/>
                        </a:rPr>
                        <a:t>Mantener las partes sueltas de la ropa pegadas al cuerpo.</a:t>
                      </a:r>
                      <a:endParaRPr lang="es-MX" sz="15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906840">
                <a:tc>
                  <a:txBody>
                    <a:bodyPr/>
                    <a:lstStyle/>
                    <a:p>
                      <a:pPr>
                        <a:lnSpc>
                          <a:spcPct val="107000"/>
                        </a:lnSpc>
                      </a:pPr>
                      <a:r>
                        <a:rPr lang="es-MX" sz="1500" b="0" strike="noStrike" spc="-1">
                          <a:solidFill>
                            <a:srgbClr val="000000"/>
                          </a:solidFill>
                          <a:latin typeface="Calibri"/>
                          <a:ea typeface="Calibri"/>
                        </a:rPr>
                        <a:t>Ahogamiento</a:t>
                      </a:r>
                      <a:endParaRPr lang="es-MX" sz="15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500" b="0" strike="noStrike" spc="-1" dirty="0">
                          <a:solidFill>
                            <a:srgbClr val="000000"/>
                          </a:solidFill>
                          <a:latin typeface="Calibri"/>
                          <a:ea typeface="Calibri"/>
                        </a:rPr>
                        <a:t>Proporcionar chaleco salvavidas a los trabajadores durante operaciones en el mar.</a:t>
                      </a:r>
                      <a:endParaRPr lang="es-MX" sz="1500" b="0" strike="noStrike" spc="-1" dirty="0">
                        <a:latin typeface="Arial"/>
                      </a:endParaRPr>
                    </a:p>
                    <a:p>
                      <a:pPr marL="343080" indent="-339840">
                        <a:lnSpc>
                          <a:spcPct val="107000"/>
                        </a:lnSpc>
                        <a:buClr>
                          <a:srgbClr val="000000"/>
                        </a:buClr>
                        <a:buFont typeface="Wingdings" charset="2"/>
                        <a:buChar char=""/>
                      </a:pPr>
                      <a:r>
                        <a:rPr lang="es-MX" sz="1500" b="0" strike="noStrike" spc="-1" dirty="0">
                          <a:solidFill>
                            <a:srgbClr val="000000"/>
                          </a:solidFill>
                          <a:latin typeface="Calibri"/>
                          <a:ea typeface="Calibri"/>
                        </a:rPr>
                        <a:t>Tener experiencia en natación debe ser un requisito para trabajar en turbinas en el mar.</a:t>
                      </a:r>
                      <a:endParaRPr lang="es-MX" sz="15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bl>
          </a:graphicData>
        </a:graphic>
      </p:graphicFrame>
      <p:sp>
        <p:nvSpPr>
          <p:cNvPr id="300"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9D8B53D-C713-468E-BA9F-90B0EAC4E8C0}" type="slidenum">
              <a:rPr lang="es-MX" sz="1200" b="0" strike="noStrike" spc="-1">
                <a:solidFill>
                  <a:srgbClr val="8B8B8B"/>
                </a:solidFill>
                <a:latin typeface="Calibri"/>
                <a:ea typeface="DejaVu Sans"/>
              </a:rPr>
              <a:t>26</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08"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durante descarga (1)</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pic>
        <p:nvPicPr>
          <p:cNvPr id="305" name="Picture 2" descr="Una aspa de turbina eólica de 161 pies siendo descargada en la plataforma de un camión.&#10;"/>
          <p:cNvPicPr/>
          <p:nvPr/>
        </p:nvPicPr>
        <p:blipFill>
          <a:blip r:embed="rId3"/>
          <a:stretch/>
        </p:blipFill>
        <p:spPr>
          <a:xfrm>
            <a:off x="609480" y="1600200"/>
            <a:ext cx="7997760" cy="4141800"/>
          </a:xfrm>
          <a:prstGeom prst="rect">
            <a:avLst/>
          </a:prstGeom>
          <a:ln>
            <a:noFill/>
          </a:ln>
        </p:spPr>
      </p:pic>
      <p:sp>
        <p:nvSpPr>
          <p:cNvPr id="306" name="CustomShape 2"/>
          <p:cNvSpPr/>
          <p:nvPr/>
        </p:nvSpPr>
        <p:spPr>
          <a:xfrm>
            <a:off x="615600" y="5773680"/>
            <a:ext cx="1549800" cy="270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MX" sz="1200" b="0" strike="noStrike" spc="-1">
                <a:solidFill>
                  <a:srgbClr val="000000"/>
                </a:solidFill>
                <a:latin typeface="Calibri"/>
                <a:ea typeface="DejaVu Sans"/>
              </a:rPr>
              <a:t>Foto de Mike Schultz</a:t>
            </a:r>
            <a:endParaRPr lang="es-MX" sz="1200" b="0" strike="noStrike" spc="-1">
              <a:latin typeface="Arial"/>
            </a:endParaRPr>
          </a:p>
        </p:txBody>
      </p:sp>
      <p:sp>
        <p:nvSpPr>
          <p:cNvPr id="304"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E9C80BD-1724-4844-89B7-7C3F25B00CC2}" type="slidenum">
              <a:rPr lang="es-MX" sz="1200" b="0" strike="noStrike" spc="-1">
                <a:solidFill>
                  <a:srgbClr val="8B8B8B"/>
                </a:solidFill>
                <a:latin typeface="Calibri"/>
                <a:ea typeface="DejaVu Sans"/>
              </a:rPr>
              <a:t>27</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12"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durante descarga (2)</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10" name="Table 2"/>
          <p:cNvGraphicFramePr/>
          <p:nvPr>
            <p:extLst>
              <p:ext uri="{D42A27DB-BD31-4B8C-83A1-F6EECF244321}">
                <p14:modId xmlns:p14="http://schemas.microsoft.com/office/powerpoint/2010/main" val="502814089"/>
              </p:ext>
            </p:extLst>
          </p:nvPr>
        </p:nvGraphicFramePr>
        <p:xfrm>
          <a:off x="624294" y="1321176"/>
          <a:ext cx="8153280" cy="5128608"/>
        </p:xfrm>
        <a:graphic>
          <a:graphicData uri="http://schemas.openxmlformats.org/drawingml/2006/table">
            <a:tbl>
              <a:tblPr firstRow="1"/>
              <a:tblGrid>
                <a:gridCol w="220968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6396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610200">
                <a:tc>
                  <a:txBody>
                    <a:bodyPr/>
                    <a:lstStyle/>
                    <a:p>
                      <a:pPr>
                        <a:lnSpc>
                          <a:spcPct val="107000"/>
                        </a:lnSpc>
                      </a:pPr>
                      <a:r>
                        <a:rPr lang="es-MX" sz="1800" b="0" strike="noStrike" spc="-1">
                          <a:solidFill>
                            <a:srgbClr val="000000"/>
                          </a:solidFill>
                          <a:latin typeface="Calibri"/>
                          <a:ea typeface="Calibri"/>
                        </a:rPr>
                        <a:t>Colapso de grúa</a:t>
                      </a:r>
                      <a:endParaRPr lang="es-MX" sz="1800" b="0" strike="noStrike" spc="-1">
                        <a:latin typeface="Arial"/>
                      </a:endParaRPr>
                    </a:p>
                  </a:txBody>
                  <a:tcPr marL="66240" marR="662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Las grúas deben ser cuidadosamente instaladas, no sobrecargarse y mantenidas regularmente.</a:t>
                      </a:r>
                      <a:endParaRPr lang="es-MX" sz="1800" b="0" strike="noStrike" spc="-1">
                        <a:latin typeface="Arial"/>
                      </a:endParaRPr>
                    </a:p>
                  </a:txBody>
                  <a:tcPr marL="66240" marR="662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647000">
                <a:tc>
                  <a:txBody>
                    <a:bodyPr/>
                    <a:lstStyle/>
                    <a:p>
                      <a:pPr>
                        <a:lnSpc>
                          <a:spcPct val="107000"/>
                        </a:lnSpc>
                      </a:pPr>
                      <a:r>
                        <a:rPr lang="es-MX" sz="1800" b="0" strike="noStrike" spc="-1">
                          <a:solidFill>
                            <a:srgbClr val="000000"/>
                          </a:solidFill>
                          <a:latin typeface="Calibri"/>
                          <a:ea typeface="Calibri"/>
                        </a:rPr>
                        <a:t>Peligro de ser golpeado</a:t>
                      </a:r>
                      <a:endParaRPr lang="es-MX" sz="1800" b="0" strike="noStrike" spc="-1">
                        <a:latin typeface="Arial"/>
                      </a:endParaRPr>
                    </a:p>
                  </a:txBody>
                  <a:tcPr marL="66240" marR="662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Mantenerse alerta de los alrededores.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Mantenerse lejos de grúas con carga.</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permanecer en la base de la torre mientras se está trabajando en ella.</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trabajar en o cerca de la torre cuando haya vientos fuertes.</a:t>
                      </a:r>
                      <a:endParaRPr lang="es-MX" sz="1800" b="0" strike="noStrike" spc="-1" dirty="0">
                        <a:latin typeface="Arial"/>
                      </a:endParaRPr>
                    </a:p>
                  </a:txBody>
                  <a:tcPr marL="66240" marR="662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128600">
                <a:tc>
                  <a:txBody>
                    <a:bodyPr/>
                    <a:lstStyle/>
                    <a:p>
                      <a:pPr>
                        <a:lnSpc>
                          <a:spcPct val="107000"/>
                        </a:lnSpc>
                      </a:pPr>
                      <a:r>
                        <a:rPr lang="es-MX" sz="1800" b="0" strike="noStrike" spc="-1">
                          <a:solidFill>
                            <a:srgbClr val="000000"/>
                          </a:solidFill>
                          <a:latin typeface="Calibri"/>
                          <a:ea typeface="Calibri"/>
                        </a:rPr>
                        <a:t>Peligro de ser arrollado</a:t>
                      </a:r>
                      <a:endParaRPr lang="es-MX" sz="1800" b="0" strike="noStrike" spc="-1">
                        <a:latin typeface="Arial"/>
                      </a:endParaRPr>
                    </a:p>
                  </a:txBody>
                  <a:tcPr marL="66240" marR="662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No colocarse frente a un vehículo o grúa en movimiento.</a:t>
                      </a:r>
                      <a:endParaRPr lang="es-MX" sz="1800" b="0" strike="noStrike" spc="-1">
                        <a:latin typeface="Arial"/>
                      </a:endParaRPr>
                    </a:p>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Estacionar todos los vehículos y equipo móvil en superficies niveladas.</a:t>
                      </a:r>
                      <a:endParaRPr lang="es-MX" sz="1800" b="0" strike="noStrike" spc="-1">
                        <a:latin typeface="Arial"/>
                      </a:endParaRPr>
                    </a:p>
                  </a:txBody>
                  <a:tcPr marL="66240" marR="662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1128600">
                <a:tc>
                  <a:txBody>
                    <a:bodyPr/>
                    <a:lstStyle/>
                    <a:p>
                      <a:pPr>
                        <a:lnSpc>
                          <a:spcPct val="107000"/>
                        </a:lnSpc>
                      </a:pPr>
                      <a:r>
                        <a:rPr lang="es-MX" sz="1800" b="0" strike="noStrike" spc="-1">
                          <a:solidFill>
                            <a:srgbClr val="000000"/>
                          </a:solidFill>
                          <a:latin typeface="Calibri"/>
                          <a:ea typeface="Calibri"/>
                        </a:rPr>
                        <a:t>Peligros de caída, resbalón y tropiezo</a:t>
                      </a:r>
                      <a:endParaRPr lang="es-MX" sz="1800" b="0" strike="noStrike" spc="-1">
                        <a:latin typeface="Arial"/>
                      </a:endParaRPr>
                    </a:p>
                  </a:txBody>
                  <a:tcPr marL="66240" marR="662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 manos y pies libres de sustancias resbaladizas.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 el área de trabajo y los pasillos libres de desorden.</a:t>
                      </a:r>
                      <a:endParaRPr lang="es-MX" sz="1800" b="0" strike="noStrike" spc="-1" dirty="0">
                        <a:latin typeface="Arial"/>
                      </a:endParaRPr>
                    </a:p>
                  </a:txBody>
                  <a:tcPr marL="66240" marR="662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bl>
          </a:graphicData>
        </a:graphic>
      </p:graphicFrame>
      <p:sp>
        <p:nvSpPr>
          <p:cNvPr id="309"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27C46BF-7BA3-4F50-8F9B-E81D8E1C9F0C}" type="slidenum">
              <a:rPr lang="es-MX" sz="1200" b="0" strike="noStrike" spc="-1">
                <a:solidFill>
                  <a:srgbClr val="8B8B8B"/>
                </a:solidFill>
                <a:latin typeface="Calibri"/>
                <a:ea typeface="DejaVu Sans"/>
              </a:rPr>
              <a:t>28</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16"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de torre (1)</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14" name="Table 2"/>
          <p:cNvGraphicFramePr/>
          <p:nvPr>
            <p:extLst>
              <p:ext uri="{D42A27DB-BD31-4B8C-83A1-F6EECF244321}">
                <p14:modId xmlns:p14="http://schemas.microsoft.com/office/powerpoint/2010/main" val="4144737071"/>
              </p:ext>
            </p:extLst>
          </p:nvPr>
        </p:nvGraphicFramePr>
        <p:xfrm>
          <a:off x="612720" y="1348040"/>
          <a:ext cx="8152920" cy="5219384"/>
        </p:xfrm>
        <a:graphic>
          <a:graphicData uri="http://schemas.openxmlformats.org/drawingml/2006/table">
            <a:tbl>
              <a:tblPr firstRow="1"/>
              <a:tblGrid>
                <a:gridCol w="2475000">
                  <a:extLst>
                    <a:ext uri="{9D8B030D-6E8A-4147-A177-3AD203B41FA5}">
                      <a16:colId xmlns:a16="http://schemas.microsoft.com/office/drawing/2014/main" val="20000"/>
                    </a:ext>
                  </a:extLst>
                </a:gridCol>
                <a:gridCol w="5677920">
                  <a:extLst>
                    <a:ext uri="{9D8B030D-6E8A-4147-A177-3AD203B41FA5}">
                      <a16:colId xmlns:a16="http://schemas.microsoft.com/office/drawing/2014/main" val="20001"/>
                    </a:ext>
                  </a:extLst>
                </a:gridCol>
              </a:tblGrid>
              <a:tr h="36396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3202200">
                <a:tc>
                  <a:txBody>
                    <a:bodyPr/>
                    <a:lstStyle/>
                    <a:p>
                      <a:pPr>
                        <a:lnSpc>
                          <a:spcPct val="107000"/>
                        </a:lnSpc>
                      </a:pPr>
                      <a:r>
                        <a:rPr lang="es-MX" sz="1800" b="0" strike="noStrike" spc="-1">
                          <a:solidFill>
                            <a:srgbClr val="000000"/>
                          </a:solidFill>
                          <a:latin typeface="Calibri"/>
                          <a:ea typeface="Calibri"/>
                        </a:rPr>
                        <a:t>Peligros de caídas, resbalón y tropiezo</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Trabajar en condiciones de clima apropiadas.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Usar apropiadamente el arnés y el sistema de detención de caídas.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 manos y pies libres de sustancias resbaladizas.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 el área de trabajo y los pasillos libres de desorden.</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extenderse o inclinarse demasiado. </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trabajar en la torre durante vientos fuertes.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Asegurar que la grúa esté instalada correctamente.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Mantenerse alerta de los alrededores.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Tomar descansos regulares para evitar la fatiga.</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128600">
                <a:tc>
                  <a:txBody>
                    <a:bodyPr/>
                    <a:lstStyle/>
                    <a:p>
                      <a:pPr>
                        <a:lnSpc>
                          <a:spcPct val="107000"/>
                        </a:lnSpc>
                      </a:pPr>
                      <a:r>
                        <a:rPr lang="es-MX" sz="1800" b="0" strike="noStrike" spc="-1">
                          <a:solidFill>
                            <a:srgbClr val="000000"/>
                          </a:solidFill>
                          <a:latin typeface="Calibri"/>
                          <a:ea typeface="Calibri"/>
                        </a:rPr>
                        <a:t>Colapso de torre</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Atornillar y soldar correctamente las secciones y los componentes de torre.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permanecer cerca de la torre durante vientos fuertes.</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313"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D20493E3-406E-46A6-8C45-BAE480624662}" type="slidenum">
              <a:rPr lang="es-MX" sz="1200" b="0" strike="noStrike" spc="-1">
                <a:solidFill>
                  <a:srgbClr val="8B8B8B"/>
                </a:solidFill>
                <a:latin typeface="Calibri"/>
                <a:ea typeface="DejaVu Sans"/>
              </a:rPr>
              <a:t>29</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a:spLocks noGrp="1"/>
          </p:cNvSpPr>
          <p:nvPr>
            <p:ph type="title" idx="4294967295"/>
          </p:nvPr>
        </p:nvSpPr>
        <p:spPr>
          <a:xfrm>
            <a:off x="0" y="438120"/>
            <a:ext cx="9140760" cy="75888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Objetivos de aprendizaje</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05" name="CustomShape 3"/>
          <p:cNvSpPr/>
          <p:nvPr/>
        </p:nvSpPr>
        <p:spPr>
          <a:xfrm>
            <a:off x="762120" y="1523880"/>
            <a:ext cx="7235640" cy="39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39840">
              <a:lnSpc>
                <a:spcPct val="100000"/>
              </a:lnSpc>
              <a:spcAft>
                <a:spcPts val="601"/>
              </a:spcAft>
              <a:buClr>
                <a:srgbClr val="000000"/>
              </a:buClr>
              <a:buFont typeface="Wingdings" charset="2"/>
              <a:buChar char=""/>
            </a:pPr>
            <a:r>
              <a:rPr lang="es-MX" sz="2200" b="0" strike="noStrike" spc="-1" dirty="0">
                <a:solidFill>
                  <a:srgbClr val="000000"/>
                </a:solidFill>
                <a:latin typeface="Calibri"/>
                <a:ea typeface="DejaVu Sans"/>
              </a:rPr>
              <a:t>El análisis de peligros de procesos críticos en la construcción, el mantenimiento y la demolición de torres eólicas incluye:</a:t>
            </a:r>
            <a:endParaRPr lang="es-MX" sz="2200" b="0" strike="noStrike" spc="-1" dirty="0">
              <a:latin typeface="Arial"/>
            </a:endParaRPr>
          </a:p>
          <a:p>
            <a:pPr marL="800280" lvl="1" indent="-339840">
              <a:lnSpc>
                <a:spcPct val="100000"/>
              </a:lnSpc>
              <a:spcAft>
                <a:spcPts val="601"/>
              </a:spcAft>
              <a:buClr>
                <a:srgbClr val="000000"/>
              </a:buClr>
              <a:buFont typeface="Wingdings" charset="2"/>
              <a:buChar char=""/>
            </a:pPr>
            <a:r>
              <a:rPr lang="es-MX" sz="2200" b="0" strike="noStrike" spc="-1" dirty="0">
                <a:solidFill>
                  <a:srgbClr val="000000"/>
                </a:solidFill>
                <a:latin typeface="Calibri"/>
                <a:ea typeface="DejaVu Sans"/>
              </a:rPr>
              <a:t>Trabajo en altura</a:t>
            </a:r>
            <a:endParaRPr lang="es-MX" sz="2200" b="0" strike="noStrike" spc="-1" dirty="0">
              <a:latin typeface="Arial"/>
            </a:endParaRPr>
          </a:p>
          <a:p>
            <a:pPr marL="800280" lvl="1" indent="-339840">
              <a:lnSpc>
                <a:spcPct val="100000"/>
              </a:lnSpc>
              <a:spcAft>
                <a:spcPts val="601"/>
              </a:spcAft>
              <a:buClr>
                <a:srgbClr val="000000"/>
              </a:buClr>
              <a:buFont typeface="Wingdings" charset="2"/>
              <a:buChar char=""/>
            </a:pPr>
            <a:r>
              <a:rPr lang="es-MX" sz="2200" b="0" strike="noStrike" spc="-1" dirty="0">
                <a:solidFill>
                  <a:srgbClr val="000000"/>
                </a:solidFill>
                <a:latin typeface="Calibri"/>
                <a:ea typeface="DejaVu Sans"/>
              </a:rPr>
              <a:t>Ensamblado de turbina y de torre eólica</a:t>
            </a:r>
            <a:endParaRPr lang="es-MX" sz="2200" b="0" strike="noStrike" spc="-1" dirty="0">
              <a:latin typeface="Arial"/>
            </a:endParaRPr>
          </a:p>
          <a:p>
            <a:pPr marL="800280" lvl="1" indent="-339840">
              <a:lnSpc>
                <a:spcPct val="100000"/>
              </a:lnSpc>
              <a:spcAft>
                <a:spcPts val="601"/>
              </a:spcAft>
              <a:buClr>
                <a:srgbClr val="000000"/>
              </a:buClr>
              <a:buFont typeface="Wingdings" charset="2"/>
              <a:buChar char=""/>
            </a:pPr>
            <a:r>
              <a:rPr lang="es-MX" sz="2200" b="0" strike="noStrike" spc="-1" dirty="0">
                <a:solidFill>
                  <a:srgbClr val="000000"/>
                </a:solidFill>
                <a:latin typeface="Calibri"/>
                <a:ea typeface="DejaVu Sans"/>
              </a:rPr>
              <a:t>Trabajo cerca de la electricidad</a:t>
            </a:r>
            <a:endParaRPr lang="es-MX" sz="2200" b="0" strike="noStrike" spc="-1" dirty="0">
              <a:latin typeface="Arial"/>
            </a:endParaRPr>
          </a:p>
          <a:p>
            <a:pPr marL="800280" lvl="1" indent="-339840">
              <a:lnSpc>
                <a:spcPct val="100000"/>
              </a:lnSpc>
              <a:spcAft>
                <a:spcPts val="601"/>
              </a:spcAft>
              <a:buClr>
                <a:srgbClr val="000000"/>
              </a:buClr>
              <a:buFont typeface="Wingdings" charset="2"/>
              <a:buChar char=""/>
            </a:pPr>
            <a:r>
              <a:rPr lang="es-MX" sz="2200" b="0" strike="noStrike" spc="-1" dirty="0">
                <a:solidFill>
                  <a:srgbClr val="000000"/>
                </a:solidFill>
                <a:latin typeface="Calibri"/>
                <a:ea typeface="DejaVu Sans"/>
              </a:rPr>
              <a:t>Trabajo en ambientes expuestos</a:t>
            </a:r>
            <a:endParaRPr lang="es-MX" sz="2200" b="0" strike="noStrike" spc="-1" dirty="0">
              <a:latin typeface="Arial"/>
            </a:endParaRPr>
          </a:p>
          <a:p>
            <a:pPr marL="800280" lvl="1" indent="-339840">
              <a:lnSpc>
                <a:spcPct val="100000"/>
              </a:lnSpc>
              <a:spcAft>
                <a:spcPts val="601"/>
              </a:spcAft>
              <a:buClr>
                <a:srgbClr val="000000"/>
              </a:buClr>
              <a:buFont typeface="Wingdings" charset="2"/>
              <a:buChar char=""/>
            </a:pPr>
            <a:r>
              <a:rPr lang="es-MX" sz="2200" b="0" strike="noStrike" spc="-1" dirty="0">
                <a:solidFill>
                  <a:srgbClr val="000000"/>
                </a:solidFill>
                <a:latin typeface="Calibri"/>
                <a:ea typeface="DejaVu Sans"/>
              </a:rPr>
              <a:t>Descarga de componentes de turbinas eólicas</a:t>
            </a:r>
            <a:endParaRPr lang="es-MX" sz="2200" b="0" strike="noStrike" spc="-1" dirty="0">
              <a:latin typeface="Arial"/>
            </a:endParaRPr>
          </a:p>
          <a:p>
            <a:pPr marL="800280" lvl="1" indent="-339840">
              <a:lnSpc>
                <a:spcPct val="100000"/>
              </a:lnSpc>
              <a:spcAft>
                <a:spcPts val="601"/>
              </a:spcAft>
              <a:buClr>
                <a:srgbClr val="000000"/>
              </a:buClr>
              <a:buFont typeface="Wingdings" charset="2"/>
              <a:buChar char=""/>
            </a:pPr>
            <a:r>
              <a:rPr lang="es-MX" sz="2200" b="0" strike="noStrike" spc="-1" dirty="0">
                <a:solidFill>
                  <a:srgbClr val="000000"/>
                </a:solidFill>
                <a:latin typeface="Calibri"/>
                <a:ea typeface="DejaVu Sans"/>
              </a:rPr>
              <a:t>Colocación del ensamblaje del rotor y de la góndola</a:t>
            </a:r>
            <a:endParaRPr lang="es-MX" sz="2200" b="0" strike="noStrike" spc="-1" dirty="0">
              <a:latin typeface="Arial"/>
            </a:endParaRPr>
          </a:p>
          <a:p>
            <a:pPr marL="800280" lvl="1" indent="-339840">
              <a:lnSpc>
                <a:spcPct val="100000"/>
              </a:lnSpc>
              <a:spcAft>
                <a:spcPts val="601"/>
              </a:spcAft>
              <a:buClr>
                <a:srgbClr val="000000"/>
              </a:buClr>
              <a:buFont typeface="Wingdings" charset="2"/>
              <a:buChar char=""/>
            </a:pPr>
            <a:r>
              <a:rPr lang="es-MX" sz="2200" b="0" strike="noStrike" spc="-1" dirty="0">
                <a:solidFill>
                  <a:srgbClr val="000000"/>
                </a:solidFill>
                <a:latin typeface="Calibri"/>
                <a:ea typeface="DejaVu Sans"/>
              </a:rPr>
              <a:t>Terminación mecánica y puesta en funcionamiento</a:t>
            </a:r>
            <a:endParaRPr lang="es-MX" sz="2200" b="0" strike="noStrike" spc="-1" dirty="0">
              <a:latin typeface="Arial"/>
            </a:endParaRPr>
          </a:p>
        </p:txBody>
      </p:sp>
      <p:sp>
        <p:nvSpPr>
          <p:cNvPr id="204" name="CustomShape 2"/>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F307161-ECB7-4360-AA04-1A4C5E8C1AC0}" type="slidenum">
              <a:rPr lang="es-MX" sz="1200" b="0" strike="noStrike" spc="-1">
                <a:solidFill>
                  <a:srgbClr val="8B8B8B"/>
                </a:solidFill>
                <a:latin typeface="Calibri"/>
                <a:ea typeface="DejaVu Sans"/>
              </a:rPr>
              <a:t>3</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20"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de torre (2)</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18" name="Table 2"/>
          <p:cNvGraphicFramePr/>
          <p:nvPr>
            <p:extLst>
              <p:ext uri="{D42A27DB-BD31-4B8C-83A1-F6EECF244321}">
                <p14:modId xmlns:p14="http://schemas.microsoft.com/office/powerpoint/2010/main" val="2661861693"/>
              </p:ext>
            </p:extLst>
          </p:nvPr>
        </p:nvGraphicFramePr>
        <p:xfrm>
          <a:off x="609480" y="1532520"/>
          <a:ext cx="7924320" cy="4539744"/>
        </p:xfrm>
        <a:graphic>
          <a:graphicData uri="http://schemas.openxmlformats.org/drawingml/2006/table">
            <a:tbl>
              <a:tblPr firstRow="1"/>
              <a:tblGrid>
                <a:gridCol w="2405520">
                  <a:extLst>
                    <a:ext uri="{9D8B030D-6E8A-4147-A177-3AD203B41FA5}">
                      <a16:colId xmlns:a16="http://schemas.microsoft.com/office/drawing/2014/main" val="20000"/>
                    </a:ext>
                  </a:extLst>
                </a:gridCol>
                <a:gridCol w="5518800">
                  <a:extLst>
                    <a:ext uri="{9D8B030D-6E8A-4147-A177-3AD203B41FA5}">
                      <a16:colId xmlns:a16="http://schemas.microsoft.com/office/drawing/2014/main" val="20001"/>
                    </a:ext>
                  </a:extLst>
                </a:gridCol>
              </a:tblGrid>
              <a:tr h="372240">
                <a:tc>
                  <a:txBody>
                    <a:bodyPr/>
                    <a:lstStyle/>
                    <a:p>
                      <a:pPr>
                        <a:lnSpc>
                          <a:spcPct val="107000"/>
                        </a:lnSpc>
                      </a:pPr>
                      <a:r>
                        <a:rPr lang="es-MX" sz="2000" b="1" strike="noStrike" spc="-1">
                          <a:solidFill>
                            <a:srgbClr val="000000"/>
                          </a:solidFill>
                          <a:latin typeface="Calibri"/>
                          <a:ea typeface="Calibri"/>
                        </a:rPr>
                        <a:t>Peligros existentes:</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2000" b="1" strike="noStrike" spc="-1">
                          <a:solidFill>
                            <a:srgbClr val="000000"/>
                          </a:solidFill>
                          <a:latin typeface="Calibri"/>
                          <a:ea typeface="Calibri"/>
                        </a:rPr>
                        <a:t>Medidas de control:</a:t>
                      </a:r>
                      <a:r>
                        <a:rPr lang="es-MX" sz="2000" b="0" strike="noStrike" spc="-1">
                          <a:solidFill>
                            <a:srgbClr val="000000"/>
                          </a:solidFill>
                          <a:latin typeface="Calibri"/>
                          <a:ea typeface="Calibri"/>
                        </a:rPr>
                        <a:t> </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2022840">
                <a:tc>
                  <a:txBody>
                    <a:bodyPr/>
                    <a:lstStyle/>
                    <a:p>
                      <a:pPr>
                        <a:lnSpc>
                          <a:spcPct val="107000"/>
                        </a:lnSpc>
                      </a:pPr>
                      <a:r>
                        <a:rPr lang="es-MX" sz="2000" b="0" strike="noStrike" spc="-1">
                          <a:solidFill>
                            <a:srgbClr val="000000"/>
                          </a:solidFill>
                          <a:latin typeface="Calibri"/>
                          <a:ea typeface="Calibri"/>
                        </a:rPr>
                        <a:t>Peligro de ser golpeado</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Mantenerse alerta de los alrededores.</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Mantenerse lejos de grúas móviles.</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No colocarse debajo o cerca de la base de la torre.</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Evitar trabajar en la torre durante vientos fuertes.</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664200">
                <a:tc>
                  <a:txBody>
                    <a:bodyPr/>
                    <a:lstStyle/>
                    <a:p>
                      <a:pPr>
                        <a:lnSpc>
                          <a:spcPct val="107000"/>
                        </a:lnSpc>
                      </a:pPr>
                      <a:r>
                        <a:rPr lang="es-MX" sz="2000" b="0" strike="noStrike" spc="-1">
                          <a:solidFill>
                            <a:srgbClr val="000000"/>
                          </a:solidFill>
                          <a:latin typeface="Calibri"/>
                          <a:ea typeface="Calibri"/>
                        </a:rPr>
                        <a:t>Colapso de grúa </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La grúa debe estar instalada apropiadamente y recibir mantenimiento regular.</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341000">
                <a:tc>
                  <a:txBody>
                    <a:bodyPr/>
                    <a:lstStyle/>
                    <a:p>
                      <a:pPr>
                        <a:lnSpc>
                          <a:spcPct val="107000"/>
                        </a:lnSpc>
                      </a:pPr>
                      <a:r>
                        <a:rPr lang="es-MX" sz="2000" b="0" strike="noStrike" spc="-1">
                          <a:solidFill>
                            <a:srgbClr val="000000"/>
                          </a:solidFill>
                          <a:latin typeface="Calibri"/>
                          <a:ea typeface="Calibri"/>
                        </a:rPr>
                        <a:t>Peligro de ser arrollado</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No colocarse frente a un vehículo en movimiento o a una grúa móvil.</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Asegurar que vehículos y equipo móvil sean estacionados en áreas niveladas.</a:t>
                      </a:r>
                      <a:endParaRPr lang="es-MX" sz="2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bl>
          </a:graphicData>
        </a:graphic>
      </p:graphicFrame>
      <p:sp>
        <p:nvSpPr>
          <p:cNvPr id="317"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5BFCE20-CEEC-43EC-90D7-A8AB836D4029}" type="slidenum">
              <a:rPr lang="es-MX" sz="1200" b="0" strike="noStrike" spc="-1">
                <a:solidFill>
                  <a:srgbClr val="8B8B8B"/>
                </a:solidFill>
                <a:latin typeface="Calibri"/>
                <a:ea typeface="DejaVu Sans"/>
              </a:rPr>
              <a:t>30</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24"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 la colocación de la góndola (1)</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22" name="Table 2"/>
          <p:cNvGraphicFramePr/>
          <p:nvPr>
            <p:extLst>
              <p:ext uri="{D42A27DB-BD31-4B8C-83A1-F6EECF244321}">
                <p14:modId xmlns:p14="http://schemas.microsoft.com/office/powerpoint/2010/main" val="171590202"/>
              </p:ext>
            </p:extLst>
          </p:nvPr>
        </p:nvGraphicFramePr>
        <p:xfrm>
          <a:off x="606600" y="1398600"/>
          <a:ext cx="8076960" cy="4796090"/>
        </p:xfrm>
        <a:graphic>
          <a:graphicData uri="http://schemas.openxmlformats.org/drawingml/2006/table">
            <a:tbl>
              <a:tblPr firstRow="1"/>
              <a:tblGrid>
                <a:gridCol w="2112120">
                  <a:extLst>
                    <a:ext uri="{9D8B030D-6E8A-4147-A177-3AD203B41FA5}">
                      <a16:colId xmlns:a16="http://schemas.microsoft.com/office/drawing/2014/main" val="20000"/>
                    </a:ext>
                  </a:extLst>
                </a:gridCol>
                <a:gridCol w="5964840">
                  <a:extLst>
                    <a:ext uri="{9D8B030D-6E8A-4147-A177-3AD203B41FA5}">
                      <a16:colId xmlns:a16="http://schemas.microsoft.com/office/drawing/2014/main" val="20001"/>
                    </a:ext>
                  </a:extLst>
                </a:gridCol>
              </a:tblGrid>
              <a:tr h="36396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3517668">
                <a:tc>
                  <a:txBody>
                    <a:bodyPr/>
                    <a:lstStyle/>
                    <a:p>
                      <a:pPr>
                        <a:lnSpc>
                          <a:spcPct val="107000"/>
                        </a:lnSpc>
                      </a:pPr>
                      <a:r>
                        <a:rPr lang="es-MX" sz="1800" b="0" strike="noStrike" spc="-1">
                          <a:solidFill>
                            <a:srgbClr val="000000"/>
                          </a:solidFill>
                          <a:latin typeface="Calibri"/>
                          <a:ea typeface="Calibri"/>
                        </a:rPr>
                        <a:t>Peligros de caída, resbalón y tropiezo</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Trabajar con el clima apropiado, con poco o nada de viento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Los trabajadores deben ser capacitados en el uso de cualquier andamio, equipo móvil o elevador y seguir las instrucciones de sus fabricantes.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Usar arnés y sistema de detención de caídas.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 manos y pies libres de sustancias resbaladizas.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extenderse o inclinarse demasiado.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Asegurar que la torre sea erigida correctamente.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Asegurar que la grúa sea instalada correctamente.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Mantenerse alerta de los alrededores.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Tomar descansos regulares para evitar la fatiga.</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908280">
                <a:tc>
                  <a:txBody>
                    <a:bodyPr/>
                    <a:lstStyle/>
                    <a:p>
                      <a:pPr>
                        <a:lnSpc>
                          <a:spcPct val="107000"/>
                        </a:lnSpc>
                      </a:pPr>
                      <a:r>
                        <a:rPr lang="es-MX" sz="1800" b="0" strike="noStrike" spc="-1">
                          <a:solidFill>
                            <a:srgbClr val="000000"/>
                          </a:solidFill>
                          <a:latin typeface="Calibri"/>
                          <a:ea typeface="Calibri"/>
                        </a:rPr>
                        <a:t>Colapso de torre</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Atornillar y soldar correctamente las secciones de torre.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trabajar durante vientos fuertes.</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321"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0673514-22A7-49F9-8BCE-A76D3C092716}" type="slidenum">
              <a:rPr lang="es-MX" sz="1200" b="0" strike="noStrike" spc="-1">
                <a:solidFill>
                  <a:srgbClr val="8B8B8B"/>
                </a:solidFill>
                <a:latin typeface="Calibri"/>
                <a:ea typeface="DejaVu Sans"/>
              </a:rPr>
              <a:t>31</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28"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 la colocación de la góndola (2)</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26" name="Table 2"/>
          <p:cNvGraphicFramePr/>
          <p:nvPr>
            <p:extLst>
              <p:ext uri="{D42A27DB-BD31-4B8C-83A1-F6EECF244321}">
                <p14:modId xmlns:p14="http://schemas.microsoft.com/office/powerpoint/2010/main" val="168781073"/>
              </p:ext>
            </p:extLst>
          </p:nvPr>
        </p:nvGraphicFramePr>
        <p:xfrm>
          <a:off x="759240" y="1514316"/>
          <a:ext cx="7924320" cy="4940874"/>
        </p:xfrm>
        <a:graphic>
          <a:graphicData uri="http://schemas.openxmlformats.org/drawingml/2006/table">
            <a:tbl>
              <a:tblPr firstRow="1"/>
              <a:tblGrid>
                <a:gridCol w="2405520">
                  <a:extLst>
                    <a:ext uri="{9D8B030D-6E8A-4147-A177-3AD203B41FA5}">
                      <a16:colId xmlns:a16="http://schemas.microsoft.com/office/drawing/2014/main" val="20000"/>
                    </a:ext>
                  </a:extLst>
                </a:gridCol>
                <a:gridCol w="5518800">
                  <a:extLst>
                    <a:ext uri="{9D8B030D-6E8A-4147-A177-3AD203B41FA5}">
                      <a16:colId xmlns:a16="http://schemas.microsoft.com/office/drawing/2014/main" val="20001"/>
                    </a:ext>
                  </a:extLst>
                </a:gridCol>
              </a:tblGrid>
              <a:tr h="363960">
                <a:tc>
                  <a:txBody>
                    <a:bodyPr/>
                    <a:lstStyle/>
                    <a:p>
                      <a:pPr>
                        <a:lnSpc>
                          <a:spcPct val="107000"/>
                        </a:lnSpc>
                      </a:pPr>
                      <a:r>
                        <a:rPr lang="es-MX" sz="2000" b="1" strike="noStrike" spc="-1">
                          <a:solidFill>
                            <a:srgbClr val="000000"/>
                          </a:solidFill>
                          <a:latin typeface="Calibri"/>
                          <a:ea typeface="Calibri"/>
                        </a:rPr>
                        <a:t>Peligros existentes:</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2000" b="1" strike="noStrike" spc="-1">
                          <a:solidFill>
                            <a:srgbClr val="000000"/>
                          </a:solidFill>
                          <a:latin typeface="Calibri"/>
                          <a:ea typeface="Calibri"/>
                        </a:rPr>
                        <a:t>Medidas de control:</a:t>
                      </a:r>
                      <a:r>
                        <a:rPr lang="es-MX" sz="2000" b="0" strike="noStrike" spc="-1">
                          <a:solidFill>
                            <a:srgbClr val="000000"/>
                          </a:solidFill>
                          <a:latin typeface="Calibri"/>
                          <a:ea typeface="Calibri"/>
                        </a:rPr>
                        <a:t> </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1452600">
                <a:tc>
                  <a:txBody>
                    <a:bodyPr/>
                    <a:lstStyle/>
                    <a:p>
                      <a:pPr>
                        <a:lnSpc>
                          <a:spcPct val="107000"/>
                        </a:lnSpc>
                      </a:pPr>
                      <a:r>
                        <a:rPr lang="es-MX" sz="2000" b="0" strike="noStrike" spc="-1">
                          <a:solidFill>
                            <a:srgbClr val="000000"/>
                          </a:solidFill>
                          <a:latin typeface="Calibri"/>
                          <a:ea typeface="Calibri"/>
                        </a:rPr>
                        <a:t>Peligro de ser golpeado</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Mantenerse alerta de los alrededores.</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Mantenerse lejos de grúas móviles.</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Evitar permanecer en la base de la torre.</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Evitar trabajar sobre la torre durante vientos fuertes.</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636120">
                <a:tc>
                  <a:txBody>
                    <a:bodyPr/>
                    <a:lstStyle/>
                    <a:p>
                      <a:pPr>
                        <a:lnSpc>
                          <a:spcPct val="107000"/>
                        </a:lnSpc>
                      </a:pPr>
                      <a:r>
                        <a:rPr lang="es-MX" sz="2000" b="0" strike="noStrike" spc="-1">
                          <a:solidFill>
                            <a:srgbClr val="000000"/>
                          </a:solidFill>
                          <a:latin typeface="Calibri"/>
                          <a:ea typeface="Calibri"/>
                        </a:rPr>
                        <a:t>Colapso de grúa</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La grúa debería ser instalada apropiadamente y recibir mantenimiento.</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180440">
                <a:tc>
                  <a:txBody>
                    <a:bodyPr/>
                    <a:lstStyle/>
                    <a:p>
                      <a:pPr>
                        <a:lnSpc>
                          <a:spcPct val="107000"/>
                        </a:lnSpc>
                      </a:pPr>
                      <a:r>
                        <a:rPr lang="es-MX" sz="2000" b="0" strike="noStrike" spc="-1">
                          <a:solidFill>
                            <a:srgbClr val="000000"/>
                          </a:solidFill>
                          <a:latin typeface="Calibri"/>
                          <a:ea typeface="Calibri"/>
                        </a:rPr>
                        <a:t>Peligro de ser arrollado</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No colocarse frente a un vehículo en movimiento o de una grúa.</a:t>
                      </a:r>
                      <a:endParaRPr lang="es-MX" sz="2000" b="0" strike="noStrike" spc="-1">
                        <a:latin typeface="Arial"/>
                      </a:endParaRPr>
                    </a:p>
                    <a:p>
                      <a:pPr marL="343080" indent="-339840">
                        <a:lnSpc>
                          <a:spcPct val="107000"/>
                        </a:lnSpc>
                        <a:buClr>
                          <a:srgbClr val="000000"/>
                        </a:buClr>
                        <a:buFont typeface="Wingdings" charset="2"/>
                        <a:buChar char=""/>
                      </a:pPr>
                      <a:r>
                        <a:rPr lang="es-MX" sz="2000" b="0" strike="noStrike" spc="-1">
                          <a:solidFill>
                            <a:srgbClr val="000000"/>
                          </a:solidFill>
                          <a:latin typeface="Calibri"/>
                          <a:ea typeface="Calibri"/>
                        </a:rPr>
                        <a:t>Estacionar vehículos y equipo móvil en superficies niveladas.</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636120">
                <a:tc>
                  <a:txBody>
                    <a:bodyPr/>
                    <a:lstStyle/>
                    <a:p>
                      <a:pPr>
                        <a:lnSpc>
                          <a:spcPct val="107000"/>
                        </a:lnSpc>
                      </a:pPr>
                      <a:r>
                        <a:rPr lang="es-MX" sz="2000" b="0" strike="noStrike" spc="-1">
                          <a:solidFill>
                            <a:srgbClr val="000000"/>
                          </a:solidFill>
                          <a:latin typeface="Calibri"/>
                          <a:ea typeface="Calibri"/>
                        </a:rPr>
                        <a:t>Atrapado</a:t>
                      </a:r>
                      <a:endParaRPr lang="es-MX" sz="2000" b="0" strike="noStrike" spc="-1">
                        <a:latin typeface="Arial"/>
                      </a:endParaRPr>
                    </a:p>
                  </a:txBody>
                  <a:tcPr marL="54360" marR="54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Evitar los espacios estrechos entre componentes.</a:t>
                      </a:r>
                      <a:endParaRPr lang="es-MX" sz="2000" b="0" strike="noStrike" spc="-1" dirty="0">
                        <a:latin typeface="Arial"/>
                      </a:endParaRPr>
                    </a:p>
                  </a:txBody>
                  <a:tcPr marL="54360" marR="54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bl>
          </a:graphicData>
        </a:graphic>
      </p:graphicFrame>
      <p:sp>
        <p:nvSpPr>
          <p:cNvPr id="325"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01A4B3B-A7C4-4442-ABBB-B92F9B60802A}" type="slidenum">
              <a:rPr lang="es-MX" sz="1200" b="0" strike="noStrike" spc="-1">
                <a:solidFill>
                  <a:srgbClr val="8B8B8B"/>
                </a:solidFill>
                <a:latin typeface="Calibri"/>
                <a:ea typeface="DejaVu Sans"/>
              </a:rPr>
              <a:t>32</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32"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 la colocación de la góndola (3)</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30" name="Table 2"/>
          <p:cNvGraphicFramePr/>
          <p:nvPr>
            <p:extLst>
              <p:ext uri="{D42A27DB-BD31-4B8C-83A1-F6EECF244321}">
                <p14:modId xmlns:p14="http://schemas.microsoft.com/office/powerpoint/2010/main" val="418378243"/>
              </p:ext>
            </p:extLst>
          </p:nvPr>
        </p:nvGraphicFramePr>
        <p:xfrm>
          <a:off x="530280" y="1398600"/>
          <a:ext cx="8153280" cy="5222940"/>
        </p:xfrm>
        <a:graphic>
          <a:graphicData uri="http://schemas.openxmlformats.org/drawingml/2006/table">
            <a:tbl>
              <a:tblPr firstRow="1"/>
              <a:tblGrid>
                <a:gridCol w="1941120">
                  <a:extLst>
                    <a:ext uri="{9D8B030D-6E8A-4147-A177-3AD203B41FA5}">
                      <a16:colId xmlns:a16="http://schemas.microsoft.com/office/drawing/2014/main" val="20000"/>
                    </a:ext>
                  </a:extLst>
                </a:gridCol>
                <a:gridCol w="6212160">
                  <a:extLst>
                    <a:ext uri="{9D8B030D-6E8A-4147-A177-3AD203B41FA5}">
                      <a16:colId xmlns:a16="http://schemas.microsoft.com/office/drawing/2014/main" val="20001"/>
                    </a:ext>
                  </a:extLst>
                </a:gridCol>
              </a:tblGrid>
              <a:tr h="337680">
                <a:tc>
                  <a:txBody>
                    <a:bodyPr/>
                    <a:lstStyle/>
                    <a:p>
                      <a:pPr>
                        <a:lnSpc>
                          <a:spcPct val="107000"/>
                        </a:lnSpc>
                      </a:pPr>
                      <a:r>
                        <a:rPr lang="es-MX" sz="1700" b="1" strike="noStrike" spc="-1">
                          <a:solidFill>
                            <a:srgbClr val="000000"/>
                          </a:solidFill>
                          <a:latin typeface="Calibri"/>
                          <a:ea typeface="Calibri"/>
                        </a:rPr>
                        <a:t>Peligros existentes:</a:t>
                      </a:r>
                      <a:endParaRPr lang="es-MX" sz="17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700" b="1" strike="noStrike" spc="-1" dirty="0">
                          <a:solidFill>
                            <a:srgbClr val="000000"/>
                          </a:solidFill>
                          <a:latin typeface="Calibri"/>
                          <a:ea typeface="Calibri"/>
                        </a:rPr>
                        <a:t>Medidas de control:</a:t>
                      </a:r>
                      <a:r>
                        <a:rPr lang="es-MX" sz="1700" b="0" strike="noStrike" spc="-1" dirty="0">
                          <a:solidFill>
                            <a:srgbClr val="000000"/>
                          </a:solidFill>
                          <a:latin typeface="Calibri"/>
                          <a:ea typeface="Calibri"/>
                        </a:rPr>
                        <a:t> </a:t>
                      </a:r>
                      <a:endParaRPr lang="es-MX" sz="17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1567080">
                <a:tc>
                  <a:txBody>
                    <a:bodyPr/>
                    <a:lstStyle/>
                    <a:p>
                      <a:pPr>
                        <a:lnSpc>
                          <a:spcPct val="107000"/>
                        </a:lnSpc>
                      </a:pPr>
                      <a:r>
                        <a:rPr lang="es-MX" sz="1700" b="0" strike="noStrike" spc="-1">
                          <a:solidFill>
                            <a:srgbClr val="000000"/>
                          </a:solidFill>
                          <a:latin typeface="Calibri"/>
                          <a:ea typeface="Calibri"/>
                        </a:rPr>
                        <a:t>Atrapado por ejes rotando</a:t>
                      </a:r>
                      <a:endParaRPr lang="es-MX" sz="1700" b="0" strike="noStrike" spc="-1">
                        <a:latin typeface="Arial"/>
                      </a:endParaRPr>
                    </a:p>
                    <a:p>
                      <a:pPr>
                        <a:lnSpc>
                          <a:spcPct val="107000"/>
                        </a:lnSpc>
                      </a:pPr>
                      <a:r>
                        <a:rPr lang="es-MX" sz="1700" b="0" strike="noStrike" spc="-1">
                          <a:solidFill>
                            <a:srgbClr val="000000"/>
                          </a:solidFill>
                          <a:latin typeface="Calibri"/>
                          <a:ea typeface="Calibri"/>
                        </a:rPr>
                        <a:t>Contacto con partes en movimiento</a:t>
                      </a:r>
                      <a:endParaRPr lang="es-MX" sz="1700" b="0" strike="noStrike" spc="-1">
                        <a:latin typeface="Arial"/>
                      </a:endParaRPr>
                    </a:p>
                    <a:p>
                      <a:pPr>
                        <a:lnSpc>
                          <a:spcPct val="107000"/>
                        </a:lnSpc>
                      </a:pPr>
                      <a:r>
                        <a:rPr lang="es-MX" sz="1700" b="0" strike="noStrike" spc="-1">
                          <a:solidFill>
                            <a:srgbClr val="000000"/>
                          </a:solidFill>
                          <a:latin typeface="Calibri"/>
                          <a:ea typeface="Calibri"/>
                        </a:rPr>
                        <a:t> </a:t>
                      </a:r>
                      <a:endParaRPr lang="es-MX" sz="1700" b="0" strike="noStrike" spc="-1">
                        <a:latin typeface="Arial"/>
                      </a:endParaRPr>
                    </a:p>
                  </a:txBody>
                  <a:tcPr marL="54360" marR="54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Reconocer y mantenerse alerta de las partes móviles de la turbina.</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Desembragar el rotor para prevenir que las aspas roten.</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Poner candado a los controles para prevenir operaciones accidentales.</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Mantener las partes sueltas de la ropa pegadas al cuerpo.</a:t>
                      </a:r>
                      <a:endParaRPr lang="es-MX" sz="1700" b="0" strike="noStrike" spc="-1">
                        <a:latin typeface="Arial"/>
                      </a:endParaRPr>
                    </a:p>
                  </a:txBody>
                  <a:tcPr marL="54360" marR="54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2796480">
                <a:tc>
                  <a:txBody>
                    <a:bodyPr/>
                    <a:lstStyle/>
                    <a:p>
                      <a:pPr>
                        <a:lnSpc>
                          <a:spcPct val="107000"/>
                        </a:lnSpc>
                      </a:pPr>
                      <a:r>
                        <a:rPr lang="es-MX" sz="1700" b="0" strike="noStrike" spc="-1">
                          <a:solidFill>
                            <a:srgbClr val="000000"/>
                          </a:solidFill>
                          <a:latin typeface="Calibri"/>
                          <a:ea typeface="Calibri"/>
                        </a:rPr>
                        <a:t>Descargas eléctricas</a:t>
                      </a:r>
                      <a:endParaRPr lang="es-MX" sz="1700" b="0" strike="noStrike" spc="-1">
                        <a:latin typeface="Arial"/>
                      </a:endParaRPr>
                    </a:p>
                    <a:p>
                      <a:pPr>
                        <a:lnSpc>
                          <a:spcPct val="107000"/>
                        </a:lnSpc>
                      </a:pPr>
                      <a:r>
                        <a:rPr lang="es-MX" sz="1700" b="0" strike="noStrike" spc="-1">
                          <a:solidFill>
                            <a:srgbClr val="000000"/>
                          </a:solidFill>
                          <a:latin typeface="Calibri"/>
                          <a:ea typeface="Calibri"/>
                        </a:rPr>
                        <a:t>Electrocución</a:t>
                      </a:r>
                      <a:endParaRPr lang="es-MX" sz="1700" b="0" strike="noStrike" spc="-1">
                        <a:latin typeface="Arial"/>
                      </a:endParaRPr>
                    </a:p>
                  </a:txBody>
                  <a:tcPr marL="54360" marR="54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Solo deberían trabajar técnicos capacitados.</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err="1">
                          <a:solidFill>
                            <a:srgbClr val="000000"/>
                          </a:solidFill>
                          <a:latin typeface="Calibri"/>
                          <a:ea typeface="Calibri"/>
                        </a:rPr>
                        <a:t>Desenergizar</a:t>
                      </a:r>
                      <a:r>
                        <a:rPr lang="es-MX" sz="1700" b="0" strike="noStrike" spc="-1" dirty="0">
                          <a:solidFill>
                            <a:srgbClr val="000000"/>
                          </a:solidFill>
                          <a:latin typeface="Calibri"/>
                          <a:ea typeface="Calibri"/>
                        </a:rPr>
                        <a:t> siempre el equipo eléctrico y componentes de la turbina.</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Evitar trabajar en condiciones de humedad.</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Usar un sistema propio de bloqueo/etiquetado en las partes en que se esté trabajando.</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Desembragar el rotor para prevenir que las aspas roten.</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Poner candado en los controles para prevenir operaciones accidentales.</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Reconocer los componentes eléctricos y proceder con precaución.</a:t>
                      </a:r>
                      <a:endParaRPr lang="es-MX" sz="1700" b="0" strike="noStrike" spc="-1" dirty="0">
                        <a:latin typeface="Arial"/>
                      </a:endParaRPr>
                    </a:p>
                  </a:txBody>
                  <a:tcPr marL="54360" marR="54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329"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F1619A3-07A3-4749-B933-4854F339D11F}" type="slidenum">
              <a:rPr lang="es-MX" sz="1200" b="0" strike="noStrike" spc="-1">
                <a:solidFill>
                  <a:srgbClr val="8B8B8B"/>
                </a:solidFill>
                <a:latin typeface="Calibri"/>
                <a:ea typeface="DejaVu Sans"/>
              </a:rPr>
              <a:t>33</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36"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 la colocación de la góndola (4)</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34" name="Table 2"/>
          <p:cNvGraphicFramePr/>
          <p:nvPr>
            <p:extLst>
              <p:ext uri="{D42A27DB-BD31-4B8C-83A1-F6EECF244321}">
                <p14:modId xmlns:p14="http://schemas.microsoft.com/office/powerpoint/2010/main" val="4261692028"/>
              </p:ext>
            </p:extLst>
          </p:nvPr>
        </p:nvGraphicFramePr>
        <p:xfrm>
          <a:off x="512820" y="1508990"/>
          <a:ext cx="8115120" cy="4923859"/>
        </p:xfrm>
        <a:graphic>
          <a:graphicData uri="http://schemas.openxmlformats.org/drawingml/2006/table">
            <a:tbl>
              <a:tblPr firstRow="1"/>
              <a:tblGrid>
                <a:gridCol w="2140920">
                  <a:extLst>
                    <a:ext uri="{9D8B030D-6E8A-4147-A177-3AD203B41FA5}">
                      <a16:colId xmlns:a16="http://schemas.microsoft.com/office/drawing/2014/main" val="20000"/>
                    </a:ext>
                  </a:extLst>
                </a:gridCol>
                <a:gridCol w="5974200">
                  <a:extLst>
                    <a:ext uri="{9D8B030D-6E8A-4147-A177-3AD203B41FA5}">
                      <a16:colId xmlns:a16="http://schemas.microsoft.com/office/drawing/2014/main" val="20001"/>
                    </a:ext>
                  </a:extLst>
                </a:gridCol>
              </a:tblGrid>
              <a:tr h="363960">
                <a:tc>
                  <a:txBody>
                    <a:bodyPr/>
                    <a:lstStyle/>
                    <a:p>
                      <a:pPr>
                        <a:lnSpc>
                          <a:spcPct val="107000"/>
                        </a:lnSpc>
                      </a:pPr>
                      <a:r>
                        <a:rPr lang="es-MX" sz="1900" b="1" strike="noStrike" spc="-1">
                          <a:solidFill>
                            <a:srgbClr val="000000"/>
                          </a:solidFill>
                          <a:latin typeface="Calibri"/>
                          <a:ea typeface="Calibri"/>
                        </a:rPr>
                        <a:t>Peligros existentes:</a:t>
                      </a:r>
                      <a:endParaRPr lang="es-MX" sz="19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900" b="1" strike="noStrike" spc="-1" dirty="0">
                          <a:solidFill>
                            <a:srgbClr val="000000"/>
                          </a:solidFill>
                          <a:latin typeface="Calibri"/>
                          <a:ea typeface="Calibri"/>
                        </a:rPr>
                        <a:t>Medidas de control:</a:t>
                      </a:r>
                      <a:r>
                        <a:rPr lang="es-MX" sz="1900" b="0" strike="noStrike" spc="-1" dirty="0">
                          <a:solidFill>
                            <a:srgbClr val="000000"/>
                          </a:solidFill>
                          <a:latin typeface="Calibri"/>
                          <a:ea typeface="Calibri"/>
                        </a:rPr>
                        <a:t> </a:t>
                      </a:r>
                      <a:endParaRPr lang="es-MX" sz="19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2813400">
                <a:tc>
                  <a:txBody>
                    <a:bodyPr/>
                    <a:lstStyle/>
                    <a:p>
                      <a:pPr>
                        <a:lnSpc>
                          <a:spcPct val="107000"/>
                        </a:lnSpc>
                      </a:pPr>
                      <a:r>
                        <a:rPr lang="es-MX" sz="1900" b="0" strike="noStrike" spc="-1">
                          <a:solidFill>
                            <a:srgbClr val="000000"/>
                          </a:solidFill>
                          <a:latin typeface="Calibri"/>
                          <a:ea typeface="Calibri"/>
                        </a:rPr>
                        <a:t>Espacios confinados</a:t>
                      </a:r>
                      <a:endParaRPr lang="es-MX" sz="1900" b="0" strike="noStrike" spc="-1">
                        <a:latin typeface="Arial"/>
                      </a:endParaRPr>
                    </a:p>
                    <a:p>
                      <a:pPr>
                        <a:lnSpc>
                          <a:spcPct val="107000"/>
                        </a:lnSpc>
                      </a:pPr>
                      <a:r>
                        <a:rPr lang="es-MX" sz="1900" b="0" strike="noStrike" spc="-1">
                          <a:solidFill>
                            <a:srgbClr val="000000"/>
                          </a:solidFill>
                          <a:latin typeface="Calibri"/>
                          <a:ea typeface="Calibri"/>
                        </a:rPr>
                        <a:t> </a:t>
                      </a:r>
                      <a:endParaRPr lang="es-MX" sz="19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Considerar la ventilación en el diseño y la construcción</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El diseño de la góndola debe tener aire acondicionado.</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Proporcionar tanques portátiles de oxígeno para trabajos largos.</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Tomar descansos regulares.</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Tomar muestras de aire en espacios confinados.</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Colocar anuncios de advertencia a la entrada de los espacios confinados.</a:t>
                      </a:r>
                      <a:endParaRPr lang="es-MX" sz="19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724760">
                <a:tc>
                  <a:txBody>
                    <a:bodyPr/>
                    <a:lstStyle/>
                    <a:p>
                      <a:pPr>
                        <a:lnSpc>
                          <a:spcPct val="107000"/>
                        </a:lnSpc>
                      </a:pPr>
                      <a:r>
                        <a:rPr lang="es-MX" sz="1900" b="0" strike="noStrike" spc="-1">
                          <a:solidFill>
                            <a:srgbClr val="000000"/>
                          </a:solidFill>
                          <a:latin typeface="Calibri"/>
                          <a:ea typeface="Calibri"/>
                        </a:rPr>
                        <a:t>Colapso de plataforma de trabajo</a:t>
                      </a:r>
                      <a:endParaRPr lang="es-MX" sz="19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Inspeccionar y mantener periódicamente todo equipo.</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Inspeccionar el equipo de protección personal y todas las plataformas de trabajo antes de cada uso.</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Asegurar que la grúa esté correctamente instalada.</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Evitar sobrecargar la grúa.</a:t>
                      </a:r>
                      <a:endParaRPr lang="es-MX" sz="19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333"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EEF48DD-C83E-4967-91BD-BB9CF91CCEA2}" type="slidenum">
              <a:rPr lang="es-MX" sz="1200" b="0" strike="noStrike" spc="-1">
                <a:solidFill>
                  <a:srgbClr val="8B8B8B"/>
                </a:solidFill>
                <a:latin typeface="Calibri"/>
                <a:ea typeface="DejaVu Sans"/>
              </a:rPr>
              <a:t>34</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40"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 la colocación de la góndola (5)</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38" name="Table 2"/>
          <p:cNvGraphicFramePr/>
          <p:nvPr>
            <p:extLst>
              <p:ext uri="{D42A27DB-BD31-4B8C-83A1-F6EECF244321}">
                <p14:modId xmlns:p14="http://schemas.microsoft.com/office/powerpoint/2010/main" val="3699966410"/>
              </p:ext>
            </p:extLst>
          </p:nvPr>
        </p:nvGraphicFramePr>
        <p:xfrm>
          <a:off x="457200" y="1443960"/>
          <a:ext cx="8229600" cy="4867798"/>
        </p:xfrm>
        <a:graphic>
          <a:graphicData uri="http://schemas.openxmlformats.org/drawingml/2006/table">
            <a:tbl>
              <a:tblPr firstRow="1"/>
              <a:tblGrid>
                <a:gridCol w="1775880">
                  <a:extLst>
                    <a:ext uri="{9D8B030D-6E8A-4147-A177-3AD203B41FA5}">
                      <a16:colId xmlns:a16="http://schemas.microsoft.com/office/drawing/2014/main" val="20000"/>
                    </a:ext>
                  </a:extLst>
                </a:gridCol>
                <a:gridCol w="6453720">
                  <a:extLst>
                    <a:ext uri="{9D8B030D-6E8A-4147-A177-3AD203B41FA5}">
                      <a16:colId xmlns:a16="http://schemas.microsoft.com/office/drawing/2014/main" val="20001"/>
                    </a:ext>
                  </a:extLst>
                </a:gridCol>
              </a:tblGrid>
              <a:tr h="339120">
                <a:tc>
                  <a:txBody>
                    <a:bodyPr/>
                    <a:lstStyle/>
                    <a:p>
                      <a:pPr>
                        <a:lnSpc>
                          <a:spcPct val="107000"/>
                        </a:lnSpc>
                      </a:pPr>
                      <a:r>
                        <a:rPr lang="es-MX" sz="1600" b="1" strike="noStrike" spc="-1">
                          <a:solidFill>
                            <a:srgbClr val="000000"/>
                          </a:solidFill>
                          <a:latin typeface="Calibri"/>
                          <a:ea typeface="Calibri"/>
                        </a:rPr>
                        <a:t>Peligros existentes:</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600" b="1" strike="noStrike" spc="-1">
                          <a:solidFill>
                            <a:srgbClr val="000000"/>
                          </a:solidFill>
                          <a:latin typeface="Calibri"/>
                          <a:ea typeface="Calibri"/>
                        </a:rPr>
                        <a:t>Medidas de control:</a:t>
                      </a:r>
                      <a:r>
                        <a:rPr lang="es-MX" sz="1600" b="0" strike="noStrike" spc="-1">
                          <a:solidFill>
                            <a:srgbClr val="000000"/>
                          </a:solidFill>
                          <a:latin typeface="Calibri"/>
                          <a:ea typeface="Calibri"/>
                        </a:rPr>
                        <a:t> </a:t>
                      </a:r>
                      <a:endParaRPr lang="es-MX"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2363040">
                <a:tc>
                  <a:txBody>
                    <a:bodyPr/>
                    <a:lstStyle/>
                    <a:p>
                      <a:pPr>
                        <a:lnSpc>
                          <a:spcPct val="107000"/>
                        </a:lnSpc>
                      </a:pPr>
                      <a:r>
                        <a:rPr lang="es-MX" sz="1600" b="0" strike="noStrike" spc="-1">
                          <a:solidFill>
                            <a:srgbClr val="000000"/>
                          </a:solidFill>
                          <a:latin typeface="Calibri"/>
                          <a:ea typeface="Calibri"/>
                        </a:rPr>
                        <a:t>Incendio </a:t>
                      </a:r>
                      <a:endParaRPr lang="es-MX" sz="1600" b="0" strike="noStrike" spc="-1">
                        <a:latin typeface="Arial"/>
                      </a:endParaRPr>
                    </a:p>
                    <a:p>
                      <a:pPr>
                        <a:lnSpc>
                          <a:spcPct val="107000"/>
                        </a:lnSpc>
                      </a:pPr>
                      <a:r>
                        <a:rPr lang="es-MX" sz="1600" b="0" strike="noStrike" spc="-1">
                          <a:solidFill>
                            <a:srgbClr val="000000"/>
                          </a:solidFill>
                          <a:latin typeface="Calibri"/>
                          <a:ea typeface="Calibri"/>
                        </a:rPr>
                        <a:t>Explosión</a:t>
                      </a:r>
                      <a:endParaRPr lang="es-MX" sz="1600" b="0" strike="noStrike" spc="-1">
                        <a:latin typeface="Arial"/>
                      </a:endParaRPr>
                    </a:p>
                    <a:p>
                      <a:pPr>
                        <a:lnSpc>
                          <a:spcPct val="107000"/>
                        </a:lnSpc>
                      </a:pPr>
                      <a:r>
                        <a:rPr lang="es-MX" sz="1600" b="0" strike="noStrike" spc="-1">
                          <a:solidFill>
                            <a:srgbClr val="000000"/>
                          </a:solidFill>
                          <a:latin typeface="Calibri"/>
                          <a:ea typeface="Calibri"/>
                        </a:rPr>
                        <a:t>Arco eléctrico/ explosión eléctrica</a:t>
                      </a:r>
                      <a:endParaRPr lang="es-MX" sz="1600" b="0" strike="noStrike" spc="-1">
                        <a:latin typeface="Arial"/>
                      </a:endParaRPr>
                    </a:p>
                  </a:txBody>
                  <a:tcPr marL="48240" marR="482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Prevenir el sobrecalentamiento de la góndola.</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Prevenir la fricción en el rotor de los puntos de giro del rotor.</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Lubricar todas las juntas móviles.</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Prevenir la fuga de aceite hidráulico.</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Prevenir cortos circuitos.</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Usar materiales que retarden el fuego en el diseño y construcción de componentes de turbina.</a:t>
                      </a:r>
                      <a:endParaRPr lang="es-MX" sz="1600" b="0" strike="noStrike" spc="-1">
                        <a:latin typeface="Arial"/>
                      </a:endParaRPr>
                    </a:p>
                    <a:p>
                      <a:pPr marL="343080" indent="-339840">
                        <a:lnSpc>
                          <a:spcPct val="107000"/>
                        </a:lnSpc>
                        <a:buClr>
                          <a:srgbClr val="000000"/>
                        </a:buClr>
                        <a:buFont typeface="Wingdings" charset="2"/>
                        <a:buChar char=""/>
                      </a:pPr>
                      <a:r>
                        <a:rPr lang="es-MX" sz="1600" b="0" strike="noStrike" spc="-1">
                          <a:solidFill>
                            <a:srgbClr val="000000"/>
                          </a:solidFill>
                          <a:latin typeface="Calibri"/>
                          <a:ea typeface="Calibri"/>
                        </a:rPr>
                        <a:t>Debe instalarse un sistema de detección de incendios en la góndola.</a:t>
                      </a:r>
                      <a:endParaRPr lang="es-MX" sz="1600" b="0" strike="noStrike" spc="-1">
                        <a:latin typeface="Arial"/>
                      </a:endParaRPr>
                    </a:p>
                  </a:txBody>
                  <a:tcPr marL="48240" marR="482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2098800">
                <a:tc>
                  <a:txBody>
                    <a:bodyPr/>
                    <a:lstStyle/>
                    <a:p>
                      <a:pPr>
                        <a:lnSpc>
                          <a:spcPct val="107000"/>
                        </a:lnSpc>
                      </a:pPr>
                      <a:r>
                        <a:rPr lang="es-MX" sz="1600" b="0" strike="noStrike" spc="-1">
                          <a:solidFill>
                            <a:srgbClr val="000000"/>
                          </a:solidFill>
                          <a:latin typeface="Calibri"/>
                          <a:ea typeface="Calibri"/>
                        </a:rPr>
                        <a:t>Estrés por calor</a:t>
                      </a:r>
                      <a:endParaRPr lang="es-MX" sz="1600" b="0" strike="noStrike" spc="-1">
                        <a:latin typeface="Arial"/>
                      </a:endParaRPr>
                    </a:p>
                    <a:p>
                      <a:pPr>
                        <a:lnSpc>
                          <a:spcPct val="107000"/>
                        </a:lnSpc>
                      </a:pPr>
                      <a:r>
                        <a:rPr lang="es-MX" sz="1600" b="0" strike="noStrike" spc="-1">
                          <a:solidFill>
                            <a:srgbClr val="000000"/>
                          </a:solidFill>
                          <a:latin typeface="Calibri"/>
                          <a:ea typeface="Calibri"/>
                        </a:rPr>
                        <a:t> </a:t>
                      </a:r>
                      <a:endParaRPr lang="es-MX" sz="1600" b="0" strike="noStrike" spc="-1">
                        <a:latin typeface="Arial"/>
                      </a:endParaRPr>
                    </a:p>
                  </a:txBody>
                  <a:tcPr marL="48240" marR="482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Trabajar durante los días más frescos.</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El diseño de la góndola debería incluir ventilación y aire acondicionado.</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Tomar muestras de aire en la góndola antes de iniciar operaciones.</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Establecer un sistema de parejas entre los trabajadores.</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Tomar bebidas al menos una vez cada 20 minutos. </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Aclimatar gradualmente el trabajador al calor.</a:t>
                      </a:r>
                      <a:endParaRPr lang="es-MX" sz="1600" b="0" strike="noStrike" spc="-1" dirty="0">
                        <a:latin typeface="Arial"/>
                      </a:endParaRPr>
                    </a:p>
                    <a:p>
                      <a:pPr marL="343080" indent="-339840">
                        <a:lnSpc>
                          <a:spcPct val="107000"/>
                        </a:lnSpc>
                        <a:buClr>
                          <a:srgbClr val="000000"/>
                        </a:buClr>
                        <a:buFont typeface="Wingdings" charset="2"/>
                        <a:buChar char=""/>
                      </a:pPr>
                      <a:r>
                        <a:rPr lang="es-MX" sz="1600" b="0" strike="noStrike" spc="-1" dirty="0">
                          <a:solidFill>
                            <a:srgbClr val="000000"/>
                          </a:solidFill>
                          <a:latin typeface="Calibri"/>
                          <a:ea typeface="Calibri"/>
                        </a:rPr>
                        <a:t>Tomar descansos regulares para refrescarse en la oficina de campo con aire acondicionado.</a:t>
                      </a:r>
                      <a:endParaRPr lang="es-MX" sz="1600" b="0" strike="noStrike" spc="-1" dirty="0">
                        <a:latin typeface="Arial"/>
                      </a:endParaRPr>
                    </a:p>
                  </a:txBody>
                  <a:tcPr marL="48240" marR="482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337"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F0B955A-2776-40C0-BA86-58A5659087FD}" type="slidenum">
              <a:rPr lang="es-MX" sz="1200" b="0" strike="noStrike" spc="-1">
                <a:solidFill>
                  <a:srgbClr val="8B8B8B"/>
                </a:solidFill>
                <a:latin typeface="Calibri"/>
                <a:ea typeface="DejaVu Sans"/>
              </a:rPr>
              <a:t>35</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Picture 2">
            <a:extLst>
              <a:ext uri="{C183D7F6-B498-43B3-948B-1728B52AA6E4}">
                <adec:decorative xmlns:adec="http://schemas.microsoft.com/office/drawing/2017/decorative" val="1"/>
              </a:ext>
            </a:extLst>
          </p:cNvPr>
          <p:cNvPicPr/>
          <p:nvPr/>
        </p:nvPicPr>
        <p:blipFill>
          <a:blip r:embed="rId3"/>
          <a:stretch/>
        </p:blipFill>
        <p:spPr>
          <a:xfrm>
            <a:off x="609480" y="1600200"/>
            <a:ext cx="7921440" cy="3959280"/>
          </a:xfrm>
          <a:prstGeom prst="rect">
            <a:avLst/>
          </a:prstGeom>
          <a:ln>
            <a:noFill/>
          </a:ln>
        </p:spPr>
      </p:pic>
      <p:sp>
        <p:nvSpPr>
          <p:cNvPr id="343"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45" name="CustomShape 4">
            <a:extLst>
              <a:ext uri="{C183D7F6-B498-43B3-948B-1728B52AA6E4}">
                <adec:decorative xmlns:adec="http://schemas.microsoft.com/office/drawing/2017/decorative" val="0"/>
              </a:ext>
            </a:extLst>
          </p:cNvPr>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colocación del rotor (1)</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sp>
        <p:nvSpPr>
          <p:cNvPr id="344" name="CustomShape 3"/>
          <p:cNvSpPr/>
          <p:nvPr/>
        </p:nvSpPr>
        <p:spPr>
          <a:xfrm>
            <a:off x="550080" y="5681880"/>
            <a:ext cx="6092640" cy="25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MX" sz="1100" b="0" strike="noStrike" spc="-1">
                <a:solidFill>
                  <a:srgbClr val="000000"/>
                </a:solidFill>
                <a:latin typeface="Calibri"/>
                <a:ea typeface="DejaVu Sans"/>
              </a:rPr>
              <a:t> Fuente de la foto: Boss Crane (https://www.bosscrane.com/industries-served/wind-energy-services/) </a:t>
            </a:r>
            <a:endParaRPr lang="es-MX" sz="1100" b="0" strike="noStrike" spc="-1">
              <a:latin typeface="Arial"/>
            </a:endParaRPr>
          </a:p>
        </p:txBody>
      </p:sp>
      <p:sp>
        <p:nvSpPr>
          <p:cNvPr id="341"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092A1BA-16F5-40D7-B04E-12C63FAFE233}" type="slidenum">
              <a:rPr lang="es-MX" sz="1200" b="0" strike="noStrike" spc="-1">
                <a:solidFill>
                  <a:srgbClr val="8B8B8B"/>
                </a:solidFill>
                <a:latin typeface="Calibri"/>
                <a:ea typeface="DejaVu Sans"/>
              </a:rPr>
              <a:t>36</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49"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colocación del rotor (2)</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47" name="Table 2"/>
          <p:cNvGraphicFramePr/>
          <p:nvPr>
            <p:extLst>
              <p:ext uri="{D42A27DB-BD31-4B8C-83A1-F6EECF244321}">
                <p14:modId xmlns:p14="http://schemas.microsoft.com/office/powerpoint/2010/main" val="3831222950"/>
              </p:ext>
            </p:extLst>
          </p:nvPr>
        </p:nvGraphicFramePr>
        <p:xfrm>
          <a:off x="272910" y="1365143"/>
          <a:ext cx="8594940" cy="5325365"/>
        </p:xfrm>
        <a:graphic>
          <a:graphicData uri="http://schemas.openxmlformats.org/drawingml/2006/table">
            <a:tbl>
              <a:tblPr firstRow="1"/>
              <a:tblGrid>
                <a:gridCol w="2050186">
                  <a:extLst>
                    <a:ext uri="{9D8B030D-6E8A-4147-A177-3AD203B41FA5}">
                      <a16:colId xmlns:a16="http://schemas.microsoft.com/office/drawing/2014/main" val="20000"/>
                    </a:ext>
                  </a:extLst>
                </a:gridCol>
                <a:gridCol w="6544754">
                  <a:extLst>
                    <a:ext uri="{9D8B030D-6E8A-4147-A177-3AD203B41FA5}">
                      <a16:colId xmlns:a16="http://schemas.microsoft.com/office/drawing/2014/main" val="20001"/>
                    </a:ext>
                  </a:extLst>
                </a:gridCol>
              </a:tblGrid>
              <a:tr h="457200">
                <a:tc>
                  <a:txBody>
                    <a:bodyPr/>
                    <a:lstStyle/>
                    <a:p>
                      <a:pPr>
                        <a:lnSpc>
                          <a:spcPct val="107000"/>
                        </a:lnSpc>
                      </a:pPr>
                      <a:r>
                        <a:rPr lang="es-MX" sz="1700" b="1" strike="noStrike" spc="-1">
                          <a:solidFill>
                            <a:srgbClr val="000000"/>
                          </a:solidFill>
                          <a:latin typeface="Calibri"/>
                          <a:ea typeface="Calibri"/>
                        </a:rPr>
                        <a:t>Peligros existentes:</a:t>
                      </a:r>
                      <a:endParaRPr lang="es-MX" sz="17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700" b="1" strike="noStrike" spc="-1" dirty="0">
                          <a:solidFill>
                            <a:srgbClr val="000000"/>
                          </a:solidFill>
                          <a:latin typeface="Calibri"/>
                          <a:ea typeface="Calibri"/>
                        </a:rPr>
                        <a:t>Medidas de control:</a:t>
                      </a:r>
                      <a:r>
                        <a:rPr lang="es-MX" sz="1700" b="0" strike="noStrike" spc="-1" dirty="0">
                          <a:solidFill>
                            <a:srgbClr val="000000"/>
                          </a:solidFill>
                          <a:latin typeface="Calibri"/>
                          <a:ea typeface="Calibri"/>
                        </a:rPr>
                        <a:t> </a:t>
                      </a:r>
                      <a:endParaRPr lang="es-MX" sz="17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3342960">
                <a:tc>
                  <a:txBody>
                    <a:bodyPr/>
                    <a:lstStyle/>
                    <a:p>
                      <a:pPr>
                        <a:lnSpc>
                          <a:spcPct val="107000"/>
                        </a:lnSpc>
                      </a:pPr>
                      <a:r>
                        <a:rPr lang="es-MX" sz="1700" b="0" strike="noStrike" spc="-1" dirty="0">
                          <a:solidFill>
                            <a:srgbClr val="000000"/>
                          </a:solidFill>
                          <a:latin typeface="Calibri"/>
                          <a:ea typeface="Calibri"/>
                        </a:rPr>
                        <a:t>Peligros de caída, resbalón y tropiezo</a:t>
                      </a:r>
                      <a:endParaRPr lang="es-MX" sz="1700" b="0" strike="noStrike" spc="-1" dirty="0">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Mantenerse alerta de los alrededores.</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Trabajar en condiciones climáticas propicias, con poco o nada de viento.</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Usar apropiadamente el arnés y el sistema de detención de caídas.</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Mantener manos y pies libres de sustancias resbaladizas y el área de trabajo libre de desorden.</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Evitar extenderse o inclinarse demasiado.</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Evitar trabajar en la torre durante vientos fuertes.</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Asegurar que la grúa esté instalada correctamente.</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Tomar descansos regulares para evitar la fatiga.</a:t>
                      </a:r>
                      <a:endParaRPr lang="es-MX" sz="1700" b="0" strike="noStrike" spc="-1">
                        <a:latin typeface="Arial"/>
                      </a:endParaRPr>
                    </a:p>
                    <a:p>
                      <a:pPr marL="343080" indent="-339840">
                        <a:lnSpc>
                          <a:spcPct val="107000"/>
                        </a:lnSpc>
                        <a:buClr>
                          <a:srgbClr val="000000"/>
                        </a:buClr>
                        <a:buFont typeface="Wingdings" charset="2"/>
                        <a:buChar char=""/>
                      </a:pPr>
                      <a:r>
                        <a:rPr lang="es-MX" sz="1700" b="0" strike="noStrike" spc="-1">
                          <a:solidFill>
                            <a:srgbClr val="000000"/>
                          </a:solidFill>
                          <a:latin typeface="Calibri"/>
                          <a:ea typeface="Calibri"/>
                        </a:rPr>
                        <a:t>Si es posible, ensamblar componentes en el suelo antes de elevarlos a su sitio.</a:t>
                      </a:r>
                      <a:endParaRPr lang="es-MX" sz="1700" b="0" strike="noStrike" spc="-1">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278360">
                <a:tc>
                  <a:txBody>
                    <a:bodyPr/>
                    <a:lstStyle/>
                    <a:p>
                      <a:pPr>
                        <a:lnSpc>
                          <a:spcPct val="107000"/>
                        </a:lnSpc>
                      </a:pPr>
                      <a:r>
                        <a:rPr lang="es-MX" sz="1700" b="0" strike="noStrike" spc="-1">
                          <a:solidFill>
                            <a:srgbClr val="000000"/>
                          </a:solidFill>
                          <a:latin typeface="Calibri"/>
                          <a:ea typeface="Calibri"/>
                        </a:rPr>
                        <a:t>Peligro de ser golpeado</a:t>
                      </a:r>
                      <a:endParaRPr lang="es-MX" sz="1700" b="0" strike="noStrike" spc="-1">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Mantenerse alerta de los alrededores.</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Mantenerse lejos de las grúas móviles.</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No colocarse debajo o cerca de la base de la torre.</a:t>
                      </a:r>
                      <a:endParaRPr lang="es-MX" sz="1700" b="0" strike="noStrike" spc="-1" dirty="0">
                        <a:latin typeface="Arial"/>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a:ea typeface="Calibri"/>
                        </a:rPr>
                        <a:t>Evitar trabajar sobre la torre o acercarse a ella durante vientos fuertes.</a:t>
                      </a:r>
                      <a:endParaRPr lang="es-MX" sz="1700" b="0" strike="noStrike" spc="-1" dirty="0">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346"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AF27530-EF68-44B9-875A-310080D270CB}" type="slidenum">
              <a:rPr lang="es-MX" sz="1200" b="0" strike="noStrike" spc="-1">
                <a:solidFill>
                  <a:srgbClr val="8B8B8B"/>
                </a:solidFill>
                <a:latin typeface="Calibri"/>
                <a:ea typeface="DejaVu Sans"/>
              </a:rPr>
              <a:t>37</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53"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colocación del rotor (3)</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51" name="Table 2"/>
          <p:cNvGraphicFramePr/>
          <p:nvPr>
            <p:extLst>
              <p:ext uri="{D42A27DB-BD31-4B8C-83A1-F6EECF244321}">
                <p14:modId xmlns:p14="http://schemas.microsoft.com/office/powerpoint/2010/main" val="1174205632"/>
              </p:ext>
            </p:extLst>
          </p:nvPr>
        </p:nvGraphicFramePr>
        <p:xfrm>
          <a:off x="577996" y="1412355"/>
          <a:ext cx="8229600" cy="4929275"/>
        </p:xfrm>
        <a:graphic>
          <a:graphicData uri="http://schemas.openxmlformats.org/drawingml/2006/table">
            <a:tbl>
              <a:tblPr firstRow="1"/>
              <a:tblGrid>
                <a:gridCol w="2226960">
                  <a:extLst>
                    <a:ext uri="{9D8B030D-6E8A-4147-A177-3AD203B41FA5}">
                      <a16:colId xmlns:a16="http://schemas.microsoft.com/office/drawing/2014/main" val="20000"/>
                    </a:ext>
                  </a:extLst>
                </a:gridCol>
                <a:gridCol w="6002640">
                  <a:extLst>
                    <a:ext uri="{9D8B030D-6E8A-4147-A177-3AD203B41FA5}">
                      <a16:colId xmlns:a16="http://schemas.microsoft.com/office/drawing/2014/main" val="20001"/>
                    </a:ext>
                  </a:extLst>
                </a:gridCol>
              </a:tblGrid>
              <a:tr h="363960">
                <a:tc>
                  <a:txBody>
                    <a:bodyPr/>
                    <a:lstStyle/>
                    <a:p>
                      <a:pPr>
                        <a:lnSpc>
                          <a:spcPct val="107000"/>
                        </a:lnSpc>
                      </a:pPr>
                      <a:r>
                        <a:rPr lang="es-MX" sz="1700" b="1" strike="noStrike" spc="-1">
                          <a:solidFill>
                            <a:srgbClr val="000000"/>
                          </a:solidFill>
                          <a:latin typeface="Calibri" panose="020F0502020204030204" pitchFamily="34" charset="0"/>
                          <a:ea typeface="Calibri"/>
                          <a:cs typeface="Calibri" panose="020F0502020204030204" pitchFamily="34" charset="0"/>
                        </a:rPr>
                        <a:t>Peligros existentes:</a:t>
                      </a:r>
                      <a:endParaRPr lang="es-MX" sz="1700" b="0" strike="noStrike" spc="-1">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700" b="1" strike="noStrike" spc="-1">
                          <a:solidFill>
                            <a:srgbClr val="000000"/>
                          </a:solidFill>
                          <a:latin typeface="Calibri" panose="020F0502020204030204" pitchFamily="34" charset="0"/>
                          <a:ea typeface="Calibri"/>
                          <a:cs typeface="Calibri" panose="020F0502020204030204" pitchFamily="34" charset="0"/>
                        </a:rPr>
                        <a:t>Medidas de control:</a:t>
                      </a:r>
                      <a:r>
                        <a:rPr lang="es-MX" sz="1700" b="0" strike="noStrike" spc="-1">
                          <a:solidFill>
                            <a:srgbClr val="000000"/>
                          </a:solidFill>
                          <a:latin typeface="Calibri" panose="020F0502020204030204" pitchFamily="34" charset="0"/>
                          <a:ea typeface="Calibri"/>
                          <a:cs typeface="Calibri" panose="020F0502020204030204" pitchFamily="34" charset="0"/>
                        </a:rPr>
                        <a:t> </a:t>
                      </a:r>
                      <a:endParaRPr lang="es-MX" sz="1700" b="0" strike="noStrike" spc="-1">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961669">
                <a:tc>
                  <a:txBody>
                    <a:bodyPr/>
                    <a:lstStyle/>
                    <a:p>
                      <a:pPr>
                        <a:lnSpc>
                          <a:spcPct val="107000"/>
                        </a:lnSpc>
                      </a:pPr>
                      <a:r>
                        <a:rPr lang="es-MX" sz="1700" b="0" strike="noStrike" spc="-1" dirty="0">
                          <a:solidFill>
                            <a:srgbClr val="000000"/>
                          </a:solidFill>
                          <a:latin typeface="Calibri" panose="020F0502020204030204" pitchFamily="34" charset="0"/>
                          <a:ea typeface="Calibri"/>
                          <a:cs typeface="Calibri" panose="020F0502020204030204" pitchFamily="34" charset="0"/>
                        </a:rPr>
                        <a:t>Peligro de ser arrollado</a:t>
                      </a:r>
                      <a:endParaRPr lang="es-MX" sz="1700" b="0" strike="noStrike" spc="-1" dirty="0">
                        <a:latin typeface="Calibri" panose="020F0502020204030204" pitchFamily="34" charset="0"/>
                        <a:cs typeface="Calibri" panose="020F0502020204030204" pitchFamily="34" charset="0"/>
                      </a:endParaRPr>
                    </a:p>
                    <a:p>
                      <a:pPr>
                        <a:lnSpc>
                          <a:spcPct val="107000"/>
                        </a:lnSpc>
                      </a:pPr>
                      <a:r>
                        <a:rPr lang="es-MX" sz="1700" b="0" strike="noStrike" spc="-1" dirty="0">
                          <a:solidFill>
                            <a:srgbClr val="000000"/>
                          </a:solidFill>
                          <a:latin typeface="Calibri" panose="020F0502020204030204" pitchFamily="34" charset="0"/>
                          <a:ea typeface="Calibri"/>
                          <a:cs typeface="Calibri" panose="020F0502020204030204" pitchFamily="34" charset="0"/>
                        </a:rPr>
                        <a:t> </a:t>
                      </a:r>
                      <a:endParaRPr lang="es-MX" sz="1700" b="0" strike="noStrike" spc="-1" dirty="0">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No colocarse frente a un vehículo en movimiento o de una grúa móvil.</a:t>
                      </a:r>
                      <a:endParaRPr lang="es-MX" sz="1700" b="0" strike="noStrike" spc="-1" dirty="0">
                        <a:latin typeface="Calibri" panose="020F0502020204030204" pitchFamily="34" charset="0"/>
                        <a:cs typeface="Calibri" panose="020F0502020204030204" pitchFamily="34" charset="0"/>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Estacionar vehículos y equipo móvil en superficies niveladas.</a:t>
                      </a:r>
                      <a:endParaRPr lang="es-MX" sz="1700" b="0" strike="noStrike" spc="-1" dirty="0">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908280">
                <a:tc>
                  <a:txBody>
                    <a:bodyPr/>
                    <a:lstStyle/>
                    <a:p>
                      <a:pPr>
                        <a:lnSpc>
                          <a:spcPct val="107000"/>
                        </a:lnSpc>
                      </a:pPr>
                      <a:r>
                        <a:rPr lang="es-MX" sz="1700" b="0" strike="noStrike" spc="-1">
                          <a:solidFill>
                            <a:srgbClr val="000000"/>
                          </a:solidFill>
                          <a:latin typeface="Calibri" panose="020F0502020204030204" pitchFamily="34" charset="0"/>
                          <a:ea typeface="Calibri"/>
                          <a:cs typeface="Calibri" panose="020F0502020204030204" pitchFamily="34" charset="0"/>
                        </a:rPr>
                        <a:t>Colapso de grúa</a:t>
                      </a:r>
                      <a:endParaRPr lang="es-MX" sz="1700" b="0" strike="noStrike" spc="-1">
                        <a:latin typeface="Calibri" panose="020F0502020204030204" pitchFamily="34" charset="0"/>
                        <a:cs typeface="Calibri" panose="020F0502020204030204" pitchFamily="34" charset="0"/>
                      </a:endParaRPr>
                    </a:p>
                    <a:p>
                      <a:pPr>
                        <a:lnSpc>
                          <a:spcPct val="107000"/>
                        </a:lnSpc>
                      </a:pPr>
                      <a:r>
                        <a:rPr lang="es-MX" sz="1700" b="0" strike="noStrike" spc="-1">
                          <a:solidFill>
                            <a:srgbClr val="000000"/>
                          </a:solidFill>
                          <a:latin typeface="Calibri" panose="020F0502020204030204" pitchFamily="34" charset="0"/>
                          <a:ea typeface="Calibri"/>
                          <a:cs typeface="Calibri" panose="020F0502020204030204" pitchFamily="34" charset="0"/>
                        </a:rPr>
                        <a:t> </a:t>
                      </a:r>
                      <a:endParaRPr lang="es-MX" sz="1700" b="0" strike="noStrike" spc="-1">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a:solidFill>
                            <a:srgbClr val="000000"/>
                          </a:solidFill>
                          <a:latin typeface="Calibri" panose="020F0502020204030204" pitchFamily="34" charset="0"/>
                          <a:ea typeface="Calibri"/>
                          <a:cs typeface="Calibri" panose="020F0502020204030204" pitchFamily="34" charset="0"/>
                        </a:rPr>
                        <a:t>Las zapatas de la grúa deben estar bien construidas.</a:t>
                      </a:r>
                      <a:endParaRPr lang="es-MX" sz="1700" b="0" strike="noStrike" spc="-1">
                        <a:latin typeface="Calibri" panose="020F0502020204030204" pitchFamily="34" charset="0"/>
                        <a:cs typeface="Calibri" panose="020F0502020204030204" pitchFamily="34" charset="0"/>
                      </a:endParaRPr>
                    </a:p>
                    <a:p>
                      <a:pPr marL="343080" indent="-339840">
                        <a:lnSpc>
                          <a:spcPct val="107000"/>
                        </a:lnSpc>
                        <a:buClr>
                          <a:srgbClr val="000000"/>
                        </a:buClr>
                        <a:buFont typeface="Wingdings" charset="2"/>
                        <a:buChar char=""/>
                      </a:pPr>
                      <a:r>
                        <a:rPr lang="es-MX" sz="1700" b="0" strike="noStrike" spc="-1">
                          <a:solidFill>
                            <a:srgbClr val="000000"/>
                          </a:solidFill>
                          <a:latin typeface="Calibri" panose="020F0502020204030204" pitchFamily="34" charset="0"/>
                          <a:ea typeface="Calibri"/>
                          <a:cs typeface="Calibri" panose="020F0502020204030204" pitchFamily="34" charset="0"/>
                        </a:rPr>
                        <a:t>La grúa debe estar correctamente instalada y recibir mantenimiento regular.</a:t>
                      </a:r>
                      <a:endParaRPr lang="es-MX" sz="1700" b="0" strike="noStrike" spc="-1">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322326">
                <a:tc>
                  <a:txBody>
                    <a:bodyPr/>
                    <a:lstStyle/>
                    <a:p>
                      <a:pPr>
                        <a:lnSpc>
                          <a:spcPct val="107000"/>
                        </a:lnSpc>
                      </a:pPr>
                      <a:r>
                        <a:rPr lang="es-MX" sz="1700" b="0" strike="noStrike" spc="-1">
                          <a:solidFill>
                            <a:srgbClr val="000000"/>
                          </a:solidFill>
                          <a:latin typeface="Calibri" panose="020F0502020204030204" pitchFamily="34" charset="0"/>
                          <a:ea typeface="Calibri"/>
                          <a:cs typeface="Calibri" panose="020F0502020204030204" pitchFamily="34" charset="0"/>
                        </a:rPr>
                        <a:t>Colapso de torre</a:t>
                      </a:r>
                      <a:endParaRPr lang="es-MX" sz="1700" b="0" strike="noStrike" spc="-1">
                        <a:latin typeface="Calibri" panose="020F0502020204030204" pitchFamily="34" charset="0"/>
                        <a:cs typeface="Calibri" panose="020F0502020204030204" pitchFamily="34" charset="0"/>
                      </a:endParaRPr>
                    </a:p>
                    <a:p>
                      <a:pPr>
                        <a:lnSpc>
                          <a:spcPct val="107000"/>
                        </a:lnSpc>
                      </a:pPr>
                      <a:r>
                        <a:rPr lang="es-MX" sz="1700" b="0" strike="noStrike" spc="-1">
                          <a:solidFill>
                            <a:srgbClr val="000000"/>
                          </a:solidFill>
                          <a:latin typeface="Calibri" panose="020F0502020204030204" pitchFamily="34" charset="0"/>
                          <a:ea typeface="Calibri"/>
                          <a:cs typeface="Calibri" panose="020F0502020204030204" pitchFamily="34" charset="0"/>
                        </a:rPr>
                        <a:t> </a:t>
                      </a:r>
                      <a:endParaRPr lang="es-MX" sz="1700" b="0" strike="noStrike" spc="-1">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La cimentación de la torre debería estar bien construida.</a:t>
                      </a:r>
                      <a:endParaRPr lang="es-MX" sz="1700" b="0" strike="noStrike" spc="-1" dirty="0">
                        <a:latin typeface="Calibri" panose="020F0502020204030204" pitchFamily="34" charset="0"/>
                        <a:cs typeface="Calibri" panose="020F0502020204030204" pitchFamily="34" charset="0"/>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Atornillar y soldar apropiadamente las secciones y los componentes de la torre.</a:t>
                      </a:r>
                      <a:endParaRPr lang="es-MX" sz="1700" b="0" strike="noStrike" spc="-1" dirty="0">
                        <a:latin typeface="Calibri" panose="020F0502020204030204" pitchFamily="34" charset="0"/>
                        <a:cs typeface="Calibri" panose="020F0502020204030204" pitchFamily="34" charset="0"/>
                      </a:endParaRPr>
                    </a:p>
                    <a:p>
                      <a:pPr marL="343080"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Nadie debería acercarse a la torre durante vientos fuertes.</a:t>
                      </a:r>
                      <a:endParaRPr lang="es-MX" sz="1700" b="0" strike="noStrike" spc="-1" dirty="0">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1370412">
                <a:tc>
                  <a:txBody>
                    <a:bodyPr/>
                    <a:lstStyle/>
                    <a:p>
                      <a:pPr>
                        <a:lnSpc>
                          <a:spcPct val="107000"/>
                        </a:lnSpc>
                      </a:pPr>
                      <a:r>
                        <a:rPr lang="es-MX" sz="1700" b="0" strike="noStrike" spc="-1">
                          <a:solidFill>
                            <a:srgbClr val="000000"/>
                          </a:solidFill>
                          <a:latin typeface="Calibri" panose="020F0502020204030204" pitchFamily="34" charset="0"/>
                          <a:ea typeface="Calibri"/>
                          <a:cs typeface="Calibri" panose="020F0502020204030204" pitchFamily="34" charset="0"/>
                        </a:rPr>
                        <a:t>Colapso de rotor</a:t>
                      </a:r>
                      <a:endParaRPr lang="es-MX" sz="1700" b="0" strike="noStrike" spc="-1">
                        <a:latin typeface="Calibri" panose="020F0502020204030204" pitchFamily="34" charset="0"/>
                        <a:cs typeface="Calibri" panose="020F0502020204030204" pitchFamily="34" charset="0"/>
                      </a:endParaRPr>
                    </a:p>
                    <a:p>
                      <a:pPr>
                        <a:lnSpc>
                          <a:spcPct val="107000"/>
                        </a:lnSpc>
                      </a:pPr>
                      <a:r>
                        <a:rPr lang="es-MX" sz="1700" b="0" strike="noStrike" spc="-1">
                          <a:solidFill>
                            <a:srgbClr val="000000"/>
                          </a:solidFill>
                          <a:latin typeface="Calibri" panose="020F0502020204030204" pitchFamily="34" charset="0"/>
                          <a:ea typeface="Calibri"/>
                          <a:cs typeface="Calibri" panose="020F0502020204030204" pitchFamily="34" charset="0"/>
                        </a:rPr>
                        <a:t> </a:t>
                      </a:r>
                      <a:endParaRPr lang="es-MX" sz="1700" b="0" strike="noStrike" spc="-1">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Asegurar que:</a:t>
                      </a:r>
                      <a:endParaRPr lang="es-MX" sz="1700" b="0" strike="noStrike" spc="-1" dirty="0">
                        <a:latin typeface="Calibri" panose="020F0502020204030204" pitchFamily="34" charset="0"/>
                        <a:cs typeface="Calibri" panose="020F0502020204030204" pitchFamily="34" charset="0"/>
                      </a:endParaRPr>
                    </a:p>
                    <a:p>
                      <a:pPr marL="800280" lvl="1"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El buje siempre esté correctamente instalado.</a:t>
                      </a:r>
                      <a:endParaRPr lang="es-MX" sz="1700" b="0" strike="noStrike" spc="-1" dirty="0">
                        <a:latin typeface="Calibri" panose="020F0502020204030204" pitchFamily="34" charset="0"/>
                        <a:cs typeface="Calibri" panose="020F0502020204030204" pitchFamily="34" charset="0"/>
                      </a:endParaRPr>
                    </a:p>
                    <a:p>
                      <a:pPr marL="800280" lvl="1"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Las aspas estén fijadas y atornilladas correctamente.</a:t>
                      </a:r>
                      <a:endParaRPr lang="es-MX" sz="1700" b="0" strike="noStrike" spc="-1" dirty="0">
                        <a:latin typeface="Calibri" panose="020F0502020204030204" pitchFamily="34" charset="0"/>
                        <a:cs typeface="Calibri" panose="020F0502020204030204" pitchFamily="34" charset="0"/>
                      </a:endParaRPr>
                    </a:p>
                    <a:p>
                      <a:pPr marL="800280" lvl="1" indent="-339840">
                        <a:lnSpc>
                          <a:spcPct val="107000"/>
                        </a:lnSpc>
                        <a:buClr>
                          <a:srgbClr val="000000"/>
                        </a:buClr>
                        <a:buFont typeface="Wingdings" charset="2"/>
                        <a:buChar char=""/>
                      </a:pPr>
                      <a:r>
                        <a:rPr lang="es-MX" sz="1700" b="0" strike="noStrike" spc="-1" dirty="0">
                          <a:solidFill>
                            <a:srgbClr val="000000"/>
                          </a:solidFill>
                          <a:latin typeface="Calibri" panose="020F0502020204030204" pitchFamily="34" charset="0"/>
                          <a:ea typeface="Calibri"/>
                          <a:cs typeface="Calibri" panose="020F0502020204030204" pitchFamily="34" charset="0"/>
                        </a:rPr>
                        <a:t>El trabajo se haga cuando hay poco o nada de viento.</a:t>
                      </a:r>
                      <a:endParaRPr lang="es-MX" sz="1700" b="0" strike="noStrike" spc="-1" dirty="0">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bl>
          </a:graphicData>
        </a:graphic>
      </p:graphicFrame>
      <p:sp>
        <p:nvSpPr>
          <p:cNvPr id="350"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3052D26-54E0-49C5-8783-016C8050A1B4}" type="slidenum">
              <a:rPr lang="es-MX" sz="1200" b="0" strike="noStrike" spc="-1">
                <a:solidFill>
                  <a:srgbClr val="8B8B8B"/>
                </a:solidFill>
                <a:latin typeface="Calibri"/>
                <a:ea typeface="DejaVu Sans"/>
              </a:rPr>
              <a:t>38</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57"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Análisis de peligros del ensamblado y la colocación del rotor (4)</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55" name="Table 2"/>
          <p:cNvGraphicFramePr/>
          <p:nvPr>
            <p:extLst>
              <p:ext uri="{D42A27DB-BD31-4B8C-83A1-F6EECF244321}">
                <p14:modId xmlns:p14="http://schemas.microsoft.com/office/powerpoint/2010/main" val="958069513"/>
              </p:ext>
            </p:extLst>
          </p:nvPr>
        </p:nvGraphicFramePr>
        <p:xfrm>
          <a:off x="606600" y="1398600"/>
          <a:ext cx="8076960" cy="5002532"/>
        </p:xfrm>
        <a:graphic>
          <a:graphicData uri="http://schemas.openxmlformats.org/drawingml/2006/table">
            <a:tbl>
              <a:tblPr firstRow="1"/>
              <a:tblGrid>
                <a:gridCol w="2226960">
                  <a:extLst>
                    <a:ext uri="{9D8B030D-6E8A-4147-A177-3AD203B41FA5}">
                      <a16:colId xmlns:a16="http://schemas.microsoft.com/office/drawing/2014/main" val="20000"/>
                    </a:ext>
                  </a:extLst>
                </a:gridCol>
                <a:gridCol w="5850000">
                  <a:extLst>
                    <a:ext uri="{9D8B030D-6E8A-4147-A177-3AD203B41FA5}">
                      <a16:colId xmlns:a16="http://schemas.microsoft.com/office/drawing/2014/main" val="20001"/>
                    </a:ext>
                  </a:extLst>
                </a:gridCol>
              </a:tblGrid>
              <a:tr h="36396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1180440">
                <a:tc>
                  <a:txBody>
                    <a:bodyPr/>
                    <a:lstStyle/>
                    <a:p>
                      <a:pPr>
                        <a:lnSpc>
                          <a:spcPct val="107000"/>
                        </a:lnSpc>
                      </a:pPr>
                      <a:r>
                        <a:rPr lang="es-MX" sz="1800" b="0" strike="noStrike" spc="-1">
                          <a:solidFill>
                            <a:srgbClr val="000000"/>
                          </a:solidFill>
                          <a:latin typeface="Calibri"/>
                          <a:ea typeface="Calibri"/>
                        </a:rPr>
                        <a:t>Colapso de plataforma de trabajo</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Inspeccionar y dar mantenimiento periódico a todo el equipo.</a:t>
                      </a:r>
                      <a:endParaRPr lang="es-MX" sz="1800" b="0" strike="noStrike" spc="-1">
                        <a:latin typeface="Arial"/>
                      </a:endParaRPr>
                    </a:p>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Inspeccionar el equipo de protección personal y todas las plataformas de trabajo antes de cada uso.</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636120">
                <a:tc>
                  <a:txBody>
                    <a:bodyPr/>
                    <a:lstStyle/>
                    <a:p>
                      <a:pPr>
                        <a:lnSpc>
                          <a:spcPct val="107000"/>
                        </a:lnSpc>
                      </a:pPr>
                      <a:r>
                        <a:rPr lang="es-MX" sz="1800" b="0" strike="noStrike" spc="-1" dirty="0">
                          <a:solidFill>
                            <a:srgbClr val="000000"/>
                          </a:solidFill>
                          <a:latin typeface="Calibri"/>
                          <a:ea typeface="Calibri"/>
                        </a:rPr>
                        <a:t>Atrapado</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Evitar entrar en espacios estrechos entre los componentes.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2541240">
                <a:tc>
                  <a:txBody>
                    <a:bodyPr/>
                    <a:lstStyle/>
                    <a:p>
                      <a:pPr>
                        <a:lnSpc>
                          <a:spcPct val="107000"/>
                        </a:lnSpc>
                      </a:pPr>
                      <a:r>
                        <a:rPr lang="es-MX" sz="1800" b="0" strike="noStrike" spc="-1">
                          <a:solidFill>
                            <a:srgbClr val="000000"/>
                          </a:solidFill>
                          <a:latin typeface="Calibri"/>
                          <a:ea typeface="Calibri"/>
                        </a:rPr>
                        <a:t>Espacio confinado en el buje</a:t>
                      </a:r>
                      <a:endParaRPr lang="es-MX" sz="1800" b="0" strike="noStrike" spc="-1">
                        <a:latin typeface="Arial"/>
                      </a:endParaRPr>
                    </a:p>
                    <a:p>
                      <a:pPr>
                        <a:lnSpc>
                          <a:spcPct val="107000"/>
                        </a:lnSpc>
                      </a:pP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La ventilación debería ser considerada en el diseño y construcción del buje.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Proporcionar tanques portátiles de oxígeno a los trabajadores durante periodos extendidos dentro de la torre, la góndola y el buje.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Tomar descansos regulares fuera de los espacios confinados.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Tomar muestras de aire en espacios confinados antes de iniciar operaciones.</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bl>
          </a:graphicData>
        </a:graphic>
      </p:graphicFrame>
      <p:sp>
        <p:nvSpPr>
          <p:cNvPr id="354"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A32DA49-F352-4376-A842-F3FDC695F203}" type="slidenum">
              <a:rPr lang="es-MX" sz="1200" b="0" strike="noStrike" spc="-1">
                <a:solidFill>
                  <a:srgbClr val="8B8B8B"/>
                </a:solidFill>
                <a:latin typeface="Calibri"/>
                <a:ea typeface="DejaVu Sans"/>
              </a:rPr>
              <a:t>39</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MX" sz="3200" b="0" strike="noStrike" spc="-1">
                <a:solidFill>
                  <a:srgbClr val="FFFFFF"/>
                </a:solidFill>
                <a:latin typeface="Calibri"/>
                <a:ea typeface="DejaVu Sans"/>
              </a:rPr>
              <a:t> </a:t>
            </a:r>
            <a:endParaRPr lang="es-MX" sz="3200" b="0" strike="noStrike" spc="-1">
              <a:latin typeface="Arial"/>
            </a:endParaRPr>
          </a:p>
        </p:txBody>
      </p:sp>
      <p:sp>
        <p:nvSpPr>
          <p:cNvPr id="209"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¿Qué es un peligro?</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07" name="CustomShape 2"/>
          <p:cNvSpPr/>
          <p:nvPr/>
        </p:nvSpPr>
        <p:spPr>
          <a:xfrm>
            <a:off x="762120" y="1685160"/>
            <a:ext cx="7311960" cy="485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39840">
              <a:lnSpc>
                <a:spcPct val="100000"/>
              </a:lnSpc>
              <a:spcBef>
                <a:spcPts val="439"/>
              </a:spcBef>
              <a:spcAft>
                <a:spcPts val="601"/>
              </a:spcAft>
              <a:buClr>
                <a:srgbClr val="000000"/>
              </a:buClr>
              <a:buFont typeface="Calibri"/>
              <a:buChar char="−"/>
            </a:pPr>
            <a:r>
              <a:rPr lang="es-MX" sz="2200" b="0" strike="noStrike" spc="-1">
                <a:solidFill>
                  <a:srgbClr val="000000"/>
                </a:solidFill>
                <a:latin typeface="Calibri"/>
                <a:ea typeface="DejaVu Sans"/>
              </a:rPr>
              <a:t>Cualquier agente con el potencial de:</a:t>
            </a:r>
            <a:endParaRPr lang="es-MX" sz="2200" b="0" strike="noStrike" spc="-1">
              <a:latin typeface="Arial"/>
            </a:endParaRPr>
          </a:p>
          <a:p>
            <a:pPr marL="743040" lvl="1" indent="-282600">
              <a:lnSpc>
                <a:spcPct val="100000"/>
              </a:lnSpc>
              <a:spcBef>
                <a:spcPts val="439"/>
              </a:spcBef>
              <a:spcAft>
                <a:spcPts val="601"/>
              </a:spcAft>
              <a:buClr>
                <a:srgbClr val="000000"/>
              </a:buClr>
              <a:buFont typeface="Wingdings" charset="2"/>
              <a:buChar char=""/>
            </a:pPr>
            <a:r>
              <a:rPr lang="es-MX" sz="2200" b="0" strike="noStrike" spc="-1">
                <a:solidFill>
                  <a:srgbClr val="000000"/>
                </a:solidFill>
                <a:latin typeface="Calibri"/>
                <a:ea typeface="DejaVu Sans"/>
              </a:rPr>
              <a:t>Causar daño a personas</a:t>
            </a:r>
            <a:endParaRPr lang="es-MX" sz="2200" b="0" strike="noStrike" spc="-1">
              <a:latin typeface="Arial"/>
            </a:endParaRPr>
          </a:p>
          <a:p>
            <a:pPr marL="743040" lvl="1" indent="-282600">
              <a:lnSpc>
                <a:spcPct val="100000"/>
              </a:lnSpc>
              <a:spcBef>
                <a:spcPts val="439"/>
              </a:spcBef>
              <a:spcAft>
                <a:spcPts val="601"/>
              </a:spcAft>
              <a:buClr>
                <a:srgbClr val="000000"/>
              </a:buClr>
              <a:buFont typeface="Wingdings" charset="2"/>
              <a:buChar char=""/>
            </a:pPr>
            <a:r>
              <a:rPr lang="es-MX" sz="2200" b="0" strike="noStrike" spc="-1">
                <a:solidFill>
                  <a:srgbClr val="000000"/>
                </a:solidFill>
                <a:latin typeface="Calibri"/>
                <a:ea typeface="DejaVu Sans"/>
              </a:rPr>
              <a:t>Dañar propiedad</a:t>
            </a:r>
            <a:endParaRPr lang="es-MX" sz="2200" b="0" strike="noStrike" spc="-1">
              <a:latin typeface="Arial"/>
            </a:endParaRPr>
          </a:p>
          <a:p>
            <a:pPr marL="743040" lvl="1" indent="-282600">
              <a:lnSpc>
                <a:spcPct val="100000"/>
              </a:lnSpc>
              <a:spcBef>
                <a:spcPts val="439"/>
              </a:spcBef>
              <a:spcAft>
                <a:spcPts val="601"/>
              </a:spcAft>
              <a:buClr>
                <a:srgbClr val="000000"/>
              </a:buClr>
              <a:buFont typeface="Wingdings" charset="2"/>
              <a:buChar char=""/>
            </a:pPr>
            <a:r>
              <a:rPr lang="es-MX" sz="2200" b="0" strike="noStrike" spc="-1">
                <a:solidFill>
                  <a:srgbClr val="000000"/>
                </a:solidFill>
                <a:latin typeface="Calibri"/>
                <a:ea typeface="DejaVu Sans"/>
              </a:rPr>
              <a:t>Dañar al medio ambiente</a:t>
            </a:r>
            <a:endParaRPr lang="es-MX" sz="2200" b="0" strike="noStrike" spc="-1">
              <a:latin typeface="Arial"/>
            </a:endParaRPr>
          </a:p>
          <a:p>
            <a:pPr marL="457200">
              <a:lnSpc>
                <a:spcPct val="100000"/>
              </a:lnSpc>
              <a:spcBef>
                <a:spcPts val="439"/>
              </a:spcBef>
              <a:spcAft>
                <a:spcPts val="601"/>
              </a:spcAft>
            </a:pPr>
            <a:endParaRPr lang="es-MX" sz="2200" b="0" strike="noStrike" spc="-1">
              <a:latin typeface="Arial"/>
            </a:endParaRPr>
          </a:p>
          <a:p>
            <a:pPr marL="343080" indent="-339840">
              <a:lnSpc>
                <a:spcPct val="100000"/>
              </a:lnSpc>
              <a:spcBef>
                <a:spcPts val="439"/>
              </a:spcBef>
              <a:spcAft>
                <a:spcPts val="601"/>
              </a:spcAft>
              <a:buClr>
                <a:srgbClr val="000000"/>
              </a:buClr>
              <a:buFont typeface="Calibri"/>
              <a:buChar char="−"/>
            </a:pPr>
            <a:r>
              <a:rPr lang="es-MX" sz="2200" b="0" strike="noStrike" spc="-1">
                <a:solidFill>
                  <a:srgbClr val="000000"/>
                </a:solidFill>
                <a:latin typeface="Calibri"/>
                <a:ea typeface="DejaVu Sans"/>
              </a:rPr>
              <a:t>La exposición a ellos crea riesgos</a:t>
            </a:r>
            <a:endParaRPr lang="es-MX" sz="2200" b="0" strike="noStrike" spc="-1">
              <a:latin typeface="Arial"/>
            </a:endParaRPr>
          </a:p>
          <a:p>
            <a:pPr marL="343080" indent="-339840">
              <a:lnSpc>
                <a:spcPct val="100000"/>
              </a:lnSpc>
              <a:spcBef>
                <a:spcPts val="439"/>
              </a:spcBef>
              <a:spcAft>
                <a:spcPts val="601"/>
              </a:spcAft>
              <a:buClr>
                <a:srgbClr val="000000"/>
              </a:buClr>
              <a:buFont typeface="Calibri"/>
              <a:buChar char="−"/>
            </a:pPr>
            <a:r>
              <a:rPr lang="es-MX" sz="2200" b="0" strike="noStrike" spc="-1">
                <a:solidFill>
                  <a:srgbClr val="000000"/>
                </a:solidFill>
                <a:latin typeface="Calibri"/>
                <a:ea typeface="DejaVu Sans"/>
              </a:rPr>
              <a:t>Pueden ser naturales o creados por personas</a:t>
            </a:r>
            <a:endParaRPr lang="es-MX" sz="2200" b="0" strike="noStrike" spc="-1">
              <a:latin typeface="Arial"/>
            </a:endParaRPr>
          </a:p>
        </p:txBody>
      </p:sp>
      <p:sp>
        <p:nvSpPr>
          <p:cNvPr id="206"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06024D6-C08B-4F40-B3E9-F320FC205DB7}" type="slidenum">
              <a:rPr lang="es-MX" sz="1200" b="0" strike="noStrike" spc="-1">
                <a:solidFill>
                  <a:srgbClr val="8B8B8B"/>
                </a:solidFill>
                <a:latin typeface="Calibri"/>
                <a:ea typeface="DejaVu Sans"/>
              </a:rPr>
              <a:t>4</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61"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 la terminación mecánica y puesta en funcionamiento (1)</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59" name="Table 2"/>
          <p:cNvGraphicFramePr/>
          <p:nvPr>
            <p:extLst>
              <p:ext uri="{D42A27DB-BD31-4B8C-83A1-F6EECF244321}">
                <p14:modId xmlns:p14="http://schemas.microsoft.com/office/powerpoint/2010/main" val="2739373413"/>
              </p:ext>
            </p:extLst>
          </p:nvPr>
        </p:nvGraphicFramePr>
        <p:xfrm>
          <a:off x="612720" y="1414440"/>
          <a:ext cx="8152920" cy="5219384"/>
        </p:xfrm>
        <a:graphic>
          <a:graphicData uri="http://schemas.openxmlformats.org/drawingml/2006/table">
            <a:tbl>
              <a:tblPr firstRow="1"/>
              <a:tblGrid>
                <a:gridCol w="2057400">
                  <a:extLst>
                    <a:ext uri="{9D8B030D-6E8A-4147-A177-3AD203B41FA5}">
                      <a16:colId xmlns:a16="http://schemas.microsoft.com/office/drawing/2014/main" val="20000"/>
                    </a:ext>
                  </a:extLst>
                </a:gridCol>
                <a:gridCol w="6095520">
                  <a:extLst>
                    <a:ext uri="{9D8B030D-6E8A-4147-A177-3AD203B41FA5}">
                      <a16:colId xmlns:a16="http://schemas.microsoft.com/office/drawing/2014/main" val="20001"/>
                    </a:ext>
                  </a:extLst>
                </a:gridCol>
              </a:tblGrid>
              <a:tr h="35100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3461400">
                <a:tc>
                  <a:txBody>
                    <a:bodyPr/>
                    <a:lstStyle/>
                    <a:p>
                      <a:pPr>
                        <a:lnSpc>
                          <a:spcPct val="107000"/>
                        </a:lnSpc>
                      </a:pPr>
                      <a:r>
                        <a:rPr lang="es-MX" sz="1800" b="0" strike="noStrike" spc="-1">
                          <a:solidFill>
                            <a:srgbClr val="000000"/>
                          </a:solidFill>
                          <a:latin typeface="Calibri"/>
                          <a:ea typeface="Calibri"/>
                        </a:rPr>
                        <a:t>Caídas desde una altura</a:t>
                      </a:r>
                      <a:endParaRPr lang="es-MX" sz="1800" b="0" strike="noStrike" spc="-1">
                        <a:latin typeface="Arial"/>
                      </a:endParaRPr>
                    </a:p>
                    <a:p>
                      <a:pPr>
                        <a:lnSpc>
                          <a:spcPct val="107000"/>
                        </a:lnSpc>
                      </a:pP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Trabajar bajo un clima propicio, con poco o nada de viento.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Usar apropiadamente el arnés y el sistema de detención de caídas. </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 manos y pies libres de sustancias resbaladizas.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 el área de trabajo y los pasillos libres de desorden.</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extenderse demasiado.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inclinarse demasiado.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Asegurar que la torre esté erigida correctamente.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Evitar operaciones durante vientos fuertes.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Mantenerse alerta de los alrededores.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Tomar descansos regulares para evitar la fatiga.</a:t>
                      </a:r>
                      <a:endParaRPr lang="es-MX"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128600">
                <a:tc>
                  <a:txBody>
                    <a:bodyPr/>
                    <a:lstStyle/>
                    <a:p>
                      <a:pPr>
                        <a:lnSpc>
                          <a:spcPct val="107000"/>
                        </a:lnSpc>
                      </a:pPr>
                      <a:r>
                        <a:rPr lang="es-MX" sz="1800" b="0" strike="noStrike" spc="-1">
                          <a:solidFill>
                            <a:srgbClr val="000000"/>
                          </a:solidFill>
                          <a:latin typeface="Calibri"/>
                          <a:ea typeface="Calibri"/>
                        </a:rPr>
                        <a:t>Colapso de torre</a:t>
                      </a:r>
                      <a:endParaRPr lang="es-MX" sz="1800" b="0" strike="noStrike" spc="-1">
                        <a:latin typeface="Arial"/>
                      </a:endParaRPr>
                    </a:p>
                    <a:p>
                      <a:pPr>
                        <a:lnSpc>
                          <a:spcPct val="107000"/>
                        </a:lnSpc>
                      </a:pPr>
                      <a:r>
                        <a:rPr lang="es-MX" sz="1800" b="0" strike="noStrike" spc="-1">
                          <a:solidFill>
                            <a:srgbClr val="000000"/>
                          </a:solidFill>
                          <a:latin typeface="Calibri"/>
                          <a:ea typeface="Calibri"/>
                        </a:rPr>
                        <a:t> </a:t>
                      </a:r>
                      <a:endParaRPr lang="es-MX" sz="1800" b="0" strike="noStrike" spc="-1">
                        <a:latin typeface="Arial"/>
                      </a:endParaRPr>
                    </a:p>
                  </a:txBody>
                  <a:tcPr marL="55800" marR="558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La cimentación de la torre debería estar bien construida.</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Atornillar y soldar secciones y componentes de la torre correctamente.</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No permanecer cerca de la torre durante vientos fuertes.</a:t>
                      </a:r>
                      <a:endParaRPr lang="es-MX" sz="1800" b="0" strike="noStrike" spc="-1" dirty="0">
                        <a:latin typeface="Arial"/>
                      </a:endParaRPr>
                    </a:p>
                  </a:txBody>
                  <a:tcPr marL="55800" marR="558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358"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03F2EE9-185B-45C6-88F3-D02FF457D2BE}" type="slidenum">
              <a:rPr lang="es-MX" sz="1200" b="0" strike="noStrike" spc="-1">
                <a:solidFill>
                  <a:srgbClr val="8B8B8B"/>
                </a:solidFill>
                <a:latin typeface="Calibri"/>
                <a:ea typeface="DejaVu Sans"/>
              </a:rPr>
              <a:t>40</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65"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 la terminación mecánica y puesta en funcionamiento (2)</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63" name="Table 2"/>
          <p:cNvGraphicFramePr/>
          <p:nvPr>
            <p:extLst>
              <p:ext uri="{D42A27DB-BD31-4B8C-83A1-F6EECF244321}">
                <p14:modId xmlns:p14="http://schemas.microsoft.com/office/powerpoint/2010/main" val="1263847498"/>
              </p:ext>
            </p:extLst>
          </p:nvPr>
        </p:nvGraphicFramePr>
        <p:xfrm>
          <a:off x="533520" y="1447920"/>
          <a:ext cx="8229240" cy="3869563"/>
        </p:xfrm>
        <a:graphic>
          <a:graphicData uri="http://schemas.openxmlformats.org/drawingml/2006/table">
            <a:tbl>
              <a:tblPr firstRow="1"/>
              <a:tblGrid>
                <a:gridCol w="2186280">
                  <a:extLst>
                    <a:ext uri="{9D8B030D-6E8A-4147-A177-3AD203B41FA5}">
                      <a16:colId xmlns:a16="http://schemas.microsoft.com/office/drawing/2014/main" val="20000"/>
                    </a:ext>
                  </a:extLst>
                </a:gridCol>
                <a:gridCol w="6042960">
                  <a:extLst>
                    <a:ext uri="{9D8B030D-6E8A-4147-A177-3AD203B41FA5}">
                      <a16:colId xmlns:a16="http://schemas.microsoft.com/office/drawing/2014/main" val="20001"/>
                    </a:ext>
                  </a:extLst>
                </a:gridCol>
              </a:tblGrid>
              <a:tr h="351000">
                <a:tc>
                  <a:txBody>
                    <a:bodyPr/>
                    <a:lstStyle/>
                    <a:p>
                      <a:pPr>
                        <a:lnSpc>
                          <a:spcPct val="107000"/>
                        </a:lnSpc>
                      </a:pPr>
                      <a:r>
                        <a:rPr lang="es-MX" sz="1900" b="1" strike="noStrike" spc="-1">
                          <a:solidFill>
                            <a:srgbClr val="000000"/>
                          </a:solidFill>
                          <a:latin typeface="Calibri"/>
                          <a:ea typeface="Calibri"/>
                        </a:rPr>
                        <a:t>Peligros existentes:</a:t>
                      </a:r>
                      <a:endParaRPr lang="es-MX" sz="19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900" b="1" strike="noStrike" spc="-1">
                          <a:solidFill>
                            <a:srgbClr val="000000"/>
                          </a:solidFill>
                          <a:latin typeface="Calibri"/>
                          <a:ea typeface="Calibri"/>
                        </a:rPr>
                        <a:t>Medidas de control:</a:t>
                      </a:r>
                      <a:r>
                        <a:rPr lang="es-MX" sz="1900" b="0" strike="noStrike" spc="-1">
                          <a:solidFill>
                            <a:srgbClr val="000000"/>
                          </a:solidFill>
                          <a:latin typeface="Calibri"/>
                          <a:ea typeface="Calibri"/>
                        </a:rPr>
                        <a:t> </a:t>
                      </a:r>
                      <a:endParaRPr lang="es-MX" sz="19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2943000">
                <a:tc>
                  <a:txBody>
                    <a:bodyPr/>
                    <a:lstStyle/>
                    <a:p>
                      <a:pPr>
                        <a:lnSpc>
                          <a:spcPct val="107000"/>
                        </a:lnSpc>
                      </a:pPr>
                      <a:r>
                        <a:rPr lang="es-MX" sz="1900" b="0" strike="noStrike" spc="-1">
                          <a:solidFill>
                            <a:srgbClr val="000000"/>
                          </a:solidFill>
                          <a:latin typeface="Calibri"/>
                          <a:ea typeface="Calibri"/>
                        </a:rPr>
                        <a:t>Descargas eléctricas</a:t>
                      </a:r>
                      <a:endParaRPr lang="es-MX" sz="1900" b="0" strike="noStrike" spc="-1">
                        <a:latin typeface="Arial"/>
                      </a:endParaRPr>
                    </a:p>
                    <a:p>
                      <a:pPr>
                        <a:lnSpc>
                          <a:spcPct val="107000"/>
                        </a:lnSpc>
                      </a:pPr>
                      <a:r>
                        <a:rPr lang="es-MX" sz="1900" b="0" strike="noStrike" spc="-1">
                          <a:solidFill>
                            <a:srgbClr val="000000"/>
                          </a:solidFill>
                          <a:latin typeface="Calibri"/>
                          <a:ea typeface="Calibri"/>
                        </a:rPr>
                        <a:t>Electrocución</a:t>
                      </a:r>
                      <a:endParaRPr lang="es-MX" sz="1900" b="0" strike="noStrike" spc="-1">
                        <a:latin typeface="Arial"/>
                      </a:endParaRPr>
                    </a:p>
                    <a:p>
                      <a:pPr>
                        <a:lnSpc>
                          <a:spcPct val="107000"/>
                        </a:lnSpc>
                      </a:pPr>
                      <a:r>
                        <a:rPr lang="es-MX" sz="1900" b="0" strike="noStrike" spc="-1">
                          <a:solidFill>
                            <a:srgbClr val="000000"/>
                          </a:solidFill>
                          <a:latin typeface="Calibri"/>
                          <a:ea typeface="Calibri"/>
                        </a:rPr>
                        <a:t> </a:t>
                      </a:r>
                      <a:endParaRPr lang="es-MX" sz="1900" b="0" strike="noStrike" spc="-1">
                        <a:latin typeface="Arial"/>
                      </a:endParaRPr>
                    </a:p>
                  </a:txBody>
                  <a:tcPr marL="41040" marR="410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Solo deberían trabajar técnicos capacitados.</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err="1">
                          <a:solidFill>
                            <a:srgbClr val="000000"/>
                          </a:solidFill>
                          <a:latin typeface="Calibri"/>
                          <a:ea typeface="Calibri"/>
                        </a:rPr>
                        <a:t>Desenergizar</a:t>
                      </a:r>
                      <a:r>
                        <a:rPr lang="es-MX" sz="1900" b="0" strike="noStrike" spc="-1" dirty="0">
                          <a:solidFill>
                            <a:srgbClr val="000000"/>
                          </a:solidFill>
                          <a:latin typeface="Calibri"/>
                          <a:ea typeface="Calibri"/>
                        </a:rPr>
                        <a:t> el equipo eléctrico de la turbina antes de trabajar.</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Evitar trabajar en condiciones de humedad.</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Usar un sistema propio de bloqueo/etiquetado en las partes activas.</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Desembragar el rotor para prevenir que las aspas roten.</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Poner candado en los controles.</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Reconocer los componentes eléctricos en toda la turbina.</a:t>
                      </a:r>
                      <a:endParaRPr lang="es-MX" sz="1900" b="0" strike="noStrike" spc="-1" dirty="0">
                        <a:latin typeface="Arial"/>
                      </a:endParaRPr>
                    </a:p>
                    <a:p>
                      <a:pPr marL="343080" indent="-339840">
                        <a:lnSpc>
                          <a:spcPct val="107000"/>
                        </a:lnSpc>
                        <a:buClr>
                          <a:srgbClr val="000000"/>
                        </a:buClr>
                        <a:buFont typeface="Wingdings" charset="2"/>
                        <a:buChar char=""/>
                      </a:pPr>
                      <a:r>
                        <a:rPr lang="es-MX" sz="1900" b="0" strike="noStrike" spc="-1" dirty="0">
                          <a:solidFill>
                            <a:srgbClr val="000000"/>
                          </a:solidFill>
                          <a:latin typeface="Calibri"/>
                          <a:ea typeface="Calibri"/>
                        </a:rPr>
                        <a:t>Inspeccionar y probar las cajas de interruptores y superficies metálicas.</a:t>
                      </a:r>
                      <a:endParaRPr lang="es-MX" sz="1900" b="0" strike="noStrike" spc="-1" dirty="0">
                        <a:latin typeface="Arial"/>
                      </a:endParaRPr>
                    </a:p>
                  </a:txBody>
                  <a:tcPr marL="41040" marR="410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
        <p:nvSpPr>
          <p:cNvPr id="362"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D47F53D-DE37-4033-86C0-9B5658E13B98}" type="slidenum">
              <a:rPr lang="es-MX" sz="1200" b="0" strike="noStrike" spc="-1">
                <a:solidFill>
                  <a:srgbClr val="8B8B8B"/>
                </a:solidFill>
                <a:latin typeface="Calibri"/>
                <a:ea typeface="DejaVu Sans"/>
              </a:rPr>
              <a:t>41</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69"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 la terminación mecánica y puesta en funcionamiento (3)</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67" name="Table 2"/>
          <p:cNvGraphicFramePr/>
          <p:nvPr>
            <p:extLst>
              <p:ext uri="{D42A27DB-BD31-4B8C-83A1-F6EECF244321}">
                <p14:modId xmlns:p14="http://schemas.microsoft.com/office/powerpoint/2010/main" val="2904349299"/>
              </p:ext>
            </p:extLst>
          </p:nvPr>
        </p:nvGraphicFramePr>
        <p:xfrm>
          <a:off x="609480" y="1447920"/>
          <a:ext cx="8153280" cy="4063620"/>
        </p:xfrm>
        <a:graphic>
          <a:graphicData uri="http://schemas.openxmlformats.org/drawingml/2006/table">
            <a:tbl>
              <a:tblPr firstRow="1"/>
              <a:tblGrid>
                <a:gridCol w="2247840">
                  <a:extLst>
                    <a:ext uri="{9D8B030D-6E8A-4147-A177-3AD203B41FA5}">
                      <a16:colId xmlns:a16="http://schemas.microsoft.com/office/drawing/2014/main" val="20000"/>
                    </a:ext>
                  </a:extLst>
                </a:gridCol>
                <a:gridCol w="5905440">
                  <a:extLst>
                    <a:ext uri="{9D8B030D-6E8A-4147-A177-3AD203B41FA5}">
                      <a16:colId xmlns:a16="http://schemas.microsoft.com/office/drawing/2014/main" val="20001"/>
                    </a:ext>
                  </a:extLst>
                </a:gridCol>
              </a:tblGrid>
              <a:tr h="363960">
                <a:tc>
                  <a:txBody>
                    <a:bodyPr/>
                    <a:lstStyle/>
                    <a:p>
                      <a:pPr>
                        <a:lnSpc>
                          <a:spcPct val="107000"/>
                        </a:lnSpc>
                      </a:pPr>
                      <a:r>
                        <a:rPr lang="es-MX" sz="2000" b="1" strike="noStrike" spc="-1">
                          <a:solidFill>
                            <a:srgbClr val="000000"/>
                          </a:solidFill>
                          <a:latin typeface="Calibri"/>
                          <a:ea typeface="Calibri"/>
                        </a:rPr>
                        <a:t>Peligros existentes:</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2000" b="1" strike="noStrike" spc="-1">
                          <a:solidFill>
                            <a:srgbClr val="000000"/>
                          </a:solidFill>
                          <a:latin typeface="Calibri"/>
                          <a:ea typeface="Calibri"/>
                        </a:rPr>
                        <a:t>Medidas de control:</a:t>
                      </a:r>
                      <a:endParaRPr lang="es-MX" sz="2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3085560">
                <a:tc>
                  <a:txBody>
                    <a:bodyPr/>
                    <a:lstStyle/>
                    <a:p>
                      <a:pPr>
                        <a:lnSpc>
                          <a:spcPct val="107000"/>
                        </a:lnSpc>
                      </a:pPr>
                      <a:r>
                        <a:rPr lang="es-MX" sz="2000" b="0" strike="noStrike" spc="-1">
                          <a:solidFill>
                            <a:srgbClr val="000000"/>
                          </a:solidFill>
                          <a:latin typeface="Calibri"/>
                          <a:ea typeface="Calibri"/>
                        </a:rPr>
                        <a:t>Fuego/explosión</a:t>
                      </a:r>
                      <a:endParaRPr lang="es-MX" sz="2000" b="0" strike="noStrike" spc="-1">
                        <a:latin typeface="Arial"/>
                      </a:endParaRPr>
                    </a:p>
                    <a:p>
                      <a:pPr>
                        <a:lnSpc>
                          <a:spcPct val="107000"/>
                        </a:lnSpc>
                      </a:pPr>
                      <a:r>
                        <a:rPr lang="es-MX" sz="2000" b="0" strike="noStrike" spc="-1">
                          <a:solidFill>
                            <a:srgbClr val="000000"/>
                          </a:solidFill>
                          <a:latin typeface="Calibri"/>
                          <a:ea typeface="Calibri"/>
                        </a:rPr>
                        <a:t> </a:t>
                      </a:r>
                      <a:endParaRPr lang="es-MX" sz="2000" b="0" strike="noStrike" spc="-1">
                        <a:latin typeface="Arial"/>
                      </a:endParaRPr>
                    </a:p>
                  </a:txBody>
                  <a:tcPr marL="41040" marR="410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Prevenir el sobrecalentamiento de la góndola.</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Prevenir fricción en el rotor en los puntos de giro del aspa.</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Lubricar juntas móviles.</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Prevenir fugas de aceite hidráulico.</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Prevenir cortos circuitos en los componentes eléctricos.</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Usar materiales que retarden el fuego en las fases de diseño y construcción.</a:t>
                      </a:r>
                      <a:endParaRPr lang="es-MX" sz="2000" b="0" strike="noStrike" spc="-1" dirty="0">
                        <a:latin typeface="Arial"/>
                      </a:endParaRPr>
                    </a:p>
                    <a:p>
                      <a:pPr marL="343080" indent="-339840">
                        <a:lnSpc>
                          <a:spcPct val="107000"/>
                        </a:lnSpc>
                        <a:buClr>
                          <a:srgbClr val="000000"/>
                        </a:buClr>
                        <a:buFont typeface="Wingdings" charset="2"/>
                        <a:buChar char=""/>
                      </a:pPr>
                      <a:r>
                        <a:rPr lang="es-MX" sz="2000" b="0" strike="noStrike" spc="-1" dirty="0">
                          <a:solidFill>
                            <a:srgbClr val="000000"/>
                          </a:solidFill>
                          <a:latin typeface="Calibri"/>
                          <a:ea typeface="Calibri"/>
                        </a:rPr>
                        <a:t>Debería instalarse un sistema de detección de incendios en la góndola.</a:t>
                      </a:r>
                      <a:endParaRPr lang="es-MX" sz="2000" b="0" strike="noStrike" spc="-1" dirty="0">
                        <a:latin typeface="Arial"/>
                      </a:endParaRPr>
                    </a:p>
                  </a:txBody>
                  <a:tcPr marL="41040" marR="410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
        <p:nvSpPr>
          <p:cNvPr id="366"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A2EC092-56B6-482D-BD04-D47B11A3DBA5}" type="slidenum">
              <a:rPr lang="es-MX" sz="1200" b="0" strike="noStrike" spc="-1">
                <a:solidFill>
                  <a:srgbClr val="8B8B8B"/>
                </a:solidFill>
                <a:latin typeface="Calibri"/>
                <a:ea typeface="DejaVu Sans"/>
              </a:rPr>
              <a:t>42</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3">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73"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1" normalizeH="0" baseline="0" noProof="0" dirty="0">
                <a:ln>
                  <a:noFill/>
                </a:ln>
                <a:solidFill>
                  <a:srgbClr val="FFFFFF"/>
                </a:solidFill>
                <a:effectLst/>
                <a:uLnTx/>
                <a:uFillTx/>
                <a:latin typeface="Calibri"/>
                <a:ea typeface="DejaVu Sans"/>
                <a:cs typeface="+mn-cs"/>
              </a:rPr>
              <a:t>Análisis de peligros de la terminación mecánica y puesta en funcionamiento (4)</a:t>
            </a:r>
            <a:endParaRPr kumimoji="0" lang="es-MX" sz="24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371" name="Table 2"/>
          <p:cNvGraphicFramePr/>
          <p:nvPr>
            <p:extLst>
              <p:ext uri="{D42A27DB-BD31-4B8C-83A1-F6EECF244321}">
                <p14:modId xmlns:p14="http://schemas.microsoft.com/office/powerpoint/2010/main" val="34704733"/>
              </p:ext>
            </p:extLst>
          </p:nvPr>
        </p:nvGraphicFramePr>
        <p:xfrm>
          <a:off x="609480" y="1447920"/>
          <a:ext cx="8076960" cy="4524902"/>
        </p:xfrm>
        <a:graphic>
          <a:graphicData uri="http://schemas.openxmlformats.org/drawingml/2006/table">
            <a:tbl>
              <a:tblPr firstRow="1"/>
              <a:tblGrid>
                <a:gridCol w="2152800">
                  <a:extLst>
                    <a:ext uri="{9D8B030D-6E8A-4147-A177-3AD203B41FA5}">
                      <a16:colId xmlns:a16="http://schemas.microsoft.com/office/drawing/2014/main" val="20000"/>
                    </a:ext>
                  </a:extLst>
                </a:gridCol>
                <a:gridCol w="5924160">
                  <a:extLst>
                    <a:ext uri="{9D8B030D-6E8A-4147-A177-3AD203B41FA5}">
                      <a16:colId xmlns:a16="http://schemas.microsoft.com/office/drawing/2014/main" val="20001"/>
                    </a:ext>
                  </a:extLst>
                </a:gridCol>
              </a:tblGrid>
              <a:tr h="337680">
                <a:tc>
                  <a:txBody>
                    <a:bodyPr/>
                    <a:lstStyle/>
                    <a:p>
                      <a:pPr>
                        <a:lnSpc>
                          <a:spcPct val="107000"/>
                        </a:lnSpc>
                      </a:pPr>
                      <a:r>
                        <a:rPr lang="es-MX" sz="1800" b="1" strike="noStrike" spc="-1">
                          <a:solidFill>
                            <a:srgbClr val="000000"/>
                          </a:solidFill>
                          <a:latin typeface="Calibri"/>
                          <a:ea typeface="Calibri"/>
                        </a:rPr>
                        <a:t>Peligros existentes:</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lstStyle/>
                    <a:p>
                      <a:pPr>
                        <a:lnSpc>
                          <a:spcPct val="107000"/>
                        </a:lnSpc>
                      </a:pPr>
                      <a:r>
                        <a:rPr lang="es-MX" sz="1800" b="1" strike="noStrike" spc="-1">
                          <a:solidFill>
                            <a:srgbClr val="000000"/>
                          </a:solidFill>
                          <a:latin typeface="Calibri"/>
                          <a:ea typeface="Calibri"/>
                        </a:rPr>
                        <a:t>Medidas de control:</a:t>
                      </a:r>
                      <a:r>
                        <a:rPr lang="es-MX" sz="1800" b="0" strike="noStrike" spc="-1">
                          <a:solidFill>
                            <a:srgbClr val="000000"/>
                          </a:solidFill>
                          <a:latin typeface="Calibri"/>
                          <a:ea typeface="Calibri"/>
                        </a:rPr>
                        <a:t> </a:t>
                      </a:r>
                      <a:endParaRPr lang="es-MX"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extLst>
                  <a:ext uri="{0D108BD9-81ED-4DB2-BD59-A6C34878D82A}">
                    <a16:rowId xmlns:a16="http://schemas.microsoft.com/office/drawing/2014/main" val="10000"/>
                  </a:ext>
                </a:extLst>
              </a:tr>
              <a:tr h="2254320">
                <a:tc>
                  <a:txBody>
                    <a:bodyPr/>
                    <a:lstStyle/>
                    <a:p>
                      <a:pPr>
                        <a:lnSpc>
                          <a:spcPct val="107000"/>
                        </a:lnSpc>
                      </a:pPr>
                      <a:r>
                        <a:rPr lang="es-MX" sz="1800" b="0" strike="noStrike" spc="-1">
                          <a:solidFill>
                            <a:srgbClr val="000000"/>
                          </a:solidFill>
                          <a:latin typeface="Calibri"/>
                          <a:ea typeface="Calibri"/>
                        </a:rPr>
                        <a:t>Contacto con partes en movimiento</a:t>
                      </a:r>
                      <a:endParaRPr lang="es-MX" sz="1800" b="0" strike="noStrike" spc="-1">
                        <a:latin typeface="Arial"/>
                      </a:endParaRPr>
                    </a:p>
                    <a:p>
                      <a:pPr>
                        <a:lnSpc>
                          <a:spcPct val="107000"/>
                        </a:lnSpc>
                      </a:pPr>
                      <a:endParaRPr lang="es-MX" sz="1800" b="0" strike="noStrike" spc="-1">
                        <a:latin typeface="Arial"/>
                      </a:endParaRPr>
                    </a:p>
                    <a:p>
                      <a:pPr>
                        <a:lnSpc>
                          <a:spcPct val="107000"/>
                        </a:lnSpc>
                      </a:pPr>
                      <a:r>
                        <a:rPr lang="es-MX" sz="1800" b="0" strike="noStrike" spc="-1">
                          <a:solidFill>
                            <a:srgbClr val="000000"/>
                          </a:solidFill>
                          <a:latin typeface="Calibri"/>
                          <a:ea typeface="Calibri"/>
                        </a:rPr>
                        <a:t>Atrapado por eje rotando</a:t>
                      </a:r>
                      <a:endParaRPr lang="es-MX" sz="1800" b="0" strike="noStrike" spc="-1">
                        <a:latin typeface="Arial"/>
                      </a:endParaRPr>
                    </a:p>
                  </a:txBody>
                  <a:tcPr marL="55800" marR="558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Mantenerse alerta de todas las partes en movimiento de la turbina.</a:t>
                      </a:r>
                      <a:endParaRPr lang="es-MX" sz="1800" b="0" strike="noStrike" spc="-1">
                        <a:latin typeface="Arial"/>
                      </a:endParaRPr>
                    </a:p>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Desembragar el rotor para prevenir que las aspas roten.</a:t>
                      </a:r>
                      <a:endParaRPr lang="es-MX" sz="1800" b="0" strike="noStrike" spc="-1">
                        <a:latin typeface="Arial"/>
                      </a:endParaRPr>
                    </a:p>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Poner candado a los controles para prevenir operaciones accidentales.</a:t>
                      </a:r>
                      <a:endParaRPr lang="es-MX" sz="1800" b="0" strike="noStrike" spc="-1">
                        <a:latin typeface="Arial"/>
                      </a:endParaRPr>
                    </a:p>
                    <a:p>
                      <a:pPr marL="343080" indent="-339840">
                        <a:lnSpc>
                          <a:spcPct val="107000"/>
                        </a:lnSpc>
                        <a:buClr>
                          <a:srgbClr val="000000"/>
                        </a:buClr>
                        <a:buFont typeface="Wingdings" charset="2"/>
                        <a:buChar char=""/>
                      </a:pPr>
                      <a:r>
                        <a:rPr lang="es-MX" sz="1800" b="0" strike="noStrike" spc="-1">
                          <a:solidFill>
                            <a:srgbClr val="000000"/>
                          </a:solidFill>
                          <a:latin typeface="Calibri"/>
                          <a:ea typeface="Calibri"/>
                        </a:rPr>
                        <a:t>Mantener las partes sueltas de la ropa pegadas al cuerpo.</a:t>
                      </a:r>
                      <a:endParaRPr lang="es-MX" sz="1800" b="0" strike="noStrike" spc="-1">
                        <a:latin typeface="Arial"/>
                      </a:endParaRPr>
                    </a:p>
                  </a:txBody>
                  <a:tcPr marL="55800" marR="558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900440">
                <a:tc>
                  <a:txBody>
                    <a:bodyPr/>
                    <a:lstStyle/>
                    <a:p>
                      <a:pPr>
                        <a:lnSpc>
                          <a:spcPct val="107000"/>
                        </a:lnSpc>
                      </a:pPr>
                      <a:r>
                        <a:rPr lang="es-MX" sz="1800" b="0" strike="noStrike" spc="-1">
                          <a:solidFill>
                            <a:srgbClr val="000000"/>
                          </a:solidFill>
                          <a:latin typeface="Calibri"/>
                          <a:ea typeface="Calibri"/>
                        </a:rPr>
                        <a:t>Espacio confinado</a:t>
                      </a:r>
                      <a:endParaRPr lang="es-MX" sz="1800" b="0" strike="noStrike" spc="-1">
                        <a:latin typeface="Arial"/>
                      </a:endParaRPr>
                    </a:p>
                  </a:txBody>
                  <a:tcPr marL="55800" marR="558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La ventilación debería ser considerada en el diseño</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Proporcionar tanque de oxígeno a los trabajadores.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Tomar descansos regulares.</a:t>
                      </a:r>
                      <a:endParaRPr lang="es-MX" sz="1800" b="0" strike="noStrike" spc="-1" dirty="0">
                        <a:latin typeface="Arial"/>
                      </a:endParaRPr>
                    </a:p>
                    <a:p>
                      <a:pPr marL="343080" indent="-339840">
                        <a:lnSpc>
                          <a:spcPct val="107000"/>
                        </a:lnSpc>
                        <a:buClr>
                          <a:srgbClr val="000000"/>
                        </a:buClr>
                        <a:buFont typeface="Wingdings" charset="2"/>
                        <a:buChar char=""/>
                      </a:pPr>
                      <a:r>
                        <a:rPr lang="es-MX" sz="1800" b="0" strike="noStrike" spc="-1" dirty="0">
                          <a:solidFill>
                            <a:srgbClr val="000000"/>
                          </a:solidFill>
                          <a:latin typeface="Calibri"/>
                          <a:ea typeface="Calibri"/>
                        </a:rPr>
                        <a:t>Tomar muestras de aire.</a:t>
                      </a:r>
                      <a:endParaRPr lang="es-MX" sz="1800" b="0" strike="noStrike" spc="-1" dirty="0">
                        <a:latin typeface="Arial"/>
                      </a:endParaRPr>
                    </a:p>
                  </a:txBody>
                  <a:tcPr marL="55800" marR="558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370"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0CC4A04-C89E-4D55-B5C7-DD4087DA7093}" type="slidenum">
              <a:rPr lang="es-MX" sz="1200" b="0" strike="noStrike" spc="-1">
                <a:solidFill>
                  <a:srgbClr val="8B8B8B"/>
                </a:solidFill>
                <a:latin typeface="Calibri"/>
                <a:ea typeface="DejaVu Sans"/>
              </a:rPr>
              <a:t>43</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76" name="CustomShape 3"/>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Principales peligros</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377" name="CustomShape 4"/>
          <p:cNvSpPr/>
          <p:nvPr/>
        </p:nvSpPr>
        <p:spPr>
          <a:xfrm>
            <a:off x="1143000" y="1662120"/>
            <a:ext cx="4038840" cy="444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3984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Caída desde una altura</a:t>
            </a:r>
            <a:endParaRPr lang="es-MX" sz="2400" b="0" strike="noStrike" spc="-1">
              <a:latin typeface="Arial"/>
            </a:endParaRPr>
          </a:p>
          <a:p>
            <a:pPr marL="343080" indent="-33984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Ser golpeado por:</a:t>
            </a:r>
            <a:endParaRPr lang="es-MX" sz="2400" b="0" strike="noStrike" spc="-1">
              <a:latin typeface="Arial"/>
            </a:endParaRPr>
          </a:p>
          <a:p>
            <a:pPr marL="743040" lvl="1" indent="-282600">
              <a:lnSpc>
                <a:spcPct val="100000"/>
              </a:lnSpc>
              <a:spcBef>
                <a:spcPts val="479"/>
              </a:spcBef>
              <a:buClr>
                <a:srgbClr val="000000"/>
              </a:buClr>
              <a:buFont typeface="Courier New"/>
              <a:buChar char="o"/>
            </a:pPr>
            <a:r>
              <a:rPr lang="es-MX" sz="2400" b="0" strike="noStrike" spc="-1">
                <a:solidFill>
                  <a:srgbClr val="000000"/>
                </a:solidFill>
                <a:latin typeface="Calibri"/>
                <a:ea typeface="DejaVu Sans"/>
              </a:rPr>
              <a:t>Objeto en caída</a:t>
            </a:r>
            <a:endParaRPr lang="es-MX" sz="2400" b="0" strike="noStrike" spc="-1">
              <a:latin typeface="Arial"/>
            </a:endParaRPr>
          </a:p>
          <a:p>
            <a:pPr marL="743040" lvl="1" indent="-282600">
              <a:lnSpc>
                <a:spcPct val="100000"/>
              </a:lnSpc>
              <a:spcBef>
                <a:spcPts val="479"/>
              </a:spcBef>
              <a:buClr>
                <a:srgbClr val="000000"/>
              </a:buClr>
              <a:buFont typeface="Courier New"/>
              <a:buChar char="o"/>
            </a:pPr>
            <a:r>
              <a:rPr lang="es-MX" sz="2400" b="0" strike="noStrike" spc="-1">
                <a:solidFill>
                  <a:srgbClr val="000000"/>
                </a:solidFill>
                <a:latin typeface="Calibri"/>
                <a:ea typeface="DejaVu Sans"/>
              </a:rPr>
              <a:t>Carga balanceándose</a:t>
            </a:r>
            <a:endParaRPr lang="es-MX" sz="2400" b="0" strike="noStrike" spc="-1">
              <a:latin typeface="Arial"/>
            </a:endParaRPr>
          </a:p>
          <a:p>
            <a:pPr marL="743040" lvl="1" indent="-282600">
              <a:lnSpc>
                <a:spcPct val="100000"/>
              </a:lnSpc>
              <a:spcBef>
                <a:spcPts val="479"/>
              </a:spcBef>
              <a:buClr>
                <a:srgbClr val="000000"/>
              </a:buClr>
              <a:buFont typeface="Courier New"/>
              <a:buChar char="o"/>
            </a:pPr>
            <a:r>
              <a:rPr lang="es-MX" sz="2400" b="0" strike="noStrike" spc="-1">
                <a:solidFill>
                  <a:srgbClr val="000000"/>
                </a:solidFill>
                <a:latin typeface="Calibri"/>
                <a:ea typeface="DejaVu Sans"/>
              </a:rPr>
              <a:t>Objeto volando</a:t>
            </a:r>
            <a:endParaRPr lang="es-MX" sz="2400" b="0" strike="noStrike" spc="-1">
              <a:latin typeface="Arial"/>
            </a:endParaRPr>
          </a:p>
          <a:p>
            <a:pPr marL="343080" indent="-33984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Descargas eléctricas</a:t>
            </a:r>
            <a:endParaRPr lang="es-MX" sz="2400" b="0" strike="noStrike" spc="-1">
              <a:latin typeface="Arial"/>
            </a:endParaRPr>
          </a:p>
          <a:p>
            <a:pPr marL="343080" indent="-33984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Electrocución</a:t>
            </a:r>
            <a:endParaRPr lang="es-MX" sz="2400" b="0" strike="noStrike" spc="-1">
              <a:latin typeface="Arial"/>
            </a:endParaRPr>
          </a:p>
          <a:p>
            <a:pPr marL="343080" indent="-33984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Fuego </a:t>
            </a:r>
            <a:endParaRPr lang="es-MX" sz="2400" b="0" strike="noStrike" spc="-1">
              <a:latin typeface="Arial"/>
            </a:endParaRPr>
          </a:p>
        </p:txBody>
      </p:sp>
      <p:sp>
        <p:nvSpPr>
          <p:cNvPr id="374"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20BF1AD-C002-4855-99FE-5990CE78F325}" type="slidenum">
              <a:rPr lang="es-MX" sz="1200" b="0" strike="noStrike" spc="-1">
                <a:solidFill>
                  <a:srgbClr val="8B8B8B"/>
                </a:solidFill>
                <a:latin typeface="Calibri"/>
                <a:ea typeface="DejaVu Sans"/>
              </a:rPr>
              <a:t>44</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81"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Medidas de control (1)</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380" name="CustomShape 3"/>
          <p:cNvSpPr/>
          <p:nvPr/>
        </p:nvSpPr>
        <p:spPr>
          <a:xfrm>
            <a:off x="533520" y="1767600"/>
            <a:ext cx="8074080" cy="449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39840">
              <a:lnSpc>
                <a:spcPct val="100000"/>
              </a:lnSpc>
              <a:spcBef>
                <a:spcPts val="439"/>
              </a:spcBef>
              <a:spcAft>
                <a:spcPts val="1199"/>
              </a:spcAft>
              <a:buClr>
                <a:srgbClr val="000000"/>
              </a:buClr>
              <a:buFont typeface="Calibri"/>
              <a:buChar char="−"/>
            </a:pPr>
            <a:r>
              <a:rPr lang="es-MX" sz="2200" b="0" strike="noStrike" spc="-1">
                <a:solidFill>
                  <a:srgbClr val="000000"/>
                </a:solidFill>
                <a:latin typeface="Calibri"/>
                <a:ea typeface="DejaVu Sans"/>
              </a:rPr>
              <a:t>Debería haber un coordinador de seguridad asignado a cada sitio de trabajo de una torre eólica.</a:t>
            </a:r>
            <a:endParaRPr lang="es-MX" sz="2200" b="0" strike="noStrike" spc="-1">
              <a:latin typeface="Arial"/>
            </a:endParaRPr>
          </a:p>
          <a:p>
            <a:pPr marL="343080" indent="-339840">
              <a:lnSpc>
                <a:spcPct val="100000"/>
              </a:lnSpc>
              <a:spcBef>
                <a:spcPts val="439"/>
              </a:spcBef>
              <a:spcAft>
                <a:spcPts val="1199"/>
              </a:spcAft>
              <a:buClr>
                <a:srgbClr val="000000"/>
              </a:buClr>
              <a:buFont typeface="Calibri"/>
              <a:buChar char="−"/>
            </a:pPr>
            <a:r>
              <a:rPr lang="es-MX" sz="2200" b="0" strike="noStrike" spc="-1">
                <a:solidFill>
                  <a:srgbClr val="000000"/>
                </a:solidFill>
                <a:latin typeface="Calibri"/>
                <a:ea typeface="DejaVu Sans"/>
              </a:rPr>
              <a:t>Planear y llevar a cabo el trabajo con poco o nada de viento.</a:t>
            </a:r>
            <a:endParaRPr lang="es-MX" sz="2200" b="0" strike="noStrike" spc="-1">
              <a:latin typeface="Arial"/>
            </a:endParaRPr>
          </a:p>
          <a:p>
            <a:pPr marL="343080" indent="-339840">
              <a:lnSpc>
                <a:spcPct val="100000"/>
              </a:lnSpc>
              <a:spcBef>
                <a:spcPts val="439"/>
              </a:spcBef>
              <a:spcAft>
                <a:spcPts val="1199"/>
              </a:spcAft>
              <a:buClr>
                <a:srgbClr val="000000"/>
              </a:buClr>
              <a:buFont typeface="Calibri"/>
              <a:buChar char="−"/>
            </a:pPr>
            <a:r>
              <a:rPr lang="es-MX" sz="2200" b="0" strike="noStrike" spc="-1">
                <a:solidFill>
                  <a:srgbClr val="000000"/>
                </a:solidFill>
                <a:latin typeface="Calibri"/>
                <a:ea typeface="DejaVu Sans"/>
              </a:rPr>
              <a:t>Proporcionar y asegurar el uso de sistemas personales de detención de caídas aprobados por todos los trabajadores expuestos al peligro de caída.</a:t>
            </a:r>
            <a:endParaRPr lang="es-MX" sz="2200" b="0" strike="noStrike" spc="-1">
              <a:latin typeface="Arial"/>
            </a:endParaRPr>
          </a:p>
          <a:p>
            <a:pPr marL="343080" indent="-339840">
              <a:lnSpc>
                <a:spcPct val="100000"/>
              </a:lnSpc>
              <a:spcBef>
                <a:spcPts val="439"/>
              </a:spcBef>
              <a:spcAft>
                <a:spcPts val="1199"/>
              </a:spcAft>
              <a:buClr>
                <a:srgbClr val="000000"/>
              </a:buClr>
              <a:buFont typeface="Calibri"/>
              <a:buChar char="−"/>
            </a:pPr>
            <a:r>
              <a:rPr lang="es-MX" sz="2200" b="0" strike="noStrike" spc="-1">
                <a:solidFill>
                  <a:srgbClr val="000000"/>
                </a:solidFill>
                <a:latin typeface="Calibri"/>
                <a:ea typeface="DejaVu Sans"/>
              </a:rPr>
              <a:t>Mantenerse lejos de las grúas móviles.</a:t>
            </a:r>
            <a:endParaRPr lang="es-MX" sz="2200" b="0" strike="noStrike" spc="-1">
              <a:latin typeface="Arial"/>
            </a:endParaRPr>
          </a:p>
          <a:p>
            <a:pPr marL="343080" indent="-339840">
              <a:lnSpc>
                <a:spcPct val="107000"/>
              </a:lnSpc>
              <a:spcAft>
                <a:spcPts val="1199"/>
              </a:spcAft>
              <a:buClr>
                <a:srgbClr val="000000"/>
              </a:buClr>
              <a:buFont typeface="Calibri"/>
              <a:buChar char="−"/>
            </a:pPr>
            <a:r>
              <a:rPr lang="es-MX" sz="2200" b="0" strike="noStrike" spc="-1">
                <a:solidFill>
                  <a:srgbClr val="000000"/>
                </a:solidFill>
                <a:latin typeface="Calibri"/>
                <a:ea typeface="Calibri"/>
              </a:rPr>
              <a:t>No colocarse debajo o cerca de la base de la torre mientras se trabaje en ella.</a:t>
            </a:r>
            <a:endParaRPr lang="es-MX" sz="2200" b="0" strike="noStrike" spc="-1">
              <a:latin typeface="Arial"/>
            </a:endParaRPr>
          </a:p>
          <a:p>
            <a:pPr>
              <a:lnSpc>
                <a:spcPct val="107000"/>
              </a:lnSpc>
            </a:pPr>
            <a:endParaRPr lang="es-MX" sz="2200" b="0" strike="noStrike" spc="-1">
              <a:latin typeface="Arial"/>
            </a:endParaRPr>
          </a:p>
          <a:p>
            <a:pPr>
              <a:lnSpc>
                <a:spcPct val="100000"/>
              </a:lnSpc>
              <a:spcBef>
                <a:spcPts val="439"/>
              </a:spcBef>
            </a:pPr>
            <a:endParaRPr lang="es-MX" sz="2200" b="0" strike="noStrike" spc="-1">
              <a:latin typeface="Arial"/>
            </a:endParaRPr>
          </a:p>
          <a:p>
            <a:pPr>
              <a:lnSpc>
                <a:spcPct val="100000"/>
              </a:lnSpc>
              <a:spcBef>
                <a:spcPts val="439"/>
              </a:spcBef>
            </a:pPr>
            <a:endParaRPr lang="es-MX" sz="2200" b="0" strike="noStrike" spc="-1">
              <a:latin typeface="Arial"/>
            </a:endParaRPr>
          </a:p>
          <a:p>
            <a:pPr>
              <a:lnSpc>
                <a:spcPct val="100000"/>
              </a:lnSpc>
              <a:spcBef>
                <a:spcPts val="439"/>
              </a:spcBef>
            </a:pPr>
            <a:endParaRPr lang="es-MX" sz="2200" b="0" strike="noStrike" spc="-1">
              <a:latin typeface="Arial"/>
            </a:endParaRPr>
          </a:p>
          <a:p>
            <a:pPr>
              <a:lnSpc>
                <a:spcPct val="100000"/>
              </a:lnSpc>
              <a:spcBef>
                <a:spcPts val="439"/>
              </a:spcBef>
            </a:pPr>
            <a:endParaRPr lang="es-MX" sz="2200" b="0" strike="noStrike" spc="-1">
              <a:latin typeface="Arial"/>
            </a:endParaRPr>
          </a:p>
          <a:p>
            <a:pPr>
              <a:lnSpc>
                <a:spcPct val="100000"/>
              </a:lnSpc>
              <a:spcBef>
                <a:spcPts val="439"/>
              </a:spcBef>
            </a:pPr>
            <a:endParaRPr lang="es-MX" sz="2200" b="0" strike="noStrike" spc="-1">
              <a:latin typeface="Arial"/>
            </a:endParaRPr>
          </a:p>
        </p:txBody>
      </p:sp>
      <p:sp>
        <p:nvSpPr>
          <p:cNvPr id="378"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DE3EFBE3-2C9C-447D-A28C-E3CD26DC3641}" type="slidenum">
              <a:rPr lang="es-MX" sz="1200" b="0" strike="noStrike" spc="-1">
                <a:solidFill>
                  <a:srgbClr val="8B8B8B"/>
                </a:solidFill>
                <a:latin typeface="Calibri"/>
                <a:ea typeface="DejaVu Sans"/>
              </a:rPr>
              <a:t>45</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384" name="CustomShape 3"/>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Medidas de control (2)</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385" name="CustomShape 4"/>
          <p:cNvSpPr/>
          <p:nvPr/>
        </p:nvSpPr>
        <p:spPr>
          <a:xfrm>
            <a:off x="696600" y="1708200"/>
            <a:ext cx="7997760" cy="464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39840">
              <a:lnSpc>
                <a:spcPct val="107000"/>
              </a:lnSpc>
              <a:spcBef>
                <a:spcPts val="479"/>
              </a:spcBef>
              <a:spcAft>
                <a:spcPts val="1199"/>
              </a:spcAft>
              <a:buClr>
                <a:srgbClr val="000000"/>
              </a:buClr>
              <a:buFont typeface="Calibri"/>
              <a:buChar char="−"/>
            </a:pPr>
            <a:r>
              <a:rPr lang="es-MX" sz="2400" b="0" strike="noStrike" spc="-1">
                <a:solidFill>
                  <a:srgbClr val="000000"/>
                </a:solidFill>
                <a:latin typeface="Calibri"/>
                <a:ea typeface="DejaVu Sans"/>
              </a:rPr>
              <a:t>Solo técnicos entrenados deberían trabajar en componentes eléctricos.</a:t>
            </a:r>
            <a:endParaRPr lang="es-MX" sz="2400" b="0" strike="noStrike" spc="-1">
              <a:latin typeface="Arial"/>
            </a:endParaRPr>
          </a:p>
          <a:p>
            <a:pPr marL="343080" indent="-339840">
              <a:lnSpc>
                <a:spcPct val="107000"/>
              </a:lnSpc>
              <a:spcBef>
                <a:spcPts val="479"/>
              </a:spcBef>
              <a:spcAft>
                <a:spcPts val="1199"/>
              </a:spcAft>
              <a:buClr>
                <a:srgbClr val="000000"/>
              </a:buClr>
              <a:buFont typeface="Calibri"/>
              <a:buChar char="−"/>
            </a:pPr>
            <a:r>
              <a:rPr lang="es-MX" sz="2400" b="0" strike="noStrike" spc="-1">
                <a:solidFill>
                  <a:srgbClr val="000000"/>
                </a:solidFill>
                <a:latin typeface="Calibri"/>
                <a:ea typeface="DejaVu Sans"/>
              </a:rPr>
              <a:t>Desenergizar el equipo y los componentes eléctricos de la turbina antes de iniciar operaciones.</a:t>
            </a:r>
            <a:endParaRPr lang="es-MX" sz="2400" b="0" strike="noStrike" spc="-1">
              <a:latin typeface="Arial"/>
            </a:endParaRPr>
          </a:p>
          <a:p>
            <a:pPr marL="343080" indent="-339840">
              <a:lnSpc>
                <a:spcPct val="107000"/>
              </a:lnSpc>
              <a:spcBef>
                <a:spcPts val="479"/>
              </a:spcBef>
              <a:spcAft>
                <a:spcPts val="1199"/>
              </a:spcAft>
              <a:buClr>
                <a:srgbClr val="000000"/>
              </a:buClr>
              <a:buFont typeface="Calibri"/>
              <a:buChar char="−"/>
            </a:pPr>
            <a:r>
              <a:rPr lang="es-MX" sz="2400" b="0" strike="noStrike" spc="-1">
                <a:solidFill>
                  <a:srgbClr val="000000"/>
                </a:solidFill>
                <a:latin typeface="Calibri"/>
                <a:ea typeface="DejaVu Sans"/>
              </a:rPr>
              <a:t>Prevenir el sobrecalentamiento de la góndola.</a:t>
            </a:r>
            <a:endParaRPr lang="es-MX" sz="2400" b="0" strike="noStrike" spc="-1">
              <a:latin typeface="Arial"/>
            </a:endParaRPr>
          </a:p>
          <a:p>
            <a:pPr marL="343080" indent="-339840">
              <a:lnSpc>
                <a:spcPct val="107000"/>
              </a:lnSpc>
              <a:spcBef>
                <a:spcPts val="479"/>
              </a:spcBef>
              <a:spcAft>
                <a:spcPts val="1199"/>
              </a:spcAft>
              <a:buClr>
                <a:srgbClr val="000000"/>
              </a:buClr>
              <a:buFont typeface="Calibri"/>
              <a:buChar char="−"/>
            </a:pPr>
            <a:r>
              <a:rPr lang="es-MX" sz="2400" b="0" strike="noStrike" spc="-1">
                <a:solidFill>
                  <a:srgbClr val="000000"/>
                </a:solidFill>
                <a:latin typeface="Calibri"/>
                <a:ea typeface="DejaVu Sans"/>
              </a:rPr>
              <a:t>Prevenir la fricción en el rotor en los puntos de giro del aspa para evitar el fuego o la explosión por sobrecalentamiento.</a:t>
            </a:r>
            <a:endParaRPr lang="es-MX" sz="2400" b="0" strike="noStrike" spc="-1">
              <a:latin typeface="Arial"/>
            </a:endParaRPr>
          </a:p>
          <a:p>
            <a:pPr>
              <a:lnSpc>
                <a:spcPct val="100000"/>
              </a:lnSpc>
              <a:spcBef>
                <a:spcPts val="720"/>
              </a:spcBef>
            </a:pPr>
            <a:endParaRPr lang="es-MX" sz="2400" b="0" strike="noStrike" spc="-1">
              <a:latin typeface="Arial"/>
            </a:endParaRPr>
          </a:p>
        </p:txBody>
      </p:sp>
      <p:sp>
        <p:nvSpPr>
          <p:cNvPr id="382"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D6D45F2-DA83-44D1-A0F2-F9670E413041}" type="slidenum">
              <a:rPr lang="es-MX" sz="1200" b="0" strike="noStrike" spc="-1">
                <a:solidFill>
                  <a:srgbClr val="8B8B8B"/>
                </a:solidFill>
                <a:latin typeface="Calibri"/>
                <a:ea typeface="DejaVu Sans"/>
              </a:rPr>
              <a:t>46</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CustomShape 1"/>
          <p:cNvSpPr>
            <a:spLocks noGrp="1"/>
          </p:cNvSpPr>
          <p:nvPr>
            <p:ph type="title" idx="4294967295"/>
          </p:nvPr>
        </p:nvSpPr>
        <p:spPr>
          <a:xfrm>
            <a:off x="0" y="457200"/>
            <a:ext cx="9140760" cy="75888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Repaso y preguntas</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387" name="CustomShape 2"/>
          <p:cNvSpPr/>
          <p:nvPr/>
        </p:nvSpPr>
        <p:spPr>
          <a:xfrm>
            <a:off x="457200" y="1600200"/>
            <a:ext cx="8226360" cy="121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39840">
              <a:lnSpc>
                <a:spcPct val="100000"/>
              </a:lnSpc>
              <a:spcBef>
                <a:spcPts val="641"/>
              </a:spcBef>
              <a:buClr>
                <a:srgbClr val="000000"/>
              </a:buClr>
              <a:buFont typeface="Arial"/>
              <a:buChar char="•"/>
            </a:pPr>
            <a:r>
              <a:rPr lang="es-MX" sz="3200" b="0" strike="noStrike" spc="-1">
                <a:solidFill>
                  <a:srgbClr val="000000"/>
                </a:solidFill>
                <a:latin typeface="Calibri"/>
                <a:ea typeface="DejaVu Sans"/>
              </a:rPr>
              <a:t>Mencione tres cosas importantes que haya aprendido en esta sección. </a:t>
            </a:r>
            <a:endParaRPr lang="es-MX" sz="3200" b="0" strike="noStrike" spc="-1">
              <a:latin typeface="Arial"/>
            </a:endParaRPr>
          </a:p>
        </p:txBody>
      </p:sp>
      <p:pic>
        <p:nvPicPr>
          <p:cNvPr id="388" name="Picture 8">
            <a:extLst>
              <a:ext uri="{C183D7F6-B498-43B3-948B-1728B52AA6E4}">
                <adec:decorative xmlns:adec="http://schemas.microsoft.com/office/drawing/2017/decorative" val="1"/>
              </a:ext>
            </a:extLst>
          </p:cNvPr>
          <p:cNvPicPr/>
          <p:nvPr/>
        </p:nvPicPr>
        <p:blipFill>
          <a:blip r:embed="rId3"/>
          <a:stretch/>
        </p:blipFill>
        <p:spPr>
          <a:xfrm>
            <a:off x="3352680" y="2743200"/>
            <a:ext cx="2854440" cy="2854440"/>
          </a:xfrm>
          <a:prstGeom prst="rect">
            <a:avLst/>
          </a:prstGeom>
          <a:ln>
            <a:noFill/>
          </a:ln>
        </p:spPr>
      </p:pic>
      <p:sp>
        <p:nvSpPr>
          <p:cNvPr id="389" name="CustomShape 3"/>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F56F16A-BEE9-427C-8BDB-12AA8DDE4A1D}" type="slidenum">
              <a:rPr lang="es-MX" sz="1200" b="0" strike="noStrike" spc="-1">
                <a:solidFill>
                  <a:srgbClr val="8B8B8B"/>
                </a:solidFill>
                <a:latin typeface="Calibri"/>
                <a:ea typeface="DejaVu Sans"/>
              </a:rPr>
              <a:t>47</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13"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¿Cuáles son los tipos de peligro? (1)</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12" name="CustomShape 3"/>
          <p:cNvSpPr/>
          <p:nvPr/>
        </p:nvSpPr>
        <p:spPr>
          <a:xfrm>
            <a:off x="762120" y="1589040"/>
            <a:ext cx="7616880" cy="441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3984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Entre los tipos de peligro se encuentran los siguientes:</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Caída </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Fuego</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Eléctrico</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Mecánico </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Físico </a:t>
            </a:r>
            <a:endParaRPr lang="es-MX" sz="2400" b="0" strike="noStrike" spc="-1">
              <a:latin typeface="Arial"/>
            </a:endParaRPr>
          </a:p>
        </p:txBody>
      </p:sp>
      <p:sp>
        <p:nvSpPr>
          <p:cNvPr id="210"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5913422-8CF9-468A-841A-B0506AEE6AC6}" type="slidenum">
              <a:rPr lang="es-MX" sz="1200" b="0" strike="noStrike" spc="-1">
                <a:solidFill>
                  <a:srgbClr val="8B8B8B"/>
                </a:solidFill>
                <a:latin typeface="Calibri"/>
                <a:ea typeface="DejaVu Sans"/>
              </a:rPr>
              <a:t>5</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17"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¿Cuáles son los tipos de peligro? (2)</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16" name="CustomShape 3"/>
          <p:cNvSpPr/>
          <p:nvPr/>
        </p:nvSpPr>
        <p:spPr>
          <a:xfrm>
            <a:off x="762120" y="1589040"/>
            <a:ext cx="7616880" cy="441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3984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Entre los tipos de peligro se encuentran los siguientes:</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Ser golpeado </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A la salud</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A la seguridad</a:t>
            </a:r>
            <a:endParaRPr lang="es-MX" sz="2400" b="0" strike="noStrike" spc="-1">
              <a:latin typeface="Arial"/>
            </a:endParaRPr>
          </a:p>
          <a:p>
            <a:pPr marL="743040" lvl="1" indent="-282600">
              <a:lnSpc>
                <a:spcPct val="100000"/>
              </a:lnSpc>
              <a:spcBef>
                <a:spcPts val="479"/>
              </a:spcBef>
              <a:buClr>
                <a:srgbClr val="000000"/>
              </a:buClr>
              <a:buFont typeface="Wingdings" charset="2"/>
              <a:buChar char=""/>
            </a:pPr>
            <a:r>
              <a:rPr lang="es-MX" sz="2400" b="0" strike="noStrike" spc="-1">
                <a:solidFill>
                  <a:srgbClr val="000000"/>
                </a:solidFill>
                <a:latin typeface="Calibri"/>
                <a:ea typeface="DejaVu Sans"/>
              </a:rPr>
              <a:t>Espacios confinados</a:t>
            </a:r>
            <a:endParaRPr lang="es-MX" sz="2400" b="0" strike="noStrike" spc="-1">
              <a:latin typeface="Arial"/>
            </a:endParaRPr>
          </a:p>
        </p:txBody>
      </p:sp>
      <p:sp>
        <p:nvSpPr>
          <p:cNvPr id="214"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4AF84C8-9C0F-4321-ADE5-7DE8E476713B}" type="slidenum">
              <a:rPr lang="es-MX" sz="1200" b="0" strike="noStrike" spc="-1">
                <a:solidFill>
                  <a:srgbClr val="8B8B8B"/>
                </a:solidFill>
                <a:latin typeface="Calibri"/>
                <a:ea typeface="DejaVu Sans"/>
              </a:rPr>
              <a:t>6</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21"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¿Qué es el análisis de peligros en el trabajo?</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20" name="CustomShape 3"/>
          <p:cNvSpPr/>
          <p:nvPr/>
        </p:nvSpPr>
        <p:spPr>
          <a:xfrm>
            <a:off x="609480" y="1676520"/>
            <a:ext cx="7921440" cy="30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3984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Es el proceso de identificar los peligros asociados con tareas laborales específicas antes de realizarlas.</a:t>
            </a:r>
            <a:endParaRPr lang="es-MX" sz="2400" b="0" strike="noStrike" spc="-1">
              <a:latin typeface="Arial"/>
            </a:endParaRPr>
          </a:p>
          <a:p>
            <a:pPr marL="743040" lvl="1" indent="-28260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Para eliminar o reducir el riesgo de lesiones y muertes de trabajadores</a:t>
            </a:r>
            <a:endParaRPr lang="es-MX" sz="2400" b="0" strike="noStrike" spc="-1">
              <a:latin typeface="Arial"/>
            </a:endParaRPr>
          </a:p>
          <a:p>
            <a:pPr marL="743040" lvl="1" indent="-28260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Para investigar accidentes</a:t>
            </a:r>
            <a:endParaRPr lang="es-MX" sz="2400" b="0" strike="noStrike" spc="-1">
              <a:latin typeface="Arial"/>
            </a:endParaRPr>
          </a:p>
          <a:p>
            <a:pPr marL="743040" lvl="1" indent="-28260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Para capacitar a los trabajadores en seguridad en el trabajo.</a:t>
            </a:r>
            <a:endParaRPr lang="es-MX" sz="2400" b="0" strike="noStrike" spc="-1">
              <a:latin typeface="Arial"/>
            </a:endParaRPr>
          </a:p>
        </p:txBody>
      </p:sp>
      <p:sp>
        <p:nvSpPr>
          <p:cNvPr id="218"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F65308E-AA53-4736-8485-2DC8B8EFD133}" type="slidenum">
              <a:rPr lang="es-MX" sz="1200" b="0" strike="noStrike" spc="-1">
                <a:solidFill>
                  <a:srgbClr val="8B8B8B"/>
                </a:solidFill>
                <a:latin typeface="Calibri"/>
                <a:ea typeface="DejaVu Sans"/>
              </a:rPr>
              <a:t>7</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25" name="CustomShape 4"/>
          <p:cNvSpPr>
            <a:spLocks noGrp="1"/>
          </p:cNvSpPr>
          <p:nvPr>
            <p:ph type="title" idx="4294967295"/>
          </p:nvPr>
        </p:nvSpPr>
        <p:spPr>
          <a:xfrm>
            <a:off x="0" y="274680"/>
            <a:ext cx="91407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Proceso para conducir el análisis de peligros en el trabajo</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24" name="CustomShape 3"/>
          <p:cNvSpPr/>
          <p:nvPr/>
        </p:nvSpPr>
        <p:spPr>
          <a:xfrm>
            <a:off x="914400" y="1752480"/>
            <a:ext cx="7921440" cy="334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398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Discutir con los trabajadores acerca de lo que se va a hacer.</a:t>
            </a:r>
            <a:endParaRPr lang="es-MX" sz="2600" b="0" strike="noStrike" spc="-1">
              <a:latin typeface="Arial"/>
            </a:endParaRPr>
          </a:p>
          <a:p>
            <a:pPr marL="343080" indent="-3398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Involucrar a los trabajadores en el proceso completo.</a:t>
            </a:r>
            <a:endParaRPr lang="es-MX" sz="2600" b="0" strike="noStrike" spc="-1">
              <a:latin typeface="Arial"/>
            </a:endParaRPr>
          </a:p>
          <a:p>
            <a:pPr marL="343080" indent="-3398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Identificar los pasos necesarios que involucra la ejecución de cada tarea laboral.</a:t>
            </a:r>
            <a:endParaRPr lang="es-MX" sz="2600" b="0" strike="noStrike" spc="-1">
              <a:latin typeface="Arial"/>
            </a:endParaRPr>
          </a:p>
          <a:p>
            <a:pPr marL="343080" indent="-3398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Identificar e incluir los estándares y requisitos de la OSHA aplicables a esos trabajos</a:t>
            </a:r>
            <a:endParaRPr lang="es-MX" sz="2600" b="0" strike="noStrike" spc="-1">
              <a:latin typeface="Arial"/>
            </a:endParaRPr>
          </a:p>
          <a:p>
            <a:pPr>
              <a:lnSpc>
                <a:spcPct val="100000"/>
              </a:lnSpc>
              <a:spcBef>
                <a:spcPts val="519"/>
              </a:spcBef>
            </a:pPr>
            <a:endParaRPr lang="es-MX" sz="2600" b="0" strike="noStrike" spc="-1">
              <a:latin typeface="Arial"/>
            </a:endParaRPr>
          </a:p>
        </p:txBody>
      </p:sp>
      <p:sp>
        <p:nvSpPr>
          <p:cNvPr id="222" name="CustomShape 1"/>
          <p:cNvSpPr/>
          <p:nvPr/>
        </p:nvSpPr>
        <p:spPr>
          <a:xfrm>
            <a:off x="6400800" y="6356520"/>
            <a:ext cx="2130480" cy="3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CDBCDDE-482D-43B4-B720-A9D71DEE2125}" type="slidenum">
              <a:rPr lang="es-MX" sz="1200" b="0" strike="noStrike" spc="-1">
                <a:solidFill>
                  <a:srgbClr val="8B8B8B"/>
                </a:solidFill>
                <a:latin typeface="Calibri"/>
                <a:ea typeface="DejaVu Sans"/>
              </a:rPr>
              <a:t>8</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2">
            <a:extLst>
              <a:ext uri="{C183D7F6-B498-43B3-948B-1728B52AA6E4}">
                <adec:decorative xmlns:adec="http://schemas.microsoft.com/office/drawing/2017/decorative" val="1"/>
              </a:ext>
            </a:extLst>
          </p:cNvPr>
          <p:cNvSpPr/>
          <p:nvPr/>
        </p:nvSpPr>
        <p:spPr>
          <a:xfrm>
            <a:off x="0" y="457200"/>
            <a:ext cx="9140760" cy="75888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29" name="CustomShape 4"/>
          <p:cNvSpPr>
            <a:spLocks noGrp="1"/>
          </p:cNvSpPr>
          <p:nvPr>
            <p:ph type="title" idx="4294967295"/>
          </p:nvPr>
        </p:nvSpPr>
        <p:spPr>
          <a:xfrm>
            <a:off x="457200" y="274680"/>
            <a:ext cx="8226360" cy="11397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Formulario para el análisis de peligros en el trabajo</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graphicFrame>
        <p:nvGraphicFramePr>
          <p:cNvPr id="228" name="Table 3"/>
          <p:cNvGraphicFramePr/>
          <p:nvPr>
            <p:extLst>
              <p:ext uri="{D42A27DB-BD31-4B8C-83A1-F6EECF244321}">
                <p14:modId xmlns:p14="http://schemas.microsoft.com/office/powerpoint/2010/main" val="1113965702"/>
              </p:ext>
            </p:extLst>
          </p:nvPr>
        </p:nvGraphicFramePr>
        <p:xfrm>
          <a:off x="1141920" y="1981080"/>
          <a:ext cx="6860160" cy="3016800"/>
        </p:xfrm>
        <a:graphic>
          <a:graphicData uri="http://schemas.openxmlformats.org/drawingml/2006/table">
            <a:tbl>
              <a:tblPr firstRow="1"/>
              <a:tblGrid>
                <a:gridCol w="2286720">
                  <a:extLst>
                    <a:ext uri="{9D8B030D-6E8A-4147-A177-3AD203B41FA5}">
                      <a16:colId xmlns:a16="http://schemas.microsoft.com/office/drawing/2014/main" val="20000"/>
                    </a:ext>
                  </a:extLst>
                </a:gridCol>
                <a:gridCol w="2286720">
                  <a:extLst>
                    <a:ext uri="{9D8B030D-6E8A-4147-A177-3AD203B41FA5}">
                      <a16:colId xmlns:a16="http://schemas.microsoft.com/office/drawing/2014/main" val="20001"/>
                    </a:ext>
                  </a:extLst>
                </a:gridCol>
                <a:gridCol w="2286720">
                  <a:extLst>
                    <a:ext uri="{9D8B030D-6E8A-4147-A177-3AD203B41FA5}">
                      <a16:colId xmlns:a16="http://schemas.microsoft.com/office/drawing/2014/main" val="20002"/>
                    </a:ext>
                  </a:extLst>
                </a:gridCol>
              </a:tblGrid>
              <a:tr h="442440">
                <a:tc>
                  <a:txBody>
                    <a:bodyPr/>
                    <a:lstStyle/>
                    <a:p>
                      <a:pPr algn="ctr">
                        <a:lnSpc>
                          <a:spcPct val="100000"/>
                        </a:lnSpc>
                      </a:pPr>
                      <a:r>
                        <a:rPr lang="es-MX" sz="1800" b="1" strike="noStrike" spc="-1" dirty="0">
                          <a:solidFill>
                            <a:srgbClr val="FFFFFF"/>
                          </a:solidFill>
                          <a:latin typeface="Calibri"/>
                        </a:rPr>
                        <a:t>Procedimiento de la tarea</a:t>
                      </a:r>
                      <a:endParaRPr lang="es-MX"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000000"/>
                    </a:solidFill>
                  </a:tcPr>
                </a:tc>
                <a:tc>
                  <a:txBody>
                    <a:bodyPr/>
                    <a:lstStyle/>
                    <a:p>
                      <a:pPr algn="ctr">
                        <a:lnSpc>
                          <a:spcPct val="100000"/>
                        </a:lnSpc>
                      </a:pPr>
                      <a:r>
                        <a:rPr lang="es-MX" sz="1800" b="1" strike="noStrike" spc="-1">
                          <a:solidFill>
                            <a:srgbClr val="FFFFFF"/>
                          </a:solidFill>
                          <a:latin typeface="Calibri"/>
                        </a:rPr>
                        <a:t>Peligros potenciales</a:t>
                      </a:r>
                      <a:endParaRPr lang="es-MX"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000000"/>
                    </a:solidFill>
                  </a:tcPr>
                </a:tc>
                <a:tc>
                  <a:txBody>
                    <a:bodyPr/>
                    <a:lstStyle/>
                    <a:p>
                      <a:pPr algn="ctr">
                        <a:lnSpc>
                          <a:spcPct val="100000"/>
                        </a:lnSpc>
                      </a:pPr>
                      <a:r>
                        <a:rPr lang="es-MX" sz="1800" b="1" strike="noStrike" spc="-1">
                          <a:solidFill>
                            <a:srgbClr val="FFFFFF"/>
                          </a:solidFill>
                          <a:latin typeface="Calibri"/>
                        </a:rPr>
                        <a:t>Medidas de control</a:t>
                      </a:r>
                      <a:endParaRPr lang="es-MX"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000000"/>
                    </a:solidFill>
                  </a:tcPr>
                </a:tc>
                <a:extLst>
                  <a:ext uri="{0D108BD9-81ED-4DB2-BD59-A6C34878D82A}">
                    <a16:rowId xmlns:a16="http://schemas.microsoft.com/office/drawing/2014/main" val="10000"/>
                  </a:ext>
                </a:extLst>
              </a:tr>
              <a:tr h="2376720">
                <a:tc>
                  <a:txBody>
                    <a:bodyPr/>
                    <a:lstStyle/>
                    <a:p>
                      <a:pPr marL="285840" indent="-282600">
                        <a:lnSpc>
                          <a:spcPct val="100000"/>
                        </a:lnSpc>
                        <a:buClr>
                          <a:srgbClr val="000000"/>
                        </a:buClr>
                        <a:buFont typeface="Arial"/>
                        <a:buChar char="•"/>
                      </a:pPr>
                      <a:r>
                        <a:rPr lang="es-MX" sz="1800" b="0" strike="noStrike" spc="-1">
                          <a:solidFill>
                            <a:srgbClr val="000000"/>
                          </a:solidFill>
                          <a:latin typeface="Calibri"/>
                        </a:rPr>
                        <a:t>……..</a:t>
                      </a:r>
                      <a:endParaRPr lang="es-MX" sz="1800" b="0" strike="noStrike" spc="-1">
                        <a:latin typeface="Arial"/>
                      </a:endParaRPr>
                    </a:p>
                    <a:p>
                      <a:pPr marL="285840" indent="-282600">
                        <a:lnSpc>
                          <a:spcPct val="100000"/>
                        </a:lnSpc>
                        <a:buClr>
                          <a:srgbClr val="000000"/>
                        </a:buClr>
                        <a:buFont typeface="Arial"/>
                        <a:buChar char="•"/>
                      </a:pPr>
                      <a:r>
                        <a:rPr lang="es-MX" sz="1800" b="0" strike="noStrike" spc="-1">
                          <a:solidFill>
                            <a:srgbClr val="000000"/>
                          </a:solidFill>
                          <a:latin typeface="Calibri"/>
                        </a:rPr>
                        <a:t>……..</a:t>
                      </a:r>
                      <a:endParaRPr lang="es-MX" sz="1800" b="0" strike="noStrike" spc="-1">
                        <a:latin typeface="Arial"/>
                      </a:endParaRPr>
                    </a:p>
                    <a:p>
                      <a:pPr marL="285840" indent="-282600">
                        <a:lnSpc>
                          <a:spcPct val="100000"/>
                        </a:lnSpc>
                        <a:buClr>
                          <a:srgbClr val="000000"/>
                        </a:buClr>
                        <a:buFont typeface="Arial"/>
                        <a:buChar char="•"/>
                      </a:pPr>
                      <a:r>
                        <a:rPr lang="es-MX" sz="1800" b="0" strike="noStrike" spc="-1">
                          <a:solidFill>
                            <a:srgbClr val="000000"/>
                          </a:solidFill>
                          <a:latin typeface="Calibri"/>
                        </a:rPr>
                        <a:t>……..</a:t>
                      </a:r>
                      <a:endParaRPr lang="es-MX" sz="1800" b="0" strike="noStrike" spc="-1">
                        <a:latin typeface="Arial"/>
                      </a:endParaRPr>
                    </a:p>
                    <a:p>
                      <a:pPr marL="285840" indent="-282600">
                        <a:lnSpc>
                          <a:spcPct val="100000"/>
                        </a:lnSpc>
                        <a:buClr>
                          <a:srgbClr val="000000"/>
                        </a:buClr>
                        <a:buFont typeface="Arial"/>
                        <a:buChar char="•"/>
                      </a:pPr>
                      <a:r>
                        <a:rPr lang="es-MX" sz="1800" b="0" strike="noStrike" spc="-1">
                          <a:solidFill>
                            <a:srgbClr val="000000"/>
                          </a:solidFill>
                          <a:latin typeface="Calibri"/>
                        </a:rPr>
                        <a:t>……..</a:t>
                      </a:r>
                      <a:endParaRPr lang="es-MX" sz="1800" b="0" strike="noStrike" spc="-1">
                        <a:latin typeface="Arial"/>
                      </a:endParaRPr>
                    </a:p>
                    <a:p>
                      <a:pPr>
                        <a:lnSpc>
                          <a:spcPct val="100000"/>
                        </a:lnSpc>
                      </a:pPr>
                      <a:endParaRPr lang="es-MX"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2600">
                        <a:lnSpc>
                          <a:spcPct val="100000"/>
                        </a:lnSpc>
                        <a:buClr>
                          <a:srgbClr val="000000"/>
                        </a:buClr>
                        <a:buFont typeface="Arial"/>
                        <a:buChar char="•"/>
                      </a:pPr>
                      <a:r>
                        <a:rPr lang="es-MX" sz="1800" b="0" strike="noStrike" spc="-1">
                          <a:solidFill>
                            <a:srgbClr val="000000"/>
                          </a:solidFill>
                          <a:latin typeface="Calibri"/>
                        </a:rPr>
                        <a:t>……..</a:t>
                      </a:r>
                      <a:endParaRPr lang="es-MX" sz="1800" b="0" strike="noStrike" spc="-1">
                        <a:latin typeface="Arial"/>
                      </a:endParaRPr>
                    </a:p>
                    <a:p>
                      <a:pPr marL="285840" indent="-282600">
                        <a:lnSpc>
                          <a:spcPct val="100000"/>
                        </a:lnSpc>
                        <a:buClr>
                          <a:srgbClr val="000000"/>
                        </a:buClr>
                        <a:buFont typeface="Arial"/>
                        <a:buChar char="•"/>
                      </a:pPr>
                      <a:r>
                        <a:rPr lang="es-MX" sz="1800" b="0" strike="noStrike" spc="-1">
                          <a:solidFill>
                            <a:srgbClr val="000000"/>
                          </a:solidFill>
                          <a:latin typeface="Calibri"/>
                        </a:rPr>
                        <a:t>……..</a:t>
                      </a:r>
                      <a:endParaRPr lang="es-MX" sz="1800" b="0" strike="noStrike" spc="-1">
                        <a:latin typeface="Arial"/>
                      </a:endParaRPr>
                    </a:p>
                    <a:p>
                      <a:pPr marL="285840" indent="-282600">
                        <a:lnSpc>
                          <a:spcPct val="100000"/>
                        </a:lnSpc>
                        <a:buClr>
                          <a:srgbClr val="000000"/>
                        </a:buClr>
                        <a:buFont typeface="Arial"/>
                        <a:buChar char="•"/>
                      </a:pPr>
                      <a:r>
                        <a:rPr lang="es-MX" sz="1800" b="0" strike="noStrike" spc="-1">
                          <a:solidFill>
                            <a:srgbClr val="000000"/>
                          </a:solidFill>
                          <a:latin typeface="Calibri"/>
                        </a:rPr>
                        <a:t>……..</a:t>
                      </a:r>
                      <a:endParaRPr lang="es-MX" sz="1800" b="0" strike="noStrike" spc="-1">
                        <a:latin typeface="Arial"/>
                      </a:endParaRPr>
                    </a:p>
                    <a:p>
                      <a:pPr marL="285840" indent="-282600">
                        <a:lnSpc>
                          <a:spcPct val="100000"/>
                        </a:lnSpc>
                        <a:buClr>
                          <a:srgbClr val="000000"/>
                        </a:buClr>
                        <a:buFont typeface="Arial"/>
                        <a:buChar char="•"/>
                      </a:pPr>
                      <a:r>
                        <a:rPr lang="es-MX" sz="1800" b="0" strike="noStrike" spc="-1">
                          <a:solidFill>
                            <a:srgbClr val="000000"/>
                          </a:solidFill>
                          <a:latin typeface="Calibri"/>
                        </a:rPr>
                        <a:t>……..</a:t>
                      </a:r>
                      <a:endParaRPr lang="es-MX" sz="1800" b="0" strike="noStrike" spc="-1">
                        <a:latin typeface="Arial"/>
                      </a:endParaRPr>
                    </a:p>
                    <a:p>
                      <a:pPr>
                        <a:lnSpc>
                          <a:spcPct val="100000"/>
                        </a:lnSpc>
                      </a:pPr>
                      <a:endParaRPr lang="es-MX"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2600">
                        <a:lnSpc>
                          <a:spcPct val="100000"/>
                        </a:lnSpc>
                        <a:buClr>
                          <a:srgbClr val="000000"/>
                        </a:buClr>
                        <a:buFont typeface="Arial"/>
                        <a:buChar char="•"/>
                      </a:pPr>
                      <a:r>
                        <a:rPr lang="es-MX" sz="1800" b="0" strike="noStrike" spc="-1" dirty="0">
                          <a:solidFill>
                            <a:srgbClr val="000000"/>
                          </a:solidFill>
                          <a:latin typeface="Calibri"/>
                        </a:rPr>
                        <a:t>……..</a:t>
                      </a:r>
                      <a:endParaRPr lang="es-MX" sz="1800" b="0" strike="noStrike" spc="-1" dirty="0">
                        <a:latin typeface="Arial"/>
                      </a:endParaRPr>
                    </a:p>
                    <a:p>
                      <a:pPr marL="285840" indent="-282600">
                        <a:lnSpc>
                          <a:spcPct val="100000"/>
                        </a:lnSpc>
                        <a:buClr>
                          <a:srgbClr val="000000"/>
                        </a:buClr>
                        <a:buFont typeface="Arial"/>
                        <a:buChar char="•"/>
                      </a:pPr>
                      <a:r>
                        <a:rPr lang="es-MX" sz="1800" b="0" strike="noStrike" spc="-1" dirty="0">
                          <a:solidFill>
                            <a:srgbClr val="000000"/>
                          </a:solidFill>
                          <a:latin typeface="Calibri"/>
                        </a:rPr>
                        <a:t>……..</a:t>
                      </a:r>
                      <a:endParaRPr lang="es-MX" sz="1800" b="0" strike="noStrike" spc="-1" dirty="0">
                        <a:latin typeface="Arial"/>
                      </a:endParaRPr>
                    </a:p>
                    <a:p>
                      <a:pPr marL="285840" indent="-282600">
                        <a:lnSpc>
                          <a:spcPct val="100000"/>
                        </a:lnSpc>
                        <a:buClr>
                          <a:srgbClr val="000000"/>
                        </a:buClr>
                        <a:buFont typeface="Arial"/>
                        <a:buChar char="•"/>
                      </a:pPr>
                      <a:r>
                        <a:rPr lang="es-MX" sz="1800" b="0" strike="noStrike" spc="-1" dirty="0">
                          <a:solidFill>
                            <a:srgbClr val="000000"/>
                          </a:solidFill>
                          <a:latin typeface="Calibri"/>
                        </a:rPr>
                        <a:t>……..</a:t>
                      </a:r>
                      <a:endParaRPr lang="es-MX" sz="1800" b="0" strike="noStrike" spc="-1" dirty="0">
                        <a:latin typeface="Arial"/>
                      </a:endParaRPr>
                    </a:p>
                    <a:p>
                      <a:pPr marL="285840" indent="-282600">
                        <a:lnSpc>
                          <a:spcPct val="100000"/>
                        </a:lnSpc>
                        <a:buClr>
                          <a:srgbClr val="000000"/>
                        </a:buClr>
                        <a:buFont typeface="Arial"/>
                        <a:buChar char="•"/>
                      </a:pPr>
                      <a:r>
                        <a:rPr lang="es-MX" sz="1800" b="0" strike="noStrike" spc="-1" dirty="0">
                          <a:solidFill>
                            <a:srgbClr val="000000"/>
                          </a:solidFill>
                          <a:latin typeface="Calibri"/>
                        </a:rPr>
                        <a:t>……..</a:t>
                      </a:r>
                      <a:endParaRPr lang="es-MX" sz="1800" b="0" strike="noStrike" spc="-1" dirty="0">
                        <a:latin typeface="Arial"/>
                      </a:endParaRPr>
                    </a:p>
                    <a:p>
                      <a:pPr>
                        <a:lnSpc>
                          <a:spcPct val="100000"/>
                        </a:lnSpc>
                      </a:pPr>
                      <a:endParaRPr lang="es-MX"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
        <p:nvSpPr>
          <p:cNvPr id="226" name="CustomShape 1"/>
          <p:cNvSpPr/>
          <p:nvPr/>
        </p:nvSpPr>
        <p:spPr>
          <a:xfrm>
            <a:off x="8229600" y="6248520"/>
            <a:ext cx="834840" cy="2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MX" sz="1200" b="0" strike="noStrike" spc="-1">
                <a:solidFill>
                  <a:srgbClr val="808080"/>
                </a:solidFill>
                <a:latin typeface="Calibri"/>
                <a:ea typeface="DejaVu Sans"/>
              </a:rPr>
              <a:t>11</a:t>
            </a:r>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8DFAEA-5C0E-4ABD-B5ED-2FEF3216B16B}"/>
</file>

<file path=customXml/itemProps2.xml><?xml version="1.0" encoding="utf-8"?>
<ds:datastoreItem xmlns:ds="http://schemas.openxmlformats.org/officeDocument/2006/customXml" ds:itemID="{AE4219D4-B064-41A0-A43D-2BCE5F846A80}"/>
</file>

<file path=customXml/itemProps3.xml><?xml version="1.0" encoding="utf-8"?>
<ds:datastoreItem xmlns:ds="http://schemas.openxmlformats.org/officeDocument/2006/customXml" ds:itemID="{42273595-EC82-4731-A0E2-16A05B062D93}"/>
</file>

<file path=docProps/app.xml><?xml version="1.0" encoding="utf-8"?>
<Properties xmlns="http://schemas.openxmlformats.org/officeDocument/2006/extended-properties" xmlns:vt="http://schemas.openxmlformats.org/officeDocument/2006/docPropsVTypes">
  <Template/>
  <TotalTime>46760</TotalTime>
  <Words>6159</Words>
  <Application>Microsoft Office PowerPoint</Application>
  <PresentationFormat>On-screen Show (4:3)</PresentationFormat>
  <Paragraphs>829</Paragraphs>
  <Slides>47</Slides>
  <Notes>41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47</vt:i4>
      </vt:variant>
    </vt:vector>
  </HeadingPairs>
  <TitlesOfParts>
    <vt:vector size="59" baseType="lpstr">
      <vt:lpstr>Arial</vt:lpstr>
      <vt:lpstr>Calibri</vt:lpstr>
      <vt:lpstr>Courier New</vt:lpstr>
      <vt:lpstr>StarSymbol</vt:lpstr>
      <vt:lpstr>Symbol</vt:lpstr>
      <vt:lpstr>Times New Roman</vt:lpstr>
      <vt:lpstr>Wingdings</vt:lpstr>
      <vt:lpstr>Office Theme</vt:lpstr>
      <vt:lpstr>Office Theme</vt:lpstr>
      <vt:lpstr>Office Theme</vt:lpstr>
      <vt:lpstr>Office Theme</vt:lpstr>
      <vt:lpstr>Office Theme</vt:lpstr>
      <vt:lpstr>Análisis de peligros en el trabajo</vt:lpstr>
      <vt:lpstr>Descargo de responsabilidad </vt:lpstr>
      <vt:lpstr>Objetivos de aprendizaje</vt:lpstr>
      <vt:lpstr>¿Qué es un peligro?</vt:lpstr>
      <vt:lpstr>¿Cuáles son los tipos de peligro? (1)</vt:lpstr>
      <vt:lpstr>¿Cuáles son los tipos de peligro? (2)</vt:lpstr>
      <vt:lpstr>¿Qué es el análisis de peligros en el trabajo?</vt:lpstr>
      <vt:lpstr>Proceso para conducir el análisis de peligros en el trabajo</vt:lpstr>
      <vt:lpstr>Formulario para el análisis de peligros en el trabajo</vt:lpstr>
      <vt:lpstr>Análisis de peligros del trabajo en altura (1)</vt:lpstr>
      <vt:lpstr>Análisis de peligros del trabajo en altura (2)</vt:lpstr>
      <vt:lpstr>Análisis de peligros del trabajo en altura (3)</vt:lpstr>
      <vt:lpstr>Análisis de peligros del ensamblado mecánico de componentes grandes (1)</vt:lpstr>
      <vt:lpstr>Análisis de peligros del ensamblado mecánico de componentes grandes (2)</vt:lpstr>
      <vt:lpstr>Analisis de peligros del trabajo cerca de la electricidad (1)</vt:lpstr>
      <vt:lpstr>Analisis de peligros del trabajo cerca de la electricidad (2)</vt:lpstr>
      <vt:lpstr>Análisis de peligros del trabajo en ambientes expuestos</vt:lpstr>
      <vt:lpstr>Medidas de control de peligros en ambientes expuestos (1)</vt:lpstr>
      <vt:lpstr>Medidas de control de peligros en ambientes expuestos (2)</vt:lpstr>
      <vt:lpstr>Medidas de control de peligros en ambientes expuestos (3)</vt:lpstr>
      <vt:lpstr>Medidas de control de peligros en ambientes expuestos (4)</vt:lpstr>
      <vt:lpstr>Análisis de peligros del ensamblado y la erección de la turbina eólica</vt:lpstr>
      <vt:lpstr>Análisis de peligros del ensamblado y la erección de la turbina eólica (1)</vt:lpstr>
      <vt:lpstr>Análisis de peligros del ensamblado y la erección de la turbina eólica (2)</vt:lpstr>
      <vt:lpstr>Análisis de peligros del ensamblado y la erección de la turbina eólica (3)</vt:lpstr>
      <vt:lpstr>Análisis de peligros del ensamblado y la erección de la turbina eólica (4)</vt:lpstr>
      <vt:lpstr>Análisis de peligros durante descarga (1)</vt:lpstr>
      <vt:lpstr>Análisis de peligros durante descarga (2)</vt:lpstr>
      <vt:lpstr>Análisis de peligros del ensamblado de torre (1)</vt:lpstr>
      <vt:lpstr>Análisis de peligros del ensamblado de torre (2)</vt:lpstr>
      <vt:lpstr>Análisis de peligros de la colocación de la góndola (1)</vt:lpstr>
      <vt:lpstr>Análisis de peligros de la colocación de la góndola (2)</vt:lpstr>
      <vt:lpstr>Análisis de peligros de la colocación de la góndola (3)</vt:lpstr>
      <vt:lpstr>Análisis de peligros de la colocación de la góndola (4)</vt:lpstr>
      <vt:lpstr>Análisis de peligros de la colocación de la góndola (5)</vt:lpstr>
      <vt:lpstr>Análisis de peligros del ensamblado y la colocación del rotor (1)</vt:lpstr>
      <vt:lpstr>Análisis de peligros del ensamblado y la colocación del rotor (2)</vt:lpstr>
      <vt:lpstr>Análisis de peligros del ensamblado y la colocación del rotor (3)</vt:lpstr>
      <vt:lpstr>Análisis de peligros del ensamblado y la colocación del rotor (4)</vt:lpstr>
      <vt:lpstr>Análisis de peligros de la terminación mecánica y puesta en funcionamiento (1)</vt:lpstr>
      <vt:lpstr>Análisis de peligros de la terminación mecánica y puesta en funcionamiento (2)</vt:lpstr>
      <vt:lpstr>Análisis de peligros de la terminación mecánica y puesta en funcionamiento (3)</vt:lpstr>
      <vt:lpstr>Análisis de peligros de la terminación mecánica y puesta en funcionamiento (4)</vt:lpstr>
      <vt:lpstr>Principales peligros</vt:lpstr>
      <vt:lpstr>Medidas de control (1)</vt:lpstr>
      <vt:lpstr>Medidas de control (2)</vt:lpstr>
      <vt:lpstr>Repaso y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Behzad</dc:creator>
  <dc:description/>
  <cp:lastModifiedBy>Washington, L. Sherea - OSHA</cp:lastModifiedBy>
  <cp:revision>823</cp:revision>
  <cp:lastPrinted>2018-12-07T14:35:04Z</cp:lastPrinted>
  <dcterms:created xsi:type="dcterms:W3CDTF">2013-07-16T18:42:55Z</dcterms:created>
  <dcterms:modified xsi:type="dcterms:W3CDTF">2025-03-06T15:14:02Z</dcterms:modified>
  <dc:language>es-MX</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47</vt:i4>
  </property>
  <property fmtid="{D5CDD505-2E9C-101B-9397-08002B2CF9AE}" pid="12" name="ContentTypeId">
    <vt:lpwstr>0x010100E6536AF224EF5343AEE9DBD81549EA0A</vt:lpwstr>
  </property>
</Properties>
</file>