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Lst>
  <p:notesMasterIdLst>
    <p:notesMasterId r:id="rId70"/>
  </p:notesMasterIdLst>
  <p:sldIdLst>
    <p:sldId id="368" r:id="rId2"/>
    <p:sldId id="257" r:id="rId3"/>
    <p:sldId id="408" r:id="rId4"/>
    <p:sldId id="409" r:id="rId5"/>
    <p:sldId id="410" r:id="rId6"/>
    <p:sldId id="372" r:id="rId7"/>
    <p:sldId id="411" r:id="rId8"/>
    <p:sldId id="375" r:id="rId9"/>
    <p:sldId id="383" r:id="rId10"/>
    <p:sldId id="374" r:id="rId11"/>
    <p:sldId id="412" r:id="rId12"/>
    <p:sldId id="413" r:id="rId13"/>
    <p:sldId id="266" r:id="rId14"/>
    <p:sldId id="388" r:id="rId15"/>
    <p:sldId id="389" r:id="rId16"/>
    <p:sldId id="271" r:id="rId17"/>
    <p:sldId id="403" r:id="rId18"/>
    <p:sldId id="385" r:id="rId19"/>
    <p:sldId id="398" r:id="rId20"/>
    <p:sldId id="275" r:id="rId21"/>
    <p:sldId id="386" r:id="rId22"/>
    <p:sldId id="280" r:id="rId23"/>
    <p:sldId id="397" r:id="rId24"/>
    <p:sldId id="399" r:id="rId25"/>
    <p:sldId id="274" r:id="rId26"/>
    <p:sldId id="276" r:id="rId27"/>
    <p:sldId id="394" r:id="rId28"/>
    <p:sldId id="287" r:id="rId29"/>
    <p:sldId id="288" r:id="rId30"/>
    <p:sldId id="289" r:id="rId31"/>
    <p:sldId id="290" r:id="rId32"/>
    <p:sldId id="391" r:id="rId33"/>
    <p:sldId id="291" r:id="rId34"/>
    <p:sldId id="395" r:id="rId35"/>
    <p:sldId id="292" r:id="rId36"/>
    <p:sldId id="295" r:id="rId37"/>
    <p:sldId id="300" r:id="rId38"/>
    <p:sldId id="301" r:id="rId39"/>
    <p:sldId id="302" r:id="rId40"/>
    <p:sldId id="303" r:id="rId41"/>
    <p:sldId id="392" r:id="rId42"/>
    <p:sldId id="304" r:id="rId43"/>
    <p:sldId id="404" r:id="rId44"/>
    <p:sldId id="305" r:id="rId45"/>
    <p:sldId id="306" r:id="rId46"/>
    <p:sldId id="307" r:id="rId47"/>
    <p:sldId id="308" r:id="rId48"/>
    <p:sldId id="309" r:id="rId49"/>
    <p:sldId id="310" r:id="rId50"/>
    <p:sldId id="311" r:id="rId51"/>
    <p:sldId id="312" r:id="rId52"/>
    <p:sldId id="313" r:id="rId53"/>
    <p:sldId id="314" r:id="rId54"/>
    <p:sldId id="316" r:id="rId55"/>
    <p:sldId id="317" r:id="rId56"/>
    <p:sldId id="315" r:id="rId57"/>
    <p:sldId id="318" r:id="rId58"/>
    <p:sldId id="319" r:id="rId59"/>
    <p:sldId id="320" r:id="rId60"/>
    <p:sldId id="321" r:id="rId61"/>
    <p:sldId id="393" r:id="rId62"/>
    <p:sldId id="323" r:id="rId63"/>
    <p:sldId id="324" r:id="rId64"/>
    <p:sldId id="325" r:id="rId65"/>
    <p:sldId id="326" r:id="rId66"/>
    <p:sldId id="402" r:id="rId67"/>
    <p:sldId id="414" r:id="rId68"/>
    <p:sldId id="401"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hail Golovkov"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65046" autoAdjust="0"/>
  </p:normalViewPr>
  <p:slideViewPr>
    <p:cSldViewPr snapToGrid="0">
      <p:cViewPr varScale="1">
        <p:scale>
          <a:sx n="67" d="100"/>
          <a:sy n="67" d="100"/>
        </p:scale>
        <p:origin x="1056" y="67"/>
      </p:cViewPr>
      <p:guideLst>
        <p:guide orient="horz" pos="2160"/>
        <p:guide pos="2880"/>
      </p:guideLst>
    </p:cSldViewPr>
  </p:slideViewPr>
  <p:outlineViewPr>
    <p:cViewPr>
      <p:scale>
        <a:sx n="33" d="100"/>
        <a:sy n="33" d="100"/>
      </p:scale>
      <p:origin x="0" y="-9485"/>
    </p:cViewPr>
  </p:outlineViewPr>
  <p:notesTextViewPr>
    <p:cViewPr>
      <p:scale>
        <a:sx n="1" d="1"/>
        <a:sy n="1" d="1"/>
      </p:scale>
      <p:origin x="0" y="0"/>
    </p:cViewPr>
  </p:notesTextViewPr>
  <p:notesViewPr>
    <p:cSldViewPr snapToGrid="0">
      <p:cViewPr varScale="1">
        <p:scale>
          <a:sx n="55" d="100"/>
          <a:sy n="55" d="100"/>
        </p:scale>
        <p:origin x="-25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79F4DF-1851-4FA8-A277-384CDE99DD69}" type="datetimeFigureOut">
              <a:rPr lang="en-US" smtClean="0"/>
              <a:t>2/20/2025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80D6C5-33AE-45D8-B8B9-8598C887B120}" type="slidenum">
              <a:rPr lang="en-US" smtClean="0"/>
              <a:t>‹#›</a:t>
            </a:fld>
            <a:endParaRPr lang="en-US" dirty="0"/>
          </a:p>
        </p:txBody>
      </p:sp>
    </p:spTree>
    <p:extLst>
      <p:ext uri="{BB962C8B-B14F-4D97-AF65-F5344CB8AC3E}">
        <p14:creationId xmlns:p14="http://schemas.microsoft.com/office/powerpoint/2010/main" val="169285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searchgate.net/figure/General-description-of-a-wind-turbine-system-The-appropriate-voltage-level-is-related-to_fig2_22191167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aithnesswindfarms.co.uk/AccidentStatistics.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dte/librar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cmo.edu/osha-gran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sha.gov/laws-regs/standardinterpretations/2015-09-0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Welcome to our training course.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Address safety issues: exits, what to do in case of fire etc.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primary objective of this training course is to increase the awareness and skills for recognizing electrical hazards related to wind tower construction and maintenance.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course training materials were developed by three members with a team effort: Introduce developers &amp; instructors and the employer.</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1</a:t>
            </a:fld>
            <a:endParaRPr lang="en-US"/>
          </a:p>
        </p:txBody>
      </p:sp>
    </p:spTree>
    <p:extLst>
      <p:ext uri="{BB962C8B-B14F-4D97-AF65-F5344CB8AC3E}">
        <p14:creationId xmlns:p14="http://schemas.microsoft.com/office/powerpoint/2010/main" val="7332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onto the core of this module, we would like to have a quiz which will help us understand where you are. The quiz includes 4 questions. Please circle just one choice as your best answer to each question.</a:t>
            </a:r>
          </a:p>
        </p:txBody>
      </p:sp>
      <p:sp>
        <p:nvSpPr>
          <p:cNvPr id="4" name="Slide Number Placeholder 3"/>
          <p:cNvSpPr>
            <a:spLocks noGrp="1"/>
          </p:cNvSpPr>
          <p:nvPr>
            <p:ph type="sldNum" sz="quarter" idx="10"/>
          </p:nvPr>
        </p:nvSpPr>
        <p:spPr/>
        <p:txBody>
          <a:bodyPr/>
          <a:lstStyle/>
          <a:p>
            <a:fld id="{BA80D6C5-33AE-45D8-B8B9-8598C887B120}" type="slidenum">
              <a:rPr lang="en-US" smtClean="0"/>
              <a:t>10</a:t>
            </a:fld>
            <a:endParaRPr lang="en-US"/>
          </a:p>
        </p:txBody>
      </p:sp>
    </p:spTree>
    <p:extLst>
      <p:ext uri="{BB962C8B-B14F-4D97-AF65-F5344CB8AC3E}">
        <p14:creationId xmlns:p14="http://schemas.microsoft.com/office/powerpoint/2010/main" val="423197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Before we discuss electric hazards, we will provide an overview of current state and growth potential of the wind industry.</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11</a:t>
            </a:fld>
            <a:endParaRPr lang="en-US"/>
          </a:p>
        </p:txBody>
      </p:sp>
    </p:spTree>
    <p:extLst>
      <p:ext uri="{BB962C8B-B14F-4D97-AF65-F5344CB8AC3E}">
        <p14:creationId xmlns:p14="http://schemas.microsoft.com/office/powerpoint/2010/main" val="246055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generation from wind is growing faster than from any of the other major sources of energy, including coal, natural gas, and nuclear. Solar energy is growing faster but it is not yet reach threshold of being a major energy source. </a:t>
            </a:r>
          </a:p>
          <a:p>
            <a:r>
              <a:rPr lang="en-US" dirty="0"/>
              <a:t>Over last 9 years wind energy generation has increased about 170% or 2.7 times. While nuclear generation is holding steady, natural gas is slightly growing, and coal energy generation is on a down slope.      </a:t>
            </a:r>
          </a:p>
          <a:p>
            <a:r>
              <a:rPr lang="en-US" dirty="0"/>
              <a:t>Only major sources of energy production are shown.  </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12</a:t>
            </a:fld>
            <a:endParaRPr lang="en-US"/>
          </a:p>
        </p:txBody>
      </p:sp>
    </p:spTree>
    <p:extLst>
      <p:ext uri="{BB962C8B-B14F-4D97-AF65-F5344CB8AC3E}">
        <p14:creationId xmlns:p14="http://schemas.microsoft.com/office/powerpoint/2010/main" val="277597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today in US most of the wind generation is land-based, offshore wind resources are of a great value in land areas along the coast where land based generation is not feasible because of low average inland wind speeds.  UK and China are leaders in offshore wind generation when it comes to the size and capacity of single wind farm.</a:t>
            </a:r>
          </a:p>
          <a:p>
            <a:r>
              <a:rPr lang="en-US" dirty="0"/>
              <a:t>The map shows the off-the-coast predicted mean annual wind speeds at 90-m height. </a:t>
            </a:r>
          </a:p>
          <a:p>
            <a:r>
              <a:rPr lang="en-US" dirty="0"/>
              <a:t>Areas with annual average wind speeds of 7 meters per second (m/s) and greater at 90-m height are generally considered to have a wind resource suitable for offshore development. </a:t>
            </a:r>
          </a:p>
        </p:txBody>
      </p:sp>
      <p:sp>
        <p:nvSpPr>
          <p:cNvPr id="4" name="Slide Number Placeholder 3"/>
          <p:cNvSpPr>
            <a:spLocks noGrp="1"/>
          </p:cNvSpPr>
          <p:nvPr>
            <p:ph type="sldNum" sz="quarter" idx="10"/>
          </p:nvPr>
        </p:nvSpPr>
        <p:spPr/>
        <p:txBody>
          <a:bodyPr/>
          <a:lstStyle/>
          <a:p>
            <a:fld id="{BA80D6C5-33AE-45D8-B8B9-8598C887B120}" type="slidenum">
              <a:rPr lang="en-US" smtClean="0"/>
              <a:t>13</a:t>
            </a:fld>
            <a:endParaRPr lang="en-US"/>
          </a:p>
        </p:txBody>
      </p:sp>
    </p:spTree>
    <p:extLst>
      <p:ext uri="{BB962C8B-B14F-4D97-AF65-F5344CB8AC3E}">
        <p14:creationId xmlns:p14="http://schemas.microsoft.com/office/powerpoint/2010/main" val="272017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clip will explain how wind energy is converted into electric energy (or how electric energy is generated from wind). It will also describe general constructions and equipment that is required to be placed in the tower to generate electricity.</a:t>
            </a:r>
          </a:p>
          <a:p>
            <a:r>
              <a:rPr lang="en-US" dirty="0"/>
              <a:t>This information might be not new for you but we will need it for identifying locations and sources of electric hazards.</a:t>
            </a:r>
          </a:p>
          <a:p>
            <a:pPr marL="174708" indent="-174708">
              <a:buFont typeface="Arial" panose="020B0604020202020204" pitchFamily="34" charset="0"/>
              <a:buChar char="•"/>
            </a:pPr>
            <a:r>
              <a:rPr lang="en-US" dirty="0"/>
              <a:t>The main components of a wind turbine include propeller-like blades, rotor, Main shaft (including low-speed shaft, gear box and high-speed shaft), generator, anemometer for wind speed and wind vane for wind direction measurement, controller, pitch system and brake, yaw drive and motor, and supporting tower. The nacelle sits atop the tower and contains the gear box, low- and high-speed shafts, generator, controller, and brake. Some nacelles are large enough for a helicopter to land on. </a:t>
            </a:r>
          </a:p>
          <a:p>
            <a:pPr marL="174708" indent="-174708">
              <a:buFont typeface="Arial" panose="020B0604020202020204" pitchFamily="34" charset="0"/>
              <a:buChar char="•"/>
            </a:pPr>
            <a:r>
              <a:rPr lang="en-US" dirty="0"/>
              <a:t>The energy in the wind turns propeller-like blades around a rotor. Blades and hub together form the rotor.  The rotor is connected to a main shaft, which spins a generator to create electricity. This electricity can present electric arc, and electrocution hazards which must be understood and protected against during wind turbine construction and maintenance work. Therefore, wind kinetic energy  </a:t>
            </a:r>
            <a:r>
              <a:rPr lang="en-US" dirty="0">
                <a:sym typeface="Wingdings" panose="05000000000000000000" pitchFamily="2" charset="2"/>
              </a:rPr>
              <a:t></a:t>
            </a:r>
            <a:r>
              <a:rPr lang="en-US" dirty="0"/>
              <a:t> mechanical energy (shaft rotation) </a:t>
            </a:r>
            <a:r>
              <a:rPr lang="en-US" dirty="0">
                <a:sym typeface="Wingdings" panose="05000000000000000000" pitchFamily="2" charset="2"/>
              </a:rPr>
              <a:t></a:t>
            </a:r>
            <a:r>
              <a:rPr lang="en-US" dirty="0"/>
              <a:t> electrical </a:t>
            </a:r>
            <a:r>
              <a:rPr lang="en-US"/>
              <a:t>energy.</a:t>
            </a:r>
          </a:p>
          <a:p>
            <a:pPr lvl="0"/>
            <a:endParaRPr lang="en-US"/>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14</a:t>
            </a:fld>
            <a:endParaRPr lang="en-US"/>
          </a:p>
        </p:txBody>
      </p:sp>
    </p:spTree>
    <p:extLst>
      <p:ext uri="{BB962C8B-B14F-4D97-AF65-F5344CB8AC3E}">
        <p14:creationId xmlns:p14="http://schemas.microsoft.com/office/powerpoint/2010/main" val="370396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clip demonstrated how electricity is generated from the wind. Blades and rotor, low speed shaft, gearbox, high speed shaft, and generator.  </a:t>
            </a:r>
          </a:p>
          <a:p>
            <a:r>
              <a:rPr lang="en-US" dirty="0"/>
              <a:t>This video clip explains transmission and distribution of generated electrical energy. </a:t>
            </a:r>
          </a:p>
          <a:p>
            <a:r>
              <a:rPr lang="en-US" dirty="0"/>
              <a:t>Electricity is generated at low voltage below 1 kilovolt, usually 500-700 volts. This voltage level is too low for power collection and transmission because of higher loses. </a:t>
            </a:r>
          </a:p>
          <a:p>
            <a:r>
              <a:rPr lang="en-US" dirty="0"/>
              <a:t>For that reason there is a step up transformer at the bottom of each tower. Low voltage cables connect generator at the top of the tower with step up transformer at the bottom. Network of step up transformers connected with underground cables is used to collect generated energy to wind farm substation. A collection network is usually operated at 35 kilovolts.</a:t>
            </a:r>
          </a:p>
          <a:p>
            <a:r>
              <a:rPr lang="en-US" dirty="0"/>
              <a:t>At the substation, collected energy is metered and converted into overhead transmission system through another step up transformer. </a:t>
            </a:r>
            <a:r>
              <a:rPr lang="en-US" baseline="0" dirty="0"/>
              <a:t>     </a:t>
            </a:r>
          </a:p>
          <a:p>
            <a:r>
              <a:rPr lang="en-US" baseline="0" dirty="0"/>
              <a:t>   </a:t>
            </a:r>
          </a:p>
          <a:p>
            <a:r>
              <a:rPr lang="en-US" baseline="0" dirty="0"/>
              <a:t>Reference:</a:t>
            </a:r>
          </a:p>
          <a:p>
            <a:r>
              <a:rPr lang="en-US" dirty="0">
                <a:hlinkClick r:id="rId3"/>
              </a:rPr>
              <a:t>https://www.researchgate.net/figure/General-description-of-a-wind-turbine-system-The-appropriate-voltage-level-is-related-to_fig2_221911675</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15</a:t>
            </a:fld>
            <a:endParaRPr lang="en-US"/>
          </a:p>
        </p:txBody>
      </p:sp>
    </p:spTree>
    <p:extLst>
      <p:ext uri="{BB962C8B-B14F-4D97-AF65-F5344CB8AC3E}">
        <p14:creationId xmlns:p14="http://schemas.microsoft.com/office/powerpoint/2010/main" val="140336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 turbine tower is an elegant masterpiece of technology, but it is a dangerous place for sun bathing. Wind turbines are a complicated piece of heavy rotating machinery and can be deadly when things are out of control. </a:t>
            </a:r>
          </a:p>
          <a:p>
            <a:r>
              <a:rPr lang="en-US" dirty="0"/>
              <a:t>Multiple hazards of various nature are associated with this equipment. </a:t>
            </a:r>
          </a:p>
          <a:p>
            <a:r>
              <a:rPr lang="en-US" dirty="0"/>
              <a:t>Complicating factor is that wind energy facilities are often located in remote areas far from hospitals and rescue services. This geography makes hazard recognition and control even more important to have plans in place for the prevention of serious incident causing personal injuries and to understand how to protect against the hazards of electrical hazards.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16</a:t>
            </a:fld>
            <a:endParaRPr lang="en-US"/>
          </a:p>
        </p:txBody>
      </p:sp>
    </p:spTree>
    <p:extLst>
      <p:ext uri="{BB962C8B-B14F-4D97-AF65-F5344CB8AC3E}">
        <p14:creationId xmlns:p14="http://schemas.microsoft.com/office/powerpoint/2010/main" val="26907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Statistical data on what can go wrong. This figure shows increased wind turbine accidents worldwide. These data were collected from media reports, so the actual number of accidents is expected to be higher as many accidents go unreported.</a:t>
            </a:r>
          </a:p>
          <a:p>
            <a:endParaRPr lang="en-US" dirty="0"/>
          </a:p>
          <a:p>
            <a:r>
              <a:rPr lang="en-US" dirty="0"/>
              <a:t>As of January 2019, the U.S. Wind Turbine Database (USWTDB) contains more than 58,000 turbines. </a:t>
            </a:r>
          </a:p>
          <a:p>
            <a:endParaRPr lang="en-US"/>
          </a:p>
          <a:p>
            <a:r>
              <a:rPr lang="en-US"/>
              <a:t>Reference: </a:t>
            </a:r>
          </a:p>
          <a:p>
            <a:r>
              <a:rPr lang="en-US"/>
              <a:t>http://www.caithnesswindfarms.co.uk/accidents.pdf</a:t>
            </a:r>
          </a:p>
          <a:p>
            <a:r>
              <a:rPr lang="en-US"/>
              <a:t>http://www.caithnesswindfarms.co.uk/fullaccidents.pdf</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17</a:t>
            </a:fld>
            <a:endParaRPr lang="en-US"/>
          </a:p>
        </p:txBody>
      </p:sp>
    </p:spTree>
    <p:extLst>
      <p:ext uri="{BB962C8B-B14F-4D97-AF65-F5344CB8AC3E}">
        <p14:creationId xmlns:p14="http://schemas.microsoft.com/office/powerpoint/2010/main" val="326285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U.K. </a:t>
            </a:r>
            <a:r>
              <a:rPr lang="en-US" dirty="0" err="1"/>
              <a:t>Caithness</a:t>
            </a:r>
            <a:r>
              <a:rPr lang="en-US" dirty="0"/>
              <a:t> Wind Farm Information Forum provides the most comprehensive injury data currently available anywhere in the world. </a:t>
            </a:r>
          </a:p>
          <a:p>
            <a:pPr marL="174708" indent="-174708">
              <a:buFont typeface="Arial" panose="020B0604020202020204" pitchFamily="34" charset="0"/>
              <a:buChar char="•"/>
            </a:pPr>
            <a:r>
              <a:rPr lang="en-US" dirty="0"/>
              <a:t>Up to march of 2020 there were 2663 accidents reported by media. Interestingly, about 1/3 of these accidents occurred in the U.S.</a:t>
            </a:r>
          </a:p>
          <a:p>
            <a:pPr marL="174708" indent="-174708">
              <a:buFont typeface="Arial" panose="020B0604020202020204" pitchFamily="34" charset="0"/>
              <a:buChar char="•"/>
            </a:pPr>
            <a:r>
              <a:rPr lang="en-US" dirty="0"/>
              <a:t>200 known fatalities have occurred. </a:t>
            </a:r>
          </a:p>
          <a:p>
            <a:pPr marL="174708" indent="-174708">
              <a:buFont typeface="Arial" panose="020B0604020202020204" pitchFamily="34" charset="0"/>
              <a:buChar char="•"/>
            </a:pPr>
            <a:r>
              <a:rPr lang="en-US" dirty="0"/>
              <a:t>During the 178 accidents, 208 wind industry or construction/maintenance workers were injured.</a:t>
            </a:r>
          </a:p>
          <a:p>
            <a:pPr marL="174708" indent="-174708">
              <a:buFont typeface="Arial" panose="020B0604020202020204" pitchFamily="34" charset="0"/>
              <a:buChar char="•"/>
            </a:pPr>
            <a:r>
              <a:rPr lang="en-US" dirty="0"/>
              <a:t>A total of 392 fire incidents were reported. Fire can arise from a number of sources.  The biggest problem with turbine fires is that, because of the turbine height, the fire fighters can do little but watch it burn itself out.</a:t>
            </a:r>
          </a:p>
          <a:p>
            <a:endParaRPr lang="en-US" dirty="0"/>
          </a:p>
          <a:p>
            <a:r>
              <a:rPr lang="en-US" dirty="0"/>
              <a:t>Reference:</a:t>
            </a:r>
          </a:p>
          <a:p>
            <a:pPr defTabSz="931774">
              <a:defRPr/>
            </a:pPr>
            <a:r>
              <a:rPr lang="en-US" u="sng" dirty="0">
                <a:hlinkClick r:id="rId3"/>
              </a:rPr>
              <a:t>http://caithnesswindfarms.co.uk/AccidentStatistics.htm</a:t>
            </a: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18</a:t>
            </a:fld>
            <a:endParaRPr lang="en-US"/>
          </a:p>
        </p:txBody>
      </p:sp>
    </p:spTree>
    <p:extLst>
      <p:ext uri="{BB962C8B-B14F-4D97-AF65-F5344CB8AC3E}">
        <p14:creationId xmlns:p14="http://schemas.microsoft.com/office/powerpoint/2010/main" val="357911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general hazards associated with wind tower construction and maintenance.</a:t>
            </a:r>
          </a:p>
          <a:p>
            <a:r>
              <a:rPr lang="en-US" dirty="0"/>
              <a:t>Electrical hazards will be discussed in detail later.</a:t>
            </a:r>
          </a:p>
          <a:p>
            <a:r>
              <a:rPr lang="en-US" dirty="0"/>
              <a:t>Few quick comments.</a:t>
            </a:r>
          </a:p>
          <a:p>
            <a:r>
              <a:rPr lang="en-US" dirty="0"/>
              <a:t>Mechanical destruction can happen when brakes fail and rotors exceed design speed. Rotor over speeding results in mechanical destruction of blades or entire tower. </a:t>
            </a:r>
          </a:p>
          <a:p>
            <a:r>
              <a:rPr lang="en-US" dirty="0"/>
              <a:t>Ignition of oil that is used in large quantities can add to a destruction. Example of these two hazards are included in the next few slides.  </a:t>
            </a:r>
          </a:p>
          <a:p>
            <a:r>
              <a:rPr lang="en-US" dirty="0"/>
              <a:t>Fall from nacelle is practically nonsurvivable event considering height.  </a:t>
            </a:r>
          </a:p>
          <a:p>
            <a:r>
              <a:rPr lang="en-US" dirty="0"/>
              <a:t>There are two noise sources from wind turbine: blade movement and turbine machinery.  At the bottom of the tower noise with estimated level of 100 DB (same as lawnmower) is predominantly from blade movement. Machinery noise is attenuated there by the distance of the tower height.  In the nacelle noise is a combination of both. Over-exposure to their otherwise harmless low noise has some undesirable possible outcomes such as dizziness, headaches, and sleep disturbance.</a:t>
            </a:r>
          </a:p>
          <a:p>
            <a:r>
              <a:rPr lang="en-US" dirty="0"/>
              <a:t>Applicability of OSHA rules for confined space in wind industry will be discussed in Module 3 along with other regulations and standardization.</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19</a:t>
            </a:fld>
            <a:endParaRPr lang="en-US"/>
          </a:p>
        </p:txBody>
      </p:sp>
    </p:spTree>
    <p:extLst>
      <p:ext uri="{BB962C8B-B14F-4D97-AF65-F5344CB8AC3E}">
        <p14:creationId xmlns:p14="http://schemas.microsoft.com/office/powerpoint/2010/main" val="4768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Training materials for this course were developed with financial support from OSHA Susan Harwood Grant under the grant number SH-05153-SH9.</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Importantly, the contents discussed in this course does not necessarily reflect the views or policies of the OSHA, or imply endorsement by the U.S. Government.</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Training materials developed with grant funds are available at OSHA website (</a:t>
            </a:r>
            <a:r>
              <a:rPr lang="en-US"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https://www.osha.gov/dte/library/</a:t>
            </a:r>
            <a:r>
              <a:rPr lang="en-US" dirty="0">
                <a:latin typeface="Arial" panose="020B0604020202020204" pitchFamily="34" charset="0"/>
                <a:ea typeface="Calibri" panose="020F0502020204030204" pitchFamily="34" charset="0"/>
                <a:cs typeface="Arial" panose="020B0604020202020204" pitchFamily="34" charset="0"/>
              </a:rPr>
              <a:t>) and University Of Central Missouri website (</a:t>
            </a:r>
            <a:r>
              <a:rPr lang="en-US"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https://www.ucmo.edu/osha-grant</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2</a:t>
            </a:fld>
            <a:endParaRPr lang="en-US"/>
          </a:p>
        </p:txBody>
      </p:sp>
    </p:spTree>
    <p:extLst>
      <p:ext uri="{BB962C8B-B14F-4D97-AF65-F5344CB8AC3E}">
        <p14:creationId xmlns:p14="http://schemas.microsoft.com/office/powerpoint/2010/main" val="204929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this slide shows Wind turbine catches on fire and creates a swirling vortex.</a:t>
            </a:r>
          </a:p>
          <a:p>
            <a:r>
              <a:rPr lang="en-US" dirty="0"/>
              <a:t>It is hard to extinguish especially high up in the air.</a:t>
            </a:r>
          </a:p>
          <a:p>
            <a:pPr defTabSz="931774">
              <a:defRPr/>
            </a:pPr>
            <a:r>
              <a:rPr lang="en-US" dirty="0"/>
              <a:t>These pictures show different fire accidents.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20</a:t>
            </a:fld>
            <a:endParaRPr lang="en-US"/>
          </a:p>
        </p:txBody>
      </p:sp>
    </p:spTree>
    <p:extLst>
      <p:ext uri="{BB962C8B-B14F-4D97-AF65-F5344CB8AC3E}">
        <p14:creationId xmlns:p14="http://schemas.microsoft.com/office/powerpoint/2010/main" val="2700408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two young lives perished in turbine fire is described in this slide. 19 and 21 years old workers died because of the fire. One fell and one died from burns in a confined space of nacelle. </a:t>
            </a:r>
          </a:p>
          <a:p>
            <a:r>
              <a:rPr lang="en-US" dirty="0"/>
              <a:t>Mechanical and fire accident impose hazard to personnel. </a:t>
            </a:r>
          </a:p>
        </p:txBody>
      </p:sp>
      <p:sp>
        <p:nvSpPr>
          <p:cNvPr id="4" name="Slide Number Placeholder 3"/>
          <p:cNvSpPr>
            <a:spLocks noGrp="1"/>
          </p:cNvSpPr>
          <p:nvPr>
            <p:ph type="sldNum" sz="quarter" idx="10"/>
          </p:nvPr>
        </p:nvSpPr>
        <p:spPr/>
        <p:txBody>
          <a:bodyPr/>
          <a:lstStyle/>
          <a:p>
            <a:fld id="{BA80D6C5-33AE-45D8-B8B9-8598C887B120}" type="slidenum">
              <a:rPr lang="en-US" smtClean="0"/>
              <a:t>21</a:t>
            </a:fld>
            <a:endParaRPr lang="en-US"/>
          </a:p>
        </p:txBody>
      </p:sp>
    </p:spTree>
    <p:extLst>
      <p:ext uri="{BB962C8B-B14F-4D97-AF65-F5344CB8AC3E}">
        <p14:creationId xmlns:p14="http://schemas.microsoft.com/office/powerpoint/2010/main" val="355032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Awareness of situation in general and during high wind can prevent injuries. </a:t>
            </a:r>
          </a:p>
          <a:p>
            <a:r>
              <a:rPr lang="en-US" dirty="0"/>
              <a:t>Awareness of surroundings, such as working inside nacelle may require to follow rules for confined space. </a:t>
            </a:r>
          </a:p>
          <a:p>
            <a:r>
              <a:rPr lang="en-US" dirty="0"/>
              <a:t>Working in an electrically safe work condition such as deenergized lines and equipment is always safest and preferred way for electrical equipment, and we will discuss these important topic in other modules.</a:t>
            </a:r>
          </a:p>
        </p:txBody>
      </p:sp>
      <p:sp>
        <p:nvSpPr>
          <p:cNvPr id="4" name="Slide Number Placeholder 3"/>
          <p:cNvSpPr>
            <a:spLocks noGrp="1"/>
          </p:cNvSpPr>
          <p:nvPr>
            <p:ph type="sldNum" sz="quarter" idx="10"/>
          </p:nvPr>
        </p:nvSpPr>
        <p:spPr/>
        <p:txBody>
          <a:bodyPr/>
          <a:lstStyle/>
          <a:p>
            <a:fld id="{BA80D6C5-33AE-45D8-B8B9-8598C887B120}" type="slidenum">
              <a:rPr lang="en-US" smtClean="0"/>
              <a:t>22</a:t>
            </a:fld>
            <a:endParaRPr lang="en-US"/>
          </a:p>
        </p:txBody>
      </p:sp>
    </p:spTree>
    <p:extLst>
      <p:ext uri="{BB962C8B-B14F-4D97-AF65-F5344CB8AC3E}">
        <p14:creationId xmlns:p14="http://schemas.microsoft.com/office/powerpoint/2010/main" val="361071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discuss electrical hazards.</a:t>
            </a:r>
          </a:p>
          <a:p>
            <a:r>
              <a:rPr lang="en-US" dirty="0"/>
              <a:t>As we discussed above, wind mechanical energy is converted to electrical energy with its associated hazards capable of causing injury, disability or death.  </a:t>
            </a:r>
          </a:p>
          <a:p>
            <a:r>
              <a:rPr lang="en-US" dirty="0"/>
              <a:t>Electric hazards are associated with equipment with rated voltage above 50 Volts. </a:t>
            </a:r>
          </a:p>
          <a:p>
            <a:r>
              <a:rPr lang="en-US" dirty="0"/>
              <a:t>Electric hazards exist in many places of wind turbines and during electricity transmission and distribution, including motors, generator, low voltage cables terminations and cables, step up transformers, high voltage cables terminations and cables, high voltage substation equipment, and overheard transition lines. </a:t>
            </a:r>
          </a:p>
          <a:p>
            <a:r>
              <a:rPr lang="en-US" dirty="0"/>
              <a:t>These electric hazards are electric shock and electric arc, and electric faults or overloads which could cause electrical fires.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23</a:t>
            </a:fld>
            <a:endParaRPr lang="en-US"/>
          </a:p>
        </p:txBody>
      </p:sp>
    </p:spTree>
    <p:extLst>
      <p:ext uri="{BB962C8B-B14F-4D97-AF65-F5344CB8AC3E}">
        <p14:creationId xmlns:p14="http://schemas.microsoft.com/office/powerpoint/2010/main" val="1548000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typical voltages in wind industry are below 1000 volts at generator, around 20,000-25,000 volts for collection network, and can reach over 100 kilovolts for transmission level.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24</a:t>
            </a:fld>
            <a:endParaRPr lang="en-US"/>
          </a:p>
        </p:txBody>
      </p:sp>
    </p:spTree>
    <p:extLst>
      <p:ext uri="{BB962C8B-B14F-4D97-AF65-F5344CB8AC3E}">
        <p14:creationId xmlns:p14="http://schemas.microsoft.com/office/powerpoint/2010/main" val="451269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shock can result in human fatality commonly described as electrocution. Electrocution is a heart failure due to a fibrillation that can be combined with severe injury to internal tissues or organs. This video shows an example of electrocution.</a:t>
            </a:r>
          </a:p>
        </p:txBody>
      </p:sp>
      <p:sp>
        <p:nvSpPr>
          <p:cNvPr id="4" name="Slide Number Placeholder 3"/>
          <p:cNvSpPr>
            <a:spLocks noGrp="1"/>
          </p:cNvSpPr>
          <p:nvPr>
            <p:ph type="sldNum" sz="quarter" idx="10"/>
          </p:nvPr>
        </p:nvSpPr>
        <p:spPr/>
        <p:txBody>
          <a:bodyPr/>
          <a:lstStyle/>
          <a:p>
            <a:fld id="{BA80D6C5-33AE-45D8-B8B9-8598C887B120}" type="slidenum">
              <a:rPr lang="en-US" smtClean="0"/>
              <a:t>25</a:t>
            </a:fld>
            <a:endParaRPr lang="en-US"/>
          </a:p>
        </p:txBody>
      </p:sp>
    </p:spTree>
    <p:extLst>
      <p:ext uri="{BB962C8B-B14F-4D97-AF65-F5344CB8AC3E}">
        <p14:creationId xmlns:p14="http://schemas.microsoft.com/office/powerpoint/2010/main" val="785434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electrical hazard is an electric arc. Electric arc at a high voltage substation is shown in this video. However, electric arc accident can happen in low and medium voltage installation. Generally medium voltage is considered from 600-1000 volts, which is about the voltage at wind turbine generator.</a:t>
            </a:r>
          </a:p>
          <a:p>
            <a:endParaRPr lang="en-US" dirty="0"/>
          </a:p>
          <a:p>
            <a:r>
              <a:rPr lang="en-US" dirty="0"/>
              <a:t>OSHA has reported several example incidents involving electrical hazard injuries at wind energy locations (OSHA, 2019). For example, here are two scenarios:</a:t>
            </a:r>
          </a:p>
          <a:p>
            <a:pPr marL="174708" indent="-174708">
              <a:buFont typeface="Arial" panose="020B0604020202020204" pitchFamily="34" charset="0"/>
              <a:buChar char="•"/>
            </a:pPr>
            <a:r>
              <a:rPr lang="en-US" dirty="0"/>
              <a:t>Working in the bottom power cabinet of a wind turbine checking the electrical connections and came into contact with a bus bar with a fatal electric arc.</a:t>
            </a:r>
          </a:p>
          <a:p>
            <a:pPr marL="174708" indent="-174708">
              <a:buFont typeface="Arial" panose="020B0604020202020204" pitchFamily="34" charset="0"/>
              <a:buChar char="•"/>
            </a:pPr>
            <a:r>
              <a:rPr lang="en-US" dirty="0"/>
              <a:t>A site foreman was replacing a 480-volt circuit breaker serving a wind turbine. While turning a rotary switch, the worker did not test the circuit to ensure that it was de-energized. The circuit breaker remained energized by back feed from a transformer, caused a fault, and the resultant electric arc caused burns to the worker's face and arms and ignited his shirt. </a:t>
            </a:r>
          </a:p>
        </p:txBody>
      </p:sp>
      <p:sp>
        <p:nvSpPr>
          <p:cNvPr id="4" name="Slide Number Placeholder 3"/>
          <p:cNvSpPr>
            <a:spLocks noGrp="1"/>
          </p:cNvSpPr>
          <p:nvPr>
            <p:ph type="sldNum" sz="quarter" idx="10"/>
          </p:nvPr>
        </p:nvSpPr>
        <p:spPr/>
        <p:txBody>
          <a:bodyPr/>
          <a:lstStyle/>
          <a:p>
            <a:fld id="{BA80D6C5-33AE-45D8-B8B9-8598C887B120}" type="slidenum">
              <a:rPr lang="en-US" smtClean="0"/>
              <a:t>26</a:t>
            </a:fld>
            <a:endParaRPr lang="en-US"/>
          </a:p>
        </p:txBody>
      </p:sp>
    </p:spTree>
    <p:extLst>
      <p:ext uri="{BB962C8B-B14F-4D97-AF65-F5344CB8AC3E}">
        <p14:creationId xmlns:p14="http://schemas.microsoft.com/office/powerpoint/2010/main" val="2624330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 note in NFPA 70E-2018 Article 105 explains shock hazard: A source of possible injury or damage to health associated with current through the body caused by contact or approach to energized electrical conductors or circuit parts. </a:t>
            </a:r>
          </a:p>
          <a:p>
            <a:endParaRPr lang="en-US" dirty="0"/>
          </a:p>
          <a:p>
            <a:r>
              <a:rPr lang="en-US" dirty="0"/>
              <a:t>According to International Standard IEC 60038, voltage can be ranked from extra-low to high. When voltage is below 50 V, the risk is low; OSHA considers all voltages of 50 volts or above to be hazardous.</a:t>
            </a:r>
          </a:p>
          <a:p>
            <a:endParaRPr lang="en-US" dirty="0"/>
          </a:p>
          <a:p>
            <a:r>
              <a:rPr lang="en-US" dirty="0"/>
              <a:t>Reference:</a:t>
            </a:r>
          </a:p>
          <a:p>
            <a:pPr defTabSz="931774">
              <a:defRPr/>
            </a:pPr>
            <a:r>
              <a:rPr lang="en-US" dirty="0">
                <a:hlinkClick r:id="rId3"/>
              </a:rPr>
              <a:t>https://www.osha.gov/laws-regs/standardinterpretations/2015-09-04</a:t>
            </a:r>
            <a:endParaRPr lang="en-US" dirty="0"/>
          </a:p>
        </p:txBody>
      </p:sp>
      <p:sp>
        <p:nvSpPr>
          <p:cNvPr id="4" name="Slide Number Placeholder 3"/>
          <p:cNvSpPr>
            <a:spLocks noGrp="1"/>
          </p:cNvSpPr>
          <p:nvPr>
            <p:ph type="sldNum" sz="quarter" idx="10"/>
          </p:nvPr>
        </p:nvSpPr>
        <p:spPr/>
        <p:txBody>
          <a:bodyPr/>
          <a:lstStyle/>
          <a:p>
            <a:fld id="{CE13398C-838A-41C9-9A42-DA13D87CCC18}" type="slidenum">
              <a:rPr lang="en-US" smtClean="0"/>
              <a:t>27</a:t>
            </a:fld>
            <a:endParaRPr lang="en-US"/>
          </a:p>
        </p:txBody>
      </p:sp>
    </p:spTree>
    <p:extLst>
      <p:ext uri="{BB962C8B-B14F-4D97-AF65-F5344CB8AC3E}">
        <p14:creationId xmlns:p14="http://schemas.microsoft.com/office/powerpoint/2010/main" val="2746246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clip will explain how electric current effects human body. </a:t>
            </a:r>
          </a:p>
          <a:p>
            <a:endParaRPr lang="en-US" dirty="0"/>
          </a:p>
          <a:p>
            <a:pPr defTabSz="931774">
              <a:defRPr/>
            </a:pPr>
            <a:r>
              <a:rPr lang="en-US" dirty="0"/>
              <a:t>So the injury and damage to health resulting from electric shock is dependent on the magnitude of the electrical current, the power source frequency (e.g., 60 Hz) and the path and time duration of current through the body. The physiological reaction ranges from perception, muscular contractions, inability to let go, ventricular fibrillation, tissue burns and death.</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28</a:t>
            </a:fld>
            <a:endParaRPr lang="en-US"/>
          </a:p>
        </p:txBody>
      </p:sp>
    </p:spTree>
    <p:extLst>
      <p:ext uri="{BB962C8B-B14F-4D97-AF65-F5344CB8AC3E}">
        <p14:creationId xmlns:p14="http://schemas.microsoft.com/office/powerpoint/2010/main" val="1488690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next slide shows that internal impedance (resistance to current flow) is a complicated combination of resistances of various tissues into component parts. </a:t>
            </a:r>
          </a:p>
          <a:p>
            <a:r>
              <a:rPr lang="en-US" dirty="0"/>
              <a:t>Voltage potential is in one end of this schematic diagram and the ground potential is at the other end. </a:t>
            </a:r>
          </a:p>
          <a:p>
            <a:r>
              <a:rPr lang="en-US" dirty="0"/>
              <a:t>Since it is the current that kills, human body resistance is a crucial factor in reducing the current and increasing chance of survival. </a:t>
            </a:r>
          </a:p>
          <a:p>
            <a:r>
              <a:rPr lang="en-US" dirty="0"/>
              <a:t>There are two impedances of the skin, Zs1 and Zs2, in series with internal impedance (Zi) on the diagram. One at the voltage, and another at the ground potential. </a:t>
            </a:r>
          </a:p>
          <a:p>
            <a:r>
              <a:rPr lang="en-US" dirty="0"/>
              <a:t>Dry skin has a high resistance and limits current flowing through the body. As it was explained in the clip, wet skin is losing its resistance reducing overall impedance by 100 times. Increased current is resulting in higher likelihood of electric shock. </a:t>
            </a:r>
          </a:p>
          <a:p>
            <a:r>
              <a:rPr lang="en-US" dirty="0"/>
              <a:t>Internal impedance is complicated combination of resistances of various tissues. </a:t>
            </a:r>
          </a:p>
          <a:p>
            <a:endParaRPr lang="en-US" dirty="0"/>
          </a:p>
          <a:p>
            <a:r>
              <a:rPr lang="en-US" dirty="0"/>
              <a:t>Reference:</a:t>
            </a:r>
          </a:p>
          <a:p>
            <a:pPr defTabSz="931774">
              <a:defRPr/>
            </a:pPr>
            <a:r>
              <a:rPr lang="en-US" dirty="0"/>
              <a:t>Hai Jiang, Ph.D., P.E.  Evaluation of Heart Current Factor Using Computational Human Body Phantom. 3</a:t>
            </a:r>
            <a:r>
              <a:rPr lang="en-US" baseline="30000" dirty="0"/>
              <a:t>rd</a:t>
            </a:r>
            <a:r>
              <a:rPr lang="en-US" dirty="0"/>
              <a:t> International Symposium Electricity and Safety  in the 21</a:t>
            </a:r>
            <a:r>
              <a:rPr lang="en-US" baseline="30000" dirty="0"/>
              <a:t>st</a:t>
            </a:r>
            <a:r>
              <a:rPr lang="en-US" dirty="0"/>
              <a:t> Century, Dresden, Germany, November 5-6, 2018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29</a:t>
            </a:fld>
            <a:endParaRPr lang="en-US"/>
          </a:p>
        </p:txBody>
      </p:sp>
    </p:spTree>
    <p:extLst>
      <p:ext uri="{BB962C8B-B14F-4D97-AF65-F5344CB8AC3E}">
        <p14:creationId xmlns:p14="http://schemas.microsoft.com/office/powerpoint/2010/main" val="280546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OSHA grant requires us to inform you about worker rights and responsibilities under the OSH Act.</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OSH Act gives workers the right to safe and healthful workplace. This link is an OSHA publication 3021 published in 2017 about Workers’ Rights.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For example,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Workers have the right to know about laws and your rights under the Occupational Safety and Health Act.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Workers have a right to receive training about hazards and controls. Training is very important to prevent workplace incidents and injuries.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Workers have the right to access to information related to workplace safety and health information, such as chemical hazard information, exposure monitoring data, and OSHA Form 301 which records workplace injuries, and any OSHA citations. Employers are required to display the poster of workplace safety and health information. Employers must display the poster in a conspicuous place where workers can see it.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Workers have a right to understand workplace hazards and participate in activities to control hazards and protect from injuries. Such activities as accident investigation, complaint filing to OSHA and OSHA inspection.</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a:t>
            </a:fld>
            <a:endParaRPr lang="en-US"/>
          </a:p>
        </p:txBody>
      </p:sp>
    </p:spTree>
    <p:extLst>
      <p:ext uri="{BB962C8B-B14F-4D97-AF65-F5344CB8AC3E}">
        <p14:creationId xmlns:p14="http://schemas.microsoft.com/office/powerpoint/2010/main" val="188178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how internal impedance can be represented by researches. Why these complications are needed and what is the value of using such models? You may know that the severity of electric shock depends on what parts of the body are touching voltage and ground potential. Touch points not only determine path of the current. Touch points also determine impedance of the current path and magnitude of the current flowing through the body.   </a:t>
            </a:r>
          </a:p>
        </p:txBody>
      </p:sp>
      <p:sp>
        <p:nvSpPr>
          <p:cNvPr id="4" name="Slide Number Placeholder 3"/>
          <p:cNvSpPr>
            <a:spLocks noGrp="1"/>
          </p:cNvSpPr>
          <p:nvPr>
            <p:ph type="sldNum" sz="quarter" idx="10"/>
          </p:nvPr>
        </p:nvSpPr>
        <p:spPr/>
        <p:txBody>
          <a:bodyPr/>
          <a:lstStyle/>
          <a:p>
            <a:fld id="{BA80D6C5-33AE-45D8-B8B9-8598C887B120}" type="slidenum">
              <a:rPr lang="en-US" smtClean="0"/>
              <a:t>30</a:t>
            </a:fld>
            <a:endParaRPr lang="en-US"/>
          </a:p>
        </p:txBody>
      </p:sp>
    </p:spTree>
    <p:extLst>
      <p:ext uri="{BB962C8B-B14F-4D97-AF65-F5344CB8AC3E}">
        <p14:creationId xmlns:p14="http://schemas.microsoft.com/office/powerpoint/2010/main" val="2089924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and the next couple slides using different touch potential models illustrate that injury to internal organs from current flow is dependent upon the path of current through the body.</a:t>
            </a:r>
          </a:p>
          <a:p>
            <a:r>
              <a:rPr lang="en-US" dirty="0"/>
              <a:t>Touch potential is the voltage differences between any two points on a person’s body causing current flow.</a:t>
            </a:r>
          </a:p>
          <a:p>
            <a:r>
              <a:rPr lang="en-US" dirty="0"/>
              <a:t>This slide represents the flow of electric current through the body represented by hand-to-hand and hand-to-foot. </a:t>
            </a:r>
          </a:p>
          <a:p>
            <a:endParaRPr lang="en-US" dirty="0"/>
          </a:p>
          <a:p>
            <a:r>
              <a:rPr lang="en-US" dirty="0"/>
              <a:t>Reference:</a:t>
            </a:r>
          </a:p>
          <a:p>
            <a:pPr defTabSz="931774">
              <a:defRPr/>
            </a:pPr>
            <a:r>
              <a:rPr lang="en-US" dirty="0"/>
              <a:t>Dipl.-Ing. Reinhart </a:t>
            </a:r>
            <a:r>
              <a:rPr lang="en-US" dirty="0" err="1"/>
              <a:t>Hirtler</a:t>
            </a:r>
            <a:r>
              <a:rPr lang="en-US" dirty="0"/>
              <a:t>. Protection against Electric Shock 3</a:t>
            </a:r>
            <a:r>
              <a:rPr lang="en-US" baseline="30000" dirty="0"/>
              <a:t>rd</a:t>
            </a:r>
            <a:r>
              <a:rPr lang="en-US" dirty="0"/>
              <a:t> International Symposium Electricity and Safety  in the 21</a:t>
            </a:r>
            <a:r>
              <a:rPr lang="en-US" baseline="30000" dirty="0"/>
              <a:t>st</a:t>
            </a:r>
            <a:r>
              <a:rPr lang="en-US" dirty="0"/>
              <a:t> Century, Dresden, Germany, November 5-6, 2018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31</a:t>
            </a:fld>
            <a:endParaRPr lang="en-US"/>
          </a:p>
        </p:txBody>
      </p:sp>
    </p:spTree>
    <p:extLst>
      <p:ext uri="{BB962C8B-B14F-4D97-AF65-F5344CB8AC3E}">
        <p14:creationId xmlns:p14="http://schemas.microsoft.com/office/powerpoint/2010/main" val="1340946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from hand-foot touch points, the current is higher for hand-both feet touch model because of parallel feet impedances.  </a:t>
            </a:r>
          </a:p>
        </p:txBody>
      </p:sp>
      <p:sp>
        <p:nvSpPr>
          <p:cNvPr id="4" name="Slide Number Placeholder 3"/>
          <p:cNvSpPr>
            <a:spLocks noGrp="1"/>
          </p:cNvSpPr>
          <p:nvPr>
            <p:ph type="sldNum" sz="quarter" idx="10"/>
          </p:nvPr>
        </p:nvSpPr>
        <p:spPr/>
        <p:txBody>
          <a:bodyPr/>
          <a:lstStyle/>
          <a:p>
            <a:fld id="{BA80D6C5-33AE-45D8-B8B9-8598C887B120}" type="slidenum">
              <a:rPr lang="en-US" smtClean="0"/>
              <a:t>32</a:t>
            </a:fld>
            <a:endParaRPr lang="en-US"/>
          </a:p>
        </p:txBody>
      </p:sp>
    </p:spTree>
    <p:extLst>
      <p:ext uri="{BB962C8B-B14F-4D97-AF65-F5344CB8AC3E}">
        <p14:creationId xmlns:p14="http://schemas.microsoft.com/office/powerpoint/2010/main" val="2635017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modeling of current flow through the human body, Model C and Model D shows even less impedance  (resistance) for current flow from hands-to-feet (Model C where current flows from the hands to the seat and then current flows from the seat to the feet) and hand-to-seat (Model D) touch models.</a:t>
            </a:r>
          </a:p>
        </p:txBody>
      </p:sp>
      <p:sp>
        <p:nvSpPr>
          <p:cNvPr id="4" name="Slide Number Placeholder 3"/>
          <p:cNvSpPr>
            <a:spLocks noGrp="1"/>
          </p:cNvSpPr>
          <p:nvPr>
            <p:ph type="sldNum" sz="quarter" idx="10"/>
          </p:nvPr>
        </p:nvSpPr>
        <p:spPr/>
        <p:txBody>
          <a:bodyPr/>
          <a:lstStyle/>
          <a:p>
            <a:fld id="{BA80D6C5-33AE-45D8-B8B9-8598C887B120}" type="slidenum">
              <a:rPr lang="en-US" smtClean="0"/>
              <a:t>33</a:t>
            </a:fld>
            <a:endParaRPr lang="en-US"/>
          </a:p>
        </p:txBody>
      </p:sp>
    </p:spTree>
    <p:extLst>
      <p:ext uri="{BB962C8B-B14F-4D97-AF65-F5344CB8AC3E}">
        <p14:creationId xmlns:p14="http://schemas.microsoft.com/office/powerpoint/2010/main" val="3272002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table includes result of calculation for the above touch models. The highest current is associated with the shortest path as highlighted.</a:t>
            </a:r>
          </a:p>
          <a:p>
            <a:endParaRPr lang="en-US" baseline="0" dirty="0"/>
          </a:p>
          <a:p>
            <a:endParaRPr lang="en-US" baseline="0" dirty="0"/>
          </a:p>
          <a:p>
            <a:r>
              <a:rPr lang="en-US" baseline="0" dirty="0"/>
              <a:t>Reference:</a:t>
            </a:r>
          </a:p>
          <a:p>
            <a:pPr defTabSz="931774">
              <a:defRPr/>
            </a:pPr>
            <a:r>
              <a:rPr lang="en-US" dirty="0"/>
              <a:t>Hai Jiang, Ph.D., P.E.  Evaluation of Heart Current Factor Using Computational Human Body Phantom. 3</a:t>
            </a:r>
            <a:r>
              <a:rPr lang="en-US" baseline="30000" dirty="0"/>
              <a:t>rd</a:t>
            </a:r>
            <a:r>
              <a:rPr lang="en-US" dirty="0"/>
              <a:t> International Symposium Electricity and Safety  in the 21</a:t>
            </a:r>
            <a:r>
              <a:rPr lang="en-US" baseline="30000" dirty="0"/>
              <a:t>st</a:t>
            </a:r>
            <a:r>
              <a:rPr lang="en-US" dirty="0"/>
              <a:t> Century, Dresden, Germany, November 5-6, 2018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34</a:t>
            </a:fld>
            <a:endParaRPr lang="en-US"/>
          </a:p>
        </p:txBody>
      </p:sp>
    </p:spTree>
    <p:extLst>
      <p:ext uri="{BB962C8B-B14F-4D97-AF65-F5344CB8AC3E}">
        <p14:creationId xmlns:p14="http://schemas.microsoft.com/office/powerpoint/2010/main" val="1005569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shock can be divided into low and medium/high voltage electric shock.  </a:t>
            </a:r>
          </a:p>
          <a:p>
            <a:r>
              <a:rPr lang="en-US" dirty="0"/>
              <a:t>There are several different situations that can lead to electric shock. Low, medium or high voltage electric shocks from energized conductors can result from direct or indirect contact. Indirect contact is when someone is touching equipment, such as a ladder or aerial work platform that has become energized by contact with energized overhead line. </a:t>
            </a:r>
          </a:p>
          <a:p>
            <a:r>
              <a:rPr lang="en-US" dirty="0"/>
              <a:t> </a:t>
            </a:r>
          </a:p>
          <a:p>
            <a:r>
              <a:rPr lang="en-US" dirty="0"/>
              <a:t>Electric current will start flowing through workers body when direct contact is established with low voltage energized conductor or circuit part and the ground at the same time. Electric current will also start flowing when a person is touching a piece of equipment with failed or damaged insulation. Such equipment could be a metal enclosure or conductive handle of low voltage machinery, electric appliance, or electric powered tool. </a:t>
            </a:r>
          </a:p>
          <a:p>
            <a:r>
              <a:rPr lang="en-US" dirty="0"/>
              <a:t>When an energized conductor falls on a conductive object, such as wet wood or directly to the ground, the object and immediate area of the ground become energized, creating a zone of voltage difference or potential in relation to the ground called step potential.  As resistance of the soil is never zero, a voltage drop or difference in voltage potential in relation to current flow through the soil is called step potential.</a:t>
            </a:r>
          </a:p>
          <a:p>
            <a:r>
              <a:rPr lang="en-US" dirty="0"/>
              <a:t>Step potential of a few hundred volts is created mostly by fallen energized overhead line wire. For variety of reasons, this fault may not be cleared by line protection allowing current to flow from a wire into the ground in all directions from contact point.  </a:t>
            </a:r>
          </a:p>
        </p:txBody>
      </p:sp>
      <p:sp>
        <p:nvSpPr>
          <p:cNvPr id="4" name="Slide Number Placeholder 3"/>
          <p:cNvSpPr>
            <a:spLocks noGrp="1"/>
          </p:cNvSpPr>
          <p:nvPr>
            <p:ph type="sldNum" sz="quarter" idx="10"/>
          </p:nvPr>
        </p:nvSpPr>
        <p:spPr/>
        <p:txBody>
          <a:bodyPr/>
          <a:lstStyle/>
          <a:p>
            <a:fld id="{BA80D6C5-33AE-45D8-B8B9-8598C887B120}" type="slidenum">
              <a:rPr lang="en-US" smtClean="0"/>
              <a:t>35</a:t>
            </a:fld>
            <a:endParaRPr lang="en-US"/>
          </a:p>
        </p:txBody>
      </p:sp>
    </p:spTree>
    <p:extLst>
      <p:ext uri="{BB962C8B-B14F-4D97-AF65-F5344CB8AC3E}">
        <p14:creationId xmlns:p14="http://schemas.microsoft.com/office/powerpoint/2010/main" val="3995871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rPr>
              <a:t>These two videos demonstrate two different ways of getting an electric shock:  indirect contact with energized machinery such as a dump truck or aerial platform contacting power line, and indirect contact from electric arc or electric flashover. </a:t>
            </a:r>
            <a:endParaRPr lang="en-US" dirty="0"/>
          </a:p>
          <a:p>
            <a:r>
              <a:rPr lang="en-US" dirty="0"/>
              <a:t>The first video shows indirect contact through touching equipment that has come into contact with energized overhead line. Even for indirect contact there is arcing and sparking between truck and overhead line.</a:t>
            </a:r>
          </a:p>
          <a:p>
            <a:pPr defTabSz="931774">
              <a:defRPr/>
            </a:pPr>
            <a:r>
              <a:rPr lang="en-US" dirty="0">
                <a:latin typeface="Arial" panose="020B0604020202020204" pitchFamily="34" charset="0"/>
                <a:ea typeface="Calibri" panose="020F0502020204030204" pitchFamily="34" charset="0"/>
                <a:cs typeface="Arial" panose="020B0604020202020204" pitchFamily="34" charset="0"/>
              </a:rPr>
              <a:t>In the second video flashover is between an arm and a wire. Flashover or electric arc is an electrical breakdown of insulation of air between two conductors. Human contact to medium and high voltage energized equipment can result in a flashover (i.e., a high-voltage electric short circuit made through the air between conductors), and the current flows from energized conductor to human body. As we know, current easily flows through the human body because it has relatively low impedance of about 100 kiloohms. Therefore, the human body acts as extension of ground potential. The current flow results in the same flashover as the outcome when weather grounded conductor or human body approaches and inadvertently contacts an energized circuit part. </a:t>
            </a:r>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dirty="0"/>
              <a:t>More about protection against electric shock is coming in Module 2.</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36</a:t>
            </a:fld>
            <a:endParaRPr lang="en-US"/>
          </a:p>
        </p:txBody>
      </p:sp>
    </p:spTree>
    <p:extLst>
      <p:ext uri="{BB962C8B-B14F-4D97-AF65-F5344CB8AC3E}">
        <p14:creationId xmlns:p14="http://schemas.microsoft.com/office/powerpoint/2010/main" val="3760475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moving to the second electrical hazard, electric arc. Flashover is the manifestation of an electric arc. As it was stated earlier, in contrary to electric shock, electric arc is less understood. </a:t>
            </a:r>
          </a:p>
          <a:p>
            <a:r>
              <a:rPr lang="en-US" dirty="0"/>
              <a:t>It is important to emphasize that electric arc is an electric discharge phenomena. Not chemical, not mechanical but purely electrical. </a:t>
            </a:r>
          </a:p>
          <a:p>
            <a:r>
              <a:rPr lang="en-US" dirty="0"/>
              <a:t>Secondly, electric arc is a continuous discharge between two conductive objects and the arc has a certain duration determined by clearing time of fuses or relay protection of the circuit breakers. The electric arc, also called arc flash is not an instantaneous detonation or explosion but is a longer process in time. Arc duration in electrical equipment can reach from few milliseconds to few seconds.  </a:t>
            </a:r>
          </a:p>
          <a:p>
            <a:r>
              <a:rPr lang="en-US" dirty="0"/>
              <a:t>Thirdly, electric arc consists of highly conductive, high temperature plasma channel between two (single phase or phase to phase arc) or between three or four conductors (three phase arc). Plasma is an ionized gas consisting of free electrons and positive ions, the fourth state of matter. Completely ionized air provides high conductivity </a:t>
            </a:r>
            <a:r>
              <a:rPr lang="en-US" dirty="0">
                <a:latin typeface="Arial" panose="020B0604020202020204" pitchFamily="34" charset="0"/>
                <a:ea typeface="Calibri" panose="020F0502020204030204" pitchFamily="34" charset="0"/>
              </a:rPr>
              <a:t>from the plasma of the channel.</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37</a:t>
            </a:fld>
            <a:endParaRPr lang="en-US"/>
          </a:p>
        </p:txBody>
      </p:sp>
    </p:spTree>
    <p:extLst>
      <p:ext uri="{BB962C8B-B14F-4D97-AF65-F5344CB8AC3E}">
        <p14:creationId xmlns:p14="http://schemas.microsoft.com/office/powerpoint/2010/main" val="1020982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maintain all ionized medium, the temperature of the ionized gas must be above 5,000 degrees centigrade. An electric arc consists of a plasma cloud of hot gases, molten conductors and plasma dust, as well as a defined plasma jet. Within the arc jets the temperature is even higher. </a:t>
            </a:r>
          </a:p>
          <a:p>
            <a:r>
              <a:rPr lang="en-US" dirty="0"/>
              <a:t>So, thermal hazards are the most prominent danger form of electric arc. </a:t>
            </a:r>
          </a:p>
          <a:p>
            <a:r>
              <a:rPr lang="en-US" dirty="0"/>
              <a:t>Electromagnetic forces between currents in electrical conductors and arc plasma channel greatly affect arc behavior. In normal operation, when load currents are in the range of hundreds of amperes and probability for an arc flash event is low, electromagnetic forces are insignificant in magnitude. However, during a fault and an electric arc event fault current is increasing into kilo amperes range. Electromagnetic forces not only become highly destructive for equipment but also interact with the plasma channel to move or change its shape and length.</a:t>
            </a:r>
          </a:p>
          <a:p>
            <a:r>
              <a:rPr lang="en-US" dirty="0"/>
              <a:t>There are numerous and different definition in standards. There is a term “arc flash”. Although it is widely used in the industry, it does not accurately reflect what electric arc is. In fact, it is defined as “dangerous condition caused by electric arc”. So knowledge of electric arc is still a must for understanding protection.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38</a:t>
            </a:fld>
            <a:endParaRPr lang="en-US"/>
          </a:p>
        </p:txBody>
      </p:sp>
    </p:spTree>
    <p:extLst>
      <p:ext uri="{BB962C8B-B14F-4D97-AF65-F5344CB8AC3E}">
        <p14:creationId xmlns:p14="http://schemas.microsoft.com/office/powerpoint/2010/main" val="45379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electric shock, when current is flowing through the body causing internal tissue burns, electric arc is associated with external skin burns from thermal energy of electric arc. The severity of burn trauma depends on area of a skin burn and degree (depth) of skin burn.</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39</a:t>
            </a:fld>
            <a:endParaRPr lang="en-US"/>
          </a:p>
        </p:txBody>
      </p:sp>
    </p:spTree>
    <p:extLst>
      <p:ext uri="{BB962C8B-B14F-4D97-AF65-F5344CB8AC3E}">
        <p14:creationId xmlns:p14="http://schemas.microsoft.com/office/powerpoint/2010/main" val="330966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also have the responsibility:</a:t>
            </a:r>
          </a:p>
          <a:p>
            <a:r>
              <a:rPr lang="en-US" dirty="0"/>
              <a:t>to comply with all the OSHA standards</a:t>
            </a:r>
          </a:p>
          <a:p>
            <a:r>
              <a:rPr lang="en-US" dirty="0"/>
              <a:t>to comply with the employer's safety and health rules</a:t>
            </a:r>
          </a:p>
          <a:p>
            <a:r>
              <a:rPr lang="en-US" dirty="0"/>
              <a:t>to report any hazards to your supervisor</a:t>
            </a:r>
          </a:p>
          <a:p>
            <a:r>
              <a:rPr lang="en-US" dirty="0"/>
              <a:t>to report any job-related illness or injury to your supervisor</a:t>
            </a:r>
          </a:p>
          <a:p>
            <a:r>
              <a:rPr lang="en-US" dirty="0"/>
              <a:t>Here is a link from OSHA about Worker Rights and Responsibilities. </a:t>
            </a:r>
            <a:r>
              <a:rPr lang="en-US" u="sng" dirty="0">
                <a:solidFill>
                  <a:srgbClr val="0000FF"/>
                </a:solidFill>
                <a:latin typeface="Arial" panose="020B0604020202020204" pitchFamily="34" charset="0"/>
                <a:ea typeface="Calibri" panose="020F0502020204030204" pitchFamily="34" charset="0"/>
                <a:hlinkClick r:id="rId3"/>
              </a:rPr>
              <a:t>https://www.osha.gov/Publications/Mach_SafeGuard/rights.html</a:t>
            </a:r>
            <a:r>
              <a:rPr lang="en-US" dirty="0">
                <a:latin typeface="Arial" panose="020B0604020202020204" pitchFamily="34" charset="0"/>
                <a:ea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a:t>
            </a:fld>
            <a:endParaRPr lang="en-US"/>
          </a:p>
        </p:txBody>
      </p:sp>
    </p:spTree>
    <p:extLst>
      <p:ext uri="{BB962C8B-B14F-4D97-AF65-F5344CB8AC3E}">
        <p14:creationId xmlns:p14="http://schemas.microsoft.com/office/powerpoint/2010/main" val="428939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Other hazards and possible injuries are eye injuries from ultraviolet (UV) and infrared (IR) light emitted from an electric arc; hearing damage because arc discharge is accompanied with loud sound; lung damage from breathing in hot air; and involuntary movement. Some injuries may be reversible and curable while the others are not.</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40</a:t>
            </a:fld>
            <a:endParaRPr lang="en-US"/>
          </a:p>
        </p:txBody>
      </p:sp>
    </p:spTree>
    <p:extLst>
      <p:ext uri="{BB962C8B-B14F-4D97-AF65-F5344CB8AC3E}">
        <p14:creationId xmlns:p14="http://schemas.microsoft.com/office/powerpoint/2010/main" val="1577446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burn injuries from electric arc are real. Here is one example:</a:t>
            </a:r>
          </a:p>
          <a:p>
            <a:r>
              <a:rPr lang="en-US" dirty="0"/>
              <a:t>In October 2010, a wind farm technician suffered third-degree burns to his neck, chest and arms and second degree burns to his face after energy from an arc flash struck him while working. OSHA determined that the technician’s employer failed to ensure workers attached personal lockout/ tagout devices on tower turbine switch gear at ground level. Other employees were working on the towers 350 feet off the ground. A transformer unexpectedly activated, injuring the technician. </a:t>
            </a:r>
          </a:p>
          <a:p>
            <a:r>
              <a:rPr lang="en-US" dirty="0"/>
              <a:t>However, there are some inconsistences and incompleteness in reporting of arc incidents. Therefore, arc statistics are often sketchy and incomplete in fatal and non-fatal injury reports.</a:t>
            </a:r>
          </a:p>
        </p:txBody>
      </p:sp>
      <p:sp>
        <p:nvSpPr>
          <p:cNvPr id="4" name="Slide Number Placeholder 3"/>
          <p:cNvSpPr>
            <a:spLocks noGrp="1"/>
          </p:cNvSpPr>
          <p:nvPr>
            <p:ph type="sldNum" sz="quarter" idx="10"/>
          </p:nvPr>
        </p:nvSpPr>
        <p:spPr/>
        <p:txBody>
          <a:bodyPr/>
          <a:lstStyle/>
          <a:p>
            <a:fld id="{BA80D6C5-33AE-45D8-B8B9-8598C887B120}" type="slidenum">
              <a:rPr lang="en-US" smtClean="0"/>
              <a:t>41</a:t>
            </a:fld>
            <a:endParaRPr lang="en-US"/>
          </a:p>
        </p:txBody>
      </p:sp>
    </p:spTree>
    <p:extLst>
      <p:ext uri="{BB962C8B-B14F-4D97-AF65-F5344CB8AC3E}">
        <p14:creationId xmlns:p14="http://schemas.microsoft.com/office/powerpoint/2010/main" val="3473722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electric arc: energized circuit parts not guarded or insulated, switching devices that produce electric arcs in normal operation, sliding parts that could fault during operation (for example, rack-mounted circuit breakers), and energized electric equipment that could fail (for example, electric equipment with damaged insulation or with evidence of arcing or overheating).</a:t>
            </a:r>
          </a:p>
          <a:p>
            <a:endParaRPr lang="en-US" dirty="0"/>
          </a:p>
          <a:p>
            <a:r>
              <a:rPr lang="en-US" dirty="0"/>
              <a:t>More information:</a:t>
            </a:r>
          </a:p>
          <a:p>
            <a:pPr>
              <a:buFont typeface="Wingdings" panose="05000000000000000000" pitchFamily="2" charset="2"/>
              <a:buNone/>
            </a:pPr>
            <a:r>
              <a:rPr lang="en-US" b="1" dirty="0"/>
              <a:t>Energized circuit parts not guarded or insulated</a:t>
            </a:r>
            <a:r>
              <a:rPr lang="en-US" dirty="0"/>
              <a:t>: </a:t>
            </a:r>
          </a:p>
          <a:p>
            <a:pPr lvl="1">
              <a:buFont typeface="Wingdings" panose="05000000000000000000" pitchFamily="2" charset="2"/>
              <a:buNone/>
            </a:pPr>
            <a:r>
              <a:rPr lang="en-US" dirty="0"/>
              <a:t>whether conductive objects can come too close to or fall onto the energized parts.</a:t>
            </a:r>
          </a:p>
          <a:p>
            <a:pPr>
              <a:buFont typeface="Wingdings" panose="05000000000000000000" pitchFamily="2" charset="2"/>
              <a:buNone/>
            </a:pPr>
            <a:r>
              <a:rPr lang="en-US" b="1" dirty="0"/>
              <a:t>Exposed, energized circuit parts: </a:t>
            </a:r>
          </a:p>
          <a:p>
            <a:pPr lvl="1">
              <a:buFont typeface="Wingdings" panose="05000000000000000000" pitchFamily="2" charset="2"/>
              <a:buNone/>
            </a:pPr>
            <a:r>
              <a:rPr lang="en-US" dirty="0"/>
              <a:t>whether the employee is closer to the part than the minimum approach distance established by the employer (as permitted by § 1910.269(l)(3)(iii)).</a:t>
            </a:r>
          </a:p>
          <a:p>
            <a:r>
              <a:rPr lang="en-US" b="1" dirty="0"/>
              <a:t>Operation of electric equipment with sliding parts: </a:t>
            </a:r>
          </a:p>
          <a:p>
            <a:pPr lvl="1">
              <a:buFont typeface="Wingdings" panose="05000000000000000000" pitchFamily="2" charset="2"/>
              <a:buNone/>
            </a:pPr>
            <a:r>
              <a:rPr lang="en-US" dirty="0"/>
              <a:t>That could fault during operation is part of the normal operation of the equipment or occurs during servicing or maintenance, and</a:t>
            </a:r>
          </a:p>
          <a:p>
            <a:pPr lvl="1">
              <a:buFont typeface="Wingdings" panose="05000000000000000000" pitchFamily="2" charset="2"/>
              <a:buNone/>
            </a:pPr>
            <a:r>
              <a:rPr lang="en-US" dirty="0"/>
              <a:t>Sliding parts that could fault during operation (for example, rack-mounted circuit breakers).</a:t>
            </a:r>
          </a:p>
          <a:p>
            <a:pPr>
              <a:buFont typeface="Wingdings" panose="05000000000000000000" pitchFamily="2" charset="2"/>
              <a:buNone/>
            </a:pPr>
            <a:r>
              <a:rPr lang="en-US" b="1" dirty="0"/>
              <a:t>Energized electric equipment</a:t>
            </a:r>
            <a:r>
              <a:rPr lang="en-US" dirty="0"/>
              <a:t>:</a:t>
            </a:r>
          </a:p>
          <a:p>
            <a:pPr lvl="1">
              <a:buFont typeface="Wingdings" panose="05000000000000000000" pitchFamily="2" charset="2"/>
              <a:buNone/>
            </a:pPr>
            <a:r>
              <a:rPr lang="en-US" dirty="0"/>
              <a:t>With evidence of impending failure, such as evidence of arcing or overheating; or </a:t>
            </a:r>
          </a:p>
          <a:p>
            <a:pPr lvl="1">
              <a:buFont typeface="Wingdings" panose="05000000000000000000" pitchFamily="2" charset="2"/>
              <a:buNone/>
            </a:pPr>
            <a:r>
              <a:rPr lang="en-US" dirty="0"/>
              <a:t>Could fail (for example, electric equipment with damaged insulation or with evidence of arcing or overheating).</a:t>
            </a:r>
          </a:p>
          <a:p>
            <a:endParaRPr lang="en-US" dirty="0"/>
          </a:p>
          <a:p>
            <a:endParaRPr lang="en-US" dirty="0"/>
          </a:p>
          <a:p>
            <a:r>
              <a:rPr lang="en-US" b="1" dirty="0"/>
              <a:t>Appendix E to § 1910.269-Protection From Flames and Electric Arcs</a:t>
            </a:r>
          </a:p>
          <a:p>
            <a:endParaRPr lang="en-US" b="1" dirty="0"/>
          </a:p>
          <a:p>
            <a:r>
              <a:rPr lang="en-US" i="1" dirty="0"/>
              <a:t>Probability that an electric arc will occur</a:t>
            </a:r>
            <a:r>
              <a:rPr lang="en-US" dirty="0"/>
              <a:t>. Identify employees exposed to electric) arc hazards. The Occupational Safety and Health Administration will consider an employee exposed to electric) arc hazards if there is a reasonable likelihood that an electric arc will occur in the employee's work area, in other words, if the probability of such an event is higher than it is for the normal operation of enclosed equipment. </a:t>
            </a:r>
          </a:p>
          <a:p>
            <a:endParaRPr lang="en-US" dirty="0"/>
          </a:p>
          <a:p>
            <a:r>
              <a:rPr lang="en-US" dirty="0"/>
              <a:t>Factors to consider include:</a:t>
            </a:r>
          </a:p>
          <a:p>
            <a:r>
              <a:rPr lang="en-US" dirty="0"/>
              <a:t>For energized circuit parts not guarded or insulated, whether conductive objects can come too close to or fall onto the energized parts,  For exposed, energized circuit parts, whether the employee is closer to the part than the minimum approach distance established by the employer (as permitted by § 1910.269(l)(3)(iii)).  Whether the operation of electric equipment with sliding parts that could fault during operation is part of the normal operation of the equipment or occurs during servicing or maintenance, and for energized electric equipment, whether there is evidence of impending failure, such as evidence of arcing or overheating.</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42</a:t>
            </a:fld>
            <a:endParaRPr lang="en-US"/>
          </a:p>
        </p:txBody>
      </p:sp>
    </p:spTree>
    <p:extLst>
      <p:ext uri="{BB962C8B-B14F-4D97-AF65-F5344CB8AC3E}">
        <p14:creationId xmlns:p14="http://schemas.microsoft.com/office/powerpoint/2010/main" val="2711154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Most likely electric arc is started because of human error and equipment mechanical breakage of insulation as a result of normal operating. Here list some reasons.</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Arial" panose="020B0604020202020204" pitchFamily="34" charset="0"/>
              </a:rPr>
              <a:t>Mechanical failure of equipment;  Low and medium voltage circuit breakers are racking in or out; Grounded conductive equipment coming to close  to unguarded, uninsulated, and exposed parts; Energized electric equipment with damaged insulation or with evidence of arcing or overheating; Accidental operation or malfunction of breakers to energize grounded equipment; Human errors and dropping tool on energized equipment.</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43</a:t>
            </a:fld>
            <a:endParaRPr lang="en-US" dirty="0"/>
          </a:p>
        </p:txBody>
      </p:sp>
    </p:spTree>
    <p:extLst>
      <p:ext uri="{BB962C8B-B14F-4D97-AF65-F5344CB8AC3E}">
        <p14:creationId xmlns:p14="http://schemas.microsoft.com/office/powerpoint/2010/main" val="2711154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Not all electric arcs in electrical equipment in wind energy or any other industrial and utility transmission and distribution networks are the same. Differences in arc configuration and behavior determine the way thermal energy distribution occurs which in turn affects PPE protection properties.</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In technical magazines and publications, electric arc classification includes five different types. Current standardization is lagging to include this knowledge.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arc type in the classification is based on several differentiating factors: arc electrode geometrical configuration; nominal voltage of electrical installation; shape of arc; arc occurs inside enclosure or in the open air, predominant radiant or convective heat dissipation; stationary or moving arc; and contact with energized parts or voltage flashover.</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44</a:t>
            </a:fld>
            <a:endParaRPr lang="en-US" dirty="0"/>
          </a:p>
        </p:txBody>
      </p:sp>
    </p:spTree>
    <p:extLst>
      <p:ext uri="{BB962C8B-B14F-4D97-AF65-F5344CB8AC3E}">
        <p14:creationId xmlns:p14="http://schemas.microsoft.com/office/powerpoint/2010/main" val="3832855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air electric arc is the medium and high voltage arc burning in open air with no enclosure around it as shown on this slide. Open air arc is stable and will last until protective device clears the fault. The shape of the plasma channel can be described as a cylinder. The heat energy is dissipated equally in all directions predominantly through radiated light.</a:t>
            </a:r>
          </a:p>
          <a:p>
            <a:r>
              <a:rPr lang="en-US" dirty="0"/>
              <a:t>Potentially an open air arc can be started as a result of:</a:t>
            </a:r>
          </a:p>
          <a:p>
            <a:pPr marL="174708" indent="-174708">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a) bushing flashover at high and medium voltage transformer (power and instrument) or breaker.</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174708" indent="-174708">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b) flashover of a support and suspension insulators of power lines.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174708" indent="-174708">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c) flashover at substation </a:t>
            </a:r>
            <a:r>
              <a:rPr lang="en-US" dirty="0" err="1">
                <a:latin typeface="Arial" panose="020B0604020202020204" pitchFamily="34" charset="0"/>
                <a:ea typeface="Calibri" panose="020F0502020204030204" pitchFamily="34" charset="0"/>
                <a:cs typeface="Arial" panose="020B0604020202020204" pitchFamily="34" charset="0"/>
              </a:rPr>
              <a:t>buswork</a:t>
            </a:r>
            <a:r>
              <a:rPr lang="en-US"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45</a:t>
            </a:fld>
            <a:endParaRPr lang="en-US" dirty="0"/>
          </a:p>
        </p:txBody>
      </p:sp>
    </p:spTree>
    <p:extLst>
      <p:ext uri="{BB962C8B-B14F-4D97-AF65-F5344CB8AC3E}">
        <p14:creationId xmlns:p14="http://schemas.microsoft.com/office/powerpoint/2010/main" val="2044338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in-line electrode geometry of the open air arc does not generate electromagnetic interaction between current flowing in electrodes and current in the electric arc plasma channel that would force the plasma channel out of and away from the arc gap. </a:t>
            </a:r>
            <a:r>
              <a:rPr lang="en-US" dirty="0">
                <a:latin typeface="Arial" panose="020B0604020202020204" pitchFamily="34" charset="0"/>
                <a:ea typeface="Calibri" panose="020F0502020204030204" pitchFamily="34" charset="0"/>
              </a:rPr>
              <a:t>Which means outside of the path of the arc, worker injuries probably will not occur.</a:t>
            </a:r>
            <a:endParaRPr lang="en-US" dirty="0"/>
          </a:p>
          <a:p>
            <a:r>
              <a:rPr lang="en-US" dirty="0"/>
              <a:t>Electromagnetic forces only cause spinning of arc jets in electrode area as seen at this photo.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46</a:t>
            </a:fld>
            <a:endParaRPr lang="en-US" dirty="0"/>
          </a:p>
        </p:txBody>
      </p:sp>
    </p:spTree>
    <p:extLst>
      <p:ext uri="{BB962C8B-B14F-4D97-AF65-F5344CB8AC3E}">
        <p14:creationId xmlns:p14="http://schemas.microsoft.com/office/powerpoint/2010/main" val="34339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open air arc video recorded in the lab is shown at this slide. Although arc jets are spinning and deviating from strictly vertical, arc plasma channel is still in electrode gap and connecting arc jets. The temperature of arc jets is higher than in the middle of arc channel, therefore, arc jets are brighter in the video. </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47</a:t>
            </a:fld>
            <a:endParaRPr lang="en-US" dirty="0"/>
          </a:p>
        </p:txBody>
      </p:sp>
    </p:spTree>
    <p:extLst>
      <p:ext uri="{BB962C8B-B14F-4D97-AF65-F5344CB8AC3E}">
        <p14:creationId xmlns:p14="http://schemas.microsoft.com/office/powerpoint/2010/main" val="2601917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video clips are real life examples of open air arc. Important</a:t>
            </a:r>
            <a:r>
              <a:rPr lang="en-US" baseline="0" dirty="0"/>
              <a:t> for protection is that arc is stable, it is staying in the gap, and thermal energy is dissipated equally in all radial directions.</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48</a:t>
            </a:fld>
            <a:endParaRPr lang="en-US" dirty="0"/>
          </a:p>
        </p:txBody>
      </p:sp>
    </p:spTree>
    <p:extLst>
      <p:ext uri="{BB962C8B-B14F-4D97-AF65-F5344CB8AC3E}">
        <p14:creationId xmlns:p14="http://schemas.microsoft.com/office/powerpoint/2010/main" val="3119886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 in a box is the low voltage electric arc in enclosure. Thermal energy is dissipated though only one side open for the performed task or because of lock or hinge failure. Arc electrodes could be in-line or parallel with a short gap. </a:t>
            </a:r>
          </a:p>
          <a:p>
            <a:r>
              <a:rPr lang="en-US" dirty="0"/>
              <a:t>Typically the nominal voltage of electrical installations is between 400 volts and 1000 volts. The low voltage arc can exist only in short gaps of 2 inches or less. Sustainable electric arc in 120 volts equipment is unlikely, and in 240 volts equipment the low voltage arc can or cannot be sustained, depending on design. Generally the design spacing (arc gap in a potential electric arc event) between phases is too large for the voltage of 120 volts or 240 volts to support a stable and lasting arc. </a:t>
            </a:r>
          </a:p>
          <a:p>
            <a:r>
              <a:rPr lang="en-US" dirty="0"/>
              <a:t>Arc in a box could be more dangerous than an open air arc. With an arc in a box, all of the energy is concentrated in a focused path usually straight out the door where workers are standing. </a:t>
            </a:r>
          </a:p>
          <a:p>
            <a:r>
              <a:rPr lang="en-US" dirty="0"/>
              <a:t>Typical of nearly all arc events in industrial electrical equipment (MCC’s, panelboards, switchgear, meter sockets, etc.).</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49</a:t>
            </a:fld>
            <a:endParaRPr lang="en-US" dirty="0"/>
          </a:p>
        </p:txBody>
      </p:sp>
    </p:spTree>
    <p:extLst>
      <p:ext uri="{BB962C8B-B14F-4D97-AF65-F5344CB8AC3E}">
        <p14:creationId xmlns:p14="http://schemas.microsoft.com/office/powerpoint/2010/main" val="36223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prohibits employers from discharging or in any manner discriminating against employees</a:t>
            </a:r>
          </a:p>
          <a:p>
            <a:r>
              <a:rPr lang="en-US" dirty="0"/>
              <a:t>for reporting work-related injuries and illnesses</a:t>
            </a:r>
          </a:p>
          <a:p>
            <a:r>
              <a:rPr lang="en-US" dirty="0"/>
              <a:t>for requesting  information on injuries and illnesses</a:t>
            </a:r>
          </a:p>
          <a:p>
            <a:r>
              <a:rPr lang="en-US" dirty="0"/>
              <a:t>for anonymously requesting an OSHA inspection of workplace hazards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a:t>
            </a:fld>
            <a:endParaRPr lang="en-US"/>
          </a:p>
        </p:txBody>
      </p:sp>
    </p:spTree>
    <p:extLst>
      <p:ext uri="{BB962C8B-B14F-4D97-AF65-F5344CB8AC3E}">
        <p14:creationId xmlns:p14="http://schemas.microsoft.com/office/powerpoint/2010/main" val="1212015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 plasma channel is not visible outside the box because of a very short arc length. The plasma channel is all inside the enclosure and only the exhaust of very hot air through one open side can be seen. Hot air is mistaken by many for arc or plasma cloud. In reality the arc is always inside the box.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50</a:t>
            </a:fld>
            <a:endParaRPr lang="en-US" dirty="0"/>
          </a:p>
        </p:txBody>
      </p:sp>
    </p:spTree>
    <p:extLst>
      <p:ext uri="{BB962C8B-B14F-4D97-AF65-F5344CB8AC3E}">
        <p14:creationId xmlns:p14="http://schemas.microsoft.com/office/powerpoint/2010/main" val="95478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box arc is shown in the next video of two electricians who are working in low voltage panel. Wearing protection, left electricians unharmed in this case. </a:t>
            </a:r>
          </a:p>
        </p:txBody>
      </p:sp>
      <p:sp>
        <p:nvSpPr>
          <p:cNvPr id="4" name="Slide Number Placeholder 3"/>
          <p:cNvSpPr>
            <a:spLocks noGrp="1"/>
          </p:cNvSpPr>
          <p:nvPr>
            <p:ph type="sldNum" sz="quarter" idx="10"/>
          </p:nvPr>
        </p:nvSpPr>
        <p:spPr/>
        <p:txBody>
          <a:bodyPr/>
          <a:lstStyle/>
          <a:p>
            <a:fld id="{BA80D6C5-33AE-45D8-B8B9-8598C887B120}" type="slidenum">
              <a:rPr lang="en-US" smtClean="0"/>
              <a:t>51</a:t>
            </a:fld>
            <a:endParaRPr lang="en-US" dirty="0"/>
          </a:p>
        </p:txBody>
      </p:sp>
    </p:spTree>
    <p:extLst>
      <p:ext uri="{BB962C8B-B14F-4D97-AF65-F5344CB8AC3E}">
        <p14:creationId xmlns:p14="http://schemas.microsoft.com/office/powerpoint/2010/main" val="2106779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Moving arc is the medium or high voltage arc in open air propagating between the two long parallel conductors. Arc current flowing through the ionized plasma channel interacts electromagnetically with fault currents flowing in conductors. As the result, the plasma channel is forced to move along the conductors in the direction away from the power source such as generation station or feeding substation.</a:t>
            </a:r>
          </a:p>
          <a:p>
            <a:pPr defTabSz="931774">
              <a:defRP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52</a:t>
            </a:fld>
            <a:endParaRPr lang="en-US" dirty="0"/>
          </a:p>
        </p:txBody>
      </p:sp>
    </p:spTree>
    <p:extLst>
      <p:ext uri="{BB962C8B-B14F-4D97-AF65-F5344CB8AC3E}">
        <p14:creationId xmlns:p14="http://schemas.microsoft.com/office/powerpoint/2010/main" val="672009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video shows a moving arc plasma channel which is generally contained within the arc gap between parallel conductors where  the arc is not stationary. Heat energy dissipation is equal in all directions and radiated light is similar to the open air arc except that the source of radiated light is moving.</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53</a:t>
            </a:fld>
            <a:endParaRPr lang="en-US" dirty="0"/>
          </a:p>
        </p:txBody>
      </p:sp>
    </p:spTree>
    <p:extLst>
      <p:ext uri="{BB962C8B-B14F-4D97-AF65-F5344CB8AC3E}">
        <p14:creationId xmlns:p14="http://schemas.microsoft.com/office/powerpoint/2010/main" val="1466962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video is a real-life example of moving arc between two conductors in the field.</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54</a:t>
            </a:fld>
            <a:endParaRPr lang="en-US" dirty="0"/>
          </a:p>
        </p:txBody>
      </p:sp>
    </p:spTree>
    <p:extLst>
      <p:ext uri="{BB962C8B-B14F-4D97-AF65-F5344CB8AC3E}">
        <p14:creationId xmlns:p14="http://schemas.microsoft.com/office/powerpoint/2010/main" val="1274474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video shows two linemen exposed to a moving arc. Velocity of the moving arc is dependent on fault current magnitude and can reach more than 100 miles per hour. Such high velocity is reducing the time of potential arc exposure for a worker if he/she is on the side of the line.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measured incident energy in experiments on the side of the line and at the distance of 12 inches was below 2 </a:t>
            </a:r>
            <a:r>
              <a:rPr lang="en-US" dirty="0" err="1">
                <a:latin typeface="Arial" panose="020B0604020202020204" pitchFamily="34" charset="0"/>
                <a:ea typeface="Calibri" panose="020F0502020204030204" pitchFamily="34" charset="0"/>
                <a:cs typeface="Arial" panose="020B0604020202020204" pitchFamily="34" charset="0"/>
              </a:rPr>
              <a:t>cal</a:t>
            </a:r>
            <a:r>
              <a:rPr lang="en-US" dirty="0">
                <a:latin typeface="Arial" panose="020B0604020202020204" pitchFamily="34" charset="0"/>
                <a:ea typeface="Calibri" panose="020F0502020204030204" pitchFamily="34" charset="0"/>
                <a:cs typeface="Arial" panose="020B0604020202020204" pitchFamily="34" charset="0"/>
              </a:rPr>
              <a:t>/cm². Low heat exposure from the moving arc at the side of the line does not require specific testing.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Intentionally or not, workers have chosen safest positions for the task: one is staying at the side of the line and another is under and at the power source side relatively work site. Both positions are out of arc reach. Clothing and other PPE are not even slightly scorched.</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Jumping ahead into Module 2 “arc protection”. These videos are examples of how hazard assessments and work planning must consider arc type because that knowledge helps avoid arc exposure altogether. For example, a worker is not stuck in a bucket helpless in the path of an electric arc if a bucket is properly positioned. There would have been different outcome had worker positioned between phases. Direct contact with arc plasma channel (a minimum of 5,000C°) would have been unavoidable.</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55</a:t>
            </a:fld>
            <a:endParaRPr lang="en-US" dirty="0"/>
          </a:p>
        </p:txBody>
      </p:sp>
    </p:spTree>
    <p:extLst>
      <p:ext uri="{BB962C8B-B14F-4D97-AF65-F5344CB8AC3E}">
        <p14:creationId xmlns:p14="http://schemas.microsoft.com/office/powerpoint/2010/main" val="15479146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Video example shown in this slide is of moving arc effect on fabric positioned between conductors.</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There would have been different outcomes if worker was positioned between phases and direct contact with arc plasma channel (a minimum of 5,000C) would have been unavoidable.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Dangerous when staying between conductors.</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56</a:t>
            </a:fld>
            <a:endParaRPr lang="en-US" dirty="0"/>
          </a:p>
        </p:txBody>
      </p:sp>
    </p:spTree>
    <p:extLst>
      <p:ext uri="{BB962C8B-B14F-4D97-AF65-F5344CB8AC3E}">
        <p14:creationId xmlns:p14="http://schemas.microsoft.com/office/powerpoint/2010/main" val="3895952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Ejected arc is a medium or high voltage arc formed at the tips of parallel conductors or electrodes. The same way as for the moving arc, ejected arc current flows through the ionized plasma channel and interacts electromagnetically with fault currents flowing in conductors. As a result, the arc plasma channel is forced out of the gap between conductors; the channel is elongated and changes its shape from a column to nearly a circle. </a:t>
            </a:r>
          </a:p>
          <a:p>
            <a:pPr defTabSz="931774">
              <a:defRPr/>
            </a:pPr>
            <a:r>
              <a:rPr lang="en-US" dirty="0"/>
              <a:t>Both the radiant energy component from the plasma channel and convective heat component strengthened by the arc jets from the electrode tips are strong. </a:t>
            </a:r>
            <a:endParaRPr lang="en-US" dirty="0">
              <a:solidFill>
                <a:srgbClr val="FF0000"/>
              </a:solidFill>
            </a:endParaRPr>
          </a:p>
          <a:p>
            <a:pPr defTabSz="931774">
              <a:defRPr/>
            </a:pPr>
            <a:endParaRPr lang="en-US" sz="18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57</a:t>
            </a:fld>
            <a:endParaRPr lang="en-US" dirty="0"/>
          </a:p>
        </p:txBody>
      </p:sp>
    </p:spTree>
    <p:extLst>
      <p:ext uri="{BB962C8B-B14F-4D97-AF65-F5344CB8AC3E}">
        <p14:creationId xmlns:p14="http://schemas.microsoft.com/office/powerpoint/2010/main" val="453519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video demonstrates one example of an ejected arc forming when the moving arc reaches the end of long parallel conductors.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58</a:t>
            </a:fld>
            <a:endParaRPr lang="en-US" dirty="0"/>
          </a:p>
        </p:txBody>
      </p:sp>
    </p:spTree>
    <p:extLst>
      <p:ext uri="{BB962C8B-B14F-4D97-AF65-F5344CB8AC3E}">
        <p14:creationId xmlns:p14="http://schemas.microsoft.com/office/powerpoint/2010/main" val="29647361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video shows ignition of non-FR T-shirt 6.5 ft away. Most importantly, the ejected arc elongation and corresponding heat energy dissipation are generally very directional. Ejected arc is elongated in the direction of an imaginary continuation of parallel arc electrodes.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59</a:t>
            </a:fld>
            <a:endParaRPr lang="en-US" dirty="0"/>
          </a:p>
        </p:txBody>
      </p:sp>
    </p:spTree>
    <p:extLst>
      <p:ext uri="{BB962C8B-B14F-4D97-AF65-F5344CB8AC3E}">
        <p14:creationId xmlns:p14="http://schemas.microsoft.com/office/powerpoint/2010/main" val="143070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training course is to increase the awareness and skills for recognizing electrical hazards related to wind tower construction and maintenance.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training course is structured in three modules. All modules can be taught together as a 4-hours session. Modules can be also taught independently that allow flexibility in course time management.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Module 1 </a:t>
            </a:r>
            <a:r>
              <a:rPr lang="en-US" dirty="0">
                <a:latin typeface="Arial" panose="020B0604020202020204" pitchFamily="34" charset="0"/>
                <a:ea typeface="Calibri" panose="020F0502020204030204" pitchFamily="34" charset="0"/>
                <a:cs typeface="Arial" panose="020B0604020202020204" pitchFamily="34" charset="0"/>
              </a:rPr>
              <a:t>for identifying properties, specifics of electric hazards and how they can hurt workers;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Module 2</a:t>
            </a:r>
            <a:r>
              <a:rPr lang="en-US" dirty="0">
                <a:latin typeface="Arial" panose="020B0604020202020204" pitchFamily="34" charset="0"/>
                <a:ea typeface="Calibri" panose="020F0502020204030204" pitchFamily="34" charset="0"/>
                <a:cs typeface="Arial" panose="020B0604020202020204" pitchFamily="34" charset="0"/>
              </a:rPr>
              <a:t>, technical means and ways of protection from electrical hazards; and</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Module 3</a:t>
            </a:r>
            <a:r>
              <a:rPr lang="en-US" dirty="0">
                <a:latin typeface="Arial" panose="020B0604020202020204" pitchFamily="34" charset="0"/>
                <a:ea typeface="Calibri" panose="020F0502020204030204" pitchFamily="34" charset="0"/>
                <a:cs typeface="Arial" panose="020B0604020202020204" pitchFamily="34" charset="0"/>
              </a:rPr>
              <a:t>, what is required in mandatory government regulations, and consensus safety standards.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One note before we start. The targeted industry for this training course is wind tower and its associated equipment construction and maintenance. However, electrical hazards are common in many other industries, such as electrical utility industry, manufacturing, and construction industry. This training and educational material is also applicable in these industries and can benefit those workers.</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a:t>
            </a:fld>
            <a:endParaRPr lang="en-US"/>
          </a:p>
        </p:txBody>
      </p:sp>
    </p:spTree>
    <p:extLst>
      <p:ext uri="{BB962C8B-B14F-4D97-AF65-F5344CB8AC3E}">
        <p14:creationId xmlns:p14="http://schemas.microsoft.com/office/powerpoint/2010/main" val="1521872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Notice in this video the sustained ejected arc event driven by the magnetic forces on the plasma channel. While the result can exceed the rating of arc PPE, it can also be countered by proper body positioning. </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60</a:t>
            </a:fld>
            <a:endParaRPr lang="en-US" dirty="0"/>
          </a:p>
        </p:txBody>
      </p:sp>
    </p:spTree>
    <p:extLst>
      <p:ext uri="{BB962C8B-B14F-4D97-AF65-F5344CB8AC3E}">
        <p14:creationId xmlns:p14="http://schemas.microsoft.com/office/powerpoint/2010/main" val="3325714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High voltage on the skin surface or wet clothing can result in tracking arc.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Tracking arc is very different from all others because the arc follows a path underneath the person’s clothing where the wet under-clothing closest to the skin can ignite. The tracking arc is the electric arc that can occur on a worker’s wet, sweaty skin surface under the clothing as result of a worker having a direct or indirect contact with the energized part, or as a result of a worker approaching to the energized part. The tracking arc event represents a double hazard of electrocution and non-AR clothing ignition.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Current flows along the wet skin surface or in wet clothing instead of through the body. This type of arc is especially dangerous because it can propagate underneath the arc flash PPE and ignite flammable undergarments, leading to very serious whole-body burns.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80D6C5-33AE-45D8-B8B9-8598C887B120}" type="slidenum">
              <a:rPr lang="en-US" smtClean="0"/>
              <a:t>61</a:t>
            </a:fld>
            <a:endParaRPr lang="en-US" dirty="0"/>
          </a:p>
        </p:txBody>
      </p:sp>
    </p:spTree>
    <p:extLst>
      <p:ext uri="{BB962C8B-B14F-4D97-AF65-F5344CB8AC3E}">
        <p14:creationId xmlns:p14="http://schemas.microsoft.com/office/powerpoint/2010/main" val="2071846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This video clip explains the mechanism of tracking arc formation. Wet clothing, or in this case a tree branch containing moisture shown in this video, has limited impedance (resistance). Moisture is reducing the impedance to cause current to flow through but not low enough to cause short circuit. Current flowing through conductor (for example, wet clothing) is always heating it up causing moisture evaporation and partial localized spot drying. These high impedance dry spots now connected in series with low impedance wet skin and clothing sections result in high voltage across dry spots. Partial arc starting continues to bridge dry spots further reducing impedance and shortening wet length. Then more evaporation is evident from the video. The process will lead to flash-over.</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In case of wet or sweaty flammable (non FR) clothing or under-layer, partial arc will ignite non FR undergarments. Wet skin burn is expected because of arc tracking.</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62</a:t>
            </a:fld>
            <a:endParaRPr lang="en-US" dirty="0"/>
          </a:p>
        </p:txBody>
      </p:sp>
    </p:spTree>
    <p:extLst>
      <p:ext uri="{BB962C8B-B14F-4D97-AF65-F5344CB8AC3E}">
        <p14:creationId xmlns:p14="http://schemas.microsoft.com/office/powerpoint/2010/main" val="10661771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tracking arc can be initiated under following conditions: </a:t>
            </a:r>
          </a:p>
          <a:p>
            <a:pPr marL="174708" indent="-174708">
              <a:buFont typeface="Arial" panose="020B0604020202020204" pitchFamily="34" charset="0"/>
              <a:buChar char="•"/>
            </a:pPr>
            <a:r>
              <a:rPr lang="en-US" dirty="0"/>
              <a:t>Accidental direct contact with medium voltage energized conductor or touching lifting or other construction machinery while the machinery is accidentally coming into contact with a medium voltage energized conductor, and the worker’s non-</a:t>
            </a:r>
            <a:r>
              <a:rPr lang="en-US" dirty="0">
                <a:latin typeface="Arial" panose="020B0604020202020204" pitchFamily="34" charset="0"/>
                <a:ea typeface="Calibri" panose="020F0502020204030204" pitchFamily="34" charset="0"/>
              </a:rPr>
              <a:t>arc rated (AR)</a:t>
            </a:r>
            <a:r>
              <a:rPr lang="en-US" dirty="0"/>
              <a:t> clothing or underlayer is wet from sweat or rain.  </a:t>
            </a:r>
          </a:p>
          <a:p>
            <a:pPr marL="174708" indent="-174708">
              <a:buFont typeface="Arial" panose="020B0604020202020204" pitchFamily="34" charset="0"/>
              <a:buChar char="•"/>
            </a:pPr>
            <a:r>
              <a:rPr lang="en-US" dirty="0"/>
              <a:t>Approaching an energized conductor at a short enough distance to cause flashover. Electric arc flows onto the worker’s body where the arc will cause ignition of non-AR clothing.</a:t>
            </a:r>
          </a:p>
          <a:p>
            <a:pPr marL="174708" indent="-174708">
              <a:buFont typeface="Arial" panose="020B0604020202020204" pitchFamily="34" charset="0"/>
              <a:buChar char="•"/>
            </a:pPr>
            <a:r>
              <a:rPr lang="en-US" dirty="0"/>
              <a:t>Wet clothing becomes accidentally grounded causing flashover and fault current flowing through wet clothing and igniting non-AR clothing. </a:t>
            </a:r>
          </a:p>
          <a:p>
            <a:r>
              <a:rPr lang="en-US" dirty="0"/>
              <a:t>This video is an example of tracking arc on approach to energized conductors. There are two separate arc events captured in the video. The first one was likely a tracking arc along sweat skin. Wet skin diverted current from flowing through the body and saving person from electric shock. However, the second arc event did cause electric shock as the skin dried as a result of first arc event. This man collapsed afterwards.   </a:t>
            </a:r>
          </a:p>
        </p:txBody>
      </p:sp>
      <p:sp>
        <p:nvSpPr>
          <p:cNvPr id="4" name="Slide Number Placeholder 3"/>
          <p:cNvSpPr>
            <a:spLocks noGrp="1"/>
          </p:cNvSpPr>
          <p:nvPr>
            <p:ph type="sldNum" sz="quarter" idx="10"/>
          </p:nvPr>
        </p:nvSpPr>
        <p:spPr/>
        <p:txBody>
          <a:bodyPr/>
          <a:lstStyle/>
          <a:p>
            <a:fld id="{BA80D6C5-33AE-45D8-B8B9-8598C887B120}" type="slidenum">
              <a:rPr lang="en-US" smtClean="0"/>
              <a:t>63</a:t>
            </a:fld>
            <a:endParaRPr lang="en-US" dirty="0"/>
          </a:p>
        </p:txBody>
      </p:sp>
    </p:spTree>
    <p:extLst>
      <p:ext uri="{BB962C8B-B14F-4D97-AF65-F5344CB8AC3E}">
        <p14:creationId xmlns:p14="http://schemas.microsoft.com/office/powerpoint/2010/main" val="338789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video is very gruesome as it led to fatalities. But we can learn from it. This accident involved electric shock and electrocution as well as tracking arc and clothing ignition. Original video is about 10 minutes long and this version is compilation of several important episodes.</a:t>
            </a:r>
          </a:p>
          <a:p>
            <a:r>
              <a:rPr lang="en-US" dirty="0"/>
              <a:t>There were four non electrical workers involved in the accident with several different individual outcomes. We will identify them by letters N, E, S, and W by their “geographical” location. </a:t>
            </a:r>
          </a:p>
          <a:p>
            <a:r>
              <a:rPr lang="en-US" dirty="0"/>
              <a:t>This accidental indirect contact to energized conductor occurred through moving scaffolding. Event started as electric shock for all workers. Apparently scaffolding kept energized for a long time and beyond the duration of the video.</a:t>
            </a:r>
          </a:p>
          <a:p>
            <a:r>
              <a:rPr lang="en-US" dirty="0"/>
              <a:t>Worker N was unable to recover from the shock and was motionless after it. Electric shock survival depends on age and individual heal condition of the victim.</a:t>
            </a:r>
          </a:p>
          <a:p>
            <a:r>
              <a:rPr lang="en-US" dirty="0"/>
              <a:t>Workers E and W were still in contact with energized scaffolding and a floor. They were still down but they were moving and apparently recovered from initial electric shock. Clothing must be wet to divert current from flowing through the body to mitigate lethal shock. However tracking arc was initiated igniting clothing and causing large are and apparently fatal skin burn. </a:t>
            </a:r>
          </a:p>
          <a:p>
            <a:r>
              <a:rPr lang="en-US" dirty="0"/>
              <a:t>Worker S was not touching energized scaffolding, did not have tracking arc and ignition of his clothing. He was the only survivor because of that. He recovered from initial electric shock, tried to run away, got another shock, recovered again and finally escaped from the scene.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64</a:t>
            </a:fld>
            <a:endParaRPr lang="en-US" dirty="0"/>
          </a:p>
        </p:txBody>
      </p:sp>
    </p:spTree>
    <p:extLst>
      <p:ext uri="{BB962C8B-B14F-4D97-AF65-F5344CB8AC3E}">
        <p14:creationId xmlns:p14="http://schemas.microsoft.com/office/powerpoint/2010/main" val="321614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de-energized is always preferable but when live working cannot be avoided completely, strict OSHA rules are legally required and must be followed. Energized work is only permitted when it can be demonstrated that energized work is necessary. OSHA has strict requirements when energized work is permitted. These regulatory requirements are addressed in Module 3.  </a:t>
            </a:r>
          </a:p>
          <a:p>
            <a:r>
              <a:rPr lang="en-US" dirty="0"/>
              <a:t>Knowing what to expect, a complete job briefing and risk assessment along with preparedness is a key for safe work and survival when something goes wrong for energized work. We believe that knowledge of electric arc behavior, electric arc types and awareness of what type to expect for your task can be a real lifesaver.  </a:t>
            </a:r>
          </a:p>
        </p:txBody>
      </p:sp>
      <p:sp>
        <p:nvSpPr>
          <p:cNvPr id="4" name="Slide Number Placeholder 3"/>
          <p:cNvSpPr>
            <a:spLocks noGrp="1"/>
          </p:cNvSpPr>
          <p:nvPr>
            <p:ph type="sldNum" sz="quarter" idx="10"/>
          </p:nvPr>
        </p:nvSpPr>
        <p:spPr/>
        <p:txBody>
          <a:bodyPr/>
          <a:lstStyle/>
          <a:p>
            <a:fld id="{BA80D6C5-33AE-45D8-B8B9-8598C887B120}" type="slidenum">
              <a:rPr lang="en-US" smtClean="0"/>
              <a:t>65</a:t>
            </a:fld>
            <a:endParaRPr lang="en-US" dirty="0"/>
          </a:p>
        </p:txBody>
      </p:sp>
    </p:spTree>
    <p:extLst>
      <p:ext uri="{BB962C8B-B14F-4D97-AF65-F5344CB8AC3E}">
        <p14:creationId xmlns:p14="http://schemas.microsoft.com/office/powerpoint/2010/main" val="83778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takeaways from this part of the training course. </a:t>
            </a:r>
          </a:p>
          <a:p>
            <a:pPr defTabSz="931774">
              <a:defRPr/>
            </a:pPr>
            <a:r>
              <a:rPr lang="en-US" dirty="0"/>
              <a:t>In Module</a:t>
            </a:r>
            <a:r>
              <a:rPr lang="en-US" baseline="0" dirty="0"/>
              <a:t> 2 we will discuss protection from electrical hazard, properties of FR materials and FR and arc rated PPE.  </a:t>
            </a:r>
            <a:r>
              <a:rPr lang="en-US" dirty="0"/>
              <a:t>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66</a:t>
            </a:fld>
            <a:endParaRPr lang="en-US" dirty="0"/>
          </a:p>
        </p:txBody>
      </p:sp>
    </p:spTree>
    <p:extLst>
      <p:ext uri="{BB962C8B-B14F-4D97-AF65-F5344CB8AC3E}">
        <p14:creationId xmlns:p14="http://schemas.microsoft.com/office/powerpoint/2010/main" val="17947035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would like to take another quiz. Please circle just one choice as your best answer to each question.</a:t>
            </a:r>
          </a:p>
          <a:p>
            <a:endParaRPr lang="en-US" dirty="0"/>
          </a:p>
          <a:p>
            <a:pPr defTabSz="931774">
              <a:defRPr/>
            </a:pPr>
            <a:r>
              <a:rPr lang="en-US" dirty="0"/>
              <a:t>Answers: 1-b; 2-d; 3-e; 4-b.</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67</a:t>
            </a:fld>
            <a:endParaRPr lang="en-US"/>
          </a:p>
        </p:txBody>
      </p:sp>
    </p:spTree>
    <p:extLst>
      <p:ext uri="{BB962C8B-B14F-4D97-AF65-F5344CB8AC3E}">
        <p14:creationId xmlns:p14="http://schemas.microsoft.com/office/powerpoint/2010/main" val="1148273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0D6C5-33AE-45D8-B8B9-8598C887B120}" type="slidenum">
              <a:rPr lang="en-US" smtClean="0"/>
              <a:t>68</a:t>
            </a:fld>
            <a:endParaRPr lang="en-US" dirty="0"/>
          </a:p>
        </p:txBody>
      </p:sp>
    </p:spTree>
    <p:extLst>
      <p:ext uri="{BB962C8B-B14F-4D97-AF65-F5344CB8AC3E}">
        <p14:creationId xmlns:p14="http://schemas.microsoft.com/office/powerpoint/2010/main" val="95417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With that, lets start with “electrical hazards”.</a:t>
            </a:r>
          </a:p>
          <a:p>
            <a:endParaRPr lang="en-US" dirty="0"/>
          </a:p>
        </p:txBody>
      </p:sp>
      <p:sp>
        <p:nvSpPr>
          <p:cNvPr id="4" name="Slide Number Placeholder 3"/>
          <p:cNvSpPr>
            <a:spLocks noGrp="1"/>
          </p:cNvSpPr>
          <p:nvPr>
            <p:ph type="sldNum" sz="quarter" idx="5"/>
          </p:nvPr>
        </p:nvSpPr>
        <p:spPr/>
        <p:txBody>
          <a:bodyPr/>
          <a:lstStyle/>
          <a:p>
            <a:fld id="{BA80D6C5-33AE-45D8-B8B9-8598C887B120}" type="slidenum">
              <a:rPr lang="en-US" smtClean="0"/>
              <a:t>7</a:t>
            </a:fld>
            <a:endParaRPr lang="en-US" dirty="0"/>
          </a:p>
        </p:txBody>
      </p:sp>
    </p:spTree>
    <p:extLst>
      <p:ext uri="{BB962C8B-B14F-4D97-AF65-F5344CB8AC3E}">
        <p14:creationId xmlns:p14="http://schemas.microsoft.com/office/powerpoint/2010/main" val="340922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topics that we will discuss in this module.</a:t>
            </a: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8</a:t>
            </a:fld>
            <a:endParaRPr lang="en-US"/>
          </a:p>
        </p:txBody>
      </p:sp>
    </p:spTree>
    <p:extLst>
      <p:ext uri="{BB962C8B-B14F-4D97-AF65-F5344CB8AC3E}">
        <p14:creationId xmlns:p14="http://schemas.microsoft.com/office/powerpoint/2010/main" val="321119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The learning objectives for this module will include:</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buFont typeface="Symbol" panose="05050102010706020507" pitchFamily="18" charset="2"/>
              <a:buChar char=""/>
              <a:tabLst>
                <a:tab pos="465887" algn="l"/>
              </a:tabLst>
            </a:pPr>
            <a:r>
              <a:rPr lang="en-US" dirty="0">
                <a:solidFill>
                  <a:srgbClr val="000000"/>
                </a:solidFill>
                <a:latin typeface="Arial" panose="020B0604020202020204" pitchFamily="34" charset="0"/>
                <a:ea typeface="SimSun" panose="02010600030101010101" pitchFamily="2" charset="-122"/>
                <a:cs typeface="Arial" panose="020B0604020202020204" pitchFamily="34" charset="0"/>
              </a:rPr>
              <a:t>Understand the difference between electric shock, electrocution and electric arc thermal injuries.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buFont typeface="Symbol" panose="05050102010706020507" pitchFamily="18" charset="2"/>
              <a:buChar char=""/>
              <a:tabLst>
                <a:tab pos="465887" algn="l"/>
              </a:tabLst>
            </a:pPr>
            <a:r>
              <a:rPr lang="en-US" dirty="0">
                <a:solidFill>
                  <a:srgbClr val="000000"/>
                </a:solidFill>
                <a:latin typeface="Arial" panose="020B0604020202020204" pitchFamily="34" charset="0"/>
                <a:ea typeface="SimSun" panose="02010600030101010101" pitchFamily="2" charset="-122"/>
                <a:cs typeface="Arial" panose="020B0604020202020204" pitchFamily="34" charset="0"/>
              </a:rPr>
              <a:t>Identify hazardous currents and their effects on the human body during electric shock.</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buFont typeface="Symbol" panose="05050102010706020507" pitchFamily="18" charset="2"/>
              <a:buChar char=""/>
              <a:tabLst>
                <a:tab pos="465887" algn="l"/>
              </a:tabLst>
            </a:pPr>
            <a:r>
              <a:rPr lang="en-US" dirty="0">
                <a:solidFill>
                  <a:srgbClr val="000000"/>
                </a:solidFill>
                <a:latin typeface="Arial" panose="020B0604020202020204" pitchFamily="34" charset="0"/>
                <a:ea typeface="SimSun" panose="02010600030101010101" pitchFamily="2" charset="-122"/>
                <a:cs typeface="Arial" panose="020B0604020202020204" pitchFamily="34" charset="0"/>
              </a:rPr>
              <a:t>Learn what an electric arc (also commonly called arc flash) is.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buFont typeface="Symbol" panose="05050102010706020507" pitchFamily="18" charset="2"/>
              <a:buChar char=""/>
              <a:tabLst>
                <a:tab pos="465887" algn="l"/>
              </a:tabLst>
            </a:pPr>
            <a:r>
              <a:rPr lang="en-US" dirty="0">
                <a:solidFill>
                  <a:srgbClr val="000000"/>
                </a:solidFill>
                <a:latin typeface="Arial" panose="020B0604020202020204" pitchFamily="34" charset="0"/>
                <a:ea typeface="SimSun" panose="02010600030101010101" pitchFamily="2" charset="-122"/>
                <a:cs typeface="Arial" panose="020B0604020202020204" pitchFamily="34" charset="0"/>
              </a:rPr>
              <a:t>Learn how to identify and distinguish between different types of electric arcs.</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Specific electrical work may consist of a diversity of tasks and work locations during a work day. This work also involves diversity of rated voltages with different design and construction of electrical equipment. However, behind these diversities technical commonalities exist for their electric hazards and their similar properties and behavior.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Emphasis in this module is on physical and technical properties of electrical hazards that electrical workers face daily. Emphasis is on knowledge of the danger or hazard, what to possibly expect from these hazards and when to expect it. This knowledge is leading into setting up safe work conditions and safe work practices.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dirty="0">
                <a:latin typeface="Arial" panose="020B0604020202020204" pitchFamily="34" charset="0"/>
                <a:ea typeface="Calibri" panose="020F0502020204030204" pitchFamily="34" charset="0"/>
                <a:cs typeface="Arial" panose="020B0604020202020204" pitchFamily="34" charset="0"/>
              </a:rPr>
              <a:t>As we said earlier, in this course we are looking to achieve objectives not thorough teaching of theory but rather by showing video examples that explain physical properties.   </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9</a:t>
            </a:fld>
            <a:endParaRPr lang="en-US"/>
          </a:p>
        </p:txBody>
      </p:sp>
    </p:spTree>
    <p:extLst>
      <p:ext uri="{BB962C8B-B14F-4D97-AF65-F5344CB8AC3E}">
        <p14:creationId xmlns:p14="http://schemas.microsoft.com/office/powerpoint/2010/main" val="332945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AB910ED-9E92-4A02-9D92-C4014FEEAA2D}"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dirty="0"/>
              <a:t>Supported by OSHA Susan Harwood Grant SH05153SH9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11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E0849-AADB-453E-9F34-BECF79C9B9EA}"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dirty="0"/>
              <a:t>Supported by OSHA Susan Harwood Grant SH05153SH9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55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033FF-D4BB-4966-BEAA-E5B7E56FC4E3}"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dirty="0"/>
              <a:t>Supported by OSHA Susan Harwood Grant SH05153SH9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71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9A12CA-BB0B-4536-9A1F-ABCC9A34A6A2}"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dirty="0"/>
              <a:t>Supported by OSHA Susan Harwood Grant SH05153SH9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4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542B76-6A08-4256-8BC3-52DDD74F5D56}"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dirty="0"/>
              <a:t>Supported by OSHA Susan Harwood Grant SH05153SH9</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21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2D7574-13C2-40E0-8353-B742DCB0CDEA}"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dirty="0"/>
              <a:t>Supported by OSHA Susan Harwood Grant SH05153SH9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3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1F8186-4CA1-4140-8FA0-B4C167441135}" type="datetime1">
              <a:rPr lang="en-US" smtClean="0"/>
              <a:t>2/20/2025</a:t>
            </a:fld>
            <a:endParaRPr lang="en-US" dirty="0"/>
          </a:p>
        </p:txBody>
      </p:sp>
      <p:sp>
        <p:nvSpPr>
          <p:cNvPr id="8" name="Footer Placeholder 7"/>
          <p:cNvSpPr>
            <a:spLocks noGrp="1"/>
          </p:cNvSpPr>
          <p:nvPr>
            <p:ph type="ftr" sz="quarter" idx="11"/>
          </p:nvPr>
        </p:nvSpPr>
        <p:spPr/>
        <p:txBody>
          <a:bodyPr/>
          <a:lstStyle/>
          <a:p>
            <a:r>
              <a:rPr lang="en-US" dirty="0"/>
              <a:t>Supported by OSHA Susan Harwood Grant SH05153SH9</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898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16590-E00E-42C6-9880-7D0B34116BE3}" type="datetime1">
              <a:rPr lang="en-US" smtClean="0"/>
              <a:t>2/20/2025</a:t>
            </a:fld>
            <a:endParaRPr lang="en-US" dirty="0"/>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30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573C2-4A61-4615-B66F-9AF2563552D6}" type="datetime1">
              <a:rPr lang="en-US" smtClean="0"/>
              <a:t>2/20/2025</a:t>
            </a:fld>
            <a:endParaRPr lang="en-US" dirty="0"/>
          </a:p>
        </p:txBody>
      </p:sp>
      <p:sp>
        <p:nvSpPr>
          <p:cNvPr id="3" name="Footer Placeholder 2"/>
          <p:cNvSpPr>
            <a:spLocks noGrp="1"/>
          </p:cNvSpPr>
          <p:nvPr>
            <p:ph type="ftr" sz="quarter" idx="11"/>
          </p:nvPr>
        </p:nvSpPr>
        <p:spPr/>
        <p:txBody>
          <a:bodyPr/>
          <a:lstStyle/>
          <a:p>
            <a:r>
              <a:rPr lang="en-US" dirty="0"/>
              <a:t>Supported by OSHA Susan Harwood Grant SH05153SH9</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5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E3864EE-79D1-4784-8054-D22BA7422418}"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dirty="0"/>
              <a:t>Supported by OSHA Susan Harwood Grant SH05153SH9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44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DB137B-DBF2-42CB-99F1-C2D9FA5A7FAC}"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dirty="0"/>
              <a:t>Supported by OSHA Susan Harwood Grant SH05153SH9</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14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513C45-3926-4DBA-86A4-82C85066F9C1}" type="datetime1">
              <a:rPr lang="en-US" smtClean="0"/>
              <a:t>2/20/2025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Supported by OSHA Susan Harwood Grant SH05153SH9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0581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ia.gov/electricity/monthly/#tabs_unit-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indexchange.energy.gov/maps-data/32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nergy.gov/maps/how-does-wind-turbine-wor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ucmo.hosted.panopto.com/Panopto/Pages/Viewer.aspx?id=8f2218cf-11fc-42bd-a53e-ac24013af2e4" TargetMode="External"/><Relationship Id="rId4" Type="http://schemas.openxmlformats.org/officeDocument/2006/relationships/hyperlink" Target="https://www.youtube.com/watch?v=J3vr-94nZQY&amp;feature=youtu.b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hSqA8wOCK3Q&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cmo.hosted.panopto.com/Panopto/Pages/Viewer.aspx?id=6993f69d-7d56-4e63-96a7-ac24013adf0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dte/libr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cmo.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BkHciKOPd0&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ucmo.hosted.panopto.com/Panopto/Pages/Viewer.aspx?id=d3100c76-4d93-4983-8826-ac24013ac79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epaw.org/multimedia.php?lang=en&amp;article=a1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yKMMDDb9z4&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ucmo.hosted.panopto.com/Panopto/Pages/Viewer.aspx?id=962a57a1-d166-469f-8dfb-ac24013ab14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tgN3XqVPFw4&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ucmo.hosted.panopto.com/Panopto/Pages/Viewer.aspx?id=9c283d7f-daf5-4827-89c4-ac24013aff0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embed/9iKD7vuq-r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ublications/osha30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hv8VM0xQXE&amp;feature=youtu.b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ucmo.hosted.panopto.com/Panopto/Pages/Viewer.aspx?id=bd56a298-0961-4308-b16a-ac24013a9f48" TargetMode="External"/><Relationship Id="rId5" Type="http://schemas.openxmlformats.org/officeDocument/2006/relationships/hyperlink" Target="https://www.youtube.com/watch?v=n42VNpZHHsg&amp;feature=youtu.be" TargetMode="External"/><Relationship Id="rId4" Type="http://schemas.openxmlformats.org/officeDocument/2006/relationships/hyperlink" Target="https://ucmo.hosted.panopto.com/Panopto/Pages/Viewer.aspx?id=8a2663d9-c42e-4422-a539-ac24013aa668"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andfonline.com/doi/abs/10.1080/17457300.2015.113273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sha.gov/Publications/Mach_SafeGuard/right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r5mikbrGhtg&amp;feature=youtu.b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ucmo.hosted.panopto.com/Panopto/Pages/Viewer.aspx?id=d902ecd6-1ffb-4d37-a36d-ac24013a8f05"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6sxGj_WAZu8&amp;feature=youtu.b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ucmo.hosted.panopto.com/Panopto/Pages/Viewer.aspx?id=31ef67e5-ad15-46f2-8f00-ac24013a77e8" TargetMode="External"/><Relationship Id="rId5" Type="http://schemas.openxmlformats.org/officeDocument/2006/relationships/hyperlink" Target="https://www.youtube.com/watch?v=31-xHIldNaY&amp;feature=youtu.be" TargetMode="External"/><Relationship Id="rId4" Type="http://schemas.openxmlformats.org/officeDocument/2006/relationships/hyperlink" Target="https://ucmo.hosted.panopto.com/Panopto/Pages/Viewer.aspx?id=05fbcf62-31f7-4d57-a7ef-ac24013a813c"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hTXvK0RfA8U&amp;feature=youtu.b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ucmo.hosted.panopto.com/Panopto/Pages/Viewer.aspx?id=1dd7d0f5-8ad7-46aa-bcfb-ac24013a5bba" TargetMode="External"/><Relationship Id="rId5" Type="http://schemas.openxmlformats.org/officeDocument/2006/relationships/hyperlink" Target="https://www.youtube.com/watch?v=9QjF9NFQbCk&amp;feature=youtu.be" TargetMode="External"/><Relationship Id="rId4" Type="http://schemas.openxmlformats.org/officeDocument/2006/relationships/hyperlink" Target="https://ucmo.hosted.panopto.com/Panopto/Pages/Viewer.aspx?id=12d36796-79fe-4e63-9b99-ac24013a6d52"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NL08y0Ojj7I&amp;feature=youtu.b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ucmo.hosted.panopto.com/Panopto/Pages/Viewer.aspx?id=398125b2-bb19-4215-9b33-ac24013a423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neHYuTcRZfw&amp;feature=youtu.b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ucmo.hosted.panopto.com/Panopto/Pages/Viewer.aspx?id=22a9b085-7478-45c5-aa2b-ac24013a15b2"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So0Fu12ToVU&amp;feature=youtu.b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ucmo.hosted.panopto.com/Panopto/Pages/Viewer.aspx?id=29ddd75f-aae6-45eb-a79e-ac24013a1433"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p3UNTpSUOPI&amp;feature=youtu.b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ucmo.hosted.panopto.com/Panopto/Pages/Viewer.aspx?id=a8f5a66b-2c8a-4e4a-b54c-ac240139f247"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nPlY-cqKAWI&amp;feature=youtu.b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ucmo.hosted.panopto.com/Panopto/Pages/Viewer.aspx?id=4a2bcfeb-2df0-4594-b3b8-ac240139ce7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liGi7oKOnvk&amp;feature=youtu.b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ucmo.hosted.panopto.com/Panopto/Pages/Viewer.aspx?id=7df77cc9-8cd9-46c1-8778-ac240139bdd8"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Lb27IKqhKQc&amp;feature=youtu.b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ucmo.hosted.panopto.com/Panopto/Pages/Viewer.aspx?id=24664a05-9486-4d10-a302-ac240139a04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ROEz9eW6Tjk&amp;feature=youtu.b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ucmo.hosted.panopto.com/Panopto/Pages/Viewer.aspx?id=611aefa9-e791-4a9b-b414-ac2401397eb4"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TaDJQkGdYVI&amp;feature=youtu.be"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ucmo.hosted.panopto.com/Panopto/Pages/Viewer.aspx?id=9aab45d1-74fb-4cea-8013-ac2401397fce"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ucmo.hosted.panopto.com/Panopto/Pages/Viewer.aspx?id=5ed2fb4b-6a15-4fbf-97ed-ac280160b0ce"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rive.google.com/file/d/1HX3HmwdbGd_9-5J2pGinqD43v2ZWH_xL/view"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ucmo.hosted.panopto.com/Panopto/Pages/Viewer.aspx?id=20767fc8-8928-4c74-b2de-ac280160b09a"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drive.google.com/file/d/1h3P-uNw9x6DlVN_wT2jl6051gbivLyJ9/view"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ectrical Safety for &#10;Wind Tower Construction and Maintenance" title="Openig slide "/>
          <p:cNvSpPr>
            <a:spLocks noGrp="1"/>
          </p:cNvSpPr>
          <p:nvPr>
            <p:ph type="ctrTitle"/>
          </p:nvPr>
        </p:nvSpPr>
        <p:spPr>
          <a:xfrm>
            <a:off x="1143000" y="525290"/>
            <a:ext cx="6858000" cy="2387600"/>
          </a:xfrm>
        </p:spPr>
        <p:txBody>
          <a:bodyPr>
            <a:normAutofit fontScale="90000"/>
          </a:bodyPr>
          <a:lstStyle/>
          <a:p>
            <a:r>
              <a:rPr lang="en-US" sz="5000" b="1" dirty="0"/>
              <a:t>Electrical Safety for </a:t>
            </a:r>
            <a:br>
              <a:rPr lang="en-US" sz="5000" b="1" dirty="0"/>
            </a:br>
            <a:r>
              <a:rPr lang="en-US" sz="5000" b="1" dirty="0"/>
              <a:t>Wind Tower Construction and Maintenance</a:t>
            </a:r>
          </a:p>
        </p:txBody>
      </p:sp>
      <p:sp>
        <p:nvSpPr>
          <p:cNvPr id="3" name="Subtitle 2"/>
          <p:cNvSpPr>
            <a:spLocks noGrp="1"/>
          </p:cNvSpPr>
          <p:nvPr>
            <p:ph type="subTitle" idx="1"/>
          </p:nvPr>
        </p:nvSpPr>
        <p:spPr>
          <a:xfrm>
            <a:off x="1143000" y="3254829"/>
            <a:ext cx="6858000" cy="2188028"/>
          </a:xfrm>
        </p:spPr>
        <p:txBody>
          <a:bodyPr>
            <a:noAutofit/>
          </a:bodyPr>
          <a:lstStyle/>
          <a:p>
            <a:pPr>
              <a:spcBef>
                <a:spcPts val="0"/>
              </a:spcBef>
            </a:pPr>
            <a:r>
              <a:rPr lang="en-US" sz="2500" b="1" dirty="0"/>
              <a:t>Developers:</a:t>
            </a:r>
          </a:p>
          <a:p>
            <a:pPr>
              <a:spcBef>
                <a:spcPts val="0"/>
              </a:spcBef>
            </a:pPr>
            <a:r>
              <a:rPr lang="en-US" sz="2500" dirty="0">
                <a:solidFill>
                  <a:srgbClr val="0000CC"/>
                </a:solidFill>
              </a:rPr>
              <a:t>Mikhail </a:t>
            </a:r>
            <a:r>
              <a:rPr lang="en-US" sz="2500" dirty="0" err="1">
                <a:solidFill>
                  <a:srgbClr val="0000CC"/>
                </a:solidFill>
              </a:rPr>
              <a:t>Golovkov</a:t>
            </a:r>
            <a:r>
              <a:rPr lang="en-US" sz="2500" dirty="0">
                <a:solidFill>
                  <a:srgbClr val="0000CC"/>
                </a:solidFill>
              </a:rPr>
              <a:t>, M.S.</a:t>
            </a:r>
          </a:p>
          <a:p>
            <a:pPr>
              <a:spcBef>
                <a:spcPts val="0"/>
              </a:spcBef>
            </a:pPr>
            <a:r>
              <a:rPr lang="en-US" sz="2500" dirty="0">
                <a:solidFill>
                  <a:srgbClr val="0000CC"/>
                </a:solidFill>
              </a:rPr>
              <a:t>Gavin </a:t>
            </a:r>
            <a:r>
              <a:rPr lang="en-US" sz="2500" dirty="0" err="1">
                <a:solidFill>
                  <a:srgbClr val="0000CC"/>
                </a:solidFill>
              </a:rPr>
              <a:t>Burdge</a:t>
            </a:r>
            <a:r>
              <a:rPr lang="en-US" sz="2500" dirty="0">
                <a:solidFill>
                  <a:srgbClr val="0000CC"/>
                </a:solidFill>
              </a:rPr>
              <a:t>, M.S., CSP, CIH</a:t>
            </a:r>
          </a:p>
          <a:p>
            <a:pPr>
              <a:spcBef>
                <a:spcPts val="0"/>
              </a:spcBef>
            </a:pPr>
            <a:r>
              <a:rPr lang="en-US" sz="2500" dirty="0" err="1">
                <a:solidFill>
                  <a:srgbClr val="0000CC"/>
                </a:solidFill>
              </a:rPr>
              <a:t>Miaozong</a:t>
            </a:r>
            <a:r>
              <a:rPr lang="en-US" sz="2500" dirty="0">
                <a:solidFill>
                  <a:srgbClr val="0000CC"/>
                </a:solidFill>
              </a:rPr>
              <a:t> Wu, Ph.D., CSP, ARM</a:t>
            </a:r>
          </a:p>
          <a:p>
            <a:pPr>
              <a:spcBef>
                <a:spcPts val="0"/>
              </a:spcBef>
            </a:pPr>
            <a:r>
              <a:rPr lang="en-US" sz="2500" dirty="0"/>
              <a:t>University of Central Missouri</a:t>
            </a:r>
          </a:p>
          <a:p>
            <a:pPr>
              <a:spcBef>
                <a:spcPts val="0"/>
              </a:spcBef>
            </a:pPr>
            <a:r>
              <a:rPr lang="en-US" sz="2500" dirty="0"/>
              <a:t>Warrensburg, MO</a:t>
            </a:r>
          </a:p>
        </p:txBody>
      </p:sp>
      <p:sp>
        <p:nvSpPr>
          <p:cNvPr id="4" name="4 Marcador de texto"/>
          <p:cNvSpPr txBox="1">
            <a:spLocks/>
          </p:cNvSpPr>
          <p:nvPr/>
        </p:nvSpPr>
        <p:spPr>
          <a:xfrm>
            <a:off x="1182240" y="5723507"/>
            <a:ext cx="6785870" cy="537730"/>
          </a:xfrm>
          <a:prstGeom prst="rect">
            <a:avLst/>
          </a:prstGeom>
          <a:solidFill>
            <a:schemeClr val="bg1">
              <a:lumMod val="95000"/>
            </a:schemeClr>
          </a:solidFill>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68580" tIns="68580" rIns="68580" bIns="68580" rtlCol="0" anchor="ctr" anchorCtr="0">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nSpc>
                <a:spcPct val="110000"/>
              </a:lnSpc>
              <a:spcBef>
                <a:spcPts val="450"/>
              </a:spcBef>
            </a:pPr>
            <a:r>
              <a:rPr lang="es-MX" sz="1275" dirty="0" err="1">
                <a:solidFill>
                  <a:schemeClr val="tx1">
                    <a:lumMod val="95000"/>
                    <a:lumOff val="5000"/>
                  </a:schemeClr>
                </a:solidFill>
                <a:latin typeface="Arial" panose="020B0604020202020204" pitchFamily="34" charset="0"/>
                <a:cs typeface="Arial" panose="020B0604020202020204" pitchFamily="34" charset="0"/>
              </a:rPr>
              <a:t>The</a:t>
            </a:r>
            <a:r>
              <a:rPr lang="es-MX" sz="1275" dirty="0">
                <a:solidFill>
                  <a:schemeClr val="tx1">
                    <a:lumMod val="95000"/>
                    <a:lumOff val="5000"/>
                  </a:schemeClr>
                </a:solidFill>
                <a:latin typeface="Arial" panose="020B0604020202020204" pitchFamily="34" charset="0"/>
                <a:cs typeface="Arial" panose="020B0604020202020204" pitchFamily="34" charset="0"/>
              </a:rPr>
              <a:t> training material </a:t>
            </a:r>
            <a:r>
              <a:rPr lang="en-US" sz="1275" dirty="0">
                <a:solidFill>
                  <a:schemeClr val="tx1">
                    <a:lumMod val="95000"/>
                    <a:lumOff val="5000"/>
                  </a:schemeClr>
                </a:solidFill>
                <a:latin typeface="Arial" panose="020B0604020202020204" pitchFamily="34" charset="0"/>
                <a:cs typeface="Arial" panose="020B0604020202020204" pitchFamily="34" charset="0"/>
              </a:rPr>
              <a:t>was developed under the </a:t>
            </a:r>
            <a:r>
              <a:rPr lang="en-US" sz="1275" b="1" dirty="0">
                <a:solidFill>
                  <a:schemeClr val="tx1">
                    <a:lumMod val="95000"/>
                    <a:lumOff val="5000"/>
                  </a:schemeClr>
                </a:solidFill>
                <a:latin typeface="Arial" panose="020B0604020202020204" pitchFamily="34" charset="0"/>
                <a:cs typeface="Arial" panose="020B0604020202020204" pitchFamily="34" charset="0"/>
              </a:rPr>
              <a:t>Susan Harwood Grant SH05153SH9 </a:t>
            </a:r>
            <a:r>
              <a:rPr lang="en-US" sz="1275" dirty="0">
                <a:solidFill>
                  <a:schemeClr val="tx1">
                    <a:lumMod val="95000"/>
                    <a:lumOff val="5000"/>
                  </a:schemeClr>
                </a:solidFill>
                <a:latin typeface="Arial" panose="020B0604020202020204" pitchFamily="34" charset="0"/>
                <a:cs typeface="Arial" panose="020B0604020202020204" pitchFamily="34" charset="0"/>
              </a:rPr>
              <a:t>from the Occupational Safety and Health Administration (OSHA), U.S. Department of Labor.</a:t>
            </a:r>
            <a:endParaRPr lang="es-MX" sz="1275" dirty="0">
              <a:solidFill>
                <a:schemeClr val="tx1">
                  <a:lumMod val="95000"/>
                  <a:lumOff val="5000"/>
                </a:schemeClr>
              </a:solidFill>
            </a:endParaRPr>
          </a:p>
        </p:txBody>
      </p:sp>
    </p:spTree>
    <p:extLst>
      <p:ext uri="{BB962C8B-B14F-4D97-AF65-F5344CB8AC3E}">
        <p14:creationId xmlns:p14="http://schemas.microsoft.com/office/powerpoint/2010/main" val="193198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Pre-training Quiz</a:t>
            </a:r>
          </a:p>
        </p:txBody>
      </p:sp>
      <p:sp>
        <p:nvSpPr>
          <p:cNvPr id="3" name="Content Placeholder 2"/>
          <p:cNvSpPr>
            <a:spLocks noGrp="1"/>
          </p:cNvSpPr>
          <p:nvPr>
            <p:ph idx="1"/>
          </p:nvPr>
        </p:nvSpPr>
        <p:spPr>
          <a:xfrm>
            <a:off x="546100" y="911514"/>
            <a:ext cx="8382000" cy="5238750"/>
          </a:xfrm>
        </p:spPr>
        <p:txBody>
          <a:bodyPr>
            <a:noAutofit/>
          </a:bodyPr>
          <a:lstStyle/>
          <a:p>
            <a:pPr marL="0" indent="0">
              <a:lnSpc>
                <a:spcPct val="100000"/>
              </a:lnSpc>
              <a:spcBef>
                <a:spcPts val="0"/>
              </a:spcBef>
              <a:buNone/>
            </a:pPr>
            <a:r>
              <a:rPr lang="en-US" sz="2800" dirty="0">
                <a:solidFill>
                  <a:srgbClr val="00B050"/>
                </a:solidFill>
              </a:rPr>
              <a:t>1. Which is the primary contributing factor for occupational fatality when exposed to electricity?</a:t>
            </a:r>
          </a:p>
          <a:p>
            <a:pPr marL="0" indent="0">
              <a:lnSpc>
                <a:spcPct val="100000"/>
              </a:lnSpc>
              <a:spcBef>
                <a:spcPts val="0"/>
              </a:spcBef>
              <a:buNone/>
            </a:pPr>
            <a:r>
              <a:rPr lang="en-US" sz="2800" dirty="0"/>
              <a:t>a) voltage       b) current</a:t>
            </a:r>
          </a:p>
          <a:p>
            <a:pPr marL="0" indent="0">
              <a:lnSpc>
                <a:spcPct val="100000"/>
              </a:lnSpc>
              <a:spcBef>
                <a:spcPts val="0"/>
              </a:spcBef>
              <a:buNone/>
            </a:pPr>
            <a:r>
              <a:rPr lang="en-US" sz="2800" dirty="0">
                <a:solidFill>
                  <a:srgbClr val="00B050"/>
                </a:solidFill>
              </a:rPr>
              <a:t>2. What is the threshold level of current that can cause heart fibrillation? </a:t>
            </a:r>
          </a:p>
          <a:p>
            <a:pPr marL="0" indent="0">
              <a:lnSpc>
                <a:spcPct val="100000"/>
              </a:lnSpc>
              <a:spcBef>
                <a:spcPts val="0"/>
              </a:spcBef>
              <a:buNone/>
            </a:pPr>
            <a:r>
              <a:rPr lang="en-US" sz="2800" dirty="0"/>
              <a:t>a) </a:t>
            </a:r>
            <a:r>
              <a:rPr lang="it-IT" sz="2800" dirty="0"/>
              <a:t>1 mA           b) 10 mA         c) 20 mA           d) 100 mA</a:t>
            </a:r>
            <a:endParaRPr lang="en-US" sz="2800" dirty="0"/>
          </a:p>
          <a:p>
            <a:pPr marL="0" indent="0">
              <a:lnSpc>
                <a:spcPct val="100000"/>
              </a:lnSpc>
              <a:spcBef>
                <a:spcPts val="0"/>
              </a:spcBef>
              <a:buNone/>
            </a:pPr>
            <a:r>
              <a:rPr lang="en-US" sz="2800" dirty="0">
                <a:solidFill>
                  <a:srgbClr val="00B050"/>
                </a:solidFill>
              </a:rPr>
              <a:t>3. How many types electric arc can be classified into? </a:t>
            </a:r>
          </a:p>
          <a:p>
            <a:pPr marL="0" indent="0">
              <a:lnSpc>
                <a:spcPct val="100000"/>
              </a:lnSpc>
              <a:spcBef>
                <a:spcPts val="0"/>
              </a:spcBef>
              <a:buNone/>
            </a:pPr>
            <a:r>
              <a:rPr lang="en-US" sz="2800" dirty="0"/>
              <a:t>a) all arcs are the same           b) 2 types          </a:t>
            </a:r>
          </a:p>
          <a:p>
            <a:pPr marL="0" indent="0">
              <a:lnSpc>
                <a:spcPct val="100000"/>
              </a:lnSpc>
              <a:spcBef>
                <a:spcPts val="0"/>
              </a:spcBef>
              <a:buNone/>
            </a:pPr>
            <a:r>
              <a:rPr lang="en-US" sz="2800" dirty="0"/>
              <a:t>c) 3 types             d) 4 types              e) 5 types</a:t>
            </a:r>
          </a:p>
          <a:p>
            <a:pPr marL="0" indent="0">
              <a:lnSpc>
                <a:spcPct val="100000"/>
              </a:lnSpc>
              <a:spcBef>
                <a:spcPts val="0"/>
              </a:spcBef>
              <a:buNone/>
            </a:pPr>
            <a:r>
              <a:rPr lang="en-US" sz="2800" dirty="0">
                <a:solidFill>
                  <a:srgbClr val="00B050"/>
                </a:solidFill>
              </a:rPr>
              <a:t>4. What is the most common hazardous effect of electric arc for a human body?</a:t>
            </a:r>
          </a:p>
          <a:p>
            <a:pPr marL="0" indent="0">
              <a:lnSpc>
                <a:spcPct val="100000"/>
              </a:lnSpc>
              <a:spcBef>
                <a:spcPts val="0"/>
              </a:spcBef>
              <a:buNone/>
            </a:pPr>
            <a:r>
              <a:rPr lang="en-US" sz="2800" dirty="0"/>
              <a:t>a) sound wave         b) thermal energy           c) bright light        d) electric shock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2529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1. Wind energy industry today</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solidFill>
                  <a:schemeClr val="tx1"/>
                </a:solidFill>
              </a:rPr>
              <a:t>One of the fastest growing industries (BLS)</a:t>
            </a:r>
          </a:p>
          <a:p>
            <a:pPr marL="463550" indent="-463550">
              <a:spcBef>
                <a:spcPts val="0"/>
              </a:spcBef>
              <a:buClrTx/>
              <a:buFont typeface="Wingdings" panose="05000000000000000000" pitchFamily="2" charset="2"/>
              <a:buChar char="q"/>
            </a:pPr>
            <a:endParaRPr lang="en-US" sz="2800" dirty="0">
              <a:solidFill>
                <a:schemeClr val="tx1"/>
              </a:solidFill>
            </a:endParaRPr>
          </a:p>
          <a:p>
            <a:pPr marL="463550" indent="-463550">
              <a:spcBef>
                <a:spcPts val="0"/>
              </a:spcBef>
              <a:buClrTx/>
              <a:buFont typeface="Wingdings" panose="05000000000000000000" pitchFamily="2" charset="2"/>
              <a:buChar char="q"/>
            </a:pPr>
            <a:r>
              <a:rPr lang="en-US" sz="2800" dirty="0">
                <a:solidFill>
                  <a:schemeClr val="tx1"/>
                </a:solidFill>
              </a:rPr>
              <a:t>Generation and unit size</a:t>
            </a:r>
          </a:p>
          <a:p>
            <a:pPr marL="463550" indent="-463550">
              <a:spcBef>
                <a:spcPts val="0"/>
              </a:spcBef>
              <a:buClrTx/>
              <a:buFont typeface="Wingdings" panose="05000000000000000000" pitchFamily="2" charset="2"/>
              <a:buChar char="q"/>
            </a:pPr>
            <a:endParaRPr lang="en-US" sz="2800" dirty="0">
              <a:solidFill>
                <a:schemeClr val="tx1"/>
              </a:solidFill>
            </a:endParaRPr>
          </a:p>
          <a:p>
            <a:pPr marL="463550" indent="-463550">
              <a:spcBef>
                <a:spcPts val="0"/>
              </a:spcBef>
              <a:buClrTx/>
              <a:buFont typeface="Wingdings" panose="05000000000000000000" pitchFamily="2" charset="2"/>
              <a:buChar char="q"/>
            </a:pPr>
            <a:r>
              <a:rPr lang="en-US" sz="2800" dirty="0">
                <a:solidFill>
                  <a:schemeClr val="tx1"/>
                </a:solidFill>
              </a:rPr>
              <a:t>Wind mechanical energy conversion into electrical energy </a:t>
            </a:r>
          </a:p>
          <a:p>
            <a:pPr marL="463550" indent="-463550">
              <a:spcBef>
                <a:spcPts val="0"/>
              </a:spcBef>
              <a:buClrTx/>
              <a:buFont typeface="Wingdings" panose="05000000000000000000" pitchFamily="2" charset="2"/>
              <a:buChar char="q"/>
            </a:pPr>
            <a:endParaRPr lang="en-US" sz="2800" dirty="0">
              <a:solidFill>
                <a:schemeClr val="tx1"/>
              </a:solidFill>
            </a:endParaRPr>
          </a:p>
          <a:p>
            <a:pPr marL="463550" indent="-463550">
              <a:spcBef>
                <a:spcPts val="0"/>
              </a:spcBef>
              <a:buClrTx/>
              <a:buFont typeface="Wingdings" panose="05000000000000000000" pitchFamily="2" charset="2"/>
              <a:buChar char="q"/>
            </a:pPr>
            <a:r>
              <a:rPr lang="en-US" sz="2800" dirty="0">
                <a:solidFill>
                  <a:schemeClr val="tx1"/>
                </a:solidFill>
              </a:rPr>
              <a:t>General hazards </a:t>
            </a:r>
          </a:p>
        </p:txBody>
      </p:sp>
    </p:spTree>
    <p:extLst>
      <p:ext uri="{BB962C8B-B14F-4D97-AF65-F5344CB8AC3E}">
        <p14:creationId xmlns:p14="http://schemas.microsoft.com/office/powerpoint/2010/main" val="145837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Wind energy is growing</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6" name="Rectangle 5">
            <a:extLst>
              <a:ext uri="{FF2B5EF4-FFF2-40B4-BE49-F238E27FC236}">
                <a16:creationId xmlns:a16="http://schemas.microsoft.com/office/drawing/2014/main" id="{D6A91D8E-4D35-4A9D-B00E-6B6E19BF033A}"/>
              </a:ext>
            </a:extLst>
          </p:cNvPr>
          <p:cNvSpPr/>
          <p:nvPr/>
        </p:nvSpPr>
        <p:spPr>
          <a:xfrm>
            <a:off x="2607298" y="5879952"/>
            <a:ext cx="6029325" cy="369332"/>
          </a:xfrm>
          <a:prstGeom prst="rect">
            <a:avLst/>
          </a:prstGeom>
        </p:spPr>
        <p:txBody>
          <a:bodyPr wrap="square">
            <a:spAutoFit/>
          </a:bodyPr>
          <a:lstStyle/>
          <a:p>
            <a:pPr algn="ctr"/>
            <a:r>
              <a:rPr lang="en-US" dirty="0">
                <a:hlinkClick r:id="rId3"/>
              </a:rPr>
              <a:t>https://www.eia.gov/electricity/monthly/#tabs_unit-3</a:t>
            </a:r>
            <a:r>
              <a:rPr lang="en-US" dirty="0"/>
              <a:t> </a:t>
            </a:r>
          </a:p>
        </p:txBody>
      </p:sp>
      <p:pic>
        <p:nvPicPr>
          <p:cNvPr id="8" name="Picture 7" descr="This chart shows change in generation by energy source since 2009. Energy generation from wind is growing faster than from any of the other major sources of energy, including coal, natural gas, and nuclear. Over last 9 years wind energy generation has increased about 170% or 2.7 times. While nuclear generation is holding steady, natural gas is slightly growing, and coal energy generation is on a down slope. ">
            <a:extLst>
              <a:ext uri="{FF2B5EF4-FFF2-40B4-BE49-F238E27FC236}">
                <a16:creationId xmlns:a16="http://schemas.microsoft.com/office/drawing/2014/main" id="{056188F6-3D95-436B-B826-33FC89A9FE99}"/>
              </a:ext>
            </a:extLst>
          </p:cNvPr>
          <p:cNvPicPr>
            <a:picLocks noChangeAspect="1"/>
          </p:cNvPicPr>
          <p:nvPr/>
        </p:nvPicPr>
        <p:blipFill>
          <a:blip r:embed="rId4"/>
          <a:stretch>
            <a:fillRect/>
          </a:stretch>
        </p:blipFill>
        <p:spPr>
          <a:xfrm>
            <a:off x="1191697" y="1247684"/>
            <a:ext cx="6849291" cy="4618955"/>
          </a:xfrm>
          <a:prstGeom prst="rect">
            <a:avLst/>
          </a:prstGeom>
        </p:spPr>
      </p:pic>
    </p:spTree>
    <p:extLst>
      <p:ext uri="{BB962C8B-B14F-4D97-AF65-F5344CB8AC3E}">
        <p14:creationId xmlns:p14="http://schemas.microsoft.com/office/powerpoint/2010/main" val="3700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n w="3175" cmpd="sng">
                  <a:noFill/>
                </a:ln>
                <a:solidFill>
                  <a:srgbClr val="0000CC"/>
                </a:solidFill>
                <a:latin typeface="+mj-lt"/>
                <a:ea typeface="+mj-ea"/>
                <a:cs typeface="+mj-cs"/>
              </a:rPr>
              <a:t>U.S. Offshore Wind Resource</a:t>
            </a:r>
            <a:endParaRPr lang="en-US" sz="4000" b="1" dirty="0">
              <a:solidFill>
                <a:srgbClr val="0000CC"/>
              </a:solidFill>
            </a:endParaRPr>
          </a:p>
        </p:txBody>
      </p:sp>
      <p:pic>
        <p:nvPicPr>
          <p:cNvPr id="12" name="Picture 11" descr="The map shows the off-the-coast predicted mean annual wind speeds at 90-m height. &#10;Although today in US most of the wind generation is land-based, offshore wind resources are of a great value in land areas along the coast where land based generation is not feasible because of low average inland wind speeds. &#10;Areas with annual average wind speeds of 7 meters per second (m/s) and greater at 90-m height are generally considered to have a wind resource suitable for offshore development. ">
            <a:extLst>
              <a:ext uri="{FF2B5EF4-FFF2-40B4-BE49-F238E27FC236}">
                <a16:creationId xmlns:a16="http://schemas.microsoft.com/office/drawing/2014/main" id="{A9389108-C92A-4BD7-88ED-B7E50F72A72C}"/>
              </a:ext>
            </a:extLst>
          </p:cNvPr>
          <p:cNvPicPr>
            <a:picLocks noChangeAspect="1"/>
          </p:cNvPicPr>
          <p:nvPr/>
        </p:nvPicPr>
        <p:blipFill>
          <a:blip r:embed="rId3"/>
          <a:stretch>
            <a:fillRect/>
          </a:stretch>
        </p:blipFill>
        <p:spPr>
          <a:xfrm>
            <a:off x="1016725" y="1433814"/>
            <a:ext cx="7110549" cy="4481438"/>
          </a:xfrm>
          <a:prstGeom prst="rect">
            <a:avLst/>
          </a:prstGeom>
        </p:spPr>
      </p:pic>
      <p:sp>
        <p:nvSpPr>
          <p:cNvPr id="6" name="Rectangle 5"/>
          <p:cNvSpPr/>
          <p:nvPr/>
        </p:nvSpPr>
        <p:spPr>
          <a:xfrm>
            <a:off x="2564916" y="5974219"/>
            <a:ext cx="4102854" cy="323165"/>
          </a:xfrm>
          <a:prstGeom prst="rect">
            <a:avLst/>
          </a:prstGeom>
        </p:spPr>
        <p:txBody>
          <a:bodyPr wrap="none">
            <a:spAutoFit/>
          </a:bodyPr>
          <a:lstStyle/>
          <a:p>
            <a:pPr algn="ctr"/>
            <a:r>
              <a:rPr lang="en-US" sz="1500" dirty="0">
                <a:hlinkClick r:id="rId4"/>
              </a:rPr>
              <a:t>https://windexchange.energy.gov/maps-data/320</a:t>
            </a:r>
            <a:r>
              <a:rPr lang="en-US" sz="1500" dirty="0"/>
              <a:t> </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a:extLst>
              <a:ext uri="{C183D7F6-B498-43B3-948B-1728B52AA6E4}">
                <adec:decorative xmlns:adec="http://schemas.microsoft.com/office/drawing/2017/decorative" val="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0413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041"/>
            <a:ext cx="7886700" cy="1108224"/>
          </a:xfrm>
        </p:spPr>
        <p:txBody>
          <a:bodyPr>
            <a:normAutofit fontScale="90000"/>
          </a:bodyPr>
          <a:lstStyle/>
          <a:p>
            <a:pPr algn="ctr"/>
            <a:r>
              <a:rPr lang="en-US" sz="4000" b="1" dirty="0">
                <a:solidFill>
                  <a:srgbClr val="0000CC"/>
                </a:solidFill>
              </a:rPr>
              <a:t>Wind Tower Construction and Electricity Generation</a:t>
            </a:r>
          </a:p>
        </p:txBody>
      </p:sp>
      <p:sp>
        <p:nvSpPr>
          <p:cNvPr id="10" name="TextBox 9">
            <a:extLst>
              <a:ext uri="{FF2B5EF4-FFF2-40B4-BE49-F238E27FC236}">
                <a16:creationId xmlns:a16="http://schemas.microsoft.com/office/drawing/2014/main" id="{007206A8-F660-4164-8A9D-ECE2BEDAFB77}"/>
              </a:ext>
            </a:extLst>
          </p:cNvPr>
          <p:cNvSpPr txBox="1"/>
          <p:nvPr/>
        </p:nvSpPr>
        <p:spPr>
          <a:xfrm>
            <a:off x="623951" y="1415762"/>
            <a:ext cx="4158641" cy="4832092"/>
          </a:xfrm>
          <a:prstGeom prst="rect">
            <a:avLst/>
          </a:prstGeom>
          <a:noFill/>
        </p:spPr>
        <p:txBody>
          <a:bodyPr wrap="square">
            <a:spAutoFit/>
          </a:bodyPr>
          <a:lstStyle/>
          <a:p>
            <a:r>
              <a:rPr lang="en-US" sz="2200" b="1" dirty="0"/>
              <a:t>Wind turbine components:</a:t>
            </a:r>
          </a:p>
          <a:p>
            <a:pPr marL="400050" indent="-285750">
              <a:buFont typeface="Wingdings" panose="05000000000000000000" pitchFamily="2" charset="2"/>
              <a:buChar char="Ø"/>
            </a:pPr>
            <a:r>
              <a:rPr lang="en-US" sz="2200" dirty="0"/>
              <a:t>Blades and Rotor</a:t>
            </a:r>
          </a:p>
          <a:p>
            <a:pPr marL="400050" indent="-285750">
              <a:buFont typeface="Wingdings" panose="05000000000000000000" pitchFamily="2" charset="2"/>
              <a:buChar char="Ø"/>
            </a:pPr>
            <a:r>
              <a:rPr lang="en-US" sz="2200" dirty="0"/>
              <a:t>Low speed shaft (30-60 rpm)</a:t>
            </a:r>
          </a:p>
          <a:p>
            <a:pPr marL="400050" indent="-285750">
              <a:buFont typeface="Wingdings" panose="05000000000000000000" pitchFamily="2" charset="2"/>
              <a:buChar char="Ø"/>
            </a:pPr>
            <a:r>
              <a:rPr lang="en-US" sz="2200" dirty="0"/>
              <a:t>Gearbox</a:t>
            </a:r>
          </a:p>
          <a:p>
            <a:pPr marL="400050" indent="-285750">
              <a:buFont typeface="Wingdings" panose="05000000000000000000" pitchFamily="2" charset="2"/>
              <a:buChar char="Ø"/>
            </a:pPr>
            <a:r>
              <a:rPr lang="en-US" sz="2200" dirty="0"/>
              <a:t>High speed shaft (1000-1800 rpm)  </a:t>
            </a:r>
          </a:p>
          <a:p>
            <a:pPr marL="400050" indent="-285750">
              <a:buFont typeface="Wingdings" panose="05000000000000000000" pitchFamily="2" charset="2"/>
              <a:buChar char="Ø"/>
            </a:pPr>
            <a:r>
              <a:rPr lang="en-US" sz="2200" dirty="0"/>
              <a:t>Generator</a:t>
            </a:r>
          </a:p>
          <a:p>
            <a:pPr marL="400050" indent="-285750">
              <a:buFont typeface="Wingdings" panose="05000000000000000000" pitchFamily="2" charset="2"/>
              <a:buChar char="Ø"/>
            </a:pPr>
            <a:r>
              <a:rPr lang="en-US" sz="2200" dirty="0"/>
              <a:t>Anemometer</a:t>
            </a:r>
          </a:p>
          <a:p>
            <a:pPr marL="400050" indent="-285750">
              <a:buFont typeface="Wingdings" panose="05000000000000000000" pitchFamily="2" charset="2"/>
              <a:buChar char="Ø"/>
            </a:pPr>
            <a:r>
              <a:rPr lang="en-US" sz="2200" dirty="0"/>
              <a:t>Controller (8-16 to 55 mph)</a:t>
            </a:r>
          </a:p>
          <a:p>
            <a:pPr marL="400050" indent="-285750">
              <a:buFont typeface="Wingdings" panose="05000000000000000000" pitchFamily="2" charset="2"/>
              <a:buChar char="Ø"/>
            </a:pPr>
            <a:r>
              <a:rPr lang="en-US" sz="2200" dirty="0"/>
              <a:t>Pitch System</a:t>
            </a:r>
          </a:p>
          <a:p>
            <a:pPr marL="400050" indent="-285750">
              <a:buFont typeface="Wingdings" panose="05000000000000000000" pitchFamily="2" charset="2"/>
              <a:buChar char="Ø"/>
            </a:pPr>
            <a:r>
              <a:rPr lang="en-US" sz="2200" dirty="0"/>
              <a:t>Break</a:t>
            </a:r>
          </a:p>
          <a:p>
            <a:pPr marL="400050" indent="-285750">
              <a:buFont typeface="Wingdings" panose="05000000000000000000" pitchFamily="2" charset="2"/>
              <a:buChar char="Ø"/>
            </a:pPr>
            <a:r>
              <a:rPr lang="en-US" sz="2200" dirty="0"/>
              <a:t>Yaw drive, motor</a:t>
            </a:r>
          </a:p>
          <a:p>
            <a:pPr marL="400050" indent="-285750">
              <a:buFont typeface="Wingdings" panose="05000000000000000000" pitchFamily="2" charset="2"/>
              <a:buChar char="Ø"/>
            </a:pPr>
            <a:r>
              <a:rPr lang="en-US" sz="2200" dirty="0"/>
              <a:t>Tower</a:t>
            </a:r>
          </a:p>
          <a:p>
            <a:pPr marL="400050" indent="-285750">
              <a:buFont typeface="Wingdings" panose="05000000000000000000" pitchFamily="2" charset="2"/>
              <a:buChar char="Ø"/>
            </a:pPr>
            <a:r>
              <a:rPr lang="en-US" sz="2200" dirty="0"/>
              <a:t>Nacelle</a:t>
            </a:r>
          </a:p>
        </p:txBody>
      </p:sp>
      <p:sp>
        <p:nvSpPr>
          <p:cNvPr id="7" name="Rectangle 6"/>
          <p:cNvSpPr/>
          <p:nvPr/>
        </p:nvSpPr>
        <p:spPr>
          <a:xfrm>
            <a:off x="4508082" y="1846649"/>
            <a:ext cx="4158640" cy="3970318"/>
          </a:xfrm>
          <a:prstGeom prst="rect">
            <a:avLst/>
          </a:prstGeom>
        </p:spPr>
        <p:txBody>
          <a:bodyPr wrap="square">
            <a:spAutoFit/>
          </a:bodyPr>
          <a:lstStyle/>
          <a:p>
            <a:r>
              <a:rPr lang="en-US" sz="2800" b="1" dirty="0"/>
              <a:t>Video: </a:t>
            </a:r>
            <a:r>
              <a:rPr lang="en-US" sz="2800" dirty="0"/>
              <a:t>how does a wind turbine work?</a:t>
            </a:r>
          </a:p>
          <a:p>
            <a:r>
              <a:rPr lang="en-US" sz="2000" dirty="0">
                <a:hlinkClick r:id="rId3"/>
              </a:rPr>
              <a:t>https://www.energy.gov/maps/how-does-wind-turbine-work</a:t>
            </a:r>
            <a:endParaRPr lang="en-US" sz="2000" dirty="0"/>
          </a:p>
          <a:p>
            <a:r>
              <a:rPr lang="en-US" sz="2800" dirty="0"/>
              <a:t>OR</a:t>
            </a:r>
          </a:p>
          <a:p>
            <a:r>
              <a:rPr lang="en-US" sz="2000" dirty="0">
                <a:hlinkClick r:id="rId4"/>
              </a:rPr>
              <a:t>https://www.youtube.com/watch?v=J3vr-94nZQY&amp;feature=youtu.be</a:t>
            </a:r>
            <a:endParaRPr lang="en-US" sz="2000" dirty="0"/>
          </a:p>
          <a:p>
            <a:r>
              <a:rPr lang="en-US" sz="2800" dirty="0"/>
              <a:t>OR</a:t>
            </a:r>
          </a:p>
          <a:p>
            <a:r>
              <a:rPr lang="en-US" sz="2000" dirty="0">
                <a:hlinkClick r:id="rId5"/>
              </a:rPr>
              <a:t>https://ucmo.hosted.panopto.com/Panopto/Pages/Viewer.aspx?id=8f2218cf-11fc-42bd-a53e-ac24013af2e4</a:t>
            </a:r>
            <a:endParaRPr lang="en-US" sz="20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6" name="Slide Number Placeholder 4">
            <a:extLst>
              <a:ext uri="{FF2B5EF4-FFF2-40B4-BE49-F238E27FC236}">
                <a16:creationId xmlns:a16="http://schemas.microsoft.com/office/drawing/2014/main" id="{5005E303-2DBC-43D2-8F4D-6D351394E484}"/>
              </a:ext>
            </a:extLst>
          </p:cNvPr>
          <p:cNvSpPr>
            <a:spLocks noGrp="1"/>
          </p:cNvSpPr>
          <p:nvPr>
            <p:ph type="sldNum" sz="quarter" idx="12"/>
          </p:nvPr>
        </p:nvSpPr>
        <p:spPr>
          <a:xfrm>
            <a:off x="6457950" y="6356351"/>
            <a:ext cx="2057400" cy="365125"/>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6831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7"/>
            <a:ext cx="7886700" cy="890468"/>
          </a:xfrm>
        </p:spPr>
        <p:txBody>
          <a:bodyPr>
            <a:normAutofit/>
          </a:bodyPr>
          <a:lstStyle/>
          <a:p>
            <a:pPr algn="ctr"/>
            <a:r>
              <a:rPr lang="en-US" sz="4000" b="1" dirty="0">
                <a:solidFill>
                  <a:srgbClr val="0000CC"/>
                </a:solidFill>
              </a:rPr>
              <a:t>Electricity from Wind Turbines</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9" name="Rectangle 8">
            <a:extLst>
              <a:ext uri="{FF2B5EF4-FFF2-40B4-BE49-F238E27FC236}">
                <a16:creationId xmlns:a16="http://schemas.microsoft.com/office/drawing/2014/main" id="{C504BFC6-8E90-47EB-9ADF-C9B68090FD39}"/>
              </a:ext>
            </a:extLst>
          </p:cNvPr>
          <p:cNvSpPr/>
          <p:nvPr/>
        </p:nvSpPr>
        <p:spPr>
          <a:xfrm>
            <a:off x="780595" y="2140623"/>
            <a:ext cx="7886700" cy="2185214"/>
          </a:xfrm>
          <a:prstGeom prst="rect">
            <a:avLst/>
          </a:prstGeom>
        </p:spPr>
        <p:txBody>
          <a:bodyPr wrap="square">
            <a:spAutoFit/>
          </a:bodyPr>
          <a:lstStyle/>
          <a:p>
            <a:r>
              <a:rPr lang="en-US" sz="2800" b="1" dirty="0"/>
              <a:t>Video: </a:t>
            </a:r>
            <a:r>
              <a:rPr lang="en-US" sz="2800" dirty="0"/>
              <a:t>Wind farm electricity flow</a:t>
            </a:r>
          </a:p>
          <a:p>
            <a:endParaRPr lang="en-US" sz="2800" dirty="0"/>
          </a:p>
          <a:p>
            <a:r>
              <a:rPr lang="en-US" sz="2000" dirty="0">
                <a:hlinkClick r:id="rId3"/>
              </a:rPr>
              <a:t>https://www.youtube.com/watch?v=hSqA8wOCK3Q&amp;feature=youtu.be</a:t>
            </a:r>
            <a:endParaRPr lang="en-US" sz="2000" dirty="0"/>
          </a:p>
          <a:p>
            <a:r>
              <a:rPr lang="en-US" sz="2000" dirty="0"/>
              <a:t>OR</a:t>
            </a:r>
          </a:p>
          <a:p>
            <a:r>
              <a:rPr lang="en-US" sz="2000" dirty="0">
                <a:hlinkClick r:id="rId4"/>
              </a:rPr>
              <a:t>https://ucmo.hosted.panopto.com/Panopto/Pages/Viewer.aspx?id=6993f69d-7d56-4e63-96a7-ac24013adf00</a:t>
            </a:r>
            <a:r>
              <a:rPr lang="en-US" sz="2000" dirty="0"/>
              <a:t> </a:t>
            </a:r>
          </a:p>
        </p:txBody>
      </p:sp>
    </p:spTree>
    <p:extLst>
      <p:ext uri="{BB962C8B-B14F-4D97-AF65-F5344CB8AC3E}">
        <p14:creationId xmlns:p14="http://schemas.microsoft.com/office/powerpoint/2010/main" val="419295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2549"/>
            <a:ext cx="7886700" cy="2029731"/>
          </a:xfrm>
        </p:spPr>
        <p:txBody>
          <a:bodyPr>
            <a:normAutofit fontScale="90000"/>
          </a:bodyPr>
          <a:lstStyle/>
          <a:p>
            <a:pPr algn="ctr"/>
            <a:r>
              <a:rPr lang="en-US" sz="4000" b="1" dirty="0">
                <a:solidFill>
                  <a:srgbClr val="0000CC"/>
                </a:solidFill>
              </a:rPr>
              <a:t>Wind turbine is a complicated piece of equipment, but a dangerous place for sun bathing.  What can be possibly go wrong with wind turbine?</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 name="Picture 9" descr="Wind turbine tower is an elegant masterpiece of technology. However,  it is a complicated piece of heavy rotating machinery and can be deadly when things are out of control.&#10;Multiple hazards of various nature are associated with this equipment. &#10;Complicating factor is that wind energy facilities are often located in remote areas far from hospitals and rescue services. This geography makes hazard recognition and control even more important to have plans in place for the prevention of serious incident causing personal injuries and to understand how to protect against hazards including electrical hazards. ">
            <a:extLst>
              <a:ext uri="{FF2B5EF4-FFF2-40B4-BE49-F238E27FC236}">
                <a16:creationId xmlns:a16="http://schemas.microsoft.com/office/drawing/2014/main" id="{4A65E4A4-E5C0-4C4C-82C6-F34012AB92B0}"/>
              </a:ext>
            </a:extLst>
          </p:cNvPr>
          <p:cNvPicPr>
            <a:picLocks noChangeAspect="1"/>
          </p:cNvPicPr>
          <p:nvPr/>
        </p:nvPicPr>
        <p:blipFill>
          <a:blip r:embed="rId3"/>
          <a:stretch>
            <a:fillRect/>
          </a:stretch>
        </p:blipFill>
        <p:spPr>
          <a:xfrm>
            <a:off x="1636163" y="2772033"/>
            <a:ext cx="5871674" cy="3382221"/>
          </a:xfrm>
          <a:prstGeom prst="rect">
            <a:avLst/>
          </a:prstGeom>
        </p:spPr>
      </p:pic>
    </p:spTree>
    <p:extLst>
      <p:ext uri="{BB962C8B-B14F-4D97-AF65-F5344CB8AC3E}">
        <p14:creationId xmlns:p14="http://schemas.microsoft.com/office/powerpoint/2010/main" val="108724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182246"/>
            <a:ext cx="8631844" cy="1325563"/>
          </a:xfrm>
        </p:spPr>
        <p:txBody>
          <a:bodyPr>
            <a:normAutofit/>
          </a:bodyPr>
          <a:lstStyle/>
          <a:p>
            <a:pPr algn="ctr"/>
            <a:r>
              <a:rPr lang="en-US" sz="4000" b="1" dirty="0">
                <a:solidFill>
                  <a:srgbClr val="0000CC"/>
                </a:solidFill>
              </a:rPr>
              <a:t>Wind Turbine Accident data (worldwide)</a:t>
            </a:r>
            <a:endParaRPr lang="en-US" sz="4000" dirty="0">
              <a:solidFill>
                <a:srgbClr val="0000CC"/>
              </a:solidFill>
            </a:endParaRP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Rectangle 7"/>
          <p:cNvSpPr/>
          <p:nvPr/>
        </p:nvSpPr>
        <p:spPr>
          <a:xfrm>
            <a:off x="1668253" y="6043969"/>
            <a:ext cx="7090980" cy="553998"/>
          </a:xfrm>
          <a:prstGeom prst="rect">
            <a:avLst/>
          </a:prstGeom>
        </p:spPr>
        <p:txBody>
          <a:bodyPr wrap="none">
            <a:spAutoFit/>
          </a:bodyPr>
          <a:lstStyle/>
          <a:p>
            <a:r>
              <a:rPr lang="en-US" sz="1400" i="1" dirty="0"/>
              <a:t>Compliments  of Caithness Windfarm Information Forum </a:t>
            </a:r>
            <a:r>
              <a:rPr lang="en-US" sz="1600" b="1" i="1" dirty="0"/>
              <a:t>www.caithnesswindfarms.co.uk</a:t>
            </a:r>
            <a:r>
              <a:rPr lang="en-US" sz="1400" i="1" dirty="0"/>
              <a:t> </a:t>
            </a:r>
            <a:endParaRPr lang="en-US" sz="1400" dirty="0"/>
          </a:p>
          <a:p>
            <a:endParaRPr lang="en-US" sz="1400" dirty="0"/>
          </a:p>
        </p:txBody>
      </p:sp>
      <p:pic>
        <p:nvPicPr>
          <p:cNvPr id="10" name="Picture 9" descr="This figure shows the increased wind turbine accidents worldwide over years. These data were collected from media reports, so the actual number of accidents is expected to be higher as many accidents go unreported. Number of accidents is steady between 150 and 200 in past 10 years.">
            <a:extLst>
              <a:ext uri="{FF2B5EF4-FFF2-40B4-BE49-F238E27FC236}">
                <a16:creationId xmlns:a16="http://schemas.microsoft.com/office/drawing/2014/main" id="{4EAD20AB-3C28-4B22-A473-8807786CA3EB}"/>
              </a:ext>
            </a:extLst>
          </p:cNvPr>
          <p:cNvPicPr>
            <a:picLocks noChangeAspect="1"/>
          </p:cNvPicPr>
          <p:nvPr/>
        </p:nvPicPr>
        <p:blipFill>
          <a:blip r:embed="rId3"/>
          <a:stretch>
            <a:fillRect/>
          </a:stretch>
        </p:blipFill>
        <p:spPr>
          <a:xfrm>
            <a:off x="829026" y="1573522"/>
            <a:ext cx="7485948" cy="4404734"/>
          </a:xfrm>
          <a:prstGeom prst="rect">
            <a:avLst/>
          </a:prstGeom>
        </p:spPr>
      </p:pic>
    </p:spTree>
    <p:extLst>
      <p:ext uri="{BB962C8B-B14F-4D97-AF65-F5344CB8AC3E}">
        <p14:creationId xmlns:p14="http://schemas.microsoft.com/office/powerpoint/2010/main" val="245193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Autofit/>
          </a:bodyPr>
          <a:lstStyle/>
          <a:p>
            <a:pPr algn="ctr"/>
            <a:r>
              <a:rPr lang="en-US" sz="4000" b="1" dirty="0">
                <a:solidFill>
                  <a:srgbClr val="0000CC"/>
                </a:solidFill>
              </a:rPr>
              <a:t>Many things can go wrong and multiple hazards are present</a:t>
            </a:r>
          </a:p>
        </p:txBody>
      </p:sp>
      <p:sp>
        <p:nvSpPr>
          <p:cNvPr id="3" name="Content Placeholder 2"/>
          <p:cNvSpPr>
            <a:spLocks noGrp="1"/>
          </p:cNvSpPr>
          <p:nvPr>
            <p:ph idx="1"/>
          </p:nvPr>
        </p:nvSpPr>
        <p:spPr>
          <a:xfrm>
            <a:off x="628650" y="1650999"/>
            <a:ext cx="7886700" cy="4368801"/>
          </a:xfrm>
        </p:spPr>
        <p:txBody>
          <a:bodyPr>
            <a:noAutofit/>
          </a:bodyPr>
          <a:lstStyle/>
          <a:p>
            <a:pPr marL="0" indent="0">
              <a:buNone/>
            </a:pPr>
            <a:r>
              <a:rPr lang="en-US" sz="2800" b="1" dirty="0">
                <a:solidFill>
                  <a:srgbClr val="C00000"/>
                </a:solidFill>
              </a:rPr>
              <a:t>Wind turbine accident statistics (collected by CWIF):</a:t>
            </a:r>
          </a:p>
          <a:p>
            <a:pPr marL="457200" indent="-457200">
              <a:lnSpc>
                <a:spcPct val="100000"/>
              </a:lnSpc>
              <a:spcBef>
                <a:spcPts val="0"/>
              </a:spcBef>
              <a:buSzPct val="70000"/>
              <a:buFont typeface="Wingdings" panose="05000000000000000000" pitchFamily="2" charset="2"/>
              <a:buChar char="q"/>
            </a:pPr>
            <a:r>
              <a:rPr lang="en-US" sz="2800" dirty="0"/>
              <a:t>Total number of </a:t>
            </a:r>
            <a:r>
              <a:rPr lang="en-US" sz="2800" b="1" dirty="0"/>
              <a:t>reported accidents</a:t>
            </a:r>
            <a:r>
              <a:rPr lang="en-US" sz="2800" dirty="0"/>
              <a:t>: 2663 up to Mar 2020 (</a:t>
            </a:r>
            <a:r>
              <a:rPr lang="en-US" sz="2800" dirty="0">
                <a:solidFill>
                  <a:srgbClr val="0000CC"/>
                </a:solidFill>
              </a:rPr>
              <a:t>~1/3 accidents occurred in the U.S.</a:t>
            </a:r>
            <a:r>
              <a:rPr lang="en-US" sz="2800" dirty="0"/>
              <a:t>)</a:t>
            </a:r>
          </a:p>
          <a:p>
            <a:pPr marL="457200" indent="-457200">
              <a:lnSpc>
                <a:spcPct val="100000"/>
              </a:lnSpc>
              <a:spcBef>
                <a:spcPts val="0"/>
              </a:spcBef>
              <a:buSzPct val="70000"/>
              <a:buFont typeface="Wingdings" panose="05000000000000000000" pitchFamily="2" charset="2"/>
              <a:buChar char="q"/>
            </a:pPr>
            <a:r>
              <a:rPr lang="en-US" sz="2800" b="1" dirty="0"/>
              <a:t>Fatal accidents</a:t>
            </a:r>
            <a:r>
              <a:rPr lang="en-US" sz="2800" dirty="0"/>
              <a:t>: 151 with 200 fatalities</a:t>
            </a:r>
          </a:p>
          <a:p>
            <a:pPr marL="457200" indent="-457200">
              <a:lnSpc>
                <a:spcPct val="100000"/>
              </a:lnSpc>
              <a:spcBef>
                <a:spcPts val="0"/>
              </a:spcBef>
              <a:buSzPct val="70000"/>
              <a:buFont typeface="Wingdings" panose="05000000000000000000" pitchFamily="2" charset="2"/>
              <a:buChar char="q"/>
            </a:pPr>
            <a:r>
              <a:rPr lang="en-US" sz="2800" b="1" dirty="0"/>
              <a:t>Accidents with worker injuries</a:t>
            </a:r>
            <a:r>
              <a:rPr lang="en-US" sz="2800" dirty="0"/>
              <a:t>: 178 with 208 wind turbine workers injured</a:t>
            </a:r>
          </a:p>
          <a:p>
            <a:pPr marL="457200" indent="-457200">
              <a:lnSpc>
                <a:spcPct val="100000"/>
              </a:lnSpc>
              <a:spcBef>
                <a:spcPts val="0"/>
              </a:spcBef>
              <a:buSzPct val="70000"/>
              <a:buFont typeface="Wingdings" panose="05000000000000000000" pitchFamily="2" charset="2"/>
              <a:buChar char="q"/>
            </a:pPr>
            <a:r>
              <a:rPr lang="en-US" sz="2800" b="1" dirty="0"/>
              <a:t>Fire incidents</a:t>
            </a:r>
            <a:r>
              <a:rPr lang="en-US" sz="2800" dirty="0"/>
              <a:t>: 392</a:t>
            </a:r>
          </a:p>
          <a:p>
            <a:pPr marL="457200" indent="-457200">
              <a:lnSpc>
                <a:spcPct val="100000"/>
              </a:lnSpc>
              <a:spcBef>
                <a:spcPts val="0"/>
              </a:spcBef>
              <a:buSzPct val="70000"/>
              <a:buFont typeface="Wingdings" panose="05000000000000000000" pitchFamily="2" charset="2"/>
              <a:buChar char="q"/>
            </a:pPr>
            <a:r>
              <a:rPr lang="en-US" sz="2800" b="1" dirty="0"/>
              <a:t>Transport</a:t>
            </a:r>
            <a:r>
              <a:rPr lang="en-US" sz="2800" dirty="0"/>
              <a:t>: 230</a:t>
            </a:r>
          </a:p>
          <a:p>
            <a:pPr marL="457200" indent="-457200">
              <a:lnSpc>
                <a:spcPct val="100000"/>
              </a:lnSpc>
              <a:spcBef>
                <a:spcPts val="0"/>
              </a:spcBef>
              <a:buSzPct val="70000"/>
              <a:buFont typeface="Wingdings" panose="05000000000000000000" pitchFamily="2" charset="2"/>
              <a:buChar char="q"/>
            </a:pPr>
            <a:r>
              <a:rPr lang="en-US" sz="2800" b="1" dirty="0"/>
              <a:t>Environmental damage </a:t>
            </a:r>
            <a:r>
              <a:rPr lang="en-US" sz="2800" dirty="0"/>
              <a:t>(ex. bird deaths): 278</a:t>
            </a:r>
          </a:p>
          <a:p>
            <a:pPr marL="457200" indent="-457200">
              <a:lnSpc>
                <a:spcPct val="100000"/>
              </a:lnSpc>
              <a:spcBef>
                <a:spcPts val="0"/>
              </a:spcBef>
              <a:buSzPct val="70000"/>
              <a:buFont typeface="Wingdings" panose="05000000000000000000" pitchFamily="2" charset="2"/>
              <a:buChar char="q"/>
            </a:pPr>
            <a:r>
              <a:rPr lang="en-US" sz="2800" dirty="0"/>
              <a:t>Others: 554</a:t>
            </a:r>
          </a:p>
          <a:p>
            <a:pPr indent="0" algn="r">
              <a:lnSpc>
                <a:spcPct val="100000"/>
              </a:lnSpc>
              <a:spcBef>
                <a:spcPts val="0"/>
              </a:spcBef>
              <a:buSzPct val="70000"/>
              <a:buNone/>
            </a:pPr>
            <a:r>
              <a:rPr lang="en-US" sz="2000" dirty="0"/>
              <a:t>(</a:t>
            </a:r>
            <a:r>
              <a:rPr lang="en-US" sz="2000" u="sng" dirty="0"/>
              <a:t>caithnesswindfarms.co.uk</a:t>
            </a:r>
            <a:r>
              <a:rPr lang="en-US" sz="2000" dirty="0"/>
              <a:t>)</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2866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93677"/>
            <a:ext cx="7886700" cy="890468"/>
          </a:xfrm>
        </p:spPr>
        <p:txBody>
          <a:bodyPr>
            <a:normAutofit/>
          </a:bodyPr>
          <a:lstStyle/>
          <a:p>
            <a:pPr algn="ctr"/>
            <a:r>
              <a:rPr lang="en-US" sz="4000" b="1" dirty="0">
                <a:solidFill>
                  <a:srgbClr val="0000CC"/>
                </a:solidFill>
              </a:rPr>
              <a:t>2. Wind Tower Hazards</a:t>
            </a:r>
          </a:p>
        </p:txBody>
      </p:sp>
      <p:sp>
        <p:nvSpPr>
          <p:cNvPr id="3" name="Content Placeholder 2"/>
          <p:cNvSpPr>
            <a:spLocks noGrp="1"/>
          </p:cNvSpPr>
          <p:nvPr>
            <p:ph idx="1"/>
          </p:nvPr>
        </p:nvSpPr>
        <p:spPr>
          <a:xfrm>
            <a:off x="628650" y="1181099"/>
            <a:ext cx="7758113" cy="5362575"/>
          </a:xfrm>
        </p:spPr>
        <p:txBody>
          <a:bodyPr>
            <a:noAutofit/>
          </a:bodyPr>
          <a:lstStyle/>
          <a:p>
            <a:pPr marL="457200" indent="-457200">
              <a:lnSpc>
                <a:spcPct val="100000"/>
              </a:lnSpc>
              <a:spcBef>
                <a:spcPts val="0"/>
              </a:spcBef>
              <a:spcAft>
                <a:spcPts val="600"/>
              </a:spcAft>
              <a:buFont typeface="Wingdings" panose="05000000000000000000" pitchFamily="2" charset="2"/>
              <a:buChar char="q"/>
            </a:pPr>
            <a:r>
              <a:rPr lang="en-US" sz="2800" b="1" dirty="0"/>
              <a:t>Electrical hazards</a:t>
            </a:r>
            <a:r>
              <a:rPr lang="en-US" sz="2800" dirty="0"/>
              <a:t>: electric shock, electrocution, and electric arc burns</a:t>
            </a:r>
          </a:p>
          <a:p>
            <a:pPr marL="457200" indent="-457200">
              <a:lnSpc>
                <a:spcPct val="100000"/>
              </a:lnSpc>
              <a:spcBef>
                <a:spcPts val="0"/>
              </a:spcBef>
              <a:spcAft>
                <a:spcPts val="600"/>
              </a:spcAft>
              <a:buFont typeface="Wingdings" panose="05000000000000000000" pitchFamily="2" charset="2"/>
              <a:buChar char="q"/>
            </a:pPr>
            <a:r>
              <a:rPr lang="en-US" sz="2800" b="1" dirty="0"/>
              <a:t>Mechanical tower destruction: </a:t>
            </a:r>
            <a:r>
              <a:rPr lang="en-US" sz="2800" dirty="0"/>
              <a:t>falling debris </a:t>
            </a:r>
          </a:p>
          <a:p>
            <a:pPr marL="457200" indent="-457200">
              <a:lnSpc>
                <a:spcPct val="100000"/>
              </a:lnSpc>
              <a:spcBef>
                <a:spcPts val="0"/>
              </a:spcBef>
              <a:spcAft>
                <a:spcPts val="600"/>
              </a:spcAft>
              <a:buFont typeface="Wingdings" panose="05000000000000000000" pitchFamily="2" charset="2"/>
              <a:buChar char="q"/>
            </a:pPr>
            <a:r>
              <a:rPr lang="en-US" sz="2800" b="1" dirty="0">
                <a:solidFill>
                  <a:schemeClr val="tx1"/>
                </a:solidFill>
              </a:rPr>
              <a:t>Tower fire: </a:t>
            </a:r>
            <a:r>
              <a:rPr lang="en-US" sz="2800" dirty="0">
                <a:solidFill>
                  <a:schemeClr val="tx1"/>
                </a:solidFill>
              </a:rPr>
              <a:t>falling burning debris</a:t>
            </a:r>
          </a:p>
          <a:p>
            <a:pPr marL="457200" indent="-457200">
              <a:lnSpc>
                <a:spcPct val="100000"/>
              </a:lnSpc>
              <a:spcBef>
                <a:spcPts val="0"/>
              </a:spcBef>
              <a:spcAft>
                <a:spcPts val="600"/>
              </a:spcAft>
              <a:buFont typeface="Wingdings" panose="05000000000000000000" pitchFamily="2" charset="2"/>
              <a:buChar char="q"/>
            </a:pPr>
            <a:r>
              <a:rPr lang="en-US" sz="2800" b="1" dirty="0">
                <a:solidFill>
                  <a:schemeClr val="tx1"/>
                </a:solidFill>
              </a:rPr>
              <a:t>Falls:</a:t>
            </a:r>
            <a:r>
              <a:rPr lang="en-US" sz="2800" dirty="0">
                <a:solidFill>
                  <a:schemeClr val="tx1"/>
                </a:solidFill>
              </a:rPr>
              <a:t> turbine towers average almost 290 feet tall</a:t>
            </a:r>
          </a:p>
          <a:p>
            <a:pPr marL="457200" indent="-457200">
              <a:lnSpc>
                <a:spcPct val="100000"/>
              </a:lnSpc>
              <a:spcBef>
                <a:spcPts val="0"/>
              </a:spcBef>
              <a:spcAft>
                <a:spcPts val="600"/>
              </a:spcAft>
              <a:buFont typeface="Wingdings" panose="05000000000000000000" pitchFamily="2" charset="2"/>
              <a:buChar char="q"/>
            </a:pPr>
            <a:r>
              <a:rPr lang="en-US" sz="2800" b="1" dirty="0">
                <a:solidFill>
                  <a:schemeClr val="tx1"/>
                </a:solidFill>
              </a:rPr>
              <a:t>Rotating parts: </a:t>
            </a:r>
            <a:r>
              <a:rPr lang="en-US" sz="2800" dirty="0">
                <a:solidFill>
                  <a:schemeClr val="tx1"/>
                </a:solidFill>
              </a:rPr>
              <a:t>low-speed shaft (30-60 rpm); high-speed shaft (1,000-1,800 rpm)</a:t>
            </a:r>
          </a:p>
          <a:p>
            <a:pPr marL="457200" indent="-457200">
              <a:lnSpc>
                <a:spcPct val="100000"/>
              </a:lnSpc>
              <a:spcBef>
                <a:spcPts val="0"/>
              </a:spcBef>
              <a:spcAft>
                <a:spcPts val="600"/>
              </a:spcAft>
              <a:buFont typeface="Wingdings" panose="05000000000000000000" pitchFamily="2" charset="2"/>
              <a:buChar char="q"/>
            </a:pPr>
            <a:r>
              <a:rPr lang="en-US" sz="2800" b="1" dirty="0">
                <a:solidFill>
                  <a:schemeClr val="tx1"/>
                </a:solidFill>
              </a:rPr>
              <a:t>Sound / noise </a:t>
            </a:r>
          </a:p>
          <a:p>
            <a:pPr marL="457200" indent="-457200">
              <a:lnSpc>
                <a:spcPct val="100000"/>
              </a:lnSpc>
              <a:spcBef>
                <a:spcPts val="0"/>
              </a:spcBef>
              <a:spcAft>
                <a:spcPts val="600"/>
              </a:spcAft>
              <a:buFont typeface="Wingdings" panose="05000000000000000000" pitchFamily="2" charset="2"/>
              <a:buChar char="q"/>
            </a:pPr>
            <a:r>
              <a:rPr lang="en-US" sz="2800" b="1" dirty="0">
                <a:solidFill>
                  <a:schemeClr val="tx1"/>
                </a:solidFill>
              </a:rPr>
              <a:t>Confined and enclosed spaces: </a:t>
            </a:r>
            <a:r>
              <a:rPr lang="en-US" sz="2800" dirty="0">
                <a:solidFill>
                  <a:schemeClr val="tx1"/>
                </a:solidFill>
              </a:rPr>
              <a:t>OSHA </a:t>
            </a:r>
            <a:r>
              <a:rPr lang="en-US" sz="2800" dirty="0"/>
              <a:t>1910.269(e)</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3009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9E2F873-BFC2-434E-AF03-18BA6194A8BA}"/>
              </a:ext>
            </a:extLst>
          </p:cNvPr>
          <p:cNvSpPr>
            <a:spLocks noGrp="1"/>
          </p:cNvSpPr>
          <p:nvPr>
            <p:ph type="title"/>
          </p:nvPr>
        </p:nvSpPr>
        <p:spPr>
          <a:xfrm>
            <a:off x="628650" y="351680"/>
            <a:ext cx="7886700" cy="890468"/>
          </a:xfrm>
        </p:spPr>
        <p:txBody>
          <a:bodyPr>
            <a:normAutofit/>
          </a:bodyPr>
          <a:lstStyle/>
          <a:p>
            <a:pPr algn="ctr"/>
            <a:r>
              <a:rPr lang="en-US" sz="4000" b="1" dirty="0">
                <a:solidFill>
                  <a:srgbClr val="0000CC"/>
                </a:solidFill>
                <a:latin typeface="+mn-lt"/>
              </a:rPr>
              <a:t>Acknowledgement</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17" name="Content Placeholder 2">
            <a:extLst>
              <a:ext uri="{FF2B5EF4-FFF2-40B4-BE49-F238E27FC236}">
                <a16:creationId xmlns:a16="http://schemas.microsoft.com/office/drawing/2014/main" id="{51654FD1-5188-4DC4-AAE2-1073ED30BDDE}"/>
              </a:ext>
            </a:extLst>
          </p:cNvPr>
          <p:cNvSpPr>
            <a:spLocks noGrp="1"/>
          </p:cNvSpPr>
          <p:nvPr>
            <p:ph idx="1"/>
          </p:nvPr>
        </p:nvSpPr>
        <p:spPr>
          <a:xfrm>
            <a:off x="628650" y="1371599"/>
            <a:ext cx="7886700" cy="5014913"/>
          </a:xfrm>
        </p:spPr>
        <p:txBody>
          <a:bodyPr>
            <a:noAutofit/>
          </a:bodyPr>
          <a:lstStyle/>
          <a:p>
            <a:pPr marL="457200" indent="-457200">
              <a:buFont typeface="Wingdings" panose="05000000000000000000" pitchFamily="2" charset="2"/>
              <a:buChar char="q"/>
            </a:pPr>
            <a:r>
              <a:rPr lang="en-US" sz="2800" dirty="0">
                <a:solidFill>
                  <a:schemeClr val="tx1"/>
                </a:solidFill>
              </a:rPr>
              <a:t>This material was produced under grant number </a:t>
            </a:r>
            <a:r>
              <a:rPr lang="en-US" sz="2800" b="1" dirty="0">
                <a:solidFill>
                  <a:schemeClr val="tx1"/>
                </a:solidFill>
              </a:rPr>
              <a:t>SH05153SH9</a:t>
            </a:r>
            <a:r>
              <a:rPr lang="en-US" sz="2800" dirty="0">
                <a:solidFill>
                  <a:schemeClr val="tx1"/>
                </a:solidFill>
              </a:rPr>
              <a:t> form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457200" indent="-457200">
              <a:buFont typeface="Wingdings" panose="05000000000000000000" pitchFamily="2" charset="2"/>
              <a:buChar char="q"/>
            </a:pPr>
            <a:endParaRPr lang="en-US" sz="1500" dirty="0">
              <a:solidFill>
                <a:schemeClr val="tx1"/>
              </a:solidFill>
            </a:endParaRPr>
          </a:p>
          <a:p>
            <a:pPr marL="457200" indent="-457200">
              <a:buFont typeface="Wingdings" panose="05000000000000000000" pitchFamily="2" charset="2"/>
              <a:buChar char="q"/>
            </a:pPr>
            <a:r>
              <a:rPr lang="en-US" sz="2800" dirty="0">
                <a:solidFill>
                  <a:schemeClr val="tx1"/>
                </a:solidFill>
              </a:rPr>
              <a:t>Training materials developed with grant funds are available at </a:t>
            </a:r>
            <a:r>
              <a:rPr lang="en-US" sz="2800" dirty="0">
                <a:hlinkClick r:id="rId3"/>
              </a:rPr>
              <a:t>https://www.osha.gov/dte/library/</a:t>
            </a:r>
            <a:r>
              <a:rPr lang="en-US" sz="2800" dirty="0"/>
              <a:t> and </a:t>
            </a:r>
            <a:r>
              <a:rPr lang="en-US" sz="2800" dirty="0">
                <a:hlinkClick r:id="rId4"/>
              </a:rPr>
              <a:t>https://www.ucmo.edu</a:t>
            </a:r>
            <a:r>
              <a:rPr lang="en-US" sz="2800" dirty="0">
                <a:solidFill>
                  <a:schemeClr val="tx1"/>
                </a:solidFill>
              </a:rPr>
              <a:t> </a:t>
            </a:r>
            <a:endParaRPr lang="en-US" sz="2800" dirty="0"/>
          </a:p>
        </p:txBody>
      </p:sp>
    </p:spTree>
    <p:extLst>
      <p:ext uri="{BB962C8B-B14F-4D97-AF65-F5344CB8AC3E}">
        <p14:creationId xmlns:p14="http://schemas.microsoft.com/office/powerpoint/2010/main" val="1108009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04" y="200511"/>
            <a:ext cx="7886700" cy="1325563"/>
          </a:xfrm>
        </p:spPr>
        <p:txBody>
          <a:bodyPr>
            <a:normAutofit/>
          </a:bodyPr>
          <a:lstStyle/>
          <a:p>
            <a:pPr algn="ctr"/>
            <a:r>
              <a:rPr lang="en-US" sz="4000" b="1" dirty="0">
                <a:solidFill>
                  <a:srgbClr val="0000CC"/>
                </a:solidFill>
              </a:rPr>
              <a:t>Fire and burning debris</a:t>
            </a:r>
          </a:p>
        </p:txBody>
      </p:sp>
      <p:sp>
        <p:nvSpPr>
          <p:cNvPr id="10" name="Rectangle 9">
            <a:extLst>
              <a:ext uri="{FF2B5EF4-FFF2-40B4-BE49-F238E27FC236}">
                <a16:creationId xmlns:a16="http://schemas.microsoft.com/office/drawing/2014/main" id="{68D5BC33-B537-49B5-9983-4C0DD4B6E07A}"/>
              </a:ext>
            </a:extLst>
          </p:cNvPr>
          <p:cNvSpPr/>
          <p:nvPr/>
        </p:nvSpPr>
        <p:spPr>
          <a:xfrm>
            <a:off x="807889" y="1758488"/>
            <a:ext cx="2705251" cy="4154984"/>
          </a:xfrm>
          <a:prstGeom prst="rect">
            <a:avLst/>
          </a:prstGeom>
        </p:spPr>
        <p:txBody>
          <a:bodyPr wrap="square">
            <a:spAutoFit/>
          </a:bodyPr>
          <a:lstStyle/>
          <a:p>
            <a:r>
              <a:rPr lang="en-US" sz="2800" b="1" dirty="0"/>
              <a:t>Video: </a:t>
            </a:r>
            <a:r>
              <a:rPr lang="en-US" sz="2800" dirty="0"/>
              <a:t>Wind turbine fire</a:t>
            </a:r>
          </a:p>
          <a:p>
            <a:endParaRPr lang="en-US" sz="2800" dirty="0"/>
          </a:p>
          <a:p>
            <a:r>
              <a:rPr lang="en-US" sz="2000" dirty="0">
                <a:hlinkClick r:id="rId3"/>
              </a:rPr>
              <a:t>https://www.youtube.com/watch?v=BBkHciKOPd0&amp;feature=youtu.be</a:t>
            </a:r>
            <a:endParaRPr lang="en-US" sz="2000" dirty="0"/>
          </a:p>
          <a:p>
            <a:r>
              <a:rPr lang="en-US" sz="2000" dirty="0"/>
              <a:t>OR</a:t>
            </a:r>
          </a:p>
          <a:p>
            <a:r>
              <a:rPr lang="en-US" sz="2000" dirty="0">
                <a:hlinkClick r:id="rId4"/>
              </a:rPr>
              <a:t>https://ucmo.hosted.panopto.com/Panopto/Pages/Viewer.aspx?id=d3100c76-4d93-4983-8826-ac24013ac790</a:t>
            </a:r>
            <a:r>
              <a:rPr lang="en-US" sz="2000" dirty="0"/>
              <a:t> </a:t>
            </a:r>
          </a:p>
        </p:txBody>
      </p:sp>
      <p:pic>
        <p:nvPicPr>
          <p:cNvPr id="18" name="Picture 17" descr="Wind tower fires: Photo collage shows different wind tour fire accidents.&#10;">
            <a:extLst>
              <a:ext uri="{FF2B5EF4-FFF2-40B4-BE49-F238E27FC236}">
                <a16:creationId xmlns:a16="http://schemas.microsoft.com/office/drawing/2014/main" id="{14536F6E-1D70-480C-A718-1087C9363572}"/>
              </a:ext>
            </a:extLst>
          </p:cNvPr>
          <p:cNvPicPr>
            <a:picLocks noChangeAspect="1"/>
          </p:cNvPicPr>
          <p:nvPr/>
        </p:nvPicPr>
        <p:blipFill>
          <a:blip r:embed="rId5"/>
          <a:stretch>
            <a:fillRect/>
          </a:stretch>
        </p:blipFill>
        <p:spPr>
          <a:xfrm>
            <a:off x="3706234" y="1526074"/>
            <a:ext cx="4629876" cy="4575487"/>
          </a:xfrm>
          <a:prstGeom prst="rect">
            <a:avLst/>
          </a:prstGeom>
        </p:spPr>
      </p:pic>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62080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411" y="192475"/>
            <a:ext cx="7886700" cy="1057094"/>
          </a:xfrm>
        </p:spPr>
        <p:txBody>
          <a:bodyPr>
            <a:normAutofit/>
          </a:bodyPr>
          <a:lstStyle/>
          <a:p>
            <a:pPr algn="ctr"/>
            <a:r>
              <a:rPr lang="en-US" b="1" dirty="0">
                <a:solidFill>
                  <a:srgbClr val="0000CC"/>
                </a:solidFill>
              </a:rPr>
              <a:t>Fire and fatalities</a:t>
            </a:r>
            <a:endParaRPr lang="en-US" dirty="0"/>
          </a:p>
        </p:txBody>
      </p:sp>
      <p:pic>
        <p:nvPicPr>
          <p:cNvPr id="9" name="Picture 8" descr="Wind turbine fire and fatalities&#10;Partial photocopy and quotations from newspaper article are shown in this slide.  &#10;Example of two young lives perished in turbine fire is described in this article. 19 and 21 years old workers died because of the fire. &#10;One fell and one died from burns in a confined space of nacelle. ">
            <a:extLst>
              <a:ext uri="{FF2B5EF4-FFF2-40B4-BE49-F238E27FC236}">
                <a16:creationId xmlns:a16="http://schemas.microsoft.com/office/drawing/2014/main" id="{3A3FEAA5-5E29-4668-AB23-D6F69AF8C8B0}"/>
              </a:ext>
            </a:extLst>
          </p:cNvPr>
          <p:cNvPicPr>
            <a:picLocks noChangeAspect="1"/>
          </p:cNvPicPr>
          <p:nvPr/>
        </p:nvPicPr>
        <p:blipFill>
          <a:blip r:embed="rId3"/>
          <a:stretch>
            <a:fillRect/>
          </a:stretch>
        </p:blipFill>
        <p:spPr>
          <a:xfrm>
            <a:off x="1242060" y="1355685"/>
            <a:ext cx="6659880" cy="4496067"/>
          </a:xfrm>
          <a:prstGeom prst="rect">
            <a:avLst/>
          </a:prstGeom>
        </p:spPr>
      </p:pic>
      <p:sp>
        <p:nvSpPr>
          <p:cNvPr id="12" name="Rectangle 11">
            <a:extLst>
              <a:ext uri="{FF2B5EF4-FFF2-40B4-BE49-F238E27FC236}">
                <a16:creationId xmlns:a16="http://schemas.microsoft.com/office/drawing/2014/main" id="{251619F4-5789-4E88-AB89-680CD8614A92}"/>
              </a:ext>
            </a:extLst>
          </p:cNvPr>
          <p:cNvSpPr/>
          <p:nvPr/>
        </p:nvSpPr>
        <p:spPr>
          <a:xfrm>
            <a:off x="4552121" y="5989234"/>
            <a:ext cx="3971925" cy="276999"/>
          </a:xfrm>
          <a:prstGeom prst="rect">
            <a:avLst/>
          </a:prstGeom>
        </p:spPr>
        <p:txBody>
          <a:bodyPr wrap="square">
            <a:spAutoFit/>
          </a:bodyPr>
          <a:lstStyle/>
          <a:p>
            <a:r>
              <a:rPr lang="en-US" sz="1200" dirty="0">
                <a:hlinkClick r:id="rId4"/>
              </a:rPr>
              <a:t>http://www.epaw.org/multimedia.php?lang=en&amp;article=a19</a:t>
            </a:r>
            <a:r>
              <a:rPr lang="en-US" sz="1200" dirty="0"/>
              <a:t> </a:t>
            </a:r>
          </a:p>
        </p:txBody>
      </p:sp>
      <p:sp>
        <p:nvSpPr>
          <p:cNvPr id="4" name="Footer Placeholder 3"/>
          <p:cNvSpPr>
            <a:spLocks noGrp="1"/>
          </p:cNvSpPr>
          <p:nvPr>
            <p:ph type="ftr" sz="quarter" idx="11"/>
          </p:nvPr>
        </p:nvSpPr>
        <p:spPr/>
        <p:txBody>
          <a:bodyPr/>
          <a:lstStyle/>
          <a:p>
            <a:pPr algn="ctr"/>
            <a:r>
              <a:rPr lang="en-US"/>
              <a:t>Supported by OSHA Susan Harwood Grant SH05153SH9</a:t>
            </a:r>
            <a:endParaRPr lang="en-US" dirty="0"/>
          </a:p>
        </p:txBody>
      </p:sp>
      <p:sp>
        <p:nvSpPr>
          <p:cNvPr id="5" name="Slide Number Placeholder 11"/>
          <p:cNvSpPr txBox="1">
            <a:spLocks/>
          </p:cNvSpPr>
          <p:nvPr/>
        </p:nvSpPr>
        <p:spPr>
          <a:xfrm>
            <a:off x="8229600" y="6530790"/>
            <a:ext cx="407023" cy="20955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BFBCF-561C-473D-A70E-DD80F63BC464}" type="slidenum">
              <a:rPr lang="en-US" smtClean="0"/>
              <a:pPr/>
              <a:t>21</a:t>
            </a:fld>
            <a:endParaRPr lang="en-US" dirty="0"/>
          </a:p>
        </p:txBody>
      </p:sp>
    </p:spTree>
    <p:extLst>
      <p:ext uri="{BB962C8B-B14F-4D97-AF65-F5344CB8AC3E}">
        <p14:creationId xmlns:p14="http://schemas.microsoft.com/office/powerpoint/2010/main" val="424909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Mitigation of general hazard </a:t>
            </a:r>
          </a:p>
        </p:txBody>
      </p:sp>
      <p:sp>
        <p:nvSpPr>
          <p:cNvPr id="3" name="Content Placeholder 2"/>
          <p:cNvSpPr>
            <a:spLocks noGrp="1"/>
          </p:cNvSpPr>
          <p:nvPr>
            <p:ph idx="1"/>
          </p:nvPr>
        </p:nvSpPr>
        <p:spPr>
          <a:xfrm>
            <a:off x="614363" y="1473958"/>
            <a:ext cx="7900987" cy="4798255"/>
          </a:xfrm>
        </p:spPr>
        <p:txBody>
          <a:bodyPr>
            <a:normAutofit/>
          </a:bodyPr>
          <a:lstStyle/>
          <a:p>
            <a:pPr marL="0" indent="0">
              <a:buNone/>
            </a:pPr>
            <a:r>
              <a:rPr lang="en-US" sz="2800" dirty="0">
                <a:solidFill>
                  <a:schemeClr val="tx1"/>
                </a:solidFill>
              </a:rPr>
              <a:t>Wind turbine is mechanically and electrically complicated equipment:</a:t>
            </a:r>
          </a:p>
          <a:p>
            <a:pPr marL="0" indent="0">
              <a:buNone/>
            </a:pPr>
            <a:endParaRPr lang="en-US" sz="1500" dirty="0">
              <a:solidFill>
                <a:schemeClr val="tx1"/>
              </a:solidFill>
            </a:endParaRPr>
          </a:p>
          <a:p>
            <a:pPr marL="600075" indent="-457200">
              <a:buFont typeface="Wingdings" panose="05000000000000000000" pitchFamily="2" charset="2"/>
              <a:buChar char="q"/>
            </a:pPr>
            <a:r>
              <a:rPr lang="en-US" sz="2800" dirty="0">
                <a:solidFill>
                  <a:schemeClr val="tx1"/>
                </a:solidFill>
              </a:rPr>
              <a:t>Awareness of constantly present hazards is a key for personal safety </a:t>
            </a:r>
          </a:p>
          <a:p>
            <a:pPr marL="600075" indent="-457200">
              <a:buFont typeface="Wingdings" panose="05000000000000000000" pitchFamily="2" charset="2"/>
              <a:buChar char="q"/>
            </a:pPr>
            <a:endParaRPr lang="en-US" sz="1500" dirty="0">
              <a:solidFill>
                <a:schemeClr val="tx1"/>
              </a:solidFill>
            </a:endParaRPr>
          </a:p>
          <a:p>
            <a:pPr marL="600075" indent="-457200">
              <a:buFont typeface="Wingdings" panose="05000000000000000000" pitchFamily="2" charset="2"/>
              <a:buChar char="q"/>
            </a:pPr>
            <a:r>
              <a:rPr lang="en-US" sz="2800" dirty="0">
                <a:solidFill>
                  <a:schemeClr val="tx1"/>
                </a:solidFill>
              </a:rPr>
              <a:t>Awareness of surroundings (ex. </a:t>
            </a:r>
            <a:r>
              <a:rPr lang="en-US" sz="2800" dirty="0"/>
              <a:t>inside nacelle)</a:t>
            </a:r>
            <a:endParaRPr lang="en-US" sz="2800" dirty="0">
              <a:solidFill>
                <a:schemeClr val="tx1"/>
              </a:solidFill>
            </a:endParaRPr>
          </a:p>
          <a:p>
            <a:pPr marL="600075" indent="-457200">
              <a:buFont typeface="Wingdings" panose="05000000000000000000" pitchFamily="2" charset="2"/>
              <a:buChar char="q"/>
            </a:pPr>
            <a:endParaRPr lang="en-US" sz="1500" dirty="0">
              <a:solidFill>
                <a:schemeClr val="tx1"/>
              </a:solidFill>
            </a:endParaRPr>
          </a:p>
          <a:p>
            <a:pPr marL="600075" indent="-457200">
              <a:buFont typeface="Wingdings" panose="05000000000000000000" pitchFamily="2" charset="2"/>
              <a:buChar char="q"/>
            </a:pPr>
            <a:r>
              <a:rPr lang="en-US" sz="2800" dirty="0">
                <a:solidFill>
                  <a:schemeClr val="tx1"/>
                </a:solidFill>
              </a:rPr>
              <a:t>Stay away from “line of fire” </a:t>
            </a:r>
          </a:p>
          <a:p>
            <a:pPr marL="600075" indent="-457200">
              <a:buFont typeface="Wingdings" panose="05000000000000000000" pitchFamily="2" charset="2"/>
              <a:buChar char="q"/>
            </a:pPr>
            <a:endParaRPr lang="en-US" sz="1500" dirty="0">
              <a:solidFill>
                <a:schemeClr val="tx1"/>
              </a:solidFill>
            </a:endParaRPr>
          </a:p>
          <a:p>
            <a:pPr marL="600075" indent="-457200">
              <a:buFont typeface="Wingdings" panose="05000000000000000000" pitchFamily="2" charset="2"/>
              <a:buChar char="q"/>
            </a:pPr>
            <a:r>
              <a:rPr lang="en-US" sz="2800" dirty="0">
                <a:solidFill>
                  <a:schemeClr val="tx1"/>
                </a:solidFill>
              </a:rPr>
              <a:t>Not to take safety lightly </a:t>
            </a:r>
            <a:endParaRPr lang="en-US" sz="28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6983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62" y="430658"/>
            <a:ext cx="7886700" cy="860169"/>
          </a:xfrm>
        </p:spPr>
        <p:txBody>
          <a:bodyPr/>
          <a:lstStyle/>
          <a:p>
            <a:pPr algn="ctr"/>
            <a:r>
              <a:rPr lang="en-US" sz="3600" b="1" dirty="0">
                <a:solidFill>
                  <a:srgbClr val="0000CC"/>
                </a:solidFill>
              </a:rPr>
              <a:t>3. Electrical hazards </a:t>
            </a:r>
            <a:endParaRPr lang="en-US"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Picture 6" descr="Visuals in this slide identify sources and locations of electrical hazards in wind turbine installations. &#10;Wind mechanical energy is converted to electrical energy with its associated hazards capable of causing injury, disability, or death.&#10;Electric hazards are associated with equipment with rated voltage above 50 Volts. &#10;Electric hazards exist in many places of wind turbines and during electricity transmission and distribution, including motors, generator, low voltage cables terminations and cables, step up transformers, high voltage cables terminations and cables, high voltage substation equipment, and overheard transition lines.&#10;These electric hazards are electric shock and electric arc.">
            <a:extLst>
              <a:ext uri="{FF2B5EF4-FFF2-40B4-BE49-F238E27FC236}">
                <a16:creationId xmlns:a16="http://schemas.microsoft.com/office/drawing/2014/main" id="{C8F5E051-7109-4B69-BD6B-54DCE762AD00}"/>
              </a:ext>
            </a:extLst>
          </p:cNvPr>
          <p:cNvPicPr>
            <a:picLocks noChangeAspect="1"/>
          </p:cNvPicPr>
          <p:nvPr/>
        </p:nvPicPr>
        <p:blipFill>
          <a:blip r:embed="rId3"/>
          <a:stretch>
            <a:fillRect/>
          </a:stretch>
        </p:blipFill>
        <p:spPr>
          <a:xfrm>
            <a:off x="952274" y="1831067"/>
            <a:ext cx="7239452" cy="4134757"/>
          </a:xfrm>
          <a:prstGeom prst="rect">
            <a:avLst/>
          </a:prstGeom>
        </p:spPr>
      </p:pic>
    </p:spTree>
    <p:extLst>
      <p:ext uri="{BB962C8B-B14F-4D97-AF65-F5344CB8AC3E}">
        <p14:creationId xmlns:p14="http://schemas.microsoft.com/office/powerpoint/2010/main" val="293222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Voltages in Wind Turbine</a:t>
            </a:r>
          </a:p>
        </p:txBody>
      </p:sp>
      <p:sp>
        <p:nvSpPr>
          <p:cNvPr id="3" name="Content Placeholder 2"/>
          <p:cNvSpPr>
            <a:spLocks noGrp="1"/>
          </p:cNvSpPr>
          <p:nvPr>
            <p:ph idx="1"/>
          </p:nvPr>
        </p:nvSpPr>
        <p:spPr>
          <a:xfrm>
            <a:off x="628650" y="1473958"/>
            <a:ext cx="7886700" cy="4703005"/>
          </a:xfrm>
        </p:spPr>
        <p:txBody>
          <a:bodyPr>
            <a:normAutofit/>
          </a:bodyPr>
          <a:lstStyle/>
          <a:p>
            <a:pPr marL="457200" indent="-457200">
              <a:buFont typeface="Wingdings" panose="05000000000000000000" pitchFamily="2" charset="2"/>
              <a:buChar char="q"/>
            </a:pPr>
            <a:r>
              <a:rPr lang="en-US" sz="2800" b="1" dirty="0">
                <a:solidFill>
                  <a:schemeClr val="tx1"/>
                </a:solidFill>
              </a:rPr>
              <a:t>Generator terminal voltage:</a:t>
            </a:r>
          </a:p>
          <a:p>
            <a:pPr marL="457200" indent="-314325"/>
            <a:r>
              <a:rPr lang="en-US" sz="2800" dirty="0">
                <a:solidFill>
                  <a:schemeClr val="tx1"/>
                </a:solidFill>
              </a:rPr>
              <a:t>Usually a voltage below 1 kV</a:t>
            </a:r>
          </a:p>
          <a:p>
            <a:pPr marL="457200" indent="-314325"/>
            <a:endParaRPr lang="en-US" sz="2800" dirty="0"/>
          </a:p>
          <a:p>
            <a:pPr marL="457200" indent="-457200">
              <a:buFont typeface="Wingdings" panose="05000000000000000000" pitchFamily="2" charset="2"/>
              <a:buChar char="q"/>
            </a:pPr>
            <a:r>
              <a:rPr lang="en-US" sz="2800" b="1" dirty="0"/>
              <a:t>At collection level:</a:t>
            </a:r>
          </a:p>
          <a:p>
            <a:pPr marL="457200" indent="-314325"/>
            <a:r>
              <a:rPr lang="en-US" sz="2800" dirty="0"/>
              <a:t>Around 20-35 kV</a:t>
            </a:r>
          </a:p>
          <a:p>
            <a:pPr marL="457200" indent="-314325"/>
            <a:endParaRPr lang="en-US" sz="2800" dirty="0">
              <a:solidFill>
                <a:schemeClr val="tx1"/>
              </a:solidFill>
            </a:endParaRPr>
          </a:p>
          <a:p>
            <a:pPr marL="457200" indent="-457200">
              <a:buFont typeface="Wingdings" panose="05000000000000000000" pitchFamily="2" charset="2"/>
              <a:buChar char="q"/>
            </a:pPr>
            <a:r>
              <a:rPr lang="en-US" sz="2800" b="1" dirty="0">
                <a:solidFill>
                  <a:schemeClr val="tx1"/>
                </a:solidFill>
              </a:rPr>
              <a:t>Transmission level</a:t>
            </a:r>
          </a:p>
          <a:p>
            <a:pPr marL="457200" indent="-314325"/>
            <a:r>
              <a:rPr lang="en-US" sz="2800" dirty="0">
                <a:solidFill>
                  <a:schemeClr val="tx1"/>
                </a:solidFill>
              </a:rPr>
              <a:t>Can be over 100 kV </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6809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Electric shock and electrocution</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
        <p:nvSpPr>
          <p:cNvPr id="10" name="Rectangle 9">
            <a:extLst>
              <a:ext uri="{FF2B5EF4-FFF2-40B4-BE49-F238E27FC236}">
                <a16:creationId xmlns:a16="http://schemas.microsoft.com/office/drawing/2014/main" id="{0ACBBCD0-FD5B-4B47-AE2C-8AD2B7D05F86}"/>
              </a:ext>
            </a:extLst>
          </p:cNvPr>
          <p:cNvSpPr/>
          <p:nvPr/>
        </p:nvSpPr>
        <p:spPr>
          <a:xfrm>
            <a:off x="749832" y="1269243"/>
            <a:ext cx="7886700" cy="5062924"/>
          </a:xfrm>
          <a:prstGeom prst="rect">
            <a:avLst/>
          </a:prstGeom>
        </p:spPr>
        <p:txBody>
          <a:bodyPr wrap="square">
            <a:spAutoFit/>
          </a:bodyPr>
          <a:lstStyle/>
          <a:p>
            <a:r>
              <a:rPr lang="en-US" sz="2800" b="1" dirty="0"/>
              <a:t>Video: </a:t>
            </a:r>
            <a:r>
              <a:rPr lang="en-US" sz="2800" dirty="0"/>
              <a:t>Electric shock</a:t>
            </a:r>
          </a:p>
          <a:p>
            <a:pPr>
              <a:tabLst>
                <a:tab pos="1146175" algn="l"/>
              </a:tabLst>
            </a:pPr>
            <a:r>
              <a:rPr lang="en-US" sz="2000" dirty="0">
                <a:hlinkClick r:id="rId3"/>
              </a:rPr>
              <a:t>https://www.youtube.com/watch?v=XyKMMDDb9z4&amp;feature=youtu.be</a:t>
            </a:r>
            <a:r>
              <a:rPr lang="en-US" sz="2000" dirty="0"/>
              <a:t> </a:t>
            </a:r>
          </a:p>
          <a:p>
            <a:r>
              <a:rPr lang="en-US" sz="2800" dirty="0"/>
              <a:t>OR</a:t>
            </a:r>
          </a:p>
          <a:p>
            <a:r>
              <a:rPr lang="en-US" sz="1300" dirty="0">
                <a:hlinkClick r:id="rId4"/>
              </a:rPr>
              <a:t>https://ucmo.hosted.panopto.com/Panopto/Pages/Viewer.aspx?id=962a57a1-d166-469f-8dfb-ac24013ab148</a:t>
            </a:r>
            <a:endParaRPr lang="en-US" sz="1300" dirty="0"/>
          </a:p>
          <a:p>
            <a:endParaRPr lang="en-US" sz="1000" dirty="0"/>
          </a:p>
          <a:p>
            <a:r>
              <a:rPr lang="en-US" sz="2800" dirty="0"/>
              <a:t>This video shows an example of possible worker electrocution.</a:t>
            </a:r>
          </a:p>
          <a:p>
            <a:r>
              <a:rPr lang="en-US" sz="2800" dirty="0"/>
              <a:t>Worker is climbing overhead line pole and touching energized wire. </a:t>
            </a:r>
          </a:p>
          <a:p>
            <a:r>
              <a:rPr lang="en-US" sz="2800" dirty="0"/>
              <a:t>Electric shock can result in human fatality commonly described as electrocution. Electrocution is a heart failure due to a fibrillation that can be combined with severe injury to internal tissues or organs.</a:t>
            </a:r>
          </a:p>
        </p:txBody>
      </p:sp>
    </p:spTree>
    <p:extLst>
      <p:ext uri="{BB962C8B-B14F-4D97-AF65-F5344CB8AC3E}">
        <p14:creationId xmlns:p14="http://schemas.microsoft.com/office/powerpoint/2010/main" val="27093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Electric arc and equipment damage</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
        <p:nvSpPr>
          <p:cNvPr id="7" name="Rectangle 6">
            <a:extLst>
              <a:ext uri="{FF2B5EF4-FFF2-40B4-BE49-F238E27FC236}">
                <a16:creationId xmlns:a16="http://schemas.microsoft.com/office/drawing/2014/main" id="{32200A2E-DC0B-4E50-B7BC-2DAFB62749D5}"/>
              </a:ext>
            </a:extLst>
          </p:cNvPr>
          <p:cNvSpPr/>
          <p:nvPr/>
        </p:nvSpPr>
        <p:spPr>
          <a:xfrm>
            <a:off x="749832" y="1705630"/>
            <a:ext cx="7886700" cy="4339650"/>
          </a:xfrm>
          <a:prstGeom prst="rect">
            <a:avLst/>
          </a:prstGeom>
        </p:spPr>
        <p:txBody>
          <a:bodyPr wrap="square">
            <a:spAutoFit/>
          </a:bodyPr>
          <a:lstStyle/>
          <a:p>
            <a:r>
              <a:rPr lang="en-US" sz="2800" b="1" dirty="0"/>
              <a:t>Video: </a:t>
            </a:r>
            <a:r>
              <a:rPr lang="en-US" sz="2800" dirty="0"/>
              <a:t>Ejected arc HV breaker failure </a:t>
            </a:r>
          </a:p>
          <a:p>
            <a:pPr>
              <a:tabLst>
                <a:tab pos="1146175" algn="l"/>
              </a:tabLst>
            </a:pPr>
            <a:r>
              <a:rPr lang="en-US" sz="2000" dirty="0">
                <a:hlinkClick r:id="rId3"/>
              </a:rPr>
              <a:t>https://www.youtube.com/watch?v=tgN3XqVPFw4&amp;feature=youtu.be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https://ucmo.hosted.panopto.com/Panopto/Pages/Viewer.aspx?id=9c283d7f-daf5-4827-89c4-ac24013aff0e</a:t>
            </a:r>
            <a:endParaRPr lang="en-US" sz="2000" dirty="0"/>
          </a:p>
          <a:p>
            <a:pPr>
              <a:tabLst>
                <a:tab pos="1146175" algn="l"/>
              </a:tabLst>
            </a:pPr>
            <a:endParaRPr lang="en-US" sz="2000" dirty="0"/>
          </a:p>
          <a:p>
            <a:r>
              <a:rPr lang="en-US" sz="2800" dirty="0"/>
              <a:t>Video example of electric arc at the high voltage substation is shown in this slide. </a:t>
            </a:r>
          </a:p>
          <a:p>
            <a:r>
              <a:rPr lang="en-US" sz="2800" dirty="0"/>
              <a:t>An electric arc is the second electrical hazard.</a:t>
            </a:r>
          </a:p>
          <a:p>
            <a:r>
              <a:rPr lang="en-US" sz="2800" dirty="0"/>
              <a:t>An electric arc accident can also happen in low and medium voltage installation.</a:t>
            </a:r>
          </a:p>
        </p:txBody>
      </p:sp>
    </p:spTree>
    <p:extLst>
      <p:ext uri="{BB962C8B-B14F-4D97-AF65-F5344CB8AC3E}">
        <p14:creationId xmlns:p14="http://schemas.microsoft.com/office/powerpoint/2010/main" val="6493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4. Electrical Shock Hazards</a:t>
            </a:r>
          </a:p>
        </p:txBody>
      </p:sp>
      <p:sp>
        <p:nvSpPr>
          <p:cNvPr id="3" name="Content Placeholder 2"/>
          <p:cNvSpPr>
            <a:spLocks noGrp="1"/>
          </p:cNvSpPr>
          <p:nvPr>
            <p:ph idx="1"/>
          </p:nvPr>
        </p:nvSpPr>
        <p:spPr>
          <a:xfrm>
            <a:off x="533400" y="1268547"/>
            <a:ext cx="8153400" cy="5186595"/>
          </a:xfrm>
        </p:spPr>
        <p:txBody>
          <a:bodyPr>
            <a:normAutofit lnSpcReduction="10000"/>
          </a:bodyPr>
          <a:lstStyle/>
          <a:p>
            <a:pPr marL="457200" indent="-457200">
              <a:buFont typeface="Wingdings" panose="05000000000000000000" pitchFamily="2" charset="2"/>
              <a:buChar char="q"/>
            </a:pPr>
            <a:r>
              <a:rPr lang="en-US" sz="2800" b="1" dirty="0">
                <a:solidFill>
                  <a:schemeClr val="tx1"/>
                </a:solidFill>
              </a:rPr>
              <a:t>NFPA 70E:</a:t>
            </a:r>
          </a:p>
          <a:p>
            <a:pPr marL="457200" indent="-314325"/>
            <a:r>
              <a:rPr lang="en-US" sz="2800" dirty="0"/>
              <a:t>“A source of possible injury or damage to health associated with current through the body caused by contact or approach to energized electrical conductors or circuit parts</a:t>
            </a:r>
            <a:r>
              <a:rPr lang="en-US" sz="2800" dirty="0">
                <a:solidFill>
                  <a:schemeClr val="tx1"/>
                </a:solidFill>
              </a:rPr>
              <a:t>”.</a:t>
            </a:r>
          </a:p>
          <a:p>
            <a:pPr marL="457200" indent="-457200">
              <a:buFont typeface="Wingdings" panose="05000000000000000000" pitchFamily="2" charset="2"/>
              <a:buChar char="q"/>
            </a:pPr>
            <a:r>
              <a:rPr lang="en-US" sz="2800" b="1" dirty="0"/>
              <a:t>Voltage: </a:t>
            </a:r>
            <a:r>
              <a:rPr lang="en-US" sz="2800" dirty="0"/>
              <a:t>IEC 60038</a:t>
            </a:r>
            <a:endParaRPr lang="en-US" sz="2800" dirty="0">
              <a:solidFill>
                <a:schemeClr val="tx1"/>
              </a:solidFill>
            </a:endParaRPr>
          </a:p>
          <a:p>
            <a:pPr marL="457200" indent="-314325"/>
            <a:r>
              <a:rPr lang="en-US" sz="2800" b="1" dirty="0"/>
              <a:t>Extra-low voltage: </a:t>
            </a:r>
            <a:r>
              <a:rPr lang="en-US" sz="2800" dirty="0"/>
              <a:t>below 50 volts – the risk is low.</a:t>
            </a:r>
            <a:endParaRPr lang="en-US" sz="2800" b="1" dirty="0"/>
          </a:p>
          <a:p>
            <a:pPr marL="457200" indent="-314325"/>
            <a:r>
              <a:rPr lang="en-US" sz="2800" b="1" dirty="0">
                <a:solidFill>
                  <a:schemeClr val="tx1"/>
                </a:solidFill>
              </a:rPr>
              <a:t>Low voltage</a:t>
            </a:r>
            <a:r>
              <a:rPr lang="en-US" sz="2800" dirty="0">
                <a:solidFill>
                  <a:schemeClr val="tx1"/>
                </a:solidFill>
              </a:rPr>
              <a:t>: 50-1,000 volts AC or 120-1,500 V DC</a:t>
            </a:r>
            <a:r>
              <a:rPr lang="en-US" sz="2800" dirty="0"/>
              <a:t>. </a:t>
            </a:r>
          </a:p>
          <a:p>
            <a:pPr marL="914400" indent="-457200">
              <a:buFont typeface="Wingdings" panose="05000000000000000000" pitchFamily="2" charset="2"/>
              <a:buChar char="ü"/>
            </a:pPr>
            <a:r>
              <a:rPr lang="en-US" sz="2800" dirty="0">
                <a:solidFill>
                  <a:srgbClr val="0000CC"/>
                </a:solidFill>
              </a:rPr>
              <a:t>“OSHA considers any voltage of all voltages </a:t>
            </a:r>
            <a:r>
              <a:rPr lang="en-US" sz="2800" b="1" dirty="0">
                <a:solidFill>
                  <a:srgbClr val="0000CC"/>
                </a:solidFill>
              </a:rPr>
              <a:t>of 50 volts or above </a:t>
            </a:r>
            <a:r>
              <a:rPr lang="en-US" sz="2800" dirty="0">
                <a:solidFill>
                  <a:srgbClr val="0000CC"/>
                </a:solidFill>
              </a:rPr>
              <a:t>to be hazardous.”</a:t>
            </a:r>
          </a:p>
          <a:p>
            <a:pPr marL="457200" indent="-314325"/>
            <a:r>
              <a:rPr lang="en-US" sz="2800" b="1" dirty="0">
                <a:solidFill>
                  <a:schemeClr val="tx1"/>
                </a:solidFill>
              </a:rPr>
              <a:t>High voltage: </a:t>
            </a:r>
            <a:r>
              <a:rPr lang="en-US" sz="2800" dirty="0"/>
              <a:t>&gt;1,000 V AC or &gt;1,500 V DC; (&gt;</a:t>
            </a:r>
            <a:r>
              <a:rPr lang="en-US" sz="2800" dirty="0">
                <a:solidFill>
                  <a:schemeClr val="tx1"/>
                </a:solidFill>
              </a:rPr>
              <a:t>600 volts in 1910.303)</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87273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897" y="170087"/>
            <a:ext cx="7886700" cy="890468"/>
          </a:xfrm>
        </p:spPr>
        <p:txBody>
          <a:bodyPr>
            <a:normAutofit fontScale="90000"/>
          </a:bodyPr>
          <a:lstStyle/>
          <a:p>
            <a:pPr algn="ctr"/>
            <a:r>
              <a:rPr lang="en-US" sz="4000" b="1" dirty="0">
                <a:solidFill>
                  <a:srgbClr val="0000CC"/>
                </a:solidFill>
              </a:rPr>
              <a:t>Human body reaction to electric shock</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
        <p:nvSpPr>
          <p:cNvPr id="8" name="Rectangle 7">
            <a:extLst>
              <a:ext uri="{FF2B5EF4-FFF2-40B4-BE49-F238E27FC236}">
                <a16:creationId xmlns:a16="http://schemas.microsoft.com/office/drawing/2014/main" id="{5939C0EC-5259-489A-9F05-6B78DBA98E13}"/>
              </a:ext>
            </a:extLst>
          </p:cNvPr>
          <p:cNvSpPr/>
          <p:nvPr/>
        </p:nvSpPr>
        <p:spPr>
          <a:xfrm>
            <a:off x="628650" y="1138518"/>
            <a:ext cx="7886700" cy="5139869"/>
          </a:xfrm>
          <a:prstGeom prst="rect">
            <a:avLst/>
          </a:prstGeom>
        </p:spPr>
        <p:txBody>
          <a:bodyPr wrap="square">
            <a:spAutoFit/>
          </a:bodyPr>
          <a:lstStyle/>
          <a:p>
            <a:r>
              <a:rPr lang="en-US" sz="2800" b="1" dirty="0"/>
              <a:t>Video: </a:t>
            </a:r>
            <a:r>
              <a:rPr lang="en-US" sz="2800" dirty="0"/>
              <a:t>Volts or Amps Kill You?</a:t>
            </a:r>
          </a:p>
          <a:p>
            <a:pPr>
              <a:tabLst>
                <a:tab pos="1146175" algn="l"/>
              </a:tabLst>
            </a:pPr>
            <a:r>
              <a:rPr lang="en-US" sz="2000" dirty="0">
                <a:hlinkClick r:id="rId3"/>
              </a:rPr>
              <a:t>https://www.youtube.com/embed/9iKD7vuq-rY</a:t>
            </a:r>
            <a:r>
              <a:rPr lang="en-US" sz="2000" dirty="0"/>
              <a:t> </a:t>
            </a:r>
          </a:p>
          <a:p>
            <a:pPr>
              <a:tabLst>
                <a:tab pos="1146175" algn="l"/>
              </a:tabLst>
            </a:pPr>
            <a:endParaRPr lang="en-US" sz="2800" dirty="0"/>
          </a:p>
          <a:p>
            <a:r>
              <a:rPr lang="en-US" sz="2800" dirty="0"/>
              <a:t>Video clip in this slide explains how electric current effects human body. </a:t>
            </a:r>
          </a:p>
          <a:p>
            <a:r>
              <a:rPr lang="en-US" sz="2800" dirty="0"/>
              <a:t>An injury and damage to health resulting from electric shock is dependent on the magnitude of the electrical current, the power source frequency (e.g., 60 Hz) and the path and time duration of current through the body. The physiological reaction ranges from perception, muscular contractions, inability to let go, ventricular fibrillation, tissue burns and death.</a:t>
            </a:r>
          </a:p>
        </p:txBody>
      </p:sp>
    </p:spTree>
    <p:extLst>
      <p:ext uri="{BB962C8B-B14F-4D97-AF65-F5344CB8AC3E}">
        <p14:creationId xmlns:p14="http://schemas.microsoft.com/office/powerpoint/2010/main" val="51434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CC"/>
                </a:solidFill>
              </a:rPr>
              <a:t>Simplified model of human impedance</a:t>
            </a:r>
          </a:p>
        </p:txBody>
      </p:sp>
      <p:sp>
        <p:nvSpPr>
          <p:cNvPr id="8" name="Rectangle 7"/>
          <p:cNvSpPr/>
          <p:nvPr/>
        </p:nvSpPr>
        <p:spPr>
          <a:xfrm>
            <a:off x="735258" y="1380817"/>
            <a:ext cx="2088007" cy="523220"/>
          </a:xfrm>
          <a:prstGeom prst="rect">
            <a:avLst/>
          </a:prstGeom>
        </p:spPr>
        <p:txBody>
          <a:bodyPr wrap="none">
            <a:spAutoFit/>
          </a:bodyPr>
          <a:lstStyle/>
          <a:p>
            <a:r>
              <a:rPr lang="en-US" sz="2800" dirty="0"/>
              <a:t>IEC 60479 -1 </a:t>
            </a:r>
            <a:endParaRPr lang="en-US" sz="2800" dirty="0">
              <a:solidFill>
                <a:srgbClr val="C00000"/>
              </a:solidFill>
            </a:endParaRPr>
          </a:p>
        </p:txBody>
      </p:sp>
      <p:pic>
        <p:nvPicPr>
          <p:cNvPr id="11" name="Picture 10" descr="Simplified resistance model&#10;Electric diagram in this slide shows simplified model of human impedance (resistance to current flow). &#10;Since it is the current that kills, human body resistance is a crucial factor in reducing the current and increasing chance of survival if the voltage is constant.&#10;Skin condition is of a great importance. Dry skin has a high resistance and limits current flowing through the body. ">
            <a:extLst>
              <a:ext uri="{FF2B5EF4-FFF2-40B4-BE49-F238E27FC236}">
                <a16:creationId xmlns:a16="http://schemas.microsoft.com/office/drawing/2014/main" id="{6D489024-47A1-43AF-AF0E-B001F2E17E85}"/>
              </a:ext>
            </a:extLst>
          </p:cNvPr>
          <p:cNvPicPr>
            <a:picLocks noChangeAspect="1"/>
          </p:cNvPicPr>
          <p:nvPr/>
        </p:nvPicPr>
        <p:blipFill>
          <a:blip r:embed="rId3"/>
          <a:stretch>
            <a:fillRect/>
          </a:stretch>
        </p:blipFill>
        <p:spPr>
          <a:xfrm>
            <a:off x="878032" y="1964978"/>
            <a:ext cx="3119979" cy="3869741"/>
          </a:xfrm>
          <a:prstGeom prst="rect">
            <a:avLst/>
          </a:prstGeom>
        </p:spPr>
      </p:pic>
      <p:sp>
        <p:nvSpPr>
          <p:cNvPr id="6" name="Content Placeholder 2"/>
          <p:cNvSpPr txBox="1">
            <a:spLocks/>
          </p:cNvSpPr>
          <p:nvPr/>
        </p:nvSpPr>
        <p:spPr>
          <a:xfrm>
            <a:off x="4796621" y="2073313"/>
            <a:ext cx="3469347" cy="4071763"/>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Wingdings" panose="05000000000000000000" pitchFamily="2" charset="2"/>
              <a:buChar char="q"/>
            </a:pPr>
            <a:r>
              <a:rPr lang="en-US" sz="2800" dirty="0">
                <a:solidFill>
                  <a:schemeClr val="tx1"/>
                </a:solidFill>
              </a:rPr>
              <a:t>Zs1 and Zs2 - Skin impedances </a:t>
            </a:r>
          </a:p>
          <a:p>
            <a:pPr marL="457200" indent="-457200">
              <a:buFont typeface="Wingdings" panose="05000000000000000000" pitchFamily="2" charset="2"/>
              <a:buChar char="q"/>
            </a:pPr>
            <a:r>
              <a:rPr lang="en-US" sz="2800" dirty="0" err="1">
                <a:solidFill>
                  <a:schemeClr val="tx1"/>
                </a:solidFill>
              </a:rPr>
              <a:t>Zi</a:t>
            </a:r>
            <a:r>
              <a:rPr lang="en-US" sz="2800" dirty="0">
                <a:solidFill>
                  <a:schemeClr val="tx1"/>
                </a:solidFill>
              </a:rPr>
              <a:t> - Internal impedance </a:t>
            </a:r>
          </a:p>
          <a:p>
            <a:pPr marL="457200" indent="-457200">
              <a:buFont typeface="Wingdings" panose="05000000000000000000" pitchFamily="2" charset="2"/>
              <a:buChar char="q"/>
            </a:pPr>
            <a:r>
              <a:rPr lang="en-US" sz="2800" dirty="0">
                <a:solidFill>
                  <a:schemeClr val="tx1"/>
                </a:solidFill>
              </a:rPr>
              <a:t>ZT - Total human body impedance </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3" name="Rectangle 2"/>
          <p:cNvSpPr/>
          <p:nvPr/>
        </p:nvSpPr>
        <p:spPr>
          <a:xfrm>
            <a:off x="7143750" y="5806522"/>
            <a:ext cx="1371600" cy="338554"/>
          </a:xfrm>
          <a:prstGeom prst="rect">
            <a:avLst/>
          </a:prstGeom>
        </p:spPr>
        <p:txBody>
          <a:bodyPr wrap="square">
            <a:spAutoFit/>
          </a:bodyPr>
          <a:lstStyle/>
          <a:p>
            <a:r>
              <a:rPr lang="en-US" sz="1600" dirty="0"/>
              <a:t>(Jiang,  2018)  </a:t>
            </a:r>
          </a:p>
        </p:txBody>
      </p:sp>
    </p:spTree>
    <p:extLst>
      <p:ext uri="{BB962C8B-B14F-4D97-AF65-F5344CB8AC3E}">
        <p14:creationId xmlns:p14="http://schemas.microsoft.com/office/powerpoint/2010/main" val="366819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Worker Rights and Responsibilities</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solidFill>
                  <a:schemeClr val="tx1"/>
                </a:solidFill>
              </a:rPr>
              <a:t>The OSH Act gives workers the right to safe and healthful workplace. Here are links with detailed information: </a:t>
            </a:r>
            <a:r>
              <a:rPr lang="en-US" sz="2000" dirty="0">
                <a:hlinkClick r:id="rId3"/>
              </a:rPr>
              <a:t>https://www.osha.gov/Publications/osha3021.pdf</a:t>
            </a:r>
            <a:endParaRPr lang="en-US" sz="2000" dirty="0"/>
          </a:p>
          <a:p>
            <a:pPr marL="463550" indent="-463550">
              <a:spcBef>
                <a:spcPts val="0"/>
              </a:spcBef>
              <a:buClrTx/>
              <a:buFont typeface="Wingdings" panose="05000000000000000000" pitchFamily="2" charset="2"/>
              <a:buChar char="q"/>
            </a:pPr>
            <a:endParaRPr lang="en-US" sz="2000" dirty="0"/>
          </a:p>
          <a:p>
            <a:pPr marL="463550" indent="-463550">
              <a:spcBef>
                <a:spcPts val="0"/>
              </a:spcBef>
              <a:buClrTx/>
              <a:buFont typeface="Wingdings" panose="05000000000000000000" pitchFamily="2" charset="2"/>
              <a:buChar char="q"/>
            </a:pPr>
            <a:r>
              <a:rPr lang="en-US" sz="2800" dirty="0">
                <a:solidFill>
                  <a:schemeClr val="tx1"/>
                </a:solidFill>
              </a:rPr>
              <a:t>For example, workers </a:t>
            </a:r>
            <a:r>
              <a:rPr lang="en-US" sz="2800" b="1" dirty="0">
                <a:solidFill>
                  <a:srgbClr val="0000CC"/>
                </a:solidFill>
              </a:rPr>
              <a:t>have the right</a:t>
            </a:r>
            <a:r>
              <a:rPr lang="en-US" sz="2800" dirty="0"/>
              <a:t>:</a:t>
            </a:r>
          </a:p>
          <a:p>
            <a:pPr marL="685800" indent="-458788">
              <a:spcBef>
                <a:spcPts val="0"/>
              </a:spcBef>
              <a:buClrTx/>
              <a:buFont typeface="Wingdings" panose="05000000000000000000" pitchFamily="2" charset="2"/>
              <a:buChar char="Ø"/>
            </a:pPr>
            <a:r>
              <a:rPr lang="en-US" sz="2800" dirty="0">
                <a:solidFill>
                  <a:schemeClr val="tx1"/>
                </a:solidFill>
              </a:rPr>
              <a:t>to know about laws and your rights</a:t>
            </a:r>
          </a:p>
          <a:p>
            <a:pPr marL="685800" indent="-458788">
              <a:spcBef>
                <a:spcPts val="0"/>
              </a:spcBef>
              <a:buClrTx/>
              <a:buFont typeface="Wingdings" panose="05000000000000000000" pitchFamily="2" charset="2"/>
              <a:buChar char="Ø"/>
            </a:pPr>
            <a:r>
              <a:rPr lang="en-US" sz="2800" dirty="0">
                <a:solidFill>
                  <a:schemeClr val="tx1"/>
                </a:solidFill>
              </a:rPr>
              <a:t>to receive </a:t>
            </a:r>
            <a:r>
              <a:rPr lang="en-US" sz="2800" b="1" dirty="0">
                <a:solidFill>
                  <a:schemeClr val="tx1"/>
                </a:solidFill>
              </a:rPr>
              <a:t>training</a:t>
            </a:r>
          </a:p>
          <a:p>
            <a:pPr marL="685800" indent="-458788">
              <a:spcBef>
                <a:spcPts val="0"/>
              </a:spcBef>
              <a:buClrTx/>
              <a:buFont typeface="Wingdings" panose="05000000000000000000" pitchFamily="2" charset="2"/>
              <a:buChar char="Ø"/>
            </a:pPr>
            <a:r>
              <a:rPr lang="en-US" sz="2800" dirty="0">
                <a:solidFill>
                  <a:schemeClr val="tx1"/>
                </a:solidFill>
              </a:rPr>
              <a:t>to information</a:t>
            </a:r>
          </a:p>
          <a:p>
            <a:pPr marL="685800" indent="-458788">
              <a:spcBef>
                <a:spcPts val="0"/>
              </a:spcBef>
              <a:buClrTx/>
              <a:buFont typeface="Wingdings" panose="05000000000000000000" pitchFamily="2" charset="2"/>
              <a:buChar char="Ø"/>
            </a:pPr>
            <a:r>
              <a:rPr lang="en-US" sz="2800" dirty="0">
                <a:solidFill>
                  <a:schemeClr val="tx1"/>
                </a:solidFill>
              </a:rPr>
              <a:t>to participate in activities to ensure their protection from job hazards</a:t>
            </a:r>
          </a:p>
        </p:txBody>
      </p:sp>
    </p:spTree>
    <p:extLst>
      <p:ext uri="{BB962C8B-B14F-4D97-AF65-F5344CB8AC3E}">
        <p14:creationId xmlns:p14="http://schemas.microsoft.com/office/powerpoint/2010/main" val="3735556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453"/>
            <a:ext cx="7886700" cy="1325563"/>
          </a:xfrm>
        </p:spPr>
        <p:txBody>
          <a:bodyPr>
            <a:normAutofit/>
          </a:bodyPr>
          <a:lstStyle/>
          <a:p>
            <a:pPr algn="ctr"/>
            <a:r>
              <a:rPr lang="en-US" sz="4000" b="1">
                <a:solidFill>
                  <a:srgbClr val="0000CC"/>
                </a:solidFill>
              </a:rPr>
              <a:t>Internal Body Impedance Model</a:t>
            </a:r>
            <a:endParaRPr lang="en-US" sz="4000" b="1" dirty="0">
              <a:solidFill>
                <a:srgbClr val="0000CC"/>
              </a:solidFill>
            </a:endParaRPr>
          </a:p>
        </p:txBody>
      </p:sp>
      <p:pic>
        <p:nvPicPr>
          <p:cNvPr id="13" name="Picture 12" descr="Internal body impedance 1:&#10;Two diagrams in this slide show model and electric diagram of an internal impedance of human body. &#10;Researchers see it as a is a complicated combination of resistances of various tissues and component parts.&#10;It is known that the severity of electric shock depends on what parts of the body are touching voltage and ground potential. &#10;Touch points not only determine path of the current, but also determine impedance (resistance) of the current path and magnitude of the current flowing through the body. ">
            <a:extLst>
              <a:ext uri="{FF2B5EF4-FFF2-40B4-BE49-F238E27FC236}">
                <a16:creationId xmlns:a16="http://schemas.microsoft.com/office/drawing/2014/main" id="{36DABA5D-0EEF-4B7D-BED1-F764196531CD}"/>
              </a:ext>
            </a:extLst>
          </p:cNvPr>
          <p:cNvPicPr>
            <a:picLocks noChangeAspect="1"/>
          </p:cNvPicPr>
          <p:nvPr/>
        </p:nvPicPr>
        <p:blipFill>
          <a:blip r:embed="rId3"/>
          <a:stretch>
            <a:fillRect/>
          </a:stretch>
        </p:blipFill>
        <p:spPr>
          <a:xfrm>
            <a:off x="888274" y="1624185"/>
            <a:ext cx="2926080" cy="4000500"/>
          </a:xfrm>
          <a:prstGeom prst="rect">
            <a:avLst/>
          </a:prstGeom>
        </p:spPr>
      </p:pic>
      <p:pic>
        <p:nvPicPr>
          <p:cNvPr id="15" name="Picture 14" descr="Internal body impedance 2:&#10;Electric diagram of internal body impedance model.">
            <a:extLst>
              <a:ext uri="{FF2B5EF4-FFF2-40B4-BE49-F238E27FC236}">
                <a16:creationId xmlns:a16="http://schemas.microsoft.com/office/drawing/2014/main" id="{D429E606-155F-4171-8E1B-CC7BAEBCD802}"/>
              </a:ext>
            </a:extLst>
          </p:cNvPr>
          <p:cNvPicPr>
            <a:picLocks noChangeAspect="1"/>
          </p:cNvPicPr>
          <p:nvPr/>
        </p:nvPicPr>
        <p:blipFill>
          <a:blip r:embed="rId4"/>
          <a:stretch>
            <a:fillRect/>
          </a:stretch>
        </p:blipFill>
        <p:spPr>
          <a:xfrm>
            <a:off x="4651466" y="1624185"/>
            <a:ext cx="3604260" cy="4076700"/>
          </a:xfrm>
          <a:prstGeom prst="rect">
            <a:avLst/>
          </a:prstGeom>
        </p:spPr>
      </p:pic>
      <p:sp>
        <p:nvSpPr>
          <p:cNvPr id="8" name="Rectangle 7">
            <a:extLst>
              <a:ext uri="{FF2B5EF4-FFF2-40B4-BE49-F238E27FC236}">
                <a16:creationId xmlns:a16="http://schemas.microsoft.com/office/drawing/2014/main" id="{34AB79B7-D4AB-4E5E-A9C0-7997197C2A6F}"/>
              </a:ext>
            </a:extLst>
          </p:cNvPr>
          <p:cNvSpPr/>
          <p:nvPr/>
        </p:nvSpPr>
        <p:spPr>
          <a:xfrm>
            <a:off x="4206587" y="5806522"/>
            <a:ext cx="1371600" cy="338554"/>
          </a:xfrm>
          <a:prstGeom prst="rect">
            <a:avLst/>
          </a:prstGeom>
        </p:spPr>
        <p:txBody>
          <a:bodyPr wrap="square">
            <a:spAutoFit/>
          </a:bodyPr>
          <a:lstStyle/>
          <a:p>
            <a:r>
              <a:rPr lang="en-US" sz="1600"/>
              <a:t>(Jiang,  2018)  </a:t>
            </a:r>
            <a:endParaRPr lang="en-US" sz="16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78082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365126"/>
            <a:ext cx="8596883" cy="937201"/>
          </a:xfrm>
        </p:spPr>
        <p:txBody>
          <a:bodyPr>
            <a:normAutofit fontScale="90000"/>
          </a:bodyPr>
          <a:lstStyle/>
          <a:p>
            <a:pPr algn="ctr"/>
            <a:r>
              <a:rPr lang="en-US" sz="4000" b="1" dirty="0">
                <a:solidFill>
                  <a:srgbClr val="0000CC"/>
                </a:solidFill>
              </a:rPr>
              <a:t>Touch models “hand-hand” and “hand-foot”</a:t>
            </a:r>
          </a:p>
        </p:txBody>
      </p:sp>
      <p:pic>
        <p:nvPicPr>
          <p:cNvPr id="10" name="Picture 9" descr="Touch model A:&#10;Schematic diagram in this slide and diagrams in the next two slides show different touch potential models.&#10;Touch potential is the voltage differences between any two points on a person’s body causing current flow.&#10;They illustrate that injury to internal organs from current flow is dependent upon the path of current through the body.&#10;Schematic in this slide shows &quot;hand-to hand&quot; and &quot;hand-to-foot&quot; touch models.">
            <a:extLst>
              <a:ext uri="{FF2B5EF4-FFF2-40B4-BE49-F238E27FC236}">
                <a16:creationId xmlns:a16="http://schemas.microsoft.com/office/drawing/2014/main" id="{18DC39B1-FC2B-4A92-BC5B-5B515C303973}"/>
              </a:ext>
            </a:extLst>
          </p:cNvPr>
          <p:cNvPicPr>
            <a:picLocks noChangeAspect="1"/>
          </p:cNvPicPr>
          <p:nvPr/>
        </p:nvPicPr>
        <p:blipFill>
          <a:blip r:embed="rId3"/>
          <a:stretch>
            <a:fillRect/>
          </a:stretch>
        </p:blipFill>
        <p:spPr>
          <a:xfrm>
            <a:off x="1614975" y="1424400"/>
            <a:ext cx="5810278" cy="4668973"/>
          </a:xfrm>
          <a:prstGeom prst="rect">
            <a:avLst/>
          </a:prstGeom>
        </p:spPr>
      </p:pic>
      <p:sp>
        <p:nvSpPr>
          <p:cNvPr id="7" name="Rectangle 6"/>
          <p:cNvSpPr/>
          <p:nvPr/>
        </p:nvSpPr>
        <p:spPr>
          <a:xfrm>
            <a:off x="6115050" y="5754819"/>
            <a:ext cx="1528757" cy="338554"/>
          </a:xfrm>
          <a:prstGeom prst="rect">
            <a:avLst/>
          </a:prstGeom>
        </p:spPr>
        <p:txBody>
          <a:bodyPr wrap="square">
            <a:spAutoFit/>
          </a:bodyPr>
          <a:lstStyle/>
          <a:p>
            <a:r>
              <a:rPr lang="en-US" sz="1600" dirty="0"/>
              <a:t>(</a:t>
            </a:r>
            <a:r>
              <a:rPr lang="en-US" sz="1600" dirty="0" err="1"/>
              <a:t>Hirtler</a:t>
            </a:r>
            <a:r>
              <a:rPr lang="en-US" sz="1600" dirty="0"/>
              <a:t>, 2018)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907921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400050"/>
            <a:ext cx="7886700" cy="833439"/>
          </a:xfrm>
        </p:spPr>
        <p:txBody>
          <a:bodyPr/>
          <a:lstStyle/>
          <a:p>
            <a:pPr algn="ctr"/>
            <a:r>
              <a:rPr lang="en-US" sz="3600" b="1" dirty="0">
                <a:solidFill>
                  <a:srgbClr val="0000CC"/>
                </a:solidFill>
              </a:rPr>
              <a:t>Touch model “hand-both feet”</a:t>
            </a:r>
            <a:endParaRPr lang="en-US" dirty="0"/>
          </a:p>
        </p:txBody>
      </p:sp>
      <p:pic>
        <p:nvPicPr>
          <p:cNvPr id="10" name="Picture 9" descr="Touch model B:&#10;Schematic diagram in this slide shows &quot;hand-to-both feet&quot; touch model. &#10;The current is higher for hand-both feet touch model because of parallel feet impedances.">
            <a:extLst>
              <a:ext uri="{FF2B5EF4-FFF2-40B4-BE49-F238E27FC236}">
                <a16:creationId xmlns:a16="http://schemas.microsoft.com/office/drawing/2014/main" id="{974A4D0A-8827-4BC2-B72F-84AE9B16495B}"/>
              </a:ext>
            </a:extLst>
          </p:cNvPr>
          <p:cNvPicPr>
            <a:picLocks noChangeAspect="1"/>
          </p:cNvPicPr>
          <p:nvPr/>
        </p:nvPicPr>
        <p:blipFill>
          <a:blip r:embed="rId3"/>
          <a:stretch>
            <a:fillRect/>
          </a:stretch>
        </p:blipFill>
        <p:spPr>
          <a:xfrm>
            <a:off x="1716708" y="1233489"/>
            <a:ext cx="6308176" cy="4969676"/>
          </a:xfrm>
          <a:prstGeom prst="rect">
            <a:avLst/>
          </a:prstGeom>
        </p:spPr>
      </p:pic>
      <p:sp>
        <p:nvSpPr>
          <p:cNvPr id="8" name="Rectangle 7">
            <a:extLst>
              <a:ext uri="{FF2B5EF4-FFF2-40B4-BE49-F238E27FC236}">
                <a16:creationId xmlns:a16="http://schemas.microsoft.com/office/drawing/2014/main" id="{9F5332EA-8B1F-44D3-B573-42F5F72E1D10}"/>
              </a:ext>
            </a:extLst>
          </p:cNvPr>
          <p:cNvSpPr/>
          <p:nvPr/>
        </p:nvSpPr>
        <p:spPr>
          <a:xfrm>
            <a:off x="6986593" y="5567217"/>
            <a:ext cx="1528757" cy="338554"/>
          </a:xfrm>
          <a:prstGeom prst="rect">
            <a:avLst/>
          </a:prstGeom>
        </p:spPr>
        <p:txBody>
          <a:bodyPr wrap="square">
            <a:spAutoFit/>
          </a:bodyPr>
          <a:lstStyle/>
          <a:p>
            <a:r>
              <a:rPr lang="en-US" sz="1600" dirty="0"/>
              <a:t>(</a:t>
            </a:r>
            <a:r>
              <a:rPr lang="en-US" sz="1600" dirty="0" err="1"/>
              <a:t>Hirtler</a:t>
            </a:r>
            <a:r>
              <a:rPr lang="en-US" sz="1600" dirty="0"/>
              <a:t>, 2018)  </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987673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ouch models – models C and D"/>
          <p:cNvSpPr>
            <a:spLocks noGrp="1"/>
          </p:cNvSpPr>
          <p:nvPr>
            <p:ph type="title"/>
          </p:nvPr>
        </p:nvSpPr>
        <p:spPr/>
        <p:txBody>
          <a:bodyPr>
            <a:normAutofit/>
          </a:bodyPr>
          <a:lstStyle/>
          <a:p>
            <a:pPr algn="ctr"/>
            <a:r>
              <a:rPr lang="en-US" sz="4000" b="1" dirty="0">
                <a:solidFill>
                  <a:srgbClr val="0000CC"/>
                </a:solidFill>
              </a:rPr>
              <a:t>Touch models “both hands-both feet” and “both hands-seat”</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
        <p:nvSpPr>
          <p:cNvPr id="7" name="Rectangle 6">
            <a:extLst>
              <a:ext uri="{FF2B5EF4-FFF2-40B4-BE49-F238E27FC236}">
                <a16:creationId xmlns:a16="http://schemas.microsoft.com/office/drawing/2014/main" id="{28D1F785-02BF-4B56-96B7-4E396AC66335}"/>
              </a:ext>
            </a:extLst>
          </p:cNvPr>
          <p:cNvSpPr/>
          <p:nvPr/>
        </p:nvSpPr>
        <p:spPr>
          <a:xfrm>
            <a:off x="6780670" y="5922163"/>
            <a:ext cx="1528757" cy="338554"/>
          </a:xfrm>
          <a:prstGeom prst="rect">
            <a:avLst/>
          </a:prstGeom>
        </p:spPr>
        <p:txBody>
          <a:bodyPr wrap="square">
            <a:spAutoFit/>
          </a:bodyPr>
          <a:lstStyle/>
          <a:p>
            <a:r>
              <a:rPr lang="en-US" sz="1600" dirty="0"/>
              <a:t>(</a:t>
            </a:r>
            <a:r>
              <a:rPr lang="en-US" sz="1600" dirty="0" err="1"/>
              <a:t>Hirtler</a:t>
            </a:r>
            <a:r>
              <a:rPr lang="en-US" sz="1600" dirty="0"/>
              <a:t>, 2018)  </a:t>
            </a:r>
          </a:p>
        </p:txBody>
      </p:sp>
      <p:pic>
        <p:nvPicPr>
          <p:cNvPr id="10" name="Picture 9" descr="Touch model C and D&#10;Two more tough models are shown in this slide.&#10;Model “both hands-both feet” and model “both hands-seat” shows even less impedance  (resistance) for current flow than from &quot;hands-to-feet&quot;.">
            <a:extLst>
              <a:ext uri="{FF2B5EF4-FFF2-40B4-BE49-F238E27FC236}">
                <a16:creationId xmlns:a16="http://schemas.microsoft.com/office/drawing/2014/main" id="{485D6C10-93BB-4040-B356-768F22B76ACC}"/>
              </a:ext>
            </a:extLst>
          </p:cNvPr>
          <p:cNvPicPr>
            <a:picLocks noChangeAspect="1"/>
          </p:cNvPicPr>
          <p:nvPr/>
        </p:nvPicPr>
        <p:blipFill>
          <a:blip r:embed="rId3"/>
          <a:stretch>
            <a:fillRect/>
          </a:stretch>
        </p:blipFill>
        <p:spPr>
          <a:xfrm>
            <a:off x="1090504" y="1609234"/>
            <a:ext cx="6454545" cy="4361179"/>
          </a:xfrm>
          <a:prstGeom prst="rect">
            <a:avLst/>
          </a:prstGeom>
        </p:spPr>
      </p:pic>
    </p:spTree>
    <p:extLst>
      <p:ext uri="{BB962C8B-B14F-4D97-AF65-F5344CB8AC3E}">
        <p14:creationId xmlns:p14="http://schemas.microsoft.com/office/powerpoint/2010/main" val="3876626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2" y="194872"/>
            <a:ext cx="8762687" cy="614597"/>
          </a:xfrm>
        </p:spPr>
        <p:txBody>
          <a:bodyPr>
            <a:noAutofit/>
          </a:bodyPr>
          <a:lstStyle/>
          <a:p>
            <a:pPr algn="ctr"/>
            <a:r>
              <a:rPr lang="en-US" sz="4000" b="1" dirty="0">
                <a:solidFill>
                  <a:srgbClr val="0000CC"/>
                </a:solidFill>
              </a:rPr>
              <a:t>Human impedance vs touch model </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52231728"/>
              </p:ext>
            </p:extLst>
          </p:nvPr>
        </p:nvGraphicFramePr>
        <p:xfrm>
          <a:off x="466673" y="882101"/>
          <a:ext cx="8061377" cy="5191121"/>
        </p:xfrm>
        <a:graphic>
          <a:graphicData uri="http://schemas.openxmlformats.org/drawingml/2006/table">
            <a:tbl>
              <a:tblPr firstRow="1" firstCol="1" lastRow="1" lastCol="1" bandRow="1" bandCol="1">
                <a:tableStyleId>{3C2FFA5D-87B4-456A-9821-1D502468CF0F}</a:tableStyleId>
              </a:tblPr>
              <a:tblGrid>
                <a:gridCol w="2800952">
                  <a:extLst>
                    <a:ext uri="{9D8B030D-6E8A-4147-A177-3AD203B41FA5}">
                      <a16:colId xmlns:a16="http://schemas.microsoft.com/office/drawing/2014/main" val="20000"/>
                    </a:ext>
                  </a:extLst>
                </a:gridCol>
                <a:gridCol w="1040772">
                  <a:extLst>
                    <a:ext uri="{9D8B030D-6E8A-4147-A177-3AD203B41FA5}">
                      <a16:colId xmlns:a16="http://schemas.microsoft.com/office/drawing/2014/main" val="20001"/>
                    </a:ext>
                  </a:extLst>
                </a:gridCol>
                <a:gridCol w="1793953">
                  <a:extLst>
                    <a:ext uri="{9D8B030D-6E8A-4147-A177-3AD203B41FA5}">
                      <a16:colId xmlns:a16="http://schemas.microsoft.com/office/drawing/2014/main" val="20002"/>
                    </a:ext>
                  </a:extLst>
                </a:gridCol>
                <a:gridCol w="2425700">
                  <a:extLst>
                    <a:ext uri="{9D8B030D-6E8A-4147-A177-3AD203B41FA5}">
                      <a16:colId xmlns:a16="http://schemas.microsoft.com/office/drawing/2014/main" val="20003"/>
                    </a:ext>
                  </a:extLst>
                </a:gridCol>
              </a:tblGrid>
              <a:tr h="416904">
                <a:tc>
                  <a:txBody>
                    <a:bodyPr/>
                    <a:lstStyle/>
                    <a:p>
                      <a:pPr marL="0" marR="0" algn="ctr">
                        <a:lnSpc>
                          <a:spcPts val="800"/>
                        </a:lnSpc>
                        <a:spcBef>
                          <a:spcPts val="20"/>
                        </a:spcBef>
                        <a:spcAft>
                          <a:spcPts val="0"/>
                        </a:spcAft>
                      </a:pPr>
                      <a:endParaRPr lang="en-US" sz="2000" b="1" dirty="0">
                        <a:solidFill>
                          <a:schemeClr val="tx1"/>
                        </a:solidFill>
                        <a:effectLst/>
                      </a:endParaRPr>
                    </a:p>
                  </a:txBody>
                  <a:tcPr marL="0" marR="0" marT="0" marB="0" anchor="ctr"/>
                </a:tc>
                <a:tc>
                  <a:txBody>
                    <a:bodyPr/>
                    <a:lstStyle/>
                    <a:p>
                      <a:pPr marL="0" marR="0" algn="ctr">
                        <a:lnSpc>
                          <a:spcPts val="800"/>
                        </a:lnSpc>
                        <a:spcBef>
                          <a:spcPts val="20"/>
                        </a:spcBef>
                        <a:spcAft>
                          <a:spcPts val="0"/>
                        </a:spcAft>
                      </a:pPr>
                      <a:endParaRPr lang="en-US" sz="2000" b="1" spc="0" dirty="0">
                        <a:solidFill>
                          <a:schemeClr val="tx1"/>
                        </a:solidFill>
                        <a:effectLst/>
                      </a:endParaRPr>
                    </a:p>
                    <a:p>
                      <a:pPr marL="0" marR="0" algn="ctr">
                        <a:lnSpc>
                          <a:spcPts val="800"/>
                        </a:lnSpc>
                        <a:spcBef>
                          <a:spcPts val="20"/>
                        </a:spcBef>
                        <a:spcAft>
                          <a:spcPts val="0"/>
                        </a:spcAft>
                      </a:pPr>
                      <a:r>
                        <a:rPr lang="en-US" sz="2000" b="1" spc="-5" dirty="0">
                          <a:solidFill>
                            <a:schemeClr val="tx1"/>
                          </a:solidFill>
                          <a:effectLst/>
                        </a:rPr>
                        <a:t>Vo</a:t>
                      </a:r>
                      <a:r>
                        <a:rPr lang="en-US" sz="2000" b="1" spc="5" dirty="0">
                          <a:solidFill>
                            <a:schemeClr val="tx1"/>
                          </a:solidFill>
                          <a:effectLst/>
                        </a:rPr>
                        <a:t>l</a:t>
                      </a:r>
                      <a:r>
                        <a:rPr lang="en-US" sz="2000" b="1" dirty="0">
                          <a:solidFill>
                            <a:schemeClr val="tx1"/>
                          </a:solidFill>
                          <a:effectLst/>
                        </a:rPr>
                        <a:t>t</a:t>
                      </a:r>
                      <a:r>
                        <a:rPr lang="en-US" sz="2000" b="1" spc="-5" dirty="0">
                          <a:solidFill>
                            <a:schemeClr val="tx1"/>
                          </a:solidFill>
                          <a:effectLst/>
                        </a:rPr>
                        <a:t>ag</a:t>
                      </a:r>
                      <a:r>
                        <a:rPr lang="en-US" sz="2000" b="1" dirty="0">
                          <a:solidFill>
                            <a:schemeClr val="tx1"/>
                          </a:solidFill>
                          <a:effectLst/>
                        </a:rPr>
                        <a:t>e</a:t>
                      </a:r>
                      <a:endParaRPr lang="en-US" sz="2000" b="1" dirty="0">
                        <a:solidFill>
                          <a:schemeClr val="tx1"/>
                        </a:solidFill>
                        <a:effectLst/>
                        <a:latin typeface="Calibri"/>
                        <a:ea typeface="Calibri"/>
                        <a:cs typeface="Times New Roman"/>
                      </a:endParaRPr>
                    </a:p>
                  </a:txBody>
                  <a:tcPr marL="0" marR="0" marT="0" marB="0" anchor="ctr"/>
                </a:tc>
                <a:tc>
                  <a:txBody>
                    <a:bodyPr/>
                    <a:lstStyle/>
                    <a:p>
                      <a:pPr marL="183515" marR="170815" algn="ctr">
                        <a:lnSpc>
                          <a:spcPct val="115000"/>
                        </a:lnSpc>
                        <a:spcBef>
                          <a:spcPts val="290"/>
                        </a:spcBef>
                        <a:spcAft>
                          <a:spcPts val="0"/>
                        </a:spcAft>
                      </a:pPr>
                      <a:r>
                        <a:rPr lang="en-US" sz="2000" b="1" dirty="0">
                          <a:solidFill>
                            <a:schemeClr val="tx1"/>
                          </a:solidFill>
                          <a:effectLst/>
                        </a:rPr>
                        <a:t>B</a:t>
                      </a:r>
                      <a:r>
                        <a:rPr lang="en-US" sz="2000" b="1" spc="-5" dirty="0">
                          <a:solidFill>
                            <a:schemeClr val="tx1"/>
                          </a:solidFill>
                          <a:effectLst/>
                        </a:rPr>
                        <a:t>od</a:t>
                      </a:r>
                      <a:r>
                        <a:rPr lang="en-US" sz="2000" b="1" dirty="0">
                          <a:solidFill>
                            <a:schemeClr val="tx1"/>
                          </a:solidFill>
                          <a:effectLst/>
                        </a:rPr>
                        <a:t>y </a:t>
                      </a:r>
                      <a:r>
                        <a:rPr lang="en-US" sz="2000" b="1" spc="-5" dirty="0">
                          <a:solidFill>
                            <a:schemeClr val="tx1"/>
                          </a:solidFill>
                          <a:effectLst/>
                        </a:rPr>
                        <a:t>Curr</a:t>
                      </a:r>
                      <a:r>
                        <a:rPr lang="en-US" sz="2000" b="1" dirty="0">
                          <a:solidFill>
                            <a:schemeClr val="tx1"/>
                          </a:solidFill>
                          <a:effectLst/>
                        </a:rPr>
                        <a:t>ent</a:t>
                      </a:r>
                      <a:endParaRPr lang="en-US" sz="2000" b="1" dirty="0">
                        <a:solidFill>
                          <a:schemeClr val="tx1"/>
                        </a:solidFill>
                        <a:effectLst/>
                        <a:latin typeface="Calibri"/>
                        <a:ea typeface="Calibri"/>
                        <a:cs typeface="Times New Roman"/>
                      </a:endParaRPr>
                    </a:p>
                  </a:txBody>
                  <a:tcPr marL="0" marR="0" marT="0" marB="0" anchor="ctr"/>
                </a:tc>
                <a:tc>
                  <a:txBody>
                    <a:bodyPr/>
                    <a:lstStyle/>
                    <a:p>
                      <a:pPr marL="327025" marR="312420" algn="ctr">
                        <a:lnSpc>
                          <a:spcPct val="115000"/>
                        </a:lnSpc>
                        <a:spcBef>
                          <a:spcPts val="290"/>
                        </a:spcBef>
                        <a:spcAft>
                          <a:spcPts val="0"/>
                        </a:spcAft>
                      </a:pPr>
                      <a:r>
                        <a:rPr lang="en-US" sz="2000" b="1" dirty="0">
                          <a:solidFill>
                            <a:schemeClr val="tx1"/>
                          </a:solidFill>
                          <a:effectLst/>
                        </a:rPr>
                        <a:t>B</a:t>
                      </a:r>
                      <a:r>
                        <a:rPr lang="en-US" sz="2000" b="1" spc="-5" dirty="0">
                          <a:solidFill>
                            <a:schemeClr val="tx1"/>
                          </a:solidFill>
                          <a:effectLst/>
                        </a:rPr>
                        <a:t>od</a:t>
                      </a:r>
                      <a:r>
                        <a:rPr lang="en-US" sz="2000" b="1" dirty="0">
                          <a:solidFill>
                            <a:schemeClr val="tx1"/>
                          </a:solidFill>
                          <a:effectLst/>
                        </a:rPr>
                        <a:t>y i</a:t>
                      </a:r>
                      <a:r>
                        <a:rPr lang="en-US" sz="2000" b="1" spc="-5" dirty="0">
                          <a:solidFill>
                            <a:schemeClr val="tx1"/>
                          </a:solidFill>
                          <a:effectLst/>
                        </a:rPr>
                        <a:t>mp</a:t>
                      </a:r>
                      <a:r>
                        <a:rPr lang="en-US" sz="2000" b="1" dirty="0">
                          <a:solidFill>
                            <a:schemeClr val="tx1"/>
                          </a:solidFill>
                          <a:effectLst/>
                        </a:rPr>
                        <a:t>ed</a:t>
                      </a:r>
                      <a:r>
                        <a:rPr lang="en-US" sz="2000" b="1" spc="-5" dirty="0">
                          <a:solidFill>
                            <a:schemeClr val="tx1"/>
                          </a:solidFill>
                          <a:effectLst/>
                        </a:rPr>
                        <a:t>an</a:t>
                      </a:r>
                      <a:r>
                        <a:rPr lang="en-US" sz="2000" b="1" dirty="0">
                          <a:solidFill>
                            <a:schemeClr val="tx1"/>
                          </a:solidFill>
                          <a:effectLst/>
                        </a:rPr>
                        <a:t>ce</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72645">
                <a:tc>
                  <a:txBody>
                    <a:bodyPr/>
                    <a:lstStyle/>
                    <a:p>
                      <a:pPr marL="0" marR="0" algn="ctr">
                        <a:lnSpc>
                          <a:spcPts val="700"/>
                        </a:lnSpc>
                        <a:spcBef>
                          <a:spcPts val="20"/>
                        </a:spcBef>
                        <a:spcAft>
                          <a:spcPts val="0"/>
                        </a:spcAft>
                      </a:pPr>
                      <a:endParaRPr lang="en-US" sz="2000" b="1" dirty="0">
                        <a:solidFill>
                          <a:schemeClr val="tx1"/>
                        </a:solidFill>
                        <a:effectLst/>
                      </a:endParaRPr>
                    </a:p>
                    <a:p>
                      <a:pPr marL="0" marR="0" algn="ctr">
                        <a:lnSpc>
                          <a:spcPts val="700"/>
                        </a:lnSpc>
                        <a:spcBef>
                          <a:spcPts val="20"/>
                        </a:spcBef>
                        <a:spcAft>
                          <a:spcPts val="0"/>
                        </a:spcAft>
                      </a:pPr>
                      <a:r>
                        <a:rPr lang="en-US" sz="2000" b="1" dirty="0">
                          <a:solidFill>
                            <a:schemeClr val="tx1"/>
                          </a:solidFill>
                          <a:effectLst/>
                        </a:rPr>
                        <a:t>P</a:t>
                      </a:r>
                      <a:r>
                        <a:rPr lang="en-US" sz="2000" b="1" spc="-5" dirty="0">
                          <a:solidFill>
                            <a:schemeClr val="tx1"/>
                          </a:solidFill>
                          <a:effectLst/>
                        </a:rPr>
                        <a:t>ath</a:t>
                      </a:r>
                      <a:r>
                        <a:rPr lang="en-US" sz="2000" b="1" spc="-10" dirty="0">
                          <a:solidFill>
                            <a:schemeClr val="tx1"/>
                          </a:solidFill>
                          <a:effectLst/>
                        </a:rPr>
                        <a:t>w</a:t>
                      </a:r>
                      <a:r>
                        <a:rPr lang="en-US" sz="2000" b="1" spc="-5" dirty="0">
                          <a:solidFill>
                            <a:schemeClr val="tx1"/>
                          </a:solidFill>
                          <a:effectLst/>
                        </a:rPr>
                        <a:t>a</a:t>
                      </a:r>
                      <a:r>
                        <a:rPr lang="en-US" sz="2000" b="1" dirty="0">
                          <a:solidFill>
                            <a:schemeClr val="tx1"/>
                          </a:solidFill>
                          <a:effectLst/>
                        </a:rPr>
                        <a:t>ys</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700"/>
                        </a:lnSpc>
                        <a:spcBef>
                          <a:spcPts val="20"/>
                        </a:spcBef>
                        <a:spcAft>
                          <a:spcPts val="0"/>
                        </a:spcAft>
                      </a:pPr>
                      <a:endParaRPr lang="en-US" sz="2000" b="1" dirty="0">
                        <a:solidFill>
                          <a:schemeClr val="tx1"/>
                        </a:solidFill>
                        <a:effectLst/>
                      </a:endParaRPr>
                    </a:p>
                    <a:p>
                      <a:pPr marL="0" marR="0" algn="ctr">
                        <a:lnSpc>
                          <a:spcPts val="700"/>
                        </a:lnSpc>
                        <a:spcBef>
                          <a:spcPts val="20"/>
                        </a:spcBef>
                        <a:spcAft>
                          <a:spcPts val="0"/>
                        </a:spcAft>
                      </a:pPr>
                      <a:r>
                        <a:rPr lang="en-US" sz="2000" b="1" dirty="0">
                          <a:solidFill>
                            <a:schemeClr val="tx1"/>
                          </a:solidFill>
                          <a:effectLst/>
                        </a:rPr>
                        <a:t>V</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700"/>
                        </a:lnSpc>
                        <a:spcBef>
                          <a:spcPts val="20"/>
                        </a:spcBef>
                        <a:spcAft>
                          <a:spcPts val="0"/>
                        </a:spcAft>
                      </a:pPr>
                      <a:endParaRPr lang="en-US" sz="2000" b="1" dirty="0">
                        <a:solidFill>
                          <a:schemeClr val="tx1"/>
                        </a:solidFill>
                        <a:effectLst/>
                      </a:endParaRPr>
                    </a:p>
                    <a:p>
                      <a:pPr marL="0" marR="0" algn="ctr">
                        <a:lnSpc>
                          <a:spcPts val="700"/>
                        </a:lnSpc>
                        <a:spcBef>
                          <a:spcPts val="20"/>
                        </a:spcBef>
                        <a:spcAft>
                          <a:spcPts val="0"/>
                        </a:spcAft>
                      </a:pPr>
                      <a:r>
                        <a:rPr lang="en-US" sz="2000" b="1" dirty="0">
                          <a:solidFill>
                            <a:schemeClr val="tx1"/>
                          </a:solidFill>
                          <a:effectLst/>
                        </a:rPr>
                        <a:t>mA</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700"/>
                        </a:lnSpc>
                        <a:spcBef>
                          <a:spcPts val="20"/>
                        </a:spcBef>
                        <a:spcAft>
                          <a:spcPts val="0"/>
                        </a:spcAft>
                      </a:pPr>
                      <a:endParaRPr lang="en-US" sz="2000" b="1" dirty="0">
                        <a:solidFill>
                          <a:schemeClr val="tx1"/>
                        </a:solidFill>
                        <a:effectLst/>
                      </a:endParaRPr>
                    </a:p>
                    <a:p>
                      <a:pPr marL="0" marR="0" algn="ctr">
                        <a:lnSpc>
                          <a:spcPts val="700"/>
                        </a:lnSpc>
                        <a:spcBef>
                          <a:spcPts val="20"/>
                        </a:spcBef>
                        <a:spcAft>
                          <a:spcPts val="0"/>
                        </a:spcAft>
                      </a:pPr>
                      <a:r>
                        <a:rPr lang="en-US" sz="2000" b="1" dirty="0">
                          <a:solidFill>
                            <a:schemeClr val="tx1"/>
                          </a:solidFill>
                          <a:effectLst/>
                        </a:rPr>
                        <a:t>O</a:t>
                      </a:r>
                      <a:r>
                        <a:rPr lang="en-US" sz="2000" b="1" spc="-10" dirty="0">
                          <a:solidFill>
                            <a:schemeClr val="tx1"/>
                          </a:solidFill>
                          <a:effectLst/>
                        </a:rPr>
                        <a:t>h</a:t>
                      </a:r>
                      <a:r>
                        <a:rPr lang="en-US" sz="2000" b="1" dirty="0">
                          <a:solidFill>
                            <a:schemeClr val="tx1"/>
                          </a:solidFill>
                          <a:effectLst/>
                        </a:rPr>
                        <a:t>m</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470338">
                <a:tc>
                  <a:txBody>
                    <a:bodyPr/>
                    <a:lstStyle/>
                    <a:p>
                      <a:pPr marL="0" marR="0" algn="ctr">
                        <a:lnSpc>
                          <a:spcPts val="850"/>
                        </a:lnSpc>
                        <a:spcBef>
                          <a:spcPts val="0"/>
                        </a:spcBef>
                        <a:spcAft>
                          <a:spcPts val="0"/>
                        </a:spcAft>
                      </a:pPr>
                      <a:r>
                        <a:rPr lang="en-US" sz="2000" b="1" dirty="0">
                          <a:solidFill>
                            <a:schemeClr val="tx1"/>
                          </a:solidFill>
                          <a:effectLst/>
                        </a:rPr>
                        <a:t>Le</a:t>
                      </a:r>
                      <a:r>
                        <a:rPr lang="en-US" sz="2000" b="1" spc="5" dirty="0">
                          <a:solidFill>
                            <a:schemeClr val="tx1"/>
                          </a:solidFill>
                          <a:effectLst/>
                        </a:rPr>
                        <a:t>f</a:t>
                      </a:r>
                      <a:r>
                        <a:rPr lang="en-US" sz="2000" b="1" dirty="0">
                          <a:solidFill>
                            <a:schemeClr val="tx1"/>
                          </a:solidFill>
                          <a:effectLst/>
                        </a:rPr>
                        <a:t>t</a:t>
                      </a:r>
                      <a:r>
                        <a:rPr lang="en-US" sz="2000" b="1" spc="-5" dirty="0">
                          <a:solidFill>
                            <a:schemeClr val="tx1"/>
                          </a:solidFill>
                          <a:effectLst/>
                        </a:rPr>
                        <a:t> </a:t>
                      </a:r>
                      <a:r>
                        <a:rPr lang="en-US" sz="2000" b="1" spc="5" dirty="0">
                          <a:solidFill>
                            <a:schemeClr val="tx1"/>
                          </a:solidFill>
                          <a:effectLst/>
                        </a:rPr>
                        <a:t>H</a:t>
                      </a:r>
                      <a:r>
                        <a:rPr lang="en-US" sz="2000" b="1" dirty="0">
                          <a:solidFill>
                            <a:schemeClr val="tx1"/>
                          </a:solidFill>
                          <a:effectLst/>
                        </a:rPr>
                        <a:t>a</a:t>
                      </a:r>
                      <a:r>
                        <a:rPr lang="en-US" sz="2000" b="1" spc="-5" dirty="0">
                          <a:solidFill>
                            <a:schemeClr val="tx1"/>
                          </a:solidFill>
                          <a:effectLst/>
                        </a:rPr>
                        <a:t>n</a:t>
                      </a:r>
                      <a:r>
                        <a:rPr lang="en-US" sz="2000" b="1" dirty="0">
                          <a:solidFill>
                            <a:schemeClr val="tx1"/>
                          </a:solidFill>
                          <a:effectLst/>
                        </a:rPr>
                        <a:t>d</a:t>
                      </a:r>
                      <a:r>
                        <a:rPr lang="en-US" sz="2000" b="1" spc="-15" dirty="0">
                          <a:solidFill>
                            <a:schemeClr val="tx1"/>
                          </a:solidFill>
                          <a:effectLst/>
                        </a:rPr>
                        <a:t> </a:t>
                      </a:r>
                      <a:r>
                        <a:rPr lang="en-US" sz="2000" b="1" dirty="0">
                          <a:solidFill>
                            <a:schemeClr val="tx1"/>
                          </a:solidFill>
                          <a:effectLst/>
                        </a:rPr>
                        <a:t>to</a:t>
                      </a:r>
                      <a:r>
                        <a:rPr lang="en-US" sz="2000" b="1" spc="-5" dirty="0">
                          <a:solidFill>
                            <a:schemeClr val="tx1"/>
                          </a:solidFill>
                          <a:effectLst/>
                        </a:rPr>
                        <a:t> </a:t>
                      </a:r>
                      <a:r>
                        <a:rPr lang="en-US" sz="2000" b="1" dirty="0">
                          <a:solidFill>
                            <a:schemeClr val="tx1"/>
                          </a:solidFill>
                          <a:effectLst/>
                        </a:rPr>
                        <a:t>B</a:t>
                      </a:r>
                      <a:r>
                        <a:rPr lang="en-US" sz="2000" b="1" spc="-5" dirty="0">
                          <a:solidFill>
                            <a:schemeClr val="tx1"/>
                          </a:solidFill>
                          <a:effectLst/>
                        </a:rPr>
                        <a:t>o</a:t>
                      </a:r>
                      <a:r>
                        <a:rPr lang="en-US" sz="2000" b="1" dirty="0">
                          <a:solidFill>
                            <a:schemeClr val="tx1"/>
                          </a:solidFill>
                          <a:effectLst/>
                        </a:rPr>
                        <a:t>th Fe</a:t>
                      </a:r>
                      <a:r>
                        <a:rPr lang="en-US" sz="2000" b="1" spc="5" dirty="0">
                          <a:solidFill>
                            <a:schemeClr val="tx1"/>
                          </a:solidFill>
                          <a:effectLst/>
                        </a:rPr>
                        <a:t>e</a:t>
                      </a:r>
                      <a:r>
                        <a:rPr lang="en-US" sz="2000" b="1" dirty="0">
                          <a:solidFill>
                            <a:schemeClr val="tx1"/>
                          </a:solidFill>
                          <a:effectLst/>
                        </a:rPr>
                        <a:t>t</a:t>
                      </a:r>
                      <a:r>
                        <a:rPr lang="en-US" sz="2000" b="1" spc="-5" dirty="0">
                          <a:solidFill>
                            <a:schemeClr val="tx1"/>
                          </a:solidFill>
                          <a:effectLst/>
                        </a:rPr>
                        <a:t> </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1300"/>
                        </a:lnSpc>
                        <a:spcBef>
                          <a:spcPts val="8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1300"/>
                        </a:lnSpc>
                        <a:spcBef>
                          <a:spcPts val="80"/>
                        </a:spcBef>
                        <a:spcAft>
                          <a:spcPts val="0"/>
                        </a:spcAft>
                      </a:pPr>
                      <a:r>
                        <a:rPr lang="en-US" sz="2000" b="1" spc="5" dirty="0">
                          <a:solidFill>
                            <a:schemeClr val="tx1"/>
                          </a:solidFill>
                          <a:effectLst/>
                        </a:rPr>
                        <a:t>81</a:t>
                      </a:r>
                      <a:r>
                        <a:rPr lang="en-US" sz="2000" b="1" spc="-5" dirty="0">
                          <a:solidFill>
                            <a:schemeClr val="tx1"/>
                          </a:solidFill>
                          <a:effectLst/>
                        </a:rPr>
                        <a:t>.</a:t>
                      </a:r>
                      <a:r>
                        <a:rPr lang="en-US" sz="2000" b="1" dirty="0">
                          <a:solidFill>
                            <a:schemeClr val="tx1"/>
                          </a:solidFill>
                          <a:effectLst/>
                        </a:rPr>
                        <a:t>7</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1300"/>
                        </a:lnSpc>
                        <a:spcBef>
                          <a:spcPts val="80"/>
                        </a:spcBef>
                        <a:spcAft>
                          <a:spcPts val="0"/>
                        </a:spcAft>
                      </a:pPr>
                      <a:r>
                        <a:rPr lang="en-US" sz="2000" b="1" spc="5" dirty="0">
                          <a:solidFill>
                            <a:schemeClr val="tx1"/>
                          </a:solidFill>
                          <a:effectLst/>
                        </a:rPr>
                        <a:t>1346</a:t>
                      </a:r>
                      <a:r>
                        <a:rPr lang="en-US" sz="2000" b="1" spc="-5" dirty="0">
                          <a:solidFill>
                            <a:schemeClr val="tx1"/>
                          </a:solidFill>
                          <a:effectLst/>
                        </a:rPr>
                        <a:t>.</a:t>
                      </a:r>
                      <a:r>
                        <a:rPr lang="en-US" sz="2000" b="1" spc="5" dirty="0">
                          <a:solidFill>
                            <a:schemeClr val="tx1"/>
                          </a:solidFill>
                          <a:effectLst/>
                        </a:rPr>
                        <a:t>3</a:t>
                      </a:r>
                      <a:r>
                        <a:rPr lang="en-US" sz="2000" b="1" dirty="0">
                          <a:solidFill>
                            <a:schemeClr val="tx1"/>
                          </a:solidFill>
                          <a:effectLst/>
                        </a:rPr>
                        <a:t>9</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416904">
                <a:tc>
                  <a:txBody>
                    <a:bodyPr/>
                    <a:lstStyle/>
                    <a:p>
                      <a:pPr marL="0" marR="0" algn="ctr">
                        <a:lnSpc>
                          <a:spcPts val="800"/>
                        </a:lnSpc>
                        <a:spcBef>
                          <a:spcPts val="20"/>
                        </a:spcBef>
                        <a:spcAft>
                          <a:spcPts val="0"/>
                        </a:spcAft>
                      </a:pPr>
                      <a:r>
                        <a:rPr lang="en-US" sz="2000" b="1" dirty="0">
                          <a:solidFill>
                            <a:schemeClr val="tx1"/>
                          </a:solidFill>
                          <a:effectLst/>
                        </a:rPr>
                        <a:t> </a:t>
                      </a:r>
                    </a:p>
                    <a:p>
                      <a:pPr marL="81915" marR="0" algn="ctr">
                        <a:lnSpc>
                          <a:spcPct val="115000"/>
                        </a:lnSpc>
                        <a:spcBef>
                          <a:spcPts val="0"/>
                        </a:spcBef>
                        <a:spcAft>
                          <a:spcPts val="0"/>
                        </a:spcAft>
                      </a:pPr>
                      <a:r>
                        <a:rPr lang="en-US" sz="2000" b="1" dirty="0">
                          <a:solidFill>
                            <a:schemeClr val="tx1"/>
                          </a:solidFill>
                          <a:effectLst/>
                        </a:rPr>
                        <a:t>Le</a:t>
                      </a:r>
                      <a:r>
                        <a:rPr lang="en-US" sz="2000" b="1" spc="5" dirty="0">
                          <a:solidFill>
                            <a:schemeClr val="tx1"/>
                          </a:solidFill>
                          <a:effectLst/>
                        </a:rPr>
                        <a:t>f</a:t>
                      </a:r>
                      <a:r>
                        <a:rPr lang="en-US" sz="2000" b="1" dirty="0">
                          <a:solidFill>
                            <a:schemeClr val="tx1"/>
                          </a:solidFill>
                          <a:effectLst/>
                        </a:rPr>
                        <a:t>t</a:t>
                      </a:r>
                      <a:r>
                        <a:rPr lang="en-US" sz="2000" b="1" spc="-5" dirty="0">
                          <a:solidFill>
                            <a:schemeClr val="tx1"/>
                          </a:solidFill>
                          <a:effectLst/>
                        </a:rPr>
                        <a:t> </a:t>
                      </a:r>
                      <a:r>
                        <a:rPr lang="en-US" sz="2000" b="1" spc="5" dirty="0">
                          <a:solidFill>
                            <a:schemeClr val="tx1"/>
                          </a:solidFill>
                          <a:effectLst/>
                        </a:rPr>
                        <a:t>H</a:t>
                      </a:r>
                      <a:r>
                        <a:rPr lang="en-US" sz="2000" b="1" dirty="0">
                          <a:solidFill>
                            <a:schemeClr val="tx1"/>
                          </a:solidFill>
                          <a:effectLst/>
                        </a:rPr>
                        <a:t>a</a:t>
                      </a:r>
                      <a:r>
                        <a:rPr lang="en-US" sz="2000" b="1" spc="-5" dirty="0">
                          <a:solidFill>
                            <a:schemeClr val="tx1"/>
                          </a:solidFill>
                          <a:effectLst/>
                        </a:rPr>
                        <a:t>n</a:t>
                      </a:r>
                      <a:r>
                        <a:rPr lang="en-US" sz="2000" b="1" dirty="0">
                          <a:solidFill>
                            <a:schemeClr val="tx1"/>
                          </a:solidFill>
                          <a:effectLst/>
                        </a:rPr>
                        <a:t>d</a:t>
                      </a:r>
                      <a:r>
                        <a:rPr lang="en-US" sz="2000" b="1" spc="-15" dirty="0">
                          <a:solidFill>
                            <a:schemeClr val="tx1"/>
                          </a:solidFill>
                          <a:effectLst/>
                        </a:rPr>
                        <a:t> </a:t>
                      </a:r>
                      <a:r>
                        <a:rPr lang="en-US" sz="2000" b="1" dirty="0">
                          <a:solidFill>
                            <a:schemeClr val="tx1"/>
                          </a:solidFill>
                          <a:effectLst/>
                        </a:rPr>
                        <a:t>to</a:t>
                      </a:r>
                      <a:r>
                        <a:rPr lang="en-US" sz="2000" b="1" spc="-5" dirty="0">
                          <a:solidFill>
                            <a:schemeClr val="tx1"/>
                          </a:solidFill>
                          <a:effectLst/>
                        </a:rPr>
                        <a:t> </a:t>
                      </a:r>
                      <a:r>
                        <a:rPr lang="en-US" sz="2000" b="1" dirty="0">
                          <a:solidFill>
                            <a:schemeClr val="tx1"/>
                          </a:solidFill>
                          <a:effectLst/>
                        </a:rPr>
                        <a:t>Le</a:t>
                      </a:r>
                      <a:r>
                        <a:rPr lang="en-US" sz="2000" b="1" spc="5" dirty="0">
                          <a:solidFill>
                            <a:schemeClr val="tx1"/>
                          </a:solidFill>
                          <a:effectLst/>
                        </a:rPr>
                        <a:t>f</a:t>
                      </a:r>
                      <a:r>
                        <a:rPr lang="en-US" sz="2000" b="1" dirty="0">
                          <a:solidFill>
                            <a:schemeClr val="tx1"/>
                          </a:solidFill>
                          <a:effectLst/>
                        </a:rPr>
                        <a:t>t</a:t>
                      </a:r>
                      <a:r>
                        <a:rPr lang="en-US" sz="2000" b="1" spc="-15" dirty="0">
                          <a:solidFill>
                            <a:schemeClr val="tx1"/>
                          </a:solidFill>
                          <a:effectLst/>
                        </a:rPr>
                        <a:t> </a:t>
                      </a:r>
                      <a:r>
                        <a:rPr lang="en-US" sz="2000" b="1" dirty="0">
                          <a:solidFill>
                            <a:schemeClr val="tx1"/>
                          </a:solidFill>
                          <a:effectLst/>
                        </a:rPr>
                        <a:t>Fe</a:t>
                      </a:r>
                      <a:r>
                        <a:rPr lang="en-US" sz="2000" b="1" spc="5" dirty="0">
                          <a:solidFill>
                            <a:schemeClr val="tx1"/>
                          </a:solidFill>
                          <a:effectLst/>
                        </a:rPr>
                        <a:t>e</a:t>
                      </a:r>
                      <a:r>
                        <a:rPr lang="en-US" sz="2000" b="1" dirty="0">
                          <a:solidFill>
                            <a:schemeClr val="tx1"/>
                          </a:solidFill>
                          <a:effectLst/>
                        </a:rPr>
                        <a:t>t</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0"/>
                        </a:spcBef>
                        <a:spcAft>
                          <a:spcPts val="0"/>
                        </a:spcAft>
                      </a:pPr>
                      <a:r>
                        <a:rPr lang="en-US" sz="2000" b="1" dirty="0">
                          <a:solidFill>
                            <a:schemeClr val="tx1"/>
                          </a:solidFill>
                          <a:effectLst/>
                        </a:rPr>
                        <a:t> </a:t>
                      </a:r>
                    </a:p>
                    <a:p>
                      <a:pPr marL="245745" marR="231775" algn="ctr">
                        <a:lnSpc>
                          <a:spcPct val="115000"/>
                        </a:lnSpc>
                        <a:spcBef>
                          <a:spcPts val="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0"/>
                        </a:spcBef>
                        <a:spcAft>
                          <a:spcPts val="0"/>
                        </a:spcAft>
                      </a:pPr>
                      <a:r>
                        <a:rPr lang="en-US" sz="2000" b="1" dirty="0">
                          <a:solidFill>
                            <a:schemeClr val="tx1"/>
                          </a:solidFill>
                          <a:effectLst/>
                        </a:rPr>
                        <a:t> </a:t>
                      </a:r>
                    </a:p>
                    <a:p>
                      <a:pPr marL="235585" marR="0" algn="ctr">
                        <a:lnSpc>
                          <a:spcPct val="115000"/>
                        </a:lnSpc>
                        <a:spcBef>
                          <a:spcPts val="0"/>
                        </a:spcBef>
                        <a:spcAft>
                          <a:spcPts val="0"/>
                        </a:spcAft>
                      </a:pPr>
                      <a:r>
                        <a:rPr lang="en-US" sz="2000" b="1" spc="5" dirty="0">
                          <a:solidFill>
                            <a:schemeClr val="tx1"/>
                          </a:solidFill>
                          <a:effectLst/>
                        </a:rPr>
                        <a:t>60</a:t>
                      </a:r>
                      <a:r>
                        <a:rPr lang="en-US" sz="2000" b="1" spc="-5" dirty="0">
                          <a:solidFill>
                            <a:schemeClr val="tx1"/>
                          </a:solidFill>
                          <a:effectLst/>
                        </a:rPr>
                        <a:t>.</a:t>
                      </a:r>
                      <a:r>
                        <a:rPr lang="en-US" sz="2000" b="1" dirty="0">
                          <a:solidFill>
                            <a:schemeClr val="tx1"/>
                          </a:solidFill>
                          <a:effectLst/>
                        </a:rPr>
                        <a:t>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0"/>
                        </a:spcBef>
                        <a:spcAft>
                          <a:spcPts val="0"/>
                        </a:spcAft>
                      </a:pPr>
                      <a:r>
                        <a:rPr lang="en-US" sz="2000" b="1" dirty="0">
                          <a:solidFill>
                            <a:schemeClr val="tx1"/>
                          </a:solidFill>
                          <a:effectLst/>
                        </a:rPr>
                        <a:t> </a:t>
                      </a:r>
                    </a:p>
                    <a:p>
                      <a:pPr marL="269240" marR="0" algn="ctr">
                        <a:lnSpc>
                          <a:spcPct val="115000"/>
                        </a:lnSpc>
                        <a:spcBef>
                          <a:spcPts val="0"/>
                        </a:spcBef>
                        <a:spcAft>
                          <a:spcPts val="0"/>
                        </a:spcAft>
                      </a:pPr>
                      <a:r>
                        <a:rPr lang="en-US" sz="2000" b="1" spc="5" dirty="0">
                          <a:solidFill>
                            <a:schemeClr val="tx1"/>
                          </a:solidFill>
                          <a:effectLst/>
                        </a:rPr>
                        <a:t>1833</a:t>
                      </a:r>
                      <a:r>
                        <a:rPr lang="en-US" sz="2000" b="1" spc="-5" dirty="0">
                          <a:solidFill>
                            <a:schemeClr val="tx1"/>
                          </a:solidFill>
                          <a:effectLst/>
                        </a:rPr>
                        <a:t>.</a:t>
                      </a:r>
                      <a:r>
                        <a:rPr lang="en-US" sz="2000" b="1" spc="5" dirty="0">
                          <a:solidFill>
                            <a:schemeClr val="tx1"/>
                          </a:solidFill>
                          <a:effectLst/>
                        </a:rPr>
                        <a:t>3</a:t>
                      </a:r>
                      <a:r>
                        <a:rPr lang="en-US" sz="2000" b="1" dirty="0">
                          <a:solidFill>
                            <a:schemeClr val="tx1"/>
                          </a:solidFill>
                          <a:effectLst/>
                        </a:rPr>
                        <a:t>3</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416904">
                <a:tc>
                  <a:txBody>
                    <a:bodyPr/>
                    <a:lstStyle/>
                    <a:p>
                      <a:pPr marL="172085" marR="159385" algn="ctr">
                        <a:lnSpc>
                          <a:spcPct val="115000"/>
                        </a:lnSpc>
                        <a:spcBef>
                          <a:spcPts val="295"/>
                        </a:spcBef>
                        <a:spcAft>
                          <a:spcPts val="0"/>
                        </a:spcAft>
                      </a:pPr>
                      <a:r>
                        <a:rPr lang="en-US" sz="2000" b="1" dirty="0">
                          <a:solidFill>
                            <a:schemeClr val="tx1"/>
                          </a:solidFill>
                          <a:effectLst/>
                        </a:rPr>
                        <a:t>Le</a:t>
                      </a:r>
                      <a:r>
                        <a:rPr lang="en-US" sz="2000" b="1" spc="5" dirty="0">
                          <a:solidFill>
                            <a:schemeClr val="tx1"/>
                          </a:solidFill>
                          <a:effectLst/>
                        </a:rPr>
                        <a:t>f</a:t>
                      </a:r>
                      <a:r>
                        <a:rPr lang="en-US" sz="2000" b="1" dirty="0">
                          <a:solidFill>
                            <a:schemeClr val="tx1"/>
                          </a:solidFill>
                          <a:effectLst/>
                        </a:rPr>
                        <a:t>t</a:t>
                      </a:r>
                      <a:r>
                        <a:rPr lang="en-US" sz="2000" b="1" spc="-5" dirty="0">
                          <a:solidFill>
                            <a:schemeClr val="tx1"/>
                          </a:solidFill>
                          <a:effectLst/>
                        </a:rPr>
                        <a:t> </a:t>
                      </a:r>
                      <a:r>
                        <a:rPr lang="en-US" sz="2000" b="1" spc="5" dirty="0">
                          <a:solidFill>
                            <a:schemeClr val="tx1"/>
                          </a:solidFill>
                          <a:effectLst/>
                        </a:rPr>
                        <a:t>H</a:t>
                      </a:r>
                      <a:r>
                        <a:rPr lang="en-US" sz="2000" b="1" dirty="0">
                          <a:solidFill>
                            <a:schemeClr val="tx1"/>
                          </a:solidFill>
                          <a:effectLst/>
                        </a:rPr>
                        <a:t>a</a:t>
                      </a:r>
                      <a:r>
                        <a:rPr lang="en-US" sz="2000" b="1" spc="-5" dirty="0">
                          <a:solidFill>
                            <a:schemeClr val="tx1"/>
                          </a:solidFill>
                          <a:effectLst/>
                        </a:rPr>
                        <a:t>n</a:t>
                      </a:r>
                      <a:r>
                        <a:rPr lang="en-US" sz="2000" b="1" dirty="0">
                          <a:solidFill>
                            <a:schemeClr val="tx1"/>
                          </a:solidFill>
                          <a:effectLst/>
                        </a:rPr>
                        <a:t>d</a:t>
                      </a:r>
                      <a:r>
                        <a:rPr lang="en-US" sz="2000" b="1" spc="-15" dirty="0">
                          <a:solidFill>
                            <a:schemeClr val="tx1"/>
                          </a:solidFill>
                          <a:effectLst/>
                        </a:rPr>
                        <a:t> </a:t>
                      </a:r>
                      <a:r>
                        <a:rPr lang="en-US" sz="2000" b="1" dirty="0">
                          <a:solidFill>
                            <a:schemeClr val="tx1"/>
                          </a:solidFill>
                          <a:effectLst/>
                        </a:rPr>
                        <a:t>to</a:t>
                      </a:r>
                      <a:r>
                        <a:rPr lang="en-US" sz="2000" b="1" spc="-5" dirty="0">
                          <a:solidFill>
                            <a:schemeClr val="tx1"/>
                          </a:solidFill>
                          <a:effectLst/>
                        </a:rPr>
                        <a:t> </a:t>
                      </a:r>
                      <a:r>
                        <a:rPr lang="en-US" sz="2000" b="1" spc="5" dirty="0">
                          <a:solidFill>
                            <a:schemeClr val="tx1"/>
                          </a:solidFill>
                          <a:effectLst/>
                        </a:rPr>
                        <a:t>Ri</a:t>
                      </a:r>
                      <a:r>
                        <a:rPr lang="en-US" sz="2000" b="1" spc="-5" dirty="0">
                          <a:solidFill>
                            <a:schemeClr val="tx1"/>
                          </a:solidFill>
                          <a:effectLst/>
                        </a:rPr>
                        <a:t>gh</a:t>
                      </a:r>
                      <a:r>
                        <a:rPr lang="en-US" sz="2000" b="1" dirty="0">
                          <a:solidFill>
                            <a:schemeClr val="tx1"/>
                          </a:solidFill>
                          <a:effectLst/>
                        </a:rPr>
                        <a:t>t Feet</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0"/>
                        </a:spcBef>
                        <a:spcAft>
                          <a:spcPts val="0"/>
                        </a:spcAft>
                      </a:pPr>
                      <a:r>
                        <a:rPr lang="en-US" sz="2000" b="1" dirty="0">
                          <a:solidFill>
                            <a:schemeClr val="tx1"/>
                          </a:solidFill>
                          <a:effectLst/>
                        </a:rPr>
                        <a:t> </a:t>
                      </a:r>
                    </a:p>
                    <a:p>
                      <a:pPr marL="245745" marR="231775" algn="ctr">
                        <a:lnSpc>
                          <a:spcPct val="115000"/>
                        </a:lnSpc>
                        <a:spcBef>
                          <a:spcPts val="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0"/>
                        </a:spcBef>
                        <a:spcAft>
                          <a:spcPts val="0"/>
                        </a:spcAft>
                      </a:pPr>
                      <a:r>
                        <a:rPr lang="en-US" sz="2000" b="1" dirty="0">
                          <a:solidFill>
                            <a:schemeClr val="tx1"/>
                          </a:solidFill>
                          <a:effectLst/>
                        </a:rPr>
                        <a:t> </a:t>
                      </a:r>
                    </a:p>
                    <a:p>
                      <a:pPr marL="235585" marR="0" algn="ctr">
                        <a:lnSpc>
                          <a:spcPct val="115000"/>
                        </a:lnSpc>
                        <a:spcBef>
                          <a:spcPts val="0"/>
                        </a:spcBef>
                        <a:spcAft>
                          <a:spcPts val="0"/>
                        </a:spcAft>
                      </a:pPr>
                      <a:r>
                        <a:rPr lang="en-US" sz="2000" b="1" spc="5" dirty="0">
                          <a:solidFill>
                            <a:schemeClr val="tx1"/>
                          </a:solidFill>
                          <a:effectLst/>
                        </a:rPr>
                        <a:t>61</a:t>
                      </a:r>
                      <a:r>
                        <a:rPr lang="en-US" sz="2000" b="1" spc="-5" dirty="0">
                          <a:solidFill>
                            <a:schemeClr val="tx1"/>
                          </a:solidFill>
                          <a:effectLst/>
                        </a:rPr>
                        <a:t>.</a:t>
                      </a:r>
                      <a:r>
                        <a:rPr lang="en-US" sz="2000" b="1" dirty="0">
                          <a:solidFill>
                            <a:schemeClr val="tx1"/>
                          </a:solidFill>
                          <a:effectLst/>
                        </a:rPr>
                        <a:t>3</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0"/>
                        </a:spcBef>
                        <a:spcAft>
                          <a:spcPts val="0"/>
                        </a:spcAft>
                      </a:pPr>
                      <a:r>
                        <a:rPr lang="en-US" sz="2000" b="1" dirty="0">
                          <a:solidFill>
                            <a:schemeClr val="tx1"/>
                          </a:solidFill>
                          <a:effectLst/>
                        </a:rPr>
                        <a:t> </a:t>
                      </a:r>
                    </a:p>
                    <a:p>
                      <a:pPr marL="269240" marR="0" algn="ctr">
                        <a:lnSpc>
                          <a:spcPct val="115000"/>
                        </a:lnSpc>
                        <a:spcBef>
                          <a:spcPts val="0"/>
                        </a:spcBef>
                        <a:spcAft>
                          <a:spcPts val="0"/>
                        </a:spcAft>
                      </a:pPr>
                      <a:r>
                        <a:rPr lang="en-US" sz="2000" b="1" spc="5" dirty="0">
                          <a:solidFill>
                            <a:schemeClr val="tx1"/>
                          </a:solidFill>
                          <a:effectLst/>
                        </a:rPr>
                        <a:t>1794</a:t>
                      </a:r>
                      <a:r>
                        <a:rPr lang="en-US" sz="2000" b="1" spc="-5" dirty="0">
                          <a:solidFill>
                            <a:schemeClr val="tx1"/>
                          </a:solidFill>
                          <a:effectLst/>
                        </a:rPr>
                        <a:t>.</a:t>
                      </a:r>
                      <a:r>
                        <a:rPr lang="en-US" sz="2000" b="1" spc="5" dirty="0">
                          <a:solidFill>
                            <a:schemeClr val="tx1"/>
                          </a:solidFill>
                          <a:effectLst/>
                        </a:rPr>
                        <a:t>4</a:t>
                      </a:r>
                      <a:r>
                        <a:rPr lang="en-US" sz="2000" b="1" dirty="0">
                          <a:solidFill>
                            <a:schemeClr val="tx1"/>
                          </a:solidFill>
                          <a:effectLst/>
                        </a:rPr>
                        <a:t>5</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416904">
                <a:tc>
                  <a:txBody>
                    <a:bodyPr/>
                    <a:lstStyle/>
                    <a:p>
                      <a:pPr marL="168910" marR="156845" algn="ctr">
                        <a:lnSpc>
                          <a:spcPct val="115000"/>
                        </a:lnSpc>
                        <a:spcBef>
                          <a:spcPts val="295"/>
                        </a:spcBef>
                        <a:spcAft>
                          <a:spcPts val="0"/>
                        </a:spcAft>
                      </a:pPr>
                      <a:r>
                        <a:rPr lang="en-US" sz="2000" b="1" dirty="0">
                          <a:solidFill>
                            <a:schemeClr val="tx1"/>
                          </a:solidFill>
                          <a:effectLst/>
                        </a:rPr>
                        <a:t>B</a:t>
                      </a:r>
                      <a:r>
                        <a:rPr lang="en-US" sz="2000" b="1" spc="-5" dirty="0">
                          <a:solidFill>
                            <a:schemeClr val="tx1"/>
                          </a:solidFill>
                          <a:effectLst/>
                        </a:rPr>
                        <a:t>o</a:t>
                      </a:r>
                      <a:r>
                        <a:rPr lang="en-US" sz="2000" b="1" dirty="0">
                          <a:solidFill>
                            <a:schemeClr val="tx1"/>
                          </a:solidFill>
                          <a:effectLst/>
                        </a:rPr>
                        <a:t>th</a:t>
                      </a:r>
                      <a:r>
                        <a:rPr lang="en-US" sz="2000" b="1" spc="-15" dirty="0">
                          <a:solidFill>
                            <a:schemeClr val="tx1"/>
                          </a:solidFill>
                          <a:effectLst/>
                        </a:rPr>
                        <a:t> </a:t>
                      </a:r>
                      <a:r>
                        <a:rPr lang="en-US" sz="2000" b="1" dirty="0">
                          <a:solidFill>
                            <a:schemeClr val="tx1"/>
                          </a:solidFill>
                          <a:effectLst/>
                        </a:rPr>
                        <a:t>Ha</a:t>
                      </a:r>
                      <a:r>
                        <a:rPr lang="en-US" sz="2000" b="1" spc="-5" dirty="0">
                          <a:solidFill>
                            <a:schemeClr val="tx1"/>
                          </a:solidFill>
                          <a:effectLst/>
                        </a:rPr>
                        <a:t>n</a:t>
                      </a:r>
                      <a:r>
                        <a:rPr lang="en-US" sz="2000" b="1" dirty="0">
                          <a:solidFill>
                            <a:schemeClr val="tx1"/>
                          </a:solidFill>
                          <a:effectLst/>
                        </a:rPr>
                        <a:t>d to</a:t>
                      </a:r>
                      <a:r>
                        <a:rPr lang="en-US" sz="2000" b="1" spc="-15" dirty="0">
                          <a:solidFill>
                            <a:schemeClr val="tx1"/>
                          </a:solidFill>
                          <a:effectLst/>
                        </a:rPr>
                        <a:t> </a:t>
                      </a:r>
                      <a:r>
                        <a:rPr lang="en-US" sz="2000" b="1" dirty="0">
                          <a:solidFill>
                            <a:schemeClr val="tx1"/>
                          </a:solidFill>
                          <a:effectLst/>
                        </a:rPr>
                        <a:t>B</a:t>
                      </a:r>
                      <a:r>
                        <a:rPr lang="en-US" sz="2000" b="1" spc="-5" dirty="0">
                          <a:solidFill>
                            <a:schemeClr val="tx1"/>
                          </a:solidFill>
                          <a:effectLst/>
                        </a:rPr>
                        <a:t>o</a:t>
                      </a:r>
                      <a:r>
                        <a:rPr lang="en-US" sz="2000" b="1" dirty="0">
                          <a:solidFill>
                            <a:schemeClr val="tx1"/>
                          </a:solidFill>
                          <a:effectLst/>
                        </a:rPr>
                        <a:t>th </a:t>
                      </a:r>
                      <a:r>
                        <a:rPr lang="en-US" sz="2000" b="1" spc="5" dirty="0">
                          <a:solidFill>
                            <a:schemeClr val="tx1"/>
                          </a:solidFill>
                          <a:effectLst/>
                        </a:rPr>
                        <a:t>Feet</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45745" marR="231775" algn="ctr">
                        <a:lnSpc>
                          <a:spcPct val="115000"/>
                        </a:lnSpc>
                        <a:spcBef>
                          <a:spcPts val="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35585" marR="0" algn="ctr">
                        <a:lnSpc>
                          <a:spcPct val="115000"/>
                        </a:lnSpc>
                        <a:spcBef>
                          <a:spcPts val="0"/>
                        </a:spcBef>
                        <a:spcAft>
                          <a:spcPts val="0"/>
                        </a:spcAft>
                      </a:pPr>
                      <a:r>
                        <a:rPr lang="en-US" sz="2000" b="1" spc="5" dirty="0">
                          <a:solidFill>
                            <a:schemeClr val="tx1"/>
                          </a:solidFill>
                          <a:effectLst/>
                        </a:rPr>
                        <a:t>57</a:t>
                      </a:r>
                      <a:r>
                        <a:rPr lang="en-US" sz="2000" b="1" spc="-5" dirty="0">
                          <a:solidFill>
                            <a:schemeClr val="tx1"/>
                          </a:solidFill>
                          <a:effectLst/>
                        </a:rPr>
                        <a:t>.</a:t>
                      </a:r>
                      <a:r>
                        <a:rPr lang="en-US" sz="2000" b="1" dirty="0">
                          <a:solidFill>
                            <a:schemeClr val="tx1"/>
                          </a:solidFill>
                          <a:effectLst/>
                        </a:rPr>
                        <a:t>4</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69240" marR="0" algn="ctr">
                        <a:lnSpc>
                          <a:spcPct val="115000"/>
                        </a:lnSpc>
                        <a:spcBef>
                          <a:spcPts val="0"/>
                        </a:spcBef>
                        <a:spcAft>
                          <a:spcPts val="0"/>
                        </a:spcAft>
                      </a:pPr>
                      <a:r>
                        <a:rPr lang="en-US" sz="2000" b="1" spc="5" dirty="0">
                          <a:solidFill>
                            <a:schemeClr val="tx1"/>
                          </a:solidFill>
                          <a:effectLst/>
                        </a:rPr>
                        <a:t>1916</a:t>
                      </a:r>
                      <a:r>
                        <a:rPr lang="en-US" sz="2000" b="1" spc="-5" dirty="0">
                          <a:solidFill>
                            <a:schemeClr val="tx1"/>
                          </a:solidFill>
                          <a:effectLst/>
                        </a:rPr>
                        <a:t>.</a:t>
                      </a:r>
                      <a:r>
                        <a:rPr lang="en-US" sz="2000" b="1" spc="5" dirty="0">
                          <a:solidFill>
                            <a:schemeClr val="tx1"/>
                          </a:solidFill>
                          <a:effectLst/>
                        </a:rPr>
                        <a:t>3</a:t>
                      </a:r>
                      <a:r>
                        <a:rPr lang="en-US" sz="2000" b="1" dirty="0">
                          <a:solidFill>
                            <a:schemeClr val="tx1"/>
                          </a:solidFill>
                          <a:effectLst/>
                        </a:rPr>
                        <a:t>8</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416904">
                <a:tc>
                  <a:txBody>
                    <a:bodyPr/>
                    <a:lstStyle/>
                    <a:p>
                      <a:pPr marL="179705" marR="166370" algn="ctr">
                        <a:lnSpc>
                          <a:spcPct val="115000"/>
                        </a:lnSpc>
                        <a:spcBef>
                          <a:spcPts val="295"/>
                        </a:spcBef>
                        <a:spcAft>
                          <a:spcPts val="0"/>
                        </a:spcAft>
                      </a:pPr>
                      <a:r>
                        <a:rPr lang="en-US" sz="2000" b="1" dirty="0">
                          <a:solidFill>
                            <a:schemeClr val="tx1"/>
                          </a:solidFill>
                          <a:effectLst/>
                        </a:rPr>
                        <a:t>Le</a:t>
                      </a:r>
                      <a:r>
                        <a:rPr lang="en-US" sz="2000" b="1" spc="5" dirty="0">
                          <a:solidFill>
                            <a:schemeClr val="tx1"/>
                          </a:solidFill>
                          <a:effectLst/>
                        </a:rPr>
                        <a:t>f</a:t>
                      </a:r>
                      <a:r>
                        <a:rPr lang="en-US" sz="2000" b="1" dirty="0">
                          <a:solidFill>
                            <a:schemeClr val="tx1"/>
                          </a:solidFill>
                          <a:effectLst/>
                        </a:rPr>
                        <a:t>t </a:t>
                      </a:r>
                      <a:r>
                        <a:rPr lang="en-US" sz="2000" b="1" spc="-5" dirty="0">
                          <a:solidFill>
                            <a:schemeClr val="tx1"/>
                          </a:solidFill>
                          <a:effectLst/>
                        </a:rPr>
                        <a:t>han</a:t>
                      </a:r>
                      <a:r>
                        <a:rPr lang="en-US" sz="2000" b="1" dirty="0">
                          <a:solidFill>
                            <a:schemeClr val="tx1"/>
                          </a:solidFill>
                          <a:effectLst/>
                        </a:rPr>
                        <a:t>d</a:t>
                      </a:r>
                      <a:r>
                        <a:rPr lang="en-US" sz="2000" b="1" spc="-5" dirty="0">
                          <a:solidFill>
                            <a:schemeClr val="tx1"/>
                          </a:solidFill>
                          <a:effectLst/>
                        </a:rPr>
                        <a:t> t</a:t>
                      </a:r>
                      <a:r>
                        <a:rPr lang="en-US" sz="2000" b="1" dirty="0">
                          <a:solidFill>
                            <a:schemeClr val="tx1"/>
                          </a:solidFill>
                          <a:effectLst/>
                        </a:rPr>
                        <a:t>o</a:t>
                      </a:r>
                      <a:r>
                        <a:rPr lang="en-US" sz="2000" b="1" spc="-5" dirty="0">
                          <a:solidFill>
                            <a:schemeClr val="tx1"/>
                          </a:solidFill>
                          <a:effectLst/>
                        </a:rPr>
                        <a:t> </a:t>
                      </a:r>
                      <a:r>
                        <a:rPr lang="en-US" sz="2000" b="1" dirty="0">
                          <a:solidFill>
                            <a:schemeClr val="tx1"/>
                          </a:solidFill>
                          <a:effectLst/>
                        </a:rPr>
                        <a:t>R</a:t>
                      </a:r>
                      <a:r>
                        <a:rPr lang="en-US" sz="2000" b="1" spc="5" dirty="0">
                          <a:solidFill>
                            <a:schemeClr val="tx1"/>
                          </a:solidFill>
                          <a:effectLst/>
                        </a:rPr>
                        <a:t>i</a:t>
                      </a:r>
                      <a:r>
                        <a:rPr lang="en-US" sz="2000" b="1" spc="-5" dirty="0">
                          <a:solidFill>
                            <a:schemeClr val="tx1"/>
                          </a:solidFill>
                          <a:effectLst/>
                        </a:rPr>
                        <a:t>gh</a:t>
                      </a:r>
                      <a:r>
                        <a:rPr lang="en-US" sz="2000" b="1" dirty="0">
                          <a:solidFill>
                            <a:schemeClr val="tx1"/>
                          </a:solidFill>
                          <a:effectLst/>
                        </a:rPr>
                        <a:t>t Ha</a:t>
                      </a:r>
                      <a:r>
                        <a:rPr lang="en-US" sz="2000" b="1" spc="-5" dirty="0">
                          <a:solidFill>
                            <a:schemeClr val="tx1"/>
                          </a:solidFill>
                          <a:effectLst/>
                        </a:rPr>
                        <a:t>n</a:t>
                      </a:r>
                      <a:r>
                        <a:rPr lang="en-US" sz="2000" b="1" dirty="0">
                          <a:solidFill>
                            <a:schemeClr val="tx1"/>
                          </a:solidFill>
                          <a:effectLst/>
                        </a:rPr>
                        <a:t>d</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45745" marR="231775" algn="ctr">
                        <a:lnSpc>
                          <a:spcPct val="115000"/>
                        </a:lnSpc>
                        <a:spcBef>
                          <a:spcPts val="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35585" marR="0" algn="ctr">
                        <a:lnSpc>
                          <a:spcPct val="115000"/>
                        </a:lnSpc>
                        <a:spcBef>
                          <a:spcPts val="0"/>
                        </a:spcBef>
                        <a:spcAft>
                          <a:spcPts val="0"/>
                        </a:spcAft>
                      </a:pPr>
                      <a:r>
                        <a:rPr lang="en-US" sz="2000" b="1" spc="5" dirty="0">
                          <a:solidFill>
                            <a:schemeClr val="tx1"/>
                          </a:solidFill>
                          <a:effectLst/>
                        </a:rPr>
                        <a:t>67</a:t>
                      </a:r>
                      <a:r>
                        <a:rPr lang="en-US" sz="2000" b="1" spc="-5" dirty="0">
                          <a:solidFill>
                            <a:schemeClr val="tx1"/>
                          </a:solidFill>
                          <a:effectLst/>
                        </a:rPr>
                        <a:t>.</a:t>
                      </a:r>
                      <a:r>
                        <a:rPr lang="en-US" sz="2000" b="1" dirty="0">
                          <a:solidFill>
                            <a:schemeClr val="tx1"/>
                          </a:solidFill>
                          <a:effectLst/>
                        </a:rPr>
                        <a:t>3</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69240" marR="0" algn="ctr">
                        <a:lnSpc>
                          <a:spcPct val="115000"/>
                        </a:lnSpc>
                        <a:spcBef>
                          <a:spcPts val="0"/>
                        </a:spcBef>
                        <a:spcAft>
                          <a:spcPts val="0"/>
                        </a:spcAft>
                      </a:pPr>
                      <a:r>
                        <a:rPr lang="en-US" sz="2000" b="1" spc="5" dirty="0">
                          <a:solidFill>
                            <a:schemeClr val="tx1"/>
                          </a:solidFill>
                          <a:effectLst/>
                        </a:rPr>
                        <a:t>1634</a:t>
                      </a:r>
                      <a:r>
                        <a:rPr lang="en-US" sz="2000" b="1" spc="-5" dirty="0">
                          <a:solidFill>
                            <a:schemeClr val="tx1"/>
                          </a:solidFill>
                          <a:effectLst/>
                        </a:rPr>
                        <a:t>.</a:t>
                      </a:r>
                      <a:r>
                        <a:rPr lang="en-US" sz="2000" b="1" spc="5" dirty="0">
                          <a:solidFill>
                            <a:schemeClr val="tx1"/>
                          </a:solidFill>
                          <a:effectLst/>
                        </a:rPr>
                        <a:t>4</a:t>
                      </a:r>
                      <a:r>
                        <a:rPr lang="en-US" sz="2000" b="1" dirty="0">
                          <a:solidFill>
                            <a:schemeClr val="tx1"/>
                          </a:solidFill>
                          <a:effectLst/>
                        </a:rPr>
                        <a:t>7</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289800">
                <a:tc>
                  <a:txBody>
                    <a:bodyPr/>
                    <a:lstStyle/>
                    <a:p>
                      <a:pPr marL="219075" marR="0" algn="ctr">
                        <a:lnSpc>
                          <a:spcPct val="115000"/>
                        </a:lnSpc>
                        <a:spcBef>
                          <a:spcPts val="385"/>
                        </a:spcBef>
                        <a:spcAft>
                          <a:spcPts val="0"/>
                        </a:spcAft>
                      </a:pPr>
                      <a:r>
                        <a:rPr lang="en-US" sz="2000" b="1" dirty="0">
                          <a:solidFill>
                            <a:srgbClr val="FF0000"/>
                          </a:solidFill>
                          <a:effectLst/>
                        </a:rPr>
                        <a:t>Back</a:t>
                      </a:r>
                      <a:r>
                        <a:rPr lang="en-US" sz="2000" b="1" spc="-15" dirty="0">
                          <a:solidFill>
                            <a:srgbClr val="FF0000"/>
                          </a:solidFill>
                          <a:effectLst/>
                        </a:rPr>
                        <a:t> </a:t>
                      </a:r>
                      <a:r>
                        <a:rPr lang="en-US" sz="2000" b="1" dirty="0">
                          <a:solidFill>
                            <a:srgbClr val="FF0000"/>
                          </a:solidFill>
                          <a:effectLst/>
                        </a:rPr>
                        <a:t>to</a:t>
                      </a:r>
                      <a:r>
                        <a:rPr lang="en-US" sz="2000" b="1" spc="-5" dirty="0">
                          <a:solidFill>
                            <a:srgbClr val="FF0000"/>
                          </a:solidFill>
                          <a:effectLst/>
                        </a:rPr>
                        <a:t> </a:t>
                      </a:r>
                      <a:r>
                        <a:rPr lang="en-US" sz="2000" b="1" dirty="0">
                          <a:solidFill>
                            <a:srgbClr val="FF0000"/>
                          </a:solidFill>
                          <a:effectLst/>
                        </a:rPr>
                        <a:t>Le</a:t>
                      </a:r>
                      <a:r>
                        <a:rPr lang="en-US" sz="2000" b="1" spc="5" dirty="0">
                          <a:solidFill>
                            <a:srgbClr val="FF0000"/>
                          </a:solidFill>
                          <a:effectLst/>
                        </a:rPr>
                        <a:t>f</a:t>
                      </a:r>
                      <a:r>
                        <a:rPr lang="en-US" sz="2000" b="1" dirty="0">
                          <a:solidFill>
                            <a:srgbClr val="FF0000"/>
                          </a:solidFill>
                          <a:effectLst/>
                        </a:rPr>
                        <a:t>t</a:t>
                      </a:r>
                      <a:r>
                        <a:rPr lang="en-US" sz="2000" b="1" spc="-15" dirty="0">
                          <a:solidFill>
                            <a:srgbClr val="FF0000"/>
                          </a:solidFill>
                          <a:effectLst/>
                        </a:rPr>
                        <a:t> </a:t>
                      </a:r>
                      <a:r>
                        <a:rPr lang="en-US" sz="2000" b="1" spc="-5" dirty="0">
                          <a:solidFill>
                            <a:srgbClr val="FF0000"/>
                          </a:solidFill>
                          <a:effectLst/>
                        </a:rPr>
                        <a:t>h</a:t>
                      </a:r>
                      <a:r>
                        <a:rPr lang="en-US" sz="2000" b="1" dirty="0">
                          <a:solidFill>
                            <a:srgbClr val="FF0000"/>
                          </a:solidFill>
                          <a:effectLst/>
                        </a:rPr>
                        <a:t>a</a:t>
                      </a:r>
                      <a:r>
                        <a:rPr lang="en-US" sz="2000" b="1" spc="-5" dirty="0">
                          <a:solidFill>
                            <a:srgbClr val="FF0000"/>
                          </a:solidFill>
                          <a:effectLst/>
                        </a:rPr>
                        <a:t>n</a:t>
                      </a:r>
                      <a:r>
                        <a:rPr lang="en-US" sz="2000" b="1" dirty="0">
                          <a:solidFill>
                            <a:srgbClr val="FF0000"/>
                          </a:solidFill>
                          <a:effectLst/>
                        </a:rPr>
                        <a:t>d</a:t>
                      </a:r>
                      <a:endParaRPr lang="en-US" sz="2000" b="1" dirty="0">
                        <a:solidFill>
                          <a:srgbClr val="FF0000"/>
                        </a:solidFill>
                        <a:effectLst/>
                        <a:latin typeface="Calibri"/>
                        <a:ea typeface="Calibri"/>
                        <a:cs typeface="Times New Roman"/>
                      </a:endParaRPr>
                    </a:p>
                  </a:txBody>
                  <a:tcPr marL="0" marR="0" marT="0" marB="0" anchor="ctr"/>
                </a:tc>
                <a:tc>
                  <a:txBody>
                    <a:bodyPr/>
                    <a:lstStyle/>
                    <a:p>
                      <a:pPr marL="245745" marR="231775" algn="ctr">
                        <a:lnSpc>
                          <a:spcPct val="115000"/>
                        </a:lnSpc>
                        <a:spcBef>
                          <a:spcPts val="385"/>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198755" marR="0" algn="ctr">
                        <a:lnSpc>
                          <a:spcPct val="115000"/>
                        </a:lnSpc>
                        <a:spcBef>
                          <a:spcPts val="385"/>
                        </a:spcBef>
                        <a:spcAft>
                          <a:spcPts val="0"/>
                        </a:spcAft>
                      </a:pPr>
                      <a:r>
                        <a:rPr lang="en-US" sz="2000" b="1" spc="5" dirty="0">
                          <a:solidFill>
                            <a:srgbClr val="FF0000"/>
                          </a:solidFill>
                          <a:effectLst/>
                        </a:rPr>
                        <a:t>132</a:t>
                      </a:r>
                      <a:r>
                        <a:rPr lang="en-US" sz="2000" b="1" spc="-5" dirty="0">
                          <a:solidFill>
                            <a:srgbClr val="FF0000"/>
                          </a:solidFill>
                          <a:effectLst/>
                        </a:rPr>
                        <a:t>.</a:t>
                      </a:r>
                      <a:r>
                        <a:rPr lang="en-US" sz="2000" b="1" dirty="0">
                          <a:solidFill>
                            <a:srgbClr val="FF0000"/>
                          </a:solidFill>
                          <a:effectLst/>
                        </a:rPr>
                        <a:t>0</a:t>
                      </a:r>
                      <a:endParaRPr lang="en-US" sz="2000" b="1" dirty="0">
                        <a:solidFill>
                          <a:srgbClr val="FF0000"/>
                        </a:solidFill>
                        <a:effectLst/>
                        <a:latin typeface="Calibri"/>
                        <a:ea typeface="Calibri"/>
                        <a:cs typeface="Times New Roman"/>
                      </a:endParaRPr>
                    </a:p>
                  </a:txBody>
                  <a:tcPr marL="0" marR="0" marT="0" marB="0" anchor="ctr"/>
                </a:tc>
                <a:tc>
                  <a:txBody>
                    <a:bodyPr/>
                    <a:lstStyle/>
                    <a:p>
                      <a:pPr marL="306070" marR="0" algn="ctr">
                        <a:lnSpc>
                          <a:spcPct val="115000"/>
                        </a:lnSpc>
                        <a:spcBef>
                          <a:spcPts val="385"/>
                        </a:spcBef>
                        <a:spcAft>
                          <a:spcPts val="0"/>
                        </a:spcAft>
                      </a:pPr>
                      <a:r>
                        <a:rPr lang="en-US" sz="2000" b="1" spc="5" dirty="0">
                          <a:solidFill>
                            <a:schemeClr val="tx1"/>
                          </a:solidFill>
                          <a:effectLst/>
                        </a:rPr>
                        <a:t>833</a:t>
                      </a:r>
                      <a:r>
                        <a:rPr lang="en-US" sz="2000" b="1" spc="-5" dirty="0">
                          <a:solidFill>
                            <a:schemeClr val="tx1"/>
                          </a:solidFill>
                          <a:effectLst/>
                        </a:rPr>
                        <a:t>.</a:t>
                      </a:r>
                      <a:r>
                        <a:rPr lang="en-US" sz="2000" b="1" spc="5" dirty="0">
                          <a:solidFill>
                            <a:schemeClr val="tx1"/>
                          </a:solidFill>
                          <a:effectLst/>
                        </a:rPr>
                        <a:t>3</a:t>
                      </a:r>
                      <a:r>
                        <a:rPr lang="en-US" sz="2000" b="1" dirty="0">
                          <a:solidFill>
                            <a:schemeClr val="tx1"/>
                          </a:solidFill>
                          <a:effectLst/>
                        </a:rPr>
                        <a:t>3</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416904">
                <a:tc>
                  <a:txBody>
                    <a:bodyPr/>
                    <a:lstStyle/>
                    <a:p>
                      <a:pPr marL="0" marR="0" algn="ctr">
                        <a:lnSpc>
                          <a:spcPts val="800"/>
                        </a:lnSpc>
                        <a:spcBef>
                          <a:spcPts val="25"/>
                        </a:spcBef>
                        <a:spcAft>
                          <a:spcPts val="0"/>
                        </a:spcAft>
                      </a:pPr>
                      <a:r>
                        <a:rPr lang="en-US" sz="2000" b="1" dirty="0">
                          <a:solidFill>
                            <a:srgbClr val="FF0000"/>
                          </a:solidFill>
                          <a:effectLst/>
                        </a:rPr>
                        <a:t> </a:t>
                      </a:r>
                    </a:p>
                    <a:p>
                      <a:pPr marL="173355" marR="0" algn="ctr">
                        <a:lnSpc>
                          <a:spcPct val="115000"/>
                        </a:lnSpc>
                        <a:spcBef>
                          <a:spcPts val="0"/>
                        </a:spcBef>
                        <a:spcAft>
                          <a:spcPts val="0"/>
                        </a:spcAft>
                      </a:pPr>
                      <a:r>
                        <a:rPr lang="en-US" sz="2000" b="1" dirty="0">
                          <a:solidFill>
                            <a:srgbClr val="FF0000"/>
                          </a:solidFill>
                          <a:effectLst/>
                        </a:rPr>
                        <a:t>Back</a:t>
                      </a:r>
                      <a:r>
                        <a:rPr lang="en-US" sz="2000" b="1" spc="-15" dirty="0">
                          <a:solidFill>
                            <a:srgbClr val="FF0000"/>
                          </a:solidFill>
                          <a:effectLst/>
                        </a:rPr>
                        <a:t> </a:t>
                      </a:r>
                      <a:r>
                        <a:rPr lang="en-US" sz="2000" b="1" dirty="0">
                          <a:solidFill>
                            <a:srgbClr val="FF0000"/>
                          </a:solidFill>
                          <a:effectLst/>
                        </a:rPr>
                        <a:t>to</a:t>
                      </a:r>
                      <a:r>
                        <a:rPr lang="en-US" sz="2000" b="1" spc="-5" dirty="0">
                          <a:solidFill>
                            <a:srgbClr val="FF0000"/>
                          </a:solidFill>
                          <a:effectLst/>
                        </a:rPr>
                        <a:t> </a:t>
                      </a:r>
                      <a:r>
                        <a:rPr lang="en-US" sz="2000" b="1" spc="5" dirty="0">
                          <a:solidFill>
                            <a:srgbClr val="FF0000"/>
                          </a:solidFill>
                          <a:effectLst/>
                        </a:rPr>
                        <a:t>Ri</a:t>
                      </a:r>
                      <a:r>
                        <a:rPr lang="en-US" sz="2000" b="1" spc="-5" dirty="0">
                          <a:solidFill>
                            <a:srgbClr val="FF0000"/>
                          </a:solidFill>
                          <a:effectLst/>
                        </a:rPr>
                        <a:t>gh</a:t>
                      </a:r>
                      <a:r>
                        <a:rPr lang="en-US" sz="2000" b="1" dirty="0">
                          <a:solidFill>
                            <a:srgbClr val="FF0000"/>
                          </a:solidFill>
                          <a:effectLst/>
                        </a:rPr>
                        <a:t>t</a:t>
                      </a:r>
                      <a:r>
                        <a:rPr lang="en-US" sz="2000" b="1" spc="-5" dirty="0">
                          <a:solidFill>
                            <a:srgbClr val="FF0000"/>
                          </a:solidFill>
                          <a:effectLst/>
                        </a:rPr>
                        <a:t> h</a:t>
                      </a:r>
                      <a:r>
                        <a:rPr lang="en-US" sz="2000" b="1" dirty="0">
                          <a:solidFill>
                            <a:srgbClr val="FF0000"/>
                          </a:solidFill>
                          <a:effectLst/>
                        </a:rPr>
                        <a:t>a</a:t>
                      </a:r>
                      <a:r>
                        <a:rPr lang="en-US" sz="2000" b="1" spc="-5" dirty="0">
                          <a:solidFill>
                            <a:srgbClr val="FF0000"/>
                          </a:solidFill>
                          <a:effectLst/>
                        </a:rPr>
                        <a:t>n</a:t>
                      </a:r>
                      <a:r>
                        <a:rPr lang="en-US" sz="2000" b="1" dirty="0">
                          <a:solidFill>
                            <a:srgbClr val="FF0000"/>
                          </a:solidFill>
                          <a:effectLst/>
                        </a:rPr>
                        <a:t>d</a:t>
                      </a:r>
                      <a:endParaRPr lang="en-US" sz="2000" b="1" dirty="0">
                        <a:solidFill>
                          <a:srgbClr val="FF0000"/>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245745" marR="231775" algn="ctr">
                        <a:lnSpc>
                          <a:spcPct val="115000"/>
                        </a:lnSpc>
                        <a:spcBef>
                          <a:spcPts val="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rgbClr val="FF0000"/>
                          </a:solidFill>
                          <a:effectLst/>
                        </a:rPr>
                        <a:t> </a:t>
                      </a:r>
                    </a:p>
                    <a:p>
                      <a:pPr marL="198755" marR="0" algn="ctr">
                        <a:lnSpc>
                          <a:spcPct val="115000"/>
                        </a:lnSpc>
                        <a:spcBef>
                          <a:spcPts val="0"/>
                        </a:spcBef>
                        <a:spcAft>
                          <a:spcPts val="0"/>
                        </a:spcAft>
                      </a:pPr>
                      <a:r>
                        <a:rPr lang="en-US" sz="2000" b="1" spc="5" dirty="0">
                          <a:solidFill>
                            <a:srgbClr val="FF0000"/>
                          </a:solidFill>
                          <a:effectLst/>
                        </a:rPr>
                        <a:t>131</a:t>
                      </a:r>
                      <a:r>
                        <a:rPr lang="en-US" sz="2000" b="1" spc="-5" dirty="0">
                          <a:solidFill>
                            <a:srgbClr val="FF0000"/>
                          </a:solidFill>
                          <a:effectLst/>
                        </a:rPr>
                        <a:t>.</a:t>
                      </a:r>
                      <a:r>
                        <a:rPr lang="en-US" sz="2000" b="1" dirty="0">
                          <a:solidFill>
                            <a:srgbClr val="FF0000"/>
                          </a:solidFill>
                          <a:effectLst/>
                        </a:rPr>
                        <a:t>0</a:t>
                      </a:r>
                      <a:endParaRPr lang="en-US" sz="2000" b="1" dirty="0">
                        <a:solidFill>
                          <a:srgbClr val="FF0000"/>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306070" marR="0" algn="ctr">
                        <a:lnSpc>
                          <a:spcPct val="115000"/>
                        </a:lnSpc>
                        <a:spcBef>
                          <a:spcPts val="0"/>
                        </a:spcBef>
                        <a:spcAft>
                          <a:spcPts val="0"/>
                        </a:spcAft>
                      </a:pPr>
                      <a:r>
                        <a:rPr lang="en-US" sz="2000" b="1" spc="5" dirty="0">
                          <a:solidFill>
                            <a:schemeClr val="tx1"/>
                          </a:solidFill>
                          <a:effectLst/>
                        </a:rPr>
                        <a:t>839</a:t>
                      </a:r>
                      <a:r>
                        <a:rPr lang="en-US" sz="2000" b="1" spc="-5" dirty="0">
                          <a:solidFill>
                            <a:schemeClr val="tx1"/>
                          </a:solidFill>
                          <a:effectLst/>
                        </a:rPr>
                        <a:t>.</a:t>
                      </a:r>
                      <a:r>
                        <a:rPr lang="en-US" sz="2000" b="1" spc="5" dirty="0">
                          <a:solidFill>
                            <a:schemeClr val="tx1"/>
                          </a:solidFill>
                          <a:effectLst/>
                        </a:rPr>
                        <a:t>6</a:t>
                      </a:r>
                      <a:r>
                        <a:rPr lang="en-US" sz="2000" b="1" dirty="0">
                          <a:solidFill>
                            <a:schemeClr val="tx1"/>
                          </a:solidFill>
                          <a:effectLst/>
                        </a:rPr>
                        <a:t>9</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416904">
                <a:tc>
                  <a:txBody>
                    <a:bodyPr/>
                    <a:lstStyle/>
                    <a:p>
                      <a:pPr marL="0" marR="0" algn="ctr">
                        <a:lnSpc>
                          <a:spcPts val="800"/>
                        </a:lnSpc>
                        <a:spcBef>
                          <a:spcPts val="25"/>
                        </a:spcBef>
                        <a:spcAft>
                          <a:spcPts val="0"/>
                        </a:spcAft>
                      </a:pPr>
                      <a:r>
                        <a:rPr lang="en-US" sz="2000" b="1" dirty="0">
                          <a:solidFill>
                            <a:srgbClr val="FF0000"/>
                          </a:solidFill>
                          <a:effectLst/>
                        </a:rPr>
                        <a:t> </a:t>
                      </a:r>
                    </a:p>
                    <a:p>
                      <a:pPr marL="138430" marR="0" algn="ctr">
                        <a:lnSpc>
                          <a:spcPct val="115000"/>
                        </a:lnSpc>
                        <a:spcBef>
                          <a:spcPts val="0"/>
                        </a:spcBef>
                        <a:spcAft>
                          <a:spcPts val="0"/>
                        </a:spcAft>
                      </a:pPr>
                      <a:r>
                        <a:rPr lang="en-US" sz="2000" b="1" spc="-5" dirty="0">
                          <a:solidFill>
                            <a:srgbClr val="FF0000"/>
                          </a:solidFill>
                          <a:effectLst/>
                        </a:rPr>
                        <a:t>Ch</a:t>
                      </a:r>
                      <a:r>
                        <a:rPr lang="en-US" sz="2000" b="1" dirty="0">
                          <a:solidFill>
                            <a:srgbClr val="FF0000"/>
                          </a:solidFill>
                          <a:effectLst/>
                        </a:rPr>
                        <a:t>e</a:t>
                      </a:r>
                      <a:r>
                        <a:rPr lang="en-US" sz="2000" b="1" spc="-5" dirty="0">
                          <a:solidFill>
                            <a:srgbClr val="FF0000"/>
                          </a:solidFill>
                          <a:effectLst/>
                        </a:rPr>
                        <a:t>s</a:t>
                      </a:r>
                      <a:r>
                        <a:rPr lang="en-US" sz="2000" b="1" dirty="0">
                          <a:solidFill>
                            <a:srgbClr val="FF0000"/>
                          </a:solidFill>
                          <a:effectLst/>
                        </a:rPr>
                        <a:t>t</a:t>
                      </a:r>
                      <a:r>
                        <a:rPr lang="en-US" sz="2000" b="1" spc="5" dirty="0">
                          <a:solidFill>
                            <a:srgbClr val="FF0000"/>
                          </a:solidFill>
                          <a:effectLst/>
                        </a:rPr>
                        <a:t> </a:t>
                      </a:r>
                      <a:r>
                        <a:rPr lang="en-US" sz="2000" b="1" dirty="0">
                          <a:solidFill>
                            <a:srgbClr val="FF0000"/>
                          </a:solidFill>
                          <a:effectLst/>
                        </a:rPr>
                        <a:t>to</a:t>
                      </a:r>
                      <a:r>
                        <a:rPr lang="en-US" sz="2000" b="1" spc="-5" dirty="0">
                          <a:solidFill>
                            <a:srgbClr val="FF0000"/>
                          </a:solidFill>
                          <a:effectLst/>
                        </a:rPr>
                        <a:t> </a:t>
                      </a:r>
                      <a:r>
                        <a:rPr lang="en-US" sz="2000" b="1" spc="5" dirty="0">
                          <a:solidFill>
                            <a:srgbClr val="FF0000"/>
                          </a:solidFill>
                          <a:effectLst/>
                        </a:rPr>
                        <a:t>Ri</a:t>
                      </a:r>
                      <a:r>
                        <a:rPr lang="en-US" sz="2000" b="1" spc="-5" dirty="0">
                          <a:solidFill>
                            <a:srgbClr val="FF0000"/>
                          </a:solidFill>
                          <a:effectLst/>
                        </a:rPr>
                        <a:t>gh</a:t>
                      </a:r>
                      <a:r>
                        <a:rPr lang="en-US" sz="2000" b="1" dirty="0">
                          <a:solidFill>
                            <a:srgbClr val="FF0000"/>
                          </a:solidFill>
                          <a:effectLst/>
                        </a:rPr>
                        <a:t>t</a:t>
                      </a:r>
                      <a:r>
                        <a:rPr lang="en-US" sz="2000" b="1" spc="-5" dirty="0">
                          <a:solidFill>
                            <a:srgbClr val="FF0000"/>
                          </a:solidFill>
                          <a:effectLst/>
                        </a:rPr>
                        <a:t> </a:t>
                      </a:r>
                      <a:r>
                        <a:rPr lang="en-US" sz="2000" b="1" spc="5" dirty="0">
                          <a:solidFill>
                            <a:srgbClr val="FF0000"/>
                          </a:solidFill>
                          <a:effectLst/>
                        </a:rPr>
                        <a:t>H</a:t>
                      </a:r>
                      <a:r>
                        <a:rPr lang="en-US" sz="2000" b="1" dirty="0">
                          <a:solidFill>
                            <a:srgbClr val="FF0000"/>
                          </a:solidFill>
                          <a:effectLst/>
                        </a:rPr>
                        <a:t>a</a:t>
                      </a:r>
                      <a:r>
                        <a:rPr lang="en-US" sz="2000" b="1" spc="-5" dirty="0">
                          <a:solidFill>
                            <a:srgbClr val="FF0000"/>
                          </a:solidFill>
                          <a:effectLst/>
                        </a:rPr>
                        <a:t>n</a:t>
                      </a:r>
                      <a:r>
                        <a:rPr lang="en-US" sz="2000" b="1" dirty="0">
                          <a:solidFill>
                            <a:srgbClr val="FF0000"/>
                          </a:solidFill>
                          <a:effectLst/>
                        </a:rPr>
                        <a:t>d</a:t>
                      </a:r>
                      <a:endParaRPr lang="en-US" sz="2000" b="1" dirty="0">
                        <a:solidFill>
                          <a:srgbClr val="FF0000"/>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a:solidFill>
                            <a:schemeClr val="tx1"/>
                          </a:solidFill>
                          <a:effectLst/>
                        </a:rPr>
                        <a:t> </a:t>
                      </a:r>
                    </a:p>
                    <a:p>
                      <a:pPr marL="245745" marR="231775" algn="ctr">
                        <a:lnSpc>
                          <a:spcPct val="115000"/>
                        </a:lnSpc>
                        <a:spcBef>
                          <a:spcPts val="0"/>
                        </a:spcBef>
                        <a:spcAft>
                          <a:spcPts val="0"/>
                        </a:spcAft>
                      </a:pPr>
                      <a:r>
                        <a:rPr lang="en-US" sz="2000" b="1" spc="5">
                          <a:solidFill>
                            <a:schemeClr val="tx1"/>
                          </a:solidFill>
                          <a:effectLst/>
                        </a:rPr>
                        <a:t>110</a:t>
                      </a:r>
                      <a:endParaRPr lang="en-US" sz="2000" b="1">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rgbClr val="FF0000"/>
                          </a:solidFill>
                          <a:effectLst/>
                        </a:rPr>
                        <a:t> </a:t>
                      </a:r>
                    </a:p>
                    <a:p>
                      <a:pPr marL="198755" marR="0" algn="ctr">
                        <a:lnSpc>
                          <a:spcPct val="115000"/>
                        </a:lnSpc>
                        <a:spcBef>
                          <a:spcPts val="0"/>
                        </a:spcBef>
                        <a:spcAft>
                          <a:spcPts val="0"/>
                        </a:spcAft>
                      </a:pPr>
                      <a:r>
                        <a:rPr lang="en-US" sz="2000" b="1" spc="5" dirty="0">
                          <a:solidFill>
                            <a:srgbClr val="FF0000"/>
                          </a:solidFill>
                          <a:effectLst/>
                        </a:rPr>
                        <a:t>132</a:t>
                      </a:r>
                      <a:r>
                        <a:rPr lang="en-US" sz="2000" b="1" spc="-5" dirty="0">
                          <a:solidFill>
                            <a:srgbClr val="FF0000"/>
                          </a:solidFill>
                          <a:effectLst/>
                        </a:rPr>
                        <a:t>.</a:t>
                      </a:r>
                      <a:r>
                        <a:rPr lang="en-US" sz="2000" b="1" dirty="0">
                          <a:solidFill>
                            <a:srgbClr val="FF0000"/>
                          </a:solidFill>
                          <a:effectLst/>
                        </a:rPr>
                        <a:t>0</a:t>
                      </a:r>
                      <a:endParaRPr lang="en-US" sz="2000" b="1" dirty="0">
                        <a:solidFill>
                          <a:srgbClr val="FF0000"/>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306070" marR="0" algn="ctr">
                        <a:lnSpc>
                          <a:spcPct val="115000"/>
                        </a:lnSpc>
                        <a:spcBef>
                          <a:spcPts val="0"/>
                        </a:spcBef>
                        <a:spcAft>
                          <a:spcPts val="0"/>
                        </a:spcAft>
                      </a:pPr>
                      <a:r>
                        <a:rPr lang="en-US" sz="2000" b="1" spc="5" dirty="0">
                          <a:solidFill>
                            <a:schemeClr val="tx1"/>
                          </a:solidFill>
                          <a:effectLst/>
                        </a:rPr>
                        <a:t>833</a:t>
                      </a:r>
                      <a:r>
                        <a:rPr lang="en-US" sz="2000" b="1" spc="-5" dirty="0">
                          <a:solidFill>
                            <a:schemeClr val="tx1"/>
                          </a:solidFill>
                          <a:effectLst/>
                        </a:rPr>
                        <a:t>.</a:t>
                      </a:r>
                      <a:r>
                        <a:rPr lang="en-US" sz="2000" b="1" spc="5" dirty="0">
                          <a:solidFill>
                            <a:schemeClr val="tx1"/>
                          </a:solidFill>
                          <a:effectLst/>
                        </a:rPr>
                        <a:t>3</a:t>
                      </a:r>
                      <a:r>
                        <a:rPr lang="en-US" sz="2000" b="1" dirty="0">
                          <a:solidFill>
                            <a:schemeClr val="tx1"/>
                          </a:solidFill>
                          <a:effectLst/>
                        </a:rPr>
                        <a:t>3</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416904">
                <a:tc>
                  <a:txBody>
                    <a:bodyPr/>
                    <a:lstStyle/>
                    <a:p>
                      <a:pPr marL="0" marR="0" algn="ctr">
                        <a:lnSpc>
                          <a:spcPts val="800"/>
                        </a:lnSpc>
                        <a:spcBef>
                          <a:spcPts val="25"/>
                        </a:spcBef>
                        <a:spcAft>
                          <a:spcPts val="0"/>
                        </a:spcAft>
                      </a:pPr>
                      <a:r>
                        <a:rPr lang="en-US" sz="2000" b="1" dirty="0">
                          <a:solidFill>
                            <a:srgbClr val="FF0000"/>
                          </a:solidFill>
                          <a:effectLst/>
                        </a:rPr>
                        <a:t> </a:t>
                      </a:r>
                    </a:p>
                    <a:p>
                      <a:pPr marL="184150" marR="0" algn="ctr">
                        <a:lnSpc>
                          <a:spcPct val="115000"/>
                        </a:lnSpc>
                        <a:spcBef>
                          <a:spcPts val="0"/>
                        </a:spcBef>
                        <a:spcAft>
                          <a:spcPts val="0"/>
                        </a:spcAft>
                      </a:pPr>
                      <a:r>
                        <a:rPr lang="en-US" sz="2000" b="1" spc="-5" dirty="0">
                          <a:solidFill>
                            <a:srgbClr val="FF0000"/>
                          </a:solidFill>
                          <a:effectLst/>
                        </a:rPr>
                        <a:t>Ch</a:t>
                      </a:r>
                      <a:r>
                        <a:rPr lang="en-US" sz="2000" b="1" dirty="0">
                          <a:solidFill>
                            <a:srgbClr val="FF0000"/>
                          </a:solidFill>
                          <a:effectLst/>
                        </a:rPr>
                        <a:t>e</a:t>
                      </a:r>
                      <a:r>
                        <a:rPr lang="en-US" sz="2000" b="1" spc="-5" dirty="0">
                          <a:solidFill>
                            <a:srgbClr val="FF0000"/>
                          </a:solidFill>
                          <a:effectLst/>
                        </a:rPr>
                        <a:t>s</a:t>
                      </a:r>
                      <a:r>
                        <a:rPr lang="en-US" sz="2000" b="1" dirty="0">
                          <a:solidFill>
                            <a:srgbClr val="FF0000"/>
                          </a:solidFill>
                          <a:effectLst/>
                        </a:rPr>
                        <a:t>t</a:t>
                      </a:r>
                      <a:r>
                        <a:rPr lang="en-US" sz="2000" b="1" spc="5" dirty="0">
                          <a:solidFill>
                            <a:srgbClr val="FF0000"/>
                          </a:solidFill>
                          <a:effectLst/>
                        </a:rPr>
                        <a:t> </a:t>
                      </a:r>
                      <a:r>
                        <a:rPr lang="en-US" sz="2000" b="1" dirty="0">
                          <a:solidFill>
                            <a:srgbClr val="FF0000"/>
                          </a:solidFill>
                          <a:effectLst/>
                        </a:rPr>
                        <a:t>to</a:t>
                      </a:r>
                      <a:r>
                        <a:rPr lang="en-US" sz="2000" b="1" spc="-5" dirty="0">
                          <a:solidFill>
                            <a:srgbClr val="FF0000"/>
                          </a:solidFill>
                          <a:effectLst/>
                        </a:rPr>
                        <a:t> </a:t>
                      </a:r>
                      <a:r>
                        <a:rPr lang="en-US" sz="2000" b="1" dirty="0">
                          <a:solidFill>
                            <a:srgbClr val="FF0000"/>
                          </a:solidFill>
                          <a:effectLst/>
                        </a:rPr>
                        <a:t>Le</a:t>
                      </a:r>
                      <a:r>
                        <a:rPr lang="en-US" sz="2000" b="1" spc="5" dirty="0">
                          <a:solidFill>
                            <a:srgbClr val="FF0000"/>
                          </a:solidFill>
                          <a:effectLst/>
                        </a:rPr>
                        <a:t>f</a:t>
                      </a:r>
                      <a:r>
                        <a:rPr lang="en-US" sz="2000" b="1" dirty="0">
                          <a:solidFill>
                            <a:srgbClr val="FF0000"/>
                          </a:solidFill>
                          <a:effectLst/>
                        </a:rPr>
                        <a:t>t</a:t>
                      </a:r>
                      <a:r>
                        <a:rPr lang="en-US" sz="2000" b="1" spc="-5" dirty="0">
                          <a:solidFill>
                            <a:srgbClr val="FF0000"/>
                          </a:solidFill>
                          <a:effectLst/>
                        </a:rPr>
                        <a:t> </a:t>
                      </a:r>
                      <a:r>
                        <a:rPr lang="en-US" sz="2000" b="1" spc="5" dirty="0">
                          <a:solidFill>
                            <a:srgbClr val="FF0000"/>
                          </a:solidFill>
                          <a:effectLst/>
                        </a:rPr>
                        <a:t>H</a:t>
                      </a:r>
                      <a:r>
                        <a:rPr lang="en-US" sz="2000" b="1" dirty="0">
                          <a:solidFill>
                            <a:srgbClr val="FF0000"/>
                          </a:solidFill>
                          <a:effectLst/>
                        </a:rPr>
                        <a:t>a</a:t>
                      </a:r>
                      <a:r>
                        <a:rPr lang="en-US" sz="2000" b="1" spc="-5" dirty="0">
                          <a:solidFill>
                            <a:srgbClr val="FF0000"/>
                          </a:solidFill>
                          <a:effectLst/>
                        </a:rPr>
                        <a:t>n</a:t>
                      </a:r>
                      <a:r>
                        <a:rPr lang="en-US" sz="2000" b="1" dirty="0">
                          <a:solidFill>
                            <a:srgbClr val="FF0000"/>
                          </a:solidFill>
                          <a:effectLst/>
                        </a:rPr>
                        <a:t>d</a:t>
                      </a:r>
                      <a:endParaRPr lang="en-US" sz="2000" b="1" dirty="0">
                        <a:solidFill>
                          <a:srgbClr val="FF0000"/>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a:solidFill>
                            <a:schemeClr val="tx1"/>
                          </a:solidFill>
                          <a:effectLst/>
                        </a:rPr>
                        <a:t> </a:t>
                      </a:r>
                    </a:p>
                    <a:p>
                      <a:pPr marL="245745" marR="231775" algn="ctr">
                        <a:lnSpc>
                          <a:spcPct val="115000"/>
                        </a:lnSpc>
                        <a:spcBef>
                          <a:spcPts val="0"/>
                        </a:spcBef>
                        <a:spcAft>
                          <a:spcPts val="0"/>
                        </a:spcAft>
                      </a:pPr>
                      <a:r>
                        <a:rPr lang="en-US" sz="2000" b="1" spc="5">
                          <a:solidFill>
                            <a:schemeClr val="tx1"/>
                          </a:solidFill>
                          <a:effectLst/>
                        </a:rPr>
                        <a:t>110</a:t>
                      </a:r>
                      <a:endParaRPr lang="en-US" sz="2000" b="1">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rgbClr val="FF0000"/>
                          </a:solidFill>
                          <a:effectLst/>
                        </a:rPr>
                        <a:t> </a:t>
                      </a:r>
                    </a:p>
                    <a:p>
                      <a:pPr marL="198755" marR="0" algn="ctr">
                        <a:lnSpc>
                          <a:spcPct val="115000"/>
                        </a:lnSpc>
                        <a:spcBef>
                          <a:spcPts val="0"/>
                        </a:spcBef>
                        <a:spcAft>
                          <a:spcPts val="0"/>
                        </a:spcAft>
                      </a:pPr>
                      <a:r>
                        <a:rPr lang="en-US" sz="2000" b="1" spc="5" dirty="0">
                          <a:solidFill>
                            <a:srgbClr val="FF0000"/>
                          </a:solidFill>
                          <a:effectLst/>
                        </a:rPr>
                        <a:t>129</a:t>
                      </a:r>
                      <a:r>
                        <a:rPr lang="en-US" sz="2000" b="1" spc="-5" dirty="0">
                          <a:solidFill>
                            <a:srgbClr val="FF0000"/>
                          </a:solidFill>
                          <a:effectLst/>
                        </a:rPr>
                        <a:t>.</a:t>
                      </a:r>
                      <a:r>
                        <a:rPr lang="en-US" sz="2000" b="1" dirty="0">
                          <a:solidFill>
                            <a:srgbClr val="FF0000"/>
                          </a:solidFill>
                          <a:effectLst/>
                        </a:rPr>
                        <a:t>3</a:t>
                      </a:r>
                      <a:endParaRPr lang="en-US" sz="2000" b="1" dirty="0">
                        <a:solidFill>
                          <a:srgbClr val="FF0000"/>
                        </a:solidFill>
                        <a:effectLst/>
                        <a:latin typeface="Calibri"/>
                        <a:ea typeface="Calibri"/>
                        <a:cs typeface="Times New Roman"/>
                      </a:endParaRPr>
                    </a:p>
                  </a:txBody>
                  <a:tcPr marL="0" marR="0" marT="0" marB="0" anchor="ctr"/>
                </a:tc>
                <a:tc>
                  <a:txBody>
                    <a:bodyPr/>
                    <a:lstStyle/>
                    <a:p>
                      <a:pPr marL="0" marR="0" algn="ctr">
                        <a:lnSpc>
                          <a:spcPts val="800"/>
                        </a:lnSpc>
                        <a:spcBef>
                          <a:spcPts val="25"/>
                        </a:spcBef>
                        <a:spcAft>
                          <a:spcPts val="0"/>
                        </a:spcAft>
                      </a:pPr>
                      <a:r>
                        <a:rPr lang="en-US" sz="2000" b="1" dirty="0">
                          <a:solidFill>
                            <a:schemeClr val="tx1"/>
                          </a:solidFill>
                          <a:effectLst/>
                        </a:rPr>
                        <a:t> </a:t>
                      </a:r>
                    </a:p>
                    <a:p>
                      <a:pPr marL="306070" marR="0" algn="ctr">
                        <a:lnSpc>
                          <a:spcPct val="115000"/>
                        </a:lnSpc>
                        <a:spcBef>
                          <a:spcPts val="0"/>
                        </a:spcBef>
                        <a:spcAft>
                          <a:spcPts val="0"/>
                        </a:spcAft>
                      </a:pPr>
                      <a:r>
                        <a:rPr lang="en-US" sz="2000" b="1" spc="5" dirty="0">
                          <a:solidFill>
                            <a:schemeClr val="tx1"/>
                          </a:solidFill>
                          <a:effectLst/>
                        </a:rPr>
                        <a:t>850</a:t>
                      </a:r>
                      <a:r>
                        <a:rPr lang="en-US" sz="2000" b="1" spc="-5" dirty="0">
                          <a:solidFill>
                            <a:schemeClr val="tx1"/>
                          </a:solidFill>
                          <a:effectLst/>
                        </a:rPr>
                        <a:t>.</a:t>
                      </a:r>
                      <a:r>
                        <a:rPr lang="en-US" sz="2000" b="1" spc="5" dirty="0">
                          <a:solidFill>
                            <a:schemeClr val="tx1"/>
                          </a:solidFill>
                          <a:effectLst/>
                        </a:rPr>
                        <a:t>7</a:t>
                      </a:r>
                      <a:r>
                        <a:rPr lang="en-US" sz="2000" b="1" dirty="0">
                          <a:solidFill>
                            <a:schemeClr val="tx1"/>
                          </a:solidFill>
                          <a:effectLst/>
                        </a:rPr>
                        <a:t>3</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416904">
                <a:tc>
                  <a:txBody>
                    <a:bodyPr/>
                    <a:lstStyle/>
                    <a:p>
                      <a:pPr marL="196215" marR="185420" algn="ctr">
                        <a:lnSpc>
                          <a:spcPct val="115000"/>
                        </a:lnSpc>
                        <a:spcBef>
                          <a:spcPts val="300"/>
                        </a:spcBef>
                        <a:spcAft>
                          <a:spcPts val="0"/>
                        </a:spcAft>
                      </a:pPr>
                      <a:r>
                        <a:rPr lang="en-US" sz="2000" b="1" dirty="0">
                          <a:solidFill>
                            <a:schemeClr val="tx1"/>
                          </a:solidFill>
                          <a:effectLst/>
                        </a:rPr>
                        <a:t>Le</a:t>
                      </a:r>
                      <a:r>
                        <a:rPr lang="en-US" sz="2000" b="1" spc="5" dirty="0">
                          <a:solidFill>
                            <a:schemeClr val="tx1"/>
                          </a:solidFill>
                          <a:effectLst/>
                        </a:rPr>
                        <a:t>f</a:t>
                      </a:r>
                      <a:r>
                        <a:rPr lang="en-US" sz="2000" b="1" dirty="0">
                          <a:solidFill>
                            <a:schemeClr val="tx1"/>
                          </a:solidFill>
                          <a:effectLst/>
                        </a:rPr>
                        <a:t>t</a:t>
                      </a:r>
                      <a:r>
                        <a:rPr lang="en-US" sz="2000" b="1" spc="-5" dirty="0">
                          <a:solidFill>
                            <a:schemeClr val="tx1"/>
                          </a:solidFill>
                          <a:effectLst/>
                        </a:rPr>
                        <a:t> </a:t>
                      </a:r>
                      <a:r>
                        <a:rPr lang="en-US" sz="2000" b="1" spc="5" dirty="0">
                          <a:solidFill>
                            <a:schemeClr val="tx1"/>
                          </a:solidFill>
                          <a:effectLst/>
                        </a:rPr>
                        <a:t>F</a:t>
                      </a:r>
                      <a:r>
                        <a:rPr lang="en-US" sz="2000" b="1" spc="-5" dirty="0">
                          <a:solidFill>
                            <a:schemeClr val="tx1"/>
                          </a:solidFill>
                          <a:effectLst/>
                        </a:rPr>
                        <a:t>oo</a:t>
                      </a:r>
                      <a:r>
                        <a:rPr lang="en-US" sz="2000" b="1" dirty="0">
                          <a:solidFill>
                            <a:schemeClr val="tx1"/>
                          </a:solidFill>
                          <a:effectLst/>
                        </a:rPr>
                        <a:t>t</a:t>
                      </a:r>
                      <a:r>
                        <a:rPr lang="en-US" sz="2000" b="1" spc="-15" dirty="0">
                          <a:solidFill>
                            <a:schemeClr val="tx1"/>
                          </a:solidFill>
                          <a:effectLst/>
                        </a:rPr>
                        <a:t> </a:t>
                      </a:r>
                      <a:r>
                        <a:rPr lang="en-US" sz="2000" b="1" dirty="0">
                          <a:solidFill>
                            <a:schemeClr val="tx1"/>
                          </a:solidFill>
                          <a:effectLst/>
                        </a:rPr>
                        <a:t>to</a:t>
                      </a:r>
                      <a:r>
                        <a:rPr lang="en-US" sz="2000" b="1" spc="-10" dirty="0">
                          <a:solidFill>
                            <a:schemeClr val="tx1"/>
                          </a:solidFill>
                          <a:effectLst/>
                        </a:rPr>
                        <a:t> </a:t>
                      </a:r>
                      <a:r>
                        <a:rPr lang="en-US" sz="2000" b="1" spc="5" dirty="0">
                          <a:solidFill>
                            <a:schemeClr val="tx1"/>
                          </a:solidFill>
                          <a:effectLst/>
                        </a:rPr>
                        <a:t>Ri</a:t>
                      </a:r>
                      <a:r>
                        <a:rPr lang="en-US" sz="2000" b="1" spc="-5" dirty="0">
                          <a:solidFill>
                            <a:schemeClr val="tx1"/>
                          </a:solidFill>
                          <a:effectLst/>
                        </a:rPr>
                        <a:t>gh</a:t>
                      </a:r>
                      <a:r>
                        <a:rPr lang="en-US" sz="2000" b="1" dirty="0">
                          <a:solidFill>
                            <a:schemeClr val="tx1"/>
                          </a:solidFill>
                          <a:effectLst/>
                        </a:rPr>
                        <a:t>t F</a:t>
                      </a:r>
                      <a:r>
                        <a:rPr lang="en-US" sz="2000" b="1" spc="-5" dirty="0">
                          <a:solidFill>
                            <a:schemeClr val="tx1"/>
                          </a:solidFill>
                          <a:effectLst/>
                        </a:rPr>
                        <a:t>oo</a:t>
                      </a:r>
                      <a:r>
                        <a:rPr lang="en-US" sz="2000" b="1" dirty="0">
                          <a:solidFill>
                            <a:schemeClr val="tx1"/>
                          </a:solidFill>
                          <a:effectLst/>
                        </a:rPr>
                        <a:t>t</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30"/>
                        </a:spcBef>
                        <a:spcAft>
                          <a:spcPts val="0"/>
                        </a:spcAft>
                      </a:pPr>
                      <a:r>
                        <a:rPr lang="en-US" sz="2000" b="1" dirty="0">
                          <a:solidFill>
                            <a:schemeClr val="tx1"/>
                          </a:solidFill>
                          <a:effectLst/>
                        </a:rPr>
                        <a:t> </a:t>
                      </a:r>
                    </a:p>
                    <a:p>
                      <a:pPr marL="245745" marR="231775" algn="ctr">
                        <a:lnSpc>
                          <a:spcPct val="115000"/>
                        </a:lnSpc>
                        <a:spcBef>
                          <a:spcPts val="0"/>
                        </a:spcBef>
                        <a:spcAft>
                          <a:spcPts val="0"/>
                        </a:spcAft>
                      </a:pPr>
                      <a:r>
                        <a:rPr lang="en-US" sz="2000" b="1" spc="5" dirty="0">
                          <a:solidFill>
                            <a:schemeClr val="tx1"/>
                          </a:solidFill>
                          <a:effectLst/>
                        </a:rPr>
                        <a:t>110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30"/>
                        </a:spcBef>
                        <a:spcAft>
                          <a:spcPts val="0"/>
                        </a:spcAft>
                      </a:pPr>
                      <a:r>
                        <a:rPr lang="en-US" sz="2000" b="1" dirty="0">
                          <a:solidFill>
                            <a:schemeClr val="tx1"/>
                          </a:solidFill>
                          <a:effectLst/>
                        </a:rPr>
                        <a:t> </a:t>
                      </a:r>
                    </a:p>
                    <a:p>
                      <a:pPr marL="235585" marR="0" algn="ctr">
                        <a:lnSpc>
                          <a:spcPct val="115000"/>
                        </a:lnSpc>
                        <a:spcBef>
                          <a:spcPts val="0"/>
                        </a:spcBef>
                        <a:spcAft>
                          <a:spcPts val="0"/>
                        </a:spcAft>
                      </a:pPr>
                      <a:r>
                        <a:rPr lang="en-US" sz="2000" b="1" spc="5" dirty="0">
                          <a:solidFill>
                            <a:schemeClr val="tx1"/>
                          </a:solidFill>
                          <a:effectLst/>
                        </a:rPr>
                        <a:t>64</a:t>
                      </a:r>
                      <a:r>
                        <a:rPr lang="en-US" sz="2000" b="1" spc="-5" dirty="0">
                          <a:solidFill>
                            <a:schemeClr val="tx1"/>
                          </a:solidFill>
                          <a:effectLst/>
                        </a:rPr>
                        <a:t>.</a:t>
                      </a:r>
                      <a:r>
                        <a:rPr lang="en-US" sz="2000" b="1" dirty="0">
                          <a:solidFill>
                            <a:schemeClr val="tx1"/>
                          </a:solidFill>
                          <a:effectLst/>
                        </a:rPr>
                        <a:t>0</a:t>
                      </a:r>
                      <a:endParaRPr lang="en-US" sz="2000" b="1" dirty="0">
                        <a:solidFill>
                          <a:schemeClr val="tx1"/>
                        </a:solidFill>
                        <a:effectLst/>
                        <a:latin typeface="Calibri"/>
                        <a:ea typeface="Calibri"/>
                        <a:cs typeface="Times New Roman"/>
                      </a:endParaRPr>
                    </a:p>
                  </a:txBody>
                  <a:tcPr marL="0" marR="0" marT="0" marB="0" anchor="ctr"/>
                </a:tc>
                <a:tc>
                  <a:txBody>
                    <a:bodyPr/>
                    <a:lstStyle/>
                    <a:p>
                      <a:pPr marL="0" marR="0" algn="ctr">
                        <a:lnSpc>
                          <a:spcPts val="800"/>
                        </a:lnSpc>
                        <a:spcBef>
                          <a:spcPts val="30"/>
                        </a:spcBef>
                        <a:spcAft>
                          <a:spcPts val="0"/>
                        </a:spcAft>
                      </a:pPr>
                      <a:r>
                        <a:rPr lang="en-US" sz="2000" b="1" dirty="0">
                          <a:solidFill>
                            <a:schemeClr val="tx1"/>
                          </a:solidFill>
                          <a:effectLst/>
                        </a:rPr>
                        <a:t> </a:t>
                      </a:r>
                    </a:p>
                    <a:p>
                      <a:pPr marL="269240" marR="0" algn="ctr">
                        <a:lnSpc>
                          <a:spcPct val="115000"/>
                        </a:lnSpc>
                        <a:spcBef>
                          <a:spcPts val="0"/>
                        </a:spcBef>
                        <a:spcAft>
                          <a:spcPts val="0"/>
                        </a:spcAft>
                      </a:pPr>
                      <a:r>
                        <a:rPr lang="en-US" sz="2000" b="1" spc="5" dirty="0">
                          <a:solidFill>
                            <a:schemeClr val="tx1"/>
                          </a:solidFill>
                          <a:effectLst/>
                        </a:rPr>
                        <a:t>1718</a:t>
                      </a:r>
                      <a:r>
                        <a:rPr lang="en-US" sz="2000" b="1" spc="-5" dirty="0">
                          <a:solidFill>
                            <a:schemeClr val="tx1"/>
                          </a:solidFill>
                          <a:effectLst/>
                        </a:rPr>
                        <a:t>.</a:t>
                      </a:r>
                      <a:r>
                        <a:rPr lang="en-US" sz="2000" b="1" spc="5" dirty="0">
                          <a:solidFill>
                            <a:schemeClr val="tx1"/>
                          </a:solidFill>
                          <a:effectLst/>
                        </a:rPr>
                        <a:t>7</a:t>
                      </a:r>
                      <a:r>
                        <a:rPr lang="en-US" sz="2000" b="1" dirty="0">
                          <a:solidFill>
                            <a:schemeClr val="tx1"/>
                          </a:solidFill>
                          <a:effectLst/>
                        </a:rPr>
                        <a:t>5</a:t>
                      </a:r>
                      <a:endParaRPr lang="en-US" sz="2000" b="1"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bl>
          </a:graphicData>
        </a:graphic>
      </p:graphicFrame>
      <p:sp>
        <p:nvSpPr>
          <p:cNvPr id="9" name="Footer Placeholder 3">
            <a:extLst>
              <a:ext uri="{FF2B5EF4-FFF2-40B4-BE49-F238E27FC236}">
                <a16:creationId xmlns:a16="http://schemas.microsoft.com/office/drawing/2014/main" id="{D4561046-C0EF-4B93-BD92-0EFA7C5ABA69}"/>
              </a:ext>
            </a:extLst>
          </p:cNvPr>
          <p:cNvSpPr>
            <a:spLocks noGrp="1"/>
          </p:cNvSpPr>
          <p:nvPr>
            <p:ph type="ftr" sz="quarter" idx="11"/>
          </p:nvPr>
        </p:nvSpPr>
        <p:spPr>
          <a:xfrm>
            <a:off x="3028950" y="6356351"/>
            <a:ext cx="3086100" cy="365125"/>
          </a:xfrm>
        </p:spPr>
        <p:txBody>
          <a:bodyPr/>
          <a:lstStyle/>
          <a:p>
            <a:r>
              <a:rPr lang="en-US"/>
              <a:t>Supported by OSHA Susan Harwood Grant SH05153SH9</a:t>
            </a:r>
            <a:endParaRPr lang="en-US" dirty="0"/>
          </a:p>
        </p:txBody>
      </p:sp>
      <p:sp>
        <p:nvSpPr>
          <p:cNvPr id="6" name="Rectangle 5">
            <a:extLst>
              <a:ext uri="{FF2B5EF4-FFF2-40B4-BE49-F238E27FC236}">
                <a16:creationId xmlns:a16="http://schemas.microsoft.com/office/drawing/2014/main" id="{BEB2CB86-4D52-4DAD-896E-D9F699D5927E}"/>
              </a:ext>
            </a:extLst>
          </p:cNvPr>
          <p:cNvSpPr/>
          <p:nvPr/>
        </p:nvSpPr>
        <p:spPr>
          <a:xfrm>
            <a:off x="7143750" y="6073222"/>
            <a:ext cx="1371600" cy="338554"/>
          </a:xfrm>
          <a:prstGeom prst="rect">
            <a:avLst/>
          </a:prstGeom>
        </p:spPr>
        <p:txBody>
          <a:bodyPr wrap="square">
            <a:spAutoFit/>
          </a:bodyPr>
          <a:lstStyle/>
          <a:p>
            <a:r>
              <a:rPr lang="en-US" sz="1600" dirty="0"/>
              <a:t>(Jiang,  2018)  </a:t>
            </a:r>
          </a:p>
        </p:txBody>
      </p:sp>
      <p:sp>
        <p:nvSpPr>
          <p:cNvPr id="8" name="Slide Number Placeholder 4">
            <a:extLst>
              <a:ext uri="{FF2B5EF4-FFF2-40B4-BE49-F238E27FC236}">
                <a16:creationId xmlns:a16="http://schemas.microsoft.com/office/drawing/2014/main" id="{D35D9210-5E7D-4284-8A9E-00611CD78002}"/>
              </a:ext>
            </a:extLst>
          </p:cNvPr>
          <p:cNvSpPr>
            <a:spLocks noGrp="1"/>
          </p:cNvSpPr>
          <p:nvPr>
            <p:ph type="sldNum" sz="quarter" idx="12"/>
          </p:nvPr>
        </p:nvSpPr>
        <p:spPr>
          <a:xfrm>
            <a:off x="6457950" y="6356351"/>
            <a:ext cx="2057400" cy="365125"/>
          </a:xfrm>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64158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Situations causing electric shock </a:t>
            </a:r>
          </a:p>
        </p:txBody>
      </p:sp>
      <p:sp>
        <p:nvSpPr>
          <p:cNvPr id="3" name="Content Placeholder 2"/>
          <p:cNvSpPr>
            <a:spLocks noGrp="1"/>
          </p:cNvSpPr>
          <p:nvPr>
            <p:ph idx="1"/>
          </p:nvPr>
        </p:nvSpPr>
        <p:spPr>
          <a:xfrm>
            <a:off x="628650" y="1255596"/>
            <a:ext cx="7886700" cy="4921368"/>
          </a:xfrm>
        </p:spPr>
        <p:txBody>
          <a:bodyPr>
            <a:noAutofit/>
          </a:bodyPr>
          <a:lstStyle/>
          <a:p>
            <a:pPr marL="457200" indent="-457200">
              <a:buFont typeface="Wingdings" panose="05000000000000000000" pitchFamily="2" charset="2"/>
              <a:buChar char="q"/>
            </a:pPr>
            <a:r>
              <a:rPr lang="en-US" sz="2800" b="1" dirty="0">
                <a:solidFill>
                  <a:schemeClr val="tx1"/>
                </a:solidFill>
              </a:rPr>
              <a:t>Low voltage electric shock:</a:t>
            </a:r>
          </a:p>
          <a:p>
            <a:pPr marL="457200" indent="-314325"/>
            <a:r>
              <a:rPr lang="en-US" sz="2700" dirty="0">
                <a:solidFill>
                  <a:schemeClr val="tx1"/>
                </a:solidFill>
              </a:rPr>
              <a:t>Direct contact to energized part </a:t>
            </a:r>
          </a:p>
          <a:p>
            <a:pPr marL="457200" indent="-314325"/>
            <a:r>
              <a:rPr lang="en-US" sz="2700" dirty="0"/>
              <a:t>Direct contact to a part that become energized because of insulation failure  (touch potential)</a:t>
            </a:r>
          </a:p>
          <a:p>
            <a:pPr marL="457200" indent="-314325"/>
            <a:r>
              <a:rPr lang="en-US" sz="2700" dirty="0"/>
              <a:t>Foot to foot (step) potential from energized wire  touching the ground   </a:t>
            </a:r>
            <a:endParaRPr lang="en-US" sz="2700" dirty="0">
              <a:solidFill>
                <a:schemeClr val="tx1"/>
              </a:solidFill>
            </a:endParaRPr>
          </a:p>
          <a:p>
            <a:pPr marL="457200" indent="-457200">
              <a:buFont typeface="Wingdings" panose="05000000000000000000" pitchFamily="2" charset="2"/>
              <a:buChar char="q"/>
            </a:pPr>
            <a:r>
              <a:rPr lang="en-US" sz="2800" b="1" dirty="0"/>
              <a:t>Medium and high </a:t>
            </a:r>
            <a:r>
              <a:rPr lang="en-US" sz="2800" b="1" dirty="0">
                <a:solidFill>
                  <a:schemeClr val="tx1"/>
                </a:solidFill>
              </a:rPr>
              <a:t>voltage electric shock:</a:t>
            </a:r>
          </a:p>
          <a:p>
            <a:pPr marL="457200" indent="-314325"/>
            <a:r>
              <a:rPr lang="en-US" sz="2700" dirty="0">
                <a:solidFill>
                  <a:schemeClr val="tx1"/>
                </a:solidFill>
              </a:rPr>
              <a:t>Indirect contact (ex. </a:t>
            </a:r>
            <a:r>
              <a:rPr lang="en-US" sz="2700" dirty="0"/>
              <a:t>t</a:t>
            </a:r>
            <a:r>
              <a:rPr lang="en-US" sz="2700" dirty="0">
                <a:solidFill>
                  <a:schemeClr val="tx1"/>
                </a:solidFill>
              </a:rPr>
              <a:t>ouching wire with metal ladder, touching machinery tha</a:t>
            </a:r>
            <a:r>
              <a:rPr lang="en-US" sz="2700" dirty="0"/>
              <a:t>t is in contact with energized wire)</a:t>
            </a:r>
            <a:endParaRPr lang="en-US" sz="2700" dirty="0">
              <a:solidFill>
                <a:schemeClr val="tx1"/>
              </a:solidFill>
            </a:endParaRPr>
          </a:p>
          <a:p>
            <a:pPr marL="457200" indent="-314325"/>
            <a:r>
              <a:rPr lang="en-US" sz="2700" dirty="0">
                <a:solidFill>
                  <a:schemeClr val="tx1"/>
                </a:solidFill>
              </a:rPr>
              <a:t>Flashover on direct approach to a medium or high voltage energized part</a:t>
            </a:r>
            <a:endParaRPr lang="en-US" sz="27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224869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89"/>
            <a:ext cx="9143999" cy="728453"/>
          </a:xfrm>
        </p:spPr>
        <p:txBody>
          <a:bodyPr>
            <a:normAutofit fontScale="90000"/>
          </a:bodyPr>
          <a:lstStyle/>
          <a:p>
            <a:pPr algn="ctr"/>
            <a:r>
              <a:rPr lang="en-US" sz="4000" b="1" dirty="0">
                <a:solidFill>
                  <a:srgbClr val="0000CC"/>
                </a:solidFill>
              </a:rPr>
              <a:t>Electric shock – indirect contact of flashover</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
        <p:nvSpPr>
          <p:cNvPr id="3" name="Rectangle 2">
            <a:extLst>
              <a:ext uri="{FF2B5EF4-FFF2-40B4-BE49-F238E27FC236}">
                <a16:creationId xmlns:a16="http://schemas.microsoft.com/office/drawing/2014/main" id="{76F44A6D-625B-4FAD-8D7D-A6F86F8B563A}"/>
              </a:ext>
            </a:extLst>
          </p:cNvPr>
          <p:cNvSpPr/>
          <p:nvPr/>
        </p:nvSpPr>
        <p:spPr>
          <a:xfrm>
            <a:off x="628650" y="1667744"/>
            <a:ext cx="7886700" cy="4524315"/>
          </a:xfrm>
          <a:prstGeom prst="rect">
            <a:avLst/>
          </a:prstGeom>
        </p:spPr>
        <p:txBody>
          <a:bodyPr wrap="square">
            <a:spAutoFit/>
          </a:bodyPr>
          <a:lstStyle/>
          <a:p>
            <a:r>
              <a:rPr lang="en-US" sz="2800" b="1" dirty="0"/>
              <a:t>Video: </a:t>
            </a:r>
            <a:r>
              <a:rPr lang="en-US" sz="2800" dirty="0"/>
              <a:t>Indirect contact shock through machinery </a:t>
            </a:r>
          </a:p>
          <a:p>
            <a:pPr>
              <a:tabLst>
                <a:tab pos="1146175" algn="l"/>
              </a:tabLst>
            </a:pPr>
            <a:r>
              <a:rPr lang="en-US" sz="2000" dirty="0">
                <a:hlinkClick r:id="rId3"/>
              </a:rPr>
              <a:t>https://www.youtube.com/watch?v=Bhv8VM0xQXE&amp;feature=youtu.be</a:t>
            </a:r>
            <a:r>
              <a:rPr lang="en-US" sz="2000" dirty="0"/>
              <a:t>  </a:t>
            </a:r>
          </a:p>
          <a:p>
            <a:pPr>
              <a:tabLst>
                <a:tab pos="1146175" algn="l"/>
              </a:tabLst>
            </a:pPr>
            <a:r>
              <a:rPr lang="en-US" sz="2800" dirty="0"/>
              <a:t>OR</a:t>
            </a:r>
          </a:p>
          <a:p>
            <a:pPr>
              <a:tabLst>
                <a:tab pos="1146175" algn="l"/>
              </a:tabLst>
            </a:pPr>
            <a:r>
              <a:rPr lang="en-US" sz="2000" dirty="0">
                <a:hlinkClick r:id="rId4"/>
              </a:rPr>
              <a:t>https://ucmo.hosted.panopto.com/Panopto/Pages/Viewer.aspx?id=8a2663d9-c42e-4422-a539-ac24013aa668</a:t>
            </a:r>
            <a:endParaRPr lang="en-US" sz="2000" dirty="0"/>
          </a:p>
          <a:p>
            <a:pPr>
              <a:tabLst>
                <a:tab pos="1146175" algn="l"/>
              </a:tabLst>
            </a:pPr>
            <a:endParaRPr lang="en-US" sz="2800" dirty="0"/>
          </a:p>
          <a:p>
            <a:pPr>
              <a:tabLst>
                <a:tab pos="1146175" algn="l"/>
              </a:tabLst>
            </a:pPr>
            <a:endParaRPr lang="en-US" sz="2800" dirty="0"/>
          </a:p>
          <a:p>
            <a:r>
              <a:rPr lang="en-US" sz="2800" b="1" dirty="0"/>
              <a:t>Video: </a:t>
            </a:r>
            <a:r>
              <a:rPr lang="en-US" sz="2800" dirty="0"/>
              <a:t>Indirect contact shock through flashover </a:t>
            </a:r>
          </a:p>
          <a:p>
            <a:pPr>
              <a:tabLst>
                <a:tab pos="1146175" algn="l"/>
              </a:tabLst>
            </a:pPr>
            <a:r>
              <a:rPr lang="en-US" sz="2000" dirty="0">
                <a:hlinkClick r:id="rId5"/>
              </a:rPr>
              <a:t>https://www.youtube.com/watch?v=n42VNpZHHsg&amp;feature=youtu.be</a:t>
            </a:r>
            <a:r>
              <a:rPr lang="en-US" sz="2000" dirty="0"/>
              <a:t>  </a:t>
            </a:r>
          </a:p>
          <a:p>
            <a:pPr>
              <a:tabLst>
                <a:tab pos="1146175" algn="l"/>
              </a:tabLst>
            </a:pPr>
            <a:r>
              <a:rPr lang="en-US" sz="2800" dirty="0"/>
              <a:t>OR</a:t>
            </a:r>
          </a:p>
          <a:p>
            <a:pPr>
              <a:tabLst>
                <a:tab pos="1146175" algn="l"/>
              </a:tabLst>
            </a:pPr>
            <a:r>
              <a:rPr lang="en-US" sz="2000" dirty="0">
                <a:hlinkClick r:id="rId6"/>
              </a:rPr>
              <a:t>https://ucmo.hosted.panopto.com/Panopto/Pages/Viewer.aspx?id=bd56a298-0961-4308-b16a-ac24013a9f48</a:t>
            </a:r>
            <a:endParaRPr lang="en-US" sz="2000" dirty="0"/>
          </a:p>
        </p:txBody>
      </p:sp>
    </p:spTree>
    <p:extLst>
      <p:ext uri="{BB962C8B-B14F-4D97-AF65-F5344CB8AC3E}">
        <p14:creationId xmlns:p14="http://schemas.microsoft.com/office/powerpoint/2010/main" val="2303697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2" y="284163"/>
            <a:ext cx="7886700" cy="890468"/>
          </a:xfrm>
        </p:spPr>
        <p:txBody>
          <a:bodyPr>
            <a:normAutofit/>
          </a:bodyPr>
          <a:lstStyle/>
          <a:p>
            <a:pPr algn="ctr"/>
            <a:r>
              <a:rPr lang="en-US" sz="4000" b="1" dirty="0">
                <a:solidFill>
                  <a:srgbClr val="0000CC"/>
                </a:solidFill>
              </a:rPr>
              <a:t>5. Electric Arc</a:t>
            </a:r>
          </a:p>
        </p:txBody>
      </p:sp>
      <p:sp>
        <p:nvSpPr>
          <p:cNvPr id="3" name="Content Placeholder 2"/>
          <p:cNvSpPr>
            <a:spLocks noGrp="1"/>
          </p:cNvSpPr>
          <p:nvPr>
            <p:ph idx="1"/>
          </p:nvPr>
        </p:nvSpPr>
        <p:spPr>
          <a:xfrm>
            <a:off x="576262" y="1308100"/>
            <a:ext cx="7886700" cy="5016500"/>
          </a:xfrm>
        </p:spPr>
        <p:txBody>
          <a:bodyPr>
            <a:noAutofit/>
          </a:bodyPr>
          <a:lstStyle/>
          <a:p>
            <a:pPr marL="457200" indent="-457200">
              <a:spcBef>
                <a:spcPts val="0"/>
              </a:spcBef>
              <a:spcAft>
                <a:spcPts val="0"/>
              </a:spcAft>
              <a:buFont typeface="Wingdings" panose="05000000000000000000" pitchFamily="2" charset="2"/>
              <a:buChar char="q"/>
            </a:pPr>
            <a:r>
              <a:rPr lang="en-US" sz="2800" b="1" dirty="0">
                <a:solidFill>
                  <a:schemeClr val="tx1"/>
                </a:solidFill>
              </a:rPr>
              <a:t>Electric arc </a:t>
            </a:r>
            <a:r>
              <a:rPr lang="en-US" sz="2800" dirty="0">
                <a:solidFill>
                  <a:schemeClr val="tx1"/>
                </a:solidFill>
              </a:rPr>
              <a:t>- electric discharge in a gaseous media consisting of </a:t>
            </a:r>
            <a:r>
              <a:rPr lang="en-US" sz="2800" dirty="0">
                <a:solidFill>
                  <a:srgbClr val="C00000"/>
                </a:solidFill>
              </a:rPr>
              <a:t>plasma channel </a:t>
            </a:r>
            <a:r>
              <a:rPr lang="en-US" sz="2800" dirty="0">
                <a:solidFill>
                  <a:schemeClr val="tx1"/>
                </a:solidFill>
              </a:rPr>
              <a:t>between electrodes of different potential. </a:t>
            </a:r>
          </a:p>
          <a:p>
            <a:pPr marL="457200" indent="-457200">
              <a:spcBef>
                <a:spcPts val="0"/>
              </a:spcBef>
              <a:spcAft>
                <a:spcPts val="0"/>
              </a:spcAft>
              <a:buFont typeface="Wingdings" panose="05000000000000000000" pitchFamily="2" charset="2"/>
              <a:buChar char="q"/>
            </a:pPr>
            <a:r>
              <a:rPr lang="en-US" sz="2800" dirty="0">
                <a:solidFill>
                  <a:schemeClr val="tx1"/>
                </a:solidFill>
              </a:rPr>
              <a:t>Length and shape of a plasma channel is dependent on system voltage and electromagnetic forces.</a:t>
            </a:r>
          </a:p>
          <a:p>
            <a:pPr marL="657225" indent="-514350">
              <a:spcBef>
                <a:spcPts val="0"/>
              </a:spcBef>
              <a:spcAft>
                <a:spcPts val="0"/>
              </a:spcAft>
              <a:buFont typeface="+mj-lt"/>
              <a:buAutoNum type="arabicParenR"/>
            </a:pPr>
            <a:r>
              <a:rPr lang="en-US" sz="2800" dirty="0"/>
              <a:t>Need at least </a:t>
            </a:r>
            <a:r>
              <a:rPr lang="en-US" sz="2800" b="1" dirty="0"/>
              <a:t>two electrodes</a:t>
            </a:r>
          </a:p>
          <a:p>
            <a:pPr marL="657225" indent="-514350">
              <a:spcBef>
                <a:spcPts val="0"/>
              </a:spcBef>
              <a:spcAft>
                <a:spcPts val="0"/>
              </a:spcAft>
              <a:buFont typeface="+mj-lt"/>
              <a:buAutoNum type="arabicParenR"/>
            </a:pPr>
            <a:r>
              <a:rPr lang="en-US" sz="2800" b="1" dirty="0"/>
              <a:t>Electric discharge</a:t>
            </a:r>
            <a:r>
              <a:rPr lang="en-US" sz="2800" dirty="0"/>
              <a:t>: a discharge channel between electrodes filled with plasma with very high conductivity</a:t>
            </a:r>
          </a:p>
          <a:p>
            <a:pPr marL="657225" indent="-514350">
              <a:spcBef>
                <a:spcPts val="0"/>
              </a:spcBef>
              <a:spcAft>
                <a:spcPts val="0"/>
              </a:spcAft>
              <a:buFont typeface="+mj-lt"/>
              <a:buAutoNum type="arabicParenR"/>
            </a:pPr>
            <a:r>
              <a:rPr lang="en-US" sz="2800" b="1" dirty="0"/>
              <a:t>Plasma</a:t>
            </a:r>
            <a:r>
              <a:rPr lang="en-US" sz="2800" dirty="0"/>
              <a:t> – is the fourth (gas, liquid and solid) state of the matter. All ionized conductive medium. No molecules, only ions and electrons.</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774254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18" y="263188"/>
            <a:ext cx="7886700" cy="890468"/>
          </a:xfrm>
        </p:spPr>
        <p:txBody>
          <a:bodyPr>
            <a:normAutofit/>
          </a:bodyPr>
          <a:lstStyle/>
          <a:p>
            <a:pPr algn="ctr"/>
            <a:r>
              <a:rPr lang="en-US" sz="4000" b="1" dirty="0">
                <a:solidFill>
                  <a:srgbClr val="0000CC"/>
                </a:solidFill>
              </a:rPr>
              <a:t>Electric Arc</a:t>
            </a:r>
          </a:p>
        </p:txBody>
      </p:sp>
      <p:sp>
        <p:nvSpPr>
          <p:cNvPr id="3" name="Content Placeholder 2"/>
          <p:cNvSpPr>
            <a:spLocks noGrp="1"/>
          </p:cNvSpPr>
          <p:nvPr>
            <p:ph idx="1"/>
          </p:nvPr>
        </p:nvSpPr>
        <p:spPr>
          <a:xfrm>
            <a:off x="745382" y="1333500"/>
            <a:ext cx="7653236" cy="5174206"/>
          </a:xfrm>
        </p:spPr>
        <p:txBody>
          <a:bodyPr>
            <a:noAutofit/>
          </a:bodyPr>
          <a:lstStyle/>
          <a:p>
            <a:pPr marL="657225" indent="-514350">
              <a:spcBef>
                <a:spcPts val="0"/>
              </a:spcBef>
              <a:spcAft>
                <a:spcPts val="0"/>
              </a:spcAft>
              <a:buFont typeface="+mj-lt"/>
              <a:buAutoNum type="arabicParenR" startAt="4"/>
            </a:pPr>
            <a:r>
              <a:rPr lang="en-US" sz="2800" b="1" dirty="0">
                <a:solidFill>
                  <a:schemeClr val="tx1"/>
                </a:solidFill>
              </a:rPr>
              <a:t>High temperature </a:t>
            </a:r>
          </a:p>
          <a:p>
            <a:pPr marL="855663" indent="-457200">
              <a:spcBef>
                <a:spcPts val="0"/>
              </a:spcBef>
              <a:spcAft>
                <a:spcPts val="0"/>
              </a:spcAft>
              <a:buFont typeface="Wingdings" panose="05000000000000000000" pitchFamily="2" charset="2"/>
              <a:buChar char="q"/>
            </a:pPr>
            <a:r>
              <a:rPr lang="en-US" sz="2800" dirty="0">
                <a:solidFill>
                  <a:schemeClr val="tx1"/>
                </a:solidFill>
              </a:rPr>
              <a:t>Temperature of ionized gas is a minimum of 5000 ᴼC around the borderline between plasma and overheated air.</a:t>
            </a:r>
          </a:p>
          <a:p>
            <a:pPr marL="855663" indent="-457200">
              <a:spcBef>
                <a:spcPts val="0"/>
              </a:spcBef>
              <a:spcAft>
                <a:spcPts val="0"/>
              </a:spcAft>
              <a:buFont typeface="Wingdings" panose="05000000000000000000" pitchFamily="2" charset="2"/>
              <a:buChar char="q"/>
            </a:pPr>
            <a:r>
              <a:rPr lang="en-US" sz="2800" dirty="0">
                <a:solidFill>
                  <a:schemeClr val="tx1"/>
                </a:solidFill>
              </a:rPr>
              <a:t>Temperature in arc jets (immediate arc electrode area) can reach 50,000 ᴼC.</a:t>
            </a:r>
          </a:p>
          <a:p>
            <a:pPr marL="855663" indent="-457200">
              <a:spcBef>
                <a:spcPts val="0"/>
              </a:spcBef>
              <a:spcAft>
                <a:spcPts val="0"/>
              </a:spcAft>
              <a:buFont typeface="Wingdings" panose="05000000000000000000" pitchFamily="2" charset="2"/>
              <a:buChar char="q"/>
            </a:pPr>
            <a:r>
              <a:rPr lang="en-US" sz="2800" dirty="0">
                <a:solidFill>
                  <a:schemeClr val="tx1"/>
                </a:solidFill>
              </a:rPr>
              <a:t>Therefore, electric arc is associated with </a:t>
            </a:r>
            <a:r>
              <a:rPr lang="en-US" sz="2800" b="1" dirty="0">
                <a:solidFill>
                  <a:srgbClr val="C00000"/>
                </a:solidFill>
              </a:rPr>
              <a:t>thermal hazard and burns</a:t>
            </a:r>
            <a:r>
              <a:rPr lang="en-US" sz="2800" dirty="0">
                <a:solidFill>
                  <a:schemeClr val="tx1"/>
                </a:solidFill>
              </a:rPr>
              <a:t>. </a:t>
            </a:r>
          </a:p>
          <a:p>
            <a:pPr marL="855663" indent="-457200">
              <a:spcBef>
                <a:spcPts val="0"/>
              </a:spcBef>
              <a:spcAft>
                <a:spcPts val="0"/>
              </a:spcAft>
              <a:buFont typeface="Wingdings" panose="05000000000000000000" pitchFamily="2" charset="2"/>
              <a:buChar char="q"/>
            </a:pPr>
            <a:endParaRPr lang="en-US" sz="2800" dirty="0">
              <a:solidFill>
                <a:schemeClr val="tx1"/>
              </a:solidFill>
            </a:endParaRPr>
          </a:p>
          <a:p>
            <a:pPr marL="398463" indent="-227013">
              <a:spcBef>
                <a:spcPts val="0"/>
              </a:spcBef>
              <a:buNone/>
            </a:pPr>
            <a:r>
              <a:rPr lang="en-US" sz="2800" b="1" dirty="0"/>
              <a:t>5)  </a:t>
            </a:r>
            <a:r>
              <a:rPr lang="en-US" sz="2800" dirty="0"/>
              <a:t>Strong</a:t>
            </a:r>
            <a:r>
              <a:rPr lang="en-US" sz="2800" b="1" dirty="0"/>
              <a:t> electromagnetic forces </a:t>
            </a:r>
            <a:r>
              <a:rPr lang="en-US" sz="2800" dirty="0"/>
              <a:t>affecting directionality of thermal energy dissipation.</a:t>
            </a:r>
            <a:endParaRPr lang="en-US" sz="2800" b="1" dirty="0"/>
          </a:p>
          <a:p>
            <a:pPr marL="398463" indent="0">
              <a:spcBef>
                <a:spcPts val="0"/>
              </a:spcBef>
              <a:spcAft>
                <a:spcPts val="0"/>
              </a:spcAft>
              <a:buNone/>
            </a:pPr>
            <a:endParaRPr lang="en-US" sz="28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257219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Injuries Associated with Arc</a:t>
            </a:r>
          </a:p>
        </p:txBody>
      </p:sp>
      <p:sp>
        <p:nvSpPr>
          <p:cNvPr id="3" name="Content Placeholder 2"/>
          <p:cNvSpPr>
            <a:spLocks noGrp="1"/>
          </p:cNvSpPr>
          <p:nvPr>
            <p:ph idx="1"/>
          </p:nvPr>
        </p:nvSpPr>
        <p:spPr>
          <a:xfrm>
            <a:off x="723900" y="1612901"/>
            <a:ext cx="7791450" cy="3937000"/>
          </a:xfrm>
        </p:spPr>
        <p:txBody>
          <a:bodyPr>
            <a:normAutofit/>
          </a:bodyPr>
          <a:lstStyle/>
          <a:p>
            <a:pPr marL="457200" indent="-457200">
              <a:spcBef>
                <a:spcPts val="0"/>
              </a:spcBef>
              <a:buFont typeface="Wingdings" panose="05000000000000000000" pitchFamily="2" charset="2"/>
              <a:buChar char="q"/>
            </a:pPr>
            <a:r>
              <a:rPr lang="en-US" sz="2800" b="1" dirty="0"/>
              <a:t>Thermal skin burn:</a:t>
            </a:r>
          </a:p>
          <a:p>
            <a:pPr marL="627063" lvl="1" indent="-395288">
              <a:spcBef>
                <a:spcPts val="0"/>
              </a:spcBef>
            </a:pPr>
            <a:r>
              <a:rPr lang="en-US" sz="2800" dirty="0"/>
              <a:t>Unprotected skin can be exposed to extreme temperatures</a:t>
            </a:r>
          </a:p>
          <a:p>
            <a:pPr marL="627063" lvl="1" indent="-395288">
              <a:spcBef>
                <a:spcPts val="0"/>
              </a:spcBef>
            </a:pPr>
            <a:r>
              <a:rPr lang="en-US" sz="2800" dirty="0"/>
              <a:t>Non-FR clothing can ignite resulting in non-survivable skin burn area of the body </a:t>
            </a:r>
          </a:p>
          <a:p>
            <a:pPr marL="914400" lvl="1" indent="-400050">
              <a:spcBef>
                <a:spcPts val="0"/>
              </a:spcBef>
            </a:pPr>
            <a:endParaRPr lang="en-US" sz="2800" dirty="0"/>
          </a:p>
          <a:p>
            <a:pPr marL="457200" indent="-457200">
              <a:spcBef>
                <a:spcPts val="0"/>
              </a:spcBef>
              <a:buFont typeface="Wingdings" panose="05000000000000000000" pitchFamily="2" charset="2"/>
              <a:buChar char="q"/>
            </a:pPr>
            <a:r>
              <a:rPr lang="en-US" sz="2800" b="1" dirty="0"/>
              <a:t>Contact with hot materials </a:t>
            </a:r>
            <a:r>
              <a:rPr lang="en-US" sz="2800" dirty="0"/>
              <a:t>from heating or ignition</a:t>
            </a:r>
          </a:p>
          <a:p>
            <a:pPr marL="457200" indent="-457200">
              <a:spcBef>
                <a:spcPts val="0"/>
              </a:spcBef>
              <a:buFont typeface="Wingdings" panose="05000000000000000000" pitchFamily="2" charset="2"/>
              <a:buChar char="q"/>
            </a:pPr>
            <a:endParaRPr lang="en-US" sz="2800" dirty="0"/>
          </a:p>
          <a:p>
            <a:pPr marL="457200" indent="-457200">
              <a:spcBef>
                <a:spcPts val="0"/>
              </a:spcBef>
              <a:buFont typeface="Wingdings" panose="05000000000000000000" pitchFamily="2" charset="2"/>
              <a:buChar char="q"/>
            </a:pPr>
            <a:r>
              <a:rPr lang="en-US" sz="2800" b="1" dirty="0"/>
              <a:t>Molten metal</a:t>
            </a:r>
          </a:p>
          <a:p>
            <a:pPr marL="457200" indent="-314325">
              <a:spcBef>
                <a:spcPts val="0"/>
              </a:spcBef>
            </a:pPr>
            <a:endParaRPr lang="en-US" sz="2800" dirty="0"/>
          </a:p>
          <a:p>
            <a:endParaRPr lang="en-US" sz="28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3068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fontScale="90000"/>
          </a:bodyPr>
          <a:lstStyle/>
          <a:p>
            <a:pPr algn="ctr"/>
            <a:r>
              <a:rPr lang="en-US" sz="4000" b="1" dirty="0">
                <a:solidFill>
                  <a:srgbClr val="0000CC"/>
                </a:solidFill>
                <a:latin typeface="+mn-lt"/>
              </a:rPr>
              <a:t>Worker Rights and Responsibilities (Cont'd)</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solidFill>
                  <a:schemeClr val="tx1"/>
                </a:solidFill>
              </a:rPr>
              <a:t>Workers</a:t>
            </a:r>
            <a:r>
              <a:rPr lang="en-US" sz="2800" dirty="0"/>
              <a:t> </a:t>
            </a:r>
            <a:r>
              <a:rPr lang="en-US" sz="2800" b="1" dirty="0">
                <a:solidFill>
                  <a:srgbClr val="C00000"/>
                </a:solidFill>
              </a:rPr>
              <a:t>have the responsibility</a:t>
            </a:r>
            <a:r>
              <a:rPr lang="en-US" sz="2800" dirty="0"/>
              <a:t>:</a:t>
            </a:r>
          </a:p>
          <a:p>
            <a:pPr marL="576263" indent="-404813">
              <a:spcBef>
                <a:spcPts val="0"/>
              </a:spcBef>
              <a:buClrTx/>
              <a:buFont typeface="Wingdings" panose="05000000000000000000" pitchFamily="2" charset="2"/>
              <a:buChar char="Ø"/>
            </a:pPr>
            <a:r>
              <a:rPr lang="en-US" sz="2800" dirty="0">
                <a:solidFill>
                  <a:schemeClr val="tx1"/>
                </a:solidFill>
              </a:rPr>
              <a:t>to comply with all OSHA standards</a:t>
            </a:r>
          </a:p>
          <a:p>
            <a:pPr marL="576263" indent="-404813">
              <a:spcBef>
                <a:spcPts val="0"/>
              </a:spcBef>
              <a:buClrTx/>
              <a:buFont typeface="Wingdings" panose="05000000000000000000" pitchFamily="2" charset="2"/>
              <a:buChar char="Ø"/>
            </a:pPr>
            <a:r>
              <a:rPr lang="en-US" sz="2800" dirty="0">
                <a:solidFill>
                  <a:schemeClr val="tx1"/>
                </a:solidFill>
              </a:rPr>
              <a:t>to comply with employer's safety and health rules</a:t>
            </a:r>
          </a:p>
          <a:p>
            <a:pPr marL="576263" indent="-404813">
              <a:spcBef>
                <a:spcPts val="0"/>
              </a:spcBef>
              <a:buClrTx/>
              <a:buFont typeface="Wingdings" panose="05000000000000000000" pitchFamily="2" charset="2"/>
              <a:buChar char="Ø"/>
            </a:pPr>
            <a:r>
              <a:rPr lang="en-US" sz="2800" dirty="0">
                <a:solidFill>
                  <a:schemeClr val="tx1"/>
                </a:solidFill>
              </a:rPr>
              <a:t>to report any hazards to your supervisor</a:t>
            </a:r>
          </a:p>
          <a:p>
            <a:pPr marL="576263" indent="-404813">
              <a:spcBef>
                <a:spcPts val="0"/>
              </a:spcBef>
              <a:buClrTx/>
              <a:buFont typeface="Wingdings" panose="05000000000000000000" pitchFamily="2" charset="2"/>
              <a:buChar char="Ø"/>
            </a:pPr>
            <a:r>
              <a:rPr lang="en-US" sz="2800" dirty="0">
                <a:solidFill>
                  <a:schemeClr val="tx1"/>
                </a:solidFill>
              </a:rPr>
              <a:t>to report any job-related illness or injury to your supervisor</a:t>
            </a:r>
          </a:p>
          <a:p>
            <a:pPr marL="0" indent="0">
              <a:spcBef>
                <a:spcPts val="0"/>
              </a:spcBef>
              <a:buClrTx/>
              <a:buNone/>
            </a:pPr>
            <a:endParaRPr lang="en-US" sz="2200" dirty="0">
              <a:hlinkClick r:id="rId3"/>
            </a:endParaRPr>
          </a:p>
          <a:p>
            <a:pPr marL="0" indent="0">
              <a:spcBef>
                <a:spcPts val="0"/>
              </a:spcBef>
              <a:buNone/>
            </a:pPr>
            <a:r>
              <a:rPr lang="en-US" sz="2200" dirty="0">
                <a:solidFill>
                  <a:schemeClr val="tx1"/>
                </a:solidFill>
              </a:rPr>
              <a:t>Source: </a:t>
            </a:r>
            <a:r>
              <a:rPr lang="en-US" sz="2000" dirty="0">
                <a:hlinkClick r:id="rId4"/>
              </a:rPr>
              <a:t>https://www.osha.gov/Publications/Mach_SafeGuard/rights.html</a:t>
            </a:r>
            <a:endParaRPr lang="en-US" sz="2200" dirty="0">
              <a:solidFill>
                <a:schemeClr val="tx1"/>
              </a:solidFill>
            </a:endParaRPr>
          </a:p>
        </p:txBody>
      </p:sp>
    </p:spTree>
    <p:extLst>
      <p:ext uri="{BB962C8B-B14F-4D97-AF65-F5344CB8AC3E}">
        <p14:creationId xmlns:p14="http://schemas.microsoft.com/office/powerpoint/2010/main" val="920051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195" y="656957"/>
            <a:ext cx="7886700" cy="890468"/>
          </a:xfrm>
        </p:spPr>
        <p:txBody>
          <a:bodyPr>
            <a:normAutofit/>
          </a:bodyPr>
          <a:lstStyle/>
          <a:p>
            <a:pPr algn="ctr"/>
            <a:r>
              <a:rPr lang="en-US" sz="4000" b="1" dirty="0">
                <a:solidFill>
                  <a:srgbClr val="0000CC"/>
                </a:solidFill>
              </a:rPr>
              <a:t>Injuries Associated with Arc </a:t>
            </a:r>
            <a:r>
              <a:rPr lang="en-US" sz="4000" b="1" dirty="0">
                <a:solidFill>
                  <a:srgbClr val="0000CC"/>
                </a:solidFill>
                <a:latin typeface="+mn-lt"/>
              </a:rPr>
              <a:t>(Cont'd)</a:t>
            </a:r>
            <a:endParaRPr lang="en-US" sz="4000" b="1" dirty="0">
              <a:solidFill>
                <a:srgbClr val="0000CC"/>
              </a:solidFill>
            </a:endParaRPr>
          </a:p>
        </p:txBody>
      </p:sp>
      <p:sp>
        <p:nvSpPr>
          <p:cNvPr id="3" name="Content Placeholder 2"/>
          <p:cNvSpPr>
            <a:spLocks noGrp="1"/>
          </p:cNvSpPr>
          <p:nvPr>
            <p:ph idx="1"/>
          </p:nvPr>
        </p:nvSpPr>
        <p:spPr>
          <a:xfrm>
            <a:off x="914400" y="1547426"/>
            <a:ext cx="7600950" cy="4653618"/>
          </a:xfrm>
        </p:spPr>
        <p:txBody>
          <a:bodyPr>
            <a:normAutofit/>
          </a:bodyPr>
          <a:lstStyle/>
          <a:p>
            <a:pPr marL="463550" indent="-463550">
              <a:spcBef>
                <a:spcPts val="0"/>
              </a:spcBef>
              <a:spcAft>
                <a:spcPts val="0"/>
              </a:spcAft>
              <a:buFont typeface="Wingdings" panose="05000000000000000000" pitchFamily="2" charset="2"/>
              <a:buChar char="q"/>
            </a:pPr>
            <a:r>
              <a:rPr lang="en-US" sz="2800" b="1" dirty="0"/>
              <a:t>Eye injuries: </a:t>
            </a:r>
            <a:r>
              <a:rPr lang="en-US" sz="2800" dirty="0"/>
              <a:t>ultraviolet (UV) and infrared (IR) light emitted from an electric arc</a:t>
            </a:r>
          </a:p>
          <a:p>
            <a:pPr marL="463550" indent="-463550">
              <a:spcBef>
                <a:spcPts val="0"/>
              </a:spcBef>
              <a:spcAft>
                <a:spcPts val="0"/>
              </a:spcAft>
              <a:buFont typeface="Wingdings" panose="05000000000000000000" pitchFamily="2" charset="2"/>
              <a:buChar char="q"/>
            </a:pPr>
            <a:endParaRPr lang="en-US" sz="1500" dirty="0"/>
          </a:p>
          <a:p>
            <a:pPr marL="463550" indent="-463550">
              <a:spcBef>
                <a:spcPts val="0"/>
              </a:spcBef>
              <a:spcAft>
                <a:spcPts val="0"/>
              </a:spcAft>
              <a:buFont typeface="Wingdings" panose="05000000000000000000" pitchFamily="2" charset="2"/>
              <a:buChar char="q"/>
            </a:pPr>
            <a:r>
              <a:rPr lang="en-US" sz="2800" b="1" dirty="0"/>
              <a:t>Hearing damages:</a:t>
            </a:r>
            <a:r>
              <a:rPr lang="en-US" sz="2800" dirty="0"/>
              <a:t> arc discharge is accompanied with loud sound</a:t>
            </a:r>
          </a:p>
          <a:p>
            <a:pPr marL="463550" indent="-463550">
              <a:spcBef>
                <a:spcPts val="0"/>
              </a:spcBef>
              <a:spcAft>
                <a:spcPts val="0"/>
              </a:spcAft>
              <a:buFont typeface="Wingdings" panose="05000000000000000000" pitchFamily="2" charset="2"/>
              <a:buChar char="q"/>
            </a:pPr>
            <a:endParaRPr lang="en-US" sz="1500" dirty="0"/>
          </a:p>
          <a:p>
            <a:pPr marL="463550" indent="-463550">
              <a:spcBef>
                <a:spcPts val="0"/>
              </a:spcBef>
              <a:buFont typeface="Wingdings" panose="05000000000000000000" pitchFamily="2" charset="2"/>
              <a:buChar char="q"/>
              <a:tabLst>
                <a:tab pos="685800" algn="l"/>
              </a:tabLst>
            </a:pPr>
            <a:r>
              <a:rPr lang="en-US" sz="2800" b="1" dirty="0"/>
              <a:t>Lung damage: </a:t>
            </a:r>
            <a:r>
              <a:rPr lang="en-US" sz="2800" dirty="0"/>
              <a:t>breathing in hot air can cause significant damage </a:t>
            </a:r>
          </a:p>
          <a:p>
            <a:pPr marL="463550" indent="-463550">
              <a:spcBef>
                <a:spcPts val="0"/>
              </a:spcBef>
              <a:buFont typeface="Wingdings" panose="05000000000000000000" pitchFamily="2" charset="2"/>
              <a:buChar char="q"/>
              <a:tabLst>
                <a:tab pos="685800" algn="l"/>
              </a:tabLst>
            </a:pPr>
            <a:endParaRPr lang="en-US" sz="1500" dirty="0"/>
          </a:p>
          <a:p>
            <a:pPr marL="463550" indent="-463550">
              <a:spcBef>
                <a:spcPts val="0"/>
              </a:spcBef>
              <a:spcAft>
                <a:spcPts val="0"/>
              </a:spcAft>
              <a:buFont typeface="Wingdings" panose="05000000000000000000" pitchFamily="2" charset="2"/>
              <a:buChar char="q"/>
              <a:tabLst>
                <a:tab pos="685800" algn="l"/>
              </a:tabLst>
            </a:pPr>
            <a:r>
              <a:rPr lang="en-US" sz="2800" b="1" dirty="0"/>
              <a:t>Involuntary movement: </a:t>
            </a:r>
            <a:r>
              <a:rPr lang="en-US" sz="2800" dirty="0"/>
              <a:t>human body survival reflex and adrenaline rush can cause physical injuries to a body, and even fall from loss of balance</a:t>
            </a:r>
            <a:endParaRPr lang="en-US" sz="2800" dirty="0">
              <a:solidFill>
                <a:schemeClr val="tx1"/>
              </a:solidFill>
            </a:endParaRP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892923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ocation of electric arc and burn injury is shown in this diagram&#10;" title="Example of Electric Arc Injuries "/>
          <p:cNvSpPr>
            <a:spLocks noGrp="1"/>
          </p:cNvSpPr>
          <p:nvPr>
            <p:ph type="title"/>
          </p:nvPr>
        </p:nvSpPr>
        <p:spPr>
          <a:xfrm>
            <a:off x="628650" y="365126"/>
            <a:ext cx="7886700" cy="826365"/>
          </a:xfrm>
        </p:spPr>
        <p:txBody>
          <a:bodyPr/>
          <a:lstStyle/>
          <a:p>
            <a:pPr algn="ctr"/>
            <a:r>
              <a:rPr lang="en-US" b="1" dirty="0">
                <a:solidFill>
                  <a:srgbClr val="0000CC"/>
                </a:solidFill>
              </a:rPr>
              <a:t>Example of Electric Arc Injuries </a:t>
            </a:r>
          </a:p>
        </p:txBody>
      </p:sp>
      <p:sp>
        <p:nvSpPr>
          <p:cNvPr id="3" name="Content Placeholder 2"/>
          <p:cNvSpPr>
            <a:spLocks noGrp="1"/>
          </p:cNvSpPr>
          <p:nvPr>
            <p:ph sz="half" idx="1"/>
          </p:nvPr>
        </p:nvSpPr>
        <p:spPr>
          <a:xfrm>
            <a:off x="235526" y="1409987"/>
            <a:ext cx="6317673" cy="4810703"/>
          </a:xfrm>
        </p:spPr>
        <p:txBody>
          <a:bodyPr>
            <a:noAutofit/>
          </a:bodyPr>
          <a:lstStyle/>
          <a:p>
            <a:pPr marL="0" indent="285750">
              <a:spcBef>
                <a:spcPts val="0"/>
              </a:spcBef>
              <a:buNone/>
            </a:pPr>
            <a:r>
              <a:rPr lang="en-US" sz="2700" dirty="0"/>
              <a:t>In October 2010, a wind farm technician suffered third-degree burns to his neck, chest and arms and second degree burns to his face after energy from an arc flash struck him while working.</a:t>
            </a:r>
          </a:p>
          <a:p>
            <a:pPr marL="0" indent="457200">
              <a:spcBef>
                <a:spcPts val="0"/>
              </a:spcBef>
              <a:buNone/>
            </a:pPr>
            <a:r>
              <a:rPr lang="en-US" sz="2700" dirty="0"/>
              <a:t>OSHA determined that the technician’s employer failed to ensure workers attached personal lockout/ tagout devices on tower turbine switch gear at ground level. Other employees were working on the towers 350 feet off the ground. A transformer unexpectedly activated, injuring the technician.</a:t>
            </a:r>
          </a:p>
        </p:txBody>
      </p:sp>
      <p:pic>
        <p:nvPicPr>
          <p:cNvPr id="10" name="Picture 9" descr="Example of electric arc injury: &#10;Location of electric arc and burn injury is shown in this diagram.&#10;">
            <a:extLst>
              <a:ext uri="{FF2B5EF4-FFF2-40B4-BE49-F238E27FC236}">
                <a16:creationId xmlns:a16="http://schemas.microsoft.com/office/drawing/2014/main" id="{A3D9506E-428A-4B66-927C-CB4D6FAA3C39}"/>
              </a:ext>
            </a:extLst>
          </p:cNvPr>
          <p:cNvPicPr>
            <a:picLocks noChangeAspect="1"/>
          </p:cNvPicPr>
          <p:nvPr/>
        </p:nvPicPr>
        <p:blipFill>
          <a:blip r:embed="rId3"/>
          <a:stretch>
            <a:fillRect/>
          </a:stretch>
        </p:blipFill>
        <p:spPr>
          <a:xfrm>
            <a:off x="6825558" y="1785256"/>
            <a:ext cx="1689792" cy="3961234"/>
          </a:xfrm>
          <a:prstGeom prst="rect">
            <a:avLst/>
          </a:prstGeom>
        </p:spPr>
      </p:pic>
      <p:sp>
        <p:nvSpPr>
          <p:cNvPr id="4" name="Footer Placeholder 3"/>
          <p:cNvSpPr>
            <a:spLocks noGrp="1"/>
          </p:cNvSpPr>
          <p:nvPr>
            <p:ph type="ftr" sz="quarter" idx="11"/>
          </p:nvPr>
        </p:nvSpPr>
        <p:spPr/>
        <p:txBody>
          <a:bodyPr/>
          <a:lstStyle/>
          <a:p>
            <a:r>
              <a:rPr lang="en-US"/>
              <a:t>Supported by OSHA Susan Harwood Grant SH05153SH9</a:t>
            </a:r>
          </a:p>
        </p:txBody>
      </p:sp>
      <p:sp>
        <p:nvSpPr>
          <p:cNvPr id="5" name="Slide Number Placeholder 4"/>
          <p:cNvSpPr>
            <a:spLocks noGrp="1"/>
          </p:cNvSpPr>
          <p:nvPr>
            <p:ph type="sldNum" sz="quarter" idx="12"/>
          </p:nvPr>
        </p:nvSpPr>
        <p:spPr/>
        <p:txBody>
          <a:bodyPr/>
          <a:lstStyle/>
          <a:p>
            <a:fld id="{D5EBFBCF-561C-473D-A70E-DD80F63BC464}" type="slidenum">
              <a:rPr lang="en-US" smtClean="0"/>
              <a:t>41</a:t>
            </a:fld>
            <a:endParaRPr lang="en-US"/>
          </a:p>
        </p:txBody>
      </p:sp>
    </p:spTree>
    <p:extLst>
      <p:ext uri="{BB962C8B-B14F-4D97-AF65-F5344CB8AC3E}">
        <p14:creationId xmlns:p14="http://schemas.microsoft.com/office/powerpoint/2010/main" val="159371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Sources of Electric Arcs</a:t>
            </a:r>
          </a:p>
        </p:txBody>
      </p:sp>
      <p:sp>
        <p:nvSpPr>
          <p:cNvPr id="3" name="Content Placeholder 2"/>
          <p:cNvSpPr>
            <a:spLocks noGrp="1"/>
          </p:cNvSpPr>
          <p:nvPr>
            <p:ph idx="1"/>
          </p:nvPr>
        </p:nvSpPr>
        <p:spPr>
          <a:xfrm>
            <a:off x="764275" y="1264595"/>
            <a:ext cx="7751076" cy="5350213"/>
          </a:xfrm>
        </p:spPr>
        <p:txBody>
          <a:bodyPr>
            <a:noAutofit/>
          </a:bodyPr>
          <a:lstStyle/>
          <a:p>
            <a:pPr marL="457200" indent="-457200">
              <a:spcBef>
                <a:spcPts val="0"/>
              </a:spcBef>
              <a:spcAft>
                <a:spcPts val="0"/>
              </a:spcAft>
              <a:buFont typeface="Wingdings" panose="05000000000000000000" pitchFamily="2" charset="2"/>
              <a:buChar char="q"/>
            </a:pPr>
            <a:r>
              <a:rPr lang="en-US" sz="2800" b="1" dirty="0"/>
              <a:t>Energized circuit parts</a:t>
            </a:r>
            <a:r>
              <a:rPr lang="en-US" sz="2800" dirty="0"/>
              <a:t>: unguarded and uninsulated / exposed</a:t>
            </a:r>
          </a:p>
          <a:p>
            <a:pPr marL="457200" indent="-457200">
              <a:spcBef>
                <a:spcPts val="0"/>
              </a:spcBef>
              <a:spcAft>
                <a:spcPts val="0"/>
              </a:spcAft>
              <a:buFont typeface="Wingdings" panose="05000000000000000000" pitchFamily="2" charset="2"/>
              <a:buChar char="q"/>
            </a:pPr>
            <a:endParaRPr lang="en-US" sz="2800" dirty="0"/>
          </a:p>
          <a:p>
            <a:pPr marL="457200" indent="-457200">
              <a:spcBef>
                <a:spcPts val="0"/>
              </a:spcBef>
              <a:spcAft>
                <a:spcPts val="0"/>
              </a:spcAft>
              <a:buFont typeface="Wingdings" panose="05000000000000000000" pitchFamily="2" charset="2"/>
              <a:buChar char="q"/>
            </a:pPr>
            <a:r>
              <a:rPr lang="en-US" sz="2800" b="1" dirty="0"/>
              <a:t>Switching devices </a:t>
            </a:r>
            <a:r>
              <a:rPr lang="en-US" sz="2800" dirty="0"/>
              <a:t>that produce electric arcs in normal operation</a:t>
            </a:r>
          </a:p>
          <a:p>
            <a:pPr marL="457200" indent="-457200">
              <a:spcBef>
                <a:spcPts val="0"/>
              </a:spcBef>
              <a:spcAft>
                <a:spcPts val="0"/>
              </a:spcAft>
              <a:buFont typeface="Wingdings" panose="05000000000000000000" pitchFamily="2" charset="2"/>
              <a:buChar char="q"/>
            </a:pPr>
            <a:endParaRPr lang="en-US" sz="2800" dirty="0"/>
          </a:p>
          <a:p>
            <a:pPr marL="457200" indent="-457200">
              <a:spcBef>
                <a:spcPts val="0"/>
              </a:spcBef>
              <a:spcAft>
                <a:spcPts val="0"/>
              </a:spcAft>
              <a:buFont typeface="Wingdings" panose="05000000000000000000" pitchFamily="2" charset="2"/>
              <a:buChar char="q"/>
            </a:pPr>
            <a:r>
              <a:rPr lang="en-US" sz="2800" b="1" dirty="0"/>
              <a:t>Sliding parts </a:t>
            </a:r>
            <a:r>
              <a:rPr lang="en-US" sz="2800" dirty="0"/>
              <a:t>that could fault during operation (for example, rack-mounted circuit breakers) </a:t>
            </a:r>
          </a:p>
          <a:p>
            <a:pPr marL="457200" indent="-457200">
              <a:spcBef>
                <a:spcPts val="0"/>
              </a:spcBef>
              <a:spcAft>
                <a:spcPts val="0"/>
              </a:spcAft>
              <a:buFont typeface="Wingdings" panose="05000000000000000000" pitchFamily="2" charset="2"/>
              <a:buChar char="q"/>
            </a:pPr>
            <a:endParaRPr lang="en-US" sz="2800" dirty="0"/>
          </a:p>
          <a:p>
            <a:pPr marL="457200" indent="-457200">
              <a:spcBef>
                <a:spcPts val="0"/>
              </a:spcBef>
              <a:spcAft>
                <a:spcPts val="0"/>
              </a:spcAft>
              <a:buFont typeface="Wingdings" panose="05000000000000000000" pitchFamily="2" charset="2"/>
              <a:buChar char="q"/>
            </a:pPr>
            <a:r>
              <a:rPr lang="en-US" sz="2800" b="1" dirty="0"/>
              <a:t>Energized electric equipment </a:t>
            </a:r>
            <a:r>
              <a:rPr lang="en-US" sz="2800" dirty="0"/>
              <a:t>that could fail (for example, electric equipment with damaged insulation or with evidence of arcing or overheating).</a:t>
            </a: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252095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97" y="185742"/>
            <a:ext cx="7886700" cy="890468"/>
          </a:xfrm>
        </p:spPr>
        <p:txBody>
          <a:bodyPr>
            <a:normAutofit/>
          </a:bodyPr>
          <a:lstStyle/>
          <a:p>
            <a:pPr algn="ctr"/>
            <a:r>
              <a:rPr lang="en-US" sz="4000" b="1" dirty="0">
                <a:solidFill>
                  <a:srgbClr val="0000CC"/>
                </a:solidFill>
              </a:rPr>
              <a:t>Reasons for Electric Arcs</a:t>
            </a:r>
          </a:p>
        </p:txBody>
      </p:sp>
      <p:sp>
        <p:nvSpPr>
          <p:cNvPr id="3" name="Content Placeholder 2"/>
          <p:cNvSpPr>
            <a:spLocks noGrp="1"/>
          </p:cNvSpPr>
          <p:nvPr>
            <p:ph idx="1"/>
          </p:nvPr>
        </p:nvSpPr>
        <p:spPr>
          <a:xfrm>
            <a:off x="628651" y="1047632"/>
            <a:ext cx="7886700" cy="5568699"/>
          </a:xfrm>
        </p:spPr>
        <p:txBody>
          <a:bodyPr>
            <a:noAutofit/>
          </a:bodyPr>
          <a:lstStyle/>
          <a:p>
            <a:pPr marL="463550" indent="-463550">
              <a:buFont typeface="Wingdings" panose="05000000000000000000" pitchFamily="2" charset="2"/>
              <a:buChar char="q"/>
            </a:pPr>
            <a:r>
              <a:rPr lang="en-US" sz="2700" dirty="0"/>
              <a:t>Mechanical failure when equipment is operated to close or open: circuit breakers, disconnect and load switches  </a:t>
            </a:r>
          </a:p>
          <a:p>
            <a:pPr marL="463550" indent="-463550">
              <a:buFont typeface="Wingdings" panose="05000000000000000000" pitchFamily="2" charset="2"/>
              <a:buChar char="q"/>
            </a:pPr>
            <a:r>
              <a:rPr lang="en-US" sz="2700" dirty="0"/>
              <a:t>Low and medium voltage circuit breakers are racking in or out </a:t>
            </a:r>
          </a:p>
          <a:p>
            <a:pPr marL="463550" indent="-463550">
              <a:spcBef>
                <a:spcPts val="0"/>
              </a:spcBef>
              <a:buFont typeface="Wingdings" panose="05000000000000000000" pitchFamily="2" charset="2"/>
              <a:buChar char="q"/>
            </a:pPr>
            <a:r>
              <a:rPr lang="en-US" sz="2700" dirty="0"/>
              <a:t>Grounded conductive equipment coming to close proximity to unguarded, uninsulated, and exposed parts</a:t>
            </a:r>
          </a:p>
          <a:p>
            <a:pPr marL="463550" indent="-463550">
              <a:spcBef>
                <a:spcPts val="0"/>
              </a:spcBef>
              <a:spcAft>
                <a:spcPts val="0"/>
              </a:spcAft>
              <a:buFont typeface="Wingdings" panose="05000000000000000000" pitchFamily="2" charset="2"/>
              <a:buChar char="q"/>
            </a:pPr>
            <a:r>
              <a:rPr lang="en-US" sz="2700" dirty="0"/>
              <a:t>Energized electric equipment with damaged insulation or with evidence of arcing or overheating</a:t>
            </a:r>
          </a:p>
          <a:p>
            <a:pPr marL="463550" lvl="0" indent="-463550">
              <a:spcBef>
                <a:spcPts val="0"/>
              </a:spcBef>
              <a:buFont typeface="Wingdings" panose="05000000000000000000" pitchFamily="2" charset="2"/>
              <a:buChar char="q"/>
            </a:pPr>
            <a:r>
              <a:rPr lang="en-US" sz="2700" dirty="0"/>
              <a:t>Accidental operation or malfunction of breakers to energize grounded equipment </a:t>
            </a:r>
          </a:p>
          <a:p>
            <a:pPr marL="463550" indent="-463550">
              <a:spcBef>
                <a:spcPts val="0"/>
              </a:spcBef>
              <a:spcAft>
                <a:spcPts val="0"/>
              </a:spcAft>
              <a:buFont typeface="Wingdings" panose="05000000000000000000" pitchFamily="2" charset="2"/>
              <a:buChar char="q"/>
            </a:pPr>
            <a:r>
              <a:rPr lang="en-US" sz="2700" dirty="0"/>
              <a:t>Human errors and dropping tool on energized equipment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741031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Types of Electric Arc </a:t>
            </a:r>
          </a:p>
        </p:txBody>
      </p:sp>
      <p:sp>
        <p:nvSpPr>
          <p:cNvPr id="3" name="Content Placeholder 2"/>
          <p:cNvSpPr>
            <a:spLocks noGrp="1"/>
          </p:cNvSpPr>
          <p:nvPr>
            <p:ph idx="1"/>
          </p:nvPr>
        </p:nvSpPr>
        <p:spPr>
          <a:xfrm>
            <a:off x="628650" y="1473958"/>
            <a:ext cx="7886700" cy="4703005"/>
          </a:xfrm>
        </p:spPr>
        <p:txBody>
          <a:bodyPr>
            <a:normAutofit/>
          </a:bodyPr>
          <a:lstStyle/>
          <a:p>
            <a:pPr marL="0" indent="0">
              <a:buNone/>
            </a:pPr>
            <a:r>
              <a:rPr lang="en-US" sz="2800" dirty="0">
                <a:solidFill>
                  <a:schemeClr val="tx1"/>
                </a:solidFill>
              </a:rPr>
              <a:t>Depending on </a:t>
            </a:r>
            <a:r>
              <a:rPr lang="en-US" sz="2800" b="1" dirty="0">
                <a:solidFill>
                  <a:schemeClr val="tx1"/>
                </a:solidFill>
              </a:rPr>
              <a:t>arc electrode configuration</a:t>
            </a:r>
            <a:r>
              <a:rPr lang="en-US" sz="2800" dirty="0">
                <a:solidFill>
                  <a:schemeClr val="tx1"/>
                </a:solidFill>
              </a:rPr>
              <a:t>, </a:t>
            </a:r>
            <a:r>
              <a:rPr lang="en-US" sz="2800" b="1" dirty="0">
                <a:solidFill>
                  <a:schemeClr val="tx1"/>
                </a:solidFill>
              </a:rPr>
              <a:t>system voltage</a:t>
            </a:r>
            <a:r>
              <a:rPr lang="en-US" sz="2800" dirty="0">
                <a:solidFill>
                  <a:schemeClr val="tx1"/>
                </a:solidFill>
              </a:rPr>
              <a:t> and </a:t>
            </a:r>
            <a:r>
              <a:rPr lang="en-US" sz="2800" b="1" dirty="0">
                <a:solidFill>
                  <a:schemeClr val="tx1"/>
                </a:solidFill>
              </a:rPr>
              <a:t>design of electrical installation</a:t>
            </a:r>
            <a:r>
              <a:rPr lang="en-US" sz="2800" dirty="0">
                <a:solidFill>
                  <a:schemeClr val="tx1"/>
                </a:solidFill>
              </a:rPr>
              <a:t>:</a:t>
            </a:r>
          </a:p>
          <a:p>
            <a:pPr marL="0" indent="0">
              <a:buNone/>
            </a:pPr>
            <a:endParaRPr lang="en-US" sz="2800" dirty="0">
              <a:solidFill>
                <a:schemeClr val="tx1"/>
              </a:solidFill>
            </a:endParaRPr>
          </a:p>
          <a:p>
            <a:pPr marL="657225" indent="-514350">
              <a:buFont typeface="+mj-lt"/>
              <a:buAutoNum type="arabicParenR"/>
            </a:pPr>
            <a:r>
              <a:rPr lang="en-US" sz="2800" dirty="0">
                <a:solidFill>
                  <a:schemeClr val="tx1"/>
                </a:solidFill>
              </a:rPr>
              <a:t>Open air arc (in line electrodes) </a:t>
            </a:r>
          </a:p>
          <a:p>
            <a:pPr marL="657225" indent="-514350">
              <a:buFont typeface="+mj-lt"/>
              <a:buAutoNum type="arabicParenR"/>
            </a:pPr>
            <a:r>
              <a:rPr lang="en-US" sz="2800" dirty="0">
                <a:solidFill>
                  <a:schemeClr val="tx1"/>
                </a:solidFill>
              </a:rPr>
              <a:t>Arc in a box (box arc) </a:t>
            </a:r>
          </a:p>
          <a:p>
            <a:pPr marL="657225" indent="-514350">
              <a:buFont typeface="+mj-lt"/>
              <a:buAutoNum type="arabicParenR"/>
            </a:pPr>
            <a:r>
              <a:rPr lang="en-US" sz="2800" dirty="0">
                <a:solidFill>
                  <a:schemeClr val="tx1"/>
                </a:solidFill>
              </a:rPr>
              <a:t>Moving (running or traveling) arc</a:t>
            </a:r>
          </a:p>
          <a:p>
            <a:pPr marL="657225" indent="-514350">
              <a:buFont typeface="+mj-lt"/>
              <a:buAutoNum type="arabicParenR"/>
            </a:pPr>
            <a:r>
              <a:rPr lang="en-US" sz="2800" dirty="0">
                <a:solidFill>
                  <a:schemeClr val="tx1"/>
                </a:solidFill>
              </a:rPr>
              <a:t>Ejected arc </a:t>
            </a:r>
          </a:p>
          <a:p>
            <a:pPr marL="657225" indent="-514350">
              <a:buFont typeface="+mj-lt"/>
              <a:buAutoNum type="arabicParenR"/>
            </a:pPr>
            <a:r>
              <a:rPr lang="en-US" sz="2800" dirty="0">
                <a:solidFill>
                  <a:schemeClr val="tx1"/>
                </a:solidFill>
              </a:rPr>
              <a:t>Tracking arc </a:t>
            </a:r>
          </a:p>
          <a:p>
            <a:endParaRPr lang="en-US" sz="2800" dirty="0"/>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68656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673"/>
            <a:ext cx="7886700" cy="1067234"/>
          </a:xfrm>
        </p:spPr>
        <p:txBody>
          <a:bodyPr>
            <a:normAutofit/>
          </a:bodyPr>
          <a:lstStyle/>
          <a:p>
            <a:pPr algn="ctr"/>
            <a:r>
              <a:rPr lang="en-US" sz="4000" b="1" dirty="0">
                <a:solidFill>
                  <a:srgbClr val="0000CC"/>
                </a:solidFill>
              </a:rPr>
              <a:t>1) Open Air Arc</a:t>
            </a:r>
          </a:p>
        </p:txBody>
      </p:sp>
      <p:pic>
        <p:nvPicPr>
          <p:cNvPr id="11" name="Picture 10" descr="Open air arc:&#10;Diagram explaining Open Air arc is shown in this slide &#10;Open air electric arc is the medium and high voltage arc burning in open air with no enclosure around it as shown on this slide. Open air arc is stable and will last until protective device clears the fault. The shape of the plasma channel can be described as a cylinder. The heat energy is dissipated equally in all directions predominantly through radiated light.">
            <a:extLst>
              <a:ext uri="{FF2B5EF4-FFF2-40B4-BE49-F238E27FC236}">
                <a16:creationId xmlns:a16="http://schemas.microsoft.com/office/drawing/2014/main" id="{72D88FAF-C11B-4F00-8940-D49A0C460EBD}"/>
              </a:ext>
            </a:extLst>
          </p:cNvPr>
          <p:cNvPicPr>
            <a:picLocks noChangeAspect="1"/>
          </p:cNvPicPr>
          <p:nvPr/>
        </p:nvPicPr>
        <p:blipFill>
          <a:blip r:embed="rId3"/>
          <a:stretch>
            <a:fillRect/>
          </a:stretch>
        </p:blipFill>
        <p:spPr>
          <a:xfrm>
            <a:off x="430272" y="1288907"/>
            <a:ext cx="2758440" cy="4991100"/>
          </a:xfrm>
          <a:prstGeom prst="rect">
            <a:avLst/>
          </a:prstGeom>
        </p:spPr>
      </p:pic>
      <p:sp>
        <p:nvSpPr>
          <p:cNvPr id="6" name="Content Placeholder 2"/>
          <p:cNvSpPr txBox="1">
            <a:spLocks/>
          </p:cNvSpPr>
          <p:nvPr/>
        </p:nvSpPr>
        <p:spPr>
          <a:xfrm>
            <a:off x="3188712" y="1123583"/>
            <a:ext cx="5600700" cy="541792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spcBef>
                <a:spcPts val="0"/>
              </a:spcBef>
              <a:spcAft>
                <a:spcPts val="0"/>
              </a:spcAft>
              <a:buClrTx/>
              <a:buFont typeface="Wingdings" panose="05000000000000000000" pitchFamily="2" charset="2"/>
              <a:buChar char="q"/>
            </a:pPr>
            <a:r>
              <a:rPr lang="en-US" sz="2500" dirty="0">
                <a:solidFill>
                  <a:schemeClr val="tx1"/>
                </a:solidFill>
              </a:rPr>
              <a:t>Two electrodes are in line </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High and medium voltage vertical “butted” electrodes in open air</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Arc vertical position plasma jets oppose and rotate.</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High radiant heat energy component</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Bright light</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Stable and stationary arc</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Arc duration is equal to fault duration</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Thermal energy is dissipated equally in all radial directions</a:t>
            </a:r>
          </a:p>
          <a:p>
            <a:pPr marL="457200" indent="-457200">
              <a:spcBef>
                <a:spcPts val="0"/>
              </a:spcBef>
              <a:spcAft>
                <a:spcPts val="0"/>
              </a:spcAft>
              <a:buClrTx/>
              <a:buFont typeface="Wingdings" panose="05000000000000000000" pitchFamily="2" charset="2"/>
              <a:buChar char="q"/>
            </a:pPr>
            <a:r>
              <a:rPr lang="en-US" sz="2500" dirty="0">
                <a:solidFill>
                  <a:schemeClr val="tx1"/>
                </a:solidFill>
              </a:rPr>
              <a:t>Skin burn and non-FR clothing ignition occurs through radiant heat transmission  (light)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675485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365126"/>
            <a:ext cx="8672946" cy="1020329"/>
          </a:xfrm>
        </p:spPr>
        <p:txBody>
          <a:bodyPr>
            <a:normAutofit/>
          </a:bodyPr>
          <a:lstStyle/>
          <a:p>
            <a:pPr algn="ctr"/>
            <a:r>
              <a:rPr lang="en-US" sz="4000" b="1" dirty="0">
                <a:solidFill>
                  <a:srgbClr val="0000CC"/>
                </a:solidFill>
              </a:rPr>
              <a:t>High and Medium Voltage Open Air Arc</a:t>
            </a:r>
          </a:p>
        </p:txBody>
      </p:sp>
      <p:pic>
        <p:nvPicPr>
          <p:cNvPr id="11" name="Picture 10" descr="Photo examples of open air arc are shown in this slide. &#10;The in-line electrode geometry of the open air arc does not generate electromagnetic interaction between current flowing in electrodes and current in the electric arc plasma channel that would force the plasma channel out of and away from the arc gap. &#10;Electromagnetic forces only cause spinning of arc jets in electrode area as seen at this photo. ">
            <a:extLst>
              <a:ext uri="{FF2B5EF4-FFF2-40B4-BE49-F238E27FC236}">
                <a16:creationId xmlns:a16="http://schemas.microsoft.com/office/drawing/2014/main" id="{A2C4385A-51DC-4768-939B-E8AA7D311226}"/>
              </a:ext>
            </a:extLst>
          </p:cNvPr>
          <p:cNvPicPr>
            <a:picLocks noChangeAspect="1"/>
          </p:cNvPicPr>
          <p:nvPr/>
        </p:nvPicPr>
        <p:blipFill>
          <a:blip r:embed="rId3"/>
          <a:stretch>
            <a:fillRect/>
          </a:stretch>
        </p:blipFill>
        <p:spPr>
          <a:xfrm>
            <a:off x="1059180" y="1803581"/>
            <a:ext cx="7025640" cy="3802380"/>
          </a:xfrm>
          <a:prstGeom prst="rect">
            <a:avLst/>
          </a:prstGeom>
        </p:spPr>
      </p:pic>
      <p:sp>
        <p:nvSpPr>
          <p:cNvPr id="13" name="Rectangle 12">
            <a:extLst>
              <a:ext uri="{FF2B5EF4-FFF2-40B4-BE49-F238E27FC236}">
                <a16:creationId xmlns:a16="http://schemas.microsoft.com/office/drawing/2014/main" id="{0C3FF6FA-DD38-4D77-9C5C-8EF0873ED71A}"/>
              </a:ext>
            </a:extLst>
          </p:cNvPr>
          <p:cNvSpPr/>
          <p:nvPr/>
        </p:nvSpPr>
        <p:spPr>
          <a:xfrm>
            <a:off x="6584752" y="5597822"/>
            <a:ext cx="1498102" cy="276999"/>
          </a:xfrm>
          <a:prstGeom prst="rect">
            <a:avLst/>
          </a:prstGeom>
        </p:spPr>
        <p:txBody>
          <a:bodyPr wrap="none">
            <a:spAutoFit/>
          </a:bodyPr>
          <a:lstStyle/>
          <a:p>
            <a:r>
              <a:rPr lang="en-US" sz="1200" dirty="0" err="1"/>
              <a:t>Golovkov</a:t>
            </a:r>
            <a:r>
              <a:rPr lang="en-US" sz="1200" dirty="0"/>
              <a:t> et al., 2017</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930411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Example of Open Air Arc in the Lab</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47</a:t>
            </a:fld>
            <a:endParaRPr lang="en-US" dirty="0"/>
          </a:p>
        </p:txBody>
      </p:sp>
      <p:sp>
        <p:nvSpPr>
          <p:cNvPr id="8" name="Rectangle 7">
            <a:extLst>
              <a:ext uri="{FF2B5EF4-FFF2-40B4-BE49-F238E27FC236}">
                <a16:creationId xmlns:a16="http://schemas.microsoft.com/office/drawing/2014/main" id="{91FBCB2B-E0F0-4C11-B715-F507EB6F44B5}"/>
              </a:ext>
            </a:extLst>
          </p:cNvPr>
          <p:cNvSpPr/>
          <p:nvPr/>
        </p:nvSpPr>
        <p:spPr>
          <a:xfrm>
            <a:off x="628651" y="1392169"/>
            <a:ext cx="8007350" cy="5047536"/>
          </a:xfrm>
          <a:prstGeom prst="rect">
            <a:avLst/>
          </a:prstGeom>
        </p:spPr>
        <p:txBody>
          <a:bodyPr wrap="square">
            <a:spAutoFit/>
          </a:bodyPr>
          <a:lstStyle/>
          <a:p>
            <a:r>
              <a:rPr lang="en-US" sz="2800" b="1" dirty="0"/>
              <a:t>Video: </a:t>
            </a:r>
            <a:r>
              <a:rPr lang="en-US" sz="2800" dirty="0"/>
              <a:t>Open air arc </a:t>
            </a:r>
          </a:p>
          <a:p>
            <a:pPr>
              <a:tabLst>
                <a:tab pos="1146175" algn="l"/>
              </a:tabLst>
            </a:pPr>
            <a:r>
              <a:rPr lang="en-US" sz="2000" dirty="0">
                <a:hlinkClick r:id="rId3"/>
              </a:rPr>
              <a:t>https://www.youtube.com/watch?v=r5mikbrGhtg&amp;feature=youtu.be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https://ucmo.hosted.panopto.com/Panopto/Pages/Viewer.aspx?id=d902ecd6-1ffb-4d37-a36d-ac24013a8f05</a:t>
            </a:r>
            <a:endParaRPr lang="en-US" sz="2000" dirty="0"/>
          </a:p>
          <a:p>
            <a:pPr>
              <a:tabLst>
                <a:tab pos="1146175" algn="l"/>
              </a:tabLst>
            </a:pPr>
            <a:endParaRPr lang="en-US" sz="1000" dirty="0"/>
          </a:p>
          <a:p>
            <a:r>
              <a:rPr lang="en-US" sz="2800" dirty="0"/>
              <a:t>Example video of open air arc recorded in the lab is shown at this slide.</a:t>
            </a:r>
          </a:p>
          <a:p>
            <a:r>
              <a:rPr lang="en-US" sz="2800" dirty="0"/>
              <a:t>Although arc jets are spinning and deviating from strictly vertical, arc plasma channel is still in electrode gap and connecting arc jets. The temperature of arc jets is higher than in the middle of arc channel, therefore, arc jets are brighter in the video. </a:t>
            </a:r>
          </a:p>
        </p:txBody>
      </p:sp>
    </p:spTree>
    <p:extLst>
      <p:ext uri="{BB962C8B-B14F-4D97-AF65-F5344CB8AC3E}">
        <p14:creationId xmlns:p14="http://schemas.microsoft.com/office/powerpoint/2010/main" val="3675174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Open Air Arc in the Field</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48</a:t>
            </a:fld>
            <a:endParaRPr lang="en-US" dirty="0"/>
          </a:p>
        </p:txBody>
      </p:sp>
      <p:sp>
        <p:nvSpPr>
          <p:cNvPr id="7" name="Rectangle 6">
            <a:extLst>
              <a:ext uri="{FF2B5EF4-FFF2-40B4-BE49-F238E27FC236}">
                <a16:creationId xmlns:a16="http://schemas.microsoft.com/office/drawing/2014/main" id="{E6DF7F2A-6E16-46CA-92C8-7A2BB0881C16}"/>
              </a:ext>
            </a:extLst>
          </p:cNvPr>
          <p:cNvSpPr/>
          <p:nvPr/>
        </p:nvSpPr>
        <p:spPr>
          <a:xfrm>
            <a:off x="642299" y="1795104"/>
            <a:ext cx="8007350" cy="4093428"/>
          </a:xfrm>
          <a:prstGeom prst="rect">
            <a:avLst/>
          </a:prstGeom>
        </p:spPr>
        <p:txBody>
          <a:bodyPr wrap="square">
            <a:spAutoFit/>
          </a:bodyPr>
          <a:lstStyle/>
          <a:p>
            <a:r>
              <a:rPr lang="en-US" sz="2800" b="1" dirty="0"/>
              <a:t>Video: </a:t>
            </a:r>
            <a:r>
              <a:rPr lang="en-US" sz="2800" dirty="0"/>
              <a:t>Open air arc overhead line </a:t>
            </a:r>
          </a:p>
          <a:p>
            <a:pPr>
              <a:tabLst>
                <a:tab pos="1146175" algn="l"/>
              </a:tabLst>
            </a:pPr>
            <a:r>
              <a:rPr lang="en-US" sz="2000" dirty="0">
                <a:hlinkClick r:id="rId3"/>
              </a:rPr>
              <a:t>https://www.youtube.com/watch?v=6sxGj_WAZu8&amp;feature=youtu.be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https://ucmo.hosted.panopto.com/Panopto/Pages/Viewer.aspx?id=05fbcf62-31f7-4d57-a7ef-ac24013a813c</a:t>
            </a:r>
            <a:endParaRPr lang="en-US" sz="2000" dirty="0"/>
          </a:p>
          <a:p>
            <a:pPr>
              <a:tabLst>
                <a:tab pos="1146175" algn="l"/>
              </a:tabLst>
            </a:pPr>
            <a:endParaRPr lang="en-US" sz="2800" dirty="0"/>
          </a:p>
          <a:p>
            <a:r>
              <a:rPr lang="en-US" sz="2800" b="1" dirty="0"/>
              <a:t>Video: </a:t>
            </a:r>
            <a:r>
              <a:rPr lang="en-US" sz="2800" dirty="0"/>
              <a:t>Open air arc and two men </a:t>
            </a:r>
          </a:p>
          <a:p>
            <a:pPr>
              <a:tabLst>
                <a:tab pos="1146175" algn="l"/>
              </a:tabLst>
            </a:pPr>
            <a:r>
              <a:rPr lang="en-US" sz="2000" dirty="0">
                <a:hlinkClick r:id="rId5"/>
              </a:rPr>
              <a:t>https://www.youtube.com/watch?v=31-xHIldNaY&amp;feature=youtu.be</a:t>
            </a:r>
            <a:endParaRPr lang="en-US" sz="2000" dirty="0"/>
          </a:p>
          <a:p>
            <a:pPr>
              <a:tabLst>
                <a:tab pos="1146175" algn="l"/>
              </a:tabLst>
            </a:pPr>
            <a:r>
              <a:rPr lang="en-US" sz="2800" dirty="0"/>
              <a:t>OR</a:t>
            </a:r>
          </a:p>
          <a:p>
            <a:pPr>
              <a:tabLst>
                <a:tab pos="1146175" algn="l"/>
              </a:tabLst>
            </a:pPr>
            <a:r>
              <a:rPr lang="en-US" sz="2000" dirty="0">
                <a:hlinkClick r:id="rId6"/>
              </a:rPr>
              <a:t>https://ucmo.hosted.panopto.com/Panopto/Pages/Viewer.aspx?id=31ef67e5-ad15-46f2-8f00-ac24013a77e8</a:t>
            </a:r>
            <a:endParaRPr lang="en-US" sz="2000" dirty="0"/>
          </a:p>
        </p:txBody>
      </p:sp>
    </p:spTree>
    <p:extLst>
      <p:ext uri="{BB962C8B-B14F-4D97-AF65-F5344CB8AC3E}">
        <p14:creationId xmlns:p14="http://schemas.microsoft.com/office/powerpoint/2010/main" val="3291952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CC"/>
                </a:solidFill>
              </a:rPr>
              <a:t>2) Box Arc</a:t>
            </a:r>
          </a:p>
        </p:txBody>
      </p:sp>
      <p:pic>
        <p:nvPicPr>
          <p:cNvPr id="10" name="Picture 9" descr="Diagram explaining Box arc is shown in this slide.&#10;Arc in a box is the low voltage electric arc which occurs in an enclosure. Thermal energy is dissipated though only one side open for the performed task or because of lock or hinge failure. Arc electrodes could be in-line or parallel with a short gap.&#10;Arc in a box is the typical type of arc which can occur in nearly all arc events in industrial electrical equipment (MCC’s, panelboards, switchgear, meter sockets, etc.). ">
            <a:extLst>
              <a:ext uri="{FF2B5EF4-FFF2-40B4-BE49-F238E27FC236}">
                <a16:creationId xmlns:a16="http://schemas.microsoft.com/office/drawing/2014/main" id="{68B297BA-C48E-4F3F-BE74-DE9B6AFEC15A}"/>
              </a:ext>
            </a:extLst>
          </p:cNvPr>
          <p:cNvPicPr>
            <a:picLocks noChangeAspect="1"/>
          </p:cNvPicPr>
          <p:nvPr/>
        </p:nvPicPr>
        <p:blipFill>
          <a:blip r:embed="rId3"/>
          <a:stretch>
            <a:fillRect/>
          </a:stretch>
        </p:blipFill>
        <p:spPr>
          <a:xfrm>
            <a:off x="435874" y="1874841"/>
            <a:ext cx="3596640" cy="3688080"/>
          </a:xfrm>
          <a:prstGeom prst="rect">
            <a:avLst/>
          </a:prstGeom>
        </p:spPr>
      </p:pic>
      <p:sp>
        <p:nvSpPr>
          <p:cNvPr id="6" name="Content Placeholder 2"/>
          <p:cNvSpPr txBox="1">
            <a:spLocks/>
          </p:cNvSpPr>
          <p:nvPr/>
        </p:nvSpPr>
        <p:spPr>
          <a:xfrm>
            <a:off x="4230294" y="1528548"/>
            <a:ext cx="4477832" cy="464365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buClrTx/>
              <a:buFont typeface="Wingdings" panose="05000000000000000000" pitchFamily="2" charset="2"/>
              <a:buChar char="q"/>
            </a:pPr>
            <a:r>
              <a:rPr lang="en-US" sz="2800" dirty="0">
                <a:solidFill>
                  <a:schemeClr val="tx1"/>
                </a:solidFill>
              </a:rPr>
              <a:t>Low voltage can sustain only short arcs</a:t>
            </a:r>
          </a:p>
          <a:p>
            <a:pPr marL="463550" indent="-463550">
              <a:buClrTx/>
              <a:buFont typeface="Wingdings" panose="05000000000000000000" pitchFamily="2" charset="2"/>
              <a:buChar char="q"/>
            </a:pPr>
            <a:r>
              <a:rPr lang="en-US" sz="2800" dirty="0">
                <a:solidFill>
                  <a:schemeClr val="tx1"/>
                </a:solidFill>
              </a:rPr>
              <a:t>Only hot air is out of the box. No “plasma ball”.</a:t>
            </a:r>
          </a:p>
          <a:p>
            <a:pPr marL="463550" indent="-463550">
              <a:buClrTx/>
              <a:buFont typeface="Wingdings" panose="05000000000000000000" pitchFamily="2" charset="2"/>
              <a:buChar char="q"/>
            </a:pPr>
            <a:r>
              <a:rPr lang="en-US" sz="2800" dirty="0">
                <a:solidFill>
                  <a:schemeClr val="tx1"/>
                </a:solidFill>
              </a:rPr>
              <a:t>In a closed box electric arc generates high temperature resulted in high pressure build up and rupture of an enclosure</a:t>
            </a:r>
          </a:p>
          <a:p>
            <a:pPr marL="142875" indent="0">
              <a:buNone/>
            </a:pPr>
            <a:endParaRPr lang="en-US" sz="2800" dirty="0">
              <a:solidFill>
                <a:schemeClr val="tx1"/>
              </a:solidFill>
            </a:endParaRPr>
          </a:p>
          <a:p>
            <a:pPr marL="457200" indent="-314325">
              <a:buFont typeface="Arial" panose="020B0604020202020204" pitchFamily="34" charset="0"/>
              <a:buChar char="•"/>
            </a:pPr>
            <a:endParaRPr lang="en-US" sz="2800" dirty="0">
              <a:solidFill>
                <a:schemeClr val="tx1"/>
              </a:solidFill>
            </a:endParaRP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05703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Discrimination Rights </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t>OSHA prohibits employers from discharging or in any manner discriminating against employees:</a:t>
            </a:r>
          </a:p>
          <a:p>
            <a:pPr marL="463550" indent="-463550">
              <a:spcBef>
                <a:spcPts val="0"/>
              </a:spcBef>
              <a:buClrTx/>
              <a:buFont typeface="Wingdings" panose="05000000000000000000" pitchFamily="2" charset="2"/>
              <a:buChar char="q"/>
            </a:pPr>
            <a:endParaRPr lang="en-US" sz="1500" dirty="0"/>
          </a:p>
          <a:p>
            <a:pPr marL="576263" indent="-404813">
              <a:spcBef>
                <a:spcPts val="0"/>
              </a:spcBef>
              <a:buClrTx/>
              <a:buFont typeface="Wingdings" panose="05000000000000000000" pitchFamily="2" charset="2"/>
              <a:buChar char="Ø"/>
            </a:pPr>
            <a:r>
              <a:rPr lang="en-US" sz="2800" dirty="0"/>
              <a:t>for reporting work-related injuries and illnesses</a:t>
            </a:r>
          </a:p>
          <a:p>
            <a:pPr marL="576263" indent="-404813">
              <a:spcBef>
                <a:spcPts val="0"/>
              </a:spcBef>
              <a:buClrTx/>
              <a:buFont typeface="Wingdings" panose="05000000000000000000" pitchFamily="2" charset="2"/>
              <a:buChar char="Ø"/>
            </a:pPr>
            <a:endParaRPr lang="en-US" sz="1500" dirty="0">
              <a:solidFill>
                <a:schemeClr val="tx1"/>
              </a:solidFill>
            </a:endParaRPr>
          </a:p>
          <a:p>
            <a:pPr marL="576263" indent="-404813">
              <a:spcBef>
                <a:spcPts val="0"/>
              </a:spcBef>
              <a:buClrTx/>
              <a:buFont typeface="Wingdings" panose="05000000000000000000" pitchFamily="2" charset="2"/>
              <a:buChar char="Ø"/>
            </a:pPr>
            <a:r>
              <a:rPr lang="en-US" sz="2800" dirty="0"/>
              <a:t>for requesting information on injuries and illnesses</a:t>
            </a:r>
          </a:p>
          <a:p>
            <a:pPr marL="576263" indent="-404813">
              <a:spcBef>
                <a:spcPts val="0"/>
              </a:spcBef>
              <a:buClrTx/>
              <a:buFont typeface="Wingdings" panose="05000000000000000000" pitchFamily="2" charset="2"/>
              <a:buChar char="Ø"/>
            </a:pPr>
            <a:endParaRPr lang="en-US" sz="1500" dirty="0">
              <a:solidFill>
                <a:schemeClr val="tx1"/>
              </a:solidFill>
            </a:endParaRPr>
          </a:p>
          <a:p>
            <a:pPr marL="576263" indent="-404813">
              <a:spcBef>
                <a:spcPts val="0"/>
              </a:spcBef>
              <a:buClrTx/>
              <a:buFont typeface="Wingdings" panose="05000000000000000000" pitchFamily="2" charset="2"/>
              <a:buChar char="Ø"/>
            </a:pPr>
            <a:r>
              <a:rPr lang="en-US" sz="2800" dirty="0"/>
              <a:t>for anonymously requesting an OSHA inspection of workplace hazards</a:t>
            </a:r>
          </a:p>
        </p:txBody>
      </p:sp>
    </p:spTree>
    <p:extLst>
      <p:ext uri="{BB962C8B-B14F-4D97-AF65-F5344CB8AC3E}">
        <p14:creationId xmlns:p14="http://schemas.microsoft.com/office/powerpoint/2010/main" val="620109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Box Arc Examples in the Lab</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50</a:t>
            </a:fld>
            <a:endParaRPr lang="en-US" dirty="0"/>
          </a:p>
        </p:txBody>
      </p:sp>
      <p:sp>
        <p:nvSpPr>
          <p:cNvPr id="7" name="Rectangle 6">
            <a:extLst>
              <a:ext uri="{FF2B5EF4-FFF2-40B4-BE49-F238E27FC236}">
                <a16:creationId xmlns:a16="http://schemas.microsoft.com/office/drawing/2014/main" id="{B44D05F4-E1D2-46D0-940C-9C00ED750B0C}"/>
              </a:ext>
            </a:extLst>
          </p:cNvPr>
          <p:cNvSpPr/>
          <p:nvPr/>
        </p:nvSpPr>
        <p:spPr>
          <a:xfrm>
            <a:off x="628651" y="1685922"/>
            <a:ext cx="8007350" cy="4093428"/>
          </a:xfrm>
          <a:prstGeom prst="rect">
            <a:avLst/>
          </a:prstGeom>
        </p:spPr>
        <p:txBody>
          <a:bodyPr wrap="square">
            <a:spAutoFit/>
          </a:bodyPr>
          <a:lstStyle/>
          <a:p>
            <a:r>
              <a:rPr lang="en-US" sz="2800" b="1" dirty="0"/>
              <a:t>Video: </a:t>
            </a:r>
            <a:r>
              <a:rPr lang="en-US" sz="2800" dirty="0"/>
              <a:t>box arc in the lab </a:t>
            </a:r>
          </a:p>
          <a:p>
            <a:pPr>
              <a:tabLst>
                <a:tab pos="1146175" algn="l"/>
              </a:tabLst>
            </a:pPr>
            <a:r>
              <a:rPr lang="en-US" sz="2000" dirty="0">
                <a:hlinkClick r:id="rId3"/>
              </a:rPr>
              <a:t>https://www.youtube.com/watch?v=hTXvK0RfA8U&amp;feature=youtu.be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https://ucmo.hosted.panopto.com/Panopto/Pages/Viewer.aspx?id=12d36796-79fe-4e63-9b99-ac24013a6d52</a:t>
            </a:r>
            <a:endParaRPr lang="en-US" sz="2000" dirty="0"/>
          </a:p>
          <a:p>
            <a:pPr>
              <a:tabLst>
                <a:tab pos="1146175" algn="l"/>
              </a:tabLst>
            </a:pPr>
            <a:endParaRPr lang="en-US" sz="2800" dirty="0"/>
          </a:p>
          <a:p>
            <a:r>
              <a:rPr lang="en-US" sz="2800" b="1" dirty="0"/>
              <a:t>Video: </a:t>
            </a:r>
            <a:r>
              <a:rPr lang="en-US" sz="2800" dirty="0"/>
              <a:t>box arc with mannequin </a:t>
            </a:r>
          </a:p>
          <a:p>
            <a:pPr>
              <a:tabLst>
                <a:tab pos="1146175" algn="l"/>
              </a:tabLst>
            </a:pPr>
            <a:r>
              <a:rPr lang="en-US" sz="2000" dirty="0">
                <a:hlinkClick r:id="rId5"/>
              </a:rPr>
              <a:t>https://www.youtube.com/watch?v=9QjF9NFQbCk&amp;feature=youtu.be</a:t>
            </a:r>
            <a:endParaRPr lang="en-US" sz="2000" dirty="0"/>
          </a:p>
          <a:p>
            <a:pPr>
              <a:tabLst>
                <a:tab pos="1146175" algn="l"/>
              </a:tabLst>
            </a:pPr>
            <a:r>
              <a:rPr lang="en-US" sz="2800" dirty="0"/>
              <a:t>OR</a:t>
            </a:r>
          </a:p>
          <a:p>
            <a:pPr>
              <a:tabLst>
                <a:tab pos="1146175" algn="l"/>
              </a:tabLst>
            </a:pPr>
            <a:r>
              <a:rPr lang="en-US" sz="2000" dirty="0">
                <a:hlinkClick r:id="rId6"/>
              </a:rPr>
              <a:t>https://ucmo.hosted.panopto.com/Panopto/Pages/Viewer.aspx?id=1dd7d0f5-8ad7-46aa-bcfb-ac24013a5bba</a:t>
            </a:r>
            <a:endParaRPr lang="en-US" sz="2000" dirty="0"/>
          </a:p>
        </p:txBody>
      </p:sp>
    </p:spTree>
    <p:extLst>
      <p:ext uri="{BB962C8B-B14F-4D97-AF65-F5344CB8AC3E}">
        <p14:creationId xmlns:p14="http://schemas.microsoft.com/office/powerpoint/2010/main" val="4062289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Box Arc in the Field</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51</a:t>
            </a:fld>
            <a:endParaRPr lang="en-US" dirty="0"/>
          </a:p>
        </p:txBody>
      </p:sp>
      <p:sp>
        <p:nvSpPr>
          <p:cNvPr id="8" name="Rectangle 7">
            <a:extLst>
              <a:ext uri="{FF2B5EF4-FFF2-40B4-BE49-F238E27FC236}">
                <a16:creationId xmlns:a16="http://schemas.microsoft.com/office/drawing/2014/main" id="{97A57A3C-DD09-49CF-B632-7A5B4DEBDFE2}"/>
              </a:ext>
            </a:extLst>
          </p:cNvPr>
          <p:cNvSpPr/>
          <p:nvPr/>
        </p:nvSpPr>
        <p:spPr>
          <a:xfrm>
            <a:off x="628650" y="1563094"/>
            <a:ext cx="8007350" cy="4462760"/>
          </a:xfrm>
          <a:prstGeom prst="rect">
            <a:avLst/>
          </a:prstGeom>
        </p:spPr>
        <p:txBody>
          <a:bodyPr wrap="square">
            <a:spAutoFit/>
          </a:bodyPr>
          <a:lstStyle/>
          <a:p>
            <a:r>
              <a:rPr lang="en-US" sz="2800" b="1" dirty="0"/>
              <a:t>Video: </a:t>
            </a:r>
            <a:r>
              <a:rPr lang="en-US" sz="2800" dirty="0"/>
              <a:t>Arc in a box two men </a:t>
            </a:r>
          </a:p>
          <a:p>
            <a:pPr>
              <a:tabLst>
                <a:tab pos="1146175" algn="l"/>
              </a:tabLst>
            </a:pPr>
            <a:r>
              <a:rPr lang="en-US" sz="2000" dirty="0">
                <a:hlinkClick r:id="rId3"/>
              </a:rPr>
              <a:t>https://www.youtube.com/watch?v=NL08y0Ojj7I&amp;feature=youtu.be</a:t>
            </a:r>
            <a:r>
              <a:rPr lang="en-US" sz="2000" dirty="0"/>
              <a:t> </a:t>
            </a:r>
          </a:p>
          <a:p>
            <a:pPr>
              <a:tabLst>
                <a:tab pos="1146175" algn="l"/>
              </a:tabLst>
            </a:pPr>
            <a:r>
              <a:rPr lang="en-US" sz="2800" dirty="0"/>
              <a:t>OR</a:t>
            </a:r>
          </a:p>
          <a:p>
            <a:pPr>
              <a:tabLst>
                <a:tab pos="1146175" algn="l"/>
              </a:tabLst>
            </a:pPr>
            <a:r>
              <a:rPr lang="en-US" sz="2000" dirty="0">
                <a:hlinkClick r:id="rId4"/>
              </a:rPr>
              <a:t>https://ucmo.hosted.panopto.com/Panopto/Pages/Viewer.aspx?id=398125b2-bb19-4215-9b33-ac24013a423f</a:t>
            </a:r>
            <a:endParaRPr lang="en-US" sz="2000" dirty="0"/>
          </a:p>
          <a:p>
            <a:pPr>
              <a:tabLst>
                <a:tab pos="1146175" algn="l"/>
              </a:tabLst>
            </a:pPr>
            <a:endParaRPr lang="en-US" sz="2800" dirty="0"/>
          </a:p>
          <a:p>
            <a:pPr>
              <a:tabLst>
                <a:tab pos="1146175" algn="l"/>
              </a:tabLst>
            </a:pPr>
            <a:r>
              <a:rPr lang="en-US" sz="2800" dirty="0"/>
              <a:t>Video example of box arc in the field  is shown in this slide.</a:t>
            </a:r>
          </a:p>
          <a:p>
            <a:pPr>
              <a:tabLst>
                <a:tab pos="1146175" algn="l"/>
              </a:tabLst>
            </a:pPr>
            <a:r>
              <a:rPr lang="en-US" sz="2800" dirty="0"/>
              <a:t>Video of two electricians who are working in low voltage panel. Wearing protection, Wearing protection, left electricians unharmed in this case.</a:t>
            </a:r>
          </a:p>
        </p:txBody>
      </p:sp>
    </p:spTree>
    <p:extLst>
      <p:ext uri="{BB962C8B-B14F-4D97-AF65-F5344CB8AC3E}">
        <p14:creationId xmlns:p14="http://schemas.microsoft.com/office/powerpoint/2010/main" val="3895298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4801"/>
          </a:xfrm>
        </p:spPr>
        <p:txBody>
          <a:bodyPr>
            <a:normAutofit/>
          </a:bodyPr>
          <a:lstStyle/>
          <a:p>
            <a:pPr algn="ctr"/>
            <a:r>
              <a:rPr lang="en-US" sz="4000" b="1" dirty="0">
                <a:solidFill>
                  <a:srgbClr val="0000CC"/>
                </a:solidFill>
              </a:rPr>
              <a:t>3) Moving Arc</a:t>
            </a:r>
          </a:p>
        </p:txBody>
      </p:sp>
      <p:pic>
        <p:nvPicPr>
          <p:cNvPr id="9" name="Picture 8" descr="Diagram explaining Moving arc is shown in this slide.&#10;Moving arc propagating between the two long parallel conductors is the medium or high voltage arc in open air. Arc current flowing through the ionized plasma channel interacts electromagnetically with fault currents flowing in conductors. As a result, the plasma channel is forced to move along the conductors in the direction away from the power source such as generation station or feeding substation.">
            <a:extLst>
              <a:ext uri="{FF2B5EF4-FFF2-40B4-BE49-F238E27FC236}">
                <a16:creationId xmlns:a16="http://schemas.microsoft.com/office/drawing/2014/main" id="{C349E75F-D831-4961-9D37-0C44AF56C1C3}"/>
              </a:ext>
            </a:extLst>
          </p:cNvPr>
          <p:cNvPicPr>
            <a:picLocks noChangeAspect="1"/>
          </p:cNvPicPr>
          <p:nvPr/>
        </p:nvPicPr>
        <p:blipFill>
          <a:blip r:embed="rId3"/>
          <a:stretch>
            <a:fillRect/>
          </a:stretch>
        </p:blipFill>
        <p:spPr>
          <a:xfrm>
            <a:off x="628650" y="1727068"/>
            <a:ext cx="3586834" cy="4274557"/>
          </a:xfrm>
          <a:prstGeom prst="rect">
            <a:avLst/>
          </a:prstGeom>
        </p:spPr>
      </p:pic>
      <p:sp>
        <p:nvSpPr>
          <p:cNvPr id="6" name="Content Placeholder 2"/>
          <p:cNvSpPr txBox="1">
            <a:spLocks/>
          </p:cNvSpPr>
          <p:nvPr/>
        </p:nvSpPr>
        <p:spPr>
          <a:xfrm>
            <a:off x="4959111" y="1454247"/>
            <a:ext cx="3921267" cy="482020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spcBef>
                <a:spcPts val="0"/>
              </a:spcBef>
              <a:spcAft>
                <a:spcPts val="0"/>
              </a:spcAft>
              <a:buClrTx/>
              <a:buSzPct val="70000"/>
              <a:buFont typeface="Wingdings" panose="05000000000000000000" pitchFamily="2" charset="2"/>
              <a:buChar char="q"/>
            </a:pPr>
            <a:r>
              <a:rPr lang="en-US" sz="2800" dirty="0">
                <a:solidFill>
                  <a:schemeClr val="tx1"/>
                </a:solidFill>
              </a:rPr>
              <a:t>Arc travels along conductors </a:t>
            </a:r>
          </a:p>
          <a:p>
            <a:pPr marL="463550" indent="-463550">
              <a:spcBef>
                <a:spcPts val="0"/>
              </a:spcBef>
              <a:spcAft>
                <a:spcPts val="0"/>
              </a:spcAft>
              <a:buClrTx/>
              <a:buSzPct val="70000"/>
              <a:buFont typeface="Wingdings" panose="05000000000000000000" pitchFamily="2" charset="2"/>
              <a:buChar char="q"/>
            </a:pPr>
            <a:r>
              <a:rPr lang="en-US" sz="2800" dirty="0">
                <a:solidFill>
                  <a:schemeClr val="tx1"/>
                </a:solidFill>
              </a:rPr>
              <a:t>Can deliver heat energy to a worker form a distance </a:t>
            </a:r>
          </a:p>
          <a:p>
            <a:pPr marL="463550" indent="-463550">
              <a:spcBef>
                <a:spcPts val="0"/>
              </a:spcBef>
              <a:spcAft>
                <a:spcPts val="0"/>
              </a:spcAft>
              <a:buClrTx/>
              <a:buSzPct val="70000"/>
              <a:buFont typeface="Wingdings" panose="05000000000000000000" pitchFamily="2" charset="2"/>
              <a:buChar char="q"/>
            </a:pPr>
            <a:r>
              <a:rPr lang="en-US" sz="2800" dirty="0">
                <a:solidFill>
                  <a:schemeClr val="tx1"/>
                </a:solidFill>
              </a:rPr>
              <a:t> Especially Dangerous when staying between conductors</a:t>
            </a:r>
          </a:p>
          <a:p>
            <a:pPr marL="463550" indent="-463550">
              <a:spcBef>
                <a:spcPts val="0"/>
              </a:spcBef>
              <a:spcAft>
                <a:spcPts val="0"/>
              </a:spcAft>
              <a:buClrTx/>
              <a:buSzPct val="70000"/>
              <a:buFont typeface="Wingdings" panose="05000000000000000000" pitchFamily="2" charset="2"/>
              <a:buChar char="q"/>
            </a:pPr>
            <a:r>
              <a:rPr lang="en-US" sz="2800" dirty="0">
                <a:solidFill>
                  <a:schemeClr val="tx1"/>
                </a:solidFill>
              </a:rPr>
              <a:t>Limited exposure when staying on the side.</a:t>
            </a:r>
            <a:endParaRPr lang="en-US" sz="2800" strike="dblStrike" dirty="0">
              <a:solidFill>
                <a:schemeClr val="tx1"/>
              </a:solidFill>
            </a:endParaRP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468860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152520"/>
            <a:ext cx="7886700" cy="890468"/>
          </a:xfrm>
        </p:spPr>
        <p:txBody>
          <a:bodyPr>
            <a:normAutofit/>
          </a:bodyPr>
          <a:lstStyle/>
          <a:p>
            <a:pPr algn="ctr"/>
            <a:r>
              <a:rPr lang="en-US" sz="4000" b="1" dirty="0">
                <a:solidFill>
                  <a:srgbClr val="0000CC"/>
                </a:solidFill>
              </a:rPr>
              <a:t>Moving Arc Example in the Lab</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53</a:t>
            </a:fld>
            <a:endParaRPr lang="en-US" dirty="0"/>
          </a:p>
        </p:txBody>
      </p:sp>
      <p:sp>
        <p:nvSpPr>
          <p:cNvPr id="11" name="Rectangle 10">
            <a:extLst>
              <a:ext uri="{FF2B5EF4-FFF2-40B4-BE49-F238E27FC236}">
                <a16:creationId xmlns:a16="http://schemas.microsoft.com/office/drawing/2014/main" id="{20BB46A6-385C-4B50-97B6-AA679E635B65}"/>
              </a:ext>
            </a:extLst>
          </p:cNvPr>
          <p:cNvSpPr/>
          <p:nvPr/>
        </p:nvSpPr>
        <p:spPr>
          <a:xfrm>
            <a:off x="628651" y="2136300"/>
            <a:ext cx="8007350" cy="2308324"/>
          </a:xfrm>
          <a:prstGeom prst="rect">
            <a:avLst/>
          </a:prstGeom>
        </p:spPr>
        <p:txBody>
          <a:bodyPr wrap="square">
            <a:spAutoFit/>
          </a:bodyPr>
          <a:lstStyle/>
          <a:p>
            <a:r>
              <a:rPr lang="en-US" sz="2800" b="1" dirty="0"/>
              <a:t>Video: </a:t>
            </a:r>
            <a:r>
              <a:rPr lang="en-US" sz="2800" dirty="0"/>
              <a:t>Moving arc in the lab </a:t>
            </a:r>
          </a:p>
          <a:p>
            <a:endParaRPr lang="en-US" sz="2800" dirty="0"/>
          </a:p>
          <a:p>
            <a:pPr>
              <a:tabLst>
                <a:tab pos="1146175" algn="l"/>
              </a:tabLst>
            </a:pPr>
            <a:r>
              <a:rPr lang="en-US" sz="2000" dirty="0">
                <a:hlinkClick r:id="rId3"/>
              </a:rPr>
              <a:t>https://www.youtube.com/watch?v=neHYuTcRZfw&amp;feature=youtu.be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https://ucmo.hosted.panopto.com/Panopto/Pages/Viewer.aspx?id=22a9b085-7478-45c5-aa2b-ac24013a15b2</a:t>
            </a:r>
            <a:endParaRPr lang="en-US" sz="2000" dirty="0"/>
          </a:p>
        </p:txBody>
      </p:sp>
    </p:spTree>
    <p:extLst>
      <p:ext uri="{BB962C8B-B14F-4D97-AF65-F5344CB8AC3E}">
        <p14:creationId xmlns:p14="http://schemas.microsoft.com/office/powerpoint/2010/main" val="2578500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Moving Arc in the Field</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54</a:t>
            </a:fld>
            <a:endParaRPr lang="en-US" dirty="0"/>
          </a:p>
        </p:txBody>
      </p:sp>
      <p:sp>
        <p:nvSpPr>
          <p:cNvPr id="8" name="Rectangle 7">
            <a:extLst>
              <a:ext uri="{FF2B5EF4-FFF2-40B4-BE49-F238E27FC236}">
                <a16:creationId xmlns:a16="http://schemas.microsoft.com/office/drawing/2014/main" id="{32F4E971-BB0D-4E2C-9716-07B4B97CE8F2}"/>
              </a:ext>
            </a:extLst>
          </p:cNvPr>
          <p:cNvSpPr/>
          <p:nvPr/>
        </p:nvSpPr>
        <p:spPr>
          <a:xfrm>
            <a:off x="628651" y="2136300"/>
            <a:ext cx="8007350" cy="2185214"/>
          </a:xfrm>
          <a:prstGeom prst="rect">
            <a:avLst/>
          </a:prstGeom>
        </p:spPr>
        <p:txBody>
          <a:bodyPr wrap="square">
            <a:spAutoFit/>
          </a:bodyPr>
          <a:lstStyle/>
          <a:p>
            <a:r>
              <a:rPr lang="en-US" sz="2800" b="1" dirty="0"/>
              <a:t>Video: </a:t>
            </a:r>
            <a:r>
              <a:rPr lang="en-US" sz="2800" dirty="0"/>
              <a:t>Moving arc in the field </a:t>
            </a:r>
          </a:p>
          <a:p>
            <a:pPr>
              <a:tabLst>
                <a:tab pos="1146175" algn="l"/>
              </a:tabLst>
            </a:pPr>
            <a:endParaRPr lang="en-US" sz="2000" dirty="0">
              <a:hlinkClick r:id="rId3"/>
            </a:endParaRPr>
          </a:p>
          <a:p>
            <a:pPr>
              <a:tabLst>
                <a:tab pos="1146175" algn="l"/>
              </a:tabLst>
            </a:pPr>
            <a:r>
              <a:rPr lang="en-US" sz="2000" dirty="0">
                <a:hlinkClick r:id="rId3"/>
              </a:rPr>
              <a:t>https://www.youtube.com/watch?v=So0Fu12ToVU&amp;feature=youtu.be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https://ucmo.hosted.panopto.com/Panopto/Pages/Viewer.aspx?id=29ddd75f-aae6-45eb-a79e-ac24013a1433</a:t>
            </a:r>
            <a:endParaRPr lang="en-US" sz="2000" dirty="0"/>
          </a:p>
        </p:txBody>
      </p:sp>
    </p:spTree>
    <p:extLst>
      <p:ext uri="{BB962C8B-B14F-4D97-AF65-F5344CB8AC3E}">
        <p14:creationId xmlns:p14="http://schemas.microsoft.com/office/powerpoint/2010/main" val="1212049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Moving Arc in the Field and Linemen</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55</a:t>
            </a:fld>
            <a:endParaRPr lang="en-US" dirty="0"/>
          </a:p>
        </p:txBody>
      </p:sp>
      <p:sp>
        <p:nvSpPr>
          <p:cNvPr id="8" name="Rectangle 7">
            <a:extLst>
              <a:ext uri="{FF2B5EF4-FFF2-40B4-BE49-F238E27FC236}">
                <a16:creationId xmlns:a16="http://schemas.microsoft.com/office/drawing/2014/main" id="{238F16A6-A1BC-4792-AE13-3100EB1C47C2}"/>
              </a:ext>
            </a:extLst>
          </p:cNvPr>
          <p:cNvSpPr/>
          <p:nvPr/>
        </p:nvSpPr>
        <p:spPr>
          <a:xfrm>
            <a:off x="628651" y="2136300"/>
            <a:ext cx="8007350" cy="2185214"/>
          </a:xfrm>
          <a:prstGeom prst="rect">
            <a:avLst/>
          </a:prstGeom>
        </p:spPr>
        <p:txBody>
          <a:bodyPr wrap="square">
            <a:spAutoFit/>
          </a:bodyPr>
          <a:lstStyle/>
          <a:p>
            <a:r>
              <a:rPr lang="en-US" sz="2800" b="1" dirty="0"/>
              <a:t>Video: </a:t>
            </a:r>
            <a:r>
              <a:rPr lang="en-US" sz="2800" dirty="0"/>
              <a:t>Moving arc in the field with two men</a:t>
            </a:r>
          </a:p>
          <a:p>
            <a:pPr>
              <a:tabLst>
                <a:tab pos="1146175" algn="l"/>
              </a:tabLst>
            </a:pPr>
            <a:endParaRPr lang="en-US" sz="2000" dirty="0">
              <a:hlinkClick r:id="rId3"/>
            </a:endParaRPr>
          </a:p>
          <a:p>
            <a:pPr>
              <a:tabLst>
                <a:tab pos="1146175" algn="l"/>
              </a:tabLst>
            </a:pPr>
            <a:r>
              <a:rPr lang="en-US" sz="2000" dirty="0">
                <a:hlinkClick r:id="rId3"/>
              </a:rPr>
              <a:t>https://www.youtube.com/watch?v=p3UNTpSUOPI&amp;feature=youtu.be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https://ucmo.hosted.panopto.com/Panopto/Pages/Viewer.aspx?id=a8f5a66b-2c8a-4e4a-b54c-ac240139f247</a:t>
            </a:r>
            <a:endParaRPr lang="en-US" sz="2000" dirty="0"/>
          </a:p>
        </p:txBody>
      </p:sp>
    </p:spTree>
    <p:extLst>
      <p:ext uri="{BB962C8B-B14F-4D97-AF65-F5344CB8AC3E}">
        <p14:creationId xmlns:p14="http://schemas.microsoft.com/office/powerpoint/2010/main" val="3648969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fontScale="90000"/>
          </a:bodyPr>
          <a:lstStyle/>
          <a:p>
            <a:pPr algn="ctr"/>
            <a:r>
              <a:rPr lang="en-US" sz="4000" b="1" dirty="0">
                <a:solidFill>
                  <a:srgbClr val="0000CC"/>
                </a:solidFill>
              </a:rPr>
              <a:t>Moving Arc Example: Position Between Conductors</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56</a:t>
            </a:fld>
            <a:endParaRPr lang="en-US" dirty="0"/>
          </a:p>
        </p:txBody>
      </p:sp>
      <p:sp>
        <p:nvSpPr>
          <p:cNvPr id="12" name="Rectangle 11">
            <a:extLst>
              <a:ext uri="{FF2B5EF4-FFF2-40B4-BE49-F238E27FC236}">
                <a16:creationId xmlns:a16="http://schemas.microsoft.com/office/drawing/2014/main" id="{05D8EE5D-C483-474F-90A5-C9678496AA71}"/>
              </a:ext>
            </a:extLst>
          </p:cNvPr>
          <p:cNvSpPr/>
          <p:nvPr/>
        </p:nvSpPr>
        <p:spPr>
          <a:xfrm>
            <a:off x="628651" y="2136300"/>
            <a:ext cx="8007350" cy="2185214"/>
          </a:xfrm>
          <a:prstGeom prst="rect">
            <a:avLst/>
          </a:prstGeom>
        </p:spPr>
        <p:txBody>
          <a:bodyPr wrap="square">
            <a:spAutoFit/>
          </a:bodyPr>
          <a:lstStyle/>
          <a:p>
            <a:r>
              <a:rPr lang="en-US" sz="2800" b="1" dirty="0"/>
              <a:t>Video: </a:t>
            </a:r>
            <a:r>
              <a:rPr lang="en-US" sz="2800" dirty="0"/>
              <a:t>Moving arc between wires</a:t>
            </a:r>
          </a:p>
          <a:p>
            <a:pPr>
              <a:tabLst>
                <a:tab pos="1146175" algn="l"/>
              </a:tabLst>
            </a:pPr>
            <a:endParaRPr lang="en-US" sz="2000" dirty="0">
              <a:hlinkClick r:id="rId3"/>
            </a:endParaRPr>
          </a:p>
          <a:p>
            <a:pPr>
              <a:tabLst>
                <a:tab pos="1146175" algn="l"/>
              </a:tabLst>
            </a:pPr>
            <a:r>
              <a:rPr lang="en-US" sz="2000" dirty="0">
                <a:hlinkClick r:id="rId3"/>
              </a:rPr>
              <a:t>https://www.youtube.com/watch?v=nPlY-cqKAWI&amp;feature=youtu.be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https://ucmo.hosted.panopto.com/Panopto/Pages/Viewer.aspx?id=4a2bcfeb-2df0-4594-b3b8-ac240139ce72</a:t>
            </a:r>
            <a:endParaRPr lang="en-US" sz="2000" dirty="0"/>
          </a:p>
        </p:txBody>
      </p:sp>
    </p:spTree>
    <p:extLst>
      <p:ext uri="{BB962C8B-B14F-4D97-AF65-F5344CB8AC3E}">
        <p14:creationId xmlns:p14="http://schemas.microsoft.com/office/powerpoint/2010/main" val="1418796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0329"/>
          </a:xfrm>
        </p:spPr>
        <p:txBody>
          <a:bodyPr>
            <a:normAutofit/>
          </a:bodyPr>
          <a:lstStyle/>
          <a:p>
            <a:pPr algn="ctr"/>
            <a:r>
              <a:rPr lang="en-US" sz="4000" b="1">
                <a:solidFill>
                  <a:srgbClr val="0000CC"/>
                </a:solidFill>
              </a:rPr>
              <a:t>4) Ejected Arc</a:t>
            </a:r>
            <a:endParaRPr lang="en-US" sz="4000" b="1" dirty="0">
              <a:solidFill>
                <a:srgbClr val="0000CC"/>
              </a:solidFill>
            </a:endParaRPr>
          </a:p>
        </p:txBody>
      </p:sp>
      <p:pic>
        <p:nvPicPr>
          <p:cNvPr id="10" name="Picture 9" descr="Diagram explaining Ejected arc is shown in this slide. &#10;Ejected arc is a medium or high voltage arc formed at the tips of parallel conductors or electrodes. The same way as for the moving arc, ejected arc current flows through the ionized plasma channel and the arc interacts electromagnetically with fault currents flowing in conductors. As a result, the arc plasma channel is forced out of the gap between conductors; the channel is elongated and changes its shape from a column to nearly a circle. ">
            <a:extLst>
              <a:ext uri="{FF2B5EF4-FFF2-40B4-BE49-F238E27FC236}">
                <a16:creationId xmlns:a16="http://schemas.microsoft.com/office/drawing/2014/main" id="{B3CD62BA-3A15-4FA4-801F-EBB6634FE57F}"/>
              </a:ext>
            </a:extLst>
          </p:cNvPr>
          <p:cNvPicPr>
            <a:picLocks noChangeAspect="1"/>
          </p:cNvPicPr>
          <p:nvPr/>
        </p:nvPicPr>
        <p:blipFill>
          <a:blip r:embed="rId3"/>
          <a:stretch>
            <a:fillRect/>
          </a:stretch>
        </p:blipFill>
        <p:spPr>
          <a:xfrm>
            <a:off x="566057" y="1667024"/>
            <a:ext cx="4399563" cy="4025272"/>
          </a:xfrm>
          <a:prstGeom prst="rect">
            <a:avLst/>
          </a:prstGeom>
        </p:spPr>
      </p:pic>
      <p:sp>
        <p:nvSpPr>
          <p:cNvPr id="6" name="Content Placeholder 2"/>
          <p:cNvSpPr txBox="1">
            <a:spLocks/>
          </p:cNvSpPr>
          <p:nvPr/>
        </p:nvSpPr>
        <p:spPr>
          <a:xfrm>
            <a:off x="5392126" y="1528548"/>
            <a:ext cx="3465927" cy="4462819"/>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buClrTx/>
              <a:buFont typeface="Wingdings" panose="05000000000000000000" pitchFamily="2" charset="2"/>
              <a:buChar char="q"/>
            </a:pPr>
            <a:r>
              <a:rPr lang="en-US" sz="2800">
                <a:solidFill>
                  <a:schemeClr val="tx1"/>
                </a:solidFill>
              </a:rPr>
              <a:t>Moving arc reaches the end of line.</a:t>
            </a:r>
          </a:p>
          <a:p>
            <a:pPr marL="463550" indent="-463550">
              <a:buClrTx/>
              <a:buFont typeface="Wingdings" panose="05000000000000000000" pitchFamily="2" charset="2"/>
              <a:buChar char="q"/>
            </a:pPr>
            <a:r>
              <a:rPr lang="en-US" sz="2800">
                <a:solidFill>
                  <a:schemeClr val="tx1"/>
                </a:solidFill>
              </a:rPr>
              <a:t>Arc elongates and extends to far away from electrodes</a:t>
            </a:r>
          </a:p>
          <a:p>
            <a:pPr marL="463550" indent="-463550">
              <a:buClrTx/>
              <a:buFont typeface="Wingdings" panose="05000000000000000000" pitchFamily="2" charset="2"/>
              <a:buChar char="q"/>
            </a:pPr>
            <a:r>
              <a:rPr lang="en-US" sz="2800">
                <a:solidFill>
                  <a:schemeClr val="tx1"/>
                </a:solidFill>
              </a:rPr>
              <a:t>Delivers temperatures in excess of 5,000 degrees to worker </a:t>
            </a:r>
            <a:endParaRPr lang="en-US" sz="2800" dirty="0">
              <a:solidFill>
                <a:schemeClr val="tx1"/>
              </a:solidFill>
            </a:endParaRPr>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8" name="Slide Number Placeholder 4">
            <a:extLst>
              <a:ext uri="{FF2B5EF4-FFF2-40B4-BE49-F238E27FC236}">
                <a16:creationId xmlns:a16="http://schemas.microsoft.com/office/drawing/2014/main" id="{7381B041-8E93-4F11-BFC2-C354CDC67A80}"/>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206135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Ejected Arc Example in the Lab</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58</a:t>
            </a:fld>
            <a:endParaRPr lang="en-US" dirty="0"/>
          </a:p>
        </p:txBody>
      </p:sp>
      <p:sp>
        <p:nvSpPr>
          <p:cNvPr id="8" name="Rectangle 7">
            <a:extLst>
              <a:ext uri="{FF2B5EF4-FFF2-40B4-BE49-F238E27FC236}">
                <a16:creationId xmlns:a16="http://schemas.microsoft.com/office/drawing/2014/main" id="{AC76C7D2-D043-4E54-8BD8-068F4F90ADD2}"/>
              </a:ext>
            </a:extLst>
          </p:cNvPr>
          <p:cNvSpPr/>
          <p:nvPr/>
        </p:nvSpPr>
        <p:spPr>
          <a:xfrm>
            <a:off x="628651" y="2136300"/>
            <a:ext cx="8007350" cy="2185214"/>
          </a:xfrm>
          <a:prstGeom prst="rect">
            <a:avLst/>
          </a:prstGeom>
        </p:spPr>
        <p:txBody>
          <a:bodyPr wrap="square">
            <a:spAutoFit/>
          </a:bodyPr>
          <a:lstStyle/>
          <a:p>
            <a:r>
              <a:rPr lang="en-US" sz="2800" b="1" dirty="0"/>
              <a:t>Video: </a:t>
            </a:r>
            <a:r>
              <a:rPr lang="en-US" sz="2800" dirty="0"/>
              <a:t>Moving arc into ejected</a:t>
            </a:r>
          </a:p>
          <a:p>
            <a:pPr>
              <a:tabLst>
                <a:tab pos="1146175" algn="l"/>
              </a:tabLst>
            </a:pPr>
            <a:endParaRPr lang="en-US" sz="2000" dirty="0">
              <a:hlinkClick r:id="rId3"/>
            </a:endParaRPr>
          </a:p>
          <a:p>
            <a:pPr>
              <a:tabLst>
                <a:tab pos="1146175" algn="l"/>
              </a:tabLst>
            </a:pPr>
            <a:r>
              <a:rPr lang="en-US" sz="2000" dirty="0">
                <a:hlinkClick r:id="rId3"/>
              </a:rPr>
              <a:t>https://www.youtube.com/watch?v=liGi7oKOnvk&amp;feature=youtu.be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https://ucmo.hosted.panopto.com/Panopto/Pages/Viewer.aspx?id=7df77cc9-8cd9-46c1-8778-ac240139bdd8</a:t>
            </a:r>
            <a:r>
              <a:rPr lang="en-US" sz="2000" dirty="0"/>
              <a:t> </a:t>
            </a:r>
            <a:endParaRPr lang="en-US" sz="2800" dirty="0"/>
          </a:p>
        </p:txBody>
      </p:sp>
    </p:spTree>
    <p:extLst>
      <p:ext uri="{BB962C8B-B14F-4D97-AF65-F5344CB8AC3E}">
        <p14:creationId xmlns:p14="http://schemas.microsoft.com/office/powerpoint/2010/main" val="1791221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deo example of ejected arc and photo examples of ejected arc &#10;are shown in this slide. &#10;An ejected arc elongation and corresponding heat energy dissipation are generally very directional. Ejected arc is elongated in the direction of an imaginary continuation of parallel arc electrodes.&#10;Ignition of non-FR T-shirt 6.5 ft away.&#10;"/>
          <p:cNvSpPr>
            <a:spLocks noGrp="1"/>
          </p:cNvSpPr>
          <p:nvPr>
            <p:ph type="title"/>
          </p:nvPr>
        </p:nvSpPr>
        <p:spPr>
          <a:xfrm>
            <a:off x="645864" y="184299"/>
            <a:ext cx="7886700" cy="954107"/>
          </a:xfrm>
        </p:spPr>
        <p:txBody>
          <a:bodyPr>
            <a:normAutofit fontScale="90000"/>
          </a:bodyPr>
          <a:lstStyle/>
          <a:p>
            <a:pPr algn="ctr"/>
            <a:r>
              <a:rPr lang="en-US" sz="4000" b="1" dirty="0">
                <a:solidFill>
                  <a:srgbClr val="0000CC"/>
                </a:solidFill>
              </a:rPr>
              <a:t>Ejected Arc Capable to Ignite non-FR From a Distance  </a:t>
            </a:r>
          </a:p>
        </p:txBody>
      </p:sp>
      <p:sp>
        <p:nvSpPr>
          <p:cNvPr id="6" name="Rectangle 5">
            <a:extLst>
              <a:ext uri="{FF2B5EF4-FFF2-40B4-BE49-F238E27FC236}">
                <a16:creationId xmlns:a16="http://schemas.microsoft.com/office/drawing/2014/main" id="{A0EA2AD0-ADC7-4B5E-9469-455D4B21D3BD}"/>
              </a:ext>
            </a:extLst>
          </p:cNvPr>
          <p:cNvSpPr/>
          <p:nvPr/>
        </p:nvSpPr>
        <p:spPr>
          <a:xfrm>
            <a:off x="327333" y="1754112"/>
            <a:ext cx="3086100" cy="3847207"/>
          </a:xfrm>
          <a:prstGeom prst="rect">
            <a:avLst/>
          </a:prstGeom>
        </p:spPr>
        <p:txBody>
          <a:bodyPr wrap="square">
            <a:spAutoFit/>
          </a:bodyPr>
          <a:lstStyle/>
          <a:p>
            <a:r>
              <a:rPr lang="en-US" sz="2800" b="1" dirty="0"/>
              <a:t>Video: </a:t>
            </a:r>
            <a:r>
              <a:rPr lang="en-US" sz="2800" dirty="0"/>
              <a:t>Ejected arc with mannequin</a:t>
            </a:r>
          </a:p>
          <a:p>
            <a:pPr>
              <a:tabLst>
                <a:tab pos="1146175" algn="l"/>
              </a:tabLst>
            </a:pPr>
            <a:r>
              <a:rPr lang="en-US" sz="2000" dirty="0">
                <a:hlinkClick r:id="rId3"/>
              </a:rPr>
              <a:t>https://www.youtube.com/watch?v=Lb27IKqhKQc&amp;feature=youtu.be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https://ucmo.hosted.panopto.com/Panopto/Pages/Viewer.aspx?id=24664a05-9486-4d10-a302-ac240139a046</a:t>
            </a:r>
            <a:endParaRPr lang="en-US" sz="2000" dirty="0"/>
          </a:p>
        </p:txBody>
      </p:sp>
      <p:pic>
        <p:nvPicPr>
          <p:cNvPr id="14" name="Picture 13" descr="Photo examples of ejected arc &#10;are shown in this slide. &#10;Ejected arc is elongated in the direction of an imaginary continuation of parallel arc electrodes.&#10;Ignition of non-FR T-shirt 6.5 ft away.">
            <a:extLst>
              <a:ext uri="{FF2B5EF4-FFF2-40B4-BE49-F238E27FC236}">
                <a16:creationId xmlns:a16="http://schemas.microsoft.com/office/drawing/2014/main" id="{65D7DD95-B9B9-4458-8883-5FBBFD559FFE}"/>
              </a:ext>
            </a:extLst>
          </p:cNvPr>
          <p:cNvPicPr>
            <a:picLocks noChangeAspect="1"/>
          </p:cNvPicPr>
          <p:nvPr/>
        </p:nvPicPr>
        <p:blipFill>
          <a:blip r:embed="rId5"/>
          <a:stretch>
            <a:fillRect/>
          </a:stretch>
        </p:blipFill>
        <p:spPr>
          <a:xfrm>
            <a:off x="3720058" y="1331595"/>
            <a:ext cx="4557755" cy="4194810"/>
          </a:xfrm>
          <a:prstGeom prst="rect">
            <a:avLst/>
          </a:prstGeom>
        </p:spPr>
      </p:pic>
      <p:sp>
        <p:nvSpPr>
          <p:cNvPr id="8" name="Rectangle 7"/>
          <p:cNvSpPr/>
          <p:nvPr/>
        </p:nvSpPr>
        <p:spPr>
          <a:xfrm>
            <a:off x="3625775" y="5402244"/>
            <a:ext cx="4978550" cy="954107"/>
          </a:xfrm>
          <a:prstGeom prst="rect">
            <a:avLst/>
          </a:prstGeom>
          <a:solidFill>
            <a:schemeClr val="bg1"/>
          </a:solidFill>
        </p:spPr>
        <p:txBody>
          <a:bodyPr wrap="square">
            <a:spAutoFit/>
          </a:bodyPr>
          <a:lstStyle/>
          <a:p>
            <a:pPr algn="ctr"/>
            <a:r>
              <a:rPr lang="en-US" sz="2800" dirty="0"/>
              <a:t>Ignition of non-FR T-shirt </a:t>
            </a:r>
          </a:p>
          <a:p>
            <a:pPr algn="ctr"/>
            <a:r>
              <a:rPr lang="en-US" sz="2800" dirty="0"/>
              <a:t>6.5 ft away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10" name="Slide Number Placeholder 4">
            <a:extLst>
              <a:ext uri="{FF2B5EF4-FFF2-40B4-BE49-F238E27FC236}">
                <a16:creationId xmlns:a16="http://schemas.microsoft.com/office/drawing/2014/main" id="{ED08872E-994A-4E89-9652-9F3B82BAB187}"/>
              </a:ext>
            </a:extLst>
          </p:cNvPr>
          <p:cNvSpPr>
            <a:spLocks noGrp="1"/>
          </p:cNvSpPr>
          <p:nvPr>
            <p:ph type="sldNum" sz="quarter" idx="12"/>
          </p:nvPr>
        </p:nvSpPr>
        <p:spPr>
          <a:xfrm>
            <a:off x="6457950" y="6356351"/>
            <a:ext cx="2057400" cy="365125"/>
          </a:xfrm>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388212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92199"/>
          </a:xfrm>
        </p:spPr>
        <p:txBody>
          <a:bodyPr/>
          <a:lstStyle/>
          <a:p>
            <a:pPr algn="ctr"/>
            <a:r>
              <a:rPr lang="en-US" sz="4000" b="1" dirty="0">
                <a:solidFill>
                  <a:srgbClr val="0000CC"/>
                </a:solidFill>
              </a:rPr>
              <a:t>What are we leaning  -  Outline</a:t>
            </a:r>
            <a:r>
              <a:rPr lang="en-US" dirty="0">
                <a:solidFill>
                  <a:srgbClr val="0000CC"/>
                </a:solidFill>
              </a:rPr>
              <a:t> </a:t>
            </a:r>
          </a:p>
        </p:txBody>
      </p:sp>
      <p:sp>
        <p:nvSpPr>
          <p:cNvPr id="3" name="Content Placeholder 2"/>
          <p:cNvSpPr>
            <a:spLocks noGrp="1"/>
          </p:cNvSpPr>
          <p:nvPr>
            <p:ph idx="1"/>
          </p:nvPr>
        </p:nvSpPr>
        <p:spPr>
          <a:xfrm>
            <a:off x="671513" y="1500188"/>
            <a:ext cx="8043862" cy="4676775"/>
          </a:xfrm>
        </p:spPr>
        <p:txBody>
          <a:bodyPr>
            <a:normAutofit/>
          </a:bodyPr>
          <a:lstStyle/>
          <a:p>
            <a:pPr marL="0" indent="0">
              <a:buNone/>
            </a:pPr>
            <a:r>
              <a:rPr lang="en-US" sz="2800" dirty="0"/>
              <a:t> Three parts course: </a:t>
            </a:r>
          </a:p>
          <a:p>
            <a:pPr marL="0" indent="0">
              <a:buNone/>
            </a:pPr>
            <a:endParaRPr lang="en-US" sz="2800" dirty="0"/>
          </a:p>
          <a:p>
            <a:pPr marL="1603375" indent="-1603375">
              <a:buNone/>
            </a:pPr>
            <a:r>
              <a:rPr lang="en-US" sz="2800" b="1" dirty="0"/>
              <a:t>Module 1</a:t>
            </a:r>
            <a:r>
              <a:rPr lang="en-US" sz="2800" dirty="0"/>
              <a:t>. Electric hazards in wind industry: electric shock and electric arc.</a:t>
            </a:r>
          </a:p>
          <a:p>
            <a:pPr marL="1603375" indent="-1603375">
              <a:buFont typeface="Wingdings" panose="05000000000000000000" pitchFamily="2" charset="2"/>
              <a:buChar char="q"/>
            </a:pPr>
            <a:endParaRPr lang="en-US" sz="1500" dirty="0"/>
          </a:p>
          <a:p>
            <a:pPr marL="1603375" indent="-1603375">
              <a:buNone/>
            </a:pPr>
            <a:r>
              <a:rPr lang="en-US" sz="2800" b="1" dirty="0"/>
              <a:t>Module 2</a:t>
            </a:r>
            <a:r>
              <a:rPr lang="en-US" sz="2800" dirty="0"/>
              <a:t>. Protection against electric hazards: protective materials and PPE properties.</a:t>
            </a:r>
          </a:p>
          <a:p>
            <a:pPr marL="1603375" indent="-1603375">
              <a:buFont typeface="Wingdings" panose="05000000000000000000" pitchFamily="2" charset="2"/>
              <a:buChar char="q"/>
            </a:pPr>
            <a:endParaRPr lang="en-US" sz="1500" dirty="0"/>
          </a:p>
          <a:p>
            <a:pPr marL="1603375" indent="-1603375">
              <a:buNone/>
            </a:pPr>
            <a:r>
              <a:rPr lang="en-US" sz="2800" b="1" dirty="0"/>
              <a:t>Module 3</a:t>
            </a:r>
            <a:r>
              <a:rPr lang="en-US" sz="2800" dirty="0"/>
              <a:t>. Safe work standardization: normative regulations and other consensus standards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1530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Ejected Arc in the Field</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60</a:t>
            </a:fld>
            <a:endParaRPr lang="en-US" dirty="0"/>
          </a:p>
        </p:txBody>
      </p:sp>
      <p:sp>
        <p:nvSpPr>
          <p:cNvPr id="7" name="Rectangle 6">
            <a:extLst>
              <a:ext uri="{FF2B5EF4-FFF2-40B4-BE49-F238E27FC236}">
                <a16:creationId xmlns:a16="http://schemas.microsoft.com/office/drawing/2014/main" id="{DDE9272A-F30E-48BF-AD97-315126A2C6A4}"/>
              </a:ext>
            </a:extLst>
          </p:cNvPr>
          <p:cNvSpPr/>
          <p:nvPr/>
        </p:nvSpPr>
        <p:spPr>
          <a:xfrm>
            <a:off x="628651" y="2136300"/>
            <a:ext cx="8007350" cy="2185214"/>
          </a:xfrm>
          <a:prstGeom prst="rect">
            <a:avLst/>
          </a:prstGeom>
        </p:spPr>
        <p:txBody>
          <a:bodyPr wrap="square">
            <a:spAutoFit/>
          </a:bodyPr>
          <a:lstStyle/>
          <a:p>
            <a:r>
              <a:rPr lang="en-US" sz="2800" b="1" dirty="0"/>
              <a:t>Video: </a:t>
            </a:r>
            <a:r>
              <a:rPr lang="en-US" sz="2800" dirty="0"/>
              <a:t>Ejected arc at a high voltage substation</a:t>
            </a:r>
          </a:p>
          <a:p>
            <a:pPr>
              <a:tabLst>
                <a:tab pos="1146175" algn="l"/>
              </a:tabLst>
            </a:pPr>
            <a:endParaRPr lang="en-US" sz="2000" dirty="0">
              <a:hlinkClick r:id="rId3"/>
            </a:endParaRPr>
          </a:p>
          <a:p>
            <a:pPr>
              <a:tabLst>
                <a:tab pos="1146175" algn="l"/>
              </a:tabLst>
            </a:pPr>
            <a:r>
              <a:rPr lang="en-US" sz="2000" dirty="0">
                <a:hlinkClick r:id="rId3"/>
              </a:rPr>
              <a:t>https://www.youtube.com/watch?v=ROEz9eW6Tjk&amp;feature=youtu.be</a:t>
            </a:r>
            <a:endParaRPr lang="en-US" sz="2000" dirty="0"/>
          </a:p>
          <a:p>
            <a:pPr>
              <a:tabLst>
                <a:tab pos="1146175" algn="l"/>
              </a:tabLst>
            </a:pPr>
            <a:r>
              <a:rPr lang="en-US" sz="2800" dirty="0"/>
              <a:t>OR</a:t>
            </a:r>
          </a:p>
          <a:p>
            <a:pPr>
              <a:tabLst>
                <a:tab pos="1146175" algn="l"/>
              </a:tabLst>
            </a:pPr>
            <a:r>
              <a:rPr lang="en-US" sz="2000" dirty="0">
                <a:hlinkClick r:id="rId4"/>
              </a:rPr>
              <a:t>https://ucmo.hosted.panopto.com/Panopto/Pages/Viewer.aspx?id=611aefa9-e791-4a9b-b414-ac2401397eb4</a:t>
            </a:r>
            <a:endParaRPr lang="en-US" sz="2000" dirty="0"/>
          </a:p>
        </p:txBody>
      </p:sp>
    </p:spTree>
    <p:extLst>
      <p:ext uri="{BB962C8B-B14F-4D97-AF65-F5344CB8AC3E}">
        <p14:creationId xmlns:p14="http://schemas.microsoft.com/office/powerpoint/2010/main" val="59516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2" y="365126"/>
            <a:ext cx="8270258" cy="826365"/>
          </a:xfrm>
        </p:spPr>
        <p:txBody>
          <a:bodyPr>
            <a:normAutofit/>
          </a:bodyPr>
          <a:lstStyle/>
          <a:p>
            <a:pPr algn="ctr"/>
            <a:r>
              <a:rPr lang="en-US" sz="4000" b="1" dirty="0">
                <a:solidFill>
                  <a:srgbClr val="0000CC"/>
                </a:solidFill>
              </a:rPr>
              <a:t>5) Tracking Arc (wet clothing or skin )</a:t>
            </a:r>
          </a:p>
        </p:txBody>
      </p:sp>
      <p:sp>
        <p:nvSpPr>
          <p:cNvPr id="23" name="Content Placeholder 2"/>
          <p:cNvSpPr txBox="1">
            <a:spLocks/>
          </p:cNvSpPr>
          <p:nvPr/>
        </p:nvSpPr>
        <p:spPr>
          <a:xfrm>
            <a:off x="245092" y="1419367"/>
            <a:ext cx="4668103" cy="4976192"/>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63550" indent="-463550">
              <a:buClr>
                <a:schemeClr val="tx1"/>
              </a:buClr>
              <a:buFont typeface="Wingdings" panose="05000000000000000000" pitchFamily="2" charset="2"/>
              <a:buChar char="q"/>
            </a:pPr>
            <a:r>
              <a:rPr lang="en-US" sz="2800" dirty="0">
                <a:solidFill>
                  <a:schemeClr val="tx1"/>
                </a:solidFill>
              </a:rPr>
              <a:t>A conductor (ex. human) bridges the hot line and ground </a:t>
            </a:r>
          </a:p>
          <a:p>
            <a:pPr marL="463550" indent="-463550">
              <a:buClr>
                <a:schemeClr val="tx1"/>
              </a:buClr>
              <a:buFont typeface="Wingdings" panose="05000000000000000000" pitchFamily="2" charset="2"/>
              <a:buChar char="q"/>
            </a:pPr>
            <a:r>
              <a:rPr lang="en-US" sz="2800" dirty="0">
                <a:solidFill>
                  <a:schemeClr val="tx1"/>
                </a:solidFill>
              </a:rPr>
              <a:t>Current passing through the wet conductive clothing </a:t>
            </a:r>
          </a:p>
          <a:p>
            <a:pPr marL="463550" indent="-463550">
              <a:buClr>
                <a:schemeClr val="tx1"/>
              </a:buClr>
              <a:buFont typeface="Wingdings" panose="05000000000000000000" pitchFamily="2" charset="2"/>
              <a:buChar char="q"/>
            </a:pPr>
            <a:r>
              <a:rPr lang="en-US" sz="2800" dirty="0">
                <a:solidFill>
                  <a:schemeClr val="tx1"/>
                </a:solidFill>
              </a:rPr>
              <a:t>Can cause both electrocution and fire </a:t>
            </a:r>
          </a:p>
          <a:p>
            <a:pPr marL="463550" indent="-463550">
              <a:buClr>
                <a:schemeClr val="tx1"/>
              </a:buClr>
              <a:buFont typeface="Wingdings" panose="05000000000000000000" pitchFamily="2" charset="2"/>
              <a:buChar char="q"/>
            </a:pPr>
            <a:r>
              <a:rPr lang="en-US" sz="2800" dirty="0">
                <a:solidFill>
                  <a:schemeClr val="tx1"/>
                </a:solidFill>
              </a:rPr>
              <a:t>Can cause ignition of underlayer clothing </a:t>
            </a:r>
          </a:p>
        </p:txBody>
      </p:sp>
      <p:pic>
        <p:nvPicPr>
          <p:cNvPr id="8" name="Picture 7" descr="High voltage on the skin surface or wet clothing can result in tracking arc.&#10;Tracking arc is very different from all others because the arc follows a path underneath the person’s clothing where the wet under-clothing closest to the skin can ignite. The tracking arc is the electric arc that can occur on a worker’s wet, sweaty skin surface under the clothing as result of a worker having a direct or indirect contact with the energized part, or as a result of a worker approaching to the energized part. The tracking arc event represents a double hazard of electrocution and non-AR clothing ignition. ">
            <a:extLst>
              <a:ext uri="{FF2B5EF4-FFF2-40B4-BE49-F238E27FC236}">
                <a16:creationId xmlns:a16="http://schemas.microsoft.com/office/drawing/2014/main" id="{76265408-DAD8-4ACE-8B35-843D38E5064E}"/>
              </a:ext>
            </a:extLst>
          </p:cNvPr>
          <p:cNvPicPr>
            <a:picLocks noChangeAspect="1"/>
          </p:cNvPicPr>
          <p:nvPr/>
        </p:nvPicPr>
        <p:blipFill>
          <a:blip r:embed="rId3"/>
          <a:stretch>
            <a:fillRect/>
          </a:stretch>
        </p:blipFill>
        <p:spPr>
          <a:xfrm>
            <a:off x="5299374" y="1591350"/>
            <a:ext cx="3128892" cy="4393763"/>
          </a:xfrm>
          <a:prstGeom prst="rect">
            <a:avLst/>
          </a:prstGeom>
        </p:spPr>
      </p:pic>
      <p:sp>
        <p:nvSpPr>
          <p:cNvPr id="24" name="Footer Placeholder 3"/>
          <p:cNvSpPr>
            <a:spLocks noGrp="1"/>
          </p:cNvSpPr>
          <p:nvPr>
            <p:ph type="ftr" sz="quarter" idx="11"/>
          </p:nvPr>
        </p:nvSpPr>
        <p:spPr/>
        <p:txBody>
          <a:bodyPr/>
          <a:lstStyle/>
          <a:p>
            <a:r>
              <a:rPr lang="en-US" dirty="0"/>
              <a:t>Supported by OSHA Susan Harwood Grant SH05153SH9</a:t>
            </a:r>
          </a:p>
        </p:txBody>
      </p:sp>
      <p:sp>
        <p:nvSpPr>
          <p:cNvPr id="6" name="Slide Number Placeholder 4">
            <a:extLst>
              <a:ext uri="{FF2B5EF4-FFF2-40B4-BE49-F238E27FC236}">
                <a16:creationId xmlns:a16="http://schemas.microsoft.com/office/drawing/2014/main" id="{DB12C597-CEB4-4A9D-A58D-85FCF4308DEB}"/>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02323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Tracking Arc Example in the Field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62</a:t>
            </a:fld>
            <a:endParaRPr lang="en-US" dirty="0"/>
          </a:p>
        </p:txBody>
      </p:sp>
      <p:sp>
        <p:nvSpPr>
          <p:cNvPr id="7" name="Rectangle 6">
            <a:extLst>
              <a:ext uri="{FF2B5EF4-FFF2-40B4-BE49-F238E27FC236}">
                <a16:creationId xmlns:a16="http://schemas.microsoft.com/office/drawing/2014/main" id="{CEDE12AA-6EAF-4C5D-806F-E81EE84AEC33}"/>
              </a:ext>
            </a:extLst>
          </p:cNvPr>
          <p:cNvSpPr/>
          <p:nvPr/>
        </p:nvSpPr>
        <p:spPr>
          <a:xfrm>
            <a:off x="628651" y="2136300"/>
            <a:ext cx="8007350" cy="2185214"/>
          </a:xfrm>
          <a:prstGeom prst="rect">
            <a:avLst/>
          </a:prstGeom>
        </p:spPr>
        <p:txBody>
          <a:bodyPr wrap="square">
            <a:spAutoFit/>
          </a:bodyPr>
          <a:lstStyle/>
          <a:p>
            <a:r>
              <a:rPr lang="en-US" sz="2800" b="1" dirty="0"/>
              <a:t>Video: </a:t>
            </a:r>
            <a:r>
              <a:rPr lang="en-US" sz="2800" dirty="0"/>
              <a:t>Tracking arc stick on HV line</a:t>
            </a:r>
          </a:p>
          <a:p>
            <a:pPr>
              <a:tabLst>
                <a:tab pos="1146175" algn="l"/>
              </a:tabLst>
            </a:pPr>
            <a:endParaRPr lang="en-US" sz="2000" dirty="0">
              <a:hlinkClick r:id="rId3"/>
            </a:endParaRPr>
          </a:p>
          <a:p>
            <a:pPr>
              <a:tabLst>
                <a:tab pos="1146175" algn="l"/>
              </a:tabLst>
            </a:pPr>
            <a:r>
              <a:rPr lang="en-US" sz="2000" dirty="0">
                <a:hlinkClick r:id="rId3"/>
              </a:rPr>
              <a:t>https://www.youtube.com/watch?v=TaDJQkGdYVI&amp;feature=youtu.be</a:t>
            </a:r>
            <a:r>
              <a:rPr lang="en-US" sz="2000" dirty="0"/>
              <a:t> </a:t>
            </a:r>
          </a:p>
          <a:p>
            <a:pPr>
              <a:tabLst>
                <a:tab pos="1146175" algn="l"/>
              </a:tabLst>
            </a:pPr>
            <a:r>
              <a:rPr lang="en-US" sz="2800" dirty="0"/>
              <a:t>OR</a:t>
            </a:r>
          </a:p>
          <a:p>
            <a:pPr>
              <a:tabLst>
                <a:tab pos="1146175" algn="l"/>
              </a:tabLst>
            </a:pPr>
            <a:r>
              <a:rPr lang="en-US" sz="2000" u="sng" dirty="0">
                <a:solidFill>
                  <a:srgbClr val="1155CC"/>
                </a:solidFill>
                <a:effectLst/>
                <a:latin typeface="Calibri" panose="020F0502020204030204" pitchFamily="34" charset="0"/>
                <a:ea typeface="Arial" panose="020B0604020202020204" pitchFamily="34" charset="0"/>
                <a:hlinkClick r:id="rId4"/>
              </a:rPr>
              <a:t>https://ucmo.hosted.panopto.com/Panopto/Pages/Viewer.aspx?id=9aab45d1-74fb-4cea-8013-ac2401397fce</a:t>
            </a:r>
            <a:r>
              <a:rPr lang="en-US" sz="2000" dirty="0">
                <a:effectLst/>
                <a:latin typeface="Calibri" panose="020F0502020204030204" pitchFamily="34" charset="0"/>
                <a:ea typeface="Arial" panose="020B0604020202020204" pitchFamily="34" charset="0"/>
              </a:rPr>
              <a:t> </a:t>
            </a:r>
            <a:endParaRPr lang="en-US" sz="2000" dirty="0"/>
          </a:p>
        </p:txBody>
      </p:sp>
    </p:spTree>
    <p:extLst>
      <p:ext uri="{BB962C8B-B14F-4D97-AF65-F5344CB8AC3E}">
        <p14:creationId xmlns:p14="http://schemas.microsoft.com/office/powerpoint/2010/main" val="1259342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1770"/>
            <a:ext cx="8991599" cy="657221"/>
          </a:xfrm>
        </p:spPr>
        <p:txBody>
          <a:bodyPr>
            <a:noAutofit/>
          </a:bodyPr>
          <a:lstStyle/>
          <a:p>
            <a:pPr algn="ctr"/>
            <a:r>
              <a:rPr lang="en-US" sz="4000" b="1" dirty="0">
                <a:solidFill>
                  <a:srgbClr val="0000CC"/>
                </a:solidFill>
              </a:rPr>
              <a:t>Tracking Arc Examples: Man on the  Train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63</a:t>
            </a:fld>
            <a:endParaRPr lang="en-US" dirty="0"/>
          </a:p>
        </p:txBody>
      </p:sp>
      <p:sp>
        <p:nvSpPr>
          <p:cNvPr id="10" name="Rectangle 9">
            <a:extLst>
              <a:ext uri="{FF2B5EF4-FFF2-40B4-BE49-F238E27FC236}">
                <a16:creationId xmlns:a16="http://schemas.microsoft.com/office/drawing/2014/main" id="{17E65A23-C87B-4725-A4AB-B50EA494E416}"/>
              </a:ext>
            </a:extLst>
          </p:cNvPr>
          <p:cNvSpPr/>
          <p:nvPr/>
        </p:nvSpPr>
        <p:spPr>
          <a:xfrm>
            <a:off x="628651" y="1002666"/>
            <a:ext cx="8007350" cy="5501506"/>
          </a:xfrm>
          <a:prstGeom prst="rect">
            <a:avLst/>
          </a:prstGeom>
        </p:spPr>
        <p:txBody>
          <a:bodyPr wrap="square">
            <a:spAutoFit/>
          </a:bodyPr>
          <a:lstStyle/>
          <a:p>
            <a:r>
              <a:rPr lang="en-US" sz="2800" b="1" dirty="0"/>
              <a:t>Video: </a:t>
            </a:r>
            <a:r>
              <a:rPr lang="en-US" sz="2800" dirty="0"/>
              <a:t>Tracking arc man and  contact wire</a:t>
            </a:r>
          </a:p>
          <a:p>
            <a:pPr>
              <a:tabLst>
                <a:tab pos="1146175" algn="l"/>
              </a:tabLst>
            </a:pPr>
            <a:r>
              <a:rPr lang="en-US" sz="1350" dirty="0">
                <a:hlinkClick r:id="rId3"/>
              </a:rPr>
              <a:t>https://ucmo.hosted.panopto.com/Panopto/Pages/Viewer.aspx?id=5ed2fb4b-6a15-4fbf-97ed-ac280160b0ce</a:t>
            </a:r>
            <a:r>
              <a:rPr lang="en-US" sz="1350" dirty="0"/>
              <a:t> </a:t>
            </a:r>
          </a:p>
          <a:p>
            <a:pPr>
              <a:tabLst>
                <a:tab pos="1146175" algn="l"/>
              </a:tabLst>
            </a:pPr>
            <a:r>
              <a:rPr lang="en-US" sz="2000" dirty="0"/>
              <a:t>OR</a:t>
            </a:r>
          </a:p>
          <a:p>
            <a:pPr>
              <a:tabLst>
                <a:tab pos="1146175" algn="l"/>
              </a:tabLst>
            </a:pPr>
            <a:r>
              <a:rPr lang="en-US" dirty="0">
                <a:hlinkClick r:id="rId4"/>
              </a:rPr>
              <a:t>https://drive.google.com/file/d/1HX3HmwdbGd_9-5J2pGinqD43v2ZWH_xL/view</a:t>
            </a:r>
            <a:r>
              <a:rPr lang="en-US" dirty="0"/>
              <a:t> </a:t>
            </a:r>
          </a:p>
          <a:p>
            <a:pPr>
              <a:tabLst>
                <a:tab pos="1146175" algn="l"/>
              </a:tabLst>
            </a:pPr>
            <a:endParaRPr lang="en-US" sz="2000" dirty="0"/>
          </a:p>
          <a:p>
            <a:pPr>
              <a:tabLst>
                <a:tab pos="1146175" algn="l"/>
              </a:tabLst>
            </a:pPr>
            <a:r>
              <a:rPr lang="en-US" sz="2800" dirty="0"/>
              <a:t>Video example of tracking arc on approach to energized conductors is shown in this slide.  </a:t>
            </a:r>
          </a:p>
          <a:p>
            <a:pPr>
              <a:tabLst>
                <a:tab pos="1146175" algn="l"/>
              </a:tabLst>
            </a:pPr>
            <a:r>
              <a:rPr lang="en-US" sz="2800" dirty="0"/>
              <a:t>There are two separate arc events captured in the video. The first one was likely a tracking arc along sweat skin. Wet skin diverted current from flowing through the body and saving person from electric shock. However, the second arc event did cause electric shock as the skin dried as a result of first arc event. This man collapsed afterwards.</a:t>
            </a:r>
          </a:p>
        </p:txBody>
      </p:sp>
    </p:spTree>
    <p:extLst>
      <p:ext uri="{BB962C8B-B14F-4D97-AF65-F5344CB8AC3E}">
        <p14:creationId xmlns:p14="http://schemas.microsoft.com/office/powerpoint/2010/main" val="4178951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41" y="206765"/>
            <a:ext cx="8290498" cy="890468"/>
          </a:xfrm>
        </p:spPr>
        <p:txBody>
          <a:bodyPr>
            <a:normAutofit fontScale="90000"/>
          </a:bodyPr>
          <a:lstStyle/>
          <a:p>
            <a:pPr algn="ctr"/>
            <a:r>
              <a:rPr lang="en-US" sz="4000" b="1" dirty="0">
                <a:solidFill>
                  <a:srgbClr val="0000CC"/>
                </a:solidFill>
              </a:rPr>
              <a:t>Tracking Arc and Electrocution in the Field</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64</a:t>
            </a:fld>
            <a:endParaRPr lang="en-US" dirty="0"/>
          </a:p>
        </p:txBody>
      </p:sp>
      <p:sp>
        <p:nvSpPr>
          <p:cNvPr id="10" name="Rectangle 9">
            <a:extLst>
              <a:ext uri="{FF2B5EF4-FFF2-40B4-BE49-F238E27FC236}">
                <a16:creationId xmlns:a16="http://schemas.microsoft.com/office/drawing/2014/main" id="{9AB2685D-0F97-4CC0-B255-7654649C9F62}"/>
              </a:ext>
            </a:extLst>
          </p:cNvPr>
          <p:cNvSpPr/>
          <p:nvPr/>
        </p:nvSpPr>
        <p:spPr>
          <a:xfrm>
            <a:off x="652489" y="1130682"/>
            <a:ext cx="8007350" cy="5047536"/>
          </a:xfrm>
          <a:prstGeom prst="rect">
            <a:avLst/>
          </a:prstGeom>
        </p:spPr>
        <p:txBody>
          <a:bodyPr wrap="square">
            <a:spAutoFit/>
          </a:bodyPr>
          <a:lstStyle/>
          <a:p>
            <a:r>
              <a:rPr lang="en-US" sz="2800" b="1" dirty="0"/>
              <a:t>Video: </a:t>
            </a:r>
            <a:r>
              <a:rPr lang="en-US" sz="2800" dirty="0"/>
              <a:t>Tracking arc accident on 4 painters</a:t>
            </a:r>
          </a:p>
          <a:p>
            <a:pPr>
              <a:tabLst>
                <a:tab pos="1146175" algn="l"/>
              </a:tabLst>
            </a:pPr>
            <a:r>
              <a:rPr lang="en-US" sz="2000" dirty="0">
                <a:hlinkClick r:id="rId3"/>
              </a:rPr>
              <a:t>https://ucmo.hosted.panopto.com/Panopto/Pages/Viewer.aspx?id=20767fc8-8928-4c74-b2de-ac280160b09a</a:t>
            </a:r>
            <a:r>
              <a:rPr lang="en-US" sz="2000" dirty="0"/>
              <a:t> </a:t>
            </a:r>
          </a:p>
          <a:p>
            <a:pPr>
              <a:tabLst>
                <a:tab pos="1146175" algn="l"/>
              </a:tabLst>
            </a:pPr>
            <a:r>
              <a:rPr lang="en-US" sz="2000" dirty="0"/>
              <a:t>OR</a:t>
            </a:r>
          </a:p>
          <a:p>
            <a:pPr>
              <a:tabLst>
                <a:tab pos="1146175" algn="l"/>
              </a:tabLst>
            </a:pPr>
            <a:r>
              <a:rPr lang="en-US" sz="1900" dirty="0">
                <a:hlinkClick r:id="rId4"/>
              </a:rPr>
              <a:t>https://drive.google.com/file/d/1h3P-uNw9x6DlVN_wT2jl6051gbivLyJ9/view</a:t>
            </a:r>
            <a:r>
              <a:rPr lang="en-US" sz="1900" dirty="0"/>
              <a:t> </a:t>
            </a:r>
          </a:p>
          <a:p>
            <a:pPr>
              <a:tabLst>
                <a:tab pos="1146175" algn="l"/>
              </a:tabLst>
            </a:pPr>
            <a:endParaRPr lang="en-US" sz="2000" dirty="0"/>
          </a:p>
          <a:p>
            <a:pPr>
              <a:tabLst>
                <a:tab pos="1146175" algn="l"/>
              </a:tabLst>
            </a:pPr>
            <a:r>
              <a:rPr lang="en-US" sz="2800" dirty="0"/>
              <a:t>Video example of tracking arc and electrocution in the field is shown in this slide. </a:t>
            </a:r>
          </a:p>
          <a:p>
            <a:pPr>
              <a:tabLst>
                <a:tab pos="1146175" algn="l"/>
              </a:tabLst>
            </a:pPr>
            <a:r>
              <a:rPr lang="en-US" sz="2800" dirty="0"/>
              <a:t>This accident involved electric shock and electrocution as well as tracking arc and clothing ignition.</a:t>
            </a:r>
          </a:p>
          <a:p>
            <a:pPr>
              <a:tabLst>
                <a:tab pos="1146175" algn="l"/>
              </a:tabLst>
            </a:pPr>
            <a:r>
              <a:rPr lang="en-US" sz="2800" dirty="0"/>
              <a:t>There were four non-electrical workers involved in the accident with several different individual outcomes. </a:t>
            </a:r>
          </a:p>
        </p:txBody>
      </p:sp>
    </p:spTree>
    <p:extLst>
      <p:ext uri="{BB962C8B-B14F-4D97-AF65-F5344CB8AC3E}">
        <p14:creationId xmlns:p14="http://schemas.microsoft.com/office/powerpoint/2010/main" val="3041855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0468"/>
          </a:xfrm>
        </p:spPr>
        <p:txBody>
          <a:bodyPr>
            <a:normAutofit/>
          </a:bodyPr>
          <a:lstStyle/>
          <a:p>
            <a:pPr algn="ctr"/>
            <a:r>
              <a:rPr lang="en-US" sz="4000" b="1" dirty="0">
                <a:solidFill>
                  <a:srgbClr val="0000CC"/>
                </a:solidFill>
              </a:rPr>
              <a:t>Type of Arc - Summary</a:t>
            </a:r>
          </a:p>
        </p:txBody>
      </p:sp>
      <p:sp>
        <p:nvSpPr>
          <p:cNvPr id="3" name="Content Placeholder 2"/>
          <p:cNvSpPr>
            <a:spLocks noGrp="1"/>
          </p:cNvSpPr>
          <p:nvPr>
            <p:ph idx="1"/>
          </p:nvPr>
        </p:nvSpPr>
        <p:spPr>
          <a:xfrm>
            <a:off x="628650" y="1473958"/>
            <a:ext cx="7886700" cy="4703005"/>
          </a:xfrm>
        </p:spPr>
        <p:txBody>
          <a:bodyPr>
            <a:normAutofit/>
          </a:bodyPr>
          <a:lstStyle/>
          <a:p>
            <a:pPr marL="463550" indent="-463550">
              <a:buFont typeface="Wingdings" panose="05000000000000000000" pitchFamily="2" charset="2"/>
              <a:buChar char="q"/>
            </a:pPr>
            <a:r>
              <a:rPr lang="en-US" sz="2800" dirty="0">
                <a:solidFill>
                  <a:schemeClr val="tx1"/>
                </a:solidFill>
              </a:rPr>
              <a:t>Any hazard assessment, incident investigation, or PPE selection is incomplete without first and foremost knowing type of arc</a:t>
            </a:r>
          </a:p>
          <a:p>
            <a:pPr marL="463550" indent="-463550">
              <a:buFont typeface="Wingdings" panose="05000000000000000000" pitchFamily="2" charset="2"/>
              <a:buChar char="q"/>
            </a:pPr>
            <a:r>
              <a:rPr lang="en-US" sz="2800" dirty="0"/>
              <a:t>Knowledge of expected arc type help organizing and setting up safe workplace</a:t>
            </a:r>
          </a:p>
          <a:p>
            <a:pPr marL="463550" indent="-463550">
              <a:buFont typeface="Wingdings" panose="05000000000000000000" pitchFamily="2" charset="2"/>
              <a:buChar char="q"/>
            </a:pPr>
            <a:r>
              <a:rPr lang="en-US" sz="2800" dirty="0"/>
              <a:t>Thermal energy dissipation is often directional depending on arc type</a:t>
            </a:r>
          </a:p>
          <a:p>
            <a:pPr marL="463550" indent="-463550">
              <a:buFont typeface="Wingdings" panose="05000000000000000000" pitchFamily="2" charset="2"/>
              <a:buChar char="q"/>
            </a:pPr>
            <a:r>
              <a:rPr lang="en-US" sz="2800" dirty="0"/>
              <a:t>Direction of thermal energy dissipation is predictable  </a:t>
            </a:r>
            <a:endParaRPr lang="en-US" sz="2800" dirty="0">
              <a:solidFill>
                <a:schemeClr val="tx1"/>
              </a:solidFill>
            </a:endParaRPr>
          </a:p>
          <a:p>
            <a:pPr marL="0" indent="571500">
              <a:buFont typeface="Wingdings" panose="05000000000000000000" pitchFamily="2" charset="2"/>
              <a:buChar char="q"/>
            </a:pPr>
            <a:endParaRPr lang="en-US" sz="2800" dirty="0">
              <a:solidFill>
                <a:schemeClr val="tx1"/>
              </a:solidFill>
            </a:endParaRPr>
          </a:p>
          <a:p>
            <a:pPr marL="457200" indent="-457200">
              <a:buFont typeface="Wingdings" panose="05000000000000000000" pitchFamily="2" charset="2"/>
              <a:buChar char="q"/>
            </a:pPr>
            <a:endParaRPr lang="en-US" sz="2800" dirty="0">
              <a:solidFill>
                <a:schemeClr val="tx1"/>
              </a:solidFill>
            </a:endParaRPr>
          </a:p>
          <a:p>
            <a:pPr marL="0" indent="0">
              <a:buNone/>
            </a:pPr>
            <a:endParaRPr lang="en-US" sz="2800" dirty="0"/>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3074451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58874"/>
          </a:xfrm>
        </p:spPr>
        <p:txBody>
          <a:bodyPr>
            <a:normAutofit/>
          </a:bodyPr>
          <a:lstStyle/>
          <a:p>
            <a:pPr algn="ctr"/>
            <a:r>
              <a:rPr lang="en-US" sz="4000" b="1" dirty="0">
                <a:solidFill>
                  <a:srgbClr val="0000CC"/>
                </a:solidFill>
              </a:rPr>
              <a:t>Conclusions for Module 1</a:t>
            </a:r>
            <a:endParaRPr lang="en-US" sz="4000" dirty="0"/>
          </a:p>
        </p:txBody>
      </p:sp>
      <p:sp>
        <p:nvSpPr>
          <p:cNvPr id="3" name="Content Placeholder 2"/>
          <p:cNvSpPr>
            <a:spLocks noGrp="1"/>
          </p:cNvSpPr>
          <p:nvPr>
            <p:ph idx="1"/>
          </p:nvPr>
        </p:nvSpPr>
        <p:spPr>
          <a:xfrm>
            <a:off x="710538" y="1524000"/>
            <a:ext cx="7764723" cy="4819649"/>
          </a:xfrm>
        </p:spPr>
        <p:txBody>
          <a:bodyPr>
            <a:normAutofit/>
          </a:bodyPr>
          <a:lstStyle/>
          <a:p>
            <a:pPr marL="463550" indent="-463550">
              <a:buFont typeface="Wingdings" panose="05000000000000000000" pitchFamily="2" charset="2"/>
              <a:buChar char="q"/>
            </a:pPr>
            <a:r>
              <a:rPr lang="en-US" sz="2800" dirty="0"/>
              <a:t>Electric hazards in wind construction and maintenance are electric shock and electric arc</a:t>
            </a:r>
          </a:p>
          <a:p>
            <a:pPr marL="463550" indent="-463550">
              <a:buFont typeface="Wingdings" panose="05000000000000000000" pitchFamily="2" charset="2"/>
              <a:buChar char="q"/>
            </a:pPr>
            <a:r>
              <a:rPr lang="en-US" sz="2800" dirty="0"/>
              <a:t>Multiple video material demonstrated example of how electric hazards can impact human body and human body reaction</a:t>
            </a:r>
          </a:p>
          <a:p>
            <a:pPr marL="463550" indent="-463550">
              <a:buFont typeface="Wingdings" panose="05000000000000000000" pitchFamily="2" charset="2"/>
              <a:buChar char="q"/>
            </a:pPr>
            <a:r>
              <a:rPr lang="en-US" sz="2800" dirty="0"/>
              <a:t>Electric current not voltage cause damage resulting from electric shock   </a:t>
            </a:r>
          </a:p>
          <a:p>
            <a:pPr marL="463550" indent="-463550">
              <a:buFont typeface="Wingdings" panose="05000000000000000000" pitchFamily="2" charset="2"/>
              <a:buChar char="q"/>
            </a:pPr>
            <a:r>
              <a:rPr lang="en-US" sz="2800" dirty="0"/>
              <a:t>Not all arcs are burn equal</a:t>
            </a:r>
          </a:p>
          <a:p>
            <a:pPr marL="463550" indent="-463550">
              <a:buFont typeface="Wingdings" panose="05000000000000000000" pitchFamily="2" charset="2"/>
              <a:buChar char="q"/>
            </a:pPr>
            <a:r>
              <a:rPr lang="en-US" sz="2800" dirty="0"/>
              <a:t>Arc properties and types are discussed in detail using video materials.   </a:t>
            </a:r>
          </a:p>
          <a:p>
            <a:endParaRPr lang="en-US" sz="2800" dirty="0"/>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2515878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Post-training Quiz</a:t>
            </a:r>
          </a:p>
        </p:txBody>
      </p:sp>
      <p:sp>
        <p:nvSpPr>
          <p:cNvPr id="3" name="Content Placeholder 2"/>
          <p:cNvSpPr>
            <a:spLocks noGrp="1"/>
          </p:cNvSpPr>
          <p:nvPr>
            <p:ph idx="1"/>
          </p:nvPr>
        </p:nvSpPr>
        <p:spPr>
          <a:xfrm>
            <a:off x="546100" y="911514"/>
            <a:ext cx="8382000" cy="5238750"/>
          </a:xfrm>
        </p:spPr>
        <p:txBody>
          <a:bodyPr>
            <a:noAutofit/>
          </a:bodyPr>
          <a:lstStyle/>
          <a:p>
            <a:pPr marL="0" indent="0">
              <a:lnSpc>
                <a:spcPct val="100000"/>
              </a:lnSpc>
              <a:spcBef>
                <a:spcPts val="0"/>
              </a:spcBef>
              <a:buNone/>
            </a:pPr>
            <a:r>
              <a:rPr lang="en-US" sz="2800" dirty="0">
                <a:solidFill>
                  <a:srgbClr val="00B050"/>
                </a:solidFill>
              </a:rPr>
              <a:t>1. Which is the primary contributing factor for occupational fatality when exposed to electricity?</a:t>
            </a:r>
          </a:p>
          <a:p>
            <a:pPr marL="0" indent="0">
              <a:lnSpc>
                <a:spcPct val="100000"/>
              </a:lnSpc>
              <a:spcBef>
                <a:spcPts val="0"/>
              </a:spcBef>
              <a:buNone/>
            </a:pPr>
            <a:r>
              <a:rPr lang="en-US" sz="2800" dirty="0"/>
              <a:t>a) voltage       b) current</a:t>
            </a:r>
          </a:p>
          <a:p>
            <a:pPr marL="0" indent="0">
              <a:lnSpc>
                <a:spcPct val="100000"/>
              </a:lnSpc>
              <a:spcBef>
                <a:spcPts val="0"/>
              </a:spcBef>
              <a:buNone/>
            </a:pPr>
            <a:r>
              <a:rPr lang="en-US" sz="2800" dirty="0">
                <a:solidFill>
                  <a:srgbClr val="00B050"/>
                </a:solidFill>
              </a:rPr>
              <a:t>2. What is the threshold level of current that can cause heart fibrillation? </a:t>
            </a:r>
          </a:p>
          <a:p>
            <a:pPr marL="0" indent="0">
              <a:lnSpc>
                <a:spcPct val="100000"/>
              </a:lnSpc>
              <a:spcBef>
                <a:spcPts val="0"/>
              </a:spcBef>
              <a:buNone/>
            </a:pPr>
            <a:r>
              <a:rPr lang="en-US" sz="2800" dirty="0"/>
              <a:t>a) </a:t>
            </a:r>
            <a:r>
              <a:rPr lang="it-IT" sz="2800" dirty="0"/>
              <a:t>1 mA           b) 10 mA         c) 20 mA           d) 100 mA</a:t>
            </a:r>
            <a:endParaRPr lang="en-US" sz="2800" dirty="0"/>
          </a:p>
          <a:p>
            <a:pPr marL="0" indent="0">
              <a:lnSpc>
                <a:spcPct val="100000"/>
              </a:lnSpc>
              <a:spcBef>
                <a:spcPts val="0"/>
              </a:spcBef>
              <a:buNone/>
            </a:pPr>
            <a:r>
              <a:rPr lang="en-US" sz="2800" dirty="0">
                <a:solidFill>
                  <a:srgbClr val="00B050"/>
                </a:solidFill>
              </a:rPr>
              <a:t>3. How many types electric arc can be classified into? </a:t>
            </a:r>
          </a:p>
          <a:p>
            <a:pPr marL="0" indent="0">
              <a:lnSpc>
                <a:spcPct val="100000"/>
              </a:lnSpc>
              <a:spcBef>
                <a:spcPts val="0"/>
              </a:spcBef>
              <a:buNone/>
            </a:pPr>
            <a:r>
              <a:rPr lang="en-US" sz="2800" dirty="0"/>
              <a:t>a) all arcs are the same           b) 2 types          </a:t>
            </a:r>
          </a:p>
          <a:p>
            <a:pPr marL="0" indent="0">
              <a:lnSpc>
                <a:spcPct val="100000"/>
              </a:lnSpc>
              <a:spcBef>
                <a:spcPts val="0"/>
              </a:spcBef>
              <a:buNone/>
            </a:pPr>
            <a:r>
              <a:rPr lang="en-US" sz="2800" dirty="0"/>
              <a:t>c) 3 types             d) 4 types              e) 5 types</a:t>
            </a:r>
          </a:p>
          <a:p>
            <a:pPr marL="0" indent="0">
              <a:lnSpc>
                <a:spcPct val="100000"/>
              </a:lnSpc>
              <a:spcBef>
                <a:spcPts val="0"/>
              </a:spcBef>
              <a:buNone/>
            </a:pPr>
            <a:r>
              <a:rPr lang="en-US" sz="2800" dirty="0">
                <a:solidFill>
                  <a:srgbClr val="00B050"/>
                </a:solidFill>
              </a:rPr>
              <a:t>4. What is the most common hazardous effect of electric arc for a human body?</a:t>
            </a:r>
          </a:p>
          <a:p>
            <a:pPr marL="0" indent="0">
              <a:lnSpc>
                <a:spcPct val="100000"/>
              </a:lnSpc>
              <a:spcBef>
                <a:spcPts val="0"/>
              </a:spcBef>
              <a:buNone/>
            </a:pPr>
            <a:r>
              <a:rPr lang="en-US" sz="2800" dirty="0"/>
              <a:t>a) sound wave         b) thermal energy           c) bright light        d) electric shock </a:t>
            </a:r>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1660747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CC"/>
                </a:solidFill>
              </a:rPr>
              <a:t>Questions?</a:t>
            </a:r>
            <a:endParaRPr lang="en-US" sz="4000" dirty="0"/>
          </a:p>
        </p:txBody>
      </p:sp>
      <p:sp>
        <p:nvSpPr>
          <p:cNvPr id="3" name="Content Placeholder 2"/>
          <p:cNvSpPr>
            <a:spLocks noGrp="1"/>
          </p:cNvSpPr>
          <p:nvPr>
            <p:ph idx="1"/>
          </p:nvPr>
        </p:nvSpPr>
        <p:spPr>
          <a:xfrm>
            <a:off x="670214" y="1714789"/>
            <a:ext cx="7886700" cy="4351338"/>
          </a:xfrm>
        </p:spPr>
        <p:txBody>
          <a:bodyPr/>
          <a:lstStyle/>
          <a:p>
            <a:endParaRPr lang="en-US" dirty="0"/>
          </a:p>
        </p:txBody>
      </p:sp>
      <p:sp>
        <p:nvSpPr>
          <p:cNvPr id="4" name="Footer Placeholder 3"/>
          <p:cNvSpPr>
            <a:spLocks noGrp="1"/>
          </p:cNvSpPr>
          <p:nvPr>
            <p:ph type="ftr" sz="quarter" idx="11"/>
          </p:nvPr>
        </p:nvSpPr>
        <p:spPr/>
        <p:txBody>
          <a:bodyPr/>
          <a:lstStyle/>
          <a:p>
            <a:r>
              <a:rPr lang="en-US"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350521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83D7-FA53-44EE-839F-0201492F72C8}"/>
              </a:ext>
            </a:extLst>
          </p:cNvPr>
          <p:cNvSpPr>
            <a:spLocks noGrp="1"/>
          </p:cNvSpPr>
          <p:nvPr>
            <p:ph type="title"/>
          </p:nvPr>
        </p:nvSpPr>
        <p:spPr>
          <a:xfrm>
            <a:off x="628650" y="1055495"/>
            <a:ext cx="7886700" cy="1270129"/>
          </a:xfrm>
        </p:spPr>
        <p:txBody>
          <a:bodyPr>
            <a:normAutofit/>
          </a:bodyPr>
          <a:lstStyle/>
          <a:p>
            <a:pPr algn="ctr"/>
            <a:r>
              <a:rPr lang="en-US" sz="6000" b="1" dirty="0">
                <a:solidFill>
                  <a:srgbClr val="0000CC"/>
                </a:solidFill>
              </a:rPr>
              <a:t>Module 1</a:t>
            </a:r>
          </a:p>
        </p:txBody>
      </p:sp>
      <p:sp>
        <p:nvSpPr>
          <p:cNvPr id="3" name="Text Placeholder 2">
            <a:extLst>
              <a:ext uri="{FF2B5EF4-FFF2-40B4-BE49-F238E27FC236}">
                <a16:creationId xmlns:a16="http://schemas.microsoft.com/office/drawing/2014/main" id="{CBCB86EE-2072-46A5-AB1B-6D41AFD32D28}"/>
              </a:ext>
            </a:extLst>
          </p:cNvPr>
          <p:cNvSpPr>
            <a:spLocks noGrp="1"/>
          </p:cNvSpPr>
          <p:nvPr>
            <p:ph type="body" idx="1"/>
          </p:nvPr>
        </p:nvSpPr>
        <p:spPr>
          <a:xfrm>
            <a:off x="1280132" y="2710611"/>
            <a:ext cx="6583736" cy="2625689"/>
          </a:xfrm>
        </p:spPr>
        <p:txBody>
          <a:bodyPr>
            <a:noAutofit/>
          </a:bodyPr>
          <a:lstStyle/>
          <a:p>
            <a:pPr algn="ctr"/>
            <a:r>
              <a:rPr lang="en-US" sz="6000" b="1" dirty="0">
                <a:solidFill>
                  <a:schemeClr val="tx1"/>
                </a:solidFill>
              </a:rPr>
              <a:t>Electric Hazards in Wind Industry</a:t>
            </a:r>
          </a:p>
        </p:txBody>
      </p:sp>
      <p:sp>
        <p:nvSpPr>
          <p:cNvPr id="4" name="Footer Placeholder 3">
            <a:extLst>
              <a:ext uri="{FF2B5EF4-FFF2-40B4-BE49-F238E27FC236}">
                <a16:creationId xmlns:a16="http://schemas.microsoft.com/office/drawing/2014/main" id="{058F2EE6-93E0-4995-9FE6-CC2096007133}"/>
              </a:ext>
            </a:extLst>
          </p:cNvPr>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a:extLst>
              <a:ext uri="{FF2B5EF4-FFF2-40B4-BE49-F238E27FC236}">
                <a16:creationId xmlns:a16="http://schemas.microsoft.com/office/drawing/2014/main" id="{34E0E2C0-E639-452E-AFEA-8E650ED44DA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51692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3612"/>
          </a:xfrm>
        </p:spPr>
        <p:txBody>
          <a:bodyPr>
            <a:normAutofit/>
          </a:bodyPr>
          <a:lstStyle/>
          <a:p>
            <a:pPr algn="ctr"/>
            <a:r>
              <a:rPr lang="en-US" sz="4000" b="1" dirty="0">
                <a:solidFill>
                  <a:srgbClr val="0000CC"/>
                </a:solidFill>
              </a:rPr>
              <a:t>Outline</a:t>
            </a:r>
          </a:p>
        </p:txBody>
      </p:sp>
      <p:sp>
        <p:nvSpPr>
          <p:cNvPr id="3" name="Content Placeholder 2"/>
          <p:cNvSpPr>
            <a:spLocks noGrp="1"/>
          </p:cNvSpPr>
          <p:nvPr>
            <p:ph idx="1"/>
          </p:nvPr>
        </p:nvSpPr>
        <p:spPr>
          <a:xfrm>
            <a:off x="628650" y="1257300"/>
            <a:ext cx="7886700" cy="4919663"/>
          </a:xfrm>
        </p:spPr>
        <p:txBody>
          <a:bodyPr>
            <a:normAutofit lnSpcReduction="10000"/>
          </a:bodyPr>
          <a:lstStyle/>
          <a:p>
            <a:pPr marL="463550" indent="-463550" defTabSz="463550">
              <a:buFont typeface="+mj-lt"/>
              <a:buAutoNum type="arabicParenR"/>
            </a:pPr>
            <a:r>
              <a:rPr lang="en-US" sz="2800" dirty="0"/>
              <a:t>Wind energy today and in perspective</a:t>
            </a:r>
          </a:p>
          <a:p>
            <a:pPr marL="463550" indent="-463550" defTabSz="463550">
              <a:buFont typeface="+mj-lt"/>
              <a:buAutoNum type="arabicParenR"/>
            </a:pPr>
            <a:r>
              <a:rPr lang="en-US" sz="2800" dirty="0"/>
              <a:t>Wind turbine common design </a:t>
            </a:r>
          </a:p>
          <a:p>
            <a:pPr marL="463550" indent="-463550" defTabSz="463550">
              <a:buFont typeface="+mj-lt"/>
              <a:buAutoNum type="arabicParenR"/>
            </a:pPr>
            <a:r>
              <a:rPr lang="en-US" sz="2800" dirty="0"/>
              <a:t>Sources of electric hazards</a:t>
            </a:r>
          </a:p>
          <a:p>
            <a:pPr marL="463550" indent="-463550" defTabSz="463550">
              <a:buFont typeface="+mj-lt"/>
              <a:buAutoNum type="arabicParenR"/>
            </a:pPr>
            <a:r>
              <a:rPr lang="en-US" sz="2800" dirty="0"/>
              <a:t>Electric shock hazard: direct and indirect contact, touch and step potential </a:t>
            </a:r>
          </a:p>
          <a:p>
            <a:pPr marL="463550" indent="-463550" defTabSz="463550">
              <a:buFont typeface="+mj-lt"/>
              <a:buAutoNum type="arabicParenR"/>
            </a:pPr>
            <a:r>
              <a:rPr lang="en-US" sz="2800" dirty="0"/>
              <a:t>Human body reaction on electric current and voltage</a:t>
            </a:r>
          </a:p>
          <a:p>
            <a:pPr marL="463550" indent="-463550" defTabSz="463550">
              <a:buFont typeface="+mj-lt"/>
              <a:buAutoNum type="arabicParenR"/>
            </a:pPr>
            <a:r>
              <a:rPr lang="en-US" sz="2800" dirty="0"/>
              <a:t>Electric arc hazards: thermal, blinding light, loud sound, clothing ignition, uncontrollable body movement  </a:t>
            </a:r>
          </a:p>
          <a:p>
            <a:pPr marL="463550" indent="-463550" defTabSz="463550">
              <a:buFont typeface="+mj-lt"/>
              <a:buAutoNum type="arabicParenR"/>
            </a:pPr>
            <a:r>
              <a:rPr lang="en-US" sz="2800" dirty="0"/>
              <a:t>Electric Arc Properties and Behavior</a:t>
            </a:r>
          </a:p>
          <a:p>
            <a:pPr marL="463550" indent="-463550" defTabSz="463550">
              <a:buFont typeface="+mj-lt"/>
              <a:buAutoNum type="arabicParenR"/>
            </a:pPr>
            <a:r>
              <a:rPr lang="en-US" sz="2800" dirty="0"/>
              <a:t>Types of Arc</a:t>
            </a:r>
          </a:p>
          <a:p>
            <a:pPr marL="514350" indent="-514350">
              <a:buFont typeface="Wingdings" panose="05000000000000000000" pitchFamily="2" charset="2"/>
              <a:buChar char="q"/>
            </a:pPr>
            <a:endParaRPr lang="en-US" sz="2800"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0181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Learning Objectives</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569913" indent="-569913">
              <a:buFont typeface="Wingdings" panose="05000000000000000000" pitchFamily="2" charset="2"/>
              <a:buChar char="q"/>
            </a:pPr>
            <a:r>
              <a:rPr lang="en-US" sz="2800" dirty="0"/>
              <a:t>Understand the difference  between electric shock, electrocution and electric arc thermal injuries</a:t>
            </a:r>
          </a:p>
          <a:p>
            <a:pPr marL="569913" indent="-569913">
              <a:buFont typeface="Wingdings" panose="05000000000000000000" pitchFamily="2" charset="2"/>
              <a:buChar char="q"/>
            </a:pPr>
            <a:r>
              <a:rPr lang="en-US" sz="2800" dirty="0"/>
              <a:t>Identify hazardous currents and their effects on the human body during electric shock</a:t>
            </a:r>
          </a:p>
          <a:p>
            <a:pPr marL="569913" indent="-569913">
              <a:buFont typeface="Wingdings" panose="05000000000000000000" pitchFamily="2" charset="2"/>
              <a:buChar char="q"/>
            </a:pPr>
            <a:r>
              <a:rPr lang="en-US" sz="2800" dirty="0"/>
              <a:t>Learn what is an electric arc (arc flash)</a:t>
            </a:r>
          </a:p>
          <a:p>
            <a:pPr marL="569913" indent="-569913">
              <a:buFont typeface="Wingdings" panose="05000000000000000000" pitchFamily="2" charset="2"/>
              <a:buChar char="q"/>
            </a:pPr>
            <a:r>
              <a:rPr lang="en-US" sz="2800" dirty="0"/>
              <a:t>Learn how Identify and distinguish different types of electric arcs</a:t>
            </a:r>
          </a:p>
        </p:txBody>
      </p:sp>
    </p:spTree>
    <p:extLst>
      <p:ext uri="{BB962C8B-B14F-4D97-AF65-F5344CB8AC3E}">
        <p14:creationId xmlns:p14="http://schemas.microsoft.com/office/powerpoint/2010/main" val="206837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B04D99-3E68-42FA-AC94-E8EF0D8BA8A2}"/>
</file>

<file path=customXml/itemProps2.xml><?xml version="1.0" encoding="utf-8"?>
<ds:datastoreItem xmlns:ds="http://schemas.openxmlformats.org/officeDocument/2006/customXml" ds:itemID="{D19D8972-B17D-4952-9509-117A82CEAA0D}"/>
</file>

<file path=customXml/itemProps3.xml><?xml version="1.0" encoding="utf-8"?>
<ds:datastoreItem xmlns:ds="http://schemas.openxmlformats.org/officeDocument/2006/customXml" ds:itemID="{06B53BE3-9B8B-4082-97E5-C9180B823E27}"/>
</file>

<file path=docProps/app.xml><?xml version="1.0" encoding="utf-8"?>
<Properties xmlns="http://schemas.openxmlformats.org/officeDocument/2006/extended-properties" xmlns:vt="http://schemas.openxmlformats.org/officeDocument/2006/docPropsVTypes">
  <Template/>
  <TotalTime>55475</TotalTime>
  <Words>11992</Words>
  <Application>Microsoft Office PowerPoint</Application>
  <PresentationFormat>On-screen Show (4:3)</PresentationFormat>
  <Paragraphs>952</Paragraphs>
  <Slides>68</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Symbol</vt:lpstr>
      <vt:lpstr>Wingdings</vt:lpstr>
      <vt:lpstr>Office Theme</vt:lpstr>
      <vt:lpstr>Electrical Safety for  Wind Tower Construction and Maintenance</vt:lpstr>
      <vt:lpstr>Acknowledgement</vt:lpstr>
      <vt:lpstr>Worker Rights and Responsibilities</vt:lpstr>
      <vt:lpstr>Worker Rights and Responsibilities (Cont'd)</vt:lpstr>
      <vt:lpstr>Discrimination Rights </vt:lpstr>
      <vt:lpstr>What are we leaning  -  Outline </vt:lpstr>
      <vt:lpstr>Module 1</vt:lpstr>
      <vt:lpstr>Outline</vt:lpstr>
      <vt:lpstr>Learning Objectives</vt:lpstr>
      <vt:lpstr>Pre-training Quiz</vt:lpstr>
      <vt:lpstr>1. Wind energy industry today</vt:lpstr>
      <vt:lpstr>Wind energy is growing</vt:lpstr>
      <vt:lpstr>U.S. Offshore Wind Resource</vt:lpstr>
      <vt:lpstr>Wind Tower Construction and Electricity Generation</vt:lpstr>
      <vt:lpstr>Electricity from Wind Turbines</vt:lpstr>
      <vt:lpstr>Wind turbine is a complicated piece of equipment, but a dangerous place for sun bathing.  What can be possibly go wrong with wind turbine?</vt:lpstr>
      <vt:lpstr>Wind Turbine Accident data (worldwide)</vt:lpstr>
      <vt:lpstr>Many things can go wrong and multiple hazards are present</vt:lpstr>
      <vt:lpstr>2. Wind Tower Hazards</vt:lpstr>
      <vt:lpstr>Fire and burning debris</vt:lpstr>
      <vt:lpstr>Fire and fatalities</vt:lpstr>
      <vt:lpstr>Mitigation of general hazard </vt:lpstr>
      <vt:lpstr>3. Electrical hazards </vt:lpstr>
      <vt:lpstr>Voltages in Wind Turbine</vt:lpstr>
      <vt:lpstr>Electric shock and electrocution</vt:lpstr>
      <vt:lpstr>Electric arc and equipment damage</vt:lpstr>
      <vt:lpstr>4. Electrical Shock Hazards</vt:lpstr>
      <vt:lpstr>Human body reaction to electric shock</vt:lpstr>
      <vt:lpstr>Simplified model of human impedance</vt:lpstr>
      <vt:lpstr>Internal Body Impedance Model</vt:lpstr>
      <vt:lpstr>Touch models “hand-hand” and “hand-foot”</vt:lpstr>
      <vt:lpstr>Touch model “hand-both feet”</vt:lpstr>
      <vt:lpstr>Touch models “both hands-both feet” and “both hands-seat”</vt:lpstr>
      <vt:lpstr>Human impedance vs touch model </vt:lpstr>
      <vt:lpstr>Situations causing electric shock </vt:lpstr>
      <vt:lpstr>Electric shock – indirect contact of flashover</vt:lpstr>
      <vt:lpstr>5. Electric Arc</vt:lpstr>
      <vt:lpstr>Electric Arc</vt:lpstr>
      <vt:lpstr>Injuries Associated with Arc</vt:lpstr>
      <vt:lpstr>Injuries Associated with Arc (Cont'd)</vt:lpstr>
      <vt:lpstr>Example of Electric Arc Injuries </vt:lpstr>
      <vt:lpstr>Sources of Electric Arcs</vt:lpstr>
      <vt:lpstr>Reasons for Electric Arcs</vt:lpstr>
      <vt:lpstr>Types of Electric Arc </vt:lpstr>
      <vt:lpstr>1) Open Air Arc</vt:lpstr>
      <vt:lpstr>High and Medium Voltage Open Air Arc</vt:lpstr>
      <vt:lpstr>Example of Open Air Arc in the Lab</vt:lpstr>
      <vt:lpstr>Open Air Arc in the Field</vt:lpstr>
      <vt:lpstr>2) Box Arc</vt:lpstr>
      <vt:lpstr>Box Arc Examples in the Lab</vt:lpstr>
      <vt:lpstr>Box Arc in the Field</vt:lpstr>
      <vt:lpstr>3) Moving Arc</vt:lpstr>
      <vt:lpstr>Moving Arc Example in the Lab</vt:lpstr>
      <vt:lpstr>Moving Arc in the Field</vt:lpstr>
      <vt:lpstr>Moving Arc in the Field and Linemen</vt:lpstr>
      <vt:lpstr>Moving Arc Example: Position Between Conductors</vt:lpstr>
      <vt:lpstr>4) Ejected Arc</vt:lpstr>
      <vt:lpstr>Ejected Arc Example in the Lab</vt:lpstr>
      <vt:lpstr>Ejected Arc Capable to Ignite non-FR From a Distance  </vt:lpstr>
      <vt:lpstr>Ejected Arc in the Field</vt:lpstr>
      <vt:lpstr>5) Tracking Arc (wet clothing or skin )</vt:lpstr>
      <vt:lpstr>Tracking Arc Example in the Field </vt:lpstr>
      <vt:lpstr>Tracking Arc Examples: Man on the  Train </vt:lpstr>
      <vt:lpstr>Tracking Arc and Electrocution in the Field</vt:lpstr>
      <vt:lpstr>Type of Arc - Summary</vt:lpstr>
      <vt:lpstr>Conclusions for Module 1</vt:lpstr>
      <vt:lpstr>Post-training Quiz</vt:lpstr>
      <vt:lpstr>Questions?</vt:lpstr>
    </vt:vector>
  </TitlesOfParts>
  <Company>University of Central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Washington, L. Sherea - OSHA</cp:lastModifiedBy>
  <cp:revision>524</cp:revision>
  <cp:lastPrinted>2020-09-01T14:50:46Z</cp:lastPrinted>
  <dcterms:created xsi:type="dcterms:W3CDTF">2019-12-27T03:29:39Z</dcterms:created>
  <dcterms:modified xsi:type="dcterms:W3CDTF">2025-02-20T17:47:09Z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