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xml" ContentType="application/vnd.openxmlformats-officedocument.presentationml.tags+xml"/>
  <Override PartName="/ppt/notesSlides/notesSlide40.xml" ContentType="application/vnd.openxmlformats-officedocument.presentationml.notesSlide+xml"/>
  <Override PartName="/ppt/tags/tag2.xml" ContentType="application/vnd.openxmlformats-officedocument.presentationml.tags+xml"/>
  <Override PartName="/ppt/notesSlides/notesSlide41.xml" ContentType="application/vnd.openxmlformats-officedocument.presentationml.notesSlide+xml"/>
  <Override PartName="/ppt/tags/tag3.xml" ContentType="application/vnd.openxmlformats-officedocument.presentationml.tags+xml"/>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5.xml" ContentType="application/vnd.openxmlformats-officedocument.presentationml.tags+xml"/>
  <Override PartName="/ppt/notesSlides/notesSlide46.xml" ContentType="application/vnd.openxmlformats-officedocument.presentationml.notesSlide+xml"/>
  <Override PartName="/ppt/tags/tag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7.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6"/>
  </p:notesMasterIdLst>
  <p:sldIdLst>
    <p:sldId id="256" r:id="rId2"/>
    <p:sldId id="259" r:id="rId3"/>
    <p:sldId id="464" r:id="rId4"/>
    <p:sldId id="263" r:id="rId5"/>
    <p:sldId id="264" r:id="rId6"/>
    <p:sldId id="265" r:id="rId7"/>
    <p:sldId id="266" r:id="rId8"/>
    <p:sldId id="267" r:id="rId9"/>
    <p:sldId id="422" r:id="rId10"/>
    <p:sldId id="268" r:id="rId11"/>
    <p:sldId id="271" r:id="rId12"/>
    <p:sldId id="272" r:id="rId13"/>
    <p:sldId id="273" r:id="rId14"/>
    <p:sldId id="275" r:id="rId15"/>
    <p:sldId id="423" r:id="rId16"/>
    <p:sldId id="465" r:id="rId17"/>
    <p:sldId id="277" r:id="rId18"/>
    <p:sldId id="278" r:id="rId19"/>
    <p:sldId id="274" r:id="rId20"/>
    <p:sldId id="279" r:id="rId21"/>
    <p:sldId id="280" r:id="rId22"/>
    <p:sldId id="282" r:id="rId23"/>
    <p:sldId id="283" r:id="rId24"/>
    <p:sldId id="286" r:id="rId25"/>
    <p:sldId id="289" r:id="rId26"/>
    <p:sldId id="290" r:id="rId27"/>
    <p:sldId id="291" r:id="rId28"/>
    <p:sldId id="294" r:id="rId29"/>
    <p:sldId id="389" r:id="rId30"/>
    <p:sldId id="443" r:id="rId31"/>
    <p:sldId id="444" r:id="rId32"/>
    <p:sldId id="445" r:id="rId33"/>
    <p:sldId id="426" r:id="rId34"/>
    <p:sldId id="427" r:id="rId35"/>
    <p:sldId id="428" r:id="rId36"/>
    <p:sldId id="429" r:id="rId37"/>
    <p:sldId id="430" r:id="rId38"/>
    <p:sldId id="431" r:id="rId39"/>
    <p:sldId id="432" r:id="rId40"/>
    <p:sldId id="446" r:id="rId41"/>
    <p:sldId id="447" r:id="rId42"/>
    <p:sldId id="433" r:id="rId43"/>
    <p:sldId id="434" r:id="rId44"/>
    <p:sldId id="435" r:id="rId45"/>
    <p:sldId id="436" r:id="rId46"/>
    <p:sldId id="442" r:id="rId47"/>
    <p:sldId id="448" r:id="rId48"/>
    <p:sldId id="438" r:id="rId49"/>
    <p:sldId id="439" r:id="rId50"/>
    <p:sldId id="449" r:id="rId51"/>
    <p:sldId id="440" r:id="rId52"/>
    <p:sldId id="441"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 id="462" r:id="rId66"/>
    <p:sldId id="463" r:id="rId67"/>
    <p:sldId id="295" r:id="rId68"/>
    <p:sldId id="298" r:id="rId69"/>
    <p:sldId id="297" r:id="rId70"/>
    <p:sldId id="405" r:id="rId71"/>
    <p:sldId id="401" r:id="rId72"/>
    <p:sldId id="402" r:id="rId73"/>
    <p:sldId id="403" r:id="rId74"/>
    <p:sldId id="406" r:id="rId75"/>
    <p:sldId id="299" r:id="rId76"/>
    <p:sldId id="301" r:id="rId77"/>
    <p:sldId id="303" r:id="rId78"/>
    <p:sldId id="304" r:id="rId79"/>
    <p:sldId id="306" r:id="rId80"/>
    <p:sldId id="308" r:id="rId81"/>
    <p:sldId id="309" r:id="rId82"/>
    <p:sldId id="310" r:id="rId83"/>
    <p:sldId id="311" r:id="rId84"/>
    <p:sldId id="321" r:id="rId85"/>
    <p:sldId id="323" r:id="rId86"/>
    <p:sldId id="325" r:id="rId87"/>
    <p:sldId id="326" r:id="rId88"/>
    <p:sldId id="327" r:id="rId89"/>
    <p:sldId id="328" r:id="rId90"/>
    <p:sldId id="329" r:id="rId91"/>
    <p:sldId id="330" r:id="rId92"/>
    <p:sldId id="331" r:id="rId93"/>
    <p:sldId id="332" r:id="rId94"/>
    <p:sldId id="333" r:id="rId95"/>
    <p:sldId id="344" r:id="rId96"/>
    <p:sldId id="349" r:id="rId97"/>
    <p:sldId id="404" r:id="rId98"/>
    <p:sldId id="350" r:id="rId99"/>
    <p:sldId id="353" r:id="rId100"/>
    <p:sldId id="354" r:id="rId101"/>
    <p:sldId id="355" r:id="rId102"/>
    <p:sldId id="356" r:id="rId103"/>
    <p:sldId id="357" r:id="rId104"/>
    <p:sldId id="358" r:id="rId105"/>
    <p:sldId id="359" r:id="rId106"/>
    <p:sldId id="360" r:id="rId107"/>
    <p:sldId id="361" r:id="rId108"/>
    <p:sldId id="362" r:id="rId109"/>
    <p:sldId id="363" r:id="rId110"/>
    <p:sldId id="368" r:id="rId111"/>
    <p:sldId id="364" r:id="rId112"/>
    <p:sldId id="365" r:id="rId113"/>
    <p:sldId id="366" r:id="rId114"/>
    <p:sldId id="367" r:id="rId115"/>
    <p:sldId id="369" r:id="rId116"/>
    <p:sldId id="370" r:id="rId117"/>
    <p:sldId id="371" r:id="rId118"/>
    <p:sldId id="378" r:id="rId119"/>
    <p:sldId id="372" r:id="rId120"/>
    <p:sldId id="374" r:id="rId121"/>
    <p:sldId id="375" r:id="rId122"/>
    <p:sldId id="376" r:id="rId123"/>
    <p:sldId id="377" r:id="rId124"/>
    <p:sldId id="419" r:id="rId1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86458" autoAdjust="0"/>
  </p:normalViewPr>
  <p:slideViewPr>
    <p:cSldViewPr snapToGrid="0">
      <p:cViewPr varScale="1">
        <p:scale>
          <a:sx n="95" d="100"/>
          <a:sy n="95" d="100"/>
        </p:scale>
        <p:origin x="288" y="78"/>
      </p:cViewPr>
      <p:guideLst/>
    </p:cSldViewPr>
  </p:slideViewPr>
  <p:outlineViewPr>
    <p:cViewPr>
      <p:scale>
        <a:sx n="33" d="100"/>
        <a:sy n="33" d="100"/>
      </p:scale>
      <p:origin x="0" y="-2494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76BEF8-0E27-4EC8-8348-50A5F69139DB}" type="datetimeFigureOut">
              <a:rPr lang="en-US" smtClean="0"/>
              <a:t>3/28/2022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EE9269-9CB6-4607-A095-5FABA90D55F6}" type="slidenum">
              <a:rPr lang="en-US" smtClean="0"/>
              <a:t>‹#›</a:t>
            </a:fld>
            <a:endParaRPr lang="en-US"/>
          </a:p>
        </p:txBody>
      </p:sp>
    </p:spTree>
    <p:extLst>
      <p:ext uri="{BB962C8B-B14F-4D97-AF65-F5344CB8AC3E}">
        <p14:creationId xmlns:p14="http://schemas.microsoft.com/office/powerpoint/2010/main" val="41840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1</a:t>
            </a:fld>
            <a:endParaRPr lang="en-US"/>
          </a:p>
        </p:txBody>
      </p:sp>
    </p:spTree>
    <p:extLst>
      <p:ext uri="{BB962C8B-B14F-4D97-AF65-F5344CB8AC3E}">
        <p14:creationId xmlns:p14="http://schemas.microsoft.com/office/powerpoint/2010/main" val="400410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a:t>
            </a:fld>
            <a:endParaRPr lang="en-US"/>
          </a:p>
        </p:txBody>
      </p:sp>
    </p:spTree>
    <p:extLst>
      <p:ext uri="{BB962C8B-B14F-4D97-AF65-F5344CB8AC3E}">
        <p14:creationId xmlns:p14="http://schemas.microsoft.com/office/powerpoint/2010/main" val="21383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102</a:t>
            </a:fld>
            <a:endParaRPr lang="en-US"/>
          </a:p>
        </p:txBody>
      </p:sp>
    </p:spTree>
    <p:extLst>
      <p:ext uri="{BB962C8B-B14F-4D97-AF65-F5344CB8AC3E}">
        <p14:creationId xmlns:p14="http://schemas.microsoft.com/office/powerpoint/2010/main" val="29184807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103</a:t>
            </a:fld>
            <a:endParaRPr lang="en-US"/>
          </a:p>
        </p:txBody>
      </p:sp>
    </p:spTree>
    <p:extLst>
      <p:ext uri="{BB962C8B-B14F-4D97-AF65-F5344CB8AC3E}">
        <p14:creationId xmlns:p14="http://schemas.microsoft.com/office/powerpoint/2010/main" val="12340542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104</a:t>
            </a:fld>
            <a:endParaRPr lang="en-US"/>
          </a:p>
        </p:txBody>
      </p:sp>
    </p:spTree>
    <p:extLst>
      <p:ext uri="{BB962C8B-B14F-4D97-AF65-F5344CB8AC3E}">
        <p14:creationId xmlns:p14="http://schemas.microsoft.com/office/powerpoint/2010/main" val="39337277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105</a:t>
            </a:fld>
            <a:endParaRPr lang="en-US"/>
          </a:p>
        </p:txBody>
      </p:sp>
    </p:spTree>
    <p:extLst>
      <p:ext uri="{BB962C8B-B14F-4D97-AF65-F5344CB8AC3E}">
        <p14:creationId xmlns:p14="http://schemas.microsoft.com/office/powerpoint/2010/main" val="30022979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106</a:t>
            </a:fld>
            <a:endParaRPr lang="en-US"/>
          </a:p>
        </p:txBody>
      </p:sp>
    </p:spTree>
    <p:extLst>
      <p:ext uri="{BB962C8B-B14F-4D97-AF65-F5344CB8AC3E}">
        <p14:creationId xmlns:p14="http://schemas.microsoft.com/office/powerpoint/2010/main" val="24922211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107</a:t>
            </a:fld>
            <a:endParaRPr lang="en-US"/>
          </a:p>
        </p:txBody>
      </p:sp>
    </p:spTree>
    <p:extLst>
      <p:ext uri="{BB962C8B-B14F-4D97-AF65-F5344CB8AC3E}">
        <p14:creationId xmlns:p14="http://schemas.microsoft.com/office/powerpoint/2010/main" val="3993367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108</a:t>
            </a:fld>
            <a:endParaRPr lang="en-US"/>
          </a:p>
        </p:txBody>
      </p:sp>
    </p:spTree>
    <p:extLst>
      <p:ext uri="{BB962C8B-B14F-4D97-AF65-F5344CB8AC3E}">
        <p14:creationId xmlns:p14="http://schemas.microsoft.com/office/powerpoint/2010/main" val="17354040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109</a:t>
            </a:fld>
            <a:endParaRPr lang="en-US"/>
          </a:p>
        </p:txBody>
      </p:sp>
    </p:spTree>
    <p:extLst>
      <p:ext uri="{BB962C8B-B14F-4D97-AF65-F5344CB8AC3E}">
        <p14:creationId xmlns:p14="http://schemas.microsoft.com/office/powerpoint/2010/main" val="31654500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running close on time …….scim past the PPE and go on to ORIENTATION VIDEO.</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2C941E-284B-40F0-B78A-FC6AA5DE5A3C}" type="slidenum">
              <a:rPr lang="en-US" altLang="en-US">
                <a:solidFill>
                  <a:srgbClr val="000000"/>
                </a:solidFill>
              </a:rPr>
              <a:pPr/>
              <a:t>110</a:t>
            </a:fld>
            <a:endParaRPr lang="en-US" altLang="en-US">
              <a:solidFill>
                <a:srgbClr val="000000"/>
              </a:solidFill>
            </a:endParaRPr>
          </a:p>
        </p:txBody>
      </p:sp>
    </p:spTree>
    <p:extLst>
      <p:ext uri="{BB962C8B-B14F-4D97-AF65-F5344CB8AC3E}">
        <p14:creationId xmlns:p14="http://schemas.microsoft.com/office/powerpoint/2010/main" val="321795996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111</a:t>
            </a:fld>
            <a:endParaRPr lang="en-US"/>
          </a:p>
        </p:txBody>
      </p:sp>
    </p:spTree>
    <p:extLst>
      <p:ext uri="{BB962C8B-B14F-4D97-AF65-F5344CB8AC3E}">
        <p14:creationId xmlns:p14="http://schemas.microsoft.com/office/powerpoint/2010/main" val="3700933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12</a:t>
            </a:fld>
            <a:endParaRPr lang="en-US"/>
          </a:p>
        </p:txBody>
      </p:sp>
    </p:spTree>
    <p:extLst>
      <p:ext uri="{BB962C8B-B14F-4D97-AF65-F5344CB8AC3E}">
        <p14:creationId xmlns:p14="http://schemas.microsoft.com/office/powerpoint/2010/main" val="37075303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112</a:t>
            </a:fld>
            <a:endParaRPr lang="en-US"/>
          </a:p>
        </p:txBody>
      </p:sp>
    </p:spTree>
    <p:extLst>
      <p:ext uri="{BB962C8B-B14F-4D97-AF65-F5344CB8AC3E}">
        <p14:creationId xmlns:p14="http://schemas.microsoft.com/office/powerpoint/2010/main" val="71287299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113</a:t>
            </a:fld>
            <a:endParaRPr lang="en-US"/>
          </a:p>
        </p:txBody>
      </p:sp>
    </p:spTree>
    <p:extLst>
      <p:ext uri="{BB962C8B-B14F-4D97-AF65-F5344CB8AC3E}">
        <p14:creationId xmlns:p14="http://schemas.microsoft.com/office/powerpoint/2010/main" val="4095910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114</a:t>
            </a:fld>
            <a:endParaRPr lang="en-US"/>
          </a:p>
        </p:txBody>
      </p:sp>
    </p:spTree>
    <p:extLst>
      <p:ext uri="{BB962C8B-B14F-4D97-AF65-F5344CB8AC3E}">
        <p14:creationId xmlns:p14="http://schemas.microsoft.com/office/powerpoint/2010/main" val="3297498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115</a:t>
            </a:fld>
            <a:endParaRPr lang="en-US"/>
          </a:p>
        </p:txBody>
      </p:sp>
    </p:spTree>
    <p:extLst>
      <p:ext uri="{BB962C8B-B14F-4D97-AF65-F5344CB8AC3E}">
        <p14:creationId xmlns:p14="http://schemas.microsoft.com/office/powerpoint/2010/main" val="28859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116</a:t>
            </a:fld>
            <a:endParaRPr lang="en-US"/>
          </a:p>
        </p:txBody>
      </p:sp>
    </p:spTree>
    <p:extLst>
      <p:ext uri="{BB962C8B-B14F-4D97-AF65-F5344CB8AC3E}">
        <p14:creationId xmlns:p14="http://schemas.microsoft.com/office/powerpoint/2010/main" val="32007264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117</a:t>
            </a:fld>
            <a:endParaRPr lang="en-US"/>
          </a:p>
        </p:txBody>
      </p:sp>
    </p:spTree>
    <p:extLst>
      <p:ext uri="{BB962C8B-B14F-4D97-AF65-F5344CB8AC3E}">
        <p14:creationId xmlns:p14="http://schemas.microsoft.com/office/powerpoint/2010/main" val="12295507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118</a:t>
            </a:fld>
            <a:endParaRPr lang="en-US"/>
          </a:p>
        </p:txBody>
      </p:sp>
    </p:spTree>
    <p:extLst>
      <p:ext uri="{BB962C8B-B14F-4D97-AF65-F5344CB8AC3E}">
        <p14:creationId xmlns:p14="http://schemas.microsoft.com/office/powerpoint/2010/main" val="22393500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119</a:t>
            </a:fld>
            <a:endParaRPr lang="en-US"/>
          </a:p>
        </p:txBody>
      </p:sp>
    </p:spTree>
    <p:extLst>
      <p:ext uri="{BB962C8B-B14F-4D97-AF65-F5344CB8AC3E}">
        <p14:creationId xmlns:p14="http://schemas.microsoft.com/office/powerpoint/2010/main" val="3760859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120</a:t>
            </a:fld>
            <a:endParaRPr lang="en-US"/>
          </a:p>
        </p:txBody>
      </p:sp>
    </p:spTree>
    <p:extLst>
      <p:ext uri="{BB962C8B-B14F-4D97-AF65-F5344CB8AC3E}">
        <p14:creationId xmlns:p14="http://schemas.microsoft.com/office/powerpoint/2010/main" val="21721005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121</a:t>
            </a:fld>
            <a:endParaRPr lang="en-US"/>
          </a:p>
        </p:txBody>
      </p:sp>
    </p:spTree>
    <p:extLst>
      <p:ext uri="{BB962C8B-B14F-4D97-AF65-F5344CB8AC3E}">
        <p14:creationId xmlns:p14="http://schemas.microsoft.com/office/powerpoint/2010/main" val="86223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13</a:t>
            </a:fld>
            <a:endParaRPr lang="en-US"/>
          </a:p>
        </p:txBody>
      </p:sp>
    </p:spTree>
    <p:extLst>
      <p:ext uri="{BB962C8B-B14F-4D97-AF65-F5344CB8AC3E}">
        <p14:creationId xmlns:p14="http://schemas.microsoft.com/office/powerpoint/2010/main" val="19747912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122</a:t>
            </a:fld>
            <a:endParaRPr lang="en-US"/>
          </a:p>
        </p:txBody>
      </p:sp>
    </p:spTree>
    <p:extLst>
      <p:ext uri="{BB962C8B-B14F-4D97-AF65-F5344CB8AC3E}">
        <p14:creationId xmlns:p14="http://schemas.microsoft.com/office/powerpoint/2010/main" val="418988864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123</a:t>
            </a:fld>
            <a:endParaRPr lang="en-US"/>
          </a:p>
        </p:txBody>
      </p:sp>
    </p:spTree>
    <p:extLst>
      <p:ext uri="{BB962C8B-B14F-4D97-AF65-F5344CB8AC3E}">
        <p14:creationId xmlns:p14="http://schemas.microsoft.com/office/powerpoint/2010/main" val="323373320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124</a:t>
            </a:fld>
            <a:endParaRPr lang="en-US"/>
          </a:p>
        </p:txBody>
      </p:sp>
    </p:spTree>
    <p:extLst>
      <p:ext uri="{BB962C8B-B14F-4D97-AF65-F5344CB8AC3E}">
        <p14:creationId xmlns:p14="http://schemas.microsoft.com/office/powerpoint/2010/main" val="385701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14</a:t>
            </a:fld>
            <a:endParaRPr lang="en-US"/>
          </a:p>
        </p:txBody>
      </p:sp>
    </p:spTree>
    <p:extLst>
      <p:ext uri="{BB962C8B-B14F-4D97-AF65-F5344CB8AC3E}">
        <p14:creationId xmlns:p14="http://schemas.microsoft.com/office/powerpoint/2010/main" val="378202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15</a:t>
            </a:fld>
            <a:endParaRPr lang="en-US"/>
          </a:p>
        </p:txBody>
      </p:sp>
    </p:spTree>
    <p:extLst>
      <p:ext uri="{BB962C8B-B14F-4D97-AF65-F5344CB8AC3E}">
        <p14:creationId xmlns:p14="http://schemas.microsoft.com/office/powerpoint/2010/main" val="78251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17</a:t>
            </a:fld>
            <a:endParaRPr lang="en-US"/>
          </a:p>
        </p:txBody>
      </p:sp>
    </p:spTree>
    <p:extLst>
      <p:ext uri="{BB962C8B-B14F-4D97-AF65-F5344CB8AC3E}">
        <p14:creationId xmlns:p14="http://schemas.microsoft.com/office/powerpoint/2010/main" val="99102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18</a:t>
            </a:fld>
            <a:endParaRPr lang="en-US"/>
          </a:p>
        </p:txBody>
      </p:sp>
    </p:spTree>
    <p:extLst>
      <p:ext uri="{BB962C8B-B14F-4D97-AF65-F5344CB8AC3E}">
        <p14:creationId xmlns:p14="http://schemas.microsoft.com/office/powerpoint/2010/main" val="376514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19</a:t>
            </a:fld>
            <a:endParaRPr lang="en-US"/>
          </a:p>
        </p:txBody>
      </p:sp>
    </p:spTree>
    <p:extLst>
      <p:ext uri="{BB962C8B-B14F-4D97-AF65-F5344CB8AC3E}">
        <p14:creationId xmlns:p14="http://schemas.microsoft.com/office/powerpoint/2010/main" val="144044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20</a:t>
            </a:fld>
            <a:endParaRPr lang="en-US"/>
          </a:p>
        </p:txBody>
      </p:sp>
    </p:spTree>
    <p:extLst>
      <p:ext uri="{BB962C8B-B14F-4D97-AF65-F5344CB8AC3E}">
        <p14:creationId xmlns:p14="http://schemas.microsoft.com/office/powerpoint/2010/main" val="108828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21</a:t>
            </a:fld>
            <a:endParaRPr lang="en-US"/>
          </a:p>
        </p:txBody>
      </p:sp>
    </p:spTree>
    <p:extLst>
      <p:ext uri="{BB962C8B-B14F-4D97-AF65-F5344CB8AC3E}">
        <p14:creationId xmlns:p14="http://schemas.microsoft.com/office/powerpoint/2010/main" val="42819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003A22-257A-45C4-9ECE-DC5C61A1A5B4}" type="slidenum">
              <a:rPr lang="en-US" smtClean="0">
                <a:latin typeface="Arial" pitchFamily="34" charset="0"/>
              </a:rPr>
              <a:pPr/>
              <a:t>2</a:t>
            </a:fld>
            <a:endParaRPr lang="en-US" dirty="0">
              <a:latin typeface="Arial" pitchFamily="34"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PR" dirty="0">
                <a:latin typeface="Arial" pitchFamily="34" charset="0"/>
              </a:rPr>
              <a:t>Introduce </a:t>
            </a:r>
            <a:r>
              <a:rPr lang="es-PR" dirty="0" err="1">
                <a:latin typeface="Arial" pitchFamily="34" charset="0"/>
              </a:rPr>
              <a:t>the</a:t>
            </a:r>
            <a:r>
              <a:rPr lang="es-PR" dirty="0">
                <a:latin typeface="Arial" pitchFamily="34" charset="0"/>
              </a:rPr>
              <a:t> </a:t>
            </a:r>
            <a:r>
              <a:rPr lang="es-PR" dirty="0" err="1">
                <a:latin typeface="Arial" pitchFamily="34" charset="0"/>
              </a:rPr>
              <a:t>class</a:t>
            </a:r>
            <a:r>
              <a:rPr lang="es-PR" dirty="0">
                <a:latin typeface="Arial" pitchFamily="34" charset="0"/>
              </a:rPr>
              <a:t> </a:t>
            </a:r>
            <a:r>
              <a:rPr lang="es-PR" dirty="0" err="1">
                <a:latin typeface="Arial" pitchFamily="34" charset="0"/>
              </a:rPr>
              <a:t>with</a:t>
            </a:r>
            <a:r>
              <a:rPr lang="es-PR" dirty="0">
                <a:latin typeface="Arial" pitchFamily="34" charset="0"/>
              </a:rPr>
              <a:t> </a:t>
            </a:r>
            <a:r>
              <a:rPr lang="es-PR" baseline="0" dirty="0" err="1">
                <a:latin typeface="Arial" pitchFamily="34" charset="0"/>
              </a:rPr>
              <a:t>brief</a:t>
            </a:r>
            <a:r>
              <a:rPr lang="es-PR" baseline="0" dirty="0">
                <a:latin typeface="Arial" pitchFamily="34" charset="0"/>
              </a:rPr>
              <a:t> </a:t>
            </a:r>
            <a:r>
              <a:rPr lang="es-PR" baseline="0" dirty="0" err="1">
                <a:latin typeface="Arial" pitchFamily="34" charset="0"/>
              </a:rPr>
              <a:t>overview</a:t>
            </a:r>
            <a:r>
              <a:rPr lang="es-PR" baseline="0" dirty="0">
                <a:latin typeface="Arial" pitchFamily="34" charset="0"/>
              </a:rPr>
              <a:t>: </a:t>
            </a:r>
            <a:endParaRPr lang="en-US" dirty="0"/>
          </a:p>
          <a:p>
            <a:r>
              <a:rPr lang="en-US" dirty="0"/>
              <a:t> This project will deliver occupational health and safety training to new and established small businesses with less than 250 employees; included in this targeted population are limited English proficiency workers, non-literate/low literacy workers, young workers, temporary workers, minority and other hard-to-reach- workers, and workers in high-hazard industries.</a:t>
            </a:r>
            <a:endParaRPr lang="es-PR" dirty="0">
              <a:latin typeface="Arial" pitchFamily="34" charset="0"/>
            </a:endParaRPr>
          </a:p>
        </p:txBody>
      </p:sp>
    </p:spTree>
    <p:extLst>
      <p:ext uri="{BB962C8B-B14F-4D97-AF65-F5344CB8AC3E}">
        <p14:creationId xmlns:p14="http://schemas.microsoft.com/office/powerpoint/2010/main" val="3923672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22</a:t>
            </a:fld>
            <a:endParaRPr lang="en-US"/>
          </a:p>
        </p:txBody>
      </p:sp>
    </p:spTree>
    <p:extLst>
      <p:ext uri="{BB962C8B-B14F-4D97-AF65-F5344CB8AC3E}">
        <p14:creationId xmlns:p14="http://schemas.microsoft.com/office/powerpoint/2010/main" val="76924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23</a:t>
            </a:fld>
            <a:endParaRPr lang="en-US"/>
          </a:p>
        </p:txBody>
      </p:sp>
    </p:spTree>
    <p:extLst>
      <p:ext uri="{BB962C8B-B14F-4D97-AF65-F5344CB8AC3E}">
        <p14:creationId xmlns:p14="http://schemas.microsoft.com/office/powerpoint/2010/main" val="2376681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24</a:t>
            </a:fld>
            <a:endParaRPr lang="en-US"/>
          </a:p>
        </p:txBody>
      </p:sp>
    </p:spTree>
    <p:extLst>
      <p:ext uri="{BB962C8B-B14F-4D97-AF65-F5344CB8AC3E}">
        <p14:creationId xmlns:p14="http://schemas.microsoft.com/office/powerpoint/2010/main" val="390944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25</a:t>
            </a:fld>
            <a:endParaRPr lang="en-US"/>
          </a:p>
        </p:txBody>
      </p:sp>
    </p:spTree>
    <p:extLst>
      <p:ext uri="{BB962C8B-B14F-4D97-AF65-F5344CB8AC3E}">
        <p14:creationId xmlns:p14="http://schemas.microsoft.com/office/powerpoint/2010/main" val="1902694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26</a:t>
            </a:fld>
            <a:endParaRPr lang="en-US"/>
          </a:p>
        </p:txBody>
      </p:sp>
    </p:spTree>
    <p:extLst>
      <p:ext uri="{BB962C8B-B14F-4D97-AF65-F5344CB8AC3E}">
        <p14:creationId xmlns:p14="http://schemas.microsoft.com/office/powerpoint/2010/main" val="652026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27</a:t>
            </a:fld>
            <a:endParaRPr lang="en-US"/>
          </a:p>
        </p:txBody>
      </p:sp>
    </p:spTree>
    <p:extLst>
      <p:ext uri="{BB962C8B-B14F-4D97-AF65-F5344CB8AC3E}">
        <p14:creationId xmlns:p14="http://schemas.microsoft.com/office/powerpoint/2010/main" val="900687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28</a:t>
            </a:fld>
            <a:endParaRPr lang="en-US"/>
          </a:p>
        </p:txBody>
      </p:sp>
    </p:spTree>
    <p:extLst>
      <p:ext uri="{BB962C8B-B14F-4D97-AF65-F5344CB8AC3E}">
        <p14:creationId xmlns:p14="http://schemas.microsoft.com/office/powerpoint/2010/main" val="177923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29</a:t>
            </a:fld>
            <a:endParaRPr lang="en-US"/>
          </a:p>
        </p:txBody>
      </p:sp>
    </p:spTree>
    <p:extLst>
      <p:ext uri="{BB962C8B-B14F-4D97-AF65-F5344CB8AC3E}">
        <p14:creationId xmlns:p14="http://schemas.microsoft.com/office/powerpoint/2010/main" val="2800757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30</a:t>
            </a:fld>
            <a:endParaRPr lang="en-US"/>
          </a:p>
        </p:txBody>
      </p:sp>
    </p:spTree>
    <p:extLst>
      <p:ext uri="{BB962C8B-B14F-4D97-AF65-F5344CB8AC3E}">
        <p14:creationId xmlns:p14="http://schemas.microsoft.com/office/powerpoint/2010/main" val="91378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31</a:t>
            </a:fld>
            <a:endParaRPr lang="en-US"/>
          </a:p>
        </p:txBody>
      </p:sp>
    </p:spTree>
    <p:extLst>
      <p:ext uri="{BB962C8B-B14F-4D97-AF65-F5344CB8AC3E}">
        <p14:creationId xmlns:p14="http://schemas.microsoft.com/office/powerpoint/2010/main" val="151200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4</a:t>
            </a:fld>
            <a:endParaRPr lang="en-US"/>
          </a:p>
        </p:txBody>
      </p:sp>
    </p:spTree>
    <p:extLst>
      <p:ext uri="{BB962C8B-B14F-4D97-AF65-F5344CB8AC3E}">
        <p14:creationId xmlns:p14="http://schemas.microsoft.com/office/powerpoint/2010/main" val="2178756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32</a:t>
            </a:fld>
            <a:endParaRPr lang="en-US"/>
          </a:p>
        </p:txBody>
      </p:sp>
    </p:spTree>
    <p:extLst>
      <p:ext uri="{BB962C8B-B14F-4D97-AF65-F5344CB8AC3E}">
        <p14:creationId xmlns:p14="http://schemas.microsoft.com/office/powerpoint/2010/main" val="2603035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33</a:t>
            </a:fld>
            <a:endParaRPr lang="en-US"/>
          </a:p>
        </p:txBody>
      </p:sp>
    </p:spTree>
    <p:extLst>
      <p:ext uri="{BB962C8B-B14F-4D97-AF65-F5344CB8AC3E}">
        <p14:creationId xmlns:p14="http://schemas.microsoft.com/office/powerpoint/2010/main" val="2460352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Many but not all employers must complete the OSHA injury and illness recordkeeping forms on an ongoing basis.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Employers with 10 or fewer employees throughout the previous calendar year do not need to complete these forms.  Said another way, if there are more than 10 employees </a:t>
            </a:r>
            <a:r>
              <a:rPr lang="en-US" altLang="en-US" i="1" dirty="0">
                <a:ea typeface="ＭＳ Ｐゴシック" panose="020B0600070205080204" pitchFamily="34" charset="-128"/>
              </a:rPr>
              <a:t>at any time</a:t>
            </a:r>
            <a:r>
              <a:rPr lang="en-US" altLang="en-US" dirty="0">
                <a:ea typeface="ＭＳ Ｐゴシック" panose="020B0600070205080204" pitchFamily="34" charset="-128"/>
              </a:rPr>
              <a:t> during that calendar year, the employer may come under the requirement. When counting employees, you must include full-time, part-time, temporary, and seasonal workers.  This exemption is based on the employment of the entire company rather than the establishment.  For example, if a company has two establishments, one with 5 employees and one with 7 employees, the company must fill out the forms for each establishment because the company employment is greater than 10.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In addition to the small employer exemption, there is an exemption for establishments classified in certain industries.  For example, the forms do not need to be completed for restaurants, banks, and medical offices.  A complete list of exempt industries can be found on the Recordkeeping page by using the Partially Exempt Industries link.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Establishments normally exempt from keeping the OSHA forms must complete the forms if they are informed in writing to do so by the Bureau of Labor Statistics or OSHA.  Also, exempt establishments must report to the local OSHA office within 8 hours any fatality or incident involving three or more in-patient hospitalizations.</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34</a:t>
            </a:fld>
            <a:endParaRPr lang="en-US"/>
          </a:p>
        </p:txBody>
      </p:sp>
    </p:spTree>
    <p:extLst>
      <p:ext uri="{BB962C8B-B14F-4D97-AF65-F5344CB8AC3E}">
        <p14:creationId xmlns:p14="http://schemas.microsoft.com/office/powerpoint/2010/main" val="2330809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There are three forms you--the employer--must complete.  OSHA forms 300 and 301 are maintained on an ongoing basis.  Recordable injuries and illnesses must be entered on these forms as they occur throughout the year.  The OSHA Form 300A is completed after the end of the year, summarizing the number of recordable cases that occurred.   Employers may use equivalent forms in place of these forms as long as the equivalent forms contain all of the same data elements and are as easy to read as the OSHA forms.</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35</a:t>
            </a:fld>
            <a:endParaRPr lang="en-US"/>
          </a:p>
        </p:txBody>
      </p:sp>
    </p:spTree>
    <p:extLst>
      <p:ext uri="{BB962C8B-B14F-4D97-AF65-F5344CB8AC3E}">
        <p14:creationId xmlns:p14="http://schemas.microsoft.com/office/powerpoint/2010/main" val="4192394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Any work-related injury or illness that meets certain severity criteria must be entered on the forms within 7 calendar days of learning about its occurrence.  We’ll talk about each of these bullet items on the next few slides.</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36</a:t>
            </a:fld>
            <a:endParaRPr lang="en-US"/>
          </a:p>
        </p:txBody>
      </p:sp>
    </p:spTree>
    <p:extLst>
      <p:ext uri="{BB962C8B-B14F-4D97-AF65-F5344CB8AC3E}">
        <p14:creationId xmlns:p14="http://schemas.microsoft.com/office/powerpoint/2010/main" val="3496805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OSHA defines an injury or illness as an abnormal condition or disorder. Injuries and illnesses include cases such as cuts, fractures, sprains, skin diseases, or respiratory conditions.  For OSHA recordkeeping purposes, an injury or illness can also consist of only subjective symptoms such as aches or pain.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Exposures that do not result in signs or symptoms are not considered injuries or illnesses and should therefore not be recorded on the OSHA forms.  For example, if an employee is exposed to chlorine and does not exhibit any signs or symptoms due to the exposure, the case would not be recorded on the Log, even if it involved prophylactic—that is, preventative--medical treatment.</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37</a:t>
            </a:fld>
            <a:endParaRPr lang="en-US"/>
          </a:p>
        </p:txBody>
      </p:sp>
    </p:spTree>
    <p:extLst>
      <p:ext uri="{BB962C8B-B14F-4D97-AF65-F5344CB8AC3E}">
        <p14:creationId xmlns:p14="http://schemas.microsoft.com/office/powerpoint/2010/main" val="1884790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ea typeface="ＭＳ Ｐゴシック" panose="020B0600070205080204" pitchFamily="34" charset="-128"/>
              </a:rPr>
              <a:t>Cases that are caused, contributed to, or significantly aggravated by events or exposures in the work environment are considered work related for OSHA recordkeeping purposes.  Work-relatedness is presumed for injuries and illnesses occurring in the workplace or in locations where the employee is located as a condition of employment. It’s important to remember that if work makes any contribution to the injury or illness, it is considered work-related for OSHA recordkeeping purposes. </a:t>
            </a:r>
          </a:p>
          <a:p>
            <a:pPr eaLnBrk="1" hangingPunct="1">
              <a:spcBef>
                <a:spcPct val="0"/>
              </a:spcBef>
            </a:pPr>
            <a:br>
              <a:rPr lang="en-US" altLang="en-US" dirty="0">
                <a:ea typeface="ＭＳ Ｐゴシック" panose="020B0600070205080204" pitchFamily="34" charset="-128"/>
              </a:rPr>
            </a:br>
            <a:r>
              <a:rPr lang="en-US" altLang="en-US" dirty="0">
                <a:ea typeface="ＭＳ Ｐゴシック" panose="020B0600070205080204" pitchFamily="34" charset="-128"/>
              </a:rPr>
              <a:t>There are certain activities that occur in the work environment that OSHA does not consider work related. For example, injuries resulting directly from eating, drinking, or preparing ones own food at the workplace are not considered work related.  For a complete list of these activities, refer to section 1904.5(b)(2) using the Regulatory Text link found on the Recordkeeping page.</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38</a:t>
            </a:fld>
            <a:endParaRPr lang="en-US"/>
          </a:p>
        </p:txBody>
      </p:sp>
    </p:spTree>
    <p:extLst>
      <p:ext uri="{BB962C8B-B14F-4D97-AF65-F5344CB8AC3E}">
        <p14:creationId xmlns:p14="http://schemas.microsoft.com/office/powerpoint/2010/main" val="2732172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Work-related injuries and illnesses that result in death, loss of consciousness, days away from work, restricted work activity, transfer to another job, or medical treatment beyond first aid must be recorded on the OSHA forms.  We’ll talk about these criteria on the next few slides.</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39</a:t>
            </a:fld>
            <a:endParaRPr lang="en-US"/>
          </a:p>
        </p:txBody>
      </p:sp>
    </p:spTree>
    <p:extLst>
      <p:ext uri="{BB962C8B-B14F-4D97-AF65-F5344CB8AC3E}">
        <p14:creationId xmlns:p14="http://schemas.microsoft.com/office/powerpoint/2010/main" val="1172679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40</a:t>
            </a:fld>
            <a:endParaRPr lang="en-US"/>
          </a:p>
        </p:txBody>
      </p:sp>
    </p:spTree>
    <p:extLst>
      <p:ext uri="{BB962C8B-B14F-4D97-AF65-F5344CB8AC3E}">
        <p14:creationId xmlns:p14="http://schemas.microsoft.com/office/powerpoint/2010/main" val="3838362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41</a:t>
            </a:fld>
            <a:endParaRPr lang="en-US"/>
          </a:p>
        </p:txBody>
      </p:sp>
    </p:spTree>
    <p:extLst>
      <p:ext uri="{BB962C8B-B14F-4D97-AF65-F5344CB8AC3E}">
        <p14:creationId xmlns:p14="http://schemas.microsoft.com/office/powerpoint/2010/main" val="293921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Overview and learning objectives</a:t>
            </a:r>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a:latin typeface="Arial" charset="0"/>
            </a:endParaRPr>
          </a:p>
          <a:p>
            <a:pPr eaLnBrk="1" hangingPunct="1">
              <a:spcBef>
                <a:spcPct val="0"/>
              </a:spcBef>
            </a:pPr>
            <a:r>
              <a:rPr lang="en-US" altLang="en-US" sz="1400">
                <a:latin typeface="Arial" charset="0"/>
              </a:rPr>
              <a:t>INTRODUCTION TO OSHA Instructor Slides with Notes</a:t>
            </a:r>
          </a:p>
        </p:txBody>
      </p:sp>
      <p:sp>
        <p:nvSpPr>
          <p:cNvPr id="716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a:latin typeface="Arial" charset="0"/>
              </a:rPr>
              <a:t>04.2010</a:t>
            </a:r>
          </a:p>
        </p:txBody>
      </p:sp>
      <p:sp>
        <p:nvSpPr>
          <p:cNvPr id="716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D4C463A-C658-4E97-A043-BBEA5077E5BC}" type="slidenum">
              <a:rPr lang="en-US" altLang="en-US" sz="1000"/>
              <a:pPr eaLnBrk="1" hangingPunct="1">
                <a:spcBef>
                  <a:spcPct val="0"/>
                </a:spcBef>
              </a:pPr>
              <a:t>5</a:t>
            </a:fld>
            <a:endParaRPr lang="en-US" altLang="en-US" sz="1000"/>
          </a:p>
        </p:txBody>
      </p:sp>
    </p:spTree>
    <p:extLst>
      <p:ext uri="{BB962C8B-B14F-4D97-AF65-F5344CB8AC3E}">
        <p14:creationId xmlns:p14="http://schemas.microsoft.com/office/powerpoint/2010/main" val="1577756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For cases involving a fatality, enter a checkmark in column G on the OSHA Form 300. Note in column M whether the case involved an injury or an illness.  </a:t>
            </a:r>
          </a:p>
          <a:p>
            <a:pPr eaLnBrk="1" hangingPunct="1"/>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rPr>
              <a:t>Also remember that you must call your local OSHA office and verbally report the fatality within 8 hours of learning of its occurrence. (For a listing of OSHA offices, see the map linked from the About OSHA page on osha.gov.)</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42</a:t>
            </a:fld>
            <a:endParaRPr lang="en-US"/>
          </a:p>
        </p:txBody>
      </p:sp>
    </p:spTree>
    <p:extLst>
      <p:ext uri="{BB962C8B-B14F-4D97-AF65-F5344CB8AC3E}">
        <p14:creationId xmlns:p14="http://schemas.microsoft.com/office/powerpoint/2010/main" val="2706821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For cases that involve one or more days away from work, you must place a checkmark in column H on the OSHA Form 300 and enter the number of calendar days the employee was away from work in column K.  Then note in column M whether the case involves an injury or an illness.</a:t>
            </a:r>
          </a:p>
          <a:p>
            <a:pPr eaLnBrk="1" hangingPunct="1"/>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rPr>
              <a:t>When counting days, be sure to count the days the employee would not have been able to work regardless of whether he or she was scheduled to work.  This would include weekends and holidays.  Do not count the day of the injury.  If the day count reaches 180 calendar days, you may stop counting subsequent days and enter 180 in column K.</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43</a:t>
            </a:fld>
            <a:endParaRPr lang="en-US"/>
          </a:p>
        </p:txBody>
      </p:sp>
    </p:spTree>
    <p:extLst>
      <p:ext uri="{BB962C8B-B14F-4D97-AF65-F5344CB8AC3E}">
        <p14:creationId xmlns:p14="http://schemas.microsoft.com/office/powerpoint/2010/main" val="1764323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For cases that involve restricted work activity or job transfer, you must place a checkmark in column I on the OSHA Form 300 and enter the number of calendar days the employee was restricted in column L.  You count the days in the same manner as counting days away from work.  Then note in column M whether the case involves an injury or an illness.</a:t>
            </a:r>
          </a:p>
          <a:p>
            <a:pPr eaLnBrk="1" hangingPunct="1"/>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rPr>
              <a:t>An employee is considered restricted if he or she is unable to work a full shift or is unable to perform all of the work activities he or she would be expected to do at least once during a week.  </a:t>
            </a:r>
          </a:p>
          <a:p>
            <a:pPr eaLnBrk="1" hangingPunct="1"/>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rPr>
              <a:t>If a case involves both days away from work AND days of restricted work activity, place a checkmark in column H, leave column I blank, and enter the correct day counts in both columns K and L. (For example, if an employee had 3 days away from work and 2 of restricted work activity, place a checkmark in column H and enter a 3 in column K and a 2 in column L.)  Again, note in column M whether the case involves an injury or an illness.</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44</a:t>
            </a:fld>
            <a:endParaRPr lang="en-US"/>
          </a:p>
        </p:txBody>
      </p:sp>
    </p:spTree>
    <p:extLst>
      <p:ext uri="{BB962C8B-B14F-4D97-AF65-F5344CB8AC3E}">
        <p14:creationId xmlns:p14="http://schemas.microsoft.com/office/powerpoint/2010/main" val="4269529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For cases that involve medical treatment beyond first aid, you must place a checkmark on the OSHA Form 300 in column J, which is for “other recordable cases.”  Then note in column M whether the case involves an injury or an illness.</a:t>
            </a:r>
          </a:p>
          <a:p>
            <a:pPr eaLnBrk="1" hangingPunct="1"/>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rPr>
              <a:t>For OSHA recordkeeping purposes, medical treatment is any treatment for an injury or illness except diagnostic procedures, observation and counseling, and first aid.  First aid consists of 14 specific treatments listed in section 1904.7(b)(5) of the regulatory text.  It includes items such as non-prescription medication, wound coverings, and hot and cold treatment.  You can access the complete list using the Regulatory Text link on this web page or by looking in the Overview section of the Recordkeeping Forms package (also linked from the Recordkeeping page).</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45</a:t>
            </a:fld>
            <a:endParaRPr lang="en-US"/>
          </a:p>
        </p:txBody>
      </p:sp>
    </p:spTree>
    <p:extLst>
      <p:ext uri="{BB962C8B-B14F-4D97-AF65-F5344CB8AC3E}">
        <p14:creationId xmlns:p14="http://schemas.microsoft.com/office/powerpoint/2010/main" val="2426591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46</a:t>
            </a:fld>
            <a:endParaRPr lang="en-US"/>
          </a:p>
        </p:txBody>
      </p:sp>
    </p:spTree>
    <p:extLst>
      <p:ext uri="{BB962C8B-B14F-4D97-AF65-F5344CB8AC3E}">
        <p14:creationId xmlns:p14="http://schemas.microsoft.com/office/powerpoint/2010/main" val="513707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47</a:t>
            </a:fld>
            <a:endParaRPr lang="en-US"/>
          </a:p>
        </p:txBody>
      </p:sp>
    </p:spTree>
    <p:extLst>
      <p:ext uri="{BB962C8B-B14F-4D97-AF65-F5344CB8AC3E}">
        <p14:creationId xmlns:p14="http://schemas.microsoft.com/office/powerpoint/2010/main" val="3470654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You must fill out an Injury and Illness Incident Report for every recordable work-related injury or illness.  Together with the Log of Work-Related Injuries and Illnesses and the accompanying Summary, these forms help the employer and OSHA develop a picture of the extent and severity of work-related incidents.  </a:t>
            </a:r>
          </a:p>
          <a:p>
            <a:pPr eaLnBrk="1" hangingPunct="1"/>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rPr>
              <a:t>Within 7 calendar days after you receive information that a recordable work-related injury or illness has occurred, you must fill out this form or an equivalent.  Some state workers' compensation, insurance, or other reports may be acceptable substitutes.  To be considered an equivalent form, any substitute must contain all the information asked for on this form.</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48</a:t>
            </a:fld>
            <a:endParaRPr lang="en-US"/>
          </a:p>
        </p:txBody>
      </p:sp>
    </p:spTree>
    <p:extLst>
      <p:ext uri="{BB962C8B-B14F-4D97-AF65-F5344CB8AC3E}">
        <p14:creationId xmlns:p14="http://schemas.microsoft.com/office/powerpoint/2010/main" val="1308394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All establishments covered by Part 1904 must complete the Summary of Work-Related Injuries and Illnesses, even if no injuries or illnesses occurred during the year.  Remember to review the Log to verify that the entries are complete and accurate before completing this summary.  Using the Form 300, count the individual entries you made for each category.  Then, write the totals on the left side of the Form 300A, making sure you've added the entries from every page of the Log.  If you had no cases, write in a zero.</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49</a:t>
            </a:fld>
            <a:endParaRPr lang="en-US"/>
          </a:p>
        </p:txBody>
      </p:sp>
    </p:spTree>
    <p:extLst>
      <p:ext uri="{BB962C8B-B14F-4D97-AF65-F5344CB8AC3E}">
        <p14:creationId xmlns:p14="http://schemas.microsoft.com/office/powerpoint/2010/main" val="3828403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50</a:t>
            </a:fld>
            <a:endParaRPr lang="en-US"/>
          </a:p>
        </p:txBody>
      </p:sp>
    </p:spTree>
    <p:extLst>
      <p:ext uri="{BB962C8B-B14F-4D97-AF65-F5344CB8AC3E}">
        <p14:creationId xmlns:p14="http://schemas.microsoft.com/office/powerpoint/2010/main" val="2623556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On the right side of the Form 300A, fill in the establishment information.</a:t>
            </a:r>
          </a:p>
          <a:p>
            <a:pPr eaLnBrk="1" hangingPunct="1"/>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rPr>
              <a:t>Also in this section of the form, a company official must certify that the entries on the summary are true, accurate, and complete.  The certifying official must be the owner of the company, an officer of the corporation, the highest ranking company official at the establishment, or that person’s supervisor. </a:t>
            </a:r>
          </a:p>
          <a:p>
            <a:pPr eaLnBrk="1" hangingPunct="1"/>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rPr>
              <a:t>You must post a copy of the annual summary in each establishment in a conspicuous place or places where notices to employees are customarily posted. You must post it no later than February 1 of the year following the year covered by the records and keep the posting in place for three months until April 30. </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51</a:t>
            </a:fld>
            <a:endParaRPr lang="en-US"/>
          </a:p>
        </p:txBody>
      </p:sp>
    </p:spTree>
    <p:extLst>
      <p:ext uri="{BB962C8B-B14F-4D97-AF65-F5344CB8AC3E}">
        <p14:creationId xmlns:p14="http://schemas.microsoft.com/office/powerpoint/2010/main" val="158891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a:t>
            </a:fld>
            <a:endParaRPr lang="en-US"/>
          </a:p>
        </p:txBody>
      </p:sp>
    </p:spTree>
    <p:extLst>
      <p:ext uri="{BB962C8B-B14F-4D97-AF65-F5344CB8AC3E}">
        <p14:creationId xmlns:p14="http://schemas.microsoft.com/office/powerpoint/2010/main" val="3602521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You must keep these forms on file for 5 years following the year to which they pertain.  You must also update the Form 300 with any changes that may occur to the recorded cases during that period. </a:t>
            </a:r>
            <a:r>
              <a:rPr lang="en-US" dirty="0"/>
              <a:t>The recordkeeping regulation also requires establishments with 250 or more employees that are currently  required to keep OSHA injury and illness records to electronically submit information from the OSHA Form 300A to OSHA annually.</a:t>
            </a:r>
            <a:r>
              <a:rPr lang="en-US" altLang="en-US" dirty="0">
                <a:ea typeface="ＭＳ Ｐゴシック" panose="020B0600070205080204" pitchFamily="34" charset="-128"/>
              </a:rPr>
              <a:t>  You must make the forms available to employees, former employees, their representatives, and to OSHA officials upon request.  (Note, however, that both the Log 300 and Form 301 incident reports will include information relating to employee health and thus can only be used in a manner that protects confidentiality to the extent possible while promoting occupational safety and health.)  For details concerning the access provisions, refer to sections 1904.35 and 1904.40 using the Regulatory Text link on the Recordkeeping page.</a:t>
            </a:r>
          </a:p>
          <a:p>
            <a:endParaRPr lang="en-US" dirty="0"/>
          </a:p>
        </p:txBody>
      </p:sp>
      <p:sp>
        <p:nvSpPr>
          <p:cNvPr id="4" name="Slide Number Placeholder 3"/>
          <p:cNvSpPr>
            <a:spLocks noGrp="1"/>
          </p:cNvSpPr>
          <p:nvPr>
            <p:ph type="sldNum" sz="quarter" idx="10"/>
          </p:nvPr>
        </p:nvSpPr>
        <p:spPr/>
        <p:txBody>
          <a:bodyPr/>
          <a:lstStyle/>
          <a:p>
            <a:fld id="{5BEE9269-9CB6-4607-A095-5FABA90D55F6}" type="slidenum">
              <a:rPr lang="en-US" smtClean="0"/>
              <a:t>52</a:t>
            </a:fld>
            <a:endParaRPr lang="en-US"/>
          </a:p>
        </p:txBody>
      </p:sp>
    </p:spTree>
    <p:extLst>
      <p:ext uri="{BB962C8B-B14F-4D97-AF65-F5344CB8AC3E}">
        <p14:creationId xmlns:p14="http://schemas.microsoft.com/office/powerpoint/2010/main" val="36703812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53</a:t>
            </a:fld>
            <a:endParaRPr lang="en-US"/>
          </a:p>
        </p:txBody>
      </p:sp>
    </p:spTree>
    <p:extLst>
      <p:ext uri="{BB962C8B-B14F-4D97-AF65-F5344CB8AC3E}">
        <p14:creationId xmlns:p14="http://schemas.microsoft.com/office/powerpoint/2010/main" val="1578327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54</a:t>
            </a:fld>
            <a:endParaRPr lang="en-US"/>
          </a:p>
        </p:txBody>
      </p:sp>
    </p:spTree>
    <p:extLst>
      <p:ext uri="{BB962C8B-B14F-4D97-AF65-F5344CB8AC3E}">
        <p14:creationId xmlns:p14="http://schemas.microsoft.com/office/powerpoint/2010/main" val="34120538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55</a:t>
            </a:fld>
            <a:endParaRPr lang="en-US"/>
          </a:p>
        </p:txBody>
      </p:sp>
    </p:spTree>
    <p:extLst>
      <p:ext uri="{BB962C8B-B14F-4D97-AF65-F5344CB8AC3E}">
        <p14:creationId xmlns:p14="http://schemas.microsoft.com/office/powerpoint/2010/main" val="2804375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56</a:t>
            </a:fld>
            <a:endParaRPr lang="en-US"/>
          </a:p>
        </p:txBody>
      </p:sp>
    </p:spTree>
    <p:extLst>
      <p:ext uri="{BB962C8B-B14F-4D97-AF65-F5344CB8AC3E}">
        <p14:creationId xmlns:p14="http://schemas.microsoft.com/office/powerpoint/2010/main" val="19877846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57</a:t>
            </a:fld>
            <a:endParaRPr lang="en-US"/>
          </a:p>
        </p:txBody>
      </p:sp>
    </p:spTree>
    <p:extLst>
      <p:ext uri="{BB962C8B-B14F-4D97-AF65-F5344CB8AC3E}">
        <p14:creationId xmlns:p14="http://schemas.microsoft.com/office/powerpoint/2010/main" val="490186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58</a:t>
            </a:fld>
            <a:endParaRPr lang="en-US"/>
          </a:p>
        </p:txBody>
      </p:sp>
    </p:spTree>
    <p:extLst>
      <p:ext uri="{BB962C8B-B14F-4D97-AF65-F5344CB8AC3E}">
        <p14:creationId xmlns:p14="http://schemas.microsoft.com/office/powerpoint/2010/main" val="3302842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59</a:t>
            </a:fld>
            <a:endParaRPr lang="en-US"/>
          </a:p>
        </p:txBody>
      </p:sp>
    </p:spTree>
    <p:extLst>
      <p:ext uri="{BB962C8B-B14F-4D97-AF65-F5344CB8AC3E}">
        <p14:creationId xmlns:p14="http://schemas.microsoft.com/office/powerpoint/2010/main" val="4294494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60</a:t>
            </a:fld>
            <a:endParaRPr lang="en-US"/>
          </a:p>
        </p:txBody>
      </p:sp>
    </p:spTree>
    <p:extLst>
      <p:ext uri="{BB962C8B-B14F-4D97-AF65-F5344CB8AC3E}">
        <p14:creationId xmlns:p14="http://schemas.microsoft.com/office/powerpoint/2010/main" val="29378005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61</a:t>
            </a:fld>
            <a:endParaRPr lang="en-US"/>
          </a:p>
        </p:txBody>
      </p:sp>
    </p:spTree>
    <p:extLst>
      <p:ext uri="{BB962C8B-B14F-4D97-AF65-F5344CB8AC3E}">
        <p14:creationId xmlns:p14="http://schemas.microsoft.com/office/powerpoint/2010/main" val="256782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a:t>
            </a:fld>
            <a:endParaRPr lang="en-US"/>
          </a:p>
        </p:txBody>
      </p:sp>
    </p:spTree>
    <p:extLst>
      <p:ext uri="{BB962C8B-B14F-4D97-AF65-F5344CB8AC3E}">
        <p14:creationId xmlns:p14="http://schemas.microsoft.com/office/powerpoint/2010/main" val="3640161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62</a:t>
            </a:fld>
            <a:endParaRPr lang="en-US"/>
          </a:p>
        </p:txBody>
      </p:sp>
    </p:spTree>
    <p:extLst>
      <p:ext uri="{BB962C8B-B14F-4D97-AF65-F5344CB8AC3E}">
        <p14:creationId xmlns:p14="http://schemas.microsoft.com/office/powerpoint/2010/main" val="33901888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63</a:t>
            </a:fld>
            <a:endParaRPr lang="en-US"/>
          </a:p>
        </p:txBody>
      </p:sp>
    </p:spTree>
    <p:extLst>
      <p:ext uri="{BB962C8B-B14F-4D97-AF65-F5344CB8AC3E}">
        <p14:creationId xmlns:p14="http://schemas.microsoft.com/office/powerpoint/2010/main" val="4636723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64</a:t>
            </a:fld>
            <a:endParaRPr lang="en-US"/>
          </a:p>
        </p:txBody>
      </p:sp>
    </p:spTree>
    <p:extLst>
      <p:ext uri="{BB962C8B-B14F-4D97-AF65-F5344CB8AC3E}">
        <p14:creationId xmlns:p14="http://schemas.microsoft.com/office/powerpoint/2010/main" val="13905697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65</a:t>
            </a:fld>
            <a:endParaRPr lang="en-US"/>
          </a:p>
        </p:txBody>
      </p:sp>
    </p:spTree>
    <p:extLst>
      <p:ext uri="{BB962C8B-B14F-4D97-AF65-F5344CB8AC3E}">
        <p14:creationId xmlns:p14="http://schemas.microsoft.com/office/powerpoint/2010/main" val="2423921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66</a:t>
            </a:fld>
            <a:endParaRPr lang="en-US"/>
          </a:p>
        </p:txBody>
      </p:sp>
    </p:spTree>
    <p:extLst>
      <p:ext uri="{BB962C8B-B14F-4D97-AF65-F5344CB8AC3E}">
        <p14:creationId xmlns:p14="http://schemas.microsoft.com/office/powerpoint/2010/main" val="2155684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67</a:t>
            </a:fld>
            <a:endParaRPr lang="en-US"/>
          </a:p>
        </p:txBody>
      </p:sp>
    </p:spTree>
    <p:extLst>
      <p:ext uri="{BB962C8B-B14F-4D97-AF65-F5344CB8AC3E}">
        <p14:creationId xmlns:p14="http://schemas.microsoft.com/office/powerpoint/2010/main" val="6179975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68</a:t>
            </a:fld>
            <a:endParaRPr lang="en-US"/>
          </a:p>
        </p:txBody>
      </p:sp>
    </p:spTree>
    <p:extLst>
      <p:ext uri="{BB962C8B-B14F-4D97-AF65-F5344CB8AC3E}">
        <p14:creationId xmlns:p14="http://schemas.microsoft.com/office/powerpoint/2010/main" val="17555893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69</a:t>
            </a:fld>
            <a:endParaRPr lang="en-US"/>
          </a:p>
        </p:txBody>
      </p:sp>
    </p:spTree>
    <p:extLst>
      <p:ext uri="{BB962C8B-B14F-4D97-AF65-F5344CB8AC3E}">
        <p14:creationId xmlns:p14="http://schemas.microsoft.com/office/powerpoint/2010/main" val="2317558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70</a:t>
            </a:fld>
            <a:endParaRPr lang="en-US"/>
          </a:p>
        </p:txBody>
      </p:sp>
    </p:spTree>
    <p:extLst>
      <p:ext uri="{BB962C8B-B14F-4D97-AF65-F5344CB8AC3E}">
        <p14:creationId xmlns:p14="http://schemas.microsoft.com/office/powerpoint/2010/main" val="17034112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71</a:t>
            </a:fld>
            <a:endParaRPr lang="en-US"/>
          </a:p>
        </p:txBody>
      </p:sp>
    </p:spTree>
    <p:extLst>
      <p:ext uri="{BB962C8B-B14F-4D97-AF65-F5344CB8AC3E}">
        <p14:creationId xmlns:p14="http://schemas.microsoft.com/office/powerpoint/2010/main" val="246389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Review OSHA’s mission to preserve life and reduce accidents, injuries and fatalities</a:t>
            </a:r>
          </a:p>
        </p:txBody>
      </p:sp>
      <p:sp>
        <p:nvSpPr>
          <p:cNvPr id="768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a:latin typeface="Arial" charset="0"/>
            </a:endParaRPr>
          </a:p>
          <a:p>
            <a:pPr eaLnBrk="1" hangingPunct="1">
              <a:spcBef>
                <a:spcPct val="0"/>
              </a:spcBef>
            </a:pPr>
            <a:r>
              <a:rPr lang="en-US" altLang="en-US" sz="1400">
                <a:latin typeface="Arial" charset="0"/>
              </a:rPr>
              <a:t>INTRODUCTION TO OSHA Instructor Slides with Notes</a:t>
            </a:r>
          </a:p>
        </p:txBody>
      </p:sp>
      <p:sp>
        <p:nvSpPr>
          <p:cNvPr id="768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a:latin typeface="Arial" charset="0"/>
              </a:rPr>
              <a:t>04.2010</a:t>
            </a:r>
          </a:p>
        </p:txBody>
      </p:sp>
      <p:sp>
        <p:nvSpPr>
          <p:cNvPr id="768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9DA98B8-B79E-4014-94B8-88C8AE973131}" type="slidenum">
              <a:rPr lang="en-US" altLang="en-US" sz="1000"/>
              <a:pPr eaLnBrk="1" hangingPunct="1">
                <a:spcBef>
                  <a:spcPct val="0"/>
                </a:spcBef>
              </a:pPr>
              <a:t>8</a:t>
            </a:fld>
            <a:endParaRPr lang="en-US" altLang="en-US" sz="1000"/>
          </a:p>
        </p:txBody>
      </p:sp>
    </p:spTree>
    <p:extLst>
      <p:ext uri="{BB962C8B-B14F-4D97-AF65-F5344CB8AC3E}">
        <p14:creationId xmlns:p14="http://schemas.microsoft.com/office/powerpoint/2010/main" val="963202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72</a:t>
            </a:fld>
            <a:endParaRPr lang="en-US"/>
          </a:p>
        </p:txBody>
      </p:sp>
    </p:spTree>
    <p:extLst>
      <p:ext uri="{BB962C8B-B14F-4D97-AF65-F5344CB8AC3E}">
        <p14:creationId xmlns:p14="http://schemas.microsoft.com/office/powerpoint/2010/main" val="5124325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73</a:t>
            </a:fld>
            <a:endParaRPr lang="en-US"/>
          </a:p>
        </p:txBody>
      </p:sp>
    </p:spTree>
    <p:extLst>
      <p:ext uri="{BB962C8B-B14F-4D97-AF65-F5344CB8AC3E}">
        <p14:creationId xmlns:p14="http://schemas.microsoft.com/office/powerpoint/2010/main" val="9222735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74</a:t>
            </a:fld>
            <a:endParaRPr lang="en-US"/>
          </a:p>
        </p:txBody>
      </p:sp>
    </p:spTree>
    <p:extLst>
      <p:ext uri="{BB962C8B-B14F-4D97-AF65-F5344CB8AC3E}">
        <p14:creationId xmlns:p14="http://schemas.microsoft.com/office/powerpoint/2010/main" val="13409860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75</a:t>
            </a:fld>
            <a:endParaRPr lang="en-US"/>
          </a:p>
        </p:txBody>
      </p:sp>
    </p:spTree>
    <p:extLst>
      <p:ext uri="{BB962C8B-B14F-4D97-AF65-F5344CB8AC3E}">
        <p14:creationId xmlns:p14="http://schemas.microsoft.com/office/powerpoint/2010/main" val="39956573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76</a:t>
            </a:fld>
            <a:endParaRPr lang="en-US"/>
          </a:p>
        </p:txBody>
      </p:sp>
    </p:spTree>
    <p:extLst>
      <p:ext uri="{BB962C8B-B14F-4D97-AF65-F5344CB8AC3E}">
        <p14:creationId xmlns:p14="http://schemas.microsoft.com/office/powerpoint/2010/main" val="17511077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77</a:t>
            </a:fld>
            <a:endParaRPr lang="en-US"/>
          </a:p>
        </p:txBody>
      </p:sp>
    </p:spTree>
    <p:extLst>
      <p:ext uri="{BB962C8B-B14F-4D97-AF65-F5344CB8AC3E}">
        <p14:creationId xmlns:p14="http://schemas.microsoft.com/office/powerpoint/2010/main" val="15961162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78</a:t>
            </a:fld>
            <a:endParaRPr lang="en-US"/>
          </a:p>
        </p:txBody>
      </p:sp>
    </p:spTree>
    <p:extLst>
      <p:ext uri="{BB962C8B-B14F-4D97-AF65-F5344CB8AC3E}">
        <p14:creationId xmlns:p14="http://schemas.microsoft.com/office/powerpoint/2010/main" val="24481361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79</a:t>
            </a:fld>
            <a:endParaRPr lang="en-US"/>
          </a:p>
        </p:txBody>
      </p:sp>
    </p:spTree>
    <p:extLst>
      <p:ext uri="{BB962C8B-B14F-4D97-AF65-F5344CB8AC3E}">
        <p14:creationId xmlns:p14="http://schemas.microsoft.com/office/powerpoint/2010/main" val="26905017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80</a:t>
            </a:fld>
            <a:endParaRPr lang="en-US"/>
          </a:p>
        </p:txBody>
      </p:sp>
    </p:spTree>
    <p:extLst>
      <p:ext uri="{BB962C8B-B14F-4D97-AF65-F5344CB8AC3E}">
        <p14:creationId xmlns:p14="http://schemas.microsoft.com/office/powerpoint/2010/main" val="42664011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81</a:t>
            </a:fld>
            <a:endParaRPr lang="en-US"/>
          </a:p>
        </p:txBody>
      </p:sp>
    </p:spTree>
    <p:extLst>
      <p:ext uri="{BB962C8B-B14F-4D97-AF65-F5344CB8AC3E}">
        <p14:creationId xmlns:p14="http://schemas.microsoft.com/office/powerpoint/2010/main" val="395054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a:t>
            </a:fld>
            <a:endParaRPr lang="en-US"/>
          </a:p>
        </p:txBody>
      </p:sp>
    </p:spTree>
    <p:extLst>
      <p:ext uri="{BB962C8B-B14F-4D97-AF65-F5344CB8AC3E}">
        <p14:creationId xmlns:p14="http://schemas.microsoft.com/office/powerpoint/2010/main" val="19976606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82</a:t>
            </a:fld>
            <a:endParaRPr lang="en-US"/>
          </a:p>
        </p:txBody>
      </p:sp>
    </p:spTree>
    <p:extLst>
      <p:ext uri="{BB962C8B-B14F-4D97-AF65-F5344CB8AC3E}">
        <p14:creationId xmlns:p14="http://schemas.microsoft.com/office/powerpoint/2010/main" val="39993279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83</a:t>
            </a:fld>
            <a:endParaRPr lang="en-US"/>
          </a:p>
        </p:txBody>
      </p:sp>
    </p:spTree>
    <p:extLst>
      <p:ext uri="{BB962C8B-B14F-4D97-AF65-F5344CB8AC3E}">
        <p14:creationId xmlns:p14="http://schemas.microsoft.com/office/powerpoint/2010/main" val="37391841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84</a:t>
            </a:fld>
            <a:endParaRPr lang="en-US"/>
          </a:p>
        </p:txBody>
      </p:sp>
    </p:spTree>
    <p:extLst>
      <p:ext uri="{BB962C8B-B14F-4D97-AF65-F5344CB8AC3E}">
        <p14:creationId xmlns:p14="http://schemas.microsoft.com/office/powerpoint/2010/main" val="40838330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85</a:t>
            </a:fld>
            <a:endParaRPr lang="en-US"/>
          </a:p>
        </p:txBody>
      </p:sp>
    </p:spTree>
    <p:extLst>
      <p:ext uri="{BB962C8B-B14F-4D97-AF65-F5344CB8AC3E}">
        <p14:creationId xmlns:p14="http://schemas.microsoft.com/office/powerpoint/2010/main" val="6895247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86</a:t>
            </a:fld>
            <a:endParaRPr lang="en-US"/>
          </a:p>
        </p:txBody>
      </p:sp>
    </p:spTree>
    <p:extLst>
      <p:ext uri="{BB962C8B-B14F-4D97-AF65-F5344CB8AC3E}">
        <p14:creationId xmlns:p14="http://schemas.microsoft.com/office/powerpoint/2010/main" val="19387625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87</a:t>
            </a:fld>
            <a:endParaRPr lang="en-US"/>
          </a:p>
        </p:txBody>
      </p:sp>
    </p:spTree>
    <p:extLst>
      <p:ext uri="{BB962C8B-B14F-4D97-AF65-F5344CB8AC3E}">
        <p14:creationId xmlns:p14="http://schemas.microsoft.com/office/powerpoint/2010/main" val="9652121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88</a:t>
            </a:fld>
            <a:endParaRPr lang="en-US"/>
          </a:p>
        </p:txBody>
      </p:sp>
    </p:spTree>
    <p:extLst>
      <p:ext uri="{BB962C8B-B14F-4D97-AF65-F5344CB8AC3E}">
        <p14:creationId xmlns:p14="http://schemas.microsoft.com/office/powerpoint/2010/main" val="8211902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89</a:t>
            </a:fld>
            <a:endParaRPr lang="en-US"/>
          </a:p>
        </p:txBody>
      </p:sp>
    </p:spTree>
    <p:extLst>
      <p:ext uri="{BB962C8B-B14F-4D97-AF65-F5344CB8AC3E}">
        <p14:creationId xmlns:p14="http://schemas.microsoft.com/office/powerpoint/2010/main" val="42571237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90</a:t>
            </a:fld>
            <a:endParaRPr lang="en-US"/>
          </a:p>
        </p:txBody>
      </p:sp>
    </p:spTree>
    <p:extLst>
      <p:ext uri="{BB962C8B-B14F-4D97-AF65-F5344CB8AC3E}">
        <p14:creationId xmlns:p14="http://schemas.microsoft.com/office/powerpoint/2010/main" val="7972539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91</a:t>
            </a:fld>
            <a:endParaRPr lang="en-US"/>
          </a:p>
        </p:txBody>
      </p:sp>
    </p:spTree>
    <p:extLst>
      <p:ext uri="{BB962C8B-B14F-4D97-AF65-F5344CB8AC3E}">
        <p14:creationId xmlns:p14="http://schemas.microsoft.com/office/powerpoint/2010/main" val="310500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Rights under OSHA Act</a:t>
            </a:r>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a:latin typeface="Arial" charset="0"/>
            </a:endParaRPr>
          </a:p>
          <a:p>
            <a:pPr eaLnBrk="1" hangingPunct="1">
              <a:spcBef>
                <a:spcPct val="0"/>
              </a:spcBef>
            </a:pPr>
            <a:r>
              <a:rPr lang="en-US" altLang="en-US" sz="1400">
                <a:latin typeface="Arial" charset="0"/>
              </a:rPr>
              <a:t>INTRODUCTION TO OSHA Instructor Slides with Notes</a:t>
            </a:r>
          </a:p>
        </p:txBody>
      </p:sp>
      <p:sp>
        <p:nvSpPr>
          <p:cNvPr id="778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a:latin typeface="Arial" charset="0"/>
              </a:rPr>
              <a:t>04.2010</a:t>
            </a:r>
          </a:p>
        </p:txBody>
      </p:sp>
      <p:sp>
        <p:nvSpPr>
          <p:cNvPr id="778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10" eaLnBrk="0" hangingPunct="0">
              <a:spcBef>
                <a:spcPct val="30000"/>
              </a:spcBef>
              <a:defRPr sz="1200">
                <a:solidFill>
                  <a:schemeClr val="tx1"/>
                </a:solidFill>
                <a:latin typeface="Calibri" pitchFamily="34" charset="0"/>
                <a:ea typeface="ＭＳ Ｐゴシック" pitchFamily="34" charset="-128"/>
              </a:defRPr>
            </a:lvl1pPr>
            <a:lvl2pPr marL="757066" indent="-291179" defTabSz="962510" eaLnBrk="0" hangingPunct="0">
              <a:spcBef>
                <a:spcPct val="30000"/>
              </a:spcBef>
              <a:defRPr sz="1200">
                <a:solidFill>
                  <a:schemeClr val="tx1"/>
                </a:solidFill>
                <a:latin typeface="Calibri" pitchFamily="34" charset="0"/>
                <a:ea typeface="ＭＳ Ｐゴシック" pitchFamily="34" charset="-128"/>
              </a:defRPr>
            </a:lvl2pPr>
            <a:lvl3pPr marL="1164717" indent="-232943" defTabSz="962510" eaLnBrk="0" hangingPunct="0">
              <a:spcBef>
                <a:spcPct val="30000"/>
              </a:spcBef>
              <a:defRPr sz="1200">
                <a:solidFill>
                  <a:schemeClr val="tx1"/>
                </a:solidFill>
                <a:latin typeface="Calibri" pitchFamily="34" charset="0"/>
                <a:ea typeface="ＭＳ Ｐゴシック" pitchFamily="34" charset="-128"/>
              </a:defRPr>
            </a:lvl3pPr>
            <a:lvl4pPr marL="1630604" indent="-232943" defTabSz="962510" eaLnBrk="0" hangingPunct="0">
              <a:spcBef>
                <a:spcPct val="30000"/>
              </a:spcBef>
              <a:defRPr sz="1200">
                <a:solidFill>
                  <a:schemeClr val="tx1"/>
                </a:solidFill>
                <a:latin typeface="Calibri" pitchFamily="34" charset="0"/>
                <a:ea typeface="ＭＳ Ｐゴシック" pitchFamily="34" charset="-128"/>
              </a:defRPr>
            </a:lvl4pPr>
            <a:lvl5pPr marL="2096491" indent="-232943" defTabSz="962510" eaLnBrk="0" hangingPunct="0">
              <a:spcBef>
                <a:spcPct val="30000"/>
              </a:spcBef>
              <a:defRPr sz="1200">
                <a:solidFill>
                  <a:schemeClr val="tx1"/>
                </a:solidFill>
                <a:latin typeface="Calibri" pitchFamily="34" charset="0"/>
                <a:ea typeface="ＭＳ Ｐゴシック" pitchFamily="34" charset="-128"/>
              </a:defRPr>
            </a:lvl5pPr>
            <a:lvl6pPr marL="2562377"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defTabSz="96251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5F14A21-B921-403D-B048-DF2CD778AD9B}" type="slidenum">
              <a:rPr lang="en-US" altLang="en-US" sz="1000"/>
              <a:pPr eaLnBrk="1" hangingPunct="1">
                <a:spcBef>
                  <a:spcPct val="0"/>
                </a:spcBef>
              </a:pPr>
              <a:t>10</a:t>
            </a:fld>
            <a:endParaRPr lang="en-US" altLang="en-US" sz="1000"/>
          </a:p>
        </p:txBody>
      </p:sp>
    </p:spTree>
    <p:extLst>
      <p:ext uri="{BB962C8B-B14F-4D97-AF65-F5344CB8AC3E}">
        <p14:creationId xmlns:p14="http://schemas.microsoft.com/office/powerpoint/2010/main" val="5186098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92</a:t>
            </a:fld>
            <a:endParaRPr lang="en-US"/>
          </a:p>
        </p:txBody>
      </p:sp>
    </p:spTree>
    <p:extLst>
      <p:ext uri="{BB962C8B-B14F-4D97-AF65-F5344CB8AC3E}">
        <p14:creationId xmlns:p14="http://schemas.microsoft.com/office/powerpoint/2010/main" val="33925851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93</a:t>
            </a:fld>
            <a:endParaRPr lang="en-US"/>
          </a:p>
        </p:txBody>
      </p:sp>
    </p:spTree>
    <p:extLst>
      <p:ext uri="{BB962C8B-B14F-4D97-AF65-F5344CB8AC3E}">
        <p14:creationId xmlns:p14="http://schemas.microsoft.com/office/powerpoint/2010/main" val="31030842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94</a:t>
            </a:fld>
            <a:endParaRPr lang="en-US"/>
          </a:p>
        </p:txBody>
      </p:sp>
    </p:spTree>
    <p:extLst>
      <p:ext uri="{BB962C8B-B14F-4D97-AF65-F5344CB8AC3E}">
        <p14:creationId xmlns:p14="http://schemas.microsoft.com/office/powerpoint/2010/main" val="23843218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95</a:t>
            </a:fld>
            <a:endParaRPr lang="en-US"/>
          </a:p>
        </p:txBody>
      </p:sp>
    </p:spTree>
    <p:extLst>
      <p:ext uri="{BB962C8B-B14F-4D97-AF65-F5344CB8AC3E}">
        <p14:creationId xmlns:p14="http://schemas.microsoft.com/office/powerpoint/2010/main" val="37741098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96</a:t>
            </a:fld>
            <a:endParaRPr lang="en-US"/>
          </a:p>
        </p:txBody>
      </p:sp>
    </p:spTree>
    <p:extLst>
      <p:ext uri="{BB962C8B-B14F-4D97-AF65-F5344CB8AC3E}">
        <p14:creationId xmlns:p14="http://schemas.microsoft.com/office/powerpoint/2010/main" val="42587705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97</a:t>
            </a:fld>
            <a:endParaRPr lang="en-US"/>
          </a:p>
        </p:txBody>
      </p:sp>
    </p:spTree>
    <p:extLst>
      <p:ext uri="{BB962C8B-B14F-4D97-AF65-F5344CB8AC3E}">
        <p14:creationId xmlns:p14="http://schemas.microsoft.com/office/powerpoint/2010/main" val="25841135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98</a:t>
            </a:fld>
            <a:endParaRPr lang="en-US"/>
          </a:p>
        </p:txBody>
      </p:sp>
    </p:spTree>
    <p:extLst>
      <p:ext uri="{BB962C8B-B14F-4D97-AF65-F5344CB8AC3E}">
        <p14:creationId xmlns:p14="http://schemas.microsoft.com/office/powerpoint/2010/main" val="15045755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99</a:t>
            </a:fld>
            <a:endParaRPr lang="en-US"/>
          </a:p>
        </p:txBody>
      </p:sp>
    </p:spTree>
    <p:extLst>
      <p:ext uri="{BB962C8B-B14F-4D97-AF65-F5344CB8AC3E}">
        <p14:creationId xmlns:p14="http://schemas.microsoft.com/office/powerpoint/2010/main" val="37008543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100</a:t>
            </a:fld>
            <a:endParaRPr lang="en-US"/>
          </a:p>
        </p:txBody>
      </p:sp>
    </p:spTree>
    <p:extLst>
      <p:ext uri="{BB962C8B-B14F-4D97-AF65-F5344CB8AC3E}">
        <p14:creationId xmlns:p14="http://schemas.microsoft.com/office/powerpoint/2010/main" val="18034752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E9269-9CB6-4607-A095-5FABA90D55F6}" type="slidenum">
              <a:rPr lang="en-US" smtClean="0"/>
              <a:t>101</a:t>
            </a:fld>
            <a:endParaRPr lang="en-US"/>
          </a:p>
        </p:txBody>
      </p:sp>
    </p:spTree>
    <p:extLst>
      <p:ext uri="{BB962C8B-B14F-4D97-AF65-F5344CB8AC3E}">
        <p14:creationId xmlns:p14="http://schemas.microsoft.com/office/powerpoint/2010/main" val="270938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3276601"/>
            <a:ext cx="103632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5383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97121" y="274638"/>
            <a:ext cx="11080479" cy="487362"/>
          </a:xfrm>
          <a:prstGeom prst="rect">
            <a:avLst/>
          </a:prstGeom>
        </p:spPr>
        <p:txBody>
          <a:bodyPr/>
          <a:lstStyle>
            <a:lvl1pPr algn="l">
              <a:defRPr sz="2800" b="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3200" y="1036639"/>
            <a:ext cx="117856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332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5046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97121" y="274638"/>
            <a:ext cx="1108047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03200" y="1036639"/>
            <a:ext cx="59944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502402" y="1036639"/>
            <a:ext cx="54863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001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2"/>
          <p:cNvSpPr>
            <a:spLocks noGrp="1"/>
          </p:cNvSpPr>
          <p:nvPr>
            <p:ph idx="1"/>
          </p:nvPr>
        </p:nvSpPr>
        <p:spPr>
          <a:xfrm>
            <a:off x="508000" y="975519"/>
            <a:ext cx="111760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9480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19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63.234.227.130/pls/oshaweb/owadisp.show_document?p_table=STANDARDS&amp;p_id=10665" TargetMode="External"/><Relationship Id="rId3" Type="http://schemas.openxmlformats.org/officeDocument/2006/relationships/hyperlink" Target="http://63.234.227.130/pls/oshaweb/owastand.display_standard_group?p_toc_level=1&amp;p_part_number=1926#1926_Subpart_E" TargetMode="External"/><Relationship Id="rId7" Type="http://schemas.openxmlformats.org/officeDocument/2006/relationships/hyperlink" Target="http://63.234.227.130/pls/oshaweb/owadisp.show_document?p_table=STANDARDS&amp;p_id=10664" TargetMode="External"/><Relationship Id="rId12" Type="http://schemas.openxmlformats.org/officeDocument/2006/relationships/hyperlink" Target="http://63.234.227.130/pls/oshaweb/owadisp.show_document?p_table=STANDARDS&amp;p_id=10669"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63.234.227.130/pls/oshaweb/owadisp.show_document?p_table=STANDARDS&amp;p_id=10663" TargetMode="External"/><Relationship Id="rId11" Type="http://schemas.openxmlformats.org/officeDocument/2006/relationships/hyperlink" Target="http://63.234.227.130/pls/oshaweb/owadisp.show_document?p_table=STANDARDS&amp;p_id=10668" TargetMode="External"/><Relationship Id="rId5" Type="http://schemas.openxmlformats.org/officeDocument/2006/relationships/hyperlink" Target="http://63.234.227.130/pls/oshaweb/owadisp.show_document?p_table=STANDARDS&amp;p_id=10659" TargetMode="External"/><Relationship Id="rId10" Type="http://schemas.openxmlformats.org/officeDocument/2006/relationships/hyperlink" Target="http://63.234.227.130/pls/oshaweb/owadisp.show_document?p_table=STANDARDS&amp;p_id=10667" TargetMode="External"/><Relationship Id="rId4" Type="http://schemas.openxmlformats.org/officeDocument/2006/relationships/hyperlink" Target="http://63.234.227.130/pls/oshaweb/owadisp.show_document?p_table=STANDARDS&amp;p_id=10658" TargetMode="External"/><Relationship Id="rId9" Type="http://schemas.openxmlformats.org/officeDocument/2006/relationships/hyperlink" Target="http://63.234.227.130/pls/oshaweb/owadisp.show_document?p_table=STANDARDS&amp;p_id=10666"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solidFill>
                  <a:schemeClr val="tx2"/>
                </a:solidFill>
              </a:rPr>
              <a:t>Training Requirements in OSHA Standards</a:t>
            </a:r>
          </a:p>
        </p:txBody>
      </p:sp>
    </p:spTree>
    <p:extLst>
      <p:ext uri="{BB962C8B-B14F-4D97-AF65-F5344CB8AC3E}">
        <p14:creationId xmlns:p14="http://schemas.microsoft.com/office/powerpoint/2010/main" val="424434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4"/>
          <p:cNvSpPr>
            <a:spLocks noGrp="1"/>
          </p:cNvSpPr>
          <p:nvPr>
            <p:ph type="title"/>
          </p:nvPr>
        </p:nvSpPr>
        <p:spPr>
          <a:xfrm>
            <a:off x="171225" y="217845"/>
            <a:ext cx="9273399" cy="634700"/>
          </a:xfrm>
        </p:spPr>
        <p:txBody>
          <a:bodyPr/>
          <a:lstStyle/>
          <a:p>
            <a:pPr>
              <a:defRPr/>
            </a:pPr>
            <a:r>
              <a:rPr lang="en-US" sz="3200" dirty="0">
                <a:latin typeface="Arial" charset="0"/>
              </a:rPr>
              <a:t>What Rights Do Employees Have Under OSHA?</a:t>
            </a:r>
          </a:p>
        </p:txBody>
      </p:sp>
      <p:sp>
        <p:nvSpPr>
          <p:cNvPr id="12291" name="Content Placeholder 1"/>
          <p:cNvSpPr>
            <a:spLocks noGrp="1"/>
          </p:cNvSpPr>
          <p:nvPr>
            <p:ph idx="1"/>
          </p:nvPr>
        </p:nvSpPr>
        <p:spPr>
          <a:xfrm>
            <a:off x="901874" y="1052960"/>
            <a:ext cx="10108504" cy="4583752"/>
          </a:xfrm>
        </p:spPr>
        <p:txBody>
          <a:bodyPr/>
          <a:lstStyle/>
          <a:p>
            <a:pPr algn="just" eaLnBrk="1" hangingPunct="1">
              <a:buFont typeface="Wingdings 3" pitchFamily="18" charset="2"/>
              <a:buNone/>
              <a:defRPr/>
            </a:pPr>
            <a:r>
              <a:rPr lang="en-US" dirty="0">
                <a:latin typeface="Arial" charset="0"/>
              </a:rPr>
              <a:t>You have the right to:</a:t>
            </a:r>
          </a:p>
          <a:p>
            <a:pPr lvl="1" algn="just" eaLnBrk="1" hangingPunct="1">
              <a:buFont typeface="Wingdings" pitchFamily="2" charset="2"/>
              <a:buChar char="§"/>
              <a:defRPr/>
            </a:pPr>
            <a:r>
              <a:rPr lang="en-US" dirty="0">
                <a:latin typeface="Arial" charset="0"/>
              </a:rPr>
              <a:t>A safe and healthful workplace </a:t>
            </a:r>
            <a:endParaRPr lang="en-US" b="1" dirty="0">
              <a:latin typeface="Arial" charset="0"/>
            </a:endParaRPr>
          </a:p>
          <a:p>
            <a:pPr lvl="1" algn="just" eaLnBrk="1" hangingPunct="1">
              <a:buFont typeface="Wingdings" pitchFamily="2" charset="2"/>
              <a:buChar char="§"/>
              <a:defRPr/>
            </a:pPr>
            <a:r>
              <a:rPr lang="en-US" dirty="0">
                <a:latin typeface="Arial" charset="0"/>
              </a:rPr>
              <a:t>Know about hazardous chemicals</a:t>
            </a:r>
            <a:endParaRPr lang="en-US" b="1" dirty="0">
              <a:latin typeface="Arial" charset="0"/>
            </a:endParaRPr>
          </a:p>
          <a:p>
            <a:pPr lvl="1" algn="just" eaLnBrk="1" hangingPunct="1">
              <a:buFont typeface="Wingdings" pitchFamily="2" charset="2"/>
              <a:buChar char="§"/>
              <a:defRPr/>
            </a:pPr>
            <a:r>
              <a:rPr lang="en-US" dirty="0">
                <a:latin typeface="Arial" charset="0"/>
              </a:rPr>
              <a:t>Information about injuries and illnesses in your workplace </a:t>
            </a:r>
            <a:endParaRPr lang="en-US" b="1" dirty="0">
              <a:latin typeface="Arial" charset="0"/>
            </a:endParaRPr>
          </a:p>
          <a:p>
            <a:pPr lvl="1" algn="just" eaLnBrk="1" hangingPunct="1">
              <a:buFont typeface="Wingdings" pitchFamily="2" charset="2"/>
              <a:buChar char="§"/>
              <a:defRPr/>
            </a:pPr>
            <a:r>
              <a:rPr lang="en-US" dirty="0">
                <a:latin typeface="Arial" charset="0"/>
              </a:rPr>
              <a:t>Complain or request hazard correction from employer </a:t>
            </a:r>
            <a:endParaRPr lang="en-US" b="1" dirty="0">
              <a:latin typeface="Arial" charset="0"/>
            </a:endParaRPr>
          </a:p>
          <a:p>
            <a:pPr lvl="1" algn="just" eaLnBrk="1" hangingPunct="1">
              <a:buFont typeface="Wingdings" pitchFamily="2" charset="2"/>
              <a:buChar char="§"/>
              <a:defRPr/>
            </a:pPr>
            <a:r>
              <a:rPr lang="en-US" dirty="0">
                <a:latin typeface="Arial" charset="0"/>
              </a:rPr>
              <a:t>Training</a:t>
            </a:r>
            <a:endParaRPr lang="en-US" b="1" dirty="0">
              <a:latin typeface="Arial" charset="0"/>
            </a:endParaRPr>
          </a:p>
          <a:p>
            <a:pPr lvl="1" algn="just" eaLnBrk="1" hangingPunct="1">
              <a:buFont typeface="Wingdings" pitchFamily="2" charset="2"/>
              <a:buChar char="§"/>
              <a:defRPr/>
            </a:pPr>
            <a:r>
              <a:rPr lang="en-US" dirty="0">
                <a:latin typeface="Arial" charset="0"/>
              </a:rPr>
              <a:t>Hazard exposure and medical records</a:t>
            </a:r>
            <a:endParaRPr lang="en-US" b="1" dirty="0">
              <a:latin typeface="Arial" charset="0"/>
            </a:endParaRPr>
          </a:p>
          <a:p>
            <a:pPr lvl="1" algn="just" eaLnBrk="1" hangingPunct="1">
              <a:buFont typeface="Wingdings" pitchFamily="2" charset="2"/>
              <a:buChar char="§"/>
              <a:defRPr/>
            </a:pPr>
            <a:r>
              <a:rPr lang="en-US" dirty="0">
                <a:latin typeface="Arial" charset="0"/>
              </a:rPr>
              <a:t>File a complaint with OSHA</a:t>
            </a:r>
            <a:endParaRPr lang="en-US" b="1" dirty="0">
              <a:latin typeface="Arial" charset="0"/>
            </a:endParaRPr>
          </a:p>
          <a:p>
            <a:pPr lvl="1" algn="just" eaLnBrk="1" hangingPunct="1">
              <a:buFont typeface="Wingdings" pitchFamily="2" charset="2"/>
              <a:buChar char="§"/>
              <a:defRPr/>
            </a:pPr>
            <a:r>
              <a:rPr lang="en-US" dirty="0">
                <a:latin typeface="Arial" charset="0"/>
              </a:rPr>
              <a:t>Participate in an OSHA inspection</a:t>
            </a:r>
            <a:endParaRPr lang="en-US" b="1" dirty="0">
              <a:latin typeface="Arial" charset="0"/>
            </a:endParaRPr>
          </a:p>
          <a:p>
            <a:pPr lvl="1" algn="just" eaLnBrk="1" hangingPunct="1">
              <a:buFont typeface="Wingdings" pitchFamily="2" charset="2"/>
              <a:buChar char="§"/>
              <a:defRPr/>
            </a:pPr>
            <a:r>
              <a:rPr lang="en-US" dirty="0">
                <a:latin typeface="Arial" charset="0"/>
              </a:rPr>
              <a:t>Be free from retaliation for exercising safety and health rights</a:t>
            </a:r>
          </a:p>
        </p:txBody>
      </p:sp>
    </p:spTree>
    <p:extLst>
      <p:ext uri="{BB962C8B-B14F-4D97-AF65-F5344CB8AC3E}">
        <p14:creationId xmlns:p14="http://schemas.microsoft.com/office/powerpoint/2010/main" val="40195955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Audits / Inspections - Purpose</a:t>
            </a:r>
          </a:p>
        </p:txBody>
      </p:sp>
      <p:sp>
        <p:nvSpPr>
          <p:cNvPr id="3" name="Content Placeholder 2"/>
          <p:cNvSpPr>
            <a:spLocks noGrp="1"/>
          </p:cNvSpPr>
          <p:nvPr>
            <p:ph idx="1"/>
          </p:nvPr>
        </p:nvSpPr>
        <p:spPr>
          <a:xfrm>
            <a:off x="526092" y="1036639"/>
            <a:ext cx="11073009" cy="4906962"/>
          </a:xfrm>
        </p:spPr>
        <p:txBody>
          <a:bodyPr/>
          <a:lstStyle/>
          <a:p>
            <a:pPr marL="0" indent="0" fontAlgn="auto">
              <a:spcAft>
                <a:spcPts val="0"/>
              </a:spcAft>
              <a:buFont typeface="Arial" panose="020B0604020202020204" pitchFamily="34" charset="0"/>
              <a:buNone/>
              <a:defRPr/>
            </a:pPr>
            <a:r>
              <a:rPr lang="en-US" sz="1800" b="1" dirty="0"/>
              <a:t>Purpose - </a:t>
            </a:r>
            <a:r>
              <a:rPr lang="en-US" sz="1800" dirty="0"/>
              <a:t>Inspection of work areas and audits of safety programs are tools that can be used to identify problems and hazards before these conditions result in accidents or injuries. Audits also help to identify the effectiveness of safety program management and can be used as a guide to assure regulatory compliance and a safe workplace</a:t>
            </a:r>
          </a:p>
          <a:p>
            <a:pPr marL="0" indent="0" fontAlgn="auto">
              <a:spcAft>
                <a:spcPts val="0"/>
              </a:spcAft>
              <a:buFont typeface="Arial" panose="020B0604020202020204" pitchFamily="34" charset="0"/>
              <a:buNone/>
              <a:defRPr/>
            </a:pPr>
            <a:endParaRPr lang="en-US" sz="300" dirty="0"/>
          </a:p>
          <a:p>
            <a:pPr>
              <a:defRPr/>
            </a:pPr>
            <a:r>
              <a:rPr lang="en-US" sz="1800" b="1" dirty="0"/>
              <a:t>Management</a:t>
            </a:r>
            <a:r>
              <a:rPr lang="en-US" sz="1800" dirty="0"/>
              <a:t> </a:t>
            </a:r>
            <a:r>
              <a:rPr lang="en-US" sz="1800" b="1" dirty="0"/>
              <a:t>Responsibilities</a:t>
            </a:r>
            <a:endParaRPr lang="en-US" sz="1800" dirty="0"/>
          </a:p>
          <a:p>
            <a:pPr fontAlgn="auto">
              <a:spcAft>
                <a:spcPts val="0"/>
              </a:spcAft>
              <a:defRPr/>
            </a:pPr>
            <a:r>
              <a:rPr lang="en-US" sz="1800" dirty="0"/>
              <a:t>Design and schedule audit and inspection procedures for all work areas, processes and procedures. </a:t>
            </a:r>
          </a:p>
          <a:p>
            <a:pPr fontAlgn="auto">
              <a:spcAft>
                <a:spcPts val="0"/>
              </a:spcAft>
              <a:defRPr/>
            </a:pPr>
            <a:r>
              <a:rPr lang="en-US" sz="1800" dirty="0"/>
              <a:t>Conduct routine audits and inspections </a:t>
            </a:r>
          </a:p>
          <a:p>
            <a:pPr fontAlgn="auto">
              <a:spcAft>
                <a:spcPts val="0"/>
              </a:spcAft>
              <a:defRPr/>
            </a:pPr>
            <a:r>
              <a:rPr lang="en-US" sz="1800" dirty="0"/>
              <a:t>Ensure audits are conducted by employees who understand the various safety programs and policies </a:t>
            </a:r>
          </a:p>
          <a:p>
            <a:pPr>
              <a:defRPr/>
            </a:pPr>
            <a:r>
              <a:rPr lang="en-US" sz="1800" b="1" dirty="0"/>
              <a:t>Supervisors</a:t>
            </a:r>
            <a:r>
              <a:rPr lang="en-US" sz="1800" dirty="0"/>
              <a:t> </a:t>
            </a:r>
            <a:r>
              <a:rPr lang="en-US" sz="1800" b="1" dirty="0"/>
              <a:t>Responsibilities</a:t>
            </a:r>
            <a:endParaRPr lang="en-US" sz="1800" dirty="0"/>
          </a:p>
          <a:p>
            <a:pPr fontAlgn="auto">
              <a:spcAft>
                <a:spcPts val="0"/>
              </a:spcAft>
              <a:defRPr/>
            </a:pPr>
            <a:r>
              <a:rPr lang="en-US" sz="1800" dirty="0"/>
              <a:t>conduct informal daily safety inspections and ensure all unsafe conditions are corrected </a:t>
            </a:r>
          </a:p>
          <a:p>
            <a:pPr fontAlgn="auto">
              <a:spcAft>
                <a:spcPts val="0"/>
              </a:spcAft>
              <a:defRPr/>
            </a:pPr>
            <a:r>
              <a:rPr lang="en-US" sz="1800" dirty="0"/>
              <a:t>conduct documented weekly inspections and ensure all unsafe conditions are corrected </a:t>
            </a:r>
          </a:p>
          <a:p>
            <a:pPr marL="0" indent="0" fontAlgn="auto">
              <a:spcAft>
                <a:spcPts val="0"/>
              </a:spcAft>
              <a:buFont typeface="Arial" panose="020B0604020202020204" pitchFamily="34" charset="0"/>
              <a:buNone/>
              <a:defRPr/>
            </a:pPr>
            <a:r>
              <a:rPr lang="en-US" sz="1800" b="1" dirty="0"/>
              <a:t>     Corrections</a:t>
            </a:r>
            <a:endParaRPr lang="en-US" sz="1800" dirty="0"/>
          </a:p>
          <a:p>
            <a:pPr fontAlgn="auto">
              <a:spcAft>
                <a:spcPts val="0"/>
              </a:spcAft>
              <a:defRPr/>
            </a:pPr>
            <a:r>
              <a:rPr lang="en-US" sz="1800" dirty="0"/>
              <a:t>All safety deficiencies found during audits and inspections should be corrected as soon as possible. Documentation of corrections should be made on the audit or inspection sheet. And conditions that present a hazards are to be corrected or controlled immediately</a:t>
            </a:r>
          </a:p>
          <a:p>
            <a:endParaRPr lang="en-US" dirty="0"/>
          </a:p>
        </p:txBody>
      </p:sp>
    </p:spTree>
    <p:extLst>
      <p:ext uri="{BB962C8B-B14F-4D97-AF65-F5344CB8AC3E}">
        <p14:creationId xmlns:p14="http://schemas.microsoft.com/office/powerpoint/2010/main" val="23106389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Audits / Inspections - Types</a:t>
            </a:r>
          </a:p>
        </p:txBody>
      </p:sp>
      <p:sp>
        <p:nvSpPr>
          <p:cNvPr id="3" name="Content Placeholder 2"/>
          <p:cNvSpPr>
            <a:spLocks noGrp="1"/>
          </p:cNvSpPr>
          <p:nvPr>
            <p:ph idx="1"/>
          </p:nvPr>
        </p:nvSpPr>
        <p:spPr>
          <a:xfrm>
            <a:off x="595682" y="1061691"/>
            <a:ext cx="10681918" cy="4906962"/>
          </a:xfrm>
        </p:spPr>
        <p:txBody>
          <a:bodyPr/>
          <a:lstStyle/>
          <a:p>
            <a:pPr marL="0" lvl="0" indent="0">
              <a:buNone/>
              <a:defRPr/>
            </a:pPr>
            <a:r>
              <a:rPr lang="en-US" sz="1600" b="1" dirty="0">
                <a:solidFill>
                  <a:srgbClr val="002060"/>
                </a:solidFill>
              </a:rPr>
              <a:t>Types of Inspections</a:t>
            </a:r>
            <a:endParaRPr lang="en-US" sz="1600" dirty="0">
              <a:solidFill>
                <a:srgbClr val="002060"/>
              </a:solidFill>
            </a:endParaRPr>
          </a:p>
          <a:p>
            <a:pPr lvl="0">
              <a:buFont typeface="Arial" panose="020B0604020202020204" pitchFamily="34" charset="0"/>
              <a:buChar char="•"/>
              <a:defRPr/>
            </a:pPr>
            <a:r>
              <a:rPr lang="en-US" sz="1600" b="1" dirty="0">
                <a:solidFill>
                  <a:srgbClr val="002060"/>
                </a:solidFill>
              </a:rPr>
              <a:t>Supervisor &amp; Management Daily Walk-through</a:t>
            </a:r>
            <a:r>
              <a:rPr lang="en-US" sz="1600" dirty="0">
                <a:solidFill>
                  <a:srgbClr val="002060"/>
                </a:solidFill>
              </a:rPr>
              <a:t>: this is an undocumented inspection that is made daily prior to startup and shift change to ensure the facility and equipment are in safe conditions for Employees. All noted unsafe areas are placed in a safe condition prior to Employees working in the area</a:t>
            </a:r>
          </a:p>
          <a:p>
            <a:pPr lvl="0">
              <a:buFont typeface="Arial" panose="020B0604020202020204" pitchFamily="34" charset="0"/>
              <a:buChar char="•"/>
              <a:defRPr/>
            </a:pPr>
            <a:endParaRPr lang="en-US" sz="1600" dirty="0">
              <a:solidFill>
                <a:srgbClr val="002060"/>
              </a:solidFill>
            </a:endParaRPr>
          </a:p>
          <a:p>
            <a:pPr lvl="0">
              <a:buFont typeface="Arial" panose="020B0604020202020204" pitchFamily="34" charset="0"/>
              <a:buChar char="•"/>
              <a:defRPr/>
            </a:pPr>
            <a:r>
              <a:rPr lang="en-US" sz="1600" b="1" dirty="0">
                <a:solidFill>
                  <a:srgbClr val="002060"/>
                </a:solidFill>
              </a:rPr>
              <a:t>Weekly Supervisor Inspections</a:t>
            </a:r>
            <a:r>
              <a:rPr lang="en-US" sz="1600" dirty="0">
                <a:solidFill>
                  <a:srgbClr val="002060"/>
                </a:solidFill>
              </a:rPr>
              <a:t> are conducted and recorded with a Employee. This documented inspection provides a focus to ensure current hazard controls are still effective, equipment is in safe condition and safe work practices are in use. Discrepancies are listed on the inspection sheet, recorded on work orders for correction. The inspection sheet is forwarded to the Safety Manager for review and logging to track discrepancy correction</a:t>
            </a:r>
          </a:p>
          <a:p>
            <a:pPr lvl="0">
              <a:buFont typeface="Arial" panose="020B0604020202020204" pitchFamily="34" charset="0"/>
              <a:buChar char="•"/>
              <a:defRPr/>
            </a:pPr>
            <a:endParaRPr lang="en-US" sz="1600" dirty="0">
              <a:solidFill>
                <a:srgbClr val="002060"/>
              </a:solidFill>
            </a:endParaRPr>
          </a:p>
          <a:p>
            <a:pPr lvl="0">
              <a:buFont typeface="Arial" panose="020B0604020202020204" pitchFamily="34" charset="0"/>
              <a:buChar char="•"/>
              <a:defRPr/>
            </a:pPr>
            <a:r>
              <a:rPr lang="en-US" sz="1600" b="1" dirty="0">
                <a:solidFill>
                  <a:srgbClr val="002060"/>
                </a:solidFill>
              </a:rPr>
              <a:t>Monthly Safety Committee Inspection</a:t>
            </a:r>
            <a:r>
              <a:rPr lang="en-US" sz="1600" dirty="0">
                <a:solidFill>
                  <a:srgbClr val="002060"/>
                </a:solidFill>
              </a:rPr>
              <a:t>. Each month members of the Safety Committee will tour the entire facility with the Safety Manager. This tour is to ensure Safety Committee Members are familiar with all areas of the operation. Record of problem areas, committee recommendations and deficiencies will be recorded and provided to management</a:t>
            </a:r>
          </a:p>
          <a:p>
            <a:pPr lvl="0">
              <a:buFont typeface="Arial" panose="020B0604020202020204" pitchFamily="34" charset="0"/>
              <a:buChar char="•"/>
              <a:defRPr/>
            </a:pPr>
            <a:endParaRPr lang="en-US" sz="1600" dirty="0">
              <a:solidFill>
                <a:srgbClr val="002060"/>
              </a:solidFill>
            </a:endParaRPr>
          </a:p>
          <a:p>
            <a:pPr lvl="0">
              <a:buFont typeface="Arial" panose="020B0604020202020204" pitchFamily="34" charset="0"/>
              <a:buChar char="•"/>
              <a:defRPr/>
            </a:pPr>
            <a:r>
              <a:rPr lang="en-US" sz="1600" b="1" dirty="0">
                <a:solidFill>
                  <a:srgbClr val="002060"/>
                </a:solidFill>
              </a:rPr>
              <a:t>Noise Surveys</a:t>
            </a:r>
            <a:r>
              <a:rPr lang="en-US" sz="1600" dirty="0">
                <a:solidFill>
                  <a:srgbClr val="002060"/>
                </a:solidFill>
              </a:rPr>
              <a:t> are conducted at least annually, or whenever facility modifications are made that impact the ambient or specific work area noise levels,  Noise surveys are conducted by qualified persons with calibrated instruments</a:t>
            </a:r>
          </a:p>
          <a:p>
            <a:endParaRPr lang="en-US" dirty="0"/>
          </a:p>
        </p:txBody>
      </p:sp>
    </p:spTree>
    <p:extLst>
      <p:ext uri="{BB962C8B-B14F-4D97-AF65-F5344CB8AC3E}">
        <p14:creationId xmlns:p14="http://schemas.microsoft.com/office/powerpoint/2010/main" val="31969159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Audits / Inspections – Equipment </a:t>
            </a:r>
          </a:p>
        </p:txBody>
      </p:sp>
      <p:sp>
        <p:nvSpPr>
          <p:cNvPr id="3" name="Content Placeholder 2"/>
          <p:cNvSpPr>
            <a:spLocks noGrp="1"/>
          </p:cNvSpPr>
          <p:nvPr>
            <p:ph idx="1"/>
          </p:nvPr>
        </p:nvSpPr>
        <p:spPr>
          <a:xfrm>
            <a:off x="601249" y="1024113"/>
            <a:ext cx="10972799" cy="4906962"/>
          </a:xfrm>
        </p:spPr>
        <p:txBody>
          <a:bodyPr/>
          <a:lstStyle/>
          <a:p>
            <a:pPr marL="0" indent="0">
              <a:buNone/>
              <a:defRPr/>
            </a:pPr>
            <a:r>
              <a:rPr lang="en-US" sz="2000" b="1" dirty="0"/>
              <a:t>Equipment Inspections</a:t>
            </a:r>
            <a:r>
              <a:rPr lang="en-US" sz="2000" dirty="0"/>
              <a:t>     </a:t>
            </a:r>
          </a:p>
          <a:p>
            <a:pPr marL="0" indent="0">
              <a:buNone/>
              <a:defRPr/>
            </a:pPr>
            <a:r>
              <a:rPr lang="en-US" sz="2000" dirty="0"/>
              <a:t>Are conducted to ensure specific safety equipment is in good working order and will function when needed. Examples and frequencies are: </a:t>
            </a:r>
          </a:p>
          <a:p>
            <a:pPr lvl="1">
              <a:defRPr/>
            </a:pPr>
            <a:r>
              <a:rPr lang="en-US" sz="2000" dirty="0"/>
              <a:t>All construction equipment -  Daily prior to use – (use form and file)</a:t>
            </a:r>
          </a:p>
          <a:p>
            <a:pPr lvl="1">
              <a:defRPr/>
            </a:pPr>
            <a:r>
              <a:rPr lang="en-US" sz="2000" dirty="0"/>
              <a:t>Sprinkler Inspection - Monthly </a:t>
            </a:r>
          </a:p>
          <a:p>
            <a:pPr lvl="1">
              <a:defRPr/>
            </a:pPr>
            <a:r>
              <a:rPr lang="en-US" sz="2000" dirty="0"/>
              <a:t>Boiler Checks- Daily, Weekly , Monthly, Yearly</a:t>
            </a:r>
          </a:p>
          <a:p>
            <a:pPr lvl="1">
              <a:defRPr/>
            </a:pPr>
            <a:r>
              <a:rPr lang="en-US" sz="2000" dirty="0"/>
              <a:t>Emergency Lighting Test - Monthly </a:t>
            </a:r>
          </a:p>
          <a:p>
            <a:pPr lvl="1">
              <a:defRPr/>
            </a:pPr>
            <a:r>
              <a:rPr lang="en-US" sz="2000" dirty="0"/>
              <a:t>Fire Extinguisher Inspections - Monthly </a:t>
            </a:r>
          </a:p>
          <a:p>
            <a:pPr lvl="1">
              <a:defRPr/>
            </a:pPr>
            <a:r>
              <a:rPr lang="en-US" sz="2000" dirty="0"/>
              <a:t>Safety Equipment Inventories - Monthly</a:t>
            </a:r>
          </a:p>
          <a:p>
            <a:pPr lvl="1">
              <a:defRPr/>
            </a:pPr>
            <a:r>
              <a:rPr lang="en-US" sz="2000" dirty="0"/>
              <a:t>Emergency Lighting 90 Min. Test - Semiannually </a:t>
            </a:r>
          </a:p>
          <a:p>
            <a:pPr lvl="1">
              <a:defRPr/>
            </a:pPr>
            <a:r>
              <a:rPr lang="en-US" sz="2000" dirty="0"/>
              <a:t>Respirator Inspections- Before / After Use (Monthly at a minimum) </a:t>
            </a:r>
          </a:p>
          <a:p>
            <a:pPr lvl="1">
              <a:defRPr/>
            </a:pPr>
            <a:r>
              <a:rPr lang="en-US" sz="2000" dirty="0"/>
              <a:t>Hand tools – Daily</a:t>
            </a:r>
          </a:p>
          <a:p>
            <a:pPr lvl="1">
              <a:defRPr/>
            </a:pPr>
            <a:r>
              <a:rPr lang="en-US" sz="2000" dirty="0"/>
              <a:t>Scaffolding – Daily</a:t>
            </a:r>
          </a:p>
          <a:p>
            <a:endParaRPr lang="en-US" dirty="0"/>
          </a:p>
        </p:txBody>
      </p:sp>
    </p:spTree>
    <p:extLst>
      <p:ext uri="{BB962C8B-B14F-4D97-AF65-F5344CB8AC3E}">
        <p14:creationId xmlns:p14="http://schemas.microsoft.com/office/powerpoint/2010/main" val="28982956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Audits / Inspections – Program Audits</a:t>
            </a:r>
          </a:p>
        </p:txBody>
      </p:sp>
      <p:sp>
        <p:nvSpPr>
          <p:cNvPr id="3" name="Content Placeholder 2"/>
          <p:cNvSpPr>
            <a:spLocks noGrp="1"/>
          </p:cNvSpPr>
          <p:nvPr>
            <p:ph idx="1"/>
          </p:nvPr>
        </p:nvSpPr>
        <p:spPr>
          <a:xfrm>
            <a:off x="1910080" y="914719"/>
            <a:ext cx="7099808" cy="4906962"/>
          </a:xfrm>
        </p:spPr>
        <p:txBody>
          <a:bodyPr/>
          <a:lstStyle/>
          <a:p>
            <a:pPr marL="0" indent="0">
              <a:buNone/>
              <a:defRPr/>
            </a:pPr>
            <a:r>
              <a:rPr lang="en-US" sz="2000" b="1" dirty="0"/>
              <a:t>Program Audits</a:t>
            </a:r>
            <a:r>
              <a:rPr lang="en-US" sz="2000" dirty="0"/>
              <a:t> are conducted to check the administration of specific safety and health programs. Program Audits of the following shall be conducted annually:</a:t>
            </a:r>
          </a:p>
          <a:p>
            <a:pPr marL="0" indent="0">
              <a:lnSpc>
                <a:spcPct val="150000"/>
              </a:lnSpc>
              <a:spcBef>
                <a:spcPts val="0"/>
              </a:spcBef>
              <a:buNone/>
              <a:defRPr/>
            </a:pPr>
            <a:r>
              <a:rPr lang="en-US" sz="2000" dirty="0"/>
              <a:t>Accident Prevention </a:t>
            </a:r>
          </a:p>
          <a:p>
            <a:pPr marL="0" indent="0">
              <a:lnSpc>
                <a:spcPct val="150000"/>
              </a:lnSpc>
              <a:spcBef>
                <a:spcPts val="0"/>
              </a:spcBef>
              <a:buNone/>
              <a:defRPr/>
            </a:pPr>
            <a:r>
              <a:rPr lang="en-US" sz="2000" dirty="0"/>
              <a:t>Fire Prevention </a:t>
            </a:r>
          </a:p>
          <a:p>
            <a:pPr marL="0" indent="0">
              <a:lnSpc>
                <a:spcPct val="150000"/>
              </a:lnSpc>
              <a:spcBef>
                <a:spcPts val="0"/>
              </a:spcBef>
              <a:buNone/>
              <a:defRPr/>
            </a:pPr>
            <a:r>
              <a:rPr lang="en-US" sz="2000" dirty="0"/>
              <a:t>Material Handling </a:t>
            </a:r>
          </a:p>
          <a:p>
            <a:pPr marL="0" indent="0">
              <a:lnSpc>
                <a:spcPct val="150000"/>
              </a:lnSpc>
              <a:spcBef>
                <a:spcPts val="0"/>
              </a:spcBef>
              <a:buNone/>
              <a:defRPr/>
            </a:pPr>
            <a:r>
              <a:rPr lang="en-US" sz="2000" dirty="0"/>
              <a:t>Flammable Material Storage </a:t>
            </a:r>
          </a:p>
          <a:p>
            <a:pPr marL="0" indent="0">
              <a:lnSpc>
                <a:spcPct val="150000"/>
              </a:lnSpc>
              <a:spcBef>
                <a:spcPts val="0"/>
              </a:spcBef>
              <a:buNone/>
              <a:defRPr/>
            </a:pPr>
            <a:r>
              <a:rPr lang="en-US" sz="2000" dirty="0"/>
              <a:t>Lockout-Tagout </a:t>
            </a:r>
          </a:p>
          <a:p>
            <a:pPr marL="0" indent="0">
              <a:lnSpc>
                <a:spcPct val="150000"/>
              </a:lnSpc>
              <a:spcBef>
                <a:spcPts val="0"/>
              </a:spcBef>
              <a:buNone/>
              <a:defRPr/>
            </a:pPr>
            <a:r>
              <a:rPr lang="en-US" sz="2000" dirty="0"/>
              <a:t>Hazard Communication </a:t>
            </a:r>
          </a:p>
          <a:p>
            <a:pPr marL="0" indent="0">
              <a:lnSpc>
                <a:spcPct val="150000"/>
              </a:lnSpc>
              <a:spcBef>
                <a:spcPts val="0"/>
              </a:spcBef>
              <a:buNone/>
              <a:defRPr/>
            </a:pPr>
            <a:r>
              <a:rPr lang="en-US" sz="2000" dirty="0"/>
              <a:t>Personal Protective Equipment </a:t>
            </a:r>
          </a:p>
          <a:p>
            <a:pPr marL="0" indent="0">
              <a:lnSpc>
                <a:spcPct val="150000"/>
              </a:lnSpc>
              <a:spcBef>
                <a:spcPts val="0"/>
              </a:spcBef>
              <a:buNone/>
              <a:defRPr/>
            </a:pPr>
            <a:r>
              <a:rPr lang="en-US" sz="2000" dirty="0">
                <a:solidFill>
                  <a:srgbClr val="002060"/>
                </a:solidFill>
              </a:rPr>
              <a:t>Confined Space Entry </a:t>
            </a:r>
          </a:p>
          <a:p>
            <a:pPr marL="0" indent="0">
              <a:lnSpc>
                <a:spcPct val="150000"/>
              </a:lnSpc>
              <a:spcBef>
                <a:spcPts val="0"/>
              </a:spcBef>
              <a:buNone/>
              <a:defRPr/>
            </a:pPr>
            <a:endParaRPr lang="en-US" sz="2000" dirty="0"/>
          </a:p>
          <a:p>
            <a:endParaRPr lang="en-US" dirty="0"/>
          </a:p>
        </p:txBody>
      </p:sp>
      <p:sp>
        <p:nvSpPr>
          <p:cNvPr id="4" name="TextBox 3"/>
          <p:cNvSpPr txBox="1"/>
          <p:nvPr/>
        </p:nvSpPr>
        <p:spPr>
          <a:xfrm>
            <a:off x="6333744" y="1851695"/>
            <a:ext cx="3017520" cy="3785652"/>
          </a:xfrm>
          <a:prstGeom prst="rect">
            <a:avLst/>
          </a:prstGeom>
          <a:noFill/>
        </p:spPr>
        <p:txBody>
          <a:bodyPr wrap="square" rtlCol="0">
            <a:spAutoFit/>
          </a:bodyPr>
          <a:lstStyle/>
          <a:p>
            <a:pPr>
              <a:lnSpc>
                <a:spcPct val="150000"/>
              </a:lnSpc>
              <a:defRPr/>
            </a:pPr>
            <a:r>
              <a:rPr lang="en-US" sz="2000" dirty="0">
                <a:solidFill>
                  <a:srgbClr val="002060"/>
                </a:solidFill>
                <a:latin typeface="Arial" panose="020B0604020202020204" pitchFamily="34" charset="0"/>
                <a:cs typeface="Arial" panose="020B0604020202020204" pitchFamily="34" charset="0"/>
              </a:rPr>
              <a:t>Asbestos Controls </a:t>
            </a:r>
          </a:p>
          <a:p>
            <a:pPr>
              <a:lnSpc>
                <a:spcPct val="150000"/>
              </a:lnSpc>
              <a:defRPr/>
            </a:pPr>
            <a:r>
              <a:rPr lang="en-US" sz="2000" dirty="0">
                <a:solidFill>
                  <a:srgbClr val="002060"/>
                </a:solidFill>
                <a:latin typeface="Arial" panose="020B0604020202020204" pitchFamily="34" charset="0"/>
                <a:cs typeface="Arial" panose="020B0604020202020204" pitchFamily="34" charset="0"/>
              </a:rPr>
              <a:t>Boiler Safety </a:t>
            </a:r>
          </a:p>
          <a:p>
            <a:pPr>
              <a:lnSpc>
                <a:spcPct val="150000"/>
              </a:lnSpc>
              <a:defRPr/>
            </a:pPr>
            <a:r>
              <a:rPr lang="en-US" sz="2000" dirty="0" err="1">
                <a:solidFill>
                  <a:srgbClr val="002060"/>
                </a:solidFill>
                <a:latin typeface="Arial" panose="020B0604020202020204" pitchFamily="34" charset="0"/>
                <a:cs typeface="Arial" panose="020B0604020202020204" pitchFamily="34" charset="0"/>
              </a:rPr>
              <a:t>Bloodborne</a:t>
            </a:r>
            <a:r>
              <a:rPr lang="en-US" sz="2000" dirty="0">
                <a:solidFill>
                  <a:srgbClr val="002060"/>
                </a:solidFill>
                <a:latin typeface="Arial" panose="020B0604020202020204" pitchFamily="34" charset="0"/>
                <a:cs typeface="Arial" panose="020B0604020202020204" pitchFamily="34" charset="0"/>
              </a:rPr>
              <a:t> Pathogens </a:t>
            </a:r>
          </a:p>
          <a:p>
            <a:pPr>
              <a:lnSpc>
                <a:spcPct val="150000"/>
              </a:lnSpc>
              <a:defRPr/>
            </a:pPr>
            <a:r>
              <a:rPr lang="en-US" sz="2000" dirty="0">
                <a:solidFill>
                  <a:srgbClr val="002060"/>
                </a:solidFill>
                <a:latin typeface="Arial" panose="020B0604020202020204" pitchFamily="34" charset="0"/>
                <a:cs typeface="Arial" panose="020B0604020202020204" pitchFamily="34" charset="0"/>
              </a:rPr>
              <a:t>Contractor Safety </a:t>
            </a:r>
          </a:p>
          <a:p>
            <a:pPr>
              <a:lnSpc>
                <a:spcPct val="150000"/>
              </a:lnSpc>
              <a:defRPr/>
            </a:pPr>
            <a:r>
              <a:rPr lang="en-US" sz="2000" dirty="0">
                <a:solidFill>
                  <a:srgbClr val="002060"/>
                </a:solidFill>
                <a:latin typeface="Arial" panose="020B0604020202020204" pitchFamily="34" charset="0"/>
                <a:cs typeface="Arial" panose="020B0604020202020204" pitchFamily="34" charset="0"/>
              </a:rPr>
              <a:t>Electrical Safety </a:t>
            </a:r>
          </a:p>
          <a:p>
            <a:pPr>
              <a:lnSpc>
                <a:spcPct val="150000"/>
              </a:lnSpc>
              <a:defRPr/>
            </a:pPr>
            <a:r>
              <a:rPr lang="en-US" sz="2000" dirty="0">
                <a:solidFill>
                  <a:srgbClr val="002060"/>
                </a:solidFill>
                <a:latin typeface="Arial" panose="020B0604020202020204" pitchFamily="34" charset="0"/>
                <a:cs typeface="Arial" panose="020B0604020202020204" pitchFamily="34" charset="0"/>
              </a:rPr>
              <a:t>Tool Safety </a:t>
            </a:r>
          </a:p>
          <a:p>
            <a:pPr>
              <a:lnSpc>
                <a:spcPct val="150000"/>
              </a:lnSpc>
              <a:defRPr/>
            </a:pPr>
            <a:r>
              <a:rPr lang="en-US" sz="2000" dirty="0">
                <a:solidFill>
                  <a:srgbClr val="002060"/>
                </a:solidFill>
                <a:latin typeface="Arial" panose="020B0604020202020204" pitchFamily="34" charset="0"/>
                <a:cs typeface="Arial" panose="020B0604020202020204" pitchFamily="34" charset="0"/>
              </a:rPr>
              <a:t>Hot Work </a:t>
            </a:r>
          </a:p>
          <a:p>
            <a:pPr>
              <a:lnSpc>
                <a:spcPct val="150000"/>
              </a:lnSpc>
              <a:defRPr/>
            </a:pPr>
            <a:r>
              <a:rPr lang="en-US" sz="2000" dirty="0">
                <a:solidFill>
                  <a:srgbClr val="002060"/>
                </a:solidFill>
                <a:latin typeface="Arial" panose="020B0604020202020204" pitchFamily="34" charset="0"/>
                <a:cs typeface="Arial" panose="020B0604020202020204" pitchFamily="34" charset="0"/>
              </a:rPr>
              <a:t>Respiratory Protection </a:t>
            </a:r>
          </a:p>
        </p:txBody>
      </p:sp>
    </p:spTree>
    <p:extLst>
      <p:ext uri="{BB962C8B-B14F-4D97-AF65-F5344CB8AC3E}">
        <p14:creationId xmlns:p14="http://schemas.microsoft.com/office/powerpoint/2010/main" val="9580548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Audits / Inspections – Cont.</a:t>
            </a:r>
          </a:p>
        </p:txBody>
      </p:sp>
      <p:sp>
        <p:nvSpPr>
          <p:cNvPr id="3" name="Content Placeholder 2"/>
          <p:cNvSpPr>
            <a:spLocks noGrp="1"/>
          </p:cNvSpPr>
          <p:nvPr>
            <p:ph idx="1"/>
          </p:nvPr>
        </p:nvSpPr>
        <p:spPr>
          <a:xfrm>
            <a:off x="764088" y="961483"/>
            <a:ext cx="10513512" cy="4906962"/>
          </a:xfrm>
        </p:spPr>
        <p:txBody>
          <a:bodyPr/>
          <a:lstStyle/>
          <a:p>
            <a:pPr marL="0" indent="0">
              <a:buNone/>
              <a:defRPr/>
            </a:pPr>
            <a:r>
              <a:rPr lang="en-US" sz="1600" b="1" dirty="0"/>
              <a:t>It is every employees responsibility to be on the lookout for possible hazards.  Report Immediately:</a:t>
            </a:r>
          </a:p>
          <a:p>
            <a:pPr marL="0" indent="0">
              <a:buNone/>
              <a:defRPr/>
            </a:pPr>
            <a:r>
              <a:rPr lang="en-US" sz="1600" dirty="0"/>
              <a:t>Slippery floors and walkways – open holes in floors</a:t>
            </a:r>
          </a:p>
          <a:p>
            <a:pPr marL="0" indent="0">
              <a:buNone/>
              <a:defRPr/>
            </a:pPr>
            <a:r>
              <a:rPr lang="en-US" sz="1600" dirty="0"/>
              <a:t>Tripping hazards, such as hose links, piping, &amp; extension cords</a:t>
            </a:r>
          </a:p>
          <a:p>
            <a:pPr marL="0" indent="0">
              <a:buNone/>
              <a:defRPr/>
            </a:pPr>
            <a:r>
              <a:rPr lang="en-US" sz="1600" dirty="0"/>
              <a:t>Missing (or inoperative) entrance and exit signs and lighting</a:t>
            </a:r>
          </a:p>
          <a:p>
            <a:pPr marL="0" indent="0">
              <a:buNone/>
              <a:defRPr/>
            </a:pPr>
            <a:r>
              <a:rPr lang="en-US" sz="1600" dirty="0"/>
              <a:t>Poorly lighted stairs</a:t>
            </a:r>
          </a:p>
          <a:p>
            <a:pPr marL="0" indent="0">
              <a:buNone/>
              <a:defRPr/>
            </a:pPr>
            <a:r>
              <a:rPr lang="en-US" sz="1600" dirty="0"/>
              <a:t>Loose handrails or guard rails</a:t>
            </a:r>
          </a:p>
          <a:p>
            <a:pPr marL="0" indent="0">
              <a:buNone/>
              <a:defRPr/>
            </a:pPr>
            <a:r>
              <a:rPr lang="en-US" sz="1600" dirty="0"/>
              <a:t>Open, loose or broken windows</a:t>
            </a:r>
          </a:p>
          <a:p>
            <a:pPr marL="0" indent="0">
              <a:buNone/>
              <a:defRPr/>
            </a:pPr>
            <a:r>
              <a:rPr lang="en-US" sz="1600" dirty="0"/>
              <a:t>Dangerously piled supplies or equipment (HOUSEKEEPING),  OILY RAGS</a:t>
            </a:r>
          </a:p>
          <a:p>
            <a:pPr marL="0" indent="0">
              <a:buNone/>
              <a:defRPr/>
            </a:pPr>
            <a:r>
              <a:rPr lang="en-US" sz="1600" dirty="0"/>
              <a:t>Unlocked doors and gates</a:t>
            </a:r>
          </a:p>
          <a:p>
            <a:pPr marL="0" indent="0">
              <a:buNone/>
              <a:defRPr/>
            </a:pPr>
            <a:r>
              <a:rPr lang="en-US" sz="1600" dirty="0"/>
              <a:t>Electrical equipment left operating, frayed cords, no LOTO, Panel doors left open, blocked access to electrical panels</a:t>
            </a:r>
          </a:p>
          <a:p>
            <a:pPr marL="0" indent="0">
              <a:buNone/>
              <a:defRPr/>
            </a:pPr>
            <a:r>
              <a:rPr lang="en-US" sz="1600" dirty="0"/>
              <a:t>Leaks of steam, water, oil other liquids, Roof leaks</a:t>
            </a:r>
          </a:p>
          <a:p>
            <a:pPr marL="0" indent="0">
              <a:buNone/>
              <a:defRPr/>
            </a:pPr>
            <a:r>
              <a:rPr lang="en-US" sz="1600" dirty="0"/>
              <a:t>Blocked aisles – Blocked fire doors</a:t>
            </a:r>
          </a:p>
          <a:p>
            <a:pPr marL="0" indent="0">
              <a:buNone/>
              <a:defRPr/>
            </a:pPr>
            <a:r>
              <a:rPr lang="en-US" sz="1600" dirty="0"/>
              <a:t>Blocked fire extinguishers, sprinkler heads, Evidence of smoking in non-smoking areas</a:t>
            </a:r>
          </a:p>
          <a:p>
            <a:pPr marL="0" indent="0">
              <a:buNone/>
              <a:defRPr/>
            </a:pPr>
            <a:r>
              <a:rPr lang="en-US" sz="1600" dirty="0"/>
              <a:t>Evidence of any equipment running hot or overheating</a:t>
            </a:r>
          </a:p>
          <a:p>
            <a:pPr marL="0" indent="0">
              <a:buNone/>
              <a:defRPr/>
            </a:pPr>
            <a:r>
              <a:rPr lang="en-US" sz="1600" dirty="0"/>
              <a:t>Safety devices not operating properly – Warning Signs Not In Place</a:t>
            </a:r>
          </a:p>
          <a:p>
            <a:pPr marL="0" indent="0">
              <a:buNone/>
              <a:defRPr/>
            </a:pPr>
            <a:r>
              <a:rPr lang="en-US" sz="1600" dirty="0"/>
              <a:t>Machine, power transmission, or drive guards missing, damaged, loose or improperly placed</a:t>
            </a:r>
          </a:p>
          <a:p>
            <a:endParaRPr lang="en-US" dirty="0"/>
          </a:p>
        </p:txBody>
      </p:sp>
    </p:spTree>
    <p:extLst>
      <p:ext uri="{BB962C8B-B14F-4D97-AF65-F5344CB8AC3E}">
        <p14:creationId xmlns:p14="http://schemas.microsoft.com/office/powerpoint/2010/main" val="171511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Element #3</a:t>
            </a:r>
          </a:p>
        </p:txBody>
      </p:sp>
      <p:sp>
        <p:nvSpPr>
          <p:cNvPr id="3" name="Content Placeholder 2"/>
          <p:cNvSpPr>
            <a:spLocks noGrp="1"/>
          </p:cNvSpPr>
          <p:nvPr>
            <p:ph idx="1"/>
          </p:nvPr>
        </p:nvSpPr>
        <p:spPr>
          <a:xfrm>
            <a:off x="2104404" y="1695007"/>
            <a:ext cx="7265912" cy="3510977"/>
          </a:xfrm>
        </p:spPr>
        <p:txBody>
          <a:bodyPr/>
          <a:lstStyle/>
          <a:p>
            <a:pPr marL="0" indent="0" algn="ctr">
              <a:buNone/>
            </a:pPr>
            <a:r>
              <a:rPr lang="en-US" altLang="en-US" sz="5400" b="1" dirty="0"/>
              <a:t>Hazard Prevention and Control</a:t>
            </a:r>
            <a:endParaRPr lang="en-US" sz="5400" dirty="0"/>
          </a:p>
        </p:txBody>
      </p:sp>
    </p:spTree>
    <p:extLst>
      <p:ext uri="{BB962C8B-B14F-4D97-AF65-F5344CB8AC3E}">
        <p14:creationId xmlns:p14="http://schemas.microsoft.com/office/powerpoint/2010/main" val="39467881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a:t>
            </a:r>
            <a:endParaRPr lang="en-US" dirty="0"/>
          </a:p>
        </p:txBody>
      </p:sp>
      <p:sp>
        <p:nvSpPr>
          <p:cNvPr id="3" name="Content Placeholder 2"/>
          <p:cNvSpPr>
            <a:spLocks noGrp="1"/>
          </p:cNvSpPr>
          <p:nvPr>
            <p:ph idx="1"/>
          </p:nvPr>
        </p:nvSpPr>
        <p:spPr>
          <a:xfrm>
            <a:off x="688933" y="1390388"/>
            <a:ext cx="10835012" cy="4910203"/>
          </a:xfrm>
        </p:spPr>
        <p:txBody>
          <a:bodyPr/>
          <a:lstStyle/>
          <a:p>
            <a:r>
              <a:rPr lang="en-US" altLang="en-US" dirty="0"/>
              <a:t>Regularly and thoroughly maintain equipment and vehicles</a:t>
            </a:r>
          </a:p>
          <a:p>
            <a:pPr marL="0" indent="0">
              <a:buNone/>
            </a:pPr>
            <a:endParaRPr lang="en-US" altLang="en-US" sz="1050" dirty="0"/>
          </a:p>
          <a:p>
            <a:r>
              <a:rPr lang="en-US" altLang="en-US" dirty="0"/>
              <a:t>Ensure that employees know how to use and maintain personal protective equipment (PPE)</a:t>
            </a:r>
          </a:p>
          <a:p>
            <a:pPr marL="0" indent="0">
              <a:buNone/>
            </a:pPr>
            <a:endParaRPr lang="en-US" altLang="en-US" sz="1050" dirty="0"/>
          </a:p>
          <a:p>
            <a:r>
              <a:rPr lang="en-US" altLang="en-US" dirty="0"/>
              <a:t>Train employees in proper procedures for handling specific situations</a:t>
            </a:r>
          </a:p>
          <a:p>
            <a:pPr marL="0" indent="0">
              <a:buNone/>
            </a:pPr>
            <a:endParaRPr lang="en-US" altLang="en-US" sz="1050" dirty="0"/>
          </a:p>
          <a:p>
            <a:r>
              <a:rPr lang="en-US" altLang="en-US" dirty="0"/>
              <a:t>Monitoring for air quality, heat stress, noise, ergonomics and other job hazards</a:t>
            </a:r>
          </a:p>
          <a:p>
            <a:pPr marL="0" indent="0">
              <a:buNone/>
            </a:pPr>
            <a:endParaRPr lang="en-US" altLang="en-US" sz="1050" dirty="0"/>
          </a:p>
          <a:p>
            <a:r>
              <a:rPr lang="en-US" altLang="en-US" dirty="0"/>
              <a:t>Emergency Action Plans and procedures - Fire, life safety and first aid issues </a:t>
            </a:r>
          </a:p>
          <a:p>
            <a:endParaRPr lang="en-US" dirty="0"/>
          </a:p>
        </p:txBody>
      </p:sp>
    </p:spTree>
    <p:extLst>
      <p:ext uri="{BB962C8B-B14F-4D97-AF65-F5344CB8AC3E}">
        <p14:creationId xmlns:p14="http://schemas.microsoft.com/office/powerpoint/2010/main" val="19462404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continued</a:t>
            </a:r>
            <a:endParaRPr lang="en-US" dirty="0"/>
          </a:p>
        </p:txBody>
      </p:sp>
      <p:sp>
        <p:nvSpPr>
          <p:cNvPr id="3" name="Content Placeholder 2"/>
          <p:cNvSpPr>
            <a:spLocks noGrp="1"/>
          </p:cNvSpPr>
          <p:nvPr>
            <p:ph idx="1"/>
          </p:nvPr>
        </p:nvSpPr>
        <p:spPr>
          <a:xfrm>
            <a:off x="688932" y="1036639"/>
            <a:ext cx="10797435" cy="4906962"/>
          </a:xfrm>
        </p:spPr>
        <p:txBody>
          <a:bodyPr/>
          <a:lstStyle/>
          <a:p>
            <a:pPr marL="457200" indent="-457200">
              <a:defRPr/>
            </a:pPr>
            <a:r>
              <a:rPr lang="en-US" dirty="0"/>
              <a:t>Employers must protect employees from hazards such as falling objects, harmful substances, and noise exposures that can cause injury</a:t>
            </a:r>
          </a:p>
          <a:p>
            <a:pPr marL="0" indent="0">
              <a:buNone/>
              <a:defRPr/>
            </a:pPr>
            <a:endParaRPr lang="en-US" sz="1050" dirty="0"/>
          </a:p>
          <a:p>
            <a:pPr marL="457200" indent="-457200">
              <a:defRPr/>
            </a:pPr>
            <a:r>
              <a:rPr lang="en-US" dirty="0"/>
              <a:t>Employers must:</a:t>
            </a:r>
          </a:p>
          <a:p>
            <a:pPr marL="895350" lvl="1" indent="-438150">
              <a:buSzPct val="65000"/>
              <a:defRPr/>
            </a:pPr>
            <a:r>
              <a:rPr lang="en-US" dirty="0"/>
              <a:t>Use all feasible engineering and work practice controls to eliminate and reduce hazards</a:t>
            </a:r>
          </a:p>
          <a:p>
            <a:pPr marL="895350" lvl="1" indent="-438150">
              <a:buSzPct val="65000"/>
              <a:defRPr/>
            </a:pPr>
            <a:r>
              <a:rPr lang="en-US" dirty="0"/>
              <a:t>Use personal protective equipment (PPE) if the controls don’t eliminate the hazards</a:t>
            </a:r>
          </a:p>
          <a:p>
            <a:pPr marL="457200" lvl="1" indent="0">
              <a:buSzPct val="65000"/>
              <a:buNone/>
              <a:defRPr/>
            </a:pPr>
            <a:r>
              <a:rPr lang="en-US" dirty="0"/>
              <a:t>  </a:t>
            </a:r>
          </a:p>
          <a:p>
            <a:pPr marL="457200" indent="-457200">
              <a:defRPr/>
            </a:pPr>
            <a:r>
              <a:rPr lang="en-US" dirty="0"/>
              <a:t>PPE is the </a:t>
            </a:r>
            <a:r>
              <a:rPr lang="en-US" u="sng" dirty="0"/>
              <a:t>last</a:t>
            </a:r>
            <a:r>
              <a:rPr lang="en-US" dirty="0"/>
              <a:t> level of control!</a:t>
            </a:r>
          </a:p>
        </p:txBody>
      </p:sp>
    </p:spTree>
    <p:extLst>
      <p:ext uri="{BB962C8B-B14F-4D97-AF65-F5344CB8AC3E}">
        <p14:creationId xmlns:p14="http://schemas.microsoft.com/office/powerpoint/2010/main" val="31555313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(cont.)</a:t>
            </a:r>
            <a:endParaRPr lang="en-US" dirty="0"/>
          </a:p>
        </p:txBody>
      </p:sp>
      <p:sp>
        <p:nvSpPr>
          <p:cNvPr id="3" name="Content Placeholder 2"/>
          <p:cNvSpPr>
            <a:spLocks noGrp="1"/>
          </p:cNvSpPr>
          <p:nvPr>
            <p:ph idx="1"/>
          </p:nvPr>
        </p:nvSpPr>
        <p:spPr>
          <a:xfrm>
            <a:off x="939452" y="1048831"/>
            <a:ext cx="10338148" cy="4906962"/>
          </a:xfrm>
        </p:spPr>
        <p:txBody>
          <a:bodyPr/>
          <a:lstStyle/>
          <a:p>
            <a:pPr marL="0" indent="0">
              <a:buNone/>
            </a:pPr>
            <a:r>
              <a:rPr lang="en-US" b="1" dirty="0"/>
              <a:t>Engineering Controls</a:t>
            </a:r>
          </a:p>
          <a:p>
            <a:pPr marL="0" indent="0">
              <a:buNone/>
            </a:pPr>
            <a:endParaRPr lang="en-US" b="1" dirty="0"/>
          </a:p>
          <a:p>
            <a:pPr marL="0" indent="0">
              <a:spcBef>
                <a:spcPct val="50000"/>
              </a:spcBef>
              <a:buNone/>
              <a:defRPr/>
            </a:pPr>
            <a:r>
              <a:rPr lang="en-US" dirty="0">
                <a:solidFill>
                  <a:srgbClr val="002060"/>
                </a:solidFill>
              </a:rPr>
              <a:t>If . . .</a:t>
            </a:r>
          </a:p>
          <a:p>
            <a:pPr marL="0" indent="0">
              <a:spcBef>
                <a:spcPct val="50000"/>
              </a:spcBef>
              <a:buNone/>
              <a:defRPr/>
            </a:pPr>
            <a:r>
              <a:rPr lang="en-US" dirty="0">
                <a:solidFill>
                  <a:srgbClr val="002060"/>
                </a:solidFill>
              </a:rPr>
              <a:t>The work environment can be physically changed to prevent employee exposure to the potential hazard</a:t>
            </a:r>
          </a:p>
          <a:p>
            <a:pPr marL="0" indent="0">
              <a:spcBef>
                <a:spcPct val="50000"/>
              </a:spcBef>
              <a:buNone/>
              <a:defRPr/>
            </a:pPr>
            <a:r>
              <a:rPr lang="en-US" dirty="0">
                <a:solidFill>
                  <a:srgbClr val="002060"/>
                </a:solidFill>
              </a:rPr>
              <a:t>Then . . .</a:t>
            </a:r>
          </a:p>
          <a:p>
            <a:pPr marL="0" indent="0">
              <a:spcBef>
                <a:spcPct val="50000"/>
              </a:spcBef>
              <a:buNone/>
              <a:defRPr/>
            </a:pPr>
            <a:r>
              <a:rPr lang="en-US" dirty="0">
                <a:solidFill>
                  <a:srgbClr val="002060"/>
                </a:solidFill>
              </a:rPr>
              <a:t>The hazard can be eliminated with an engineering control</a:t>
            </a:r>
          </a:p>
          <a:p>
            <a:pPr marL="0" indent="0">
              <a:buNone/>
            </a:pPr>
            <a:endParaRPr lang="en-US" dirty="0"/>
          </a:p>
        </p:txBody>
      </p:sp>
    </p:spTree>
    <p:extLst>
      <p:ext uri="{BB962C8B-B14F-4D97-AF65-F5344CB8AC3E}">
        <p14:creationId xmlns:p14="http://schemas.microsoft.com/office/powerpoint/2010/main" val="4648936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 If, Then</a:t>
            </a:r>
            <a:endParaRPr lang="en-US" dirty="0"/>
          </a:p>
        </p:txBody>
      </p:sp>
      <p:sp>
        <p:nvSpPr>
          <p:cNvPr id="3" name="Content Placeholder 2"/>
          <p:cNvSpPr>
            <a:spLocks noGrp="1"/>
          </p:cNvSpPr>
          <p:nvPr>
            <p:ph idx="1"/>
          </p:nvPr>
        </p:nvSpPr>
        <p:spPr>
          <a:xfrm>
            <a:off x="864295" y="1097599"/>
            <a:ext cx="10597019" cy="4906962"/>
          </a:xfrm>
        </p:spPr>
        <p:txBody>
          <a:bodyPr/>
          <a:lstStyle/>
          <a:p>
            <a:pPr marL="0" indent="0">
              <a:buNone/>
            </a:pPr>
            <a:r>
              <a:rPr lang="en-US" altLang="en-US" b="1" dirty="0"/>
              <a:t>Work Practice/ Administrative Controls</a:t>
            </a:r>
          </a:p>
          <a:p>
            <a:pPr marL="0" indent="0" algn="ctr">
              <a:buNone/>
            </a:pPr>
            <a:endParaRPr lang="en-US" b="1" dirty="0"/>
          </a:p>
          <a:p>
            <a:pPr marL="0" indent="0">
              <a:spcBef>
                <a:spcPct val="50000"/>
              </a:spcBef>
              <a:buNone/>
              <a:defRPr/>
            </a:pPr>
            <a:r>
              <a:rPr lang="en-US" b="1" dirty="0">
                <a:solidFill>
                  <a:srgbClr val="002060"/>
                </a:solidFill>
              </a:rPr>
              <a:t>If . . .</a:t>
            </a:r>
          </a:p>
          <a:p>
            <a:pPr marL="0" indent="0">
              <a:spcBef>
                <a:spcPct val="50000"/>
              </a:spcBef>
              <a:buNone/>
              <a:defRPr/>
            </a:pPr>
            <a:r>
              <a:rPr lang="en-US" dirty="0">
                <a:solidFill>
                  <a:srgbClr val="002060"/>
                </a:solidFill>
              </a:rPr>
              <a:t>Employees can change the way they do their jobs and the exposure to the potential hazard is removed  </a:t>
            </a:r>
          </a:p>
          <a:p>
            <a:pPr marL="0" indent="0">
              <a:spcBef>
                <a:spcPct val="50000"/>
              </a:spcBef>
              <a:buNone/>
              <a:defRPr/>
            </a:pPr>
            <a:r>
              <a:rPr lang="en-US" b="1" dirty="0">
                <a:solidFill>
                  <a:srgbClr val="002060"/>
                </a:solidFill>
              </a:rPr>
              <a:t>Then . . .</a:t>
            </a:r>
          </a:p>
          <a:p>
            <a:pPr marL="0" indent="0">
              <a:spcBef>
                <a:spcPct val="50000"/>
              </a:spcBef>
              <a:buNone/>
              <a:defRPr/>
            </a:pPr>
            <a:r>
              <a:rPr lang="en-US" dirty="0">
                <a:solidFill>
                  <a:srgbClr val="002060"/>
                </a:solidFill>
              </a:rPr>
              <a:t>The hazard can be eliminated with a work practice or administrative control </a:t>
            </a:r>
          </a:p>
          <a:p>
            <a:pPr marL="0" indent="0">
              <a:spcBef>
                <a:spcPct val="50000"/>
              </a:spcBef>
              <a:buNone/>
              <a:defRPr/>
            </a:pPr>
            <a:r>
              <a:rPr lang="en-US" dirty="0">
                <a:solidFill>
                  <a:srgbClr val="002060"/>
                </a:solidFill>
              </a:rPr>
              <a:t>Remember… PPE is the </a:t>
            </a:r>
            <a:r>
              <a:rPr lang="en-US" u="sng" dirty="0">
                <a:solidFill>
                  <a:srgbClr val="002060"/>
                </a:solidFill>
              </a:rPr>
              <a:t>last</a:t>
            </a:r>
            <a:r>
              <a:rPr lang="en-US" dirty="0">
                <a:solidFill>
                  <a:srgbClr val="002060"/>
                </a:solidFill>
              </a:rPr>
              <a:t> level of control!</a:t>
            </a:r>
          </a:p>
          <a:p>
            <a:pPr marL="0" indent="0">
              <a:buNone/>
            </a:pPr>
            <a:endParaRPr lang="en-US" dirty="0"/>
          </a:p>
        </p:txBody>
      </p:sp>
    </p:spTree>
    <p:extLst>
      <p:ext uri="{BB962C8B-B14F-4D97-AF65-F5344CB8AC3E}">
        <p14:creationId xmlns:p14="http://schemas.microsoft.com/office/powerpoint/2010/main" val="114783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a:t>
            </a:r>
            <a:br>
              <a:rPr lang="en-US" b="1" i="1" dirty="0">
                <a:effectLst>
                  <a:outerShdw blurRad="38100" dist="38100" dir="2700000" algn="tl">
                    <a:srgbClr val="000000"/>
                  </a:outerShdw>
                </a:effectLst>
              </a:rPr>
            </a:br>
            <a:endParaRPr lang="en-US" dirty="0"/>
          </a:p>
        </p:txBody>
      </p:sp>
      <p:sp>
        <p:nvSpPr>
          <p:cNvPr id="3" name="Content Placeholder 2"/>
          <p:cNvSpPr>
            <a:spLocks noGrp="1"/>
          </p:cNvSpPr>
          <p:nvPr>
            <p:ph idx="1"/>
          </p:nvPr>
        </p:nvSpPr>
        <p:spPr>
          <a:xfrm>
            <a:off x="2946400" y="274638"/>
            <a:ext cx="11785600" cy="964283"/>
          </a:xfrm>
        </p:spPr>
        <p:txBody>
          <a:bodyPr/>
          <a:lstStyle/>
          <a:p>
            <a:pPr marL="0" indent="0">
              <a:buNone/>
            </a:pPr>
            <a:r>
              <a:rPr lang="en-US" sz="2800" dirty="0">
                <a:solidFill>
                  <a:schemeClr val="tx2"/>
                </a:solidFill>
                <a:ea typeface="ＭＳ Ｐゴシック" pitchFamily="-105" charset="-128"/>
              </a:rPr>
              <a:t>Know About Hazardous Chemicals</a:t>
            </a:r>
            <a:endParaRPr lang="en-US" sz="2800" dirty="0">
              <a:solidFill>
                <a:schemeClr val="tx2"/>
              </a:solidFill>
            </a:endParaRPr>
          </a:p>
        </p:txBody>
      </p:sp>
      <p:sp>
        <p:nvSpPr>
          <p:cNvPr id="4" name="TextBox 3"/>
          <p:cNvSpPr txBox="1"/>
          <p:nvPr/>
        </p:nvSpPr>
        <p:spPr>
          <a:xfrm>
            <a:off x="197121" y="908587"/>
            <a:ext cx="8487784" cy="830997"/>
          </a:xfrm>
          <a:prstGeom prst="rect">
            <a:avLst/>
          </a:prstGeom>
          <a:noFill/>
        </p:spPr>
        <p:txBody>
          <a:bodyPr wrap="square" rtlCol="0">
            <a:spAutoFit/>
          </a:bodyPr>
          <a:lstStyle/>
          <a:p>
            <a:pPr marL="112713" indent="-3175" algn="just"/>
            <a:r>
              <a:rPr lang="en-US" altLang="en-US" sz="2400" dirty="0">
                <a:solidFill>
                  <a:schemeClr val="tx2"/>
                </a:solidFill>
                <a:latin typeface="Arial" charset="0"/>
              </a:rPr>
              <a:t>Employers must have a written, complete hazard communication program that includes information on:</a:t>
            </a:r>
          </a:p>
        </p:txBody>
      </p:sp>
      <p:sp>
        <p:nvSpPr>
          <p:cNvPr id="5" name="TextBox 4"/>
          <p:cNvSpPr txBox="1"/>
          <p:nvPr/>
        </p:nvSpPr>
        <p:spPr>
          <a:xfrm>
            <a:off x="-227107" y="1739584"/>
            <a:ext cx="6810787" cy="3888244"/>
          </a:xfrm>
          <a:prstGeom prst="rect">
            <a:avLst/>
          </a:prstGeom>
          <a:noFill/>
        </p:spPr>
        <p:txBody>
          <a:bodyPr wrap="square" rtlCol="0">
            <a:spAutoFit/>
          </a:bodyPr>
          <a:lstStyle/>
          <a:p>
            <a:pPr marL="800100" lvl="1" indent="-342900" algn="just">
              <a:spcBef>
                <a:spcPts val="400"/>
              </a:spcBef>
              <a:buSzPct val="68000"/>
              <a:buFont typeface="Wingdings" panose="05000000000000000000" pitchFamily="2" charset="2"/>
              <a:buChar char="§"/>
            </a:pPr>
            <a:r>
              <a:rPr lang="en-US" altLang="en-US" sz="2400" dirty="0">
                <a:solidFill>
                  <a:schemeClr val="tx2"/>
                </a:solidFill>
                <a:latin typeface="Arial" panose="020B0604020202020204" pitchFamily="34" charset="0"/>
                <a:cs typeface="Arial" panose="020B0604020202020204" pitchFamily="34" charset="0"/>
              </a:rPr>
              <a:t>Container labeling</a:t>
            </a:r>
          </a:p>
          <a:p>
            <a:pPr marL="800100" lvl="1" indent="-342900" algn="just">
              <a:spcBef>
                <a:spcPts val="400"/>
              </a:spcBef>
              <a:buSzPct val="68000"/>
              <a:buFont typeface="Wingdings" panose="05000000000000000000" pitchFamily="2" charset="2"/>
              <a:buChar char="§"/>
            </a:pPr>
            <a:r>
              <a:rPr lang="en-US" altLang="en-US" sz="2400" dirty="0">
                <a:solidFill>
                  <a:schemeClr val="tx2"/>
                </a:solidFill>
                <a:latin typeface="Arial" panose="020B0604020202020204" pitchFamily="34" charset="0"/>
                <a:cs typeface="Arial" panose="020B0604020202020204" pitchFamily="34" charset="0"/>
              </a:rPr>
              <a:t>Safety Data Sheets (SDSs)</a:t>
            </a:r>
          </a:p>
          <a:p>
            <a:pPr marL="800100" lvl="1" indent="-342900" algn="just">
              <a:spcBef>
                <a:spcPts val="400"/>
              </a:spcBef>
              <a:buSzPct val="68000"/>
              <a:buFont typeface="Wingdings" panose="05000000000000000000" pitchFamily="2" charset="2"/>
              <a:buChar char="§"/>
            </a:pPr>
            <a:r>
              <a:rPr lang="en-US" altLang="en-US" sz="2400" dirty="0">
                <a:solidFill>
                  <a:schemeClr val="tx2"/>
                </a:solidFill>
                <a:latin typeface="Arial" panose="020B0604020202020204" pitchFamily="34" charset="0"/>
                <a:cs typeface="Arial" panose="020B0604020202020204" pitchFamily="34" charset="0"/>
              </a:rPr>
              <a:t>Worker training. The training must include the physical and health hazards of the chemicals and how workers can protect themselves; including specific procedures the employer has implemented to protect workers, such as work practices, emergency procedures, and personal protective equipment</a:t>
            </a:r>
          </a:p>
        </p:txBody>
      </p:sp>
      <p:pic>
        <p:nvPicPr>
          <p:cNvPr id="6" name="Picture 8" descr="Q:\Vertex\TASK ORDER #20\IntroToOSHA-working\Rev_03.10.10\Possible photos\msds.jpg" title="Picture of Material Safety Data Shee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3412" y="1957997"/>
            <a:ext cx="2571750" cy="3004168"/>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4148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re 1"/>
          <p:cNvSpPr>
            <a:spLocks noGrp="1"/>
          </p:cNvSpPr>
          <p:nvPr>
            <p:ph type="title"/>
          </p:nvPr>
        </p:nvSpPr>
        <p:spPr>
          <a:xfrm>
            <a:off x="672814" y="274638"/>
            <a:ext cx="10604786" cy="487362"/>
          </a:xfrm>
        </p:spPr>
        <p:txBody>
          <a:bodyPr rtlCol="0">
            <a:normAutofit fontScale="90000"/>
          </a:bodyPr>
          <a:lstStyle/>
          <a:p>
            <a:pPr>
              <a:defRPr/>
            </a:pPr>
            <a:r>
              <a:rPr lang="en-US" sz="3600" dirty="0"/>
              <a:t>Personal Protection Equipment</a:t>
            </a:r>
            <a:br>
              <a:rPr lang="en-US" sz="3600" dirty="0"/>
            </a:br>
            <a:endParaRPr lang="en-US" sz="3600" b="1" dirty="0"/>
          </a:p>
        </p:txBody>
      </p:sp>
      <p:pic>
        <p:nvPicPr>
          <p:cNvPr id="3" name="Content Placeholder 2" descr="PP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2814" y="1036638"/>
            <a:ext cx="10846371" cy="4906962"/>
          </a:xfrm>
        </p:spPr>
      </p:pic>
    </p:spTree>
    <p:extLst>
      <p:ext uri="{BB962C8B-B14F-4D97-AF65-F5344CB8AC3E}">
        <p14:creationId xmlns:p14="http://schemas.microsoft.com/office/powerpoint/2010/main" val="15719060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 Standards</a:t>
            </a:r>
            <a:endParaRPr lang="en-US" dirty="0"/>
          </a:p>
        </p:txBody>
      </p:sp>
      <p:sp>
        <p:nvSpPr>
          <p:cNvPr id="3" name="Content Placeholder 2"/>
          <p:cNvSpPr>
            <a:spLocks noGrp="1"/>
          </p:cNvSpPr>
          <p:nvPr>
            <p:ph idx="1"/>
          </p:nvPr>
        </p:nvSpPr>
        <p:spPr>
          <a:xfrm>
            <a:off x="2019808" y="890335"/>
            <a:ext cx="8940800" cy="4906962"/>
          </a:xfrm>
        </p:spPr>
        <p:txBody>
          <a:bodyPr/>
          <a:lstStyle/>
          <a:p>
            <a:pPr marL="0" indent="0">
              <a:buNone/>
            </a:pPr>
            <a:r>
              <a:rPr lang="en-US" dirty="0">
                <a:solidFill>
                  <a:prstClr val="black"/>
                </a:solidFill>
                <a:hlinkClick r:id="rId3" action="ppaction://hlinkfile" tooltip="1926 Subpart E"/>
              </a:rPr>
              <a:t>1926 Subpart E</a:t>
            </a:r>
            <a:r>
              <a:rPr lang="en-US" dirty="0">
                <a:solidFill>
                  <a:prstClr val="black"/>
                </a:solidFill>
              </a:rPr>
              <a:t> Personal protective and life saving equipment </a:t>
            </a:r>
          </a:p>
          <a:p>
            <a:pPr marL="0" indent="0">
              <a:buNone/>
            </a:pPr>
            <a:endParaRPr lang="en-US" dirty="0">
              <a:solidFill>
                <a:prstClr val="black"/>
              </a:solidFill>
            </a:endParaRPr>
          </a:p>
          <a:p>
            <a:pPr marL="457200" lvl="1" indent="0">
              <a:buNone/>
              <a:defRPr/>
            </a:pPr>
            <a:r>
              <a:rPr lang="en-US" dirty="0">
                <a:hlinkClick r:id="rId4" action="ppaction://hlinkfile" tooltip="1926.95"/>
              </a:rPr>
              <a:t>1926.95</a:t>
            </a:r>
            <a:r>
              <a:rPr lang="en-US" dirty="0"/>
              <a:t> 	 Criteria for personal protective equipment </a:t>
            </a:r>
          </a:p>
          <a:p>
            <a:pPr marL="457200" lvl="1" indent="0">
              <a:buNone/>
              <a:defRPr/>
            </a:pPr>
            <a:r>
              <a:rPr lang="en-US" dirty="0">
                <a:hlinkClick r:id="rId5" action="ppaction://hlinkfile" tooltip="1926.96"/>
              </a:rPr>
              <a:t>1926.96</a:t>
            </a:r>
            <a:r>
              <a:rPr lang="en-US" dirty="0"/>
              <a:t>	 Occupational foot protection </a:t>
            </a:r>
          </a:p>
          <a:p>
            <a:pPr marL="457200" lvl="1" indent="0">
              <a:buNone/>
              <a:defRPr/>
            </a:pPr>
            <a:r>
              <a:rPr lang="en-US" dirty="0">
                <a:hlinkClick r:id="rId6" action="ppaction://hlinkfile" tooltip="1926.100"/>
              </a:rPr>
              <a:t>1926.100</a:t>
            </a:r>
            <a:r>
              <a:rPr lang="en-US" dirty="0"/>
              <a:t>	 Head protection </a:t>
            </a:r>
          </a:p>
          <a:p>
            <a:pPr marL="457200" lvl="1" indent="0">
              <a:buNone/>
              <a:defRPr/>
            </a:pPr>
            <a:r>
              <a:rPr lang="en-US" dirty="0">
                <a:hlinkClick r:id="rId7" action="ppaction://hlinkfile" tooltip="1926.101"/>
              </a:rPr>
              <a:t>1926.101</a:t>
            </a:r>
            <a:r>
              <a:rPr lang="en-US" dirty="0"/>
              <a:t>	 Hearing protection </a:t>
            </a:r>
          </a:p>
          <a:p>
            <a:pPr marL="457200" lvl="1" indent="0">
              <a:buNone/>
              <a:defRPr/>
            </a:pPr>
            <a:r>
              <a:rPr lang="en-US" dirty="0">
                <a:hlinkClick r:id="rId8" action="ppaction://hlinkfile" tooltip="1926.102"/>
              </a:rPr>
              <a:t>1926.102</a:t>
            </a:r>
            <a:r>
              <a:rPr lang="en-US" dirty="0"/>
              <a:t>	 Eye and face protection </a:t>
            </a:r>
          </a:p>
          <a:p>
            <a:pPr marL="457200" lvl="1" indent="0">
              <a:buNone/>
              <a:defRPr/>
            </a:pPr>
            <a:r>
              <a:rPr lang="en-US" dirty="0">
                <a:hlinkClick r:id="rId9" action="ppaction://hlinkfile" tooltip="1926.103"/>
              </a:rPr>
              <a:t>1926.103</a:t>
            </a:r>
            <a:r>
              <a:rPr lang="en-US" dirty="0"/>
              <a:t>  Respiratory protection </a:t>
            </a:r>
          </a:p>
          <a:p>
            <a:pPr marL="457200" lvl="1" indent="0">
              <a:buNone/>
              <a:defRPr/>
            </a:pPr>
            <a:r>
              <a:rPr lang="en-US" dirty="0">
                <a:hlinkClick r:id="rId10" action="ppaction://hlinkfile" tooltip="1926.104"/>
              </a:rPr>
              <a:t>1926.104</a:t>
            </a:r>
            <a:r>
              <a:rPr lang="en-US" dirty="0"/>
              <a:t>	 Safety belts, lifelines, and lanyards </a:t>
            </a:r>
          </a:p>
          <a:p>
            <a:pPr marL="457200" lvl="1" indent="0">
              <a:buNone/>
              <a:defRPr/>
            </a:pPr>
            <a:r>
              <a:rPr lang="en-US" dirty="0">
                <a:hlinkClick r:id="rId11" action="ppaction://hlinkfile" tooltip="1926.105"/>
              </a:rPr>
              <a:t>1926.105</a:t>
            </a:r>
            <a:r>
              <a:rPr lang="en-US" dirty="0"/>
              <a:t>	 Safety nets </a:t>
            </a:r>
          </a:p>
          <a:p>
            <a:pPr marL="457200" lvl="1" indent="0">
              <a:buNone/>
              <a:defRPr/>
            </a:pPr>
            <a:r>
              <a:rPr lang="en-US" dirty="0">
                <a:hlinkClick r:id="rId12" action="ppaction://hlinkfile" tooltip="1926.106"/>
              </a:rPr>
              <a:t>1926.106</a:t>
            </a:r>
            <a:r>
              <a:rPr lang="en-US" dirty="0"/>
              <a:t>  Working over or near water </a:t>
            </a:r>
          </a:p>
          <a:p>
            <a:endParaRPr lang="en-US" dirty="0"/>
          </a:p>
        </p:txBody>
      </p:sp>
    </p:spTree>
    <p:extLst>
      <p:ext uri="{BB962C8B-B14F-4D97-AF65-F5344CB8AC3E}">
        <p14:creationId xmlns:p14="http://schemas.microsoft.com/office/powerpoint/2010/main" val="10252849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 PPE</a:t>
            </a:r>
            <a:endParaRPr lang="en-US" dirty="0"/>
          </a:p>
        </p:txBody>
      </p:sp>
      <p:sp>
        <p:nvSpPr>
          <p:cNvPr id="3" name="Content Placeholder 2"/>
          <p:cNvSpPr>
            <a:spLocks noGrp="1"/>
          </p:cNvSpPr>
          <p:nvPr>
            <p:ph idx="1"/>
          </p:nvPr>
        </p:nvSpPr>
        <p:spPr>
          <a:xfrm>
            <a:off x="754896" y="1414591"/>
            <a:ext cx="9964928" cy="4144961"/>
          </a:xfrm>
        </p:spPr>
        <p:txBody>
          <a:bodyPr/>
          <a:lstStyle/>
          <a:p>
            <a:pPr marL="0" indent="0">
              <a:buNone/>
            </a:pPr>
            <a:r>
              <a:rPr lang="en-US" b="1" kern="0" dirty="0">
                <a:solidFill>
                  <a:srgbClr val="002060"/>
                </a:solidFill>
              </a:rPr>
              <a:t>P.P.E. COMPLIANCE</a:t>
            </a:r>
          </a:p>
          <a:p>
            <a:pPr marL="0" indent="0" algn="ctr">
              <a:buNone/>
            </a:pPr>
            <a:endParaRPr lang="en-US" kern="0" dirty="0">
              <a:solidFill>
                <a:srgbClr val="002060"/>
              </a:solidFill>
            </a:endParaRPr>
          </a:p>
          <a:p>
            <a:pPr marL="0" indent="0">
              <a:spcBef>
                <a:spcPct val="0"/>
              </a:spcBef>
              <a:buNone/>
              <a:defRPr/>
            </a:pPr>
            <a:endParaRPr lang="en-US" dirty="0">
              <a:solidFill>
                <a:srgbClr val="002060"/>
              </a:solidFill>
            </a:endParaRPr>
          </a:p>
          <a:p>
            <a:pPr marL="0" indent="0">
              <a:lnSpc>
                <a:spcPct val="150000"/>
              </a:lnSpc>
              <a:spcBef>
                <a:spcPct val="0"/>
              </a:spcBef>
              <a:buNone/>
              <a:defRPr/>
            </a:pPr>
            <a:r>
              <a:rPr lang="en-US" dirty="0">
                <a:solidFill>
                  <a:srgbClr val="002060"/>
                </a:solidFill>
              </a:rPr>
              <a:t>It is the responsibility of the employee, their supervisor and the Health and Safety representative to ensure that personal protective equipment is properly selected, sized, inspected, stored and maintained</a:t>
            </a:r>
          </a:p>
          <a:p>
            <a:endParaRPr lang="en-US" dirty="0"/>
          </a:p>
        </p:txBody>
      </p:sp>
    </p:spTree>
    <p:extLst>
      <p:ext uri="{BB962C8B-B14F-4D97-AF65-F5344CB8AC3E}">
        <p14:creationId xmlns:p14="http://schemas.microsoft.com/office/powerpoint/2010/main" val="1436644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 Compliance</a:t>
            </a:r>
            <a:endParaRPr lang="en-US" dirty="0"/>
          </a:p>
        </p:txBody>
      </p:sp>
      <p:sp>
        <p:nvSpPr>
          <p:cNvPr id="3" name="Content Placeholder 2"/>
          <p:cNvSpPr>
            <a:spLocks noGrp="1"/>
          </p:cNvSpPr>
          <p:nvPr>
            <p:ph idx="1"/>
          </p:nvPr>
        </p:nvSpPr>
        <p:spPr>
          <a:xfrm>
            <a:off x="852407" y="1036639"/>
            <a:ext cx="10425194" cy="4906962"/>
          </a:xfrm>
        </p:spPr>
        <p:txBody>
          <a:bodyPr/>
          <a:lstStyle/>
          <a:p>
            <a:pPr marL="0" indent="0">
              <a:buNone/>
            </a:pPr>
            <a:r>
              <a:rPr lang="en-US" b="1" kern="0" dirty="0">
                <a:solidFill>
                  <a:srgbClr val="002060"/>
                </a:solidFill>
              </a:rPr>
              <a:t>PPE COMPLIANCE</a:t>
            </a:r>
          </a:p>
          <a:p>
            <a:pPr marL="0" indent="0">
              <a:buNone/>
            </a:pPr>
            <a:endParaRPr lang="en-US" b="1" kern="0" dirty="0">
              <a:solidFill>
                <a:srgbClr val="002060"/>
              </a:solidFill>
            </a:endParaRPr>
          </a:p>
          <a:p>
            <a:pPr marL="0" indent="0">
              <a:buNone/>
              <a:defRPr/>
            </a:pPr>
            <a:r>
              <a:rPr lang="en-US" dirty="0"/>
              <a:t>Employer</a:t>
            </a:r>
          </a:p>
          <a:p>
            <a:pPr marL="457200" lvl="1" indent="0">
              <a:buSzPct val="65000"/>
              <a:buNone/>
              <a:defRPr/>
            </a:pPr>
            <a:r>
              <a:rPr lang="en-US" dirty="0"/>
              <a:t>Assess workplace for hazards</a:t>
            </a:r>
          </a:p>
          <a:p>
            <a:pPr marL="457200" lvl="1" indent="0">
              <a:buSzPct val="65000"/>
              <a:buNone/>
              <a:defRPr/>
            </a:pPr>
            <a:r>
              <a:rPr lang="en-US" dirty="0"/>
              <a:t>Provide PPE</a:t>
            </a:r>
          </a:p>
          <a:p>
            <a:pPr marL="457200" lvl="1" indent="0">
              <a:buSzPct val="65000"/>
              <a:buNone/>
              <a:defRPr/>
            </a:pPr>
            <a:r>
              <a:rPr lang="en-US" dirty="0"/>
              <a:t>Determine when to use </a:t>
            </a:r>
          </a:p>
          <a:p>
            <a:pPr marL="457200" lvl="1" indent="0">
              <a:buSzPct val="65000"/>
              <a:buNone/>
              <a:defRPr/>
            </a:pPr>
            <a:r>
              <a:rPr lang="en-US" dirty="0"/>
              <a:t>Provide PPE training for employees and instruction in proper use</a:t>
            </a:r>
          </a:p>
          <a:p>
            <a:pPr marL="457200" lvl="1" indent="0">
              <a:buSzPct val="65000"/>
              <a:buNone/>
              <a:defRPr/>
            </a:pPr>
            <a:endParaRPr lang="en-US" dirty="0"/>
          </a:p>
          <a:p>
            <a:pPr marL="0" indent="0">
              <a:buClr>
                <a:srgbClr val="FFFF00"/>
              </a:buClr>
              <a:buNone/>
              <a:defRPr/>
            </a:pPr>
            <a:r>
              <a:rPr lang="en-US" dirty="0"/>
              <a:t> Employee</a:t>
            </a:r>
          </a:p>
          <a:p>
            <a:pPr marL="457200" lvl="1" indent="0">
              <a:buClr>
                <a:srgbClr val="FFFF00"/>
              </a:buClr>
              <a:buSzPct val="65000"/>
              <a:buNone/>
              <a:defRPr/>
            </a:pPr>
            <a:r>
              <a:rPr lang="en-US" dirty="0"/>
              <a:t>Use PPE in accordance with training received and other instructions.</a:t>
            </a:r>
          </a:p>
          <a:p>
            <a:pPr marL="457200" lvl="1" indent="0">
              <a:buClr>
                <a:srgbClr val="FFFF00"/>
              </a:buClr>
              <a:buSzPct val="65000"/>
              <a:buNone/>
              <a:defRPr/>
            </a:pPr>
            <a:r>
              <a:rPr lang="en-US" dirty="0"/>
              <a:t>Inspect daily and maintain </a:t>
            </a:r>
            <a:r>
              <a:rPr lang="en-US" dirty="0">
                <a:cs typeface="Times New Roman" pitchFamily="18" charset="0"/>
              </a:rPr>
              <a:t>in a clean and reliable condition</a:t>
            </a:r>
            <a:endParaRPr lang="en-US" dirty="0"/>
          </a:p>
          <a:p>
            <a:endParaRPr lang="en-US" dirty="0"/>
          </a:p>
        </p:txBody>
      </p:sp>
    </p:spTree>
    <p:extLst>
      <p:ext uri="{BB962C8B-B14F-4D97-AF65-F5344CB8AC3E}">
        <p14:creationId xmlns:p14="http://schemas.microsoft.com/office/powerpoint/2010/main" val="18245698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 Training</a:t>
            </a:r>
            <a:endParaRPr lang="en-US" dirty="0"/>
          </a:p>
        </p:txBody>
      </p:sp>
      <p:sp>
        <p:nvSpPr>
          <p:cNvPr id="3" name="Content Placeholder 2"/>
          <p:cNvSpPr>
            <a:spLocks noGrp="1"/>
          </p:cNvSpPr>
          <p:nvPr>
            <p:ph idx="1"/>
          </p:nvPr>
        </p:nvSpPr>
        <p:spPr>
          <a:xfrm>
            <a:off x="976393" y="1036639"/>
            <a:ext cx="10301208" cy="4906962"/>
          </a:xfrm>
        </p:spPr>
        <p:txBody>
          <a:bodyPr/>
          <a:lstStyle/>
          <a:p>
            <a:pPr marL="0" indent="0">
              <a:lnSpc>
                <a:spcPct val="85000"/>
              </a:lnSpc>
              <a:buNone/>
              <a:defRPr/>
            </a:pPr>
            <a:r>
              <a:rPr lang="en-US" dirty="0"/>
              <a:t>Employees required to use PPE must be trained in the following:</a:t>
            </a:r>
          </a:p>
          <a:p>
            <a:pPr marL="0" indent="0">
              <a:buNone/>
              <a:defRPr/>
            </a:pPr>
            <a:endParaRPr lang="en-US" sz="1050" dirty="0"/>
          </a:p>
          <a:p>
            <a:pPr>
              <a:lnSpc>
                <a:spcPct val="150000"/>
              </a:lnSpc>
              <a:defRPr/>
            </a:pPr>
            <a:r>
              <a:rPr lang="en-US" dirty="0"/>
              <a:t>When PPE is necessary</a:t>
            </a:r>
          </a:p>
          <a:p>
            <a:pPr>
              <a:lnSpc>
                <a:spcPct val="150000"/>
              </a:lnSpc>
              <a:defRPr/>
            </a:pPr>
            <a:r>
              <a:rPr lang="en-US" dirty="0"/>
              <a:t>How it will protect them</a:t>
            </a:r>
          </a:p>
          <a:p>
            <a:pPr>
              <a:lnSpc>
                <a:spcPct val="150000"/>
              </a:lnSpc>
              <a:defRPr/>
            </a:pPr>
            <a:r>
              <a:rPr lang="en-US" dirty="0"/>
              <a:t>What its limitations are</a:t>
            </a:r>
          </a:p>
          <a:p>
            <a:pPr>
              <a:lnSpc>
                <a:spcPct val="150000"/>
              </a:lnSpc>
              <a:defRPr/>
            </a:pPr>
            <a:r>
              <a:rPr lang="en-US" dirty="0"/>
              <a:t>How to properly put on, take off, adjust and wear the PPE</a:t>
            </a:r>
          </a:p>
          <a:p>
            <a:pPr>
              <a:lnSpc>
                <a:spcPct val="150000"/>
              </a:lnSpc>
              <a:defRPr/>
            </a:pPr>
            <a:r>
              <a:rPr lang="en-US" dirty="0"/>
              <a:t>Proper care and maintenance of the PPE</a:t>
            </a:r>
          </a:p>
          <a:p>
            <a:pPr>
              <a:lnSpc>
                <a:spcPct val="150000"/>
              </a:lnSpc>
              <a:defRPr/>
            </a:pPr>
            <a:r>
              <a:rPr lang="en-US" dirty="0"/>
              <a:t>How to identify signs of wear and what is its useful  life</a:t>
            </a:r>
          </a:p>
        </p:txBody>
      </p:sp>
    </p:spTree>
    <p:extLst>
      <p:ext uri="{BB962C8B-B14F-4D97-AF65-F5344CB8AC3E}">
        <p14:creationId xmlns:p14="http://schemas.microsoft.com/office/powerpoint/2010/main" val="21176106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 Cost</a:t>
            </a:r>
            <a:endParaRPr lang="en-US" dirty="0"/>
          </a:p>
        </p:txBody>
      </p:sp>
      <p:sp>
        <p:nvSpPr>
          <p:cNvPr id="3" name="Content Placeholder 2"/>
          <p:cNvSpPr>
            <a:spLocks noGrp="1"/>
          </p:cNvSpPr>
          <p:nvPr>
            <p:ph idx="1"/>
          </p:nvPr>
        </p:nvSpPr>
        <p:spPr/>
        <p:txBody>
          <a:bodyPr/>
          <a:lstStyle/>
          <a:p>
            <a:pPr marL="0" indent="0">
              <a:buNone/>
            </a:pPr>
            <a:r>
              <a:rPr lang="en-US" altLang="en-US" b="1" dirty="0"/>
              <a:t>Who Pays for PPE?</a:t>
            </a:r>
          </a:p>
          <a:p>
            <a:r>
              <a:rPr lang="en-US" dirty="0"/>
              <a:t>On November 14, 2007, OSHA announced a new rule requiring employers to pay for almost all personal protective equipment that is required by OSHA’s general industry, construction, and maritime standards</a:t>
            </a:r>
          </a:p>
          <a:p>
            <a:pPr marL="0" indent="0">
              <a:buNone/>
            </a:pPr>
            <a:endParaRPr lang="en-US" dirty="0"/>
          </a:p>
          <a:p>
            <a:pPr>
              <a:spcBef>
                <a:spcPct val="30000"/>
              </a:spcBef>
              <a:defRPr/>
            </a:pPr>
            <a:r>
              <a:rPr lang="en-US" dirty="0"/>
              <a:t>The employer is required to pay for replacement PPE used to comply with OSHA standards unless an employee has lost or intentionally damaged PPE, then the employer is not required to pay for its replacement</a:t>
            </a:r>
          </a:p>
          <a:p>
            <a:pPr marL="0" indent="0">
              <a:spcBef>
                <a:spcPct val="30000"/>
              </a:spcBef>
              <a:buNone/>
              <a:defRPr/>
            </a:pPr>
            <a:endParaRPr lang="en-US" dirty="0"/>
          </a:p>
          <a:p>
            <a:r>
              <a:rPr lang="en-US" dirty="0"/>
              <a:t>When an employee provides his/her own PPE, the employer must ensure that the equipment is adequate to protect the employee from hazards at the workplace</a:t>
            </a:r>
          </a:p>
          <a:p>
            <a:pPr marL="0" indent="0">
              <a:buNone/>
            </a:pPr>
            <a:endParaRPr lang="en-US" dirty="0"/>
          </a:p>
        </p:txBody>
      </p:sp>
    </p:spTree>
    <p:extLst>
      <p:ext uri="{BB962C8B-B14F-4D97-AF65-F5344CB8AC3E}">
        <p14:creationId xmlns:p14="http://schemas.microsoft.com/office/powerpoint/2010/main" val="33215302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Hazard Prevention and Control - Plan</a:t>
            </a:r>
            <a:endParaRPr lang="en-US" dirty="0"/>
          </a:p>
        </p:txBody>
      </p:sp>
      <p:sp>
        <p:nvSpPr>
          <p:cNvPr id="3" name="Content Placeholder 2"/>
          <p:cNvSpPr>
            <a:spLocks noGrp="1"/>
          </p:cNvSpPr>
          <p:nvPr>
            <p:ph idx="1"/>
          </p:nvPr>
        </p:nvSpPr>
        <p:spPr/>
        <p:txBody>
          <a:bodyPr/>
          <a:lstStyle/>
          <a:p>
            <a:pPr marL="0" indent="0">
              <a:lnSpc>
                <a:spcPct val="85000"/>
              </a:lnSpc>
              <a:buNone/>
              <a:defRPr/>
            </a:pPr>
            <a:r>
              <a:rPr lang="en-US" b="1" dirty="0"/>
              <a:t>Summary</a:t>
            </a:r>
          </a:p>
          <a:p>
            <a:pPr marL="0" indent="0">
              <a:lnSpc>
                <a:spcPct val="85000"/>
              </a:lnSpc>
              <a:buNone/>
              <a:defRPr/>
            </a:pPr>
            <a:endParaRPr lang="en-US" dirty="0"/>
          </a:p>
          <a:p>
            <a:pPr>
              <a:lnSpc>
                <a:spcPct val="85000"/>
              </a:lnSpc>
              <a:defRPr/>
            </a:pPr>
            <a:r>
              <a:rPr lang="en-US" dirty="0"/>
              <a:t>Employers must have a written PPE program to:</a:t>
            </a:r>
          </a:p>
          <a:p>
            <a:pPr marL="0" indent="0">
              <a:lnSpc>
                <a:spcPct val="85000"/>
              </a:lnSpc>
              <a:buNone/>
              <a:defRPr/>
            </a:pPr>
            <a:endParaRPr lang="en-US" sz="1050" dirty="0"/>
          </a:p>
          <a:p>
            <a:pPr lvl="1">
              <a:lnSpc>
                <a:spcPct val="85000"/>
              </a:lnSpc>
              <a:spcBef>
                <a:spcPct val="35000"/>
              </a:spcBef>
              <a:defRPr/>
            </a:pPr>
            <a:r>
              <a:rPr lang="en-US" dirty="0"/>
              <a:t>Assess the workplace for hazards</a:t>
            </a:r>
          </a:p>
          <a:p>
            <a:pPr lvl="1">
              <a:lnSpc>
                <a:spcPct val="85000"/>
              </a:lnSpc>
              <a:spcBef>
                <a:spcPct val="35000"/>
              </a:spcBef>
              <a:defRPr/>
            </a:pPr>
            <a:r>
              <a:rPr lang="en-US" dirty="0"/>
              <a:t>Use engineering and work practice controls to eliminate or reduce hazards</a:t>
            </a:r>
          </a:p>
          <a:p>
            <a:pPr lvl="1">
              <a:lnSpc>
                <a:spcPct val="85000"/>
              </a:lnSpc>
              <a:spcBef>
                <a:spcPct val="35000"/>
              </a:spcBef>
              <a:defRPr/>
            </a:pPr>
            <a:r>
              <a:rPr lang="en-US" dirty="0"/>
              <a:t>Select appropriate PPE to protect employees from hazards that cannot be eliminated</a:t>
            </a:r>
          </a:p>
          <a:p>
            <a:pPr lvl="1">
              <a:lnSpc>
                <a:spcPct val="85000"/>
              </a:lnSpc>
              <a:spcBef>
                <a:spcPct val="35000"/>
              </a:spcBef>
              <a:defRPr/>
            </a:pPr>
            <a:r>
              <a:rPr lang="en-US" dirty="0"/>
              <a:t>Inform employees why the PPE is necessary, how and when it must be worn</a:t>
            </a:r>
          </a:p>
          <a:p>
            <a:pPr lvl="1">
              <a:lnSpc>
                <a:spcPct val="85000"/>
              </a:lnSpc>
              <a:spcBef>
                <a:spcPct val="35000"/>
              </a:spcBef>
              <a:defRPr/>
            </a:pPr>
            <a:r>
              <a:rPr lang="en-US" dirty="0"/>
              <a:t>Train employees how to use and care for their PPE, including how to recognize deterioration and failure</a:t>
            </a:r>
          </a:p>
          <a:p>
            <a:pPr lvl="1">
              <a:lnSpc>
                <a:spcPct val="85000"/>
              </a:lnSpc>
              <a:spcBef>
                <a:spcPct val="35000"/>
              </a:spcBef>
              <a:defRPr/>
            </a:pPr>
            <a:r>
              <a:rPr lang="en-US" dirty="0"/>
              <a:t>Require employees to wear selected PPE</a:t>
            </a:r>
          </a:p>
          <a:p>
            <a:endParaRPr lang="en-US" dirty="0"/>
          </a:p>
        </p:txBody>
      </p:sp>
    </p:spTree>
    <p:extLst>
      <p:ext uri="{BB962C8B-B14F-4D97-AF65-F5344CB8AC3E}">
        <p14:creationId xmlns:p14="http://schemas.microsoft.com/office/powerpoint/2010/main" val="23167206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#4</a:t>
            </a:r>
          </a:p>
        </p:txBody>
      </p:sp>
      <p:sp>
        <p:nvSpPr>
          <p:cNvPr id="3" name="Content Placeholder 2"/>
          <p:cNvSpPr>
            <a:spLocks noGrp="1"/>
          </p:cNvSpPr>
          <p:nvPr>
            <p:ph idx="1"/>
          </p:nvPr>
        </p:nvSpPr>
        <p:spPr>
          <a:xfrm>
            <a:off x="3004320" y="1646239"/>
            <a:ext cx="5466080" cy="3401249"/>
          </a:xfrm>
        </p:spPr>
        <p:txBody>
          <a:bodyPr/>
          <a:lstStyle/>
          <a:p>
            <a:pPr marL="0" indent="0" algn="ctr">
              <a:buNone/>
            </a:pPr>
            <a:r>
              <a:rPr lang="en-US" altLang="en-US" sz="4800" dirty="0">
                <a:solidFill>
                  <a:srgbClr val="002060"/>
                </a:solidFill>
              </a:rPr>
              <a:t>Safety and Health Training and Education</a:t>
            </a:r>
          </a:p>
          <a:p>
            <a:endParaRPr lang="en-US" dirty="0"/>
          </a:p>
        </p:txBody>
      </p:sp>
    </p:spTree>
    <p:extLst>
      <p:ext uri="{BB962C8B-B14F-4D97-AF65-F5344CB8AC3E}">
        <p14:creationId xmlns:p14="http://schemas.microsoft.com/office/powerpoint/2010/main" val="3692811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Safety and Health Training Program</a:t>
            </a:r>
            <a:endParaRPr lang="en-US" dirty="0"/>
          </a:p>
        </p:txBody>
      </p:sp>
      <p:sp>
        <p:nvSpPr>
          <p:cNvPr id="3" name="Content Placeholder 2"/>
          <p:cNvSpPr>
            <a:spLocks noGrp="1"/>
          </p:cNvSpPr>
          <p:nvPr>
            <p:ph idx="1"/>
          </p:nvPr>
        </p:nvSpPr>
        <p:spPr/>
        <p:txBody>
          <a:bodyPr/>
          <a:lstStyle/>
          <a:p>
            <a:pPr marL="0" indent="0">
              <a:lnSpc>
                <a:spcPct val="150000"/>
              </a:lnSpc>
              <a:buNone/>
              <a:defRPr/>
            </a:pPr>
            <a:r>
              <a:rPr lang="en-US" dirty="0"/>
              <a:t>Elements of a Safety and Health Training Program:</a:t>
            </a:r>
          </a:p>
          <a:p>
            <a:pPr lvl="1">
              <a:lnSpc>
                <a:spcPct val="150000"/>
              </a:lnSpc>
              <a:defRPr/>
            </a:pPr>
            <a:r>
              <a:rPr lang="en-US" dirty="0"/>
              <a:t>A Written Safety Program</a:t>
            </a:r>
          </a:p>
          <a:p>
            <a:pPr lvl="1">
              <a:lnSpc>
                <a:spcPct val="150000"/>
              </a:lnSpc>
              <a:defRPr/>
            </a:pPr>
            <a:r>
              <a:rPr lang="en-US" dirty="0"/>
              <a:t>New Employee Orientation </a:t>
            </a:r>
          </a:p>
          <a:p>
            <a:pPr lvl="1">
              <a:lnSpc>
                <a:spcPct val="150000"/>
              </a:lnSpc>
              <a:defRPr/>
            </a:pPr>
            <a:r>
              <a:rPr lang="en-US" dirty="0"/>
              <a:t>Job Hazard Analysis for every task performed</a:t>
            </a:r>
          </a:p>
          <a:p>
            <a:pPr lvl="1">
              <a:lnSpc>
                <a:spcPct val="150000"/>
              </a:lnSpc>
              <a:defRPr/>
            </a:pPr>
            <a:r>
              <a:rPr lang="en-US" dirty="0"/>
              <a:t>Trade or equipment specific safety training</a:t>
            </a:r>
          </a:p>
          <a:p>
            <a:pPr lvl="1">
              <a:lnSpc>
                <a:spcPct val="150000"/>
              </a:lnSpc>
              <a:defRPr/>
            </a:pPr>
            <a:r>
              <a:rPr lang="en-US" dirty="0"/>
              <a:t>OSHA 10 Hour and/or 30 hour Training Classes</a:t>
            </a:r>
          </a:p>
          <a:p>
            <a:pPr lvl="1">
              <a:lnSpc>
                <a:spcPct val="150000"/>
              </a:lnSpc>
              <a:defRPr/>
            </a:pPr>
            <a:r>
              <a:rPr lang="en-US" dirty="0"/>
              <a:t>First Aid /CPR/AED/Blood Borne Pathogen</a:t>
            </a:r>
          </a:p>
          <a:p>
            <a:endParaRPr lang="en-US" dirty="0"/>
          </a:p>
        </p:txBody>
      </p:sp>
    </p:spTree>
    <p:extLst>
      <p:ext uri="{BB962C8B-B14F-4D97-AF65-F5344CB8AC3E}">
        <p14:creationId xmlns:p14="http://schemas.microsoft.com/office/powerpoint/2010/main" val="20936999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New Employee Orientation</a:t>
            </a:r>
            <a:br>
              <a:rPr lang="en-US" altLang="en-US" b="1" dirty="0"/>
            </a:br>
            <a:endParaRPr lang="en-US" dirty="0"/>
          </a:p>
        </p:txBody>
      </p:sp>
      <p:sp>
        <p:nvSpPr>
          <p:cNvPr id="3" name="Content Placeholder 2"/>
          <p:cNvSpPr>
            <a:spLocks noGrp="1"/>
          </p:cNvSpPr>
          <p:nvPr>
            <p:ph idx="1"/>
          </p:nvPr>
        </p:nvSpPr>
        <p:spPr>
          <a:xfrm>
            <a:off x="1036365" y="762000"/>
            <a:ext cx="6922172" cy="5102352"/>
          </a:xfrm>
        </p:spPr>
        <p:txBody>
          <a:bodyPr/>
          <a:lstStyle/>
          <a:p>
            <a:pPr marL="0" indent="0">
              <a:buNone/>
              <a:defRPr/>
            </a:pPr>
            <a:endParaRPr lang="en-US" sz="1800" b="1" dirty="0"/>
          </a:p>
          <a:p>
            <a:pPr marL="0" indent="0">
              <a:buNone/>
              <a:defRPr/>
            </a:pPr>
            <a:r>
              <a:rPr lang="en-US" sz="1800" b="1" dirty="0"/>
              <a:t>Needs to include:</a:t>
            </a:r>
          </a:p>
          <a:p>
            <a:pPr marL="0" indent="0">
              <a:buNone/>
              <a:defRPr/>
            </a:pPr>
            <a:r>
              <a:rPr lang="en-US" sz="1800" dirty="0"/>
              <a:t>Emergency Contacts</a:t>
            </a:r>
          </a:p>
          <a:p>
            <a:pPr marL="0" indent="0">
              <a:buNone/>
              <a:defRPr/>
            </a:pPr>
            <a:r>
              <a:rPr lang="en-US" sz="1800" dirty="0"/>
              <a:t>Emergency plan, evacuation plan, meeting places</a:t>
            </a:r>
          </a:p>
          <a:p>
            <a:pPr marL="0" indent="0">
              <a:buNone/>
              <a:defRPr/>
            </a:pPr>
            <a:r>
              <a:rPr lang="en-US" sz="1800" dirty="0"/>
              <a:t>Daily safety meetings </a:t>
            </a:r>
          </a:p>
          <a:p>
            <a:pPr marL="0" indent="0">
              <a:buNone/>
              <a:defRPr/>
            </a:pPr>
            <a:r>
              <a:rPr lang="en-US" sz="1800" dirty="0"/>
              <a:t>Harassment, Fighting, Horseplay – Zero Tolerance</a:t>
            </a:r>
          </a:p>
          <a:p>
            <a:pPr marL="0" indent="0">
              <a:buNone/>
              <a:defRPr/>
            </a:pPr>
            <a:r>
              <a:rPr lang="en-US" sz="1800" dirty="0"/>
              <a:t>Firearms, weapons, drugs or alcohol policies</a:t>
            </a:r>
          </a:p>
          <a:p>
            <a:pPr marL="0" indent="0">
              <a:buNone/>
              <a:defRPr/>
            </a:pPr>
            <a:r>
              <a:rPr lang="en-US" sz="1800" dirty="0"/>
              <a:t>Hazard Communications</a:t>
            </a:r>
          </a:p>
          <a:p>
            <a:pPr marL="0" indent="0">
              <a:buNone/>
              <a:defRPr/>
            </a:pPr>
            <a:r>
              <a:rPr lang="en-US" sz="1800" dirty="0"/>
              <a:t>Personal Protective Equipment Requirements</a:t>
            </a:r>
          </a:p>
          <a:p>
            <a:pPr marL="0" indent="0">
              <a:buNone/>
              <a:defRPr/>
            </a:pPr>
            <a:r>
              <a:rPr lang="en-US" sz="1800" dirty="0"/>
              <a:t>Required Work Clothing</a:t>
            </a:r>
          </a:p>
          <a:p>
            <a:pPr marL="0" indent="0">
              <a:buNone/>
              <a:defRPr/>
            </a:pPr>
            <a:r>
              <a:rPr lang="en-US" sz="1800" dirty="0"/>
              <a:t>Lockout/Tagout</a:t>
            </a:r>
          </a:p>
          <a:p>
            <a:pPr marL="0" indent="0">
              <a:spcBef>
                <a:spcPts val="384"/>
              </a:spcBef>
              <a:buNone/>
              <a:defRPr/>
            </a:pPr>
            <a:r>
              <a:rPr lang="en-US" sz="1800" dirty="0">
                <a:solidFill>
                  <a:srgbClr val="002060"/>
                </a:solidFill>
              </a:rPr>
              <a:t>Electrical Safety</a:t>
            </a:r>
          </a:p>
          <a:p>
            <a:pPr marL="0" lvl="0" indent="0">
              <a:spcBef>
                <a:spcPts val="384"/>
              </a:spcBef>
              <a:buNone/>
              <a:defRPr/>
            </a:pPr>
            <a:r>
              <a:rPr lang="en-US" sz="1800" dirty="0">
                <a:solidFill>
                  <a:srgbClr val="002060"/>
                </a:solidFill>
              </a:rPr>
              <a:t>Housekeeping</a:t>
            </a:r>
          </a:p>
          <a:p>
            <a:pPr marL="0" lvl="0" indent="0">
              <a:spcBef>
                <a:spcPts val="384"/>
              </a:spcBef>
              <a:buNone/>
              <a:defRPr/>
            </a:pPr>
            <a:r>
              <a:rPr lang="en-US" sz="1800" dirty="0">
                <a:solidFill>
                  <a:srgbClr val="002060"/>
                </a:solidFill>
              </a:rPr>
              <a:t>Fire Protection</a:t>
            </a:r>
          </a:p>
          <a:p>
            <a:pPr marL="0" indent="0">
              <a:buNone/>
              <a:defRPr/>
            </a:pPr>
            <a:endParaRPr lang="en-US" sz="1600" dirty="0"/>
          </a:p>
          <a:p>
            <a:pPr marL="0" indent="0">
              <a:buNone/>
              <a:defRPr/>
            </a:pPr>
            <a:endParaRPr lang="en-US" sz="1600" dirty="0"/>
          </a:p>
        </p:txBody>
      </p:sp>
      <p:sp>
        <p:nvSpPr>
          <p:cNvPr id="5" name="Rectangle 4"/>
          <p:cNvSpPr/>
          <p:nvPr/>
        </p:nvSpPr>
        <p:spPr>
          <a:xfrm>
            <a:off x="6768564" y="1500851"/>
            <a:ext cx="5218844" cy="4161139"/>
          </a:xfrm>
          <a:prstGeom prst="rect">
            <a:avLst/>
          </a:prstGeom>
        </p:spPr>
        <p:txBody>
          <a:bodyPr wrap="square">
            <a:spAutoFit/>
          </a:bodyPr>
          <a:lstStyle/>
          <a:p>
            <a:pPr>
              <a:spcBef>
                <a:spcPts val="384"/>
              </a:spcBef>
              <a:defRPr/>
            </a:pPr>
            <a:r>
              <a:rPr lang="en-US" dirty="0">
                <a:solidFill>
                  <a:srgbClr val="002060"/>
                </a:solidFill>
                <a:latin typeface="Arial" panose="020B0604020202020204" pitchFamily="34" charset="0"/>
                <a:cs typeface="Arial" panose="020B0604020202020204" pitchFamily="34" charset="0"/>
              </a:rPr>
              <a:t>Job Hazard Analysis</a:t>
            </a:r>
          </a:p>
          <a:p>
            <a:pPr>
              <a:spcBef>
                <a:spcPts val="384"/>
              </a:spcBef>
              <a:defRPr/>
            </a:pPr>
            <a:r>
              <a:rPr lang="en-US" dirty="0">
                <a:solidFill>
                  <a:srgbClr val="002060"/>
                </a:solidFill>
                <a:latin typeface="Arial" panose="020B0604020202020204" pitchFamily="34" charset="0"/>
                <a:cs typeface="Arial" panose="020B0604020202020204" pitchFamily="34" charset="0"/>
              </a:rPr>
              <a:t>Quality Control Issues</a:t>
            </a:r>
          </a:p>
          <a:p>
            <a:pPr lvl="0">
              <a:spcBef>
                <a:spcPct val="20000"/>
              </a:spcBef>
              <a:defRPr/>
            </a:pPr>
            <a:r>
              <a:rPr lang="en-US" dirty="0">
                <a:solidFill>
                  <a:srgbClr val="002856"/>
                </a:solidFill>
                <a:latin typeface="Arial" panose="020B0604020202020204" pitchFamily="34" charset="0"/>
                <a:cs typeface="Arial" panose="020B0604020202020204" pitchFamily="34" charset="0"/>
              </a:rPr>
              <a:t>Rigging</a:t>
            </a:r>
          </a:p>
          <a:p>
            <a:pPr lvl="0">
              <a:spcBef>
                <a:spcPct val="20000"/>
              </a:spcBef>
              <a:defRPr/>
            </a:pPr>
            <a:r>
              <a:rPr lang="en-US" dirty="0">
                <a:solidFill>
                  <a:srgbClr val="002856"/>
                </a:solidFill>
                <a:latin typeface="Arial" panose="020B0604020202020204" pitchFamily="34" charset="0"/>
                <a:cs typeface="Arial" panose="020B0604020202020204" pitchFamily="34" charset="0"/>
              </a:rPr>
              <a:t>Fall Protection </a:t>
            </a:r>
          </a:p>
          <a:p>
            <a:pPr lvl="0">
              <a:spcBef>
                <a:spcPct val="20000"/>
              </a:spcBef>
              <a:defRPr/>
            </a:pPr>
            <a:r>
              <a:rPr lang="en-US" dirty="0">
                <a:solidFill>
                  <a:srgbClr val="002856"/>
                </a:solidFill>
                <a:latin typeface="Arial" panose="020B0604020202020204" pitchFamily="34" charset="0"/>
                <a:cs typeface="Arial" panose="020B0604020202020204" pitchFamily="34" charset="0"/>
              </a:rPr>
              <a:t>Fork Lift, Scissor and Boom Lift Operation </a:t>
            </a:r>
          </a:p>
          <a:p>
            <a:pPr lvl="0">
              <a:spcBef>
                <a:spcPct val="20000"/>
              </a:spcBef>
              <a:defRPr/>
            </a:pPr>
            <a:r>
              <a:rPr lang="en-US" dirty="0">
                <a:solidFill>
                  <a:srgbClr val="002060"/>
                </a:solidFill>
                <a:latin typeface="Arial" panose="020B0604020202020204" pitchFamily="34" charset="0"/>
                <a:cs typeface="Arial" panose="020B0604020202020204" pitchFamily="34" charset="0"/>
              </a:rPr>
              <a:t>Ladder Safety </a:t>
            </a:r>
          </a:p>
          <a:p>
            <a:pPr lvl="0">
              <a:spcBef>
                <a:spcPts val="384"/>
              </a:spcBef>
              <a:defRPr/>
            </a:pPr>
            <a:r>
              <a:rPr lang="en-US" dirty="0">
                <a:solidFill>
                  <a:srgbClr val="002060"/>
                </a:solidFill>
                <a:latin typeface="Arial" panose="020B0604020202020204" pitchFamily="34" charset="0"/>
                <a:cs typeface="Arial" panose="020B0604020202020204" pitchFamily="34" charset="0"/>
              </a:rPr>
              <a:t>Overhead Hazards</a:t>
            </a:r>
          </a:p>
          <a:p>
            <a:pPr lvl="0">
              <a:spcBef>
                <a:spcPts val="384"/>
              </a:spcBef>
              <a:defRPr/>
            </a:pPr>
            <a:r>
              <a:rPr lang="en-US" dirty="0">
                <a:solidFill>
                  <a:srgbClr val="002060"/>
                </a:solidFill>
                <a:latin typeface="Arial" panose="020B0604020202020204" pitchFamily="34" charset="0"/>
                <a:cs typeface="Arial" panose="020B0604020202020204" pitchFamily="34" charset="0"/>
              </a:rPr>
              <a:t>Heavy Equipment</a:t>
            </a:r>
          </a:p>
          <a:p>
            <a:pPr lvl="0">
              <a:spcBef>
                <a:spcPts val="384"/>
              </a:spcBef>
              <a:defRPr/>
            </a:pPr>
            <a:r>
              <a:rPr lang="en-US" dirty="0">
                <a:solidFill>
                  <a:srgbClr val="002060"/>
                </a:solidFill>
                <a:latin typeface="Arial" panose="020B0604020202020204" pitchFamily="34" charset="0"/>
                <a:cs typeface="Arial" panose="020B0604020202020204" pitchFamily="34" charset="0"/>
              </a:rPr>
              <a:t>Any other site specific rules – Smoking, eating, radios, Phones, visitors, no cell phones while operating equipment</a:t>
            </a:r>
          </a:p>
          <a:p>
            <a:pPr lvl="0">
              <a:spcBef>
                <a:spcPts val="384"/>
              </a:spcBef>
              <a:defRPr/>
            </a:pPr>
            <a:endParaRPr lang="en-US" sz="1600" dirty="0">
              <a:solidFill>
                <a:srgbClr val="002060"/>
              </a:solidFill>
              <a:latin typeface="Arial" panose="020B0604020202020204" pitchFamily="34" charset="0"/>
              <a:cs typeface="Arial" panose="020B0604020202020204" pitchFamily="34" charset="0"/>
            </a:endParaRPr>
          </a:p>
          <a:p>
            <a:pPr>
              <a:spcBef>
                <a:spcPts val="384"/>
              </a:spcBef>
              <a:defRPr/>
            </a:pP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14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a:t>
            </a:r>
            <a:r>
              <a:rPr lang="en-US" dirty="0">
                <a:solidFill>
                  <a:srgbClr val="FFFF00"/>
                </a:solidFill>
                <a:effectLst>
                  <a:outerShdw blurRad="38100" dist="38100" dir="2700000" algn="tl">
                    <a:srgbClr val="000000"/>
                  </a:outerShdw>
                </a:effectLst>
                <a:latin typeface="Arial" charset="0"/>
                <a:ea typeface="ＭＳ Ｐゴシック" pitchFamily="-105" charset="-128"/>
              </a:rPr>
              <a:t> </a:t>
            </a:r>
            <a:r>
              <a:rPr lang="en-US" dirty="0">
                <a:latin typeface="Arial" charset="0"/>
                <a:ea typeface="ＭＳ Ｐゴシック" pitchFamily="-105" charset="-128"/>
              </a:rPr>
              <a:t>Know</a:t>
            </a:r>
            <a:r>
              <a:rPr lang="en-US" dirty="0">
                <a:solidFill>
                  <a:srgbClr val="FFFF00"/>
                </a:solidFill>
                <a:effectLst>
                  <a:outerShdw blurRad="38100" dist="38100" dir="2700000" algn="tl">
                    <a:srgbClr val="000000"/>
                  </a:outerShdw>
                </a:effectLst>
                <a:latin typeface="Arial" charset="0"/>
                <a:ea typeface="ＭＳ Ｐゴシック" pitchFamily="-105" charset="-128"/>
              </a:rPr>
              <a:t> </a:t>
            </a:r>
            <a:r>
              <a:rPr lang="en-US" dirty="0">
                <a:latin typeface="Arial" charset="0"/>
                <a:ea typeface="ＭＳ Ｐゴシック" pitchFamily="-105" charset="-128"/>
              </a:rPr>
              <a:t>About Workplace injuries and Illnesses</a:t>
            </a:r>
            <a:br>
              <a:rPr lang="en-US" i="1" dirty="0">
                <a:effectLst>
                  <a:outerShdw blurRad="38100" dist="38100" dir="2700000" algn="tl">
                    <a:srgbClr val="000000"/>
                  </a:outerShdw>
                </a:effectLst>
              </a:rPr>
            </a:br>
            <a:endParaRPr lang="en-US" dirty="0"/>
          </a:p>
        </p:txBody>
      </p:sp>
      <p:sp>
        <p:nvSpPr>
          <p:cNvPr id="3" name="Content Placeholder 2"/>
          <p:cNvSpPr>
            <a:spLocks noGrp="1"/>
          </p:cNvSpPr>
          <p:nvPr>
            <p:ph idx="1"/>
          </p:nvPr>
        </p:nvSpPr>
        <p:spPr>
          <a:xfrm>
            <a:off x="793623" y="1563763"/>
            <a:ext cx="9887473" cy="3559382"/>
          </a:xfrm>
        </p:spPr>
        <p:txBody>
          <a:bodyPr/>
          <a:lstStyle/>
          <a:p>
            <a:r>
              <a:rPr lang="en-US" altLang="en-US" dirty="0">
                <a:latin typeface="Arial" charset="0"/>
              </a:rPr>
              <a:t>OSHA’s Recordkeeping rule requires most employers with more than 10 workers to keep a log of injuries and illnesses</a:t>
            </a:r>
          </a:p>
          <a:p>
            <a:endParaRPr lang="en-US" altLang="en-US" dirty="0">
              <a:latin typeface="Arial" charset="0"/>
            </a:endParaRPr>
          </a:p>
          <a:p>
            <a:pPr algn="just"/>
            <a:r>
              <a:rPr lang="en-US" altLang="en-US" dirty="0">
                <a:latin typeface="Arial" charset="0"/>
              </a:rPr>
              <a:t>Workers have the right to review the current log, as well as the logs stored for the past 5 years </a:t>
            </a:r>
          </a:p>
          <a:p>
            <a:pPr marL="0" indent="0" algn="just">
              <a:buNone/>
            </a:pPr>
            <a:endParaRPr lang="en-US" altLang="en-US" dirty="0">
              <a:latin typeface="Arial" charset="0"/>
            </a:endParaRPr>
          </a:p>
          <a:p>
            <a:pPr algn="just"/>
            <a:r>
              <a:rPr lang="en-US" altLang="en-US" dirty="0">
                <a:latin typeface="Arial" charset="0"/>
              </a:rPr>
              <a:t>Workers also have the right to view the annually posted summary of the injuries and illnesses (OSHA 300A)</a:t>
            </a:r>
          </a:p>
          <a:p>
            <a:endParaRPr lang="en-US" dirty="0"/>
          </a:p>
        </p:txBody>
      </p:sp>
    </p:spTree>
    <p:extLst>
      <p:ext uri="{BB962C8B-B14F-4D97-AF65-F5344CB8AC3E}">
        <p14:creationId xmlns:p14="http://schemas.microsoft.com/office/powerpoint/2010/main" val="20386824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Safety and Health Training Program - Employee</a:t>
            </a:r>
            <a:endParaRPr lang="en-US" dirty="0"/>
          </a:p>
        </p:txBody>
      </p:sp>
      <p:sp>
        <p:nvSpPr>
          <p:cNvPr id="3" name="Content Placeholder 2"/>
          <p:cNvSpPr>
            <a:spLocks noGrp="1"/>
          </p:cNvSpPr>
          <p:nvPr>
            <p:ph idx="1"/>
          </p:nvPr>
        </p:nvSpPr>
        <p:spPr>
          <a:xfrm>
            <a:off x="402956" y="1078893"/>
            <a:ext cx="11499742" cy="5169089"/>
          </a:xfrm>
        </p:spPr>
        <p:txBody>
          <a:bodyPr/>
          <a:lstStyle/>
          <a:p>
            <a:pPr marL="0" indent="0">
              <a:buNone/>
              <a:defRPr/>
            </a:pPr>
            <a:r>
              <a:rPr lang="en-US" sz="2000" b="1" dirty="0"/>
              <a:t>Employee Responsibilities: </a:t>
            </a:r>
          </a:p>
          <a:p>
            <a:pPr marL="0" indent="0">
              <a:buNone/>
              <a:defRPr/>
            </a:pPr>
            <a:endParaRPr lang="en-US" sz="1000" b="1" dirty="0"/>
          </a:p>
          <a:p>
            <a:pPr>
              <a:defRPr/>
            </a:pPr>
            <a:r>
              <a:rPr lang="en-US" sz="2000" dirty="0"/>
              <a:t>Report to work "FIT FOR DUTY“</a:t>
            </a:r>
          </a:p>
          <a:p>
            <a:pPr>
              <a:defRPr/>
            </a:pPr>
            <a:endParaRPr lang="en-US" sz="1100" b="1" dirty="0"/>
          </a:p>
          <a:p>
            <a:pPr>
              <a:defRPr/>
            </a:pPr>
            <a:r>
              <a:rPr lang="en-US" sz="2000" dirty="0"/>
              <a:t>Report ALL Accidents, no matter how slight - this allows for prompt medical attention, and investigation and elimination of the cause that may place others in harm's way</a:t>
            </a:r>
          </a:p>
          <a:p>
            <a:pPr marL="0" indent="0">
              <a:buNone/>
              <a:defRPr/>
            </a:pPr>
            <a:endParaRPr lang="en-US" sz="1050" dirty="0"/>
          </a:p>
          <a:p>
            <a:pPr>
              <a:defRPr/>
            </a:pPr>
            <a:r>
              <a:rPr lang="en-US" sz="2000" dirty="0"/>
              <a:t>Immediately correct or report any unsafe condition or hazard noted in the workplace</a:t>
            </a:r>
          </a:p>
          <a:p>
            <a:pPr marL="0" indent="0">
              <a:buNone/>
              <a:defRPr/>
            </a:pPr>
            <a:endParaRPr lang="en-US" sz="1050" dirty="0"/>
          </a:p>
          <a:p>
            <a:pPr>
              <a:defRPr/>
            </a:pPr>
            <a:r>
              <a:rPr lang="en-US" sz="2000" dirty="0"/>
              <a:t>Employees must support the Zero Accident philosophy to assist us to provide an injury free workplace</a:t>
            </a:r>
          </a:p>
          <a:p>
            <a:pPr marL="0" indent="0">
              <a:buNone/>
              <a:defRPr/>
            </a:pPr>
            <a:endParaRPr lang="en-US" sz="1050" dirty="0"/>
          </a:p>
          <a:p>
            <a:pPr>
              <a:defRPr/>
            </a:pPr>
            <a:r>
              <a:rPr lang="en-US" sz="2000" dirty="0"/>
              <a:t>Employees should ask questions when they do not understand.  Lack of knowledge is a common cause of accidents in the workplace</a:t>
            </a:r>
          </a:p>
          <a:p>
            <a:pPr marL="0" indent="0">
              <a:buNone/>
              <a:defRPr/>
            </a:pPr>
            <a:endParaRPr lang="en-US" sz="1050" dirty="0"/>
          </a:p>
          <a:p>
            <a:pPr>
              <a:defRPr/>
            </a:pPr>
            <a:r>
              <a:rPr lang="en-US" sz="2000" dirty="0"/>
              <a:t>Report the use of prescription medication that may have an effect on their ability to safely perform tasks or operate equipment</a:t>
            </a:r>
          </a:p>
          <a:p>
            <a:endParaRPr lang="en-US" dirty="0"/>
          </a:p>
        </p:txBody>
      </p:sp>
    </p:spTree>
    <p:extLst>
      <p:ext uri="{BB962C8B-B14F-4D97-AF65-F5344CB8AC3E}">
        <p14:creationId xmlns:p14="http://schemas.microsoft.com/office/powerpoint/2010/main" val="340889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Safety and Health Training Program - Review</a:t>
            </a:r>
            <a:endParaRPr lang="en-US" dirty="0"/>
          </a:p>
        </p:txBody>
      </p:sp>
      <p:sp>
        <p:nvSpPr>
          <p:cNvPr id="3" name="Content Placeholder 2"/>
          <p:cNvSpPr>
            <a:spLocks noGrp="1"/>
          </p:cNvSpPr>
          <p:nvPr>
            <p:ph idx="1"/>
          </p:nvPr>
        </p:nvSpPr>
        <p:spPr>
          <a:xfrm>
            <a:off x="697424" y="963693"/>
            <a:ext cx="10755824" cy="5204632"/>
          </a:xfrm>
        </p:spPr>
        <p:txBody>
          <a:bodyPr/>
          <a:lstStyle/>
          <a:p>
            <a:pPr marL="0" indent="0">
              <a:buNone/>
            </a:pPr>
            <a:r>
              <a:rPr lang="en-US" altLang="en-US" b="1" dirty="0"/>
              <a:t>What have we learned so far?</a:t>
            </a:r>
          </a:p>
          <a:p>
            <a:pPr marL="0" indent="0">
              <a:buNone/>
            </a:pPr>
            <a:endParaRPr lang="en-US" altLang="en-US" sz="1050" b="1" dirty="0"/>
          </a:p>
          <a:p>
            <a:pPr>
              <a:defRPr/>
            </a:pPr>
            <a:r>
              <a:rPr lang="en-US" sz="2000" dirty="0">
                <a:latin typeface="Arial" charset="0"/>
              </a:rPr>
              <a:t>Companies must establish a Safety Policy, work on developing a Safety Culture  by following key safety principles, set goals and maintain a commitment  for  maintaining an Incident Free Environment</a:t>
            </a:r>
          </a:p>
          <a:p>
            <a:pPr>
              <a:defRPr/>
            </a:pPr>
            <a:r>
              <a:rPr lang="en-US" sz="2000" dirty="0">
                <a:latin typeface="Arial" charset="0"/>
              </a:rPr>
              <a:t>Implementation of the Safety Program involves all workers, especially top management</a:t>
            </a:r>
          </a:p>
          <a:p>
            <a:pPr>
              <a:defRPr/>
            </a:pPr>
            <a:r>
              <a:rPr lang="en-US" sz="2000" dirty="0">
                <a:latin typeface="Arial" charset="0"/>
              </a:rPr>
              <a:t>Supervisors are a key component to making it work.  A supervisor can be assigned specific responsibilities and can head up a company safety committee that works on developing the safety plans and programs.  The safety committee also reviews all incidents, accidents, near misses to determine contributing factors.  While focusing on determining causes, it must always be remembered that the overall goal is to prevent similar accidents from happening again</a:t>
            </a:r>
          </a:p>
          <a:p>
            <a:pPr>
              <a:defRPr/>
            </a:pPr>
            <a:r>
              <a:rPr lang="en-US" sz="2000" dirty="0">
                <a:latin typeface="Arial" charset="0"/>
              </a:rPr>
              <a:t>Job Hazard Analysis reports, audits and inspections help us identify issues. Corrective actions can then be made prior to an incident happening.  We must develop Standard Operating Procedures to give workers a plan to guide their work</a:t>
            </a:r>
          </a:p>
          <a:p>
            <a:endParaRPr lang="en-US" dirty="0"/>
          </a:p>
        </p:txBody>
      </p:sp>
    </p:spTree>
    <p:extLst>
      <p:ext uri="{BB962C8B-B14F-4D97-AF65-F5344CB8AC3E}">
        <p14:creationId xmlns:p14="http://schemas.microsoft.com/office/powerpoint/2010/main" val="15724597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Safety and Health Training Program – cont. </a:t>
            </a:r>
            <a:endParaRPr lang="en-US" dirty="0"/>
          </a:p>
        </p:txBody>
      </p:sp>
      <p:sp>
        <p:nvSpPr>
          <p:cNvPr id="3" name="Content Placeholder 2"/>
          <p:cNvSpPr>
            <a:spLocks noGrp="1"/>
          </p:cNvSpPr>
          <p:nvPr>
            <p:ph idx="1"/>
          </p:nvPr>
        </p:nvSpPr>
        <p:spPr/>
        <p:txBody>
          <a:bodyPr/>
          <a:lstStyle/>
          <a:p>
            <a:pPr marL="0" indent="0">
              <a:buNone/>
            </a:pPr>
            <a:r>
              <a:rPr lang="en-US" altLang="en-US" b="1" dirty="0"/>
              <a:t>What have we learned so far?</a:t>
            </a:r>
          </a:p>
          <a:p>
            <a:pPr marL="0" indent="0">
              <a:buNone/>
            </a:pPr>
            <a:endParaRPr lang="en-US" altLang="en-US" sz="1100" b="1" dirty="0"/>
          </a:p>
          <a:p>
            <a:pPr>
              <a:defRPr/>
            </a:pPr>
            <a:r>
              <a:rPr lang="en-US" dirty="0">
                <a:latin typeface="Arial" charset="0"/>
              </a:rPr>
              <a:t>Understanding the hierarchy of  controls:  Engineering – Management – Personal Protective Equipment .  We have learned that  when exposure to hazards cannot be engineered out of normal operations and when safe work practices and administrative controls don’t provide sufficient protection then Personal Protective Equipment (PPE) may be required to keep workers safe</a:t>
            </a:r>
          </a:p>
          <a:p>
            <a:pPr marL="0" indent="0">
              <a:buNone/>
              <a:defRPr/>
            </a:pPr>
            <a:endParaRPr lang="en-US" sz="1000" dirty="0">
              <a:latin typeface="Arial" charset="0"/>
            </a:endParaRPr>
          </a:p>
          <a:p>
            <a:pPr>
              <a:defRPr/>
            </a:pPr>
            <a:r>
              <a:rPr lang="en-US" dirty="0">
                <a:latin typeface="Arial" charset="0"/>
              </a:rPr>
              <a:t>Job Hazard Analysis identifies the hazards that workers are exposed to and can be used to determine how to eliminate worker exposure to hazards</a:t>
            </a:r>
          </a:p>
          <a:p>
            <a:pPr marL="0" indent="0">
              <a:buNone/>
              <a:defRPr/>
            </a:pPr>
            <a:endParaRPr lang="en-US" sz="1200" dirty="0">
              <a:latin typeface="Arial" charset="0"/>
            </a:endParaRPr>
          </a:p>
          <a:p>
            <a:pPr>
              <a:defRPr/>
            </a:pPr>
            <a:r>
              <a:rPr lang="en-US" dirty="0">
                <a:latin typeface="Arial" charset="0"/>
              </a:rPr>
              <a:t>We also looked at  the need for New Employee Safety Orientations</a:t>
            </a:r>
          </a:p>
          <a:p>
            <a:endParaRPr lang="en-US" altLang="en-US" b="1" dirty="0"/>
          </a:p>
          <a:p>
            <a:endParaRPr lang="en-US" dirty="0"/>
          </a:p>
        </p:txBody>
      </p:sp>
    </p:spTree>
    <p:extLst>
      <p:ext uri="{BB962C8B-B14F-4D97-AF65-F5344CB8AC3E}">
        <p14:creationId xmlns:p14="http://schemas.microsoft.com/office/powerpoint/2010/main" val="29508468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Document Everything Review</a:t>
            </a:r>
            <a:endParaRPr lang="en-US" dirty="0"/>
          </a:p>
        </p:txBody>
      </p:sp>
      <p:sp>
        <p:nvSpPr>
          <p:cNvPr id="3" name="Content Placeholder 2"/>
          <p:cNvSpPr>
            <a:spLocks noGrp="1"/>
          </p:cNvSpPr>
          <p:nvPr>
            <p:ph idx="1"/>
          </p:nvPr>
        </p:nvSpPr>
        <p:spPr>
          <a:xfrm>
            <a:off x="197121" y="898853"/>
            <a:ext cx="11785600" cy="5163744"/>
          </a:xfrm>
        </p:spPr>
        <p:txBody>
          <a:bodyPr/>
          <a:lstStyle/>
          <a:p>
            <a:pPr marL="0" indent="0">
              <a:buNone/>
            </a:pPr>
            <a:r>
              <a:rPr lang="en-US" altLang="en-US" sz="2000" b="1" dirty="0"/>
              <a:t>REVIEW: What have we learned about developing a Safety Program</a:t>
            </a:r>
          </a:p>
          <a:p>
            <a:pPr marL="0" indent="0">
              <a:buNone/>
            </a:pPr>
            <a:endParaRPr lang="en-US" altLang="en-US" sz="500" b="1" dirty="0"/>
          </a:p>
          <a:p>
            <a:pPr>
              <a:defRPr/>
            </a:pPr>
            <a:r>
              <a:rPr lang="en-US" sz="2000" dirty="0"/>
              <a:t>A written Safety Program can benefit your bottom line but the end result will depend on how well you implement your Safety Program and manage your programs.</a:t>
            </a:r>
          </a:p>
          <a:p>
            <a:pPr>
              <a:defRPr/>
            </a:pPr>
            <a:r>
              <a:rPr lang="en-US" sz="2000" dirty="0"/>
              <a:t>Management must commit to safety and participate if the Safety Program is to get results.</a:t>
            </a:r>
          </a:p>
          <a:p>
            <a:pPr>
              <a:defRPr/>
            </a:pPr>
            <a:r>
              <a:rPr lang="en-US" sz="2000" dirty="0"/>
              <a:t>Written Safety Policy statement.</a:t>
            </a:r>
          </a:p>
          <a:p>
            <a:pPr>
              <a:defRPr/>
            </a:pPr>
            <a:r>
              <a:rPr lang="en-US" sz="2000" dirty="0"/>
              <a:t>Display the required OSHA posters.</a:t>
            </a:r>
          </a:p>
          <a:p>
            <a:pPr>
              <a:defRPr/>
            </a:pPr>
            <a:r>
              <a:rPr lang="en-US" sz="2000" dirty="0"/>
              <a:t>Recordkeeping</a:t>
            </a:r>
          </a:p>
          <a:p>
            <a:pPr>
              <a:defRPr/>
            </a:pPr>
            <a:r>
              <a:rPr lang="en-US" sz="2000" dirty="0"/>
              <a:t>Safety Analysis – Goal is to Eliminate Hazards - JHAs</a:t>
            </a:r>
          </a:p>
          <a:p>
            <a:pPr>
              <a:defRPr/>
            </a:pPr>
            <a:r>
              <a:rPr lang="en-US" sz="2000" dirty="0"/>
              <a:t>Health &amp; Safety Training – Supervisors are key – All employees must be trained- New Hire Orientations</a:t>
            </a:r>
          </a:p>
          <a:p>
            <a:pPr>
              <a:defRPr/>
            </a:pPr>
            <a:r>
              <a:rPr lang="en-US" sz="2000" dirty="0"/>
              <a:t>Safety Inspections</a:t>
            </a:r>
          </a:p>
          <a:p>
            <a:pPr>
              <a:defRPr/>
            </a:pPr>
            <a:r>
              <a:rPr lang="en-US" sz="2000" dirty="0"/>
              <a:t>Immediate Accident  Reporting and Accident Investigations</a:t>
            </a:r>
          </a:p>
          <a:p>
            <a:pPr>
              <a:defRPr/>
            </a:pPr>
            <a:r>
              <a:rPr lang="en-US" sz="2000" dirty="0"/>
              <a:t>Program  Reviews </a:t>
            </a:r>
          </a:p>
          <a:p>
            <a:pPr marL="0" lvl="0" indent="0" algn="ctr">
              <a:buNone/>
              <a:defRPr/>
            </a:pPr>
            <a:r>
              <a:rPr lang="en-US" sz="2800" dirty="0">
                <a:solidFill>
                  <a:srgbClr val="FF0000"/>
                </a:solidFill>
              </a:rPr>
              <a:t>Document Everything !</a:t>
            </a:r>
          </a:p>
          <a:p>
            <a:endParaRPr lang="en-US" dirty="0"/>
          </a:p>
        </p:txBody>
      </p:sp>
    </p:spTree>
    <p:extLst>
      <p:ext uri="{BB962C8B-B14F-4D97-AF65-F5344CB8AC3E}">
        <p14:creationId xmlns:p14="http://schemas.microsoft.com/office/powerpoint/2010/main" val="20426584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Questions</a:t>
            </a:r>
          </a:p>
        </p:txBody>
      </p:sp>
      <p:sp>
        <p:nvSpPr>
          <p:cNvPr id="3" name="Content Placeholder 2"/>
          <p:cNvSpPr>
            <a:spLocks noGrp="1"/>
          </p:cNvSpPr>
          <p:nvPr>
            <p:ph idx="1"/>
          </p:nvPr>
        </p:nvSpPr>
        <p:spPr>
          <a:xfrm>
            <a:off x="3362982" y="2527236"/>
            <a:ext cx="4748756" cy="1255624"/>
          </a:xfrm>
        </p:spPr>
        <p:txBody>
          <a:bodyPr/>
          <a:lstStyle/>
          <a:p>
            <a:pPr marL="0" indent="0" algn="ctr">
              <a:buNone/>
            </a:pPr>
            <a:r>
              <a:rPr lang="en-US" altLang="en-US" sz="6600" dirty="0">
                <a:solidFill>
                  <a:srgbClr val="002060"/>
                </a:solidFill>
                <a:ea typeface="Arial Black" panose="020B0A04020102020204" pitchFamily="34" charset="0"/>
              </a:rPr>
              <a:t>Questions</a:t>
            </a:r>
            <a:endParaRPr lang="en-US" sz="6600" dirty="0">
              <a:solidFill>
                <a:srgbClr val="002060"/>
              </a:solidFill>
            </a:endParaRPr>
          </a:p>
        </p:txBody>
      </p:sp>
      <p:sp>
        <p:nvSpPr>
          <p:cNvPr id="4" name="Rectangle 3"/>
          <p:cNvSpPr/>
          <p:nvPr/>
        </p:nvSpPr>
        <p:spPr>
          <a:xfrm>
            <a:off x="7535541" y="2527236"/>
            <a:ext cx="1332887" cy="1200329"/>
          </a:xfrm>
          <a:prstGeom prst="rect">
            <a:avLst/>
          </a:prstGeom>
        </p:spPr>
        <p:txBody>
          <a:bodyPr wrap="square">
            <a:spAutoFit/>
          </a:bodyPr>
          <a:lstStyle/>
          <a:p>
            <a:pPr algn="ctr"/>
            <a:r>
              <a:rPr lang="en-US" altLang="en-US" sz="72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0568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a:t>
            </a:r>
            <a:r>
              <a:rPr lang="en-US" dirty="0">
                <a:solidFill>
                  <a:srgbClr val="002060"/>
                </a:solidFill>
                <a:latin typeface="Arial" charset="0"/>
                <a:ea typeface="ＭＳ Ｐゴシック" pitchFamily="-105" charset="-128"/>
              </a:rPr>
              <a:t> </a:t>
            </a:r>
            <a:r>
              <a:rPr lang="en-US" dirty="0">
                <a:latin typeface="Arial" charset="0"/>
                <a:ea typeface="ＭＳ Ｐゴシック" pitchFamily="-105" charset="-128"/>
              </a:rPr>
              <a:t>Request Workplace Safety Corrections </a:t>
            </a:r>
            <a:br>
              <a:rPr lang="en-US" dirty="0">
                <a:solidFill>
                  <a:srgbClr val="002060"/>
                </a:solidFill>
                <a:effectLst>
                  <a:outerShdw blurRad="38100" dist="38100" dir="2700000" algn="tl">
                    <a:srgbClr val="000000"/>
                  </a:outerShdw>
                </a:effectLst>
              </a:rPr>
            </a:br>
            <a:endParaRPr lang="en-US" dirty="0"/>
          </a:p>
        </p:txBody>
      </p:sp>
      <p:sp>
        <p:nvSpPr>
          <p:cNvPr id="3" name="Content Placeholder 2"/>
          <p:cNvSpPr>
            <a:spLocks noGrp="1"/>
          </p:cNvSpPr>
          <p:nvPr>
            <p:ph idx="1"/>
          </p:nvPr>
        </p:nvSpPr>
        <p:spPr>
          <a:xfrm>
            <a:off x="1531257" y="1384982"/>
            <a:ext cx="9017000" cy="3350304"/>
          </a:xfrm>
        </p:spPr>
        <p:txBody>
          <a:bodyPr/>
          <a:lstStyle/>
          <a:p>
            <a:pPr algn="just"/>
            <a:r>
              <a:rPr lang="en-US" altLang="en-US" dirty="0">
                <a:latin typeface="Arial" charset="0"/>
              </a:rPr>
              <a:t>Workers may bring up safety and health concerns in the workplace to their employers without fear of discharge or discrimination, as long as the complaint is made in good faith</a:t>
            </a:r>
          </a:p>
          <a:p>
            <a:pPr marL="0" indent="0" algn="just">
              <a:buNone/>
            </a:pPr>
            <a:r>
              <a:rPr lang="en-US" altLang="en-US" dirty="0">
                <a:latin typeface="Arial" charset="0"/>
              </a:rPr>
              <a:t> </a:t>
            </a:r>
          </a:p>
          <a:p>
            <a:pPr algn="just"/>
            <a:r>
              <a:rPr lang="en-US" altLang="en-US" dirty="0">
                <a:latin typeface="Arial" charset="0"/>
              </a:rPr>
              <a:t>OSHA regulations [29CFR 1977.9(c)] protect workers who complain to their employer about unsafe or unhealthful conditions in the workplace</a:t>
            </a:r>
            <a:r>
              <a:rPr lang="en-US" altLang="en-US" dirty="0"/>
              <a:t> </a:t>
            </a:r>
          </a:p>
          <a:p>
            <a:endParaRPr lang="en-US" dirty="0"/>
          </a:p>
        </p:txBody>
      </p:sp>
    </p:spTree>
    <p:extLst>
      <p:ext uri="{BB962C8B-B14F-4D97-AF65-F5344CB8AC3E}">
        <p14:creationId xmlns:p14="http://schemas.microsoft.com/office/powerpoint/2010/main" val="192587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a:t>
            </a:r>
            <a:r>
              <a:rPr lang="en-US" dirty="0">
                <a:solidFill>
                  <a:srgbClr val="FFFF00"/>
                </a:solidFill>
                <a:latin typeface="Arial" charset="0"/>
                <a:ea typeface="ＭＳ Ｐゴシック" pitchFamily="-105" charset="-128"/>
              </a:rPr>
              <a:t> </a:t>
            </a:r>
            <a:r>
              <a:rPr lang="en-US" dirty="0">
                <a:latin typeface="Arial" charset="0"/>
                <a:ea typeface="ＭＳ Ｐゴシック" pitchFamily="-105" charset="-128"/>
              </a:rPr>
              <a:t>Training</a:t>
            </a:r>
            <a:br>
              <a:rPr lang="en-US" dirty="0"/>
            </a:br>
            <a:endParaRPr lang="en-US" dirty="0"/>
          </a:p>
        </p:txBody>
      </p:sp>
      <p:sp>
        <p:nvSpPr>
          <p:cNvPr id="3" name="Content Placeholder 2"/>
          <p:cNvSpPr>
            <a:spLocks noGrp="1"/>
          </p:cNvSpPr>
          <p:nvPr>
            <p:ph idx="1"/>
          </p:nvPr>
        </p:nvSpPr>
        <p:spPr>
          <a:xfrm>
            <a:off x="2267907" y="2456416"/>
            <a:ext cx="8682892" cy="1739803"/>
          </a:xfrm>
        </p:spPr>
        <p:txBody>
          <a:bodyPr/>
          <a:lstStyle/>
          <a:p>
            <a:pPr marL="0" indent="0">
              <a:lnSpc>
                <a:spcPct val="150000"/>
              </a:lnSpc>
              <a:buNone/>
            </a:pPr>
            <a:r>
              <a:rPr lang="en-US" altLang="en-US" sz="2800" dirty="0"/>
              <a:t>Workers have a right to get training from employers on a variety of health and safety hazards and standards that employers must follow</a:t>
            </a:r>
          </a:p>
          <a:p>
            <a:endParaRPr lang="en-US" dirty="0"/>
          </a:p>
        </p:txBody>
      </p:sp>
    </p:spTree>
    <p:extLst>
      <p:ext uri="{BB962C8B-B14F-4D97-AF65-F5344CB8AC3E}">
        <p14:creationId xmlns:p14="http://schemas.microsoft.com/office/powerpoint/2010/main" val="379280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 Medical Records</a:t>
            </a:r>
          </a:p>
        </p:txBody>
      </p:sp>
      <p:sp>
        <p:nvSpPr>
          <p:cNvPr id="3" name="Content Placeholder 2"/>
          <p:cNvSpPr>
            <a:spLocks noGrp="1"/>
          </p:cNvSpPr>
          <p:nvPr>
            <p:ph idx="1"/>
          </p:nvPr>
        </p:nvSpPr>
        <p:spPr>
          <a:xfrm>
            <a:off x="1277064" y="1268287"/>
            <a:ext cx="8920591" cy="4193730"/>
          </a:xfrm>
        </p:spPr>
        <p:txBody>
          <a:bodyPr/>
          <a:lstStyle/>
          <a:p>
            <a:pPr marL="457200" lvl="1" indent="0">
              <a:buNone/>
            </a:pPr>
            <a:r>
              <a:rPr lang="en-US" altLang="en-US" dirty="0">
                <a:solidFill>
                  <a:srgbClr val="002060"/>
                </a:solidFill>
              </a:rPr>
              <a:t>Review the Log and Summary of Occupational Injuries and Illnesses (OSHA 300) at a reasonable time and in a reasonable manner or have an authorized representative do so for you. </a:t>
            </a:r>
            <a:br>
              <a:rPr lang="en-US" altLang="en-US" dirty="0">
                <a:solidFill>
                  <a:srgbClr val="002060"/>
                </a:solidFill>
              </a:rPr>
            </a:br>
            <a:endParaRPr lang="en-US" altLang="en-US" sz="1400" dirty="0">
              <a:solidFill>
                <a:srgbClr val="002060"/>
              </a:solidFill>
            </a:endParaRPr>
          </a:p>
          <a:p>
            <a:pPr marL="342900" lvl="1" indent="0">
              <a:buNone/>
            </a:pPr>
            <a:r>
              <a:rPr lang="en-US" altLang="en-US" dirty="0">
                <a:solidFill>
                  <a:srgbClr val="002060"/>
                </a:solidFill>
              </a:rPr>
              <a:t>Employers must inform you of the existence, location and availability of your medical and exposure records when you first begin employment and at least annually thereafter. Employers  also must provide these records to you or your designated representatives </a:t>
            </a:r>
            <a:r>
              <a:rPr lang="en-US" altLang="en-US" b="1" dirty="0">
                <a:solidFill>
                  <a:srgbClr val="002060"/>
                </a:solidFill>
              </a:rPr>
              <a:t>within 15 working days of your request</a:t>
            </a:r>
            <a:r>
              <a:rPr lang="en-US" altLang="en-US" dirty="0">
                <a:solidFill>
                  <a:srgbClr val="002060"/>
                </a:solidFill>
              </a:rPr>
              <a:t>.</a:t>
            </a:r>
            <a:br>
              <a:rPr lang="en-US" altLang="en-US" dirty="0">
                <a:solidFill>
                  <a:srgbClr val="002060"/>
                </a:solidFill>
              </a:rPr>
            </a:br>
            <a:br>
              <a:rPr lang="en-US" altLang="en-US" dirty="0">
                <a:solidFill>
                  <a:srgbClr val="002060"/>
                </a:solidFill>
              </a:rPr>
            </a:br>
            <a:br>
              <a:rPr lang="en-US" altLang="en-US" sz="1800" dirty="0">
                <a:solidFill>
                  <a:srgbClr val="002060"/>
                </a:solidFill>
              </a:rPr>
            </a:br>
            <a:endParaRPr lang="en-US" altLang="en-US" sz="1800" dirty="0">
              <a:solidFill>
                <a:srgbClr val="002060"/>
              </a:solidFill>
            </a:endParaRPr>
          </a:p>
          <a:p>
            <a:endParaRPr lang="en-US" dirty="0"/>
          </a:p>
        </p:txBody>
      </p:sp>
    </p:spTree>
    <p:extLst>
      <p:ext uri="{BB962C8B-B14F-4D97-AF65-F5344CB8AC3E}">
        <p14:creationId xmlns:p14="http://schemas.microsoft.com/office/powerpoint/2010/main" val="105839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 Hazard Exposure Records</a:t>
            </a:r>
          </a:p>
        </p:txBody>
      </p:sp>
      <p:sp>
        <p:nvSpPr>
          <p:cNvPr id="3" name="Content Placeholder 2"/>
          <p:cNvSpPr>
            <a:spLocks noGrp="1"/>
          </p:cNvSpPr>
          <p:nvPr>
            <p:ph idx="1"/>
          </p:nvPr>
        </p:nvSpPr>
        <p:spPr>
          <a:xfrm>
            <a:off x="1541280" y="1329247"/>
            <a:ext cx="9050528" cy="4327841"/>
          </a:xfrm>
        </p:spPr>
        <p:txBody>
          <a:bodyPr/>
          <a:lstStyle/>
          <a:p>
            <a:pPr marL="0" indent="0">
              <a:lnSpc>
                <a:spcPct val="150000"/>
              </a:lnSpc>
              <a:buNone/>
            </a:pPr>
            <a:r>
              <a:rPr lang="en-US" altLang="en-US" dirty="0">
                <a:solidFill>
                  <a:srgbClr val="002060"/>
                </a:solidFill>
              </a:rPr>
              <a:t>Observe any monitoring or measuring of toxic materials or chemicals, as well as harmful physical agents, such as noise, and see the resulting records. If the exposure levels are above the OSHA limit, the employer must tell you what will be done to reduce the exposure. </a:t>
            </a:r>
          </a:p>
          <a:p>
            <a:endParaRPr lang="en-US" dirty="0"/>
          </a:p>
        </p:txBody>
      </p:sp>
    </p:spTree>
    <p:extLst>
      <p:ext uri="{BB962C8B-B14F-4D97-AF65-F5344CB8AC3E}">
        <p14:creationId xmlns:p14="http://schemas.microsoft.com/office/powerpoint/2010/main" val="91206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a:t>
            </a:r>
            <a:r>
              <a:rPr lang="en-US" dirty="0">
                <a:latin typeface="Arial" charset="0"/>
                <a:ea typeface="ＭＳ Ｐゴシック" pitchFamily="-105" charset="-128"/>
              </a:rPr>
              <a:t> File a complaint with OSHA</a:t>
            </a:r>
            <a:br>
              <a:rPr lang="en-US" b="1" i="1" dirty="0">
                <a:effectLst>
                  <a:outerShdw blurRad="38100" dist="38100" dir="2700000" algn="tl">
                    <a:srgbClr val="000000"/>
                  </a:outerShdw>
                </a:effectLst>
              </a:rPr>
            </a:br>
            <a:endParaRPr lang="en-US" dirty="0"/>
          </a:p>
        </p:txBody>
      </p:sp>
      <p:sp>
        <p:nvSpPr>
          <p:cNvPr id="3" name="Content Placeholder 2"/>
          <p:cNvSpPr>
            <a:spLocks noGrp="1"/>
          </p:cNvSpPr>
          <p:nvPr>
            <p:ph idx="1"/>
          </p:nvPr>
        </p:nvSpPr>
        <p:spPr>
          <a:xfrm>
            <a:off x="563671" y="1421649"/>
            <a:ext cx="10584493" cy="3571456"/>
          </a:xfrm>
        </p:spPr>
        <p:txBody>
          <a:bodyPr/>
          <a:lstStyle/>
          <a:p>
            <a:pPr algn="just"/>
            <a:r>
              <a:rPr lang="en-US" altLang="en-US" dirty="0">
                <a:latin typeface="Arial" charset="0"/>
              </a:rPr>
              <a:t>Workers may file a complaint with OSHA if they believe a violation of a safety or health standard, or an imminent danger situation, exists in the workplace</a:t>
            </a:r>
          </a:p>
          <a:p>
            <a:pPr marL="0" indent="0" algn="just">
              <a:buNone/>
            </a:pPr>
            <a:endParaRPr lang="en-US" altLang="en-US" dirty="0">
              <a:latin typeface="Arial" charset="0"/>
            </a:endParaRPr>
          </a:p>
          <a:p>
            <a:pPr algn="just"/>
            <a:r>
              <a:rPr lang="en-US" altLang="en-US" dirty="0">
                <a:latin typeface="Arial" charset="0"/>
              </a:rPr>
              <a:t>Workers may request that their name not be revealed to the employer</a:t>
            </a:r>
          </a:p>
          <a:p>
            <a:pPr marL="0" indent="0" algn="just">
              <a:buNone/>
            </a:pPr>
            <a:endParaRPr lang="en-US" altLang="en-US" dirty="0">
              <a:latin typeface="Arial" charset="0"/>
            </a:endParaRPr>
          </a:p>
          <a:p>
            <a:pPr algn="just"/>
            <a:r>
              <a:rPr lang="en-US" altLang="en-US" dirty="0">
                <a:latin typeface="Arial" charset="0"/>
              </a:rPr>
              <a:t>If a worker files a complaint, they have the right to find out OSHA’s action on the complaint and request a review if an inspection is not made</a:t>
            </a:r>
          </a:p>
          <a:p>
            <a:endParaRPr lang="en-US" dirty="0"/>
          </a:p>
        </p:txBody>
      </p:sp>
    </p:spTree>
    <p:extLst>
      <p:ext uri="{BB962C8B-B14F-4D97-AF65-F5344CB8AC3E}">
        <p14:creationId xmlns:p14="http://schemas.microsoft.com/office/powerpoint/2010/main" val="69899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a:t>
            </a:r>
            <a:r>
              <a:rPr lang="en-US" dirty="0">
                <a:latin typeface="Arial" charset="0"/>
                <a:ea typeface="ＭＳ Ｐゴシック" pitchFamily="-105" charset="-128"/>
              </a:rPr>
              <a:t>Participate in an OSHA Inspection</a:t>
            </a:r>
            <a:endParaRPr lang="en-US" dirty="0"/>
          </a:p>
        </p:txBody>
      </p:sp>
      <p:sp>
        <p:nvSpPr>
          <p:cNvPr id="3" name="Content Placeholder 2"/>
          <p:cNvSpPr>
            <a:spLocks noGrp="1"/>
          </p:cNvSpPr>
          <p:nvPr>
            <p:ph idx="1"/>
          </p:nvPr>
        </p:nvSpPr>
        <p:spPr>
          <a:xfrm>
            <a:off x="526093" y="1229143"/>
            <a:ext cx="10947748" cy="3894001"/>
          </a:xfrm>
        </p:spPr>
        <p:txBody>
          <a:bodyPr/>
          <a:lstStyle/>
          <a:p>
            <a:pPr algn="just"/>
            <a:r>
              <a:rPr lang="en-US" altLang="en-US" dirty="0">
                <a:latin typeface="Arial" charset="0"/>
              </a:rPr>
              <a:t>Employee representative can accompany OSHA inspector</a:t>
            </a:r>
          </a:p>
          <a:p>
            <a:pPr marL="0" indent="0" algn="just">
              <a:buNone/>
            </a:pPr>
            <a:endParaRPr lang="en-US" altLang="en-US" sz="1200" dirty="0">
              <a:latin typeface="Arial" charset="0"/>
            </a:endParaRPr>
          </a:p>
          <a:p>
            <a:pPr algn="just"/>
            <a:r>
              <a:rPr lang="en-US" altLang="en-US" dirty="0">
                <a:latin typeface="Arial" charset="0"/>
              </a:rPr>
              <a:t>Workers can talk to the inspector privately</a:t>
            </a:r>
          </a:p>
          <a:p>
            <a:pPr marL="0" indent="0" algn="just">
              <a:buNone/>
            </a:pPr>
            <a:endParaRPr lang="en-US" altLang="en-US" sz="1200" dirty="0">
              <a:latin typeface="Arial" charset="0"/>
            </a:endParaRPr>
          </a:p>
          <a:p>
            <a:pPr algn="just"/>
            <a:r>
              <a:rPr lang="en-US" altLang="en-US" dirty="0">
                <a:latin typeface="Arial" charset="0"/>
              </a:rPr>
              <a:t>Workers may point out hazards, describe injuries, illnesses or near misses that resulted from those hazards and describe any concern you have about a safety or health issue </a:t>
            </a:r>
          </a:p>
          <a:p>
            <a:pPr marL="0" indent="0" algn="just">
              <a:buNone/>
            </a:pPr>
            <a:endParaRPr lang="en-US" altLang="en-US" sz="1200" dirty="0">
              <a:latin typeface="Arial" charset="0"/>
            </a:endParaRPr>
          </a:p>
          <a:p>
            <a:pPr algn="just"/>
            <a:r>
              <a:rPr lang="en-US" altLang="en-US" dirty="0">
                <a:latin typeface="Arial" charset="0"/>
              </a:rPr>
              <a:t>Workers can find out about inspection results, abatement measures and may object to dates set for violation to be corrected</a:t>
            </a:r>
          </a:p>
          <a:p>
            <a:endParaRPr lang="en-US" dirty="0"/>
          </a:p>
        </p:txBody>
      </p:sp>
    </p:spTree>
    <p:extLst>
      <p:ext uri="{BB962C8B-B14F-4D97-AF65-F5344CB8AC3E}">
        <p14:creationId xmlns:p14="http://schemas.microsoft.com/office/powerpoint/2010/main" val="223947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a:t>
            </a:r>
            <a:r>
              <a:rPr lang="en-US" dirty="0">
                <a:solidFill>
                  <a:srgbClr val="FFFF00"/>
                </a:solidFill>
                <a:latin typeface="Arial" charset="0"/>
                <a:ea typeface="ＭＳ Ｐゴシック" pitchFamily="-105" charset="-128"/>
              </a:rPr>
              <a:t> </a:t>
            </a:r>
            <a:r>
              <a:rPr lang="en-US" dirty="0">
                <a:latin typeface="Arial" charset="0"/>
                <a:ea typeface="ＭＳ Ｐゴシック" pitchFamily="-105" charset="-128"/>
              </a:rPr>
              <a:t>Be Free From Retaliation</a:t>
            </a:r>
            <a:br>
              <a:rPr lang="en-US" dirty="0"/>
            </a:br>
            <a:endParaRPr lang="en-US" dirty="0"/>
          </a:p>
        </p:txBody>
      </p:sp>
      <p:sp>
        <p:nvSpPr>
          <p:cNvPr id="3" name="Content Placeholder 2"/>
          <p:cNvSpPr>
            <a:spLocks noGrp="1"/>
          </p:cNvSpPr>
          <p:nvPr>
            <p:ph idx="1"/>
          </p:nvPr>
        </p:nvSpPr>
        <p:spPr>
          <a:xfrm>
            <a:off x="663880" y="1232582"/>
            <a:ext cx="10271342" cy="4529391"/>
          </a:xfrm>
        </p:spPr>
        <p:txBody>
          <a:bodyPr/>
          <a:lstStyle/>
          <a:p>
            <a:pPr algn="just"/>
            <a:r>
              <a:rPr lang="en-US" altLang="en-US" dirty="0">
                <a:latin typeface="Arial" charset="0"/>
              </a:rPr>
              <a:t>Workers have the right to be free from retaliation for exercising safety and health rights</a:t>
            </a:r>
          </a:p>
          <a:p>
            <a:pPr marL="0" indent="0" algn="just">
              <a:buNone/>
            </a:pPr>
            <a:endParaRPr lang="en-US" altLang="en-US" dirty="0">
              <a:latin typeface="Arial" charset="0"/>
            </a:endParaRPr>
          </a:p>
          <a:p>
            <a:pPr algn="just"/>
            <a:r>
              <a:rPr lang="en-US" altLang="en-US" dirty="0">
                <a:latin typeface="Arial" charset="0"/>
              </a:rPr>
              <a:t>Workers have a right to seek safety and health on the job without fear of punishment </a:t>
            </a:r>
          </a:p>
          <a:p>
            <a:pPr marL="0" indent="0" algn="just">
              <a:buNone/>
            </a:pPr>
            <a:endParaRPr lang="en-US" altLang="en-US" dirty="0">
              <a:latin typeface="Arial" charset="0"/>
            </a:endParaRPr>
          </a:p>
          <a:p>
            <a:pPr algn="just"/>
            <a:r>
              <a:rPr lang="en-US" altLang="en-US" dirty="0">
                <a:latin typeface="Arial" charset="0"/>
              </a:rPr>
              <a:t>This right is spelled out in Section 11(c) of the OSH Act </a:t>
            </a:r>
          </a:p>
          <a:p>
            <a:pPr marL="0" indent="0" algn="just">
              <a:buNone/>
            </a:pPr>
            <a:endParaRPr lang="en-US" altLang="en-US" dirty="0">
              <a:latin typeface="Arial" charset="0"/>
            </a:endParaRPr>
          </a:p>
          <a:p>
            <a:pPr algn="just"/>
            <a:r>
              <a:rPr lang="en-US" altLang="en-US" dirty="0">
                <a:latin typeface="Arial" charset="0"/>
              </a:rPr>
              <a:t>Workers have 30 days to contact OSHA if they feel they have been punished for exercising their safety and health rights</a:t>
            </a:r>
          </a:p>
          <a:p>
            <a:endParaRPr lang="en-US" dirty="0"/>
          </a:p>
        </p:txBody>
      </p:sp>
    </p:spTree>
    <p:extLst>
      <p:ext uri="{BB962C8B-B14F-4D97-AF65-F5344CB8AC3E}">
        <p14:creationId xmlns:p14="http://schemas.microsoft.com/office/powerpoint/2010/main" val="31547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002856"/>
                </a:solidFill>
              </a:rPr>
              <a:t>Sponsorship</a:t>
            </a:r>
          </a:p>
        </p:txBody>
      </p:sp>
      <p:sp>
        <p:nvSpPr>
          <p:cNvPr id="16387" name="Rectangle 3"/>
          <p:cNvSpPr>
            <a:spLocks noGrp="1" noChangeArrowheads="1"/>
          </p:cNvSpPr>
          <p:nvPr>
            <p:ph idx="1"/>
          </p:nvPr>
        </p:nvSpPr>
        <p:spPr/>
        <p:txBody>
          <a:bodyPr/>
          <a:lstStyle/>
          <a:p>
            <a:pPr marL="0" indent="0" algn="ctr">
              <a:buNone/>
            </a:pPr>
            <a:r>
              <a:rPr lang="en-US" noProof="0" dirty="0"/>
              <a:t>Department of Labor </a:t>
            </a:r>
          </a:p>
          <a:p>
            <a:pPr marL="0" indent="0" algn="ctr">
              <a:buNone/>
            </a:pPr>
            <a:r>
              <a:rPr lang="en-US" noProof="0" dirty="0"/>
              <a:t>Occupational Health and Safety Administration (OSHA)</a:t>
            </a:r>
          </a:p>
          <a:p>
            <a:pPr marL="0" indent="0" algn="ctr">
              <a:spcAft>
                <a:spcPts val="3000"/>
              </a:spcAft>
              <a:buNone/>
            </a:pPr>
            <a:r>
              <a:rPr lang="en-US" noProof="0" dirty="0"/>
              <a:t>Susan Harwood Training Grant</a:t>
            </a:r>
          </a:p>
          <a:p>
            <a:pPr marL="0" indent="0">
              <a:spcBef>
                <a:spcPts val="0"/>
              </a:spcBef>
              <a:spcAft>
                <a:spcPts val="2400"/>
              </a:spcAft>
              <a:buNone/>
            </a:pPr>
            <a:r>
              <a:rPr lang="en-US" sz="1800" dirty="0"/>
              <a:t>This material was produced under Susan Harwood grant number SH-22315-SH11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p>
          <a:p>
            <a:pPr marL="0" indent="0">
              <a:buNone/>
            </a:pPr>
            <a:r>
              <a:rPr lang="en-US" sz="1800" dirty="0"/>
              <a:t>Revisions were made to this material under grant number SH-05059-SH8 from the Occupational Safety and Health Administration, U.S. Department of Labor. </a:t>
            </a:r>
          </a:p>
          <a:p>
            <a:pPr marL="0" indent="0">
              <a:buNone/>
            </a:pPr>
            <a:endParaRPr lang="en-US" noProof="0" dirty="0"/>
          </a:p>
          <a:p>
            <a:pPr marL="0" indent="0">
              <a:buNone/>
            </a:pPr>
            <a:endParaRPr lang="en-US" noProof="0" dirty="0"/>
          </a:p>
        </p:txBody>
      </p:sp>
    </p:spTree>
    <p:extLst>
      <p:ext uri="{BB962C8B-B14F-4D97-AF65-F5344CB8AC3E}">
        <p14:creationId xmlns:p14="http://schemas.microsoft.com/office/powerpoint/2010/main" val="32481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105" charset="-128"/>
              </a:rPr>
              <a:t>Employer Responsibilities Under OSHA?</a:t>
            </a:r>
            <a:endParaRPr lang="en-US" dirty="0"/>
          </a:p>
        </p:txBody>
      </p:sp>
      <p:sp>
        <p:nvSpPr>
          <p:cNvPr id="3" name="Content Placeholder 2"/>
          <p:cNvSpPr>
            <a:spLocks noGrp="1"/>
          </p:cNvSpPr>
          <p:nvPr>
            <p:ph idx="1"/>
          </p:nvPr>
        </p:nvSpPr>
        <p:spPr>
          <a:xfrm>
            <a:off x="726510" y="1060702"/>
            <a:ext cx="10551089" cy="4906962"/>
          </a:xfrm>
        </p:spPr>
        <p:txBody>
          <a:bodyPr/>
          <a:lstStyle/>
          <a:p>
            <a:pPr algn="just"/>
            <a:r>
              <a:rPr lang="en-US" altLang="en-US" dirty="0">
                <a:latin typeface="Arial" charset="0"/>
              </a:rPr>
              <a:t>Provide a workplace free from recognized hazards and comply with OSHA standards</a:t>
            </a:r>
            <a:endParaRPr lang="en-US" altLang="en-US" b="1" dirty="0">
              <a:latin typeface="Arial" charset="0"/>
            </a:endParaRPr>
          </a:p>
          <a:p>
            <a:pPr algn="just"/>
            <a:r>
              <a:rPr lang="en-US" altLang="en-US" dirty="0">
                <a:latin typeface="Arial" charset="0"/>
              </a:rPr>
              <a:t>Provide training required by OSHA standards</a:t>
            </a:r>
            <a:endParaRPr lang="en-US" altLang="en-US" b="1" dirty="0">
              <a:latin typeface="Arial" charset="0"/>
            </a:endParaRPr>
          </a:p>
          <a:p>
            <a:pPr algn="just"/>
            <a:r>
              <a:rPr lang="en-US" altLang="en-US" dirty="0">
                <a:latin typeface="Arial" charset="0"/>
              </a:rPr>
              <a:t>Keep records of injuries and illnesses</a:t>
            </a:r>
            <a:endParaRPr lang="en-US" altLang="en-US" b="1" dirty="0">
              <a:latin typeface="Arial" charset="0"/>
            </a:endParaRPr>
          </a:p>
          <a:p>
            <a:pPr algn="just"/>
            <a:r>
              <a:rPr lang="en-US" altLang="en-US" dirty="0">
                <a:latin typeface="Arial" charset="0"/>
              </a:rPr>
              <a:t>Provide medical exams when required by OSHA standards and provide workers access to their exposure and medical records</a:t>
            </a:r>
            <a:endParaRPr lang="en-US" altLang="en-US" b="1" dirty="0">
              <a:latin typeface="Arial" charset="0"/>
            </a:endParaRPr>
          </a:p>
          <a:p>
            <a:pPr algn="just"/>
            <a:r>
              <a:rPr lang="en-US" altLang="en-US" dirty="0">
                <a:latin typeface="Arial" charset="0"/>
              </a:rPr>
              <a:t>Not discriminate against workers who exercise their rights under the Act (Section 11(c))</a:t>
            </a:r>
            <a:endParaRPr lang="en-US" altLang="en-US" b="1" dirty="0">
              <a:latin typeface="Arial" charset="0"/>
            </a:endParaRPr>
          </a:p>
          <a:p>
            <a:pPr algn="just"/>
            <a:r>
              <a:rPr lang="en-US" altLang="en-US" dirty="0">
                <a:latin typeface="Arial" charset="0"/>
              </a:rPr>
              <a:t>Post OSHA citations and abatement verification notices</a:t>
            </a:r>
            <a:endParaRPr lang="en-US" altLang="en-US" b="1" dirty="0">
              <a:latin typeface="Arial" charset="0"/>
            </a:endParaRPr>
          </a:p>
          <a:p>
            <a:pPr algn="just"/>
            <a:r>
              <a:rPr lang="en-US" altLang="en-US" dirty="0">
                <a:latin typeface="Arial" charset="0"/>
              </a:rPr>
              <a:t>Provide and pay for PPE</a:t>
            </a:r>
          </a:p>
          <a:p>
            <a:endParaRPr lang="en-US" dirty="0"/>
          </a:p>
        </p:txBody>
      </p:sp>
    </p:spTree>
    <p:extLst>
      <p:ext uri="{BB962C8B-B14F-4D97-AF65-F5344CB8AC3E}">
        <p14:creationId xmlns:p14="http://schemas.microsoft.com/office/powerpoint/2010/main" val="423031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Employers are Required to:</a:t>
            </a:r>
            <a:endParaRPr lang="en-US" dirty="0"/>
          </a:p>
        </p:txBody>
      </p:sp>
      <p:sp>
        <p:nvSpPr>
          <p:cNvPr id="3" name="Content Placeholder 2"/>
          <p:cNvSpPr>
            <a:spLocks noGrp="1"/>
          </p:cNvSpPr>
          <p:nvPr>
            <p:ph idx="1"/>
          </p:nvPr>
        </p:nvSpPr>
        <p:spPr>
          <a:xfrm>
            <a:off x="925584" y="1073215"/>
            <a:ext cx="9623552" cy="4906962"/>
          </a:xfrm>
        </p:spPr>
        <p:txBody>
          <a:bodyPr/>
          <a:lstStyle/>
          <a:p>
            <a:pPr marL="0" indent="0" fontAlgn="base">
              <a:buNone/>
            </a:pPr>
            <a:r>
              <a:rPr lang="en-US" dirty="0">
                <a:effectLst>
                  <a:outerShdw blurRad="38100" dist="38100" dir="2700000" algn="tl" rotWithShape="0">
                    <a:srgbClr val="FFFFFF"/>
                  </a:outerShdw>
                </a:effectLst>
              </a:rPr>
              <a:t>Reporting and Recording Checklist</a:t>
            </a:r>
            <a:endParaRPr lang="en-US" dirty="0"/>
          </a:p>
          <a:p>
            <a:pPr marL="0" indent="0" fontAlgn="base">
              <a:buNone/>
            </a:pPr>
            <a:r>
              <a:rPr lang="en-US" dirty="0"/>
              <a:t>Employers must:</a:t>
            </a:r>
          </a:p>
          <a:p>
            <a:pPr fontAlgn="base"/>
            <a:r>
              <a:rPr lang="en-US" dirty="0"/>
              <a:t>Report each worker death</a:t>
            </a:r>
          </a:p>
          <a:p>
            <a:pPr fontAlgn="base"/>
            <a:r>
              <a:rPr lang="en-US" dirty="0"/>
              <a:t>Report each incident that hospitalizes workers</a:t>
            </a:r>
          </a:p>
          <a:p>
            <a:pPr fontAlgn="base"/>
            <a:r>
              <a:rPr lang="en-US" dirty="0"/>
              <a:t>Report amputations and eye loss</a:t>
            </a:r>
          </a:p>
          <a:p>
            <a:pPr fontAlgn="base"/>
            <a:r>
              <a:rPr lang="en-US" dirty="0"/>
              <a:t>Maintain injury &amp; illness records</a:t>
            </a:r>
          </a:p>
          <a:p>
            <a:pPr fontAlgn="base"/>
            <a:r>
              <a:rPr lang="en-US" dirty="0"/>
              <a:t>Inform workers how to report an injury or illness to the employer</a:t>
            </a:r>
          </a:p>
          <a:p>
            <a:pPr fontAlgn="base"/>
            <a:r>
              <a:rPr lang="en-US" dirty="0"/>
              <a:t>Make records available to workers</a:t>
            </a:r>
          </a:p>
          <a:p>
            <a:pPr fontAlgn="base"/>
            <a:r>
              <a:rPr lang="en-US" dirty="0"/>
              <a:t>Allow OSHA access to records</a:t>
            </a:r>
          </a:p>
          <a:p>
            <a:pPr fontAlgn="base"/>
            <a:r>
              <a:rPr lang="en-US" dirty="0"/>
              <a:t>Post annual summary of injuries &amp; illnesses</a:t>
            </a:r>
          </a:p>
          <a:p>
            <a:endParaRPr lang="en-US" dirty="0"/>
          </a:p>
        </p:txBody>
      </p:sp>
    </p:spTree>
    <p:extLst>
      <p:ext uri="{BB962C8B-B14F-4D97-AF65-F5344CB8AC3E}">
        <p14:creationId xmlns:p14="http://schemas.microsoft.com/office/powerpoint/2010/main" val="86048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What do the OSHA Standards Say?</a:t>
            </a:r>
            <a:endParaRPr lang="en-US" dirty="0"/>
          </a:p>
        </p:txBody>
      </p:sp>
      <p:sp>
        <p:nvSpPr>
          <p:cNvPr id="3" name="Content Placeholder 2"/>
          <p:cNvSpPr>
            <a:spLocks noGrp="1"/>
          </p:cNvSpPr>
          <p:nvPr>
            <p:ph idx="1"/>
          </p:nvPr>
        </p:nvSpPr>
        <p:spPr>
          <a:xfrm>
            <a:off x="1410368" y="955144"/>
            <a:ext cx="9867232" cy="5165239"/>
          </a:xfrm>
        </p:spPr>
        <p:txBody>
          <a:bodyPr/>
          <a:lstStyle/>
          <a:p>
            <a:pPr algn="just">
              <a:defRPr/>
            </a:pPr>
            <a:r>
              <a:rPr lang="en-US" dirty="0">
                <a:solidFill>
                  <a:schemeClr val="tx2"/>
                </a:solidFill>
                <a:latin typeface="Arial" charset="0"/>
              </a:rPr>
              <a:t> CFR numbers for OSHA standards: </a:t>
            </a:r>
          </a:p>
          <a:p>
            <a:pPr lvl="1" algn="just">
              <a:defRPr/>
            </a:pPr>
            <a:r>
              <a:rPr lang="en-US" dirty="0">
                <a:solidFill>
                  <a:schemeClr val="tx2"/>
                </a:solidFill>
                <a:latin typeface="Arial" charset="0"/>
              </a:rPr>
              <a:t>Recordkeeping - 1904</a:t>
            </a:r>
          </a:p>
          <a:p>
            <a:pPr lvl="1" algn="just">
              <a:defRPr/>
            </a:pPr>
            <a:r>
              <a:rPr lang="en-US" dirty="0">
                <a:solidFill>
                  <a:schemeClr val="tx2"/>
                </a:solidFill>
                <a:latin typeface="Arial" charset="0"/>
              </a:rPr>
              <a:t>General Industry - 1910</a:t>
            </a:r>
          </a:p>
          <a:p>
            <a:pPr lvl="1" algn="just">
              <a:defRPr/>
            </a:pPr>
            <a:r>
              <a:rPr lang="en-US" dirty="0">
                <a:solidFill>
                  <a:schemeClr val="tx2"/>
                </a:solidFill>
                <a:latin typeface="Arial" charset="0"/>
              </a:rPr>
              <a:t>Construction - 1926</a:t>
            </a:r>
          </a:p>
          <a:p>
            <a:pPr lvl="1" algn="just">
              <a:defRPr/>
            </a:pPr>
            <a:r>
              <a:rPr lang="en-US" dirty="0">
                <a:solidFill>
                  <a:schemeClr val="tx2"/>
                </a:solidFill>
                <a:latin typeface="Arial" charset="0"/>
              </a:rPr>
              <a:t>Maritime – 1915, 1917, 1918</a:t>
            </a:r>
          </a:p>
          <a:p>
            <a:pPr lvl="1" algn="just">
              <a:defRPr/>
            </a:pPr>
            <a:r>
              <a:rPr lang="en-US" dirty="0">
                <a:solidFill>
                  <a:schemeClr val="tx2"/>
                </a:solidFill>
                <a:latin typeface="Arial" charset="0"/>
              </a:rPr>
              <a:t>Agriculture - 1928</a:t>
            </a:r>
          </a:p>
          <a:p>
            <a:pPr lvl="1" algn="just">
              <a:defRPr/>
            </a:pPr>
            <a:endParaRPr lang="en-US" dirty="0">
              <a:solidFill>
                <a:schemeClr val="tx2"/>
              </a:solidFill>
              <a:latin typeface="Arial" charset="0"/>
            </a:endParaRPr>
          </a:p>
          <a:p>
            <a:pPr algn="just">
              <a:defRPr/>
            </a:pPr>
            <a:r>
              <a:rPr lang="en-US" dirty="0">
                <a:solidFill>
                  <a:schemeClr val="tx2"/>
                </a:solidFill>
                <a:latin typeface="Arial" charset="0"/>
              </a:rPr>
              <a:t>OSHA issues standards for a wide variety of workplace hazards</a:t>
            </a:r>
          </a:p>
          <a:p>
            <a:pPr algn="just">
              <a:defRPr/>
            </a:pPr>
            <a:endParaRPr lang="en-US" dirty="0">
              <a:solidFill>
                <a:schemeClr val="tx2"/>
              </a:solidFill>
              <a:latin typeface="Arial" charset="0"/>
            </a:endParaRPr>
          </a:p>
          <a:p>
            <a:pPr algn="just">
              <a:defRPr/>
            </a:pPr>
            <a:r>
              <a:rPr lang="en-US" dirty="0">
                <a:solidFill>
                  <a:schemeClr val="tx2"/>
                </a:solidFill>
                <a:latin typeface="Arial" charset="0"/>
              </a:rPr>
              <a:t>Where there are no specific OSHA standards, employers must comply with The General Duty Clause, Section 5(a)(1)</a:t>
            </a:r>
            <a:endParaRPr lang="en-US" dirty="0">
              <a:solidFill>
                <a:schemeClr val="tx2"/>
              </a:solidFill>
            </a:endParaRPr>
          </a:p>
          <a:p>
            <a:endParaRPr lang="en-US" dirty="0"/>
          </a:p>
        </p:txBody>
      </p:sp>
    </p:spTree>
    <p:extLst>
      <p:ext uri="{BB962C8B-B14F-4D97-AF65-F5344CB8AC3E}">
        <p14:creationId xmlns:p14="http://schemas.microsoft.com/office/powerpoint/2010/main" val="204138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Frequently Cited Standards</a:t>
            </a:r>
            <a:endParaRPr lang="en-US" dirty="0"/>
          </a:p>
        </p:txBody>
      </p:sp>
      <p:sp>
        <p:nvSpPr>
          <p:cNvPr id="3" name="Content Placeholder 2"/>
          <p:cNvSpPr>
            <a:spLocks noGrp="1"/>
          </p:cNvSpPr>
          <p:nvPr>
            <p:ph idx="1"/>
          </p:nvPr>
        </p:nvSpPr>
        <p:spPr>
          <a:xfrm>
            <a:off x="203200" y="1036639"/>
            <a:ext cx="11491495" cy="5051010"/>
          </a:xfrm>
        </p:spPr>
        <p:txBody>
          <a:bodyPr/>
          <a:lstStyle/>
          <a:p>
            <a:pPr>
              <a:buFont typeface="Wingdings 3" pitchFamily="18" charset="2"/>
              <a:buNone/>
            </a:pPr>
            <a:r>
              <a:rPr lang="en-US" altLang="en-US" dirty="0"/>
              <a:t>OSHA homepage chose Data tab, under Date chose Data and Statistics, on Data and Statistics page look under Inspection Data and choose Frequently Cited OSHA Standards.</a:t>
            </a:r>
          </a:p>
          <a:p>
            <a:pPr>
              <a:buFont typeface="Wingdings 3" pitchFamily="18" charset="2"/>
              <a:buNone/>
            </a:pPr>
            <a:r>
              <a:rPr lang="en-US" altLang="en-US" dirty="0"/>
              <a:t>To search Frequently Cited data:</a:t>
            </a:r>
          </a:p>
          <a:p>
            <a:pPr lvl="1"/>
            <a:r>
              <a:rPr lang="en-US" altLang="en-US" dirty="0"/>
              <a:t>“Select number of employees in establishment,” select ALL or one of the options listed</a:t>
            </a:r>
          </a:p>
          <a:p>
            <a:pPr marL="457200" lvl="1" indent="0">
              <a:buNone/>
            </a:pPr>
            <a:endParaRPr lang="en-US" altLang="en-US" sz="1050" dirty="0"/>
          </a:p>
          <a:p>
            <a:pPr lvl="1"/>
            <a:r>
              <a:rPr lang="en-US" altLang="en-US" dirty="0"/>
              <a:t>“Federal or State Jurisdiction,” select Federal or, from the dropdown menu, a specific state</a:t>
            </a:r>
          </a:p>
          <a:p>
            <a:pPr marL="457200" lvl="1" indent="0">
              <a:buNone/>
            </a:pPr>
            <a:endParaRPr lang="en-US" altLang="en-US" sz="1050" dirty="0"/>
          </a:p>
          <a:p>
            <a:pPr lvl="1"/>
            <a:r>
              <a:rPr lang="en-US" altLang="en-US" dirty="0"/>
              <a:t>Enter NAICS number or leave blank for complete list</a:t>
            </a:r>
          </a:p>
          <a:p>
            <a:pPr marL="457200" lvl="1" indent="0">
              <a:buNone/>
            </a:pPr>
            <a:endParaRPr lang="en-US" altLang="en-US" sz="1050" dirty="0"/>
          </a:p>
          <a:p>
            <a:pPr lvl="1"/>
            <a:r>
              <a:rPr lang="en-US" altLang="en-US" dirty="0"/>
              <a:t>Shown are search results for: All sizes of establishments, in Federal jurisdiction, by NAICS number</a:t>
            </a:r>
          </a:p>
          <a:p>
            <a:endParaRPr lang="en-US" dirty="0"/>
          </a:p>
        </p:txBody>
      </p:sp>
    </p:spTree>
    <p:extLst>
      <p:ext uri="{BB962C8B-B14F-4D97-AF65-F5344CB8AC3E}">
        <p14:creationId xmlns:p14="http://schemas.microsoft.com/office/powerpoint/2010/main" val="211197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105" charset="-128"/>
              </a:rPr>
              <a:t>How Are OSHA Inspections Conducted?</a:t>
            </a:r>
            <a:endParaRPr lang="en-US" dirty="0"/>
          </a:p>
        </p:txBody>
      </p:sp>
      <p:sp>
        <p:nvSpPr>
          <p:cNvPr id="3" name="Content Placeholder 2"/>
          <p:cNvSpPr>
            <a:spLocks noGrp="1"/>
          </p:cNvSpPr>
          <p:nvPr>
            <p:ph idx="1"/>
          </p:nvPr>
        </p:nvSpPr>
        <p:spPr>
          <a:xfrm>
            <a:off x="889348" y="1262931"/>
            <a:ext cx="10246290" cy="3722427"/>
          </a:xfrm>
        </p:spPr>
        <p:txBody>
          <a:bodyPr/>
          <a:lstStyle/>
          <a:p>
            <a:r>
              <a:rPr lang="en-US" altLang="en-US" dirty="0">
                <a:latin typeface="Arial" charset="0"/>
              </a:rPr>
              <a:t>The OSH Act authorizes OSHA Compliance Safety and Health Officers (CSHOs) to conduct workplace inspections at reasonable times</a:t>
            </a:r>
          </a:p>
          <a:p>
            <a:pPr marL="0" indent="0">
              <a:buNone/>
            </a:pPr>
            <a:r>
              <a:rPr lang="en-US" altLang="en-US" dirty="0">
                <a:latin typeface="Arial" charset="0"/>
              </a:rPr>
              <a:t> </a:t>
            </a:r>
          </a:p>
          <a:p>
            <a:r>
              <a:rPr lang="en-US" altLang="en-US" dirty="0">
                <a:latin typeface="Arial" charset="0"/>
              </a:rPr>
              <a:t>OSHA conducts inspections without advance notice, except in cases of Imminent Danger.</a:t>
            </a:r>
          </a:p>
          <a:p>
            <a:pPr marL="0" indent="0">
              <a:buNone/>
            </a:pPr>
            <a:endParaRPr lang="en-US" altLang="en-US" dirty="0">
              <a:latin typeface="Arial" charset="0"/>
            </a:endParaRPr>
          </a:p>
          <a:p>
            <a:r>
              <a:rPr lang="en-US" altLang="en-US" dirty="0">
                <a:latin typeface="Arial" charset="0"/>
              </a:rPr>
              <a:t>Anyone who tells an employer about an OSHA inspection in advance can receive fines and a jail term</a:t>
            </a:r>
          </a:p>
          <a:p>
            <a:endParaRPr lang="en-US" dirty="0"/>
          </a:p>
        </p:txBody>
      </p:sp>
    </p:spTree>
    <p:extLst>
      <p:ext uri="{BB962C8B-B14F-4D97-AF65-F5344CB8AC3E}">
        <p14:creationId xmlns:p14="http://schemas.microsoft.com/office/powerpoint/2010/main" val="326483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105" charset="-128"/>
              </a:rPr>
              <a:t>OSHA Inspection Priority</a:t>
            </a:r>
            <a:endParaRPr lang="en-US" dirty="0"/>
          </a:p>
        </p:txBody>
      </p:sp>
      <p:sp>
        <p:nvSpPr>
          <p:cNvPr id="3" name="Content Placeholder 2"/>
          <p:cNvSpPr>
            <a:spLocks noGrp="1"/>
          </p:cNvSpPr>
          <p:nvPr>
            <p:ph idx="1"/>
          </p:nvPr>
        </p:nvSpPr>
        <p:spPr>
          <a:xfrm>
            <a:off x="937127" y="916324"/>
            <a:ext cx="11074400" cy="4955087"/>
          </a:xfrm>
        </p:spPr>
        <p:txBody>
          <a:bodyPr/>
          <a:lstStyle/>
          <a:p>
            <a:pPr marL="0" indent="0" fontAlgn="base">
              <a:buNone/>
            </a:pPr>
            <a:r>
              <a:rPr lang="en-US" b="1" dirty="0"/>
              <a:t>Priority                                 Category of Inspection</a:t>
            </a:r>
            <a:endParaRPr lang="en-US" dirty="0"/>
          </a:p>
          <a:p>
            <a:pPr marL="0" indent="0" fontAlgn="base">
              <a:buNone/>
            </a:pPr>
            <a:r>
              <a:rPr lang="en-US" b="1" dirty="0"/>
              <a:t>     1</a:t>
            </a:r>
            <a:r>
              <a:rPr lang="en-US" b="1" baseline="30000" dirty="0"/>
              <a:t>st</a:t>
            </a:r>
            <a:r>
              <a:rPr lang="en-US" b="1" dirty="0"/>
              <a:t>               	  Imminent Danger:</a:t>
            </a:r>
            <a:endParaRPr lang="en-US" dirty="0"/>
          </a:p>
          <a:p>
            <a:pPr marL="0" indent="0" fontAlgn="base">
              <a:buNone/>
            </a:pPr>
            <a:r>
              <a:rPr lang="en-US" i="1" dirty="0"/>
              <a:t>                         	    </a:t>
            </a:r>
            <a:r>
              <a:rPr lang="en-US" dirty="0"/>
              <a:t>Reasonable certainty an immediate danger exists </a:t>
            </a:r>
          </a:p>
          <a:p>
            <a:pPr marL="0" indent="0" fontAlgn="base">
              <a:buNone/>
            </a:pPr>
            <a:r>
              <a:rPr lang="en-US" b="1" dirty="0"/>
              <a:t>     2</a:t>
            </a:r>
            <a:r>
              <a:rPr lang="en-US" b="1" baseline="30000" dirty="0"/>
              <a:t>nd</a:t>
            </a:r>
            <a:r>
              <a:rPr lang="en-US" b="1" dirty="0"/>
              <a:t>               	 Fatality/Catastrophe:</a:t>
            </a:r>
            <a:endParaRPr lang="en-US" dirty="0"/>
          </a:p>
          <a:p>
            <a:pPr marL="0" indent="0" fontAlgn="base">
              <a:buNone/>
            </a:pPr>
            <a:r>
              <a:rPr lang="en-US" i="1" dirty="0"/>
              <a:t>                          	    </a:t>
            </a:r>
            <a:r>
              <a:rPr lang="en-US" dirty="0"/>
              <a:t>Reported to OSHA; inspected ASAP</a:t>
            </a:r>
          </a:p>
          <a:p>
            <a:pPr marL="0" indent="0" fontAlgn="base">
              <a:buNone/>
            </a:pPr>
            <a:r>
              <a:rPr lang="en-US" b="1" dirty="0"/>
              <a:t>     3</a:t>
            </a:r>
            <a:r>
              <a:rPr lang="en-US" b="1" baseline="30000" dirty="0"/>
              <a:t>rd</a:t>
            </a:r>
            <a:r>
              <a:rPr lang="en-US" b="1" dirty="0"/>
              <a:t>               	 Complaints/Referrals:</a:t>
            </a:r>
            <a:endParaRPr lang="en-US" dirty="0"/>
          </a:p>
          <a:p>
            <a:pPr marL="0" indent="0" fontAlgn="base">
              <a:buNone/>
            </a:pPr>
            <a:r>
              <a:rPr lang="en-US" i="1" dirty="0"/>
              <a:t>                         	    </a:t>
            </a:r>
            <a:r>
              <a:rPr lang="en-US" dirty="0"/>
              <a:t>Worker or worker representative can file a complaint</a:t>
            </a:r>
          </a:p>
          <a:p>
            <a:pPr marL="0" indent="0" fontAlgn="base">
              <a:buNone/>
            </a:pPr>
            <a:r>
              <a:rPr lang="en-US" dirty="0"/>
              <a:t>                          	    about a safety or health hazard </a:t>
            </a:r>
          </a:p>
          <a:p>
            <a:pPr marL="0" indent="0" fontAlgn="base">
              <a:buNone/>
            </a:pPr>
            <a:r>
              <a:rPr lang="en-US" b="1" dirty="0"/>
              <a:t>     4</a:t>
            </a:r>
            <a:r>
              <a:rPr lang="en-US" b="1" baseline="30000" dirty="0"/>
              <a:t>th</a:t>
            </a:r>
            <a:r>
              <a:rPr lang="en-US" b="1" dirty="0"/>
              <a:t>               	 Programmed Inspections:</a:t>
            </a:r>
            <a:endParaRPr lang="en-US" dirty="0"/>
          </a:p>
          <a:p>
            <a:pPr marL="0" indent="0" fontAlgn="base">
              <a:buNone/>
            </a:pPr>
            <a:r>
              <a:rPr lang="en-US" i="1" dirty="0"/>
              <a:t>                         	    </a:t>
            </a:r>
            <a:r>
              <a:rPr lang="en-US" dirty="0"/>
              <a:t>Cover industries and employers with high injury and</a:t>
            </a:r>
          </a:p>
          <a:p>
            <a:pPr marL="0" indent="0" fontAlgn="base">
              <a:buNone/>
            </a:pPr>
            <a:r>
              <a:rPr lang="en-US" dirty="0"/>
              <a:t>                          	    illness rates, specific hazards, or other exposures </a:t>
            </a:r>
          </a:p>
          <a:p>
            <a:endParaRPr lang="en-US" dirty="0"/>
          </a:p>
        </p:txBody>
      </p:sp>
    </p:spTree>
    <p:extLst>
      <p:ext uri="{BB962C8B-B14F-4D97-AF65-F5344CB8AC3E}">
        <p14:creationId xmlns:p14="http://schemas.microsoft.com/office/powerpoint/2010/main" val="3322562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105" charset="-128"/>
              </a:rPr>
              <a:t>Citations and Penalties</a:t>
            </a:r>
            <a:endParaRPr lang="en-US" dirty="0"/>
          </a:p>
        </p:txBody>
      </p:sp>
      <p:sp>
        <p:nvSpPr>
          <p:cNvPr id="3" name="Content Placeholder 2"/>
          <p:cNvSpPr>
            <a:spLocks noGrp="1"/>
          </p:cNvSpPr>
          <p:nvPr>
            <p:ph idx="1"/>
          </p:nvPr>
        </p:nvSpPr>
        <p:spPr>
          <a:xfrm>
            <a:off x="538381" y="874049"/>
            <a:ext cx="5198979" cy="5288071"/>
          </a:xfrm>
        </p:spPr>
        <p:txBody>
          <a:bodyPr/>
          <a:lstStyle/>
          <a:p>
            <a:pPr marL="0" indent="0" fontAlgn="base">
              <a:buNone/>
            </a:pPr>
            <a:r>
              <a:rPr lang="en-US" sz="1800" b="1" dirty="0"/>
              <a:t>                   Violation Type                                                                           </a:t>
            </a:r>
            <a:r>
              <a:rPr lang="en-US" sz="1600" b="1" dirty="0"/>
              <a:t>WILLFUL</a:t>
            </a:r>
          </a:p>
          <a:p>
            <a:pPr marL="0" indent="0" fontAlgn="base">
              <a:buNone/>
            </a:pPr>
            <a:r>
              <a:rPr lang="en-US" sz="1800" dirty="0"/>
              <a:t>A violation that the employer intentionally and knowingly commits or a violation that the employer commits with plain indifference to the law.</a:t>
            </a:r>
          </a:p>
          <a:p>
            <a:pPr marL="0" indent="0" fontAlgn="base">
              <a:buNone/>
            </a:pPr>
            <a:r>
              <a:rPr lang="en-US" sz="1600" b="1" dirty="0"/>
              <a:t>SERIOUS</a:t>
            </a:r>
            <a:endParaRPr lang="en-US" sz="1600" dirty="0"/>
          </a:p>
          <a:p>
            <a:pPr marL="0" indent="0" fontAlgn="base">
              <a:buNone/>
            </a:pPr>
            <a:r>
              <a:rPr lang="en-US" sz="1800" dirty="0"/>
              <a:t>A violation where there is substantial probability that death or serious physical harm could result and that the employer knew, or should have known, of the hazard.</a:t>
            </a:r>
          </a:p>
          <a:p>
            <a:pPr marL="0" indent="0" fontAlgn="base">
              <a:buNone/>
            </a:pPr>
            <a:r>
              <a:rPr lang="en-US" sz="1600" b="1" dirty="0"/>
              <a:t>OTHER-THAN-SERIOUS</a:t>
            </a:r>
            <a:endParaRPr lang="en-US" sz="1600" dirty="0"/>
          </a:p>
          <a:p>
            <a:pPr marL="0" indent="0" fontAlgn="base">
              <a:buNone/>
            </a:pPr>
            <a:r>
              <a:rPr lang="en-US" sz="1800" dirty="0"/>
              <a:t>A violation that has a direct relationship to safety and health, but probably would not cause death or serious physical harm.</a:t>
            </a:r>
          </a:p>
          <a:p>
            <a:pPr marL="0" indent="0" fontAlgn="base">
              <a:buNone/>
            </a:pPr>
            <a:r>
              <a:rPr lang="en-US" sz="1600" b="1" dirty="0"/>
              <a:t>REPEATED</a:t>
            </a:r>
            <a:endParaRPr lang="en-US" sz="1600" dirty="0"/>
          </a:p>
          <a:p>
            <a:pPr marL="0" indent="0" fontAlgn="base">
              <a:buNone/>
            </a:pPr>
            <a:r>
              <a:rPr lang="en-US" sz="1800" dirty="0"/>
              <a:t>A violation that is the same or similar to a previous violation.</a:t>
            </a:r>
          </a:p>
          <a:p>
            <a:pPr marL="0" indent="0">
              <a:buNone/>
            </a:pPr>
            <a:endParaRPr lang="en-US" dirty="0">
              <a:solidFill>
                <a:schemeClr val="tx2"/>
              </a:solidFill>
              <a:latin typeface="Calibri" pitchFamily="34" charset="0"/>
              <a:ea typeface="Calibri" pitchFamily="34" charset="0"/>
              <a:cs typeface="Times New Roman" pitchFamily="18" charset="0"/>
            </a:endParaRPr>
          </a:p>
          <a:p>
            <a:endParaRPr lang="en-US" dirty="0"/>
          </a:p>
        </p:txBody>
      </p:sp>
      <p:sp>
        <p:nvSpPr>
          <p:cNvPr id="4" name="TextBox 3"/>
          <p:cNvSpPr txBox="1"/>
          <p:nvPr/>
        </p:nvSpPr>
        <p:spPr>
          <a:xfrm>
            <a:off x="5737360" y="874049"/>
            <a:ext cx="5799221" cy="5299912"/>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                                 Penalty</a:t>
            </a:r>
          </a:p>
          <a:p>
            <a:pPr fontAlgn="base"/>
            <a:endParaRPr lang="en-US" sz="1200" b="1" dirty="0">
              <a:latin typeface="Arial" panose="020B0604020202020204" pitchFamily="34" charset="0"/>
              <a:cs typeface="Arial" panose="020B0604020202020204" pitchFamily="34" charset="0"/>
            </a:endParaRPr>
          </a:p>
          <a:p>
            <a:pPr lvl="0" fontAlgn="base">
              <a:spcBef>
                <a:spcPct val="20000"/>
              </a:spcBef>
            </a:pPr>
            <a:r>
              <a:rPr lang="en-US" dirty="0">
                <a:solidFill>
                  <a:srgbClr val="002856"/>
                </a:solidFill>
                <a:latin typeface="Arial" panose="020B0604020202020204" pitchFamily="34" charset="0"/>
                <a:cs typeface="Arial" panose="020B0604020202020204" pitchFamily="34" charset="0"/>
              </a:rPr>
              <a:t>OSHA may propose penalties of up to $70,000 for each willful violation, with a minimum penalty of $5,000 for each willful violation.</a:t>
            </a:r>
          </a:p>
          <a:p>
            <a:pPr fontAlgn="base"/>
            <a:endParaRPr lang="en-US" b="1" dirty="0">
              <a:latin typeface="Arial" panose="020B0604020202020204" pitchFamily="34" charset="0"/>
              <a:cs typeface="Arial" panose="020B0604020202020204" pitchFamily="34" charset="0"/>
            </a:endParaRPr>
          </a:p>
          <a:p>
            <a:pPr fontAlgn="base"/>
            <a:endParaRPr lang="en-US" sz="2400" b="1" dirty="0">
              <a:latin typeface="Arial" panose="020B0604020202020204" pitchFamily="34" charset="0"/>
              <a:cs typeface="Arial" panose="020B0604020202020204" pitchFamily="34" charset="0"/>
            </a:endParaRPr>
          </a:p>
          <a:p>
            <a:pPr lvl="0" fontAlgn="base">
              <a:spcBef>
                <a:spcPct val="20000"/>
              </a:spcBef>
            </a:pPr>
            <a:r>
              <a:rPr lang="en-US" dirty="0">
                <a:solidFill>
                  <a:srgbClr val="002856"/>
                </a:solidFill>
                <a:latin typeface="Arial" panose="020B0604020202020204" pitchFamily="34" charset="0"/>
                <a:cs typeface="Arial" panose="020B0604020202020204" pitchFamily="34" charset="0"/>
              </a:rPr>
              <a:t>There is a mandatory penalty for serious violations which may be up to $7,000.</a:t>
            </a:r>
          </a:p>
          <a:p>
            <a:pPr fontAlgn="base"/>
            <a:endParaRPr lang="en-US" b="1" dirty="0">
              <a:latin typeface="Arial" panose="020B0604020202020204" pitchFamily="34" charset="0"/>
              <a:cs typeface="Arial" panose="020B0604020202020204" pitchFamily="34" charset="0"/>
            </a:endParaRPr>
          </a:p>
          <a:p>
            <a:pPr fontAlgn="base"/>
            <a:endParaRPr lang="en-US" sz="3600" b="1" dirty="0">
              <a:latin typeface="Arial" panose="020B0604020202020204" pitchFamily="34" charset="0"/>
              <a:cs typeface="Arial" panose="020B0604020202020204" pitchFamily="34" charset="0"/>
            </a:endParaRPr>
          </a:p>
          <a:p>
            <a:pPr lvl="0" fontAlgn="base">
              <a:spcBef>
                <a:spcPct val="20000"/>
              </a:spcBef>
            </a:pPr>
            <a:r>
              <a:rPr lang="en-US" dirty="0">
                <a:solidFill>
                  <a:srgbClr val="002856"/>
                </a:solidFill>
                <a:latin typeface="Arial" panose="020B0604020202020204" pitchFamily="34" charset="0"/>
                <a:cs typeface="Arial" panose="020B0604020202020204" pitchFamily="34" charset="0"/>
              </a:rPr>
              <a:t>OSHA may propose a penalty of up to $7,000 for each other-than-serious violation.</a:t>
            </a:r>
          </a:p>
          <a:p>
            <a:pPr fontAlgn="base"/>
            <a:endParaRPr lang="en-US" b="1" dirty="0"/>
          </a:p>
          <a:p>
            <a:pPr fontAlgn="base"/>
            <a:endParaRPr lang="en-US" b="1" dirty="0"/>
          </a:p>
          <a:p>
            <a:pPr lvl="0" fontAlgn="base">
              <a:spcBef>
                <a:spcPct val="20000"/>
              </a:spcBef>
            </a:pPr>
            <a:r>
              <a:rPr lang="en-US" dirty="0">
                <a:solidFill>
                  <a:srgbClr val="002856"/>
                </a:solidFill>
                <a:latin typeface="Arial" panose="020B0604020202020204" pitchFamily="34" charset="0"/>
                <a:cs typeface="Arial" panose="020B0604020202020204" pitchFamily="34" charset="0"/>
              </a:rPr>
              <a:t>OSHA may propose penalties of up to $70,000 for each repeated violation.</a:t>
            </a:r>
            <a:endParaRPr lang="en-US" dirty="0"/>
          </a:p>
        </p:txBody>
      </p:sp>
    </p:spTree>
    <p:extLst>
      <p:ext uri="{BB962C8B-B14F-4D97-AF65-F5344CB8AC3E}">
        <p14:creationId xmlns:p14="http://schemas.microsoft.com/office/powerpoint/2010/main" val="121940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105" charset="-128"/>
              </a:rPr>
              <a:t>Where Can you Go For Help?</a:t>
            </a:r>
            <a:endParaRPr lang="en-US" dirty="0"/>
          </a:p>
        </p:txBody>
      </p:sp>
      <p:sp>
        <p:nvSpPr>
          <p:cNvPr id="3" name="Content Placeholder 2"/>
          <p:cNvSpPr>
            <a:spLocks noGrp="1"/>
          </p:cNvSpPr>
          <p:nvPr>
            <p:ph idx="1"/>
          </p:nvPr>
        </p:nvSpPr>
        <p:spPr/>
        <p:txBody>
          <a:bodyPr/>
          <a:lstStyle/>
          <a:p>
            <a:pPr lvl="1">
              <a:defRPr/>
            </a:pPr>
            <a:r>
              <a:rPr lang="en-US" sz="2000" b="1" u="sng" dirty="0">
                <a:solidFill>
                  <a:schemeClr val="tx2"/>
                </a:solidFill>
                <a:latin typeface="Arial" charset="0"/>
              </a:rPr>
              <a:t>Sources within the workplace/worksite</a:t>
            </a:r>
          </a:p>
          <a:p>
            <a:pPr lvl="2">
              <a:defRPr/>
            </a:pPr>
            <a:r>
              <a:rPr lang="en-US" sz="1800" dirty="0">
                <a:solidFill>
                  <a:schemeClr val="tx2"/>
                </a:solidFill>
                <a:latin typeface="Arial" charset="0"/>
              </a:rPr>
              <a:t>Employer or supervisor, co-workers and union representatives </a:t>
            </a:r>
          </a:p>
          <a:p>
            <a:pPr lvl="2">
              <a:defRPr/>
            </a:pPr>
            <a:r>
              <a:rPr lang="en-US" sz="1800" dirty="0">
                <a:solidFill>
                  <a:schemeClr val="tx2"/>
                </a:solidFill>
                <a:latin typeface="Arial" charset="0"/>
              </a:rPr>
              <a:t>Safety Data Sheet (SDS) for information on chemicals</a:t>
            </a:r>
            <a:endParaRPr lang="en-US" sz="1800" b="1" dirty="0">
              <a:solidFill>
                <a:schemeClr val="tx2"/>
              </a:solidFill>
              <a:latin typeface="Arial" charset="0"/>
            </a:endParaRPr>
          </a:p>
          <a:p>
            <a:pPr lvl="2">
              <a:defRPr/>
            </a:pPr>
            <a:r>
              <a:rPr lang="en-US" sz="1800" dirty="0">
                <a:solidFill>
                  <a:schemeClr val="tx2"/>
                </a:solidFill>
                <a:latin typeface="Arial" charset="0"/>
              </a:rPr>
              <a:t>Labels and warning signs</a:t>
            </a:r>
            <a:endParaRPr lang="en-US" sz="1800" b="1" dirty="0">
              <a:solidFill>
                <a:schemeClr val="tx2"/>
              </a:solidFill>
              <a:latin typeface="Arial" charset="0"/>
            </a:endParaRPr>
          </a:p>
          <a:p>
            <a:pPr lvl="2">
              <a:defRPr/>
            </a:pPr>
            <a:r>
              <a:rPr lang="en-US" sz="1800" dirty="0">
                <a:solidFill>
                  <a:schemeClr val="tx2"/>
                </a:solidFill>
                <a:latin typeface="Arial" charset="0"/>
              </a:rPr>
              <a:t>Employee orientation manuals or other training materials</a:t>
            </a:r>
          </a:p>
          <a:p>
            <a:pPr lvl="2">
              <a:defRPr/>
            </a:pPr>
            <a:r>
              <a:rPr lang="en-US" sz="1800" dirty="0">
                <a:solidFill>
                  <a:schemeClr val="tx2"/>
                </a:solidFill>
                <a:latin typeface="Arial" charset="0"/>
              </a:rPr>
              <a:t>Work tasks and procedures instruction</a:t>
            </a:r>
            <a:endParaRPr lang="en-US" sz="1800" b="1" dirty="0">
              <a:solidFill>
                <a:schemeClr val="tx2"/>
              </a:solidFill>
              <a:latin typeface="Arial" charset="0"/>
            </a:endParaRPr>
          </a:p>
          <a:p>
            <a:pPr lvl="1">
              <a:defRPr/>
            </a:pPr>
            <a:r>
              <a:rPr lang="en-US" sz="2000" b="1" u="sng" dirty="0">
                <a:solidFill>
                  <a:schemeClr val="tx2"/>
                </a:solidFill>
                <a:latin typeface="Arial" charset="0"/>
              </a:rPr>
              <a:t>Sources outside the workplace/worksite</a:t>
            </a:r>
          </a:p>
          <a:p>
            <a:pPr lvl="2">
              <a:defRPr/>
            </a:pPr>
            <a:r>
              <a:rPr lang="en-US" sz="1800" dirty="0">
                <a:solidFill>
                  <a:schemeClr val="tx2"/>
                </a:solidFill>
                <a:latin typeface="Arial" charset="0"/>
              </a:rPr>
              <a:t>OSHA website: </a:t>
            </a:r>
            <a:r>
              <a:rPr lang="en-US" sz="1800" dirty="0">
                <a:solidFill>
                  <a:schemeClr val="tx2"/>
                </a:solidFill>
                <a:latin typeface="Arial" charset="0"/>
                <a:hlinkClick r:id="rId3" tooltip="OSHA website"/>
              </a:rPr>
              <a:t>http://www.osha.gov</a:t>
            </a:r>
            <a:r>
              <a:rPr lang="en-US" sz="1800" dirty="0">
                <a:solidFill>
                  <a:schemeClr val="tx2"/>
                </a:solidFill>
                <a:latin typeface="Arial" charset="0"/>
              </a:rPr>
              <a:t> and OSHA offices (you can call or write)</a:t>
            </a:r>
          </a:p>
          <a:p>
            <a:pPr lvl="2">
              <a:defRPr/>
            </a:pPr>
            <a:r>
              <a:rPr lang="en-US" sz="1800" dirty="0">
                <a:solidFill>
                  <a:schemeClr val="tx2"/>
                </a:solidFill>
                <a:latin typeface="Arial" charset="0"/>
              </a:rPr>
              <a:t>Compliance Assistance Specialists in the area offices </a:t>
            </a:r>
          </a:p>
          <a:p>
            <a:pPr lvl="2">
              <a:defRPr/>
            </a:pPr>
            <a:r>
              <a:rPr lang="en-US" sz="1800" dirty="0">
                <a:solidFill>
                  <a:schemeClr val="tx2"/>
                </a:solidFill>
                <a:latin typeface="Arial" charset="0"/>
              </a:rPr>
              <a:t>National Institute for Occupational Safety and Health (NIOSH) – OSHA’s sister agency</a:t>
            </a:r>
          </a:p>
          <a:p>
            <a:pPr lvl="2">
              <a:defRPr/>
            </a:pPr>
            <a:r>
              <a:rPr lang="en-US" sz="1800" dirty="0">
                <a:solidFill>
                  <a:schemeClr val="tx2"/>
                </a:solidFill>
                <a:latin typeface="Arial" charset="0"/>
              </a:rPr>
              <a:t>OSHA Training Institute Education Centers</a:t>
            </a:r>
          </a:p>
          <a:p>
            <a:pPr lvl="2">
              <a:defRPr/>
            </a:pPr>
            <a:r>
              <a:rPr lang="en-US" sz="1800" dirty="0">
                <a:solidFill>
                  <a:schemeClr val="tx2"/>
                </a:solidFill>
                <a:latin typeface="Arial" charset="0"/>
              </a:rPr>
              <a:t>Doctors, nurses, other health care providers</a:t>
            </a:r>
          </a:p>
          <a:p>
            <a:pPr lvl="2">
              <a:defRPr/>
            </a:pPr>
            <a:r>
              <a:rPr lang="en-US" sz="1800" dirty="0">
                <a:solidFill>
                  <a:schemeClr val="tx2"/>
                </a:solidFill>
                <a:latin typeface="Arial" charset="0"/>
              </a:rPr>
              <a:t>Public libraries</a:t>
            </a:r>
          </a:p>
          <a:p>
            <a:pPr lvl="2">
              <a:defRPr/>
            </a:pPr>
            <a:r>
              <a:rPr lang="en-US" sz="1800" dirty="0">
                <a:solidFill>
                  <a:schemeClr val="tx2"/>
                </a:solidFill>
                <a:latin typeface="Arial" charset="0"/>
              </a:rPr>
              <a:t>Other local, community-based resources</a:t>
            </a:r>
            <a:endParaRPr lang="en-US" sz="1800" b="1" dirty="0">
              <a:solidFill>
                <a:schemeClr val="tx2"/>
              </a:solidFill>
              <a:latin typeface="Arial" charset="0"/>
            </a:endParaRPr>
          </a:p>
          <a:p>
            <a:endParaRPr lang="en-US" dirty="0"/>
          </a:p>
        </p:txBody>
      </p:sp>
    </p:spTree>
    <p:extLst>
      <p:ext uri="{BB962C8B-B14F-4D97-AF65-F5344CB8AC3E}">
        <p14:creationId xmlns:p14="http://schemas.microsoft.com/office/powerpoint/2010/main" val="3379540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105" charset="-128"/>
              </a:rPr>
              <a:t>Summary</a:t>
            </a:r>
            <a:endParaRPr lang="en-US" dirty="0"/>
          </a:p>
        </p:txBody>
      </p:sp>
      <p:sp>
        <p:nvSpPr>
          <p:cNvPr id="3" name="Content Placeholder 2"/>
          <p:cNvSpPr>
            <a:spLocks noGrp="1"/>
          </p:cNvSpPr>
          <p:nvPr>
            <p:ph idx="1"/>
          </p:nvPr>
        </p:nvSpPr>
        <p:spPr/>
        <p:txBody>
          <a:bodyPr/>
          <a:lstStyle/>
          <a:p>
            <a:pPr>
              <a:buNone/>
              <a:defRPr/>
            </a:pPr>
            <a:r>
              <a:rPr lang="en-US" sz="2800" dirty="0">
                <a:solidFill>
                  <a:schemeClr val="tx2"/>
                </a:solidFill>
                <a:latin typeface="Arial" charset="0"/>
              </a:rPr>
              <a:t>This section covered:</a:t>
            </a:r>
          </a:p>
          <a:p>
            <a:pPr lvl="1">
              <a:defRPr/>
            </a:pPr>
            <a:r>
              <a:rPr lang="en-US" dirty="0">
                <a:solidFill>
                  <a:schemeClr val="tx2"/>
                </a:solidFill>
                <a:latin typeface="Arial" charset="0"/>
              </a:rPr>
              <a:t>The importance of OSHA, including the history of safety and health regulation leading to the creation of OSHA and OSHA’s mission</a:t>
            </a:r>
          </a:p>
          <a:p>
            <a:pPr marL="457200" lvl="1" indent="0">
              <a:buNone/>
              <a:defRPr/>
            </a:pPr>
            <a:endParaRPr lang="en-US" sz="1200" dirty="0">
              <a:solidFill>
                <a:schemeClr val="tx2"/>
              </a:solidFill>
              <a:latin typeface="Arial" charset="0"/>
            </a:endParaRPr>
          </a:p>
          <a:p>
            <a:pPr lvl="1">
              <a:defRPr/>
            </a:pPr>
            <a:r>
              <a:rPr lang="en-US" dirty="0">
                <a:solidFill>
                  <a:schemeClr val="tx2"/>
                </a:solidFill>
                <a:latin typeface="Arial" charset="0"/>
              </a:rPr>
              <a:t>Worker rights under OSHA</a:t>
            </a:r>
          </a:p>
          <a:p>
            <a:pPr marL="457200" lvl="1" indent="0">
              <a:buNone/>
              <a:defRPr/>
            </a:pPr>
            <a:endParaRPr lang="en-US" sz="1200" dirty="0">
              <a:solidFill>
                <a:schemeClr val="tx2"/>
              </a:solidFill>
              <a:latin typeface="Arial" charset="0"/>
            </a:endParaRPr>
          </a:p>
          <a:p>
            <a:pPr lvl="1">
              <a:defRPr/>
            </a:pPr>
            <a:r>
              <a:rPr lang="en-US" dirty="0">
                <a:solidFill>
                  <a:schemeClr val="tx2"/>
                </a:solidFill>
                <a:latin typeface="Arial" charset="0"/>
              </a:rPr>
              <a:t>Employer responsibilities</a:t>
            </a:r>
          </a:p>
          <a:p>
            <a:pPr marL="457200" lvl="1" indent="0">
              <a:buNone/>
              <a:defRPr/>
            </a:pPr>
            <a:endParaRPr lang="en-US" sz="1200" dirty="0">
              <a:solidFill>
                <a:schemeClr val="tx2"/>
              </a:solidFill>
              <a:latin typeface="Arial" charset="0"/>
            </a:endParaRPr>
          </a:p>
          <a:p>
            <a:pPr lvl="1">
              <a:defRPr/>
            </a:pPr>
            <a:r>
              <a:rPr lang="en-US" dirty="0">
                <a:solidFill>
                  <a:schemeClr val="tx2"/>
                </a:solidFill>
                <a:latin typeface="Arial" charset="0"/>
              </a:rPr>
              <a:t>OSHA standards</a:t>
            </a:r>
          </a:p>
          <a:p>
            <a:pPr marL="457200" lvl="1" indent="0">
              <a:buNone/>
              <a:defRPr/>
            </a:pPr>
            <a:endParaRPr lang="en-US" sz="1200" dirty="0">
              <a:solidFill>
                <a:schemeClr val="tx2"/>
              </a:solidFill>
              <a:latin typeface="Arial" charset="0"/>
            </a:endParaRPr>
          </a:p>
          <a:p>
            <a:pPr lvl="1">
              <a:defRPr/>
            </a:pPr>
            <a:r>
              <a:rPr lang="en-US" dirty="0">
                <a:solidFill>
                  <a:schemeClr val="tx2"/>
                </a:solidFill>
                <a:latin typeface="Arial" charset="0"/>
              </a:rPr>
              <a:t>OSHA inspections</a:t>
            </a:r>
          </a:p>
          <a:p>
            <a:pPr marL="457200" lvl="1" indent="0">
              <a:buNone/>
              <a:defRPr/>
            </a:pPr>
            <a:endParaRPr lang="en-US" sz="1200" dirty="0">
              <a:solidFill>
                <a:schemeClr val="tx2"/>
              </a:solidFill>
              <a:latin typeface="Arial" charset="0"/>
            </a:endParaRPr>
          </a:p>
          <a:p>
            <a:pPr lvl="1">
              <a:defRPr/>
            </a:pPr>
            <a:r>
              <a:rPr lang="en-US" dirty="0">
                <a:solidFill>
                  <a:schemeClr val="tx2"/>
                </a:solidFill>
                <a:latin typeface="Arial" charset="0"/>
              </a:rPr>
              <a:t>Safety and health resources, including how to file a complaint</a:t>
            </a:r>
          </a:p>
          <a:p>
            <a:endParaRPr lang="en-US" dirty="0"/>
          </a:p>
        </p:txBody>
      </p:sp>
    </p:spTree>
    <p:extLst>
      <p:ext uri="{BB962C8B-B14F-4D97-AF65-F5344CB8AC3E}">
        <p14:creationId xmlns:p14="http://schemas.microsoft.com/office/powerpoint/2010/main" val="107343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65" y="318453"/>
            <a:ext cx="10363200" cy="533399"/>
          </a:xfrm>
        </p:spPr>
        <p:txBody>
          <a:bodyPr/>
          <a:lstStyle/>
          <a:p>
            <a:r>
              <a:rPr lang="en-US" dirty="0">
                <a:solidFill>
                  <a:schemeClr val="bg1"/>
                </a:solidFill>
              </a:rPr>
              <a:t>OSHA Recordkeeping Requirements</a:t>
            </a:r>
            <a:br>
              <a:rPr lang="en-US" dirty="0"/>
            </a:br>
            <a:endParaRPr lang="en-US" dirty="0"/>
          </a:p>
        </p:txBody>
      </p:sp>
      <p:sp>
        <p:nvSpPr>
          <p:cNvPr id="3" name="Content Placeholder 2"/>
          <p:cNvSpPr>
            <a:spLocks noGrp="1"/>
          </p:cNvSpPr>
          <p:nvPr>
            <p:ph idx="4294967295"/>
          </p:nvPr>
        </p:nvSpPr>
        <p:spPr>
          <a:xfrm>
            <a:off x="657225" y="1322388"/>
            <a:ext cx="11534775" cy="1420812"/>
          </a:xfrm>
          <a:prstGeom prst="rect">
            <a:avLst/>
          </a:prstGeom>
        </p:spPr>
        <p:txBody>
          <a:bodyPr/>
          <a:lstStyle/>
          <a:p>
            <a:pPr marL="0" indent="0">
              <a:buNone/>
            </a:pPr>
            <a:r>
              <a:rPr lang="en-US" sz="4400" dirty="0">
                <a:solidFill>
                  <a:schemeClr val="tx2"/>
                </a:solidFill>
                <a:latin typeface="Arial Black" panose="020B0604020202020204" pitchFamily="34" charset="0"/>
                <a:ea typeface="Helvetica" pitchFamily="2" charset="0"/>
                <a:cs typeface="Helvetica" pitchFamily="2" charset="0"/>
              </a:rPr>
              <a:t>OSHA Recordkeeping Requirements</a:t>
            </a:r>
            <a:endParaRPr lang="en-US" sz="4400" dirty="0">
              <a:solidFill>
                <a:schemeClr val="tx2"/>
              </a:solidFill>
            </a:endParaRPr>
          </a:p>
        </p:txBody>
      </p:sp>
      <p:pic>
        <p:nvPicPr>
          <p:cNvPr id="4" name="Picture 1" descr="Individual standing in front of filing cabinet. " title="Recordkeeping Image"/>
          <p:cNvPicPr>
            <a:picLocks noChangeAspect="1" noChangeArrowheads="1"/>
          </p:cNvPicPr>
          <p:nvPr/>
        </p:nvPicPr>
        <p:blipFill>
          <a:blip r:embed="rId3"/>
          <a:srcRect/>
          <a:stretch>
            <a:fillRect/>
          </a:stretch>
        </p:blipFill>
        <p:spPr bwMode="auto">
          <a:xfrm>
            <a:off x="4608196" y="2263459"/>
            <a:ext cx="30194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29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Document Everything</a:t>
            </a:r>
          </a:p>
        </p:txBody>
      </p:sp>
      <p:sp>
        <p:nvSpPr>
          <p:cNvPr id="3" name="Content Placeholder 2"/>
          <p:cNvSpPr>
            <a:spLocks noGrp="1"/>
          </p:cNvSpPr>
          <p:nvPr>
            <p:ph idx="1"/>
          </p:nvPr>
        </p:nvSpPr>
        <p:spPr>
          <a:xfrm>
            <a:off x="2309376" y="2438719"/>
            <a:ext cx="6855968" cy="1499297"/>
          </a:xfrm>
        </p:spPr>
        <p:txBody>
          <a:bodyPr/>
          <a:lstStyle/>
          <a:p>
            <a:pPr marL="0" indent="0" algn="ctr">
              <a:buNone/>
            </a:pPr>
            <a:r>
              <a:rPr lang="en-US" sz="4800" dirty="0">
                <a:solidFill>
                  <a:srgbClr val="FF0000"/>
                </a:solidFill>
              </a:rPr>
              <a:t>Document Everything!</a:t>
            </a:r>
          </a:p>
        </p:txBody>
      </p:sp>
    </p:spTree>
    <p:extLst>
      <p:ext uri="{BB962C8B-B14F-4D97-AF65-F5344CB8AC3E}">
        <p14:creationId xmlns:p14="http://schemas.microsoft.com/office/powerpoint/2010/main" val="494621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Arial Black" panose="020B0A04020102020204" pitchFamily="34" charset="0"/>
              </a:rPr>
              <a:t>OSHA Recordkeeping Requirements 29 CFR 1904</a:t>
            </a:r>
            <a:br>
              <a:rPr lang="en-US" altLang="en-US" b="1" dirty="0">
                <a:sym typeface="Arial Black" panose="020B0A04020102020204" pitchFamily="34" charset="0"/>
              </a:rPr>
            </a:br>
            <a:endParaRPr lang="en-US" dirty="0"/>
          </a:p>
        </p:txBody>
      </p:sp>
      <p:sp>
        <p:nvSpPr>
          <p:cNvPr id="3" name="Content Placeholder 2"/>
          <p:cNvSpPr>
            <a:spLocks noGrp="1"/>
          </p:cNvSpPr>
          <p:nvPr>
            <p:ph idx="1"/>
          </p:nvPr>
        </p:nvSpPr>
        <p:spPr>
          <a:xfrm>
            <a:off x="405138" y="1043446"/>
            <a:ext cx="11715750" cy="963611"/>
          </a:xfrm>
        </p:spPr>
        <p:txBody>
          <a:bodyPr/>
          <a:lstStyle/>
          <a:p>
            <a:pPr marL="0" indent="0">
              <a:buNone/>
            </a:pPr>
            <a:r>
              <a:rPr lang="en-US" altLang="en-US" sz="2800" dirty="0">
                <a:solidFill>
                  <a:schemeClr val="tx2"/>
                </a:solidFill>
                <a:sym typeface="Arial" panose="020B0604020202020204" pitchFamily="34" charset="0"/>
              </a:rPr>
              <a:t>OSHA’s reporting and recordkeeping regulations require employers to:</a:t>
            </a:r>
          </a:p>
          <a:p>
            <a:pPr marL="0" indent="0">
              <a:buNone/>
            </a:pPr>
            <a:endParaRPr lang="en-US" dirty="0"/>
          </a:p>
        </p:txBody>
      </p:sp>
      <p:sp>
        <p:nvSpPr>
          <p:cNvPr id="7" name="TextBox 6"/>
          <p:cNvSpPr txBox="1"/>
          <p:nvPr/>
        </p:nvSpPr>
        <p:spPr>
          <a:xfrm>
            <a:off x="1145932" y="1683784"/>
            <a:ext cx="10234162" cy="4170372"/>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altLang="en-US" sz="2400" dirty="0">
                <a:solidFill>
                  <a:srgbClr val="002060"/>
                </a:solidFill>
                <a:latin typeface="Arial" panose="020B0604020202020204" pitchFamily="34" charset="0"/>
                <a:cs typeface="Arial" panose="020B0604020202020204" pitchFamily="34" charset="0"/>
                <a:sym typeface="Arial" panose="020B0604020202020204" pitchFamily="34" charset="0"/>
              </a:rPr>
              <a:t>Maintain records, in each establishment, of occupational injuries and illnesses as they occur, and make those records accessible to employees</a:t>
            </a:r>
            <a:r>
              <a:rPr lang="en-US" altLang="en-US" sz="2400" dirty="0">
                <a:solidFill>
                  <a:schemeClr val="tx2"/>
                </a:solidFill>
                <a:latin typeface="Arial" panose="020B0604020202020204" pitchFamily="34" charset="0"/>
                <a:cs typeface="Arial" panose="020B0604020202020204" pitchFamily="34" charset="0"/>
                <a:sym typeface="Arial" panose="020B0604020202020204" pitchFamily="34" charset="0"/>
              </a:rPr>
              <a:t>.</a:t>
            </a:r>
          </a:p>
          <a:p>
            <a:pPr marL="342900" indent="-342900">
              <a:lnSpc>
                <a:spcPct val="150000"/>
              </a:lnSpc>
              <a:buFont typeface="Wingdings" panose="05000000000000000000" pitchFamily="2" charset="2"/>
              <a:buChar char="§"/>
            </a:pPr>
            <a:r>
              <a:rPr lang="en-US" altLang="en-US" sz="2400" dirty="0">
                <a:solidFill>
                  <a:srgbClr val="002060"/>
                </a:solidFill>
                <a:latin typeface="Arial" panose="020B0604020202020204" pitchFamily="34" charset="0"/>
                <a:cs typeface="Arial" panose="020B0604020202020204" pitchFamily="34" charset="0"/>
                <a:sym typeface="Arial" panose="020B0604020202020204" pitchFamily="34" charset="0"/>
              </a:rPr>
              <a:t>Post, from February 1 through April 30, an annual summary of occupational injuries and illnesses for each establishment.</a:t>
            </a:r>
          </a:p>
          <a:p>
            <a:pPr marL="342900" indent="-342900">
              <a:lnSpc>
                <a:spcPct val="150000"/>
              </a:lnSpc>
              <a:buFont typeface="Wingdings" panose="05000000000000000000" pitchFamily="2" charset="2"/>
              <a:buChar char="§"/>
            </a:pPr>
            <a:endParaRPr lang="en-US" altLang="en-US" sz="1400" dirty="0">
              <a:solidFill>
                <a:srgbClr val="002060"/>
              </a:solidFill>
              <a:latin typeface="Arial" panose="020B0604020202020204" pitchFamily="34" charset="0"/>
              <a:cs typeface="Arial" panose="020B0604020202020204" pitchFamily="34" charset="0"/>
              <a:sym typeface="Arial" panose="020B0604020202020204" pitchFamily="34" charset="0"/>
            </a:endParaRPr>
          </a:p>
          <a:p>
            <a:pPr marL="342900" indent="-342900">
              <a:lnSpc>
                <a:spcPct val="150000"/>
              </a:lnSpc>
              <a:buFont typeface="Wingdings" panose="05000000000000000000" pitchFamily="2" charset="2"/>
              <a:buChar char="§"/>
            </a:pPr>
            <a:r>
              <a:rPr lang="en-US" altLang="en-US" sz="2400" dirty="0">
                <a:solidFill>
                  <a:srgbClr val="002060"/>
                </a:solidFill>
                <a:latin typeface="Arial" panose="020B0604020202020204" pitchFamily="34" charset="0"/>
                <a:cs typeface="Arial" panose="020B0604020202020204" pitchFamily="34" charset="0"/>
                <a:sym typeface="Arial" panose="020B0604020202020204" pitchFamily="34" charset="0"/>
              </a:rPr>
              <a:t>A senior company executive must certify the accuracy of the summary.</a:t>
            </a:r>
          </a:p>
          <a:p>
            <a:endParaRPr lang="en-US" altLang="en-US" sz="2800"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61500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Arial Black" panose="020B0A04020102020204" pitchFamily="34" charset="0"/>
              </a:rPr>
              <a:t>OSHA Recordkeeping Requirements 29 CFR 1904</a:t>
            </a:r>
            <a:endParaRPr lang="en-US" dirty="0"/>
          </a:p>
        </p:txBody>
      </p:sp>
      <p:sp>
        <p:nvSpPr>
          <p:cNvPr id="3" name="Content Placeholder 2"/>
          <p:cNvSpPr>
            <a:spLocks noGrp="1"/>
          </p:cNvSpPr>
          <p:nvPr>
            <p:ph idx="1"/>
          </p:nvPr>
        </p:nvSpPr>
        <p:spPr>
          <a:xfrm>
            <a:off x="801667" y="939452"/>
            <a:ext cx="10697226" cy="4860099"/>
          </a:xfrm>
        </p:spPr>
        <p:txBody>
          <a:bodyPr/>
          <a:lstStyle/>
          <a:p>
            <a:pPr marL="0" indent="0">
              <a:buNone/>
            </a:pPr>
            <a:r>
              <a:rPr lang="en-US" dirty="0">
                <a:solidFill>
                  <a:srgbClr val="002060"/>
                </a:solidFill>
                <a:ea typeface="Helvetica" pitchFamily="2" charset="0"/>
              </a:rPr>
              <a:t>Employers must:</a:t>
            </a:r>
          </a:p>
          <a:p>
            <a:pPr marL="0" indent="0">
              <a:buNone/>
            </a:pPr>
            <a:endParaRPr lang="en-US" sz="1100" b="1" dirty="0">
              <a:solidFill>
                <a:srgbClr val="002060"/>
              </a:solidFill>
              <a:ea typeface="Helvetica" pitchFamily="2" charset="0"/>
            </a:endParaRPr>
          </a:p>
          <a:p>
            <a:r>
              <a:rPr lang="en-US" altLang="en-US" dirty="0">
                <a:solidFill>
                  <a:srgbClr val="002060"/>
                </a:solidFill>
              </a:rPr>
              <a:t>Record any fatality regardless of the length of time between the injury and the death</a:t>
            </a:r>
          </a:p>
          <a:p>
            <a:pPr marL="0" indent="0">
              <a:buNone/>
            </a:pPr>
            <a:endParaRPr lang="en-US" altLang="en-US" dirty="0">
              <a:solidFill>
                <a:srgbClr val="002060"/>
              </a:solidFill>
            </a:endParaRPr>
          </a:p>
          <a:p>
            <a:r>
              <a:rPr lang="en-US" altLang="en-US" dirty="0">
                <a:solidFill>
                  <a:srgbClr val="002060"/>
                </a:solidFill>
              </a:rPr>
              <a:t>Provide, upon request, pertinent injury and illness records for inspection and copying by any representative of the Secretaries of Labor or HHS, or the state during any investigation, research, or statistical compilation</a:t>
            </a:r>
          </a:p>
          <a:p>
            <a:pPr marL="0" indent="0">
              <a:buNone/>
            </a:pPr>
            <a:endParaRPr lang="en-US" altLang="en-US" dirty="0">
              <a:solidFill>
                <a:srgbClr val="002060"/>
              </a:solidFill>
            </a:endParaRPr>
          </a:p>
          <a:p>
            <a:r>
              <a:rPr lang="en-US" altLang="en-US" dirty="0">
                <a:solidFill>
                  <a:srgbClr val="002060"/>
                </a:solidFill>
              </a:rPr>
              <a:t>Comply with any additional recordkeeping and reporting requirements in specific OSHA standards</a:t>
            </a:r>
          </a:p>
          <a:p>
            <a:endParaRPr lang="en-US" dirty="0">
              <a:solidFill>
                <a:srgbClr val="002060"/>
              </a:solidFill>
            </a:endParaRPr>
          </a:p>
        </p:txBody>
      </p:sp>
    </p:spTree>
    <p:extLst>
      <p:ext uri="{BB962C8B-B14F-4D97-AF65-F5344CB8AC3E}">
        <p14:creationId xmlns:p14="http://schemas.microsoft.com/office/powerpoint/2010/main" val="3544436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Arial Black" panose="020B0A04020102020204" pitchFamily="34" charset="0"/>
              </a:rPr>
              <a:t>OSHA Recordkeeping Requirements 29 CFR 1904 cont.</a:t>
            </a:r>
            <a:endParaRPr lang="en-US" dirty="0">
              <a:solidFill>
                <a:srgbClr val="002060"/>
              </a:solidFill>
            </a:endParaRPr>
          </a:p>
        </p:txBody>
      </p:sp>
      <p:sp>
        <p:nvSpPr>
          <p:cNvPr id="3" name="Content Placeholder 2"/>
          <p:cNvSpPr>
            <a:spLocks noGrp="1"/>
          </p:cNvSpPr>
          <p:nvPr>
            <p:ph idx="1"/>
          </p:nvPr>
        </p:nvSpPr>
        <p:spPr>
          <a:xfrm>
            <a:off x="337869" y="1091921"/>
            <a:ext cx="11183571" cy="4577359"/>
          </a:xfrm>
        </p:spPr>
        <p:txBody>
          <a:bodyPr/>
          <a:lstStyle/>
          <a:p>
            <a:r>
              <a:rPr lang="en-US" dirty="0">
                <a:solidFill>
                  <a:srgbClr val="002060"/>
                </a:solidFill>
                <a:ea typeface="Helvetica" pitchFamily="2" charset="0"/>
              </a:rPr>
              <a:t>Employers with multiple worksites </a:t>
            </a:r>
            <a:r>
              <a:rPr lang="en-US" altLang="en-US" dirty="0">
                <a:solidFill>
                  <a:srgbClr val="002060"/>
                </a:solidFill>
                <a:sym typeface="Arial" panose="020B0604020202020204" pitchFamily="34" charset="0"/>
              </a:rPr>
              <a:t>must keep injury and illness records for each establishment</a:t>
            </a:r>
          </a:p>
          <a:p>
            <a:pPr marL="0" indent="0">
              <a:buNone/>
            </a:pPr>
            <a:endParaRPr lang="en-US" altLang="en-US" sz="1100" dirty="0">
              <a:solidFill>
                <a:srgbClr val="002060"/>
              </a:solidFill>
              <a:sym typeface="Arial" panose="020B0604020202020204" pitchFamily="34" charset="0"/>
            </a:endParaRPr>
          </a:p>
          <a:p>
            <a:r>
              <a:rPr lang="en-US" altLang="en-US" dirty="0">
                <a:solidFill>
                  <a:srgbClr val="002060"/>
                </a:solidFill>
                <a:sym typeface="Arial" panose="020B0604020202020204" pitchFamily="34" charset="0"/>
              </a:rPr>
              <a:t>OSHA defines an establishment as a “single physical location where business is conducted or where services are performed”</a:t>
            </a:r>
          </a:p>
          <a:p>
            <a:pPr marL="0" indent="0">
              <a:buNone/>
            </a:pPr>
            <a:endParaRPr lang="en-US" altLang="en-US" sz="1100" dirty="0">
              <a:solidFill>
                <a:srgbClr val="002060"/>
              </a:solidFill>
              <a:sym typeface="Arial" panose="020B0604020202020204" pitchFamily="34" charset="0"/>
            </a:endParaRPr>
          </a:p>
          <a:p>
            <a:r>
              <a:rPr lang="en-US" altLang="en-US" dirty="0">
                <a:solidFill>
                  <a:srgbClr val="002060"/>
                </a:solidFill>
              </a:rPr>
              <a:t>An employer whose employees work in dispersed locations must keep records at the place where the employees report for work </a:t>
            </a:r>
          </a:p>
          <a:p>
            <a:pPr marL="0" indent="0">
              <a:buNone/>
            </a:pPr>
            <a:endParaRPr lang="en-US" altLang="en-US" sz="1100" dirty="0">
              <a:solidFill>
                <a:srgbClr val="002060"/>
              </a:solidFill>
            </a:endParaRPr>
          </a:p>
          <a:p>
            <a:r>
              <a:rPr lang="en-US" altLang="en-US" dirty="0">
                <a:solidFill>
                  <a:srgbClr val="002060"/>
                </a:solidFill>
              </a:rPr>
              <a:t>In some situations, employees do not report to work at the same place each day.  In that case, records must be kept at the place from which they are paid or at the base from which they operate</a:t>
            </a:r>
          </a:p>
          <a:p>
            <a:endParaRPr lang="en-US" altLang="en-US" b="1" dirty="0">
              <a:solidFill>
                <a:srgbClr val="002060"/>
              </a:solidFill>
              <a:sym typeface="Arial" panose="020B0604020202020204" pitchFamily="34" charset="0"/>
            </a:endParaRPr>
          </a:p>
          <a:p>
            <a:endParaRPr lang="en-US" dirty="0">
              <a:solidFill>
                <a:srgbClr val="002060"/>
              </a:solidFill>
            </a:endParaRPr>
          </a:p>
        </p:txBody>
      </p:sp>
    </p:spTree>
    <p:extLst>
      <p:ext uri="{BB962C8B-B14F-4D97-AF65-F5344CB8AC3E}">
        <p14:creationId xmlns:p14="http://schemas.microsoft.com/office/powerpoint/2010/main" val="3511240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Completing the OSHA Recordkeeping Forms</a:t>
            </a:r>
          </a:p>
        </p:txBody>
      </p:sp>
      <p:sp>
        <p:nvSpPr>
          <p:cNvPr id="3" name="Content Placeholder 2"/>
          <p:cNvSpPr>
            <a:spLocks noGrp="1"/>
          </p:cNvSpPr>
          <p:nvPr>
            <p:ph idx="1"/>
          </p:nvPr>
        </p:nvSpPr>
        <p:spPr>
          <a:xfrm>
            <a:off x="1087172" y="1089405"/>
            <a:ext cx="9767518" cy="3962655"/>
          </a:xfrm>
        </p:spPr>
        <p:txBody>
          <a:bodyPr/>
          <a:lstStyle/>
          <a:p>
            <a:pPr marL="0" indent="0" algn="ctr">
              <a:lnSpc>
                <a:spcPct val="150000"/>
              </a:lnSpc>
              <a:buNone/>
            </a:pPr>
            <a:r>
              <a:rPr lang="en-US" altLang="en-US" sz="2800" dirty="0"/>
              <a:t>A review of the recordkeeping requirements and forms: </a:t>
            </a:r>
          </a:p>
          <a:p>
            <a:pPr marL="0" indent="0">
              <a:lnSpc>
                <a:spcPct val="150000"/>
              </a:lnSpc>
              <a:buNone/>
            </a:pPr>
            <a:endParaRPr lang="en-US" altLang="en-US" sz="1000" dirty="0"/>
          </a:p>
          <a:p>
            <a:pPr marL="228600" indent="-228600">
              <a:lnSpc>
                <a:spcPct val="150000"/>
              </a:lnSpc>
            </a:pPr>
            <a:r>
              <a:rPr lang="en-US" altLang="en-US" dirty="0">
                <a:ea typeface="ＭＳ Ｐゴシック" panose="020B0600070205080204" pitchFamily="34" charset="-128"/>
              </a:rPr>
              <a:t>Requirement to complete the forms and evaluate specific exceptions</a:t>
            </a:r>
          </a:p>
          <a:p>
            <a:pPr marL="228600" indent="-228600">
              <a:lnSpc>
                <a:spcPct val="150000"/>
              </a:lnSpc>
            </a:pPr>
            <a:r>
              <a:rPr lang="en-US" altLang="en-US" dirty="0">
                <a:ea typeface="ＭＳ Ｐゴシック" panose="020B0600070205080204" pitchFamily="34" charset="-128"/>
              </a:rPr>
              <a:t>The forms in OSHA’s recordkeeping package</a:t>
            </a:r>
          </a:p>
          <a:p>
            <a:pPr marL="228600" indent="-228600">
              <a:lnSpc>
                <a:spcPct val="150000"/>
              </a:lnSpc>
            </a:pPr>
            <a:r>
              <a:rPr lang="en-US" altLang="en-US" dirty="0">
                <a:ea typeface="ＭＳ Ｐゴシック" panose="020B0600070205080204" pitchFamily="34" charset="-128"/>
              </a:rPr>
              <a:t>Recording criteria for injuries and illnesses</a:t>
            </a:r>
          </a:p>
          <a:p>
            <a:pPr marL="228600" indent="-228600">
              <a:lnSpc>
                <a:spcPct val="150000"/>
              </a:lnSpc>
            </a:pPr>
            <a:r>
              <a:rPr lang="en-US" altLang="en-US" dirty="0">
                <a:ea typeface="ＭＳ Ｐゴシック" panose="020B0600070205080204" pitchFamily="34" charset="-128"/>
              </a:rPr>
              <a:t>Recording injuries/illnesses on the forms</a:t>
            </a:r>
          </a:p>
          <a:p>
            <a:endParaRPr lang="en-US" dirty="0"/>
          </a:p>
        </p:txBody>
      </p:sp>
    </p:spTree>
    <p:extLst>
      <p:ext uri="{BB962C8B-B14F-4D97-AF65-F5344CB8AC3E}">
        <p14:creationId xmlns:p14="http://schemas.microsoft.com/office/powerpoint/2010/main" val="282488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53471"/>
                </a:solidFill>
              </a:rPr>
              <a:t>Who has to complete the OSHA injury and illness recordkeeping forms?</a:t>
            </a:r>
            <a:br>
              <a:rPr lang="en-US" dirty="0">
                <a:solidFill>
                  <a:srgbClr val="153471"/>
                </a:solidFill>
              </a:rPr>
            </a:br>
            <a:endParaRPr lang="en-US" dirty="0"/>
          </a:p>
        </p:txBody>
      </p:sp>
      <p:sp>
        <p:nvSpPr>
          <p:cNvPr id="3" name="Content Placeholder 2"/>
          <p:cNvSpPr>
            <a:spLocks noGrp="1"/>
          </p:cNvSpPr>
          <p:nvPr>
            <p:ph idx="1"/>
          </p:nvPr>
        </p:nvSpPr>
        <p:spPr>
          <a:xfrm>
            <a:off x="338204" y="1224530"/>
            <a:ext cx="11624152" cy="3735777"/>
          </a:xfrm>
        </p:spPr>
        <p:txBody>
          <a:bodyPr/>
          <a:lstStyle/>
          <a:p>
            <a:endParaRPr lang="en-US" b="1" dirty="0">
              <a:solidFill>
                <a:srgbClr val="153471"/>
              </a:solidFill>
              <a:latin typeface="Arial Narrow Bold"/>
              <a:cs typeface="Arial Narrow Bold"/>
            </a:endParaRPr>
          </a:p>
          <a:p>
            <a:pPr>
              <a:spcAft>
                <a:spcPts val="1200"/>
              </a:spcAft>
              <a:buNone/>
            </a:pPr>
            <a:r>
              <a:rPr lang="en-US" altLang="en-US" dirty="0">
                <a:ea typeface="ＭＳ Ｐゴシック" panose="020B0600070205080204" pitchFamily="34" charset="-128"/>
              </a:rPr>
              <a:t>Many, but not all, employers. Exceptions are based on:</a:t>
            </a:r>
          </a:p>
          <a:p>
            <a:pPr>
              <a:lnSpc>
                <a:spcPct val="150000"/>
              </a:lnSpc>
            </a:pPr>
            <a:r>
              <a:rPr lang="en-US" altLang="en-US" dirty="0">
                <a:ea typeface="ＭＳ Ｐゴシック" panose="020B0600070205080204" pitchFamily="34" charset="-128"/>
              </a:rPr>
              <a:t>Small employer exemption – 10 or fewer employees at all times during the year</a:t>
            </a:r>
          </a:p>
          <a:p>
            <a:pPr>
              <a:lnSpc>
                <a:spcPct val="150000"/>
              </a:lnSpc>
            </a:pPr>
            <a:r>
              <a:rPr lang="en-US" altLang="en-US" dirty="0">
                <a:ea typeface="ＭＳ Ｐゴシック" panose="020B0600070205080204" pitchFamily="34" charset="-128"/>
              </a:rPr>
              <a:t>Low-hazard industry exemption </a:t>
            </a:r>
          </a:p>
          <a:p>
            <a:pPr>
              <a:lnSpc>
                <a:spcPct val="150000"/>
              </a:lnSpc>
            </a:pPr>
            <a:r>
              <a:rPr lang="en-US" altLang="en-US" dirty="0">
                <a:ea typeface="ＭＳ Ｐゴシック" panose="020B0600070205080204" pitchFamily="34" charset="-128"/>
              </a:rPr>
              <a:t>Fatality/catastrophe reporting and injury and illness surveys</a:t>
            </a:r>
          </a:p>
          <a:p>
            <a:endParaRPr lang="en-US" dirty="0"/>
          </a:p>
        </p:txBody>
      </p:sp>
    </p:spTree>
    <p:extLst>
      <p:ext uri="{BB962C8B-B14F-4D97-AF65-F5344CB8AC3E}">
        <p14:creationId xmlns:p14="http://schemas.microsoft.com/office/powerpoint/2010/main" val="1547367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53471"/>
                </a:solidFill>
              </a:rPr>
              <a:t>What forms must be completed?</a:t>
            </a:r>
            <a:br>
              <a:rPr lang="en-US" dirty="0">
                <a:solidFill>
                  <a:srgbClr val="153471"/>
                </a:solidFill>
              </a:rPr>
            </a:br>
            <a:endParaRPr lang="en-US" dirty="0"/>
          </a:p>
        </p:txBody>
      </p:sp>
      <p:sp>
        <p:nvSpPr>
          <p:cNvPr id="3" name="Content Placeholder 2"/>
          <p:cNvSpPr>
            <a:spLocks noGrp="1"/>
          </p:cNvSpPr>
          <p:nvPr>
            <p:ph idx="1"/>
          </p:nvPr>
        </p:nvSpPr>
        <p:spPr>
          <a:xfrm>
            <a:off x="1054970" y="1199478"/>
            <a:ext cx="10093195" cy="3159580"/>
          </a:xfrm>
        </p:spPr>
        <p:txBody>
          <a:bodyPr/>
          <a:lstStyle/>
          <a:p>
            <a:pPr marL="0" indent="0">
              <a:buNone/>
            </a:pPr>
            <a:endParaRPr lang="en-US" dirty="0">
              <a:solidFill>
                <a:srgbClr val="153471"/>
              </a:solidFill>
            </a:endParaRPr>
          </a:p>
          <a:p>
            <a:pPr>
              <a:lnSpc>
                <a:spcPct val="150000"/>
              </a:lnSpc>
            </a:pPr>
            <a:r>
              <a:rPr lang="en-US" altLang="en-US" b="1" dirty="0">
                <a:ea typeface="ＭＳ Ｐゴシック" panose="020B0600070205080204" pitchFamily="34" charset="-128"/>
              </a:rPr>
              <a:t>OSHA Form 300</a:t>
            </a:r>
            <a:r>
              <a:rPr lang="en-US" altLang="en-US" dirty="0">
                <a:ea typeface="ＭＳ Ｐゴシック" panose="020B0600070205080204" pitchFamily="34" charset="-128"/>
              </a:rPr>
              <a:t> – Log of Work-Related Injuries and Illnesses</a:t>
            </a:r>
          </a:p>
          <a:p>
            <a:pPr>
              <a:lnSpc>
                <a:spcPct val="150000"/>
              </a:lnSpc>
            </a:pPr>
            <a:r>
              <a:rPr lang="en-US" altLang="en-US" b="1" dirty="0">
                <a:ea typeface="ＭＳ Ｐゴシック" panose="020B0600070205080204" pitchFamily="34" charset="-128"/>
              </a:rPr>
              <a:t>OSHA Form 301</a:t>
            </a:r>
            <a:r>
              <a:rPr lang="en-US" altLang="en-US" dirty="0">
                <a:ea typeface="ＭＳ Ｐゴシック" panose="020B0600070205080204" pitchFamily="34" charset="-128"/>
              </a:rPr>
              <a:t> – Injury and Illness Incident Report</a:t>
            </a:r>
          </a:p>
          <a:p>
            <a:pPr>
              <a:lnSpc>
                <a:spcPct val="150000"/>
              </a:lnSpc>
            </a:pPr>
            <a:r>
              <a:rPr lang="en-US" altLang="en-US" b="1" dirty="0">
                <a:ea typeface="ＭＳ Ｐゴシック" panose="020B0600070205080204" pitchFamily="34" charset="-128"/>
              </a:rPr>
              <a:t>OSHA Form 300A</a:t>
            </a:r>
            <a:r>
              <a:rPr lang="en-US" altLang="en-US" dirty="0">
                <a:ea typeface="ＭＳ Ｐゴシック" panose="020B0600070205080204" pitchFamily="34" charset="-128"/>
              </a:rPr>
              <a:t> – Summary of Work-Related Injuries and Illnesses</a:t>
            </a:r>
          </a:p>
          <a:p>
            <a:pPr marL="0" indent="0">
              <a:buNone/>
            </a:pPr>
            <a:endParaRPr lang="en-US" dirty="0"/>
          </a:p>
        </p:txBody>
      </p:sp>
    </p:spTree>
    <p:extLst>
      <p:ext uri="{BB962C8B-B14F-4D97-AF65-F5344CB8AC3E}">
        <p14:creationId xmlns:p14="http://schemas.microsoft.com/office/powerpoint/2010/main" val="2404976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53471"/>
                </a:solidFill>
              </a:rPr>
              <a:t>What cases need to be recorded on the forms?</a:t>
            </a:r>
            <a:br>
              <a:rPr lang="en-US" dirty="0">
                <a:solidFill>
                  <a:srgbClr val="153471"/>
                </a:solidFill>
              </a:rPr>
            </a:br>
            <a:endParaRPr lang="en-US" dirty="0"/>
          </a:p>
        </p:txBody>
      </p:sp>
      <p:sp>
        <p:nvSpPr>
          <p:cNvPr id="3" name="Content Placeholder 2"/>
          <p:cNvSpPr>
            <a:spLocks noGrp="1"/>
          </p:cNvSpPr>
          <p:nvPr>
            <p:ph idx="1"/>
          </p:nvPr>
        </p:nvSpPr>
        <p:spPr>
          <a:xfrm>
            <a:off x="3208729" y="1591072"/>
            <a:ext cx="5057262" cy="2866628"/>
          </a:xfrm>
        </p:spPr>
        <p:txBody>
          <a:bodyPr/>
          <a:lstStyle/>
          <a:p>
            <a:pPr marL="0" indent="0" algn="ctr">
              <a:buNone/>
            </a:pPr>
            <a:endParaRPr lang="en-US" sz="2800" dirty="0">
              <a:solidFill>
                <a:srgbClr val="153471"/>
              </a:solidFill>
            </a:endParaRPr>
          </a:p>
          <a:p>
            <a:pPr>
              <a:lnSpc>
                <a:spcPct val="150000"/>
              </a:lnSpc>
            </a:pPr>
            <a:r>
              <a:rPr lang="en-US" altLang="en-US" sz="2800" dirty="0">
                <a:ea typeface="ＭＳ Ｐゴシック" panose="020B0600070205080204" pitchFamily="34" charset="-128"/>
              </a:rPr>
              <a:t>Injuries and illnesses</a:t>
            </a:r>
          </a:p>
          <a:p>
            <a:pPr>
              <a:lnSpc>
                <a:spcPct val="150000"/>
              </a:lnSpc>
            </a:pPr>
            <a:r>
              <a:rPr lang="en-US" altLang="en-US" sz="2800" dirty="0">
                <a:ea typeface="ＭＳ Ｐゴシック" panose="020B0600070205080204" pitchFamily="34" charset="-128"/>
              </a:rPr>
              <a:t>Work related</a:t>
            </a:r>
          </a:p>
          <a:p>
            <a:pPr>
              <a:lnSpc>
                <a:spcPct val="150000"/>
              </a:lnSpc>
            </a:pPr>
            <a:r>
              <a:rPr lang="en-US" altLang="en-US" sz="2800" dirty="0">
                <a:ea typeface="ＭＳ Ｐゴシック" panose="020B0600070205080204" pitchFamily="34" charset="-128"/>
              </a:rPr>
              <a:t>Meet certain severity criteria</a:t>
            </a:r>
          </a:p>
          <a:p>
            <a:pPr marL="0" indent="0">
              <a:buNone/>
            </a:pPr>
            <a:endParaRPr lang="en-US" sz="2800" dirty="0"/>
          </a:p>
        </p:txBody>
      </p:sp>
    </p:spTree>
    <p:extLst>
      <p:ext uri="{BB962C8B-B14F-4D97-AF65-F5344CB8AC3E}">
        <p14:creationId xmlns:p14="http://schemas.microsoft.com/office/powerpoint/2010/main" val="2870537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53471"/>
                </a:solidFill>
              </a:rPr>
              <a:t>What is considered an injury or illness?</a:t>
            </a:r>
            <a:br>
              <a:rPr lang="en-US" dirty="0">
                <a:solidFill>
                  <a:srgbClr val="153471"/>
                </a:solidFill>
              </a:rPr>
            </a:br>
            <a:endParaRPr lang="en-US" dirty="0"/>
          </a:p>
        </p:txBody>
      </p:sp>
      <p:sp>
        <p:nvSpPr>
          <p:cNvPr id="3" name="Content Placeholder 2"/>
          <p:cNvSpPr>
            <a:spLocks noGrp="1"/>
          </p:cNvSpPr>
          <p:nvPr>
            <p:ph idx="1"/>
          </p:nvPr>
        </p:nvSpPr>
        <p:spPr>
          <a:xfrm>
            <a:off x="1293578" y="2009285"/>
            <a:ext cx="9347752" cy="2545805"/>
          </a:xfrm>
        </p:spPr>
        <p:txBody>
          <a:bodyPr/>
          <a:lstStyle/>
          <a:p>
            <a:pPr marL="0" indent="0" algn="ctr">
              <a:buNone/>
            </a:pPr>
            <a:endParaRPr lang="en-US" sz="2800" dirty="0">
              <a:solidFill>
                <a:srgbClr val="153471"/>
              </a:solidFill>
            </a:endParaRPr>
          </a:p>
          <a:p>
            <a:pPr>
              <a:lnSpc>
                <a:spcPct val="150000"/>
              </a:lnSpc>
            </a:pPr>
            <a:r>
              <a:rPr lang="en-US" altLang="en-US" sz="2800" dirty="0">
                <a:ea typeface="ＭＳ Ｐゴシック" panose="020B0600070205080204" pitchFamily="34" charset="-128"/>
              </a:rPr>
              <a:t>An abnormal condition or disorder</a:t>
            </a:r>
          </a:p>
          <a:p>
            <a:pPr>
              <a:lnSpc>
                <a:spcPct val="150000"/>
              </a:lnSpc>
            </a:pPr>
            <a:r>
              <a:rPr lang="en-US" altLang="en-US" sz="2800" dirty="0">
                <a:ea typeface="ＭＳ Ｐゴシック" panose="020B0600070205080204" pitchFamily="34" charset="-128"/>
              </a:rPr>
              <a:t>Not an exposure, unless it results in signs or symptoms</a:t>
            </a:r>
          </a:p>
          <a:p>
            <a:pPr marL="0" indent="0">
              <a:buNone/>
            </a:pPr>
            <a:endParaRPr lang="en-US" dirty="0"/>
          </a:p>
        </p:txBody>
      </p:sp>
    </p:spTree>
    <p:extLst>
      <p:ext uri="{BB962C8B-B14F-4D97-AF65-F5344CB8AC3E}">
        <p14:creationId xmlns:p14="http://schemas.microsoft.com/office/powerpoint/2010/main" val="127649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53471"/>
                </a:solidFill>
              </a:rPr>
              <a:t>What cases are work related?</a:t>
            </a:r>
            <a:br>
              <a:rPr lang="en-US" dirty="0">
                <a:solidFill>
                  <a:srgbClr val="153471"/>
                </a:solidFill>
              </a:rPr>
            </a:br>
            <a:endParaRPr lang="en-US" dirty="0"/>
          </a:p>
        </p:txBody>
      </p:sp>
      <p:sp>
        <p:nvSpPr>
          <p:cNvPr id="3" name="Content Placeholder 2"/>
          <p:cNvSpPr>
            <a:spLocks noGrp="1"/>
          </p:cNvSpPr>
          <p:nvPr>
            <p:ph idx="1"/>
          </p:nvPr>
        </p:nvSpPr>
        <p:spPr>
          <a:xfrm>
            <a:off x="1511139" y="960120"/>
            <a:ext cx="8452441" cy="4869180"/>
          </a:xfrm>
        </p:spPr>
        <p:txBody>
          <a:bodyPr/>
          <a:lstStyle/>
          <a:p>
            <a:pPr>
              <a:lnSpc>
                <a:spcPct val="150000"/>
              </a:lnSpc>
            </a:pPr>
            <a:r>
              <a:rPr lang="en-US" altLang="en-US" sz="2800" dirty="0">
                <a:ea typeface="ＭＳ Ｐゴシック" panose="020B0600070205080204" pitchFamily="34" charset="-128"/>
              </a:rPr>
              <a:t>Cases caused by events or exposures in the work environment</a:t>
            </a:r>
          </a:p>
          <a:p>
            <a:pPr>
              <a:lnSpc>
                <a:spcPct val="150000"/>
              </a:lnSpc>
            </a:pPr>
            <a:r>
              <a:rPr lang="en-US" altLang="en-US" sz="2800" dirty="0">
                <a:ea typeface="ＭＳ Ｐゴシック" panose="020B0600070205080204" pitchFamily="34" charset="-128"/>
              </a:rPr>
              <a:t>Cases contributed to by events or exposures in the work environment</a:t>
            </a:r>
          </a:p>
          <a:p>
            <a:pPr>
              <a:lnSpc>
                <a:spcPct val="150000"/>
              </a:lnSpc>
            </a:pPr>
            <a:r>
              <a:rPr lang="en-US" altLang="en-US" sz="2800" dirty="0">
                <a:ea typeface="ＭＳ Ｐゴシック" panose="020B0600070205080204" pitchFamily="34" charset="-128"/>
              </a:rPr>
              <a:t>Cases significantly aggravated by events or exposures in the work environment</a:t>
            </a:r>
          </a:p>
          <a:p>
            <a:endParaRPr lang="en-US" altLang="en-US" sz="1200" dirty="0">
              <a:ea typeface="ＭＳ Ｐゴシック" panose="020B0600070205080204" pitchFamily="34" charset="-128"/>
            </a:endParaRPr>
          </a:p>
          <a:p>
            <a:pPr>
              <a:buNone/>
            </a:pPr>
            <a:r>
              <a:rPr lang="en-US" altLang="en-US" sz="2000" dirty="0">
                <a:ea typeface="ＭＳ Ｐゴシック" panose="020B0600070205080204" pitchFamily="34" charset="-128"/>
              </a:rPr>
              <a:t>(For a list of activities that are not work related, see section 1904.5(b)(2)</a:t>
            </a:r>
          </a:p>
          <a:p>
            <a:pPr marL="0" indent="0">
              <a:buNone/>
            </a:pPr>
            <a:endParaRPr lang="en-US" sz="2800" dirty="0"/>
          </a:p>
        </p:txBody>
      </p:sp>
    </p:spTree>
    <p:extLst>
      <p:ext uri="{BB962C8B-B14F-4D97-AF65-F5344CB8AC3E}">
        <p14:creationId xmlns:p14="http://schemas.microsoft.com/office/powerpoint/2010/main" val="3184856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US" dirty="0">
                <a:solidFill>
                  <a:srgbClr val="153471"/>
                </a:solidFill>
                <a:ea typeface="+mn-ea"/>
              </a:rPr>
              <a:t>What are the severity criteria for a work-related injury or illness?</a:t>
            </a:r>
            <a:br>
              <a:rPr lang="en-US" dirty="0">
                <a:solidFill>
                  <a:srgbClr val="153471"/>
                </a:solidFill>
                <a:ea typeface="+mn-ea"/>
              </a:rPr>
            </a:br>
            <a:endParaRPr lang="en-US" dirty="0"/>
          </a:p>
        </p:txBody>
      </p:sp>
      <p:sp>
        <p:nvSpPr>
          <p:cNvPr id="3" name="Content Placeholder 2"/>
          <p:cNvSpPr>
            <a:spLocks noGrp="1"/>
          </p:cNvSpPr>
          <p:nvPr>
            <p:ph idx="1"/>
          </p:nvPr>
        </p:nvSpPr>
        <p:spPr>
          <a:xfrm>
            <a:off x="2751649" y="1473328"/>
            <a:ext cx="6518081" cy="3795902"/>
          </a:xfrm>
        </p:spPr>
        <p:txBody>
          <a:bodyPr/>
          <a:lstStyle/>
          <a:p>
            <a:pPr>
              <a:lnSpc>
                <a:spcPct val="150000"/>
              </a:lnSpc>
            </a:pPr>
            <a:r>
              <a:rPr lang="en-US" altLang="en-US" sz="2800" dirty="0">
                <a:ea typeface="ＭＳ Ｐゴシック" panose="020B0600070205080204" pitchFamily="34" charset="-128"/>
              </a:rPr>
              <a:t>Death</a:t>
            </a:r>
          </a:p>
          <a:p>
            <a:pPr>
              <a:lnSpc>
                <a:spcPct val="150000"/>
              </a:lnSpc>
            </a:pPr>
            <a:r>
              <a:rPr lang="en-US" altLang="en-US" sz="2800" dirty="0">
                <a:ea typeface="ＭＳ Ｐゴシック" panose="020B0600070205080204" pitchFamily="34" charset="-128"/>
              </a:rPr>
              <a:t>Loss of consciousness</a:t>
            </a:r>
          </a:p>
          <a:p>
            <a:pPr>
              <a:lnSpc>
                <a:spcPct val="150000"/>
              </a:lnSpc>
            </a:pPr>
            <a:r>
              <a:rPr lang="en-US" altLang="en-US" sz="2800" dirty="0">
                <a:ea typeface="ＭＳ Ｐゴシック" panose="020B0600070205080204" pitchFamily="34" charset="-128"/>
              </a:rPr>
              <a:t>Days away from work</a:t>
            </a:r>
          </a:p>
          <a:p>
            <a:pPr>
              <a:lnSpc>
                <a:spcPct val="150000"/>
              </a:lnSpc>
            </a:pPr>
            <a:r>
              <a:rPr lang="en-US" altLang="en-US" sz="2800" dirty="0">
                <a:ea typeface="ＭＳ Ｐゴシック" panose="020B0600070205080204" pitchFamily="34" charset="-128"/>
              </a:rPr>
              <a:t>Restricted work activity or job transfer</a:t>
            </a:r>
          </a:p>
          <a:p>
            <a:pPr>
              <a:lnSpc>
                <a:spcPct val="150000"/>
              </a:lnSpc>
            </a:pPr>
            <a:r>
              <a:rPr lang="en-US" altLang="en-US" sz="2800" dirty="0">
                <a:ea typeface="ＭＳ Ｐゴシック" panose="020B0600070205080204" pitchFamily="34" charset="-128"/>
              </a:rPr>
              <a:t>Medical treatment beyond first aid</a:t>
            </a:r>
          </a:p>
          <a:p>
            <a:pPr marL="0" indent="0">
              <a:buNone/>
            </a:pPr>
            <a:endParaRPr lang="en-US" dirty="0"/>
          </a:p>
        </p:txBody>
      </p:sp>
    </p:spTree>
    <p:extLst>
      <p:ext uri="{BB962C8B-B14F-4D97-AF65-F5344CB8AC3E}">
        <p14:creationId xmlns:p14="http://schemas.microsoft.com/office/powerpoint/2010/main" val="368183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One</a:t>
            </a:r>
          </a:p>
        </p:txBody>
      </p:sp>
      <p:sp>
        <p:nvSpPr>
          <p:cNvPr id="3" name="Content Placeholder 2"/>
          <p:cNvSpPr>
            <a:spLocks noGrp="1"/>
          </p:cNvSpPr>
          <p:nvPr>
            <p:ph idx="1"/>
          </p:nvPr>
        </p:nvSpPr>
        <p:spPr>
          <a:xfrm>
            <a:off x="2010485" y="2198464"/>
            <a:ext cx="8166249" cy="1545196"/>
          </a:xfrm>
        </p:spPr>
        <p:txBody>
          <a:bodyPr/>
          <a:lstStyle/>
          <a:p>
            <a:pPr marL="0" indent="0" algn="ctr">
              <a:buNone/>
            </a:pPr>
            <a:r>
              <a:rPr lang="en-US" sz="8000" b="1" dirty="0"/>
              <a:t>OSHA</a:t>
            </a:r>
          </a:p>
        </p:txBody>
      </p:sp>
    </p:spTree>
    <p:extLst>
      <p:ext uri="{BB962C8B-B14F-4D97-AF65-F5344CB8AC3E}">
        <p14:creationId xmlns:p14="http://schemas.microsoft.com/office/powerpoint/2010/main" val="17328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ea typeface="Helvetica" pitchFamily="2" charset="0"/>
              </a:rPr>
              <a:t>Determining Which Work-Related Illnesses and Injuries to Record</a:t>
            </a:r>
            <a:br>
              <a:rPr lang="en-US" dirty="0">
                <a:solidFill>
                  <a:srgbClr val="002060"/>
                </a:solidFill>
              </a:rPr>
            </a:br>
            <a:endParaRPr lang="en-US" dirty="0"/>
          </a:p>
        </p:txBody>
      </p:sp>
      <p:pic>
        <p:nvPicPr>
          <p:cNvPr id="5" name="Picture 3" title="Picture of recording criteria decision tre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9716" y="954883"/>
            <a:ext cx="7772400" cy="5070475"/>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020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of Work – Form 300</a:t>
            </a:r>
          </a:p>
        </p:txBody>
      </p:sp>
      <p:pic>
        <p:nvPicPr>
          <p:cNvPr id="5" name="Content Placeholder 4" descr="Form 300"/>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072896" y="890016"/>
            <a:ext cx="9668256" cy="5242560"/>
          </a:xfrm>
          <a:prstGeom prst="rect">
            <a:avLst/>
          </a:prstGeom>
          <a:noFill/>
          <a:ln>
            <a:noFill/>
          </a:ln>
        </p:spPr>
      </p:pic>
    </p:spTree>
    <p:extLst>
      <p:ext uri="{BB962C8B-B14F-4D97-AF65-F5344CB8AC3E}">
        <p14:creationId xmlns:p14="http://schemas.microsoft.com/office/powerpoint/2010/main" val="3961666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53471"/>
                </a:solidFill>
                <a:ea typeface="ＭＳ Ｐゴシック" panose="020B0600070205080204" pitchFamily="34" charset="-128"/>
              </a:rPr>
              <a:t>OSHA Form 300: Recording a Fatality</a:t>
            </a:r>
            <a:br>
              <a:rPr lang="en-US" altLang="en-US" dirty="0">
                <a:solidFill>
                  <a:srgbClr val="153471"/>
                </a:solidFill>
                <a:ea typeface="ＭＳ Ｐゴシック" panose="020B0600070205080204" pitchFamily="34" charset="-128"/>
              </a:rPr>
            </a:br>
            <a:endParaRPr lang="en-US" dirty="0"/>
          </a:p>
        </p:txBody>
      </p:sp>
      <p:sp>
        <p:nvSpPr>
          <p:cNvPr id="3" name="Content Placeholder 2" descr="Form 300 closer view"/>
          <p:cNvSpPr>
            <a:spLocks noGrp="1"/>
          </p:cNvSpPr>
          <p:nvPr>
            <p:ph idx="1"/>
          </p:nvPr>
        </p:nvSpPr>
        <p:spPr>
          <a:xfrm>
            <a:off x="203200" y="1036639"/>
            <a:ext cx="11785600" cy="4750386"/>
          </a:xfrm>
        </p:spPr>
        <p:txBody>
          <a:bodyPr/>
          <a:lstStyle/>
          <a:p>
            <a:pPr marL="0" indent="0" algn="ctr">
              <a:buNone/>
            </a:pPr>
            <a:endParaRPr lang="en-US" sz="2800" dirty="0">
              <a:solidFill>
                <a:srgbClr val="153471"/>
              </a:solidFill>
              <a:ea typeface="ＭＳ Ｐゴシック" panose="020B0600070205080204" pitchFamily="34" charset="-128"/>
            </a:endParaRPr>
          </a:p>
          <a:p>
            <a:pPr marL="0" indent="0">
              <a:buNone/>
            </a:pPr>
            <a:endParaRPr lang="en-US" sz="2800" dirty="0"/>
          </a:p>
        </p:txBody>
      </p:sp>
      <p:pic>
        <p:nvPicPr>
          <p:cNvPr id="4" name="Picture 5" descr="OSHA form 300"/>
          <p:cNvPicPr>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374571" y="1161832"/>
            <a:ext cx="11442857" cy="450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04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53471"/>
                </a:solidFill>
                <a:ea typeface="ＭＳ Ｐゴシック" panose="020B0600070205080204" pitchFamily="34" charset="-128"/>
              </a:rPr>
              <a:t>OSHA Form 300: Recording a Case with Days Away From Work</a:t>
            </a:r>
            <a:br>
              <a:rPr lang="en-US" dirty="0"/>
            </a:br>
            <a:endParaRPr lang="en-US" dirty="0"/>
          </a:p>
        </p:txBody>
      </p:sp>
      <p:pic>
        <p:nvPicPr>
          <p:cNvPr id="4" name="Picture 5" descr="OSHA form 300"/>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348584" y="1049913"/>
            <a:ext cx="11417143" cy="48728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5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solidFill>
                  <a:srgbClr val="153471"/>
                </a:solidFill>
                <a:ea typeface="ＭＳ Ｐゴシック" panose="020B0600070205080204" pitchFamily="34" charset="-128"/>
              </a:rPr>
              <a:t>OSHA Form 300: Recording a Case with Restricted Work Activity or Job Transfer</a:t>
            </a:r>
            <a:br>
              <a:rPr lang="en-US" dirty="0"/>
            </a:br>
            <a:endParaRPr lang="en-US" dirty="0"/>
          </a:p>
        </p:txBody>
      </p:sp>
      <p:pic>
        <p:nvPicPr>
          <p:cNvPr id="4" name="Picture 5" descr="OSHA form 300"/>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812357" y="917374"/>
            <a:ext cx="10559524" cy="51309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769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solidFill>
                  <a:srgbClr val="153471"/>
                </a:solidFill>
                <a:ea typeface="ＭＳ Ｐゴシック" panose="020B0600070205080204" pitchFamily="34" charset="-128"/>
              </a:rPr>
              <a:t>OSHA Form 300: Recording a Case with Medical Treatment beyond First Aid</a:t>
            </a:r>
            <a:br>
              <a:rPr lang="en-US" dirty="0"/>
            </a:br>
            <a:endParaRPr lang="en-US" dirty="0"/>
          </a:p>
        </p:txBody>
      </p:sp>
      <p:pic>
        <p:nvPicPr>
          <p:cNvPr id="4" name="Picture 6" descr="OSHA form 300"/>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984018" y="915641"/>
            <a:ext cx="10402286" cy="51894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39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ea typeface="Helvetica" pitchFamily="2" charset="0"/>
              </a:rPr>
              <a:t>OSHA 301, Injury and Illness Incident Report</a:t>
            </a:r>
            <a:endParaRPr lang="en-US" dirty="0">
              <a:solidFill>
                <a:srgbClr val="002060"/>
              </a:solidFill>
            </a:endParaRPr>
          </a:p>
        </p:txBody>
      </p:sp>
      <p:sp>
        <p:nvSpPr>
          <p:cNvPr id="3" name="Content Placeholder 2"/>
          <p:cNvSpPr>
            <a:spLocks noGrp="1"/>
          </p:cNvSpPr>
          <p:nvPr>
            <p:ph idx="1"/>
          </p:nvPr>
        </p:nvSpPr>
        <p:spPr>
          <a:xfrm>
            <a:off x="197121" y="1224529"/>
            <a:ext cx="11785600" cy="4236819"/>
          </a:xfrm>
        </p:spPr>
        <p:txBody>
          <a:bodyPr/>
          <a:lstStyle/>
          <a:p>
            <a:r>
              <a:rPr lang="en-US" altLang="en-US" sz="2800" dirty="0">
                <a:solidFill>
                  <a:srgbClr val="002060"/>
                </a:solidFill>
                <a:sym typeface="Arial" panose="020B0604020202020204" pitchFamily="34" charset="0"/>
              </a:rPr>
              <a:t>Each employer must complete the OSHA 301 form within seven calendar days from the time the employer learns of the work-related injury or illness</a:t>
            </a:r>
          </a:p>
          <a:p>
            <a:pPr marL="0" indent="0">
              <a:buNone/>
            </a:pPr>
            <a:endParaRPr lang="en-US" altLang="en-US" sz="1100" dirty="0">
              <a:solidFill>
                <a:srgbClr val="002060"/>
              </a:solidFill>
              <a:sym typeface="Arial" panose="020B0604020202020204" pitchFamily="34" charset="0"/>
            </a:endParaRPr>
          </a:p>
          <a:p>
            <a:r>
              <a:rPr lang="en-US" altLang="en-US" sz="2800" dirty="0">
                <a:solidFill>
                  <a:srgbClr val="002060"/>
                </a:solidFill>
                <a:sym typeface="Arial" panose="020B0604020202020204" pitchFamily="34" charset="0"/>
              </a:rPr>
              <a:t>This form includes more data about how the injury or illness occurred</a:t>
            </a:r>
          </a:p>
          <a:p>
            <a:endParaRPr lang="en-US" altLang="en-US" sz="1200" dirty="0">
              <a:solidFill>
                <a:srgbClr val="002060"/>
              </a:solidFill>
              <a:sym typeface="Arial" panose="020B0604020202020204" pitchFamily="34" charset="0"/>
            </a:endParaRPr>
          </a:p>
          <a:p>
            <a:r>
              <a:rPr lang="en-US" altLang="en-US" sz="2800" dirty="0">
                <a:solidFill>
                  <a:srgbClr val="002060"/>
                </a:solidFill>
              </a:rPr>
              <a:t>Employees and former employees are guaranteed access to their individual OSHA 301 forms. Employee representatives will be provided access to the “information about the case” section of the OSHA 301 form in establishments where they represent employees</a:t>
            </a:r>
            <a:endParaRPr lang="en-US" altLang="en-US" sz="2800" b="1" dirty="0">
              <a:solidFill>
                <a:srgbClr val="002060"/>
              </a:solidFill>
              <a:sym typeface="Arial" panose="020B0604020202020204" pitchFamily="34" charset="0"/>
            </a:endParaRPr>
          </a:p>
          <a:p>
            <a:endParaRPr lang="en-US" altLang="en-US" b="1" dirty="0">
              <a:solidFill>
                <a:srgbClr val="002060"/>
              </a:solidFill>
              <a:sym typeface="Arial" panose="020B0604020202020204" pitchFamily="34" charset="0"/>
            </a:endParaRPr>
          </a:p>
          <a:p>
            <a:endParaRPr lang="en-US" dirty="0"/>
          </a:p>
        </p:txBody>
      </p:sp>
    </p:spTree>
    <p:extLst>
      <p:ext uri="{BB962C8B-B14F-4D97-AF65-F5344CB8AC3E}">
        <p14:creationId xmlns:p14="http://schemas.microsoft.com/office/powerpoint/2010/main" val="4015455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Form 301"/>
          <p:cNvSpPr>
            <a:spLocks noGrp="1"/>
          </p:cNvSpPr>
          <p:nvPr>
            <p:ph type="title"/>
          </p:nvPr>
        </p:nvSpPr>
        <p:spPr/>
        <p:txBody>
          <a:bodyPr/>
          <a:lstStyle/>
          <a:p>
            <a:r>
              <a:rPr lang="en-US" dirty="0"/>
              <a:t>Form 301</a:t>
            </a:r>
          </a:p>
        </p:txBody>
      </p:sp>
      <p:pic>
        <p:nvPicPr>
          <p:cNvPr id="4" name="Content Placeholder 3" descr="Form 301"/>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58112" y="890016"/>
            <a:ext cx="8900160" cy="5230368"/>
          </a:xfrm>
          <a:prstGeom prst="rect">
            <a:avLst/>
          </a:prstGeom>
          <a:noFill/>
          <a:ln>
            <a:noFill/>
          </a:ln>
        </p:spPr>
      </p:pic>
    </p:spTree>
    <p:extLst>
      <p:ext uri="{BB962C8B-B14F-4D97-AF65-F5344CB8AC3E}">
        <p14:creationId xmlns:p14="http://schemas.microsoft.com/office/powerpoint/2010/main" val="266531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53471"/>
                </a:solidFill>
                <a:ea typeface="ＭＳ Ｐゴシック" panose="020B0600070205080204" pitchFamily="34" charset="-128"/>
              </a:rPr>
              <a:t>OSHA Form 301: Injury and Illness Incident Report</a:t>
            </a:r>
            <a:endParaRPr lang="en-US" dirty="0"/>
          </a:p>
        </p:txBody>
      </p:sp>
      <p:pic>
        <p:nvPicPr>
          <p:cNvPr id="4" name="Picture 5" descr="OSHA form 301"/>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479361" y="1020290"/>
            <a:ext cx="11266667" cy="49333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091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53471"/>
                </a:solidFill>
              </a:rPr>
              <a:t>OSHA Form 300A: Summary of Work-Related Injuries and Illnesses</a:t>
            </a:r>
            <a:endParaRPr lang="en-US" dirty="0"/>
          </a:p>
        </p:txBody>
      </p:sp>
      <p:pic>
        <p:nvPicPr>
          <p:cNvPr id="4" name="Picture 5" descr="OSHA form 300A"/>
          <p:cNvPicPr>
            <a:picLocks noGrp="1" noChangeAspect="1" noChangeArrowheads="1"/>
          </p:cNvPicPr>
          <p:nvPr>
            <p:ph idx="1"/>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bwMode="auto">
          <a:xfrm>
            <a:off x="2076561" y="909486"/>
            <a:ext cx="7765673" cy="51593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4"/>
          <p:cNvSpPr>
            <a:spLocks noGrp="1"/>
          </p:cNvSpPr>
          <p:nvPr>
            <p:ph type="title"/>
          </p:nvPr>
        </p:nvSpPr>
        <p:spPr>
          <a:xfrm>
            <a:off x="148814" y="249219"/>
            <a:ext cx="8839200" cy="762000"/>
          </a:xfrm>
        </p:spPr>
        <p:txBody>
          <a:bodyPr/>
          <a:lstStyle/>
          <a:p>
            <a:pPr>
              <a:defRPr/>
            </a:pPr>
            <a:r>
              <a:rPr lang="en-US" dirty="0">
                <a:latin typeface="Arial" charset="0"/>
              </a:rPr>
              <a:t>Lesson Overview</a:t>
            </a:r>
          </a:p>
        </p:txBody>
      </p:sp>
      <p:sp>
        <p:nvSpPr>
          <p:cNvPr id="4099" name="Content Placeholder 2"/>
          <p:cNvSpPr>
            <a:spLocks noGrp="1"/>
          </p:cNvSpPr>
          <p:nvPr>
            <p:ph idx="1"/>
          </p:nvPr>
        </p:nvSpPr>
        <p:spPr>
          <a:xfrm>
            <a:off x="1981200" y="1371600"/>
            <a:ext cx="8229600" cy="3505200"/>
          </a:xfrm>
        </p:spPr>
        <p:txBody>
          <a:bodyPr/>
          <a:lstStyle/>
          <a:p>
            <a:pPr marL="0" indent="0">
              <a:lnSpc>
                <a:spcPct val="90000"/>
              </a:lnSpc>
              <a:buNone/>
              <a:defRPr/>
            </a:pPr>
            <a:r>
              <a:rPr lang="en-US" dirty="0">
                <a:latin typeface="Arial" charset="0"/>
              </a:rPr>
              <a:t>Purpose:</a:t>
            </a:r>
          </a:p>
          <a:p>
            <a:pPr marL="0" indent="0">
              <a:lnSpc>
                <a:spcPct val="90000"/>
              </a:lnSpc>
              <a:buNone/>
              <a:defRPr/>
            </a:pPr>
            <a:r>
              <a:rPr lang="en-US" sz="2000" dirty="0">
                <a:latin typeface="Arial" charset="0"/>
              </a:rPr>
              <a:t>To provide introductory information about OSHA</a:t>
            </a:r>
          </a:p>
          <a:p>
            <a:pPr marL="0" indent="0">
              <a:lnSpc>
                <a:spcPct val="90000"/>
              </a:lnSpc>
              <a:buNone/>
              <a:defRPr/>
            </a:pPr>
            <a:endParaRPr lang="en-US" b="1" dirty="0">
              <a:latin typeface="Arial" charset="0"/>
            </a:endParaRPr>
          </a:p>
          <a:p>
            <a:pPr marL="0" indent="0">
              <a:lnSpc>
                <a:spcPct val="90000"/>
              </a:lnSpc>
              <a:buNone/>
              <a:defRPr/>
            </a:pPr>
            <a:r>
              <a:rPr lang="en-US" dirty="0">
                <a:latin typeface="Arial" charset="0"/>
              </a:rPr>
              <a:t>Topics:</a:t>
            </a:r>
          </a:p>
          <a:p>
            <a:pPr marL="1066800" lvl="1" indent="-438150">
              <a:lnSpc>
                <a:spcPct val="90000"/>
              </a:lnSpc>
              <a:defRPr/>
            </a:pPr>
            <a:r>
              <a:rPr lang="en-US" sz="2000" dirty="0">
                <a:latin typeface="Arial" charset="0"/>
              </a:rPr>
              <a:t>Why is OSHA important to you?</a:t>
            </a:r>
          </a:p>
          <a:p>
            <a:pPr marL="1066800" lvl="1" indent="-438150">
              <a:lnSpc>
                <a:spcPct val="90000"/>
              </a:lnSpc>
              <a:defRPr/>
            </a:pPr>
            <a:r>
              <a:rPr lang="en-US" sz="2000" dirty="0">
                <a:latin typeface="Arial" charset="0"/>
              </a:rPr>
              <a:t>What rights do you have under OSHA?</a:t>
            </a:r>
          </a:p>
          <a:p>
            <a:pPr marL="1066800" lvl="1" indent="-438150">
              <a:lnSpc>
                <a:spcPct val="90000"/>
              </a:lnSpc>
              <a:defRPr/>
            </a:pPr>
            <a:r>
              <a:rPr lang="en-US" sz="2000" dirty="0">
                <a:latin typeface="Arial" charset="0"/>
              </a:rPr>
              <a:t>What responsibilities do you have under OSHA?</a:t>
            </a:r>
          </a:p>
          <a:p>
            <a:pPr marL="1066800" lvl="1" indent="-438150">
              <a:lnSpc>
                <a:spcPct val="90000"/>
              </a:lnSpc>
              <a:defRPr/>
            </a:pPr>
            <a:r>
              <a:rPr lang="en-US" sz="2000" dirty="0">
                <a:latin typeface="Arial" charset="0"/>
              </a:rPr>
              <a:t>What do the OSHA standards say?</a:t>
            </a:r>
          </a:p>
          <a:p>
            <a:pPr marL="1066800" lvl="1" indent="-438150">
              <a:lnSpc>
                <a:spcPct val="90000"/>
              </a:lnSpc>
              <a:defRPr/>
            </a:pPr>
            <a:r>
              <a:rPr lang="en-US" sz="2000" dirty="0">
                <a:latin typeface="Arial" charset="0"/>
              </a:rPr>
              <a:t>How are OSHA inspections conducted?</a:t>
            </a:r>
          </a:p>
          <a:p>
            <a:pPr marL="1066800" lvl="1" indent="-438150">
              <a:lnSpc>
                <a:spcPct val="90000"/>
              </a:lnSpc>
              <a:defRPr/>
            </a:pPr>
            <a:r>
              <a:rPr lang="en-US" sz="2000" dirty="0">
                <a:latin typeface="Arial" charset="0"/>
              </a:rPr>
              <a:t>Where can you go for help?</a:t>
            </a:r>
          </a:p>
        </p:txBody>
      </p:sp>
    </p:spTree>
    <p:extLst>
      <p:ext uri="{BB962C8B-B14F-4D97-AF65-F5344CB8AC3E}">
        <p14:creationId xmlns:p14="http://schemas.microsoft.com/office/powerpoint/2010/main" val="386243276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a:t>
            </a:r>
          </a:p>
        </p:txBody>
      </p:sp>
      <p:pic>
        <p:nvPicPr>
          <p:cNvPr id="4" name="Content Placeholder 3" descr="form 300 summary"/>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341120" y="865632"/>
            <a:ext cx="9302496" cy="5266944"/>
          </a:xfrm>
          <a:prstGeom prst="rect">
            <a:avLst/>
          </a:prstGeom>
          <a:noFill/>
          <a:ln>
            <a:noFill/>
          </a:ln>
        </p:spPr>
      </p:pic>
    </p:spTree>
    <p:extLst>
      <p:ext uri="{BB962C8B-B14F-4D97-AF65-F5344CB8AC3E}">
        <p14:creationId xmlns:p14="http://schemas.microsoft.com/office/powerpoint/2010/main" val="2667591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53471"/>
                </a:solidFill>
              </a:rPr>
              <a:t>OSHA Form 300A: Information Gathering</a:t>
            </a:r>
            <a:endParaRPr lang="en-US" dirty="0"/>
          </a:p>
        </p:txBody>
      </p:sp>
      <p:pic>
        <p:nvPicPr>
          <p:cNvPr id="4" name="Picture 8" descr="OSHA form 300A"/>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3388597" y="884829"/>
            <a:ext cx="4777142" cy="51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937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53471"/>
                </a:solidFill>
              </a:rPr>
              <a:t>Keep the Forms on File</a:t>
            </a:r>
            <a:endParaRPr lang="en-US" dirty="0"/>
          </a:p>
        </p:txBody>
      </p:sp>
      <p:sp>
        <p:nvSpPr>
          <p:cNvPr id="3" name="Content Placeholder 2"/>
          <p:cNvSpPr>
            <a:spLocks noGrp="1"/>
          </p:cNvSpPr>
          <p:nvPr>
            <p:ph idx="1"/>
          </p:nvPr>
        </p:nvSpPr>
        <p:spPr>
          <a:xfrm>
            <a:off x="2221365" y="1230949"/>
            <a:ext cx="7512050" cy="4072571"/>
          </a:xfrm>
        </p:spPr>
        <p:txBody>
          <a:bodyPr/>
          <a:lstStyle/>
          <a:p>
            <a:pPr>
              <a:lnSpc>
                <a:spcPct val="150000"/>
              </a:lnSpc>
            </a:pPr>
            <a:r>
              <a:rPr lang="en-US" altLang="en-US" dirty="0">
                <a:ea typeface="ＭＳ Ｐゴシック" panose="020B0600070205080204" pitchFamily="34" charset="-128"/>
              </a:rPr>
              <a:t>File and update for 5 years</a:t>
            </a:r>
          </a:p>
          <a:p>
            <a:pPr>
              <a:lnSpc>
                <a:spcPct val="150000"/>
              </a:lnSpc>
            </a:pPr>
            <a:r>
              <a:rPr lang="en-US" dirty="0"/>
              <a:t>The recordkeeping regulation also requires establishments with 250 or more employees that are currently  required to keep OSHA injury and illness records to electronically submit information from the OSHA Form 300A to OSHA annually.</a:t>
            </a:r>
          </a:p>
          <a:p>
            <a:pPr>
              <a:lnSpc>
                <a:spcPct val="150000"/>
              </a:lnSpc>
            </a:pPr>
            <a:r>
              <a:rPr lang="en-US" altLang="en-US" dirty="0">
                <a:ea typeface="ＭＳ Ｐゴシック" panose="020B0600070205080204" pitchFamily="34" charset="-128"/>
              </a:rPr>
              <a:t>Allow access to the records</a:t>
            </a:r>
          </a:p>
          <a:p>
            <a:endParaRPr lang="en-US" dirty="0"/>
          </a:p>
        </p:txBody>
      </p:sp>
    </p:spTree>
    <p:extLst>
      <p:ext uri="{BB962C8B-B14F-4D97-AF65-F5344CB8AC3E}">
        <p14:creationId xmlns:p14="http://schemas.microsoft.com/office/powerpoint/2010/main" val="3515217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415" y="579896"/>
            <a:ext cx="10786821" cy="533399"/>
          </a:xfrm>
        </p:spPr>
        <p:txBody>
          <a:bodyPr/>
          <a:lstStyle/>
          <a:p>
            <a:r>
              <a:rPr lang="en-US" dirty="0">
                <a:solidFill>
                  <a:schemeClr val="bg1"/>
                </a:solidFill>
              </a:rPr>
              <a:t>Incident Investigation Procedure</a:t>
            </a:r>
            <a:br>
              <a:rPr lang="en-US" dirty="0"/>
            </a:br>
            <a:endParaRPr lang="en-US" dirty="0"/>
          </a:p>
        </p:txBody>
      </p:sp>
      <p:sp>
        <p:nvSpPr>
          <p:cNvPr id="3" name="Content Placeholder 2"/>
          <p:cNvSpPr>
            <a:spLocks noGrp="1"/>
          </p:cNvSpPr>
          <p:nvPr>
            <p:ph idx="4294967295"/>
          </p:nvPr>
        </p:nvSpPr>
        <p:spPr>
          <a:xfrm>
            <a:off x="1503336" y="1982115"/>
            <a:ext cx="9174995" cy="3659268"/>
          </a:xfrm>
          <a:prstGeom prst="rect">
            <a:avLst/>
          </a:prstGeom>
        </p:spPr>
        <p:txBody>
          <a:bodyPr/>
          <a:lstStyle/>
          <a:p>
            <a:pPr marL="0" indent="0" algn="ctr">
              <a:buNone/>
            </a:pPr>
            <a:r>
              <a:rPr lang="en-US" sz="6600" b="1" dirty="0">
                <a:solidFill>
                  <a:srgbClr val="002060"/>
                </a:solidFill>
                <a:ea typeface="Calibri" panose="020F0502020204030204" pitchFamily="34" charset="0"/>
                <a:sym typeface="Calibri Light"/>
              </a:rPr>
              <a:t>Incident Investigation</a:t>
            </a:r>
            <a:br>
              <a:rPr lang="en-US" sz="6600" b="1" dirty="0">
                <a:solidFill>
                  <a:srgbClr val="002060"/>
                </a:solidFill>
                <a:sym typeface="Calibri Light"/>
              </a:rPr>
            </a:br>
            <a:r>
              <a:rPr lang="en-US" sz="6600" b="1" dirty="0">
                <a:solidFill>
                  <a:srgbClr val="002060"/>
                </a:solidFill>
                <a:ea typeface="Calibri" panose="020F0502020204030204" pitchFamily="34" charset="0"/>
                <a:sym typeface="Calibri Light"/>
              </a:rPr>
              <a:t>Procedure</a:t>
            </a:r>
            <a:endParaRPr lang="en-US" sz="6600" b="1" dirty="0">
              <a:solidFill>
                <a:srgbClr val="002060"/>
              </a:solidFill>
            </a:endParaRPr>
          </a:p>
        </p:txBody>
      </p:sp>
    </p:spTree>
    <p:extLst>
      <p:ext uri="{BB962C8B-B14F-4D97-AF65-F5344CB8AC3E}">
        <p14:creationId xmlns:p14="http://schemas.microsoft.com/office/powerpoint/2010/main" val="920125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a:t>
            </a:r>
            <a:endParaRPr lang="en-US" b="1" dirty="0"/>
          </a:p>
        </p:txBody>
      </p:sp>
      <p:sp>
        <p:nvSpPr>
          <p:cNvPr id="3" name="Content Placeholder 2"/>
          <p:cNvSpPr>
            <a:spLocks noGrp="1"/>
          </p:cNvSpPr>
          <p:nvPr>
            <p:ph idx="1"/>
          </p:nvPr>
        </p:nvSpPr>
        <p:spPr>
          <a:xfrm>
            <a:off x="1100380" y="1036639"/>
            <a:ext cx="10888420" cy="4906962"/>
          </a:xfrm>
        </p:spPr>
        <p:txBody>
          <a:bodyPr/>
          <a:lstStyle/>
          <a:p>
            <a:pPr marL="0" indent="0">
              <a:buNone/>
            </a:pPr>
            <a:r>
              <a:rPr lang="en-US" b="1" dirty="0"/>
              <a:t>Purpose</a:t>
            </a:r>
          </a:p>
          <a:p>
            <a:pPr marL="0" indent="0">
              <a:buNone/>
            </a:pPr>
            <a:endParaRPr lang="en-US" dirty="0"/>
          </a:p>
          <a:p>
            <a:pPr lvl="1"/>
            <a:r>
              <a:rPr lang="en-US" dirty="0"/>
              <a:t>Prevent Injuries and Illness</a:t>
            </a:r>
          </a:p>
          <a:p>
            <a:pPr lvl="1"/>
            <a:r>
              <a:rPr lang="en-US" dirty="0"/>
              <a:t>Save Lives</a:t>
            </a:r>
          </a:p>
          <a:p>
            <a:pPr lvl="1"/>
            <a:r>
              <a:rPr lang="en-US" dirty="0"/>
              <a:t>Save Money</a:t>
            </a:r>
          </a:p>
          <a:p>
            <a:pPr lvl="1"/>
            <a:r>
              <a:rPr lang="en-US" dirty="0"/>
              <a:t>Demonstrate commitment to Health and Safety</a:t>
            </a:r>
          </a:p>
          <a:p>
            <a:pPr lvl="1"/>
            <a:r>
              <a:rPr lang="en-US" dirty="0"/>
              <a:t>Promote positive workplace morale</a:t>
            </a:r>
          </a:p>
          <a:p>
            <a:pPr lvl="1"/>
            <a:r>
              <a:rPr lang="en-US" dirty="0"/>
              <a:t>Improve management</a:t>
            </a:r>
          </a:p>
        </p:txBody>
      </p:sp>
    </p:spTree>
    <p:extLst>
      <p:ext uri="{BB962C8B-B14F-4D97-AF65-F5344CB8AC3E}">
        <p14:creationId xmlns:p14="http://schemas.microsoft.com/office/powerpoint/2010/main" val="3076546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080479" cy="487362"/>
          </a:xfrm>
        </p:spPr>
        <p:txBody>
          <a:bodyPr/>
          <a:lstStyle/>
          <a:p>
            <a:r>
              <a:rPr lang="en-US" altLang="en-US" b="1" dirty="0"/>
              <a:t>Incident Investigation Worksite</a:t>
            </a:r>
            <a:endParaRPr lang="en-US" b="1" dirty="0"/>
          </a:p>
        </p:txBody>
      </p:sp>
      <p:sp>
        <p:nvSpPr>
          <p:cNvPr id="3" name="Content Placeholder 2"/>
          <p:cNvSpPr>
            <a:spLocks noGrp="1"/>
          </p:cNvSpPr>
          <p:nvPr>
            <p:ph idx="1"/>
          </p:nvPr>
        </p:nvSpPr>
        <p:spPr/>
        <p:txBody>
          <a:bodyPr/>
          <a:lstStyle/>
          <a:p>
            <a:r>
              <a:rPr lang="en-US" dirty="0">
                <a:solidFill>
                  <a:srgbClr val="002060"/>
                </a:solidFill>
                <a:latin typeface="Arial" charset="0"/>
                <a:ea typeface="Arial" charset="0"/>
                <a:cs typeface="Arial" charset="0"/>
              </a:rPr>
              <a:t>Investigating a worksite incident— a fatality, injury, illness, or close call— provides employers and workers the opportunity to identify hazards in their operations and shortcomings in their safety and health programs </a:t>
            </a:r>
          </a:p>
          <a:p>
            <a:pPr marL="0" indent="0">
              <a:buNone/>
            </a:pPr>
            <a:endParaRPr lang="en-US" dirty="0">
              <a:solidFill>
                <a:srgbClr val="002060"/>
              </a:solidFill>
              <a:latin typeface="Arial" charset="0"/>
              <a:ea typeface="Arial" charset="0"/>
              <a:cs typeface="Arial" charset="0"/>
            </a:endParaRPr>
          </a:p>
          <a:p>
            <a:r>
              <a:rPr lang="en-US" dirty="0">
                <a:solidFill>
                  <a:srgbClr val="002060"/>
                </a:solidFill>
                <a:latin typeface="Arial" charset="0"/>
                <a:ea typeface="Arial" charset="0"/>
                <a:cs typeface="Arial" charset="0"/>
              </a:rPr>
              <a:t>Most importantly, it enables employers and workers to identify and implement the corrective actions necessary to prevent future incidents</a:t>
            </a:r>
          </a:p>
          <a:p>
            <a:pPr marL="0" indent="0">
              <a:buNone/>
            </a:pPr>
            <a:endParaRPr lang="en-US" dirty="0">
              <a:solidFill>
                <a:srgbClr val="002060"/>
              </a:solidFill>
              <a:latin typeface="Arial" charset="0"/>
              <a:ea typeface="Arial" charset="0"/>
              <a:cs typeface="Arial" charset="0"/>
            </a:endParaRPr>
          </a:p>
          <a:p>
            <a:r>
              <a:rPr lang="en-US" dirty="0">
                <a:solidFill>
                  <a:srgbClr val="002060"/>
                </a:solidFill>
                <a:latin typeface="Arial" charset="0"/>
                <a:ea typeface="Arial" charset="0"/>
                <a:cs typeface="Arial" charset="0"/>
              </a:rPr>
              <a:t>Incident investigations that focus on identifying and correcting root causes, </a:t>
            </a:r>
            <a:r>
              <a:rPr lang="en-US" u="sng" dirty="0">
                <a:solidFill>
                  <a:srgbClr val="002060"/>
                </a:solidFill>
                <a:latin typeface="Arial" charset="0"/>
                <a:ea typeface="Arial" charset="0"/>
                <a:cs typeface="Arial" charset="0"/>
              </a:rPr>
              <a:t>not on finding fault or blame, </a:t>
            </a:r>
            <a:r>
              <a:rPr lang="en-US" dirty="0">
                <a:solidFill>
                  <a:srgbClr val="002060"/>
                </a:solidFill>
                <a:latin typeface="Arial" charset="0"/>
                <a:ea typeface="Arial" charset="0"/>
                <a:cs typeface="Arial" charset="0"/>
              </a:rPr>
              <a:t>also improve workplace morale and increase productivity, by demonstrating an employer’s commitment to a safe and healthful workplace </a:t>
            </a:r>
          </a:p>
          <a:p>
            <a:endParaRPr lang="en-US" dirty="0"/>
          </a:p>
        </p:txBody>
      </p:sp>
    </p:spTree>
    <p:extLst>
      <p:ext uri="{BB962C8B-B14F-4D97-AF65-F5344CB8AC3E}">
        <p14:creationId xmlns:p14="http://schemas.microsoft.com/office/powerpoint/2010/main" val="829696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Terms</a:t>
            </a:r>
            <a:endParaRPr lang="en-US" b="1" dirty="0"/>
          </a:p>
        </p:txBody>
      </p:sp>
      <p:sp>
        <p:nvSpPr>
          <p:cNvPr id="3" name="Content Placeholder 2"/>
          <p:cNvSpPr>
            <a:spLocks noGrp="1"/>
          </p:cNvSpPr>
          <p:nvPr>
            <p:ph idx="1"/>
          </p:nvPr>
        </p:nvSpPr>
        <p:spPr>
          <a:xfrm>
            <a:off x="197121" y="1011587"/>
            <a:ext cx="6524228" cy="641849"/>
          </a:xfrm>
        </p:spPr>
        <p:txBody>
          <a:bodyPr/>
          <a:lstStyle/>
          <a:p>
            <a:pPr marL="0" indent="0">
              <a:buNone/>
            </a:pPr>
            <a:r>
              <a:rPr lang="en-US" altLang="en-US" b="1" dirty="0">
                <a:solidFill>
                  <a:srgbClr val="002060"/>
                </a:solidFill>
                <a:latin typeface="Arial  "/>
                <a:ea typeface="Arial Black" panose="020B0A04020102020204" pitchFamily="34" charset="0"/>
                <a:cs typeface="Arial  "/>
                <a:sym typeface="Arial Black" panose="020B0A04020102020204" pitchFamily="34" charset="0"/>
              </a:rPr>
              <a:t>Terms</a:t>
            </a:r>
          </a:p>
          <a:p>
            <a:pPr marL="0" indent="0">
              <a:buNone/>
            </a:pPr>
            <a:endParaRPr lang="en-US" dirty="0"/>
          </a:p>
        </p:txBody>
      </p:sp>
      <p:sp>
        <p:nvSpPr>
          <p:cNvPr id="10" name="TextBox 9"/>
          <p:cNvSpPr txBox="1"/>
          <p:nvPr/>
        </p:nvSpPr>
        <p:spPr>
          <a:xfrm>
            <a:off x="1027133" y="1853851"/>
            <a:ext cx="1640910" cy="461665"/>
          </a:xfrm>
          <a:prstGeom prst="rect">
            <a:avLst/>
          </a:prstGeom>
          <a:noFill/>
        </p:spPr>
        <p:txBody>
          <a:bodyPr wrap="square" rtlCol="0">
            <a:spAutoFit/>
          </a:bodyPr>
          <a:lstStyle/>
          <a:p>
            <a:pPr lvl="0"/>
            <a:r>
              <a:rPr lang="en-US" sz="2400" b="1" dirty="0">
                <a:solidFill>
                  <a:srgbClr val="002060"/>
                </a:solidFill>
                <a:latin typeface="Arial Bold" charset="0"/>
                <a:ea typeface="Arial Bold" charset="0"/>
                <a:cs typeface="Arial Bold" charset="0"/>
              </a:rPr>
              <a:t>Incident </a:t>
            </a:r>
            <a:r>
              <a:rPr lang="en-US" b="1" dirty="0">
                <a:solidFill>
                  <a:srgbClr val="002060"/>
                </a:solidFill>
                <a:latin typeface="Arial Bold" charset="0"/>
                <a:ea typeface="Arial Bold" charset="0"/>
                <a:cs typeface="Arial Bold" charset="0"/>
              </a:rPr>
              <a:t>                                                  </a:t>
            </a:r>
          </a:p>
        </p:txBody>
      </p:sp>
      <p:sp>
        <p:nvSpPr>
          <p:cNvPr id="7" name="TextBox 6"/>
          <p:cNvSpPr txBox="1"/>
          <p:nvPr/>
        </p:nvSpPr>
        <p:spPr>
          <a:xfrm>
            <a:off x="663878" y="2458407"/>
            <a:ext cx="2906040" cy="1477328"/>
          </a:xfrm>
          <a:prstGeom prst="rect">
            <a:avLst/>
          </a:prstGeom>
          <a:noFill/>
        </p:spPr>
        <p:txBody>
          <a:bodyPr wrap="square" rtlCol="0">
            <a:spAutoFit/>
          </a:bodyPr>
          <a:lstStyle/>
          <a:p>
            <a:r>
              <a:rPr lang="en-US" dirty="0">
                <a:solidFill>
                  <a:srgbClr val="002060"/>
                </a:solidFill>
                <a:latin typeface="Arial  "/>
                <a:ea typeface="Arial Bold" charset="0"/>
                <a:cs typeface="Arial Bold" charset="0"/>
              </a:rPr>
              <a:t>A work-related event in which an injury or ill‐health (regardless of severity) or fatality occurred, or could have occurred. </a:t>
            </a:r>
          </a:p>
        </p:txBody>
      </p:sp>
      <p:sp>
        <p:nvSpPr>
          <p:cNvPr id="11" name="TextBox 10"/>
          <p:cNvSpPr txBox="1"/>
          <p:nvPr/>
        </p:nvSpPr>
        <p:spPr>
          <a:xfrm>
            <a:off x="4509371" y="1882209"/>
            <a:ext cx="2780777" cy="461665"/>
          </a:xfrm>
          <a:prstGeom prst="rect">
            <a:avLst/>
          </a:prstGeom>
          <a:noFill/>
        </p:spPr>
        <p:txBody>
          <a:bodyPr wrap="square" rtlCol="0">
            <a:spAutoFit/>
          </a:bodyPr>
          <a:lstStyle/>
          <a:p>
            <a:pPr lvl="0"/>
            <a:r>
              <a:rPr lang="en-US" sz="2400" b="1" dirty="0">
                <a:solidFill>
                  <a:srgbClr val="002060"/>
                </a:solidFill>
                <a:latin typeface="Arial" panose="020B0604020202020204" pitchFamily="34" charset="0"/>
                <a:ea typeface="Arial Bold" charset="0"/>
                <a:cs typeface="Arial" panose="020B0604020202020204" pitchFamily="34" charset="0"/>
              </a:rPr>
              <a:t>Root Causes</a:t>
            </a:r>
          </a:p>
        </p:txBody>
      </p:sp>
      <p:sp>
        <p:nvSpPr>
          <p:cNvPr id="8" name="TextBox 7"/>
          <p:cNvSpPr txBox="1"/>
          <p:nvPr/>
        </p:nvSpPr>
        <p:spPr>
          <a:xfrm>
            <a:off x="4308951" y="2458407"/>
            <a:ext cx="2981197" cy="2031325"/>
          </a:xfrm>
          <a:prstGeom prst="rect">
            <a:avLst/>
          </a:prstGeom>
          <a:noFill/>
        </p:spPr>
        <p:txBody>
          <a:bodyPr wrap="square" rtlCol="0">
            <a:spAutoFit/>
          </a:bodyPr>
          <a:lstStyle/>
          <a:p>
            <a:pPr lvl="0"/>
            <a:r>
              <a:rPr lang="en-US" dirty="0">
                <a:solidFill>
                  <a:srgbClr val="002060"/>
                </a:solidFill>
                <a:latin typeface="Arial" panose="020B0604020202020204" pitchFamily="34" charset="0"/>
                <a:ea typeface="Arial Bold" charset="0"/>
                <a:cs typeface="Arial" panose="020B0604020202020204" pitchFamily="34" charset="0"/>
              </a:rPr>
              <a:t>Underlying reason(s) for unsafe conditions. </a:t>
            </a:r>
          </a:p>
          <a:p>
            <a:pPr lvl="0"/>
            <a:r>
              <a:rPr lang="en-US" dirty="0">
                <a:solidFill>
                  <a:srgbClr val="002060"/>
                </a:solidFill>
                <a:latin typeface="Arial" panose="020B0604020202020204" pitchFamily="34" charset="0"/>
                <a:ea typeface="Arial Bold" charset="0"/>
                <a:cs typeface="Arial" panose="020B0604020202020204" pitchFamily="34" charset="0"/>
              </a:rPr>
              <a:t>Root causes generally reflect management, design, planning, organizational or operational failings</a:t>
            </a:r>
          </a:p>
        </p:txBody>
      </p:sp>
      <p:sp>
        <p:nvSpPr>
          <p:cNvPr id="12" name="TextBox 11"/>
          <p:cNvSpPr txBox="1"/>
          <p:nvPr/>
        </p:nvSpPr>
        <p:spPr>
          <a:xfrm>
            <a:off x="8279704" y="1821378"/>
            <a:ext cx="2141951" cy="461665"/>
          </a:xfrm>
          <a:prstGeom prst="rect">
            <a:avLst/>
          </a:prstGeom>
          <a:noFill/>
        </p:spPr>
        <p:txBody>
          <a:bodyPr wrap="square" rtlCol="0">
            <a:spAutoFit/>
          </a:bodyPr>
          <a:lstStyle/>
          <a:p>
            <a:pPr lvl="0"/>
            <a:r>
              <a:rPr lang="en-US" sz="2400" b="1" dirty="0">
                <a:solidFill>
                  <a:srgbClr val="002060"/>
                </a:solidFill>
                <a:latin typeface="Arial Bold" charset="0"/>
                <a:ea typeface="Arial Bold" charset="0"/>
                <a:cs typeface="Arial Bold" charset="0"/>
              </a:rPr>
              <a:t>Close Call</a:t>
            </a:r>
          </a:p>
        </p:txBody>
      </p:sp>
      <p:sp>
        <p:nvSpPr>
          <p:cNvPr id="9" name="TextBox 8"/>
          <p:cNvSpPr txBox="1"/>
          <p:nvPr/>
        </p:nvSpPr>
        <p:spPr>
          <a:xfrm>
            <a:off x="7891397" y="2458407"/>
            <a:ext cx="3707704" cy="923330"/>
          </a:xfrm>
          <a:prstGeom prst="rect">
            <a:avLst/>
          </a:prstGeom>
          <a:noFill/>
        </p:spPr>
        <p:txBody>
          <a:bodyPr wrap="square" rtlCol="0">
            <a:spAutoFit/>
          </a:bodyPr>
          <a:lstStyle/>
          <a:p>
            <a:pPr lvl="0"/>
            <a:r>
              <a:rPr lang="en-US" dirty="0">
                <a:solidFill>
                  <a:srgbClr val="002060"/>
                </a:solidFill>
                <a:latin typeface="Arial" panose="020B0604020202020204" pitchFamily="34" charset="0"/>
                <a:ea typeface="Arial Bold" charset="0"/>
                <a:cs typeface="Arial" panose="020B0604020202020204" pitchFamily="34" charset="0"/>
              </a:rPr>
              <a:t>An incident that could have caused serious injury or illness but did not; also called a “near miss.” </a:t>
            </a:r>
          </a:p>
        </p:txBody>
      </p:sp>
    </p:spTree>
    <p:extLst>
      <p:ext uri="{BB962C8B-B14F-4D97-AF65-F5344CB8AC3E}">
        <p14:creationId xmlns:p14="http://schemas.microsoft.com/office/powerpoint/2010/main" val="3994853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Approaches </a:t>
            </a:r>
            <a:endParaRPr lang="en-US" b="1" dirty="0"/>
          </a:p>
        </p:txBody>
      </p:sp>
      <p:sp>
        <p:nvSpPr>
          <p:cNvPr id="3" name="Content Placeholder 2"/>
          <p:cNvSpPr>
            <a:spLocks noGrp="1"/>
          </p:cNvSpPr>
          <p:nvPr>
            <p:ph idx="1"/>
          </p:nvPr>
        </p:nvSpPr>
        <p:spPr/>
        <p:txBody>
          <a:bodyPr/>
          <a:lstStyle/>
          <a:p>
            <a:pPr marL="0" indent="0">
              <a:lnSpc>
                <a:spcPct val="80000"/>
              </a:lnSpc>
              <a:buNone/>
            </a:pPr>
            <a:endParaRPr lang="en-US" altLang="en-US" u="sng" dirty="0">
              <a:solidFill>
                <a:srgbClr val="002060"/>
              </a:solidFill>
              <a:sym typeface="Arial Black" panose="020B0A04020102020204" pitchFamily="34" charset="0"/>
            </a:endParaRPr>
          </a:p>
          <a:p>
            <a:pPr>
              <a:lnSpc>
                <a:spcPct val="80000"/>
              </a:lnSpc>
            </a:pPr>
            <a:r>
              <a:rPr lang="en-US" altLang="en-US" dirty="0">
                <a:solidFill>
                  <a:srgbClr val="002060"/>
                </a:solidFill>
                <a:sym typeface="Arial Black" panose="020B0A04020102020204" pitchFamily="34" charset="0"/>
              </a:rPr>
              <a:t>Behavioral Safety Approach: </a:t>
            </a:r>
          </a:p>
          <a:p>
            <a:pPr marL="0" indent="0">
              <a:lnSpc>
                <a:spcPct val="80000"/>
              </a:lnSpc>
              <a:buNone/>
            </a:pPr>
            <a:endParaRPr lang="en-US" altLang="en-US" dirty="0">
              <a:solidFill>
                <a:srgbClr val="002060"/>
              </a:solidFill>
              <a:sym typeface="Arial Black" panose="020B0A04020102020204" pitchFamily="34" charset="0"/>
            </a:endParaRPr>
          </a:p>
          <a:p>
            <a:pPr marL="0" indent="0">
              <a:lnSpc>
                <a:spcPct val="80000"/>
              </a:lnSpc>
              <a:buNone/>
            </a:pPr>
            <a:r>
              <a:rPr lang="en-US" altLang="en-US" dirty="0">
                <a:solidFill>
                  <a:srgbClr val="002060"/>
                </a:solidFill>
                <a:sym typeface="Arial Black" panose="020B0A04020102020204" pitchFamily="34" charset="0"/>
              </a:rPr>
              <a:t>	Incorrectly assumes that the majority of workplace incidents are simply the 	result of “human error” or “behavioral” failures</a:t>
            </a:r>
          </a:p>
          <a:p>
            <a:pPr marL="0" indent="0">
              <a:lnSpc>
                <a:spcPct val="80000"/>
              </a:lnSpc>
              <a:buNone/>
            </a:pPr>
            <a:endParaRPr lang="en-US" altLang="en-US" dirty="0">
              <a:solidFill>
                <a:srgbClr val="002060"/>
              </a:solidFill>
              <a:sym typeface="Arial Black" panose="020B0A04020102020204" pitchFamily="34" charset="0"/>
            </a:endParaRPr>
          </a:p>
          <a:p>
            <a:pPr marL="0" indent="0">
              <a:lnSpc>
                <a:spcPct val="80000"/>
              </a:lnSpc>
              <a:buNone/>
            </a:pPr>
            <a:endParaRPr lang="en-US" altLang="en-US" dirty="0">
              <a:solidFill>
                <a:srgbClr val="002060"/>
              </a:solidFill>
              <a:sym typeface="Arial Black" panose="020B0A04020102020204" pitchFamily="34" charset="0"/>
            </a:endParaRPr>
          </a:p>
          <a:p>
            <a:pPr>
              <a:spcBef>
                <a:spcPts val="0"/>
              </a:spcBef>
              <a:defRPr/>
            </a:pPr>
            <a:r>
              <a:rPr lang="en-US" kern="0" dirty="0">
                <a:solidFill>
                  <a:srgbClr val="002060"/>
                </a:solidFill>
                <a:ea typeface="Arial Bold" charset="0"/>
              </a:rPr>
              <a:t>Systems Approach:</a:t>
            </a:r>
          </a:p>
          <a:p>
            <a:pPr marL="0" indent="0">
              <a:spcBef>
                <a:spcPts val="0"/>
              </a:spcBef>
              <a:buNone/>
              <a:defRPr/>
            </a:pPr>
            <a:r>
              <a:rPr lang="en-US" u="sng" kern="0" dirty="0">
                <a:solidFill>
                  <a:srgbClr val="002060"/>
                </a:solidFill>
                <a:ea typeface="Arial Bold" charset="0"/>
              </a:rPr>
              <a:t> </a:t>
            </a:r>
          </a:p>
          <a:p>
            <a:pPr marL="0" indent="0">
              <a:spcBef>
                <a:spcPts val="0"/>
              </a:spcBef>
              <a:buNone/>
              <a:defRPr/>
            </a:pPr>
            <a:r>
              <a:rPr lang="en-US" kern="0" dirty="0">
                <a:solidFill>
                  <a:srgbClr val="002060"/>
                </a:solidFill>
                <a:ea typeface="Arial Bold" charset="0"/>
              </a:rPr>
              <a:t>	Concludes that carelessness or failure to follow a procedure alone was NOT 	the cause of an incident</a:t>
            </a:r>
          </a:p>
          <a:p>
            <a:pPr marL="0" indent="0">
              <a:buNone/>
            </a:pPr>
            <a:endParaRPr lang="en-US" dirty="0"/>
          </a:p>
        </p:txBody>
      </p:sp>
    </p:spTree>
    <p:extLst>
      <p:ext uri="{BB962C8B-B14F-4D97-AF65-F5344CB8AC3E}">
        <p14:creationId xmlns:p14="http://schemas.microsoft.com/office/powerpoint/2010/main" val="3315999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 Root Cause</a:t>
            </a:r>
            <a:endParaRPr lang="en-US" b="1" dirty="0"/>
          </a:p>
        </p:txBody>
      </p:sp>
      <p:sp>
        <p:nvSpPr>
          <p:cNvPr id="3" name="Content Placeholder 2"/>
          <p:cNvSpPr>
            <a:spLocks noGrp="1"/>
          </p:cNvSpPr>
          <p:nvPr>
            <p:ph idx="1"/>
          </p:nvPr>
        </p:nvSpPr>
        <p:spPr>
          <a:xfrm>
            <a:off x="197121" y="914719"/>
            <a:ext cx="11785600" cy="4906962"/>
          </a:xfrm>
        </p:spPr>
        <p:txBody>
          <a:bodyPr/>
          <a:lstStyle/>
          <a:p>
            <a:pPr marL="0" indent="0">
              <a:buNone/>
            </a:pPr>
            <a:r>
              <a:rPr lang="en-US" altLang="en-US" b="1" dirty="0">
                <a:solidFill>
                  <a:srgbClr val="002060"/>
                </a:solidFill>
                <a:ea typeface="Arial Black" panose="020B0A04020102020204" pitchFamily="34" charset="0"/>
              </a:rPr>
              <a:t>Identifying Root Causes</a:t>
            </a:r>
          </a:p>
          <a:p>
            <a:pPr marL="0" indent="0">
              <a:buNone/>
            </a:pPr>
            <a:endParaRPr lang="en-US" sz="1050" dirty="0">
              <a:solidFill>
                <a:srgbClr val="002060"/>
              </a:solidFill>
              <a:latin typeface="Arial Black" panose="020B0A04020102020204" pitchFamily="34" charset="0"/>
            </a:endParaRPr>
          </a:p>
          <a:p>
            <a:pPr>
              <a:spcBef>
                <a:spcPts val="0"/>
              </a:spcBef>
            </a:pPr>
            <a:r>
              <a:rPr lang="en-US" altLang="en-US" dirty="0">
                <a:solidFill>
                  <a:srgbClr val="002060"/>
                </a:solidFill>
                <a:latin typeface="Arial  "/>
                <a:cs typeface="Arial Bold" panose="020B0704020202020204" pitchFamily="34" charset="0"/>
              </a:rPr>
              <a:t>The GOAL is to change the conditions under which people work by eliminating or reducing the factors that create unsafe conditions. This is typically done by implementing adequate barriers and safeguards against the factors that cause unsafe conditions or actions</a:t>
            </a:r>
          </a:p>
          <a:p>
            <a:pPr>
              <a:spcBef>
                <a:spcPts val="0"/>
              </a:spcBef>
            </a:pPr>
            <a:endParaRPr lang="en-US" altLang="en-US" sz="1100" dirty="0">
              <a:solidFill>
                <a:srgbClr val="002060"/>
              </a:solidFill>
              <a:latin typeface="Arial  "/>
              <a:cs typeface="Arial Bold" panose="020B0704020202020204" pitchFamily="34" charset="0"/>
            </a:endParaRPr>
          </a:p>
          <a:p>
            <a:pPr>
              <a:spcBef>
                <a:spcPts val="0"/>
              </a:spcBef>
            </a:pPr>
            <a:r>
              <a:rPr lang="en-US" altLang="en-US" dirty="0">
                <a:solidFill>
                  <a:srgbClr val="002060"/>
                </a:solidFill>
              </a:rPr>
              <a:t>Root causes often involve multiple deficiencies in the safety and health management programs. These deficiencies may exist in areas such as workplace design, cultural and organizational factors, equipment maintenance and other technical matters, operating systems and procedures, staffing, supervision, training, and others</a:t>
            </a:r>
          </a:p>
          <a:p>
            <a:pPr>
              <a:spcBef>
                <a:spcPts val="0"/>
              </a:spcBef>
            </a:pPr>
            <a:endParaRPr lang="en-US" altLang="en-US" sz="1050" dirty="0">
              <a:solidFill>
                <a:srgbClr val="002060"/>
              </a:solidFill>
            </a:endParaRPr>
          </a:p>
          <a:p>
            <a:pPr>
              <a:spcBef>
                <a:spcPts val="0"/>
              </a:spcBef>
            </a:pPr>
            <a:r>
              <a:rPr lang="en-US" altLang="en-US" dirty="0">
                <a:solidFill>
                  <a:srgbClr val="002060"/>
                </a:solidFill>
              </a:rPr>
              <a:t>Eliminating the immediate cause(s) is like cutting weeds, while eliminating the root cause(s) is equivalent to pulling out the roots of the weed</a:t>
            </a:r>
          </a:p>
          <a:p>
            <a:pPr marL="0" indent="0">
              <a:buNone/>
            </a:pPr>
            <a:endParaRPr lang="en-US" dirty="0"/>
          </a:p>
        </p:txBody>
      </p:sp>
    </p:spTree>
    <p:extLst>
      <p:ext uri="{BB962C8B-B14F-4D97-AF65-F5344CB8AC3E}">
        <p14:creationId xmlns:p14="http://schemas.microsoft.com/office/powerpoint/2010/main" val="181901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Black" panose="020B0A04020102020204" pitchFamily="34" charset="0"/>
                <a:cs typeface="Calibri" panose="020F0502020204030204" pitchFamily="34" charset="0"/>
              </a:rPr>
              <a:t>Incident Investigation - OSHA</a:t>
            </a:r>
            <a:endParaRPr lang="en-US" dirty="0"/>
          </a:p>
        </p:txBody>
      </p:sp>
      <p:sp>
        <p:nvSpPr>
          <p:cNvPr id="3" name="Content Placeholder 2"/>
          <p:cNvSpPr>
            <a:spLocks noGrp="1"/>
          </p:cNvSpPr>
          <p:nvPr>
            <p:ph idx="1"/>
          </p:nvPr>
        </p:nvSpPr>
        <p:spPr>
          <a:xfrm>
            <a:off x="1371074" y="1280479"/>
            <a:ext cx="8732572" cy="4010849"/>
          </a:xfrm>
        </p:spPr>
        <p:txBody>
          <a:bodyPr/>
          <a:lstStyle/>
          <a:p>
            <a:pPr marL="0" indent="0">
              <a:buNone/>
            </a:pPr>
            <a:r>
              <a:rPr lang="en-US" dirty="0">
                <a:solidFill>
                  <a:srgbClr val="002060"/>
                </a:solidFill>
              </a:rPr>
              <a:t>A procedure should be in place to notify management of the incident.</a:t>
            </a:r>
          </a:p>
          <a:p>
            <a:pPr marL="0" indent="0">
              <a:buNone/>
            </a:pPr>
            <a:endParaRPr lang="en-US" dirty="0">
              <a:solidFill>
                <a:srgbClr val="002060"/>
              </a:solidFill>
            </a:endParaRPr>
          </a:p>
          <a:p>
            <a:pPr marL="0" lvl="0" indent="0">
              <a:buNone/>
            </a:pPr>
            <a:r>
              <a:rPr lang="en-US" dirty="0">
                <a:solidFill>
                  <a:srgbClr val="002060"/>
                </a:solidFill>
              </a:rPr>
              <a:t>OSHA must be notified of:</a:t>
            </a:r>
          </a:p>
          <a:p>
            <a:pPr marL="0" lvl="0" indent="0">
              <a:buNone/>
            </a:pPr>
            <a:endParaRPr lang="en-US" dirty="0">
              <a:solidFill>
                <a:srgbClr val="002060"/>
              </a:solidFill>
            </a:endParaRPr>
          </a:p>
          <a:p>
            <a:pPr lvl="1"/>
            <a:r>
              <a:rPr lang="en-US" dirty="0">
                <a:solidFill>
                  <a:srgbClr val="002060"/>
                </a:solidFill>
              </a:rPr>
              <a:t>All work-related fatalities within 8 hours</a:t>
            </a:r>
          </a:p>
          <a:p>
            <a:pPr lvl="1"/>
            <a:endParaRPr lang="en-US" dirty="0">
              <a:solidFill>
                <a:srgbClr val="002060"/>
              </a:solidFill>
            </a:endParaRPr>
          </a:p>
          <a:p>
            <a:pPr lvl="1"/>
            <a:r>
              <a:rPr lang="en-US" dirty="0">
                <a:solidFill>
                  <a:srgbClr val="002060"/>
                </a:solidFill>
              </a:rPr>
              <a:t>All work-related inpatient hospitalizations, all amputations and all losses of an eye within 24 hours</a:t>
            </a:r>
          </a:p>
          <a:p>
            <a:endParaRPr lang="en-US" dirty="0"/>
          </a:p>
        </p:txBody>
      </p:sp>
    </p:spTree>
    <p:extLst>
      <p:ext uri="{BB962C8B-B14F-4D97-AF65-F5344CB8AC3E}">
        <p14:creationId xmlns:p14="http://schemas.microsoft.com/office/powerpoint/2010/main" val="89764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105" charset="-128"/>
              </a:rPr>
              <a:t>Why is OSHA Important to You?</a:t>
            </a:r>
            <a:endParaRPr lang="en-US" dirty="0"/>
          </a:p>
        </p:txBody>
      </p:sp>
      <p:sp>
        <p:nvSpPr>
          <p:cNvPr id="3" name="Content Placeholder 2"/>
          <p:cNvSpPr>
            <a:spLocks noGrp="1"/>
          </p:cNvSpPr>
          <p:nvPr>
            <p:ph idx="1"/>
          </p:nvPr>
        </p:nvSpPr>
        <p:spPr>
          <a:xfrm>
            <a:off x="1192904" y="1843463"/>
            <a:ext cx="9919746" cy="3567781"/>
          </a:xfrm>
        </p:spPr>
        <p:txBody>
          <a:bodyPr/>
          <a:lstStyle/>
          <a:p>
            <a:pPr algn="just"/>
            <a:r>
              <a:rPr lang="en-US" altLang="en-US" dirty="0">
                <a:latin typeface="Arial" charset="0"/>
              </a:rPr>
              <a:t>OSHA was created because, until 1970, there were no national laws for safety and health hazards.</a:t>
            </a:r>
          </a:p>
          <a:p>
            <a:pPr marL="0" indent="0" algn="just">
              <a:buNone/>
            </a:pPr>
            <a:endParaRPr lang="en-US" altLang="en-US" sz="1200" dirty="0">
              <a:latin typeface="Arial" charset="0"/>
            </a:endParaRPr>
          </a:p>
          <a:p>
            <a:pPr algn="just"/>
            <a:r>
              <a:rPr lang="en-US" altLang="en-US" dirty="0">
                <a:latin typeface="Arial" charset="0"/>
              </a:rPr>
              <a:t>In 1970 there were an estimated 14,000 workplace fatalities</a:t>
            </a:r>
          </a:p>
          <a:p>
            <a:pPr marL="0" indent="0" algn="just">
              <a:buNone/>
            </a:pPr>
            <a:endParaRPr lang="en-US" altLang="en-US" sz="1200" dirty="0">
              <a:latin typeface="Arial" charset="0"/>
            </a:endParaRPr>
          </a:p>
          <a:p>
            <a:pPr algn="just"/>
            <a:r>
              <a:rPr lang="en-US" altLang="en-US" dirty="0">
                <a:latin typeface="Arial" charset="0"/>
              </a:rPr>
              <a:t>In 2017 there were 5,147 workplace fatalities</a:t>
            </a:r>
          </a:p>
          <a:p>
            <a:pPr marL="0" indent="0" algn="just">
              <a:buNone/>
            </a:pPr>
            <a:endParaRPr lang="en-US" altLang="en-US" sz="1200" dirty="0">
              <a:latin typeface="Arial" charset="0"/>
            </a:endParaRPr>
          </a:p>
          <a:p>
            <a:pPr algn="just"/>
            <a:r>
              <a:rPr lang="en-US" altLang="en-US" dirty="0">
                <a:latin typeface="Arial" charset="0"/>
              </a:rPr>
              <a:t>In 2017 there were 2.8 million non-fatal workplace injuries reported</a:t>
            </a:r>
            <a:endParaRPr lang="en-US" altLang="en-US" dirty="0"/>
          </a:p>
          <a:p>
            <a:endParaRPr lang="en-US" dirty="0"/>
          </a:p>
        </p:txBody>
      </p:sp>
    </p:spTree>
    <p:extLst>
      <p:ext uri="{BB962C8B-B14F-4D97-AF65-F5344CB8AC3E}">
        <p14:creationId xmlns:p14="http://schemas.microsoft.com/office/powerpoint/2010/main" val="3350187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- 4 Steps</a:t>
            </a:r>
            <a:endParaRPr lang="en-US" b="1" dirty="0"/>
          </a:p>
        </p:txBody>
      </p:sp>
      <p:sp>
        <p:nvSpPr>
          <p:cNvPr id="3" name="Content Placeholder 2"/>
          <p:cNvSpPr>
            <a:spLocks noGrp="1"/>
          </p:cNvSpPr>
          <p:nvPr>
            <p:ph idx="1"/>
          </p:nvPr>
        </p:nvSpPr>
        <p:spPr>
          <a:xfrm>
            <a:off x="2782965" y="1246040"/>
            <a:ext cx="5908790" cy="842265"/>
          </a:xfrm>
        </p:spPr>
        <p:txBody>
          <a:bodyPr/>
          <a:lstStyle/>
          <a:p>
            <a:pPr marL="0" indent="0">
              <a:buNone/>
            </a:pPr>
            <a:r>
              <a:rPr lang="en-US" altLang="en-US" sz="3200" dirty="0">
                <a:solidFill>
                  <a:srgbClr val="002060"/>
                </a:solidFill>
                <a:ea typeface="Arial Black" panose="020B0A04020102020204" pitchFamily="34" charset="0"/>
              </a:rPr>
              <a:t>A Four-Step Systems Approach</a:t>
            </a:r>
          </a:p>
          <a:p>
            <a:pPr marL="0" indent="0">
              <a:buNone/>
            </a:pPr>
            <a:endParaRPr lang="en-US" b="1" dirty="0">
              <a:solidFill>
                <a:srgbClr val="002060"/>
              </a:solidFill>
              <a:ea typeface="Arial Bold" charset="0"/>
            </a:endParaRPr>
          </a:p>
          <a:p>
            <a:endParaRPr lang="en-US" dirty="0"/>
          </a:p>
        </p:txBody>
      </p:sp>
      <p:sp>
        <p:nvSpPr>
          <p:cNvPr id="4" name="TextBox 3"/>
          <p:cNvSpPr txBox="1"/>
          <p:nvPr/>
        </p:nvSpPr>
        <p:spPr>
          <a:xfrm>
            <a:off x="3069316" y="2279737"/>
            <a:ext cx="5336088" cy="2597827"/>
          </a:xfrm>
          <a:prstGeom prst="rect">
            <a:avLst/>
          </a:prstGeom>
          <a:noFill/>
        </p:spPr>
        <p:txBody>
          <a:bodyPr wrap="square" rtlCol="0">
            <a:spAutoFit/>
          </a:bodyPr>
          <a:lstStyle/>
          <a:p>
            <a:pPr>
              <a:lnSpc>
                <a:spcPct val="150000"/>
              </a:lnSpc>
            </a:pPr>
            <a:r>
              <a:rPr lang="en-US" sz="2800" dirty="0">
                <a:solidFill>
                  <a:srgbClr val="002060"/>
                </a:solidFill>
                <a:latin typeface="Arial  "/>
                <a:ea typeface="Arial Bold" charset="0"/>
                <a:cs typeface="Arial Bold" charset="0"/>
              </a:rPr>
              <a:t>1.  Preserve &amp; Document Scene</a:t>
            </a:r>
          </a:p>
          <a:p>
            <a:pPr>
              <a:lnSpc>
                <a:spcPct val="150000"/>
              </a:lnSpc>
            </a:pPr>
            <a:r>
              <a:rPr lang="en-US" sz="2800" dirty="0">
                <a:solidFill>
                  <a:srgbClr val="002060"/>
                </a:solidFill>
                <a:latin typeface="Arial  "/>
                <a:ea typeface="Arial Bold" charset="0"/>
                <a:cs typeface="Arial Bold" charset="0"/>
              </a:rPr>
              <a:t>2.  Collect Information</a:t>
            </a:r>
          </a:p>
          <a:p>
            <a:pPr>
              <a:lnSpc>
                <a:spcPct val="150000"/>
              </a:lnSpc>
            </a:pPr>
            <a:r>
              <a:rPr lang="en-US" sz="2800" dirty="0">
                <a:solidFill>
                  <a:srgbClr val="002060"/>
                </a:solidFill>
                <a:latin typeface="Arial  "/>
                <a:ea typeface="Arial Bold" charset="0"/>
                <a:cs typeface="Arial Bold" charset="0"/>
              </a:rPr>
              <a:t>3.  Determine Root Cause</a:t>
            </a:r>
          </a:p>
          <a:p>
            <a:pPr>
              <a:lnSpc>
                <a:spcPct val="150000"/>
              </a:lnSpc>
            </a:pPr>
            <a:r>
              <a:rPr lang="en-US" sz="2800" dirty="0">
                <a:solidFill>
                  <a:srgbClr val="002060"/>
                </a:solidFill>
                <a:latin typeface="Arial  "/>
                <a:ea typeface="Arial Bold" charset="0"/>
                <a:cs typeface="Arial Bold" charset="0"/>
              </a:rPr>
              <a:t>4.  Implement Corrective Actions</a:t>
            </a:r>
          </a:p>
        </p:txBody>
      </p:sp>
    </p:spTree>
    <p:extLst>
      <p:ext uri="{BB962C8B-B14F-4D97-AF65-F5344CB8AC3E}">
        <p14:creationId xmlns:p14="http://schemas.microsoft.com/office/powerpoint/2010/main" val="3737460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074401" cy="487362"/>
          </a:xfrm>
        </p:spPr>
        <p:txBody>
          <a:bodyPr/>
          <a:lstStyle/>
          <a:p>
            <a:r>
              <a:rPr lang="en-US" altLang="en-US" b="1" dirty="0"/>
              <a:t>Incident Investigation – Step 1</a:t>
            </a:r>
            <a:endParaRPr lang="en-US" b="1" dirty="0"/>
          </a:p>
        </p:txBody>
      </p:sp>
      <p:sp>
        <p:nvSpPr>
          <p:cNvPr id="3" name="Content Placeholder 2"/>
          <p:cNvSpPr>
            <a:spLocks noGrp="1"/>
          </p:cNvSpPr>
          <p:nvPr>
            <p:ph idx="1"/>
          </p:nvPr>
        </p:nvSpPr>
        <p:spPr>
          <a:xfrm>
            <a:off x="203200" y="914719"/>
            <a:ext cx="11785600" cy="804687"/>
          </a:xfrm>
        </p:spPr>
        <p:txBody>
          <a:bodyPr/>
          <a:lstStyle/>
          <a:p>
            <a:pPr marL="0" indent="0">
              <a:buNone/>
            </a:pPr>
            <a:r>
              <a:rPr lang="en-US" altLang="en-US" b="1" dirty="0">
                <a:solidFill>
                  <a:srgbClr val="002060"/>
                </a:solidFill>
              </a:rPr>
              <a:t> STEP 1:  Preserve &amp; Document the Scene</a:t>
            </a:r>
            <a:endParaRPr lang="en-US" b="1" dirty="0"/>
          </a:p>
        </p:txBody>
      </p:sp>
      <p:sp>
        <p:nvSpPr>
          <p:cNvPr id="4" name="TextBox 3"/>
          <p:cNvSpPr txBox="1"/>
          <p:nvPr/>
        </p:nvSpPr>
        <p:spPr>
          <a:xfrm>
            <a:off x="877324" y="1552231"/>
            <a:ext cx="10400277" cy="3539430"/>
          </a:xfrm>
          <a:prstGeom prst="rect">
            <a:avLst/>
          </a:prstGeom>
          <a:noFill/>
        </p:spPr>
        <p:txBody>
          <a:bodyPr wrap="square" rtlCol="0">
            <a:spAutoFit/>
          </a:bodyPr>
          <a:lstStyle/>
          <a:p>
            <a:pPr lvl="0"/>
            <a:r>
              <a:rPr lang="en-US" sz="2400" dirty="0">
                <a:solidFill>
                  <a:srgbClr val="002060"/>
                </a:solidFill>
                <a:latin typeface="Arial" panose="020B0604020202020204" pitchFamily="34" charset="0"/>
                <a:ea typeface="Arial Bold" charset="0"/>
                <a:cs typeface="Arial" panose="020B0604020202020204" pitchFamily="34" charset="0"/>
              </a:rPr>
              <a:t>Preserve the scene to prevent material evidence from being removed or altered</a:t>
            </a:r>
          </a:p>
          <a:p>
            <a:pPr lvl="0"/>
            <a:endParaRPr lang="en-US" sz="1400" dirty="0">
              <a:solidFill>
                <a:srgbClr val="002060"/>
              </a:solidFill>
              <a:latin typeface="Arial" panose="020B0604020202020204" pitchFamily="34" charset="0"/>
              <a:ea typeface="Arial Bold" charset="0"/>
              <a:cs typeface="Arial" panose="020B0604020202020204" pitchFamily="34" charset="0"/>
            </a:endParaRPr>
          </a:p>
          <a:p>
            <a:pPr lvl="0"/>
            <a:r>
              <a:rPr lang="en-US" sz="2400" dirty="0">
                <a:solidFill>
                  <a:srgbClr val="002060"/>
                </a:solidFill>
                <a:latin typeface="Arial" panose="020B0604020202020204" pitchFamily="34" charset="0"/>
                <a:ea typeface="Arial Bold" charset="0"/>
                <a:cs typeface="Arial" panose="020B0604020202020204" pitchFamily="34" charset="0"/>
              </a:rPr>
              <a:t>Investigators should document the scene by video recording, photographing or sketching</a:t>
            </a:r>
            <a:endParaRPr lang="en-US" dirty="0">
              <a:solidFill>
                <a:srgbClr val="002060"/>
              </a:solidFill>
              <a:latin typeface="Arial" panose="020B0604020202020204" pitchFamily="34" charset="0"/>
              <a:ea typeface="Arial Bold" charset="0"/>
              <a:cs typeface="Arial" panose="020B0604020202020204" pitchFamily="34" charset="0"/>
            </a:endParaRPr>
          </a:p>
          <a:p>
            <a:pPr lvl="0"/>
            <a:endParaRPr lang="en-US" sz="1400" dirty="0">
              <a:solidFill>
                <a:srgbClr val="002060"/>
              </a:solidFill>
              <a:latin typeface="Arial" panose="020B0604020202020204" pitchFamily="34" charset="0"/>
              <a:ea typeface="Arial Bold" charset="0"/>
              <a:cs typeface="Arial" panose="020B0604020202020204" pitchFamily="34" charset="0"/>
            </a:endParaRPr>
          </a:p>
          <a:p>
            <a:pPr lvl="0"/>
            <a:endParaRPr lang="en-US" sz="1400" dirty="0">
              <a:solidFill>
                <a:srgbClr val="002060"/>
              </a:solidFill>
              <a:latin typeface="Arial" panose="020B0604020202020204" pitchFamily="34" charset="0"/>
              <a:ea typeface="Arial Bold" charset="0"/>
              <a:cs typeface="Arial" panose="020B0604020202020204" pitchFamily="34" charset="0"/>
            </a:endParaRPr>
          </a:p>
          <a:p>
            <a:r>
              <a:rPr lang="en-US" sz="2400" dirty="0">
                <a:solidFill>
                  <a:srgbClr val="002060"/>
                </a:solidFill>
                <a:latin typeface="Arial" panose="020B0604020202020204" pitchFamily="34" charset="0"/>
                <a:ea typeface="Arial Bold" charset="0"/>
                <a:cs typeface="Arial" panose="020B0604020202020204" pitchFamily="34" charset="0"/>
              </a:rPr>
              <a:t>Document the injured employee’s name, injury description, whether they are temporary or permanent, date and location of the incident, and who is investigating</a:t>
            </a:r>
          </a:p>
          <a:p>
            <a:pPr lvl="0"/>
            <a:endParaRPr lang="en-US" sz="1400" dirty="0">
              <a:solidFill>
                <a:srgbClr val="002060"/>
              </a:solidFill>
              <a:latin typeface="Arial" panose="020B0604020202020204" pitchFamily="34" charset="0"/>
              <a:ea typeface="Arial Bold" charset="0"/>
              <a:cs typeface="Arial" panose="020B0604020202020204" pitchFamily="34" charset="0"/>
            </a:endParaRPr>
          </a:p>
        </p:txBody>
      </p:sp>
    </p:spTree>
    <p:extLst>
      <p:ext uri="{BB962C8B-B14F-4D97-AF65-F5344CB8AC3E}">
        <p14:creationId xmlns:p14="http://schemas.microsoft.com/office/powerpoint/2010/main" val="1585060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 Step 2</a:t>
            </a:r>
            <a:endParaRPr lang="en-US" b="1" dirty="0"/>
          </a:p>
        </p:txBody>
      </p:sp>
      <p:sp>
        <p:nvSpPr>
          <p:cNvPr id="3" name="Content Placeholder 2"/>
          <p:cNvSpPr>
            <a:spLocks noGrp="1"/>
          </p:cNvSpPr>
          <p:nvPr>
            <p:ph idx="1"/>
          </p:nvPr>
        </p:nvSpPr>
        <p:spPr>
          <a:xfrm>
            <a:off x="203200" y="1036639"/>
            <a:ext cx="11785600" cy="779635"/>
          </a:xfrm>
        </p:spPr>
        <p:txBody>
          <a:bodyPr/>
          <a:lstStyle/>
          <a:p>
            <a:pPr marL="0" indent="0">
              <a:buNone/>
            </a:pPr>
            <a:r>
              <a:rPr lang="en-US" altLang="en-US" b="1" dirty="0">
                <a:solidFill>
                  <a:srgbClr val="002060"/>
                </a:solidFill>
                <a:ea typeface="Arial Black" panose="020B0A04020102020204" pitchFamily="34" charset="0"/>
              </a:rPr>
              <a:t>STEP 2:  Collect Information</a:t>
            </a:r>
            <a:endParaRPr lang="en-US" b="1" dirty="0"/>
          </a:p>
        </p:txBody>
      </p:sp>
      <p:sp>
        <p:nvSpPr>
          <p:cNvPr id="4" name="TextBox 3"/>
          <p:cNvSpPr txBox="1"/>
          <p:nvPr/>
        </p:nvSpPr>
        <p:spPr>
          <a:xfrm>
            <a:off x="652167" y="1646218"/>
            <a:ext cx="11135638" cy="4247317"/>
          </a:xfrm>
          <a:prstGeom prst="rect">
            <a:avLst/>
          </a:prstGeom>
          <a:noFill/>
        </p:spPr>
        <p:txBody>
          <a:bodyPr wrap="square" rtlCol="0">
            <a:spAutoFit/>
          </a:bodyPr>
          <a:lstStyle/>
          <a:p>
            <a:pPr>
              <a:defRPr/>
            </a:pPr>
            <a:r>
              <a:rPr lang="en-US" sz="2400" dirty="0">
                <a:solidFill>
                  <a:srgbClr val="002060"/>
                </a:solidFill>
                <a:latin typeface="Arial" panose="020B0604020202020204" pitchFamily="34" charset="0"/>
                <a:cs typeface="Arial" panose="020B0604020202020204" pitchFamily="34" charset="0"/>
                <a:sym typeface="Calibri"/>
              </a:rPr>
              <a:t>Incident information is collected through interviews, document reviews, and other means</a:t>
            </a:r>
          </a:p>
          <a:p>
            <a:pPr>
              <a:defRPr/>
            </a:pPr>
            <a:r>
              <a:rPr lang="en-US" sz="2400" dirty="0">
                <a:solidFill>
                  <a:srgbClr val="002060"/>
                </a:solidFill>
                <a:latin typeface="Arial" charset="0"/>
                <a:ea typeface="Arial" charset="0"/>
                <a:cs typeface="Arial" charset="0"/>
              </a:rPr>
              <a:t>When interviewing injured workers and witnesses it is crucial to reduce their possible fear and anxiety, and to develop a good rapport. When conducting interviews, investigators should:</a:t>
            </a:r>
          </a:p>
          <a:p>
            <a:pPr>
              <a:defRPr/>
            </a:pPr>
            <a:endParaRPr lang="en-US" sz="1200" dirty="0">
              <a:solidFill>
                <a:srgbClr val="002060"/>
              </a:solidFill>
              <a:latin typeface="Arial" charset="0"/>
              <a:ea typeface="Arial" charset="0"/>
              <a:cs typeface="Arial" charset="0"/>
            </a:endParaRPr>
          </a:p>
          <a:p>
            <a:pPr marL="342900" lvl="0" indent="-342900">
              <a:buFont typeface="Arial" panose="020B0604020202020204" pitchFamily="34" charset="0"/>
              <a:buChar char="•"/>
            </a:pPr>
            <a:r>
              <a:rPr lang="en-US" sz="2400" dirty="0">
                <a:solidFill>
                  <a:srgbClr val="002060"/>
                </a:solidFill>
                <a:latin typeface="Arial" charset="0"/>
                <a:ea typeface="Arial" charset="0"/>
                <a:cs typeface="Arial" charset="0"/>
              </a:rPr>
              <a:t>Conduct the interview in the language of the employee/interviewee; use a translator if needed.</a:t>
            </a:r>
          </a:p>
          <a:p>
            <a:pPr marL="342900" lvl="0" indent="-342900">
              <a:buFont typeface="Arial" panose="020B0604020202020204" pitchFamily="34" charset="0"/>
              <a:buChar char="•"/>
            </a:pPr>
            <a:endParaRPr lang="en-US" sz="1400" dirty="0">
              <a:solidFill>
                <a:srgbClr val="002060"/>
              </a:solidFill>
              <a:latin typeface="Arial" charset="0"/>
              <a:ea typeface="Arial" charset="0"/>
              <a:cs typeface="Arial" charset="0"/>
            </a:endParaRPr>
          </a:p>
          <a:p>
            <a:pPr marL="342900" lvl="0" indent="-342900">
              <a:buFont typeface="Arial" panose="020B0604020202020204" pitchFamily="34" charset="0"/>
              <a:buChar char="•"/>
            </a:pPr>
            <a:r>
              <a:rPr lang="en-US" sz="2400" dirty="0">
                <a:solidFill>
                  <a:srgbClr val="002060"/>
                </a:solidFill>
                <a:latin typeface="Arial" charset="0"/>
                <a:ea typeface="Arial" charset="0"/>
                <a:cs typeface="Arial" charset="0"/>
              </a:rPr>
              <a:t>Clearly state that the purpose of the investigation and interview is fact-finding, not fault-finding.</a:t>
            </a:r>
          </a:p>
          <a:p>
            <a:pPr>
              <a:defRPr/>
            </a:pPr>
            <a:endParaRPr lang="en-US" dirty="0">
              <a:solidFill>
                <a:srgbClr val="002060"/>
              </a:solidFill>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609628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 Step 2 cont.</a:t>
            </a:r>
            <a:endParaRPr lang="en-US" dirty="0"/>
          </a:p>
        </p:txBody>
      </p:sp>
      <p:sp>
        <p:nvSpPr>
          <p:cNvPr id="3" name="Content Placeholder 2"/>
          <p:cNvSpPr>
            <a:spLocks noGrp="1"/>
          </p:cNvSpPr>
          <p:nvPr>
            <p:ph idx="1"/>
          </p:nvPr>
        </p:nvSpPr>
        <p:spPr>
          <a:xfrm>
            <a:off x="996515" y="1024113"/>
            <a:ext cx="10281085" cy="4906962"/>
          </a:xfrm>
        </p:spPr>
        <p:txBody>
          <a:bodyPr/>
          <a:lstStyle/>
          <a:p>
            <a:r>
              <a:rPr lang="en-US" dirty="0">
                <a:solidFill>
                  <a:srgbClr val="002060"/>
                </a:solidFill>
                <a:latin typeface="Arial" charset="0"/>
                <a:ea typeface="Arial" charset="0"/>
                <a:cs typeface="Arial" charset="0"/>
              </a:rPr>
              <a:t>Emphasize that the goal is to learn how to prevent future incidents by discovering the root causes of what occurred. </a:t>
            </a:r>
          </a:p>
          <a:p>
            <a:pPr>
              <a:defRPr/>
            </a:pPr>
            <a:r>
              <a:rPr lang="en-US" dirty="0">
                <a:solidFill>
                  <a:srgbClr val="002060"/>
                </a:solidFill>
              </a:rPr>
              <a:t>Establish a climate of cooperation; avoid anything that may be perceived as intimidating or in search of someone to blame</a:t>
            </a:r>
          </a:p>
          <a:p>
            <a:pPr>
              <a:defRPr/>
            </a:pPr>
            <a:r>
              <a:rPr lang="en-US" dirty="0">
                <a:solidFill>
                  <a:srgbClr val="002060"/>
                </a:solidFill>
              </a:rPr>
              <a:t>Let employee know that they can have an employee representative (e.g., labor representative), if available and/or appropriate</a:t>
            </a:r>
          </a:p>
          <a:p>
            <a:pPr>
              <a:defRPr/>
            </a:pPr>
            <a:r>
              <a:rPr lang="en-US" dirty="0">
                <a:solidFill>
                  <a:srgbClr val="002060"/>
                </a:solidFill>
              </a:rPr>
              <a:t>Ask the individuals to recount their version of what happened. Do not interrupt the interviewee</a:t>
            </a:r>
          </a:p>
          <a:p>
            <a:pPr>
              <a:defRPr/>
            </a:pPr>
            <a:r>
              <a:rPr lang="en-US" dirty="0">
                <a:solidFill>
                  <a:srgbClr val="002060"/>
                </a:solidFill>
              </a:rPr>
              <a:t>Take notes and/or record the responses; interviewee must give permission prior to being recorded</a:t>
            </a:r>
          </a:p>
          <a:p>
            <a:pPr>
              <a:defRPr/>
            </a:pPr>
            <a:endParaRPr lang="en-US" dirty="0">
              <a:solidFill>
                <a:srgbClr val="002060"/>
              </a:solidFill>
            </a:endParaRPr>
          </a:p>
          <a:p>
            <a:endParaRPr lang="en-US" dirty="0"/>
          </a:p>
        </p:txBody>
      </p:sp>
    </p:spTree>
    <p:extLst>
      <p:ext uri="{BB962C8B-B14F-4D97-AF65-F5344CB8AC3E}">
        <p14:creationId xmlns:p14="http://schemas.microsoft.com/office/powerpoint/2010/main" val="1466365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 Step 3</a:t>
            </a:r>
            <a:endParaRPr lang="en-US" b="1" dirty="0"/>
          </a:p>
        </p:txBody>
      </p:sp>
      <p:sp>
        <p:nvSpPr>
          <p:cNvPr id="3" name="Content Placeholder 2"/>
          <p:cNvSpPr>
            <a:spLocks noGrp="1"/>
          </p:cNvSpPr>
          <p:nvPr>
            <p:ph idx="1"/>
          </p:nvPr>
        </p:nvSpPr>
        <p:spPr>
          <a:xfrm>
            <a:off x="203200" y="1036639"/>
            <a:ext cx="11785600" cy="742057"/>
          </a:xfrm>
        </p:spPr>
        <p:txBody>
          <a:bodyPr/>
          <a:lstStyle/>
          <a:p>
            <a:pPr marL="0" indent="0">
              <a:buNone/>
            </a:pPr>
            <a:r>
              <a:rPr lang="en-US" b="1" kern="0" dirty="0">
                <a:solidFill>
                  <a:srgbClr val="002060"/>
                </a:solidFill>
                <a:ea typeface="Arial Bold" charset="0"/>
                <a:sym typeface="Calibri"/>
              </a:rPr>
              <a:t>STEP 3: Determine the Root Cause</a:t>
            </a:r>
          </a:p>
          <a:p>
            <a:endParaRPr lang="en-US" dirty="0"/>
          </a:p>
        </p:txBody>
      </p:sp>
      <p:sp>
        <p:nvSpPr>
          <p:cNvPr id="4" name="TextBox 3"/>
          <p:cNvSpPr txBox="1"/>
          <p:nvPr/>
        </p:nvSpPr>
        <p:spPr>
          <a:xfrm>
            <a:off x="352121" y="1813340"/>
            <a:ext cx="11636679" cy="4293483"/>
          </a:xfrm>
          <a:prstGeom prst="rect">
            <a:avLst/>
          </a:prstGeom>
          <a:noFill/>
        </p:spPr>
        <p:txBody>
          <a:bodyPr wrap="square" rtlCol="0">
            <a:spAutoFit/>
          </a:bodyPr>
          <a:lstStyle/>
          <a:p>
            <a:pPr lvl="0"/>
            <a:r>
              <a:rPr lang="en-US" sz="2400" dirty="0">
                <a:solidFill>
                  <a:srgbClr val="002060"/>
                </a:solidFill>
                <a:latin typeface="Arial" charset="0"/>
                <a:ea typeface="Arial" charset="0"/>
                <a:cs typeface="Arial" charset="0"/>
              </a:rPr>
              <a:t>The root causes are the underlying reasons why the incident occurred.</a:t>
            </a:r>
          </a:p>
          <a:p>
            <a:pPr lvl="0"/>
            <a:endParaRPr lang="en-US" sz="1050" dirty="0">
              <a:solidFill>
                <a:srgbClr val="002060"/>
              </a:solidFill>
              <a:latin typeface="Arial" charset="0"/>
              <a:ea typeface="Arial" charset="0"/>
              <a:cs typeface="Arial" charset="0"/>
            </a:endParaRPr>
          </a:p>
          <a:p>
            <a:pPr lvl="0"/>
            <a:r>
              <a:rPr lang="en-US" sz="2400" dirty="0">
                <a:solidFill>
                  <a:srgbClr val="002060"/>
                </a:solidFill>
                <a:latin typeface="Arial" charset="0"/>
                <a:ea typeface="Arial" charset="0"/>
                <a:cs typeface="Arial" charset="0"/>
              </a:rPr>
              <a:t>Root causes generally reflect:</a:t>
            </a:r>
          </a:p>
          <a:p>
            <a:pPr lvl="0"/>
            <a:endParaRPr lang="en-US" sz="2400" dirty="0">
              <a:solidFill>
                <a:srgbClr val="002060"/>
              </a:solidFill>
              <a:latin typeface="Arial" charset="0"/>
              <a:ea typeface="Arial" charset="0"/>
              <a:cs typeface="Arial" charset="0"/>
            </a:endParaRPr>
          </a:p>
          <a:p>
            <a:pPr marL="342900" lvl="0" indent="-342900">
              <a:buFont typeface="Arial" panose="020B0604020202020204" pitchFamily="34" charset="0"/>
              <a:buChar char="•"/>
            </a:pPr>
            <a:r>
              <a:rPr lang="en-US" sz="2400" dirty="0">
                <a:solidFill>
                  <a:srgbClr val="002060"/>
                </a:solidFill>
                <a:latin typeface="Arial" charset="0"/>
                <a:ea typeface="Arial" charset="0"/>
                <a:cs typeface="Arial" charset="0"/>
              </a:rPr>
              <a:t>Management, Design, Planning, or Operational failings</a:t>
            </a:r>
          </a:p>
          <a:p>
            <a:pPr marL="342900" lvl="0" indent="-342900">
              <a:buFont typeface="Arial" panose="020B0604020202020204" pitchFamily="34" charset="0"/>
              <a:buChar char="•"/>
            </a:pPr>
            <a:endParaRPr lang="en-US" sz="2400" dirty="0">
              <a:solidFill>
                <a:srgbClr val="002060"/>
              </a:solidFill>
              <a:latin typeface="Arial" charset="0"/>
              <a:ea typeface="Arial" charset="0"/>
              <a:cs typeface="Arial" charset="0"/>
            </a:endParaRPr>
          </a:p>
          <a:p>
            <a:pPr marL="342900" indent="-34290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Determining the root cause is the result of persistently asking “why”</a:t>
            </a:r>
          </a:p>
          <a:p>
            <a:pPr marL="342900" indent="-342900">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Determining the root cause is the most effective way to ensure the incident does not happen again</a:t>
            </a:r>
          </a:p>
          <a:p>
            <a:pPr marL="171450" indent="-171450">
              <a:buFont typeface="Arial" panose="020B0604020202020204" pitchFamily="34" charset="0"/>
              <a:buChar char="•"/>
            </a:pPr>
            <a:endParaRPr lang="en-US" sz="1000"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solidFill>
                <a:srgbClr val="002060"/>
              </a:solidFill>
              <a:latin typeface="Arial" charset="0"/>
              <a:ea typeface="Arial" charset="0"/>
              <a:cs typeface="Arial" charset="0"/>
            </a:endParaRPr>
          </a:p>
          <a:p>
            <a:pPr marL="285750" lvl="0" indent="-285750">
              <a:buFont typeface="Arial" panose="020B0604020202020204" pitchFamily="34" charset="0"/>
              <a:buChar char="•"/>
            </a:pPr>
            <a:endParaRPr lang="en-US"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1455621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 Step 3 cont.</a:t>
            </a:r>
            <a:endParaRPr lang="en-US" dirty="0"/>
          </a:p>
        </p:txBody>
      </p:sp>
      <p:sp>
        <p:nvSpPr>
          <p:cNvPr id="3" name="Content Placeholder 2"/>
          <p:cNvSpPr>
            <a:spLocks noGrp="1"/>
          </p:cNvSpPr>
          <p:nvPr>
            <p:ph idx="1"/>
          </p:nvPr>
        </p:nvSpPr>
        <p:spPr>
          <a:xfrm>
            <a:off x="601249" y="961483"/>
            <a:ext cx="10972800" cy="4906962"/>
          </a:xfrm>
        </p:spPr>
        <p:txBody>
          <a:bodyPr/>
          <a:lstStyle/>
          <a:p>
            <a:r>
              <a:rPr lang="en-US" dirty="0">
                <a:solidFill>
                  <a:srgbClr val="002060"/>
                </a:solidFill>
              </a:rPr>
              <a:t>Conclusions such as “worker was careless” or “employee did not follow safety procedures” don’t get at the root causes of the incident </a:t>
            </a:r>
          </a:p>
          <a:p>
            <a:endParaRPr lang="en-US" sz="1100" dirty="0">
              <a:solidFill>
                <a:srgbClr val="002060"/>
              </a:solidFill>
            </a:endParaRPr>
          </a:p>
          <a:p>
            <a:r>
              <a:rPr lang="en-US" dirty="0">
                <a:solidFill>
                  <a:srgbClr val="002060"/>
                </a:solidFill>
                <a:latin typeface="Arial" charset="0"/>
                <a:ea typeface="Arial" charset="0"/>
                <a:cs typeface="Arial" charset="0"/>
              </a:rPr>
              <a:t>To avoid incomplete and misleading conclusions in the investigative process, investigators need to continue to ask “why?” as in, “Why did the employee not follow safety procedures?”</a:t>
            </a:r>
          </a:p>
          <a:p>
            <a:endParaRPr lang="en-US" sz="1100" dirty="0">
              <a:solidFill>
                <a:srgbClr val="002060"/>
              </a:solidFill>
              <a:latin typeface="Arial" charset="0"/>
              <a:ea typeface="Arial" charset="0"/>
              <a:cs typeface="Arial" charset="0"/>
            </a:endParaRPr>
          </a:p>
          <a:p>
            <a:r>
              <a:rPr lang="en-US" dirty="0">
                <a:solidFill>
                  <a:srgbClr val="002060"/>
                </a:solidFill>
                <a:latin typeface="Arial" charset="0"/>
                <a:ea typeface="Arial" charset="0"/>
                <a:cs typeface="Arial" charset="0"/>
              </a:rPr>
              <a:t>If the answer is “the employee was in a hurry to complete the task and the safety procedures slowed down the work”, then ask, “Why was the employee in a hurry?”</a:t>
            </a:r>
          </a:p>
          <a:p>
            <a:endParaRPr lang="en-US" sz="1400" dirty="0">
              <a:solidFill>
                <a:srgbClr val="002060"/>
              </a:solidFill>
              <a:latin typeface="Arial" charset="0"/>
              <a:ea typeface="Arial" charset="0"/>
              <a:cs typeface="Arial" charset="0"/>
            </a:endParaRPr>
          </a:p>
          <a:p>
            <a:r>
              <a:rPr lang="en-US" dirty="0">
                <a:solidFill>
                  <a:srgbClr val="002060"/>
                </a:solidFill>
                <a:latin typeface="Arial" charset="0"/>
                <a:ea typeface="Arial" charset="0"/>
                <a:cs typeface="Arial" charset="0"/>
              </a:rPr>
              <a:t>The more and deeper “why?” questions asked, the more contributing factors are discovered and the closer the investigator gets to the root causes</a:t>
            </a:r>
          </a:p>
          <a:p>
            <a:endParaRPr lang="en-US" dirty="0"/>
          </a:p>
        </p:txBody>
      </p:sp>
    </p:spTree>
    <p:extLst>
      <p:ext uri="{BB962C8B-B14F-4D97-AF65-F5344CB8AC3E}">
        <p14:creationId xmlns:p14="http://schemas.microsoft.com/office/powerpoint/2010/main" val="3361296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Incident Investigation - Step 4</a:t>
            </a:r>
            <a:endParaRPr lang="en-US" b="1" dirty="0"/>
          </a:p>
        </p:txBody>
      </p:sp>
      <p:sp>
        <p:nvSpPr>
          <p:cNvPr id="3" name="Content Placeholder 2"/>
          <p:cNvSpPr>
            <a:spLocks noGrp="1"/>
          </p:cNvSpPr>
          <p:nvPr>
            <p:ph idx="1"/>
          </p:nvPr>
        </p:nvSpPr>
        <p:spPr>
          <a:xfrm>
            <a:off x="203200" y="1036639"/>
            <a:ext cx="11785600" cy="641849"/>
          </a:xfrm>
        </p:spPr>
        <p:txBody>
          <a:bodyPr/>
          <a:lstStyle/>
          <a:p>
            <a:pPr marL="0" indent="0">
              <a:buNone/>
            </a:pPr>
            <a:r>
              <a:rPr lang="en-US" b="1" kern="0" dirty="0">
                <a:solidFill>
                  <a:srgbClr val="002060"/>
                </a:solidFill>
                <a:ea typeface="Arial Bold" charset="0"/>
                <a:sym typeface="Calibri"/>
              </a:rPr>
              <a:t>STEP 4: Implement Corrective Action</a:t>
            </a:r>
          </a:p>
          <a:p>
            <a:endParaRPr lang="en-US" dirty="0"/>
          </a:p>
        </p:txBody>
      </p:sp>
      <p:sp>
        <p:nvSpPr>
          <p:cNvPr id="4" name="TextBox 3"/>
          <p:cNvSpPr txBox="1"/>
          <p:nvPr/>
        </p:nvSpPr>
        <p:spPr>
          <a:xfrm>
            <a:off x="459287" y="1678488"/>
            <a:ext cx="11273425" cy="4416594"/>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solidFill>
                  <a:srgbClr val="002060"/>
                </a:solidFill>
                <a:latin typeface="Arial" charset="0"/>
                <a:ea typeface="Arial" charset="0"/>
                <a:cs typeface="Arial" charset="0"/>
              </a:rPr>
              <a:t>The investigation is not complete until corrective actions are implemented that address the root causes of the incident </a:t>
            </a:r>
          </a:p>
          <a:p>
            <a:pPr marL="171450" lvl="0" indent="-171450">
              <a:buFont typeface="Arial" panose="020B0604020202020204" pitchFamily="34" charset="0"/>
              <a:buChar char="•"/>
            </a:pPr>
            <a:endParaRPr lang="en-US" sz="1100" dirty="0">
              <a:solidFill>
                <a:srgbClr val="002060"/>
              </a:solidFill>
              <a:latin typeface="Arial" charset="0"/>
              <a:ea typeface="Arial" charset="0"/>
              <a:cs typeface="Arial" charset="0"/>
            </a:endParaRPr>
          </a:p>
          <a:p>
            <a:pPr marL="342900" indent="-342900">
              <a:buFont typeface="Arial" panose="020B0604020202020204" pitchFamily="34" charset="0"/>
              <a:buChar char="•"/>
            </a:pPr>
            <a:r>
              <a:rPr lang="en-US" sz="2400" dirty="0">
                <a:solidFill>
                  <a:srgbClr val="002060"/>
                </a:solidFill>
                <a:latin typeface="Arial" charset="0"/>
                <a:ea typeface="Arial" charset="0"/>
                <a:cs typeface="Arial" charset="0"/>
              </a:rPr>
              <a:t>Superficial conclusions such as "Bob should have used common sense," and weak corrective actions such as “Employees must remember to wear PPE”, are unlikely to improve safety culture or prevent future incidents</a:t>
            </a:r>
          </a:p>
          <a:p>
            <a:pPr marL="171450" indent="-171450">
              <a:buFont typeface="Arial" panose="020B0604020202020204" pitchFamily="34" charset="0"/>
              <a:buChar char="•"/>
            </a:pPr>
            <a:endParaRPr lang="en-US" sz="1200" dirty="0">
              <a:solidFill>
                <a:srgbClr val="002060"/>
              </a:solidFill>
              <a:latin typeface="Arial" charset="0"/>
              <a:ea typeface="Arial" charset="0"/>
              <a:cs typeface="Arial" charset="0"/>
            </a:endParaRPr>
          </a:p>
          <a:p>
            <a:pPr marL="342900" indent="-342900">
              <a:buFont typeface="Arial" panose="020B0604020202020204" pitchFamily="34" charset="0"/>
              <a:buChar char="•"/>
            </a:pPr>
            <a:r>
              <a:rPr lang="en-US" altLang="en-US" sz="2400" dirty="0">
                <a:solidFill>
                  <a:srgbClr val="002060"/>
                </a:solidFill>
                <a:latin typeface="Arial" panose="020B0604020202020204" pitchFamily="34" charset="0"/>
                <a:cs typeface="Arial" panose="020B0604020202020204" pitchFamily="34" charset="0"/>
              </a:rPr>
              <a:t>In planning corrective actions and how best to implement them, employers may find that some root causes will take time and perseverance to fix. Persisting in implementing substantive corrective actions, however, will not only reduce the risk of future incidents but also improve the company’s safety, morale and its bottom line</a:t>
            </a:r>
            <a:endParaRPr lang="en-US" altLang="en-US" dirty="0">
              <a:solidFill>
                <a:srgbClr val="002060"/>
              </a:solidFill>
              <a:latin typeface="Arial" panose="020B0604020202020204" pitchFamily="34" charset="0"/>
              <a:cs typeface="Arial" panose="020B0604020202020204" pitchFamily="34" charset="0"/>
            </a:endParaRPr>
          </a:p>
          <a:p>
            <a:pPr lvl="0"/>
            <a:endParaRPr lang="en-US"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4033184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Two</a:t>
            </a:r>
          </a:p>
        </p:txBody>
      </p:sp>
      <p:sp>
        <p:nvSpPr>
          <p:cNvPr id="3" name="Content Placeholder 2"/>
          <p:cNvSpPr>
            <a:spLocks noGrp="1"/>
          </p:cNvSpPr>
          <p:nvPr>
            <p:ph idx="1"/>
          </p:nvPr>
        </p:nvSpPr>
        <p:spPr>
          <a:xfrm>
            <a:off x="3459198" y="1553996"/>
            <a:ext cx="4556324" cy="3559425"/>
          </a:xfrm>
        </p:spPr>
        <p:txBody>
          <a:bodyPr/>
          <a:lstStyle/>
          <a:p>
            <a:pPr marL="0" indent="0" algn="ctr">
              <a:buNone/>
            </a:pPr>
            <a:r>
              <a:rPr lang="en-US" sz="6600" dirty="0"/>
              <a:t>Workplace</a:t>
            </a:r>
          </a:p>
          <a:p>
            <a:pPr marL="0" indent="0" algn="ctr">
              <a:buNone/>
            </a:pPr>
            <a:r>
              <a:rPr lang="en-US" sz="6600" dirty="0"/>
              <a:t>Safety </a:t>
            </a:r>
          </a:p>
          <a:p>
            <a:pPr marL="0" indent="0" algn="ctr">
              <a:buNone/>
            </a:pPr>
            <a:r>
              <a:rPr lang="en-US" sz="6600" dirty="0"/>
              <a:t>Program</a:t>
            </a:r>
          </a:p>
        </p:txBody>
      </p:sp>
    </p:spTree>
    <p:extLst>
      <p:ext uri="{BB962C8B-B14F-4D97-AF65-F5344CB8AC3E}">
        <p14:creationId xmlns:p14="http://schemas.microsoft.com/office/powerpoint/2010/main" val="2008430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#1</a:t>
            </a:r>
          </a:p>
        </p:txBody>
      </p:sp>
      <p:sp>
        <p:nvSpPr>
          <p:cNvPr id="3" name="Content Placeholder 2"/>
          <p:cNvSpPr>
            <a:spLocks noGrp="1"/>
          </p:cNvSpPr>
          <p:nvPr>
            <p:ph idx="1"/>
          </p:nvPr>
        </p:nvSpPr>
        <p:spPr>
          <a:xfrm>
            <a:off x="1365996" y="2136129"/>
            <a:ext cx="9394081" cy="2197877"/>
          </a:xfrm>
        </p:spPr>
        <p:txBody>
          <a:bodyPr/>
          <a:lstStyle/>
          <a:p>
            <a:pPr marL="0" indent="0" algn="ctr">
              <a:buNone/>
            </a:pPr>
            <a:r>
              <a:rPr lang="en-US" sz="5400" dirty="0"/>
              <a:t>Management Commitment and Employee Involvement</a:t>
            </a:r>
          </a:p>
        </p:txBody>
      </p:sp>
    </p:spTree>
    <p:extLst>
      <p:ext uri="{BB962C8B-B14F-4D97-AF65-F5344CB8AC3E}">
        <p14:creationId xmlns:p14="http://schemas.microsoft.com/office/powerpoint/2010/main" val="3157879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Workplace Safety Program</a:t>
            </a:r>
            <a:br>
              <a:rPr lang="en-US" altLang="en-US" b="1" dirty="0"/>
            </a:br>
            <a:endParaRPr lang="en-US" dirty="0"/>
          </a:p>
        </p:txBody>
      </p:sp>
      <p:sp>
        <p:nvSpPr>
          <p:cNvPr id="3" name="Content Placeholder 2"/>
          <p:cNvSpPr>
            <a:spLocks noGrp="1"/>
          </p:cNvSpPr>
          <p:nvPr>
            <p:ph idx="1"/>
          </p:nvPr>
        </p:nvSpPr>
        <p:spPr>
          <a:xfrm>
            <a:off x="939453" y="1710408"/>
            <a:ext cx="9795352" cy="3114256"/>
          </a:xfrm>
        </p:spPr>
        <p:txBody>
          <a:bodyPr/>
          <a:lstStyle/>
          <a:p>
            <a:pPr marL="0" indent="0">
              <a:buNone/>
            </a:pPr>
            <a:r>
              <a:rPr lang="en-US" altLang="en-US" dirty="0"/>
              <a:t>What is a Workplace Safety Program?</a:t>
            </a:r>
          </a:p>
          <a:p>
            <a:pPr marL="0" indent="0">
              <a:buNone/>
            </a:pPr>
            <a:endParaRPr lang="en-US" altLang="en-US" b="1" dirty="0"/>
          </a:p>
          <a:p>
            <a:pPr marL="0" indent="0">
              <a:buNone/>
            </a:pPr>
            <a:r>
              <a:rPr lang="en-US" altLang="en-US" dirty="0"/>
              <a:t>A written plan to protect employees from work related illness and injury.</a:t>
            </a:r>
          </a:p>
          <a:p>
            <a:pPr marL="0" indent="0">
              <a:buNone/>
            </a:pPr>
            <a:r>
              <a:rPr lang="en-US" altLang="en-US" dirty="0"/>
              <a:t>  </a:t>
            </a:r>
          </a:p>
          <a:p>
            <a:pPr marL="0" indent="0">
              <a:buNone/>
            </a:pPr>
            <a:r>
              <a:rPr lang="en-US" altLang="en-US" dirty="0"/>
              <a:t>It consists of a company Environmental, Safety and Health Policy statement and the implementation of a work place safety plan and program.                    </a:t>
            </a:r>
          </a:p>
          <a:p>
            <a:endParaRPr lang="en-US" dirty="0"/>
          </a:p>
        </p:txBody>
      </p:sp>
    </p:spTree>
    <p:extLst>
      <p:ext uri="{BB962C8B-B14F-4D97-AF65-F5344CB8AC3E}">
        <p14:creationId xmlns:p14="http://schemas.microsoft.com/office/powerpoint/2010/main" val="413755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History of OSHA</a:t>
            </a:r>
            <a:endParaRPr lang="en-US" dirty="0"/>
          </a:p>
        </p:txBody>
      </p:sp>
      <p:sp>
        <p:nvSpPr>
          <p:cNvPr id="3" name="Content Placeholder 2"/>
          <p:cNvSpPr>
            <a:spLocks noGrp="1"/>
          </p:cNvSpPr>
          <p:nvPr>
            <p:ph idx="1"/>
          </p:nvPr>
        </p:nvSpPr>
        <p:spPr>
          <a:xfrm>
            <a:off x="203200" y="1036639"/>
            <a:ext cx="6358965" cy="4906962"/>
          </a:xfrm>
        </p:spPr>
        <p:txBody>
          <a:bodyPr/>
          <a:lstStyle/>
          <a:p>
            <a:pPr algn="just"/>
            <a:r>
              <a:rPr lang="en-US" altLang="en-US" dirty="0">
                <a:latin typeface="Arial" charset="0"/>
              </a:rPr>
              <a:t>OSHA stands for the Occupational Safety and Health Administration, an agency of the U.S. Department of Labor </a:t>
            </a:r>
          </a:p>
          <a:p>
            <a:pPr algn="just"/>
            <a:r>
              <a:rPr lang="en-US" altLang="en-US" dirty="0">
                <a:latin typeface="Arial" charset="0"/>
              </a:rPr>
              <a:t>OSHA’s responsibility is worker safety and health protection</a:t>
            </a:r>
          </a:p>
          <a:p>
            <a:pPr algn="just"/>
            <a:r>
              <a:rPr lang="en-US" altLang="en-US" dirty="0">
                <a:latin typeface="Arial" charset="0"/>
              </a:rPr>
              <a:t>On December 29, 1970, President Nixon signed the OSH Act</a:t>
            </a:r>
          </a:p>
          <a:p>
            <a:pPr algn="just"/>
            <a:r>
              <a:rPr lang="en-US" altLang="en-US" dirty="0">
                <a:latin typeface="Arial" charset="0"/>
              </a:rPr>
              <a:t>This Act created OSHA, the agency, which formally came into being on April 28, 1971</a:t>
            </a:r>
          </a:p>
          <a:p>
            <a:endParaRPr lang="en-US" dirty="0"/>
          </a:p>
        </p:txBody>
      </p:sp>
      <p:pic>
        <p:nvPicPr>
          <p:cNvPr id="4" name="Content Placeholder 5" descr="Act_1970_new.jpg" title="Picture of ACT of 197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02389" y="1463200"/>
            <a:ext cx="2466975" cy="2838171"/>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642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Workplace Safety Program</a:t>
            </a:r>
            <a:endParaRPr lang="en-US" dirty="0"/>
          </a:p>
        </p:txBody>
      </p:sp>
      <p:sp>
        <p:nvSpPr>
          <p:cNvPr id="3" name="Content Placeholder 2"/>
          <p:cNvSpPr>
            <a:spLocks noGrp="1"/>
          </p:cNvSpPr>
          <p:nvPr>
            <p:ph idx="1"/>
          </p:nvPr>
        </p:nvSpPr>
        <p:spPr>
          <a:xfrm>
            <a:off x="1027134" y="1301334"/>
            <a:ext cx="10250466" cy="3968498"/>
          </a:xfrm>
        </p:spPr>
        <p:txBody>
          <a:bodyPr/>
          <a:lstStyle/>
          <a:p>
            <a:pPr>
              <a:defRPr/>
            </a:pPr>
            <a:r>
              <a:rPr lang="en-US" u="sng" dirty="0">
                <a:solidFill>
                  <a:schemeClr val="tx2"/>
                </a:solidFill>
              </a:rPr>
              <a:t>Purpose</a:t>
            </a:r>
            <a:r>
              <a:rPr lang="en-US" dirty="0">
                <a:solidFill>
                  <a:schemeClr val="tx2"/>
                </a:solidFill>
              </a:rPr>
              <a:t>- To reduce work-related injury &amp; illness</a:t>
            </a:r>
          </a:p>
          <a:p>
            <a:pPr marL="0" indent="0">
              <a:buNone/>
              <a:defRPr/>
            </a:pPr>
            <a:endParaRPr lang="en-US" dirty="0">
              <a:solidFill>
                <a:schemeClr val="tx2"/>
              </a:solidFill>
            </a:endParaRPr>
          </a:p>
          <a:p>
            <a:pPr>
              <a:defRPr/>
            </a:pPr>
            <a:r>
              <a:rPr lang="en-US" u="sng" dirty="0">
                <a:solidFill>
                  <a:schemeClr val="tx2"/>
                </a:solidFill>
              </a:rPr>
              <a:t>Content</a:t>
            </a:r>
            <a:r>
              <a:rPr lang="en-US" dirty="0">
                <a:solidFill>
                  <a:schemeClr val="tx2"/>
                </a:solidFill>
              </a:rPr>
              <a:t>- The program should include any policy, procedure, or training that protects workers from work-related injury and illness while on the job</a:t>
            </a:r>
          </a:p>
          <a:p>
            <a:pPr marL="0" indent="0">
              <a:buNone/>
              <a:defRPr/>
            </a:pPr>
            <a:endParaRPr lang="en-US" dirty="0">
              <a:solidFill>
                <a:schemeClr val="tx2"/>
              </a:solidFill>
            </a:endParaRPr>
          </a:p>
          <a:p>
            <a:pPr>
              <a:defRPr/>
            </a:pPr>
            <a:r>
              <a:rPr lang="en-US" u="sng" dirty="0">
                <a:solidFill>
                  <a:schemeClr val="tx2"/>
                </a:solidFill>
              </a:rPr>
              <a:t>Goals</a:t>
            </a:r>
            <a:r>
              <a:rPr lang="en-US" dirty="0">
                <a:solidFill>
                  <a:schemeClr val="tx2"/>
                </a:solidFill>
              </a:rPr>
              <a:t>- Promote &amp; reward safe practices at work, reducing injuries &amp; illnesses at work and eliminating fatalities at work</a:t>
            </a:r>
          </a:p>
          <a:p>
            <a:endParaRPr lang="en-US" dirty="0"/>
          </a:p>
        </p:txBody>
      </p:sp>
    </p:spTree>
    <p:extLst>
      <p:ext uri="{BB962C8B-B14F-4D97-AF65-F5344CB8AC3E}">
        <p14:creationId xmlns:p14="http://schemas.microsoft.com/office/powerpoint/2010/main" val="4221445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Management/Leadership/Employee Involvement – 1 of 4</a:t>
            </a:r>
            <a:br>
              <a:rPr lang="en-US" altLang="en-US" b="1" dirty="0"/>
            </a:br>
            <a:endParaRPr lang="en-US" dirty="0"/>
          </a:p>
        </p:txBody>
      </p:sp>
      <p:sp>
        <p:nvSpPr>
          <p:cNvPr id="3" name="Content Placeholder 2"/>
          <p:cNvSpPr>
            <a:spLocks noGrp="1"/>
          </p:cNvSpPr>
          <p:nvPr>
            <p:ph idx="1"/>
          </p:nvPr>
        </p:nvSpPr>
        <p:spPr>
          <a:xfrm>
            <a:off x="726510" y="1048671"/>
            <a:ext cx="10551090" cy="4906962"/>
          </a:xfrm>
        </p:spPr>
        <p:txBody>
          <a:bodyPr/>
          <a:lstStyle/>
          <a:p>
            <a:pPr marL="0" indent="0" algn="ctr">
              <a:buNone/>
            </a:pPr>
            <a:endParaRPr lang="en-US" altLang="en-US" b="1" dirty="0"/>
          </a:p>
          <a:p>
            <a:r>
              <a:rPr lang="en-US" altLang="en-US" dirty="0"/>
              <a:t>Employer and employee involvement and communication on workplace-safety and health issues is essential</a:t>
            </a:r>
          </a:p>
          <a:p>
            <a:pPr marL="0" indent="0">
              <a:buNone/>
            </a:pPr>
            <a:endParaRPr lang="en-US" altLang="en-US" dirty="0"/>
          </a:p>
          <a:p>
            <a:r>
              <a:rPr lang="en-US" altLang="en-US" dirty="0"/>
              <a:t>Post the company’s written safety and health policy for all to see</a:t>
            </a:r>
          </a:p>
          <a:p>
            <a:pPr marL="0" indent="0">
              <a:buNone/>
            </a:pPr>
            <a:endParaRPr lang="en-US" altLang="en-US" dirty="0"/>
          </a:p>
          <a:p>
            <a:r>
              <a:rPr lang="en-US" altLang="en-US" dirty="0"/>
              <a:t>Involve all employees in policy making on safety and health issues</a:t>
            </a:r>
          </a:p>
          <a:p>
            <a:pPr marL="0" indent="0">
              <a:buNone/>
            </a:pPr>
            <a:endParaRPr lang="en-US" altLang="en-US" dirty="0"/>
          </a:p>
          <a:p>
            <a:r>
              <a:rPr lang="en-US" altLang="en-US" dirty="0"/>
              <a:t>Everyone must take an active part in Safety Activities</a:t>
            </a:r>
            <a:endParaRPr lang="en-US" dirty="0"/>
          </a:p>
        </p:txBody>
      </p:sp>
    </p:spTree>
    <p:extLst>
      <p:ext uri="{BB962C8B-B14F-4D97-AF65-F5344CB8AC3E}">
        <p14:creationId xmlns:p14="http://schemas.microsoft.com/office/powerpoint/2010/main" val="2130931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118" y="367628"/>
            <a:ext cx="11080479" cy="487362"/>
          </a:xfrm>
        </p:spPr>
        <p:txBody>
          <a:bodyPr/>
          <a:lstStyle/>
          <a:p>
            <a:r>
              <a:rPr lang="en-US" altLang="en-US" dirty="0"/>
              <a:t>Management/Leadership/Employee Involvement  2 of 4</a:t>
            </a:r>
            <a:endParaRPr lang="en-US" dirty="0"/>
          </a:p>
        </p:txBody>
      </p:sp>
      <p:sp>
        <p:nvSpPr>
          <p:cNvPr id="3" name="Content Placeholder 2"/>
          <p:cNvSpPr>
            <a:spLocks noGrp="1"/>
          </p:cNvSpPr>
          <p:nvPr>
            <p:ph idx="1"/>
          </p:nvPr>
        </p:nvSpPr>
        <p:spPr>
          <a:xfrm>
            <a:off x="713984" y="1331001"/>
            <a:ext cx="10450882" cy="4197098"/>
          </a:xfrm>
        </p:spPr>
        <p:txBody>
          <a:bodyPr/>
          <a:lstStyle/>
          <a:p>
            <a:r>
              <a:rPr lang="en-US" altLang="en-US" dirty="0"/>
              <a:t>Management should promote the goal of ZERO ACCIDENTS</a:t>
            </a:r>
          </a:p>
          <a:p>
            <a:endParaRPr lang="en-US" altLang="en-US" dirty="0"/>
          </a:p>
          <a:p>
            <a:r>
              <a:rPr lang="en-US" altLang="en-US" dirty="0"/>
              <a:t>Safety Goals must be communicated effectively. They must be realistic and they need to reflect the Safety Culture of your organization</a:t>
            </a:r>
          </a:p>
          <a:p>
            <a:endParaRPr lang="en-US" altLang="en-US" dirty="0"/>
          </a:p>
          <a:p>
            <a:r>
              <a:rPr lang="en-US" altLang="en-US" dirty="0"/>
              <a:t>An effective Safety Culture requires strong commitment from the top. Safety must truly be the #1 priority. Safety must become an integral part of your business and it must become EVERYONE’s responsibility</a:t>
            </a:r>
          </a:p>
          <a:p>
            <a:endParaRPr lang="en-US" dirty="0"/>
          </a:p>
        </p:txBody>
      </p:sp>
    </p:spTree>
    <p:extLst>
      <p:ext uri="{BB962C8B-B14F-4D97-AF65-F5344CB8AC3E}">
        <p14:creationId xmlns:p14="http://schemas.microsoft.com/office/powerpoint/2010/main" val="607188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Management/Leadership/Employee Involvement 3 of 4</a:t>
            </a:r>
            <a:endParaRPr lang="en-US" dirty="0">
              <a:solidFill>
                <a:srgbClr val="002060"/>
              </a:solidFill>
            </a:endParaRPr>
          </a:p>
        </p:txBody>
      </p:sp>
      <p:sp>
        <p:nvSpPr>
          <p:cNvPr id="3" name="Content Placeholder 2"/>
          <p:cNvSpPr>
            <a:spLocks noGrp="1"/>
          </p:cNvSpPr>
          <p:nvPr>
            <p:ph idx="1"/>
          </p:nvPr>
        </p:nvSpPr>
        <p:spPr>
          <a:xfrm>
            <a:off x="776613" y="1044879"/>
            <a:ext cx="10396603" cy="4692041"/>
          </a:xfrm>
        </p:spPr>
        <p:txBody>
          <a:bodyPr/>
          <a:lstStyle/>
          <a:p>
            <a:r>
              <a:rPr lang="en-US" altLang="en-US" dirty="0">
                <a:solidFill>
                  <a:srgbClr val="002060"/>
                </a:solidFill>
              </a:rPr>
              <a:t>Your plan should include statements on the value of workplace safety and why management  is committed to it</a:t>
            </a:r>
          </a:p>
          <a:p>
            <a:pPr marL="0" indent="0">
              <a:buNone/>
            </a:pPr>
            <a:endParaRPr lang="en-US" altLang="en-US" dirty="0">
              <a:solidFill>
                <a:srgbClr val="002060"/>
              </a:solidFill>
            </a:endParaRPr>
          </a:p>
          <a:p>
            <a:r>
              <a:rPr lang="en-US" altLang="en-US" dirty="0">
                <a:solidFill>
                  <a:srgbClr val="002060"/>
                </a:solidFill>
              </a:rPr>
              <a:t>A list of locations where written safety and health policies are posted for all employees to see</a:t>
            </a:r>
          </a:p>
          <a:p>
            <a:pPr marL="0" indent="0">
              <a:buNone/>
            </a:pPr>
            <a:endParaRPr lang="en-US" altLang="en-US" dirty="0">
              <a:solidFill>
                <a:srgbClr val="002060"/>
              </a:solidFill>
            </a:endParaRPr>
          </a:p>
          <a:p>
            <a:r>
              <a:rPr lang="en-US" altLang="en-US" dirty="0">
                <a:solidFill>
                  <a:srgbClr val="002060"/>
                </a:solidFill>
              </a:rPr>
              <a:t>A schedule of when and where regular meetings are held that address employee safety and health issues</a:t>
            </a:r>
          </a:p>
          <a:p>
            <a:pPr marL="0" indent="0">
              <a:buNone/>
            </a:pPr>
            <a:endParaRPr lang="en-US" altLang="en-US" dirty="0">
              <a:solidFill>
                <a:srgbClr val="002060"/>
              </a:solidFill>
            </a:endParaRPr>
          </a:p>
          <a:p>
            <a:r>
              <a:rPr lang="en-US" altLang="en-US" dirty="0">
                <a:solidFill>
                  <a:srgbClr val="002060"/>
                </a:solidFill>
              </a:rPr>
              <a:t>A stipulation that abiding by all safety and health rules </a:t>
            </a:r>
            <a:r>
              <a:rPr lang="en-US" altLang="en-US" u="sng" dirty="0">
                <a:solidFill>
                  <a:srgbClr val="002060"/>
                </a:solidFill>
              </a:rPr>
              <a:t>is a condition of employment</a:t>
            </a:r>
          </a:p>
          <a:p>
            <a:endParaRPr lang="en-US" dirty="0"/>
          </a:p>
        </p:txBody>
      </p:sp>
    </p:spTree>
    <p:extLst>
      <p:ext uri="{BB962C8B-B14F-4D97-AF65-F5344CB8AC3E}">
        <p14:creationId xmlns:p14="http://schemas.microsoft.com/office/powerpoint/2010/main" val="119765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Management/Leadership/Employee Involvement – slide 4</a:t>
            </a:r>
            <a:endParaRPr lang="en-US" dirty="0"/>
          </a:p>
        </p:txBody>
      </p:sp>
      <p:sp>
        <p:nvSpPr>
          <p:cNvPr id="3" name="Content Placeholder 2"/>
          <p:cNvSpPr>
            <a:spLocks noGrp="1"/>
          </p:cNvSpPr>
          <p:nvPr>
            <p:ph idx="1"/>
          </p:nvPr>
        </p:nvSpPr>
        <p:spPr>
          <a:xfrm>
            <a:off x="701458" y="1036639"/>
            <a:ext cx="10822487" cy="4583873"/>
          </a:xfrm>
        </p:spPr>
        <p:txBody>
          <a:bodyPr/>
          <a:lstStyle/>
          <a:p>
            <a:r>
              <a:rPr lang="en-US" dirty="0">
                <a:solidFill>
                  <a:srgbClr val="002060"/>
                </a:solidFill>
                <a:ea typeface="Helvetica" pitchFamily="2" charset="0"/>
              </a:rPr>
              <a:t>It is important to avoid conflicting management directives</a:t>
            </a:r>
          </a:p>
          <a:p>
            <a:pPr marL="0" indent="0">
              <a:buNone/>
            </a:pPr>
            <a:endParaRPr lang="en-US" dirty="0">
              <a:solidFill>
                <a:srgbClr val="002060"/>
              </a:solidFill>
              <a:ea typeface="Helvetica" pitchFamily="2" charset="0"/>
            </a:endParaRPr>
          </a:p>
          <a:p>
            <a:r>
              <a:rPr lang="en-US" altLang="en-US" dirty="0">
                <a:solidFill>
                  <a:srgbClr val="002060"/>
                </a:solidFill>
              </a:rPr>
              <a:t>Set an example by ensuring the entire message is appropriate</a:t>
            </a:r>
          </a:p>
          <a:p>
            <a:pPr marL="0" indent="0">
              <a:buNone/>
            </a:pPr>
            <a:endParaRPr lang="en-US" altLang="en-US" dirty="0">
              <a:solidFill>
                <a:srgbClr val="002060"/>
              </a:solidFill>
            </a:endParaRPr>
          </a:p>
          <a:p>
            <a:r>
              <a:rPr lang="en-US" altLang="en-US" dirty="0">
                <a:solidFill>
                  <a:srgbClr val="002060"/>
                </a:solidFill>
              </a:rPr>
              <a:t>Management should never pressure employees to overlook safety in favor of speed</a:t>
            </a:r>
          </a:p>
          <a:p>
            <a:pPr marL="0" indent="0">
              <a:buNone/>
            </a:pPr>
            <a:endParaRPr lang="en-US" altLang="en-US" dirty="0">
              <a:solidFill>
                <a:srgbClr val="002060"/>
              </a:solidFill>
            </a:endParaRPr>
          </a:p>
          <a:p>
            <a:r>
              <a:rPr lang="en-US" altLang="en-US" dirty="0">
                <a:solidFill>
                  <a:srgbClr val="002060"/>
                </a:solidFill>
              </a:rPr>
              <a:t>What are some messages that can give conflicting directives?</a:t>
            </a:r>
          </a:p>
          <a:p>
            <a:pPr marL="0" indent="0">
              <a:buNone/>
            </a:pPr>
            <a:endParaRPr lang="en-US" altLang="en-US" dirty="0">
              <a:solidFill>
                <a:srgbClr val="002060"/>
              </a:solidFill>
            </a:endParaRPr>
          </a:p>
          <a:p>
            <a:r>
              <a:rPr lang="en-US" altLang="en-US" dirty="0">
                <a:solidFill>
                  <a:srgbClr val="002060"/>
                </a:solidFill>
              </a:rPr>
              <a:t>How an we be clearer in communicating directives?</a:t>
            </a:r>
          </a:p>
          <a:p>
            <a:endParaRPr lang="en-US" dirty="0">
              <a:solidFill>
                <a:srgbClr val="002060"/>
              </a:solidFill>
            </a:endParaRPr>
          </a:p>
        </p:txBody>
      </p:sp>
    </p:spTree>
    <p:extLst>
      <p:ext uri="{BB962C8B-B14F-4D97-AF65-F5344CB8AC3E}">
        <p14:creationId xmlns:p14="http://schemas.microsoft.com/office/powerpoint/2010/main" val="2891907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Basic Principles of Good Safety Management</a:t>
            </a:r>
            <a:endParaRPr lang="en-US" dirty="0"/>
          </a:p>
        </p:txBody>
      </p:sp>
      <p:sp>
        <p:nvSpPr>
          <p:cNvPr id="3" name="Content Placeholder 2"/>
          <p:cNvSpPr>
            <a:spLocks noGrp="1"/>
          </p:cNvSpPr>
          <p:nvPr>
            <p:ph idx="1"/>
          </p:nvPr>
        </p:nvSpPr>
        <p:spPr>
          <a:xfrm>
            <a:off x="1020788" y="1285307"/>
            <a:ext cx="10146082" cy="4737541"/>
          </a:xfrm>
        </p:spPr>
        <p:txBody>
          <a:bodyPr numCol="2"/>
          <a:lstStyle/>
          <a:p>
            <a:pPr>
              <a:lnSpc>
                <a:spcPct val="150000"/>
              </a:lnSpc>
              <a:buSzPct val="105000"/>
            </a:pPr>
            <a:r>
              <a:rPr lang="en-US" altLang="en-US" dirty="0">
                <a:solidFill>
                  <a:schemeClr val="tx2"/>
                </a:solidFill>
              </a:rPr>
              <a:t>Management Commitment</a:t>
            </a:r>
          </a:p>
          <a:p>
            <a:pPr>
              <a:lnSpc>
                <a:spcPct val="150000"/>
              </a:lnSpc>
              <a:buSzPct val="105000"/>
            </a:pPr>
            <a:r>
              <a:rPr lang="en-US" altLang="en-US" dirty="0">
                <a:solidFill>
                  <a:schemeClr val="tx2"/>
                </a:solidFill>
              </a:rPr>
              <a:t>Documented Safety Philosophy</a:t>
            </a:r>
          </a:p>
          <a:p>
            <a:pPr>
              <a:lnSpc>
                <a:spcPct val="150000"/>
              </a:lnSpc>
              <a:buSzPct val="105000"/>
            </a:pPr>
            <a:r>
              <a:rPr lang="en-US" altLang="en-US" dirty="0">
                <a:solidFill>
                  <a:schemeClr val="tx2"/>
                </a:solidFill>
              </a:rPr>
              <a:t>Safety Goals and Objectives</a:t>
            </a:r>
          </a:p>
          <a:p>
            <a:pPr>
              <a:lnSpc>
                <a:spcPct val="150000"/>
              </a:lnSpc>
              <a:buSzPct val="105000"/>
            </a:pPr>
            <a:r>
              <a:rPr lang="en-US" altLang="en-US" dirty="0">
                <a:solidFill>
                  <a:schemeClr val="tx2"/>
                </a:solidFill>
              </a:rPr>
              <a:t>Committee Organization for Safety</a:t>
            </a:r>
          </a:p>
          <a:p>
            <a:pPr>
              <a:lnSpc>
                <a:spcPct val="150000"/>
              </a:lnSpc>
              <a:buSzPct val="105000"/>
            </a:pPr>
            <a:r>
              <a:rPr lang="en-US" altLang="en-US" dirty="0">
                <a:solidFill>
                  <a:schemeClr val="tx2"/>
                </a:solidFill>
              </a:rPr>
              <a:t>Line Responsibility for Safety</a:t>
            </a:r>
          </a:p>
          <a:p>
            <a:pPr>
              <a:lnSpc>
                <a:spcPct val="150000"/>
              </a:lnSpc>
              <a:buSzPct val="105000"/>
            </a:pPr>
            <a:r>
              <a:rPr lang="en-US" altLang="en-US" dirty="0">
                <a:solidFill>
                  <a:schemeClr val="tx2"/>
                </a:solidFill>
              </a:rPr>
              <a:t>Supportive Safety Staff</a:t>
            </a:r>
          </a:p>
          <a:p>
            <a:pPr>
              <a:lnSpc>
                <a:spcPct val="150000"/>
              </a:lnSpc>
              <a:buSzPct val="105000"/>
            </a:pPr>
            <a:endParaRPr lang="en-US" altLang="en-US" dirty="0">
              <a:solidFill>
                <a:schemeClr val="tx2"/>
              </a:solidFill>
            </a:endParaRPr>
          </a:p>
          <a:p>
            <a:pPr>
              <a:lnSpc>
                <a:spcPct val="150000"/>
              </a:lnSpc>
              <a:buSzPct val="105000"/>
            </a:pPr>
            <a:r>
              <a:rPr lang="en-US" altLang="en-US" dirty="0">
                <a:solidFill>
                  <a:schemeClr val="tx2"/>
                </a:solidFill>
              </a:rPr>
              <a:t>Rules and Procedures</a:t>
            </a:r>
          </a:p>
          <a:p>
            <a:pPr>
              <a:lnSpc>
                <a:spcPct val="150000"/>
              </a:lnSpc>
              <a:buSzPct val="105000"/>
            </a:pPr>
            <a:r>
              <a:rPr lang="en-US" altLang="en-US" dirty="0">
                <a:solidFill>
                  <a:schemeClr val="tx2"/>
                </a:solidFill>
              </a:rPr>
              <a:t>Audits</a:t>
            </a:r>
          </a:p>
          <a:p>
            <a:pPr>
              <a:lnSpc>
                <a:spcPct val="150000"/>
              </a:lnSpc>
              <a:buSzPct val="105000"/>
            </a:pPr>
            <a:r>
              <a:rPr lang="en-US" altLang="en-US" dirty="0">
                <a:solidFill>
                  <a:schemeClr val="tx2"/>
                </a:solidFill>
              </a:rPr>
              <a:t>Safety Communications</a:t>
            </a:r>
          </a:p>
          <a:p>
            <a:pPr>
              <a:lnSpc>
                <a:spcPct val="150000"/>
              </a:lnSpc>
              <a:buSzPct val="105000"/>
            </a:pPr>
            <a:r>
              <a:rPr lang="en-US" altLang="en-US" dirty="0">
                <a:solidFill>
                  <a:schemeClr val="tx2"/>
                </a:solidFill>
              </a:rPr>
              <a:t>Safety Training</a:t>
            </a:r>
          </a:p>
          <a:p>
            <a:pPr>
              <a:lnSpc>
                <a:spcPct val="150000"/>
              </a:lnSpc>
              <a:buSzPct val="105000"/>
            </a:pPr>
            <a:r>
              <a:rPr lang="en-US" altLang="en-US" dirty="0">
                <a:solidFill>
                  <a:schemeClr val="tx2"/>
                </a:solidFill>
              </a:rPr>
              <a:t>Accident Investigations</a:t>
            </a:r>
          </a:p>
          <a:p>
            <a:pPr>
              <a:lnSpc>
                <a:spcPct val="150000"/>
              </a:lnSpc>
              <a:buSzPct val="105000"/>
            </a:pPr>
            <a:r>
              <a:rPr lang="en-US" altLang="en-US" dirty="0">
                <a:solidFill>
                  <a:schemeClr val="tx2"/>
                </a:solidFill>
              </a:rPr>
              <a:t>Motivation</a:t>
            </a:r>
          </a:p>
          <a:p>
            <a:endParaRPr lang="en-US" dirty="0"/>
          </a:p>
        </p:txBody>
      </p:sp>
    </p:spTree>
    <p:extLst>
      <p:ext uri="{BB962C8B-B14F-4D97-AF65-F5344CB8AC3E}">
        <p14:creationId xmlns:p14="http://schemas.microsoft.com/office/powerpoint/2010/main" val="30010636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Basic Safety Philosophy</a:t>
            </a:r>
            <a:endParaRPr lang="en-US" dirty="0"/>
          </a:p>
        </p:txBody>
      </p:sp>
      <p:sp>
        <p:nvSpPr>
          <p:cNvPr id="3" name="Content Placeholder 2"/>
          <p:cNvSpPr>
            <a:spLocks noGrp="1"/>
          </p:cNvSpPr>
          <p:nvPr>
            <p:ph idx="1"/>
          </p:nvPr>
        </p:nvSpPr>
        <p:spPr>
          <a:xfrm>
            <a:off x="726510" y="1398905"/>
            <a:ext cx="10350674" cy="4562983"/>
          </a:xfrm>
        </p:spPr>
        <p:txBody>
          <a:bodyPr/>
          <a:lstStyle/>
          <a:p>
            <a:r>
              <a:rPr lang="en-US" altLang="en-US" dirty="0"/>
              <a:t>Every Incident can be avoided</a:t>
            </a:r>
          </a:p>
          <a:p>
            <a:r>
              <a:rPr lang="en-US" altLang="en-US" dirty="0"/>
              <a:t>No job is worth getting hurt for</a:t>
            </a:r>
          </a:p>
          <a:p>
            <a:r>
              <a:rPr lang="en-US" altLang="en-US" dirty="0"/>
              <a:t>Every job will be done safely</a:t>
            </a:r>
          </a:p>
          <a:p>
            <a:r>
              <a:rPr lang="en-US" altLang="en-US" dirty="0"/>
              <a:t>Incidents can be managed</a:t>
            </a:r>
          </a:p>
          <a:p>
            <a:r>
              <a:rPr lang="en-US" altLang="en-US" dirty="0"/>
              <a:t>Safety is everyone’s responsibility</a:t>
            </a:r>
          </a:p>
          <a:p>
            <a:r>
              <a:rPr lang="en-US" altLang="en-US" dirty="0"/>
              <a:t>Safety is part of best manufacturing practices </a:t>
            </a:r>
          </a:p>
          <a:p>
            <a:r>
              <a:rPr lang="en-US" altLang="en-US" dirty="0"/>
              <a:t>Safety standards, procedures and practices must be developed</a:t>
            </a:r>
          </a:p>
          <a:p>
            <a:r>
              <a:rPr lang="en-US" altLang="en-US" dirty="0"/>
              <a:t>Training- Everyone must understand AND meet the requirements</a:t>
            </a:r>
          </a:p>
          <a:p>
            <a:r>
              <a:rPr lang="en-US" altLang="en-US" dirty="0"/>
              <a:t>Working Safely is a </a:t>
            </a:r>
            <a:r>
              <a:rPr lang="en-US" altLang="en-US" b="1" dirty="0"/>
              <a:t>Condition of Employment</a:t>
            </a:r>
          </a:p>
          <a:p>
            <a:endParaRPr lang="en-US" dirty="0"/>
          </a:p>
        </p:txBody>
      </p:sp>
    </p:spTree>
    <p:extLst>
      <p:ext uri="{BB962C8B-B14F-4D97-AF65-F5344CB8AC3E}">
        <p14:creationId xmlns:p14="http://schemas.microsoft.com/office/powerpoint/2010/main" val="27563545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Benefits of a Zero Incident Safety Policy</a:t>
            </a:r>
            <a:endParaRPr lang="en-US" dirty="0"/>
          </a:p>
        </p:txBody>
      </p:sp>
      <p:sp>
        <p:nvSpPr>
          <p:cNvPr id="3" name="Content Placeholder 2"/>
          <p:cNvSpPr>
            <a:spLocks noGrp="1"/>
          </p:cNvSpPr>
          <p:nvPr>
            <p:ph idx="1"/>
          </p:nvPr>
        </p:nvSpPr>
        <p:spPr>
          <a:xfrm>
            <a:off x="2099072" y="1517904"/>
            <a:ext cx="7276575" cy="3517392"/>
          </a:xfrm>
        </p:spPr>
        <p:txBody>
          <a:bodyPr/>
          <a:lstStyle/>
          <a:p>
            <a:pPr lvl="1">
              <a:defRPr/>
            </a:pPr>
            <a:r>
              <a:rPr lang="en-US" dirty="0"/>
              <a:t>Improved Quality</a:t>
            </a:r>
          </a:p>
          <a:p>
            <a:pPr lvl="1">
              <a:defRPr/>
            </a:pPr>
            <a:r>
              <a:rPr lang="en-US" dirty="0"/>
              <a:t>Better Productivity</a:t>
            </a:r>
          </a:p>
          <a:p>
            <a:pPr lvl="1">
              <a:defRPr/>
            </a:pPr>
            <a:r>
              <a:rPr lang="en-US" dirty="0"/>
              <a:t>Team Building</a:t>
            </a:r>
          </a:p>
          <a:p>
            <a:pPr lvl="1">
              <a:defRPr/>
            </a:pPr>
            <a:r>
              <a:rPr lang="en-US" dirty="0"/>
              <a:t>Unsafe behavior stands out</a:t>
            </a:r>
          </a:p>
          <a:p>
            <a:pPr lvl="1">
              <a:defRPr/>
            </a:pPr>
            <a:r>
              <a:rPr lang="en-US" dirty="0"/>
              <a:t>Unsafe behavior is Unacceptable</a:t>
            </a:r>
          </a:p>
          <a:p>
            <a:pPr lvl="1">
              <a:defRPr/>
            </a:pPr>
            <a:r>
              <a:rPr lang="en-US" dirty="0"/>
              <a:t>Safe Work is influenced through peer pressure</a:t>
            </a:r>
          </a:p>
          <a:p>
            <a:pPr lvl="1">
              <a:defRPr/>
            </a:pPr>
            <a:r>
              <a:rPr lang="en-US" dirty="0"/>
              <a:t>Consistent planning and task execution</a:t>
            </a:r>
          </a:p>
          <a:p>
            <a:endParaRPr lang="en-US" dirty="0"/>
          </a:p>
        </p:txBody>
      </p:sp>
    </p:spTree>
    <p:extLst>
      <p:ext uri="{BB962C8B-B14F-4D97-AF65-F5344CB8AC3E}">
        <p14:creationId xmlns:p14="http://schemas.microsoft.com/office/powerpoint/2010/main" val="2020771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Safety Principles</a:t>
            </a:r>
            <a:endParaRPr lang="en-US" dirty="0"/>
          </a:p>
        </p:txBody>
      </p:sp>
      <p:sp>
        <p:nvSpPr>
          <p:cNvPr id="3" name="Content Placeholder 2"/>
          <p:cNvSpPr>
            <a:spLocks noGrp="1"/>
          </p:cNvSpPr>
          <p:nvPr>
            <p:ph idx="1"/>
          </p:nvPr>
        </p:nvSpPr>
        <p:spPr>
          <a:xfrm>
            <a:off x="438410" y="906599"/>
            <a:ext cx="11248374" cy="5093368"/>
          </a:xfrm>
        </p:spPr>
        <p:txBody>
          <a:bodyPr/>
          <a:lstStyle/>
          <a:p>
            <a:pPr marL="0" indent="0">
              <a:buNone/>
            </a:pPr>
            <a:endParaRPr lang="en-US" altLang="en-US" b="1" dirty="0"/>
          </a:p>
          <a:p>
            <a:pPr lvl="1"/>
            <a:r>
              <a:rPr lang="en-US" altLang="en-US" dirty="0"/>
              <a:t>Each employee is</a:t>
            </a:r>
            <a:r>
              <a:rPr lang="en-US" altLang="en-US" b="1" dirty="0"/>
              <a:t> </a:t>
            </a:r>
            <a:r>
              <a:rPr lang="en-US" altLang="en-US" dirty="0"/>
              <a:t>expected</a:t>
            </a:r>
            <a:r>
              <a:rPr lang="en-US" altLang="en-US" b="1" dirty="0"/>
              <a:t> </a:t>
            </a:r>
            <a:r>
              <a:rPr lang="en-US" altLang="en-US" dirty="0"/>
              <a:t>to give consideration to the prevention of injury to self and co-workers</a:t>
            </a:r>
          </a:p>
          <a:p>
            <a:pPr marL="457200" lvl="1" indent="0">
              <a:buNone/>
            </a:pPr>
            <a:endParaRPr lang="en-US" altLang="en-US" sz="1400" dirty="0"/>
          </a:p>
          <a:p>
            <a:pPr lvl="1"/>
            <a:r>
              <a:rPr lang="en-US" altLang="en-US" dirty="0"/>
              <a:t>Involvement and thinking of all people in the safety  process is valued and expected</a:t>
            </a:r>
          </a:p>
          <a:p>
            <a:pPr marL="457200" lvl="1" indent="0">
              <a:buNone/>
            </a:pPr>
            <a:endParaRPr lang="en-US" altLang="en-US" sz="1200" dirty="0"/>
          </a:p>
          <a:p>
            <a:pPr lvl="1"/>
            <a:r>
              <a:rPr lang="en-US" altLang="en-US" dirty="0"/>
              <a:t>Continual Improvement is the goal</a:t>
            </a:r>
          </a:p>
          <a:p>
            <a:pPr lvl="1"/>
            <a:endParaRPr lang="en-US" altLang="en-US" sz="1200" dirty="0"/>
          </a:p>
          <a:p>
            <a:pPr lvl="1"/>
            <a:r>
              <a:rPr lang="en-US" altLang="en-US" dirty="0"/>
              <a:t>Individuals and teams must be recognized for their adherence to safe work practices</a:t>
            </a:r>
            <a:endParaRPr lang="en-US" dirty="0"/>
          </a:p>
        </p:txBody>
      </p:sp>
    </p:spTree>
    <p:extLst>
      <p:ext uri="{BB962C8B-B14F-4D97-AF65-F5344CB8AC3E}">
        <p14:creationId xmlns:p14="http://schemas.microsoft.com/office/powerpoint/2010/main" val="3087255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Safety Statement might look like</a:t>
            </a:r>
          </a:p>
        </p:txBody>
      </p:sp>
      <p:sp>
        <p:nvSpPr>
          <p:cNvPr id="3" name="Content Placeholder 2"/>
          <p:cNvSpPr>
            <a:spLocks noGrp="1"/>
          </p:cNvSpPr>
          <p:nvPr>
            <p:ph idx="1"/>
          </p:nvPr>
        </p:nvSpPr>
        <p:spPr/>
        <p:txBody>
          <a:bodyPr/>
          <a:lstStyle/>
          <a:p>
            <a:pPr marL="0" indent="0" algn="just">
              <a:buNone/>
            </a:pPr>
            <a:r>
              <a:rPr lang="en-US" altLang="en-US" dirty="0"/>
              <a:t>It is the intent of </a:t>
            </a:r>
            <a:r>
              <a:rPr lang="en-US" altLang="en-US" dirty="0">
                <a:solidFill>
                  <a:schemeClr val="accent1"/>
                </a:solidFill>
              </a:rPr>
              <a:t>XYZ Industries </a:t>
            </a:r>
            <a:r>
              <a:rPr lang="en-US" altLang="en-US" dirty="0"/>
              <a:t>to provide a safe work environment for all our workers and the wellness of our people, families and communities.  We embrace healthy habits and behaviors.  It is also our intent to properly manage any incidents that occur so as to minimize injury and other forms of loss.  A well managed workplace safety program can  benefit our company in countless ways.  In order for </a:t>
            </a:r>
            <a:r>
              <a:rPr lang="en-US" altLang="en-US" dirty="0">
                <a:solidFill>
                  <a:schemeClr val="accent1"/>
                </a:solidFill>
              </a:rPr>
              <a:t>XYZ Industries </a:t>
            </a:r>
            <a:r>
              <a:rPr lang="en-US" altLang="en-US" dirty="0"/>
              <a:t>to achieve our goals, we have developed a safety program outlining our policies and procedures regarding employee health and safety.  Each and every individual must become familiar with the program, follow and enforce the procedures, and become an active participant in this workplace safety program. </a:t>
            </a:r>
          </a:p>
          <a:p>
            <a:pPr marL="0" indent="0" algn="just">
              <a:buNone/>
            </a:pPr>
            <a:r>
              <a:rPr lang="en-US" altLang="en-US" dirty="0"/>
              <a:t>While management (workplace safety  officer and safety committee) will be responsible for developing and organizing this program, its success will depend on the involvement of each employee.  We look forward to your cooperation and participation.</a:t>
            </a:r>
          </a:p>
          <a:p>
            <a:endParaRPr lang="en-US" dirty="0"/>
          </a:p>
        </p:txBody>
      </p:sp>
    </p:spTree>
    <p:extLst>
      <p:ext uri="{BB962C8B-B14F-4D97-AF65-F5344CB8AC3E}">
        <p14:creationId xmlns:p14="http://schemas.microsoft.com/office/powerpoint/2010/main" val="22004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4"/>
          <p:cNvSpPr>
            <a:spLocks noGrp="1"/>
          </p:cNvSpPr>
          <p:nvPr>
            <p:ph type="title"/>
          </p:nvPr>
        </p:nvSpPr>
        <p:spPr>
          <a:xfrm>
            <a:off x="128195" y="195432"/>
            <a:ext cx="8763000" cy="792163"/>
          </a:xfrm>
        </p:spPr>
        <p:txBody>
          <a:bodyPr/>
          <a:lstStyle/>
          <a:p>
            <a:pPr>
              <a:defRPr/>
            </a:pPr>
            <a:r>
              <a:rPr lang="en-US" sz="3200" dirty="0">
                <a:latin typeface="Arial" charset="0"/>
              </a:rPr>
              <a:t>OSHA’s Mission</a:t>
            </a:r>
          </a:p>
        </p:txBody>
      </p:sp>
      <p:sp>
        <p:nvSpPr>
          <p:cNvPr id="10243" name="Content Placeholder 1"/>
          <p:cNvSpPr>
            <a:spLocks noGrp="1"/>
          </p:cNvSpPr>
          <p:nvPr>
            <p:ph idx="1"/>
          </p:nvPr>
        </p:nvSpPr>
        <p:spPr>
          <a:xfrm>
            <a:off x="1804416" y="987595"/>
            <a:ext cx="8458200" cy="5053583"/>
          </a:xfrm>
        </p:spPr>
        <p:txBody>
          <a:bodyPr/>
          <a:lstStyle/>
          <a:p>
            <a:pPr marL="0" indent="0" algn="just">
              <a:buNone/>
            </a:pPr>
            <a:r>
              <a:rPr lang="en-US" altLang="en-US" dirty="0">
                <a:latin typeface="Arial" charset="0"/>
              </a:rPr>
              <a:t>The mission of OSHA is </a:t>
            </a:r>
            <a:r>
              <a:rPr lang="en-US" dirty="0"/>
              <a:t>to ensure safe and healthful working conditions for working men and women by setting and enforcing standards and by providing training, outreach, education and assistance.</a:t>
            </a:r>
            <a:r>
              <a:rPr lang="en-US" altLang="en-US" dirty="0">
                <a:latin typeface="Arial" charset="0"/>
              </a:rPr>
              <a:t>. </a:t>
            </a:r>
          </a:p>
          <a:p>
            <a:pPr marL="0" indent="0" algn="just">
              <a:buNone/>
            </a:pPr>
            <a:endParaRPr lang="en-US" altLang="en-US" sz="1100" dirty="0">
              <a:latin typeface="Arial" charset="0"/>
            </a:endParaRPr>
          </a:p>
          <a:p>
            <a:pPr marL="0" indent="0" algn="just">
              <a:buNone/>
            </a:pPr>
            <a:r>
              <a:rPr lang="en-US" altLang="en-US" dirty="0">
                <a:latin typeface="Arial" charset="0"/>
              </a:rPr>
              <a:t>Some of the things OSHA does to carry out its mission are: </a:t>
            </a:r>
          </a:p>
          <a:p>
            <a:pPr lvl="1"/>
            <a:r>
              <a:rPr lang="en-US" altLang="en-US" dirty="0">
                <a:latin typeface="Arial" charset="0"/>
              </a:rPr>
              <a:t>develop job safety and health standards and enforce them through worksite inspections,</a:t>
            </a:r>
          </a:p>
          <a:p>
            <a:pPr lvl="1"/>
            <a:endParaRPr lang="en-US" altLang="en-US" sz="1000" dirty="0">
              <a:latin typeface="Arial" charset="0"/>
            </a:endParaRPr>
          </a:p>
          <a:p>
            <a:pPr lvl="1"/>
            <a:r>
              <a:rPr lang="en-US" altLang="en-US" dirty="0">
                <a:latin typeface="Arial" charset="0"/>
              </a:rPr>
              <a:t>maintain a reporting and recordkeeping system to keep track of job-related injuries and illnesses, and</a:t>
            </a:r>
          </a:p>
          <a:p>
            <a:pPr lvl="1"/>
            <a:endParaRPr lang="en-US" altLang="en-US" sz="1100" dirty="0">
              <a:latin typeface="Arial" charset="0"/>
            </a:endParaRPr>
          </a:p>
          <a:p>
            <a:pPr lvl="1"/>
            <a:r>
              <a:rPr lang="en-US" altLang="en-US" dirty="0">
                <a:latin typeface="Arial" charset="0"/>
              </a:rPr>
              <a:t>provide training programs to increase knowledge about occupational safety and health.</a:t>
            </a:r>
          </a:p>
        </p:txBody>
      </p:sp>
    </p:spTree>
    <p:extLst>
      <p:ext uri="{BB962C8B-B14F-4D97-AF65-F5344CB8AC3E}">
        <p14:creationId xmlns:p14="http://schemas.microsoft.com/office/powerpoint/2010/main" val="6525432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Co-Workers Affect Each other’s Safety</a:t>
            </a:r>
            <a:endParaRPr lang="en-US" dirty="0"/>
          </a:p>
        </p:txBody>
      </p:sp>
      <p:sp>
        <p:nvSpPr>
          <p:cNvPr id="3" name="Content Placeholder 2"/>
          <p:cNvSpPr>
            <a:spLocks noGrp="1"/>
          </p:cNvSpPr>
          <p:nvPr>
            <p:ph idx="1"/>
          </p:nvPr>
        </p:nvSpPr>
        <p:spPr>
          <a:xfrm>
            <a:off x="501042" y="1156955"/>
            <a:ext cx="10634596" cy="4293350"/>
          </a:xfrm>
        </p:spPr>
        <p:txBody>
          <a:bodyPr/>
          <a:lstStyle/>
          <a:p>
            <a:pPr>
              <a:defRPr/>
            </a:pPr>
            <a:r>
              <a:rPr lang="en-US" dirty="0">
                <a:solidFill>
                  <a:schemeClr val="tx2"/>
                </a:solidFill>
              </a:rPr>
              <a:t>Employees’ health and safety are affected not only by their own actions but by those of their co-workers</a:t>
            </a:r>
          </a:p>
          <a:p>
            <a:pPr marL="0" indent="0">
              <a:buNone/>
              <a:defRPr/>
            </a:pPr>
            <a:endParaRPr lang="en-US" dirty="0">
              <a:solidFill>
                <a:schemeClr val="tx2"/>
              </a:solidFill>
            </a:endParaRPr>
          </a:p>
          <a:p>
            <a:pPr>
              <a:defRPr/>
            </a:pPr>
            <a:r>
              <a:rPr lang="en-US" dirty="0">
                <a:solidFill>
                  <a:schemeClr val="tx2"/>
                </a:solidFill>
              </a:rPr>
              <a:t>Senior management must help employees manage hazards associated with their work tasks or 	responsibilities.  They must determine that employees are fit for work. Fitness involves: drug and alcohol issues, physical and emotional well being including fatigue and stress</a:t>
            </a:r>
          </a:p>
          <a:p>
            <a:endParaRPr lang="en-US" dirty="0"/>
          </a:p>
        </p:txBody>
      </p:sp>
    </p:spTree>
    <p:extLst>
      <p:ext uri="{BB962C8B-B14F-4D97-AF65-F5344CB8AC3E}">
        <p14:creationId xmlns:p14="http://schemas.microsoft.com/office/powerpoint/2010/main" val="398720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Create Ownership of the program</a:t>
            </a:r>
            <a:endParaRPr lang="en-US" dirty="0"/>
          </a:p>
        </p:txBody>
      </p:sp>
      <p:sp>
        <p:nvSpPr>
          <p:cNvPr id="3" name="Content Placeholder 2"/>
          <p:cNvSpPr>
            <a:spLocks noGrp="1"/>
          </p:cNvSpPr>
          <p:nvPr>
            <p:ph idx="1"/>
          </p:nvPr>
        </p:nvSpPr>
        <p:spPr>
          <a:xfrm>
            <a:off x="576197" y="964504"/>
            <a:ext cx="10701403" cy="4594086"/>
          </a:xfrm>
        </p:spPr>
        <p:txBody>
          <a:bodyPr/>
          <a:lstStyle/>
          <a:p>
            <a:pPr marL="0" indent="0">
              <a:buNone/>
              <a:defRPr/>
            </a:pPr>
            <a:r>
              <a:rPr lang="en-US" dirty="0">
                <a:solidFill>
                  <a:schemeClr val="tx2"/>
                </a:solidFill>
              </a:rPr>
              <a:t>Workers need to be involved in the creation and implementation of the Workplace Safety Program in order for it to succeed</a:t>
            </a:r>
          </a:p>
          <a:p>
            <a:pPr marL="0" indent="0">
              <a:buNone/>
              <a:defRPr/>
            </a:pPr>
            <a:r>
              <a:rPr lang="en-US" dirty="0">
                <a:solidFill>
                  <a:schemeClr val="tx2"/>
                </a:solidFill>
              </a:rPr>
              <a:t> For Example:</a:t>
            </a:r>
          </a:p>
          <a:p>
            <a:pPr marL="0" indent="0">
              <a:buNone/>
              <a:defRPr/>
            </a:pPr>
            <a:endParaRPr lang="en-US" sz="1200" dirty="0">
              <a:solidFill>
                <a:schemeClr val="tx2"/>
              </a:solidFill>
            </a:endParaRPr>
          </a:p>
          <a:p>
            <a:pPr>
              <a:defRPr/>
            </a:pPr>
            <a:r>
              <a:rPr lang="en-US" dirty="0">
                <a:solidFill>
                  <a:schemeClr val="tx2"/>
                </a:solidFill>
              </a:rPr>
              <a:t>Your company is responsible for supplying appropriate safety equipment, but employees are responsible for wearing personal protective equipment at the appropriate time and place</a:t>
            </a:r>
          </a:p>
          <a:p>
            <a:pPr marL="0" indent="0">
              <a:buNone/>
              <a:defRPr/>
            </a:pPr>
            <a:endParaRPr lang="en-US" sz="1800" dirty="0">
              <a:solidFill>
                <a:schemeClr val="tx2"/>
              </a:solidFill>
            </a:endParaRPr>
          </a:p>
          <a:p>
            <a:pPr>
              <a:defRPr/>
            </a:pPr>
            <a:r>
              <a:rPr lang="en-US" dirty="0">
                <a:solidFill>
                  <a:schemeClr val="tx2"/>
                </a:solidFill>
              </a:rPr>
              <a:t>Your company should provide training to help employees carry out their assignments, but workers are responsible for attending this training, asking questions and telling supervisors if they do not understand what is being explained</a:t>
            </a:r>
          </a:p>
          <a:p>
            <a:endParaRPr lang="en-US" dirty="0"/>
          </a:p>
        </p:txBody>
      </p:sp>
    </p:spTree>
    <p:extLst>
      <p:ext uri="{BB962C8B-B14F-4D97-AF65-F5344CB8AC3E}">
        <p14:creationId xmlns:p14="http://schemas.microsoft.com/office/powerpoint/2010/main" val="1130278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Allow for Continuous Improvement</a:t>
            </a:r>
            <a:endParaRPr lang="en-US" dirty="0"/>
          </a:p>
        </p:txBody>
      </p:sp>
      <p:sp>
        <p:nvSpPr>
          <p:cNvPr id="3" name="Content Placeholder 2"/>
          <p:cNvSpPr>
            <a:spLocks noGrp="1"/>
          </p:cNvSpPr>
          <p:nvPr>
            <p:ph idx="1"/>
          </p:nvPr>
        </p:nvSpPr>
        <p:spPr>
          <a:xfrm>
            <a:off x="300625" y="951978"/>
            <a:ext cx="10889293" cy="4897677"/>
          </a:xfrm>
        </p:spPr>
        <p:txBody>
          <a:bodyPr/>
          <a:lstStyle/>
          <a:p>
            <a:pPr marL="0" indent="0">
              <a:buNone/>
              <a:defRPr/>
            </a:pPr>
            <a:r>
              <a:rPr lang="en-US" dirty="0">
                <a:solidFill>
                  <a:srgbClr val="002060"/>
                </a:solidFill>
              </a:rPr>
              <a:t>In workplace safety and health, continuous improvement is about:</a:t>
            </a:r>
          </a:p>
          <a:p>
            <a:pPr marL="0" indent="0">
              <a:buNone/>
              <a:defRPr/>
            </a:pPr>
            <a:endParaRPr lang="en-US" dirty="0">
              <a:solidFill>
                <a:srgbClr val="002060"/>
              </a:solidFill>
            </a:endParaRPr>
          </a:p>
          <a:p>
            <a:pPr lvl="1">
              <a:defRPr/>
            </a:pPr>
            <a:r>
              <a:rPr lang="en-US" dirty="0">
                <a:solidFill>
                  <a:srgbClr val="002060"/>
                </a:solidFill>
              </a:rPr>
              <a:t>Seeking better ways to work</a:t>
            </a:r>
          </a:p>
          <a:p>
            <a:pPr marL="0" indent="0">
              <a:buNone/>
              <a:defRPr/>
            </a:pPr>
            <a:endParaRPr lang="en-US" sz="1200" dirty="0">
              <a:solidFill>
                <a:srgbClr val="002060"/>
              </a:solidFill>
            </a:endParaRPr>
          </a:p>
          <a:p>
            <a:pPr lvl="1">
              <a:defRPr/>
            </a:pPr>
            <a:r>
              <a:rPr lang="en-US" dirty="0">
                <a:solidFill>
                  <a:srgbClr val="002060"/>
                </a:solidFill>
              </a:rPr>
              <a:t>Measuring performance</a:t>
            </a:r>
          </a:p>
          <a:p>
            <a:pPr marL="457200" lvl="1" indent="0">
              <a:buNone/>
              <a:defRPr/>
            </a:pPr>
            <a:endParaRPr lang="en-US" sz="1200" dirty="0">
              <a:solidFill>
                <a:srgbClr val="002060"/>
              </a:solidFill>
            </a:endParaRPr>
          </a:p>
          <a:p>
            <a:pPr lvl="1">
              <a:defRPr/>
            </a:pPr>
            <a:r>
              <a:rPr lang="en-US" dirty="0">
                <a:solidFill>
                  <a:srgbClr val="002060"/>
                </a:solidFill>
              </a:rPr>
              <a:t>Reporting against set targets</a:t>
            </a:r>
          </a:p>
          <a:p>
            <a:pPr marL="457200" lvl="1" indent="0">
              <a:buNone/>
              <a:defRPr/>
            </a:pPr>
            <a:endParaRPr lang="en-US" sz="1200" dirty="0">
              <a:solidFill>
                <a:srgbClr val="002060"/>
              </a:solidFill>
            </a:endParaRPr>
          </a:p>
          <a:p>
            <a:pPr lvl="1">
              <a:defRPr/>
            </a:pPr>
            <a:r>
              <a:rPr lang="en-US" dirty="0">
                <a:solidFill>
                  <a:srgbClr val="002060"/>
                </a:solidFill>
              </a:rPr>
              <a:t>Evaluating compliance with procedures, standards and regulations</a:t>
            </a:r>
          </a:p>
          <a:p>
            <a:pPr lvl="1">
              <a:defRPr/>
            </a:pPr>
            <a:endParaRPr lang="en-US" sz="1200" dirty="0">
              <a:solidFill>
                <a:srgbClr val="002060"/>
              </a:solidFill>
            </a:endParaRPr>
          </a:p>
          <a:p>
            <a:pPr lvl="1">
              <a:defRPr/>
            </a:pPr>
            <a:r>
              <a:rPr lang="en-US" dirty="0">
                <a:solidFill>
                  <a:srgbClr val="002060"/>
                </a:solidFill>
              </a:rPr>
              <a:t>Understanding the causes of incidents and injuries  </a:t>
            </a:r>
          </a:p>
          <a:p>
            <a:pPr marL="457200" lvl="1" indent="0">
              <a:buNone/>
              <a:defRPr/>
            </a:pPr>
            <a:endParaRPr lang="en-US" sz="1200" dirty="0">
              <a:solidFill>
                <a:srgbClr val="002060"/>
              </a:solidFill>
            </a:endParaRPr>
          </a:p>
          <a:p>
            <a:pPr lvl="1">
              <a:defRPr/>
            </a:pPr>
            <a:r>
              <a:rPr lang="en-US" dirty="0">
                <a:solidFill>
                  <a:srgbClr val="002060"/>
                </a:solidFill>
              </a:rPr>
              <a:t>Openly acknowledging and promptly correcting deficiencies</a:t>
            </a:r>
            <a:endParaRPr lang="en-US" sz="2000" dirty="0">
              <a:solidFill>
                <a:srgbClr val="002060"/>
              </a:solidFill>
            </a:endParaRPr>
          </a:p>
          <a:p>
            <a:endParaRPr lang="en-US" dirty="0"/>
          </a:p>
        </p:txBody>
      </p:sp>
    </p:spTree>
    <p:extLst>
      <p:ext uri="{BB962C8B-B14F-4D97-AF65-F5344CB8AC3E}">
        <p14:creationId xmlns:p14="http://schemas.microsoft.com/office/powerpoint/2010/main" val="2972221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Measuring Performance</a:t>
            </a:r>
            <a:endParaRPr lang="en-US" dirty="0"/>
          </a:p>
        </p:txBody>
      </p:sp>
      <p:sp>
        <p:nvSpPr>
          <p:cNvPr id="3" name="Content Placeholder 2"/>
          <p:cNvSpPr>
            <a:spLocks noGrp="1"/>
          </p:cNvSpPr>
          <p:nvPr>
            <p:ph idx="1"/>
          </p:nvPr>
        </p:nvSpPr>
        <p:spPr>
          <a:xfrm>
            <a:off x="613775" y="989557"/>
            <a:ext cx="10985326" cy="4947780"/>
          </a:xfrm>
        </p:spPr>
        <p:txBody>
          <a:bodyPr/>
          <a:lstStyle/>
          <a:p>
            <a:pPr marL="0" indent="0">
              <a:buNone/>
              <a:defRPr/>
            </a:pPr>
            <a:r>
              <a:rPr lang="en-US" sz="1800" dirty="0">
                <a:solidFill>
                  <a:srgbClr val="002060"/>
                </a:solidFill>
              </a:rPr>
              <a:t> </a:t>
            </a:r>
            <a:r>
              <a:rPr lang="en-US" dirty="0">
                <a:solidFill>
                  <a:srgbClr val="002060"/>
                </a:solidFill>
              </a:rPr>
              <a:t>Performance can be measured by:</a:t>
            </a:r>
          </a:p>
          <a:p>
            <a:pPr marL="0" indent="0">
              <a:buNone/>
              <a:defRPr/>
            </a:pPr>
            <a:endParaRPr lang="en-US" dirty="0">
              <a:solidFill>
                <a:srgbClr val="002060"/>
              </a:solidFill>
            </a:endParaRPr>
          </a:p>
          <a:p>
            <a:pPr lvl="1">
              <a:defRPr/>
            </a:pPr>
            <a:r>
              <a:rPr lang="en-US" dirty="0">
                <a:solidFill>
                  <a:srgbClr val="002060"/>
                </a:solidFill>
              </a:rPr>
              <a:t>Reduction in frequency of lost-time injury</a:t>
            </a:r>
          </a:p>
          <a:p>
            <a:pPr marL="457200" lvl="1" indent="0">
              <a:buNone/>
              <a:defRPr/>
            </a:pPr>
            <a:endParaRPr lang="en-US" sz="1200" dirty="0">
              <a:solidFill>
                <a:srgbClr val="002060"/>
              </a:solidFill>
            </a:endParaRPr>
          </a:p>
          <a:p>
            <a:pPr lvl="1">
              <a:defRPr/>
            </a:pPr>
            <a:r>
              <a:rPr lang="en-US" dirty="0">
                <a:solidFill>
                  <a:srgbClr val="002060"/>
                </a:solidFill>
              </a:rPr>
              <a:t>Reduction in frequency of medical treatment  (beyond first-aid care) injury</a:t>
            </a:r>
          </a:p>
          <a:p>
            <a:pPr marL="0" indent="0">
              <a:buNone/>
              <a:defRPr/>
            </a:pPr>
            <a:endParaRPr lang="en-US" sz="1200" dirty="0">
              <a:solidFill>
                <a:srgbClr val="002060"/>
              </a:solidFill>
            </a:endParaRPr>
          </a:p>
          <a:p>
            <a:pPr lvl="1">
              <a:defRPr/>
            </a:pPr>
            <a:r>
              <a:rPr lang="en-US" dirty="0">
                <a:solidFill>
                  <a:srgbClr val="002060"/>
                </a:solidFill>
              </a:rPr>
              <a:t>Reduction in number of sick days used</a:t>
            </a:r>
          </a:p>
          <a:p>
            <a:pPr marL="0" indent="0">
              <a:buNone/>
              <a:defRPr/>
            </a:pPr>
            <a:endParaRPr lang="en-US" sz="1200" dirty="0">
              <a:solidFill>
                <a:srgbClr val="002060"/>
              </a:solidFill>
            </a:endParaRPr>
          </a:p>
          <a:p>
            <a:pPr lvl="1">
              <a:defRPr/>
            </a:pPr>
            <a:r>
              <a:rPr lang="en-US" dirty="0">
                <a:solidFill>
                  <a:srgbClr val="002060"/>
                </a:solidFill>
              </a:rPr>
              <a:t>Lower workers compensation costs</a:t>
            </a:r>
          </a:p>
          <a:p>
            <a:pPr marL="0" indent="0">
              <a:buNone/>
              <a:defRPr/>
            </a:pPr>
            <a:endParaRPr lang="en-US" sz="1200" dirty="0">
              <a:solidFill>
                <a:srgbClr val="002060"/>
              </a:solidFill>
            </a:endParaRPr>
          </a:p>
          <a:p>
            <a:pPr lvl="1">
              <a:defRPr/>
            </a:pPr>
            <a:r>
              <a:rPr lang="en-US" dirty="0">
                <a:solidFill>
                  <a:srgbClr val="002060"/>
                </a:solidFill>
              </a:rPr>
              <a:t>Lower medical benefits payments ( doctor’s visits, prescription drugs)</a:t>
            </a:r>
            <a:endParaRPr lang="en-US" dirty="0"/>
          </a:p>
        </p:txBody>
      </p:sp>
    </p:spTree>
    <p:extLst>
      <p:ext uri="{BB962C8B-B14F-4D97-AF65-F5344CB8AC3E}">
        <p14:creationId xmlns:p14="http://schemas.microsoft.com/office/powerpoint/2010/main" val="4674001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121" y="274638"/>
            <a:ext cx="11080479" cy="603667"/>
          </a:xfrm>
        </p:spPr>
        <p:txBody>
          <a:bodyPr/>
          <a:lstStyle/>
          <a:p>
            <a:r>
              <a:rPr lang="en-US" altLang="en-US" dirty="0">
                <a:solidFill>
                  <a:srgbClr val="002060"/>
                </a:solidFill>
              </a:rPr>
              <a:t>Occupational Safety and Health Program Includes</a:t>
            </a:r>
            <a:br>
              <a:rPr lang="en-US" altLang="en-US" dirty="0">
                <a:solidFill>
                  <a:schemeClr val="bg1"/>
                </a:solidFill>
              </a:rPr>
            </a:br>
            <a:r>
              <a:rPr lang="en-US" altLang="en-US" dirty="0">
                <a:solidFill>
                  <a:schemeClr val="bg1"/>
                </a:solidFill>
              </a:rPr>
              <a:t>Health Program Includes</a:t>
            </a:r>
            <a:endParaRPr lang="en-US" dirty="0"/>
          </a:p>
        </p:txBody>
      </p:sp>
      <p:sp>
        <p:nvSpPr>
          <p:cNvPr id="3" name="Content Placeholder 2"/>
          <p:cNvSpPr>
            <a:spLocks noGrp="1"/>
          </p:cNvSpPr>
          <p:nvPr>
            <p:ph idx="1"/>
          </p:nvPr>
        </p:nvSpPr>
        <p:spPr>
          <a:xfrm>
            <a:off x="964504" y="1041143"/>
            <a:ext cx="10563616" cy="5170501"/>
          </a:xfrm>
        </p:spPr>
        <p:txBody>
          <a:bodyPr/>
          <a:lstStyle/>
          <a:p>
            <a:r>
              <a:rPr lang="en-US" altLang="en-US" dirty="0">
                <a:solidFill>
                  <a:srgbClr val="002060"/>
                </a:solidFill>
              </a:rPr>
              <a:t>Compliance with standards</a:t>
            </a:r>
            <a:endParaRPr lang="en-US" altLang="en-US" sz="1200" dirty="0">
              <a:solidFill>
                <a:srgbClr val="002060"/>
              </a:solidFill>
            </a:endParaRPr>
          </a:p>
          <a:p>
            <a:pPr marL="0" indent="0">
              <a:buNone/>
            </a:pPr>
            <a:endParaRPr lang="en-US" altLang="en-US" sz="1050" dirty="0">
              <a:solidFill>
                <a:srgbClr val="002060"/>
              </a:solidFill>
            </a:endParaRPr>
          </a:p>
          <a:p>
            <a:r>
              <a:rPr lang="en-US" altLang="en-US" dirty="0">
                <a:solidFill>
                  <a:srgbClr val="002060"/>
                </a:solidFill>
              </a:rPr>
              <a:t>Annual safety inspections</a:t>
            </a:r>
          </a:p>
          <a:p>
            <a:pPr marL="0" indent="0">
              <a:buNone/>
            </a:pPr>
            <a:endParaRPr lang="en-US" altLang="en-US" sz="1050" dirty="0">
              <a:solidFill>
                <a:srgbClr val="002060"/>
              </a:solidFill>
            </a:endParaRPr>
          </a:p>
          <a:p>
            <a:r>
              <a:rPr lang="en-US" altLang="en-US" dirty="0">
                <a:solidFill>
                  <a:srgbClr val="002060"/>
                </a:solidFill>
              </a:rPr>
              <a:t>Abatement of hazards</a:t>
            </a:r>
          </a:p>
          <a:p>
            <a:pPr marL="0" indent="0">
              <a:buNone/>
            </a:pPr>
            <a:endParaRPr lang="en-US" altLang="en-US" sz="1050" dirty="0">
              <a:solidFill>
                <a:srgbClr val="002060"/>
              </a:solidFill>
            </a:endParaRPr>
          </a:p>
          <a:p>
            <a:r>
              <a:rPr lang="en-US" altLang="en-US" dirty="0">
                <a:solidFill>
                  <a:srgbClr val="002060"/>
                </a:solidFill>
              </a:rPr>
              <a:t>Procedures to report hazards without fear of reprisal</a:t>
            </a:r>
          </a:p>
          <a:p>
            <a:pPr marL="0" indent="0">
              <a:buNone/>
            </a:pPr>
            <a:endParaRPr lang="en-US" altLang="en-US" sz="1050" dirty="0">
              <a:solidFill>
                <a:srgbClr val="002060"/>
              </a:solidFill>
            </a:endParaRPr>
          </a:p>
          <a:p>
            <a:r>
              <a:rPr lang="en-US" altLang="en-US" dirty="0">
                <a:solidFill>
                  <a:srgbClr val="002060"/>
                </a:solidFill>
              </a:rPr>
              <a:t>Occupational safety &amp; health training</a:t>
            </a:r>
          </a:p>
          <a:p>
            <a:pPr marL="0" indent="0">
              <a:buNone/>
            </a:pPr>
            <a:endParaRPr lang="en-US" altLang="en-US" sz="1050" dirty="0">
              <a:solidFill>
                <a:srgbClr val="002060"/>
              </a:solidFill>
            </a:endParaRPr>
          </a:p>
          <a:p>
            <a:r>
              <a:rPr lang="en-US" altLang="en-US" dirty="0">
                <a:solidFill>
                  <a:srgbClr val="002060"/>
                </a:solidFill>
              </a:rPr>
              <a:t>Accident reporting &amp;  investigations</a:t>
            </a:r>
          </a:p>
          <a:p>
            <a:pPr marL="0" indent="0">
              <a:buNone/>
            </a:pPr>
            <a:endParaRPr lang="en-US" altLang="en-US" sz="1050" dirty="0">
              <a:solidFill>
                <a:srgbClr val="002060"/>
              </a:solidFill>
            </a:endParaRPr>
          </a:p>
          <a:p>
            <a:r>
              <a:rPr lang="en-US" altLang="en-US" dirty="0">
                <a:solidFill>
                  <a:srgbClr val="002060"/>
                </a:solidFill>
              </a:rPr>
              <a:t>Health surveillance programs</a:t>
            </a:r>
          </a:p>
          <a:p>
            <a:pPr marL="0" indent="0">
              <a:buNone/>
            </a:pPr>
            <a:endParaRPr lang="en-US" altLang="en-US" sz="1050" dirty="0">
              <a:solidFill>
                <a:srgbClr val="002060"/>
              </a:solidFill>
            </a:endParaRPr>
          </a:p>
          <a:p>
            <a:r>
              <a:rPr lang="en-US" altLang="en-US" dirty="0">
                <a:solidFill>
                  <a:srgbClr val="002060"/>
                </a:solidFill>
              </a:rPr>
              <a:t>Performance evaluations</a:t>
            </a:r>
          </a:p>
          <a:p>
            <a:endParaRPr lang="en-US" dirty="0"/>
          </a:p>
        </p:txBody>
      </p:sp>
    </p:spTree>
    <p:extLst>
      <p:ext uri="{BB962C8B-B14F-4D97-AF65-F5344CB8AC3E}">
        <p14:creationId xmlns:p14="http://schemas.microsoft.com/office/powerpoint/2010/main" val="628690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Workplace Safety Training</a:t>
            </a:r>
            <a:endParaRPr lang="en-US" dirty="0">
              <a:solidFill>
                <a:srgbClr val="002060"/>
              </a:solidFill>
            </a:endParaRPr>
          </a:p>
        </p:txBody>
      </p:sp>
      <p:sp>
        <p:nvSpPr>
          <p:cNvPr id="3" name="Content Placeholder 2"/>
          <p:cNvSpPr>
            <a:spLocks noGrp="1"/>
          </p:cNvSpPr>
          <p:nvPr>
            <p:ph idx="1"/>
          </p:nvPr>
        </p:nvSpPr>
        <p:spPr>
          <a:xfrm>
            <a:off x="701897" y="1153659"/>
            <a:ext cx="10070926" cy="4608314"/>
          </a:xfrm>
        </p:spPr>
        <p:txBody>
          <a:bodyPr/>
          <a:lstStyle/>
          <a:p>
            <a:pPr>
              <a:defRPr/>
            </a:pPr>
            <a:r>
              <a:rPr lang="en-US" dirty="0">
                <a:solidFill>
                  <a:srgbClr val="002060"/>
                </a:solidFill>
              </a:rPr>
              <a:t>Employee training and education about safety rules and their responsibilities in the workplace will pay off in a safer and healthier workforce</a:t>
            </a:r>
          </a:p>
          <a:p>
            <a:pPr marL="0" indent="0">
              <a:buNone/>
              <a:defRPr/>
            </a:pPr>
            <a:r>
              <a:rPr lang="en-US" dirty="0">
                <a:solidFill>
                  <a:srgbClr val="002060"/>
                </a:solidFill>
              </a:rPr>
              <a:t>	Remember: the health and safety of employees are affected 		not only by their own actions but by those of co-workers</a:t>
            </a:r>
          </a:p>
          <a:p>
            <a:pPr marL="0" indent="0">
              <a:buNone/>
              <a:defRPr/>
            </a:pPr>
            <a:endParaRPr lang="en-US" dirty="0">
              <a:solidFill>
                <a:srgbClr val="002060"/>
              </a:solidFill>
            </a:endParaRPr>
          </a:p>
          <a:p>
            <a:pPr>
              <a:defRPr/>
            </a:pPr>
            <a:r>
              <a:rPr lang="en-US" dirty="0">
                <a:solidFill>
                  <a:srgbClr val="002060"/>
                </a:solidFill>
              </a:rPr>
              <a:t>Ensure that everyone in the workplace is properly trained: managers, supervisors, and all full, part time and temporary workers</a:t>
            </a:r>
          </a:p>
          <a:p>
            <a:pPr marL="0" indent="0">
              <a:buNone/>
              <a:defRPr/>
            </a:pPr>
            <a:endParaRPr lang="en-US" dirty="0">
              <a:solidFill>
                <a:srgbClr val="002060"/>
              </a:solidFill>
            </a:endParaRPr>
          </a:p>
          <a:p>
            <a:pPr>
              <a:defRPr/>
            </a:pPr>
            <a:r>
              <a:rPr lang="en-US" dirty="0">
                <a:solidFill>
                  <a:srgbClr val="002060"/>
                </a:solidFill>
              </a:rPr>
              <a:t>Make sure no one does any job that is unsafe</a:t>
            </a:r>
          </a:p>
          <a:p>
            <a:endParaRPr lang="en-US" dirty="0"/>
          </a:p>
        </p:txBody>
      </p:sp>
    </p:spTree>
    <p:extLst>
      <p:ext uri="{BB962C8B-B14F-4D97-AF65-F5344CB8AC3E}">
        <p14:creationId xmlns:p14="http://schemas.microsoft.com/office/powerpoint/2010/main" val="3716373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Workplace Safety Training cont.</a:t>
            </a:r>
            <a:endParaRPr lang="en-US" dirty="0"/>
          </a:p>
        </p:txBody>
      </p:sp>
      <p:sp>
        <p:nvSpPr>
          <p:cNvPr id="3" name="Content Placeholder 2"/>
          <p:cNvSpPr>
            <a:spLocks noGrp="1"/>
          </p:cNvSpPr>
          <p:nvPr>
            <p:ph idx="1"/>
          </p:nvPr>
        </p:nvSpPr>
        <p:spPr>
          <a:xfrm>
            <a:off x="876822" y="1117068"/>
            <a:ext cx="10400778" cy="4356805"/>
          </a:xfrm>
        </p:spPr>
        <p:txBody>
          <a:bodyPr/>
          <a:lstStyle/>
          <a:p>
            <a:r>
              <a:rPr lang="en-US" altLang="en-US" dirty="0">
                <a:solidFill>
                  <a:srgbClr val="002060"/>
                </a:solidFill>
              </a:rPr>
              <a:t>Hold emergency preparedness drills for workers.  Include nature of drill and expectations for employees during the drill</a:t>
            </a:r>
          </a:p>
          <a:p>
            <a:pPr marL="0" indent="0">
              <a:buNone/>
            </a:pPr>
            <a:endParaRPr lang="en-US" altLang="en-US" sz="1050" dirty="0">
              <a:solidFill>
                <a:srgbClr val="002060"/>
              </a:solidFill>
            </a:endParaRPr>
          </a:p>
          <a:p>
            <a:r>
              <a:rPr lang="en-US" altLang="en-US" dirty="0">
                <a:solidFill>
                  <a:srgbClr val="002060"/>
                </a:solidFill>
              </a:rPr>
              <a:t>Pay close attention to employees learning new operations to make sure they have the proper job skills and awareness of the hazards</a:t>
            </a:r>
          </a:p>
          <a:p>
            <a:pPr marL="0" indent="0">
              <a:buNone/>
            </a:pPr>
            <a:r>
              <a:rPr lang="en-US" altLang="en-US" dirty="0">
                <a:solidFill>
                  <a:srgbClr val="002060"/>
                </a:solidFill>
              </a:rPr>
              <a:t> </a:t>
            </a:r>
            <a:endParaRPr lang="en-US" altLang="en-US" sz="1050" dirty="0">
              <a:solidFill>
                <a:srgbClr val="002060"/>
              </a:solidFill>
            </a:endParaRPr>
          </a:p>
          <a:p>
            <a:r>
              <a:rPr lang="en-US" altLang="en-US" dirty="0">
                <a:solidFill>
                  <a:srgbClr val="002060"/>
                </a:solidFill>
              </a:rPr>
              <a:t>Supervisors and managers must be trained to recognize hazards and understand their responsibilities. Provide them with guidelines for reporting and correcting hazards </a:t>
            </a:r>
          </a:p>
          <a:p>
            <a:endParaRPr lang="en-US" dirty="0"/>
          </a:p>
        </p:txBody>
      </p:sp>
    </p:spTree>
    <p:extLst>
      <p:ext uri="{BB962C8B-B14F-4D97-AF65-F5344CB8AC3E}">
        <p14:creationId xmlns:p14="http://schemas.microsoft.com/office/powerpoint/2010/main" val="29700975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Workplace Safety Training (continued)</a:t>
            </a:r>
            <a:endParaRPr lang="en-US" dirty="0"/>
          </a:p>
        </p:txBody>
      </p:sp>
      <p:sp>
        <p:nvSpPr>
          <p:cNvPr id="3" name="Content Placeholder 2"/>
          <p:cNvSpPr>
            <a:spLocks noGrp="1"/>
          </p:cNvSpPr>
          <p:nvPr>
            <p:ph idx="1"/>
          </p:nvPr>
        </p:nvSpPr>
        <p:spPr>
          <a:xfrm>
            <a:off x="889348" y="1277655"/>
            <a:ext cx="10388252" cy="4109361"/>
          </a:xfrm>
        </p:spPr>
        <p:txBody>
          <a:bodyPr/>
          <a:lstStyle/>
          <a:p>
            <a:pPr marL="0" indent="0">
              <a:buNone/>
              <a:defRPr/>
            </a:pPr>
            <a:r>
              <a:rPr lang="en-US" dirty="0">
                <a:solidFill>
                  <a:srgbClr val="002060"/>
                </a:solidFill>
              </a:rPr>
              <a:t>Supervisors and managers are: </a:t>
            </a:r>
          </a:p>
          <a:p>
            <a:pPr marL="0" indent="0">
              <a:buNone/>
              <a:defRPr/>
            </a:pPr>
            <a:endParaRPr lang="en-US" dirty="0">
              <a:solidFill>
                <a:srgbClr val="002060"/>
              </a:solidFill>
            </a:endParaRPr>
          </a:p>
          <a:p>
            <a:pPr lvl="1">
              <a:defRPr/>
            </a:pPr>
            <a:r>
              <a:rPr lang="en-US" dirty="0">
                <a:solidFill>
                  <a:srgbClr val="002060"/>
                </a:solidFill>
              </a:rPr>
              <a:t>Responsible for daily monitoring of workplace safety practices</a:t>
            </a:r>
          </a:p>
          <a:p>
            <a:pPr marL="457200" lvl="1" indent="0">
              <a:buNone/>
              <a:defRPr/>
            </a:pPr>
            <a:endParaRPr lang="en-US" dirty="0">
              <a:solidFill>
                <a:srgbClr val="002060"/>
              </a:solidFill>
            </a:endParaRPr>
          </a:p>
          <a:p>
            <a:pPr lvl="1">
              <a:defRPr/>
            </a:pPr>
            <a:r>
              <a:rPr lang="en-US" dirty="0">
                <a:solidFill>
                  <a:srgbClr val="002060"/>
                </a:solidFill>
              </a:rPr>
              <a:t>Accountable for mentoring, advising and counseling staff members who are not performing up to written policies and expectations</a:t>
            </a:r>
          </a:p>
          <a:p>
            <a:pPr marL="457200" lvl="1" indent="0">
              <a:buNone/>
              <a:defRPr/>
            </a:pPr>
            <a:endParaRPr lang="en-US" dirty="0">
              <a:solidFill>
                <a:srgbClr val="002060"/>
              </a:solidFill>
            </a:endParaRPr>
          </a:p>
          <a:p>
            <a:pPr lvl="1">
              <a:defRPr/>
            </a:pPr>
            <a:r>
              <a:rPr lang="en-US" dirty="0">
                <a:solidFill>
                  <a:srgbClr val="002060"/>
                </a:solidFill>
              </a:rPr>
              <a:t>Authorized to recommend a staff member for remedial training in a skill or on a machine or in attitude, as required</a:t>
            </a:r>
          </a:p>
          <a:p>
            <a:endParaRPr lang="en-US" dirty="0"/>
          </a:p>
        </p:txBody>
      </p:sp>
    </p:spTree>
    <p:extLst>
      <p:ext uri="{BB962C8B-B14F-4D97-AF65-F5344CB8AC3E}">
        <p14:creationId xmlns:p14="http://schemas.microsoft.com/office/powerpoint/2010/main" val="4502207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Supervisors Responsibilities</a:t>
            </a:r>
            <a:endParaRPr lang="en-US" dirty="0">
              <a:solidFill>
                <a:srgbClr val="002060"/>
              </a:solidFill>
            </a:endParaRPr>
          </a:p>
        </p:txBody>
      </p:sp>
      <p:sp>
        <p:nvSpPr>
          <p:cNvPr id="3" name="Content Placeholder 2"/>
          <p:cNvSpPr>
            <a:spLocks noGrp="1"/>
          </p:cNvSpPr>
          <p:nvPr>
            <p:ph idx="1"/>
          </p:nvPr>
        </p:nvSpPr>
        <p:spPr>
          <a:xfrm>
            <a:off x="776613" y="1498619"/>
            <a:ext cx="10860066" cy="3849995"/>
          </a:xfrm>
        </p:spPr>
        <p:txBody>
          <a:bodyPr numCol="2"/>
          <a:lstStyle/>
          <a:p>
            <a:r>
              <a:rPr lang="en-US" altLang="en-US" dirty="0">
                <a:solidFill>
                  <a:srgbClr val="002060"/>
                </a:solidFill>
              </a:rPr>
              <a:t>Set example</a:t>
            </a:r>
          </a:p>
          <a:p>
            <a:r>
              <a:rPr lang="en-US" altLang="en-US" dirty="0">
                <a:solidFill>
                  <a:srgbClr val="002060"/>
                </a:solidFill>
              </a:rPr>
              <a:t>Know, communicate, and enforce standards</a:t>
            </a:r>
          </a:p>
          <a:p>
            <a:r>
              <a:rPr lang="en-US" altLang="en-US" dirty="0">
                <a:solidFill>
                  <a:srgbClr val="002060"/>
                </a:solidFill>
              </a:rPr>
              <a:t>Observe employees working</a:t>
            </a:r>
          </a:p>
          <a:p>
            <a:r>
              <a:rPr lang="en-US" altLang="en-US" dirty="0">
                <a:solidFill>
                  <a:srgbClr val="002060"/>
                </a:solidFill>
              </a:rPr>
              <a:t>Analyze &amp; discuss safety hazards</a:t>
            </a:r>
          </a:p>
          <a:p>
            <a:r>
              <a:rPr lang="en-US" altLang="en-US" dirty="0">
                <a:solidFill>
                  <a:srgbClr val="002060"/>
                </a:solidFill>
              </a:rPr>
              <a:t>Communicate with your employees</a:t>
            </a:r>
          </a:p>
          <a:p>
            <a:r>
              <a:rPr lang="en-US" altLang="en-US" dirty="0">
                <a:solidFill>
                  <a:srgbClr val="002060"/>
                </a:solidFill>
              </a:rPr>
              <a:t>Follow up with your employees</a:t>
            </a:r>
          </a:p>
          <a:p>
            <a:endParaRPr lang="en-US" altLang="en-US" dirty="0">
              <a:solidFill>
                <a:srgbClr val="002060"/>
              </a:solidFill>
            </a:endParaRPr>
          </a:p>
          <a:p>
            <a:r>
              <a:rPr lang="en-US" altLang="en-US" dirty="0">
                <a:solidFill>
                  <a:srgbClr val="002060"/>
                </a:solidFill>
              </a:rPr>
              <a:t>Train all employees on rules &amp; procedures</a:t>
            </a:r>
          </a:p>
          <a:p>
            <a:r>
              <a:rPr lang="en-US" altLang="en-US" dirty="0">
                <a:solidFill>
                  <a:srgbClr val="002060"/>
                </a:solidFill>
              </a:rPr>
              <a:t>Conduct inspections</a:t>
            </a:r>
          </a:p>
          <a:p>
            <a:r>
              <a:rPr lang="en-US" altLang="en-US" dirty="0">
                <a:solidFill>
                  <a:srgbClr val="002060"/>
                </a:solidFill>
              </a:rPr>
              <a:t>Acknowledge safety behavior </a:t>
            </a:r>
          </a:p>
          <a:p>
            <a:r>
              <a:rPr lang="en-US" altLang="en-US" dirty="0">
                <a:solidFill>
                  <a:srgbClr val="002060"/>
                </a:solidFill>
              </a:rPr>
              <a:t>Investigate &amp; report accidents</a:t>
            </a:r>
          </a:p>
          <a:p>
            <a:r>
              <a:rPr lang="en-US" altLang="en-US" dirty="0">
                <a:solidFill>
                  <a:srgbClr val="002060"/>
                </a:solidFill>
              </a:rPr>
              <a:t>Correct unsafe unhealthful conditions</a:t>
            </a:r>
          </a:p>
          <a:p>
            <a:endParaRPr lang="en-US" dirty="0"/>
          </a:p>
        </p:txBody>
      </p:sp>
    </p:spTree>
    <p:extLst>
      <p:ext uri="{BB962C8B-B14F-4D97-AF65-F5344CB8AC3E}">
        <p14:creationId xmlns:p14="http://schemas.microsoft.com/office/powerpoint/2010/main" val="349934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Supervisors Responsibilities (continued)</a:t>
            </a:r>
            <a:endParaRPr lang="en-US" dirty="0">
              <a:solidFill>
                <a:srgbClr val="002060"/>
              </a:solidFill>
            </a:endParaRPr>
          </a:p>
        </p:txBody>
      </p:sp>
      <p:sp>
        <p:nvSpPr>
          <p:cNvPr id="3" name="Content Placeholder 2"/>
          <p:cNvSpPr>
            <a:spLocks noGrp="1"/>
          </p:cNvSpPr>
          <p:nvPr>
            <p:ph idx="1"/>
          </p:nvPr>
        </p:nvSpPr>
        <p:spPr>
          <a:xfrm>
            <a:off x="901874" y="1024607"/>
            <a:ext cx="10375726" cy="3534867"/>
          </a:xfrm>
        </p:spPr>
        <p:txBody>
          <a:bodyPr/>
          <a:lstStyle/>
          <a:p>
            <a:pPr>
              <a:spcBef>
                <a:spcPct val="0"/>
              </a:spcBef>
            </a:pPr>
            <a:r>
              <a:rPr lang="en-US" altLang="en-US" dirty="0">
                <a:solidFill>
                  <a:srgbClr val="002060"/>
                </a:solidFill>
              </a:rPr>
              <a:t>Inform all employees before their initial assignment or when a new hazardous chemical is introduced into their work area- (hazardous communication standard)</a:t>
            </a:r>
          </a:p>
          <a:p>
            <a:pPr>
              <a:spcBef>
                <a:spcPct val="0"/>
              </a:spcBef>
            </a:pPr>
            <a:endParaRPr lang="en-US" altLang="en-US" dirty="0">
              <a:solidFill>
                <a:srgbClr val="002060"/>
              </a:solidFill>
            </a:endParaRPr>
          </a:p>
          <a:p>
            <a:pPr>
              <a:spcBef>
                <a:spcPct val="0"/>
              </a:spcBef>
            </a:pPr>
            <a:r>
              <a:rPr lang="en-US" altLang="en-US" dirty="0">
                <a:solidFill>
                  <a:srgbClr val="002060"/>
                </a:solidFill>
              </a:rPr>
              <a:t>Train employees how to:</a:t>
            </a:r>
          </a:p>
          <a:p>
            <a:pPr lvl="2">
              <a:spcBef>
                <a:spcPct val="0"/>
              </a:spcBef>
            </a:pPr>
            <a:r>
              <a:rPr lang="en-US" altLang="en-US" dirty="0">
                <a:solidFill>
                  <a:srgbClr val="002060"/>
                </a:solidFill>
              </a:rPr>
              <a:t>Identify and protect themselves from chemical hazards</a:t>
            </a:r>
          </a:p>
          <a:p>
            <a:pPr lvl="2">
              <a:spcBef>
                <a:spcPct val="0"/>
              </a:spcBef>
            </a:pPr>
            <a:r>
              <a:rPr lang="en-US" altLang="en-US" dirty="0">
                <a:solidFill>
                  <a:srgbClr val="002060"/>
                </a:solidFill>
              </a:rPr>
              <a:t>Recognize the physical and health hazards of chemicals in their area</a:t>
            </a:r>
          </a:p>
          <a:p>
            <a:pPr lvl="2">
              <a:spcBef>
                <a:spcPct val="0"/>
              </a:spcBef>
            </a:pPr>
            <a:r>
              <a:rPr lang="en-US" altLang="en-US" dirty="0">
                <a:solidFill>
                  <a:srgbClr val="002060"/>
                </a:solidFill>
              </a:rPr>
              <a:t>Obtain and use the SDS</a:t>
            </a:r>
          </a:p>
          <a:p>
            <a:pPr lvl="2">
              <a:spcBef>
                <a:spcPct val="0"/>
              </a:spcBef>
              <a:buNone/>
            </a:pPr>
            <a:endParaRPr lang="en-US" altLang="en-US" dirty="0">
              <a:solidFill>
                <a:srgbClr val="002060"/>
              </a:solidFill>
            </a:endParaRPr>
          </a:p>
          <a:p>
            <a:pPr lvl="2">
              <a:spcBef>
                <a:spcPct val="0"/>
              </a:spcBef>
              <a:buNone/>
            </a:pPr>
            <a:endParaRPr lang="en-US" altLang="en-US" dirty="0">
              <a:solidFill>
                <a:srgbClr val="002060"/>
              </a:solidFill>
            </a:endParaRPr>
          </a:p>
        </p:txBody>
      </p:sp>
      <p:sp>
        <p:nvSpPr>
          <p:cNvPr id="4" name="TextBox 3"/>
          <p:cNvSpPr txBox="1"/>
          <p:nvPr/>
        </p:nvSpPr>
        <p:spPr>
          <a:xfrm>
            <a:off x="197121" y="4822081"/>
            <a:ext cx="10538563" cy="707886"/>
          </a:xfrm>
          <a:prstGeom prst="rect">
            <a:avLst/>
          </a:prstGeom>
          <a:noFill/>
        </p:spPr>
        <p:txBody>
          <a:bodyPr wrap="square" rtlCol="0">
            <a:spAutoFit/>
          </a:bodyPr>
          <a:lstStyle/>
          <a:p>
            <a:pPr lvl="2">
              <a:spcBef>
                <a:spcPct val="0"/>
              </a:spcBef>
              <a:buNone/>
            </a:pPr>
            <a:r>
              <a:rPr lang="en-US" altLang="en-US" sz="4000" dirty="0">
                <a:solidFill>
                  <a:srgbClr val="FF0000"/>
                </a:solidFill>
                <a:latin typeface="Times New Roman" panose="02020603050405020304" pitchFamily="18" charset="0"/>
                <a:cs typeface="Times New Roman" panose="02020603050405020304" pitchFamily="18" charset="0"/>
              </a:rPr>
              <a:t>DOCUMENT ALL TRAINING!!!!!!!!!!!!!!!!</a:t>
            </a:r>
          </a:p>
        </p:txBody>
      </p:sp>
    </p:spTree>
    <p:extLst>
      <p:ext uri="{BB962C8B-B14F-4D97-AF65-F5344CB8AC3E}">
        <p14:creationId xmlns:p14="http://schemas.microsoft.com/office/powerpoint/2010/main" val="225116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Duty Clause</a:t>
            </a:r>
            <a:br>
              <a:rPr lang="en-US" b="1" dirty="0"/>
            </a:br>
            <a:endParaRPr lang="en-US" dirty="0"/>
          </a:p>
        </p:txBody>
      </p:sp>
      <p:sp>
        <p:nvSpPr>
          <p:cNvPr id="3" name="Content Placeholder 2"/>
          <p:cNvSpPr>
            <a:spLocks noGrp="1"/>
          </p:cNvSpPr>
          <p:nvPr>
            <p:ph idx="1"/>
          </p:nvPr>
        </p:nvSpPr>
        <p:spPr>
          <a:xfrm>
            <a:off x="297328" y="926926"/>
            <a:ext cx="11439559" cy="5010412"/>
          </a:xfrm>
        </p:spPr>
        <p:txBody>
          <a:bodyPr/>
          <a:lstStyle/>
          <a:p>
            <a:pPr marL="0" indent="0">
              <a:buNone/>
            </a:pPr>
            <a:r>
              <a:rPr lang="en-US" altLang="en-US" dirty="0"/>
              <a:t>Section 5(a)(1) of the OSH Act states:</a:t>
            </a:r>
          </a:p>
          <a:p>
            <a:pPr marL="0" indent="0">
              <a:buNone/>
            </a:pPr>
            <a:endParaRPr lang="en-US" sz="1100" dirty="0"/>
          </a:p>
          <a:p>
            <a:pPr marL="0" indent="0">
              <a:buNone/>
            </a:pPr>
            <a:r>
              <a:rPr lang="en-US" dirty="0"/>
              <a:t>(a)Each employer –</a:t>
            </a:r>
          </a:p>
          <a:p>
            <a:pPr marL="0" indent="0">
              <a:buNone/>
            </a:pPr>
            <a:endParaRPr lang="en-US" sz="400" dirty="0"/>
          </a:p>
          <a:p>
            <a:pPr marL="457200" indent="-457200">
              <a:buAutoNum type="arabicParenBoth"/>
            </a:pPr>
            <a:r>
              <a:rPr lang="en-US" dirty="0"/>
              <a:t>shall furnish to each of his employees employment and a place of employment which are free from recognized hazards that are causing or are likely to cause death or serious physical harm to his employees;</a:t>
            </a:r>
          </a:p>
          <a:p>
            <a:pPr marL="0" indent="0">
              <a:buNone/>
            </a:pPr>
            <a:endParaRPr lang="en-US" sz="700" dirty="0"/>
          </a:p>
          <a:p>
            <a:pPr marL="0" indent="0">
              <a:buNone/>
            </a:pPr>
            <a:r>
              <a:rPr lang="en-US" dirty="0"/>
              <a:t>(2)shall comply with occupational safety and health standards promulgated under           this Act.</a:t>
            </a:r>
          </a:p>
          <a:p>
            <a:pPr marL="0" indent="0">
              <a:buNone/>
            </a:pPr>
            <a:endParaRPr lang="en-US" sz="1100" dirty="0"/>
          </a:p>
          <a:p>
            <a:pPr marL="0" indent="0">
              <a:buNone/>
            </a:pPr>
            <a:r>
              <a:rPr lang="en-US" dirty="0"/>
              <a:t>(b)Each employee shall comply with occupational safety and health standards and all rules, regulations, and orders issued pursuant to this Act which are applicable to his own actions and conduct.</a:t>
            </a:r>
          </a:p>
          <a:p>
            <a:endParaRPr lang="en-US" dirty="0"/>
          </a:p>
        </p:txBody>
      </p:sp>
    </p:spTree>
    <p:extLst>
      <p:ext uri="{BB962C8B-B14F-4D97-AF65-F5344CB8AC3E}">
        <p14:creationId xmlns:p14="http://schemas.microsoft.com/office/powerpoint/2010/main" val="3572242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8 BASIC HAZARD COMMUNICATION REQUIREMENTS</a:t>
            </a:r>
          </a:p>
        </p:txBody>
      </p:sp>
      <p:sp>
        <p:nvSpPr>
          <p:cNvPr id="3" name="Content Placeholder 2"/>
          <p:cNvSpPr>
            <a:spLocks noGrp="1"/>
          </p:cNvSpPr>
          <p:nvPr>
            <p:ph idx="1"/>
          </p:nvPr>
        </p:nvSpPr>
        <p:spPr>
          <a:xfrm>
            <a:off x="1240078" y="918312"/>
            <a:ext cx="8730640" cy="5664116"/>
          </a:xfrm>
        </p:spPr>
        <p:txBody>
          <a:bodyPr/>
          <a:lstStyle/>
          <a:p>
            <a:pPr marL="0">
              <a:lnSpc>
                <a:spcPct val="150000"/>
              </a:lnSpc>
              <a:spcBef>
                <a:spcPts val="0"/>
              </a:spcBef>
            </a:pPr>
            <a:r>
              <a:rPr lang="en-US" altLang="en-US" dirty="0">
                <a:solidFill>
                  <a:srgbClr val="002060"/>
                </a:solidFill>
              </a:rPr>
              <a:t> Determine hazards</a:t>
            </a:r>
          </a:p>
          <a:p>
            <a:pPr marL="0">
              <a:lnSpc>
                <a:spcPct val="150000"/>
              </a:lnSpc>
              <a:spcBef>
                <a:spcPts val="0"/>
              </a:spcBef>
            </a:pPr>
            <a:r>
              <a:rPr lang="en-US" altLang="en-US" dirty="0">
                <a:solidFill>
                  <a:srgbClr val="002060"/>
                </a:solidFill>
              </a:rPr>
              <a:t> Obtain SDS</a:t>
            </a:r>
          </a:p>
          <a:p>
            <a:pPr marL="0">
              <a:lnSpc>
                <a:spcPct val="150000"/>
              </a:lnSpc>
              <a:spcBef>
                <a:spcPts val="0"/>
              </a:spcBef>
            </a:pPr>
            <a:r>
              <a:rPr lang="en-US" altLang="en-US" dirty="0">
                <a:solidFill>
                  <a:srgbClr val="002060"/>
                </a:solidFill>
              </a:rPr>
              <a:t> Provide employees access to SDS’S</a:t>
            </a:r>
          </a:p>
          <a:p>
            <a:pPr marL="0">
              <a:lnSpc>
                <a:spcPct val="150000"/>
              </a:lnSpc>
              <a:spcBef>
                <a:spcPts val="0"/>
              </a:spcBef>
            </a:pPr>
            <a:r>
              <a:rPr lang="en-US" altLang="en-US" dirty="0">
                <a:solidFill>
                  <a:srgbClr val="002060"/>
                </a:solidFill>
              </a:rPr>
              <a:t> Keep SDS’S on file and accessible</a:t>
            </a:r>
          </a:p>
          <a:p>
            <a:pPr indent="-457200">
              <a:lnSpc>
                <a:spcPct val="150000"/>
              </a:lnSpc>
            </a:pPr>
            <a:r>
              <a:rPr lang="en-US" altLang="en-US" dirty="0">
                <a:solidFill>
                  <a:srgbClr val="002060"/>
                </a:solidFill>
              </a:rPr>
              <a:t>Label containers</a:t>
            </a:r>
          </a:p>
          <a:p>
            <a:pPr indent="-457200">
              <a:lnSpc>
                <a:spcPct val="150000"/>
              </a:lnSpc>
            </a:pPr>
            <a:r>
              <a:rPr lang="en-US" altLang="en-US" dirty="0">
                <a:solidFill>
                  <a:srgbClr val="002060"/>
                </a:solidFill>
              </a:rPr>
              <a:t>Do not remove or deface labels</a:t>
            </a:r>
          </a:p>
          <a:p>
            <a:pPr indent="-457200">
              <a:lnSpc>
                <a:spcPct val="150000"/>
              </a:lnSpc>
            </a:pPr>
            <a:r>
              <a:rPr lang="en-US" altLang="en-US" dirty="0">
                <a:solidFill>
                  <a:srgbClr val="002060"/>
                </a:solidFill>
              </a:rPr>
              <a:t>Train all employees</a:t>
            </a:r>
          </a:p>
          <a:p>
            <a:pPr indent="-457200">
              <a:lnSpc>
                <a:spcPct val="150000"/>
              </a:lnSpc>
            </a:pPr>
            <a:r>
              <a:rPr lang="en-US" altLang="en-US" dirty="0">
                <a:solidFill>
                  <a:srgbClr val="002060"/>
                </a:solidFill>
              </a:rPr>
              <a:t>Written </a:t>
            </a:r>
            <a:r>
              <a:rPr lang="en-US" altLang="en-US" dirty="0" err="1">
                <a:solidFill>
                  <a:srgbClr val="002060"/>
                </a:solidFill>
              </a:rPr>
              <a:t>Hazcom</a:t>
            </a:r>
            <a:r>
              <a:rPr lang="en-US" altLang="en-US" dirty="0">
                <a:solidFill>
                  <a:srgbClr val="002060"/>
                </a:solidFill>
              </a:rPr>
              <a:t> program</a:t>
            </a:r>
          </a:p>
          <a:p>
            <a:endParaRPr lang="en-US" dirty="0"/>
          </a:p>
        </p:txBody>
      </p:sp>
    </p:spTree>
    <p:extLst>
      <p:ext uri="{BB962C8B-B14F-4D97-AF65-F5344CB8AC3E}">
        <p14:creationId xmlns:p14="http://schemas.microsoft.com/office/powerpoint/2010/main" val="10697229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Employee Responsibilities</a:t>
            </a:r>
            <a:endParaRPr lang="en-US" dirty="0">
              <a:solidFill>
                <a:srgbClr val="002060"/>
              </a:solidFill>
            </a:endParaRPr>
          </a:p>
        </p:txBody>
      </p:sp>
      <p:sp>
        <p:nvSpPr>
          <p:cNvPr id="3" name="Content Placeholder 2"/>
          <p:cNvSpPr>
            <a:spLocks noGrp="1"/>
          </p:cNvSpPr>
          <p:nvPr>
            <p:ph idx="1"/>
          </p:nvPr>
        </p:nvSpPr>
        <p:spPr>
          <a:xfrm>
            <a:off x="1152395" y="1756969"/>
            <a:ext cx="10125205" cy="2681921"/>
          </a:xfrm>
        </p:spPr>
        <p:txBody>
          <a:bodyPr/>
          <a:lstStyle/>
          <a:p>
            <a:pPr>
              <a:lnSpc>
                <a:spcPct val="90000"/>
              </a:lnSpc>
            </a:pPr>
            <a:r>
              <a:rPr lang="en-US" altLang="en-US" dirty="0">
                <a:solidFill>
                  <a:srgbClr val="002060"/>
                </a:solidFill>
              </a:rPr>
              <a:t>Comply with Occupational Safety &amp; Health Standards</a:t>
            </a:r>
          </a:p>
          <a:p>
            <a:pPr>
              <a:lnSpc>
                <a:spcPct val="90000"/>
              </a:lnSpc>
            </a:pPr>
            <a:endParaRPr lang="en-US" altLang="en-US" dirty="0">
              <a:solidFill>
                <a:srgbClr val="002060"/>
              </a:solidFill>
            </a:endParaRPr>
          </a:p>
          <a:p>
            <a:pPr>
              <a:lnSpc>
                <a:spcPct val="90000"/>
              </a:lnSpc>
            </a:pPr>
            <a:r>
              <a:rPr lang="en-US" altLang="en-US" dirty="0">
                <a:solidFill>
                  <a:srgbClr val="002060"/>
                </a:solidFill>
              </a:rPr>
              <a:t>Report workplace hazards</a:t>
            </a:r>
          </a:p>
          <a:p>
            <a:pPr>
              <a:lnSpc>
                <a:spcPct val="90000"/>
              </a:lnSpc>
            </a:pPr>
            <a:endParaRPr lang="en-US" altLang="en-US" dirty="0">
              <a:solidFill>
                <a:srgbClr val="002060"/>
              </a:solidFill>
            </a:endParaRPr>
          </a:p>
          <a:p>
            <a:pPr>
              <a:lnSpc>
                <a:spcPct val="90000"/>
              </a:lnSpc>
            </a:pPr>
            <a:r>
              <a:rPr lang="en-US" altLang="en-US" dirty="0">
                <a:solidFill>
                  <a:srgbClr val="002060"/>
                </a:solidFill>
              </a:rPr>
              <a:t>Report to supervisor illnesses/ injuries or property damage resulting from  incident – immediately!!</a:t>
            </a:r>
          </a:p>
          <a:p>
            <a:endParaRPr lang="en-US" dirty="0"/>
          </a:p>
        </p:txBody>
      </p:sp>
    </p:spTree>
    <p:extLst>
      <p:ext uri="{BB962C8B-B14F-4D97-AF65-F5344CB8AC3E}">
        <p14:creationId xmlns:p14="http://schemas.microsoft.com/office/powerpoint/2010/main" val="17888657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Employee Responsibilities cont.</a:t>
            </a:r>
            <a:endParaRPr lang="en-US" dirty="0"/>
          </a:p>
        </p:txBody>
      </p:sp>
      <p:sp>
        <p:nvSpPr>
          <p:cNvPr id="3" name="Content Placeholder 2"/>
          <p:cNvSpPr>
            <a:spLocks noGrp="1"/>
          </p:cNvSpPr>
          <p:nvPr>
            <p:ph idx="1"/>
          </p:nvPr>
        </p:nvSpPr>
        <p:spPr>
          <a:xfrm>
            <a:off x="663878" y="1399893"/>
            <a:ext cx="10797435" cy="4412183"/>
          </a:xfrm>
        </p:spPr>
        <p:txBody>
          <a:bodyPr/>
          <a:lstStyle/>
          <a:p>
            <a:r>
              <a:rPr lang="en-US" altLang="en-US" dirty="0">
                <a:solidFill>
                  <a:srgbClr val="002060"/>
                </a:solidFill>
              </a:rPr>
              <a:t>Actively participate in the daily safety meetings</a:t>
            </a:r>
          </a:p>
          <a:p>
            <a:pPr marL="0" indent="0">
              <a:buNone/>
            </a:pPr>
            <a:r>
              <a:rPr lang="en-US" altLang="en-US" dirty="0">
                <a:solidFill>
                  <a:srgbClr val="002060"/>
                </a:solidFill>
              </a:rPr>
              <a:t> </a:t>
            </a:r>
          </a:p>
          <a:p>
            <a:r>
              <a:rPr lang="en-US" altLang="en-US" dirty="0">
                <a:solidFill>
                  <a:srgbClr val="002060"/>
                </a:solidFill>
              </a:rPr>
              <a:t>Supervisors can encourage employees to lead in regular safety meetings</a:t>
            </a:r>
          </a:p>
          <a:p>
            <a:pPr marL="0" indent="0">
              <a:buNone/>
            </a:pPr>
            <a:endParaRPr lang="en-US" altLang="en-US" dirty="0">
              <a:solidFill>
                <a:srgbClr val="002060"/>
              </a:solidFill>
            </a:endParaRPr>
          </a:p>
          <a:p>
            <a:r>
              <a:rPr lang="en-US" altLang="en-US" dirty="0">
                <a:solidFill>
                  <a:srgbClr val="002060"/>
                </a:solidFill>
              </a:rPr>
              <a:t>Provide input in the development, review and suggestions of improvements to safe work procedures, JHA’s, SOP’s, and in incident report investigations, corrective actions and lessons learned, safety committee</a:t>
            </a:r>
          </a:p>
          <a:p>
            <a:endParaRPr lang="en-US" dirty="0"/>
          </a:p>
        </p:txBody>
      </p:sp>
    </p:spTree>
    <p:extLst>
      <p:ext uri="{BB962C8B-B14F-4D97-AF65-F5344CB8AC3E}">
        <p14:creationId xmlns:p14="http://schemas.microsoft.com/office/powerpoint/2010/main" val="6303931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Take an Active part in Safety Activities</a:t>
            </a:r>
            <a:endParaRPr lang="en-US" dirty="0"/>
          </a:p>
        </p:txBody>
      </p:sp>
      <p:sp>
        <p:nvSpPr>
          <p:cNvPr id="3" name="Content Placeholder 2"/>
          <p:cNvSpPr>
            <a:spLocks noGrp="1"/>
          </p:cNvSpPr>
          <p:nvPr>
            <p:ph idx="1"/>
          </p:nvPr>
        </p:nvSpPr>
        <p:spPr>
          <a:xfrm>
            <a:off x="839244" y="1402915"/>
            <a:ext cx="10438356" cy="4384109"/>
          </a:xfrm>
        </p:spPr>
        <p:txBody>
          <a:bodyPr/>
          <a:lstStyle/>
          <a:p>
            <a:r>
              <a:rPr lang="en-US" altLang="en-US" dirty="0"/>
              <a:t>Safety must be everyone’s concern.  In most small companies the role of a workplace safety coordinator can be incorporated into someone’s job description. In larger groups a safety director, officer or manager is usually in charge of the workplace safety program and appoints or sets up a safety committee to assist in implementing the safety program</a:t>
            </a:r>
          </a:p>
          <a:p>
            <a:pPr marL="0" indent="0">
              <a:buNone/>
            </a:pPr>
            <a:endParaRPr lang="en-US" altLang="en-US" dirty="0"/>
          </a:p>
          <a:p>
            <a:r>
              <a:rPr lang="en-US" altLang="en-US" dirty="0"/>
              <a:t>Committee’s can be made up of many different people with different resources and abilities</a:t>
            </a:r>
          </a:p>
          <a:p>
            <a:endParaRPr lang="en-US" dirty="0"/>
          </a:p>
        </p:txBody>
      </p:sp>
    </p:spTree>
    <p:extLst>
      <p:ext uri="{BB962C8B-B14F-4D97-AF65-F5344CB8AC3E}">
        <p14:creationId xmlns:p14="http://schemas.microsoft.com/office/powerpoint/2010/main" val="6289077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Take an Active part in Safety Activities cont.</a:t>
            </a:r>
            <a:endParaRPr lang="en-US" dirty="0"/>
          </a:p>
        </p:txBody>
      </p:sp>
      <p:sp>
        <p:nvSpPr>
          <p:cNvPr id="3" name="Content Placeholder 2"/>
          <p:cNvSpPr>
            <a:spLocks noGrp="1"/>
          </p:cNvSpPr>
          <p:nvPr>
            <p:ph idx="1"/>
          </p:nvPr>
        </p:nvSpPr>
        <p:spPr>
          <a:xfrm>
            <a:off x="778444" y="1537680"/>
            <a:ext cx="10695397" cy="4111557"/>
          </a:xfrm>
        </p:spPr>
        <p:txBody>
          <a:bodyPr/>
          <a:lstStyle/>
          <a:p>
            <a:r>
              <a:rPr lang="en-US" altLang="en-US" dirty="0"/>
              <a:t>Encourage employees to lead and participate in the Daily Safety Meetings</a:t>
            </a:r>
          </a:p>
          <a:p>
            <a:endParaRPr lang="en-US" altLang="en-US" dirty="0"/>
          </a:p>
          <a:p>
            <a:r>
              <a:rPr lang="en-US" altLang="en-US" dirty="0"/>
              <a:t>Taking personal actions and working directly with supervisors to identify, control, or eliminate potential safety hazards</a:t>
            </a:r>
          </a:p>
          <a:p>
            <a:pPr marL="0" indent="0">
              <a:buNone/>
            </a:pPr>
            <a:endParaRPr lang="en-US" altLang="en-US" dirty="0"/>
          </a:p>
          <a:p>
            <a:r>
              <a:rPr lang="en-US" altLang="en-US" dirty="0"/>
              <a:t>Reporting of all injuries, near misses or accidents immediately</a:t>
            </a:r>
          </a:p>
          <a:p>
            <a:pPr marL="0" indent="0">
              <a:buNone/>
            </a:pPr>
            <a:endParaRPr lang="en-US" altLang="en-US" dirty="0"/>
          </a:p>
          <a:p>
            <a:r>
              <a:rPr lang="en-US" altLang="en-US" dirty="0"/>
              <a:t>Involvement in incident/accident investigations corrective actions and sharing lessons learned</a:t>
            </a:r>
          </a:p>
          <a:p>
            <a:endParaRPr lang="en-US" dirty="0"/>
          </a:p>
        </p:txBody>
      </p:sp>
    </p:spTree>
    <p:extLst>
      <p:ext uri="{BB962C8B-B14F-4D97-AF65-F5344CB8AC3E}">
        <p14:creationId xmlns:p14="http://schemas.microsoft.com/office/powerpoint/2010/main" val="5145006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sym typeface="Arial Black" panose="020B0A04020102020204" pitchFamily="34" charset="0"/>
              </a:rPr>
              <a:t>Misconduct</a:t>
            </a:r>
            <a:br>
              <a:rPr lang="en-US" altLang="en-US" b="1" dirty="0">
                <a:solidFill>
                  <a:srgbClr val="DEE60E"/>
                </a:solidFill>
                <a:sym typeface="Arial Black" panose="020B0A04020102020204" pitchFamily="34" charset="0"/>
              </a:rPr>
            </a:br>
            <a:endParaRPr lang="en-US" dirty="0"/>
          </a:p>
        </p:txBody>
      </p:sp>
      <p:sp>
        <p:nvSpPr>
          <p:cNvPr id="3" name="Content Placeholder 2"/>
          <p:cNvSpPr>
            <a:spLocks noGrp="1"/>
          </p:cNvSpPr>
          <p:nvPr>
            <p:ph idx="1"/>
          </p:nvPr>
        </p:nvSpPr>
        <p:spPr>
          <a:xfrm>
            <a:off x="776614" y="1010083"/>
            <a:ext cx="10271342" cy="4626629"/>
          </a:xfrm>
        </p:spPr>
        <p:txBody>
          <a:bodyPr/>
          <a:lstStyle/>
          <a:p>
            <a:r>
              <a:rPr lang="en-US" altLang="en-US" dirty="0">
                <a:solidFill>
                  <a:srgbClr val="002060"/>
                </a:solidFill>
                <a:sym typeface="Arial" panose="020B0604020202020204" pitchFamily="34" charset="0"/>
              </a:rPr>
              <a:t>As with any other law, employers will be cited and fined. Penalties are assessed</a:t>
            </a:r>
          </a:p>
          <a:p>
            <a:endParaRPr lang="en-US" altLang="en-US" dirty="0">
              <a:solidFill>
                <a:srgbClr val="002060"/>
              </a:solidFill>
              <a:sym typeface="Arial" panose="020B0604020202020204" pitchFamily="34" charset="0"/>
            </a:endParaRPr>
          </a:p>
          <a:p>
            <a:r>
              <a:rPr lang="en-US" altLang="en-US" dirty="0">
                <a:solidFill>
                  <a:srgbClr val="002060"/>
                </a:solidFill>
                <a:sym typeface="Arial" panose="020B0604020202020204" pitchFamily="34" charset="0"/>
              </a:rPr>
              <a:t>Once you violate the law employers can be found to be negligent and liable</a:t>
            </a:r>
          </a:p>
          <a:p>
            <a:pPr marL="0" indent="0">
              <a:buNone/>
            </a:pPr>
            <a:endParaRPr lang="en-US" altLang="en-US" dirty="0">
              <a:solidFill>
                <a:srgbClr val="002060"/>
              </a:solidFill>
              <a:sym typeface="Arial" panose="020B0604020202020204" pitchFamily="34" charset="0"/>
            </a:endParaRPr>
          </a:p>
          <a:p>
            <a:r>
              <a:rPr lang="en-US" altLang="en-US" dirty="0">
                <a:solidFill>
                  <a:srgbClr val="002060"/>
                </a:solidFill>
                <a:sym typeface="Arial" panose="020B0604020202020204" pitchFamily="34" charset="0"/>
              </a:rPr>
              <a:t>If you violate the law you are negligent and if someone is hurt you can be liable</a:t>
            </a:r>
          </a:p>
          <a:p>
            <a:pPr marL="0" indent="0">
              <a:buNone/>
            </a:pPr>
            <a:endParaRPr lang="en-US" altLang="en-US" dirty="0">
              <a:solidFill>
                <a:srgbClr val="002060"/>
              </a:solidFill>
              <a:sym typeface="Arial" panose="020B0604020202020204" pitchFamily="34" charset="0"/>
            </a:endParaRPr>
          </a:p>
          <a:p>
            <a:r>
              <a:rPr lang="en-US" altLang="en-US" dirty="0">
                <a:solidFill>
                  <a:srgbClr val="002060"/>
                </a:solidFill>
                <a:sym typeface="Arial" panose="020B0604020202020204" pitchFamily="34" charset="0"/>
              </a:rPr>
              <a:t>If cited – this means that the law was violated and employees were placed in danger</a:t>
            </a:r>
          </a:p>
          <a:p>
            <a:endParaRPr lang="en-US" dirty="0"/>
          </a:p>
        </p:txBody>
      </p:sp>
    </p:spTree>
    <p:extLst>
      <p:ext uri="{BB962C8B-B14F-4D97-AF65-F5344CB8AC3E}">
        <p14:creationId xmlns:p14="http://schemas.microsoft.com/office/powerpoint/2010/main" val="38401516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Arial" charset="0"/>
                <a:ea typeface="ＭＳ Ｐゴシック" pitchFamily="-105" charset="-128"/>
              </a:rPr>
              <a:t>Motivation and Incentive Programs</a:t>
            </a:r>
            <a:endParaRPr lang="en-US" dirty="0">
              <a:solidFill>
                <a:srgbClr val="002060"/>
              </a:solidFill>
            </a:endParaRPr>
          </a:p>
        </p:txBody>
      </p:sp>
      <p:sp>
        <p:nvSpPr>
          <p:cNvPr id="3" name="Content Placeholder 2"/>
          <p:cNvSpPr>
            <a:spLocks noGrp="1"/>
          </p:cNvSpPr>
          <p:nvPr>
            <p:ph idx="1"/>
          </p:nvPr>
        </p:nvSpPr>
        <p:spPr>
          <a:xfrm>
            <a:off x="873026" y="1036556"/>
            <a:ext cx="10300191" cy="4888256"/>
          </a:xfrm>
        </p:spPr>
        <p:txBody>
          <a:bodyPr/>
          <a:lstStyle/>
          <a:p>
            <a:pPr marL="0" indent="0" algn="just">
              <a:spcBef>
                <a:spcPct val="50000"/>
              </a:spcBef>
              <a:buClr>
                <a:srgbClr val="FFFF00"/>
              </a:buClr>
              <a:buNone/>
            </a:pPr>
            <a:r>
              <a:rPr lang="en-US" altLang="en-US" dirty="0">
                <a:solidFill>
                  <a:srgbClr val="002060"/>
                </a:solidFill>
                <a:latin typeface="Arial" charset="0"/>
              </a:rPr>
              <a:t>OSHA is concerned about workplace safety incentive and discipline programs that are based primarily on injury and illness numbers, they often have the effect of discouraging workers from reporting an injury or illness.  OSHA strongly disapproves of programs offering workers parties and prizes for not reporting injuries, or bonuses for managers that drive down injury rates, or that discipline workers for reporting an injury</a:t>
            </a:r>
          </a:p>
          <a:p>
            <a:pPr marL="0" indent="0" algn="just">
              <a:spcBef>
                <a:spcPct val="50000"/>
              </a:spcBef>
              <a:buClr>
                <a:srgbClr val="FFFF00"/>
              </a:buClr>
              <a:buNone/>
            </a:pPr>
            <a:r>
              <a:rPr lang="en-US" altLang="en-US" dirty="0">
                <a:solidFill>
                  <a:srgbClr val="002060"/>
                </a:solidFill>
                <a:latin typeface="Arial" charset="0"/>
              </a:rPr>
              <a:t>When programs discourage workers from reporting injuries or illnesses: problems stay concealed, no investigations take place, nothing is learned or corrected, workers remain exposed to harm.  OSHA does support programs that reward workers for demonstrating safe work practices, reporting hazards or close calls, participating in safety and health training, or serving on a workplace safety and health committee</a:t>
            </a:r>
          </a:p>
          <a:p>
            <a:endParaRPr lang="en-US" dirty="0"/>
          </a:p>
        </p:txBody>
      </p:sp>
    </p:spTree>
    <p:extLst>
      <p:ext uri="{BB962C8B-B14F-4D97-AF65-F5344CB8AC3E}">
        <p14:creationId xmlns:p14="http://schemas.microsoft.com/office/powerpoint/2010/main" val="12076149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REVIEW</a:t>
            </a:r>
            <a:endParaRPr lang="en-US" dirty="0">
              <a:solidFill>
                <a:srgbClr val="002060"/>
              </a:solidFill>
            </a:endParaRPr>
          </a:p>
        </p:txBody>
      </p:sp>
      <p:sp>
        <p:nvSpPr>
          <p:cNvPr id="3" name="Content Placeholder 2"/>
          <p:cNvSpPr>
            <a:spLocks noGrp="1"/>
          </p:cNvSpPr>
          <p:nvPr>
            <p:ph idx="1"/>
          </p:nvPr>
        </p:nvSpPr>
        <p:spPr>
          <a:xfrm>
            <a:off x="867080" y="1202499"/>
            <a:ext cx="10410520" cy="4371583"/>
          </a:xfrm>
        </p:spPr>
        <p:txBody>
          <a:bodyPr/>
          <a:lstStyle/>
          <a:p>
            <a:pPr>
              <a:lnSpc>
                <a:spcPct val="150000"/>
              </a:lnSpc>
              <a:defRPr/>
            </a:pPr>
            <a:r>
              <a:rPr lang="en-US" dirty="0">
                <a:solidFill>
                  <a:srgbClr val="002060"/>
                </a:solidFill>
              </a:rPr>
              <a:t>All injuries can be prevented</a:t>
            </a:r>
          </a:p>
          <a:p>
            <a:pPr>
              <a:lnSpc>
                <a:spcPct val="150000"/>
              </a:lnSpc>
              <a:defRPr/>
            </a:pPr>
            <a:r>
              <a:rPr lang="en-US" dirty="0">
                <a:solidFill>
                  <a:srgbClr val="002060"/>
                </a:solidFill>
              </a:rPr>
              <a:t>Management is responsible for preventing injuries</a:t>
            </a:r>
          </a:p>
          <a:p>
            <a:pPr>
              <a:lnSpc>
                <a:spcPct val="150000"/>
              </a:lnSpc>
              <a:defRPr/>
            </a:pPr>
            <a:r>
              <a:rPr lang="en-US" dirty="0">
                <a:solidFill>
                  <a:srgbClr val="002060"/>
                </a:solidFill>
              </a:rPr>
              <a:t>Working safely is a condition of employment</a:t>
            </a:r>
          </a:p>
          <a:p>
            <a:pPr>
              <a:lnSpc>
                <a:spcPct val="150000"/>
              </a:lnSpc>
              <a:defRPr/>
            </a:pPr>
            <a:r>
              <a:rPr lang="en-US" dirty="0">
                <a:solidFill>
                  <a:srgbClr val="002060"/>
                </a:solidFill>
              </a:rPr>
              <a:t>Training employees to work safely is essential and everyone must be involved</a:t>
            </a:r>
          </a:p>
          <a:p>
            <a:pPr>
              <a:lnSpc>
                <a:spcPct val="150000"/>
              </a:lnSpc>
              <a:defRPr/>
            </a:pPr>
            <a:r>
              <a:rPr lang="en-US" dirty="0">
                <a:solidFill>
                  <a:srgbClr val="002060"/>
                </a:solidFill>
              </a:rPr>
              <a:t>Prevention of personal injuries is good business</a:t>
            </a:r>
            <a:endParaRPr lang="en-US" dirty="0"/>
          </a:p>
        </p:txBody>
      </p:sp>
    </p:spTree>
    <p:extLst>
      <p:ext uri="{BB962C8B-B14F-4D97-AF65-F5344CB8AC3E}">
        <p14:creationId xmlns:p14="http://schemas.microsoft.com/office/powerpoint/2010/main" val="3027067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#2</a:t>
            </a:r>
          </a:p>
        </p:txBody>
      </p:sp>
      <p:sp>
        <p:nvSpPr>
          <p:cNvPr id="3" name="Content Placeholder 2"/>
          <p:cNvSpPr>
            <a:spLocks noGrp="1"/>
          </p:cNvSpPr>
          <p:nvPr>
            <p:ph idx="1"/>
          </p:nvPr>
        </p:nvSpPr>
        <p:spPr>
          <a:xfrm>
            <a:off x="1260864" y="2146111"/>
            <a:ext cx="8952992" cy="975041"/>
          </a:xfrm>
        </p:spPr>
        <p:txBody>
          <a:bodyPr/>
          <a:lstStyle/>
          <a:p>
            <a:pPr marL="0" indent="0" algn="ctr">
              <a:buNone/>
            </a:pPr>
            <a:r>
              <a:rPr lang="en-US" altLang="en-US" sz="4400" b="1" dirty="0">
                <a:solidFill>
                  <a:srgbClr val="002060"/>
                </a:solidFill>
              </a:rPr>
              <a:t>Worksite Analysis</a:t>
            </a:r>
            <a:endParaRPr lang="en-US" sz="4400" dirty="0">
              <a:solidFill>
                <a:srgbClr val="002060"/>
              </a:solidFill>
            </a:endParaRPr>
          </a:p>
        </p:txBody>
      </p:sp>
    </p:spTree>
    <p:extLst>
      <p:ext uri="{BB962C8B-B14F-4D97-AF65-F5344CB8AC3E}">
        <p14:creationId xmlns:p14="http://schemas.microsoft.com/office/powerpoint/2010/main" val="3760632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Audits / Inspections</a:t>
            </a:r>
          </a:p>
        </p:txBody>
      </p:sp>
      <p:sp>
        <p:nvSpPr>
          <p:cNvPr id="3" name="Content Placeholder 2"/>
          <p:cNvSpPr>
            <a:spLocks noGrp="1"/>
          </p:cNvSpPr>
          <p:nvPr>
            <p:ph idx="1"/>
          </p:nvPr>
        </p:nvSpPr>
        <p:spPr>
          <a:xfrm>
            <a:off x="638826" y="1036639"/>
            <a:ext cx="10822489" cy="4906962"/>
          </a:xfrm>
        </p:spPr>
        <p:txBody>
          <a:bodyPr/>
          <a:lstStyle/>
          <a:p>
            <a:r>
              <a:rPr lang="en-US" altLang="en-US" sz="1800" b="1" dirty="0"/>
              <a:t>Analyze </a:t>
            </a:r>
            <a:r>
              <a:rPr lang="en-US" altLang="en-US" sz="1800" dirty="0"/>
              <a:t>all workplace conditions to </a:t>
            </a:r>
            <a:r>
              <a:rPr lang="en-US" altLang="en-US" sz="1800" b="1" dirty="0"/>
              <a:t>identify and eliminate </a:t>
            </a:r>
            <a:r>
              <a:rPr lang="en-US" altLang="en-US" sz="1800" dirty="0"/>
              <a:t>existing or potential hazards.</a:t>
            </a:r>
          </a:p>
          <a:p>
            <a:r>
              <a:rPr lang="en-US" altLang="en-US" sz="1800" dirty="0"/>
              <a:t>An outline of the procedure for reporting hazards</a:t>
            </a:r>
          </a:p>
          <a:p>
            <a:r>
              <a:rPr lang="en-US" altLang="en-US" sz="1800" dirty="0"/>
              <a:t>Perform analysis on a regular and timely basis</a:t>
            </a:r>
          </a:p>
          <a:p>
            <a:r>
              <a:rPr lang="en-US" altLang="en-US" sz="1800" dirty="0"/>
              <a:t>Make certain all employees know and understand current hazard analysis for all jobs and processes.</a:t>
            </a:r>
          </a:p>
          <a:p>
            <a:r>
              <a:rPr lang="en-US" altLang="en-US" sz="1800" dirty="0"/>
              <a:t>Focus workplace design on all physical aspects of the work environment, including the following:</a:t>
            </a:r>
          </a:p>
          <a:p>
            <a:pPr lvl="1"/>
            <a:r>
              <a:rPr lang="en-US" altLang="en-US" sz="1800" dirty="0"/>
              <a:t> Size and arrangement of work space </a:t>
            </a:r>
          </a:p>
          <a:p>
            <a:pPr lvl="1"/>
            <a:r>
              <a:rPr lang="en-US" altLang="en-US" sz="1800" dirty="0"/>
              <a:t> Physical demands of the tasks to be performed </a:t>
            </a:r>
          </a:p>
          <a:p>
            <a:pPr lvl="1"/>
            <a:r>
              <a:rPr lang="en-US" altLang="en-US" sz="1800" dirty="0"/>
              <a:t> Design of tools and other devices people use </a:t>
            </a:r>
          </a:p>
          <a:p>
            <a:r>
              <a:rPr lang="en-US" altLang="en-US" sz="1800" dirty="0"/>
              <a:t>The fundamental goal of a workplace design is to improve people’s ability to be productive, without error or accident, for extended time periods.  Proper workplace design improves both safety and productivity</a:t>
            </a:r>
          </a:p>
          <a:p>
            <a:r>
              <a:rPr lang="en-US" altLang="en-US" sz="1800" dirty="0"/>
              <a:t>We want to eliminate hazards during the design or planning stages of a project</a:t>
            </a:r>
          </a:p>
          <a:p>
            <a:r>
              <a:rPr lang="en-US" altLang="en-US" sz="1800" dirty="0"/>
              <a:t>Review incident causes, inspection results to help identify trends</a:t>
            </a:r>
          </a:p>
          <a:p>
            <a:r>
              <a:rPr lang="en-US" altLang="en-US" sz="1800" dirty="0"/>
              <a:t>Knowledge of Emergency Response Plans and procedures and participation in drills</a:t>
            </a:r>
          </a:p>
          <a:p>
            <a:endParaRPr lang="en-US" dirty="0"/>
          </a:p>
        </p:txBody>
      </p:sp>
    </p:spTree>
    <p:extLst>
      <p:ext uri="{BB962C8B-B14F-4D97-AF65-F5344CB8AC3E}">
        <p14:creationId xmlns:p14="http://schemas.microsoft.com/office/powerpoint/2010/main" val="3364740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Cabral\LOCALS~1\Temp\articulate\presenter\imgtemp\9GdsprKe_files\slide0001_image001.png"/>
</p:tagLst>
</file>

<file path=ppt/theme/theme1.xml><?xml version="1.0" encoding="utf-8"?>
<a:theme xmlns:a="http://schemas.openxmlformats.org/drawingml/2006/main" name="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CGTC PowerPoint Template</Template>
  <TotalTime>60065</TotalTime>
  <Words>9887</Words>
  <Application>Microsoft Office PowerPoint</Application>
  <PresentationFormat>Widescreen</PresentationFormat>
  <Paragraphs>1080</Paragraphs>
  <Slides>124</Slides>
  <Notes>122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124</vt:i4>
      </vt:variant>
    </vt:vector>
  </HeadingPairs>
  <TitlesOfParts>
    <vt:vector size="134" baseType="lpstr">
      <vt:lpstr>Arial</vt:lpstr>
      <vt:lpstr>Arial  </vt:lpstr>
      <vt:lpstr>Arial Black</vt:lpstr>
      <vt:lpstr>Arial Bold</vt:lpstr>
      <vt:lpstr>Arial Narrow Bold</vt:lpstr>
      <vt:lpstr>Calibri</vt:lpstr>
      <vt:lpstr>Times New Roman</vt:lpstr>
      <vt:lpstr>Wingdings</vt:lpstr>
      <vt:lpstr>Wingdings 3</vt:lpstr>
      <vt:lpstr>CGTC_PowerPoint_Template</vt:lpstr>
      <vt:lpstr>Training Requirements in OSHA Standards</vt:lpstr>
      <vt:lpstr>Sponsorship</vt:lpstr>
      <vt:lpstr>Document Everything</vt:lpstr>
      <vt:lpstr>Section One</vt:lpstr>
      <vt:lpstr>Lesson Overview</vt:lpstr>
      <vt:lpstr>Why is OSHA Important to You?</vt:lpstr>
      <vt:lpstr>History of OSHA</vt:lpstr>
      <vt:lpstr>OSHA’s Mission</vt:lpstr>
      <vt:lpstr>General Duty Clause </vt:lpstr>
      <vt:lpstr>What Rights Do Employees Have Under OSHA?</vt:lpstr>
      <vt:lpstr>Your Right to… </vt:lpstr>
      <vt:lpstr>Your Right to… Know About Workplace injuries and Illnesses </vt:lpstr>
      <vt:lpstr>Your Right to… Request Workplace Safety Corrections  </vt:lpstr>
      <vt:lpstr>Your Right to… Training </vt:lpstr>
      <vt:lpstr>Your Right to… Medical Records</vt:lpstr>
      <vt:lpstr>Your Right to… Hazard Exposure Records</vt:lpstr>
      <vt:lpstr>Your Right to… File a complaint with OSHA </vt:lpstr>
      <vt:lpstr>Your Right to…Participate in an OSHA Inspection</vt:lpstr>
      <vt:lpstr>Your Right to… Be Free From Retaliation </vt:lpstr>
      <vt:lpstr>Employer Responsibilities Under OSHA?</vt:lpstr>
      <vt:lpstr>Employers are Required to:</vt:lpstr>
      <vt:lpstr>What do the OSHA Standards Say?</vt:lpstr>
      <vt:lpstr>Frequently Cited Standards</vt:lpstr>
      <vt:lpstr>How Are OSHA Inspections Conducted?</vt:lpstr>
      <vt:lpstr>OSHA Inspection Priority</vt:lpstr>
      <vt:lpstr>Citations and Penalties</vt:lpstr>
      <vt:lpstr>Where Can you Go For Help?</vt:lpstr>
      <vt:lpstr>Summary</vt:lpstr>
      <vt:lpstr>OSHA Recordkeeping Requirements </vt:lpstr>
      <vt:lpstr>OSHA Recordkeeping Requirements 29 CFR 1904 </vt:lpstr>
      <vt:lpstr>OSHA Recordkeeping Requirements 29 CFR 1904</vt:lpstr>
      <vt:lpstr>OSHA Recordkeeping Requirements 29 CFR 1904 cont.</vt:lpstr>
      <vt:lpstr>Completing the OSHA Recordkeeping Forms</vt:lpstr>
      <vt:lpstr>Who has to complete the OSHA injury and illness recordkeeping forms? </vt:lpstr>
      <vt:lpstr>What forms must be completed? </vt:lpstr>
      <vt:lpstr>What cases need to be recorded on the forms? </vt:lpstr>
      <vt:lpstr>What is considered an injury or illness? </vt:lpstr>
      <vt:lpstr>What cases are work related? </vt:lpstr>
      <vt:lpstr>What are the severity criteria for a work-related injury or illness? </vt:lpstr>
      <vt:lpstr>Determining Which Work-Related Illnesses and Injuries to Record </vt:lpstr>
      <vt:lpstr>Log of Work – Form 300</vt:lpstr>
      <vt:lpstr>OSHA Form 300: Recording a Fatality </vt:lpstr>
      <vt:lpstr>OSHA Form 300: Recording a Case with Days Away From Work </vt:lpstr>
      <vt:lpstr>OSHA Form 300: Recording a Case with Restricted Work Activity or Job Transfer </vt:lpstr>
      <vt:lpstr>OSHA Form 300: Recording a Case with Medical Treatment beyond First Aid </vt:lpstr>
      <vt:lpstr>OSHA 301, Injury and Illness Incident Report</vt:lpstr>
      <vt:lpstr>Form 301</vt:lpstr>
      <vt:lpstr>OSHA Form 301: Injury and Illness Incident Report</vt:lpstr>
      <vt:lpstr>OSHA Form 300A: Summary of Work-Related Injuries and Illnesses</vt:lpstr>
      <vt:lpstr>Summary cont.</vt:lpstr>
      <vt:lpstr>OSHA Form 300A: Information Gathering</vt:lpstr>
      <vt:lpstr>Keep the Forms on File</vt:lpstr>
      <vt:lpstr>Incident Investigation Procedure </vt:lpstr>
      <vt:lpstr>Incident Investigation</vt:lpstr>
      <vt:lpstr>Incident Investigation Worksite</vt:lpstr>
      <vt:lpstr>Incident Investigation Terms</vt:lpstr>
      <vt:lpstr>Incident Investigation Approaches </vt:lpstr>
      <vt:lpstr>Incident Investigation – Root Cause</vt:lpstr>
      <vt:lpstr>Incident Investigation - OSHA</vt:lpstr>
      <vt:lpstr>Incident Investigation - 4 Steps</vt:lpstr>
      <vt:lpstr>Incident Investigation – Step 1</vt:lpstr>
      <vt:lpstr>Incident Investigation – Step 2</vt:lpstr>
      <vt:lpstr>Incident Investigation – Step 2 cont.</vt:lpstr>
      <vt:lpstr>Incident Investigation – Step 3</vt:lpstr>
      <vt:lpstr>Incident Investigation   - Step 3 cont.</vt:lpstr>
      <vt:lpstr>Incident Investigation - Step 4</vt:lpstr>
      <vt:lpstr>Section Two</vt:lpstr>
      <vt:lpstr>Element #1</vt:lpstr>
      <vt:lpstr>Workplace Safety Program </vt:lpstr>
      <vt:lpstr>Workplace Safety Program</vt:lpstr>
      <vt:lpstr>Management/Leadership/Employee Involvement – 1 of 4 </vt:lpstr>
      <vt:lpstr>Management/Leadership/Employee Involvement  2 of 4</vt:lpstr>
      <vt:lpstr>Management/Leadership/Employee Involvement 3 of 4</vt:lpstr>
      <vt:lpstr>Management/Leadership/Employee Involvement – slide 4</vt:lpstr>
      <vt:lpstr>Basic Principles of Good Safety Management</vt:lpstr>
      <vt:lpstr>Basic Safety Philosophy</vt:lpstr>
      <vt:lpstr>Benefits of a Zero Incident Safety Policy</vt:lpstr>
      <vt:lpstr>Key Safety Principles</vt:lpstr>
      <vt:lpstr>What a Safety Statement might look like</vt:lpstr>
      <vt:lpstr>Co-Workers Affect Each other’s Safety</vt:lpstr>
      <vt:lpstr>Create Ownership of the program</vt:lpstr>
      <vt:lpstr>Allow for Continuous Improvement</vt:lpstr>
      <vt:lpstr>Measuring Performance</vt:lpstr>
      <vt:lpstr>Occupational Safety and Health Program Includes Health Program Includes</vt:lpstr>
      <vt:lpstr>Workplace Safety Training</vt:lpstr>
      <vt:lpstr>Workplace Safety Training cont.</vt:lpstr>
      <vt:lpstr>Workplace Safety Training (continued)</vt:lpstr>
      <vt:lpstr>Supervisors Responsibilities</vt:lpstr>
      <vt:lpstr>Supervisors Responsibilities (continued)</vt:lpstr>
      <vt:lpstr>8 BASIC HAZARD COMMUNICATION REQUIREMENTS</vt:lpstr>
      <vt:lpstr>Employee Responsibilities</vt:lpstr>
      <vt:lpstr>Employee Responsibilities cont.</vt:lpstr>
      <vt:lpstr>Take an Active part in Safety Activities</vt:lpstr>
      <vt:lpstr>Take an Active part in Safety Activities cont.</vt:lpstr>
      <vt:lpstr>Misconduct </vt:lpstr>
      <vt:lpstr>Motivation and Incentive Programs</vt:lpstr>
      <vt:lpstr>REVIEW</vt:lpstr>
      <vt:lpstr>Element #2</vt:lpstr>
      <vt:lpstr>Safety Audits / Inspections</vt:lpstr>
      <vt:lpstr>Safety Audits / Inspections - Purpose</vt:lpstr>
      <vt:lpstr>Safety Audits / Inspections - Types</vt:lpstr>
      <vt:lpstr>Safety Audits / Inspections – Equipment </vt:lpstr>
      <vt:lpstr>Safety Audits / Inspections – Program Audits</vt:lpstr>
      <vt:lpstr>Safety Audits / Inspections – Cont.</vt:lpstr>
      <vt:lpstr> Element #3</vt:lpstr>
      <vt:lpstr>Hazard Prevention and Control</vt:lpstr>
      <vt:lpstr>Hazard Prevention and Control continued</vt:lpstr>
      <vt:lpstr>Hazard Prevention and Control (cont.)</vt:lpstr>
      <vt:lpstr>Hazard Prevention and Control – If, Then</vt:lpstr>
      <vt:lpstr>Personal Protection Equipment </vt:lpstr>
      <vt:lpstr>Hazard Prevention and Control - Standards</vt:lpstr>
      <vt:lpstr>Hazard Prevention and Control - PPE</vt:lpstr>
      <vt:lpstr>Hazard Prevention and Control - Compliance</vt:lpstr>
      <vt:lpstr>Hazard Prevention and Control - Training</vt:lpstr>
      <vt:lpstr>Hazard Prevention and Control - Cost</vt:lpstr>
      <vt:lpstr>Hazard Prevention and Control - Plan</vt:lpstr>
      <vt:lpstr>Element #4</vt:lpstr>
      <vt:lpstr>Safety and Health Training Program</vt:lpstr>
      <vt:lpstr>New Employee Orientation </vt:lpstr>
      <vt:lpstr>Safety and Health Training Program - Employee</vt:lpstr>
      <vt:lpstr>Safety and Health Training Program - Review</vt:lpstr>
      <vt:lpstr>Safety and Health Training Program – cont. </vt:lpstr>
      <vt:lpstr>Document Everything Review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Requirements in OSHA Standards</dc:title>
  <dc:creator>Reynolds, Charles</dc:creator>
  <cp:lastModifiedBy>Robertson, Donna - OSHA</cp:lastModifiedBy>
  <cp:revision>198</cp:revision>
  <cp:lastPrinted>2019-07-23T14:19:40Z</cp:lastPrinted>
  <dcterms:created xsi:type="dcterms:W3CDTF">2019-03-08T15:52:16Z</dcterms:created>
  <dcterms:modified xsi:type="dcterms:W3CDTF">2022-03-28T18:43:22Z</dcterms:modified>
</cp:coreProperties>
</file>