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1"/>
  </p:sldMasterIdLst>
  <p:notesMasterIdLst>
    <p:notesMasterId r:id="rId27"/>
  </p:notesMasterIdLst>
  <p:handoutMasterIdLst>
    <p:handoutMasterId r:id="rId28"/>
  </p:handoutMasterIdLst>
  <p:sldIdLst>
    <p:sldId id="256" r:id="rId2"/>
    <p:sldId id="258" r:id="rId3"/>
    <p:sldId id="259" r:id="rId4"/>
    <p:sldId id="279" r:id="rId5"/>
    <p:sldId id="260" r:id="rId6"/>
    <p:sldId id="261" r:id="rId7"/>
    <p:sldId id="278" r:id="rId8"/>
    <p:sldId id="262" r:id="rId9"/>
    <p:sldId id="263" r:id="rId10"/>
    <p:sldId id="282" r:id="rId11"/>
    <p:sldId id="264" r:id="rId12"/>
    <p:sldId id="265" r:id="rId13"/>
    <p:sldId id="266" r:id="rId14"/>
    <p:sldId id="267" r:id="rId15"/>
    <p:sldId id="268" r:id="rId16"/>
    <p:sldId id="269" r:id="rId17"/>
    <p:sldId id="270" r:id="rId18"/>
    <p:sldId id="271" r:id="rId19"/>
    <p:sldId id="272" r:id="rId20"/>
    <p:sldId id="273" r:id="rId21"/>
    <p:sldId id="277" r:id="rId22"/>
    <p:sldId id="274" r:id="rId23"/>
    <p:sldId id="276" r:id="rId24"/>
    <p:sldId id="275" r:id="rId25"/>
    <p:sldId id="283"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6"/>
    <a:srgbClr val="00457C"/>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2941" autoAdjust="0"/>
  </p:normalViewPr>
  <p:slideViewPr>
    <p:cSldViewPr>
      <p:cViewPr varScale="1">
        <p:scale>
          <a:sx n="102" d="100"/>
          <a:sy n="102" d="100"/>
        </p:scale>
        <p:origin x="1734" y="10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3F9782-47B7-4DF3-95C5-DFF1B1E54D56}" type="datetimeFigureOut">
              <a:rPr lang="en-US" smtClean="0"/>
              <a:t>3/28/2022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0332DB-6415-47EA-B8A9-FB4FD4183CD4}" type="slidenum">
              <a:rPr lang="en-US" smtClean="0"/>
              <a:t>‹#›</a:t>
            </a:fld>
            <a:endParaRPr lang="en-US"/>
          </a:p>
        </p:txBody>
      </p:sp>
    </p:spTree>
    <p:extLst>
      <p:ext uri="{BB962C8B-B14F-4D97-AF65-F5344CB8AC3E}">
        <p14:creationId xmlns:p14="http://schemas.microsoft.com/office/powerpoint/2010/main" val="396334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Introduce yourself </a:t>
            </a:r>
          </a:p>
          <a:p>
            <a:r>
              <a:rPr lang="en-US" altLang="en-US" dirty="0"/>
              <a:t>Briefly describe location of emergency exits, restrooms, smoking and eating facilities State classroom rules.</a:t>
            </a:r>
          </a:p>
          <a:p>
            <a:r>
              <a:rPr lang="en-US" altLang="en-US" dirty="0"/>
              <a:t>Relate any applicable experience with class and start participant introductions.</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a:t>
            </a:fld>
            <a:endParaRPr lang="en-US"/>
          </a:p>
        </p:txBody>
      </p:sp>
    </p:spTree>
    <p:extLst>
      <p:ext uri="{BB962C8B-B14F-4D97-AF65-F5344CB8AC3E}">
        <p14:creationId xmlns:p14="http://schemas.microsoft.com/office/powerpoint/2010/main" val="144628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Must be test fitted</a:t>
            </a:r>
          </a:p>
          <a:p>
            <a:r>
              <a:rPr lang="en-US" altLang="en-US" dirty="0"/>
              <a:t>Includes SCBA (Self Contained Breathing Apparatus)</a:t>
            </a:r>
          </a:p>
          <a:p>
            <a:r>
              <a:rPr lang="en-US" altLang="en-US" dirty="0"/>
              <a:t>IDLH – Immediate Danger to Life and Health</a:t>
            </a:r>
          </a:p>
          <a:p>
            <a:pPr lvl="1"/>
            <a:r>
              <a:rPr lang="en-US" altLang="en-US" b="1" dirty="0"/>
              <a:t>Poses immediate threat to life</a:t>
            </a:r>
          </a:p>
          <a:p>
            <a:pPr lvl="1"/>
            <a:r>
              <a:rPr lang="en-US" altLang="en-US" b="1" dirty="0"/>
              <a:t>Would cause irreversible adverse health effects</a:t>
            </a:r>
          </a:p>
          <a:p>
            <a:pPr lvl="1"/>
            <a:r>
              <a:rPr lang="en-US" altLang="en-US" b="1" dirty="0"/>
              <a:t>Would impair ability to escape from dangerous situation</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14</a:t>
            </a:fld>
            <a:endParaRPr lang="en-US"/>
          </a:p>
        </p:txBody>
      </p:sp>
    </p:spTree>
    <p:extLst>
      <p:ext uri="{BB962C8B-B14F-4D97-AF65-F5344CB8AC3E}">
        <p14:creationId xmlns:p14="http://schemas.microsoft.com/office/powerpoint/2010/main" val="419639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SCBA minimum service life 30 minutes</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15</a:t>
            </a:fld>
            <a:endParaRPr lang="en-US"/>
          </a:p>
        </p:txBody>
      </p:sp>
    </p:spTree>
    <p:extLst>
      <p:ext uri="{BB962C8B-B14F-4D97-AF65-F5344CB8AC3E}">
        <p14:creationId xmlns:p14="http://schemas.microsoft.com/office/powerpoint/2010/main" val="21940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NIOSH – National Institute of safety and health</a:t>
            </a:r>
          </a:p>
          <a:p>
            <a:r>
              <a:rPr lang="en-US" altLang="en-US" dirty="0"/>
              <a:t>An oxygen deficient atmosphere should be considered IDLH</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16</a:t>
            </a:fld>
            <a:endParaRPr lang="en-US"/>
          </a:p>
        </p:txBody>
      </p:sp>
    </p:spTree>
    <p:extLst>
      <p:ext uri="{BB962C8B-B14F-4D97-AF65-F5344CB8AC3E}">
        <p14:creationId xmlns:p14="http://schemas.microsoft.com/office/powerpoint/2010/main" val="128096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oxygen deficient atmosphere should be considered IDLH</a:t>
            </a:r>
          </a:p>
          <a:p>
            <a:r>
              <a:rPr lang="en-US" altLang="en-US" dirty="0"/>
              <a:t>SAR – Atmosphere supplying respirator where source of breathing is not carried by the user…</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17</a:t>
            </a:fld>
            <a:endParaRPr lang="en-US"/>
          </a:p>
        </p:txBody>
      </p:sp>
    </p:spTree>
    <p:extLst>
      <p:ext uri="{BB962C8B-B14F-4D97-AF65-F5344CB8AC3E}">
        <p14:creationId xmlns:p14="http://schemas.microsoft.com/office/powerpoint/2010/main" val="294573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In other words use a respirator that meet or exceeds required level of protection</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18</a:t>
            </a:fld>
            <a:endParaRPr lang="en-US"/>
          </a:p>
        </p:txBody>
      </p:sp>
    </p:spTree>
    <p:extLst>
      <p:ext uri="{BB962C8B-B14F-4D97-AF65-F5344CB8AC3E}">
        <p14:creationId xmlns:p14="http://schemas.microsoft.com/office/powerpoint/2010/main" val="339581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Employee need to be working in an environment that requires the use of a </a:t>
            </a:r>
            <a:r>
              <a:rPr lang="en-US" dirty="0" err="1"/>
              <a:t>rerspirator</a:t>
            </a:r>
            <a:endParaRPr lang="en-US" dirty="0"/>
          </a:p>
          <a:p>
            <a:pPr>
              <a:defRPr/>
            </a:pPr>
            <a:r>
              <a:rPr lang="en-US" dirty="0"/>
              <a:t>Using a respirator may place physiological stress on the employee and varies with type of respirator, workplace conditions and medical status of the employee. </a:t>
            </a:r>
          </a:p>
          <a:p>
            <a:pPr>
              <a:defRPr/>
            </a:pPr>
            <a:r>
              <a:rPr lang="en-US" dirty="0"/>
              <a:t>Evaluations is conducted before any fit test takes place by a physician designated by the employer.</a:t>
            </a:r>
          </a:p>
          <a:p>
            <a:pPr>
              <a:defRPr/>
            </a:pPr>
            <a:r>
              <a:rPr lang="en-US" dirty="0"/>
              <a:t>Students refer to the provided attachment ( OSHA respirator questionnaire) </a:t>
            </a:r>
            <a:endParaRPr lang="en-US" sz="1100" dirty="0"/>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19</a:t>
            </a:fld>
            <a:endParaRPr lang="en-US"/>
          </a:p>
        </p:txBody>
      </p:sp>
    </p:spTree>
    <p:extLst>
      <p:ext uri="{BB962C8B-B14F-4D97-AF65-F5344CB8AC3E}">
        <p14:creationId xmlns:p14="http://schemas.microsoft.com/office/powerpoint/2010/main" val="45253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Must also pass a qualitative fit test</a:t>
            </a:r>
          </a:p>
          <a:p>
            <a:r>
              <a:rPr lang="en-US" altLang="en-US" dirty="0"/>
              <a:t>Additional test should be conducted if any changes are noted, employee reports changes, or if a supervisor visually notes changes in employee condition or behavior</a:t>
            </a:r>
          </a:p>
          <a:p>
            <a:r>
              <a:rPr lang="en-US" altLang="en-US" dirty="0"/>
              <a:t>Not only facial hair but also any other conditions like corrective glasses, dentures, or any condition that interfere with </a:t>
            </a:r>
            <a:r>
              <a:rPr lang="en-US" altLang="en-US" dirty="0" err="1"/>
              <a:t>with</a:t>
            </a:r>
            <a:r>
              <a:rPr lang="en-US" altLang="en-US" dirty="0"/>
              <a:t> a tight seal of the respirator.</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20</a:t>
            </a:fld>
            <a:endParaRPr lang="en-US"/>
          </a:p>
        </p:txBody>
      </p:sp>
    </p:spTree>
    <p:extLst>
      <p:ext uri="{BB962C8B-B14F-4D97-AF65-F5344CB8AC3E}">
        <p14:creationId xmlns:p14="http://schemas.microsoft.com/office/powerpoint/2010/main" val="101413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charset="0"/>
              </a:rPr>
              <a:t>In order to ensure respirators work properly, your respirator must fit properly which is verified through a yearly fit-test, and you must have no facial hair. So if we look at the graphic on the top left, we see a relative size figure showing that the size of a human hair is a lot larger than the size of the glass fiber or the asbestos fiber or the fume particles. You can imagine trying to put a respirator over that human hair, thinking of it as a piece of facial hair, and if you do that, it’s going to allow space for any of those other smaller particles to get inside the respirator. Thus, the respirator’s letting in the contaminants that you’re trying to protect yourself from. So, we’re not just concerned with “Cousin It” who’s in the bottom left corner of this slide, but we’re also concerned with the other guy who’s got maybe a couple days of stubble growth on his face. His respirator would not protect him either. Another important point is you must have the right cartridges for the exposure. It’s important to use organic vapor for liquid exposures and it’s important to use organic vapor and P100 filters for the powder exposures. Cartridges don’t last forever, you need to change them out and you need to have a change-out schedule. If you can smell it, you should change it. Now, we’ve been into these flavoring industries and we’ve walked up to people that are using respirators and asked them how the respirator’s working for them. They say, “it works great!” and when we talk to them a little bit more, we say “now that stuff you’re working with, how’s that smell?” and the guy says “oh man, it smells nasty,” so you know if  the guy can smell it through his respirator he needs to change out that cartridge and the respirator’s not protecting him. Another thing that can affect cartridge is humidity. It can really decrease the cartridge life, so it’s important to take into account how humid your atmosphere is when planning your change out schedule. And finally, as with engineering controls, respirators are only effective when they’re used properly.</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21</a:t>
            </a:fld>
            <a:endParaRPr lang="en-US"/>
          </a:p>
        </p:txBody>
      </p:sp>
    </p:spTree>
    <p:extLst>
      <p:ext uri="{BB962C8B-B14F-4D97-AF65-F5344CB8AC3E}">
        <p14:creationId xmlns:p14="http://schemas.microsoft.com/office/powerpoint/2010/main" val="204421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Employer provide cleaning and disinfecting material for respirators</a:t>
            </a:r>
          </a:p>
          <a:p>
            <a:r>
              <a:rPr lang="en-US" altLang="en-US" dirty="0"/>
              <a:t>Example of used by multiple employee will be training and fit testing</a:t>
            </a:r>
          </a:p>
          <a:p>
            <a:r>
              <a:rPr lang="en-US" altLang="en-US" dirty="0"/>
              <a:t>Inspected before use include:</a:t>
            </a:r>
          </a:p>
          <a:p>
            <a:pPr lvl="1"/>
            <a:r>
              <a:rPr lang="en-US" altLang="en-US" dirty="0"/>
              <a:t>Check for proper function</a:t>
            </a:r>
          </a:p>
          <a:p>
            <a:pPr lvl="1"/>
            <a:r>
              <a:rPr lang="en-US" altLang="en-US" dirty="0"/>
              <a:t>Check all rubber parts for deterioration</a:t>
            </a:r>
          </a:p>
          <a:p>
            <a:pPr lvl="1"/>
            <a:r>
              <a:rPr lang="en-US" altLang="en-US" dirty="0"/>
              <a:t>SCBA should be inspected </a:t>
            </a:r>
            <a:r>
              <a:rPr lang="en-US" altLang="en-US" dirty="0" err="1"/>
              <a:t>montly</a:t>
            </a:r>
            <a:endParaRPr lang="en-US" altLang="en-US" dirty="0"/>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22</a:t>
            </a:fld>
            <a:endParaRPr lang="en-US"/>
          </a:p>
        </p:txBody>
      </p:sp>
    </p:spTree>
    <p:extLst>
      <p:ext uri="{BB962C8B-B14F-4D97-AF65-F5344CB8AC3E}">
        <p14:creationId xmlns:p14="http://schemas.microsoft.com/office/powerpoint/2010/main" val="274514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charset="0"/>
              </a:rPr>
              <a:t>When should you use a respirator? When exposures cannot be controlled in other ways, when employees complain of irritation regardless of the exposure level, anytime when using </a:t>
            </a:r>
            <a:r>
              <a:rPr lang="en-US" dirty="0" err="1">
                <a:latin typeface="Arial" charset="0"/>
              </a:rPr>
              <a:t>diacetyl</a:t>
            </a:r>
            <a:r>
              <a:rPr lang="en-US" dirty="0">
                <a:latin typeface="Arial" charset="0"/>
              </a:rPr>
              <a:t> or </a:t>
            </a:r>
            <a:r>
              <a:rPr lang="en-US" dirty="0" err="1">
                <a:latin typeface="Arial" charset="0"/>
              </a:rPr>
              <a:t>diacetyl</a:t>
            </a:r>
            <a:r>
              <a:rPr lang="en-US" dirty="0">
                <a:latin typeface="Arial" charset="0"/>
              </a:rPr>
              <a:t> substitutes, always when working with </a:t>
            </a:r>
            <a:r>
              <a:rPr lang="en-US" dirty="0" err="1">
                <a:latin typeface="Arial" charset="0"/>
              </a:rPr>
              <a:t>diacetyl</a:t>
            </a:r>
            <a:r>
              <a:rPr lang="en-US" dirty="0">
                <a:latin typeface="Arial" charset="0"/>
              </a:rPr>
              <a:t> or </a:t>
            </a:r>
            <a:r>
              <a:rPr lang="en-US" dirty="0" err="1">
                <a:latin typeface="Arial" charset="0"/>
              </a:rPr>
              <a:t>diacetyl</a:t>
            </a:r>
            <a:r>
              <a:rPr lang="en-US" dirty="0">
                <a:latin typeface="Arial" charset="0"/>
              </a:rPr>
              <a:t> substitute powders, always when exposures have not been measured, and when it is desired to keep exposures as low as possible. It is difficult to control exposures to </a:t>
            </a:r>
            <a:r>
              <a:rPr lang="en-US" dirty="0" err="1">
                <a:latin typeface="Arial" charset="0"/>
              </a:rPr>
              <a:t>diacetyl</a:t>
            </a:r>
            <a:r>
              <a:rPr lang="en-US" dirty="0">
                <a:latin typeface="Arial" charset="0"/>
              </a:rPr>
              <a:t> down to the 0.01 ppm exposure level, so it might be important to use respirators at least temporarily when implementing other controls. Although respirators should be the last choice for controlling exposures, they may be an important part of the solution in the flavoring industry to keep exposures as low as possible.</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23</a:t>
            </a:fld>
            <a:endParaRPr lang="en-US"/>
          </a:p>
        </p:txBody>
      </p:sp>
    </p:spTree>
    <p:extLst>
      <p:ext uri="{BB962C8B-B14F-4D97-AF65-F5344CB8AC3E}">
        <p14:creationId xmlns:p14="http://schemas.microsoft.com/office/powerpoint/2010/main" val="155636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standard applies to General Industry, (part 1910), Shipyards (part 1915), Marine Terminals (part 1917), </a:t>
            </a:r>
            <a:r>
              <a:rPr lang="en-US" altLang="en-US" dirty="0" err="1"/>
              <a:t>Longshoring</a:t>
            </a:r>
            <a:r>
              <a:rPr lang="en-US" altLang="en-US" dirty="0"/>
              <a:t> (part 1918), and Construction (part 1926).</a:t>
            </a:r>
          </a:p>
          <a:p>
            <a:r>
              <a:rPr lang="en-US" altLang="en-US" dirty="0"/>
              <a:t>29 CFR provides guidelines and procedures for the use of respirators, also provides instructions on how to create an effective program at the work place.</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5</a:t>
            </a:fld>
            <a:endParaRPr lang="en-US"/>
          </a:p>
        </p:txBody>
      </p:sp>
    </p:spTree>
    <p:extLst>
      <p:ext uri="{BB962C8B-B14F-4D97-AF65-F5344CB8AC3E}">
        <p14:creationId xmlns:p14="http://schemas.microsoft.com/office/powerpoint/2010/main" val="386578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This slide lists the main points to remember when working with electricity.</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24</a:t>
            </a:fld>
            <a:endParaRPr lang="en-US"/>
          </a:p>
        </p:txBody>
      </p:sp>
    </p:spTree>
    <p:extLst>
      <p:ext uri="{BB962C8B-B14F-4D97-AF65-F5344CB8AC3E}">
        <p14:creationId xmlns:p14="http://schemas.microsoft.com/office/powerpoint/2010/main" val="390132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Engineering controls:</a:t>
            </a:r>
          </a:p>
          <a:p>
            <a:pPr marL="401180" lvl="1"/>
            <a:r>
              <a:rPr lang="en-US" altLang="en-US" dirty="0"/>
              <a:t>Mechanical ventilation (fans, exhaust systems, </a:t>
            </a:r>
            <a:r>
              <a:rPr lang="en-US" altLang="en-US" dirty="0" err="1"/>
              <a:t>etc</a:t>
            </a:r>
            <a:r>
              <a:rPr lang="en-US" altLang="en-US" dirty="0"/>
              <a:t>)</a:t>
            </a:r>
          </a:p>
          <a:p>
            <a:pPr marL="401180" lvl="1"/>
            <a:r>
              <a:rPr lang="en-US" altLang="en-US" dirty="0"/>
              <a:t>Isolate hazard in specific building </a:t>
            </a:r>
          </a:p>
          <a:p>
            <a:pPr marL="401180" lvl="1"/>
            <a:r>
              <a:rPr lang="en-US" altLang="en-US" dirty="0"/>
              <a:t>Use of less toxic chemicals</a:t>
            </a:r>
          </a:p>
          <a:p>
            <a:pPr marL="401180" lvl="1"/>
            <a:endParaRPr lang="en-US" altLang="en-US" dirty="0"/>
          </a:p>
          <a:p>
            <a:r>
              <a:rPr lang="en-US" altLang="en-US" b="1" dirty="0"/>
              <a:t>Administrative controls</a:t>
            </a:r>
          </a:p>
          <a:p>
            <a:pPr marL="401180" lvl="1"/>
            <a:r>
              <a:rPr lang="en-US" altLang="en-US" dirty="0"/>
              <a:t>Provide respirators to employees</a:t>
            </a:r>
          </a:p>
          <a:p>
            <a:pPr marL="401180" lvl="1"/>
            <a:r>
              <a:rPr lang="en-US" altLang="en-US" dirty="0"/>
              <a:t>Training</a:t>
            </a:r>
          </a:p>
          <a:p>
            <a:pPr marL="401180" lvl="1"/>
            <a:r>
              <a:rPr lang="en-US" altLang="en-US" dirty="0"/>
              <a:t>Evaluations</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6</a:t>
            </a:fld>
            <a:endParaRPr lang="en-US"/>
          </a:p>
        </p:txBody>
      </p:sp>
    </p:spTree>
    <p:extLst>
      <p:ext uri="{BB962C8B-B14F-4D97-AF65-F5344CB8AC3E}">
        <p14:creationId xmlns:p14="http://schemas.microsoft.com/office/powerpoint/2010/main" val="331295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When airborne concentrations of chromium cannot consistently be reduced below the permissible exposure</a:t>
            </a:r>
          </a:p>
          <a:p>
            <a:pPr eaLnBrk="1" hangingPunct="1">
              <a:spcBef>
                <a:spcPct val="0"/>
              </a:spcBef>
            </a:pPr>
            <a:r>
              <a:rPr lang="en-US" altLang="en-US" dirty="0"/>
              <a:t>limit, respiratory protection will be necessary.</a:t>
            </a:r>
          </a:p>
          <a:p>
            <a:pPr eaLnBrk="1" hangingPunct="1">
              <a:spcBef>
                <a:spcPct val="0"/>
              </a:spcBef>
            </a:pPr>
            <a:r>
              <a:rPr lang="en-US" altLang="en-US" dirty="0"/>
              <a:t>• When this is the case, your employer will implement a respiratory protection program which establishes</a:t>
            </a:r>
          </a:p>
          <a:p>
            <a:pPr eaLnBrk="1" hangingPunct="1">
              <a:spcBef>
                <a:spcPct val="0"/>
              </a:spcBef>
            </a:pPr>
            <a:r>
              <a:rPr lang="en-US" altLang="en-US" dirty="0"/>
              <a:t>procedures for the proper selection and use of respirators in the workplace.</a:t>
            </a:r>
          </a:p>
          <a:p>
            <a:pPr eaLnBrk="1" hangingPunct="1">
              <a:spcBef>
                <a:spcPct val="0"/>
              </a:spcBef>
            </a:pPr>
            <a:r>
              <a:rPr lang="en-US" altLang="en-US" dirty="0"/>
              <a:t>• Part of the respiratory protection program requires employees receive a medical evaluation to ensure they are</a:t>
            </a:r>
          </a:p>
          <a:p>
            <a:pPr eaLnBrk="1" hangingPunct="1">
              <a:spcBef>
                <a:spcPct val="0"/>
              </a:spcBef>
            </a:pPr>
            <a:r>
              <a:rPr lang="en-US" altLang="en-US" dirty="0"/>
              <a:t>physically able to use a respirator and undergo a series of fit testing procedures to ensure a proper fit.</a:t>
            </a:r>
          </a:p>
          <a:p>
            <a:pPr eaLnBrk="1" hangingPunct="1">
              <a:spcBef>
                <a:spcPct val="0"/>
              </a:spcBef>
            </a:pPr>
            <a:r>
              <a:rPr lang="en-US" altLang="en-US" dirty="0"/>
              <a:t>• The company will provide you with a respirator that will protect you against airborne chromium exposures.</a:t>
            </a:r>
          </a:p>
          <a:p>
            <a:pPr eaLnBrk="1" hangingPunct="1">
              <a:spcBef>
                <a:spcPct val="0"/>
              </a:spcBef>
            </a:pPr>
            <a:r>
              <a:rPr lang="en-US" altLang="en-US"/>
              <a:t>You will receive training in the proper use, storage and maintenance of the respirator.</a:t>
            </a:r>
          </a:p>
          <a:p>
            <a:endParaRPr lang="en-US"/>
          </a:p>
        </p:txBody>
      </p:sp>
      <p:sp>
        <p:nvSpPr>
          <p:cNvPr id="4" name="Slide Number Placeholder 3"/>
          <p:cNvSpPr>
            <a:spLocks noGrp="1"/>
          </p:cNvSpPr>
          <p:nvPr>
            <p:ph type="sldNum" sz="quarter" idx="10"/>
          </p:nvPr>
        </p:nvSpPr>
        <p:spPr/>
        <p:txBody>
          <a:bodyPr/>
          <a:lstStyle/>
          <a:p>
            <a:fld id="{3D0332DB-6415-47EA-B8A9-FB4FD4183CD4}" type="slidenum">
              <a:rPr lang="en-US" smtClean="0"/>
              <a:t>7</a:t>
            </a:fld>
            <a:endParaRPr lang="en-US"/>
          </a:p>
        </p:txBody>
      </p:sp>
    </p:spTree>
    <p:extLst>
      <p:ext uri="{BB962C8B-B14F-4D97-AF65-F5344CB8AC3E}">
        <p14:creationId xmlns:p14="http://schemas.microsoft.com/office/powerpoint/2010/main" val="305511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Respirators can be hot, bulky, heavy and just an overall hassle. But they can also be the difference between life and death. Give your workers a straight-forward look at why they need respirators, how to properly fit and maintain them and when to use certain types.</a:t>
            </a:r>
            <a:br>
              <a:rPr lang="en-US" altLang="en-US" dirty="0"/>
            </a:br>
            <a:br>
              <a:rPr lang="en-US" altLang="en-US" dirty="0"/>
            </a:br>
            <a:r>
              <a:rPr lang="en-US" altLang="en-US" dirty="0"/>
              <a:t>Airborne hazards Control and respirator selection Fit test and fit check Care and maintenance</a:t>
            </a:r>
          </a:p>
          <a:p>
            <a:endParaRPr lang="en-US" dirty="0"/>
          </a:p>
          <a:p>
            <a:r>
              <a:rPr lang="en-US" altLang="en-US" dirty="0"/>
              <a:t>A respirator is a device to protect the wearer from the inhalation of harmful atmospheres.</a:t>
            </a:r>
          </a:p>
          <a:p>
            <a:br>
              <a:rPr lang="en-US" altLang="en-US" dirty="0"/>
            </a:br>
            <a:r>
              <a:rPr lang="en-US" altLang="en-US" dirty="0"/>
              <a:t>Before implementing a respiratory program, all efforts should first be made to engineer out the hazards either by providing ventilation or isolating source.</a:t>
            </a:r>
            <a:br>
              <a:rPr lang="en-US" altLang="en-US" dirty="0"/>
            </a:br>
            <a:endParaRPr lang="en-US" altLang="en-US" dirty="0"/>
          </a:p>
          <a:p>
            <a:r>
              <a:rPr lang="en-US" altLang="en-US" dirty="0"/>
              <a:t>Respirators must be approved for the type and severity of conditions in which they are to be used</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8</a:t>
            </a:fld>
            <a:endParaRPr lang="en-US"/>
          </a:p>
        </p:txBody>
      </p:sp>
    </p:spTree>
    <p:extLst>
      <p:ext uri="{BB962C8B-B14F-4D97-AF65-F5344CB8AC3E}">
        <p14:creationId xmlns:p14="http://schemas.microsoft.com/office/powerpoint/2010/main" val="5591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Respiratory hazards at the workplace should be evaluated by your supervisor or a person designated by the employer at the following times</a:t>
            </a:r>
          </a:p>
          <a:p>
            <a:pPr lvl="1"/>
            <a:r>
              <a:rPr lang="en-US" altLang="en-US" b="1" dirty="0"/>
              <a:t>New hire. </a:t>
            </a:r>
            <a:r>
              <a:rPr lang="en-US" altLang="en-US" dirty="0"/>
              <a:t>This is when you’re provided with your respirator.  Employer conducts a fit test, positive and negative test and a medical evaluation is conducted.</a:t>
            </a:r>
          </a:p>
          <a:p>
            <a:pPr lvl="1"/>
            <a:r>
              <a:rPr lang="en-US" altLang="en-US" b="1" dirty="0"/>
              <a:t>A new user </a:t>
            </a:r>
            <a:r>
              <a:rPr lang="en-US" altLang="en-US" dirty="0"/>
              <a:t>will be provided with a respirator and same as the new hire fit test and medical evaluation will be conducted</a:t>
            </a:r>
          </a:p>
          <a:p>
            <a:r>
              <a:rPr lang="en-US" altLang="en-US" b="1" dirty="0"/>
              <a:t>When working with new chemicals</a:t>
            </a:r>
            <a:r>
              <a:rPr lang="en-US" altLang="en-US" dirty="0"/>
              <a:t>, the supervisor should consult MSDS provided with the chemical and ensure appropriate protection is supplied to employees. </a:t>
            </a:r>
          </a:p>
          <a:p>
            <a:r>
              <a:rPr lang="en-US" altLang="en-US" b="1" dirty="0"/>
              <a:t>Failure to comply with established guidelines could result in death.</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9</a:t>
            </a:fld>
            <a:endParaRPr lang="en-US"/>
          </a:p>
        </p:txBody>
      </p:sp>
    </p:spTree>
    <p:extLst>
      <p:ext uri="{BB962C8B-B14F-4D97-AF65-F5344CB8AC3E}">
        <p14:creationId xmlns:p14="http://schemas.microsoft.com/office/powerpoint/2010/main" val="35587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NIOSH : National institute of Occupational Safety and Health must approved all respirators.</a:t>
            </a:r>
          </a:p>
          <a:p>
            <a:r>
              <a:rPr lang="en-US" altLang="en-US" dirty="0"/>
              <a:t>Atmosphere supplying: Air supply is received from compressed air, oxygen tank or compressor driven air not from the atmosphere.</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11</a:t>
            </a:fld>
            <a:endParaRPr lang="en-US"/>
          </a:p>
        </p:txBody>
      </p:sp>
    </p:spTree>
    <p:extLst>
      <p:ext uri="{BB962C8B-B14F-4D97-AF65-F5344CB8AC3E}">
        <p14:creationId xmlns:p14="http://schemas.microsoft.com/office/powerpoint/2010/main" val="60013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Air purifying respirators filters atmospheric air: Single Strap dust mask can be used to provide comfort during pollen season. Not intended for Lead</a:t>
            </a:r>
          </a:p>
          <a:p>
            <a:r>
              <a:rPr lang="en-US" altLang="en-US" dirty="0"/>
              <a:t>Dust mask must be NIOSH approved. Single strap mask are not NIOSH approved. </a:t>
            </a:r>
          </a:p>
          <a:p>
            <a:endParaRPr lang="en-US" dirty="0"/>
          </a:p>
        </p:txBody>
      </p:sp>
      <p:sp>
        <p:nvSpPr>
          <p:cNvPr id="4" name="Slide Number Placeholder 3"/>
          <p:cNvSpPr>
            <a:spLocks noGrp="1"/>
          </p:cNvSpPr>
          <p:nvPr>
            <p:ph type="sldNum" sz="quarter" idx="10"/>
          </p:nvPr>
        </p:nvSpPr>
        <p:spPr/>
        <p:txBody>
          <a:bodyPr/>
          <a:lstStyle/>
          <a:p>
            <a:fld id="{3D0332DB-6415-47EA-B8A9-FB4FD4183CD4}" type="slidenum">
              <a:rPr lang="en-US" smtClean="0"/>
              <a:t>12</a:t>
            </a:fld>
            <a:endParaRPr lang="en-US"/>
          </a:p>
        </p:txBody>
      </p:sp>
    </p:spTree>
    <p:extLst>
      <p:ext uri="{BB962C8B-B14F-4D97-AF65-F5344CB8AC3E}">
        <p14:creationId xmlns:p14="http://schemas.microsoft.com/office/powerpoint/2010/main" val="148708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a:t>Dust mask, Half Mask and Full Face respirators need to be test fitted to the user</a:t>
            </a:r>
          </a:p>
          <a:p>
            <a:endParaRPr lang="en-US"/>
          </a:p>
        </p:txBody>
      </p:sp>
      <p:sp>
        <p:nvSpPr>
          <p:cNvPr id="4" name="Slide Number Placeholder 3"/>
          <p:cNvSpPr>
            <a:spLocks noGrp="1"/>
          </p:cNvSpPr>
          <p:nvPr>
            <p:ph type="sldNum" sz="quarter" idx="10"/>
          </p:nvPr>
        </p:nvSpPr>
        <p:spPr/>
        <p:txBody>
          <a:bodyPr/>
          <a:lstStyle/>
          <a:p>
            <a:fld id="{3D0332DB-6415-47EA-B8A9-FB4FD4183CD4}" type="slidenum">
              <a:rPr lang="en-US" smtClean="0"/>
              <a:t>13</a:t>
            </a:fld>
            <a:endParaRPr lang="en-US"/>
          </a:p>
        </p:txBody>
      </p:sp>
    </p:spTree>
    <p:extLst>
      <p:ext uri="{BB962C8B-B14F-4D97-AF65-F5344CB8AC3E}">
        <p14:creationId xmlns:p14="http://schemas.microsoft.com/office/powerpoint/2010/main" val="594865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21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581400"/>
            <a:ext cx="7772400" cy="2209800"/>
          </a:xfrm>
        </p:spPr>
        <p:txBody>
          <a:bodyPr/>
          <a:lstStyle/>
          <a:p>
            <a:r>
              <a:rPr lang="en-US" sz="6000" dirty="0">
                <a:solidFill>
                  <a:srgbClr val="002856"/>
                </a:solidFill>
              </a:rPr>
              <a:t>Respiratory Protection Program</a:t>
            </a:r>
            <a:br>
              <a:rPr lang="en-US" dirty="0">
                <a:solidFill>
                  <a:srgbClr val="002856"/>
                </a:solidFill>
              </a:rPr>
            </a:br>
            <a:endParaRPr lang="en-US" dirty="0">
              <a:solidFill>
                <a:srgbClr val="00285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Respiratory Hazards (continued)</a:t>
            </a:r>
            <a:endParaRPr lang="en-US" dirty="0"/>
          </a:p>
        </p:txBody>
      </p:sp>
      <p:pic>
        <p:nvPicPr>
          <p:cNvPr id="4" name="Content Placeholder 3" descr="human hair&#10;glass fiber&#10;fumes&#10;asbesto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2133600"/>
            <a:ext cx="6635750" cy="3171031"/>
          </a:xfrm>
          <a:prstGeom prst="rect">
            <a:avLst/>
          </a:prstGeom>
        </p:spPr>
      </p:pic>
    </p:spTree>
    <p:extLst>
      <p:ext uri="{BB962C8B-B14F-4D97-AF65-F5344CB8AC3E}">
        <p14:creationId xmlns:p14="http://schemas.microsoft.com/office/powerpoint/2010/main" val="82000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Major types of respirators</a:t>
            </a:r>
            <a:endParaRPr lang="en-US" dirty="0"/>
          </a:p>
        </p:txBody>
      </p:sp>
      <p:sp>
        <p:nvSpPr>
          <p:cNvPr id="3" name="Content Placeholder 2"/>
          <p:cNvSpPr>
            <a:spLocks noGrp="1"/>
          </p:cNvSpPr>
          <p:nvPr>
            <p:ph idx="1"/>
          </p:nvPr>
        </p:nvSpPr>
        <p:spPr>
          <a:xfrm>
            <a:off x="1524000" y="1524000"/>
            <a:ext cx="6476999" cy="4114800"/>
          </a:xfrm>
        </p:spPr>
        <p:txBody>
          <a:bodyPr/>
          <a:lstStyle/>
          <a:p>
            <a:pPr>
              <a:buNone/>
            </a:pPr>
            <a:r>
              <a:rPr lang="en-US" altLang="en-US" dirty="0"/>
              <a:t>Two Types:</a:t>
            </a:r>
          </a:p>
          <a:p>
            <a:pPr>
              <a:lnSpc>
                <a:spcPct val="150000"/>
              </a:lnSpc>
            </a:pPr>
            <a:r>
              <a:rPr lang="en-US" altLang="en-US" dirty="0"/>
              <a:t>Air Purifying</a:t>
            </a:r>
          </a:p>
          <a:p>
            <a:pPr>
              <a:lnSpc>
                <a:spcPct val="150000"/>
              </a:lnSpc>
            </a:pPr>
            <a:r>
              <a:rPr lang="en-US" altLang="en-US" dirty="0"/>
              <a:t>Atmosphere supplying respirators</a:t>
            </a:r>
          </a:p>
          <a:p>
            <a:pPr>
              <a:lnSpc>
                <a:spcPct val="150000"/>
              </a:lnSpc>
            </a:pPr>
            <a:endParaRPr lang="en-US" altLang="en-US" dirty="0"/>
          </a:p>
          <a:p>
            <a:pPr marL="0" indent="0">
              <a:lnSpc>
                <a:spcPct val="150000"/>
              </a:lnSpc>
              <a:buNone/>
            </a:pPr>
            <a:r>
              <a:rPr lang="en-US" altLang="en-US" dirty="0"/>
              <a:t>Both types of respirators must be approved by NIOSH and a medical evaluation required before you can be issued a respirator</a:t>
            </a:r>
          </a:p>
          <a:p>
            <a:endParaRPr lang="en-US" dirty="0"/>
          </a:p>
        </p:txBody>
      </p:sp>
    </p:spTree>
    <p:extLst>
      <p:ext uri="{BB962C8B-B14F-4D97-AF65-F5344CB8AC3E}">
        <p14:creationId xmlns:p14="http://schemas.microsoft.com/office/powerpoint/2010/main" val="215653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Air Purifying</a:t>
            </a:r>
            <a:endParaRPr lang="en-US" dirty="0"/>
          </a:p>
        </p:txBody>
      </p:sp>
      <p:sp>
        <p:nvSpPr>
          <p:cNvPr id="3" name="Content Placeholder 2"/>
          <p:cNvSpPr>
            <a:spLocks noGrp="1"/>
          </p:cNvSpPr>
          <p:nvPr>
            <p:ph idx="1"/>
          </p:nvPr>
        </p:nvSpPr>
        <p:spPr>
          <a:xfrm>
            <a:off x="1600200" y="1600200"/>
            <a:ext cx="5867400" cy="3382961"/>
          </a:xfrm>
        </p:spPr>
        <p:txBody>
          <a:bodyPr/>
          <a:lstStyle/>
          <a:p>
            <a:pPr>
              <a:lnSpc>
                <a:spcPct val="150000"/>
              </a:lnSpc>
            </a:pPr>
            <a:r>
              <a:rPr lang="en-US" altLang="en-US" dirty="0"/>
              <a:t>Air Purifying respirators: removes contaminants by passing ambient air through the air purifying filter, cartridge or canister</a:t>
            </a:r>
          </a:p>
          <a:p>
            <a:pPr>
              <a:lnSpc>
                <a:spcPct val="150000"/>
              </a:lnSpc>
            </a:pPr>
            <a:r>
              <a:rPr lang="en-US" altLang="en-US" dirty="0"/>
              <a:t>Includes dust masks</a:t>
            </a:r>
          </a:p>
          <a:p>
            <a:endParaRPr lang="en-US" dirty="0"/>
          </a:p>
        </p:txBody>
      </p:sp>
    </p:spTree>
    <p:extLst>
      <p:ext uri="{BB962C8B-B14F-4D97-AF65-F5344CB8AC3E}">
        <p14:creationId xmlns:p14="http://schemas.microsoft.com/office/powerpoint/2010/main" val="53380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Air Purifying </a:t>
            </a:r>
            <a:endParaRPr lang="en-US" dirty="0"/>
          </a:p>
        </p:txBody>
      </p:sp>
      <p:pic>
        <p:nvPicPr>
          <p:cNvPr id="16" name="Content Placeholder 15" descr="dust mask&#10;half mask&#10;full face&#10;loose fitting powered&#10;hood powere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600200"/>
            <a:ext cx="7741920" cy="3718560"/>
          </a:xfrm>
        </p:spPr>
      </p:pic>
    </p:spTree>
    <p:extLst>
      <p:ext uri="{BB962C8B-B14F-4D97-AF65-F5344CB8AC3E}">
        <p14:creationId xmlns:p14="http://schemas.microsoft.com/office/powerpoint/2010/main" val="15578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Atmosphere Supplying</a:t>
            </a:r>
            <a:endParaRPr lang="en-US" dirty="0"/>
          </a:p>
        </p:txBody>
      </p:sp>
      <p:sp>
        <p:nvSpPr>
          <p:cNvPr id="3" name="Content Placeholder 2"/>
          <p:cNvSpPr>
            <a:spLocks noGrp="1"/>
          </p:cNvSpPr>
          <p:nvPr>
            <p:ph idx="1"/>
          </p:nvPr>
        </p:nvSpPr>
        <p:spPr>
          <a:xfrm>
            <a:off x="762000" y="1143000"/>
            <a:ext cx="5867400" cy="2544761"/>
          </a:xfrm>
        </p:spPr>
        <p:txBody>
          <a:bodyPr/>
          <a:lstStyle/>
          <a:p>
            <a:pPr>
              <a:lnSpc>
                <a:spcPct val="150000"/>
              </a:lnSpc>
            </a:pPr>
            <a:r>
              <a:rPr lang="en-US" altLang="en-US" dirty="0"/>
              <a:t>Supplies the user with breathing air from other sources (compressors, compressed air) not ambient air</a:t>
            </a:r>
          </a:p>
          <a:p>
            <a:pPr>
              <a:lnSpc>
                <a:spcPct val="150000"/>
              </a:lnSpc>
            </a:pPr>
            <a:r>
              <a:rPr lang="en-US" altLang="en-US" dirty="0"/>
              <a:t>For IDLH environments</a:t>
            </a:r>
          </a:p>
          <a:p>
            <a:endParaRPr lang="en-US" dirty="0"/>
          </a:p>
        </p:txBody>
      </p:sp>
      <p:pic>
        <p:nvPicPr>
          <p:cNvPr id="4" name="Picture 2" descr="masked person" title="Masked pers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743200"/>
            <a:ext cx="4495800" cy="338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1864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Atmosphere Supplying (continued)</a:t>
            </a:r>
            <a:endParaRPr lang="en-US" dirty="0"/>
          </a:p>
        </p:txBody>
      </p:sp>
      <p:pic>
        <p:nvPicPr>
          <p:cNvPr id="4" name="Picture 2" descr="wearing Air Respirato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06840" y="2057400"/>
            <a:ext cx="2007394" cy="2514600"/>
          </a:xfrm>
          <a:noFill/>
        </p:spPr>
      </p:pic>
      <p:sp>
        <p:nvSpPr>
          <p:cNvPr id="5" name="Rectangle 4"/>
          <p:cNvSpPr/>
          <p:nvPr/>
        </p:nvSpPr>
        <p:spPr>
          <a:xfrm>
            <a:off x="781864" y="4980801"/>
            <a:ext cx="2332370" cy="369332"/>
          </a:xfrm>
          <a:prstGeom prst="rect">
            <a:avLst/>
          </a:prstGeom>
        </p:spPr>
        <p:txBody>
          <a:bodyPr wrap="none">
            <a:spAutoFit/>
          </a:bodyPr>
          <a:lstStyle/>
          <a:p>
            <a:r>
              <a:rPr lang="en-US" altLang="en-US" dirty="0"/>
              <a:t>Supplied Air Respirator</a:t>
            </a:r>
          </a:p>
        </p:txBody>
      </p:sp>
      <p:pic>
        <p:nvPicPr>
          <p:cNvPr id="6" name="Picture 3" descr="Abrasive Blasting &#10;Continuous Flow&#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44668" y="1755617"/>
            <a:ext cx="2278856" cy="28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p:cNvSpPr/>
          <p:nvPr/>
        </p:nvSpPr>
        <p:spPr>
          <a:xfrm>
            <a:off x="3657600" y="4980801"/>
            <a:ext cx="1762125" cy="646331"/>
          </a:xfrm>
          <a:prstGeom prst="rect">
            <a:avLst/>
          </a:prstGeom>
        </p:spPr>
        <p:txBody>
          <a:bodyPr wrap="square">
            <a:spAutoFit/>
          </a:bodyPr>
          <a:lstStyle/>
          <a:p>
            <a:r>
              <a:rPr lang="en-US" altLang="en-US" dirty="0"/>
              <a:t>Abrasive Blasting </a:t>
            </a:r>
          </a:p>
          <a:p>
            <a:r>
              <a:rPr lang="en-US" altLang="en-US" dirty="0"/>
              <a:t>Continuous Flow</a:t>
            </a:r>
          </a:p>
        </p:txBody>
      </p:sp>
      <p:pic>
        <p:nvPicPr>
          <p:cNvPr id="8" name="Picture 4" descr="Self Contained &#10;Breathing Apparatus&#10;(SCB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7075" y="1755617"/>
            <a:ext cx="2278856" cy="28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 name="Rectangle 8" descr="&#10;"/>
          <p:cNvSpPr/>
          <p:nvPr/>
        </p:nvSpPr>
        <p:spPr>
          <a:xfrm>
            <a:off x="6376563" y="4980801"/>
            <a:ext cx="2286000" cy="923330"/>
          </a:xfrm>
          <a:prstGeom prst="rect">
            <a:avLst/>
          </a:prstGeom>
        </p:spPr>
        <p:txBody>
          <a:bodyPr wrap="square">
            <a:spAutoFit/>
          </a:bodyPr>
          <a:lstStyle/>
          <a:p>
            <a:r>
              <a:rPr lang="en-US" altLang="en-US" dirty="0"/>
              <a:t>Self Contained </a:t>
            </a:r>
          </a:p>
          <a:p>
            <a:r>
              <a:rPr lang="en-US" altLang="en-US" dirty="0"/>
              <a:t>Breathing Apparatus</a:t>
            </a:r>
          </a:p>
          <a:p>
            <a:r>
              <a:rPr lang="en-US" altLang="en-US" dirty="0"/>
              <a:t>(SCBA)</a:t>
            </a:r>
            <a:endParaRPr lang="en-US" dirty="0"/>
          </a:p>
        </p:txBody>
      </p:sp>
    </p:spTree>
    <p:extLst>
      <p:ext uri="{BB962C8B-B14F-4D97-AF65-F5344CB8AC3E}">
        <p14:creationId xmlns:p14="http://schemas.microsoft.com/office/powerpoint/2010/main" val="18378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Selection of respirators</a:t>
            </a:r>
            <a:endParaRPr lang="en-US" dirty="0">
              <a:solidFill>
                <a:srgbClr val="002856"/>
              </a:solidFill>
            </a:endParaRPr>
          </a:p>
        </p:txBody>
      </p:sp>
      <p:sp>
        <p:nvSpPr>
          <p:cNvPr id="3" name="Content Placeholder 2"/>
          <p:cNvSpPr>
            <a:spLocks noGrp="1"/>
          </p:cNvSpPr>
          <p:nvPr>
            <p:ph idx="1"/>
          </p:nvPr>
        </p:nvSpPr>
        <p:spPr>
          <a:xfrm>
            <a:off x="1066800" y="990600"/>
            <a:ext cx="6934200" cy="4906962"/>
          </a:xfrm>
        </p:spPr>
        <p:txBody>
          <a:bodyPr/>
          <a:lstStyle/>
          <a:p>
            <a:pPr>
              <a:lnSpc>
                <a:spcPct val="150000"/>
              </a:lnSpc>
            </a:pPr>
            <a:r>
              <a:rPr lang="en-US" altLang="en-US" dirty="0"/>
              <a:t>Selected based on respiratory hazards workers are exposed to</a:t>
            </a:r>
          </a:p>
          <a:p>
            <a:pPr>
              <a:lnSpc>
                <a:spcPct val="150000"/>
              </a:lnSpc>
            </a:pPr>
            <a:r>
              <a:rPr lang="en-US" altLang="en-US" dirty="0"/>
              <a:t>Only NIOSH certified respirators should be used</a:t>
            </a:r>
          </a:p>
          <a:p>
            <a:pPr>
              <a:lnSpc>
                <a:spcPct val="150000"/>
              </a:lnSpc>
            </a:pPr>
            <a:r>
              <a:rPr lang="en-US" altLang="en-US" dirty="0"/>
              <a:t>Selected from different models and sizes to ensure it properly fits employee</a:t>
            </a:r>
          </a:p>
          <a:p>
            <a:pPr>
              <a:lnSpc>
                <a:spcPct val="150000"/>
              </a:lnSpc>
            </a:pPr>
            <a:r>
              <a:rPr lang="en-US" altLang="en-US" dirty="0"/>
              <a:t>If the respiratory hazard cannot be identified, the atmosphere should be considered IDLH</a:t>
            </a:r>
          </a:p>
          <a:p>
            <a:endParaRPr lang="en-US" dirty="0"/>
          </a:p>
        </p:txBody>
      </p:sp>
    </p:spTree>
    <p:extLst>
      <p:ext uri="{BB962C8B-B14F-4D97-AF65-F5344CB8AC3E}">
        <p14:creationId xmlns:p14="http://schemas.microsoft.com/office/powerpoint/2010/main" val="263335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Selection of respirators (cont.)</a:t>
            </a:r>
            <a:endParaRPr lang="en-US" dirty="0"/>
          </a:p>
        </p:txBody>
      </p:sp>
      <p:sp>
        <p:nvSpPr>
          <p:cNvPr id="3" name="Content Placeholder 2"/>
          <p:cNvSpPr>
            <a:spLocks noGrp="1"/>
          </p:cNvSpPr>
          <p:nvPr>
            <p:ph idx="1"/>
          </p:nvPr>
        </p:nvSpPr>
        <p:spPr>
          <a:xfrm>
            <a:off x="1295400" y="1447800"/>
            <a:ext cx="6858000" cy="3840161"/>
          </a:xfrm>
        </p:spPr>
        <p:txBody>
          <a:bodyPr/>
          <a:lstStyle/>
          <a:p>
            <a:pPr>
              <a:lnSpc>
                <a:spcPct val="150000"/>
              </a:lnSpc>
            </a:pPr>
            <a:r>
              <a:rPr lang="en-US" altLang="en-US" dirty="0"/>
              <a:t>For Immediate Danger to Life or Health, (IDLH) atmospheres: </a:t>
            </a:r>
          </a:p>
          <a:p>
            <a:pPr lvl="1">
              <a:lnSpc>
                <a:spcPct val="150000"/>
              </a:lnSpc>
            </a:pPr>
            <a:r>
              <a:rPr lang="en-US" altLang="en-US" dirty="0"/>
              <a:t>Full face pressure demand SCBA with minimum service life of 30 minutes</a:t>
            </a:r>
          </a:p>
          <a:p>
            <a:pPr lvl="1">
              <a:lnSpc>
                <a:spcPct val="150000"/>
              </a:lnSpc>
            </a:pPr>
            <a:r>
              <a:rPr lang="en-US" altLang="en-US" dirty="0"/>
              <a:t>Supply on demand (SAR) with self contained air supply</a:t>
            </a:r>
          </a:p>
          <a:p>
            <a:endParaRPr lang="en-US" dirty="0"/>
          </a:p>
        </p:txBody>
      </p:sp>
    </p:spTree>
    <p:extLst>
      <p:ext uri="{BB962C8B-B14F-4D97-AF65-F5344CB8AC3E}">
        <p14:creationId xmlns:p14="http://schemas.microsoft.com/office/powerpoint/2010/main" val="133879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Selection of respirators (continued)</a:t>
            </a:r>
            <a:endParaRPr lang="en-US" dirty="0"/>
          </a:p>
        </p:txBody>
      </p:sp>
      <p:sp>
        <p:nvSpPr>
          <p:cNvPr id="3" name="Content Placeholder 2"/>
          <p:cNvSpPr>
            <a:spLocks noGrp="1"/>
          </p:cNvSpPr>
          <p:nvPr>
            <p:ph idx="1"/>
          </p:nvPr>
        </p:nvSpPr>
        <p:spPr>
          <a:xfrm>
            <a:off x="1295400" y="1524000"/>
            <a:ext cx="6324600" cy="3306761"/>
          </a:xfrm>
        </p:spPr>
        <p:txBody>
          <a:bodyPr/>
          <a:lstStyle/>
          <a:p>
            <a:pPr>
              <a:lnSpc>
                <a:spcPct val="150000"/>
              </a:lnSpc>
            </a:pPr>
            <a:r>
              <a:rPr lang="en-US" altLang="en-US" dirty="0"/>
              <a:t>For Non-IDLH atmospheres: </a:t>
            </a:r>
          </a:p>
          <a:p>
            <a:pPr lvl="1">
              <a:lnSpc>
                <a:spcPct val="150000"/>
              </a:lnSpc>
            </a:pPr>
            <a:r>
              <a:rPr lang="en-US" altLang="en-US" dirty="0"/>
              <a:t>Employer provides a respirator that is adequate for the protection of employee health</a:t>
            </a:r>
          </a:p>
          <a:p>
            <a:pPr lvl="1">
              <a:lnSpc>
                <a:spcPct val="150000"/>
              </a:lnSpc>
            </a:pPr>
            <a:r>
              <a:rPr lang="en-US" altLang="en-US" dirty="0"/>
              <a:t>Dust Mask, Full Face piece</a:t>
            </a:r>
          </a:p>
          <a:p>
            <a:endParaRPr lang="en-US" dirty="0"/>
          </a:p>
        </p:txBody>
      </p:sp>
    </p:spTree>
    <p:extLst>
      <p:ext uri="{BB962C8B-B14F-4D97-AF65-F5344CB8AC3E}">
        <p14:creationId xmlns:p14="http://schemas.microsoft.com/office/powerpoint/2010/main" val="143039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Requirements: Evaluation </a:t>
            </a:r>
            <a:endParaRPr lang="en-US" dirty="0">
              <a:solidFill>
                <a:srgbClr val="002856"/>
              </a:solidFill>
            </a:endParaRPr>
          </a:p>
        </p:txBody>
      </p:sp>
      <p:sp>
        <p:nvSpPr>
          <p:cNvPr id="3" name="Content Placeholder 2"/>
          <p:cNvSpPr>
            <a:spLocks noGrp="1"/>
          </p:cNvSpPr>
          <p:nvPr>
            <p:ph idx="1"/>
          </p:nvPr>
        </p:nvSpPr>
        <p:spPr>
          <a:xfrm>
            <a:off x="609600" y="1371600"/>
            <a:ext cx="8001000" cy="4191000"/>
          </a:xfrm>
        </p:spPr>
        <p:txBody>
          <a:bodyPr/>
          <a:lstStyle/>
          <a:p>
            <a:pPr>
              <a:lnSpc>
                <a:spcPct val="150000"/>
              </a:lnSpc>
            </a:pPr>
            <a:r>
              <a:rPr lang="en-US" altLang="en-US" dirty="0"/>
              <a:t>Must work in an environment that requires a respirator</a:t>
            </a:r>
          </a:p>
          <a:p>
            <a:pPr>
              <a:lnSpc>
                <a:spcPct val="150000"/>
              </a:lnSpc>
            </a:pPr>
            <a:r>
              <a:rPr lang="en-US" altLang="en-US" dirty="0"/>
              <a:t>Medical Evaluation is provided by the employer to determine the employee’s physical capability to use a respirator</a:t>
            </a:r>
          </a:p>
          <a:p>
            <a:pPr>
              <a:lnSpc>
                <a:spcPct val="150000"/>
              </a:lnSpc>
            </a:pPr>
            <a:r>
              <a:rPr lang="en-US" altLang="en-US" dirty="0"/>
              <a:t>A medical evaluation questionnaire is mandatory</a:t>
            </a:r>
          </a:p>
          <a:p>
            <a:endParaRPr lang="en-US" dirty="0"/>
          </a:p>
        </p:txBody>
      </p:sp>
    </p:spTree>
    <p:extLst>
      <p:ext uri="{BB962C8B-B14F-4D97-AF65-F5344CB8AC3E}">
        <p14:creationId xmlns:p14="http://schemas.microsoft.com/office/powerpoint/2010/main" val="83620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670719"/>
            <a:ext cx="8310359" cy="487362"/>
          </a:xfrm>
        </p:spPr>
        <p:txBody>
          <a:bodyPr/>
          <a:lstStyle/>
          <a:p>
            <a:r>
              <a:rPr lang="en-US" altLang="en-US" dirty="0">
                <a:solidFill>
                  <a:srgbClr val="002856"/>
                </a:solidFill>
              </a:rPr>
              <a:t>OSHA Susan Harwood Grant Program</a:t>
            </a:r>
            <a:endParaRPr lang="en-US" dirty="0">
              <a:solidFill>
                <a:srgbClr val="002856"/>
              </a:solidFill>
            </a:endParaRPr>
          </a:p>
        </p:txBody>
      </p:sp>
      <p:sp>
        <p:nvSpPr>
          <p:cNvPr id="9" name="Content Placeholder 8"/>
          <p:cNvSpPr>
            <a:spLocks noGrp="1"/>
          </p:cNvSpPr>
          <p:nvPr>
            <p:ph idx="1"/>
          </p:nvPr>
        </p:nvSpPr>
        <p:spPr>
          <a:xfrm>
            <a:off x="762000" y="1904999"/>
            <a:ext cx="7620000" cy="4038601"/>
          </a:xfrm>
        </p:spPr>
        <p:txBody>
          <a:bodyPr/>
          <a:lstStyle/>
          <a:p>
            <a:r>
              <a:rPr lang="en-US" dirty="0">
                <a:solidFill>
                  <a:schemeClr val="accent1">
                    <a:lumMod val="50000"/>
                  </a:schemeClr>
                </a:solidFill>
              </a:rPr>
              <a:t>This material was produced under grant number </a:t>
            </a:r>
            <a:r>
              <a:rPr lang="en-US" dirty="0">
                <a:solidFill>
                  <a:schemeClr val="tx2"/>
                </a:solidFill>
              </a:rPr>
              <a:t>SH-22297-SH1</a:t>
            </a:r>
            <a:r>
              <a:rPr lang="en-US" dirty="0">
                <a:solidFill>
                  <a:schemeClr val="accent1">
                    <a:lumMod val="50000"/>
                  </a:schemeClr>
                </a:solidFill>
              </a:rPr>
              <a:t> from OSHA. It does not necessarily reflect the views or policies of the U.S. Department of Labor, nor does mention of trade names, commercial products, or organizations imply endorsement by the U.S. Government. </a:t>
            </a:r>
          </a:p>
          <a:p>
            <a:r>
              <a:rPr lang="en-US" dirty="0"/>
              <a:t>Revisions were made to this material under grant number SH-05059-SH8 from the Occupational Safety and Health Administration, U.S. Department of Labor. </a:t>
            </a:r>
          </a:p>
          <a:p>
            <a:endParaRPr lang="en-US" dirty="0">
              <a:solidFill>
                <a:schemeClr val="accent1">
                  <a:lumMod val="50000"/>
                </a:schemeClr>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Requirements: Fit Tested</a:t>
            </a:r>
            <a:endParaRPr lang="en-US" dirty="0"/>
          </a:p>
        </p:txBody>
      </p:sp>
      <p:sp>
        <p:nvSpPr>
          <p:cNvPr id="3" name="Content Placeholder 2"/>
          <p:cNvSpPr>
            <a:spLocks noGrp="1"/>
          </p:cNvSpPr>
          <p:nvPr>
            <p:ph idx="1"/>
          </p:nvPr>
        </p:nvSpPr>
        <p:spPr>
          <a:xfrm>
            <a:off x="685800" y="1600200"/>
            <a:ext cx="7620000" cy="3611561"/>
          </a:xfrm>
        </p:spPr>
        <p:txBody>
          <a:bodyPr/>
          <a:lstStyle/>
          <a:p>
            <a:pPr>
              <a:lnSpc>
                <a:spcPct val="150000"/>
              </a:lnSpc>
            </a:pPr>
            <a:r>
              <a:rPr lang="en-US" altLang="en-US" dirty="0"/>
              <a:t>Must be Fit Tested with same brand, model and size that will be used</a:t>
            </a:r>
          </a:p>
          <a:p>
            <a:pPr>
              <a:lnSpc>
                <a:spcPct val="150000"/>
              </a:lnSpc>
            </a:pPr>
            <a:r>
              <a:rPr lang="en-US" altLang="en-US" dirty="0"/>
              <a:t>Tested before first use</a:t>
            </a:r>
          </a:p>
          <a:p>
            <a:pPr>
              <a:lnSpc>
                <a:spcPct val="150000"/>
              </a:lnSpc>
            </a:pPr>
            <a:r>
              <a:rPr lang="en-US" altLang="en-US" dirty="0"/>
              <a:t>Note: Facial hair may not be permitted if employee will use a respirator that requires tight seal </a:t>
            </a:r>
          </a:p>
          <a:p>
            <a:endParaRPr lang="en-US" dirty="0"/>
          </a:p>
        </p:txBody>
      </p:sp>
    </p:spTree>
    <p:extLst>
      <p:ext uri="{BB962C8B-B14F-4D97-AF65-F5344CB8AC3E}">
        <p14:creationId xmlns:p14="http://schemas.microsoft.com/office/powerpoint/2010/main" val="296460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Requirements: Fit Tested (continued)</a:t>
            </a:r>
            <a:endParaRPr lang="en-US" dirty="0"/>
          </a:p>
        </p:txBody>
      </p:sp>
      <p:sp>
        <p:nvSpPr>
          <p:cNvPr id="3" name="Content Placeholder 2"/>
          <p:cNvSpPr>
            <a:spLocks noGrp="1"/>
          </p:cNvSpPr>
          <p:nvPr>
            <p:ph idx="1"/>
          </p:nvPr>
        </p:nvSpPr>
        <p:spPr>
          <a:xfrm>
            <a:off x="304800" y="964440"/>
            <a:ext cx="3429001" cy="4521959"/>
          </a:xfrm>
        </p:spPr>
        <p:txBody>
          <a:bodyPr/>
          <a:lstStyle/>
          <a:p>
            <a:r>
              <a:rPr lang="en-US" sz="1800" dirty="0"/>
              <a:t>Yearly training</a:t>
            </a:r>
          </a:p>
          <a:p>
            <a:r>
              <a:rPr lang="en-US" sz="1800" dirty="0"/>
              <a:t>Must fit properly</a:t>
            </a:r>
          </a:p>
          <a:p>
            <a:pPr lvl="1"/>
            <a:r>
              <a:rPr lang="en-US" sz="1600" dirty="0"/>
              <a:t>Fit tested annually</a:t>
            </a:r>
          </a:p>
          <a:p>
            <a:pPr lvl="1"/>
            <a:r>
              <a:rPr lang="en-US" sz="1600" dirty="0"/>
              <a:t>No facial hair</a:t>
            </a:r>
          </a:p>
          <a:p>
            <a:r>
              <a:rPr lang="en-US" sz="1800" dirty="0"/>
              <a:t>Must have the right cartridges</a:t>
            </a:r>
          </a:p>
          <a:p>
            <a:pPr lvl="1"/>
            <a:r>
              <a:rPr lang="en-US" sz="1600" dirty="0"/>
              <a:t>Organic vapor for liquid exposures</a:t>
            </a:r>
          </a:p>
          <a:p>
            <a:pPr lvl="1"/>
            <a:r>
              <a:rPr lang="en-US" sz="1600" dirty="0"/>
              <a:t>Organic vapor + P100 for powder exposures</a:t>
            </a:r>
          </a:p>
          <a:p>
            <a:r>
              <a:rPr lang="en-US" sz="1800" dirty="0"/>
              <a:t>Cartridges don’t last forever</a:t>
            </a:r>
          </a:p>
          <a:p>
            <a:pPr lvl="1"/>
            <a:r>
              <a:rPr lang="en-US" sz="1600" dirty="0"/>
              <a:t>Need change-out schedule</a:t>
            </a:r>
          </a:p>
          <a:p>
            <a:pPr lvl="1"/>
            <a:r>
              <a:rPr lang="en-US" sz="1600" dirty="0"/>
              <a:t>If you can smell it, you should change it</a:t>
            </a:r>
          </a:p>
          <a:p>
            <a:endParaRPr lang="en-US" dirty="0"/>
          </a:p>
        </p:txBody>
      </p:sp>
      <p:pic>
        <p:nvPicPr>
          <p:cNvPr id="5" name="Picture 4" descr="bearded model" title="bearded mod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310" y="2005509"/>
            <a:ext cx="1285875" cy="1935956"/>
          </a:xfrm>
          <a:prstGeom prst="rect">
            <a:avLst/>
          </a:prstGeom>
        </p:spPr>
      </p:pic>
      <p:pic>
        <p:nvPicPr>
          <p:cNvPr id="6" name="Picture 15" descr="File:Stewart Butterfield 2.jpg" title="Pers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24600" y="1980267"/>
            <a:ext cx="1343025" cy="1957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237550" y="5476473"/>
            <a:ext cx="6949394" cy="424732"/>
          </a:xfrm>
          <a:prstGeom prst="rect">
            <a:avLst/>
          </a:prstGeom>
          <a:noFill/>
          <a:ln w="9525">
            <a:noFill/>
            <a:miter lim="800000"/>
            <a:headEnd/>
            <a:tailEnd/>
          </a:ln>
        </p:spPr>
        <p:txBody>
          <a:bodyPr wrap="square">
            <a:spAutoFit/>
          </a:bodyPr>
          <a:lstStyle/>
          <a:p>
            <a:pPr algn="ctr" eaLnBrk="1" hangingPunct="1">
              <a:lnSpc>
                <a:spcPct val="90000"/>
              </a:lnSpc>
            </a:pPr>
            <a:r>
              <a:rPr lang="en-US" sz="2400" dirty="0"/>
              <a:t>Respirators are only effective when used properly!</a:t>
            </a:r>
          </a:p>
        </p:txBody>
      </p:sp>
    </p:spTree>
    <p:extLst>
      <p:ext uri="{BB962C8B-B14F-4D97-AF65-F5344CB8AC3E}">
        <p14:creationId xmlns:p14="http://schemas.microsoft.com/office/powerpoint/2010/main" val="387594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Requirements: Maintenance</a:t>
            </a:r>
            <a:endParaRPr lang="en-US" dirty="0"/>
          </a:p>
        </p:txBody>
      </p:sp>
      <p:sp>
        <p:nvSpPr>
          <p:cNvPr id="3" name="Content Placeholder 2"/>
          <p:cNvSpPr>
            <a:spLocks noGrp="1"/>
          </p:cNvSpPr>
          <p:nvPr>
            <p:ph idx="1"/>
          </p:nvPr>
        </p:nvSpPr>
        <p:spPr>
          <a:xfrm>
            <a:off x="1064519" y="838200"/>
            <a:ext cx="6477000" cy="5287961"/>
          </a:xfrm>
        </p:spPr>
        <p:txBody>
          <a:bodyPr/>
          <a:lstStyle/>
          <a:p>
            <a:pPr>
              <a:lnSpc>
                <a:spcPct val="150000"/>
              </a:lnSpc>
            </a:pPr>
            <a:r>
              <a:rPr lang="en-US" altLang="en-US" dirty="0"/>
              <a:t>Respirators should be clean and disinfected as often as necessary if used by one employee</a:t>
            </a:r>
          </a:p>
          <a:p>
            <a:pPr>
              <a:lnSpc>
                <a:spcPct val="150000"/>
              </a:lnSpc>
            </a:pPr>
            <a:r>
              <a:rPr lang="en-US" altLang="en-US" dirty="0"/>
              <a:t>After each use if used by more than one employee</a:t>
            </a:r>
          </a:p>
          <a:p>
            <a:pPr>
              <a:lnSpc>
                <a:spcPct val="150000"/>
              </a:lnSpc>
            </a:pPr>
            <a:r>
              <a:rPr lang="en-US" altLang="en-US" dirty="0"/>
              <a:t>Stored and protected from damage, dust, sunlight</a:t>
            </a:r>
          </a:p>
          <a:p>
            <a:pPr>
              <a:lnSpc>
                <a:spcPct val="150000"/>
              </a:lnSpc>
            </a:pPr>
            <a:r>
              <a:rPr lang="en-US" altLang="en-US" i="1" dirty="0">
                <a:solidFill>
                  <a:srgbClr val="FF0000"/>
                </a:solidFill>
              </a:rPr>
              <a:t>Inspected before use and if found defective do not use and notify supervisor</a:t>
            </a:r>
          </a:p>
          <a:p>
            <a:endParaRPr lang="en-US" dirty="0"/>
          </a:p>
        </p:txBody>
      </p:sp>
    </p:spTree>
    <p:extLst>
      <p:ext uri="{BB962C8B-B14F-4D97-AF65-F5344CB8AC3E}">
        <p14:creationId xmlns:p14="http://schemas.microsoft.com/office/powerpoint/2010/main" val="30691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856"/>
                </a:solidFill>
              </a:rPr>
              <a:t>When should I use a respirator?</a:t>
            </a:r>
          </a:p>
        </p:txBody>
      </p:sp>
      <p:sp>
        <p:nvSpPr>
          <p:cNvPr id="5" name="TextBox 4"/>
          <p:cNvSpPr txBox="1"/>
          <p:nvPr/>
        </p:nvSpPr>
        <p:spPr>
          <a:xfrm>
            <a:off x="457200" y="1969936"/>
            <a:ext cx="5795760" cy="1698927"/>
          </a:xfrm>
          <a:prstGeom prst="rect">
            <a:avLst/>
          </a:prstGeom>
          <a:noFill/>
        </p:spPr>
        <p:txBody>
          <a:bodyPr wrap="square" rtlCol="0">
            <a:spAutoFit/>
          </a:bodyPr>
          <a:lstStyle/>
          <a:p>
            <a:pPr>
              <a:lnSpc>
                <a:spcPct val="90000"/>
              </a:lnSpc>
            </a:pPr>
            <a:r>
              <a:rPr lang="en-US" sz="2400" dirty="0">
                <a:solidFill>
                  <a:srgbClr val="002856"/>
                </a:solidFill>
              </a:rPr>
              <a:t>When exposures cannot be controlled in other ways</a:t>
            </a:r>
          </a:p>
          <a:p>
            <a:pPr>
              <a:lnSpc>
                <a:spcPct val="90000"/>
              </a:lnSpc>
            </a:pPr>
            <a:endParaRPr lang="en-US" sz="2000" dirty="0">
              <a:solidFill>
                <a:srgbClr val="002856"/>
              </a:solidFill>
            </a:endParaRPr>
          </a:p>
          <a:p>
            <a:pPr>
              <a:lnSpc>
                <a:spcPct val="90000"/>
              </a:lnSpc>
            </a:pPr>
            <a:r>
              <a:rPr lang="en-US" sz="2400" dirty="0">
                <a:solidFill>
                  <a:srgbClr val="002856"/>
                </a:solidFill>
              </a:rPr>
              <a:t>When employees complain of irritation regardless of exposure level</a:t>
            </a:r>
          </a:p>
        </p:txBody>
      </p:sp>
      <p:pic>
        <p:nvPicPr>
          <p:cNvPr id="4" name="Content Placeholder 3" descr="face mask" title="face mask"/>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43599" y="1219200"/>
            <a:ext cx="2693194" cy="2593182"/>
          </a:xfrm>
          <a:prstGeom prst="rect">
            <a:avLst/>
          </a:prstGeom>
        </p:spPr>
      </p:pic>
      <p:sp>
        <p:nvSpPr>
          <p:cNvPr id="6" name="TextBox 5"/>
          <p:cNvSpPr txBox="1"/>
          <p:nvPr/>
        </p:nvSpPr>
        <p:spPr>
          <a:xfrm>
            <a:off x="838200" y="5020318"/>
            <a:ext cx="7391400" cy="590931"/>
          </a:xfrm>
          <a:prstGeom prst="rect">
            <a:avLst/>
          </a:prstGeom>
          <a:noFill/>
        </p:spPr>
        <p:txBody>
          <a:bodyPr wrap="square" rtlCol="0">
            <a:spAutoFit/>
          </a:bodyPr>
          <a:lstStyle/>
          <a:p>
            <a:pPr algn="ctr">
              <a:lnSpc>
                <a:spcPct val="90000"/>
              </a:lnSpc>
            </a:pPr>
            <a:r>
              <a:rPr lang="en-US" dirty="0">
                <a:solidFill>
                  <a:srgbClr val="002856"/>
                </a:solidFill>
              </a:rPr>
              <a:t>Respirators are a last choice for controlling exposures, but may be an important part of the solution to controlling hazardous atmospheres.</a:t>
            </a:r>
          </a:p>
        </p:txBody>
      </p:sp>
    </p:spTree>
    <p:extLst>
      <p:ext uri="{BB962C8B-B14F-4D97-AF65-F5344CB8AC3E}">
        <p14:creationId xmlns:p14="http://schemas.microsoft.com/office/powerpoint/2010/main" val="240003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Summary</a:t>
            </a:r>
            <a:endParaRPr lang="en-US" dirty="0"/>
          </a:p>
        </p:txBody>
      </p:sp>
      <p:sp>
        <p:nvSpPr>
          <p:cNvPr id="3" name="Content Placeholder 2"/>
          <p:cNvSpPr>
            <a:spLocks noGrp="1"/>
          </p:cNvSpPr>
          <p:nvPr>
            <p:ph idx="1"/>
          </p:nvPr>
        </p:nvSpPr>
        <p:spPr>
          <a:xfrm>
            <a:off x="533400" y="1219200"/>
            <a:ext cx="8153400" cy="4648200"/>
          </a:xfrm>
        </p:spPr>
        <p:txBody>
          <a:bodyPr/>
          <a:lstStyle/>
          <a:p>
            <a:r>
              <a:rPr lang="en-US" altLang="en-US" dirty="0"/>
              <a:t>Employers must follow OSHA’s Respiratory Protection standard 1910.134 which includes written program, medical evaluation, fit testing, maintenance and training requirements</a:t>
            </a:r>
          </a:p>
          <a:p>
            <a:pPr marL="0" indent="0">
              <a:buNone/>
            </a:pPr>
            <a:endParaRPr lang="en-US" altLang="en-US" dirty="0"/>
          </a:p>
          <a:p>
            <a:r>
              <a:rPr lang="en-US" altLang="en-US" dirty="0"/>
              <a:t>Two major types of respirators are: Air Purifying and Atmosphere Supplying</a:t>
            </a:r>
          </a:p>
          <a:p>
            <a:pPr marL="0" indent="0">
              <a:buNone/>
            </a:pPr>
            <a:endParaRPr lang="en-US" altLang="en-US" dirty="0"/>
          </a:p>
          <a:p>
            <a:r>
              <a:rPr lang="en-US" altLang="en-US" dirty="0"/>
              <a:t>Fit Test: annually or if conditions change</a:t>
            </a:r>
          </a:p>
          <a:p>
            <a:pPr marL="0" indent="0">
              <a:buNone/>
            </a:pPr>
            <a:endParaRPr lang="en-US" altLang="en-US" dirty="0"/>
          </a:p>
          <a:p>
            <a:r>
              <a:rPr lang="en-US" altLang="en-US" dirty="0"/>
              <a:t>Proper respirator and cartridge selection</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endParaRPr lang="en-US" dirty="0"/>
          </a:p>
        </p:txBody>
      </p:sp>
    </p:spTree>
    <p:extLst>
      <p:ext uri="{BB962C8B-B14F-4D97-AF65-F5344CB8AC3E}">
        <p14:creationId xmlns:p14="http://schemas.microsoft.com/office/powerpoint/2010/main" val="2040888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2057400"/>
            <a:ext cx="7772400" cy="2286000"/>
          </a:xfrm>
        </p:spPr>
        <p:txBody>
          <a:bodyPr/>
          <a:lstStyle/>
          <a:p>
            <a:pPr lvl="0">
              <a:spcBef>
                <a:spcPct val="20000"/>
              </a:spcBef>
            </a:pPr>
            <a:r>
              <a:rPr lang="en-US" sz="9600" b="0" dirty="0">
                <a:solidFill>
                  <a:prstClr val="black"/>
                </a:solidFill>
                <a:latin typeface="Calibri"/>
                <a:ea typeface="+mn-ea"/>
                <a:cs typeface="+mn-cs"/>
              </a:rPr>
              <a:t>Questions?</a:t>
            </a:r>
            <a:br>
              <a:rPr lang="en-US" sz="9600" b="0" dirty="0">
                <a:solidFill>
                  <a:prstClr val="black"/>
                </a:solidFill>
                <a:latin typeface="Calibri"/>
                <a:ea typeface="+mn-ea"/>
                <a:cs typeface="+mn-cs"/>
              </a:rPr>
            </a:br>
            <a:endParaRPr lang="en-US" dirty="0"/>
          </a:p>
        </p:txBody>
      </p:sp>
    </p:spTree>
    <p:extLst>
      <p:ext uri="{BB962C8B-B14F-4D97-AF65-F5344CB8AC3E}">
        <p14:creationId xmlns:p14="http://schemas.microsoft.com/office/powerpoint/2010/main" val="423398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Objectives:</a:t>
            </a:r>
            <a:endParaRPr lang="en-US" dirty="0">
              <a:solidFill>
                <a:srgbClr val="002856"/>
              </a:solidFill>
            </a:endParaRPr>
          </a:p>
        </p:txBody>
      </p:sp>
      <p:sp>
        <p:nvSpPr>
          <p:cNvPr id="3" name="Content Placeholder 2"/>
          <p:cNvSpPr>
            <a:spLocks noGrp="1"/>
          </p:cNvSpPr>
          <p:nvPr>
            <p:ph idx="1"/>
          </p:nvPr>
        </p:nvSpPr>
        <p:spPr>
          <a:xfrm>
            <a:off x="457200" y="1676400"/>
            <a:ext cx="8534400" cy="2849561"/>
          </a:xfrm>
        </p:spPr>
        <p:txBody>
          <a:bodyPr/>
          <a:lstStyle/>
          <a:p>
            <a:pPr>
              <a:lnSpc>
                <a:spcPct val="150000"/>
              </a:lnSpc>
            </a:pPr>
            <a:r>
              <a:rPr lang="en-US" altLang="en-US" dirty="0"/>
              <a:t>Review current OSHA standards for respiratory protection</a:t>
            </a:r>
          </a:p>
          <a:p>
            <a:pPr>
              <a:lnSpc>
                <a:spcPct val="150000"/>
              </a:lnSpc>
            </a:pPr>
            <a:r>
              <a:rPr lang="en-US" altLang="en-US" dirty="0"/>
              <a:t>Learn the requirements for the use of respiratory protection</a:t>
            </a:r>
          </a:p>
          <a:p>
            <a:pPr>
              <a:lnSpc>
                <a:spcPct val="150000"/>
              </a:lnSpc>
            </a:pPr>
            <a:r>
              <a:rPr lang="en-US" altLang="en-US" dirty="0"/>
              <a:t>Learn the purpose and correct use of respirators</a:t>
            </a:r>
          </a:p>
          <a:p>
            <a:pPr>
              <a:lnSpc>
                <a:spcPct val="150000"/>
              </a:lnSpc>
            </a:pPr>
            <a:r>
              <a:rPr lang="en-US" altLang="en-US" dirty="0"/>
              <a:t>Learn to identify different types of respirators</a:t>
            </a:r>
          </a:p>
          <a:p>
            <a:endParaRPr lang="en-US" dirty="0"/>
          </a:p>
        </p:txBody>
      </p:sp>
    </p:spTree>
    <p:extLst>
      <p:ext uri="{BB962C8B-B14F-4D97-AF65-F5344CB8AC3E}">
        <p14:creationId xmlns:p14="http://schemas.microsoft.com/office/powerpoint/2010/main" val="35952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OSHA Standards: 29 CFR 1910.134</a:t>
            </a:r>
            <a:endParaRPr lang="en-US" dirty="0"/>
          </a:p>
        </p:txBody>
      </p:sp>
      <p:sp>
        <p:nvSpPr>
          <p:cNvPr id="3" name="Content Placeholder 2"/>
          <p:cNvSpPr>
            <a:spLocks noGrp="1"/>
          </p:cNvSpPr>
          <p:nvPr>
            <p:ph idx="1"/>
          </p:nvPr>
        </p:nvSpPr>
        <p:spPr>
          <a:xfrm>
            <a:off x="152400" y="1036639"/>
            <a:ext cx="3276600" cy="2316161"/>
          </a:xfrm>
        </p:spPr>
        <p:txBody>
          <a:bodyPr/>
          <a:lstStyle/>
          <a:p>
            <a:pPr marL="0" indent="0">
              <a:buNone/>
            </a:pPr>
            <a:r>
              <a:rPr lang="en-US" altLang="en-US" sz="2000" dirty="0"/>
              <a:t>When respirators are required, a respirator program will be followed that meets the requirements of OSHA’s Respiratory Protection standard 1910.134</a:t>
            </a:r>
          </a:p>
          <a:p>
            <a:endParaRPr lang="en-US" dirty="0"/>
          </a:p>
        </p:txBody>
      </p:sp>
      <p:pic>
        <p:nvPicPr>
          <p:cNvPr id="5" name="Picture 10" descr="photo repiratory" title="Respiratory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420236"/>
            <a:ext cx="2228850" cy="193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osha standards web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6600" y="1115351"/>
            <a:ext cx="5667270" cy="5024176"/>
          </a:xfrm>
          <a:prstGeom prst="rect">
            <a:avLst/>
          </a:prstGeom>
        </p:spPr>
      </p:pic>
    </p:spTree>
    <p:extLst>
      <p:ext uri="{BB962C8B-B14F-4D97-AF65-F5344CB8AC3E}">
        <p14:creationId xmlns:p14="http://schemas.microsoft.com/office/powerpoint/2010/main" val="79234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OSHA Standards: 29 CFR 1910.134 (cont.)</a:t>
            </a:r>
            <a:endParaRPr lang="en-US" dirty="0">
              <a:solidFill>
                <a:srgbClr val="002856"/>
              </a:solidFill>
            </a:endParaRPr>
          </a:p>
        </p:txBody>
      </p:sp>
      <p:sp>
        <p:nvSpPr>
          <p:cNvPr id="3" name="Content Placeholder 2"/>
          <p:cNvSpPr>
            <a:spLocks noGrp="1"/>
          </p:cNvSpPr>
          <p:nvPr>
            <p:ph idx="1"/>
          </p:nvPr>
        </p:nvSpPr>
        <p:spPr>
          <a:xfrm>
            <a:off x="1142999" y="1295400"/>
            <a:ext cx="7315200" cy="3810000"/>
          </a:xfrm>
        </p:spPr>
        <p:txBody>
          <a:bodyPr/>
          <a:lstStyle/>
          <a:p>
            <a:pPr>
              <a:lnSpc>
                <a:spcPct val="150000"/>
              </a:lnSpc>
            </a:pPr>
            <a:r>
              <a:rPr lang="en-US" altLang="en-US" dirty="0"/>
              <a:t>Standard for respiratory protection at the workplace</a:t>
            </a:r>
          </a:p>
          <a:p>
            <a:pPr>
              <a:lnSpc>
                <a:spcPct val="150000"/>
              </a:lnSpc>
            </a:pPr>
            <a:r>
              <a:rPr lang="en-US" altLang="en-US" dirty="0"/>
              <a:t>The employer shall be responsible for the establishment and maintenance of a respiratory protection program.</a:t>
            </a:r>
          </a:p>
          <a:p>
            <a:pPr>
              <a:lnSpc>
                <a:spcPct val="150000"/>
              </a:lnSpc>
            </a:pPr>
            <a:r>
              <a:rPr lang="en-US" altLang="en-US" dirty="0"/>
              <a:t>Employer provides respirators to employees </a:t>
            </a:r>
          </a:p>
          <a:p>
            <a:pPr>
              <a:lnSpc>
                <a:spcPct val="150000"/>
              </a:lnSpc>
            </a:pPr>
            <a:endParaRPr lang="en-US" altLang="en-US" dirty="0"/>
          </a:p>
          <a:p>
            <a:endParaRPr lang="en-US" dirty="0"/>
          </a:p>
        </p:txBody>
      </p:sp>
    </p:spTree>
    <p:extLst>
      <p:ext uri="{BB962C8B-B14F-4D97-AF65-F5344CB8AC3E}">
        <p14:creationId xmlns:p14="http://schemas.microsoft.com/office/powerpoint/2010/main" val="244478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OSHA Standards: 29 CFR 1910.134 (continued)</a:t>
            </a:r>
            <a:endParaRPr lang="en-US" dirty="0">
              <a:solidFill>
                <a:srgbClr val="002856"/>
              </a:solidFill>
            </a:endParaRPr>
          </a:p>
        </p:txBody>
      </p:sp>
      <p:sp>
        <p:nvSpPr>
          <p:cNvPr id="3" name="Content Placeholder 2"/>
          <p:cNvSpPr>
            <a:spLocks noGrp="1"/>
          </p:cNvSpPr>
          <p:nvPr>
            <p:ph idx="1"/>
          </p:nvPr>
        </p:nvSpPr>
        <p:spPr>
          <a:xfrm>
            <a:off x="1066800" y="1524000"/>
            <a:ext cx="6858000" cy="3763961"/>
          </a:xfrm>
        </p:spPr>
        <p:txBody>
          <a:bodyPr/>
          <a:lstStyle/>
          <a:p>
            <a:pPr>
              <a:lnSpc>
                <a:spcPct val="150000"/>
              </a:lnSpc>
            </a:pPr>
            <a:r>
              <a:rPr lang="en-US" altLang="en-US" dirty="0"/>
              <a:t>Primary employer safety goal is engineering and administrative controls</a:t>
            </a:r>
          </a:p>
          <a:p>
            <a:pPr>
              <a:lnSpc>
                <a:spcPct val="150000"/>
              </a:lnSpc>
            </a:pPr>
            <a:r>
              <a:rPr lang="en-US" altLang="en-US" dirty="0"/>
              <a:t>Annual fit test and whenever conditions change</a:t>
            </a:r>
          </a:p>
          <a:p>
            <a:pPr>
              <a:lnSpc>
                <a:spcPct val="150000"/>
              </a:lnSpc>
            </a:pPr>
            <a:r>
              <a:rPr lang="en-US" altLang="en-US" dirty="0"/>
              <a:t>Must be worn whenever you are working in a hazardous atmosphere</a:t>
            </a:r>
          </a:p>
          <a:p>
            <a:endParaRPr lang="en-US" dirty="0"/>
          </a:p>
        </p:txBody>
      </p:sp>
    </p:spTree>
    <p:extLst>
      <p:ext uri="{BB962C8B-B14F-4D97-AF65-F5344CB8AC3E}">
        <p14:creationId xmlns:p14="http://schemas.microsoft.com/office/powerpoint/2010/main" val="329592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856"/>
                </a:solidFill>
              </a:rPr>
              <a:t>Required Respirator Use</a:t>
            </a:r>
            <a:endParaRPr lang="en-US" dirty="0"/>
          </a:p>
        </p:txBody>
      </p:sp>
      <p:sp>
        <p:nvSpPr>
          <p:cNvPr id="3" name="Content Placeholder 2"/>
          <p:cNvSpPr>
            <a:spLocks noGrp="1"/>
          </p:cNvSpPr>
          <p:nvPr>
            <p:ph idx="1"/>
          </p:nvPr>
        </p:nvSpPr>
        <p:spPr>
          <a:xfrm>
            <a:off x="685800" y="838200"/>
            <a:ext cx="8081760" cy="5257800"/>
          </a:xfrm>
        </p:spPr>
        <p:txBody>
          <a:bodyPr/>
          <a:lstStyle/>
          <a:p>
            <a:pPr marL="0" indent="0">
              <a:spcBef>
                <a:spcPts val="0"/>
              </a:spcBef>
              <a:buNone/>
            </a:pPr>
            <a:r>
              <a:rPr lang="en-US" sz="2000" dirty="0"/>
              <a:t>The employer shall provide respiratory protection for employees during:</a:t>
            </a:r>
            <a:br>
              <a:rPr lang="en-US" sz="2000" dirty="0"/>
            </a:br>
            <a:r>
              <a:rPr lang="en-US" sz="1200" dirty="0"/>
              <a:t> </a:t>
            </a:r>
            <a:br>
              <a:rPr lang="en-US" sz="2000" dirty="0"/>
            </a:br>
            <a:r>
              <a:rPr lang="en-US" sz="2000" dirty="0"/>
              <a:t>(1) Time needed to install or implement feasible engineering and work practice controls</a:t>
            </a:r>
          </a:p>
          <a:p>
            <a:pPr marL="0" indent="0">
              <a:spcBef>
                <a:spcPts val="0"/>
              </a:spcBef>
              <a:buNone/>
            </a:pPr>
            <a:r>
              <a:rPr lang="en-US" sz="1000" dirty="0"/>
              <a:t> </a:t>
            </a:r>
            <a:br>
              <a:rPr lang="en-US" sz="2000" dirty="0"/>
            </a:br>
            <a:r>
              <a:rPr lang="en-US" sz="2000" dirty="0"/>
              <a:t>(2) Work operations for which engineering and work practice controls are not feasible</a:t>
            </a:r>
            <a:br>
              <a:rPr lang="en-US" sz="2000" dirty="0"/>
            </a:br>
            <a:r>
              <a:rPr lang="en-US" sz="1100" dirty="0"/>
              <a:t> </a:t>
            </a:r>
            <a:br>
              <a:rPr lang="en-US" sz="2000" dirty="0"/>
            </a:br>
            <a:r>
              <a:rPr lang="en-US" sz="2000" dirty="0"/>
              <a:t>(3) Work operations where all feasible engineering and work practice controls and such controls are not sufficient to reduce exposures to or below the PEL</a:t>
            </a:r>
            <a:br>
              <a:rPr lang="en-US" sz="2000" dirty="0"/>
            </a:br>
            <a:r>
              <a:rPr lang="en-US" sz="1100" dirty="0"/>
              <a:t> </a:t>
            </a:r>
            <a:br>
              <a:rPr lang="en-US" sz="2000" dirty="0"/>
            </a:br>
            <a:r>
              <a:rPr lang="en-US" sz="2000" dirty="0"/>
              <a:t>(4) Work operations where employees are exposed above the PEL for fewer than 30 days per year, and the employer has elected not to implement engineering and work practice controls to achieve the PEL</a:t>
            </a:r>
            <a:br>
              <a:rPr lang="en-US" sz="2000" dirty="0"/>
            </a:br>
            <a:r>
              <a:rPr lang="en-US" sz="1200" dirty="0"/>
              <a:t> </a:t>
            </a:r>
            <a:br>
              <a:rPr lang="en-US" sz="2000" dirty="0"/>
            </a:br>
            <a:r>
              <a:rPr lang="en-US" sz="2000" dirty="0"/>
              <a:t>(5) Emergencies</a:t>
            </a:r>
          </a:p>
          <a:p>
            <a:endParaRPr lang="en-US" dirty="0"/>
          </a:p>
        </p:txBody>
      </p:sp>
    </p:spTree>
    <p:extLst>
      <p:ext uri="{BB962C8B-B14F-4D97-AF65-F5344CB8AC3E}">
        <p14:creationId xmlns:p14="http://schemas.microsoft.com/office/powerpoint/2010/main" val="279403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Respirator Purpose</a:t>
            </a:r>
            <a:endParaRPr lang="en-US" dirty="0"/>
          </a:p>
        </p:txBody>
      </p:sp>
      <p:sp>
        <p:nvSpPr>
          <p:cNvPr id="3" name="Content Placeholder 2"/>
          <p:cNvSpPr>
            <a:spLocks noGrp="1"/>
          </p:cNvSpPr>
          <p:nvPr>
            <p:ph idx="1"/>
          </p:nvPr>
        </p:nvSpPr>
        <p:spPr>
          <a:xfrm>
            <a:off x="914399" y="1600200"/>
            <a:ext cx="7543799" cy="3124200"/>
          </a:xfrm>
        </p:spPr>
        <p:txBody>
          <a:bodyPr/>
          <a:lstStyle/>
          <a:p>
            <a:r>
              <a:rPr lang="en-US" altLang="en-US" dirty="0"/>
              <a:t>A respirator protects the user from harmful inhalation of toxic atmosphere hazards such as:</a:t>
            </a:r>
          </a:p>
          <a:p>
            <a:pPr lvl="1">
              <a:buNone/>
            </a:pPr>
            <a:r>
              <a:rPr lang="en-US" altLang="en-US" dirty="0"/>
              <a:t>	Dusts, fogs, fumes, mists, gases, smokes, sprays, fibers or vapors</a:t>
            </a:r>
          </a:p>
          <a:p>
            <a:pPr lvl="1">
              <a:buNone/>
            </a:pPr>
            <a:endParaRPr lang="en-US" altLang="en-US" dirty="0"/>
          </a:p>
          <a:p>
            <a:r>
              <a:rPr lang="en-US" altLang="en-US" dirty="0"/>
              <a:t>The primary objective shall be to prevent contamination from toxic vapors</a:t>
            </a:r>
          </a:p>
          <a:p>
            <a:endParaRPr lang="en-US" dirty="0"/>
          </a:p>
        </p:txBody>
      </p:sp>
    </p:spTree>
    <p:extLst>
      <p:ext uri="{BB962C8B-B14F-4D97-AF65-F5344CB8AC3E}">
        <p14:creationId xmlns:p14="http://schemas.microsoft.com/office/powerpoint/2010/main" val="412311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856"/>
                </a:solidFill>
              </a:rPr>
              <a:t>Respiratory Hazards</a:t>
            </a:r>
            <a:endParaRPr lang="en-US" dirty="0"/>
          </a:p>
        </p:txBody>
      </p:sp>
      <p:sp>
        <p:nvSpPr>
          <p:cNvPr id="3" name="Content Placeholder 2"/>
          <p:cNvSpPr>
            <a:spLocks noGrp="1"/>
          </p:cNvSpPr>
          <p:nvPr>
            <p:ph idx="1"/>
          </p:nvPr>
        </p:nvSpPr>
        <p:spPr>
          <a:xfrm>
            <a:off x="1826519" y="1143000"/>
            <a:ext cx="4953000" cy="3992561"/>
          </a:xfrm>
        </p:spPr>
        <p:txBody>
          <a:bodyPr/>
          <a:lstStyle/>
          <a:p>
            <a:pPr>
              <a:lnSpc>
                <a:spcPct val="150000"/>
              </a:lnSpc>
            </a:pPr>
            <a:r>
              <a:rPr lang="en-US" altLang="en-US" dirty="0"/>
              <a:t>Must be evaluated by supervisor </a:t>
            </a:r>
          </a:p>
          <a:p>
            <a:pPr lvl="1">
              <a:lnSpc>
                <a:spcPct val="150000"/>
              </a:lnSpc>
            </a:pPr>
            <a:r>
              <a:rPr lang="en-US" altLang="en-US" dirty="0"/>
              <a:t>When First Hired</a:t>
            </a:r>
          </a:p>
          <a:p>
            <a:pPr lvl="1">
              <a:lnSpc>
                <a:spcPct val="150000"/>
              </a:lnSpc>
            </a:pPr>
            <a:r>
              <a:rPr lang="en-US" altLang="en-US" dirty="0"/>
              <a:t>If you are a New user</a:t>
            </a:r>
          </a:p>
          <a:p>
            <a:pPr>
              <a:lnSpc>
                <a:spcPct val="150000"/>
              </a:lnSpc>
            </a:pPr>
            <a:r>
              <a:rPr lang="en-US" altLang="en-US" dirty="0"/>
              <a:t>Working with new chemicals</a:t>
            </a:r>
          </a:p>
          <a:p>
            <a:pPr>
              <a:lnSpc>
                <a:spcPct val="150000"/>
              </a:lnSpc>
            </a:pPr>
            <a:r>
              <a:rPr lang="en-US" altLang="en-US" i="1" dirty="0">
                <a:solidFill>
                  <a:srgbClr val="FF0000"/>
                </a:solidFill>
              </a:rPr>
              <a:t>If any conditions changed, stop and contact supervisor</a:t>
            </a:r>
          </a:p>
          <a:p>
            <a:endParaRPr lang="en-US" dirty="0"/>
          </a:p>
        </p:txBody>
      </p:sp>
    </p:spTree>
    <p:extLst>
      <p:ext uri="{BB962C8B-B14F-4D97-AF65-F5344CB8AC3E}">
        <p14:creationId xmlns:p14="http://schemas.microsoft.com/office/powerpoint/2010/main" val="2957886462"/>
      </p:ext>
    </p:extLst>
  </p:cSld>
  <p:clrMapOvr>
    <a:masterClrMapping/>
  </p:clrMapOvr>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0</TotalTime>
  <Words>2344</Words>
  <Application>Microsoft Office PowerPoint</Application>
  <PresentationFormat>On-screen Show (4:3)</PresentationFormat>
  <Paragraphs>194</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Wingdings</vt:lpstr>
      <vt:lpstr>Arial</vt:lpstr>
      <vt:lpstr>CGTC_PowerPoint_Template</vt:lpstr>
      <vt:lpstr>Respiratory Protection Program </vt:lpstr>
      <vt:lpstr>OSHA Susan Harwood Grant Program</vt:lpstr>
      <vt:lpstr>Objectives:</vt:lpstr>
      <vt:lpstr>OSHA Standards: 29 CFR 1910.134</vt:lpstr>
      <vt:lpstr>OSHA Standards: 29 CFR 1910.134 (cont.)</vt:lpstr>
      <vt:lpstr>OSHA Standards: 29 CFR 1910.134 (continued)</vt:lpstr>
      <vt:lpstr>Required Respirator Use</vt:lpstr>
      <vt:lpstr>Respirator Purpose</vt:lpstr>
      <vt:lpstr>Respiratory Hazards</vt:lpstr>
      <vt:lpstr>Respiratory Hazards (continued)</vt:lpstr>
      <vt:lpstr>Major types of respirators</vt:lpstr>
      <vt:lpstr>Air Purifying</vt:lpstr>
      <vt:lpstr>Air Purifying </vt:lpstr>
      <vt:lpstr>Atmosphere Supplying</vt:lpstr>
      <vt:lpstr>Atmosphere Supplying (continued)</vt:lpstr>
      <vt:lpstr>Selection of respirators</vt:lpstr>
      <vt:lpstr>Selection of respirators (cont.)</vt:lpstr>
      <vt:lpstr>Selection of respirators (continued)</vt:lpstr>
      <vt:lpstr>Requirements: Evaluation </vt:lpstr>
      <vt:lpstr>Requirements: Fit Tested</vt:lpstr>
      <vt:lpstr>Requirements: Fit Tested (continued)</vt:lpstr>
      <vt:lpstr>Requirements: Maintenance</vt:lpstr>
      <vt:lpstr>When should I use a respirator?</vt:lpstr>
      <vt:lpstr>Summary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2022-03-28T19:16:54Z</dcterms:created>
  <dcterms:modified xsi:type="dcterms:W3CDTF">2022-03-28T19:17:02Z</dcterms:modified>
</cp:coreProperties>
</file>