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4"/>
  </p:notesMasterIdLst>
  <p:handoutMasterIdLst>
    <p:handoutMasterId r:id="rId65"/>
  </p:handoutMasterIdLst>
  <p:sldIdLst>
    <p:sldId id="261" r:id="rId2"/>
    <p:sldId id="323"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9" r:id="rId55"/>
    <p:sldId id="313" r:id="rId56"/>
    <p:sldId id="314" r:id="rId57"/>
    <p:sldId id="315" r:id="rId58"/>
    <p:sldId id="316" r:id="rId59"/>
    <p:sldId id="317" r:id="rId60"/>
    <p:sldId id="318" r:id="rId61"/>
    <p:sldId id="320" r:id="rId62"/>
    <p:sldId id="321" r:id="rId63"/>
  </p:sldIdLst>
  <p:sldSz cx="9144000" cy="6858000" type="screen4x3"/>
  <p:notesSz cx="7023100" cy="9309100"/>
  <p:embeddedFontLst>
    <p:embeddedFont>
      <p:font typeface="Calibri" panose="020F0502020204030204" pitchFamily="34" charset="0"/>
      <p:regular r:id="rId66"/>
      <p:bold r:id="rId67"/>
      <p:italic r:id="rId68"/>
      <p:boldItalic r:id="rId69"/>
    </p:embeddedFont>
    <p:embeddedFont>
      <p:font typeface="Impact" panose="020B0806030902050204" pitchFamily="34" charset="0"/>
      <p:regular r:id="rId70"/>
    </p:embeddedFont>
    <p:embeddedFont>
      <p:font typeface="Wingdings 2" panose="05020102010507070707" pitchFamily="18" charset="2"/>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7C"/>
    <a:srgbClr val="002856"/>
    <a:srgbClr val="7D212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1" autoAdjust="0"/>
    <p:restoredTop sz="86458" autoAdjust="0"/>
  </p:normalViewPr>
  <p:slideViewPr>
    <p:cSldViewPr>
      <p:cViewPr varScale="1">
        <p:scale>
          <a:sx n="95" d="100"/>
          <a:sy n="95" d="100"/>
        </p:scale>
        <p:origin x="1584" y="78"/>
      </p:cViewPr>
      <p:guideLst>
        <p:guide orient="horz" pos="2160"/>
        <p:guide pos="2880"/>
      </p:guideLst>
    </p:cSldViewPr>
  </p:slideViewPr>
  <p:outlineViewPr>
    <p:cViewPr>
      <p:scale>
        <a:sx n="33" d="100"/>
        <a:sy n="33" d="100"/>
      </p:scale>
      <p:origin x="0" y="-34644"/>
    </p:cViewPr>
  </p:outlineViewPr>
  <p:notesTextViewPr>
    <p:cViewPr>
      <p:scale>
        <a:sx n="100" d="100"/>
        <a:sy n="100" d="100"/>
      </p:scale>
      <p:origin x="0" y="0"/>
    </p:cViewPr>
  </p:notesTextViewPr>
  <p:sorterViewPr>
    <p:cViewPr>
      <p:scale>
        <a:sx n="100" d="100"/>
        <a:sy n="100" d="100"/>
      </p:scale>
      <p:origin x="0" y="-22164"/>
    </p:cViewPr>
  </p:sorterViewPr>
  <p:notesViewPr>
    <p:cSldViewPr>
      <p:cViewPr varScale="1">
        <p:scale>
          <a:sx n="83" d="100"/>
          <a:sy n="83" d="100"/>
        </p:scale>
        <p:origin x="-31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9EB2007-A905-4055-AD2C-3399734F8EC1}" type="datetimeFigureOut">
              <a:rPr lang="en-US" smtClean="0"/>
              <a:t>3/28/2022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D6A1C06-693E-4B48-899E-93E5AC4C7869}" type="slidenum">
              <a:rPr lang="en-US" smtClean="0"/>
              <a:t>‹#›</a:t>
            </a:fld>
            <a:endParaRPr lang="en-US"/>
          </a:p>
        </p:txBody>
      </p:sp>
    </p:spTree>
    <p:extLst>
      <p:ext uri="{BB962C8B-B14F-4D97-AF65-F5344CB8AC3E}">
        <p14:creationId xmlns:p14="http://schemas.microsoft.com/office/powerpoint/2010/main" val="195413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030E61F-9D99-4930-8668-F8BDFF6DECE2}" type="datetimeFigureOut">
              <a:rPr lang="en-US" smtClean="0"/>
              <a:t>3/28/2022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8C622BD-038D-4074-BB53-AE41C4B72429}" type="slidenum">
              <a:rPr lang="en-US" smtClean="0"/>
              <a:t>‹#›</a:t>
            </a:fld>
            <a:endParaRPr lang="en-US"/>
          </a:p>
        </p:txBody>
      </p:sp>
    </p:spTree>
    <p:extLst>
      <p:ext uri="{BB962C8B-B14F-4D97-AF65-F5344CB8AC3E}">
        <p14:creationId xmlns:p14="http://schemas.microsoft.com/office/powerpoint/2010/main" val="189030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E100A2-C754-42B0-9E72-C2FAD51BCDE8}" type="slidenum">
              <a:rPr lang="en-US" altLang="en-US" smtClean="0"/>
              <a:pPr>
                <a:spcBef>
                  <a:spcPct val="0"/>
                </a:spcBef>
              </a:pPr>
              <a:t>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261570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FD6FF7-1136-474B-B007-EED26DECC306}" type="slidenum">
              <a:rPr lang="en-US" altLang="en-US" smtClean="0"/>
              <a:pPr>
                <a:spcBef>
                  <a:spcPct val="0"/>
                </a:spcBef>
              </a:pPr>
              <a:t>11</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The use of PPE can itself create significant worker hazards, such as heat stress physical and psychological stress and imparied vision, mobility and communication.  In gereal, the greater the level of PPE  the greater is the associated risks.  For any given situation, PPE should be selected that provide an adequate level of protection.  Over portection as well as under protection can be hazardous and should be avoided.</a:t>
            </a:r>
          </a:p>
        </p:txBody>
      </p:sp>
    </p:spTree>
    <p:extLst>
      <p:ext uri="{BB962C8B-B14F-4D97-AF65-F5344CB8AC3E}">
        <p14:creationId xmlns:p14="http://schemas.microsoft.com/office/powerpoint/2010/main" val="98946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54C136-64AD-441C-835E-BF9C4A863671}" type="slidenum">
              <a:rPr lang="en-US" altLang="en-US" smtClean="0"/>
              <a:pPr>
                <a:spcBef>
                  <a:spcPct val="0"/>
                </a:spcBef>
              </a:pPr>
              <a:t>12</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Using PPE improperly or in a manner unsutied to its design and purpose is worse than using no protection at all. W/out any protection, the worker knows they are vulnerable and  might take percaustions.  With some protection the employee may increase the risk by exposing himself to a hazard thinking they were safe, when in fact they were not. Each employee must be trained in the proper use of PPE and the understanding of when it is required.</a:t>
            </a:r>
          </a:p>
        </p:txBody>
      </p:sp>
    </p:spTree>
    <p:extLst>
      <p:ext uri="{BB962C8B-B14F-4D97-AF65-F5344CB8AC3E}">
        <p14:creationId xmlns:p14="http://schemas.microsoft.com/office/powerpoint/2010/main" val="2408858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D1E133-333A-4501-B770-578E94796457}" type="slidenum">
              <a:rPr lang="en-US" altLang="en-US" smtClean="0"/>
              <a:pPr>
                <a:spcBef>
                  <a:spcPct val="0"/>
                </a:spcBef>
              </a:pPr>
              <a:t>13</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PPE should be checked daily prior to its use.</a:t>
            </a:r>
          </a:p>
        </p:txBody>
      </p:sp>
    </p:spTree>
    <p:extLst>
      <p:ext uri="{BB962C8B-B14F-4D97-AF65-F5344CB8AC3E}">
        <p14:creationId xmlns:p14="http://schemas.microsoft.com/office/powerpoint/2010/main" val="1850429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8D0B1C2-E4B4-4ADE-8690-FA6B2FB45751}" type="slidenum">
              <a:rPr lang="en-US" altLang="en-US" smtClean="0"/>
              <a:pPr>
                <a:spcBef>
                  <a:spcPct val="0"/>
                </a:spcBef>
              </a:pPr>
              <a:t>14</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134578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587794-3314-4A15-8325-5DD4D8851410}" type="slidenum">
              <a:rPr lang="en-US" altLang="en-US" smtClean="0"/>
              <a:pPr>
                <a:spcBef>
                  <a:spcPct val="0"/>
                </a:spcBef>
              </a:pPr>
              <a:t>15</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27178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Your PPE pgr should be in writing and be reviewed annually.  Elements that should be considered in the review inlcude the number of person hurt or injured, level of exposure, adequacy of PPE selected, operational guidelines, effectiveness of training, program costs and improvements needed.</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751CE6-4BB7-45B0-B481-B301798E28B3}" type="slidenum">
              <a:rPr lang="en-US" altLang="en-US" smtClean="0"/>
              <a:pPr>
                <a:spcBef>
                  <a:spcPct val="0"/>
                </a:spcBef>
              </a:pPr>
              <a:t>16</a:t>
            </a:fld>
            <a:endParaRPr lang="en-US" altLang="en-US"/>
          </a:p>
        </p:txBody>
      </p:sp>
    </p:spTree>
    <p:extLst>
      <p:ext uri="{BB962C8B-B14F-4D97-AF65-F5344CB8AC3E}">
        <p14:creationId xmlns:p14="http://schemas.microsoft.com/office/powerpoint/2010/main" val="378760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622BD-038D-4074-BB53-AE41C4B72429}" type="slidenum">
              <a:rPr lang="en-US" smtClean="0"/>
              <a:t>17</a:t>
            </a:fld>
            <a:endParaRPr lang="en-US"/>
          </a:p>
        </p:txBody>
      </p:sp>
    </p:spTree>
    <p:extLst>
      <p:ext uri="{BB962C8B-B14F-4D97-AF65-F5344CB8AC3E}">
        <p14:creationId xmlns:p14="http://schemas.microsoft.com/office/powerpoint/2010/main" val="291001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F74DB3-06B0-4EC6-8472-9F324CCA4D78}" type="slidenum">
              <a:rPr lang="en-US" altLang="en-US" smtClean="0"/>
              <a:pPr>
                <a:spcBef>
                  <a:spcPct val="0"/>
                </a:spcBef>
              </a:pPr>
              <a:t>18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Causes of eye injuries:  injurious gases, vapors, and liquids.  Workers handling acids or caustics and doing welding are subject to these hazards.  Dust or powders fumes and mists. Flying objects </a:t>
            </a:r>
            <a:r>
              <a:rPr lang="en-US" altLang="en-US"/>
              <a:t>or</a:t>
            </a:r>
            <a:r>
              <a:rPr lang="es-ES_tradnl" altLang="en-US"/>
              <a:t> </a:t>
            </a:r>
            <a:r>
              <a:rPr lang="en-US" altLang="en-US"/>
              <a:t>particles</a:t>
            </a:r>
            <a:r>
              <a:rPr lang="es-ES_tradnl" altLang="en-US"/>
              <a:t> and </a:t>
            </a:r>
            <a:r>
              <a:rPr lang="en-US" altLang="en-US"/>
              <a:t>glare</a:t>
            </a:r>
            <a:r>
              <a:rPr lang="es-ES_tradnl" altLang="en-US"/>
              <a:t> from welding.</a:t>
            </a:r>
          </a:p>
        </p:txBody>
      </p:sp>
    </p:spTree>
    <p:extLst>
      <p:ext uri="{BB962C8B-B14F-4D97-AF65-F5344CB8AC3E}">
        <p14:creationId xmlns:p14="http://schemas.microsoft.com/office/powerpoint/2010/main" val="1171167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4864C3-CC21-43A3-8718-154F23F9127F}" type="slidenum">
              <a:rPr lang="en-US" altLang="en-US" smtClean="0"/>
              <a:pPr>
                <a:spcBef>
                  <a:spcPct val="0"/>
                </a:spcBef>
              </a:pPr>
              <a:t>19</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OSHA requires eye and face protection where there is a reasonable probalitity of preventable injury when such equipment is </a:t>
            </a:r>
            <a:r>
              <a:rPr lang="en-US" altLang="en-US"/>
              <a:t>used</a:t>
            </a:r>
            <a:r>
              <a:rPr lang="es-ES_tradnl" altLang="en-US"/>
              <a:t>.  </a:t>
            </a:r>
            <a:r>
              <a:rPr lang="en-US" altLang="en-US"/>
              <a:t>Employers</a:t>
            </a:r>
            <a:r>
              <a:rPr lang="es-ES_tradnl" altLang="en-US"/>
              <a:t> </a:t>
            </a:r>
            <a:r>
              <a:rPr lang="en-US" altLang="en-US"/>
              <a:t>must</a:t>
            </a:r>
            <a:r>
              <a:rPr lang="es-ES_tradnl" altLang="en-US"/>
              <a:t> </a:t>
            </a:r>
            <a:r>
              <a:rPr lang="en-US" altLang="en-US"/>
              <a:t>provide</a:t>
            </a:r>
            <a:r>
              <a:rPr lang="es-ES_tradnl" altLang="en-US"/>
              <a:t> a </a:t>
            </a:r>
            <a:r>
              <a:rPr lang="en-US" altLang="en-US"/>
              <a:t>type</a:t>
            </a:r>
            <a:r>
              <a:rPr lang="es-ES_tradnl" altLang="en-US"/>
              <a:t> of protector suitable for work </a:t>
            </a:r>
            <a:r>
              <a:rPr lang="en-US" altLang="en-US"/>
              <a:t>to</a:t>
            </a:r>
            <a:r>
              <a:rPr lang="es-ES_tradnl" altLang="en-US"/>
              <a:t> be performed and employees must use the protector.</a:t>
            </a:r>
          </a:p>
        </p:txBody>
      </p:sp>
    </p:spTree>
    <p:extLst>
      <p:ext uri="{BB962C8B-B14F-4D97-AF65-F5344CB8AC3E}">
        <p14:creationId xmlns:p14="http://schemas.microsoft.com/office/powerpoint/2010/main" val="2342563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C809D0-027B-496A-87AA-46972C203E67}" type="slidenum">
              <a:rPr lang="en-US" altLang="en-US" smtClean="0"/>
              <a:pPr>
                <a:spcBef>
                  <a:spcPct val="0"/>
                </a:spcBef>
              </a:pPr>
              <a:t>20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60% of workers who suffered eye </a:t>
            </a:r>
            <a:r>
              <a:rPr lang="en-US" altLang="en-US"/>
              <a:t>injuries</a:t>
            </a:r>
            <a:r>
              <a:rPr lang="es-ES_tradnl" altLang="en-US"/>
              <a:t> were not wearing eye protective equipment.  When asked why they were not wearing  them workers indicated that was not normally used or practiced in their type of work or it was not required.</a:t>
            </a:r>
          </a:p>
        </p:txBody>
      </p:sp>
    </p:spTree>
    <p:extLst>
      <p:ext uri="{BB962C8B-B14F-4D97-AF65-F5344CB8AC3E}">
        <p14:creationId xmlns:p14="http://schemas.microsoft.com/office/powerpoint/2010/main" val="219288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Employers must protect employees from hazards such as falling objects, harmful substances, and noise exposures that can cause injury. Under OSHA employers are required to provide a hazard free environment for employees.  Anyone encountering hazardous conditions must be protected against the potential hazards.</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34E8F0-0DCF-4825-96F8-8C97C21BA511}" type="slidenum">
              <a:rPr lang="en-US" altLang="en-US" smtClean="0"/>
              <a:pPr>
                <a:spcBef>
                  <a:spcPct val="0"/>
                </a:spcBef>
              </a:pPr>
              <a:t>3</a:t>
            </a:fld>
            <a:endParaRPr lang="en-US" altLang="en-US"/>
          </a:p>
        </p:txBody>
      </p:sp>
    </p:spTree>
    <p:extLst>
      <p:ext uri="{BB962C8B-B14F-4D97-AF65-F5344CB8AC3E}">
        <p14:creationId xmlns:p14="http://schemas.microsoft.com/office/powerpoint/2010/main" val="225168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CC2349-60A5-433C-B723-F436D61C4F5A}" type="slidenum">
              <a:rPr lang="en-US" altLang="en-US" smtClean="0"/>
              <a:pPr>
                <a:spcBef>
                  <a:spcPct val="0"/>
                </a:spcBef>
              </a:pPr>
              <a:t>21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Suitable eye protectors must be provided where machines or operations present the hazard of flying objects, glar, liquids, injurioous radiation or a combination of these hazards.</a:t>
            </a:r>
          </a:p>
        </p:txBody>
      </p:sp>
    </p:spTree>
    <p:extLst>
      <p:ext uri="{BB962C8B-B14F-4D97-AF65-F5344CB8AC3E}">
        <p14:creationId xmlns:p14="http://schemas.microsoft.com/office/powerpoint/2010/main" val="77416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F901C2-B59F-4114-A893-61418F490729}" type="slidenum">
              <a:rPr lang="en-US" altLang="en-US" smtClean="0"/>
              <a:pPr>
                <a:spcBef>
                  <a:spcPct val="0"/>
                </a:spcBef>
              </a:pPr>
              <a:t>22</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69007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A4885E-C3CC-42C6-BA00-39CB4873AF57}" type="slidenum">
              <a:rPr lang="en-US" altLang="en-US" smtClean="0"/>
              <a:pPr>
                <a:spcBef>
                  <a:spcPct val="0"/>
                </a:spcBef>
              </a:pPr>
              <a:t>23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Protectors must provide adequate protection against the particular hazards for which they are designed.  They must be reasonably confortable when worn, fit snugly without interfering with the movements or vision of the employee.</a:t>
            </a:r>
          </a:p>
        </p:txBody>
      </p:sp>
    </p:spTree>
    <p:extLst>
      <p:ext uri="{BB962C8B-B14F-4D97-AF65-F5344CB8AC3E}">
        <p14:creationId xmlns:p14="http://schemas.microsoft.com/office/powerpoint/2010/main" val="1450942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Persons using corrective spectacles and those who are required by OSHA to wear eye protection must wear face shields , goggles or spectacles of one of the types.  Spectacles with protective lenses providing optical correction, Goggles worn over corrective lens, Goggles that incorporate corrective lenses mounted behind the protective lenses.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015C80-6482-4565-8557-D2742FD84535}" type="slidenum">
              <a:rPr lang="en-US" altLang="en-US" smtClean="0"/>
              <a:pPr>
                <a:spcBef>
                  <a:spcPct val="0"/>
                </a:spcBef>
              </a:pPr>
              <a:t>24</a:t>
            </a:fld>
            <a:endParaRPr lang="en-US" altLang="en-US"/>
          </a:p>
        </p:txBody>
      </p:sp>
    </p:spTree>
    <p:extLst>
      <p:ext uri="{BB962C8B-B14F-4D97-AF65-F5344CB8AC3E}">
        <p14:creationId xmlns:p14="http://schemas.microsoft.com/office/powerpoint/2010/main" val="2672158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It is essential that the lenses of eye protectors be kept clean.  Daily lenses can cause eyestrain often an excuse for not wearing the eye protectors.  Daily inspection and cleaning of the lens with soap and hot water or with a cleaning solution and tissue , is recommended. Googles and other eye protectors should be stored in their cases when not in use.</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581367-6212-4E1B-8311-D745058D2071}" type="slidenum">
              <a:rPr lang="en-US" altLang="en-US" smtClean="0"/>
              <a:pPr>
                <a:spcBef>
                  <a:spcPct val="0"/>
                </a:spcBef>
              </a:pPr>
              <a:t>25</a:t>
            </a:fld>
            <a:endParaRPr lang="en-US" altLang="en-US"/>
          </a:p>
        </p:txBody>
      </p:sp>
    </p:spTree>
    <p:extLst>
      <p:ext uri="{BB962C8B-B14F-4D97-AF65-F5344CB8AC3E}">
        <p14:creationId xmlns:p14="http://schemas.microsoft.com/office/powerpoint/2010/main" val="2608494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2927F1-EB8B-408C-BDA1-5718BB1FDF84}" type="slidenum">
              <a:rPr lang="en-US" altLang="en-US" smtClean="0"/>
              <a:pPr>
                <a:spcBef>
                  <a:spcPct val="0"/>
                </a:spcBef>
              </a:pPr>
              <a:t>26</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Head injuries are caused by falling or flying objects, or by bumping the head against a fixed object.</a:t>
            </a:r>
          </a:p>
        </p:txBody>
      </p:sp>
    </p:spTree>
    <p:extLst>
      <p:ext uri="{BB962C8B-B14F-4D97-AF65-F5344CB8AC3E}">
        <p14:creationId xmlns:p14="http://schemas.microsoft.com/office/powerpoint/2010/main" val="210226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804A69-1042-4B84-94D9-321DE158CDA5}" type="slidenum">
              <a:rPr lang="en-US" altLang="en-US" smtClean="0"/>
              <a:pPr>
                <a:spcBef>
                  <a:spcPct val="0"/>
                </a:spcBef>
              </a:pPr>
              <a:t>27</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Hard hats require a hard outer shell and shock absorbing lining.  Look at the inside of any helmet you are considering and you should see a lable showing the manufactures name the ANSI standard it meets and its class.  Helmets must be always be worn as designed to be in compliance with ANSI.  </a:t>
            </a:r>
          </a:p>
        </p:txBody>
      </p:sp>
    </p:spTree>
    <p:extLst>
      <p:ext uri="{BB962C8B-B14F-4D97-AF65-F5344CB8AC3E}">
        <p14:creationId xmlns:p14="http://schemas.microsoft.com/office/powerpoint/2010/main" val="3879594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In the form of protective hats, must do two things- resist penetration and absorb the shochk of a blow. This is accomplished by making the shell of the hat of amterial hard enough to resist the blos and by utilixing a shock absorbing lining composed of headbands and crown straps to keep the shell away from the warers head.  The standards use are located in ANSI =American National Safety Insititute</a:t>
            </a:r>
            <a:endParaRPr lang="en-US"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DB536A-486C-4CF2-AD70-BBDF311B9127}" type="slidenum">
              <a:rPr lang="en-US" altLang="en-US" smtClean="0"/>
              <a:pPr>
                <a:spcBef>
                  <a:spcPct val="0"/>
                </a:spcBef>
              </a:pPr>
              <a:t>28</a:t>
            </a:fld>
            <a:endParaRPr lang="en-US" altLang="en-US"/>
          </a:p>
        </p:txBody>
      </p:sp>
    </p:spTree>
    <p:extLst>
      <p:ext uri="{BB962C8B-B14F-4D97-AF65-F5344CB8AC3E}">
        <p14:creationId xmlns:p14="http://schemas.microsoft.com/office/powerpoint/2010/main" val="911857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Type 1 Helmets intended to reduce the force of impact resulting from a blow only to the top of the head.</a:t>
            </a:r>
          </a:p>
          <a:p>
            <a:r>
              <a:rPr lang="en-US" altLang="en-US"/>
              <a:t>Type 2 Helmets intended to reduce the force of impact resulting from a blow that may be received foff center or to the top of the head</a:t>
            </a:r>
          </a:p>
          <a:p>
            <a:endParaRPr lang="en-US" altLang="en-US"/>
          </a:p>
          <a:p>
            <a:r>
              <a:rPr lang="en-US" altLang="en-US"/>
              <a:t>Three Classes: G= Helmets are intended to reduce the danger of contact exposure to low voltage conductors 2,200 volts.  E= Helmets are intended to reduce the danger of exposure to high voltage conductors 20,000 volts.  C= Helmets are not intended to provide protection against contact with electrial conductors.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7A5069-712A-4EF5-B62F-71A4FAE674E5}" type="slidenum">
              <a:rPr lang="en-US" altLang="en-US" smtClean="0"/>
              <a:pPr>
                <a:spcBef>
                  <a:spcPct val="0"/>
                </a:spcBef>
              </a:pPr>
              <a:t>29</a:t>
            </a:fld>
            <a:endParaRPr lang="en-US" altLang="en-US"/>
          </a:p>
        </p:txBody>
      </p:sp>
    </p:spTree>
    <p:extLst>
      <p:ext uri="{BB962C8B-B14F-4D97-AF65-F5344CB8AC3E}">
        <p14:creationId xmlns:p14="http://schemas.microsoft.com/office/powerpoint/2010/main" val="3530693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Materials used in helmets should be water resistant and slow burning.  Each  consists essentially of a shell and suspension ventilation is provided by a space betweeen the headband and the shell.  Each helmet should be accompained by instruction on the proper method of adjusting and replacing the suspension and headband.  </a:t>
            </a:r>
          </a:p>
          <a:p>
            <a:endParaRPr lang="en-US" alt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0BE202-8441-4D73-9619-17925B6FAE17}" type="slidenum">
              <a:rPr lang="en-US" altLang="en-US" smtClean="0"/>
              <a:pPr>
                <a:spcBef>
                  <a:spcPct val="0"/>
                </a:spcBef>
              </a:pPr>
              <a:t>30</a:t>
            </a:fld>
            <a:endParaRPr lang="en-US" altLang="en-US"/>
          </a:p>
        </p:txBody>
      </p:sp>
    </p:spTree>
    <p:extLst>
      <p:ext uri="{BB962C8B-B14F-4D97-AF65-F5344CB8AC3E}">
        <p14:creationId xmlns:p14="http://schemas.microsoft.com/office/powerpoint/2010/main" val="213297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purpose of PPE clothing and equipment is to shield or isolate employees from injury</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47723B-B43C-46AD-8601-95F3B3F61719}" type="slidenum">
              <a:rPr lang="en-US" altLang="en-US" smtClean="0"/>
              <a:pPr>
                <a:spcBef>
                  <a:spcPct val="0"/>
                </a:spcBef>
              </a:pPr>
              <a:t>4</a:t>
            </a:fld>
            <a:endParaRPr lang="en-US" altLang="en-US"/>
          </a:p>
        </p:txBody>
      </p:sp>
    </p:spTree>
    <p:extLst>
      <p:ext uri="{BB962C8B-B14F-4D97-AF65-F5344CB8AC3E}">
        <p14:creationId xmlns:p14="http://schemas.microsoft.com/office/powerpoint/2010/main" val="1926472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F49669-F2E3-4439-B314-A568068F9406}" type="slidenum">
              <a:rPr lang="en-US" altLang="en-US" smtClean="0"/>
              <a:pPr>
                <a:spcBef>
                  <a:spcPct val="0"/>
                </a:spcBef>
              </a:pPr>
              <a:t>31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Headbands ae adjustable in 1/8 size increments.  When the band is adjusted to the right size.  It provides sufficient clearance between the shell and the headband .  The removable replaceable type seatband should cover a least the forehead protion of the band.</a:t>
            </a:r>
          </a:p>
        </p:txBody>
      </p:sp>
    </p:spTree>
    <p:extLst>
      <p:ext uri="{BB962C8B-B14F-4D97-AF65-F5344CB8AC3E}">
        <p14:creationId xmlns:p14="http://schemas.microsoft.com/office/powerpoint/2010/main" val="168193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EC237A-33C9-42BA-8367-ABCF7B40C78C}" type="slidenum">
              <a:rPr lang="en-US" altLang="en-US" smtClean="0"/>
              <a:pPr>
                <a:spcBef>
                  <a:spcPct val="0"/>
                </a:spcBef>
              </a:pPr>
              <a:t>32</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The shell should be of one piece seamless construction and designed to resist the impact of a blow from falling material.  The internal cradle of the headband and sweatband forms the suspension.  Any part that comes in contact with head must no be irritating to normal skin.</a:t>
            </a:r>
          </a:p>
          <a:p>
            <a:endParaRPr lang="es-ES_tradnl" altLang="en-US"/>
          </a:p>
          <a:p>
            <a:endParaRPr lang="es-ES_tradnl" altLang="en-US"/>
          </a:p>
        </p:txBody>
      </p:sp>
    </p:spTree>
    <p:extLst>
      <p:ext uri="{BB962C8B-B14F-4D97-AF65-F5344CB8AC3E}">
        <p14:creationId xmlns:p14="http://schemas.microsoft.com/office/powerpoint/2010/main" val="2133627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Consult manufacturers ref cleaning of helmets.  Most warm water and a good detergent  then risined in clear hot water.  Inspect daily for any cracks or damage.  All componets must be in good working order.  Helmets should not be stored or carried on the rear window shelf of a car since suling and extreme heat may and will effect the degree of protection</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C569DD-24DE-4045-88B9-3E78559763B4}" type="slidenum">
              <a:rPr lang="en-US" altLang="en-US" smtClean="0"/>
              <a:pPr>
                <a:spcBef>
                  <a:spcPct val="0"/>
                </a:spcBef>
              </a:pPr>
              <a:t>33</a:t>
            </a:fld>
            <a:endParaRPr lang="en-US" altLang="en-US"/>
          </a:p>
        </p:txBody>
      </p:sp>
    </p:spTree>
    <p:extLst>
      <p:ext uri="{BB962C8B-B14F-4D97-AF65-F5344CB8AC3E}">
        <p14:creationId xmlns:p14="http://schemas.microsoft.com/office/powerpoint/2010/main" val="1093722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5F5EAC-1069-43D7-AD1E-80792B14342B}" type="slidenum">
              <a:rPr lang="en-US" altLang="en-US" smtClean="0"/>
              <a:pPr>
                <a:spcBef>
                  <a:spcPct val="0"/>
                </a:spcBef>
              </a:pPr>
              <a:t>34</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3313048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F3D7C84-2D62-4F33-98DA-1F5924E71FB0}" type="slidenum">
              <a:rPr lang="en-US" altLang="en-US" smtClean="0"/>
              <a:pPr>
                <a:spcBef>
                  <a:spcPct val="0"/>
                </a:spcBef>
              </a:pPr>
              <a:t>35</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For protection of feet and legs from falling or rolling objects, sharp objects, molten metal, hot surfaces, and wet slippery surfaces workers should use appropriate foot guards, safety shoes, or boots and leggings.</a:t>
            </a:r>
          </a:p>
        </p:txBody>
      </p:sp>
    </p:spTree>
    <p:extLst>
      <p:ext uri="{BB962C8B-B14F-4D97-AF65-F5344CB8AC3E}">
        <p14:creationId xmlns:p14="http://schemas.microsoft.com/office/powerpoint/2010/main" val="3700876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377F4B-9693-46AB-8F7B-C465BBB4AB72}" type="slidenum">
              <a:rPr lang="en-US" altLang="en-US" smtClean="0"/>
              <a:pPr>
                <a:spcBef>
                  <a:spcPct val="0"/>
                </a:spcBef>
              </a:pPr>
              <a:t>36</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Footwear must meet the minimum compression and impact performance standards and testing requirements.</a:t>
            </a:r>
          </a:p>
        </p:txBody>
      </p:sp>
    </p:spTree>
    <p:extLst>
      <p:ext uri="{BB962C8B-B14F-4D97-AF65-F5344CB8AC3E}">
        <p14:creationId xmlns:p14="http://schemas.microsoft.com/office/powerpoint/2010/main" val="1672110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Conductive shoes protect against the buildup of static electricity.  These shoes ground the employee wearing them.  Workers working in explosive and hazardous site must wear these type of shoes in order to reduce the risk.  These shoes are not general purpose shoes and must be rmoved upon completion of the specific work.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D6CC72-6DB1-42F8-B006-E57148EF6AA6}" type="slidenum">
              <a:rPr lang="en-US" altLang="en-US" smtClean="0"/>
              <a:pPr>
                <a:spcBef>
                  <a:spcPct val="0"/>
                </a:spcBef>
              </a:pPr>
              <a:t>37</a:t>
            </a:fld>
            <a:endParaRPr lang="en-US" altLang="en-US"/>
          </a:p>
        </p:txBody>
      </p:sp>
    </p:spTree>
    <p:extLst>
      <p:ext uri="{BB962C8B-B14F-4D97-AF65-F5344CB8AC3E}">
        <p14:creationId xmlns:p14="http://schemas.microsoft.com/office/powerpoint/2010/main" val="3088505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Safety shoes should be sturdy and have an impact resistant toe. In some shoes, metal insoles protect against puncture wounds. Additional protection such as metatarsal guards, may be found in some types of foot wear.  Safety shoes come in a variety of styles and materials, such as leather or rubber boots and oxfords.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659739E-D7E9-4F1C-A84D-00BE977E0360}" type="slidenum">
              <a:rPr lang="en-US" altLang="en-US" smtClean="0"/>
              <a:pPr>
                <a:spcBef>
                  <a:spcPct val="0"/>
                </a:spcBef>
              </a:pPr>
              <a:t>38</a:t>
            </a:fld>
            <a:endParaRPr lang="en-US" altLang="en-US"/>
          </a:p>
        </p:txBody>
      </p:sp>
    </p:spTree>
    <p:extLst>
      <p:ext uri="{BB962C8B-B14F-4D97-AF65-F5344CB8AC3E}">
        <p14:creationId xmlns:p14="http://schemas.microsoft.com/office/powerpoint/2010/main" val="11046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66C1D4-7245-40FB-8156-855ED7554A73}" type="slidenum">
              <a:rPr lang="en-US" altLang="en-US" smtClean="0"/>
              <a:pPr>
                <a:spcBef>
                  <a:spcPct val="0"/>
                </a:spcBef>
              </a:pPr>
              <a:t>39</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1504724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Safety footwear is classified according to its ability to meet minimum requirements for both compression and impact test those requirements and testing procedures may be found in ANS z41.1967 or later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1F4F38-99ED-4EAE-8694-9FD1499DFCA0}" type="slidenum">
              <a:rPr lang="en-US" altLang="en-US" smtClean="0"/>
              <a:pPr>
                <a:spcBef>
                  <a:spcPct val="0"/>
                </a:spcBef>
              </a:pPr>
              <a:t>40</a:t>
            </a:fld>
            <a:endParaRPr lang="en-US" altLang="en-US"/>
          </a:p>
        </p:txBody>
      </p:sp>
    </p:spTree>
    <p:extLst>
      <p:ext uri="{BB962C8B-B14F-4D97-AF65-F5344CB8AC3E}">
        <p14:creationId xmlns:p14="http://schemas.microsoft.com/office/powerpoint/2010/main" val="120449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8977BD-4BD3-4BBD-BEA8-1B7D33C1CD67}" type="slidenum">
              <a:rPr lang="en-US" altLang="en-US" smtClean="0"/>
              <a:pPr>
                <a:spcBef>
                  <a:spcPct val="0"/>
                </a:spcBef>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The purpose of PPE clothing and equipment is to shield or isolate employees from the hazard that may be present in the work place.  Employers are required to provide PPE.  If employees provide their own PPE the employer is responsible to assure its adequacy, including proper maintenacne, and sanitation of such equipment.</a:t>
            </a:r>
          </a:p>
        </p:txBody>
      </p:sp>
    </p:spTree>
    <p:extLst>
      <p:ext uri="{BB962C8B-B14F-4D97-AF65-F5344CB8AC3E}">
        <p14:creationId xmlns:p14="http://schemas.microsoft.com/office/powerpoint/2010/main" val="1588853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E11F69-E104-48A9-8686-16A62B463807}" type="slidenum">
              <a:rPr lang="en-US" altLang="en-US" smtClean="0"/>
              <a:pPr>
                <a:spcBef>
                  <a:spcPct val="0"/>
                </a:spcBef>
              </a:pPr>
              <a:t>41</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The nature of hazard and the operation to be performed will determine the type of glove to be worn.  The variety of potential hand injuries may make selecting the appropriate pair of gloves more difficult than choosing other PPE.  Take care to choose gloves designed for the specific hazard.  Manufacturers can provide more information relating to your specific needs and requirements.</a:t>
            </a:r>
          </a:p>
        </p:txBody>
      </p:sp>
    </p:spTree>
    <p:extLst>
      <p:ext uri="{BB962C8B-B14F-4D97-AF65-F5344CB8AC3E}">
        <p14:creationId xmlns:p14="http://schemas.microsoft.com/office/powerpoint/2010/main" val="718746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Examples of injuries to arms and hands are burns, cuts, electrical shock, amputation and absorption of chemicals.  There is a wide assortment of gloves, hand pads, sleeves, and wristlets for protection from various hazardous situations.</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A7428C-0DEC-492E-90D4-6DAAA50CE55E}" type="slidenum">
              <a:rPr lang="en-US" altLang="en-US" smtClean="0"/>
              <a:pPr>
                <a:spcBef>
                  <a:spcPct val="0"/>
                </a:spcBef>
              </a:pPr>
              <a:t>42</a:t>
            </a:fld>
            <a:endParaRPr lang="en-US" altLang="en-US"/>
          </a:p>
        </p:txBody>
      </p:sp>
    </p:spTree>
    <p:extLst>
      <p:ext uri="{BB962C8B-B14F-4D97-AF65-F5344CB8AC3E}">
        <p14:creationId xmlns:p14="http://schemas.microsoft.com/office/powerpoint/2010/main" val="134777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Different types of gloves;  general purpose easy to grip gloves, Line man’s glove,  Nitrile type gloves liquid and chemical resistant gloves, Stainless steel mesh meating cutting gloves, Kevalr n gloves protect againts cuts, slashes and abrasion.  Each used for a specific task.  There are many many others.  What type of gloves do they wear?</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E8E011-5CF7-47E9-8F64-B261926D2DFE}" type="slidenum">
              <a:rPr lang="en-US" altLang="en-US" smtClean="0"/>
              <a:pPr>
                <a:spcBef>
                  <a:spcPct val="0"/>
                </a:spcBef>
              </a:pPr>
              <a:t>43</a:t>
            </a:fld>
            <a:endParaRPr lang="en-US" altLang="en-US"/>
          </a:p>
        </p:txBody>
      </p:sp>
    </p:spTree>
    <p:extLst>
      <p:ext uri="{BB962C8B-B14F-4D97-AF65-F5344CB8AC3E}">
        <p14:creationId xmlns:p14="http://schemas.microsoft.com/office/powerpoint/2010/main" val="450373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9F1578-A0C8-4446-9196-7E11945A42E5}" type="slidenum">
              <a:rPr lang="en-US" altLang="en-US" smtClean="0"/>
              <a:pPr>
                <a:spcBef>
                  <a:spcPct val="0"/>
                </a:spcBef>
              </a:pPr>
              <a:t>44</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3292113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391BBE3-0421-479A-B9F3-ABB887188D55}" type="slidenum">
              <a:rPr lang="en-US" altLang="en-US" smtClean="0"/>
              <a:pPr>
                <a:spcBef>
                  <a:spcPct val="0"/>
                </a:spcBef>
              </a:pPr>
              <a:t>45</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The protective glove should be selected to fit the job.  Employees should become acquainted with the limitation of the gloves being used.</a:t>
            </a:r>
          </a:p>
        </p:txBody>
      </p:sp>
    </p:spTree>
    <p:extLst>
      <p:ext uri="{BB962C8B-B14F-4D97-AF65-F5344CB8AC3E}">
        <p14:creationId xmlns:p14="http://schemas.microsoft.com/office/powerpoint/2010/main" val="3386215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6B25E9-BDD0-4CDF-B35E-40853FDB7D10}" type="slidenum">
              <a:rPr lang="en-US" altLang="en-US" smtClean="0"/>
              <a:pPr>
                <a:spcBef>
                  <a:spcPct val="0"/>
                </a:spcBef>
              </a:pPr>
              <a:t>46</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Electricians need special protection from shocks and burns. Rubber is considered the best material for insulating gloves and sleeves.</a:t>
            </a:r>
          </a:p>
        </p:txBody>
      </p:sp>
    </p:spTree>
    <p:extLst>
      <p:ext uri="{BB962C8B-B14F-4D97-AF65-F5344CB8AC3E}">
        <p14:creationId xmlns:p14="http://schemas.microsoft.com/office/powerpoint/2010/main" val="2692741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16C6A3-5157-408E-89F3-232A66670FA0}" type="slidenum">
              <a:rPr lang="en-US" altLang="en-US" smtClean="0"/>
              <a:pPr>
                <a:spcBef>
                  <a:spcPct val="0"/>
                </a:spcBef>
              </a:pPr>
              <a:t>47</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3931534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236F84-E6A0-454A-958D-CFED7EAF6905}" type="slidenum">
              <a:rPr lang="en-US" altLang="en-US" smtClean="0"/>
              <a:pPr>
                <a:spcBef>
                  <a:spcPct val="0"/>
                </a:spcBef>
              </a:pPr>
              <a:t>48</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Exposure to high noise levels can cause hearing loss or impairment.  It can create phyiscal and psychological stress.  There is no cure for noise induced hearing loss, so the prevention of excessive noise exposure is the only way to avoid hearing damage.</a:t>
            </a:r>
          </a:p>
        </p:txBody>
      </p:sp>
    </p:spTree>
    <p:extLst>
      <p:ext uri="{BB962C8B-B14F-4D97-AF65-F5344CB8AC3E}">
        <p14:creationId xmlns:p14="http://schemas.microsoft.com/office/powerpoint/2010/main" val="4042973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Types of hearing protectors: Preformed or molded earplugs, Foam, Disposable earplugs, perfect seal around the ear. Preformed or molded ear plugs should be individually fitted by a professional.  Foam ear plugs are self forming, Some earplugs are disposable , to be used one time and then thrown away.  The non-disposable type should be cleaned after each use for proper protection.  For extremely noisy situation, earmuffs and earplugs should be worn in addition to earmuffs.  Ref 1926.52</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7A7654-A6F6-46D2-93D3-71F77A4D1547}" type="slidenum">
              <a:rPr lang="en-US" altLang="en-US" smtClean="0"/>
              <a:pPr>
                <a:spcBef>
                  <a:spcPct val="0"/>
                </a:spcBef>
              </a:pPr>
              <a:t>49</a:t>
            </a:fld>
            <a:endParaRPr lang="en-US" altLang="en-US"/>
          </a:p>
        </p:txBody>
      </p:sp>
    </p:spTree>
    <p:extLst>
      <p:ext uri="{BB962C8B-B14F-4D97-AF65-F5344CB8AC3E}">
        <p14:creationId xmlns:p14="http://schemas.microsoft.com/office/powerpoint/2010/main" val="25901102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622BD-038D-4074-BB53-AE41C4B72429}" type="slidenum">
              <a:rPr lang="en-US" smtClean="0"/>
              <a:t>50</a:t>
            </a:fld>
            <a:endParaRPr lang="en-US"/>
          </a:p>
        </p:txBody>
      </p:sp>
    </p:spTree>
    <p:extLst>
      <p:ext uri="{BB962C8B-B14F-4D97-AF65-F5344CB8AC3E}">
        <p14:creationId xmlns:p14="http://schemas.microsoft.com/office/powerpoint/2010/main" val="172192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the machine or work environment can be physically changed to prevent employee exposure to the potential hazard then the hazard can be eliminated with an engineering control.</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33D712-B3D2-4E8F-A33A-C3E7F41A15D9}" type="slidenum">
              <a:rPr lang="en-US" altLang="en-US" smtClean="0"/>
              <a:pPr>
                <a:spcBef>
                  <a:spcPct val="0"/>
                </a:spcBef>
              </a:pPr>
              <a:t>6</a:t>
            </a:fld>
            <a:endParaRPr lang="en-US" altLang="en-US"/>
          </a:p>
        </p:txBody>
      </p:sp>
    </p:spTree>
    <p:extLst>
      <p:ext uri="{BB962C8B-B14F-4D97-AF65-F5344CB8AC3E}">
        <p14:creationId xmlns:p14="http://schemas.microsoft.com/office/powerpoint/2010/main" val="3403911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622BD-038D-4074-BB53-AE41C4B72429}" type="slidenum">
              <a:rPr lang="en-US" smtClean="0"/>
              <a:t>51</a:t>
            </a:fld>
            <a:endParaRPr lang="en-US"/>
          </a:p>
        </p:txBody>
      </p:sp>
    </p:spTree>
    <p:extLst>
      <p:ext uri="{BB962C8B-B14F-4D97-AF65-F5344CB8AC3E}">
        <p14:creationId xmlns:p14="http://schemas.microsoft.com/office/powerpoint/2010/main" val="567524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B6D8E0-00E7-4ACC-AE01-1C86FE41DD14}" type="slidenum">
              <a:rPr lang="en-US" altLang="en-US" smtClean="0"/>
              <a:pPr>
                <a:spcBef>
                  <a:spcPct val="0"/>
                </a:spcBef>
              </a:pPr>
              <a:t>52</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423466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479B0E-C5B2-4ACE-B92F-2251C093FB38}" type="slidenum">
              <a:rPr lang="en-US" altLang="en-US" smtClean="0"/>
              <a:pPr>
                <a:spcBef>
                  <a:spcPct val="0"/>
                </a:spcBef>
              </a:pPr>
              <a:t>53</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24389603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622BD-038D-4074-BB53-AE41C4B72429}" type="slidenum">
              <a:rPr lang="en-US" smtClean="0"/>
              <a:t>54</a:t>
            </a:fld>
            <a:endParaRPr lang="en-US"/>
          </a:p>
        </p:txBody>
      </p:sp>
    </p:spTree>
    <p:extLst>
      <p:ext uri="{BB962C8B-B14F-4D97-AF65-F5344CB8AC3E}">
        <p14:creationId xmlns:p14="http://schemas.microsoft.com/office/powerpoint/2010/main" val="2681683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Lifelines, safety harness and lanyards used for fall protection. </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8E5C15-A606-43CE-9BEF-63FB1435AA73}" type="slidenum">
              <a:rPr lang="en-US" altLang="en-US" smtClean="0"/>
              <a:pPr>
                <a:spcBef>
                  <a:spcPct val="0"/>
                </a:spcBef>
              </a:pPr>
              <a:t>55</a:t>
            </a:fld>
            <a:endParaRPr lang="en-US" altLang="en-US"/>
          </a:p>
        </p:txBody>
      </p:sp>
    </p:spTree>
    <p:extLst>
      <p:ext uri="{BB962C8B-B14F-4D97-AF65-F5344CB8AC3E}">
        <p14:creationId xmlns:p14="http://schemas.microsoft.com/office/powerpoint/2010/main" val="19676808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Lifelines, safety harness and lanyards must be used only for employee safeguarding.  Any life line, safety harness or lanyard actually subjected to in service loading, as distingusihed from static load testing, must be immediately removed from service and not be used again for employees.  Life lines shall be secured above the point of operation to an anchorage or structural member capable of supporting a minimum dead weight of 5,400lbs.</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52554F-5B2A-49F1-A311-4CDD1C86E5ED}" type="slidenum">
              <a:rPr lang="en-US" altLang="en-US" smtClean="0"/>
              <a:pPr>
                <a:spcBef>
                  <a:spcPct val="0"/>
                </a:spcBef>
              </a:pPr>
              <a:t>56</a:t>
            </a:fld>
            <a:endParaRPr lang="en-US" altLang="en-US"/>
          </a:p>
        </p:txBody>
      </p:sp>
    </p:spTree>
    <p:extLst>
      <p:ext uri="{BB962C8B-B14F-4D97-AF65-F5344CB8AC3E}">
        <p14:creationId xmlns:p14="http://schemas.microsoft.com/office/powerpoint/2010/main" val="2184173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622BD-038D-4074-BB53-AE41C4B72429}" type="slidenum">
              <a:rPr lang="en-US" smtClean="0"/>
              <a:t>57</a:t>
            </a:fld>
            <a:endParaRPr lang="en-US"/>
          </a:p>
        </p:txBody>
      </p:sp>
    </p:spTree>
    <p:extLst>
      <p:ext uri="{BB962C8B-B14F-4D97-AF65-F5344CB8AC3E}">
        <p14:creationId xmlns:p14="http://schemas.microsoft.com/office/powerpoint/2010/main" val="25429364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Employees may be working near or over water. They must wear a Coast Guard approved life jacket or buoyant work vest if there is danager of falling into the water.  Working in and around traffic requires workers to wear high visibility clothing.  ANSI has approved criteria for high visibility worker apprel.</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29C7D5-4A6F-4A3B-983E-3B772F7F4B7C}" type="slidenum">
              <a:rPr lang="en-US" altLang="en-US" smtClean="0"/>
              <a:pPr>
                <a:spcBef>
                  <a:spcPct val="0"/>
                </a:spcBef>
              </a:pPr>
              <a:t>58</a:t>
            </a:fld>
            <a:endParaRPr lang="en-US" altLang="en-US"/>
          </a:p>
        </p:txBody>
      </p:sp>
    </p:spTree>
    <p:extLst>
      <p:ext uri="{BB962C8B-B14F-4D97-AF65-F5344CB8AC3E}">
        <p14:creationId xmlns:p14="http://schemas.microsoft.com/office/powerpoint/2010/main" val="42669890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622BD-038D-4074-BB53-AE41C4B72429}" type="slidenum">
              <a:rPr lang="en-US" smtClean="0"/>
              <a:t>59</a:t>
            </a:fld>
            <a:endParaRPr lang="en-US"/>
          </a:p>
        </p:txBody>
      </p:sp>
    </p:spTree>
    <p:extLst>
      <p:ext uri="{BB962C8B-B14F-4D97-AF65-F5344CB8AC3E}">
        <p14:creationId xmlns:p14="http://schemas.microsoft.com/office/powerpoint/2010/main" val="12580943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Summary</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A874F5-133A-4B45-96E7-AF5ABD9FF4C7}" type="slidenum">
              <a:rPr lang="en-US" altLang="en-US" smtClean="0"/>
              <a:pPr>
                <a:spcBef>
                  <a:spcPct val="0"/>
                </a:spcBef>
              </a:pPr>
              <a:t>60</a:t>
            </a:fld>
            <a:endParaRPr lang="en-US" altLang="en-US"/>
          </a:p>
        </p:txBody>
      </p:sp>
    </p:spTree>
    <p:extLst>
      <p:ext uri="{BB962C8B-B14F-4D97-AF65-F5344CB8AC3E}">
        <p14:creationId xmlns:p14="http://schemas.microsoft.com/office/powerpoint/2010/main" val="205602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employees can be removed from exposure to the potential hzard by changing the way they do their jobs, then the hazard can be eliminated with a work practice control.</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4DFF83-B53C-496E-8109-14ECE13318AB}" type="slidenum">
              <a:rPr lang="en-US" altLang="en-US" smtClean="0"/>
              <a:pPr>
                <a:spcBef>
                  <a:spcPct val="0"/>
                </a:spcBef>
              </a:pPr>
              <a:t>7</a:t>
            </a:fld>
            <a:endParaRPr lang="en-US" altLang="en-US"/>
          </a:p>
        </p:txBody>
      </p:sp>
    </p:spTree>
    <p:extLst>
      <p:ext uri="{BB962C8B-B14F-4D97-AF65-F5344CB8AC3E}">
        <p14:creationId xmlns:p14="http://schemas.microsoft.com/office/powerpoint/2010/main" val="17598763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622BD-038D-4074-BB53-AE41C4B72429}" type="slidenum">
              <a:rPr lang="en-US" smtClean="0"/>
              <a:t>61</a:t>
            </a:fld>
            <a:endParaRPr lang="en-US"/>
          </a:p>
        </p:txBody>
      </p:sp>
    </p:spTree>
    <p:extLst>
      <p:ext uri="{BB962C8B-B14F-4D97-AF65-F5344CB8AC3E}">
        <p14:creationId xmlns:p14="http://schemas.microsoft.com/office/powerpoint/2010/main" val="3409991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622BD-038D-4074-BB53-AE41C4B72429}" type="slidenum">
              <a:rPr lang="en-US" smtClean="0"/>
              <a:t>62</a:t>
            </a:fld>
            <a:endParaRPr lang="en-US"/>
          </a:p>
        </p:txBody>
      </p:sp>
    </p:spTree>
    <p:extLst>
      <p:ext uri="{BB962C8B-B14F-4D97-AF65-F5344CB8AC3E}">
        <p14:creationId xmlns:p14="http://schemas.microsoft.com/office/powerpoint/2010/main" val="345987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26F8D6-BD14-4D51-8AD0-62325811486A}" type="slidenum">
              <a:rPr lang="en-US" altLang="en-US" smtClean="0"/>
              <a:pPr>
                <a:spcBef>
                  <a:spcPct val="0"/>
                </a:spcBef>
              </a:pPr>
              <a:t>8</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Typical job hazards……discuss are there any more?</a:t>
            </a:r>
          </a:p>
        </p:txBody>
      </p:sp>
    </p:spTree>
    <p:extLst>
      <p:ext uri="{BB962C8B-B14F-4D97-AF65-F5344CB8AC3E}">
        <p14:creationId xmlns:p14="http://schemas.microsoft.com/office/powerpoint/2010/main" val="348521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6AB83C-2F04-4FD7-8E23-F151A6586B92}" type="slidenum">
              <a:rPr lang="en-US" altLang="en-US" smtClean="0"/>
              <a:pPr>
                <a:spcBef>
                  <a:spcPct val="0"/>
                </a:spcBef>
              </a:pPr>
              <a:t>9</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Tree>
    <p:extLst>
      <p:ext uri="{BB962C8B-B14F-4D97-AF65-F5344CB8AC3E}">
        <p14:creationId xmlns:p14="http://schemas.microsoft.com/office/powerpoint/2010/main" val="127908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8255" indent="-291636">
              <a:spcBef>
                <a:spcPct val="30000"/>
              </a:spcBef>
              <a:defRPr sz="1200">
                <a:solidFill>
                  <a:schemeClr val="tx1"/>
                </a:solidFill>
                <a:latin typeface="Times New Roman" panose="02020603050405020304" pitchFamily="18" charset="0"/>
              </a:defRPr>
            </a:lvl2pPr>
            <a:lvl3pPr marL="1166546" indent="-233309">
              <a:spcBef>
                <a:spcPct val="30000"/>
              </a:spcBef>
              <a:defRPr sz="1200">
                <a:solidFill>
                  <a:schemeClr val="tx1"/>
                </a:solidFill>
                <a:latin typeface="Times New Roman" panose="02020603050405020304" pitchFamily="18" charset="0"/>
              </a:defRPr>
            </a:lvl3pPr>
            <a:lvl4pPr marL="1633164" indent="-233309">
              <a:spcBef>
                <a:spcPct val="30000"/>
              </a:spcBef>
              <a:defRPr sz="1200">
                <a:solidFill>
                  <a:schemeClr val="tx1"/>
                </a:solidFill>
                <a:latin typeface="Times New Roman" panose="02020603050405020304" pitchFamily="18" charset="0"/>
              </a:defRPr>
            </a:lvl4pPr>
            <a:lvl5pPr marL="2099782" indent="-233309">
              <a:spcBef>
                <a:spcPct val="30000"/>
              </a:spcBef>
              <a:defRPr sz="1200">
                <a:solidFill>
                  <a:schemeClr val="tx1"/>
                </a:solidFill>
                <a:latin typeface="Times New Roman" panose="02020603050405020304" pitchFamily="18" charset="0"/>
              </a:defRPr>
            </a:lvl5pPr>
            <a:lvl6pPr marL="2566401" indent="-233309" eaLnBrk="0" fontAlgn="base" hangingPunct="0">
              <a:spcBef>
                <a:spcPct val="30000"/>
              </a:spcBef>
              <a:spcAft>
                <a:spcPct val="0"/>
              </a:spcAft>
              <a:defRPr sz="1200">
                <a:solidFill>
                  <a:schemeClr val="tx1"/>
                </a:solidFill>
                <a:latin typeface="Times New Roman" panose="02020603050405020304" pitchFamily="18" charset="0"/>
              </a:defRPr>
            </a:lvl6pPr>
            <a:lvl7pPr marL="3033019" indent="-233309" eaLnBrk="0" fontAlgn="base" hangingPunct="0">
              <a:spcBef>
                <a:spcPct val="30000"/>
              </a:spcBef>
              <a:spcAft>
                <a:spcPct val="0"/>
              </a:spcAft>
              <a:defRPr sz="1200">
                <a:solidFill>
                  <a:schemeClr val="tx1"/>
                </a:solidFill>
                <a:latin typeface="Times New Roman" panose="02020603050405020304" pitchFamily="18" charset="0"/>
              </a:defRPr>
            </a:lvl7pPr>
            <a:lvl8pPr marL="3499637" indent="-233309" eaLnBrk="0" fontAlgn="base" hangingPunct="0">
              <a:spcBef>
                <a:spcPct val="30000"/>
              </a:spcBef>
              <a:spcAft>
                <a:spcPct val="0"/>
              </a:spcAft>
              <a:defRPr sz="1200">
                <a:solidFill>
                  <a:schemeClr val="tx1"/>
                </a:solidFill>
                <a:latin typeface="Times New Roman" panose="02020603050405020304" pitchFamily="18" charset="0"/>
              </a:defRPr>
            </a:lvl8pPr>
            <a:lvl9pPr marL="3966256" indent="-23330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ABB743-C854-45AB-B0E5-DBA15FD7958B}" type="slidenum">
              <a:rPr lang="en-US" altLang="en-US" smtClean="0"/>
              <a:pPr>
                <a:spcBef>
                  <a:spcPct val="0"/>
                </a:spcBef>
              </a:pPr>
              <a:t>10</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a:t>No single combination of PPE and clothing is capable of protecting against all hazards.  Thus PPE should be used in conjunction with other pretective methods.</a:t>
            </a:r>
          </a:p>
        </p:txBody>
      </p:sp>
    </p:spTree>
    <p:extLst>
      <p:ext uri="{BB962C8B-B14F-4D97-AF65-F5344CB8AC3E}">
        <p14:creationId xmlns:p14="http://schemas.microsoft.com/office/powerpoint/2010/main" val="1043808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276600"/>
            <a:ext cx="7772400" cy="533399"/>
          </a:xfrm>
          <a:prstGeom prst="rect">
            <a:avLst/>
          </a:prstGeom>
        </p:spPr>
        <p:txBody>
          <a:bodyPr/>
          <a:lstStyle>
            <a:lvl1pPr>
              <a:defRPr sz="2400" b="1">
                <a:solidFill>
                  <a:srgbClr val="7D212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Slide Number Placeholder 1"/>
          <p:cNvSpPr>
            <a:spLocks noGrp="1"/>
          </p:cNvSpPr>
          <p:nvPr>
            <p:ph type="sldNum" sz="quarter" idx="4"/>
          </p:nvPr>
        </p:nvSpPr>
        <p:spPr>
          <a:xfrm>
            <a:off x="228600" y="6324600"/>
            <a:ext cx="2057400" cy="365125"/>
          </a:xfrm>
          <a:prstGeom prst="rect">
            <a:avLst/>
          </a:prstGeom>
        </p:spPr>
        <p:txBody>
          <a:bodyPr vert="horz" lIns="91440" tIns="45720" rIns="91440" bIns="45720" rtlCol="0" anchor="ctr"/>
          <a:lstStyle>
            <a:lvl1pPr algn="l">
              <a:defRPr sz="1200">
                <a:solidFill>
                  <a:schemeClr val="bg1"/>
                </a:solidFill>
              </a:defRPr>
            </a:lvl1pPr>
          </a:lstStyle>
          <a:p>
            <a:fld id="{767653FE-1062-42CB-B955-135171EDB6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88392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a:xfrm>
            <a:off x="228600" y="6324600"/>
            <a:ext cx="2057400" cy="365125"/>
          </a:xfrm>
          <a:prstGeom prst="rect">
            <a:avLst/>
          </a:prstGeom>
        </p:spPr>
        <p:txBody>
          <a:bodyPr vert="horz" lIns="91440" tIns="45720" rIns="91440" bIns="45720" rtlCol="0" anchor="ctr"/>
          <a:lstStyle>
            <a:lvl1pPr algn="l">
              <a:defRPr sz="1200">
                <a:solidFill>
                  <a:schemeClr val="bg1"/>
                </a:solidFill>
              </a:defRPr>
            </a:lvl1pPr>
          </a:lstStyle>
          <a:p>
            <a:fld id="{767653FE-1062-42CB-B955-135171EDB6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7840" y="274638"/>
            <a:ext cx="8310359" cy="487362"/>
          </a:xfrm>
          <a:prstGeom prst="rect">
            <a:avLst/>
          </a:prstGeom>
        </p:spPr>
        <p:txBody>
          <a:bodyPr/>
          <a:lstStyle>
            <a:lvl1pPr algn="l">
              <a:defRPr sz="2800" b="0">
                <a:solidFill>
                  <a:srgbClr val="7D212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036639"/>
            <a:ext cx="44958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876801" y="1036639"/>
            <a:ext cx="4114799"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
          <p:cNvSpPr>
            <a:spLocks noGrp="1"/>
          </p:cNvSpPr>
          <p:nvPr>
            <p:ph type="sldNum" sz="quarter" idx="4"/>
          </p:nvPr>
        </p:nvSpPr>
        <p:spPr>
          <a:xfrm>
            <a:off x="228600" y="6324600"/>
            <a:ext cx="2057400" cy="365125"/>
          </a:xfrm>
          <a:prstGeom prst="rect">
            <a:avLst/>
          </a:prstGeom>
        </p:spPr>
        <p:txBody>
          <a:bodyPr vert="horz" lIns="91440" tIns="45720" rIns="91440" bIns="45720" rtlCol="0" anchor="ctr"/>
          <a:lstStyle>
            <a:lvl1pPr algn="l">
              <a:defRPr sz="1200">
                <a:solidFill>
                  <a:schemeClr val="bg1"/>
                </a:solidFill>
              </a:defRPr>
            </a:lvl1pPr>
          </a:lstStyle>
          <a:p>
            <a:fld id="{767653FE-1062-42CB-B955-135171EDB6E3}" type="slidenum">
              <a:rPr lang="en-US" smtClean="0"/>
              <a:pPr/>
              <a:t>‹#›</a:t>
            </a:fld>
            <a:endParaRPr lang="en-US"/>
          </a:p>
        </p:txBody>
      </p:sp>
    </p:spTree>
    <p:extLst>
      <p:ext uri="{BB962C8B-B14F-4D97-AF65-F5344CB8AC3E}">
        <p14:creationId xmlns:p14="http://schemas.microsoft.com/office/powerpoint/2010/main" val="265216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a:spLocks noGrp="1"/>
          </p:cNvSpPr>
          <p:nvPr>
            <p:ph idx="1"/>
          </p:nvPr>
        </p:nvSpPr>
        <p:spPr>
          <a:xfrm>
            <a:off x="381000" y="975519"/>
            <a:ext cx="8382000" cy="4906962"/>
          </a:xfrm>
          <a:prstGeom prst="rect">
            <a:avLst/>
          </a:prstGeom>
        </p:spPr>
        <p:txBody>
          <a:bodyPr/>
          <a:lstStyle>
            <a:lvl1pPr>
              <a:buFont typeface="Wingdings" pitchFamily="2" charset="2"/>
              <a:buChar char="§"/>
              <a:defRPr sz="2400">
                <a:solidFill>
                  <a:srgbClr val="002856"/>
                </a:solidFill>
                <a:latin typeface="Arial" panose="020B0604020202020204" pitchFamily="34" charset="0"/>
                <a:cs typeface="Arial" panose="020B0604020202020204" pitchFamily="34" charset="0"/>
              </a:defRPr>
            </a:lvl1pPr>
            <a:lvl2pPr>
              <a:buFont typeface="Wingdings" pitchFamily="2" charset="2"/>
              <a:buChar char="§"/>
              <a:defRPr sz="2400">
                <a:solidFill>
                  <a:srgbClr val="002856"/>
                </a:solidFill>
                <a:latin typeface="Arial" panose="020B0604020202020204" pitchFamily="34" charset="0"/>
                <a:cs typeface="Arial" panose="020B0604020202020204" pitchFamily="34" charset="0"/>
              </a:defRPr>
            </a:lvl2pPr>
            <a:lvl3pPr>
              <a:buFont typeface="Wingdings" pitchFamily="2" charset="2"/>
              <a:buChar char="§"/>
              <a:defRPr sz="2400">
                <a:solidFill>
                  <a:srgbClr val="002856"/>
                </a:solidFill>
                <a:latin typeface="Arial" panose="020B0604020202020204" pitchFamily="34" charset="0"/>
                <a:cs typeface="Arial" panose="020B0604020202020204" pitchFamily="34" charset="0"/>
              </a:defRPr>
            </a:lvl3pPr>
            <a:lvl4pPr>
              <a:buFont typeface="Wingdings" pitchFamily="2" charset="2"/>
              <a:buChar char="§"/>
              <a:defRPr sz="2400">
                <a:solidFill>
                  <a:srgbClr val="002856"/>
                </a:solidFill>
                <a:latin typeface="Arial" panose="020B0604020202020204" pitchFamily="34" charset="0"/>
                <a:cs typeface="Arial" panose="020B0604020202020204" pitchFamily="34" charset="0"/>
              </a:defRPr>
            </a:lvl4pPr>
            <a:lvl5pPr>
              <a:buFont typeface="Wingdings" pitchFamily="2" charset="2"/>
              <a:buChar char="§"/>
              <a:defRPr sz="2400">
                <a:solidFill>
                  <a:srgbClr val="0028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a:xfrm>
            <a:off x="228600" y="6324600"/>
            <a:ext cx="2057400" cy="365125"/>
          </a:xfrm>
          <a:prstGeom prst="rect">
            <a:avLst/>
          </a:prstGeom>
        </p:spPr>
        <p:txBody>
          <a:bodyPr vert="horz" lIns="91440" tIns="45720" rIns="91440" bIns="45720" rtlCol="0" anchor="ctr"/>
          <a:lstStyle>
            <a:lvl1pPr algn="l">
              <a:defRPr sz="1200">
                <a:solidFill>
                  <a:schemeClr val="bg1"/>
                </a:solidFill>
              </a:defRPr>
            </a:lvl1pPr>
          </a:lstStyle>
          <a:p>
            <a:fld id="{767653FE-1062-42CB-B955-135171EDB6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28600" y="6324600"/>
            <a:ext cx="2057400" cy="365125"/>
          </a:xfrm>
          <a:prstGeom prst="rect">
            <a:avLst/>
          </a:prstGeom>
        </p:spPr>
        <p:txBody>
          <a:bodyPr vert="horz" lIns="91440" tIns="45720" rIns="91440" bIns="45720" rtlCol="0" anchor="ctr"/>
          <a:lstStyle>
            <a:lvl1pPr algn="r">
              <a:defRPr sz="1200">
                <a:solidFill>
                  <a:schemeClr val="bg1"/>
                </a:solidFill>
              </a:defRPr>
            </a:lvl1pPr>
          </a:lstStyle>
          <a:p>
            <a:fld id="{767653FE-1062-42CB-B955-135171EDB6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14148" y="914400"/>
            <a:ext cx="5233012" cy="4419600"/>
          </a:xfrm>
        </p:spPr>
        <p:txBody>
          <a:bodyPr/>
          <a:lstStyle/>
          <a:p>
            <a:pPr lvl="0">
              <a:spcBef>
                <a:spcPts val="0"/>
              </a:spcBef>
            </a:pPr>
            <a:r>
              <a:rPr lang="en-US" sz="8800" dirty="0">
                <a:solidFill>
                  <a:srgbClr val="00457C"/>
                </a:solidFill>
                <a:latin typeface="Calibri"/>
                <a:ea typeface="+mn-ea"/>
                <a:cs typeface="+mn-cs"/>
              </a:rPr>
              <a:t>Personal </a:t>
            </a:r>
            <a:br>
              <a:rPr lang="en-US" sz="8800" dirty="0">
                <a:solidFill>
                  <a:srgbClr val="00457C"/>
                </a:solidFill>
                <a:latin typeface="Calibri"/>
                <a:ea typeface="+mn-ea"/>
                <a:cs typeface="+mn-cs"/>
              </a:rPr>
            </a:br>
            <a:r>
              <a:rPr lang="en-US" sz="8800" dirty="0">
                <a:solidFill>
                  <a:srgbClr val="00457C"/>
                </a:solidFill>
                <a:latin typeface="Calibri"/>
                <a:ea typeface="+mn-ea"/>
                <a:cs typeface="+mn-cs"/>
              </a:rPr>
              <a:t>Protective </a:t>
            </a:r>
            <a:br>
              <a:rPr lang="en-US" sz="8800" dirty="0">
                <a:solidFill>
                  <a:srgbClr val="00457C"/>
                </a:solidFill>
                <a:latin typeface="Calibri"/>
                <a:ea typeface="+mn-ea"/>
                <a:cs typeface="+mn-cs"/>
              </a:rPr>
            </a:br>
            <a:r>
              <a:rPr lang="en-US" sz="8800" dirty="0">
                <a:solidFill>
                  <a:srgbClr val="00457C"/>
                </a:solidFill>
                <a:latin typeface="Calibri"/>
                <a:ea typeface="+mn-ea"/>
                <a:cs typeface="+mn-cs"/>
              </a:rPr>
              <a:t>Equipment </a:t>
            </a:r>
            <a:br>
              <a:rPr lang="en-US" sz="8800" dirty="0">
                <a:solidFill>
                  <a:srgbClr val="00457C"/>
                </a:solidFill>
                <a:latin typeface="Calibri"/>
                <a:ea typeface="+mn-ea"/>
                <a:cs typeface="+mn-cs"/>
              </a:rPr>
            </a:br>
            <a:endParaRPr lang="en-US" dirty="0"/>
          </a:p>
        </p:txBody>
      </p:sp>
      <p:pic>
        <p:nvPicPr>
          <p:cNvPr id="7171" name="Picture 49" descr="MAN WEARING HARDHAT WITH FACE SHEI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7919" y="1600066"/>
            <a:ext cx="2250281" cy="306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p:txBody>
          <a:bodyPr/>
          <a:lstStyle/>
          <a:p>
            <a:fld id="{767653FE-1062-42CB-B955-135171EDB6E3}"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solidFill>
                  <a:srgbClr val="00457C"/>
                </a:solidFill>
              </a:rPr>
              <a:t>About PPE</a:t>
            </a:r>
          </a:p>
        </p:txBody>
      </p:sp>
      <p:sp>
        <p:nvSpPr>
          <p:cNvPr id="23555" name="Rectangle 3"/>
          <p:cNvSpPr>
            <a:spLocks noGrp="1" noChangeArrowheads="1"/>
          </p:cNvSpPr>
          <p:nvPr>
            <p:ph idx="1"/>
          </p:nvPr>
        </p:nvSpPr>
        <p:spPr>
          <a:xfrm>
            <a:off x="838200" y="1036639"/>
            <a:ext cx="8153400" cy="4906962"/>
          </a:xfrm>
        </p:spPr>
        <p:txBody>
          <a:bodyPr/>
          <a:lstStyle/>
          <a:p>
            <a:pPr marL="0" indent="0" eaLnBrk="1" hangingPunct="1">
              <a:lnSpc>
                <a:spcPct val="90000"/>
              </a:lnSpc>
              <a:buNone/>
            </a:pPr>
            <a:endParaRPr lang="en-US" altLang="en-US" sz="2800" dirty="0">
              <a:solidFill>
                <a:srgbClr val="00457C"/>
              </a:solidFill>
            </a:endParaRPr>
          </a:p>
          <a:p>
            <a:pPr marL="0" indent="0" eaLnBrk="1" hangingPunct="1">
              <a:lnSpc>
                <a:spcPct val="90000"/>
              </a:lnSpc>
              <a:buNone/>
            </a:pPr>
            <a:r>
              <a:rPr lang="en-US" altLang="en-US" sz="2800" dirty="0">
                <a:solidFill>
                  <a:srgbClr val="00457C"/>
                </a:solidFill>
              </a:rPr>
              <a:t>You should know</a:t>
            </a:r>
          </a:p>
          <a:p>
            <a:pPr lvl="2" eaLnBrk="1" hangingPunct="1">
              <a:lnSpc>
                <a:spcPct val="90000"/>
              </a:lnSpc>
              <a:buFont typeface="Arial" panose="020B0604020202020204" pitchFamily="34" charset="0"/>
              <a:buChar char="•"/>
            </a:pPr>
            <a:r>
              <a:rPr lang="en-US" altLang="en-US" sz="2800" dirty="0">
                <a:solidFill>
                  <a:srgbClr val="00457C"/>
                </a:solidFill>
              </a:rPr>
              <a:t>Limitations of PPE</a:t>
            </a:r>
          </a:p>
          <a:p>
            <a:pPr lvl="2" eaLnBrk="1" hangingPunct="1">
              <a:lnSpc>
                <a:spcPct val="90000"/>
              </a:lnSpc>
              <a:buFont typeface="Arial" panose="020B0604020202020204" pitchFamily="34" charset="0"/>
              <a:buChar char="•"/>
            </a:pPr>
            <a:r>
              <a:rPr lang="en-US" altLang="en-US" sz="2800" dirty="0">
                <a:solidFill>
                  <a:srgbClr val="00457C"/>
                </a:solidFill>
              </a:rPr>
              <a:t>How to use PPE</a:t>
            </a:r>
          </a:p>
          <a:p>
            <a:pPr lvl="2" eaLnBrk="1" hangingPunct="1">
              <a:lnSpc>
                <a:spcPct val="90000"/>
              </a:lnSpc>
              <a:buFont typeface="Arial" panose="020B0604020202020204" pitchFamily="34" charset="0"/>
              <a:buChar char="•"/>
            </a:pPr>
            <a:r>
              <a:rPr lang="en-US" altLang="en-US" sz="2800" dirty="0">
                <a:solidFill>
                  <a:srgbClr val="00457C"/>
                </a:solidFill>
              </a:rPr>
              <a:t>When to use PPE</a:t>
            </a:r>
          </a:p>
          <a:p>
            <a:pPr lvl="2" eaLnBrk="1" hangingPunct="1">
              <a:lnSpc>
                <a:spcPct val="90000"/>
              </a:lnSpc>
              <a:buFont typeface="Arial" panose="020B0604020202020204" pitchFamily="34" charset="0"/>
              <a:buChar char="•"/>
            </a:pPr>
            <a:r>
              <a:rPr lang="en-US" altLang="en-US" sz="2800" dirty="0">
                <a:solidFill>
                  <a:srgbClr val="00457C"/>
                </a:solidFill>
              </a:rPr>
              <a:t>Inspect PPE before use</a:t>
            </a:r>
          </a:p>
          <a:p>
            <a:pPr lvl="2" eaLnBrk="1" hangingPunct="1">
              <a:lnSpc>
                <a:spcPct val="90000"/>
              </a:lnSpc>
              <a:buFont typeface="Arial" panose="020B0604020202020204" pitchFamily="34" charset="0"/>
              <a:buChar char="•"/>
            </a:pPr>
            <a:r>
              <a:rPr lang="en-US" altLang="en-US" sz="2800" dirty="0">
                <a:solidFill>
                  <a:srgbClr val="00457C"/>
                </a:solidFill>
              </a:rPr>
              <a:t>Replacement of PPE</a:t>
            </a:r>
          </a:p>
          <a:p>
            <a:pPr lvl="2" eaLnBrk="1" hangingPunct="1">
              <a:lnSpc>
                <a:spcPct val="90000"/>
              </a:lnSpc>
              <a:buFont typeface="Arial" panose="020B0604020202020204" pitchFamily="34" charset="0"/>
              <a:buChar char="•"/>
            </a:pPr>
            <a:r>
              <a:rPr lang="en-US" altLang="en-US" sz="2800" dirty="0">
                <a:solidFill>
                  <a:srgbClr val="00457C"/>
                </a:solidFill>
              </a:rPr>
              <a:t>Cleaning &amp; Storage of PPE</a:t>
            </a:r>
          </a:p>
        </p:txBody>
      </p:sp>
      <p:sp>
        <p:nvSpPr>
          <p:cNvPr id="2" name="Slide Number Placeholder 1"/>
          <p:cNvSpPr>
            <a:spLocks noGrp="1"/>
          </p:cNvSpPr>
          <p:nvPr>
            <p:ph type="sldNum" sz="quarter" idx="4"/>
          </p:nvPr>
        </p:nvSpPr>
        <p:spPr/>
        <p:txBody>
          <a:bodyPr/>
          <a:lstStyle/>
          <a:p>
            <a:fld id="{767653FE-1062-42CB-B955-135171EDB6E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solidFill>
                  <a:srgbClr val="00457C"/>
                </a:solidFill>
              </a:rPr>
              <a:t>PPE Limitations</a:t>
            </a:r>
          </a:p>
        </p:txBody>
      </p:sp>
      <p:sp>
        <p:nvSpPr>
          <p:cNvPr id="50179" name="Rectangle 3"/>
          <p:cNvSpPr>
            <a:spLocks noGrp="1" noChangeArrowheads="1"/>
          </p:cNvSpPr>
          <p:nvPr>
            <p:ph idx="1"/>
          </p:nvPr>
        </p:nvSpPr>
        <p:spPr>
          <a:xfrm>
            <a:off x="457200" y="1371600"/>
            <a:ext cx="8382000" cy="3886200"/>
          </a:xfrm>
        </p:spPr>
        <p:txBody>
          <a:bodyPr>
            <a:normAutofit/>
          </a:bodyPr>
          <a:lstStyle/>
          <a:p>
            <a:pPr marL="0" indent="0" eaLnBrk="1" fontAlgn="auto" hangingPunct="1">
              <a:spcAft>
                <a:spcPts val="0"/>
              </a:spcAft>
              <a:buClr>
                <a:schemeClr val="tx2"/>
              </a:buClr>
              <a:buNone/>
              <a:defRPr/>
            </a:pPr>
            <a:r>
              <a:rPr lang="en-US" sz="3000" dirty="0">
                <a:solidFill>
                  <a:srgbClr val="00457C"/>
                </a:solidFill>
              </a:rPr>
              <a:t>PPE acts as a barrier between you and a hazard</a:t>
            </a:r>
          </a:p>
          <a:p>
            <a:pPr marL="274320" indent="-274320" eaLnBrk="1" fontAlgn="auto" hangingPunct="1">
              <a:spcAft>
                <a:spcPts val="0"/>
              </a:spcAft>
              <a:buClr>
                <a:schemeClr val="tx2"/>
              </a:buClr>
              <a:buFont typeface="Wingdings 2"/>
              <a:buChar char=""/>
              <a:defRPr/>
            </a:pPr>
            <a:endParaRPr lang="en-US" sz="3000" dirty="0">
              <a:solidFill>
                <a:srgbClr val="00457C"/>
              </a:solidFill>
            </a:endParaRPr>
          </a:p>
          <a:p>
            <a:pPr marL="0" indent="0" eaLnBrk="1" fontAlgn="auto" hangingPunct="1">
              <a:spcAft>
                <a:spcPts val="0"/>
              </a:spcAft>
              <a:buClr>
                <a:schemeClr val="tx2"/>
              </a:buClr>
              <a:buNone/>
              <a:defRPr/>
            </a:pPr>
            <a:r>
              <a:rPr lang="en-US" sz="3000" dirty="0">
                <a:solidFill>
                  <a:srgbClr val="00457C"/>
                </a:solidFill>
              </a:rPr>
              <a:t>PPE will not protect you if it is:</a:t>
            </a:r>
          </a:p>
          <a:p>
            <a:pPr lvl="2" indent="-246888" eaLnBrk="1" fontAlgn="auto" hangingPunct="1">
              <a:spcAft>
                <a:spcPts val="0"/>
              </a:spcAft>
              <a:buClr>
                <a:schemeClr val="tx2"/>
              </a:buClr>
              <a:buFont typeface="Wingdings 2"/>
              <a:buChar char=""/>
              <a:defRPr/>
            </a:pPr>
            <a:r>
              <a:rPr lang="en-US" sz="3000" dirty="0">
                <a:solidFill>
                  <a:srgbClr val="00457C"/>
                </a:solidFill>
              </a:rPr>
              <a:t>not designed for the specific hazard</a:t>
            </a:r>
          </a:p>
          <a:p>
            <a:pPr lvl="2" indent="-246888" eaLnBrk="1" fontAlgn="auto" hangingPunct="1">
              <a:spcAft>
                <a:spcPts val="0"/>
              </a:spcAft>
              <a:buClr>
                <a:schemeClr val="tx2"/>
              </a:buClr>
              <a:buFont typeface="Wingdings 2"/>
              <a:buChar char=""/>
              <a:defRPr/>
            </a:pPr>
            <a:r>
              <a:rPr lang="en-US" sz="3000" dirty="0">
                <a:solidFill>
                  <a:srgbClr val="00457C"/>
                </a:solidFill>
              </a:rPr>
              <a:t>damaged or worn</a:t>
            </a:r>
          </a:p>
          <a:p>
            <a:pPr lvl="2" indent="-246888" eaLnBrk="1" fontAlgn="auto" hangingPunct="1">
              <a:spcAft>
                <a:spcPts val="0"/>
              </a:spcAft>
              <a:buClr>
                <a:schemeClr val="tx2"/>
              </a:buClr>
              <a:buFont typeface="Wingdings 2"/>
              <a:buChar char=""/>
              <a:defRPr/>
            </a:pPr>
            <a:r>
              <a:rPr lang="en-US" sz="3000" dirty="0">
                <a:solidFill>
                  <a:srgbClr val="00457C"/>
                </a:solidFill>
              </a:rPr>
              <a:t>not adjusted properly</a:t>
            </a:r>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sz="2800" dirty="0"/>
          </a:p>
        </p:txBody>
      </p:sp>
      <p:sp>
        <p:nvSpPr>
          <p:cNvPr id="2" name="Slide Number Placeholder 1"/>
          <p:cNvSpPr>
            <a:spLocks noGrp="1"/>
          </p:cNvSpPr>
          <p:nvPr>
            <p:ph type="sldNum" sz="quarter" idx="4"/>
          </p:nvPr>
        </p:nvSpPr>
        <p:spPr/>
        <p:txBody>
          <a:bodyPr/>
          <a:lstStyle/>
          <a:p>
            <a:fld id="{767653FE-1062-42CB-B955-135171EDB6E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solidFill>
                  <a:srgbClr val="00457C"/>
                </a:solidFill>
              </a:rPr>
              <a:t>Using PPE</a:t>
            </a:r>
          </a:p>
        </p:txBody>
      </p:sp>
      <p:sp>
        <p:nvSpPr>
          <p:cNvPr id="56323" name="Rectangle 3"/>
          <p:cNvSpPr>
            <a:spLocks noGrp="1" noChangeArrowheads="1"/>
          </p:cNvSpPr>
          <p:nvPr>
            <p:ph idx="1"/>
          </p:nvPr>
        </p:nvSpPr>
        <p:spPr>
          <a:xfrm>
            <a:off x="0" y="1447800"/>
            <a:ext cx="8843760" cy="3992561"/>
          </a:xfrm>
        </p:spPr>
        <p:txBody>
          <a:bodyPr>
            <a:normAutofit/>
          </a:bodyPr>
          <a:lstStyle/>
          <a:p>
            <a:pPr marL="1074420" lvl="2" indent="-274320">
              <a:buClr>
                <a:schemeClr val="tx2"/>
              </a:buClr>
              <a:buFont typeface="Wingdings 2"/>
              <a:buChar char=""/>
              <a:defRPr/>
            </a:pPr>
            <a:r>
              <a:rPr lang="en-US" sz="2800" dirty="0">
                <a:solidFill>
                  <a:srgbClr val="00457C"/>
                </a:solidFill>
              </a:rPr>
              <a:t>For PPE to be effective in protecting you</a:t>
            </a:r>
          </a:p>
          <a:p>
            <a:pPr marL="800100" lvl="2" indent="0">
              <a:buClr>
                <a:schemeClr val="tx2"/>
              </a:buClr>
              <a:buNone/>
              <a:defRPr/>
            </a:pPr>
            <a:endParaRPr lang="en-US" sz="2800" dirty="0">
              <a:solidFill>
                <a:srgbClr val="00457C"/>
              </a:solidFill>
            </a:endParaRPr>
          </a:p>
          <a:p>
            <a:pPr lvl="2" indent="-246888" eaLnBrk="1" fontAlgn="auto" hangingPunct="1">
              <a:spcAft>
                <a:spcPts val="0"/>
              </a:spcAft>
              <a:buClr>
                <a:schemeClr val="tx2"/>
              </a:buClr>
              <a:buFont typeface="Wingdings 2"/>
              <a:buChar char=""/>
              <a:defRPr/>
            </a:pPr>
            <a:r>
              <a:rPr lang="en-US" sz="2800" dirty="0">
                <a:solidFill>
                  <a:srgbClr val="00457C"/>
                </a:solidFill>
              </a:rPr>
              <a:t>Use it in the manner you have been trained</a:t>
            </a:r>
          </a:p>
          <a:p>
            <a:pPr marL="896112" lvl="2" indent="0" eaLnBrk="1" fontAlgn="auto" hangingPunct="1">
              <a:spcAft>
                <a:spcPts val="0"/>
              </a:spcAft>
              <a:buClr>
                <a:schemeClr val="tx2"/>
              </a:buClr>
              <a:buNone/>
              <a:defRPr/>
            </a:pPr>
            <a:endParaRPr lang="en-US" sz="2800" dirty="0">
              <a:solidFill>
                <a:srgbClr val="00457C"/>
              </a:solidFill>
            </a:endParaRPr>
          </a:p>
          <a:p>
            <a:pPr lvl="2" indent="-246888" eaLnBrk="1" fontAlgn="auto" hangingPunct="1">
              <a:spcAft>
                <a:spcPts val="0"/>
              </a:spcAft>
              <a:buClr>
                <a:schemeClr val="tx2"/>
              </a:buClr>
              <a:buFont typeface="Wingdings 2"/>
              <a:buChar char=""/>
              <a:defRPr/>
            </a:pPr>
            <a:r>
              <a:rPr lang="en-US" sz="2800" dirty="0">
                <a:solidFill>
                  <a:srgbClr val="00457C"/>
                </a:solidFill>
              </a:rPr>
              <a:t>Use it only for the specific hazards for its design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4"/>
          </p:nvPr>
        </p:nvSpPr>
        <p:spPr/>
        <p:txBody>
          <a:bodyPr/>
          <a:lstStyle/>
          <a:p>
            <a:fld id="{767653FE-1062-42CB-B955-135171EDB6E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solidFill>
                  <a:srgbClr val="00457C"/>
                </a:solidFill>
              </a:rPr>
              <a:t>Inspect before using</a:t>
            </a:r>
          </a:p>
        </p:txBody>
      </p:sp>
      <p:sp>
        <p:nvSpPr>
          <p:cNvPr id="29699" name="Rectangle 3"/>
          <p:cNvSpPr>
            <a:spLocks noGrp="1" noChangeArrowheads="1"/>
          </p:cNvSpPr>
          <p:nvPr>
            <p:ph idx="1"/>
          </p:nvPr>
        </p:nvSpPr>
        <p:spPr>
          <a:xfrm>
            <a:off x="147840" y="1600200"/>
            <a:ext cx="8077200" cy="3535361"/>
          </a:xfrm>
        </p:spPr>
        <p:txBody>
          <a:bodyPr/>
          <a:lstStyle/>
          <a:p>
            <a:pPr marL="914400" lvl="2" indent="0">
              <a:buNone/>
            </a:pPr>
            <a:r>
              <a:rPr lang="en-US" altLang="en-US" sz="2800" dirty="0">
                <a:solidFill>
                  <a:srgbClr val="00457C"/>
                </a:solidFill>
              </a:rPr>
              <a:t>Before you use your PPE, inspect it for:</a:t>
            </a:r>
          </a:p>
          <a:p>
            <a:pPr marL="914400" lvl="2" indent="0">
              <a:buNone/>
            </a:pPr>
            <a:endParaRPr lang="en-US" altLang="en-US" sz="2800" dirty="0">
              <a:solidFill>
                <a:srgbClr val="00457C"/>
              </a:solidFill>
            </a:endParaRPr>
          </a:p>
          <a:p>
            <a:pPr lvl="3">
              <a:buFont typeface="Arial" panose="020B0604020202020204" pitchFamily="34" charset="0"/>
              <a:buChar char="•"/>
            </a:pPr>
            <a:r>
              <a:rPr lang="en-US" altLang="en-US" sz="2800" dirty="0">
                <a:solidFill>
                  <a:srgbClr val="00457C"/>
                </a:solidFill>
              </a:rPr>
              <a:t>Worn or damaged parts</a:t>
            </a:r>
          </a:p>
          <a:p>
            <a:pPr lvl="3">
              <a:buFont typeface="Arial" panose="020B0604020202020204" pitchFamily="34" charset="0"/>
              <a:buChar char="•"/>
            </a:pPr>
            <a:r>
              <a:rPr lang="en-US" altLang="en-US" sz="2800" dirty="0">
                <a:solidFill>
                  <a:srgbClr val="00457C"/>
                </a:solidFill>
              </a:rPr>
              <a:t>Leaks, cracks or deformities</a:t>
            </a:r>
          </a:p>
          <a:p>
            <a:pPr lvl="3">
              <a:buFont typeface="Arial" panose="020B0604020202020204" pitchFamily="34" charset="0"/>
              <a:buChar char="•"/>
            </a:pPr>
            <a:r>
              <a:rPr lang="en-US" altLang="en-US" sz="2800" dirty="0">
                <a:solidFill>
                  <a:srgbClr val="00457C"/>
                </a:solidFill>
              </a:rPr>
              <a:t>Cleanliness</a:t>
            </a:r>
          </a:p>
          <a:p>
            <a:pPr lvl="3">
              <a:buFont typeface="Arial" panose="020B0604020202020204" pitchFamily="34" charset="0"/>
              <a:buChar char="•"/>
            </a:pPr>
            <a:r>
              <a:rPr lang="en-US" altLang="en-US" sz="2800" dirty="0">
                <a:solidFill>
                  <a:srgbClr val="00457C"/>
                </a:solidFill>
              </a:rPr>
              <a:t>Correct size</a:t>
            </a:r>
          </a:p>
        </p:txBody>
      </p:sp>
      <p:sp>
        <p:nvSpPr>
          <p:cNvPr id="2" name="Slide Number Placeholder 1"/>
          <p:cNvSpPr>
            <a:spLocks noGrp="1"/>
          </p:cNvSpPr>
          <p:nvPr>
            <p:ph type="sldNum" sz="quarter" idx="4"/>
          </p:nvPr>
        </p:nvSpPr>
        <p:spPr/>
        <p:txBody>
          <a:bodyPr/>
          <a:lstStyle/>
          <a:p>
            <a:fld id="{767653FE-1062-42CB-B955-135171EDB6E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a:solidFill>
                  <a:srgbClr val="00457C"/>
                </a:solidFill>
              </a:rPr>
              <a:t>Replace</a:t>
            </a:r>
          </a:p>
        </p:txBody>
      </p:sp>
      <p:sp>
        <p:nvSpPr>
          <p:cNvPr id="31747" name="Rectangle 3"/>
          <p:cNvSpPr>
            <a:spLocks noGrp="1" noChangeArrowheads="1"/>
          </p:cNvSpPr>
          <p:nvPr>
            <p:ph idx="1"/>
          </p:nvPr>
        </p:nvSpPr>
        <p:spPr>
          <a:xfrm>
            <a:off x="155723" y="1295400"/>
            <a:ext cx="8839200" cy="4144961"/>
          </a:xfrm>
        </p:spPr>
        <p:txBody>
          <a:bodyPr/>
          <a:lstStyle/>
          <a:p>
            <a:pPr marL="914400" lvl="2" indent="0">
              <a:buNone/>
            </a:pPr>
            <a:r>
              <a:rPr lang="en-US" altLang="en-US" sz="2800" dirty="0">
                <a:solidFill>
                  <a:srgbClr val="00457C"/>
                </a:solidFill>
              </a:rPr>
              <a:t>Replace PPE</a:t>
            </a:r>
          </a:p>
          <a:p>
            <a:pPr marL="914400" lvl="2" indent="0">
              <a:buNone/>
            </a:pPr>
            <a:endParaRPr lang="en-US" altLang="en-US" sz="2800" dirty="0">
              <a:solidFill>
                <a:srgbClr val="00457C"/>
              </a:solidFill>
            </a:endParaRPr>
          </a:p>
          <a:p>
            <a:pPr lvl="2">
              <a:buFont typeface="Arial" panose="020B0604020202020204" pitchFamily="34" charset="0"/>
              <a:buChar char="•"/>
            </a:pPr>
            <a:r>
              <a:rPr lang="en-US" altLang="en-US" sz="2800" dirty="0">
                <a:solidFill>
                  <a:srgbClr val="00457C"/>
                </a:solidFill>
              </a:rPr>
              <a:t>If any PPE is damaged or worn</a:t>
            </a:r>
          </a:p>
          <a:p>
            <a:pPr lvl="2" eaLnBrk="1" hangingPunct="1">
              <a:buFont typeface="Arial" panose="020B0604020202020204" pitchFamily="34" charset="0"/>
              <a:buChar char="•"/>
            </a:pPr>
            <a:r>
              <a:rPr lang="en-US" altLang="en-US" sz="2800" dirty="0">
                <a:solidFill>
                  <a:srgbClr val="00457C"/>
                </a:solidFill>
              </a:rPr>
              <a:t>Get it repaired or replaced immediately</a:t>
            </a:r>
          </a:p>
          <a:p>
            <a:pPr lvl="2" eaLnBrk="1" hangingPunct="1">
              <a:buFont typeface="Arial" panose="020B0604020202020204" pitchFamily="34" charset="0"/>
              <a:buChar char="•"/>
            </a:pPr>
            <a:r>
              <a:rPr lang="en-US" altLang="en-US" sz="2800" dirty="0">
                <a:solidFill>
                  <a:srgbClr val="00457C"/>
                </a:solidFill>
              </a:rPr>
              <a:t>Do not work without replacement PPE</a:t>
            </a:r>
          </a:p>
          <a:p>
            <a:pPr lvl="2" eaLnBrk="1" hangingPunct="1">
              <a:buFont typeface="Arial" panose="020B0604020202020204" pitchFamily="34" charset="0"/>
              <a:buChar char="•"/>
            </a:pPr>
            <a:r>
              <a:rPr lang="en-US" altLang="en-US" sz="2800" dirty="0">
                <a:solidFill>
                  <a:srgbClr val="00457C"/>
                </a:solidFill>
              </a:rPr>
              <a:t>Tell your supervisor you need new PPE</a:t>
            </a:r>
          </a:p>
        </p:txBody>
      </p:sp>
      <p:sp>
        <p:nvSpPr>
          <p:cNvPr id="2" name="Slide Number Placeholder 1"/>
          <p:cNvSpPr>
            <a:spLocks noGrp="1"/>
          </p:cNvSpPr>
          <p:nvPr>
            <p:ph type="sldNum" sz="quarter" idx="4"/>
          </p:nvPr>
        </p:nvSpPr>
        <p:spPr/>
        <p:txBody>
          <a:bodyPr/>
          <a:lstStyle/>
          <a:p>
            <a:fld id="{767653FE-1062-42CB-B955-135171EDB6E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a:solidFill>
                  <a:srgbClr val="00457C"/>
                </a:solidFill>
              </a:rPr>
              <a:t>Cleaning &amp; Storage</a:t>
            </a:r>
          </a:p>
        </p:txBody>
      </p:sp>
      <p:sp>
        <p:nvSpPr>
          <p:cNvPr id="33795" name="Rectangle 3"/>
          <p:cNvSpPr>
            <a:spLocks noGrp="1" noChangeArrowheads="1"/>
          </p:cNvSpPr>
          <p:nvPr>
            <p:ph idx="1"/>
          </p:nvPr>
        </p:nvSpPr>
        <p:spPr/>
        <p:txBody>
          <a:bodyPr/>
          <a:lstStyle/>
          <a:p>
            <a:pPr marL="0" indent="0" eaLnBrk="1" hangingPunct="1">
              <a:lnSpc>
                <a:spcPct val="90000"/>
              </a:lnSpc>
              <a:buNone/>
            </a:pPr>
            <a:r>
              <a:rPr lang="en-US" altLang="en-US" sz="3600" dirty="0">
                <a:solidFill>
                  <a:srgbClr val="00457C"/>
                </a:solidFill>
              </a:rPr>
              <a:t>	</a:t>
            </a:r>
            <a:r>
              <a:rPr lang="en-US" altLang="en-US" sz="2800" dirty="0">
                <a:solidFill>
                  <a:srgbClr val="00457C"/>
                </a:solidFill>
              </a:rPr>
              <a:t>Clean your PPE regularly</a:t>
            </a:r>
          </a:p>
          <a:p>
            <a:pPr marL="0" indent="0" eaLnBrk="1" hangingPunct="1">
              <a:lnSpc>
                <a:spcPct val="90000"/>
              </a:lnSpc>
              <a:buNone/>
            </a:pPr>
            <a:endParaRPr lang="en-US" altLang="en-US" sz="2800" dirty="0">
              <a:solidFill>
                <a:srgbClr val="00457C"/>
              </a:solidFill>
            </a:endParaRPr>
          </a:p>
          <a:p>
            <a:pPr marL="0" indent="0" eaLnBrk="1" hangingPunct="1">
              <a:lnSpc>
                <a:spcPct val="90000"/>
              </a:lnSpc>
              <a:buNone/>
            </a:pPr>
            <a:r>
              <a:rPr lang="en-US" altLang="en-US" sz="2800" dirty="0">
                <a:solidFill>
                  <a:srgbClr val="00457C"/>
                </a:solidFill>
              </a:rPr>
              <a:t>	Do not store it where it will be in contact with:</a:t>
            </a:r>
          </a:p>
          <a:p>
            <a:pPr lvl="2" eaLnBrk="1" hangingPunct="1">
              <a:lnSpc>
                <a:spcPct val="90000"/>
              </a:lnSpc>
              <a:buFont typeface="Arial" panose="020B0604020202020204" pitchFamily="34" charset="0"/>
              <a:buChar char="•"/>
            </a:pPr>
            <a:endParaRPr lang="en-US" altLang="en-US" sz="2800" dirty="0">
              <a:solidFill>
                <a:srgbClr val="00457C"/>
              </a:solidFill>
            </a:endParaRPr>
          </a:p>
          <a:p>
            <a:pPr lvl="2" eaLnBrk="1" hangingPunct="1">
              <a:lnSpc>
                <a:spcPct val="90000"/>
              </a:lnSpc>
              <a:buFont typeface="Arial" panose="020B0604020202020204" pitchFamily="34" charset="0"/>
              <a:buChar char="•"/>
            </a:pPr>
            <a:r>
              <a:rPr lang="en-US" altLang="en-US" sz="2800" dirty="0">
                <a:solidFill>
                  <a:srgbClr val="00457C"/>
                </a:solidFill>
              </a:rPr>
              <a:t>Dust &amp; Dirt</a:t>
            </a:r>
          </a:p>
          <a:p>
            <a:pPr lvl="2" eaLnBrk="1" hangingPunct="1">
              <a:lnSpc>
                <a:spcPct val="90000"/>
              </a:lnSpc>
              <a:buFont typeface="Arial" panose="020B0604020202020204" pitchFamily="34" charset="0"/>
              <a:buChar char="•"/>
            </a:pPr>
            <a:r>
              <a:rPr lang="en-US" altLang="en-US" sz="2800" dirty="0">
                <a:solidFill>
                  <a:srgbClr val="00457C"/>
                </a:solidFill>
              </a:rPr>
              <a:t>Chemicals</a:t>
            </a:r>
          </a:p>
          <a:p>
            <a:pPr lvl="2" eaLnBrk="1" hangingPunct="1">
              <a:lnSpc>
                <a:spcPct val="90000"/>
              </a:lnSpc>
              <a:buFont typeface="Arial" panose="020B0604020202020204" pitchFamily="34" charset="0"/>
              <a:buChar char="•"/>
            </a:pPr>
            <a:r>
              <a:rPr lang="en-US" altLang="en-US" sz="2800" dirty="0">
                <a:solidFill>
                  <a:srgbClr val="00457C"/>
                </a:solidFill>
              </a:rPr>
              <a:t>Sunlight</a:t>
            </a:r>
          </a:p>
          <a:p>
            <a:pPr lvl="2" eaLnBrk="1" hangingPunct="1">
              <a:lnSpc>
                <a:spcPct val="90000"/>
              </a:lnSpc>
              <a:buFont typeface="Arial" panose="020B0604020202020204" pitchFamily="34" charset="0"/>
              <a:buChar char="•"/>
            </a:pPr>
            <a:r>
              <a:rPr lang="en-US" altLang="en-US" sz="2800" dirty="0">
                <a:solidFill>
                  <a:srgbClr val="00457C"/>
                </a:solidFill>
              </a:rPr>
              <a:t>Water</a:t>
            </a:r>
          </a:p>
        </p:txBody>
      </p:sp>
      <p:pic>
        <p:nvPicPr>
          <p:cNvPr id="33797" name="Picture 7" descr="Photo showing hands wearing gloves washing hard hat" title="Washing PPE"/>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76800" y="3200400"/>
            <a:ext cx="2221706" cy="148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dirty="0">
                <a:solidFill>
                  <a:srgbClr val="00457C"/>
                </a:solidFill>
              </a:rPr>
              <a:t>Written PPE Program	</a:t>
            </a:r>
          </a:p>
        </p:txBody>
      </p:sp>
      <p:sp>
        <p:nvSpPr>
          <p:cNvPr id="35843" name="Content Placeholder 2"/>
          <p:cNvSpPr>
            <a:spLocks noGrp="1"/>
          </p:cNvSpPr>
          <p:nvPr>
            <p:ph idx="1"/>
          </p:nvPr>
        </p:nvSpPr>
        <p:spPr/>
        <p:txBody>
          <a:bodyPr/>
          <a:lstStyle/>
          <a:p>
            <a:pPr marL="0" indent="0" eaLnBrk="1" hangingPunct="1">
              <a:buNone/>
            </a:pPr>
            <a:r>
              <a:rPr lang="en-US" altLang="en-US" sz="2800" dirty="0">
                <a:solidFill>
                  <a:srgbClr val="00457C"/>
                </a:solidFill>
              </a:rPr>
              <a:t>  A written PPE Program should be establish for 	the job</a:t>
            </a:r>
          </a:p>
          <a:p>
            <a:pPr marL="0" indent="0" eaLnBrk="1" hangingPunct="1">
              <a:buNone/>
            </a:pPr>
            <a:endParaRPr lang="en-US" altLang="en-US" sz="2800" dirty="0">
              <a:solidFill>
                <a:srgbClr val="00457C"/>
              </a:solidFill>
            </a:endParaRPr>
          </a:p>
          <a:p>
            <a:pPr marL="0" indent="0" eaLnBrk="1" hangingPunct="1">
              <a:buNone/>
            </a:pPr>
            <a:r>
              <a:rPr lang="en-US" altLang="en-US" sz="2800" dirty="0">
                <a:solidFill>
                  <a:srgbClr val="00457C"/>
                </a:solidFill>
              </a:rPr>
              <a:t>  Two basic objectives of a </a:t>
            </a:r>
          </a:p>
          <a:p>
            <a:pPr marL="0" indent="0" eaLnBrk="1" hangingPunct="1">
              <a:buNone/>
            </a:pPr>
            <a:r>
              <a:rPr lang="en-US" altLang="en-US" sz="2800" dirty="0">
                <a:solidFill>
                  <a:srgbClr val="00457C"/>
                </a:solidFill>
              </a:rPr>
              <a:t>      PPE Program</a:t>
            </a:r>
          </a:p>
          <a:p>
            <a:pPr lvl="1" eaLnBrk="1" hangingPunct="1">
              <a:buFont typeface="Arial" panose="020B0604020202020204" pitchFamily="34" charset="0"/>
              <a:buChar char="•"/>
            </a:pPr>
            <a:r>
              <a:rPr lang="en-US" altLang="en-US" sz="2800" dirty="0">
                <a:solidFill>
                  <a:srgbClr val="00457C"/>
                </a:solidFill>
              </a:rPr>
              <a:t>Protect the wearer</a:t>
            </a:r>
          </a:p>
          <a:p>
            <a:pPr lvl="1" eaLnBrk="1" hangingPunct="1">
              <a:buFont typeface="Arial" panose="020B0604020202020204" pitchFamily="34" charset="0"/>
              <a:buChar char="•"/>
            </a:pPr>
            <a:r>
              <a:rPr lang="en-US" altLang="en-US" sz="2800" dirty="0">
                <a:solidFill>
                  <a:srgbClr val="00457C"/>
                </a:solidFill>
              </a:rPr>
              <a:t>Prevent injury</a:t>
            </a:r>
          </a:p>
        </p:txBody>
      </p:sp>
      <p:pic>
        <p:nvPicPr>
          <p:cNvPr id="35845" name="Picture 61" descr="doctor-patient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2501501"/>
            <a:ext cx="2271713" cy="24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dirty="0">
                <a:solidFill>
                  <a:srgbClr val="00457C"/>
                </a:solidFill>
              </a:rPr>
              <a:t>Comprehensive PPE Program</a:t>
            </a:r>
          </a:p>
        </p:txBody>
      </p:sp>
      <p:sp>
        <p:nvSpPr>
          <p:cNvPr id="37891" name="Content Placeholder 2"/>
          <p:cNvSpPr>
            <a:spLocks noGrp="1"/>
          </p:cNvSpPr>
          <p:nvPr>
            <p:ph idx="1"/>
          </p:nvPr>
        </p:nvSpPr>
        <p:spPr>
          <a:xfrm>
            <a:off x="914400" y="1417638"/>
            <a:ext cx="8153400" cy="4906962"/>
          </a:xfrm>
        </p:spPr>
        <p:txBody>
          <a:bodyPr/>
          <a:lstStyle/>
          <a:p>
            <a:pPr eaLnBrk="1" hangingPunct="1">
              <a:buFont typeface="Arial" panose="020B0604020202020204" pitchFamily="34" charset="0"/>
              <a:buChar char="•"/>
            </a:pPr>
            <a:r>
              <a:rPr lang="en-US" altLang="en-US" sz="2800" dirty="0">
                <a:solidFill>
                  <a:srgbClr val="00457C"/>
                </a:solidFill>
              </a:rPr>
              <a:t>Hazard identification</a:t>
            </a:r>
          </a:p>
          <a:p>
            <a:pPr eaLnBrk="1" hangingPunct="1">
              <a:buFont typeface="Arial" panose="020B0604020202020204" pitchFamily="34" charset="0"/>
              <a:buChar char="•"/>
            </a:pPr>
            <a:r>
              <a:rPr lang="en-US" altLang="en-US" sz="2800" dirty="0">
                <a:solidFill>
                  <a:srgbClr val="00457C"/>
                </a:solidFill>
              </a:rPr>
              <a:t>Medical monitoring</a:t>
            </a:r>
          </a:p>
          <a:p>
            <a:pPr eaLnBrk="1" hangingPunct="1">
              <a:buFont typeface="Arial" panose="020B0604020202020204" pitchFamily="34" charset="0"/>
              <a:buChar char="•"/>
            </a:pPr>
            <a:r>
              <a:rPr lang="en-US" altLang="en-US" sz="2800" dirty="0">
                <a:solidFill>
                  <a:srgbClr val="00457C"/>
                </a:solidFill>
              </a:rPr>
              <a:t>Environmental surveillance</a:t>
            </a:r>
          </a:p>
          <a:p>
            <a:pPr eaLnBrk="1" hangingPunct="1">
              <a:buFont typeface="Arial" panose="020B0604020202020204" pitchFamily="34" charset="0"/>
              <a:buChar char="•"/>
            </a:pPr>
            <a:r>
              <a:rPr lang="en-US" altLang="en-US" sz="2800" dirty="0">
                <a:solidFill>
                  <a:srgbClr val="00457C"/>
                </a:solidFill>
              </a:rPr>
              <a:t>Selection</a:t>
            </a:r>
          </a:p>
          <a:p>
            <a:pPr>
              <a:buFont typeface="Arial" panose="020B0604020202020204" pitchFamily="34" charset="0"/>
              <a:buChar char="•"/>
            </a:pPr>
            <a:r>
              <a:rPr lang="en-US" altLang="en-US" sz="2800" dirty="0">
                <a:solidFill>
                  <a:srgbClr val="00457C"/>
                </a:solidFill>
              </a:rPr>
              <a:t>Use</a:t>
            </a:r>
          </a:p>
          <a:p>
            <a:pPr>
              <a:buFont typeface="Arial" panose="020B0604020202020204" pitchFamily="34" charset="0"/>
              <a:buChar char="•"/>
            </a:pPr>
            <a:r>
              <a:rPr lang="en-US" altLang="en-US" sz="2800" dirty="0">
                <a:solidFill>
                  <a:srgbClr val="00457C"/>
                </a:solidFill>
              </a:rPr>
              <a:t>Maintenance / Decontamination</a:t>
            </a:r>
          </a:p>
          <a:p>
            <a:pPr>
              <a:buFont typeface="Arial" panose="020B0604020202020204" pitchFamily="34" charset="0"/>
              <a:buChar char="•"/>
            </a:pPr>
            <a:r>
              <a:rPr lang="en-US" altLang="en-US" sz="2800" dirty="0">
                <a:solidFill>
                  <a:srgbClr val="00457C"/>
                </a:solidFill>
              </a:rPr>
              <a:t>Training</a:t>
            </a:r>
          </a:p>
          <a:p>
            <a:pPr marL="0" indent="0" eaLnBrk="1" hangingPunct="1">
              <a:buNone/>
            </a:pPr>
            <a:endParaRPr lang="en-US" altLang="en-US" sz="3600" dirty="0"/>
          </a:p>
        </p:txBody>
      </p:sp>
      <p:sp>
        <p:nvSpPr>
          <p:cNvPr id="2" name="Slide Number Placeholder 1"/>
          <p:cNvSpPr>
            <a:spLocks noGrp="1"/>
          </p:cNvSpPr>
          <p:nvPr>
            <p:ph type="sldNum" sz="quarter" idx="4"/>
          </p:nvPr>
        </p:nvSpPr>
        <p:spPr/>
        <p:txBody>
          <a:bodyPr/>
          <a:lstStyle/>
          <a:p>
            <a:fld id="{767653FE-1062-42CB-B955-135171EDB6E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57C"/>
                </a:solidFill>
              </a:rPr>
              <a:t>Eye and Face Protection</a:t>
            </a:r>
          </a:p>
        </p:txBody>
      </p:sp>
      <p:pic>
        <p:nvPicPr>
          <p:cNvPr id="38915" name="Picture 6" descr="photo of person with goggl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1828800"/>
            <a:ext cx="252888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767653FE-1062-42CB-B955-135171EDB6E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a:solidFill>
                  <a:srgbClr val="00457C"/>
                </a:solidFill>
              </a:rPr>
              <a:t>Protecting your eyes</a:t>
            </a:r>
          </a:p>
        </p:txBody>
      </p:sp>
      <p:sp>
        <p:nvSpPr>
          <p:cNvPr id="40963" name="Rectangle 3"/>
          <p:cNvSpPr>
            <a:spLocks noGrp="1" noChangeArrowheads="1"/>
          </p:cNvSpPr>
          <p:nvPr>
            <p:ph idx="1"/>
          </p:nvPr>
        </p:nvSpPr>
        <p:spPr/>
        <p:txBody>
          <a:bodyPr/>
          <a:lstStyle/>
          <a:p>
            <a:pPr eaLnBrk="1" hangingPunct="1">
              <a:buFont typeface="Arial" panose="020B0604020202020204" pitchFamily="34" charset="0"/>
              <a:buChar char="•"/>
            </a:pPr>
            <a:r>
              <a:rPr lang="en-US" altLang="en-US" sz="2800" dirty="0">
                <a:solidFill>
                  <a:srgbClr val="00457C"/>
                </a:solidFill>
              </a:rPr>
              <a:t>Your eyes are very sensitive organs and may be easily injured.  Eye Hazards include:</a:t>
            </a:r>
          </a:p>
          <a:p>
            <a:pPr lvl="1" eaLnBrk="1" hangingPunct="1">
              <a:buFont typeface="Arial" panose="020B0604020202020204" pitchFamily="34" charset="0"/>
              <a:buChar char="•"/>
            </a:pPr>
            <a:r>
              <a:rPr lang="en-US" altLang="en-US" sz="2800" dirty="0">
                <a:solidFill>
                  <a:srgbClr val="00457C"/>
                </a:solidFill>
              </a:rPr>
              <a:t>Chemical Splashes</a:t>
            </a:r>
          </a:p>
          <a:p>
            <a:pPr lvl="1" eaLnBrk="1" hangingPunct="1">
              <a:buFont typeface="Arial" panose="020B0604020202020204" pitchFamily="34" charset="0"/>
              <a:buChar char="•"/>
            </a:pPr>
            <a:r>
              <a:rPr lang="en-US" altLang="en-US" sz="2800" dirty="0">
                <a:solidFill>
                  <a:srgbClr val="00457C"/>
                </a:solidFill>
              </a:rPr>
              <a:t>Flying dust, chips, sparks</a:t>
            </a:r>
          </a:p>
          <a:p>
            <a:pPr lvl="1" eaLnBrk="1" hangingPunct="1">
              <a:buFont typeface="Arial" panose="020B0604020202020204" pitchFamily="34" charset="0"/>
              <a:buChar char="•"/>
            </a:pPr>
            <a:r>
              <a:rPr lang="en-US" altLang="en-US" sz="2800" dirty="0">
                <a:solidFill>
                  <a:srgbClr val="00457C"/>
                </a:solidFill>
              </a:rPr>
              <a:t>High Heat</a:t>
            </a:r>
          </a:p>
          <a:p>
            <a:pPr lvl="1" eaLnBrk="1" hangingPunct="1">
              <a:buFont typeface="Arial" panose="020B0604020202020204" pitchFamily="34" charset="0"/>
              <a:buChar char="•"/>
            </a:pPr>
            <a:r>
              <a:rPr lang="en-US" altLang="en-US" sz="2800" dirty="0">
                <a:solidFill>
                  <a:srgbClr val="00457C"/>
                </a:solidFill>
              </a:rPr>
              <a:t>Intense or UV light</a:t>
            </a:r>
          </a:p>
        </p:txBody>
      </p:sp>
      <p:pic>
        <p:nvPicPr>
          <p:cNvPr id="40966" name="Picture 23" descr="photo of people in PPE su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2362200"/>
            <a:ext cx="1843088" cy="128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57C"/>
                </a:solidFill>
              </a:rPr>
              <a:t>Disclaimer</a:t>
            </a:r>
          </a:p>
        </p:txBody>
      </p:sp>
      <p:sp>
        <p:nvSpPr>
          <p:cNvPr id="3" name="Content Placeholder 2"/>
          <p:cNvSpPr>
            <a:spLocks noGrp="1"/>
          </p:cNvSpPr>
          <p:nvPr>
            <p:ph idx="1"/>
          </p:nvPr>
        </p:nvSpPr>
        <p:spPr>
          <a:xfrm>
            <a:off x="304800" y="990600"/>
            <a:ext cx="8839200" cy="4906962"/>
          </a:xfrm>
        </p:spPr>
        <p:txBody>
          <a:bodyPr/>
          <a:lstStyle/>
          <a:p>
            <a:pPr marL="0" lvl="0" indent="0" algn="ctr">
              <a:buNone/>
            </a:pPr>
            <a:r>
              <a:rPr lang="en-US" dirty="0"/>
              <a:t>Department of Labor </a:t>
            </a:r>
          </a:p>
          <a:p>
            <a:pPr marL="0" lvl="0" indent="0" algn="ctr">
              <a:buNone/>
            </a:pPr>
            <a:r>
              <a:rPr lang="en-US" dirty="0"/>
              <a:t>Occupational Health and Safety Administration (OSHA)</a:t>
            </a:r>
          </a:p>
          <a:p>
            <a:pPr marL="0" lvl="0" indent="0" algn="ctr">
              <a:spcAft>
                <a:spcPts val="3000"/>
              </a:spcAft>
              <a:buNone/>
            </a:pPr>
            <a:r>
              <a:rPr lang="en-US" dirty="0"/>
              <a:t>Susan Harwood Training Grant</a:t>
            </a:r>
          </a:p>
          <a:p>
            <a:pPr marL="0" lvl="0" indent="0">
              <a:spcBef>
                <a:spcPts val="0"/>
              </a:spcBef>
              <a:spcAft>
                <a:spcPts val="2400"/>
              </a:spcAft>
              <a:buNone/>
            </a:pPr>
            <a:r>
              <a:rPr lang="en-US" sz="1800" dirty="0"/>
              <a:t>This material was produced under Susan Harwood grant number SH-20832-SH1 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p>
          <a:p>
            <a:pPr marL="0" lvl="0" indent="0">
              <a:buNone/>
            </a:pPr>
            <a:r>
              <a:rPr lang="en-US" sz="1800" dirty="0"/>
              <a:t>Revisions were made to this material under grant number SH-05059-SH8 from the Occupational Safety and Health Administration, U.S. Department of Labor. </a:t>
            </a:r>
          </a:p>
          <a:p>
            <a:endParaRPr lang="en-US" dirty="0"/>
          </a:p>
        </p:txBody>
      </p:sp>
      <p:sp>
        <p:nvSpPr>
          <p:cNvPr id="4" name="Slide Number Placeholder 3"/>
          <p:cNvSpPr>
            <a:spLocks noGrp="1"/>
          </p:cNvSpPr>
          <p:nvPr>
            <p:ph type="sldNum" sz="quarter" idx="4"/>
          </p:nvPr>
        </p:nvSpPr>
        <p:spPr/>
        <p:txBody>
          <a:bodyPr/>
          <a:lstStyle/>
          <a:p>
            <a:fld id="{767653FE-1062-42CB-B955-135171EDB6E3}" type="slidenum">
              <a:rPr lang="en-US" smtClean="0"/>
              <a:pPr/>
              <a:t>2</a:t>
            </a:fld>
            <a:endParaRPr lang="en-US"/>
          </a:p>
        </p:txBody>
      </p:sp>
    </p:spTree>
    <p:extLst>
      <p:ext uri="{BB962C8B-B14F-4D97-AF65-F5344CB8AC3E}">
        <p14:creationId xmlns:p14="http://schemas.microsoft.com/office/powerpoint/2010/main" val="311601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solidFill>
                  <a:srgbClr val="00457C"/>
                </a:solidFill>
              </a:rPr>
              <a:t>Specific hazards include…</a:t>
            </a:r>
          </a:p>
        </p:txBody>
      </p:sp>
      <p:sp>
        <p:nvSpPr>
          <p:cNvPr id="43011" name="Rectangle 3"/>
          <p:cNvSpPr>
            <a:spLocks noGrp="1" noChangeArrowheads="1"/>
          </p:cNvSpPr>
          <p:nvPr>
            <p:ph idx="1"/>
          </p:nvPr>
        </p:nvSpPr>
        <p:spPr>
          <a:xfrm>
            <a:off x="228600" y="914400"/>
            <a:ext cx="6781800" cy="4906962"/>
          </a:xfrm>
        </p:spPr>
        <p:txBody>
          <a:bodyPr/>
          <a:lstStyle/>
          <a:p>
            <a:pPr>
              <a:lnSpc>
                <a:spcPct val="90000"/>
              </a:lnSpc>
              <a:spcBef>
                <a:spcPct val="0"/>
              </a:spcBef>
              <a:buClrTx/>
              <a:buFontTx/>
              <a:buNone/>
            </a:pPr>
            <a:r>
              <a:rPr lang="en-US" altLang="en-US" sz="2800" dirty="0">
                <a:solidFill>
                  <a:srgbClr val="00457C"/>
                </a:solidFill>
              </a:rPr>
              <a:t>IMPACT - Chipping, grinding machining, masonry work, woodworking, sawing, drilling, chiseling, powered fastening, riveting, and sanding.</a:t>
            </a:r>
          </a:p>
          <a:p>
            <a:pPr>
              <a:lnSpc>
                <a:spcPct val="90000"/>
              </a:lnSpc>
              <a:spcBef>
                <a:spcPct val="0"/>
              </a:spcBef>
              <a:buClrTx/>
              <a:buFontTx/>
              <a:buNone/>
            </a:pPr>
            <a:endParaRPr lang="en-US" altLang="en-US" sz="2800" dirty="0">
              <a:solidFill>
                <a:srgbClr val="00457C"/>
              </a:solidFill>
            </a:endParaRPr>
          </a:p>
          <a:p>
            <a:pPr>
              <a:lnSpc>
                <a:spcPct val="90000"/>
              </a:lnSpc>
              <a:spcBef>
                <a:spcPct val="0"/>
              </a:spcBef>
              <a:buClrTx/>
              <a:buFontTx/>
              <a:buNone/>
            </a:pPr>
            <a:r>
              <a:rPr lang="en-US" altLang="en-US" sz="2800" dirty="0">
                <a:solidFill>
                  <a:srgbClr val="00457C"/>
                </a:solidFill>
              </a:rPr>
              <a:t>HEAT - Furnace operations, pouring, casting, hot dipping, welding</a:t>
            </a:r>
          </a:p>
          <a:p>
            <a:pPr>
              <a:lnSpc>
                <a:spcPct val="90000"/>
              </a:lnSpc>
              <a:spcBef>
                <a:spcPct val="0"/>
              </a:spcBef>
              <a:buClrTx/>
              <a:buFontTx/>
              <a:buNone/>
            </a:pPr>
            <a:endParaRPr lang="en-US" altLang="en-US" sz="2800" dirty="0">
              <a:solidFill>
                <a:srgbClr val="00457C"/>
              </a:solidFill>
            </a:endParaRPr>
          </a:p>
          <a:p>
            <a:pPr>
              <a:lnSpc>
                <a:spcPct val="90000"/>
              </a:lnSpc>
              <a:spcBef>
                <a:spcPct val="0"/>
              </a:spcBef>
              <a:buClrTx/>
              <a:buFontTx/>
              <a:buNone/>
            </a:pPr>
            <a:r>
              <a:rPr lang="en-US" altLang="en-US" sz="2800" dirty="0">
                <a:solidFill>
                  <a:srgbClr val="00457C"/>
                </a:solidFill>
              </a:rPr>
              <a:t>LIGHT or RADIATION - Electric arc welding, gas welding, gas cutting</a:t>
            </a:r>
          </a:p>
          <a:p>
            <a:pPr>
              <a:lnSpc>
                <a:spcPct val="90000"/>
              </a:lnSpc>
              <a:spcBef>
                <a:spcPct val="0"/>
              </a:spcBef>
              <a:buClrTx/>
              <a:buFontTx/>
              <a:buNone/>
            </a:pPr>
            <a:endParaRPr lang="en-US" altLang="en-US" sz="2800" dirty="0">
              <a:solidFill>
                <a:srgbClr val="00457C"/>
              </a:solidFill>
            </a:endParaRPr>
          </a:p>
          <a:p>
            <a:pPr>
              <a:lnSpc>
                <a:spcPct val="90000"/>
              </a:lnSpc>
              <a:spcBef>
                <a:spcPct val="0"/>
              </a:spcBef>
              <a:buClrTx/>
              <a:buFontTx/>
              <a:buNone/>
            </a:pPr>
            <a:r>
              <a:rPr lang="en-US" altLang="en-US" sz="2800" dirty="0">
                <a:solidFill>
                  <a:srgbClr val="00457C"/>
                </a:solidFill>
              </a:rPr>
              <a:t>IRRITANTS / CORROSIVES - mists, dusts, sprays, splashes</a:t>
            </a:r>
          </a:p>
        </p:txBody>
      </p:sp>
      <p:pic>
        <p:nvPicPr>
          <p:cNvPr id="43013" name="Picture 25" descr="worker brazing met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2362200"/>
            <a:ext cx="1585913" cy="137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a:solidFill>
                  <a:srgbClr val="00457C"/>
                </a:solidFill>
              </a:rPr>
              <a:t>Face Protection</a:t>
            </a:r>
          </a:p>
        </p:txBody>
      </p:sp>
      <p:sp>
        <p:nvSpPr>
          <p:cNvPr id="45059" name="Rectangle 3"/>
          <p:cNvSpPr>
            <a:spLocks noGrp="1" noChangeArrowheads="1"/>
          </p:cNvSpPr>
          <p:nvPr>
            <p:ph idx="1"/>
          </p:nvPr>
        </p:nvSpPr>
        <p:spPr>
          <a:xfrm>
            <a:off x="147840" y="1371600"/>
            <a:ext cx="5334000" cy="3840161"/>
          </a:xfrm>
        </p:spPr>
        <p:txBody>
          <a:bodyPr/>
          <a:lstStyle/>
          <a:p>
            <a:pPr eaLnBrk="1" hangingPunct="1">
              <a:buFont typeface="Arial" panose="020B0604020202020204" pitchFamily="34" charset="0"/>
              <a:buChar char="•"/>
            </a:pPr>
            <a:r>
              <a:rPr lang="en-US" altLang="en-US" sz="2800" dirty="0">
                <a:solidFill>
                  <a:srgbClr val="00457C"/>
                </a:solidFill>
              </a:rPr>
              <a:t>Use a faceshield when any of the following hazards exist:</a:t>
            </a:r>
          </a:p>
          <a:p>
            <a:pPr lvl="2" eaLnBrk="1" hangingPunct="1">
              <a:buFont typeface="Arial" panose="020B0604020202020204" pitchFamily="34" charset="0"/>
              <a:buChar char="•"/>
            </a:pPr>
            <a:r>
              <a:rPr lang="en-US" altLang="en-US" sz="2800" dirty="0">
                <a:solidFill>
                  <a:srgbClr val="00457C"/>
                </a:solidFill>
              </a:rPr>
              <a:t>Chemical splashes</a:t>
            </a:r>
          </a:p>
          <a:p>
            <a:pPr lvl="2" eaLnBrk="1" hangingPunct="1">
              <a:buFont typeface="Arial" panose="020B0604020202020204" pitchFamily="34" charset="0"/>
              <a:buChar char="•"/>
            </a:pPr>
            <a:r>
              <a:rPr lang="en-US" altLang="en-US" sz="2800" dirty="0">
                <a:solidFill>
                  <a:srgbClr val="00457C"/>
                </a:solidFill>
              </a:rPr>
              <a:t>Liquid spray</a:t>
            </a:r>
          </a:p>
          <a:p>
            <a:pPr lvl="2" eaLnBrk="1" hangingPunct="1">
              <a:buFont typeface="Arial" panose="020B0604020202020204" pitchFamily="34" charset="0"/>
              <a:buChar char="•"/>
            </a:pPr>
            <a:r>
              <a:rPr lang="en-US" altLang="en-US" sz="2800" dirty="0">
                <a:solidFill>
                  <a:srgbClr val="00457C"/>
                </a:solidFill>
              </a:rPr>
              <a:t>Flying chips or sparks</a:t>
            </a:r>
          </a:p>
          <a:p>
            <a:pPr lvl="2" eaLnBrk="1" hangingPunct="1">
              <a:buFont typeface="Arial" panose="020B0604020202020204" pitchFamily="34" charset="0"/>
              <a:buChar char="•"/>
            </a:pPr>
            <a:r>
              <a:rPr lang="en-US" altLang="en-US" sz="2800" dirty="0">
                <a:solidFill>
                  <a:srgbClr val="00457C"/>
                </a:solidFill>
              </a:rPr>
              <a:t>High Heat requires special faceshield</a:t>
            </a:r>
          </a:p>
        </p:txBody>
      </p:sp>
      <p:pic>
        <p:nvPicPr>
          <p:cNvPr id="45062" name="Picture 24" descr="worker wearing goggles and face sheild"/>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410200" y="2022916"/>
            <a:ext cx="3300413" cy="253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81998" y="304800"/>
            <a:ext cx="8310359" cy="487362"/>
          </a:xfrm>
        </p:spPr>
        <p:txBody>
          <a:bodyPr/>
          <a:lstStyle/>
          <a:p>
            <a:pPr eaLnBrk="1" hangingPunct="1"/>
            <a:r>
              <a:rPr lang="en-US" altLang="en-US" dirty="0">
                <a:solidFill>
                  <a:srgbClr val="00457C"/>
                </a:solidFill>
              </a:rPr>
              <a:t>When using a faceshield…</a:t>
            </a:r>
          </a:p>
        </p:txBody>
      </p:sp>
      <p:sp>
        <p:nvSpPr>
          <p:cNvPr id="47107" name="Rectangle 3"/>
          <p:cNvSpPr>
            <a:spLocks noGrp="1" noChangeArrowheads="1"/>
          </p:cNvSpPr>
          <p:nvPr>
            <p:ph idx="1"/>
          </p:nvPr>
        </p:nvSpPr>
        <p:spPr>
          <a:xfrm>
            <a:off x="184626" y="1295400"/>
            <a:ext cx="5562600" cy="3763961"/>
          </a:xfrm>
        </p:spPr>
        <p:txBody>
          <a:bodyPr/>
          <a:lstStyle/>
          <a:p>
            <a:pPr>
              <a:buFont typeface="Arial" panose="020B0604020202020204" pitchFamily="34" charset="0"/>
              <a:buChar char="•"/>
            </a:pPr>
            <a:r>
              <a:rPr lang="en-US" altLang="en-US" sz="2800" dirty="0">
                <a:solidFill>
                  <a:srgbClr val="00457C"/>
                </a:solidFill>
              </a:rPr>
              <a:t>Always us the correct type eye protection with a face shield </a:t>
            </a:r>
          </a:p>
          <a:p>
            <a:pPr marL="0" indent="0">
              <a:buNone/>
            </a:pPr>
            <a:endParaRPr lang="en-US" altLang="en-US" sz="2800" dirty="0">
              <a:solidFill>
                <a:srgbClr val="00457C"/>
              </a:solidFill>
            </a:endParaRPr>
          </a:p>
          <a:p>
            <a:pPr>
              <a:buFont typeface="Arial" panose="020B0604020202020204" pitchFamily="34" charset="0"/>
              <a:buChar char="•"/>
            </a:pPr>
            <a:r>
              <a:rPr lang="en-US" altLang="en-US" sz="2800" dirty="0">
                <a:solidFill>
                  <a:srgbClr val="00457C"/>
                </a:solidFill>
              </a:rPr>
              <a:t>A faceshield is NOT designed to protect your eyes</a:t>
            </a:r>
          </a:p>
        </p:txBody>
      </p:sp>
      <p:pic>
        <p:nvPicPr>
          <p:cNvPr id="47110" name="Picture 3" descr="face sheild"/>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400800" y="1752600"/>
            <a:ext cx="1607344"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dirty="0">
                <a:solidFill>
                  <a:srgbClr val="00457C"/>
                </a:solidFill>
              </a:rPr>
              <a:t>Types of Eye Protection</a:t>
            </a:r>
          </a:p>
        </p:txBody>
      </p:sp>
      <p:sp>
        <p:nvSpPr>
          <p:cNvPr id="68611" name="Rectangle 3"/>
          <p:cNvSpPr>
            <a:spLocks noGrp="1" noChangeArrowheads="1"/>
          </p:cNvSpPr>
          <p:nvPr>
            <p:ph idx="1"/>
          </p:nvPr>
        </p:nvSpPr>
        <p:spPr>
          <a:xfrm>
            <a:off x="152400" y="1036639"/>
            <a:ext cx="5410200" cy="4906962"/>
          </a:xfrm>
        </p:spPr>
        <p:txBody>
          <a:bodyPr>
            <a:normAutofit/>
          </a:bodyPr>
          <a:lstStyle/>
          <a:p>
            <a:pPr marL="274320" indent="-274320" eaLnBrk="1" fontAlgn="auto" hangingPunct="1">
              <a:lnSpc>
                <a:spcPct val="90000"/>
              </a:lnSpc>
              <a:spcAft>
                <a:spcPts val="0"/>
              </a:spcAft>
              <a:buClr>
                <a:schemeClr val="tx2"/>
              </a:buClr>
              <a:buFont typeface="Wingdings 2"/>
              <a:buChar char=""/>
              <a:defRPr/>
            </a:pPr>
            <a:r>
              <a:rPr lang="en-US" sz="2800" dirty="0">
                <a:solidFill>
                  <a:srgbClr val="00457C"/>
                </a:solidFill>
              </a:rPr>
              <a:t>Safety Glasses – for flying chips &amp; low hazards</a:t>
            </a:r>
          </a:p>
          <a:p>
            <a:pPr marL="274320" indent="-274320" eaLnBrk="1" fontAlgn="auto" hangingPunct="1">
              <a:lnSpc>
                <a:spcPct val="90000"/>
              </a:lnSpc>
              <a:spcAft>
                <a:spcPts val="0"/>
              </a:spcAft>
              <a:buClr>
                <a:schemeClr val="tx2"/>
              </a:buClr>
              <a:buFont typeface="Wingdings 2"/>
              <a:buChar char=""/>
              <a:defRPr/>
            </a:pPr>
            <a:endParaRPr lang="en-US" sz="2800" dirty="0">
              <a:solidFill>
                <a:srgbClr val="00457C"/>
              </a:solidFill>
            </a:endParaRPr>
          </a:p>
          <a:p>
            <a:pPr marL="274320" indent="-274320" eaLnBrk="1" fontAlgn="auto" hangingPunct="1">
              <a:lnSpc>
                <a:spcPct val="90000"/>
              </a:lnSpc>
              <a:spcAft>
                <a:spcPts val="0"/>
              </a:spcAft>
              <a:buClr>
                <a:schemeClr val="tx2"/>
              </a:buClr>
              <a:buFont typeface="Wingdings 2"/>
              <a:buChar char=""/>
              <a:defRPr/>
            </a:pPr>
            <a:r>
              <a:rPr lang="en-US" sz="2800" dirty="0">
                <a:solidFill>
                  <a:srgbClr val="00457C"/>
                </a:solidFill>
              </a:rPr>
              <a:t>Vented Goggles – for dust and non-hazardous mist</a:t>
            </a:r>
          </a:p>
          <a:p>
            <a:pPr marL="274320" indent="-274320" eaLnBrk="1" fontAlgn="auto" hangingPunct="1">
              <a:lnSpc>
                <a:spcPct val="90000"/>
              </a:lnSpc>
              <a:spcAft>
                <a:spcPts val="0"/>
              </a:spcAft>
              <a:buClr>
                <a:schemeClr val="tx2"/>
              </a:buClr>
              <a:buFont typeface="Wingdings 2"/>
              <a:buChar char=""/>
              <a:defRPr/>
            </a:pPr>
            <a:endParaRPr lang="en-US" sz="2800" dirty="0">
              <a:solidFill>
                <a:srgbClr val="00457C"/>
              </a:solidFill>
            </a:endParaRPr>
          </a:p>
          <a:p>
            <a:pPr marL="274320" indent="-274320" eaLnBrk="1" fontAlgn="auto" hangingPunct="1">
              <a:lnSpc>
                <a:spcPct val="90000"/>
              </a:lnSpc>
              <a:spcAft>
                <a:spcPts val="0"/>
              </a:spcAft>
              <a:buClr>
                <a:schemeClr val="tx2"/>
              </a:buClr>
              <a:buFont typeface="Wingdings 2"/>
              <a:buChar char=""/>
              <a:defRPr/>
            </a:pPr>
            <a:r>
              <a:rPr lang="en-US" sz="2800" dirty="0">
                <a:solidFill>
                  <a:srgbClr val="00457C"/>
                </a:solidFill>
              </a:rPr>
              <a:t>Non-Vented Goggles – hazardous chemicals</a:t>
            </a:r>
          </a:p>
          <a:p>
            <a:pPr marL="274320" indent="-274320" eaLnBrk="1" fontAlgn="auto" hangingPunct="1">
              <a:lnSpc>
                <a:spcPct val="90000"/>
              </a:lnSpc>
              <a:spcAft>
                <a:spcPts val="0"/>
              </a:spcAft>
              <a:buClr>
                <a:schemeClr val="tx2"/>
              </a:buClr>
              <a:buFont typeface="Wingdings 2"/>
              <a:buChar char=""/>
              <a:defRPr/>
            </a:pPr>
            <a:endParaRPr lang="en-US" sz="2800" dirty="0">
              <a:solidFill>
                <a:srgbClr val="00457C"/>
              </a:solidFill>
            </a:endParaRPr>
          </a:p>
          <a:p>
            <a:pPr marL="274320" indent="-274320" eaLnBrk="1" fontAlgn="auto" hangingPunct="1">
              <a:lnSpc>
                <a:spcPct val="90000"/>
              </a:lnSpc>
              <a:spcAft>
                <a:spcPts val="0"/>
              </a:spcAft>
              <a:buClr>
                <a:schemeClr val="tx2"/>
              </a:buClr>
              <a:buFont typeface="Wingdings 2"/>
              <a:buChar char=""/>
              <a:defRPr/>
            </a:pPr>
            <a:r>
              <a:rPr lang="en-US" sz="2800" dirty="0">
                <a:solidFill>
                  <a:srgbClr val="00457C"/>
                </a:solidFill>
              </a:rPr>
              <a:t>Dark Lenses – intense or UV light</a:t>
            </a:r>
          </a:p>
          <a:p>
            <a:pPr marL="274320" indent="-274320" eaLnBrk="1" fontAlgn="auto" hangingPunct="1">
              <a:lnSpc>
                <a:spcPct val="90000"/>
              </a:lnSpc>
              <a:spcAft>
                <a:spcPts val="0"/>
              </a:spcAft>
              <a:buClr>
                <a:schemeClr val="accent3"/>
              </a:buClr>
              <a:buFont typeface="Wingdings 2"/>
              <a:buChar char=""/>
              <a:defRPr/>
            </a:pPr>
            <a:endParaRPr lang="en-US" dirty="0"/>
          </a:p>
        </p:txBody>
      </p:sp>
      <p:pic>
        <p:nvPicPr>
          <p:cNvPr id="49157" name="Picture 3" descr="welder weld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524000"/>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00457C"/>
                </a:solidFill>
              </a:rPr>
              <a:t>Corrective glasses and eye protection</a:t>
            </a:r>
          </a:p>
        </p:txBody>
      </p:sp>
      <p:sp>
        <p:nvSpPr>
          <p:cNvPr id="51203" name="Content Placeholder 2"/>
          <p:cNvSpPr>
            <a:spLocks noGrp="1"/>
          </p:cNvSpPr>
          <p:nvPr>
            <p:ph idx="1"/>
          </p:nvPr>
        </p:nvSpPr>
        <p:spPr>
          <a:xfrm>
            <a:off x="381000" y="914400"/>
            <a:ext cx="4876800" cy="4906962"/>
          </a:xfrm>
        </p:spPr>
        <p:txBody>
          <a:bodyPr/>
          <a:lstStyle/>
          <a:p>
            <a:pPr eaLnBrk="1" hangingPunct="1">
              <a:buFont typeface="Arial" panose="020B0604020202020204" pitchFamily="34" charset="0"/>
              <a:buChar char="•"/>
            </a:pPr>
            <a:endParaRPr lang="en-US" altLang="en-US" sz="2800" dirty="0">
              <a:solidFill>
                <a:srgbClr val="00457C"/>
              </a:solidFill>
            </a:endParaRPr>
          </a:p>
          <a:p>
            <a:pPr marL="0" indent="0" eaLnBrk="1" hangingPunct="1">
              <a:buNone/>
            </a:pPr>
            <a:endParaRPr lang="en-US" altLang="en-US" sz="2800" dirty="0">
              <a:solidFill>
                <a:srgbClr val="00457C"/>
              </a:solidFill>
            </a:endParaRPr>
          </a:p>
          <a:p>
            <a:pPr eaLnBrk="1" hangingPunct="1">
              <a:buFont typeface="Arial" panose="020B0604020202020204" pitchFamily="34" charset="0"/>
              <a:buChar char="•"/>
            </a:pPr>
            <a:r>
              <a:rPr lang="en-US" altLang="en-US" sz="2800" dirty="0">
                <a:solidFill>
                  <a:srgbClr val="00457C"/>
                </a:solidFill>
              </a:rPr>
              <a:t>Spectacles with protective lenses</a:t>
            </a:r>
          </a:p>
          <a:p>
            <a:pPr eaLnBrk="1" hangingPunct="1">
              <a:buFont typeface="Arial" panose="020B0604020202020204" pitchFamily="34" charset="0"/>
              <a:buChar char="•"/>
            </a:pPr>
            <a:r>
              <a:rPr lang="en-US" altLang="en-US" sz="2800" dirty="0">
                <a:solidFill>
                  <a:srgbClr val="00457C"/>
                </a:solidFill>
              </a:rPr>
              <a:t>Goggles worn over corrective spectacles</a:t>
            </a:r>
          </a:p>
          <a:p>
            <a:pPr eaLnBrk="1" hangingPunct="1">
              <a:buFont typeface="Arial" panose="020B0604020202020204" pitchFamily="34" charset="0"/>
              <a:buChar char="•"/>
            </a:pPr>
            <a:r>
              <a:rPr lang="en-US" altLang="en-US" sz="2800" dirty="0">
                <a:solidFill>
                  <a:srgbClr val="00457C"/>
                </a:solidFill>
              </a:rPr>
              <a:t>Goggles that incorporate corrective lenses</a:t>
            </a:r>
          </a:p>
        </p:txBody>
      </p:sp>
      <p:sp>
        <p:nvSpPr>
          <p:cNvPr id="3" name="Slide Number Placeholder 2"/>
          <p:cNvSpPr>
            <a:spLocks noGrp="1"/>
          </p:cNvSpPr>
          <p:nvPr>
            <p:ph type="sldNum" sz="quarter" idx="4"/>
          </p:nvPr>
        </p:nvSpPr>
        <p:spPr/>
        <p:txBody>
          <a:bodyPr/>
          <a:lstStyle/>
          <a:p>
            <a:fld id="{767653FE-1062-42CB-B955-135171EDB6E3}" type="slidenum">
              <a:rPr lang="en-US" smtClean="0"/>
              <a:pPr/>
              <a:t>24</a:t>
            </a:fld>
            <a:endParaRPr lang="en-US"/>
          </a:p>
        </p:txBody>
      </p:sp>
      <p:pic>
        <p:nvPicPr>
          <p:cNvPr id="4" name="Picture 3" descr="safety glass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3600" y="2133600"/>
            <a:ext cx="1885950" cy="21050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00457C"/>
                </a:solidFill>
              </a:rPr>
              <a:t>Inspection/maintenance of eye protection</a:t>
            </a:r>
          </a:p>
        </p:txBody>
      </p:sp>
      <p:sp>
        <p:nvSpPr>
          <p:cNvPr id="53251" name="Content Placeholder 2"/>
          <p:cNvSpPr>
            <a:spLocks noGrp="1"/>
          </p:cNvSpPr>
          <p:nvPr>
            <p:ph idx="1"/>
          </p:nvPr>
        </p:nvSpPr>
        <p:spPr>
          <a:xfrm>
            <a:off x="457200" y="1876043"/>
            <a:ext cx="5257800" cy="2849561"/>
          </a:xfrm>
        </p:spPr>
        <p:txBody>
          <a:bodyPr/>
          <a:lstStyle/>
          <a:p>
            <a:pPr eaLnBrk="1" hangingPunct="1">
              <a:buFont typeface="Arial" panose="020B0604020202020204" pitchFamily="34" charset="0"/>
              <a:buChar char="•"/>
            </a:pPr>
            <a:r>
              <a:rPr lang="en-US" altLang="en-US" sz="2800" dirty="0">
                <a:solidFill>
                  <a:srgbClr val="00457C"/>
                </a:solidFill>
              </a:rPr>
              <a:t>Keep lenses clean</a:t>
            </a:r>
          </a:p>
          <a:p>
            <a:pPr eaLnBrk="1" hangingPunct="1">
              <a:buFont typeface="Arial" panose="020B0604020202020204" pitchFamily="34" charset="0"/>
              <a:buChar char="•"/>
            </a:pPr>
            <a:r>
              <a:rPr lang="en-US" altLang="en-US" sz="2800" dirty="0">
                <a:solidFill>
                  <a:srgbClr val="00457C"/>
                </a:solidFill>
              </a:rPr>
              <a:t>Daily inspection and cleaning</a:t>
            </a:r>
          </a:p>
          <a:p>
            <a:pPr eaLnBrk="1" hangingPunct="1">
              <a:buFont typeface="Arial" panose="020B0604020202020204" pitchFamily="34" charset="0"/>
              <a:buChar char="•"/>
            </a:pPr>
            <a:r>
              <a:rPr lang="en-US" altLang="en-US" sz="2800" dirty="0">
                <a:solidFill>
                  <a:srgbClr val="00457C"/>
                </a:solidFill>
              </a:rPr>
              <a:t>Replace pitted lenses</a:t>
            </a:r>
          </a:p>
          <a:p>
            <a:pPr eaLnBrk="1" hangingPunct="1">
              <a:buFont typeface="Arial" panose="020B0604020202020204" pitchFamily="34" charset="0"/>
              <a:buChar char="•"/>
            </a:pPr>
            <a:r>
              <a:rPr lang="en-US" altLang="en-US" sz="2800" dirty="0">
                <a:solidFill>
                  <a:srgbClr val="00457C"/>
                </a:solidFill>
              </a:rPr>
              <a:t>Headbands</a:t>
            </a:r>
          </a:p>
          <a:p>
            <a:pPr eaLnBrk="1" hangingPunct="1">
              <a:buFont typeface="Arial" panose="020B0604020202020204" pitchFamily="34" charset="0"/>
              <a:buChar char="•"/>
            </a:pPr>
            <a:r>
              <a:rPr lang="en-US" altLang="en-US" sz="2800" dirty="0">
                <a:solidFill>
                  <a:srgbClr val="00457C"/>
                </a:solidFill>
              </a:rPr>
              <a:t>Storage</a:t>
            </a:r>
          </a:p>
        </p:txBody>
      </p:sp>
      <p:pic>
        <p:nvPicPr>
          <p:cNvPr id="53253" name="Picture 27" descr="someone washing safety glass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2057400"/>
            <a:ext cx="1664494" cy="18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fld id="{767653FE-1062-42CB-B955-135171EDB6E3}"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WordArt 4" descr="head protection"/>
          <p:cNvSpPr>
            <a:spLocks noChangeArrowheads="1" noChangeShapeType="1" noTextEdit="1"/>
          </p:cNvSpPr>
          <p:nvPr/>
        </p:nvSpPr>
        <p:spPr bwMode="auto">
          <a:xfrm>
            <a:off x="2057400" y="1219200"/>
            <a:ext cx="4419600" cy="3852863"/>
          </a:xfrm>
          <a:prstGeom prst="rect">
            <a:avLst/>
          </a:prstGeom>
        </p:spPr>
        <p:txBody>
          <a:bodyPr wrap="none" fromWordArt="1">
            <a:prstTxWarp prst="textCascadeUp">
              <a:avLst>
                <a:gd name="adj" fmla="val 44444"/>
              </a:avLst>
            </a:prstTxWarp>
          </a:bodyPr>
          <a:lstStyle/>
          <a:p>
            <a:pPr algn="ctr"/>
            <a:endParaRPr lang="en-US" sz="8000" kern="10" dirty="0">
              <a:ln w="9525">
                <a:round/>
                <a:headEnd/>
                <a:tailEnd/>
              </a:ln>
              <a:solidFill>
                <a:srgbClr val="00457C"/>
              </a:solidFill>
              <a:latin typeface="Impact" panose="020B0806030902050204" pitchFamily="34" charset="0"/>
            </a:endParaRPr>
          </a:p>
        </p:txBody>
      </p:sp>
      <p:sp>
        <p:nvSpPr>
          <p:cNvPr id="5" name="Title 4"/>
          <p:cNvSpPr>
            <a:spLocks noGrp="1"/>
          </p:cNvSpPr>
          <p:nvPr>
            <p:ph type="ctrTitle"/>
          </p:nvPr>
        </p:nvSpPr>
        <p:spPr>
          <a:xfrm>
            <a:off x="1828800" y="1905000"/>
            <a:ext cx="5791200" cy="2895600"/>
          </a:xfrm>
        </p:spPr>
        <p:txBody>
          <a:bodyPr/>
          <a:lstStyle/>
          <a:p>
            <a:pPr lvl="0">
              <a:spcBef>
                <a:spcPts val="0"/>
              </a:spcBef>
            </a:pPr>
            <a:r>
              <a:rPr lang="en-US" sz="7200" b="0" dirty="0">
                <a:solidFill>
                  <a:srgbClr val="1F497D"/>
                </a:solidFill>
                <a:latin typeface="Impact" panose="020B0806030902050204" pitchFamily="34" charset="0"/>
                <a:ea typeface="+mn-ea"/>
                <a:cs typeface="+mn-cs"/>
              </a:rPr>
              <a:t>Head </a:t>
            </a:r>
            <a:br>
              <a:rPr lang="en-US" sz="7200" b="0" dirty="0">
                <a:solidFill>
                  <a:srgbClr val="1F497D"/>
                </a:solidFill>
                <a:latin typeface="Impact" panose="020B0806030902050204" pitchFamily="34" charset="0"/>
                <a:ea typeface="+mn-ea"/>
                <a:cs typeface="+mn-cs"/>
              </a:rPr>
            </a:br>
            <a:r>
              <a:rPr lang="en-US" sz="7200" b="0" dirty="0">
                <a:solidFill>
                  <a:srgbClr val="1F497D"/>
                </a:solidFill>
                <a:latin typeface="Impact" panose="020B0806030902050204" pitchFamily="34" charset="0"/>
                <a:ea typeface="+mn-ea"/>
                <a:cs typeface="+mn-cs"/>
              </a:rPr>
              <a:t>Protection</a:t>
            </a:r>
            <a:br>
              <a:rPr lang="en-US" sz="7200" b="0" dirty="0">
                <a:solidFill>
                  <a:srgbClr val="1F497D"/>
                </a:solidFill>
                <a:latin typeface="Impact" panose="020B0806030902050204" pitchFamily="34" charset="0"/>
                <a:ea typeface="+mn-ea"/>
                <a:cs typeface="+mn-cs"/>
              </a:rPr>
            </a:br>
            <a:endParaRPr lang="en-US" dirty="0"/>
          </a:p>
        </p:txBody>
      </p:sp>
      <p:sp>
        <p:nvSpPr>
          <p:cNvPr id="3" name="Slide Number Placeholder 2"/>
          <p:cNvSpPr>
            <a:spLocks noGrp="1"/>
          </p:cNvSpPr>
          <p:nvPr>
            <p:ph type="sldNum" sz="quarter" idx="4"/>
          </p:nvPr>
        </p:nvSpPr>
        <p:spPr/>
        <p:txBody>
          <a:bodyPr/>
          <a:lstStyle/>
          <a:p>
            <a:fld id="{767653FE-1062-42CB-B955-135171EDB6E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dirty="0">
                <a:solidFill>
                  <a:srgbClr val="00457C"/>
                </a:solidFill>
              </a:rPr>
              <a:t>Hardhats…</a:t>
            </a:r>
          </a:p>
        </p:txBody>
      </p:sp>
      <p:sp>
        <p:nvSpPr>
          <p:cNvPr id="57347" name="Rectangle 3"/>
          <p:cNvSpPr>
            <a:spLocks noGrp="1" noChangeArrowheads="1"/>
          </p:cNvSpPr>
          <p:nvPr>
            <p:ph idx="1"/>
          </p:nvPr>
        </p:nvSpPr>
        <p:spPr>
          <a:xfrm>
            <a:off x="533400" y="1112838"/>
            <a:ext cx="5867400" cy="4906962"/>
          </a:xfrm>
        </p:spPr>
        <p:txBody>
          <a:bodyPr/>
          <a:lstStyle/>
          <a:p>
            <a:pPr>
              <a:spcBef>
                <a:spcPct val="0"/>
              </a:spcBef>
              <a:buClrTx/>
              <a:buFontTx/>
              <a:buNone/>
            </a:pPr>
            <a:r>
              <a:rPr lang="en-US" altLang="en-US" sz="2800" dirty="0">
                <a:solidFill>
                  <a:srgbClr val="00457C"/>
                </a:solidFill>
              </a:rPr>
              <a:t>Hard hats are needed to</a:t>
            </a:r>
          </a:p>
          <a:p>
            <a:pPr>
              <a:spcBef>
                <a:spcPct val="0"/>
              </a:spcBef>
              <a:buClrTx/>
              <a:buFontTx/>
              <a:buNone/>
            </a:pPr>
            <a:r>
              <a:rPr lang="en-US" altLang="en-US" sz="2800" dirty="0">
                <a:solidFill>
                  <a:srgbClr val="00457C"/>
                </a:solidFill>
              </a:rPr>
              <a:t>protect against</a:t>
            </a:r>
          </a:p>
          <a:p>
            <a:pPr lvl="2">
              <a:spcBef>
                <a:spcPct val="0"/>
              </a:spcBef>
              <a:buFont typeface="Arial" panose="020B0604020202020204" pitchFamily="34" charset="0"/>
              <a:buChar char="•"/>
            </a:pPr>
            <a:r>
              <a:rPr lang="en-US" altLang="en-US" sz="2800" dirty="0">
                <a:solidFill>
                  <a:srgbClr val="00457C"/>
                </a:solidFill>
              </a:rPr>
              <a:t>Falling objects</a:t>
            </a:r>
          </a:p>
          <a:p>
            <a:pPr lvl="2">
              <a:spcBef>
                <a:spcPct val="0"/>
              </a:spcBef>
              <a:buFont typeface="Arial" panose="020B0604020202020204" pitchFamily="34" charset="0"/>
              <a:buChar char="•"/>
            </a:pPr>
            <a:r>
              <a:rPr lang="en-US" altLang="en-US" sz="2800" dirty="0">
                <a:solidFill>
                  <a:srgbClr val="00457C"/>
                </a:solidFill>
              </a:rPr>
              <a:t>Accidental impact</a:t>
            </a:r>
          </a:p>
          <a:p>
            <a:pPr>
              <a:spcBef>
                <a:spcPct val="0"/>
              </a:spcBef>
              <a:buClrTx/>
              <a:buFontTx/>
              <a:buNone/>
            </a:pPr>
            <a:endParaRPr lang="en-US" altLang="en-US" sz="2800" dirty="0">
              <a:solidFill>
                <a:srgbClr val="00457C"/>
              </a:solidFill>
            </a:endParaRPr>
          </a:p>
          <a:p>
            <a:pPr>
              <a:spcBef>
                <a:spcPct val="0"/>
              </a:spcBef>
              <a:buClrTx/>
              <a:buFontTx/>
              <a:buNone/>
            </a:pPr>
            <a:r>
              <a:rPr lang="en-US" altLang="en-US" sz="2800" dirty="0">
                <a:solidFill>
                  <a:srgbClr val="00457C"/>
                </a:solidFill>
              </a:rPr>
              <a:t>Use an electrically rated hard hat when there is a potential for contact with live circuits</a:t>
            </a:r>
          </a:p>
        </p:txBody>
      </p:sp>
      <p:pic>
        <p:nvPicPr>
          <p:cNvPr id="57349" name="Picture 4" descr="worker in hard hat"/>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257800" y="762000"/>
            <a:ext cx="3886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57351" name="Picture 46" descr="worker working with electrial wearing hardha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1763205"/>
            <a:ext cx="1478756" cy="20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dirty="0">
                <a:solidFill>
                  <a:srgbClr val="00457C"/>
                </a:solidFill>
              </a:rPr>
              <a:t>Head Protection	</a:t>
            </a:r>
            <a:r>
              <a:rPr lang="en-US" altLang="en-US" dirty="0"/>
              <a:t>	</a:t>
            </a:r>
          </a:p>
        </p:txBody>
      </p:sp>
      <p:sp>
        <p:nvSpPr>
          <p:cNvPr id="59395" name="Content Placeholder 2"/>
          <p:cNvSpPr>
            <a:spLocks noGrp="1"/>
          </p:cNvSpPr>
          <p:nvPr>
            <p:ph idx="1"/>
          </p:nvPr>
        </p:nvSpPr>
        <p:spPr>
          <a:xfrm>
            <a:off x="438149" y="1905000"/>
            <a:ext cx="4876800" cy="1858961"/>
          </a:xfrm>
        </p:spPr>
        <p:txBody>
          <a:bodyPr/>
          <a:lstStyle/>
          <a:p>
            <a:pPr eaLnBrk="1" hangingPunct="1">
              <a:buFont typeface="Arial" panose="020B0604020202020204" pitchFamily="34" charset="0"/>
              <a:buChar char="•"/>
            </a:pPr>
            <a:r>
              <a:rPr lang="en-US" altLang="en-US" sz="2800" dirty="0">
                <a:solidFill>
                  <a:srgbClr val="00457C"/>
                </a:solidFill>
              </a:rPr>
              <a:t>Resist penetration</a:t>
            </a:r>
          </a:p>
          <a:p>
            <a:pPr eaLnBrk="1" hangingPunct="1">
              <a:buFont typeface="Arial" panose="020B0604020202020204" pitchFamily="34" charset="0"/>
              <a:buChar char="•"/>
            </a:pPr>
            <a:r>
              <a:rPr lang="en-US" altLang="en-US" sz="2800" dirty="0">
                <a:solidFill>
                  <a:srgbClr val="00457C"/>
                </a:solidFill>
              </a:rPr>
              <a:t>Absorb the shock of a blow</a:t>
            </a:r>
          </a:p>
          <a:p>
            <a:pPr eaLnBrk="1" hangingPunct="1">
              <a:buFont typeface="Arial" panose="020B0604020202020204" pitchFamily="34" charset="0"/>
              <a:buChar char="•"/>
            </a:pPr>
            <a:r>
              <a:rPr lang="en-US" altLang="en-US" sz="2800" dirty="0">
                <a:solidFill>
                  <a:srgbClr val="00457C"/>
                </a:solidFill>
              </a:rPr>
              <a:t>ANSI Standards Z89.1</a:t>
            </a:r>
          </a:p>
        </p:txBody>
      </p:sp>
      <p:pic>
        <p:nvPicPr>
          <p:cNvPr id="59396" name="Picture 45" descr="hardha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806177"/>
            <a:ext cx="3143250" cy="20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dirty="0">
                <a:solidFill>
                  <a:srgbClr val="00457C"/>
                </a:solidFill>
              </a:rPr>
              <a:t>Protective Hat Types</a:t>
            </a:r>
          </a:p>
        </p:txBody>
      </p:sp>
      <p:sp>
        <p:nvSpPr>
          <p:cNvPr id="61443" name="Content Placeholder 2"/>
          <p:cNvSpPr>
            <a:spLocks noGrp="1"/>
          </p:cNvSpPr>
          <p:nvPr>
            <p:ph idx="1"/>
          </p:nvPr>
        </p:nvSpPr>
        <p:spPr>
          <a:xfrm>
            <a:off x="819807" y="1592317"/>
            <a:ext cx="4038600" cy="4906962"/>
          </a:xfrm>
        </p:spPr>
        <p:txBody>
          <a:bodyPr/>
          <a:lstStyle/>
          <a:p>
            <a:pPr eaLnBrk="1" hangingPunct="1">
              <a:buFont typeface="Arial" panose="020B0604020202020204" pitchFamily="34" charset="0"/>
              <a:buChar char="•"/>
            </a:pPr>
            <a:r>
              <a:rPr lang="en-US" altLang="en-US" sz="2800" dirty="0">
                <a:solidFill>
                  <a:srgbClr val="00457C"/>
                </a:solidFill>
              </a:rPr>
              <a:t>Type 1</a:t>
            </a:r>
          </a:p>
          <a:p>
            <a:pPr eaLnBrk="1" hangingPunct="1">
              <a:buFont typeface="Arial" panose="020B0604020202020204" pitchFamily="34" charset="0"/>
              <a:buChar char="•"/>
            </a:pPr>
            <a:r>
              <a:rPr lang="en-US" altLang="en-US" sz="2800" dirty="0">
                <a:solidFill>
                  <a:srgbClr val="00457C"/>
                </a:solidFill>
              </a:rPr>
              <a:t>Type 2</a:t>
            </a:r>
          </a:p>
          <a:p>
            <a:pPr eaLnBrk="1" hangingPunct="1">
              <a:buFont typeface="Arial" panose="020B0604020202020204" pitchFamily="34" charset="0"/>
              <a:buChar char="•"/>
            </a:pPr>
            <a:r>
              <a:rPr lang="en-US" altLang="en-US" sz="2800" dirty="0">
                <a:solidFill>
                  <a:srgbClr val="00457C"/>
                </a:solidFill>
              </a:rPr>
              <a:t>Three Classes</a:t>
            </a:r>
          </a:p>
          <a:p>
            <a:pPr lvl="1" eaLnBrk="1" hangingPunct="1">
              <a:buFont typeface="Arial" panose="020B0604020202020204" pitchFamily="34" charset="0"/>
              <a:buChar char="•"/>
            </a:pPr>
            <a:r>
              <a:rPr lang="en-US" altLang="en-US" sz="2800" dirty="0">
                <a:solidFill>
                  <a:srgbClr val="00457C"/>
                </a:solidFill>
              </a:rPr>
              <a:t>Class G</a:t>
            </a:r>
          </a:p>
          <a:p>
            <a:pPr lvl="1" eaLnBrk="1" hangingPunct="1">
              <a:buFont typeface="Arial" panose="020B0604020202020204" pitchFamily="34" charset="0"/>
              <a:buChar char="•"/>
            </a:pPr>
            <a:r>
              <a:rPr lang="en-US" altLang="en-US" sz="2800" dirty="0">
                <a:solidFill>
                  <a:srgbClr val="00457C"/>
                </a:solidFill>
              </a:rPr>
              <a:t>Class E</a:t>
            </a:r>
          </a:p>
          <a:p>
            <a:pPr lvl="1" eaLnBrk="1" hangingPunct="1">
              <a:buFont typeface="Arial" panose="020B0604020202020204" pitchFamily="34" charset="0"/>
              <a:buChar char="•"/>
            </a:pPr>
            <a:r>
              <a:rPr lang="en-US" altLang="en-US" sz="2800" dirty="0">
                <a:solidFill>
                  <a:srgbClr val="00457C"/>
                </a:solidFill>
              </a:rPr>
              <a:t>Class C</a:t>
            </a:r>
          </a:p>
          <a:p>
            <a:pPr eaLnBrk="1" hangingPunct="1"/>
            <a:endParaRPr lang="en-US" altLang="en-US" dirty="0"/>
          </a:p>
        </p:txBody>
      </p:sp>
      <p:pic>
        <p:nvPicPr>
          <p:cNvPr id="61445" name="Picture 2" descr="hard hat fea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599" y="1600580"/>
            <a:ext cx="4038599" cy="248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solidFill>
                  <a:srgbClr val="00457C"/>
                </a:solidFill>
              </a:rPr>
              <a:t>Personal Protective Equipment</a:t>
            </a:r>
          </a:p>
        </p:txBody>
      </p:sp>
      <p:sp>
        <p:nvSpPr>
          <p:cNvPr id="9219" name="Content Placeholder 2"/>
          <p:cNvSpPr>
            <a:spLocks noGrp="1"/>
          </p:cNvSpPr>
          <p:nvPr>
            <p:ph idx="1"/>
          </p:nvPr>
        </p:nvSpPr>
        <p:spPr>
          <a:xfrm>
            <a:off x="126819" y="1447800"/>
            <a:ext cx="8839200" cy="3687761"/>
          </a:xfrm>
        </p:spPr>
        <p:txBody>
          <a:bodyPr/>
          <a:lstStyle/>
          <a:p>
            <a:pPr>
              <a:buFont typeface="Arial" panose="020B0604020202020204" pitchFamily="34" charset="0"/>
              <a:buChar char="•"/>
            </a:pPr>
            <a:r>
              <a:rPr lang="en-US" altLang="en-US" sz="3200" dirty="0">
                <a:solidFill>
                  <a:srgbClr val="00457C"/>
                </a:solidFill>
              </a:rPr>
              <a:t>Employers are required to provide a hazard-free work environment</a:t>
            </a:r>
          </a:p>
          <a:p>
            <a:pPr>
              <a:buFont typeface="Arial" panose="020B0604020202020204" pitchFamily="34" charset="0"/>
              <a:buChar char="•"/>
            </a:pPr>
            <a:r>
              <a:rPr lang="en-US" altLang="en-US" sz="3200" dirty="0">
                <a:solidFill>
                  <a:srgbClr val="00457C"/>
                </a:solidFill>
              </a:rPr>
              <a:t>Workers must be protected against potential hazards</a:t>
            </a:r>
          </a:p>
          <a:p>
            <a:pPr>
              <a:buFont typeface="Arial" panose="020B0604020202020204" pitchFamily="34" charset="0"/>
              <a:buChar char="•"/>
            </a:pPr>
            <a:r>
              <a:rPr lang="en-US" altLang="en-US" sz="3200" dirty="0">
                <a:solidFill>
                  <a:srgbClr val="00457C"/>
                </a:solidFill>
              </a:rPr>
              <a:t>Personal Protective Equipment (PPE) can help protect workers when used correctly</a:t>
            </a:r>
          </a:p>
        </p:txBody>
      </p:sp>
      <p:sp>
        <p:nvSpPr>
          <p:cNvPr id="2" name="Slide Number Placeholder 1"/>
          <p:cNvSpPr>
            <a:spLocks noGrp="1"/>
          </p:cNvSpPr>
          <p:nvPr>
            <p:ph type="sldNum" sz="quarter" idx="4"/>
          </p:nvPr>
        </p:nvSpPr>
        <p:spPr/>
        <p:txBody>
          <a:bodyPr/>
          <a:lstStyle/>
          <a:p>
            <a:fld id="{767653FE-1062-42CB-B955-135171EDB6E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4"/>
          <p:cNvSpPr>
            <a:spLocks noGrp="1"/>
          </p:cNvSpPr>
          <p:nvPr>
            <p:ph type="title"/>
          </p:nvPr>
        </p:nvSpPr>
        <p:spPr/>
        <p:txBody>
          <a:bodyPr/>
          <a:lstStyle/>
          <a:p>
            <a:pPr eaLnBrk="1" hangingPunct="1"/>
            <a:r>
              <a:rPr lang="en-US" altLang="en-US" dirty="0">
                <a:solidFill>
                  <a:srgbClr val="00457C"/>
                </a:solidFill>
              </a:rPr>
              <a:t>Helmet construction</a:t>
            </a:r>
          </a:p>
        </p:txBody>
      </p:sp>
      <p:sp>
        <p:nvSpPr>
          <p:cNvPr id="63491" name="Content Placeholder 5"/>
          <p:cNvSpPr>
            <a:spLocks noGrp="1"/>
          </p:cNvSpPr>
          <p:nvPr>
            <p:ph idx="1"/>
          </p:nvPr>
        </p:nvSpPr>
        <p:spPr>
          <a:xfrm>
            <a:off x="609600" y="1782761"/>
            <a:ext cx="4953000" cy="4724401"/>
          </a:xfrm>
        </p:spPr>
        <p:txBody>
          <a:bodyPr/>
          <a:lstStyle/>
          <a:p>
            <a:pPr eaLnBrk="1" hangingPunct="1">
              <a:buFont typeface="Arial" panose="020B0604020202020204" pitchFamily="34" charset="0"/>
              <a:buChar char="•"/>
            </a:pPr>
            <a:r>
              <a:rPr lang="en-US" altLang="en-US" sz="2800" dirty="0">
                <a:solidFill>
                  <a:srgbClr val="00457C"/>
                </a:solidFill>
              </a:rPr>
              <a:t>Water Resistant	</a:t>
            </a:r>
          </a:p>
          <a:p>
            <a:pPr eaLnBrk="1" hangingPunct="1">
              <a:buFont typeface="Arial" panose="020B0604020202020204" pitchFamily="34" charset="0"/>
              <a:buChar char="•"/>
            </a:pPr>
            <a:r>
              <a:rPr lang="en-US" altLang="en-US" sz="2800" dirty="0">
                <a:solidFill>
                  <a:srgbClr val="00457C"/>
                </a:solidFill>
              </a:rPr>
              <a:t>Slow Burning</a:t>
            </a:r>
          </a:p>
          <a:p>
            <a:pPr eaLnBrk="1" hangingPunct="1">
              <a:buFont typeface="Arial" panose="020B0604020202020204" pitchFamily="34" charset="0"/>
              <a:buChar char="•"/>
            </a:pPr>
            <a:r>
              <a:rPr lang="en-US" altLang="en-US" sz="2800" dirty="0">
                <a:solidFill>
                  <a:srgbClr val="00457C"/>
                </a:solidFill>
              </a:rPr>
              <a:t>Shell and suspension</a:t>
            </a:r>
          </a:p>
          <a:p>
            <a:pPr eaLnBrk="1" hangingPunct="1">
              <a:buFont typeface="Arial" panose="020B0604020202020204" pitchFamily="34" charset="0"/>
              <a:buChar char="•"/>
            </a:pPr>
            <a:r>
              <a:rPr lang="en-US" altLang="en-US" sz="2800" dirty="0">
                <a:solidFill>
                  <a:srgbClr val="00457C"/>
                </a:solidFill>
              </a:rPr>
              <a:t>Adjustable headbands</a:t>
            </a:r>
          </a:p>
        </p:txBody>
      </p:sp>
      <p:pic>
        <p:nvPicPr>
          <p:cNvPr id="63492" name="Picture 2" descr="http://static.promopeddler.com/prodpics/bigprodimgs/4640000/4648864.jpg&#10;hardha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371600"/>
            <a:ext cx="22288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dirty="0">
                <a:solidFill>
                  <a:srgbClr val="00457C"/>
                </a:solidFill>
              </a:rPr>
              <a:t>Replace your hard hat if…</a:t>
            </a:r>
          </a:p>
        </p:txBody>
      </p:sp>
      <p:sp>
        <p:nvSpPr>
          <p:cNvPr id="65539" name="Rectangle 3"/>
          <p:cNvSpPr>
            <a:spLocks noGrp="1" noChangeArrowheads="1"/>
          </p:cNvSpPr>
          <p:nvPr>
            <p:ph idx="1"/>
          </p:nvPr>
        </p:nvSpPr>
        <p:spPr>
          <a:xfrm>
            <a:off x="609600" y="1143000"/>
            <a:ext cx="7620000" cy="4419601"/>
          </a:xfrm>
        </p:spPr>
        <p:txBody>
          <a:bodyPr/>
          <a:lstStyle/>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The suspension system shows signs of deterioration such as:</a:t>
            </a:r>
            <a:r>
              <a:rPr lang="en-US" altLang="en-US" sz="2800" dirty="0">
                <a:solidFill>
                  <a:srgbClr val="00457C"/>
                </a:solidFill>
              </a:rPr>
              <a:t> </a:t>
            </a:r>
          </a:p>
          <a:p>
            <a:pPr lvl="2"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Cracking,</a:t>
            </a:r>
            <a:endParaRPr lang="en-US" altLang="en-US" sz="2800" dirty="0">
              <a:solidFill>
                <a:srgbClr val="00457C"/>
              </a:solidFill>
            </a:endParaRPr>
          </a:p>
          <a:p>
            <a:pPr lvl="2"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Tearing, or</a:t>
            </a:r>
            <a:r>
              <a:rPr lang="en-US" altLang="en-US" sz="2800" dirty="0">
                <a:solidFill>
                  <a:srgbClr val="00457C"/>
                </a:solidFill>
              </a:rPr>
              <a:t> </a:t>
            </a:r>
          </a:p>
          <a:p>
            <a:pPr lvl="2"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Fraying</a:t>
            </a:r>
            <a:endParaRPr lang="en-US" altLang="en-US" sz="2800" dirty="0">
              <a:solidFill>
                <a:srgbClr val="00457C"/>
              </a:solidFill>
            </a:endParaRPr>
          </a:p>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The suspension system no longer holds the shell from 1 inch to 1 1/4 inches away from the head.</a:t>
            </a:r>
            <a:r>
              <a:rPr lang="en-US" altLang="en-US" sz="2800" dirty="0">
                <a:solidFill>
                  <a:srgbClr val="00457C"/>
                </a:solidFill>
              </a:rPr>
              <a:t> </a:t>
            </a:r>
          </a:p>
        </p:txBody>
      </p:sp>
      <p:sp>
        <p:nvSpPr>
          <p:cNvPr id="2" name="Slide Number Placeholder 1"/>
          <p:cNvSpPr>
            <a:spLocks noGrp="1"/>
          </p:cNvSpPr>
          <p:nvPr>
            <p:ph type="sldNum" sz="quarter" idx="4"/>
          </p:nvPr>
        </p:nvSpPr>
        <p:spPr/>
        <p:txBody>
          <a:bodyPr/>
          <a:lstStyle/>
          <a:p>
            <a:fld id="{767653FE-1062-42CB-B955-135171EDB6E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dirty="0">
                <a:solidFill>
                  <a:srgbClr val="00457C"/>
                </a:solidFill>
              </a:rPr>
              <a:t> Replace your hard hat if… </a:t>
            </a:r>
            <a:r>
              <a:rPr lang="en-US" altLang="en-US">
                <a:solidFill>
                  <a:srgbClr val="00457C"/>
                </a:solidFill>
              </a:rPr>
              <a:t>(continued)</a:t>
            </a:r>
            <a:endParaRPr lang="en-US" altLang="en-US" dirty="0">
              <a:solidFill>
                <a:srgbClr val="00457C"/>
              </a:solidFill>
            </a:endParaRPr>
          </a:p>
        </p:txBody>
      </p:sp>
      <p:sp>
        <p:nvSpPr>
          <p:cNvPr id="67587" name="Rectangle 3"/>
          <p:cNvSpPr>
            <a:spLocks noGrp="1" noChangeArrowheads="1"/>
          </p:cNvSpPr>
          <p:nvPr>
            <p:ph idx="1"/>
          </p:nvPr>
        </p:nvSpPr>
        <p:spPr>
          <a:xfrm>
            <a:off x="410506" y="914400"/>
            <a:ext cx="4876800" cy="5105401"/>
          </a:xfrm>
        </p:spPr>
        <p:txBody>
          <a:bodyPr/>
          <a:lstStyle/>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The brim or shell is cracked, perforated, or deformed.</a:t>
            </a:r>
            <a:r>
              <a:rPr lang="en-US" altLang="en-US" sz="2800" dirty="0">
                <a:solidFill>
                  <a:srgbClr val="00457C"/>
                </a:solidFill>
              </a:rPr>
              <a:t> </a:t>
            </a:r>
            <a:endParaRPr lang="en-US" altLang="en-US" sz="2800" dirty="0">
              <a:solidFill>
                <a:srgbClr val="00457C"/>
              </a:solidFill>
              <a:cs typeface="Times New Roman" panose="02020603050405020304" pitchFamily="18" charset="0"/>
            </a:endParaRPr>
          </a:p>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The brim or shell shows signs of exposure to heat, chemicals, ultraviolet light, or other radiation. Signs include:</a:t>
            </a:r>
            <a:r>
              <a:rPr lang="en-US" altLang="en-US" sz="2800" dirty="0">
                <a:solidFill>
                  <a:srgbClr val="00457C"/>
                </a:solidFill>
              </a:rPr>
              <a:t> </a:t>
            </a:r>
          </a:p>
          <a:p>
            <a:pPr lvl="2"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Loss of surface gloss</a:t>
            </a:r>
            <a:endParaRPr lang="en-US" altLang="en-US" sz="2800" dirty="0">
              <a:solidFill>
                <a:srgbClr val="00457C"/>
              </a:solidFill>
            </a:endParaRPr>
          </a:p>
          <a:p>
            <a:pPr lvl="2"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Chalking</a:t>
            </a:r>
            <a:endParaRPr lang="en-US" altLang="en-US" sz="2800" dirty="0">
              <a:solidFill>
                <a:srgbClr val="00457C"/>
              </a:solidFill>
            </a:endParaRPr>
          </a:p>
          <a:p>
            <a:pPr lvl="2"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Flaking</a:t>
            </a:r>
            <a:endParaRPr lang="en-US" altLang="en-US" sz="2800" dirty="0">
              <a:solidFill>
                <a:srgbClr val="00457C"/>
              </a:solidFill>
            </a:endParaRPr>
          </a:p>
          <a:p>
            <a:pPr eaLnBrk="1" hangingPunct="1"/>
            <a:endParaRPr lang="en-US" altLang="en-US" sz="2800" dirty="0"/>
          </a:p>
        </p:txBody>
      </p:sp>
      <p:pic>
        <p:nvPicPr>
          <p:cNvPr id="67589" name="Picture 4" descr="http://farm3.static.flickr.com/2557/3914745987_29ce1b1093.jpg&#10;hardhat damag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036639"/>
            <a:ext cx="3571875" cy="370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rgbClr val="00457C"/>
                </a:solidFill>
              </a:rPr>
              <a:t>Helmet maintenance and inspection</a:t>
            </a:r>
          </a:p>
        </p:txBody>
      </p:sp>
      <p:sp>
        <p:nvSpPr>
          <p:cNvPr id="69635" name="Content Placeholder 2"/>
          <p:cNvSpPr>
            <a:spLocks noGrp="1"/>
          </p:cNvSpPr>
          <p:nvPr>
            <p:ph idx="1"/>
          </p:nvPr>
        </p:nvSpPr>
        <p:spPr>
          <a:xfrm>
            <a:off x="609600" y="1615966"/>
            <a:ext cx="5410200" cy="4906962"/>
          </a:xfrm>
        </p:spPr>
        <p:txBody>
          <a:bodyPr/>
          <a:lstStyle/>
          <a:p>
            <a:pPr eaLnBrk="1" hangingPunct="1">
              <a:buFont typeface="Arial" panose="020B0604020202020204" pitchFamily="34" charset="0"/>
              <a:buChar char="•"/>
            </a:pPr>
            <a:r>
              <a:rPr lang="en-US" altLang="en-US" sz="2800" dirty="0">
                <a:solidFill>
                  <a:srgbClr val="00457C"/>
                </a:solidFill>
              </a:rPr>
              <a:t>Cleaning helmets</a:t>
            </a:r>
          </a:p>
          <a:p>
            <a:pPr eaLnBrk="1" hangingPunct="1">
              <a:buFont typeface="Arial" panose="020B0604020202020204" pitchFamily="34" charset="0"/>
              <a:buChar char="•"/>
            </a:pPr>
            <a:r>
              <a:rPr lang="en-US" altLang="en-US" sz="2800" dirty="0">
                <a:solidFill>
                  <a:srgbClr val="00457C"/>
                </a:solidFill>
              </a:rPr>
              <a:t>Inspect daily</a:t>
            </a:r>
          </a:p>
          <a:p>
            <a:pPr eaLnBrk="1" hangingPunct="1">
              <a:buFont typeface="Arial" panose="020B0604020202020204" pitchFamily="34" charset="0"/>
              <a:buChar char="•"/>
            </a:pPr>
            <a:r>
              <a:rPr lang="en-US" altLang="en-US" sz="2800" dirty="0">
                <a:solidFill>
                  <a:srgbClr val="00457C"/>
                </a:solidFill>
              </a:rPr>
              <a:t>Exposure to unusual conditions</a:t>
            </a:r>
          </a:p>
          <a:p>
            <a:pPr eaLnBrk="1" hangingPunct="1">
              <a:buFont typeface="Arial" panose="020B0604020202020204" pitchFamily="34" charset="0"/>
              <a:buChar char="•"/>
            </a:pPr>
            <a:r>
              <a:rPr lang="en-US" altLang="en-US" sz="2800" dirty="0">
                <a:solidFill>
                  <a:srgbClr val="00457C"/>
                </a:solidFill>
              </a:rPr>
              <a:t>Storage</a:t>
            </a:r>
          </a:p>
        </p:txBody>
      </p:sp>
      <p:pic>
        <p:nvPicPr>
          <p:cNvPr id="69637" name="Picture 26" descr="worker wearing face mas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633895"/>
            <a:ext cx="1435894" cy="216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fld id="{767653FE-1062-42CB-B955-135171EDB6E3}"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WordArt 5" descr="foot protection presentation"/>
          <p:cNvSpPr>
            <a:spLocks noChangeArrowheads="1" noChangeShapeType="1" noTextEdit="1"/>
          </p:cNvSpPr>
          <p:nvPr/>
        </p:nvSpPr>
        <p:spPr bwMode="auto">
          <a:xfrm>
            <a:off x="1752600" y="990600"/>
            <a:ext cx="6019800" cy="4157663"/>
          </a:xfrm>
          <a:prstGeom prst="rect">
            <a:avLst/>
          </a:prstGeom>
        </p:spPr>
        <p:txBody>
          <a:bodyPr wrap="none" fromWordArt="1">
            <a:prstTxWarp prst="textCascadeUp">
              <a:avLst>
                <a:gd name="adj" fmla="val 44444"/>
              </a:avLst>
            </a:prstTxWarp>
          </a:bodyPr>
          <a:lstStyle/>
          <a:p>
            <a:pPr algn="ctr"/>
            <a:endParaRPr lang="en-US" sz="8000" kern="0" dirty="0">
              <a:ln w="9525">
                <a:round/>
                <a:headEnd/>
                <a:tailEnd/>
              </a:ln>
              <a:solidFill>
                <a:srgbClr val="00457C"/>
              </a:solidFill>
              <a:latin typeface="Impact" panose="020B0806030902050204" pitchFamily="34" charset="0"/>
            </a:endParaRPr>
          </a:p>
        </p:txBody>
      </p:sp>
      <p:sp>
        <p:nvSpPr>
          <p:cNvPr id="5" name="Title 4"/>
          <p:cNvSpPr>
            <a:spLocks noGrp="1"/>
          </p:cNvSpPr>
          <p:nvPr>
            <p:ph type="title"/>
          </p:nvPr>
        </p:nvSpPr>
        <p:spPr>
          <a:xfrm>
            <a:off x="681241" y="2602293"/>
            <a:ext cx="8310359" cy="487362"/>
          </a:xfrm>
        </p:spPr>
        <p:txBody>
          <a:bodyPr/>
          <a:lstStyle/>
          <a:p>
            <a:pPr lvl="0" algn="ctr">
              <a:spcBef>
                <a:spcPts val="0"/>
              </a:spcBef>
            </a:pPr>
            <a:r>
              <a:rPr lang="en-US" dirty="0"/>
              <a:t>   </a:t>
            </a:r>
            <a:r>
              <a:rPr lang="en-US" sz="7200" dirty="0">
                <a:solidFill>
                  <a:srgbClr val="1F497D"/>
                </a:solidFill>
                <a:latin typeface="Impact" panose="020B0806030902050204" pitchFamily="34" charset="0"/>
                <a:ea typeface="+mn-ea"/>
                <a:cs typeface="+mn-cs"/>
              </a:rPr>
              <a:t>Foot Protection</a:t>
            </a:r>
            <a:br>
              <a:rPr lang="en-US" sz="7200" dirty="0">
                <a:solidFill>
                  <a:srgbClr val="1F497D"/>
                </a:solidFill>
                <a:latin typeface="Impact" panose="020B0806030902050204" pitchFamily="34" charset="0"/>
                <a:ea typeface="+mn-ea"/>
                <a:cs typeface="+mn-cs"/>
              </a:rPr>
            </a:br>
            <a:endParaRPr lang="en-US" dirty="0"/>
          </a:p>
        </p:txBody>
      </p:sp>
      <p:sp>
        <p:nvSpPr>
          <p:cNvPr id="4" name="Slide Number Placeholder 3"/>
          <p:cNvSpPr>
            <a:spLocks noGrp="1"/>
          </p:cNvSpPr>
          <p:nvPr>
            <p:ph type="sldNum" sz="quarter" idx="4"/>
          </p:nvPr>
        </p:nvSpPr>
        <p:spPr/>
        <p:txBody>
          <a:bodyPr/>
          <a:lstStyle/>
          <a:p>
            <a:fld id="{767653FE-1062-42CB-B955-135171EDB6E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z="3600" dirty="0">
                <a:solidFill>
                  <a:srgbClr val="00457C"/>
                </a:solidFill>
              </a:rPr>
              <a:t>Foot Hazards</a:t>
            </a:r>
          </a:p>
        </p:txBody>
      </p:sp>
      <p:sp>
        <p:nvSpPr>
          <p:cNvPr id="73731" name="Rectangle 3"/>
          <p:cNvSpPr>
            <a:spLocks noGrp="1" noChangeArrowheads="1"/>
          </p:cNvSpPr>
          <p:nvPr>
            <p:ph idx="1"/>
          </p:nvPr>
        </p:nvSpPr>
        <p:spPr>
          <a:xfrm>
            <a:off x="381000" y="1089819"/>
            <a:ext cx="5410200" cy="4906962"/>
          </a:xfrm>
        </p:spPr>
        <p:txBody>
          <a:bodyPr/>
          <a:lstStyle/>
          <a:p>
            <a:pPr eaLnBrk="1" hangingPunct="1">
              <a:lnSpc>
                <a:spcPct val="90000"/>
              </a:lnSpc>
              <a:buFont typeface="Arial" panose="020B0604020202020204" pitchFamily="34" charset="0"/>
              <a:buChar char="•"/>
            </a:pPr>
            <a:r>
              <a:rPr lang="en-US" altLang="en-US" sz="2800" dirty="0">
                <a:solidFill>
                  <a:srgbClr val="00457C"/>
                </a:solidFill>
                <a:cs typeface="Times New Roman" panose="02020603050405020304" pitchFamily="18" charset="0"/>
              </a:rPr>
              <a:t>Heavy objects such as barrels or tools that might roll onto or fall onto your feet</a:t>
            </a:r>
            <a:r>
              <a:rPr lang="en-US" altLang="en-US" sz="2800" dirty="0">
                <a:solidFill>
                  <a:srgbClr val="00457C"/>
                </a:solidFill>
              </a:rPr>
              <a:t> </a:t>
            </a:r>
          </a:p>
          <a:p>
            <a:pPr eaLnBrk="1" hangingPunct="1">
              <a:lnSpc>
                <a:spcPct val="90000"/>
              </a:lnSpc>
              <a:buFont typeface="Arial" panose="020B0604020202020204" pitchFamily="34" charset="0"/>
              <a:buChar char="•"/>
            </a:pPr>
            <a:r>
              <a:rPr lang="en-US" altLang="en-US" sz="2800" dirty="0">
                <a:solidFill>
                  <a:srgbClr val="00457C"/>
                </a:solidFill>
                <a:cs typeface="Times New Roman" panose="02020603050405020304" pitchFamily="18" charset="0"/>
              </a:rPr>
              <a:t>Sharp objects such as nails or spikes that might pierce the soles or uppers of ordinary shoes</a:t>
            </a:r>
            <a:r>
              <a:rPr lang="en-US" altLang="en-US" sz="2800" dirty="0">
                <a:solidFill>
                  <a:srgbClr val="00457C"/>
                </a:solidFill>
              </a:rPr>
              <a:t> </a:t>
            </a:r>
          </a:p>
          <a:p>
            <a:pPr eaLnBrk="1" hangingPunct="1">
              <a:lnSpc>
                <a:spcPct val="90000"/>
              </a:lnSpc>
              <a:buFont typeface="Arial" panose="020B0604020202020204" pitchFamily="34" charset="0"/>
              <a:buChar char="•"/>
            </a:pPr>
            <a:r>
              <a:rPr lang="en-US" altLang="en-US" sz="2800" dirty="0">
                <a:solidFill>
                  <a:srgbClr val="00457C"/>
                </a:solidFill>
                <a:cs typeface="Times New Roman" panose="02020603050405020304" pitchFamily="18" charset="0"/>
              </a:rPr>
              <a:t>Molten metal that might splash </a:t>
            </a:r>
          </a:p>
          <a:p>
            <a:pPr eaLnBrk="1" hangingPunct="1">
              <a:lnSpc>
                <a:spcPct val="90000"/>
              </a:lnSpc>
              <a:buFont typeface="Arial" panose="020B0604020202020204" pitchFamily="34" charset="0"/>
              <a:buChar char="•"/>
            </a:pPr>
            <a:r>
              <a:rPr lang="en-US" altLang="en-US" sz="2800" dirty="0">
                <a:solidFill>
                  <a:srgbClr val="00457C"/>
                </a:solidFill>
                <a:cs typeface="Times New Roman" panose="02020603050405020304" pitchFamily="18" charset="0"/>
              </a:rPr>
              <a:t>Hot, slippery or wet surfaces</a:t>
            </a:r>
          </a:p>
          <a:p>
            <a:pPr eaLnBrk="1" hangingPunct="1">
              <a:lnSpc>
                <a:spcPct val="90000"/>
              </a:lnSpc>
              <a:buFont typeface="Arial" panose="020B0604020202020204" pitchFamily="34" charset="0"/>
              <a:buChar char="•"/>
            </a:pPr>
            <a:r>
              <a:rPr lang="en-US" altLang="en-US" sz="2800" dirty="0">
                <a:solidFill>
                  <a:srgbClr val="00457C"/>
                </a:solidFill>
                <a:cs typeface="Times New Roman" panose="02020603050405020304" pitchFamily="18" charset="0"/>
              </a:rPr>
              <a:t>Corrosive Chemicals</a:t>
            </a:r>
            <a:endParaRPr lang="en-US" altLang="en-US" sz="2800" dirty="0">
              <a:solidFill>
                <a:srgbClr val="00457C"/>
              </a:solidFill>
            </a:endParaRPr>
          </a:p>
          <a:p>
            <a:pPr eaLnBrk="1" hangingPunct="1">
              <a:lnSpc>
                <a:spcPct val="90000"/>
              </a:lnSpc>
            </a:pPr>
            <a:endParaRPr lang="en-US" altLang="en-US" dirty="0"/>
          </a:p>
        </p:txBody>
      </p:sp>
      <p:pic>
        <p:nvPicPr>
          <p:cNvPr id="73733" name="Picture 31" descr="Steel Toed Bo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905000"/>
            <a:ext cx="1743075" cy="19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299545"/>
            <a:ext cx="8458200" cy="533400"/>
          </a:xfrm>
        </p:spPr>
        <p:txBody>
          <a:bodyPr/>
          <a:lstStyle/>
          <a:p>
            <a:pPr eaLnBrk="1" hangingPunct="1"/>
            <a:r>
              <a:rPr lang="en-US" altLang="en-US" dirty="0">
                <a:solidFill>
                  <a:srgbClr val="00457C"/>
                </a:solidFill>
              </a:rPr>
              <a:t>Hazardous conditions…</a:t>
            </a:r>
          </a:p>
        </p:txBody>
      </p:sp>
      <p:sp>
        <p:nvSpPr>
          <p:cNvPr id="75779" name="Rectangle 3"/>
          <p:cNvSpPr>
            <a:spLocks noGrp="1" noChangeArrowheads="1"/>
          </p:cNvSpPr>
          <p:nvPr>
            <p:ph idx="1"/>
          </p:nvPr>
        </p:nvSpPr>
        <p:spPr>
          <a:xfrm>
            <a:off x="228600" y="1143000"/>
            <a:ext cx="8839200" cy="4876800"/>
          </a:xfrm>
        </p:spPr>
        <p:txBody>
          <a:bodyPr/>
          <a:lstStyle/>
          <a:p>
            <a:pPr>
              <a:lnSpc>
                <a:spcPct val="90000"/>
              </a:lnSpc>
              <a:spcBef>
                <a:spcPct val="0"/>
              </a:spcBef>
              <a:buClrTx/>
              <a:buFontTx/>
              <a:buNone/>
            </a:pPr>
            <a:r>
              <a:rPr lang="en-US" altLang="en-US" sz="2800" dirty="0">
                <a:solidFill>
                  <a:srgbClr val="00457C"/>
                </a:solidFill>
              </a:rPr>
              <a:t>IMPACT - Carrying or handling materials such as packages, objects, parts or heavy tools which could be dropped</a:t>
            </a:r>
          </a:p>
          <a:p>
            <a:pPr>
              <a:lnSpc>
                <a:spcPct val="90000"/>
              </a:lnSpc>
              <a:spcBef>
                <a:spcPct val="0"/>
              </a:spcBef>
              <a:buClrTx/>
              <a:buFontTx/>
              <a:buNone/>
            </a:pPr>
            <a:endParaRPr lang="en-US" altLang="en-US" sz="2800" dirty="0">
              <a:solidFill>
                <a:srgbClr val="00457C"/>
              </a:solidFill>
            </a:endParaRPr>
          </a:p>
          <a:p>
            <a:pPr>
              <a:lnSpc>
                <a:spcPct val="90000"/>
              </a:lnSpc>
              <a:spcBef>
                <a:spcPct val="0"/>
              </a:spcBef>
              <a:buClrTx/>
              <a:buFontTx/>
              <a:buNone/>
            </a:pPr>
            <a:r>
              <a:rPr lang="en-US" altLang="en-US" sz="2800" dirty="0">
                <a:solidFill>
                  <a:srgbClr val="00457C"/>
                </a:solidFill>
              </a:rPr>
              <a:t>COMPRESSION - Work activities involving skid trucks, manual material handling carts, around bulk rolls, around heavy pipes</a:t>
            </a:r>
          </a:p>
          <a:p>
            <a:pPr>
              <a:lnSpc>
                <a:spcPct val="90000"/>
              </a:lnSpc>
              <a:spcBef>
                <a:spcPct val="0"/>
              </a:spcBef>
              <a:buClrTx/>
              <a:buFontTx/>
              <a:buNone/>
            </a:pPr>
            <a:endParaRPr lang="en-US" altLang="en-US" sz="2800" dirty="0">
              <a:solidFill>
                <a:srgbClr val="00457C"/>
              </a:solidFill>
            </a:endParaRPr>
          </a:p>
          <a:p>
            <a:pPr>
              <a:lnSpc>
                <a:spcPct val="90000"/>
              </a:lnSpc>
              <a:spcBef>
                <a:spcPct val="0"/>
              </a:spcBef>
              <a:buClrTx/>
              <a:buFontTx/>
              <a:buNone/>
            </a:pPr>
            <a:r>
              <a:rPr lang="en-US" altLang="en-US" sz="2800" dirty="0">
                <a:solidFill>
                  <a:srgbClr val="00457C"/>
                </a:solidFill>
              </a:rPr>
              <a:t>PUNCTURE - Sharp object hazards such as nails, wire, tacks, screws, large staples, &amp; scrap metal</a:t>
            </a:r>
          </a:p>
          <a:p>
            <a:pPr>
              <a:lnSpc>
                <a:spcPct val="90000"/>
              </a:lnSpc>
              <a:spcBef>
                <a:spcPct val="0"/>
              </a:spcBef>
              <a:buClrTx/>
              <a:buFontTx/>
              <a:buNone/>
            </a:pPr>
            <a:endParaRPr lang="en-US" altLang="en-US" sz="2800" dirty="0">
              <a:solidFill>
                <a:srgbClr val="00457C"/>
              </a:solidFill>
            </a:endParaRPr>
          </a:p>
          <a:p>
            <a:pPr>
              <a:lnSpc>
                <a:spcPct val="90000"/>
              </a:lnSpc>
              <a:spcBef>
                <a:spcPct val="0"/>
              </a:spcBef>
              <a:buClrTx/>
              <a:buFontTx/>
              <a:buNone/>
            </a:pPr>
            <a:r>
              <a:rPr lang="en-US" altLang="en-US" sz="2800" dirty="0">
                <a:solidFill>
                  <a:srgbClr val="00457C"/>
                </a:solidFill>
              </a:rPr>
              <a:t>CHEMICAL - Spills, splashes, fumes, corrosives</a:t>
            </a:r>
          </a:p>
        </p:txBody>
      </p:sp>
      <p:sp>
        <p:nvSpPr>
          <p:cNvPr id="2" name="Slide Number Placeholder 1"/>
          <p:cNvSpPr>
            <a:spLocks noGrp="1"/>
          </p:cNvSpPr>
          <p:nvPr>
            <p:ph type="sldNum" sz="quarter" idx="4"/>
          </p:nvPr>
        </p:nvSpPr>
        <p:spPr/>
        <p:txBody>
          <a:bodyPr/>
          <a:lstStyle/>
          <a:p>
            <a:fld id="{767653FE-1062-42CB-B955-135171EDB6E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dirty="0">
                <a:solidFill>
                  <a:srgbClr val="00457C"/>
                </a:solidFill>
              </a:rPr>
              <a:t>Types of foot protection</a:t>
            </a:r>
          </a:p>
        </p:txBody>
      </p:sp>
      <p:sp>
        <p:nvSpPr>
          <p:cNvPr id="77827" name="Content Placeholder 2"/>
          <p:cNvSpPr>
            <a:spLocks noGrp="1"/>
          </p:cNvSpPr>
          <p:nvPr>
            <p:ph idx="1"/>
          </p:nvPr>
        </p:nvSpPr>
        <p:spPr>
          <a:xfrm>
            <a:off x="685800" y="1295400"/>
            <a:ext cx="4343400" cy="4114800"/>
          </a:xfrm>
        </p:spPr>
        <p:txBody>
          <a:bodyPr/>
          <a:lstStyle/>
          <a:p>
            <a:pPr eaLnBrk="1" hangingPunct="1">
              <a:buFont typeface="Arial" panose="020B0604020202020204" pitchFamily="34" charset="0"/>
              <a:buChar char="•"/>
            </a:pPr>
            <a:r>
              <a:rPr lang="en-US" altLang="en-US" sz="2800" dirty="0">
                <a:solidFill>
                  <a:srgbClr val="00457C"/>
                </a:solidFill>
              </a:rPr>
              <a:t>Types of foot protection</a:t>
            </a:r>
          </a:p>
          <a:p>
            <a:pPr eaLnBrk="1" hangingPunct="1">
              <a:buFont typeface="Arial" panose="020B0604020202020204" pitchFamily="34" charset="0"/>
              <a:buChar char="•"/>
            </a:pPr>
            <a:r>
              <a:rPr lang="en-US" altLang="en-US" sz="2800" dirty="0">
                <a:solidFill>
                  <a:srgbClr val="00457C"/>
                </a:solidFill>
              </a:rPr>
              <a:t>Safety shoes</a:t>
            </a:r>
          </a:p>
          <a:p>
            <a:pPr eaLnBrk="1" hangingPunct="1">
              <a:buFont typeface="Arial" panose="020B0604020202020204" pitchFamily="34" charset="0"/>
              <a:buChar char="•"/>
            </a:pPr>
            <a:r>
              <a:rPr lang="en-US" altLang="en-US" sz="2800" dirty="0">
                <a:solidFill>
                  <a:srgbClr val="00457C"/>
                </a:solidFill>
              </a:rPr>
              <a:t>Boots</a:t>
            </a:r>
          </a:p>
          <a:p>
            <a:pPr eaLnBrk="1" hangingPunct="1">
              <a:buFont typeface="Arial" panose="020B0604020202020204" pitchFamily="34" charset="0"/>
              <a:buChar char="•"/>
            </a:pPr>
            <a:r>
              <a:rPr lang="en-US" altLang="en-US" sz="2800" dirty="0">
                <a:solidFill>
                  <a:srgbClr val="00457C"/>
                </a:solidFill>
              </a:rPr>
              <a:t>Leggings</a:t>
            </a:r>
          </a:p>
        </p:txBody>
      </p:sp>
      <p:pic>
        <p:nvPicPr>
          <p:cNvPr id="77829" name="Picture 33" descr="Shoes and boots"/>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257799" y="1400173"/>
            <a:ext cx="1607344"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2514600" cy="533399"/>
          </a:xfrm>
        </p:spPr>
        <p:txBody>
          <a:bodyPr/>
          <a:lstStyle/>
          <a:p>
            <a:r>
              <a:rPr lang="en-US" dirty="0">
                <a:solidFill>
                  <a:schemeClr val="tx1"/>
                </a:solidFill>
              </a:rPr>
              <a:t>Foot protection</a:t>
            </a:r>
          </a:p>
        </p:txBody>
      </p:sp>
      <p:pic>
        <p:nvPicPr>
          <p:cNvPr id="79878" name="Picture 7" descr="foot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933" y="1391899"/>
            <a:ext cx="2400300" cy="332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4" name="Picture 35" descr="worker with PP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685800"/>
            <a:ext cx="2386013" cy="234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37" descr="worker with PP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2147" y="1402409"/>
            <a:ext cx="242887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3" descr="Bo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52800" y="3657600"/>
            <a:ext cx="2571750" cy="307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dirty="0">
                <a:solidFill>
                  <a:srgbClr val="00457C"/>
                </a:solidFill>
              </a:rPr>
              <a:t>Inspect footwear daily…</a:t>
            </a:r>
          </a:p>
        </p:txBody>
      </p:sp>
      <p:sp>
        <p:nvSpPr>
          <p:cNvPr id="81923" name="Rectangle 3"/>
          <p:cNvSpPr>
            <a:spLocks noGrp="1" noChangeArrowheads="1"/>
          </p:cNvSpPr>
          <p:nvPr>
            <p:ph idx="1"/>
          </p:nvPr>
        </p:nvSpPr>
        <p:spPr>
          <a:xfrm>
            <a:off x="609600" y="1371599"/>
            <a:ext cx="8382000" cy="4572001"/>
          </a:xfrm>
        </p:spPr>
        <p:txBody>
          <a:bodyPr/>
          <a:lstStyle/>
          <a:p>
            <a:pPr marL="0" indent="0" eaLnBrk="1" hangingPunct="1">
              <a:buNone/>
            </a:pPr>
            <a:r>
              <a:rPr lang="en-US" altLang="en-US" sz="2800" dirty="0">
                <a:solidFill>
                  <a:srgbClr val="00457C"/>
                </a:solidFill>
              </a:rPr>
              <a:t>       Look for</a:t>
            </a:r>
          </a:p>
          <a:p>
            <a:pPr lvl="2" eaLnBrk="1" hangingPunct="1">
              <a:buFont typeface="Arial" panose="020B0604020202020204" pitchFamily="34" charset="0"/>
              <a:buChar char="•"/>
            </a:pPr>
            <a:r>
              <a:rPr lang="en-US" altLang="en-US" sz="2800" dirty="0">
                <a:solidFill>
                  <a:srgbClr val="00457C"/>
                </a:solidFill>
              </a:rPr>
              <a:t>Cracked, torn or worn uppers</a:t>
            </a:r>
          </a:p>
          <a:p>
            <a:pPr lvl="2" eaLnBrk="1" hangingPunct="1">
              <a:buFont typeface="Arial" panose="020B0604020202020204" pitchFamily="34" charset="0"/>
              <a:buChar char="•"/>
            </a:pPr>
            <a:r>
              <a:rPr lang="en-US" altLang="en-US" sz="2800" dirty="0">
                <a:solidFill>
                  <a:srgbClr val="00457C"/>
                </a:solidFill>
              </a:rPr>
              <a:t>Wear, holes, tears, cracks, loss of tread on bottom</a:t>
            </a:r>
          </a:p>
          <a:p>
            <a:pPr lvl="2" eaLnBrk="1" hangingPunct="1">
              <a:buFont typeface="Arial" panose="020B0604020202020204" pitchFamily="34" charset="0"/>
              <a:buChar char="•"/>
            </a:pPr>
            <a:r>
              <a:rPr lang="en-US" altLang="en-US" sz="2800" dirty="0">
                <a:solidFill>
                  <a:srgbClr val="00457C"/>
                </a:solidFill>
              </a:rPr>
              <a:t>Separation between soles and uppers</a:t>
            </a:r>
          </a:p>
        </p:txBody>
      </p:sp>
      <p:sp>
        <p:nvSpPr>
          <p:cNvPr id="2" name="Slide Number Placeholder 1"/>
          <p:cNvSpPr>
            <a:spLocks noGrp="1"/>
          </p:cNvSpPr>
          <p:nvPr>
            <p:ph type="sldNum" sz="quarter" idx="4"/>
          </p:nvPr>
        </p:nvSpPr>
        <p:spPr/>
        <p:txBody>
          <a:bodyPr/>
          <a:lstStyle/>
          <a:p>
            <a:fld id="{767653FE-1062-42CB-B955-135171EDB6E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prstGeom prst="rect">
            <a:avLst/>
          </a:prstGeom>
        </p:spPr>
        <p:txBody>
          <a:bodyPr/>
          <a:lstStyle/>
          <a:p>
            <a:pPr eaLnBrk="1" hangingPunct="1"/>
            <a:r>
              <a:rPr lang="en-US" altLang="en-US" dirty="0">
                <a:solidFill>
                  <a:srgbClr val="00457C"/>
                </a:solidFill>
              </a:rPr>
              <a:t>WHAT is PPE?</a:t>
            </a:r>
          </a:p>
        </p:txBody>
      </p:sp>
      <p:sp>
        <p:nvSpPr>
          <p:cNvPr id="11267" name="Content Placeholder 2"/>
          <p:cNvSpPr>
            <a:spLocks noGrp="1"/>
          </p:cNvSpPr>
          <p:nvPr>
            <p:ph idx="1"/>
          </p:nvPr>
        </p:nvSpPr>
        <p:spPr>
          <a:xfrm>
            <a:off x="533400" y="1143000"/>
            <a:ext cx="7772400" cy="4525962"/>
          </a:xfrm>
        </p:spPr>
        <p:txBody>
          <a:bodyPr/>
          <a:lstStyle/>
          <a:p>
            <a:pPr eaLnBrk="1" hangingPunct="1">
              <a:buFont typeface="Arial" panose="020B0604020202020204" pitchFamily="34" charset="0"/>
              <a:buChar char="•"/>
            </a:pPr>
            <a:r>
              <a:rPr lang="en-US" altLang="en-US" sz="2800" dirty="0">
                <a:solidFill>
                  <a:srgbClr val="00457C"/>
                </a:solidFill>
              </a:rPr>
              <a:t>Clothing and accessories</a:t>
            </a:r>
          </a:p>
          <a:p>
            <a:pPr eaLnBrk="1" hangingPunct="1">
              <a:buFont typeface="Arial" panose="020B0604020202020204" pitchFamily="34" charset="0"/>
              <a:buChar char="•"/>
            </a:pPr>
            <a:r>
              <a:rPr lang="en-US" altLang="en-US" sz="2800" dirty="0">
                <a:solidFill>
                  <a:srgbClr val="00457C"/>
                </a:solidFill>
              </a:rPr>
              <a:t>Create a barrier</a:t>
            </a:r>
          </a:p>
          <a:p>
            <a:pPr eaLnBrk="1" hangingPunct="1">
              <a:buFont typeface="Arial" panose="020B0604020202020204" pitchFamily="34" charset="0"/>
              <a:buChar char="•"/>
            </a:pPr>
            <a:r>
              <a:rPr lang="en-US" altLang="en-US" sz="2800" dirty="0">
                <a:solidFill>
                  <a:srgbClr val="00457C"/>
                </a:solidFill>
              </a:rPr>
              <a:t>Head protection</a:t>
            </a:r>
          </a:p>
          <a:p>
            <a:pPr eaLnBrk="1" hangingPunct="1">
              <a:buFont typeface="Arial" panose="020B0604020202020204" pitchFamily="34" charset="0"/>
              <a:buChar char="•"/>
            </a:pPr>
            <a:r>
              <a:rPr lang="en-US" altLang="en-US" sz="2800" dirty="0">
                <a:solidFill>
                  <a:srgbClr val="00457C"/>
                </a:solidFill>
              </a:rPr>
              <a:t>Eye and Face protective</a:t>
            </a:r>
          </a:p>
          <a:p>
            <a:pPr eaLnBrk="1" hangingPunct="1">
              <a:buFont typeface="Arial" panose="020B0604020202020204" pitchFamily="34" charset="0"/>
              <a:buChar char="•"/>
            </a:pPr>
            <a:r>
              <a:rPr lang="en-US" altLang="en-US" sz="2800" dirty="0">
                <a:solidFill>
                  <a:srgbClr val="00457C"/>
                </a:solidFill>
              </a:rPr>
              <a:t>Hearing protection</a:t>
            </a:r>
          </a:p>
          <a:p>
            <a:pPr eaLnBrk="1" hangingPunct="1">
              <a:buFont typeface="Arial" panose="020B0604020202020204" pitchFamily="34" charset="0"/>
              <a:buChar char="•"/>
            </a:pPr>
            <a:r>
              <a:rPr lang="en-US" altLang="en-US" sz="2800" dirty="0">
                <a:solidFill>
                  <a:srgbClr val="00457C"/>
                </a:solidFill>
              </a:rPr>
              <a:t>Hand protection</a:t>
            </a:r>
          </a:p>
          <a:p>
            <a:pPr eaLnBrk="1" hangingPunct="1">
              <a:buFont typeface="Arial" panose="020B0604020202020204" pitchFamily="34" charset="0"/>
              <a:buChar char="•"/>
            </a:pPr>
            <a:r>
              <a:rPr lang="en-US" altLang="en-US" sz="2800" dirty="0">
                <a:solidFill>
                  <a:srgbClr val="00457C"/>
                </a:solidFill>
              </a:rPr>
              <a:t>Foot protection</a:t>
            </a:r>
          </a:p>
          <a:p>
            <a:pPr eaLnBrk="1" hangingPunct="1">
              <a:buFont typeface="Arial" panose="020B0604020202020204" pitchFamily="34" charset="0"/>
              <a:buChar char="•"/>
            </a:pPr>
            <a:r>
              <a:rPr lang="en-US" altLang="en-US" sz="2800" dirty="0">
                <a:solidFill>
                  <a:srgbClr val="00457C"/>
                </a:solidFill>
              </a:rPr>
              <a:t>Fall protection</a:t>
            </a:r>
          </a:p>
        </p:txBody>
      </p:sp>
      <p:pic>
        <p:nvPicPr>
          <p:cNvPr id="11269" name="Picture 62" descr="Miron PPE_N01156;&#10;man on a piece of equip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752600"/>
            <a:ext cx="1607344" cy="241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en-US" dirty="0">
                <a:solidFill>
                  <a:srgbClr val="00457C"/>
                </a:solidFill>
              </a:rPr>
              <a:t>Requirements for Safety Shoes</a:t>
            </a:r>
          </a:p>
        </p:txBody>
      </p:sp>
      <p:sp>
        <p:nvSpPr>
          <p:cNvPr id="83971" name="Content Placeholder 2"/>
          <p:cNvSpPr>
            <a:spLocks noGrp="1"/>
          </p:cNvSpPr>
          <p:nvPr>
            <p:ph idx="1"/>
          </p:nvPr>
        </p:nvSpPr>
        <p:spPr>
          <a:xfrm>
            <a:off x="1257300" y="1917597"/>
            <a:ext cx="4648200" cy="2239961"/>
          </a:xfrm>
        </p:spPr>
        <p:txBody>
          <a:bodyPr/>
          <a:lstStyle/>
          <a:p>
            <a:pPr eaLnBrk="1" hangingPunct="1">
              <a:buFont typeface="Arial" panose="020B0604020202020204" pitchFamily="34" charset="0"/>
              <a:buChar char="•"/>
            </a:pPr>
            <a:r>
              <a:rPr lang="en-US" altLang="en-US" sz="2800" dirty="0">
                <a:solidFill>
                  <a:srgbClr val="00457C"/>
                </a:solidFill>
              </a:rPr>
              <a:t>Sturdy</a:t>
            </a:r>
          </a:p>
          <a:p>
            <a:pPr eaLnBrk="1" hangingPunct="1">
              <a:buFont typeface="Arial" panose="020B0604020202020204" pitchFamily="34" charset="0"/>
              <a:buChar char="•"/>
            </a:pPr>
            <a:r>
              <a:rPr lang="en-US" altLang="en-US" sz="2800" dirty="0">
                <a:solidFill>
                  <a:srgbClr val="00457C"/>
                </a:solidFill>
              </a:rPr>
              <a:t>Impact resistant toe</a:t>
            </a:r>
          </a:p>
          <a:p>
            <a:pPr eaLnBrk="1" hangingPunct="1">
              <a:buFont typeface="Arial" panose="020B0604020202020204" pitchFamily="34" charset="0"/>
              <a:buChar char="•"/>
            </a:pPr>
            <a:r>
              <a:rPr lang="en-US" altLang="en-US" sz="2800" dirty="0">
                <a:solidFill>
                  <a:srgbClr val="00457C"/>
                </a:solidFill>
              </a:rPr>
              <a:t>ASTM F 2413</a:t>
            </a:r>
          </a:p>
        </p:txBody>
      </p:sp>
      <p:pic>
        <p:nvPicPr>
          <p:cNvPr id="83973" name="Picture 32" descr="cone with bo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1752600"/>
            <a:ext cx="1707356" cy="256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493005" y="1447800"/>
            <a:ext cx="4267200" cy="3429000"/>
          </a:xfrm>
        </p:spPr>
        <p:txBody>
          <a:bodyPr/>
          <a:lstStyle/>
          <a:p>
            <a:pPr lvl="0">
              <a:spcBef>
                <a:spcPts val="0"/>
              </a:spcBef>
            </a:pPr>
            <a:r>
              <a:rPr lang="en-US" sz="7200" b="0" dirty="0">
                <a:solidFill>
                  <a:srgbClr val="1F497D"/>
                </a:solidFill>
                <a:latin typeface="Impact" panose="020B0806030902050204" pitchFamily="34" charset="0"/>
                <a:ea typeface="+mn-ea"/>
                <a:cs typeface="+mn-cs"/>
              </a:rPr>
              <a:t>Hand Protection</a:t>
            </a:r>
            <a:br>
              <a:rPr lang="en-US" sz="7200" b="0" dirty="0">
                <a:solidFill>
                  <a:srgbClr val="1F497D"/>
                </a:solidFill>
                <a:latin typeface="Impact" panose="020B0806030902050204" pitchFamily="34" charset="0"/>
                <a:ea typeface="+mn-ea"/>
                <a:cs typeface="+mn-cs"/>
              </a:rPr>
            </a:br>
            <a:endParaRPr lang="en-US" dirty="0"/>
          </a:p>
        </p:txBody>
      </p:sp>
      <p:pic>
        <p:nvPicPr>
          <p:cNvPr id="86019" name="Picture 60" descr="Viton glov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746632"/>
            <a:ext cx="3505200" cy="247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eaLnBrk="1" hangingPunct="1"/>
            <a:r>
              <a:rPr lang="en-US" altLang="en-US" dirty="0">
                <a:solidFill>
                  <a:srgbClr val="00457C"/>
                </a:solidFill>
              </a:rPr>
              <a:t>Why use hand protection?</a:t>
            </a:r>
          </a:p>
        </p:txBody>
      </p:sp>
      <p:sp>
        <p:nvSpPr>
          <p:cNvPr id="88067" name="Content Placeholder 2"/>
          <p:cNvSpPr>
            <a:spLocks noGrp="1"/>
          </p:cNvSpPr>
          <p:nvPr>
            <p:ph idx="1"/>
          </p:nvPr>
        </p:nvSpPr>
        <p:spPr>
          <a:xfrm>
            <a:off x="685800" y="1828800"/>
            <a:ext cx="4343400" cy="3078162"/>
          </a:xfrm>
        </p:spPr>
        <p:txBody>
          <a:bodyPr/>
          <a:lstStyle/>
          <a:p>
            <a:pPr eaLnBrk="1" hangingPunct="1">
              <a:buFont typeface="Arial" panose="020B0604020202020204" pitchFamily="34" charset="0"/>
              <a:buChar char="•"/>
            </a:pPr>
            <a:r>
              <a:rPr lang="en-US" altLang="en-US" sz="2800" dirty="0">
                <a:solidFill>
                  <a:srgbClr val="00457C"/>
                </a:solidFill>
              </a:rPr>
              <a:t>Burns</a:t>
            </a:r>
          </a:p>
          <a:p>
            <a:pPr eaLnBrk="1" hangingPunct="1">
              <a:buFont typeface="Arial" panose="020B0604020202020204" pitchFamily="34" charset="0"/>
              <a:buChar char="•"/>
            </a:pPr>
            <a:r>
              <a:rPr lang="en-US" altLang="en-US" sz="2800" dirty="0">
                <a:solidFill>
                  <a:srgbClr val="00457C"/>
                </a:solidFill>
              </a:rPr>
              <a:t>Cuts</a:t>
            </a:r>
          </a:p>
          <a:p>
            <a:pPr eaLnBrk="1" hangingPunct="1">
              <a:buFont typeface="Arial" panose="020B0604020202020204" pitchFamily="34" charset="0"/>
              <a:buChar char="•"/>
            </a:pPr>
            <a:r>
              <a:rPr lang="en-US" altLang="en-US" sz="2800" dirty="0">
                <a:solidFill>
                  <a:srgbClr val="00457C"/>
                </a:solidFill>
              </a:rPr>
              <a:t>Electrical shock</a:t>
            </a:r>
          </a:p>
          <a:p>
            <a:pPr eaLnBrk="1" hangingPunct="1">
              <a:buFont typeface="Arial" panose="020B0604020202020204" pitchFamily="34" charset="0"/>
              <a:buChar char="•"/>
            </a:pPr>
            <a:r>
              <a:rPr lang="en-US" altLang="en-US" sz="2800" dirty="0">
                <a:solidFill>
                  <a:srgbClr val="00457C"/>
                </a:solidFill>
              </a:rPr>
              <a:t>Amputation</a:t>
            </a:r>
          </a:p>
          <a:p>
            <a:pPr eaLnBrk="1" hangingPunct="1">
              <a:buFont typeface="Arial" panose="020B0604020202020204" pitchFamily="34" charset="0"/>
              <a:buChar char="•"/>
            </a:pPr>
            <a:r>
              <a:rPr lang="en-US" altLang="en-US" sz="2800" dirty="0">
                <a:solidFill>
                  <a:srgbClr val="00457C"/>
                </a:solidFill>
              </a:rPr>
              <a:t>Absorption of chemicals</a:t>
            </a:r>
          </a:p>
        </p:txBody>
      </p:sp>
      <p:sp>
        <p:nvSpPr>
          <p:cNvPr id="2" name="Slide Number Placeholder 1"/>
          <p:cNvSpPr>
            <a:spLocks noGrp="1"/>
          </p:cNvSpPr>
          <p:nvPr>
            <p:ph type="sldNum" sz="quarter" idx="4"/>
          </p:nvPr>
        </p:nvSpPr>
        <p:spPr/>
        <p:txBody>
          <a:bodyPr/>
          <a:lstStyle/>
          <a:p>
            <a:fld id="{767653FE-1062-42CB-B955-135171EDB6E3}" type="slidenum">
              <a:rPr lang="en-US" smtClean="0"/>
              <a:pPr/>
              <a:t>42</a:t>
            </a:fld>
            <a:endParaRPr lang="en-US"/>
          </a:p>
        </p:txBody>
      </p:sp>
      <p:pic>
        <p:nvPicPr>
          <p:cNvPr id="3" name="Picture 2" descr="x-ray of ha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200" y="1981200"/>
            <a:ext cx="3200400" cy="21145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lstStyle/>
          <a:p>
            <a:pPr eaLnBrk="1" hangingPunct="1">
              <a:defRPr/>
            </a:pPr>
            <a:r>
              <a:rPr lang="en-US" dirty="0">
                <a:solidFill>
                  <a:srgbClr val="00457C"/>
                </a:solidFill>
              </a:rPr>
              <a:t>Types of hand protection</a:t>
            </a:r>
          </a:p>
        </p:txBody>
      </p:sp>
      <p:pic>
        <p:nvPicPr>
          <p:cNvPr id="5" name="Content Placeholder 4" descr="hand protection"/>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95272" y="1737519"/>
            <a:ext cx="5553456" cy="3505200"/>
          </a:xfrm>
        </p:spPr>
      </p:pic>
      <p:sp>
        <p:nvSpPr>
          <p:cNvPr id="4" name="Slide Number Placeholder 3"/>
          <p:cNvSpPr>
            <a:spLocks noGrp="1"/>
          </p:cNvSpPr>
          <p:nvPr>
            <p:ph type="sldNum" sz="quarter" idx="4"/>
          </p:nvPr>
        </p:nvSpPr>
        <p:spPr/>
        <p:txBody>
          <a:bodyPr/>
          <a:lstStyle/>
          <a:p>
            <a:fld id="{767653FE-1062-42CB-B955-135171EDB6E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5972" y="228600"/>
            <a:ext cx="8310359" cy="487362"/>
          </a:xfrm>
        </p:spPr>
        <p:txBody>
          <a:bodyPr/>
          <a:lstStyle/>
          <a:p>
            <a:pPr eaLnBrk="1" hangingPunct="1"/>
            <a:r>
              <a:rPr lang="en-US" altLang="en-US" dirty="0">
                <a:solidFill>
                  <a:srgbClr val="00457C"/>
                </a:solidFill>
              </a:rPr>
              <a:t>Glove selection</a:t>
            </a:r>
          </a:p>
        </p:txBody>
      </p:sp>
      <p:sp>
        <p:nvSpPr>
          <p:cNvPr id="92164" name="Text Placeholder 7"/>
          <p:cNvSpPr>
            <a:spLocks noGrp="1"/>
          </p:cNvSpPr>
          <p:nvPr>
            <p:ph idx="1"/>
          </p:nvPr>
        </p:nvSpPr>
        <p:spPr>
          <a:xfrm>
            <a:off x="533400" y="1066800"/>
            <a:ext cx="5257800" cy="4267200"/>
          </a:xfrm>
        </p:spPr>
        <p:txBody>
          <a:bodyPr/>
          <a:lstStyle/>
          <a:p>
            <a:pPr eaLnBrk="1" hangingPunct="1">
              <a:buFont typeface="Arial" panose="020B0604020202020204" pitchFamily="34" charset="0"/>
              <a:buChar char="•"/>
            </a:pPr>
            <a:r>
              <a:rPr lang="en-US" altLang="en-US" sz="2800" dirty="0">
                <a:solidFill>
                  <a:srgbClr val="00457C"/>
                </a:solidFill>
              </a:rPr>
              <a:t>Not all gloves are created equal…. Ensure the glove you use will protect your hands from the specific hazards of the job</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solidFill>
                  <a:srgbClr val="00457C"/>
                </a:solidFill>
              </a:rPr>
              <a:t>Chemical gloves do not last forever… understand the chemical and “break-through” characteristics of your specific glove</a:t>
            </a:r>
          </a:p>
          <a:p>
            <a:pPr eaLnBrk="1" hangingPunct="1"/>
            <a:endParaRPr lang="en-US" altLang="en-US" dirty="0"/>
          </a:p>
        </p:txBody>
      </p:sp>
      <p:pic>
        <p:nvPicPr>
          <p:cNvPr id="92165" name="Picture 39" descr="lab attendanr working with liquid in beak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676400"/>
            <a:ext cx="3086100" cy="264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dirty="0">
                <a:solidFill>
                  <a:srgbClr val="00457C"/>
                </a:solidFill>
              </a:rPr>
              <a:t>Before you use…</a:t>
            </a:r>
          </a:p>
        </p:txBody>
      </p:sp>
      <p:sp>
        <p:nvSpPr>
          <p:cNvPr id="94211" name="Rectangle 3"/>
          <p:cNvSpPr>
            <a:spLocks noGrp="1" noChangeArrowheads="1"/>
          </p:cNvSpPr>
          <p:nvPr>
            <p:ph idx="1"/>
          </p:nvPr>
        </p:nvSpPr>
        <p:spPr>
          <a:xfrm>
            <a:off x="457200" y="1871526"/>
            <a:ext cx="4912894" cy="3306761"/>
          </a:xfrm>
        </p:spPr>
        <p:txBody>
          <a:bodyPr/>
          <a:lstStyle/>
          <a:p>
            <a:pPr>
              <a:lnSpc>
                <a:spcPct val="90000"/>
              </a:lnSpc>
              <a:buFont typeface="Arial" panose="020B0604020202020204" pitchFamily="34" charset="0"/>
              <a:buChar char="•"/>
            </a:pPr>
            <a:r>
              <a:rPr lang="en-US" altLang="en-US" sz="2800" dirty="0">
                <a:solidFill>
                  <a:srgbClr val="00457C"/>
                </a:solidFill>
                <a:cs typeface="Times New Roman" panose="02020603050405020304" pitchFamily="18" charset="0"/>
              </a:rPr>
              <a:t>Do not wear gloves if they can be caught in machinery</a:t>
            </a:r>
          </a:p>
          <a:p>
            <a:pPr eaLnBrk="1" hangingPunct="1">
              <a:lnSpc>
                <a:spcPct val="90000"/>
              </a:lnSpc>
              <a:buFont typeface="Arial" panose="020B0604020202020204" pitchFamily="34" charset="0"/>
              <a:buChar char="•"/>
            </a:pPr>
            <a:r>
              <a:rPr lang="en-US" altLang="en-US" sz="2800" dirty="0">
                <a:solidFill>
                  <a:srgbClr val="00457C"/>
                </a:solidFill>
                <a:cs typeface="Times New Roman" panose="02020603050405020304" pitchFamily="18" charset="0"/>
              </a:rPr>
              <a:t>Use the proper glove for the task</a:t>
            </a:r>
          </a:p>
          <a:p>
            <a:pPr eaLnBrk="1" hangingPunct="1">
              <a:lnSpc>
                <a:spcPct val="90000"/>
              </a:lnSpc>
              <a:buFont typeface="Arial" panose="020B0604020202020204" pitchFamily="34" charset="0"/>
              <a:buChar char="•"/>
            </a:pPr>
            <a:r>
              <a:rPr lang="en-US" altLang="en-US" sz="2800" dirty="0">
                <a:solidFill>
                  <a:srgbClr val="00457C"/>
                </a:solidFill>
                <a:cs typeface="Times New Roman" panose="02020603050405020304" pitchFamily="18" charset="0"/>
              </a:rPr>
              <a:t>Remove rings &amp; bracelets</a:t>
            </a:r>
            <a:endParaRPr lang="en-US" altLang="en-US" sz="2800" dirty="0">
              <a:solidFill>
                <a:srgbClr val="00457C"/>
              </a:solidFill>
            </a:endParaRPr>
          </a:p>
          <a:p>
            <a:pPr eaLnBrk="1" hangingPunct="1">
              <a:lnSpc>
                <a:spcPct val="90000"/>
              </a:lnSpc>
              <a:buFont typeface="Arial" panose="020B0604020202020204" pitchFamily="34" charset="0"/>
              <a:buChar char="•"/>
            </a:pPr>
            <a:r>
              <a:rPr lang="en-US" altLang="en-US" sz="2800" dirty="0">
                <a:solidFill>
                  <a:srgbClr val="00457C"/>
                </a:solidFill>
                <a:cs typeface="Times New Roman" panose="02020603050405020304" pitchFamily="18" charset="0"/>
              </a:rPr>
              <a:t>Check gloves for wear and damage</a:t>
            </a:r>
            <a:endParaRPr lang="en-US" altLang="en-US" sz="2800" dirty="0">
              <a:solidFill>
                <a:srgbClr val="00457C"/>
              </a:solidFill>
            </a:endParaRPr>
          </a:p>
          <a:p>
            <a:pPr eaLnBrk="1" hangingPunct="1">
              <a:lnSpc>
                <a:spcPct val="90000"/>
              </a:lnSpc>
            </a:pPr>
            <a:endParaRPr lang="en-US" altLang="en-US" dirty="0"/>
          </a:p>
        </p:txBody>
      </p:sp>
      <p:pic>
        <p:nvPicPr>
          <p:cNvPr id="94213" name="Picture 40" descr="gloved hand with chemica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1871526"/>
            <a:ext cx="3143250" cy="32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dirty="0">
                <a:solidFill>
                  <a:srgbClr val="00457C"/>
                </a:solidFill>
              </a:rPr>
              <a:t>Electrical glove checks</a:t>
            </a:r>
          </a:p>
        </p:txBody>
      </p:sp>
      <p:sp>
        <p:nvSpPr>
          <p:cNvPr id="96259" name="Rectangle 3"/>
          <p:cNvSpPr>
            <a:spLocks noGrp="1" noChangeArrowheads="1"/>
          </p:cNvSpPr>
          <p:nvPr>
            <p:ph idx="1"/>
          </p:nvPr>
        </p:nvSpPr>
        <p:spPr>
          <a:xfrm>
            <a:off x="381000" y="1106621"/>
            <a:ext cx="5410200" cy="4760779"/>
          </a:xfrm>
        </p:spPr>
        <p:txBody>
          <a:bodyPr/>
          <a:lstStyle/>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Hole, tear, puncture, or cut</a:t>
            </a:r>
            <a:endParaRPr lang="en-US" altLang="en-US" sz="2800" dirty="0">
              <a:solidFill>
                <a:srgbClr val="00457C"/>
              </a:solidFill>
            </a:endParaRPr>
          </a:p>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Ozone cutting or ozone checking</a:t>
            </a:r>
          </a:p>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 An embedded foreign object</a:t>
            </a:r>
            <a:endParaRPr lang="en-US" altLang="en-US" sz="2800" dirty="0">
              <a:solidFill>
                <a:srgbClr val="00457C"/>
              </a:solidFill>
            </a:endParaRPr>
          </a:p>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Swelling, softening, hardening, or becoming sticky or inelastic</a:t>
            </a:r>
            <a:endParaRPr lang="en-US" altLang="en-US" sz="2800" dirty="0">
              <a:solidFill>
                <a:srgbClr val="00457C"/>
              </a:solidFill>
            </a:endParaRPr>
          </a:p>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Any other defect that damages the insulating properties</a:t>
            </a:r>
          </a:p>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AIR TEST before each use</a:t>
            </a:r>
            <a:endParaRPr lang="en-US" altLang="en-US" sz="2800" dirty="0">
              <a:solidFill>
                <a:srgbClr val="00457C"/>
              </a:solidFill>
            </a:endParaRPr>
          </a:p>
          <a:p>
            <a:pPr eaLnBrk="1" hangingPunct="1"/>
            <a:endParaRPr lang="en-US" altLang="en-US" sz="2400" dirty="0"/>
          </a:p>
        </p:txBody>
      </p:sp>
      <p:pic>
        <p:nvPicPr>
          <p:cNvPr id="96261" name="Picture 56" descr="rubber gloves working with electric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111876"/>
            <a:ext cx="2786063" cy="247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507111"/>
            <a:ext cx="4267200" cy="3978189"/>
          </a:xfrm>
        </p:spPr>
        <p:txBody>
          <a:bodyPr/>
          <a:lstStyle/>
          <a:p>
            <a:pPr lvl="0" algn="ctr">
              <a:spcBef>
                <a:spcPts val="0"/>
              </a:spcBef>
            </a:pPr>
            <a:r>
              <a:rPr lang="en-US" sz="7200" dirty="0">
                <a:solidFill>
                  <a:srgbClr val="1F497D"/>
                </a:solidFill>
                <a:latin typeface="Impact" panose="020B0806030902050204" pitchFamily="34" charset="0"/>
                <a:ea typeface="+mn-ea"/>
                <a:cs typeface="+mn-cs"/>
              </a:rPr>
              <a:t>Hearing </a:t>
            </a:r>
            <a:br>
              <a:rPr lang="en-US" sz="7200" dirty="0">
                <a:solidFill>
                  <a:srgbClr val="1F497D"/>
                </a:solidFill>
                <a:latin typeface="Impact" panose="020B0806030902050204" pitchFamily="34" charset="0"/>
                <a:ea typeface="+mn-ea"/>
                <a:cs typeface="+mn-cs"/>
              </a:rPr>
            </a:br>
            <a:r>
              <a:rPr lang="en-US" sz="7200" dirty="0">
                <a:solidFill>
                  <a:srgbClr val="1F497D"/>
                </a:solidFill>
                <a:latin typeface="Impact" panose="020B0806030902050204" pitchFamily="34" charset="0"/>
                <a:ea typeface="+mn-ea"/>
                <a:cs typeface="+mn-cs"/>
              </a:rPr>
              <a:t>Protection</a:t>
            </a:r>
            <a:br>
              <a:rPr lang="en-US" sz="7200" dirty="0">
                <a:solidFill>
                  <a:srgbClr val="1F497D"/>
                </a:solidFill>
                <a:latin typeface="Impact" panose="020B0806030902050204" pitchFamily="34" charset="0"/>
                <a:ea typeface="+mn-ea"/>
                <a:cs typeface="+mn-cs"/>
              </a:rPr>
            </a:br>
            <a:endParaRPr lang="en-US" dirty="0"/>
          </a:p>
        </p:txBody>
      </p:sp>
      <p:pic>
        <p:nvPicPr>
          <p:cNvPr id="98307" name="Picture 58" descr="Ear Muffs_N003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1494258"/>
            <a:ext cx="3066264" cy="321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dirty="0">
                <a:solidFill>
                  <a:srgbClr val="00457C"/>
                </a:solidFill>
              </a:rPr>
              <a:t>Protect your hearing…</a:t>
            </a:r>
          </a:p>
        </p:txBody>
      </p:sp>
      <p:sp>
        <p:nvSpPr>
          <p:cNvPr id="100355" name="Rectangle 3"/>
          <p:cNvSpPr>
            <a:spLocks noGrp="1" noChangeArrowheads="1"/>
          </p:cNvSpPr>
          <p:nvPr>
            <p:ph idx="1"/>
          </p:nvPr>
        </p:nvSpPr>
        <p:spPr>
          <a:xfrm>
            <a:off x="609600" y="914400"/>
            <a:ext cx="4800600" cy="5105400"/>
          </a:xfrm>
        </p:spPr>
        <p:txBody>
          <a:bodyPr/>
          <a:lstStyle/>
          <a:p>
            <a:pPr marL="0" indent="0" eaLnBrk="1" hangingPunct="1">
              <a:buNone/>
            </a:pPr>
            <a:r>
              <a:rPr lang="en-US" altLang="en-US" sz="2800" dirty="0">
                <a:solidFill>
                  <a:srgbClr val="00457C"/>
                </a:solidFill>
                <a:cs typeface="Times New Roman" panose="02020603050405020304" pitchFamily="18" charset="0"/>
              </a:rPr>
              <a:t>Use hearing protection when:</a:t>
            </a:r>
          </a:p>
          <a:p>
            <a:pPr lvl="2"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in high noise areas</a:t>
            </a:r>
          </a:p>
          <a:p>
            <a:pPr lvl="2"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using power saws, &amp; impact tools</a:t>
            </a:r>
            <a:endParaRPr lang="en-US" altLang="en-US" sz="2800" dirty="0">
              <a:solidFill>
                <a:srgbClr val="00457C"/>
              </a:solidFill>
            </a:endParaRPr>
          </a:p>
          <a:p>
            <a:pPr lvl="2"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off the job when shooting, &amp; using power tools</a:t>
            </a:r>
          </a:p>
          <a:p>
            <a:pPr marL="0" indent="0" eaLnBrk="1" hangingPunct="1">
              <a:buNone/>
            </a:pPr>
            <a:r>
              <a:rPr lang="en-US" altLang="en-US" sz="2800" dirty="0">
                <a:solidFill>
                  <a:srgbClr val="00457C"/>
                </a:solidFill>
                <a:cs typeface="Times New Roman" panose="02020603050405020304" pitchFamily="18" charset="0"/>
              </a:rPr>
              <a:t>Replace worn or broken hearing protectors immediately</a:t>
            </a:r>
            <a:endParaRPr lang="en-US" altLang="en-US" sz="2800" dirty="0">
              <a:solidFill>
                <a:srgbClr val="00457C"/>
              </a:solidFill>
            </a:endParaRPr>
          </a:p>
          <a:p>
            <a:pPr eaLnBrk="1" hangingPunct="1"/>
            <a:endParaRPr lang="en-US" altLang="en-US" dirty="0"/>
          </a:p>
          <a:p>
            <a:pPr eaLnBrk="1" hangingPunct="1"/>
            <a:endParaRPr lang="en-US" altLang="en-US" dirty="0"/>
          </a:p>
        </p:txBody>
      </p:sp>
      <p:sp>
        <p:nvSpPr>
          <p:cNvPr id="2" name="Slide Number Placeholder 1"/>
          <p:cNvSpPr>
            <a:spLocks noGrp="1"/>
          </p:cNvSpPr>
          <p:nvPr>
            <p:ph type="sldNum" sz="quarter" idx="4"/>
          </p:nvPr>
        </p:nvSpPr>
        <p:spPr/>
        <p:txBody>
          <a:bodyPr/>
          <a:lstStyle/>
          <a:p>
            <a:fld id="{767653FE-1062-42CB-B955-135171EDB6E3}" type="slidenum">
              <a:rPr lang="en-US" smtClean="0"/>
              <a:pPr/>
              <a:t>48</a:t>
            </a:fld>
            <a:endParaRPr lang="en-US"/>
          </a:p>
        </p:txBody>
      </p:sp>
      <p:pic>
        <p:nvPicPr>
          <p:cNvPr id="3" name="Picture 2" descr="worker with ear protectio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200" y="1893295"/>
            <a:ext cx="3371850" cy="28575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p:spPr>
        <p:txBody>
          <a:bodyPr/>
          <a:lstStyle/>
          <a:p>
            <a:pPr eaLnBrk="1" hangingPunct="1">
              <a:defRPr/>
            </a:pPr>
            <a:r>
              <a:rPr lang="en-US" dirty="0">
                <a:solidFill>
                  <a:srgbClr val="00457C"/>
                </a:solidFill>
              </a:rPr>
              <a:t>Types of Hearing Protectors</a:t>
            </a:r>
          </a:p>
        </p:txBody>
      </p:sp>
      <p:sp>
        <p:nvSpPr>
          <p:cNvPr id="4" name="Slide Number Placeholder 3"/>
          <p:cNvSpPr>
            <a:spLocks noGrp="1"/>
          </p:cNvSpPr>
          <p:nvPr>
            <p:ph type="sldNum" sz="quarter" idx="4"/>
          </p:nvPr>
        </p:nvSpPr>
        <p:spPr/>
        <p:txBody>
          <a:bodyPr/>
          <a:lstStyle/>
          <a:p>
            <a:fld id="{767653FE-1062-42CB-B955-135171EDB6E3}" type="slidenum">
              <a:rPr lang="en-US" smtClean="0"/>
              <a:pPr/>
              <a:t>49</a:t>
            </a:fld>
            <a:endParaRPr lang="en-US"/>
          </a:p>
        </p:txBody>
      </p:sp>
      <p:pic>
        <p:nvPicPr>
          <p:cNvPr id="3" name="Picture 2" descr="ear prot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2438400"/>
            <a:ext cx="6748272" cy="19994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a:solidFill>
                  <a:srgbClr val="00457C"/>
                </a:solidFill>
              </a:rPr>
              <a:t>Personal Protective Equipment Cont.</a:t>
            </a:r>
          </a:p>
        </p:txBody>
      </p:sp>
      <p:sp>
        <p:nvSpPr>
          <p:cNvPr id="13315" name="Rectangle 3"/>
          <p:cNvSpPr>
            <a:spLocks noGrp="1" noChangeArrowheads="1"/>
          </p:cNvSpPr>
          <p:nvPr>
            <p:ph idx="1"/>
          </p:nvPr>
        </p:nvSpPr>
        <p:spPr>
          <a:xfrm>
            <a:off x="762000" y="1371600"/>
            <a:ext cx="6705600" cy="2667000"/>
          </a:xfrm>
        </p:spPr>
        <p:txBody>
          <a:bodyPr/>
          <a:lstStyle/>
          <a:p>
            <a:pPr eaLnBrk="1" hangingPunct="1">
              <a:buFont typeface="Arial" panose="020B0604020202020204" pitchFamily="34" charset="0"/>
              <a:buChar char="•"/>
            </a:pPr>
            <a:r>
              <a:rPr lang="en-US" altLang="en-US" sz="2800" dirty="0">
                <a:solidFill>
                  <a:srgbClr val="00457C"/>
                </a:solidFill>
              </a:rPr>
              <a:t>PPE is selected based on the specific job hazards of the job</a:t>
            </a:r>
          </a:p>
          <a:p>
            <a:pPr marL="0" indent="0" eaLnBrk="1" hangingPunct="1">
              <a:buNone/>
            </a:pPr>
            <a:endParaRPr lang="en-US" altLang="en-US" sz="2800" dirty="0">
              <a:solidFill>
                <a:srgbClr val="00457C"/>
              </a:solidFill>
            </a:endParaRPr>
          </a:p>
          <a:p>
            <a:pPr eaLnBrk="1" hangingPunct="1">
              <a:buFont typeface="Arial" panose="020B0604020202020204" pitchFamily="34" charset="0"/>
              <a:buChar char="•"/>
            </a:pPr>
            <a:r>
              <a:rPr lang="en-US" altLang="en-US" sz="2800" dirty="0">
                <a:solidFill>
                  <a:srgbClr val="00457C"/>
                </a:solidFill>
              </a:rPr>
              <a:t>Who pays for PPE</a:t>
            </a:r>
          </a:p>
          <a:p>
            <a:pPr marL="0" indent="0" eaLnBrk="1" hangingPunct="1">
              <a:buNone/>
            </a:pPr>
            <a:endParaRPr lang="en-US" altLang="en-US" sz="2800" dirty="0">
              <a:solidFill>
                <a:srgbClr val="00457C"/>
              </a:solidFill>
            </a:endParaRPr>
          </a:p>
          <a:p>
            <a:pPr eaLnBrk="1" hangingPunct="1">
              <a:buFont typeface="Arial" panose="020B0604020202020204" pitchFamily="34" charset="0"/>
              <a:buChar char="•"/>
            </a:pPr>
            <a:r>
              <a:rPr lang="en-US" altLang="en-US" sz="2800" dirty="0">
                <a:solidFill>
                  <a:srgbClr val="00457C"/>
                </a:solidFill>
              </a:rPr>
              <a:t>Employers provide PPE</a:t>
            </a:r>
          </a:p>
          <a:p>
            <a:pPr eaLnBrk="1" hangingPunct="1"/>
            <a:endParaRPr lang="en-US" altLang="en-US" dirty="0"/>
          </a:p>
          <a:p>
            <a:pPr eaLnBrk="1" hangingPunct="1"/>
            <a:endParaRPr lang="en-US" altLang="en-US" dirty="0"/>
          </a:p>
        </p:txBody>
      </p:sp>
      <p:sp>
        <p:nvSpPr>
          <p:cNvPr id="2" name="Slide Number Placeholder 1"/>
          <p:cNvSpPr>
            <a:spLocks noGrp="1"/>
          </p:cNvSpPr>
          <p:nvPr>
            <p:ph type="sldNum" sz="quarter" idx="4"/>
          </p:nvPr>
        </p:nvSpPr>
        <p:spPr/>
        <p:txBody>
          <a:bodyPr/>
          <a:lstStyle/>
          <a:p>
            <a:fld id="{767653FE-1062-42CB-B955-135171EDB6E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7772400" cy="533399"/>
          </a:xfrm>
        </p:spPr>
        <p:txBody>
          <a:bodyPr/>
          <a:lstStyle/>
          <a:p>
            <a:pPr algn="l"/>
            <a:r>
              <a:rPr lang="en-US" dirty="0">
                <a:solidFill>
                  <a:srgbClr val="00457C"/>
                </a:solidFill>
              </a:rPr>
              <a:t>Decibel Levels</a:t>
            </a:r>
            <a:br>
              <a:rPr lang="en-US" dirty="0">
                <a:solidFill>
                  <a:srgbClr val="00457C"/>
                </a:solidFill>
              </a:rPr>
            </a:br>
            <a:endParaRPr lang="en-US" dirty="0"/>
          </a:p>
        </p:txBody>
      </p:sp>
      <p:pic>
        <p:nvPicPr>
          <p:cNvPr id="104450" name="Picture 52" descr="Decibel ch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1981200"/>
            <a:ext cx="3581400" cy="270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589455"/>
            <a:ext cx="7772400" cy="533399"/>
          </a:xfrm>
        </p:spPr>
        <p:txBody>
          <a:bodyPr/>
          <a:lstStyle/>
          <a:p>
            <a:pPr algn="l"/>
            <a:r>
              <a:rPr lang="en-US" dirty="0">
                <a:solidFill>
                  <a:srgbClr val="00457C"/>
                </a:solidFill>
              </a:rPr>
              <a:t>Decibel Levels Graph</a:t>
            </a:r>
            <a:br>
              <a:rPr lang="en-US" dirty="0">
                <a:solidFill>
                  <a:srgbClr val="00457C"/>
                </a:solidFill>
              </a:rPr>
            </a:br>
            <a:endParaRPr lang="en-US" dirty="0"/>
          </a:p>
        </p:txBody>
      </p:sp>
      <p:pic>
        <p:nvPicPr>
          <p:cNvPr id="105474" name="Picture 51" descr="Decible grap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1676400"/>
            <a:ext cx="4471988" cy="300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dirty="0">
                <a:solidFill>
                  <a:srgbClr val="00457C"/>
                </a:solidFill>
              </a:rPr>
              <a:t>Symptoms of hearing loss</a:t>
            </a:r>
          </a:p>
        </p:txBody>
      </p:sp>
      <p:sp>
        <p:nvSpPr>
          <p:cNvPr id="106499" name="Rectangle 3"/>
          <p:cNvSpPr>
            <a:spLocks noGrp="1" noChangeArrowheads="1"/>
          </p:cNvSpPr>
          <p:nvPr>
            <p:ph idx="1"/>
          </p:nvPr>
        </p:nvSpPr>
        <p:spPr>
          <a:xfrm>
            <a:off x="762000" y="1581374"/>
            <a:ext cx="4832134" cy="2819400"/>
          </a:xfrm>
        </p:spPr>
        <p:txBody>
          <a:bodyPr/>
          <a:lstStyle/>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Ringing in ears</a:t>
            </a:r>
          </a:p>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Difficulty hearing normal conversations</a:t>
            </a:r>
            <a:endParaRPr lang="en-US" altLang="en-US" sz="2800" dirty="0">
              <a:solidFill>
                <a:srgbClr val="00457C"/>
              </a:solidFill>
            </a:endParaRPr>
          </a:p>
          <a:p>
            <a:pPr eaLnBrk="1" hangingPunct="1">
              <a:buFont typeface="Arial" panose="020B0604020202020204" pitchFamily="34" charset="0"/>
              <a:buChar char="•"/>
            </a:pPr>
            <a:r>
              <a:rPr lang="en-US" altLang="en-US" sz="2800" dirty="0">
                <a:solidFill>
                  <a:srgbClr val="00457C"/>
                </a:solidFill>
                <a:cs typeface="Times New Roman" panose="02020603050405020304" pitchFamily="18" charset="0"/>
              </a:rPr>
              <a:t>Noises are "fuzzy" or muffled</a:t>
            </a:r>
            <a:endParaRPr lang="en-US" altLang="en-US" sz="2800" dirty="0">
              <a:solidFill>
                <a:srgbClr val="00457C"/>
              </a:solidFill>
            </a:endParaRPr>
          </a:p>
          <a:p>
            <a:pPr eaLnBrk="1" hangingPunct="1"/>
            <a:endParaRPr lang="en-US" altLang="en-US" dirty="0"/>
          </a:p>
        </p:txBody>
      </p:sp>
      <p:sp>
        <p:nvSpPr>
          <p:cNvPr id="2" name="Slide Number Placeholder 1"/>
          <p:cNvSpPr>
            <a:spLocks noGrp="1"/>
          </p:cNvSpPr>
          <p:nvPr>
            <p:ph type="sldNum" sz="quarter" idx="4"/>
          </p:nvPr>
        </p:nvSpPr>
        <p:spPr/>
        <p:txBody>
          <a:bodyPr/>
          <a:lstStyle/>
          <a:p>
            <a:fld id="{767653FE-1062-42CB-B955-135171EDB6E3}" type="slidenum">
              <a:rPr lang="en-US" smtClean="0"/>
              <a:pPr/>
              <a:t>52</a:t>
            </a:fld>
            <a:endParaRPr lang="en-US"/>
          </a:p>
        </p:txBody>
      </p:sp>
      <p:pic>
        <p:nvPicPr>
          <p:cNvPr id="3" name="Picture 2" descr="ear char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83117" y="1581374"/>
            <a:ext cx="2815913" cy="29718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en-US" dirty="0">
                <a:solidFill>
                  <a:srgbClr val="00457C"/>
                </a:solidFill>
              </a:rPr>
              <a:t>Hearing protection must</a:t>
            </a:r>
          </a:p>
        </p:txBody>
      </p:sp>
      <p:sp>
        <p:nvSpPr>
          <p:cNvPr id="108547" name="Rectangle 3"/>
          <p:cNvSpPr>
            <a:spLocks noGrp="1" noChangeArrowheads="1"/>
          </p:cNvSpPr>
          <p:nvPr>
            <p:ph idx="1"/>
          </p:nvPr>
        </p:nvSpPr>
        <p:spPr>
          <a:xfrm>
            <a:off x="533400" y="1905000"/>
            <a:ext cx="4419600" cy="2392361"/>
          </a:xfrm>
        </p:spPr>
        <p:txBody>
          <a:bodyPr/>
          <a:lstStyle/>
          <a:p>
            <a:pPr eaLnBrk="1" hangingPunct="1">
              <a:buFont typeface="Arial" panose="020B0604020202020204" pitchFamily="34" charset="0"/>
              <a:buChar char="•"/>
            </a:pPr>
            <a:r>
              <a:rPr lang="en-US" altLang="en-US" sz="2800" dirty="0">
                <a:solidFill>
                  <a:srgbClr val="00457C"/>
                </a:solidFill>
              </a:rPr>
              <a:t>Be kept clean</a:t>
            </a:r>
          </a:p>
          <a:p>
            <a:pPr eaLnBrk="1" hangingPunct="1">
              <a:buFont typeface="Arial" panose="020B0604020202020204" pitchFamily="34" charset="0"/>
              <a:buChar char="•"/>
            </a:pPr>
            <a:r>
              <a:rPr lang="en-US" altLang="en-US" sz="2800" dirty="0">
                <a:solidFill>
                  <a:srgbClr val="00457C"/>
                </a:solidFill>
              </a:rPr>
              <a:t>Fit snugly against the head or in the ear</a:t>
            </a:r>
          </a:p>
          <a:p>
            <a:pPr eaLnBrk="1" hangingPunct="1">
              <a:buFont typeface="Arial" panose="020B0604020202020204" pitchFamily="34" charset="0"/>
              <a:buChar char="•"/>
            </a:pPr>
            <a:r>
              <a:rPr lang="en-US" altLang="en-US" sz="2800" dirty="0">
                <a:solidFill>
                  <a:srgbClr val="00457C"/>
                </a:solidFill>
              </a:rPr>
              <a:t>Have no gaps or breaks</a:t>
            </a:r>
          </a:p>
        </p:txBody>
      </p:sp>
      <p:pic>
        <p:nvPicPr>
          <p:cNvPr id="108549" name="Picture 4" descr="ear plug"/>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4953000" y="2133600"/>
            <a:ext cx="41910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08550" name="Picture 6" descr="worker with hearing protec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1523" y="1143000"/>
            <a:ext cx="32004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01976" y="1295400"/>
            <a:ext cx="8310359" cy="487362"/>
          </a:xfrm>
        </p:spPr>
        <p:txBody>
          <a:bodyPr/>
          <a:lstStyle/>
          <a:p>
            <a:pPr lvl="0" algn="ctr">
              <a:spcBef>
                <a:spcPct val="20000"/>
              </a:spcBef>
            </a:pPr>
            <a:r>
              <a:rPr lang="en-US" dirty="0"/>
              <a:t>  </a:t>
            </a:r>
            <a:r>
              <a:rPr lang="en-US" sz="9600" b="1" kern="10" dirty="0">
                <a:ln w="9525">
                  <a:round/>
                  <a:headEnd/>
                  <a:tailEnd/>
                </a:ln>
                <a:solidFill>
                  <a:srgbClr val="1F497D"/>
                </a:solidFill>
                <a:effectLst>
                  <a:outerShdw blurRad="38100" dist="38100" dir="2700000" algn="tl">
                    <a:srgbClr val="000000">
                      <a:alpha val="43137"/>
                    </a:srgbClr>
                  </a:outerShdw>
                </a:effectLst>
                <a:latin typeface="Impact" panose="020B0806030902050204" pitchFamily="34" charset="0"/>
                <a:ea typeface="+mn-ea"/>
                <a:cs typeface="+mn-cs"/>
              </a:rPr>
              <a:t>Fall</a:t>
            </a:r>
            <a:br>
              <a:rPr lang="en-US" sz="9600" b="1" kern="10" dirty="0">
                <a:ln w="9525">
                  <a:round/>
                  <a:headEnd/>
                  <a:tailEnd/>
                </a:ln>
                <a:solidFill>
                  <a:srgbClr val="1F497D"/>
                </a:solidFill>
                <a:effectLst>
                  <a:outerShdw blurRad="38100" dist="38100" dir="2700000" algn="tl">
                    <a:srgbClr val="000000">
                      <a:alpha val="43137"/>
                    </a:srgbClr>
                  </a:outerShdw>
                </a:effectLst>
                <a:latin typeface="Impact" panose="020B0806030902050204" pitchFamily="34" charset="0"/>
                <a:ea typeface="+mn-ea"/>
                <a:cs typeface="+mn-cs"/>
              </a:rPr>
            </a:br>
            <a:r>
              <a:rPr lang="en-US" sz="9600" b="1" kern="10" dirty="0">
                <a:ln w="9525">
                  <a:round/>
                  <a:headEnd/>
                  <a:tailEnd/>
                </a:ln>
                <a:solidFill>
                  <a:srgbClr val="1F497D"/>
                </a:solidFill>
                <a:effectLst>
                  <a:outerShdw blurRad="38100" dist="38100" dir="2700000" algn="tl">
                    <a:srgbClr val="000000">
                      <a:alpha val="43137"/>
                    </a:srgbClr>
                  </a:outerShdw>
                </a:effectLst>
                <a:latin typeface="Impact" panose="020B0806030902050204" pitchFamily="34" charset="0"/>
                <a:ea typeface="+mn-ea"/>
                <a:cs typeface="+mn-cs"/>
              </a:rPr>
              <a:t>Protection</a:t>
            </a:r>
            <a:br>
              <a:rPr lang="en-US" sz="9600" b="1" kern="10" dirty="0">
                <a:ln w="9525">
                  <a:round/>
                  <a:headEnd/>
                  <a:tailEnd/>
                </a:ln>
                <a:solidFill>
                  <a:srgbClr val="1F497D"/>
                </a:solidFill>
                <a:effectLst>
                  <a:outerShdw blurRad="38100" dist="38100" dir="2700000" algn="tl">
                    <a:srgbClr val="000000">
                      <a:alpha val="43137"/>
                    </a:srgbClr>
                  </a:outerShdw>
                </a:effectLst>
                <a:latin typeface="Impact" panose="020B0806030902050204" pitchFamily="34" charset="0"/>
                <a:ea typeface="+mn-ea"/>
                <a:cs typeface="+mn-cs"/>
              </a:rPr>
            </a:br>
            <a:endParaRPr lang="en-US" dirty="0"/>
          </a:p>
        </p:txBody>
      </p:sp>
      <p:sp>
        <p:nvSpPr>
          <p:cNvPr id="3" name="Slide Number Placeholder 2"/>
          <p:cNvSpPr>
            <a:spLocks noGrp="1"/>
          </p:cNvSpPr>
          <p:nvPr>
            <p:ph type="sldNum" sz="quarter" idx="4"/>
          </p:nvPr>
        </p:nvSpPr>
        <p:spPr/>
        <p:txBody>
          <a:bodyPr/>
          <a:lstStyle/>
          <a:p>
            <a:fld id="{767653FE-1062-42CB-B955-135171EDB6E3}" type="slidenum">
              <a:rPr lang="en-US" smtClean="0"/>
              <a:pPr/>
              <a:t>54</a:t>
            </a:fld>
            <a:endParaRPr lang="en-US"/>
          </a:p>
        </p:txBody>
      </p:sp>
    </p:spTree>
    <p:extLst>
      <p:ext uri="{BB962C8B-B14F-4D97-AF65-F5344CB8AC3E}">
        <p14:creationId xmlns:p14="http://schemas.microsoft.com/office/powerpoint/2010/main" val="845843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dirty="0">
                <a:solidFill>
                  <a:srgbClr val="00457C"/>
                </a:solidFill>
              </a:rPr>
              <a:t>Fall Protection Equipment</a:t>
            </a:r>
          </a:p>
        </p:txBody>
      </p:sp>
      <p:sp>
        <p:nvSpPr>
          <p:cNvPr id="110595" name="Content Placeholder 2"/>
          <p:cNvSpPr>
            <a:spLocks noGrp="1"/>
          </p:cNvSpPr>
          <p:nvPr>
            <p:ph idx="1"/>
          </p:nvPr>
        </p:nvSpPr>
        <p:spPr>
          <a:xfrm>
            <a:off x="1143000" y="1951039"/>
            <a:ext cx="5181600" cy="4373561"/>
          </a:xfrm>
          <a:ln>
            <a:noFill/>
            <a:miter lim="800000"/>
            <a:headEnd/>
            <a:tailEnd/>
          </a:ln>
        </p:spPr>
        <p:txBody>
          <a:bodyPr/>
          <a:lstStyle/>
          <a:p>
            <a:pPr>
              <a:buFont typeface="Arial" panose="020B0604020202020204" pitchFamily="34" charset="0"/>
              <a:buChar char="•"/>
            </a:pPr>
            <a:r>
              <a:rPr lang="en-US" altLang="en-US" sz="2800" dirty="0">
                <a:solidFill>
                  <a:srgbClr val="00457C"/>
                </a:solidFill>
              </a:rPr>
              <a:t>Life Lines</a:t>
            </a:r>
          </a:p>
          <a:p>
            <a:pPr>
              <a:buFont typeface="Arial" panose="020B0604020202020204" pitchFamily="34" charset="0"/>
              <a:buChar char="•"/>
            </a:pPr>
            <a:r>
              <a:rPr lang="en-US" altLang="en-US" sz="2800" dirty="0">
                <a:solidFill>
                  <a:srgbClr val="00457C"/>
                </a:solidFill>
              </a:rPr>
              <a:t>Safety Harness</a:t>
            </a:r>
          </a:p>
          <a:p>
            <a:pPr>
              <a:buFont typeface="Arial" panose="020B0604020202020204" pitchFamily="34" charset="0"/>
              <a:buChar char="•"/>
            </a:pPr>
            <a:r>
              <a:rPr lang="en-US" altLang="en-US" sz="2800" dirty="0">
                <a:solidFill>
                  <a:srgbClr val="00457C"/>
                </a:solidFill>
              </a:rPr>
              <a:t>Lanyards</a:t>
            </a:r>
          </a:p>
          <a:p>
            <a:pPr>
              <a:buFont typeface="Arial" panose="020B0604020202020204" pitchFamily="34" charset="0"/>
              <a:buChar char="•"/>
            </a:pPr>
            <a:r>
              <a:rPr lang="en-US" altLang="en-US" sz="2800" dirty="0">
                <a:solidFill>
                  <a:srgbClr val="00457C"/>
                </a:solidFill>
              </a:rPr>
              <a:t>Self Retracting Lanyards</a:t>
            </a:r>
          </a:p>
        </p:txBody>
      </p:sp>
      <p:pic>
        <p:nvPicPr>
          <p:cNvPr id="110597" name="Picture 1" descr="harness m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6039" y="1981200"/>
            <a:ext cx="1714500" cy="217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tx1"/>
                </a:solidFill>
              </a:rPr>
              <a:t>Fall equipment</a:t>
            </a:r>
          </a:p>
        </p:txBody>
      </p:sp>
      <p:pic>
        <p:nvPicPr>
          <p:cNvPr id="2" name="Picture 1" descr="fall protection equip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914400"/>
            <a:ext cx="7808976" cy="513892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1905000"/>
            <a:ext cx="7772400" cy="533399"/>
          </a:xfrm>
        </p:spPr>
        <p:txBody>
          <a:bodyPr/>
          <a:lstStyle/>
          <a:p>
            <a:pPr lvl="0">
              <a:spcBef>
                <a:spcPts val="0"/>
              </a:spcBef>
            </a:pPr>
            <a:r>
              <a:rPr lang="en-US" sz="7200" b="0" dirty="0">
                <a:solidFill>
                  <a:srgbClr val="1F497D"/>
                </a:solidFill>
                <a:latin typeface="Impact" panose="020B0806030902050204" pitchFamily="34" charset="0"/>
                <a:ea typeface="+mn-ea"/>
                <a:cs typeface="+mn-cs"/>
              </a:rPr>
              <a:t>Specialized</a:t>
            </a:r>
            <a:br>
              <a:rPr lang="en-US" sz="7200" b="0" dirty="0">
                <a:solidFill>
                  <a:srgbClr val="1F497D"/>
                </a:solidFill>
                <a:latin typeface="Impact" panose="020B0806030902050204" pitchFamily="34" charset="0"/>
                <a:ea typeface="+mn-ea"/>
                <a:cs typeface="+mn-cs"/>
              </a:rPr>
            </a:br>
            <a:r>
              <a:rPr lang="en-US" sz="7200" b="0" dirty="0">
                <a:solidFill>
                  <a:srgbClr val="1F497D"/>
                </a:solidFill>
                <a:latin typeface="Impact" panose="020B0806030902050204" pitchFamily="34" charset="0"/>
                <a:ea typeface="+mn-ea"/>
                <a:cs typeface="+mn-cs"/>
              </a:rPr>
              <a:t> PPE</a:t>
            </a:r>
            <a:br>
              <a:rPr lang="en-US" sz="7200" b="0" dirty="0">
                <a:solidFill>
                  <a:srgbClr val="1F497D"/>
                </a:solidFill>
                <a:latin typeface="Impact" panose="020B0806030902050204" pitchFamily="34" charset="0"/>
                <a:ea typeface="+mn-ea"/>
                <a:cs typeface="+mn-cs"/>
              </a:rPr>
            </a:br>
            <a:endParaRPr lang="en-US" dirty="0"/>
          </a:p>
        </p:txBody>
      </p:sp>
      <p:sp>
        <p:nvSpPr>
          <p:cNvPr id="5" name="Slide Number Placeholder 4"/>
          <p:cNvSpPr>
            <a:spLocks noGrp="1"/>
          </p:cNvSpPr>
          <p:nvPr>
            <p:ph type="sldNum" sz="quarter" idx="4"/>
          </p:nvPr>
        </p:nvSpPr>
        <p:spPr/>
        <p:txBody>
          <a:bodyPr/>
          <a:lstStyle/>
          <a:p>
            <a:fld id="{767653FE-1062-42CB-B955-135171EDB6E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US" altLang="en-US" dirty="0">
                <a:solidFill>
                  <a:srgbClr val="00457C"/>
                </a:solidFill>
              </a:rPr>
              <a:t>Other Hazards and Appropriate PPE</a:t>
            </a:r>
          </a:p>
        </p:txBody>
      </p:sp>
      <p:sp>
        <p:nvSpPr>
          <p:cNvPr id="115715" name="Content Placeholder 2"/>
          <p:cNvSpPr>
            <a:spLocks noGrp="1"/>
          </p:cNvSpPr>
          <p:nvPr>
            <p:ph idx="1"/>
          </p:nvPr>
        </p:nvSpPr>
        <p:spPr>
          <a:xfrm>
            <a:off x="951186" y="1600200"/>
            <a:ext cx="4572000" cy="3687761"/>
          </a:xfrm>
        </p:spPr>
        <p:txBody>
          <a:bodyPr/>
          <a:lstStyle/>
          <a:p>
            <a:pPr eaLnBrk="1" hangingPunct="1">
              <a:buFont typeface="Arial" panose="020B0604020202020204" pitchFamily="34" charset="0"/>
              <a:buChar char="•"/>
            </a:pPr>
            <a:r>
              <a:rPr lang="en-US" altLang="en-US" sz="2800" dirty="0">
                <a:solidFill>
                  <a:srgbClr val="00457C"/>
                </a:solidFill>
              </a:rPr>
              <a:t>Working Around Water Requires Life Jackets</a:t>
            </a:r>
          </a:p>
          <a:p>
            <a:pPr marL="0" indent="0" eaLnBrk="1" hangingPunct="1">
              <a:buNone/>
            </a:pPr>
            <a:endParaRPr lang="en-US" altLang="en-US" sz="2800" dirty="0">
              <a:solidFill>
                <a:srgbClr val="00457C"/>
              </a:solidFill>
            </a:endParaRPr>
          </a:p>
          <a:p>
            <a:pPr eaLnBrk="1" hangingPunct="1">
              <a:buFont typeface="Arial" panose="020B0604020202020204" pitchFamily="34" charset="0"/>
              <a:buChar char="•"/>
            </a:pPr>
            <a:r>
              <a:rPr lang="en-US" altLang="en-US" sz="2800" dirty="0">
                <a:solidFill>
                  <a:srgbClr val="00457C"/>
                </a:solidFill>
              </a:rPr>
              <a:t>Low Light and Moving Vehicles Require Retroreflective garments</a:t>
            </a:r>
          </a:p>
        </p:txBody>
      </p:sp>
      <p:pic>
        <p:nvPicPr>
          <p:cNvPr id="115717" name="Picture 2" descr="water life jack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0750" y="1788427"/>
            <a:ext cx="714375" cy="69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2" descr="safety vest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2819400"/>
            <a:ext cx="24574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767653FE-1062-42CB-B955-135171EDB6E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WordArt 4" descr="summary"/>
          <p:cNvSpPr>
            <a:spLocks noChangeArrowheads="1" noChangeShapeType="1" noTextEdit="1"/>
          </p:cNvSpPr>
          <p:nvPr/>
        </p:nvSpPr>
        <p:spPr bwMode="auto">
          <a:xfrm>
            <a:off x="457200" y="1143000"/>
            <a:ext cx="7934325" cy="3852862"/>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contourClr>
                <a:srgbClr val="FFE701"/>
              </a:contourClr>
            </a:sp3d>
          </a:bodyPr>
          <a:lstStyle/>
          <a:p>
            <a:pPr algn="ctr"/>
            <a:endParaRPr lang="en-US" sz="8000" kern="10" dirty="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sp>
        <p:nvSpPr>
          <p:cNvPr id="4" name="Title 3"/>
          <p:cNvSpPr>
            <a:spLocks noGrp="1"/>
          </p:cNvSpPr>
          <p:nvPr>
            <p:ph type="ctrTitle"/>
          </p:nvPr>
        </p:nvSpPr>
        <p:spPr>
          <a:xfrm>
            <a:off x="685800" y="2286000"/>
            <a:ext cx="7772400" cy="1523999"/>
          </a:xfrm>
        </p:spPr>
        <p:txBody>
          <a:bodyPr/>
          <a:lstStyle/>
          <a:p>
            <a:pPr lvl="0">
              <a:spcBef>
                <a:spcPts val="0"/>
              </a:spcBef>
            </a:pPr>
            <a:r>
              <a:rPr lang="en-US" sz="7200" b="0" dirty="0">
                <a:solidFill>
                  <a:srgbClr val="1F497D"/>
                </a:solidFill>
                <a:latin typeface="Impact" panose="020B0806030902050204" pitchFamily="34" charset="0"/>
                <a:ea typeface="+mn-ea"/>
                <a:cs typeface="+mn-cs"/>
              </a:rPr>
              <a:t>Summary</a:t>
            </a:r>
            <a:br>
              <a:rPr lang="en-US" sz="7200" b="0" dirty="0">
                <a:solidFill>
                  <a:srgbClr val="1F497D"/>
                </a:solidFill>
                <a:latin typeface="Impact" panose="020B0806030902050204" pitchFamily="34" charset="0"/>
                <a:ea typeface="+mn-ea"/>
                <a:cs typeface="+mn-cs"/>
              </a:rPr>
            </a:br>
            <a:endParaRPr lang="en-US" dirty="0"/>
          </a:p>
        </p:txBody>
      </p:sp>
      <p:sp>
        <p:nvSpPr>
          <p:cNvPr id="3" name="Slide Number Placeholder 2"/>
          <p:cNvSpPr>
            <a:spLocks noGrp="1"/>
          </p:cNvSpPr>
          <p:nvPr>
            <p:ph type="sldNum" sz="quarter" idx="4"/>
          </p:nvPr>
        </p:nvSpPr>
        <p:spPr/>
        <p:txBody>
          <a:bodyPr/>
          <a:lstStyle/>
          <a:p>
            <a:fld id="{767653FE-1062-42CB-B955-135171EDB6E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solidFill>
                  <a:srgbClr val="00457C"/>
                </a:solidFill>
              </a:rPr>
              <a:t>Engineering Controls</a:t>
            </a:r>
            <a:r>
              <a:rPr lang="en-US" altLang="en-US" dirty="0"/>
              <a:t>	</a:t>
            </a:r>
          </a:p>
        </p:txBody>
      </p:sp>
      <p:sp>
        <p:nvSpPr>
          <p:cNvPr id="15363" name="Content Placeholder 2"/>
          <p:cNvSpPr>
            <a:spLocks noGrp="1"/>
          </p:cNvSpPr>
          <p:nvPr>
            <p:ph idx="1"/>
          </p:nvPr>
        </p:nvSpPr>
        <p:spPr>
          <a:xfrm>
            <a:off x="457200" y="1066800"/>
            <a:ext cx="8229600" cy="4694237"/>
          </a:xfrm>
        </p:spPr>
        <p:txBody>
          <a:bodyPr/>
          <a:lstStyle/>
          <a:p>
            <a:pPr eaLnBrk="1" hangingPunct="1">
              <a:buFont typeface="Arial" panose="020B0604020202020204" pitchFamily="34" charset="0"/>
              <a:buChar char="•"/>
            </a:pPr>
            <a:r>
              <a:rPr lang="en-US" altLang="en-US" sz="2800" dirty="0">
                <a:solidFill>
                  <a:srgbClr val="00457C"/>
                </a:solidFill>
              </a:rPr>
              <a:t>PPE is always considered a last resort</a:t>
            </a:r>
          </a:p>
          <a:p>
            <a:pPr eaLnBrk="1" hangingPunct="1">
              <a:buFont typeface="Arial" panose="020B0604020202020204" pitchFamily="34" charset="0"/>
              <a:buChar char="•"/>
            </a:pPr>
            <a:r>
              <a:rPr lang="en-US" altLang="en-US" sz="2800" dirty="0">
                <a:solidFill>
                  <a:srgbClr val="00457C"/>
                </a:solidFill>
              </a:rPr>
              <a:t>Temporary type of protection</a:t>
            </a:r>
          </a:p>
          <a:p>
            <a:pPr eaLnBrk="1" hangingPunct="1">
              <a:buFont typeface="Arial" panose="020B0604020202020204" pitchFamily="34" charset="0"/>
              <a:buChar char="•"/>
            </a:pPr>
            <a:r>
              <a:rPr lang="en-US" altLang="en-US" sz="2800" dirty="0">
                <a:solidFill>
                  <a:srgbClr val="00457C"/>
                </a:solidFill>
              </a:rPr>
              <a:t>First choice will always be to eliminating hazard</a:t>
            </a:r>
          </a:p>
          <a:p>
            <a:pPr marL="457200" lvl="1" indent="0" eaLnBrk="1" hangingPunct="1">
              <a:buNone/>
            </a:pPr>
            <a:r>
              <a:rPr lang="en-US" altLang="en-US" sz="2800" dirty="0">
                <a:solidFill>
                  <a:srgbClr val="00457C"/>
                </a:solidFill>
              </a:rPr>
              <a:t>	Examples:</a:t>
            </a:r>
          </a:p>
          <a:p>
            <a:pPr lvl="2" eaLnBrk="1" hangingPunct="1">
              <a:buFont typeface="Arial" panose="020B0604020202020204" pitchFamily="34" charset="0"/>
              <a:buChar char="•"/>
            </a:pPr>
            <a:r>
              <a:rPr lang="en-US" altLang="en-US" sz="2800" dirty="0">
                <a:solidFill>
                  <a:srgbClr val="00457C"/>
                </a:solidFill>
              </a:rPr>
              <a:t>Initial design specification</a:t>
            </a:r>
          </a:p>
          <a:p>
            <a:pPr lvl="2" eaLnBrk="1" hangingPunct="1">
              <a:buFont typeface="Arial" panose="020B0604020202020204" pitchFamily="34" charset="0"/>
              <a:buChar char="•"/>
            </a:pPr>
            <a:r>
              <a:rPr lang="en-US" altLang="en-US" sz="2800" dirty="0">
                <a:solidFill>
                  <a:srgbClr val="00457C"/>
                </a:solidFill>
              </a:rPr>
              <a:t>Substitute less harmful material</a:t>
            </a:r>
          </a:p>
          <a:p>
            <a:pPr lvl="2" eaLnBrk="1" hangingPunct="1">
              <a:buFont typeface="Arial" panose="020B0604020202020204" pitchFamily="34" charset="0"/>
              <a:buChar char="•"/>
            </a:pPr>
            <a:r>
              <a:rPr lang="en-US" altLang="en-US" sz="2800" dirty="0">
                <a:solidFill>
                  <a:srgbClr val="00457C"/>
                </a:solidFill>
              </a:rPr>
              <a:t>Change process</a:t>
            </a:r>
          </a:p>
          <a:p>
            <a:pPr lvl="2" eaLnBrk="1" hangingPunct="1">
              <a:buFont typeface="Arial" panose="020B0604020202020204" pitchFamily="34" charset="0"/>
              <a:buChar char="•"/>
            </a:pPr>
            <a:r>
              <a:rPr lang="en-US" altLang="en-US" sz="2800" dirty="0">
                <a:solidFill>
                  <a:srgbClr val="00457C"/>
                </a:solidFill>
              </a:rPr>
              <a:t>Enclose process</a:t>
            </a:r>
          </a:p>
          <a:p>
            <a:pPr lvl="2" eaLnBrk="1" hangingPunct="1">
              <a:buFont typeface="Arial" panose="020B0604020202020204" pitchFamily="34" charset="0"/>
              <a:buChar char="•"/>
            </a:pPr>
            <a:r>
              <a:rPr lang="en-US" altLang="en-US" sz="2800" dirty="0">
                <a:solidFill>
                  <a:srgbClr val="00457C"/>
                </a:solidFill>
              </a:rPr>
              <a:t>Isolate process</a:t>
            </a:r>
          </a:p>
        </p:txBody>
      </p:sp>
      <p:sp>
        <p:nvSpPr>
          <p:cNvPr id="2" name="Slide Number Placeholder 1"/>
          <p:cNvSpPr>
            <a:spLocks noGrp="1"/>
          </p:cNvSpPr>
          <p:nvPr>
            <p:ph type="sldNum" sz="quarter" idx="4"/>
          </p:nvPr>
        </p:nvSpPr>
        <p:spPr/>
        <p:txBody>
          <a:bodyPr/>
          <a:lstStyle/>
          <a:p>
            <a:fld id="{767653FE-1062-42CB-B955-135171EDB6E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dirty="0">
                <a:solidFill>
                  <a:srgbClr val="00457C"/>
                </a:solidFill>
              </a:rPr>
              <a:t>Protect yourself…</a:t>
            </a:r>
          </a:p>
        </p:txBody>
      </p:sp>
      <p:sp>
        <p:nvSpPr>
          <p:cNvPr id="115715" name="Rectangle 3"/>
          <p:cNvSpPr>
            <a:spLocks noGrp="1" noChangeArrowheads="1"/>
          </p:cNvSpPr>
          <p:nvPr>
            <p:ph idx="1"/>
          </p:nvPr>
        </p:nvSpPr>
        <p:spPr>
          <a:xfrm>
            <a:off x="1143000" y="1676400"/>
            <a:ext cx="7568143" cy="4221162"/>
          </a:xfrm>
        </p:spPr>
        <p:txBody>
          <a:bodyPr>
            <a:noAutofit/>
          </a:bodyPr>
          <a:lstStyle/>
          <a:p>
            <a:pPr marL="274320" indent="-274320" eaLnBrk="1" fontAlgn="auto" hangingPunct="1">
              <a:spcAft>
                <a:spcPts val="0"/>
              </a:spcAft>
              <a:buClr>
                <a:schemeClr val="tx2"/>
              </a:buClr>
              <a:buFont typeface="Wingdings 2"/>
              <a:buChar char=""/>
              <a:defRPr/>
            </a:pPr>
            <a:r>
              <a:rPr lang="en-US" sz="2800" dirty="0">
                <a:solidFill>
                  <a:srgbClr val="00457C"/>
                </a:solidFill>
              </a:rPr>
              <a:t>Use the right PPE for the Hazard</a:t>
            </a:r>
          </a:p>
          <a:p>
            <a:pPr marL="274320" indent="-274320" eaLnBrk="1" fontAlgn="auto" hangingPunct="1">
              <a:spcAft>
                <a:spcPts val="0"/>
              </a:spcAft>
              <a:buClr>
                <a:schemeClr val="tx2"/>
              </a:buClr>
              <a:buFont typeface="Wingdings 2"/>
              <a:buChar char=""/>
              <a:defRPr/>
            </a:pPr>
            <a:endParaRPr lang="en-US" sz="2800" dirty="0">
              <a:solidFill>
                <a:srgbClr val="00457C"/>
              </a:solidFill>
            </a:endParaRPr>
          </a:p>
          <a:p>
            <a:pPr marL="274320" indent="-274320" eaLnBrk="1" fontAlgn="auto" hangingPunct="1">
              <a:spcAft>
                <a:spcPts val="0"/>
              </a:spcAft>
              <a:buClr>
                <a:schemeClr val="tx2"/>
              </a:buClr>
              <a:buFont typeface="Wingdings 2"/>
              <a:buChar char=""/>
              <a:defRPr/>
            </a:pPr>
            <a:r>
              <a:rPr lang="en-US" sz="2800" dirty="0">
                <a:solidFill>
                  <a:srgbClr val="00457C"/>
                </a:solidFill>
              </a:rPr>
              <a:t>Inspect your PPE before using</a:t>
            </a:r>
          </a:p>
          <a:p>
            <a:pPr marL="274320" indent="-274320" eaLnBrk="1" fontAlgn="auto" hangingPunct="1">
              <a:spcAft>
                <a:spcPts val="0"/>
              </a:spcAft>
              <a:buClr>
                <a:schemeClr val="tx2"/>
              </a:buClr>
              <a:buFont typeface="Wingdings 2"/>
              <a:buChar char=""/>
              <a:defRPr/>
            </a:pPr>
            <a:endParaRPr lang="en-US" sz="2800" dirty="0">
              <a:solidFill>
                <a:srgbClr val="00457C"/>
              </a:solidFill>
            </a:endParaRPr>
          </a:p>
          <a:p>
            <a:pPr marL="274320" indent="-274320" eaLnBrk="1" fontAlgn="auto" hangingPunct="1">
              <a:spcAft>
                <a:spcPts val="0"/>
              </a:spcAft>
              <a:buClr>
                <a:schemeClr val="tx2"/>
              </a:buClr>
              <a:buFont typeface="Wingdings 2"/>
              <a:buChar char=""/>
              <a:defRPr/>
            </a:pPr>
            <a:r>
              <a:rPr lang="en-US" sz="2800" dirty="0">
                <a:solidFill>
                  <a:srgbClr val="00457C"/>
                </a:solidFill>
              </a:rPr>
              <a:t>Replace damaged or worn PPE</a:t>
            </a:r>
          </a:p>
          <a:p>
            <a:pPr marL="274320" indent="-274320" eaLnBrk="1" fontAlgn="auto" hangingPunct="1">
              <a:spcAft>
                <a:spcPts val="0"/>
              </a:spcAft>
              <a:buClr>
                <a:schemeClr val="tx2"/>
              </a:buClr>
              <a:buFont typeface="Wingdings 2"/>
              <a:buChar char=""/>
              <a:defRPr/>
            </a:pPr>
            <a:endParaRPr lang="en-US" sz="2800" dirty="0">
              <a:solidFill>
                <a:srgbClr val="00457C"/>
              </a:solidFill>
            </a:endParaRPr>
          </a:p>
        </p:txBody>
      </p:sp>
      <p:sp>
        <p:nvSpPr>
          <p:cNvPr id="2" name="Slide Number Placeholder 1"/>
          <p:cNvSpPr>
            <a:spLocks noGrp="1"/>
          </p:cNvSpPr>
          <p:nvPr>
            <p:ph type="sldNum" sz="quarter" idx="4"/>
          </p:nvPr>
        </p:nvSpPr>
        <p:spPr/>
        <p:txBody>
          <a:bodyPr/>
          <a:lstStyle/>
          <a:p>
            <a:fld id="{767653FE-1062-42CB-B955-135171EDB6E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457C"/>
                </a:solidFill>
              </a:rPr>
              <a:t>Protect yourself Continued…</a:t>
            </a:r>
            <a:endParaRPr lang="en-US" dirty="0"/>
          </a:p>
        </p:txBody>
      </p:sp>
      <p:sp>
        <p:nvSpPr>
          <p:cNvPr id="3" name="Content Placeholder 2"/>
          <p:cNvSpPr>
            <a:spLocks noGrp="1"/>
          </p:cNvSpPr>
          <p:nvPr>
            <p:ph idx="1"/>
          </p:nvPr>
        </p:nvSpPr>
        <p:spPr>
          <a:xfrm>
            <a:off x="1066800" y="1752600"/>
            <a:ext cx="7696199" cy="4114800"/>
          </a:xfrm>
        </p:spPr>
        <p:txBody>
          <a:bodyPr/>
          <a:lstStyle/>
          <a:p>
            <a:pPr marL="274320" indent="-274320">
              <a:buClr>
                <a:schemeClr val="tx2"/>
              </a:buClr>
              <a:buFont typeface="Wingdings 2"/>
              <a:buChar char=""/>
              <a:defRPr/>
            </a:pPr>
            <a:r>
              <a:rPr lang="en-US" dirty="0">
                <a:solidFill>
                  <a:srgbClr val="00457C"/>
                </a:solidFill>
              </a:rPr>
              <a:t>Store your PPE properly so it will be ready for the next use</a:t>
            </a:r>
          </a:p>
          <a:p>
            <a:pPr marL="274320" indent="-274320">
              <a:buClr>
                <a:schemeClr val="tx2"/>
              </a:buClr>
              <a:buFont typeface="Wingdings 2"/>
              <a:buChar char=""/>
              <a:defRPr/>
            </a:pPr>
            <a:endParaRPr lang="en-US" dirty="0">
              <a:solidFill>
                <a:srgbClr val="00457C"/>
              </a:solidFill>
            </a:endParaRPr>
          </a:p>
          <a:p>
            <a:pPr marL="274320" indent="-274320">
              <a:buClr>
                <a:schemeClr val="tx2"/>
              </a:buClr>
              <a:buFont typeface="Wingdings 2"/>
              <a:buChar char=""/>
              <a:defRPr/>
            </a:pPr>
            <a:r>
              <a:rPr lang="en-US" dirty="0">
                <a:solidFill>
                  <a:srgbClr val="00457C"/>
                </a:solidFill>
              </a:rPr>
              <a:t>Keep your PPE clean</a:t>
            </a:r>
          </a:p>
          <a:p>
            <a:pPr marL="274320" indent="-274320">
              <a:buClr>
                <a:schemeClr val="tx2"/>
              </a:buClr>
              <a:buFont typeface="Wingdings 2"/>
              <a:buChar char=""/>
              <a:defRPr/>
            </a:pPr>
            <a:endParaRPr lang="en-US" dirty="0">
              <a:solidFill>
                <a:srgbClr val="00457C"/>
              </a:solidFill>
            </a:endParaRPr>
          </a:p>
          <a:p>
            <a:pPr marL="274320" indent="-274320">
              <a:buClr>
                <a:schemeClr val="tx2"/>
              </a:buClr>
              <a:buFont typeface="Wingdings 2"/>
              <a:buChar char=""/>
              <a:defRPr/>
            </a:pPr>
            <a:r>
              <a:rPr lang="en-US" dirty="0">
                <a:solidFill>
                  <a:srgbClr val="00457C"/>
                </a:solidFill>
              </a:rPr>
              <a:t>Notify your supervisor if you need new PPE</a:t>
            </a:r>
          </a:p>
          <a:p>
            <a:endParaRPr lang="en-US" dirty="0"/>
          </a:p>
        </p:txBody>
      </p:sp>
      <p:sp>
        <p:nvSpPr>
          <p:cNvPr id="4" name="Slide Number Placeholder 3"/>
          <p:cNvSpPr>
            <a:spLocks noGrp="1"/>
          </p:cNvSpPr>
          <p:nvPr>
            <p:ph type="sldNum" sz="quarter" idx="4"/>
          </p:nvPr>
        </p:nvSpPr>
        <p:spPr/>
        <p:txBody>
          <a:bodyPr/>
          <a:lstStyle/>
          <a:p>
            <a:fld id="{767653FE-1062-42CB-B955-135171EDB6E3}" type="slidenum">
              <a:rPr lang="en-US" smtClean="0"/>
              <a:pPr/>
              <a:t>61</a:t>
            </a:fld>
            <a:endParaRPr lang="en-US"/>
          </a:p>
        </p:txBody>
      </p:sp>
    </p:spTree>
    <p:extLst>
      <p:ext uri="{BB962C8B-B14F-4D97-AF65-F5344CB8AC3E}">
        <p14:creationId xmlns:p14="http://schemas.microsoft.com/office/powerpoint/2010/main" val="28545137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2133600"/>
          </a:xfrm>
        </p:spPr>
        <p:txBody>
          <a:bodyPr/>
          <a:lstStyle/>
          <a:p>
            <a:pPr marL="342900" lvl="0" indent="-342900">
              <a:spcBef>
                <a:spcPct val="20000"/>
              </a:spcBef>
            </a:pPr>
            <a:r>
              <a:rPr lang="en-US" sz="3600" b="0" dirty="0">
                <a:solidFill>
                  <a:srgbClr val="00457C"/>
                </a:solidFill>
                <a:ea typeface="+mn-ea"/>
              </a:rPr>
              <a:t>Questions?</a:t>
            </a:r>
            <a:br>
              <a:rPr lang="en-US" sz="3600" b="0" dirty="0">
                <a:solidFill>
                  <a:srgbClr val="00457C"/>
                </a:solidFill>
                <a:ea typeface="+mn-ea"/>
              </a:rPr>
            </a:br>
            <a:endParaRPr lang="en-US" dirty="0"/>
          </a:p>
        </p:txBody>
      </p:sp>
      <p:sp>
        <p:nvSpPr>
          <p:cNvPr id="4" name="Slide Number Placeholder 3"/>
          <p:cNvSpPr>
            <a:spLocks noGrp="1"/>
          </p:cNvSpPr>
          <p:nvPr>
            <p:ph type="sldNum" sz="quarter" idx="4"/>
          </p:nvPr>
        </p:nvSpPr>
        <p:spPr/>
        <p:txBody>
          <a:bodyPr/>
          <a:lstStyle/>
          <a:p>
            <a:fld id="{767653FE-1062-42CB-B955-135171EDB6E3}" type="slidenum">
              <a:rPr lang="en-US" smtClean="0"/>
              <a:pPr/>
              <a:t>62</a:t>
            </a:fld>
            <a:endParaRPr lang="en-US"/>
          </a:p>
        </p:txBody>
      </p:sp>
    </p:spTree>
    <p:extLst>
      <p:ext uri="{BB962C8B-B14F-4D97-AF65-F5344CB8AC3E}">
        <p14:creationId xmlns:p14="http://schemas.microsoft.com/office/powerpoint/2010/main" val="77126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solidFill>
                  <a:srgbClr val="00457C"/>
                </a:solidFill>
              </a:rPr>
              <a:t>Work Practice Controls</a:t>
            </a:r>
            <a:r>
              <a:rPr lang="en-US" altLang="en-US" dirty="0"/>
              <a:t>		</a:t>
            </a:r>
          </a:p>
        </p:txBody>
      </p:sp>
      <p:sp>
        <p:nvSpPr>
          <p:cNvPr id="17411" name="Content Placeholder 2"/>
          <p:cNvSpPr>
            <a:spLocks noGrp="1"/>
          </p:cNvSpPr>
          <p:nvPr>
            <p:ph idx="1"/>
          </p:nvPr>
        </p:nvSpPr>
        <p:spPr>
          <a:xfrm>
            <a:off x="174116" y="1295400"/>
            <a:ext cx="8839200" cy="4373561"/>
          </a:xfrm>
        </p:spPr>
        <p:txBody>
          <a:bodyPr/>
          <a:lstStyle/>
          <a:p>
            <a:pPr marL="914400" lvl="2" indent="0">
              <a:buNone/>
            </a:pPr>
            <a:r>
              <a:rPr lang="en-US" altLang="en-US" sz="2800" dirty="0">
                <a:solidFill>
                  <a:srgbClr val="00457C"/>
                </a:solidFill>
              </a:rPr>
              <a:t>Employers can change the work process</a:t>
            </a:r>
          </a:p>
          <a:p>
            <a:pPr marL="914400" lvl="2" indent="0">
              <a:buNone/>
            </a:pPr>
            <a:r>
              <a:rPr lang="en-US" altLang="en-US" sz="2800" dirty="0">
                <a:solidFill>
                  <a:srgbClr val="00457C"/>
                </a:solidFill>
              </a:rPr>
              <a:t>Examples:</a:t>
            </a:r>
          </a:p>
          <a:p>
            <a:pPr lvl="2">
              <a:buFont typeface="Arial" panose="020B0604020202020204" pitchFamily="34" charset="0"/>
              <a:buChar char="•"/>
            </a:pPr>
            <a:r>
              <a:rPr lang="en-US" altLang="en-US" sz="2800" dirty="0">
                <a:solidFill>
                  <a:srgbClr val="00457C"/>
                </a:solidFill>
              </a:rPr>
              <a:t>Engineering Controls</a:t>
            </a:r>
          </a:p>
          <a:p>
            <a:pPr lvl="2">
              <a:buFont typeface="Arial" panose="020B0604020202020204" pitchFamily="34" charset="0"/>
              <a:buChar char="•"/>
            </a:pPr>
            <a:r>
              <a:rPr lang="en-US" altLang="en-US" sz="2800" dirty="0">
                <a:solidFill>
                  <a:srgbClr val="00457C"/>
                </a:solidFill>
              </a:rPr>
              <a:t>Machine Guarding</a:t>
            </a:r>
          </a:p>
          <a:p>
            <a:pPr lvl="2">
              <a:buFont typeface="Arial" panose="020B0604020202020204" pitchFamily="34" charset="0"/>
              <a:buChar char="•"/>
            </a:pPr>
            <a:r>
              <a:rPr lang="en-US" altLang="en-US" sz="2800" dirty="0">
                <a:solidFill>
                  <a:srgbClr val="00457C"/>
                </a:solidFill>
              </a:rPr>
              <a:t>Job Rotation</a:t>
            </a:r>
          </a:p>
          <a:p>
            <a:pPr lvl="2">
              <a:buFont typeface="Arial" panose="020B0604020202020204" pitchFamily="34" charset="0"/>
              <a:buChar char="•"/>
            </a:pPr>
            <a:r>
              <a:rPr lang="en-US" altLang="en-US" sz="2800" dirty="0">
                <a:solidFill>
                  <a:srgbClr val="00457C"/>
                </a:solidFill>
              </a:rPr>
              <a:t>House Keeping</a:t>
            </a:r>
          </a:p>
          <a:p>
            <a:pPr lvl="2">
              <a:buFont typeface="Arial" panose="020B0604020202020204" pitchFamily="34" charset="0"/>
              <a:buChar char="•"/>
            </a:pPr>
            <a:r>
              <a:rPr lang="en-US" altLang="en-US" sz="2800" dirty="0">
                <a:solidFill>
                  <a:srgbClr val="00457C"/>
                </a:solidFill>
              </a:rPr>
              <a:t>Increase Maintenance</a:t>
            </a:r>
          </a:p>
        </p:txBody>
      </p:sp>
      <p:sp>
        <p:nvSpPr>
          <p:cNvPr id="2" name="Slide Number Placeholder 1"/>
          <p:cNvSpPr>
            <a:spLocks noGrp="1"/>
          </p:cNvSpPr>
          <p:nvPr>
            <p:ph type="sldNum" sz="quarter" idx="4"/>
          </p:nvPr>
        </p:nvSpPr>
        <p:spPr/>
        <p:txBody>
          <a:bodyPr/>
          <a:lstStyle/>
          <a:p>
            <a:fld id="{767653FE-1062-42CB-B955-135171EDB6E3}"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solidFill>
                  <a:srgbClr val="00457C"/>
                </a:solidFill>
              </a:rPr>
              <a:t>Job Hazards</a:t>
            </a:r>
          </a:p>
        </p:txBody>
      </p:sp>
      <p:sp>
        <p:nvSpPr>
          <p:cNvPr id="19459" name="Rectangle 3"/>
          <p:cNvSpPr>
            <a:spLocks noGrp="1" noChangeArrowheads="1"/>
          </p:cNvSpPr>
          <p:nvPr>
            <p:ph idx="1"/>
          </p:nvPr>
        </p:nvSpPr>
        <p:spPr>
          <a:xfrm>
            <a:off x="838200" y="1143000"/>
            <a:ext cx="7772400" cy="4800600"/>
          </a:xfrm>
        </p:spPr>
        <p:txBody>
          <a:bodyPr/>
          <a:lstStyle/>
          <a:p>
            <a:pPr marL="0" indent="0" eaLnBrk="1" hangingPunct="1">
              <a:lnSpc>
                <a:spcPct val="90000"/>
              </a:lnSpc>
              <a:buNone/>
            </a:pPr>
            <a:r>
              <a:rPr lang="en-US" altLang="en-US" sz="2800" dirty="0">
                <a:solidFill>
                  <a:srgbClr val="00457C"/>
                </a:solidFill>
              </a:rPr>
              <a:t>  Examples of Job Hazards are:</a:t>
            </a:r>
          </a:p>
          <a:p>
            <a:pPr lvl="2" eaLnBrk="1" hangingPunct="1">
              <a:lnSpc>
                <a:spcPct val="90000"/>
              </a:lnSpc>
              <a:buFont typeface="Arial" panose="020B0604020202020204" pitchFamily="34" charset="0"/>
              <a:buChar char="•"/>
            </a:pPr>
            <a:r>
              <a:rPr lang="en-US" altLang="en-US" sz="2800" dirty="0">
                <a:solidFill>
                  <a:srgbClr val="00457C"/>
                </a:solidFill>
              </a:rPr>
              <a:t> Noise</a:t>
            </a:r>
          </a:p>
          <a:p>
            <a:pPr lvl="2" eaLnBrk="1" hangingPunct="1">
              <a:lnSpc>
                <a:spcPct val="90000"/>
              </a:lnSpc>
              <a:buFont typeface="Arial" panose="020B0604020202020204" pitchFamily="34" charset="0"/>
              <a:buChar char="•"/>
            </a:pPr>
            <a:r>
              <a:rPr lang="en-US" altLang="en-US" sz="2800" dirty="0">
                <a:solidFill>
                  <a:srgbClr val="00457C"/>
                </a:solidFill>
              </a:rPr>
              <a:t> Chemicals</a:t>
            </a:r>
          </a:p>
          <a:p>
            <a:pPr lvl="2" eaLnBrk="1" hangingPunct="1">
              <a:lnSpc>
                <a:spcPct val="90000"/>
              </a:lnSpc>
              <a:buFont typeface="Arial" panose="020B0604020202020204" pitchFamily="34" charset="0"/>
              <a:buChar char="•"/>
            </a:pPr>
            <a:r>
              <a:rPr lang="en-US" altLang="en-US" sz="2800" dirty="0">
                <a:solidFill>
                  <a:srgbClr val="00457C"/>
                </a:solidFill>
              </a:rPr>
              <a:t> Accidental Impact</a:t>
            </a:r>
          </a:p>
          <a:p>
            <a:pPr lvl="2" eaLnBrk="1" hangingPunct="1">
              <a:lnSpc>
                <a:spcPct val="90000"/>
              </a:lnSpc>
              <a:buFont typeface="Arial" panose="020B0604020202020204" pitchFamily="34" charset="0"/>
              <a:buChar char="•"/>
            </a:pPr>
            <a:r>
              <a:rPr lang="en-US" altLang="en-US" sz="2800" dirty="0">
                <a:solidFill>
                  <a:srgbClr val="00457C"/>
                </a:solidFill>
              </a:rPr>
              <a:t> Sharp objects</a:t>
            </a:r>
          </a:p>
          <a:p>
            <a:pPr lvl="2" eaLnBrk="1" hangingPunct="1">
              <a:lnSpc>
                <a:spcPct val="90000"/>
              </a:lnSpc>
              <a:buFont typeface="Arial" panose="020B0604020202020204" pitchFamily="34" charset="0"/>
              <a:buChar char="•"/>
            </a:pPr>
            <a:r>
              <a:rPr lang="en-US" altLang="en-US" sz="2800" dirty="0">
                <a:solidFill>
                  <a:srgbClr val="00457C"/>
                </a:solidFill>
              </a:rPr>
              <a:t> Flying Particles</a:t>
            </a:r>
          </a:p>
          <a:p>
            <a:pPr lvl="2" eaLnBrk="1" hangingPunct="1">
              <a:lnSpc>
                <a:spcPct val="90000"/>
              </a:lnSpc>
              <a:buFont typeface="Arial" panose="020B0604020202020204" pitchFamily="34" charset="0"/>
              <a:buChar char="•"/>
            </a:pPr>
            <a:r>
              <a:rPr lang="en-US" altLang="en-US" sz="2800" dirty="0">
                <a:solidFill>
                  <a:srgbClr val="00457C"/>
                </a:solidFill>
              </a:rPr>
              <a:t> Dust &amp; Mists</a:t>
            </a:r>
          </a:p>
          <a:p>
            <a:pPr lvl="2" eaLnBrk="1" hangingPunct="1">
              <a:lnSpc>
                <a:spcPct val="90000"/>
              </a:lnSpc>
              <a:buFont typeface="Arial" panose="020B0604020202020204" pitchFamily="34" charset="0"/>
              <a:buChar char="•"/>
            </a:pPr>
            <a:r>
              <a:rPr lang="en-US" altLang="en-US" sz="2800" dirty="0">
                <a:solidFill>
                  <a:srgbClr val="00457C"/>
                </a:solidFill>
              </a:rPr>
              <a:t> Bright Light</a:t>
            </a:r>
          </a:p>
          <a:p>
            <a:pPr lvl="2" eaLnBrk="1" hangingPunct="1">
              <a:lnSpc>
                <a:spcPct val="90000"/>
              </a:lnSpc>
              <a:buFont typeface="Arial" panose="020B0604020202020204" pitchFamily="34" charset="0"/>
              <a:buChar char="•"/>
            </a:pPr>
            <a:r>
              <a:rPr lang="en-US" altLang="en-US" sz="2800" dirty="0">
                <a:solidFill>
                  <a:srgbClr val="00457C"/>
                </a:solidFill>
              </a:rPr>
              <a:t> Vibration</a:t>
            </a:r>
          </a:p>
        </p:txBody>
      </p:sp>
      <p:sp>
        <p:nvSpPr>
          <p:cNvPr id="2" name="Slide Number Placeholder 1"/>
          <p:cNvSpPr>
            <a:spLocks noGrp="1"/>
          </p:cNvSpPr>
          <p:nvPr>
            <p:ph type="sldNum" sz="quarter" idx="4"/>
          </p:nvPr>
        </p:nvSpPr>
        <p:spPr/>
        <p:txBody>
          <a:bodyPr/>
          <a:lstStyle/>
          <a:p>
            <a:fld id="{767653FE-1062-42CB-B955-135171EDB6E3}"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990600" y="1752600"/>
            <a:ext cx="7086600" cy="2743200"/>
          </a:xfrm>
        </p:spPr>
        <p:txBody>
          <a:bodyPr/>
          <a:lstStyle/>
          <a:p>
            <a:pPr lvl="0">
              <a:spcBef>
                <a:spcPts val="0"/>
              </a:spcBef>
            </a:pPr>
            <a:r>
              <a:rPr lang="en-US" sz="6600" b="0" dirty="0">
                <a:solidFill>
                  <a:srgbClr val="00457C"/>
                </a:solidFill>
                <a:latin typeface="Calibri"/>
                <a:ea typeface="+mn-ea"/>
                <a:cs typeface="+mn-cs"/>
              </a:rPr>
              <a:t>What you should </a:t>
            </a:r>
            <a:br>
              <a:rPr lang="en-US" sz="6600" b="0" dirty="0">
                <a:solidFill>
                  <a:srgbClr val="00457C"/>
                </a:solidFill>
                <a:latin typeface="Calibri"/>
                <a:ea typeface="+mn-ea"/>
                <a:cs typeface="+mn-cs"/>
              </a:rPr>
            </a:br>
            <a:r>
              <a:rPr lang="en-US" sz="6600" b="0" dirty="0">
                <a:solidFill>
                  <a:srgbClr val="00457C"/>
                </a:solidFill>
                <a:latin typeface="Calibri"/>
                <a:ea typeface="+mn-ea"/>
                <a:cs typeface="+mn-cs"/>
              </a:rPr>
              <a:t>know about PPE</a:t>
            </a:r>
            <a:br>
              <a:rPr lang="en-US" sz="6600" b="0" dirty="0">
                <a:solidFill>
                  <a:srgbClr val="00457C"/>
                </a:solidFill>
                <a:latin typeface="Calibri"/>
                <a:ea typeface="+mn-ea"/>
                <a:cs typeface="+mn-cs"/>
              </a:rPr>
            </a:br>
            <a:endParaRPr lang="en-US" dirty="0"/>
          </a:p>
        </p:txBody>
      </p:sp>
      <p:sp>
        <p:nvSpPr>
          <p:cNvPr id="5" name="Slide Number Placeholder 4"/>
          <p:cNvSpPr>
            <a:spLocks noGrp="1"/>
          </p:cNvSpPr>
          <p:nvPr>
            <p:ph type="sldNum" sz="quarter" idx="4"/>
          </p:nvPr>
        </p:nvSpPr>
        <p:spPr/>
        <p:txBody>
          <a:bodyPr/>
          <a:lstStyle/>
          <a:p>
            <a:fld id="{767653FE-1062-42CB-B955-135171EDB6E3}" type="slidenum">
              <a:rPr lang="en-US" smtClean="0"/>
              <a:pPr/>
              <a:t>9</a:t>
            </a:fld>
            <a:endParaRPr lang="en-US"/>
          </a:p>
        </p:txBody>
      </p:sp>
    </p:spTree>
  </p:cSld>
  <p:clrMapOvr>
    <a:masterClrMapping/>
  </p:clrMapOvr>
</p:sld>
</file>

<file path=ppt/theme/theme1.xml><?xml version="1.0" encoding="utf-8"?>
<a:theme xmlns:a="http://schemas.openxmlformats.org/drawingml/2006/main" name="CGT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GTC_PowerPoint_Template.pptx" id="{5C6308BD-6D80-4345-91BC-F03E00CFF4DA}" vid="{68F71DD5-E1EC-4A54-8C50-0C28B0C1C9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CGTC_PowerPoint_Template (2)</Template>
  <TotalTime>888</TotalTime>
  <Words>3462</Words>
  <Application>Microsoft Office PowerPoint</Application>
  <PresentationFormat>On-screen Show (4:3)</PresentationFormat>
  <Paragraphs>461</Paragraphs>
  <Slides>62</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Calibri</vt:lpstr>
      <vt:lpstr>Wingdings</vt:lpstr>
      <vt:lpstr>Wingdings 2</vt:lpstr>
      <vt:lpstr>Arial</vt:lpstr>
      <vt:lpstr>Impact</vt:lpstr>
      <vt:lpstr>Times New Roman</vt:lpstr>
      <vt:lpstr>CGTC_PowerPoint_Template</vt:lpstr>
      <vt:lpstr>Personal  Protective  Equipment  </vt:lpstr>
      <vt:lpstr>Disclaimer</vt:lpstr>
      <vt:lpstr>Personal Protective Equipment</vt:lpstr>
      <vt:lpstr>WHAT is PPE?</vt:lpstr>
      <vt:lpstr>Personal Protective Equipment Cont.</vt:lpstr>
      <vt:lpstr>Engineering Controls </vt:lpstr>
      <vt:lpstr>Work Practice Controls  </vt:lpstr>
      <vt:lpstr>Job Hazards</vt:lpstr>
      <vt:lpstr>What you should  know about PPE </vt:lpstr>
      <vt:lpstr>About PPE</vt:lpstr>
      <vt:lpstr>PPE Limitations</vt:lpstr>
      <vt:lpstr>Using PPE</vt:lpstr>
      <vt:lpstr>Inspect before using</vt:lpstr>
      <vt:lpstr>Replace</vt:lpstr>
      <vt:lpstr>Cleaning &amp; Storage</vt:lpstr>
      <vt:lpstr>Written PPE Program </vt:lpstr>
      <vt:lpstr>Comprehensive PPE Program</vt:lpstr>
      <vt:lpstr>Eye and Face Protection</vt:lpstr>
      <vt:lpstr>Protecting your eyes</vt:lpstr>
      <vt:lpstr>Specific hazards include…</vt:lpstr>
      <vt:lpstr>Face Protection</vt:lpstr>
      <vt:lpstr>When using a faceshield…</vt:lpstr>
      <vt:lpstr>Types of Eye Protection</vt:lpstr>
      <vt:lpstr>Corrective glasses and eye protection</vt:lpstr>
      <vt:lpstr>Inspection/maintenance of eye protection</vt:lpstr>
      <vt:lpstr>Head  Protection </vt:lpstr>
      <vt:lpstr>Hardhats…</vt:lpstr>
      <vt:lpstr>Head Protection  </vt:lpstr>
      <vt:lpstr>Protective Hat Types</vt:lpstr>
      <vt:lpstr>Helmet construction</vt:lpstr>
      <vt:lpstr>Replace your hard hat if…</vt:lpstr>
      <vt:lpstr> Replace your hard hat if… (continued)</vt:lpstr>
      <vt:lpstr>Helmet maintenance and inspection</vt:lpstr>
      <vt:lpstr>   Foot Protection </vt:lpstr>
      <vt:lpstr>Foot Hazards</vt:lpstr>
      <vt:lpstr>Hazardous conditions…</vt:lpstr>
      <vt:lpstr>Types of foot protection</vt:lpstr>
      <vt:lpstr>Foot protection</vt:lpstr>
      <vt:lpstr>Inspect footwear daily…</vt:lpstr>
      <vt:lpstr>Requirements for Safety Shoes</vt:lpstr>
      <vt:lpstr>Hand Protection </vt:lpstr>
      <vt:lpstr>Why use hand protection?</vt:lpstr>
      <vt:lpstr>Types of hand protection</vt:lpstr>
      <vt:lpstr>Glove selection</vt:lpstr>
      <vt:lpstr>Before you use…</vt:lpstr>
      <vt:lpstr>Electrical glove checks</vt:lpstr>
      <vt:lpstr>Hearing  Protection </vt:lpstr>
      <vt:lpstr>Protect your hearing…</vt:lpstr>
      <vt:lpstr>Types of Hearing Protectors</vt:lpstr>
      <vt:lpstr>Decibel Levels </vt:lpstr>
      <vt:lpstr>Decibel Levels Graph </vt:lpstr>
      <vt:lpstr>Symptoms of hearing loss</vt:lpstr>
      <vt:lpstr>Hearing protection must</vt:lpstr>
      <vt:lpstr>  Fall Protection </vt:lpstr>
      <vt:lpstr>Fall Protection Equipment</vt:lpstr>
      <vt:lpstr>Fall equipment</vt:lpstr>
      <vt:lpstr>Specialized  PPE </vt:lpstr>
      <vt:lpstr>Other Hazards and Appropriate PPE</vt:lpstr>
      <vt:lpstr>Summary </vt:lpstr>
      <vt:lpstr>Protect yourself…</vt:lpstr>
      <vt:lpstr>Protect yourself Continued…</vt:lpstr>
      <vt:lpstr>Questions? </vt:lpstr>
    </vt:vector>
  </TitlesOfParts>
  <Company>Central GA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Griner, Andrea</dc:creator>
  <cp:lastModifiedBy>Robertson, Donna - OSHA</cp:lastModifiedBy>
  <cp:revision>91</cp:revision>
  <cp:lastPrinted>2019-02-13T14:44:32Z</cp:lastPrinted>
  <dcterms:created xsi:type="dcterms:W3CDTF">2018-11-16T14:39:32Z</dcterms:created>
  <dcterms:modified xsi:type="dcterms:W3CDTF">2022-03-28T19:09:54Z</dcterms:modified>
</cp:coreProperties>
</file>