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4"/>
  </p:notesMasterIdLst>
  <p:handoutMasterIdLst>
    <p:handoutMasterId r:id="rId85"/>
  </p:handoutMasterIdLst>
  <p:sldIdLst>
    <p:sldId id="262" r:id="rId2"/>
    <p:sldId id="263"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Lst>
  <p:sldSz cx="9144000" cy="6858000" type="screen4x3"/>
  <p:notesSz cx="7023100" cy="9309100"/>
  <p:embeddedFontLst>
    <p:embeddedFont>
      <p:font typeface="Arial Narrow" panose="020B0606020202030204" pitchFamily="34" charset="0"/>
      <p:regular r:id="rId86"/>
      <p:bold r:id="rId87"/>
      <p:italic r:id="rId88"/>
      <p:boldItalic r:id="rId89"/>
    </p:embeddedFont>
    <p:embeddedFont>
      <p:font typeface="Calibri" panose="020F0502020204030204" pitchFamily="34" charset="0"/>
      <p:regular r:id="rId90"/>
      <p:bold r:id="rId91"/>
      <p:italic r:id="rId92"/>
      <p:boldItalic r:id="rId93"/>
    </p:embeddedFont>
    <p:embeddedFont>
      <p:font typeface="Calibri Light" panose="020F0302020204030204" pitchFamily="34" charset="0"/>
      <p:regular r:id="rId94"/>
      <p:italic r:id="rId95"/>
    </p:embeddedFont>
    <p:embeddedFont>
      <p:font typeface="Wingdings 2" panose="05020102010507070707" pitchFamily="18" charset="2"/>
      <p:regular r:id="rId9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56"/>
    <a:srgbClr val="00457C"/>
    <a:srgbClr val="7D212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48" autoAdjust="0"/>
  </p:normalViewPr>
  <p:slideViewPr>
    <p:cSldViewPr>
      <p:cViewPr varScale="1">
        <p:scale>
          <a:sx n="104" d="100"/>
          <a:sy n="104" d="100"/>
        </p:scale>
        <p:origin x="1662" y="10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font" Target="fonts/font4.fntdata"/><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5.fntdata"/><Relationship Id="rId95"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93" Type="http://schemas.openxmlformats.org/officeDocument/2006/relationships/font" Target="fonts/font8.fntdata"/><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 Id="rId4" Type="http://schemas.openxmlformats.org/officeDocument/2006/relationships/image" Target="../media/image5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9EB2007-A905-4055-AD2C-3399734F8EC1}" type="datetimeFigureOut">
              <a:rPr lang="en-US" smtClean="0"/>
              <a:t>3/28/2022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D6A1C06-693E-4B48-899E-93E5AC4C7869}" type="slidenum">
              <a:rPr lang="en-US" smtClean="0"/>
              <a:t>‹#›</a:t>
            </a:fld>
            <a:endParaRPr lang="en-US"/>
          </a:p>
        </p:txBody>
      </p:sp>
    </p:spTree>
    <p:extLst>
      <p:ext uri="{BB962C8B-B14F-4D97-AF65-F5344CB8AC3E}">
        <p14:creationId xmlns:p14="http://schemas.microsoft.com/office/powerpoint/2010/main" val="195413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17E74A4-726A-4DF3-8F64-36B9CFABE896}" type="datetimeFigureOut">
              <a:rPr lang="en-US" smtClean="0"/>
              <a:t>3/28/2022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B9BE370-4E67-45F0-9099-385AD730E209}" type="slidenum">
              <a:rPr lang="en-US" smtClean="0"/>
              <a:t>‹#›</a:t>
            </a:fld>
            <a:endParaRPr lang="en-US"/>
          </a:p>
        </p:txBody>
      </p:sp>
    </p:spTree>
    <p:extLst>
      <p:ext uri="{BB962C8B-B14F-4D97-AF65-F5344CB8AC3E}">
        <p14:creationId xmlns:p14="http://schemas.microsoft.com/office/powerpoint/2010/main" val="191149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D523BF-4814-468C-B636-4246CBFE398C}" type="slidenum">
              <a:rPr lang="en-US" smtClean="0">
                <a:latin typeface="Arial" pitchFamily="34" charset="0"/>
              </a:rPr>
              <a:pPr/>
              <a:t>1</a:t>
            </a:fld>
            <a:endParaRPr lang="en-US" dirty="0">
              <a:latin typeface="Arial" pitchFamily="34" charset="0"/>
            </a:endParaRPr>
          </a:p>
        </p:txBody>
      </p:sp>
    </p:spTree>
    <p:extLst>
      <p:ext uri="{BB962C8B-B14F-4D97-AF65-F5344CB8AC3E}">
        <p14:creationId xmlns:p14="http://schemas.microsoft.com/office/powerpoint/2010/main" val="286423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txBox="1">
            <a:spLocks noGrp="1"/>
          </p:cNvSpPr>
          <p:nvPr/>
        </p:nvSpPr>
        <p:spPr bwMode="auto">
          <a:xfrm>
            <a:off x="4073287" y="9001382"/>
            <a:ext cx="3117261" cy="474183"/>
          </a:xfrm>
          <a:prstGeom prst="rect">
            <a:avLst/>
          </a:prstGeom>
          <a:noFill/>
          <a:ln w="9525">
            <a:noFill/>
            <a:miter lim="800000"/>
            <a:headEnd/>
            <a:tailEnd/>
          </a:ln>
        </p:spPr>
        <p:txBody>
          <a:bodyPr lIns="97017" tIns="48510" rIns="97017" bIns="48510" anchor="b"/>
          <a:lstStyle/>
          <a:p>
            <a:pPr algn="r"/>
            <a:fld id="{4BDFB78E-9A9F-4F3E-96CF-9CF57A4F9598}" type="slidenum">
              <a:rPr lang="fr-CA" sz="1200"/>
              <a:pPr algn="r"/>
              <a:t>10</a:t>
            </a:fld>
            <a:endParaRPr lang="fr-CA" sz="1200" dirty="0"/>
          </a:p>
        </p:txBody>
      </p:sp>
      <p:sp>
        <p:nvSpPr>
          <p:cNvPr id="154627" name="Rectangle 2"/>
          <p:cNvSpPr>
            <a:spLocks noGrp="1" noRot="1" noChangeAspect="1" noTextEdit="1"/>
          </p:cNvSpPr>
          <p:nvPr>
            <p:ph type="sldImg"/>
          </p:nvPr>
        </p:nvSpPr>
        <p:spPr bwMode="auto">
          <a:noFill/>
          <a:ln>
            <a:solidFill>
              <a:srgbClr val="000000"/>
            </a:solidFill>
            <a:miter lim="800000"/>
            <a:headEnd/>
            <a:tailEnd/>
          </a:ln>
        </p:spPr>
      </p:sp>
      <p:sp>
        <p:nvSpPr>
          <p:cNvPr id="15462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Read PP Page</a:t>
            </a:r>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10</a:t>
            </a:fld>
            <a:endParaRPr lang="en-US" dirty="0"/>
          </a:p>
        </p:txBody>
      </p:sp>
    </p:spTree>
    <p:extLst>
      <p:ext uri="{BB962C8B-B14F-4D97-AF65-F5344CB8AC3E}">
        <p14:creationId xmlns:p14="http://schemas.microsoft.com/office/powerpoint/2010/main" val="331605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36B314-EAAD-487E-95D7-729E537C2DF6}" type="slidenum">
              <a:rPr lang="fr-CA" smtClean="0">
                <a:latin typeface="Arial" pitchFamily="34" charset="0"/>
              </a:rPr>
              <a:pPr/>
              <a:t>11</a:t>
            </a:fld>
            <a:endParaRPr lang="fr-CA" dirty="0">
              <a:latin typeface="Arial" pitchFamily="34" charset="0"/>
            </a:endParaRPr>
          </a:p>
        </p:txBody>
      </p:sp>
      <p:sp>
        <p:nvSpPr>
          <p:cNvPr id="155651" name="Rectangle 2"/>
          <p:cNvSpPr>
            <a:spLocks noGrp="1" noRot="1" noChangeAspect="1" noTextEdit="1"/>
          </p:cNvSpPr>
          <p:nvPr>
            <p:ph type="sldImg"/>
          </p:nvPr>
        </p:nvSpPr>
        <p:spPr bwMode="auto">
          <a:xfrm>
            <a:off x="1223963" y="708025"/>
            <a:ext cx="4745037" cy="3557588"/>
          </a:xfrm>
          <a:noFill/>
          <a:ln>
            <a:solidFill>
              <a:srgbClr val="000000"/>
            </a:solidFill>
            <a:miter lim="800000"/>
            <a:headEnd/>
            <a:tailEnd/>
          </a:ln>
        </p:spPr>
      </p:sp>
      <p:sp>
        <p:nvSpPr>
          <p:cNvPr id="155652" name="Rectangle 3"/>
          <p:cNvSpPr>
            <a:spLocks noGrp="1"/>
          </p:cNvSpPr>
          <p:nvPr>
            <p:ph type="body" idx="1"/>
          </p:nvPr>
        </p:nvSpPr>
        <p:spPr bwMode="auto">
          <a:xfrm>
            <a:off x="959286" y="4502311"/>
            <a:ext cx="5273610" cy="4264408"/>
          </a:xfrm>
          <a:noFill/>
        </p:spPr>
        <p:txBody>
          <a:bodyPr wrap="square" numCol="1" anchor="t" anchorCtr="0" compatLnSpc="1">
            <a:prstTxWarp prst="textNoShape">
              <a:avLst/>
            </a:prstTxWarp>
          </a:bodyPr>
          <a:lstStyle/>
          <a:p>
            <a:pPr eaLnBrk="1" hangingPunct="1">
              <a:buFont typeface="Wingdings" pitchFamily="2" charset="2"/>
              <a:buNone/>
            </a:pPr>
            <a:r>
              <a:rPr lang="en-CA" sz="1400" dirty="0"/>
              <a:t>Information should be presented in more than one way, symbols, words, phrases, to ensure comprehension even to low literacy populations…</a:t>
            </a:r>
          </a:p>
          <a:p>
            <a:pPr eaLnBrk="1" hangingPunct="1">
              <a:buFont typeface="Wingdings" pitchFamily="2" charset="2"/>
              <a:buNone/>
            </a:pPr>
            <a:endParaRPr lang="en-CA" sz="1400" dirty="0"/>
          </a:p>
          <a:p>
            <a:pPr eaLnBrk="1" hangingPunct="1">
              <a:buFont typeface="Wingdings" pitchFamily="2" charset="2"/>
              <a:buNone/>
            </a:pPr>
            <a:r>
              <a:rPr lang="en-CA" sz="1400" dirty="0"/>
              <a:t>The comprehensibility of the components of the system should take account of existing studies and evidence gained from testing.</a:t>
            </a:r>
          </a:p>
          <a:p>
            <a:pPr eaLnBrk="1" hangingPunct="1">
              <a:buFont typeface="Wingdings" pitchFamily="2" charset="2"/>
              <a:buNone/>
            </a:pPr>
            <a:endParaRPr lang="en-CA" sz="1400" dirty="0"/>
          </a:p>
        </p:txBody>
      </p:sp>
    </p:spTree>
    <p:extLst>
      <p:ext uri="{BB962C8B-B14F-4D97-AF65-F5344CB8AC3E}">
        <p14:creationId xmlns:p14="http://schemas.microsoft.com/office/powerpoint/2010/main" val="1423001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9AD46F-A5F2-4D9B-A39B-28FE2918BC30}" type="slidenum">
              <a:rPr lang="fr-CA" smtClean="0">
                <a:latin typeface="Arial" pitchFamily="34" charset="0"/>
              </a:rPr>
              <a:pPr/>
              <a:t>12</a:t>
            </a:fld>
            <a:endParaRPr lang="fr-CA" dirty="0">
              <a:latin typeface="Arial" pitchFamily="34" charset="0"/>
            </a:endParaRPr>
          </a:p>
        </p:txBody>
      </p:sp>
      <p:sp>
        <p:nvSpPr>
          <p:cNvPr id="156675" name="Rectangle 2"/>
          <p:cNvSpPr>
            <a:spLocks noGrp="1" noRot="1" noChangeAspect="1" noTextEdit="1"/>
          </p:cNvSpPr>
          <p:nvPr>
            <p:ph type="sldImg"/>
          </p:nvPr>
        </p:nvSpPr>
        <p:spPr bwMode="auto">
          <a:xfrm>
            <a:off x="1223963" y="708025"/>
            <a:ext cx="4745037" cy="3557588"/>
          </a:xfrm>
          <a:noFill/>
          <a:ln>
            <a:solidFill>
              <a:srgbClr val="000000"/>
            </a:solidFill>
            <a:miter lim="800000"/>
            <a:headEnd/>
            <a:tailEnd/>
          </a:ln>
        </p:spPr>
      </p:sp>
      <p:sp>
        <p:nvSpPr>
          <p:cNvPr id="156676" name="Rectangle 3"/>
          <p:cNvSpPr>
            <a:spLocks noGrp="1"/>
          </p:cNvSpPr>
          <p:nvPr>
            <p:ph type="body" idx="1"/>
          </p:nvPr>
        </p:nvSpPr>
        <p:spPr bwMode="auto">
          <a:xfrm>
            <a:off x="959286" y="4502311"/>
            <a:ext cx="5273610" cy="4264408"/>
          </a:xfrm>
          <a:noFill/>
        </p:spPr>
        <p:txBody>
          <a:bodyPr wrap="square" numCol="1" anchor="t" anchorCtr="0" compatLnSpc="1">
            <a:prstTxWarp prst="textNoShape">
              <a:avLst/>
            </a:prstTxWarp>
          </a:bodyPr>
          <a:lstStyle/>
          <a:p>
            <a:pPr eaLnBrk="1" hangingPunct="1">
              <a:spcBef>
                <a:spcPct val="0"/>
              </a:spcBef>
              <a:buFont typeface="Wingdings" pitchFamily="2" charset="2"/>
              <a:buNone/>
            </a:pPr>
            <a:r>
              <a:rPr lang="en-CA" dirty="0"/>
              <a:t>Read PP page</a:t>
            </a:r>
          </a:p>
        </p:txBody>
      </p:sp>
    </p:spTree>
    <p:extLst>
      <p:ext uri="{BB962C8B-B14F-4D97-AF65-F5344CB8AC3E}">
        <p14:creationId xmlns:p14="http://schemas.microsoft.com/office/powerpoint/2010/main" val="383457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385A30-3E3F-475D-8242-BE89C89D79A7}" type="slidenum">
              <a:rPr lang="fr-CA" smtClean="0">
                <a:latin typeface="Arial" pitchFamily="34" charset="0"/>
              </a:rPr>
              <a:pPr/>
              <a:t>13</a:t>
            </a:fld>
            <a:endParaRPr lang="fr-CA" dirty="0">
              <a:latin typeface="Arial" pitchFamily="34" charset="0"/>
            </a:endParaRPr>
          </a:p>
        </p:txBody>
      </p:sp>
      <p:sp>
        <p:nvSpPr>
          <p:cNvPr id="157699" name="Rectangle 2"/>
          <p:cNvSpPr>
            <a:spLocks noGrp="1" noRot="1" noChangeAspect="1" noTextEdit="1"/>
          </p:cNvSpPr>
          <p:nvPr>
            <p:ph type="sldImg"/>
          </p:nvPr>
        </p:nvSpPr>
        <p:spPr bwMode="auto">
          <a:noFill/>
          <a:ln>
            <a:solidFill>
              <a:srgbClr val="000000"/>
            </a:solidFill>
            <a:miter lim="800000"/>
            <a:headEnd/>
            <a:tailEnd/>
          </a:ln>
        </p:spPr>
      </p:sp>
      <p:sp>
        <p:nvSpPr>
          <p:cNvPr id="15770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The global chemical industry generates almost two trillion dollars / year and impacts millions of workers globally.</a:t>
            </a:r>
          </a:p>
        </p:txBody>
      </p:sp>
    </p:spTree>
    <p:extLst>
      <p:ext uri="{BB962C8B-B14F-4D97-AF65-F5344CB8AC3E}">
        <p14:creationId xmlns:p14="http://schemas.microsoft.com/office/powerpoint/2010/main" val="137969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4073287" y="9001382"/>
            <a:ext cx="3117261" cy="474183"/>
          </a:xfrm>
          <a:prstGeom prst="rect">
            <a:avLst/>
          </a:prstGeom>
          <a:noFill/>
          <a:ln w="9525">
            <a:noFill/>
            <a:miter lim="800000"/>
            <a:headEnd/>
            <a:tailEnd/>
          </a:ln>
        </p:spPr>
        <p:txBody>
          <a:bodyPr lIns="97017" tIns="48510" rIns="97017" bIns="48510" anchor="b"/>
          <a:lstStyle/>
          <a:p>
            <a:pPr algn="r"/>
            <a:fld id="{8BB84F3C-4902-4116-B939-63AAB1ED0D54}" type="slidenum">
              <a:rPr lang="en-US" sz="1200"/>
              <a:pPr algn="r"/>
              <a:t>14</a:t>
            </a:fld>
            <a:endParaRPr lang="en-US" sz="1200" dirty="0"/>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GHS evaluated the provisions of existing systems and agreed upon common provisions that addressed the needs of the different countries involved.</a:t>
            </a:r>
          </a:p>
          <a:p>
            <a:pPr eaLnBrk="1" hangingPunct="1">
              <a:spcBef>
                <a:spcPct val="0"/>
              </a:spcBef>
            </a:pPr>
            <a:endParaRPr lang="en-US" sz="1400" dirty="0"/>
          </a:p>
          <a:p>
            <a:pPr eaLnBrk="1" hangingPunct="1">
              <a:spcBef>
                <a:spcPct val="0"/>
              </a:spcBef>
            </a:pPr>
            <a:r>
              <a:rPr lang="en-US" sz="1400" dirty="0"/>
              <a:t>The system that harmonizes the classification and labeling of chemicals, covering physical, health, and environmental hazards. </a:t>
            </a:r>
          </a:p>
          <a:p>
            <a:pPr eaLnBrk="1" hangingPunct="1">
              <a:spcBef>
                <a:spcPct val="0"/>
              </a:spcBef>
            </a:pPr>
            <a:endParaRPr lang="en-US" sz="1400" dirty="0"/>
          </a:p>
          <a:p>
            <a:pPr eaLnBrk="1" hangingPunct="1">
              <a:spcBef>
                <a:spcPct val="0"/>
              </a:spcBef>
            </a:pPr>
            <a:r>
              <a:rPr lang="en-US" sz="1400" dirty="0"/>
              <a:t>It is not a model regulation or standard that can simply be adopted. It consists of non-mandatory recommendations and explanatory text. </a:t>
            </a:r>
          </a:p>
          <a:p>
            <a:pPr eaLnBrk="1" hangingPunct="1">
              <a:spcBef>
                <a:spcPct val="0"/>
              </a:spcBef>
            </a:pPr>
            <a:endParaRPr lang="en-US" sz="1400" dirty="0"/>
          </a:p>
          <a:p>
            <a:pPr eaLnBrk="1" hangingPunct="1">
              <a:spcBef>
                <a:spcPct val="0"/>
              </a:spcBef>
            </a:pPr>
            <a:endParaRPr lang="en-US" sz="1400" dirty="0"/>
          </a:p>
          <a:p>
            <a:pPr eaLnBrk="1" hangingPunct="1">
              <a:spcBef>
                <a:spcPct val="0"/>
              </a:spcBef>
            </a:pPr>
            <a:endParaRPr lang="en-US" sz="1400" dirty="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14</a:t>
            </a:fld>
            <a:endParaRPr lang="en-US" dirty="0"/>
          </a:p>
        </p:txBody>
      </p:sp>
    </p:spTree>
    <p:extLst>
      <p:ext uri="{BB962C8B-B14F-4D97-AF65-F5344CB8AC3E}">
        <p14:creationId xmlns:p14="http://schemas.microsoft.com/office/powerpoint/2010/main" val="332364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defTabSz="934343">
              <a:defRPr/>
            </a:pPr>
            <a:r>
              <a:rPr lang="en-US" dirty="0"/>
              <a:t>The system was created as a “building block/ modular” approach. </a:t>
            </a:r>
          </a:p>
          <a:p>
            <a:endParaRPr lang="en-US" dirty="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A91728-C25D-4FF3-98B3-E6799E379A9F}" type="slidenum">
              <a:rPr lang="en-US" smtClean="0">
                <a:latin typeface="Arial" pitchFamily="34" charset="0"/>
              </a:rPr>
              <a:pPr/>
              <a:t>15</a:t>
            </a:fld>
            <a:endParaRPr lang="en-US" dirty="0">
              <a:latin typeface="Arial" pitchFamily="34" charset="0"/>
            </a:endParaRPr>
          </a:p>
        </p:txBody>
      </p:sp>
    </p:spTree>
    <p:extLst>
      <p:ext uri="{BB962C8B-B14F-4D97-AF65-F5344CB8AC3E}">
        <p14:creationId xmlns:p14="http://schemas.microsoft.com/office/powerpoint/2010/main" val="2603746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B1D6E8-CC25-425B-9016-327DD3A01A5C}" type="slidenum">
              <a:rPr lang="en-US" smtClean="0">
                <a:latin typeface="Arial" pitchFamily="34" charset="0"/>
              </a:rPr>
              <a:pPr/>
              <a:t>16</a:t>
            </a:fld>
            <a:endParaRPr lang="en-US" dirty="0">
              <a:latin typeface="Arial" pitchFamily="34" charset="0"/>
            </a:endParaRPr>
          </a:p>
        </p:txBody>
      </p:sp>
    </p:spTree>
    <p:extLst>
      <p:ext uri="{BB962C8B-B14F-4D97-AF65-F5344CB8AC3E}">
        <p14:creationId xmlns:p14="http://schemas.microsoft.com/office/powerpoint/2010/main" val="2804380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57B9BF-4C83-49DF-96D3-7E78D1CDBE71}" type="slidenum">
              <a:rPr lang="fr-CA" smtClean="0">
                <a:latin typeface="Arial" pitchFamily="34" charset="0"/>
              </a:rPr>
              <a:pPr/>
              <a:t>17</a:t>
            </a:fld>
            <a:endParaRPr lang="fr-CA" dirty="0">
              <a:latin typeface="Arial" pitchFamily="34" charset="0"/>
            </a:endParaRPr>
          </a:p>
        </p:txBody>
      </p:sp>
      <p:sp>
        <p:nvSpPr>
          <p:cNvPr id="160771" name="Rectangle 2"/>
          <p:cNvSpPr>
            <a:spLocks noGrp="1" noRot="1" noChangeAspect="1" noTextEdit="1"/>
          </p:cNvSpPr>
          <p:nvPr>
            <p:ph type="sldImg"/>
          </p:nvPr>
        </p:nvSpPr>
        <p:spPr bwMode="auto">
          <a:xfrm>
            <a:off x="1223963" y="708025"/>
            <a:ext cx="4745037" cy="3557588"/>
          </a:xfrm>
          <a:noFill/>
          <a:ln>
            <a:solidFill>
              <a:srgbClr val="000000"/>
            </a:solidFill>
            <a:miter lim="800000"/>
            <a:headEnd/>
            <a:tailEnd/>
          </a:ln>
        </p:spPr>
      </p:sp>
      <p:sp>
        <p:nvSpPr>
          <p:cNvPr id="160772" name="Rectangle 3"/>
          <p:cNvSpPr>
            <a:spLocks noGrp="1"/>
          </p:cNvSpPr>
          <p:nvPr>
            <p:ph type="body" idx="1"/>
          </p:nvPr>
        </p:nvSpPr>
        <p:spPr bwMode="auto">
          <a:xfrm>
            <a:off x="959286" y="4502311"/>
            <a:ext cx="5273610" cy="4264408"/>
          </a:xfrm>
          <a:noFill/>
        </p:spPr>
        <p:txBody>
          <a:bodyPr wrap="square" lIns="97318" tIns="48660" rIns="97318" bIns="48660" numCol="1" anchor="t" anchorCtr="0" compatLnSpc="1">
            <a:prstTxWarp prst="textNoShape">
              <a:avLst/>
            </a:prstTxWarp>
          </a:bodyPr>
          <a:lstStyle/>
          <a:p>
            <a:pPr eaLnBrk="1" hangingPunct="1">
              <a:spcBef>
                <a:spcPct val="0"/>
              </a:spcBef>
            </a:pPr>
            <a:r>
              <a:rPr lang="en-CA" sz="1400" dirty="0"/>
              <a:t>Workplace – GHS will impact the physical and health hazard criteria, the label and safety data sheet elements and format and the employee training requirements. The environmental hazards may not be covered by all workplace systems</a:t>
            </a:r>
          </a:p>
          <a:p>
            <a:pPr eaLnBrk="1" hangingPunct="1">
              <a:spcBef>
                <a:spcPct val="0"/>
              </a:spcBef>
            </a:pPr>
            <a:endParaRPr lang="en-CA" sz="1400" dirty="0"/>
          </a:p>
          <a:p>
            <a:pPr eaLnBrk="1" hangingPunct="1">
              <a:spcBef>
                <a:spcPct val="0"/>
              </a:spcBef>
            </a:pPr>
            <a:r>
              <a:rPr lang="en-CA" sz="1400" dirty="0"/>
              <a:t>Consumers – GHS will impact mainly the labels of products with the adoption of the GHS hazard criteria</a:t>
            </a:r>
          </a:p>
          <a:p>
            <a:pPr eaLnBrk="1" hangingPunct="1">
              <a:spcBef>
                <a:spcPct val="0"/>
              </a:spcBef>
            </a:pPr>
            <a:endParaRPr lang="en-CA" sz="1400" dirty="0"/>
          </a:p>
          <a:p>
            <a:pPr eaLnBrk="1" hangingPunct="1">
              <a:spcBef>
                <a:spcPct val="0"/>
              </a:spcBef>
            </a:pPr>
            <a:r>
              <a:rPr lang="en-CA" sz="1400" dirty="0"/>
              <a:t>Transport - US Department of Transportation (DOT) has adopted GHS in the labels of dangerous goods</a:t>
            </a:r>
          </a:p>
          <a:p>
            <a:pPr eaLnBrk="1" hangingPunct="1">
              <a:spcBef>
                <a:spcPct val="0"/>
              </a:spcBef>
            </a:pPr>
            <a:endParaRPr lang="en-CA" sz="1400" dirty="0"/>
          </a:p>
          <a:p>
            <a:pPr eaLnBrk="1" hangingPunct="1">
              <a:spcBef>
                <a:spcPct val="0"/>
              </a:spcBef>
            </a:pPr>
            <a:r>
              <a:rPr lang="en-CA" sz="1400" dirty="0"/>
              <a:t>Emergency responders - the adoption of GHS hazard criteria should improve worker safety and safety practices when handling chemical substances</a:t>
            </a:r>
          </a:p>
        </p:txBody>
      </p:sp>
    </p:spTree>
    <p:extLst>
      <p:ext uri="{BB962C8B-B14F-4D97-AF65-F5344CB8AC3E}">
        <p14:creationId xmlns:p14="http://schemas.microsoft.com/office/powerpoint/2010/main" val="229914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Read PP page</a:t>
            </a:r>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C97017-DA18-48C1-8DE5-E11B3D8F03E7}" type="slidenum">
              <a:rPr lang="en-US" smtClean="0">
                <a:latin typeface="Arial" pitchFamily="34" charset="0"/>
              </a:rPr>
              <a:pPr/>
              <a:t>18</a:t>
            </a:fld>
            <a:endParaRPr lang="en-US" dirty="0">
              <a:latin typeface="Arial" pitchFamily="34" charset="0"/>
            </a:endParaRPr>
          </a:p>
        </p:txBody>
      </p:sp>
    </p:spTree>
    <p:extLst>
      <p:ext uri="{BB962C8B-B14F-4D97-AF65-F5344CB8AC3E}">
        <p14:creationId xmlns:p14="http://schemas.microsoft.com/office/powerpoint/2010/main" val="1788576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OSHA is the competent authority regarding safe use of chemical in the work place the impact of GHS will reach an estimated 7 million workplaces in US .</a:t>
            </a:r>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2EA0E-3D18-4EC5-A9FD-C07BB8BF5403}" type="slidenum">
              <a:rPr lang="en-US" smtClean="0">
                <a:latin typeface="Arial" pitchFamily="34" charset="0"/>
              </a:rPr>
              <a:pPr/>
              <a:t>19</a:t>
            </a:fld>
            <a:endParaRPr lang="en-US" dirty="0">
              <a:latin typeface="Arial" pitchFamily="34" charset="0"/>
            </a:endParaRPr>
          </a:p>
        </p:txBody>
      </p:sp>
    </p:spTree>
    <p:extLst>
      <p:ext uri="{BB962C8B-B14F-4D97-AF65-F5344CB8AC3E}">
        <p14:creationId xmlns:p14="http://schemas.microsoft.com/office/powerpoint/2010/main" val="261069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1003A22-257A-45C4-9ECE-DC5C61A1A5B4}" type="slidenum">
              <a:rPr lang="en-US" smtClean="0">
                <a:latin typeface="Arial" pitchFamily="34" charset="0"/>
              </a:rPr>
              <a:pPr/>
              <a:t>2</a:t>
            </a:fld>
            <a:endParaRPr lang="en-US" dirty="0">
              <a:latin typeface="Arial" pitchFamily="34"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PR" dirty="0">
                <a:latin typeface="Arial" pitchFamily="34" charset="0"/>
              </a:rPr>
              <a:t>Introduce </a:t>
            </a:r>
            <a:r>
              <a:rPr lang="es-PR" dirty="0" err="1">
                <a:latin typeface="Arial" pitchFamily="34" charset="0"/>
              </a:rPr>
              <a:t>the</a:t>
            </a:r>
            <a:r>
              <a:rPr lang="es-PR" dirty="0">
                <a:latin typeface="Arial" pitchFamily="34" charset="0"/>
              </a:rPr>
              <a:t> </a:t>
            </a:r>
            <a:r>
              <a:rPr lang="es-PR" dirty="0" err="1">
                <a:latin typeface="Arial" pitchFamily="34" charset="0"/>
              </a:rPr>
              <a:t>class</a:t>
            </a:r>
            <a:r>
              <a:rPr lang="es-PR" dirty="0">
                <a:latin typeface="Arial" pitchFamily="34" charset="0"/>
              </a:rPr>
              <a:t> </a:t>
            </a:r>
            <a:r>
              <a:rPr lang="es-PR" dirty="0" err="1">
                <a:latin typeface="Arial" pitchFamily="34" charset="0"/>
              </a:rPr>
              <a:t>with</a:t>
            </a:r>
            <a:r>
              <a:rPr lang="es-PR" dirty="0">
                <a:latin typeface="Arial" pitchFamily="34" charset="0"/>
              </a:rPr>
              <a:t> </a:t>
            </a:r>
            <a:r>
              <a:rPr lang="es-PR" baseline="0" dirty="0" err="1">
                <a:latin typeface="Arial" pitchFamily="34" charset="0"/>
              </a:rPr>
              <a:t>brief</a:t>
            </a:r>
            <a:r>
              <a:rPr lang="es-PR" baseline="0" dirty="0">
                <a:latin typeface="Arial" pitchFamily="34" charset="0"/>
              </a:rPr>
              <a:t> </a:t>
            </a:r>
            <a:r>
              <a:rPr lang="es-PR" baseline="0" dirty="0" err="1">
                <a:latin typeface="Arial" pitchFamily="34" charset="0"/>
              </a:rPr>
              <a:t>overview</a:t>
            </a:r>
            <a:r>
              <a:rPr lang="es-PR" baseline="0" dirty="0">
                <a:latin typeface="Arial" pitchFamily="34" charset="0"/>
              </a:rPr>
              <a:t>: </a:t>
            </a:r>
            <a:endParaRPr lang="en-US" dirty="0"/>
          </a:p>
          <a:p>
            <a:r>
              <a:rPr lang="en-US" dirty="0"/>
              <a:t> This project will deliver occupational health and safety training to new and established small businesses with less than 250 employees; included in this targeted population are limited English proficiency workers, non-literate/low literacy workers, young workers, temporary workers, minority and other hard-to-reach- workers, and workers in high-hazard industries.</a:t>
            </a:r>
            <a:endParaRPr lang="es-PR" dirty="0">
              <a:latin typeface="Arial" pitchFamily="34" charset="0"/>
            </a:endParaRPr>
          </a:p>
        </p:txBody>
      </p:sp>
    </p:spTree>
    <p:extLst>
      <p:ext uri="{BB962C8B-B14F-4D97-AF65-F5344CB8AC3E}">
        <p14:creationId xmlns:p14="http://schemas.microsoft.com/office/powerpoint/2010/main" val="560677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There has been no major revision to the rule since then, only minor changes </a:t>
            </a:r>
          </a:p>
          <a:p>
            <a:endParaRPr lang="en-US" dirty="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FEABF9-1F69-4D2E-B532-1AA7CA776476}" type="slidenum">
              <a:rPr lang="en-US" smtClean="0">
                <a:latin typeface="Arial" pitchFamily="34" charset="0"/>
              </a:rPr>
              <a:pPr/>
              <a:t>20</a:t>
            </a:fld>
            <a:endParaRPr lang="en-US" dirty="0">
              <a:latin typeface="Arial" pitchFamily="34" charset="0"/>
            </a:endParaRPr>
          </a:p>
        </p:txBody>
      </p:sp>
    </p:spTree>
    <p:extLst>
      <p:ext uri="{BB962C8B-B14F-4D97-AF65-F5344CB8AC3E}">
        <p14:creationId xmlns:p14="http://schemas.microsoft.com/office/powerpoint/2010/main" val="3579239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Chemicals are used in every type of worksite at different levels. The amount of workers potentially exposed covers millions around the world. </a:t>
            </a:r>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0A31C3-230C-4672-9893-67B813AA74C8}" type="slidenum">
              <a:rPr lang="en-US" smtClean="0">
                <a:latin typeface="Arial" pitchFamily="34" charset="0"/>
              </a:rPr>
              <a:pPr/>
              <a:t>21</a:t>
            </a:fld>
            <a:endParaRPr lang="en-US" dirty="0">
              <a:latin typeface="Arial" pitchFamily="34" charset="0"/>
            </a:endParaRPr>
          </a:p>
        </p:txBody>
      </p:sp>
    </p:spTree>
    <p:extLst>
      <p:ext uri="{BB962C8B-B14F-4D97-AF65-F5344CB8AC3E}">
        <p14:creationId xmlns:p14="http://schemas.microsoft.com/office/powerpoint/2010/main" val="1749364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Information must be conveyed in English (other languages are permitted), to employers and employees in different ways so that all types of workers and workplaces can be reached</a:t>
            </a:r>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1EBA7E-768C-498E-A9AD-E41D9DD4C326}" type="slidenum">
              <a:rPr lang="en-US" smtClean="0">
                <a:latin typeface="Arial" pitchFamily="34" charset="0"/>
              </a:rPr>
              <a:pPr/>
              <a:t>22</a:t>
            </a:fld>
            <a:endParaRPr lang="en-US" dirty="0">
              <a:latin typeface="Arial" pitchFamily="34" charset="0"/>
            </a:endParaRPr>
          </a:p>
        </p:txBody>
      </p:sp>
    </p:spTree>
    <p:extLst>
      <p:ext uri="{BB962C8B-B14F-4D97-AF65-F5344CB8AC3E}">
        <p14:creationId xmlns:p14="http://schemas.microsoft.com/office/powerpoint/2010/main" val="1447291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Read PP page</a:t>
            </a:r>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5C2A4D-6ED7-4BFD-8AAF-C58420AF2B3F}" type="slidenum">
              <a:rPr lang="en-US" smtClean="0">
                <a:latin typeface="Arial" pitchFamily="34" charset="0"/>
              </a:rPr>
              <a:pPr/>
              <a:t>23</a:t>
            </a:fld>
            <a:endParaRPr lang="en-US" dirty="0">
              <a:latin typeface="Arial" pitchFamily="34" charset="0"/>
            </a:endParaRPr>
          </a:p>
        </p:txBody>
      </p:sp>
    </p:spTree>
    <p:extLst>
      <p:ext uri="{BB962C8B-B14F-4D97-AF65-F5344CB8AC3E}">
        <p14:creationId xmlns:p14="http://schemas.microsoft.com/office/powerpoint/2010/main" val="628710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402D31-F248-4590-9B8B-27E76479A409}" type="slidenum">
              <a:rPr lang="en-US" smtClean="0">
                <a:latin typeface="Arial" pitchFamily="34" charset="0"/>
              </a:rPr>
              <a:pPr/>
              <a:t>24</a:t>
            </a:fld>
            <a:endParaRPr lang="en-US" dirty="0">
              <a:latin typeface="Arial" pitchFamily="34" charset="0"/>
            </a:endParaRPr>
          </a:p>
        </p:txBody>
      </p:sp>
    </p:spTree>
    <p:extLst>
      <p:ext uri="{BB962C8B-B14F-4D97-AF65-F5344CB8AC3E}">
        <p14:creationId xmlns:p14="http://schemas.microsoft.com/office/powerpoint/2010/main" val="79392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Read PP page </a:t>
            </a:r>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0B6DC6-A57C-41BE-8975-3D60A259D1E5}" type="slidenum">
              <a:rPr lang="en-US" smtClean="0">
                <a:latin typeface="Arial" pitchFamily="34" charset="0"/>
              </a:rPr>
              <a:pPr/>
              <a:t>25</a:t>
            </a:fld>
            <a:endParaRPr lang="en-US" dirty="0">
              <a:latin typeface="Arial" pitchFamily="34" charset="0"/>
            </a:endParaRPr>
          </a:p>
        </p:txBody>
      </p:sp>
    </p:spTree>
    <p:extLst>
      <p:ext uri="{BB962C8B-B14F-4D97-AF65-F5344CB8AC3E}">
        <p14:creationId xmlns:p14="http://schemas.microsoft.com/office/powerpoint/2010/main" val="451452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544475-5478-4057-94A0-CBDC0D03930D}" type="slidenum">
              <a:rPr lang="en-US" smtClean="0">
                <a:latin typeface="Arial" pitchFamily="34" charset="0"/>
              </a:rPr>
              <a:pPr/>
              <a:t>26</a:t>
            </a:fld>
            <a:endParaRPr lang="en-US" dirty="0">
              <a:latin typeface="Arial" pitchFamily="34" charset="0"/>
            </a:endParaRPr>
          </a:p>
        </p:txBody>
      </p:sp>
    </p:spTree>
    <p:extLst>
      <p:ext uri="{BB962C8B-B14F-4D97-AF65-F5344CB8AC3E}">
        <p14:creationId xmlns:p14="http://schemas.microsoft.com/office/powerpoint/2010/main" val="2946119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Each of these hazard classes</a:t>
            </a:r>
            <a:r>
              <a:rPr lang="en-US" baseline="0" dirty="0"/>
              <a:t> is divided into hazard categories.  Not all hazard categories were adopted for the hazard classes</a:t>
            </a:r>
            <a:endParaRPr lang="en-US" dirty="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CF671B-5B84-4EC3-9D15-E0F1E6CBC7A1}" type="slidenum">
              <a:rPr lang="en-US" smtClean="0">
                <a:latin typeface="Arial" pitchFamily="34" charset="0"/>
              </a:rPr>
              <a:pPr/>
              <a:t>27</a:t>
            </a:fld>
            <a:endParaRPr lang="en-US" dirty="0">
              <a:latin typeface="Arial" pitchFamily="34" charset="0"/>
            </a:endParaRPr>
          </a:p>
        </p:txBody>
      </p:sp>
    </p:spTree>
    <p:extLst>
      <p:ext uri="{BB962C8B-B14F-4D97-AF65-F5344CB8AC3E}">
        <p14:creationId xmlns:p14="http://schemas.microsoft.com/office/powerpoint/2010/main" val="1752492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7C1060-5B8F-4BBD-9F9F-A4571AFDB599}" type="slidenum">
              <a:rPr lang="fr-CA" smtClean="0">
                <a:latin typeface="Arial" pitchFamily="34" charset="0"/>
              </a:rPr>
              <a:pPr/>
              <a:t>28</a:t>
            </a:fld>
            <a:endParaRPr lang="fr-CA" dirty="0">
              <a:latin typeface="Arial" pitchFamily="34" charset="0"/>
            </a:endParaRPr>
          </a:p>
        </p:txBody>
      </p:sp>
      <p:sp>
        <p:nvSpPr>
          <p:cNvPr id="173059" name="Rectangle 2"/>
          <p:cNvSpPr>
            <a:spLocks noGrp="1" noRot="1" noChangeAspect="1" noTextEdit="1"/>
          </p:cNvSpPr>
          <p:nvPr>
            <p:ph type="sldImg"/>
          </p:nvPr>
        </p:nvSpPr>
        <p:spPr bwMode="auto">
          <a:noFill/>
          <a:ln>
            <a:solidFill>
              <a:srgbClr val="000000"/>
            </a:solidFill>
            <a:miter lim="800000"/>
            <a:headEnd/>
            <a:tailEnd/>
          </a:ln>
        </p:spPr>
      </p:sp>
      <p:sp>
        <p:nvSpPr>
          <p:cNvPr id="17306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OSHA as the competent authority did not completely adopt the Acute Toxicity category, leaving severity category 5 out</a:t>
            </a:r>
          </a:p>
        </p:txBody>
      </p:sp>
    </p:spTree>
    <p:extLst>
      <p:ext uri="{BB962C8B-B14F-4D97-AF65-F5344CB8AC3E}">
        <p14:creationId xmlns:p14="http://schemas.microsoft.com/office/powerpoint/2010/main" val="2413397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txBox="1">
            <a:spLocks noGrp="1"/>
          </p:cNvSpPr>
          <p:nvPr/>
        </p:nvSpPr>
        <p:spPr bwMode="auto">
          <a:xfrm>
            <a:off x="4073287" y="9001382"/>
            <a:ext cx="3117261" cy="474183"/>
          </a:xfrm>
          <a:prstGeom prst="rect">
            <a:avLst/>
          </a:prstGeom>
          <a:noFill/>
          <a:ln w="9525">
            <a:noFill/>
            <a:miter lim="800000"/>
            <a:headEnd/>
            <a:tailEnd/>
          </a:ln>
        </p:spPr>
        <p:txBody>
          <a:bodyPr lIns="97017" tIns="48510" rIns="97017" bIns="48510" anchor="b"/>
          <a:lstStyle/>
          <a:p>
            <a:pPr algn="r"/>
            <a:fld id="{7D68F581-54BE-4D79-93FF-B17B6F81C3C7}" type="slidenum">
              <a:rPr lang="fr-CA" sz="1200"/>
              <a:pPr algn="r"/>
              <a:t>29</a:t>
            </a:fld>
            <a:endParaRPr lang="fr-CA" sz="1200" dirty="0"/>
          </a:p>
        </p:txBody>
      </p:sp>
      <p:sp>
        <p:nvSpPr>
          <p:cNvPr id="174083" name="Rectangle 2"/>
          <p:cNvSpPr>
            <a:spLocks noGrp="1" noRot="1" noChangeAspect="1" noTextEdit="1"/>
          </p:cNvSpPr>
          <p:nvPr>
            <p:ph type="sldImg"/>
          </p:nvPr>
        </p:nvSpPr>
        <p:spPr bwMode="auto">
          <a:noFill/>
          <a:ln>
            <a:solidFill>
              <a:srgbClr val="000000"/>
            </a:solidFill>
            <a:miter lim="800000"/>
            <a:headEnd/>
            <a:tailEnd/>
          </a:ln>
        </p:spPr>
      </p:sp>
      <p:sp>
        <p:nvSpPr>
          <p:cNvPr id="17408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Basically, contact with skin for up to four hours </a:t>
            </a:r>
            <a:r>
              <a:rPr lang="en-US" sz="1400" i="1" u="sng" dirty="0"/>
              <a:t>produces irreversible damage.</a:t>
            </a:r>
          </a:p>
          <a:p>
            <a:pPr eaLnBrk="1" hangingPunct="1">
              <a:spcBef>
                <a:spcPct val="0"/>
              </a:spcBef>
            </a:pPr>
            <a:r>
              <a:rPr lang="en-US" sz="1400" dirty="0"/>
              <a:t>OSHA is not adopting Category 3 of the skin corrosion/irritation health hazard </a:t>
            </a:r>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29</a:t>
            </a:fld>
            <a:endParaRPr lang="en-US" dirty="0"/>
          </a:p>
        </p:txBody>
      </p:sp>
    </p:spTree>
    <p:extLst>
      <p:ext uri="{BB962C8B-B14F-4D97-AF65-F5344CB8AC3E}">
        <p14:creationId xmlns:p14="http://schemas.microsoft.com/office/powerpoint/2010/main" val="47780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Have</a:t>
            </a:r>
            <a:r>
              <a:rPr lang="en-US" baseline="0" dirty="0"/>
              <a:t> students complete Pre-Post Assessment and collect.  Make sure attendees have name on form. </a:t>
            </a:r>
          </a:p>
          <a:p>
            <a:endParaRPr lang="en-US" baseline="0" dirty="0"/>
          </a:p>
          <a:p>
            <a:r>
              <a:rPr lang="en-US" baseline="0" dirty="0"/>
              <a:t>This course will provide attendees essential safety skills and knowledge for emergency procedures in HAZCOM. </a:t>
            </a:r>
          </a:p>
          <a:p>
            <a:endParaRPr lang="en-US" dirty="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2A2F07-4A98-4B5B-BB07-5893133D9B38}" type="slidenum">
              <a:rPr lang="en-US" smtClean="0">
                <a:latin typeface="Arial" pitchFamily="34" charset="0"/>
              </a:rPr>
              <a:pPr/>
              <a:t>3</a:t>
            </a:fld>
            <a:endParaRPr lang="en-US" dirty="0">
              <a:latin typeface="Arial" pitchFamily="34" charset="0"/>
            </a:endParaRPr>
          </a:p>
        </p:txBody>
      </p:sp>
    </p:spTree>
    <p:extLst>
      <p:ext uri="{BB962C8B-B14F-4D97-AF65-F5344CB8AC3E}">
        <p14:creationId xmlns:p14="http://schemas.microsoft.com/office/powerpoint/2010/main" val="1731974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txBox="1">
            <a:spLocks noGrp="1"/>
          </p:cNvSpPr>
          <p:nvPr/>
        </p:nvSpPr>
        <p:spPr bwMode="auto">
          <a:xfrm>
            <a:off x="4073287" y="9001382"/>
            <a:ext cx="3117261" cy="474183"/>
          </a:xfrm>
          <a:prstGeom prst="rect">
            <a:avLst/>
          </a:prstGeom>
          <a:noFill/>
          <a:ln w="9525">
            <a:noFill/>
            <a:miter lim="800000"/>
            <a:headEnd/>
            <a:tailEnd/>
          </a:ln>
        </p:spPr>
        <p:txBody>
          <a:bodyPr lIns="97017" tIns="48510" rIns="97017" bIns="48510" anchor="b"/>
          <a:lstStyle/>
          <a:p>
            <a:pPr algn="r"/>
            <a:fld id="{3C7601D0-E095-43C5-93C8-5F188672C491}" type="slidenum">
              <a:rPr lang="fr-CA" sz="1200"/>
              <a:pPr algn="r"/>
              <a:t>30</a:t>
            </a:fld>
            <a:endParaRPr lang="fr-CA" sz="1200" dirty="0"/>
          </a:p>
        </p:txBody>
      </p:sp>
      <p:sp>
        <p:nvSpPr>
          <p:cNvPr id="175107" name="Rectangle 2"/>
          <p:cNvSpPr>
            <a:spLocks noGrp="1" noRot="1" noChangeAspect="1" noTextEdit="1"/>
          </p:cNvSpPr>
          <p:nvPr>
            <p:ph type="sldImg"/>
          </p:nvPr>
        </p:nvSpPr>
        <p:spPr bwMode="auto">
          <a:noFill/>
          <a:ln>
            <a:solidFill>
              <a:srgbClr val="000000"/>
            </a:solidFill>
            <a:miter lim="800000"/>
            <a:headEnd/>
            <a:tailEnd/>
          </a:ln>
        </p:spPr>
      </p:sp>
      <p:sp>
        <p:nvSpPr>
          <p:cNvPr id="17510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Basically, contact with skin for up to four hours </a:t>
            </a:r>
            <a:r>
              <a:rPr lang="en-US" sz="1400" i="1" u="sng" dirty="0"/>
              <a:t>produces reversible damage.</a:t>
            </a:r>
          </a:p>
          <a:p>
            <a:pPr eaLnBrk="1" hangingPunct="1">
              <a:spcBef>
                <a:spcPct val="0"/>
              </a:spcBef>
            </a:pPr>
            <a:endParaRPr lang="en-US" sz="1400" dirty="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30</a:t>
            </a:fld>
            <a:endParaRPr lang="en-US" dirty="0"/>
          </a:p>
        </p:txBody>
      </p:sp>
    </p:spTree>
    <p:extLst>
      <p:ext uri="{BB962C8B-B14F-4D97-AF65-F5344CB8AC3E}">
        <p14:creationId xmlns:p14="http://schemas.microsoft.com/office/powerpoint/2010/main" val="2861160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txBox="1">
            <a:spLocks noGrp="1"/>
          </p:cNvSpPr>
          <p:nvPr/>
        </p:nvSpPr>
        <p:spPr bwMode="auto">
          <a:xfrm>
            <a:off x="4073287" y="9001382"/>
            <a:ext cx="3117261" cy="474183"/>
          </a:xfrm>
          <a:prstGeom prst="rect">
            <a:avLst/>
          </a:prstGeom>
          <a:noFill/>
          <a:ln w="9525">
            <a:noFill/>
            <a:miter lim="800000"/>
            <a:headEnd/>
            <a:tailEnd/>
          </a:ln>
        </p:spPr>
        <p:txBody>
          <a:bodyPr lIns="97017" tIns="48510" rIns="97017" bIns="48510" anchor="b"/>
          <a:lstStyle/>
          <a:p>
            <a:pPr algn="r"/>
            <a:fld id="{0D9D4BB8-2E05-4EE8-9291-EEBBDA882497}" type="slidenum">
              <a:rPr lang="fr-CA" sz="1200"/>
              <a:pPr algn="r"/>
              <a:t>31</a:t>
            </a:fld>
            <a:endParaRPr lang="fr-CA" sz="1200" dirty="0"/>
          </a:p>
        </p:txBody>
      </p:sp>
      <p:sp>
        <p:nvSpPr>
          <p:cNvPr id="176131" name="Rectangle 2"/>
          <p:cNvSpPr>
            <a:spLocks noGrp="1" noRot="1" noChangeAspect="1" noTextEdit="1"/>
          </p:cNvSpPr>
          <p:nvPr>
            <p:ph type="sldImg"/>
          </p:nvPr>
        </p:nvSpPr>
        <p:spPr bwMode="auto">
          <a:noFill/>
          <a:ln>
            <a:solidFill>
              <a:srgbClr val="000000"/>
            </a:solidFill>
            <a:miter lim="800000"/>
            <a:headEnd/>
            <a:tailEnd/>
          </a:ln>
        </p:spPr>
      </p:sp>
      <p:sp>
        <p:nvSpPr>
          <p:cNvPr id="17613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Read PP page</a:t>
            </a:r>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31</a:t>
            </a:fld>
            <a:endParaRPr lang="en-US" dirty="0"/>
          </a:p>
        </p:txBody>
      </p:sp>
    </p:spTree>
    <p:extLst>
      <p:ext uri="{BB962C8B-B14F-4D97-AF65-F5344CB8AC3E}">
        <p14:creationId xmlns:p14="http://schemas.microsoft.com/office/powerpoint/2010/main" val="1818603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1AC58B-5980-446D-BB74-BA61443AA5E3}" type="slidenum">
              <a:rPr lang="fr-CA" smtClean="0">
                <a:latin typeface="Arial" pitchFamily="34" charset="0"/>
              </a:rPr>
              <a:pPr/>
              <a:t>32</a:t>
            </a:fld>
            <a:endParaRPr lang="fr-CA" dirty="0">
              <a:latin typeface="Arial" pitchFamily="34" charset="0"/>
            </a:endParaRPr>
          </a:p>
        </p:txBody>
      </p:sp>
      <p:sp>
        <p:nvSpPr>
          <p:cNvPr id="178179" name="Rectangle 2"/>
          <p:cNvSpPr>
            <a:spLocks noGrp="1" noRot="1" noChangeAspect="1" noTextEdit="1"/>
          </p:cNvSpPr>
          <p:nvPr>
            <p:ph type="sldImg"/>
          </p:nvPr>
        </p:nvSpPr>
        <p:spPr bwMode="auto">
          <a:noFill/>
          <a:ln>
            <a:solidFill>
              <a:srgbClr val="000000"/>
            </a:solidFill>
            <a:miter lim="800000"/>
            <a:headEnd/>
            <a:tailEnd/>
          </a:ln>
        </p:spPr>
      </p:sp>
      <p:sp>
        <p:nvSpPr>
          <p:cNvPr id="17818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Read PP page</a:t>
            </a:r>
          </a:p>
        </p:txBody>
      </p:sp>
    </p:spTree>
    <p:extLst>
      <p:ext uri="{BB962C8B-B14F-4D97-AF65-F5344CB8AC3E}">
        <p14:creationId xmlns:p14="http://schemas.microsoft.com/office/powerpoint/2010/main" val="114913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E5DE11-E659-4C15-9419-0E95995C0A96}" type="slidenum">
              <a:rPr lang="fr-CA" smtClean="0">
                <a:latin typeface="Arial" pitchFamily="34" charset="0"/>
              </a:rPr>
              <a:pPr/>
              <a:t>33</a:t>
            </a:fld>
            <a:endParaRPr lang="fr-CA" dirty="0">
              <a:latin typeface="Arial" pitchFamily="34" charset="0"/>
            </a:endParaRPr>
          </a:p>
        </p:txBody>
      </p:sp>
      <p:sp>
        <p:nvSpPr>
          <p:cNvPr id="177155" name="Rectangle 2"/>
          <p:cNvSpPr>
            <a:spLocks noGrp="1" noRot="1" noChangeAspect="1" noTextEdit="1"/>
          </p:cNvSpPr>
          <p:nvPr>
            <p:ph type="sldImg"/>
          </p:nvPr>
        </p:nvSpPr>
        <p:spPr bwMode="auto">
          <a:noFill/>
          <a:ln>
            <a:solidFill>
              <a:srgbClr val="000000"/>
            </a:solidFill>
            <a:miter lim="800000"/>
            <a:headEnd/>
            <a:tailEnd/>
          </a:ln>
        </p:spPr>
      </p:sp>
      <p:sp>
        <p:nvSpPr>
          <p:cNvPr id="17715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Read PP page</a:t>
            </a:r>
          </a:p>
        </p:txBody>
      </p:sp>
    </p:spTree>
    <p:extLst>
      <p:ext uri="{BB962C8B-B14F-4D97-AF65-F5344CB8AC3E}">
        <p14:creationId xmlns:p14="http://schemas.microsoft.com/office/powerpoint/2010/main" val="844758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AEBCE7-E271-4A56-A0EB-289D1F236100}" type="slidenum">
              <a:rPr lang="fr-CA" smtClean="0">
                <a:latin typeface="Arial" pitchFamily="34" charset="0"/>
              </a:rPr>
              <a:pPr/>
              <a:t>34</a:t>
            </a:fld>
            <a:endParaRPr lang="fr-CA" dirty="0">
              <a:latin typeface="Arial" pitchFamily="34" charset="0"/>
            </a:endParaRPr>
          </a:p>
        </p:txBody>
      </p:sp>
      <p:sp>
        <p:nvSpPr>
          <p:cNvPr id="179203" name="Rectangle 2"/>
          <p:cNvSpPr>
            <a:spLocks noGrp="1" noRot="1" noChangeAspect="1" noTextEdit="1"/>
          </p:cNvSpPr>
          <p:nvPr>
            <p:ph type="sldImg"/>
          </p:nvPr>
        </p:nvSpPr>
        <p:spPr bwMode="auto">
          <a:noFill/>
          <a:ln>
            <a:solidFill>
              <a:srgbClr val="000000"/>
            </a:solidFill>
            <a:miter lim="800000"/>
            <a:headEnd/>
            <a:tailEnd/>
          </a:ln>
        </p:spPr>
      </p:sp>
      <p:sp>
        <p:nvSpPr>
          <p:cNvPr id="17920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dirty="0" err="1"/>
              <a:t>Read</a:t>
            </a:r>
            <a:r>
              <a:rPr lang="es-PR" dirty="0"/>
              <a:t> PP page</a:t>
            </a:r>
          </a:p>
        </p:txBody>
      </p:sp>
    </p:spTree>
    <p:extLst>
      <p:ext uri="{BB962C8B-B14F-4D97-AF65-F5344CB8AC3E}">
        <p14:creationId xmlns:p14="http://schemas.microsoft.com/office/powerpoint/2010/main" val="2019530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AC1CDD-E60D-46E1-8CF5-F47F46C542F0}" type="slidenum">
              <a:rPr lang="fr-CA" smtClean="0">
                <a:latin typeface="Arial" pitchFamily="34" charset="0"/>
              </a:rPr>
              <a:pPr/>
              <a:t>35</a:t>
            </a:fld>
            <a:endParaRPr lang="fr-CA" dirty="0">
              <a:latin typeface="Arial" pitchFamily="34" charset="0"/>
            </a:endParaRPr>
          </a:p>
        </p:txBody>
      </p:sp>
      <p:sp>
        <p:nvSpPr>
          <p:cNvPr id="180227" name="Rectangle 2"/>
          <p:cNvSpPr>
            <a:spLocks noGrp="1" noRot="1" noChangeAspect="1" noTextEdit="1"/>
          </p:cNvSpPr>
          <p:nvPr>
            <p:ph type="sldImg"/>
          </p:nvPr>
        </p:nvSpPr>
        <p:spPr bwMode="auto">
          <a:noFill/>
          <a:ln>
            <a:solidFill>
              <a:srgbClr val="000000"/>
            </a:solidFill>
            <a:miter lim="800000"/>
            <a:headEnd/>
            <a:tailEnd/>
          </a:ln>
        </p:spPr>
      </p:sp>
      <p:sp>
        <p:nvSpPr>
          <p:cNvPr id="18022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Substances that have induced tumors of any kind will be considered carcinogens, unless there is strong evidence that the mechanism of tumor formation is not relevant for humans.</a:t>
            </a:r>
            <a:endParaRPr lang="es-PR" dirty="0"/>
          </a:p>
        </p:txBody>
      </p:sp>
    </p:spTree>
    <p:extLst>
      <p:ext uri="{BB962C8B-B14F-4D97-AF65-F5344CB8AC3E}">
        <p14:creationId xmlns:p14="http://schemas.microsoft.com/office/powerpoint/2010/main" val="3084488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3B1944-8DD1-49E6-852C-DBFF68EC02ED}" type="slidenum">
              <a:rPr lang="fr-CA" smtClean="0">
                <a:latin typeface="Arial" pitchFamily="34" charset="0"/>
              </a:rPr>
              <a:pPr/>
              <a:t>36</a:t>
            </a:fld>
            <a:endParaRPr lang="fr-CA" dirty="0">
              <a:latin typeface="Arial" pitchFamily="34" charset="0"/>
            </a:endParaRPr>
          </a:p>
        </p:txBody>
      </p:sp>
      <p:sp>
        <p:nvSpPr>
          <p:cNvPr id="181251" name="Rectangle 2"/>
          <p:cNvSpPr>
            <a:spLocks noGrp="1" noRot="1" noChangeAspect="1" noTextEdit="1"/>
          </p:cNvSpPr>
          <p:nvPr>
            <p:ph type="sldImg"/>
          </p:nvPr>
        </p:nvSpPr>
        <p:spPr bwMode="auto">
          <a:noFill/>
          <a:ln>
            <a:solidFill>
              <a:srgbClr val="000000"/>
            </a:solidFill>
            <a:miter lim="800000"/>
            <a:headEnd/>
            <a:tailEnd/>
          </a:ln>
        </p:spPr>
      </p:sp>
      <p:sp>
        <p:nvSpPr>
          <p:cNvPr id="18125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dirty="0" err="1"/>
              <a:t>Read</a:t>
            </a:r>
            <a:r>
              <a:rPr lang="es-PR" dirty="0"/>
              <a:t> PP page</a:t>
            </a:r>
          </a:p>
        </p:txBody>
      </p:sp>
    </p:spTree>
    <p:extLst>
      <p:ext uri="{BB962C8B-B14F-4D97-AF65-F5344CB8AC3E}">
        <p14:creationId xmlns:p14="http://schemas.microsoft.com/office/powerpoint/2010/main" val="4078836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40D800-70C7-41B1-A804-00E85435BB66}" type="slidenum">
              <a:rPr lang="fr-CA" smtClean="0">
                <a:latin typeface="Arial" pitchFamily="34" charset="0"/>
              </a:rPr>
              <a:pPr/>
              <a:t>37</a:t>
            </a:fld>
            <a:endParaRPr lang="fr-CA" dirty="0">
              <a:latin typeface="Arial" pitchFamily="34" charset="0"/>
            </a:endParaRPr>
          </a:p>
        </p:txBody>
      </p:sp>
      <p:sp>
        <p:nvSpPr>
          <p:cNvPr id="182275" name="Rectangle 2"/>
          <p:cNvSpPr>
            <a:spLocks noGrp="1" noRot="1" noChangeAspect="1" noTextEdit="1"/>
          </p:cNvSpPr>
          <p:nvPr>
            <p:ph type="sldImg"/>
          </p:nvPr>
        </p:nvSpPr>
        <p:spPr bwMode="auto">
          <a:noFill/>
          <a:ln>
            <a:solidFill>
              <a:srgbClr val="000000"/>
            </a:solidFill>
            <a:miter lim="800000"/>
            <a:headEnd/>
            <a:tailEnd/>
          </a:ln>
        </p:spPr>
      </p:sp>
      <p:sp>
        <p:nvSpPr>
          <p:cNvPr id="18227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dirty="0" err="1"/>
              <a:t>Read</a:t>
            </a:r>
            <a:r>
              <a:rPr lang="es-PR" dirty="0"/>
              <a:t> PP page</a:t>
            </a:r>
          </a:p>
        </p:txBody>
      </p:sp>
    </p:spTree>
    <p:extLst>
      <p:ext uri="{BB962C8B-B14F-4D97-AF65-F5344CB8AC3E}">
        <p14:creationId xmlns:p14="http://schemas.microsoft.com/office/powerpoint/2010/main" val="3966940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299CDF-706E-4D4C-B86B-99D335000674}" type="slidenum">
              <a:rPr lang="fr-CA" smtClean="0">
                <a:latin typeface="Arial" pitchFamily="34" charset="0"/>
              </a:rPr>
              <a:pPr/>
              <a:t>38</a:t>
            </a:fld>
            <a:endParaRPr lang="fr-CA" dirty="0">
              <a:latin typeface="Arial" pitchFamily="34" charset="0"/>
            </a:endParaRPr>
          </a:p>
        </p:txBody>
      </p:sp>
      <p:sp>
        <p:nvSpPr>
          <p:cNvPr id="183299" name="Rectangle 2"/>
          <p:cNvSpPr>
            <a:spLocks noGrp="1" noRot="1" noChangeAspect="1" noTextEdit="1"/>
          </p:cNvSpPr>
          <p:nvPr>
            <p:ph type="sldImg"/>
          </p:nvPr>
        </p:nvSpPr>
        <p:spPr bwMode="auto">
          <a:noFill/>
          <a:ln>
            <a:solidFill>
              <a:srgbClr val="000000"/>
            </a:solidFill>
            <a:miter lim="800000"/>
            <a:headEnd/>
            <a:tailEnd/>
          </a:ln>
        </p:spPr>
      </p:sp>
      <p:sp>
        <p:nvSpPr>
          <p:cNvPr id="18330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dirty="0" err="1"/>
              <a:t>Read</a:t>
            </a:r>
            <a:r>
              <a:rPr lang="es-PR" dirty="0"/>
              <a:t> PP page</a:t>
            </a:r>
          </a:p>
        </p:txBody>
      </p:sp>
    </p:spTree>
    <p:extLst>
      <p:ext uri="{BB962C8B-B14F-4D97-AF65-F5344CB8AC3E}">
        <p14:creationId xmlns:p14="http://schemas.microsoft.com/office/powerpoint/2010/main" val="838145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EE098E-5532-4AA0-8248-A97917B9937F}" type="slidenum">
              <a:rPr lang="fr-CA" smtClean="0">
                <a:latin typeface="Arial" pitchFamily="34" charset="0"/>
              </a:rPr>
              <a:pPr/>
              <a:t>39</a:t>
            </a:fld>
            <a:endParaRPr lang="fr-CA" dirty="0">
              <a:latin typeface="Arial" pitchFamily="34" charset="0"/>
            </a:endParaRPr>
          </a:p>
        </p:txBody>
      </p:sp>
      <p:sp>
        <p:nvSpPr>
          <p:cNvPr id="184323" name="Rectangle 2"/>
          <p:cNvSpPr>
            <a:spLocks noGrp="1" noRot="1" noChangeAspect="1" noTextEdit="1"/>
          </p:cNvSpPr>
          <p:nvPr>
            <p:ph type="sldImg"/>
          </p:nvPr>
        </p:nvSpPr>
        <p:spPr bwMode="auto">
          <a:noFill/>
          <a:ln>
            <a:solidFill>
              <a:srgbClr val="000000"/>
            </a:solidFill>
            <a:miter lim="800000"/>
            <a:headEnd/>
            <a:tailEnd/>
          </a:ln>
        </p:spPr>
      </p:sp>
      <p:sp>
        <p:nvSpPr>
          <p:cNvPr id="184324" name="Rectangle 3"/>
          <p:cNvSpPr>
            <a:spLocks noGrp="1"/>
          </p:cNvSpPr>
          <p:nvPr>
            <p:ph type="body" idx="1"/>
          </p:nvPr>
        </p:nvSpPr>
        <p:spPr bwMode="auto">
          <a:noFill/>
        </p:spPr>
        <p:txBody>
          <a:bodyPr wrap="square" numCol="1" anchor="t" anchorCtr="0" compatLnSpc="1">
            <a:prstTxWarp prst="textNoShape">
              <a:avLst/>
            </a:prstTxWarp>
          </a:bodyPr>
          <a:lstStyle/>
          <a:p>
            <a:pPr defTabSz="934343">
              <a:spcBef>
                <a:spcPct val="0"/>
              </a:spcBef>
              <a:defRPr/>
            </a:pPr>
            <a:r>
              <a:rPr lang="en-US" dirty="0"/>
              <a:t>Category 2 of Aspiration Hazard was not adopted by OSHA.</a:t>
            </a:r>
          </a:p>
          <a:p>
            <a:pPr eaLnBrk="1" hangingPunct="1">
              <a:spcBef>
                <a:spcPct val="0"/>
              </a:spcBef>
            </a:pPr>
            <a:endParaRPr lang="es-PR" dirty="0"/>
          </a:p>
        </p:txBody>
      </p:sp>
    </p:spTree>
    <p:extLst>
      <p:ext uri="{BB962C8B-B14F-4D97-AF65-F5344CB8AC3E}">
        <p14:creationId xmlns:p14="http://schemas.microsoft.com/office/powerpoint/2010/main" val="386219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  </a:t>
            </a:r>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FA4D8F-ABAE-416F-BE14-3897D49028E4}" type="slidenum">
              <a:rPr lang="en-US" smtClean="0">
                <a:latin typeface="Arial" pitchFamily="34" charset="0"/>
              </a:rPr>
              <a:pPr/>
              <a:t>4</a:t>
            </a:fld>
            <a:endParaRPr lang="en-US" dirty="0">
              <a:latin typeface="Arial" pitchFamily="34" charset="0"/>
            </a:endParaRPr>
          </a:p>
        </p:txBody>
      </p:sp>
    </p:spTree>
    <p:extLst>
      <p:ext uri="{BB962C8B-B14F-4D97-AF65-F5344CB8AC3E}">
        <p14:creationId xmlns:p14="http://schemas.microsoft.com/office/powerpoint/2010/main" val="1073929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85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54E0AB-DDEA-4FFA-9AEB-05CB1A1B691D}" type="slidenum">
              <a:rPr lang="en-US" smtClean="0">
                <a:latin typeface="Arial" pitchFamily="34" charset="0"/>
              </a:rPr>
              <a:pPr/>
              <a:t>40</a:t>
            </a:fld>
            <a:endParaRPr lang="en-US" dirty="0">
              <a:latin typeface="Arial" pitchFamily="34" charset="0"/>
            </a:endParaRPr>
          </a:p>
        </p:txBody>
      </p:sp>
    </p:spTree>
    <p:extLst>
      <p:ext uri="{BB962C8B-B14F-4D97-AF65-F5344CB8AC3E}">
        <p14:creationId xmlns:p14="http://schemas.microsoft.com/office/powerpoint/2010/main" val="2387629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OSHA has the adopted GHS criteria</a:t>
            </a:r>
            <a:r>
              <a:rPr lang="en-US" baseline="0" dirty="0"/>
              <a:t> for all physical hazards. The physical hazards criteria in Appendix B are based on the UN Recommendations for the Transport of Dangerous Goods (RTDG) already used by US DOT in the hazards material regulations . Therefore the transport labels remains the same.</a:t>
            </a:r>
            <a:endParaRPr lang="en-US" dirty="0"/>
          </a:p>
        </p:txBody>
      </p:sp>
      <p:sp>
        <p:nvSpPr>
          <p:cNvPr id="186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BD8FB8-7F83-4D60-AD46-CCF7E35748EB}" type="slidenum">
              <a:rPr lang="en-US" smtClean="0">
                <a:latin typeface="Arial" pitchFamily="34" charset="0"/>
              </a:rPr>
              <a:pPr/>
              <a:t>41</a:t>
            </a:fld>
            <a:endParaRPr lang="en-US" dirty="0">
              <a:latin typeface="Arial" pitchFamily="34" charset="0"/>
            </a:endParaRPr>
          </a:p>
        </p:txBody>
      </p:sp>
    </p:spTree>
    <p:extLst>
      <p:ext uri="{BB962C8B-B14F-4D97-AF65-F5344CB8AC3E}">
        <p14:creationId xmlns:p14="http://schemas.microsoft.com/office/powerpoint/2010/main" val="3916178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2748B3-C4EE-4275-8102-31FF7037CF5E}" type="slidenum">
              <a:rPr lang="fr-CA" smtClean="0">
                <a:latin typeface="Arial" pitchFamily="34" charset="0"/>
              </a:rPr>
              <a:pPr/>
              <a:t>42</a:t>
            </a:fld>
            <a:endParaRPr lang="fr-CA" dirty="0">
              <a:latin typeface="Arial" pitchFamily="34" charset="0"/>
            </a:endParaRPr>
          </a:p>
        </p:txBody>
      </p:sp>
      <p:sp>
        <p:nvSpPr>
          <p:cNvPr id="187395" name="Rectangle 2"/>
          <p:cNvSpPr>
            <a:spLocks noGrp="1" noRot="1" noChangeAspect="1" noTextEdit="1"/>
          </p:cNvSpPr>
          <p:nvPr>
            <p:ph type="sldImg"/>
          </p:nvPr>
        </p:nvSpPr>
        <p:spPr bwMode="auto">
          <a:noFill/>
          <a:ln>
            <a:solidFill>
              <a:srgbClr val="000000"/>
            </a:solidFill>
            <a:miter lim="800000"/>
            <a:headEnd/>
            <a:tailEnd/>
          </a:ln>
        </p:spPr>
      </p:sp>
      <p:sp>
        <p:nvSpPr>
          <p:cNvPr id="18739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These are similar to the subcategories for the transport sector. </a:t>
            </a:r>
          </a:p>
          <a:p>
            <a:r>
              <a:rPr lang="en-US" dirty="0"/>
              <a:t>Pyrotechnic chemicals are included even when they do not evolve gases.</a:t>
            </a:r>
          </a:p>
          <a:p>
            <a:endParaRPr lang="en-US" dirty="0"/>
          </a:p>
          <a:p>
            <a:pPr>
              <a:buFontTx/>
              <a:buChar char="•"/>
            </a:pPr>
            <a:r>
              <a:rPr lang="en-US" dirty="0"/>
              <a:t>A </a:t>
            </a:r>
            <a:r>
              <a:rPr lang="en-US" i="1" dirty="0"/>
              <a:t>pyrotechnic chemical is a chemical </a:t>
            </a:r>
            <a:r>
              <a:rPr lang="en-US" dirty="0"/>
              <a:t>designed to produce an effect by heat, light, sound, gas or smoke or a combination of these as the result of non-detonative self sustaining exothermic chemical reactions.</a:t>
            </a:r>
          </a:p>
          <a:p>
            <a:pPr>
              <a:buFontTx/>
              <a:buChar char="•"/>
            </a:pPr>
            <a:r>
              <a:rPr lang="en-US" dirty="0"/>
              <a:t>An </a:t>
            </a:r>
            <a:r>
              <a:rPr lang="en-US" i="1" dirty="0"/>
              <a:t>explosive item is an item containing </a:t>
            </a:r>
            <a:r>
              <a:rPr lang="en-US" dirty="0"/>
              <a:t>one or more explosive chemicals. </a:t>
            </a:r>
          </a:p>
          <a:p>
            <a:pPr>
              <a:buFontTx/>
              <a:buChar char="•"/>
            </a:pPr>
            <a:r>
              <a:rPr lang="en-US" dirty="0"/>
              <a:t>A </a:t>
            </a:r>
            <a:r>
              <a:rPr lang="en-US" i="1" dirty="0"/>
              <a:t>pyrotechnic item is an item containing </a:t>
            </a:r>
            <a:r>
              <a:rPr lang="en-US" dirty="0"/>
              <a:t>one or more pyrotechnic chemicals.</a:t>
            </a:r>
          </a:p>
          <a:p>
            <a:pPr>
              <a:buFontTx/>
              <a:buChar char="•"/>
            </a:pPr>
            <a:r>
              <a:rPr lang="en-US" dirty="0"/>
              <a:t>An </a:t>
            </a:r>
            <a:r>
              <a:rPr lang="en-US" i="1" dirty="0"/>
              <a:t>unstable explosive is an explosive </a:t>
            </a:r>
            <a:r>
              <a:rPr lang="en-US" dirty="0"/>
              <a:t>which is thermally unstable and/or too sensitive for normal handling, transport, or use. </a:t>
            </a:r>
          </a:p>
          <a:p>
            <a:pPr>
              <a:buFontTx/>
              <a:buChar char="•"/>
            </a:pPr>
            <a:r>
              <a:rPr lang="en-US" dirty="0"/>
              <a:t>An </a:t>
            </a:r>
            <a:r>
              <a:rPr lang="en-US" i="1" dirty="0"/>
              <a:t>intentional explosive is a chemical or </a:t>
            </a:r>
            <a:r>
              <a:rPr lang="en-US" dirty="0"/>
              <a:t>item which is manufactured with a view to produce a practical explosive or pyrotechnic effect.</a:t>
            </a:r>
            <a:endParaRPr lang="en-US" sz="1400" dirty="0"/>
          </a:p>
        </p:txBody>
      </p:sp>
    </p:spTree>
    <p:extLst>
      <p:ext uri="{BB962C8B-B14F-4D97-AF65-F5344CB8AC3E}">
        <p14:creationId xmlns:p14="http://schemas.microsoft.com/office/powerpoint/2010/main" val="393610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58FA2A-25AE-4817-B050-47389F0429CD}" type="slidenum">
              <a:rPr lang="fr-CA" smtClean="0">
                <a:latin typeface="Arial" pitchFamily="34" charset="0"/>
              </a:rPr>
              <a:pPr/>
              <a:t>43</a:t>
            </a:fld>
            <a:endParaRPr lang="fr-CA" dirty="0">
              <a:latin typeface="Arial" pitchFamily="34" charset="0"/>
            </a:endParaRPr>
          </a:p>
        </p:txBody>
      </p:sp>
      <p:sp>
        <p:nvSpPr>
          <p:cNvPr id="188419" name="Rectangle 2"/>
          <p:cNvSpPr>
            <a:spLocks noGrp="1" noRot="1" noChangeAspect="1" noTextEdit="1"/>
          </p:cNvSpPr>
          <p:nvPr>
            <p:ph type="sldImg"/>
          </p:nvPr>
        </p:nvSpPr>
        <p:spPr bwMode="auto">
          <a:noFill/>
          <a:ln>
            <a:solidFill>
              <a:srgbClr val="000000"/>
            </a:solidFill>
            <a:miter lim="800000"/>
            <a:headEnd/>
            <a:tailEnd/>
          </a:ln>
        </p:spPr>
      </p:sp>
      <p:sp>
        <p:nvSpPr>
          <p:cNvPr id="184324" name="Rectangle 3"/>
          <p:cNvSpPr>
            <a:spLocks noGrp="1"/>
          </p:cNvSpPr>
          <p:nvPr>
            <p:ph type="body" idx="1"/>
          </p:nvPr>
        </p:nvSpPr>
        <p:spPr bwMode="auto">
          <a:xfrm>
            <a:off x="706842" y="4591322"/>
            <a:ext cx="5754065" cy="4264407"/>
          </a:xfrm>
        </p:spPr>
        <p:txBody>
          <a:bodyPr wrap="square" numCol="1" anchor="t" anchorCtr="0" compatLnSpc="1">
            <a:prstTxWarp prst="textNoShape">
              <a:avLst/>
            </a:prstTxWarp>
            <a:noAutofit/>
          </a:bodyPr>
          <a:lstStyle/>
          <a:p>
            <a:pPr eaLnBrk="1" hangingPunct="1">
              <a:defRPr/>
            </a:pPr>
            <a:r>
              <a:rPr lang="en-US" sz="1400" dirty="0"/>
              <a:t>Flammables</a:t>
            </a:r>
          </a:p>
          <a:p>
            <a:pPr marL="304959" indent="-296850">
              <a:defRPr/>
            </a:pPr>
            <a:r>
              <a:rPr lang="en-US" sz="1400" dirty="0"/>
              <a:t>Flammable Gases</a:t>
            </a:r>
          </a:p>
          <a:p>
            <a:pPr marL="304959" indent="-296850">
              <a:buFont typeface="Arial" pitchFamily="34" charset="0"/>
              <a:buChar char="•"/>
              <a:defRPr/>
            </a:pPr>
            <a:r>
              <a:rPr lang="en-US" dirty="0"/>
              <a:t>Have a flammable range in air at 20 degrees C (68 F) and a pressure of 101.3 kilopascals (14.7 psi).</a:t>
            </a:r>
          </a:p>
          <a:p>
            <a:pPr eaLnBrk="1" hangingPunct="1">
              <a:defRPr/>
            </a:pPr>
            <a:r>
              <a:rPr lang="en-US" sz="1400" dirty="0"/>
              <a:t>Flammable Aerosols</a:t>
            </a:r>
          </a:p>
          <a:p>
            <a:pPr marL="304959" indent="-296850">
              <a:buFont typeface="Arial" pitchFamily="34" charset="0"/>
              <a:buChar char="•"/>
              <a:defRPr/>
            </a:pPr>
            <a:r>
              <a:rPr lang="en-US" dirty="0"/>
              <a:t>They are compressed, liquefied or pressurized gas that eject from the container in a foam, powder or liquid state. Classification of aerosols will depend upon concentration of flammables and heat of combustion among other test s</a:t>
            </a:r>
          </a:p>
          <a:p>
            <a:pPr eaLnBrk="1" hangingPunct="1">
              <a:defRPr/>
            </a:pPr>
            <a:r>
              <a:rPr lang="en-US" sz="1400" dirty="0"/>
              <a:t>Flammable Liquids</a:t>
            </a:r>
          </a:p>
          <a:p>
            <a:pPr marL="304959" indent="-296850">
              <a:buFont typeface="Arial" pitchFamily="34" charset="0"/>
              <a:buChar char="•"/>
              <a:defRPr/>
            </a:pPr>
            <a:r>
              <a:rPr lang="en-US" dirty="0"/>
              <a:t>Any liquid with a flash point of 93 degrees C ( 199.4 F) or less. Divided in 4 categories based on flash point and boiling point temperature</a:t>
            </a:r>
          </a:p>
          <a:p>
            <a:pPr eaLnBrk="1" hangingPunct="1">
              <a:defRPr/>
            </a:pPr>
            <a:r>
              <a:rPr lang="en-US" sz="1400" dirty="0"/>
              <a:t>Flammable Solids</a:t>
            </a:r>
          </a:p>
          <a:p>
            <a:pPr marL="304959" indent="-296850">
              <a:buFont typeface="Arial" pitchFamily="34" charset="0"/>
              <a:buChar char="•"/>
              <a:defRPr/>
            </a:pPr>
            <a:r>
              <a:rPr lang="en-US" dirty="0"/>
              <a:t>A solid, usually in a powder or granular form, that is easily combustible through friction like some metal powders. Divided in 2 categories based on burning time, burning rate and behavior when wet.</a:t>
            </a:r>
          </a:p>
          <a:p>
            <a:pPr eaLnBrk="1" hangingPunct="1">
              <a:spcBef>
                <a:spcPct val="0"/>
              </a:spcBef>
              <a:defRPr/>
            </a:pPr>
            <a:endParaRPr lang="es-PR" sz="1400" dirty="0"/>
          </a:p>
        </p:txBody>
      </p:sp>
    </p:spTree>
    <p:extLst>
      <p:ext uri="{BB962C8B-B14F-4D97-AF65-F5344CB8AC3E}">
        <p14:creationId xmlns:p14="http://schemas.microsoft.com/office/powerpoint/2010/main" val="496239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BE23D2-0F37-4DF5-AB30-775E814306A9}" type="slidenum">
              <a:rPr lang="fr-CA" smtClean="0">
                <a:latin typeface="Arial" pitchFamily="34" charset="0"/>
              </a:rPr>
              <a:pPr/>
              <a:t>44</a:t>
            </a:fld>
            <a:endParaRPr lang="fr-CA" dirty="0">
              <a:latin typeface="Arial" pitchFamily="34" charset="0"/>
            </a:endParaRPr>
          </a:p>
        </p:txBody>
      </p:sp>
      <p:sp>
        <p:nvSpPr>
          <p:cNvPr id="189443" name="Rectangle 2"/>
          <p:cNvSpPr>
            <a:spLocks noGrp="1" noRot="1" noChangeAspect="1" noTextEdit="1"/>
          </p:cNvSpPr>
          <p:nvPr>
            <p:ph type="sldImg"/>
          </p:nvPr>
        </p:nvSpPr>
        <p:spPr bwMode="auto">
          <a:noFill/>
          <a:ln>
            <a:solidFill>
              <a:srgbClr val="000000"/>
            </a:solidFill>
            <a:miter lim="800000"/>
            <a:headEnd/>
            <a:tailEnd/>
          </a:ln>
        </p:spPr>
      </p:sp>
      <p:sp>
        <p:nvSpPr>
          <p:cNvPr id="189444" name="Rectangle 3"/>
          <p:cNvSpPr>
            <a:spLocks noGrp="1"/>
          </p:cNvSpPr>
          <p:nvPr>
            <p:ph type="body" idx="1"/>
          </p:nvPr>
        </p:nvSpPr>
        <p:spPr bwMode="auto">
          <a:xfrm>
            <a:off x="706842" y="4533060"/>
            <a:ext cx="5754065" cy="4264407"/>
          </a:xfrm>
          <a:noFill/>
        </p:spPr>
        <p:txBody>
          <a:bodyPr wrap="square" numCol="1" anchor="t" anchorCtr="0" compatLnSpc="1">
            <a:prstTxWarp prst="textNoShape">
              <a:avLst/>
            </a:prstTxWarp>
          </a:bodyPr>
          <a:lstStyle/>
          <a:p>
            <a:pPr eaLnBrk="1" hangingPunct="1"/>
            <a:r>
              <a:rPr lang="en-US" dirty="0"/>
              <a:t>Read</a:t>
            </a:r>
            <a:r>
              <a:rPr lang="en-US" baseline="0" dirty="0"/>
              <a:t> PP page</a:t>
            </a:r>
            <a:endParaRPr lang="en-US" dirty="0"/>
          </a:p>
        </p:txBody>
      </p:sp>
    </p:spTree>
    <p:extLst>
      <p:ext uri="{BB962C8B-B14F-4D97-AF65-F5344CB8AC3E}">
        <p14:creationId xmlns:p14="http://schemas.microsoft.com/office/powerpoint/2010/main" val="3378825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A45FCF-1E03-4A13-B1E2-984509C09F57}" type="slidenum">
              <a:rPr lang="fr-CA" smtClean="0">
                <a:latin typeface="Arial" pitchFamily="34" charset="0"/>
              </a:rPr>
              <a:pPr/>
              <a:t>45</a:t>
            </a:fld>
            <a:endParaRPr lang="fr-CA" dirty="0">
              <a:latin typeface="Arial" pitchFamily="34" charset="0"/>
            </a:endParaRPr>
          </a:p>
        </p:txBody>
      </p:sp>
      <p:sp>
        <p:nvSpPr>
          <p:cNvPr id="190467" name="Rectangle 2"/>
          <p:cNvSpPr>
            <a:spLocks noGrp="1" noRot="1" noChangeAspect="1" noTextEdit="1"/>
          </p:cNvSpPr>
          <p:nvPr>
            <p:ph type="sldImg"/>
          </p:nvPr>
        </p:nvSpPr>
        <p:spPr bwMode="auto">
          <a:noFill/>
          <a:ln>
            <a:solidFill>
              <a:srgbClr val="000000"/>
            </a:solidFill>
            <a:miter lim="800000"/>
            <a:headEnd/>
            <a:tailEnd/>
          </a:ln>
        </p:spPr>
      </p:sp>
      <p:sp>
        <p:nvSpPr>
          <p:cNvPr id="184324" name="Rectangle 3"/>
          <p:cNvSpPr>
            <a:spLocks noGrp="1"/>
          </p:cNvSpPr>
          <p:nvPr>
            <p:ph type="body" idx="1"/>
          </p:nvPr>
        </p:nvSpPr>
        <p:spPr bwMode="auto">
          <a:xfrm>
            <a:off x="706842" y="4533060"/>
            <a:ext cx="5754065" cy="4264407"/>
          </a:xfrm>
        </p:spPr>
        <p:txBody>
          <a:bodyPr wrap="square" numCol="1" anchor="t" anchorCtr="0" compatLnSpc="1">
            <a:prstTxWarp prst="textNoShape">
              <a:avLst/>
            </a:prstTxWarp>
            <a:noAutofit/>
          </a:bodyPr>
          <a:lstStyle/>
          <a:p>
            <a:pPr eaLnBrk="1" hangingPunct="1">
              <a:defRPr/>
            </a:pPr>
            <a:r>
              <a:rPr lang="en-US" sz="1400" dirty="0"/>
              <a:t>Flammable Solids</a:t>
            </a:r>
          </a:p>
          <a:p>
            <a:pPr marL="304959" indent="-296850">
              <a:buFont typeface="Arial" pitchFamily="34" charset="0"/>
              <a:buChar char="•"/>
              <a:defRPr/>
            </a:pPr>
            <a:r>
              <a:rPr lang="en-US" dirty="0"/>
              <a:t>A solid, usually in a powder or granular form, that is easily combustible through friction like some metal powders. Divided in 2 categories based on burning time, burning rate and behavior when wet.</a:t>
            </a:r>
          </a:p>
          <a:p>
            <a:pPr eaLnBrk="1" hangingPunct="1">
              <a:spcBef>
                <a:spcPct val="0"/>
              </a:spcBef>
              <a:defRPr/>
            </a:pPr>
            <a:endParaRPr lang="es-PR" sz="1400" dirty="0"/>
          </a:p>
        </p:txBody>
      </p:sp>
    </p:spTree>
    <p:extLst>
      <p:ext uri="{BB962C8B-B14F-4D97-AF65-F5344CB8AC3E}">
        <p14:creationId xmlns:p14="http://schemas.microsoft.com/office/powerpoint/2010/main" val="1782445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F99A95-CE0B-4A76-9B9E-59340BC79401}" type="slidenum">
              <a:rPr lang="fr-CA" smtClean="0">
                <a:latin typeface="Arial" pitchFamily="34" charset="0"/>
              </a:rPr>
              <a:pPr/>
              <a:t>46</a:t>
            </a:fld>
            <a:endParaRPr lang="fr-CA" dirty="0">
              <a:latin typeface="Arial" pitchFamily="34" charset="0"/>
            </a:endParaRPr>
          </a:p>
        </p:txBody>
      </p:sp>
      <p:sp>
        <p:nvSpPr>
          <p:cNvPr id="191491" name="Rectangle 2"/>
          <p:cNvSpPr>
            <a:spLocks noGrp="1" noRot="1" noChangeAspect="1" noTextEdit="1"/>
          </p:cNvSpPr>
          <p:nvPr>
            <p:ph type="sldImg"/>
          </p:nvPr>
        </p:nvSpPr>
        <p:spPr bwMode="auto">
          <a:noFill/>
          <a:ln>
            <a:solidFill>
              <a:srgbClr val="000000"/>
            </a:solidFill>
            <a:miter lim="800000"/>
            <a:headEnd/>
            <a:tailEnd/>
          </a:ln>
        </p:spPr>
      </p:sp>
      <p:sp>
        <p:nvSpPr>
          <p:cNvPr id="191492" name="Rectangle 3"/>
          <p:cNvSpPr>
            <a:spLocks noGrp="1"/>
          </p:cNvSpPr>
          <p:nvPr>
            <p:ph type="body" idx="1"/>
          </p:nvPr>
        </p:nvSpPr>
        <p:spPr bwMode="auto">
          <a:xfrm>
            <a:off x="706842" y="4533060"/>
            <a:ext cx="5754065" cy="4264407"/>
          </a:xfrm>
          <a:noFill/>
        </p:spPr>
        <p:txBody>
          <a:bodyPr wrap="square" numCol="1" anchor="t" anchorCtr="0" compatLnSpc="1">
            <a:prstTxWarp prst="textNoShape">
              <a:avLst/>
            </a:prstTxWarp>
          </a:bodyPr>
          <a:lstStyle/>
          <a:p>
            <a:pPr eaLnBrk="1" hangingPunct="1"/>
            <a:r>
              <a:rPr lang="en-US" sz="1400" dirty="0"/>
              <a:t>Read PP page</a:t>
            </a:r>
          </a:p>
        </p:txBody>
      </p:sp>
    </p:spTree>
    <p:extLst>
      <p:ext uri="{BB962C8B-B14F-4D97-AF65-F5344CB8AC3E}">
        <p14:creationId xmlns:p14="http://schemas.microsoft.com/office/powerpoint/2010/main" val="220454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400BE-F1DF-44AF-BED8-1FCC26F29EFD}" type="slidenum">
              <a:rPr lang="fr-CA" smtClean="0">
                <a:latin typeface="Arial" pitchFamily="34" charset="0"/>
              </a:rPr>
              <a:pPr/>
              <a:t>47</a:t>
            </a:fld>
            <a:endParaRPr lang="fr-CA" dirty="0">
              <a:latin typeface="Arial" pitchFamily="34" charset="0"/>
            </a:endParaRPr>
          </a:p>
        </p:txBody>
      </p:sp>
      <p:sp>
        <p:nvSpPr>
          <p:cNvPr id="192515" name="Rectangle 2"/>
          <p:cNvSpPr>
            <a:spLocks noGrp="1" noRot="1" noChangeAspect="1" noTextEdit="1"/>
          </p:cNvSpPr>
          <p:nvPr>
            <p:ph type="sldImg"/>
          </p:nvPr>
        </p:nvSpPr>
        <p:spPr bwMode="auto">
          <a:noFill/>
          <a:ln>
            <a:solidFill>
              <a:srgbClr val="000000"/>
            </a:solidFill>
            <a:miter lim="800000"/>
            <a:headEnd/>
            <a:tailEnd/>
          </a:ln>
        </p:spPr>
      </p:sp>
      <p:sp>
        <p:nvSpPr>
          <p:cNvPr id="19251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Oxidizers provide oxygen thus enhancing flammability</a:t>
            </a:r>
          </a:p>
        </p:txBody>
      </p:sp>
    </p:spTree>
    <p:extLst>
      <p:ext uri="{BB962C8B-B14F-4D97-AF65-F5344CB8AC3E}">
        <p14:creationId xmlns:p14="http://schemas.microsoft.com/office/powerpoint/2010/main" val="26817394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B7196B-8923-4233-8233-D5D72875A928}" type="slidenum">
              <a:rPr lang="fr-CA" smtClean="0">
                <a:latin typeface="Arial" pitchFamily="34" charset="0"/>
              </a:rPr>
              <a:pPr/>
              <a:t>48</a:t>
            </a:fld>
            <a:endParaRPr lang="fr-CA" dirty="0">
              <a:latin typeface="Arial" pitchFamily="34" charset="0"/>
            </a:endParaRPr>
          </a:p>
        </p:txBody>
      </p:sp>
      <p:sp>
        <p:nvSpPr>
          <p:cNvPr id="193539" name="Rectangle 2"/>
          <p:cNvSpPr>
            <a:spLocks noGrp="1" noRot="1" noChangeAspect="1" noTextEdit="1"/>
          </p:cNvSpPr>
          <p:nvPr>
            <p:ph type="sldImg"/>
          </p:nvPr>
        </p:nvSpPr>
        <p:spPr bwMode="auto">
          <a:noFill/>
          <a:ln>
            <a:solidFill>
              <a:srgbClr val="000000"/>
            </a:solidFill>
            <a:miter lim="800000"/>
            <a:headEnd/>
            <a:tailEnd/>
          </a:ln>
        </p:spPr>
      </p:sp>
      <p:sp>
        <p:nvSpPr>
          <p:cNvPr id="19354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Contained in a receptacle at not less 200 kPa (29 psi) @ 20 ºC (68 F). May explode from container if heated</a:t>
            </a:r>
          </a:p>
          <a:p>
            <a:pPr eaLnBrk="1" hangingPunct="1">
              <a:spcBef>
                <a:spcPct val="0"/>
              </a:spcBef>
            </a:pPr>
            <a:endParaRPr lang="en-US" sz="1400" dirty="0"/>
          </a:p>
          <a:p>
            <a:pPr eaLnBrk="1" hangingPunct="1">
              <a:spcBef>
                <a:spcPct val="0"/>
              </a:spcBef>
              <a:buFontTx/>
              <a:buChar char="•"/>
            </a:pPr>
            <a:r>
              <a:rPr lang="en-US" sz="1400" dirty="0"/>
              <a:t>Compressed gas is entirely gaseous at -50ºC (-58 F)</a:t>
            </a:r>
          </a:p>
          <a:p>
            <a:pPr eaLnBrk="1" hangingPunct="1">
              <a:spcBef>
                <a:spcPct val="0"/>
              </a:spcBef>
              <a:buFontTx/>
              <a:buChar char="•"/>
            </a:pPr>
            <a:r>
              <a:rPr lang="en-US" sz="1400" dirty="0"/>
              <a:t>Liquefied gas is partially liquid at temperatures over 50ºC (122 F)</a:t>
            </a:r>
          </a:p>
          <a:p>
            <a:pPr eaLnBrk="1" hangingPunct="1">
              <a:spcBef>
                <a:spcPct val="0"/>
              </a:spcBef>
              <a:buFontTx/>
              <a:buChar char="•"/>
            </a:pPr>
            <a:r>
              <a:rPr lang="en-US" sz="1400" dirty="0"/>
              <a:t>Refrigerated liquefied gas is partially liquid because of its low temperature</a:t>
            </a:r>
          </a:p>
          <a:p>
            <a:pPr eaLnBrk="1" hangingPunct="1">
              <a:spcBef>
                <a:spcPct val="0"/>
              </a:spcBef>
              <a:buFontTx/>
              <a:buChar char="•"/>
            </a:pPr>
            <a:r>
              <a:rPr lang="en-US" sz="1400" dirty="0"/>
              <a:t>Dissolved gas is a gas dissolved in a liquid phase solvent</a:t>
            </a:r>
          </a:p>
        </p:txBody>
      </p:sp>
    </p:spTree>
    <p:extLst>
      <p:ext uri="{BB962C8B-B14F-4D97-AF65-F5344CB8AC3E}">
        <p14:creationId xmlns:p14="http://schemas.microsoft.com/office/powerpoint/2010/main" val="3024814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E2A9EB-0AAD-4A31-9066-0213A9A65993}" type="slidenum">
              <a:rPr lang="fr-CA" smtClean="0">
                <a:latin typeface="Arial" pitchFamily="34" charset="0"/>
              </a:rPr>
              <a:pPr/>
              <a:t>49</a:t>
            </a:fld>
            <a:endParaRPr lang="fr-CA" dirty="0">
              <a:latin typeface="Arial" pitchFamily="34" charset="0"/>
            </a:endParaRPr>
          </a:p>
        </p:txBody>
      </p:sp>
      <p:sp>
        <p:nvSpPr>
          <p:cNvPr id="194563" name="Rectangle 2"/>
          <p:cNvSpPr>
            <a:spLocks noGrp="1" noRot="1" noChangeAspect="1" noTextEdit="1"/>
          </p:cNvSpPr>
          <p:nvPr>
            <p:ph type="sldImg"/>
          </p:nvPr>
        </p:nvSpPr>
        <p:spPr bwMode="auto">
          <a:noFill/>
          <a:ln>
            <a:solidFill>
              <a:srgbClr val="000000"/>
            </a:solidFill>
            <a:miter lim="800000"/>
            <a:headEnd/>
            <a:tailEnd/>
          </a:ln>
        </p:spPr>
      </p:sp>
      <p:sp>
        <p:nvSpPr>
          <p:cNvPr id="19456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A self-reactive chemical is regarded as possessing explosive properties when in laboratory testing the formulation is liable to detonate, to deflagrate rapidly or to show a violent effect when heated under confinement.</a:t>
            </a:r>
            <a:endParaRPr lang="es-PR" sz="1400" dirty="0"/>
          </a:p>
        </p:txBody>
      </p:sp>
    </p:spTree>
    <p:extLst>
      <p:ext uri="{BB962C8B-B14F-4D97-AF65-F5344CB8AC3E}">
        <p14:creationId xmlns:p14="http://schemas.microsoft.com/office/powerpoint/2010/main" val="393356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dirty="0"/>
              <a:t>This system defines hazards, creates a classification process and communicates the information on labels and safety data sheets </a:t>
            </a:r>
          </a:p>
          <a:p>
            <a:pPr>
              <a:defRPr/>
            </a:pPr>
            <a:endParaRPr lang="en-US" dirty="0"/>
          </a:p>
          <a:p>
            <a:pPr eaLnBrk="1" hangingPunct="1">
              <a:defRPr/>
            </a:pPr>
            <a:r>
              <a:rPr lang="en-US" dirty="0"/>
              <a:t>Harmonization – implies the coordination, organization, management and synchronization of several elements. In this case of several criteria regarding handling of chemical materials.</a:t>
            </a:r>
          </a:p>
          <a:p>
            <a:pPr eaLnBrk="1" hangingPunct="1">
              <a:defRPr/>
            </a:pPr>
            <a:endParaRPr lang="en-US" dirty="0"/>
          </a:p>
          <a:p>
            <a:pPr marL="0" lvl="1">
              <a:spcBef>
                <a:spcPct val="0"/>
              </a:spcBef>
              <a:defRPr/>
            </a:pPr>
            <a:r>
              <a:rPr lang="en-US" dirty="0"/>
              <a:t>A </a:t>
            </a:r>
            <a:r>
              <a:rPr lang="en-US" i="1" dirty="0"/>
              <a:t>Harmonized System </a:t>
            </a:r>
            <a:r>
              <a:rPr lang="en-US" dirty="0"/>
              <a:t>can be defined as the adjustment of differences and inconsistencies among different systems to make them uniform or mutually compatible. The GHS system is composed of several elements in such a way that the end result is an aligned system based on a common approach</a:t>
            </a:r>
          </a:p>
          <a:p>
            <a:pPr eaLnBrk="1" hangingPunct="1">
              <a:spcBef>
                <a:spcPct val="0"/>
              </a:spcBef>
              <a:defRPr/>
            </a:pPr>
            <a:endParaRPr lang="en-US" sz="1400" dirty="0"/>
          </a:p>
          <a:p>
            <a:pPr eaLnBrk="1" hangingPunct="1">
              <a:spcBef>
                <a:spcPct val="0"/>
              </a:spcBef>
              <a:defRPr/>
            </a:pPr>
            <a:endParaRPr lang="en-US" sz="1400" dirty="0"/>
          </a:p>
          <a:p>
            <a:pPr>
              <a:defRPr/>
            </a:pPr>
            <a:endParaRPr lang="en-US" sz="1400" dirty="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CB571B-2EFD-405F-85C3-91CFB8350A01}" type="slidenum">
              <a:rPr lang="en-US" smtClean="0">
                <a:latin typeface="Arial" pitchFamily="34" charset="0"/>
              </a:rPr>
              <a:pPr/>
              <a:t>5</a:t>
            </a:fld>
            <a:endParaRPr lang="en-US" dirty="0">
              <a:latin typeface="Arial" pitchFamily="34" charset="0"/>
            </a:endParaRPr>
          </a:p>
        </p:txBody>
      </p:sp>
    </p:spTree>
    <p:extLst>
      <p:ext uri="{BB962C8B-B14F-4D97-AF65-F5344CB8AC3E}">
        <p14:creationId xmlns:p14="http://schemas.microsoft.com/office/powerpoint/2010/main" val="36201007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C881B-ABD7-4404-91E4-999FF5D3921F}" type="slidenum">
              <a:rPr lang="fr-CA" smtClean="0">
                <a:latin typeface="Arial" pitchFamily="34" charset="0"/>
              </a:rPr>
              <a:pPr/>
              <a:t>50</a:t>
            </a:fld>
            <a:endParaRPr lang="fr-CA" dirty="0">
              <a:latin typeface="Arial" pitchFamily="34" charset="0"/>
            </a:endParaRPr>
          </a:p>
        </p:txBody>
      </p:sp>
      <p:sp>
        <p:nvSpPr>
          <p:cNvPr id="195587" name="Rectangle 2"/>
          <p:cNvSpPr>
            <a:spLocks noGrp="1" noRot="1" noChangeAspect="1" noTextEdit="1"/>
          </p:cNvSpPr>
          <p:nvPr>
            <p:ph type="sldImg"/>
          </p:nvPr>
        </p:nvSpPr>
        <p:spPr bwMode="auto">
          <a:noFill/>
          <a:ln>
            <a:solidFill>
              <a:srgbClr val="000000"/>
            </a:solidFill>
            <a:miter lim="800000"/>
            <a:headEnd/>
            <a:tailEnd/>
          </a:ln>
        </p:spPr>
      </p:sp>
      <p:sp>
        <p:nvSpPr>
          <p:cNvPr id="195588" name="Rectangle 3"/>
          <p:cNvSpPr>
            <a:spLocks noGrp="1"/>
          </p:cNvSpPr>
          <p:nvPr>
            <p:ph type="body" idx="1"/>
          </p:nvPr>
        </p:nvSpPr>
        <p:spPr bwMode="auto">
          <a:noFill/>
        </p:spPr>
        <p:txBody>
          <a:bodyPr wrap="square" numCol="1" anchor="t" anchorCtr="0" compatLnSpc="1">
            <a:prstTxWarp prst="textNoShape">
              <a:avLst/>
            </a:prstTxWarp>
          </a:bodyPr>
          <a:lstStyle/>
          <a:p>
            <a:pPr marL="0" lvl="1" defTabSz="934343">
              <a:spcBef>
                <a:spcPct val="0"/>
              </a:spcBef>
              <a:defRPr/>
            </a:pPr>
            <a:r>
              <a:rPr lang="en-US" sz="2300" dirty="0"/>
              <a:t>The minimum temperature at which these liquids can ignite is below room temperature.</a:t>
            </a:r>
          </a:p>
          <a:p>
            <a:pPr eaLnBrk="1" hangingPunct="1">
              <a:spcBef>
                <a:spcPct val="0"/>
              </a:spcBef>
            </a:pPr>
            <a:endParaRPr lang="en-US" dirty="0"/>
          </a:p>
        </p:txBody>
      </p:sp>
    </p:spTree>
    <p:extLst>
      <p:ext uri="{BB962C8B-B14F-4D97-AF65-F5344CB8AC3E}">
        <p14:creationId xmlns:p14="http://schemas.microsoft.com/office/powerpoint/2010/main" val="36515604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txBox="1">
            <a:spLocks noGrp="1"/>
          </p:cNvSpPr>
          <p:nvPr/>
        </p:nvSpPr>
        <p:spPr bwMode="auto">
          <a:xfrm>
            <a:off x="4073287" y="9001382"/>
            <a:ext cx="3117261" cy="474183"/>
          </a:xfrm>
          <a:prstGeom prst="rect">
            <a:avLst/>
          </a:prstGeom>
          <a:noFill/>
          <a:ln w="9525">
            <a:noFill/>
            <a:miter lim="800000"/>
            <a:headEnd/>
            <a:tailEnd/>
          </a:ln>
        </p:spPr>
        <p:txBody>
          <a:bodyPr lIns="97017" tIns="48510" rIns="97017" bIns="48510" anchor="b"/>
          <a:lstStyle/>
          <a:p>
            <a:pPr algn="r"/>
            <a:fld id="{F9340E52-22BF-4985-B459-6B60CED2245A}" type="slidenum">
              <a:rPr lang="fr-CA" sz="1200"/>
              <a:pPr algn="r"/>
              <a:t>51</a:t>
            </a:fld>
            <a:endParaRPr lang="fr-CA" sz="1200" dirty="0"/>
          </a:p>
        </p:txBody>
      </p:sp>
      <p:sp>
        <p:nvSpPr>
          <p:cNvPr id="196611" name="Rectangle 2"/>
          <p:cNvSpPr>
            <a:spLocks noGrp="1" noRot="1" noChangeAspect="1" noTextEdit="1"/>
          </p:cNvSpPr>
          <p:nvPr>
            <p:ph type="sldImg"/>
          </p:nvPr>
        </p:nvSpPr>
        <p:spPr bwMode="auto">
          <a:noFill/>
          <a:ln>
            <a:solidFill>
              <a:srgbClr val="000000"/>
            </a:solidFill>
            <a:miter lim="800000"/>
            <a:headEnd/>
            <a:tailEnd/>
          </a:ln>
        </p:spPr>
      </p:sp>
      <p:sp>
        <p:nvSpPr>
          <p:cNvPr id="19661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These are</a:t>
            </a:r>
            <a:r>
              <a:rPr lang="en-US" baseline="0" dirty="0"/>
              <a:t> no</a:t>
            </a:r>
            <a:r>
              <a:rPr lang="en-US" dirty="0"/>
              <a:t>t pyrophoric</a:t>
            </a:r>
            <a:endParaRPr lang="es-PR" dirty="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51</a:t>
            </a:fld>
            <a:endParaRPr lang="en-US" dirty="0"/>
          </a:p>
        </p:txBody>
      </p:sp>
    </p:spTree>
    <p:extLst>
      <p:ext uri="{BB962C8B-B14F-4D97-AF65-F5344CB8AC3E}">
        <p14:creationId xmlns:p14="http://schemas.microsoft.com/office/powerpoint/2010/main" val="33585098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972502-69F4-42D8-BE70-D2C07F5685FE}" type="slidenum">
              <a:rPr lang="fr-CA" smtClean="0">
                <a:latin typeface="Arial" pitchFamily="34" charset="0"/>
              </a:rPr>
              <a:pPr/>
              <a:t>52</a:t>
            </a:fld>
            <a:endParaRPr lang="fr-CA" dirty="0">
              <a:latin typeface="Arial" pitchFamily="34" charset="0"/>
            </a:endParaRPr>
          </a:p>
        </p:txBody>
      </p:sp>
      <p:sp>
        <p:nvSpPr>
          <p:cNvPr id="197635" name="Rectangle 2"/>
          <p:cNvSpPr>
            <a:spLocks noGrp="1" noRot="1" noChangeAspect="1" noTextEdit="1"/>
          </p:cNvSpPr>
          <p:nvPr>
            <p:ph type="sldImg"/>
          </p:nvPr>
        </p:nvSpPr>
        <p:spPr bwMode="auto">
          <a:noFill/>
          <a:ln>
            <a:solidFill>
              <a:srgbClr val="000000"/>
            </a:solidFill>
            <a:miter lim="800000"/>
            <a:headEnd/>
            <a:tailEnd/>
          </a:ln>
        </p:spPr>
      </p:sp>
      <p:sp>
        <p:nvSpPr>
          <p:cNvPr id="19763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Read PP page</a:t>
            </a:r>
          </a:p>
        </p:txBody>
      </p:sp>
    </p:spTree>
    <p:extLst>
      <p:ext uri="{BB962C8B-B14F-4D97-AF65-F5344CB8AC3E}">
        <p14:creationId xmlns:p14="http://schemas.microsoft.com/office/powerpoint/2010/main" val="29747182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7919E5-F8FF-442E-8543-AE2659C96759}" type="slidenum">
              <a:rPr lang="fr-CA" smtClean="0">
                <a:latin typeface="Arial" pitchFamily="34" charset="0"/>
              </a:rPr>
              <a:pPr/>
              <a:t>53</a:t>
            </a:fld>
            <a:endParaRPr lang="fr-CA" dirty="0">
              <a:latin typeface="Arial" pitchFamily="34" charset="0"/>
            </a:endParaRPr>
          </a:p>
        </p:txBody>
      </p:sp>
      <p:sp>
        <p:nvSpPr>
          <p:cNvPr id="198659" name="Rectangle 2"/>
          <p:cNvSpPr>
            <a:spLocks noGrp="1" noRot="1" noChangeAspect="1" noTextEdit="1"/>
          </p:cNvSpPr>
          <p:nvPr>
            <p:ph type="sldImg"/>
          </p:nvPr>
        </p:nvSpPr>
        <p:spPr bwMode="auto">
          <a:noFill/>
          <a:ln>
            <a:solidFill>
              <a:srgbClr val="000000"/>
            </a:solidFill>
            <a:miter lim="800000"/>
            <a:headEnd/>
            <a:tailEnd/>
          </a:ln>
        </p:spPr>
      </p:sp>
      <p:sp>
        <p:nvSpPr>
          <p:cNvPr id="191492" name="Rectangle 3"/>
          <p:cNvSpPr>
            <a:spLocks noGrp="1"/>
          </p:cNvSpPr>
          <p:nvPr>
            <p:ph type="body" idx="1"/>
          </p:nvPr>
        </p:nvSpPr>
        <p:spPr bwMode="auto"/>
        <p:txBody>
          <a:bodyPr wrap="square" numCol="1" anchor="t" anchorCtr="0" compatLnSpc="1">
            <a:prstTxWarp prst="textNoShape">
              <a:avLst/>
            </a:prstTxWarp>
          </a:bodyPr>
          <a:lstStyle/>
          <a:p>
            <a:pPr marL="304959" indent="-296850">
              <a:defRPr/>
            </a:pPr>
            <a:r>
              <a:rPr lang="en-US" sz="1400" dirty="0"/>
              <a:t>The categories are divided based upon material explosive properties. Peroxides can decompose in an explosive manner, burn rapidly, be sensitive to friction and react dangerously with other chemicals</a:t>
            </a:r>
          </a:p>
          <a:p>
            <a:pPr eaLnBrk="1" hangingPunct="1">
              <a:spcBef>
                <a:spcPct val="0"/>
              </a:spcBef>
              <a:defRPr/>
            </a:pPr>
            <a:endParaRPr lang="en-US" sz="2000" dirty="0"/>
          </a:p>
        </p:txBody>
      </p:sp>
    </p:spTree>
    <p:extLst>
      <p:ext uri="{BB962C8B-B14F-4D97-AF65-F5344CB8AC3E}">
        <p14:creationId xmlns:p14="http://schemas.microsoft.com/office/powerpoint/2010/main" val="3911495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9BE370-4E67-45F0-9099-385AD730E209}" type="slidenum">
              <a:rPr lang="en-US" smtClean="0"/>
              <a:t>54</a:t>
            </a:fld>
            <a:endParaRPr lang="en-US"/>
          </a:p>
        </p:txBody>
      </p:sp>
    </p:spTree>
    <p:extLst>
      <p:ext uri="{BB962C8B-B14F-4D97-AF65-F5344CB8AC3E}">
        <p14:creationId xmlns:p14="http://schemas.microsoft.com/office/powerpoint/2010/main" val="23999352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316A60-0767-4BF4-B28B-2A47F4B832E3}" type="slidenum">
              <a:rPr lang="fr-CA" smtClean="0">
                <a:latin typeface="Arial" pitchFamily="34" charset="0"/>
              </a:rPr>
              <a:pPr/>
              <a:t>55</a:t>
            </a:fld>
            <a:endParaRPr lang="fr-CA" dirty="0">
              <a:latin typeface="Arial" pitchFamily="34" charset="0"/>
            </a:endParaRPr>
          </a:p>
        </p:txBody>
      </p:sp>
      <p:sp>
        <p:nvSpPr>
          <p:cNvPr id="200707" name="Rectangle 2"/>
          <p:cNvSpPr>
            <a:spLocks noGrp="1" noRot="1" noChangeAspect="1" noTextEdit="1"/>
          </p:cNvSpPr>
          <p:nvPr>
            <p:ph type="sldImg"/>
          </p:nvPr>
        </p:nvSpPr>
        <p:spPr bwMode="auto">
          <a:xfrm>
            <a:off x="1223963" y="708025"/>
            <a:ext cx="4745037" cy="3557588"/>
          </a:xfrm>
          <a:noFill/>
          <a:ln>
            <a:solidFill>
              <a:srgbClr val="000000"/>
            </a:solidFill>
            <a:miter lim="800000"/>
            <a:headEnd/>
            <a:tailEnd/>
          </a:ln>
        </p:spPr>
      </p:sp>
      <p:sp>
        <p:nvSpPr>
          <p:cNvPr id="200708" name="Rectangle 3"/>
          <p:cNvSpPr>
            <a:spLocks noGrp="1"/>
          </p:cNvSpPr>
          <p:nvPr>
            <p:ph type="body" idx="1"/>
          </p:nvPr>
        </p:nvSpPr>
        <p:spPr bwMode="auto">
          <a:xfrm>
            <a:off x="959286" y="4502311"/>
            <a:ext cx="5273610" cy="4264408"/>
          </a:xfrm>
          <a:noFill/>
        </p:spPr>
        <p:txBody>
          <a:bodyPr wrap="square" numCol="1" anchor="t" anchorCtr="0" compatLnSpc="1">
            <a:prstTxWarp prst="textNoShape">
              <a:avLst/>
            </a:prstTxWarp>
          </a:bodyPr>
          <a:lstStyle/>
          <a:p>
            <a:pPr eaLnBrk="1" hangingPunct="1">
              <a:spcBef>
                <a:spcPct val="0"/>
              </a:spcBef>
            </a:pPr>
            <a:r>
              <a:rPr lang="pt-BR" dirty="0"/>
              <a:t>Read PP page</a:t>
            </a:r>
          </a:p>
        </p:txBody>
      </p:sp>
    </p:spTree>
    <p:extLst>
      <p:ext uri="{BB962C8B-B14F-4D97-AF65-F5344CB8AC3E}">
        <p14:creationId xmlns:p14="http://schemas.microsoft.com/office/powerpoint/2010/main" val="34638930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84B932-FDBE-450B-B011-6C8D1F7225D6}" type="slidenum">
              <a:rPr lang="fr-CA" smtClean="0">
                <a:latin typeface="Arial" pitchFamily="34" charset="0"/>
              </a:rPr>
              <a:pPr/>
              <a:t>56</a:t>
            </a:fld>
            <a:endParaRPr lang="fr-CA" dirty="0">
              <a:latin typeface="Arial" pitchFamily="34" charset="0"/>
            </a:endParaRPr>
          </a:p>
        </p:txBody>
      </p:sp>
      <p:sp>
        <p:nvSpPr>
          <p:cNvPr id="201731" name="Rectangle 2"/>
          <p:cNvSpPr>
            <a:spLocks noGrp="1" noRot="1" noChangeAspect="1" noTextEdit="1"/>
          </p:cNvSpPr>
          <p:nvPr>
            <p:ph type="sldImg"/>
          </p:nvPr>
        </p:nvSpPr>
        <p:spPr bwMode="auto">
          <a:noFill/>
          <a:ln>
            <a:solidFill>
              <a:srgbClr val="000000"/>
            </a:solidFill>
            <a:miter lim="800000"/>
            <a:headEnd/>
            <a:tailEnd/>
          </a:ln>
        </p:spPr>
      </p:sp>
      <p:sp>
        <p:nvSpPr>
          <p:cNvPr id="20173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r>
              <a:rPr lang="en-GB" sz="1400" dirty="0"/>
              <a:t>Name or number used for a hazardous product on a label and on the SDS.</a:t>
            </a:r>
          </a:p>
          <a:p>
            <a:pPr eaLnBrk="1" hangingPunct="1">
              <a:spcBef>
                <a:spcPct val="0"/>
              </a:spcBef>
              <a:buFont typeface="Wingdings" pitchFamily="2" charset="2"/>
              <a:buNone/>
            </a:pPr>
            <a:r>
              <a:rPr lang="en-GB" sz="1400" dirty="0"/>
              <a:t>UN proper shipping name should also be used on the package when the chemical (substance or mixture) is covered by the UN RTDG.</a:t>
            </a:r>
            <a:endParaRPr lang="en-GB" sz="1400" b="1" dirty="0"/>
          </a:p>
          <a:p>
            <a:pPr eaLnBrk="1" hangingPunct="1">
              <a:spcBef>
                <a:spcPct val="0"/>
              </a:spcBef>
            </a:pPr>
            <a:endParaRPr lang="es-PR" sz="1400" dirty="0"/>
          </a:p>
        </p:txBody>
      </p:sp>
    </p:spTree>
    <p:extLst>
      <p:ext uri="{BB962C8B-B14F-4D97-AF65-F5344CB8AC3E}">
        <p14:creationId xmlns:p14="http://schemas.microsoft.com/office/powerpoint/2010/main" val="41192866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txBox="1">
            <a:spLocks noGrp="1"/>
          </p:cNvSpPr>
          <p:nvPr/>
        </p:nvSpPr>
        <p:spPr bwMode="auto">
          <a:xfrm>
            <a:off x="4073287" y="9001382"/>
            <a:ext cx="3117261" cy="474183"/>
          </a:xfrm>
          <a:prstGeom prst="rect">
            <a:avLst/>
          </a:prstGeom>
          <a:noFill/>
          <a:ln w="9525">
            <a:noFill/>
            <a:miter lim="800000"/>
            <a:headEnd/>
            <a:tailEnd/>
          </a:ln>
        </p:spPr>
        <p:txBody>
          <a:bodyPr lIns="97017" tIns="48510" rIns="97017" bIns="48510" anchor="b"/>
          <a:lstStyle/>
          <a:p>
            <a:pPr algn="r"/>
            <a:fld id="{767F76AF-4DE0-4DF1-AE85-22C0DBF517B3}" type="slidenum">
              <a:rPr lang="fr-CA" sz="1200"/>
              <a:pPr algn="r"/>
              <a:t>57</a:t>
            </a:fld>
            <a:endParaRPr lang="fr-CA" sz="1200" dirty="0"/>
          </a:p>
        </p:txBody>
      </p:sp>
      <p:sp>
        <p:nvSpPr>
          <p:cNvPr id="202755" name="Rectangle 2"/>
          <p:cNvSpPr>
            <a:spLocks noGrp="1" noRot="1" noChangeAspect="1" noTextEdit="1"/>
          </p:cNvSpPr>
          <p:nvPr>
            <p:ph type="sldImg"/>
          </p:nvPr>
        </p:nvSpPr>
        <p:spPr bwMode="auto">
          <a:noFill/>
          <a:ln>
            <a:solidFill>
              <a:srgbClr val="000000"/>
            </a:solidFill>
            <a:miter lim="800000"/>
            <a:headEnd/>
            <a:tailEnd/>
          </a:ln>
        </p:spPr>
      </p:sp>
      <p:sp>
        <p:nvSpPr>
          <p:cNvPr id="20275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dirty="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57</a:t>
            </a:fld>
            <a:endParaRPr lang="en-US" dirty="0"/>
          </a:p>
        </p:txBody>
      </p:sp>
    </p:spTree>
    <p:extLst>
      <p:ext uri="{BB962C8B-B14F-4D97-AF65-F5344CB8AC3E}">
        <p14:creationId xmlns:p14="http://schemas.microsoft.com/office/powerpoint/2010/main" val="2517933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E55191-943E-4027-8F9F-C1404030CD1B}" type="slidenum">
              <a:rPr lang="fr-CA" smtClean="0">
                <a:latin typeface="Arial" pitchFamily="34" charset="0"/>
              </a:rPr>
              <a:pPr/>
              <a:t>58</a:t>
            </a:fld>
            <a:endParaRPr lang="fr-CA" dirty="0">
              <a:latin typeface="Arial" pitchFamily="34" charset="0"/>
            </a:endParaRPr>
          </a:p>
        </p:txBody>
      </p:sp>
      <p:sp>
        <p:nvSpPr>
          <p:cNvPr id="203779" name="Rectangle 2"/>
          <p:cNvSpPr>
            <a:spLocks noGrp="1" noRot="1" noChangeAspect="1" noTextEdit="1"/>
          </p:cNvSpPr>
          <p:nvPr>
            <p:ph type="sldImg"/>
          </p:nvPr>
        </p:nvSpPr>
        <p:spPr bwMode="auto">
          <a:noFill/>
          <a:ln>
            <a:solidFill>
              <a:srgbClr val="000000"/>
            </a:solidFill>
            <a:miter lim="800000"/>
            <a:headEnd/>
            <a:tailEnd/>
          </a:ln>
        </p:spPr>
      </p:sp>
      <p:sp>
        <p:nvSpPr>
          <p:cNvPr id="20378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sz="1400" dirty="0"/>
              <a:t>IUPAC – International </a:t>
            </a:r>
            <a:r>
              <a:rPr lang="en-US" sz="1400" dirty="0"/>
              <a:t>Union</a:t>
            </a:r>
            <a:r>
              <a:rPr lang="es-PR" sz="1400" dirty="0"/>
              <a:t> of </a:t>
            </a:r>
            <a:r>
              <a:rPr lang="en-US" sz="1400" dirty="0"/>
              <a:t>Pure</a:t>
            </a:r>
            <a:r>
              <a:rPr lang="es-PR" sz="1400" dirty="0"/>
              <a:t> and </a:t>
            </a:r>
            <a:r>
              <a:rPr lang="en-US" sz="1400" dirty="0"/>
              <a:t>Applied</a:t>
            </a:r>
            <a:r>
              <a:rPr lang="es-PR" sz="1400" dirty="0"/>
              <a:t> </a:t>
            </a:r>
            <a:r>
              <a:rPr lang="en-US" sz="1400" dirty="0"/>
              <a:t>Chemistry</a:t>
            </a:r>
          </a:p>
          <a:p>
            <a:pPr eaLnBrk="1" hangingPunct="1">
              <a:spcBef>
                <a:spcPct val="0"/>
              </a:spcBef>
            </a:pPr>
            <a:r>
              <a:rPr lang="es-PR" sz="1400" dirty="0"/>
              <a:t>CAS – </a:t>
            </a:r>
            <a:r>
              <a:rPr lang="en-US" sz="1400" dirty="0"/>
              <a:t>Chemical</a:t>
            </a:r>
            <a:r>
              <a:rPr lang="es-PR" sz="1400" dirty="0"/>
              <a:t> </a:t>
            </a:r>
            <a:r>
              <a:rPr lang="en-US" sz="1400" dirty="0"/>
              <a:t>Abstract</a:t>
            </a:r>
            <a:r>
              <a:rPr lang="es-PR" sz="1400" dirty="0"/>
              <a:t> Service</a:t>
            </a:r>
          </a:p>
          <a:p>
            <a:pPr eaLnBrk="1" hangingPunct="1">
              <a:spcBef>
                <a:spcPct val="0"/>
              </a:spcBef>
            </a:pPr>
            <a:r>
              <a:rPr lang="es-PR" sz="1400" dirty="0"/>
              <a:t>ISO – International </a:t>
            </a:r>
            <a:r>
              <a:rPr lang="en-US" sz="1400" dirty="0"/>
              <a:t>Organization</a:t>
            </a:r>
            <a:r>
              <a:rPr lang="es-PR" sz="1400" dirty="0"/>
              <a:t> </a:t>
            </a:r>
            <a:r>
              <a:rPr lang="en-US" sz="1400" dirty="0"/>
              <a:t>for</a:t>
            </a:r>
            <a:r>
              <a:rPr lang="es-PR" sz="1400" dirty="0"/>
              <a:t> </a:t>
            </a:r>
            <a:r>
              <a:rPr lang="en-US" sz="1400" dirty="0"/>
              <a:t>Standardization</a:t>
            </a:r>
          </a:p>
        </p:txBody>
      </p:sp>
    </p:spTree>
    <p:extLst>
      <p:ext uri="{BB962C8B-B14F-4D97-AF65-F5344CB8AC3E}">
        <p14:creationId xmlns:p14="http://schemas.microsoft.com/office/powerpoint/2010/main" val="32158140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txBox="1">
            <a:spLocks noGrp="1"/>
          </p:cNvSpPr>
          <p:nvPr/>
        </p:nvSpPr>
        <p:spPr bwMode="auto">
          <a:xfrm>
            <a:off x="4073287" y="9001382"/>
            <a:ext cx="3117261" cy="474183"/>
          </a:xfrm>
          <a:prstGeom prst="rect">
            <a:avLst/>
          </a:prstGeom>
          <a:noFill/>
          <a:ln w="9525">
            <a:noFill/>
            <a:miter lim="800000"/>
            <a:headEnd/>
            <a:tailEnd/>
          </a:ln>
        </p:spPr>
        <p:txBody>
          <a:bodyPr lIns="97017" tIns="48510" rIns="97017" bIns="48510" anchor="b"/>
          <a:lstStyle/>
          <a:p>
            <a:pPr algn="r"/>
            <a:fld id="{4481E19D-9171-47F7-86F9-268D9BF3CB18}" type="slidenum">
              <a:rPr lang="fr-CA" sz="1200"/>
              <a:pPr algn="r"/>
              <a:t>59</a:t>
            </a:fld>
            <a:endParaRPr lang="fr-CA" sz="1200" dirty="0"/>
          </a:p>
        </p:txBody>
      </p:sp>
      <p:sp>
        <p:nvSpPr>
          <p:cNvPr id="204803" name="Rectangle 2"/>
          <p:cNvSpPr>
            <a:spLocks noGrp="1" noRot="1" noChangeAspect="1" noTextEdit="1"/>
          </p:cNvSpPr>
          <p:nvPr>
            <p:ph type="sldImg"/>
          </p:nvPr>
        </p:nvSpPr>
        <p:spPr bwMode="auto">
          <a:noFill/>
          <a:ln>
            <a:solidFill>
              <a:srgbClr val="000000"/>
            </a:solidFill>
            <a:miter lim="800000"/>
            <a:headEnd/>
            <a:tailEnd/>
          </a:ln>
        </p:spPr>
      </p:sp>
      <p:sp>
        <p:nvSpPr>
          <p:cNvPr id="204804" name="Rectangle 3"/>
          <p:cNvSpPr>
            <a:spLocks noGrp="1"/>
          </p:cNvSpPr>
          <p:nvPr>
            <p:ph type="body" idx="1"/>
          </p:nvPr>
        </p:nvSpPr>
        <p:spPr bwMode="auto">
          <a:noFill/>
        </p:spPr>
        <p:txBody>
          <a:bodyPr wrap="square" numCol="1" anchor="t" anchorCtr="0" compatLnSpc="1">
            <a:prstTxWarp prst="textNoShape">
              <a:avLst/>
            </a:prstTxWarp>
          </a:bodyPr>
          <a:lstStyle/>
          <a:p>
            <a:pPr marL="772129" lvl="1" indent="-296850"/>
            <a:r>
              <a:rPr lang="en-GB" sz="1400" dirty="0"/>
              <a:t>Identities of all ingredients contributing to</a:t>
            </a:r>
          </a:p>
          <a:p>
            <a:pPr marL="772129" lvl="1" indent="-296850">
              <a:buFontTx/>
              <a:buChar char="•"/>
            </a:pPr>
            <a:r>
              <a:rPr lang="en-GB" sz="1400" dirty="0"/>
              <a:t> acute toxicity, </a:t>
            </a:r>
          </a:p>
          <a:p>
            <a:pPr marL="772129" lvl="1" indent="-296850">
              <a:buFontTx/>
              <a:buChar char="•"/>
            </a:pPr>
            <a:r>
              <a:rPr lang="en-GB" sz="1400" dirty="0"/>
              <a:t>skin or eye corrosion, </a:t>
            </a:r>
          </a:p>
          <a:p>
            <a:pPr marL="772129" lvl="1" indent="-296850">
              <a:buFontTx/>
              <a:buChar char="•"/>
            </a:pPr>
            <a:r>
              <a:rPr lang="en-GB" sz="1400" dirty="0"/>
              <a:t>germ cell mutagenicity,</a:t>
            </a:r>
          </a:p>
          <a:p>
            <a:pPr marL="772129" lvl="1" indent="-296850">
              <a:buFontTx/>
              <a:buChar char="•"/>
            </a:pPr>
            <a:r>
              <a:rPr lang="en-GB" sz="1400" dirty="0"/>
              <a:t> carcinogenicity, </a:t>
            </a:r>
          </a:p>
          <a:p>
            <a:pPr marL="772129" lvl="1" indent="-296850">
              <a:buFontTx/>
              <a:buChar char="•"/>
            </a:pPr>
            <a:r>
              <a:rPr lang="en-GB" sz="1400" dirty="0"/>
              <a:t>reproductive toxicity, </a:t>
            </a:r>
          </a:p>
          <a:p>
            <a:pPr marL="772129" lvl="1" indent="-296850">
              <a:buFontTx/>
              <a:buChar char="•"/>
            </a:pPr>
            <a:r>
              <a:rPr lang="en-GB" sz="1400" dirty="0"/>
              <a:t>skin or respiratory sensitisation, </a:t>
            </a:r>
            <a:endParaRPr lang="en-GB" sz="1400" b="1" dirty="0"/>
          </a:p>
          <a:p>
            <a:pPr eaLnBrk="1" hangingPunct="1">
              <a:spcBef>
                <a:spcPct val="0"/>
              </a:spcBef>
            </a:pPr>
            <a:endParaRPr lang="es-PR" sz="1400" dirty="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59</a:t>
            </a:fld>
            <a:endParaRPr lang="en-US" dirty="0"/>
          </a:p>
        </p:txBody>
      </p:sp>
    </p:spTree>
    <p:extLst>
      <p:ext uri="{BB962C8B-B14F-4D97-AF65-F5344CB8AC3E}">
        <p14:creationId xmlns:p14="http://schemas.microsoft.com/office/powerpoint/2010/main" val="24130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4073287" y="9001382"/>
            <a:ext cx="3117261" cy="474183"/>
          </a:xfrm>
          <a:prstGeom prst="rect">
            <a:avLst/>
          </a:prstGeom>
          <a:noFill/>
          <a:ln w="9525">
            <a:noFill/>
            <a:miter lim="800000"/>
            <a:headEnd/>
            <a:tailEnd/>
          </a:ln>
        </p:spPr>
        <p:txBody>
          <a:bodyPr lIns="97017" tIns="48510" rIns="97017" bIns="48510" anchor="b"/>
          <a:lstStyle/>
          <a:p>
            <a:pPr algn="r"/>
            <a:fld id="{E87F7718-879A-4AB2-8BC9-B7364573E2B7}" type="slidenum">
              <a:rPr lang="en-US" sz="1200"/>
              <a:pPr algn="r"/>
              <a:t>6</a:t>
            </a:fld>
            <a:endParaRPr lang="en-US" sz="1200" dirty="0"/>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The GHS covers physical, health, and environmental hazards. The work was divided in three parts:</a:t>
            </a:r>
          </a:p>
          <a:p>
            <a:pPr eaLnBrk="1" hangingPunct="1">
              <a:spcBef>
                <a:spcPct val="0"/>
              </a:spcBef>
            </a:pPr>
            <a:endParaRPr lang="en-US" sz="1400" dirty="0"/>
          </a:p>
          <a:p>
            <a:pPr marL="772129" lvl="1" indent="-296850">
              <a:buFontTx/>
              <a:buChar char="•"/>
            </a:pPr>
            <a:r>
              <a:rPr lang="en-US" sz="1400" i="1" dirty="0"/>
              <a:t>Classification criteria for physical hazards – developed by United Nations Subcommittee/ International Labor Organization (ILO), based on the harmonized criteria for transport goods</a:t>
            </a:r>
          </a:p>
          <a:p>
            <a:pPr marL="772129" lvl="1" indent="-296850">
              <a:buFontTx/>
              <a:buChar char="•"/>
            </a:pPr>
            <a:endParaRPr lang="en-US" sz="1400" i="1" dirty="0"/>
          </a:p>
          <a:p>
            <a:pPr marL="772129" lvl="1" indent="-296850">
              <a:buFontTx/>
              <a:buChar char="•"/>
            </a:pPr>
            <a:r>
              <a:rPr lang="en-US" sz="1400" i="1" dirty="0"/>
              <a:t>Classification criteria for health and environmental hazards- developed under the Organization for Economic Cooperation</a:t>
            </a:r>
          </a:p>
          <a:p>
            <a:pPr marL="772129" lvl="1" indent="-296850">
              <a:buFontTx/>
              <a:buChar char="•"/>
            </a:pPr>
            <a:endParaRPr lang="en-US" sz="1400" i="1" dirty="0"/>
          </a:p>
          <a:p>
            <a:pPr marL="772129" lvl="1" indent="-296850">
              <a:buFontTx/>
              <a:buChar char="•"/>
            </a:pPr>
            <a:r>
              <a:rPr lang="en-US" sz="1400" i="1" dirty="0"/>
              <a:t>Hazard communication elements – developed by ILO</a:t>
            </a:r>
            <a:endParaRPr lang="en-US" sz="1400" dirty="0"/>
          </a:p>
          <a:p>
            <a:pPr eaLnBrk="1" hangingPunct="1">
              <a:spcBef>
                <a:spcPct val="0"/>
              </a:spcBef>
            </a:pPr>
            <a:endParaRPr lang="en-US" sz="1400" dirty="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6</a:t>
            </a:fld>
            <a:endParaRPr lang="en-US" dirty="0"/>
          </a:p>
        </p:txBody>
      </p:sp>
    </p:spTree>
    <p:extLst>
      <p:ext uri="{BB962C8B-B14F-4D97-AF65-F5344CB8AC3E}">
        <p14:creationId xmlns:p14="http://schemas.microsoft.com/office/powerpoint/2010/main" val="29731512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05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B48C86-4D7C-4EDE-BD45-43872EB3A03F}" type="slidenum">
              <a:rPr lang="en-US" smtClean="0">
                <a:latin typeface="Arial" pitchFamily="34" charset="0"/>
              </a:rPr>
              <a:pPr/>
              <a:t>60</a:t>
            </a:fld>
            <a:endParaRPr lang="en-US" dirty="0">
              <a:latin typeface="Arial" pitchFamily="34" charset="0"/>
            </a:endParaRPr>
          </a:p>
        </p:txBody>
      </p:sp>
    </p:spTree>
    <p:extLst>
      <p:ext uri="{BB962C8B-B14F-4D97-AF65-F5344CB8AC3E}">
        <p14:creationId xmlns:p14="http://schemas.microsoft.com/office/powerpoint/2010/main" val="34515924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E5EA8D-0BB2-42C0-BAF0-F43002BF2599}" type="slidenum">
              <a:rPr lang="fr-CA" smtClean="0">
                <a:latin typeface="Arial" pitchFamily="34" charset="0"/>
              </a:rPr>
              <a:pPr/>
              <a:t>61</a:t>
            </a:fld>
            <a:endParaRPr lang="fr-CA" dirty="0">
              <a:latin typeface="Arial" pitchFamily="34" charset="0"/>
            </a:endParaRPr>
          </a:p>
        </p:txBody>
      </p:sp>
      <p:sp>
        <p:nvSpPr>
          <p:cNvPr id="206851" name="Rectangle 2"/>
          <p:cNvSpPr>
            <a:spLocks noGrp="1" noRot="1" noChangeAspect="1" noTextEdit="1"/>
          </p:cNvSpPr>
          <p:nvPr>
            <p:ph type="sldImg"/>
          </p:nvPr>
        </p:nvSpPr>
        <p:spPr bwMode="auto">
          <a:noFill/>
          <a:ln>
            <a:solidFill>
              <a:srgbClr val="000000"/>
            </a:solidFill>
            <a:miter lim="800000"/>
            <a:headEnd/>
            <a:tailEnd/>
          </a:ln>
        </p:spPr>
      </p:sp>
      <p:sp>
        <p:nvSpPr>
          <p:cNvPr id="20685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dirty="0"/>
          </a:p>
        </p:txBody>
      </p:sp>
    </p:spTree>
    <p:extLst>
      <p:ext uri="{BB962C8B-B14F-4D97-AF65-F5344CB8AC3E}">
        <p14:creationId xmlns:p14="http://schemas.microsoft.com/office/powerpoint/2010/main" val="11476830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txBox="1">
            <a:spLocks noGrp="1"/>
          </p:cNvSpPr>
          <p:nvPr/>
        </p:nvSpPr>
        <p:spPr bwMode="auto">
          <a:xfrm>
            <a:off x="4073287" y="9001382"/>
            <a:ext cx="3117261" cy="474183"/>
          </a:xfrm>
          <a:prstGeom prst="rect">
            <a:avLst/>
          </a:prstGeom>
          <a:noFill/>
          <a:ln w="9525">
            <a:noFill/>
            <a:miter lim="800000"/>
            <a:headEnd/>
            <a:tailEnd/>
          </a:ln>
        </p:spPr>
        <p:txBody>
          <a:bodyPr lIns="95210" tIns="47605" rIns="95210" bIns="47605" anchor="b"/>
          <a:lstStyle/>
          <a:p>
            <a:pPr algn="r"/>
            <a:fld id="{E3C26255-59D0-4B65-9B64-9305ECBC69E1}" type="slidenum">
              <a:rPr lang="fr-CA" sz="1200"/>
              <a:pPr algn="r"/>
              <a:t>62</a:t>
            </a:fld>
            <a:endParaRPr lang="fr-CA" sz="1200" dirty="0"/>
          </a:p>
        </p:txBody>
      </p:sp>
      <p:sp>
        <p:nvSpPr>
          <p:cNvPr id="207875" name="Rectangle 2"/>
          <p:cNvSpPr>
            <a:spLocks noGrp="1" noRot="1" noChangeAspect="1" noTextEdit="1"/>
          </p:cNvSpPr>
          <p:nvPr>
            <p:ph type="sldImg"/>
          </p:nvPr>
        </p:nvSpPr>
        <p:spPr bwMode="auto">
          <a:noFill/>
          <a:ln>
            <a:solidFill>
              <a:srgbClr val="000000"/>
            </a:solidFill>
            <a:miter lim="800000"/>
            <a:headEnd/>
            <a:tailEnd/>
          </a:ln>
        </p:spPr>
      </p:sp>
      <p:sp>
        <p:nvSpPr>
          <p:cNvPr id="20787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dirty="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62</a:t>
            </a:fld>
            <a:endParaRPr lang="en-US" dirty="0"/>
          </a:p>
        </p:txBody>
      </p:sp>
    </p:spTree>
    <p:extLst>
      <p:ext uri="{BB962C8B-B14F-4D97-AF65-F5344CB8AC3E}">
        <p14:creationId xmlns:p14="http://schemas.microsoft.com/office/powerpoint/2010/main" val="9164574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08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7A2CEF-6A75-425D-AC2F-74A9D25DADFA}" type="slidenum">
              <a:rPr lang="en-US" smtClean="0">
                <a:latin typeface="Arial" pitchFamily="34" charset="0"/>
              </a:rPr>
              <a:pPr/>
              <a:t>63</a:t>
            </a:fld>
            <a:endParaRPr lang="en-US" dirty="0">
              <a:latin typeface="Arial" pitchFamily="34" charset="0"/>
            </a:endParaRPr>
          </a:p>
        </p:txBody>
      </p:sp>
    </p:spTree>
    <p:extLst>
      <p:ext uri="{BB962C8B-B14F-4D97-AF65-F5344CB8AC3E}">
        <p14:creationId xmlns:p14="http://schemas.microsoft.com/office/powerpoint/2010/main" val="7990156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BFEA1-E06C-4DAD-A4EC-23C62F1E237D}" type="slidenum">
              <a:rPr lang="fr-CA" smtClean="0">
                <a:latin typeface="Arial" pitchFamily="34" charset="0"/>
              </a:rPr>
              <a:pPr/>
              <a:t>64</a:t>
            </a:fld>
            <a:endParaRPr lang="fr-CA" dirty="0">
              <a:latin typeface="Arial" pitchFamily="34" charset="0"/>
            </a:endParaRPr>
          </a:p>
        </p:txBody>
      </p:sp>
      <p:sp>
        <p:nvSpPr>
          <p:cNvPr id="209923" name="Rectangle 2"/>
          <p:cNvSpPr>
            <a:spLocks noGrp="1" noRot="1" noChangeAspect="1" noTextEdit="1"/>
          </p:cNvSpPr>
          <p:nvPr>
            <p:ph type="sldImg"/>
          </p:nvPr>
        </p:nvSpPr>
        <p:spPr bwMode="auto">
          <a:noFill/>
          <a:ln>
            <a:solidFill>
              <a:srgbClr val="000000"/>
            </a:solidFill>
            <a:miter lim="800000"/>
            <a:headEnd/>
            <a:tailEnd/>
          </a:ln>
        </p:spPr>
      </p:sp>
      <p:sp>
        <p:nvSpPr>
          <p:cNvPr id="20992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Wingdings" pitchFamily="2" charset="2"/>
              <a:buNone/>
            </a:pPr>
            <a:r>
              <a:rPr lang="en-CA" sz="1400" dirty="0"/>
              <a:t>For transport, pictograms will have the background and symbol colors currently used.</a:t>
            </a:r>
          </a:p>
          <a:p>
            <a:pPr eaLnBrk="1" hangingPunct="1">
              <a:buFont typeface="Wingdings" pitchFamily="2" charset="2"/>
              <a:buNone/>
            </a:pPr>
            <a:r>
              <a:rPr lang="en-CA" sz="1400" dirty="0"/>
              <a:t>For </a:t>
            </a:r>
            <a:r>
              <a:rPr lang="en-US" sz="1400" dirty="0"/>
              <a:t>other sectors</a:t>
            </a:r>
            <a:r>
              <a:rPr lang="en-CA" sz="1400" dirty="0"/>
              <a:t>, pictograms will have a black symbol on a white background with a red diamond frame. A black frame may be used for shipments within one country</a:t>
            </a:r>
            <a:r>
              <a:rPr lang="en-US" sz="1400" dirty="0"/>
              <a:t>. OSHA will maintain the red border.</a:t>
            </a:r>
            <a:endParaRPr lang="en-CA" sz="1400" dirty="0"/>
          </a:p>
          <a:p>
            <a:pPr>
              <a:spcBef>
                <a:spcPts val="524"/>
              </a:spcBef>
              <a:spcAft>
                <a:spcPts val="524"/>
              </a:spcAft>
            </a:pPr>
            <a:r>
              <a:rPr lang="en-US" sz="1400" dirty="0"/>
              <a:t>The transport pictogram has precedence over the GHS pictogram if the same hazard is present</a:t>
            </a:r>
          </a:p>
        </p:txBody>
      </p:sp>
    </p:spTree>
    <p:extLst>
      <p:ext uri="{BB962C8B-B14F-4D97-AF65-F5344CB8AC3E}">
        <p14:creationId xmlns:p14="http://schemas.microsoft.com/office/powerpoint/2010/main" val="26023737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8FE0DF-77BE-4406-8DA3-2AE0412F4721}" type="slidenum">
              <a:rPr lang="fr-CA" smtClean="0">
                <a:latin typeface="Arial" pitchFamily="34" charset="0"/>
              </a:rPr>
              <a:pPr/>
              <a:t>65</a:t>
            </a:fld>
            <a:endParaRPr lang="fr-CA" dirty="0">
              <a:latin typeface="Arial" pitchFamily="34" charset="0"/>
            </a:endParaRPr>
          </a:p>
        </p:txBody>
      </p:sp>
      <p:sp>
        <p:nvSpPr>
          <p:cNvPr id="210947" name="Rectangle 2"/>
          <p:cNvSpPr>
            <a:spLocks noGrp="1" noRot="1" noChangeAspect="1" noTextEdit="1"/>
          </p:cNvSpPr>
          <p:nvPr>
            <p:ph type="sldImg"/>
          </p:nvPr>
        </p:nvSpPr>
        <p:spPr bwMode="auto">
          <a:noFill/>
          <a:ln>
            <a:solidFill>
              <a:srgbClr val="000000"/>
            </a:solidFill>
            <a:miter lim="800000"/>
            <a:headEnd/>
            <a:tailEnd/>
          </a:ln>
        </p:spPr>
      </p:sp>
      <p:sp>
        <p:nvSpPr>
          <p:cNvPr id="21094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These classes are similar to the ones seen in the previous slide, illustrating harmonization between systems</a:t>
            </a:r>
          </a:p>
        </p:txBody>
      </p:sp>
    </p:spTree>
    <p:extLst>
      <p:ext uri="{BB962C8B-B14F-4D97-AF65-F5344CB8AC3E}">
        <p14:creationId xmlns:p14="http://schemas.microsoft.com/office/powerpoint/2010/main" val="8841189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txBox="1">
            <a:spLocks noGrp="1"/>
          </p:cNvSpPr>
          <p:nvPr/>
        </p:nvSpPr>
        <p:spPr bwMode="auto">
          <a:xfrm>
            <a:off x="4073287" y="9001382"/>
            <a:ext cx="3117261" cy="474183"/>
          </a:xfrm>
          <a:prstGeom prst="rect">
            <a:avLst/>
          </a:prstGeom>
          <a:noFill/>
          <a:ln w="9525">
            <a:noFill/>
            <a:miter lim="800000"/>
            <a:headEnd/>
            <a:tailEnd/>
          </a:ln>
        </p:spPr>
        <p:txBody>
          <a:bodyPr lIns="95210" tIns="47605" rIns="95210" bIns="47605" anchor="b"/>
          <a:lstStyle/>
          <a:p>
            <a:pPr algn="r"/>
            <a:fld id="{921CCAB6-EEFC-4E9E-AC5F-672F231A49C7}" type="slidenum">
              <a:rPr lang="fr-CA" sz="1200"/>
              <a:pPr algn="r"/>
              <a:t>66</a:t>
            </a:fld>
            <a:endParaRPr lang="fr-CA" sz="1200" dirty="0"/>
          </a:p>
        </p:txBody>
      </p:sp>
      <p:sp>
        <p:nvSpPr>
          <p:cNvPr id="212995" name="Rectangle 2"/>
          <p:cNvSpPr>
            <a:spLocks noGrp="1" noRot="1" noChangeAspect="1" noTextEdit="1"/>
          </p:cNvSpPr>
          <p:nvPr>
            <p:ph type="sldImg"/>
          </p:nvPr>
        </p:nvSpPr>
        <p:spPr bwMode="auto">
          <a:noFill/>
          <a:ln>
            <a:solidFill>
              <a:srgbClr val="000000"/>
            </a:solidFill>
            <a:miter lim="800000"/>
            <a:headEnd/>
            <a:tailEnd/>
          </a:ln>
        </p:spPr>
      </p:sp>
      <p:sp>
        <p:nvSpPr>
          <p:cNvPr id="212996" name="Rectangle 3"/>
          <p:cNvSpPr>
            <a:spLocks noGrp="1"/>
          </p:cNvSpPr>
          <p:nvPr>
            <p:ph type="body" idx="1"/>
          </p:nvPr>
        </p:nvSpPr>
        <p:spPr bwMode="auto">
          <a:noFill/>
        </p:spPr>
        <p:txBody>
          <a:bodyPr wrap="square" numCol="1" anchor="t" anchorCtr="0" compatLnSpc="1">
            <a:prstTxWarp prst="textNoShape">
              <a:avLst/>
            </a:prstTxWarp>
          </a:bodyPr>
          <a:lstStyle/>
          <a:p>
            <a:pPr defTabSz="934343">
              <a:spcBef>
                <a:spcPct val="0"/>
              </a:spcBef>
              <a:defRPr/>
            </a:pPr>
            <a:r>
              <a:rPr lang="en-US" sz="1400" dirty="0"/>
              <a:t>Words shown here are those used by the ANSI Z129.1 standard,  American National Standard for hazardous Industrial Chemicals – Precautionary Labeling. </a:t>
            </a:r>
          </a:p>
          <a:p>
            <a:pPr defTabSz="934343">
              <a:spcBef>
                <a:spcPct val="0"/>
              </a:spcBef>
              <a:defRPr/>
            </a:pPr>
            <a:endParaRPr lang="en-US" sz="1400" dirty="0"/>
          </a:p>
          <a:p>
            <a:pPr eaLnBrk="1" hangingPunct="1">
              <a:spcBef>
                <a:spcPct val="0"/>
              </a:spcBef>
            </a:pPr>
            <a:r>
              <a:rPr lang="en-US" sz="1400" dirty="0"/>
              <a:t>Danger – most harmful to person, because of toxicity or exposure, more severe or persistent effects</a:t>
            </a:r>
          </a:p>
          <a:p>
            <a:pPr eaLnBrk="1" hangingPunct="1">
              <a:spcBef>
                <a:spcPct val="0"/>
              </a:spcBef>
            </a:pPr>
            <a:endParaRPr lang="en-US" sz="1400" dirty="0"/>
          </a:p>
          <a:p>
            <a:pPr eaLnBrk="1" hangingPunct="1">
              <a:spcBef>
                <a:spcPct val="0"/>
              </a:spcBef>
            </a:pPr>
            <a:r>
              <a:rPr lang="en-US" sz="1400" dirty="0"/>
              <a:t>Warning - less harmful to person, lower levels of exposure or toxicity or temporary harmful effects</a:t>
            </a:r>
          </a:p>
          <a:p>
            <a:pPr eaLnBrk="1" hangingPunct="1">
              <a:spcBef>
                <a:spcPct val="0"/>
              </a:spcBef>
            </a:pPr>
            <a:endParaRPr lang="en-US" sz="1400" dirty="0"/>
          </a:p>
          <a:p>
            <a:pPr eaLnBrk="1" hangingPunct="1">
              <a:spcBef>
                <a:spcPct val="0"/>
              </a:spcBef>
            </a:pPr>
            <a:r>
              <a:rPr lang="en-US" sz="1400" dirty="0"/>
              <a:t>Lower levels of danger or exposure typically used “Caution” or “Notice” as the warning word</a:t>
            </a:r>
          </a:p>
          <a:p>
            <a:pPr eaLnBrk="1" hangingPunct="1">
              <a:spcBef>
                <a:spcPct val="0"/>
              </a:spcBef>
            </a:pPr>
            <a:endParaRPr lang="en-US" sz="1400" dirty="0"/>
          </a:p>
          <a:p>
            <a:pPr eaLnBrk="1" hangingPunct="1">
              <a:spcBef>
                <a:spcPct val="0"/>
              </a:spcBef>
            </a:pPr>
            <a:r>
              <a:rPr lang="en-US" sz="1400" dirty="0"/>
              <a:t>Studies showed people identify these words with different levels of risks or hazards, but saw little differences between the words Caution and Warning </a:t>
            </a:r>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66</a:t>
            </a:fld>
            <a:endParaRPr lang="en-US" dirty="0"/>
          </a:p>
        </p:txBody>
      </p:sp>
    </p:spTree>
    <p:extLst>
      <p:ext uri="{BB962C8B-B14F-4D97-AF65-F5344CB8AC3E}">
        <p14:creationId xmlns:p14="http://schemas.microsoft.com/office/powerpoint/2010/main" val="4287660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Take a moment to answer any questions of material discussed up to here. Make quick review on board</a:t>
            </a:r>
          </a:p>
        </p:txBody>
      </p:sp>
      <p:sp>
        <p:nvSpPr>
          <p:cNvPr id="214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B37A48-54F2-413D-B38E-00527421D70D}" type="slidenum">
              <a:rPr lang="en-US" smtClean="0">
                <a:latin typeface="Arial" pitchFamily="34" charset="0"/>
              </a:rPr>
              <a:pPr/>
              <a:t>67</a:t>
            </a:fld>
            <a:endParaRPr lang="en-US" dirty="0">
              <a:latin typeface="Arial" pitchFamily="34" charset="0"/>
            </a:endParaRPr>
          </a:p>
        </p:txBody>
      </p:sp>
    </p:spTree>
    <p:extLst>
      <p:ext uri="{BB962C8B-B14F-4D97-AF65-F5344CB8AC3E}">
        <p14:creationId xmlns:p14="http://schemas.microsoft.com/office/powerpoint/2010/main" val="37666191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725300-8ADA-4B61-A5FE-E4F346AD158E}" type="slidenum">
              <a:rPr lang="fr-CA" smtClean="0">
                <a:latin typeface="Arial" pitchFamily="34" charset="0"/>
              </a:rPr>
              <a:pPr/>
              <a:t>68</a:t>
            </a:fld>
            <a:endParaRPr lang="fr-CA" dirty="0">
              <a:latin typeface="Arial" pitchFamily="34" charset="0"/>
            </a:endParaRPr>
          </a:p>
        </p:txBody>
      </p:sp>
      <p:sp>
        <p:nvSpPr>
          <p:cNvPr id="216067" name="Rectangle 2"/>
          <p:cNvSpPr>
            <a:spLocks noGrp="1" noRot="1" noChangeAspect="1" noTextEdit="1"/>
          </p:cNvSpPr>
          <p:nvPr>
            <p:ph type="sldImg"/>
          </p:nvPr>
        </p:nvSpPr>
        <p:spPr bwMode="auto">
          <a:noFill/>
          <a:ln>
            <a:solidFill>
              <a:srgbClr val="000000"/>
            </a:solidFill>
            <a:miter lim="800000"/>
            <a:headEnd/>
            <a:tailEnd/>
          </a:ln>
        </p:spPr>
      </p:sp>
      <p:sp>
        <p:nvSpPr>
          <p:cNvPr id="21606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a:t>The hazard statements have codes associated to them. OSHA has not adopted the codes but has identified statements corresponding to each hazard class. Please refer to Appendix C of the proposed rule for more information.</a:t>
            </a:r>
          </a:p>
        </p:txBody>
      </p:sp>
    </p:spTree>
    <p:extLst>
      <p:ext uri="{BB962C8B-B14F-4D97-AF65-F5344CB8AC3E}">
        <p14:creationId xmlns:p14="http://schemas.microsoft.com/office/powerpoint/2010/main" val="39652212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55D764-2DBA-4A2A-AF81-D433DBA6BB89}" type="slidenum">
              <a:rPr lang="fr-CA" smtClean="0">
                <a:latin typeface="Arial" pitchFamily="34" charset="0"/>
              </a:rPr>
              <a:pPr/>
              <a:t>69</a:t>
            </a:fld>
            <a:endParaRPr lang="fr-CA" dirty="0">
              <a:latin typeface="Arial" pitchFamily="34" charset="0"/>
            </a:endParaRPr>
          </a:p>
        </p:txBody>
      </p:sp>
      <p:sp>
        <p:nvSpPr>
          <p:cNvPr id="217091" name="Rectangle 2"/>
          <p:cNvSpPr>
            <a:spLocks noGrp="1" noRot="1" noChangeAspect="1" noTextEdit="1"/>
          </p:cNvSpPr>
          <p:nvPr>
            <p:ph type="sldImg"/>
          </p:nvPr>
        </p:nvSpPr>
        <p:spPr bwMode="auto">
          <a:noFill/>
          <a:ln>
            <a:solidFill>
              <a:srgbClr val="000000"/>
            </a:solidFill>
            <a:miter lim="800000"/>
            <a:headEnd/>
            <a:tailEnd/>
          </a:ln>
        </p:spPr>
      </p:sp>
      <p:sp>
        <p:nvSpPr>
          <p:cNvPr id="190468" name="Rectangle 3"/>
          <p:cNvSpPr>
            <a:spLocks noGrp="1"/>
          </p:cNvSpPr>
          <p:nvPr>
            <p:ph type="body" idx="1"/>
          </p:nvPr>
        </p:nvSpPr>
        <p:spPr bwMode="auto"/>
        <p:txBody>
          <a:bodyPr wrap="square" numCol="1" anchor="t" anchorCtr="0" compatLnSpc="1">
            <a:prstTxWarp prst="textNoShape">
              <a:avLst/>
            </a:prstTxWarp>
          </a:bodyPr>
          <a:lstStyle/>
          <a:p>
            <a:pPr marL="240074" indent="-240074">
              <a:defRPr/>
            </a:pPr>
            <a:r>
              <a:rPr lang="en-GB" sz="1400" dirty="0"/>
              <a:t>Take a moment to show example of Appendix C and how to read information given here. </a:t>
            </a:r>
          </a:p>
          <a:p>
            <a:pPr marL="240074" indent="-240074">
              <a:defRPr/>
            </a:pPr>
            <a:r>
              <a:rPr lang="en-GB" sz="1400" dirty="0"/>
              <a:t>The GHS document includes examples of precautionary statements which can be used. The intent is to harmonize precautionary statements in the future. As with hazard, precautionary statements, have </a:t>
            </a:r>
            <a:r>
              <a:rPr lang="en-GB" sz="1400" b="1" u="sng" dirty="0"/>
              <a:t>codes </a:t>
            </a:r>
            <a:r>
              <a:rPr lang="en-GB" sz="1400" dirty="0"/>
              <a:t>which</a:t>
            </a:r>
            <a:r>
              <a:rPr lang="en-GB" sz="1400" b="1" u="sng" dirty="0"/>
              <a:t> will not be adopted by OSHA</a:t>
            </a:r>
            <a:r>
              <a:rPr lang="en-GB" sz="1400" dirty="0"/>
              <a:t>. </a:t>
            </a:r>
            <a:endParaRPr lang="en-US" sz="1400" dirty="0"/>
          </a:p>
        </p:txBody>
      </p:sp>
    </p:spTree>
    <p:extLst>
      <p:ext uri="{BB962C8B-B14F-4D97-AF65-F5344CB8AC3E}">
        <p14:creationId xmlns:p14="http://schemas.microsoft.com/office/powerpoint/2010/main" val="1753770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txBox="1">
            <a:spLocks noGrp="1"/>
          </p:cNvSpPr>
          <p:nvPr/>
        </p:nvSpPr>
        <p:spPr bwMode="auto">
          <a:xfrm>
            <a:off x="4073287" y="9001382"/>
            <a:ext cx="3117261" cy="474183"/>
          </a:xfrm>
          <a:prstGeom prst="rect">
            <a:avLst/>
          </a:prstGeom>
          <a:noFill/>
          <a:ln w="9525">
            <a:noFill/>
            <a:miter lim="800000"/>
            <a:headEnd/>
            <a:tailEnd/>
          </a:ln>
        </p:spPr>
        <p:txBody>
          <a:bodyPr lIns="97017" tIns="48510" rIns="97017" bIns="48510" anchor="b"/>
          <a:lstStyle/>
          <a:p>
            <a:pPr algn="r"/>
            <a:fld id="{9BA04E6F-D74B-45CE-BE6D-C2E1F8AF5DA9}" type="slidenum">
              <a:rPr lang="fr-CA" sz="1200"/>
              <a:pPr algn="r"/>
              <a:t>7</a:t>
            </a:fld>
            <a:endParaRPr lang="fr-CA" sz="1200" dirty="0"/>
          </a:p>
        </p:txBody>
      </p:sp>
      <p:sp>
        <p:nvSpPr>
          <p:cNvPr id="167939" name="Rectangle 2"/>
          <p:cNvSpPr>
            <a:spLocks noGrp="1" noRot="1" noChangeAspect="1" noTextEdit="1"/>
          </p:cNvSpPr>
          <p:nvPr>
            <p:ph type="sldImg"/>
          </p:nvPr>
        </p:nvSpPr>
        <p:spPr bwMode="auto">
          <a:noFill/>
          <a:ln>
            <a:solidFill>
              <a:srgbClr val="000000"/>
            </a:solidFill>
            <a:miter lim="800000"/>
            <a:headEnd/>
            <a:tailEnd/>
          </a:ln>
        </p:spPr>
      </p:sp>
      <p:sp>
        <p:nvSpPr>
          <p:cNvPr id="167940" name="Rectangle 3"/>
          <p:cNvSpPr>
            <a:spLocks noGrp="1"/>
          </p:cNvSpPr>
          <p:nvPr>
            <p:ph type="body" idx="1"/>
          </p:nvPr>
        </p:nvSpPr>
        <p:spPr bwMode="auto">
          <a:noFill/>
        </p:spPr>
        <p:txBody>
          <a:bodyPr wrap="square" numCol="1" anchor="t" anchorCtr="0" compatLnSpc="1">
            <a:prstTxWarp prst="textNoShape">
              <a:avLst/>
            </a:prstTxWarp>
            <a:normAutofit/>
          </a:bodyPr>
          <a:lstStyle/>
          <a:p>
            <a:pPr marL="0" lvl="1">
              <a:spcBef>
                <a:spcPct val="0"/>
              </a:spcBef>
            </a:pPr>
            <a:r>
              <a:rPr lang="en-CA" sz="1400" dirty="0"/>
              <a:t>The phrases used to indicate the degree (severity) of a hazards is called a category should be consistent across different hazard types.</a:t>
            </a:r>
          </a:p>
          <a:p>
            <a:pPr eaLnBrk="1" hangingPunct="1">
              <a:spcBef>
                <a:spcPct val="0"/>
              </a:spcBef>
            </a:pPr>
            <a:endParaRPr lang="en-US" sz="900" dirty="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7</a:t>
            </a:fld>
            <a:endParaRPr lang="en-US" dirty="0"/>
          </a:p>
        </p:txBody>
      </p:sp>
    </p:spTree>
    <p:extLst>
      <p:ext uri="{BB962C8B-B14F-4D97-AF65-F5344CB8AC3E}">
        <p14:creationId xmlns:p14="http://schemas.microsoft.com/office/powerpoint/2010/main" val="40582918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18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17630E-E715-4D6E-89D4-C6D8BEA4BF02}" type="slidenum">
              <a:rPr lang="en-US" smtClean="0">
                <a:latin typeface="Arial" pitchFamily="34" charset="0"/>
              </a:rPr>
              <a:pPr/>
              <a:t>70</a:t>
            </a:fld>
            <a:endParaRPr lang="en-US" dirty="0">
              <a:latin typeface="Arial" pitchFamily="34" charset="0"/>
            </a:endParaRPr>
          </a:p>
        </p:txBody>
      </p:sp>
    </p:spTree>
    <p:extLst>
      <p:ext uri="{BB962C8B-B14F-4D97-AF65-F5344CB8AC3E}">
        <p14:creationId xmlns:p14="http://schemas.microsoft.com/office/powerpoint/2010/main" val="155404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To reduce the variation of non-standardized information, supplementary information on the label is limited to when it provides further detail and does not contradict or cast doubt on the validity of the standardized hazard information, or when it provides precautionary information about unclassified hazards. </a:t>
            </a:r>
          </a:p>
          <a:p>
            <a:endParaRPr lang="en-US" dirty="0"/>
          </a:p>
          <a:p>
            <a:r>
              <a:rPr lang="en-US" dirty="0"/>
              <a:t>However OSHA recommends placing</a:t>
            </a:r>
            <a:r>
              <a:rPr lang="en-US" baseline="0" dirty="0"/>
              <a:t> appropriate precautionary measures under the supplemental information of unclassified hazards.</a:t>
            </a:r>
            <a:endParaRPr lang="en-US" dirty="0"/>
          </a:p>
        </p:txBody>
      </p:sp>
      <p:sp>
        <p:nvSpPr>
          <p:cNvPr id="219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F3CC86-E540-43F3-A925-EB1A0CB64AA8}" type="slidenum">
              <a:rPr lang="en-US" smtClean="0">
                <a:latin typeface="Arial" pitchFamily="34" charset="0"/>
              </a:rPr>
              <a:pPr/>
              <a:t>71</a:t>
            </a:fld>
            <a:endParaRPr lang="en-US" dirty="0">
              <a:latin typeface="Arial" pitchFamily="34" charset="0"/>
            </a:endParaRPr>
          </a:p>
        </p:txBody>
      </p:sp>
    </p:spTree>
    <p:extLst>
      <p:ext uri="{BB962C8B-B14F-4D97-AF65-F5344CB8AC3E}">
        <p14:creationId xmlns:p14="http://schemas.microsoft.com/office/powerpoint/2010/main" val="22924913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20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07B531-173A-48F7-917D-1E67A2E178D5}" type="slidenum">
              <a:rPr lang="en-US" smtClean="0">
                <a:latin typeface="Arial" pitchFamily="34" charset="0"/>
              </a:rPr>
              <a:pPr/>
              <a:t>72</a:t>
            </a:fld>
            <a:endParaRPr lang="en-US" dirty="0">
              <a:latin typeface="Arial" pitchFamily="34" charset="0"/>
            </a:endParaRPr>
          </a:p>
        </p:txBody>
      </p:sp>
    </p:spTree>
    <p:extLst>
      <p:ext uri="{BB962C8B-B14F-4D97-AF65-F5344CB8AC3E}">
        <p14:creationId xmlns:p14="http://schemas.microsoft.com/office/powerpoint/2010/main" val="42161630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35260C-8B8D-4072-AEBC-06AD9F509E84}" type="slidenum">
              <a:rPr lang="fr-CA" smtClean="0">
                <a:latin typeface="Arial" pitchFamily="34" charset="0"/>
              </a:rPr>
              <a:pPr/>
              <a:t>73</a:t>
            </a:fld>
            <a:endParaRPr lang="fr-CA" dirty="0">
              <a:latin typeface="Arial" pitchFamily="34" charset="0"/>
            </a:endParaRPr>
          </a:p>
        </p:txBody>
      </p:sp>
      <p:sp>
        <p:nvSpPr>
          <p:cNvPr id="221187" name="Rectangle 2"/>
          <p:cNvSpPr>
            <a:spLocks noGrp="1" noRot="1" noChangeAspect="1" noTextEdit="1"/>
          </p:cNvSpPr>
          <p:nvPr>
            <p:ph type="sldImg"/>
          </p:nvPr>
        </p:nvSpPr>
        <p:spPr bwMode="auto">
          <a:noFill/>
          <a:ln>
            <a:solidFill>
              <a:srgbClr val="000000"/>
            </a:solidFill>
            <a:miter lim="800000"/>
            <a:headEnd/>
            <a:tailEnd/>
          </a:ln>
        </p:spPr>
      </p:sp>
      <p:sp>
        <p:nvSpPr>
          <p:cNvPr id="22118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Wingdings" pitchFamily="2" charset="2"/>
              <a:buNone/>
            </a:pPr>
            <a:r>
              <a:rPr lang="en-GB" sz="1400" dirty="0"/>
              <a:t>It’s information enables the employer to develop an active program of worker protection measures, including training specific to the workplace.</a:t>
            </a:r>
          </a:p>
          <a:p>
            <a:pPr eaLnBrk="1" hangingPunct="1">
              <a:spcBef>
                <a:spcPct val="0"/>
              </a:spcBef>
            </a:pPr>
            <a:endParaRPr lang="en-US" sz="1400" dirty="0"/>
          </a:p>
        </p:txBody>
      </p:sp>
    </p:spTree>
    <p:extLst>
      <p:ext uri="{BB962C8B-B14F-4D97-AF65-F5344CB8AC3E}">
        <p14:creationId xmlns:p14="http://schemas.microsoft.com/office/powerpoint/2010/main" val="31054548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2EA4AD-29CE-4E4A-9060-A6F715DD9746}" type="slidenum">
              <a:rPr lang="fr-CA" smtClean="0">
                <a:latin typeface="Arial" pitchFamily="34" charset="0"/>
              </a:rPr>
              <a:pPr/>
              <a:t>74</a:t>
            </a:fld>
            <a:endParaRPr lang="fr-CA" dirty="0">
              <a:latin typeface="Arial" pitchFamily="34" charset="0"/>
            </a:endParaRPr>
          </a:p>
        </p:txBody>
      </p:sp>
      <p:sp>
        <p:nvSpPr>
          <p:cNvPr id="222211" name="Rectangle 2"/>
          <p:cNvSpPr>
            <a:spLocks noGrp="1" noRot="1" noChangeAspect="1" noTextEdit="1"/>
          </p:cNvSpPr>
          <p:nvPr>
            <p:ph type="sldImg"/>
          </p:nvPr>
        </p:nvSpPr>
        <p:spPr bwMode="auto">
          <a:noFill/>
          <a:ln>
            <a:solidFill>
              <a:srgbClr val="000000"/>
            </a:solidFill>
            <a:miter lim="800000"/>
            <a:headEnd/>
            <a:tailEnd/>
          </a:ln>
        </p:spPr>
      </p:sp>
      <p:sp>
        <p:nvSpPr>
          <p:cNvPr id="22221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dirty="0"/>
              <a:t>TOST</a:t>
            </a:r>
            <a:r>
              <a:rPr lang="es-PR" baseline="0" dirty="0"/>
              <a:t> = Target Organ Systemic Toxicity</a:t>
            </a:r>
            <a:endParaRPr lang="es-PR" dirty="0"/>
          </a:p>
        </p:txBody>
      </p:sp>
    </p:spTree>
    <p:extLst>
      <p:ext uri="{BB962C8B-B14F-4D97-AF65-F5344CB8AC3E}">
        <p14:creationId xmlns:p14="http://schemas.microsoft.com/office/powerpoint/2010/main" val="8183750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F4883F-C761-4A5A-BDA9-BBC20F84E62B}" type="slidenum">
              <a:rPr lang="fr-CA" smtClean="0">
                <a:latin typeface="Arial" pitchFamily="34" charset="0"/>
              </a:rPr>
              <a:pPr/>
              <a:t>75</a:t>
            </a:fld>
            <a:endParaRPr lang="fr-CA" dirty="0">
              <a:latin typeface="Arial" pitchFamily="34" charset="0"/>
            </a:endParaRPr>
          </a:p>
        </p:txBody>
      </p:sp>
      <p:sp>
        <p:nvSpPr>
          <p:cNvPr id="223235" name="Rectangle 2"/>
          <p:cNvSpPr>
            <a:spLocks noGrp="1" noRot="1" noChangeAspect="1" noTextEdit="1"/>
          </p:cNvSpPr>
          <p:nvPr>
            <p:ph type="sldImg"/>
          </p:nvPr>
        </p:nvSpPr>
        <p:spPr bwMode="auto">
          <a:noFill/>
          <a:ln>
            <a:solidFill>
              <a:srgbClr val="000000"/>
            </a:solidFill>
            <a:miter lim="800000"/>
            <a:headEnd/>
            <a:tailEnd/>
          </a:ln>
        </p:spPr>
      </p:sp>
      <p:sp>
        <p:nvSpPr>
          <p:cNvPr id="22323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Tree>
    <p:extLst>
      <p:ext uri="{BB962C8B-B14F-4D97-AF65-F5344CB8AC3E}">
        <p14:creationId xmlns:p14="http://schemas.microsoft.com/office/powerpoint/2010/main" val="4820857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24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A83849-E3E0-4368-8243-F853D5245671}" type="slidenum">
              <a:rPr lang="en-US" smtClean="0">
                <a:latin typeface="Arial" pitchFamily="34" charset="0"/>
              </a:rPr>
              <a:pPr/>
              <a:t>76</a:t>
            </a:fld>
            <a:endParaRPr lang="en-US" dirty="0">
              <a:latin typeface="Arial" pitchFamily="34" charset="0"/>
            </a:endParaRPr>
          </a:p>
        </p:txBody>
      </p:sp>
    </p:spTree>
    <p:extLst>
      <p:ext uri="{BB962C8B-B14F-4D97-AF65-F5344CB8AC3E}">
        <p14:creationId xmlns:p14="http://schemas.microsoft.com/office/powerpoint/2010/main" val="39093222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112900-BBF1-4782-AD0C-4115D3A9DC00}" type="slidenum">
              <a:rPr lang="fr-CA" smtClean="0">
                <a:latin typeface="Arial" pitchFamily="34" charset="0"/>
              </a:rPr>
              <a:pPr/>
              <a:t>77</a:t>
            </a:fld>
            <a:endParaRPr lang="fr-CA" dirty="0">
              <a:latin typeface="Arial" pitchFamily="34" charset="0"/>
            </a:endParaRPr>
          </a:p>
        </p:txBody>
      </p:sp>
      <p:sp>
        <p:nvSpPr>
          <p:cNvPr id="225283" name="Rectangle 2"/>
          <p:cNvSpPr>
            <a:spLocks noGrp="1" noRot="1" noChangeAspect="1" noTextEdit="1"/>
          </p:cNvSpPr>
          <p:nvPr>
            <p:ph type="sldImg"/>
          </p:nvPr>
        </p:nvSpPr>
        <p:spPr bwMode="auto">
          <a:noFill/>
          <a:ln>
            <a:solidFill>
              <a:srgbClr val="000000"/>
            </a:solidFill>
            <a:miter lim="800000"/>
            <a:headEnd/>
            <a:tailEnd/>
          </a:ln>
        </p:spPr>
      </p:sp>
      <p:sp>
        <p:nvSpPr>
          <p:cNvPr id="198660" name="Rectangle 3"/>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sz="1400" dirty="0">
                <a:latin typeface="+mj-lt"/>
              </a:rPr>
              <a:t>Divide participants into small groups. Provide groups with reference information. Allow 10 minutes for exercise and discussion </a:t>
            </a:r>
          </a:p>
          <a:p>
            <a:pPr eaLnBrk="1" hangingPunct="1">
              <a:defRPr/>
            </a:pPr>
            <a:endParaRPr lang="en-US" sz="1400" dirty="0">
              <a:latin typeface="+mj-lt"/>
            </a:endParaRPr>
          </a:p>
          <a:p>
            <a:pPr eaLnBrk="1" hangingPunct="1">
              <a:defRPr/>
            </a:pPr>
            <a:r>
              <a:rPr lang="en-US" sz="1400" dirty="0">
                <a:latin typeface="+mj-lt"/>
              </a:rPr>
              <a:t>Health – </a:t>
            </a:r>
            <a:r>
              <a:rPr lang="en-US" altLang="ja-JP" sz="1400" b="1" dirty="0">
                <a:latin typeface="+mj-lt"/>
                <a:ea typeface="MS Mincho" pitchFamily="49" charset="-128"/>
                <a:cs typeface="Times New Roman" pitchFamily="18" charset="0"/>
              </a:rPr>
              <a:t>Carcinogen; Mutagenicity; Reproductive Toxicity; Respiratory Sensitizer; Target Organ Toxicity; Aspiration Toxicity</a:t>
            </a:r>
            <a:endParaRPr lang="en-US" altLang="ja-JP" sz="1400" b="1" dirty="0">
              <a:latin typeface="+mj-lt"/>
              <a:ea typeface="MS Mincho" pitchFamily="49" charset="-128"/>
              <a:cs typeface="Times New Roman" pitchFamily="18" charset="0"/>
              <a:sym typeface="Symbol" pitchFamily="18" charset="2"/>
            </a:endParaRPr>
          </a:p>
          <a:p>
            <a:pPr eaLnBrk="1" hangingPunct="1">
              <a:defRPr/>
            </a:pPr>
            <a:endParaRPr lang="en-US" sz="1400" dirty="0">
              <a:latin typeface="+mj-lt"/>
            </a:endParaRPr>
          </a:p>
          <a:p>
            <a:pPr eaLnBrk="1" hangingPunct="1">
              <a:defRPr/>
            </a:pPr>
            <a:r>
              <a:rPr lang="en-US" sz="1400" dirty="0">
                <a:latin typeface="+mj-lt"/>
              </a:rPr>
              <a:t>Crossbones – </a:t>
            </a:r>
            <a:r>
              <a:rPr lang="en-US" sz="1400" b="1" dirty="0">
                <a:latin typeface="+mj-lt"/>
              </a:rPr>
              <a:t>Acute toxicity </a:t>
            </a:r>
          </a:p>
          <a:p>
            <a:pPr eaLnBrk="1" hangingPunct="1">
              <a:defRPr/>
            </a:pPr>
            <a:endParaRPr lang="en-US" sz="1400" dirty="0">
              <a:latin typeface="+mj-lt"/>
            </a:endParaRPr>
          </a:p>
          <a:p>
            <a:pPr eaLnBrk="1" hangingPunct="1">
              <a:defRPr/>
            </a:pPr>
            <a:r>
              <a:rPr lang="en-US" sz="1400" dirty="0">
                <a:latin typeface="+mj-lt"/>
              </a:rPr>
              <a:t>Exclamation - </a:t>
            </a:r>
            <a:r>
              <a:rPr lang="en-US" altLang="ja-JP" sz="1400" b="1" dirty="0">
                <a:latin typeface="+mj-lt"/>
                <a:ea typeface="MS Mincho" pitchFamily="49" charset="-128"/>
              </a:rPr>
              <a:t>Irritant;  Skin Sensitizer; Acute Toxicity (harmful); Narcotic effects; Respiratory Tract Irritant; Hazardous to Ozone Layer</a:t>
            </a:r>
            <a:endParaRPr lang="en-US" altLang="ja-JP" sz="1400" b="1" dirty="0">
              <a:latin typeface="+mj-lt"/>
              <a:ea typeface="MS Mincho" pitchFamily="49" charset="-128"/>
              <a:sym typeface="Symbol" pitchFamily="18" charset="2"/>
            </a:endParaRPr>
          </a:p>
          <a:p>
            <a:pPr eaLnBrk="1" hangingPunct="1">
              <a:defRPr/>
            </a:pPr>
            <a:endParaRPr lang="en-US" sz="1400" dirty="0">
              <a:latin typeface="+mj-lt"/>
            </a:endParaRPr>
          </a:p>
          <a:p>
            <a:pPr eaLnBrk="1" hangingPunct="1">
              <a:defRPr/>
            </a:pPr>
            <a:r>
              <a:rPr lang="en-US" sz="1400" dirty="0">
                <a:latin typeface="+mj-lt"/>
              </a:rPr>
              <a:t>Different hazards are identified with these pictograms</a:t>
            </a:r>
          </a:p>
        </p:txBody>
      </p:sp>
    </p:spTree>
    <p:extLst>
      <p:ext uri="{BB962C8B-B14F-4D97-AF65-F5344CB8AC3E}">
        <p14:creationId xmlns:p14="http://schemas.microsoft.com/office/powerpoint/2010/main" val="42885009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txBox="1">
            <a:spLocks noGrp="1"/>
          </p:cNvSpPr>
          <p:nvPr/>
        </p:nvSpPr>
        <p:spPr bwMode="auto">
          <a:xfrm>
            <a:off x="4073287" y="9001382"/>
            <a:ext cx="3117261" cy="474183"/>
          </a:xfrm>
          <a:prstGeom prst="rect">
            <a:avLst/>
          </a:prstGeom>
          <a:noFill/>
          <a:ln w="9525">
            <a:noFill/>
            <a:miter lim="800000"/>
            <a:headEnd/>
            <a:tailEnd/>
          </a:ln>
        </p:spPr>
        <p:txBody>
          <a:bodyPr lIns="95210" tIns="47605" rIns="95210" bIns="47605" anchor="b"/>
          <a:lstStyle/>
          <a:p>
            <a:pPr algn="r"/>
            <a:fld id="{2F63C806-E064-4207-AB36-54E8EE4F1A74}" type="slidenum">
              <a:rPr lang="fr-CA" sz="1200"/>
              <a:pPr algn="r"/>
              <a:t>78</a:t>
            </a:fld>
            <a:endParaRPr lang="fr-CA" sz="1200" dirty="0"/>
          </a:p>
        </p:txBody>
      </p:sp>
      <p:sp>
        <p:nvSpPr>
          <p:cNvPr id="226307" name="Rectangle 2"/>
          <p:cNvSpPr>
            <a:spLocks noGrp="1" noRot="1" noChangeAspect="1" noTextEdit="1"/>
          </p:cNvSpPr>
          <p:nvPr>
            <p:ph type="sldImg"/>
          </p:nvPr>
        </p:nvSpPr>
        <p:spPr bwMode="auto">
          <a:noFill/>
          <a:ln>
            <a:solidFill>
              <a:srgbClr val="000000"/>
            </a:solidFill>
            <a:miter lim="800000"/>
            <a:headEnd/>
            <a:tailEnd/>
          </a:ln>
        </p:spPr>
      </p:sp>
      <p:sp>
        <p:nvSpPr>
          <p:cNvPr id="22630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Skull and crossbones - toxic</a:t>
            </a:r>
          </a:p>
          <a:p>
            <a:pPr eaLnBrk="1" hangingPunct="1">
              <a:spcBef>
                <a:spcPct val="0"/>
              </a:spcBef>
            </a:pPr>
            <a:endParaRPr lang="en-US" dirty="0"/>
          </a:p>
          <a:p>
            <a:pPr eaLnBrk="1" hangingPunct="1">
              <a:spcBef>
                <a:spcPct val="0"/>
              </a:spcBef>
            </a:pPr>
            <a:r>
              <a:rPr lang="en-US" dirty="0"/>
              <a:t>Flame - flammable</a:t>
            </a:r>
          </a:p>
          <a:p>
            <a:pPr eaLnBrk="1" hangingPunct="1">
              <a:spcBef>
                <a:spcPct val="0"/>
              </a:spcBef>
            </a:pPr>
            <a:endParaRPr lang="en-US" dirty="0"/>
          </a:p>
          <a:p>
            <a:pPr eaLnBrk="1" hangingPunct="1">
              <a:spcBef>
                <a:spcPct val="0"/>
              </a:spcBef>
            </a:pPr>
            <a:r>
              <a:rPr lang="en-US" dirty="0"/>
              <a:t>Corrosion</a:t>
            </a:r>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78</a:t>
            </a:fld>
            <a:endParaRPr lang="en-US" dirty="0"/>
          </a:p>
        </p:txBody>
      </p:sp>
    </p:spTree>
    <p:extLst>
      <p:ext uri="{BB962C8B-B14F-4D97-AF65-F5344CB8AC3E}">
        <p14:creationId xmlns:p14="http://schemas.microsoft.com/office/powerpoint/2010/main" val="16574033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txBox="1">
            <a:spLocks noGrp="1"/>
          </p:cNvSpPr>
          <p:nvPr/>
        </p:nvSpPr>
        <p:spPr bwMode="auto">
          <a:xfrm>
            <a:off x="4073287" y="9001382"/>
            <a:ext cx="3117261" cy="474183"/>
          </a:xfrm>
          <a:prstGeom prst="rect">
            <a:avLst/>
          </a:prstGeom>
          <a:noFill/>
          <a:ln w="9525">
            <a:noFill/>
            <a:miter lim="800000"/>
            <a:headEnd/>
            <a:tailEnd/>
          </a:ln>
        </p:spPr>
        <p:txBody>
          <a:bodyPr lIns="95210" tIns="47605" rIns="95210" bIns="47605" anchor="b"/>
          <a:lstStyle/>
          <a:p>
            <a:pPr algn="r"/>
            <a:fld id="{EF589FD9-196B-4609-873B-785A56113500}" type="slidenum">
              <a:rPr lang="fr-CA" sz="1200"/>
              <a:pPr algn="r"/>
              <a:t>79</a:t>
            </a:fld>
            <a:endParaRPr lang="fr-CA" sz="1200" dirty="0"/>
          </a:p>
        </p:txBody>
      </p:sp>
      <p:sp>
        <p:nvSpPr>
          <p:cNvPr id="227331" name="Rectangle 2"/>
          <p:cNvSpPr>
            <a:spLocks noGrp="1" noRot="1" noChangeAspect="1" noTextEdit="1"/>
          </p:cNvSpPr>
          <p:nvPr>
            <p:ph type="sldImg"/>
          </p:nvPr>
        </p:nvSpPr>
        <p:spPr bwMode="auto">
          <a:noFill/>
          <a:ln>
            <a:solidFill>
              <a:srgbClr val="000000"/>
            </a:solidFill>
            <a:miter lim="800000"/>
            <a:headEnd/>
            <a:tailEnd/>
          </a:ln>
        </p:spPr>
      </p:sp>
      <p:sp>
        <p:nvSpPr>
          <p:cNvPr id="227332" name="Rectangle 3"/>
          <p:cNvSpPr>
            <a:spLocks noGrp="1"/>
          </p:cNvSpPr>
          <p:nvPr>
            <p:ph type="body" idx="1"/>
          </p:nvPr>
        </p:nvSpPr>
        <p:spPr bwMode="auto">
          <a:noFill/>
        </p:spPr>
        <p:txBody>
          <a:bodyPr wrap="square" numCol="1" anchor="t" anchorCtr="0" compatLnSpc="1">
            <a:prstTxWarp prst="textNoShape">
              <a:avLst/>
            </a:prstTxWarp>
          </a:bodyPr>
          <a:lstStyle/>
          <a:p>
            <a:pPr defTabSz="934343">
              <a:lnSpc>
                <a:spcPct val="80000"/>
              </a:lnSpc>
              <a:defRPr/>
            </a:pPr>
            <a:endParaRPr lang="en-US" dirty="0"/>
          </a:p>
          <a:p>
            <a:pPr defTabSz="934343">
              <a:lnSpc>
                <a:spcPct val="80000"/>
              </a:lnSpc>
              <a:defRPr/>
            </a:pPr>
            <a:r>
              <a:rPr lang="en-US" dirty="0"/>
              <a:t>Wear cold insulating gloves - </a:t>
            </a:r>
            <a:r>
              <a:rPr lang="en-US" b="1" dirty="0"/>
              <a:t>handling</a:t>
            </a:r>
          </a:p>
          <a:p>
            <a:pPr eaLnBrk="1" hangingPunct="1">
              <a:lnSpc>
                <a:spcPct val="80000"/>
              </a:lnSpc>
            </a:pPr>
            <a:endParaRPr lang="en-US" dirty="0"/>
          </a:p>
          <a:p>
            <a:pPr eaLnBrk="1" hangingPunct="1">
              <a:lnSpc>
                <a:spcPct val="80000"/>
              </a:lnSpc>
            </a:pPr>
            <a:r>
              <a:rPr lang="en-US" dirty="0"/>
              <a:t>Dispose of contents in accordance with local regulations - </a:t>
            </a:r>
            <a:r>
              <a:rPr lang="en-US" b="1" dirty="0"/>
              <a:t>disposal</a:t>
            </a:r>
          </a:p>
          <a:p>
            <a:pPr eaLnBrk="1" hangingPunct="1">
              <a:lnSpc>
                <a:spcPct val="80000"/>
              </a:lnSpc>
            </a:pPr>
            <a:endParaRPr lang="en-US" dirty="0"/>
          </a:p>
          <a:p>
            <a:pPr eaLnBrk="1" hangingPunct="1">
              <a:lnSpc>
                <a:spcPct val="80000"/>
              </a:lnSpc>
            </a:pPr>
            <a:r>
              <a:rPr lang="en-US" dirty="0"/>
              <a:t>If exposed: call poison center or doctor/ physician – </a:t>
            </a:r>
            <a:r>
              <a:rPr lang="en-US" b="1" dirty="0"/>
              <a:t>first</a:t>
            </a:r>
            <a:r>
              <a:rPr lang="en-US" b="1" baseline="0" dirty="0"/>
              <a:t> aid measures</a:t>
            </a:r>
            <a:endParaRPr lang="en-US" b="1" dirty="0"/>
          </a:p>
          <a:p>
            <a:pPr eaLnBrk="1" hangingPunct="1">
              <a:lnSpc>
                <a:spcPct val="80000"/>
              </a:lnSpc>
            </a:pPr>
            <a:endParaRPr lang="en-US" dirty="0"/>
          </a:p>
          <a:p>
            <a:pPr eaLnBrk="1" hangingPunct="1">
              <a:lnSpc>
                <a:spcPct val="80000"/>
              </a:lnSpc>
            </a:pPr>
            <a:r>
              <a:rPr lang="en-US" dirty="0"/>
              <a:t>Stored in a well ventilated place - </a:t>
            </a:r>
            <a:r>
              <a:rPr lang="en-US" b="1" dirty="0"/>
              <a:t>storage</a:t>
            </a:r>
            <a:endParaRPr lang="es-PR" b="1" dirty="0"/>
          </a:p>
          <a:p>
            <a:pPr eaLnBrk="1" hangingPunct="1">
              <a:spcBef>
                <a:spcPct val="0"/>
              </a:spcBef>
            </a:pPr>
            <a:endParaRPr lang="en-US" dirty="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79</a:t>
            </a:fld>
            <a:endParaRPr lang="en-US" dirty="0"/>
          </a:p>
        </p:txBody>
      </p:sp>
    </p:spTree>
    <p:extLst>
      <p:ext uri="{BB962C8B-B14F-4D97-AF65-F5344CB8AC3E}">
        <p14:creationId xmlns:p14="http://schemas.microsoft.com/office/powerpoint/2010/main" val="1601522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lvl="0" eaLnBrk="1" hangingPunct="1">
              <a:buFont typeface="Wingdings 2" pitchFamily="18" charset="2"/>
              <a:buNone/>
            </a:pPr>
            <a:r>
              <a:rPr lang="en-US" dirty="0"/>
              <a:t>UN Globally Harmonized System of Classification and Labeling of Chemicals, third revision is sometimes called the “purple book”</a:t>
            </a:r>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8E70D8-041E-45C9-BD9E-AACCB40DB8E0}" type="slidenum">
              <a:rPr lang="en-US" smtClean="0">
                <a:latin typeface="Arial" pitchFamily="34" charset="0"/>
              </a:rPr>
              <a:pPr/>
              <a:t>8</a:t>
            </a:fld>
            <a:endParaRPr lang="en-US" dirty="0">
              <a:latin typeface="Arial" pitchFamily="34" charset="0"/>
            </a:endParaRPr>
          </a:p>
        </p:txBody>
      </p:sp>
    </p:spTree>
    <p:extLst>
      <p:ext uri="{BB962C8B-B14F-4D97-AF65-F5344CB8AC3E}">
        <p14:creationId xmlns:p14="http://schemas.microsoft.com/office/powerpoint/2010/main" val="30887865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Section 4 – First aid supplemented by section 2</a:t>
            </a:r>
          </a:p>
          <a:p>
            <a:endParaRPr lang="en-US" dirty="0"/>
          </a:p>
          <a:p>
            <a:r>
              <a:rPr lang="en-US" dirty="0"/>
              <a:t>Section 9 – Physical and chemical properties</a:t>
            </a:r>
          </a:p>
          <a:p>
            <a:endParaRPr lang="en-US" dirty="0"/>
          </a:p>
          <a:p>
            <a:r>
              <a:rPr lang="en-US" dirty="0"/>
              <a:t>Section 7 – Storage and handling</a:t>
            </a:r>
          </a:p>
          <a:p>
            <a:endParaRPr lang="en-US" dirty="0"/>
          </a:p>
          <a:p>
            <a:r>
              <a:rPr lang="en-US" dirty="0"/>
              <a:t>Section 11 - Toxicological information</a:t>
            </a:r>
          </a:p>
          <a:p>
            <a:endParaRPr lang="en-US" dirty="0"/>
          </a:p>
          <a:p>
            <a:r>
              <a:rPr lang="en-US" dirty="0"/>
              <a:t>Section 1 – Identification </a:t>
            </a:r>
          </a:p>
        </p:txBody>
      </p:sp>
      <p:sp>
        <p:nvSpPr>
          <p:cNvPr id="229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96C754-C08B-4A97-B8FC-665DF4E9A63F}" type="slidenum">
              <a:rPr lang="en-US" smtClean="0">
                <a:latin typeface="Arial" pitchFamily="34" charset="0"/>
              </a:rPr>
              <a:pPr/>
              <a:t>80</a:t>
            </a:fld>
            <a:endParaRPr lang="en-US" dirty="0">
              <a:latin typeface="Arial" pitchFamily="34" charset="0"/>
            </a:endParaRPr>
          </a:p>
        </p:txBody>
      </p:sp>
    </p:spTree>
    <p:extLst>
      <p:ext uri="{BB962C8B-B14F-4D97-AF65-F5344CB8AC3E}">
        <p14:creationId xmlns:p14="http://schemas.microsoft.com/office/powerpoint/2010/main" val="33676408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Divide the participants into small groups and provide them with Appendix C.</a:t>
            </a:r>
            <a:r>
              <a:rPr lang="en-US" baseline="0" dirty="0"/>
              <a:t> Indicate the name and hazard classification (heath/ physical) for the selected chemical. Instruct participants to fill out </a:t>
            </a:r>
            <a:r>
              <a:rPr lang="en-US" dirty="0"/>
              <a:t>the label template. </a:t>
            </a:r>
          </a:p>
          <a:p>
            <a:pPr eaLnBrk="1" hangingPunct="1"/>
            <a:endParaRPr lang="en-US" dirty="0"/>
          </a:p>
          <a:p>
            <a:pPr eaLnBrk="1" hangingPunct="1"/>
            <a:r>
              <a:rPr lang="en-US" dirty="0"/>
              <a:t>SDS</a:t>
            </a:r>
            <a:r>
              <a:rPr lang="en-US" baseline="0" dirty="0"/>
              <a:t> for the following </a:t>
            </a:r>
            <a:r>
              <a:rPr lang="en-US" dirty="0"/>
              <a:t>Chemicals are available</a:t>
            </a:r>
            <a:r>
              <a:rPr lang="en-US" baseline="0" dirty="0"/>
              <a:t> </a:t>
            </a:r>
          </a:p>
          <a:p>
            <a:pPr eaLnBrk="1" hangingPunct="1"/>
            <a:endParaRPr lang="en-US" baseline="0" dirty="0"/>
          </a:p>
          <a:p>
            <a:pPr eaLnBrk="1" hangingPunct="1"/>
            <a:r>
              <a:rPr lang="en-US" baseline="0" dirty="0"/>
              <a:t>Manufacturing sector – pesticides such as Aldrin, Malathion (toxic), solvents like Toluene, Xylene, (flammable)</a:t>
            </a:r>
          </a:p>
          <a:p>
            <a:pPr eaLnBrk="1" hangingPunct="1"/>
            <a:endParaRPr lang="en-US" baseline="0" dirty="0"/>
          </a:p>
          <a:p>
            <a:pPr eaLnBrk="1" hangingPunct="1"/>
            <a:r>
              <a:rPr lang="en-US" baseline="0" dirty="0"/>
              <a:t>Service sectors – solvent such as Acetone Turpentine (toxic, flammable) , Formaldehyde (toxic), PCB’s, Wax floor (irritants), cleaners such as Clorox, Lysol (corrosives), </a:t>
            </a:r>
          </a:p>
          <a:p>
            <a:pPr eaLnBrk="1" hangingPunct="1"/>
            <a:endParaRPr lang="en-US" dirty="0"/>
          </a:p>
          <a:p>
            <a:pPr eaLnBrk="1" hangingPunct="1"/>
            <a:r>
              <a:rPr lang="en-US" dirty="0"/>
              <a:t>Participants are expected to correctly identify in Appendix C</a:t>
            </a:r>
            <a:r>
              <a:rPr lang="en-US" baseline="0" dirty="0"/>
              <a:t> the reference information for the corresponding hazard category.</a:t>
            </a:r>
            <a:r>
              <a:rPr lang="en-US" dirty="0"/>
              <a:t> Allow 15 minutes for exercise and discussion.</a:t>
            </a:r>
          </a:p>
          <a:p>
            <a:pPr eaLnBrk="1" hangingPunct="1"/>
            <a:endParaRPr lang="en-US" dirty="0"/>
          </a:p>
        </p:txBody>
      </p:sp>
      <p:sp>
        <p:nvSpPr>
          <p:cNvPr id="228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154765-3EFD-4D25-AF98-0F5A3B7CF294}" type="slidenum">
              <a:rPr lang="en-US" smtClean="0">
                <a:latin typeface="Arial" pitchFamily="34" charset="0"/>
              </a:rPr>
              <a:pPr/>
              <a:t>81</a:t>
            </a:fld>
            <a:endParaRPr lang="en-US" dirty="0">
              <a:latin typeface="Arial" pitchFamily="34" charset="0"/>
            </a:endParaRPr>
          </a:p>
        </p:txBody>
      </p:sp>
    </p:spTree>
    <p:extLst>
      <p:ext uri="{BB962C8B-B14F-4D97-AF65-F5344CB8AC3E}">
        <p14:creationId xmlns:p14="http://schemas.microsoft.com/office/powerpoint/2010/main" val="1493260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Pass out Pre-Post</a:t>
            </a:r>
            <a:r>
              <a:rPr lang="en-US" baseline="0" dirty="0"/>
              <a:t> Assessment, have attendees complete.</a:t>
            </a:r>
          </a:p>
          <a:p>
            <a:endParaRPr lang="en-US" baseline="0" dirty="0"/>
          </a:p>
          <a:p>
            <a:r>
              <a:rPr lang="en-US" baseline="0" dirty="0"/>
              <a:t>Go over answers.</a:t>
            </a:r>
          </a:p>
          <a:p>
            <a:r>
              <a:rPr lang="en-US" baseline="0" dirty="0"/>
              <a:t>Collect forms</a:t>
            </a:r>
          </a:p>
          <a:p>
            <a:endParaRPr lang="en-US" baseline="0" dirty="0"/>
          </a:p>
          <a:p>
            <a:r>
              <a:rPr lang="en-US" baseline="0" dirty="0"/>
              <a:t>Complete course evaluations and collect. </a:t>
            </a:r>
          </a:p>
        </p:txBody>
      </p:sp>
      <p:sp>
        <p:nvSpPr>
          <p:cNvPr id="274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C5758D-5869-4238-A9B4-AEAB5C8B2D40}" type="slidenum">
              <a:rPr lang="en-US" smtClean="0">
                <a:latin typeface="Arial" pitchFamily="34" charset="0"/>
              </a:rPr>
              <a:pPr/>
              <a:t>82</a:t>
            </a:fld>
            <a:endParaRPr lang="en-US" dirty="0">
              <a:latin typeface="Arial" pitchFamily="34" charset="0"/>
            </a:endParaRPr>
          </a:p>
        </p:txBody>
      </p:sp>
    </p:spTree>
    <p:extLst>
      <p:ext uri="{BB962C8B-B14F-4D97-AF65-F5344CB8AC3E}">
        <p14:creationId xmlns:p14="http://schemas.microsoft.com/office/powerpoint/2010/main" val="749356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p:cNvSpPr>
          <p:nvPr/>
        </p:nvSpPr>
        <p:spPr bwMode="auto">
          <a:xfrm>
            <a:off x="4073287" y="9001382"/>
            <a:ext cx="3117261" cy="474183"/>
          </a:xfrm>
          <a:prstGeom prst="rect">
            <a:avLst/>
          </a:prstGeom>
          <a:noFill/>
          <a:ln w="9525">
            <a:noFill/>
            <a:miter lim="800000"/>
            <a:headEnd/>
            <a:tailEnd/>
          </a:ln>
        </p:spPr>
        <p:txBody>
          <a:bodyPr lIns="97017" tIns="48510" rIns="97017" bIns="48510" anchor="b"/>
          <a:lstStyle/>
          <a:p>
            <a:pPr algn="r"/>
            <a:fld id="{FE356B73-47D9-4BE4-AD00-FFEA9754CB5D}" type="slidenum">
              <a:rPr lang="fr-CA" sz="1200"/>
              <a:pPr algn="r"/>
              <a:t>9</a:t>
            </a:fld>
            <a:endParaRPr lang="fr-CA" sz="1200" dirty="0"/>
          </a:p>
        </p:txBody>
      </p:sp>
      <p:sp>
        <p:nvSpPr>
          <p:cNvPr id="153603" name="Rectangle 2"/>
          <p:cNvSpPr>
            <a:spLocks noGrp="1" noRot="1" noChangeAspect="1" noTextEdit="1"/>
          </p:cNvSpPr>
          <p:nvPr>
            <p:ph type="sldImg"/>
          </p:nvPr>
        </p:nvSpPr>
        <p:spPr bwMode="auto">
          <a:noFill/>
          <a:ln>
            <a:solidFill>
              <a:srgbClr val="000000"/>
            </a:solidFill>
            <a:miter lim="800000"/>
            <a:headEnd/>
            <a:tailEnd/>
          </a:ln>
        </p:spPr>
      </p:sp>
      <p:sp>
        <p:nvSpPr>
          <p:cNvPr id="15360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Read PP page</a:t>
            </a:r>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9</a:t>
            </a:fld>
            <a:endParaRPr lang="en-US" dirty="0"/>
          </a:p>
        </p:txBody>
      </p:sp>
    </p:spTree>
    <p:extLst>
      <p:ext uri="{BB962C8B-B14F-4D97-AF65-F5344CB8AC3E}">
        <p14:creationId xmlns:p14="http://schemas.microsoft.com/office/powerpoint/2010/main" val="3710307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276600"/>
            <a:ext cx="7772400" cy="533399"/>
          </a:xfrm>
          <a:prstGeom prst="rect">
            <a:avLst/>
          </a:prstGeom>
        </p:spPr>
        <p:txBody>
          <a:bodyPr/>
          <a:lstStyle>
            <a:lvl1pPr>
              <a:defRPr sz="2400" b="1">
                <a:solidFill>
                  <a:srgbClr val="7D212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0"/>
          </p:nvPr>
        </p:nvSpPr>
        <p:spPr>
          <a:xfrm>
            <a:off x="228600" y="6324600"/>
            <a:ext cx="1143000" cy="365125"/>
          </a:xfrm>
          <a:prstGeom prst="rect">
            <a:avLst/>
          </a:prstGeom>
        </p:spPr>
        <p:txBody>
          <a:bodyPr/>
          <a:lstStyle>
            <a:lvl1pPr>
              <a:defRPr>
                <a:solidFill>
                  <a:schemeClr val="bg1"/>
                </a:solidFill>
              </a:defRPr>
            </a:lvl1pPr>
          </a:lstStyle>
          <a:p>
            <a:fld id="{7D32CA9B-88EC-468A-8955-062877D5FC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88392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0"/>
          </p:nvPr>
        </p:nvSpPr>
        <p:spPr>
          <a:xfrm>
            <a:off x="228600" y="6324600"/>
            <a:ext cx="1143000" cy="365125"/>
          </a:xfrm>
          <a:prstGeom prst="rect">
            <a:avLst/>
          </a:prstGeom>
        </p:spPr>
        <p:txBody>
          <a:bodyPr/>
          <a:lstStyle>
            <a:lvl1pPr>
              <a:defRPr>
                <a:solidFill>
                  <a:schemeClr val="bg1"/>
                </a:solidFill>
              </a:defRPr>
            </a:lvl1pPr>
          </a:lstStyle>
          <a:p>
            <a:fld id="{7D32CA9B-88EC-468A-8955-062877D5FC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44958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876801" y="1036639"/>
            <a:ext cx="4114799"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1"/>
          </p:nvPr>
        </p:nvSpPr>
        <p:spPr>
          <a:xfrm>
            <a:off x="228600" y="6324600"/>
            <a:ext cx="1143000" cy="365125"/>
          </a:xfrm>
          <a:prstGeom prst="rect">
            <a:avLst/>
          </a:prstGeom>
        </p:spPr>
        <p:txBody>
          <a:bodyPr/>
          <a:lstStyle>
            <a:lvl1pPr>
              <a:defRPr>
                <a:solidFill>
                  <a:schemeClr val="bg1"/>
                </a:solidFill>
              </a:defRPr>
            </a:lvl1pPr>
          </a:lstStyle>
          <a:p>
            <a:fld id="{7D32CA9B-88EC-468A-8955-062877D5FCA4}" type="slidenum">
              <a:rPr lang="en-US" smtClean="0"/>
              <a:pPr/>
              <a:t>‹#›</a:t>
            </a:fld>
            <a:endParaRPr lang="en-US"/>
          </a:p>
        </p:txBody>
      </p:sp>
    </p:spTree>
    <p:extLst>
      <p:ext uri="{BB962C8B-B14F-4D97-AF65-F5344CB8AC3E}">
        <p14:creationId xmlns:p14="http://schemas.microsoft.com/office/powerpoint/2010/main" val="265216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a:spLocks noGrp="1"/>
          </p:cNvSpPr>
          <p:nvPr>
            <p:ph idx="1"/>
          </p:nvPr>
        </p:nvSpPr>
        <p:spPr>
          <a:xfrm>
            <a:off x="381000" y="975519"/>
            <a:ext cx="83820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a:xfrm>
            <a:off x="228600" y="6324600"/>
            <a:ext cx="1143000" cy="365125"/>
          </a:xfrm>
          <a:prstGeom prst="rect">
            <a:avLst/>
          </a:prstGeom>
        </p:spPr>
        <p:txBody>
          <a:bodyPr/>
          <a:lstStyle>
            <a:lvl1pPr>
              <a:defRPr>
                <a:solidFill>
                  <a:schemeClr val="bg1"/>
                </a:solidFill>
              </a:defRPr>
            </a:lvl1pPr>
          </a:lstStyle>
          <a:p>
            <a:fld id="{7D32CA9B-88EC-468A-8955-062877D5FC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4"/>
          <p:cNvSpPr txBox="1">
            <a:spLocks/>
          </p:cNvSpPr>
          <p:nvPr userDrawn="1"/>
        </p:nvSpPr>
        <p:spPr>
          <a:xfrm>
            <a:off x="228600" y="6324600"/>
            <a:ext cx="11430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2CA9B-88EC-468A-8955-062877D5FCA4}" type="slidenum">
              <a:rPr lang="en-US" smtClean="0"/>
              <a:pPr/>
              <a:t>‹#›</a:t>
            </a:fld>
            <a:endParaRPr lang="en-US"/>
          </a:p>
        </p:txBody>
      </p:sp>
      <p:sp>
        <p:nvSpPr>
          <p:cNvPr id="4" name="Slide Number Placeholder 4"/>
          <p:cNvSpPr>
            <a:spLocks noGrp="1"/>
          </p:cNvSpPr>
          <p:nvPr>
            <p:ph type="sldNum" sz="quarter" idx="4"/>
          </p:nvPr>
        </p:nvSpPr>
        <p:spPr>
          <a:xfrm>
            <a:off x="381000" y="6477000"/>
            <a:ext cx="1143000" cy="365125"/>
          </a:xfrm>
          <a:prstGeom prst="rect">
            <a:avLst/>
          </a:prstGeom>
        </p:spPr>
        <p:txBody>
          <a:bodyPr/>
          <a:lstStyle>
            <a:lvl1pPr>
              <a:defRPr>
                <a:solidFill>
                  <a:schemeClr val="bg1"/>
                </a:solidFill>
              </a:defRPr>
            </a:lvl1pPr>
          </a:lstStyle>
          <a:p>
            <a:fld id="{7D32CA9B-88EC-468A-8955-062877D5FC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image" Target="../media/image54.png"/><Relationship Id="rId3" Type="http://schemas.openxmlformats.org/officeDocument/2006/relationships/notesSlide" Target="../notesSlides/notesSlide63.xml"/><Relationship Id="rId7" Type="http://schemas.openxmlformats.org/officeDocument/2006/relationships/image" Target="../media/image57.png"/><Relationship Id="rId12"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55.png"/><Relationship Id="rId1" Type="http://schemas.openxmlformats.org/officeDocument/2006/relationships/vmlDrawing" Target="../drawings/vmlDrawing1.vml"/><Relationship Id="rId6" Type="http://schemas.openxmlformats.org/officeDocument/2006/relationships/image" Target="../media/image56.wmf"/><Relationship Id="rId11" Type="http://schemas.openxmlformats.org/officeDocument/2006/relationships/image" Target="../media/image53.png"/><Relationship Id="rId5" Type="http://schemas.openxmlformats.org/officeDocument/2006/relationships/image" Target="../media/image52.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media/image59.wmf"/><Relationship Id="rId14" Type="http://schemas.openxmlformats.org/officeDocument/2006/relationships/image" Target="../media/image60.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6.w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Grp="1" noChangeArrowheads="1"/>
          </p:cNvSpPr>
          <p:nvPr>
            <p:ph type="ctrTitle"/>
          </p:nvPr>
        </p:nvSpPr>
        <p:spPr/>
        <p:txBody>
          <a:bodyPr/>
          <a:lstStyle/>
          <a:p>
            <a:pPr eaLnBrk="1" hangingPunct="1">
              <a:defRPr/>
            </a:pPr>
            <a:r>
              <a:rPr lang="en-US" sz="2800" noProof="0" dirty="0">
                <a:solidFill>
                  <a:srgbClr val="00457C"/>
                </a:solidFill>
              </a:rPr>
              <a:t>Globally Harmonized System of Classification and Labeling of Chemicals (GHS)</a:t>
            </a:r>
          </a:p>
        </p:txBody>
      </p:sp>
      <p:sp>
        <p:nvSpPr>
          <p:cNvPr id="3" name="Slide Number Placeholder 2"/>
          <p:cNvSpPr>
            <a:spLocks noGrp="1"/>
          </p:cNvSpPr>
          <p:nvPr>
            <p:ph type="sldNum" sz="quarter" idx="10"/>
          </p:nvPr>
        </p:nvSpPr>
        <p:spPr/>
        <p:txBody>
          <a:bodyPr/>
          <a:lstStyle/>
          <a:p>
            <a:fld id="{7D32CA9B-88EC-468A-8955-062877D5FCA4}"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p:cNvSpPr>
          <p:nvPr>
            <p:ph type="title"/>
          </p:nvPr>
        </p:nvSpPr>
        <p:spPr/>
        <p:txBody>
          <a:bodyPr/>
          <a:lstStyle/>
          <a:p>
            <a:r>
              <a:rPr lang="en-US" noProof="0" dirty="0">
                <a:solidFill>
                  <a:srgbClr val="002856"/>
                </a:solidFill>
              </a:rPr>
              <a:t>Principles of Harmonization (cont.)</a:t>
            </a:r>
          </a:p>
        </p:txBody>
      </p:sp>
      <p:sp>
        <p:nvSpPr>
          <p:cNvPr id="24580" name="Rectangle 3"/>
          <p:cNvSpPr>
            <a:spLocks noGrp="1"/>
          </p:cNvSpPr>
          <p:nvPr>
            <p:ph idx="1"/>
          </p:nvPr>
        </p:nvSpPr>
        <p:spPr>
          <a:xfrm>
            <a:off x="1066800" y="1524000"/>
            <a:ext cx="6858000" cy="4191000"/>
          </a:xfrm>
        </p:spPr>
        <p:txBody>
          <a:bodyPr/>
          <a:lstStyle/>
          <a:p>
            <a:pPr marL="0" indent="0">
              <a:buNone/>
            </a:pPr>
            <a:r>
              <a:rPr lang="en-US" noProof="0" dirty="0"/>
              <a:t>Target audiences include consumers, workers, transport workers and emergency responders.</a:t>
            </a:r>
          </a:p>
          <a:p>
            <a:pPr marL="0" indent="0">
              <a:buNone/>
            </a:pPr>
            <a:endParaRPr lang="en-US" noProof="0" dirty="0"/>
          </a:p>
          <a:p>
            <a:pPr marL="0" indent="0">
              <a:buNone/>
            </a:pPr>
            <a:r>
              <a:rPr lang="en-US" noProof="0" dirty="0"/>
              <a:t>Information should be presented in a comprehensive manner to all audiences</a:t>
            </a:r>
          </a:p>
          <a:p>
            <a:pPr marL="0" indent="0">
              <a:buNone/>
            </a:pPr>
            <a:endParaRPr lang="en-US" noProof="0" dirty="0"/>
          </a:p>
          <a:p>
            <a:pPr marL="0" indent="0">
              <a:buNone/>
            </a:pPr>
            <a:r>
              <a:rPr lang="en-US" noProof="0" dirty="0"/>
              <a:t>Confidential Business Information (CBI) should be protected without compromising worker safety.</a:t>
            </a:r>
          </a:p>
        </p:txBody>
      </p:sp>
      <p:sp>
        <p:nvSpPr>
          <p:cNvPr id="2" name="Slide Number Placeholder 1"/>
          <p:cNvSpPr>
            <a:spLocks noGrp="1"/>
          </p:cNvSpPr>
          <p:nvPr>
            <p:ph type="sldNum" sz="quarter" idx="10"/>
          </p:nvPr>
        </p:nvSpPr>
        <p:spPr/>
        <p:txBody>
          <a:bodyPr/>
          <a:lstStyle/>
          <a:p>
            <a:fld id="{7D32CA9B-88EC-468A-8955-062877D5FCA4}" type="slidenum">
              <a:rPr lang="en-US" smtClean="0"/>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en-US" noProof="0" dirty="0">
                <a:solidFill>
                  <a:srgbClr val="002856"/>
                </a:solidFill>
              </a:rPr>
              <a:t>Guiding Principles</a:t>
            </a:r>
          </a:p>
        </p:txBody>
      </p:sp>
      <p:sp>
        <p:nvSpPr>
          <p:cNvPr id="25604" name="Rectangle 3"/>
          <p:cNvSpPr>
            <a:spLocks noGrp="1"/>
          </p:cNvSpPr>
          <p:nvPr>
            <p:ph type="body" idx="1"/>
          </p:nvPr>
        </p:nvSpPr>
        <p:spPr>
          <a:xfrm>
            <a:off x="914400" y="1524000"/>
            <a:ext cx="7315200" cy="4038599"/>
          </a:xfrm>
        </p:spPr>
        <p:txBody>
          <a:bodyPr/>
          <a:lstStyle/>
          <a:p>
            <a:pPr marL="0" indent="0">
              <a:buNone/>
            </a:pPr>
            <a:r>
              <a:rPr lang="en-US" noProof="0" dirty="0"/>
              <a:t>All hazardous chemicals are covered including mixtures</a:t>
            </a:r>
          </a:p>
          <a:p>
            <a:pPr marL="0" indent="0">
              <a:buNone/>
            </a:pPr>
            <a:endParaRPr lang="en-US" noProof="0" dirty="0"/>
          </a:p>
          <a:p>
            <a:pPr marL="0" indent="0">
              <a:buNone/>
            </a:pPr>
            <a:r>
              <a:rPr lang="en-US" noProof="0" dirty="0"/>
              <a:t>The GHS does not include requirements for additional testing for health hazards nor establishes uniform test methods </a:t>
            </a:r>
          </a:p>
          <a:p>
            <a:pPr marL="0" indent="0">
              <a:buNone/>
            </a:pPr>
            <a:endParaRPr lang="en-US" noProof="0" dirty="0"/>
          </a:p>
          <a:p>
            <a:pPr marL="0" indent="0">
              <a:buNone/>
            </a:pPr>
            <a:r>
              <a:rPr lang="en-US" noProof="0" dirty="0"/>
              <a:t>The system takes into account existing data from testing for hazard determination.</a:t>
            </a:r>
          </a:p>
          <a:p>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noProof="0" dirty="0">
                <a:solidFill>
                  <a:srgbClr val="00457C"/>
                </a:solidFill>
              </a:rPr>
              <a:t>Why is the GHS needed? </a:t>
            </a:r>
          </a:p>
        </p:txBody>
      </p:sp>
      <p:sp>
        <p:nvSpPr>
          <p:cNvPr id="26628" name="Rectangle 3"/>
          <p:cNvSpPr>
            <a:spLocks noGrp="1"/>
          </p:cNvSpPr>
          <p:nvPr>
            <p:ph type="body" idx="1"/>
          </p:nvPr>
        </p:nvSpPr>
        <p:spPr>
          <a:xfrm>
            <a:off x="903889" y="1676400"/>
            <a:ext cx="7543800" cy="2925761"/>
          </a:xfrm>
        </p:spPr>
        <p:txBody>
          <a:bodyPr/>
          <a:lstStyle/>
          <a:p>
            <a:pPr marL="0" indent="0">
              <a:buNone/>
            </a:pPr>
            <a:r>
              <a:rPr lang="en-US" noProof="0" dirty="0"/>
              <a:t>The correct handling of chemicals requires that all necessary information be provided by means of labels, symbols and data sheets. </a:t>
            </a:r>
          </a:p>
          <a:p>
            <a:pPr marL="0" indent="0">
              <a:buNone/>
            </a:pPr>
            <a:endParaRPr lang="en-US" noProof="0" dirty="0"/>
          </a:p>
          <a:p>
            <a:pPr marL="0" indent="0">
              <a:buNone/>
            </a:pPr>
            <a:r>
              <a:rPr lang="en-US" noProof="0" dirty="0"/>
              <a:t>Differences in countries regulations have resulted in non standardized information for the same material leading to mishandling and /or unsafe situations</a:t>
            </a:r>
          </a:p>
        </p:txBody>
      </p:sp>
      <p:sp>
        <p:nvSpPr>
          <p:cNvPr id="2" name="Slide Number Placeholder 1"/>
          <p:cNvSpPr>
            <a:spLocks noGrp="1"/>
          </p:cNvSpPr>
          <p:nvPr>
            <p:ph type="sldNum" sz="quarter" idx="10"/>
          </p:nvPr>
        </p:nvSpPr>
        <p:spPr/>
        <p:txBody>
          <a:bodyPr/>
          <a:lstStyle/>
          <a:p>
            <a:fld id="{7D32CA9B-88EC-468A-8955-062877D5FCA4}" type="slidenum">
              <a:rPr lang="en-US" smtClean="0"/>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US" noProof="0" dirty="0">
                <a:solidFill>
                  <a:srgbClr val="002856"/>
                </a:solidFill>
              </a:rPr>
              <a:t>GHS Impact</a:t>
            </a:r>
          </a:p>
        </p:txBody>
      </p:sp>
      <p:sp>
        <p:nvSpPr>
          <p:cNvPr id="27652" name="Rectangle 3"/>
          <p:cNvSpPr>
            <a:spLocks noGrp="1"/>
          </p:cNvSpPr>
          <p:nvPr>
            <p:ph type="body" idx="1"/>
          </p:nvPr>
        </p:nvSpPr>
        <p:spPr>
          <a:xfrm>
            <a:off x="533400" y="1371600"/>
            <a:ext cx="6096000" cy="3840161"/>
          </a:xfrm>
        </p:spPr>
        <p:txBody>
          <a:bodyPr/>
          <a:lstStyle/>
          <a:p>
            <a:pPr marL="0" indent="0">
              <a:buNone/>
            </a:pPr>
            <a:r>
              <a:rPr lang="en-US" noProof="0" dirty="0"/>
              <a:t>These differences impact both protection and trade.</a:t>
            </a:r>
          </a:p>
          <a:p>
            <a:pPr lvl="1"/>
            <a:r>
              <a:rPr lang="en-US" noProof="0" dirty="0"/>
              <a:t>Protection: inconsistent information for the same chemical can lead to mishandling.</a:t>
            </a:r>
          </a:p>
          <a:p>
            <a:pPr lvl="1"/>
            <a:r>
              <a:rPr lang="en-US" noProof="0" dirty="0"/>
              <a:t>Trade: compliance with multiple regulations regarding hazard classification and labelling is costly and time-consuming.</a:t>
            </a:r>
          </a:p>
          <a:p>
            <a:pPr lvl="1"/>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noProof="0" dirty="0">
                <a:solidFill>
                  <a:srgbClr val="00457C"/>
                </a:solidFill>
              </a:rPr>
              <a:t>Application of GHS</a:t>
            </a:r>
          </a:p>
        </p:txBody>
      </p:sp>
      <p:sp>
        <p:nvSpPr>
          <p:cNvPr id="28676" name="Rectangle 5"/>
          <p:cNvSpPr>
            <a:spLocks noGrp="1" noChangeArrowheads="1"/>
          </p:cNvSpPr>
          <p:nvPr>
            <p:ph idx="1"/>
          </p:nvPr>
        </p:nvSpPr>
        <p:spPr>
          <a:xfrm>
            <a:off x="533400" y="1371600"/>
            <a:ext cx="8001000" cy="3306761"/>
          </a:xfrm>
        </p:spPr>
        <p:txBody>
          <a:bodyPr/>
          <a:lstStyle/>
          <a:p>
            <a:endParaRPr lang="en-US" noProof="0" dirty="0"/>
          </a:p>
          <a:p>
            <a:pPr marL="0" indent="0">
              <a:buNone/>
            </a:pPr>
            <a:r>
              <a:rPr lang="en-US" noProof="0" dirty="0"/>
              <a:t>The system is created as a “building-block” (modular) approach:</a:t>
            </a:r>
          </a:p>
          <a:p>
            <a:endParaRPr lang="en-US" noProof="0" dirty="0"/>
          </a:p>
          <a:p>
            <a:pPr lvl="1"/>
            <a:r>
              <a:rPr lang="en-US" noProof="0" dirty="0"/>
              <a:t>This means that each authority / agency/ adopts the “blocks” that are applicable to existing or new regulations under their scope</a:t>
            </a:r>
            <a:endParaRPr lang="en-US" dirty="0"/>
          </a:p>
          <a:p>
            <a:pPr lvl="1"/>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002856"/>
                </a:solidFill>
              </a:rPr>
              <a:t>Building Block Approach</a:t>
            </a:r>
          </a:p>
        </p:txBody>
      </p:sp>
      <p:sp>
        <p:nvSpPr>
          <p:cNvPr id="28677" name="TextBox 6"/>
          <p:cNvSpPr txBox="1">
            <a:spLocks noChangeArrowheads="1"/>
          </p:cNvSpPr>
          <p:nvPr/>
        </p:nvSpPr>
        <p:spPr bwMode="auto">
          <a:xfrm>
            <a:off x="564915" y="983634"/>
            <a:ext cx="3657600" cy="461963"/>
          </a:xfrm>
          <a:prstGeom prst="rect">
            <a:avLst/>
          </a:prstGeom>
          <a:noFill/>
          <a:ln w="9525">
            <a:noFill/>
            <a:miter lim="800000"/>
            <a:headEnd/>
            <a:tailEnd/>
          </a:ln>
        </p:spPr>
        <p:txBody>
          <a:bodyPr>
            <a:spAutoFit/>
          </a:bodyPr>
          <a:lstStyle/>
          <a:p>
            <a:r>
              <a:rPr lang="en-US" sz="2400" b="1" dirty="0">
                <a:solidFill>
                  <a:srgbClr val="002856"/>
                </a:solidFill>
              </a:rPr>
              <a:t>Hazard</a:t>
            </a:r>
            <a:r>
              <a:rPr lang="es-PR" sz="2400" b="1" dirty="0">
                <a:solidFill>
                  <a:srgbClr val="002856"/>
                </a:solidFill>
              </a:rPr>
              <a:t> </a:t>
            </a:r>
            <a:r>
              <a:rPr lang="en-US" sz="2400" b="1" dirty="0">
                <a:solidFill>
                  <a:srgbClr val="002856"/>
                </a:solidFill>
              </a:rPr>
              <a:t>classes</a:t>
            </a:r>
          </a:p>
        </p:txBody>
      </p:sp>
      <p:pic>
        <p:nvPicPr>
          <p:cNvPr id="28675"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3" cstate="print"/>
          <a:srcRect/>
          <a:stretch>
            <a:fillRect/>
          </a:stretch>
        </p:blipFill>
        <p:spPr>
          <a:xfrm>
            <a:off x="260115" y="832008"/>
            <a:ext cx="7924800" cy="5492592"/>
          </a:xfrm>
        </p:spPr>
      </p:pic>
      <p:sp>
        <p:nvSpPr>
          <p:cNvPr id="24" name="Rectangle 23"/>
          <p:cNvSpPr/>
          <p:nvPr/>
        </p:nvSpPr>
        <p:spPr>
          <a:xfrm>
            <a:off x="950219" y="5137388"/>
            <a:ext cx="6705600" cy="1015663"/>
          </a:xfrm>
          <a:prstGeom prst="rect">
            <a:avLst/>
          </a:prstGeom>
        </p:spPr>
        <p:txBody>
          <a:bodyPr wrap="square">
            <a:spAutoFit/>
          </a:bodyPr>
          <a:lstStyle/>
          <a:p>
            <a:pPr eaLnBrk="0" hangingPunct="0">
              <a:spcBef>
                <a:spcPct val="30000"/>
              </a:spcBef>
              <a:defRPr/>
            </a:pPr>
            <a:r>
              <a:rPr lang="en-US" sz="2000" dirty="0">
                <a:solidFill>
                  <a:srgbClr val="002856"/>
                </a:solidFill>
              </a:rPr>
              <a:t>The building blocks are the hazard classes and categories and each competent authority adopts the building blocks that are applicable to their specific sector. </a:t>
            </a:r>
          </a:p>
        </p:txBody>
      </p:sp>
      <p:grpSp>
        <p:nvGrpSpPr>
          <p:cNvPr id="28" name="Group 27">
            <a:extLst>
              <a:ext uri="{C183D7F6-B498-43B3-948B-1728B52AA6E4}">
                <adec:decorative xmlns:adec="http://schemas.microsoft.com/office/drawing/2017/decorative" val="1"/>
              </a:ext>
            </a:extLst>
          </p:cNvPr>
          <p:cNvGrpSpPr/>
          <p:nvPr/>
        </p:nvGrpSpPr>
        <p:grpSpPr>
          <a:xfrm>
            <a:off x="1124607" y="1720094"/>
            <a:ext cx="6477000" cy="3385306"/>
            <a:chOff x="914400" y="1905000"/>
            <a:chExt cx="6172200" cy="2911674"/>
          </a:xfrm>
        </p:grpSpPr>
        <p:sp>
          <p:nvSpPr>
            <p:cNvPr id="28678" name="TextBox 9"/>
            <p:cNvSpPr txBox="1">
              <a:spLocks noChangeArrowheads="1"/>
            </p:cNvSpPr>
            <p:nvPr/>
          </p:nvSpPr>
          <p:spPr bwMode="auto">
            <a:xfrm>
              <a:off x="4800600" y="1981200"/>
              <a:ext cx="1676400" cy="461963"/>
            </a:xfrm>
            <a:prstGeom prst="rect">
              <a:avLst/>
            </a:prstGeom>
            <a:noFill/>
            <a:ln w="9525">
              <a:noFill/>
              <a:miter lim="800000"/>
              <a:headEnd/>
              <a:tailEnd/>
            </a:ln>
          </p:spPr>
          <p:txBody>
            <a:bodyPr>
              <a:spAutoFit/>
            </a:bodyPr>
            <a:lstStyle/>
            <a:p>
              <a:r>
                <a:rPr lang="en-US" sz="2400" dirty="0"/>
                <a:t>Physical</a:t>
              </a:r>
            </a:p>
          </p:txBody>
        </p:sp>
        <p:sp>
          <p:nvSpPr>
            <p:cNvPr id="28679" name="TextBox 10"/>
            <p:cNvSpPr txBox="1">
              <a:spLocks noChangeArrowheads="1"/>
            </p:cNvSpPr>
            <p:nvPr/>
          </p:nvSpPr>
          <p:spPr bwMode="auto">
            <a:xfrm>
              <a:off x="1676400" y="1905000"/>
              <a:ext cx="1295400" cy="461963"/>
            </a:xfrm>
            <a:prstGeom prst="rect">
              <a:avLst/>
            </a:prstGeom>
            <a:noFill/>
            <a:ln w="9525">
              <a:noFill/>
              <a:miter lim="800000"/>
              <a:headEnd/>
              <a:tailEnd/>
            </a:ln>
          </p:spPr>
          <p:txBody>
            <a:bodyPr>
              <a:spAutoFit/>
            </a:bodyPr>
            <a:lstStyle/>
            <a:p>
              <a:r>
                <a:rPr lang="en-US" sz="2400" dirty="0"/>
                <a:t>Health</a:t>
              </a:r>
            </a:p>
          </p:txBody>
        </p:sp>
        <p:sp>
          <p:nvSpPr>
            <p:cNvPr id="28680" name="TextBox 11"/>
            <p:cNvSpPr txBox="1">
              <a:spLocks noChangeArrowheads="1"/>
            </p:cNvSpPr>
            <p:nvPr/>
          </p:nvSpPr>
          <p:spPr bwMode="auto">
            <a:xfrm>
              <a:off x="2209800" y="2971800"/>
              <a:ext cx="1981200" cy="714734"/>
            </a:xfrm>
            <a:prstGeom prst="rect">
              <a:avLst/>
            </a:prstGeom>
            <a:noFill/>
            <a:ln w="9525">
              <a:noFill/>
              <a:miter lim="800000"/>
              <a:headEnd/>
              <a:tailEnd/>
            </a:ln>
          </p:spPr>
          <p:txBody>
            <a:bodyPr>
              <a:spAutoFit/>
            </a:bodyPr>
            <a:lstStyle/>
            <a:p>
              <a:pPr algn="ctr"/>
              <a:r>
                <a:rPr lang="en-US" sz="2400" dirty="0"/>
                <a:t>Acute </a:t>
              </a:r>
            </a:p>
            <a:p>
              <a:pPr algn="ctr"/>
              <a:r>
                <a:rPr lang="en-US" sz="2400" dirty="0"/>
                <a:t>Toxicity</a:t>
              </a:r>
            </a:p>
          </p:txBody>
        </p:sp>
        <p:sp>
          <p:nvSpPr>
            <p:cNvPr id="28681" name="TextBox 12"/>
            <p:cNvSpPr txBox="1">
              <a:spLocks noChangeArrowheads="1"/>
            </p:cNvSpPr>
            <p:nvPr/>
          </p:nvSpPr>
          <p:spPr bwMode="auto">
            <a:xfrm>
              <a:off x="1371600" y="4419600"/>
              <a:ext cx="2209800" cy="397074"/>
            </a:xfrm>
            <a:prstGeom prst="rect">
              <a:avLst/>
            </a:prstGeom>
            <a:noFill/>
            <a:ln w="9525">
              <a:noFill/>
              <a:miter lim="800000"/>
              <a:headEnd/>
              <a:tailEnd/>
            </a:ln>
          </p:spPr>
          <p:txBody>
            <a:bodyPr>
              <a:spAutoFit/>
            </a:bodyPr>
            <a:lstStyle/>
            <a:p>
              <a:r>
                <a:rPr lang="en-US" sz="2400" dirty="0"/>
                <a:t>Category 1-4</a:t>
              </a:r>
            </a:p>
          </p:txBody>
        </p:sp>
        <p:sp>
          <p:nvSpPr>
            <p:cNvPr id="28682" name="TextBox 13"/>
            <p:cNvSpPr txBox="1">
              <a:spLocks noChangeArrowheads="1"/>
            </p:cNvSpPr>
            <p:nvPr/>
          </p:nvSpPr>
          <p:spPr bwMode="auto">
            <a:xfrm>
              <a:off x="4876800" y="3276600"/>
              <a:ext cx="2209800" cy="461963"/>
            </a:xfrm>
            <a:prstGeom prst="rect">
              <a:avLst/>
            </a:prstGeom>
            <a:noFill/>
            <a:ln w="9525">
              <a:noFill/>
              <a:miter lim="800000"/>
              <a:headEnd/>
              <a:tailEnd/>
            </a:ln>
          </p:spPr>
          <p:txBody>
            <a:bodyPr>
              <a:spAutoFit/>
            </a:bodyPr>
            <a:lstStyle/>
            <a:p>
              <a:r>
                <a:rPr lang="en-US" sz="2400" dirty="0"/>
                <a:t>Explosives </a:t>
              </a:r>
            </a:p>
          </p:txBody>
        </p:sp>
        <p:sp>
          <p:nvSpPr>
            <p:cNvPr id="28683" name="TextBox 14"/>
            <p:cNvSpPr txBox="1">
              <a:spLocks noChangeArrowheads="1"/>
            </p:cNvSpPr>
            <p:nvPr/>
          </p:nvSpPr>
          <p:spPr bwMode="auto">
            <a:xfrm>
              <a:off x="914400" y="3124200"/>
              <a:ext cx="1066800" cy="461963"/>
            </a:xfrm>
            <a:prstGeom prst="rect">
              <a:avLst/>
            </a:prstGeom>
            <a:noFill/>
            <a:ln w="9525">
              <a:noFill/>
              <a:miter lim="800000"/>
              <a:headEnd/>
              <a:tailEnd/>
            </a:ln>
          </p:spPr>
          <p:txBody>
            <a:bodyPr>
              <a:spAutoFit/>
            </a:bodyPr>
            <a:lstStyle/>
            <a:p>
              <a:r>
                <a:rPr lang="en-US" sz="2400" dirty="0"/>
                <a:t>Skin</a:t>
              </a:r>
            </a:p>
          </p:txBody>
        </p:sp>
        <p:sp>
          <p:nvSpPr>
            <p:cNvPr id="28684" name="TextBox 15"/>
            <p:cNvSpPr txBox="1">
              <a:spLocks noChangeArrowheads="1"/>
            </p:cNvSpPr>
            <p:nvPr/>
          </p:nvSpPr>
          <p:spPr bwMode="auto">
            <a:xfrm>
              <a:off x="4267200" y="4419600"/>
              <a:ext cx="2209800" cy="397074"/>
            </a:xfrm>
            <a:prstGeom prst="rect">
              <a:avLst/>
            </a:prstGeom>
            <a:noFill/>
            <a:ln w="9525">
              <a:noFill/>
              <a:miter lim="800000"/>
              <a:headEnd/>
              <a:tailEnd/>
            </a:ln>
          </p:spPr>
          <p:txBody>
            <a:bodyPr>
              <a:spAutoFit/>
            </a:bodyPr>
            <a:lstStyle/>
            <a:p>
              <a:r>
                <a:rPr lang="en-US" sz="2400" dirty="0"/>
                <a:t>Category 1-6</a:t>
              </a:r>
            </a:p>
          </p:txBody>
        </p:sp>
        <p:sp>
          <p:nvSpPr>
            <p:cNvPr id="23" name="TextBox 9"/>
            <p:cNvSpPr txBox="1">
              <a:spLocks noChangeArrowheads="1"/>
            </p:cNvSpPr>
            <p:nvPr/>
          </p:nvSpPr>
          <p:spPr bwMode="auto">
            <a:xfrm>
              <a:off x="4796141" y="1981200"/>
              <a:ext cx="1676400" cy="461963"/>
            </a:xfrm>
            <a:prstGeom prst="rect">
              <a:avLst/>
            </a:prstGeom>
            <a:noFill/>
            <a:ln w="9525">
              <a:noFill/>
              <a:miter lim="800000"/>
              <a:headEnd/>
              <a:tailEnd/>
            </a:ln>
          </p:spPr>
          <p:txBody>
            <a:bodyPr>
              <a:spAutoFit/>
            </a:bodyPr>
            <a:lstStyle/>
            <a:p>
              <a:r>
                <a:rPr lang="en-US" sz="2400" dirty="0"/>
                <a:t>Physical</a:t>
              </a:r>
            </a:p>
          </p:txBody>
        </p:sp>
        <p:sp>
          <p:nvSpPr>
            <p:cNvPr id="25" name="TextBox 10"/>
            <p:cNvSpPr txBox="1">
              <a:spLocks noChangeArrowheads="1"/>
            </p:cNvSpPr>
            <p:nvPr/>
          </p:nvSpPr>
          <p:spPr bwMode="auto">
            <a:xfrm>
              <a:off x="1671942" y="1905000"/>
              <a:ext cx="1295400" cy="461963"/>
            </a:xfrm>
            <a:prstGeom prst="rect">
              <a:avLst/>
            </a:prstGeom>
            <a:noFill/>
            <a:ln w="9525">
              <a:noFill/>
              <a:miter lim="800000"/>
              <a:headEnd/>
              <a:tailEnd/>
            </a:ln>
          </p:spPr>
          <p:txBody>
            <a:bodyPr>
              <a:spAutoFit/>
            </a:bodyPr>
            <a:lstStyle/>
            <a:p>
              <a:r>
                <a:rPr lang="en-US" sz="2400" dirty="0"/>
                <a:t>Health</a:t>
              </a:r>
            </a:p>
          </p:txBody>
        </p:sp>
        <p:sp>
          <p:nvSpPr>
            <p:cNvPr id="26" name="TextBox 13"/>
            <p:cNvSpPr txBox="1">
              <a:spLocks noChangeArrowheads="1"/>
            </p:cNvSpPr>
            <p:nvPr/>
          </p:nvSpPr>
          <p:spPr bwMode="auto">
            <a:xfrm>
              <a:off x="4872341" y="3276600"/>
              <a:ext cx="2209800" cy="461963"/>
            </a:xfrm>
            <a:prstGeom prst="rect">
              <a:avLst/>
            </a:prstGeom>
            <a:noFill/>
            <a:ln w="9525">
              <a:noFill/>
              <a:miter lim="800000"/>
              <a:headEnd/>
              <a:tailEnd/>
            </a:ln>
          </p:spPr>
          <p:txBody>
            <a:bodyPr>
              <a:spAutoFit/>
            </a:bodyPr>
            <a:lstStyle/>
            <a:p>
              <a:r>
                <a:rPr lang="en-US" sz="2400" dirty="0"/>
                <a:t>Explosives </a:t>
              </a:r>
            </a:p>
          </p:txBody>
        </p:sp>
        <p:sp>
          <p:nvSpPr>
            <p:cNvPr id="27" name="TextBox 15"/>
            <p:cNvSpPr txBox="1">
              <a:spLocks noChangeArrowheads="1"/>
            </p:cNvSpPr>
            <p:nvPr/>
          </p:nvSpPr>
          <p:spPr bwMode="auto">
            <a:xfrm>
              <a:off x="4262741" y="4419600"/>
              <a:ext cx="2209800" cy="397074"/>
            </a:xfrm>
            <a:prstGeom prst="rect">
              <a:avLst/>
            </a:prstGeom>
            <a:noFill/>
            <a:ln w="9525">
              <a:noFill/>
              <a:miter lim="800000"/>
              <a:headEnd/>
              <a:tailEnd/>
            </a:ln>
          </p:spPr>
          <p:txBody>
            <a:bodyPr>
              <a:spAutoFit/>
            </a:bodyPr>
            <a:lstStyle/>
            <a:p>
              <a:r>
                <a:rPr lang="en-US" sz="2400" dirty="0"/>
                <a:t>Category 1-6</a:t>
              </a:r>
            </a:p>
          </p:txBody>
        </p:sp>
      </p:grpSp>
      <p:grpSp>
        <p:nvGrpSpPr>
          <p:cNvPr id="29" name="Group 28">
            <a:extLst>
              <a:ext uri="{C183D7F6-B498-43B3-948B-1728B52AA6E4}">
                <adec:decorative xmlns:adec="http://schemas.microsoft.com/office/drawing/2017/decorative" val="1"/>
              </a:ext>
            </a:extLst>
          </p:cNvPr>
          <p:cNvGrpSpPr/>
          <p:nvPr/>
        </p:nvGrpSpPr>
        <p:grpSpPr>
          <a:xfrm>
            <a:off x="1835361" y="2445858"/>
            <a:ext cx="4038600" cy="2362200"/>
            <a:chOff x="1828800" y="2362200"/>
            <a:chExt cx="4038600" cy="2362200"/>
          </a:xfrm>
        </p:grpSpPr>
        <p:cxnSp>
          <p:nvCxnSpPr>
            <p:cNvPr id="21" name="Straight Arrow Connector 20"/>
            <p:cNvCxnSpPr/>
            <p:nvPr/>
          </p:nvCxnSpPr>
          <p:spPr>
            <a:xfrm>
              <a:off x="3657600" y="3810000"/>
              <a:ext cx="0" cy="9144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91200" y="25146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67400" y="37338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48000" y="2362200"/>
              <a:ext cx="0" cy="6096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28800" y="2362200"/>
              <a:ext cx="0" cy="762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ctrTitle"/>
          </p:nvPr>
        </p:nvSpPr>
        <p:spPr/>
        <p:txBody>
          <a:bodyPr/>
          <a:lstStyle/>
          <a:p>
            <a:pPr eaLnBrk="1" hangingPunct="1">
              <a:defRPr/>
            </a:pPr>
            <a:r>
              <a:rPr lang="en-US" sz="3200" noProof="0" dirty="0">
                <a:solidFill>
                  <a:srgbClr val="002856"/>
                </a:solidFill>
              </a:rPr>
              <a:t>GHS versus OSHA’S HCS</a:t>
            </a:r>
          </a:p>
        </p:txBody>
      </p:sp>
      <p:sp>
        <p:nvSpPr>
          <p:cNvPr id="2" name="Slide Number Placeholder 1"/>
          <p:cNvSpPr>
            <a:spLocks noGrp="1"/>
          </p:cNvSpPr>
          <p:nvPr>
            <p:ph type="sldNum" sz="quarter" idx="10"/>
          </p:nvPr>
        </p:nvSpPr>
        <p:spPr/>
        <p:txBody>
          <a:bodyPr/>
          <a:lstStyle/>
          <a:p>
            <a:fld id="{7D32CA9B-88EC-468A-8955-062877D5FCA4}"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en-US" noProof="0" dirty="0">
                <a:solidFill>
                  <a:srgbClr val="002856"/>
                </a:solidFill>
              </a:rPr>
              <a:t>Target Sectors</a:t>
            </a:r>
          </a:p>
        </p:txBody>
      </p:sp>
      <p:sp>
        <p:nvSpPr>
          <p:cNvPr id="30724" name="Rectangle 3"/>
          <p:cNvSpPr>
            <a:spLocks noGrp="1"/>
          </p:cNvSpPr>
          <p:nvPr>
            <p:ph type="body" idx="1"/>
          </p:nvPr>
        </p:nvSpPr>
        <p:spPr/>
        <p:txBody>
          <a:bodyPr/>
          <a:lstStyle/>
          <a:p>
            <a:pPr marL="0" indent="0">
              <a:buNone/>
            </a:pPr>
            <a:r>
              <a:rPr lang="en-US" noProof="0" dirty="0"/>
              <a:t> GHS targets these sectors:</a:t>
            </a:r>
          </a:p>
          <a:p>
            <a:pPr lvl="2"/>
            <a:r>
              <a:rPr lang="en-US" noProof="0" dirty="0"/>
              <a:t>Workplace</a:t>
            </a:r>
          </a:p>
          <a:p>
            <a:pPr lvl="2"/>
            <a:r>
              <a:rPr lang="en-US" noProof="0" dirty="0"/>
              <a:t>Consumers</a:t>
            </a:r>
          </a:p>
          <a:p>
            <a:pPr lvl="2"/>
            <a:r>
              <a:rPr lang="en-US" noProof="0" dirty="0"/>
              <a:t>Transport</a:t>
            </a:r>
          </a:p>
          <a:p>
            <a:pPr lvl="2"/>
            <a:r>
              <a:rPr lang="en-US" noProof="0" dirty="0"/>
              <a:t>Emergency Responders</a:t>
            </a:r>
            <a:br>
              <a:rPr lang="en-US" noProof="0" dirty="0"/>
            </a:br>
            <a:r>
              <a:rPr lang="en-US" noProof="0" dirty="0"/>
              <a:t>	</a:t>
            </a:r>
          </a:p>
        </p:txBody>
      </p:sp>
      <p:sp>
        <p:nvSpPr>
          <p:cNvPr id="3" name="Slide Number Placeholder 2"/>
          <p:cNvSpPr>
            <a:spLocks noGrp="1"/>
          </p:cNvSpPr>
          <p:nvPr>
            <p:ph type="sldNum" sz="quarter" idx="10"/>
          </p:nvPr>
        </p:nvSpPr>
        <p:spPr/>
        <p:txBody>
          <a:bodyPr/>
          <a:lstStyle/>
          <a:p>
            <a:fld id="{7D32CA9B-88EC-468A-8955-062877D5FCA4}" type="slidenum">
              <a:rPr lang="en-US" smtClean="0"/>
              <a:pPr/>
              <a:t>17</a:t>
            </a:fld>
            <a:endParaRPr lang="en-US"/>
          </a:p>
        </p:txBody>
      </p:sp>
      <p:pic>
        <p:nvPicPr>
          <p:cNvPr id="4" name="Picture 3" descr="various work secto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3299461"/>
            <a:ext cx="6315456" cy="283464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noProof="0" dirty="0">
                <a:solidFill>
                  <a:srgbClr val="002856"/>
                </a:solidFill>
              </a:rPr>
              <a:t>GHS impact 1 of 2</a:t>
            </a:r>
          </a:p>
        </p:txBody>
      </p:sp>
      <p:sp>
        <p:nvSpPr>
          <p:cNvPr id="31748" name="Rectangle 3"/>
          <p:cNvSpPr>
            <a:spLocks noGrp="1" noChangeArrowheads="1"/>
          </p:cNvSpPr>
          <p:nvPr>
            <p:ph type="body" idx="1"/>
          </p:nvPr>
        </p:nvSpPr>
        <p:spPr>
          <a:xfrm>
            <a:off x="609600" y="1143000"/>
            <a:ext cx="8229600" cy="4572000"/>
          </a:xfrm>
        </p:spPr>
        <p:txBody>
          <a:bodyPr/>
          <a:lstStyle/>
          <a:p>
            <a:pPr marL="0" indent="0">
              <a:buNone/>
            </a:pPr>
            <a:r>
              <a:rPr lang="en-US" noProof="0" dirty="0"/>
              <a:t>Based on those sectors GHS impacts several US agencies:</a:t>
            </a:r>
          </a:p>
          <a:p>
            <a:pPr marL="0" indent="0">
              <a:buNone/>
            </a:pPr>
            <a:r>
              <a:rPr lang="en-US" noProof="0" dirty="0"/>
              <a:t> </a:t>
            </a:r>
          </a:p>
          <a:p>
            <a:pPr marL="0" indent="0">
              <a:buNone/>
            </a:pPr>
            <a:r>
              <a:rPr lang="en-US" noProof="0" dirty="0"/>
              <a:t>Environmental Protection Agency (EPA)</a:t>
            </a:r>
          </a:p>
          <a:p>
            <a:pPr marL="457200" lvl="1" indent="0">
              <a:buNone/>
            </a:pPr>
            <a:r>
              <a:rPr lang="en-US" noProof="0" dirty="0"/>
              <a:t>Pesticides Program </a:t>
            </a:r>
          </a:p>
          <a:p>
            <a:pPr marL="457200" lvl="1" indent="0">
              <a:buNone/>
            </a:pPr>
            <a:endParaRPr lang="en-US" noProof="0" dirty="0"/>
          </a:p>
          <a:p>
            <a:pPr marL="0" indent="0">
              <a:buNone/>
            </a:pPr>
            <a:r>
              <a:rPr lang="en-US" noProof="0" dirty="0"/>
              <a:t>Consumer Product Safety Commission (CPSC)</a:t>
            </a:r>
          </a:p>
          <a:p>
            <a:pPr marL="457200" lvl="1" indent="0">
              <a:buNone/>
            </a:pPr>
            <a:r>
              <a:rPr lang="en-US" noProof="0" dirty="0"/>
              <a:t>User end of products or materials</a:t>
            </a:r>
          </a:p>
          <a:p>
            <a:pPr marL="457200" lvl="1" indent="0">
              <a:buNone/>
            </a:pPr>
            <a:endParaRPr lang="en-US" noProof="0" dirty="0"/>
          </a:p>
          <a:p>
            <a:pPr marL="0" indent="0">
              <a:buNone/>
            </a:pPr>
            <a:r>
              <a:rPr lang="en-US" noProof="0" dirty="0"/>
              <a:t>Department of Transportation (DOT)</a:t>
            </a:r>
          </a:p>
          <a:p>
            <a:pPr marL="457200" lvl="1" indent="0">
              <a:buNone/>
            </a:pPr>
            <a:r>
              <a:rPr lang="en-US" noProof="0" dirty="0"/>
              <a:t>Hazardous Materials Regulations</a:t>
            </a:r>
          </a:p>
        </p:txBody>
      </p:sp>
      <p:sp>
        <p:nvSpPr>
          <p:cNvPr id="2" name="Slide Number Placeholder 1"/>
          <p:cNvSpPr>
            <a:spLocks noGrp="1"/>
          </p:cNvSpPr>
          <p:nvPr>
            <p:ph type="sldNum" sz="quarter" idx="10"/>
          </p:nvPr>
        </p:nvSpPr>
        <p:spPr/>
        <p:txBody>
          <a:bodyPr/>
          <a:lstStyle/>
          <a:p>
            <a:fld id="{7D32CA9B-88EC-468A-8955-062877D5FCA4}"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2856"/>
                </a:solidFill>
              </a:rPr>
              <a:t>GHS impact</a:t>
            </a:r>
            <a:br>
              <a:rPr lang="en-US" dirty="0"/>
            </a:br>
            <a:endParaRPr lang="en-US" dirty="0"/>
          </a:p>
        </p:txBody>
      </p:sp>
      <p:sp>
        <p:nvSpPr>
          <p:cNvPr id="32771" name="Rectangle 3"/>
          <p:cNvSpPr>
            <a:spLocks noGrp="1" noChangeArrowheads="1"/>
          </p:cNvSpPr>
          <p:nvPr>
            <p:ph idx="1"/>
          </p:nvPr>
        </p:nvSpPr>
        <p:spPr>
          <a:xfrm>
            <a:off x="147840" y="1219200"/>
            <a:ext cx="8839200" cy="4373561"/>
          </a:xfrm>
        </p:spPr>
        <p:txBody>
          <a:bodyPr/>
          <a:lstStyle/>
          <a:p>
            <a:pPr marL="0" indent="0">
              <a:buNone/>
            </a:pPr>
            <a:r>
              <a:rPr lang="en-US" noProof="0" dirty="0"/>
              <a:t>Occupational Safety and Health Administration (OSHA)</a:t>
            </a:r>
          </a:p>
          <a:p>
            <a:pPr lvl="1"/>
            <a:r>
              <a:rPr lang="en-US" noProof="0" dirty="0"/>
              <a:t>Under HAZCOM, OSHA has more requirements affected by the GHS than any other US agency </a:t>
            </a:r>
          </a:p>
          <a:p>
            <a:pPr lvl="2"/>
            <a:r>
              <a:rPr lang="en-US" noProof="0" dirty="0"/>
              <a:t>hazards, </a:t>
            </a:r>
          </a:p>
          <a:p>
            <a:pPr lvl="2"/>
            <a:r>
              <a:rPr lang="en-US" noProof="0" dirty="0"/>
              <a:t>labels, </a:t>
            </a:r>
          </a:p>
          <a:p>
            <a:pPr lvl="2"/>
            <a:r>
              <a:rPr lang="en-US" noProof="0" dirty="0"/>
              <a:t>material safety data sheets, </a:t>
            </a:r>
          </a:p>
          <a:p>
            <a:pPr lvl="2"/>
            <a:r>
              <a:rPr lang="en-US" noProof="0" dirty="0"/>
              <a:t>training</a:t>
            </a:r>
          </a:p>
          <a:p>
            <a:pPr lvl="1"/>
            <a:r>
              <a:rPr lang="en-US" noProof="0" dirty="0"/>
              <a:t>Main impact is on the Hazard Communication Standard which covers 945,000 hazardous chemical products and 7 million workplaces.</a:t>
            </a:r>
          </a:p>
          <a:p>
            <a:pPr lvl="2"/>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solidFill>
                  <a:srgbClr val="002856"/>
                </a:solidFill>
              </a:rPr>
              <a:t>Sponsorship</a:t>
            </a:r>
          </a:p>
        </p:txBody>
      </p:sp>
      <p:sp>
        <p:nvSpPr>
          <p:cNvPr id="16387" name="Rectangle 3"/>
          <p:cNvSpPr>
            <a:spLocks noGrp="1" noChangeArrowheads="1"/>
          </p:cNvSpPr>
          <p:nvPr>
            <p:ph idx="1"/>
          </p:nvPr>
        </p:nvSpPr>
        <p:spPr/>
        <p:txBody>
          <a:bodyPr/>
          <a:lstStyle/>
          <a:p>
            <a:pPr marL="0" indent="0" algn="ctr">
              <a:buNone/>
            </a:pPr>
            <a:r>
              <a:rPr lang="en-US" noProof="0" dirty="0"/>
              <a:t>Department of Labor </a:t>
            </a:r>
          </a:p>
          <a:p>
            <a:pPr marL="0" indent="0" algn="ctr">
              <a:buNone/>
            </a:pPr>
            <a:r>
              <a:rPr lang="en-US" noProof="0" dirty="0"/>
              <a:t>Occupational Health and Safety Administration (OSHA)</a:t>
            </a:r>
          </a:p>
          <a:p>
            <a:pPr marL="0" indent="0" algn="ctr">
              <a:spcAft>
                <a:spcPts val="3000"/>
              </a:spcAft>
              <a:buNone/>
            </a:pPr>
            <a:r>
              <a:rPr lang="en-US" noProof="0" dirty="0"/>
              <a:t>Susan Harwood Training Grant</a:t>
            </a:r>
          </a:p>
          <a:p>
            <a:pPr marL="0" indent="0">
              <a:spcBef>
                <a:spcPts val="0"/>
              </a:spcBef>
              <a:spcAft>
                <a:spcPts val="2400"/>
              </a:spcAft>
              <a:buNone/>
            </a:pPr>
            <a:r>
              <a:rPr lang="en-US" sz="1800" noProof="0" dirty="0"/>
              <a:t>This material was produced under Susan Harwood grant number SH-22315-SH1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p>
          <a:p>
            <a:pPr marL="0" indent="0">
              <a:buNone/>
            </a:pPr>
            <a:r>
              <a:rPr lang="en-US" sz="1800" dirty="0"/>
              <a:t>Revisions were made to this material under grant number SH-05059-SH8 from the Occupational Safety and Health Administration, U.S. Department of Labor. </a:t>
            </a:r>
            <a:endParaRPr lang="en-US" sz="1800" noProof="0" dirty="0"/>
          </a:p>
          <a:p>
            <a:pPr marL="0" indent="0">
              <a:buNone/>
            </a:pPr>
            <a:endParaRPr lang="en-US" noProof="0" dirty="0"/>
          </a:p>
          <a:p>
            <a:pPr marL="0" indent="0">
              <a:buNone/>
            </a:pPr>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57C"/>
                </a:solidFill>
              </a:rPr>
              <a:t>HCS History</a:t>
            </a:r>
            <a:br>
              <a:rPr lang="en-US" noProof="0" dirty="0"/>
            </a:br>
            <a:endParaRPr lang="en-US" noProof="0" dirty="0"/>
          </a:p>
        </p:txBody>
      </p:sp>
      <p:sp>
        <p:nvSpPr>
          <p:cNvPr id="33796" name="Rectangle 4"/>
          <p:cNvSpPr>
            <a:spLocks noGrp="1" noChangeArrowheads="1"/>
          </p:cNvSpPr>
          <p:nvPr>
            <p:ph idx="1"/>
          </p:nvPr>
        </p:nvSpPr>
        <p:spPr>
          <a:xfrm>
            <a:off x="328448" y="1295400"/>
            <a:ext cx="8510752" cy="4144961"/>
          </a:xfrm>
        </p:spPr>
        <p:txBody>
          <a:bodyPr/>
          <a:lstStyle/>
          <a:p>
            <a:r>
              <a:rPr lang="en-US" noProof="0" dirty="0"/>
              <a:t>First publication on Nov.1983. Only covered manufacturing sector. Final Rule was published on Aug 1987 covering all employers except for the construction industry (temporary)</a:t>
            </a:r>
          </a:p>
          <a:p>
            <a:endParaRPr lang="en-US" noProof="0" dirty="0"/>
          </a:p>
          <a:p>
            <a:r>
              <a:rPr lang="en-US" noProof="0" dirty="0"/>
              <a:t>Supreme Court decision to enforce all provisions in all industrial segments was on Feb 1990. </a:t>
            </a:r>
          </a:p>
          <a:p>
            <a:endParaRPr lang="en-US" noProof="0" dirty="0"/>
          </a:p>
          <a:p>
            <a:r>
              <a:rPr lang="en-US" noProof="0" dirty="0"/>
              <a:t>Publication of final rule on Feb. 1994 including technical amendments and minor changes</a:t>
            </a:r>
          </a:p>
        </p:txBody>
      </p:sp>
      <p:sp>
        <p:nvSpPr>
          <p:cNvPr id="3" name="Slide Number Placeholder 2"/>
          <p:cNvSpPr>
            <a:spLocks noGrp="1"/>
          </p:cNvSpPr>
          <p:nvPr>
            <p:ph type="sldNum" sz="quarter" idx="10"/>
          </p:nvPr>
        </p:nvSpPr>
        <p:spPr/>
        <p:txBody>
          <a:bodyPr/>
          <a:lstStyle/>
          <a:p>
            <a:fld id="{7D32CA9B-88EC-468A-8955-062877D5FCA4}"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rgbClr val="002856"/>
                </a:solidFill>
              </a:rPr>
              <a:t>HCS </a:t>
            </a:r>
            <a:r>
              <a:rPr lang="en-US" dirty="0">
                <a:solidFill>
                  <a:srgbClr val="002856"/>
                </a:solidFill>
              </a:rPr>
              <a:t>Framework</a:t>
            </a:r>
          </a:p>
        </p:txBody>
      </p:sp>
      <p:sp>
        <p:nvSpPr>
          <p:cNvPr id="34820" name="Content Placeholder 2"/>
          <p:cNvSpPr>
            <a:spLocks noGrp="1"/>
          </p:cNvSpPr>
          <p:nvPr>
            <p:ph idx="1"/>
          </p:nvPr>
        </p:nvSpPr>
        <p:spPr>
          <a:xfrm>
            <a:off x="304800" y="1447800"/>
            <a:ext cx="8534400" cy="3154361"/>
          </a:xfrm>
        </p:spPr>
        <p:txBody>
          <a:bodyPr/>
          <a:lstStyle/>
          <a:p>
            <a:r>
              <a:rPr lang="en-US" noProof="0" dirty="0"/>
              <a:t>Purpose - to ensure that the hazards of all chemicals produced or imported are evaluated, and that information concerning their hazards is transmitted to employers and employees. </a:t>
            </a:r>
          </a:p>
          <a:p>
            <a:pPr marL="0" indent="0">
              <a:buNone/>
            </a:pPr>
            <a:endParaRPr lang="en-US" noProof="0" dirty="0"/>
          </a:p>
          <a:p>
            <a:r>
              <a:rPr lang="en-US" noProof="0" dirty="0"/>
              <a:t>Scope – worksites where employees could be exposed to hazardous chemicals</a:t>
            </a:r>
          </a:p>
          <a:p>
            <a:endParaRPr lang="en-US" noProof="0" dirty="0"/>
          </a:p>
        </p:txBody>
      </p:sp>
      <p:sp>
        <p:nvSpPr>
          <p:cNvPr id="3" name="Slide Number Placeholder 2"/>
          <p:cNvSpPr>
            <a:spLocks noGrp="1"/>
          </p:cNvSpPr>
          <p:nvPr>
            <p:ph type="sldNum" sz="quarter" idx="10"/>
          </p:nvPr>
        </p:nvSpPr>
        <p:spPr/>
        <p:txBody>
          <a:bodyPr/>
          <a:lstStyle/>
          <a:p>
            <a:fld id="{7D32CA9B-88EC-468A-8955-062877D5FCA4}"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rgbClr val="002856"/>
                </a:solidFill>
              </a:rPr>
              <a:t>HCS Framework (cont.)</a:t>
            </a:r>
          </a:p>
        </p:txBody>
      </p:sp>
      <p:sp>
        <p:nvSpPr>
          <p:cNvPr id="35844" name="Content Placeholder 2"/>
          <p:cNvSpPr>
            <a:spLocks noGrp="1"/>
          </p:cNvSpPr>
          <p:nvPr>
            <p:ph idx="1"/>
          </p:nvPr>
        </p:nvSpPr>
        <p:spPr>
          <a:xfrm>
            <a:off x="454919" y="1524000"/>
            <a:ext cx="7696200" cy="2849561"/>
          </a:xfrm>
        </p:spPr>
        <p:txBody>
          <a:bodyPr/>
          <a:lstStyle/>
          <a:p>
            <a:pPr marL="0" indent="0">
              <a:buNone/>
            </a:pPr>
            <a:r>
              <a:rPr lang="en-US" noProof="0" dirty="0"/>
              <a:t>How – transmitting information by means of a complete hazard communication program that includes:</a:t>
            </a:r>
          </a:p>
          <a:p>
            <a:pPr lvl="1"/>
            <a:r>
              <a:rPr lang="en-US" noProof="0" dirty="0"/>
              <a:t>list of hazardous chemicals present</a:t>
            </a:r>
          </a:p>
          <a:p>
            <a:pPr lvl="1"/>
            <a:r>
              <a:rPr lang="en-US" noProof="0" dirty="0"/>
              <a:t>container labeling and other forms of warning </a:t>
            </a:r>
          </a:p>
          <a:p>
            <a:pPr lvl="1"/>
            <a:r>
              <a:rPr lang="en-US" noProof="0" dirty="0"/>
              <a:t>safety data sheets </a:t>
            </a:r>
          </a:p>
          <a:p>
            <a:pPr lvl="1"/>
            <a:r>
              <a:rPr lang="en-US" noProof="0" dirty="0"/>
              <a:t>employee training</a:t>
            </a:r>
          </a:p>
          <a:p>
            <a:endParaRPr lang="en-US" noProof="0" dirty="0"/>
          </a:p>
        </p:txBody>
      </p:sp>
      <p:sp>
        <p:nvSpPr>
          <p:cNvPr id="3" name="Slide Number Placeholder 2"/>
          <p:cNvSpPr>
            <a:spLocks noGrp="1"/>
          </p:cNvSpPr>
          <p:nvPr>
            <p:ph type="sldNum" sz="quarter" idx="10"/>
          </p:nvPr>
        </p:nvSpPr>
        <p:spPr/>
        <p:txBody>
          <a:bodyPr/>
          <a:lstStyle/>
          <a:p>
            <a:fld id="{7D32CA9B-88EC-468A-8955-062877D5FCA4}"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 </a:t>
            </a:r>
            <a:r>
              <a:rPr lang="en-US" noProof="0" dirty="0">
                <a:solidFill>
                  <a:srgbClr val="002856"/>
                </a:solidFill>
              </a:rPr>
              <a:t>Responsibilities under HCS</a:t>
            </a:r>
          </a:p>
        </p:txBody>
      </p:sp>
      <p:sp>
        <p:nvSpPr>
          <p:cNvPr id="36867" name="Content Placeholder 2"/>
          <p:cNvSpPr>
            <a:spLocks noGrp="1"/>
          </p:cNvSpPr>
          <p:nvPr>
            <p:ph idx="1"/>
          </p:nvPr>
        </p:nvSpPr>
        <p:spPr>
          <a:xfrm>
            <a:off x="304800" y="1295400"/>
            <a:ext cx="8839200" cy="4144961"/>
          </a:xfrm>
        </p:spPr>
        <p:txBody>
          <a:bodyPr/>
          <a:lstStyle/>
          <a:p>
            <a:pPr marL="0" indent="0">
              <a:buNone/>
            </a:pPr>
            <a:r>
              <a:rPr lang="en-US" noProof="0" dirty="0"/>
              <a:t>OSHA requires manufacturers and importers to evaluate the hazards related to chemicals they produce or import. </a:t>
            </a:r>
          </a:p>
          <a:p>
            <a:pPr lvl="1"/>
            <a:r>
              <a:rPr lang="en-US" noProof="0" dirty="0"/>
              <a:t>This evaluation will be changed to a hazard classification</a:t>
            </a:r>
          </a:p>
          <a:p>
            <a:pPr marL="457200" lvl="1" indent="0">
              <a:buNone/>
            </a:pPr>
            <a:endParaRPr lang="en-US" noProof="0" dirty="0"/>
          </a:p>
          <a:p>
            <a:pPr marL="0" indent="0">
              <a:buNone/>
            </a:pPr>
            <a:r>
              <a:rPr lang="en-US" noProof="0" dirty="0"/>
              <a:t>Employers are required to inform their employees about the hazards related to chemicals they might be exposed to and corresponding protective measures. </a:t>
            </a:r>
          </a:p>
          <a:p>
            <a:pPr lvl="1"/>
            <a:r>
              <a:rPr lang="en-US" noProof="0" dirty="0"/>
              <a:t>Labels and safety data sheets change</a:t>
            </a:r>
          </a:p>
          <a:p>
            <a:pPr lvl="1"/>
            <a:r>
              <a:rPr lang="en-US" noProof="0" dirty="0"/>
              <a:t>Training needs to include GHS adopted elements</a:t>
            </a:r>
          </a:p>
        </p:txBody>
      </p:sp>
      <p:sp>
        <p:nvSpPr>
          <p:cNvPr id="3" name="Slide Number Placeholder 2"/>
          <p:cNvSpPr>
            <a:spLocks noGrp="1"/>
          </p:cNvSpPr>
          <p:nvPr>
            <p:ph type="sldNum" sz="quarter" idx="10"/>
          </p:nvPr>
        </p:nvSpPr>
        <p:spPr/>
        <p:txBody>
          <a:bodyPr/>
          <a:lstStyle/>
          <a:p>
            <a:fld id="{7D32CA9B-88EC-468A-8955-062877D5FCA4}"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r>
              <a:rPr lang="en-US" dirty="0">
                <a:solidFill>
                  <a:srgbClr val="002856"/>
                </a:solidFill>
              </a:rPr>
              <a:t>GHS – Hazard Classification</a:t>
            </a:r>
          </a:p>
        </p:txBody>
      </p:sp>
      <p:sp>
        <p:nvSpPr>
          <p:cNvPr id="38915" name="Rectangle 5"/>
          <p:cNvSpPr>
            <a:spLocks noGrp="1" noChangeArrowheads="1"/>
          </p:cNvSpPr>
          <p:nvPr>
            <p:ph idx="1"/>
          </p:nvPr>
        </p:nvSpPr>
        <p:spPr>
          <a:xfrm>
            <a:off x="147840" y="1752600"/>
            <a:ext cx="8839200" cy="3505200"/>
          </a:xfrm>
        </p:spPr>
        <p:txBody>
          <a:bodyPr/>
          <a:lstStyle/>
          <a:p>
            <a:pPr marL="0" indent="0">
              <a:buNone/>
            </a:pPr>
            <a:r>
              <a:rPr lang="en-US" noProof="0" dirty="0"/>
              <a:t>    </a:t>
            </a:r>
            <a:r>
              <a:rPr lang="en-US" sz="3200" noProof="0" dirty="0"/>
              <a:t>Health, Physical, Environmental</a:t>
            </a:r>
          </a:p>
        </p:txBody>
      </p:sp>
      <p:sp>
        <p:nvSpPr>
          <p:cNvPr id="2" name="Slide Number Placeholder 1"/>
          <p:cNvSpPr>
            <a:spLocks noGrp="1"/>
          </p:cNvSpPr>
          <p:nvPr>
            <p:ph type="sldNum" sz="quarter" idx="10"/>
          </p:nvPr>
        </p:nvSpPr>
        <p:spPr/>
        <p:txBody>
          <a:bodyPr/>
          <a:lstStyle/>
          <a:p>
            <a:fld id="{7D32CA9B-88EC-468A-8955-062877D5FCA4}"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rgbClr val="002856"/>
                </a:solidFill>
              </a:rPr>
              <a:t>GHS: Environmental Hazards</a:t>
            </a:r>
          </a:p>
        </p:txBody>
      </p:sp>
      <p:sp>
        <p:nvSpPr>
          <p:cNvPr id="3" name="Content Placeholder 2"/>
          <p:cNvSpPr>
            <a:spLocks noGrp="1"/>
          </p:cNvSpPr>
          <p:nvPr>
            <p:ph idx="1"/>
          </p:nvPr>
        </p:nvSpPr>
        <p:spPr/>
        <p:txBody>
          <a:bodyPr/>
          <a:lstStyle/>
          <a:p>
            <a:pPr marL="0" indent="0">
              <a:buNone/>
            </a:pPr>
            <a:r>
              <a:rPr lang="en-US" noProof="0" dirty="0"/>
              <a:t>Hazardous to the Aquatic Environment</a:t>
            </a:r>
          </a:p>
          <a:p>
            <a:pPr lvl="1"/>
            <a:r>
              <a:rPr lang="en-US" noProof="0" dirty="0"/>
              <a:t>Acute – injury after short term exposure</a:t>
            </a:r>
          </a:p>
          <a:p>
            <a:pPr lvl="1"/>
            <a:r>
              <a:rPr lang="en-US" noProof="0" dirty="0"/>
              <a:t>Chronic – injury during the organism life cycle</a:t>
            </a:r>
          </a:p>
          <a:p>
            <a:pPr lvl="1"/>
            <a:r>
              <a:rPr lang="en-US" noProof="0" dirty="0"/>
              <a:t>Includes fish, crustaceans, and algae or other aquatic plants </a:t>
            </a:r>
          </a:p>
          <a:p>
            <a:pPr marL="0" indent="0">
              <a:buNone/>
            </a:pPr>
            <a:r>
              <a:rPr lang="en-US" noProof="0" dirty="0"/>
              <a:t>The environmental hazards are not covered by OSHA. The competent authority for those would be EPA.</a:t>
            </a:r>
          </a:p>
          <a:p>
            <a:endParaRPr lang="en-US" noProof="0" dirty="0"/>
          </a:p>
        </p:txBody>
      </p:sp>
      <p:sp>
        <p:nvSpPr>
          <p:cNvPr id="6" name="Content Placeholder 5"/>
          <p:cNvSpPr>
            <a:spLocks noGrp="1"/>
          </p:cNvSpPr>
          <p:nvPr>
            <p:ph idx="10"/>
          </p:nvPr>
        </p:nvSpPr>
        <p:spPr/>
        <p:txBody>
          <a:bodyPr/>
          <a:lstStyle/>
          <a:p>
            <a:endParaRPr lang="en-US"/>
          </a:p>
        </p:txBody>
      </p:sp>
      <p:sp>
        <p:nvSpPr>
          <p:cNvPr id="4" name="Slide Number Placeholder 3"/>
          <p:cNvSpPr>
            <a:spLocks noGrp="1"/>
          </p:cNvSpPr>
          <p:nvPr>
            <p:ph type="sldNum" sz="quarter" idx="4294967295"/>
          </p:nvPr>
        </p:nvSpPr>
        <p:spPr>
          <a:xfrm>
            <a:off x="0" y="6324600"/>
            <a:ext cx="1143000" cy="365125"/>
          </a:xfrm>
        </p:spPr>
        <p:txBody>
          <a:bodyPr/>
          <a:lstStyle/>
          <a:p>
            <a:fld id="{7D32CA9B-88EC-468A-8955-062877D5FCA4}" type="slidenum">
              <a:rPr lang="en-US" smtClean="0"/>
              <a:pPr/>
              <a:t>25</a:t>
            </a:fld>
            <a:endParaRPr lang="en-US"/>
          </a:p>
        </p:txBody>
      </p:sp>
      <p:pic>
        <p:nvPicPr>
          <p:cNvPr id="5" name="Picture 4" descr="aquatic-pollut-r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1371600"/>
            <a:ext cx="4157472" cy="415137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380244" y="533400"/>
            <a:ext cx="8310359" cy="487362"/>
          </a:xfrm>
        </p:spPr>
        <p:txBody>
          <a:bodyPr/>
          <a:lstStyle/>
          <a:p>
            <a:r>
              <a:rPr lang="en-US" dirty="0">
                <a:solidFill>
                  <a:srgbClr val="002856"/>
                </a:solidFill>
              </a:rPr>
              <a:t>GHS – Health Hazards</a:t>
            </a:r>
          </a:p>
        </p:txBody>
      </p:sp>
      <p:sp>
        <p:nvSpPr>
          <p:cNvPr id="3" name="Slide Number Placeholder 2"/>
          <p:cNvSpPr>
            <a:spLocks noGrp="1"/>
          </p:cNvSpPr>
          <p:nvPr>
            <p:ph type="sldNum" sz="quarter" idx="10"/>
          </p:nvPr>
        </p:nvSpPr>
        <p:spPr/>
        <p:txBody>
          <a:bodyPr/>
          <a:lstStyle/>
          <a:p>
            <a:fld id="{7D32CA9B-88EC-468A-8955-062877D5FCA4}" type="slidenum">
              <a:rPr lang="en-US" smtClean="0"/>
              <a:pPr/>
              <a:t>26</a:t>
            </a:fld>
            <a:endParaRPr lang="en-US"/>
          </a:p>
        </p:txBody>
      </p:sp>
      <p:pic>
        <p:nvPicPr>
          <p:cNvPr id="2" name="Picture 1" descr="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2438400"/>
            <a:ext cx="5413248" cy="13776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dirty="0">
                <a:solidFill>
                  <a:srgbClr val="002856"/>
                </a:solidFill>
              </a:rPr>
              <a:t>GHS Health Hazards (10)</a:t>
            </a:r>
          </a:p>
        </p:txBody>
      </p:sp>
      <p:sp>
        <p:nvSpPr>
          <p:cNvPr id="41988" name="Rectangle 3"/>
          <p:cNvSpPr>
            <a:spLocks noGrp="1" noChangeArrowheads="1"/>
          </p:cNvSpPr>
          <p:nvPr>
            <p:ph type="body" idx="1"/>
          </p:nvPr>
        </p:nvSpPr>
        <p:spPr>
          <a:xfrm>
            <a:off x="573406" y="1066800"/>
            <a:ext cx="7315200" cy="4525961"/>
          </a:xfrm>
        </p:spPr>
        <p:txBody>
          <a:bodyPr/>
          <a:lstStyle/>
          <a:p>
            <a:r>
              <a:rPr lang="en-US" noProof="0" dirty="0"/>
              <a:t>Acute Toxicity</a:t>
            </a:r>
          </a:p>
          <a:p>
            <a:r>
              <a:rPr lang="en-US" noProof="0" dirty="0"/>
              <a:t>Skin corrosion/Irritation</a:t>
            </a:r>
          </a:p>
          <a:p>
            <a:r>
              <a:rPr lang="en-US" noProof="0" dirty="0"/>
              <a:t>Serious eye damage/eye irritation</a:t>
            </a:r>
          </a:p>
          <a:p>
            <a:r>
              <a:rPr lang="en-US" noProof="0" dirty="0"/>
              <a:t>Respiratory or skin sensitization</a:t>
            </a:r>
          </a:p>
          <a:p>
            <a:pPr lvl="0"/>
            <a:r>
              <a:rPr lang="en-US" noProof="0" dirty="0"/>
              <a:t>Germ cell mutagenicity</a:t>
            </a:r>
          </a:p>
          <a:p>
            <a:pPr lvl="0"/>
            <a:r>
              <a:rPr lang="en-US" dirty="0"/>
              <a:t>Carcinogenicity</a:t>
            </a:r>
            <a:endParaRPr lang="en-US" noProof="0" dirty="0"/>
          </a:p>
          <a:p>
            <a:r>
              <a:rPr lang="en-US" noProof="0" dirty="0"/>
              <a:t>Reproductive toxicity</a:t>
            </a:r>
          </a:p>
          <a:p>
            <a:r>
              <a:rPr lang="en-US" noProof="0" dirty="0"/>
              <a:t>Target organ system toxicity – Single exposure</a:t>
            </a:r>
          </a:p>
          <a:p>
            <a:r>
              <a:rPr lang="en-US" noProof="0" dirty="0"/>
              <a:t>Target organ system toxicity – repeated exposure</a:t>
            </a:r>
          </a:p>
          <a:p>
            <a:r>
              <a:rPr lang="en-US" noProof="0" dirty="0"/>
              <a:t>Aspiration hazard</a:t>
            </a:r>
          </a:p>
          <a:p>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27</a:t>
            </a:fld>
            <a:endParaRPr lang="en-US"/>
          </a:p>
        </p:txBody>
      </p:sp>
      <p:pic>
        <p:nvPicPr>
          <p:cNvPr id="3" name="Picture 2" descr="fingers with skin corros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6076" y="1676400"/>
            <a:ext cx="2140719" cy="199607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noProof="0" dirty="0">
                <a:solidFill>
                  <a:srgbClr val="002856"/>
                </a:solidFill>
              </a:rPr>
              <a:t>Definitions: Health Hazards</a:t>
            </a:r>
          </a:p>
        </p:txBody>
      </p:sp>
      <p:sp>
        <p:nvSpPr>
          <p:cNvPr id="43012" name="Rectangle 3"/>
          <p:cNvSpPr>
            <a:spLocks noGrp="1"/>
          </p:cNvSpPr>
          <p:nvPr>
            <p:ph type="body" idx="1"/>
          </p:nvPr>
        </p:nvSpPr>
        <p:spPr>
          <a:xfrm>
            <a:off x="533400" y="1036639"/>
            <a:ext cx="8001000" cy="3078161"/>
          </a:xfrm>
        </p:spPr>
        <p:txBody>
          <a:bodyPr/>
          <a:lstStyle/>
          <a:p>
            <a:pPr marL="0" indent="0">
              <a:buNone/>
            </a:pPr>
            <a:r>
              <a:rPr lang="en-US" i="1" noProof="0" dirty="0"/>
              <a:t>Acute toxicity </a:t>
            </a:r>
            <a:r>
              <a:rPr lang="en-US" noProof="0" dirty="0"/>
              <a:t>refers to those adverse effects occurring following oral or dermal administration of a single dose of a substance, or multiple doses given within 24 hours or an inhalation exposure of 4 hours.</a:t>
            </a:r>
          </a:p>
          <a:p>
            <a:pPr lvl="1"/>
            <a:r>
              <a:rPr lang="en-US" noProof="0" dirty="0"/>
              <a:t>Substances are assigned to one of five categories based on oral, dermal, and inhalation toxicity.</a:t>
            </a:r>
          </a:p>
          <a:p>
            <a:pPr lvl="1"/>
            <a:r>
              <a:rPr lang="en-US" noProof="0" dirty="0"/>
              <a:t>OSHA did not adopt category 5</a:t>
            </a:r>
          </a:p>
          <a:p>
            <a:pPr lvl="1"/>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28</a:t>
            </a:fld>
            <a:endParaRPr lang="en-US"/>
          </a:p>
        </p:txBody>
      </p:sp>
      <p:pic>
        <p:nvPicPr>
          <p:cNvPr id="3" name="Picture 2" descr="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6370" y="4389439"/>
            <a:ext cx="1255059" cy="12961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p:cNvSpPr>
          <p:nvPr>
            <p:ph type="title"/>
          </p:nvPr>
        </p:nvSpPr>
        <p:spPr/>
        <p:txBody>
          <a:bodyPr/>
          <a:lstStyle/>
          <a:p>
            <a:r>
              <a:rPr lang="en-US" noProof="0" dirty="0">
                <a:solidFill>
                  <a:srgbClr val="002856"/>
                </a:solidFill>
              </a:rPr>
              <a:t>Definitions: Health Hazards (</a:t>
            </a:r>
            <a:r>
              <a:rPr lang="en-US" noProof="0" dirty="0" err="1">
                <a:solidFill>
                  <a:srgbClr val="002856"/>
                </a:solidFill>
              </a:rPr>
              <a:t>cont</a:t>
            </a:r>
            <a:r>
              <a:rPr lang="en-US" dirty="0">
                <a:solidFill>
                  <a:srgbClr val="002856"/>
                </a:solidFill>
              </a:rPr>
              <a:t>.)</a:t>
            </a:r>
            <a:endParaRPr lang="en-US" noProof="0" dirty="0">
              <a:solidFill>
                <a:srgbClr val="002856"/>
              </a:solidFill>
            </a:endParaRPr>
          </a:p>
        </p:txBody>
      </p:sp>
      <p:sp>
        <p:nvSpPr>
          <p:cNvPr id="44036" name="Rectangle 3"/>
          <p:cNvSpPr>
            <a:spLocks noGrp="1"/>
          </p:cNvSpPr>
          <p:nvPr>
            <p:ph idx="1"/>
          </p:nvPr>
        </p:nvSpPr>
        <p:spPr>
          <a:xfrm>
            <a:off x="381001" y="1092447"/>
            <a:ext cx="5631181" cy="4906962"/>
          </a:xfrm>
        </p:spPr>
        <p:txBody>
          <a:bodyPr/>
          <a:lstStyle/>
          <a:p>
            <a:pPr lvl="0"/>
            <a:r>
              <a:rPr lang="en-US" i="1" noProof="0" dirty="0"/>
              <a:t>Skin corrosion </a:t>
            </a:r>
            <a:r>
              <a:rPr lang="en-US" noProof="0" dirty="0"/>
              <a:t>is defined as the production of irreversible damage to the skin; namely, visible necrosis through the epidermis and into the dermis, which was followed by the application of a test substance for up to 4 hours.</a:t>
            </a:r>
          </a:p>
          <a:p>
            <a:pPr marL="0" lvl="0" indent="0">
              <a:buNone/>
            </a:pPr>
            <a:r>
              <a:rPr lang="en-US" noProof="0" dirty="0"/>
              <a:t> </a:t>
            </a:r>
          </a:p>
          <a:p>
            <a:r>
              <a:rPr lang="en-US" noProof="0" dirty="0"/>
              <a:t>Corrosive reactions are typified by ulcers, bleeding, bloody scabs. </a:t>
            </a:r>
          </a:p>
        </p:txBody>
      </p:sp>
      <p:pic>
        <p:nvPicPr>
          <p:cNvPr id="70658" name="Picture 2" descr="skin corr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1371600"/>
            <a:ext cx="1726883" cy="1293495"/>
          </a:xfrm>
          <a:prstGeom prst="rect">
            <a:avLst/>
          </a:prstGeom>
          <a:noFill/>
        </p:spPr>
      </p:pic>
      <p:sp>
        <p:nvSpPr>
          <p:cNvPr id="7" name="TextBox 6"/>
          <p:cNvSpPr txBox="1"/>
          <p:nvPr/>
        </p:nvSpPr>
        <p:spPr>
          <a:xfrm>
            <a:off x="6553200" y="3276600"/>
            <a:ext cx="2133600" cy="923330"/>
          </a:xfrm>
          <a:prstGeom prst="rect">
            <a:avLst/>
          </a:prstGeom>
          <a:solidFill>
            <a:srgbClr val="CCFF66"/>
          </a:solidFill>
        </p:spPr>
        <p:txBody>
          <a:bodyPr wrap="square" rtlCol="0">
            <a:spAutoFit/>
          </a:bodyPr>
          <a:lstStyle/>
          <a:p>
            <a:r>
              <a:rPr lang="en-US" dirty="0"/>
              <a:t>Visible damage to skin after contact with substance</a:t>
            </a:r>
          </a:p>
        </p:txBody>
      </p:sp>
      <p:pic>
        <p:nvPicPr>
          <p:cNvPr id="44037" name="Picture 6" descr="skin-irritatio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1" y="4191000"/>
            <a:ext cx="1440180" cy="132016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Grp="1" noChangeArrowheads="1"/>
          </p:cNvSpPr>
          <p:nvPr>
            <p:ph type="ctrTitle"/>
          </p:nvPr>
        </p:nvSpPr>
        <p:spPr/>
        <p:txBody>
          <a:bodyPr/>
          <a:lstStyle/>
          <a:p>
            <a:pPr eaLnBrk="1" hangingPunct="1">
              <a:defRPr/>
            </a:pPr>
            <a:r>
              <a:rPr lang="en-US" sz="3200" noProof="0" dirty="0">
                <a:solidFill>
                  <a:srgbClr val="00457C"/>
                </a:solidFill>
              </a:rPr>
              <a:t>Global Harmonization System (GHS)</a:t>
            </a:r>
          </a:p>
        </p:txBody>
      </p:sp>
      <p:sp>
        <p:nvSpPr>
          <p:cNvPr id="3" name="Slide Number Placeholder 2"/>
          <p:cNvSpPr>
            <a:spLocks noGrp="1"/>
          </p:cNvSpPr>
          <p:nvPr>
            <p:ph type="sldNum" sz="quarter" idx="10"/>
          </p:nvPr>
        </p:nvSpPr>
        <p:spPr/>
        <p:txBody>
          <a:bodyPr/>
          <a:lstStyle/>
          <a:p>
            <a:fld id="{7D32CA9B-88EC-468A-8955-062877D5FCA4}"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p:cNvSpPr>
          <p:nvPr>
            <p:ph type="title"/>
          </p:nvPr>
        </p:nvSpPr>
        <p:spPr/>
        <p:txBody>
          <a:bodyPr/>
          <a:lstStyle/>
          <a:p>
            <a:r>
              <a:rPr lang="en-US" noProof="0" dirty="0">
                <a:solidFill>
                  <a:srgbClr val="002856"/>
                </a:solidFill>
              </a:rPr>
              <a:t>Definitions: Health Hazards -Skin</a:t>
            </a:r>
          </a:p>
        </p:txBody>
      </p:sp>
      <p:sp>
        <p:nvSpPr>
          <p:cNvPr id="45060" name="Rectangle 3"/>
          <p:cNvSpPr>
            <a:spLocks noGrp="1"/>
          </p:cNvSpPr>
          <p:nvPr>
            <p:ph idx="1"/>
          </p:nvPr>
        </p:nvSpPr>
        <p:spPr>
          <a:xfrm>
            <a:off x="359594" y="1320949"/>
            <a:ext cx="6172200" cy="4321614"/>
          </a:xfrm>
        </p:spPr>
        <p:txBody>
          <a:bodyPr/>
          <a:lstStyle/>
          <a:p>
            <a:pPr marL="0" indent="0">
              <a:buNone/>
            </a:pPr>
            <a:r>
              <a:rPr lang="en-US" i="1" noProof="0" dirty="0"/>
              <a:t>Skin irritation </a:t>
            </a:r>
            <a:r>
              <a:rPr lang="en-US" noProof="0" dirty="0"/>
              <a:t>is defined as the production of reversible damage to the skin following the application of a test substance for up to 4 hours.</a:t>
            </a:r>
          </a:p>
          <a:p>
            <a:endParaRPr lang="en-US" noProof="0" dirty="0"/>
          </a:p>
        </p:txBody>
      </p:sp>
      <p:sp>
        <p:nvSpPr>
          <p:cNvPr id="2" name="TextBox 1"/>
          <p:cNvSpPr txBox="1"/>
          <p:nvPr/>
        </p:nvSpPr>
        <p:spPr>
          <a:xfrm>
            <a:off x="838200" y="4195991"/>
            <a:ext cx="4724400" cy="1200329"/>
          </a:xfrm>
          <a:prstGeom prst="rect">
            <a:avLst/>
          </a:prstGeom>
          <a:noFill/>
        </p:spPr>
        <p:txBody>
          <a:bodyPr wrap="square" rtlCol="0">
            <a:spAutoFit/>
          </a:bodyPr>
          <a:lstStyle/>
          <a:p>
            <a:pPr marL="0" lvl="1"/>
            <a:r>
              <a:rPr lang="en-US" sz="2400" dirty="0">
                <a:solidFill>
                  <a:srgbClr val="002856"/>
                </a:solidFill>
              </a:rPr>
              <a:t>There are two categories for the Skin Corrosion/irritation hazard class</a:t>
            </a:r>
          </a:p>
          <a:p>
            <a:endParaRPr lang="en-US" sz="2400" dirty="0"/>
          </a:p>
        </p:txBody>
      </p:sp>
      <p:pic>
        <p:nvPicPr>
          <p:cNvPr id="5" name="Picture 4" descr="Photo of skin before contact with irritan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5484" y="668871"/>
            <a:ext cx="1521203" cy="2031971"/>
          </a:xfrm>
          <a:prstGeom prst="rect">
            <a:avLst/>
          </a:prstGeom>
        </p:spPr>
      </p:pic>
      <p:sp>
        <p:nvSpPr>
          <p:cNvPr id="7" name="TextBox 6"/>
          <p:cNvSpPr txBox="1"/>
          <p:nvPr/>
        </p:nvSpPr>
        <p:spPr>
          <a:xfrm>
            <a:off x="6705600" y="2796579"/>
            <a:ext cx="1905000" cy="369332"/>
          </a:xfrm>
          <a:prstGeom prst="rect">
            <a:avLst/>
          </a:prstGeom>
          <a:solidFill>
            <a:schemeClr val="bg2"/>
          </a:solidFill>
        </p:spPr>
        <p:txBody>
          <a:bodyPr wrap="square" rtlCol="0">
            <a:spAutoFit/>
          </a:bodyPr>
          <a:lstStyle/>
          <a:p>
            <a:r>
              <a:rPr lang="en-US" dirty="0"/>
              <a:t>Before contact</a:t>
            </a:r>
          </a:p>
        </p:txBody>
      </p:sp>
      <p:pic>
        <p:nvPicPr>
          <p:cNvPr id="4" name="Picture 3" descr="Photo of skin after contact with irritan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07821" y="3695540"/>
            <a:ext cx="2209800" cy="1504950"/>
          </a:xfrm>
          <a:prstGeom prst="rect">
            <a:avLst/>
          </a:prstGeom>
        </p:spPr>
      </p:pic>
      <p:sp>
        <p:nvSpPr>
          <p:cNvPr id="8" name="TextBox 7"/>
          <p:cNvSpPr txBox="1"/>
          <p:nvPr/>
        </p:nvSpPr>
        <p:spPr>
          <a:xfrm>
            <a:off x="6683586" y="5391963"/>
            <a:ext cx="1905000" cy="369332"/>
          </a:xfrm>
          <a:prstGeom prst="rect">
            <a:avLst/>
          </a:prstGeom>
          <a:solidFill>
            <a:schemeClr val="bg2"/>
          </a:solidFill>
        </p:spPr>
        <p:txBody>
          <a:bodyPr wrap="square" rtlCol="0">
            <a:spAutoFit/>
          </a:bodyPr>
          <a:lstStyle/>
          <a:p>
            <a:r>
              <a:rPr lang="en-US" dirty="0"/>
              <a:t>After contact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Rectangle 2"/>
          <p:cNvSpPr>
            <a:spLocks noGrp="1"/>
          </p:cNvSpPr>
          <p:nvPr>
            <p:ph type="title"/>
          </p:nvPr>
        </p:nvSpPr>
        <p:spPr/>
        <p:txBody>
          <a:bodyPr/>
          <a:lstStyle/>
          <a:p>
            <a:r>
              <a:rPr lang="en-US" noProof="0" dirty="0">
                <a:solidFill>
                  <a:srgbClr val="002856"/>
                </a:solidFill>
              </a:rPr>
              <a:t>Definitions: Health Hazards - Respiratory</a:t>
            </a:r>
          </a:p>
        </p:txBody>
      </p:sp>
      <p:sp>
        <p:nvSpPr>
          <p:cNvPr id="46084" name="Rectangle 3"/>
          <p:cNvSpPr>
            <a:spLocks noGrp="1"/>
          </p:cNvSpPr>
          <p:nvPr>
            <p:ph idx="1"/>
          </p:nvPr>
        </p:nvSpPr>
        <p:spPr>
          <a:xfrm>
            <a:off x="533400" y="1184321"/>
            <a:ext cx="5791200" cy="4449761"/>
          </a:xfrm>
        </p:spPr>
        <p:txBody>
          <a:bodyPr/>
          <a:lstStyle/>
          <a:p>
            <a:pPr marL="0" indent="0">
              <a:buNone/>
            </a:pPr>
            <a:r>
              <a:rPr lang="en-US" i="1" noProof="0" dirty="0"/>
              <a:t>Skin sensitizer </a:t>
            </a:r>
            <a:r>
              <a:rPr lang="en-US" noProof="0" dirty="0"/>
              <a:t>means a chemical that induces an allergic response following skin contact.</a:t>
            </a:r>
          </a:p>
          <a:p>
            <a:pPr marL="0" indent="0">
              <a:buNone/>
            </a:pPr>
            <a:endParaRPr lang="en-US" noProof="0" dirty="0"/>
          </a:p>
          <a:p>
            <a:pPr marL="0" indent="0">
              <a:buNone/>
            </a:pPr>
            <a:r>
              <a:rPr lang="en-US" i="1" noProof="0" dirty="0"/>
              <a:t>Respiratory sensitizer </a:t>
            </a:r>
            <a:r>
              <a:rPr lang="en-US" noProof="0" dirty="0"/>
              <a:t>means a chemical that will lead to hypersensitivity of the airways following inhalation of the chemical.</a:t>
            </a:r>
          </a:p>
          <a:p>
            <a:pPr lvl="1"/>
            <a:r>
              <a:rPr lang="en-US" noProof="0" dirty="0"/>
              <a:t>There are two categories for the Respiratory or Skin Sensitization hazard class </a:t>
            </a:r>
          </a:p>
        </p:txBody>
      </p:sp>
      <p:sp>
        <p:nvSpPr>
          <p:cNvPr id="2" name="Slide Number Placeholder 1"/>
          <p:cNvSpPr>
            <a:spLocks noGrp="1"/>
          </p:cNvSpPr>
          <p:nvPr>
            <p:ph type="sldNum" sz="quarter" idx="10"/>
          </p:nvPr>
        </p:nvSpPr>
        <p:spPr/>
        <p:txBody>
          <a:bodyPr/>
          <a:lstStyle/>
          <a:p>
            <a:fld id="{7D32CA9B-88EC-468A-8955-062877D5FCA4}" type="slidenum">
              <a:rPr lang="en-US" smtClean="0"/>
              <a:pPr/>
              <a:t>31</a:t>
            </a:fld>
            <a:endParaRPr lang="en-US"/>
          </a:p>
        </p:txBody>
      </p:sp>
      <p:pic>
        <p:nvPicPr>
          <p:cNvPr id="46085" name="Picture 10" descr="ANd9GcTEckjqGsxDE8kUWuEYG5UYsrdcQydXSH0yvWSSTuSMTWE9p9i2q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2057400"/>
            <a:ext cx="2640874" cy="197861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noProof="0" dirty="0">
                <a:solidFill>
                  <a:srgbClr val="002856"/>
                </a:solidFill>
              </a:rPr>
              <a:t>Definitions: Health Hazards - Eyes</a:t>
            </a:r>
          </a:p>
        </p:txBody>
      </p:sp>
      <p:sp>
        <p:nvSpPr>
          <p:cNvPr id="48132" name="Rectangle 3"/>
          <p:cNvSpPr>
            <a:spLocks noGrp="1"/>
          </p:cNvSpPr>
          <p:nvPr>
            <p:ph type="body" idx="1"/>
          </p:nvPr>
        </p:nvSpPr>
        <p:spPr>
          <a:xfrm>
            <a:off x="761999" y="1303338"/>
            <a:ext cx="7696200" cy="2239961"/>
          </a:xfrm>
        </p:spPr>
        <p:txBody>
          <a:bodyPr/>
          <a:lstStyle/>
          <a:p>
            <a:pPr marL="0" indent="0">
              <a:buNone/>
            </a:pPr>
            <a:r>
              <a:rPr lang="en-US" i="1" noProof="0" dirty="0"/>
              <a:t>Serious eye damage </a:t>
            </a:r>
            <a:r>
              <a:rPr lang="en-US" noProof="0" dirty="0"/>
              <a:t>is defined as the production of tissue damage in the eye, or serious physical decay of vision, following application of a test substance to the anterior surface of the eye, which is not fully reversible within 21 days of application.</a:t>
            </a:r>
          </a:p>
          <a:p>
            <a:pPr lvl="1"/>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32</a:t>
            </a:fld>
            <a:endParaRPr lang="en-US"/>
          </a:p>
        </p:txBody>
      </p:sp>
      <p:pic>
        <p:nvPicPr>
          <p:cNvPr id="3" name="Picture 2" descr="Photo of eye with a white, cloudy pupi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600" y="3733800"/>
            <a:ext cx="3124200" cy="205991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noProof="0" dirty="0">
                <a:solidFill>
                  <a:srgbClr val="002856"/>
                </a:solidFill>
              </a:rPr>
              <a:t>Definitions: Health Hazards – Eyes (cont.)</a:t>
            </a:r>
          </a:p>
        </p:txBody>
      </p:sp>
      <p:sp>
        <p:nvSpPr>
          <p:cNvPr id="47108" name="Rectangle 3"/>
          <p:cNvSpPr>
            <a:spLocks noGrp="1"/>
          </p:cNvSpPr>
          <p:nvPr>
            <p:ph type="body" idx="1"/>
          </p:nvPr>
        </p:nvSpPr>
        <p:spPr>
          <a:xfrm>
            <a:off x="228600" y="1051719"/>
            <a:ext cx="8686800" cy="2773361"/>
          </a:xfrm>
        </p:spPr>
        <p:txBody>
          <a:bodyPr/>
          <a:lstStyle/>
          <a:p>
            <a:pPr marL="0" indent="0">
              <a:buNone/>
            </a:pPr>
            <a:r>
              <a:rPr lang="en-US" i="1" noProof="0" dirty="0"/>
              <a:t>Eye irritation </a:t>
            </a:r>
            <a:r>
              <a:rPr lang="en-US" noProof="0" dirty="0"/>
              <a:t>is defined as the production of changes in the eye following the application of test substance to the anterior surface of the eye which are full reversible within 21 days of application.</a:t>
            </a:r>
          </a:p>
          <a:p>
            <a:endParaRPr lang="en-US" noProof="0" dirty="0"/>
          </a:p>
          <a:p>
            <a:r>
              <a:rPr lang="en-US" dirty="0"/>
              <a:t>There are two categories for eye hazards</a:t>
            </a:r>
          </a:p>
          <a:p>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33</a:t>
            </a:fld>
            <a:endParaRPr lang="en-US"/>
          </a:p>
        </p:txBody>
      </p:sp>
      <p:pic>
        <p:nvPicPr>
          <p:cNvPr id="3" name="Picture 2" descr="Photo of eye colored red because of eye irrit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7534" y="4084833"/>
            <a:ext cx="2648932" cy="188536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noProof="0" dirty="0">
                <a:solidFill>
                  <a:srgbClr val="002856"/>
                </a:solidFill>
              </a:rPr>
              <a:t>Definitions: Health Hazards - Mutagenicity</a:t>
            </a:r>
          </a:p>
        </p:txBody>
      </p:sp>
      <p:sp>
        <p:nvSpPr>
          <p:cNvPr id="49156" name="Rectangle 3"/>
          <p:cNvSpPr>
            <a:spLocks noGrp="1"/>
          </p:cNvSpPr>
          <p:nvPr>
            <p:ph type="body" idx="1"/>
          </p:nvPr>
        </p:nvSpPr>
        <p:spPr>
          <a:xfrm>
            <a:off x="457200" y="1089819"/>
            <a:ext cx="5410200" cy="4906962"/>
          </a:xfrm>
        </p:spPr>
        <p:txBody>
          <a:bodyPr/>
          <a:lstStyle/>
          <a:p>
            <a:pPr marL="0" indent="0">
              <a:buNone/>
            </a:pPr>
            <a:r>
              <a:rPr lang="en-US" i="1" noProof="0" dirty="0"/>
              <a:t>Germ Cell Mutagenicity</a:t>
            </a:r>
          </a:p>
          <a:p>
            <a:r>
              <a:rPr lang="en-US" noProof="0" dirty="0"/>
              <a:t>A mutation is defined as a permanent change in the amount or structure of the genetic material in a cell.</a:t>
            </a:r>
          </a:p>
          <a:p>
            <a:r>
              <a:rPr lang="en-US" noProof="0" dirty="0"/>
              <a:t>The terms mutagenic and mutagen will be used for agents giving rise to an increased occurrence of mutations in populations of cells and/or organisms.</a:t>
            </a:r>
          </a:p>
          <a:p>
            <a:r>
              <a:rPr lang="en-US" noProof="0" dirty="0"/>
              <a:t>Two categories in this hazard class.</a:t>
            </a:r>
          </a:p>
          <a:p>
            <a:pPr lvl="1"/>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34</a:t>
            </a:fld>
            <a:endParaRPr lang="en-US"/>
          </a:p>
        </p:txBody>
      </p:sp>
      <p:pic>
        <p:nvPicPr>
          <p:cNvPr id="49158" name="Picture 10" descr="Photo of bab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981200"/>
            <a:ext cx="2580680" cy="184441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533400" y="274638"/>
            <a:ext cx="7924799" cy="487362"/>
          </a:xfrm>
        </p:spPr>
        <p:txBody>
          <a:bodyPr/>
          <a:lstStyle/>
          <a:p>
            <a:r>
              <a:rPr lang="en-US" noProof="0" dirty="0">
                <a:solidFill>
                  <a:srgbClr val="002856"/>
                </a:solidFill>
              </a:rPr>
              <a:t>Definitions: </a:t>
            </a:r>
            <a:r>
              <a:rPr lang="en-US" dirty="0">
                <a:solidFill>
                  <a:srgbClr val="002856"/>
                </a:solidFill>
              </a:rPr>
              <a:t>Carcinogen</a:t>
            </a:r>
            <a:endParaRPr lang="en-US" noProof="0" dirty="0">
              <a:solidFill>
                <a:srgbClr val="002856"/>
              </a:solidFill>
            </a:endParaRPr>
          </a:p>
        </p:txBody>
      </p:sp>
      <p:sp>
        <p:nvSpPr>
          <p:cNvPr id="88068" name="Rectangle 3"/>
          <p:cNvSpPr>
            <a:spLocks noGrp="1"/>
          </p:cNvSpPr>
          <p:nvPr>
            <p:ph type="body" idx="1"/>
          </p:nvPr>
        </p:nvSpPr>
        <p:spPr>
          <a:xfrm>
            <a:off x="304800" y="1219199"/>
            <a:ext cx="5257800" cy="4777581"/>
          </a:xfrm>
        </p:spPr>
        <p:txBody>
          <a:bodyPr/>
          <a:lstStyle/>
          <a:p>
            <a:pPr marL="0" indent="0">
              <a:buNone/>
            </a:pPr>
            <a:r>
              <a:rPr lang="en-US" i="1" noProof="0" dirty="0"/>
              <a:t>Carcinogen</a:t>
            </a:r>
            <a:r>
              <a:rPr lang="en-US" noProof="0" dirty="0"/>
              <a:t> means a substance or a mixture of substances which induce cancer or increase its incidence. </a:t>
            </a:r>
          </a:p>
          <a:p>
            <a:pPr lvl="1"/>
            <a:r>
              <a:rPr lang="en-US" noProof="0" dirty="0"/>
              <a:t>Substances and mixtures which have induced benign and malignant tumors in well-performed experimental studies on animals are considered also to be presumed or suspected human carcinogens.</a:t>
            </a:r>
          </a:p>
          <a:p>
            <a:r>
              <a:rPr lang="en-US" noProof="0" dirty="0"/>
              <a:t>Two categories in this hazard class </a:t>
            </a:r>
          </a:p>
        </p:txBody>
      </p:sp>
      <p:sp>
        <p:nvSpPr>
          <p:cNvPr id="2" name="Slide Number Placeholder 1"/>
          <p:cNvSpPr>
            <a:spLocks noGrp="1"/>
          </p:cNvSpPr>
          <p:nvPr>
            <p:ph type="sldNum" sz="quarter" idx="10"/>
          </p:nvPr>
        </p:nvSpPr>
        <p:spPr/>
        <p:txBody>
          <a:bodyPr/>
          <a:lstStyle/>
          <a:p>
            <a:fld id="{7D32CA9B-88EC-468A-8955-062877D5FCA4}" type="slidenum">
              <a:rPr lang="en-US" smtClean="0"/>
              <a:pPr/>
              <a:t>35</a:t>
            </a:fld>
            <a:endParaRPr lang="en-US"/>
          </a:p>
        </p:txBody>
      </p:sp>
      <p:pic>
        <p:nvPicPr>
          <p:cNvPr id="3" name="Picture 2" descr="skin canc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550" y="1117220"/>
            <a:ext cx="2468880" cy="1981200"/>
          </a:xfrm>
          <a:prstGeom prst="rect">
            <a:avLst/>
          </a:prstGeom>
        </p:spPr>
      </p:pic>
      <p:pic>
        <p:nvPicPr>
          <p:cNvPr id="4" name="Picture 3" descr=" lung canc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0614" y="3733800"/>
            <a:ext cx="2206752" cy="236524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p:cNvSpPr>
          <p:nvPr>
            <p:ph type="title"/>
          </p:nvPr>
        </p:nvSpPr>
        <p:spPr/>
        <p:txBody>
          <a:bodyPr/>
          <a:lstStyle/>
          <a:p>
            <a:r>
              <a:rPr lang="en-US" noProof="0" dirty="0">
                <a:solidFill>
                  <a:srgbClr val="002856"/>
                </a:solidFill>
              </a:rPr>
              <a:t>Definitions: Reproductive Toxicity</a:t>
            </a:r>
          </a:p>
        </p:txBody>
      </p:sp>
      <p:sp>
        <p:nvSpPr>
          <p:cNvPr id="89092" name="Rectangle 3"/>
          <p:cNvSpPr>
            <a:spLocks noGrp="1"/>
          </p:cNvSpPr>
          <p:nvPr>
            <p:ph idx="1"/>
          </p:nvPr>
        </p:nvSpPr>
        <p:spPr>
          <a:xfrm>
            <a:off x="457200" y="1143000"/>
            <a:ext cx="5410200" cy="5181600"/>
          </a:xfrm>
        </p:spPr>
        <p:txBody>
          <a:bodyPr/>
          <a:lstStyle/>
          <a:p>
            <a:pPr marL="0" indent="0">
              <a:buNone/>
            </a:pPr>
            <a:r>
              <a:rPr lang="en-US" i="1" noProof="0" dirty="0"/>
              <a:t>Reproductive toxicity </a:t>
            </a:r>
            <a:r>
              <a:rPr lang="en-US" noProof="0" dirty="0"/>
              <a:t>means adverse effects on sexual function and fertility in adult males and females, as well as adverse effects on development of the offspring.</a:t>
            </a:r>
          </a:p>
          <a:p>
            <a:pPr lvl="1"/>
            <a:r>
              <a:rPr lang="en-US" noProof="0" dirty="0"/>
              <a:t>Adverse effects on development of the offspring means any effect of chemicals which interferes with normal development of the conceptus either before or after birth.</a:t>
            </a:r>
          </a:p>
          <a:p>
            <a:r>
              <a:rPr lang="en-US" noProof="0" dirty="0"/>
              <a:t>Two categories in this hazard</a:t>
            </a:r>
          </a:p>
        </p:txBody>
      </p:sp>
      <p:sp>
        <p:nvSpPr>
          <p:cNvPr id="3" name="Slide Number Placeholder 2"/>
          <p:cNvSpPr>
            <a:spLocks noGrp="1"/>
          </p:cNvSpPr>
          <p:nvPr>
            <p:ph type="sldNum" sz="quarter" idx="11"/>
          </p:nvPr>
        </p:nvSpPr>
        <p:spPr/>
        <p:txBody>
          <a:bodyPr/>
          <a:lstStyle/>
          <a:p>
            <a:fld id="{7D32CA9B-88EC-468A-8955-062877D5FCA4}" type="slidenum">
              <a:rPr lang="en-US" smtClean="0"/>
              <a:pPr/>
              <a:t>36</a:t>
            </a:fld>
            <a:endParaRPr lang="en-US"/>
          </a:p>
        </p:txBody>
      </p:sp>
      <p:pic>
        <p:nvPicPr>
          <p:cNvPr id="51206" name="Picture 2" descr="http://t0.gstatic.com/images?q=tbn:ANd9GcQ1eZzn3KLbo4DpKXn4vU_0CN2jqr6Qlu4CVUkkrxmMa43xoAC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1524000"/>
            <a:ext cx="2312789" cy="1732359"/>
          </a:xfrm>
          <a:prstGeom prst="rect">
            <a:avLst/>
          </a:prstGeom>
          <a:noFill/>
          <a:ln w="9525">
            <a:noFill/>
            <a:miter lim="800000"/>
            <a:headEnd/>
            <a:tailEnd/>
          </a:ln>
        </p:spPr>
      </p:pic>
      <p:pic>
        <p:nvPicPr>
          <p:cNvPr id="2" name="Picture 1" descr="sperm approaching an eg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4888" y="3732570"/>
            <a:ext cx="2232212" cy="223221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p:cNvSpPr>
          <p:nvPr>
            <p:ph type="title"/>
          </p:nvPr>
        </p:nvSpPr>
        <p:spPr/>
        <p:txBody>
          <a:bodyPr/>
          <a:lstStyle/>
          <a:p>
            <a:r>
              <a:rPr lang="en-US" noProof="0" dirty="0">
                <a:solidFill>
                  <a:srgbClr val="002856"/>
                </a:solidFill>
              </a:rPr>
              <a:t>Definitions: STOT</a:t>
            </a:r>
          </a:p>
        </p:txBody>
      </p:sp>
      <p:sp>
        <p:nvSpPr>
          <p:cNvPr id="89092" name="Rectangle 3"/>
          <p:cNvSpPr>
            <a:spLocks noGrp="1"/>
          </p:cNvSpPr>
          <p:nvPr>
            <p:ph idx="1"/>
          </p:nvPr>
        </p:nvSpPr>
        <p:spPr>
          <a:xfrm>
            <a:off x="763314" y="1295400"/>
            <a:ext cx="4495800" cy="4249435"/>
          </a:xfrm>
        </p:spPr>
        <p:txBody>
          <a:bodyPr/>
          <a:lstStyle/>
          <a:p>
            <a:pPr marL="0" indent="0">
              <a:buNone/>
            </a:pPr>
            <a:r>
              <a:rPr lang="en-US" i="1" noProof="0" dirty="0"/>
              <a:t>Specific Target Organ Toxicity (STOT) </a:t>
            </a:r>
          </a:p>
          <a:p>
            <a:pPr lvl="1"/>
            <a:r>
              <a:rPr lang="en-US" noProof="0" dirty="0"/>
              <a:t>Single exposure means specific, non-lethal target organ toxicity arising from a single exposure to a chemical.</a:t>
            </a:r>
          </a:p>
          <a:p>
            <a:pPr lvl="1"/>
            <a:r>
              <a:rPr lang="en-US" noProof="0" dirty="0"/>
              <a:t>Repeated exposure requires more than one instance of exposure.</a:t>
            </a:r>
          </a:p>
        </p:txBody>
      </p:sp>
      <p:sp>
        <p:nvSpPr>
          <p:cNvPr id="3" name="Slide Number Placeholder 2"/>
          <p:cNvSpPr>
            <a:spLocks noGrp="1"/>
          </p:cNvSpPr>
          <p:nvPr>
            <p:ph type="sldNum" sz="quarter" idx="11"/>
          </p:nvPr>
        </p:nvSpPr>
        <p:spPr/>
        <p:txBody>
          <a:bodyPr/>
          <a:lstStyle/>
          <a:p>
            <a:fld id="{7D32CA9B-88EC-468A-8955-062877D5FCA4}" type="slidenum">
              <a:rPr lang="en-US" smtClean="0"/>
              <a:pPr/>
              <a:t>37</a:t>
            </a:fld>
            <a:endParaRPr lang="en-US"/>
          </a:p>
        </p:txBody>
      </p:sp>
      <p:pic>
        <p:nvPicPr>
          <p:cNvPr id="52229" name="Picture 7" descr="entire human bod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2209800"/>
            <a:ext cx="2490788" cy="249078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p:cNvSpPr>
          <p:nvPr>
            <p:ph type="title"/>
          </p:nvPr>
        </p:nvSpPr>
        <p:spPr/>
        <p:txBody>
          <a:bodyPr/>
          <a:lstStyle/>
          <a:p>
            <a:r>
              <a:rPr lang="en-US" noProof="0" dirty="0">
                <a:solidFill>
                  <a:srgbClr val="002856"/>
                </a:solidFill>
              </a:rPr>
              <a:t>Definitions: STOT (cont.)</a:t>
            </a:r>
          </a:p>
        </p:txBody>
      </p:sp>
      <p:sp>
        <p:nvSpPr>
          <p:cNvPr id="53252" name="Rectangle 3"/>
          <p:cNvSpPr>
            <a:spLocks noGrp="1"/>
          </p:cNvSpPr>
          <p:nvPr>
            <p:ph idx="10"/>
          </p:nvPr>
        </p:nvSpPr>
        <p:spPr>
          <a:xfrm>
            <a:off x="533400" y="990600"/>
            <a:ext cx="4114799" cy="5029200"/>
          </a:xfrm>
        </p:spPr>
        <p:txBody>
          <a:bodyPr/>
          <a:lstStyle/>
          <a:p>
            <a:pPr marL="0" indent="0">
              <a:buNone/>
            </a:pPr>
            <a:r>
              <a:rPr lang="en-US" i="1" noProof="0" dirty="0"/>
              <a:t>STOT</a:t>
            </a:r>
            <a:r>
              <a:rPr lang="en-US" noProof="0" dirty="0"/>
              <a:t> is caused by chemicals that are specific target organ toxicants and, as such, present a potential for adverse health effects in people who are exposed to it.</a:t>
            </a:r>
          </a:p>
          <a:p>
            <a:pPr lvl="1"/>
            <a:r>
              <a:rPr lang="en-US" noProof="0" dirty="0"/>
              <a:t>STOT – single exposure has three hazard categories </a:t>
            </a:r>
          </a:p>
          <a:p>
            <a:pPr lvl="1"/>
            <a:r>
              <a:rPr lang="en-US" noProof="0" dirty="0"/>
              <a:t>STOT – repeated exposure has two hazard categories.</a:t>
            </a:r>
          </a:p>
        </p:txBody>
      </p:sp>
      <p:pic>
        <p:nvPicPr>
          <p:cNvPr id="53253" name="Content Placeholder 10" descr="human mid-section showing internal organ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72200" y="1905000"/>
            <a:ext cx="1990725" cy="265747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p:cNvSpPr>
          <p:nvPr>
            <p:ph type="title"/>
          </p:nvPr>
        </p:nvSpPr>
        <p:spPr/>
        <p:txBody>
          <a:bodyPr/>
          <a:lstStyle/>
          <a:p>
            <a:r>
              <a:rPr lang="en-US" noProof="0" dirty="0">
                <a:solidFill>
                  <a:srgbClr val="002856"/>
                </a:solidFill>
              </a:rPr>
              <a:t>Definitions: Aspiration</a:t>
            </a:r>
          </a:p>
        </p:txBody>
      </p:sp>
      <p:sp>
        <p:nvSpPr>
          <p:cNvPr id="89092" name="Rectangle 3"/>
          <p:cNvSpPr>
            <a:spLocks noGrp="1"/>
          </p:cNvSpPr>
          <p:nvPr>
            <p:ph idx="1"/>
          </p:nvPr>
        </p:nvSpPr>
        <p:spPr>
          <a:xfrm>
            <a:off x="914400" y="1142999"/>
            <a:ext cx="5638800" cy="4853781"/>
          </a:xfrm>
        </p:spPr>
        <p:txBody>
          <a:bodyPr/>
          <a:lstStyle/>
          <a:p>
            <a:pPr marL="0" indent="0">
              <a:buNone/>
            </a:pPr>
            <a:r>
              <a:rPr lang="en-US" i="1" noProof="0" dirty="0"/>
              <a:t>Aspiration</a:t>
            </a:r>
            <a:r>
              <a:rPr lang="en-US" noProof="0" dirty="0"/>
              <a:t> means the entry of a liquid or solid chemical directly through the oral or nasal cavity, or indirectly from vomiting, into the trachea and lower respiratory system.</a:t>
            </a:r>
          </a:p>
          <a:p>
            <a:pPr lvl="1"/>
            <a:r>
              <a:rPr lang="en-US" noProof="0" dirty="0"/>
              <a:t>Includes severe acute effects such as chemical pneumonia, varying degrees of pulmonary injury or death following aspiration.</a:t>
            </a:r>
          </a:p>
          <a:p>
            <a:pPr lvl="1"/>
            <a:r>
              <a:rPr lang="en-US" noProof="0" dirty="0"/>
              <a:t>Only one category adopted</a:t>
            </a:r>
          </a:p>
        </p:txBody>
      </p:sp>
      <p:sp>
        <p:nvSpPr>
          <p:cNvPr id="3" name="Slide Number Placeholder 2"/>
          <p:cNvSpPr>
            <a:spLocks noGrp="1"/>
          </p:cNvSpPr>
          <p:nvPr>
            <p:ph type="sldNum" sz="quarter" idx="11"/>
          </p:nvPr>
        </p:nvSpPr>
        <p:spPr/>
        <p:txBody>
          <a:bodyPr/>
          <a:lstStyle/>
          <a:p>
            <a:fld id="{7D32CA9B-88EC-468A-8955-062877D5FCA4}" type="slidenum">
              <a:rPr lang="en-US" smtClean="0"/>
              <a:pPr/>
              <a:t>39</a:t>
            </a:fld>
            <a:endParaRPr lang="en-US"/>
          </a:p>
        </p:txBody>
      </p:sp>
      <p:pic>
        <p:nvPicPr>
          <p:cNvPr id="50178" name="Picture 2" descr="aspiration"/>
          <p:cNvPicPr>
            <a:picLocks noChangeAspect="1" noChangeArrowheads="1"/>
          </p:cNvPicPr>
          <p:nvPr/>
        </p:nvPicPr>
        <p:blipFill>
          <a:blip r:embed="rId3" cstate="print"/>
          <a:srcRect/>
          <a:stretch>
            <a:fillRect/>
          </a:stretch>
        </p:blipFill>
        <p:spPr bwMode="auto">
          <a:xfrm>
            <a:off x="6067424" y="4304969"/>
            <a:ext cx="2390775" cy="1676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r>
              <a:rPr lang="en-US" noProof="0" dirty="0">
                <a:solidFill>
                  <a:srgbClr val="00457C"/>
                </a:solidFill>
              </a:rPr>
              <a:t>What is GHS?</a:t>
            </a:r>
          </a:p>
        </p:txBody>
      </p:sp>
      <p:sp>
        <p:nvSpPr>
          <p:cNvPr id="19460" name="Rectangle 3"/>
          <p:cNvSpPr>
            <a:spLocks noGrp="1" noChangeArrowheads="1"/>
          </p:cNvSpPr>
          <p:nvPr>
            <p:ph idx="1"/>
          </p:nvPr>
        </p:nvSpPr>
        <p:spPr>
          <a:xfrm>
            <a:off x="2286000" y="1295400"/>
            <a:ext cx="6553200" cy="4648201"/>
          </a:xfrm>
        </p:spPr>
        <p:txBody>
          <a:bodyPr/>
          <a:lstStyle/>
          <a:p>
            <a:pPr marL="457200" lvl="1" indent="0">
              <a:buNone/>
            </a:pPr>
            <a:r>
              <a:rPr lang="en-US" noProof="0" dirty="0"/>
              <a:t>acronym for:</a:t>
            </a:r>
          </a:p>
          <a:p>
            <a:pPr marL="457200" lvl="1" indent="0">
              <a:buNone/>
            </a:pPr>
            <a:endParaRPr lang="en-US" noProof="0" dirty="0"/>
          </a:p>
          <a:p>
            <a:pPr marL="457200" lvl="1" indent="0">
              <a:spcAft>
                <a:spcPts val="2400"/>
              </a:spcAft>
              <a:buNone/>
            </a:pPr>
            <a:r>
              <a:rPr lang="en-US" noProof="0" dirty="0"/>
              <a:t>Globally </a:t>
            </a:r>
          </a:p>
          <a:p>
            <a:pPr marL="457200" lvl="1" indent="0">
              <a:spcAft>
                <a:spcPts val="3000"/>
              </a:spcAft>
              <a:buNone/>
            </a:pPr>
            <a:r>
              <a:rPr lang="en-US" noProof="0" dirty="0"/>
              <a:t>Harmonized </a:t>
            </a:r>
          </a:p>
          <a:p>
            <a:pPr marL="457200" lvl="1" indent="0">
              <a:buNone/>
            </a:pPr>
            <a:r>
              <a:rPr lang="en-US" noProof="0" dirty="0"/>
              <a:t>System of Classification and Labeling of Chemicals</a:t>
            </a:r>
          </a:p>
          <a:p>
            <a:endParaRPr lang="en-US" noProof="0" dirty="0"/>
          </a:p>
        </p:txBody>
      </p:sp>
      <p:sp>
        <p:nvSpPr>
          <p:cNvPr id="3" name="Slide Number Placeholder 2"/>
          <p:cNvSpPr>
            <a:spLocks noGrp="1"/>
          </p:cNvSpPr>
          <p:nvPr>
            <p:ph type="sldNum" sz="quarter" idx="10"/>
          </p:nvPr>
        </p:nvSpPr>
        <p:spPr/>
        <p:txBody>
          <a:bodyPr/>
          <a:lstStyle/>
          <a:p>
            <a:fld id="{7D32CA9B-88EC-468A-8955-062877D5FCA4}" type="slidenum">
              <a:rPr lang="en-US" smtClean="0"/>
              <a:pPr/>
              <a:t>4</a:t>
            </a:fld>
            <a:endParaRPr lang="en-US"/>
          </a:p>
        </p:txBody>
      </p:sp>
      <p:sp>
        <p:nvSpPr>
          <p:cNvPr id="6" name="TextBox 5"/>
          <p:cNvSpPr txBox="1"/>
          <p:nvPr/>
        </p:nvSpPr>
        <p:spPr>
          <a:xfrm>
            <a:off x="1143000" y="1905000"/>
            <a:ext cx="988219" cy="2743200"/>
          </a:xfrm>
          <a:prstGeom prst="rect">
            <a:avLst/>
          </a:prstGeom>
          <a:noFill/>
          <a:ln>
            <a:solidFill>
              <a:srgbClr val="7028C0"/>
            </a:solidFill>
          </a:ln>
        </p:spPr>
        <p:txBody>
          <a:bodyPr vert="wordArtVert" wrap="square">
            <a:spAutoFit/>
          </a:bodyPr>
          <a:lstStyle/>
          <a:p>
            <a:pPr>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GHS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r>
              <a:rPr lang="en-US" noProof="0" dirty="0">
                <a:solidFill>
                  <a:srgbClr val="002856"/>
                </a:solidFill>
              </a:rPr>
              <a:t>GHS – Physical Hazards</a:t>
            </a:r>
          </a:p>
        </p:txBody>
      </p:sp>
      <p:sp>
        <p:nvSpPr>
          <p:cNvPr id="4" name="Slide Number Placeholder 3"/>
          <p:cNvSpPr>
            <a:spLocks noGrp="1"/>
          </p:cNvSpPr>
          <p:nvPr>
            <p:ph type="sldNum" sz="quarter" idx="10"/>
          </p:nvPr>
        </p:nvSpPr>
        <p:spPr/>
        <p:txBody>
          <a:bodyPr/>
          <a:lstStyle/>
          <a:p>
            <a:fld id="{7D32CA9B-88EC-468A-8955-062877D5FCA4}" type="slidenum">
              <a:rPr lang="en-US" smtClean="0"/>
              <a:pPr/>
              <a:t>40</a:t>
            </a:fld>
            <a:endParaRPr lang="en-US"/>
          </a:p>
        </p:txBody>
      </p:sp>
      <p:pic>
        <p:nvPicPr>
          <p:cNvPr id="3" name="Picture 2" descr="physical hazard pictogram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1676400"/>
            <a:ext cx="5596128" cy="336499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noProof="0" dirty="0">
                <a:solidFill>
                  <a:srgbClr val="002856"/>
                </a:solidFill>
              </a:rPr>
              <a:t>GHS Physical Hazards (16)</a:t>
            </a:r>
          </a:p>
        </p:txBody>
      </p:sp>
      <p:sp>
        <p:nvSpPr>
          <p:cNvPr id="56324" name="Rectangle 3"/>
          <p:cNvSpPr>
            <a:spLocks noGrp="1" noChangeArrowheads="1"/>
          </p:cNvSpPr>
          <p:nvPr>
            <p:ph type="body" idx="1"/>
          </p:nvPr>
        </p:nvSpPr>
        <p:spPr>
          <a:xfrm>
            <a:off x="762000" y="990600"/>
            <a:ext cx="8229600" cy="5029200"/>
          </a:xfrm>
        </p:spPr>
        <p:txBody>
          <a:bodyPr/>
          <a:lstStyle/>
          <a:p>
            <a:pPr>
              <a:spcBef>
                <a:spcPts val="0"/>
              </a:spcBef>
              <a:spcAft>
                <a:spcPts val="300"/>
              </a:spcAft>
            </a:pPr>
            <a:r>
              <a:rPr lang="en-US" sz="1800" noProof="0" dirty="0"/>
              <a:t>Explosives</a:t>
            </a:r>
          </a:p>
          <a:p>
            <a:pPr>
              <a:spcBef>
                <a:spcPts val="0"/>
              </a:spcBef>
              <a:spcAft>
                <a:spcPts val="300"/>
              </a:spcAft>
            </a:pPr>
            <a:r>
              <a:rPr lang="en-US" sz="1800" noProof="0" dirty="0"/>
              <a:t>Flammable gases</a:t>
            </a:r>
          </a:p>
          <a:p>
            <a:pPr>
              <a:spcBef>
                <a:spcPts val="0"/>
              </a:spcBef>
              <a:spcAft>
                <a:spcPts val="300"/>
              </a:spcAft>
            </a:pPr>
            <a:r>
              <a:rPr lang="en-US" sz="1800" noProof="0" dirty="0"/>
              <a:t>Flammable aerosols</a:t>
            </a:r>
          </a:p>
          <a:p>
            <a:pPr>
              <a:spcBef>
                <a:spcPts val="0"/>
              </a:spcBef>
              <a:spcAft>
                <a:spcPts val="300"/>
              </a:spcAft>
            </a:pPr>
            <a:r>
              <a:rPr lang="en-US" sz="1800" noProof="0" dirty="0"/>
              <a:t>Oxidizing gases</a:t>
            </a:r>
          </a:p>
          <a:p>
            <a:pPr>
              <a:spcBef>
                <a:spcPts val="0"/>
              </a:spcBef>
              <a:spcAft>
                <a:spcPts val="300"/>
              </a:spcAft>
            </a:pPr>
            <a:r>
              <a:rPr lang="en-US" sz="1800" noProof="0" dirty="0"/>
              <a:t>Gases under pressure</a:t>
            </a:r>
          </a:p>
          <a:p>
            <a:pPr>
              <a:spcBef>
                <a:spcPts val="0"/>
              </a:spcBef>
              <a:spcAft>
                <a:spcPts val="300"/>
              </a:spcAft>
            </a:pPr>
            <a:r>
              <a:rPr lang="en-US" sz="1800" noProof="0" dirty="0"/>
              <a:t>Flammable liquids</a:t>
            </a:r>
          </a:p>
          <a:p>
            <a:pPr>
              <a:spcBef>
                <a:spcPts val="0"/>
              </a:spcBef>
              <a:spcAft>
                <a:spcPts val="300"/>
              </a:spcAft>
            </a:pPr>
            <a:r>
              <a:rPr lang="en-US" sz="1800" noProof="0" dirty="0"/>
              <a:t>Flammable solids</a:t>
            </a:r>
          </a:p>
          <a:p>
            <a:pPr>
              <a:spcBef>
                <a:spcPts val="0"/>
              </a:spcBef>
              <a:spcAft>
                <a:spcPts val="300"/>
              </a:spcAft>
            </a:pPr>
            <a:r>
              <a:rPr lang="en-US" sz="1800" noProof="0" dirty="0"/>
              <a:t>Self-reactive substances and mixtures</a:t>
            </a:r>
          </a:p>
          <a:p>
            <a:pPr>
              <a:spcBef>
                <a:spcPts val="0"/>
              </a:spcBef>
              <a:spcAft>
                <a:spcPts val="300"/>
              </a:spcAft>
            </a:pPr>
            <a:r>
              <a:rPr lang="en-US" sz="1800" noProof="0" dirty="0"/>
              <a:t>Pyrophoric liquids</a:t>
            </a:r>
          </a:p>
          <a:p>
            <a:pPr>
              <a:spcBef>
                <a:spcPts val="0"/>
              </a:spcBef>
              <a:spcAft>
                <a:spcPts val="300"/>
              </a:spcAft>
            </a:pPr>
            <a:r>
              <a:rPr lang="en-US" sz="1800" noProof="0" dirty="0"/>
              <a:t>Pyrophoric solids</a:t>
            </a:r>
          </a:p>
          <a:p>
            <a:pPr>
              <a:spcBef>
                <a:spcPts val="0"/>
              </a:spcBef>
              <a:spcAft>
                <a:spcPts val="300"/>
              </a:spcAft>
            </a:pPr>
            <a:r>
              <a:rPr lang="en-US" sz="1800" noProof="0" dirty="0"/>
              <a:t>Self-heating substances and mixtures</a:t>
            </a:r>
          </a:p>
          <a:p>
            <a:pPr>
              <a:spcBef>
                <a:spcPts val="0"/>
              </a:spcBef>
              <a:spcAft>
                <a:spcPts val="300"/>
              </a:spcAft>
            </a:pPr>
            <a:r>
              <a:rPr lang="en-US" sz="1800" noProof="0" dirty="0"/>
              <a:t>Substances which on contact with water emit flammable gases</a:t>
            </a:r>
          </a:p>
          <a:p>
            <a:pPr>
              <a:spcBef>
                <a:spcPts val="0"/>
              </a:spcBef>
              <a:spcAft>
                <a:spcPts val="300"/>
              </a:spcAft>
            </a:pPr>
            <a:r>
              <a:rPr lang="en-US" sz="1800" noProof="0" dirty="0"/>
              <a:t>Oxidizing liquids</a:t>
            </a:r>
          </a:p>
          <a:p>
            <a:pPr>
              <a:spcBef>
                <a:spcPts val="0"/>
              </a:spcBef>
              <a:spcAft>
                <a:spcPts val="300"/>
              </a:spcAft>
            </a:pPr>
            <a:r>
              <a:rPr lang="en-US" sz="1800" noProof="0" dirty="0"/>
              <a:t>Oxidizing solids</a:t>
            </a:r>
          </a:p>
          <a:p>
            <a:pPr>
              <a:spcBef>
                <a:spcPts val="0"/>
              </a:spcBef>
              <a:spcAft>
                <a:spcPts val="300"/>
              </a:spcAft>
            </a:pPr>
            <a:r>
              <a:rPr lang="en-US" sz="1800" noProof="0" dirty="0"/>
              <a:t>Organic peroxides</a:t>
            </a:r>
          </a:p>
          <a:p>
            <a:pPr>
              <a:spcBef>
                <a:spcPts val="0"/>
              </a:spcBef>
              <a:spcAft>
                <a:spcPts val="300"/>
              </a:spcAft>
            </a:pPr>
            <a:r>
              <a:rPr lang="en-US" sz="1800" noProof="0" dirty="0"/>
              <a:t>Corrosive to metals</a:t>
            </a:r>
          </a:p>
        </p:txBody>
      </p:sp>
      <p:sp>
        <p:nvSpPr>
          <p:cNvPr id="2" name="Slide Number Placeholder 1"/>
          <p:cNvSpPr>
            <a:spLocks noGrp="1"/>
          </p:cNvSpPr>
          <p:nvPr>
            <p:ph type="sldNum" sz="quarter" idx="10"/>
          </p:nvPr>
        </p:nvSpPr>
        <p:spPr/>
        <p:txBody>
          <a:bodyPr/>
          <a:lstStyle/>
          <a:p>
            <a:fld id="{7D32CA9B-88EC-468A-8955-062877D5FCA4}" type="slidenum">
              <a:rPr lang="en-US" smtClean="0"/>
              <a:pPr/>
              <a:t>41</a:t>
            </a:fld>
            <a:endParaRPr lang="en-US"/>
          </a:p>
        </p:txBody>
      </p:sp>
      <p:pic>
        <p:nvPicPr>
          <p:cNvPr id="3" name="Picture 2" descr="fir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4600" y="1295400"/>
            <a:ext cx="1790700" cy="17907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en-US" noProof="0" dirty="0">
                <a:solidFill>
                  <a:srgbClr val="002856"/>
                </a:solidFill>
              </a:rPr>
              <a:t>Physical Hazards - Explosives</a:t>
            </a:r>
          </a:p>
        </p:txBody>
      </p:sp>
      <p:sp>
        <p:nvSpPr>
          <p:cNvPr id="57348" name="Rectangle 3"/>
          <p:cNvSpPr>
            <a:spLocks noGrp="1"/>
          </p:cNvSpPr>
          <p:nvPr>
            <p:ph type="body" idx="1"/>
          </p:nvPr>
        </p:nvSpPr>
        <p:spPr>
          <a:xfrm>
            <a:off x="381000" y="1063543"/>
            <a:ext cx="5791200" cy="4906962"/>
          </a:xfrm>
        </p:spPr>
        <p:txBody>
          <a:bodyPr/>
          <a:lstStyle/>
          <a:p>
            <a:pPr marL="0" indent="0">
              <a:buNone/>
            </a:pPr>
            <a:r>
              <a:rPr lang="en-US" i="1" noProof="0" dirty="0"/>
              <a:t>Explosive Substances and Mixtures</a:t>
            </a:r>
          </a:p>
          <a:p>
            <a:endParaRPr lang="en-US" noProof="0" dirty="0"/>
          </a:p>
          <a:p>
            <a:pPr lvl="2"/>
            <a:r>
              <a:rPr lang="en-US" noProof="0" dirty="0"/>
              <a:t>Solid or liquid substances capable of producing gas at such a high temperature and pressure that it can cause damage to surroundings.</a:t>
            </a:r>
          </a:p>
          <a:p>
            <a:pPr lvl="2"/>
            <a:r>
              <a:rPr lang="en-US" noProof="0" dirty="0"/>
              <a:t>Divided in 6 categories based on type of damage produced.</a:t>
            </a:r>
          </a:p>
        </p:txBody>
      </p:sp>
      <p:sp>
        <p:nvSpPr>
          <p:cNvPr id="2" name="Slide Number Placeholder 1"/>
          <p:cNvSpPr>
            <a:spLocks noGrp="1"/>
          </p:cNvSpPr>
          <p:nvPr>
            <p:ph type="sldNum" sz="quarter" idx="10"/>
          </p:nvPr>
        </p:nvSpPr>
        <p:spPr/>
        <p:txBody>
          <a:bodyPr/>
          <a:lstStyle/>
          <a:p>
            <a:fld id="{7D32CA9B-88EC-468A-8955-062877D5FCA4}" type="slidenum">
              <a:rPr lang="en-US" smtClean="0"/>
              <a:pPr/>
              <a:t>42</a:t>
            </a:fld>
            <a:endParaRPr lang="en-US"/>
          </a:p>
        </p:txBody>
      </p:sp>
      <p:pic>
        <p:nvPicPr>
          <p:cNvPr id="3" name="Picture 2" descr="GHS-pictogram explos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1934" y="1447800"/>
            <a:ext cx="1828800" cy="310896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noProof="0" dirty="0">
                <a:solidFill>
                  <a:srgbClr val="002856"/>
                </a:solidFill>
              </a:rPr>
              <a:t>Physical Hazards - Flammables</a:t>
            </a:r>
          </a:p>
        </p:txBody>
      </p:sp>
      <p:sp>
        <p:nvSpPr>
          <p:cNvPr id="58372" name="Rectangle 3"/>
          <p:cNvSpPr>
            <a:spLocks noGrp="1"/>
          </p:cNvSpPr>
          <p:nvPr>
            <p:ph type="body" idx="1"/>
          </p:nvPr>
        </p:nvSpPr>
        <p:spPr>
          <a:xfrm>
            <a:off x="609600" y="1873105"/>
            <a:ext cx="4267200" cy="2620961"/>
          </a:xfrm>
        </p:spPr>
        <p:txBody>
          <a:bodyPr/>
          <a:lstStyle/>
          <a:p>
            <a:pPr marL="0" indent="0">
              <a:buNone/>
            </a:pPr>
            <a:r>
              <a:rPr lang="en-US" i="1" noProof="0" dirty="0"/>
              <a:t>Flammables</a:t>
            </a:r>
            <a:r>
              <a:rPr lang="en-US" noProof="0" dirty="0"/>
              <a:t> include</a:t>
            </a:r>
          </a:p>
          <a:p>
            <a:pPr lvl="1"/>
            <a:r>
              <a:rPr lang="en-US" noProof="0" dirty="0"/>
              <a:t>Flammable Gases</a:t>
            </a:r>
          </a:p>
          <a:p>
            <a:pPr lvl="1"/>
            <a:r>
              <a:rPr lang="en-US" noProof="0" dirty="0"/>
              <a:t>Flammable Aerosols</a:t>
            </a:r>
          </a:p>
          <a:p>
            <a:pPr lvl="1"/>
            <a:r>
              <a:rPr lang="en-US" noProof="0" dirty="0"/>
              <a:t>Flammable Liquids</a:t>
            </a:r>
          </a:p>
          <a:p>
            <a:pPr lvl="1"/>
            <a:r>
              <a:rPr lang="en-US" noProof="0" dirty="0"/>
              <a:t>Flammable Solids</a:t>
            </a:r>
          </a:p>
        </p:txBody>
      </p:sp>
      <p:sp>
        <p:nvSpPr>
          <p:cNvPr id="2" name="Slide Number Placeholder 1"/>
          <p:cNvSpPr>
            <a:spLocks noGrp="1"/>
          </p:cNvSpPr>
          <p:nvPr>
            <p:ph type="sldNum" sz="quarter" idx="10"/>
          </p:nvPr>
        </p:nvSpPr>
        <p:spPr/>
        <p:txBody>
          <a:bodyPr/>
          <a:lstStyle/>
          <a:p>
            <a:fld id="{7D32CA9B-88EC-468A-8955-062877D5FCA4}" type="slidenum">
              <a:rPr lang="en-US" smtClean="0"/>
              <a:pPr/>
              <a:t>43</a:t>
            </a:fld>
            <a:endParaRPr lang="en-US"/>
          </a:p>
        </p:txBody>
      </p:sp>
      <p:pic>
        <p:nvPicPr>
          <p:cNvPr id="58374" name="Picture 11" descr="ghs symbol-&#10;flammab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7529" y="1219200"/>
            <a:ext cx="1769476" cy="1675729"/>
          </a:xfrm>
          <a:prstGeom prst="rect">
            <a:avLst/>
          </a:prstGeom>
          <a:noFill/>
          <a:ln w="9525">
            <a:noFill/>
            <a:miter lim="800000"/>
            <a:headEnd/>
            <a:tailEnd/>
          </a:ln>
        </p:spPr>
      </p:pic>
      <p:pic>
        <p:nvPicPr>
          <p:cNvPr id="3" name="Picture 2" descr="spray from an aerosol ca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78467" y="3352129"/>
            <a:ext cx="2387600" cy="175364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solidFill>
                  <a:srgbClr val="002856"/>
                </a:solidFill>
              </a:rPr>
              <a:t>Physical Hazards (cont.)</a:t>
            </a:r>
            <a:endParaRPr lang="en-US" noProof="0" dirty="0"/>
          </a:p>
        </p:txBody>
      </p:sp>
      <p:sp>
        <p:nvSpPr>
          <p:cNvPr id="59396" name="Rectangle 3"/>
          <p:cNvSpPr>
            <a:spLocks noGrp="1"/>
          </p:cNvSpPr>
          <p:nvPr>
            <p:ph type="body" idx="1"/>
          </p:nvPr>
        </p:nvSpPr>
        <p:spPr>
          <a:xfrm>
            <a:off x="685800" y="990600"/>
            <a:ext cx="7772398" cy="1935161"/>
          </a:xfrm>
        </p:spPr>
        <p:txBody>
          <a:bodyPr/>
          <a:lstStyle/>
          <a:p>
            <a:pPr marL="0" indent="0">
              <a:buNone/>
            </a:pPr>
            <a:r>
              <a:rPr lang="en-US" i="1" noProof="0" dirty="0"/>
              <a:t>Flammable gas </a:t>
            </a:r>
            <a:r>
              <a:rPr lang="en-US" noProof="0" dirty="0"/>
              <a:t>means a gas having any flammable range with air at 20°C (68 F) and a standard pressure of 101.3 </a:t>
            </a:r>
            <a:r>
              <a:rPr lang="en-US" noProof="0" dirty="0" err="1"/>
              <a:t>kPa</a:t>
            </a:r>
            <a:r>
              <a:rPr lang="en-US" noProof="0" dirty="0"/>
              <a:t> (14.7 psi). </a:t>
            </a:r>
          </a:p>
          <a:p>
            <a:pPr lvl="1"/>
            <a:r>
              <a:rPr lang="en-US" noProof="0" dirty="0"/>
              <a:t>Two categories</a:t>
            </a:r>
          </a:p>
        </p:txBody>
      </p:sp>
      <p:pic>
        <p:nvPicPr>
          <p:cNvPr id="3" name="Picture 2" descr="gas flam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2960008"/>
            <a:ext cx="3286125" cy="1971675"/>
          </a:xfrm>
          <a:prstGeom prst="rect">
            <a:avLst/>
          </a:prstGeom>
        </p:spPr>
      </p:pic>
      <p:pic>
        <p:nvPicPr>
          <p:cNvPr id="59397" name="Picture 11" descr="ghs-symbol-flammab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3406051"/>
            <a:ext cx="1078706" cy="1021556"/>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solidFill>
                  <a:srgbClr val="002856"/>
                </a:solidFill>
              </a:rPr>
              <a:t>Physical Hazards...</a:t>
            </a:r>
            <a:endParaRPr lang="en-US" noProof="0" dirty="0"/>
          </a:p>
        </p:txBody>
      </p:sp>
      <p:sp>
        <p:nvSpPr>
          <p:cNvPr id="60420" name="Rectangle 3"/>
          <p:cNvSpPr>
            <a:spLocks noGrp="1"/>
          </p:cNvSpPr>
          <p:nvPr>
            <p:ph type="body" idx="1"/>
          </p:nvPr>
        </p:nvSpPr>
        <p:spPr>
          <a:xfrm>
            <a:off x="609600" y="1036639"/>
            <a:ext cx="5181600" cy="4906962"/>
          </a:xfrm>
        </p:spPr>
        <p:txBody>
          <a:bodyPr/>
          <a:lstStyle/>
          <a:p>
            <a:pPr marL="0" indent="0">
              <a:buNone/>
            </a:pPr>
            <a:r>
              <a:rPr lang="en-US" i="1" noProof="0" dirty="0"/>
              <a:t>Flammable Liquids</a:t>
            </a:r>
          </a:p>
          <a:p>
            <a:pPr marL="457200" lvl="1" indent="0">
              <a:buNone/>
            </a:pPr>
            <a:r>
              <a:rPr lang="en-US" noProof="0" dirty="0"/>
              <a:t>Any liquid with a flash point of 93 degrees C (199.4 F) or less. </a:t>
            </a:r>
          </a:p>
          <a:p>
            <a:pPr marL="457200" lvl="1" indent="0">
              <a:buNone/>
            </a:pPr>
            <a:r>
              <a:rPr lang="en-US" noProof="0" dirty="0"/>
              <a:t>    Four categories</a:t>
            </a:r>
          </a:p>
          <a:p>
            <a:pPr lvl="1"/>
            <a:endParaRPr lang="en-US" noProof="0" dirty="0"/>
          </a:p>
          <a:p>
            <a:pPr marL="0" indent="0">
              <a:buNone/>
            </a:pPr>
            <a:r>
              <a:rPr lang="en-US" i="1" noProof="0" dirty="0"/>
              <a:t>Flammable Solids </a:t>
            </a:r>
            <a:r>
              <a:rPr lang="en-US" noProof="0" dirty="0"/>
              <a:t>means a solid, usually in a powder or granular form, that is easily combustible through friction</a:t>
            </a:r>
          </a:p>
          <a:p>
            <a:pPr marL="457200" lvl="1" indent="0">
              <a:buNone/>
            </a:pPr>
            <a:r>
              <a:rPr lang="en-US" noProof="0" dirty="0"/>
              <a:t>    Two categories</a:t>
            </a:r>
          </a:p>
          <a:p>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45</a:t>
            </a:fld>
            <a:endParaRPr lang="en-US"/>
          </a:p>
        </p:txBody>
      </p:sp>
      <p:pic>
        <p:nvPicPr>
          <p:cNvPr id="3" name="Picture 2" descr="beaker with liquid on fire&#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914400"/>
            <a:ext cx="2218944" cy="482803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solidFill>
                  <a:srgbClr val="002856"/>
                </a:solidFill>
              </a:rPr>
              <a:t>Aerosol</a:t>
            </a:r>
            <a:endParaRPr lang="en-US" noProof="0" dirty="0"/>
          </a:p>
        </p:txBody>
      </p:sp>
      <p:sp>
        <p:nvSpPr>
          <p:cNvPr id="93188" name="Rectangle 3"/>
          <p:cNvSpPr>
            <a:spLocks noGrp="1"/>
          </p:cNvSpPr>
          <p:nvPr>
            <p:ph type="body" idx="1"/>
          </p:nvPr>
        </p:nvSpPr>
        <p:spPr>
          <a:xfrm>
            <a:off x="685800" y="1043173"/>
            <a:ext cx="7772399" cy="4221161"/>
          </a:xfrm>
        </p:spPr>
        <p:txBody>
          <a:bodyPr/>
          <a:lstStyle/>
          <a:p>
            <a:pPr marL="0" indent="0">
              <a:buNone/>
            </a:pPr>
            <a:r>
              <a:rPr lang="en-US" i="1" noProof="0" dirty="0"/>
              <a:t>Aerosol</a:t>
            </a:r>
            <a:r>
              <a:rPr lang="en-US" noProof="0" dirty="0"/>
              <a:t> means any non-refillable receptacle containing a gas compressed, liquefied or dissolved under pressure, and fitted with a release device allowing the contents to be ejected as particles in suspension in a gas, or as a foam, paste, powder, liquid or gas.</a:t>
            </a:r>
          </a:p>
          <a:p>
            <a:pPr marL="0" indent="0">
              <a:buNone/>
            </a:pPr>
            <a:endParaRPr lang="en-US" noProof="0" dirty="0"/>
          </a:p>
          <a:p>
            <a:pPr marL="0" indent="0">
              <a:buNone/>
            </a:pPr>
            <a:r>
              <a:rPr lang="en-US" i="1" noProof="0" dirty="0"/>
              <a:t>Flammable Aerosols</a:t>
            </a:r>
          </a:p>
          <a:p>
            <a:pPr lvl="1"/>
            <a:r>
              <a:rPr lang="en-US" noProof="0" dirty="0"/>
              <a:t>Contain Flammable components</a:t>
            </a:r>
          </a:p>
          <a:p>
            <a:pPr lvl="1"/>
            <a:endParaRPr lang="en-US" noProof="0" dirty="0"/>
          </a:p>
          <a:p>
            <a:pPr lvl="1"/>
            <a:r>
              <a:rPr lang="en-US" noProof="0" dirty="0"/>
              <a:t>Two categories</a:t>
            </a:r>
          </a:p>
        </p:txBody>
      </p:sp>
      <p:sp>
        <p:nvSpPr>
          <p:cNvPr id="2" name="Slide Number Placeholder 1"/>
          <p:cNvSpPr>
            <a:spLocks noGrp="1"/>
          </p:cNvSpPr>
          <p:nvPr>
            <p:ph type="sldNum" sz="quarter" idx="10"/>
          </p:nvPr>
        </p:nvSpPr>
        <p:spPr/>
        <p:txBody>
          <a:bodyPr/>
          <a:lstStyle/>
          <a:p>
            <a:fld id="{7D32CA9B-88EC-468A-8955-062877D5FCA4}" type="slidenum">
              <a:rPr lang="en-US" smtClean="0"/>
              <a:pPr/>
              <a:t>46</a:t>
            </a:fld>
            <a:endParaRPr lang="en-US"/>
          </a:p>
        </p:txBody>
      </p:sp>
      <p:pic>
        <p:nvPicPr>
          <p:cNvPr id="61446" name="Picture 11" descr="ghs-gefahrensymbol-einzeletikett-verschiedene-version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8519" y="2971800"/>
            <a:ext cx="1071563" cy="1017985"/>
          </a:xfrm>
          <a:prstGeom prst="rect">
            <a:avLst/>
          </a:prstGeom>
          <a:noFill/>
          <a:ln w="9525">
            <a:noFill/>
            <a:miter lim="800000"/>
            <a:headEnd/>
            <a:tailEnd/>
          </a:ln>
        </p:spPr>
      </p:pic>
      <p:pic>
        <p:nvPicPr>
          <p:cNvPr id="3" name="Picture 2" descr="aerosol can with flame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16592" y="2964951"/>
            <a:ext cx="1762298" cy="265853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US" dirty="0">
                <a:solidFill>
                  <a:srgbClr val="002856"/>
                </a:solidFill>
              </a:rPr>
              <a:t>Oxidizing</a:t>
            </a:r>
            <a:endParaRPr lang="en-US" noProof="0" dirty="0"/>
          </a:p>
        </p:txBody>
      </p:sp>
      <p:sp>
        <p:nvSpPr>
          <p:cNvPr id="62468" name="Rectangle 3"/>
          <p:cNvSpPr>
            <a:spLocks noGrp="1"/>
          </p:cNvSpPr>
          <p:nvPr>
            <p:ph type="body" idx="1"/>
          </p:nvPr>
        </p:nvSpPr>
        <p:spPr>
          <a:xfrm>
            <a:off x="609600" y="1095074"/>
            <a:ext cx="6096000" cy="4906962"/>
          </a:xfrm>
        </p:spPr>
        <p:txBody>
          <a:bodyPr/>
          <a:lstStyle/>
          <a:p>
            <a:pPr marL="0" indent="0">
              <a:buNone/>
            </a:pPr>
            <a:r>
              <a:rPr lang="en-US" i="1" noProof="0" dirty="0"/>
              <a:t>Oxidizing gas </a:t>
            </a:r>
            <a:r>
              <a:rPr lang="en-US" noProof="0" dirty="0"/>
              <a:t>means any gas which may, generally by providing oxygen, cause or contribute to the combustion of other material more than air does.       </a:t>
            </a:r>
          </a:p>
          <a:p>
            <a:pPr marL="0" indent="0">
              <a:buNone/>
            </a:pPr>
            <a:r>
              <a:rPr lang="en-US" noProof="0" dirty="0"/>
              <a:t> 	One category.     </a:t>
            </a:r>
          </a:p>
          <a:p>
            <a:pPr marL="0" indent="0">
              <a:buNone/>
            </a:pPr>
            <a:endParaRPr lang="en-US" noProof="0" dirty="0"/>
          </a:p>
          <a:p>
            <a:pPr marL="0" indent="0">
              <a:buNone/>
            </a:pPr>
            <a:r>
              <a:rPr lang="en-US" i="1" noProof="0" dirty="0"/>
              <a:t>Oxidizing Liquids and Solids </a:t>
            </a:r>
            <a:r>
              <a:rPr lang="en-US" noProof="0" dirty="0"/>
              <a:t>though not necessarily combustible on their own by yielding oxygen cause or contribute combustion of other material. </a:t>
            </a:r>
          </a:p>
          <a:p>
            <a:pPr marL="457200" lvl="1" indent="0">
              <a:buNone/>
            </a:pPr>
            <a:r>
              <a:rPr lang="en-US" noProof="0" dirty="0"/>
              <a:t>     Three categories</a:t>
            </a:r>
          </a:p>
          <a:p>
            <a:pPr lvl="1"/>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47</a:t>
            </a:fld>
            <a:endParaRPr lang="en-US"/>
          </a:p>
        </p:txBody>
      </p:sp>
      <p:pic>
        <p:nvPicPr>
          <p:cNvPr id="62469" name="Picture 9" descr="round fla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0716" y="1524000"/>
            <a:ext cx="1100138" cy="1050131"/>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en-US" dirty="0">
                <a:solidFill>
                  <a:srgbClr val="002856"/>
                </a:solidFill>
              </a:rPr>
              <a:t>Gases </a:t>
            </a:r>
            <a:endParaRPr lang="en-US" noProof="0" dirty="0"/>
          </a:p>
        </p:txBody>
      </p:sp>
      <p:sp>
        <p:nvSpPr>
          <p:cNvPr id="63492" name="Rectangle 3"/>
          <p:cNvSpPr>
            <a:spLocks noGrp="1"/>
          </p:cNvSpPr>
          <p:nvPr>
            <p:ph type="body" idx="1"/>
          </p:nvPr>
        </p:nvSpPr>
        <p:spPr>
          <a:xfrm>
            <a:off x="609600" y="1211106"/>
            <a:ext cx="5029200" cy="4906962"/>
          </a:xfrm>
        </p:spPr>
        <p:txBody>
          <a:bodyPr/>
          <a:lstStyle/>
          <a:p>
            <a:pPr marL="0" indent="0">
              <a:buNone/>
            </a:pPr>
            <a:r>
              <a:rPr lang="en-US" i="1" noProof="0" dirty="0"/>
              <a:t>Gases Under Pressure</a:t>
            </a:r>
          </a:p>
          <a:p>
            <a:pPr marL="457200" lvl="1" indent="0">
              <a:buNone/>
            </a:pPr>
            <a:r>
              <a:rPr lang="en-US" noProof="0" dirty="0"/>
              <a:t>Gases contained in a receptacle at a pressure of 200 </a:t>
            </a:r>
            <a:r>
              <a:rPr lang="en-US" noProof="0" dirty="0" err="1"/>
              <a:t>kPa</a:t>
            </a:r>
            <a:r>
              <a:rPr lang="en-US" noProof="0" dirty="0"/>
              <a:t> (29 psi) or more, which are liquefied or liquefied and refrigerated</a:t>
            </a:r>
          </a:p>
          <a:p>
            <a:pPr marL="457200" lvl="1" indent="0">
              <a:buNone/>
            </a:pPr>
            <a:endParaRPr lang="en-US" noProof="0" dirty="0"/>
          </a:p>
          <a:p>
            <a:pPr marL="457200" lvl="1" indent="0">
              <a:buNone/>
            </a:pPr>
            <a:r>
              <a:rPr lang="en-US" noProof="0" dirty="0"/>
              <a:t>Includes 4 groups: compressed gases, liquefied gases, dissolved gases and refrigerated liquefied gases</a:t>
            </a:r>
          </a:p>
        </p:txBody>
      </p:sp>
      <p:sp>
        <p:nvSpPr>
          <p:cNvPr id="2" name="Slide Number Placeholder 1"/>
          <p:cNvSpPr>
            <a:spLocks noGrp="1"/>
          </p:cNvSpPr>
          <p:nvPr>
            <p:ph type="sldNum" sz="quarter" idx="10"/>
          </p:nvPr>
        </p:nvSpPr>
        <p:spPr/>
        <p:txBody>
          <a:bodyPr/>
          <a:lstStyle/>
          <a:p>
            <a:fld id="{7D32CA9B-88EC-468A-8955-062877D5FCA4}" type="slidenum">
              <a:rPr lang="en-US" smtClean="0"/>
              <a:pPr/>
              <a:t>48</a:t>
            </a:fld>
            <a:endParaRPr lang="en-US"/>
          </a:p>
        </p:txBody>
      </p:sp>
      <p:pic>
        <p:nvPicPr>
          <p:cNvPr id="3" name="Picture 2" descr="gas tank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1237648"/>
            <a:ext cx="2548128" cy="450494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US" dirty="0">
                <a:solidFill>
                  <a:srgbClr val="002856"/>
                </a:solidFill>
              </a:rPr>
              <a:t>Self-Reactive Chemicals</a:t>
            </a:r>
            <a:endParaRPr lang="en-US" noProof="0" dirty="0"/>
          </a:p>
        </p:txBody>
      </p:sp>
      <p:sp>
        <p:nvSpPr>
          <p:cNvPr id="64516" name="Rectangle 3"/>
          <p:cNvSpPr>
            <a:spLocks noGrp="1"/>
          </p:cNvSpPr>
          <p:nvPr>
            <p:ph type="body" idx="1"/>
          </p:nvPr>
        </p:nvSpPr>
        <p:spPr>
          <a:xfrm>
            <a:off x="381000" y="1066800"/>
            <a:ext cx="5715000" cy="4906961"/>
          </a:xfrm>
        </p:spPr>
        <p:txBody>
          <a:bodyPr/>
          <a:lstStyle/>
          <a:p>
            <a:pPr marL="0" indent="0">
              <a:buNone/>
            </a:pPr>
            <a:r>
              <a:rPr lang="en-US" i="1" noProof="0" dirty="0"/>
              <a:t>Self-reactive chemicals </a:t>
            </a:r>
            <a:r>
              <a:rPr lang="en-US" noProof="0" dirty="0"/>
              <a:t>are thermally unstable liquid or solid chemicals liable to undergo a strongly exothermic decomposition even without participation of oxygen or air.</a:t>
            </a:r>
          </a:p>
          <a:p>
            <a:pPr marL="0" indent="0">
              <a:buNone/>
            </a:pPr>
            <a:endParaRPr lang="en-US" noProof="0" dirty="0"/>
          </a:p>
          <a:p>
            <a:pPr marL="0" indent="0">
              <a:buNone/>
            </a:pPr>
            <a:r>
              <a:rPr lang="en-US" noProof="0" dirty="0"/>
              <a:t>Divided into 7 categories similar to those in the transport sector</a:t>
            </a:r>
          </a:p>
          <a:p>
            <a:pPr marL="0" indent="0">
              <a:buNone/>
            </a:pPr>
            <a:endParaRPr lang="en-US" noProof="0" dirty="0"/>
          </a:p>
          <a:p>
            <a:pPr marL="0" indent="0">
              <a:buNone/>
            </a:pPr>
            <a:r>
              <a:rPr lang="en-US" noProof="0" dirty="0"/>
              <a:t>Excludes oxidizers, organic peroxides and explosives. </a:t>
            </a:r>
          </a:p>
          <a:p>
            <a:pPr marL="0" indent="0">
              <a:buNone/>
            </a:pPr>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49</a:t>
            </a:fld>
            <a:endParaRPr lang="en-US"/>
          </a:p>
        </p:txBody>
      </p:sp>
      <p:pic>
        <p:nvPicPr>
          <p:cNvPr id="64518" name="Picture 11" descr="ghs-symbol-flammab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219200"/>
            <a:ext cx="1071563" cy="1017985"/>
          </a:xfrm>
          <a:prstGeom prst="rect">
            <a:avLst/>
          </a:prstGeom>
          <a:noFill/>
          <a:ln w="9525">
            <a:noFill/>
            <a:miter lim="800000"/>
            <a:headEnd/>
            <a:tailEnd/>
          </a:ln>
        </p:spPr>
      </p:pic>
      <p:pic>
        <p:nvPicPr>
          <p:cNvPr id="3" name="Picture 2" descr="blue flam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2521323"/>
            <a:ext cx="2371725" cy="34575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274638"/>
            <a:ext cx="7848599" cy="487362"/>
          </a:xfrm>
        </p:spPr>
        <p:txBody>
          <a:bodyPr/>
          <a:lstStyle/>
          <a:p>
            <a:r>
              <a:rPr lang="en-US" noProof="0" dirty="0">
                <a:solidFill>
                  <a:srgbClr val="002856"/>
                </a:solidFill>
              </a:rPr>
              <a:t>GHS</a:t>
            </a:r>
          </a:p>
        </p:txBody>
      </p:sp>
      <p:sp>
        <p:nvSpPr>
          <p:cNvPr id="20484" name="Rectangle 3"/>
          <p:cNvSpPr>
            <a:spLocks noGrp="1" noChangeArrowheads="1"/>
          </p:cNvSpPr>
          <p:nvPr>
            <p:ph idx="1"/>
          </p:nvPr>
        </p:nvSpPr>
        <p:spPr>
          <a:xfrm>
            <a:off x="152400" y="1036639"/>
            <a:ext cx="7848600" cy="4906962"/>
          </a:xfrm>
        </p:spPr>
        <p:txBody>
          <a:bodyPr/>
          <a:lstStyle/>
          <a:p>
            <a:pPr lvl="1"/>
            <a:r>
              <a:rPr lang="en-US" noProof="0" dirty="0"/>
              <a:t>GHS is a harmonized system for the classification and labeling of chemicals covering health, physical and environmental hazards. </a:t>
            </a:r>
          </a:p>
          <a:p>
            <a:pPr lvl="1"/>
            <a:r>
              <a:rPr lang="en-US" noProof="0" dirty="0"/>
              <a:t>It provides a basis for the harmonization of regulations related to the handling of chemical materials at a global level.</a:t>
            </a:r>
          </a:p>
          <a:p>
            <a:pPr lvl="1"/>
            <a:r>
              <a:rPr lang="en-US" dirty="0"/>
              <a:t>Elements of this system have been adopted by OSHA to classify and communicate hazards of chemicals based on a common set of criteria</a:t>
            </a:r>
          </a:p>
          <a:p>
            <a:pPr lvl="1"/>
            <a:endParaRPr lang="en-US" noProof="0" dirty="0"/>
          </a:p>
          <a:p>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412750" y="274638"/>
            <a:ext cx="8045449" cy="487362"/>
          </a:xfrm>
        </p:spPr>
        <p:txBody>
          <a:bodyPr/>
          <a:lstStyle/>
          <a:p>
            <a:r>
              <a:rPr lang="en-US" dirty="0">
                <a:solidFill>
                  <a:srgbClr val="002856"/>
                </a:solidFill>
              </a:rPr>
              <a:t>Pyrophoric </a:t>
            </a:r>
            <a:endParaRPr lang="en-US" noProof="0" dirty="0"/>
          </a:p>
        </p:txBody>
      </p:sp>
      <p:sp>
        <p:nvSpPr>
          <p:cNvPr id="65540" name="Rectangle 3"/>
          <p:cNvSpPr>
            <a:spLocks noGrp="1"/>
          </p:cNvSpPr>
          <p:nvPr>
            <p:ph type="body" idx="1"/>
          </p:nvPr>
        </p:nvSpPr>
        <p:spPr>
          <a:xfrm>
            <a:off x="412750" y="1143000"/>
            <a:ext cx="5791200" cy="2849561"/>
          </a:xfrm>
        </p:spPr>
        <p:txBody>
          <a:bodyPr/>
          <a:lstStyle/>
          <a:p>
            <a:pPr marL="0" indent="0">
              <a:buNone/>
            </a:pPr>
            <a:r>
              <a:rPr lang="en-US" i="1" noProof="0" dirty="0"/>
              <a:t>Pyrophoric Solids/ Liquids </a:t>
            </a:r>
            <a:r>
              <a:rPr lang="en-US" noProof="0" dirty="0"/>
              <a:t>means a solid or liquid which, even in small quantities, is liable to ignite within five minutes after coming into contact with air.</a:t>
            </a:r>
          </a:p>
          <a:p>
            <a:pPr marL="0" indent="0">
              <a:buNone/>
            </a:pPr>
            <a:endParaRPr lang="en-US" dirty="0"/>
          </a:p>
          <a:p>
            <a:pPr marL="457200" lvl="1" indent="0">
              <a:buNone/>
            </a:pPr>
            <a:r>
              <a:rPr lang="en-US" noProof="0" dirty="0"/>
              <a:t>One category for each</a:t>
            </a:r>
          </a:p>
          <a:p>
            <a:pPr lvl="1"/>
            <a:endParaRPr lang="en-US" noProof="0" dirty="0"/>
          </a:p>
        </p:txBody>
      </p:sp>
      <p:pic>
        <p:nvPicPr>
          <p:cNvPr id="65543" name="Picture 11" descr="ghs-gefahrensymbol-einzeletikett-verschiedene-version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3483" y="1475398"/>
            <a:ext cx="1071563" cy="1017985"/>
          </a:xfrm>
          <a:prstGeom prst="rect">
            <a:avLst/>
          </a:prstGeom>
          <a:noFill/>
          <a:ln w="9525">
            <a:noFill/>
            <a:miter lim="800000"/>
            <a:headEnd/>
            <a:tailEnd/>
          </a:ln>
        </p:spPr>
      </p:pic>
      <p:pic>
        <p:nvPicPr>
          <p:cNvPr id="65541" name="Picture 6" descr="Photo of a hand dropping pyrophoric materia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3276600"/>
            <a:ext cx="1507331" cy="209949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Rectangle 2"/>
          <p:cNvSpPr>
            <a:spLocks noGrp="1"/>
          </p:cNvSpPr>
          <p:nvPr>
            <p:ph type="title"/>
          </p:nvPr>
        </p:nvSpPr>
        <p:spPr/>
        <p:txBody>
          <a:bodyPr/>
          <a:lstStyle/>
          <a:p>
            <a:r>
              <a:rPr lang="en-US" dirty="0">
                <a:solidFill>
                  <a:srgbClr val="002856"/>
                </a:solidFill>
              </a:rPr>
              <a:t>Self-Heating</a:t>
            </a:r>
            <a:endParaRPr lang="en-US" noProof="0" dirty="0"/>
          </a:p>
        </p:txBody>
      </p:sp>
      <p:sp>
        <p:nvSpPr>
          <p:cNvPr id="66564" name="Rectangle 3"/>
          <p:cNvSpPr>
            <a:spLocks noGrp="1"/>
          </p:cNvSpPr>
          <p:nvPr>
            <p:ph idx="1"/>
          </p:nvPr>
        </p:nvSpPr>
        <p:spPr>
          <a:xfrm>
            <a:off x="152400" y="1036639"/>
            <a:ext cx="8839200" cy="2468561"/>
          </a:xfrm>
        </p:spPr>
        <p:txBody>
          <a:bodyPr/>
          <a:lstStyle/>
          <a:p>
            <a:pPr marL="0" indent="0">
              <a:buNone/>
            </a:pPr>
            <a:r>
              <a:rPr lang="en-US" i="1" noProof="0" dirty="0"/>
              <a:t>Self-Heating Chemicals</a:t>
            </a:r>
          </a:p>
          <a:p>
            <a:pPr marL="457200" lvl="1" indent="0">
              <a:buNone/>
            </a:pPr>
            <a:r>
              <a:rPr lang="en-US" noProof="0" dirty="0"/>
              <a:t>Solids or liquids, other than pyrophoric, which by reaction with air and without energy supply is liable to self heat. Two categories</a:t>
            </a:r>
          </a:p>
          <a:p>
            <a:pPr marL="457200" lvl="1" indent="0">
              <a:buNone/>
            </a:pPr>
            <a:r>
              <a:rPr lang="en-US" noProof="0" dirty="0"/>
              <a:t>They require large amounts of material and long periods of time to ignite.</a:t>
            </a:r>
          </a:p>
        </p:txBody>
      </p:sp>
      <p:pic>
        <p:nvPicPr>
          <p:cNvPr id="66566" name="Picture 7" descr="several stages of pyrophoric bur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0113" y="3835708"/>
            <a:ext cx="3021806" cy="1532262"/>
          </a:xfrm>
          <a:prstGeom prst="rect">
            <a:avLst/>
          </a:prstGeom>
          <a:noFill/>
          <a:ln w="9525">
            <a:noFill/>
            <a:miter lim="800000"/>
            <a:headEnd/>
            <a:tailEnd/>
          </a:ln>
        </p:spPr>
      </p:pic>
      <p:pic>
        <p:nvPicPr>
          <p:cNvPr id="66565" name="Picture 7" descr="pyrophori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869774"/>
            <a:ext cx="2097882" cy="1348890"/>
          </a:xfrm>
          <a:prstGeom prst="rect">
            <a:avLst/>
          </a:prstGeom>
          <a:noFill/>
          <a:ln w="9525">
            <a:noFill/>
            <a:miter lim="800000"/>
            <a:headEnd/>
            <a:tailEnd/>
          </a:ln>
        </p:spPr>
      </p:pic>
      <p:pic>
        <p:nvPicPr>
          <p:cNvPr id="66567" name="Picture 11" descr="flammab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72920" y="3881761"/>
            <a:ext cx="1315641" cy="12192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dirty="0">
                <a:solidFill>
                  <a:srgbClr val="002856"/>
                </a:solidFill>
              </a:rPr>
              <a:t>Physical Hazards Contact with Water</a:t>
            </a:r>
            <a:endParaRPr lang="en-US" noProof="0" dirty="0"/>
          </a:p>
        </p:txBody>
      </p:sp>
      <p:sp>
        <p:nvSpPr>
          <p:cNvPr id="67588" name="Rectangle 3"/>
          <p:cNvSpPr>
            <a:spLocks noGrp="1"/>
          </p:cNvSpPr>
          <p:nvPr>
            <p:ph idx="1"/>
          </p:nvPr>
        </p:nvSpPr>
        <p:spPr>
          <a:xfrm>
            <a:off x="533400" y="1036639"/>
            <a:ext cx="7696200" cy="3840161"/>
          </a:xfrm>
        </p:spPr>
        <p:txBody>
          <a:bodyPr/>
          <a:lstStyle/>
          <a:p>
            <a:pPr marL="0" indent="0">
              <a:buNone/>
            </a:pPr>
            <a:r>
              <a:rPr lang="en-US" i="1" noProof="0" dirty="0"/>
              <a:t>Substances which on Contact with Water Emit Flammable Gas </a:t>
            </a:r>
            <a:r>
              <a:rPr lang="en-US" noProof="0" dirty="0"/>
              <a:t>are solid or liquid chemicals which, by interaction with water, are liable to become spontaneously flammable or to give off flammable gases in dangerous quantities</a:t>
            </a:r>
          </a:p>
          <a:p>
            <a:pPr marL="457200" lvl="1" indent="0">
              <a:buNone/>
            </a:pPr>
            <a:endParaRPr lang="en-US" noProof="0" dirty="0"/>
          </a:p>
          <a:p>
            <a:pPr marL="457200" lvl="1" indent="0">
              <a:buNone/>
            </a:pPr>
            <a:r>
              <a:rPr lang="en-US" noProof="0" dirty="0"/>
              <a:t>Three categories</a:t>
            </a:r>
          </a:p>
          <a:p>
            <a:endParaRPr lang="en-US" noProof="0" dirty="0"/>
          </a:p>
        </p:txBody>
      </p:sp>
      <p:pic>
        <p:nvPicPr>
          <p:cNvPr id="67590" name="Picture 11" descr="ghs-gefahrensymbol-einzeletikett-verschiedene-version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7844" y="3200400"/>
            <a:ext cx="1316112" cy="1250307"/>
          </a:xfrm>
          <a:prstGeom prst="rect">
            <a:avLst/>
          </a:prstGeom>
          <a:noFill/>
          <a:ln w="9525">
            <a:noFill/>
            <a:miter lim="800000"/>
            <a:headEnd/>
            <a:tailEnd/>
          </a:ln>
        </p:spPr>
      </p:pic>
      <p:pic>
        <p:nvPicPr>
          <p:cNvPr id="67589" name="Picture 6" descr=" flam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2840680"/>
            <a:ext cx="1521619" cy="1686227"/>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dirty="0">
                <a:solidFill>
                  <a:srgbClr val="002856"/>
                </a:solidFill>
              </a:rPr>
              <a:t>Corrosive Metals</a:t>
            </a:r>
            <a:endParaRPr lang="en-US" noProof="0" dirty="0"/>
          </a:p>
        </p:txBody>
      </p:sp>
      <p:sp>
        <p:nvSpPr>
          <p:cNvPr id="68612" name="Rectangle 3"/>
          <p:cNvSpPr>
            <a:spLocks noGrp="1"/>
          </p:cNvSpPr>
          <p:nvPr>
            <p:ph type="body" idx="1"/>
          </p:nvPr>
        </p:nvSpPr>
        <p:spPr>
          <a:xfrm>
            <a:off x="457200" y="1036639"/>
            <a:ext cx="5678668" cy="4906962"/>
          </a:xfrm>
        </p:spPr>
        <p:txBody>
          <a:bodyPr/>
          <a:lstStyle/>
          <a:p>
            <a:pPr marL="0" indent="0">
              <a:buNone/>
            </a:pPr>
            <a:r>
              <a:rPr lang="en-US" i="1" noProof="0" dirty="0"/>
              <a:t>Corrosive to Metals </a:t>
            </a:r>
            <a:r>
              <a:rPr lang="en-US" noProof="0" dirty="0"/>
              <a:t>means a chemical which by chemical action will materially damage, or even destroy, metals.</a:t>
            </a:r>
          </a:p>
          <a:p>
            <a:pPr marL="457200" lvl="1" indent="0">
              <a:buNone/>
            </a:pPr>
            <a:r>
              <a:rPr lang="en-US" noProof="0" dirty="0"/>
              <a:t>One category</a:t>
            </a:r>
          </a:p>
          <a:p>
            <a:pPr marL="457200" lvl="1" indent="0">
              <a:buNone/>
            </a:pPr>
            <a:endParaRPr lang="en-US" noProof="0" dirty="0"/>
          </a:p>
          <a:p>
            <a:pPr marL="0" indent="0">
              <a:buNone/>
            </a:pPr>
            <a:r>
              <a:rPr lang="en-US" i="1" noProof="0" dirty="0"/>
              <a:t>Organic Peroxides </a:t>
            </a:r>
            <a:r>
              <a:rPr lang="en-US" noProof="0" dirty="0"/>
              <a:t>means organic liquids or solids that can decompose explosively, burn rapidly, be sensitive to friction and react dangerously with other chemicals. </a:t>
            </a:r>
          </a:p>
          <a:p>
            <a:pPr marL="457200" lvl="1" indent="0">
              <a:buNone/>
            </a:pPr>
            <a:r>
              <a:rPr lang="en-US" noProof="0" dirty="0"/>
              <a:t>7 categories similar to those in transport sector</a:t>
            </a:r>
          </a:p>
        </p:txBody>
      </p:sp>
      <p:pic>
        <p:nvPicPr>
          <p:cNvPr id="68615" name="Picture 8" descr="acid dissolving a penn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3008" y="962782"/>
            <a:ext cx="1721644" cy="1582657"/>
          </a:xfrm>
          <a:prstGeom prst="rect">
            <a:avLst/>
          </a:prstGeom>
          <a:noFill/>
          <a:ln w="9525">
            <a:noFill/>
            <a:miter lim="800000"/>
            <a:headEnd/>
            <a:tailEnd/>
          </a:ln>
        </p:spPr>
      </p:pic>
      <p:pic>
        <p:nvPicPr>
          <p:cNvPr id="68614" name="Picture 7" descr="explosion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33008" y="2788832"/>
            <a:ext cx="1718035" cy="1503281"/>
          </a:xfrm>
          <a:prstGeom prst="rect">
            <a:avLst/>
          </a:prstGeom>
          <a:noFill/>
          <a:ln w="9525">
            <a:noFill/>
            <a:miter lim="800000"/>
            <a:headEnd/>
            <a:tailEnd/>
          </a:ln>
        </p:spPr>
      </p:pic>
      <p:pic>
        <p:nvPicPr>
          <p:cNvPr id="68613" name="Picture 4" descr="ghs corrosiv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81017" y="4551723"/>
            <a:ext cx="1525343" cy="139187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002856"/>
                </a:solidFill>
              </a:rPr>
              <a:t>GHS – Labels - Hazard Communication Tools</a:t>
            </a:r>
            <a:br>
              <a:rPr lang="en-US" b="1" dirty="0"/>
            </a:br>
            <a:endParaRPr lang="en-US" dirty="0"/>
          </a:p>
        </p:txBody>
      </p:sp>
      <p:pic>
        <p:nvPicPr>
          <p:cNvPr id="5" name="Picture 4" descr="Hazard Communication Too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2081212"/>
            <a:ext cx="6836569" cy="3100388"/>
          </a:xfrm>
          <a:prstGeom prst="rect">
            <a:avLst/>
          </a:prstGeom>
        </p:spPr>
      </p:pic>
      <p:sp>
        <p:nvSpPr>
          <p:cNvPr id="7" name="Slide Number Placeholder 6"/>
          <p:cNvSpPr>
            <a:spLocks noGrp="1"/>
          </p:cNvSpPr>
          <p:nvPr>
            <p:ph type="sldNum" sz="quarter" idx="10"/>
          </p:nvPr>
        </p:nvSpPr>
        <p:spPr/>
        <p:txBody>
          <a:bodyPr/>
          <a:lstStyle/>
          <a:p>
            <a:fld id="{7D32CA9B-88EC-468A-8955-062877D5FCA4}" type="slidenum">
              <a:rPr lang="en-US" smtClean="0"/>
              <a:pPr/>
              <a:t>54</a:t>
            </a:fld>
            <a:endParaRPr lang="en-US"/>
          </a:p>
        </p:txBody>
      </p:sp>
    </p:spTree>
    <p:extLst>
      <p:ext uri="{BB962C8B-B14F-4D97-AF65-F5344CB8AC3E}">
        <p14:creationId xmlns:p14="http://schemas.microsoft.com/office/powerpoint/2010/main" val="1767660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r>
              <a:rPr lang="en-US" noProof="0" dirty="0">
                <a:solidFill>
                  <a:srgbClr val="002856"/>
                </a:solidFill>
              </a:rPr>
              <a:t>Label Components </a:t>
            </a:r>
          </a:p>
        </p:txBody>
      </p:sp>
      <p:sp>
        <p:nvSpPr>
          <p:cNvPr id="70660" name="Rectangle 3"/>
          <p:cNvSpPr>
            <a:spLocks noGrp="1"/>
          </p:cNvSpPr>
          <p:nvPr>
            <p:ph type="body" idx="1"/>
          </p:nvPr>
        </p:nvSpPr>
        <p:spPr>
          <a:xfrm>
            <a:off x="231228" y="1404114"/>
            <a:ext cx="7617719" cy="3382961"/>
          </a:xfrm>
        </p:spPr>
        <p:txBody>
          <a:bodyPr/>
          <a:lstStyle/>
          <a:p>
            <a:pPr lvl="2"/>
            <a:r>
              <a:rPr lang="en-US" noProof="0" dirty="0"/>
              <a:t>Product identifier</a:t>
            </a:r>
          </a:p>
          <a:p>
            <a:pPr lvl="2"/>
            <a:r>
              <a:rPr lang="en-US" noProof="0" dirty="0"/>
              <a:t>Supplier identifier</a:t>
            </a:r>
          </a:p>
          <a:p>
            <a:pPr lvl="2"/>
            <a:r>
              <a:rPr lang="en-US" noProof="0" dirty="0"/>
              <a:t>Chemical identity</a:t>
            </a:r>
          </a:p>
          <a:p>
            <a:pPr lvl="2"/>
            <a:r>
              <a:rPr lang="en-US" noProof="0" dirty="0"/>
              <a:t>Hazard pictograms*</a:t>
            </a:r>
          </a:p>
          <a:p>
            <a:pPr lvl="2"/>
            <a:r>
              <a:rPr lang="en-US" noProof="0" dirty="0"/>
              <a:t>Signal words*</a:t>
            </a:r>
          </a:p>
          <a:p>
            <a:pPr lvl="2"/>
            <a:r>
              <a:rPr lang="en-US" noProof="0" dirty="0"/>
              <a:t>Hazard statements*</a:t>
            </a:r>
          </a:p>
          <a:p>
            <a:pPr lvl="2"/>
            <a:r>
              <a:rPr lang="en-US" noProof="0" dirty="0"/>
              <a:t>Precautionary information</a:t>
            </a:r>
          </a:p>
        </p:txBody>
      </p:sp>
      <p:sp>
        <p:nvSpPr>
          <p:cNvPr id="70661" name="Rectangle 5"/>
          <p:cNvSpPr>
            <a:spLocks noChangeArrowheads="1"/>
          </p:cNvSpPr>
          <p:nvPr/>
        </p:nvSpPr>
        <p:spPr bwMode="auto">
          <a:xfrm>
            <a:off x="4866983" y="3054619"/>
            <a:ext cx="2895600" cy="707886"/>
          </a:xfrm>
          <a:prstGeom prst="rect">
            <a:avLst/>
          </a:prstGeom>
          <a:noFill/>
          <a:ln w="9525">
            <a:noFill/>
            <a:miter lim="800000"/>
            <a:headEnd/>
            <a:tailEnd/>
          </a:ln>
        </p:spPr>
        <p:txBody>
          <a:bodyPr wrap="square">
            <a:spAutoFit/>
          </a:bodyPr>
          <a:lstStyle/>
          <a:p>
            <a:pPr lvl="1">
              <a:spcBef>
                <a:spcPct val="20000"/>
              </a:spcBef>
              <a:buClr>
                <a:srgbClr val="FFFF00"/>
              </a:buClr>
              <a:buSzPct val="50000"/>
              <a:buFont typeface="Wingdings" pitchFamily="2" charset="2"/>
              <a:buNone/>
            </a:pPr>
            <a:r>
              <a:rPr lang="en-US" sz="2000" b="1" dirty="0">
                <a:solidFill>
                  <a:schemeClr val="accent2"/>
                </a:solidFill>
              </a:rPr>
              <a:t>*Standardized Based on Appendixes</a:t>
            </a:r>
            <a:endParaRPr lang="en-CA" sz="2000" b="1" dirty="0">
              <a:solidFill>
                <a:schemeClr val="accent2"/>
              </a:solidFill>
            </a:endParaRPr>
          </a:p>
        </p:txBody>
      </p:sp>
      <p:grpSp>
        <p:nvGrpSpPr>
          <p:cNvPr id="70662" name="Group 9">
            <a:extLst>
              <a:ext uri="{C183D7F6-B498-43B3-948B-1728B52AA6E4}">
                <adec:decorative xmlns:adec="http://schemas.microsoft.com/office/drawing/2017/decorative" val="1"/>
              </a:ext>
            </a:extLst>
          </p:cNvPr>
          <p:cNvGrpSpPr>
            <a:grpSpLocks/>
          </p:cNvGrpSpPr>
          <p:nvPr/>
        </p:nvGrpSpPr>
        <p:grpSpPr bwMode="auto">
          <a:xfrm>
            <a:off x="4333583" y="2875162"/>
            <a:ext cx="914400" cy="1066800"/>
            <a:chOff x="2976" y="2112"/>
            <a:chExt cx="576" cy="672"/>
          </a:xfrm>
        </p:grpSpPr>
        <p:sp>
          <p:nvSpPr>
            <p:cNvPr id="70663" name="AutoShape 6"/>
            <p:cNvSpPr>
              <a:spLocks/>
            </p:cNvSpPr>
            <p:nvPr/>
          </p:nvSpPr>
          <p:spPr bwMode="auto">
            <a:xfrm>
              <a:off x="3312" y="2112"/>
              <a:ext cx="240" cy="672"/>
            </a:xfrm>
            <a:prstGeom prst="rightBrace">
              <a:avLst>
                <a:gd name="adj1" fmla="val 23333"/>
                <a:gd name="adj2" fmla="val 50000"/>
              </a:avLst>
            </a:prstGeom>
            <a:noFill/>
            <a:ln w="38100">
              <a:solidFill>
                <a:schemeClr val="accent2"/>
              </a:solidFill>
              <a:round/>
              <a:headEnd/>
              <a:tailEnd/>
            </a:ln>
          </p:spPr>
          <p:txBody>
            <a:bodyPr wrap="none" anchor="ctr"/>
            <a:lstStyle/>
            <a:p>
              <a:pPr algn="ctr"/>
              <a:endParaRPr lang="en-US" dirty="0"/>
            </a:p>
          </p:txBody>
        </p:sp>
        <p:sp>
          <p:nvSpPr>
            <p:cNvPr id="70664" name="Line 7"/>
            <p:cNvSpPr>
              <a:spLocks noChangeShapeType="1"/>
            </p:cNvSpPr>
            <p:nvPr/>
          </p:nvSpPr>
          <p:spPr bwMode="auto">
            <a:xfrm>
              <a:off x="2976" y="2112"/>
              <a:ext cx="336" cy="0"/>
            </a:xfrm>
            <a:prstGeom prst="line">
              <a:avLst/>
            </a:prstGeom>
            <a:noFill/>
            <a:ln w="28575">
              <a:solidFill>
                <a:schemeClr val="accent2"/>
              </a:solidFill>
              <a:round/>
              <a:headEnd/>
              <a:tailEnd/>
            </a:ln>
          </p:spPr>
          <p:txBody>
            <a:bodyPr/>
            <a:lstStyle/>
            <a:p>
              <a:endParaRPr lang="en-US" dirty="0"/>
            </a:p>
          </p:txBody>
        </p:sp>
        <p:sp>
          <p:nvSpPr>
            <p:cNvPr id="70665" name="Line 8"/>
            <p:cNvSpPr>
              <a:spLocks noChangeShapeType="1"/>
            </p:cNvSpPr>
            <p:nvPr/>
          </p:nvSpPr>
          <p:spPr bwMode="auto">
            <a:xfrm>
              <a:off x="2976" y="2784"/>
              <a:ext cx="336" cy="0"/>
            </a:xfrm>
            <a:prstGeom prst="line">
              <a:avLst/>
            </a:prstGeom>
            <a:noFill/>
            <a:ln w="28575">
              <a:solidFill>
                <a:schemeClr val="accent2"/>
              </a:solidFill>
              <a:round/>
              <a:headEnd/>
              <a:tailEnd/>
            </a:ln>
          </p:spPr>
          <p:txBody>
            <a:bodyPr/>
            <a:lstStyle/>
            <a:p>
              <a:endParaRPr lang="en-US" dirty="0"/>
            </a:p>
          </p:txBody>
        </p:sp>
      </p:gr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US" noProof="0" dirty="0">
                <a:solidFill>
                  <a:srgbClr val="002856"/>
                </a:solidFill>
              </a:rPr>
              <a:t>Product Identifier</a:t>
            </a:r>
          </a:p>
        </p:txBody>
      </p:sp>
      <p:sp>
        <p:nvSpPr>
          <p:cNvPr id="71684" name="Rectangle 3"/>
          <p:cNvSpPr>
            <a:spLocks noGrp="1"/>
          </p:cNvSpPr>
          <p:nvPr>
            <p:ph idx="1"/>
          </p:nvPr>
        </p:nvSpPr>
        <p:spPr>
          <a:xfrm>
            <a:off x="609600" y="1313164"/>
            <a:ext cx="7696200" cy="2163761"/>
          </a:xfrm>
        </p:spPr>
        <p:txBody>
          <a:bodyPr/>
          <a:lstStyle/>
          <a:p>
            <a:pPr marL="0" indent="0">
              <a:buNone/>
            </a:pPr>
            <a:r>
              <a:rPr lang="en-US" noProof="0" dirty="0"/>
              <a:t>States the identity of the chemical including all the ingredients that contribute to the hazard of the mixture.</a:t>
            </a:r>
          </a:p>
          <a:p>
            <a:pPr marL="0" indent="0">
              <a:buNone/>
            </a:pPr>
            <a:endParaRPr lang="en-US" noProof="0" dirty="0"/>
          </a:p>
          <a:p>
            <a:pPr marL="0" indent="0">
              <a:buNone/>
            </a:pPr>
            <a:r>
              <a:rPr lang="en-US" noProof="0" dirty="0"/>
              <a:t>Unique means by which the chemical can be identified.</a:t>
            </a:r>
          </a:p>
          <a:p>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56</a:t>
            </a:fld>
            <a:endParaRPr lang="en-US"/>
          </a:p>
        </p:txBody>
      </p:sp>
      <p:pic>
        <p:nvPicPr>
          <p:cNvPr id="71685" name="Picture 6" descr="Can of Aceto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1" y="4038600"/>
            <a:ext cx="828675" cy="1193007"/>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p:cNvSpPr>
          <p:nvPr>
            <p:ph type="title"/>
          </p:nvPr>
        </p:nvSpPr>
        <p:spPr/>
        <p:txBody>
          <a:bodyPr/>
          <a:lstStyle/>
          <a:p>
            <a:r>
              <a:rPr lang="en-US" noProof="0" dirty="0">
                <a:solidFill>
                  <a:srgbClr val="002856"/>
                </a:solidFill>
              </a:rPr>
              <a:t>Supplier Information</a:t>
            </a:r>
          </a:p>
        </p:txBody>
      </p:sp>
      <p:sp>
        <p:nvSpPr>
          <p:cNvPr id="72708" name="Rectangle 5"/>
          <p:cNvSpPr>
            <a:spLocks noChangeArrowheads="1"/>
          </p:cNvSpPr>
          <p:nvPr/>
        </p:nvSpPr>
        <p:spPr bwMode="auto">
          <a:xfrm>
            <a:off x="533400" y="800702"/>
            <a:ext cx="8077200" cy="1860550"/>
          </a:xfrm>
          <a:prstGeom prst="rect">
            <a:avLst/>
          </a:prstGeom>
          <a:noFill/>
          <a:ln w="9525">
            <a:noFill/>
            <a:miter lim="800000"/>
            <a:headEnd/>
            <a:tailEnd/>
          </a:ln>
        </p:spPr>
        <p:txBody>
          <a:bodyPr anchor="b"/>
          <a:lstStyle/>
          <a:p>
            <a:pPr marL="342900" indent="-342900" defTabSz="-13873163" eaLnBrk="0" hangingPunct="0"/>
            <a:r>
              <a:rPr lang="en-GB" sz="3800" dirty="0">
                <a:solidFill>
                  <a:srgbClr val="002856"/>
                </a:solidFill>
              </a:rPr>
              <a:t>Supplier Identification</a:t>
            </a:r>
          </a:p>
          <a:p>
            <a:pPr marL="342900" indent="-342900" defTabSz="-13873163" eaLnBrk="0" hangingPunct="0"/>
            <a:endParaRPr lang="en-GB" sz="2000" dirty="0">
              <a:solidFill>
                <a:srgbClr val="002856"/>
              </a:solidFill>
            </a:endParaRPr>
          </a:p>
          <a:p>
            <a:pPr defTabSz="-13873163" eaLnBrk="0" hangingPunct="0"/>
            <a:r>
              <a:rPr lang="en-GB" sz="2400" dirty="0">
                <a:solidFill>
                  <a:srgbClr val="002856"/>
                </a:solidFill>
              </a:rPr>
              <a:t>Name, address and telephone number of the manufacturer or supplier of the hazardous chemical.</a:t>
            </a:r>
            <a:endParaRPr lang="es-PR" sz="4600" dirty="0">
              <a:solidFill>
                <a:srgbClr val="002856"/>
              </a:solidFill>
            </a:endParaRPr>
          </a:p>
        </p:txBody>
      </p:sp>
      <p:pic>
        <p:nvPicPr>
          <p:cNvPr id="3" name="Picture 2" descr="Acetone labe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7528" y="2819400"/>
            <a:ext cx="6028944" cy="313334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US" noProof="0" dirty="0">
                <a:solidFill>
                  <a:srgbClr val="002856"/>
                </a:solidFill>
              </a:rPr>
              <a:t>Chemical Identity</a:t>
            </a:r>
          </a:p>
        </p:txBody>
      </p:sp>
      <p:sp>
        <p:nvSpPr>
          <p:cNvPr id="73732" name="Rectangle 3"/>
          <p:cNvSpPr>
            <a:spLocks noGrp="1"/>
          </p:cNvSpPr>
          <p:nvPr>
            <p:ph type="body" idx="1"/>
          </p:nvPr>
        </p:nvSpPr>
        <p:spPr>
          <a:xfrm>
            <a:off x="800100" y="819332"/>
            <a:ext cx="6324600" cy="1700204"/>
          </a:xfrm>
        </p:spPr>
        <p:txBody>
          <a:bodyPr/>
          <a:lstStyle/>
          <a:p>
            <a:pPr marL="0" indent="0">
              <a:buNone/>
            </a:pPr>
            <a:r>
              <a:rPr lang="en-US" noProof="0" dirty="0"/>
              <a:t>A name that will uniquely identify a chemical.</a:t>
            </a:r>
          </a:p>
          <a:p>
            <a:pPr marL="457200" lvl="1" indent="0">
              <a:buNone/>
            </a:pPr>
            <a:r>
              <a:rPr lang="en-US" noProof="0" dirty="0"/>
              <a:t>Name as determined by IUPAC or CAS, </a:t>
            </a:r>
          </a:p>
          <a:p>
            <a:pPr marL="457200" lvl="1" indent="0">
              <a:buNone/>
            </a:pPr>
            <a:r>
              <a:rPr lang="en-US" noProof="0" dirty="0"/>
              <a:t>or technical name as determined by ISO.</a:t>
            </a:r>
          </a:p>
          <a:p>
            <a:endParaRPr lang="en-US" noProof="0" dirty="0"/>
          </a:p>
        </p:txBody>
      </p:sp>
      <p:sp>
        <p:nvSpPr>
          <p:cNvPr id="3" name="Slide Number Placeholder 2"/>
          <p:cNvSpPr>
            <a:spLocks noGrp="1"/>
          </p:cNvSpPr>
          <p:nvPr>
            <p:ph type="sldNum" sz="quarter" idx="10"/>
          </p:nvPr>
        </p:nvSpPr>
        <p:spPr/>
        <p:txBody>
          <a:bodyPr/>
          <a:lstStyle/>
          <a:p>
            <a:fld id="{7D32CA9B-88EC-468A-8955-062877D5FCA4}" type="slidenum">
              <a:rPr lang="en-US" smtClean="0"/>
              <a:pPr/>
              <a:t>58</a:t>
            </a:fld>
            <a:endParaRPr lang="en-US"/>
          </a:p>
        </p:txBody>
      </p:sp>
      <p:pic>
        <p:nvPicPr>
          <p:cNvPr id="4" name="Picture 3" descr="Acetone  dang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2363264"/>
            <a:ext cx="4998720" cy="4078224"/>
          </a:xfrm>
          <a:prstGeom prst="rect">
            <a:avLst/>
          </a:prstGeo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p:cNvSpPr>
            <a:spLocks noGrp="1"/>
          </p:cNvSpPr>
          <p:nvPr>
            <p:ph type="title"/>
          </p:nvPr>
        </p:nvSpPr>
        <p:spPr/>
        <p:txBody>
          <a:bodyPr/>
          <a:lstStyle/>
          <a:p>
            <a:r>
              <a:rPr lang="en-US" noProof="0" dirty="0">
                <a:solidFill>
                  <a:srgbClr val="002856"/>
                </a:solidFill>
              </a:rPr>
              <a:t>Chemical Identity – cont.</a:t>
            </a:r>
          </a:p>
        </p:txBody>
      </p:sp>
      <p:sp>
        <p:nvSpPr>
          <p:cNvPr id="74756" name="Rectangle 3"/>
          <p:cNvSpPr>
            <a:spLocks noGrp="1"/>
          </p:cNvSpPr>
          <p:nvPr>
            <p:ph idx="1"/>
          </p:nvPr>
        </p:nvSpPr>
        <p:spPr>
          <a:xfrm>
            <a:off x="381000" y="1600200"/>
            <a:ext cx="8305800" cy="2239961"/>
          </a:xfrm>
        </p:spPr>
        <p:txBody>
          <a:bodyPr/>
          <a:lstStyle/>
          <a:p>
            <a:pPr marL="0" indent="0">
              <a:buNone/>
            </a:pPr>
            <a:r>
              <a:rPr lang="en-US" noProof="0" dirty="0"/>
              <a:t>For Mixtures </a:t>
            </a:r>
          </a:p>
          <a:p>
            <a:pPr marL="0" indent="0">
              <a:buNone/>
            </a:pPr>
            <a:endParaRPr lang="en-US" noProof="0" dirty="0"/>
          </a:p>
          <a:p>
            <a:pPr marL="457200" lvl="1" indent="0">
              <a:buNone/>
            </a:pPr>
            <a:r>
              <a:rPr lang="en-US" noProof="0" dirty="0"/>
              <a:t>Identities of all ingredients contributing to health hazards</a:t>
            </a:r>
          </a:p>
          <a:p>
            <a:pPr marL="457200" lvl="1" indent="0">
              <a:buNone/>
            </a:pPr>
            <a:r>
              <a:rPr lang="en-US" noProof="0" dirty="0"/>
              <a:t>All ingredients that contribute to the hazard of the mixture.</a:t>
            </a:r>
          </a:p>
          <a:p>
            <a:pPr marL="0" indent="0">
              <a:buNone/>
            </a:pPr>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59</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noProof="0" dirty="0">
                <a:solidFill>
                  <a:srgbClr val="002856"/>
                </a:solidFill>
              </a:rPr>
              <a:t>Three Parts of GHS</a:t>
            </a:r>
          </a:p>
        </p:txBody>
      </p:sp>
      <p:sp>
        <p:nvSpPr>
          <p:cNvPr id="21508" name="Rectangle 3"/>
          <p:cNvSpPr>
            <a:spLocks noGrp="1" noChangeArrowheads="1"/>
          </p:cNvSpPr>
          <p:nvPr>
            <p:ph idx="1"/>
          </p:nvPr>
        </p:nvSpPr>
        <p:spPr/>
        <p:txBody>
          <a:bodyPr/>
          <a:lstStyle/>
          <a:p>
            <a:pPr marL="457200" lvl="1" indent="0">
              <a:buNone/>
            </a:pPr>
            <a:r>
              <a:rPr lang="en-US" noProof="0" dirty="0"/>
              <a:t>GHS establishes </a:t>
            </a:r>
          </a:p>
          <a:p>
            <a:pPr lvl="2"/>
            <a:r>
              <a:rPr lang="en-US" noProof="0" dirty="0"/>
              <a:t>Harmonized definitions of hazards </a:t>
            </a:r>
          </a:p>
          <a:p>
            <a:pPr lvl="3"/>
            <a:r>
              <a:rPr lang="en-US" noProof="0" dirty="0"/>
              <a:t>Physical , health, environmental</a:t>
            </a:r>
          </a:p>
          <a:p>
            <a:pPr lvl="3"/>
            <a:endParaRPr lang="en-US" noProof="0" dirty="0"/>
          </a:p>
          <a:p>
            <a:pPr lvl="2"/>
            <a:r>
              <a:rPr lang="en-US" noProof="0" dirty="0"/>
              <a:t>Specific criteria for labels</a:t>
            </a:r>
          </a:p>
          <a:p>
            <a:pPr lvl="3"/>
            <a:r>
              <a:rPr lang="en-US" noProof="0" dirty="0"/>
              <a:t>Pictograms, signal words, hazard and precautionary statements</a:t>
            </a:r>
          </a:p>
          <a:p>
            <a:pPr lvl="3"/>
            <a:endParaRPr lang="en-US" noProof="0" dirty="0"/>
          </a:p>
          <a:p>
            <a:pPr lvl="2"/>
            <a:r>
              <a:rPr lang="en-US" noProof="0" dirty="0"/>
              <a:t>Harmonized format for safety data sheets</a:t>
            </a:r>
          </a:p>
          <a:p>
            <a:pPr lvl="3"/>
            <a:r>
              <a:rPr lang="en-US" noProof="0" dirty="0"/>
              <a:t>16 sections (ANSI format)</a:t>
            </a:r>
          </a:p>
        </p:txBody>
      </p:sp>
      <p:sp>
        <p:nvSpPr>
          <p:cNvPr id="2" name="Slide Number Placeholder 1"/>
          <p:cNvSpPr>
            <a:spLocks noGrp="1"/>
          </p:cNvSpPr>
          <p:nvPr>
            <p:ph type="sldNum" sz="quarter" idx="10"/>
          </p:nvPr>
        </p:nvSpPr>
        <p:spPr/>
        <p:txBody>
          <a:bodyPr/>
          <a:lstStyle/>
          <a:p>
            <a:fld id="{7D32CA9B-88EC-468A-8955-062877D5FCA4}"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3"/>
          <p:cNvSpPr>
            <a:spLocks noGrp="1" noChangeArrowheads="1"/>
          </p:cNvSpPr>
          <p:nvPr>
            <p:ph type="title"/>
          </p:nvPr>
        </p:nvSpPr>
        <p:spPr/>
        <p:txBody>
          <a:bodyPr/>
          <a:lstStyle/>
          <a:p>
            <a:r>
              <a:rPr lang="en-US" noProof="0" dirty="0">
                <a:solidFill>
                  <a:srgbClr val="002856"/>
                </a:solidFill>
              </a:rPr>
              <a:t>GHS - Pictograms</a:t>
            </a:r>
          </a:p>
        </p:txBody>
      </p:sp>
      <p:sp>
        <p:nvSpPr>
          <p:cNvPr id="3" name="Slide Number Placeholder 2"/>
          <p:cNvSpPr>
            <a:spLocks noGrp="1"/>
          </p:cNvSpPr>
          <p:nvPr>
            <p:ph type="sldNum" sz="quarter" idx="10"/>
          </p:nvPr>
        </p:nvSpPr>
        <p:spPr/>
        <p:txBody>
          <a:bodyPr/>
          <a:lstStyle/>
          <a:p>
            <a:fld id="{7D32CA9B-88EC-468A-8955-062877D5FCA4}" type="slidenum">
              <a:rPr lang="en-US" smtClean="0"/>
              <a:pPr/>
              <a:t>60</a:t>
            </a:fld>
            <a:endParaRPr lang="en-US"/>
          </a:p>
        </p:txBody>
      </p:sp>
      <p:pic>
        <p:nvPicPr>
          <p:cNvPr id="75781" name="Picture 4" descr="HAZCOM SYMBO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752696" y="1735282"/>
            <a:ext cx="2664619" cy="3107531"/>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noProof="0" dirty="0">
                <a:solidFill>
                  <a:srgbClr val="002856"/>
                </a:solidFill>
              </a:rPr>
              <a:t>Pictograms</a:t>
            </a:r>
          </a:p>
        </p:txBody>
      </p:sp>
      <p:sp>
        <p:nvSpPr>
          <p:cNvPr id="76804" name="Rectangle 3"/>
          <p:cNvSpPr>
            <a:spLocks noGrp="1"/>
          </p:cNvSpPr>
          <p:nvPr>
            <p:ph type="body" idx="1"/>
          </p:nvPr>
        </p:nvSpPr>
        <p:spPr>
          <a:xfrm>
            <a:off x="762000" y="1036639"/>
            <a:ext cx="8077200" cy="1782761"/>
          </a:xfrm>
        </p:spPr>
        <p:txBody>
          <a:bodyPr/>
          <a:lstStyle/>
          <a:p>
            <a:pPr marL="0" indent="0">
              <a:buNone/>
            </a:pPr>
            <a:r>
              <a:rPr lang="en-US" noProof="0" dirty="0"/>
              <a:t>Display health, physical and environmental hazard information.</a:t>
            </a:r>
          </a:p>
          <a:p>
            <a:pPr marL="0" indent="0">
              <a:buNone/>
            </a:pPr>
            <a:endParaRPr lang="en-US" noProof="0" dirty="0"/>
          </a:p>
          <a:p>
            <a:pPr marL="0" indent="0">
              <a:buNone/>
            </a:pPr>
            <a:r>
              <a:rPr lang="en-US" noProof="0" dirty="0"/>
              <a:t>New health hazard symbol.</a:t>
            </a:r>
          </a:p>
          <a:p>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61</a:t>
            </a:fld>
            <a:endParaRPr lang="en-US"/>
          </a:p>
        </p:txBody>
      </p:sp>
      <p:pic>
        <p:nvPicPr>
          <p:cNvPr id="3" name="Picture 2" descr="health haza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3094039"/>
            <a:ext cx="3761232" cy="175564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147638" y="274638"/>
            <a:ext cx="8310562" cy="487362"/>
          </a:xfrm>
        </p:spPr>
        <p:txBody>
          <a:bodyPr/>
          <a:lstStyle/>
          <a:p>
            <a:r>
              <a:rPr lang="en-US" noProof="0" dirty="0">
                <a:solidFill>
                  <a:srgbClr val="002856"/>
                </a:solidFill>
              </a:rPr>
              <a:t>Pictogram Features</a:t>
            </a:r>
          </a:p>
        </p:txBody>
      </p:sp>
      <p:sp>
        <p:nvSpPr>
          <p:cNvPr id="77828" name="Rectangle 3"/>
          <p:cNvSpPr>
            <a:spLocks noGrp="1"/>
          </p:cNvSpPr>
          <p:nvPr>
            <p:ph type="body" idx="1"/>
          </p:nvPr>
        </p:nvSpPr>
        <p:spPr>
          <a:xfrm>
            <a:off x="1471749" y="2027238"/>
            <a:ext cx="3048000" cy="2033678"/>
          </a:xfrm>
        </p:spPr>
        <p:txBody>
          <a:bodyPr/>
          <a:lstStyle/>
          <a:p>
            <a:pPr marL="0" indent="0">
              <a:buNone/>
            </a:pPr>
            <a:r>
              <a:rPr lang="en-US" noProof="0" dirty="0"/>
              <a:t>Pictograms feature a white background with a red border instead of a solid orange background.</a:t>
            </a:r>
          </a:p>
          <a:p>
            <a:endParaRPr lang="en-US" noProof="0" dirty="0"/>
          </a:p>
        </p:txBody>
      </p:sp>
      <p:pic>
        <p:nvPicPr>
          <p:cNvPr id="77829" name="Picture 5" descr="pictogram"/>
          <p:cNvPicPr>
            <a:picLocks noChangeAspect="1" noChangeArrowheads="1"/>
          </p:cNvPicPr>
          <p:nvPr/>
        </p:nvPicPr>
        <p:blipFill>
          <a:blip r:embed="rId3" cstate="print"/>
          <a:srcRect/>
          <a:stretch>
            <a:fillRect/>
          </a:stretch>
        </p:blipFill>
        <p:spPr bwMode="auto">
          <a:xfrm>
            <a:off x="5888722" y="2903538"/>
            <a:ext cx="1524000" cy="1524000"/>
          </a:xfrm>
          <a:prstGeom prst="rect">
            <a:avLst/>
          </a:prstGeom>
          <a:noFill/>
          <a:ln w="9525">
            <a:noFill/>
            <a:miter lim="800000"/>
            <a:headEnd/>
            <a:tailEnd/>
          </a:ln>
        </p:spPr>
      </p:pic>
      <p:sp>
        <p:nvSpPr>
          <p:cNvPr id="77831" name="Line 9">
            <a:extLst>
              <a:ext uri="{C183D7F6-B498-43B3-948B-1728B52AA6E4}">
                <adec:decorative xmlns:adec="http://schemas.microsoft.com/office/drawing/2017/decorative" val="1"/>
              </a:ext>
            </a:extLst>
          </p:cNvPr>
          <p:cNvSpPr>
            <a:spLocks noChangeShapeType="1"/>
          </p:cNvSpPr>
          <p:nvPr/>
        </p:nvSpPr>
        <p:spPr bwMode="auto">
          <a:xfrm>
            <a:off x="4049261" y="2674938"/>
            <a:ext cx="2438400" cy="990600"/>
          </a:xfrm>
          <a:prstGeom prst="line">
            <a:avLst/>
          </a:prstGeom>
          <a:noFill/>
          <a:ln w="9525">
            <a:solidFill>
              <a:schemeClr val="tx1"/>
            </a:solidFill>
            <a:round/>
            <a:headEnd/>
            <a:tailEnd type="triangle" w="med" len="med"/>
          </a:ln>
        </p:spPr>
        <p:txBody>
          <a:bodyPr/>
          <a:lstStyle/>
          <a:p>
            <a:endParaRPr lang="en-US" dirty="0"/>
          </a:p>
        </p:txBody>
      </p:sp>
      <p:sp>
        <p:nvSpPr>
          <p:cNvPr id="77832" name="Line 10">
            <a:extLst>
              <a:ext uri="{C183D7F6-B498-43B3-948B-1728B52AA6E4}">
                <adec:decorative xmlns:adec="http://schemas.microsoft.com/office/drawing/2017/decorative" val="1"/>
              </a:ext>
            </a:extLst>
          </p:cNvPr>
          <p:cNvSpPr>
            <a:spLocks noChangeShapeType="1"/>
          </p:cNvSpPr>
          <p:nvPr/>
        </p:nvSpPr>
        <p:spPr bwMode="auto">
          <a:xfrm>
            <a:off x="3999337" y="3070316"/>
            <a:ext cx="2133600" cy="9144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1" name="Rectangle 5"/>
          <p:cNvSpPr>
            <a:spLocks noGrp="1" noChangeArrowheads="1"/>
          </p:cNvSpPr>
          <p:nvPr>
            <p:ph type="title"/>
          </p:nvPr>
        </p:nvSpPr>
        <p:spPr>
          <a:xfrm>
            <a:off x="147638" y="274638"/>
            <a:ext cx="8310562" cy="487362"/>
          </a:xfrm>
        </p:spPr>
        <p:txBody>
          <a:bodyPr/>
          <a:lstStyle/>
          <a:p>
            <a:r>
              <a:rPr lang="en-US" noProof="0" dirty="0">
                <a:solidFill>
                  <a:srgbClr val="002856"/>
                </a:solidFill>
              </a:rPr>
              <a:t>GHS Pictograms</a:t>
            </a:r>
          </a:p>
        </p:txBody>
      </p:sp>
      <p:graphicFrame>
        <p:nvGraphicFramePr>
          <p:cNvPr id="225390" name="Group 110" descr="Image of GHS Pictograms"/>
          <p:cNvGraphicFramePr>
            <a:graphicFrameLocks noGrp="1" noChangeAspect="1"/>
          </p:cNvGraphicFramePr>
          <p:nvPr>
            <p:ph idx="1"/>
            <p:extLst>
              <p:ext uri="{D42A27DB-BD31-4B8C-83A1-F6EECF244321}">
                <p14:modId xmlns:p14="http://schemas.microsoft.com/office/powerpoint/2010/main" val="2344631856"/>
              </p:ext>
            </p:extLst>
          </p:nvPr>
        </p:nvGraphicFramePr>
        <p:xfrm>
          <a:off x="147639" y="838200"/>
          <a:ext cx="8234361" cy="5344146"/>
        </p:xfrm>
        <a:graphic>
          <a:graphicData uri="http://schemas.openxmlformats.org/drawingml/2006/table">
            <a:tbl>
              <a:tblPr firstRow="1"/>
              <a:tblGrid>
                <a:gridCol w="2744787">
                  <a:extLst>
                    <a:ext uri="{9D8B030D-6E8A-4147-A177-3AD203B41FA5}">
                      <a16:colId xmlns:a16="http://schemas.microsoft.com/office/drawing/2014/main" val="20000"/>
                    </a:ext>
                  </a:extLst>
                </a:gridCol>
                <a:gridCol w="2744787">
                  <a:extLst>
                    <a:ext uri="{9D8B030D-6E8A-4147-A177-3AD203B41FA5}">
                      <a16:colId xmlns:a16="http://schemas.microsoft.com/office/drawing/2014/main" val="20001"/>
                    </a:ext>
                  </a:extLst>
                </a:gridCol>
                <a:gridCol w="2744787">
                  <a:extLst>
                    <a:ext uri="{9D8B030D-6E8A-4147-A177-3AD203B41FA5}">
                      <a16:colId xmlns:a16="http://schemas.microsoft.com/office/drawing/2014/main" val="20002"/>
                    </a:ext>
                  </a:extLst>
                </a:gridCol>
              </a:tblGrid>
              <a:tr h="1966090">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a:ln>
                            <a:noFill/>
                          </a:ln>
                          <a:solidFill>
                            <a:schemeClr val="tx1"/>
                          </a:solidFill>
                          <a:effectLst/>
                          <a:latin typeface="Arial" pitchFamily="34" charset="0"/>
                        </a:rPr>
                        <a:t>Exploding bomb</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Explosives; Self Reactive;  Organic Peroxides</a:t>
                      </a: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a:ln>
                            <a:noFill/>
                          </a:ln>
                          <a:solidFill>
                            <a:schemeClr val="tx1"/>
                          </a:solidFill>
                          <a:effectLst/>
                          <a:latin typeface="Arial" pitchFamily="34" charset="0"/>
                        </a:rPr>
                        <a:t>Skull and Crossbones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Acute toxicity (severe)</a:t>
                      </a:r>
                      <a:endParaRPr kumimoji="0" lang="en-US"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a:ln>
                            <a:noFill/>
                          </a:ln>
                          <a:solidFill>
                            <a:schemeClr val="tx1"/>
                          </a:solidFill>
                          <a:effectLst/>
                          <a:latin typeface="Arial" pitchFamily="34" charset="0"/>
                        </a:rPr>
                        <a:t>Flame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Flammables; Pyrophorics; Self-Heating; Emits Flammable Gas; Self Reactive; </a:t>
                      </a: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rPr>
                        <a:t></a:t>
                      </a: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 Organic Peroxides</a:t>
                      </a:r>
                      <a:endParaRPr kumimoji="0" lang="en-US" altLang="ja-JP" sz="1000" b="0"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34146">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rPr>
                        <a:t>Gas Cylinder</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0"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Gases under pressure</a:t>
                      </a: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0"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rPr>
                        <a:t>Health Hazard</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Carcinogen; Mutagenicity; Reproductive Toxicity; Respiratory Sensitizer; Target Organ Toxicity; Aspiration Toxicity</a:t>
                      </a:r>
                      <a:endParaRPr kumimoji="0" lang="en-US" sz="10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dirty="0">
                          <a:ln>
                            <a:noFill/>
                          </a:ln>
                          <a:solidFill>
                            <a:schemeClr val="tx1"/>
                          </a:solidFill>
                          <a:effectLst/>
                          <a:latin typeface="Arial" pitchFamily="34" charset="0"/>
                          <a:ea typeface="ＭＳ Ｐゴシック" charset="-128"/>
                          <a:sym typeface="Symbol" pitchFamily="18" charset="2"/>
                        </a:rPr>
                        <a:t>Flame over circle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Oxidizers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a typeface="ＭＳ Ｐゴシック" charset="-128"/>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57565">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n-US"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n-US"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r>
                        <a:rPr kumimoji="0" lang="en-US"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Corrosion</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a:ln>
                            <a:noFill/>
                          </a:ln>
                          <a:solidFill>
                            <a:schemeClr val="tx1"/>
                          </a:solidFill>
                          <a:effectLst/>
                          <a:latin typeface="+mn-lt"/>
                          <a:ea typeface="MS Mincho" pitchFamily="49" charset="-128"/>
                          <a:cs typeface="Times New Roman" pitchFamily="18" charset="0"/>
                          <a:sym typeface="Symbol" pitchFamily="18" charset="2"/>
                        </a:rPr>
                        <a:t>Corrosives</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a:ln>
                            <a:noFill/>
                          </a:ln>
                          <a:solidFill>
                            <a:schemeClr val="tx1"/>
                          </a:solidFill>
                          <a:effectLst/>
                          <a:latin typeface="Arial" pitchFamily="34" charset="0"/>
                        </a:rPr>
                        <a:t>Exclamation mark</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Irritant;  Skin Sensitizer; Acute Toxicity (harmful); Narcotic effects; Respiratory Tract Irritant; Hazardous to Ozone Layer</a:t>
                      </a: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a:ln>
                            <a:noFill/>
                          </a:ln>
                          <a:solidFill>
                            <a:schemeClr val="tx1"/>
                          </a:solidFill>
                          <a:effectLst/>
                          <a:latin typeface="Arial" pitchFamily="34" charset="0"/>
                        </a:rPr>
                        <a:t>Environmental</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rPr>
                        <a:t>Aquatic Toxicity (OSHA did not propose this pictogram)</a:t>
                      </a:r>
                      <a:endParaRPr kumimoji="0" lang="en-US" altLang="ja-JP" sz="1000" b="1" i="0" u="none" strike="noStrike" cap="none" normalizeH="0" baseline="0" dirty="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057" name="Group 16" descr="Image of exploding bomb pictogram"/>
          <p:cNvGrpSpPr>
            <a:grpSpLocks/>
          </p:cNvGrpSpPr>
          <p:nvPr/>
        </p:nvGrpSpPr>
        <p:grpSpPr bwMode="auto">
          <a:xfrm>
            <a:off x="1600200" y="914409"/>
            <a:ext cx="1011238" cy="893764"/>
            <a:chOff x="720" y="240"/>
            <a:chExt cx="832" cy="832"/>
          </a:xfrm>
        </p:grpSpPr>
        <p:sp>
          <p:nvSpPr>
            <p:cNvPr id="1061" name="AutoShape 17"/>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graphicFrame>
          <p:nvGraphicFramePr>
            <p:cNvPr id="1026" name="Object 18"/>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spid="_x0000_s1230" name="Paintbrush Picture" r:id="rId4" imgW="923867" imgH="695143" progId="PBrush">
                    <p:embed/>
                  </p:oleObj>
                </mc:Choice>
                <mc:Fallback>
                  <p:oleObj name="Paintbrush Picture" r:id="rId4" imgW="923867" imgH="695143"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58" name="Group 4" descr="Image of skull and crossbones pictogram"/>
          <p:cNvGrpSpPr>
            <a:grpSpLocks/>
          </p:cNvGrpSpPr>
          <p:nvPr/>
        </p:nvGrpSpPr>
        <p:grpSpPr bwMode="auto">
          <a:xfrm>
            <a:off x="4343400" y="914400"/>
            <a:ext cx="1012816" cy="914397"/>
            <a:chOff x="672" y="3120"/>
            <a:chExt cx="864" cy="864"/>
          </a:xfrm>
        </p:grpSpPr>
        <p:sp>
          <p:nvSpPr>
            <p:cNvPr id="1059"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pitchFamily="34" charset="0"/>
              </a:endParaRPr>
            </a:p>
          </p:txBody>
        </p:sp>
        <p:pic>
          <p:nvPicPr>
            <p:cNvPr id="1060" name="Picture 6" descr="Image of skull and crossbones pictogra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9" y="3367"/>
              <a:ext cx="382" cy="358"/>
            </a:xfrm>
            <a:prstGeom prst="rect">
              <a:avLst/>
            </a:prstGeom>
            <a:noFill/>
            <a:ln w="9525">
              <a:noFill/>
              <a:miter lim="800000"/>
              <a:headEnd/>
              <a:tailEnd/>
            </a:ln>
          </p:spPr>
        </p:pic>
      </p:grpSp>
      <p:grpSp>
        <p:nvGrpSpPr>
          <p:cNvPr id="1053" name="Group 13" descr="Image of flame pictogram"/>
          <p:cNvGrpSpPr>
            <a:grpSpLocks/>
          </p:cNvGrpSpPr>
          <p:nvPr/>
        </p:nvGrpSpPr>
        <p:grpSpPr bwMode="auto">
          <a:xfrm>
            <a:off x="7086603" y="914409"/>
            <a:ext cx="933451" cy="838200"/>
            <a:chOff x="2208" y="1248"/>
            <a:chExt cx="832" cy="832"/>
          </a:xfrm>
        </p:grpSpPr>
        <p:sp>
          <p:nvSpPr>
            <p:cNvPr id="1064" name="AutoShape 14"/>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pic>
          <p:nvPicPr>
            <p:cNvPr id="1065" name="Picture 15" descr="Image of flame pictogra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96" y="1440"/>
              <a:ext cx="282" cy="396"/>
            </a:xfrm>
            <a:prstGeom prst="rect">
              <a:avLst/>
            </a:prstGeom>
            <a:noFill/>
            <a:ln w="9525">
              <a:noFill/>
              <a:miter lim="800000"/>
              <a:headEnd/>
              <a:tailEnd/>
            </a:ln>
          </p:spPr>
        </p:pic>
      </p:grpSp>
      <p:pic>
        <p:nvPicPr>
          <p:cNvPr id="1054" name="Picture 23" descr="Image of gas cylinder pictogram"/>
          <p:cNvPicPr>
            <a:picLocks noChangeAspect="1" noChangeArrowheads="1"/>
          </p:cNvPicPr>
          <p:nvPr/>
        </p:nvPicPr>
        <p:blipFill>
          <a:blip r:embed="rId8"/>
          <a:srcRect/>
          <a:stretch>
            <a:fillRect/>
          </a:stretch>
        </p:blipFill>
        <p:spPr bwMode="auto">
          <a:xfrm>
            <a:off x="1676400" y="2819409"/>
            <a:ext cx="914400" cy="914400"/>
          </a:xfrm>
          <a:prstGeom prst="rect">
            <a:avLst/>
          </a:prstGeom>
          <a:noFill/>
          <a:ln w="9525">
            <a:noFill/>
            <a:miter lim="800000"/>
            <a:headEnd/>
            <a:tailEnd/>
          </a:ln>
        </p:spPr>
      </p:pic>
      <p:pic>
        <p:nvPicPr>
          <p:cNvPr id="1051" name="Picture 4" descr="Image of Health Hazard pictogram"/>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59090" y="2893460"/>
            <a:ext cx="927309" cy="918703"/>
          </a:xfrm>
          <a:prstGeom prst="rect">
            <a:avLst/>
          </a:prstGeom>
          <a:noFill/>
          <a:ln w="9525">
            <a:noFill/>
            <a:miter lim="800000"/>
            <a:headEnd/>
            <a:tailEnd/>
          </a:ln>
        </p:spPr>
      </p:pic>
      <p:grpSp>
        <p:nvGrpSpPr>
          <p:cNvPr id="1052" name="Group 19" descr="Image of flame pictogram"/>
          <p:cNvGrpSpPr>
            <a:grpSpLocks/>
          </p:cNvGrpSpPr>
          <p:nvPr/>
        </p:nvGrpSpPr>
        <p:grpSpPr bwMode="auto">
          <a:xfrm>
            <a:off x="7162801" y="2971809"/>
            <a:ext cx="857251" cy="838200"/>
            <a:chOff x="384" y="2544"/>
            <a:chExt cx="832" cy="832"/>
          </a:xfrm>
        </p:grpSpPr>
        <p:sp>
          <p:nvSpPr>
            <p:cNvPr id="1066" name="AutoShape 20"/>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graphicFrame>
          <p:nvGraphicFramePr>
            <p:cNvPr id="1029" name="Object 21"/>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spid="_x0000_s1231" name="Paintbrush Picture" r:id="rId10" imgW="523810" imgH="847843" progId="PBrush">
                    <p:embed/>
                  </p:oleObj>
                </mc:Choice>
                <mc:Fallback>
                  <p:oleObj name="Paintbrush Picture" r:id="rId10" imgW="523810" imgH="847843" progId="PBrus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55" name="Group 7" descr="Image of corrision pictogram"/>
          <p:cNvGrpSpPr>
            <a:grpSpLocks/>
          </p:cNvGrpSpPr>
          <p:nvPr/>
        </p:nvGrpSpPr>
        <p:grpSpPr bwMode="auto">
          <a:xfrm>
            <a:off x="1676400" y="4419605"/>
            <a:ext cx="935038" cy="914399"/>
            <a:chOff x="1824" y="3120"/>
            <a:chExt cx="864" cy="864"/>
          </a:xfrm>
        </p:grpSpPr>
        <p:sp>
          <p:nvSpPr>
            <p:cNvPr id="1063" name="AutoShape 8"/>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pitchFamily="34" charset="0"/>
              </a:endParaRPr>
            </a:p>
          </p:txBody>
        </p:sp>
        <p:graphicFrame>
          <p:nvGraphicFramePr>
            <p:cNvPr id="1028" name="Object 9"/>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1232" name="Paintbrush Picture" r:id="rId12" imgW="1381151" imgH="1400000" progId="PBrush">
                    <p:embed/>
                  </p:oleObj>
                </mc:Choice>
                <mc:Fallback>
                  <p:oleObj name="Paintbrush Picture" r:id="rId12" imgW="1381151" imgH="1400000" progId="PBrush">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050" name="Picture 5" descr="imag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95800" y="4419609"/>
            <a:ext cx="794742" cy="794742"/>
          </a:xfrm>
          <a:prstGeom prst="rect">
            <a:avLst/>
          </a:prstGeom>
          <a:noFill/>
          <a:ln w="9525">
            <a:noFill/>
            <a:miter lim="800000"/>
            <a:headEnd/>
            <a:tailEnd/>
          </a:ln>
        </p:spPr>
      </p:pic>
      <p:grpSp>
        <p:nvGrpSpPr>
          <p:cNvPr id="1056" name="Group 10" descr="Image of environmental pictogram"/>
          <p:cNvGrpSpPr>
            <a:grpSpLocks/>
          </p:cNvGrpSpPr>
          <p:nvPr/>
        </p:nvGrpSpPr>
        <p:grpSpPr bwMode="auto">
          <a:xfrm>
            <a:off x="7162800" y="4495812"/>
            <a:ext cx="990600" cy="817564"/>
            <a:chOff x="4368" y="3072"/>
            <a:chExt cx="816" cy="816"/>
          </a:xfrm>
        </p:grpSpPr>
        <p:sp>
          <p:nvSpPr>
            <p:cNvPr id="1062" name="AutoShape 11"/>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graphicFrame>
          <p:nvGraphicFramePr>
            <p:cNvPr id="1027" name="Object 12"/>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spid="_x0000_s1233" name="Paintbrush Picture" r:id="rId15" imgW="3514563" imgH="3562146" progId="PBrush">
                    <p:embed/>
                  </p:oleObj>
                </mc:Choice>
                <mc:Fallback>
                  <p:oleObj name="Paintbrush Picture" r:id="rId15" imgW="3514563" imgH="3562146" progId="PBrush">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en-US" noProof="0" dirty="0">
                <a:solidFill>
                  <a:srgbClr val="002856"/>
                </a:solidFill>
              </a:rPr>
              <a:t>Pictogram Shape &amp; Color</a:t>
            </a:r>
            <a:br>
              <a:rPr lang="en-US" noProof="0" dirty="0"/>
            </a:br>
            <a:endParaRPr lang="en-US" noProof="0" dirty="0"/>
          </a:p>
        </p:txBody>
      </p:sp>
      <p:sp>
        <p:nvSpPr>
          <p:cNvPr id="78852" name="Rectangle 3"/>
          <p:cNvSpPr>
            <a:spLocks noGrp="1"/>
          </p:cNvSpPr>
          <p:nvPr>
            <p:ph type="body" idx="1"/>
          </p:nvPr>
        </p:nvSpPr>
        <p:spPr>
          <a:xfrm>
            <a:off x="685800" y="1036639"/>
            <a:ext cx="7391400" cy="4906962"/>
          </a:xfrm>
        </p:spPr>
        <p:txBody>
          <a:bodyPr/>
          <a:lstStyle/>
          <a:p>
            <a:pPr marL="0" indent="0">
              <a:buNone/>
            </a:pPr>
            <a:r>
              <a:rPr lang="en-US" noProof="0" dirty="0"/>
              <a:t>For transport pictograms will not change</a:t>
            </a:r>
          </a:p>
          <a:p>
            <a:pPr marL="0" indent="0">
              <a:buNone/>
            </a:pPr>
            <a:endParaRPr lang="en-US" noProof="0" dirty="0"/>
          </a:p>
          <a:p>
            <a:pPr marL="0" indent="0">
              <a:buNone/>
            </a:pPr>
            <a:r>
              <a:rPr lang="en-US" noProof="0" dirty="0"/>
              <a:t>For other sectors pictograms will have a black symbol on a white background with a red diamond frame. </a:t>
            </a:r>
          </a:p>
          <a:p>
            <a:pPr marL="0" indent="0">
              <a:buNone/>
            </a:pPr>
            <a:endParaRPr lang="en-US" noProof="0" dirty="0"/>
          </a:p>
          <a:p>
            <a:pPr marL="0" indent="0">
              <a:buNone/>
            </a:pPr>
            <a:r>
              <a:rPr lang="en-US" noProof="0" dirty="0"/>
              <a:t>For the same hazard where a transport pictogram appears the GHS pictogram should not appear.</a:t>
            </a:r>
          </a:p>
        </p:txBody>
      </p:sp>
      <p:sp>
        <p:nvSpPr>
          <p:cNvPr id="2" name="Slide Number Placeholder 1"/>
          <p:cNvSpPr>
            <a:spLocks noGrp="1"/>
          </p:cNvSpPr>
          <p:nvPr>
            <p:ph type="sldNum" sz="quarter" idx="10"/>
          </p:nvPr>
        </p:nvSpPr>
        <p:spPr/>
        <p:txBody>
          <a:bodyPr/>
          <a:lstStyle/>
          <a:p>
            <a:fld id="{7D32CA9B-88EC-468A-8955-062877D5FCA4}" type="slidenum">
              <a:rPr lang="en-US" smtClean="0"/>
              <a:pPr/>
              <a:t>64</a:t>
            </a:fld>
            <a:endParaRPr lang="en-US"/>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2856"/>
                </a:solidFill>
              </a:rPr>
              <a:t>Transport Pictograms</a:t>
            </a:r>
            <a:br>
              <a:rPr lang="en-US" dirty="0"/>
            </a:br>
            <a:endParaRPr lang="en-US" dirty="0"/>
          </a:p>
        </p:txBody>
      </p:sp>
      <p:sp>
        <p:nvSpPr>
          <p:cNvPr id="3" name="Slide Number Placeholder 2"/>
          <p:cNvSpPr>
            <a:spLocks noGrp="1"/>
          </p:cNvSpPr>
          <p:nvPr>
            <p:ph type="sldNum" sz="quarter" idx="10"/>
          </p:nvPr>
        </p:nvSpPr>
        <p:spPr/>
        <p:txBody>
          <a:bodyPr/>
          <a:lstStyle/>
          <a:p>
            <a:fld id="{7D32CA9B-88EC-468A-8955-062877D5FCA4}" type="slidenum">
              <a:rPr lang="en-US" smtClean="0"/>
              <a:pPr/>
              <a:t>65</a:t>
            </a:fld>
            <a:endParaRPr lang="en-US"/>
          </a:p>
        </p:txBody>
      </p:sp>
      <p:pic>
        <p:nvPicPr>
          <p:cNvPr id="5" name="Picture 4" descr="class 1-8 transport pictogram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304" y="972312"/>
            <a:ext cx="8089392" cy="4913376"/>
          </a:xfrm>
          <a:prstGeom prst="rect">
            <a:avLst/>
          </a:prstGeom>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p:cNvSpPr>
          <p:nvPr>
            <p:ph type="title"/>
          </p:nvPr>
        </p:nvSpPr>
        <p:spPr>
          <a:xfrm>
            <a:off x="147638" y="274638"/>
            <a:ext cx="8310562" cy="487362"/>
          </a:xfrm>
        </p:spPr>
        <p:txBody>
          <a:bodyPr/>
          <a:lstStyle/>
          <a:p>
            <a:r>
              <a:rPr lang="en-US" noProof="0" dirty="0">
                <a:solidFill>
                  <a:srgbClr val="002856"/>
                </a:solidFill>
              </a:rPr>
              <a:t>Signal Words</a:t>
            </a:r>
          </a:p>
        </p:txBody>
      </p:sp>
      <p:sp>
        <p:nvSpPr>
          <p:cNvPr id="81924" name="Rectangle 3"/>
          <p:cNvSpPr>
            <a:spLocks noGrp="1"/>
          </p:cNvSpPr>
          <p:nvPr>
            <p:ph type="body" idx="1"/>
          </p:nvPr>
        </p:nvSpPr>
        <p:spPr>
          <a:xfrm>
            <a:off x="396766" y="1548190"/>
            <a:ext cx="4267200" cy="3840162"/>
          </a:xfrm>
        </p:spPr>
        <p:txBody>
          <a:bodyPr/>
          <a:lstStyle/>
          <a:p>
            <a:pPr marL="0" indent="0">
              <a:buNone/>
            </a:pPr>
            <a:r>
              <a:rPr lang="en-US" noProof="0" dirty="0"/>
              <a:t>These words are used to alert the reader of health, physical, and environmental hazards, and the hazard’s level of severity</a:t>
            </a:r>
          </a:p>
          <a:p>
            <a:pPr marL="0" indent="0">
              <a:buNone/>
            </a:pPr>
            <a:endParaRPr lang="en-US" noProof="0" dirty="0"/>
          </a:p>
          <a:p>
            <a:pPr marL="0" indent="0">
              <a:buNone/>
            </a:pPr>
            <a:r>
              <a:rPr lang="en-US" noProof="0" dirty="0"/>
              <a:t>“Danger” and “Warning” are the only two signal words used.</a:t>
            </a:r>
          </a:p>
          <a:p>
            <a:pPr marL="0" indent="0">
              <a:buNone/>
            </a:pPr>
            <a:endParaRPr lang="en-US" noProof="0" dirty="0"/>
          </a:p>
        </p:txBody>
      </p:sp>
      <p:sp>
        <p:nvSpPr>
          <p:cNvPr id="81928" name="Rectangle 8" descr="Image of acceptable signal words, Danger and Warning"/>
          <p:cNvSpPr>
            <a:spLocks noChangeArrowheads="1"/>
          </p:cNvSpPr>
          <p:nvPr/>
        </p:nvSpPr>
        <p:spPr bwMode="auto">
          <a:xfrm>
            <a:off x="4724400" y="1752600"/>
            <a:ext cx="3962400" cy="1447800"/>
          </a:xfrm>
          <a:prstGeom prst="rect">
            <a:avLst/>
          </a:prstGeom>
          <a:noFill/>
          <a:ln w="57150" cmpd="thinThick">
            <a:solidFill>
              <a:schemeClr val="folHlink"/>
            </a:solidFill>
            <a:miter lim="800000"/>
            <a:headEnd/>
            <a:tailEnd/>
          </a:ln>
        </p:spPr>
        <p:txBody>
          <a:bodyPr wrap="none" anchor="ctr"/>
          <a:lstStyle/>
          <a:p>
            <a:endParaRPr lang="en-US" dirty="0"/>
          </a:p>
        </p:txBody>
      </p:sp>
      <p:pic>
        <p:nvPicPr>
          <p:cNvPr id="81925" name="Picture 5" descr="alert signals"/>
          <p:cNvPicPr>
            <a:picLocks noChangeAspect="1" noChangeArrowheads="1"/>
          </p:cNvPicPr>
          <p:nvPr/>
        </p:nvPicPr>
        <p:blipFill>
          <a:blip r:embed="rId3" cstate="print"/>
          <a:srcRect/>
          <a:stretch>
            <a:fillRect/>
          </a:stretch>
        </p:blipFill>
        <p:spPr bwMode="auto">
          <a:xfrm>
            <a:off x="4942078" y="1732407"/>
            <a:ext cx="3820922" cy="3621786"/>
          </a:xfrm>
          <a:prstGeom prst="rect">
            <a:avLst/>
          </a:prstGeom>
          <a:noFill/>
          <a:ln w="9525">
            <a:noFill/>
            <a:miter lim="800000"/>
            <a:headEnd/>
            <a:tailEnd/>
          </a:ln>
        </p:spPr>
      </p:pic>
      <p:sp>
        <p:nvSpPr>
          <p:cNvPr id="81926" name="Line 6">
            <a:extLst>
              <a:ext uri="{C183D7F6-B498-43B3-948B-1728B52AA6E4}">
                <adec:decorative xmlns:adec="http://schemas.microsoft.com/office/drawing/2017/decorative" val="1"/>
              </a:ext>
            </a:extLst>
          </p:cNvPr>
          <p:cNvSpPr>
            <a:spLocks noChangeShapeType="1"/>
          </p:cNvSpPr>
          <p:nvPr/>
        </p:nvSpPr>
        <p:spPr bwMode="auto">
          <a:xfrm>
            <a:off x="4876800" y="3352800"/>
            <a:ext cx="3810000" cy="1981200"/>
          </a:xfrm>
          <a:prstGeom prst="line">
            <a:avLst/>
          </a:prstGeom>
          <a:noFill/>
          <a:ln w="38100">
            <a:solidFill>
              <a:schemeClr val="tx1"/>
            </a:solidFill>
            <a:round/>
            <a:headEnd/>
            <a:tailEnd/>
          </a:ln>
        </p:spPr>
        <p:txBody>
          <a:bodyPr/>
          <a:lstStyle/>
          <a:p>
            <a:endParaRPr lang="en-US" dirty="0"/>
          </a:p>
        </p:txBody>
      </p:sp>
      <p:sp>
        <p:nvSpPr>
          <p:cNvPr id="81927" name="Line 7">
            <a:extLst>
              <a:ext uri="{C183D7F6-B498-43B3-948B-1728B52AA6E4}">
                <adec:decorative xmlns:adec="http://schemas.microsoft.com/office/drawing/2017/decorative" val="1"/>
              </a:ext>
            </a:extLst>
          </p:cNvPr>
          <p:cNvSpPr>
            <a:spLocks noChangeShapeType="1"/>
          </p:cNvSpPr>
          <p:nvPr/>
        </p:nvSpPr>
        <p:spPr bwMode="auto">
          <a:xfrm flipH="1">
            <a:off x="4876800" y="3352800"/>
            <a:ext cx="3810000" cy="1905000"/>
          </a:xfrm>
          <a:prstGeom prst="line">
            <a:avLst/>
          </a:prstGeom>
          <a:noFill/>
          <a:ln w="38100">
            <a:solidFill>
              <a:schemeClr val="tx1"/>
            </a:solidFill>
            <a:round/>
            <a:headEnd/>
            <a:tailEnd/>
          </a:ln>
        </p:spPr>
        <p:txBody>
          <a:bodyPr/>
          <a:lstStyle/>
          <a:p>
            <a:endParaRPr 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19" y="304800"/>
            <a:ext cx="7238999" cy="487362"/>
          </a:xfrm>
        </p:spPr>
        <p:txBody>
          <a:bodyPr/>
          <a:lstStyle/>
          <a:p>
            <a:r>
              <a:rPr lang="en-US" noProof="0" dirty="0">
                <a:solidFill>
                  <a:srgbClr val="002856"/>
                </a:solidFill>
              </a:rPr>
              <a:t>Pause</a:t>
            </a:r>
          </a:p>
        </p:txBody>
      </p:sp>
      <p:sp>
        <p:nvSpPr>
          <p:cNvPr id="3" name="Slide Number Placeholder 2"/>
          <p:cNvSpPr>
            <a:spLocks noGrp="1"/>
          </p:cNvSpPr>
          <p:nvPr>
            <p:ph type="sldNum" sz="quarter" idx="10"/>
          </p:nvPr>
        </p:nvSpPr>
        <p:spPr/>
        <p:txBody>
          <a:bodyPr/>
          <a:lstStyle/>
          <a:p>
            <a:fld id="{7D32CA9B-88EC-468A-8955-062877D5FCA4}" type="slidenum">
              <a:rPr lang="en-US" smtClean="0"/>
              <a:pPr/>
              <a:t>67</a:t>
            </a:fld>
            <a:endParaRPr lang="en-US"/>
          </a:p>
        </p:txBody>
      </p:sp>
      <p:pic>
        <p:nvPicPr>
          <p:cNvPr id="82949" name="Picture 4" descr="hour gla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1975" y="1905000"/>
            <a:ext cx="2242088" cy="3055653"/>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685800" y="274638"/>
            <a:ext cx="7772399" cy="487362"/>
          </a:xfrm>
        </p:spPr>
        <p:txBody>
          <a:bodyPr/>
          <a:lstStyle/>
          <a:p>
            <a:r>
              <a:rPr lang="en-US" noProof="0" dirty="0">
                <a:solidFill>
                  <a:srgbClr val="002856"/>
                </a:solidFill>
              </a:rPr>
              <a:t>Hazard Statements</a:t>
            </a:r>
          </a:p>
        </p:txBody>
      </p:sp>
      <p:sp>
        <p:nvSpPr>
          <p:cNvPr id="84996" name="Rectangle 3"/>
          <p:cNvSpPr>
            <a:spLocks noGrp="1"/>
          </p:cNvSpPr>
          <p:nvPr>
            <p:ph type="body" idx="1"/>
          </p:nvPr>
        </p:nvSpPr>
        <p:spPr>
          <a:xfrm>
            <a:off x="457200" y="2103438"/>
            <a:ext cx="8462760" cy="4221162"/>
          </a:xfrm>
        </p:spPr>
        <p:txBody>
          <a:bodyPr/>
          <a:lstStyle/>
          <a:p>
            <a:pPr marL="0" indent="0">
              <a:buNone/>
            </a:pPr>
            <a:r>
              <a:rPr lang="en-US" noProof="0" dirty="0"/>
              <a:t>GHS label should include appropriate hazard and precautionary information.</a:t>
            </a:r>
          </a:p>
          <a:p>
            <a:pPr marL="0" indent="0">
              <a:buNone/>
            </a:pPr>
            <a:endParaRPr lang="en-US" noProof="0" dirty="0"/>
          </a:p>
          <a:p>
            <a:pPr marL="0" indent="0">
              <a:buNone/>
            </a:pPr>
            <a:r>
              <a:rPr lang="en-US" noProof="0" dirty="0"/>
              <a:t>A hazard statement is a phrase assigned to a hazard class that describes the nature of the hazard, and its level of severity.</a:t>
            </a:r>
          </a:p>
          <a:p>
            <a:pPr marL="457200" lvl="1" indent="0">
              <a:buNone/>
            </a:pPr>
            <a:r>
              <a:rPr lang="en-US" noProof="0" dirty="0"/>
              <a:t>“Highly Flammable,” “Unstable Explosive,” “Toxic if Inhaled”.</a:t>
            </a:r>
          </a:p>
          <a:p>
            <a:pPr marL="0" indent="0">
              <a:buNone/>
            </a:pPr>
            <a:endParaRPr lang="en-US" noProof="0" dirty="0"/>
          </a:p>
          <a:p>
            <a:pPr marL="0" indent="0">
              <a:buNone/>
            </a:pPr>
            <a:r>
              <a:rPr lang="en-US" noProof="0" dirty="0"/>
              <a:t>There are three types: Physical, Health and Environmental</a:t>
            </a:r>
          </a:p>
        </p:txBody>
      </p:sp>
      <p:sp>
        <p:nvSpPr>
          <p:cNvPr id="2" name="Slide Number Placeholder 1"/>
          <p:cNvSpPr>
            <a:spLocks noGrp="1"/>
          </p:cNvSpPr>
          <p:nvPr>
            <p:ph type="sldNum" sz="quarter" idx="10"/>
          </p:nvPr>
        </p:nvSpPr>
        <p:spPr/>
        <p:txBody>
          <a:bodyPr/>
          <a:lstStyle/>
          <a:p>
            <a:fld id="{7D32CA9B-88EC-468A-8955-062877D5FCA4}" type="slidenum">
              <a:rPr lang="en-US" smtClean="0"/>
              <a:pPr/>
              <a:t>68</a:t>
            </a:fld>
            <a:endParaRPr lang="en-US"/>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en-US" noProof="0" dirty="0">
                <a:solidFill>
                  <a:srgbClr val="002856"/>
                </a:solidFill>
              </a:rPr>
              <a:t>Precautionary Information</a:t>
            </a:r>
          </a:p>
        </p:txBody>
      </p:sp>
      <p:sp>
        <p:nvSpPr>
          <p:cNvPr id="86020" name="Rectangle 3"/>
          <p:cNvSpPr>
            <a:spLocks noGrp="1"/>
          </p:cNvSpPr>
          <p:nvPr>
            <p:ph type="body" idx="1"/>
          </p:nvPr>
        </p:nvSpPr>
        <p:spPr>
          <a:xfrm>
            <a:off x="685800" y="1036639"/>
            <a:ext cx="8305800" cy="4906962"/>
          </a:xfrm>
        </p:spPr>
        <p:txBody>
          <a:bodyPr/>
          <a:lstStyle/>
          <a:p>
            <a:pPr marL="0" indent="0">
              <a:buNone/>
            </a:pPr>
            <a:r>
              <a:rPr lang="en-US" noProof="0" dirty="0"/>
              <a:t>Phrases indicate measures recommended to help minimize or prevent the effects resulting from exposure, improper storage or handling of hazardous products </a:t>
            </a:r>
          </a:p>
          <a:p>
            <a:pPr marL="0" indent="0">
              <a:buNone/>
            </a:pPr>
            <a:endParaRPr lang="en-US" noProof="0" dirty="0"/>
          </a:p>
          <a:p>
            <a:pPr marL="0" indent="0">
              <a:buNone/>
            </a:pPr>
            <a:r>
              <a:rPr lang="en-US" noProof="0" dirty="0"/>
              <a:t>Precautionary statements include provisions for storage, handling, response and disposal</a:t>
            </a:r>
          </a:p>
          <a:p>
            <a:pPr marL="0" indent="0">
              <a:buNone/>
            </a:pPr>
            <a:endParaRPr lang="en-US" noProof="0" dirty="0"/>
          </a:p>
          <a:p>
            <a:pPr marL="0" indent="0">
              <a:buNone/>
            </a:pPr>
            <a:r>
              <a:rPr lang="en-US" noProof="0" dirty="0"/>
              <a:t>Appendix C contains, among other information, statements recommended for each level of hazard within each hazard class. </a:t>
            </a:r>
          </a:p>
        </p:txBody>
      </p:sp>
      <p:sp>
        <p:nvSpPr>
          <p:cNvPr id="2" name="Slide Number Placeholder 1"/>
          <p:cNvSpPr>
            <a:spLocks noGrp="1"/>
          </p:cNvSpPr>
          <p:nvPr>
            <p:ph type="sldNum" sz="quarter" idx="10"/>
          </p:nvPr>
        </p:nvSpPr>
        <p:spPr/>
        <p:txBody>
          <a:bodyPr/>
          <a:lstStyle/>
          <a:p>
            <a:fld id="{7D32CA9B-88EC-468A-8955-062877D5FCA4}" type="slidenum">
              <a:rPr lang="en-US" smtClean="0"/>
              <a:pPr/>
              <a:t>69</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p:cNvSpPr>
          <p:nvPr>
            <p:ph type="title"/>
          </p:nvPr>
        </p:nvSpPr>
        <p:spPr/>
        <p:txBody>
          <a:bodyPr/>
          <a:lstStyle/>
          <a:p>
            <a:r>
              <a:rPr lang="en-US" noProof="0" dirty="0">
                <a:solidFill>
                  <a:srgbClr val="002856"/>
                </a:solidFill>
              </a:rPr>
              <a:t>GHS main elements </a:t>
            </a:r>
          </a:p>
        </p:txBody>
      </p:sp>
      <p:sp>
        <p:nvSpPr>
          <p:cNvPr id="37892" name="Rectangle 3"/>
          <p:cNvSpPr>
            <a:spLocks noGrp="1"/>
          </p:cNvSpPr>
          <p:nvPr>
            <p:ph idx="1"/>
          </p:nvPr>
        </p:nvSpPr>
        <p:spPr>
          <a:xfrm>
            <a:off x="457200" y="1360578"/>
            <a:ext cx="6324600" cy="3942263"/>
          </a:xfrm>
        </p:spPr>
        <p:txBody>
          <a:bodyPr/>
          <a:lstStyle/>
          <a:p>
            <a:pPr marL="0" indent="0">
              <a:buNone/>
            </a:pPr>
            <a:r>
              <a:rPr lang="en-US" noProof="0" dirty="0"/>
              <a:t>Classification criteria</a:t>
            </a:r>
          </a:p>
          <a:p>
            <a:pPr lvl="1"/>
            <a:r>
              <a:rPr lang="en-US" noProof="0" dirty="0"/>
              <a:t>Standardized for health, physical and environmental hazards</a:t>
            </a:r>
          </a:p>
          <a:p>
            <a:pPr marL="0" indent="0">
              <a:buNone/>
            </a:pPr>
            <a:r>
              <a:rPr lang="en-US" noProof="0" dirty="0"/>
              <a:t>Hazard communication elements</a:t>
            </a:r>
          </a:p>
          <a:p>
            <a:pPr lvl="1"/>
            <a:r>
              <a:rPr lang="en-US" noProof="0" dirty="0"/>
              <a:t>Labels</a:t>
            </a:r>
          </a:p>
          <a:p>
            <a:pPr lvl="2"/>
            <a:r>
              <a:rPr lang="en-US" noProof="0" dirty="0"/>
              <a:t>Standardized elements and format</a:t>
            </a:r>
          </a:p>
          <a:p>
            <a:pPr lvl="1"/>
            <a:r>
              <a:rPr lang="en-US" noProof="0" dirty="0"/>
              <a:t>Safety Data Sheets</a:t>
            </a:r>
          </a:p>
          <a:p>
            <a:pPr lvl="2"/>
            <a:r>
              <a:rPr lang="en-US" noProof="0" dirty="0"/>
              <a:t>Standardized sections and format</a:t>
            </a:r>
          </a:p>
          <a:p>
            <a:endParaRPr lang="en-US" noProof="0" dirty="0"/>
          </a:p>
          <a:p>
            <a:pPr lvl="1"/>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7</a:t>
            </a:fld>
            <a:endParaRPr 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noProof="0" dirty="0"/>
              <a:t>Appendix C</a:t>
            </a:r>
          </a:p>
        </p:txBody>
      </p:sp>
      <p:pic>
        <p:nvPicPr>
          <p:cNvPr id="87044" name="Picture 2" descr="Image of Acute Toxicity 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762000"/>
            <a:ext cx="8108156" cy="4588372"/>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7D32CA9B-88EC-468A-8955-062877D5FCA4}"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rgbClr val="002856"/>
                </a:solidFill>
              </a:rPr>
              <a:t>Precedence</a:t>
            </a:r>
          </a:p>
        </p:txBody>
      </p:sp>
      <p:sp>
        <p:nvSpPr>
          <p:cNvPr id="88067" name="Content Placeholder 2"/>
          <p:cNvSpPr>
            <a:spLocks noGrp="1"/>
          </p:cNvSpPr>
          <p:nvPr>
            <p:ph idx="1"/>
          </p:nvPr>
        </p:nvSpPr>
        <p:spPr>
          <a:xfrm>
            <a:off x="762000" y="1295400"/>
            <a:ext cx="7696199" cy="3687761"/>
          </a:xfrm>
        </p:spPr>
        <p:txBody>
          <a:bodyPr/>
          <a:lstStyle/>
          <a:p>
            <a:pPr marL="0" indent="0">
              <a:buNone/>
            </a:pPr>
            <a:r>
              <a:rPr lang="en-US" noProof="0" dirty="0"/>
              <a:t>Where a chemical is classified for a number of hazards, and the precautionary statements are similar, the most stringent shall be included on the label (this will be applicable mainly as preventive measures). </a:t>
            </a:r>
          </a:p>
          <a:p>
            <a:pPr marL="0" indent="0">
              <a:buNone/>
            </a:pPr>
            <a:endParaRPr lang="en-US" noProof="0" dirty="0"/>
          </a:p>
          <a:p>
            <a:pPr marL="0" indent="0">
              <a:buNone/>
            </a:pPr>
            <a:r>
              <a:rPr lang="en-US" noProof="0" dirty="0"/>
              <a:t>An order of precedence may be imposed by the manufacturer, importer or responsible party in situations where phrases concern “Response.”</a:t>
            </a:r>
          </a:p>
        </p:txBody>
      </p:sp>
      <p:sp>
        <p:nvSpPr>
          <p:cNvPr id="3" name="Slide Number Placeholder 2"/>
          <p:cNvSpPr>
            <a:spLocks noGrp="1"/>
          </p:cNvSpPr>
          <p:nvPr>
            <p:ph type="sldNum" sz="quarter" idx="10"/>
          </p:nvPr>
        </p:nvSpPr>
        <p:spPr/>
        <p:txBody>
          <a:bodyPr/>
          <a:lstStyle/>
          <a:p>
            <a:fld id="{7D32CA9B-88EC-468A-8955-062877D5FCA4}"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3"/>
          <p:cNvSpPr>
            <a:spLocks noGrp="1" noChangeArrowheads="1"/>
          </p:cNvSpPr>
          <p:nvPr>
            <p:ph type="title"/>
          </p:nvPr>
        </p:nvSpPr>
        <p:spPr>
          <a:xfrm>
            <a:off x="457200" y="274638"/>
            <a:ext cx="8000999" cy="487362"/>
          </a:xfrm>
        </p:spPr>
        <p:txBody>
          <a:bodyPr/>
          <a:lstStyle/>
          <a:p>
            <a:r>
              <a:rPr lang="en-US" noProof="0" dirty="0">
                <a:solidFill>
                  <a:srgbClr val="002856"/>
                </a:solidFill>
              </a:rPr>
              <a:t>GHS: Safety Data Sheets</a:t>
            </a:r>
          </a:p>
        </p:txBody>
      </p:sp>
      <p:sp>
        <p:nvSpPr>
          <p:cNvPr id="3" name="Slide Number Placeholder 2"/>
          <p:cNvSpPr>
            <a:spLocks noGrp="1"/>
          </p:cNvSpPr>
          <p:nvPr>
            <p:ph type="sldNum" sz="quarter" idx="10"/>
          </p:nvPr>
        </p:nvSpPr>
        <p:spPr/>
        <p:txBody>
          <a:bodyPr/>
          <a:lstStyle/>
          <a:p>
            <a:fld id="{7D32CA9B-88EC-468A-8955-062877D5FCA4}" type="slidenum">
              <a:rPr lang="en-US" smtClean="0"/>
              <a:pPr/>
              <a:t>72</a:t>
            </a:fld>
            <a:endParaRPr lang="en-US"/>
          </a:p>
        </p:txBody>
      </p:sp>
      <p:pic>
        <p:nvPicPr>
          <p:cNvPr id="89093" name="Picture 2" descr="notebook with Safety Data Sheets"/>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048001" y="1905000"/>
            <a:ext cx="2486025" cy="2621755"/>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n-US" noProof="0" dirty="0">
                <a:solidFill>
                  <a:srgbClr val="002856"/>
                </a:solidFill>
              </a:rPr>
              <a:t>Role of the SDS in the GHS</a:t>
            </a:r>
          </a:p>
        </p:txBody>
      </p:sp>
      <p:sp>
        <p:nvSpPr>
          <p:cNvPr id="90116" name="Rectangle 3"/>
          <p:cNvSpPr>
            <a:spLocks noGrp="1"/>
          </p:cNvSpPr>
          <p:nvPr>
            <p:ph type="body" idx="1"/>
          </p:nvPr>
        </p:nvSpPr>
        <p:spPr>
          <a:xfrm>
            <a:off x="609600" y="1295400"/>
            <a:ext cx="6629400" cy="3840161"/>
          </a:xfrm>
        </p:spPr>
        <p:txBody>
          <a:bodyPr/>
          <a:lstStyle/>
          <a:p>
            <a:pPr marL="0" indent="0">
              <a:buNone/>
            </a:pPr>
            <a:r>
              <a:rPr lang="en-US" noProof="0" dirty="0"/>
              <a:t>Primary Use of SDS: The Workplace</a:t>
            </a:r>
          </a:p>
          <a:p>
            <a:pPr marL="0" indent="0">
              <a:buNone/>
            </a:pPr>
            <a:r>
              <a:rPr lang="en-US" noProof="0" dirty="0"/>
              <a:t>Employers and workers use them as an information source about hazards of a chemical substance or mixture and to obtain advice on safety precautions.</a:t>
            </a:r>
          </a:p>
          <a:p>
            <a:pPr marL="0" indent="0">
              <a:buNone/>
            </a:pPr>
            <a:endParaRPr lang="en-US" noProof="0" dirty="0"/>
          </a:p>
          <a:p>
            <a:pPr marL="0" indent="0">
              <a:buNone/>
            </a:pPr>
            <a:r>
              <a:rPr lang="en-US" noProof="0" dirty="0"/>
              <a:t>SDS information can be used by those involved in the transport of dangerous goods and emergency responders.</a:t>
            </a:r>
          </a:p>
        </p:txBody>
      </p:sp>
      <p:sp>
        <p:nvSpPr>
          <p:cNvPr id="2" name="Slide Number Placeholder 1"/>
          <p:cNvSpPr>
            <a:spLocks noGrp="1"/>
          </p:cNvSpPr>
          <p:nvPr>
            <p:ph type="sldNum" sz="quarter" idx="10"/>
          </p:nvPr>
        </p:nvSpPr>
        <p:spPr/>
        <p:txBody>
          <a:bodyPr/>
          <a:lstStyle/>
          <a:p>
            <a:fld id="{7D32CA9B-88EC-468A-8955-062877D5FCA4}" type="slidenum">
              <a:rPr lang="en-US" smtClean="0"/>
              <a:pPr/>
              <a:t>73</a:t>
            </a:fld>
            <a:endParaRPr lang="en-US"/>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US" dirty="0">
                <a:solidFill>
                  <a:srgbClr val="002856"/>
                </a:solidFill>
              </a:rPr>
              <a:t>When is an SDS required?</a:t>
            </a:r>
            <a:br>
              <a:rPr lang="en-US" noProof="0" dirty="0"/>
            </a:br>
            <a:br>
              <a:rPr lang="en-US" noProof="0" dirty="0"/>
            </a:br>
            <a:endParaRPr lang="en-US" noProof="0" dirty="0"/>
          </a:p>
        </p:txBody>
      </p:sp>
      <p:sp>
        <p:nvSpPr>
          <p:cNvPr id="91140" name="Rectangle 3"/>
          <p:cNvSpPr>
            <a:spLocks noGrp="1"/>
          </p:cNvSpPr>
          <p:nvPr>
            <p:ph type="body" idx="1"/>
          </p:nvPr>
        </p:nvSpPr>
        <p:spPr/>
        <p:txBody>
          <a:bodyPr/>
          <a:lstStyle/>
          <a:p>
            <a:pPr marL="0" indent="0">
              <a:buNone/>
            </a:pPr>
            <a:r>
              <a:rPr lang="en-US" noProof="0" dirty="0"/>
              <a:t>An SDS should be produced for all chemicals (substances and mixtures) which meet the harmonized criteria for physical, health or environmental hazards under the GHS and …</a:t>
            </a:r>
          </a:p>
          <a:p>
            <a:pPr marL="0" indent="0">
              <a:buNone/>
            </a:pPr>
            <a:endParaRPr lang="en-US" noProof="0" dirty="0"/>
          </a:p>
          <a:p>
            <a:pPr marL="0" indent="0">
              <a:buNone/>
            </a:pPr>
            <a:r>
              <a:rPr lang="en-US" noProof="0" dirty="0"/>
              <a:t>For all mixtures which contain substances that meet the criteria for:</a:t>
            </a:r>
          </a:p>
          <a:p>
            <a:pPr marL="457200" lvl="1" indent="0">
              <a:buNone/>
            </a:pPr>
            <a:r>
              <a:rPr lang="en-US" noProof="0" dirty="0"/>
              <a:t>Carcinogens,</a:t>
            </a:r>
          </a:p>
          <a:p>
            <a:pPr marL="457200" lvl="1" indent="0">
              <a:buNone/>
            </a:pPr>
            <a:r>
              <a:rPr lang="en-US" noProof="0" dirty="0"/>
              <a:t>Toxic to reproduction or </a:t>
            </a:r>
          </a:p>
          <a:p>
            <a:pPr marL="457200" lvl="1" indent="0">
              <a:buNone/>
            </a:pPr>
            <a:r>
              <a:rPr lang="en-US" noProof="0" dirty="0"/>
              <a:t>TOST in concentrations exceeding the cut-off limits specified by the criteria for mixtures.</a:t>
            </a:r>
          </a:p>
        </p:txBody>
      </p:sp>
      <p:sp>
        <p:nvSpPr>
          <p:cNvPr id="2" name="Slide Number Placeholder 1"/>
          <p:cNvSpPr>
            <a:spLocks noGrp="1"/>
          </p:cNvSpPr>
          <p:nvPr>
            <p:ph type="sldNum" sz="quarter" idx="10"/>
          </p:nvPr>
        </p:nvSpPr>
        <p:spPr/>
        <p:txBody>
          <a:bodyPr/>
          <a:lstStyle/>
          <a:p>
            <a:fld id="{7D32CA9B-88EC-468A-8955-062877D5FCA4}" type="slidenum">
              <a:rPr lang="en-US" smtClean="0"/>
              <a:pPr/>
              <a:t>74</a:t>
            </a:fld>
            <a:endParaRPr lang="en-US"/>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en-US" noProof="0" dirty="0">
                <a:solidFill>
                  <a:srgbClr val="002856"/>
                </a:solidFill>
              </a:rPr>
              <a:t>Safety Data Sheet content</a:t>
            </a:r>
          </a:p>
        </p:txBody>
      </p:sp>
      <p:sp>
        <p:nvSpPr>
          <p:cNvPr id="92164" name="Rectangle 3"/>
          <p:cNvSpPr>
            <a:spLocks noGrp="1"/>
          </p:cNvSpPr>
          <p:nvPr>
            <p:ph type="body" idx="1"/>
          </p:nvPr>
        </p:nvSpPr>
        <p:spPr>
          <a:xfrm>
            <a:off x="762000" y="990600"/>
            <a:ext cx="8229600" cy="4953001"/>
          </a:xfrm>
        </p:spPr>
        <p:txBody>
          <a:bodyPr/>
          <a:lstStyle/>
          <a:p>
            <a:pPr marL="0" indent="0">
              <a:spcBef>
                <a:spcPts val="0"/>
              </a:spcBef>
              <a:spcAft>
                <a:spcPts val="300"/>
              </a:spcAft>
              <a:buNone/>
            </a:pPr>
            <a:r>
              <a:rPr lang="en-US" sz="1800" noProof="0" dirty="0"/>
              <a:t>1. Identification</a:t>
            </a:r>
          </a:p>
          <a:p>
            <a:pPr marL="0" indent="0">
              <a:spcBef>
                <a:spcPts val="0"/>
              </a:spcBef>
              <a:spcAft>
                <a:spcPts val="300"/>
              </a:spcAft>
              <a:buNone/>
            </a:pPr>
            <a:r>
              <a:rPr lang="en-US" sz="1800" noProof="0" dirty="0"/>
              <a:t>2. Hazard (s) identification</a:t>
            </a:r>
          </a:p>
          <a:p>
            <a:pPr marL="0" indent="0">
              <a:spcBef>
                <a:spcPts val="0"/>
              </a:spcBef>
              <a:spcAft>
                <a:spcPts val="300"/>
              </a:spcAft>
              <a:buNone/>
            </a:pPr>
            <a:r>
              <a:rPr lang="en-US" sz="1800" noProof="0" dirty="0"/>
              <a:t>3. Composition/ information on ingredients</a:t>
            </a:r>
          </a:p>
          <a:p>
            <a:pPr marL="0" indent="0">
              <a:spcBef>
                <a:spcPts val="0"/>
              </a:spcBef>
              <a:spcAft>
                <a:spcPts val="300"/>
              </a:spcAft>
              <a:buNone/>
            </a:pPr>
            <a:r>
              <a:rPr lang="en-US" sz="1800" noProof="0" dirty="0"/>
              <a:t>4. First-aid measures</a:t>
            </a:r>
          </a:p>
          <a:p>
            <a:pPr marL="0" indent="0">
              <a:spcBef>
                <a:spcPts val="0"/>
              </a:spcBef>
              <a:spcAft>
                <a:spcPts val="300"/>
              </a:spcAft>
              <a:buNone/>
            </a:pPr>
            <a:r>
              <a:rPr lang="en-US" sz="1800" noProof="0" dirty="0"/>
              <a:t>5. Fire-fighting measures</a:t>
            </a:r>
          </a:p>
          <a:p>
            <a:pPr marL="0" indent="0">
              <a:spcBef>
                <a:spcPts val="0"/>
              </a:spcBef>
              <a:spcAft>
                <a:spcPts val="300"/>
              </a:spcAft>
              <a:buNone/>
            </a:pPr>
            <a:r>
              <a:rPr lang="en-US" sz="1800" noProof="0" dirty="0"/>
              <a:t>6. Accidental release measures</a:t>
            </a:r>
          </a:p>
          <a:p>
            <a:pPr marL="0" indent="0">
              <a:spcBef>
                <a:spcPts val="0"/>
              </a:spcBef>
              <a:spcAft>
                <a:spcPts val="300"/>
              </a:spcAft>
              <a:buNone/>
            </a:pPr>
            <a:r>
              <a:rPr lang="en-US" sz="1800" noProof="0" dirty="0"/>
              <a:t>7. Handling and storage</a:t>
            </a:r>
          </a:p>
          <a:p>
            <a:pPr marL="0" indent="0">
              <a:spcBef>
                <a:spcPts val="0"/>
              </a:spcBef>
              <a:spcAft>
                <a:spcPts val="300"/>
              </a:spcAft>
              <a:buNone/>
            </a:pPr>
            <a:r>
              <a:rPr lang="en-US" sz="1800" noProof="0" dirty="0"/>
              <a:t>8. Exposure control/ personal protection</a:t>
            </a:r>
          </a:p>
          <a:p>
            <a:pPr marL="0" indent="0">
              <a:spcBef>
                <a:spcPts val="0"/>
              </a:spcBef>
              <a:spcAft>
                <a:spcPts val="300"/>
              </a:spcAft>
              <a:buNone/>
            </a:pPr>
            <a:r>
              <a:rPr lang="en-US" sz="1800" noProof="0" dirty="0"/>
              <a:t>9. Physical and chemical properties</a:t>
            </a:r>
          </a:p>
          <a:p>
            <a:pPr marL="0" indent="0">
              <a:spcBef>
                <a:spcPts val="0"/>
              </a:spcBef>
              <a:spcAft>
                <a:spcPts val="300"/>
              </a:spcAft>
              <a:buNone/>
            </a:pPr>
            <a:r>
              <a:rPr lang="en-US" sz="1800" noProof="0" dirty="0"/>
              <a:t>10. Stability and reactivity</a:t>
            </a:r>
          </a:p>
          <a:p>
            <a:pPr marL="0" indent="0">
              <a:spcBef>
                <a:spcPts val="0"/>
              </a:spcBef>
              <a:spcAft>
                <a:spcPts val="300"/>
              </a:spcAft>
              <a:buNone/>
            </a:pPr>
            <a:r>
              <a:rPr lang="en-US" sz="1800" noProof="0" dirty="0"/>
              <a:t>11. Toxicological information</a:t>
            </a:r>
          </a:p>
          <a:p>
            <a:pPr marL="0" indent="0">
              <a:spcBef>
                <a:spcPts val="0"/>
              </a:spcBef>
              <a:spcAft>
                <a:spcPts val="300"/>
              </a:spcAft>
              <a:buNone/>
            </a:pPr>
            <a:r>
              <a:rPr lang="en-US" sz="1800" noProof="0" dirty="0"/>
              <a:t>12. Ecological information</a:t>
            </a:r>
          </a:p>
          <a:p>
            <a:pPr marL="0" indent="0">
              <a:spcBef>
                <a:spcPts val="0"/>
              </a:spcBef>
              <a:spcAft>
                <a:spcPts val="300"/>
              </a:spcAft>
              <a:buNone/>
            </a:pPr>
            <a:r>
              <a:rPr lang="en-US" sz="1800" noProof="0" dirty="0"/>
              <a:t>13. Disposal considerations</a:t>
            </a:r>
          </a:p>
          <a:p>
            <a:pPr marL="0" indent="0">
              <a:spcBef>
                <a:spcPts val="0"/>
              </a:spcBef>
              <a:spcAft>
                <a:spcPts val="300"/>
              </a:spcAft>
              <a:buNone/>
            </a:pPr>
            <a:r>
              <a:rPr lang="en-US" sz="1800" noProof="0" dirty="0"/>
              <a:t>14. Transport information</a:t>
            </a:r>
          </a:p>
          <a:p>
            <a:pPr marL="0" indent="0">
              <a:spcBef>
                <a:spcPts val="0"/>
              </a:spcBef>
              <a:spcAft>
                <a:spcPts val="300"/>
              </a:spcAft>
              <a:buNone/>
            </a:pPr>
            <a:r>
              <a:rPr lang="en-US" sz="1800" noProof="0" dirty="0"/>
              <a:t>15. Regulatory information</a:t>
            </a:r>
          </a:p>
          <a:p>
            <a:pPr marL="0" indent="0">
              <a:spcBef>
                <a:spcPts val="0"/>
              </a:spcBef>
              <a:spcAft>
                <a:spcPts val="300"/>
              </a:spcAft>
              <a:buNone/>
            </a:pPr>
            <a:r>
              <a:rPr lang="en-US" sz="1800" noProof="0" dirty="0"/>
              <a:t>16. Other information</a:t>
            </a:r>
          </a:p>
        </p:txBody>
      </p:sp>
      <p:sp>
        <p:nvSpPr>
          <p:cNvPr id="2" name="Slide Number Placeholder 1"/>
          <p:cNvSpPr>
            <a:spLocks noGrp="1"/>
          </p:cNvSpPr>
          <p:nvPr>
            <p:ph type="sldNum" sz="quarter" idx="10"/>
          </p:nvPr>
        </p:nvSpPr>
        <p:spPr/>
        <p:txBody>
          <a:bodyPr/>
          <a:lstStyle/>
          <a:p>
            <a:fld id="{7D32CA9B-88EC-468A-8955-062877D5FCA4}" type="slidenum">
              <a:rPr lang="en-US" smtClean="0"/>
              <a:pPr/>
              <a:t>75</a:t>
            </a:fld>
            <a:endParaRPr lang="en-US"/>
          </a:p>
        </p:txBody>
      </p:sp>
      <p:sp>
        <p:nvSpPr>
          <p:cNvPr id="5" name="Rectangle 4" descr="Rectangle around items 12, 13, 14, and 15"/>
          <p:cNvSpPr/>
          <p:nvPr/>
        </p:nvSpPr>
        <p:spPr>
          <a:xfrm>
            <a:off x="809625" y="4419600"/>
            <a:ext cx="2895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166" name="TextBox 5"/>
          <p:cNvSpPr txBox="1">
            <a:spLocks noChangeArrowheads="1"/>
          </p:cNvSpPr>
          <p:nvPr/>
        </p:nvSpPr>
        <p:spPr bwMode="auto">
          <a:xfrm>
            <a:off x="3886200" y="4744134"/>
            <a:ext cx="2286000" cy="646331"/>
          </a:xfrm>
          <a:prstGeom prst="rect">
            <a:avLst/>
          </a:prstGeom>
          <a:solidFill>
            <a:schemeClr val="tx2">
              <a:lumMod val="40000"/>
              <a:lumOff val="60000"/>
            </a:schemeClr>
          </a:solidFill>
          <a:ln w="9525">
            <a:noFill/>
            <a:miter lim="800000"/>
            <a:headEnd/>
            <a:tailEnd/>
          </a:ln>
        </p:spPr>
        <p:txBody>
          <a:bodyPr wrap="square">
            <a:spAutoFit/>
          </a:bodyPr>
          <a:lstStyle/>
          <a:p>
            <a:r>
              <a:rPr lang="en-US" dirty="0"/>
              <a:t>Not under OSHA jurisdiction</a:t>
            </a:r>
          </a:p>
        </p:txBody>
      </p:sp>
      <p:sp>
        <p:nvSpPr>
          <p:cNvPr id="8" name="Rectangle 7"/>
          <p:cNvSpPr/>
          <p:nvPr/>
        </p:nvSpPr>
        <p:spPr>
          <a:xfrm>
            <a:off x="5410200" y="2209800"/>
            <a:ext cx="3429000" cy="646331"/>
          </a:xfrm>
          <a:prstGeom prst="rect">
            <a:avLst/>
          </a:prstGeom>
          <a:solidFill>
            <a:schemeClr val="accent1">
              <a:lumMod val="40000"/>
              <a:lumOff val="60000"/>
            </a:schemeClr>
          </a:solidFill>
        </p:spPr>
        <p:txBody>
          <a:bodyPr wrap="square">
            <a:spAutoFit/>
          </a:bodyPr>
          <a:lstStyle/>
          <a:p>
            <a:r>
              <a:rPr lang="en-US" dirty="0"/>
              <a:t>OSHA requires sections 1-11 and 16 be mandatory</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3"/>
          <p:cNvSpPr>
            <a:spLocks noGrp="1" noChangeArrowheads="1"/>
          </p:cNvSpPr>
          <p:nvPr>
            <p:ph type="ctrTitle"/>
          </p:nvPr>
        </p:nvSpPr>
        <p:spPr/>
        <p:txBody>
          <a:bodyPr/>
          <a:lstStyle/>
          <a:p>
            <a:pPr eaLnBrk="1" hangingPunct="1">
              <a:defRPr/>
            </a:pPr>
            <a:r>
              <a:rPr lang="en-US" sz="3200" noProof="0" dirty="0">
                <a:solidFill>
                  <a:srgbClr val="002856"/>
                </a:solidFill>
              </a:rPr>
              <a:t>Global Harmonization System(GHS)</a:t>
            </a:r>
          </a:p>
        </p:txBody>
      </p:sp>
      <p:sp>
        <p:nvSpPr>
          <p:cNvPr id="93188" name="Rectangle 5"/>
          <p:cNvSpPr>
            <a:spLocks noGrp="1" noChangeArrowheads="1"/>
          </p:cNvSpPr>
          <p:nvPr>
            <p:ph type="subTitle" idx="4294967295"/>
          </p:nvPr>
        </p:nvSpPr>
        <p:spPr>
          <a:xfrm>
            <a:off x="3505200" y="4152899"/>
            <a:ext cx="2133600" cy="609600"/>
          </a:xfrm>
          <a:prstGeom prst="rect">
            <a:avLst/>
          </a:prstGeom>
        </p:spPr>
        <p:txBody>
          <a:bodyPr/>
          <a:lstStyle/>
          <a:p>
            <a:pPr marL="0" indent="0" eaLnBrk="1" hangingPunct="1">
              <a:buNone/>
            </a:pPr>
            <a:r>
              <a:rPr lang="en-US" sz="4000" noProof="0" dirty="0">
                <a:solidFill>
                  <a:srgbClr val="002856"/>
                </a:solidFill>
              </a:rPr>
              <a:t>Exercises</a:t>
            </a:r>
          </a:p>
        </p:txBody>
      </p:sp>
      <p:sp>
        <p:nvSpPr>
          <p:cNvPr id="2" name="Slide Number Placeholder 1"/>
          <p:cNvSpPr>
            <a:spLocks noGrp="1"/>
          </p:cNvSpPr>
          <p:nvPr>
            <p:ph type="sldNum" sz="quarter" idx="10"/>
          </p:nvPr>
        </p:nvSpPr>
        <p:spPr/>
        <p:txBody>
          <a:bodyPr/>
          <a:lstStyle/>
          <a:p>
            <a:fld id="{7D32CA9B-88EC-468A-8955-062877D5FCA4}"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en-US" noProof="0" dirty="0">
                <a:solidFill>
                  <a:srgbClr val="002856"/>
                </a:solidFill>
              </a:rPr>
              <a:t>Exercise on Pictograms</a:t>
            </a:r>
          </a:p>
        </p:txBody>
      </p:sp>
      <p:sp>
        <p:nvSpPr>
          <p:cNvPr id="94212" name="Rectangle 3"/>
          <p:cNvSpPr>
            <a:spLocks noGrp="1"/>
          </p:cNvSpPr>
          <p:nvPr>
            <p:ph type="body" idx="1"/>
          </p:nvPr>
        </p:nvSpPr>
        <p:spPr>
          <a:xfrm>
            <a:off x="685800" y="1036639"/>
            <a:ext cx="7650480" cy="1325561"/>
          </a:xfrm>
        </p:spPr>
        <p:txBody>
          <a:bodyPr/>
          <a:lstStyle/>
          <a:p>
            <a:pPr marL="0" indent="0">
              <a:buNone/>
            </a:pPr>
            <a:r>
              <a:rPr lang="en-US" noProof="0" dirty="0"/>
              <a:t>Determine the type of hazard based on the pictograms below</a:t>
            </a:r>
          </a:p>
          <a:p>
            <a:endParaRPr lang="en-US" noProof="0" dirty="0"/>
          </a:p>
          <a:p>
            <a:endParaRPr lang="en-US" noProof="0" dirty="0"/>
          </a:p>
        </p:txBody>
      </p:sp>
      <p:pic>
        <p:nvPicPr>
          <p:cNvPr id="94214" name="Picture 4" descr="health hazard pictogr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199" y="2514595"/>
            <a:ext cx="1545515" cy="1531172"/>
          </a:xfrm>
          <a:prstGeom prst="rect">
            <a:avLst/>
          </a:prstGeom>
          <a:noFill/>
          <a:ln w="9525">
            <a:noFill/>
            <a:miter lim="800000"/>
            <a:headEnd/>
            <a:tailEnd/>
          </a:ln>
        </p:spPr>
      </p:pic>
      <p:grpSp>
        <p:nvGrpSpPr>
          <p:cNvPr id="94215" name="Group 4" descr="skull and crossbones pictogram"/>
          <p:cNvGrpSpPr>
            <a:grpSpLocks/>
          </p:cNvGrpSpPr>
          <p:nvPr/>
        </p:nvGrpSpPr>
        <p:grpSpPr bwMode="auto">
          <a:xfrm>
            <a:off x="3886200" y="2514600"/>
            <a:ext cx="1447800" cy="1371600"/>
            <a:chOff x="672" y="3120"/>
            <a:chExt cx="864" cy="864"/>
          </a:xfrm>
        </p:grpSpPr>
        <p:sp>
          <p:nvSpPr>
            <p:cNvPr id="94216"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pitchFamily="34" charset="0"/>
              </a:endParaRPr>
            </a:p>
          </p:txBody>
        </p:sp>
        <p:pic>
          <p:nvPicPr>
            <p:cNvPr id="94217" name="Picture 6" descr="Image of skull and crossbones pictogra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9" y="3367"/>
              <a:ext cx="382" cy="341"/>
            </a:xfrm>
            <a:prstGeom prst="rect">
              <a:avLst/>
            </a:prstGeom>
            <a:noFill/>
            <a:ln w="9525">
              <a:noFill/>
              <a:miter lim="800000"/>
              <a:headEnd/>
              <a:tailEnd/>
            </a:ln>
          </p:spPr>
        </p:pic>
      </p:grpSp>
      <p:pic>
        <p:nvPicPr>
          <p:cNvPr id="94213" name="Picture 5" descr="exclamation "/>
          <p:cNvPicPr>
            <a:picLocks noChangeAspect="1" noChangeArrowheads="1"/>
          </p:cNvPicPr>
          <p:nvPr/>
        </p:nvPicPr>
        <p:blipFill>
          <a:blip r:embed="rId5" cstate="print"/>
          <a:srcRect/>
          <a:stretch>
            <a:fillRect/>
          </a:stretch>
        </p:blipFill>
        <p:spPr bwMode="auto">
          <a:xfrm>
            <a:off x="6781800" y="2438400"/>
            <a:ext cx="1554480" cy="155448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147638" y="274638"/>
            <a:ext cx="8310562" cy="487362"/>
          </a:xfrm>
        </p:spPr>
        <p:txBody>
          <a:bodyPr/>
          <a:lstStyle/>
          <a:p>
            <a:r>
              <a:rPr lang="en-US" noProof="0" dirty="0">
                <a:solidFill>
                  <a:srgbClr val="002856"/>
                </a:solidFill>
              </a:rPr>
              <a:t>Exercise on </a:t>
            </a:r>
            <a:r>
              <a:rPr lang="en-US" noProof="0">
                <a:solidFill>
                  <a:srgbClr val="002856"/>
                </a:solidFill>
              </a:rPr>
              <a:t>Pictograms – cont.</a:t>
            </a:r>
            <a:endParaRPr lang="en-US" noProof="0" dirty="0">
              <a:solidFill>
                <a:srgbClr val="002856"/>
              </a:solidFill>
            </a:endParaRPr>
          </a:p>
        </p:txBody>
      </p:sp>
      <p:sp>
        <p:nvSpPr>
          <p:cNvPr id="95236" name="Rectangle 3"/>
          <p:cNvSpPr>
            <a:spLocks noGrp="1"/>
          </p:cNvSpPr>
          <p:nvPr>
            <p:ph type="body" idx="1"/>
          </p:nvPr>
        </p:nvSpPr>
        <p:spPr>
          <a:xfrm>
            <a:off x="990600" y="1036638"/>
            <a:ext cx="8001000" cy="4906962"/>
          </a:xfrm>
        </p:spPr>
        <p:txBody>
          <a:bodyPr/>
          <a:lstStyle/>
          <a:p>
            <a:pPr marL="0" indent="0">
              <a:buNone/>
            </a:pPr>
            <a:r>
              <a:rPr lang="en-US" noProof="0" dirty="0"/>
              <a:t>Determine what pictogram would use the following chemical using the information provided </a:t>
            </a:r>
          </a:p>
          <a:p>
            <a:pPr marL="0" indent="0">
              <a:buNone/>
            </a:pPr>
            <a:endParaRPr lang="en-US" noProof="0" dirty="0"/>
          </a:p>
          <a:p>
            <a:pPr marL="457200" indent="-457200">
              <a:buFont typeface="+mj-lt"/>
              <a:buAutoNum type="arabicPeriod"/>
            </a:pPr>
            <a:r>
              <a:rPr lang="en-US" noProof="0" dirty="0"/>
              <a:t>Material is extremely toxic to humans</a:t>
            </a:r>
          </a:p>
          <a:p>
            <a:pPr marL="457200" indent="-457200">
              <a:buFont typeface="+mj-lt"/>
              <a:buAutoNum type="arabicPeriod"/>
            </a:pPr>
            <a:endParaRPr lang="en-US" noProof="0" dirty="0"/>
          </a:p>
          <a:p>
            <a:pPr marL="457200" indent="-457200">
              <a:buFont typeface="+mj-lt"/>
              <a:buAutoNum type="arabicPeriod"/>
            </a:pPr>
            <a:endParaRPr lang="en-US" noProof="0" dirty="0"/>
          </a:p>
          <a:p>
            <a:pPr marL="457200" indent="-457200">
              <a:buFont typeface="+mj-lt"/>
              <a:buAutoNum type="arabicPeriod"/>
            </a:pPr>
            <a:r>
              <a:rPr lang="en-US" noProof="0" dirty="0"/>
              <a:t>Keep away from flames and sparks. </a:t>
            </a:r>
          </a:p>
          <a:p>
            <a:pPr marL="457200" indent="-457200">
              <a:buFont typeface="+mj-lt"/>
              <a:buAutoNum type="arabicPeriod"/>
            </a:pPr>
            <a:endParaRPr lang="en-US" noProof="0" dirty="0"/>
          </a:p>
          <a:p>
            <a:pPr marL="457200" indent="-457200">
              <a:buFont typeface="+mj-lt"/>
              <a:buAutoNum type="arabicPeriod"/>
            </a:pPr>
            <a:endParaRPr lang="en-US" noProof="0" dirty="0"/>
          </a:p>
          <a:p>
            <a:pPr marL="457200" indent="-457200">
              <a:buFont typeface="+mj-lt"/>
              <a:buAutoNum type="arabicPeriod"/>
            </a:pPr>
            <a:r>
              <a:rPr lang="en-US" noProof="0" dirty="0"/>
              <a:t>Corrosive to metals </a:t>
            </a:r>
          </a:p>
          <a:p>
            <a:endParaRPr lang="en-US" noProof="0" dirty="0"/>
          </a:p>
          <a:p>
            <a:endParaRPr lang="en-US" noProof="0" dirty="0"/>
          </a:p>
          <a:p>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147638" y="274638"/>
            <a:ext cx="8310562" cy="487362"/>
          </a:xfrm>
        </p:spPr>
        <p:txBody>
          <a:bodyPr/>
          <a:lstStyle/>
          <a:p>
            <a:r>
              <a:rPr lang="en-US" noProof="0" dirty="0">
                <a:solidFill>
                  <a:srgbClr val="002856"/>
                </a:solidFill>
              </a:rPr>
              <a:t>Exercise on Hazards</a:t>
            </a:r>
          </a:p>
        </p:txBody>
      </p:sp>
      <p:sp>
        <p:nvSpPr>
          <p:cNvPr id="96260" name="Rectangle 3"/>
          <p:cNvSpPr>
            <a:spLocks noGrp="1"/>
          </p:cNvSpPr>
          <p:nvPr>
            <p:ph type="body" idx="1"/>
          </p:nvPr>
        </p:nvSpPr>
        <p:spPr>
          <a:xfrm>
            <a:off x="800100" y="914400"/>
            <a:ext cx="8001000" cy="4906962"/>
          </a:xfrm>
        </p:spPr>
        <p:txBody>
          <a:bodyPr/>
          <a:lstStyle/>
          <a:p>
            <a:pPr marL="0" indent="0">
              <a:buNone/>
            </a:pPr>
            <a:r>
              <a:rPr lang="en-US" noProof="0" dirty="0"/>
              <a:t>Determine the type of precautionary statement (prevention, response, storage, disposal) of these materials given the following information</a:t>
            </a:r>
          </a:p>
          <a:p>
            <a:pPr marL="0" indent="0">
              <a:buNone/>
            </a:pPr>
            <a:endParaRPr lang="en-US" noProof="0" dirty="0"/>
          </a:p>
          <a:p>
            <a:pPr marL="457200" indent="-457200">
              <a:buFont typeface="+mj-lt"/>
              <a:buAutoNum type="arabicPeriod"/>
            </a:pPr>
            <a:r>
              <a:rPr lang="en-US" noProof="0" dirty="0"/>
              <a:t>Wear cold insulating gloves</a:t>
            </a:r>
          </a:p>
          <a:p>
            <a:pPr marL="457200" indent="-457200">
              <a:buFont typeface="+mj-lt"/>
              <a:buAutoNum type="arabicPeriod"/>
            </a:pPr>
            <a:endParaRPr lang="en-US" noProof="0" dirty="0"/>
          </a:p>
          <a:p>
            <a:pPr marL="457200" indent="-457200">
              <a:buFont typeface="+mj-lt"/>
              <a:buAutoNum type="arabicPeriod"/>
            </a:pPr>
            <a:r>
              <a:rPr lang="en-US" noProof="0" dirty="0"/>
              <a:t>Dispose of contents in accordance with local regulations</a:t>
            </a:r>
          </a:p>
          <a:p>
            <a:pPr marL="457200" indent="-457200">
              <a:buFont typeface="+mj-lt"/>
              <a:buAutoNum type="arabicPeriod"/>
            </a:pPr>
            <a:endParaRPr lang="en-US" noProof="0" dirty="0"/>
          </a:p>
          <a:p>
            <a:pPr marL="457200" indent="-457200">
              <a:buFont typeface="+mj-lt"/>
              <a:buAutoNum type="arabicPeriod"/>
            </a:pPr>
            <a:r>
              <a:rPr lang="en-US" noProof="0" dirty="0"/>
              <a:t>If exposed: call poison center or doctor/ physician</a:t>
            </a:r>
          </a:p>
          <a:p>
            <a:pPr marL="457200" indent="-457200">
              <a:buFont typeface="+mj-lt"/>
              <a:buAutoNum type="arabicPeriod"/>
            </a:pPr>
            <a:endParaRPr lang="en-US" noProof="0" dirty="0"/>
          </a:p>
          <a:p>
            <a:pPr marL="457200" indent="-457200">
              <a:buFont typeface="+mj-lt"/>
              <a:buAutoNum type="arabicPeriod"/>
            </a:pPr>
            <a:r>
              <a:rPr lang="en-US" noProof="0" dirty="0"/>
              <a:t>Stored in a well ventilated place</a:t>
            </a:r>
          </a:p>
          <a:p>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noProof="0" dirty="0">
                <a:solidFill>
                  <a:srgbClr val="00457C"/>
                </a:solidFill>
              </a:rPr>
              <a:t>How was GHS developed?</a:t>
            </a:r>
          </a:p>
        </p:txBody>
      </p:sp>
      <p:sp>
        <p:nvSpPr>
          <p:cNvPr id="22532" name="Rectangle 3"/>
          <p:cNvSpPr>
            <a:spLocks noGrp="1" noChangeArrowheads="1"/>
          </p:cNvSpPr>
          <p:nvPr>
            <p:ph idx="1"/>
          </p:nvPr>
        </p:nvSpPr>
        <p:spPr>
          <a:xfrm>
            <a:off x="685800" y="1219200"/>
            <a:ext cx="7543800" cy="4906962"/>
          </a:xfrm>
        </p:spPr>
        <p:txBody>
          <a:bodyPr/>
          <a:lstStyle/>
          <a:p>
            <a:r>
              <a:rPr lang="en-US" noProof="0" dirty="0"/>
              <a:t>United Nations Organization (UN) initiative since 1992 to provide a system for the standard handling of chemicals</a:t>
            </a:r>
          </a:p>
          <a:p>
            <a:r>
              <a:rPr lang="en-US" noProof="0" dirty="0"/>
              <a:t>The system used as reference several existing system from various countries. It is now available for adoption by competent authorities around the world.</a:t>
            </a:r>
          </a:p>
          <a:p>
            <a:r>
              <a:rPr lang="en-US" noProof="0" dirty="0"/>
              <a:t>Revision 3 of the GHS was used by OSHA as the reference for the proposed Hazard Communication rule</a:t>
            </a:r>
          </a:p>
          <a:p>
            <a:pPr lvl="1"/>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rgbClr val="002856"/>
                </a:solidFill>
              </a:rPr>
              <a:t>Data Sheets Exercise</a:t>
            </a:r>
          </a:p>
        </p:txBody>
      </p:sp>
      <p:sp>
        <p:nvSpPr>
          <p:cNvPr id="98307" name="Content Placeholder 2"/>
          <p:cNvSpPr>
            <a:spLocks noGrp="1"/>
          </p:cNvSpPr>
          <p:nvPr>
            <p:ph idx="1"/>
          </p:nvPr>
        </p:nvSpPr>
        <p:spPr>
          <a:xfrm>
            <a:off x="1143000" y="1036639"/>
            <a:ext cx="7543800" cy="4906962"/>
          </a:xfrm>
        </p:spPr>
        <p:txBody>
          <a:bodyPr/>
          <a:lstStyle/>
          <a:p>
            <a:pPr marL="0" indent="0">
              <a:buNone/>
            </a:pPr>
            <a:r>
              <a:rPr lang="en-US" noProof="0" dirty="0"/>
              <a:t>Using the data sheet provided, identify in which section of the data sheet you can find the following</a:t>
            </a:r>
          </a:p>
          <a:p>
            <a:pPr marL="914400" lvl="1" indent="-457200">
              <a:buFont typeface="+mj-lt"/>
              <a:buAutoNum type="arabicPeriod"/>
            </a:pPr>
            <a:r>
              <a:rPr lang="en-US" noProof="0" dirty="0"/>
              <a:t>Health effects</a:t>
            </a:r>
          </a:p>
          <a:p>
            <a:pPr marL="914400" lvl="1" indent="-457200">
              <a:buFont typeface="+mj-lt"/>
              <a:buAutoNum type="arabicPeriod"/>
            </a:pPr>
            <a:r>
              <a:rPr lang="en-US" noProof="0" dirty="0"/>
              <a:t>Flammability of material</a:t>
            </a:r>
          </a:p>
          <a:p>
            <a:pPr marL="914400" lvl="1" indent="-457200">
              <a:buFont typeface="+mj-lt"/>
              <a:buAutoNum type="arabicPeriod"/>
            </a:pPr>
            <a:r>
              <a:rPr lang="en-US" noProof="0" dirty="0"/>
              <a:t>Storage precautions</a:t>
            </a:r>
          </a:p>
          <a:p>
            <a:pPr marL="914400" lvl="1" indent="-457200">
              <a:buFont typeface="+mj-lt"/>
              <a:buAutoNum type="arabicPeriod"/>
            </a:pPr>
            <a:r>
              <a:rPr lang="en-US" noProof="0" dirty="0"/>
              <a:t>Toxicity of material</a:t>
            </a:r>
          </a:p>
          <a:p>
            <a:pPr marL="914400" lvl="1" indent="-457200">
              <a:buFont typeface="+mj-lt"/>
              <a:buAutoNum type="arabicPeriod"/>
            </a:pPr>
            <a:r>
              <a:rPr lang="en-US" noProof="0" dirty="0"/>
              <a:t>Material identity</a:t>
            </a:r>
          </a:p>
          <a:p>
            <a:pPr lvl="1"/>
            <a:endParaRPr lang="en-US" noProof="0" dirty="0"/>
          </a:p>
          <a:p>
            <a:endParaRPr lang="en-US" noProof="0" dirty="0"/>
          </a:p>
        </p:txBody>
      </p:sp>
      <p:sp>
        <p:nvSpPr>
          <p:cNvPr id="3" name="Slide Number Placeholder 2"/>
          <p:cNvSpPr>
            <a:spLocks noGrp="1"/>
          </p:cNvSpPr>
          <p:nvPr>
            <p:ph type="sldNum" sz="quarter" idx="10"/>
          </p:nvPr>
        </p:nvSpPr>
        <p:spPr/>
        <p:txBody>
          <a:bodyPr/>
          <a:lstStyle/>
          <a:p>
            <a:fld id="{7D32CA9B-88EC-468A-8955-062877D5FCA4}"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rgbClr val="002856"/>
                </a:solidFill>
              </a:rPr>
              <a:t>Labels Exercise</a:t>
            </a:r>
          </a:p>
        </p:txBody>
      </p:sp>
      <p:sp>
        <p:nvSpPr>
          <p:cNvPr id="97283" name="Content Placeholder 2"/>
          <p:cNvSpPr>
            <a:spLocks noGrp="1"/>
          </p:cNvSpPr>
          <p:nvPr>
            <p:ph idx="1"/>
          </p:nvPr>
        </p:nvSpPr>
        <p:spPr>
          <a:xfrm>
            <a:off x="1143000" y="1036639"/>
            <a:ext cx="7162800" cy="4906962"/>
          </a:xfrm>
        </p:spPr>
        <p:txBody>
          <a:bodyPr/>
          <a:lstStyle/>
          <a:p>
            <a:pPr marL="0" indent="0">
              <a:buNone/>
            </a:pPr>
            <a:r>
              <a:rPr lang="en-US" noProof="0" dirty="0"/>
              <a:t>With the information provided for each chemical, identify the following elements of the label. Please reference Appendix C</a:t>
            </a:r>
          </a:p>
          <a:p>
            <a:pPr marL="0" indent="0">
              <a:buNone/>
            </a:pPr>
            <a:endParaRPr lang="en-US" noProof="0" dirty="0"/>
          </a:p>
          <a:p>
            <a:pPr marL="914400" lvl="1" indent="-457200">
              <a:buFont typeface="+mj-lt"/>
              <a:buAutoNum type="arabicPeriod"/>
            </a:pPr>
            <a:r>
              <a:rPr lang="en-US" noProof="0" dirty="0"/>
              <a:t>Pictogram 	</a:t>
            </a:r>
          </a:p>
          <a:p>
            <a:pPr marL="914400" lvl="1" indent="-457200">
              <a:buFont typeface="+mj-lt"/>
              <a:buAutoNum type="arabicPeriod"/>
            </a:pPr>
            <a:r>
              <a:rPr lang="en-US" noProof="0" dirty="0"/>
              <a:t>Signal words</a:t>
            </a:r>
          </a:p>
          <a:p>
            <a:pPr marL="914400" lvl="1" indent="-457200">
              <a:buFont typeface="+mj-lt"/>
              <a:buAutoNum type="arabicPeriod"/>
            </a:pPr>
            <a:r>
              <a:rPr lang="en-US" noProof="0" dirty="0"/>
              <a:t>Hazard statements</a:t>
            </a:r>
          </a:p>
          <a:p>
            <a:pPr marL="914400" lvl="1" indent="-457200">
              <a:buFont typeface="+mj-lt"/>
              <a:buAutoNum type="arabicPeriod"/>
            </a:pPr>
            <a:r>
              <a:rPr lang="en-US" noProof="0" dirty="0"/>
              <a:t>Precautionary statement</a:t>
            </a:r>
          </a:p>
        </p:txBody>
      </p:sp>
      <p:sp>
        <p:nvSpPr>
          <p:cNvPr id="3" name="Slide Number Placeholder 2"/>
          <p:cNvSpPr>
            <a:spLocks noGrp="1"/>
          </p:cNvSpPr>
          <p:nvPr>
            <p:ph type="sldNum" sz="quarter" idx="10"/>
          </p:nvPr>
        </p:nvSpPr>
        <p:spPr/>
        <p:txBody>
          <a:bodyPr/>
          <a:lstStyle/>
          <a:p>
            <a:fld id="{7D32CA9B-88EC-468A-8955-062877D5FCA4}"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rgbClr val="002856"/>
                </a:solidFill>
              </a:rPr>
              <a:t>HAZCOM- GHS</a:t>
            </a:r>
          </a:p>
        </p:txBody>
      </p:sp>
      <p:pic>
        <p:nvPicPr>
          <p:cNvPr id="142339" name="Content Placeholder 4" descr="questions"/>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019175" y="1123156"/>
            <a:ext cx="7105650" cy="4733925"/>
          </a:xfrm>
        </p:spPr>
      </p:pic>
      <p:sp>
        <p:nvSpPr>
          <p:cNvPr id="3" name="Slide Number Placeholder 2"/>
          <p:cNvSpPr>
            <a:spLocks noGrp="1"/>
          </p:cNvSpPr>
          <p:nvPr>
            <p:ph type="sldNum" sz="quarter" idx="10"/>
          </p:nvPr>
        </p:nvSpPr>
        <p:spPr/>
        <p:txBody>
          <a:bodyPr/>
          <a:lstStyle/>
          <a:p>
            <a:fld id="{7D32CA9B-88EC-468A-8955-062877D5FCA4}" type="slidenum">
              <a:rPr lang="en-US" smtClean="0"/>
              <a:pPr/>
              <a:t>82</a:t>
            </a:fld>
            <a:endParaRPr lang="en-US"/>
          </a:p>
        </p:txBody>
      </p:sp>
      <p:sp>
        <p:nvSpPr>
          <p:cNvPr id="6" name="Rectangle 5"/>
          <p:cNvSpPr/>
          <p:nvPr/>
        </p:nvSpPr>
        <p:spPr>
          <a:xfrm>
            <a:off x="3581400" y="2514600"/>
            <a:ext cx="1685148" cy="2646878"/>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16600" b="1" spc="150" dirty="0">
                <a:ln w="11430"/>
                <a:solidFill>
                  <a:srgbClr val="F8F8F8"/>
                </a:solidFill>
                <a:effectLst>
                  <a:outerShdw blurRad="25400" algn="tl" rotWithShape="0">
                    <a:srgbClr val="000000">
                      <a:alpha val="43000"/>
                    </a:srgbClr>
                  </a:outerShdw>
                </a:effectLst>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p:cNvSpPr>
            <a:spLocks noGrp="1"/>
          </p:cNvSpPr>
          <p:nvPr>
            <p:ph type="title"/>
          </p:nvPr>
        </p:nvSpPr>
        <p:spPr/>
        <p:txBody>
          <a:bodyPr/>
          <a:lstStyle/>
          <a:p>
            <a:r>
              <a:rPr lang="en-US" noProof="0" dirty="0">
                <a:solidFill>
                  <a:srgbClr val="002856"/>
                </a:solidFill>
              </a:rPr>
              <a:t>Principles of Harmonization</a:t>
            </a:r>
          </a:p>
        </p:txBody>
      </p:sp>
      <p:sp>
        <p:nvSpPr>
          <p:cNvPr id="23556" name="Rectangle 3"/>
          <p:cNvSpPr>
            <a:spLocks noGrp="1"/>
          </p:cNvSpPr>
          <p:nvPr>
            <p:ph idx="1"/>
          </p:nvPr>
        </p:nvSpPr>
        <p:spPr>
          <a:xfrm>
            <a:off x="1066800" y="1524000"/>
            <a:ext cx="6705600" cy="2667000"/>
          </a:xfrm>
        </p:spPr>
        <p:txBody>
          <a:bodyPr/>
          <a:lstStyle/>
          <a:p>
            <a:pPr marL="0" indent="0">
              <a:buNone/>
            </a:pPr>
            <a:r>
              <a:rPr lang="en-US" noProof="0" dirty="0"/>
              <a:t>Harmonization should not reduce the level of protection.</a:t>
            </a:r>
          </a:p>
          <a:p>
            <a:pPr marL="0" indent="0">
              <a:buNone/>
            </a:pPr>
            <a:endParaRPr lang="en-US" noProof="0" dirty="0"/>
          </a:p>
          <a:p>
            <a:pPr marL="0" indent="0">
              <a:buNone/>
            </a:pPr>
            <a:r>
              <a:rPr lang="en-US" noProof="0" dirty="0"/>
              <a:t>Requires changes in all existing systems. </a:t>
            </a:r>
          </a:p>
          <a:p>
            <a:pPr marL="0" indent="0">
              <a:buNone/>
            </a:pPr>
            <a:r>
              <a:rPr lang="en-US" noProof="0" dirty="0"/>
              <a:t>The scope includes both hazard classification criteria and hazard communication tools (labels, SDS’s).</a:t>
            </a:r>
          </a:p>
          <a:p>
            <a:pPr lvl="1"/>
            <a:endParaRPr lang="en-US" noProof="0" dirty="0"/>
          </a:p>
          <a:p>
            <a:endParaRPr lang="en-US" noProof="0" dirty="0"/>
          </a:p>
        </p:txBody>
      </p:sp>
      <p:sp>
        <p:nvSpPr>
          <p:cNvPr id="2" name="Slide Number Placeholder 1"/>
          <p:cNvSpPr>
            <a:spLocks noGrp="1"/>
          </p:cNvSpPr>
          <p:nvPr>
            <p:ph type="sldNum" sz="quarter" idx="10"/>
          </p:nvPr>
        </p:nvSpPr>
        <p:spPr/>
        <p:txBody>
          <a:bodyPr/>
          <a:lstStyle/>
          <a:p>
            <a:fld id="{7D32CA9B-88EC-468A-8955-062877D5FCA4}" type="slidenum">
              <a:rPr lang="en-US" smtClean="0"/>
              <a:pPr/>
              <a:t>9</a:t>
            </a:fld>
            <a:endParaRPr lang="en-US"/>
          </a:p>
        </p:txBody>
      </p:sp>
    </p:spTree>
  </p:cSld>
  <p:clrMapOvr>
    <a:masterClrMapping/>
  </p:clrMapOvr>
  <p:transition/>
</p:sld>
</file>

<file path=ppt/theme/theme1.xml><?xml version="1.0" encoding="utf-8"?>
<a:theme xmlns:a="http://schemas.openxmlformats.org/drawingml/2006/main" name="CGT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TC_PowerPoint_Template.pptx" id="{5C6308BD-6D80-4345-91BC-F03E00CFF4DA}" vid="{68F71DD5-E1EC-4A54-8C50-0C28B0C1C9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CGTC_PowerPoint_Template (2)</Template>
  <TotalTime>2079</TotalTime>
  <Words>5542</Words>
  <Application>Microsoft Office PowerPoint</Application>
  <PresentationFormat>On-screen Show (4:3)</PresentationFormat>
  <Paragraphs>829</Paragraphs>
  <Slides>82</Slides>
  <Notes>82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1" baseType="lpstr">
      <vt:lpstr>Calibri Light</vt:lpstr>
      <vt:lpstr>Calibri</vt:lpstr>
      <vt:lpstr>Wingdings</vt:lpstr>
      <vt:lpstr>Wingdings 2</vt:lpstr>
      <vt:lpstr>Arial</vt:lpstr>
      <vt:lpstr>Arial Narrow</vt:lpstr>
      <vt:lpstr>Times New Roman</vt:lpstr>
      <vt:lpstr>CGTC_PowerPoint_Template</vt:lpstr>
      <vt:lpstr>Paintbrush Picture</vt:lpstr>
      <vt:lpstr>Globally Harmonized System of Classification and Labeling of Chemicals (GHS)</vt:lpstr>
      <vt:lpstr>Sponsorship</vt:lpstr>
      <vt:lpstr>Global Harmonization System (GHS)</vt:lpstr>
      <vt:lpstr>What is GHS?</vt:lpstr>
      <vt:lpstr>GHS</vt:lpstr>
      <vt:lpstr>Three Parts of GHS</vt:lpstr>
      <vt:lpstr>GHS main elements </vt:lpstr>
      <vt:lpstr>How was GHS developed?</vt:lpstr>
      <vt:lpstr>Principles of Harmonization</vt:lpstr>
      <vt:lpstr>Principles of Harmonization (cont.)</vt:lpstr>
      <vt:lpstr>Guiding Principles</vt:lpstr>
      <vt:lpstr>Why is the GHS needed? </vt:lpstr>
      <vt:lpstr>GHS Impact</vt:lpstr>
      <vt:lpstr>Application of GHS</vt:lpstr>
      <vt:lpstr>Building Block Approach</vt:lpstr>
      <vt:lpstr>GHS versus OSHA’S HCS</vt:lpstr>
      <vt:lpstr>Target Sectors</vt:lpstr>
      <vt:lpstr>GHS impact 1 of 2</vt:lpstr>
      <vt:lpstr>GHS impact </vt:lpstr>
      <vt:lpstr>HCS History </vt:lpstr>
      <vt:lpstr>HCS Framework</vt:lpstr>
      <vt:lpstr>HCS Framework (cont.)</vt:lpstr>
      <vt:lpstr> Responsibilities under HCS</vt:lpstr>
      <vt:lpstr>GHS – Hazard Classification</vt:lpstr>
      <vt:lpstr>GHS: Environmental Hazards</vt:lpstr>
      <vt:lpstr>GHS – Health Hazards</vt:lpstr>
      <vt:lpstr>GHS Health Hazards (10)</vt:lpstr>
      <vt:lpstr>Definitions: Health Hazards</vt:lpstr>
      <vt:lpstr>Definitions: Health Hazards (cont.)</vt:lpstr>
      <vt:lpstr>Definitions: Health Hazards -Skin</vt:lpstr>
      <vt:lpstr>Definitions: Health Hazards - Respiratory</vt:lpstr>
      <vt:lpstr>Definitions: Health Hazards - Eyes</vt:lpstr>
      <vt:lpstr>Definitions: Health Hazards – Eyes (cont.)</vt:lpstr>
      <vt:lpstr>Definitions: Health Hazards - Mutagenicity</vt:lpstr>
      <vt:lpstr>Definitions: Carcinogen</vt:lpstr>
      <vt:lpstr>Definitions: Reproductive Toxicity</vt:lpstr>
      <vt:lpstr>Definitions: STOT</vt:lpstr>
      <vt:lpstr>Definitions: STOT (cont.)</vt:lpstr>
      <vt:lpstr>Definitions: Aspiration</vt:lpstr>
      <vt:lpstr>GHS – Physical Hazards</vt:lpstr>
      <vt:lpstr>GHS Physical Hazards (16)</vt:lpstr>
      <vt:lpstr>Physical Hazards - Explosives</vt:lpstr>
      <vt:lpstr>Physical Hazards - Flammables</vt:lpstr>
      <vt:lpstr>Physical Hazards (cont.)</vt:lpstr>
      <vt:lpstr>Physical Hazards...</vt:lpstr>
      <vt:lpstr>Aerosol</vt:lpstr>
      <vt:lpstr>Oxidizing</vt:lpstr>
      <vt:lpstr>Gases </vt:lpstr>
      <vt:lpstr>Self-Reactive Chemicals</vt:lpstr>
      <vt:lpstr>Pyrophoric </vt:lpstr>
      <vt:lpstr>Self-Heating</vt:lpstr>
      <vt:lpstr>Physical Hazards Contact with Water</vt:lpstr>
      <vt:lpstr>Corrosive Metals</vt:lpstr>
      <vt:lpstr>GHS – Labels - Hazard Communication Tools </vt:lpstr>
      <vt:lpstr>Label Components </vt:lpstr>
      <vt:lpstr>Product Identifier</vt:lpstr>
      <vt:lpstr>Supplier Information</vt:lpstr>
      <vt:lpstr>Chemical Identity</vt:lpstr>
      <vt:lpstr>Chemical Identity – cont.</vt:lpstr>
      <vt:lpstr>GHS - Pictograms</vt:lpstr>
      <vt:lpstr>Pictograms</vt:lpstr>
      <vt:lpstr>Pictogram Features</vt:lpstr>
      <vt:lpstr>GHS Pictograms</vt:lpstr>
      <vt:lpstr>Pictogram Shape &amp; Color </vt:lpstr>
      <vt:lpstr>Transport Pictograms </vt:lpstr>
      <vt:lpstr>Signal Words</vt:lpstr>
      <vt:lpstr>Pause</vt:lpstr>
      <vt:lpstr>Hazard Statements</vt:lpstr>
      <vt:lpstr>Precautionary Information</vt:lpstr>
      <vt:lpstr>Appendix C</vt:lpstr>
      <vt:lpstr>Precedence</vt:lpstr>
      <vt:lpstr>GHS: Safety Data Sheets</vt:lpstr>
      <vt:lpstr>Role of the SDS in the GHS</vt:lpstr>
      <vt:lpstr>When is an SDS required?  </vt:lpstr>
      <vt:lpstr>Safety Data Sheet content</vt:lpstr>
      <vt:lpstr>Global Harmonization System(GHS)</vt:lpstr>
      <vt:lpstr>Exercise on Pictograms</vt:lpstr>
      <vt:lpstr>Exercise on Pictograms – cont.</vt:lpstr>
      <vt:lpstr>Exercise on Hazards</vt:lpstr>
      <vt:lpstr>Data Sheets Exercise</vt:lpstr>
      <vt:lpstr>Labels Exercise</vt:lpstr>
      <vt:lpstr>HAZCOM- GHS</vt:lpstr>
    </vt:vector>
  </TitlesOfParts>
  <Company>Central GA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Griner, Andrea</dc:creator>
  <cp:lastModifiedBy>Robertson, Donna - OSHA</cp:lastModifiedBy>
  <cp:revision>54</cp:revision>
  <cp:lastPrinted>2019-02-12T16:35:00Z</cp:lastPrinted>
  <dcterms:created xsi:type="dcterms:W3CDTF">2018-11-16T14:39:32Z</dcterms:created>
  <dcterms:modified xsi:type="dcterms:W3CDTF">2022-03-28T16:07:13Z</dcterms:modified>
</cp:coreProperties>
</file>