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8"/>
  </p:notesMasterIdLst>
  <p:handoutMasterIdLst>
    <p:handoutMasterId r:id="rId9"/>
  </p:handoutMasterIdLst>
  <p:sldIdLst>
    <p:sldId id="262" r:id="rId2"/>
    <p:sldId id="257" r:id="rId3"/>
    <p:sldId id="258" r:id="rId4"/>
    <p:sldId id="259" r:id="rId5"/>
    <p:sldId id="260" r:id="rId6"/>
    <p:sldId id="261" r:id="rId7"/>
  </p:sldIdLst>
  <p:sldSz cx="12192000" cy="6858000"/>
  <p:notesSz cx="6858000" cy="92964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E7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5" autoAdjust="0"/>
    <p:restoredTop sz="94660"/>
  </p:normalViewPr>
  <p:slideViewPr>
    <p:cSldViewPr snapToGrid="0">
      <p:cViewPr varScale="1">
        <p:scale>
          <a:sx n="84" d="100"/>
          <a:sy n="84" d="100"/>
        </p:scale>
        <p:origin x="446"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6434"/>
          </a:xfrm>
          <a:prstGeom prst="rect">
            <a:avLst/>
          </a:prstGeom>
        </p:spPr>
        <p:txBody>
          <a:bodyPr vert="horz" lIns="91440" tIns="45720" rIns="91440" bIns="45720" rtlCol="0"/>
          <a:lstStyle>
            <a:lvl1pPr algn="r">
              <a:defRPr sz="1200"/>
            </a:lvl1pPr>
          </a:lstStyle>
          <a:p>
            <a:fld id="{E757C49E-7282-4640-819D-84DBCCCE6513}" type="datetimeFigureOut">
              <a:rPr lang="en-US" smtClean="0"/>
              <a:t>1/5/2022</a:t>
            </a:fld>
            <a:endParaRPr lang="en-US"/>
          </a:p>
        </p:txBody>
      </p:sp>
      <p:sp>
        <p:nvSpPr>
          <p:cNvPr id="4" name="Footer Placeholder 3"/>
          <p:cNvSpPr>
            <a:spLocks noGrp="1"/>
          </p:cNvSpPr>
          <p:nvPr>
            <p:ph type="ftr" sz="quarter" idx="2"/>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6433"/>
          </a:xfrm>
          <a:prstGeom prst="rect">
            <a:avLst/>
          </a:prstGeom>
        </p:spPr>
        <p:txBody>
          <a:bodyPr vert="horz" lIns="91440" tIns="45720" rIns="91440" bIns="45720" rtlCol="0" anchor="b"/>
          <a:lstStyle>
            <a:lvl1pPr algn="r">
              <a:defRPr sz="1200"/>
            </a:lvl1pPr>
          </a:lstStyle>
          <a:p>
            <a:fld id="{1FF21530-C02C-4E5E-8D29-EE1DE232B2A9}" type="slidenum">
              <a:rPr lang="en-US" smtClean="0"/>
              <a:t>‹#›</a:t>
            </a:fld>
            <a:endParaRPr lang="en-US"/>
          </a:p>
        </p:txBody>
      </p:sp>
    </p:spTree>
    <p:extLst>
      <p:ext uri="{BB962C8B-B14F-4D97-AF65-F5344CB8AC3E}">
        <p14:creationId xmlns:p14="http://schemas.microsoft.com/office/powerpoint/2010/main" val="27171673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1440" tIns="45720" rIns="91440" bIns="45720" rtlCol="0"/>
          <a:lstStyle>
            <a:lvl1pPr algn="r">
              <a:defRPr sz="1200"/>
            </a:lvl1pPr>
          </a:lstStyle>
          <a:p>
            <a:fld id="{AEB6ED8F-4A3E-4581-858C-1491A4BAE92A}" type="datetimeFigureOut">
              <a:rPr lang="en-US" smtClean="0"/>
              <a:t>1/5/2022</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6433"/>
          </a:xfrm>
          <a:prstGeom prst="rect">
            <a:avLst/>
          </a:prstGeom>
        </p:spPr>
        <p:txBody>
          <a:bodyPr vert="horz" lIns="91440" tIns="45720" rIns="91440" bIns="45720" rtlCol="0" anchor="b"/>
          <a:lstStyle>
            <a:lvl1pPr algn="r">
              <a:defRPr sz="1200"/>
            </a:lvl1pPr>
          </a:lstStyle>
          <a:p>
            <a:fld id="{3CC37075-B5A3-47D5-941B-31233D5DD7B5}" type="slidenum">
              <a:rPr lang="en-US" smtClean="0"/>
              <a:t>‹#›</a:t>
            </a:fld>
            <a:endParaRPr lang="en-US"/>
          </a:p>
        </p:txBody>
      </p:sp>
    </p:spTree>
    <p:extLst>
      <p:ext uri="{BB962C8B-B14F-4D97-AF65-F5344CB8AC3E}">
        <p14:creationId xmlns:p14="http://schemas.microsoft.com/office/powerpoint/2010/main" val="3138112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413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73892"/>
            <a:ext cx="5486400" cy="366045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829967"/>
            <a:ext cx="2971800" cy="466433"/>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extLst>
      <p:ext uri="{BB962C8B-B14F-4D97-AF65-F5344CB8AC3E}">
        <p14:creationId xmlns:p14="http://schemas.microsoft.com/office/powerpoint/2010/main" val="1418295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727EF1-0858-4B7F-A40D-8A48547B7260}" type="slidenum">
              <a:rPr lang="en-US" smtClean="0"/>
              <a:t>2</a:t>
            </a:fld>
            <a:endParaRPr lang="en-US" dirty="0"/>
          </a:p>
        </p:txBody>
      </p:sp>
    </p:spTree>
    <p:extLst>
      <p:ext uri="{BB962C8B-B14F-4D97-AF65-F5344CB8AC3E}">
        <p14:creationId xmlns:p14="http://schemas.microsoft.com/office/powerpoint/2010/main" val="3254728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727EF1-0858-4B7F-A40D-8A48547B7260}" type="slidenum">
              <a:rPr lang="en-US" smtClean="0"/>
              <a:t>3</a:t>
            </a:fld>
            <a:endParaRPr lang="en-US" dirty="0"/>
          </a:p>
        </p:txBody>
      </p:sp>
    </p:spTree>
    <p:extLst>
      <p:ext uri="{BB962C8B-B14F-4D97-AF65-F5344CB8AC3E}">
        <p14:creationId xmlns:p14="http://schemas.microsoft.com/office/powerpoint/2010/main" val="180411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727EF1-0858-4B7F-A40D-8A48547B7260}" type="slidenum">
              <a:rPr lang="en-US" smtClean="0"/>
              <a:t>4</a:t>
            </a:fld>
            <a:endParaRPr lang="en-US" dirty="0"/>
          </a:p>
        </p:txBody>
      </p:sp>
    </p:spTree>
    <p:extLst>
      <p:ext uri="{BB962C8B-B14F-4D97-AF65-F5344CB8AC3E}">
        <p14:creationId xmlns:p14="http://schemas.microsoft.com/office/powerpoint/2010/main" val="25536749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727EF1-0858-4B7F-A40D-8A48547B7260}" type="slidenum">
              <a:rPr lang="en-US" smtClean="0"/>
              <a:t>5</a:t>
            </a:fld>
            <a:endParaRPr lang="en-US" dirty="0"/>
          </a:p>
        </p:txBody>
      </p:sp>
    </p:spTree>
    <p:extLst>
      <p:ext uri="{BB962C8B-B14F-4D97-AF65-F5344CB8AC3E}">
        <p14:creationId xmlns:p14="http://schemas.microsoft.com/office/powerpoint/2010/main" val="13507664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727EF1-0858-4B7F-A40D-8A48547B7260}" type="slidenum">
              <a:rPr lang="en-US" smtClean="0"/>
              <a:t>6</a:t>
            </a:fld>
            <a:endParaRPr lang="en-US" dirty="0"/>
          </a:p>
        </p:txBody>
      </p:sp>
    </p:spTree>
    <p:extLst>
      <p:ext uri="{BB962C8B-B14F-4D97-AF65-F5344CB8AC3E}">
        <p14:creationId xmlns:p14="http://schemas.microsoft.com/office/powerpoint/2010/main" val="611188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6981ACD-38AA-487A-BB41-1BD2A85F5AE9}" type="datetimeFigureOut">
              <a:rPr lang="en-US" smtClean="0"/>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347EF-E9CA-433C-9A6B-F3D6545F5763}" type="slidenum">
              <a:rPr lang="en-US" smtClean="0"/>
              <a:t>‹#›</a:t>
            </a:fld>
            <a:endParaRPr lang="en-US"/>
          </a:p>
        </p:txBody>
      </p:sp>
    </p:spTree>
    <p:extLst>
      <p:ext uri="{BB962C8B-B14F-4D97-AF65-F5344CB8AC3E}">
        <p14:creationId xmlns:p14="http://schemas.microsoft.com/office/powerpoint/2010/main" val="125378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981ACD-38AA-487A-BB41-1BD2A85F5AE9}" type="datetimeFigureOut">
              <a:rPr lang="en-US" smtClean="0"/>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347EF-E9CA-433C-9A6B-F3D6545F5763}" type="slidenum">
              <a:rPr lang="en-US" smtClean="0"/>
              <a:t>‹#›</a:t>
            </a:fld>
            <a:endParaRPr lang="en-US"/>
          </a:p>
        </p:txBody>
      </p:sp>
    </p:spTree>
    <p:extLst>
      <p:ext uri="{BB962C8B-B14F-4D97-AF65-F5344CB8AC3E}">
        <p14:creationId xmlns:p14="http://schemas.microsoft.com/office/powerpoint/2010/main" val="1126965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981ACD-38AA-487A-BB41-1BD2A85F5AE9}" type="datetimeFigureOut">
              <a:rPr lang="en-US" smtClean="0"/>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347EF-E9CA-433C-9A6B-F3D6545F5763}" type="slidenum">
              <a:rPr lang="en-US" smtClean="0"/>
              <a:t>‹#›</a:t>
            </a:fld>
            <a:endParaRPr lang="en-US"/>
          </a:p>
        </p:txBody>
      </p:sp>
    </p:spTree>
    <p:extLst>
      <p:ext uri="{BB962C8B-B14F-4D97-AF65-F5344CB8AC3E}">
        <p14:creationId xmlns:p14="http://schemas.microsoft.com/office/powerpoint/2010/main" val="4014391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981ACD-38AA-487A-BB41-1BD2A85F5AE9}" type="datetimeFigureOut">
              <a:rPr lang="en-US" smtClean="0"/>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347EF-E9CA-433C-9A6B-F3D6545F5763}" type="slidenum">
              <a:rPr lang="en-US" smtClean="0"/>
              <a:t>‹#›</a:t>
            </a:fld>
            <a:endParaRPr lang="en-US"/>
          </a:p>
        </p:txBody>
      </p:sp>
    </p:spTree>
    <p:extLst>
      <p:ext uri="{BB962C8B-B14F-4D97-AF65-F5344CB8AC3E}">
        <p14:creationId xmlns:p14="http://schemas.microsoft.com/office/powerpoint/2010/main" val="3154550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6981ACD-38AA-487A-BB41-1BD2A85F5AE9}" type="datetimeFigureOut">
              <a:rPr lang="en-US" smtClean="0"/>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7347EF-E9CA-433C-9A6B-F3D6545F5763}" type="slidenum">
              <a:rPr lang="en-US" smtClean="0"/>
              <a:t>‹#›</a:t>
            </a:fld>
            <a:endParaRPr lang="en-US"/>
          </a:p>
        </p:txBody>
      </p:sp>
    </p:spTree>
    <p:extLst>
      <p:ext uri="{BB962C8B-B14F-4D97-AF65-F5344CB8AC3E}">
        <p14:creationId xmlns:p14="http://schemas.microsoft.com/office/powerpoint/2010/main" val="2931334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6981ACD-38AA-487A-BB41-1BD2A85F5AE9}" type="datetimeFigureOut">
              <a:rPr lang="en-US" smtClean="0"/>
              <a:t>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7347EF-E9CA-433C-9A6B-F3D6545F5763}" type="slidenum">
              <a:rPr lang="en-US" smtClean="0"/>
              <a:t>‹#›</a:t>
            </a:fld>
            <a:endParaRPr lang="en-US"/>
          </a:p>
        </p:txBody>
      </p:sp>
    </p:spTree>
    <p:extLst>
      <p:ext uri="{BB962C8B-B14F-4D97-AF65-F5344CB8AC3E}">
        <p14:creationId xmlns:p14="http://schemas.microsoft.com/office/powerpoint/2010/main" val="2685888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6981ACD-38AA-487A-BB41-1BD2A85F5AE9}" type="datetimeFigureOut">
              <a:rPr lang="en-US" smtClean="0"/>
              <a:t>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7347EF-E9CA-433C-9A6B-F3D6545F5763}" type="slidenum">
              <a:rPr lang="en-US" smtClean="0"/>
              <a:t>‹#›</a:t>
            </a:fld>
            <a:endParaRPr lang="en-US"/>
          </a:p>
        </p:txBody>
      </p:sp>
    </p:spTree>
    <p:extLst>
      <p:ext uri="{BB962C8B-B14F-4D97-AF65-F5344CB8AC3E}">
        <p14:creationId xmlns:p14="http://schemas.microsoft.com/office/powerpoint/2010/main" val="2826769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6981ACD-38AA-487A-BB41-1BD2A85F5AE9}" type="datetimeFigureOut">
              <a:rPr lang="en-US" smtClean="0"/>
              <a:t>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7347EF-E9CA-433C-9A6B-F3D6545F5763}" type="slidenum">
              <a:rPr lang="en-US" smtClean="0"/>
              <a:t>‹#›</a:t>
            </a:fld>
            <a:endParaRPr lang="en-US"/>
          </a:p>
        </p:txBody>
      </p:sp>
    </p:spTree>
    <p:extLst>
      <p:ext uri="{BB962C8B-B14F-4D97-AF65-F5344CB8AC3E}">
        <p14:creationId xmlns:p14="http://schemas.microsoft.com/office/powerpoint/2010/main" val="224091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981ACD-38AA-487A-BB41-1BD2A85F5AE9}" type="datetimeFigureOut">
              <a:rPr lang="en-US" smtClean="0"/>
              <a:t>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7347EF-E9CA-433C-9A6B-F3D6545F5763}" type="slidenum">
              <a:rPr lang="en-US" smtClean="0"/>
              <a:t>‹#›</a:t>
            </a:fld>
            <a:endParaRPr lang="en-US"/>
          </a:p>
        </p:txBody>
      </p:sp>
    </p:spTree>
    <p:extLst>
      <p:ext uri="{BB962C8B-B14F-4D97-AF65-F5344CB8AC3E}">
        <p14:creationId xmlns:p14="http://schemas.microsoft.com/office/powerpoint/2010/main" val="3634894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6981ACD-38AA-487A-BB41-1BD2A85F5AE9}" type="datetimeFigureOut">
              <a:rPr lang="en-US" smtClean="0"/>
              <a:t>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7347EF-E9CA-433C-9A6B-F3D6545F5763}" type="slidenum">
              <a:rPr lang="en-US" smtClean="0"/>
              <a:t>‹#›</a:t>
            </a:fld>
            <a:endParaRPr lang="en-US"/>
          </a:p>
        </p:txBody>
      </p:sp>
    </p:spTree>
    <p:extLst>
      <p:ext uri="{BB962C8B-B14F-4D97-AF65-F5344CB8AC3E}">
        <p14:creationId xmlns:p14="http://schemas.microsoft.com/office/powerpoint/2010/main" val="3175188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6981ACD-38AA-487A-BB41-1BD2A85F5AE9}" type="datetimeFigureOut">
              <a:rPr lang="en-US" smtClean="0"/>
              <a:t>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7347EF-E9CA-433C-9A6B-F3D6545F5763}" type="slidenum">
              <a:rPr lang="en-US" smtClean="0"/>
              <a:t>‹#›</a:t>
            </a:fld>
            <a:endParaRPr lang="en-US"/>
          </a:p>
        </p:txBody>
      </p:sp>
    </p:spTree>
    <p:extLst>
      <p:ext uri="{BB962C8B-B14F-4D97-AF65-F5344CB8AC3E}">
        <p14:creationId xmlns:p14="http://schemas.microsoft.com/office/powerpoint/2010/main" val="3995782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981ACD-38AA-487A-BB41-1BD2A85F5AE9}" type="datetimeFigureOut">
              <a:rPr lang="en-US" smtClean="0"/>
              <a:t>1/5/2022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7347EF-E9CA-433C-9A6B-F3D6545F5763}" type="slidenum">
              <a:rPr lang="en-US" smtClean="0"/>
              <a:t>‹#›</a:t>
            </a:fld>
            <a:endParaRPr lang="en-US"/>
          </a:p>
        </p:txBody>
      </p:sp>
    </p:spTree>
    <p:extLst>
      <p:ext uri="{BB962C8B-B14F-4D97-AF65-F5344CB8AC3E}">
        <p14:creationId xmlns:p14="http://schemas.microsoft.com/office/powerpoint/2010/main" val="23093214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u="none"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F4E79"/>
        </a:solidFill>
        <a:effectLst/>
      </p:bgPr>
    </p:bg>
    <p:spTree>
      <p:nvGrpSpPr>
        <p:cNvPr id="1" name="Shape 88"/>
        <p:cNvGrpSpPr/>
        <p:nvPr/>
      </p:nvGrpSpPr>
      <p:grpSpPr>
        <a:xfrm>
          <a:off x="0" y="0"/>
          <a:ext cx="0" cy="0"/>
          <a:chOff x="0" y="0"/>
          <a:chExt cx="0" cy="0"/>
        </a:xfrm>
      </p:grpSpPr>
      <p:sp>
        <p:nvSpPr>
          <p:cNvPr id="89" name="Google Shape;89;p13"/>
          <p:cNvSpPr txBox="1">
            <a:spLocks noGrp="1"/>
          </p:cNvSpPr>
          <p:nvPr>
            <p:ph type="ctrTitle"/>
          </p:nvPr>
        </p:nvSpPr>
        <p:spPr>
          <a:xfrm>
            <a:off x="390293" y="1148577"/>
            <a:ext cx="11360613" cy="1196622"/>
          </a:xfrm>
          <a:prstGeom prst="rect">
            <a:avLst/>
          </a:prstGeom>
          <a:noFill/>
          <a:ln>
            <a:noFill/>
          </a:ln>
        </p:spPr>
        <p:txBody>
          <a:bodyPr spcFirstLastPara="1" wrap="square" lIns="91425" tIns="45700" rIns="91425" bIns="45700" anchor="b" anchorCtr="0">
            <a:noAutofit/>
          </a:bodyPr>
          <a:lstStyle/>
          <a:p>
            <a:pPr marL="0" lvl="0" indent="0" rtl="0">
              <a:lnSpc>
                <a:spcPct val="90000"/>
              </a:lnSpc>
              <a:spcBef>
                <a:spcPts val="0"/>
              </a:spcBef>
              <a:spcAft>
                <a:spcPts val="0"/>
              </a:spcAft>
              <a:buClr>
                <a:schemeClr val="lt1"/>
              </a:buClr>
              <a:buSzPts val="4320"/>
              <a:buFont typeface="Rockwell"/>
              <a:buNone/>
            </a:pPr>
            <a:r>
              <a:rPr lang="en-US" sz="4320" dirty="0" smtClean="0">
                <a:solidFill>
                  <a:schemeClr val="lt1"/>
                </a:solidFill>
                <a:latin typeface="Rockwell"/>
                <a:ea typeface="Rockwell"/>
                <a:cs typeface="Rockwell"/>
                <a:sym typeface="Rockwell"/>
              </a:rPr>
              <a:t>Occupational Safety and Health Act of 1970 and Your Rights as a Whistleblower</a:t>
            </a:r>
            <a:endParaRPr sz="4320" dirty="0">
              <a:solidFill>
                <a:schemeClr val="lt1"/>
              </a:solidFill>
              <a:latin typeface="Rockwell"/>
              <a:ea typeface="Rockwell"/>
              <a:cs typeface="Rockwell"/>
              <a:sym typeface="Rockwell"/>
            </a:endParaRPr>
          </a:p>
        </p:txBody>
      </p:sp>
      <p:sp>
        <p:nvSpPr>
          <p:cNvPr id="2" name="TextBox 1"/>
          <p:cNvSpPr txBox="1"/>
          <p:nvPr/>
        </p:nvSpPr>
        <p:spPr>
          <a:xfrm>
            <a:off x="768715" y="4808167"/>
            <a:ext cx="10262681" cy="1200329"/>
          </a:xfrm>
          <a:prstGeom prst="rect">
            <a:avLst/>
          </a:prstGeom>
          <a:noFill/>
        </p:spPr>
        <p:txBody>
          <a:bodyPr wrap="square" rtlCol="0">
            <a:spAutoFit/>
          </a:bodyPr>
          <a:lstStyle/>
          <a:p>
            <a:r>
              <a:rPr lang="en-US" dirty="0">
                <a:solidFill>
                  <a:schemeClr val="bg1"/>
                </a:solidFill>
              </a:rPr>
              <a:t>This material was produced under Grant Program #SH-05058-SH8 from the OSHA, U.S. Department of Labor.  It Does not necessarily reflect the views or policies of the U.S. Department of Labor, nor does mentioning of trade names, commercial products, or organizations imply endorsement by the U.S. Government. Revised from grant number SH-22297-11.</a:t>
            </a:r>
          </a:p>
        </p:txBody>
      </p:sp>
    </p:spTree>
    <p:extLst>
      <p:ext uri="{BB962C8B-B14F-4D97-AF65-F5344CB8AC3E}">
        <p14:creationId xmlns:p14="http://schemas.microsoft.com/office/powerpoint/2010/main" val="2198633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816357"/>
            <a:ext cx="10515600" cy="1325563"/>
          </a:xfrm>
        </p:spPr>
        <p:txBody>
          <a:bodyPr/>
          <a:lstStyle/>
          <a:p>
            <a:pPr algn="ctr"/>
            <a:r>
              <a:rPr lang="en-US" dirty="0" smtClean="0">
                <a:solidFill>
                  <a:schemeClr val="bg1"/>
                </a:solidFill>
                <a:latin typeface="Rockwell" panose="02060603020205020403" pitchFamily="18" charset="0"/>
              </a:rPr>
              <a:t>OSH Act of 1970-SEC.5.Duties</a:t>
            </a:r>
            <a:endParaRPr lang="en-US" dirty="0">
              <a:solidFill>
                <a:schemeClr val="bg1"/>
              </a:solidFill>
              <a:latin typeface="Rockwell" panose="02060603020205020403" pitchFamily="18" charset="0"/>
            </a:endParaRPr>
          </a:p>
        </p:txBody>
      </p:sp>
      <p:sp>
        <p:nvSpPr>
          <p:cNvPr id="3" name="Content Placeholder 2"/>
          <p:cNvSpPr>
            <a:spLocks noGrp="1"/>
          </p:cNvSpPr>
          <p:nvPr>
            <p:ph idx="1"/>
          </p:nvPr>
        </p:nvSpPr>
        <p:spPr>
          <a:xfrm>
            <a:off x="770106" y="2072897"/>
            <a:ext cx="10515600" cy="4351338"/>
          </a:xfrm>
        </p:spPr>
        <p:txBody>
          <a:bodyPr>
            <a:normAutofit/>
          </a:bodyPr>
          <a:lstStyle/>
          <a:p>
            <a:pPr marL="0" indent="0">
              <a:buNone/>
            </a:pPr>
            <a:r>
              <a:rPr lang="en-US" dirty="0">
                <a:solidFill>
                  <a:schemeClr val="bg1"/>
                </a:solidFill>
                <a:latin typeface="Gill Sans MT" panose="020B0502020104020203" pitchFamily="34" charset="0"/>
              </a:rPr>
              <a:t>(a) Each employer shall:</a:t>
            </a:r>
          </a:p>
          <a:p>
            <a:pPr marL="0" indent="0">
              <a:buNone/>
            </a:pPr>
            <a:r>
              <a:rPr lang="en-US" dirty="0">
                <a:solidFill>
                  <a:schemeClr val="bg1"/>
                </a:solidFill>
                <a:latin typeface="Gill Sans MT" panose="020B0502020104020203" pitchFamily="34" charset="0"/>
              </a:rPr>
              <a:t>      (1) Furnish to each of his employees employment and a place of     	  employment which are free from recognized hazards that are 	    	  causing or are likely to cause death or serious physical harm to 	  his employees;</a:t>
            </a:r>
          </a:p>
          <a:p>
            <a:pPr marL="0" indent="0">
              <a:buNone/>
            </a:pPr>
            <a:r>
              <a:rPr lang="en-US" dirty="0">
                <a:solidFill>
                  <a:schemeClr val="bg1"/>
                </a:solidFill>
                <a:latin typeface="Gill Sans MT" panose="020B0502020104020203" pitchFamily="34" charset="0"/>
              </a:rPr>
              <a:t>      (2) Comply with occupational safety and health standards 	 		  promulgated under this Act.</a:t>
            </a:r>
          </a:p>
          <a:p>
            <a:pPr marL="0" indent="0">
              <a:buNone/>
            </a:pPr>
            <a:r>
              <a:rPr lang="en-US" dirty="0">
                <a:solidFill>
                  <a:schemeClr val="bg1"/>
                </a:solidFill>
                <a:latin typeface="Gill Sans MT" panose="020B0502020104020203" pitchFamily="34" charset="0"/>
              </a:rPr>
              <a:t>(b) Have each employee comply with occupational safety and health standards and all rules, regulations, and orders issued pursuant to this Act which are applicable to his own actions and conduct.</a:t>
            </a:r>
          </a:p>
          <a:p>
            <a:endParaRPr lang="en-US" dirty="0"/>
          </a:p>
        </p:txBody>
      </p:sp>
    </p:spTree>
    <p:extLst>
      <p:ext uri="{BB962C8B-B14F-4D97-AF65-F5344CB8AC3E}">
        <p14:creationId xmlns:p14="http://schemas.microsoft.com/office/powerpoint/2010/main" val="1641422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6989" y="1327075"/>
            <a:ext cx="10515600" cy="1325563"/>
          </a:xfrm>
        </p:spPr>
        <p:txBody>
          <a:bodyPr/>
          <a:lstStyle/>
          <a:p>
            <a:pPr algn="ctr"/>
            <a:r>
              <a:rPr lang="en-US" dirty="0">
                <a:solidFill>
                  <a:schemeClr val="bg1"/>
                </a:solidFill>
                <a:latin typeface="Rockwell" panose="02060603020205020403" pitchFamily="18" charset="0"/>
              </a:rPr>
              <a:t>Your Rights as a Whistleblower</a:t>
            </a:r>
          </a:p>
        </p:txBody>
      </p:sp>
      <p:sp>
        <p:nvSpPr>
          <p:cNvPr id="3" name="Content Placeholder 2"/>
          <p:cNvSpPr>
            <a:spLocks noGrp="1"/>
          </p:cNvSpPr>
          <p:nvPr>
            <p:ph idx="1"/>
          </p:nvPr>
        </p:nvSpPr>
        <p:spPr>
          <a:xfrm>
            <a:off x="838200" y="3163356"/>
            <a:ext cx="10515600" cy="4351338"/>
          </a:xfrm>
        </p:spPr>
        <p:txBody>
          <a:bodyPr/>
          <a:lstStyle/>
          <a:p>
            <a:r>
              <a:rPr lang="en-US" dirty="0">
                <a:solidFill>
                  <a:schemeClr val="bg1"/>
                </a:solidFill>
                <a:latin typeface="Gill Sans MT" panose="020B0502020104020203" pitchFamily="34" charset="0"/>
              </a:rPr>
              <a:t>You may file a complaint with OSHA if your employer retaliates against you by </a:t>
            </a:r>
            <a:r>
              <a:rPr lang="en-US" i="1" dirty="0">
                <a:solidFill>
                  <a:schemeClr val="bg1"/>
                </a:solidFill>
                <a:latin typeface="Gill Sans MT" panose="020B0502020104020203" pitchFamily="34" charset="0"/>
              </a:rPr>
              <a:t>taking unfavorable personnel action because you engaged in protected activity relating to </a:t>
            </a:r>
            <a:r>
              <a:rPr lang="en-US" dirty="0">
                <a:solidFill>
                  <a:schemeClr val="bg1"/>
                </a:solidFill>
                <a:latin typeface="Gill Sans MT" panose="020B0502020104020203" pitchFamily="34" charset="0"/>
              </a:rPr>
              <a:t>‘</a:t>
            </a:r>
            <a:r>
              <a:rPr lang="en-US" i="1" dirty="0">
                <a:solidFill>
                  <a:schemeClr val="bg1"/>
                </a:solidFill>
                <a:latin typeface="Gill Sans MT" panose="020B0502020104020203" pitchFamily="34" charset="0"/>
              </a:rPr>
              <a:t>workplace safety or health’</a:t>
            </a:r>
            <a:r>
              <a:rPr lang="en-US" dirty="0">
                <a:solidFill>
                  <a:schemeClr val="bg1"/>
                </a:solidFill>
                <a:latin typeface="Gill Sans MT" panose="020B0502020104020203" pitchFamily="34" charset="0"/>
              </a:rPr>
              <a:t>, asbestos in schools, cargo containers, airline, commercial motor carrier, consumer product, environmental, financial reform, food safety, health insurance reform, motor vehicle safety, nuclear, pipeline, public transportation agency, railroad, maritime, motor vehicle safety, and securities laws.</a:t>
            </a:r>
          </a:p>
          <a:p>
            <a:endParaRPr lang="en-US" dirty="0"/>
          </a:p>
        </p:txBody>
      </p:sp>
    </p:spTree>
    <p:extLst>
      <p:ext uri="{BB962C8B-B14F-4D97-AF65-F5344CB8AC3E}">
        <p14:creationId xmlns:p14="http://schemas.microsoft.com/office/powerpoint/2010/main" val="3032320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05419" y="285838"/>
            <a:ext cx="10515600" cy="1325563"/>
          </a:xfrm>
        </p:spPr>
        <p:txBody>
          <a:bodyPr/>
          <a:lstStyle/>
          <a:p>
            <a:r>
              <a:rPr lang="en-US" dirty="0">
                <a:solidFill>
                  <a:schemeClr val="bg1"/>
                </a:solidFill>
                <a:latin typeface="Rockwell" panose="02060603020205020403" pitchFamily="18" charset="0"/>
              </a:rPr>
              <a:t>Unfavorable Personnel Actions </a:t>
            </a:r>
          </a:p>
        </p:txBody>
      </p:sp>
      <p:sp>
        <p:nvSpPr>
          <p:cNvPr id="3" name="Content Placeholder 2"/>
          <p:cNvSpPr>
            <a:spLocks noGrp="1"/>
          </p:cNvSpPr>
          <p:nvPr>
            <p:ph idx="1"/>
          </p:nvPr>
        </p:nvSpPr>
        <p:spPr>
          <a:xfrm>
            <a:off x="476926" y="1861329"/>
            <a:ext cx="5041900" cy="4351338"/>
          </a:xfrm>
        </p:spPr>
        <p:txBody>
          <a:bodyPr>
            <a:normAutofit fontScale="92500"/>
          </a:bodyPr>
          <a:lstStyle/>
          <a:p>
            <a:r>
              <a:rPr lang="en-US" dirty="0">
                <a:solidFill>
                  <a:schemeClr val="bg1"/>
                </a:solidFill>
                <a:latin typeface="Gill Sans MT" panose="020B0502020104020203" pitchFamily="34" charset="0"/>
              </a:rPr>
              <a:t>Applying or issuing a policy which provides for an unfavorable personnel action due to activity protected by a whistleblower law enforced by OSHA:</a:t>
            </a:r>
          </a:p>
          <a:p>
            <a:pPr>
              <a:buFont typeface="Wingdings" panose="05000000000000000000" pitchFamily="2" charset="2"/>
              <a:buChar char="ü"/>
            </a:pPr>
            <a:r>
              <a:rPr lang="en-US" dirty="0">
                <a:solidFill>
                  <a:schemeClr val="bg1"/>
                </a:solidFill>
                <a:latin typeface="Gill Sans MT" panose="020B0502020104020203" pitchFamily="34" charset="0"/>
              </a:rPr>
              <a:t>Blacklisting</a:t>
            </a:r>
          </a:p>
          <a:p>
            <a:pPr>
              <a:buFont typeface="Wingdings" panose="05000000000000000000" pitchFamily="2" charset="2"/>
              <a:buChar char="ü"/>
            </a:pPr>
            <a:r>
              <a:rPr lang="en-US" dirty="0">
                <a:solidFill>
                  <a:schemeClr val="bg1"/>
                </a:solidFill>
                <a:latin typeface="Gill Sans MT" panose="020B0502020104020203" pitchFamily="34" charset="0"/>
              </a:rPr>
              <a:t>Demoting</a:t>
            </a:r>
          </a:p>
          <a:p>
            <a:pPr>
              <a:buFont typeface="Wingdings" panose="05000000000000000000" pitchFamily="2" charset="2"/>
              <a:buChar char="ü"/>
            </a:pPr>
            <a:r>
              <a:rPr lang="en-US" dirty="0">
                <a:solidFill>
                  <a:schemeClr val="bg1"/>
                </a:solidFill>
                <a:latin typeface="Gill Sans MT" panose="020B0502020104020203" pitchFamily="34" charset="0"/>
              </a:rPr>
              <a:t>Denying overtime or promotion</a:t>
            </a:r>
          </a:p>
          <a:p>
            <a:pPr>
              <a:buFont typeface="Wingdings" panose="05000000000000000000" pitchFamily="2" charset="2"/>
              <a:buChar char="ü"/>
            </a:pPr>
            <a:r>
              <a:rPr lang="en-US" dirty="0">
                <a:solidFill>
                  <a:schemeClr val="bg1"/>
                </a:solidFill>
                <a:latin typeface="Gill Sans MT" panose="020B0502020104020203" pitchFamily="34" charset="0"/>
              </a:rPr>
              <a:t>Disciplining</a:t>
            </a:r>
          </a:p>
          <a:p>
            <a:pPr>
              <a:buFont typeface="Wingdings" panose="05000000000000000000" pitchFamily="2" charset="2"/>
              <a:buChar char="ü"/>
            </a:pPr>
            <a:r>
              <a:rPr lang="en-US" dirty="0">
                <a:solidFill>
                  <a:schemeClr val="bg1"/>
                </a:solidFill>
                <a:latin typeface="Gill Sans MT" panose="020B0502020104020203" pitchFamily="34" charset="0"/>
              </a:rPr>
              <a:t>Denying benefits</a:t>
            </a:r>
          </a:p>
          <a:p>
            <a:endParaRPr lang="en-US" dirty="0"/>
          </a:p>
        </p:txBody>
      </p:sp>
      <p:sp>
        <p:nvSpPr>
          <p:cNvPr id="5" name="Rectangle 4"/>
          <p:cNvSpPr/>
          <p:nvPr/>
        </p:nvSpPr>
        <p:spPr>
          <a:xfrm>
            <a:off x="5819573" y="1861329"/>
            <a:ext cx="5901446" cy="3970318"/>
          </a:xfrm>
          <a:prstGeom prst="rect">
            <a:avLst/>
          </a:prstGeom>
        </p:spPr>
        <p:txBody>
          <a:bodyPr wrap="square">
            <a:spAutoFit/>
          </a:bodyPr>
          <a:lstStyle/>
          <a:p>
            <a:pPr>
              <a:buFont typeface="Wingdings" panose="05000000000000000000" pitchFamily="2" charset="2"/>
              <a:buChar char="ü"/>
            </a:pPr>
            <a:r>
              <a:rPr lang="en-US" sz="2800" dirty="0">
                <a:solidFill>
                  <a:schemeClr val="bg1"/>
                </a:solidFill>
                <a:latin typeface="Gill Sans MT" panose="020B0502020104020203" pitchFamily="34" charset="0"/>
              </a:rPr>
              <a:t>Failing to hire or rehire</a:t>
            </a:r>
          </a:p>
          <a:p>
            <a:pPr>
              <a:buFont typeface="Wingdings" panose="05000000000000000000" pitchFamily="2" charset="2"/>
              <a:buChar char="ü"/>
            </a:pPr>
            <a:r>
              <a:rPr lang="en-US" sz="2800" dirty="0">
                <a:solidFill>
                  <a:schemeClr val="bg1"/>
                </a:solidFill>
                <a:latin typeface="Gill Sans MT" panose="020B0502020104020203" pitchFamily="34" charset="0"/>
              </a:rPr>
              <a:t>Firing or laying off</a:t>
            </a:r>
          </a:p>
          <a:p>
            <a:pPr>
              <a:buFont typeface="Wingdings" panose="05000000000000000000" pitchFamily="2" charset="2"/>
              <a:buChar char="ü"/>
            </a:pPr>
            <a:r>
              <a:rPr lang="en-US" sz="2800" dirty="0">
                <a:solidFill>
                  <a:schemeClr val="bg1"/>
                </a:solidFill>
                <a:latin typeface="Gill Sans MT" panose="020B0502020104020203" pitchFamily="34" charset="0"/>
              </a:rPr>
              <a:t>Intimidation</a:t>
            </a:r>
          </a:p>
          <a:p>
            <a:pPr>
              <a:buFont typeface="Wingdings" panose="05000000000000000000" pitchFamily="2" charset="2"/>
              <a:buChar char="ü"/>
            </a:pPr>
            <a:r>
              <a:rPr lang="en-US" sz="2800" dirty="0">
                <a:solidFill>
                  <a:schemeClr val="bg1"/>
                </a:solidFill>
                <a:latin typeface="Gill Sans MT" panose="020B0502020104020203" pitchFamily="34" charset="0"/>
              </a:rPr>
              <a:t>Making threats</a:t>
            </a:r>
          </a:p>
          <a:p>
            <a:pPr>
              <a:buFont typeface="Wingdings" panose="05000000000000000000" pitchFamily="2" charset="2"/>
              <a:buChar char="ü"/>
            </a:pPr>
            <a:r>
              <a:rPr lang="en-US" sz="2800" dirty="0">
                <a:solidFill>
                  <a:schemeClr val="bg1"/>
                </a:solidFill>
                <a:latin typeface="Gill Sans MT" panose="020B0502020104020203" pitchFamily="34" charset="0"/>
              </a:rPr>
              <a:t>Reassignment to a less desirable position, including one adversely affecting prospects for promotion</a:t>
            </a:r>
          </a:p>
          <a:p>
            <a:pPr>
              <a:buFont typeface="Wingdings" panose="05000000000000000000" pitchFamily="2" charset="2"/>
              <a:buChar char="ü"/>
            </a:pPr>
            <a:r>
              <a:rPr lang="en-US" sz="2800" dirty="0">
                <a:solidFill>
                  <a:schemeClr val="bg1"/>
                </a:solidFill>
                <a:latin typeface="Gill Sans MT" panose="020B0502020104020203" pitchFamily="34" charset="0"/>
              </a:rPr>
              <a:t>Reducing pay or hours</a:t>
            </a:r>
          </a:p>
          <a:p>
            <a:pPr>
              <a:buFont typeface="Wingdings" panose="05000000000000000000" pitchFamily="2" charset="2"/>
              <a:buChar char="ü"/>
            </a:pPr>
            <a:r>
              <a:rPr lang="en-US" sz="2800" dirty="0">
                <a:solidFill>
                  <a:schemeClr val="bg1"/>
                </a:solidFill>
                <a:latin typeface="Gill Sans MT" panose="020B0502020104020203" pitchFamily="34" charset="0"/>
              </a:rPr>
              <a:t>Suspension</a:t>
            </a:r>
          </a:p>
        </p:txBody>
      </p:sp>
    </p:spTree>
    <p:extLst>
      <p:ext uri="{BB962C8B-B14F-4D97-AF65-F5344CB8AC3E}">
        <p14:creationId xmlns:p14="http://schemas.microsoft.com/office/powerpoint/2010/main" val="545290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5">
                                            <p:txEl>
                                              <p:pRg st="0" end="0"/>
                                            </p:txEl>
                                          </p:spTgt>
                                        </p:tgtEl>
                                        <p:attrNameLst>
                                          <p:attrName>style.visibility</p:attrName>
                                        </p:attrNameLst>
                                      </p:cBhvr>
                                      <p:to>
                                        <p:strVal val="visible"/>
                                      </p:to>
                                    </p:set>
                                    <p:animEffect transition="in" filter="fade">
                                      <p:cBhvr>
                                        <p:cTn id="34" dur="1000"/>
                                        <p:tgtEl>
                                          <p:spTgt spid="5">
                                            <p:txEl>
                                              <p:pRg st="0" end="0"/>
                                            </p:txEl>
                                          </p:spTgt>
                                        </p:tgtEl>
                                      </p:cBhvr>
                                    </p:animEffect>
                                    <p:anim calcmode="lin" valueType="num">
                                      <p:cBhvr>
                                        <p:cTn id="35"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36" dur="1000" fill="hold"/>
                                        <p:tgtEl>
                                          <p:spTgt spid="5">
                                            <p:txEl>
                                              <p:pRg st="0" end="0"/>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5">
                                            <p:txEl>
                                              <p:pRg st="1" end="1"/>
                                            </p:txEl>
                                          </p:spTgt>
                                        </p:tgtEl>
                                        <p:attrNameLst>
                                          <p:attrName>style.visibility</p:attrName>
                                        </p:attrNameLst>
                                      </p:cBhvr>
                                      <p:to>
                                        <p:strVal val="visible"/>
                                      </p:to>
                                    </p:set>
                                    <p:animEffect transition="in" filter="fade">
                                      <p:cBhvr>
                                        <p:cTn id="39" dur="1000"/>
                                        <p:tgtEl>
                                          <p:spTgt spid="5">
                                            <p:txEl>
                                              <p:pRg st="1" end="1"/>
                                            </p:txEl>
                                          </p:spTgt>
                                        </p:tgtEl>
                                      </p:cBhvr>
                                    </p:animEffect>
                                    <p:anim calcmode="lin" valueType="num">
                                      <p:cBhvr>
                                        <p:cTn id="40"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41" dur="1000" fill="hold"/>
                                        <p:tgtEl>
                                          <p:spTgt spid="5">
                                            <p:txEl>
                                              <p:pRg st="1" end="1"/>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5">
                                            <p:txEl>
                                              <p:pRg st="2" end="2"/>
                                            </p:txEl>
                                          </p:spTgt>
                                        </p:tgtEl>
                                        <p:attrNameLst>
                                          <p:attrName>style.visibility</p:attrName>
                                        </p:attrNameLst>
                                      </p:cBhvr>
                                      <p:to>
                                        <p:strVal val="visible"/>
                                      </p:to>
                                    </p:set>
                                    <p:animEffect transition="in" filter="fade">
                                      <p:cBhvr>
                                        <p:cTn id="44" dur="1000"/>
                                        <p:tgtEl>
                                          <p:spTgt spid="5">
                                            <p:txEl>
                                              <p:pRg st="2" end="2"/>
                                            </p:txEl>
                                          </p:spTgt>
                                        </p:tgtEl>
                                      </p:cBhvr>
                                    </p:animEffect>
                                    <p:anim calcmode="lin" valueType="num">
                                      <p:cBhvr>
                                        <p:cTn id="45"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46" dur="1000" fill="hold"/>
                                        <p:tgtEl>
                                          <p:spTgt spid="5">
                                            <p:txEl>
                                              <p:pRg st="2" end="2"/>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5">
                                            <p:txEl>
                                              <p:pRg st="3" end="3"/>
                                            </p:txEl>
                                          </p:spTgt>
                                        </p:tgtEl>
                                        <p:attrNameLst>
                                          <p:attrName>style.visibility</p:attrName>
                                        </p:attrNameLst>
                                      </p:cBhvr>
                                      <p:to>
                                        <p:strVal val="visible"/>
                                      </p:to>
                                    </p:set>
                                    <p:animEffect transition="in" filter="fade">
                                      <p:cBhvr>
                                        <p:cTn id="49" dur="1000"/>
                                        <p:tgtEl>
                                          <p:spTgt spid="5">
                                            <p:txEl>
                                              <p:pRg st="3" end="3"/>
                                            </p:txEl>
                                          </p:spTgt>
                                        </p:tgtEl>
                                      </p:cBhvr>
                                    </p:animEffect>
                                    <p:anim calcmode="lin" valueType="num">
                                      <p:cBhvr>
                                        <p:cTn id="50"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3" end="3"/>
                                            </p:txEl>
                                          </p:spTgt>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0"/>
                                  </p:stCondLst>
                                  <p:childTnLst>
                                    <p:set>
                                      <p:cBhvr>
                                        <p:cTn id="53" dur="1" fill="hold">
                                          <p:stCondLst>
                                            <p:cond delay="0"/>
                                          </p:stCondLst>
                                        </p:cTn>
                                        <p:tgtEl>
                                          <p:spTgt spid="5">
                                            <p:txEl>
                                              <p:pRg st="4" end="4"/>
                                            </p:txEl>
                                          </p:spTgt>
                                        </p:tgtEl>
                                        <p:attrNameLst>
                                          <p:attrName>style.visibility</p:attrName>
                                        </p:attrNameLst>
                                      </p:cBhvr>
                                      <p:to>
                                        <p:strVal val="visible"/>
                                      </p:to>
                                    </p:set>
                                    <p:animEffect transition="in" filter="fade">
                                      <p:cBhvr>
                                        <p:cTn id="54" dur="1000"/>
                                        <p:tgtEl>
                                          <p:spTgt spid="5">
                                            <p:txEl>
                                              <p:pRg st="4" end="4"/>
                                            </p:txEl>
                                          </p:spTgt>
                                        </p:tgtEl>
                                      </p:cBhvr>
                                    </p:animEffect>
                                    <p:anim calcmode="lin" valueType="num">
                                      <p:cBhvr>
                                        <p:cTn id="55"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56" dur="1000" fill="hold"/>
                                        <p:tgtEl>
                                          <p:spTgt spid="5">
                                            <p:txEl>
                                              <p:pRg st="4" end="4"/>
                                            </p:txEl>
                                          </p:spTgt>
                                        </p:tgtEl>
                                        <p:attrNameLst>
                                          <p:attrName>ppt_y</p:attrName>
                                        </p:attrNameLst>
                                      </p:cBhvr>
                                      <p:tavLst>
                                        <p:tav tm="0">
                                          <p:val>
                                            <p:strVal val="#ppt_y+.1"/>
                                          </p:val>
                                        </p:tav>
                                        <p:tav tm="100000">
                                          <p:val>
                                            <p:strVal val="#ppt_y"/>
                                          </p:val>
                                        </p:tav>
                                      </p:tavLst>
                                    </p:anim>
                                  </p:childTnLst>
                                </p:cTn>
                              </p:par>
                              <p:par>
                                <p:cTn id="57" presetID="42" presetClass="entr" presetSubtype="0" fill="hold" nodeType="withEffect">
                                  <p:stCondLst>
                                    <p:cond delay="0"/>
                                  </p:stCondLst>
                                  <p:childTnLst>
                                    <p:set>
                                      <p:cBhvr>
                                        <p:cTn id="58" dur="1" fill="hold">
                                          <p:stCondLst>
                                            <p:cond delay="0"/>
                                          </p:stCondLst>
                                        </p:cTn>
                                        <p:tgtEl>
                                          <p:spTgt spid="5">
                                            <p:txEl>
                                              <p:pRg st="5" end="5"/>
                                            </p:txEl>
                                          </p:spTgt>
                                        </p:tgtEl>
                                        <p:attrNameLst>
                                          <p:attrName>style.visibility</p:attrName>
                                        </p:attrNameLst>
                                      </p:cBhvr>
                                      <p:to>
                                        <p:strVal val="visible"/>
                                      </p:to>
                                    </p:set>
                                    <p:animEffect transition="in" filter="fade">
                                      <p:cBhvr>
                                        <p:cTn id="59" dur="1000"/>
                                        <p:tgtEl>
                                          <p:spTgt spid="5">
                                            <p:txEl>
                                              <p:pRg st="5" end="5"/>
                                            </p:txEl>
                                          </p:spTgt>
                                        </p:tgtEl>
                                      </p:cBhvr>
                                    </p:animEffect>
                                    <p:anim calcmode="lin" valueType="num">
                                      <p:cBhvr>
                                        <p:cTn id="60"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61" dur="1000" fill="hold"/>
                                        <p:tgtEl>
                                          <p:spTgt spid="5">
                                            <p:txEl>
                                              <p:pRg st="5" end="5"/>
                                            </p:txEl>
                                          </p:spTgt>
                                        </p:tgtEl>
                                        <p:attrNameLst>
                                          <p:attrName>ppt_y</p:attrName>
                                        </p:attrNameLst>
                                      </p:cBhvr>
                                      <p:tavLst>
                                        <p:tav tm="0">
                                          <p:val>
                                            <p:strVal val="#ppt_y+.1"/>
                                          </p:val>
                                        </p:tav>
                                        <p:tav tm="100000">
                                          <p:val>
                                            <p:strVal val="#ppt_y"/>
                                          </p:val>
                                        </p:tav>
                                      </p:tavLst>
                                    </p:anim>
                                  </p:childTnLst>
                                </p:cTn>
                              </p:par>
                              <p:par>
                                <p:cTn id="62" presetID="42" presetClass="entr" presetSubtype="0" fill="hold" nodeType="withEffect">
                                  <p:stCondLst>
                                    <p:cond delay="0"/>
                                  </p:stCondLst>
                                  <p:childTnLst>
                                    <p:set>
                                      <p:cBhvr>
                                        <p:cTn id="63" dur="1" fill="hold">
                                          <p:stCondLst>
                                            <p:cond delay="0"/>
                                          </p:stCondLst>
                                        </p:cTn>
                                        <p:tgtEl>
                                          <p:spTgt spid="5">
                                            <p:txEl>
                                              <p:pRg st="6" end="6"/>
                                            </p:txEl>
                                          </p:spTgt>
                                        </p:tgtEl>
                                        <p:attrNameLst>
                                          <p:attrName>style.visibility</p:attrName>
                                        </p:attrNameLst>
                                      </p:cBhvr>
                                      <p:to>
                                        <p:strVal val="visible"/>
                                      </p:to>
                                    </p:set>
                                    <p:animEffect transition="in" filter="fade">
                                      <p:cBhvr>
                                        <p:cTn id="64" dur="1000"/>
                                        <p:tgtEl>
                                          <p:spTgt spid="5">
                                            <p:txEl>
                                              <p:pRg st="6" end="6"/>
                                            </p:txEl>
                                          </p:spTgt>
                                        </p:tgtEl>
                                      </p:cBhvr>
                                    </p:animEffect>
                                    <p:anim calcmode="lin" valueType="num">
                                      <p:cBhvr>
                                        <p:cTn id="65"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66"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1181099"/>
            <a:ext cx="11188700" cy="1325563"/>
          </a:xfrm>
        </p:spPr>
        <p:txBody>
          <a:bodyPr/>
          <a:lstStyle/>
          <a:p>
            <a:r>
              <a:rPr lang="en-US" dirty="0" smtClean="0">
                <a:solidFill>
                  <a:schemeClr val="bg1"/>
                </a:solidFill>
                <a:latin typeface="Rockwell" panose="02060603020205020403" pitchFamily="18" charset="0"/>
              </a:rPr>
              <a:t>Filing </a:t>
            </a:r>
            <a:r>
              <a:rPr lang="en-US" dirty="0">
                <a:solidFill>
                  <a:schemeClr val="bg1"/>
                </a:solidFill>
                <a:latin typeface="Rockwell" panose="02060603020205020403" pitchFamily="18" charset="0"/>
              </a:rPr>
              <a:t>a Complaint-Legal Time Limits</a:t>
            </a:r>
          </a:p>
        </p:txBody>
      </p:sp>
      <p:sp>
        <p:nvSpPr>
          <p:cNvPr id="3" name="Content Placeholder 2"/>
          <p:cNvSpPr>
            <a:spLocks noGrp="1"/>
          </p:cNvSpPr>
          <p:nvPr>
            <p:ph idx="1"/>
          </p:nvPr>
        </p:nvSpPr>
        <p:spPr>
          <a:xfrm>
            <a:off x="751703" y="2506662"/>
            <a:ext cx="10515600" cy="4351338"/>
          </a:xfrm>
        </p:spPr>
        <p:txBody>
          <a:bodyPr/>
          <a:lstStyle/>
          <a:p>
            <a:r>
              <a:rPr lang="en-US" dirty="0">
                <a:solidFill>
                  <a:schemeClr val="bg1"/>
                </a:solidFill>
                <a:latin typeface="Gill Sans MT" panose="020B0502020104020203" pitchFamily="34" charset="0"/>
              </a:rPr>
              <a:t>Occupational Safety and Health Act -30 days to file</a:t>
            </a:r>
          </a:p>
          <a:p>
            <a:r>
              <a:rPr lang="en-US" dirty="0">
                <a:solidFill>
                  <a:schemeClr val="bg1"/>
                </a:solidFill>
                <a:latin typeface="Gill Sans MT" panose="020B0502020104020203" pitchFamily="34" charset="0"/>
              </a:rPr>
              <a:t>Solid Waste Disposal Act-30 days</a:t>
            </a:r>
          </a:p>
          <a:p>
            <a:r>
              <a:rPr lang="en-US" dirty="0">
                <a:solidFill>
                  <a:schemeClr val="bg1"/>
                </a:solidFill>
                <a:latin typeface="Gill Sans MT" panose="020B0502020104020203" pitchFamily="34" charset="0"/>
              </a:rPr>
              <a:t>Toxic Substance Control Act-180 days</a:t>
            </a:r>
          </a:p>
          <a:p>
            <a:r>
              <a:rPr lang="en-US" dirty="0">
                <a:solidFill>
                  <a:schemeClr val="bg1"/>
                </a:solidFill>
                <a:latin typeface="Gill Sans MT" panose="020B0502020104020203" pitchFamily="34" charset="0"/>
              </a:rPr>
              <a:t>Federal Water Pollution Act-30 days</a:t>
            </a:r>
          </a:p>
          <a:p>
            <a:r>
              <a:rPr lang="en-US" dirty="0">
                <a:solidFill>
                  <a:schemeClr val="bg1"/>
                </a:solidFill>
                <a:latin typeface="Gill Sans MT" panose="020B0502020104020203" pitchFamily="34" charset="0"/>
              </a:rPr>
              <a:t>Compensation and Liability Act-30 days</a:t>
            </a:r>
          </a:p>
          <a:p>
            <a:r>
              <a:rPr lang="en-US" dirty="0">
                <a:solidFill>
                  <a:schemeClr val="bg1"/>
                </a:solidFill>
                <a:latin typeface="Gill Sans MT" panose="020B0502020104020203" pitchFamily="34" charset="0"/>
              </a:rPr>
              <a:t>Clean Air Act-30 days</a:t>
            </a:r>
          </a:p>
          <a:p>
            <a:r>
              <a:rPr lang="en-US" dirty="0">
                <a:solidFill>
                  <a:schemeClr val="bg1"/>
                </a:solidFill>
                <a:latin typeface="Gill Sans MT" panose="020B0502020104020203" pitchFamily="34" charset="0"/>
              </a:rPr>
              <a:t>Safe Drinking Water Act-30 days</a:t>
            </a:r>
          </a:p>
          <a:p>
            <a:endParaRPr lang="en-US" dirty="0"/>
          </a:p>
        </p:txBody>
      </p:sp>
    </p:spTree>
    <p:extLst>
      <p:ext uri="{BB962C8B-B14F-4D97-AF65-F5344CB8AC3E}">
        <p14:creationId xmlns:p14="http://schemas.microsoft.com/office/powerpoint/2010/main" val="1721353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2830" y="520744"/>
            <a:ext cx="10515600" cy="1325563"/>
          </a:xfrm>
        </p:spPr>
        <p:txBody>
          <a:bodyPr/>
          <a:lstStyle/>
          <a:p>
            <a:pPr algn="ctr"/>
            <a:r>
              <a:rPr lang="en-US" dirty="0" smtClean="0">
                <a:solidFill>
                  <a:schemeClr val="bg1"/>
                </a:solidFill>
                <a:latin typeface="Rockwell" panose="02060603020205020403" pitchFamily="18" charset="0"/>
              </a:rPr>
              <a:t>Filing </a:t>
            </a:r>
            <a:r>
              <a:rPr lang="en-US" dirty="0">
                <a:solidFill>
                  <a:schemeClr val="bg1"/>
                </a:solidFill>
                <a:latin typeface="Rockwell" panose="02060603020205020403" pitchFamily="18" charset="0"/>
              </a:rPr>
              <a:t>A Complaint </a:t>
            </a:r>
          </a:p>
        </p:txBody>
      </p:sp>
      <p:sp>
        <p:nvSpPr>
          <p:cNvPr id="3" name="Content Placeholder 2"/>
          <p:cNvSpPr>
            <a:spLocks noGrp="1"/>
          </p:cNvSpPr>
          <p:nvPr>
            <p:ph idx="1"/>
          </p:nvPr>
        </p:nvSpPr>
        <p:spPr>
          <a:xfrm>
            <a:off x="838200" y="2082801"/>
            <a:ext cx="9298021" cy="4152630"/>
          </a:xfrm>
        </p:spPr>
        <p:txBody>
          <a:bodyPr>
            <a:normAutofit/>
          </a:bodyPr>
          <a:lstStyle/>
          <a:p>
            <a:r>
              <a:rPr lang="en-US" dirty="0">
                <a:solidFill>
                  <a:schemeClr val="bg1"/>
                </a:solidFill>
                <a:latin typeface="Gill Sans MT" panose="020B0502020104020203" pitchFamily="34" charset="0"/>
              </a:rPr>
              <a:t>Visit or </a:t>
            </a:r>
            <a:r>
              <a:rPr lang="en-US" dirty="0" smtClean="0">
                <a:solidFill>
                  <a:schemeClr val="bg1"/>
                </a:solidFill>
                <a:latin typeface="Gill Sans MT" panose="020B0502020104020203" pitchFamily="34" charset="0"/>
              </a:rPr>
              <a:t>call your </a:t>
            </a:r>
            <a:r>
              <a:rPr lang="en-US" dirty="0">
                <a:solidFill>
                  <a:schemeClr val="bg1"/>
                </a:solidFill>
                <a:latin typeface="Gill Sans MT" panose="020B0502020104020203" pitchFamily="34" charset="0"/>
              </a:rPr>
              <a:t>local OSHA </a:t>
            </a:r>
            <a:r>
              <a:rPr lang="en-US" dirty="0" smtClean="0">
                <a:solidFill>
                  <a:schemeClr val="bg1"/>
                </a:solidFill>
                <a:latin typeface="Gill Sans MT" panose="020B0502020104020203" pitchFamily="34" charset="0"/>
              </a:rPr>
              <a:t>office</a:t>
            </a:r>
            <a:endParaRPr lang="en-US" dirty="0">
              <a:solidFill>
                <a:schemeClr val="bg1"/>
              </a:solidFill>
              <a:latin typeface="Gill Sans MT" panose="020B0502020104020203" pitchFamily="34" charset="0"/>
            </a:endParaRPr>
          </a:p>
          <a:p>
            <a:r>
              <a:rPr lang="en-US" dirty="0">
                <a:solidFill>
                  <a:schemeClr val="bg1"/>
                </a:solidFill>
                <a:latin typeface="Gill Sans MT" panose="020B0502020104020203" pitchFamily="34" charset="0"/>
              </a:rPr>
              <a:t>Mailing a written complaint to the regional or area office </a:t>
            </a:r>
          </a:p>
          <a:p>
            <a:r>
              <a:rPr lang="en-US" dirty="0">
                <a:solidFill>
                  <a:schemeClr val="bg1"/>
                </a:solidFill>
                <a:latin typeface="Gill Sans MT" panose="020B0502020104020203" pitchFamily="34" charset="0"/>
              </a:rPr>
              <a:t>Written complaints can be sent by facsimile, electronic communication, hand delivery during business </a:t>
            </a:r>
            <a:r>
              <a:rPr lang="en-US" dirty="0" smtClean="0">
                <a:solidFill>
                  <a:schemeClr val="bg1"/>
                </a:solidFill>
                <a:latin typeface="Gill Sans MT" panose="020B0502020104020203" pitchFamily="34" charset="0"/>
              </a:rPr>
              <a:t>hours</a:t>
            </a:r>
          </a:p>
          <a:p>
            <a:r>
              <a:rPr lang="en-US" dirty="0" smtClean="0">
                <a:solidFill>
                  <a:schemeClr val="bg1"/>
                </a:solidFill>
                <a:latin typeface="Gill Sans MT" panose="020B0502020104020203" pitchFamily="34" charset="0"/>
              </a:rPr>
              <a:t>www.whistleblowers.gov</a:t>
            </a:r>
          </a:p>
          <a:p>
            <a:endParaRPr lang="en-US" dirty="0">
              <a:solidFill>
                <a:schemeClr val="bg1"/>
              </a:solidFill>
              <a:latin typeface="Gill Sans MT" panose="020B0502020104020203" pitchFamily="34" charset="0"/>
            </a:endParaRPr>
          </a:p>
        </p:txBody>
      </p:sp>
    </p:spTree>
    <p:extLst>
      <p:ext uri="{BB962C8B-B14F-4D97-AF65-F5344CB8AC3E}">
        <p14:creationId xmlns:p14="http://schemas.microsoft.com/office/powerpoint/2010/main" val="632471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8&quot; unique_id=&quot;20151&quot;&gt;&lt;/object&gt;&lt;object type=&quot;2&quot; unique_id=&quot;20152&quot;&gt;&lt;object type=&quot;3&quot; unique_id=&quot;20153&quot;&gt;&lt;property id=&quot;20148&quot; value=&quot;5&quot;/&gt;&lt;property id=&quot;20300&quot; value=&quot;Slide 1 - &amp;quot;OSH Act of 1970-SEC.5.Duties&amp;quot;&quot;/&gt;&lt;property id=&quot;20307&quot; value=&quot;257&quot;/&gt;&lt;/object&gt;&lt;object type=&quot;3&quot; unique_id=&quot;20154&quot;&gt;&lt;property id=&quot;20148&quot; value=&quot;5&quot;/&gt;&lt;property id=&quot;20300&quot; value=&quot;Slide 2 - &amp;quot;Your Rights as a Whistleblower&amp;quot;&quot;/&gt;&lt;property id=&quot;20307&quot; value=&quot;258&quot;/&gt;&lt;/object&gt;&lt;object type=&quot;3&quot; unique_id=&quot;20155&quot;&gt;&lt;property id=&quot;20148&quot; value=&quot;5&quot;/&gt;&lt;property id=&quot;20300&quot; value=&quot;Slide 3 - &amp;quot;Unfavorable Personnel Actions &amp;quot;&quot;/&gt;&lt;property id=&quot;20307&quot; value=&quot;259&quot;/&gt;&lt;/object&gt;&lt;object type=&quot;3&quot; unique_id=&quot;20156&quot;&gt;&lt;property id=&quot;20148&quot; value=&quot;5&quot;/&gt;&lt;property id=&quot;20300&quot; value=&quot;Slide 4 - &amp;quot;Filing a Complaint-Legal Time Limits&amp;quot;&quot;/&gt;&lt;property id=&quot;20307&quot; value=&quot;260&quot;/&gt;&lt;/object&gt;&lt;object type=&quot;3&quot; unique_id=&quot;20157&quot;&gt;&lt;property id=&quot;20148&quot; value=&quot;5&quot;/&gt;&lt;property id=&quot;20300&quot; value=&quot;Slide 5 - &amp;quot;Filing A Complaint &amp;quot;&quot;/&gt;&lt;property id=&quot;20307&quot; value=&quot;261&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433</Words>
  <Application>Microsoft Office PowerPoint</Application>
  <PresentationFormat>Widescreen</PresentationFormat>
  <Paragraphs>42</Paragraphs>
  <Slides>6</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Calibri Light</vt:lpstr>
      <vt:lpstr>Gill Sans MT</vt:lpstr>
      <vt:lpstr>Rockwell</vt:lpstr>
      <vt:lpstr>Wingdings</vt:lpstr>
      <vt:lpstr>Office Theme</vt:lpstr>
      <vt:lpstr>Occupational Safety and Health Act of 1970 and Your Rights as a Whistleblower</vt:lpstr>
      <vt:lpstr>OSH Act of 1970-SEC.5.Duties</vt:lpstr>
      <vt:lpstr>Your Rights as a Whistleblower</vt:lpstr>
      <vt:lpstr>Unfavorable Personnel Actions </vt:lpstr>
      <vt:lpstr>Filing a Complaint-Legal Time Limits</vt:lpstr>
      <vt:lpstr>Filing A Complaint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DOL OSHA Susan Harwood Grant SH05058SH8 OSH Act of 1970 and Whistle Blower Protection</dc:title>
  <dc:creator/>
  <cp:lastModifiedBy/>
  <cp:revision>1</cp:revision>
  <dcterms:created xsi:type="dcterms:W3CDTF">2019-09-30T19:22:00Z</dcterms:created>
  <dcterms:modified xsi:type="dcterms:W3CDTF">2022-01-05T23:26:11Z</dcterms:modified>
</cp:coreProperties>
</file>