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9"/>
  </p:notesMasterIdLst>
  <p:sldIdLst>
    <p:sldId id="257" r:id="rId2"/>
    <p:sldId id="256" r:id="rId3"/>
    <p:sldId id="260" r:id="rId4"/>
    <p:sldId id="391" r:id="rId5"/>
    <p:sldId id="261" r:id="rId6"/>
    <p:sldId id="262" r:id="rId7"/>
    <p:sldId id="263" r:id="rId8"/>
    <p:sldId id="258" r:id="rId9"/>
    <p:sldId id="266" r:id="rId10"/>
    <p:sldId id="265" r:id="rId11"/>
    <p:sldId id="268" r:id="rId12"/>
    <p:sldId id="269" r:id="rId13"/>
    <p:sldId id="270" r:id="rId14"/>
    <p:sldId id="275" r:id="rId15"/>
    <p:sldId id="276" r:id="rId16"/>
    <p:sldId id="277" r:id="rId17"/>
    <p:sldId id="278" r:id="rId18"/>
    <p:sldId id="279" r:id="rId19"/>
    <p:sldId id="280" r:id="rId20"/>
    <p:sldId id="281" r:id="rId21"/>
    <p:sldId id="419" r:id="rId22"/>
    <p:sldId id="420" r:id="rId23"/>
    <p:sldId id="282" r:id="rId24"/>
    <p:sldId id="283" r:id="rId25"/>
    <p:sldId id="284" r:id="rId26"/>
    <p:sldId id="285" r:id="rId27"/>
    <p:sldId id="286" r:id="rId28"/>
    <p:sldId id="288" r:id="rId29"/>
    <p:sldId id="290" r:id="rId30"/>
    <p:sldId id="291" r:id="rId31"/>
    <p:sldId id="292" r:id="rId32"/>
    <p:sldId id="299" r:id="rId33"/>
    <p:sldId id="300" r:id="rId34"/>
    <p:sldId id="301" r:id="rId35"/>
    <p:sldId id="302" r:id="rId36"/>
    <p:sldId id="303" r:id="rId37"/>
    <p:sldId id="304" r:id="rId38"/>
    <p:sldId id="305" r:id="rId39"/>
    <p:sldId id="306" r:id="rId40"/>
    <p:sldId id="307" r:id="rId41"/>
    <p:sldId id="308" r:id="rId42"/>
    <p:sldId id="309" r:id="rId43"/>
    <p:sldId id="310" r:id="rId44"/>
    <p:sldId id="311" r:id="rId45"/>
    <p:sldId id="312" r:id="rId46"/>
    <p:sldId id="313" r:id="rId47"/>
    <p:sldId id="314" r:id="rId48"/>
    <p:sldId id="315" r:id="rId49"/>
    <p:sldId id="317" r:id="rId50"/>
    <p:sldId id="319" r:id="rId51"/>
    <p:sldId id="320" r:id="rId52"/>
    <p:sldId id="321" r:id="rId53"/>
    <p:sldId id="323" r:id="rId54"/>
    <p:sldId id="324" r:id="rId55"/>
    <p:sldId id="325" r:id="rId56"/>
    <p:sldId id="328" r:id="rId57"/>
    <p:sldId id="322" r:id="rId58"/>
    <p:sldId id="329" r:id="rId59"/>
    <p:sldId id="330" r:id="rId60"/>
    <p:sldId id="333" r:id="rId61"/>
    <p:sldId id="332" r:id="rId62"/>
    <p:sldId id="335" r:id="rId63"/>
    <p:sldId id="336" r:id="rId64"/>
    <p:sldId id="337" r:id="rId65"/>
    <p:sldId id="338" r:id="rId66"/>
    <p:sldId id="339" r:id="rId67"/>
    <p:sldId id="341" r:id="rId68"/>
    <p:sldId id="342" r:id="rId69"/>
    <p:sldId id="343" r:id="rId70"/>
    <p:sldId id="344" r:id="rId71"/>
    <p:sldId id="345" r:id="rId72"/>
    <p:sldId id="354" r:id="rId73"/>
    <p:sldId id="346" r:id="rId74"/>
    <p:sldId id="347" r:id="rId75"/>
    <p:sldId id="348" r:id="rId76"/>
    <p:sldId id="349" r:id="rId77"/>
    <p:sldId id="350" r:id="rId78"/>
    <p:sldId id="351" r:id="rId79"/>
    <p:sldId id="352" r:id="rId80"/>
    <p:sldId id="353" r:id="rId81"/>
    <p:sldId id="355" r:id="rId82"/>
    <p:sldId id="356" r:id="rId83"/>
    <p:sldId id="357" r:id="rId84"/>
    <p:sldId id="358" r:id="rId85"/>
    <p:sldId id="360" r:id="rId86"/>
    <p:sldId id="361" r:id="rId87"/>
    <p:sldId id="362" r:id="rId88"/>
    <p:sldId id="363" r:id="rId89"/>
    <p:sldId id="364" r:id="rId90"/>
    <p:sldId id="365" r:id="rId91"/>
    <p:sldId id="366" r:id="rId92"/>
    <p:sldId id="367" r:id="rId93"/>
    <p:sldId id="368" r:id="rId94"/>
    <p:sldId id="369" r:id="rId95"/>
    <p:sldId id="370" r:id="rId96"/>
    <p:sldId id="371" r:id="rId97"/>
    <p:sldId id="372" r:id="rId98"/>
    <p:sldId id="373" r:id="rId99"/>
    <p:sldId id="374" r:id="rId100"/>
    <p:sldId id="375" r:id="rId101"/>
    <p:sldId id="376" r:id="rId102"/>
    <p:sldId id="377" r:id="rId103"/>
    <p:sldId id="378" r:id="rId104"/>
    <p:sldId id="379" r:id="rId105"/>
    <p:sldId id="380" r:id="rId106"/>
    <p:sldId id="381" r:id="rId107"/>
    <p:sldId id="382" r:id="rId108"/>
    <p:sldId id="383" r:id="rId109"/>
    <p:sldId id="384" r:id="rId110"/>
    <p:sldId id="385" r:id="rId111"/>
    <p:sldId id="386" r:id="rId112"/>
    <p:sldId id="387" r:id="rId113"/>
    <p:sldId id="388" r:id="rId114"/>
    <p:sldId id="431" r:id="rId115"/>
    <p:sldId id="389" r:id="rId116"/>
    <p:sldId id="422" r:id="rId117"/>
    <p:sldId id="421" r:id="rId1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1F58680-45E7-4D95-8832-103880D9C67E}">
          <p14:sldIdLst>
            <p14:sldId id="257"/>
            <p14:sldId id="256"/>
            <p14:sldId id="260"/>
            <p14:sldId id="391"/>
            <p14:sldId id="261"/>
            <p14:sldId id="262"/>
            <p14:sldId id="263"/>
            <p14:sldId id="258"/>
          </p14:sldIdLst>
        </p14:section>
        <p14:section name="Untitled Section" id="{C4565CEC-BB3B-472A-A89A-2DFD32366C90}">
          <p14:sldIdLst>
            <p14:sldId id="266"/>
            <p14:sldId id="265"/>
            <p14:sldId id="268"/>
            <p14:sldId id="269"/>
            <p14:sldId id="270"/>
            <p14:sldId id="275"/>
            <p14:sldId id="276"/>
            <p14:sldId id="277"/>
            <p14:sldId id="278"/>
            <p14:sldId id="279"/>
            <p14:sldId id="280"/>
            <p14:sldId id="281"/>
            <p14:sldId id="419"/>
            <p14:sldId id="420"/>
            <p14:sldId id="282"/>
            <p14:sldId id="283"/>
            <p14:sldId id="284"/>
            <p14:sldId id="285"/>
            <p14:sldId id="286"/>
            <p14:sldId id="288"/>
            <p14:sldId id="290"/>
            <p14:sldId id="291"/>
            <p14:sldId id="292"/>
            <p14:sldId id="299"/>
            <p14:sldId id="300"/>
            <p14:sldId id="301"/>
            <p14:sldId id="302"/>
            <p14:sldId id="303"/>
            <p14:sldId id="304"/>
            <p14:sldId id="305"/>
            <p14:sldId id="306"/>
            <p14:sldId id="307"/>
            <p14:sldId id="308"/>
            <p14:sldId id="309"/>
            <p14:sldId id="310"/>
            <p14:sldId id="311"/>
            <p14:sldId id="312"/>
            <p14:sldId id="313"/>
            <p14:sldId id="314"/>
            <p14:sldId id="315"/>
            <p14:sldId id="317"/>
            <p14:sldId id="319"/>
            <p14:sldId id="320"/>
            <p14:sldId id="321"/>
            <p14:sldId id="323"/>
            <p14:sldId id="324"/>
            <p14:sldId id="325"/>
            <p14:sldId id="328"/>
            <p14:sldId id="322"/>
            <p14:sldId id="329"/>
            <p14:sldId id="330"/>
            <p14:sldId id="333"/>
            <p14:sldId id="332"/>
            <p14:sldId id="335"/>
            <p14:sldId id="336"/>
            <p14:sldId id="337"/>
            <p14:sldId id="338"/>
            <p14:sldId id="339"/>
            <p14:sldId id="341"/>
            <p14:sldId id="342"/>
            <p14:sldId id="343"/>
            <p14:sldId id="344"/>
            <p14:sldId id="345"/>
            <p14:sldId id="354"/>
            <p14:sldId id="346"/>
            <p14:sldId id="347"/>
            <p14:sldId id="348"/>
            <p14:sldId id="349"/>
            <p14:sldId id="350"/>
            <p14:sldId id="351"/>
            <p14:sldId id="352"/>
            <p14:sldId id="353"/>
            <p14:sldId id="355"/>
            <p14:sldId id="356"/>
            <p14:sldId id="357"/>
            <p14:sldId id="358"/>
            <p14:sldId id="360"/>
            <p14:sldId id="361"/>
            <p14:sldId id="362"/>
            <p14:sldId id="363"/>
            <p14:sldId id="364"/>
            <p14:sldId id="365"/>
            <p14:sldId id="366"/>
            <p14:sldId id="367"/>
            <p14:sldId id="368"/>
            <p14:sldId id="369"/>
            <p14:sldId id="370"/>
            <p14:sldId id="371"/>
            <p14:sldId id="372"/>
            <p14:sldId id="373"/>
            <p14:sldId id="374"/>
            <p14:sldId id="375"/>
            <p14:sldId id="376"/>
            <p14:sldId id="377"/>
            <p14:sldId id="378"/>
            <p14:sldId id="379"/>
            <p14:sldId id="380"/>
            <p14:sldId id="381"/>
            <p14:sldId id="382"/>
            <p14:sldId id="383"/>
            <p14:sldId id="384"/>
            <p14:sldId id="385"/>
            <p14:sldId id="386"/>
            <p14:sldId id="387"/>
            <p14:sldId id="388"/>
            <p14:sldId id="431"/>
            <p14:sldId id="389"/>
            <p14:sldId id="422"/>
            <p14:sldId id="421"/>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487" autoAdjust="0"/>
    <p:restoredTop sz="79853" autoAdjust="0"/>
  </p:normalViewPr>
  <p:slideViewPr>
    <p:cSldViewPr snapToGrid="0">
      <p:cViewPr varScale="1">
        <p:scale>
          <a:sx n="66" d="100"/>
          <a:sy n="66" d="100"/>
        </p:scale>
        <p:origin x="557" y="62"/>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20880"/>
    </p:cViewPr>
  </p:sorterViewPr>
  <p:notesViewPr>
    <p:cSldViewPr snapToGrid="0">
      <p:cViewPr varScale="1">
        <p:scale>
          <a:sx n="63" d="100"/>
          <a:sy n="63" d="100"/>
        </p:scale>
        <p:origin x="3134" y="67"/>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1347D1-F44E-4409-8A5A-DF5C21084BE9}" type="datetimeFigureOut">
              <a:rPr lang="en-US" smtClean="0"/>
              <a:t>1/5/2022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1BA97B-301E-4302-8FE7-B3775A346B86}" type="slidenum">
              <a:rPr lang="en-US" smtClean="0"/>
              <a:t>‹#›</a:t>
            </a:fld>
            <a:endParaRPr lang="en-US"/>
          </a:p>
        </p:txBody>
      </p:sp>
    </p:spTree>
    <p:extLst>
      <p:ext uri="{BB962C8B-B14F-4D97-AF65-F5344CB8AC3E}">
        <p14:creationId xmlns:p14="http://schemas.microsoft.com/office/powerpoint/2010/main" val="30017219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material was produced under grant number SH-31209-SH7 from the Occupational Safety and Health Administration, U.S. Department of Labor. It does not necessarily reflect the views or policies of the U.S. Department of Labor, nor does mention of trade names, commercial products, or organizations imply endorsement by the U.S. Government.</a:t>
            </a:r>
          </a:p>
          <a:p>
            <a:endParaRPr lang="en-US" dirty="0"/>
          </a:p>
        </p:txBody>
      </p:sp>
      <p:sp>
        <p:nvSpPr>
          <p:cNvPr id="4" name="Slide Number Placeholder 3"/>
          <p:cNvSpPr>
            <a:spLocks noGrp="1"/>
          </p:cNvSpPr>
          <p:nvPr>
            <p:ph type="sldNum" sz="quarter" idx="10"/>
          </p:nvPr>
        </p:nvSpPr>
        <p:spPr/>
        <p:txBody>
          <a:bodyPr/>
          <a:lstStyle/>
          <a:p>
            <a:fld id="{C91BA97B-301E-4302-8FE7-B3775A346B86}" type="slidenum">
              <a:rPr lang="en-US" smtClean="0"/>
              <a:t>1</a:t>
            </a:fld>
            <a:endParaRPr lang="en-US"/>
          </a:p>
        </p:txBody>
      </p:sp>
    </p:spTree>
    <p:extLst>
      <p:ext uri="{BB962C8B-B14F-4D97-AF65-F5344CB8AC3E}">
        <p14:creationId xmlns:p14="http://schemas.microsoft.com/office/powerpoint/2010/main" val="21341911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According to the National Fire Protection Association (NFPA 70E – 2018), an </a:t>
            </a:r>
            <a:r>
              <a:rPr lang="en-US" sz="1200" b="1" i="1" kern="1200" dirty="0">
                <a:solidFill>
                  <a:schemeClr val="tx1"/>
                </a:solidFill>
                <a:effectLst/>
                <a:latin typeface="+mn-lt"/>
                <a:ea typeface="+mn-ea"/>
                <a:cs typeface="+mn-cs"/>
              </a:rPr>
              <a:t>Arc Flash Hazard</a:t>
            </a:r>
            <a:r>
              <a:rPr lang="en-US" sz="1200" kern="1200" dirty="0">
                <a:solidFill>
                  <a:schemeClr val="tx1"/>
                </a:solidFill>
                <a:effectLst/>
                <a:latin typeface="+mn-lt"/>
                <a:ea typeface="+mn-ea"/>
                <a:cs typeface="+mn-cs"/>
              </a:rPr>
              <a:t> is defined as a source of possible injury or damage to health associated with the release of energy caused by an electric arc. The results are often violent and when a human is in close proximity to the arc flash, serious injury and even death can occur. </a:t>
            </a:r>
          </a:p>
          <a:p>
            <a:endParaRPr lang="en-US" dirty="0"/>
          </a:p>
        </p:txBody>
      </p:sp>
      <p:sp>
        <p:nvSpPr>
          <p:cNvPr id="4" name="Slide Number Placeholder 3"/>
          <p:cNvSpPr>
            <a:spLocks noGrp="1"/>
          </p:cNvSpPr>
          <p:nvPr>
            <p:ph type="sldNum" sz="quarter" idx="5"/>
          </p:nvPr>
        </p:nvSpPr>
        <p:spPr/>
        <p:txBody>
          <a:bodyPr/>
          <a:lstStyle/>
          <a:p>
            <a:fld id="{C91BA97B-301E-4302-8FE7-B3775A346B86}" type="slidenum">
              <a:rPr lang="en-US" smtClean="0"/>
              <a:t>10</a:t>
            </a:fld>
            <a:endParaRPr lang="en-US"/>
          </a:p>
        </p:txBody>
      </p:sp>
    </p:spTree>
    <p:extLst>
      <p:ext uri="{BB962C8B-B14F-4D97-AF65-F5344CB8AC3E}">
        <p14:creationId xmlns:p14="http://schemas.microsoft.com/office/powerpoint/2010/main" val="77603619"/>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 </a:t>
            </a:r>
            <a:r>
              <a:rPr lang="en-US" sz="1200" i="1" kern="1200" dirty="0">
                <a:solidFill>
                  <a:schemeClr val="tx1"/>
                </a:solidFill>
                <a:effectLst/>
                <a:latin typeface="+mn-lt"/>
                <a:ea typeface="+mn-ea"/>
                <a:cs typeface="+mn-cs"/>
              </a:rPr>
              <a:t>shock hazard</a:t>
            </a:r>
            <a:r>
              <a:rPr lang="en-US" sz="1200" kern="1200" dirty="0">
                <a:solidFill>
                  <a:schemeClr val="tx1"/>
                </a:solidFill>
                <a:effectLst/>
                <a:latin typeface="+mn-lt"/>
                <a:ea typeface="+mn-ea"/>
                <a:cs typeface="+mn-cs"/>
              </a:rPr>
              <a:t> is a source of possible injury or damage to health associated with current through the body caused by contact or approach to energized electrical conductors or circuit parts.</a:t>
            </a:r>
          </a:p>
          <a:p>
            <a:r>
              <a:rPr lang="en-US" sz="1200" kern="1200" dirty="0">
                <a:solidFill>
                  <a:schemeClr val="tx1"/>
                </a:solidFill>
                <a:effectLst/>
                <a:latin typeface="+mn-lt"/>
                <a:ea typeface="+mn-ea"/>
                <a:cs typeface="+mn-cs"/>
              </a:rPr>
              <a:t>Only qualified persons are allowed to work on or near live electrical equipment. To establish what a safe work distance is to an exposed energized conductor, the NFPA 70E standard provides a limited and restricted approach boundary table. Working within these approach boundaries requires specialized training, tools and personal protective equipment. </a:t>
            </a:r>
          </a:p>
          <a:p>
            <a:endParaRPr lang="en-US" dirty="0"/>
          </a:p>
        </p:txBody>
      </p:sp>
      <p:sp>
        <p:nvSpPr>
          <p:cNvPr id="4" name="Slide Number Placeholder 3"/>
          <p:cNvSpPr>
            <a:spLocks noGrp="1"/>
          </p:cNvSpPr>
          <p:nvPr>
            <p:ph type="sldNum" sz="quarter" idx="5"/>
          </p:nvPr>
        </p:nvSpPr>
        <p:spPr/>
        <p:txBody>
          <a:bodyPr/>
          <a:lstStyle/>
          <a:p>
            <a:fld id="{C91BA97B-301E-4302-8FE7-B3775A346B86}" type="slidenum">
              <a:rPr lang="en-US" smtClean="0"/>
              <a:t>100</a:t>
            </a:fld>
            <a:endParaRPr lang="en-US"/>
          </a:p>
        </p:txBody>
      </p:sp>
    </p:spTree>
    <p:extLst>
      <p:ext uri="{BB962C8B-B14F-4D97-AF65-F5344CB8AC3E}">
        <p14:creationId xmlns:p14="http://schemas.microsoft.com/office/powerpoint/2010/main" val="880129227"/>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kern="1200" dirty="0">
                <a:solidFill>
                  <a:schemeClr val="tx1"/>
                </a:solidFill>
                <a:effectLst/>
                <a:latin typeface="+mn-lt"/>
                <a:ea typeface="+mn-ea"/>
                <a:cs typeface="+mn-cs"/>
              </a:rPr>
              <a:t>Reference: 	</a:t>
            </a:r>
            <a:r>
              <a:rPr lang="en-US" sz="1200" kern="1200" dirty="0">
                <a:solidFill>
                  <a:schemeClr val="tx1"/>
                </a:solidFill>
                <a:effectLst/>
                <a:latin typeface="+mn-lt"/>
                <a:ea typeface="+mn-ea"/>
                <a:cs typeface="+mn-cs"/>
              </a:rPr>
              <a:t>Table 130.4(D)(a) Shock Protection Approach Boundaries to Exposed Energized Electrical Conductors or Circuit Parts for Alternating-Current Systems</a:t>
            </a:r>
          </a:p>
          <a:p>
            <a:endParaRPr lang="en-US" dirty="0"/>
          </a:p>
        </p:txBody>
      </p:sp>
      <p:sp>
        <p:nvSpPr>
          <p:cNvPr id="4" name="Slide Number Placeholder 3"/>
          <p:cNvSpPr>
            <a:spLocks noGrp="1"/>
          </p:cNvSpPr>
          <p:nvPr>
            <p:ph type="sldNum" sz="quarter" idx="5"/>
          </p:nvPr>
        </p:nvSpPr>
        <p:spPr/>
        <p:txBody>
          <a:bodyPr/>
          <a:lstStyle/>
          <a:p>
            <a:fld id="{C91BA97B-301E-4302-8FE7-B3775A346B86}" type="slidenum">
              <a:rPr lang="en-US" smtClean="0"/>
              <a:t>101</a:t>
            </a:fld>
            <a:endParaRPr lang="en-US"/>
          </a:p>
        </p:txBody>
      </p:sp>
    </p:spTree>
    <p:extLst>
      <p:ext uri="{BB962C8B-B14F-4D97-AF65-F5344CB8AC3E}">
        <p14:creationId xmlns:p14="http://schemas.microsoft.com/office/powerpoint/2010/main" val="249757470"/>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An arc flash hazard exists when working within a distance at which incident energy equals 1.2 </a:t>
            </a:r>
            <a:r>
              <a:rPr lang="en-US" sz="1200" kern="1200" dirty="0" err="1">
                <a:solidFill>
                  <a:schemeClr val="tx1"/>
                </a:solidFill>
                <a:effectLst/>
                <a:latin typeface="+mn-lt"/>
                <a:ea typeface="+mn-ea"/>
                <a:cs typeface="+mn-cs"/>
              </a:rPr>
              <a:t>cal</a:t>
            </a:r>
            <a:r>
              <a:rPr lang="en-US" sz="1200" kern="1200" dirty="0">
                <a:solidFill>
                  <a:schemeClr val="tx1"/>
                </a:solidFill>
                <a:effectLst/>
                <a:latin typeface="+mn-lt"/>
                <a:ea typeface="+mn-ea"/>
                <a:cs typeface="+mn-cs"/>
              </a:rPr>
              <a:t>/cm² (5 J/cm²).</a:t>
            </a:r>
          </a:p>
          <a:p>
            <a:r>
              <a:rPr lang="en-US" sz="1200" b="1" kern="1200" dirty="0">
                <a:solidFill>
                  <a:schemeClr val="tx1"/>
                </a:solidFill>
                <a:effectLst/>
                <a:latin typeface="+mn-lt"/>
                <a:ea typeface="+mn-ea"/>
                <a:cs typeface="+mn-cs"/>
              </a:rPr>
              <a:t>Note: </a:t>
            </a:r>
            <a:r>
              <a:rPr lang="en-US" sz="1200" kern="1200" dirty="0">
                <a:solidFill>
                  <a:schemeClr val="tx1"/>
                </a:solidFill>
                <a:effectLst/>
                <a:latin typeface="+mn-lt"/>
                <a:ea typeface="+mn-ea"/>
                <a:cs typeface="+mn-cs"/>
              </a:rPr>
              <a:t>	According to the Stoll skin burn injury model, the onset of a second degree burn on unprotected skin is likely to occur at an exposure of 1.2 </a:t>
            </a:r>
            <a:r>
              <a:rPr lang="en-US" sz="1200" kern="1200" dirty="0" err="1">
                <a:solidFill>
                  <a:schemeClr val="tx1"/>
                </a:solidFill>
                <a:effectLst/>
                <a:latin typeface="+mn-lt"/>
                <a:ea typeface="+mn-ea"/>
                <a:cs typeface="+mn-cs"/>
              </a:rPr>
              <a:t>cal</a:t>
            </a:r>
            <a:r>
              <a:rPr lang="en-US" sz="1200" kern="1200" dirty="0">
                <a:solidFill>
                  <a:schemeClr val="tx1"/>
                </a:solidFill>
                <a:effectLst/>
                <a:latin typeface="+mn-lt"/>
                <a:ea typeface="+mn-ea"/>
                <a:cs typeface="+mn-cs"/>
              </a:rPr>
              <a:t>/cm² (5 J/cm²) for one second.</a:t>
            </a:r>
          </a:p>
          <a:p>
            <a:r>
              <a:rPr lang="en-US" sz="1200" kern="1200" dirty="0">
                <a:solidFill>
                  <a:schemeClr val="tx1"/>
                </a:solidFill>
                <a:effectLst/>
                <a:latin typeface="+mn-lt"/>
                <a:ea typeface="+mn-ea"/>
                <a:cs typeface="+mn-cs"/>
              </a:rPr>
              <a:t>There are three main reasons for performing an arc flash risk assessment:</a:t>
            </a:r>
          </a:p>
          <a:p>
            <a:pPr lvl="0"/>
            <a:r>
              <a:rPr lang="en-US" sz="1200" kern="1200" dirty="0">
                <a:solidFill>
                  <a:schemeClr val="tx1"/>
                </a:solidFill>
                <a:effectLst/>
                <a:latin typeface="+mn-lt"/>
                <a:ea typeface="+mn-ea"/>
                <a:cs typeface="+mn-cs"/>
              </a:rPr>
              <a:t>To identify arc flash hazards.</a:t>
            </a:r>
          </a:p>
          <a:p>
            <a:pPr lvl="0"/>
            <a:r>
              <a:rPr lang="en-US" sz="1200" kern="1200" dirty="0">
                <a:solidFill>
                  <a:schemeClr val="tx1"/>
                </a:solidFill>
                <a:effectLst/>
                <a:latin typeface="+mn-lt"/>
                <a:ea typeface="+mn-ea"/>
                <a:cs typeface="+mn-cs"/>
              </a:rPr>
              <a:t>To estimate the likelihood of occurrence of injury or damage to health and the potential severity of injury or damage to health.</a:t>
            </a:r>
          </a:p>
          <a:p>
            <a:pPr lvl="0"/>
            <a:r>
              <a:rPr lang="en-US" sz="1200" kern="1200" dirty="0">
                <a:solidFill>
                  <a:schemeClr val="tx1"/>
                </a:solidFill>
                <a:effectLst/>
                <a:latin typeface="+mn-lt"/>
                <a:ea typeface="+mn-ea"/>
                <a:cs typeface="+mn-cs"/>
              </a:rPr>
              <a:t>To determine if additional protective measures are required, including the use of PPE.</a:t>
            </a:r>
          </a:p>
          <a:p>
            <a:r>
              <a:rPr lang="en-US" sz="1200" kern="1200" dirty="0">
                <a:solidFill>
                  <a:schemeClr val="tx1"/>
                </a:solidFill>
                <a:effectLst/>
                <a:latin typeface="+mn-lt"/>
                <a:ea typeface="+mn-ea"/>
                <a:cs typeface="+mn-cs"/>
              </a:rPr>
              <a:t>For a person to cross the arc flash boundary, a person must be wearing appropriate arc-rated clothing. </a:t>
            </a:r>
          </a:p>
          <a:p>
            <a:endParaRPr lang="en-US" dirty="0"/>
          </a:p>
        </p:txBody>
      </p:sp>
      <p:sp>
        <p:nvSpPr>
          <p:cNvPr id="4" name="Slide Number Placeholder 3"/>
          <p:cNvSpPr>
            <a:spLocks noGrp="1"/>
          </p:cNvSpPr>
          <p:nvPr>
            <p:ph type="sldNum" sz="quarter" idx="5"/>
          </p:nvPr>
        </p:nvSpPr>
        <p:spPr/>
        <p:txBody>
          <a:bodyPr/>
          <a:lstStyle/>
          <a:p>
            <a:fld id="{C91BA97B-301E-4302-8FE7-B3775A346B86}" type="slidenum">
              <a:rPr lang="en-US" smtClean="0"/>
              <a:t>102</a:t>
            </a:fld>
            <a:endParaRPr lang="en-US"/>
          </a:p>
        </p:txBody>
      </p:sp>
    </p:spTree>
    <p:extLst>
      <p:ext uri="{BB962C8B-B14F-4D97-AF65-F5344CB8AC3E}">
        <p14:creationId xmlns:p14="http://schemas.microsoft.com/office/powerpoint/2010/main" val="431315261"/>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Electrical equipment, such as switchboards, panelboards, industrial control panels, meter socket enclosures, and motor control centers, that are in other than dwelling units and that are likely to require examination, adjustment, servicing, or maintenance while energized shall be marked with a label containing the following information:</a:t>
            </a:r>
          </a:p>
          <a:p>
            <a:pPr lvl="0"/>
            <a:r>
              <a:rPr lang="en-US" sz="1200" kern="1200" dirty="0">
                <a:solidFill>
                  <a:schemeClr val="tx1"/>
                </a:solidFill>
                <a:effectLst/>
                <a:latin typeface="+mn-lt"/>
                <a:ea typeface="+mn-ea"/>
                <a:cs typeface="+mn-cs"/>
              </a:rPr>
              <a:t>Nominal system voltage</a:t>
            </a:r>
          </a:p>
          <a:p>
            <a:pPr lvl="0"/>
            <a:r>
              <a:rPr lang="en-US" sz="1200" kern="1200" dirty="0">
                <a:solidFill>
                  <a:schemeClr val="tx1"/>
                </a:solidFill>
                <a:effectLst/>
                <a:latin typeface="+mn-lt"/>
                <a:ea typeface="+mn-ea"/>
                <a:cs typeface="+mn-cs"/>
              </a:rPr>
              <a:t>Arc flash boundary</a:t>
            </a:r>
          </a:p>
          <a:p>
            <a:pPr lvl="0"/>
            <a:r>
              <a:rPr lang="en-US" sz="1200" kern="1200" dirty="0">
                <a:solidFill>
                  <a:schemeClr val="tx1"/>
                </a:solidFill>
                <a:effectLst/>
                <a:latin typeface="+mn-lt"/>
                <a:ea typeface="+mn-ea"/>
                <a:cs typeface="+mn-cs"/>
              </a:rPr>
              <a:t>At least one of the following:</a:t>
            </a:r>
          </a:p>
          <a:p>
            <a:pPr lvl="1"/>
            <a:r>
              <a:rPr lang="en-US" sz="1200" kern="1200" dirty="0">
                <a:solidFill>
                  <a:schemeClr val="tx1"/>
                </a:solidFill>
                <a:effectLst/>
                <a:latin typeface="+mn-lt"/>
                <a:ea typeface="+mn-ea"/>
                <a:cs typeface="+mn-cs"/>
              </a:rPr>
              <a:t>Available incident energy and the corresponding working distance, or the arc flash PPE category in Table 130.7(C)(15)(a) or Table 130.7(C)(15)(b) for the equipment, but not both.</a:t>
            </a:r>
          </a:p>
          <a:p>
            <a:pPr lvl="1"/>
            <a:r>
              <a:rPr lang="en-US" sz="1200" kern="1200" dirty="0">
                <a:solidFill>
                  <a:schemeClr val="tx1"/>
                </a:solidFill>
                <a:effectLst/>
                <a:latin typeface="+mn-lt"/>
                <a:ea typeface="+mn-ea"/>
                <a:cs typeface="+mn-cs"/>
              </a:rPr>
              <a:t>Minimum arc rating of clothing.</a:t>
            </a:r>
          </a:p>
          <a:p>
            <a:pPr lvl="1"/>
            <a:r>
              <a:rPr lang="en-US" sz="1200" kern="1200" dirty="0">
                <a:solidFill>
                  <a:schemeClr val="tx1"/>
                </a:solidFill>
                <a:effectLst/>
                <a:latin typeface="+mn-lt"/>
                <a:ea typeface="+mn-ea"/>
                <a:cs typeface="+mn-cs"/>
              </a:rPr>
              <a:t>Site-specific level of PPE.</a:t>
            </a:r>
          </a:p>
          <a:p>
            <a:endParaRPr lang="en-US" dirty="0"/>
          </a:p>
        </p:txBody>
      </p:sp>
      <p:sp>
        <p:nvSpPr>
          <p:cNvPr id="4" name="Slide Number Placeholder 3"/>
          <p:cNvSpPr>
            <a:spLocks noGrp="1"/>
          </p:cNvSpPr>
          <p:nvPr>
            <p:ph type="sldNum" sz="quarter" idx="5"/>
          </p:nvPr>
        </p:nvSpPr>
        <p:spPr/>
        <p:txBody>
          <a:bodyPr/>
          <a:lstStyle/>
          <a:p>
            <a:fld id="{C91BA97B-301E-4302-8FE7-B3775A346B86}" type="slidenum">
              <a:rPr lang="en-US" smtClean="0"/>
              <a:t>103</a:t>
            </a:fld>
            <a:endParaRPr lang="en-US"/>
          </a:p>
        </p:txBody>
      </p:sp>
    </p:spTree>
    <p:extLst>
      <p:ext uri="{BB962C8B-B14F-4D97-AF65-F5344CB8AC3E}">
        <p14:creationId xmlns:p14="http://schemas.microsoft.com/office/powerpoint/2010/main" val="2738371717"/>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a:solidFill>
                  <a:schemeClr val="tx1"/>
                </a:solidFill>
                <a:effectLst/>
                <a:latin typeface="+mn-lt"/>
                <a:ea typeface="+mn-ea"/>
                <a:cs typeface="+mn-cs"/>
              </a:rPr>
              <a:t>Contact Release</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Employees who are exposed to shock hazards, and those who are responsible for the safe release of victims from contact with energized electrical conductors or circuit parts, shall be trained in methods of safe release.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Stand-by electrical worker wearing arc- rated clothing and holding a non-conductive pole for contact release.</a:t>
            </a:r>
          </a:p>
          <a:p>
            <a:endParaRPr lang="en-US" dirty="0"/>
          </a:p>
        </p:txBody>
      </p:sp>
      <p:sp>
        <p:nvSpPr>
          <p:cNvPr id="4" name="Slide Number Placeholder 3"/>
          <p:cNvSpPr>
            <a:spLocks noGrp="1"/>
          </p:cNvSpPr>
          <p:nvPr>
            <p:ph type="sldNum" sz="quarter" idx="5"/>
          </p:nvPr>
        </p:nvSpPr>
        <p:spPr/>
        <p:txBody>
          <a:bodyPr/>
          <a:lstStyle/>
          <a:p>
            <a:fld id="{C91BA97B-301E-4302-8FE7-B3775A346B86}" type="slidenum">
              <a:rPr lang="en-US" smtClean="0"/>
              <a:t>104</a:t>
            </a:fld>
            <a:endParaRPr lang="en-US"/>
          </a:p>
        </p:txBody>
      </p:sp>
    </p:spTree>
    <p:extLst>
      <p:ext uri="{BB962C8B-B14F-4D97-AF65-F5344CB8AC3E}">
        <p14:creationId xmlns:p14="http://schemas.microsoft.com/office/powerpoint/2010/main" val="1884723514"/>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a:solidFill>
                  <a:schemeClr val="tx1"/>
                </a:solidFill>
                <a:effectLst/>
                <a:latin typeface="+mn-lt"/>
                <a:ea typeface="+mn-ea"/>
                <a:cs typeface="+mn-cs"/>
              </a:rPr>
              <a:t>Test Instruments and Equipment</a:t>
            </a:r>
          </a:p>
          <a:p>
            <a:pPr lvl="0"/>
            <a:r>
              <a:rPr lang="en-US" sz="1200" b="1" i="1" kern="1200" dirty="0">
                <a:solidFill>
                  <a:schemeClr val="tx1"/>
                </a:solidFill>
                <a:effectLst/>
                <a:latin typeface="+mn-lt"/>
                <a:ea typeface="+mn-ea"/>
                <a:cs typeface="+mn-cs"/>
              </a:rPr>
              <a:t>Use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29 CFR 1910.334(c)(1). </a:t>
            </a:r>
            <a:r>
              <a:rPr lang="en-US" sz="1200" kern="1200" dirty="0">
                <a:solidFill>
                  <a:schemeClr val="tx1"/>
                </a:solidFill>
                <a:effectLst/>
                <a:latin typeface="+mn-lt"/>
                <a:ea typeface="+mn-ea"/>
                <a:cs typeface="+mn-cs"/>
              </a:rPr>
              <a:t>Only qualified persons may perform testing work on electric circuits or equipment.</a:t>
            </a:r>
          </a:p>
          <a:p>
            <a:pPr lvl="0"/>
            <a:r>
              <a:rPr lang="en-US" sz="1200" b="1" i="1" kern="1200" dirty="0">
                <a:solidFill>
                  <a:schemeClr val="tx1"/>
                </a:solidFill>
                <a:effectLst/>
                <a:latin typeface="+mn-lt"/>
                <a:ea typeface="+mn-ea"/>
                <a:cs typeface="+mn-cs"/>
              </a:rPr>
              <a:t>Visual Inspection</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29 CFR 1910.334(c)(2).</a:t>
            </a:r>
            <a:r>
              <a:rPr lang="en-US" sz="1200" kern="1200" dirty="0">
                <a:solidFill>
                  <a:schemeClr val="tx1"/>
                </a:solidFill>
                <a:effectLst/>
                <a:latin typeface="+mn-lt"/>
                <a:ea typeface="+mn-ea"/>
                <a:cs typeface="+mn-cs"/>
              </a:rPr>
              <a:t> Test instruments and equipment, as well as all associated test leads, cables, power cords, probes, and connectors, shall be visually inspected for external defects and damage before the equipment is used. If there is a defect or evidence of damage that might expose an employee to injury, then the defective or damaged item shall be removed from service, and no employee shall use it until repairs and tests necessary to render the equipment safe have been made.</a:t>
            </a:r>
          </a:p>
          <a:p>
            <a:pPr lvl="0"/>
            <a:r>
              <a:rPr lang="en-US" sz="1200" b="1" i="1" kern="1200" dirty="0">
                <a:solidFill>
                  <a:schemeClr val="tx1"/>
                </a:solidFill>
                <a:effectLst/>
                <a:latin typeface="+mn-lt"/>
                <a:ea typeface="+mn-ea"/>
                <a:cs typeface="+mn-cs"/>
              </a:rPr>
              <a:t>Rating of Equipment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29 CFR 1910.334(c)(3). </a:t>
            </a:r>
            <a:r>
              <a:rPr lang="en-US" sz="1200" kern="1200" dirty="0">
                <a:solidFill>
                  <a:schemeClr val="tx1"/>
                </a:solidFill>
                <a:effectLst/>
                <a:latin typeface="+mn-lt"/>
                <a:ea typeface="+mn-ea"/>
                <a:cs typeface="+mn-cs"/>
              </a:rPr>
              <a:t>Test instruments and equipment (and their accessories) shall be rated for the circuits and equipment to which they will be connected and shall be designed for the environment in which they will be used.</a:t>
            </a:r>
          </a:p>
          <a:p>
            <a:endParaRPr lang="en-US" dirty="0"/>
          </a:p>
        </p:txBody>
      </p:sp>
      <p:sp>
        <p:nvSpPr>
          <p:cNvPr id="4" name="Slide Number Placeholder 3"/>
          <p:cNvSpPr>
            <a:spLocks noGrp="1"/>
          </p:cNvSpPr>
          <p:nvPr>
            <p:ph type="sldNum" sz="quarter" idx="5"/>
          </p:nvPr>
        </p:nvSpPr>
        <p:spPr/>
        <p:txBody>
          <a:bodyPr/>
          <a:lstStyle/>
          <a:p>
            <a:fld id="{C91BA97B-301E-4302-8FE7-B3775A346B86}" type="slidenum">
              <a:rPr lang="en-US" smtClean="0"/>
              <a:t>105</a:t>
            </a:fld>
            <a:endParaRPr lang="en-US"/>
          </a:p>
        </p:txBody>
      </p:sp>
    </p:spTree>
    <p:extLst>
      <p:ext uri="{BB962C8B-B14F-4D97-AF65-F5344CB8AC3E}">
        <p14:creationId xmlns:p14="http://schemas.microsoft.com/office/powerpoint/2010/main" val="721645908"/>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a:solidFill>
                  <a:schemeClr val="tx1"/>
                </a:solidFill>
                <a:effectLst/>
                <a:latin typeface="+mn-lt"/>
                <a:ea typeface="+mn-ea"/>
                <a:cs typeface="+mn-cs"/>
              </a:rPr>
              <a:t>Multimeter Safety Checklist</a:t>
            </a:r>
          </a:p>
          <a:p>
            <a:pPr lvl="0"/>
            <a:r>
              <a:rPr lang="en-US" sz="1200" kern="1200" dirty="0">
                <a:solidFill>
                  <a:schemeClr val="tx1"/>
                </a:solidFill>
                <a:effectLst/>
                <a:latin typeface="+mn-lt"/>
                <a:ea typeface="+mn-ea"/>
                <a:cs typeface="+mn-cs"/>
              </a:rPr>
              <a:t>Check for cracked or oily cases</a:t>
            </a:r>
          </a:p>
          <a:p>
            <a:pPr lvl="0"/>
            <a:r>
              <a:rPr lang="en-US" sz="1200" kern="1200" dirty="0">
                <a:solidFill>
                  <a:schemeClr val="tx1"/>
                </a:solidFill>
                <a:effectLst/>
                <a:latin typeface="+mn-lt"/>
                <a:ea typeface="+mn-ea"/>
                <a:cs typeface="+mn-cs"/>
              </a:rPr>
              <a:t>Check for broken input jacks</a:t>
            </a:r>
          </a:p>
          <a:p>
            <a:pPr lvl="0"/>
            <a:r>
              <a:rPr lang="en-US" sz="1200" kern="1200" dirty="0">
                <a:solidFill>
                  <a:schemeClr val="tx1"/>
                </a:solidFill>
                <a:effectLst/>
                <a:latin typeface="+mn-lt"/>
                <a:ea typeface="+mn-ea"/>
                <a:cs typeface="+mn-cs"/>
              </a:rPr>
              <a:t>Check category rating</a:t>
            </a:r>
          </a:p>
          <a:p>
            <a:pPr lvl="0"/>
            <a:r>
              <a:rPr lang="en-US" sz="1200" kern="1200" dirty="0">
                <a:solidFill>
                  <a:schemeClr val="tx1"/>
                </a:solidFill>
                <a:effectLst/>
                <a:latin typeface="+mn-lt"/>
                <a:ea typeface="+mn-ea"/>
                <a:cs typeface="+mn-cs"/>
              </a:rPr>
              <a:t>Check that any replacement fuses and leads are approved by the manufacturer</a:t>
            </a:r>
          </a:p>
          <a:p>
            <a:endParaRPr lang="en-US" dirty="0"/>
          </a:p>
        </p:txBody>
      </p:sp>
      <p:sp>
        <p:nvSpPr>
          <p:cNvPr id="4" name="Slide Number Placeholder 3"/>
          <p:cNvSpPr>
            <a:spLocks noGrp="1"/>
          </p:cNvSpPr>
          <p:nvPr>
            <p:ph type="sldNum" sz="quarter" idx="5"/>
          </p:nvPr>
        </p:nvSpPr>
        <p:spPr/>
        <p:txBody>
          <a:bodyPr/>
          <a:lstStyle/>
          <a:p>
            <a:fld id="{C91BA97B-301E-4302-8FE7-B3775A346B86}" type="slidenum">
              <a:rPr lang="en-US" smtClean="0"/>
              <a:t>106</a:t>
            </a:fld>
            <a:endParaRPr lang="en-US"/>
          </a:p>
        </p:txBody>
      </p:sp>
    </p:spTree>
    <p:extLst>
      <p:ext uri="{BB962C8B-B14F-4D97-AF65-F5344CB8AC3E}">
        <p14:creationId xmlns:p14="http://schemas.microsoft.com/office/powerpoint/2010/main" val="3226346468"/>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a:solidFill>
                  <a:schemeClr val="tx1"/>
                </a:solidFill>
                <a:effectLst/>
                <a:latin typeface="+mn-lt"/>
                <a:ea typeface="+mn-ea"/>
                <a:cs typeface="+mn-cs"/>
              </a:rPr>
              <a:t>Reference: </a:t>
            </a:r>
            <a:r>
              <a:rPr lang="en-US" sz="1200" kern="1200" dirty="0">
                <a:solidFill>
                  <a:schemeClr val="tx1"/>
                </a:solidFill>
                <a:effectLst/>
                <a:latin typeface="+mn-lt"/>
                <a:ea typeface="+mn-ea"/>
                <a:cs typeface="+mn-cs"/>
              </a:rPr>
              <a:t>From the Fluke Digital Library @ www.fluke.com/library</a:t>
            </a:r>
          </a:p>
          <a:p>
            <a:r>
              <a:rPr lang="en-US" sz="1200" kern="1200" dirty="0">
                <a:solidFill>
                  <a:schemeClr val="tx1"/>
                </a:solidFill>
                <a:effectLst/>
                <a:latin typeface="+mn-lt"/>
                <a:ea typeface="+mn-ea"/>
                <a:cs typeface="+mn-cs"/>
              </a:rPr>
              <a:t>The most important single concept to understand about multi-meter safety is the Overvoltage Installation Category. The standard defines Categories I through IV, often abbreviated as CAT I, CAT II, etc. (See Figure 1.)</a:t>
            </a:r>
          </a:p>
          <a:p>
            <a:pPr lvl="0"/>
            <a:r>
              <a:rPr lang="en-US" sz="1200" kern="1200" dirty="0">
                <a:solidFill>
                  <a:schemeClr val="tx1"/>
                </a:solidFill>
                <a:effectLst/>
                <a:latin typeface="+mn-lt"/>
                <a:ea typeface="+mn-ea"/>
                <a:cs typeface="+mn-cs"/>
              </a:rPr>
              <a:t>A higher CAT number refers to an electrical environment with higher power available and higher energy. Thus, a multi-meter designed to a CAT III standard is resistant to higher energy than one designed to CAT II standards.</a:t>
            </a:r>
          </a:p>
          <a:p>
            <a:pPr lvl="0"/>
            <a:r>
              <a:rPr lang="en-US" sz="1200" kern="1200" dirty="0">
                <a:solidFill>
                  <a:schemeClr val="tx1"/>
                </a:solidFill>
                <a:effectLst/>
                <a:latin typeface="+mn-lt"/>
                <a:ea typeface="+mn-ea"/>
                <a:cs typeface="+mn-cs"/>
              </a:rPr>
              <a:t>The general rule-of-thumb is that the closer you are to the power source, the higher the category number, and the greater the potential danger.</a:t>
            </a:r>
          </a:p>
          <a:p>
            <a:endParaRPr lang="en-US" dirty="0"/>
          </a:p>
        </p:txBody>
      </p:sp>
      <p:sp>
        <p:nvSpPr>
          <p:cNvPr id="4" name="Slide Number Placeholder 3"/>
          <p:cNvSpPr>
            <a:spLocks noGrp="1"/>
          </p:cNvSpPr>
          <p:nvPr>
            <p:ph type="sldNum" sz="quarter" idx="5"/>
          </p:nvPr>
        </p:nvSpPr>
        <p:spPr/>
        <p:txBody>
          <a:bodyPr/>
          <a:lstStyle/>
          <a:p>
            <a:fld id="{C91BA97B-301E-4302-8FE7-B3775A346B86}" type="slidenum">
              <a:rPr lang="en-US" smtClean="0"/>
              <a:t>107</a:t>
            </a:fld>
            <a:endParaRPr lang="en-US"/>
          </a:p>
        </p:txBody>
      </p:sp>
    </p:spTree>
    <p:extLst>
      <p:ext uri="{BB962C8B-B14F-4D97-AF65-F5344CB8AC3E}">
        <p14:creationId xmlns:p14="http://schemas.microsoft.com/office/powerpoint/2010/main" val="417487567"/>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50" kern="1200" dirty="0">
                <a:solidFill>
                  <a:schemeClr val="tx1"/>
                </a:solidFill>
                <a:effectLst/>
                <a:latin typeface="+mn-lt"/>
                <a:ea typeface="+mn-ea"/>
                <a:cs typeface="+mn-cs"/>
              </a:rPr>
              <a:t>When work is performed on energized electrical equipment, an energized electrical work permit shall be required and documented under any of the following conditions:</a:t>
            </a:r>
          </a:p>
          <a:p>
            <a:pPr lvl="0"/>
            <a:r>
              <a:rPr lang="en-US" sz="1050" kern="1200" dirty="0">
                <a:solidFill>
                  <a:schemeClr val="tx1"/>
                </a:solidFill>
                <a:effectLst/>
                <a:latin typeface="+mn-lt"/>
                <a:ea typeface="+mn-ea"/>
                <a:cs typeface="+mn-cs"/>
              </a:rPr>
              <a:t>When work is performed within the restricted approach boundary.</a:t>
            </a:r>
          </a:p>
          <a:p>
            <a:pPr lvl="0"/>
            <a:r>
              <a:rPr lang="en-US" sz="1050" kern="1200" dirty="0">
                <a:solidFill>
                  <a:schemeClr val="tx1"/>
                </a:solidFill>
                <a:effectLst/>
                <a:latin typeface="+mn-lt"/>
                <a:ea typeface="+mn-ea"/>
                <a:cs typeface="+mn-cs"/>
              </a:rPr>
              <a:t>When an employee interacts with the equipment when conductors or circuit parts are not exposed but an increased likelihood of injury from an exposure to an arc flash hazard exists.</a:t>
            </a:r>
          </a:p>
          <a:p>
            <a:r>
              <a:rPr lang="en-US" sz="1050" kern="1200" dirty="0">
                <a:solidFill>
                  <a:schemeClr val="tx1"/>
                </a:solidFill>
                <a:effectLst/>
                <a:latin typeface="+mn-lt"/>
                <a:ea typeface="+mn-ea"/>
                <a:cs typeface="+mn-cs"/>
              </a:rPr>
              <a:t>The work permit shall include, but not be limited to, the following items:</a:t>
            </a:r>
          </a:p>
          <a:p>
            <a:pPr lvl="0"/>
            <a:r>
              <a:rPr lang="en-US" sz="1050" kern="1200" dirty="0">
                <a:solidFill>
                  <a:schemeClr val="tx1"/>
                </a:solidFill>
                <a:effectLst/>
                <a:latin typeface="+mn-lt"/>
                <a:ea typeface="+mn-ea"/>
                <a:cs typeface="+mn-cs"/>
              </a:rPr>
              <a:t>Description of the circuit / equipment to be worked on and its location.</a:t>
            </a:r>
          </a:p>
          <a:p>
            <a:pPr lvl="0"/>
            <a:r>
              <a:rPr lang="en-US" sz="1050" kern="1200" dirty="0">
                <a:solidFill>
                  <a:schemeClr val="tx1"/>
                </a:solidFill>
                <a:effectLst/>
                <a:latin typeface="+mn-lt"/>
                <a:ea typeface="+mn-ea"/>
                <a:cs typeface="+mn-cs"/>
              </a:rPr>
              <a:t>Description of the work to be performed.</a:t>
            </a:r>
          </a:p>
          <a:p>
            <a:pPr lvl="0"/>
            <a:r>
              <a:rPr lang="en-US" sz="1050" kern="1200" dirty="0">
                <a:solidFill>
                  <a:schemeClr val="tx1"/>
                </a:solidFill>
                <a:effectLst/>
                <a:latin typeface="+mn-lt"/>
                <a:ea typeface="+mn-ea"/>
                <a:cs typeface="+mn-cs"/>
              </a:rPr>
              <a:t>Justification for why the work must be performed in an energized condition.</a:t>
            </a:r>
          </a:p>
          <a:p>
            <a:pPr lvl="0"/>
            <a:r>
              <a:rPr lang="en-US" sz="1050" kern="1200" dirty="0">
                <a:solidFill>
                  <a:schemeClr val="tx1"/>
                </a:solidFill>
                <a:effectLst/>
                <a:latin typeface="+mn-lt"/>
                <a:ea typeface="+mn-ea"/>
                <a:cs typeface="+mn-cs"/>
              </a:rPr>
              <a:t>Description of the safe work practices to be employed.</a:t>
            </a:r>
          </a:p>
          <a:p>
            <a:pPr lvl="0"/>
            <a:r>
              <a:rPr lang="en-US" sz="1050" kern="1200" dirty="0">
                <a:solidFill>
                  <a:schemeClr val="tx1"/>
                </a:solidFill>
                <a:effectLst/>
                <a:latin typeface="+mn-lt"/>
                <a:ea typeface="+mn-ea"/>
                <a:cs typeface="+mn-cs"/>
              </a:rPr>
              <a:t>Results of the shock risk assessment:</a:t>
            </a:r>
          </a:p>
          <a:p>
            <a:pPr lvl="1"/>
            <a:r>
              <a:rPr lang="en-US" sz="1050" kern="1200" dirty="0">
                <a:solidFill>
                  <a:schemeClr val="tx1"/>
                </a:solidFill>
                <a:effectLst/>
                <a:latin typeface="+mn-lt"/>
                <a:ea typeface="+mn-ea"/>
                <a:cs typeface="+mn-cs"/>
              </a:rPr>
              <a:t>Voltage to which personnel will be exposed.</a:t>
            </a:r>
          </a:p>
          <a:p>
            <a:pPr lvl="1"/>
            <a:r>
              <a:rPr lang="en-US" sz="1050" kern="1200" dirty="0">
                <a:solidFill>
                  <a:schemeClr val="tx1"/>
                </a:solidFill>
                <a:effectLst/>
                <a:latin typeface="+mn-lt"/>
                <a:ea typeface="+mn-ea"/>
                <a:cs typeface="+mn-cs"/>
              </a:rPr>
              <a:t>Limited approach boundary.</a:t>
            </a:r>
          </a:p>
          <a:p>
            <a:pPr lvl="1"/>
            <a:r>
              <a:rPr lang="en-US" sz="1050" kern="1200" dirty="0">
                <a:solidFill>
                  <a:schemeClr val="tx1"/>
                </a:solidFill>
                <a:effectLst/>
                <a:latin typeface="+mn-lt"/>
                <a:ea typeface="+mn-ea"/>
                <a:cs typeface="+mn-cs"/>
              </a:rPr>
              <a:t>Restricted approach boundary.</a:t>
            </a:r>
          </a:p>
          <a:p>
            <a:pPr lvl="1"/>
            <a:r>
              <a:rPr lang="en-US" sz="1050" kern="1200" dirty="0">
                <a:solidFill>
                  <a:schemeClr val="tx1"/>
                </a:solidFill>
                <a:effectLst/>
                <a:latin typeface="+mn-lt"/>
                <a:ea typeface="+mn-ea"/>
                <a:cs typeface="+mn-cs"/>
              </a:rPr>
              <a:t>Personal and other protective equipment required by this standard to safely perform the assigned task and to protect against the shock hazard.</a:t>
            </a:r>
          </a:p>
          <a:p>
            <a:pPr lvl="0"/>
            <a:r>
              <a:rPr lang="en-US" sz="1050" kern="1200" dirty="0">
                <a:solidFill>
                  <a:schemeClr val="tx1"/>
                </a:solidFill>
                <a:effectLst/>
                <a:latin typeface="+mn-lt"/>
                <a:ea typeface="+mn-ea"/>
                <a:cs typeface="+mn-cs"/>
              </a:rPr>
              <a:t>Results of the arc flash risk assessment:</a:t>
            </a:r>
          </a:p>
          <a:p>
            <a:pPr lvl="1"/>
            <a:r>
              <a:rPr lang="en-US" sz="1050" kern="1200" dirty="0">
                <a:solidFill>
                  <a:schemeClr val="tx1"/>
                </a:solidFill>
                <a:effectLst/>
                <a:latin typeface="+mn-lt"/>
                <a:ea typeface="+mn-ea"/>
                <a:cs typeface="+mn-cs"/>
              </a:rPr>
              <a:t>Available incident energy at the working distance or arc flash PPE category.</a:t>
            </a:r>
          </a:p>
          <a:p>
            <a:pPr lvl="1"/>
            <a:r>
              <a:rPr lang="en-US" sz="1050" kern="1200" dirty="0">
                <a:solidFill>
                  <a:schemeClr val="tx1"/>
                </a:solidFill>
                <a:effectLst/>
                <a:latin typeface="+mn-lt"/>
                <a:ea typeface="+mn-ea"/>
                <a:cs typeface="+mn-cs"/>
              </a:rPr>
              <a:t>Personal and other protective equipment required to protect against the arc flash hazard.</a:t>
            </a:r>
          </a:p>
          <a:p>
            <a:pPr lvl="1"/>
            <a:r>
              <a:rPr lang="en-US" sz="1050" kern="1200" dirty="0">
                <a:solidFill>
                  <a:schemeClr val="tx1"/>
                </a:solidFill>
                <a:effectLst/>
                <a:latin typeface="+mn-lt"/>
                <a:ea typeface="+mn-ea"/>
                <a:cs typeface="+mn-cs"/>
              </a:rPr>
              <a:t>Arc flash boundary.</a:t>
            </a:r>
          </a:p>
          <a:p>
            <a:pPr lvl="0"/>
            <a:r>
              <a:rPr lang="en-US" sz="1050" kern="1200" dirty="0">
                <a:solidFill>
                  <a:schemeClr val="tx1"/>
                </a:solidFill>
                <a:effectLst/>
                <a:latin typeface="+mn-lt"/>
                <a:ea typeface="+mn-ea"/>
                <a:cs typeface="+mn-cs"/>
              </a:rPr>
              <a:t>Means employed to restrict the access of unqualified persons to the work area.</a:t>
            </a:r>
          </a:p>
          <a:p>
            <a:pPr lvl="0"/>
            <a:r>
              <a:rPr lang="en-US" sz="1050" kern="1200" dirty="0">
                <a:solidFill>
                  <a:schemeClr val="tx1"/>
                </a:solidFill>
                <a:effectLst/>
                <a:latin typeface="+mn-lt"/>
                <a:ea typeface="+mn-ea"/>
                <a:cs typeface="+mn-cs"/>
              </a:rPr>
              <a:t>Evidence of completion of a job briefing, including a discussion of any job-specific hazards.</a:t>
            </a:r>
          </a:p>
          <a:p>
            <a:pPr lvl="0"/>
            <a:r>
              <a:rPr lang="en-US" sz="1050" kern="1200" dirty="0">
                <a:solidFill>
                  <a:schemeClr val="tx1"/>
                </a:solidFill>
                <a:effectLst/>
                <a:latin typeface="+mn-lt"/>
                <a:ea typeface="+mn-ea"/>
                <a:cs typeface="+mn-cs"/>
              </a:rPr>
              <a:t>Energized work approval (authorizing or responsible management, safety officer, or owner, etc.) signature(s).</a:t>
            </a:r>
          </a:p>
          <a:p>
            <a:r>
              <a:rPr lang="en-US" sz="1050" kern="1200" dirty="0">
                <a:solidFill>
                  <a:schemeClr val="tx1"/>
                </a:solidFill>
                <a:effectLst/>
                <a:latin typeface="+mn-lt"/>
                <a:ea typeface="+mn-ea"/>
                <a:cs typeface="+mn-cs"/>
              </a:rPr>
              <a:t/>
            </a:r>
            <a:br>
              <a:rPr lang="en-US" sz="1050" kern="1200" dirty="0">
                <a:solidFill>
                  <a:schemeClr val="tx1"/>
                </a:solidFill>
                <a:effectLst/>
                <a:latin typeface="+mn-lt"/>
                <a:ea typeface="+mn-ea"/>
                <a:cs typeface="+mn-cs"/>
              </a:rPr>
            </a:br>
            <a:endParaRPr lang="en-US" sz="1050" dirty="0"/>
          </a:p>
        </p:txBody>
      </p:sp>
      <p:sp>
        <p:nvSpPr>
          <p:cNvPr id="4" name="Slide Number Placeholder 3"/>
          <p:cNvSpPr>
            <a:spLocks noGrp="1"/>
          </p:cNvSpPr>
          <p:nvPr>
            <p:ph type="sldNum" sz="quarter" idx="5"/>
          </p:nvPr>
        </p:nvSpPr>
        <p:spPr/>
        <p:txBody>
          <a:bodyPr/>
          <a:lstStyle/>
          <a:p>
            <a:fld id="{C91BA97B-301E-4302-8FE7-B3775A346B86}" type="slidenum">
              <a:rPr lang="en-US" smtClean="0"/>
              <a:t>108</a:t>
            </a:fld>
            <a:endParaRPr lang="en-US"/>
          </a:p>
        </p:txBody>
      </p:sp>
    </p:spTree>
    <p:extLst>
      <p:ext uri="{BB962C8B-B14F-4D97-AF65-F5344CB8AC3E}">
        <p14:creationId xmlns:p14="http://schemas.microsoft.com/office/powerpoint/2010/main" val="1318041479"/>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a:solidFill>
                  <a:schemeClr val="tx1"/>
                </a:solidFill>
                <a:effectLst/>
                <a:latin typeface="+mn-lt"/>
                <a:ea typeface="+mn-ea"/>
                <a:cs typeface="+mn-cs"/>
              </a:rPr>
              <a:t>Discussion Points</a:t>
            </a:r>
          </a:p>
          <a:p>
            <a:pPr lvl="0"/>
            <a:r>
              <a:rPr lang="en-US" sz="1200" kern="1200" dirty="0">
                <a:solidFill>
                  <a:schemeClr val="tx1"/>
                </a:solidFill>
                <a:effectLst/>
                <a:latin typeface="+mn-lt"/>
                <a:ea typeface="+mn-ea"/>
                <a:cs typeface="+mn-cs"/>
              </a:rPr>
              <a:t>Safeguards for personnel protection</a:t>
            </a:r>
          </a:p>
          <a:p>
            <a:pPr lvl="0"/>
            <a:r>
              <a:rPr lang="en-US" sz="1200" kern="1200" dirty="0">
                <a:solidFill>
                  <a:schemeClr val="tx1"/>
                </a:solidFill>
                <a:effectLst/>
                <a:latin typeface="+mn-lt"/>
                <a:ea typeface="+mn-ea"/>
                <a:cs typeface="+mn-cs"/>
              </a:rPr>
              <a:t>Arc flash suit – arc rating</a:t>
            </a:r>
          </a:p>
          <a:p>
            <a:pPr lvl="0"/>
            <a:r>
              <a:rPr lang="en-US" sz="1200" kern="1200" dirty="0">
                <a:solidFill>
                  <a:schemeClr val="tx1"/>
                </a:solidFill>
                <a:effectLst/>
                <a:latin typeface="+mn-lt"/>
                <a:ea typeface="+mn-ea"/>
                <a:cs typeface="+mn-cs"/>
              </a:rPr>
              <a:t>Arc flash PPE categories</a:t>
            </a:r>
          </a:p>
          <a:p>
            <a:pPr lvl="0"/>
            <a:r>
              <a:rPr lang="en-US" sz="1200" kern="1200" dirty="0">
                <a:solidFill>
                  <a:schemeClr val="tx1"/>
                </a:solidFill>
                <a:effectLst/>
                <a:latin typeface="+mn-lt"/>
                <a:ea typeface="+mn-ea"/>
                <a:cs typeface="+mn-cs"/>
              </a:rPr>
              <a:t>Care and maintenance of arc-rated clothing and arc-rated arc flash suits</a:t>
            </a:r>
          </a:p>
          <a:p>
            <a:pPr lvl="0"/>
            <a:r>
              <a:rPr lang="en-US" sz="1200" kern="1200" dirty="0">
                <a:solidFill>
                  <a:schemeClr val="tx1"/>
                </a:solidFill>
                <a:effectLst/>
                <a:latin typeface="+mn-lt"/>
                <a:ea typeface="+mn-ea"/>
                <a:cs typeface="+mn-cs"/>
              </a:rPr>
              <a:t>Voltage-rated tools</a:t>
            </a:r>
          </a:p>
          <a:p>
            <a:endParaRPr lang="en-US" dirty="0"/>
          </a:p>
        </p:txBody>
      </p:sp>
      <p:sp>
        <p:nvSpPr>
          <p:cNvPr id="4" name="Slide Number Placeholder 3"/>
          <p:cNvSpPr>
            <a:spLocks noGrp="1"/>
          </p:cNvSpPr>
          <p:nvPr>
            <p:ph type="sldNum" sz="quarter" idx="5"/>
          </p:nvPr>
        </p:nvSpPr>
        <p:spPr/>
        <p:txBody>
          <a:bodyPr/>
          <a:lstStyle/>
          <a:p>
            <a:fld id="{C91BA97B-301E-4302-8FE7-B3775A346B86}" type="slidenum">
              <a:rPr lang="en-US" smtClean="0"/>
              <a:t>109</a:t>
            </a:fld>
            <a:endParaRPr lang="en-US"/>
          </a:p>
        </p:txBody>
      </p:sp>
    </p:spTree>
    <p:extLst>
      <p:ext uri="{BB962C8B-B14F-4D97-AF65-F5344CB8AC3E}">
        <p14:creationId xmlns:p14="http://schemas.microsoft.com/office/powerpoint/2010/main" val="21298554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kern="1200" dirty="0">
                <a:solidFill>
                  <a:schemeClr val="tx1"/>
                </a:solidFill>
                <a:effectLst/>
                <a:latin typeface="+mn-lt"/>
                <a:ea typeface="+mn-ea"/>
                <a:cs typeface="+mn-cs"/>
              </a:rPr>
              <a:t>Arc Flash Suit (NFPA 70E – 2018) </a:t>
            </a:r>
            <a:r>
              <a:rPr lang="en-US" sz="1200" kern="1200" dirty="0">
                <a:solidFill>
                  <a:schemeClr val="tx1"/>
                </a:solidFill>
                <a:effectLst/>
                <a:latin typeface="+mn-lt"/>
                <a:ea typeface="+mn-ea"/>
                <a:cs typeface="+mn-cs"/>
              </a:rPr>
              <a:t>is a complete arc-rated clothing and equipment system that covers the entire body, except for the hands and feet. An arc flash suit may include pants or overalls, a jacket or a coverall, and a beekeeper-type hood fitted with a face shield.</a:t>
            </a:r>
          </a:p>
          <a:p>
            <a:endParaRPr lang="en-US" dirty="0"/>
          </a:p>
        </p:txBody>
      </p:sp>
      <p:sp>
        <p:nvSpPr>
          <p:cNvPr id="4" name="Slide Number Placeholder 3"/>
          <p:cNvSpPr>
            <a:spLocks noGrp="1"/>
          </p:cNvSpPr>
          <p:nvPr>
            <p:ph type="sldNum" sz="quarter" idx="5"/>
          </p:nvPr>
        </p:nvSpPr>
        <p:spPr/>
        <p:txBody>
          <a:bodyPr/>
          <a:lstStyle/>
          <a:p>
            <a:fld id="{C91BA97B-301E-4302-8FE7-B3775A346B86}" type="slidenum">
              <a:rPr lang="en-US" smtClean="0"/>
              <a:t>11</a:t>
            </a:fld>
            <a:endParaRPr lang="en-US"/>
          </a:p>
        </p:txBody>
      </p:sp>
    </p:spTree>
    <p:extLst>
      <p:ext uri="{BB962C8B-B14F-4D97-AF65-F5344CB8AC3E}">
        <p14:creationId xmlns:p14="http://schemas.microsoft.com/office/powerpoint/2010/main" val="2005430440"/>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Personal protective equipment (PPE) is equipment worn to minimize exposure to hazards that cause serious workplace injuries. These injuries may result from contact with electrical, mechanical, or other workplace hazards. Personal protective equipment may include items such as gloves, safety glasses and shoes, earplugs or muffs, hard hats, and arc-rated clothing.</a:t>
            </a:r>
          </a:p>
          <a:p>
            <a:endParaRPr lang="en-US" dirty="0"/>
          </a:p>
        </p:txBody>
      </p:sp>
      <p:sp>
        <p:nvSpPr>
          <p:cNvPr id="4" name="Slide Number Placeholder 3"/>
          <p:cNvSpPr>
            <a:spLocks noGrp="1"/>
          </p:cNvSpPr>
          <p:nvPr>
            <p:ph type="sldNum" sz="quarter" idx="5"/>
          </p:nvPr>
        </p:nvSpPr>
        <p:spPr/>
        <p:txBody>
          <a:bodyPr/>
          <a:lstStyle/>
          <a:p>
            <a:fld id="{C91BA97B-301E-4302-8FE7-B3775A346B86}" type="slidenum">
              <a:rPr lang="en-US" smtClean="0"/>
              <a:t>110</a:t>
            </a:fld>
            <a:endParaRPr lang="en-US"/>
          </a:p>
        </p:txBody>
      </p:sp>
    </p:spTree>
    <p:extLst>
      <p:ext uri="{BB962C8B-B14F-4D97-AF65-F5344CB8AC3E}">
        <p14:creationId xmlns:p14="http://schemas.microsoft.com/office/powerpoint/2010/main" val="3605148819"/>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a:solidFill>
                  <a:schemeClr val="tx1"/>
                </a:solidFill>
                <a:effectLst/>
                <a:latin typeface="+mn-lt"/>
                <a:ea typeface="+mn-ea"/>
                <a:cs typeface="+mn-cs"/>
              </a:rPr>
              <a:t>Safeguards for Personnel Protection (OSHA) – 29 CFR 1910.335</a:t>
            </a:r>
          </a:p>
          <a:p>
            <a:pPr lvl="0"/>
            <a:r>
              <a:rPr lang="en-US" sz="1200" kern="1200" dirty="0">
                <a:solidFill>
                  <a:schemeClr val="tx1"/>
                </a:solidFill>
                <a:effectLst/>
                <a:latin typeface="+mn-lt"/>
                <a:ea typeface="+mn-ea"/>
                <a:cs typeface="+mn-cs"/>
              </a:rPr>
              <a:t>Rubber insulating protective equipment shall be maintained in a safe, reliable condition and shall be periodically inspected or tested.</a:t>
            </a:r>
            <a:r>
              <a:rPr lang="en-US" sz="1200" i="1" kern="1200" dirty="0">
                <a:solidFill>
                  <a:schemeClr val="tx1"/>
                </a:solidFill>
                <a:effectLst/>
                <a:latin typeface="+mn-lt"/>
                <a:ea typeface="+mn-ea"/>
                <a:cs typeface="+mn-cs"/>
              </a:rPr>
              <a:t> (See next page: OSHA TABLE I-5-RUBBER INSULATING EQUIPMENT, TEST INTERVALS.)</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If the insulating capability of protective equipment may be subject to damage during use, the insulating material shall be protected. (For example, an outer covering of leather is required for the protection of rubber insulating material.)</a:t>
            </a:r>
          </a:p>
          <a:p>
            <a:pPr lvl="0"/>
            <a:r>
              <a:rPr lang="en-US" sz="1200" kern="1200" dirty="0">
                <a:solidFill>
                  <a:schemeClr val="tx1"/>
                </a:solidFill>
                <a:effectLst/>
                <a:latin typeface="+mn-lt"/>
                <a:ea typeface="+mn-ea"/>
                <a:cs typeface="+mn-cs"/>
              </a:rPr>
              <a:t>Employees shall wear nonconductive head protection wherever there is a danger of head injury from electric shock or burns due to contact with exposed energized parts.</a:t>
            </a:r>
          </a:p>
          <a:p>
            <a:pPr lvl="0"/>
            <a:r>
              <a:rPr lang="en-US" sz="1200" kern="1200" dirty="0">
                <a:solidFill>
                  <a:schemeClr val="tx1"/>
                </a:solidFill>
                <a:effectLst/>
                <a:latin typeface="+mn-lt"/>
                <a:ea typeface="+mn-ea"/>
                <a:cs typeface="+mn-cs"/>
              </a:rPr>
              <a:t>Employees shall wear protective equipment for the eyes or face wherever there is danger of injury to the eyes or face from electric arcs or flashes or from flying objects resulting from electrical explosion. </a:t>
            </a:r>
          </a:p>
          <a:p>
            <a:endParaRPr lang="en-US" dirty="0"/>
          </a:p>
        </p:txBody>
      </p:sp>
      <p:sp>
        <p:nvSpPr>
          <p:cNvPr id="4" name="Slide Number Placeholder 3"/>
          <p:cNvSpPr>
            <a:spLocks noGrp="1"/>
          </p:cNvSpPr>
          <p:nvPr>
            <p:ph type="sldNum" sz="quarter" idx="5"/>
          </p:nvPr>
        </p:nvSpPr>
        <p:spPr/>
        <p:txBody>
          <a:bodyPr/>
          <a:lstStyle/>
          <a:p>
            <a:fld id="{C91BA97B-301E-4302-8FE7-B3775A346B86}" type="slidenum">
              <a:rPr lang="en-US" smtClean="0"/>
              <a:t>111</a:t>
            </a:fld>
            <a:endParaRPr lang="en-US"/>
          </a:p>
        </p:txBody>
      </p:sp>
    </p:spTree>
    <p:extLst>
      <p:ext uri="{BB962C8B-B14F-4D97-AF65-F5344CB8AC3E}">
        <p14:creationId xmlns:p14="http://schemas.microsoft.com/office/powerpoint/2010/main" val="1844420919"/>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a:solidFill>
                  <a:schemeClr val="tx1"/>
                </a:solidFill>
                <a:effectLst/>
                <a:latin typeface="+mn-lt"/>
                <a:ea typeface="+mn-ea"/>
                <a:cs typeface="+mn-cs"/>
              </a:rPr>
              <a:t>OSHA Table I-5-Rubber Insulating Equipment, Test Intervals</a:t>
            </a:r>
          </a:p>
          <a:p>
            <a:r>
              <a:rPr lang="en-US" sz="1200" kern="1200" dirty="0">
                <a:solidFill>
                  <a:schemeClr val="tx1"/>
                </a:solidFill>
                <a:effectLst/>
                <a:latin typeface="+mn-lt"/>
                <a:ea typeface="+mn-ea"/>
                <a:cs typeface="+mn-cs"/>
              </a:rPr>
              <a:t>Employers shall certify that equipment has been tested. The certification shall identify the equipment that passed the test and the date it was tested and shall be made available upon request to the Assistant Secretary for Occupational Safety and Health and to employees or their authorized representatives.</a:t>
            </a:r>
          </a:p>
          <a:p>
            <a:endParaRPr lang="en-US" dirty="0"/>
          </a:p>
        </p:txBody>
      </p:sp>
      <p:sp>
        <p:nvSpPr>
          <p:cNvPr id="4" name="Slide Number Placeholder 3"/>
          <p:cNvSpPr>
            <a:spLocks noGrp="1"/>
          </p:cNvSpPr>
          <p:nvPr>
            <p:ph type="sldNum" sz="quarter" idx="5"/>
          </p:nvPr>
        </p:nvSpPr>
        <p:spPr/>
        <p:txBody>
          <a:bodyPr/>
          <a:lstStyle/>
          <a:p>
            <a:fld id="{C91BA97B-301E-4302-8FE7-B3775A346B86}" type="slidenum">
              <a:rPr lang="en-US" smtClean="0"/>
              <a:t>112</a:t>
            </a:fld>
            <a:endParaRPr lang="en-US"/>
          </a:p>
        </p:txBody>
      </p:sp>
    </p:spTree>
    <p:extLst>
      <p:ext uri="{BB962C8B-B14F-4D97-AF65-F5344CB8AC3E}">
        <p14:creationId xmlns:p14="http://schemas.microsoft.com/office/powerpoint/2010/main" val="1750077607"/>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a:solidFill>
                  <a:schemeClr val="tx1"/>
                </a:solidFill>
                <a:effectLst/>
                <a:latin typeface="+mn-lt"/>
                <a:ea typeface="+mn-ea"/>
                <a:cs typeface="+mn-cs"/>
              </a:rPr>
              <a:t>Arc Flash Suit (NFPA 70E – 2018) </a:t>
            </a:r>
            <a:r>
              <a:rPr lang="en-US" sz="1200" kern="1200" dirty="0">
                <a:solidFill>
                  <a:schemeClr val="tx1"/>
                </a:solidFill>
                <a:effectLst/>
                <a:latin typeface="+mn-lt"/>
                <a:ea typeface="+mn-ea"/>
                <a:cs typeface="+mn-cs"/>
              </a:rPr>
              <a:t>is a complete arc-rated clothing and equipment system that covers the entire body, except for the hands and feet. An arc flash suit may include pants or overalls, a jacket or a coverall, and a beekeeper-type hood fitted with a face shield.</a:t>
            </a:r>
          </a:p>
          <a:p>
            <a:r>
              <a:rPr lang="en-US" sz="1200" b="1" i="1" kern="1200" dirty="0">
                <a:solidFill>
                  <a:schemeClr val="tx1"/>
                </a:solidFill>
                <a:effectLst/>
                <a:latin typeface="+mn-lt"/>
                <a:ea typeface="+mn-ea"/>
                <a:cs typeface="+mn-cs"/>
              </a:rPr>
              <a:t>Arc Rating (NFPA 70E – 2018). </a:t>
            </a:r>
            <a:r>
              <a:rPr lang="en-US" sz="1200" kern="1200" dirty="0">
                <a:solidFill>
                  <a:schemeClr val="tx1"/>
                </a:solidFill>
                <a:effectLst/>
                <a:latin typeface="+mn-lt"/>
                <a:ea typeface="+mn-ea"/>
                <a:cs typeface="+mn-cs"/>
              </a:rPr>
              <a:t>Arc rating is the value attributed to materials that describes their performance during exposure to an electrical arc discharge. The arc rating is expressed in </a:t>
            </a:r>
            <a:r>
              <a:rPr lang="en-US" sz="1200" kern="1200" dirty="0" err="1">
                <a:solidFill>
                  <a:schemeClr val="tx1"/>
                </a:solidFill>
                <a:effectLst/>
                <a:latin typeface="+mn-lt"/>
                <a:ea typeface="+mn-ea"/>
                <a:cs typeface="+mn-cs"/>
              </a:rPr>
              <a:t>cal</a:t>
            </a:r>
            <a:r>
              <a:rPr lang="en-US" sz="1200" kern="1200" dirty="0">
                <a:solidFill>
                  <a:schemeClr val="tx1"/>
                </a:solidFill>
                <a:effectLst/>
                <a:latin typeface="+mn-lt"/>
                <a:ea typeface="+mn-ea"/>
                <a:cs typeface="+mn-cs"/>
              </a:rPr>
              <a:t>/cm² and is derived from the determined value of the arc thermal performance value (ATPV) or energy of breakopen threshold (EBT) (should a material system exhibit a breakopen response below the ATPV value). Arc rating is reported as either ATPV or EBT, whichever is the lower value.</a:t>
            </a:r>
          </a:p>
          <a:p>
            <a:endParaRPr lang="en-US" dirty="0"/>
          </a:p>
        </p:txBody>
      </p:sp>
      <p:sp>
        <p:nvSpPr>
          <p:cNvPr id="4" name="Slide Number Placeholder 3"/>
          <p:cNvSpPr>
            <a:spLocks noGrp="1"/>
          </p:cNvSpPr>
          <p:nvPr>
            <p:ph type="sldNum" sz="quarter" idx="5"/>
          </p:nvPr>
        </p:nvSpPr>
        <p:spPr/>
        <p:txBody>
          <a:bodyPr/>
          <a:lstStyle/>
          <a:p>
            <a:fld id="{C91BA97B-301E-4302-8FE7-B3775A346B86}" type="slidenum">
              <a:rPr lang="en-US" smtClean="0"/>
              <a:t>113</a:t>
            </a:fld>
            <a:endParaRPr lang="en-US"/>
          </a:p>
        </p:txBody>
      </p:sp>
    </p:spTree>
    <p:extLst>
      <p:ext uri="{BB962C8B-B14F-4D97-AF65-F5344CB8AC3E}">
        <p14:creationId xmlns:p14="http://schemas.microsoft.com/office/powerpoint/2010/main" val="1209605676"/>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F952D45-5645-4CF7-837E-2B8B261B9623}" type="slidenum">
              <a:rPr lang="en-US" smtClean="0"/>
              <a:pPr eaLnBrk="1" hangingPunct="1"/>
              <a:t>114</a:t>
            </a:fld>
            <a:endParaRPr lang="en-US" dirty="0"/>
          </a:p>
        </p:txBody>
      </p:sp>
      <p:sp>
        <p:nvSpPr>
          <p:cNvPr id="321539" name="Rectangle 2"/>
          <p:cNvSpPr>
            <a:spLocks noGrp="1" noRot="1" noChangeAspect="1" noChangeArrowheads="1" noTextEdit="1"/>
          </p:cNvSpPr>
          <p:nvPr>
            <p:ph type="sldImg"/>
          </p:nvPr>
        </p:nvSpPr>
        <p:spPr>
          <a:ln/>
        </p:spPr>
      </p:sp>
      <p:sp>
        <p:nvSpPr>
          <p:cNvPr id="321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Underwear</a:t>
            </a:r>
          </a:p>
          <a:p>
            <a:pPr eaLnBrk="1" hangingPunct="1"/>
            <a:r>
              <a:rPr lang="en-US" sz="1200" dirty="0"/>
              <a:t>No acetate</a:t>
            </a:r>
          </a:p>
          <a:p>
            <a:pPr eaLnBrk="1" hangingPunct="1"/>
            <a:r>
              <a:rPr lang="en-US" sz="1200" dirty="0"/>
              <a:t>No Nylon</a:t>
            </a:r>
          </a:p>
          <a:p>
            <a:pPr eaLnBrk="1" hangingPunct="1"/>
            <a:r>
              <a:rPr lang="en-US" sz="1200" dirty="0"/>
              <a:t>No polyester</a:t>
            </a:r>
          </a:p>
          <a:p>
            <a:pPr eaLnBrk="1" hangingPunct="1"/>
            <a:r>
              <a:rPr lang="en-US" sz="1200" dirty="0"/>
              <a:t>No Polypropylene</a:t>
            </a:r>
          </a:p>
          <a:p>
            <a:pPr eaLnBrk="1" hangingPunct="1"/>
            <a:r>
              <a:rPr lang="en-US" sz="1200" dirty="0"/>
              <a:t>No Spandex</a:t>
            </a:r>
          </a:p>
          <a:p>
            <a:pPr eaLnBrk="1" hangingPunct="1"/>
            <a:endParaRPr lang="en-US" dirty="0"/>
          </a:p>
        </p:txBody>
      </p:sp>
    </p:spTree>
    <p:extLst>
      <p:ext uri="{BB962C8B-B14F-4D97-AF65-F5344CB8AC3E}">
        <p14:creationId xmlns:p14="http://schemas.microsoft.com/office/powerpoint/2010/main" val="2233156928"/>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Insulated tools are hand tools used to help protect them from and reduce electrical-related incidents such as: electrocution, arc flash, and arc blasts. The use and application of insulated tools and appropriate PPE (Personal Protection Equipment) is required by OSHA. Insulated tools are rated at 1,000 volts, but subjected to 10,000 volts before distribution (mandated by the ASTM F1505 standard). Insulated tools comply with the International Electrotechnical Commission (IEC) 60900 standard and The National Fire Protection Association (NFPA) 70E standard.</a:t>
            </a:r>
          </a:p>
          <a:p>
            <a:r>
              <a:rPr lang="en-US" sz="1200" kern="1200" dirty="0">
                <a:solidFill>
                  <a:schemeClr val="tx1"/>
                </a:solidFill>
                <a:effectLst/>
                <a:latin typeface="+mn-lt"/>
                <a:ea typeface="+mn-ea"/>
                <a:cs typeface="+mn-cs"/>
              </a:rPr>
              <a:t>Most hand tools are manufactured with a rubber coating over the handle (or handles). However, this does not mean that they are insulated tools. Therefore, they are not necessarily suitable for electrical-related work. The rubber coating on common hand tools is for comfort and grip. It is not to provide protection from electrical current.</a:t>
            </a:r>
          </a:p>
          <a:p>
            <a:endParaRPr lang="en-US" dirty="0"/>
          </a:p>
        </p:txBody>
      </p:sp>
      <p:sp>
        <p:nvSpPr>
          <p:cNvPr id="4" name="Slide Number Placeholder 3"/>
          <p:cNvSpPr>
            <a:spLocks noGrp="1"/>
          </p:cNvSpPr>
          <p:nvPr>
            <p:ph type="sldNum" sz="quarter" idx="5"/>
          </p:nvPr>
        </p:nvSpPr>
        <p:spPr/>
        <p:txBody>
          <a:bodyPr/>
          <a:lstStyle/>
          <a:p>
            <a:fld id="{C91BA97B-301E-4302-8FE7-B3775A346B86}" type="slidenum">
              <a:rPr lang="en-US" smtClean="0"/>
              <a:t>115</a:t>
            </a:fld>
            <a:endParaRPr lang="en-US"/>
          </a:p>
        </p:txBody>
      </p:sp>
    </p:spTree>
    <p:extLst>
      <p:ext uri="{BB962C8B-B14F-4D97-AF65-F5344CB8AC3E}">
        <p14:creationId xmlns:p14="http://schemas.microsoft.com/office/powerpoint/2010/main" val="467925704"/>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An electrician was removing metal fish tape from a hole at the base of a metal light pole. The fish tape became energized, electrocuting him.</a:t>
            </a:r>
          </a:p>
          <a:p>
            <a:endParaRPr lang="en-US" dirty="0"/>
          </a:p>
        </p:txBody>
      </p:sp>
      <p:sp>
        <p:nvSpPr>
          <p:cNvPr id="4" name="Slide Number Placeholder 3"/>
          <p:cNvSpPr>
            <a:spLocks noGrp="1"/>
          </p:cNvSpPr>
          <p:nvPr>
            <p:ph type="sldNum" sz="quarter" idx="5"/>
          </p:nvPr>
        </p:nvSpPr>
        <p:spPr/>
        <p:txBody>
          <a:bodyPr/>
          <a:lstStyle/>
          <a:p>
            <a:fld id="{C91BA97B-301E-4302-8FE7-B3775A346B86}" type="slidenum">
              <a:rPr lang="en-US" smtClean="0"/>
              <a:t>116</a:t>
            </a:fld>
            <a:endParaRPr lang="en-US"/>
          </a:p>
        </p:txBody>
      </p:sp>
    </p:spTree>
    <p:extLst>
      <p:ext uri="{BB962C8B-B14F-4D97-AF65-F5344CB8AC3E}">
        <p14:creationId xmlns:p14="http://schemas.microsoft.com/office/powerpoint/2010/main" val="2172519150"/>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Post-test</a:t>
            </a:r>
          </a:p>
        </p:txBody>
      </p:sp>
      <p:sp>
        <p:nvSpPr>
          <p:cNvPr id="4" name="Slide Number Placeholder 3"/>
          <p:cNvSpPr>
            <a:spLocks noGrp="1"/>
          </p:cNvSpPr>
          <p:nvPr>
            <p:ph type="sldNum" sz="quarter" idx="5"/>
          </p:nvPr>
        </p:nvSpPr>
        <p:spPr/>
        <p:txBody>
          <a:bodyPr/>
          <a:lstStyle/>
          <a:p>
            <a:fld id="{C91BA97B-301E-4302-8FE7-B3775A346B86}" type="slidenum">
              <a:rPr lang="en-US" smtClean="0"/>
              <a:t>117</a:t>
            </a:fld>
            <a:endParaRPr lang="en-US"/>
          </a:p>
        </p:txBody>
      </p:sp>
    </p:spTree>
    <p:extLst>
      <p:ext uri="{BB962C8B-B14F-4D97-AF65-F5344CB8AC3E}">
        <p14:creationId xmlns:p14="http://schemas.microsoft.com/office/powerpoint/2010/main" val="33433739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kern="1200" dirty="0">
                <a:solidFill>
                  <a:schemeClr val="tx1"/>
                </a:solidFill>
                <a:effectLst/>
                <a:latin typeface="+mn-lt"/>
                <a:ea typeface="+mn-ea"/>
                <a:cs typeface="+mn-cs"/>
              </a:rPr>
              <a:t>Arc Rating (NFPA 70E – 2018). </a:t>
            </a:r>
            <a:r>
              <a:rPr lang="en-US" sz="1200" kern="1200" dirty="0">
                <a:solidFill>
                  <a:schemeClr val="tx1"/>
                </a:solidFill>
                <a:effectLst/>
                <a:latin typeface="+mn-lt"/>
                <a:ea typeface="+mn-ea"/>
                <a:cs typeface="+mn-cs"/>
              </a:rPr>
              <a:t>Arc rating is the value attributed to materials that describes their performance to exposure to an electrical arc discharge. The arc rating is expressed in </a:t>
            </a:r>
            <a:r>
              <a:rPr lang="en-US" sz="1200" kern="1200" dirty="0" err="1">
                <a:solidFill>
                  <a:schemeClr val="tx1"/>
                </a:solidFill>
                <a:effectLst/>
                <a:latin typeface="+mn-lt"/>
                <a:ea typeface="+mn-ea"/>
                <a:cs typeface="+mn-cs"/>
              </a:rPr>
              <a:t>cal</a:t>
            </a:r>
            <a:r>
              <a:rPr lang="en-US" sz="1200" kern="1200" dirty="0">
                <a:solidFill>
                  <a:schemeClr val="tx1"/>
                </a:solidFill>
                <a:effectLst/>
                <a:latin typeface="+mn-lt"/>
                <a:ea typeface="+mn-ea"/>
                <a:cs typeface="+mn-cs"/>
              </a:rPr>
              <a:t>/cm² and is derived from the determined value of the arc thermal performance value (ATPV) or energy of breakopen threshold (EBT) (should a material system exhibit a breakopen response below the ATPV value). Arc rating is reported as either ATPV or EBT, whichever is the lower value.</a:t>
            </a:r>
          </a:p>
          <a:p>
            <a:endParaRPr lang="en-US" dirty="0"/>
          </a:p>
        </p:txBody>
      </p:sp>
      <p:sp>
        <p:nvSpPr>
          <p:cNvPr id="4" name="Slide Number Placeholder 3"/>
          <p:cNvSpPr>
            <a:spLocks noGrp="1"/>
          </p:cNvSpPr>
          <p:nvPr>
            <p:ph type="sldNum" sz="quarter" idx="5"/>
          </p:nvPr>
        </p:nvSpPr>
        <p:spPr/>
        <p:txBody>
          <a:bodyPr/>
          <a:lstStyle/>
          <a:p>
            <a:fld id="{C91BA97B-301E-4302-8FE7-B3775A346B86}" type="slidenum">
              <a:rPr lang="en-US" smtClean="0"/>
              <a:t>12</a:t>
            </a:fld>
            <a:endParaRPr lang="en-US"/>
          </a:p>
        </p:txBody>
      </p:sp>
    </p:spTree>
    <p:extLst>
      <p:ext uri="{BB962C8B-B14F-4D97-AF65-F5344CB8AC3E}">
        <p14:creationId xmlns:p14="http://schemas.microsoft.com/office/powerpoint/2010/main" val="21507210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a:solidFill>
                  <a:schemeClr val="tx1"/>
                </a:solidFill>
                <a:effectLst/>
                <a:latin typeface="+mn-lt"/>
                <a:ea typeface="+mn-ea"/>
                <a:cs typeface="+mn-cs"/>
              </a:rPr>
              <a:t>Where does Electricity come from?</a:t>
            </a:r>
          </a:p>
          <a:p>
            <a:r>
              <a:rPr lang="en-US" sz="1200" kern="1200" dirty="0">
                <a:solidFill>
                  <a:schemeClr val="tx1"/>
                </a:solidFill>
                <a:effectLst/>
                <a:latin typeface="+mn-lt"/>
                <a:ea typeface="+mn-ea"/>
                <a:cs typeface="+mn-cs"/>
              </a:rPr>
              <a:t>Electricity is produced in a generating plant. When electricity leaves a power plant, its voltage is increased in order to transmit it over long distances. The high-voltage power travels along transmission lines to a substation, then distributed through more lines to service drops that step down the voltage to levels between 240 and 480 volts. </a:t>
            </a:r>
          </a:p>
          <a:p>
            <a:endParaRPr lang="en-US" dirty="0"/>
          </a:p>
        </p:txBody>
      </p:sp>
      <p:sp>
        <p:nvSpPr>
          <p:cNvPr id="4" name="Slide Number Placeholder 3"/>
          <p:cNvSpPr>
            <a:spLocks noGrp="1"/>
          </p:cNvSpPr>
          <p:nvPr>
            <p:ph type="sldNum" sz="quarter" idx="5"/>
          </p:nvPr>
        </p:nvSpPr>
        <p:spPr/>
        <p:txBody>
          <a:bodyPr/>
          <a:lstStyle/>
          <a:p>
            <a:fld id="{C91BA97B-301E-4302-8FE7-B3775A346B86}" type="slidenum">
              <a:rPr lang="en-US" smtClean="0"/>
              <a:t>13</a:t>
            </a:fld>
            <a:endParaRPr lang="en-US"/>
          </a:p>
        </p:txBody>
      </p:sp>
    </p:spTree>
    <p:extLst>
      <p:ext uri="{BB962C8B-B14F-4D97-AF65-F5344CB8AC3E}">
        <p14:creationId xmlns:p14="http://schemas.microsoft.com/office/powerpoint/2010/main" val="19735160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Voltage is the fundamental force or pressure that causes electricity to flow through a conductor and is measured in volts (V). Voltage is synonymous with electrical pressure. The more voltage present, the more force or pressure is pushing the electricity. An overhead power line uses high voltage (thousands of volts) to carry electricity over large distances, from generating stations to our communities and then to our homes and businesses.</a:t>
            </a:r>
          </a:p>
          <a:p>
            <a:endParaRPr lang="en-US" dirty="0"/>
          </a:p>
        </p:txBody>
      </p:sp>
      <p:sp>
        <p:nvSpPr>
          <p:cNvPr id="4" name="Slide Number Placeholder 3"/>
          <p:cNvSpPr>
            <a:spLocks noGrp="1"/>
          </p:cNvSpPr>
          <p:nvPr>
            <p:ph type="sldNum" sz="quarter" idx="5"/>
          </p:nvPr>
        </p:nvSpPr>
        <p:spPr/>
        <p:txBody>
          <a:bodyPr/>
          <a:lstStyle/>
          <a:p>
            <a:fld id="{C91BA97B-301E-4302-8FE7-B3775A346B86}" type="slidenum">
              <a:rPr lang="en-US" smtClean="0"/>
              <a:t>14</a:t>
            </a:fld>
            <a:endParaRPr lang="en-US"/>
          </a:p>
        </p:txBody>
      </p:sp>
    </p:spTree>
    <p:extLst>
      <p:ext uri="{BB962C8B-B14F-4D97-AF65-F5344CB8AC3E}">
        <p14:creationId xmlns:p14="http://schemas.microsoft.com/office/powerpoint/2010/main" val="28822660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nominal value assigned to a circuit or system for the purpose of conveniently designating its voltage class (e.g., 120/240 volts, 480Y/277 volts, 600 volts).</a:t>
            </a:r>
          </a:p>
          <a:p>
            <a:endParaRPr lang="en-US" dirty="0"/>
          </a:p>
        </p:txBody>
      </p:sp>
      <p:sp>
        <p:nvSpPr>
          <p:cNvPr id="4" name="Slide Number Placeholder 3"/>
          <p:cNvSpPr>
            <a:spLocks noGrp="1"/>
          </p:cNvSpPr>
          <p:nvPr>
            <p:ph type="sldNum" sz="quarter" idx="5"/>
          </p:nvPr>
        </p:nvSpPr>
        <p:spPr/>
        <p:txBody>
          <a:bodyPr/>
          <a:lstStyle/>
          <a:p>
            <a:fld id="{C91BA97B-301E-4302-8FE7-B3775A346B86}" type="slidenum">
              <a:rPr lang="en-US" smtClean="0"/>
              <a:t>15</a:t>
            </a:fld>
            <a:endParaRPr lang="en-US"/>
          </a:p>
        </p:txBody>
      </p:sp>
    </p:spTree>
    <p:extLst>
      <p:ext uri="{BB962C8B-B14F-4D97-AF65-F5344CB8AC3E}">
        <p14:creationId xmlns:p14="http://schemas.microsoft.com/office/powerpoint/2010/main" val="12378936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Voltage is the fundamental force or pressure that causes electricity to flow through a conductor and is measured in volts (V). Voltage is synonymous with electrical pressure. The more voltage present, the more force or pressure is pushing the electricity. An overhead power line uses high voltage (thousands of volts) to carry electricity over large distances, from generating stations to our communities and then to our homes and businesses.</a:t>
            </a:r>
            <a:endParaRPr lang="en-US" dirty="0"/>
          </a:p>
        </p:txBody>
      </p:sp>
      <p:sp>
        <p:nvSpPr>
          <p:cNvPr id="4" name="Slide Number Placeholder 3"/>
          <p:cNvSpPr>
            <a:spLocks noGrp="1"/>
          </p:cNvSpPr>
          <p:nvPr>
            <p:ph type="sldNum" sz="quarter" idx="5"/>
          </p:nvPr>
        </p:nvSpPr>
        <p:spPr/>
        <p:txBody>
          <a:bodyPr/>
          <a:lstStyle/>
          <a:p>
            <a:fld id="{C91BA97B-301E-4302-8FE7-B3775A346B86}" type="slidenum">
              <a:rPr lang="en-US" smtClean="0"/>
              <a:t>16</a:t>
            </a:fld>
            <a:endParaRPr lang="en-US"/>
          </a:p>
        </p:txBody>
      </p:sp>
    </p:spTree>
    <p:extLst>
      <p:ext uri="{BB962C8B-B14F-4D97-AF65-F5344CB8AC3E}">
        <p14:creationId xmlns:p14="http://schemas.microsoft.com/office/powerpoint/2010/main" val="28836074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Current is the flow of electrons from a source of voltage through a conductor and is measured in amperes (Amps). If the current flows back and forth (a cycle) through a conductor, it is called </a:t>
            </a:r>
            <a:r>
              <a:rPr lang="en-US" sz="1200" b="1" i="1" kern="1200" dirty="0">
                <a:solidFill>
                  <a:schemeClr val="tx1"/>
                </a:solidFill>
                <a:effectLst/>
                <a:latin typeface="+mn-lt"/>
                <a:ea typeface="+mn-ea"/>
                <a:cs typeface="+mn-cs"/>
              </a:rPr>
              <a:t>alternating current (AC)</a:t>
            </a:r>
            <a:r>
              <a:rPr lang="en-US" sz="1200" kern="1200" dirty="0">
                <a:solidFill>
                  <a:schemeClr val="tx1"/>
                </a:solidFill>
                <a:effectLst/>
                <a:latin typeface="+mn-lt"/>
                <a:ea typeface="+mn-ea"/>
                <a:cs typeface="+mn-cs"/>
              </a:rPr>
              <a:t>. In each cycle the electrons flow first in one direction, then the other. In the United States, the normal rate is 60 cycles per second [or 60 Hertz (Hz)]. If current flows in one direction only (battery operated/cordless tools), it is called </a:t>
            </a:r>
            <a:r>
              <a:rPr lang="en-US" sz="1200" b="1" i="1" kern="1200" dirty="0">
                <a:solidFill>
                  <a:schemeClr val="tx1"/>
                </a:solidFill>
                <a:effectLst/>
                <a:latin typeface="+mn-lt"/>
                <a:ea typeface="+mn-ea"/>
                <a:cs typeface="+mn-cs"/>
              </a:rPr>
              <a:t>direct current (DC)</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AC is most widely used because it is possible to step up or step down (i.e., increase or decrease) the voltage through a transformer. For example, when voltage from an overhead power line is run through a pole-mounted transformer, it can be stepped down to normal household voltage.</a:t>
            </a:r>
          </a:p>
          <a:p>
            <a:endParaRPr lang="en-US" dirty="0"/>
          </a:p>
        </p:txBody>
      </p:sp>
      <p:sp>
        <p:nvSpPr>
          <p:cNvPr id="4" name="Slide Number Placeholder 3"/>
          <p:cNvSpPr>
            <a:spLocks noGrp="1"/>
          </p:cNvSpPr>
          <p:nvPr>
            <p:ph type="sldNum" sz="quarter" idx="5"/>
          </p:nvPr>
        </p:nvSpPr>
        <p:spPr/>
        <p:txBody>
          <a:bodyPr/>
          <a:lstStyle/>
          <a:p>
            <a:fld id="{C91BA97B-301E-4302-8FE7-B3775A346B86}" type="slidenum">
              <a:rPr lang="en-US" smtClean="0"/>
              <a:t>17</a:t>
            </a:fld>
            <a:endParaRPr lang="en-US"/>
          </a:p>
        </p:txBody>
      </p:sp>
    </p:spTree>
    <p:extLst>
      <p:ext uri="{BB962C8B-B14F-4D97-AF65-F5344CB8AC3E}">
        <p14:creationId xmlns:p14="http://schemas.microsoft.com/office/powerpoint/2010/main" val="30748312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Voltage and current can be illustrated by comparing them to water flow through a pipe. The tank of water is the pressure source or voltage. As the water flows through the pipe, the volume of water becomes the current (amperes). The smaller the diameter of the pipe will generate more water pressure (higher voltage), but the less water flow. A larger diameter pipe will result in lower pressure, but higher volume. The diameter of the pipe is compared to resistance.</a:t>
            </a:r>
          </a:p>
          <a:p>
            <a:endParaRPr lang="en-US" dirty="0"/>
          </a:p>
        </p:txBody>
      </p:sp>
      <p:sp>
        <p:nvSpPr>
          <p:cNvPr id="4" name="Slide Number Placeholder 3"/>
          <p:cNvSpPr>
            <a:spLocks noGrp="1"/>
          </p:cNvSpPr>
          <p:nvPr>
            <p:ph type="sldNum" sz="quarter" idx="5"/>
          </p:nvPr>
        </p:nvSpPr>
        <p:spPr/>
        <p:txBody>
          <a:bodyPr/>
          <a:lstStyle/>
          <a:p>
            <a:fld id="{C91BA97B-301E-4302-8FE7-B3775A346B86}" type="slidenum">
              <a:rPr lang="en-US" smtClean="0"/>
              <a:t>18</a:t>
            </a:fld>
            <a:endParaRPr lang="en-US"/>
          </a:p>
        </p:txBody>
      </p:sp>
    </p:spTree>
    <p:extLst>
      <p:ext uri="{BB962C8B-B14F-4D97-AF65-F5344CB8AC3E}">
        <p14:creationId xmlns:p14="http://schemas.microsoft.com/office/powerpoint/2010/main" val="9753553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Resistance is anything that impedes (blocks) the flow of electricity through a conductor and is measured in Ohms.</a:t>
            </a:r>
          </a:p>
          <a:p>
            <a:r>
              <a:rPr lang="en-US" sz="1200" kern="1200" dirty="0">
                <a:solidFill>
                  <a:schemeClr val="tx1"/>
                </a:solidFill>
                <a:effectLst/>
                <a:latin typeface="+mn-lt"/>
                <a:ea typeface="+mn-ea"/>
                <a:cs typeface="+mn-cs"/>
              </a:rPr>
              <a:t>Factors that determine a substance’s resistance to the flow of electricity are:</a:t>
            </a:r>
          </a:p>
          <a:p>
            <a:pPr lvl="0"/>
            <a:r>
              <a:rPr lang="en-US" sz="1200" kern="1200" dirty="0">
                <a:solidFill>
                  <a:schemeClr val="tx1"/>
                </a:solidFill>
                <a:effectLst/>
                <a:latin typeface="+mn-lt"/>
                <a:ea typeface="+mn-ea"/>
                <a:cs typeface="+mn-cs"/>
              </a:rPr>
              <a:t>What it is made of;</a:t>
            </a:r>
          </a:p>
          <a:p>
            <a:pPr lvl="0"/>
            <a:r>
              <a:rPr lang="en-US" sz="1200" kern="1200" dirty="0">
                <a:solidFill>
                  <a:schemeClr val="tx1"/>
                </a:solidFill>
                <a:effectLst/>
                <a:latin typeface="+mn-lt"/>
                <a:ea typeface="+mn-ea"/>
                <a:cs typeface="+mn-cs"/>
              </a:rPr>
              <a:t>Its size &amp; length; and,</a:t>
            </a:r>
          </a:p>
          <a:p>
            <a:pPr lvl="0"/>
            <a:r>
              <a:rPr lang="en-US" sz="1200" kern="1200" dirty="0">
                <a:solidFill>
                  <a:schemeClr val="tx1"/>
                </a:solidFill>
                <a:effectLst/>
                <a:latin typeface="+mn-lt"/>
                <a:ea typeface="+mn-ea"/>
                <a:cs typeface="+mn-cs"/>
              </a:rPr>
              <a:t>Its temperature.</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Substances with very little resistance to the flow of electrical current are called </a:t>
            </a:r>
            <a:r>
              <a:rPr lang="en-US" sz="1200" i="1" kern="1200" dirty="0">
                <a:solidFill>
                  <a:schemeClr val="tx1"/>
                </a:solidFill>
                <a:effectLst/>
                <a:latin typeface="+mn-lt"/>
                <a:ea typeface="+mn-ea"/>
                <a:cs typeface="+mn-cs"/>
              </a:rPr>
              <a:t>conductors</a:t>
            </a:r>
            <a:r>
              <a:rPr lang="en-US" sz="1200" kern="1200" dirty="0">
                <a:solidFill>
                  <a:schemeClr val="tx1"/>
                </a:solidFill>
                <a:effectLst/>
                <a:latin typeface="+mn-lt"/>
                <a:ea typeface="+mn-ea"/>
                <a:cs typeface="+mn-cs"/>
              </a:rPr>
              <a:t>. Examples of good conductors are metals. Gold, silver, aluminum and copper are the best metal conductors of electricity.</a:t>
            </a:r>
          </a:p>
          <a:p>
            <a:pPr lvl="0"/>
            <a:r>
              <a:rPr lang="en-US" sz="1200" kern="1200" dirty="0">
                <a:solidFill>
                  <a:schemeClr val="tx1"/>
                </a:solidFill>
                <a:effectLst/>
                <a:latin typeface="+mn-lt"/>
                <a:ea typeface="+mn-ea"/>
                <a:cs typeface="+mn-cs"/>
              </a:rPr>
              <a:t>Substances with such a high resistance that they can be used to prevent the flow of electrical current are called </a:t>
            </a:r>
            <a:r>
              <a:rPr lang="en-US" sz="1200" i="1" kern="1200" dirty="0">
                <a:solidFill>
                  <a:schemeClr val="tx1"/>
                </a:solidFill>
                <a:effectLst/>
                <a:latin typeface="+mn-lt"/>
                <a:ea typeface="+mn-ea"/>
                <a:cs typeface="+mn-cs"/>
              </a:rPr>
              <a:t>insulators</a:t>
            </a:r>
            <a:r>
              <a:rPr lang="en-US" sz="1200" kern="1200" dirty="0">
                <a:solidFill>
                  <a:schemeClr val="tx1"/>
                </a:solidFill>
                <a:effectLst/>
                <a:latin typeface="+mn-lt"/>
                <a:ea typeface="+mn-ea"/>
                <a:cs typeface="+mn-cs"/>
              </a:rPr>
              <a:t>. Examples of insulators are glass, porcelain, plastic, and dry wood.</a:t>
            </a:r>
          </a:p>
          <a:p>
            <a:endParaRPr lang="en-US" dirty="0"/>
          </a:p>
        </p:txBody>
      </p:sp>
      <p:sp>
        <p:nvSpPr>
          <p:cNvPr id="4" name="Slide Number Placeholder 3"/>
          <p:cNvSpPr>
            <a:spLocks noGrp="1"/>
          </p:cNvSpPr>
          <p:nvPr>
            <p:ph type="sldNum" sz="quarter" idx="5"/>
          </p:nvPr>
        </p:nvSpPr>
        <p:spPr/>
        <p:txBody>
          <a:bodyPr/>
          <a:lstStyle/>
          <a:p>
            <a:fld id="{C91BA97B-301E-4302-8FE7-B3775A346B86}" type="slidenum">
              <a:rPr lang="en-US" smtClean="0"/>
              <a:t>19</a:t>
            </a:fld>
            <a:endParaRPr lang="en-US"/>
          </a:p>
        </p:txBody>
      </p:sp>
    </p:spTree>
    <p:extLst>
      <p:ext uri="{BB962C8B-B14F-4D97-AF65-F5344CB8AC3E}">
        <p14:creationId xmlns:p14="http://schemas.microsoft.com/office/powerpoint/2010/main" val="4303853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Hundreds of workers are killed or injured every year due to exposure to hazardous electrical energy. Electric shock, burns and falls are some of the hazards associated with working with electricity; electrocution is death by electric shock. </a:t>
            </a:r>
          </a:p>
          <a:p>
            <a:r>
              <a:rPr lang="en-US" sz="1200" kern="1200" dirty="0">
                <a:solidFill>
                  <a:schemeClr val="tx1"/>
                </a:solidFill>
                <a:effectLst/>
                <a:latin typeface="+mn-lt"/>
                <a:ea typeface="+mn-ea"/>
                <a:cs typeface="+mn-cs"/>
              </a:rPr>
              <a:t>Working with and around electricity should be taken seriously as a dangerous business. This is no place to cut corners or cheat on safety. You should pay attention and know what it takes to stay safe… </a:t>
            </a:r>
          </a:p>
          <a:p>
            <a:endParaRPr lang="en-US" dirty="0"/>
          </a:p>
        </p:txBody>
      </p:sp>
      <p:sp>
        <p:nvSpPr>
          <p:cNvPr id="4" name="Slide Number Placeholder 3"/>
          <p:cNvSpPr>
            <a:spLocks noGrp="1"/>
          </p:cNvSpPr>
          <p:nvPr>
            <p:ph type="sldNum" sz="quarter" idx="10"/>
          </p:nvPr>
        </p:nvSpPr>
        <p:spPr/>
        <p:txBody>
          <a:bodyPr/>
          <a:lstStyle/>
          <a:p>
            <a:fld id="{C91BA97B-301E-4302-8FE7-B3775A346B86}" type="slidenum">
              <a:rPr lang="en-US" smtClean="0"/>
              <a:t>2</a:t>
            </a:fld>
            <a:endParaRPr lang="en-US"/>
          </a:p>
        </p:txBody>
      </p:sp>
    </p:spTree>
    <p:extLst>
      <p:ext uri="{BB962C8B-B14F-4D97-AF65-F5344CB8AC3E}">
        <p14:creationId xmlns:p14="http://schemas.microsoft.com/office/powerpoint/2010/main" val="32539350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Ohm’s Law is a mathematical equation that shows the relationship between Voltage, Current and Resistance in an electrical circuit. Ohm’s Law is stated as:</a:t>
            </a:r>
          </a:p>
          <a:p>
            <a:r>
              <a:rPr lang="en-US" sz="1200" b="1" kern="1200" dirty="0">
                <a:solidFill>
                  <a:schemeClr val="tx1"/>
                </a:solidFill>
                <a:effectLst/>
                <a:latin typeface="+mn-lt"/>
                <a:ea typeface="+mn-ea"/>
                <a:cs typeface="+mn-cs"/>
              </a:rPr>
              <a:t>V = I x R</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R = V / I</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I = V / R</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V – is for voltage (volts), R – is for resistance (ohms), I – is for current (ampere)</a:t>
            </a:r>
          </a:p>
          <a:p>
            <a:r>
              <a:rPr lang="en-US" sz="1200" kern="1200" dirty="0">
                <a:solidFill>
                  <a:schemeClr val="tx1"/>
                </a:solidFill>
                <a:effectLst/>
                <a:latin typeface="+mn-lt"/>
                <a:ea typeface="+mn-ea"/>
                <a:cs typeface="+mn-cs"/>
              </a:rPr>
              <a:t>Ohm’s Law states that one volt will cause a current of one ampere to flow through a conductor having the resistance of one ohm. </a:t>
            </a:r>
          </a:p>
          <a:p>
            <a:r>
              <a:rPr lang="en-US" sz="1200" kern="1200" dirty="0">
                <a:solidFill>
                  <a:schemeClr val="tx1"/>
                </a:solidFill>
                <a:effectLst/>
                <a:latin typeface="+mn-lt"/>
                <a:ea typeface="+mn-ea"/>
                <a:cs typeface="+mn-cs"/>
              </a:rPr>
              <a:t>An easy way to remember this formula is to use the symbols and image to the right.</a:t>
            </a:r>
          </a:p>
          <a:p>
            <a:pPr lvl="0"/>
            <a:r>
              <a:rPr lang="en-US" sz="1200" kern="1200" dirty="0">
                <a:solidFill>
                  <a:schemeClr val="tx1"/>
                </a:solidFill>
                <a:effectLst/>
                <a:latin typeface="+mn-lt"/>
                <a:ea typeface="+mn-ea"/>
                <a:cs typeface="+mn-cs"/>
              </a:rPr>
              <a:t>To determine amps (I = V/R), cover the “I” in the figure to the right.</a:t>
            </a:r>
          </a:p>
          <a:p>
            <a:pPr lvl="0"/>
            <a:r>
              <a:rPr lang="en-US" sz="1200" kern="1200" dirty="0">
                <a:solidFill>
                  <a:schemeClr val="tx1"/>
                </a:solidFill>
                <a:effectLst/>
                <a:latin typeface="+mn-lt"/>
                <a:ea typeface="+mn-ea"/>
                <a:cs typeface="+mn-cs"/>
              </a:rPr>
              <a:t>To determine resistance (R = V/I), cover the “R”.</a:t>
            </a:r>
          </a:p>
          <a:p>
            <a:pPr lvl="0"/>
            <a:r>
              <a:rPr lang="en-US" sz="1200" kern="1200" dirty="0">
                <a:solidFill>
                  <a:schemeClr val="tx1"/>
                </a:solidFill>
                <a:effectLst/>
                <a:latin typeface="+mn-lt"/>
                <a:ea typeface="+mn-ea"/>
                <a:cs typeface="+mn-cs"/>
              </a:rPr>
              <a:t>To determine volts (V = I x R), cover the “V”.</a:t>
            </a:r>
          </a:p>
          <a:p>
            <a:endParaRPr lang="en-US" dirty="0"/>
          </a:p>
        </p:txBody>
      </p:sp>
      <p:sp>
        <p:nvSpPr>
          <p:cNvPr id="4" name="Slide Number Placeholder 3"/>
          <p:cNvSpPr>
            <a:spLocks noGrp="1"/>
          </p:cNvSpPr>
          <p:nvPr>
            <p:ph type="sldNum" sz="quarter" idx="5"/>
          </p:nvPr>
        </p:nvSpPr>
        <p:spPr/>
        <p:txBody>
          <a:bodyPr/>
          <a:lstStyle/>
          <a:p>
            <a:fld id="{C91BA97B-301E-4302-8FE7-B3775A346B86}" type="slidenum">
              <a:rPr lang="en-US" smtClean="0"/>
              <a:t>20</a:t>
            </a:fld>
            <a:endParaRPr lang="en-US"/>
          </a:p>
        </p:txBody>
      </p:sp>
    </p:spTree>
    <p:extLst>
      <p:ext uri="{BB962C8B-B14F-4D97-AF65-F5344CB8AC3E}">
        <p14:creationId xmlns:p14="http://schemas.microsoft.com/office/powerpoint/2010/main" val="39730939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 worker is using an electric saw and perspiring. He has a hand-to-hand resistance of 1,000 ohms. The worker contacts 120 volts with one hand and touches a ground surface with the other. This completes the loop to the voltage sources. Using Ohm’s Law, calculate the flow of current.</a:t>
            </a:r>
            <a:endParaRPr lang="en-US" dirty="0"/>
          </a:p>
        </p:txBody>
      </p:sp>
      <p:sp>
        <p:nvSpPr>
          <p:cNvPr id="4" name="Slide Number Placeholder 3"/>
          <p:cNvSpPr>
            <a:spLocks noGrp="1"/>
          </p:cNvSpPr>
          <p:nvPr>
            <p:ph type="sldNum" sz="quarter" idx="5"/>
          </p:nvPr>
        </p:nvSpPr>
        <p:spPr/>
        <p:txBody>
          <a:bodyPr/>
          <a:lstStyle/>
          <a:p>
            <a:fld id="{C91BA97B-301E-4302-8FE7-B3775A346B86}" type="slidenum">
              <a:rPr lang="en-US" smtClean="0"/>
              <a:t>21</a:t>
            </a:fld>
            <a:endParaRPr lang="en-US"/>
          </a:p>
        </p:txBody>
      </p:sp>
    </p:spTree>
    <p:extLst>
      <p:ext uri="{BB962C8B-B14F-4D97-AF65-F5344CB8AC3E}">
        <p14:creationId xmlns:p14="http://schemas.microsoft.com/office/powerpoint/2010/main" val="5438649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amount of current flowing through the body, the path the current takes through the body and the length of time that the body is in the circuit all have an effect on the severity of an injury; remove any one of these factors from the electrocution triangle, and the potential for injury is reduced.</a:t>
            </a:r>
          </a:p>
          <a:p>
            <a:endParaRPr lang="en-US" dirty="0"/>
          </a:p>
        </p:txBody>
      </p:sp>
      <p:sp>
        <p:nvSpPr>
          <p:cNvPr id="4" name="Slide Number Placeholder 3"/>
          <p:cNvSpPr>
            <a:spLocks noGrp="1"/>
          </p:cNvSpPr>
          <p:nvPr>
            <p:ph type="sldNum" sz="quarter" idx="5"/>
          </p:nvPr>
        </p:nvSpPr>
        <p:spPr/>
        <p:txBody>
          <a:bodyPr/>
          <a:lstStyle/>
          <a:p>
            <a:fld id="{C91BA97B-301E-4302-8FE7-B3775A346B86}" type="slidenum">
              <a:rPr lang="en-US" smtClean="0"/>
              <a:t>22</a:t>
            </a:fld>
            <a:endParaRPr lang="en-US"/>
          </a:p>
        </p:txBody>
      </p:sp>
    </p:spTree>
    <p:extLst>
      <p:ext uri="{BB962C8B-B14F-4D97-AF65-F5344CB8AC3E}">
        <p14:creationId xmlns:p14="http://schemas.microsoft.com/office/powerpoint/2010/main" val="34221519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To assure safe and healthful working conditions for working men and women; by authorizing enforcement of the standards developed under the Act; by assisting and encouraging the States in their efforts to assure safe and healthful working conditions; by providing for research, information, education, and training in the field of occupational safety and health; and for other purposes.</a:t>
            </a:r>
          </a:p>
          <a:p>
            <a:r>
              <a:rPr lang="en-US" sz="1200" kern="1200" dirty="0">
                <a:solidFill>
                  <a:schemeClr val="tx1"/>
                </a:solidFill>
                <a:effectLst/>
                <a:latin typeface="+mn-lt"/>
                <a:ea typeface="+mn-ea"/>
                <a:cs typeface="+mn-cs"/>
              </a:rPr>
              <a:t>Be it enacted by the Senate and House of Representatives of the United States of America in Congress assembled, that this Act may be cited as the “Occupational Safety and Health Act of 1970” (</a:t>
            </a:r>
            <a:r>
              <a:rPr lang="en-US" sz="1200" kern="1200" dirty="0" err="1">
                <a:solidFill>
                  <a:schemeClr val="tx1"/>
                </a:solidFill>
                <a:effectLst/>
                <a:latin typeface="+mn-lt"/>
                <a:ea typeface="+mn-ea"/>
                <a:cs typeface="+mn-cs"/>
              </a:rPr>
              <a:t>OSHAct</a:t>
            </a:r>
            <a:r>
              <a:rPr lang="en-US" sz="1200" kern="1200" dirty="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5"/>
          </p:nvPr>
        </p:nvSpPr>
        <p:spPr/>
        <p:txBody>
          <a:bodyPr/>
          <a:lstStyle/>
          <a:p>
            <a:fld id="{C91BA97B-301E-4302-8FE7-B3775A346B86}" type="slidenum">
              <a:rPr lang="en-US" smtClean="0"/>
              <a:t>23</a:t>
            </a:fld>
            <a:endParaRPr lang="en-US"/>
          </a:p>
        </p:txBody>
      </p:sp>
    </p:spTree>
    <p:extLst>
      <p:ext uri="{BB962C8B-B14F-4D97-AF65-F5344CB8AC3E}">
        <p14:creationId xmlns:p14="http://schemas.microsoft.com/office/powerpoint/2010/main" val="2169503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Section 5(a)(1) of the </a:t>
            </a:r>
            <a:r>
              <a:rPr lang="en-US" sz="1200" kern="1200" dirty="0" err="1">
                <a:solidFill>
                  <a:schemeClr val="tx1"/>
                </a:solidFill>
                <a:effectLst/>
                <a:latin typeface="+mn-lt"/>
                <a:ea typeface="+mn-ea"/>
                <a:cs typeface="+mn-cs"/>
              </a:rPr>
              <a:t>OSHAct</a:t>
            </a:r>
            <a:r>
              <a:rPr lang="en-US" sz="1200" kern="1200" dirty="0">
                <a:solidFill>
                  <a:schemeClr val="tx1"/>
                </a:solidFill>
                <a:effectLst/>
                <a:latin typeface="+mn-lt"/>
                <a:ea typeface="+mn-ea"/>
                <a:cs typeface="+mn-cs"/>
              </a:rPr>
              <a:t> has become known as </a:t>
            </a:r>
            <a:r>
              <a:rPr lang="en-US" sz="1200" i="1" kern="1200" dirty="0">
                <a:solidFill>
                  <a:schemeClr val="tx1"/>
                </a:solidFill>
                <a:effectLst/>
                <a:latin typeface="+mn-lt"/>
                <a:ea typeface="+mn-ea"/>
                <a:cs typeface="+mn-cs"/>
              </a:rPr>
              <a:t>“The General Duty Clause.”</a:t>
            </a:r>
            <a:r>
              <a:rPr lang="en-US" sz="1200" kern="1200" dirty="0">
                <a:solidFill>
                  <a:schemeClr val="tx1"/>
                </a:solidFill>
                <a:effectLst/>
                <a:latin typeface="+mn-lt"/>
                <a:ea typeface="+mn-ea"/>
                <a:cs typeface="+mn-cs"/>
              </a:rPr>
              <a:t> It is a catch-all phrase for citations if OSHA identifies unsafe conditions for which a regulation does not exist. </a:t>
            </a:r>
          </a:p>
          <a:p>
            <a:r>
              <a:rPr lang="en-US" sz="1200" kern="1200" dirty="0">
                <a:solidFill>
                  <a:schemeClr val="tx1"/>
                </a:solidFill>
                <a:effectLst/>
                <a:latin typeface="+mn-lt"/>
                <a:ea typeface="+mn-ea"/>
                <a:cs typeface="+mn-cs"/>
              </a:rPr>
              <a:t>In practice, OSHA, legal precedent, and the review commission have established that if the following elements are present, then a “general duty clause” citation may be issued.</a:t>
            </a:r>
          </a:p>
          <a:p>
            <a:pPr lvl="0"/>
            <a:r>
              <a:rPr lang="en-US" sz="1200" kern="1200" dirty="0">
                <a:solidFill>
                  <a:schemeClr val="tx1"/>
                </a:solidFill>
                <a:effectLst/>
                <a:latin typeface="+mn-lt"/>
                <a:ea typeface="+mn-ea"/>
                <a:cs typeface="+mn-cs"/>
              </a:rPr>
              <a:t>An employer failed to keep the workplace free of a hazard to which employees of that employer were exposed.</a:t>
            </a:r>
          </a:p>
          <a:p>
            <a:pPr lvl="0"/>
            <a:r>
              <a:rPr lang="en-US" sz="1200" kern="1200" dirty="0">
                <a:solidFill>
                  <a:schemeClr val="tx1"/>
                </a:solidFill>
                <a:effectLst/>
                <a:latin typeface="+mn-lt"/>
                <a:ea typeface="+mn-ea"/>
                <a:cs typeface="+mn-cs"/>
              </a:rPr>
              <a:t>The hazard was recognized. (Examples might include: through jobsite safety personnel, employees, trade unions and other associations/organizations.)</a:t>
            </a:r>
          </a:p>
          <a:p>
            <a:pPr lvl="0"/>
            <a:r>
              <a:rPr lang="en-US" sz="1200" kern="1200" dirty="0">
                <a:solidFill>
                  <a:schemeClr val="tx1"/>
                </a:solidFill>
                <a:effectLst/>
                <a:latin typeface="+mn-lt"/>
                <a:ea typeface="+mn-ea"/>
                <a:cs typeface="+mn-cs"/>
              </a:rPr>
              <a:t>The hazard was causing or was likely to cause death or serious physical harm.</a:t>
            </a:r>
          </a:p>
          <a:p>
            <a:pPr lvl="0"/>
            <a:r>
              <a:rPr lang="en-US" sz="1200" kern="1200" dirty="0">
                <a:solidFill>
                  <a:schemeClr val="tx1"/>
                </a:solidFill>
                <a:effectLst/>
                <a:latin typeface="+mn-lt"/>
                <a:ea typeface="+mn-ea"/>
                <a:cs typeface="+mn-cs"/>
              </a:rPr>
              <a:t>There was a feasible and useful method to correct the hazard.</a:t>
            </a:r>
          </a:p>
          <a:p>
            <a:endParaRPr lang="en-US" dirty="0"/>
          </a:p>
        </p:txBody>
      </p:sp>
      <p:sp>
        <p:nvSpPr>
          <p:cNvPr id="4" name="Slide Number Placeholder 3"/>
          <p:cNvSpPr>
            <a:spLocks noGrp="1"/>
          </p:cNvSpPr>
          <p:nvPr>
            <p:ph type="sldNum" sz="quarter" idx="5"/>
          </p:nvPr>
        </p:nvSpPr>
        <p:spPr/>
        <p:txBody>
          <a:bodyPr/>
          <a:lstStyle/>
          <a:p>
            <a:fld id="{C91BA97B-301E-4302-8FE7-B3775A346B86}" type="slidenum">
              <a:rPr lang="en-US" smtClean="0"/>
              <a:t>24</a:t>
            </a:fld>
            <a:endParaRPr lang="en-US"/>
          </a:p>
        </p:txBody>
      </p:sp>
    </p:spTree>
    <p:extLst>
      <p:ext uri="{BB962C8B-B14F-4D97-AF65-F5344CB8AC3E}">
        <p14:creationId xmlns:p14="http://schemas.microsoft.com/office/powerpoint/2010/main" val="11508003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above OSHA standard makes reference to</a:t>
            </a:r>
            <a:r>
              <a:rPr lang="en-US" sz="1200" i="1" kern="1200" dirty="0">
                <a:solidFill>
                  <a:schemeClr val="tx1"/>
                </a:solidFill>
                <a:effectLst/>
                <a:latin typeface="+mn-lt"/>
                <a:ea typeface="+mn-ea"/>
                <a:cs typeface="+mn-cs"/>
              </a:rPr>
              <a:t> “electrical protective equipment that is appropriate for the specific parts of the body.”</a:t>
            </a:r>
            <a:r>
              <a:rPr lang="en-US" sz="1200" kern="1200" dirty="0">
                <a:solidFill>
                  <a:schemeClr val="tx1"/>
                </a:solidFill>
                <a:effectLst/>
                <a:latin typeface="+mn-lt"/>
                <a:ea typeface="+mn-ea"/>
                <a:cs typeface="+mn-cs"/>
              </a:rPr>
              <a:t> However, OSHA falls short of specifying what exactly is “appropriate.”</a:t>
            </a:r>
          </a:p>
          <a:p>
            <a:r>
              <a:rPr lang="en-US" sz="1200" kern="1200" dirty="0">
                <a:solidFill>
                  <a:schemeClr val="tx1"/>
                </a:solidFill>
                <a:effectLst/>
                <a:latin typeface="+mn-lt"/>
                <a:ea typeface="+mn-ea"/>
                <a:cs typeface="+mn-cs"/>
              </a:rPr>
              <a:t>In order to comply with the </a:t>
            </a:r>
            <a:r>
              <a:rPr lang="en-US" sz="1200" i="1" kern="1200" dirty="0">
                <a:solidFill>
                  <a:schemeClr val="tx1"/>
                </a:solidFill>
                <a:effectLst/>
                <a:latin typeface="+mn-lt"/>
                <a:ea typeface="+mn-ea"/>
                <a:cs typeface="+mn-cs"/>
              </a:rPr>
              <a:t>General Duty</a:t>
            </a:r>
            <a:r>
              <a:rPr lang="en-US" sz="1200" kern="1200" dirty="0">
                <a:solidFill>
                  <a:schemeClr val="tx1"/>
                </a:solidFill>
                <a:effectLst/>
                <a:latin typeface="+mn-lt"/>
                <a:ea typeface="+mn-ea"/>
                <a:cs typeface="+mn-cs"/>
              </a:rPr>
              <a:t> of this standard, the employer would need to know the magnitude of the electrical hazard and the level of protection that a specific piece of personal protection equipment will provide. Doing this without a reference to the NFPA 70E standard would be difficult. Furthermore, failing to provide the level of protection as stated in the NFPA 70E standard would be in violation of an employer’s </a:t>
            </a:r>
            <a:r>
              <a:rPr lang="en-US" sz="1200" i="1" kern="1200" dirty="0">
                <a:solidFill>
                  <a:schemeClr val="tx1"/>
                </a:solidFill>
                <a:effectLst/>
                <a:latin typeface="+mn-lt"/>
                <a:ea typeface="+mn-ea"/>
                <a:cs typeface="+mn-cs"/>
              </a:rPr>
              <a:t>General Duty</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r>
            <a:br>
              <a:rPr lang="en-US" sz="1200" kern="1200" dirty="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5"/>
          </p:nvPr>
        </p:nvSpPr>
        <p:spPr/>
        <p:txBody>
          <a:bodyPr/>
          <a:lstStyle/>
          <a:p>
            <a:fld id="{C91BA97B-301E-4302-8FE7-B3775A346B86}" type="slidenum">
              <a:rPr lang="en-US" smtClean="0"/>
              <a:t>25</a:t>
            </a:fld>
            <a:endParaRPr lang="en-US"/>
          </a:p>
        </p:txBody>
      </p:sp>
    </p:spTree>
    <p:extLst>
      <p:ext uri="{BB962C8B-B14F-4D97-AF65-F5344CB8AC3E}">
        <p14:creationId xmlns:p14="http://schemas.microsoft.com/office/powerpoint/2010/main" val="2802643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OSHA Job-site Poster</a:t>
            </a:r>
          </a:p>
        </p:txBody>
      </p:sp>
      <p:sp>
        <p:nvSpPr>
          <p:cNvPr id="4" name="Slide Number Placeholder 3"/>
          <p:cNvSpPr>
            <a:spLocks noGrp="1"/>
          </p:cNvSpPr>
          <p:nvPr>
            <p:ph type="sldNum" sz="quarter" idx="5"/>
          </p:nvPr>
        </p:nvSpPr>
        <p:spPr/>
        <p:txBody>
          <a:bodyPr/>
          <a:lstStyle/>
          <a:p>
            <a:fld id="{C91BA97B-301E-4302-8FE7-B3775A346B86}" type="slidenum">
              <a:rPr lang="en-US" smtClean="0"/>
              <a:t>26</a:t>
            </a:fld>
            <a:endParaRPr lang="en-US"/>
          </a:p>
        </p:txBody>
      </p:sp>
    </p:spTree>
    <p:extLst>
      <p:ext uri="{BB962C8B-B14F-4D97-AF65-F5344CB8AC3E}">
        <p14:creationId xmlns:p14="http://schemas.microsoft.com/office/powerpoint/2010/main" val="41721890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Workers have the right to refuse to perform a task if they believe in good faith that they are exposed to an </a:t>
            </a:r>
            <a:r>
              <a:rPr lang="en-US" sz="1200" i="1" kern="1200" dirty="0">
                <a:solidFill>
                  <a:schemeClr val="tx1"/>
                </a:solidFill>
                <a:effectLst/>
                <a:latin typeface="+mn-lt"/>
                <a:ea typeface="+mn-ea"/>
                <a:cs typeface="+mn-cs"/>
              </a:rPr>
              <a:t>imminent danger</a:t>
            </a:r>
            <a:r>
              <a:rPr lang="en-US" sz="1200" kern="1200" dirty="0">
                <a:solidFill>
                  <a:schemeClr val="tx1"/>
                </a:solidFill>
                <a:effectLst/>
                <a:latin typeface="+mn-lt"/>
                <a:ea typeface="+mn-ea"/>
                <a:cs typeface="+mn-cs"/>
              </a:rPr>
              <a:t>. “Good faith” means that even if an imminent danger is not found to exist, the worker had reasonable grounds to believe that it did exist.</a:t>
            </a:r>
          </a:p>
          <a:p>
            <a:endParaRPr lang="en-US" dirty="0"/>
          </a:p>
        </p:txBody>
      </p:sp>
      <p:sp>
        <p:nvSpPr>
          <p:cNvPr id="4" name="Slide Number Placeholder 3"/>
          <p:cNvSpPr>
            <a:spLocks noGrp="1"/>
          </p:cNvSpPr>
          <p:nvPr>
            <p:ph type="sldNum" sz="quarter" idx="5"/>
          </p:nvPr>
        </p:nvSpPr>
        <p:spPr/>
        <p:txBody>
          <a:bodyPr/>
          <a:lstStyle/>
          <a:p>
            <a:fld id="{C91BA97B-301E-4302-8FE7-B3775A346B86}" type="slidenum">
              <a:rPr lang="en-US" smtClean="0"/>
              <a:t>27</a:t>
            </a:fld>
            <a:endParaRPr lang="en-US"/>
          </a:p>
        </p:txBody>
      </p:sp>
    </p:spTree>
    <p:extLst>
      <p:ext uri="{BB962C8B-B14F-4D97-AF65-F5344CB8AC3E}">
        <p14:creationId xmlns:p14="http://schemas.microsoft.com/office/powerpoint/2010/main" val="23509109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When on a construction jobsite, multiple employers and employees are exposed to a variety of hazards that may or may not have been created or under the control of any one employer. In this </a:t>
            </a:r>
            <a:r>
              <a:rPr lang="en-US" sz="1200" i="1" kern="1200" dirty="0">
                <a:solidFill>
                  <a:schemeClr val="tx1"/>
                </a:solidFill>
                <a:effectLst/>
                <a:latin typeface="+mn-lt"/>
                <a:ea typeface="+mn-ea"/>
                <a:cs typeface="+mn-cs"/>
              </a:rPr>
              <a:t>“multi-employer”</a:t>
            </a:r>
            <a:r>
              <a:rPr lang="en-US" sz="1200" kern="1200" dirty="0">
                <a:solidFill>
                  <a:schemeClr val="tx1"/>
                </a:solidFill>
                <a:effectLst/>
                <a:latin typeface="+mn-lt"/>
                <a:ea typeface="+mn-ea"/>
                <a:cs typeface="+mn-cs"/>
              </a:rPr>
              <a:t> environment, more than one employer may be citable for a hazardous condition that violates an OSHA standard.</a:t>
            </a:r>
          </a:p>
          <a:p>
            <a:r>
              <a:rPr lang="en-US" sz="1200" kern="1200" dirty="0">
                <a:solidFill>
                  <a:schemeClr val="tx1"/>
                </a:solidFill>
                <a:effectLst/>
                <a:latin typeface="+mn-lt"/>
                <a:ea typeface="+mn-ea"/>
                <a:cs typeface="+mn-cs"/>
              </a:rPr>
              <a:t>OSHA classifies employers into one or more of four categories – the </a:t>
            </a:r>
            <a:r>
              <a:rPr lang="en-US" sz="1200" b="1" i="1" kern="1200" dirty="0">
                <a:solidFill>
                  <a:schemeClr val="tx1"/>
                </a:solidFill>
                <a:effectLst/>
                <a:latin typeface="+mn-lt"/>
                <a:ea typeface="+mn-ea"/>
                <a:cs typeface="+mn-cs"/>
              </a:rPr>
              <a:t>creating, exposing, correcting, and controlling employers</a:t>
            </a:r>
            <a:r>
              <a:rPr lang="en-US" sz="1200" kern="1200" dirty="0">
                <a:solidFill>
                  <a:schemeClr val="tx1"/>
                </a:solidFill>
                <a:effectLst/>
                <a:latin typeface="+mn-lt"/>
                <a:ea typeface="+mn-ea"/>
                <a:cs typeface="+mn-cs"/>
              </a:rPr>
              <a:t> – to determine if a citation will be issued.</a:t>
            </a:r>
          </a:p>
          <a:p>
            <a:endParaRPr lang="en-US" dirty="0"/>
          </a:p>
        </p:txBody>
      </p:sp>
      <p:sp>
        <p:nvSpPr>
          <p:cNvPr id="4" name="Slide Number Placeholder 3"/>
          <p:cNvSpPr>
            <a:spLocks noGrp="1"/>
          </p:cNvSpPr>
          <p:nvPr>
            <p:ph type="sldNum" sz="quarter" idx="5"/>
          </p:nvPr>
        </p:nvSpPr>
        <p:spPr/>
        <p:txBody>
          <a:bodyPr/>
          <a:lstStyle/>
          <a:p>
            <a:fld id="{C91BA97B-301E-4302-8FE7-B3775A346B86}" type="slidenum">
              <a:rPr lang="en-US" smtClean="0"/>
              <a:t>28</a:t>
            </a:fld>
            <a:endParaRPr lang="en-US"/>
          </a:p>
        </p:txBody>
      </p:sp>
    </p:spTree>
    <p:extLst>
      <p:ext uri="{BB962C8B-B14F-4D97-AF65-F5344CB8AC3E}">
        <p14:creationId xmlns:p14="http://schemas.microsoft.com/office/powerpoint/2010/main" val="14207363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You may file a complaint with OSHA if your employer retaliates against you by taking unfavorable personnel action because you engaged in protected activity relating to workplace safety and health, commercial motor carrier safety, pipeline safety, air carrier safety, nuclear safety, the environment, asbestos in schools, corporate fraud, SEC rules or regulations, railroad carrier safety or security, or public transportation agency safety or security.</a:t>
            </a:r>
          </a:p>
          <a:p>
            <a:endParaRPr lang="en-US" dirty="0"/>
          </a:p>
        </p:txBody>
      </p:sp>
      <p:sp>
        <p:nvSpPr>
          <p:cNvPr id="4" name="Slide Number Placeholder 3"/>
          <p:cNvSpPr>
            <a:spLocks noGrp="1"/>
          </p:cNvSpPr>
          <p:nvPr>
            <p:ph type="sldNum" sz="quarter" idx="5"/>
          </p:nvPr>
        </p:nvSpPr>
        <p:spPr/>
        <p:txBody>
          <a:bodyPr/>
          <a:lstStyle/>
          <a:p>
            <a:fld id="{C91BA97B-301E-4302-8FE7-B3775A346B86}" type="slidenum">
              <a:rPr lang="en-US" smtClean="0"/>
              <a:t>29</a:t>
            </a:fld>
            <a:endParaRPr lang="en-US"/>
          </a:p>
        </p:txBody>
      </p:sp>
    </p:spTree>
    <p:extLst>
      <p:ext uri="{BB962C8B-B14F-4D97-AF65-F5344CB8AC3E}">
        <p14:creationId xmlns:p14="http://schemas.microsoft.com/office/powerpoint/2010/main" val="41536014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goal of this course is to enhance communication of electrical hazards between employers and employees and to prevent accidents. At the conclusion, each course participant will possess the confidence to recognize and avoid unsafe conditions and behaviors as well as be able to identify regulations applicable to electrical hazards in construction. Participants will be able to:</a:t>
            </a:r>
          </a:p>
          <a:p>
            <a:pPr lvl="0"/>
            <a:r>
              <a:rPr lang="en-US" sz="1200" kern="1200" dirty="0">
                <a:solidFill>
                  <a:schemeClr val="tx1"/>
                </a:solidFill>
                <a:effectLst/>
                <a:latin typeface="+mn-lt"/>
                <a:ea typeface="+mn-ea"/>
                <a:cs typeface="+mn-cs"/>
              </a:rPr>
              <a:t>Train competent persons.</a:t>
            </a:r>
          </a:p>
          <a:p>
            <a:pPr lvl="0"/>
            <a:r>
              <a:rPr lang="en-US" sz="1200" kern="1200" dirty="0">
                <a:solidFill>
                  <a:schemeClr val="tx1"/>
                </a:solidFill>
                <a:effectLst/>
                <a:latin typeface="+mn-lt"/>
                <a:ea typeface="+mn-ea"/>
                <a:cs typeface="+mn-cs"/>
              </a:rPr>
              <a:t>Become more aware of electrical hazards in construction and function within a safety management system.</a:t>
            </a:r>
          </a:p>
          <a:p>
            <a:endParaRPr lang="en-US" dirty="0"/>
          </a:p>
        </p:txBody>
      </p:sp>
      <p:sp>
        <p:nvSpPr>
          <p:cNvPr id="4" name="Slide Number Placeholder 3"/>
          <p:cNvSpPr>
            <a:spLocks noGrp="1"/>
          </p:cNvSpPr>
          <p:nvPr>
            <p:ph type="sldNum" sz="quarter" idx="5"/>
          </p:nvPr>
        </p:nvSpPr>
        <p:spPr/>
        <p:txBody>
          <a:bodyPr/>
          <a:lstStyle/>
          <a:p>
            <a:fld id="{C91BA97B-301E-4302-8FE7-B3775A346B86}" type="slidenum">
              <a:rPr lang="en-US" smtClean="0"/>
              <a:t>3</a:t>
            </a:fld>
            <a:endParaRPr lang="en-US"/>
          </a:p>
        </p:txBody>
      </p:sp>
    </p:spTree>
    <p:extLst>
      <p:ext uri="{BB962C8B-B14F-4D97-AF65-F5344CB8AC3E}">
        <p14:creationId xmlns:p14="http://schemas.microsoft.com/office/powerpoint/2010/main" val="5111576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PPE is equipment worn to minimize exposure to a variety of hazards. Examples include items such as personal fall arrest systems, gloves, foot and eye protection, hearing protection, hard hats and respirators.</a:t>
            </a:r>
          </a:p>
          <a:p>
            <a:endParaRPr lang="en-US" dirty="0"/>
          </a:p>
        </p:txBody>
      </p:sp>
      <p:sp>
        <p:nvSpPr>
          <p:cNvPr id="4" name="Slide Number Placeholder 3"/>
          <p:cNvSpPr>
            <a:spLocks noGrp="1"/>
          </p:cNvSpPr>
          <p:nvPr>
            <p:ph type="sldNum" sz="quarter" idx="5"/>
          </p:nvPr>
        </p:nvSpPr>
        <p:spPr/>
        <p:txBody>
          <a:bodyPr/>
          <a:lstStyle/>
          <a:p>
            <a:fld id="{C91BA97B-301E-4302-8FE7-B3775A346B86}" type="slidenum">
              <a:rPr lang="en-US" smtClean="0"/>
              <a:t>30</a:t>
            </a:fld>
            <a:endParaRPr lang="en-US"/>
          </a:p>
        </p:txBody>
      </p:sp>
    </p:spTree>
    <p:extLst>
      <p:ext uri="{BB962C8B-B14F-4D97-AF65-F5344CB8AC3E}">
        <p14:creationId xmlns:p14="http://schemas.microsoft.com/office/powerpoint/2010/main" val="5183344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OSHA Standard, 29 CFR Subpart 1904.39, </a:t>
            </a:r>
            <a:r>
              <a:rPr lang="en-US" sz="1200" i="1" kern="1200" dirty="0">
                <a:solidFill>
                  <a:schemeClr val="tx1"/>
                </a:solidFill>
                <a:effectLst/>
                <a:latin typeface="+mn-lt"/>
                <a:ea typeface="+mn-ea"/>
                <a:cs typeface="+mn-cs"/>
              </a:rPr>
              <a:t>Reporting Fatality, Injury and Illness Information to the Government</a:t>
            </a:r>
            <a:r>
              <a:rPr lang="en-US" sz="1200" kern="1200" dirty="0">
                <a:solidFill>
                  <a:schemeClr val="tx1"/>
                </a:solidFill>
                <a:effectLst/>
                <a:latin typeface="+mn-lt"/>
                <a:ea typeface="+mn-ea"/>
                <a:cs typeface="+mn-cs"/>
              </a:rPr>
              <a:t> requires that employers report all work related fatalities within eight (8) hours and all work-related inpatient hospitalizations, all amputations and all losses of an eye within 24 hours. Employers must orally report the fatality/hospitalization by telephone or in-person to the OSHA Area Office or to the State Plan Office that is nearest to the site of the incident. Employers may also use the OSHA toll-free central telephone number: </a:t>
            </a:r>
          </a:p>
          <a:p>
            <a:r>
              <a:rPr lang="en-US" sz="1200" kern="1200" dirty="0">
                <a:solidFill>
                  <a:schemeClr val="tx1"/>
                </a:solidFill>
                <a:effectLst/>
                <a:latin typeface="+mn-lt"/>
                <a:ea typeface="+mn-ea"/>
                <a:cs typeface="+mn-cs"/>
              </a:rPr>
              <a:t>1-800-321-OSHA (1-800-321-6742).</a:t>
            </a:r>
          </a:p>
          <a:p>
            <a:endParaRPr lang="en-US" dirty="0"/>
          </a:p>
        </p:txBody>
      </p:sp>
      <p:sp>
        <p:nvSpPr>
          <p:cNvPr id="4" name="Slide Number Placeholder 3"/>
          <p:cNvSpPr>
            <a:spLocks noGrp="1"/>
          </p:cNvSpPr>
          <p:nvPr>
            <p:ph type="sldNum" sz="quarter" idx="5"/>
          </p:nvPr>
        </p:nvSpPr>
        <p:spPr/>
        <p:txBody>
          <a:bodyPr/>
          <a:lstStyle/>
          <a:p>
            <a:fld id="{C91BA97B-301E-4302-8FE7-B3775A346B86}" type="slidenum">
              <a:rPr lang="en-US" smtClean="0"/>
              <a:t>31</a:t>
            </a:fld>
            <a:endParaRPr lang="en-US"/>
          </a:p>
        </p:txBody>
      </p:sp>
    </p:spTree>
    <p:extLst>
      <p:ext uri="{BB962C8B-B14F-4D97-AF65-F5344CB8AC3E}">
        <p14:creationId xmlns:p14="http://schemas.microsoft.com/office/powerpoint/2010/main" val="41728299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Occupational Safety and Health (OSHA) regulations for electrical work are referenced in both general industry and construction standards: </a:t>
            </a:r>
          </a:p>
          <a:p>
            <a:pPr lvl="0"/>
            <a:r>
              <a:rPr lang="en-US" sz="1200" kern="1200" dirty="0">
                <a:solidFill>
                  <a:schemeClr val="tx1"/>
                </a:solidFill>
                <a:effectLst/>
                <a:latin typeface="+mn-lt"/>
                <a:ea typeface="+mn-ea"/>
                <a:cs typeface="+mn-cs"/>
              </a:rPr>
              <a:t>29 CFR 1910 Subpart S</a:t>
            </a:r>
          </a:p>
          <a:p>
            <a:pPr lvl="0"/>
            <a:r>
              <a:rPr lang="en-US" sz="1200" kern="1200" dirty="0">
                <a:solidFill>
                  <a:schemeClr val="tx1"/>
                </a:solidFill>
                <a:effectLst/>
                <a:latin typeface="+mn-lt"/>
                <a:ea typeface="+mn-ea"/>
                <a:cs typeface="+mn-cs"/>
              </a:rPr>
              <a:t>29 CFR 1926 Subpart 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Originally developed at OSHA's request, </a:t>
            </a:r>
            <a:r>
              <a:rPr lang="en-US" sz="1200" i="1" kern="1200" dirty="0">
                <a:solidFill>
                  <a:schemeClr val="tx1"/>
                </a:solidFill>
                <a:effectLst/>
                <a:latin typeface="+mn-lt"/>
                <a:ea typeface="+mn-ea"/>
                <a:cs typeface="+mn-cs"/>
              </a:rPr>
              <a:t>NFPA 70E</a:t>
            </a:r>
            <a:r>
              <a:rPr lang="en-US" sz="1200" kern="1200" dirty="0">
                <a:solidFill>
                  <a:schemeClr val="tx1"/>
                </a:solidFill>
                <a:effectLst/>
                <a:latin typeface="+mn-lt"/>
                <a:ea typeface="+mn-ea"/>
                <a:cs typeface="+mn-cs"/>
              </a:rPr>
              <a:t> responds to the latest information about the effects of arc flash, arc blast, and direct current (dc) hazards, and recent developments in electrical design and Personal Protective Equipment (PPE). It provides vital information that helps employers comply with OSHA 1910 Subpart S and OSHA 1926 Subpart K.</a:t>
            </a:r>
          </a:p>
          <a:p>
            <a:endParaRPr lang="en-US" dirty="0"/>
          </a:p>
        </p:txBody>
      </p:sp>
      <p:sp>
        <p:nvSpPr>
          <p:cNvPr id="4" name="Slide Number Placeholder 3"/>
          <p:cNvSpPr>
            <a:spLocks noGrp="1"/>
          </p:cNvSpPr>
          <p:nvPr>
            <p:ph type="sldNum" sz="quarter" idx="5"/>
          </p:nvPr>
        </p:nvSpPr>
        <p:spPr/>
        <p:txBody>
          <a:bodyPr/>
          <a:lstStyle/>
          <a:p>
            <a:fld id="{C91BA97B-301E-4302-8FE7-B3775A346B86}" type="slidenum">
              <a:rPr lang="en-US" smtClean="0"/>
              <a:t>32</a:t>
            </a:fld>
            <a:endParaRPr lang="en-US"/>
          </a:p>
        </p:txBody>
      </p:sp>
    </p:spTree>
    <p:extLst>
      <p:ext uri="{BB962C8B-B14F-4D97-AF65-F5344CB8AC3E}">
        <p14:creationId xmlns:p14="http://schemas.microsoft.com/office/powerpoint/2010/main" val="186519176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One who has received training in and has demonstrated skills and knowledge in the construction and operation of electric equipment and installations and the hazards involved.</a:t>
            </a:r>
          </a:p>
          <a:p>
            <a:pPr lvl="0"/>
            <a:r>
              <a:rPr lang="en-US" sz="1200" b="1" kern="1200" dirty="0">
                <a:solidFill>
                  <a:schemeClr val="tx1"/>
                </a:solidFill>
                <a:effectLst/>
                <a:latin typeface="+mn-lt"/>
                <a:ea typeface="+mn-ea"/>
                <a:cs typeface="+mn-cs"/>
              </a:rPr>
              <a:t>Note:</a:t>
            </a:r>
            <a:r>
              <a:rPr lang="en-US" sz="1200" kern="1200" dirty="0">
                <a:solidFill>
                  <a:schemeClr val="tx1"/>
                </a:solidFill>
                <a:effectLst/>
                <a:latin typeface="+mn-lt"/>
                <a:ea typeface="+mn-ea"/>
                <a:cs typeface="+mn-cs"/>
              </a:rPr>
              <a:t> Whether an employee is considered to be a "qualified person" will depend upon various circumstances in the workplace. For example, it is possible and, in fact, likely for an individual to be considered "qualified" with regard to certain equipment in the workplace, but "unqualified" as to other equipment.</a:t>
            </a:r>
          </a:p>
          <a:p>
            <a:pPr lvl="0"/>
            <a:r>
              <a:rPr lang="en-US" sz="1200" b="1" kern="1200" dirty="0">
                <a:solidFill>
                  <a:schemeClr val="tx1"/>
                </a:solidFill>
                <a:effectLst/>
                <a:latin typeface="+mn-lt"/>
                <a:ea typeface="+mn-ea"/>
                <a:cs typeface="+mn-cs"/>
              </a:rPr>
              <a:t>Note:</a:t>
            </a:r>
            <a:r>
              <a:rPr lang="en-US" sz="1200" kern="1200" dirty="0">
                <a:solidFill>
                  <a:schemeClr val="tx1"/>
                </a:solidFill>
                <a:effectLst/>
                <a:latin typeface="+mn-lt"/>
                <a:ea typeface="+mn-ea"/>
                <a:cs typeface="+mn-cs"/>
              </a:rPr>
              <a:t> An employee who is undergoing on-the-job training and who, in the course of such training, has demonstrated an ability to perform duties safely at his or her level of training and who is under the direct supervision of a qualified person is considered to be a qualified person for the performance of those duties.</a:t>
            </a:r>
          </a:p>
          <a:p>
            <a:endParaRPr lang="en-US" dirty="0"/>
          </a:p>
        </p:txBody>
      </p:sp>
      <p:sp>
        <p:nvSpPr>
          <p:cNvPr id="4" name="Slide Number Placeholder 3"/>
          <p:cNvSpPr>
            <a:spLocks noGrp="1"/>
          </p:cNvSpPr>
          <p:nvPr>
            <p:ph type="sldNum" sz="quarter" idx="5"/>
          </p:nvPr>
        </p:nvSpPr>
        <p:spPr/>
        <p:txBody>
          <a:bodyPr/>
          <a:lstStyle/>
          <a:p>
            <a:fld id="{C91BA97B-301E-4302-8FE7-B3775A346B86}" type="slidenum">
              <a:rPr lang="en-US" smtClean="0"/>
              <a:t>33</a:t>
            </a:fld>
            <a:endParaRPr lang="en-US"/>
          </a:p>
        </p:txBody>
      </p:sp>
    </p:spTree>
    <p:extLst>
      <p:ext uri="{BB962C8B-B14F-4D97-AF65-F5344CB8AC3E}">
        <p14:creationId xmlns:p14="http://schemas.microsoft.com/office/powerpoint/2010/main" val="25854104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a:solidFill>
                  <a:schemeClr val="tx1"/>
                </a:solidFill>
                <a:effectLst/>
                <a:latin typeface="+mn-lt"/>
                <a:ea typeface="+mn-ea"/>
                <a:cs typeface="+mn-cs"/>
              </a:rPr>
              <a:t>OSHA Lockout/Tagout (Control of Hazardous Energy) – 29 CFR 1910.147(b)</a:t>
            </a:r>
          </a:p>
          <a:p>
            <a:r>
              <a:rPr lang="en-US" sz="1200" kern="1200" dirty="0">
                <a:solidFill>
                  <a:schemeClr val="tx1"/>
                </a:solidFill>
                <a:effectLst/>
                <a:latin typeface="+mn-lt"/>
                <a:ea typeface="+mn-ea"/>
                <a:cs typeface="+mn-cs"/>
              </a:rPr>
              <a:t>Within OSHA’s Lockout/Tagout standards, the terms </a:t>
            </a:r>
            <a:r>
              <a:rPr lang="en-US" sz="1200" b="1" kern="1200" dirty="0">
                <a:solidFill>
                  <a:schemeClr val="tx1"/>
                </a:solidFill>
                <a:effectLst/>
                <a:latin typeface="+mn-lt"/>
                <a:ea typeface="+mn-ea"/>
                <a:cs typeface="+mn-cs"/>
              </a:rPr>
              <a:t>Authorized Employee</a:t>
            </a:r>
            <a:r>
              <a:rPr lang="en-US" sz="1200" kern="1200" dirty="0">
                <a:solidFill>
                  <a:schemeClr val="tx1"/>
                </a:solidFill>
                <a:effectLst/>
                <a:latin typeface="+mn-lt"/>
                <a:ea typeface="+mn-ea"/>
                <a:cs typeface="+mn-cs"/>
              </a:rPr>
              <a:t> and </a:t>
            </a:r>
            <a:r>
              <a:rPr lang="en-US" sz="1200" b="1" kern="1200" dirty="0">
                <a:solidFill>
                  <a:schemeClr val="tx1"/>
                </a:solidFill>
                <a:effectLst/>
                <a:latin typeface="+mn-lt"/>
                <a:ea typeface="+mn-ea"/>
                <a:cs typeface="+mn-cs"/>
              </a:rPr>
              <a:t>Affected Employee</a:t>
            </a:r>
            <a:r>
              <a:rPr lang="en-US" sz="1200" kern="1200" dirty="0">
                <a:solidFill>
                  <a:schemeClr val="tx1"/>
                </a:solidFill>
                <a:effectLst/>
                <a:latin typeface="+mn-lt"/>
                <a:ea typeface="+mn-ea"/>
                <a:cs typeface="+mn-cs"/>
              </a:rPr>
              <a:t> are used to describe persons of interest.</a:t>
            </a:r>
            <a:endParaRPr lang="en-US" dirty="0"/>
          </a:p>
        </p:txBody>
      </p:sp>
      <p:sp>
        <p:nvSpPr>
          <p:cNvPr id="4" name="Slide Number Placeholder 3"/>
          <p:cNvSpPr>
            <a:spLocks noGrp="1"/>
          </p:cNvSpPr>
          <p:nvPr>
            <p:ph type="sldNum" sz="quarter" idx="5"/>
          </p:nvPr>
        </p:nvSpPr>
        <p:spPr/>
        <p:txBody>
          <a:bodyPr/>
          <a:lstStyle/>
          <a:p>
            <a:fld id="{C91BA97B-301E-4302-8FE7-B3775A346B86}" type="slidenum">
              <a:rPr lang="en-US" smtClean="0"/>
              <a:t>34</a:t>
            </a:fld>
            <a:endParaRPr lang="en-US"/>
          </a:p>
        </p:txBody>
      </p:sp>
    </p:spTree>
    <p:extLst>
      <p:ext uri="{BB962C8B-B14F-4D97-AF65-F5344CB8AC3E}">
        <p14:creationId xmlns:p14="http://schemas.microsoft.com/office/powerpoint/2010/main" val="322215980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One who has demonstrated skills and knowledge related to the construction and operation of electrical equipment and installations and has received safety training to identify the hazards and reduce the associated risk.</a:t>
            </a:r>
          </a:p>
          <a:p>
            <a:r>
              <a:rPr lang="en-US" sz="1200" kern="1200" dirty="0">
                <a:solidFill>
                  <a:schemeClr val="tx1"/>
                </a:solidFill>
                <a:effectLst/>
                <a:latin typeface="+mn-lt"/>
                <a:ea typeface="+mn-ea"/>
                <a:cs typeface="+mn-cs"/>
              </a:rPr>
              <a:t>A qualified person shall be trained and knowledgeable in the construction and operation of equipment or a specific work method and be trained to identify and avoid the electrical hazards that might be present with respect to that equipment or work method.</a:t>
            </a:r>
          </a:p>
          <a:p>
            <a:pPr lvl="0"/>
            <a:r>
              <a:rPr lang="en-US" sz="1200" kern="1200" dirty="0">
                <a:solidFill>
                  <a:schemeClr val="tx1"/>
                </a:solidFill>
                <a:effectLst/>
                <a:latin typeface="+mn-lt"/>
                <a:ea typeface="+mn-ea"/>
                <a:cs typeface="+mn-cs"/>
              </a:rPr>
              <a:t>Such persons shall also be familiar with the proper use of the special precautionary techniques, applicable electrical policies and procedures, PPE, insulating and shielding materials, and insulated tools and test equipment.</a:t>
            </a:r>
          </a:p>
          <a:p>
            <a:endParaRPr lang="en-US" dirty="0"/>
          </a:p>
        </p:txBody>
      </p:sp>
      <p:sp>
        <p:nvSpPr>
          <p:cNvPr id="4" name="Slide Number Placeholder 3"/>
          <p:cNvSpPr>
            <a:spLocks noGrp="1"/>
          </p:cNvSpPr>
          <p:nvPr>
            <p:ph type="sldNum" sz="quarter" idx="5"/>
          </p:nvPr>
        </p:nvSpPr>
        <p:spPr/>
        <p:txBody>
          <a:bodyPr/>
          <a:lstStyle/>
          <a:p>
            <a:fld id="{C91BA97B-301E-4302-8FE7-B3775A346B86}" type="slidenum">
              <a:rPr lang="en-US" smtClean="0"/>
              <a:t>35</a:t>
            </a:fld>
            <a:endParaRPr lang="en-US"/>
          </a:p>
        </p:txBody>
      </p:sp>
    </p:spTree>
    <p:extLst>
      <p:ext uri="{BB962C8B-B14F-4D97-AF65-F5344CB8AC3E}">
        <p14:creationId xmlns:p14="http://schemas.microsoft.com/office/powerpoint/2010/main" val="367754709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a:solidFill>
                  <a:schemeClr val="tx1"/>
                </a:solidFill>
                <a:effectLst/>
                <a:latin typeface="+mn-lt"/>
                <a:ea typeface="+mn-ea"/>
                <a:cs typeface="+mn-cs"/>
              </a:rPr>
              <a:t>Approach Boundaries (NFPA 70E – 2018)</a:t>
            </a:r>
          </a:p>
          <a:p>
            <a:r>
              <a:rPr lang="en-US" sz="1200" b="1" i="1" kern="1200" dirty="0">
                <a:solidFill>
                  <a:schemeClr val="tx1"/>
                </a:solidFill>
                <a:effectLst/>
                <a:latin typeface="+mn-lt"/>
                <a:ea typeface="+mn-ea"/>
                <a:cs typeface="+mn-cs"/>
              </a:rPr>
              <a:t>Reference: 	</a:t>
            </a:r>
            <a:r>
              <a:rPr lang="en-US" sz="1200" kern="1200" dirty="0">
                <a:solidFill>
                  <a:schemeClr val="tx1"/>
                </a:solidFill>
                <a:effectLst/>
                <a:latin typeface="+mn-lt"/>
                <a:ea typeface="+mn-ea"/>
                <a:cs typeface="+mn-cs"/>
              </a:rPr>
              <a:t>Table 130.4(D)(a) Shock Protection Approach Boundaries to Exposed Energized Electrical Conductors or Circuit Parts for Alternating-Current Systems</a:t>
            </a:r>
          </a:p>
          <a:p>
            <a:endParaRPr lang="en-US" dirty="0"/>
          </a:p>
        </p:txBody>
      </p:sp>
      <p:sp>
        <p:nvSpPr>
          <p:cNvPr id="4" name="Slide Number Placeholder 3"/>
          <p:cNvSpPr>
            <a:spLocks noGrp="1"/>
          </p:cNvSpPr>
          <p:nvPr>
            <p:ph type="sldNum" sz="quarter" idx="5"/>
          </p:nvPr>
        </p:nvSpPr>
        <p:spPr/>
        <p:txBody>
          <a:bodyPr/>
          <a:lstStyle/>
          <a:p>
            <a:fld id="{C91BA97B-301E-4302-8FE7-B3775A346B86}" type="slidenum">
              <a:rPr lang="en-US" smtClean="0"/>
              <a:t>36</a:t>
            </a:fld>
            <a:endParaRPr lang="en-US"/>
          </a:p>
        </p:txBody>
      </p:sp>
    </p:spTree>
    <p:extLst>
      <p:ext uri="{BB962C8B-B14F-4D97-AF65-F5344CB8AC3E}">
        <p14:creationId xmlns:p14="http://schemas.microsoft.com/office/powerpoint/2010/main" val="141669801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Power lines are lethal weapons. Although equipment operators are responsible for keeping themselves safe from overhead dangers, it’s only through employer commitment and supervision that the hazards of power lines can be properly managed. </a:t>
            </a:r>
          </a:p>
          <a:p>
            <a:endParaRPr lang="en-US" dirty="0"/>
          </a:p>
        </p:txBody>
      </p:sp>
      <p:sp>
        <p:nvSpPr>
          <p:cNvPr id="4" name="Slide Number Placeholder 3"/>
          <p:cNvSpPr>
            <a:spLocks noGrp="1"/>
          </p:cNvSpPr>
          <p:nvPr>
            <p:ph type="sldNum" sz="quarter" idx="5"/>
          </p:nvPr>
        </p:nvSpPr>
        <p:spPr/>
        <p:txBody>
          <a:bodyPr/>
          <a:lstStyle/>
          <a:p>
            <a:fld id="{C91BA97B-301E-4302-8FE7-B3775A346B86}" type="slidenum">
              <a:rPr lang="en-US" smtClean="0"/>
              <a:t>37</a:t>
            </a:fld>
            <a:endParaRPr lang="en-US"/>
          </a:p>
        </p:txBody>
      </p:sp>
    </p:spTree>
    <p:extLst>
      <p:ext uri="{BB962C8B-B14F-4D97-AF65-F5344CB8AC3E}">
        <p14:creationId xmlns:p14="http://schemas.microsoft.com/office/powerpoint/2010/main" val="38417312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Overhead and buried power lines at your site are especially hazardous because they carry extremely high voltage. Fatal electrocution is the main risk, but burns and falls from elevations are also hazards. Using tools and equipment that can come into contact with power lines increases these risks.</a:t>
            </a:r>
          </a:p>
          <a:p>
            <a:endParaRPr lang="en-US" dirty="0"/>
          </a:p>
        </p:txBody>
      </p:sp>
      <p:sp>
        <p:nvSpPr>
          <p:cNvPr id="4" name="Slide Number Placeholder 3"/>
          <p:cNvSpPr>
            <a:spLocks noGrp="1"/>
          </p:cNvSpPr>
          <p:nvPr>
            <p:ph type="sldNum" sz="quarter" idx="5"/>
          </p:nvPr>
        </p:nvSpPr>
        <p:spPr/>
        <p:txBody>
          <a:bodyPr/>
          <a:lstStyle/>
          <a:p>
            <a:fld id="{C91BA97B-301E-4302-8FE7-B3775A346B86}" type="slidenum">
              <a:rPr lang="en-US" smtClean="0"/>
              <a:t>38</a:t>
            </a:fld>
            <a:endParaRPr lang="en-US"/>
          </a:p>
        </p:txBody>
      </p:sp>
    </p:spTree>
    <p:extLst>
      <p:ext uri="{BB962C8B-B14F-4D97-AF65-F5344CB8AC3E}">
        <p14:creationId xmlns:p14="http://schemas.microsoft.com/office/powerpoint/2010/main" val="370756727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primary rule for power line safety is </a:t>
            </a:r>
            <a:r>
              <a:rPr lang="en-US" sz="1200" b="1" kern="1200" dirty="0">
                <a:solidFill>
                  <a:schemeClr val="tx1"/>
                </a:solidFill>
                <a:effectLst/>
                <a:latin typeface="+mn-lt"/>
                <a:ea typeface="+mn-ea"/>
                <a:cs typeface="+mn-cs"/>
              </a:rPr>
              <a:t>STAY AWAY! </a:t>
            </a:r>
            <a:r>
              <a:rPr lang="en-US" sz="1200" kern="1200" dirty="0">
                <a:solidFill>
                  <a:schemeClr val="tx1"/>
                </a:solidFill>
                <a:effectLst/>
                <a:latin typeface="+mn-lt"/>
                <a:ea typeface="+mn-ea"/>
                <a:cs typeface="+mn-cs"/>
              </a:rPr>
              <a:t>NFPA 70E establishes 10 feet as the minimum safe distance approach boundary for work around exposed movable conductors supported by poles (power lines). In some cases, when the voltages are high, or when working with cranes, the power line clearance distance may be further.</a:t>
            </a:r>
          </a:p>
          <a:p>
            <a:r>
              <a:rPr lang="en-US" sz="1200" kern="1200" dirty="0">
                <a:solidFill>
                  <a:schemeClr val="tx1"/>
                </a:solidFill>
                <a:effectLst/>
                <a:latin typeface="+mn-lt"/>
                <a:ea typeface="+mn-ea"/>
                <a:cs typeface="+mn-cs"/>
              </a:rPr>
              <a:t>Also, per </a:t>
            </a:r>
            <a:r>
              <a:rPr lang="en-US" sz="1200" b="1" kern="1200" dirty="0">
                <a:solidFill>
                  <a:schemeClr val="tx1"/>
                </a:solidFill>
                <a:effectLst/>
                <a:latin typeface="+mn-lt"/>
                <a:ea typeface="+mn-ea"/>
                <a:cs typeface="+mn-cs"/>
              </a:rPr>
              <a:t>29 CFR 1926.416(a)(1)</a:t>
            </a:r>
            <a:r>
              <a:rPr lang="en-US" sz="1200" kern="1200" dirty="0">
                <a:solidFill>
                  <a:schemeClr val="tx1"/>
                </a:solidFill>
                <a:effectLst/>
                <a:latin typeface="+mn-lt"/>
                <a:ea typeface="+mn-ea"/>
                <a:cs typeface="+mn-cs"/>
              </a:rPr>
              <a:t>, no employer shall permit an employee to work in such proximity to any part of an electric power circuit that the employee could contact the electric power circuit in the course of work, unless the employee is protected against electric shock by deenergizing the circuit and grounding it or by guarding it effectively by insulation or other means.</a:t>
            </a:r>
          </a:p>
          <a:p>
            <a:endParaRPr lang="en-US" dirty="0"/>
          </a:p>
        </p:txBody>
      </p:sp>
      <p:sp>
        <p:nvSpPr>
          <p:cNvPr id="4" name="Slide Number Placeholder 3"/>
          <p:cNvSpPr>
            <a:spLocks noGrp="1"/>
          </p:cNvSpPr>
          <p:nvPr>
            <p:ph type="sldNum" sz="quarter" idx="5"/>
          </p:nvPr>
        </p:nvSpPr>
        <p:spPr/>
        <p:txBody>
          <a:bodyPr/>
          <a:lstStyle/>
          <a:p>
            <a:fld id="{C91BA97B-301E-4302-8FE7-B3775A346B86}" type="slidenum">
              <a:rPr lang="en-US" smtClean="0"/>
              <a:t>39</a:t>
            </a:fld>
            <a:endParaRPr lang="en-US"/>
          </a:p>
        </p:txBody>
      </p:sp>
    </p:spTree>
    <p:extLst>
      <p:ext uri="{BB962C8B-B14F-4D97-AF65-F5344CB8AC3E}">
        <p14:creationId xmlns:p14="http://schemas.microsoft.com/office/powerpoint/2010/main" val="33176035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Pre-Test</a:t>
            </a:r>
          </a:p>
        </p:txBody>
      </p:sp>
      <p:sp>
        <p:nvSpPr>
          <p:cNvPr id="4" name="Slide Number Placeholder 3"/>
          <p:cNvSpPr>
            <a:spLocks noGrp="1"/>
          </p:cNvSpPr>
          <p:nvPr>
            <p:ph type="sldNum" sz="quarter" idx="5"/>
          </p:nvPr>
        </p:nvSpPr>
        <p:spPr/>
        <p:txBody>
          <a:bodyPr/>
          <a:lstStyle/>
          <a:p>
            <a:fld id="{C91BA97B-301E-4302-8FE7-B3775A346B86}" type="slidenum">
              <a:rPr lang="en-US" smtClean="0"/>
              <a:t>4</a:t>
            </a:fld>
            <a:endParaRPr lang="en-US"/>
          </a:p>
        </p:txBody>
      </p:sp>
    </p:spTree>
    <p:extLst>
      <p:ext uri="{BB962C8B-B14F-4D97-AF65-F5344CB8AC3E}">
        <p14:creationId xmlns:p14="http://schemas.microsoft.com/office/powerpoint/2010/main" val="56518586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Insulated power lines</a:t>
            </a:r>
          </a:p>
        </p:txBody>
      </p:sp>
      <p:sp>
        <p:nvSpPr>
          <p:cNvPr id="4" name="Slide Number Placeholder 3"/>
          <p:cNvSpPr>
            <a:spLocks noGrp="1"/>
          </p:cNvSpPr>
          <p:nvPr>
            <p:ph type="sldNum" sz="quarter" idx="5"/>
          </p:nvPr>
        </p:nvSpPr>
        <p:spPr/>
        <p:txBody>
          <a:bodyPr/>
          <a:lstStyle/>
          <a:p>
            <a:fld id="{C91BA97B-301E-4302-8FE7-B3775A346B86}" type="slidenum">
              <a:rPr lang="en-US" smtClean="0"/>
              <a:t>40</a:t>
            </a:fld>
            <a:endParaRPr lang="en-US"/>
          </a:p>
        </p:txBody>
      </p:sp>
    </p:spTree>
    <p:extLst>
      <p:ext uri="{BB962C8B-B14F-4D97-AF65-F5344CB8AC3E}">
        <p14:creationId xmlns:p14="http://schemas.microsoft.com/office/powerpoint/2010/main" val="372912539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Electrical power is brought to us through a three part system: “high power transmission lines” running from generating stations to substations, “distribution lines”, the same lines that run through most of our neighborhoods and job sites, and “service drops” running from poles to utility customers. The majority of the power line contacts reported to OSHA involved overhead “distribution” lines. This is due to their proximity to most construction work and their frequency on the landscape. </a:t>
            </a:r>
          </a:p>
          <a:p>
            <a:endParaRPr lang="en-US" dirty="0"/>
          </a:p>
        </p:txBody>
      </p:sp>
      <p:sp>
        <p:nvSpPr>
          <p:cNvPr id="4" name="Slide Number Placeholder 3"/>
          <p:cNvSpPr>
            <a:spLocks noGrp="1"/>
          </p:cNvSpPr>
          <p:nvPr>
            <p:ph type="sldNum" sz="quarter" idx="5"/>
          </p:nvPr>
        </p:nvSpPr>
        <p:spPr/>
        <p:txBody>
          <a:bodyPr/>
          <a:lstStyle/>
          <a:p>
            <a:fld id="{C91BA97B-301E-4302-8FE7-B3775A346B86}" type="slidenum">
              <a:rPr lang="en-US" smtClean="0"/>
              <a:t>41</a:t>
            </a:fld>
            <a:endParaRPr lang="en-US"/>
          </a:p>
        </p:txBody>
      </p:sp>
    </p:spTree>
    <p:extLst>
      <p:ext uri="{BB962C8B-B14F-4D97-AF65-F5344CB8AC3E}">
        <p14:creationId xmlns:p14="http://schemas.microsoft.com/office/powerpoint/2010/main" val="259846517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29 CFR 1926.651(b)(1). </a:t>
            </a:r>
            <a:r>
              <a:rPr lang="en-US" sz="1200" kern="1200" dirty="0">
                <a:solidFill>
                  <a:schemeClr val="tx1"/>
                </a:solidFill>
                <a:effectLst/>
                <a:latin typeface="+mn-lt"/>
                <a:ea typeface="+mn-ea"/>
                <a:cs typeface="+mn-cs"/>
              </a:rPr>
              <a:t>The estimated location of utility installations or any other underground installation that may be encountered during excavation work must be determined prior to opening an excavation.</a:t>
            </a:r>
          </a:p>
          <a:p>
            <a:r>
              <a:rPr lang="en-US" sz="1200" b="1" kern="1200" dirty="0">
                <a:solidFill>
                  <a:schemeClr val="tx1"/>
                </a:solidFill>
                <a:effectLst/>
                <a:latin typeface="+mn-lt"/>
                <a:ea typeface="+mn-ea"/>
                <a:cs typeface="+mn-cs"/>
              </a:rPr>
              <a:t>29 CFR 1926.416(a)(2).</a:t>
            </a:r>
            <a:r>
              <a:rPr lang="en-US" sz="1200" kern="1200" dirty="0">
                <a:solidFill>
                  <a:schemeClr val="tx1"/>
                </a:solidFill>
                <a:effectLst/>
                <a:latin typeface="+mn-lt"/>
                <a:ea typeface="+mn-ea"/>
                <a:cs typeface="+mn-cs"/>
              </a:rPr>
              <a:t> In work areas where the exact location of underground electric powerlines is unknown, employees using jack-hammers, bars, or other hand tools which may contact a line shall be provided with insulated protective gloves.</a:t>
            </a:r>
          </a:p>
          <a:p>
            <a:endParaRPr lang="en-US" dirty="0"/>
          </a:p>
        </p:txBody>
      </p:sp>
      <p:sp>
        <p:nvSpPr>
          <p:cNvPr id="4" name="Slide Number Placeholder 3"/>
          <p:cNvSpPr>
            <a:spLocks noGrp="1"/>
          </p:cNvSpPr>
          <p:nvPr>
            <p:ph type="sldNum" sz="quarter" idx="5"/>
          </p:nvPr>
        </p:nvSpPr>
        <p:spPr/>
        <p:txBody>
          <a:bodyPr/>
          <a:lstStyle/>
          <a:p>
            <a:fld id="{C91BA97B-301E-4302-8FE7-B3775A346B86}" type="slidenum">
              <a:rPr lang="en-US" smtClean="0"/>
              <a:t>42</a:t>
            </a:fld>
            <a:endParaRPr lang="en-US"/>
          </a:p>
        </p:txBody>
      </p:sp>
    </p:spTree>
    <p:extLst>
      <p:ext uri="{BB962C8B-B14F-4D97-AF65-F5344CB8AC3E}">
        <p14:creationId xmlns:p14="http://schemas.microsoft.com/office/powerpoint/2010/main" val="170227722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29 CFR 1926.416(a)(3). </a:t>
            </a:r>
            <a:r>
              <a:rPr lang="en-US" sz="1200" kern="1200" dirty="0">
                <a:solidFill>
                  <a:schemeClr val="tx1"/>
                </a:solidFill>
                <a:effectLst/>
                <a:latin typeface="+mn-lt"/>
                <a:ea typeface="+mn-ea"/>
                <a:cs typeface="+mn-cs"/>
              </a:rPr>
              <a:t>Before work is begun the employer shall ascertain by inquiry or direct observation, or by instruments, whether any part of an energized electric power circuit, exposed or concealed, is so located that the performance of the work may bring any person, tool, or machine into physical or electrical contact with the electric power circuit. The employer shall post and maintain proper warning signs where such a circuit exists. The employer shall advise employees of the location of such lines, the hazards involved, and the protective measures to be taken.</a:t>
            </a:r>
          </a:p>
          <a:p>
            <a:endParaRPr lang="en-US" dirty="0"/>
          </a:p>
        </p:txBody>
      </p:sp>
      <p:sp>
        <p:nvSpPr>
          <p:cNvPr id="4" name="Slide Number Placeholder 3"/>
          <p:cNvSpPr>
            <a:spLocks noGrp="1"/>
          </p:cNvSpPr>
          <p:nvPr>
            <p:ph type="sldNum" sz="quarter" idx="5"/>
          </p:nvPr>
        </p:nvSpPr>
        <p:spPr/>
        <p:txBody>
          <a:bodyPr/>
          <a:lstStyle/>
          <a:p>
            <a:fld id="{C91BA97B-301E-4302-8FE7-B3775A346B86}" type="slidenum">
              <a:rPr lang="en-US" smtClean="0"/>
              <a:t>43</a:t>
            </a:fld>
            <a:endParaRPr lang="en-US"/>
          </a:p>
        </p:txBody>
      </p:sp>
    </p:spTree>
    <p:extLst>
      <p:ext uri="{BB962C8B-B14F-4D97-AF65-F5344CB8AC3E}">
        <p14:creationId xmlns:p14="http://schemas.microsoft.com/office/powerpoint/2010/main" val="14805451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Utility color codes are used to identify existing underground utilities in construction areas, to protect them from damage during excavation. Colored lines, flags, or both are used to mark the location and denote the type of underground utility.</a:t>
            </a:r>
          </a:p>
          <a:p>
            <a:endParaRPr lang="en-US" dirty="0"/>
          </a:p>
        </p:txBody>
      </p:sp>
      <p:sp>
        <p:nvSpPr>
          <p:cNvPr id="4" name="Slide Number Placeholder 3"/>
          <p:cNvSpPr>
            <a:spLocks noGrp="1"/>
          </p:cNvSpPr>
          <p:nvPr>
            <p:ph type="sldNum" sz="quarter" idx="5"/>
          </p:nvPr>
        </p:nvSpPr>
        <p:spPr/>
        <p:txBody>
          <a:bodyPr/>
          <a:lstStyle/>
          <a:p>
            <a:fld id="{C91BA97B-301E-4302-8FE7-B3775A346B86}" type="slidenum">
              <a:rPr lang="en-US" smtClean="0"/>
              <a:t>44</a:t>
            </a:fld>
            <a:endParaRPr lang="en-US"/>
          </a:p>
        </p:txBody>
      </p:sp>
    </p:spTree>
    <p:extLst>
      <p:ext uri="{BB962C8B-B14F-4D97-AF65-F5344CB8AC3E}">
        <p14:creationId xmlns:p14="http://schemas.microsoft.com/office/powerpoint/2010/main" val="152415652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Hand dig or use other non-intrusive means within required “Tolerance Zone” (varies by State), 18” – 24” on either side of the utility.</a:t>
            </a:r>
          </a:p>
          <a:p>
            <a:pPr lvl="0"/>
            <a:r>
              <a:rPr lang="en-US" sz="1200" kern="1200" dirty="0">
                <a:solidFill>
                  <a:schemeClr val="tx1"/>
                </a:solidFill>
                <a:effectLst/>
                <a:latin typeface="+mn-lt"/>
                <a:ea typeface="+mn-ea"/>
                <a:cs typeface="+mn-cs"/>
              </a:rPr>
              <a:t>Watch out for utility corridors, utilities buried side-by-side and take into consideration diameter of large pipes.</a:t>
            </a:r>
          </a:p>
          <a:p>
            <a:pPr lvl="0"/>
            <a:r>
              <a:rPr lang="en-US" sz="1200" kern="1200" dirty="0">
                <a:solidFill>
                  <a:schemeClr val="tx1"/>
                </a:solidFill>
                <a:effectLst/>
                <a:latin typeface="+mn-lt"/>
                <a:ea typeface="+mn-ea"/>
                <a:cs typeface="+mn-cs"/>
              </a:rPr>
              <a:t>Use the National </a:t>
            </a:r>
            <a:r>
              <a:rPr lang="en-US" sz="1200" b="1" kern="1200" dirty="0">
                <a:solidFill>
                  <a:schemeClr val="tx1"/>
                </a:solidFill>
                <a:effectLst/>
                <a:latin typeface="+mn-lt"/>
                <a:ea typeface="+mn-ea"/>
                <a:cs typeface="+mn-cs"/>
              </a:rPr>
              <a:t>811 phone number</a:t>
            </a:r>
            <a:r>
              <a:rPr lang="en-US" sz="1200" kern="1200" dirty="0">
                <a:solidFill>
                  <a:schemeClr val="tx1"/>
                </a:solidFill>
                <a:effectLst/>
                <a:latin typeface="+mn-lt"/>
                <a:ea typeface="+mn-ea"/>
                <a:cs typeface="+mn-cs"/>
              </a:rPr>
              <a:t> to call for utility locates.</a:t>
            </a:r>
          </a:p>
          <a:p>
            <a:endParaRPr lang="en-US" dirty="0"/>
          </a:p>
        </p:txBody>
      </p:sp>
      <p:sp>
        <p:nvSpPr>
          <p:cNvPr id="4" name="Slide Number Placeholder 3"/>
          <p:cNvSpPr>
            <a:spLocks noGrp="1"/>
          </p:cNvSpPr>
          <p:nvPr>
            <p:ph type="sldNum" sz="quarter" idx="5"/>
          </p:nvPr>
        </p:nvSpPr>
        <p:spPr/>
        <p:txBody>
          <a:bodyPr/>
          <a:lstStyle/>
          <a:p>
            <a:fld id="{C91BA97B-301E-4302-8FE7-B3775A346B86}" type="slidenum">
              <a:rPr lang="en-US" smtClean="0"/>
              <a:t>45</a:t>
            </a:fld>
            <a:endParaRPr lang="en-US"/>
          </a:p>
        </p:txBody>
      </p:sp>
    </p:spTree>
    <p:extLst>
      <p:ext uri="{BB962C8B-B14F-4D97-AF65-F5344CB8AC3E}">
        <p14:creationId xmlns:p14="http://schemas.microsoft.com/office/powerpoint/2010/main" val="39811800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Vacuum excavation example for potholing. </a:t>
            </a:r>
          </a:p>
        </p:txBody>
      </p:sp>
      <p:sp>
        <p:nvSpPr>
          <p:cNvPr id="4" name="Slide Number Placeholder 3"/>
          <p:cNvSpPr>
            <a:spLocks noGrp="1"/>
          </p:cNvSpPr>
          <p:nvPr>
            <p:ph type="sldNum" sz="quarter" idx="5"/>
          </p:nvPr>
        </p:nvSpPr>
        <p:spPr/>
        <p:txBody>
          <a:bodyPr/>
          <a:lstStyle/>
          <a:p>
            <a:fld id="{C91BA97B-301E-4302-8FE7-B3775A346B86}" type="slidenum">
              <a:rPr lang="en-US" smtClean="0"/>
              <a:t>46</a:t>
            </a:fld>
            <a:endParaRPr lang="en-US"/>
          </a:p>
        </p:txBody>
      </p:sp>
    </p:spTree>
    <p:extLst>
      <p:ext uri="{BB962C8B-B14F-4D97-AF65-F5344CB8AC3E}">
        <p14:creationId xmlns:p14="http://schemas.microsoft.com/office/powerpoint/2010/main" val="388777964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Additional OSHA rules apply to power-operated equipment, when used in construction that can hoist, lower and horizontally move a suspended load. </a:t>
            </a:r>
          </a:p>
          <a:p>
            <a:r>
              <a:rPr lang="en-US" sz="1200" kern="1200" dirty="0">
                <a:solidFill>
                  <a:schemeClr val="tx1"/>
                </a:solidFill>
                <a:effectLst/>
                <a:latin typeface="+mn-lt"/>
                <a:ea typeface="+mn-ea"/>
                <a:cs typeface="+mn-cs"/>
              </a:rPr>
              <a:t>Such equipment includes, but is not limited to: </a:t>
            </a:r>
          </a:p>
          <a:p>
            <a:pPr lvl="0"/>
            <a:r>
              <a:rPr lang="en-US" sz="1200" kern="1200" dirty="0">
                <a:solidFill>
                  <a:schemeClr val="tx1"/>
                </a:solidFill>
                <a:effectLst/>
                <a:latin typeface="+mn-lt"/>
                <a:ea typeface="+mn-ea"/>
                <a:cs typeface="+mn-cs"/>
              </a:rPr>
              <a:t>Articulating cranes (such as knuckle-boom cranes)</a:t>
            </a:r>
          </a:p>
          <a:p>
            <a:pPr lvl="0"/>
            <a:r>
              <a:rPr lang="en-US" sz="1200" kern="1200" dirty="0">
                <a:solidFill>
                  <a:schemeClr val="tx1"/>
                </a:solidFill>
                <a:effectLst/>
                <a:latin typeface="+mn-lt"/>
                <a:ea typeface="+mn-ea"/>
                <a:cs typeface="+mn-cs"/>
              </a:rPr>
              <a:t>Crawler cranes</a:t>
            </a:r>
          </a:p>
          <a:p>
            <a:pPr lvl="0"/>
            <a:r>
              <a:rPr lang="en-US" sz="1200" kern="1200" dirty="0">
                <a:solidFill>
                  <a:schemeClr val="tx1"/>
                </a:solidFill>
                <a:effectLst/>
                <a:latin typeface="+mn-lt"/>
                <a:ea typeface="+mn-ea"/>
                <a:cs typeface="+mn-cs"/>
              </a:rPr>
              <a:t>Mobile truck cranes</a:t>
            </a:r>
          </a:p>
          <a:p>
            <a:endParaRPr lang="en-US" dirty="0"/>
          </a:p>
        </p:txBody>
      </p:sp>
      <p:sp>
        <p:nvSpPr>
          <p:cNvPr id="4" name="Slide Number Placeholder 3"/>
          <p:cNvSpPr>
            <a:spLocks noGrp="1"/>
          </p:cNvSpPr>
          <p:nvPr>
            <p:ph type="sldNum" sz="quarter" idx="5"/>
          </p:nvPr>
        </p:nvSpPr>
        <p:spPr/>
        <p:txBody>
          <a:bodyPr/>
          <a:lstStyle/>
          <a:p>
            <a:fld id="{C91BA97B-301E-4302-8FE7-B3775A346B86}" type="slidenum">
              <a:rPr lang="en-US" smtClean="0"/>
              <a:t>47</a:t>
            </a:fld>
            <a:endParaRPr lang="en-US"/>
          </a:p>
        </p:txBody>
      </p:sp>
    </p:spTree>
    <p:extLst>
      <p:ext uri="{BB962C8B-B14F-4D97-AF65-F5344CB8AC3E}">
        <p14:creationId xmlns:p14="http://schemas.microsoft.com/office/powerpoint/2010/main" val="331762864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Pursuant to </a:t>
            </a:r>
            <a:r>
              <a:rPr lang="en-US" sz="1200" b="1" kern="1200" dirty="0">
                <a:solidFill>
                  <a:schemeClr val="tx1"/>
                </a:solidFill>
                <a:effectLst/>
                <a:latin typeface="+mn-lt"/>
                <a:ea typeface="+mn-ea"/>
                <a:cs typeface="+mn-cs"/>
              </a:rPr>
              <a:t>29 CFR 1926.1408(a)(1)</a:t>
            </a:r>
            <a:r>
              <a:rPr lang="en-US" sz="1200" kern="1200" dirty="0">
                <a:solidFill>
                  <a:schemeClr val="tx1"/>
                </a:solidFill>
                <a:effectLst/>
                <a:latin typeface="+mn-lt"/>
                <a:ea typeface="+mn-ea"/>
                <a:cs typeface="+mn-cs"/>
              </a:rPr>
              <a:t>, before beginning equipment (crane) operations, the employer must identify the work zone by either:</a:t>
            </a:r>
          </a:p>
          <a:p>
            <a:pPr lvl="0"/>
            <a:r>
              <a:rPr lang="en-US" sz="1200" kern="1200" dirty="0">
                <a:solidFill>
                  <a:schemeClr val="tx1"/>
                </a:solidFill>
                <a:effectLst/>
                <a:latin typeface="+mn-lt"/>
                <a:ea typeface="+mn-ea"/>
                <a:cs typeface="+mn-cs"/>
              </a:rPr>
              <a:t>Demarcating boundaries (for example, with flags, or a device such as a range limit device or range control warning device) and prohibiting the operator from operating the equipment past those boundaries, or</a:t>
            </a:r>
          </a:p>
          <a:p>
            <a:pPr lvl="0"/>
            <a:r>
              <a:rPr lang="en-US" sz="1200" kern="1200" dirty="0">
                <a:solidFill>
                  <a:schemeClr val="tx1"/>
                </a:solidFill>
                <a:effectLst/>
                <a:latin typeface="+mn-lt"/>
                <a:ea typeface="+mn-ea"/>
                <a:cs typeface="+mn-cs"/>
              </a:rPr>
              <a:t>Defining the work zone as the area 360 degrees around the equipment, up to the equipment's maximum working radius.</a:t>
            </a:r>
          </a:p>
          <a:p>
            <a:endParaRPr lang="en-US" dirty="0"/>
          </a:p>
        </p:txBody>
      </p:sp>
      <p:sp>
        <p:nvSpPr>
          <p:cNvPr id="4" name="Slide Number Placeholder 3"/>
          <p:cNvSpPr>
            <a:spLocks noGrp="1"/>
          </p:cNvSpPr>
          <p:nvPr>
            <p:ph type="sldNum" sz="quarter" idx="5"/>
          </p:nvPr>
        </p:nvSpPr>
        <p:spPr/>
        <p:txBody>
          <a:bodyPr/>
          <a:lstStyle/>
          <a:p>
            <a:fld id="{C91BA97B-301E-4302-8FE7-B3775A346B86}" type="slidenum">
              <a:rPr lang="en-US" smtClean="0"/>
              <a:t>48</a:t>
            </a:fld>
            <a:endParaRPr lang="en-US"/>
          </a:p>
        </p:txBody>
      </p:sp>
    </p:spTree>
    <p:extLst>
      <p:ext uri="{BB962C8B-B14F-4D97-AF65-F5344CB8AC3E}">
        <p14:creationId xmlns:p14="http://schemas.microsoft.com/office/powerpoint/2010/main" val="245837237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If any part of the equipment, load line or load (including rigging and lifting accessories), when operated up to the equipment's maximum working radius in the work zone, cannot get closer than 20 feet to an overhead power line, then no further precautions may be taken.</a:t>
            </a:r>
          </a:p>
          <a:p>
            <a:endParaRPr lang="en-US" dirty="0"/>
          </a:p>
        </p:txBody>
      </p:sp>
      <p:sp>
        <p:nvSpPr>
          <p:cNvPr id="4" name="Slide Number Placeholder 3"/>
          <p:cNvSpPr>
            <a:spLocks noGrp="1"/>
          </p:cNvSpPr>
          <p:nvPr>
            <p:ph type="sldNum" sz="quarter" idx="5"/>
          </p:nvPr>
        </p:nvSpPr>
        <p:spPr/>
        <p:txBody>
          <a:bodyPr/>
          <a:lstStyle/>
          <a:p>
            <a:fld id="{C91BA97B-301E-4302-8FE7-B3775A346B86}" type="slidenum">
              <a:rPr lang="en-US" smtClean="0"/>
              <a:t>49</a:t>
            </a:fld>
            <a:endParaRPr lang="en-US"/>
          </a:p>
        </p:txBody>
      </p:sp>
    </p:spTree>
    <p:extLst>
      <p:ext uri="{BB962C8B-B14F-4D97-AF65-F5344CB8AC3E}">
        <p14:creationId xmlns:p14="http://schemas.microsoft.com/office/powerpoint/2010/main" val="28793437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So much in life wouldn’t be possible if it weren’t for electricity. It powers our alarm clocks, coffee pots, TV’s and power tools; in fact it’s hard to imagine life without electricity. But, it can be as dangerous as it is useful.</a:t>
            </a:r>
          </a:p>
          <a:p>
            <a:r>
              <a:rPr lang="en-US" sz="1200" b="1" i="1" kern="1200" dirty="0">
                <a:solidFill>
                  <a:schemeClr val="tx1"/>
                </a:solidFill>
                <a:effectLst/>
                <a:latin typeface="+mn-lt"/>
                <a:ea typeface="+mn-ea"/>
                <a:cs typeface="+mn-cs"/>
              </a:rPr>
              <a:t>Electrical Injuries</a:t>
            </a:r>
          </a:p>
          <a:p>
            <a:r>
              <a:rPr lang="en-US" sz="1200" kern="1200" dirty="0">
                <a:solidFill>
                  <a:schemeClr val="tx1"/>
                </a:solidFill>
                <a:effectLst/>
                <a:latin typeface="+mn-lt"/>
                <a:ea typeface="+mn-ea"/>
                <a:cs typeface="+mn-cs"/>
              </a:rPr>
              <a:t>There are four main types of electrical injuries: </a:t>
            </a:r>
          </a:p>
          <a:p>
            <a:pPr lvl="0"/>
            <a:r>
              <a:rPr lang="en-US" sz="1200" kern="1200" dirty="0">
                <a:solidFill>
                  <a:schemeClr val="tx1"/>
                </a:solidFill>
                <a:effectLst/>
                <a:latin typeface="+mn-lt"/>
                <a:ea typeface="+mn-ea"/>
                <a:cs typeface="+mn-cs"/>
              </a:rPr>
              <a:t>Electrocution (death due to electrical shock);</a:t>
            </a:r>
          </a:p>
          <a:p>
            <a:pPr lvl="0"/>
            <a:r>
              <a:rPr lang="en-US" sz="1200" kern="1200" dirty="0">
                <a:solidFill>
                  <a:schemeClr val="tx1"/>
                </a:solidFill>
                <a:effectLst/>
                <a:latin typeface="+mn-lt"/>
                <a:ea typeface="+mn-ea"/>
                <a:cs typeface="+mn-cs"/>
              </a:rPr>
              <a:t>Electrical shock;</a:t>
            </a:r>
          </a:p>
          <a:p>
            <a:pPr lvl="0"/>
            <a:r>
              <a:rPr lang="en-US" sz="1200" kern="1200" dirty="0">
                <a:solidFill>
                  <a:schemeClr val="tx1"/>
                </a:solidFill>
                <a:effectLst/>
                <a:latin typeface="+mn-lt"/>
                <a:ea typeface="+mn-ea"/>
                <a:cs typeface="+mn-cs"/>
              </a:rPr>
              <a:t>Burns (Arc Blast); and, </a:t>
            </a:r>
          </a:p>
          <a:p>
            <a:pPr lvl="0"/>
            <a:r>
              <a:rPr lang="en-US" sz="1200" kern="1200" dirty="0">
                <a:solidFill>
                  <a:schemeClr val="tx1"/>
                </a:solidFill>
                <a:effectLst/>
                <a:latin typeface="+mn-lt"/>
                <a:ea typeface="+mn-ea"/>
                <a:cs typeface="+mn-cs"/>
              </a:rPr>
              <a:t>Falls</a:t>
            </a:r>
          </a:p>
          <a:p>
            <a:endParaRPr lang="en-US" dirty="0"/>
          </a:p>
        </p:txBody>
      </p:sp>
      <p:sp>
        <p:nvSpPr>
          <p:cNvPr id="4" name="Slide Number Placeholder 3"/>
          <p:cNvSpPr>
            <a:spLocks noGrp="1"/>
          </p:cNvSpPr>
          <p:nvPr>
            <p:ph type="sldNum" sz="quarter" idx="5"/>
          </p:nvPr>
        </p:nvSpPr>
        <p:spPr/>
        <p:txBody>
          <a:bodyPr/>
          <a:lstStyle/>
          <a:p>
            <a:fld id="{C91BA97B-301E-4302-8FE7-B3775A346B86}" type="slidenum">
              <a:rPr lang="en-US" smtClean="0"/>
              <a:t>5</a:t>
            </a:fld>
            <a:endParaRPr lang="en-US"/>
          </a:p>
        </p:txBody>
      </p:sp>
    </p:spTree>
    <p:extLst>
      <p:ext uri="{BB962C8B-B14F-4D97-AF65-F5344CB8AC3E}">
        <p14:creationId xmlns:p14="http://schemas.microsoft.com/office/powerpoint/2010/main" val="155359188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29 CFR 1926.1408(a)(2). </a:t>
            </a:r>
            <a:r>
              <a:rPr lang="en-US" sz="1200" kern="1200" dirty="0">
                <a:solidFill>
                  <a:schemeClr val="tx1"/>
                </a:solidFill>
                <a:effectLst/>
                <a:latin typeface="+mn-lt"/>
                <a:ea typeface="+mn-ea"/>
                <a:cs typeface="+mn-cs"/>
              </a:rPr>
              <a:t>If power-operated equipment could get closer than 20 feet to a power line, then the employer must meet the requirements in Option (1), Option (2), or Option (3) as follows:</a:t>
            </a:r>
          </a:p>
          <a:p>
            <a:pPr lvl="0"/>
            <a:r>
              <a:rPr lang="en-US" sz="1200" b="1" i="1" kern="1200" dirty="0">
                <a:solidFill>
                  <a:schemeClr val="tx1"/>
                </a:solidFill>
                <a:effectLst/>
                <a:latin typeface="+mn-lt"/>
                <a:ea typeface="+mn-ea"/>
                <a:cs typeface="+mn-cs"/>
              </a:rPr>
              <a:t>Option (1)--Deenergize and ground</a:t>
            </a:r>
            <a:r>
              <a:rPr lang="en-US" sz="1200" b="1"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Confirm from the utility owner/operator that the power line has been deenergized and visibly grounded at the worksite.</a:t>
            </a:r>
          </a:p>
          <a:p>
            <a:pPr lvl="0"/>
            <a:r>
              <a:rPr lang="en-US" sz="1200" b="1" i="1" kern="1200" dirty="0">
                <a:solidFill>
                  <a:schemeClr val="tx1"/>
                </a:solidFill>
                <a:effectLst/>
                <a:latin typeface="+mn-lt"/>
                <a:ea typeface="+mn-ea"/>
                <a:cs typeface="+mn-cs"/>
              </a:rPr>
              <a:t>Option (2)--20 foot clearance</a:t>
            </a:r>
            <a:r>
              <a:rPr lang="en-US" sz="1200" b="1"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Ensure that no part of the equipment, load line, or load (including rigging and lifting accessories), gets closer than 20 feet to the power line by implementing the procedures in</a:t>
            </a:r>
            <a:r>
              <a:rPr lang="en-US" sz="1200" b="1" i="1" kern="1200" dirty="0">
                <a:solidFill>
                  <a:schemeClr val="tx1"/>
                </a:solidFill>
                <a:effectLst/>
                <a:latin typeface="+mn-lt"/>
                <a:ea typeface="+mn-ea"/>
                <a:cs typeface="+mn-cs"/>
              </a:rPr>
              <a:t> “Preventing Encroachment/Electrocution” (next page)</a:t>
            </a:r>
            <a:r>
              <a:rPr lang="en-US" sz="1200" kern="1200" dirty="0">
                <a:solidFill>
                  <a:schemeClr val="tx1"/>
                </a:solidFill>
                <a:effectLst/>
                <a:latin typeface="+mn-lt"/>
                <a:ea typeface="+mn-ea"/>
                <a:cs typeface="+mn-cs"/>
              </a:rPr>
              <a:t>.</a:t>
            </a:r>
          </a:p>
          <a:p>
            <a:pPr lvl="0"/>
            <a:r>
              <a:rPr lang="en-US" sz="1200" b="1" i="1" kern="1200" dirty="0">
                <a:solidFill>
                  <a:schemeClr val="tx1"/>
                </a:solidFill>
                <a:effectLst/>
                <a:latin typeface="+mn-lt"/>
                <a:ea typeface="+mn-ea"/>
                <a:cs typeface="+mn-cs"/>
              </a:rPr>
              <a:t>Option (3)--Table A clearance</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Determine the line's voltage (must get line voltage from utility company) and the minimum approach distance permitted under Table A (next page). If this option is used, then the employer must implement the procedures in </a:t>
            </a:r>
            <a:r>
              <a:rPr lang="en-US" sz="1200" b="1" i="1" kern="1200" dirty="0">
                <a:solidFill>
                  <a:schemeClr val="tx1"/>
                </a:solidFill>
                <a:effectLst/>
                <a:latin typeface="+mn-lt"/>
                <a:ea typeface="+mn-ea"/>
                <a:cs typeface="+mn-cs"/>
              </a:rPr>
              <a:t>“Preventing Encroachment/Electrocution” (next page)</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
            </a:r>
            <a:br>
              <a:rPr lang="en-US" sz="1200" kern="1200" dirty="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5"/>
          </p:nvPr>
        </p:nvSpPr>
        <p:spPr/>
        <p:txBody>
          <a:bodyPr/>
          <a:lstStyle/>
          <a:p>
            <a:fld id="{C91BA97B-301E-4302-8FE7-B3775A346B86}" type="slidenum">
              <a:rPr lang="en-US" smtClean="0"/>
              <a:t>50</a:t>
            </a:fld>
            <a:endParaRPr lang="en-US"/>
          </a:p>
        </p:txBody>
      </p:sp>
    </p:spTree>
    <p:extLst>
      <p:ext uri="{BB962C8B-B14F-4D97-AF65-F5344CB8AC3E}">
        <p14:creationId xmlns:p14="http://schemas.microsoft.com/office/powerpoint/2010/main" val="162996421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kern="1200" dirty="0">
                <a:solidFill>
                  <a:schemeClr val="tx1"/>
                </a:solidFill>
                <a:effectLst/>
                <a:latin typeface="+mn-lt"/>
                <a:ea typeface="+mn-ea"/>
                <a:cs typeface="+mn-cs"/>
              </a:rPr>
              <a:t>Deenergize and ground</a:t>
            </a:r>
            <a:r>
              <a:rPr lang="en-US" sz="1200" b="1"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Confirm from the utility owner/operator that the power line has been deenergized and visibly grounded at the worksite.</a:t>
            </a:r>
          </a:p>
          <a:p>
            <a:endParaRPr lang="en-US" dirty="0"/>
          </a:p>
        </p:txBody>
      </p:sp>
      <p:sp>
        <p:nvSpPr>
          <p:cNvPr id="4" name="Slide Number Placeholder 3"/>
          <p:cNvSpPr>
            <a:spLocks noGrp="1"/>
          </p:cNvSpPr>
          <p:nvPr>
            <p:ph type="sldNum" sz="quarter" idx="5"/>
          </p:nvPr>
        </p:nvSpPr>
        <p:spPr/>
        <p:txBody>
          <a:bodyPr/>
          <a:lstStyle/>
          <a:p>
            <a:fld id="{C91BA97B-301E-4302-8FE7-B3775A346B86}" type="slidenum">
              <a:rPr lang="en-US" smtClean="0"/>
              <a:t>51</a:t>
            </a:fld>
            <a:endParaRPr lang="en-US"/>
          </a:p>
        </p:txBody>
      </p:sp>
    </p:spTree>
    <p:extLst>
      <p:ext uri="{BB962C8B-B14F-4D97-AF65-F5344CB8AC3E}">
        <p14:creationId xmlns:p14="http://schemas.microsoft.com/office/powerpoint/2010/main" val="234072607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a:solidFill>
                  <a:schemeClr val="tx1"/>
                </a:solidFill>
                <a:effectLst/>
                <a:latin typeface="+mn-lt"/>
                <a:ea typeface="+mn-ea"/>
                <a:cs typeface="+mn-cs"/>
              </a:rPr>
              <a:t>Table A clearance</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Determine the line's voltage (must get line voltage from utility company) and the minimum approach distance permitted under Table A (next page). If this option is used, then the employer must implement the procedures in </a:t>
            </a:r>
            <a:r>
              <a:rPr lang="en-US" sz="1200" b="1" i="1" kern="1200" dirty="0">
                <a:solidFill>
                  <a:schemeClr val="tx1"/>
                </a:solidFill>
                <a:effectLst/>
                <a:latin typeface="+mn-lt"/>
                <a:ea typeface="+mn-ea"/>
                <a:cs typeface="+mn-cs"/>
              </a:rPr>
              <a:t>“Preventing Encroachment/Electrocution”.</a:t>
            </a:r>
            <a:endParaRPr lang="en-US" dirty="0"/>
          </a:p>
        </p:txBody>
      </p:sp>
      <p:sp>
        <p:nvSpPr>
          <p:cNvPr id="4" name="Slide Number Placeholder 3"/>
          <p:cNvSpPr>
            <a:spLocks noGrp="1"/>
          </p:cNvSpPr>
          <p:nvPr>
            <p:ph type="sldNum" sz="quarter" idx="5"/>
          </p:nvPr>
        </p:nvSpPr>
        <p:spPr/>
        <p:txBody>
          <a:bodyPr/>
          <a:lstStyle/>
          <a:p>
            <a:fld id="{C91BA97B-301E-4302-8FE7-B3775A346B86}" type="slidenum">
              <a:rPr lang="en-US" smtClean="0"/>
              <a:t>52</a:t>
            </a:fld>
            <a:endParaRPr lang="en-US"/>
          </a:p>
        </p:txBody>
      </p:sp>
    </p:spTree>
    <p:extLst>
      <p:ext uri="{BB962C8B-B14F-4D97-AF65-F5344CB8AC3E}">
        <p14:creationId xmlns:p14="http://schemas.microsoft.com/office/powerpoint/2010/main" val="251248587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Nonconductive tag line with tag line insulator. </a:t>
            </a:r>
          </a:p>
        </p:txBody>
      </p:sp>
      <p:sp>
        <p:nvSpPr>
          <p:cNvPr id="4" name="Slide Number Placeholder 3"/>
          <p:cNvSpPr>
            <a:spLocks noGrp="1"/>
          </p:cNvSpPr>
          <p:nvPr>
            <p:ph type="sldNum" sz="quarter" idx="5"/>
          </p:nvPr>
        </p:nvSpPr>
        <p:spPr/>
        <p:txBody>
          <a:bodyPr/>
          <a:lstStyle/>
          <a:p>
            <a:fld id="{C91BA97B-301E-4302-8FE7-B3775A346B86}" type="slidenum">
              <a:rPr lang="en-US" smtClean="0"/>
              <a:t>53</a:t>
            </a:fld>
            <a:endParaRPr lang="en-US"/>
          </a:p>
        </p:txBody>
      </p:sp>
    </p:spTree>
    <p:extLst>
      <p:ext uri="{BB962C8B-B14F-4D97-AF65-F5344CB8AC3E}">
        <p14:creationId xmlns:p14="http://schemas.microsoft.com/office/powerpoint/2010/main" val="37884796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a:solidFill>
                  <a:schemeClr val="tx1"/>
                </a:solidFill>
                <a:effectLst/>
                <a:latin typeface="+mn-lt"/>
                <a:ea typeface="+mn-ea"/>
                <a:cs typeface="+mn-cs"/>
              </a:rPr>
              <a:t>The dedicated spotter must:</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Be equipped with a visual aid to assist in identifying the minimum clearance distance.</a:t>
            </a:r>
          </a:p>
          <a:p>
            <a:pPr lvl="0"/>
            <a:r>
              <a:rPr lang="en-US" sz="1200" kern="1200" dirty="0">
                <a:solidFill>
                  <a:schemeClr val="tx1"/>
                </a:solidFill>
                <a:effectLst/>
                <a:latin typeface="+mn-lt"/>
                <a:ea typeface="+mn-ea"/>
                <a:cs typeface="+mn-cs"/>
              </a:rPr>
              <a:t>Be positioned to effectively gauge the clearance distance.</a:t>
            </a:r>
          </a:p>
          <a:p>
            <a:pPr lvl="0"/>
            <a:r>
              <a:rPr lang="en-US" sz="1200" kern="1200" dirty="0">
                <a:solidFill>
                  <a:schemeClr val="tx1"/>
                </a:solidFill>
                <a:effectLst/>
                <a:latin typeface="+mn-lt"/>
                <a:ea typeface="+mn-ea"/>
                <a:cs typeface="+mn-cs"/>
              </a:rPr>
              <a:t>Give timely information to the operator so that the required clearance distance can be maintained.</a:t>
            </a:r>
          </a:p>
          <a:p>
            <a:endParaRPr lang="en-US" dirty="0"/>
          </a:p>
        </p:txBody>
      </p:sp>
      <p:sp>
        <p:nvSpPr>
          <p:cNvPr id="4" name="Slide Number Placeholder 3"/>
          <p:cNvSpPr>
            <a:spLocks noGrp="1"/>
          </p:cNvSpPr>
          <p:nvPr>
            <p:ph type="sldNum" sz="quarter" idx="5"/>
          </p:nvPr>
        </p:nvSpPr>
        <p:spPr/>
        <p:txBody>
          <a:bodyPr/>
          <a:lstStyle/>
          <a:p>
            <a:fld id="{C91BA97B-301E-4302-8FE7-B3775A346B86}" type="slidenum">
              <a:rPr lang="en-US" smtClean="0"/>
              <a:t>54</a:t>
            </a:fld>
            <a:endParaRPr lang="en-US"/>
          </a:p>
        </p:txBody>
      </p:sp>
    </p:spTree>
    <p:extLst>
      <p:ext uri="{BB962C8B-B14F-4D97-AF65-F5344CB8AC3E}">
        <p14:creationId xmlns:p14="http://schemas.microsoft.com/office/powerpoint/2010/main" val="194944158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29 CFR 1926.1408(g). Training.</a:t>
            </a:r>
            <a:r>
              <a:rPr lang="en-US" sz="1200" kern="1200" dirty="0">
                <a:solidFill>
                  <a:schemeClr val="tx1"/>
                </a:solidFill>
                <a:effectLst/>
                <a:latin typeface="+mn-lt"/>
                <a:ea typeface="+mn-ea"/>
                <a:cs typeface="+mn-cs"/>
              </a:rPr>
              <a:t> Power line safety training and emergency response procedures include:</a:t>
            </a:r>
          </a:p>
          <a:p>
            <a:pPr lvl="0"/>
            <a:r>
              <a:rPr lang="en-US" sz="1200" kern="1200" dirty="0">
                <a:solidFill>
                  <a:schemeClr val="tx1"/>
                </a:solidFill>
                <a:effectLst/>
                <a:latin typeface="+mn-lt"/>
                <a:ea typeface="+mn-ea"/>
                <a:cs typeface="+mn-cs"/>
              </a:rPr>
              <a:t>Information regarding the danger of electrocution from the operator simultaneously touching the equipment and the ground.</a:t>
            </a:r>
          </a:p>
          <a:p>
            <a:pPr lvl="0"/>
            <a:r>
              <a:rPr lang="en-US" sz="1200" kern="1200" dirty="0">
                <a:solidFill>
                  <a:schemeClr val="tx1"/>
                </a:solidFill>
                <a:effectLst/>
                <a:latin typeface="+mn-lt"/>
                <a:ea typeface="+mn-ea"/>
                <a:cs typeface="+mn-cs"/>
              </a:rPr>
              <a:t>The importance to the operator's safety of remaining inside the cab except where there is an imminent danger of fire, explosion, or other emergency that necessitates leaving the cab.</a:t>
            </a:r>
          </a:p>
          <a:p>
            <a:pPr lvl="0"/>
            <a:r>
              <a:rPr lang="en-US" sz="1200" kern="1200" dirty="0">
                <a:solidFill>
                  <a:schemeClr val="tx1"/>
                </a:solidFill>
                <a:effectLst/>
                <a:latin typeface="+mn-lt"/>
                <a:ea typeface="+mn-ea"/>
                <a:cs typeface="+mn-cs"/>
              </a:rPr>
              <a:t>The safest means of evacuating from equipment that may be energized.</a:t>
            </a:r>
          </a:p>
          <a:p>
            <a:pPr lvl="0"/>
            <a:r>
              <a:rPr lang="en-US" sz="1200" kern="1200" dirty="0">
                <a:solidFill>
                  <a:schemeClr val="tx1"/>
                </a:solidFill>
                <a:effectLst/>
                <a:latin typeface="+mn-lt"/>
                <a:ea typeface="+mn-ea"/>
                <a:cs typeface="+mn-cs"/>
              </a:rPr>
              <a:t>The danger of the potentially energized zone around the equipment (step potential).</a:t>
            </a:r>
          </a:p>
          <a:p>
            <a:pPr lvl="0"/>
            <a:r>
              <a:rPr lang="en-US" sz="1200" kern="1200" dirty="0">
                <a:solidFill>
                  <a:schemeClr val="tx1"/>
                </a:solidFill>
                <a:effectLst/>
                <a:latin typeface="+mn-lt"/>
                <a:ea typeface="+mn-ea"/>
                <a:cs typeface="+mn-cs"/>
              </a:rPr>
              <a:t>The need for crew in the area to avoid approaching or touching the equipment and the load.</a:t>
            </a:r>
          </a:p>
          <a:p>
            <a:r>
              <a:rPr lang="en-US" sz="1200" kern="1200" dirty="0">
                <a:solidFill>
                  <a:schemeClr val="tx1"/>
                </a:solidFill>
                <a:effectLst/>
                <a:latin typeface="+mn-lt"/>
                <a:ea typeface="+mn-ea"/>
                <a:cs typeface="+mn-cs"/>
              </a:rPr>
              <a:t>Safe clearance distance from power lines.</a:t>
            </a:r>
            <a:endParaRPr lang="en-US" dirty="0"/>
          </a:p>
        </p:txBody>
      </p:sp>
      <p:sp>
        <p:nvSpPr>
          <p:cNvPr id="4" name="Slide Number Placeholder 3"/>
          <p:cNvSpPr>
            <a:spLocks noGrp="1"/>
          </p:cNvSpPr>
          <p:nvPr>
            <p:ph type="sldNum" sz="quarter" idx="5"/>
          </p:nvPr>
        </p:nvSpPr>
        <p:spPr/>
        <p:txBody>
          <a:bodyPr/>
          <a:lstStyle/>
          <a:p>
            <a:fld id="{C91BA97B-301E-4302-8FE7-B3775A346B86}" type="slidenum">
              <a:rPr lang="en-US" smtClean="0"/>
              <a:t>55</a:t>
            </a:fld>
            <a:endParaRPr lang="en-US"/>
          </a:p>
        </p:txBody>
      </p:sp>
    </p:spTree>
    <p:extLst>
      <p:ext uri="{BB962C8B-B14F-4D97-AF65-F5344CB8AC3E}">
        <p14:creationId xmlns:p14="http://schemas.microsoft.com/office/powerpoint/2010/main" val="284008312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Power line warning stickers shall  be posted on equipment. </a:t>
            </a:r>
          </a:p>
        </p:txBody>
      </p:sp>
      <p:sp>
        <p:nvSpPr>
          <p:cNvPr id="4" name="Slide Number Placeholder 3"/>
          <p:cNvSpPr>
            <a:spLocks noGrp="1"/>
          </p:cNvSpPr>
          <p:nvPr>
            <p:ph type="sldNum" sz="quarter" idx="5"/>
          </p:nvPr>
        </p:nvSpPr>
        <p:spPr/>
        <p:txBody>
          <a:bodyPr/>
          <a:lstStyle/>
          <a:p>
            <a:fld id="{C91BA97B-301E-4302-8FE7-B3775A346B86}" type="slidenum">
              <a:rPr lang="en-US" smtClean="0"/>
              <a:t>56</a:t>
            </a:fld>
            <a:endParaRPr lang="en-US"/>
          </a:p>
        </p:txBody>
      </p:sp>
    </p:spTree>
    <p:extLst>
      <p:ext uri="{BB962C8B-B14F-4D97-AF65-F5344CB8AC3E}">
        <p14:creationId xmlns:p14="http://schemas.microsoft.com/office/powerpoint/2010/main" val="125270545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Two employees were installing aluminum siding on a farmhouse when it became necessary to remove a 36-foot high metal pole CB antenna. One employee stood on a metal pick board between two ladders and unfastened the antenna at the top of the house. The other employee, who was standing on the ground, took the antenna to lay it down in the yard. The antenna made electrical contact with a 7200-volt power transmission tine 30 feet 10 inches from the house and 23 feet 9 inches above the ground. The employee handling the antenna received a fatal shock and the other employee a minor shock.</a:t>
            </a:r>
          </a:p>
          <a:p>
            <a:endParaRPr lang="en-US" dirty="0"/>
          </a:p>
        </p:txBody>
      </p:sp>
      <p:sp>
        <p:nvSpPr>
          <p:cNvPr id="4" name="Slide Number Placeholder 3"/>
          <p:cNvSpPr>
            <a:spLocks noGrp="1"/>
          </p:cNvSpPr>
          <p:nvPr>
            <p:ph type="sldNum" sz="quarter" idx="5"/>
          </p:nvPr>
        </p:nvSpPr>
        <p:spPr/>
        <p:txBody>
          <a:bodyPr/>
          <a:lstStyle/>
          <a:p>
            <a:fld id="{C91BA97B-301E-4302-8FE7-B3775A346B86}" type="slidenum">
              <a:rPr lang="en-US" smtClean="0"/>
              <a:t>57</a:t>
            </a:fld>
            <a:endParaRPr lang="en-US"/>
          </a:p>
        </p:txBody>
      </p:sp>
    </p:spTree>
    <p:extLst>
      <p:ext uri="{BB962C8B-B14F-4D97-AF65-F5344CB8AC3E}">
        <p14:creationId xmlns:p14="http://schemas.microsoft.com/office/powerpoint/2010/main" val="209982949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Two employees were spreading concrete as it was being delivered by a concrete pumper truck boom. The truck was parked across the street from the work site. Overhead power lines ran perpendicular to the boom on the pumper truck. </a:t>
            </a:r>
          </a:p>
          <a:p>
            <a:r>
              <a:rPr lang="en-US" sz="1200" kern="1200" dirty="0">
                <a:solidFill>
                  <a:schemeClr val="tx1"/>
                </a:solidFill>
                <a:effectLst/>
                <a:latin typeface="+mn-lt"/>
                <a:ea typeface="+mn-ea"/>
                <a:cs typeface="+mn-cs"/>
              </a:rPr>
              <a:t>One employee was moving the hose to pour the concrete when the boom of the pumper truck came in contact with the overhead power line carrying 7,620 volts. One employee received a fatal electric shock and fell on the other employee who was assisting him. The second employee received massive electrical shock and burns.</a:t>
            </a:r>
          </a:p>
          <a:p>
            <a:endParaRPr lang="en-US" dirty="0"/>
          </a:p>
        </p:txBody>
      </p:sp>
      <p:sp>
        <p:nvSpPr>
          <p:cNvPr id="4" name="Slide Number Placeholder 3"/>
          <p:cNvSpPr>
            <a:spLocks noGrp="1"/>
          </p:cNvSpPr>
          <p:nvPr>
            <p:ph type="sldNum" sz="quarter" idx="5"/>
          </p:nvPr>
        </p:nvSpPr>
        <p:spPr/>
        <p:txBody>
          <a:bodyPr/>
          <a:lstStyle/>
          <a:p>
            <a:fld id="{C91BA97B-301E-4302-8FE7-B3775A346B86}" type="slidenum">
              <a:rPr lang="en-US" smtClean="0"/>
              <a:t>58</a:t>
            </a:fld>
            <a:endParaRPr lang="en-US"/>
          </a:p>
        </p:txBody>
      </p:sp>
    </p:spTree>
    <p:extLst>
      <p:ext uri="{BB962C8B-B14F-4D97-AF65-F5344CB8AC3E}">
        <p14:creationId xmlns:p14="http://schemas.microsoft.com/office/powerpoint/2010/main" val="122650984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Employees were moving a steel canopy structure using a "boom crane" truck. The boom cable made contact with a 7200-volt electrical power distribution line electrocuting the operator of the crane who was the foreman at the site.</a:t>
            </a:r>
          </a:p>
          <a:p>
            <a:endParaRPr lang="en-US" dirty="0"/>
          </a:p>
        </p:txBody>
      </p:sp>
      <p:sp>
        <p:nvSpPr>
          <p:cNvPr id="4" name="Slide Number Placeholder 3"/>
          <p:cNvSpPr>
            <a:spLocks noGrp="1"/>
          </p:cNvSpPr>
          <p:nvPr>
            <p:ph type="sldNum" sz="quarter" idx="5"/>
          </p:nvPr>
        </p:nvSpPr>
        <p:spPr/>
        <p:txBody>
          <a:bodyPr/>
          <a:lstStyle/>
          <a:p>
            <a:fld id="{C91BA97B-301E-4302-8FE7-B3775A346B86}" type="slidenum">
              <a:rPr lang="en-US" smtClean="0"/>
              <a:t>59</a:t>
            </a:fld>
            <a:endParaRPr lang="en-US"/>
          </a:p>
        </p:txBody>
      </p:sp>
    </p:spTree>
    <p:extLst>
      <p:ext uri="{BB962C8B-B14F-4D97-AF65-F5344CB8AC3E}">
        <p14:creationId xmlns:p14="http://schemas.microsoft.com/office/powerpoint/2010/main" val="1697181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There are four main types of electrical injuries: </a:t>
            </a:r>
          </a:p>
          <a:p>
            <a:pPr lvl="0"/>
            <a:r>
              <a:rPr lang="en-US" sz="1200" kern="1200" dirty="0">
                <a:solidFill>
                  <a:schemeClr val="tx1"/>
                </a:solidFill>
                <a:effectLst/>
                <a:latin typeface="+mn-lt"/>
                <a:ea typeface="+mn-ea"/>
                <a:cs typeface="+mn-cs"/>
              </a:rPr>
              <a:t>Electrocution (death due to electrical shock);</a:t>
            </a:r>
          </a:p>
          <a:p>
            <a:pPr lvl="0"/>
            <a:r>
              <a:rPr lang="en-US" sz="1200" kern="1200" dirty="0">
                <a:solidFill>
                  <a:schemeClr val="tx1"/>
                </a:solidFill>
                <a:effectLst/>
                <a:latin typeface="+mn-lt"/>
                <a:ea typeface="+mn-ea"/>
                <a:cs typeface="+mn-cs"/>
              </a:rPr>
              <a:t>Electrical shock;</a:t>
            </a:r>
          </a:p>
          <a:p>
            <a:pPr lvl="0"/>
            <a:r>
              <a:rPr lang="en-US" sz="1200" kern="1200" dirty="0">
                <a:solidFill>
                  <a:schemeClr val="tx1"/>
                </a:solidFill>
                <a:effectLst/>
                <a:latin typeface="+mn-lt"/>
                <a:ea typeface="+mn-ea"/>
                <a:cs typeface="+mn-cs"/>
              </a:rPr>
              <a:t>Burns (Arc Blast); and, </a:t>
            </a:r>
          </a:p>
          <a:p>
            <a:r>
              <a:rPr lang="en-US" sz="1200" kern="1200" dirty="0">
                <a:solidFill>
                  <a:schemeClr val="tx1"/>
                </a:solidFill>
                <a:effectLst/>
                <a:latin typeface="+mn-lt"/>
                <a:ea typeface="+mn-ea"/>
                <a:cs typeface="+mn-cs"/>
              </a:rPr>
              <a:t>Falls</a:t>
            </a:r>
            <a:endParaRPr lang="en-US" dirty="0"/>
          </a:p>
        </p:txBody>
      </p:sp>
      <p:sp>
        <p:nvSpPr>
          <p:cNvPr id="4" name="Slide Number Placeholder 3"/>
          <p:cNvSpPr>
            <a:spLocks noGrp="1"/>
          </p:cNvSpPr>
          <p:nvPr>
            <p:ph type="sldNum" sz="quarter" idx="5"/>
          </p:nvPr>
        </p:nvSpPr>
        <p:spPr/>
        <p:txBody>
          <a:bodyPr/>
          <a:lstStyle/>
          <a:p>
            <a:fld id="{C91BA97B-301E-4302-8FE7-B3775A346B86}" type="slidenum">
              <a:rPr lang="en-US" smtClean="0"/>
              <a:t>6</a:t>
            </a:fld>
            <a:endParaRPr lang="en-US"/>
          </a:p>
        </p:txBody>
      </p:sp>
    </p:spTree>
    <p:extLst>
      <p:ext uri="{BB962C8B-B14F-4D97-AF65-F5344CB8AC3E}">
        <p14:creationId xmlns:p14="http://schemas.microsoft.com/office/powerpoint/2010/main" val="340096256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Due to the dynamic, rugged nature of construction work, normal use of electrical equipment at a job site causes wear and tear that results in insulation breaks, short-circuits, and exposed wires. If there is no ground fault protection, then miss-use of flexible cords and power tools can cause a ground fault that sends electrical current through the worker's body, resulting in burns, explosions, fire, or death.</a:t>
            </a:r>
          </a:p>
          <a:p>
            <a:endParaRPr lang="en-US" dirty="0"/>
          </a:p>
        </p:txBody>
      </p:sp>
      <p:sp>
        <p:nvSpPr>
          <p:cNvPr id="4" name="Slide Number Placeholder 3"/>
          <p:cNvSpPr>
            <a:spLocks noGrp="1"/>
          </p:cNvSpPr>
          <p:nvPr>
            <p:ph type="sldNum" sz="quarter" idx="5"/>
          </p:nvPr>
        </p:nvSpPr>
        <p:spPr/>
        <p:txBody>
          <a:bodyPr/>
          <a:lstStyle/>
          <a:p>
            <a:fld id="{C91BA97B-301E-4302-8FE7-B3775A346B86}" type="slidenum">
              <a:rPr lang="en-US" smtClean="0"/>
              <a:t>60</a:t>
            </a:fld>
            <a:endParaRPr lang="en-US"/>
          </a:p>
        </p:txBody>
      </p:sp>
    </p:spTree>
    <p:extLst>
      <p:ext uri="{BB962C8B-B14F-4D97-AF65-F5344CB8AC3E}">
        <p14:creationId xmlns:p14="http://schemas.microsoft.com/office/powerpoint/2010/main" val="10636492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ground fault circuit interrupter (GFCI) is a fast-acting circuit breaker that senses small imbalances in the circuit caused by current leakage to ground and, in a fraction of a second, shuts off the electricity. The GFCI continually matches the amount of current going to an electrical device against the amount of current returning from the device along the electrical path. Whenever the amount “going” differs from the amount “returning” by approximately 5 milliamps, the GFCI interrupts the electric power within as little as 1/40 of a second. (See diagram.)</a:t>
            </a:r>
          </a:p>
          <a:p>
            <a:endParaRPr lang="en-US" dirty="0"/>
          </a:p>
        </p:txBody>
      </p:sp>
      <p:sp>
        <p:nvSpPr>
          <p:cNvPr id="4" name="Slide Number Placeholder 3"/>
          <p:cNvSpPr>
            <a:spLocks noGrp="1"/>
          </p:cNvSpPr>
          <p:nvPr>
            <p:ph type="sldNum" sz="quarter" idx="5"/>
          </p:nvPr>
        </p:nvSpPr>
        <p:spPr/>
        <p:txBody>
          <a:bodyPr/>
          <a:lstStyle/>
          <a:p>
            <a:fld id="{C91BA97B-301E-4302-8FE7-B3775A346B86}" type="slidenum">
              <a:rPr lang="en-US" smtClean="0"/>
              <a:t>61</a:t>
            </a:fld>
            <a:endParaRPr lang="en-US"/>
          </a:p>
        </p:txBody>
      </p:sp>
    </p:spTree>
    <p:extLst>
      <p:ext uri="{BB962C8B-B14F-4D97-AF65-F5344CB8AC3E}">
        <p14:creationId xmlns:p14="http://schemas.microsoft.com/office/powerpoint/2010/main" val="302635126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GFCI, however, does not protect from line-to-line contact hazards—such as a worker holding two “hot” wires or a hot and a neutral wire in each hand. It protects against the most common form of electrical shock hazard—the ground fault, and protects against fires, overheating, and destruction of insulation on wiring.</a:t>
            </a:r>
          </a:p>
          <a:p>
            <a:r>
              <a:rPr lang="en-US" sz="1200" kern="1200" dirty="0">
                <a:solidFill>
                  <a:schemeClr val="tx1"/>
                </a:solidFill>
                <a:effectLst/>
                <a:latin typeface="+mn-lt"/>
                <a:ea typeface="+mn-ea"/>
                <a:cs typeface="+mn-cs"/>
              </a:rPr>
              <a:t>GFCIs can be used successfully to reduce electrical hazards on construction sites. Tripping of GFCIs—interrupting current flow—is sometimes caused by wet connectors and tools. It is good practice to limit exposure of connectors and tools to excessive moisture by using water-tight or sealable connectors.</a:t>
            </a:r>
          </a:p>
          <a:p>
            <a:r>
              <a:rPr lang="en-US" sz="1200" kern="1200" dirty="0">
                <a:solidFill>
                  <a:schemeClr val="tx1"/>
                </a:solidFill>
                <a:effectLst/>
                <a:latin typeface="+mn-lt"/>
                <a:ea typeface="+mn-ea"/>
                <a:cs typeface="+mn-cs"/>
              </a:rPr>
              <a:t>Providing more GFCIs or shorter circuits can prevent tripping caused by the cumulative leakage from several tools or by leakages from extremely long circuits.</a:t>
            </a:r>
          </a:p>
          <a:p>
            <a:endParaRPr lang="en-US" dirty="0"/>
          </a:p>
        </p:txBody>
      </p:sp>
      <p:sp>
        <p:nvSpPr>
          <p:cNvPr id="4" name="Slide Number Placeholder 3"/>
          <p:cNvSpPr>
            <a:spLocks noGrp="1"/>
          </p:cNvSpPr>
          <p:nvPr>
            <p:ph type="sldNum" sz="quarter" idx="5"/>
          </p:nvPr>
        </p:nvSpPr>
        <p:spPr/>
        <p:txBody>
          <a:bodyPr/>
          <a:lstStyle/>
          <a:p>
            <a:fld id="{C91BA97B-301E-4302-8FE7-B3775A346B86}" type="slidenum">
              <a:rPr lang="en-US" smtClean="0"/>
              <a:t>62</a:t>
            </a:fld>
            <a:endParaRPr lang="en-US"/>
          </a:p>
        </p:txBody>
      </p:sp>
    </p:spTree>
    <p:extLst>
      <p:ext uri="{BB962C8B-B14F-4D97-AF65-F5344CB8AC3E}">
        <p14:creationId xmlns:p14="http://schemas.microsoft.com/office/powerpoint/2010/main" val="235933305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29 CFR 1926.404(b)(1). </a:t>
            </a:r>
            <a:r>
              <a:rPr lang="en-US" sz="1200" kern="1200" dirty="0">
                <a:solidFill>
                  <a:schemeClr val="tx1"/>
                </a:solidFill>
                <a:effectLst/>
                <a:latin typeface="+mn-lt"/>
                <a:ea typeface="+mn-ea"/>
                <a:cs typeface="+mn-cs"/>
              </a:rPr>
              <a:t>Ground fault protection</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is required on all 120-volt, single-phase 15- and 20-ampere receptacle outlets on construction sites where the outlets are not a part of the permanent wiring of the building or structure and which are in use by construction employees. To ensure that the proper protection is in place, perform the following visual and manual tests:</a:t>
            </a:r>
          </a:p>
          <a:p>
            <a:pPr lvl="0"/>
            <a:r>
              <a:rPr lang="en-US" sz="1200" kern="1200" dirty="0">
                <a:solidFill>
                  <a:schemeClr val="tx1"/>
                </a:solidFill>
                <a:effectLst/>
                <a:latin typeface="+mn-lt"/>
                <a:ea typeface="+mn-ea"/>
                <a:cs typeface="+mn-cs"/>
              </a:rPr>
              <a:t>Determine if the branch circuit is equipped with a GFCI device. If there is no outlet-type GFCI (the type that is installed in the outlet box) or cord-connected GFCI visible, then there may be a GFCI installed further up the circuit. Use an approved external GFCI tester at the outlet to see if there is a </a:t>
            </a:r>
            <a:r>
              <a:rPr lang="en-US" sz="1200" b="1" u="sng" kern="1200" dirty="0">
                <a:solidFill>
                  <a:schemeClr val="tx1"/>
                </a:solidFill>
                <a:effectLst/>
                <a:latin typeface="+mn-lt"/>
                <a:ea typeface="+mn-ea"/>
                <a:cs typeface="+mn-cs"/>
              </a:rPr>
              <a:t>positive</a:t>
            </a:r>
            <a:r>
              <a:rPr lang="en-US" sz="1200" kern="1200" dirty="0">
                <a:solidFill>
                  <a:schemeClr val="tx1"/>
                </a:solidFill>
                <a:effectLst/>
                <a:latin typeface="+mn-lt"/>
                <a:ea typeface="+mn-ea"/>
                <a:cs typeface="+mn-cs"/>
              </a:rPr>
              <a:t> reading (indicating that the circuit is GFCI protected).</a:t>
            </a:r>
          </a:p>
          <a:p>
            <a:pPr lvl="0"/>
            <a:r>
              <a:rPr lang="en-US" sz="1200" kern="1200" dirty="0">
                <a:solidFill>
                  <a:schemeClr val="tx1"/>
                </a:solidFill>
                <a:effectLst/>
                <a:latin typeface="+mn-lt"/>
                <a:ea typeface="+mn-ea"/>
                <a:cs typeface="+mn-cs"/>
              </a:rPr>
              <a:t>If a </a:t>
            </a:r>
            <a:r>
              <a:rPr lang="en-US" sz="1200" b="1" u="sng" kern="1200" dirty="0">
                <a:solidFill>
                  <a:schemeClr val="tx1"/>
                </a:solidFill>
                <a:effectLst/>
                <a:latin typeface="+mn-lt"/>
                <a:ea typeface="+mn-ea"/>
                <a:cs typeface="+mn-cs"/>
              </a:rPr>
              <a:t>negative</a:t>
            </a:r>
            <a:r>
              <a:rPr lang="en-US" sz="1200" kern="1200" dirty="0">
                <a:solidFill>
                  <a:schemeClr val="tx1"/>
                </a:solidFill>
                <a:effectLst/>
                <a:latin typeface="+mn-lt"/>
                <a:ea typeface="+mn-ea"/>
                <a:cs typeface="+mn-cs"/>
              </a:rPr>
              <a:t> reading (a reading that indicates that the circuit is not GFCI protected) is obtained, then further investigation is required to determine whether the circuit is protected. Reliance must not be placed solely on a negative external GFCI tester reading to establish a violation of the standard. This is because there are some circumstances where a negative reading on an external tester can result even though there is a functioning GFCI protecting the circuit. Consult a qualified electrical worker. </a:t>
            </a:r>
          </a:p>
          <a:p>
            <a:endParaRPr lang="en-US" dirty="0"/>
          </a:p>
        </p:txBody>
      </p:sp>
      <p:sp>
        <p:nvSpPr>
          <p:cNvPr id="4" name="Slide Number Placeholder 3"/>
          <p:cNvSpPr>
            <a:spLocks noGrp="1"/>
          </p:cNvSpPr>
          <p:nvPr>
            <p:ph type="sldNum" sz="quarter" idx="5"/>
          </p:nvPr>
        </p:nvSpPr>
        <p:spPr/>
        <p:txBody>
          <a:bodyPr/>
          <a:lstStyle/>
          <a:p>
            <a:fld id="{C91BA97B-301E-4302-8FE7-B3775A346B86}" type="slidenum">
              <a:rPr lang="en-US" smtClean="0"/>
              <a:t>63</a:t>
            </a:fld>
            <a:endParaRPr lang="en-US"/>
          </a:p>
        </p:txBody>
      </p:sp>
    </p:spTree>
    <p:extLst>
      <p:ext uri="{BB962C8B-B14F-4D97-AF65-F5344CB8AC3E}">
        <p14:creationId xmlns:p14="http://schemas.microsoft.com/office/powerpoint/2010/main" val="420675875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Hand-held tools manufactured with non-metallic cases are called double-insulated. If approved, they do not require grounding under the National Electrical Code. Although this design method reduces the risk of grounding deficiencies, a shock hazard can still exist.</a:t>
            </a:r>
          </a:p>
          <a:p>
            <a:r>
              <a:rPr lang="en-US" sz="1200" kern="1200" dirty="0">
                <a:solidFill>
                  <a:schemeClr val="tx1"/>
                </a:solidFill>
                <a:effectLst/>
                <a:latin typeface="+mn-lt"/>
                <a:ea typeface="+mn-ea"/>
                <a:cs typeface="+mn-cs"/>
              </a:rPr>
              <a:t>Such tools are often used in areas where there is considerable moisture or wetness. Although the user is insulated from the electrical wiring components, water can still enter the tool's housing. Ordinary water is a conductor of electricity. If water contacts the energized parts inside the housing, it provides a path to the outside, bypassing the double insulation. When a person holding a hand tool under these conditions contacts another conductive surface, then an electric shock occurs.</a:t>
            </a:r>
          </a:p>
          <a:p>
            <a:endParaRPr lang="en-US" dirty="0"/>
          </a:p>
        </p:txBody>
      </p:sp>
      <p:sp>
        <p:nvSpPr>
          <p:cNvPr id="4" name="Slide Number Placeholder 3"/>
          <p:cNvSpPr>
            <a:spLocks noGrp="1"/>
          </p:cNvSpPr>
          <p:nvPr>
            <p:ph type="sldNum" sz="quarter" idx="5"/>
          </p:nvPr>
        </p:nvSpPr>
        <p:spPr/>
        <p:txBody>
          <a:bodyPr/>
          <a:lstStyle/>
          <a:p>
            <a:fld id="{C91BA97B-301E-4302-8FE7-B3775A346B86}" type="slidenum">
              <a:rPr lang="en-US" smtClean="0"/>
              <a:t>64</a:t>
            </a:fld>
            <a:endParaRPr lang="en-US"/>
          </a:p>
        </p:txBody>
      </p:sp>
    </p:spTree>
    <p:extLst>
      <p:ext uri="{BB962C8B-B14F-4D97-AF65-F5344CB8AC3E}">
        <p14:creationId xmlns:p14="http://schemas.microsoft.com/office/powerpoint/2010/main" val="407092441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Assured equipment grounding conductor tests are required before first use, after any repairs, after damage is suspected to have occurred, and at 3-month intervals. </a:t>
            </a:r>
          </a:p>
          <a:p>
            <a:endParaRPr lang="en-US" dirty="0"/>
          </a:p>
        </p:txBody>
      </p:sp>
      <p:sp>
        <p:nvSpPr>
          <p:cNvPr id="4" name="Slide Number Placeholder 3"/>
          <p:cNvSpPr>
            <a:spLocks noGrp="1"/>
          </p:cNvSpPr>
          <p:nvPr>
            <p:ph type="sldNum" sz="quarter" idx="5"/>
          </p:nvPr>
        </p:nvSpPr>
        <p:spPr/>
        <p:txBody>
          <a:bodyPr/>
          <a:lstStyle/>
          <a:p>
            <a:fld id="{C91BA97B-301E-4302-8FE7-B3775A346B86}" type="slidenum">
              <a:rPr lang="en-US" smtClean="0"/>
              <a:t>65</a:t>
            </a:fld>
            <a:endParaRPr lang="en-US"/>
          </a:p>
        </p:txBody>
      </p:sp>
    </p:spTree>
    <p:extLst>
      <p:ext uri="{BB962C8B-B14F-4D97-AF65-F5344CB8AC3E}">
        <p14:creationId xmlns:p14="http://schemas.microsoft.com/office/powerpoint/2010/main" val="110238109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One employee was climbing a metal ladder to hand an electric drill to the journeyman installer on a scaffold about five feet above him. When the victim reached the third rung from the bottom of the ladder he received an electric shock that killed him. </a:t>
            </a:r>
          </a:p>
          <a:p>
            <a:endParaRPr lang="en-US" dirty="0"/>
          </a:p>
        </p:txBody>
      </p:sp>
      <p:sp>
        <p:nvSpPr>
          <p:cNvPr id="4" name="Slide Number Placeholder 3"/>
          <p:cNvSpPr>
            <a:spLocks noGrp="1"/>
          </p:cNvSpPr>
          <p:nvPr>
            <p:ph type="sldNum" sz="quarter" idx="5"/>
          </p:nvPr>
        </p:nvSpPr>
        <p:spPr/>
        <p:txBody>
          <a:bodyPr/>
          <a:lstStyle/>
          <a:p>
            <a:fld id="{C91BA97B-301E-4302-8FE7-B3775A346B86}" type="slidenum">
              <a:rPr lang="en-US" smtClean="0"/>
              <a:t>66</a:t>
            </a:fld>
            <a:endParaRPr lang="en-US"/>
          </a:p>
        </p:txBody>
      </p:sp>
    </p:spTree>
    <p:extLst>
      <p:ext uri="{BB962C8B-B14F-4D97-AF65-F5344CB8AC3E}">
        <p14:creationId xmlns:p14="http://schemas.microsoft.com/office/powerpoint/2010/main" val="196373603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a:solidFill>
                  <a:schemeClr val="tx1"/>
                </a:solidFill>
                <a:effectLst/>
                <a:latin typeface="+mn-lt"/>
                <a:ea typeface="+mn-ea"/>
                <a:cs typeface="+mn-cs"/>
              </a:rPr>
              <a:t>Discussion Points</a:t>
            </a:r>
          </a:p>
          <a:p>
            <a:pPr lvl="0"/>
            <a:r>
              <a:rPr lang="en-US" sz="1200" kern="1200" dirty="0">
                <a:solidFill>
                  <a:schemeClr val="tx1"/>
                </a:solidFill>
                <a:effectLst/>
                <a:latin typeface="+mn-lt"/>
                <a:ea typeface="+mn-ea"/>
                <a:cs typeface="+mn-cs"/>
              </a:rPr>
              <a:t>Types of extension cords, their markings, proper use and how to inspect for damage</a:t>
            </a:r>
          </a:p>
          <a:p>
            <a:pPr lvl="0"/>
            <a:r>
              <a:rPr lang="en-US" sz="1200" kern="1200" dirty="0">
                <a:solidFill>
                  <a:schemeClr val="tx1"/>
                </a:solidFill>
                <a:effectLst/>
                <a:latin typeface="+mn-lt"/>
                <a:ea typeface="+mn-ea"/>
                <a:cs typeface="+mn-cs"/>
              </a:rPr>
              <a:t>Path to ground missing or discontinuous</a:t>
            </a:r>
          </a:p>
          <a:p>
            <a:pPr lvl="0"/>
            <a:r>
              <a:rPr lang="en-US" sz="1200" kern="1200" dirty="0">
                <a:solidFill>
                  <a:schemeClr val="tx1"/>
                </a:solidFill>
                <a:effectLst/>
                <a:latin typeface="+mn-lt"/>
                <a:ea typeface="+mn-ea"/>
                <a:cs typeface="+mn-cs"/>
              </a:rPr>
              <a:t>Improper use of flexible and extension cords</a:t>
            </a:r>
          </a:p>
          <a:p>
            <a:r>
              <a:rPr lang="en-US" sz="1200" kern="1200" dirty="0">
                <a:solidFill>
                  <a:schemeClr val="tx1"/>
                </a:solidFill>
                <a:effectLst/>
                <a:latin typeface="+mn-lt"/>
                <a:ea typeface="+mn-ea"/>
                <a:cs typeface="+mn-cs"/>
              </a:rPr>
              <a:t>Common misuses of equipment</a:t>
            </a:r>
            <a:endParaRPr lang="en-US" dirty="0"/>
          </a:p>
        </p:txBody>
      </p:sp>
      <p:sp>
        <p:nvSpPr>
          <p:cNvPr id="4" name="Slide Number Placeholder 3"/>
          <p:cNvSpPr>
            <a:spLocks noGrp="1"/>
          </p:cNvSpPr>
          <p:nvPr>
            <p:ph type="sldNum" sz="quarter" idx="5"/>
          </p:nvPr>
        </p:nvSpPr>
        <p:spPr/>
        <p:txBody>
          <a:bodyPr/>
          <a:lstStyle/>
          <a:p>
            <a:fld id="{C91BA97B-301E-4302-8FE7-B3775A346B86}" type="slidenum">
              <a:rPr lang="en-US" smtClean="0"/>
              <a:t>67</a:t>
            </a:fld>
            <a:endParaRPr lang="en-US"/>
          </a:p>
        </p:txBody>
      </p:sp>
    </p:spTree>
    <p:extLst>
      <p:ext uri="{BB962C8B-B14F-4D97-AF65-F5344CB8AC3E}">
        <p14:creationId xmlns:p14="http://schemas.microsoft.com/office/powerpoint/2010/main" val="29447447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the U.S., American Wire Gauge (AWG) indicates the size of the copper wire inside a cord. Cords in common use range from #18 AWG to #10 AWG. (Only even numbered sizes are normally used.) The higher the AWG number, the smaller the wire size.</a:t>
            </a:r>
          </a:p>
          <a:p>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5"/>
          </p:nvPr>
        </p:nvSpPr>
        <p:spPr/>
        <p:txBody>
          <a:bodyPr/>
          <a:lstStyle/>
          <a:p>
            <a:fld id="{C91BA97B-301E-4302-8FE7-B3775A346B86}" type="slidenum">
              <a:rPr lang="en-US" smtClean="0"/>
              <a:t>68</a:t>
            </a:fld>
            <a:endParaRPr lang="en-US"/>
          </a:p>
        </p:txBody>
      </p:sp>
    </p:spTree>
    <p:extLst>
      <p:ext uri="{BB962C8B-B14F-4D97-AF65-F5344CB8AC3E}">
        <p14:creationId xmlns:p14="http://schemas.microsoft.com/office/powerpoint/2010/main" val="163614546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29 CFR 1926.405(a)(2)(ii)(J). </a:t>
            </a:r>
            <a:r>
              <a:rPr lang="en-US" sz="1200" kern="1200" dirty="0">
                <a:solidFill>
                  <a:schemeClr val="tx1"/>
                </a:solidFill>
                <a:effectLst/>
                <a:latin typeface="+mn-lt"/>
                <a:ea typeface="+mn-ea"/>
                <a:cs typeface="+mn-cs"/>
              </a:rPr>
              <a:t>Extension cord sets used with portable tools and appliances must be of the three-wire, grounding type; and flexible cords must be designed for hard or extra-hard usage.</a:t>
            </a:r>
          </a:p>
          <a:p>
            <a:endParaRPr lang="en-US" dirty="0"/>
          </a:p>
        </p:txBody>
      </p:sp>
      <p:sp>
        <p:nvSpPr>
          <p:cNvPr id="4" name="Slide Number Placeholder 3"/>
          <p:cNvSpPr>
            <a:spLocks noGrp="1"/>
          </p:cNvSpPr>
          <p:nvPr>
            <p:ph type="sldNum" sz="quarter" idx="5"/>
          </p:nvPr>
        </p:nvSpPr>
        <p:spPr/>
        <p:txBody>
          <a:bodyPr/>
          <a:lstStyle/>
          <a:p>
            <a:fld id="{C91BA97B-301E-4302-8FE7-B3775A346B86}" type="slidenum">
              <a:rPr lang="en-US" smtClean="0"/>
              <a:t>69</a:t>
            </a:fld>
            <a:endParaRPr lang="en-US"/>
          </a:p>
        </p:txBody>
      </p:sp>
    </p:spTree>
    <p:extLst>
      <p:ext uri="{BB962C8B-B14F-4D97-AF65-F5344CB8AC3E}">
        <p14:creationId xmlns:p14="http://schemas.microsoft.com/office/powerpoint/2010/main" val="19199212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Construction safety is one of OSHA’s top concerns, making up more than 60% of OSHA’s inspections. Four main hazards have been identified by OSHA as responsible for the majority of injuries and fatalities.</a:t>
            </a:r>
          </a:p>
          <a:p>
            <a:pPr lvl="0"/>
            <a:r>
              <a:rPr lang="en-US" sz="1200" kern="1200" dirty="0">
                <a:solidFill>
                  <a:schemeClr val="tx1"/>
                </a:solidFill>
                <a:effectLst/>
                <a:latin typeface="+mn-lt"/>
                <a:ea typeface="+mn-ea"/>
                <a:cs typeface="+mn-cs"/>
              </a:rPr>
              <a:t>Falls</a:t>
            </a:r>
          </a:p>
          <a:p>
            <a:pPr lvl="0"/>
            <a:r>
              <a:rPr lang="en-US" sz="1200" kern="1200" dirty="0">
                <a:solidFill>
                  <a:schemeClr val="tx1"/>
                </a:solidFill>
                <a:effectLst/>
                <a:latin typeface="+mn-lt"/>
                <a:ea typeface="+mn-ea"/>
                <a:cs typeface="+mn-cs"/>
              </a:rPr>
              <a:t>Caught-in-Between</a:t>
            </a:r>
          </a:p>
          <a:p>
            <a:pPr lvl="0"/>
            <a:r>
              <a:rPr lang="en-US" sz="1200" kern="1200" dirty="0">
                <a:solidFill>
                  <a:schemeClr val="tx1"/>
                </a:solidFill>
                <a:effectLst/>
                <a:latin typeface="+mn-lt"/>
                <a:ea typeface="+mn-ea"/>
                <a:cs typeface="+mn-cs"/>
              </a:rPr>
              <a:t>Struck-by</a:t>
            </a:r>
          </a:p>
          <a:p>
            <a:pPr lvl="0"/>
            <a:r>
              <a:rPr lang="en-US" sz="1200" kern="1200" dirty="0">
                <a:solidFill>
                  <a:schemeClr val="tx1"/>
                </a:solidFill>
                <a:effectLst/>
                <a:latin typeface="+mn-lt"/>
                <a:ea typeface="+mn-ea"/>
                <a:cs typeface="+mn-cs"/>
              </a:rPr>
              <a:t>Electrocution</a:t>
            </a:r>
          </a:p>
          <a:p>
            <a:endParaRPr lang="en-US" dirty="0"/>
          </a:p>
        </p:txBody>
      </p:sp>
      <p:sp>
        <p:nvSpPr>
          <p:cNvPr id="4" name="Slide Number Placeholder 3"/>
          <p:cNvSpPr>
            <a:spLocks noGrp="1"/>
          </p:cNvSpPr>
          <p:nvPr>
            <p:ph type="sldNum" sz="quarter" idx="5"/>
          </p:nvPr>
        </p:nvSpPr>
        <p:spPr/>
        <p:txBody>
          <a:bodyPr/>
          <a:lstStyle/>
          <a:p>
            <a:fld id="{C91BA97B-301E-4302-8FE7-B3775A346B86}" type="slidenum">
              <a:rPr lang="en-US" smtClean="0"/>
              <a:t>7</a:t>
            </a:fld>
            <a:endParaRPr lang="en-US"/>
          </a:p>
        </p:txBody>
      </p:sp>
    </p:spTree>
    <p:extLst>
      <p:ext uri="{BB962C8B-B14F-4D97-AF65-F5344CB8AC3E}">
        <p14:creationId xmlns:p14="http://schemas.microsoft.com/office/powerpoint/2010/main" val="119391844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Extension cords larger than lamp cord size are marked continuously along their length with several items of information. The most important marking item is the one that tells the size of the wires inside the cord.</a:t>
            </a:r>
          </a:p>
          <a:p>
            <a:r>
              <a:rPr lang="en-US" sz="1200" kern="1200" dirty="0">
                <a:solidFill>
                  <a:schemeClr val="tx1"/>
                </a:solidFill>
                <a:effectLst/>
                <a:latin typeface="+mn-lt"/>
                <a:ea typeface="+mn-ea"/>
                <a:cs typeface="+mn-cs"/>
              </a:rPr>
              <a:t>This marking usually appears in a form such as “14/3,” which indicates a three conductor #14 AWG cord.</a:t>
            </a:r>
          </a:p>
          <a:p>
            <a:r>
              <a:rPr lang="en-US" sz="1200" kern="1200" dirty="0">
                <a:solidFill>
                  <a:schemeClr val="tx1"/>
                </a:solidFill>
                <a:effectLst/>
                <a:latin typeface="+mn-lt"/>
                <a:ea typeface="+mn-ea"/>
                <a:cs typeface="+mn-cs"/>
              </a:rPr>
              <a:t>The marking item that usually follows the wire gauge tells the type of cord, meaning the physical construction. The two types of construction likely to be found are “S” (hard service) and “SJ” (J is for “junior”) which is a lighter duty, less-rugged version of the type S cord.</a:t>
            </a:r>
          </a:p>
          <a:p>
            <a:r>
              <a:rPr lang="en-US" sz="1200" kern="1200" dirty="0">
                <a:solidFill>
                  <a:schemeClr val="tx1"/>
                </a:solidFill>
                <a:effectLst/>
                <a:latin typeface="+mn-lt"/>
                <a:ea typeface="+mn-ea"/>
                <a:cs typeface="+mn-cs"/>
              </a:rPr>
              <a:t>Additional letters may follow the S or SJ. The additional letters indicate other performance characteristics.</a:t>
            </a:r>
          </a:p>
          <a:p>
            <a:endParaRPr lang="en-US" dirty="0"/>
          </a:p>
        </p:txBody>
      </p:sp>
      <p:sp>
        <p:nvSpPr>
          <p:cNvPr id="4" name="Slide Number Placeholder 3"/>
          <p:cNvSpPr>
            <a:spLocks noGrp="1"/>
          </p:cNvSpPr>
          <p:nvPr>
            <p:ph type="sldNum" sz="quarter" idx="5"/>
          </p:nvPr>
        </p:nvSpPr>
        <p:spPr/>
        <p:txBody>
          <a:bodyPr/>
          <a:lstStyle/>
          <a:p>
            <a:fld id="{C91BA97B-301E-4302-8FE7-B3775A346B86}" type="slidenum">
              <a:rPr lang="en-US" smtClean="0"/>
              <a:t>70</a:t>
            </a:fld>
            <a:endParaRPr lang="en-US"/>
          </a:p>
        </p:txBody>
      </p:sp>
    </p:spTree>
    <p:extLst>
      <p:ext uri="{BB962C8B-B14F-4D97-AF65-F5344CB8AC3E}">
        <p14:creationId xmlns:p14="http://schemas.microsoft.com/office/powerpoint/2010/main" val="203217097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sng" kern="1200" dirty="0">
                <a:solidFill>
                  <a:schemeClr val="tx1"/>
                </a:solidFill>
                <a:effectLst/>
                <a:latin typeface="+mn-lt"/>
                <a:ea typeface="+mn-ea"/>
                <a:cs typeface="+mn-cs"/>
              </a:rPr>
              <a:t>Do not</a:t>
            </a:r>
            <a:r>
              <a:rPr lang="en-US" sz="1200" kern="1200" dirty="0">
                <a:solidFill>
                  <a:schemeClr val="tx1"/>
                </a:solidFill>
                <a:effectLst/>
                <a:latin typeface="+mn-lt"/>
                <a:ea typeface="+mn-ea"/>
                <a:cs typeface="+mn-cs"/>
              </a:rPr>
              <a:t> repair extension cords by replacing the ends. This will cause the cord to not maintain its approval for its intended use. For example, what was once “W” </a:t>
            </a:r>
            <a:r>
              <a:rPr lang="en-US" sz="1200" i="1" kern="1200" dirty="0">
                <a:solidFill>
                  <a:schemeClr val="tx1"/>
                </a:solidFill>
                <a:effectLst/>
                <a:latin typeface="+mn-lt"/>
                <a:ea typeface="+mn-ea"/>
                <a:cs typeface="+mn-cs"/>
              </a:rPr>
              <a:t>(moisture and sunlight resistant)</a:t>
            </a:r>
            <a:r>
              <a:rPr lang="en-US" sz="1200" kern="1200" dirty="0">
                <a:solidFill>
                  <a:schemeClr val="tx1"/>
                </a:solidFill>
                <a:effectLst/>
                <a:latin typeface="+mn-lt"/>
                <a:ea typeface="+mn-ea"/>
                <a:cs typeface="+mn-cs"/>
              </a:rPr>
              <a:t> will no longer be water-tight if the plug was replaced.</a:t>
            </a:r>
          </a:p>
          <a:p>
            <a:endParaRPr lang="en-US" dirty="0"/>
          </a:p>
        </p:txBody>
      </p:sp>
      <p:sp>
        <p:nvSpPr>
          <p:cNvPr id="4" name="Slide Number Placeholder 3"/>
          <p:cNvSpPr>
            <a:spLocks noGrp="1"/>
          </p:cNvSpPr>
          <p:nvPr>
            <p:ph type="sldNum" sz="quarter" idx="5"/>
          </p:nvPr>
        </p:nvSpPr>
        <p:spPr/>
        <p:txBody>
          <a:bodyPr/>
          <a:lstStyle/>
          <a:p>
            <a:fld id="{C91BA97B-301E-4302-8FE7-B3775A346B86}" type="slidenum">
              <a:rPr lang="en-US" smtClean="0"/>
              <a:t>71</a:t>
            </a:fld>
            <a:endParaRPr lang="en-US"/>
          </a:p>
        </p:txBody>
      </p:sp>
    </p:spTree>
    <p:extLst>
      <p:ext uri="{BB962C8B-B14F-4D97-AF65-F5344CB8AC3E}">
        <p14:creationId xmlns:p14="http://schemas.microsoft.com/office/powerpoint/2010/main" val="101386391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OSHA recognizes private sector organizations to perform certification for certain products to ensure that they meet the requirements of both the construction and general industry OSHA electrical standards. Each NRTL has a scope of test standards that it is recognized for, and each NRTL uses its own unique registered certification mark(s) to designate product conformance to the applicable product safety test standards. After certifying a product, the NRTL authorizes the manufacturer to apply a registered certification mark to the product. If the certification is done under the NRTL program, this mark signifies that the NRTL has tested and certified the product, and that the product complies with the requirements of one or more appropriate product safety test standards.</a:t>
            </a:r>
          </a:p>
          <a:p>
            <a:endParaRPr lang="en-US" dirty="0"/>
          </a:p>
        </p:txBody>
      </p:sp>
      <p:sp>
        <p:nvSpPr>
          <p:cNvPr id="4" name="Slide Number Placeholder 3"/>
          <p:cNvSpPr>
            <a:spLocks noGrp="1"/>
          </p:cNvSpPr>
          <p:nvPr>
            <p:ph type="sldNum" sz="quarter" idx="5"/>
          </p:nvPr>
        </p:nvSpPr>
        <p:spPr/>
        <p:txBody>
          <a:bodyPr/>
          <a:lstStyle/>
          <a:p>
            <a:fld id="{C91BA97B-301E-4302-8FE7-B3775A346B86}" type="slidenum">
              <a:rPr lang="en-US" smtClean="0"/>
              <a:t>72</a:t>
            </a:fld>
            <a:endParaRPr lang="en-US"/>
          </a:p>
        </p:txBody>
      </p:sp>
    </p:spTree>
    <p:extLst>
      <p:ext uri="{BB962C8B-B14F-4D97-AF65-F5344CB8AC3E}">
        <p14:creationId xmlns:p14="http://schemas.microsoft.com/office/powerpoint/2010/main" val="34655908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sng" kern="1200" dirty="0">
                <a:solidFill>
                  <a:schemeClr val="tx1"/>
                </a:solidFill>
                <a:effectLst/>
                <a:latin typeface="+mn-lt"/>
                <a:ea typeface="+mn-ea"/>
                <a:cs typeface="+mn-cs"/>
              </a:rPr>
              <a:t>Never</a:t>
            </a:r>
            <a:r>
              <a:rPr lang="en-US" sz="1200" kern="1200" dirty="0">
                <a:solidFill>
                  <a:schemeClr val="tx1"/>
                </a:solidFill>
                <a:effectLst/>
                <a:latin typeface="+mn-lt"/>
                <a:ea typeface="+mn-ea"/>
                <a:cs typeface="+mn-cs"/>
              </a:rPr>
              <a:t> use an adapter that will make a three-prong cord fit into a two prong receptacle.</a:t>
            </a:r>
          </a:p>
          <a:p>
            <a:endParaRPr lang="en-US" dirty="0"/>
          </a:p>
        </p:txBody>
      </p:sp>
      <p:sp>
        <p:nvSpPr>
          <p:cNvPr id="4" name="Slide Number Placeholder 3"/>
          <p:cNvSpPr>
            <a:spLocks noGrp="1"/>
          </p:cNvSpPr>
          <p:nvPr>
            <p:ph type="sldNum" sz="quarter" idx="5"/>
          </p:nvPr>
        </p:nvSpPr>
        <p:spPr/>
        <p:txBody>
          <a:bodyPr/>
          <a:lstStyle/>
          <a:p>
            <a:fld id="{C91BA97B-301E-4302-8FE7-B3775A346B86}" type="slidenum">
              <a:rPr lang="en-US" smtClean="0"/>
              <a:t>73</a:t>
            </a:fld>
            <a:endParaRPr lang="en-US"/>
          </a:p>
        </p:txBody>
      </p:sp>
    </p:spTree>
    <p:extLst>
      <p:ext uri="{BB962C8B-B14F-4D97-AF65-F5344CB8AC3E}">
        <p14:creationId xmlns:p14="http://schemas.microsoft.com/office/powerpoint/2010/main" val="17017071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Removing the ground pin from a plug to fit an ungrounded outlet not only makes the work area unsafe, but also makes the cord unfit for future work where there is grounding.</a:t>
            </a:r>
          </a:p>
          <a:p>
            <a:r>
              <a:rPr lang="en-US" sz="1200" b="1" kern="1200" dirty="0">
                <a:solidFill>
                  <a:schemeClr val="tx1"/>
                </a:solidFill>
                <a:effectLst/>
                <a:latin typeface="+mn-lt"/>
                <a:ea typeface="+mn-ea"/>
                <a:cs typeface="+mn-cs"/>
              </a:rPr>
              <a:t>29 CFR 1926.404(f)(6). Grounding path.</a:t>
            </a:r>
            <a:r>
              <a:rPr lang="en-US" sz="1200" kern="1200" dirty="0">
                <a:solidFill>
                  <a:schemeClr val="tx1"/>
                </a:solidFill>
                <a:effectLst/>
                <a:latin typeface="+mn-lt"/>
                <a:ea typeface="+mn-ea"/>
                <a:cs typeface="+mn-cs"/>
              </a:rPr>
              <a:t> The path to ground from circuits, equipment, and enclosures shall be permanent and continuous.</a:t>
            </a:r>
          </a:p>
          <a:p>
            <a:endParaRPr lang="en-US" dirty="0"/>
          </a:p>
        </p:txBody>
      </p:sp>
      <p:sp>
        <p:nvSpPr>
          <p:cNvPr id="4" name="Slide Number Placeholder 3"/>
          <p:cNvSpPr>
            <a:spLocks noGrp="1"/>
          </p:cNvSpPr>
          <p:nvPr>
            <p:ph type="sldNum" sz="quarter" idx="5"/>
          </p:nvPr>
        </p:nvSpPr>
        <p:spPr/>
        <p:txBody>
          <a:bodyPr/>
          <a:lstStyle/>
          <a:p>
            <a:fld id="{C91BA97B-301E-4302-8FE7-B3775A346B86}" type="slidenum">
              <a:rPr lang="en-US" smtClean="0"/>
              <a:t>74</a:t>
            </a:fld>
            <a:endParaRPr lang="en-US"/>
          </a:p>
        </p:txBody>
      </p:sp>
    </p:spTree>
    <p:extLst>
      <p:ext uri="{BB962C8B-B14F-4D97-AF65-F5344CB8AC3E}">
        <p14:creationId xmlns:p14="http://schemas.microsoft.com/office/powerpoint/2010/main" val="178093377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Each cord set, attachment cap, plug and receptacle of cord sets, and any equipment connected by cord and plug, except cord sets and receptacles which are fixed and not exposed to damage, shall be visually inspected before each day's use for external defects, such as deformed or missing pins or insulation damage, and for indications of possible internal damage. </a:t>
            </a:r>
          </a:p>
          <a:p>
            <a:r>
              <a:rPr lang="en-US" sz="1200" kern="1200" dirty="0">
                <a:solidFill>
                  <a:schemeClr val="tx1"/>
                </a:solidFill>
                <a:effectLst/>
                <a:latin typeface="+mn-lt"/>
                <a:ea typeface="+mn-ea"/>
                <a:cs typeface="+mn-cs"/>
              </a:rPr>
              <a:t>Equipment found damaged or defective </a:t>
            </a:r>
            <a:r>
              <a:rPr lang="en-US" sz="1200" b="1" kern="1200" dirty="0">
                <a:solidFill>
                  <a:schemeClr val="tx1"/>
                </a:solidFill>
                <a:effectLst/>
                <a:latin typeface="+mn-lt"/>
                <a:ea typeface="+mn-ea"/>
                <a:cs typeface="+mn-cs"/>
              </a:rPr>
              <a:t>shall not be used</a:t>
            </a:r>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C91BA97B-301E-4302-8FE7-B3775A346B86}" type="slidenum">
              <a:rPr lang="en-US" smtClean="0"/>
              <a:t>75</a:t>
            </a:fld>
            <a:endParaRPr lang="en-US"/>
          </a:p>
        </p:txBody>
      </p:sp>
    </p:spTree>
    <p:extLst>
      <p:ext uri="{BB962C8B-B14F-4D97-AF65-F5344CB8AC3E}">
        <p14:creationId xmlns:p14="http://schemas.microsoft.com/office/powerpoint/2010/main" val="368602540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If electrical equipment is used in ways for which it is not designed, then the safety features built in by the manufacturer are unreliable. This may damage equipment and cause employee injuries.</a:t>
            </a:r>
          </a:p>
          <a:p>
            <a:endParaRPr lang="en-US" dirty="0"/>
          </a:p>
        </p:txBody>
      </p:sp>
      <p:sp>
        <p:nvSpPr>
          <p:cNvPr id="4" name="Slide Number Placeholder 3"/>
          <p:cNvSpPr>
            <a:spLocks noGrp="1"/>
          </p:cNvSpPr>
          <p:nvPr>
            <p:ph type="sldNum" sz="quarter" idx="5"/>
          </p:nvPr>
        </p:nvSpPr>
        <p:spPr/>
        <p:txBody>
          <a:bodyPr/>
          <a:lstStyle/>
          <a:p>
            <a:fld id="{C91BA97B-301E-4302-8FE7-B3775A346B86}" type="slidenum">
              <a:rPr lang="en-US" smtClean="0"/>
              <a:t>76</a:t>
            </a:fld>
            <a:endParaRPr lang="en-US"/>
          </a:p>
        </p:txBody>
      </p:sp>
    </p:spTree>
    <p:extLst>
      <p:ext uri="{BB962C8B-B14F-4D97-AF65-F5344CB8AC3E}">
        <p14:creationId xmlns:p14="http://schemas.microsoft.com/office/powerpoint/2010/main" val="147441648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kern="1200" dirty="0">
                <a:solidFill>
                  <a:schemeClr val="tx1"/>
                </a:solidFill>
                <a:effectLst/>
                <a:latin typeface="+mn-lt"/>
                <a:ea typeface="+mn-ea"/>
                <a:cs typeface="+mn-cs"/>
              </a:rPr>
              <a:t>Do not</a:t>
            </a:r>
            <a:r>
              <a:rPr lang="en-US" sz="1200" kern="1200" dirty="0">
                <a:solidFill>
                  <a:schemeClr val="tx1"/>
                </a:solidFill>
                <a:effectLst/>
                <a:latin typeface="+mn-lt"/>
                <a:ea typeface="+mn-ea"/>
                <a:cs typeface="+mn-cs"/>
              </a:rPr>
              <a:t> repair electrical cords with tape! Any repairs must return the equipment to the state in which it was initially approved. </a:t>
            </a:r>
          </a:p>
          <a:p>
            <a:r>
              <a:rPr lang="en-US" sz="1200" kern="1200" dirty="0">
                <a:solidFill>
                  <a:schemeClr val="tx1"/>
                </a:solidFill>
                <a:effectLst/>
                <a:latin typeface="+mn-lt"/>
                <a:ea typeface="+mn-ea"/>
                <a:cs typeface="+mn-cs"/>
              </a:rPr>
              <a:t/>
            </a:r>
            <a:br>
              <a:rPr lang="en-US" sz="1200" kern="1200" dirty="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5"/>
          </p:nvPr>
        </p:nvSpPr>
        <p:spPr/>
        <p:txBody>
          <a:bodyPr/>
          <a:lstStyle/>
          <a:p>
            <a:fld id="{C91BA97B-301E-4302-8FE7-B3775A346B86}" type="slidenum">
              <a:rPr lang="en-US" smtClean="0"/>
              <a:t>77</a:t>
            </a:fld>
            <a:endParaRPr lang="en-US"/>
          </a:p>
        </p:txBody>
      </p:sp>
    </p:spTree>
    <p:extLst>
      <p:ext uri="{BB962C8B-B14F-4D97-AF65-F5344CB8AC3E}">
        <p14:creationId xmlns:p14="http://schemas.microsoft.com/office/powerpoint/2010/main" val="317708177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kern="1200" dirty="0">
                <a:solidFill>
                  <a:schemeClr val="tx1"/>
                </a:solidFill>
                <a:effectLst/>
                <a:latin typeface="+mn-lt"/>
                <a:ea typeface="+mn-ea"/>
                <a:cs typeface="+mn-cs"/>
              </a:rPr>
              <a:t>Do not</a:t>
            </a:r>
            <a:r>
              <a:rPr lang="en-US" sz="1200" kern="1200" dirty="0">
                <a:solidFill>
                  <a:schemeClr val="tx1"/>
                </a:solidFill>
                <a:effectLst/>
                <a:latin typeface="+mn-lt"/>
                <a:ea typeface="+mn-ea"/>
                <a:cs typeface="+mn-cs"/>
              </a:rPr>
              <a:t> use multi-receptacle boxes designed to be </a:t>
            </a:r>
            <a:r>
              <a:rPr lang="en-US" sz="1200" i="1" kern="1200" dirty="0">
                <a:solidFill>
                  <a:schemeClr val="tx1"/>
                </a:solidFill>
                <a:effectLst/>
                <a:latin typeface="+mn-lt"/>
                <a:ea typeface="+mn-ea"/>
                <a:cs typeface="+mn-cs"/>
              </a:rPr>
              <a:t>mounted</a:t>
            </a:r>
            <a:r>
              <a:rPr lang="en-US" sz="1200" kern="1200" dirty="0">
                <a:solidFill>
                  <a:schemeClr val="tx1"/>
                </a:solidFill>
                <a:effectLst/>
                <a:latin typeface="+mn-lt"/>
                <a:ea typeface="+mn-ea"/>
                <a:cs typeface="+mn-cs"/>
              </a:rPr>
              <a:t> by fitting them with a power cord and placing them on the floor.</a:t>
            </a:r>
          </a:p>
          <a:p>
            <a:endParaRPr lang="en-US" dirty="0"/>
          </a:p>
        </p:txBody>
      </p:sp>
      <p:sp>
        <p:nvSpPr>
          <p:cNvPr id="4" name="Slide Number Placeholder 3"/>
          <p:cNvSpPr>
            <a:spLocks noGrp="1"/>
          </p:cNvSpPr>
          <p:nvPr>
            <p:ph type="sldNum" sz="quarter" idx="5"/>
          </p:nvPr>
        </p:nvSpPr>
        <p:spPr/>
        <p:txBody>
          <a:bodyPr/>
          <a:lstStyle/>
          <a:p>
            <a:fld id="{C91BA97B-301E-4302-8FE7-B3775A346B86}" type="slidenum">
              <a:rPr lang="en-US" smtClean="0"/>
              <a:t>78</a:t>
            </a:fld>
            <a:endParaRPr lang="en-US"/>
          </a:p>
        </p:txBody>
      </p:sp>
    </p:spTree>
    <p:extLst>
      <p:ext uri="{BB962C8B-B14F-4D97-AF65-F5344CB8AC3E}">
        <p14:creationId xmlns:p14="http://schemas.microsoft.com/office/powerpoint/2010/main" val="391900473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use of electric cords for hoisting or lowering tools shall not be permitted.</a:t>
            </a:r>
          </a:p>
          <a:p>
            <a:endParaRPr lang="en-US" dirty="0"/>
          </a:p>
        </p:txBody>
      </p:sp>
      <p:sp>
        <p:nvSpPr>
          <p:cNvPr id="4" name="Slide Number Placeholder 3"/>
          <p:cNvSpPr>
            <a:spLocks noGrp="1"/>
          </p:cNvSpPr>
          <p:nvPr>
            <p:ph type="sldNum" sz="quarter" idx="5"/>
          </p:nvPr>
        </p:nvSpPr>
        <p:spPr/>
        <p:txBody>
          <a:bodyPr/>
          <a:lstStyle/>
          <a:p>
            <a:fld id="{C91BA97B-301E-4302-8FE7-B3775A346B86}" type="slidenum">
              <a:rPr lang="en-US" smtClean="0"/>
              <a:t>79</a:t>
            </a:fld>
            <a:endParaRPr lang="en-US"/>
          </a:p>
        </p:txBody>
      </p:sp>
    </p:spTree>
    <p:extLst>
      <p:ext uri="{BB962C8B-B14F-4D97-AF65-F5344CB8AC3E}">
        <p14:creationId xmlns:p14="http://schemas.microsoft.com/office/powerpoint/2010/main" val="24479095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Electricity travels in closed circuits, normally through a conductor. Shock results when the body becomes part of the electrical circuit; current enters the body at one point and leaves at another. </a:t>
            </a:r>
          </a:p>
          <a:p>
            <a:r>
              <a:rPr lang="en-US" sz="1200" kern="1200" dirty="0">
                <a:solidFill>
                  <a:schemeClr val="tx1"/>
                </a:solidFill>
                <a:effectLst/>
                <a:latin typeface="+mn-lt"/>
                <a:ea typeface="+mn-ea"/>
                <a:cs typeface="+mn-cs"/>
              </a:rPr>
              <a:t>Typically, shock occurs when:</a:t>
            </a:r>
          </a:p>
          <a:p>
            <a:pPr lvl="0"/>
            <a:r>
              <a:rPr lang="en-US" sz="1200" kern="1200" dirty="0">
                <a:solidFill>
                  <a:schemeClr val="tx1"/>
                </a:solidFill>
                <a:effectLst/>
                <a:latin typeface="+mn-lt"/>
                <a:ea typeface="+mn-ea"/>
                <a:cs typeface="+mn-cs"/>
              </a:rPr>
              <a:t>A person contacts one wire of an energized circuit and the ground. </a:t>
            </a:r>
          </a:p>
          <a:p>
            <a:pPr lvl="0"/>
            <a:r>
              <a:rPr lang="en-US" sz="1200" kern="1200" dirty="0">
                <a:solidFill>
                  <a:schemeClr val="tx1"/>
                </a:solidFill>
                <a:effectLst/>
                <a:latin typeface="+mn-lt"/>
                <a:ea typeface="+mn-ea"/>
                <a:cs typeface="+mn-cs"/>
              </a:rPr>
              <a:t>A person contacts a metallic part in contact with an energized wire while the person is also in contact with the ground. </a:t>
            </a:r>
          </a:p>
          <a:p>
            <a:pPr lvl="0"/>
            <a:r>
              <a:rPr lang="en-US" sz="1200" kern="1200" dirty="0">
                <a:solidFill>
                  <a:schemeClr val="tx1"/>
                </a:solidFill>
                <a:effectLst/>
                <a:latin typeface="+mn-lt"/>
                <a:ea typeface="+mn-ea"/>
                <a:cs typeface="+mn-cs"/>
              </a:rPr>
              <a:t>A person contacts both wires of an energized circuit. </a:t>
            </a:r>
          </a:p>
          <a:p>
            <a:endParaRPr lang="en-US" dirty="0"/>
          </a:p>
        </p:txBody>
      </p:sp>
      <p:sp>
        <p:nvSpPr>
          <p:cNvPr id="4" name="Slide Number Placeholder 3"/>
          <p:cNvSpPr>
            <a:spLocks noGrp="1"/>
          </p:cNvSpPr>
          <p:nvPr>
            <p:ph type="sldNum" sz="quarter" idx="5"/>
          </p:nvPr>
        </p:nvSpPr>
        <p:spPr/>
        <p:txBody>
          <a:bodyPr/>
          <a:lstStyle/>
          <a:p>
            <a:fld id="{C91BA97B-301E-4302-8FE7-B3775A346B86}" type="slidenum">
              <a:rPr lang="en-US" smtClean="0"/>
              <a:t>8</a:t>
            </a:fld>
            <a:endParaRPr lang="en-US"/>
          </a:p>
        </p:txBody>
      </p:sp>
    </p:spTree>
    <p:extLst>
      <p:ext uri="{BB962C8B-B14F-4D97-AF65-F5344CB8AC3E}">
        <p14:creationId xmlns:p14="http://schemas.microsoft.com/office/powerpoint/2010/main" val="358058990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Flexible cords and cables shall be protected from damage. Sharp corners and projections shall be avoided. </a:t>
            </a:r>
            <a:endParaRPr lang="en-US" dirty="0"/>
          </a:p>
        </p:txBody>
      </p:sp>
      <p:sp>
        <p:nvSpPr>
          <p:cNvPr id="4" name="Slide Number Placeholder 3"/>
          <p:cNvSpPr>
            <a:spLocks noGrp="1"/>
          </p:cNvSpPr>
          <p:nvPr>
            <p:ph type="sldNum" sz="quarter" idx="5"/>
          </p:nvPr>
        </p:nvSpPr>
        <p:spPr/>
        <p:txBody>
          <a:bodyPr/>
          <a:lstStyle/>
          <a:p>
            <a:fld id="{C91BA97B-301E-4302-8FE7-B3775A346B86}" type="slidenum">
              <a:rPr lang="en-US" smtClean="0"/>
              <a:t>80</a:t>
            </a:fld>
            <a:endParaRPr lang="en-US"/>
          </a:p>
        </p:txBody>
      </p:sp>
    </p:spTree>
    <p:extLst>
      <p:ext uri="{BB962C8B-B14F-4D97-AF65-F5344CB8AC3E}">
        <p14:creationId xmlns:p14="http://schemas.microsoft.com/office/powerpoint/2010/main" val="98681123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29 CFR 1926.200(h). Accident prevention tags</a:t>
            </a:r>
            <a:r>
              <a:rPr lang="en-US" sz="1200" kern="1200" dirty="0">
                <a:solidFill>
                  <a:schemeClr val="tx1"/>
                </a:solidFill>
                <a:effectLst/>
                <a:latin typeface="+mn-lt"/>
                <a:ea typeface="+mn-ea"/>
                <a:cs typeface="+mn-cs"/>
              </a:rPr>
              <a:t> shall be used as a temporary means of warning employees of an existing hazard, such as defective tools (picture).</a:t>
            </a:r>
          </a:p>
          <a:p>
            <a:r>
              <a:rPr lang="en-US" sz="1200" kern="1200" dirty="0">
                <a:solidFill>
                  <a:schemeClr val="tx1"/>
                </a:solidFill>
                <a:effectLst/>
                <a:latin typeface="+mn-lt"/>
                <a:ea typeface="+mn-ea"/>
                <a:cs typeface="+mn-cs"/>
              </a:rPr>
              <a:t>As part of an ongoing accident prevention program, employers should have a system in place that allows employees to identify tools that are in disrepair. Without such a program, employees may grab a tool that is defective and try to use it. </a:t>
            </a:r>
          </a:p>
          <a:p>
            <a:endParaRPr lang="en-US" dirty="0"/>
          </a:p>
        </p:txBody>
      </p:sp>
      <p:sp>
        <p:nvSpPr>
          <p:cNvPr id="4" name="Slide Number Placeholder 3"/>
          <p:cNvSpPr>
            <a:spLocks noGrp="1"/>
          </p:cNvSpPr>
          <p:nvPr>
            <p:ph type="sldNum" sz="quarter" idx="5"/>
          </p:nvPr>
        </p:nvSpPr>
        <p:spPr/>
        <p:txBody>
          <a:bodyPr/>
          <a:lstStyle/>
          <a:p>
            <a:fld id="{C91BA97B-301E-4302-8FE7-B3775A346B86}" type="slidenum">
              <a:rPr lang="en-US" smtClean="0"/>
              <a:t>81</a:t>
            </a:fld>
            <a:endParaRPr lang="en-US"/>
          </a:p>
        </p:txBody>
      </p:sp>
    </p:spTree>
    <p:extLst>
      <p:ext uri="{BB962C8B-B14F-4D97-AF65-F5344CB8AC3E}">
        <p14:creationId xmlns:p14="http://schemas.microsoft.com/office/powerpoint/2010/main" val="293499430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Energy sources, including electrical, mechanical, hydraulic, pneumatic, chemical, thermal, or other sources in machines and equipment can be hazardous to workers. During the servicing and maintenance of machines and equipment, the unexpected startup or release of stored energy can result in serious injury or death to workers.</a:t>
            </a:r>
            <a:endParaRPr lang="en-US" dirty="0"/>
          </a:p>
        </p:txBody>
      </p:sp>
      <p:sp>
        <p:nvSpPr>
          <p:cNvPr id="4" name="Slide Number Placeholder 3"/>
          <p:cNvSpPr>
            <a:spLocks noGrp="1"/>
          </p:cNvSpPr>
          <p:nvPr>
            <p:ph type="sldNum" sz="quarter" idx="5"/>
          </p:nvPr>
        </p:nvSpPr>
        <p:spPr/>
        <p:txBody>
          <a:bodyPr/>
          <a:lstStyle/>
          <a:p>
            <a:fld id="{C91BA97B-301E-4302-8FE7-B3775A346B86}" type="slidenum">
              <a:rPr lang="en-US" smtClean="0"/>
              <a:t>82</a:t>
            </a:fld>
            <a:endParaRPr lang="en-US"/>
          </a:p>
        </p:txBody>
      </p:sp>
    </p:spTree>
    <p:extLst>
      <p:ext uri="{BB962C8B-B14F-4D97-AF65-F5344CB8AC3E}">
        <p14:creationId xmlns:p14="http://schemas.microsoft.com/office/powerpoint/2010/main" val="2178472476"/>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29 CFR 1926.417(a). Controls </a:t>
            </a:r>
            <a:r>
              <a:rPr lang="en-US" sz="1200" kern="1200" dirty="0">
                <a:solidFill>
                  <a:schemeClr val="tx1"/>
                </a:solidFill>
                <a:effectLst/>
                <a:latin typeface="+mn-lt"/>
                <a:ea typeface="+mn-ea"/>
                <a:cs typeface="+mn-cs"/>
              </a:rPr>
              <a:t>that are to be deactivated during the course of work on energized or deenergized equipment or circuits shall be tagged.</a:t>
            </a:r>
          </a:p>
          <a:p>
            <a:r>
              <a:rPr lang="en-US" sz="1200" b="1" kern="1200" dirty="0">
                <a:solidFill>
                  <a:schemeClr val="tx1"/>
                </a:solidFill>
                <a:effectLst/>
                <a:latin typeface="+mn-lt"/>
                <a:ea typeface="+mn-ea"/>
                <a:cs typeface="+mn-cs"/>
              </a:rPr>
              <a:t>29 CFR 1926.417(b). Equipment or circuits</a:t>
            </a:r>
            <a:r>
              <a:rPr lang="en-US" sz="1200" kern="1200" dirty="0">
                <a:solidFill>
                  <a:schemeClr val="tx1"/>
                </a:solidFill>
                <a:effectLst/>
                <a:latin typeface="+mn-lt"/>
                <a:ea typeface="+mn-ea"/>
                <a:cs typeface="+mn-cs"/>
              </a:rPr>
              <a:t> that are deenergized shall be rendered inoperative and shall have tags attached at all points where such equipment or circuits can be energized.</a:t>
            </a:r>
          </a:p>
          <a:p>
            <a:r>
              <a:rPr lang="en-US" sz="1200" b="1" kern="1200" dirty="0">
                <a:solidFill>
                  <a:schemeClr val="tx1"/>
                </a:solidFill>
                <a:effectLst/>
                <a:latin typeface="+mn-lt"/>
                <a:ea typeface="+mn-ea"/>
                <a:cs typeface="+mn-cs"/>
              </a:rPr>
              <a:t>29 CFR 1926.417(c). Tags</a:t>
            </a:r>
            <a:r>
              <a:rPr lang="en-US" sz="1200" kern="1200" dirty="0">
                <a:solidFill>
                  <a:schemeClr val="tx1"/>
                </a:solidFill>
                <a:effectLst/>
                <a:latin typeface="+mn-lt"/>
                <a:ea typeface="+mn-ea"/>
                <a:cs typeface="+mn-cs"/>
              </a:rPr>
              <a:t> shall be placed to identify plainly the equipment or circuits being worked on.</a:t>
            </a:r>
          </a:p>
          <a:p>
            <a:r>
              <a:rPr lang="en-US" sz="1200" kern="1200" dirty="0">
                <a:solidFill>
                  <a:schemeClr val="tx1"/>
                </a:solidFill>
                <a:effectLst/>
                <a:latin typeface="+mn-lt"/>
                <a:ea typeface="+mn-ea"/>
                <a:cs typeface="+mn-cs"/>
              </a:rPr>
              <a:t/>
            </a:r>
            <a:br>
              <a:rPr lang="en-US" sz="1200" kern="1200" dirty="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5"/>
          </p:nvPr>
        </p:nvSpPr>
        <p:spPr/>
        <p:txBody>
          <a:bodyPr/>
          <a:lstStyle/>
          <a:p>
            <a:fld id="{C91BA97B-301E-4302-8FE7-B3775A346B86}" type="slidenum">
              <a:rPr lang="en-US" smtClean="0"/>
              <a:t>83</a:t>
            </a:fld>
            <a:endParaRPr lang="en-US"/>
          </a:p>
        </p:txBody>
      </p:sp>
    </p:spTree>
    <p:extLst>
      <p:ext uri="{BB962C8B-B14F-4D97-AF65-F5344CB8AC3E}">
        <p14:creationId xmlns:p14="http://schemas.microsoft.com/office/powerpoint/2010/main" val="234317833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employer shall establish a program consisting of energy control procedures, employee training and periodic inspections to ensure that before any employee performs any servicing or maintenance on a machine or equipment where the unexpected energizing, startup or release of stored energy could occur and cause injury, the machine or equipment shall be isolated from the energy source and rendered inoperative.</a:t>
            </a:r>
          </a:p>
          <a:p>
            <a:r>
              <a:rPr lang="en-US" sz="1200" b="1" kern="1200" dirty="0">
                <a:solidFill>
                  <a:schemeClr val="tx1"/>
                </a:solidFill>
                <a:effectLst/>
                <a:latin typeface="+mn-lt"/>
                <a:ea typeface="+mn-ea"/>
                <a:cs typeface="+mn-cs"/>
              </a:rPr>
              <a:t>Lockout/Tagout program requirements:</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If an energy isolating device is capable of being locked out, the employer's energy control program shall utilize lockout, unless the employer can demonstrate that the utilization of a tagout system will provide full employee protection.</a:t>
            </a:r>
          </a:p>
          <a:p>
            <a:pPr lvl="0"/>
            <a:r>
              <a:rPr lang="en-US" sz="1200" kern="1200" dirty="0">
                <a:solidFill>
                  <a:schemeClr val="tx1"/>
                </a:solidFill>
                <a:effectLst/>
                <a:latin typeface="+mn-lt"/>
                <a:ea typeface="+mn-ea"/>
                <a:cs typeface="+mn-cs"/>
              </a:rPr>
              <a:t>If an energy isolating device is not capable of being locked out, the employer's energy control program shall utilize a tagout system.</a:t>
            </a:r>
          </a:p>
          <a:p>
            <a:pPr lvl="0"/>
            <a:r>
              <a:rPr lang="en-US" sz="1200" kern="1200" dirty="0">
                <a:solidFill>
                  <a:schemeClr val="tx1"/>
                </a:solidFill>
                <a:effectLst/>
                <a:latin typeface="+mn-lt"/>
                <a:ea typeface="+mn-ea"/>
                <a:cs typeface="+mn-cs"/>
              </a:rPr>
              <a:t>When a tagout device is used on an energy isolating device which is capable of being locked out, the tagout device shall be attached at the same location that the lockout device would have been attached, and the employer shall demonstrate that the tagout program will provide a level of safety equivalent to that obtained by using a lockout program.</a:t>
            </a:r>
          </a:p>
          <a:p>
            <a:endParaRPr lang="en-US" dirty="0"/>
          </a:p>
        </p:txBody>
      </p:sp>
      <p:sp>
        <p:nvSpPr>
          <p:cNvPr id="4" name="Slide Number Placeholder 3"/>
          <p:cNvSpPr>
            <a:spLocks noGrp="1"/>
          </p:cNvSpPr>
          <p:nvPr>
            <p:ph type="sldNum" sz="quarter" idx="5"/>
          </p:nvPr>
        </p:nvSpPr>
        <p:spPr/>
        <p:txBody>
          <a:bodyPr/>
          <a:lstStyle/>
          <a:p>
            <a:fld id="{C91BA97B-301E-4302-8FE7-B3775A346B86}" type="slidenum">
              <a:rPr lang="en-US" smtClean="0"/>
              <a:t>84</a:t>
            </a:fld>
            <a:endParaRPr lang="en-US"/>
          </a:p>
        </p:txBody>
      </p:sp>
    </p:spTree>
    <p:extLst>
      <p:ext uri="{BB962C8B-B14F-4D97-AF65-F5344CB8AC3E}">
        <p14:creationId xmlns:p14="http://schemas.microsoft.com/office/powerpoint/2010/main" val="3077437789"/>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An energy isolating device is capable of being locked out if it has a hasp or other means of attachment to which, or through which, a lock can be affixed, or it has a locking mechanism built into it. Other energy isolating devices are capable of being locked out, if lockout can be achieved without the need to dismantle, rebuild, or replace the energy isolating device or permanently alter its energy control capability.</a:t>
            </a:r>
          </a:p>
          <a:p>
            <a:endParaRPr lang="en-US" dirty="0"/>
          </a:p>
        </p:txBody>
      </p:sp>
      <p:sp>
        <p:nvSpPr>
          <p:cNvPr id="4" name="Slide Number Placeholder 3"/>
          <p:cNvSpPr>
            <a:spLocks noGrp="1"/>
          </p:cNvSpPr>
          <p:nvPr>
            <p:ph type="sldNum" sz="quarter" idx="5"/>
          </p:nvPr>
        </p:nvSpPr>
        <p:spPr/>
        <p:txBody>
          <a:bodyPr/>
          <a:lstStyle/>
          <a:p>
            <a:fld id="{C91BA97B-301E-4302-8FE7-B3775A346B86}" type="slidenum">
              <a:rPr lang="en-US" smtClean="0"/>
              <a:t>85</a:t>
            </a:fld>
            <a:endParaRPr lang="en-US"/>
          </a:p>
        </p:txBody>
      </p:sp>
    </p:spTree>
    <p:extLst>
      <p:ext uri="{BB962C8B-B14F-4D97-AF65-F5344CB8AC3E}">
        <p14:creationId xmlns:p14="http://schemas.microsoft.com/office/powerpoint/2010/main" val="2156717206"/>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a:solidFill>
                  <a:schemeClr val="tx1"/>
                </a:solidFill>
                <a:effectLst/>
                <a:latin typeface="+mn-lt"/>
                <a:ea typeface="+mn-ea"/>
                <a:cs typeface="+mn-cs"/>
              </a:rPr>
              <a:t>Lockout device</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 device that utilizes a positive means such as a lock, either key or combination type, to hold an energy-isolating device in the safe position and prevent the energizing of a machine or equipment. Included are blank flanges and bolted slip blinds. </a:t>
            </a:r>
          </a:p>
          <a:p>
            <a:r>
              <a:rPr lang="en-US" sz="1200" b="1" i="1" kern="1200" dirty="0">
                <a:solidFill>
                  <a:schemeClr val="tx1"/>
                </a:solidFill>
                <a:effectLst/>
                <a:latin typeface="+mn-lt"/>
                <a:ea typeface="+mn-ea"/>
                <a:cs typeface="+mn-cs"/>
              </a:rPr>
              <a:t>Tagout device</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 prominent warning device, such as a tag and a means of attachment, which can be securely fastened to an energy-isolating device in accordance with an established procedure, to indicate that the energy-isolating device and the equipment being controlled may not be operated until the tagout device is removed.</a:t>
            </a:r>
          </a:p>
          <a:p>
            <a:r>
              <a:rPr lang="en-US" sz="1200" b="1" kern="1200" dirty="0">
                <a:solidFill>
                  <a:schemeClr val="tx1"/>
                </a:solidFill>
                <a:effectLst/>
                <a:latin typeface="+mn-lt"/>
                <a:ea typeface="+mn-ea"/>
                <a:cs typeface="+mn-cs"/>
              </a:rPr>
              <a:t>29 CFR 1910.147(c)(5)(iii). </a:t>
            </a:r>
            <a:r>
              <a:rPr lang="en-US" sz="1200" kern="1200" dirty="0">
                <a:solidFill>
                  <a:schemeClr val="tx1"/>
                </a:solidFill>
                <a:effectLst/>
                <a:latin typeface="+mn-lt"/>
                <a:ea typeface="+mn-ea"/>
                <a:cs typeface="+mn-cs"/>
              </a:rPr>
              <a:t>Tagout devices shall warn against hazardous conditions if the machine or equipment is energized and shall include a legend such as the following: </a:t>
            </a:r>
            <a:r>
              <a:rPr lang="en-US" sz="1200" i="1" kern="1200" dirty="0">
                <a:solidFill>
                  <a:schemeClr val="tx1"/>
                </a:solidFill>
                <a:effectLst/>
                <a:latin typeface="+mn-lt"/>
                <a:ea typeface="+mn-ea"/>
                <a:cs typeface="+mn-cs"/>
              </a:rPr>
              <a:t>Do Not Start. Do Not Open. Do Not Close. Do Not Energize. Do Not Operate</a:t>
            </a:r>
            <a:r>
              <a:rPr lang="en-US" sz="1200" kern="1200" dirty="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5"/>
          </p:nvPr>
        </p:nvSpPr>
        <p:spPr/>
        <p:txBody>
          <a:bodyPr/>
          <a:lstStyle/>
          <a:p>
            <a:fld id="{C91BA97B-301E-4302-8FE7-B3775A346B86}" type="slidenum">
              <a:rPr lang="en-US" smtClean="0"/>
              <a:t>86</a:t>
            </a:fld>
            <a:endParaRPr lang="en-US"/>
          </a:p>
        </p:txBody>
      </p:sp>
    </p:spTree>
    <p:extLst>
      <p:ext uri="{BB962C8B-B14F-4D97-AF65-F5344CB8AC3E}">
        <p14:creationId xmlns:p14="http://schemas.microsoft.com/office/powerpoint/2010/main" val="3537541770"/>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100" b="1" kern="1200" dirty="0">
                <a:solidFill>
                  <a:schemeClr val="tx1"/>
                </a:solidFill>
                <a:effectLst/>
                <a:latin typeface="+mn-lt"/>
                <a:ea typeface="+mn-ea"/>
                <a:cs typeface="+mn-cs"/>
              </a:rPr>
              <a:t>Durable</a:t>
            </a:r>
            <a:endParaRPr lang="en-US" sz="1100" kern="1200" dirty="0">
              <a:solidFill>
                <a:schemeClr val="tx1"/>
              </a:solidFill>
              <a:effectLst/>
              <a:latin typeface="+mn-lt"/>
              <a:ea typeface="+mn-ea"/>
              <a:cs typeface="+mn-cs"/>
            </a:endParaRPr>
          </a:p>
          <a:p>
            <a:pPr lvl="1"/>
            <a:r>
              <a:rPr lang="en-US" sz="1100" kern="1200" dirty="0">
                <a:solidFill>
                  <a:schemeClr val="tx1"/>
                </a:solidFill>
                <a:effectLst/>
                <a:latin typeface="+mn-lt"/>
                <a:ea typeface="+mn-ea"/>
                <a:cs typeface="+mn-cs"/>
              </a:rPr>
              <a:t>Lockout and tagout devices shall be capable of withstanding the environment to which they are exposed for the maximum period of time that exposure is expected.</a:t>
            </a:r>
          </a:p>
          <a:p>
            <a:pPr lvl="1"/>
            <a:r>
              <a:rPr lang="en-US" sz="1100" kern="1200" dirty="0">
                <a:solidFill>
                  <a:schemeClr val="tx1"/>
                </a:solidFill>
                <a:effectLst/>
                <a:latin typeface="+mn-lt"/>
                <a:ea typeface="+mn-ea"/>
                <a:cs typeface="+mn-cs"/>
              </a:rPr>
              <a:t>Tagout devices shall be constructed and printed so that exposure to weather conditions or wet and damp locations will not cause the tag to deteriorate or the message on the tag to become illegible.</a:t>
            </a:r>
          </a:p>
          <a:p>
            <a:pPr lvl="1"/>
            <a:r>
              <a:rPr lang="en-US" sz="1100" kern="1200" dirty="0">
                <a:solidFill>
                  <a:schemeClr val="tx1"/>
                </a:solidFill>
                <a:effectLst/>
                <a:latin typeface="+mn-lt"/>
                <a:ea typeface="+mn-ea"/>
                <a:cs typeface="+mn-cs"/>
              </a:rPr>
              <a:t>Tags shall not deteriorate when used in corrosive environments such as areas where acid and alkali chemicals are handled and stored.</a:t>
            </a:r>
          </a:p>
          <a:p>
            <a:pPr lvl="0"/>
            <a:r>
              <a:rPr lang="en-US" sz="1100" b="1" kern="1200" dirty="0">
                <a:solidFill>
                  <a:schemeClr val="tx1"/>
                </a:solidFill>
                <a:effectLst/>
                <a:latin typeface="+mn-lt"/>
                <a:ea typeface="+mn-ea"/>
                <a:cs typeface="+mn-cs"/>
              </a:rPr>
              <a:t>Standardized. </a:t>
            </a:r>
            <a:r>
              <a:rPr lang="en-US" sz="1100" kern="1200" dirty="0">
                <a:solidFill>
                  <a:schemeClr val="tx1"/>
                </a:solidFill>
                <a:effectLst/>
                <a:latin typeface="+mn-lt"/>
                <a:ea typeface="+mn-ea"/>
                <a:cs typeface="+mn-cs"/>
              </a:rPr>
              <a:t> Lockout and tagout devices shall be standardized within the facility in at least one of the following criteria: color; shape; or size; and additionally, in the case of tagout devices, print and format shall be standardized.</a:t>
            </a:r>
          </a:p>
          <a:p>
            <a:pPr lvl="0"/>
            <a:r>
              <a:rPr lang="en-US" sz="1100" b="1" kern="1200" dirty="0">
                <a:solidFill>
                  <a:schemeClr val="tx1"/>
                </a:solidFill>
                <a:effectLst/>
                <a:latin typeface="+mn-lt"/>
                <a:ea typeface="+mn-ea"/>
                <a:cs typeface="+mn-cs"/>
              </a:rPr>
              <a:t>Substantial</a:t>
            </a:r>
            <a:endParaRPr lang="en-US" sz="1100" kern="1200" dirty="0">
              <a:solidFill>
                <a:schemeClr val="tx1"/>
              </a:solidFill>
              <a:effectLst/>
              <a:latin typeface="+mn-lt"/>
              <a:ea typeface="+mn-ea"/>
              <a:cs typeface="+mn-cs"/>
            </a:endParaRPr>
          </a:p>
          <a:p>
            <a:pPr lvl="1"/>
            <a:r>
              <a:rPr lang="en-US" sz="1100" i="1" kern="1200" dirty="0">
                <a:solidFill>
                  <a:schemeClr val="tx1"/>
                </a:solidFill>
                <a:effectLst/>
                <a:latin typeface="+mn-lt"/>
                <a:ea typeface="+mn-ea"/>
                <a:cs typeface="+mn-cs"/>
              </a:rPr>
              <a:t>Lockout devices</a:t>
            </a:r>
            <a:r>
              <a:rPr lang="en-US" sz="1100" kern="1200" dirty="0">
                <a:solidFill>
                  <a:schemeClr val="tx1"/>
                </a:solidFill>
                <a:effectLst/>
                <a:latin typeface="+mn-lt"/>
                <a:ea typeface="+mn-ea"/>
                <a:cs typeface="+mn-cs"/>
              </a:rPr>
              <a:t>. Lockout devices shall be substantial enough to prevent removal without the use of excessive force or unusual techniques, such as with the use of bolt cutters or other metal cutting tools.</a:t>
            </a:r>
          </a:p>
          <a:p>
            <a:pPr lvl="1"/>
            <a:r>
              <a:rPr lang="en-US" sz="1100" i="1" kern="1200" dirty="0">
                <a:solidFill>
                  <a:schemeClr val="tx1"/>
                </a:solidFill>
                <a:effectLst/>
                <a:latin typeface="+mn-lt"/>
                <a:ea typeface="+mn-ea"/>
                <a:cs typeface="+mn-cs"/>
              </a:rPr>
              <a:t>Tagout devices</a:t>
            </a:r>
            <a:r>
              <a:rPr lang="en-US" sz="1100" kern="1200" dirty="0">
                <a:solidFill>
                  <a:schemeClr val="tx1"/>
                </a:solidFill>
                <a:effectLst/>
                <a:latin typeface="+mn-lt"/>
                <a:ea typeface="+mn-ea"/>
                <a:cs typeface="+mn-cs"/>
              </a:rPr>
              <a:t>. Tagout devices, including their means of attachment, shall be substantial enough to prevent inadvertent or accidental removal. Tagout device attachment means shall be of a non-reusable type, attachable by hand, self-locking, and non-releasable with a minimum unlocking strength of no less than 50 pounds and having the general design and basic characteristics of being at least equivalent to a one-piece, all environment-tolerant nylon cable tie.</a:t>
            </a:r>
          </a:p>
          <a:p>
            <a:pPr lvl="0"/>
            <a:r>
              <a:rPr lang="en-US" sz="1100" b="1" i="1" kern="1200" dirty="0">
                <a:solidFill>
                  <a:schemeClr val="tx1"/>
                </a:solidFill>
                <a:effectLst/>
                <a:latin typeface="+mn-lt"/>
                <a:ea typeface="+mn-ea"/>
                <a:cs typeface="+mn-cs"/>
              </a:rPr>
              <a:t>Identifiable</a:t>
            </a:r>
            <a:r>
              <a:rPr lang="en-US" sz="1100" b="1" kern="1200" dirty="0">
                <a:solidFill>
                  <a:schemeClr val="tx1"/>
                </a:solidFill>
                <a:effectLst/>
                <a:latin typeface="+mn-lt"/>
                <a:ea typeface="+mn-ea"/>
                <a:cs typeface="+mn-cs"/>
              </a:rPr>
              <a:t>. </a:t>
            </a:r>
            <a:r>
              <a:rPr lang="en-US" sz="1100" kern="1200" dirty="0">
                <a:solidFill>
                  <a:schemeClr val="tx1"/>
                </a:solidFill>
                <a:effectLst/>
                <a:latin typeface="+mn-lt"/>
                <a:ea typeface="+mn-ea"/>
                <a:cs typeface="+mn-cs"/>
              </a:rPr>
              <a:t>Lockout devices and tagout devices shall indicate the identity of the employee applying the device(s).</a:t>
            </a:r>
          </a:p>
          <a:p>
            <a:endParaRPr lang="en-US" sz="1100" dirty="0"/>
          </a:p>
        </p:txBody>
      </p:sp>
      <p:sp>
        <p:nvSpPr>
          <p:cNvPr id="4" name="Slide Number Placeholder 3"/>
          <p:cNvSpPr>
            <a:spLocks noGrp="1"/>
          </p:cNvSpPr>
          <p:nvPr>
            <p:ph type="sldNum" sz="quarter" idx="5"/>
          </p:nvPr>
        </p:nvSpPr>
        <p:spPr/>
        <p:txBody>
          <a:bodyPr/>
          <a:lstStyle/>
          <a:p>
            <a:fld id="{C91BA97B-301E-4302-8FE7-B3775A346B86}" type="slidenum">
              <a:rPr lang="en-US" smtClean="0"/>
              <a:t>87</a:t>
            </a:fld>
            <a:endParaRPr lang="en-US"/>
          </a:p>
        </p:txBody>
      </p:sp>
    </p:spTree>
    <p:extLst>
      <p:ext uri="{BB962C8B-B14F-4D97-AF65-F5344CB8AC3E}">
        <p14:creationId xmlns:p14="http://schemas.microsoft.com/office/powerpoint/2010/main" val="4236810665"/>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employee was attempting to correct an electrical problem involving two non-operational lamps. He proceeded to the area where he thought the problem was. He had not shut off the power at the circuit breaker panel nor had he tested the wires to see if they were live. He was electrocuted when he grabbed the two live wires with his left hand and then fell from the ladder.</a:t>
            </a:r>
          </a:p>
          <a:p>
            <a:endParaRPr lang="en-US" dirty="0"/>
          </a:p>
        </p:txBody>
      </p:sp>
      <p:sp>
        <p:nvSpPr>
          <p:cNvPr id="4" name="Slide Number Placeholder 3"/>
          <p:cNvSpPr>
            <a:spLocks noGrp="1"/>
          </p:cNvSpPr>
          <p:nvPr>
            <p:ph type="sldNum" sz="quarter" idx="5"/>
          </p:nvPr>
        </p:nvSpPr>
        <p:spPr/>
        <p:txBody>
          <a:bodyPr/>
          <a:lstStyle/>
          <a:p>
            <a:fld id="{C91BA97B-301E-4302-8FE7-B3775A346B86}" type="slidenum">
              <a:rPr lang="en-US" smtClean="0"/>
              <a:t>88</a:t>
            </a:fld>
            <a:endParaRPr lang="en-US"/>
          </a:p>
        </p:txBody>
      </p:sp>
    </p:spTree>
    <p:extLst>
      <p:ext uri="{BB962C8B-B14F-4D97-AF65-F5344CB8AC3E}">
        <p14:creationId xmlns:p14="http://schemas.microsoft.com/office/powerpoint/2010/main" val="3129665087"/>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a:solidFill>
                  <a:schemeClr val="tx1"/>
                </a:solidFill>
                <a:effectLst/>
                <a:latin typeface="+mn-lt"/>
                <a:ea typeface="+mn-ea"/>
                <a:cs typeface="+mn-cs"/>
              </a:rPr>
              <a:t>Discussion Points</a:t>
            </a:r>
          </a:p>
          <a:p>
            <a:pPr lvl="0"/>
            <a:r>
              <a:rPr lang="en-US" sz="1200" kern="1200" dirty="0">
                <a:solidFill>
                  <a:schemeClr val="tx1"/>
                </a:solidFill>
                <a:effectLst/>
                <a:latin typeface="+mn-lt"/>
                <a:ea typeface="+mn-ea"/>
                <a:cs typeface="+mn-cs"/>
              </a:rPr>
              <a:t>Hierarchy of risk control methods</a:t>
            </a:r>
          </a:p>
          <a:p>
            <a:pPr lvl="0"/>
            <a:r>
              <a:rPr lang="en-US" sz="1200" kern="1200" dirty="0">
                <a:solidFill>
                  <a:schemeClr val="tx1"/>
                </a:solidFill>
                <a:effectLst/>
                <a:latin typeface="+mn-lt"/>
                <a:ea typeface="+mn-ea"/>
                <a:cs typeface="+mn-cs"/>
              </a:rPr>
              <a:t>Job safety planning and job briefing</a:t>
            </a:r>
          </a:p>
          <a:p>
            <a:pPr lvl="0"/>
            <a:r>
              <a:rPr lang="en-US" sz="1200" kern="1200" dirty="0">
                <a:solidFill>
                  <a:schemeClr val="tx1"/>
                </a:solidFill>
                <a:effectLst/>
                <a:latin typeface="+mn-lt"/>
                <a:ea typeface="+mn-ea"/>
                <a:cs typeface="+mn-cs"/>
              </a:rPr>
              <a:t>Host and contract employers’ responsibilities </a:t>
            </a:r>
          </a:p>
          <a:p>
            <a:pPr lvl="0"/>
            <a:r>
              <a:rPr lang="en-US" sz="1200" kern="1200" dirty="0">
                <a:solidFill>
                  <a:schemeClr val="tx1"/>
                </a:solidFill>
                <a:effectLst/>
                <a:latin typeface="+mn-lt"/>
                <a:ea typeface="+mn-ea"/>
                <a:cs typeface="+mn-cs"/>
              </a:rPr>
              <a:t>Shock risk assessment</a:t>
            </a:r>
          </a:p>
          <a:p>
            <a:pPr lvl="0"/>
            <a:r>
              <a:rPr lang="en-US" sz="1200" kern="1200" dirty="0">
                <a:solidFill>
                  <a:schemeClr val="tx1"/>
                </a:solidFill>
                <a:effectLst/>
                <a:latin typeface="+mn-lt"/>
                <a:ea typeface="+mn-ea"/>
                <a:cs typeface="+mn-cs"/>
              </a:rPr>
              <a:t>Arc flash risk assessment and equipment labeling </a:t>
            </a:r>
          </a:p>
          <a:p>
            <a:pPr lvl="0"/>
            <a:r>
              <a:rPr lang="en-US" sz="1200" kern="1200" dirty="0">
                <a:solidFill>
                  <a:schemeClr val="tx1"/>
                </a:solidFill>
                <a:effectLst/>
                <a:latin typeface="+mn-lt"/>
                <a:ea typeface="+mn-ea"/>
                <a:cs typeface="+mn-cs"/>
              </a:rPr>
              <a:t>Emergency response training</a:t>
            </a:r>
          </a:p>
          <a:p>
            <a:pPr lvl="0"/>
            <a:r>
              <a:rPr lang="en-US" sz="1200" kern="1200" dirty="0">
                <a:solidFill>
                  <a:schemeClr val="tx1"/>
                </a:solidFill>
                <a:effectLst/>
                <a:latin typeface="+mn-lt"/>
                <a:ea typeface="+mn-ea"/>
                <a:cs typeface="+mn-cs"/>
              </a:rPr>
              <a:t>Test instruments and equipment – </a:t>
            </a:r>
            <a:r>
              <a:rPr lang="en-US" sz="1200" i="1" kern="1200" dirty="0">
                <a:solidFill>
                  <a:schemeClr val="tx1"/>
                </a:solidFill>
                <a:effectLst/>
                <a:latin typeface="+mn-lt"/>
                <a:ea typeface="+mn-ea"/>
                <a:cs typeface="+mn-cs"/>
              </a:rPr>
              <a:t>ABC’s of Multimeter Safety</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Energized electrical work permit</a:t>
            </a:r>
          </a:p>
          <a:p>
            <a:endParaRPr lang="en-US" dirty="0"/>
          </a:p>
        </p:txBody>
      </p:sp>
      <p:sp>
        <p:nvSpPr>
          <p:cNvPr id="4" name="Slide Number Placeholder 3"/>
          <p:cNvSpPr>
            <a:spLocks noGrp="1"/>
          </p:cNvSpPr>
          <p:nvPr>
            <p:ph type="sldNum" sz="quarter" idx="5"/>
          </p:nvPr>
        </p:nvSpPr>
        <p:spPr/>
        <p:txBody>
          <a:bodyPr/>
          <a:lstStyle/>
          <a:p>
            <a:fld id="{C91BA97B-301E-4302-8FE7-B3775A346B86}" type="slidenum">
              <a:rPr lang="en-US" smtClean="0"/>
              <a:t>89</a:t>
            </a:fld>
            <a:endParaRPr lang="en-US"/>
          </a:p>
        </p:txBody>
      </p:sp>
    </p:spTree>
    <p:extLst>
      <p:ext uri="{BB962C8B-B14F-4D97-AF65-F5344CB8AC3E}">
        <p14:creationId xmlns:p14="http://schemas.microsoft.com/office/powerpoint/2010/main" val="11573514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amount of current flowing through the body, the path the current takes through the body and the length of time that the body is in the circuit all have an effect on the severity of an injury; remove any one of these factors from the electrocution triangle, and the potential for injury is reduced.</a:t>
            </a:r>
          </a:p>
          <a:p>
            <a:endParaRPr lang="en-US" dirty="0"/>
          </a:p>
        </p:txBody>
      </p:sp>
      <p:sp>
        <p:nvSpPr>
          <p:cNvPr id="4" name="Slide Number Placeholder 3"/>
          <p:cNvSpPr>
            <a:spLocks noGrp="1"/>
          </p:cNvSpPr>
          <p:nvPr>
            <p:ph type="sldNum" sz="quarter" idx="5"/>
          </p:nvPr>
        </p:nvSpPr>
        <p:spPr/>
        <p:txBody>
          <a:bodyPr/>
          <a:lstStyle/>
          <a:p>
            <a:fld id="{C91BA97B-301E-4302-8FE7-B3775A346B86}" type="slidenum">
              <a:rPr lang="en-US" smtClean="0"/>
              <a:t>9</a:t>
            </a:fld>
            <a:endParaRPr lang="en-US"/>
          </a:p>
        </p:txBody>
      </p:sp>
    </p:spTree>
    <p:extLst>
      <p:ext uri="{BB962C8B-B14F-4D97-AF65-F5344CB8AC3E}">
        <p14:creationId xmlns:p14="http://schemas.microsoft.com/office/powerpoint/2010/main" val="4198984739"/>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Electrical safety-related work practices apply to qualified persons (those who have training in avoiding the hazards of working on or near exposed energized parts) and unqualified persons (those with little or no such training) working on, near, or with electrical equipment.</a:t>
            </a:r>
          </a:p>
          <a:p>
            <a:r>
              <a:rPr lang="en-US" sz="1200" b="1" kern="1200" dirty="0">
                <a:solidFill>
                  <a:schemeClr val="tx1"/>
                </a:solidFill>
                <a:effectLst/>
                <a:latin typeface="+mn-lt"/>
                <a:ea typeface="+mn-ea"/>
                <a:cs typeface="+mn-cs"/>
              </a:rPr>
              <a:t>29 CFR 1910.333(a). "General."</a:t>
            </a:r>
            <a:r>
              <a:rPr lang="en-US" sz="1200" kern="1200" dirty="0">
                <a:solidFill>
                  <a:schemeClr val="tx1"/>
                </a:solidFill>
                <a:effectLst/>
                <a:latin typeface="+mn-lt"/>
                <a:ea typeface="+mn-ea"/>
                <a:cs typeface="+mn-cs"/>
              </a:rPr>
              <a:t> Safety-related work practices shall be employed to prevent electric shock or other injuries resulting from either direct or indirect electrical contacts, when work is performed near or on equipment or circuits which are or may be energized. The specific safety-related work practices shall be consistent with the nature and extent of the associated electrical hazards.</a:t>
            </a:r>
          </a:p>
          <a:p>
            <a:r>
              <a:rPr lang="en-US" sz="1200" kern="1200" dirty="0">
                <a:solidFill>
                  <a:schemeClr val="tx1"/>
                </a:solidFill>
                <a:effectLst/>
                <a:latin typeface="+mn-lt"/>
                <a:ea typeface="+mn-ea"/>
                <a:cs typeface="+mn-cs"/>
              </a:rPr>
              <a:t>In establishing an electrical safety-related work program, employers must consider the hierarchy of risk control methods.</a:t>
            </a:r>
          </a:p>
          <a:p>
            <a:endParaRPr lang="en-US" dirty="0"/>
          </a:p>
        </p:txBody>
      </p:sp>
      <p:sp>
        <p:nvSpPr>
          <p:cNvPr id="4" name="Slide Number Placeholder 3"/>
          <p:cNvSpPr>
            <a:spLocks noGrp="1"/>
          </p:cNvSpPr>
          <p:nvPr>
            <p:ph type="sldNum" sz="quarter" idx="5"/>
          </p:nvPr>
        </p:nvSpPr>
        <p:spPr/>
        <p:txBody>
          <a:bodyPr/>
          <a:lstStyle/>
          <a:p>
            <a:fld id="{C91BA97B-301E-4302-8FE7-B3775A346B86}" type="slidenum">
              <a:rPr lang="en-US" smtClean="0"/>
              <a:t>90</a:t>
            </a:fld>
            <a:endParaRPr lang="en-US"/>
          </a:p>
        </p:txBody>
      </p:sp>
    </p:spTree>
    <p:extLst>
      <p:ext uri="{BB962C8B-B14F-4D97-AF65-F5344CB8AC3E}">
        <p14:creationId xmlns:p14="http://schemas.microsoft.com/office/powerpoint/2010/main" val="3379994650"/>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Safety-related work practices must include the hierarchy of risk control methods:</a:t>
            </a:r>
          </a:p>
          <a:p>
            <a:pPr lvl="0"/>
            <a:r>
              <a:rPr lang="en-US" sz="1200" kern="1200" dirty="0">
                <a:solidFill>
                  <a:schemeClr val="tx1"/>
                </a:solidFill>
                <a:effectLst/>
                <a:latin typeface="+mn-lt"/>
                <a:ea typeface="+mn-ea"/>
                <a:cs typeface="+mn-cs"/>
              </a:rPr>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Elimination</a:t>
            </a:r>
          </a:p>
          <a:p>
            <a:pPr lvl="0"/>
            <a:r>
              <a:rPr lang="en-US" sz="1200" kern="1200" dirty="0">
                <a:solidFill>
                  <a:schemeClr val="tx1"/>
                </a:solidFill>
                <a:effectLst/>
                <a:latin typeface="+mn-lt"/>
                <a:ea typeface="+mn-ea"/>
                <a:cs typeface="+mn-cs"/>
              </a:rPr>
              <a:t>Substitution</a:t>
            </a:r>
          </a:p>
          <a:p>
            <a:pPr lvl="0"/>
            <a:r>
              <a:rPr lang="en-US" sz="1200" kern="1200" dirty="0">
                <a:solidFill>
                  <a:schemeClr val="tx1"/>
                </a:solidFill>
                <a:effectLst/>
                <a:latin typeface="+mn-lt"/>
                <a:ea typeface="+mn-ea"/>
                <a:cs typeface="+mn-cs"/>
              </a:rPr>
              <a:t>Engineering controls</a:t>
            </a:r>
          </a:p>
          <a:p>
            <a:pPr lvl="0"/>
            <a:r>
              <a:rPr lang="en-US" sz="1200" kern="1200" dirty="0">
                <a:solidFill>
                  <a:schemeClr val="tx1"/>
                </a:solidFill>
                <a:effectLst/>
                <a:latin typeface="+mn-lt"/>
                <a:ea typeface="+mn-ea"/>
                <a:cs typeface="+mn-cs"/>
              </a:rPr>
              <a:t>Awareness</a:t>
            </a:r>
          </a:p>
          <a:p>
            <a:pPr lvl="0"/>
            <a:r>
              <a:rPr lang="en-US" sz="1200" kern="1200" dirty="0">
                <a:solidFill>
                  <a:schemeClr val="tx1"/>
                </a:solidFill>
                <a:effectLst/>
                <a:latin typeface="+mn-lt"/>
                <a:ea typeface="+mn-ea"/>
                <a:cs typeface="+mn-cs"/>
              </a:rPr>
              <a:t>Administrative controls</a:t>
            </a:r>
          </a:p>
          <a:p>
            <a:pPr lvl="0"/>
            <a:r>
              <a:rPr lang="en-US" sz="1200" kern="1200" dirty="0">
                <a:solidFill>
                  <a:schemeClr val="tx1"/>
                </a:solidFill>
                <a:effectLst/>
                <a:latin typeface="+mn-lt"/>
                <a:ea typeface="+mn-ea"/>
                <a:cs typeface="+mn-cs"/>
              </a:rPr>
              <a:t>Personal Protective Equipment</a:t>
            </a:r>
          </a:p>
          <a:p>
            <a:r>
              <a:rPr lang="en-US" sz="1200" kern="1200" dirty="0">
                <a:solidFill>
                  <a:schemeClr val="tx1"/>
                </a:solidFill>
                <a:effectLst/>
                <a:latin typeface="+mn-lt"/>
                <a:ea typeface="+mn-ea"/>
                <a:cs typeface="+mn-cs"/>
              </a:rPr>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Note:	</a:t>
            </a:r>
            <a:r>
              <a:rPr lang="en-US" sz="1200" kern="1200" dirty="0">
                <a:solidFill>
                  <a:schemeClr val="tx1"/>
                </a:solidFill>
                <a:effectLst/>
                <a:latin typeface="+mn-lt"/>
                <a:ea typeface="+mn-ea"/>
                <a:cs typeface="+mn-cs"/>
              </a:rPr>
              <a:t>Elimination, Substitution, and Engineering controls are the most effective methods to reduce risk, as they are usually applied at the source of possible injury or damage to health. They are also less likely to be affected by human error. Awareness, Administrative controls, and PPE are the least effective methods to reduce risk, as they are not applied at the source. They are also more likely to be affected by human error.</a:t>
            </a:r>
          </a:p>
          <a:p>
            <a:r>
              <a:rPr lang="en-US" sz="1200" kern="1200" dirty="0">
                <a:solidFill>
                  <a:schemeClr val="tx1"/>
                </a:solidFill>
                <a:effectLst/>
                <a:latin typeface="+mn-lt"/>
                <a:ea typeface="+mn-ea"/>
                <a:cs typeface="+mn-cs"/>
              </a:rPr>
              <a:t/>
            </a:r>
            <a:br>
              <a:rPr lang="en-US" sz="1200" kern="1200" dirty="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5"/>
          </p:nvPr>
        </p:nvSpPr>
        <p:spPr/>
        <p:txBody>
          <a:bodyPr/>
          <a:lstStyle/>
          <a:p>
            <a:fld id="{C91BA97B-301E-4302-8FE7-B3775A346B86}" type="slidenum">
              <a:rPr lang="en-US" smtClean="0"/>
              <a:t>91</a:t>
            </a:fld>
            <a:endParaRPr lang="en-US"/>
          </a:p>
        </p:txBody>
      </p:sp>
    </p:spTree>
    <p:extLst>
      <p:ext uri="{BB962C8B-B14F-4D97-AF65-F5344CB8AC3E}">
        <p14:creationId xmlns:p14="http://schemas.microsoft.com/office/powerpoint/2010/main" val="811857920"/>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29 CFR 1910.333(a)(1).</a:t>
            </a:r>
            <a:r>
              <a:rPr lang="en-US" sz="1200" kern="1200" dirty="0">
                <a:solidFill>
                  <a:schemeClr val="tx1"/>
                </a:solidFill>
                <a:effectLst/>
                <a:latin typeface="+mn-lt"/>
                <a:ea typeface="+mn-ea"/>
                <a:cs typeface="+mn-cs"/>
              </a:rPr>
              <a:t> Live parts to which an employee may be exposed shall be de-energized before the employee works on or near them, unless the employer can demonstrate that de-energizing introduces additional or increased hazards or is infeasible due to equipment design or operational limitations. Live parts that operate at less than 50 volts to ground need not be de-energized if there will be no increased exposure to electrical burns or to explosion due to electric arcs.</a:t>
            </a:r>
          </a:p>
          <a:p>
            <a:endParaRPr lang="en-US" dirty="0"/>
          </a:p>
        </p:txBody>
      </p:sp>
      <p:sp>
        <p:nvSpPr>
          <p:cNvPr id="4" name="Slide Number Placeholder 3"/>
          <p:cNvSpPr>
            <a:spLocks noGrp="1"/>
          </p:cNvSpPr>
          <p:nvPr>
            <p:ph type="sldNum" sz="quarter" idx="5"/>
          </p:nvPr>
        </p:nvSpPr>
        <p:spPr/>
        <p:txBody>
          <a:bodyPr/>
          <a:lstStyle/>
          <a:p>
            <a:fld id="{C91BA97B-301E-4302-8FE7-B3775A346B86}" type="slidenum">
              <a:rPr lang="en-US" smtClean="0"/>
              <a:t>92</a:t>
            </a:fld>
            <a:endParaRPr lang="en-US"/>
          </a:p>
        </p:txBody>
      </p:sp>
    </p:spTree>
    <p:extLst>
      <p:ext uri="{BB962C8B-B14F-4D97-AF65-F5344CB8AC3E}">
        <p14:creationId xmlns:p14="http://schemas.microsoft.com/office/powerpoint/2010/main" val="109235426"/>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Note 1:	</a:t>
            </a:r>
            <a:r>
              <a:rPr lang="en-US" sz="1200" kern="1200" dirty="0">
                <a:solidFill>
                  <a:schemeClr val="tx1"/>
                </a:solidFill>
                <a:effectLst/>
                <a:latin typeface="+mn-lt"/>
                <a:ea typeface="+mn-ea"/>
                <a:cs typeface="+mn-cs"/>
              </a:rPr>
              <a:t>Examples of increased or additional hazards include interruption of life support equipment, deactivation of emergency alarm systems, shutdown of hazardous location ventilation equipment, or removal of illumination for an area.</a:t>
            </a:r>
          </a:p>
          <a:p>
            <a:endParaRPr lang="en-US" dirty="0"/>
          </a:p>
        </p:txBody>
      </p:sp>
      <p:sp>
        <p:nvSpPr>
          <p:cNvPr id="4" name="Slide Number Placeholder 3"/>
          <p:cNvSpPr>
            <a:spLocks noGrp="1"/>
          </p:cNvSpPr>
          <p:nvPr>
            <p:ph type="sldNum" sz="quarter" idx="5"/>
          </p:nvPr>
        </p:nvSpPr>
        <p:spPr/>
        <p:txBody>
          <a:bodyPr/>
          <a:lstStyle/>
          <a:p>
            <a:fld id="{C91BA97B-301E-4302-8FE7-B3775A346B86}" type="slidenum">
              <a:rPr lang="en-US" smtClean="0"/>
              <a:t>93</a:t>
            </a:fld>
            <a:endParaRPr lang="en-US"/>
          </a:p>
        </p:txBody>
      </p:sp>
    </p:spTree>
    <p:extLst>
      <p:ext uri="{BB962C8B-B14F-4D97-AF65-F5344CB8AC3E}">
        <p14:creationId xmlns:p14="http://schemas.microsoft.com/office/powerpoint/2010/main" val="3064164277"/>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Note 2:</a:t>
            </a:r>
            <a:r>
              <a:rPr lang="en-US" sz="1200" kern="1200" dirty="0">
                <a:solidFill>
                  <a:schemeClr val="tx1"/>
                </a:solidFill>
                <a:effectLst/>
                <a:latin typeface="+mn-lt"/>
                <a:ea typeface="+mn-ea"/>
                <a:cs typeface="+mn-cs"/>
              </a:rPr>
              <a:t> 	Examples of work that may be performed on or near energized circuit parts because of infeasibility due to equipment design or operational limitations include testing of electric circuits that can only be performed with the circuit energized and work on circuits that form an integral part of a continuous industrial process in a chemical plant that would otherwise need to be completely shut down in order to permit work on one circuit or piece of equipment.</a:t>
            </a:r>
          </a:p>
          <a:p>
            <a:endParaRPr lang="en-US" dirty="0"/>
          </a:p>
        </p:txBody>
      </p:sp>
      <p:sp>
        <p:nvSpPr>
          <p:cNvPr id="4" name="Slide Number Placeholder 3"/>
          <p:cNvSpPr>
            <a:spLocks noGrp="1"/>
          </p:cNvSpPr>
          <p:nvPr>
            <p:ph type="sldNum" sz="quarter" idx="5"/>
          </p:nvPr>
        </p:nvSpPr>
        <p:spPr/>
        <p:txBody>
          <a:bodyPr/>
          <a:lstStyle/>
          <a:p>
            <a:fld id="{C91BA97B-301E-4302-8FE7-B3775A346B86}" type="slidenum">
              <a:rPr lang="en-US" smtClean="0"/>
              <a:t>94</a:t>
            </a:fld>
            <a:endParaRPr lang="en-US"/>
          </a:p>
        </p:txBody>
      </p:sp>
    </p:spTree>
    <p:extLst>
      <p:ext uri="{BB962C8B-B14F-4D97-AF65-F5344CB8AC3E}">
        <p14:creationId xmlns:p14="http://schemas.microsoft.com/office/powerpoint/2010/main" val="2214464177"/>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29 CFR 1910.333(a)(2).</a:t>
            </a:r>
            <a:r>
              <a:rPr lang="en-US" sz="1200" kern="1200" dirty="0">
                <a:solidFill>
                  <a:schemeClr val="tx1"/>
                </a:solidFill>
                <a:effectLst/>
                <a:latin typeface="+mn-lt"/>
                <a:ea typeface="+mn-ea"/>
                <a:cs typeface="+mn-cs"/>
              </a:rPr>
              <a:t> If the exposed live parts are not de-energized (i.e., for reasons of increased or additional hazards or infeasibility), other safety-related work practices shall be used to protect employees who may be exposed to the electrical hazards involved. Such work practices shall protect employees against contact with energized circuit parts directly with any part of their body or indirectly through some other conductive object. The work practices that are used shall be suitable for the conditions under which the work is to be performed and for the voltage level of the exposed electric conductors or circuit parts. </a:t>
            </a:r>
          </a:p>
          <a:p>
            <a:r>
              <a:rPr lang="en-US" sz="1200" kern="1200" dirty="0">
                <a:solidFill>
                  <a:schemeClr val="tx1"/>
                </a:solidFill>
                <a:effectLst/>
                <a:latin typeface="+mn-lt"/>
                <a:ea typeface="+mn-ea"/>
                <a:cs typeface="+mn-cs"/>
              </a:rPr>
              <a:t/>
            </a:r>
            <a:br>
              <a:rPr lang="en-US" sz="1200" kern="1200" dirty="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5"/>
          </p:nvPr>
        </p:nvSpPr>
        <p:spPr/>
        <p:txBody>
          <a:bodyPr/>
          <a:lstStyle/>
          <a:p>
            <a:fld id="{C91BA97B-301E-4302-8FE7-B3775A346B86}" type="slidenum">
              <a:rPr lang="en-US" smtClean="0"/>
              <a:t>95</a:t>
            </a:fld>
            <a:endParaRPr lang="en-US"/>
          </a:p>
        </p:txBody>
      </p:sp>
    </p:spTree>
    <p:extLst>
      <p:ext uri="{BB962C8B-B14F-4D97-AF65-F5344CB8AC3E}">
        <p14:creationId xmlns:p14="http://schemas.microsoft.com/office/powerpoint/2010/main" val="1204527211"/>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Before starting each job that involves exposure to electrical hazards, the employee in charge shall complete a job safety plan and conduct a job briefing with the employees involved.</a:t>
            </a:r>
          </a:p>
          <a:p>
            <a:r>
              <a:rPr lang="en-US" sz="1200" kern="1200" dirty="0">
                <a:solidFill>
                  <a:schemeClr val="tx1"/>
                </a:solidFill>
                <a:effectLst/>
                <a:latin typeface="+mn-lt"/>
                <a:ea typeface="+mn-ea"/>
                <a:cs typeface="+mn-cs"/>
              </a:rPr>
              <a:t>The job safety plan shall:</a:t>
            </a:r>
          </a:p>
          <a:p>
            <a:pPr lvl="0"/>
            <a:r>
              <a:rPr lang="en-US" sz="1200" kern="1200" dirty="0">
                <a:solidFill>
                  <a:schemeClr val="tx1"/>
                </a:solidFill>
                <a:effectLst/>
                <a:latin typeface="+mn-lt"/>
                <a:ea typeface="+mn-ea"/>
                <a:cs typeface="+mn-cs"/>
              </a:rPr>
              <a:t>Be completed by a qualified person</a:t>
            </a:r>
          </a:p>
          <a:p>
            <a:pPr lvl="0"/>
            <a:r>
              <a:rPr lang="en-US" sz="1200" kern="1200" dirty="0">
                <a:solidFill>
                  <a:schemeClr val="tx1"/>
                </a:solidFill>
                <a:effectLst/>
                <a:latin typeface="+mn-lt"/>
                <a:ea typeface="+mn-ea"/>
                <a:cs typeface="+mn-cs"/>
              </a:rPr>
              <a:t>Be documented</a:t>
            </a:r>
          </a:p>
          <a:p>
            <a:pPr lvl="0"/>
            <a:r>
              <a:rPr lang="en-US" sz="1200" kern="1200" dirty="0">
                <a:solidFill>
                  <a:schemeClr val="tx1"/>
                </a:solidFill>
                <a:effectLst/>
                <a:latin typeface="+mn-lt"/>
                <a:ea typeface="+mn-ea"/>
                <a:cs typeface="+mn-cs"/>
              </a:rPr>
              <a:t>Include the following information:</a:t>
            </a:r>
          </a:p>
          <a:p>
            <a:pPr lvl="1"/>
            <a:r>
              <a:rPr lang="en-US" sz="1200" kern="1200" dirty="0">
                <a:solidFill>
                  <a:schemeClr val="tx1"/>
                </a:solidFill>
                <a:effectLst/>
                <a:latin typeface="+mn-lt"/>
                <a:ea typeface="+mn-ea"/>
                <a:cs typeface="+mn-cs"/>
              </a:rPr>
              <a:t>Description of the job and the individual tasks</a:t>
            </a:r>
          </a:p>
          <a:p>
            <a:pPr lvl="1"/>
            <a:r>
              <a:rPr lang="en-US" sz="1200" kern="1200" dirty="0">
                <a:solidFill>
                  <a:schemeClr val="tx1"/>
                </a:solidFill>
                <a:effectLst/>
                <a:latin typeface="+mn-lt"/>
                <a:ea typeface="+mn-ea"/>
                <a:cs typeface="+mn-cs"/>
              </a:rPr>
              <a:t>Identification of the electrical hazards associated with each task</a:t>
            </a:r>
          </a:p>
          <a:p>
            <a:pPr lvl="1"/>
            <a:r>
              <a:rPr lang="en-US" sz="1200" kern="1200" dirty="0">
                <a:solidFill>
                  <a:schemeClr val="tx1"/>
                </a:solidFill>
                <a:effectLst/>
                <a:latin typeface="+mn-lt"/>
                <a:ea typeface="+mn-ea"/>
                <a:cs typeface="+mn-cs"/>
              </a:rPr>
              <a:t>A shock risk assessment for tasks involving a shock hazard</a:t>
            </a:r>
          </a:p>
          <a:p>
            <a:pPr lvl="1"/>
            <a:r>
              <a:rPr lang="en-US" sz="1200" kern="1200" dirty="0">
                <a:solidFill>
                  <a:schemeClr val="tx1"/>
                </a:solidFill>
                <a:effectLst/>
                <a:latin typeface="+mn-lt"/>
                <a:ea typeface="+mn-ea"/>
                <a:cs typeface="+mn-cs"/>
              </a:rPr>
              <a:t>An arc flash risk assessment for tasks involving an arc flash hazard</a:t>
            </a:r>
          </a:p>
          <a:p>
            <a:pPr lvl="1"/>
            <a:r>
              <a:rPr lang="en-US" sz="1200" kern="1200" dirty="0">
                <a:solidFill>
                  <a:schemeClr val="tx1"/>
                </a:solidFill>
                <a:effectLst/>
                <a:latin typeface="+mn-lt"/>
                <a:ea typeface="+mn-ea"/>
                <a:cs typeface="+mn-cs"/>
              </a:rPr>
              <a:t>Work procedures involved, special precautions, and energy source controls</a:t>
            </a:r>
          </a:p>
          <a:p>
            <a:endParaRPr lang="en-US" dirty="0"/>
          </a:p>
        </p:txBody>
      </p:sp>
      <p:sp>
        <p:nvSpPr>
          <p:cNvPr id="4" name="Slide Number Placeholder 3"/>
          <p:cNvSpPr>
            <a:spLocks noGrp="1"/>
          </p:cNvSpPr>
          <p:nvPr>
            <p:ph type="sldNum" sz="quarter" idx="5"/>
          </p:nvPr>
        </p:nvSpPr>
        <p:spPr/>
        <p:txBody>
          <a:bodyPr/>
          <a:lstStyle/>
          <a:p>
            <a:fld id="{C91BA97B-301E-4302-8FE7-B3775A346B86}" type="slidenum">
              <a:rPr lang="en-US" smtClean="0"/>
              <a:t>96</a:t>
            </a:fld>
            <a:endParaRPr lang="en-US"/>
          </a:p>
        </p:txBody>
      </p:sp>
    </p:spTree>
    <p:extLst>
      <p:ext uri="{BB962C8B-B14F-4D97-AF65-F5344CB8AC3E}">
        <p14:creationId xmlns:p14="http://schemas.microsoft.com/office/powerpoint/2010/main" val="2738033215"/>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job briefing shall cover the job safety plan and the information on the energized electrical work permit, if a permit is required.</a:t>
            </a:r>
          </a:p>
          <a:p>
            <a:endParaRPr lang="en-US" dirty="0"/>
          </a:p>
        </p:txBody>
      </p:sp>
      <p:sp>
        <p:nvSpPr>
          <p:cNvPr id="4" name="Slide Number Placeholder 3"/>
          <p:cNvSpPr>
            <a:spLocks noGrp="1"/>
          </p:cNvSpPr>
          <p:nvPr>
            <p:ph type="sldNum" sz="quarter" idx="5"/>
          </p:nvPr>
        </p:nvSpPr>
        <p:spPr/>
        <p:txBody>
          <a:bodyPr/>
          <a:lstStyle/>
          <a:p>
            <a:fld id="{C91BA97B-301E-4302-8FE7-B3775A346B86}" type="slidenum">
              <a:rPr lang="en-US" smtClean="0"/>
              <a:t>97</a:t>
            </a:fld>
            <a:endParaRPr lang="en-US"/>
          </a:p>
        </p:txBody>
      </p:sp>
    </p:spTree>
    <p:extLst>
      <p:ext uri="{BB962C8B-B14F-4D97-AF65-F5344CB8AC3E}">
        <p14:creationId xmlns:p14="http://schemas.microsoft.com/office/powerpoint/2010/main" val="3881609399"/>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a:solidFill>
                  <a:schemeClr val="tx1"/>
                </a:solidFill>
                <a:effectLst/>
                <a:latin typeface="+mn-lt"/>
                <a:ea typeface="+mn-ea"/>
                <a:cs typeface="+mn-cs"/>
              </a:rPr>
              <a:t>Host Employer</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The host employer must inform contract employers of the known hazards related to the contract employer’s work. Additional information about hazards that might not be recognized by the contract employer or its employees must also be provided.</a:t>
            </a:r>
          </a:p>
          <a:p>
            <a:pPr lvl="0"/>
            <a:r>
              <a:rPr lang="en-US" sz="1200" kern="1200" dirty="0">
                <a:solidFill>
                  <a:schemeClr val="tx1"/>
                </a:solidFill>
                <a:effectLst/>
                <a:latin typeface="+mn-lt"/>
                <a:ea typeface="+mn-ea"/>
                <a:cs typeface="+mn-cs"/>
              </a:rPr>
              <a:t>The host employer shall report observed contract employer-related violations to the contract employer.</a:t>
            </a:r>
          </a:p>
          <a:p>
            <a:endParaRPr lang="en-US" dirty="0"/>
          </a:p>
        </p:txBody>
      </p:sp>
      <p:sp>
        <p:nvSpPr>
          <p:cNvPr id="4" name="Slide Number Placeholder 3"/>
          <p:cNvSpPr>
            <a:spLocks noGrp="1"/>
          </p:cNvSpPr>
          <p:nvPr>
            <p:ph type="sldNum" sz="quarter" idx="5"/>
          </p:nvPr>
        </p:nvSpPr>
        <p:spPr/>
        <p:txBody>
          <a:bodyPr/>
          <a:lstStyle/>
          <a:p>
            <a:fld id="{C91BA97B-301E-4302-8FE7-B3775A346B86}" type="slidenum">
              <a:rPr lang="en-US" smtClean="0"/>
              <a:t>98</a:t>
            </a:fld>
            <a:endParaRPr lang="en-US"/>
          </a:p>
        </p:txBody>
      </p:sp>
    </p:spTree>
    <p:extLst>
      <p:ext uri="{BB962C8B-B14F-4D97-AF65-F5344CB8AC3E}">
        <p14:creationId xmlns:p14="http://schemas.microsoft.com/office/powerpoint/2010/main" val="3327528261"/>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a:solidFill>
                  <a:schemeClr val="tx1"/>
                </a:solidFill>
                <a:effectLst/>
                <a:latin typeface="+mn-lt"/>
                <a:ea typeface="+mn-ea"/>
                <a:cs typeface="+mn-cs"/>
              </a:rPr>
              <a:t>Contract Employer</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The contract employer must ensure that each of its employees is informed about the hazards communicated to the contract employer by the host employer. This shall be in addition to the qualified person training already received.</a:t>
            </a:r>
          </a:p>
          <a:p>
            <a:pPr lvl="0"/>
            <a:r>
              <a:rPr lang="en-US" sz="1200" kern="1200" dirty="0">
                <a:solidFill>
                  <a:schemeClr val="tx1"/>
                </a:solidFill>
                <a:effectLst/>
                <a:latin typeface="+mn-lt"/>
                <a:ea typeface="+mn-ea"/>
                <a:cs typeface="+mn-cs"/>
              </a:rPr>
              <a:t>The contract employer shall ensure that each of its employees follows the work practices and safety-related work rules required by the host employer.</a:t>
            </a:r>
          </a:p>
          <a:p>
            <a:r>
              <a:rPr lang="en-US" sz="1200" kern="1200" dirty="0">
                <a:solidFill>
                  <a:schemeClr val="tx1"/>
                </a:solidFill>
                <a:effectLst/>
                <a:latin typeface="+mn-lt"/>
                <a:ea typeface="+mn-ea"/>
                <a:cs typeface="+mn-cs"/>
              </a:rPr>
              <a:t/>
            </a:r>
            <a:br>
              <a:rPr lang="en-US" sz="1200" kern="1200" dirty="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5"/>
          </p:nvPr>
        </p:nvSpPr>
        <p:spPr/>
        <p:txBody>
          <a:bodyPr/>
          <a:lstStyle/>
          <a:p>
            <a:fld id="{C91BA97B-301E-4302-8FE7-B3775A346B86}" type="slidenum">
              <a:rPr lang="en-US" smtClean="0"/>
              <a:t>99</a:t>
            </a:fld>
            <a:endParaRPr lang="en-US"/>
          </a:p>
        </p:txBody>
      </p:sp>
    </p:spTree>
    <p:extLst>
      <p:ext uri="{BB962C8B-B14F-4D97-AF65-F5344CB8AC3E}">
        <p14:creationId xmlns:p14="http://schemas.microsoft.com/office/powerpoint/2010/main" val="26712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E3F68DB-0A53-4B79-8EF6-07B121DEC0B4}" type="datetimeFigureOut">
              <a:rPr lang="en-US" smtClean="0"/>
              <a:t>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078BA4-5E0B-43A0-98C9-C9A580104E0A}" type="slidenum">
              <a:rPr lang="en-US" smtClean="0"/>
              <a:t>‹#›</a:t>
            </a:fld>
            <a:endParaRPr lang="en-US"/>
          </a:p>
        </p:txBody>
      </p:sp>
    </p:spTree>
    <p:extLst>
      <p:ext uri="{BB962C8B-B14F-4D97-AF65-F5344CB8AC3E}">
        <p14:creationId xmlns:p14="http://schemas.microsoft.com/office/powerpoint/2010/main" val="12843404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3F68DB-0A53-4B79-8EF6-07B121DEC0B4}" type="datetimeFigureOut">
              <a:rPr lang="en-US" smtClean="0"/>
              <a:t>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078BA4-5E0B-43A0-98C9-C9A580104E0A}" type="slidenum">
              <a:rPr lang="en-US" smtClean="0"/>
              <a:t>‹#›</a:t>
            </a:fld>
            <a:endParaRPr lang="en-US"/>
          </a:p>
        </p:txBody>
      </p:sp>
    </p:spTree>
    <p:extLst>
      <p:ext uri="{BB962C8B-B14F-4D97-AF65-F5344CB8AC3E}">
        <p14:creationId xmlns:p14="http://schemas.microsoft.com/office/powerpoint/2010/main" val="31479565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3F68DB-0A53-4B79-8EF6-07B121DEC0B4}" type="datetimeFigureOut">
              <a:rPr lang="en-US" smtClean="0"/>
              <a:t>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078BA4-5E0B-43A0-98C9-C9A580104E0A}" type="slidenum">
              <a:rPr lang="en-US" smtClean="0"/>
              <a:t>‹#›</a:t>
            </a:fld>
            <a:endParaRPr lang="en-US"/>
          </a:p>
        </p:txBody>
      </p:sp>
    </p:spTree>
    <p:extLst>
      <p:ext uri="{BB962C8B-B14F-4D97-AF65-F5344CB8AC3E}">
        <p14:creationId xmlns:p14="http://schemas.microsoft.com/office/powerpoint/2010/main" val="28712571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3F68DB-0A53-4B79-8EF6-07B121DEC0B4}" type="datetimeFigureOut">
              <a:rPr lang="en-US" smtClean="0"/>
              <a:t>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078BA4-5E0B-43A0-98C9-C9A580104E0A}" type="slidenum">
              <a:rPr lang="en-US" smtClean="0"/>
              <a:t>‹#›</a:t>
            </a:fld>
            <a:endParaRPr lang="en-US"/>
          </a:p>
        </p:txBody>
      </p:sp>
    </p:spTree>
    <p:extLst>
      <p:ext uri="{BB962C8B-B14F-4D97-AF65-F5344CB8AC3E}">
        <p14:creationId xmlns:p14="http://schemas.microsoft.com/office/powerpoint/2010/main" val="33952876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E3F68DB-0A53-4B79-8EF6-07B121DEC0B4}" type="datetimeFigureOut">
              <a:rPr lang="en-US" smtClean="0"/>
              <a:t>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078BA4-5E0B-43A0-98C9-C9A580104E0A}" type="slidenum">
              <a:rPr lang="en-US" smtClean="0"/>
              <a:t>‹#›</a:t>
            </a:fld>
            <a:endParaRPr lang="en-US"/>
          </a:p>
        </p:txBody>
      </p:sp>
    </p:spTree>
    <p:extLst>
      <p:ext uri="{BB962C8B-B14F-4D97-AF65-F5344CB8AC3E}">
        <p14:creationId xmlns:p14="http://schemas.microsoft.com/office/powerpoint/2010/main" val="20314841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E3F68DB-0A53-4B79-8EF6-07B121DEC0B4}" type="datetimeFigureOut">
              <a:rPr lang="en-US" smtClean="0"/>
              <a:t>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078BA4-5E0B-43A0-98C9-C9A580104E0A}" type="slidenum">
              <a:rPr lang="en-US" smtClean="0"/>
              <a:t>‹#›</a:t>
            </a:fld>
            <a:endParaRPr lang="en-US"/>
          </a:p>
        </p:txBody>
      </p:sp>
    </p:spTree>
    <p:extLst>
      <p:ext uri="{BB962C8B-B14F-4D97-AF65-F5344CB8AC3E}">
        <p14:creationId xmlns:p14="http://schemas.microsoft.com/office/powerpoint/2010/main" val="37042114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E3F68DB-0A53-4B79-8EF6-07B121DEC0B4}" type="datetimeFigureOut">
              <a:rPr lang="en-US" smtClean="0"/>
              <a:t>1/5/2022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5078BA4-5E0B-43A0-98C9-C9A580104E0A}" type="slidenum">
              <a:rPr lang="en-US" smtClean="0"/>
              <a:t>‹#›</a:t>
            </a:fld>
            <a:endParaRPr lang="en-US"/>
          </a:p>
        </p:txBody>
      </p:sp>
    </p:spTree>
    <p:extLst>
      <p:ext uri="{BB962C8B-B14F-4D97-AF65-F5344CB8AC3E}">
        <p14:creationId xmlns:p14="http://schemas.microsoft.com/office/powerpoint/2010/main" val="1514561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E3F68DB-0A53-4B79-8EF6-07B121DEC0B4}" type="datetimeFigureOut">
              <a:rPr lang="en-US" smtClean="0"/>
              <a:t>1/5/2022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5078BA4-5E0B-43A0-98C9-C9A580104E0A}" type="slidenum">
              <a:rPr lang="en-US" smtClean="0"/>
              <a:t>‹#›</a:t>
            </a:fld>
            <a:endParaRPr lang="en-US"/>
          </a:p>
        </p:txBody>
      </p:sp>
    </p:spTree>
    <p:extLst>
      <p:ext uri="{BB962C8B-B14F-4D97-AF65-F5344CB8AC3E}">
        <p14:creationId xmlns:p14="http://schemas.microsoft.com/office/powerpoint/2010/main" val="41557148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3F68DB-0A53-4B79-8EF6-07B121DEC0B4}" type="datetimeFigureOut">
              <a:rPr lang="en-US" smtClean="0"/>
              <a:t>1/5/2022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5078BA4-5E0B-43A0-98C9-C9A580104E0A}" type="slidenum">
              <a:rPr lang="en-US" smtClean="0"/>
              <a:t>‹#›</a:t>
            </a:fld>
            <a:endParaRPr lang="en-US"/>
          </a:p>
        </p:txBody>
      </p:sp>
    </p:spTree>
    <p:extLst>
      <p:ext uri="{BB962C8B-B14F-4D97-AF65-F5344CB8AC3E}">
        <p14:creationId xmlns:p14="http://schemas.microsoft.com/office/powerpoint/2010/main" val="31337031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E3F68DB-0A53-4B79-8EF6-07B121DEC0B4}" type="datetimeFigureOut">
              <a:rPr lang="en-US" smtClean="0"/>
              <a:t>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078BA4-5E0B-43A0-98C9-C9A580104E0A}" type="slidenum">
              <a:rPr lang="en-US" smtClean="0"/>
              <a:t>‹#›</a:t>
            </a:fld>
            <a:endParaRPr lang="en-US"/>
          </a:p>
        </p:txBody>
      </p:sp>
    </p:spTree>
    <p:extLst>
      <p:ext uri="{BB962C8B-B14F-4D97-AF65-F5344CB8AC3E}">
        <p14:creationId xmlns:p14="http://schemas.microsoft.com/office/powerpoint/2010/main" val="30640710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E3F68DB-0A53-4B79-8EF6-07B121DEC0B4}" type="datetimeFigureOut">
              <a:rPr lang="en-US" smtClean="0"/>
              <a:t>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078BA4-5E0B-43A0-98C9-C9A580104E0A}" type="slidenum">
              <a:rPr lang="en-US" smtClean="0"/>
              <a:t>‹#›</a:t>
            </a:fld>
            <a:endParaRPr lang="en-US"/>
          </a:p>
        </p:txBody>
      </p:sp>
    </p:spTree>
    <p:extLst>
      <p:ext uri="{BB962C8B-B14F-4D97-AF65-F5344CB8AC3E}">
        <p14:creationId xmlns:p14="http://schemas.microsoft.com/office/powerpoint/2010/main" val="7940131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3F68DB-0A53-4B79-8EF6-07B121DEC0B4}" type="datetimeFigureOut">
              <a:rPr lang="en-US" smtClean="0"/>
              <a:t>1/5/2022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078BA4-5E0B-43A0-98C9-C9A580104E0A}" type="slidenum">
              <a:rPr lang="en-US" smtClean="0"/>
              <a:t>‹#›</a:t>
            </a:fld>
            <a:endParaRPr lang="en-US"/>
          </a:p>
        </p:txBody>
      </p:sp>
    </p:spTree>
    <p:extLst>
      <p:ext uri="{BB962C8B-B14F-4D97-AF65-F5344CB8AC3E}">
        <p14:creationId xmlns:p14="http://schemas.microsoft.com/office/powerpoint/2010/main" val="34827062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00.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100.xml"/><Relationship Id="rId1" Type="http://schemas.openxmlformats.org/officeDocument/2006/relationships/slideLayout" Target="../slideLayouts/slideLayout4.xml"/></Relationships>
</file>

<file path=ppt/slides/_rels/slide101.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notesSlide" Target="../notesSlides/notesSlide104.xml"/><Relationship Id="rId1" Type="http://schemas.openxmlformats.org/officeDocument/2006/relationships/slideLayout" Target="../slideLayouts/slideLayout4.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106.xml"/><Relationship Id="rId1" Type="http://schemas.openxmlformats.org/officeDocument/2006/relationships/slideLayout" Target="../slideLayouts/slideLayout4.xml"/></Relationships>
</file>

<file path=ppt/slides/_rels/slide107.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3.xml"/><Relationship Id="rId1" Type="http://schemas.openxmlformats.org/officeDocument/2006/relationships/slideLayout" Target="../slideLayouts/slideLayout4.xml"/></Relationships>
</file>

<file path=ppt/slides/_rels/slide114.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notesSlide" Target="../notesSlides/notesSlide114.xml"/><Relationship Id="rId1" Type="http://schemas.openxmlformats.org/officeDocument/2006/relationships/slideLayout" Target="../slideLayouts/slideLayout4.xml"/></Relationships>
</file>

<file path=ppt/slides/_rels/slide115.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116.xml"/><Relationship Id="rId1" Type="http://schemas.openxmlformats.org/officeDocument/2006/relationships/slideLayout" Target="../slideLayouts/slideLayout4.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8.xml"/><Relationship Id="rId1" Type="http://schemas.openxmlformats.org/officeDocument/2006/relationships/slideLayout" Target="../slideLayouts/slideLayout4.xml"/><Relationship Id="rId4" Type="http://schemas.microsoft.com/office/2007/relationships/hdphoto" Target="../media/hdphoto1.wdp"/></Relationships>
</file>

<file path=ppt/slides/_rels/slide3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62.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63.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64.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65.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66.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69.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0.xm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71.xml"/><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72.xml"/><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73.xml"/><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74.xml"/><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77.xml"/><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79.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80.xml"/><Relationship Id="rId1" Type="http://schemas.openxmlformats.org/officeDocument/2006/relationships/slideLayout" Target="../slideLayouts/slideLayout4.xml"/><Relationship Id="rId4" Type="http://schemas.microsoft.com/office/2007/relationships/hdphoto" Target="../media/hdphoto2.wdp"/></Relationships>
</file>

<file path=ppt/slides/_rels/slide81.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81.xml"/><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85.xml"/><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87.xml"/><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88.xml"/><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91.xml"/><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94.xml"/><Relationship Id="rId1" Type="http://schemas.openxmlformats.org/officeDocument/2006/relationships/slideLayout" Target="../slideLayouts/slideLayout4.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97.xml"/><Relationship Id="rId1" Type="http://schemas.openxmlformats.org/officeDocument/2006/relationships/slideLayout" Target="../slideLayouts/slideLayout4.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OSHA Disclaimer</a:t>
            </a:r>
          </a:p>
        </p:txBody>
      </p:sp>
      <p:sp>
        <p:nvSpPr>
          <p:cNvPr id="3" name="Content Placeholder 2"/>
          <p:cNvSpPr>
            <a:spLocks noGrp="1"/>
          </p:cNvSpPr>
          <p:nvPr>
            <p:ph idx="1"/>
          </p:nvPr>
        </p:nvSpPr>
        <p:spPr/>
        <p:txBody>
          <a:bodyPr/>
          <a:lstStyle/>
          <a:p>
            <a:pPr marL="0" indent="0">
              <a:buNone/>
            </a:pPr>
            <a:r>
              <a:rPr lang="en-US" dirty="0"/>
              <a:t>This material was produced under grant number SH-31209-SH7 from the Occupational Safety and Health Administration, U.S. Department of Labor. It does not necessarily reflect the views or policies of the U.S. Department of Labor, nor does mention of trade names, commercial products, or organizations imply endorsement by the U.S. Government.</a:t>
            </a:r>
          </a:p>
        </p:txBody>
      </p:sp>
    </p:spTree>
    <p:extLst>
      <p:ext uri="{BB962C8B-B14F-4D97-AF65-F5344CB8AC3E}">
        <p14:creationId xmlns:p14="http://schemas.microsoft.com/office/powerpoint/2010/main" val="29240854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141C0-0488-41E7-BEC4-622D7CB96716}"/>
              </a:ext>
            </a:extLst>
          </p:cNvPr>
          <p:cNvSpPr>
            <a:spLocks noGrp="1"/>
          </p:cNvSpPr>
          <p:nvPr>
            <p:ph type="title"/>
          </p:nvPr>
        </p:nvSpPr>
        <p:spPr/>
        <p:txBody>
          <a:bodyPr/>
          <a:lstStyle/>
          <a:p>
            <a:r>
              <a:rPr lang="en-US" b="1" dirty="0">
                <a:solidFill>
                  <a:srgbClr val="FF0000"/>
                </a:solidFill>
              </a:rPr>
              <a:t>Arc Flash</a:t>
            </a:r>
          </a:p>
        </p:txBody>
      </p:sp>
      <p:sp>
        <p:nvSpPr>
          <p:cNvPr id="3" name="Content Placeholder 2">
            <a:extLst>
              <a:ext uri="{FF2B5EF4-FFF2-40B4-BE49-F238E27FC236}">
                <a16:creationId xmlns:a16="http://schemas.microsoft.com/office/drawing/2014/main" id="{8A1A660D-AA6B-4C0F-8D7E-EA6ECC4FD14C}"/>
              </a:ext>
            </a:extLst>
          </p:cNvPr>
          <p:cNvSpPr>
            <a:spLocks noGrp="1"/>
          </p:cNvSpPr>
          <p:nvPr>
            <p:ph sz="half" idx="1"/>
          </p:nvPr>
        </p:nvSpPr>
        <p:spPr/>
        <p:txBody>
          <a:bodyPr>
            <a:normAutofit fontScale="92500"/>
          </a:bodyPr>
          <a:lstStyle/>
          <a:p>
            <a:pPr lvl="0"/>
            <a:r>
              <a:rPr lang="en-US" dirty="0"/>
              <a:t>Dust</a:t>
            </a:r>
          </a:p>
          <a:p>
            <a:pPr lvl="0"/>
            <a:r>
              <a:rPr lang="en-US" dirty="0"/>
              <a:t>Dropping tools</a:t>
            </a:r>
          </a:p>
          <a:p>
            <a:pPr lvl="0"/>
            <a:r>
              <a:rPr lang="en-US" dirty="0"/>
              <a:t>Accidental touching</a:t>
            </a:r>
          </a:p>
          <a:p>
            <a:pPr lvl="0"/>
            <a:r>
              <a:rPr lang="en-US" dirty="0"/>
              <a:t>Condensation</a:t>
            </a:r>
          </a:p>
          <a:p>
            <a:pPr lvl="0"/>
            <a:r>
              <a:rPr lang="en-US" dirty="0"/>
              <a:t>Material failure</a:t>
            </a:r>
          </a:p>
          <a:p>
            <a:pPr lvl="0"/>
            <a:r>
              <a:rPr lang="en-US" dirty="0"/>
              <a:t>Corrosion</a:t>
            </a:r>
          </a:p>
          <a:p>
            <a:pPr lvl="0"/>
            <a:r>
              <a:rPr lang="en-US" dirty="0"/>
              <a:t>Faulty Installation</a:t>
            </a:r>
          </a:p>
          <a:p>
            <a:endParaRPr lang="en-US" dirty="0"/>
          </a:p>
        </p:txBody>
      </p:sp>
      <p:sp>
        <p:nvSpPr>
          <p:cNvPr id="7" name="Content Placeholder 6">
            <a:extLst>
              <a:ext uri="{FF2B5EF4-FFF2-40B4-BE49-F238E27FC236}">
                <a16:creationId xmlns:a16="http://schemas.microsoft.com/office/drawing/2014/main" id="{D1008394-4217-40BC-AF37-45AD46335D95}"/>
              </a:ext>
            </a:extLst>
          </p:cNvPr>
          <p:cNvSpPr>
            <a:spLocks noGrp="1"/>
          </p:cNvSpPr>
          <p:nvPr>
            <p:ph sz="half" idx="2"/>
          </p:nvPr>
        </p:nvSpPr>
        <p:spPr/>
        <p:txBody>
          <a:bodyPr>
            <a:normAutofit fontScale="92500"/>
          </a:bodyPr>
          <a:lstStyle/>
          <a:p>
            <a:pPr lvl="0"/>
            <a:r>
              <a:rPr lang="en-US" dirty="0"/>
              <a:t>Burns (Non FR clothing can burn onto skin)</a:t>
            </a:r>
          </a:p>
          <a:p>
            <a:pPr lvl="0"/>
            <a:r>
              <a:rPr lang="en-US" dirty="0"/>
              <a:t>Fire (could spread rapidly through building)</a:t>
            </a:r>
          </a:p>
          <a:p>
            <a:pPr lvl="0"/>
            <a:r>
              <a:rPr lang="en-US" dirty="0"/>
              <a:t>Flying objects (often molten metal)</a:t>
            </a:r>
          </a:p>
          <a:p>
            <a:pPr lvl="0"/>
            <a:r>
              <a:rPr lang="en-US" dirty="0"/>
              <a:t>Blast pressure (upwards of 2,000 lbs. / ft²)</a:t>
            </a:r>
          </a:p>
          <a:p>
            <a:pPr lvl="0"/>
            <a:r>
              <a:rPr lang="en-US" dirty="0"/>
              <a:t>Sound Blast (noise can reach 140 dB – loud as a gun)</a:t>
            </a:r>
          </a:p>
          <a:p>
            <a:r>
              <a:rPr lang="en-US" dirty="0"/>
              <a:t>Heat (upwards of 35,000 degrees F)</a:t>
            </a:r>
          </a:p>
        </p:txBody>
      </p:sp>
    </p:spTree>
    <p:extLst>
      <p:ext uri="{BB962C8B-B14F-4D97-AF65-F5344CB8AC3E}">
        <p14:creationId xmlns:p14="http://schemas.microsoft.com/office/powerpoint/2010/main" val="1575280076"/>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241A2-A15F-4CFD-974A-40F0A166E678}"/>
              </a:ext>
            </a:extLst>
          </p:cNvPr>
          <p:cNvSpPr>
            <a:spLocks noGrp="1"/>
          </p:cNvSpPr>
          <p:nvPr>
            <p:ph type="title"/>
          </p:nvPr>
        </p:nvSpPr>
        <p:spPr/>
        <p:txBody>
          <a:bodyPr/>
          <a:lstStyle/>
          <a:p>
            <a:r>
              <a:rPr lang="en-US" b="1" dirty="0">
                <a:solidFill>
                  <a:srgbClr val="FF0000"/>
                </a:solidFill>
              </a:rPr>
              <a:t>Shock Risk Assessment (NFPA 70E – 2018)</a:t>
            </a:r>
            <a:endParaRPr lang="en-US" dirty="0">
              <a:solidFill>
                <a:srgbClr val="FF0000"/>
              </a:solidFill>
            </a:endParaRPr>
          </a:p>
        </p:txBody>
      </p:sp>
      <p:sp>
        <p:nvSpPr>
          <p:cNvPr id="3" name="Content Placeholder 2">
            <a:extLst>
              <a:ext uri="{FF2B5EF4-FFF2-40B4-BE49-F238E27FC236}">
                <a16:creationId xmlns:a16="http://schemas.microsoft.com/office/drawing/2014/main" id="{374BD561-F278-40D3-9270-4F436E715C1D}"/>
              </a:ext>
            </a:extLst>
          </p:cNvPr>
          <p:cNvSpPr>
            <a:spLocks noGrp="1"/>
          </p:cNvSpPr>
          <p:nvPr>
            <p:ph sz="half" idx="1"/>
          </p:nvPr>
        </p:nvSpPr>
        <p:spPr/>
        <p:txBody>
          <a:bodyPr/>
          <a:lstStyle/>
          <a:p>
            <a:r>
              <a:rPr lang="en-US" dirty="0"/>
              <a:t>Limited Approach Boundary</a:t>
            </a:r>
          </a:p>
          <a:p>
            <a:r>
              <a:rPr lang="en-US" dirty="0"/>
              <a:t>Restricted Approach Boundary</a:t>
            </a:r>
          </a:p>
          <a:p>
            <a:r>
              <a:rPr lang="en-US" dirty="0"/>
              <a:t>Arc Flash Hazard Analysis</a:t>
            </a:r>
          </a:p>
        </p:txBody>
      </p:sp>
      <p:pic>
        <p:nvPicPr>
          <p:cNvPr id="7" name="Content Placeholder 6" title="Danger - High Voltage">
            <a:extLst>
              <a:ext uri="{FF2B5EF4-FFF2-40B4-BE49-F238E27FC236}">
                <a16:creationId xmlns:a16="http://schemas.microsoft.com/office/drawing/2014/main" id="{941DFF45-8CD9-44A6-BA4D-ACD3FC71B11A}"/>
              </a:ext>
            </a:extLst>
          </p:cNvPr>
          <p:cNvPicPr>
            <a:picLocks noGrp="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7175501" y="1949215"/>
            <a:ext cx="2611812" cy="3652510"/>
          </a:xfrm>
          <a:prstGeom prst="rect">
            <a:avLst/>
          </a:prstGeom>
          <a:ln w="28575">
            <a:solidFill>
              <a:schemeClr val="tx1"/>
            </a:solidFill>
          </a:ln>
        </p:spPr>
      </p:pic>
    </p:spTree>
    <p:extLst>
      <p:ext uri="{BB962C8B-B14F-4D97-AF65-F5344CB8AC3E}">
        <p14:creationId xmlns:p14="http://schemas.microsoft.com/office/powerpoint/2010/main" val="418181171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45F3B-CDD7-46BE-88A9-F12A1B2CB30D}"/>
              </a:ext>
            </a:extLst>
          </p:cNvPr>
          <p:cNvSpPr>
            <a:spLocks noGrp="1"/>
          </p:cNvSpPr>
          <p:nvPr>
            <p:ph type="title"/>
          </p:nvPr>
        </p:nvSpPr>
        <p:spPr/>
        <p:txBody>
          <a:bodyPr/>
          <a:lstStyle/>
          <a:p>
            <a:r>
              <a:rPr lang="en-US" b="1" dirty="0">
                <a:solidFill>
                  <a:srgbClr val="FF0000"/>
                </a:solidFill>
              </a:rPr>
              <a:t>Approach Boundaries (NFPA 70E)</a:t>
            </a:r>
            <a:endParaRPr lang="en-US" dirty="0">
              <a:solidFill>
                <a:srgbClr val="FF0000"/>
              </a:solidFill>
            </a:endParaRPr>
          </a:p>
        </p:txBody>
      </p:sp>
      <p:pic>
        <p:nvPicPr>
          <p:cNvPr id="15" name="Content Placeholder 14" title="Approach Boundaries">
            <a:extLst>
              <a:ext uri="{FF2B5EF4-FFF2-40B4-BE49-F238E27FC236}">
                <a16:creationId xmlns:a16="http://schemas.microsoft.com/office/drawing/2014/main" id="{10119864-BFA5-452E-A79A-715FDF0351A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33261" y="1511300"/>
            <a:ext cx="9722382" cy="4981575"/>
          </a:xfrm>
        </p:spPr>
      </p:pic>
    </p:spTree>
    <p:extLst>
      <p:ext uri="{BB962C8B-B14F-4D97-AF65-F5344CB8AC3E}">
        <p14:creationId xmlns:p14="http://schemas.microsoft.com/office/powerpoint/2010/main" val="274733437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AB325A-8D56-47F3-A02E-0CCED20C7F92}"/>
              </a:ext>
            </a:extLst>
          </p:cNvPr>
          <p:cNvSpPr>
            <a:spLocks noGrp="1"/>
          </p:cNvSpPr>
          <p:nvPr>
            <p:ph type="title"/>
          </p:nvPr>
        </p:nvSpPr>
        <p:spPr/>
        <p:txBody>
          <a:bodyPr/>
          <a:lstStyle/>
          <a:p>
            <a:r>
              <a:rPr lang="en-US" b="1" dirty="0">
                <a:solidFill>
                  <a:srgbClr val="FF0000"/>
                </a:solidFill>
              </a:rPr>
              <a:t>Arc Flash Risk Assessment (NFPA 70E – 2018)</a:t>
            </a:r>
            <a:endParaRPr lang="en-US" dirty="0">
              <a:solidFill>
                <a:srgbClr val="FF0000"/>
              </a:solidFill>
            </a:endParaRPr>
          </a:p>
        </p:txBody>
      </p:sp>
      <p:sp>
        <p:nvSpPr>
          <p:cNvPr id="3" name="Content Placeholder 2">
            <a:extLst>
              <a:ext uri="{FF2B5EF4-FFF2-40B4-BE49-F238E27FC236}">
                <a16:creationId xmlns:a16="http://schemas.microsoft.com/office/drawing/2014/main" id="{688209EF-FC6B-4D9E-81C7-4E11884848D4}"/>
              </a:ext>
            </a:extLst>
          </p:cNvPr>
          <p:cNvSpPr>
            <a:spLocks noGrp="1"/>
          </p:cNvSpPr>
          <p:nvPr>
            <p:ph idx="1"/>
          </p:nvPr>
        </p:nvSpPr>
        <p:spPr/>
        <p:txBody>
          <a:bodyPr/>
          <a:lstStyle/>
          <a:p>
            <a:r>
              <a:rPr lang="en-US" dirty="0"/>
              <a:t>An arc flash hazard exists when working within a distance at which incident energy equals 1.2 </a:t>
            </a:r>
            <a:r>
              <a:rPr lang="en-US" dirty="0" err="1"/>
              <a:t>cal</a:t>
            </a:r>
            <a:r>
              <a:rPr lang="en-US" dirty="0"/>
              <a:t>/cm².</a:t>
            </a:r>
          </a:p>
          <a:p>
            <a:r>
              <a:rPr lang="en-US" dirty="0"/>
              <a:t>Three main reasons for performing an arc flash risk assessment:</a:t>
            </a:r>
          </a:p>
          <a:p>
            <a:pPr marL="971550" lvl="1" indent="-514350">
              <a:buFont typeface="+mj-lt"/>
              <a:buAutoNum type="arabicPeriod"/>
            </a:pPr>
            <a:r>
              <a:rPr lang="en-US" dirty="0"/>
              <a:t>To identify arc flash hazards.</a:t>
            </a:r>
          </a:p>
          <a:p>
            <a:pPr marL="971550" lvl="1" indent="-514350">
              <a:buFont typeface="+mj-lt"/>
              <a:buAutoNum type="arabicPeriod"/>
            </a:pPr>
            <a:r>
              <a:rPr lang="en-US" dirty="0"/>
              <a:t>To estimate the likelihood of occurrence of injury or damage to health and the potential severity of injury or damage to health.</a:t>
            </a:r>
          </a:p>
          <a:p>
            <a:pPr marL="971550" lvl="1" indent="-514350">
              <a:buFont typeface="+mj-lt"/>
              <a:buAutoNum type="arabicPeriod"/>
            </a:pPr>
            <a:r>
              <a:rPr lang="en-US" dirty="0"/>
              <a:t>To determine if additional protective measures are required, including the use of PPE.</a:t>
            </a:r>
          </a:p>
          <a:p>
            <a:endParaRPr lang="en-US" dirty="0"/>
          </a:p>
        </p:txBody>
      </p:sp>
    </p:spTree>
    <p:extLst>
      <p:ext uri="{BB962C8B-B14F-4D97-AF65-F5344CB8AC3E}">
        <p14:creationId xmlns:p14="http://schemas.microsoft.com/office/powerpoint/2010/main" val="2737752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B2312-DBEE-4D01-9114-C54C6FC17DAE}"/>
              </a:ext>
            </a:extLst>
          </p:cNvPr>
          <p:cNvSpPr>
            <a:spLocks noGrp="1"/>
          </p:cNvSpPr>
          <p:nvPr>
            <p:ph type="title"/>
          </p:nvPr>
        </p:nvSpPr>
        <p:spPr/>
        <p:txBody>
          <a:bodyPr/>
          <a:lstStyle/>
          <a:p>
            <a:r>
              <a:rPr lang="en-US" b="1" dirty="0">
                <a:solidFill>
                  <a:srgbClr val="FF0000"/>
                </a:solidFill>
              </a:rPr>
              <a:t>Equipment Labeling (NFPA 70E – 2018)</a:t>
            </a:r>
            <a:endParaRPr lang="en-US" dirty="0">
              <a:solidFill>
                <a:srgbClr val="FF0000"/>
              </a:solidFill>
            </a:endParaRPr>
          </a:p>
        </p:txBody>
      </p:sp>
      <p:sp>
        <p:nvSpPr>
          <p:cNvPr id="3" name="Content Placeholder 2">
            <a:extLst>
              <a:ext uri="{FF2B5EF4-FFF2-40B4-BE49-F238E27FC236}">
                <a16:creationId xmlns:a16="http://schemas.microsoft.com/office/drawing/2014/main" id="{41244545-5EA5-41A8-ABCD-DBBD713F31E6}"/>
              </a:ext>
            </a:extLst>
          </p:cNvPr>
          <p:cNvSpPr>
            <a:spLocks noGrp="1"/>
          </p:cNvSpPr>
          <p:nvPr>
            <p:ph idx="1"/>
          </p:nvPr>
        </p:nvSpPr>
        <p:spPr/>
        <p:txBody>
          <a:bodyPr/>
          <a:lstStyle/>
          <a:p>
            <a:pPr marL="514350" lvl="0" indent="-514350">
              <a:buFont typeface="+mj-lt"/>
              <a:buAutoNum type="arabicPeriod"/>
            </a:pPr>
            <a:r>
              <a:rPr lang="en-US" dirty="0"/>
              <a:t>Nominal system voltage</a:t>
            </a:r>
          </a:p>
          <a:p>
            <a:pPr marL="514350" lvl="0" indent="-514350">
              <a:buFont typeface="+mj-lt"/>
              <a:buAutoNum type="arabicPeriod"/>
            </a:pPr>
            <a:r>
              <a:rPr lang="en-US" dirty="0"/>
              <a:t>Arc flash boundary</a:t>
            </a:r>
          </a:p>
          <a:p>
            <a:pPr marL="514350" lvl="0" indent="-514350">
              <a:buFont typeface="+mj-lt"/>
              <a:buAutoNum type="arabicPeriod"/>
            </a:pPr>
            <a:r>
              <a:rPr lang="en-US" dirty="0"/>
              <a:t>At least one of the following:</a:t>
            </a:r>
          </a:p>
          <a:p>
            <a:pPr marL="914400" lvl="1" indent="-457200">
              <a:buFont typeface="+mj-lt"/>
              <a:buAutoNum type="alphaLcParenR"/>
            </a:pPr>
            <a:r>
              <a:rPr lang="en-US" dirty="0"/>
              <a:t>Available incident energy and the corresponding working distance, or the arc flash PPE category in Table 130.7(C)(15)(a) or Table 130.7(C)(15)(b) for the equipment, but not both.</a:t>
            </a:r>
          </a:p>
          <a:p>
            <a:pPr marL="914400" lvl="1" indent="-457200">
              <a:buFont typeface="+mj-lt"/>
              <a:buAutoNum type="alphaLcParenR"/>
            </a:pPr>
            <a:r>
              <a:rPr lang="en-US" dirty="0"/>
              <a:t>Minimum arc rating of clothing.</a:t>
            </a:r>
          </a:p>
          <a:p>
            <a:pPr marL="914400" lvl="1" indent="-457200">
              <a:buFont typeface="+mj-lt"/>
              <a:buAutoNum type="alphaLcParenR"/>
            </a:pPr>
            <a:r>
              <a:rPr lang="en-US" dirty="0"/>
              <a:t>Site-specific level of PPE.</a:t>
            </a:r>
          </a:p>
        </p:txBody>
      </p:sp>
    </p:spTree>
    <p:extLst>
      <p:ext uri="{BB962C8B-B14F-4D97-AF65-F5344CB8AC3E}">
        <p14:creationId xmlns:p14="http://schemas.microsoft.com/office/powerpoint/2010/main" val="2925516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6D3B7-016F-49F3-B358-F8375F24B0D8}"/>
              </a:ext>
            </a:extLst>
          </p:cNvPr>
          <p:cNvSpPr>
            <a:spLocks noGrp="1"/>
          </p:cNvSpPr>
          <p:nvPr>
            <p:ph type="title"/>
          </p:nvPr>
        </p:nvSpPr>
        <p:spPr/>
        <p:txBody>
          <a:bodyPr>
            <a:normAutofit/>
          </a:bodyPr>
          <a:lstStyle/>
          <a:p>
            <a:r>
              <a:rPr lang="en-US" sz="4000" b="1" dirty="0">
                <a:solidFill>
                  <a:srgbClr val="FF0000"/>
                </a:solidFill>
              </a:rPr>
              <a:t>Emergency Response Training (NFPA 70E – 2018)</a:t>
            </a:r>
            <a:endParaRPr lang="en-US" sz="4000" dirty="0">
              <a:solidFill>
                <a:srgbClr val="FF0000"/>
              </a:solidFill>
            </a:endParaRPr>
          </a:p>
        </p:txBody>
      </p:sp>
      <p:sp>
        <p:nvSpPr>
          <p:cNvPr id="3" name="Content Placeholder 2">
            <a:extLst>
              <a:ext uri="{FF2B5EF4-FFF2-40B4-BE49-F238E27FC236}">
                <a16:creationId xmlns:a16="http://schemas.microsoft.com/office/drawing/2014/main" id="{B93E3D80-530C-4E75-89F1-1BF7FBFA6D60}"/>
              </a:ext>
            </a:extLst>
          </p:cNvPr>
          <p:cNvSpPr>
            <a:spLocks noGrp="1"/>
          </p:cNvSpPr>
          <p:nvPr>
            <p:ph sz="half" idx="1"/>
          </p:nvPr>
        </p:nvSpPr>
        <p:spPr/>
        <p:txBody>
          <a:bodyPr/>
          <a:lstStyle/>
          <a:p>
            <a:r>
              <a:rPr lang="en-US" dirty="0"/>
              <a:t>Contact Release</a:t>
            </a:r>
          </a:p>
          <a:p>
            <a:r>
              <a:rPr lang="en-US" dirty="0"/>
              <a:t>First Aid, Emergency Response, and Resuscitation</a:t>
            </a:r>
          </a:p>
        </p:txBody>
      </p:sp>
      <p:pic>
        <p:nvPicPr>
          <p:cNvPr id="9" name="Content Placeholder 8" title="Emergency Tools">
            <a:extLst>
              <a:ext uri="{FF2B5EF4-FFF2-40B4-BE49-F238E27FC236}">
                <a16:creationId xmlns:a16="http://schemas.microsoft.com/office/drawing/2014/main" id="{D4D946E4-8183-43DD-912C-4C81D2B8E3EB}"/>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780397" y="2886478"/>
            <a:ext cx="6573403" cy="2828522"/>
          </a:xfrm>
        </p:spPr>
      </p:pic>
    </p:spTree>
    <p:extLst>
      <p:ext uri="{BB962C8B-B14F-4D97-AF65-F5344CB8AC3E}">
        <p14:creationId xmlns:p14="http://schemas.microsoft.com/office/powerpoint/2010/main" val="141157442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DCFDD-99E0-4247-9495-D93C86D9A6A8}"/>
              </a:ext>
            </a:extLst>
          </p:cNvPr>
          <p:cNvSpPr>
            <a:spLocks noGrp="1"/>
          </p:cNvSpPr>
          <p:nvPr>
            <p:ph type="title"/>
          </p:nvPr>
        </p:nvSpPr>
        <p:spPr/>
        <p:txBody>
          <a:bodyPr/>
          <a:lstStyle/>
          <a:p>
            <a:r>
              <a:rPr lang="en-US" b="1" dirty="0">
                <a:solidFill>
                  <a:srgbClr val="FF0000"/>
                </a:solidFill>
              </a:rPr>
              <a:t>Test Instruments and Equipment</a:t>
            </a:r>
            <a:endParaRPr lang="en-US" dirty="0">
              <a:solidFill>
                <a:srgbClr val="FF0000"/>
              </a:solidFill>
            </a:endParaRPr>
          </a:p>
        </p:txBody>
      </p:sp>
      <p:sp>
        <p:nvSpPr>
          <p:cNvPr id="3" name="Content Placeholder 2">
            <a:extLst>
              <a:ext uri="{FF2B5EF4-FFF2-40B4-BE49-F238E27FC236}">
                <a16:creationId xmlns:a16="http://schemas.microsoft.com/office/drawing/2014/main" id="{B3FCFEC7-C3B0-4EDD-BD50-D1E3F2F52647}"/>
              </a:ext>
            </a:extLst>
          </p:cNvPr>
          <p:cNvSpPr>
            <a:spLocks noGrp="1"/>
          </p:cNvSpPr>
          <p:nvPr>
            <p:ph idx="1"/>
          </p:nvPr>
        </p:nvSpPr>
        <p:spPr/>
        <p:txBody>
          <a:bodyPr>
            <a:normAutofit fontScale="92500" lnSpcReduction="20000"/>
          </a:bodyPr>
          <a:lstStyle/>
          <a:p>
            <a:pPr marL="0" lvl="0" indent="0">
              <a:buNone/>
            </a:pPr>
            <a:r>
              <a:rPr lang="en-US" b="1" i="1" dirty="0">
                <a:solidFill>
                  <a:srgbClr val="FF0000"/>
                </a:solidFill>
              </a:rPr>
              <a:t>Use</a:t>
            </a:r>
            <a:endParaRPr lang="en-US" dirty="0">
              <a:solidFill>
                <a:srgbClr val="FF0000"/>
              </a:solidFill>
            </a:endParaRPr>
          </a:p>
          <a:p>
            <a:r>
              <a:rPr lang="en-US" b="1" dirty="0"/>
              <a:t>29 CFR 1910.334(c)(1). </a:t>
            </a:r>
            <a:r>
              <a:rPr lang="en-US" dirty="0"/>
              <a:t>Only qualified persons may perform testing work on electric circuits or equipment.</a:t>
            </a:r>
          </a:p>
          <a:p>
            <a:pPr marL="0" lvl="0" indent="0">
              <a:buNone/>
            </a:pPr>
            <a:r>
              <a:rPr lang="en-US" b="1" i="1" dirty="0">
                <a:solidFill>
                  <a:srgbClr val="FF0000"/>
                </a:solidFill>
              </a:rPr>
              <a:t>Visual Inspection</a:t>
            </a:r>
            <a:endParaRPr lang="en-US" dirty="0">
              <a:solidFill>
                <a:srgbClr val="FF0000"/>
              </a:solidFill>
            </a:endParaRPr>
          </a:p>
          <a:p>
            <a:r>
              <a:rPr lang="en-US" b="1" dirty="0"/>
              <a:t>29 CFR 1910.334(c)(2).</a:t>
            </a:r>
            <a:r>
              <a:rPr lang="en-US" dirty="0"/>
              <a:t> Test instruments and equipment and all associated test leads, cables, power cords, probes, and connectors shall be visually inspected for external defects and damage before the equipment is used.</a:t>
            </a:r>
          </a:p>
          <a:p>
            <a:pPr marL="0" indent="0">
              <a:buNone/>
            </a:pPr>
            <a:r>
              <a:rPr lang="en-US" b="1" i="1" dirty="0">
                <a:solidFill>
                  <a:srgbClr val="FF0000"/>
                </a:solidFill>
              </a:rPr>
              <a:t>Rating of Equipment</a:t>
            </a:r>
            <a:endParaRPr lang="en-US" dirty="0">
              <a:solidFill>
                <a:srgbClr val="FF0000"/>
              </a:solidFill>
            </a:endParaRPr>
          </a:p>
          <a:p>
            <a:r>
              <a:rPr lang="en-US" b="1" dirty="0"/>
              <a:t>29 CFR 1910.334(c)(3). </a:t>
            </a:r>
            <a:r>
              <a:rPr lang="en-US" dirty="0"/>
              <a:t>Test instruments and equipment and their accessories shall be rated for the circuits and equipment to which they will be connected and shall be designed for the environment in which they will be used.</a:t>
            </a:r>
          </a:p>
          <a:p>
            <a:endParaRPr lang="en-US" dirty="0"/>
          </a:p>
        </p:txBody>
      </p:sp>
    </p:spTree>
    <p:extLst>
      <p:ext uri="{BB962C8B-B14F-4D97-AF65-F5344CB8AC3E}">
        <p14:creationId xmlns:p14="http://schemas.microsoft.com/office/powerpoint/2010/main" val="3985651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77778-99F5-4EC8-A5A0-FDA57C308748}"/>
              </a:ext>
            </a:extLst>
          </p:cNvPr>
          <p:cNvSpPr>
            <a:spLocks noGrp="1"/>
          </p:cNvSpPr>
          <p:nvPr>
            <p:ph type="title"/>
          </p:nvPr>
        </p:nvSpPr>
        <p:spPr/>
        <p:txBody>
          <a:bodyPr/>
          <a:lstStyle/>
          <a:p>
            <a:r>
              <a:rPr lang="en-US" b="1" dirty="0">
                <a:solidFill>
                  <a:srgbClr val="FF0000"/>
                </a:solidFill>
              </a:rPr>
              <a:t>Multimeter Safety Checklist</a:t>
            </a:r>
            <a:endParaRPr lang="en-US" dirty="0">
              <a:solidFill>
                <a:srgbClr val="FF0000"/>
              </a:solidFill>
            </a:endParaRPr>
          </a:p>
        </p:txBody>
      </p:sp>
      <p:sp>
        <p:nvSpPr>
          <p:cNvPr id="3" name="Content Placeholder 2">
            <a:extLst>
              <a:ext uri="{FF2B5EF4-FFF2-40B4-BE49-F238E27FC236}">
                <a16:creationId xmlns:a16="http://schemas.microsoft.com/office/drawing/2014/main" id="{B0CE35C8-F144-4F0D-A6F1-23D22228A757}"/>
              </a:ext>
            </a:extLst>
          </p:cNvPr>
          <p:cNvSpPr>
            <a:spLocks noGrp="1"/>
          </p:cNvSpPr>
          <p:nvPr>
            <p:ph sz="half" idx="1"/>
          </p:nvPr>
        </p:nvSpPr>
        <p:spPr/>
        <p:txBody>
          <a:bodyPr/>
          <a:lstStyle/>
          <a:p>
            <a:pPr marL="461963" lvl="0" indent="-461963">
              <a:buFont typeface="Wingdings" panose="05000000000000000000" pitchFamily="2" charset="2"/>
              <a:buChar char="q"/>
            </a:pPr>
            <a:r>
              <a:rPr lang="en-US" dirty="0"/>
              <a:t>Check for cracked or oily cases</a:t>
            </a:r>
          </a:p>
          <a:p>
            <a:pPr marL="461963" lvl="0" indent="-461963">
              <a:buFont typeface="Wingdings" panose="05000000000000000000" pitchFamily="2" charset="2"/>
              <a:buChar char="q"/>
            </a:pPr>
            <a:r>
              <a:rPr lang="en-US" dirty="0"/>
              <a:t>Check for broken input jacks</a:t>
            </a:r>
          </a:p>
          <a:p>
            <a:pPr marL="461963" lvl="0" indent="-461963">
              <a:buFont typeface="Wingdings" panose="05000000000000000000" pitchFamily="2" charset="2"/>
              <a:buChar char="q"/>
            </a:pPr>
            <a:r>
              <a:rPr lang="en-US" dirty="0"/>
              <a:t>Check category rating</a:t>
            </a:r>
          </a:p>
          <a:p>
            <a:pPr marL="461963" lvl="0" indent="-461963">
              <a:buFont typeface="Wingdings" panose="05000000000000000000" pitchFamily="2" charset="2"/>
              <a:buChar char="q"/>
            </a:pPr>
            <a:r>
              <a:rPr lang="en-US" dirty="0"/>
              <a:t>Check that any replacement fuses and leads are approved by the manufacturer</a:t>
            </a:r>
          </a:p>
        </p:txBody>
      </p:sp>
      <p:pic>
        <p:nvPicPr>
          <p:cNvPr id="7" name="Content Placeholder 6" descr="Image result for fluke meter">
            <a:extLst>
              <a:ext uri="{FF2B5EF4-FFF2-40B4-BE49-F238E27FC236}">
                <a16:creationId xmlns:a16="http://schemas.microsoft.com/office/drawing/2014/main" id="{B040BCB0-17B6-4300-ADE0-92314F102BA4}"/>
              </a:ext>
            </a:extLst>
          </p:cNvPr>
          <p:cNvPicPr>
            <a:picLocks noGrp="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172200" y="2265458"/>
            <a:ext cx="5181600" cy="3471672"/>
          </a:xfrm>
          <a:prstGeom prst="rect">
            <a:avLst/>
          </a:prstGeom>
          <a:noFill/>
          <a:ln>
            <a:noFill/>
          </a:ln>
        </p:spPr>
      </p:pic>
    </p:spTree>
    <p:extLst>
      <p:ext uri="{BB962C8B-B14F-4D97-AF65-F5344CB8AC3E}">
        <p14:creationId xmlns:p14="http://schemas.microsoft.com/office/powerpoint/2010/main" val="562864544"/>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25E63-C073-4B53-8F88-233A01D2D95E}"/>
              </a:ext>
            </a:extLst>
          </p:cNvPr>
          <p:cNvSpPr>
            <a:spLocks noGrp="1"/>
          </p:cNvSpPr>
          <p:nvPr>
            <p:ph type="title"/>
          </p:nvPr>
        </p:nvSpPr>
        <p:spPr/>
        <p:txBody>
          <a:bodyPr/>
          <a:lstStyle/>
          <a:p>
            <a:r>
              <a:rPr lang="en-US" b="1" dirty="0">
                <a:solidFill>
                  <a:srgbClr val="FF0000"/>
                </a:solidFill>
              </a:rPr>
              <a:t>ABC of Multimeter Safety</a:t>
            </a:r>
            <a:endParaRPr lang="en-US" dirty="0">
              <a:solidFill>
                <a:srgbClr val="FF0000"/>
              </a:solidFill>
            </a:endParaRPr>
          </a:p>
        </p:txBody>
      </p:sp>
      <p:pic>
        <p:nvPicPr>
          <p:cNvPr id="8" name="Content Placeholder 7" title="ABC of Multimeter Safety">
            <a:extLst>
              <a:ext uri="{FF2B5EF4-FFF2-40B4-BE49-F238E27FC236}">
                <a16:creationId xmlns:a16="http://schemas.microsoft.com/office/drawing/2014/main" id="{54F8F1C9-C7C9-4090-923A-71F8F505D40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52844" y="1397000"/>
            <a:ext cx="8269214" cy="5095875"/>
          </a:xfrm>
        </p:spPr>
      </p:pic>
    </p:spTree>
    <p:extLst>
      <p:ext uri="{BB962C8B-B14F-4D97-AF65-F5344CB8AC3E}">
        <p14:creationId xmlns:p14="http://schemas.microsoft.com/office/powerpoint/2010/main" val="55510568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804BB-F6C2-4CDD-B195-ED6F17F8F154}"/>
              </a:ext>
            </a:extLst>
          </p:cNvPr>
          <p:cNvSpPr>
            <a:spLocks noGrp="1"/>
          </p:cNvSpPr>
          <p:nvPr>
            <p:ph type="title"/>
          </p:nvPr>
        </p:nvSpPr>
        <p:spPr/>
        <p:txBody>
          <a:bodyPr>
            <a:normAutofit/>
          </a:bodyPr>
          <a:lstStyle/>
          <a:p>
            <a:r>
              <a:rPr lang="en-US" sz="4000" b="1" dirty="0">
                <a:solidFill>
                  <a:srgbClr val="FF0000"/>
                </a:solidFill>
              </a:rPr>
              <a:t>Energized Electrical Work Permit (NFPA 70E – 2018)</a:t>
            </a:r>
            <a:endParaRPr lang="en-US" sz="4000" dirty="0">
              <a:solidFill>
                <a:srgbClr val="FF0000"/>
              </a:solidFill>
            </a:endParaRPr>
          </a:p>
        </p:txBody>
      </p:sp>
      <p:sp>
        <p:nvSpPr>
          <p:cNvPr id="3" name="Content Placeholder 2">
            <a:extLst>
              <a:ext uri="{FF2B5EF4-FFF2-40B4-BE49-F238E27FC236}">
                <a16:creationId xmlns:a16="http://schemas.microsoft.com/office/drawing/2014/main" id="{0CB485F9-1889-4412-A771-2A0B8AF1591E}"/>
              </a:ext>
            </a:extLst>
          </p:cNvPr>
          <p:cNvSpPr>
            <a:spLocks noGrp="1"/>
          </p:cNvSpPr>
          <p:nvPr>
            <p:ph idx="1"/>
          </p:nvPr>
        </p:nvSpPr>
        <p:spPr/>
        <p:txBody>
          <a:bodyPr/>
          <a:lstStyle/>
          <a:p>
            <a:pPr marL="0" indent="0">
              <a:buNone/>
            </a:pPr>
            <a:r>
              <a:rPr lang="en-US" dirty="0"/>
              <a:t>When work is performed on energized electrical equipment, an energized electrical work permit shall be required and documented under the any of following conditions:</a:t>
            </a:r>
          </a:p>
          <a:p>
            <a:pPr lvl="1"/>
            <a:r>
              <a:rPr lang="en-US" dirty="0"/>
              <a:t>When work is performed within the restricted approach boundary.</a:t>
            </a:r>
          </a:p>
          <a:p>
            <a:pPr lvl="1"/>
            <a:r>
              <a:rPr lang="en-US" dirty="0"/>
              <a:t>When the employee interacts with the equipment when conductors or circuit parts are not exposed but an increased likelihood of injury from an exposure to an arc flash hazard exists.</a:t>
            </a:r>
          </a:p>
        </p:txBody>
      </p:sp>
    </p:spTree>
    <p:extLst>
      <p:ext uri="{BB962C8B-B14F-4D97-AF65-F5344CB8AC3E}">
        <p14:creationId xmlns:p14="http://schemas.microsoft.com/office/powerpoint/2010/main" val="32750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17FA4-D839-4889-864E-4A88185F3089}"/>
              </a:ext>
            </a:extLst>
          </p:cNvPr>
          <p:cNvSpPr>
            <a:spLocks noGrp="1"/>
          </p:cNvSpPr>
          <p:nvPr>
            <p:ph type="title"/>
          </p:nvPr>
        </p:nvSpPr>
        <p:spPr/>
        <p:txBody>
          <a:bodyPr/>
          <a:lstStyle/>
          <a:p>
            <a:r>
              <a:rPr lang="en-US" b="1" dirty="0">
                <a:solidFill>
                  <a:srgbClr val="FF0000"/>
                </a:solidFill>
              </a:rPr>
              <a:t>Personal Protective Equipment</a:t>
            </a:r>
          </a:p>
        </p:txBody>
      </p:sp>
      <p:sp>
        <p:nvSpPr>
          <p:cNvPr id="3" name="Content Placeholder 2">
            <a:extLst>
              <a:ext uri="{FF2B5EF4-FFF2-40B4-BE49-F238E27FC236}">
                <a16:creationId xmlns:a16="http://schemas.microsoft.com/office/drawing/2014/main" id="{43344FE6-27D5-4E3F-A08C-3BA26BFFD38A}"/>
              </a:ext>
            </a:extLst>
          </p:cNvPr>
          <p:cNvSpPr>
            <a:spLocks noGrp="1"/>
          </p:cNvSpPr>
          <p:nvPr>
            <p:ph idx="1"/>
          </p:nvPr>
        </p:nvSpPr>
        <p:spPr/>
        <p:txBody>
          <a:bodyPr/>
          <a:lstStyle/>
          <a:p>
            <a:pPr lvl="0"/>
            <a:r>
              <a:rPr lang="en-US" dirty="0"/>
              <a:t>Safeguards for personnel protection</a:t>
            </a:r>
          </a:p>
          <a:p>
            <a:pPr lvl="0"/>
            <a:r>
              <a:rPr lang="en-US" dirty="0"/>
              <a:t>Arc flash suit – arc rating</a:t>
            </a:r>
          </a:p>
          <a:p>
            <a:pPr lvl="0"/>
            <a:r>
              <a:rPr lang="en-US" dirty="0"/>
              <a:t>Arc flash PPE categories</a:t>
            </a:r>
          </a:p>
          <a:p>
            <a:pPr lvl="0"/>
            <a:r>
              <a:rPr lang="en-US" dirty="0"/>
              <a:t>Care and maintenance of arc-rated clothing and arc-rated arc flash suits</a:t>
            </a:r>
          </a:p>
          <a:p>
            <a:pPr lvl="0"/>
            <a:r>
              <a:rPr lang="en-US" dirty="0"/>
              <a:t>Voltage rated tools</a:t>
            </a:r>
          </a:p>
        </p:txBody>
      </p:sp>
    </p:spTree>
    <p:extLst>
      <p:ext uri="{BB962C8B-B14F-4D97-AF65-F5344CB8AC3E}">
        <p14:creationId xmlns:p14="http://schemas.microsoft.com/office/powerpoint/2010/main" val="27617689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620723-1FA2-4C99-A770-CD9385E6EE9E}"/>
              </a:ext>
            </a:extLst>
          </p:cNvPr>
          <p:cNvSpPr>
            <a:spLocks noGrp="1"/>
          </p:cNvSpPr>
          <p:nvPr>
            <p:ph type="title"/>
          </p:nvPr>
        </p:nvSpPr>
        <p:spPr/>
        <p:txBody>
          <a:bodyPr/>
          <a:lstStyle/>
          <a:p>
            <a:r>
              <a:rPr lang="en-US" b="1" dirty="0">
                <a:solidFill>
                  <a:srgbClr val="FF0000"/>
                </a:solidFill>
              </a:rPr>
              <a:t>Arc Flash Suit</a:t>
            </a:r>
          </a:p>
        </p:txBody>
      </p:sp>
      <p:sp>
        <p:nvSpPr>
          <p:cNvPr id="6" name="Content Placeholder 5">
            <a:extLst>
              <a:ext uri="{FF2B5EF4-FFF2-40B4-BE49-F238E27FC236}">
                <a16:creationId xmlns:a16="http://schemas.microsoft.com/office/drawing/2014/main" id="{0CD7FE88-EDDD-4BCC-816E-A4097E33B3E4}"/>
              </a:ext>
            </a:extLst>
          </p:cNvPr>
          <p:cNvSpPr>
            <a:spLocks noGrp="1"/>
          </p:cNvSpPr>
          <p:nvPr>
            <p:ph sz="half" idx="1"/>
          </p:nvPr>
        </p:nvSpPr>
        <p:spPr/>
        <p:txBody>
          <a:bodyPr/>
          <a:lstStyle/>
          <a:p>
            <a:r>
              <a:rPr lang="en-US" dirty="0"/>
              <a:t>Complete arc-rated clothing and equipment system that covers the entire body, except for the hands and feet.</a:t>
            </a:r>
          </a:p>
        </p:txBody>
      </p:sp>
      <p:pic>
        <p:nvPicPr>
          <p:cNvPr id="8" name="Content Placeholder 7" title="Arch Flash Suit">
            <a:extLst>
              <a:ext uri="{FF2B5EF4-FFF2-40B4-BE49-F238E27FC236}">
                <a16:creationId xmlns:a16="http://schemas.microsoft.com/office/drawing/2014/main" id="{C5DDD692-05EF-4C06-B42E-F116C5F94AFC}"/>
              </a:ext>
            </a:extLst>
          </p:cNvPr>
          <p:cNvPicPr>
            <a:picLocks noGrp="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8201891" y="998696"/>
            <a:ext cx="1984328" cy="4351338"/>
          </a:xfrm>
          <a:prstGeom prst="rect">
            <a:avLst/>
          </a:prstGeom>
        </p:spPr>
      </p:pic>
    </p:spTree>
    <p:extLst>
      <p:ext uri="{BB962C8B-B14F-4D97-AF65-F5344CB8AC3E}">
        <p14:creationId xmlns:p14="http://schemas.microsoft.com/office/powerpoint/2010/main" val="587282399"/>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B33FC-CA42-4B19-99D6-E7E233317EFD}"/>
              </a:ext>
            </a:extLst>
          </p:cNvPr>
          <p:cNvSpPr>
            <a:spLocks noGrp="1"/>
          </p:cNvSpPr>
          <p:nvPr>
            <p:ph type="title"/>
          </p:nvPr>
        </p:nvSpPr>
        <p:spPr/>
        <p:txBody>
          <a:bodyPr>
            <a:normAutofit/>
          </a:bodyPr>
          <a:lstStyle/>
          <a:p>
            <a:r>
              <a:rPr lang="en-US" sz="3200" b="1" dirty="0">
                <a:solidFill>
                  <a:srgbClr val="FF0000"/>
                </a:solidFill>
              </a:rPr>
              <a:t>Safeguards for Personnel Protection (OSHA) – 29 CFR 1910.335</a:t>
            </a:r>
            <a:endParaRPr lang="en-US" sz="3200" dirty="0">
              <a:solidFill>
                <a:srgbClr val="FF0000"/>
              </a:solidFill>
            </a:endParaRPr>
          </a:p>
        </p:txBody>
      </p:sp>
      <p:sp>
        <p:nvSpPr>
          <p:cNvPr id="3" name="Content Placeholder 2">
            <a:extLst>
              <a:ext uri="{FF2B5EF4-FFF2-40B4-BE49-F238E27FC236}">
                <a16:creationId xmlns:a16="http://schemas.microsoft.com/office/drawing/2014/main" id="{24A6CC53-4A69-4463-A044-EC689C7232D7}"/>
              </a:ext>
            </a:extLst>
          </p:cNvPr>
          <p:cNvSpPr>
            <a:spLocks noGrp="1"/>
          </p:cNvSpPr>
          <p:nvPr>
            <p:ph idx="1"/>
          </p:nvPr>
        </p:nvSpPr>
        <p:spPr/>
        <p:txBody>
          <a:bodyPr>
            <a:normAutofit/>
          </a:bodyPr>
          <a:lstStyle/>
          <a:p>
            <a:pPr lvl="0"/>
            <a:r>
              <a:rPr lang="en-US" dirty="0"/>
              <a:t>Rubber insulating protective equipment shall be maintained in a safe, reliable condition and shall be periodically inspected or tested.</a:t>
            </a:r>
            <a:r>
              <a:rPr lang="en-US" i="1" dirty="0"/>
              <a:t> (See OSHA TABLE I-5-RUBBER INSULATING EQUIPMENT, TEST INTERVALS.)</a:t>
            </a:r>
            <a:endParaRPr lang="en-US" dirty="0"/>
          </a:p>
          <a:p>
            <a:pPr lvl="0"/>
            <a:r>
              <a:rPr lang="en-US" dirty="0"/>
              <a:t>If the insulating capability of protective equipment may be subject to damage during use, the insulating material shall be protected. (For example, an outer covering of leather is required for the protection of rubber insulating material.)</a:t>
            </a:r>
          </a:p>
        </p:txBody>
      </p:sp>
    </p:spTree>
    <p:extLst>
      <p:ext uri="{BB962C8B-B14F-4D97-AF65-F5344CB8AC3E}">
        <p14:creationId xmlns:p14="http://schemas.microsoft.com/office/powerpoint/2010/main" val="2466965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9C065-D835-49A2-87B6-29F723B6758C}"/>
              </a:ext>
            </a:extLst>
          </p:cNvPr>
          <p:cNvSpPr>
            <a:spLocks noGrp="1"/>
          </p:cNvSpPr>
          <p:nvPr>
            <p:ph type="title"/>
          </p:nvPr>
        </p:nvSpPr>
        <p:spPr/>
        <p:txBody>
          <a:bodyPr>
            <a:normAutofit/>
          </a:bodyPr>
          <a:lstStyle/>
          <a:p>
            <a:r>
              <a:rPr lang="en-US" sz="3200" b="1" dirty="0">
                <a:solidFill>
                  <a:srgbClr val="FF0000"/>
                </a:solidFill>
              </a:rPr>
              <a:t>Personnel Protection (OSHA) – 29 CFR 1910.335</a:t>
            </a:r>
            <a:endParaRPr lang="en-US" sz="3200" dirty="0"/>
          </a:p>
        </p:txBody>
      </p:sp>
      <p:sp>
        <p:nvSpPr>
          <p:cNvPr id="3" name="Content Placeholder 2">
            <a:extLst>
              <a:ext uri="{FF2B5EF4-FFF2-40B4-BE49-F238E27FC236}">
                <a16:creationId xmlns:a16="http://schemas.microsoft.com/office/drawing/2014/main" id="{5A78ABBA-8A3A-45FE-B772-D528A6854B02}"/>
              </a:ext>
            </a:extLst>
          </p:cNvPr>
          <p:cNvSpPr>
            <a:spLocks noGrp="1"/>
          </p:cNvSpPr>
          <p:nvPr>
            <p:ph idx="1"/>
          </p:nvPr>
        </p:nvSpPr>
        <p:spPr/>
        <p:txBody>
          <a:bodyPr/>
          <a:lstStyle/>
          <a:p>
            <a:r>
              <a:rPr lang="en-US" dirty="0"/>
              <a:t>Employees shall wear nonconductive head protection wherever there is a danger of head injury from electric shock or burns due to contact with exposed energized parts.</a:t>
            </a:r>
          </a:p>
          <a:p>
            <a:r>
              <a:rPr lang="en-US" dirty="0"/>
              <a:t>Employees shall wear protective equipment for the eyes or face wherever there is danger of injury to the eyes or face from electric arcs or flashes or from flying objects resulting from electrical explosion.</a:t>
            </a:r>
          </a:p>
        </p:txBody>
      </p:sp>
    </p:spTree>
    <p:extLst>
      <p:ext uri="{BB962C8B-B14F-4D97-AF65-F5344CB8AC3E}">
        <p14:creationId xmlns:p14="http://schemas.microsoft.com/office/powerpoint/2010/main" val="1505997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17F65-7877-4717-AAF1-446139618106}"/>
              </a:ext>
            </a:extLst>
          </p:cNvPr>
          <p:cNvSpPr>
            <a:spLocks noGrp="1"/>
          </p:cNvSpPr>
          <p:nvPr>
            <p:ph type="title"/>
          </p:nvPr>
        </p:nvSpPr>
        <p:spPr/>
        <p:txBody>
          <a:bodyPr>
            <a:normAutofit/>
          </a:bodyPr>
          <a:lstStyle/>
          <a:p>
            <a:r>
              <a:rPr lang="en-US" sz="3200" b="1" dirty="0">
                <a:solidFill>
                  <a:srgbClr val="FF0000"/>
                </a:solidFill>
              </a:rPr>
              <a:t>OSHA Table I-5-Rubber Insulating Equipment, Test Intervals</a:t>
            </a:r>
            <a:endParaRPr lang="en-US" sz="3200" dirty="0">
              <a:solidFill>
                <a:srgbClr val="FF0000"/>
              </a:solidFill>
            </a:endParaRPr>
          </a:p>
        </p:txBody>
      </p:sp>
      <p:pic>
        <p:nvPicPr>
          <p:cNvPr id="7" name="Content Placeholder 6" title="Table I-5">
            <a:extLst>
              <a:ext uri="{FF2B5EF4-FFF2-40B4-BE49-F238E27FC236}">
                <a16:creationId xmlns:a16="http://schemas.microsoft.com/office/drawing/2014/main" id="{F2E658BF-AC18-4AAB-90B2-9817C1BACCD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59092" y="1676936"/>
            <a:ext cx="8399308" cy="4927064"/>
          </a:xfrm>
        </p:spPr>
      </p:pic>
    </p:spTree>
    <p:extLst>
      <p:ext uri="{BB962C8B-B14F-4D97-AF65-F5344CB8AC3E}">
        <p14:creationId xmlns:p14="http://schemas.microsoft.com/office/powerpoint/2010/main" val="866080095"/>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F6DD6-F118-4BF1-9516-CD3F5702B714}"/>
              </a:ext>
            </a:extLst>
          </p:cNvPr>
          <p:cNvSpPr>
            <a:spLocks noGrp="1"/>
          </p:cNvSpPr>
          <p:nvPr>
            <p:ph type="title"/>
          </p:nvPr>
        </p:nvSpPr>
        <p:spPr/>
        <p:txBody>
          <a:bodyPr/>
          <a:lstStyle/>
          <a:p>
            <a:r>
              <a:rPr lang="en-US" b="1" dirty="0">
                <a:solidFill>
                  <a:srgbClr val="FF0000"/>
                </a:solidFill>
              </a:rPr>
              <a:t>Arc Flash Suit – Arc Rating</a:t>
            </a:r>
            <a:endParaRPr lang="en-US" dirty="0">
              <a:solidFill>
                <a:srgbClr val="FF0000"/>
              </a:solidFill>
            </a:endParaRPr>
          </a:p>
        </p:txBody>
      </p:sp>
      <p:sp>
        <p:nvSpPr>
          <p:cNvPr id="3" name="Content Placeholder 2">
            <a:extLst>
              <a:ext uri="{FF2B5EF4-FFF2-40B4-BE49-F238E27FC236}">
                <a16:creationId xmlns:a16="http://schemas.microsoft.com/office/drawing/2014/main" id="{F0B850A3-9977-4395-A5B3-2A2A36C013A6}"/>
              </a:ext>
            </a:extLst>
          </p:cNvPr>
          <p:cNvSpPr>
            <a:spLocks noGrp="1"/>
          </p:cNvSpPr>
          <p:nvPr>
            <p:ph sz="half" idx="1"/>
          </p:nvPr>
        </p:nvSpPr>
        <p:spPr/>
        <p:txBody>
          <a:bodyPr/>
          <a:lstStyle/>
          <a:p>
            <a:r>
              <a:rPr lang="en-US" b="1" i="1" dirty="0"/>
              <a:t>Arc Flash Suit (NFPA 70E – 2018) </a:t>
            </a:r>
            <a:r>
              <a:rPr lang="en-US" dirty="0"/>
              <a:t>is a complete arc-rated clothing and equipment system that covers the entire body, except for the hands and feet. An arc flash suit may include pants or overalls, a jacket or a coverall, and a beekeeper-type hood fitted with a face shield.</a:t>
            </a:r>
          </a:p>
        </p:txBody>
      </p:sp>
      <p:pic>
        <p:nvPicPr>
          <p:cNvPr id="7" name="Content Placeholder 6" title="Arc Flash Suit">
            <a:extLst>
              <a:ext uri="{FF2B5EF4-FFF2-40B4-BE49-F238E27FC236}">
                <a16:creationId xmlns:a16="http://schemas.microsoft.com/office/drawing/2014/main" id="{CAA1ABBA-3319-49B1-8319-30594D4E1D6E}"/>
              </a:ext>
            </a:extLst>
          </p:cNvPr>
          <p:cNvPicPr>
            <a:picLocks noGrp="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7719290" y="920762"/>
            <a:ext cx="2186709" cy="5256201"/>
          </a:xfrm>
          <a:prstGeom prst="rect">
            <a:avLst/>
          </a:prstGeom>
        </p:spPr>
      </p:pic>
    </p:spTree>
    <p:extLst>
      <p:ext uri="{BB962C8B-B14F-4D97-AF65-F5344CB8AC3E}">
        <p14:creationId xmlns:p14="http://schemas.microsoft.com/office/powerpoint/2010/main" val="69180934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p:txBody>
          <a:bodyPr>
            <a:normAutofit/>
          </a:bodyPr>
          <a:lstStyle/>
          <a:p>
            <a:pPr eaLnBrk="1" hangingPunct="1"/>
            <a:r>
              <a:rPr lang="en-US" sz="5400" b="1" dirty="0">
                <a:solidFill>
                  <a:srgbClr val="FF0000"/>
                </a:solidFill>
              </a:rPr>
              <a:t>Underwear</a:t>
            </a:r>
          </a:p>
        </p:txBody>
      </p:sp>
      <p:sp>
        <p:nvSpPr>
          <p:cNvPr id="189443" name="Rectangle 3"/>
          <p:cNvSpPr>
            <a:spLocks noGrp="1" noChangeArrowheads="1"/>
          </p:cNvSpPr>
          <p:nvPr>
            <p:ph sz="half" idx="1"/>
          </p:nvPr>
        </p:nvSpPr>
        <p:spPr/>
        <p:txBody>
          <a:bodyPr>
            <a:normAutofit/>
          </a:bodyPr>
          <a:lstStyle/>
          <a:p>
            <a:pPr eaLnBrk="1" hangingPunct="1"/>
            <a:r>
              <a:rPr lang="en-US" sz="3200" dirty="0"/>
              <a:t>No acetate</a:t>
            </a:r>
          </a:p>
          <a:p>
            <a:pPr eaLnBrk="1" hangingPunct="1"/>
            <a:r>
              <a:rPr lang="en-US" sz="3200" dirty="0"/>
              <a:t>No Nylon</a:t>
            </a:r>
          </a:p>
          <a:p>
            <a:pPr eaLnBrk="1" hangingPunct="1"/>
            <a:r>
              <a:rPr lang="en-US" sz="3200" dirty="0"/>
              <a:t>No polyester</a:t>
            </a:r>
          </a:p>
          <a:p>
            <a:pPr eaLnBrk="1" hangingPunct="1"/>
            <a:r>
              <a:rPr lang="en-US" sz="3200" dirty="0"/>
              <a:t>No Polypropylene</a:t>
            </a:r>
          </a:p>
          <a:p>
            <a:pPr eaLnBrk="1" hangingPunct="1"/>
            <a:r>
              <a:rPr lang="en-US" sz="3200" dirty="0"/>
              <a:t>No Spandex</a:t>
            </a:r>
          </a:p>
        </p:txBody>
      </p:sp>
      <p:pic>
        <p:nvPicPr>
          <p:cNvPr id="8" name="Content Placeholder 7" title="Underwear">
            <a:extLst>
              <a:ext uri="{FF2B5EF4-FFF2-40B4-BE49-F238E27FC236}">
                <a16:creationId xmlns:a16="http://schemas.microsoft.com/office/drawing/2014/main" id="{D9CB45C5-BFA2-4006-8CAE-832F5A838582}"/>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422900" y="465602"/>
            <a:ext cx="5930899" cy="6278205"/>
          </a:xfrm>
          <a:prstGeom prst="rect">
            <a:avLst/>
          </a:prstGeom>
        </p:spPr>
      </p:pic>
    </p:spTree>
    <p:extLst>
      <p:ext uri="{BB962C8B-B14F-4D97-AF65-F5344CB8AC3E}">
        <p14:creationId xmlns:p14="http://schemas.microsoft.com/office/powerpoint/2010/main" val="859705110"/>
      </p:ext>
    </p:extLst>
  </p:cSld>
  <p:clrMapOvr>
    <a:masterClrMapping/>
  </p:clrMapOvr>
  <p:transition/>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6FD4C6-B724-4EFD-8750-C2FDD042E413}"/>
              </a:ext>
            </a:extLst>
          </p:cNvPr>
          <p:cNvSpPr>
            <a:spLocks noGrp="1"/>
          </p:cNvSpPr>
          <p:nvPr>
            <p:ph type="title"/>
          </p:nvPr>
        </p:nvSpPr>
        <p:spPr/>
        <p:txBody>
          <a:bodyPr/>
          <a:lstStyle/>
          <a:p>
            <a:r>
              <a:rPr lang="en-US" b="1" dirty="0">
                <a:solidFill>
                  <a:srgbClr val="FF0000"/>
                </a:solidFill>
              </a:rPr>
              <a:t>Voltage Rated Tools</a:t>
            </a:r>
            <a:endParaRPr lang="en-US" dirty="0">
              <a:solidFill>
                <a:srgbClr val="FF0000"/>
              </a:solidFill>
            </a:endParaRPr>
          </a:p>
        </p:txBody>
      </p:sp>
      <p:pic>
        <p:nvPicPr>
          <p:cNvPr id="13" name="Content Placeholder 12" title="Voltage Rated Tool">
            <a:extLst>
              <a:ext uri="{FF2B5EF4-FFF2-40B4-BE49-F238E27FC236}">
                <a16:creationId xmlns:a16="http://schemas.microsoft.com/office/drawing/2014/main" id="{7072A441-DB24-4742-9469-A85E8A2AFE2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54049" y="1825625"/>
            <a:ext cx="3083901" cy="4351338"/>
          </a:xfrm>
        </p:spPr>
      </p:pic>
    </p:spTree>
    <p:extLst>
      <p:ext uri="{BB962C8B-B14F-4D97-AF65-F5344CB8AC3E}">
        <p14:creationId xmlns:p14="http://schemas.microsoft.com/office/powerpoint/2010/main" val="1316077327"/>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62205-F910-4D86-BA09-669AD1791BDE}"/>
              </a:ext>
            </a:extLst>
          </p:cNvPr>
          <p:cNvSpPr>
            <a:spLocks noGrp="1"/>
          </p:cNvSpPr>
          <p:nvPr>
            <p:ph type="title"/>
          </p:nvPr>
        </p:nvSpPr>
        <p:spPr/>
        <p:txBody>
          <a:bodyPr/>
          <a:lstStyle/>
          <a:p>
            <a:r>
              <a:rPr lang="en-US" b="1" dirty="0">
                <a:solidFill>
                  <a:srgbClr val="FF0000"/>
                </a:solidFill>
              </a:rPr>
              <a:t>Fatal Fact – Discussion #6</a:t>
            </a:r>
            <a:endParaRPr lang="en-US" dirty="0">
              <a:solidFill>
                <a:srgbClr val="FF0000"/>
              </a:solidFill>
            </a:endParaRPr>
          </a:p>
        </p:txBody>
      </p:sp>
      <p:sp>
        <p:nvSpPr>
          <p:cNvPr id="3" name="Content Placeholder 2">
            <a:extLst>
              <a:ext uri="{FF2B5EF4-FFF2-40B4-BE49-F238E27FC236}">
                <a16:creationId xmlns:a16="http://schemas.microsoft.com/office/drawing/2014/main" id="{B6D3ACD8-5386-44B7-A4C7-E3D67E142B6A}"/>
              </a:ext>
            </a:extLst>
          </p:cNvPr>
          <p:cNvSpPr>
            <a:spLocks noGrp="1"/>
          </p:cNvSpPr>
          <p:nvPr>
            <p:ph sz="half" idx="1"/>
          </p:nvPr>
        </p:nvSpPr>
        <p:spPr/>
        <p:txBody>
          <a:bodyPr/>
          <a:lstStyle/>
          <a:p>
            <a:r>
              <a:rPr lang="en-US" dirty="0"/>
              <a:t>Read and discuss fatal fact.</a:t>
            </a:r>
          </a:p>
        </p:txBody>
      </p:sp>
      <p:pic>
        <p:nvPicPr>
          <p:cNvPr id="8" name="Content Placeholder 7" descr="Image - Fatal Facts No. 30">
            <a:extLst>
              <a:ext uri="{FF2B5EF4-FFF2-40B4-BE49-F238E27FC236}">
                <a16:creationId xmlns:a16="http://schemas.microsoft.com/office/drawing/2014/main" id="{4063EA97-5FE2-4F96-86A2-A4DA3C77BC41}"/>
              </a:ext>
            </a:extLst>
          </p:cNvPr>
          <p:cNvPicPr>
            <a:picLocks noGrp="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7060553" y="1825625"/>
            <a:ext cx="3404893" cy="4351338"/>
          </a:xfrm>
          <a:prstGeom prst="rect">
            <a:avLst/>
          </a:prstGeom>
          <a:noFill/>
          <a:ln>
            <a:noFill/>
          </a:ln>
        </p:spPr>
      </p:pic>
    </p:spTree>
    <p:extLst>
      <p:ext uri="{BB962C8B-B14F-4D97-AF65-F5344CB8AC3E}">
        <p14:creationId xmlns:p14="http://schemas.microsoft.com/office/powerpoint/2010/main" val="4205924725"/>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38D79-5548-4171-9204-D6A31CCF968B}"/>
              </a:ext>
            </a:extLst>
          </p:cNvPr>
          <p:cNvSpPr>
            <a:spLocks noGrp="1"/>
          </p:cNvSpPr>
          <p:nvPr>
            <p:ph type="title"/>
          </p:nvPr>
        </p:nvSpPr>
        <p:spPr/>
        <p:txBody>
          <a:bodyPr/>
          <a:lstStyle/>
          <a:p>
            <a:r>
              <a:rPr lang="en-US" b="1" dirty="0">
                <a:solidFill>
                  <a:srgbClr val="FF0000"/>
                </a:solidFill>
              </a:rPr>
              <a:t>Post -Test</a:t>
            </a:r>
          </a:p>
        </p:txBody>
      </p:sp>
      <p:sp>
        <p:nvSpPr>
          <p:cNvPr id="3" name="Content Placeholder 2">
            <a:extLst>
              <a:ext uri="{FF2B5EF4-FFF2-40B4-BE49-F238E27FC236}">
                <a16:creationId xmlns:a16="http://schemas.microsoft.com/office/drawing/2014/main" id="{43619AB4-FA91-4AA7-87F4-9A50E0279552}"/>
              </a:ext>
            </a:extLst>
          </p:cNvPr>
          <p:cNvSpPr>
            <a:spLocks noGrp="1"/>
          </p:cNvSpPr>
          <p:nvPr>
            <p:ph idx="1"/>
          </p:nvPr>
        </p:nvSpPr>
        <p:spPr/>
        <p:txBody>
          <a:bodyPr>
            <a:normAutofit/>
          </a:bodyPr>
          <a:lstStyle/>
          <a:p>
            <a:pPr marL="0" indent="0" algn="ctr">
              <a:buNone/>
            </a:pPr>
            <a:endParaRPr lang="en-US" sz="5400" dirty="0">
              <a:solidFill>
                <a:srgbClr val="FF0000"/>
              </a:solidFill>
            </a:endParaRPr>
          </a:p>
          <a:p>
            <a:pPr marL="0" indent="0" algn="ctr">
              <a:buNone/>
            </a:pPr>
            <a:endParaRPr lang="en-US" sz="5400" dirty="0" smtClean="0">
              <a:solidFill>
                <a:srgbClr val="FF0000"/>
              </a:solidFill>
            </a:endParaRPr>
          </a:p>
          <a:p>
            <a:pPr marL="0" indent="0" algn="ctr">
              <a:buNone/>
            </a:pPr>
            <a:r>
              <a:rPr lang="en-US" sz="5400" dirty="0" smtClean="0">
                <a:solidFill>
                  <a:srgbClr val="FF0000"/>
                </a:solidFill>
              </a:rPr>
              <a:t>Thank you!</a:t>
            </a:r>
            <a:endParaRPr lang="en-US" sz="5400" dirty="0">
              <a:solidFill>
                <a:srgbClr val="FF0000"/>
              </a:solidFill>
            </a:endParaRPr>
          </a:p>
        </p:txBody>
      </p:sp>
    </p:spTree>
    <p:extLst>
      <p:ext uri="{BB962C8B-B14F-4D97-AF65-F5344CB8AC3E}">
        <p14:creationId xmlns:p14="http://schemas.microsoft.com/office/powerpoint/2010/main" val="24373897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E7FA5-304F-40D3-9770-FDD2A8EFB97E}"/>
              </a:ext>
            </a:extLst>
          </p:cNvPr>
          <p:cNvSpPr>
            <a:spLocks noGrp="1"/>
          </p:cNvSpPr>
          <p:nvPr>
            <p:ph type="title"/>
          </p:nvPr>
        </p:nvSpPr>
        <p:spPr/>
        <p:txBody>
          <a:bodyPr/>
          <a:lstStyle/>
          <a:p>
            <a:r>
              <a:rPr lang="en-US" b="1" dirty="0">
                <a:solidFill>
                  <a:srgbClr val="FF0000"/>
                </a:solidFill>
              </a:rPr>
              <a:t>Arc Rating (</a:t>
            </a:r>
            <a:r>
              <a:rPr lang="en-US" b="1" dirty="0" err="1">
                <a:solidFill>
                  <a:srgbClr val="FF0000"/>
                </a:solidFill>
              </a:rPr>
              <a:t>cal</a:t>
            </a:r>
            <a:r>
              <a:rPr lang="en-US" b="1" dirty="0">
                <a:solidFill>
                  <a:srgbClr val="FF0000"/>
                </a:solidFill>
              </a:rPr>
              <a:t>/cm²)</a:t>
            </a:r>
          </a:p>
        </p:txBody>
      </p:sp>
      <p:sp>
        <p:nvSpPr>
          <p:cNvPr id="6" name="Content Placeholder 5">
            <a:extLst>
              <a:ext uri="{FF2B5EF4-FFF2-40B4-BE49-F238E27FC236}">
                <a16:creationId xmlns:a16="http://schemas.microsoft.com/office/drawing/2014/main" id="{0A1E0C4B-A055-4DD8-AF49-FD2E6016F7EC}"/>
              </a:ext>
            </a:extLst>
          </p:cNvPr>
          <p:cNvSpPr>
            <a:spLocks noGrp="1"/>
          </p:cNvSpPr>
          <p:nvPr>
            <p:ph sz="half" idx="1"/>
          </p:nvPr>
        </p:nvSpPr>
        <p:spPr/>
        <p:txBody>
          <a:bodyPr/>
          <a:lstStyle/>
          <a:p>
            <a:r>
              <a:rPr lang="en-US" dirty="0"/>
              <a:t>Arc Thermal Performance Value (ATPV)</a:t>
            </a:r>
          </a:p>
          <a:p>
            <a:r>
              <a:rPr lang="en-US" dirty="0"/>
              <a:t>Energy of Breakopen Threshold (EBT) </a:t>
            </a:r>
          </a:p>
        </p:txBody>
      </p:sp>
      <p:pic>
        <p:nvPicPr>
          <p:cNvPr id="8" name="Content Placeholder 7" title="Arc Flash Suit Label">
            <a:extLst>
              <a:ext uri="{FF2B5EF4-FFF2-40B4-BE49-F238E27FC236}">
                <a16:creationId xmlns:a16="http://schemas.microsoft.com/office/drawing/2014/main" id="{755C074B-8688-499C-B351-2967ADCFCE3F}"/>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172200" y="2189231"/>
            <a:ext cx="5181600" cy="3624125"/>
          </a:xfrm>
          <a:prstGeom prst="rect">
            <a:avLst/>
          </a:prstGeom>
        </p:spPr>
      </p:pic>
    </p:spTree>
    <p:extLst>
      <p:ext uri="{BB962C8B-B14F-4D97-AF65-F5344CB8AC3E}">
        <p14:creationId xmlns:p14="http://schemas.microsoft.com/office/powerpoint/2010/main" val="136013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72745-35CE-4590-8026-6DA51328A6DF}"/>
              </a:ext>
            </a:extLst>
          </p:cNvPr>
          <p:cNvSpPr>
            <a:spLocks noGrp="1"/>
          </p:cNvSpPr>
          <p:nvPr>
            <p:ph type="title"/>
          </p:nvPr>
        </p:nvSpPr>
        <p:spPr/>
        <p:txBody>
          <a:bodyPr/>
          <a:lstStyle/>
          <a:p>
            <a:r>
              <a:rPr lang="en-US" b="1" dirty="0">
                <a:solidFill>
                  <a:srgbClr val="FF0000"/>
                </a:solidFill>
              </a:rPr>
              <a:t>Electrical Basics</a:t>
            </a:r>
          </a:p>
        </p:txBody>
      </p:sp>
      <p:sp>
        <p:nvSpPr>
          <p:cNvPr id="3" name="Content Placeholder 2">
            <a:extLst>
              <a:ext uri="{FF2B5EF4-FFF2-40B4-BE49-F238E27FC236}">
                <a16:creationId xmlns:a16="http://schemas.microsoft.com/office/drawing/2014/main" id="{B2057152-CDE8-43FC-85B8-FCEC9461F69B}"/>
              </a:ext>
            </a:extLst>
          </p:cNvPr>
          <p:cNvSpPr>
            <a:spLocks noGrp="1"/>
          </p:cNvSpPr>
          <p:nvPr>
            <p:ph sz="half" idx="1"/>
          </p:nvPr>
        </p:nvSpPr>
        <p:spPr/>
        <p:txBody>
          <a:bodyPr/>
          <a:lstStyle/>
          <a:p>
            <a:pPr lvl="0"/>
            <a:r>
              <a:rPr lang="en-US" dirty="0"/>
              <a:t>Voltage</a:t>
            </a:r>
          </a:p>
          <a:p>
            <a:pPr lvl="0"/>
            <a:r>
              <a:rPr lang="en-US" dirty="0"/>
              <a:t>Current</a:t>
            </a:r>
          </a:p>
          <a:p>
            <a:pPr lvl="0"/>
            <a:r>
              <a:rPr lang="en-US" dirty="0"/>
              <a:t>Resistance</a:t>
            </a:r>
          </a:p>
          <a:p>
            <a:pPr lvl="0"/>
            <a:r>
              <a:rPr lang="en-US" dirty="0"/>
              <a:t>Ground</a:t>
            </a:r>
          </a:p>
        </p:txBody>
      </p:sp>
      <p:pic>
        <p:nvPicPr>
          <p:cNvPr id="7" name="Content Placeholder 6" title="Power Transmission System">
            <a:extLst>
              <a:ext uri="{FF2B5EF4-FFF2-40B4-BE49-F238E27FC236}">
                <a16:creationId xmlns:a16="http://schemas.microsoft.com/office/drawing/2014/main" id="{BED48F87-0083-40D8-B4C0-83691F2A86EC}"/>
              </a:ext>
            </a:extLst>
          </p:cNvPr>
          <p:cNvPicPr>
            <a:picLocks noGrp="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498018" y="1825625"/>
            <a:ext cx="4529964" cy="4351338"/>
          </a:xfrm>
          <a:prstGeom prst="rect">
            <a:avLst/>
          </a:prstGeom>
        </p:spPr>
      </p:pic>
    </p:spTree>
    <p:extLst>
      <p:ext uri="{BB962C8B-B14F-4D97-AF65-F5344CB8AC3E}">
        <p14:creationId xmlns:p14="http://schemas.microsoft.com/office/powerpoint/2010/main" val="30858432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8C4C1-B59C-4201-A256-434BEB4F224A}"/>
              </a:ext>
            </a:extLst>
          </p:cNvPr>
          <p:cNvSpPr>
            <a:spLocks noGrp="1"/>
          </p:cNvSpPr>
          <p:nvPr>
            <p:ph type="title"/>
          </p:nvPr>
        </p:nvSpPr>
        <p:spPr/>
        <p:txBody>
          <a:bodyPr/>
          <a:lstStyle/>
          <a:p>
            <a:r>
              <a:rPr lang="en-US" b="1" dirty="0">
                <a:solidFill>
                  <a:srgbClr val="FF0000"/>
                </a:solidFill>
              </a:rPr>
              <a:t>Voltage</a:t>
            </a:r>
          </a:p>
        </p:txBody>
      </p:sp>
      <p:sp>
        <p:nvSpPr>
          <p:cNvPr id="3" name="Content Placeholder 2">
            <a:extLst>
              <a:ext uri="{FF2B5EF4-FFF2-40B4-BE49-F238E27FC236}">
                <a16:creationId xmlns:a16="http://schemas.microsoft.com/office/drawing/2014/main" id="{8CC0C0FA-6B76-4884-82BA-D7C4D4F24E94}"/>
              </a:ext>
            </a:extLst>
          </p:cNvPr>
          <p:cNvSpPr>
            <a:spLocks noGrp="1"/>
          </p:cNvSpPr>
          <p:nvPr>
            <p:ph sz="half" idx="1"/>
          </p:nvPr>
        </p:nvSpPr>
        <p:spPr/>
        <p:txBody>
          <a:bodyPr/>
          <a:lstStyle/>
          <a:p>
            <a:r>
              <a:rPr lang="en-US" dirty="0"/>
              <a:t>Force or pressure that causes electricity to flow through a conductor and is measured in volts (V). </a:t>
            </a:r>
          </a:p>
        </p:txBody>
      </p:sp>
      <p:pic>
        <p:nvPicPr>
          <p:cNvPr id="8" name="Picture 5" title="Tree branch conducting electricity">
            <a:extLst>
              <a:ext uri="{FF2B5EF4-FFF2-40B4-BE49-F238E27FC236}">
                <a16:creationId xmlns:a16="http://schemas.microsoft.com/office/drawing/2014/main" id="{6D1C6E93-6CB8-4C53-A080-0F2862853C26}"/>
              </a:ext>
            </a:extLst>
          </p:cNvPr>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tretch>
            <a:fillRect/>
          </a:stretch>
        </p:blipFill>
        <p:spPr bwMode="auto">
          <a:xfrm>
            <a:off x="7168945" y="1825625"/>
            <a:ext cx="3188109"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06490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F51B1-B6C7-4A72-86CB-1FD21C61FCCF}"/>
              </a:ext>
            </a:extLst>
          </p:cNvPr>
          <p:cNvSpPr>
            <a:spLocks noGrp="1"/>
          </p:cNvSpPr>
          <p:nvPr>
            <p:ph type="title"/>
          </p:nvPr>
        </p:nvSpPr>
        <p:spPr/>
        <p:txBody>
          <a:bodyPr/>
          <a:lstStyle/>
          <a:p>
            <a:r>
              <a:rPr lang="en-US" b="1" i="1" dirty="0">
                <a:solidFill>
                  <a:srgbClr val="FF0000"/>
                </a:solidFill>
              </a:rPr>
              <a:t>Voltage, Nominal </a:t>
            </a:r>
            <a:r>
              <a:rPr lang="en-US" sz="2400" b="1" i="1" dirty="0">
                <a:solidFill>
                  <a:srgbClr val="FF0000"/>
                </a:solidFill>
              </a:rPr>
              <a:t>(as defined by the NFPA 70: National Electric Code)</a:t>
            </a:r>
            <a:endParaRPr lang="en-US" b="1" dirty="0">
              <a:solidFill>
                <a:srgbClr val="FF0000"/>
              </a:solidFill>
            </a:endParaRPr>
          </a:p>
        </p:txBody>
      </p:sp>
      <p:sp>
        <p:nvSpPr>
          <p:cNvPr id="3" name="Content Placeholder 2">
            <a:extLst>
              <a:ext uri="{FF2B5EF4-FFF2-40B4-BE49-F238E27FC236}">
                <a16:creationId xmlns:a16="http://schemas.microsoft.com/office/drawing/2014/main" id="{75A0C8CC-A5B7-4C38-AB50-246B4C2B2DA1}"/>
              </a:ext>
            </a:extLst>
          </p:cNvPr>
          <p:cNvSpPr>
            <a:spLocks noGrp="1"/>
          </p:cNvSpPr>
          <p:nvPr>
            <p:ph idx="1"/>
          </p:nvPr>
        </p:nvSpPr>
        <p:spPr>
          <a:xfrm>
            <a:off x="838200" y="1825625"/>
            <a:ext cx="10515600" cy="1603375"/>
          </a:xfrm>
        </p:spPr>
        <p:txBody>
          <a:bodyPr/>
          <a:lstStyle/>
          <a:p>
            <a:r>
              <a:rPr lang="en-US" dirty="0"/>
              <a:t>A nominal value assigned to a circuit or system for the purpose of conveniently designating its voltage class (e.g., 120/240 volts, 480Y/277 volts, 600 volts).</a:t>
            </a:r>
          </a:p>
        </p:txBody>
      </p:sp>
    </p:spTree>
    <p:extLst>
      <p:ext uri="{BB962C8B-B14F-4D97-AF65-F5344CB8AC3E}">
        <p14:creationId xmlns:p14="http://schemas.microsoft.com/office/powerpoint/2010/main" val="8701664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title="Voltage thressholds ">
            <a:extLst>
              <a:ext uri="{FF2B5EF4-FFF2-40B4-BE49-F238E27FC236}">
                <a16:creationId xmlns:a16="http://schemas.microsoft.com/office/drawing/2014/main" id="{0F57BC6F-CFCC-4B97-97BC-EC5749C45E0D}"/>
              </a:ext>
            </a:extLst>
          </p:cNvPr>
          <p:cNvPicPr>
            <a:picLocks noChangeAspect="1"/>
          </p:cNvPicPr>
          <p:nvPr/>
        </p:nvPicPr>
        <p:blipFill>
          <a:blip r:embed="rId3"/>
          <a:stretch>
            <a:fillRect/>
          </a:stretch>
        </p:blipFill>
        <p:spPr>
          <a:xfrm>
            <a:off x="981118" y="439837"/>
            <a:ext cx="10259537" cy="6273479"/>
          </a:xfrm>
          <a:prstGeom prst="rect">
            <a:avLst/>
          </a:prstGeom>
        </p:spPr>
      </p:pic>
      <p:sp>
        <p:nvSpPr>
          <p:cNvPr id="2" name="Title 1" hidden="1">
            <a:extLst>
              <a:ext uri="{FF2B5EF4-FFF2-40B4-BE49-F238E27FC236}">
                <a16:creationId xmlns:a16="http://schemas.microsoft.com/office/drawing/2014/main" id="{FCA413AE-FAFD-4B91-92BF-92FB4043791F}"/>
              </a:ext>
            </a:extLst>
          </p:cNvPr>
          <p:cNvSpPr>
            <a:spLocks noGrp="1"/>
          </p:cNvSpPr>
          <p:nvPr>
            <p:ph type="title"/>
          </p:nvPr>
        </p:nvSpPr>
        <p:spPr/>
        <p:txBody>
          <a:bodyPr/>
          <a:lstStyle/>
          <a:p>
            <a:r>
              <a:rPr lang="en-US" dirty="0"/>
              <a:t>Current Thresholds</a:t>
            </a:r>
          </a:p>
        </p:txBody>
      </p:sp>
    </p:spTree>
    <p:extLst>
      <p:ext uri="{BB962C8B-B14F-4D97-AF65-F5344CB8AC3E}">
        <p14:creationId xmlns:p14="http://schemas.microsoft.com/office/powerpoint/2010/main" val="26912116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6A44D-9BDF-41E7-B3B0-1AE388AFEFFC}"/>
              </a:ext>
            </a:extLst>
          </p:cNvPr>
          <p:cNvSpPr>
            <a:spLocks noGrp="1"/>
          </p:cNvSpPr>
          <p:nvPr>
            <p:ph type="title"/>
          </p:nvPr>
        </p:nvSpPr>
        <p:spPr/>
        <p:txBody>
          <a:bodyPr/>
          <a:lstStyle/>
          <a:p>
            <a:r>
              <a:rPr lang="en-US" b="1" dirty="0">
                <a:solidFill>
                  <a:srgbClr val="FF0000"/>
                </a:solidFill>
              </a:rPr>
              <a:t>Current</a:t>
            </a:r>
          </a:p>
        </p:txBody>
      </p:sp>
      <p:sp>
        <p:nvSpPr>
          <p:cNvPr id="3" name="Content Placeholder 2">
            <a:extLst>
              <a:ext uri="{FF2B5EF4-FFF2-40B4-BE49-F238E27FC236}">
                <a16:creationId xmlns:a16="http://schemas.microsoft.com/office/drawing/2014/main" id="{A7066A14-205A-4D99-BD69-85A237616EB2}"/>
              </a:ext>
            </a:extLst>
          </p:cNvPr>
          <p:cNvSpPr>
            <a:spLocks noGrp="1"/>
          </p:cNvSpPr>
          <p:nvPr>
            <p:ph sz="half" idx="1"/>
          </p:nvPr>
        </p:nvSpPr>
        <p:spPr/>
        <p:txBody>
          <a:bodyPr/>
          <a:lstStyle/>
          <a:p>
            <a:r>
              <a:rPr lang="en-US" dirty="0"/>
              <a:t>Flow of electrons from a source of voltage through a conductor and is measured in amperes (Amps).</a:t>
            </a:r>
          </a:p>
          <a:p>
            <a:r>
              <a:rPr lang="en-US" dirty="0"/>
              <a:t>AC/DC </a:t>
            </a:r>
          </a:p>
        </p:txBody>
      </p:sp>
      <p:pic>
        <p:nvPicPr>
          <p:cNvPr id="7" name="Content Placeholder 6" title="AC verses DC comparison chart">
            <a:extLst>
              <a:ext uri="{FF2B5EF4-FFF2-40B4-BE49-F238E27FC236}">
                <a16:creationId xmlns:a16="http://schemas.microsoft.com/office/drawing/2014/main" id="{7E47D7D1-C20A-4382-A4A7-E199E7CD44B5}"/>
              </a:ext>
            </a:extLst>
          </p:cNvPr>
          <p:cNvPicPr>
            <a:picLocks noGrp="1" noChangeAspect="1"/>
          </p:cNvPicPr>
          <p:nvPr>
            <p:ph sz="half" idx="2"/>
          </p:nvPr>
        </p:nvPicPr>
        <p:blipFill>
          <a:blip r:embed="rId3"/>
          <a:stretch>
            <a:fillRect/>
          </a:stretch>
        </p:blipFill>
        <p:spPr>
          <a:xfrm>
            <a:off x="6804490" y="2369574"/>
            <a:ext cx="5008342" cy="2679561"/>
          </a:xfrm>
          <a:prstGeom prst="rect">
            <a:avLst/>
          </a:prstGeom>
        </p:spPr>
      </p:pic>
    </p:spTree>
    <p:extLst>
      <p:ext uri="{BB962C8B-B14F-4D97-AF65-F5344CB8AC3E}">
        <p14:creationId xmlns:p14="http://schemas.microsoft.com/office/powerpoint/2010/main" val="12879959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969BDEE-4973-4D28-8F47-23EB06E3D4B9}"/>
              </a:ext>
            </a:extLst>
          </p:cNvPr>
          <p:cNvSpPr>
            <a:spLocks noGrp="1"/>
          </p:cNvSpPr>
          <p:nvPr>
            <p:ph type="title"/>
          </p:nvPr>
        </p:nvSpPr>
        <p:spPr/>
        <p:txBody>
          <a:bodyPr/>
          <a:lstStyle/>
          <a:p>
            <a:r>
              <a:rPr lang="en-US" b="1" dirty="0">
                <a:solidFill>
                  <a:srgbClr val="FF0000"/>
                </a:solidFill>
              </a:rPr>
              <a:t>Voltage – Current Illustration</a:t>
            </a:r>
          </a:p>
        </p:txBody>
      </p:sp>
      <p:pic>
        <p:nvPicPr>
          <p:cNvPr id="7" name="Content Placeholder 6" title="Voltage verses current pressure comparison">
            <a:extLst>
              <a:ext uri="{FF2B5EF4-FFF2-40B4-BE49-F238E27FC236}">
                <a16:creationId xmlns:a16="http://schemas.microsoft.com/office/drawing/2014/main" id="{CAE44A63-0783-4B86-8DA4-807EF1934574}"/>
              </a:ext>
            </a:extLst>
          </p:cNvPr>
          <p:cNvPicPr>
            <a:picLocks noGrp="1" noChangeAspect="1"/>
          </p:cNvPicPr>
          <p:nvPr>
            <p:ph idx="1"/>
          </p:nvPr>
        </p:nvPicPr>
        <p:blipFill>
          <a:blip r:embed="rId3"/>
          <a:stretch>
            <a:fillRect/>
          </a:stretch>
        </p:blipFill>
        <p:spPr>
          <a:xfrm>
            <a:off x="2212258" y="2063135"/>
            <a:ext cx="7787147" cy="3886129"/>
          </a:xfrm>
          <a:prstGeom prst="rect">
            <a:avLst/>
          </a:prstGeom>
        </p:spPr>
      </p:pic>
    </p:spTree>
    <p:extLst>
      <p:ext uri="{BB962C8B-B14F-4D97-AF65-F5344CB8AC3E}">
        <p14:creationId xmlns:p14="http://schemas.microsoft.com/office/powerpoint/2010/main" val="16612038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B0DD3-9EAA-41B4-82B0-4CF56A523092}"/>
              </a:ext>
            </a:extLst>
          </p:cNvPr>
          <p:cNvSpPr>
            <a:spLocks noGrp="1"/>
          </p:cNvSpPr>
          <p:nvPr>
            <p:ph type="title"/>
          </p:nvPr>
        </p:nvSpPr>
        <p:spPr/>
        <p:txBody>
          <a:bodyPr/>
          <a:lstStyle/>
          <a:p>
            <a:r>
              <a:rPr lang="en-US" b="1" dirty="0">
                <a:solidFill>
                  <a:srgbClr val="FF0000"/>
                </a:solidFill>
              </a:rPr>
              <a:t>Resistance</a:t>
            </a:r>
          </a:p>
        </p:txBody>
      </p:sp>
      <p:sp>
        <p:nvSpPr>
          <p:cNvPr id="3" name="Content Placeholder 2">
            <a:extLst>
              <a:ext uri="{FF2B5EF4-FFF2-40B4-BE49-F238E27FC236}">
                <a16:creationId xmlns:a16="http://schemas.microsoft.com/office/drawing/2014/main" id="{29011698-9C61-45DD-A2B0-774838AB757B}"/>
              </a:ext>
            </a:extLst>
          </p:cNvPr>
          <p:cNvSpPr>
            <a:spLocks noGrp="1"/>
          </p:cNvSpPr>
          <p:nvPr>
            <p:ph idx="1"/>
          </p:nvPr>
        </p:nvSpPr>
        <p:spPr/>
        <p:txBody>
          <a:bodyPr/>
          <a:lstStyle/>
          <a:p>
            <a:pPr marL="0" indent="0">
              <a:buNone/>
            </a:pPr>
            <a:r>
              <a:rPr lang="en-US" dirty="0"/>
              <a:t>Factors that determine resistance:</a:t>
            </a:r>
          </a:p>
          <a:p>
            <a:pPr marL="461963" lvl="0"/>
            <a:r>
              <a:rPr lang="en-US" dirty="0"/>
              <a:t>What it is made of</a:t>
            </a:r>
          </a:p>
          <a:p>
            <a:pPr marL="461963" lvl="0"/>
            <a:r>
              <a:rPr lang="en-US" dirty="0"/>
              <a:t>Its size &amp; length</a:t>
            </a:r>
          </a:p>
          <a:p>
            <a:pPr marL="461963" lvl="0"/>
            <a:r>
              <a:rPr lang="en-US" dirty="0"/>
              <a:t>Its temperature</a:t>
            </a:r>
          </a:p>
          <a:p>
            <a:endParaRPr lang="en-US" dirty="0"/>
          </a:p>
        </p:txBody>
      </p:sp>
    </p:spTree>
    <p:extLst>
      <p:ext uri="{BB962C8B-B14F-4D97-AF65-F5344CB8AC3E}">
        <p14:creationId xmlns:p14="http://schemas.microsoft.com/office/powerpoint/2010/main" val="14973378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b="1" dirty="0"/>
              <a:t>Electrical Hazards in Construction</a:t>
            </a:r>
            <a:r>
              <a:rPr lang="en-US" dirty="0"/>
              <a:t/>
            </a:r>
            <a:br>
              <a:rPr lang="en-US" dirty="0"/>
            </a:br>
            <a:endParaRPr lang="en-US" b="1" dirty="0"/>
          </a:p>
        </p:txBody>
      </p:sp>
      <p:sp>
        <p:nvSpPr>
          <p:cNvPr id="12" name="Subtitle 11">
            <a:extLst>
              <a:ext uri="{FF2B5EF4-FFF2-40B4-BE49-F238E27FC236}">
                <a16:creationId xmlns:a16="http://schemas.microsoft.com/office/drawing/2014/main" id="{C58796B2-875E-4E98-9407-A823463F9849}"/>
              </a:ext>
            </a:extLst>
          </p:cNvPr>
          <p:cNvSpPr>
            <a:spLocks noGrp="1"/>
          </p:cNvSpPr>
          <p:nvPr>
            <p:ph type="subTitle" idx="1"/>
          </p:nvPr>
        </p:nvSpPr>
        <p:spPr/>
        <p:txBody>
          <a:bodyPr/>
          <a:lstStyle/>
          <a:p>
            <a:r>
              <a:rPr lang="en-US" dirty="0"/>
              <a:t>Created by:</a:t>
            </a:r>
          </a:p>
          <a:p>
            <a:r>
              <a:rPr lang="en-US" dirty="0"/>
              <a:t>Construction Safety Council</a:t>
            </a:r>
          </a:p>
        </p:txBody>
      </p:sp>
    </p:spTree>
    <p:extLst>
      <p:ext uri="{BB962C8B-B14F-4D97-AF65-F5344CB8AC3E}">
        <p14:creationId xmlns:p14="http://schemas.microsoft.com/office/powerpoint/2010/main" val="39150602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F9D5A-4505-419F-BF4E-FBE8D4924ED9}"/>
              </a:ext>
            </a:extLst>
          </p:cNvPr>
          <p:cNvSpPr>
            <a:spLocks noGrp="1"/>
          </p:cNvSpPr>
          <p:nvPr>
            <p:ph type="title"/>
          </p:nvPr>
        </p:nvSpPr>
        <p:spPr/>
        <p:txBody>
          <a:bodyPr/>
          <a:lstStyle/>
          <a:p>
            <a:r>
              <a:rPr lang="en-US" b="1" dirty="0">
                <a:solidFill>
                  <a:srgbClr val="FF0000"/>
                </a:solidFill>
              </a:rPr>
              <a:t>Ohm’s Law</a:t>
            </a:r>
          </a:p>
        </p:txBody>
      </p:sp>
      <p:sp>
        <p:nvSpPr>
          <p:cNvPr id="3" name="Content Placeholder 2">
            <a:extLst>
              <a:ext uri="{FF2B5EF4-FFF2-40B4-BE49-F238E27FC236}">
                <a16:creationId xmlns:a16="http://schemas.microsoft.com/office/drawing/2014/main" id="{0677BDDE-164A-46EA-A0B7-0AE17F64E961}"/>
              </a:ext>
            </a:extLst>
          </p:cNvPr>
          <p:cNvSpPr>
            <a:spLocks noGrp="1"/>
          </p:cNvSpPr>
          <p:nvPr>
            <p:ph sz="half" idx="1"/>
          </p:nvPr>
        </p:nvSpPr>
        <p:spPr/>
        <p:txBody>
          <a:bodyPr/>
          <a:lstStyle/>
          <a:p>
            <a:pPr marL="0" indent="0">
              <a:buNone/>
            </a:pPr>
            <a:r>
              <a:rPr lang="en-US" b="1" dirty="0"/>
              <a:t>V = I x R</a:t>
            </a:r>
            <a:endParaRPr lang="en-US" dirty="0"/>
          </a:p>
          <a:p>
            <a:pPr marL="0" indent="0">
              <a:buNone/>
            </a:pPr>
            <a:r>
              <a:rPr lang="en-US" b="1" dirty="0"/>
              <a:t>R = V / I</a:t>
            </a:r>
            <a:endParaRPr lang="en-US" dirty="0"/>
          </a:p>
          <a:p>
            <a:pPr marL="0" indent="0">
              <a:buNone/>
            </a:pPr>
            <a:r>
              <a:rPr lang="en-US" b="1" dirty="0"/>
              <a:t>I = V / R</a:t>
            </a:r>
            <a:endParaRPr lang="en-US" dirty="0"/>
          </a:p>
        </p:txBody>
      </p:sp>
      <p:pic>
        <p:nvPicPr>
          <p:cNvPr id="7" name="Content Placeholder 6" title="Ohm's Law Diagram">
            <a:extLst>
              <a:ext uri="{FF2B5EF4-FFF2-40B4-BE49-F238E27FC236}">
                <a16:creationId xmlns:a16="http://schemas.microsoft.com/office/drawing/2014/main" id="{11C9F402-080C-48B6-B61A-FA69B3DE63A7}"/>
              </a:ext>
            </a:extLst>
          </p:cNvPr>
          <p:cNvPicPr>
            <a:picLocks noGrp="1" noChangeAspect="1"/>
          </p:cNvPicPr>
          <p:nvPr>
            <p:ph sz="half" idx="2"/>
          </p:nvPr>
        </p:nvPicPr>
        <p:blipFill>
          <a:blip r:embed="rId3"/>
          <a:stretch>
            <a:fillRect/>
          </a:stretch>
        </p:blipFill>
        <p:spPr>
          <a:xfrm>
            <a:off x="5230761" y="1439747"/>
            <a:ext cx="5029699" cy="3647491"/>
          </a:xfrm>
          <a:prstGeom prst="rect">
            <a:avLst/>
          </a:prstGeom>
        </p:spPr>
      </p:pic>
    </p:spTree>
    <p:extLst>
      <p:ext uri="{BB962C8B-B14F-4D97-AF65-F5344CB8AC3E}">
        <p14:creationId xmlns:p14="http://schemas.microsoft.com/office/powerpoint/2010/main" val="11229989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2A1C3B-51E5-44CD-B5C4-A4C6FCEDEB7B}"/>
              </a:ext>
            </a:extLst>
          </p:cNvPr>
          <p:cNvSpPr>
            <a:spLocks noGrp="1"/>
          </p:cNvSpPr>
          <p:nvPr>
            <p:ph type="title"/>
          </p:nvPr>
        </p:nvSpPr>
        <p:spPr/>
        <p:txBody>
          <a:bodyPr/>
          <a:lstStyle/>
          <a:p>
            <a:r>
              <a:rPr lang="en-US" b="1" dirty="0">
                <a:solidFill>
                  <a:srgbClr val="FF0000"/>
                </a:solidFill>
              </a:rPr>
              <a:t>Ohm’s Law - Example</a:t>
            </a:r>
          </a:p>
        </p:txBody>
      </p:sp>
      <p:sp>
        <p:nvSpPr>
          <p:cNvPr id="3" name="Content Placeholder 2">
            <a:extLst>
              <a:ext uri="{FF2B5EF4-FFF2-40B4-BE49-F238E27FC236}">
                <a16:creationId xmlns:a16="http://schemas.microsoft.com/office/drawing/2014/main" id="{81997335-DE99-4C52-9D5E-2C9EFA26C922}"/>
              </a:ext>
            </a:extLst>
          </p:cNvPr>
          <p:cNvSpPr>
            <a:spLocks noGrp="1"/>
          </p:cNvSpPr>
          <p:nvPr>
            <p:ph idx="1"/>
          </p:nvPr>
        </p:nvSpPr>
        <p:spPr/>
        <p:txBody>
          <a:bodyPr/>
          <a:lstStyle/>
          <a:p>
            <a:r>
              <a:rPr lang="en-US" dirty="0"/>
              <a:t>110 volt circuit</a:t>
            </a:r>
          </a:p>
          <a:p>
            <a:r>
              <a:rPr lang="en-US" dirty="0"/>
              <a:t>"Under dry conditions, the resistance offered by the human body may be as high as </a:t>
            </a:r>
            <a:r>
              <a:rPr lang="en-US" b="1" dirty="0"/>
              <a:t>100,000 ohms</a:t>
            </a:r>
            <a:r>
              <a:rPr lang="en-US" dirty="0"/>
              <a:t>. Wet or broken skin may drop the body's resistance to </a:t>
            </a:r>
            <a:r>
              <a:rPr lang="en-US" b="1" dirty="0"/>
              <a:t>1,000 ohms</a:t>
            </a:r>
            <a:r>
              <a:rPr lang="en-US" dirty="0"/>
              <a:t>," - NIOSH</a:t>
            </a:r>
          </a:p>
          <a:p>
            <a:endParaRPr lang="en-US" dirty="0"/>
          </a:p>
        </p:txBody>
      </p:sp>
    </p:spTree>
    <p:extLst>
      <p:ext uri="{BB962C8B-B14F-4D97-AF65-F5344CB8AC3E}">
        <p14:creationId xmlns:p14="http://schemas.microsoft.com/office/powerpoint/2010/main" val="31460013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title="Effects of current on body">
            <a:extLst>
              <a:ext uri="{FF2B5EF4-FFF2-40B4-BE49-F238E27FC236}">
                <a16:creationId xmlns:a16="http://schemas.microsoft.com/office/drawing/2014/main" id="{D865785F-EA7F-42E0-97FB-01B15E5988AB}"/>
              </a:ext>
            </a:extLst>
          </p:cNvPr>
          <p:cNvPicPr>
            <a:picLocks noChangeAspect="1"/>
          </p:cNvPicPr>
          <p:nvPr/>
        </p:nvPicPr>
        <p:blipFill>
          <a:blip r:embed="rId3"/>
          <a:stretch>
            <a:fillRect/>
          </a:stretch>
        </p:blipFill>
        <p:spPr>
          <a:xfrm>
            <a:off x="1496291" y="254642"/>
            <a:ext cx="9282545" cy="6603357"/>
          </a:xfrm>
          <a:prstGeom prst="rect">
            <a:avLst/>
          </a:prstGeom>
        </p:spPr>
      </p:pic>
      <p:sp>
        <p:nvSpPr>
          <p:cNvPr id="4" name="Title 3" hidden="1">
            <a:extLst>
              <a:ext uri="{FF2B5EF4-FFF2-40B4-BE49-F238E27FC236}">
                <a16:creationId xmlns:a16="http://schemas.microsoft.com/office/drawing/2014/main" id="{87E95504-77DE-4E56-83A1-24DA57071B35}"/>
              </a:ext>
            </a:extLst>
          </p:cNvPr>
          <p:cNvSpPr>
            <a:spLocks noGrp="1"/>
          </p:cNvSpPr>
          <p:nvPr>
            <p:ph type="title"/>
          </p:nvPr>
        </p:nvSpPr>
        <p:spPr/>
        <p:txBody>
          <a:bodyPr/>
          <a:lstStyle/>
          <a:p>
            <a:r>
              <a:rPr lang="en-US" dirty="0"/>
              <a:t>Effects of Current on Body</a:t>
            </a:r>
          </a:p>
        </p:txBody>
      </p:sp>
    </p:spTree>
    <p:extLst>
      <p:ext uri="{BB962C8B-B14F-4D97-AF65-F5344CB8AC3E}">
        <p14:creationId xmlns:p14="http://schemas.microsoft.com/office/powerpoint/2010/main" val="33355590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8B9E8-3A43-4E1E-A895-1B2A0A264E31}"/>
              </a:ext>
            </a:extLst>
          </p:cNvPr>
          <p:cNvSpPr>
            <a:spLocks noGrp="1"/>
          </p:cNvSpPr>
          <p:nvPr>
            <p:ph type="title"/>
          </p:nvPr>
        </p:nvSpPr>
        <p:spPr/>
        <p:txBody>
          <a:bodyPr/>
          <a:lstStyle/>
          <a:p>
            <a:r>
              <a:rPr lang="en-US" b="1" dirty="0">
                <a:solidFill>
                  <a:srgbClr val="FF0000"/>
                </a:solidFill>
              </a:rPr>
              <a:t>Introduction to OSHA</a:t>
            </a:r>
          </a:p>
        </p:txBody>
      </p:sp>
      <p:sp>
        <p:nvSpPr>
          <p:cNvPr id="3" name="Content Placeholder 2">
            <a:extLst>
              <a:ext uri="{FF2B5EF4-FFF2-40B4-BE49-F238E27FC236}">
                <a16:creationId xmlns:a16="http://schemas.microsoft.com/office/drawing/2014/main" id="{85BE0FDA-F5A2-4CCC-ADC9-8B0CDF6D7568}"/>
              </a:ext>
            </a:extLst>
          </p:cNvPr>
          <p:cNvSpPr>
            <a:spLocks noGrp="1"/>
          </p:cNvSpPr>
          <p:nvPr>
            <p:ph idx="1"/>
          </p:nvPr>
        </p:nvSpPr>
        <p:spPr/>
        <p:txBody>
          <a:bodyPr>
            <a:normAutofit fontScale="92500"/>
          </a:bodyPr>
          <a:lstStyle/>
          <a:p>
            <a:pPr lvl="0"/>
            <a:r>
              <a:rPr lang="en-US" dirty="0"/>
              <a:t>OSHA’s purpose and employer duty to provide a safe place of employment</a:t>
            </a:r>
          </a:p>
          <a:p>
            <a:pPr lvl="0"/>
            <a:r>
              <a:rPr lang="en-US" dirty="0"/>
              <a:t>Employer/employee rights &amp; responsibilities under the </a:t>
            </a:r>
            <a:r>
              <a:rPr lang="en-US" dirty="0" err="1"/>
              <a:t>OSHAct</a:t>
            </a:r>
            <a:endParaRPr lang="en-US" dirty="0"/>
          </a:p>
          <a:p>
            <a:pPr lvl="0"/>
            <a:r>
              <a:rPr lang="en-US" dirty="0"/>
              <a:t>Refusing to work because conditions are dangerous</a:t>
            </a:r>
          </a:p>
          <a:p>
            <a:pPr lvl="0"/>
            <a:r>
              <a:rPr lang="en-US" dirty="0"/>
              <a:t>OSHA’s multi-employer worksite citation policy</a:t>
            </a:r>
          </a:p>
          <a:p>
            <a:pPr lvl="0"/>
            <a:r>
              <a:rPr lang="en-US" dirty="0"/>
              <a:t>Rights as a whistleblower</a:t>
            </a:r>
          </a:p>
          <a:p>
            <a:pPr lvl="0"/>
            <a:r>
              <a:rPr lang="en-US" dirty="0"/>
              <a:t>OSHA policy on providing and paying for personal protective equipment</a:t>
            </a:r>
          </a:p>
          <a:p>
            <a:pPr lvl="0"/>
            <a:r>
              <a:rPr lang="en-US" dirty="0"/>
              <a:t>Reporting of fatalities and catastrophes</a:t>
            </a:r>
          </a:p>
          <a:p>
            <a:pPr lvl="0"/>
            <a:r>
              <a:rPr lang="en-US" dirty="0"/>
              <a:t>OSHA and NFPA industry consensus standards for electrical work</a:t>
            </a:r>
          </a:p>
          <a:p>
            <a:pPr lvl="0"/>
            <a:r>
              <a:rPr lang="en-US" dirty="0"/>
              <a:t>Qualified person</a:t>
            </a:r>
          </a:p>
        </p:txBody>
      </p:sp>
    </p:spTree>
    <p:extLst>
      <p:ext uri="{BB962C8B-B14F-4D97-AF65-F5344CB8AC3E}">
        <p14:creationId xmlns:p14="http://schemas.microsoft.com/office/powerpoint/2010/main" val="29889030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AC229-ABA9-4523-B75F-DBDEEAC741F6}"/>
              </a:ext>
            </a:extLst>
          </p:cNvPr>
          <p:cNvSpPr>
            <a:spLocks noGrp="1"/>
          </p:cNvSpPr>
          <p:nvPr>
            <p:ph type="title"/>
          </p:nvPr>
        </p:nvSpPr>
        <p:spPr/>
        <p:txBody>
          <a:bodyPr/>
          <a:lstStyle/>
          <a:p>
            <a:r>
              <a:rPr lang="en-US" b="1" dirty="0">
                <a:solidFill>
                  <a:srgbClr val="FF0000"/>
                </a:solidFill>
              </a:rPr>
              <a:t>General Duty Clause</a:t>
            </a:r>
          </a:p>
        </p:txBody>
      </p:sp>
      <p:sp>
        <p:nvSpPr>
          <p:cNvPr id="3" name="Content Placeholder 2">
            <a:extLst>
              <a:ext uri="{FF2B5EF4-FFF2-40B4-BE49-F238E27FC236}">
                <a16:creationId xmlns:a16="http://schemas.microsoft.com/office/drawing/2014/main" id="{E0C31655-A7E6-4ACE-A155-95272536ADB6}"/>
              </a:ext>
            </a:extLst>
          </p:cNvPr>
          <p:cNvSpPr>
            <a:spLocks noGrp="1"/>
          </p:cNvSpPr>
          <p:nvPr>
            <p:ph idx="1"/>
          </p:nvPr>
        </p:nvSpPr>
        <p:spPr/>
        <p:txBody>
          <a:bodyPr/>
          <a:lstStyle/>
          <a:p>
            <a:pPr marL="0" indent="0">
              <a:buNone/>
            </a:pPr>
            <a:r>
              <a:rPr lang="en-US" b="1" i="1" dirty="0"/>
              <a:t>(a)	Each employer</a:t>
            </a:r>
            <a:endParaRPr lang="en-US" dirty="0"/>
          </a:p>
          <a:p>
            <a:pPr marL="1144588" lvl="0"/>
            <a:r>
              <a:rPr lang="en-US" i="1" dirty="0"/>
              <a:t>Shall furnish to each of his employees employment and a place of employment which are free from recognized hazards that are causing or are likely to cause death or serious physical harm to his employees.</a:t>
            </a:r>
            <a:endParaRPr lang="en-US" dirty="0"/>
          </a:p>
          <a:p>
            <a:pPr marL="1144588" lvl="0"/>
            <a:r>
              <a:rPr lang="en-US" i="1" dirty="0"/>
              <a:t>Shall comply with occupational safety and health standards promulgated under this Act.</a:t>
            </a:r>
            <a:endParaRPr lang="en-US" dirty="0"/>
          </a:p>
          <a:p>
            <a:pPr marL="914400" indent="-914400">
              <a:buNone/>
            </a:pPr>
            <a:r>
              <a:rPr lang="en-US" b="1" i="1" dirty="0"/>
              <a:t>(b)	Each employee</a:t>
            </a:r>
            <a:r>
              <a:rPr lang="en-US" i="1" dirty="0"/>
              <a:t> shall comply with occupational safety and health standards and all rules, regulations, and orders issued pursuant to this Act which are applicable to his own actions and conduct.</a:t>
            </a:r>
            <a:endParaRPr lang="en-US" dirty="0"/>
          </a:p>
          <a:p>
            <a:endParaRPr lang="en-US" dirty="0"/>
          </a:p>
        </p:txBody>
      </p:sp>
    </p:spTree>
    <p:extLst>
      <p:ext uri="{BB962C8B-B14F-4D97-AF65-F5344CB8AC3E}">
        <p14:creationId xmlns:p14="http://schemas.microsoft.com/office/powerpoint/2010/main" val="19161860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B7A3B-DC93-48F5-A7FE-B80A015532D5}"/>
              </a:ext>
            </a:extLst>
          </p:cNvPr>
          <p:cNvSpPr>
            <a:spLocks noGrp="1"/>
          </p:cNvSpPr>
          <p:nvPr>
            <p:ph type="title"/>
          </p:nvPr>
        </p:nvSpPr>
        <p:spPr/>
        <p:txBody>
          <a:bodyPr>
            <a:normAutofit/>
          </a:bodyPr>
          <a:lstStyle/>
          <a:p>
            <a:r>
              <a:rPr lang="en-US" b="1" i="1" dirty="0">
                <a:solidFill>
                  <a:srgbClr val="FF0000"/>
                </a:solidFill>
              </a:rPr>
              <a:t>OSHA Standard Reference: </a:t>
            </a:r>
            <a:r>
              <a:rPr lang="en-US" b="1" dirty="0">
                <a:solidFill>
                  <a:srgbClr val="FF0000"/>
                </a:solidFill>
              </a:rPr>
              <a:t>1910.335(a)(1)(</a:t>
            </a:r>
            <a:r>
              <a:rPr lang="en-US" b="1" dirty="0" err="1">
                <a:solidFill>
                  <a:srgbClr val="FF0000"/>
                </a:solidFill>
              </a:rPr>
              <a:t>i</a:t>
            </a:r>
            <a:r>
              <a:rPr lang="en-US" b="1" dirty="0">
                <a:solidFill>
                  <a:srgbClr val="FF0000"/>
                </a:solidFill>
              </a:rPr>
              <a:t>)</a:t>
            </a:r>
            <a:endParaRPr lang="en-US" dirty="0">
              <a:solidFill>
                <a:srgbClr val="FF0000"/>
              </a:solidFill>
            </a:endParaRPr>
          </a:p>
        </p:txBody>
      </p:sp>
      <p:sp>
        <p:nvSpPr>
          <p:cNvPr id="3" name="Content Placeholder 2">
            <a:extLst>
              <a:ext uri="{FF2B5EF4-FFF2-40B4-BE49-F238E27FC236}">
                <a16:creationId xmlns:a16="http://schemas.microsoft.com/office/drawing/2014/main" id="{1D6415C4-9AA1-4A8D-83A8-0EA6CD17EB9E}"/>
              </a:ext>
            </a:extLst>
          </p:cNvPr>
          <p:cNvSpPr>
            <a:spLocks noGrp="1"/>
          </p:cNvSpPr>
          <p:nvPr>
            <p:ph idx="1"/>
          </p:nvPr>
        </p:nvSpPr>
        <p:spPr/>
        <p:txBody>
          <a:bodyPr/>
          <a:lstStyle/>
          <a:p>
            <a:pPr marL="0" indent="0">
              <a:buNone/>
            </a:pPr>
            <a:r>
              <a:rPr lang="en-US" dirty="0"/>
              <a:t>“Employees working in areas where there are potential electrical hazards shall be provided with, and shall use, electrical protective equipment that is appropriate for the specific parts of the body to be protected and for the work to be performed.” </a:t>
            </a:r>
          </a:p>
        </p:txBody>
      </p:sp>
    </p:spTree>
    <p:extLst>
      <p:ext uri="{BB962C8B-B14F-4D97-AF65-F5344CB8AC3E}">
        <p14:creationId xmlns:p14="http://schemas.microsoft.com/office/powerpoint/2010/main" val="22687082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title="Job Safety Poster">
            <a:extLst>
              <a:ext uri="{FF2B5EF4-FFF2-40B4-BE49-F238E27FC236}">
                <a16:creationId xmlns:a16="http://schemas.microsoft.com/office/drawing/2014/main" id="{5DA52F28-6B53-4210-A48E-EBE185D9E80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14107" y="0"/>
            <a:ext cx="4163786" cy="6858000"/>
          </a:xfrm>
          <a:prstGeom prst="rect">
            <a:avLst/>
          </a:prstGeom>
        </p:spPr>
      </p:pic>
      <p:sp>
        <p:nvSpPr>
          <p:cNvPr id="2" name="Title 1" hidden="1">
            <a:extLst>
              <a:ext uri="{FF2B5EF4-FFF2-40B4-BE49-F238E27FC236}">
                <a16:creationId xmlns:a16="http://schemas.microsoft.com/office/drawing/2014/main" id="{8ACFB999-4F8A-4FDE-B197-99AA545D7823}"/>
              </a:ext>
            </a:extLst>
          </p:cNvPr>
          <p:cNvSpPr>
            <a:spLocks noGrp="1"/>
          </p:cNvSpPr>
          <p:nvPr>
            <p:ph type="title"/>
          </p:nvPr>
        </p:nvSpPr>
        <p:spPr/>
        <p:txBody>
          <a:bodyPr/>
          <a:lstStyle/>
          <a:p>
            <a:r>
              <a:rPr lang="en-US" dirty="0"/>
              <a:t>Job Safety and Health Poster</a:t>
            </a:r>
          </a:p>
        </p:txBody>
      </p:sp>
    </p:spTree>
    <p:extLst>
      <p:ext uri="{BB962C8B-B14F-4D97-AF65-F5344CB8AC3E}">
        <p14:creationId xmlns:p14="http://schemas.microsoft.com/office/powerpoint/2010/main" val="8779152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3F7F9-1115-46AB-9229-8D3B5982C137}"/>
              </a:ext>
            </a:extLst>
          </p:cNvPr>
          <p:cNvSpPr>
            <a:spLocks noGrp="1"/>
          </p:cNvSpPr>
          <p:nvPr>
            <p:ph type="title"/>
          </p:nvPr>
        </p:nvSpPr>
        <p:spPr/>
        <p:txBody>
          <a:bodyPr>
            <a:normAutofit/>
          </a:bodyPr>
          <a:lstStyle/>
          <a:p>
            <a:r>
              <a:rPr lang="en-US" sz="3600" b="1" dirty="0">
                <a:solidFill>
                  <a:srgbClr val="FF0000"/>
                </a:solidFill>
              </a:rPr>
              <a:t>Refusing to Work because Conditions are Dangerous</a:t>
            </a:r>
            <a:endParaRPr lang="en-US" sz="3600" dirty="0">
              <a:solidFill>
                <a:srgbClr val="FF0000"/>
              </a:solidFill>
            </a:endParaRPr>
          </a:p>
        </p:txBody>
      </p:sp>
      <p:sp>
        <p:nvSpPr>
          <p:cNvPr id="3" name="Content Placeholder 2">
            <a:extLst>
              <a:ext uri="{FF2B5EF4-FFF2-40B4-BE49-F238E27FC236}">
                <a16:creationId xmlns:a16="http://schemas.microsoft.com/office/drawing/2014/main" id="{9D7BAF56-9FFA-476E-A3FE-E747023E5779}"/>
              </a:ext>
            </a:extLst>
          </p:cNvPr>
          <p:cNvSpPr>
            <a:spLocks noGrp="1"/>
          </p:cNvSpPr>
          <p:nvPr>
            <p:ph idx="1"/>
          </p:nvPr>
        </p:nvSpPr>
        <p:spPr/>
        <p:txBody>
          <a:bodyPr/>
          <a:lstStyle/>
          <a:p>
            <a:pPr lvl="0"/>
            <a:r>
              <a:rPr lang="en-US" dirty="0"/>
              <a:t>Ask your employer to correct the hazard;</a:t>
            </a:r>
          </a:p>
          <a:p>
            <a:pPr lvl="0"/>
            <a:r>
              <a:rPr lang="en-US" dirty="0"/>
              <a:t>Ask your employer for other work;</a:t>
            </a:r>
          </a:p>
          <a:p>
            <a:pPr lvl="0"/>
            <a:r>
              <a:rPr lang="en-US" dirty="0"/>
              <a:t>Tell your employer that you won’t perform the work unless and until the hazard is corrected; and</a:t>
            </a:r>
          </a:p>
          <a:p>
            <a:pPr lvl="0"/>
            <a:r>
              <a:rPr lang="en-US" dirty="0"/>
              <a:t>Remain at the worksite until ordered to leave by your employer.</a:t>
            </a:r>
          </a:p>
        </p:txBody>
      </p:sp>
    </p:spTree>
    <p:extLst>
      <p:ext uri="{BB962C8B-B14F-4D97-AF65-F5344CB8AC3E}">
        <p14:creationId xmlns:p14="http://schemas.microsoft.com/office/powerpoint/2010/main" val="3415459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FA5EF0-C6E4-49DC-A4A0-2D2FE62D9989}"/>
              </a:ext>
            </a:extLst>
          </p:cNvPr>
          <p:cNvSpPr>
            <a:spLocks noGrp="1"/>
          </p:cNvSpPr>
          <p:nvPr>
            <p:ph type="title"/>
          </p:nvPr>
        </p:nvSpPr>
        <p:spPr/>
        <p:txBody>
          <a:bodyPr>
            <a:normAutofit/>
          </a:bodyPr>
          <a:lstStyle/>
          <a:p>
            <a:r>
              <a:rPr lang="en-US" sz="4000" b="1" dirty="0">
                <a:solidFill>
                  <a:srgbClr val="FF0000"/>
                </a:solidFill>
              </a:rPr>
              <a:t>OSHA’s Multi-Employer Worksite Citation Policy</a:t>
            </a:r>
            <a:endParaRPr lang="en-US" sz="4000" dirty="0">
              <a:solidFill>
                <a:srgbClr val="FF0000"/>
              </a:solidFill>
            </a:endParaRPr>
          </a:p>
        </p:txBody>
      </p:sp>
      <p:sp>
        <p:nvSpPr>
          <p:cNvPr id="3" name="Content Placeholder 2">
            <a:extLst>
              <a:ext uri="{FF2B5EF4-FFF2-40B4-BE49-F238E27FC236}">
                <a16:creationId xmlns:a16="http://schemas.microsoft.com/office/drawing/2014/main" id="{80A5D938-A6B0-499A-BE86-1B07998773C9}"/>
              </a:ext>
            </a:extLst>
          </p:cNvPr>
          <p:cNvSpPr>
            <a:spLocks noGrp="1"/>
          </p:cNvSpPr>
          <p:nvPr>
            <p:ph idx="1"/>
          </p:nvPr>
        </p:nvSpPr>
        <p:spPr>
          <a:xfrm>
            <a:off x="838200" y="1825625"/>
            <a:ext cx="4574309" cy="4351338"/>
          </a:xfrm>
        </p:spPr>
        <p:txBody>
          <a:bodyPr/>
          <a:lstStyle/>
          <a:p>
            <a:r>
              <a:rPr lang="en-US" b="1" dirty="0"/>
              <a:t>The Creating Employer</a:t>
            </a:r>
          </a:p>
          <a:p>
            <a:r>
              <a:rPr lang="en-US" b="1" dirty="0"/>
              <a:t>The Exposing Employer</a:t>
            </a:r>
          </a:p>
          <a:p>
            <a:r>
              <a:rPr lang="en-US" b="1" dirty="0"/>
              <a:t>The Correcting Employer</a:t>
            </a:r>
          </a:p>
          <a:p>
            <a:r>
              <a:rPr lang="en-US" b="1" dirty="0"/>
              <a:t>The Controlling Employer</a:t>
            </a:r>
            <a:endParaRPr lang="en-US" dirty="0"/>
          </a:p>
        </p:txBody>
      </p:sp>
    </p:spTree>
    <p:extLst>
      <p:ext uri="{BB962C8B-B14F-4D97-AF65-F5344CB8AC3E}">
        <p14:creationId xmlns:p14="http://schemas.microsoft.com/office/powerpoint/2010/main" val="25514823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A8636-3EC8-4F8A-BAEC-8363483D9800}"/>
              </a:ext>
            </a:extLst>
          </p:cNvPr>
          <p:cNvSpPr>
            <a:spLocks noGrp="1"/>
          </p:cNvSpPr>
          <p:nvPr>
            <p:ph type="title"/>
          </p:nvPr>
        </p:nvSpPr>
        <p:spPr/>
        <p:txBody>
          <a:bodyPr/>
          <a:lstStyle/>
          <a:p>
            <a:r>
              <a:rPr lang="en-US" b="1" dirty="0">
                <a:solidFill>
                  <a:srgbClr val="FF0000"/>
                </a:solidFill>
              </a:rPr>
              <a:t>Rights as a Whistleblower</a:t>
            </a:r>
            <a:endParaRPr lang="en-US" dirty="0">
              <a:solidFill>
                <a:srgbClr val="FF0000"/>
              </a:solidFill>
            </a:endParaRPr>
          </a:p>
        </p:txBody>
      </p:sp>
    </p:spTree>
    <p:extLst>
      <p:ext uri="{BB962C8B-B14F-4D97-AF65-F5344CB8AC3E}">
        <p14:creationId xmlns:p14="http://schemas.microsoft.com/office/powerpoint/2010/main" val="6530210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Course Topics…</a:t>
            </a:r>
          </a:p>
        </p:txBody>
      </p:sp>
      <p:sp>
        <p:nvSpPr>
          <p:cNvPr id="3" name="Content Placeholder 2"/>
          <p:cNvSpPr>
            <a:spLocks noGrp="1"/>
          </p:cNvSpPr>
          <p:nvPr>
            <p:ph idx="1"/>
          </p:nvPr>
        </p:nvSpPr>
        <p:spPr/>
        <p:txBody>
          <a:bodyPr>
            <a:normAutofit lnSpcReduction="10000"/>
          </a:bodyPr>
          <a:lstStyle/>
          <a:p>
            <a:r>
              <a:rPr lang="en-US" dirty="0"/>
              <a:t>OSHA</a:t>
            </a:r>
          </a:p>
          <a:p>
            <a:r>
              <a:rPr lang="en-US" dirty="0"/>
              <a:t>Introduction to electrical hazards and how shocks occur</a:t>
            </a:r>
          </a:p>
          <a:p>
            <a:r>
              <a:rPr lang="en-US" dirty="0"/>
              <a:t>Recognition and avoidance of common electrical hazards</a:t>
            </a:r>
          </a:p>
          <a:p>
            <a:r>
              <a:rPr lang="en-US" dirty="0"/>
              <a:t>Overhead and underground power lines.</a:t>
            </a:r>
          </a:p>
          <a:p>
            <a:r>
              <a:rPr lang="en-US" dirty="0"/>
              <a:t>Ground fault protection</a:t>
            </a:r>
          </a:p>
          <a:p>
            <a:r>
              <a:rPr lang="en-US" dirty="0"/>
              <a:t>Extension cords and tools</a:t>
            </a:r>
          </a:p>
          <a:p>
            <a:r>
              <a:rPr lang="en-US" dirty="0"/>
              <a:t>Lockout/</a:t>
            </a:r>
            <a:r>
              <a:rPr lang="en-US" dirty="0" err="1"/>
              <a:t>Tagout</a:t>
            </a:r>
            <a:endParaRPr lang="en-US" dirty="0"/>
          </a:p>
          <a:p>
            <a:r>
              <a:rPr lang="en-US" dirty="0"/>
              <a:t>Electrical safety-related work practices</a:t>
            </a:r>
          </a:p>
          <a:p>
            <a:r>
              <a:rPr lang="en-US" dirty="0"/>
              <a:t>PPE</a:t>
            </a:r>
          </a:p>
        </p:txBody>
      </p:sp>
    </p:spTree>
    <p:extLst>
      <p:ext uri="{BB962C8B-B14F-4D97-AF65-F5344CB8AC3E}">
        <p14:creationId xmlns:p14="http://schemas.microsoft.com/office/powerpoint/2010/main" val="20675900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D7E98-8263-4732-B973-071CB257205B}"/>
              </a:ext>
            </a:extLst>
          </p:cNvPr>
          <p:cNvSpPr>
            <a:spLocks noGrp="1"/>
          </p:cNvSpPr>
          <p:nvPr>
            <p:ph type="title"/>
          </p:nvPr>
        </p:nvSpPr>
        <p:spPr/>
        <p:txBody>
          <a:bodyPr>
            <a:normAutofit/>
          </a:bodyPr>
          <a:lstStyle/>
          <a:p>
            <a:r>
              <a:rPr lang="en-US" b="1" dirty="0">
                <a:solidFill>
                  <a:srgbClr val="FF0000"/>
                </a:solidFill>
              </a:rPr>
              <a:t>Employers must Provide and Pay for most PPE</a:t>
            </a:r>
            <a:endParaRPr lang="en-US" dirty="0">
              <a:solidFill>
                <a:srgbClr val="FF0000"/>
              </a:solidFill>
            </a:endParaRPr>
          </a:p>
        </p:txBody>
      </p:sp>
      <p:pic>
        <p:nvPicPr>
          <p:cNvPr id="10" name="Content Placeholder 9" title="Employer pays for most PPE">
            <a:extLst>
              <a:ext uri="{FF2B5EF4-FFF2-40B4-BE49-F238E27FC236}">
                <a16:creationId xmlns:a16="http://schemas.microsoft.com/office/drawing/2014/main" id="{B1D4EA3C-B5C6-4EFD-BF13-7EEA8C40375D}"/>
              </a:ext>
            </a:extLst>
          </p:cNvPr>
          <p:cNvPicPr>
            <a:picLocks noGrp="1" noChangeAspect="1"/>
          </p:cNvPicPr>
          <p:nvPr>
            <p:ph idx="1"/>
          </p:nvPr>
        </p:nvPicPr>
        <p:blipFill>
          <a:blip r:embed="rId3"/>
          <a:stretch>
            <a:fillRect/>
          </a:stretch>
        </p:blipFill>
        <p:spPr>
          <a:xfrm>
            <a:off x="1543664" y="1776930"/>
            <a:ext cx="9282013" cy="4535380"/>
          </a:xfrm>
          <a:prstGeom prst="rect">
            <a:avLst/>
          </a:prstGeom>
        </p:spPr>
      </p:pic>
    </p:spTree>
    <p:extLst>
      <p:ext uri="{BB962C8B-B14F-4D97-AF65-F5344CB8AC3E}">
        <p14:creationId xmlns:p14="http://schemas.microsoft.com/office/powerpoint/2010/main" val="5637219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1533B36-60BC-4441-8B3B-D344341C7F25}"/>
              </a:ext>
            </a:extLst>
          </p:cNvPr>
          <p:cNvSpPr>
            <a:spLocks noGrp="1"/>
          </p:cNvSpPr>
          <p:nvPr>
            <p:ph type="title"/>
          </p:nvPr>
        </p:nvSpPr>
        <p:spPr/>
        <p:txBody>
          <a:bodyPr/>
          <a:lstStyle/>
          <a:p>
            <a:r>
              <a:rPr lang="en-US" b="1" dirty="0">
                <a:solidFill>
                  <a:srgbClr val="FF0000"/>
                </a:solidFill>
              </a:rPr>
              <a:t>Reporting of Fatalities and Catastrophes</a:t>
            </a:r>
            <a:endParaRPr lang="en-US" dirty="0">
              <a:solidFill>
                <a:srgbClr val="FF0000"/>
              </a:solidFill>
            </a:endParaRPr>
          </a:p>
        </p:txBody>
      </p:sp>
      <p:sp>
        <p:nvSpPr>
          <p:cNvPr id="4" name="Content Placeholder 3">
            <a:extLst>
              <a:ext uri="{FF2B5EF4-FFF2-40B4-BE49-F238E27FC236}">
                <a16:creationId xmlns:a16="http://schemas.microsoft.com/office/drawing/2014/main" id="{38577116-11FB-4360-A16E-2C2F95260372}"/>
              </a:ext>
            </a:extLst>
          </p:cNvPr>
          <p:cNvSpPr>
            <a:spLocks noGrp="1"/>
          </p:cNvSpPr>
          <p:nvPr>
            <p:ph idx="1"/>
          </p:nvPr>
        </p:nvSpPr>
        <p:spPr/>
        <p:txBody>
          <a:bodyPr/>
          <a:lstStyle/>
          <a:p>
            <a:r>
              <a:rPr lang="en-US" dirty="0"/>
              <a:t>Employers must report all work related fatalities within eight (8) hours.</a:t>
            </a:r>
          </a:p>
          <a:p>
            <a:r>
              <a:rPr lang="en-US" dirty="0"/>
              <a:t>All work-related inpatient hospitalizations, all amputations and all losses of an eye within 24 hours.</a:t>
            </a:r>
          </a:p>
        </p:txBody>
      </p:sp>
    </p:spTree>
    <p:extLst>
      <p:ext uri="{BB962C8B-B14F-4D97-AF65-F5344CB8AC3E}">
        <p14:creationId xmlns:p14="http://schemas.microsoft.com/office/powerpoint/2010/main" val="2925448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4AE7C-9D43-4DE2-A253-D94E31D70087}"/>
              </a:ext>
            </a:extLst>
          </p:cNvPr>
          <p:cNvSpPr>
            <a:spLocks noGrp="1"/>
          </p:cNvSpPr>
          <p:nvPr>
            <p:ph type="title"/>
          </p:nvPr>
        </p:nvSpPr>
        <p:spPr/>
        <p:txBody>
          <a:bodyPr/>
          <a:lstStyle/>
          <a:p>
            <a:r>
              <a:rPr lang="en-US" b="1" dirty="0">
                <a:solidFill>
                  <a:srgbClr val="FF0000"/>
                </a:solidFill>
              </a:rPr>
              <a:t>OSHA &amp; NFPA Electrical Standards</a:t>
            </a:r>
          </a:p>
        </p:txBody>
      </p:sp>
      <p:sp>
        <p:nvSpPr>
          <p:cNvPr id="3" name="Content Placeholder 2">
            <a:extLst>
              <a:ext uri="{FF2B5EF4-FFF2-40B4-BE49-F238E27FC236}">
                <a16:creationId xmlns:a16="http://schemas.microsoft.com/office/drawing/2014/main" id="{7E5E8CE1-D7A7-4649-9AA3-B1C07A30F92C}"/>
              </a:ext>
            </a:extLst>
          </p:cNvPr>
          <p:cNvSpPr>
            <a:spLocks noGrp="1"/>
          </p:cNvSpPr>
          <p:nvPr>
            <p:ph idx="1"/>
          </p:nvPr>
        </p:nvSpPr>
        <p:spPr/>
        <p:txBody>
          <a:bodyPr/>
          <a:lstStyle/>
          <a:p>
            <a:pPr lvl="0"/>
            <a:r>
              <a:rPr lang="en-US" dirty="0"/>
              <a:t>29 CFR 1910 Subpart S</a:t>
            </a:r>
          </a:p>
          <a:p>
            <a:pPr lvl="0"/>
            <a:r>
              <a:rPr lang="en-US" dirty="0"/>
              <a:t>29 CFR 1926 Subpart K</a:t>
            </a:r>
          </a:p>
          <a:p>
            <a:r>
              <a:rPr lang="en-US" dirty="0"/>
              <a:t>NFPA 70E: Standard for Electrical Safety in the Workplace</a:t>
            </a:r>
          </a:p>
        </p:txBody>
      </p:sp>
    </p:spTree>
    <p:extLst>
      <p:ext uri="{BB962C8B-B14F-4D97-AF65-F5344CB8AC3E}">
        <p14:creationId xmlns:p14="http://schemas.microsoft.com/office/powerpoint/2010/main" val="1813724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5F34C-9235-499B-84B2-6507F554965E}"/>
              </a:ext>
            </a:extLst>
          </p:cNvPr>
          <p:cNvSpPr>
            <a:spLocks noGrp="1"/>
          </p:cNvSpPr>
          <p:nvPr>
            <p:ph type="title"/>
          </p:nvPr>
        </p:nvSpPr>
        <p:spPr/>
        <p:txBody>
          <a:bodyPr/>
          <a:lstStyle/>
          <a:p>
            <a:r>
              <a:rPr lang="en-US" b="1" dirty="0">
                <a:solidFill>
                  <a:srgbClr val="FF0000"/>
                </a:solidFill>
              </a:rPr>
              <a:t>Qualified Person (OSHA) – 29 CFR 1910.399</a:t>
            </a:r>
            <a:endParaRPr lang="en-US" dirty="0">
              <a:solidFill>
                <a:srgbClr val="FF0000"/>
              </a:solidFill>
            </a:endParaRPr>
          </a:p>
        </p:txBody>
      </p:sp>
      <p:sp>
        <p:nvSpPr>
          <p:cNvPr id="3" name="Content Placeholder 2">
            <a:extLst>
              <a:ext uri="{FF2B5EF4-FFF2-40B4-BE49-F238E27FC236}">
                <a16:creationId xmlns:a16="http://schemas.microsoft.com/office/drawing/2014/main" id="{3500084D-1DEA-44E3-9DDA-57A0CD8F5590}"/>
              </a:ext>
            </a:extLst>
          </p:cNvPr>
          <p:cNvSpPr>
            <a:spLocks noGrp="1"/>
          </p:cNvSpPr>
          <p:nvPr>
            <p:ph sz="half" idx="1"/>
          </p:nvPr>
        </p:nvSpPr>
        <p:spPr/>
        <p:txBody>
          <a:bodyPr/>
          <a:lstStyle/>
          <a:p>
            <a:r>
              <a:rPr lang="en-US" dirty="0"/>
              <a:t>One who has received training in and has demonstrated skills and knowledge in the construction and operation of electric equipment and installations and the hazards involved.</a:t>
            </a:r>
          </a:p>
        </p:txBody>
      </p:sp>
      <p:pic>
        <p:nvPicPr>
          <p:cNvPr id="7" name="Content Placeholder 6" descr="electrical worker">
            <a:extLst>
              <a:ext uri="{FF2B5EF4-FFF2-40B4-BE49-F238E27FC236}">
                <a16:creationId xmlns:a16="http://schemas.microsoft.com/office/drawing/2014/main" id="{C020BC18-2E85-4BA2-8453-7624CC6F1061}"/>
              </a:ext>
            </a:extLst>
          </p:cNvPr>
          <p:cNvPicPr>
            <a:picLocks noGrp="1" noChangeAspect="1" noChangeArrowheads="1"/>
          </p:cNvPicPr>
          <p:nvPr>
            <p:ph sz="half" idx="2"/>
          </p:nvPr>
        </p:nvPicPr>
        <p:blipFill>
          <a:blip r:embed="rId3"/>
          <a:srcRect/>
          <a:stretch>
            <a:fillRect/>
          </a:stretch>
        </p:blipFill>
        <p:spPr>
          <a:xfrm>
            <a:off x="7006881" y="1825625"/>
            <a:ext cx="3512237" cy="4351338"/>
          </a:xfrm>
          <a:prstGeom prst="rect">
            <a:avLst/>
          </a:prstGeom>
          <a:noFill/>
        </p:spPr>
      </p:pic>
    </p:spTree>
    <p:extLst>
      <p:ext uri="{BB962C8B-B14F-4D97-AF65-F5344CB8AC3E}">
        <p14:creationId xmlns:p14="http://schemas.microsoft.com/office/powerpoint/2010/main" val="19310118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3903F-D56E-4786-8870-12D7ABA65C7D}"/>
              </a:ext>
            </a:extLst>
          </p:cNvPr>
          <p:cNvSpPr>
            <a:spLocks noGrp="1"/>
          </p:cNvSpPr>
          <p:nvPr>
            <p:ph type="title"/>
          </p:nvPr>
        </p:nvSpPr>
        <p:spPr/>
        <p:txBody>
          <a:bodyPr>
            <a:normAutofit fontScale="90000"/>
          </a:bodyPr>
          <a:lstStyle/>
          <a:p>
            <a:pPr algn="r"/>
            <a:r>
              <a:rPr lang="en-US" sz="4000" b="1" dirty="0">
                <a:solidFill>
                  <a:srgbClr val="FF0000"/>
                </a:solidFill>
              </a:rPr>
              <a:t>OSHA Lockout/Tagout (Control of Hazardous Energy) </a:t>
            </a:r>
            <a:r>
              <a:rPr lang="en-US" sz="3600" b="1" dirty="0">
                <a:solidFill>
                  <a:srgbClr val="FF0000"/>
                </a:solidFill>
              </a:rPr>
              <a:t/>
            </a:r>
            <a:br>
              <a:rPr lang="en-US" sz="3600" b="1" dirty="0">
                <a:solidFill>
                  <a:srgbClr val="FF0000"/>
                </a:solidFill>
              </a:rPr>
            </a:br>
            <a:r>
              <a:rPr lang="en-US" sz="3600" b="1" dirty="0">
                <a:solidFill>
                  <a:srgbClr val="FF0000"/>
                </a:solidFill>
              </a:rPr>
              <a:t>– 29 CFR 1910.147(b)</a:t>
            </a:r>
            <a:endParaRPr lang="en-US" sz="3600" dirty="0">
              <a:solidFill>
                <a:srgbClr val="FF0000"/>
              </a:solidFill>
            </a:endParaRPr>
          </a:p>
        </p:txBody>
      </p:sp>
      <p:sp>
        <p:nvSpPr>
          <p:cNvPr id="3" name="Content Placeholder 2">
            <a:extLst>
              <a:ext uri="{FF2B5EF4-FFF2-40B4-BE49-F238E27FC236}">
                <a16:creationId xmlns:a16="http://schemas.microsoft.com/office/drawing/2014/main" id="{0ACD8B93-C079-422A-85F9-11DEFF72E3B4}"/>
              </a:ext>
            </a:extLst>
          </p:cNvPr>
          <p:cNvSpPr>
            <a:spLocks noGrp="1"/>
          </p:cNvSpPr>
          <p:nvPr>
            <p:ph idx="1"/>
          </p:nvPr>
        </p:nvSpPr>
        <p:spPr/>
        <p:txBody>
          <a:bodyPr/>
          <a:lstStyle/>
          <a:p>
            <a:r>
              <a:rPr lang="en-US" b="1" i="1" dirty="0"/>
              <a:t>Affected employee</a:t>
            </a:r>
            <a:r>
              <a:rPr lang="en-US" b="1" dirty="0"/>
              <a:t>.</a:t>
            </a:r>
            <a:r>
              <a:rPr lang="en-US" dirty="0"/>
              <a:t> An employee whose job requires him/her to operate or use a machine or equipment on which servicing or maintenance is being performed under lockout or tagout, or whose job requires him/her to work in an area in which such servicing or maintenance is being performed. </a:t>
            </a:r>
          </a:p>
          <a:p>
            <a:r>
              <a:rPr lang="en-US" b="1" i="1" dirty="0"/>
              <a:t>Authorized employee</a:t>
            </a:r>
            <a:r>
              <a:rPr lang="en-US" b="1" dirty="0"/>
              <a:t>. </a:t>
            </a:r>
            <a:r>
              <a:rPr lang="en-US" dirty="0"/>
              <a:t>A person who locks out or tags out machines or equipment in order to perform servicing or maintenance on that machine or equipment. An affected employee becomes an authorized employee when that employee's duties include performing servicing or maintenance covered under this section.</a:t>
            </a:r>
          </a:p>
        </p:txBody>
      </p:sp>
    </p:spTree>
    <p:extLst>
      <p:ext uri="{BB962C8B-B14F-4D97-AF65-F5344CB8AC3E}">
        <p14:creationId xmlns:p14="http://schemas.microsoft.com/office/powerpoint/2010/main" val="1804986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E0F33-D3D2-43E8-8989-1D49D46602C3}"/>
              </a:ext>
            </a:extLst>
          </p:cNvPr>
          <p:cNvSpPr>
            <a:spLocks noGrp="1"/>
          </p:cNvSpPr>
          <p:nvPr>
            <p:ph type="title"/>
          </p:nvPr>
        </p:nvSpPr>
        <p:spPr/>
        <p:txBody>
          <a:bodyPr/>
          <a:lstStyle/>
          <a:p>
            <a:r>
              <a:rPr lang="en-US" b="1" dirty="0">
                <a:solidFill>
                  <a:srgbClr val="FF0000"/>
                </a:solidFill>
              </a:rPr>
              <a:t>Qualified Person (NFPA 70E)</a:t>
            </a:r>
            <a:endParaRPr lang="en-US" dirty="0">
              <a:solidFill>
                <a:srgbClr val="FF0000"/>
              </a:solidFill>
            </a:endParaRPr>
          </a:p>
        </p:txBody>
      </p:sp>
      <p:sp>
        <p:nvSpPr>
          <p:cNvPr id="3" name="Content Placeholder 2">
            <a:extLst>
              <a:ext uri="{FF2B5EF4-FFF2-40B4-BE49-F238E27FC236}">
                <a16:creationId xmlns:a16="http://schemas.microsoft.com/office/drawing/2014/main" id="{7E74B1BA-BF2D-40A2-A92F-31D868A162FD}"/>
              </a:ext>
            </a:extLst>
          </p:cNvPr>
          <p:cNvSpPr>
            <a:spLocks noGrp="1"/>
          </p:cNvSpPr>
          <p:nvPr>
            <p:ph idx="1"/>
          </p:nvPr>
        </p:nvSpPr>
        <p:spPr/>
        <p:txBody>
          <a:bodyPr>
            <a:normAutofit fontScale="77500" lnSpcReduction="20000"/>
          </a:bodyPr>
          <a:lstStyle/>
          <a:p>
            <a:r>
              <a:rPr lang="en-US" dirty="0"/>
              <a:t>Such persons shall also be familiar with the proper use of the special precautionary techniques, applicable electrical policies and procedures, PPE, insulating and shielding materials, and insulated tools and test equipment.</a:t>
            </a:r>
          </a:p>
          <a:p>
            <a:pPr marL="914400" lvl="0" indent="-461963">
              <a:buFont typeface="+mj-lt"/>
              <a:buAutoNum type="arabicPeriod"/>
            </a:pPr>
            <a:r>
              <a:rPr lang="en-US" b="1" dirty="0">
                <a:solidFill>
                  <a:srgbClr val="FF0000"/>
                </a:solidFill>
              </a:rPr>
              <a:t>Skills and techniques </a:t>
            </a:r>
            <a:r>
              <a:rPr lang="en-US" dirty="0"/>
              <a:t>necessary </a:t>
            </a:r>
            <a:r>
              <a:rPr lang="en-US" b="1" dirty="0">
                <a:solidFill>
                  <a:srgbClr val="FF0000"/>
                </a:solidFill>
              </a:rPr>
              <a:t>to distinguish exposed energized </a:t>
            </a:r>
            <a:r>
              <a:rPr lang="en-US" dirty="0"/>
              <a:t>electrical conductors and circuit parts from other parts of electrical equipment.</a:t>
            </a:r>
          </a:p>
          <a:p>
            <a:pPr marL="914400" lvl="0" indent="-461963">
              <a:buFont typeface="+mj-lt"/>
              <a:buAutoNum type="arabicPeriod"/>
            </a:pPr>
            <a:r>
              <a:rPr lang="en-US" b="1" dirty="0">
                <a:solidFill>
                  <a:srgbClr val="FF0000"/>
                </a:solidFill>
              </a:rPr>
              <a:t>Skills and techniques </a:t>
            </a:r>
            <a:r>
              <a:rPr lang="en-US" dirty="0"/>
              <a:t>necessary </a:t>
            </a:r>
            <a:r>
              <a:rPr lang="en-US" b="1" dirty="0">
                <a:solidFill>
                  <a:srgbClr val="FF0000"/>
                </a:solidFill>
              </a:rPr>
              <a:t>to determine the nominal voltage </a:t>
            </a:r>
            <a:r>
              <a:rPr lang="en-US" dirty="0"/>
              <a:t>of exposed energized electrical conductors and circuit parts.</a:t>
            </a:r>
          </a:p>
          <a:p>
            <a:pPr marL="914400" lvl="0" indent="-461963">
              <a:buFont typeface="+mj-lt"/>
              <a:buAutoNum type="arabicPeriod"/>
            </a:pPr>
            <a:r>
              <a:rPr lang="en-US" b="1" dirty="0">
                <a:solidFill>
                  <a:srgbClr val="FF0000"/>
                </a:solidFill>
              </a:rPr>
              <a:t>Approach distances </a:t>
            </a:r>
            <a:r>
              <a:rPr lang="en-US" dirty="0"/>
              <a:t>specified in NFPA 70E Tables and the corresponding voltages to which the qualified person will be exposed.</a:t>
            </a:r>
          </a:p>
          <a:p>
            <a:pPr marL="914400" lvl="0" indent="-461963">
              <a:buFont typeface="+mj-lt"/>
              <a:buAutoNum type="arabicPeriod"/>
            </a:pPr>
            <a:r>
              <a:rPr lang="en-US" b="1" dirty="0">
                <a:solidFill>
                  <a:srgbClr val="FF0000"/>
                </a:solidFill>
              </a:rPr>
              <a:t>Decision-making process </a:t>
            </a:r>
            <a:r>
              <a:rPr lang="en-US" dirty="0"/>
              <a:t>necessary to be able to do the following:</a:t>
            </a:r>
          </a:p>
          <a:p>
            <a:pPr marL="1376363" lvl="1" indent="-457200">
              <a:buFont typeface="+mj-lt"/>
              <a:buAutoNum type="alphaLcParenR"/>
            </a:pPr>
            <a:r>
              <a:rPr lang="en-US" dirty="0"/>
              <a:t>Perform the job safety planning</a:t>
            </a:r>
          </a:p>
          <a:p>
            <a:pPr marL="1376363" lvl="1" indent="-457200">
              <a:buFont typeface="+mj-lt"/>
              <a:buAutoNum type="alphaLcParenR"/>
            </a:pPr>
            <a:r>
              <a:rPr lang="en-US" dirty="0"/>
              <a:t>Identify electrical hazards</a:t>
            </a:r>
          </a:p>
          <a:p>
            <a:pPr marL="1376363" lvl="1" indent="-457200">
              <a:buFont typeface="+mj-lt"/>
              <a:buAutoNum type="alphaLcParenR"/>
            </a:pPr>
            <a:r>
              <a:rPr lang="en-US" dirty="0"/>
              <a:t>Assess the associated risk</a:t>
            </a:r>
          </a:p>
          <a:p>
            <a:pPr marL="1376363" lvl="1" indent="-457200">
              <a:buFont typeface="+mj-lt"/>
              <a:buAutoNum type="alphaLcParenR"/>
            </a:pPr>
            <a:r>
              <a:rPr lang="en-US" dirty="0"/>
              <a:t>Select the appropriate risk control methods from the hierarchy of controls, including personal protective equipment.</a:t>
            </a:r>
          </a:p>
        </p:txBody>
      </p:sp>
    </p:spTree>
    <p:extLst>
      <p:ext uri="{BB962C8B-B14F-4D97-AF65-F5344CB8AC3E}">
        <p14:creationId xmlns:p14="http://schemas.microsoft.com/office/powerpoint/2010/main" val="1477735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 calcmode="lin" valueType="num">
                                      <p:cBhvr additive="base">
                                        <p:cTn id="3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6" end="6"/>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 calcmode="lin" valueType="num">
                                      <p:cBhvr additive="base">
                                        <p:cTn id="4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2D2FC-9E28-4C10-80F1-2024A30CDD3E}"/>
              </a:ext>
            </a:extLst>
          </p:cNvPr>
          <p:cNvSpPr>
            <a:spLocks noGrp="1"/>
          </p:cNvSpPr>
          <p:nvPr>
            <p:ph type="title"/>
          </p:nvPr>
        </p:nvSpPr>
        <p:spPr/>
        <p:txBody>
          <a:bodyPr/>
          <a:lstStyle/>
          <a:p>
            <a:r>
              <a:rPr lang="en-US" b="1" dirty="0">
                <a:solidFill>
                  <a:srgbClr val="FF0000"/>
                </a:solidFill>
              </a:rPr>
              <a:t>Approach Boundaries (NFPA 70E – 2018)</a:t>
            </a:r>
            <a:endParaRPr lang="en-US" dirty="0">
              <a:solidFill>
                <a:srgbClr val="FF0000"/>
              </a:solidFill>
            </a:endParaRPr>
          </a:p>
        </p:txBody>
      </p:sp>
      <p:pic>
        <p:nvPicPr>
          <p:cNvPr id="6" name="Content Placeholder 5" title="Approach Boundaries">
            <a:extLst>
              <a:ext uri="{FF2B5EF4-FFF2-40B4-BE49-F238E27FC236}">
                <a16:creationId xmlns:a16="http://schemas.microsoft.com/office/drawing/2014/main" id="{C1C09107-8067-4078-B8F1-3E886886585B}"/>
              </a:ext>
            </a:extLst>
          </p:cNvPr>
          <p:cNvPicPr>
            <a:picLocks noGrp="1" noChangeAspect="1"/>
          </p:cNvPicPr>
          <p:nvPr>
            <p:ph idx="1"/>
          </p:nvPr>
        </p:nvPicPr>
        <p:blipFill>
          <a:blip r:embed="rId3"/>
          <a:stretch>
            <a:fillRect/>
          </a:stretch>
        </p:blipFill>
        <p:spPr>
          <a:xfrm>
            <a:off x="659262" y="1690688"/>
            <a:ext cx="11299304" cy="4802187"/>
          </a:xfrm>
          <a:prstGeom prst="rect">
            <a:avLst/>
          </a:prstGeom>
        </p:spPr>
      </p:pic>
    </p:spTree>
    <p:extLst>
      <p:ext uri="{BB962C8B-B14F-4D97-AF65-F5344CB8AC3E}">
        <p14:creationId xmlns:p14="http://schemas.microsoft.com/office/powerpoint/2010/main" val="34555410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C660E-5F15-46F1-A835-EEB369EFBC07}"/>
              </a:ext>
            </a:extLst>
          </p:cNvPr>
          <p:cNvSpPr>
            <a:spLocks noGrp="1"/>
          </p:cNvSpPr>
          <p:nvPr>
            <p:ph type="title"/>
          </p:nvPr>
        </p:nvSpPr>
        <p:spPr/>
        <p:txBody>
          <a:bodyPr/>
          <a:lstStyle/>
          <a:p>
            <a:r>
              <a:rPr lang="en-US" b="1" dirty="0">
                <a:solidFill>
                  <a:srgbClr val="FF0000"/>
                </a:solidFill>
              </a:rPr>
              <a:t>Overhead &amp; Underground Power Lines</a:t>
            </a:r>
          </a:p>
        </p:txBody>
      </p:sp>
      <p:sp>
        <p:nvSpPr>
          <p:cNvPr id="3" name="Content Placeholder 2">
            <a:extLst>
              <a:ext uri="{FF2B5EF4-FFF2-40B4-BE49-F238E27FC236}">
                <a16:creationId xmlns:a16="http://schemas.microsoft.com/office/drawing/2014/main" id="{0A23A457-434D-4C1D-8A8B-5B3FB60E52E9}"/>
              </a:ext>
            </a:extLst>
          </p:cNvPr>
          <p:cNvSpPr>
            <a:spLocks noGrp="1"/>
          </p:cNvSpPr>
          <p:nvPr>
            <p:ph idx="1"/>
          </p:nvPr>
        </p:nvSpPr>
        <p:spPr/>
        <p:txBody>
          <a:bodyPr/>
          <a:lstStyle/>
          <a:p>
            <a:pPr lvl="0"/>
            <a:r>
              <a:rPr lang="en-US" dirty="0"/>
              <a:t>Identify OSHA's power line safety standards, specifically clearance distances for both known and unknown voltages. </a:t>
            </a:r>
          </a:p>
          <a:p>
            <a:pPr lvl="0"/>
            <a:r>
              <a:rPr lang="en-US" dirty="0"/>
              <a:t>List the options for compliance if working in close proximity to an overhead power line.</a:t>
            </a:r>
          </a:p>
          <a:p>
            <a:pPr lvl="0"/>
            <a:r>
              <a:rPr lang="en-US" dirty="0"/>
              <a:t>Prepare planning documentation that complies with OSHA's encroachment/electrocution prevention requirements to include procedures to be followed in the event of a power line contact. </a:t>
            </a:r>
          </a:p>
        </p:txBody>
      </p:sp>
    </p:spTree>
    <p:extLst>
      <p:ext uri="{BB962C8B-B14F-4D97-AF65-F5344CB8AC3E}">
        <p14:creationId xmlns:p14="http://schemas.microsoft.com/office/powerpoint/2010/main" val="2645648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6B61D-C6DF-4034-B503-4203858B701E}"/>
              </a:ext>
            </a:extLst>
          </p:cNvPr>
          <p:cNvSpPr>
            <a:spLocks noGrp="1"/>
          </p:cNvSpPr>
          <p:nvPr>
            <p:ph type="title"/>
          </p:nvPr>
        </p:nvSpPr>
        <p:spPr/>
        <p:txBody>
          <a:bodyPr>
            <a:normAutofit/>
          </a:bodyPr>
          <a:lstStyle/>
          <a:p>
            <a:r>
              <a:rPr lang="en-US" sz="3600" b="1" dirty="0">
                <a:solidFill>
                  <a:srgbClr val="FF0000"/>
                </a:solidFill>
              </a:rPr>
              <a:t>Examples of Equipment That Can Contact Power Lines:</a:t>
            </a:r>
            <a:endParaRPr lang="en-US" sz="3600" dirty="0">
              <a:solidFill>
                <a:srgbClr val="FF0000"/>
              </a:solidFill>
            </a:endParaRPr>
          </a:p>
        </p:txBody>
      </p:sp>
      <p:sp>
        <p:nvSpPr>
          <p:cNvPr id="3" name="Content Placeholder 2">
            <a:extLst>
              <a:ext uri="{FF2B5EF4-FFF2-40B4-BE49-F238E27FC236}">
                <a16:creationId xmlns:a16="http://schemas.microsoft.com/office/drawing/2014/main" id="{99F07CA8-221C-479D-B0E0-376168313592}"/>
              </a:ext>
            </a:extLst>
          </p:cNvPr>
          <p:cNvSpPr>
            <a:spLocks noGrp="1"/>
          </p:cNvSpPr>
          <p:nvPr>
            <p:ph sz="half" idx="1"/>
          </p:nvPr>
        </p:nvSpPr>
        <p:spPr/>
        <p:txBody>
          <a:bodyPr>
            <a:normAutofit fontScale="92500" lnSpcReduction="10000"/>
          </a:bodyPr>
          <a:lstStyle/>
          <a:p>
            <a:pPr lvl="0"/>
            <a:r>
              <a:rPr lang="en-US" dirty="0"/>
              <a:t>Aluminum paint rollers</a:t>
            </a:r>
          </a:p>
          <a:p>
            <a:pPr lvl="0"/>
            <a:r>
              <a:rPr lang="en-US" dirty="0"/>
              <a:t>Backhoes</a:t>
            </a:r>
          </a:p>
          <a:p>
            <a:pPr lvl="0"/>
            <a:r>
              <a:rPr lang="en-US" dirty="0"/>
              <a:t>Concrete pumpers</a:t>
            </a:r>
          </a:p>
          <a:p>
            <a:pPr lvl="0"/>
            <a:r>
              <a:rPr lang="en-US" dirty="0"/>
              <a:t>Cranes</a:t>
            </a:r>
          </a:p>
          <a:p>
            <a:pPr lvl="0"/>
            <a:r>
              <a:rPr lang="en-US" dirty="0"/>
              <a:t>Long-handled cement finishing floats</a:t>
            </a:r>
          </a:p>
          <a:p>
            <a:pPr lvl="0"/>
            <a:r>
              <a:rPr lang="en-US" dirty="0"/>
              <a:t>Metal building materials</a:t>
            </a:r>
          </a:p>
          <a:p>
            <a:pPr lvl="0"/>
            <a:r>
              <a:rPr lang="en-US" dirty="0"/>
              <a:t>Metal ladders</a:t>
            </a:r>
          </a:p>
          <a:p>
            <a:pPr lvl="0"/>
            <a:r>
              <a:rPr lang="en-US" dirty="0"/>
              <a:t>Raised dump truck beds</a:t>
            </a:r>
          </a:p>
          <a:p>
            <a:pPr lvl="0"/>
            <a:r>
              <a:rPr lang="en-US" dirty="0"/>
              <a:t>Scaffolds</a:t>
            </a:r>
          </a:p>
        </p:txBody>
      </p:sp>
      <p:pic>
        <p:nvPicPr>
          <p:cNvPr id="7" name="Content Placeholder 6" title="Overhead power line">
            <a:extLst>
              <a:ext uri="{FF2B5EF4-FFF2-40B4-BE49-F238E27FC236}">
                <a16:creationId xmlns:a16="http://schemas.microsoft.com/office/drawing/2014/main" id="{6FAAFC75-A9D5-4204-B5E8-780D360BAA72}"/>
              </a:ext>
            </a:extLst>
          </p:cNvPr>
          <p:cNvPicPr>
            <a:picLocks noGrp="1"/>
          </p:cNvPicPr>
          <p:nvPr>
            <p:ph sz="half" idx="2"/>
          </p:nvPr>
        </p:nvPicPr>
        <p:blipFill>
          <a:blip r:embed="rId3" cstate="print">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6172202" y="1907458"/>
            <a:ext cx="3837037" cy="4269505"/>
          </a:xfrm>
          <a:prstGeom prst="rect">
            <a:avLst/>
          </a:prstGeom>
        </p:spPr>
      </p:pic>
    </p:spTree>
    <p:extLst>
      <p:ext uri="{BB962C8B-B14F-4D97-AF65-F5344CB8AC3E}">
        <p14:creationId xmlns:p14="http://schemas.microsoft.com/office/powerpoint/2010/main" val="3716734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514387-81A2-4BC3-8768-45F701AA8219}"/>
              </a:ext>
            </a:extLst>
          </p:cNvPr>
          <p:cNvSpPr>
            <a:spLocks noGrp="1"/>
          </p:cNvSpPr>
          <p:nvPr>
            <p:ph type="title"/>
          </p:nvPr>
        </p:nvSpPr>
        <p:spPr/>
        <p:txBody>
          <a:bodyPr/>
          <a:lstStyle/>
          <a:p>
            <a:r>
              <a:rPr lang="en-US" b="1" dirty="0">
                <a:solidFill>
                  <a:srgbClr val="FF0000"/>
                </a:solidFill>
              </a:rPr>
              <a:t>OSHA Power Line Safety Rules</a:t>
            </a:r>
            <a:endParaRPr lang="en-US" dirty="0">
              <a:solidFill>
                <a:srgbClr val="FF0000"/>
              </a:solidFill>
            </a:endParaRPr>
          </a:p>
        </p:txBody>
      </p:sp>
      <p:sp>
        <p:nvSpPr>
          <p:cNvPr id="3" name="Content Placeholder 2">
            <a:extLst>
              <a:ext uri="{FF2B5EF4-FFF2-40B4-BE49-F238E27FC236}">
                <a16:creationId xmlns:a16="http://schemas.microsoft.com/office/drawing/2014/main" id="{5C4BE006-2E87-4338-A6E0-E9635EA6BCD1}"/>
              </a:ext>
            </a:extLst>
          </p:cNvPr>
          <p:cNvSpPr>
            <a:spLocks noGrp="1"/>
          </p:cNvSpPr>
          <p:nvPr>
            <p:ph sz="half" idx="1"/>
          </p:nvPr>
        </p:nvSpPr>
        <p:spPr/>
        <p:txBody>
          <a:bodyPr>
            <a:normAutofit fontScale="92500" lnSpcReduction="10000"/>
          </a:bodyPr>
          <a:lstStyle/>
          <a:p>
            <a:r>
              <a:rPr lang="en-US" b="1" dirty="0"/>
              <a:t>STAY AWAY!</a:t>
            </a:r>
          </a:p>
          <a:p>
            <a:r>
              <a:rPr lang="en-US" b="1" dirty="0"/>
              <a:t>29 CFR 1926.416(a)(1)</a:t>
            </a:r>
            <a:r>
              <a:rPr lang="en-US" dirty="0"/>
              <a:t>. No employer shall permit an employee to work in such proximity to any part of an electric power circuit that the employee could contact the electric power circuit in the course of work, unless the employee is protected against electric shock by deenergizing the circuit and grounding it or by guarding it effectively by insulation or other means.</a:t>
            </a:r>
            <a:r>
              <a:rPr lang="en-US" b="1" dirty="0"/>
              <a:t> </a:t>
            </a:r>
            <a:endParaRPr lang="en-US" dirty="0"/>
          </a:p>
        </p:txBody>
      </p:sp>
      <p:pic>
        <p:nvPicPr>
          <p:cNvPr id="7" name="Picture 4" descr="P0000480">
            <a:extLst>
              <a:ext uri="{FF2B5EF4-FFF2-40B4-BE49-F238E27FC236}">
                <a16:creationId xmlns:a16="http://schemas.microsoft.com/office/drawing/2014/main" id="{FA85FDCE-8AE5-4CFE-9728-8C02B7ED0432}"/>
              </a:ext>
            </a:extLst>
          </p:cNvPr>
          <p:cNvPicPr>
            <a:picLocks noGrp="1" noChangeAspect="1" noChangeArrowheads="1"/>
          </p:cNvPicPr>
          <p:nvPr>
            <p:ph sz="half" idx="2"/>
          </p:nvPr>
        </p:nvPicPr>
        <p:blipFill>
          <a:blip r:embed="rId3" cstate="print">
            <a:lum bright="6000"/>
            <a:extLst>
              <a:ext uri="{28A0092B-C50C-407E-A947-70E740481C1C}">
                <a14:useLocalDpi xmlns:a14="http://schemas.microsoft.com/office/drawing/2010/main" val="0"/>
              </a:ext>
            </a:extLst>
          </a:blip>
          <a:srcRect/>
          <a:stretch>
            <a:fillRect/>
          </a:stretch>
        </p:blipFill>
        <p:spPr bwMode="auto">
          <a:xfrm>
            <a:off x="6172200" y="2274094"/>
            <a:ext cx="5181600" cy="345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358712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8E642-60FA-444D-9213-919A10AE97E0}"/>
              </a:ext>
            </a:extLst>
          </p:cNvPr>
          <p:cNvSpPr>
            <a:spLocks noGrp="1"/>
          </p:cNvSpPr>
          <p:nvPr>
            <p:ph type="title"/>
          </p:nvPr>
        </p:nvSpPr>
        <p:spPr/>
        <p:txBody>
          <a:bodyPr/>
          <a:lstStyle/>
          <a:p>
            <a:r>
              <a:rPr lang="en-US" b="1" dirty="0">
                <a:solidFill>
                  <a:srgbClr val="FF0000"/>
                </a:solidFill>
              </a:rPr>
              <a:t>Pre-Test</a:t>
            </a:r>
          </a:p>
        </p:txBody>
      </p:sp>
    </p:spTree>
    <p:extLst>
      <p:ext uri="{BB962C8B-B14F-4D97-AF65-F5344CB8AC3E}">
        <p14:creationId xmlns:p14="http://schemas.microsoft.com/office/powerpoint/2010/main" val="6043905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DSC00005">
            <a:extLst>
              <a:ext uri="{FF2B5EF4-FFF2-40B4-BE49-F238E27FC236}">
                <a16:creationId xmlns:a16="http://schemas.microsoft.com/office/drawing/2014/main" id="{3C70A729-A281-43F6-A8AE-9054F8092C85}"/>
              </a:ext>
            </a:extLst>
          </p:cNvPr>
          <p:cNvPicPr>
            <a:picLocks noChangeAspect="1" noChangeArrowheads="1"/>
          </p:cNvPicPr>
          <p:nvPr/>
        </p:nvPicPr>
        <p:blipFill>
          <a:blip r:embed="rId3">
            <a:lum bright="6000"/>
            <a:extLst>
              <a:ext uri="{28A0092B-C50C-407E-A947-70E740481C1C}">
                <a14:useLocalDpi xmlns:a14="http://schemas.microsoft.com/office/drawing/2010/main" val="0"/>
              </a:ext>
            </a:extLst>
          </a:blip>
          <a:srcRect/>
          <a:stretch>
            <a:fillRect/>
          </a:stretch>
        </p:blipFill>
        <p:spPr bwMode="auto">
          <a:xfrm>
            <a:off x="1759352" y="167503"/>
            <a:ext cx="8709601" cy="6534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hidden="1">
            <a:extLst>
              <a:ext uri="{FF2B5EF4-FFF2-40B4-BE49-F238E27FC236}">
                <a16:creationId xmlns:a16="http://schemas.microsoft.com/office/drawing/2014/main" id="{98A4A62C-352B-4597-88F4-28E5A006C59C}"/>
              </a:ext>
            </a:extLst>
          </p:cNvPr>
          <p:cNvSpPr>
            <a:spLocks noGrp="1"/>
          </p:cNvSpPr>
          <p:nvPr>
            <p:ph type="title"/>
          </p:nvPr>
        </p:nvSpPr>
        <p:spPr/>
        <p:txBody>
          <a:bodyPr/>
          <a:lstStyle/>
          <a:p>
            <a:r>
              <a:rPr lang="en-US" dirty="0"/>
              <a:t>Insulated Sleeve</a:t>
            </a:r>
          </a:p>
        </p:txBody>
      </p:sp>
    </p:spTree>
    <p:extLst>
      <p:ext uri="{BB962C8B-B14F-4D97-AF65-F5344CB8AC3E}">
        <p14:creationId xmlns:p14="http://schemas.microsoft.com/office/powerpoint/2010/main" val="12681726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CA8BC8-3721-416C-9015-9A727B41973A}"/>
              </a:ext>
            </a:extLst>
          </p:cNvPr>
          <p:cNvSpPr>
            <a:spLocks noGrp="1"/>
          </p:cNvSpPr>
          <p:nvPr>
            <p:ph type="title"/>
          </p:nvPr>
        </p:nvSpPr>
        <p:spPr/>
        <p:txBody>
          <a:bodyPr/>
          <a:lstStyle/>
          <a:p>
            <a:r>
              <a:rPr lang="en-US" b="1" dirty="0">
                <a:solidFill>
                  <a:srgbClr val="FF0000"/>
                </a:solidFill>
              </a:rPr>
              <a:t>Types of Power Lines</a:t>
            </a:r>
            <a:endParaRPr lang="en-US" dirty="0">
              <a:solidFill>
                <a:srgbClr val="FF0000"/>
              </a:solidFill>
            </a:endParaRPr>
          </a:p>
        </p:txBody>
      </p:sp>
      <p:pic>
        <p:nvPicPr>
          <p:cNvPr id="4" name="Content Placeholder 3" descr="Types of Power Lines"/>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81629" y="1825625"/>
            <a:ext cx="8428741" cy="4351338"/>
          </a:xfrm>
        </p:spPr>
      </p:pic>
    </p:spTree>
    <p:extLst>
      <p:ext uri="{BB962C8B-B14F-4D97-AF65-F5344CB8AC3E}">
        <p14:creationId xmlns:p14="http://schemas.microsoft.com/office/powerpoint/2010/main" val="148795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30DBA-5CC2-43B7-A43D-907F4B93EB0B}"/>
              </a:ext>
            </a:extLst>
          </p:cNvPr>
          <p:cNvSpPr>
            <a:spLocks noGrp="1"/>
          </p:cNvSpPr>
          <p:nvPr>
            <p:ph type="title"/>
          </p:nvPr>
        </p:nvSpPr>
        <p:spPr/>
        <p:txBody>
          <a:bodyPr>
            <a:normAutofit/>
          </a:bodyPr>
          <a:lstStyle/>
          <a:p>
            <a:r>
              <a:rPr lang="en-US" sz="4000" b="1" dirty="0">
                <a:solidFill>
                  <a:srgbClr val="FF0000"/>
                </a:solidFill>
              </a:rPr>
              <a:t>Underground Power Lines </a:t>
            </a:r>
            <a:r>
              <a:rPr lang="en-US" sz="4000" b="1" i="1" dirty="0">
                <a:solidFill>
                  <a:srgbClr val="FF0000"/>
                </a:solidFill>
              </a:rPr>
              <a:t>– Call Before You Dig!</a:t>
            </a:r>
            <a:endParaRPr lang="en-US" sz="4000" dirty="0">
              <a:solidFill>
                <a:srgbClr val="FF0000"/>
              </a:solidFill>
            </a:endParaRPr>
          </a:p>
        </p:txBody>
      </p:sp>
      <p:sp>
        <p:nvSpPr>
          <p:cNvPr id="3" name="Content Placeholder 2">
            <a:extLst>
              <a:ext uri="{FF2B5EF4-FFF2-40B4-BE49-F238E27FC236}">
                <a16:creationId xmlns:a16="http://schemas.microsoft.com/office/drawing/2014/main" id="{FD648E29-C293-48B0-940C-6FCC48B6EFED}"/>
              </a:ext>
            </a:extLst>
          </p:cNvPr>
          <p:cNvSpPr>
            <a:spLocks noGrp="1"/>
          </p:cNvSpPr>
          <p:nvPr>
            <p:ph idx="1"/>
          </p:nvPr>
        </p:nvSpPr>
        <p:spPr/>
        <p:txBody>
          <a:bodyPr/>
          <a:lstStyle/>
          <a:p>
            <a:r>
              <a:rPr lang="en-US" b="1" dirty="0"/>
              <a:t>29 CFR 1926.651(b)(1). </a:t>
            </a:r>
            <a:r>
              <a:rPr lang="en-US" dirty="0"/>
              <a:t>The estimated location of utility installations or any other underground installation that may be encountered during excavation work must be determined prior to opening an excavation.</a:t>
            </a:r>
          </a:p>
          <a:p>
            <a:r>
              <a:rPr lang="en-US" b="1" dirty="0"/>
              <a:t>29 CFR 1926.416(a)(2).</a:t>
            </a:r>
            <a:r>
              <a:rPr lang="en-US" dirty="0"/>
              <a:t> In work areas where the exact location of underground electric powerlines is unknown, employees using jack-hammers, bars, or other hand tools which may contact a line shall be provided with insulated protective gloves.</a:t>
            </a:r>
          </a:p>
        </p:txBody>
      </p:sp>
    </p:spTree>
    <p:extLst>
      <p:ext uri="{BB962C8B-B14F-4D97-AF65-F5344CB8AC3E}">
        <p14:creationId xmlns:p14="http://schemas.microsoft.com/office/powerpoint/2010/main" val="2537961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F1023-91C3-454A-9115-9457D0AA0BD6}"/>
              </a:ext>
            </a:extLst>
          </p:cNvPr>
          <p:cNvSpPr>
            <a:spLocks noGrp="1"/>
          </p:cNvSpPr>
          <p:nvPr>
            <p:ph type="title"/>
          </p:nvPr>
        </p:nvSpPr>
        <p:spPr/>
        <p:txBody>
          <a:bodyPr/>
          <a:lstStyle/>
          <a:p>
            <a:r>
              <a:rPr lang="en-US" b="1" dirty="0">
                <a:solidFill>
                  <a:srgbClr val="FF0000"/>
                </a:solidFill>
              </a:rPr>
              <a:t>General Electrical Requirements</a:t>
            </a:r>
          </a:p>
        </p:txBody>
      </p:sp>
      <p:sp>
        <p:nvSpPr>
          <p:cNvPr id="3" name="Content Placeholder 2">
            <a:extLst>
              <a:ext uri="{FF2B5EF4-FFF2-40B4-BE49-F238E27FC236}">
                <a16:creationId xmlns:a16="http://schemas.microsoft.com/office/drawing/2014/main" id="{B707B057-00FA-4EA3-BD7D-239F04317C62}"/>
              </a:ext>
            </a:extLst>
          </p:cNvPr>
          <p:cNvSpPr>
            <a:spLocks noGrp="1"/>
          </p:cNvSpPr>
          <p:nvPr>
            <p:ph idx="1"/>
          </p:nvPr>
        </p:nvSpPr>
        <p:spPr/>
        <p:txBody>
          <a:bodyPr/>
          <a:lstStyle/>
          <a:p>
            <a:r>
              <a:rPr lang="en-US" b="1" dirty="0"/>
              <a:t>29 CFR 1926.416(a)(3). </a:t>
            </a:r>
            <a:r>
              <a:rPr lang="en-US" dirty="0"/>
              <a:t>Before work is begun the employer shall ascertain by inquiry or direct observation, or by instruments, whether any part of an energized electric power circuit, exposed or concealed, is so located that the performance of the work may bring any person, tool, or machine into physical or electrical contact with the electric power circuit. The employer shall post and maintain proper warning signs where such a circuit exists. The employer shall advise employees of the location of such lines, the hazards involved, and the protective measures to be taken.</a:t>
            </a:r>
          </a:p>
        </p:txBody>
      </p:sp>
    </p:spTree>
    <p:extLst>
      <p:ext uri="{BB962C8B-B14F-4D97-AF65-F5344CB8AC3E}">
        <p14:creationId xmlns:p14="http://schemas.microsoft.com/office/powerpoint/2010/main" val="14260334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EC6A4-38E6-41F1-A560-52C20623F5A0}"/>
              </a:ext>
            </a:extLst>
          </p:cNvPr>
          <p:cNvSpPr>
            <a:spLocks noGrp="1"/>
          </p:cNvSpPr>
          <p:nvPr>
            <p:ph type="title"/>
          </p:nvPr>
        </p:nvSpPr>
        <p:spPr/>
        <p:txBody>
          <a:bodyPr/>
          <a:lstStyle/>
          <a:p>
            <a:r>
              <a:rPr lang="en-US" b="1" dirty="0">
                <a:solidFill>
                  <a:srgbClr val="FF0000"/>
                </a:solidFill>
              </a:rPr>
              <a:t>Underground Utility Marking Codes/Colors</a:t>
            </a:r>
            <a:endParaRPr lang="en-US" dirty="0">
              <a:solidFill>
                <a:srgbClr val="FF0000"/>
              </a:solidFill>
            </a:endParaRPr>
          </a:p>
        </p:txBody>
      </p:sp>
      <p:sp>
        <p:nvSpPr>
          <p:cNvPr id="5" name="Content Placeholder 4">
            <a:extLst>
              <a:ext uri="{FF2B5EF4-FFF2-40B4-BE49-F238E27FC236}">
                <a16:creationId xmlns:a16="http://schemas.microsoft.com/office/drawing/2014/main" id="{259C119A-EDF6-4155-9B0E-08A60AD6D561}"/>
              </a:ext>
            </a:extLst>
          </p:cNvPr>
          <p:cNvSpPr>
            <a:spLocks noGrp="1"/>
          </p:cNvSpPr>
          <p:nvPr>
            <p:ph sz="half" idx="1"/>
          </p:nvPr>
        </p:nvSpPr>
        <p:spPr/>
        <p:txBody>
          <a:bodyPr>
            <a:normAutofit lnSpcReduction="10000"/>
          </a:bodyPr>
          <a:lstStyle/>
          <a:p>
            <a:pPr lvl="0"/>
            <a:r>
              <a:rPr lang="en-US" dirty="0"/>
              <a:t>Hand dig or use other non-intrusive means within required “Tolerance Zone” (varies by State), 18” – 24” on either side of the utility.</a:t>
            </a:r>
          </a:p>
          <a:p>
            <a:pPr lvl="0"/>
            <a:r>
              <a:rPr lang="en-US" dirty="0"/>
              <a:t>Watch out for utility corridors, utilities buried side-by-side and take into consideration diameter of large pipes.</a:t>
            </a:r>
          </a:p>
          <a:p>
            <a:r>
              <a:rPr lang="en-US" dirty="0"/>
              <a:t>Use the National </a:t>
            </a:r>
            <a:r>
              <a:rPr lang="en-US" b="1" dirty="0"/>
              <a:t>811 phone number</a:t>
            </a:r>
            <a:r>
              <a:rPr lang="en-US" dirty="0"/>
              <a:t> to call for utility locates.</a:t>
            </a:r>
          </a:p>
        </p:txBody>
      </p:sp>
      <p:pic>
        <p:nvPicPr>
          <p:cNvPr id="4" name="Content Placeholder 3" descr="Underground Utility Marking Code"/>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587331" y="1825625"/>
            <a:ext cx="4351338" cy="4351338"/>
          </a:xfrm>
        </p:spPr>
      </p:pic>
    </p:spTree>
    <p:extLst>
      <p:ext uri="{BB962C8B-B14F-4D97-AF65-F5344CB8AC3E}">
        <p14:creationId xmlns:p14="http://schemas.microsoft.com/office/powerpoint/2010/main" val="122544067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E1FF82C-6E5C-44AB-B27E-1FEA5355B2E9}"/>
              </a:ext>
            </a:extLst>
          </p:cNvPr>
          <p:cNvSpPr>
            <a:spLocks noGrp="1"/>
          </p:cNvSpPr>
          <p:nvPr>
            <p:ph type="title"/>
          </p:nvPr>
        </p:nvSpPr>
        <p:spPr/>
        <p:txBody>
          <a:bodyPr/>
          <a:lstStyle/>
          <a:p>
            <a:r>
              <a:rPr lang="en-US" b="1" dirty="0">
                <a:solidFill>
                  <a:srgbClr val="FF0000"/>
                </a:solidFill>
              </a:rPr>
              <a:t>Utility Corridors</a:t>
            </a:r>
          </a:p>
        </p:txBody>
      </p:sp>
      <p:pic>
        <p:nvPicPr>
          <p:cNvPr id="3" name="Content Placeholder 2" descr="Utility Corridors"/>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00" y="2153255"/>
            <a:ext cx="10515600" cy="3696077"/>
          </a:xfrm>
        </p:spPr>
      </p:pic>
    </p:spTree>
    <p:extLst>
      <p:ext uri="{BB962C8B-B14F-4D97-AF65-F5344CB8AC3E}">
        <p14:creationId xmlns:p14="http://schemas.microsoft.com/office/powerpoint/2010/main" val="231404530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F37AC-1B0F-430A-B1ED-17222ED7B35F}"/>
              </a:ext>
            </a:extLst>
          </p:cNvPr>
          <p:cNvSpPr>
            <a:spLocks noGrp="1"/>
          </p:cNvSpPr>
          <p:nvPr>
            <p:ph type="title"/>
          </p:nvPr>
        </p:nvSpPr>
        <p:spPr/>
        <p:txBody>
          <a:bodyPr/>
          <a:lstStyle/>
          <a:p>
            <a:r>
              <a:rPr lang="en-US" b="1" dirty="0">
                <a:solidFill>
                  <a:srgbClr val="FF0000"/>
                </a:solidFill>
              </a:rPr>
              <a:t>Vacuum Excavation</a:t>
            </a:r>
          </a:p>
        </p:txBody>
      </p:sp>
      <p:pic>
        <p:nvPicPr>
          <p:cNvPr id="5" name="Picture 5" descr="pot hole">
            <a:extLst>
              <a:ext uri="{FF2B5EF4-FFF2-40B4-BE49-F238E27FC236}">
                <a16:creationId xmlns:a16="http://schemas.microsoft.com/office/drawing/2014/main" id="{1372603D-5BB1-446A-9DDC-27879E1AA96C}"/>
              </a:ext>
            </a:extLst>
          </p:cNvPr>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4466603" y="1825625"/>
            <a:ext cx="3258794"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078584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BCEC9-F7A8-4CA6-8FB3-6275973F5AF1}"/>
              </a:ext>
            </a:extLst>
          </p:cNvPr>
          <p:cNvSpPr>
            <a:spLocks noGrp="1"/>
          </p:cNvSpPr>
          <p:nvPr>
            <p:ph type="title"/>
          </p:nvPr>
        </p:nvSpPr>
        <p:spPr/>
        <p:txBody>
          <a:bodyPr/>
          <a:lstStyle/>
          <a:p>
            <a:r>
              <a:rPr lang="en-US" b="1" dirty="0">
                <a:solidFill>
                  <a:srgbClr val="FF0000"/>
                </a:solidFill>
              </a:rPr>
              <a:t>Mobile Cranes and Power Lines</a:t>
            </a:r>
            <a:endParaRPr lang="en-US" dirty="0">
              <a:solidFill>
                <a:srgbClr val="FF0000"/>
              </a:solidFill>
            </a:endParaRPr>
          </a:p>
        </p:txBody>
      </p:sp>
      <p:sp>
        <p:nvSpPr>
          <p:cNvPr id="3" name="Content Placeholder 2">
            <a:extLst>
              <a:ext uri="{FF2B5EF4-FFF2-40B4-BE49-F238E27FC236}">
                <a16:creationId xmlns:a16="http://schemas.microsoft.com/office/drawing/2014/main" id="{03EF32B0-586B-47ED-B614-9D09485A68DD}"/>
              </a:ext>
            </a:extLst>
          </p:cNvPr>
          <p:cNvSpPr>
            <a:spLocks noGrp="1"/>
          </p:cNvSpPr>
          <p:nvPr>
            <p:ph idx="1"/>
          </p:nvPr>
        </p:nvSpPr>
        <p:spPr/>
        <p:txBody>
          <a:bodyPr/>
          <a:lstStyle/>
          <a:p>
            <a:r>
              <a:rPr lang="en-US" dirty="0"/>
              <a:t>Construction equipment that can hoist, lower and horizontally move a suspended load. </a:t>
            </a:r>
          </a:p>
          <a:p>
            <a:endParaRPr lang="en-US" dirty="0"/>
          </a:p>
        </p:txBody>
      </p:sp>
    </p:spTree>
    <p:extLst>
      <p:ext uri="{BB962C8B-B14F-4D97-AF65-F5344CB8AC3E}">
        <p14:creationId xmlns:p14="http://schemas.microsoft.com/office/powerpoint/2010/main" val="43918772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6AB98-0803-4806-91C0-D8920092EB2D}"/>
              </a:ext>
            </a:extLst>
          </p:cNvPr>
          <p:cNvSpPr>
            <a:spLocks noGrp="1"/>
          </p:cNvSpPr>
          <p:nvPr>
            <p:ph type="title"/>
          </p:nvPr>
        </p:nvSpPr>
        <p:spPr/>
        <p:txBody>
          <a:bodyPr/>
          <a:lstStyle/>
          <a:p>
            <a:r>
              <a:rPr lang="en-US" b="1" dirty="0">
                <a:solidFill>
                  <a:srgbClr val="FF0000"/>
                </a:solidFill>
              </a:rPr>
              <a:t>Crane Work Zone (Power Line Safety)</a:t>
            </a:r>
            <a:endParaRPr lang="en-US" dirty="0">
              <a:solidFill>
                <a:srgbClr val="FF0000"/>
              </a:solidFill>
            </a:endParaRPr>
          </a:p>
        </p:txBody>
      </p:sp>
      <p:sp>
        <p:nvSpPr>
          <p:cNvPr id="3" name="Content Placeholder 2">
            <a:extLst>
              <a:ext uri="{FF2B5EF4-FFF2-40B4-BE49-F238E27FC236}">
                <a16:creationId xmlns:a16="http://schemas.microsoft.com/office/drawing/2014/main" id="{D43A5AD4-EB3A-41EB-ABF7-A9577A03D39E}"/>
              </a:ext>
            </a:extLst>
          </p:cNvPr>
          <p:cNvSpPr>
            <a:spLocks noGrp="1"/>
          </p:cNvSpPr>
          <p:nvPr>
            <p:ph idx="1"/>
          </p:nvPr>
        </p:nvSpPr>
        <p:spPr/>
        <p:txBody>
          <a:bodyPr/>
          <a:lstStyle/>
          <a:p>
            <a:pPr marL="0" indent="0">
              <a:buNone/>
            </a:pPr>
            <a:r>
              <a:rPr lang="en-US" b="1" dirty="0"/>
              <a:t>29 CFR 1926.1408(a)(1). </a:t>
            </a:r>
            <a:r>
              <a:rPr lang="en-US" dirty="0"/>
              <a:t>Identify the work zone by either:</a:t>
            </a:r>
          </a:p>
          <a:p>
            <a:pPr lvl="0"/>
            <a:r>
              <a:rPr lang="en-US" dirty="0"/>
              <a:t>Demarcating boundaries (such as with flags, or a device such as a range limit device or range control warning device) and prohibiting the operator from operating the equipment past those boundaries, or</a:t>
            </a:r>
          </a:p>
          <a:p>
            <a:pPr lvl="0"/>
            <a:r>
              <a:rPr lang="en-US" dirty="0"/>
              <a:t>Defining the work zone as the area 360 degrees around the equipment, up to the equipment's maximum working radius.</a:t>
            </a:r>
          </a:p>
        </p:txBody>
      </p:sp>
    </p:spTree>
    <p:extLst>
      <p:ext uri="{BB962C8B-B14F-4D97-AF65-F5344CB8AC3E}">
        <p14:creationId xmlns:p14="http://schemas.microsoft.com/office/powerpoint/2010/main" val="2139586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E8F3B-6595-4126-B16C-68E6A098B88C}"/>
              </a:ext>
            </a:extLst>
          </p:cNvPr>
          <p:cNvSpPr>
            <a:spLocks noGrp="1"/>
          </p:cNvSpPr>
          <p:nvPr>
            <p:ph type="title"/>
          </p:nvPr>
        </p:nvSpPr>
        <p:spPr/>
        <p:txBody>
          <a:bodyPr/>
          <a:lstStyle/>
          <a:p>
            <a:r>
              <a:rPr lang="en-US" b="1" dirty="0">
                <a:solidFill>
                  <a:srgbClr val="FF0000"/>
                </a:solidFill>
              </a:rPr>
              <a:t>Power Line Safety</a:t>
            </a:r>
            <a:endParaRPr lang="en-US" dirty="0">
              <a:solidFill>
                <a:srgbClr val="FF0000"/>
              </a:solidFill>
            </a:endParaRPr>
          </a:p>
        </p:txBody>
      </p:sp>
      <p:sp>
        <p:nvSpPr>
          <p:cNvPr id="3" name="Content Placeholder 2">
            <a:extLst>
              <a:ext uri="{FF2B5EF4-FFF2-40B4-BE49-F238E27FC236}">
                <a16:creationId xmlns:a16="http://schemas.microsoft.com/office/drawing/2014/main" id="{392C9F08-66BA-4CAB-9625-2FD508F24605}"/>
              </a:ext>
            </a:extLst>
          </p:cNvPr>
          <p:cNvSpPr>
            <a:spLocks noGrp="1"/>
          </p:cNvSpPr>
          <p:nvPr>
            <p:ph idx="1"/>
          </p:nvPr>
        </p:nvSpPr>
        <p:spPr/>
        <p:txBody>
          <a:bodyPr/>
          <a:lstStyle/>
          <a:p>
            <a:pPr marL="0" indent="0">
              <a:buNone/>
            </a:pPr>
            <a:r>
              <a:rPr lang="en-US" b="1" i="1" dirty="0"/>
              <a:t>20 Foot Rule…</a:t>
            </a:r>
            <a:endParaRPr lang="en-US" dirty="0"/>
          </a:p>
          <a:p>
            <a:r>
              <a:rPr lang="en-US" dirty="0"/>
              <a:t>If any part of the equipment, load line or load (including rigging and lifting accessories), if operated up to the equipment's maximum working radius in the work zone, cannot get closer than 20 feet to an overhead power line, then no further precautions may be taken.</a:t>
            </a:r>
          </a:p>
          <a:p>
            <a:endParaRPr lang="en-US" dirty="0"/>
          </a:p>
        </p:txBody>
      </p:sp>
    </p:spTree>
    <p:extLst>
      <p:ext uri="{BB962C8B-B14F-4D97-AF65-F5344CB8AC3E}">
        <p14:creationId xmlns:p14="http://schemas.microsoft.com/office/powerpoint/2010/main" val="28401877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Introduction to Electrical Hazards</a:t>
            </a:r>
          </a:p>
        </p:txBody>
      </p:sp>
      <p:sp>
        <p:nvSpPr>
          <p:cNvPr id="3" name="Content Placeholder 2"/>
          <p:cNvSpPr>
            <a:spLocks noGrp="1"/>
          </p:cNvSpPr>
          <p:nvPr>
            <p:ph idx="1"/>
          </p:nvPr>
        </p:nvSpPr>
        <p:spPr/>
        <p:txBody>
          <a:bodyPr/>
          <a:lstStyle/>
          <a:p>
            <a:r>
              <a:rPr lang="en-US" dirty="0"/>
              <a:t>Types of electrical injuries</a:t>
            </a:r>
          </a:p>
          <a:p>
            <a:r>
              <a:rPr lang="en-US" dirty="0"/>
              <a:t>OSHA’s Focus Four</a:t>
            </a:r>
          </a:p>
          <a:p>
            <a:r>
              <a:rPr lang="en-US" dirty="0"/>
              <a:t>How shocks occur</a:t>
            </a:r>
          </a:p>
          <a:p>
            <a:r>
              <a:rPr lang="en-US" dirty="0"/>
              <a:t>Factors affecting severity of electrical shock</a:t>
            </a:r>
          </a:p>
          <a:p>
            <a:r>
              <a:rPr lang="en-US" dirty="0"/>
              <a:t>Arc blast hazards</a:t>
            </a:r>
          </a:p>
          <a:p>
            <a:r>
              <a:rPr lang="en-US" dirty="0"/>
              <a:t>The basics of electricity</a:t>
            </a:r>
          </a:p>
        </p:txBody>
      </p:sp>
    </p:spTree>
    <p:extLst>
      <p:ext uri="{BB962C8B-B14F-4D97-AF65-F5344CB8AC3E}">
        <p14:creationId xmlns:p14="http://schemas.microsoft.com/office/powerpoint/2010/main" val="321888649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1A1BF-B106-43C0-99D0-E50B44595D0C}"/>
              </a:ext>
            </a:extLst>
          </p:cNvPr>
          <p:cNvSpPr>
            <a:spLocks noGrp="1"/>
          </p:cNvSpPr>
          <p:nvPr>
            <p:ph type="title"/>
          </p:nvPr>
        </p:nvSpPr>
        <p:spPr/>
        <p:txBody>
          <a:bodyPr/>
          <a:lstStyle/>
          <a:p>
            <a:r>
              <a:rPr lang="en-US" b="1" dirty="0">
                <a:solidFill>
                  <a:srgbClr val="FF0000"/>
                </a:solidFill>
              </a:rPr>
              <a:t>Closer than 20 feet…</a:t>
            </a:r>
            <a:endParaRPr lang="en-US" dirty="0">
              <a:solidFill>
                <a:srgbClr val="FF0000"/>
              </a:solidFill>
            </a:endParaRPr>
          </a:p>
        </p:txBody>
      </p:sp>
      <p:sp>
        <p:nvSpPr>
          <p:cNvPr id="3" name="Content Placeholder 2">
            <a:extLst>
              <a:ext uri="{FF2B5EF4-FFF2-40B4-BE49-F238E27FC236}">
                <a16:creationId xmlns:a16="http://schemas.microsoft.com/office/drawing/2014/main" id="{E5C8957C-E1B8-4EB5-95C1-2A2018EB7EEE}"/>
              </a:ext>
            </a:extLst>
          </p:cNvPr>
          <p:cNvSpPr>
            <a:spLocks noGrp="1"/>
          </p:cNvSpPr>
          <p:nvPr>
            <p:ph idx="1"/>
          </p:nvPr>
        </p:nvSpPr>
        <p:spPr/>
        <p:txBody>
          <a:bodyPr>
            <a:normAutofit fontScale="85000" lnSpcReduction="10000"/>
          </a:bodyPr>
          <a:lstStyle/>
          <a:p>
            <a:pPr marL="0" indent="0">
              <a:buNone/>
            </a:pPr>
            <a:r>
              <a:rPr lang="en-US" b="1" dirty="0"/>
              <a:t>29 CFR 1926.1408(a)(2). </a:t>
            </a:r>
            <a:r>
              <a:rPr lang="en-US" dirty="0"/>
              <a:t>If powered operated equipment could get closer than 20 feet to a power line, the employer must meet the requirements in Option (1), Option (2), or Option (3) as follows:</a:t>
            </a:r>
          </a:p>
          <a:p>
            <a:pPr marL="461963" lvl="0"/>
            <a:r>
              <a:rPr lang="en-US" b="1" i="1" dirty="0"/>
              <a:t>Option (1)--Deenergize and ground</a:t>
            </a:r>
            <a:r>
              <a:rPr lang="en-US" b="1" dirty="0"/>
              <a:t>.</a:t>
            </a:r>
            <a:r>
              <a:rPr lang="en-US" dirty="0"/>
              <a:t> Confirm from the utility owner/operator that the power line has been deenergized and visibly grounded at the worksite.</a:t>
            </a:r>
          </a:p>
          <a:p>
            <a:pPr marL="461963" lvl="0"/>
            <a:r>
              <a:rPr lang="en-US" b="1" i="1" dirty="0"/>
              <a:t>Option (2)--20 foot clearance</a:t>
            </a:r>
            <a:r>
              <a:rPr lang="en-US" b="1" dirty="0"/>
              <a:t>.</a:t>
            </a:r>
            <a:r>
              <a:rPr lang="en-US" dirty="0"/>
              <a:t> Ensure that no part of the equipment, load line, or load (including rigging and lifting accessories), gets closer than 20 feet to the power line by implementing the procedures in</a:t>
            </a:r>
            <a:r>
              <a:rPr lang="en-US" b="1" i="1" dirty="0"/>
              <a:t> “Preventing Encroachment/Electrocution”</a:t>
            </a:r>
            <a:r>
              <a:rPr lang="en-US" dirty="0"/>
              <a:t>.</a:t>
            </a:r>
          </a:p>
          <a:p>
            <a:pPr marL="461963" lvl="0"/>
            <a:r>
              <a:rPr lang="en-US" b="1" i="1" dirty="0"/>
              <a:t>Option (3)--Table A clearance</a:t>
            </a:r>
            <a:r>
              <a:rPr lang="en-US" b="1" dirty="0"/>
              <a:t>. </a:t>
            </a:r>
            <a:r>
              <a:rPr lang="en-US" dirty="0"/>
              <a:t>Determine the line's voltage (must get line voltage from utility company) and the minimum approach distance permitted under Table A. If this option is used, then the employer must implement the procedures in </a:t>
            </a:r>
            <a:r>
              <a:rPr lang="en-US" b="1" i="1" dirty="0"/>
              <a:t>“Preventing Encroachment/Electrocution”</a:t>
            </a:r>
            <a:r>
              <a:rPr lang="en-US" dirty="0"/>
              <a:t>.</a:t>
            </a:r>
          </a:p>
        </p:txBody>
      </p:sp>
    </p:spTree>
    <p:extLst>
      <p:ext uri="{BB962C8B-B14F-4D97-AF65-F5344CB8AC3E}">
        <p14:creationId xmlns:p14="http://schemas.microsoft.com/office/powerpoint/2010/main" val="41889574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B377AE52-5D7D-42C7-815E-85FCA52ED9D8}"/>
              </a:ext>
            </a:extLst>
          </p:cNvPr>
          <p:cNvSpPr>
            <a:spLocks noGrp="1"/>
          </p:cNvSpPr>
          <p:nvPr>
            <p:ph type="title"/>
          </p:nvPr>
        </p:nvSpPr>
        <p:spPr/>
        <p:txBody>
          <a:bodyPr/>
          <a:lstStyle/>
          <a:p>
            <a:r>
              <a:rPr lang="en-US" dirty="0"/>
              <a:t>Grounded Power Line</a:t>
            </a:r>
          </a:p>
        </p:txBody>
      </p:sp>
      <p:pic>
        <p:nvPicPr>
          <p:cNvPr id="5" name="Content Placeholder 4" descr="Grounding Power Line"/>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458410" y="113504"/>
            <a:ext cx="9178109" cy="6472491"/>
          </a:xfrm>
        </p:spPr>
      </p:pic>
    </p:spTree>
    <p:extLst>
      <p:ext uri="{BB962C8B-B14F-4D97-AF65-F5344CB8AC3E}">
        <p14:creationId xmlns:p14="http://schemas.microsoft.com/office/powerpoint/2010/main" val="162328309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hidden="1">
            <a:extLst>
              <a:ext uri="{FF2B5EF4-FFF2-40B4-BE49-F238E27FC236}">
                <a16:creationId xmlns:a16="http://schemas.microsoft.com/office/drawing/2014/main" id="{F9276DBF-7F6F-44EF-BC5B-0EE13DFD10DF}"/>
              </a:ext>
            </a:extLst>
          </p:cNvPr>
          <p:cNvSpPr>
            <a:spLocks noGrp="1"/>
          </p:cNvSpPr>
          <p:nvPr>
            <p:ph type="title"/>
          </p:nvPr>
        </p:nvSpPr>
        <p:spPr/>
        <p:txBody>
          <a:bodyPr/>
          <a:lstStyle/>
          <a:p>
            <a:r>
              <a:rPr lang="en-US" dirty="0"/>
              <a:t>Table A</a:t>
            </a:r>
          </a:p>
        </p:txBody>
      </p:sp>
      <p:pic>
        <p:nvPicPr>
          <p:cNvPr id="6" name="Picture 5" title="Table A">
            <a:extLst>
              <a:ext uri="{FF2B5EF4-FFF2-40B4-BE49-F238E27FC236}">
                <a16:creationId xmlns:a16="http://schemas.microsoft.com/office/drawing/2014/main" id="{4B931AC0-88F7-4995-A903-194722469F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1432" y="118872"/>
            <a:ext cx="9089136" cy="6620256"/>
          </a:xfrm>
          <a:prstGeom prst="rect">
            <a:avLst/>
          </a:prstGeom>
        </p:spPr>
      </p:pic>
    </p:spTree>
    <p:extLst>
      <p:ext uri="{BB962C8B-B14F-4D97-AF65-F5344CB8AC3E}">
        <p14:creationId xmlns:p14="http://schemas.microsoft.com/office/powerpoint/2010/main" val="288274646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Nonconductive</a:t>
            </a:r>
          </a:p>
        </p:txBody>
      </p:sp>
      <p:sp>
        <p:nvSpPr>
          <p:cNvPr id="3" name="Content Placeholder 2"/>
          <p:cNvSpPr>
            <a:spLocks noGrp="1"/>
          </p:cNvSpPr>
          <p:nvPr>
            <p:ph sz="half" idx="1"/>
          </p:nvPr>
        </p:nvSpPr>
        <p:spPr/>
        <p:txBody>
          <a:bodyPr/>
          <a:lstStyle/>
          <a:p>
            <a:r>
              <a:rPr lang="en-US" dirty="0"/>
              <a:t>Property of not becoming energized.</a:t>
            </a:r>
          </a:p>
          <a:p>
            <a:r>
              <a:rPr lang="en-US" dirty="0"/>
              <a:t>High dielectric properties offering a high resistance to the passage of current under the conditions of use.</a:t>
            </a:r>
          </a:p>
          <a:p>
            <a:pPr lvl="1"/>
            <a:r>
              <a:rPr lang="en-US" i="1" dirty="0"/>
              <a:t>Polypropylene Rope</a:t>
            </a:r>
            <a:endParaRPr lang="en-US" dirty="0"/>
          </a:p>
          <a:p>
            <a:pPr lvl="1"/>
            <a:r>
              <a:rPr lang="en-US" i="1" dirty="0"/>
              <a:t>Clean &amp; Dry</a:t>
            </a:r>
            <a:endParaRPr lang="en-US" dirty="0"/>
          </a:p>
          <a:p>
            <a:pPr lvl="1"/>
            <a:r>
              <a:rPr lang="en-US" i="1" dirty="0"/>
              <a:t>High-voltage Rated Rubber Gloves</a:t>
            </a:r>
            <a:r>
              <a:rPr lang="en-US" dirty="0"/>
              <a:t> </a:t>
            </a:r>
          </a:p>
        </p:txBody>
      </p:sp>
      <p:pic>
        <p:nvPicPr>
          <p:cNvPr id="6" name="Content Placeholder 5" title="Nonconductive Tagline">
            <a:extLst>
              <a:ext uri="{FF2B5EF4-FFF2-40B4-BE49-F238E27FC236}">
                <a16:creationId xmlns:a16="http://schemas.microsoft.com/office/drawing/2014/main" id="{D66AAC26-4591-435C-9C59-9C15BE7373B3}"/>
              </a:ext>
            </a:extLst>
          </p:cNvPr>
          <p:cNvPicPr>
            <a:picLocks noGrp="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7376852" y="3115988"/>
            <a:ext cx="2772295" cy="1770611"/>
          </a:xfrm>
          <a:prstGeom prst="rect">
            <a:avLst/>
          </a:prstGeom>
        </p:spPr>
      </p:pic>
    </p:spTree>
    <p:extLst>
      <p:ext uri="{BB962C8B-B14F-4D97-AF65-F5344CB8AC3E}">
        <p14:creationId xmlns:p14="http://schemas.microsoft.com/office/powerpoint/2010/main" val="55231695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Dedicated Spotter</a:t>
            </a:r>
          </a:p>
        </p:txBody>
      </p:sp>
      <p:sp>
        <p:nvSpPr>
          <p:cNvPr id="3" name="Content Placeholder 2"/>
          <p:cNvSpPr>
            <a:spLocks noGrp="1"/>
          </p:cNvSpPr>
          <p:nvPr>
            <p:ph idx="1"/>
          </p:nvPr>
        </p:nvSpPr>
        <p:spPr/>
        <p:txBody>
          <a:bodyPr/>
          <a:lstStyle/>
          <a:p>
            <a:pPr lvl="0"/>
            <a:r>
              <a:rPr lang="en-US" dirty="0"/>
              <a:t>Be equipped with a visual aid to assist in identifying the minimum clearance distance. </a:t>
            </a:r>
          </a:p>
          <a:p>
            <a:pPr lvl="0"/>
            <a:r>
              <a:rPr lang="en-US" dirty="0"/>
              <a:t>Be positioned to effectively gauge the clearance distance. </a:t>
            </a:r>
          </a:p>
          <a:p>
            <a:pPr lvl="0"/>
            <a:r>
              <a:rPr lang="en-US" dirty="0"/>
              <a:t>Able to communicate directly with the operator. </a:t>
            </a:r>
          </a:p>
          <a:p>
            <a:pPr lvl="0"/>
            <a:r>
              <a:rPr lang="en-US" dirty="0"/>
              <a:t>Give timely information to the operator.</a:t>
            </a:r>
          </a:p>
          <a:p>
            <a:pPr lvl="0"/>
            <a:r>
              <a:rPr lang="en-US" dirty="0"/>
              <a:t>Trained!</a:t>
            </a:r>
          </a:p>
          <a:p>
            <a:endParaRPr lang="en-US" dirty="0"/>
          </a:p>
        </p:txBody>
      </p:sp>
    </p:spTree>
    <p:extLst>
      <p:ext uri="{BB962C8B-B14F-4D97-AF65-F5344CB8AC3E}">
        <p14:creationId xmlns:p14="http://schemas.microsoft.com/office/powerpoint/2010/main" val="3086467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Employee Training for Power Lines</a:t>
            </a:r>
          </a:p>
        </p:txBody>
      </p:sp>
      <p:sp>
        <p:nvSpPr>
          <p:cNvPr id="3" name="Content Placeholder 2"/>
          <p:cNvSpPr>
            <a:spLocks noGrp="1"/>
          </p:cNvSpPr>
          <p:nvPr>
            <p:ph sz="half" idx="1"/>
          </p:nvPr>
        </p:nvSpPr>
        <p:spPr/>
        <p:txBody>
          <a:bodyPr>
            <a:normAutofit/>
          </a:bodyPr>
          <a:lstStyle/>
          <a:p>
            <a:pPr lvl="0"/>
            <a:r>
              <a:rPr lang="en-US" sz="2400" dirty="0"/>
              <a:t>Information regarding the danger of simultaneously touching the equipment and ground. </a:t>
            </a:r>
          </a:p>
          <a:p>
            <a:pPr lvl="0"/>
            <a:r>
              <a:rPr lang="en-US" sz="2400" dirty="0"/>
              <a:t>The importance to the operator's safety of remaining inside the cab.</a:t>
            </a:r>
          </a:p>
          <a:p>
            <a:pPr lvl="0"/>
            <a:r>
              <a:rPr lang="en-US" sz="2400" dirty="0"/>
              <a:t>The safest means of evacuating from equipment that may be energized. </a:t>
            </a:r>
          </a:p>
          <a:p>
            <a:pPr lvl="0"/>
            <a:r>
              <a:rPr lang="en-US" sz="2400" dirty="0"/>
              <a:t>The danger of the potentially energized zone around the equipment (step potential). </a:t>
            </a:r>
          </a:p>
        </p:txBody>
      </p:sp>
      <p:sp>
        <p:nvSpPr>
          <p:cNvPr id="4" name="Content Placeholder 3"/>
          <p:cNvSpPr>
            <a:spLocks noGrp="1"/>
          </p:cNvSpPr>
          <p:nvPr>
            <p:ph sz="half" idx="2"/>
          </p:nvPr>
        </p:nvSpPr>
        <p:spPr/>
        <p:txBody>
          <a:bodyPr>
            <a:normAutofit/>
          </a:bodyPr>
          <a:lstStyle/>
          <a:p>
            <a:r>
              <a:rPr lang="en-US" sz="2400" dirty="0"/>
              <a:t>The need for crew in the area to avoid approaching or touching the equipment and the load. </a:t>
            </a:r>
          </a:p>
          <a:p>
            <a:pPr lvl="0"/>
            <a:r>
              <a:rPr lang="en-US" sz="2400" dirty="0"/>
              <a:t>Safe clearance distance from power lines. </a:t>
            </a:r>
          </a:p>
          <a:p>
            <a:pPr lvl="0"/>
            <a:r>
              <a:rPr lang="en-US" sz="2400" dirty="0"/>
              <a:t>The limitations of an insulating link/device, proximity alarm, and range control (and similar) device, if used. </a:t>
            </a:r>
          </a:p>
          <a:p>
            <a:pPr lvl="0"/>
            <a:r>
              <a:rPr lang="en-US" sz="2400" dirty="0"/>
              <a:t>How to properly ground equipment and the limitations of grounding. </a:t>
            </a:r>
          </a:p>
        </p:txBody>
      </p:sp>
    </p:spTree>
    <p:extLst>
      <p:ext uri="{BB962C8B-B14F-4D97-AF65-F5344CB8AC3E}">
        <p14:creationId xmlns:p14="http://schemas.microsoft.com/office/powerpoint/2010/main" val="524979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anim calcmode="lin" valueType="num">
                                      <p:cBhvr additive="base">
                                        <p:cTn id="31"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xEl>
                                              <p:pRg st="1" end="1"/>
                                            </p:txEl>
                                          </p:spTgt>
                                        </p:tgtEl>
                                        <p:attrNameLst>
                                          <p:attrName>style.visibility</p:attrName>
                                        </p:attrNameLst>
                                      </p:cBhvr>
                                      <p:to>
                                        <p:strVal val="visible"/>
                                      </p:to>
                                    </p:set>
                                    <p:anim calcmode="lin" valueType="num">
                                      <p:cBhvr additive="base">
                                        <p:cTn id="3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
                                            <p:txEl>
                                              <p:pRg st="2" end="2"/>
                                            </p:txEl>
                                          </p:spTgt>
                                        </p:tgtEl>
                                        <p:attrNameLst>
                                          <p:attrName>style.visibility</p:attrName>
                                        </p:attrNameLst>
                                      </p:cBhvr>
                                      <p:to>
                                        <p:strVal val="visible"/>
                                      </p:to>
                                    </p:set>
                                    <p:anim calcmode="lin" valueType="num">
                                      <p:cBhvr additive="base">
                                        <p:cTn id="4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4">
                                            <p:txEl>
                                              <p:pRg st="3" end="3"/>
                                            </p:txEl>
                                          </p:spTgt>
                                        </p:tgtEl>
                                        <p:attrNameLst>
                                          <p:attrName>style.visibility</p:attrName>
                                        </p:attrNameLst>
                                      </p:cBhvr>
                                      <p:to>
                                        <p:strVal val="visible"/>
                                      </p:to>
                                    </p:set>
                                    <p:anim calcmode="lin" valueType="num">
                                      <p:cBhvr additive="base">
                                        <p:cTn id="4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solidFill>
                  <a:srgbClr val="FF0000"/>
                </a:solidFill>
              </a:rPr>
              <a:t>Warning Stickers</a:t>
            </a:r>
          </a:p>
        </p:txBody>
      </p:sp>
      <p:sp>
        <p:nvSpPr>
          <p:cNvPr id="5" name="Content Placeholder 4"/>
          <p:cNvSpPr>
            <a:spLocks noGrp="1"/>
          </p:cNvSpPr>
          <p:nvPr>
            <p:ph idx="1"/>
          </p:nvPr>
        </p:nvSpPr>
        <p:spPr>
          <a:xfrm>
            <a:off x="838200" y="1825625"/>
            <a:ext cx="8906164" cy="4351338"/>
          </a:xfrm>
        </p:spPr>
        <p:txBody>
          <a:bodyPr/>
          <a:lstStyle/>
          <a:p>
            <a:r>
              <a:rPr lang="en-US" dirty="0"/>
              <a:t>Two on the outside of equipment.</a:t>
            </a:r>
          </a:p>
          <a:p>
            <a:r>
              <a:rPr lang="en-US" dirty="0"/>
              <a:t>One inside cab.</a:t>
            </a:r>
          </a:p>
        </p:txBody>
      </p:sp>
    </p:spTree>
    <p:extLst>
      <p:ext uri="{BB962C8B-B14F-4D97-AF65-F5344CB8AC3E}">
        <p14:creationId xmlns:p14="http://schemas.microsoft.com/office/powerpoint/2010/main" val="284423192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282C67-E5B6-46C8-B22B-C8FD54FC592E}"/>
              </a:ext>
            </a:extLst>
          </p:cNvPr>
          <p:cNvSpPr>
            <a:spLocks noGrp="1"/>
          </p:cNvSpPr>
          <p:nvPr>
            <p:ph type="title"/>
          </p:nvPr>
        </p:nvSpPr>
        <p:spPr/>
        <p:txBody>
          <a:bodyPr/>
          <a:lstStyle/>
          <a:p>
            <a:r>
              <a:rPr lang="en-US" b="1" dirty="0">
                <a:solidFill>
                  <a:srgbClr val="FF0000"/>
                </a:solidFill>
              </a:rPr>
              <a:t>Fatal Fact – Discussion #1</a:t>
            </a:r>
            <a:endParaRPr lang="en-US" dirty="0">
              <a:solidFill>
                <a:srgbClr val="FF0000"/>
              </a:solidFill>
            </a:endParaRPr>
          </a:p>
        </p:txBody>
      </p:sp>
      <p:sp>
        <p:nvSpPr>
          <p:cNvPr id="3" name="Content Placeholder 2">
            <a:extLst>
              <a:ext uri="{FF2B5EF4-FFF2-40B4-BE49-F238E27FC236}">
                <a16:creationId xmlns:a16="http://schemas.microsoft.com/office/drawing/2014/main" id="{E0BB15CA-4160-4BBF-9A21-10FA6B94BD6E}"/>
              </a:ext>
            </a:extLst>
          </p:cNvPr>
          <p:cNvSpPr>
            <a:spLocks noGrp="1"/>
          </p:cNvSpPr>
          <p:nvPr>
            <p:ph sz="half" idx="1"/>
          </p:nvPr>
        </p:nvSpPr>
        <p:spPr/>
        <p:txBody>
          <a:bodyPr/>
          <a:lstStyle/>
          <a:p>
            <a:r>
              <a:rPr lang="en-US" dirty="0"/>
              <a:t>Read and discuss fatal fact.</a:t>
            </a:r>
          </a:p>
        </p:txBody>
      </p:sp>
      <p:pic>
        <p:nvPicPr>
          <p:cNvPr id="5" name="Content Placeholder 4" descr="Fatal Fact Image"/>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665406" y="1825625"/>
            <a:ext cx="4195188" cy="4351338"/>
          </a:xfrm>
        </p:spPr>
      </p:pic>
    </p:spTree>
    <p:extLst>
      <p:ext uri="{BB962C8B-B14F-4D97-AF65-F5344CB8AC3E}">
        <p14:creationId xmlns:p14="http://schemas.microsoft.com/office/powerpoint/2010/main" val="112342158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31551-5BCC-4737-93F5-8F4065B1FE52}"/>
              </a:ext>
            </a:extLst>
          </p:cNvPr>
          <p:cNvSpPr>
            <a:spLocks noGrp="1"/>
          </p:cNvSpPr>
          <p:nvPr>
            <p:ph type="title"/>
          </p:nvPr>
        </p:nvSpPr>
        <p:spPr/>
        <p:txBody>
          <a:bodyPr/>
          <a:lstStyle/>
          <a:p>
            <a:r>
              <a:rPr lang="en-US" b="1" dirty="0">
                <a:solidFill>
                  <a:srgbClr val="FF0000"/>
                </a:solidFill>
              </a:rPr>
              <a:t>Fatal Fact – Discussion #2</a:t>
            </a:r>
            <a:endParaRPr lang="en-US" dirty="0">
              <a:solidFill>
                <a:srgbClr val="FF0000"/>
              </a:solidFill>
            </a:endParaRPr>
          </a:p>
        </p:txBody>
      </p:sp>
      <p:sp>
        <p:nvSpPr>
          <p:cNvPr id="3" name="Content Placeholder 2">
            <a:extLst>
              <a:ext uri="{FF2B5EF4-FFF2-40B4-BE49-F238E27FC236}">
                <a16:creationId xmlns:a16="http://schemas.microsoft.com/office/drawing/2014/main" id="{E864DB69-370B-4DB4-A4BD-8F049F37044E}"/>
              </a:ext>
            </a:extLst>
          </p:cNvPr>
          <p:cNvSpPr>
            <a:spLocks noGrp="1"/>
          </p:cNvSpPr>
          <p:nvPr>
            <p:ph sz="half" idx="1"/>
          </p:nvPr>
        </p:nvSpPr>
        <p:spPr/>
        <p:txBody>
          <a:bodyPr/>
          <a:lstStyle/>
          <a:p>
            <a:r>
              <a:rPr lang="en-US" dirty="0"/>
              <a:t>Read and discuss fatal fact.</a:t>
            </a:r>
          </a:p>
        </p:txBody>
      </p:sp>
      <p:pic>
        <p:nvPicPr>
          <p:cNvPr id="5" name="Content Placeholder 4" descr="Fatal Fact Image"/>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72200" y="2702117"/>
            <a:ext cx="5181600" cy="2598353"/>
          </a:xfrm>
        </p:spPr>
      </p:pic>
    </p:spTree>
    <p:extLst>
      <p:ext uri="{BB962C8B-B14F-4D97-AF65-F5344CB8AC3E}">
        <p14:creationId xmlns:p14="http://schemas.microsoft.com/office/powerpoint/2010/main" val="353089581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62205-F910-4D86-BA09-669AD1791BDE}"/>
              </a:ext>
            </a:extLst>
          </p:cNvPr>
          <p:cNvSpPr>
            <a:spLocks noGrp="1"/>
          </p:cNvSpPr>
          <p:nvPr>
            <p:ph type="title"/>
          </p:nvPr>
        </p:nvSpPr>
        <p:spPr/>
        <p:txBody>
          <a:bodyPr/>
          <a:lstStyle/>
          <a:p>
            <a:r>
              <a:rPr lang="en-US" b="1" dirty="0">
                <a:solidFill>
                  <a:srgbClr val="FF0000"/>
                </a:solidFill>
              </a:rPr>
              <a:t>Fatal Fact – Discussion #3</a:t>
            </a:r>
            <a:endParaRPr lang="en-US" dirty="0">
              <a:solidFill>
                <a:srgbClr val="FF0000"/>
              </a:solidFill>
            </a:endParaRPr>
          </a:p>
        </p:txBody>
      </p:sp>
      <p:sp>
        <p:nvSpPr>
          <p:cNvPr id="3" name="Content Placeholder 2">
            <a:extLst>
              <a:ext uri="{FF2B5EF4-FFF2-40B4-BE49-F238E27FC236}">
                <a16:creationId xmlns:a16="http://schemas.microsoft.com/office/drawing/2014/main" id="{B6D3ACD8-5386-44B7-A4C7-E3D67E142B6A}"/>
              </a:ext>
            </a:extLst>
          </p:cNvPr>
          <p:cNvSpPr>
            <a:spLocks noGrp="1"/>
          </p:cNvSpPr>
          <p:nvPr>
            <p:ph sz="half" idx="1"/>
          </p:nvPr>
        </p:nvSpPr>
        <p:spPr/>
        <p:txBody>
          <a:bodyPr/>
          <a:lstStyle/>
          <a:p>
            <a:r>
              <a:rPr lang="en-US" dirty="0"/>
              <a:t>Read and discuss fatal fact.</a:t>
            </a:r>
          </a:p>
        </p:txBody>
      </p:sp>
      <p:pic>
        <p:nvPicPr>
          <p:cNvPr id="5" name="Content Placeholder 4" descr="Fatal Fact Image"/>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598155" y="1825625"/>
            <a:ext cx="4329690" cy="4351338"/>
          </a:xfrm>
        </p:spPr>
      </p:pic>
    </p:spTree>
    <p:extLst>
      <p:ext uri="{BB962C8B-B14F-4D97-AF65-F5344CB8AC3E}">
        <p14:creationId xmlns:p14="http://schemas.microsoft.com/office/powerpoint/2010/main" val="29696509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Electrical Injuries</a:t>
            </a:r>
          </a:p>
        </p:txBody>
      </p:sp>
      <p:sp>
        <p:nvSpPr>
          <p:cNvPr id="3" name="Content Placeholder 2"/>
          <p:cNvSpPr>
            <a:spLocks noGrp="1"/>
          </p:cNvSpPr>
          <p:nvPr>
            <p:ph idx="1"/>
          </p:nvPr>
        </p:nvSpPr>
        <p:spPr/>
        <p:txBody>
          <a:bodyPr/>
          <a:lstStyle/>
          <a:p>
            <a:pPr marL="0" indent="0">
              <a:buNone/>
            </a:pPr>
            <a:r>
              <a:rPr lang="en-US" dirty="0"/>
              <a:t>There are four main types of electrical injuries: </a:t>
            </a:r>
          </a:p>
          <a:p>
            <a:pPr marL="684213" lvl="0"/>
            <a:r>
              <a:rPr lang="en-US" dirty="0"/>
              <a:t>Electrocution (death due to electrical shock);</a:t>
            </a:r>
          </a:p>
          <a:p>
            <a:pPr marL="684213" lvl="0"/>
            <a:r>
              <a:rPr lang="en-US" dirty="0"/>
              <a:t>Electrical shock;</a:t>
            </a:r>
          </a:p>
          <a:p>
            <a:pPr marL="684213" lvl="0"/>
            <a:r>
              <a:rPr lang="en-US" dirty="0"/>
              <a:t>Burns (Arc Blast); and, </a:t>
            </a:r>
          </a:p>
          <a:p>
            <a:pPr marL="684213" lvl="0"/>
            <a:r>
              <a:rPr lang="en-US" dirty="0"/>
              <a:t>Falls. </a:t>
            </a:r>
          </a:p>
        </p:txBody>
      </p:sp>
    </p:spTree>
    <p:extLst>
      <p:ext uri="{BB962C8B-B14F-4D97-AF65-F5344CB8AC3E}">
        <p14:creationId xmlns:p14="http://schemas.microsoft.com/office/powerpoint/2010/main" val="611204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0876E-9C51-4E68-83F9-A1A7E67BF549}"/>
              </a:ext>
            </a:extLst>
          </p:cNvPr>
          <p:cNvSpPr>
            <a:spLocks noGrp="1"/>
          </p:cNvSpPr>
          <p:nvPr>
            <p:ph type="title"/>
          </p:nvPr>
        </p:nvSpPr>
        <p:spPr/>
        <p:txBody>
          <a:bodyPr/>
          <a:lstStyle/>
          <a:p>
            <a:r>
              <a:rPr lang="en-US" b="1" dirty="0">
                <a:solidFill>
                  <a:srgbClr val="FF0000"/>
                </a:solidFill>
              </a:rPr>
              <a:t>Ground Fault Protection</a:t>
            </a:r>
          </a:p>
        </p:txBody>
      </p:sp>
      <p:sp>
        <p:nvSpPr>
          <p:cNvPr id="3" name="Content Placeholder 2">
            <a:extLst>
              <a:ext uri="{FF2B5EF4-FFF2-40B4-BE49-F238E27FC236}">
                <a16:creationId xmlns:a16="http://schemas.microsoft.com/office/drawing/2014/main" id="{34F21147-7D01-4054-A59E-A8BD3F1029CF}"/>
              </a:ext>
            </a:extLst>
          </p:cNvPr>
          <p:cNvSpPr>
            <a:spLocks noGrp="1"/>
          </p:cNvSpPr>
          <p:nvPr>
            <p:ph idx="1"/>
          </p:nvPr>
        </p:nvSpPr>
        <p:spPr/>
        <p:txBody>
          <a:bodyPr/>
          <a:lstStyle/>
          <a:p>
            <a:pPr lvl="0"/>
            <a:r>
              <a:rPr lang="en-US" dirty="0"/>
              <a:t>Explain what a ground fault is and what makes it a dangerous condition</a:t>
            </a:r>
          </a:p>
          <a:p>
            <a:pPr lvl="0"/>
            <a:r>
              <a:rPr lang="en-US" dirty="0"/>
              <a:t>Employer’s responsibility for providing ground fault protection on job sites</a:t>
            </a:r>
          </a:p>
          <a:p>
            <a:pPr lvl="0"/>
            <a:r>
              <a:rPr lang="en-US" dirty="0"/>
              <a:t>Requirements for ground fault circuit interrupter use, limitations and testing</a:t>
            </a:r>
          </a:p>
        </p:txBody>
      </p:sp>
    </p:spTree>
    <p:extLst>
      <p:ext uri="{BB962C8B-B14F-4D97-AF65-F5344CB8AC3E}">
        <p14:creationId xmlns:p14="http://schemas.microsoft.com/office/powerpoint/2010/main" val="123167693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hidden="1">
            <a:extLst>
              <a:ext uri="{FF2B5EF4-FFF2-40B4-BE49-F238E27FC236}">
                <a16:creationId xmlns:a16="http://schemas.microsoft.com/office/drawing/2014/main" id="{915E6C85-9539-4D73-96B0-4ECE3B99204B}"/>
              </a:ext>
            </a:extLst>
          </p:cNvPr>
          <p:cNvSpPr>
            <a:spLocks noGrp="1"/>
          </p:cNvSpPr>
          <p:nvPr>
            <p:ph type="title"/>
          </p:nvPr>
        </p:nvSpPr>
        <p:spPr/>
        <p:txBody>
          <a:bodyPr/>
          <a:lstStyle/>
          <a:p>
            <a:r>
              <a:rPr lang="en-US" dirty="0"/>
              <a:t>Ground Fault</a:t>
            </a:r>
          </a:p>
        </p:txBody>
      </p:sp>
      <p:pic>
        <p:nvPicPr>
          <p:cNvPr id="48" name="Content Placeholder 47" descr="Ground Fault">
            <a:extLst>
              <a:ext uri="{FF2B5EF4-FFF2-40B4-BE49-F238E27FC236}">
                <a16:creationId xmlns:a16="http://schemas.microsoft.com/office/drawing/2014/main" id="{1CCF0798-376B-4859-BC9C-3A3BAB09DD9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90198" y="376494"/>
            <a:ext cx="7456925" cy="6130714"/>
          </a:xfrm>
        </p:spPr>
      </p:pic>
    </p:spTree>
    <p:extLst>
      <p:ext uri="{BB962C8B-B14F-4D97-AF65-F5344CB8AC3E}">
        <p14:creationId xmlns:p14="http://schemas.microsoft.com/office/powerpoint/2010/main" val="388150155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4808E-7D46-4098-ACE5-51201A8CE460}"/>
              </a:ext>
            </a:extLst>
          </p:cNvPr>
          <p:cNvSpPr>
            <a:spLocks noGrp="1"/>
          </p:cNvSpPr>
          <p:nvPr>
            <p:ph type="title"/>
          </p:nvPr>
        </p:nvSpPr>
        <p:spPr/>
        <p:txBody>
          <a:bodyPr/>
          <a:lstStyle/>
          <a:p>
            <a:r>
              <a:rPr lang="en-US" b="1" dirty="0">
                <a:solidFill>
                  <a:srgbClr val="FF0000"/>
                </a:solidFill>
              </a:rPr>
              <a:t>What is a GFCI?</a:t>
            </a:r>
          </a:p>
        </p:txBody>
      </p:sp>
      <p:sp>
        <p:nvSpPr>
          <p:cNvPr id="3" name="Content Placeholder 2">
            <a:extLst>
              <a:ext uri="{FF2B5EF4-FFF2-40B4-BE49-F238E27FC236}">
                <a16:creationId xmlns:a16="http://schemas.microsoft.com/office/drawing/2014/main" id="{B863E953-2D15-45A6-A767-E482AF9DD14C}"/>
              </a:ext>
            </a:extLst>
          </p:cNvPr>
          <p:cNvSpPr>
            <a:spLocks noGrp="1"/>
          </p:cNvSpPr>
          <p:nvPr>
            <p:ph sz="half" idx="1"/>
          </p:nvPr>
        </p:nvSpPr>
        <p:spPr/>
        <p:txBody>
          <a:bodyPr/>
          <a:lstStyle/>
          <a:p>
            <a:r>
              <a:rPr lang="en-US" dirty="0"/>
              <a:t>Fast-acting circuit breaker that senses small imbalances in the circuit caused by current leakage to ground and, in a fraction of a second, shuts off the electricity. </a:t>
            </a:r>
          </a:p>
        </p:txBody>
      </p:sp>
      <p:pic>
        <p:nvPicPr>
          <p:cNvPr id="15" name="Content Placeholder 14" descr="GFCI Examples">
            <a:extLst>
              <a:ext uri="{FF2B5EF4-FFF2-40B4-BE49-F238E27FC236}">
                <a16:creationId xmlns:a16="http://schemas.microsoft.com/office/drawing/2014/main" id="{342E8823-CA29-440D-B765-4ABFAC34815D}"/>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380238" y="1825625"/>
            <a:ext cx="4765524" cy="4351338"/>
          </a:xfrm>
        </p:spPr>
      </p:pic>
    </p:spTree>
    <p:extLst>
      <p:ext uri="{BB962C8B-B14F-4D97-AF65-F5344CB8AC3E}">
        <p14:creationId xmlns:p14="http://schemas.microsoft.com/office/powerpoint/2010/main" val="223110927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07099-D4B5-4E19-9888-6C4CDA06683B}"/>
              </a:ext>
            </a:extLst>
          </p:cNvPr>
          <p:cNvSpPr>
            <a:spLocks noGrp="1"/>
          </p:cNvSpPr>
          <p:nvPr>
            <p:ph type="title"/>
          </p:nvPr>
        </p:nvSpPr>
        <p:spPr/>
        <p:txBody>
          <a:bodyPr/>
          <a:lstStyle/>
          <a:p>
            <a:r>
              <a:rPr lang="en-US" b="1" dirty="0">
                <a:solidFill>
                  <a:srgbClr val="FF0000"/>
                </a:solidFill>
              </a:rPr>
              <a:t>29 CFR 1926.404(b)(1). </a:t>
            </a:r>
            <a:r>
              <a:rPr lang="en-US" sz="4000" b="1" dirty="0">
                <a:solidFill>
                  <a:srgbClr val="FF0000"/>
                </a:solidFill>
              </a:rPr>
              <a:t>Ground fault protection </a:t>
            </a:r>
            <a:endParaRPr lang="en-US" dirty="0">
              <a:solidFill>
                <a:srgbClr val="FF0000"/>
              </a:solidFill>
            </a:endParaRPr>
          </a:p>
        </p:txBody>
      </p:sp>
      <p:sp>
        <p:nvSpPr>
          <p:cNvPr id="3" name="Content Placeholder 2">
            <a:extLst>
              <a:ext uri="{FF2B5EF4-FFF2-40B4-BE49-F238E27FC236}">
                <a16:creationId xmlns:a16="http://schemas.microsoft.com/office/drawing/2014/main" id="{43153729-50D1-4A6E-BEC2-BD7CB20201EA}"/>
              </a:ext>
            </a:extLst>
          </p:cNvPr>
          <p:cNvSpPr>
            <a:spLocks noGrp="1"/>
          </p:cNvSpPr>
          <p:nvPr>
            <p:ph sz="half" idx="1"/>
          </p:nvPr>
        </p:nvSpPr>
        <p:spPr/>
        <p:txBody>
          <a:bodyPr/>
          <a:lstStyle/>
          <a:p>
            <a:r>
              <a:rPr lang="en-US" dirty="0"/>
              <a:t>Required on all 120-volt, single-phase 15- and 20-ampere receptacle outlets on construction sites, which are not a part of the permanent wiring of the building or structure and which are in use by employees. </a:t>
            </a:r>
          </a:p>
        </p:txBody>
      </p:sp>
      <p:pic>
        <p:nvPicPr>
          <p:cNvPr id="9" name="Content Placeholder 8" descr="GFCI Testing">
            <a:extLst>
              <a:ext uri="{FF2B5EF4-FFF2-40B4-BE49-F238E27FC236}">
                <a16:creationId xmlns:a16="http://schemas.microsoft.com/office/drawing/2014/main" id="{5E1F814B-8A34-427C-B0ED-0A9705FD33F1}"/>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72200" y="2033232"/>
            <a:ext cx="5181600" cy="3936124"/>
          </a:xfrm>
        </p:spPr>
      </p:pic>
    </p:spTree>
    <p:extLst>
      <p:ext uri="{BB962C8B-B14F-4D97-AF65-F5344CB8AC3E}">
        <p14:creationId xmlns:p14="http://schemas.microsoft.com/office/powerpoint/2010/main" val="402659947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5CC37-FDCD-44FF-A3E1-46C682BC1D25}"/>
              </a:ext>
            </a:extLst>
          </p:cNvPr>
          <p:cNvSpPr>
            <a:spLocks noGrp="1"/>
          </p:cNvSpPr>
          <p:nvPr>
            <p:ph type="title"/>
          </p:nvPr>
        </p:nvSpPr>
        <p:spPr/>
        <p:txBody>
          <a:bodyPr/>
          <a:lstStyle/>
          <a:p>
            <a:r>
              <a:rPr lang="en-US" b="1" dirty="0">
                <a:solidFill>
                  <a:srgbClr val="FF0000"/>
                </a:solidFill>
              </a:rPr>
              <a:t>Double-Insulated Tools</a:t>
            </a:r>
            <a:endParaRPr lang="en-US" dirty="0">
              <a:solidFill>
                <a:srgbClr val="FF0000"/>
              </a:solidFill>
            </a:endParaRPr>
          </a:p>
        </p:txBody>
      </p:sp>
      <p:sp>
        <p:nvSpPr>
          <p:cNvPr id="3" name="Content Placeholder 2">
            <a:extLst>
              <a:ext uri="{FF2B5EF4-FFF2-40B4-BE49-F238E27FC236}">
                <a16:creationId xmlns:a16="http://schemas.microsoft.com/office/drawing/2014/main" id="{10575A84-C8E5-42C3-98B7-2F50940C132E}"/>
              </a:ext>
            </a:extLst>
          </p:cNvPr>
          <p:cNvSpPr>
            <a:spLocks noGrp="1"/>
          </p:cNvSpPr>
          <p:nvPr>
            <p:ph sz="half" idx="1"/>
          </p:nvPr>
        </p:nvSpPr>
        <p:spPr/>
        <p:txBody>
          <a:bodyPr/>
          <a:lstStyle/>
          <a:p>
            <a:r>
              <a:rPr lang="en-US" dirty="0"/>
              <a:t>Tool enclosure is completely non-conducting</a:t>
            </a:r>
          </a:p>
          <a:p>
            <a:r>
              <a:rPr lang="en-US" dirty="0"/>
              <a:t>No ground “Earth” wire</a:t>
            </a:r>
          </a:p>
          <a:p>
            <a:r>
              <a:rPr lang="en-US" dirty="0"/>
              <a:t>Identified by a double square symbol</a:t>
            </a:r>
          </a:p>
        </p:txBody>
      </p:sp>
      <p:pic>
        <p:nvPicPr>
          <p:cNvPr id="10" name="Content Placeholder 9" descr="Double Insulated Symbol">
            <a:extLst>
              <a:ext uri="{FF2B5EF4-FFF2-40B4-BE49-F238E27FC236}">
                <a16:creationId xmlns:a16="http://schemas.microsoft.com/office/drawing/2014/main" id="{C4F22CAF-28B9-4822-A132-4949C02DEAFD}"/>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589593" y="1825625"/>
            <a:ext cx="4346814" cy="4351338"/>
          </a:xfrm>
        </p:spPr>
      </p:pic>
    </p:spTree>
    <p:extLst>
      <p:ext uri="{BB962C8B-B14F-4D97-AF65-F5344CB8AC3E}">
        <p14:creationId xmlns:p14="http://schemas.microsoft.com/office/powerpoint/2010/main" val="37204086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7D7A5C-FF19-44A1-A0B3-03C33777089A}"/>
              </a:ext>
            </a:extLst>
          </p:cNvPr>
          <p:cNvSpPr>
            <a:spLocks noGrp="1"/>
          </p:cNvSpPr>
          <p:nvPr>
            <p:ph type="title"/>
          </p:nvPr>
        </p:nvSpPr>
        <p:spPr/>
        <p:txBody>
          <a:bodyPr>
            <a:normAutofit/>
          </a:bodyPr>
          <a:lstStyle/>
          <a:p>
            <a:r>
              <a:rPr lang="en-US" sz="4000" b="1" dirty="0">
                <a:solidFill>
                  <a:srgbClr val="FF0000"/>
                </a:solidFill>
              </a:rPr>
              <a:t>Assured Equipment Grounding Conductor Program</a:t>
            </a:r>
            <a:endParaRPr lang="en-US" sz="4000" dirty="0">
              <a:solidFill>
                <a:srgbClr val="FF0000"/>
              </a:solidFill>
            </a:endParaRPr>
          </a:p>
        </p:txBody>
      </p:sp>
      <p:sp>
        <p:nvSpPr>
          <p:cNvPr id="3" name="Content Placeholder 2">
            <a:extLst>
              <a:ext uri="{FF2B5EF4-FFF2-40B4-BE49-F238E27FC236}">
                <a16:creationId xmlns:a16="http://schemas.microsoft.com/office/drawing/2014/main" id="{A2187ACF-6EFA-45D9-AA53-AF9643439423}"/>
              </a:ext>
            </a:extLst>
          </p:cNvPr>
          <p:cNvSpPr>
            <a:spLocks noGrp="1"/>
          </p:cNvSpPr>
          <p:nvPr>
            <p:ph sz="half" idx="1"/>
          </p:nvPr>
        </p:nvSpPr>
        <p:spPr/>
        <p:txBody>
          <a:bodyPr/>
          <a:lstStyle/>
          <a:p>
            <a:r>
              <a:rPr lang="en-US" dirty="0"/>
              <a:t>A </a:t>
            </a:r>
            <a:r>
              <a:rPr lang="en-US" b="1" i="1" dirty="0"/>
              <a:t>continuity test </a:t>
            </a:r>
            <a:r>
              <a:rPr lang="en-US" dirty="0"/>
              <a:t>to ensure that the equipment-grounding conductor is electrically continuous. </a:t>
            </a:r>
          </a:p>
          <a:p>
            <a:r>
              <a:rPr lang="en-US" dirty="0"/>
              <a:t>A </a:t>
            </a:r>
            <a:r>
              <a:rPr lang="en-US" b="1" i="1" dirty="0"/>
              <a:t>polarity test </a:t>
            </a:r>
            <a:r>
              <a:rPr lang="en-US" dirty="0"/>
              <a:t>to ensure that the equipment-grounding conductor is connected to its proper terminal. </a:t>
            </a:r>
          </a:p>
        </p:txBody>
      </p:sp>
      <p:pic>
        <p:nvPicPr>
          <p:cNvPr id="7" name="Content Placeholder 6" title="Receptacle Tester">
            <a:extLst>
              <a:ext uri="{FF2B5EF4-FFF2-40B4-BE49-F238E27FC236}">
                <a16:creationId xmlns:a16="http://schemas.microsoft.com/office/drawing/2014/main" id="{2BD3290B-820A-4C06-9E78-9F00A5AAE3C1}"/>
              </a:ext>
            </a:extLst>
          </p:cNvPr>
          <p:cNvPicPr>
            <a:picLocks noGrp="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8118763" y="2766854"/>
            <a:ext cx="1288473" cy="2468880"/>
          </a:xfrm>
          <a:prstGeom prst="rect">
            <a:avLst/>
          </a:prstGeom>
        </p:spPr>
      </p:pic>
    </p:spTree>
    <p:extLst>
      <p:ext uri="{BB962C8B-B14F-4D97-AF65-F5344CB8AC3E}">
        <p14:creationId xmlns:p14="http://schemas.microsoft.com/office/powerpoint/2010/main" val="250164692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62205-F910-4D86-BA09-669AD1791BDE}"/>
              </a:ext>
            </a:extLst>
          </p:cNvPr>
          <p:cNvSpPr>
            <a:spLocks noGrp="1"/>
          </p:cNvSpPr>
          <p:nvPr>
            <p:ph type="title"/>
          </p:nvPr>
        </p:nvSpPr>
        <p:spPr/>
        <p:txBody>
          <a:bodyPr/>
          <a:lstStyle/>
          <a:p>
            <a:r>
              <a:rPr lang="en-US" b="1" dirty="0">
                <a:solidFill>
                  <a:srgbClr val="FF0000"/>
                </a:solidFill>
              </a:rPr>
              <a:t>Fatal Fact – Discussion #4</a:t>
            </a:r>
            <a:endParaRPr lang="en-US" dirty="0">
              <a:solidFill>
                <a:srgbClr val="FF0000"/>
              </a:solidFill>
            </a:endParaRPr>
          </a:p>
        </p:txBody>
      </p:sp>
      <p:sp>
        <p:nvSpPr>
          <p:cNvPr id="3" name="Content Placeholder 2">
            <a:extLst>
              <a:ext uri="{FF2B5EF4-FFF2-40B4-BE49-F238E27FC236}">
                <a16:creationId xmlns:a16="http://schemas.microsoft.com/office/drawing/2014/main" id="{B6D3ACD8-5386-44B7-A4C7-E3D67E142B6A}"/>
              </a:ext>
            </a:extLst>
          </p:cNvPr>
          <p:cNvSpPr>
            <a:spLocks noGrp="1"/>
          </p:cNvSpPr>
          <p:nvPr>
            <p:ph sz="half" idx="1"/>
          </p:nvPr>
        </p:nvSpPr>
        <p:spPr/>
        <p:txBody>
          <a:bodyPr/>
          <a:lstStyle/>
          <a:p>
            <a:r>
              <a:rPr lang="en-US" dirty="0"/>
              <a:t>Read and discuss fatal fact.</a:t>
            </a:r>
          </a:p>
        </p:txBody>
      </p:sp>
      <p:pic>
        <p:nvPicPr>
          <p:cNvPr id="7" name="Content Placeholder 6" descr="Image - Fatal Facts No. 57">
            <a:extLst>
              <a:ext uri="{FF2B5EF4-FFF2-40B4-BE49-F238E27FC236}">
                <a16:creationId xmlns:a16="http://schemas.microsoft.com/office/drawing/2014/main" id="{816270A2-07D2-4096-B854-F3F46D0BBAA9}"/>
              </a:ext>
            </a:extLst>
          </p:cNvPr>
          <p:cNvPicPr>
            <a:picLocks noGrp="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964680" y="2160302"/>
            <a:ext cx="3596640" cy="3681984"/>
          </a:xfrm>
          <a:prstGeom prst="rect">
            <a:avLst/>
          </a:prstGeom>
          <a:noFill/>
          <a:ln>
            <a:noFill/>
          </a:ln>
        </p:spPr>
      </p:pic>
    </p:spTree>
    <p:extLst>
      <p:ext uri="{BB962C8B-B14F-4D97-AF65-F5344CB8AC3E}">
        <p14:creationId xmlns:p14="http://schemas.microsoft.com/office/powerpoint/2010/main" val="321906730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B270E4-A181-4E48-8EB2-7544D0B8AAA8}"/>
              </a:ext>
            </a:extLst>
          </p:cNvPr>
          <p:cNvSpPr>
            <a:spLocks noGrp="1"/>
          </p:cNvSpPr>
          <p:nvPr>
            <p:ph type="title"/>
          </p:nvPr>
        </p:nvSpPr>
        <p:spPr/>
        <p:txBody>
          <a:bodyPr/>
          <a:lstStyle/>
          <a:p>
            <a:r>
              <a:rPr lang="en-US" b="1" dirty="0">
                <a:solidFill>
                  <a:srgbClr val="FF0000"/>
                </a:solidFill>
              </a:rPr>
              <a:t>Extension Cords, Tools &amp; Other Equipment</a:t>
            </a:r>
          </a:p>
        </p:txBody>
      </p:sp>
      <p:sp>
        <p:nvSpPr>
          <p:cNvPr id="3" name="Content Placeholder 2">
            <a:extLst>
              <a:ext uri="{FF2B5EF4-FFF2-40B4-BE49-F238E27FC236}">
                <a16:creationId xmlns:a16="http://schemas.microsoft.com/office/drawing/2014/main" id="{E41996C8-8CC1-46CB-BD66-AC5A08D0B000}"/>
              </a:ext>
            </a:extLst>
          </p:cNvPr>
          <p:cNvSpPr>
            <a:spLocks noGrp="1"/>
          </p:cNvSpPr>
          <p:nvPr>
            <p:ph idx="1"/>
          </p:nvPr>
        </p:nvSpPr>
        <p:spPr/>
        <p:txBody>
          <a:bodyPr/>
          <a:lstStyle/>
          <a:p>
            <a:pPr lvl="0"/>
            <a:r>
              <a:rPr lang="en-US" dirty="0"/>
              <a:t>Types of extension cords, their markings, proper use and how to inspect for damage</a:t>
            </a:r>
          </a:p>
          <a:p>
            <a:pPr lvl="0"/>
            <a:r>
              <a:rPr lang="en-US" dirty="0"/>
              <a:t>Path to ground missing or discontinuous</a:t>
            </a:r>
          </a:p>
          <a:p>
            <a:pPr lvl="0"/>
            <a:r>
              <a:rPr lang="en-US" dirty="0"/>
              <a:t>Improper use of flexible and extension cords</a:t>
            </a:r>
          </a:p>
          <a:p>
            <a:pPr lvl="0"/>
            <a:r>
              <a:rPr lang="en-US" dirty="0"/>
              <a:t>Common misuses of equipment</a:t>
            </a:r>
          </a:p>
        </p:txBody>
      </p:sp>
    </p:spTree>
    <p:extLst>
      <p:ext uri="{BB962C8B-B14F-4D97-AF65-F5344CB8AC3E}">
        <p14:creationId xmlns:p14="http://schemas.microsoft.com/office/powerpoint/2010/main" val="393496351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4B0C6-1A82-4612-85FD-EF81C10844C4}"/>
              </a:ext>
            </a:extLst>
          </p:cNvPr>
          <p:cNvSpPr>
            <a:spLocks noGrp="1"/>
          </p:cNvSpPr>
          <p:nvPr>
            <p:ph type="title"/>
          </p:nvPr>
        </p:nvSpPr>
        <p:spPr/>
        <p:txBody>
          <a:bodyPr/>
          <a:lstStyle/>
          <a:p>
            <a:r>
              <a:rPr lang="en-US" b="1" dirty="0">
                <a:solidFill>
                  <a:srgbClr val="FF0000"/>
                </a:solidFill>
              </a:rPr>
              <a:t>Selecting and Using the Right Extension Cord</a:t>
            </a:r>
            <a:endParaRPr lang="en-US" dirty="0">
              <a:solidFill>
                <a:srgbClr val="FF0000"/>
              </a:solidFill>
            </a:endParaRPr>
          </a:p>
        </p:txBody>
      </p:sp>
      <p:sp>
        <p:nvSpPr>
          <p:cNvPr id="3" name="Content Placeholder 2">
            <a:extLst>
              <a:ext uri="{FF2B5EF4-FFF2-40B4-BE49-F238E27FC236}">
                <a16:creationId xmlns:a16="http://schemas.microsoft.com/office/drawing/2014/main" id="{86166935-1AE1-40C5-8067-23FCB327583E}"/>
              </a:ext>
            </a:extLst>
          </p:cNvPr>
          <p:cNvSpPr>
            <a:spLocks noGrp="1"/>
          </p:cNvSpPr>
          <p:nvPr>
            <p:ph idx="1"/>
          </p:nvPr>
        </p:nvSpPr>
        <p:spPr/>
        <p:txBody>
          <a:bodyPr/>
          <a:lstStyle/>
          <a:p>
            <a:r>
              <a:rPr lang="en-US" dirty="0"/>
              <a:t>U.S., American Wire Gauge (AWG) </a:t>
            </a:r>
          </a:p>
          <a:p>
            <a:pPr marL="0" indent="0">
              <a:buNone/>
            </a:pPr>
            <a:r>
              <a:rPr lang="en-US" b="1" i="1" dirty="0"/>
              <a:t>#18 AWG </a:t>
            </a:r>
            <a:r>
              <a:rPr lang="en-US" dirty="0"/>
              <a:t>- 	Lamp cords (sometimes #16).</a:t>
            </a:r>
          </a:p>
          <a:p>
            <a:pPr marL="1828800" indent="-1828800">
              <a:buNone/>
            </a:pPr>
            <a:r>
              <a:rPr lang="en-US" b="1" i="1" dirty="0"/>
              <a:t>#16 AWG </a:t>
            </a:r>
            <a:r>
              <a:rPr lang="en-US" dirty="0"/>
              <a:t>-	A step up from lamp cords. The most commonly used general-purpose cord gauge (used for work lights, electric trimmers, etc.) Not for high-power loads. Not recommended for construction work.</a:t>
            </a:r>
          </a:p>
          <a:p>
            <a:pPr marL="0" indent="0">
              <a:buNone/>
            </a:pPr>
            <a:r>
              <a:rPr lang="en-US" b="1" i="1" dirty="0"/>
              <a:t>#14 AWG </a:t>
            </a:r>
            <a:r>
              <a:rPr lang="en-US" dirty="0"/>
              <a:t>- 	Minimum size recommended for construction work.</a:t>
            </a:r>
          </a:p>
          <a:p>
            <a:pPr marL="0" indent="0">
              <a:buNone/>
            </a:pPr>
            <a:r>
              <a:rPr lang="en-US" b="1" i="1" dirty="0"/>
              <a:t>#12 AWG </a:t>
            </a:r>
            <a:r>
              <a:rPr lang="en-US" dirty="0"/>
              <a:t>- 	Heavy use, such as large power tools.</a:t>
            </a:r>
          </a:p>
          <a:p>
            <a:pPr marL="0" indent="0">
              <a:buNone/>
            </a:pPr>
            <a:r>
              <a:rPr lang="en-US" b="1" i="1" dirty="0"/>
              <a:t>#10 AWG </a:t>
            </a:r>
            <a:r>
              <a:rPr lang="en-US" dirty="0"/>
              <a:t>- 	Large loads.</a:t>
            </a:r>
          </a:p>
          <a:p>
            <a:endParaRPr lang="en-US" dirty="0"/>
          </a:p>
        </p:txBody>
      </p:sp>
    </p:spTree>
    <p:extLst>
      <p:ext uri="{BB962C8B-B14F-4D97-AF65-F5344CB8AC3E}">
        <p14:creationId xmlns:p14="http://schemas.microsoft.com/office/powerpoint/2010/main" val="711602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1CF6E-C52D-4012-9C56-434049E044C3}"/>
              </a:ext>
            </a:extLst>
          </p:cNvPr>
          <p:cNvSpPr>
            <a:spLocks noGrp="1"/>
          </p:cNvSpPr>
          <p:nvPr>
            <p:ph type="title"/>
          </p:nvPr>
        </p:nvSpPr>
        <p:spPr/>
        <p:txBody>
          <a:bodyPr/>
          <a:lstStyle/>
          <a:p>
            <a:r>
              <a:rPr lang="en-US" b="1" dirty="0">
                <a:solidFill>
                  <a:srgbClr val="FF0000"/>
                </a:solidFill>
              </a:rPr>
              <a:t>29 CFR 1926.405(a)(2)(ii)(J). Extension Cords</a:t>
            </a:r>
          </a:p>
        </p:txBody>
      </p:sp>
      <p:sp>
        <p:nvSpPr>
          <p:cNvPr id="3" name="Content Placeholder 2">
            <a:extLst>
              <a:ext uri="{FF2B5EF4-FFF2-40B4-BE49-F238E27FC236}">
                <a16:creationId xmlns:a16="http://schemas.microsoft.com/office/drawing/2014/main" id="{EEB9F2E4-9267-4248-9C50-42E90E5DC39C}"/>
              </a:ext>
            </a:extLst>
          </p:cNvPr>
          <p:cNvSpPr>
            <a:spLocks noGrp="1"/>
          </p:cNvSpPr>
          <p:nvPr>
            <p:ph sz="half" idx="1"/>
          </p:nvPr>
        </p:nvSpPr>
        <p:spPr/>
        <p:txBody>
          <a:bodyPr/>
          <a:lstStyle/>
          <a:p>
            <a:r>
              <a:rPr lang="en-US" dirty="0"/>
              <a:t>Cord sets used with portable tools and appliances must be of the three-wire, grounding type; and flexible cords must be designed for hard or extra-hard usage.</a:t>
            </a:r>
          </a:p>
          <a:p>
            <a:pPr lvl="1"/>
            <a:r>
              <a:rPr lang="en-US" dirty="0"/>
              <a:t>“S” (hard service)</a:t>
            </a:r>
          </a:p>
          <a:p>
            <a:pPr lvl="1"/>
            <a:r>
              <a:rPr lang="en-US" dirty="0"/>
              <a:t>“SJ” the J is for “junior”</a:t>
            </a:r>
          </a:p>
        </p:txBody>
      </p:sp>
      <p:pic>
        <p:nvPicPr>
          <p:cNvPr id="7" name="Content Placeholder 6" descr="Image result for 3 prong extension cord">
            <a:extLst>
              <a:ext uri="{FF2B5EF4-FFF2-40B4-BE49-F238E27FC236}">
                <a16:creationId xmlns:a16="http://schemas.microsoft.com/office/drawing/2014/main" id="{9016AFF3-A33B-4EEA-B703-38D6CD5C8EA7}"/>
              </a:ext>
            </a:extLst>
          </p:cNvPr>
          <p:cNvPicPr>
            <a:picLocks noGrp="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7725987" y="1943893"/>
            <a:ext cx="3094413" cy="3094413"/>
          </a:xfrm>
          <a:prstGeom prst="rect">
            <a:avLst/>
          </a:prstGeom>
          <a:noFill/>
          <a:ln>
            <a:noFill/>
          </a:ln>
        </p:spPr>
      </p:pic>
    </p:spTree>
    <p:extLst>
      <p:ext uri="{BB962C8B-B14F-4D97-AF65-F5344CB8AC3E}">
        <p14:creationId xmlns:p14="http://schemas.microsoft.com/office/powerpoint/2010/main" val="17116437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3BCE6-A2B5-492E-B936-1E23D2CC69B4}"/>
              </a:ext>
            </a:extLst>
          </p:cNvPr>
          <p:cNvSpPr>
            <a:spLocks noGrp="1"/>
          </p:cNvSpPr>
          <p:nvPr>
            <p:ph type="title"/>
          </p:nvPr>
        </p:nvSpPr>
        <p:spPr/>
        <p:txBody>
          <a:bodyPr/>
          <a:lstStyle/>
          <a:p>
            <a:r>
              <a:rPr lang="en-US" b="1" dirty="0">
                <a:solidFill>
                  <a:srgbClr val="FF0000"/>
                </a:solidFill>
              </a:rPr>
              <a:t>OSHA Focus Four</a:t>
            </a:r>
          </a:p>
        </p:txBody>
      </p:sp>
      <p:sp>
        <p:nvSpPr>
          <p:cNvPr id="3" name="Content Placeholder 2">
            <a:extLst>
              <a:ext uri="{FF2B5EF4-FFF2-40B4-BE49-F238E27FC236}">
                <a16:creationId xmlns:a16="http://schemas.microsoft.com/office/drawing/2014/main" id="{F74D71C0-DC7E-46A0-B433-50C629FBDAA4}"/>
              </a:ext>
            </a:extLst>
          </p:cNvPr>
          <p:cNvSpPr>
            <a:spLocks noGrp="1"/>
          </p:cNvSpPr>
          <p:nvPr>
            <p:ph idx="1"/>
          </p:nvPr>
        </p:nvSpPr>
        <p:spPr>
          <a:xfrm>
            <a:off x="838200" y="1825625"/>
            <a:ext cx="4130964" cy="4351338"/>
          </a:xfrm>
        </p:spPr>
        <p:txBody>
          <a:bodyPr/>
          <a:lstStyle/>
          <a:p>
            <a:pPr marL="514350" lvl="0" indent="-514350">
              <a:buFont typeface="+mj-lt"/>
              <a:buAutoNum type="arabicPeriod"/>
            </a:pPr>
            <a:r>
              <a:rPr lang="en-US" dirty="0"/>
              <a:t>Falls</a:t>
            </a:r>
          </a:p>
          <a:p>
            <a:pPr marL="514350" lvl="0" indent="-514350">
              <a:buFont typeface="+mj-lt"/>
              <a:buAutoNum type="arabicPeriod"/>
            </a:pPr>
            <a:r>
              <a:rPr lang="en-US" dirty="0"/>
              <a:t>Caught-in-Between</a:t>
            </a:r>
          </a:p>
          <a:p>
            <a:pPr marL="514350" lvl="0" indent="-514350">
              <a:buFont typeface="+mj-lt"/>
              <a:buAutoNum type="arabicPeriod"/>
            </a:pPr>
            <a:r>
              <a:rPr lang="en-US" dirty="0"/>
              <a:t>Struck-by</a:t>
            </a:r>
          </a:p>
          <a:p>
            <a:pPr marL="514350" lvl="0" indent="-514350">
              <a:buFont typeface="+mj-lt"/>
              <a:buAutoNum type="arabicPeriod"/>
            </a:pPr>
            <a:r>
              <a:rPr lang="en-US" dirty="0"/>
              <a:t>Electrocution</a:t>
            </a:r>
            <a:br>
              <a:rPr lang="en-US" dirty="0"/>
            </a:br>
            <a:endParaRPr lang="en-US" dirty="0"/>
          </a:p>
        </p:txBody>
      </p:sp>
    </p:spTree>
    <p:extLst>
      <p:ext uri="{BB962C8B-B14F-4D97-AF65-F5344CB8AC3E}">
        <p14:creationId xmlns:p14="http://schemas.microsoft.com/office/powerpoint/2010/main" val="157454073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D418D-523A-43B6-BB27-70D017904F56}"/>
              </a:ext>
            </a:extLst>
          </p:cNvPr>
          <p:cNvSpPr>
            <a:spLocks noGrp="1"/>
          </p:cNvSpPr>
          <p:nvPr>
            <p:ph type="title"/>
          </p:nvPr>
        </p:nvSpPr>
        <p:spPr/>
        <p:txBody>
          <a:bodyPr/>
          <a:lstStyle/>
          <a:p>
            <a:r>
              <a:rPr lang="en-US" b="1" dirty="0">
                <a:solidFill>
                  <a:srgbClr val="FF0000"/>
                </a:solidFill>
              </a:rPr>
              <a:t> Extension Cord Markings</a:t>
            </a:r>
          </a:p>
        </p:txBody>
      </p:sp>
      <p:sp>
        <p:nvSpPr>
          <p:cNvPr id="3" name="Content Placeholder 2">
            <a:extLst>
              <a:ext uri="{FF2B5EF4-FFF2-40B4-BE49-F238E27FC236}">
                <a16:creationId xmlns:a16="http://schemas.microsoft.com/office/drawing/2014/main" id="{E4607672-4A15-496C-89B3-C3325018B514}"/>
              </a:ext>
            </a:extLst>
          </p:cNvPr>
          <p:cNvSpPr>
            <a:spLocks noGrp="1"/>
          </p:cNvSpPr>
          <p:nvPr>
            <p:ph sz="half" idx="1"/>
          </p:nvPr>
        </p:nvSpPr>
        <p:spPr>
          <a:xfrm>
            <a:off x="838200" y="1825625"/>
            <a:ext cx="9944100" cy="4351338"/>
          </a:xfrm>
        </p:spPr>
        <p:txBody>
          <a:bodyPr/>
          <a:lstStyle/>
          <a:p>
            <a:pPr marL="0" indent="0">
              <a:buNone/>
            </a:pPr>
            <a:r>
              <a:rPr lang="en-US" b="1" dirty="0"/>
              <a:t>T 	</a:t>
            </a:r>
            <a:r>
              <a:rPr lang="en-US" dirty="0"/>
              <a:t>Thermoplastic insulation, instead of a rubber-type material</a:t>
            </a:r>
          </a:p>
          <a:p>
            <a:pPr marL="914400" indent="-914400">
              <a:buNone/>
            </a:pPr>
            <a:r>
              <a:rPr lang="en-US" b="1" dirty="0"/>
              <a:t>E 	</a:t>
            </a:r>
            <a:r>
              <a:rPr lang="en-US" dirty="0"/>
              <a:t>Thermoplastic elastomer insulation (more rubber-like than thermoplastic)</a:t>
            </a:r>
          </a:p>
          <a:p>
            <a:pPr marL="0" indent="0">
              <a:buNone/>
            </a:pPr>
            <a:r>
              <a:rPr lang="en-US" b="1" dirty="0"/>
              <a:t>O 	</a:t>
            </a:r>
            <a:r>
              <a:rPr lang="en-US" dirty="0"/>
              <a:t>Oil resistant</a:t>
            </a:r>
          </a:p>
          <a:p>
            <a:pPr marL="0" indent="0">
              <a:buNone/>
            </a:pPr>
            <a:r>
              <a:rPr lang="en-US" b="1" dirty="0"/>
              <a:t>W 	</a:t>
            </a:r>
            <a:r>
              <a:rPr lang="en-US" dirty="0"/>
              <a:t>Moisture and sunlight resistant</a:t>
            </a:r>
          </a:p>
          <a:p>
            <a:endParaRPr lang="en-US" dirty="0"/>
          </a:p>
        </p:txBody>
      </p:sp>
      <p:pic>
        <p:nvPicPr>
          <p:cNvPr id="10" name="Content Placeholder 9" title="Cord Markings">
            <a:extLst>
              <a:ext uri="{FF2B5EF4-FFF2-40B4-BE49-F238E27FC236}">
                <a16:creationId xmlns:a16="http://schemas.microsoft.com/office/drawing/2014/main" id="{EF9F3F45-BD8B-45E5-AA28-F0295B084EB1}"/>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340369" y="4940301"/>
            <a:ext cx="11511261" cy="1120564"/>
          </a:xfrm>
        </p:spPr>
      </p:pic>
    </p:spTree>
    <p:extLst>
      <p:ext uri="{BB962C8B-B14F-4D97-AF65-F5344CB8AC3E}">
        <p14:creationId xmlns:p14="http://schemas.microsoft.com/office/powerpoint/2010/main" val="139461758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869D7-702C-4007-9403-69FC8FB539A2}"/>
              </a:ext>
            </a:extLst>
          </p:cNvPr>
          <p:cNvSpPr>
            <a:spLocks noGrp="1"/>
          </p:cNvSpPr>
          <p:nvPr>
            <p:ph type="title"/>
          </p:nvPr>
        </p:nvSpPr>
        <p:spPr/>
        <p:txBody>
          <a:bodyPr/>
          <a:lstStyle/>
          <a:p>
            <a:r>
              <a:rPr lang="en-US" b="1" dirty="0">
                <a:solidFill>
                  <a:srgbClr val="FF0000"/>
                </a:solidFill>
              </a:rPr>
              <a:t>Cord Repair</a:t>
            </a:r>
          </a:p>
        </p:txBody>
      </p:sp>
      <p:sp>
        <p:nvSpPr>
          <p:cNvPr id="3" name="Content Placeholder 2">
            <a:extLst>
              <a:ext uri="{FF2B5EF4-FFF2-40B4-BE49-F238E27FC236}">
                <a16:creationId xmlns:a16="http://schemas.microsoft.com/office/drawing/2014/main" id="{728821F3-F477-42C3-98A0-9BD331BCBE34}"/>
              </a:ext>
            </a:extLst>
          </p:cNvPr>
          <p:cNvSpPr>
            <a:spLocks noGrp="1"/>
          </p:cNvSpPr>
          <p:nvPr>
            <p:ph sz="half" idx="1"/>
          </p:nvPr>
        </p:nvSpPr>
        <p:spPr/>
        <p:txBody>
          <a:bodyPr/>
          <a:lstStyle/>
          <a:p>
            <a:r>
              <a:rPr lang="en-US" b="1" u="sng" dirty="0"/>
              <a:t>Do not</a:t>
            </a:r>
            <a:r>
              <a:rPr lang="en-US" dirty="0"/>
              <a:t> repair extension cords by replacing the ends. This will cause the cord to not maintain its approval for what its intended use is. For example, what was once “W” </a:t>
            </a:r>
            <a:r>
              <a:rPr lang="en-US" i="1" dirty="0"/>
              <a:t>moisture and sunlight resistant</a:t>
            </a:r>
            <a:r>
              <a:rPr lang="en-US" dirty="0"/>
              <a:t> cord will no longer be water tight if the plug was replaced.</a:t>
            </a:r>
          </a:p>
        </p:txBody>
      </p:sp>
      <p:pic>
        <p:nvPicPr>
          <p:cNvPr id="9" name="Content Placeholder 8" title="Do Not Cord Repair">
            <a:extLst>
              <a:ext uri="{FF2B5EF4-FFF2-40B4-BE49-F238E27FC236}">
                <a16:creationId xmlns:a16="http://schemas.microsoft.com/office/drawing/2014/main" id="{7D437A58-493F-4586-8A18-9E9EBC88B81E}"/>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367016" y="2614454"/>
            <a:ext cx="2791968" cy="2773680"/>
          </a:xfrm>
        </p:spPr>
      </p:pic>
    </p:spTree>
    <p:extLst>
      <p:ext uri="{BB962C8B-B14F-4D97-AF65-F5344CB8AC3E}">
        <p14:creationId xmlns:p14="http://schemas.microsoft.com/office/powerpoint/2010/main" val="164152273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61C31-D227-4166-BC46-84169B15A20C}"/>
              </a:ext>
            </a:extLst>
          </p:cNvPr>
          <p:cNvSpPr>
            <a:spLocks noGrp="1"/>
          </p:cNvSpPr>
          <p:nvPr>
            <p:ph type="title"/>
          </p:nvPr>
        </p:nvSpPr>
        <p:spPr/>
        <p:txBody>
          <a:bodyPr>
            <a:normAutofit/>
          </a:bodyPr>
          <a:lstStyle/>
          <a:p>
            <a:pPr algn="r"/>
            <a:r>
              <a:rPr lang="en-US" sz="4000" b="1" dirty="0">
                <a:solidFill>
                  <a:srgbClr val="FF0000"/>
                </a:solidFill>
              </a:rPr>
              <a:t>OSHA's Nationally Recognized Testing Laboratory (NRTL) Program</a:t>
            </a:r>
            <a:endParaRPr lang="en-US" sz="4000" dirty="0">
              <a:solidFill>
                <a:srgbClr val="FF0000"/>
              </a:solidFill>
            </a:endParaRPr>
          </a:p>
        </p:txBody>
      </p:sp>
      <p:sp>
        <p:nvSpPr>
          <p:cNvPr id="3" name="Content Placeholder 2">
            <a:extLst>
              <a:ext uri="{FF2B5EF4-FFF2-40B4-BE49-F238E27FC236}">
                <a16:creationId xmlns:a16="http://schemas.microsoft.com/office/drawing/2014/main" id="{9A6B4CCE-08F4-4463-9767-F2083EE3E28D}"/>
              </a:ext>
            </a:extLst>
          </p:cNvPr>
          <p:cNvSpPr>
            <a:spLocks noGrp="1"/>
          </p:cNvSpPr>
          <p:nvPr>
            <p:ph sz="half" idx="1"/>
          </p:nvPr>
        </p:nvSpPr>
        <p:spPr>
          <a:xfrm>
            <a:off x="838199" y="1825625"/>
            <a:ext cx="9416845" cy="4351338"/>
          </a:xfrm>
        </p:spPr>
        <p:txBody>
          <a:bodyPr/>
          <a:lstStyle/>
          <a:p>
            <a:pPr marL="0" indent="0">
              <a:buNone/>
            </a:pPr>
            <a:r>
              <a:rPr lang="en-US" b="1" dirty="0"/>
              <a:t>29 CFR 1926.403(a). Approval</a:t>
            </a:r>
          </a:p>
          <a:p>
            <a:r>
              <a:rPr lang="en-US" dirty="0"/>
              <a:t>All electrical conductors and equipment shall be approved.</a:t>
            </a:r>
          </a:p>
        </p:txBody>
      </p:sp>
      <p:pic>
        <p:nvPicPr>
          <p:cNvPr id="13" name="Content Placeholder 12" title="NRTL Examples">
            <a:extLst>
              <a:ext uri="{FF2B5EF4-FFF2-40B4-BE49-F238E27FC236}">
                <a16:creationId xmlns:a16="http://schemas.microsoft.com/office/drawing/2014/main" id="{50E4C7E0-6AAD-4838-8AB8-EF3DB6F935EC}"/>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2526889" y="3227259"/>
            <a:ext cx="7207046" cy="3133291"/>
          </a:xfrm>
        </p:spPr>
      </p:pic>
    </p:spTree>
    <p:extLst>
      <p:ext uri="{BB962C8B-B14F-4D97-AF65-F5344CB8AC3E}">
        <p14:creationId xmlns:p14="http://schemas.microsoft.com/office/powerpoint/2010/main" val="217323105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F1373-E946-409E-810C-AF0B1C1ECBA5}"/>
              </a:ext>
            </a:extLst>
          </p:cNvPr>
          <p:cNvSpPr>
            <a:spLocks noGrp="1"/>
          </p:cNvSpPr>
          <p:nvPr>
            <p:ph type="title"/>
          </p:nvPr>
        </p:nvSpPr>
        <p:spPr/>
        <p:txBody>
          <a:bodyPr/>
          <a:lstStyle/>
          <a:p>
            <a:r>
              <a:rPr lang="en-US" b="1" dirty="0">
                <a:solidFill>
                  <a:srgbClr val="FF0000"/>
                </a:solidFill>
              </a:rPr>
              <a:t>Two-prong Receptacle Adapter</a:t>
            </a:r>
          </a:p>
        </p:txBody>
      </p:sp>
      <p:sp>
        <p:nvSpPr>
          <p:cNvPr id="3" name="Content Placeholder 2">
            <a:extLst>
              <a:ext uri="{FF2B5EF4-FFF2-40B4-BE49-F238E27FC236}">
                <a16:creationId xmlns:a16="http://schemas.microsoft.com/office/drawing/2014/main" id="{AC5390DF-EB9F-48D7-88D0-54477CDC590E}"/>
              </a:ext>
            </a:extLst>
          </p:cNvPr>
          <p:cNvSpPr>
            <a:spLocks noGrp="1"/>
          </p:cNvSpPr>
          <p:nvPr>
            <p:ph sz="half" idx="1"/>
          </p:nvPr>
        </p:nvSpPr>
        <p:spPr/>
        <p:txBody>
          <a:bodyPr/>
          <a:lstStyle/>
          <a:p>
            <a:r>
              <a:rPr lang="en-US" b="1" u="sng" dirty="0"/>
              <a:t>Never</a:t>
            </a:r>
            <a:r>
              <a:rPr lang="en-US" dirty="0"/>
              <a:t> use an adapter that will make a three-prong cord fit into a two prong receptacle.</a:t>
            </a:r>
          </a:p>
        </p:txBody>
      </p:sp>
      <p:pic>
        <p:nvPicPr>
          <p:cNvPr id="9" name="Content Placeholder 8" title="Two-prong Adapter">
            <a:extLst>
              <a:ext uri="{FF2B5EF4-FFF2-40B4-BE49-F238E27FC236}">
                <a16:creationId xmlns:a16="http://schemas.microsoft.com/office/drawing/2014/main" id="{B27FA5F2-A103-42CB-A5B2-92D4E4FED181}"/>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979920" y="2263934"/>
            <a:ext cx="3566160" cy="3474720"/>
          </a:xfrm>
        </p:spPr>
      </p:pic>
    </p:spTree>
    <p:extLst>
      <p:ext uri="{BB962C8B-B14F-4D97-AF65-F5344CB8AC3E}">
        <p14:creationId xmlns:p14="http://schemas.microsoft.com/office/powerpoint/2010/main" val="243008354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9AA3E-30EA-4D9D-9AF2-E6DF3E76B8E0}"/>
              </a:ext>
            </a:extLst>
          </p:cNvPr>
          <p:cNvSpPr>
            <a:spLocks noGrp="1"/>
          </p:cNvSpPr>
          <p:nvPr>
            <p:ph type="title"/>
          </p:nvPr>
        </p:nvSpPr>
        <p:spPr/>
        <p:txBody>
          <a:bodyPr/>
          <a:lstStyle/>
          <a:p>
            <a:r>
              <a:rPr lang="en-US" b="1" dirty="0">
                <a:solidFill>
                  <a:srgbClr val="FF0000"/>
                </a:solidFill>
              </a:rPr>
              <a:t>Path to Ground Missing or Discontinuous</a:t>
            </a:r>
            <a:endParaRPr lang="en-US" dirty="0">
              <a:solidFill>
                <a:srgbClr val="FF0000"/>
              </a:solidFill>
            </a:endParaRPr>
          </a:p>
        </p:txBody>
      </p:sp>
      <p:sp>
        <p:nvSpPr>
          <p:cNvPr id="3" name="Content Placeholder 2">
            <a:extLst>
              <a:ext uri="{FF2B5EF4-FFF2-40B4-BE49-F238E27FC236}">
                <a16:creationId xmlns:a16="http://schemas.microsoft.com/office/drawing/2014/main" id="{76CE2B98-4DD7-4D37-8978-26590B6EF3F5}"/>
              </a:ext>
            </a:extLst>
          </p:cNvPr>
          <p:cNvSpPr>
            <a:spLocks noGrp="1"/>
          </p:cNvSpPr>
          <p:nvPr>
            <p:ph sz="half" idx="1"/>
          </p:nvPr>
        </p:nvSpPr>
        <p:spPr/>
        <p:txBody>
          <a:bodyPr/>
          <a:lstStyle/>
          <a:p>
            <a:pPr marL="0" indent="0">
              <a:buNone/>
            </a:pPr>
            <a:r>
              <a:rPr lang="en-US" b="1" dirty="0"/>
              <a:t>29 CFR 1926.404(f)(6) – Grounding path.</a:t>
            </a:r>
            <a:r>
              <a:rPr lang="en-US" dirty="0"/>
              <a:t> </a:t>
            </a:r>
          </a:p>
          <a:p>
            <a:pPr marL="0" indent="0">
              <a:buNone/>
            </a:pPr>
            <a:r>
              <a:rPr lang="en-US" dirty="0"/>
              <a:t>The path to ground from circuits, equipment, and enclosures shall be permanent and continuous.</a:t>
            </a:r>
          </a:p>
        </p:txBody>
      </p:sp>
      <p:pic>
        <p:nvPicPr>
          <p:cNvPr id="11" name="Content Placeholder 10" title="Missing Ground">
            <a:extLst>
              <a:ext uri="{FF2B5EF4-FFF2-40B4-BE49-F238E27FC236}">
                <a16:creationId xmlns:a16="http://schemas.microsoft.com/office/drawing/2014/main" id="{46573D24-F3EB-44F4-BF32-19A4D24BFF35}"/>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132320" y="2398046"/>
            <a:ext cx="3261360" cy="3206496"/>
          </a:xfrm>
        </p:spPr>
      </p:pic>
    </p:spTree>
    <p:extLst>
      <p:ext uri="{BB962C8B-B14F-4D97-AF65-F5344CB8AC3E}">
        <p14:creationId xmlns:p14="http://schemas.microsoft.com/office/powerpoint/2010/main" val="394467243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54D841-A5B4-46B1-B2F6-CBBA619C007D}"/>
              </a:ext>
            </a:extLst>
          </p:cNvPr>
          <p:cNvSpPr>
            <a:spLocks noGrp="1"/>
          </p:cNvSpPr>
          <p:nvPr>
            <p:ph type="title"/>
          </p:nvPr>
        </p:nvSpPr>
        <p:spPr/>
        <p:txBody>
          <a:bodyPr/>
          <a:lstStyle/>
          <a:p>
            <a:r>
              <a:rPr lang="en-US" b="1" dirty="0">
                <a:solidFill>
                  <a:srgbClr val="FF0000"/>
                </a:solidFill>
              </a:rPr>
              <a:t>Cord and Tool Inspection</a:t>
            </a:r>
            <a:endParaRPr lang="en-US" dirty="0">
              <a:solidFill>
                <a:srgbClr val="FF0000"/>
              </a:solidFill>
            </a:endParaRPr>
          </a:p>
        </p:txBody>
      </p:sp>
      <p:pic>
        <p:nvPicPr>
          <p:cNvPr id="15" name="Content Placeholder 14" title="Cord and Tool Inspection">
            <a:extLst>
              <a:ext uri="{FF2B5EF4-FFF2-40B4-BE49-F238E27FC236}">
                <a16:creationId xmlns:a16="http://schemas.microsoft.com/office/drawing/2014/main" id="{3871C18B-07E1-46E4-BC52-30359956ECC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40899" y="1825625"/>
            <a:ext cx="9310201" cy="4351338"/>
          </a:xfrm>
        </p:spPr>
      </p:pic>
    </p:spTree>
    <p:extLst>
      <p:ext uri="{BB962C8B-B14F-4D97-AF65-F5344CB8AC3E}">
        <p14:creationId xmlns:p14="http://schemas.microsoft.com/office/powerpoint/2010/main" val="420365765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30BBECB-9B17-4189-8DA7-AA9D498A7F36}"/>
              </a:ext>
            </a:extLst>
          </p:cNvPr>
          <p:cNvSpPr>
            <a:spLocks noGrp="1"/>
          </p:cNvSpPr>
          <p:nvPr>
            <p:ph type="title"/>
          </p:nvPr>
        </p:nvSpPr>
        <p:spPr/>
        <p:txBody>
          <a:bodyPr/>
          <a:lstStyle/>
          <a:p>
            <a:r>
              <a:rPr lang="en-US" dirty="0"/>
              <a:t>Look</a:t>
            </a:r>
          </a:p>
        </p:txBody>
      </p:sp>
      <p:pic>
        <p:nvPicPr>
          <p:cNvPr id="9" name="Content Placeholder 8" title="Inspection Picture">
            <a:extLst>
              <a:ext uri="{FF2B5EF4-FFF2-40B4-BE49-F238E27FC236}">
                <a16:creationId xmlns:a16="http://schemas.microsoft.com/office/drawing/2014/main" id="{CFE350BC-EA02-4D6F-B4F9-5081D35430B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82454" y="482600"/>
            <a:ext cx="11147216" cy="6070600"/>
          </a:xfrm>
        </p:spPr>
      </p:pic>
    </p:spTree>
    <p:extLst>
      <p:ext uri="{BB962C8B-B14F-4D97-AF65-F5344CB8AC3E}">
        <p14:creationId xmlns:p14="http://schemas.microsoft.com/office/powerpoint/2010/main" val="312980763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ECA10-A62E-476C-BD27-4CBB537B65AD}"/>
              </a:ext>
            </a:extLst>
          </p:cNvPr>
          <p:cNvSpPr>
            <a:spLocks noGrp="1"/>
          </p:cNvSpPr>
          <p:nvPr>
            <p:ph type="title"/>
          </p:nvPr>
        </p:nvSpPr>
        <p:spPr/>
        <p:txBody>
          <a:bodyPr/>
          <a:lstStyle/>
          <a:p>
            <a:r>
              <a:rPr lang="en-US" b="1" dirty="0">
                <a:solidFill>
                  <a:srgbClr val="FF0000"/>
                </a:solidFill>
              </a:rPr>
              <a:t>Equipment Not Used in Manner Prescribed</a:t>
            </a:r>
            <a:endParaRPr lang="en-US" dirty="0">
              <a:solidFill>
                <a:srgbClr val="FF0000"/>
              </a:solidFill>
            </a:endParaRPr>
          </a:p>
        </p:txBody>
      </p:sp>
      <p:sp>
        <p:nvSpPr>
          <p:cNvPr id="3" name="Content Placeholder 2">
            <a:extLst>
              <a:ext uri="{FF2B5EF4-FFF2-40B4-BE49-F238E27FC236}">
                <a16:creationId xmlns:a16="http://schemas.microsoft.com/office/drawing/2014/main" id="{B034D4B3-E9E2-4E72-901E-C45BF81A41CC}"/>
              </a:ext>
            </a:extLst>
          </p:cNvPr>
          <p:cNvSpPr>
            <a:spLocks noGrp="1"/>
          </p:cNvSpPr>
          <p:nvPr>
            <p:ph sz="half" idx="1"/>
          </p:nvPr>
        </p:nvSpPr>
        <p:spPr/>
        <p:txBody>
          <a:bodyPr/>
          <a:lstStyle/>
          <a:p>
            <a:r>
              <a:rPr lang="en-US" u="sng" dirty="0"/>
              <a:t>Do not</a:t>
            </a:r>
            <a:r>
              <a:rPr lang="en-US" dirty="0"/>
              <a:t> repair electrical cords with tape! Any repairs must return the equipment to the state in which it was initially approved</a:t>
            </a:r>
          </a:p>
        </p:txBody>
      </p:sp>
      <p:pic>
        <p:nvPicPr>
          <p:cNvPr id="10" name="Content Placeholder 9" title="Do Not Repair Cord">
            <a:extLst>
              <a:ext uri="{FF2B5EF4-FFF2-40B4-BE49-F238E27FC236}">
                <a16:creationId xmlns:a16="http://schemas.microsoft.com/office/drawing/2014/main" id="{75C11C6D-CC1E-4CDD-A107-E1A0A5016A16}"/>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014191" y="3350802"/>
            <a:ext cx="7593609" cy="3507198"/>
          </a:xfrm>
        </p:spPr>
      </p:pic>
    </p:spTree>
    <p:extLst>
      <p:ext uri="{BB962C8B-B14F-4D97-AF65-F5344CB8AC3E}">
        <p14:creationId xmlns:p14="http://schemas.microsoft.com/office/powerpoint/2010/main" val="182703535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CE61E53-8832-404C-81F5-8DAFB0316EB5}"/>
              </a:ext>
            </a:extLst>
          </p:cNvPr>
          <p:cNvSpPr>
            <a:spLocks noGrp="1"/>
          </p:cNvSpPr>
          <p:nvPr>
            <p:ph type="title"/>
          </p:nvPr>
        </p:nvSpPr>
        <p:spPr/>
        <p:txBody>
          <a:bodyPr>
            <a:noAutofit/>
          </a:bodyPr>
          <a:lstStyle/>
          <a:p>
            <a:r>
              <a:rPr lang="en-US" sz="2800" u="sng" dirty="0">
                <a:latin typeface="+mn-lt"/>
              </a:rPr>
              <a:t>Do not</a:t>
            </a:r>
            <a:r>
              <a:rPr lang="en-US" sz="2800" dirty="0">
                <a:latin typeface="+mn-lt"/>
              </a:rPr>
              <a:t> use multi-receptacle boxes designed to be </a:t>
            </a:r>
            <a:r>
              <a:rPr lang="en-US" sz="2800" i="1" dirty="0">
                <a:latin typeface="+mn-lt"/>
              </a:rPr>
              <a:t>mounted</a:t>
            </a:r>
            <a:r>
              <a:rPr lang="en-US" sz="2800" dirty="0">
                <a:latin typeface="+mn-lt"/>
              </a:rPr>
              <a:t> by fitting them with a power cord and placing them on the floor.</a:t>
            </a:r>
          </a:p>
        </p:txBody>
      </p:sp>
      <p:pic>
        <p:nvPicPr>
          <p:cNvPr id="12" name="Content Placeholder 11" title="Do Not Fabricate">
            <a:extLst>
              <a:ext uri="{FF2B5EF4-FFF2-40B4-BE49-F238E27FC236}">
                <a16:creationId xmlns:a16="http://schemas.microsoft.com/office/drawing/2014/main" id="{3BDCC963-9D30-4869-ACCB-25FF77CB98D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15058" y="1690688"/>
            <a:ext cx="10563778" cy="4802187"/>
          </a:xfrm>
        </p:spPr>
      </p:pic>
    </p:spTree>
    <p:extLst>
      <p:ext uri="{BB962C8B-B14F-4D97-AF65-F5344CB8AC3E}">
        <p14:creationId xmlns:p14="http://schemas.microsoft.com/office/powerpoint/2010/main" val="17247178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02134-EE2E-4BAE-9C79-7A2B6AAEE5E8}"/>
              </a:ext>
            </a:extLst>
          </p:cNvPr>
          <p:cNvSpPr>
            <a:spLocks noGrp="1"/>
          </p:cNvSpPr>
          <p:nvPr>
            <p:ph type="title"/>
          </p:nvPr>
        </p:nvSpPr>
        <p:spPr/>
        <p:txBody>
          <a:bodyPr>
            <a:normAutofit fontScale="90000"/>
          </a:bodyPr>
          <a:lstStyle/>
          <a:p>
            <a:r>
              <a:rPr lang="en-US" b="1" dirty="0">
                <a:latin typeface="+mn-lt"/>
              </a:rPr>
              <a:t>29 CFR 1926.302(a)(2)</a:t>
            </a:r>
            <a:br>
              <a:rPr lang="en-US" b="1" dirty="0">
                <a:latin typeface="+mn-lt"/>
              </a:rPr>
            </a:br>
            <a:r>
              <a:rPr lang="en-US" b="1" dirty="0">
                <a:latin typeface="+mn-lt"/>
              </a:rPr>
              <a:t/>
            </a:r>
            <a:br>
              <a:rPr lang="en-US" b="1" dirty="0">
                <a:latin typeface="+mn-lt"/>
              </a:rPr>
            </a:br>
            <a:endParaRPr lang="en-US" dirty="0">
              <a:latin typeface="+mn-lt"/>
            </a:endParaRPr>
          </a:p>
        </p:txBody>
      </p:sp>
      <p:sp>
        <p:nvSpPr>
          <p:cNvPr id="6" name="Content Placeholder 5">
            <a:extLst>
              <a:ext uri="{FF2B5EF4-FFF2-40B4-BE49-F238E27FC236}">
                <a16:creationId xmlns:a16="http://schemas.microsoft.com/office/drawing/2014/main" id="{097D5650-A69E-417D-8750-239179186A99}"/>
              </a:ext>
            </a:extLst>
          </p:cNvPr>
          <p:cNvSpPr>
            <a:spLocks noGrp="1"/>
          </p:cNvSpPr>
          <p:nvPr>
            <p:ph sz="half" idx="1"/>
          </p:nvPr>
        </p:nvSpPr>
        <p:spPr/>
        <p:txBody>
          <a:bodyPr/>
          <a:lstStyle/>
          <a:p>
            <a:r>
              <a:rPr lang="en-US" dirty="0"/>
              <a:t>The use of electric cords for hoisting or lowering tools shall not be permitted.</a:t>
            </a:r>
          </a:p>
        </p:txBody>
      </p:sp>
      <p:pic>
        <p:nvPicPr>
          <p:cNvPr id="9" name="Content Placeholder 8" title="Do Not Hoist with Cord">
            <a:extLst>
              <a:ext uri="{FF2B5EF4-FFF2-40B4-BE49-F238E27FC236}">
                <a16:creationId xmlns:a16="http://schemas.microsoft.com/office/drawing/2014/main" id="{352C2E78-CEE6-41E2-858A-8B8D3E0642F2}"/>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007235" y="1825625"/>
            <a:ext cx="3511529" cy="4351338"/>
          </a:xfrm>
        </p:spPr>
      </p:pic>
    </p:spTree>
    <p:extLst>
      <p:ext uri="{BB962C8B-B14F-4D97-AF65-F5344CB8AC3E}">
        <p14:creationId xmlns:p14="http://schemas.microsoft.com/office/powerpoint/2010/main" val="25372349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How Shocks Occur</a:t>
            </a:r>
          </a:p>
        </p:txBody>
      </p:sp>
      <p:sp>
        <p:nvSpPr>
          <p:cNvPr id="7" name="Content Placeholder 6">
            <a:extLst>
              <a:ext uri="{FF2B5EF4-FFF2-40B4-BE49-F238E27FC236}">
                <a16:creationId xmlns:a16="http://schemas.microsoft.com/office/drawing/2014/main" id="{E1E16987-01A3-4A10-9671-FD3A7AA13114}"/>
              </a:ext>
            </a:extLst>
          </p:cNvPr>
          <p:cNvSpPr>
            <a:spLocks noGrp="1"/>
          </p:cNvSpPr>
          <p:nvPr>
            <p:ph idx="1"/>
          </p:nvPr>
        </p:nvSpPr>
        <p:spPr/>
        <p:txBody>
          <a:bodyPr/>
          <a:lstStyle/>
          <a:p>
            <a:r>
              <a:rPr lang="en-US" dirty="0"/>
              <a:t>Contact with one wire of an energized circuit and the ground.</a:t>
            </a:r>
          </a:p>
          <a:p>
            <a:r>
              <a:rPr lang="en-US" dirty="0"/>
              <a:t>Contact with a metallic part in contact with an energized wire while also in contact with the ground.</a:t>
            </a:r>
          </a:p>
          <a:p>
            <a:r>
              <a:rPr lang="en-US" dirty="0"/>
              <a:t>Contacts with both wires of an energized circuit.</a:t>
            </a:r>
          </a:p>
        </p:txBody>
      </p:sp>
    </p:spTree>
    <p:extLst>
      <p:ext uri="{BB962C8B-B14F-4D97-AF65-F5344CB8AC3E}">
        <p14:creationId xmlns:p14="http://schemas.microsoft.com/office/powerpoint/2010/main" val="32490075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9F3FF-50C7-409C-853A-CD863554E44D}"/>
              </a:ext>
            </a:extLst>
          </p:cNvPr>
          <p:cNvSpPr>
            <a:spLocks noGrp="1"/>
          </p:cNvSpPr>
          <p:nvPr>
            <p:ph type="title"/>
          </p:nvPr>
        </p:nvSpPr>
        <p:spPr/>
        <p:txBody>
          <a:bodyPr>
            <a:normAutofit/>
          </a:bodyPr>
          <a:lstStyle/>
          <a:p>
            <a:r>
              <a:rPr lang="en-US" b="1" dirty="0">
                <a:latin typeface="+mn-lt"/>
              </a:rPr>
              <a:t>29 CFR 1926.405(a)(2)(ii)(I)</a:t>
            </a:r>
            <a:endParaRPr lang="en-US" sz="3100" dirty="0">
              <a:latin typeface="+mn-lt"/>
            </a:endParaRPr>
          </a:p>
        </p:txBody>
      </p:sp>
      <p:sp>
        <p:nvSpPr>
          <p:cNvPr id="5" name="Content Placeholder 4">
            <a:extLst>
              <a:ext uri="{FF2B5EF4-FFF2-40B4-BE49-F238E27FC236}">
                <a16:creationId xmlns:a16="http://schemas.microsoft.com/office/drawing/2014/main" id="{53AF6408-9884-4328-A4A4-5C5AB8CA9B83}"/>
              </a:ext>
            </a:extLst>
          </p:cNvPr>
          <p:cNvSpPr>
            <a:spLocks noGrp="1"/>
          </p:cNvSpPr>
          <p:nvPr>
            <p:ph sz="half" idx="1"/>
          </p:nvPr>
        </p:nvSpPr>
        <p:spPr/>
        <p:txBody>
          <a:bodyPr/>
          <a:lstStyle/>
          <a:p>
            <a:r>
              <a:rPr lang="en-US" dirty="0"/>
              <a:t>Flexible cords and cables shall be protected from damage. Sharp corners and projections shall be avoided. </a:t>
            </a:r>
          </a:p>
        </p:txBody>
      </p:sp>
      <p:pic>
        <p:nvPicPr>
          <p:cNvPr id="7" name="Content Placeholder 6" descr="DSC00030.JPG" title="Sharp Corners">
            <a:extLst>
              <a:ext uri="{FF2B5EF4-FFF2-40B4-BE49-F238E27FC236}">
                <a16:creationId xmlns:a16="http://schemas.microsoft.com/office/drawing/2014/main" id="{CC91240E-2AB5-491F-A71E-C742C6EFFA2C}"/>
              </a:ext>
            </a:extLst>
          </p:cNvPr>
          <p:cNvPicPr>
            <a:picLocks noGrp="1"/>
          </p:cNvPicPr>
          <p:nvPr>
            <p:ph sz="half" idx="2"/>
          </p:nvPr>
        </p:nvPicPr>
        <p:blipFill>
          <a:blip r:embed="rId3" cstate="print">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tretch>
            <a:fillRect/>
          </a:stretch>
        </p:blipFill>
        <p:spPr>
          <a:xfrm>
            <a:off x="7017327" y="2837512"/>
            <a:ext cx="3491345" cy="2327564"/>
          </a:xfrm>
          <a:prstGeom prst="rect">
            <a:avLst/>
          </a:prstGeom>
          <a:ln w="19050">
            <a:solidFill>
              <a:schemeClr val="tx1"/>
            </a:solidFill>
          </a:ln>
        </p:spPr>
      </p:pic>
    </p:spTree>
    <p:extLst>
      <p:ext uri="{BB962C8B-B14F-4D97-AF65-F5344CB8AC3E}">
        <p14:creationId xmlns:p14="http://schemas.microsoft.com/office/powerpoint/2010/main" val="347083937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2CA1A-B93E-4D70-8810-8433AB6E8898}"/>
              </a:ext>
            </a:extLst>
          </p:cNvPr>
          <p:cNvSpPr>
            <a:spLocks noGrp="1"/>
          </p:cNvSpPr>
          <p:nvPr>
            <p:ph type="title"/>
          </p:nvPr>
        </p:nvSpPr>
        <p:spPr/>
        <p:txBody>
          <a:bodyPr/>
          <a:lstStyle/>
          <a:p>
            <a:r>
              <a:rPr lang="en-US" b="1" dirty="0">
                <a:solidFill>
                  <a:srgbClr val="FF0000"/>
                </a:solidFill>
              </a:rPr>
              <a:t>Power Tools</a:t>
            </a:r>
            <a:endParaRPr lang="en-US" dirty="0">
              <a:solidFill>
                <a:srgbClr val="FF0000"/>
              </a:solidFill>
            </a:endParaRPr>
          </a:p>
        </p:txBody>
      </p:sp>
      <p:sp>
        <p:nvSpPr>
          <p:cNvPr id="3" name="Content Placeholder 2">
            <a:extLst>
              <a:ext uri="{FF2B5EF4-FFF2-40B4-BE49-F238E27FC236}">
                <a16:creationId xmlns:a16="http://schemas.microsoft.com/office/drawing/2014/main" id="{19030BC0-79E8-4179-92B3-9547E2B6FAED}"/>
              </a:ext>
            </a:extLst>
          </p:cNvPr>
          <p:cNvSpPr>
            <a:spLocks noGrp="1"/>
          </p:cNvSpPr>
          <p:nvPr>
            <p:ph sz="half" idx="1"/>
          </p:nvPr>
        </p:nvSpPr>
        <p:spPr/>
        <p:txBody>
          <a:bodyPr/>
          <a:lstStyle/>
          <a:p>
            <a:pPr marL="0" indent="0">
              <a:buNone/>
            </a:pPr>
            <a:r>
              <a:rPr lang="en-US" b="1" dirty="0"/>
              <a:t>29 CFR 1926.200(h). Accident Prevention Tags</a:t>
            </a:r>
            <a:r>
              <a:rPr lang="en-US" dirty="0"/>
              <a:t> </a:t>
            </a:r>
          </a:p>
          <a:p>
            <a:r>
              <a:rPr lang="en-US" dirty="0"/>
              <a:t>Shall be used as a temporary means of warning employees of an existing hazard, such as defective tools. </a:t>
            </a:r>
          </a:p>
        </p:txBody>
      </p:sp>
      <p:pic>
        <p:nvPicPr>
          <p:cNvPr id="7" name="Content Placeholder 6" title="Tag Tools">
            <a:extLst>
              <a:ext uri="{FF2B5EF4-FFF2-40B4-BE49-F238E27FC236}">
                <a16:creationId xmlns:a16="http://schemas.microsoft.com/office/drawing/2014/main" id="{499FEE8B-051D-43C9-BCA8-F734A0E3FB80}"/>
              </a:ext>
            </a:extLst>
          </p:cNvPr>
          <p:cNvPicPr>
            <a:picLocks noGrp="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7705200" y="1690688"/>
            <a:ext cx="4155854" cy="3099539"/>
          </a:xfrm>
          <a:prstGeom prst="rect">
            <a:avLst/>
          </a:prstGeom>
          <a:noFill/>
          <a:ln w="19050">
            <a:solidFill>
              <a:schemeClr val="tx1"/>
            </a:solidFill>
          </a:ln>
        </p:spPr>
      </p:pic>
    </p:spTree>
    <p:extLst>
      <p:ext uri="{BB962C8B-B14F-4D97-AF65-F5344CB8AC3E}">
        <p14:creationId xmlns:p14="http://schemas.microsoft.com/office/powerpoint/2010/main" val="226939946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813BFD-B8AF-48C5-ADA5-041DF8F3FF97}"/>
              </a:ext>
            </a:extLst>
          </p:cNvPr>
          <p:cNvSpPr>
            <a:spLocks noGrp="1"/>
          </p:cNvSpPr>
          <p:nvPr>
            <p:ph type="title"/>
          </p:nvPr>
        </p:nvSpPr>
        <p:spPr/>
        <p:txBody>
          <a:bodyPr/>
          <a:lstStyle/>
          <a:p>
            <a:r>
              <a:rPr lang="en-US" b="1" dirty="0">
                <a:solidFill>
                  <a:srgbClr val="FF0000"/>
                </a:solidFill>
              </a:rPr>
              <a:t>Lockout/Tagout</a:t>
            </a:r>
          </a:p>
        </p:txBody>
      </p:sp>
      <p:sp>
        <p:nvSpPr>
          <p:cNvPr id="3" name="Content Placeholder 2">
            <a:extLst>
              <a:ext uri="{FF2B5EF4-FFF2-40B4-BE49-F238E27FC236}">
                <a16:creationId xmlns:a16="http://schemas.microsoft.com/office/drawing/2014/main" id="{BC8B49CF-701E-47B2-AE55-605B478288A8}"/>
              </a:ext>
            </a:extLst>
          </p:cNvPr>
          <p:cNvSpPr>
            <a:spLocks noGrp="1"/>
          </p:cNvSpPr>
          <p:nvPr>
            <p:ph idx="1"/>
          </p:nvPr>
        </p:nvSpPr>
        <p:spPr/>
        <p:txBody>
          <a:bodyPr/>
          <a:lstStyle/>
          <a:p>
            <a:pPr lvl="0"/>
            <a:r>
              <a:rPr lang="en-US" dirty="0"/>
              <a:t>What is hazardous energy?</a:t>
            </a:r>
          </a:p>
          <a:p>
            <a:pPr lvl="0"/>
            <a:r>
              <a:rPr lang="en-US" dirty="0"/>
              <a:t>What are the harmful effects of hazardous energy?</a:t>
            </a:r>
          </a:p>
          <a:p>
            <a:pPr lvl="0"/>
            <a:r>
              <a:rPr lang="en-US" dirty="0"/>
              <a:t>Elements of a Lockout/Tagout program (OSHA)</a:t>
            </a:r>
          </a:p>
          <a:p>
            <a:pPr lvl="0"/>
            <a:r>
              <a:rPr lang="en-US" dirty="0"/>
              <a:t>Electrical Safety-Related Work Practices (NFPA 70E)</a:t>
            </a:r>
          </a:p>
        </p:txBody>
      </p:sp>
    </p:spTree>
    <p:extLst>
      <p:ext uri="{BB962C8B-B14F-4D97-AF65-F5344CB8AC3E}">
        <p14:creationId xmlns:p14="http://schemas.microsoft.com/office/powerpoint/2010/main" val="114871002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551A1-7D2B-49AA-AA3F-F9977F8C7174}"/>
              </a:ext>
            </a:extLst>
          </p:cNvPr>
          <p:cNvSpPr>
            <a:spLocks noGrp="1"/>
          </p:cNvSpPr>
          <p:nvPr>
            <p:ph type="title"/>
          </p:nvPr>
        </p:nvSpPr>
        <p:spPr/>
        <p:txBody>
          <a:bodyPr/>
          <a:lstStyle/>
          <a:p>
            <a:r>
              <a:rPr lang="en-US" b="1" dirty="0">
                <a:solidFill>
                  <a:srgbClr val="FF0000"/>
                </a:solidFill>
              </a:rPr>
              <a:t>Construction Industry Standards (OSHA)</a:t>
            </a:r>
            <a:endParaRPr lang="en-US" dirty="0">
              <a:solidFill>
                <a:srgbClr val="FF0000"/>
              </a:solidFill>
            </a:endParaRPr>
          </a:p>
        </p:txBody>
      </p:sp>
      <p:sp>
        <p:nvSpPr>
          <p:cNvPr id="3" name="Content Placeholder 2">
            <a:extLst>
              <a:ext uri="{FF2B5EF4-FFF2-40B4-BE49-F238E27FC236}">
                <a16:creationId xmlns:a16="http://schemas.microsoft.com/office/drawing/2014/main" id="{6C0BC534-D2B9-49C4-A7E2-48EAC8001369}"/>
              </a:ext>
            </a:extLst>
          </p:cNvPr>
          <p:cNvSpPr>
            <a:spLocks noGrp="1"/>
          </p:cNvSpPr>
          <p:nvPr>
            <p:ph idx="1"/>
          </p:nvPr>
        </p:nvSpPr>
        <p:spPr/>
        <p:txBody>
          <a:bodyPr/>
          <a:lstStyle/>
          <a:p>
            <a:r>
              <a:rPr lang="en-US" b="1" dirty="0"/>
              <a:t>29 CFR 1926.417(a). Controls </a:t>
            </a:r>
            <a:r>
              <a:rPr lang="en-US" dirty="0"/>
              <a:t>that are to be deactivated during the course of work on energized or deenergized equipment or circuits shall be tagged.</a:t>
            </a:r>
          </a:p>
          <a:p>
            <a:r>
              <a:rPr lang="en-US" b="1" dirty="0"/>
              <a:t>29 CFR 1926.417(b). Equipment or circuits</a:t>
            </a:r>
            <a:r>
              <a:rPr lang="en-US" dirty="0"/>
              <a:t> that are deenergized shall be rendered inoperative and shall have tags attached at all points where such equipment or circuits can be energized.</a:t>
            </a:r>
          </a:p>
          <a:p>
            <a:r>
              <a:rPr lang="en-US" b="1" dirty="0"/>
              <a:t>29 CFR 1926.417(c). Tags</a:t>
            </a:r>
            <a:r>
              <a:rPr lang="en-US" dirty="0"/>
              <a:t> shall be placed to identify plainly the equipment or circuits being worked on.</a:t>
            </a:r>
          </a:p>
        </p:txBody>
      </p:sp>
    </p:spTree>
    <p:extLst>
      <p:ext uri="{BB962C8B-B14F-4D97-AF65-F5344CB8AC3E}">
        <p14:creationId xmlns:p14="http://schemas.microsoft.com/office/powerpoint/2010/main" val="1670385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31D41-81EE-441C-BF8E-60123731B60D}"/>
              </a:ext>
            </a:extLst>
          </p:cNvPr>
          <p:cNvSpPr>
            <a:spLocks noGrp="1"/>
          </p:cNvSpPr>
          <p:nvPr>
            <p:ph type="title"/>
          </p:nvPr>
        </p:nvSpPr>
        <p:spPr/>
        <p:txBody>
          <a:bodyPr>
            <a:normAutofit/>
          </a:bodyPr>
          <a:lstStyle/>
          <a:p>
            <a:r>
              <a:rPr lang="en-US" sz="4000" b="1" dirty="0">
                <a:solidFill>
                  <a:srgbClr val="FF0000"/>
                </a:solidFill>
              </a:rPr>
              <a:t>Energy Control Program (OSHA) – 29 CFR 1910.147</a:t>
            </a:r>
            <a:endParaRPr lang="en-US" sz="4000" dirty="0">
              <a:solidFill>
                <a:srgbClr val="FF0000"/>
              </a:solidFill>
            </a:endParaRPr>
          </a:p>
        </p:txBody>
      </p:sp>
      <p:sp>
        <p:nvSpPr>
          <p:cNvPr id="3" name="Content Placeholder 2">
            <a:extLst>
              <a:ext uri="{FF2B5EF4-FFF2-40B4-BE49-F238E27FC236}">
                <a16:creationId xmlns:a16="http://schemas.microsoft.com/office/drawing/2014/main" id="{F1828CA4-5160-4375-9E0E-574222D69315}"/>
              </a:ext>
            </a:extLst>
          </p:cNvPr>
          <p:cNvSpPr>
            <a:spLocks noGrp="1"/>
          </p:cNvSpPr>
          <p:nvPr>
            <p:ph idx="1"/>
          </p:nvPr>
        </p:nvSpPr>
        <p:spPr/>
        <p:txBody>
          <a:bodyPr>
            <a:normAutofit fontScale="92500" lnSpcReduction="10000"/>
          </a:bodyPr>
          <a:lstStyle/>
          <a:p>
            <a:pPr marL="0" indent="0">
              <a:buNone/>
            </a:pPr>
            <a:r>
              <a:rPr lang="en-US" b="1" dirty="0"/>
              <a:t>Lockout/Tagout program requirements:</a:t>
            </a:r>
            <a:endParaRPr lang="en-US" dirty="0"/>
          </a:p>
          <a:p>
            <a:pPr lvl="0"/>
            <a:r>
              <a:rPr lang="en-US" dirty="0"/>
              <a:t>If an energy isolating device is capable of being locked out, the employer's energy control program shall utilize lockout, unless the employer can demonstrate that the utilization of a tagout system will provide full employee protection.</a:t>
            </a:r>
          </a:p>
          <a:p>
            <a:pPr lvl="0"/>
            <a:r>
              <a:rPr lang="en-US" dirty="0"/>
              <a:t>If an energy isolating device is not capable of being locked out, the employer's energy control program shall utilize a tagout system.</a:t>
            </a:r>
          </a:p>
          <a:p>
            <a:pPr lvl="0"/>
            <a:r>
              <a:rPr lang="en-US" dirty="0"/>
              <a:t>When a tagout device is used on an energy isolating device which is capable of being locked out, the tagout device shall be attached at the same location that the lockout device would have been attached, and the employer shall demonstrate that the tagout program will provide a level of safety equivalent to that obtained by using a lockout program.</a:t>
            </a:r>
          </a:p>
        </p:txBody>
      </p:sp>
    </p:spTree>
    <p:extLst>
      <p:ext uri="{BB962C8B-B14F-4D97-AF65-F5344CB8AC3E}">
        <p14:creationId xmlns:p14="http://schemas.microsoft.com/office/powerpoint/2010/main" val="3261394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9760A-970C-48E2-BB5D-3D5A5D64574F}"/>
              </a:ext>
            </a:extLst>
          </p:cNvPr>
          <p:cNvSpPr>
            <a:spLocks noGrp="1"/>
          </p:cNvSpPr>
          <p:nvPr>
            <p:ph type="title"/>
          </p:nvPr>
        </p:nvSpPr>
        <p:spPr/>
        <p:txBody>
          <a:bodyPr/>
          <a:lstStyle/>
          <a:p>
            <a:r>
              <a:rPr lang="en-US" b="1" dirty="0">
                <a:solidFill>
                  <a:srgbClr val="FF0000"/>
                </a:solidFill>
              </a:rPr>
              <a:t>Capable of Being Locked Out</a:t>
            </a:r>
            <a:endParaRPr lang="en-US" dirty="0">
              <a:solidFill>
                <a:srgbClr val="FF0000"/>
              </a:solidFill>
            </a:endParaRPr>
          </a:p>
        </p:txBody>
      </p:sp>
      <p:sp>
        <p:nvSpPr>
          <p:cNvPr id="3" name="Content Placeholder 2">
            <a:extLst>
              <a:ext uri="{FF2B5EF4-FFF2-40B4-BE49-F238E27FC236}">
                <a16:creationId xmlns:a16="http://schemas.microsoft.com/office/drawing/2014/main" id="{5955752A-0475-41A2-B6B5-9CA416A91228}"/>
              </a:ext>
            </a:extLst>
          </p:cNvPr>
          <p:cNvSpPr>
            <a:spLocks noGrp="1"/>
          </p:cNvSpPr>
          <p:nvPr>
            <p:ph sz="half" idx="1"/>
          </p:nvPr>
        </p:nvSpPr>
        <p:spPr/>
        <p:txBody>
          <a:bodyPr/>
          <a:lstStyle/>
          <a:p>
            <a:r>
              <a:rPr lang="en-US" dirty="0"/>
              <a:t>An energy isolating device is capable of being locked out if it has a hasp or other means of attachment to which, or through which, a lock can be affixed, or it has a locking mechanism built into it. </a:t>
            </a:r>
          </a:p>
        </p:txBody>
      </p:sp>
      <p:pic>
        <p:nvPicPr>
          <p:cNvPr id="7" name="Content Placeholder 6" title="Capable of Being Locked Out">
            <a:extLst>
              <a:ext uri="{FF2B5EF4-FFF2-40B4-BE49-F238E27FC236}">
                <a16:creationId xmlns:a16="http://schemas.microsoft.com/office/drawing/2014/main" id="{51DC2CE6-448B-4F3F-9CB0-447B26962596}"/>
              </a:ext>
            </a:extLst>
          </p:cNvPr>
          <p:cNvPicPr>
            <a:picLocks noGrp="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7592983" y="2251465"/>
            <a:ext cx="2340033" cy="3499658"/>
          </a:xfrm>
          <a:prstGeom prst="rect">
            <a:avLst/>
          </a:prstGeom>
        </p:spPr>
      </p:pic>
    </p:spTree>
    <p:extLst>
      <p:ext uri="{BB962C8B-B14F-4D97-AF65-F5344CB8AC3E}">
        <p14:creationId xmlns:p14="http://schemas.microsoft.com/office/powerpoint/2010/main" val="107506902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6B1E0-4B29-447E-A30E-445009E401A6}"/>
              </a:ext>
            </a:extLst>
          </p:cNvPr>
          <p:cNvSpPr>
            <a:spLocks noGrp="1"/>
          </p:cNvSpPr>
          <p:nvPr>
            <p:ph type="title"/>
          </p:nvPr>
        </p:nvSpPr>
        <p:spPr/>
        <p:txBody>
          <a:bodyPr/>
          <a:lstStyle/>
          <a:p>
            <a:r>
              <a:rPr lang="en-US" b="1" dirty="0">
                <a:solidFill>
                  <a:srgbClr val="FF0000"/>
                </a:solidFill>
              </a:rPr>
              <a:t>Lockout/Tagout Devices</a:t>
            </a:r>
            <a:endParaRPr lang="en-US" dirty="0">
              <a:solidFill>
                <a:srgbClr val="FF0000"/>
              </a:solidFill>
            </a:endParaRPr>
          </a:p>
        </p:txBody>
      </p:sp>
      <p:pic>
        <p:nvPicPr>
          <p:cNvPr id="10" name="Content Placeholder 9" title="LOTO Devices">
            <a:extLst>
              <a:ext uri="{FF2B5EF4-FFF2-40B4-BE49-F238E27FC236}">
                <a16:creationId xmlns:a16="http://schemas.microsoft.com/office/drawing/2014/main" id="{894CF464-F090-4AAF-8AFA-9859D16CAAE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24050" y="1687954"/>
            <a:ext cx="8045449" cy="4804921"/>
          </a:xfrm>
        </p:spPr>
      </p:pic>
    </p:spTree>
    <p:extLst>
      <p:ext uri="{BB962C8B-B14F-4D97-AF65-F5344CB8AC3E}">
        <p14:creationId xmlns:p14="http://schemas.microsoft.com/office/powerpoint/2010/main" val="303905980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691FF-D610-40DE-B008-AD8FEA9B82B6}"/>
              </a:ext>
            </a:extLst>
          </p:cNvPr>
          <p:cNvSpPr>
            <a:spLocks noGrp="1"/>
          </p:cNvSpPr>
          <p:nvPr>
            <p:ph type="title"/>
          </p:nvPr>
        </p:nvSpPr>
        <p:spPr/>
        <p:txBody>
          <a:bodyPr>
            <a:normAutofit/>
          </a:bodyPr>
          <a:lstStyle/>
          <a:p>
            <a:r>
              <a:rPr lang="en-US" b="1" dirty="0">
                <a:solidFill>
                  <a:srgbClr val="FF0000"/>
                </a:solidFill>
              </a:rPr>
              <a:t>Lockout/Tagout Materials and Hardware</a:t>
            </a:r>
            <a:endParaRPr lang="en-US" dirty="0">
              <a:solidFill>
                <a:srgbClr val="FF0000"/>
              </a:solidFill>
            </a:endParaRPr>
          </a:p>
        </p:txBody>
      </p:sp>
      <p:sp>
        <p:nvSpPr>
          <p:cNvPr id="3" name="Content Placeholder 2">
            <a:extLst>
              <a:ext uri="{FF2B5EF4-FFF2-40B4-BE49-F238E27FC236}">
                <a16:creationId xmlns:a16="http://schemas.microsoft.com/office/drawing/2014/main" id="{7EA2C26A-608F-4A73-818F-1C2003802027}"/>
              </a:ext>
            </a:extLst>
          </p:cNvPr>
          <p:cNvSpPr>
            <a:spLocks noGrp="1"/>
          </p:cNvSpPr>
          <p:nvPr>
            <p:ph sz="half" idx="1"/>
          </p:nvPr>
        </p:nvSpPr>
        <p:spPr/>
        <p:txBody>
          <a:bodyPr/>
          <a:lstStyle/>
          <a:p>
            <a:r>
              <a:rPr lang="en-US" dirty="0"/>
              <a:t>Durable</a:t>
            </a:r>
          </a:p>
          <a:p>
            <a:r>
              <a:rPr lang="en-US" dirty="0"/>
              <a:t>Standardized</a:t>
            </a:r>
          </a:p>
          <a:p>
            <a:r>
              <a:rPr lang="en-US" dirty="0"/>
              <a:t>Substantial</a:t>
            </a:r>
          </a:p>
          <a:p>
            <a:r>
              <a:rPr lang="en-US" dirty="0"/>
              <a:t>Identifiable</a:t>
            </a:r>
          </a:p>
          <a:p>
            <a:endParaRPr lang="en-US" dirty="0"/>
          </a:p>
        </p:txBody>
      </p:sp>
      <p:pic>
        <p:nvPicPr>
          <p:cNvPr id="10" name="Content Placeholder 9" title="Not Acceptable LOTO">
            <a:extLst>
              <a:ext uri="{FF2B5EF4-FFF2-40B4-BE49-F238E27FC236}">
                <a16:creationId xmlns:a16="http://schemas.microsoft.com/office/drawing/2014/main" id="{17849381-1D49-49D7-82E0-A2259CD5E228}"/>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387390" y="1825625"/>
            <a:ext cx="4751219" cy="4351338"/>
          </a:xfrm>
        </p:spPr>
      </p:pic>
    </p:spTree>
    <p:extLst>
      <p:ext uri="{BB962C8B-B14F-4D97-AF65-F5344CB8AC3E}">
        <p14:creationId xmlns:p14="http://schemas.microsoft.com/office/powerpoint/2010/main" val="335670252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62205-F910-4D86-BA09-669AD1791BDE}"/>
              </a:ext>
            </a:extLst>
          </p:cNvPr>
          <p:cNvSpPr>
            <a:spLocks noGrp="1"/>
          </p:cNvSpPr>
          <p:nvPr>
            <p:ph type="title"/>
          </p:nvPr>
        </p:nvSpPr>
        <p:spPr/>
        <p:txBody>
          <a:bodyPr/>
          <a:lstStyle/>
          <a:p>
            <a:r>
              <a:rPr lang="en-US" b="1" dirty="0">
                <a:solidFill>
                  <a:srgbClr val="FF0000"/>
                </a:solidFill>
              </a:rPr>
              <a:t>Fatal Fact – Discussion #5</a:t>
            </a:r>
            <a:endParaRPr lang="en-US" dirty="0">
              <a:solidFill>
                <a:srgbClr val="FF0000"/>
              </a:solidFill>
            </a:endParaRPr>
          </a:p>
        </p:txBody>
      </p:sp>
      <p:sp>
        <p:nvSpPr>
          <p:cNvPr id="3" name="Content Placeholder 2">
            <a:extLst>
              <a:ext uri="{FF2B5EF4-FFF2-40B4-BE49-F238E27FC236}">
                <a16:creationId xmlns:a16="http://schemas.microsoft.com/office/drawing/2014/main" id="{B6D3ACD8-5386-44B7-A4C7-E3D67E142B6A}"/>
              </a:ext>
            </a:extLst>
          </p:cNvPr>
          <p:cNvSpPr>
            <a:spLocks noGrp="1"/>
          </p:cNvSpPr>
          <p:nvPr>
            <p:ph sz="half" idx="1"/>
          </p:nvPr>
        </p:nvSpPr>
        <p:spPr/>
        <p:txBody>
          <a:bodyPr/>
          <a:lstStyle/>
          <a:p>
            <a:r>
              <a:rPr lang="en-US" dirty="0"/>
              <a:t>Read and discuss fatal fact.</a:t>
            </a:r>
          </a:p>
        </p:txBody>
      </p:sp>
      <p:pic>
        <p:nvPicPr>
          <p:cNvPr id="7" name="Content Placeholder 6" descr="Image - Fatal Facts No. 60">
            <a:extLst>
              <a:ext uri="{FF2B5EF4-FFF2-40B4-BE49-F238E27FC236}">
                <a16:creationId xmlns:a16="http://schemas.microsoft.com/office/drawing/2014/main" id="{D774DD0A-0C04-4FFD-94A8-3D2A128098D3}"/>
              </a:ext>
            </a:extLst>
          </p:cNvPr>
          <p:cNvPicPr>
            <a:picLocks noGrp="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964679" y="2032000"/>
            <a:ext cx="4513001" cy="3273838"/>
          </a:xfrm>
          <a:prstGeom prst="rect">
            <a:avLst/>
          </a:prstGeom>
          <a:noFill/>
          <a:ln>
            <a:noFill/>
          </a:ln>
        </p:spPr>
      </p:pic>
    </p:spTree>
    <p:extLst>
      <p:ext uri="{BB962C8B-B14F-4D97-AF65-F5344CB8AC3E}">
        <p14:creationId xmlns:p14="http://schemas.microsoft.com/office/powerpoint/2010/main" val="78690279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C6FF4-038E-44FF-B0FA-D662CEEB10FE}"/>
              </a:ext>
            </a:extLst>
          </p:cNvPr>
          <p:cNvSpPr>
            <a:spLocks noGrp="1"/>
          </p:cNvSpPr>
          <p:nvPr>
            <p:ph type="title"/>
          </p:nvPr>
        </p:nvSpPr>
        <p:spPr/>
        <p:txBody>
          <a:bodyPr/>
          <a:lstStyle/>
          <a:p>
            <a:r>
              <a:rPr lang="en-US" b="1" dirty="0">
                <a:solidFill>
                  <a:srgbClr val="FF0000"/>
                </a:solidFill>
              </a:rPr>
              <a:t>Electrical Safety-Related Work Practices</a:t>
            </a:r>
          </a:p>
        </p:txBody>
      </p:sp>
      <p:sp>
        <p:nvSpPr>
          <p:cNvPr id="3" name="Content Placeholder 2">
            <a:extLst>
              <a:ext uri="{FF2B5EF4-FFF2-40B4-BE49-F238E27FC236}">
                <a16:creationId xmlns:a16="http://schemas.microsoft.com/office/drawing/2014/main" id="{C64F5147-C2C6-4FA9-988F-E12EBFC276BD}"/>
              </a:ext>
            </a:extLst>
          </p:cNvPr>
          <p:cNvSpPr>
            <a:spLocks noGrp="1"/>
          </p:cNvSpPr>
          <p:nvPr>
            <p:ph idx="1"/>
          </p:nvPr>
        </p:nvSpPr>
        <p:spPr/>
        <p:txBody>
          <a:bodyPr/>
          <a:lstStyle/>
          <a:p>
            <a:pPr lvl="0"/>
            <a:r>
              <a:rPr lang="en-US" dirty="0"/>
              <a:t>Hierarchy of risk control methods</a:t>
            </a:r>
          </a:p>
          <a:p>
            <a:pPr lvl="0"/>
            <a:r>
              <a:rPr lang="en-US" dirty="0"/>
              <a:t>Job safety planning and job briefing</a:t>
            </a:r>
          </a:p>
          <a:p>
            <a:pPr lvl="0"/>
            <a:r>
              <a:rPr lang="en-US" dirty="0"/>
              <a:t>Host and contract employers’ responsibilities </a:t>
            </a:r>
          </a:p>
          <a:p>
            <a:pPr lvl="0"/>
            <a:r>
              <a:rPr lang="en-US" dirty="0"/>
              <a:t>Shock risk assessment</a:t>
            </a:r>
          </a:p>
          <a:p>
            <a:pPr lvl="0"/>
            <a:r>
              <a:rPr lang="en-US" dirty="0"/>
              <a:t>Arc flash risk assessment and equipment labeling </a:t>
            </a:r>
          </a:p>
          <a:p>
            <a:pPr lvl="0"/>
            <a:r>
              <a:rPr lang="en-US" dirty="0"/>
              <a:t>Emergency response training</a:t>
            </a:r>
          </a:p>
          <a:p>
            <a:pPr lvl="0"/>
            <a:r>
              <a:rPr lang="en-US" dirty="0"/>
              <a:t>Test instruments and equipment – </a:t>
            </a:r>
            <a:r>
              <a:rPr lang="en-US" i="1" dirty="0"/>
              <a:t>ABC’s of Multimeter safety</a:t>
            </a:r>
            <a:endParaRPr lang="en-US" dirty="0"/>
          </a:p>
          <a:p>
            <a:r>
              <a:rPr lang="en-US" dirty="0"/>
              <a:t>Energized electrical work permit</a:t>
            </a:r>
          </a:p>
        </p:txBody>
      </p:sp>
    </p:spTree>
    <p:extLst>
      <p:ext uri="{BB962C8B-B14F-4D97-AF65-F5344CB8AC3E}">
        <p14:creationId xmlns:p14="http://schemas.microsoft.com/office/powerpoint/2010/main" val="7583849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title="Effects of current on body">
            <a:extLst>
              <a:ext uri="{FF2B5EF4-FFF2-40B4-BE49-F238E27FC236}">
                <a16:creationId xmlns:a16="http://schemas.microsoft.com/office/drawing/2014/main" id="{D865785F-EA7F-42E0-97FB-01B15E5988AB}"/>
              </a:ext>
            </a:extLst>
          </p:cNvPr>
          <p:cNvPicPr>
            <a:picLocks noChangeAspect="1"/>
          </p:cNvPicPr>
          <p:nvPr/>
        </p:nvPicPr>
        <p:blipFill>
          <a:blip r:embed="rId3"/>
          <a:stretch>
            <a:fillRect/>
          </a:stretch>
        </p:blipFill>
        <p:spPr>
          <a:xfrm>
            <a:off x="1496291" y="15684"/>
            <a:ext cx="9282545" cy="6842316"/>
          </a:xfrm>
          <a:prstGeom prst="rect">
            <a:avLst/>
          </a:prstGeom>
        </p:spPr>
      </p:pic>
      <p:sp>
        <p:nvSpPr>
          <p:cNvPr id="4" name="Title 3" hidden="1">
            <a:extLst>
              <a:ext uri="{FF2B5EF4-FFF2-40B4-BE49-F238E27FC236}">
                <a16:creationId xmlns:a16="http://schemas.microsoft.com/office/drawing/2014/main" id="{A585F6C8-EDFF-4284-BF63-CE9EDCEEF35D}"/>
              </a:ext>
            </a:extLst>
          </p:cNvPr>
          <p:cNvSpPr>
            <a:spLocks noGrp="1"/>
          </p:cNvSpPr>
          <p:nvPr>
            <p:ph type="title"/>
          </p:nvPr>
        </p:nvSpPr>
        <p:spPr/>
        <p:txBody>
          <a:bodyPr/>
          <a:lstStyle/>
          <a:p>
            <a:r>
              <a:rPr lang="en-US" dirty="0"/>
              <a:t>Effect of Current on Body</a:t>
            </a:r>
          </a:p>
        </p:txBody>
      </p:sp>
    </p:spTree>
    <p:extLst>
      <p:ext uri="{BB962C8B-B14F-4D97-AF65-F5344CB8AC3E}">
        <p14:creationId xmlns:p14="http://schemas.microsoft.com/office/powerpoint/2010/main" val="43606364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0EFC60-AD95-4C54-B456-F07CFA2226EB}"/>
              </a:ext>
            </a:extLst>
          </p:cNvPr>
          <p:cNvSpPr>
            <a:spLocks noGrp="1"/>
          </p:cNvSpPr>
          <p:nvPr>
            <p:ph type="title"/>
          </p:nvPr>
        </p:nvSpPr>
        <p:spPr/>
        <p:txBody>
          <a:bodyPr/>
          <a:lstStyle/>
          <a:p>
            <a:r>
              <a:rPr lang="en-US" b="1" dirty="0">
                <a:solidFill>
                  <a:srgbClr val="FF0000"/>
                </a:solidFill>
              </a:rPr>
              <a:t>29 CFR 1910.333(a). "General."</a:t>
            </a:r>
            <a:r>
              <a:rPr lang="en-US" dirty="0">
                <a:solidFill>
                  <a:srgbClr val="FF0000"/>
                </a:solidFill>
              </a:rPr>
              <a:t> </a:t>
            </a:r>
          </a:p>
        </p:txBody>
      </p:sp>
      <p:sp>
        <p:nvSpPr>
          <p:cNvPr id="3" name="Content Placeholder 2">
            <a:extLst>
              <a:ext uri="{FF2B5EF4-FFF2-40B4-BE49-F238E27FC236}">
                <a16:creationId xmlns:a16="http://schemas.microsoft.com/office/drawing/2014/main" id="{4F9F8965-7889-42BE-A46C-A20C059DDCE2}"/>
              </a:ext>
            </a:extLst>
          </p:cNvPr>
          <p:cNvSpPr>
            <a:spLocks noGrp="1"/>
          </p:cNvSpPr>
          <p:nvPr>
            <p:ph idx="1"/>
          </p:nvPr>
        </p:nvSpPr>
        <p:spPr/>
        <p:txBody>
          <a:bodyPr/>
          <a:lstStyle/>
          <a:p>
            <a:r>
              <a:rPr lang="en-US" dirty="0"/>
              <a:t>Safety-related work practices shall be employed to prevent electric shock or other injuries resulting from either direct or indirect electrical contacts, when work is performed near or on equipment or circuits which are or may be energized. The specific safety-related work practices shall be consistent with the nature and extent of the associated electrical hazards.</a:t>
            </a:r>
          </a:p>
        </p:txBody>
      </p:sp>
    </p:spTree>
    <p:extLst>
      <p:ext uri="{BB962C8B-B14F-4D97-AF65-F5344CB8AC3E}">
        <p14:creationId xmlns:p14="http://schemas.microsoft.com/office/powerpoint/2010/main" val="187530181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37D64-6CF5-4C02-891B-D2BF9FA9068A}"/>
              </a:ext>
            </a:extLst>
          </p:cNvPr>
          <p:cNvSpPr>
            <a:spLocks noGrp="1"/>
          </p:cNvSpPr>
          <p:nvPr>
            <p:ph type="title"/>
          </p:nvPr>
        </p:nvSpPr>
        <p:spPr/>
        <p:txBody>
          <a:bodyPr/>
          <a:lstStyle/>
          <a:p>
            <a:r>
              <a:rPr lang="en-US" b="1" dirty="0">
                <a:solidFill>
                  <a:srgbClr val="FF0000"/>
                </a:solidFill>
              </a:rPr>
              <a:t>Hierarchy of Risk Control Methods</a:t>
            </a:r>
            <a:endParaRPr lang="en-US" dirty="0">
              <a:solidFill>
                <a:srgbClr val="FF0000"/>
              </a:solidFill>
            </a:endParaRPr>
          </a:p>
        </p:txBody>
      </p:sp>
      <p:sp>
        <p:nvSpPr>
          <p:cNvPr id="3" name="Content Placeholder 2">
            <a:extLst>
              <a:ext uri="{FF2B5EF4-FFF2-40B4-BE49-F238E27FC236}">
                <a16:creationId xmlns:a16="http://schemas.microsoft.com/office/drawing/2014/main" id="{FFB88364-E573-4DC4-8326-72D2FF1D8962}"/>
              </a:ext>
            </a:extLst>
          </p:cNvPr>
          <p:cNvSpPr>
            <a:spLocks noGrp="1"/>
          </p:cNvSpPr>
          <p:nvPr>
            <p:ph sz="half" idx="1"/>
          </p:nvPr>
        </p:nvSpPr>
        <p:spPr/>
        <p:txBody>
          <a:bodyPr/>
          <a:lstStyle/>
          <a:p>
            <a:pPr marL="514350" lvl="0" indent="-514350">
              <a:buFont typeface="+mj-lt"/>
              <a:buAutoNum type="arabicPeriod"/>
            </a:pPr>
            <a:r>
              <a:rPr lang="en-US" dirty="0"/>
              <a:t>Elimination</a:t>
            </a:r>
          </a:p>
          <a:p>
            <a:pPr marL="514350" lvl="0" indent="-514350">
              <a:buFont typeface="+mj-lt"/>
              <a:buAutoNum type="arabicPeriod"/>
            </a:pPr>
            <a:r>
              <a:rPr lang="en-US" dirty="0"/>
              <a:t>Substitution</a:t>
            </a:r>
          </a:p>
          <a:p>
            <a:pPr marL="514350" lvl="0" indent="-514350">
              <a:buFont typeface="+mj-lt"/>
              <a:buAutoNum type="arabicPeriod"/>
            </a:pPr>
            <a:r>
              <a:rPr lang="en-US" dirty="0"/>
              <a:t>Engineering controls</a:t>
            </a:r>
          </a:p>
          <a:p>
            <a:pPr marL="514350" lvl="0" indent="-514350">
              <a:buFont typeface="+mj-lt"/>
              <a:buAutoNum type="arabicPeriod"/>
            </a:pPr>
            <a:r>
              <a:rPr lang="en-US" dirty="0"/>
              <a:t>Awareness</a:t>
            </a:r>
          </a:p>
          <a:p>
            <a:pPr marL="514350" lvl="0" indent="-514350">
              <a:buFont typeface="+mj-lt"/>
              <a:buAutoNum type="arabicPeriod"/>
            </a:pPr>
            <a:r>
              <a:rPr lang="en-US" dirty="0"/>
              <a:t>Administrative controls</a:t>
            </a:r>
          </a:p>
          <a:p>
            <a:pPr marL="514350" indent="-514350">
              <a:buFont typeface="+mj-lt"/>
              <a:buAutoNum type="arabicPeriod"/>
            </a:pPr>
            <a:r>
              <a:rPr lang="en-US" dirty="0"/>
              <a:t>PPE</a:t>
            </a:r>
          </a:p>
        </p:txBody>
      </p:sp>
      <p:pic>
        <p:nvPicPr>
          <p:cNvPr id="32" name="Content Placeholder 31" title="Hierarchy of Controls">
            <a:extLst>
              <a:ext uri="{FF2B5EF4-FFF2-40B4-BE49-F238E27FC236}">
                <a16:creationId xmlns:a16="http://schemas.microsoft.com/office/drawing/2014/main" id="{59692CC7-42EE-4546-9FD7-F378629BC1D1}"/>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286860" y="1825625"/>
            <a:ext cx="6599720" cy="4130675"/>
          </a:xfrm>
        </p:spPr>
      </p:pic>
    </p:spTree>
    <p:extLst>
      <p:ext uri="{BB962C8B-B14F-4D97-AF65-F5344CB8AC3E}">
        <p14:creationId xmlns:p14="http://schemas.microsoft.com/office/powerpoint/2010/main" val="404151052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AF218-EF88-42B7-AAF1-C67C54146C8E}"/>
              </a:ext>
            </a:extLst>
          </p:cNvPr>
          <p:cNvSpPr>
            <a:spLocks noGrp="1"/>
          </p:cNvSpPr>
          <p:nvPr>
            <p:ph type="title"/>
          </p:nvPr>
        </p:nvSpPr>
        <p:spPr/>
        <p:txBody>
          <a:bodyPr/>
          <a:lstStyle/>
          <a:p>
            <a:r>
              <a:rPr lang="en-US" b="1" dirty="0">
                <a:solidFill>
                  <a:srgbClr val="FF0000"/>
                </a:solidFill>
              </a:rPr>
              <a:t>Electrical Safety Work Practices (1)</a:t>
            </a:r>
            <a:endParaRPr lang="en-US" dirty="0"/>
          </a:p>
        </p:txBody>
      </p:sp>
      <p:sp>
        <p:nvSpPr>
          <p:cNvPr id="3" name="Content Placeholder 2">
            <a:extLst>
              <a:ext uri="{FF2B5EF4-FFF2-40B4-BE49-F238E27FC236}">
                <a16:creationId xmlns:a16="http://schemas.microsoft.com/office/drawing/2014/main" id="{33EF8006-F653-4963-85A9-E831A347A77F}"/>
              </a:ext>
            </a:extLst>
          </p:cNvPr>
          <p:cNvSpPr>
            <a:spLocks noGrp="1"/>
          </p:cNvSpPr>
          <p:nvPr>
            <p:ph idx="1"/>
          </p:nvPr>
        </p:nvSpPr>
        <p:spPr/>
        <p:txBody>
          <a:bodyPr/>
          <a:lstStyle/>
          <a:p>
            <a:pPr marL="0" indent="0">
              <a:buNone/>
            </a:pPr>
            <a:r>
              <a:rPr lang="en-US" b="1" dirty="0"/>
              <a:t>Option 1: Deenergize (Lockout/Tagout)</a:t>
            </a:r>
          </a:p>
          <a:p>
            <a:r>
              <a:rPr lang="en-US" b="1" dirty="0"/>
              <a:t>29 CFR 1910.333(a)(1).</a:t>
            </a:r>
            <a:r>
              <a:rPr lang="en-US" dirty="0"/>
              <a:t> Live parts to which an employee may be exposed shall be deenergized before the employee works on or near them, unless the employer can demonstrate that deenergizing introduces additional or increased hazards or is infeasible due to equipment design or operational limitations. </a:t>
            </a:r>
          </a:p>
        </p:txBody>
      </p:sp>
    </p:spTree>
    <p:extLst>
      <p:ext uri="{BB962C8B-B14F-4D97-AF65-F5344CB8AC3E}">
        <p14:creationId xmlns:p14="http://schemas.microsoft.com/office/powerpoint/2010/main" val="3858093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654C9-64E6-44AA-BA20-60701F3FA56E}"/>
              </a:ext>
            </a:extLst>
          </p:cNvPr>
          <p:cNvSpPr>
            <a:spLocks noGrp="1"/>
          </p:cNvSpPr>
          <p:nvPr>
            <p:ph type="title"/>
          </p:nvPr>
        </p:nvSpPr>
        <p:spPr/>
        <p:txBody>
          <a:bodyPr/>
          <a:lstStyle/>
          <a:p>
            <a:r>
              <a:rPr lang="en-US" b="1" dirty="0">
                <a:solidFill>
                  <a:srgbClr val="FF0000"/>
                </a:solidFill>
              </a:rPr>
              <a:t>Examples of Increased or Additional Hazards </a:t>
            </a:r>
          </a:p>
        </p:txBody>
      </p:sp>
      <p:sp>
        <p:nvSpPr>
          <p:cNvPr id="3" name="Content Placeholder 2">
            <a:extLst>
              <a:ext uri="{FF2B5EF4-FFF2-40B4-BE49-F238E27FC236}">
                <a16:creationId xmlns:a16="http://schemas.microsoft.com/office/drawing/2014/main" id="{400A26B9-6070-4287-A6E2-6060C27EA238}"/>
              </a:ext>
            </a:extLst>
          </p:cNvPr>
          <p:cNvSpPr>
            <a:spLocks noGrp="1"/>
          </p:cNvSpPr>
          <p:nvPr>
            <p:ph idx="1"/>
          </p:nvPr>
        </p:nvSpPr>
        <p:spPr/>
        <p:txBody>
          <a:bodyPr/>
          <a:lstStyle/>
          <a:p>
            <a:r>
              <a:rPr lang="en-US" dirty="0"/>
              <a:t>Interruption of life support equipment</a:t>
            </a:r>
          </a:p>
          <a:p>
            <a:r>
              <a:rPr lang="en-US" dirty="0"/>
              <a:t>Deactivation of emergency alarm systems</a:t>
            </a:r>
          </a:p>
          <a:p>
            <a:r>
              <a:rPr lang="en-US" dirty="0"/>
              <a:t>Shutdown of hazardous location ventilation equipment</a:t>
            </a:r>
          </a:p>
          <a:p>
            <a:r>
              <a:rPr lang="en-US" dirty="0"/>
              <a:t>Removal of illumination for an area</a:t>
            </a:r>
          </a:p>
        </p:txBody>
      </p:sp>
    </p:spTree>
    <p:extLst>
      <p:ext uri="{BB962C8B-B14F-4D97-AF65-F5344CB8AC3E}">
        <p14:creationId xmlns:p14="http://schemas.microsoft.com/office/powerpoint/2010/main" val="182167912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ED63E-68C6-4472-8E59-EE08DF9B74A0}"/>
              </a:ext>
            </a:extLst>
          </p:cNvPr>
          <p:cNvSpPr>
            <a:spLocks noGrp="1"/>
          </p:cNvSpPr>
          <p:nvPr>
            <p:ph type="title"/>
          </p:nvPr>
        </p:nvSpPr>
        <p:spPr/>
        <p:txBody>
          <a:bodyPr/>
          <a:lstStyle/>
          <a:p>
            <a:r>
              <a:rPr lang="en-US" b="1" dirty="0">
                <a:solidFill>
                  <a:srgbClr val="FF0000"/>
                </a:solidFill>
              </a:rPr>
              <a:t>Examples of Infeasibility </a:t>
            </a:r>
            <a:endParaRPr lang="en-US" dirty="0"/>
          </a:p>
        </p:txBody>
      </p:sp>
      <p:sp>
        <p:nvSpPr>
          <p:cNvPr id="3" name="Content Placeholder 2">
            <a:extLst>
              <a:ext uri="{FF2B5EF4-FFF2-40B4-BE49-F238E27FC236}">
                <a16:creationId xmlns:a16="http://schemas.microsoft.com/office/drawing/2014/main" id="{A440ED28-DA2F-421B-B70B-E5DA971EF7C3}"/>
              </a:ext>
            </a:extLst>
          </p:cNvPr>
          <p:cNvSpPr>
            <a:spLocks noGrp="1"/>
          </p:cNvSpPr>
          <p:nvPr>
            <p:ph sz="half" idx="1"/>
          </p:nvPr>
        </p:nvSpPr>
        <p:spPr/>
        <p:txBody>
          <a:bodyPr>
            <a:normAutofit lnSpcReduction="10000"/>
          </a:bodyPr>
          <a:lstStyle/>
          <a:p>
            <a:r>
              <a:rPr lang="en-US" dirty="0"/>
              <a:t>Infeasibility due to equipment design or operational limitations include testing of electric circuits that can only be performed with the circuit energized and work on circuits that form an integral part of a continuous industrial process in a chemical plant that would otherwise need to be completely shut down in order to permit work on one circuit or piece of equipment.</a:t>
            </a:r>
          </a:p>
        </p:txBody>
      </p:sp>
      <p:pic>
        <p:nvPicPr>
          <p:cNvPr id="7" name="Content Placeholder 6" title="Infeasible">
            <a:extLst>
              <a:ext uri="{FF2B5EF4-FFF2-40B4-BE49-F238E27FC236}">
                <a16:creationId xmlns:a16="http://schemas.microsoft.com/office/drawing/2014/main" id="{F2B55CB8-581A-4DFE-AE66-CA4BA2F8334A}"/>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172200" y="3012503"/>
            <a:ext cx="5181600" cy="1977582"/>
          </a:xfrm>
          <a:prstGeom prst="rect">
            <a:avLst/>
          </a:prstGeom>
        </p:spPr>
      </p:pic>
    </p:spTree>
    <p:extLst>
      <p:ext uri="{BB962C8B-B14F-4D97-AF65-F5344CB8AC3E}">
        <p14:creationId xmlns:p14="http://schemas.microsoft.com/office/powerpoint/2010/main" val="35694806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625D5-95D0-4359-8080-655D7F303DCC}"/>
              </a:ext>
            </a:extLst>
          </p:cNvPr>
          <p:cNvSpPr>
            <a:spLocks noGrp="1"/>
          </p:cNvSpPr>
          <p:nvPr>
            <p:ph type="title"/>
          </p:nvPr>
        </p:nvSpPr>
        <p:spPr/>
        <p:txBody>
          <a:bodyPr/>
          <a:lstStyle/>
          <a:p>
            <a:r>
              <a:rPr lang="en-US" b="1" dirty="0">
                <a:solidFill>
                  <a:srgbClr val="FF0000"/>
                </a:solidFill>
              </a:rPr>
              <a:t>Electrical Safety Work Practices (2)</a:t>
            </a:r>
            <a:endParaRPr lang="en-US" dirty="0"/>
          </a:p>
        </p:txBody>
      </p:sp>
      <p:sp>
        <p:nvSpPr>
          <p:cNvPr id="3" name="Content Placeholder 2">
            <a:extLst>
              <a:ext uri="{FF2B5EF4-FFF2-40B4-BE49-F238E27FC236}">
                <a16:creationId xmlns:a16="http://schemas.microsoft.com/office/drawing/2014/main" id="{C12DFA59-8B11-4A49-A059-05501160A305}"/>
              </a:ext>
            </a:extLst>
          </p:cNvPr>
          <p:cNvSpPr>
            <a:spLocks noGrp="1"/>
          </p:cNvSpPr>
          <p:nvPr>
            <p:ph idx="1"/>
          </p:nvPr>
        </p:nvSpPr>
        <p:spPr/>
        <p:txBody>
          <a:bodyPr>
            <a:normAutofit lnSpcReduction="10000"/>
          </a:bodyPr>
          <a:lstStyle/>
          <a:p>
            <a:pPr marL="0" indent="0">
              <a:buNone/>
            </a:pPr>
            <a:r>
              <a:rPr lang="en-US" b="1" dirty="0"/>
              <a:t>Option 2: Work On or Near Energized Parts</a:t>
            </a:r>
          </a:p>
          <a:p>
            <a:r>
              <a:rPr lang="en-US" b="1" dirty="0"/>
              <a:t>29 CFR 1910.333(a)(2).</a:t>
            </a:r>
            <a:r>
              <a:rPr lang="en-US" dirty="0"/>
              <a:t> If the exposed live parts are not deenergized (i.e., for reasons of increased or additional hazards or infeasibility), other safety-related work practices shall be used to protect employees who may be exposed to the electrical hazards involved. Such work practices shall protect employees against contact with energized circuit parts directly with any part of their body or indirectly through some other conductive object. The work practices that are used shall be suitable for the conditions under which the work is to be performed and for the voltage level of the exposed electric conductors or circuit parts. </a:t>
            </a:r>
            <a:br>
              <a:rPr lang="en-US" dirty="0"/>
            </a:br>
            <a:endParaRPr lang="en-US" dirty="0"/>
          </a:p>
        </p:txBody>
      </p:sp>
    </p:spTree>
    <p:extLst>
      <p:ext uri="{BB962C8B-B14F-4D97-AF65-F5344CB8AC3E}">
        <p14:creationId xmlns:p14="http://schemas.microsoft.com/office/powerpoint/2010/main" val="2188869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8ECC7-913E-4605-AA47-6AC69D84A030}"/>
              </a:ext>
            </a:extLst>
          </p:cNvPr>
          <p:cNvSpPr>
            <a:spLocks noGrp="1"/>
          </p:cNvSpPr>
          <p:nvPr>
            <p:ph type="title"/>
          </p:nvPr>
        </p:nvSpPr>
        <p:spPr/>
        <p:txBody>
          <a:bodyPr/>
          <a:lstStyle/>
          <a:p>
            <a:r>
              <a:rPr lang="en-US" b="1" dirty="0">
                <a:solidFill>
                  <a:srgbClr val="FF0000"/>
                </a:solidFill>
              </a:rPr>
              <a:t>Job Safety Planning</a:t>
            </a:r>
            <a:endParaRPr lang="en-US" dirty="0">
              <a:solidFill>
                <a:srgbClr val="FF0000"/>
              </a:solidFill>
            </a:endParaRPr>
          </a:p>
        </p:txBody>
      </p:sp>
      <p:sp>
        <p:nvSpPr>
          <p:cNvPr id="3" name="Content Placeholder 2">
            <a:extLst>
              <a:ext uri="{FF2B5EF4-FFF2-40B4-BE49-F238E27FC236}">
                <a16:creationId xmlns:a16="http://schemas.microsoft.com/office/drawing/2014/main" id="{E256E4FB-ECF9-4A7A-B87C-47DDEECD26A4}"/>
              </a:ext>
            </a:extLst>
          </p:cNvPr>
          <p:cNvSpPr>
            <a:spLocks noGrp="1"/>
          </p:cNvSpPr>
          <p:nvPr>
            <p:ph idx="1"/>
          </p:nvPr>
        </p:nvSpPr>
        <p:spPr/>
        <p:txBody>
          <a:bodyPr/>
          <a:lstStyle/>
          <a:p>
            <a:pPr marL="514350" lvl="0" indent="-514350">
              <a:buFont typeface="+mj-lt"/>
              <a:buAutoNum type="arabicPeriod"/>
            </a:pPr>
            <a:r>
              <a:rPr lang="en-US" dirty="0"/>
              <a:t>Be completed by a qualified person</a:t>
            </a:r>
          </a:p>
          <a:p>
            <a:pPr marL="514350" lvl="0" indent="-514350">
              <a:buFont typeface="+mj-lt"/>
              <a:buAutoNum type="arabicPeriod"/>
            </a:pPr>
            <a:r>
              <a:rPr lang="en-US" dirty="0"/>
              <a:t>Be documented</a:t>
            </a:r>
          </a:p>
          <a:p>
            <a:pPr marL="514350" lvl="0" indent="-514350">
              <a:buFont typeface="+mj-lt"/>
              <a:buAutoNum type="arabicPeriod"/>
            </a:pPr>
            <a:r>
              <a:rPr lang="en-US" dirty="0"/>
              <a:t>Include the following information:</a:t>
            </a:r>
          </a:p>
          <a:p>
            <a:pPr marL="914400" lvl="1" indent="-457200">
              <a:buFont typeface="+mj-lt"/>
              <a:buAutoNum type="alphaLcParenR"/>
            </a:pPr>
            <a:r>
              <a:rPr lang="en-US" dirty="0"/>
              <a:t>Description of the job and the individual tasks</a:t>
            </a:r>
          </a:p>
          <a:p>
            <a:pPr marL="914400" lvl="1" indent="-457200">
              <a:buFont typeface="+mj-lt"/>
              <a:buAutoNum type="alphaLcParenR"/>
            </a:pPr>
            <a:r>
              <a:rPr lang="en-US" dirty="0"/>
              <a:t>Identification of the electrical hazards associated with each task</a:t>
            </a:r>
          </a:p>
          <a:p>
            <a:pPr marL="914400" lvl="1" indent="-457200">
              <a:buFont typeface="+mj-lt"/>
              <a:buAutoNum type="alphaLcParenR"/>
            </a:pPr>
            <a:r>
              <a:rPr lang="en-US" dirty="0"/>
              <a:t>A shock risk assessment for tasks involving a shock hazard</a:t>
            </a:r>
          </a:p>
          <a:p>
            <a:pPr marL="914400" lvl="1" indent="-457200">
              <a:buFont typeface="+mj-lt"/>
              <a:buAutoNum type="alphaLcParenR"/>
            </a:pPr>
            <a:r>
              <a:rPr lang="en-US" dirty="0"/>
              <a:t>An arc flash risk assessment for tasks involving an arc flash hazard</a:t>
            </a:r>
          </a:p>
          <a:p>
            <a:pPr marL="914400" lvl="1" indent="-457200">
              <a:buFont typeface="+mj-lt"/>
              <a:buAutoNum type="alphaLcParenR"/>
            </a:pPr>
            <a:r>
              <a:rPr lang="en-US" dirty="0"/>
              <a:t>Work procedures involved, special precautions, and energy source controls</a:t>
            </a:r>
          </a:p>
        </p:txBody>
      </p:sp>
    </p:spTree>
    <p:extLst>
      <p:ext uri="{BB962C8B-B14F-4D97-AF65-F5344CB8AC3E}">
        <p14:creationId xmlns:p14="http://schemas.microsoft.com/office/powerpoint/2010/main" val="2456216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B0009-046C-4562-93F0-EB8F1C883F62}"/>
              </a:ext>
            </a:extLst>
          </p:cNvPr>
          <p:cNvSpPr>
            <a:spLocks noGrp="1"/>
          </p:cNvSpPr>
          <p:nvPr>
            <p:ph type="title"/>
          </p:nvPr>
        </p:nvSpPr>
        <p:spPr/>
        <p:txBody>
          <a:bodyPr/>
          <a:lstStyle/>
          <a:p>
            <a:r>
              <a:rPr lang="en-US" b="1" dirty="0">
                <a:solidFill>
                  <a:srgbClr val="FF0000"/>
                </a:solidFill>
              </a:rPr>
              <a:t>Job Briefing</a:t>
            </a:r>
            <a:endParaRPr lang="en-US" dirty="0">
              <a:solidFill>
                <a:srgbClr val="FF0000"/>
              </a:solidFill>
            </a:endParaRPr>
          </a:p>
        </p:txBody>
      </p:sp>
      <p:sp>
        <p:nvSpPr>
          <p:cNvPr id="3" name="Content Placeholder 2">
            <a:extLst>
              <a:ext uri="{FF2B5EF4-FFF2-40B4-BE49-F238E27FC236}">
                <a16:creationId xmlns:a16="http://schemas.microsoft.com/office/drawing/2014/main" id="{F7E9DB5D-8478-4A7D-AC8C-CFC825A26E92}"/>
              </a:ext>
            </a:extLst>
          </p:cNvPr>
          <p:cNvSpPr>
            <a:spLocks noGrp="1"/>
          </p:cNvSpPr>
          <p:nvPr>
            <p:ph sz="half" idx="1"/>
          </p:nvPr>
        </p:nvSpPr>
        <p:spPr/>
        <p:txBody>
          <a:bodyPr/>
          <a:lstStyle/>
          <a:p>
            <a:r>
              <a:rPr lang="en-US" dirty="0"/>
              <a:t>The job briefing shall cover the job safety plan and the information on the energized electrical work permit, if a permit is required.</a:t>
            </a:r>
          </a:p>
        </p:txBody>
      </p:sp>
      <p:pic>
        <p:nvPicPr>
          <p:cNvPr id="7" name="Content Placeholder 6" title="Safety Fist">
            <a:extLst>
              <a:ext uri="{FF2B5EF4-FFF2-40B4-BE49-F238E27FC236}">
                <a16:creationId xmlns:a16="http://schemas.microsoft.com/office/drawing/2014/main" id="{413D2C70-7CC4-4C31-8F5F-D366F8CDC7C7}"/>
              </a:ext>
            </a:extLst>
          </p:cNvPr>
          <p:cNvPicPr>
            <a:picLocks noGrp="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7825740" y="2019301"/>
            <a:ext cx="3704688" cy="2653246"/>
          </a:xfrm>
          <a:prstGeom prst="rect">
            <a:avLst/>
          </a:prstGeom>
          <a:ln w="28575">
            <a:solidFill>
              <a:schemeClr val="tx1"/>
            </a:solidFill>
          </a:ln>
        </p:spPr>
      </p:pic>
    </p:spTree>
    <p:extLst>
      <p:ext uri="{BB962C8B-B14F-4D97-AF65-F5344CB8AC3E}">
        <p14:creationId xmlns:p14="http://schemas.microsoft.com/office/powerpoint/2010/main" val="171613997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B5F05-94CA-4E84-9216-CA08D5859346}"/>
              </a:ext>
            </a:extLst>
          </p:cNvPr>
          <p:cNvSpPr>
            <a:spLocks noGrp="1"/>
          </p:cNvSpPr>
          <p:nvPr>
            <p:ph type="title"/>
          </p:nvPr>
        </p:nvSpPr>
        <p:spPr/>
        <p:txBody>
          <a:bodyPr/>
          <a:lstStyle/>
          <a:p>
            <a:r>
              <a:rPr lang="en-US" b="1" dirty="0">
                <a:solidFill>
                  <a:srgbClr val="FF0000"/>
                </a:solidFill>
              </a:rPr>
              <a:t>Host and Contract Employers’ Responsibilities</a:t>
            </a:r>
            <a:endParaRPr lang="en-US" dirty="0">
              <a:solidFill>
                <a:srgbClr val="FF0000"/>
              </a:solidFill>
            </a:endParaRPr>
          </a:p>
        </p:txBody>
      </p:sp>
      <p:sp>
        <p:nvSpPr>
          <p:cNvPr id="3" name="Content Placeholder 2">
            <a:extLst>
              <a:ext uri="{FF2B5EF4-FFF2-40B4-BE49-F238E27FC236}">
                <a16:creationId xmlns:a16="http://schemas.microsoft.com/office/drawing/2014/main" id="{1B3BAF51-4BE4-42AF-9741-53E5CA7B48E9}"/>
              </a:ext>
            </a:extLst>
          </p:cNvPr>
          <p:cNvSpPr>
            <a:spLocks noGrp="1"/>
          </p:cNvSpPr>
          <p:nvPr>
            <p:ph idx="1"/>
          </p:nvPr>
        </p:nvSpPr>
        <p:spPr/>
        <p:txBody>
          <a:bodyPr/>
          <a:lstStyle/>
          <a:p>
            <a:pPr marL="0" indent="0">
              <a:buNone/>
            </a:pPr>
            <a:r>
              <a:rPr lang="en-US" b="1" i="1" dirty="0"/>
              <a:t>Host Employer</a:t>
            </a:r>
            <a:endParaRPr lang="en-US" dirty="0"/>
          </a:p>
          <a:p>
            <a:pPr lvl="0"/>
            <a:r>
              <a:rPr lang="en-US" dirty="0"/>
              <a:t>The host employer must inform contract employers of the known hazards related to the contract employer’s work. Additional information on hazards that might not be recognized by the contract employer or its employees must also be provided.</a:t>
            </a:r>
          </a:p>
          <a:p>
            <a:pPr lvl="0"/>
            <a:r>
              <a:rPr lang="en-US" dirty="0"/>
              <a:t>The host employer shall report observed contract employer-related violations to the contract employer.</a:t>
            </a:r>
          </a:p>
        </p:txBody>
      </p:sp>
    </p:spTree>
    <p:extLst>
      <p:ext uri="{BB962C8B-B14F-4D97-AF65-F5344CB8AC3E}">
        <p14:creationId xmlns:p14="http://schemas.microsoft.com/office/powerpoint/2010/main" val="639013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EFC177-8287-4C98-A7E9-F01E5C1FD034}"/>
              </a:ext>
            </a:extLst>
          </p:cNvPr>
          <p:cNvSpPr>
            <a:spLocks noGrp="1"/>
          </p:cNvSpPr>
          <p:nvPr>
            <p:ph type="title"/>
          </p:nvPr>
        </p:nvSpPr>
        <p:spPr/>
        <p:txBody>
          <a:bodyPr/>
          <a:lstStyle/>
          <a:p>
            <a:r>
              <a:rPr lang="en-US" b="1" dirty="0">
                <a:solidFill>
                  <a:srgbClr val="FF0000"/>
                </a:solidFill>
              </a:rPr>
              <a:t>Host and Contract Employers’ Responsibilities Continued</a:t>
            </a:r>
            <a:endParaRPr lang="en-US" dirty="0"/>
          </a:p>
        </p:txBody>
      </p:sp>
      <p:sp>
        <p:nvSpPr>
          <p:cNvPr id="3" name="Content Placeholder 2">
            <a:extLst>
              <a:ext uri="{FF2B5EF4-FFF2-40B4-BE49-F238E27FC236}">
                <a16:creationId xmlns:a16="http://schemas.microsoft.com/office/drawing/2014/main" id="{E58BC246-3784-43DB-A30C-8AB438AE9C1F}"/>
              </a:ext>
            </a:extLst>
          </p:cNvPr>
          <p:cNvSpPr>
            <a:spLocks noGrp="1"/>
          </p:cNvSpPr>
          <p:nvPr>
            <p:ph idx="1"/>
          </p:nvPr>
        </p:nvSpPr>
        <p:spPr/>
        <p:txBody>
          <a:bodyPr/>
          <a:lstStyle/>
          <a:p>
            <a:pPr marL="0" indent="0">
              <a:buNone/>
            </a:pPr>
            <a:r>
              <a:rPr lang="en-US" b="1" i="1" dirty="0"/>
              <a:t>Contract Employer</a:t>
            </a:r>
            <a:endParaRPr lang="en-US" dirty="0"/>
          </a:p>
          <a:p>
            <a:pPr lvl="0"/>
            <a:r>
              <a:rPr lang="en-US" dirty="0"/>
              <a:t>The contract employer must ensure that each of his or her employees is instructed in the hazards communicated to the contract employer by the host employer. This instruction shall be in addition to the qualified person training already received.</a:t>
            </a:r>
          </a:p>
          <a:p>
            <a:r>
              <a:rPr lang="en-US" dirty="0"/>
              <a:t>The contract employer shall ensure that each of his or her employees follows the work practices and safety-related work rules required by the host employer.</a:t>
            </a:r>
          </a:p>
        </p:txBody>
      </p:sp>
    </p:spTree>
    <p:extLst>
      <p:ext uri="{BB962C8B-B14F-4D97-AF65-F5344CB8AC3E}">
        <p14:creationId xmlns:p14="http://schemas.microsoft.com/office/powerpoint/2010/main" val="922928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3996</TotalTime>
  <Words>13813</Words>
  <Application>Microsoft Office PowerPoint</Application>
  <PresentationFormat>Widescreen</PresentationFormat>
  <Paragraphs>864</Paragraphs>
  <Slides>117</Slides>
  <Notes>117</Notes>
  <HiddenSlides>2</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117</vt:i4>
      </vt:variant>
    </vt:vector>
  </HeadingPairs>
  <TitlesOfParts>
    <vt:vector size="122" baseType="lpstr">
      <vt:lpstr>Arial</vt:lpstr>
      <vt:lpstr>Calibri</vt:lpstr>
      <vt:lpstr>Calibri Light</vt:lpstr>
      <vt:lpstr>Wingdings</vt:lpstr>
      <vt:lpstr>Office Theme</vt:lpstr>
      <vt:lpstr>OSHA Disclaimer</vt:lpstr>
      <vt:lpstr>Electrical Hazards in Construction </vt:lpstr>
      <vt:lpstr>Course Topics…</vt:lpstr>
      <vt:lpstr>Pre-Test</vt:lpstr>
      <vt:lpstr>Introduction to Electrical Hazards</vt:lpstr>
      <vt:lpstr>Electrical Injuries</vt:lpstr>
      <vt:lpstr>OSHA Focus Four</vt:lpstr>
      <vt:lpstr>How Shocks Occur</vt:lpstr>
      <vt:lpstr>Effect of Current on Body</vt:lpstr>
      <vt:lpstr>Arc Flash</vt:lpstr>
      <vt:lpstr>Arc Flash Suit</vt:lpstr>
      <vt:lpstr>Arc Rating (cal/cm²)</vt:lpstr>
      <vt:lpstr>Electrical Basics</vt:lpstr>
      <vt:lpstr>Voltage</vt:lpstr>
      <vt:lpstr>Voltage, Nominal (as defined by the NFPA 70: National Electric Code)</vt:lpstr>
      <vt:lpstr>Current Thresholds</vt:lpstr>
      <vt:lpstr>Current</vt:lpstr>
      <vt:lpstr>Voltage – Current Illustration</vt:lpstr>
      <vt:lpstr>Resistance</vt:lpstr>
      <vt:lpstr>Ohm’s Law</vt:lpstr>
      <vt:lpstr>Ohm’s Law - Example</vt:lpstr>
      <vt:lpstr>Effects of Current on Body</vt:lpstr>
      <vt:lpstr>Introduction to OSHA</vt:lpstr>
      <vt:lpstr>General Duty Clause</vt:lpstr>
      <vt:lpstr>OSHA Standard Reference: 1910.335(a)(1)(i)</vt:lpstr>
      <vt:lpstr>Job Safety and Health Poster</vt:lpstr>
      <vt:lpstr>Refusing to Work because Conditions are Dangerous</vt:lpstr>
      <vt:lpstr>OSHA’s Multi-Employer Worksite Citation Policy</vt:lpstr>
      <vt:lpstr>Rights as a Whistleblower</vt:lpstr>
      <vt:lpstr>Employers must Provide and Pay for most PPE</vt:lpstr>
      <vt:lpstr>Reporting of Fatalities and Catastrophes</vt:lpstr>
      <vt:lpstr>OSHA &amp; NFPA Electrical Standards</vt:lpstr>
      <vt:lpstr>Qualified Person (OSHA) – 29 CFR 1910.399</vt:lpstr>
      <vt:lpstr>OSHA Lockout/Tagout (Control of Hazardous Energy)  – 29 CFR 1910.147(b)</vt:lpstr>
      <vt:lpstr>Qualified Person (NFPA 70E)</vt:lpstr>
      <vt:lpstr>Approach Boundaries (NFPA 70E – 2018)</vt:lpstr>
      <vt:lpstr>Overhead &amp; Underground Power Lines</vt:lpstr>
      <vt:lpstr>Examples of Equipment That Can Contact Power Lines:</vt:lpstr>
      <vt:lpstr>OSHA Power Line Safety Rules</vt:lpstr>
      <vt:lpstr>Insulated Sleeve</vt:lpstr>
      <vt:lpstr>Types of Power Lines</vt:lpstr>
      <vt:lpstr>Underground Power Lines – Call Before You Dig!</vt:lpstr>
      <vt:lpstr>General Electrical Requirements</vt:lpstr>
      <vt:lpstr>Underground Utility Marking Codes/Colors</vt:lpstr>
      <vt:lpstr>Utility Corridors</vt:lpstr>
      <vt:lpstr>Vacuum Excavation</vt:lpstr>
      <vt:lpstr>Mobile Cranes and Power Lines</vt:lpstr>
      <vt:lpstr>Crane Work Zone (Power Line Safety)</vt:lpstr>
      <vt:lpstr>Power Line Safety</vt:lpstr>
      <vt:lpstr>Closer than 20 feet…</vt:lpstr>
      <vt:lpstr>Grounded Power Line</vt:lpstr>
      <vt:lpstr>Table A</vt:lpstr>
      <vt:lpstr>Nonconductive</vt:lpstr>
      <vt:lpstr>Dedicated Spotter</vt:lpstr>
      <vt:lpstr>Employee Training for Power Lines</vt:lpstr>
      <vt:lpstr>Warning Stickers</vt:lpstr>
      <vt:lpstr>Fatal Fact – Discussion #1</vt:lpstr>
      <vt:lpstr>Fatal Fact – Discussion #2</vt:lpstr>
      <vt:lpstr>Fatal Fact – Discussion #3</vt:lpstr>
      <vt:lpstr>Ground Fault Protection</vt:lpstr>
      <vt:lpstr>Ground Fault</vt:lpstr>
      <vt:lpstr>What is a GFCI?</vt:lpstr>
      <vt:lpstr>29 CFR 1926.404(b)(1). Ground fault protection </vt:lpstr>
      <vt:lpstr>Double-Insulated Tools</vt:lpstr>
      <vt:lpstr>Assured Equipment Grounding Conductor Program</vt:lpstr>
      <vt:lpstr>Fatal Fact – Discussion #4</vt:lpstr>
      <vt:lpstr>Extension Cords, Tools &amp; Other Equipment</vt:lpstr>
      <vt:lpstr>Selecting and Using the Right Extension Cord</vt:lpstr>
      <vt:lpstr>29 CFR 1926.405(a)(2)(ii)(J). Extension Cords</vt:lpstr>
      <vt:lpstr> Extension Cord Markings</vt:lpstr>
      <vt:lpstr>Cord Repair</vt:lpstr>
      <vt:lpstr>OSHA's Nationally Recognized Testing Laboratory (NRTL) Program</vt:lpstr>
      <vt:lpstr>Two-prong Receptacle Adapter</vt:lpstr>
      <vt:lpstr>Path to Ground Missing or Discontinuous</vt:lpstr>
      <vt:lpstr>Cord and Tool Inspection</vt:lpstr>
      <vt:lpstr>Look</vt:lpstr>
      <vt:lpstr>Equipment Not Used in Manner Prescribed</vt:lpstr>
      <vt:lpstr>Do not use multi-receptacle boxes designed to be mounted by fitting them with a power cord and placing them on the floor.</vt:lpstr>
      <vt:lpstr>29 CFR 1926.302(a)(2)  </vt:lpstr>
      <vt:lpstr>29 CFR 1926.405(a)(2)(ii)(I)</vt:lpstr>
      <vt:lpstr>Power Tools</vt:lpstr>
      <vt:lpstr>Lockout/Tagout</vt:lpstr>
      <vt:lpstr>Construction Industry Standards (OSHA)</vt:lpstr>
      <vt:lpstr>Energy Control Program (OSHA) – 29 CFR 1910.147</vt:lpstr>
      <vt:lpstr>Capable of Being Locked Out</vt:lpstr>
      <vt:lpstr>Lockout/Tagout Devices</vt:lpstr>
      <vt:lpstr>Lockout/Tagout Materials and Hardware</vt:lpstr>
      <vt:lpstr>Fatal Fact – Discussion #5</vt:lpstr>
      <vt:lpstr>Electrical Safety-Related Work Practices</vt:lpstr>
      <vt:lpstr>29 CFR 1910.333(a). "General." </vt:lpstr>
      <vt:lpstr>Hierarchy of Risk Control Methods</vt:lpstr>
      <vt:lpstr>Electrical Safety Work Practices (1)</vt:lpstr>
      <vt:lpstr>Examples of Increased or Additional Hazards </vt:lpstr>
      <vt:lpstr>Examples of Infeasibility </vt:lpstr>
      <vt:lpstr>Electrical Safety Work Practices (2)</vt:lpstr>
      <vt:lpstr>Job Safety Planning</vt:lpstr>
      <vt:lpstr>Job Briefing</vt:lpstr>
      <vt:lpstr>Host and Contract Employers’ Responsibilities</vt:lpstr>
      <vt:lpstr>Host and Contract Employers’ Responsibilities Continued</vt:lpstr>
      <vt:lpstr>Shock Risk Assessment (NFPA 70E – 2018)</vt:lpstr>
      <vt:lpstr>Approach Boundaries (NFPA 70E)</vt:lpstr>
      <vt:lpstr>Arc Flash Risk Assessment (NFPA 70E – 2018)</vt:lpstr>
      <vt:lpstr>Equipment Labeling (NFPA 70E – 2018)</vt:lpstr>
      <vt:lpstr>Emergency Response Training (NFPA 70E – 2018)</vt:lpstr>
      <vt:lpstr>Test Instruments and Equipment</vt:lpstr>
      <vt:lpstr>Multimeter Safety Checklist</vt:lpstr>
      <vt:lpstr>ABC of Multimeter Safety</vt:lpstr>
      <vt:lpstr>Energized Electrical Work Permit (NFPA 70E – 2018)</vt:lpstr>
      <vt:lpstr>Personal Protective Equipment</vt:lpstr>
      <vt:lpstr>Safeguards for Personnel Protection (OSHA) – 29 CFR 1910.335</vt:lpstr>
      <vt:lpstr>Personnel Protection (OSHA) – 29 CFR 1910.335</vt:lpstr>
      <vt:lpstr>OSHA Table I-5-Rubber Insulating Equipment, Test Intervals</vt:lpstr>
      <vt:lpstr>Arc Flash Suit – Arc Rating</vt:lpstr>
      <vt:lpstr>Underwear</vt:lpstr>
      <vt:lpstr>Voltage Rated Tools</vt:lpstr>
      <vt:lpstr>Fatal Fact – Discussion #6</vt:lpstr>
      <vt:lpstr>Post -Test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Electrical Safety in Construction</dc:title>
  <dc:creator>Paul Satti</dc:creator>
  <cp:lastModifiedBy>Robertson, Donna - OSHA</cp:lastModifiedBy>
  <cp:revision>202</cp:revision>
  <dcterms:created xsi:type="dcterms:W3CDTF">2017-10-06T11:01:19Z</dcterms:created>
  <dcterms:modified xsi:type="dcterms:W3CDTF">2022-01-05T18:26:18Z</dcterms:modified>
</cp:coreProperties>
</file>