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59"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99"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12192000" cy="6858000"/>
  <p:notesSz cx="6858000" cy="9296400"/>
  <p:embeddedFontLst>
    <p:embeddedFont>
      <p:font typeface="Rockwell" panose="02060603020205020403" pitchFamily="18" charset="0"/>
      <p:regular r:id="rId46"/>
      <p:bold r:id="rId47"/>
      <p:italic r:id="rId48"/>
      <p:boldItalic r:id="rId49"/>
    </p:embeddedFont>
    <p:embeddedFont>
      <p:font typeface="Gill Sans MT" panose="020B0502020104020203" pitchFamily="34" charset="0"/>
      <p:regular r:id="rId50"/>
      <p:bold r:id="rId51"/>
      <p:italic r:id="rId52"/>
      <p:boldItalic r:id="rId53"/>
    </p:embeddedFont>
    <p:embeddedFont>
      <p:font typeface="Calibri" panose="020F0502020204030204" pitchFamily="34" charset="0"/>
      <p:regular r:id="rId54"/>
      <p:bold r:id="rId55"/>
      <p:italic r:id="rId56"/>
      <p:boldItalic r:id="rId57"/>
    </p:embeddedFont>
    <p:embeddedFont>
      <p:font typeface="Gill Sans" panose="020B0604020202020204" charset="0"/>
      <p:regular r:id="rId58"/>
      <p:bold r:id="rId59"/>
    </p:embeddedFont>
  </p:embeddedFontLst>
  <p:custDataLst>
    <p:tags r:id="rId6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5575"/>
    <a:srgbClr val="55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A753F3B-EA01-4858-A210-464198E6393E}">
  <a:tblStyle styleId="{BA753F3B-EA01-4858-A210-464198E6393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12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6434"/>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66434"/>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2971800" cy="466433"/>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0: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0: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0: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1: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11: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11: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2: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2: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2: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3: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3: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3: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4: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4: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4: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5: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5: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15: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6: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16: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7: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7: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7: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8: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8: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8: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9: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9: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9: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0: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20: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20: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1:notes"/>
          <p:cNvSpPr txBox="1">
            <a:spLocks noGrp="1"/>
          </p:cNvSpPr>
          <p:nvPr>
            <p:ph type="body" idx="1"/>
          </p:nvPr>
        </p:nvSpPr>
        <p:spPr>
          <a:xfrm>
            <a:off x="685800" y="4473892"/>
            <a:ext cx="548640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21: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2: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22: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22: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3472919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3: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23: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1269"/>
              </a:spcBef>
              <a:spcAft>
                <a:spcPts val="0"/>
              </a:spcAft>
              <a:buNone/>
            </a:pPr>
            <a:endParaRPr/>
          </a:p>
        </p:txBody>
      </p:sp>
      <p:sp>
        <p:nvSpPr>
          <p:cNvPr id="280" name="Google Shape;280;p23: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4: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24: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24: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5:notes"/>
          <p:cNvSpPr txBox="1">
            <a:spLocks noGrp="1"/>
          </p:cNvSpPr>
          <p:nvPr>
            <p:ph type="body" idx="1"/>
          </p:nvPr>
        </p:nvSpPr>
        <p:spPr>
          <a:xfrm>
            <a:off x="685800" y="4473892"/>
            <a:ext cx="548640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25: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26: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26: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7: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27: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27: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8: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28: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28: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9: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29: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29: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We realize and appreciate that we have highly trained operators in each field of work and other competent workers in this classroom. Please feel free to add to any content, experience or lessons learned in addition to our training materials. We value your knowledge and input. </a:t>
            </a:r>
            <a:endParaRPr dirty="0"/>
          </a:p>
        </p:txBody>
      </p:sp>
      <p:sp>
        <p:nvSpPr>
          <p:cNvPr id="103" name="Google Shape;103;p3: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30: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30: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30: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1: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31: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31: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32: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32: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p32: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33: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33: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33: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4: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34: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34: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5:notes"/>
          <p:cNvSpPr txBox="1">
            <a:spLocks noGrp="1"/>
          </p:cNvSpPr>
          <p:nvPr>
            <p:ph type="body" idx="1"/>
          </p:nvPr>
        </p:nvSpPr>
        <p:spPr>
          <a:xfrm>
            <a:off x="685800" y="4473892"/>
            <a:ext cx="548640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p35: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3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36: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85" name="Google Shape;385;p36: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7: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37: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37: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8: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38: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p38: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39: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39: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9" name="Google Shape;409;p39: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4: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4: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40: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40: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8" name="Google Shape;418;p40: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41: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41: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41: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42: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42: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p42: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43: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43: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43: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5: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5: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6: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6: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685800" y="4473892"/>
            <a:ext cx="548640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7: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8: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8: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8: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txBox="1">
            <a:spLocks noGrp="1"/>
          </p:cNvSpPr>
          <p:nvPr>
            <p:ph type="body" idx="1"/>
          </p:nvPr>
        </p:nvSpPr>
        <p:spPr>
          <a:xfrm>
            <a:off x="685800" y="4473892"/>
            <a:ext cx="548640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9: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E75B5"/>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com/search?q=image+of+silica+lungs&amp;tbm=isch&amp;source=hp&amp;sa=X&amp;ved=2ahUKEwiK8PbtjYDhAhXoITQIHfiWAY4Q7Al6BAgCEA8&amp;biw=1344&amp;bih=751#imgrc=t2io3DcxuQ2QiM:&amp;spf=1552514142169"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remodeling.hw.net/business/regulations/osha-announces-new-ruling-to-curb-silica-dust-expsoure_o"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248546" y="1350169"/>
            <a:ext cx="11774489" cy="1337058"/>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3600"/>
              <a:buFont typeface="Rockwell"/>
              <a:buNone/>
            </a:pPr>
            <a:r>
              <a:rPr lang="en-US" sz="3600" dirty="0">
                <a:solidFill>
                  <a:schemeClr val="lt1"/>
                </a:solidFill>
                <a:latin typeface="Rockwell"/>
                <a:ea typeface="Rockwell"/>
                <a:cs typeface="Rockwell"/>
                <a:sym typeface="Rockwell"/>
              </a:rPr>
              <a:t>Crystalline Silica Awareness </a:t>
            </a:r>
            <a:r>
              <a:rPr lang="en-US" sz="3600">
                <a:solidFill>
                  <a:schemeClr val="lt1"/>
                </a:solidFill>
                <a:latin typeface="Rockwell"/>
                <a:ea typeface="Rockwell"/>
                <a:cs typeface="Rockwell"/>
                <a:sym typeface="Rockwell"/>
              </a:rPr>
              <a:t>Training </a:t>
            </a:r>
            <a:r>
              <a:rPr lang="en-US" sz="3600" smtClean="0">
                <a:solidFill>
                  <a:schemeClr val="lt1"/>
                </a:solidFill>
                <a:latin typeface="Rockwell"/>
                <a:ea typeface="Rockwell"/>
                <a:cs typeface="Rockwell"/>
                <a:sym typeface="Rockwell"/>
              </a:rPr>
              <a:t>Water </a:t>
            </a:r>
            <a:r>
              <a:rPr lang="en-US" sz="3600" dirty="0">
                <a:solidFill>
                  <a:schemeClr val="lt1"/>
                </a:solidFill>
                <a:latin typeface="Rockwell"/>
                <a:ea typeface="Rockwell"/>
                <a:cs typeface="Rockwell"/>
                <a:sym typeface="Rockwell"/>
              </a:rPr>
              <a:t>Utility Operators and Construction Laborers</a:t>
            </a:r>
            <a:endParaRPr sz="3600" dirty="0">
              <a:solidFill>
                <a:schemeClr val="lt1"/>
              </a:solidFill>
              <a:latin typeface="Rockwell"/>
              <a:ea typeface="Rockwell"/>
              <a:cs typeface="Rockwell"/>
              <a:sym typeface="Rockwe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166"/>
        <p:cNvGrpSpPr/>
        <p:nvPr/>
      </p:nvGrpSpPr>
      <p:grpSpPr>
        <a:xfrm>
          <a:off x="0" y="0"/>
          <a:ext cx="0" cy="0"/>
          <a:chOff x="0" y="0"/>
          <a:chExt cx="0" cy="0"/>
        </a:xfrm>
      </p:grpSpPr>
      <p:sp>
        <p:nvSpPr>
          <p:cNvPr id="167" name="Google Shape;167;p22"/>
          <p:cNvSpPr txBox="1">
            <a:spLocks noGrp="1"/>
          </p:cNvSpPr>
          <p:nvPr>
            <p:ph type="title"/>
          </p:nvPr>
        </p:nvSpPr>
        <p:spPr>
          <a:xfrm>
            <a:off x="711200" y="10255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Respirable Crystalline Silica History Continued </a:t>
            </a:r>
            <a:endParaRPr>
              <a:solidFill>
                <a:schemeClr val="lt1"/>
              </a:solidFill>
              <a:latin typeface="Rockwell"/>
              <a:ea typeface="Rockwell"/>
              <a:cs typeface="Rockwell"/>
              <a:sym typeface="Rockwell"/>
            </a:endParaRPr>
          </a:p>
        </p:txBody>
      </p:sp>
      <p:sp>
        <p:nvSpPr>
          <p:cNvPr id="168" name="Google Shape;168;p22"/>
          <p:cNvSpPr txBox="1">
            <a:spLocks noGrp="1"/>
          </p:cNvSpPr>
          <p:nvPr>
            <p:ph type="body" idx="1"/>
          </p:nvPr>
        </p:nvSpPr>
        <p:spPr>
          <a:xfrm>
            <a:off x="711200" y="2752725"/>
            <a:ext cx="10515600" cy="400367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800"/>
              <a:buChar char="•"/>
            </a:pPr>
            <a:r>
              <a:rPr lang="en-US">
                <a:solidFill>
                  <a:schemeClr val="lt1"/>
                </a:solidFill>
                <a:latin typeface="Gill Sans"/>
                <a:ea typeface="Gill Sans"/>
                <a:cs typeface="Gill Sans"/>
                <a:sym typeface="Gill Sans"/>
              </a:rPr>
              <a:t>Despite Drs. Ramazinni and Hamilton’s work, RCS exposures and silicosis deaths continued.</a:t>
            </a:r>
            <a:endParaRPr/>
          </a:p>
          <a:p>
            <a:pPr marL="228600" lvl="0" indent="-50800" algn="l" rtl="0">
              <a:lnSpc>
                <a:spcPct val="90000"/>
              </a:lnSpc>
              <a:spcBef>
                <a:spcPts val="1000"/>
              </a:spcBef>
              <a:spcAft>
                <a:spcPts val="0"/>
              </a:spcAft>
              <a:buClr>
                <a:schemeClr val="dk1"/>
              </a:buClr>
              <a:buSzPts val="2800"/>
              <a:buNone/>
            </a:pPr>
            <a:endParaRPr>
              <a:solidFill>
                <a:schemeClr val="lt1"/>
              </a:solidFill>
              <a:latin typeface="Gill Sans"/>
              <a:ea typeface="Gill Sans"/>
              <a:cs typeface="Gill Sans"/>
              <a:sym typeface="Gill Sans"/>
            </a:endParaRPr>
          </a:p>
          <a:p>
            <a:pPr marL="228600" lvl="0" indent="-228600" algn="l" rtl="0">
              <a:lnSpc>
                <a:spcPct val="90000"/>
              </a:lnSpc>
              <a:spcBef>
                <a:spcPts val="1000"/>
              </a:spcBef>
              <a:spcAft>
                <a:spcPts val="0"/>
              </a:spcAft>
              <a:buClr>
                <a:schemeClr val="lt1"/>
              </a:buClr>
              <a:buSzPts val="2800"/>
              <a:buChar char="•"/>
            </a:pPr>
            <a:r>
              <a:rPr lang="en-US">
                <a:solidFill>
                  <a:schemeClr val="lt1"/>
                </a:solidFill>
                <a:latin typeface="Gill Sans"/>
                <a:ea typeface="Gill Sans"/>
                <a:cs typeface="Gill Sans"/>
                <a:sym typeface="Gill Sans"/>
              </a:rPr>
              <a:t>Most significantly was the Hawk’s Nest Tunnel disaster in the 1930’s.</a:t>
            </a:r>
            <a:endParaRPr/>
          </a:p>
          <a:p>
            <a:pPr marL="228600" lvl="0" indent="-50800" algn="l" rtl="0">
              <a:lnSpc>
                <a:spcPct val="90000"/>
              </a:lnSpc>
              <a:spcBef>
                <a:spcPts val="1000"/>
              </a:spcBef>
              <a:spcAft>
                <a:spcPts val="0"/>
              </a:spcAft>
              <a:buClr>
                <a:schemeClr val="dk1"/>
              </a:buClr>
              <a:buSzPts val="2800"/>
              <a:buNone/>
            </a:pPr>
            <a:endParaRPr>
              <a:solidFill>
                <a:schemeClr val="lt1"/>
              </a:solidFill>
              <a:latin typeface="Gill Sans"/>
              <a:ea typeface="Gill Sans"/>
              <a:cs typeface="Gill Sans"/>
              <a:sym typeface="Gill Sans"/>
            </a:endParaRPr>
          </a:p>
          <a:p>
            <a:pPr marL="228600" lvl="0" indent="-228600" algn="l" rtl="0">
              <a:lnSpc>
                <a:spcPct val="90000"/>
              </a:lnSpc>
              <a:spcBef>
                <a:spcPts val="1000"/>
              </a:spcBef>
              <a:spcAft>
                <a:spcPts val="0"/>
              </a:spcAft>
              <a:buClr>
                <a:schemeClr val="lt1"/>
              </a:buClr>
              <a:buSzPts val="2800"/>
              <a:buChar char="•"/>
            </a:pPr>
            <a:r>
              <a:rPr lang="en-US">
                <a:solidFill>
                  <a:schemeClr val="lt1"/>
                </a:solidFill>
                <a:latin typeface="Gill Sans"/>
                <a:ea typeface="Gill Sans"/>
                <a:cs typeface="Gill Sans"/>
                <a:sym typeface="Gill Sans"/>
              </a:rPr>
              <a:t>Estimated 764 out of 1,213 men who worked underground for at least two months contracted silicosis and died within five years of project completion.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174"/>
        <p:cNvGrpSpPr/>
        <p:nvPr/>
      </p:nvGrpSpPr>
      <p:grpSpPr>
        <a:xfrm>
          <a:off x="0" y="0"/>
          <a:ext cx="0" cy="0"/>
          <a:chOff x="0" y="0"/>
          <a:chExt cx="0" cy="0"/>
        </a:xfrm>
      </p:grpSpPr>
      <p:sp>
        <p:nvSpPr>
          <p:cNvPr id="175" name="Google Shape;175;p23"/>
          <p:cNvSpPr txBox="1">
            <a:spLocks noGrp="1"/>
          </p:cNvSpPr>
          <p:nvPr>
            <p:ph type="title"/>
          </p:nvPr>
        </p:nvSpPr>
        <p:spPr>
          <a:xfrm>
            <a:off x="838200" y="658210"/>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Silica Standards </a:t>
            </a:r>
            <a:endParaRPr>
              <a:solidFill>
                <a:schemeClr val="lt1"/>
              </a:solidFill>
              <a:latin typeface="Rockwell"/>
              <a:ea typeface="Rockwell"/>
              <a:cs typeface="Rockwell"/>
              <a:sym typeface="Rockwell"/>
            </a:endParaRPr>
          </a:p>
        </p:txBody>
      </p:sp>
      <p:sp>
        <p:nvSpPr>
          <p:cNvPr id="176" name="Google Shape;176;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1" indent="-228600" algn="l" rtl="0">
              <a:lnSpc>
                <a:spcPct val="90000"/>
              </a:lnSpc>
              <a:spcBef>
                <a:spcPts val="0"/>
              </a:spcBef>
              <a:spcAft>
                <a:spcPts val="0"/>
              </a:spcAft>
              <a:buClr>
                <a:schemeClr val="lt1"/>
              </a:buClr>
              <a:buSzPts val="2800"/>
              <a:buChar char="•"/>
            </a:pPr>
            <a:r>
              <a:rPr lang="en-US" sz="2800">
                <a:solidFill>
                  <a:schemeClr val="lt1"/>
                </a:solidFill>
                <a:latin typeface="Gill Sans"/>
                <a:ea typeface="Gill Sans"/>
                <a:cs typeface="Gill Sans"/>
                <a:sym typeface="Gill Sans"/>
              </a:rPr>
              <a:t>OSHA has issued a new standard (CFR 1926.1153) to curb silica related diseases in the US workers by limiting their exposure to silica</a:t>
            </a:r>
            <a:endParaRPr/>
          </a:p>
          <a:p>
            <a:pPr marL="228600" lvl="1" indent="-50800" algn="l" rtl="0">
              <a:lnSpc>
                <a:spcPct val="90000"/>
              </a:lnSpc>
              <a:spcBef>
                <a:spcPts val="1000"/>
              </a:spcBef>
              <a:spcAft>
                <a:spcPts val="0"/>
              </a:spcAft>
              <a:buClr>
                <a:schemeClr val="dk1"/>
              </a:buClr>
              <a:buSzPts val="2800"/>
              <a:buNone/>
            </a:pPr>
            <a:endParaRPr sz="2800">
              <a:solidFill>
                <a:schemeClr val="lt1"/>
              </a:solidFill>
              <a:latin typeface="Gill Sans"/>
              <a:ea typeface="Gill Sans"/>
              <a:cs typeface="Gill Sans"/>
              <a:sym typeface="Gill Sans"/>
            </a:endParaRPr>
          </a:p>
          <a:p>
            <a:pPr marL="342900" lvl="2" indent="-342900" algn="l" rtl="0">
              <a:lnSpc>
                <a:spcPct val="90000"/>
              </a:lnSpc>
              <a:spcBef>
                <a:spcPts val="1000"/>
              </a:spcBef>
              <a:spcAft>
                <a:spcPts val="0"/>
              </a:spcAft>
              <a:buClr>
                <a:schemeClr val="lt1"/>
              </a:buClr>
              <a:buSzPts val="2800"/>
              <a:buFont typeface="Noto Sans Symbols"/>
              <a:buChar char="✔"/>
            </a:pPr>
            <a:r>
              <a:rPr lang="en-US" sz="2800">
                <a:solidFill>
                  <a:schemeClr val="lt1"/>
                </a:solidFill>
                <a:latin typeface="Gill Sans"/>
                <a:ea typeface="Gill Sans"/>
                <a:cs typeface="Gill Sans"/>
                <a:sym typeface="Gill Sans"/>
              </a:rPr>
              <a:t>Increasing workers’ awareness of the serious health hazards of silica dust</a:t>
            </a:r>
            <a:endParaRPr/>
          </a:p>
          <a:p>
            <a:pPr marL="342900" lvl="2" indent="-165100" algn="l" rtl="0">
              <a:lnSpc>
                <a:spcPct val="90000"/>
              </a:lnSpc>
              <a:spcBef>
                <a:spcPts val="1000"/>
              </a:spcBef>
              <a:spcAft>
                <a:spcPts val="0"/>
              </a:spcAft>
              <a:buClr>
                <a:schemeClr val="dk1"/>
              </a:buClr>
              <a:buSzPts val="2800"/>
              <a:buFont typeface="Noto Sans Symbols"/>
              <a:buNone/>
            </a:pPr>
            <a:endParaRPr sz="2800">
              <a:solidFill>
                <a:schemeClr val="lt1"/>
              </a:solidFill>
              <a:latin typeface="Gill Sans"/>
              <a:ea typeface="Gill Sans"/>
              <a:cs typeface="Gill Sans"/>
              <a:sym typeface="Gill Sans"/>
            </a:endParaRPr>
          </a:p>
          <a:p>
            <a:pPr marL="342900" lvl="2" indent="-342900" algn="l" rtl="0">
              <a:lnSpc>
                <a:spcPct val="90000"/>
              </a:lnSpc>
              <a:spcBef>
                <a:spcPts val="1000"/>
              </a:spcBef>
              <a:spcAft>
                <a:spcPts val="0"/>
              </a:spcAft>
              <a:buClr>
                <a:schemeClr val="lt1"/>
              </a:buClr>
              <a:buSzPts val="2800"/>
              <a:buFont typeface="Noto Sans Symbols"/>
              <a:buChar char="✔"/>
            </a:pPr>
            <a:r>
              <a:rPr lang="en-US" sz="2800">
                <a:solidFill>
                  <a:schemeClr val="lt1"/>
                </a:solidFill>
                <a:latin typeface="Gill Sans"/>
                <a:ea typeface="Gill Sans"/>
                <a:cs typeface="Gill Sans"/>
                <a:sym typeface="Gill Sans"/>
              </a:rPr>
              <a:t>Providing the knowledge necessary to perform work safely when there is silica exposure, and ways to limit silica exposure to levels below the Permissible Exposure Limit (PEL) </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182"/>
        <p:cNvGrpSpPr/>
        <p:nvPr/>
      </p:nvGrpSpPr>
      <p:grpSpPr>
        <a:xfrm>
          <a:off x="0" y="0"/>
          <a:ext cx="0" cy="0"/>
          <a:chOff x="0" y="0"/>
          <a:chExt cx="0" cy="0"/>
        </a:xfrm>
      </p:grpSpPr>
      <p:sp>
        <p:nvSpPr>
          <p:cNvPr id="183" name="Google Shape;183;p24"/>
          <p:cNvSpPr txBox="1">
            <a:spLocks noGrp="1"/>
          </p:cNvSpPr>
          <p:nvPr>
            <p:ph type="title"/>
          </p:nvPr>
        </p:nvSpPr>
        <p:spPr>
          <a:xfrm>
            <a:off x="726086" y="977551"/>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Regulatory Agencies</a:t>
            </a:r>
            <a:endParaRPr>
              <a:solidFill>
                <a:schemeClr val="lt1"/>
              </a:solidFill>
              <a:latin typeface="Rockwell"/>
              <a:ea typeface="Rockwell"/>
              <a:cs typeface="Rockwell"/>
              <a:sym typeface="Rockwell"/>
            </a:endParaRPr>
          </a:p>
        </p:txBody>
      </p:sp>
      <p:sp>
        <p:nvSpPr>
          <p:cNvPr id="184" name="Google Shape;184;p24"/>
          <p:cNvSpPr txBox="1">
            <a:spLocks noGrp="1"/>
          </p:cNvSpPr>
          <p:nvPr>
            <p:ph type="body" idx="1"/>
          </p:nvPr>
        </p:nvSpPr>
        <p:spPr>
          <a:xfrm>
            <a:off x="419321" y="2464308"/>
            <a:ext cx="9129555" cy="337718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800"/>
              <a:buChar char="•"/>
            </a:pPr>
            <a:r>
              <a:rPr lang="en-US">
                <a:solidFill>
                  <a:schemeClr val="lt1"/>
                </a:solidFill>
                <a:latin typeface="Gill Sans"/>
                <a:ea typeface="Gill Sans"/>
                <a:cs typeface="Gill Sans"/>
                <a:sym typeface="Gill Sans"/>
              </a:rPr>
              <a:t>Prevention and elimination of silicosis and silica-related disease in United States are priorities of</a:t>
            </a:r>
            <a:endParaRPr/>
          </a:p>
          <a:p>
            <a:pPr marL="685800" lvl="1" indent="-228600" algn="l" rtl="0">
              <a:lnSpc>
                <a:spcPct val="90000"/>
              </a:lnSpc>
              <a:spcBef>
                <a:spcPts val="1700"/>
              </a:spcBef>
              <a:spcAft>
                <a:spcPts val="0"/>
              </a:spcAft>
              <a:buClr>
                <a:schemeClr val="lt1"/>
              </a:buClr>
              <a:buSzPts val="2400"/>
              <a:buChar char="•"/>
            </a:pPr>
            <a:r>
              <a:rPr lang="en-US">
                <a:solidFill>
                  <a:schemeClr val="lt1"/>
                </a:solidFill>
                <a:latin typeface="Gill Sans"/>
                <a:ea typeface="Gill Sans"/>
                <a:cs typeface="Gill Sans"/>
                <a:sym typeface="Gill Sans"/>
              </a:rPr>
              <a:t>National Institute for Occupational Safety and Health </a:t>
            </a:r>
            <a:r>
              <a:rPr lang="en-US" b="1">
                <a:solidFill>
                  <a:schemeClr val="lt1"/>
                </a:solidFill>
                <a:latin typeface="Gill Sans"/>
                <a:ea typeface="Gill Sans"/>
                <a:cs typeface="Gill Sans"/>
                <a:sym typeface="Gill Sans"/>
              </a:rPr>
              <a:t>(NIOSH)</a:t>
            </a:r>
            <a:endParaRPr/>
          </a:p>
          <a:p>
            <a:pPr marL="685800" lvl="1" indent="-228600" algn="l" rtl="0">
              <a:lnSpc>
                <a:spcPct val="90000"/>
              </a:lnSpc>
              <a:spcBef>
                <a:spcPts val="500"/>
              </a:spcBef>
              <a:spcAft>
                <a:spcPts val="0"/>
              </a:spcAft>
              <a:buClr>
                <a:schemeClr val="lt1"/>
              </a:buClr>
              <a:buSzPts val="2400"/>
              <a:buChar char="•"/>
            </a:pPr>
            <a:r>
              <a:rPr lang="en-US">
                <a:solidFill>
                  <a:schemeClr val="lt1"/>
                </a:solidFill>
                <a:latin typeface="Gill Sans"/>
                <a:ea typeface="Gill Sans"/>
                <a:cs typeface="Gill Sans"/>
                <a:sym typeface="Gill Sans"/>
              </a:rPr>
              <a:t>Occupational Safety and Health Administration </a:t>
            </a:r>
            <a:r>
              <a:rPr lang="en-US" b="1">
                <a:solidFill>
                  <a:schemeClr val="lt1"/>
                </a:solidFill>
                <a:latin typeface="Gill Sans"/>
                <a:ea typeface="Gill Sans"/>
                <a:cs typeface="Gill Sans"/>
                <a:sym typeface="Gill Sans"/>
              </a:rPr>
              <a:t>(OSHA)</a:t>
            </a:r>
            <a:endParaRPr/>
          </a:p>
          <a:p>
            <a:pPr marL="685800" lvl="1" indent="-228600" algn="l" rtl="0">
              <a:lnSpc>
                <a:spcPct val="90000"/>
              </a:lnSpc>
              <a:spcBef>
                <a:spcPts val="500"/>
              </a:spcBef>
              <a:spcAft>
                <a:spcPts val="0"/>
              </a:spcAft>
              <a:buClr>
                <a:schemeClr val="lt1"/>
              </a:buClr>
              <a:buSzPts val="2400"/>
              <a:buChar char="•"/>
            </a:pPr>
            <a:r>
              <a:rPr lang="en-US">
                <a:solidFill>
                  <a:schemeClr val="lt1"/>
                </a:solidFill>
                <a:latin typeface="Gill Sans"/>
                <a:ea typeface="Gill Sans"/>
                <a:cs typeface="Gill Sans"/>
                <a:sym typeface="Gill Sans"/>
              </a:rPr>
              <a:t>Mine Safety and Health Administration </a:t>
            </a:r>
            <a:r>
              <a:rPr lang="en-US" b="1">
                <a:solidFill>
                  <a:schemeClr val="lt1"/>
                </a:solidFill>
                <a:latin typeface="Gill Sans"/>
                <a:ea typeface="Gill Sans"/>
                <a:cs typeface="Gill Sans"/>
                <a:sym typeface="Gill Sans"/>
              </a:rPr>
              <a:t>(MSHA)</a:t>
            </a:r>
            <a:endParaRPr/>
          </a:p>
          <a:p>
            <a:pPr marL="685800" lvl="1" indent="-228600" algn="l" rtl="0">
              <a:lnSpc>
                <a:spcPct val="90000"/>
              </a:lnSpc>
              <a:spcBef>
                <a:spcPts val="500"/>
              </a:spcBef>
              <a:spcAft>
                <a:spcPts val="0"/>
              </a:spcAft>
              <a:buClr>
                <a:schemeClr val="lt1"/>
              </a:buClr>
              <a:buSzPts val="2400"/>
              <a:buChar char="•"/>
            </a:pPr>
            <a:r>
              <a:rPr lang="en-US">
                <a:solidFill>
                  <a:schemeClr val="lt1"/>
                </a:solidFill>
                <a:latin typeface="Gill Sans"/>
                <a:ea typeface="Gill Sans"/>
                <a:cs typeface="Gill Sans"/>
                <a:sym typeface="Gill Sans"/>
              </a:rPr>
              <a:t>American Lung Association</a:t>
            </a:r>
            <a:endParaRPr/>
          </a:p>
          <a:p>
            <a:pPr marL="0" lvl="0" indent="0" algn="l" rtl="0">
              <a:lnSpc>
                <a:spcPct val="90000"/>
              </a:lnSpc>
              <a:spcBef>
                <a:spcPts val="1000"/>
              </a:spcBef>
              <a:spcAft>
                <a:spcPts val="0"/>
              </a:spcAft>
              <a:buClr>
                <a:schemeClr val="dk1"/>
              </a:buClr>
              <a:buSzPts val="2800"/>
              <a:buNone/>
            </a:pPr>
            <a:endParaRPr>
              <a:solidFill>
                <a:schemeClr val="lt1"/>
              </a:solidFill>
              <a:latin typeface="Gill Sans"/>
              <a:ea typeface="Gill Sans"/>
              <a:cs typeface="Gill Sans"/>
              <a:sym typeface="Gill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190"/>
        <p:cNvGrpSpPr/>
        <p:nvPr/>
      </p:nvGrpSpPr>
      <p:grpSpPr>
        <a:xfrm>
          <a:off x="0" y="0"/>
          <a:ext cx="0" cy="0"/>
          <a:chOff x="0" y="0"/>
          <a:chExt cx="0" cy="0"/>
        </a:xfrm>
      </p:grpSpPr>
      <p:sp>
        <p:nvSpPr>
          <p:cNvPr id="191" name="Google Shape;191;p25"/>
          <p:cNvSpPr txBox="1">
            <a:spLocks noGrp="1"/>
          </p:cNvSpPr>
          <p:nvPr>
            <p:ph type="title"/>
          </p:nvPr>
        </p:nvSpPr>
        <p:spPr>
          <a:xfrm>
            <a:off x="726086" y="514922"/>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Silica Related OSHA Standards</a:t>
            </a:r>
            <a:endParaRPr>
              <a:solidFill>
                <a:schemeClr val="lt1"/>
              </a:solidFill>
              <a:latin typeface="Rockwell"/>
              <a:ea typeface="Rockwell"/>
              <a:cs typeface="Rockwell"/>
              <a:sym typeface="Rockwell"/>
            </a:endParaRPr>
          </a:p>
        </p:txBody>
      </p:sp>
      <p:sp>
        <p:nvSpPr>
          <p:cNvPr id="192" name="Google Shape;192;p25"/>
          <p:cNvSpPr txBox="1">
            <a:spLocks noGrp="1"/>
          </p:cNvSpPr>
          <p:nvPr>
            <p:ph type="body" idx="1"/>
          </p:nvPr>
        </p:nvSpPr>
        <p:spPr>
          <a:xfrm>
            <a:off x="346395" y="1628072"/>
            <a:ext cx="11437111" cy="504139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800"/>
              <a:buChar char="•"/>
            </a:pPr>
            <a:r>
              <a:rPr lang="en-US">
                <a:solidFill>
                  <a:schemeClr val="lt1"/>
                </a:solidFill>
                <a:latin typeface="Gill Sans"/>
                <a:ea typeface="Gill Sans"/>
                <a:cs typeface="Gill Sans"/>
                <a:sym typeface="Gill Sans"/>
              </a:rPr>
              <a:t>Several OSHA standards and directives cover operations that may expose workers to silica	</a:t>
            </a:r>
            <a:endParaRPr/>
          </a:p>
          <a:p>
            <a:pPr marL="685800" lvl="1" indent="-228600" algn="l" rtl="0">
              <a:lnSpc>
                <a:spcPct val="90000"/>
              </a:lnSpc>
              <a:spcBef>
                <a:spcPts val="1100"/>
              </a:spcBef>
              <a:spcAft>
                <a:spcPts val="0"/>
              </a:spcAft>
              <a:buClr>
                <a:schemeClr val="lt1"/>
              </a:buClr>
              <a:buSzPts val="2000"/>
              <a:buChar char="•"/>
            </a:pPr>
            <a:r>
              <a:rPr lang="en-US" sz="2000">
                <a:solidFill>
                  <a:schemeClr val="lt1"/>
                </a:solidFill>
                <a:latin typeface="Gill Sans"/>
                <a:ea typeface="Gill Sans"/>
                <a:cs typeface="Gill Sans"/>
                <a:sym typeface="Gill Sans"/>
              </a:rPr>
              <a:t>Air Contaminants </a:t>
            </a:r>
            <a:r>
              <a:rPr lang="en-US" sz="2000" b="1">
                <a:solidFill>
                  <a:schemeClr val="lt1"/>
                </a:solidFill>
                <a:latin typeface="Gill Sans"/>
                <a:ea typeface="Gill Sans"/>
                <a:cs typeface="Gill Sans"/>
                <a:sym typeface="Gill Sans"/>
              </a:rPr>
              <a:t>(29 CFR 1910.1000)</a:t>
            </a:r>
            <a:endParaRPr/>
          </a:p>
          <a:p>
            <a:pPr marL="685800" lvl="1" indent="-228600" algn="l" rtl="0">
              <a:lnSpc>
                <a:spcPct val="90000"/>
              </a:lnSpc>
              <a:spcBef>
                <a:spcPts val="500"/>
              </a:spcBef>
              <a:spcAft>
                <a:spcPts val="0"/>
              </a:spcAft>
              <a:buClr>
                <a:schemeClr val="lt1"/>
              </a:buClr>
              <a:buSzPts val="2000"/>
              <a:buChar char="•"/>
            </a:pPr>
            <a:r>
              <a:rPr lang="en-US" sz="2000">
                <a:solidFill>
                  <a:schemeClr val="lt1"/>
                </a:solidFill>
                <a:latin typeface="Gill Sans"/>
                <a:ea typeface="Gill Sans"/>
                <a:cs typeface="Gill Sans"/>
                <a:sym typeface="Gill Sans"/>
              </a:rPr>
              <a:t>Hazard Communication </a:t>
            </a:r>
            <a:r>
              <a:rPr lang="en-US" sz="2000" b="1">
                <a:solidFill>
                  <a:schemeClr val="lt1"/>
                </a:solidFill>
                <a:latin typeface="Gill Sans"/>
                <a:ea typeface="Gill Sans"/>
                <a:cs typeface="Gill Sans"/>
                <a:sym typeface="Gill Sans"/>
              </a:rPr>
              <a:t>(29 CFR 1910.1200)</a:t>
            </a:r>
            <a:endParaRPr/>
          </a:p>
          <a:p>
            <a:pPr marL="685800" lvl="1" indent="-228600" algn="l" rtl="0">
              <a:lnSpc>
                <a:spcPct val="90000"/>
              </a:lnSpc>
              <a:spcBef>
                <a:spcPts val="500"/>
              </a:spcBef>
              <a:spcAft>
                <a:spcPts val="0"/>
              </a:spcAft>
              <a:buClr>
                <a:schemeClr val="lt1"/>
              </a:buClr>
              <a:buSzPts val="2000"/>
              <a:buChar char="•"/>
            </a:pPr>
            <a:r>
              <a:rPr lang="en-US" sz="2000">
                <a:solidFill>
                  <a:schemeClr val="lt1"/>
                </a:solidFill>
                <a:latin typeface="Gill Sans"/>
                <a:ea typeface="Gill Sans"/>
                <a:cs typeface="Gill Sans"/>
                <a:sym typeface="Gill Sans"/>
              </a:rPr>
              <a:t>Respiratory Protection (</a:t>
            </a:r>
            <a:r>
              <a:rPr lang="en-US" sz="2000" b="1">
                <a:solidFill>
                  <a:schemeClr val="lt1"/>
                </a:solidFill>
                <a:latin typeface="Gill Sans"/>
                <a:ea typeface="Gill Sans"/>
                <a:cs typeface="Gill Sans"/>
                <a:sym typeface="Gill Sans"/>
              </a:rPr>
              <a:t>29 CFR 1910.134)</a:t>
            </a:r>
            <a:endParaRPr/>
          </a:p>
          <a:p>
            <a:pPr marL="685800" lvl="1" indent="-228600" algn="l" rtl="0">
              <a:lnSpc>
                <a:spcPct val="90000"/>
              </a:lnSpc>
              <a:spcBef>
                <a:spcPts val="500"/>
              </a:spcBef>
              <a:spcAft>
                <a:spcPts val="0"/>
              </a:spcAft>
              <a:buClr>
                <a:schemeClr val="lt1"/>
              </a:buClr>
              <a:buSzPts val="2000"/>
              <a:buChar char="•"/>
            </a:pPr>
            <a:r>
              <a:rPr lang="en-US" sz="2000">
                <a:solidFill>
                  <a:schemeClr val="lt1"/>
                </a:solidFill>
                <a:latin typeface="Gill Sans"/>
                <a:ea typeface="Gill Sans"/>
                <a:cs typeface="Gill Sans"/>
                <a:sym typeface="Gill Sans"/>
              </a:rPr>
              <a:t>Ventilation </a:t>
            </a:r>
            <a:r>
              <a:rPr lang="en-US" sz="2000" b="1">
                <a:solidFill>
                  <a:schemeClr val="lt1"/>
                </a:solidFill>
                <a:latin typeface="Gill Sans"/>
                <a:ea typeface="Gill Sans"/>
                <a:cs typeface="Gill Sans"/>
                <a:sym typeface="Gill Sans"/>
              </a:rPr>
              <a:t>(29 CFR 1926.57)</a:t>
            </a:r>
            <a:endParaRPr/>
          </a:p>
          <a:p>
            <a:pPr marL="685800" lvl="1" indent="-228600" algn="l" rtl="0">
              <a:lnSpc>
                <a:spcPct val="90000"/>
              </a:lnSpc>
              <a:spcBef>
                <a:spcPts val="500"/>
              </a:spcBef>
              <a:spcAft>
                <a:spcPts val="0"/>
              </a:spcAft>
              <a:buClr>
                <a:schemeClr val="lt1"/>
              </a:buClr>
              <a:buSzPts val="2000"/>
              <a:buChar char="•"/>
            </a:pPr>
            <a:r>
              <a:rPr lang="en-US" sz="2000">
                <a:solidFill>
                  <a:schemeClr val="lt1"/>
                </a:solidFill>
                <a:latin typeface="Gill Sans"/>
                <a:ea typeface="Gill Sans"/>
                <a:cs typeface="Gill Sans"/>
                <a:sym typeface="Gill Sans"/>
              </a:rPr>
              <a:t>Respirable Crystalline Silica </a:t>
            </a:r>
            <a:r>
              <a:rPr lang="en-US" sz="2000" b="1">
                <a:solidFill>
                  <a:schemeClr val="lt1"/>
                </a:solidFill>
                <a:latin typeface="Gill Sans"/>
                <a:ea typeface="Gill Sans"/>
                <a:cs typeface="Gill Sans"/>
                <a:sym typeface="Gill Sans"/>
              </a:rPr>
              <a:t>(29 CFR 1926.1153)</a:t>
            </a:r>
            <a:endParaRPr/>
          </a:p>
          <a:p>
            <a:pPr marL="228600" lvl="0" indent="-228600" algn="l" rtl="0">
              <a:lnSpc>
                <a:spcPct val="90000"/>
              </a:lnSpc>
              <a:spcBef>
                <a:spcPts val="2200"/>
              </a:spcBef>
              <a:spcAft>
                <a:spcPts val="0"/>
              </a:spcAft>
              <a:buClr>
                <a:schemeClr val="lt1"/>
              </a:buClr>
              <a:buSzPts val="2800"/>
              <a:buChar char="•"/>
            </a:pPr>
            <a:r>
              <a:rPr lang="en-US">
                <a:solidFill>
                  <a:schemeClr val="lt1"/>
                </a:solidFill>
                <a:latin typeface="Gill Sans"/>
                <a:ea typeface="Gill Sans"/>
                <a:cs typeface="Gill Sans"/>
                <a:sym typeface="Gill Sans"/>
              </a:rPr>
              <a:t>OSHA’s Directive CPL 03-00-007 - National Emphasis Program- Crystalline </a:t>
            </a:r>
            <a:endParaRPr>
              <a:solidFill>
                <a:schemeClr val="lt1"/>
              </a:solidFill>
              <a:latin typeface="Gill Sans"/>
              <a:ea typeface="Gill Sans"/>
              <a:cs typeface="Gill Sans"/>
              <a:sym typeface="Gill Sans"/>
            </a:endParaRPr>
          </a:p>
          <a:p>
            <a:pPr marL="685800" lvl="1" indent="-228600" algn="l" rtl="0">
              <a:lnSpc>
                <a:spcPct val="90000"/>
              </a:lnSpc>
              <a:spcBef>
                <a:spcPts val="1100"/>
              </a:spcBef>
              <a:spcAft>
                <a:spcPts val="0"/>
              </a:spcAft>
              <a:buClr>
                <a:schemeClr val="lt1"/>
              </a:buClr>
              <a:buSzPts val="2000"/>
              <a:buChar char="•"/>
            </a:pPr>
            <a:r>
              <a:rPr lang="en-US" sz="2000">
                <a:solidFill>
                  <a:schemeClr val="lt1"/>
                </a:solidFill>
                <a:latin typeface="Gill Sans"/>
                <a:ea typeface="Gill Sans"/>
                <a:cs typeface="Gill Sans"/>
                <a:sym typeface="Gill Sans"/>
              </a:rPr>
              <a:t>Silica hazards</a:t>
            </a:r>
            <a:endParaRPr/>
          </a:p>
          <a:p>
            <a:pPr marL="685800" lvl="1" indent="-228600" algn="l" rtl="0">
              <a:lnSpc>
                <a:spcPct val="90000"/>
              </a:lnSpc>
              <a:spcBef>
                <a:spcPts val="1100"/>
              </a:spcBef>
              <a:spcAft>
                <a:spcPts val="0"/>
              </a:spcAft>
              <a:buClr>
                <a:schemeClr val="lt1"/>
              </a:buClr>
              <a:buSzPts val="2000"/>
              <a:buChar char="•"/>
            </a:pPr>
            <a:r>
              <a:rPr lang="en-US" sz="2000">
                <a:solidFill>
                  <a:schemeClr val="lt1"/>
                </a:solidFill>
                <a:latin typeface="Gill Sans"/>
                <a:ea typeface="Gill Sans"/>
                <a:cs typeface="Gill Sans"/>
                <a:sym typeface="Gill Sans"/>
              </a:rPr>
              <a:t>Guidelines for air sampling</a:t>
            </a:r>
            <a:endParaRPr/>
          </a:p>
          <a:p>
            <a:pPr marL="685800" lvl="1" indent="-228600" algn="l" rtl="0">
              <a:lnSpc>
                <a:spcPct val="90000"/>
              </a:lnSpc>
              <a:spcBef>
                <a:spcPts val="500"/>
              </a:spcBef>
              <a:spcAft>
                <a:spcPts val="0"/>
              </a:spcAft>
              <a:buClr>
                <a:schemeClr val="lt1"/>
              </a:buClr>
              <a:buSzPts val="2000"/>
              <a:buChar char="•"/>
            </a:pPr>
            <a:r>
              <a:rPr lang="en-US" sz="2000">
                <a:solidFill>
                  <a:schemeClr val="lt1"/>
                </a:solidFill>
                <a:latin typeface="Gill Sans"/>
                <a:ea typeface="Gill Sans"/>
                <a:cs typeface="Gill Sans"/>
                <a:sym typeface="Gill Sans"/>
              </a:rPr>
              <a:t>Guidance on calculating PELs for dust containing silica</a:t>
            </a:r>
            <a:endParaRPr/>
          </a:p>
          <a:p>
            <a:pPr marL="685800" lvl="1" indent="-228600" algn="l" rtl="0">
              <a:lnSpc>
                <a:spcPct val="90000"/>
              </a:lnSpc>
              <a:spcBef>
                <a:spcPts val="500"/>
              </a:spcBef>
              <a:spcAft>
                <a:spcPts val="0"/>
              </a:spcAft>
              <a:buClr>
                <a:schemeClr val="lt1"/>
              </a:buClr>
              <a:buSzPts val="2000"/>
              <a:buChar char="•"/>
            </a:pPr>
            <a:r>
              <a:rPr lang="en-US" sz="2000">
                <a:solidFill>
                  <a:schemeClr val="lt1"/>
                </a:solidFill>
                <a:latin typeface="Gill Sans"/>
                <a:ea typeface="Gill Sans"/>
                <a:cs typeface="Gill Sans"/>
                <a:sym typeface="Gill Sans"/>
              </a:rPr>
              <a:t>Other compliance information (OSHA’s Directive CPL 03-00-007)</a:t>
            </a:r>
            <a:endParaRPr/>
          </a:p>
          <a:p>
            <a:pPr marL="0" lvl="0" indent="0" algn="l" rtl="0">
              <a:lnSpc>
                <a:spcPct val="90000"/>
              </a:lnSpc>
              <a:spcBef>
                <a:spcPts val="1000"/>
              </a:spcBef>
              <a:spcAft>
                <a:spcPts val="0"/>
              </a:spcAft>
              <a:buClr>
                <a:schemeClr val="dk1"/>
              </a:buClr>
              <a:buSzPts val="2800"/>
              <a:buNone/>
            </a:pPr>
            <a:endParaRPr>
              <a:solidFill>
                <a:schemeClr val="lt1"/>
              </a:solidFill>
              <a:latin typeface="Gill Sans"/>
              <a:ea typeface="Gill Sans"/>
              <a:cs typeface="Gill Sans"/>
              <a:sym typeface="Gill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198"/>
        <p:cNvGrpSpPr/>
        <p:nvPr/>
      </p:nvGrpSpPr>
      <p:grpSpPr>
        <a:xfrm>
          <a:off x="0" y="0"/>
          <a:ext cx="0" cy="0"/>
          <a:chOff x="0" y="0"/>
          <a:chExt cx="0" cy="0"/>
        </a:xfrm>
      </p:grpSpPr>
      <p:sp>
        <p:nvSpPr>
          <p:cNvPr id="199" name="Google Shape;199;p26"/>
          <p:cNvSpPr txBox="1">
            <a:spLocks noGrp="1"/>
          </p:cNvSpPr>
          <p:nvPr>
            <p:ph type="title"/>
          </p:nvPr>
        </p:nvSpPr>
        <p:spPr>
          <a:xfrm>
            <a:off x="838200" y="491237"/>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OSHA’s Silica Standard Definitions</a:t>
            </a:r>
            <a:endParaRPr>
              <a:solidFill>
                <a:schemeClr val="lt1"/>
              </a:solidFill>
              <a:latin typeface="Rockwell"/>
              <a:ea typeface="Rockwell"/>
              <a:cs typeface="Rockwell"/>
              <a:sym typeface="Rockwell"/>
            </a:endParaRPr>
          </a:p>
        </p:txBody>
      </p:sp>
      <p:sp>
        <p:nvSpPr>
          <p:cNvPr id="200" name="Google Shape;200;p26"/>
          <p:cNvSpPr txBox="1">
            <a:spLocks noGrp="1"/>
          </p:cNvSpPr>
          <p:nvPr>
            <p:ph type="body" idx="1"/>
          </p:nvPr>
        </p:nvSpPr>
        <p:spPr>
          <a:xfrm>
            <a:off x="838200" y="1508760"/>
            <a:ext cx="10515600" cy="534924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chemeClr val="lt1"/>
              </a:buClr>
              <a:buSzPts val="2600"/>
              <a:buChar char="•"/>
            </a:pPr>
            <a:r>
              <a:rPr lang="en-US" sz="2600" u="sng">
                <a:solidFill>
                  <a:schemeClr val="lt1"/>
                </a:solidFill>
                <a:latin typeface="Gill Sans"/>
                <a:ea typeface="Gill Sans"/>
                <a:cs typeface="Gill Sans"/>
                <a:sym typeface="Gill Sans"/>
              </a:rPr>
              <a:t>Employee Exposure</a:t>
            </a:r>
            <a:r>
              <a:rPr lang="en-US" sz="2600">
                <a:solidFill>
                  <a:schemeClr val="lt1"/>
                </a:solidFill>
                <a:latin typeface="Gill Sans"/>
                <a:ea typeface="Gill Sans"/>
                <a:cs typeface="Gill Sans"/>
                <a:sym typeface="Gill Sans"/>
              </a:rPr>
              <a:t>: Exposure to airborne silica if employees were not using a respirator.</a:t>
            </a:r>
            <a:endParaRPr/>
          </a:p>
          <a:p>
            <a:pPr marL="228600" lvl="0" indent="-63500" algn="l" rtl="0">
              <a:lnSpc>
                <a:spcPct val="80000"/>
              </a:lnSpc>
              <a:spcBef>
                <a:spcPts val="1000"/>
              </a:spcBef>
              <a:spcAft>
                <a:spcPts val="0"/>
              </a:spcAft>
              <a:buClr>
                <a:schemeClr val="dk1"/>
              </a:buClr>
              <a:buSzPts val="2600"/>
              <a:buNone/>
            </a:pPr>
            <a:endParaRPr sz="2600">
              <a:solidFill>
                <a:schemeClr val="lt1"/>
              </a:solidFill>
              <a:latin typeface="Gill Sans"/>
              <a:ea typeface="Gill Sans"/>
              <a:cs typeface="Gill Sans"/>
              <a:sym typeface="Gill Sans"/>
            </a:endParaRPr>
          </a:p>
          <a:p>
            <a:pPr marL="228600" lvl="0" indent="-228600" algn="l" rtl="0">
              <a:lnSpc>
                <a:spcPct val="80000"/>
              </a:lnSpc>
              <a:spcBef>
                <a:spcPts val="1000"/>
              </a:spcBef>
              <a:spcAft>
                <a:spcPts val="0"/>
              </a:spcAft>
              <a:buClr>
                <a:schemeClr val="lt1"/>
              </a:buClr>
              <a:buSzPts val="2600"/>
              <a:buChar char="•"/>
            </a:pPr>
            <a:r>
              <a:rPr lang="en-US" sz="2600">
                <a:solidFill>
                  <a:schemeClr val="lt1"/>
                </a:solidFill>
                <a:latin typeface="Gill Sans"/>
                <a:ea typeface="Gill Sans"/>
                <a:cs typeface="Gill Sans"/>
                <a:sym typeface="Gill Sans"/>
              </a:rPr>
              <a:t>Permissible Exposure Limit (PEL) is the maximum amount or concentration of a chemical that a worker may be exposed to under OSHA regulations.</a:t>
            </a:r>
            <a:endParaRPr/>
          </a:p>
          <a:p>
            <a:pPr marL="228600" lvl="0" indent="-63500" algn="l" rtl="0">
              <a:lnSpc>
                <a:spcPct val="80000"/>
              </a:lnSpc>
              <a:spcBef>
                <a:spcPts val="1000"/>
              </a:spcBef>
              <a:spcAft>
                <a:spcPts val="0"/>
              </a:spcAft>
              <a:buClr>
                <a:schemeClr val="dk1"/>
              </a:buClr>
              <a:buSzPts val="2600"/>
              <a:buNone/>
            </a:pPr>
            <a:endParaRPr sz="2600">
              <a:solidFill>
                <a:schemeClr val="lt1"/>
              </a:solidFill>
              <a:latin typeface="Gill Sans"/>
              <a:ea typeface="Gill Sans"/>
              <a:cs typeface="Gill Sans"/>
              <a:sym typeface="Gill Sans"/>
            </a:endParaRPr>
          </a:p>
          <a:p>
            <a:pPr marL="228600" lvl="0" indent="-228600" algn="l" rtl="0">
              <a:lnSpc>
                <a:spcPct val="80000"/>
              </a:lnSpc>
              <a:spcBef>
                <a:spcPts val="1000"/>
              </a:spcBef>
              <a:spcAft>
                <a:spcPts val="0"/>
              </a:spcAft>
              <a:buClr>
                <a:schemeClr val="lt1"/>
              </a:buClr>
              <a:buSzPts val="2600"/>
              <a:buChar char="•"/>
            </a:pPr>
            <a:r>
              <a:rPr lang="en-US" sz="2600">
                <a:solidFill>
                  <a:schemeClr val="lt1"/>
                </a:solidFill>
                <a:latin typeface="Gill Sans"/>
                <a:ea typeface="Gill Sans"/>
                <a:cs typeface="Gill Sans"/>
                <a:sym typeface="Gill Sans"/>
              </a:rPr>
              <a:t>A </a:t>
            </a:r>
            <a:r>
              <a:rPr lang="en-US" sz="2600" b="1">
                <a:solidFill>
                  <a:schemeClr val="lt1"/>
                </a:solidFill>
                <a:latin typeface="Gill Sans"/>
                <a:ea typeface="Gill Sans"/>
                <a:cs typeface="Gill Sans"/>
                <a:sym typeface="Gill Sans"/>
              </a:rPr>
              <a:t>time</a:t>
            </a:r>
            <a:r>
              <a:rPr lang="en-US" sz="2600">
                <a:solidFill>
                  <a:schemeClr val="lt1"/>
                </a:solidFill>
                <a:latin typeface="Gill Sans"/>
                <a:ea typeface="Gill Sans"/>
                <a:cs typeface="Gill Sans"/>
                <a:sym typeface="Gill Sans"/>
              </a:rPr>
              <a:t>-</a:t>
            </a:r>
            <a:r>
              <a:rPr lang="en-US" sz="2600" b="1">
                <a:solidFill>
                  <a:schemeClr val="lt1"/>
                </a:solidFill>
                <a:latin typeface="Gill Sans"/>
                <a:ea typeface="Gill Sans"/>
                <a:cs typeface="Gill Sans"/>
                <a:sym typeface="Gill Sans"/>
              </a:rPr>
              <a:t>weighted average</a:t>
            </a:r>
            <a:r>
              <a:rPr lang="en-US" sz="2600">
                <a:solidFill>
                  <a:schemeClr val="lt1"/>
                </a:solidFill>
                <a:latin typeface="Gill Sans"/>
                <a:ea typeface="Gill Sans"/>
                <a:cs typeface="Gill Sans"/>
                <a:sym typeface="Gill Sans"/>
              </a:rPr>
              <a:t> is used to calculate a workers daily exposure to a hazardous substance (such as chemicals, dusts, fumes, mists, gases, or vapors) in an 8 hour work day</a:t>
            </a:r>
            <a:endParaRPr sz="2600">
              <a:solidFill>
                <a:schemeClr val="lt1"/>
              </a:solidFill>
              <a:latin typeface="Gill Sans"/>
              <a:ea typeface="Gill Sans"/>
              <a:cs typeface="Gill Sans"/>
              <a:sym typeface="Gill Sans"/>
            </a:endParaRPr>
          </a:p>
          <a:p>
            <a:pPr marL="228600" lvl="0" indent="-228600" algn="l" rtl="0">
              <a:lnSpc>
                <a:spcPct val="80000"/>
              </a:lnSpc>
              <a:spcBef>
                <a:spcPts val="1000"/>
              </a:spcBef>
              <a:spcAft>
                <a:spcPts val="0"/>
              </a:spcAft>
              <a:buClr>
                <a:schemeClr val="dk1"/>
              </a:buClr>
              <a:buSzPts val="2600"/>
              <a:buNone/>
            </a:pPr>
            <a:endParaRPr sz="2600" b="1" u="sng">
              <a:solidFill>
                <a:schemeClr val="lt1"/>
              </a:solidFill>
              <a:latin typeface="Gill Sans"/>
              <a:ea typeface="Gill Sans"/>
              <a:cs typeface="Gill Sans"/>
              <a:sym typeface="Gill Sans"/>
            </a:endParaRPr>
          </a:p>
          <a:p>
            <a:pPr marL="228600" lvl="0" indent="-228600" algn="l" rtl="0">
              <a:lnSpc>
                <a:spcPct val="80000"/>
              </a:lnSpc>
              <a:spcBef>
                <a:spcPts val="1000"/>
              </a:spcBef>
              <a:spcAft>
                <a:spcPts val="0"/>
              </a:spcAft>
              <a:buClr>
                <a:schemeClr val="lt1"/>
              </a:buClr>
              <a:buSzPts val="2600"/>
              <a:buChar char="•"/>
            </a:pPr>
            <a:r>
              <a:rPr lang="en-US" sz="2600" b="1">
                <a:solidFill>
                  <a:schemeClr val="lt1"/>
                </a:solidFill>
              </a:rPr>
              <a:t>Action levels </a:t>
            </a:r>
            <a:r>
              <a:rPr lang="en-US" sz="2600">
                <a:solidFill>
                  <a:schemeClr val="lt1"/>
                </a:solidFill>
              </a:rPr>
              <a:t>are used by </a:t>
            </a:r>
            <a:r>
              <a:rPr lang="en-US" sz="2600" b="1">
                <a:solidFill>
                  <a:schemeClr val="lt1"/>
                </a:solidFill>
              </a:rPr>
              <a:t>OSHA</a:t>
            </a:r>
            <a:r>
              <a:rPr lang="en-US" sz="2600">
                <a:solidFill>
                  <a:schemeClr val="lt1"/>
                </a:solidFill>
              </a:rPr>
              <a:t> and NIOSH to express a health or physical hazard. They indicate the level of a harmful or toxic substance/activity which requires medical surveillance, increased industrial hygiene monitoring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animEffect transition="in" filter="fade">
                                      <p:cBhvr>
                                        <p:cTn id="7" dur="1000"/>
                                        <p:tgtEl>
                                          <p:spTgt spid="2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0">
                                            <p:txEl>
                                              <p:pRg st="1" end="1"/>
                                            </p:txEl>
                                          </p:spTgt>
                                        </p:tgtEl>
                                        <p:attrNameLst>
                                          <p:attrName>style.visibility</p:attrName>
                                        </p:attrNameLst>
                                      </p:cBhvr>
                                      <p:to>
                                        <p:strVal val="visible"/>
                                      </p:to>
                                    </p:set>
                                    <p:animEffect transition="in" filter="fade">
                                      <p:cBhvr>
                                        <p:cTn id="12" dur="1000"/>
                                        <p:tgtEl>
                                          <p:spTgt spid="2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0">
                                            <p:txEl>
                                              <p:pRg st="2" end="2"/>
                                            </p:txEl>
                                          </p:spTgt>
                                        </p:tgtEl>
                                        <p:attrNameLst>
                                          <p:attrName>style.visibility</p:attrName>
                                        </p:attrNameLst>
                                      </p:cBhvr>
                                      <p:to>
                                        <p:strVal val="visible"/>
                                      </p:to>
                                    </p:set>
                                    <p:animEffect transition="in" filter="fade">
                                      <p:cBhvr>
                                        <p:cTn id="17" dur="1000"/>
                                        <p:tgtEl>
                                          <p:spTgt spid="2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0">
                                            <p:txEl>
                                              <p:pRg st="3" end="3"/>
                                            </p:txEl>
                                          </p:spTgt>
                                        </p:tgtEl>
                                        <p:attrNameLst>
                                          <p:attrName>style.visibility</p:attrName>
                                        </p:attrNameLst>
                                      </p:cBhvr>
                                      <p:to>
                                        <p:strVal val="visible"/>
                                      </p:to>
                                    </p:set>
                                    <p:animEffect transition="in" filter="fade">
                                      <p:cBhvr>
                                        <p:cTn id="22" dur="1000"/>
                                        <p:tgtEl>
                                          <p:spTgt spid="20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0">
                                            <p:txEl>
                                              <p:pRg st="4" end="4"/>
                                            </p:txEl>
                                          </p:spTgt>
                                        </p:tgtEl>
                                        <p:attrNameLst>
                                          <p:attrName>style.visibility</p:attrName>
                                        </p:attrNameLst>
                                      </p:cBhvr>
                                      <p:to>
                                        <p:strVal val="visible"/>
                                      </p:to>
                                    </p:set>
                                    <p:animEffect transition="in" filter="fade">
                                      <p:cBhvr>
                                        <p:cTn id="27" dur="1000"/>
                                        <p:tgtEl>
                                          <p:spTgt spid="20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0">
                                            <p:txEl>
                                              <p:pRg st="5" end="5"/>
                                            </p:txEl>
                                          </p:spTgt>
                                        </p:tgtEl>
                                        <p:attrNameLst>
                                          <p:attrName>style.visibility</p:attrName>
                                        </p:attrNameLst>
                                      </p:cBhvr>
                                      <p:to>
                                        <p:strVal val="visible"/>
                                      </p:to>
                                    </p:set>
                                    <p:animEffect transition="in" filter="fade">
                                      <p:cBhvr>
                                        <p:cTn id="32" dur="1000"/>
                                        <p:tgtEl>
                                          <p:spTgt spid="20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0">
                                            <p:txEl>
                                              <p:pRg st="6" end="6"/>
                                            </p:txEl>
                                          </p:spTgt>
                                        </p:tgtEl>
                                        <p:attrNameLst>
                                          <p:attrName>style.visibility</p:attrName>
                                        </p:attrNameLst>
                                      </p:cBhvr>
                                      <p:to>
                                        <p:strVal val="visible"/>
                                      </p:to>
                                    </p:set>
                                    <p:animEffect transition="in" filter="fade">
                                      <p:cBhvr>
                                        <p:cTn id="37" dur="1000"/>
                                        <p:tgtEl>
                                          <p:spTgt spid="20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206"/>
        <p:cNvGrpSpPr/>
        <p:nvPr/>
      </p:nvGrpSpPr>
      <p:grpSpPr>
        <a:xfrm>
          <a:off x="0" y="0"/>
          <a:ext cx="0" cy="0"/>
          <a:chOff x="0" y="0"/>
          <a:chExt cx="0" cy="0"/>
        </a:xfrm>
      </p:grpSpPr>
      <p:sp>
        <p:nvSpPr>
          <p:cNvPr id="207" name="Google Shape;207;p27"/>
          <p:cNvSpPr txBox="1">
            <a:spLocks noGrp="1"/>
          </p:cNvSpPr>
          <p:nvPr>
            <p:ph type="title"/>
          </p:nvPr>
        </p:nvSpPr>
        <p:spPr>
          <a:xfrm>
            <a:off x="726086" y="900402"/>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OSHA Standard Permissible Exposure Limit and Action Level</a:t>
            </a:r>
            <a:endParaRPr>
              <a:solidFill>
                <a:schemeClr val="lt1"/>
              </a:solidFill>
              <a:latin typeface="Rockwell"/>
              <a:ea typeface="Rockwell"/>
              <a:cs typeface="Rockwell"/>
              <a:sym typeface="Rockwell"/>
            </a:endParaRPr>
          </a:p>
        </p:txBody>
      </p:sp>
      <p:sp>
        <p:nvSpPr>
          <p:cNvPr id="208" name="Google Shape;208;p27" descr="image of permissible exposure chart" title="image of permissible exposure chart"/>
          <p:cNvSpPr txBox="1">
            <a:spLocks noGrp="1"/>
          </p:cNvSpPr>
          <p:nvPr>
            <p:ph type="body" idx="1"/>
          </p:nvPr>
        </p:nvSpPr>
        <p:spPr>
          <a:xfrm>
            <a:off x="419321" y="2082800"/>
            <a:ext cx="11226579" cy="4648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endParaRPr>
              <a:latin typeface="Gill Sans"/>
              <a:ea typeface="Gill Sans"/>
              <a:cs typeface="Gill Sans"/>
              <a:sym typeface="Gill Sans"/>
            </a:endParaRPr>
          </a:p>
          <a:p>
            <a:pPr marL="0" lvl="0" indent="0" algn="l" rtl="0">
              <a:lnSpc>
                <a:spcPct val="90000"/>
              </a:lnSpc>
              <a:spcBef>
                <a:spcPts val="1000"/>
              </a:spcBef>
              <a:spcAft>
                <a:spcPts val="0"/>
              </a:spcAft>
              <a:buClr>
                <a:schemeClr val="dk1"/>
              </a:buClr>
              <a:buSzPts val="2800"/>
              <a:buNone/>
            </a:pPr>
            <a:endParaRPr dirty="0">
              <a:solidFill>
                <a:schemeClr val="lt1"/>
              </a:solidFill>
              <a:latin typeface="Gill Sans"/>
              <a:ea typeface="Gill Sans"/>
              <a:cs typeface="Gill Sans"/>
              <a:sym typeface="Gill Sans"/>
            </a:endParaRPr>
          </a:p>
        </p:txBody>
      </p:sp>
      <p:sp>
        <p:nvSpPr>
          <p:cNvPr id="210" name="Google Shape;210;p27"/>
          <p:cNvSpPr/>
          <p:nvPr/>
        </p:nvSpPr>
        <p:spPr>
          <a:xfrm>
            <a:off x="1242969" y="2350864"/>
            <a:ext cx="2501900" cy="1807699"/>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dirty="0">
                <a:solidFill>
                  <a:schemeClr val="dk1"/>
                </a:solidFill>
                <a:latin typeface="Gill Sans"/>
                <a:ea typeface="Gill Sans"/>
                <a:cs typeface="Gill Sans"/>
                <a:sym typeface="Gill Sans"/>
              </a:rPr>
              <a:t>Permissible Exposure Limit (PEL)</a:t>
            </a:r>
            <a:endParaRPr dirty="0"/>
          </a:p>
          <a:p>
            <a:pPr marL="0" marR="0" lvl="0" indent="0" algn="ctr" rtl="0">
              <a:spcBef>
                <a:spcPts val="0"/>
              </a:spcBef>
              <a:spcAft>
                <a:spcPts val="0"/>
              </a:spcAft>
              <a:buNone/>
            </a:pPr>
            <a:r>
              <a:rPr lang="en-US" sz="1600" dirty="0">
                <a:solidFill>
                  <a:schemeClr val="dk1"/>
                </a:solidFill>
                <a:latin typeface="Gill Sans"/>
                <a:ea typeface="Gill Sans"/>
                <a:cs typeface="Gill Sans"/>
                <a:sym typeface="Gill Sans"/>
              </a:rPr>
              <a:t>8-hour time-weighted average exposure limit (TWA)</a:t>
            </a:r>
            <a:endParaRPr sz="1600" dirty="0">
              <a:solidFill>
                <a:schemeClr val="dk1"/>
              </a:solidFill>
              <a:latin typeface="Gill Sans"/>
              <a:ea typeface="Gill Sans"/>
              <a:cs typeface="Gill Sans"/>
              <a:sym typeface="Gill Sans"/>
            </a:endParaRPr>
          </a:p>
        </p:txBody>
      </p:sp>
      <p:sp>
        <p:nvSpPr>
          <p:cNvPr id="211" name="Google Shape;211;p27"/>
          <p:cNvSpPr/>
          <p:nvPr/>
        </p:nvSpPr>
        <p:spPr>
          <a:xfrm>
            <a:off x="1237594" y="4267198"/>
            <a:ext cx="2501900" cy="1708835"/>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dk1"/>
                </a:solidFill>
                <a:latin typeface="Gill Sans"/>
                <a:ea typeface="Gill Sans"/>
                <a:cs typeface="Gill Sans"/>
                <a:sym typeface="Gill Sans"/>
              </a:rPr>
              <a:t>Action level </a:t>
            </a:r>
            <a:endParaRPr dirty="0"/>
          </a:p>
          <a:p>
            <a:pPr marL="0" marR="0" lvl="0" indent="0" algn="ctr" rtl="0">
              <a:spcBef>
                <a:spcPts val="0"/>
              </a:spcBef>
              <a:spcAft>
                <a:spcPts val="0"/>
              </a:spcAft>
              <a:buNone/>
            </a:pPr>
            <a:r>
              <a:rPr lang="en-US" sz="2000" b="1" dirty="0">
                <a:solidFill>
                  <a:schemeClr val="dk1"/>
                </a:solidFill>
                <a:latin typeface="Gill Sans"/>
                <a:ea typeface="Gill Sans"/>
                <a:cs typeface="Gill Sans"/>
                <a:sym typeface="Gill Sans"/>
              </a:rPr>
              <a:t>(AL)</a:t>
            </a:r>
            <a:endParaRPr sz="2000" b="1" dirty="0">
              <a:solidFill>
                <a:schemeClr val="dk1"/>
              </a:solidFill>
              <a:latin typeface="Gill Sans"/>
              <a:ea typeface="Gill Sans"/>
              <a:cs typeface="Gill Sans"/>
              <a:sym typeface="Gill Sans"/>
            </a:endParaRPr>
          </a:p>
        </p:txBody>
      </p:sp>
      <p:sp>
        <p:nvSpPr>
          <p:cNvPr id="212" name="Google Shape;212;p27"/>
          <p:cNvSpPr/>
          <p:nvPr/>
        </p:nvSpPr>
        <p:spPr>
          <a:xfrm>
            <a:off x="6724650" y="4163449"/>
            <a:ext cx="2501900" cy="1812583"/>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Gill Sans"/>
                <a:ea typeface="Gill Sans"/>
                <a:cs typeface="Gill Sans"/>
                <a:sym typeface="Gill Sans"/>
              </a:rPr>
              <a:t>25 </a:t>
            </a:r>
            <a:r>
              <a:rPr lang="en-US" sz="2000" b="1">
                <a:solidFill>
                  <a:schemeClr val="dk1"/>
                </a:solidFill>
                <a:latin typeface="Calibri"/>
                <a:ea typeface="Calibri"/>
                <a:cs typeface="Calibri"/>
                <a:sym typeface="Calibri"/>
              </a:rPr>
              <a:t>μ</a:t>
            </a:r>
            <a:r>
              <a:rPr lang="en-US" sz="2000" b="1">
                <a:solidFill>
                  <a:schemeClr val="dk1"/>
                </a:solidFill>
                <a:latin typeface="Gill Sans"/>
                <a:ea typeface="Gill Sans"/>
                <a:cs typeface="Gill Sans"/>
                <a:sym typeface="Gill Sans"/>
              </a:rPr>
              <a:t>g/m</a:t>
            </a:r>
            <a:r>
              <a:rPr lang="en-US" sz="2000" b="1" baseline="30000">
                <a:solidFill>
                  <a:schemeClr val="dk1"/>
                </a:solidFill>
                <a:latin typeface="Gill Sans"/>
                <a:ea typeface="Gill Sans"/>
                <a:cs typeface="Gill Sans"/>
                <a:sym typeface="Gill Sans"/>
              </a:rPr>
              <a:t>3</a:t>
            </a:r>
            <a:r>
              <a:rPr lang="en-US" sz="2000" b="1">
                <a:solidFill>
                  <a:schemeClr val="dk1"/>
                </a:solidFill>
                <a:latin typeface="Gill Sans"/>
                <a:ea typeface="Gill Sans"/>
                <a:cs typeface="Gill Sans"/>
                <a:sym typeface="Gill Sans"/>
              </a:rPr>
              <a:t>  TWA </a:t>
            </a:r>
            <a:endParaRPr/>
          </a:p>
          <a:p>
            <a:pPr marL="0" marR="0" lvl="0" indent="0" algn="ctr" rtl="0">
              <a:spcBef>
                <a:spcPts val="0"/>
              </a:spcBef>
              <a:spcAft>
                <a:spcPts val="0"/>
              </a:spcAft>
              <a:buNone/>
            </a:pPr>
            <a:r>
              <a:rPr lang="en-US" sz="2000" b="1">
                <a:solidFill>
                  <a:schemeClr val="dk1"/>
                </a:solidFill>
                <a:latin typeface="Gill Sans"/>
                <a:ea typeface="Gill Sans"/>
                <a:cs typeface="Gill Sans"/>
                <a:sym typeface="Gill Sans"/>
              </a:rPr>
              <a:t>in the air</a:t>
            </a:r>
            <a:endParaRPr sz="2000" b="1">
              <a:solidFill>
                <a:schemeClr val="dk1"/>
              </a:solidFill>
              <a:latin typeface="Gill Sans"/>
              <a:ea typeface="Gill Sans"/>
              <a:cs typeface="Gill Sans"/>
              <a:sym typeface="Gill Sans"/>
            </a:endParaRPr>
          </a:p>
        </p:txBody>
      </p:sp>
      <p:sp>
        <p:nvSpPr>
          <p:cNvPr id="213" name="Google Shape;213;p27"/>
          <p:cNvSpPr/>
          <p:nvPr/>
        </p:nvSpPr>
        <p:spPr>
          <a:xfrm>
            <a:off x="6724650" y="2303114"/>
            <a:ext cx="2501900" cy="1751700"/>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Gill Sans"/>
                <a:ea typeface="Gill Sans"/>
                <a:cs typeface="Gill Sans"/>
                <a:sym typeface="Gill Sans"/>
              </a:rPr>
              <a:t>50</a:t>
            </a:r>
            <a:r>
              <a:rPr lang="en-US" sz="2000" b="1">
                <a:solidFill>
                  <a:schemeClr val="dk1"/>
                </a:solidFill>
                <a:latin typeface="Calibri"/>
                <a:ea typeface="Calibri"/>
                <a:cs typeface="Calibri"/>
                <a:sym typeface="Calibri"/>
              </a:rPr>
              <a:t>μ</a:t>
            </a:r>
            <a:r>
              <a:rPr lang="en-US" sz="2000" b="1">
                <a:solidFill>
                  <a:schemeClr val="dk1"/>
                </a:solidFill>
                <a:latin typeface="Gill Sans"/>
                <a:ea typeface="Gill Sans"/>
                <a:cs typeface="Gill Sans"/>
                <a:sym typeface="Gill Sans"/>
              </a:rPr>
              <a:t>g/m</a:t>
            </a:r>
            <a:r>
              <a:rPr lang="en-US" sz="2000" b="1" baseline="30000">
                <a:solidFill>
                  <a:schemeClr val="dk1"/>
                </a:solidFill>
                <a:latin typeface="Gill Sans"/>
                <a:ea typeface="Gill Sans"/>
                <a:cs typeface="Gill Sans"/>
                <a:sym typeface="Gill Sans"/>
              </a:rPr>
              <a:t>3</a:t>
            </a:r>
            <a:r>
              <a:rPr lang="en-US" sz="2000" b="1">
                <a:solidFill>
                  <a:schemeClr val="dk1"/>
                </a:solidFill>
                <a:latin typeface="Gill Sans"/>
                <a:ea typeface="Gill Sans"/>
                <a:cs typeface="Gill Sans"/>
                <a:sym typeface="Gill Sans"/>
              </a:rPr>
              <a:t> TWA</a:t>
            </a:r>
            <a:endParaRPr/>
          </a:p>
          <a:p>
            <a:pPr marL="0" marR="0" lvl="0" indent="0" algn="ctr" rtl="0">
              <a:spcBef>
                <a:spcPts val="0"/>
              </a:spcBef>
              <a:spcAft>
                <a:spcPts val="0"/>
              </a:spcAft>
              <a:buNone/>
            </a:pPr>
            <a:r>
              <a:rPr lang="en-US" sz="2000" b="1">
                <a:solidFill>
                  <a:schemeClr val="dk1"/>
                </a:solidFill>
                <a:latin typeface="Gill Sans"/>
                <a:ea typeface="Gill Sans"/>
                <a:cs typeface="Gill Sans"/>
                <a:sym typeface="Gill Sans"/>
              </a:rPr>
              <a:t> in the air</a:t>
            </a:r>
            <a:endParaRPr sz="2000" b="1">
              <a:solidFill>
                <a:schemeClr val="dk1"/>
              </a:solidFill>
              <a:latin typeface="Gill Sans"/>
              <a:ea typeface="Gill Sans"/>
              <a:cs typeface="Gill Sans"/>
              <a:sym typeface="Gill Sans"/>
            </a:endParaRPr>
          </a:p>
        </p:txBody>
      </p:sp>
      <p:sp>
        <p:nvSpPr>
          <p:cNvPr id="214" name="Google Shape;214;p27"/>
          <p:cNvSpPr/>
          <p:nvPr/>
        </p:nvSpPr>
        <p:spPr>
          <a:xfrm>
            <a:off x="726086" y="5976034"/>
            <a:ext cx="10203544"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lt1"/>
                </a:solidFill>
                <a:latin typeface="Gill Sans"/>
                <a:ea typeface="Gill Sans"/>
                <a:cs typeface="Gill Sans"/>
                <a:sym typeface="Gill Sans"/>
              </a:rPr>
              <a:t>If dust containing silica is </a:t>
            </a:r>
            <a:r>
              <a:rPr lang="en-US" sz="1800" u="sng">
                <a:solidFill>
                  <a:schemeClr val="lt1"/>
                </a:solidFill>
                <a:latin typeface="Gill Sans"/>
                <a:ea typeface="Gill Sans"/>
                <a:cs typeface="Gill Sans"/>
                <a:sym typeface="Gill Sans"/>
              </a:rPr>
              <a:t>visible</a:t>
            </a:r>
            <a:r>
              <a:rPr lang="en-US" sz="1800">
                <a:solidFill>
                  <a:schemeClr val="lt1"/>
                </a:solidFill>
                <a:latin typeface="Gill Sans"/>
                <a:ea typeface="Gill Sans"/>
                <a:cs typeface="Gill Sans"/>
                <a:sym typeface="Gill Sans"/>
              </a:rPr>
              <a:t> in the air, there is a higher likelihood/chance that </a:t>
            </a:r>
            <a:r>
              <a:rPr lang="en-US" sz="1800" b="1">
                <a:solidFill>
                  <a:schemeClr val="lt1"/>
                </a:solidFill>
                <a:latin typeface="Gill Sans"/>
                <a:ea typeface="Gill Sans"/>
                <a:cs typeface="Gill Sans"/>
                <a:sym typeface="Gill Sans"/>
              </a:rPr>
              <a:t>permissible exposure limit (PEL) is exceeded </a:t>
            </a:r>
            <a:r>
              <a:rPr lang="en-US" sz="1800">
                <a:solidFill>
                  <a:schemeClr val="lt1"/>
                </a:solidFill>
                <a:latin typeface="Gill Sans"/>
                <a:ea typeface="Gill Sans"/>
                <a:cs typeface="Gill Sans"/>
                <a:sym typeface="Gill Sans"/>
              </a:rPr>
              <a:t>!</a:t>
            </a:r>
            <a:endParaRPr/>
          </a:p>
        </p:txBody>
      </p:sp>
      <p:sp>
        <p:nvSpPr>
          <p:cNvPr id="215" name="Google Shape;215;p27"/>
          <p:cNvSpPr/>
          <p:nvPr/>
        </p:nvSpPr>
        <p:spPr>
          <a:xfrm>
            <a:off x="4305300" y="2862964"/>
            <a:ext cx="1918676" cy="807335"/>
          </a:xfrm>
          <a:prstGeom prst="rightArrow">
            <a:avLst>
              <a:gd name="adj1" fmla="val 50000"/>
              <a:gd name="adj2" fmla="val 5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Construction</a:t>
            </a:r>
            <a:r>
              <a:rPr lang="en-US" sz="1800">
                <a:solidFill>
                  <a:schemeClr val="lt1"/>
                </a:solidFill>
                <a:latin typeface="Calibri"/>
                <a:ea typeface="Calibri"/>
                <a:cs typeface="Calibri"/>
                <a:sym typeface="Calibri"/>
              </a:rPr>
              <a:t> </a:t>
            </a:r>
            <a:endParaRPr sz="1800">
              <a:solidFill>
                <a:schemeClr val="lt1"/>
              </a:solidFill>
              <a:latin typeface="Calibri"/>
              <a:ea typeface="Calibri"/>
              <a:cs typeface="Calibri"/>
              <a:sym typeface="Calibri"/>
            </a:endParaRPr>
          </a:p>
        </p:txBody>
      </p:sp>
      <p:sp>
        <p:nvSpPr>
          <p:cNvPr id="216" name="Google Shape;216;p27"/>
          <p:cNvSpPr/>
          <p:nvPr/>
        </p:nvSpPr>
        <p:spPr>
          <a:xfrm>
            <a:off x="4272734" y="4611718"/>
            <a:ext cx="1918676" cy="773081"/>
          </a:xfrm>
          <a:prstGeom prst="rightArrow">
            <a:avLst>
              <a:gd name="adj1" fmla="val 50000"/>
              <a:gd name="adj2" fmla="val 5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Construction</a:t>
            </a:r>
            <a:endParaRPr sz="1800" b="1">
              <a:solidFill>
                <a:schemeClr val="dk1"/>
              </a:solidFill>
              <a:latin typeface="Calibri"/>
              <a:ea typeface="Calibri"/>
              <a:cs typeface="Calibri"/>
              <a:sym typeface="Calibri"/>
            </a:endParaRPr>
          </a:p>
        </p:txBody>
      </p:sp>
      <p:pic>
        <p:nvPicPr>
          <p:cNvPr id="2" name="Picture 1" descr=" its not just dust its silica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9737" y="2375241"/>
            <a:ext cx="2476500" cy="244792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222"/>
        <p:cNvGrpSpPr/>
        <p:nvPr/>
      </p:nvGrpSpPr>
      <p:grpSpPr>
        <a:xfrm>
          <a:off x="0" y="0"/>
          <a:ext cx="0" cy="0"/>
          <a:chOff x="0" y="0"/>
          <a:chExt cx="0" cy="0"/>
        </a:xfrm>
      </p:grpSpPr>
      <p:sp>
        <p:nvSpPr>
          <p:cNvPr id="223" name="Google Shape;223;p28"/>
          <p:cNvSpPr txBox="1">
            <a:spLocks noGrp="1"/>
          </p:cNvSpPr>
          <p:nvPr>
            <p:ph type="title"/>
          </p:nvPr>
        </p:nvSpPr>
        <p:spPr>
          <a:xfrm>
            <a:off x="868180" y="2643630"/>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Classroom Activity-OSHA PEL</a:t>
            </a:r>
            <a:endParaRPr>
              <a:solidFill>
                <a:schemeClr val="lt1"/>
              </a:solidFill>
              <a:latin typeface="Rockwell"/>
              <a:ea typeface="Rockwell"/>
              <a:cs typeface="Rockwell"/>
              <a:sym typeface="Rockwe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229"/>
        <p:cNvGrpSpPr/>
        <p:nvPr/>
      </p:nvGrpSpPr>
      <p:grpSpPr>
        <a:xfrm>
          <a:off x="0" y="0"/>
          <a:ext cx="0" cy="0"/>
          <a:chOff x="0" y="0"/>
          <a:chExt cx="0" cy="0"/>
        </a:xfrm>
      </p:grpSpPr>
      <p:sp>
        <p:nvSpPr>
          <p:cNvPr id="230" name="Google Shape;230;p29"/>
          <p:cNvSpPr txBox="1">
            <a:spLocks noGrp="1"/>
          </p:cNvSpPr>
          <p:nvPr>
            <p:ph type="title"/>
          </p:nvPr>
        </p:nvSpPr>
        <p:spPr>
          <a:xfrm>
            <a:off x="838200" y="99872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How Much Silica Dust is Too Much?</a:t>
            </a:r>
            <a:endParaRPr>
              <a:solidFill>
                <a:schemeClr val="lt1"/>
              </a:solidFill>
              <a:latin typeface="Rockwell"/>
              <a:ea typeface="Rockwell"/>
              <a:cs typeface="Rockwell"/>
              <a:sym typeface="Rockwell"/>
            </a:endParaRPr>
          </a:p>
        </p:txBody>
      </p:sp>
      <p:sp>
        <p:nvSpPr>
          <p:cNvPr id="231" name="Google Shape;231;p29"/>
          <p:cNvSpPr txBox="1">
            <a:spLocks noGrp="1"/>
          </p:cNvSpPr>
          <p:nvPr>
            <p:ph type="body" idx="1"/>
          </p:nvPr>
        </p:nvSpPr>
        <p:spPr>
          <a:xfrm>
            <a:off x="838200" y="2506662"/>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800"/>
              <a:buChar char="•"/>
            </a:pPr>
            <a:r>
              <a:rPr lang="en-US" b="1">
                <a:solidFill>
                  <a:schemeClr val="lt1"/>
                </a:solidFill>
                <a:latin typeface="Gill Sans"/>
                <a:ea typeface="Gill Sans"/>
                <a:cs typeface="Gill Sans"/>
                <a:sym typeface="Gill Sans"/>
              </a:rPr>
              <a:t>The safest amount of silica in the air is zero.</a:t>
            </a:r>
            <a:endParaRPr/>
          </a:p>
          <a:p>
            <a:pPr marL="228600" lvl="0" indent="-228600" algn="l" rtl="0">
              <a:lnSpc>
                <a:spcPct val="90000"/>
              </a:lnSpc>
              <a:spcBef>
                <a:spcPts val="1000"/>
              </a:spcBef>
              <a:spcAft>
                <a:spcPts val="0"/>
              </a:spcAft>
              <a:buClr>
                <a:schemeClr val="lt1"/>
              </a:buClr>
              <a:buSzPts val="2800"/>
              <a:buChar char="•"/>
            </a:pPr>
            <a:r>
              <a:rPr lang="en-US">
                <a:solidFill>
                  <a:schemeClr val="lt1"/>
                </a:solidFill>
                <a:latin typeface="Gill Sans"/>
                <a:ea typeface="Gill Sans"/>
                <a:cs typeface="Gill Sans"/>
                <a:sym typeface="Gill Sans"/>
              </a:rPr>
              <a:t>It only </a:t>
            </a:r>
            <a:r>
              <a:rPr lang="en-US" b="1">
                <a:solidFill>
                  <a:schemeClr val="lt1"/>
                </a:solidFill>
                <a:latin typeface="Gill Sans"/>
                <a:ea typeface="Gill Sans"/>
                <a:cs typeface="Gill Sans"/>
                <a:sym typeface="Gill Sans"/>
              </a:rPr>
              <a:t>takes a very small amount of very fine respirable silica dust to create a health hazard.</a:t>
            </a:r>
            <a:endParaRPr/>
          </a:p>
          <a:p>
            <a:pPr marL="228600" lvl="0" indent="-50800" algn="l" rtl="0">
              <a:lnSpc>
                <a:spcPct val="90000"/>
              </a:lnSpc>
              <a:spcBef>
                <a:spcPts val="1000"/>
              </a:spcBef>
              <a:spcAft>
                <a:spcPts val="0"/>
              </a:spcAft>
              <a:buClr>
                <a:schemeClr val="dk1"/>
              </a:buClr>
              <a:buSzPts val="2800"/>
              <a:buNone/>
            </a:pPr>
            <a:endParaRPr b="1">
              <a:solidFill>
                <a:schemeClr val="lt1"/>
              </a:solidFill>
              <a:latin typeface="Gill Sans"/>
              <a:ea typeface="Gill Sans"/>
              <a:cs typeface="Gill Sans"/>
              <a:sym typeface="Gill Sans"/>
            </a:endParaRPr>
          </a:p>
          <a:p>
            <a:pPr marL="228600" lvl="0" indent="-50800" algn="l" rtl="0">
              <a:lnSpc>
                <a:spcPct val="90000"/>
              </a:lnSpc>
              <a:spcBef>
                <a:spcPts val="1000"/>
              </a:spcBef>
              <a:spcAft>
                <a:spcPts val="0"/>
              </a:spcAft>
              <a:buClr>
                <a:schemeClr val="dk1"/>
              </a:buClr>
              <a:buSzPts val="2800"/>
              <a:buNone/>
            </a:pPr>
            <a:endParaRPr b="1">
              <a:solidFill>
                <a:schemeClr val="lt1"/>
              </a:solidFill>
              <a:latin typeface="Gill Sans"/>
              <a:ea typeface="Gill Sans"/>
              <a:cs typeface="Gill Sans"/>
              <a:sym typeface="Gill Sans"/>
            </a:endParaRPr>
          </a:p>
          <a:p>
            <a:pPr marL="0" lvl="0" indent="0" algn="ctr" rtl="0">
              <a:lnSpc>
                <a:spcPct val="90000"/>
              </a:lnSpc>
              <a:spcBef>
                <a:spcPts val="1000"/>
              </a:spcBef>
              <a:spcAft>
                <a:spcPts val="0"/>
              </a:spcAft>
              <a:buClr>
                <a:schemeClr val="lt1"/>
              </a:buClr>
              <a:buSzPts val="2800"/>
              <a:buNone/>
            </a:pPr>
            <a:r>
              <a:rPr lang="en-US" b="1" u="sng">
                <a:solidFill>
                  <a:schemeClr val="lt1"/>
                </a:solidFill>
                <a:latin typeface="Gill Sans"/>
                <a:ea typeface="Gill Sans"/>
                <a:cs typeface="Gill Sans"/>
                <a:sym typeface="Gill Sans"/>
              </a:rPr>
              <a:t>Rule-of-thumb:</a:t>
            </a:r>
            <a:endParaRPr/>
          </a:p>
          <a:p>
            <a:pPr marL="0" lvl="0" indent="0" algn="ctr" rtl="0">
              <a:lnSpc>
                <a:spcPct val="90000"/>
              </a:lnSpc>
              <a:spcBef>
                <a:spcPts val="1000"/>
              </a:spcBef>
              <a:spcAft>
                <a:spcPts val="0"/>
              </a:spcAft>
              <a:buClr>
                <a:schemeClr val="lt1"/>
              </a:buClr>
              <a:buSzPts val="2800"/>
              <a:buNone/>
            </a:pPr>
            <a:r>
              <a:rPr lang="en-US" b="1">
                <a:solidFill>
                  <a:schemeClr val="lt1"/>
                </a:solidFill>
                <a:latin typeface="Gill Sans"/>
                <a:ea typeface="Gill Sans"/>
                <a:cs typeface="Gill Sans"/>
                <a:sym typeface="Gill Sans"/>
              </a:rPr>
              <a:t>If dust containing silica is visible in the air, there is a higher chance of overexposure</a:t>
            </a:r>
            <a:endParaRPr>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
                                            <p:txEl>
                                              <p:pRg st="0" end="0"/>
                                            </p:txEl>
                                          </p:spTgt>
                                        </p:tgtEl>
                                        <p:attrNameLst>
                                          <p:attrName>style.visibility</p:attrName>
                                        </p:attrNameLst>
                                      </p:cBhvr>
                                      <p:to>
                                        <p:strVal val="visible"/>
                                      </p:to>
                                    </p:set>
                                    <p:animEffect transition="in" filter="fade">
                                      <p:cBhvr>
                                        <p:cTn id="7" dur="1000"/>
                                        <p:tgtEl>
                                          <p:spTgt spid="2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1">
                                            <p:txEl>
                                              <p:pRg st="1" end="1"/>
                                            </p:txEl>
                                          </p:spTgt>
                                        </p:tgtEl>
                                        <p:attrNameLst>
                                          <p:attrName>style.visibility</p:attrName>
                                        </p:attrNameLst>
                                      </p:cBhvr>
                                      <p:to>
                                        <p:strVal val="visible"/>
                                      </p:to>
                                    </p:set>
                                    <p:animEffect transition="in" filter="fade">
                                      <p:cBhvr>
                                        <p:cTn id="12" dur="1000"/>
                                        <p:tgtEl>
                                          <p:spTgt spid="2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1">
                                            <p:txEl>
                                              <p:pRg st="2" end="2"/>
                                            </p:txEl>
                                          </p:spTgt>
                                        </p:tgtEl>
                                        <p:attrNameLst>
                                          <p:attrName>style.visibility</p:attrName>
                                        </p:attrNameLst>
                                      </p:cBhvr>
                                      <p:to>
                                        <p:strVal val="visible"/>
                                      </p:to>
                                    </p:set>
                                    <p:animEffect transition="in" filter="fade">
                                      <p:cBhvr>
                                        <p:cTn id="17" dur="1000"/>
                                        <p:tgtEl>
                                          <p:spTgt spid="2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1">
                                            <p:txEl>
                                              <p:pRg st="3" end="3"/>
                                            </p:txEl>
                                          </p:spTgt>
                                        </p:tgtEl>
                                        <p:attrNameLst>
                                          <p:attrName>style.visibility</p:attrName>
                                        </p:attrNameLst>
                                      </p:cBhvr>
                                      <p:to>
                                        <p:strVal val="visible"/>
                                      </p:to>
                                    </p:set>
                                    <p:animEffect transition="in" filter="fade">
                                      <p:cBhvr>
                                        <p:cTn id="22" dur="1000"/>
                                        <p:tgtEl>
                                          <p:spTgt spid="2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1">
                                            <p:txEl>
                                              <p:pRg st="4" end="4"/>
                                            </p:txEl>
                                          </p:spTgt>
                                        </p:tgtEl>
                                        <p:attrNameLst>
                                          <p:attrName>style.visibility</p:attrName>
                                        </p:attrNameLst>
                                      </p:cBhvr>
                                      <p:to>
                                        <p:strVal val="visible"/>
                                      </p:to>
                                    </p:set>
                                    <p:animEffect transition="in" filter="fade">
                                      <p:cBhvr>
                                        <p:cTn id="27" dur="1000"/>
                                        <p:tgtEl>
                                          <p:spTgt spid="2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1">
                                            <p:txEl>
                                              <p:pRg st="5" end="5"/>
                                            </p:txEl>
                                          </p:spTgt>
                                        </p:tgtEl>
                                        <p:attrNameLst>
                                          <p:attrName>style.visibility</p:attrName>
                                        </p:attrNameLst>
                                      </p:cBhvr>
                                      <p:to>
                                        <p:strVal val="visible"/>
                                      </p:to>
                                    </p:set>
                                    <p:animEffect transition="in" filter="fade">
                                      <p:cBhvr>
                                        <p:cTn id="32" dur="1000"/>
                                        <p:tgtEl>
                                          <p:spTgt spid="2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237"/>
        <p:cNvGrpSpPr/>
        <p:nvPr/>
      </p:nvGrpSpPr>
      <p:grpSpPr>
        <a:xfrm>
          <a:off x="0" y="0"/>
          <a:ext cx="0" cy="0"/>
          <a:chOff x="0" y="0"/>
          <a:chExt cx="0" cy="0"/>
        </a:xfrm>
      </p:grpSpPr>
      <p:sp>
        <p:nvSpPr>
          <p:cNvPr id="238" name="Google Shape;238;p30"/>
          <p:cNvSpPr txBox="1">
            <a:spLocks noGrp="1"/>
          </p:cNvSpPr>
          <p:nvPr>
            <p:ph type="title"/>
          </p:nvPr>
        </p:nvSpPr>
        <p:spPr>
          <a:xfrm>
            <a:off x="582168" y="816357"/>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Health Risk Associated with Silica Exposure</a:t>
            </a:r>
            <a:endParaRPr>
              <a:solidFill>
                <a:schemeClr val="lt1"/>
              </a:solidFill>
              <a:latin typeface="Rockwell"/>
              <a:ea typeface="Rockwell"/>
              <a:cs typeface="Rockwell"/>
              <a:sym typeface="Rockwell"/>
            </a:endParaRPr>
          </a:p>
        </p:txBody>
      </p:sp>
      <p:sp>
        <p:nvSpPr>
          <p:cNvPr id="239" name="Google Shape;239;p30"/>
          <p:cNvSpPr txBox="1">
            <a:spLocks noGrp="1"/>
          </p:cNvSpPr>
          <p:nvPr>
            <p:ph type="body" idx="1"/>
          </p:nvPr>
        </p:nvSpPr>
        <p:spPr>
          <a:xfrm>
            <a:off x="313811" y="2141920"/>
            <a:ext cx="8072540" cy="4594160"/>
          </a:xfrm>
          <a:prstGeom prst="rect">
            <a:avLst/>
          </a:prstGeom>
          <a:noFill/>
          <a:ln>
            <a:noFill/>
          </a:ln>
        </p:spPr>
        <p:txBody>
          <a:bodyPr spcFirstLastPara="1" wrap="square" lIns="91425" tIns="45700" rIns="91425" bIns="45700" anchor="t" anchorCtr="0">
            <a:noAutofit/>
          </a:bodyPr>
          <a:lstStyle/>
          <a:p>
            <a:pPr marL="685800" lvl="1" indent="-228600" algn="l" rtl="0">
              <a:lnSpc>
                <a:spcPct val="80000"/>
              </a:lnSpc>
              <a:spcBef>
                <a:spcPts val="0"/>
              </a:spcBef>
              <a:spcAft>
                <a:spcPts val="0"/>
              </a:spcAft>
              <a:buClr>
                <a:schemeClr val="lt1"/>
              </a:buClr>
              <a:buSzPts val="2800"/>
              <a:buChar char="•"/>
            </a:pPr>
            <a:r>
              <a:rPr lang="en-US" sz="2800">
                <a:solidFill>
                  <a:schemeClr val="lt1"/>
                </a:solidFill>
                <a:latin typeface="Gill Sans"/>
                <a:ea typeface="Gill Sans"/>
                <a:cs typeface="Gill Sans"/>
                <a:sym typeface="Gill Sans"/>
              </a:rPr>
              <a:t>Silicosis – irreversible, low to moderate exposure, often disabling, and sometimes fatal lung disease. One may develop TB. </a:t>
            </a:r>
            <a:endParaRPr/>
          </a:p>
          <a:p>
            <a:pPr marL="685800" lvl="1" indent="-50800" algn="l" rtl="0">
              <a:lnSpc>
                <a:spcPct val="80000"/>
              </a:lnSpc>
              <a:spcBef>
                <a:spcPts val="500"/>
              </a:spcBef>
              <a:spcAft>
                <a:spcPts val="0"/>
              </a:spcAft>
              <a:buClr>
                <a:schemeClr val="dk1"/>
              </a:buClr>
              <a:buSzPts val="2800"/>
              <a:buNone/>
            </a:pPr>
            <a:endParaRPr sz="2800">
              <a:solidFill>
                <a:schemeClr val="lt1"/>
              </a:solidFill>
              <a:latin typeface="Gill Sans"/>
              <a:ea typeface="Gill Sans"/>
              <a:cs typeface="Gill Sans"/>
              <a:sym typeface="Gill Sans"/>
            </a:endParaRPr>
          </a:p>
          <a:p>
            <a:pPr marL="685800" lvl="1" indent="-228600" algn="l" rtl="0">
              <a:lnSpc>
                <a:spcPct val="80000"/>
              </a:lnSpc>
              <a:spcBef>
                <a:spcPts val="500"/>
              </a:spcBef>
              <a:spcAft>
                <a:spcPts val="0"/>
              </a:spcAft>
              <a:buClr>
                <a:schemeClr val="lt1"/>
              </a:buClr>
              <a:buSzPts val="2800"/>
              <a:buChar char="•"/>
            </a:pPr>
            <a:r>
              <a:rPr lang="en-US" sz="2800">
                <a:solidFill>
                  <a:schemeClr val="lt1"/>
                </a:solidFill>
                <a:latin typeface="Gill Sans"/>
                <a:ea typeface="Gill Sans"/>
                <a:cs typeface="Gill Sans"/>
                <a:sym typeface="Gill Sans"/>
              </a:rPr>
              <a:t>Lung cancer-occurs after exposures to very high concentrations of silica</a:t>
            </a:r>
            <a:endParaRPr/>
          </a:p>
          <a:p>
            <a:pPr marL="685800" lvl="1" indent="-50800" algn="l" rtl="0">
              <a:lnSpc>
                <a:spcPct val="80000"/>
              </a:lnSpc>
              <a:spcBef>
                <a:spcPts val="500"/>
              </a:spcBef>
              <a:spcAft>
                <a:spcPts val="0"/>
              </a:spcAft>
              <a:buClr>
                <a:schemeClr val="dk1"/>
              </a:buClr>
              <a:buSzPts val="2800"/>
              <a:buNone/>
            </a:pPr>
            <a:endParaRPr sz="2800">
              <a:solidFill>
                <a:schemeClr val="lt1"/>
              </a:solidFill>
              <a:latin typeface="Gill Sans"/>
              <a:ea typeface="Gill Sans"/>
              <a:cs typeface="Gill Sans"/>
              <a:sym typeface="Gill Sans"/>
            </a:endParaRPr>
          </a:p>
          <a:p>
            <a:pPr marL="685800" lvl="1" indent="-228600" algn="l" rtl="0">
              <a:lnSpc>
                <a:spcPct val="80000"/>
              </a:lnSpc>
              <a:spcBef>
                <a:spcPts val="500"/>
              </a:spcBef>
              <a:spcAft>
                <a:spcPts val="0"/>
              </a:spcAft>
              <a:buClr>
                <a:schemeClr val="lt1"/>
              </a:buClr>
              <a:buSzPts val="2800"/>
              <a:buChar char="•"/>
            </a:pPr>
            <a:r>
              <a:rPr lang="en-US" sz="2800">
                <a:solidFill>
                  <a:schemeClr val="lt1"/>
                </a:solidFill>
                <a:latin typeface="Gill Sans"/>
                <a:ea typeface="Gill Sans"/>
                <a:cs typeface="Gill Sans"/>
                <a:sym typeface="Gill Sans"/>
              </a:rPr>
              <a:t>Chronic obstructive pulmonary disease (e.g., bronchitis)</a:t>
            </a:r>
            <a:endParaRPr/>
          </a:p>
          <a:p>
            <a:pPr marL="685800" lvl="1" indent="-50800" algn="l" rtl="0">
              <a:lnSpc>
                <a:spcPct val="80000"/>
              </a:lnSpc>
              <a:spcBef>
                <a:spcPts val="500"/>
              </a:spcBef>
              <a:spcAft>
                <a:spcPts val="0"/>
              </a:spcAft>
              <a:buClr>
                <a:schemeClr val="dk1"/>
              </a:buClr>
              <a:buSzPts val="2800"/>
              <a:buNone/>
            </a:pPr>
            <a:endParaRPr sz="2800">
              <a:solidFill>
                <a:schemeClr val="lt1"/>
              </a:solidFill>
              <a:latin typeface="Gill Sans"/>
              <a:ea typeface="Gill Sans"/>
              <a:cs typeface="Gill Sans"/>
              <a:sym typeface="Gill Sans"/>
            </a:endParaRPr>
          </a:p>
          <a:p>
            <a:pPr marL="685800" lvl="1" indent="-228600" algn="l" rtl="0">
              <a:lnSpc>
                <a:spcPct val="80000"/>
              </a:lnSpc>
              <a:spcBef>
                <a:spcPts val="500"/>
              </a:spcBef>
              <a:spcAft>
                <a:spcPts val="0"/>
              </a:spcAft>
              <a:buClr>
                <a:schemeClr val="lt1"/>
              </a:buClr>
              <a:buSzPts val="2800"/>
              <a:buChar char="•"/>
            </a:pPr>
            <a:r>
              <a:rPr lang="en-US" sz="2800">
                <a:solidFill>
                  <a:schemeClr val="lt1"/>
                </a:solidFill>
                <a:latin typeface="Gill Sans"/>
                <a:ea typeface="Gill Sans"/>
                <a:cs typeface="Gill Sans"/>
                <a:sym typeface="Gill Sans"/>
              </a:rPr>
              <a:t>Kidney and immune system diseases</a:t>
            </a:r>
            <a:endParaRPr/>
          </a:p>
          <a:p>
            <a:pPr marL="228600" lvl="0" indent="-50800" algn="l" rtl="0">
              <a:lnSpc>
                <a:spcPct val="80000"/>
              </a:lnSpc>
              <a:spcBef>
                <a:spcPts val="1000"/>
              </a:spcBef>
              <a:spcAft>
                <a:spcPts val="0"/>
              </a:spcAft>
              <a:buClr>
                <a:schemeClr val="dk1"/>
              </a:buClr>
              <a:buSzPts val="2800"/>
              <a:buNone/>
            </a:pPr>
            <a:endParaRPr/>
          </a:p>
        </p:txBody>
      </p:sp>
      <p:pic>
        <p:nvPicPr>
          <p:cNvPr id="241" name="Google Shape;241;p30" descr="image of danger sign" title="image of danger sig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86351" y="2141920"/>
            <a:ext cx="3691899" cy="26842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9">
                                            <p:txEl>
                                              <p:pRg st="0" end="0"/>
                                            </p:txEl>
                                          </p:spTgt>
                                        </p:tgtEl>
                                        <p:attrNameLst>
                                          <p:attrName>style.visibility</p:attrName>
                                        </p:attrNameLst>
                                      </p:cBhvr>
                                      <p:to>
                                        <p:strVal val="visible"/>
                                      </p:to>
                                    </p:set>
                                    <p:animEffect transition="in" filter="fade">
                                      <p:cBhvr>
                                        <p:cTn id="7" dur="1000"/>
                                        <p:tgtEl>
                                          <p:spTgt spid="2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9">
                                            <p:txEl>
                                              <p:pRg st="1" end="1"/>
                                            </p:txEl>
                                          </p:spTgt>
                                        </p:tgtEl>
                                        <p:attrNameLst>
                                          <p:attrName>style.visibility</p:attrName>
                                        </p:attrNameLst>
                                      </p:cBhvr>
                                      <p:to>
                                        <p:strVal val="visible"/>
                                      </p:to>
                                    </p:set>
                                    <p:animEffect transition="in" filter="fade">
                                      <p:cBhvr>
                                        <p:cTn id="12" dur="1000"/>
                                        <p:tgtEl>
                                          <p:spTgt spid="2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9">
                                            <p:txEl>
                                              <p:pRg st="2" end="2"/>
                                            </p:txEl>
                                          </p:spTgt>
                                        </p:tgtEl>
                                        <p:attrNameLst>
                                          <p:attrName>style.visibility</p:attrName>
                                        </p:attrNameLst>
                                      </p:cBhvr>
                                      <p:to>
                                        <p:strVal val="visible"/>
                                      </p:to>
                                    </p:set>
                                    <p:animEffect transition="in" filter="fade">
                                      <p:cBhvr>
                                        <p:cTn id="17" dur="1000"/>
                                        <p:tgtEl>
                                          <p:spTgt spid="2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9">
                                            <p:txEl>
                                              <p:pRg st="3" end="3"/>
                                            </p:txEl>
                                          </p:spTgt>
                                        </p:tgtEl>
                                        <p:attrNameLst>
                                          <p:attrName>style.visibility</p:attrName>
                                        </p:attrNameLst>
                                      </p:cBhvr>
                                      <p:to>
                                        <p:strVal val="visible"/>
                                      </p:to>
                                    </p:set>
                                    <p:animEffect transition="in" filter="fade">
                                      <p:cBhvr>
                                        <p:cTn id="22" dur="1000"/>
                                        <p:tgtEl>
                                          <p:spTgt spid="2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9">
                                            <p:txEl>
                                              <p:pRg st="4" end="4"/>
                                            </p:txEl>
                                          </p:spTgt>
                                        </p:tgtEl>
                                        <p:attrNameLst>
                                          <p:attrName>style.visibility</p:attrName>
                                        </p:attrNameLst>
                                      </p:cBhvr>
                                      <p:to>
                                        <p:strVal val="visible"/>
                                      </p:to>
                                    </p:set>
                                    <p:animEffect transition="in" filter="fade">
                                      <p:cBhvr>
                                        <p:cTn id="27" dur="1000"/>
                                        <p:tgtEl>
                                          <p:spTgt spid="2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9">
                                            <p:txEl>
                                              <p:pRg st="5" end="5"/>
                                            </p:txEl>
                                          </p:spTgt>
                                        </p:tgtEl>
                                        <p:attrNameLst>
                                          <p:attrName>style.visibility</p:attrName>
                                        </p:attrNameLst>
                                      </p:cBhvr>
                                      <p:to>
                                        <p:strVal val="visible"/>
                                      </p:to>
                                    </p:set>
                                    <p:animEffect transition="in" filter="fade">
                                      <p:cBhvr>
                                        <p:cTn id="32" dur="1000"/>
                                        <p:tgtEl>
                                          <p:spTgt spid="2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9">
                                            <p:txEl>
                                              <p:pRg st="6" end="6"/>
                                            </p:txEl>
                                          </p:spTgt>
                                        </p:tgtEl>
                                        <p:attrNameLst>
                                          <p:attrName>style.visibility</p:attrName>
                                        </p:attrNameLst>
                                      </p:cBhvr>
                                      <p:to>
                                        <p:strVal val="visible"/>
                                      </p:to>
                                    </p:set>
                                    <p:animEffect transition="in" filter="fade">
                                      <p:cBhvr>
                                        <p:cTn id="37" dur="1000"/>
                                        <p:tgtEl>
                                          <p:spTgt spid="23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9">
                                            <p:txEl>
                                              <p:pRg st="7" end="7"/>
                                            </p:txEl>
                                          </p:spTgt>
                                        </p:tgtEl>
                                        <p:attrNameLst>
                                          <p:attrName>style.visibility</p:attrName>
                                        </p:attrNameLst>
                                      </p:cBhvr>
                                      <p:to>
                                        <p:strVal val="visible"/>
                                      </p:to>
                                    </p:set>
                                    <p:animEffect transition="in" filter="fade">
                                      <p:cBhvr>
                                        <p:cTn id="42" dur="1000"/>
                                        <p:tgtEl>
                                          <p:spTgt spid="2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246"/>
        <p:cNvGrpSpPr/>
        <p:nvPr/>
      </p:nvGrpSpPr>
      <p:grpSpPr>
        <a:xfrm>
          <a:off x="0" y="0"/>
          <a:ext cx="0" cy="0"/>
          <a:chOff x="0" y="0"/>
          <a:chExt cx="0" cy="0"/>
        </a:xfrm>
      </p:grpSpPr>
      <p:sp>
        <p:nvSpPr>
          <p:cNvPr id="247" name="Google Shape;247;p31"/>
          <p:cNvSpPr txBox="1">
            <a:spLocks noGrp="1"/>
          </p:cNvSpPr>
          <p:nvPr>
            <p:ph type="title"/>
          </p:nvPr>
        </p:nvSpPr>
        <p:spPr>
          <a:xfrm>
            <a:off x="602046" y="44665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Types of Silicosis</a:t>
            </a:r>
            <a:endParaRPr>
              <a:solidFill>
                <a:schemeClr val="lt1"/>
              </a:solidFill>
              <a:latin typeface="Rockwell"/>
              <a:ea typeface="Rockwell"/>
              <a:cs typeface="Rockwell"/>
              <a:sym typeface="Rockwell"/>
            </a:endParaRPr>
          </a:p>
        </p:txBody>
      </p:sp>
      <p:sp>
        <p:nvSpPr>
          <p:cNvPr id="248" name="Google Shape;248;p31"/>
          <p:cNvSpPr txBox="1">
            <a:spLocks noGrp="1"/>
          </p:cNvSpPr>
          <p:nvPr>
            <p:ph type="body" idx="1"/>
          </p:nvPr>
        </p:nvSpPr>
        <p:spPr>
          <a:xfrm>
            <a:off x="313812" y="1828800"/>
            <a:ext cx="7306188" cy="4664458"/>
          </a:xfrm>
          <a:prstGeom prst="rect">
            <a:avLst/>
          </a:prstGeom>
          <a:noFill/>
          <a:ln>
            <a:noFill/>
          </a:ln>
        </p:spPr>
        <p:txBody>
          <a:bodyPr spcFirstLastPara="1" wrap="square" lIns="91425" tIns="45700" rIns="91425" bIns="45700" anchor="t" anchorCtr="0">
            <a:noAutofit/>
          </a:bodyPr>
          <a:lstStyle/>
          <a:p>
            <a:pPr marL="342900" lvl="2" indent="-342900" algn="l" rtl="0">
              <a:lnSpc>
                <a:spcPct val="80000"/>
              </a:lnSpc>
              <a:spcBef>
                <a:spcPts val="0"/>
              </a:spcBef>
              <a:spcAft>
                <a:spcPts val="0"/>
              </a:spcAft>
              <a:buClr>
                <a:schemeClr val="lt1"/>
              </a:buClr>
              <a:buSzPts val="2400"/>
              <a:buChar char="•"/>
            </a:pPr>
            <a:r>
              <a:rPr lang="en-US" sz="2400" u="sng">
                <a:solidFill>
                  <a:schemeClr val="lt1"/>
                </a:solidFill>
                <a:latin typeface="Gill Sans"/>
                <a:ea typeface="Gill Sans"/>
                <a:cs typeface="Gill Sans"/>
                <a:sym typeface="Gill Sans"/>
              </a:rPr>
              <a:t>Acute form</a:t>
            </a:r>
            <a:r>
              <a:rPr lang="en-US" sz="2400">
                <a:solidFill>
                  <a:schemeClr val="lt1"/>
                </a:solidFill>
                <a:latin typeface="Gill Sans"/>
                <a:ea typeface="Gill Sans"/>
                <a:cs typeface="Gill Sans"/>
                <a:sym typeface="Gill Sans"/>
              </a:rPr>
              <a:t>:</a:t>
            </a:r>
            <a:endParaRPr/>
          </a:p>
          <a:p>
            <a:pPr marL="685800" lvl="1" indent="-228600" algn="l" rtl="0">
              <a:lnSpc>
                <a:spcPct val="80000"/>
              </a:lnSpc>
              <a:spcBef>
                <a:spcPts val="500"/>
              </a:spcBef>
              <a:spcAft>
                <a:spcPts val="0"/>
              </a:spcAft>
              <a:buClr>
                <a:schemeClr val="lt1"/>
              </a:buClr>
              <a:buSzPts val="2400"/>
              <a:buFont typeface="Noto Sans Symbols"/>
              <a:buChar char="✔"/>
            </a:pPr>
            <a:r>
              <a:rPr lang="en-US">
                <a:solidFill>
                  <a:schemeClr val="lt1"/>
                </a:solidFill>
                <a:latin typeface="Gill Sans"/>
                <a:ea typeface="Gill Sans"/>
                <a:cs typeface="Gill Sans"/>
                <a:sym typeface="Gill Sans"/>
              </a:rPr>
              <a:t> Intense exposure to respirable dust of high crystalline silica content for a relatively short period (few months to less than 2 years)</a:t>
            </a:r>
            <a:endParaRPr/>
          </a:p>
          <a:p>
            <a:pPr marL="685800" lvl="1" indent="-76200" algn="l" rtl="0">
              <a:lnSpc>
                <a:spcPct val="80000"/>
              </a:lnSpc>
              <a:spcBef>
                <a:spcPts val="500"/>
              </a:spcBef>
              <a:spcAft>
                <a:spcPts val="0"/>
              </a:spcAft>
              <a:buClr>
                <a:schemeClr val="dk1"/>
              </a:buClr>
              <a:buSzPts val="2400"/>
              <a:buFont typeface="Noto Sans Symbols"/>
              <a:buNone/>
            </a:pPr>
            <a:endParaRPr>
              <a:solidFill>
                <a:schemeClr val="lt1"/>
              </a:solidFill>
              <a:latin typeface="Gill Sans"/>
              <a:ea typeface="Gill Sans"/>
              <a:cs typeface="Gill Sans"/>
              <a:sym typeface="Gill Sans"/>
            </a:endParaRPr>
          </a:p>
          <a:p>
            <a:pPr marL="342900" lvl="2" indent="-342900" algn="l" rtl="0">
              <a:lnSpc>
                <a:spcPct val="80000"/>
              </a:lnSpc>
              <a:spcBef>
                <a:spcPts val="500"/>
              </a:spcBef>
              <a:spcAft>
                <a:spcPts val="0"/>
              </a:spcAft>
              <a:buClr>
                <a:schemeClr val="lt1"/>
              </a:buClr>
              <a:buSzPts val="2400"/>
              <a:buChar char="•"/>
            </a:pPr>
            <a:r>
              <a:rPr lang="en-US" sz="2400" u="sng">
                <a:solidFill>
                  <a:schemeClr val="lt1"/>
                </a:solidFill>
                <a:latin typeface="Gill Sans"/>
                <a:ea typeface="Gill Sans"/>
                <a:cs typeface="Gill Sans"/>
                <a:sym typeface="Gill Sans"/>
              </a:rPr>
              <a:t>Accelerated form</a:t>
            </a:r>
            <a:r>
              <a:rPr lang="en-US" sz="2400">
                <a:solidFill>
                  <a:schemeClr val="lt1"/>
                </a:solidFill>
                <a:latin typeface="Gill Sans"/>
                <a:ea typeface="Gill Sans"/>
                <a:cs typeface="Gill Sans"/>
                <a:sym typeface="Gill Sans"/>
              </a:rPr>
              <a:t>: </a:t>
            </a:r>
            <a:endParaRPr/>
          </a:p>
          <a:p>
            <a:pPr marL="685800" lvl="1" indent="-228600" algn="l" rtl="0">
              <a:lnSpc>
                <a:spcPct val="80000"/>
              </a:lnSpc>
              <a:spcBef>
                <a:spcPts val="500"/>
              </a:spcBef>
              <a:spcAft>
                <a:spcPts val="0"/>
              </a:spcAft>
              <a:buClr>
                <a:schemeClr val="lt1"/>
              </a:buClr>
              <a:buSzPts val="2400"/>
              <a:buFont typeface="Noto Sans Symbols"/>
              <a:buChar char="✔"/>
            </a:pPr>
            <a:r>
              <a:rPr lang="en-US">
                <a:solidFill>
                  <a:schemeClr val="lt1"/>
                </a:solidFill>
                <a:latin typeface="Gill Sans"/>
                <a:ea typeface="Gill Sans"/>
                <a:cs typeface="Gill Sans"/>
                <a:sym typeface="Gill Sans"/>
              </a:rPr>
              <a:t>Resulting from about 5-15 years of heavy exposure to respirable dusts of high crystalline silica content</a:t>
            </a:r>
            <a:endParaRPr/>
          </a:p>
          <a:p>
            <a:pPr marL="342900" lvl="2" indent="-190500" algn="l" rtl="0">
              <a:lnSpc>
                <a:spcPct val="80000"/>
              </a:lnSpc>
              <a:spcBef>
                <a:spcPts val="500"/>
              </a:spcBef>
              <a:spcAft>
                <a:spcPts val="0"/>
              </a:spcAft>
              <a:buClr>
                <a:schemeClr val="dk1"/>
              </a:buClr>
              <a:buSzPts val="2400"/>
              <a:buNone/>
            </a:pPr>
            <a:endParaRPr sz="2400" u="sng">
              <a:solidFill>
                <a:schemeClr val="lt1"/>
              </a:solidFill>
              <a:latin typeface="Gill Sans"/>
              <a:ea typeface="Gill Sans"/>
              <a:cs typeface="Gill Sans"/>
              <a:sym typeface="Gill Sans"/>
            </a:endParaRPr>
          </a:p>
          <a:p>
            <a:pPr marL="342900" lvl="2" indent="-342900" algn="l" rtl="0">
              <a:lnSpc>
                <a:spcPct val="80000"/>
              </a:lnSpc>
              <a:spcBef>
                <a:spcPts val="500"/>
              </a:spcBef>
              <a:spcAft>
                <a:spcPts val="0"/>
              </a:spcAft>
              <a:buClr>
                <a:schemeClr val="lt1"/>
              </a:buClr>
              <a:buSzPts val="2400"/>
              <a:buChar char="•"/>
            </a:pPr>
            <a:r>
              <a:rPr lang="en-US" sz="2400" u="sng">
                <a:solidFill>
                  <a:schemeClr val="lt1"/>
                </a:solidFill>
                <a:latin typeface="Gill Sans"/>
                <a:ea typeface="Gill Sans"/>
                <a:cs typeface="Gill Sans"/>
                <a:sym typeface="Gill Sans"/>
              </a:rPr>
              <a:t>Chronic form</a:t>
            </a:r>
            <a:r>
              <a:rPr lang="en-US" sz="2400">
                <a:solidFill>
                  <a:schemeClr val="lt1"/>
                </a:solidFill>
                <a:latin typeface="Gill Sans"/>
                <a:ea typeface="Gill Sans"/>
                <a:cs typeface="Gill Sans"/>
                <a:sym typeface="Gill Sans"/>
              </a:rPr>
              <a:t>: </a:t>
            </a:r>
            <a:endParaRPr/>
          </a:p>
          <a:p>
            <a:pPr marL="685800" lvl="1" indent="-228600" algn="l" rtl="0">
              <a:lnSpc>
                <a:spcPct val="80000"/>
              </a:lnSpc>
              <a:spcBef>
                <a:spcPts val="500"/>
              </a:spcBef>
              <a:spcAft>
                <a:spcPts val="0"/>
              </a:spcAft>
              <a:buClr>
                <a:schemeClr val="lt1"/>
              </a:buClr>
              <a:buSzPts val="2400"/>
              <a:buFont typeface="Noto Sans Symbols"/>
              <a:buChar char="✔"/>
            </a:pPr>
            <a:r>
              <a:rPr lang="en-US">
                <a:solidFill>
                  <a:schemeClr val="lt1"/>
                </a:solidFill>
                <a:latin typeface="Gill Sans"/>
                <a:ea typeface="Gill Sans"/>
                <a:cs typeface="Gill Sans"/>
                <a:sym typeface="Gill Sans"/>
              </a:rPr>
              <a:t>Most common form</a:t>
            </a:r>
            <a:endParaRPr/>
          </a:p>
          <a:p>
            <a:pPr marL="685800" lvl="1" indent="-228600" algn="l" rtl="0">
              <a:lnSpc>
                <a:spcPct val="80000"/>
              </a:lnSpc>
              <a:spcBef>
                <a:spcPts val="500"/>
              </a:spcBef>
              <a:spcAft>
                <a:spcPts val="0"/>
              </a:spcAft>
              <a:buClr>
                <a:schemeClr val="lt1"/>
              </a:buClr>
              <a:buSzPts val="2400"/>
              <a:buFont typeface="Noto Sans Symbols"/>
              <a:buChar char="✔"/>
            </a:pPr>
            <a:r>
              <a:rPr lang="en-US">
                <a:solidFill>
                  <a:schemeClr val="lt1"/>
                </a:solidFill>
                <a:latin typeface="Gill Sans"/>
                <a:ea typeface="Gill Sans"/>
                <a:cs typeface="Gill Sans"/>
                <a:sym typeface="Gill Sans"/>
              </a:rPr>
              <a:t>Less intense exposure  and usually more than 20 years</a:t>
            </a:r>
            <a:endParaRPr/>
          </a:p>
        </p:txBody>
      </p:sp>
      <p:pic>
        <p:nvPicPr>
          <p:cNvPr id="250" name="Google Shape;250;p31" descr="image of a lung exposed to silica" title="image of a lung exposed to silica">
            <a:hlinkClick r:id="rId3"/>
          </p:cNvPr>
          <p:cNvPicPr preferRelativeResize="0"/>
          <p:nvPr/>
        </p:nvPicPr>
        <p:blipFill rotWithShape="1">
          <a:blip r:embed="rId4">
            <a:alphaModFix/>
          </a:blip>
          <a:srcRect/>
          <a:stretch/>
        </p:blipFill>
        <p:spPr>
          <a:xfrm>
            <a:off x="7749278" y="2070035"/>
            <a:ext cx="3961710" cy="3172525"/>
          </a:xfrm>
          <a:prstGeom prst="rect">
            <a:avLst/>
          </a:prstGeom>
          <a:noFill/>
          <a:ln>
            <a:noFill/>
          </a:ln>
        </p:spPr>
      </p:pic>
      <p:sp>
        <p:nvSpPr>
          <p:cNvPr id="251" name="Google Shape;251;p31"/>
          <p:cNvSpPr/>
          <p:nvPr/>
        </p:nvSpPr>
        <p:spPr>
          <a:xfrm>
            <a:off x="7620000" y="5196833"/>
            <a:ext cx="333238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Image of Crystalline Silica in lungs</a:t>
            </a: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8">
                                            <p:txEl>
                                              <p:pRg st="0" end="0"/>
                                            </p:txEl>
                                          </p:spTgt>
                                        </p:tgtEl>
                                        <p:attrNameLst>
                                          <p:attrName>style.visibility</p:attrName>
                                        </p:attrNameLst>
                                      </p:cBhvr>
                                      <p:to>
                                        <p:strVal val="visible"/>
                                      </p:to>
                                    </p:set>
                                    <p:animEffect transition="in" filter="fade">
                                      <p:cBhvr>
                                        <p:cTn id="7" dur="1000"/>
                                        <p:tgtEl>
                                          <p:spTgt spid="2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8">
                                            <p:txEl>
                                              <p:pRg st="1" end="1"/>
                                            </p:txEl>
                                          </p:spTgt>
                                        </p:tgtEl>
                                        <p:attrNameLst>
                                          <p:attrName>style.visibility</p:attrName>
                                        </p:attrNameLst>
                                      </p:cBhvr>
                                      <p:to>
                                        <p:strVal val="visible"/>
                                      </p:to>
                                    </p:set>
                                    <p:animEffect transition="in" filter="fade">
                                      <p:cBhvr>
                                        <p:cTn id="12" dur="1000"/>
                                        <p:tgtEl>
                                          <p:spTgt spid="2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8">
                                            <p:txEl>
                                              <p:pRg st="2" end="2"/>
                                            </p:txEl>
                                          </p:spTgt>
                                        </p:tgtEl>
                                        <p:attrNameLst>
                                          <p:attrName>style.visibility</p:attrName>
                                        </p:attrNameLst>
                                      </p:cBhvr>
                                      <p:to>
                                        <p:strVal val="visible"/>
                                      </p:to>
                                    </p:set>
                                    <p:animEffect transition="in" filter="fade">
                                      <p:cBhvr>
                                        <p:cTn id="17" dur="1000"/>
                                        <p:tgtEl>
                                          <p:spTgt spid="2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8">
                                            <p:txEl>
                                              <p:pRg st="3" end="3"/>
                                            </p:txEl>
                                          </p:spTgt>
                                        </p:tgtEl>
                                        <p:attrNameLst>
                                          <p:attrName>style.visibility</p:attrName>
                                        </p:attrNameLst>
                                      </p:cBhvr>
                                      <p:to>
                                        <p:strVal val="visible"/>
                                      </p:to>
                                    </p:set>
                                    <p:animEffect transition="in" filter="fade">
                                      <p:cBhvr>
                                        <p:cTn id="22" dur="1000"/>
                                        <p:tgtEl>
                                          <p:spTgt spid="2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8">
                                            <p:txEl>
                                              <p:pRg st="4" end="4"/>
                                            </p:txEl>
                                          </p:spTgt>
                                        </p:tgtEl>
                                        <p:attrNameLst>
                                          <p:attrName>style.visibility</p:attrName>
                                        </p:attrNameLst>
                                      </p:cBhvr>
                                      <p:to>
                                        <p:strVal val="visible"/>
                                      </p:to>
                                    </p:set>
                                    <p:animEffect transition="in" filter="fade">
                                      <p:cBhvr>
                                        <p:cTn id="27" dur="1000"/>
                                        <p:tgtEl>
                                          <p:spTgt spid="24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8">
                                            <p:txEl>
                                              <p:pRg st="5" end="5"/>
                                            </p:txEl>
                                          </p:spTgt>
                                        </p:tgtEl>
                                        <p:attrNameLst>
                                          <p:attrName>style.visibility</p:attrName>
                                        </p:attrNameLst>
                                      </p:cBhvr>
                                      <p:to>
                                        <p:strVal val="visible"/>
                                      </p:to>
                                    </p:set>
                                    <p:animEffect transition="in" filter="fade">
                                      <p:cBhvr>
                                        <p:cTn id="32" dur="1000"/>
                                        <p:tgtEl>
                                          <p:spTgt spid="24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8">
                                            <p:txEl>
                                              <p:pRg st="6" end="6"/>
                                            </p:txEl>
                                          </p:spTgt>
                                        </p:tgtEl>
                                        <p:attrNameLst>
                                          <p:attrName>style.visibility</p:attrName>
                                        </p:attrNameLst>
                                      </p:cBhvr>
                                      <p:to>
                                        <p:strVal val="visible"/>
                                      </p:to>
                                    </p:set>
                                    <p:animEffect transition="in" filter="fade">
                                      <p:cBhvr>
                                        <p:cTn id="37" dur="1000"/>
                                        <p:tgtEl>
                                          <p:spTgt spid="24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8">
                                            <p:txEl>
                                              <p:pRg st="7" end="7"/>
                                            </p:txEl>
                                          </p:spTgt>
                                        </p:tgtEl>
                                        <p:attrNameLst>
                                          <p:attrName>style.visibility</p:attrName>
                                        </p:attrNameLst>
                                      </p:cBhvr>
                                      <p:to>
                                        <p:strVal val="visible"/>
                                      </p:to>
                                    </p:set>
                                    <p:animEffect transition="in" filter="fade">
                                      <p:cBhvr>
                                        <p:cTn id="42" dur="1000"/>
                                        <p:tgtEl>
                                          <p:spTgt spid="24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8">
                                            <p:txEl>
                                              <p:pRg st="8" end="8"/>
                                            </p:txEl>
                                          </p:spTgt>
                                        </p:tgtEl>
                                        <p:attrNameLst>
                                          <p:attrName>style.visibility</p:attrName>
                                        </p:attrNameLst>
                                      </p:cBhvr>
                                      <p:to>
                                        <p:strVal val="visible"/>
                                      </p:to>
                                    </p:set>
                                    <p:animEffect transition="in" filter="fade">
                                      <p:cBhvr>
                                        <p:cTn id="47" dur="1000"/>
                                        <p:tgtEl>
                                          <p:spTgt spid="24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529431" y="1424369"/>
            <a:ext cx="11188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dirty="0">
                <a:solidFill>
                  <a:schemeClr val="lt1"/>
                </a:solidFill>
                <a:latin typeface="Rockwell"/>
                <a:ea typeface="Rockwell"/>
                <a:cs typeface="Rockwell"/>
                <a:sym typeface="Rockwell"/>
              </a:rPr>
              <a:t>OSHA Susan Harwood Grant </a:t>
            </a:r>
            <a:endParaRPr dirty="0"/>
          </a:p>
        </p:txBody>
      </p:sp>
      <p:sp>
        <p:nvSpPr>
          <p:cNvPr id="98" name="Google Shape;98;p14"/>
          <p:cNvSpPr txBox="1">
            <a:spLocks noGrp="1"/>
          </p:cNvSpPr>
          <p:nvPr>
            <p:ph type="body" idx="1"/>
          </p:nvPr>
        </p:nvSpPr>
        <p:spPr>
          <a:xfrm>
            <a:off x="766763" y="2749932"/>
            <a:ext cx="10515600" cy="2369755"/>
          </a:xfrm>
          <a:prstGeom prst="rect">
            <a:avLst/>
          </a:prstGeom>
          <a:noFill/>
          <a:ln>
            <a:noFill/>
          </a:ln>
        </p:spPr>
        <p:txBody>
          <a:bodyPr spcFirstLastPara="1" wrap="square" lIns="91425" tIns="45700" rIns="91425" bIns="45700" anchor="t" anchorCtr="0">
            <a:noAutofit/>
          </a:bodyPr>
          <a:lstStyle/>
          <a:p>
            <a:pPr marL="228600" lvl="0" indent="-228600">
              <a:spcBef>
                <a:spcPts val="0"/>
              </a:spcBef>
              <a:buClr>
                <a:schemeClr val="lt1"/>
              </a:buClr>
              <a:buSzPts val="2800"/>
            </a:pPr>
            <a:r>
              <a:rPr lang="en-US" i="1" dirty="0">
                <a:solidFill>
                  <a:schemeClr val="lt1"/>
                </a:solidFill>
                <a:latin typeface="Gill Sans"/>
                <a:ea typeface="Gill Sans"/>
                <a:cs typeface="Gill Sans"/>
                <a:sym typeface="Gill Sans"/>
              </a:rPr>
              <a:t>This material was produced under Grant Program #SH-05058-SH8 from the OSHA, U.S. Department of Labor.  It Does not necessarily reflect the views or policies of the U.S. Department of Labor, nor does mentioning of trade names, commercial products, or organizations imply endorsement by the U.S. Government</a:t>
            </a:r>
            <a:r>
              <a:rPr lang="en-US" i="1" dirty="0" smtClean="0">
                <a:solidFill>
                  <a:schemeClr val="lt1"/>
                </a:solidFill>
                <a:latin typeface="Gill Sans"/>
                <a:ea typeface="Gill Sans"/>
                <a:cs typeface="Gill Sans"/>
                <a:sym typeface="Gill Sans"/>
              </a:rPr>
              <a:t>. Revised from grant number </a:t>
            </a:r>
            <a:r>
              <a:rPr lang="en-US" i="1" dirty="0" smtClean="0">
                <a:solidFill>
                  <a:schemeClr val="bg1"/>
                </a:solidFill>
                <a:latin typeface="Gill Sans MT" panose="020B0502020104020203" pitchFamily="34" charset="0"/>
              </a:rPr>
              <a:t>SH-29666-SH6.</a:t>
            </a:r>
            <a:endParaRPr i="1" dirty="0">
              <a:solidFill>
                <a:schemeClr val="bg1"/>
              </a:solidFill>
              <a:latin typeface="Gill Sans MT" panose="020B0502020104020203" pitchFamily="34" charset="0"/>
            </a:endParaRPr>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256"/>
        <p:cNvGrpSpPr/>
        <p:nvPr/>
      </p:nvGrpSpPr>
      <p:grpSpPr>
        <a:xfrm>
          <a:off x="0" y="0"/>
          <a:ext cx="0" cy="0"/>
          <a:chOff x="0" y="0"/>
          <a:chExt cx="0" cy="0"/>
        </a:xfrm>
      </p:grpSpPr>
      <p:sp>
        <p:nvSpPr>
          <p:cNvPr id="257" name="Google Shape;257;p32"/>
          <p:cNvSpPr txBox="1">
            <a:spLocks noGrp="1"/>
          </p:cNvSpPr>
          <p:nvPr>
            <p:ph type="title"/>
          </p:nvPr>
        </p:nvSpPr>
        <p:spPr>
          <a:xfrm>
            <a:off x="1238150" y="816357"/>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Silicosis an Occupational Lung Disease</a:t>
            </a:r>
            <a:endParaRPr>
              <a:solidFill>
                <a:schemeClr val="lt1"/>
              </a:solidFill>
              <a:latin typeface="Rockwell"/>
              <a:ea typeface="Rockwell"/>
              <a:cs typeface="Rockwell"/>
              <a:sym typeface="Rockwell"/>
            </a:endParaRPr>
          </a:p>
        </p:txBody>
      </p:sp>
      <p:sp>
        <p:nvSpPr>
          <p:cNvPr id="258" name="Google Shape;258;p32"/>
          <p:cNvSpPr txBox="1">
            <a:spLocks noGrp="1"/>
          </p:cNvSpPr>
          <p:nvPr>
            <p:ph type="body" idx="1"/>
          </p:nvPr>
        </p:nvSpPr>
        <p:spPr>
          <a:xfrm>
            <a:off x="507441" y="1790228"/>
            <a:ext cx="7525415" cy="488428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400"/>
              <a:buNone/>
            </a:pPr>
            <a:r>
              <a:rPr lang="en-US" sz="2400">
                <a:solidFill>
                  <a:schemeClr val="lt1"/>
                </a:solidFill>
                <a:latin typeface="Gill Sans"/>
                <a:ea typeface="Gill Sans"/>
                <a:cs typeface="Gill Sans"/>
                <a:sym typeface="Gill Sans"/>
              </a:rPr>
              <a:t>Signs and Symptoms</a:t>
            </a:r>
            <a:endParaRPr/>
          </a:p>
          <a:p>
            <a:pPr marL="228600" lvl="0" indent="-228600" algn="l" rtl="0">
              <a:lnSpc>
                <a:spcPct val="90000"/>
              </a:lnSpc>
              <a:spcBef>
                <a:spcPts val="1000"/>
              </a:spcBef>
              <a:spcAft>
                <a:spcPts val="0"/>
              </a:spcAft>
              <a:buClr>
                <a:schemeClr val="lt1"/>
              </a:buClr>
              <a:buSzPts val="2400"/>
              <a:buChar char="•"/>
            </a:pPr>
            <a:r>
              <a:rPr lang="en-US" sz="2400">
                <a:solidFill>
                  <a:schemeClr val="lt1"/>
                </a:solidFill>
                <a:latin typeface="Gill Sans"/>
                <a:ea typeface="Gill Sans"/>
                <a:cs typeface="Gill Sans"/>
                <a:sym typeface="Gill Sans"/>
              </a:rPr>
              <a:t>Shortness of breath</a:t>
            </a:r>
            <a:endParaRPr/>
          </a:p>
          <a:p>
            <a:pPr marL="228600" lvl="0" indent="-228600" algn="l" rtl="0">
              <a:lnSpc>
                <a:spcPct val="90000"/>
              </a:lnSpc>
              <a:spcBef>
                <a:spcPts val="1000"/>
              </a:spcBef>
              <a:spcAft>
                <a:spcPts val="0"/>
              </a:spcAft>
              <a:buClr>
                <a:schemeClr val="lt1"/>
              </a:buClr>
              <a:buSzPts val="2400"/>
              <a:buChar char="•"/>
            </a:pPr>
            <a:r>
              <a:rPr lang="en-US" sz="2400">
                <a:solidFill>
                  <a:schemeClr val="lt1"/>
                </a:solidFill>
                <a:latin typeface="Gill Sans"/>
                <a:ea typeface="Gill Sans"/>
                <a:cs typeface="Gill Sans"/>
                <a:sym typeface="Gill Sans"/>
              </a:rPr>
              <a:t>Fever</a:t>
            </a:r>
            <a:endParaRPr/>
          </a:p>
          <a:p>
            <a:pPr marL="228600" lvl="0" indent="-228600" algn="l" rtl="0">
              <a:lnSpc>
                <a:spcPct val="90000"/>
              </a:lnSpc>
              <a:spcBef>
                <a:spcPts val="1000"/>
              </a:spcBef>
              <a:spcAft>
                <a:spcPts val="0"/>
              </a:spcAft>
              <a:buClr>
                <a:schemeClr val="lt1"/>
              </a:buClr>
              <a:buSzPts val="2400"/>
              <a:buChar char="•"/>
            </a:pPr>
            <a:r>
              <a:rPr lang="en-US" sz="2400">
                <a:solidFill>
                  <a:schemeClr val="lt1"/>
                </a:solidFill>
                <a:latin typeface="Gill Sans"/>
                <a:ea typeface="Gill Sans"/>
                <a:cs typeface="Gill Sans"/>
                <a:sym typeface="Gill Sans"/>
              </a:rPr>
              <a:t>Bluish skin at the ear lobes or lips</a:t>
            </a:r>
            <a:endParaRPr/>
          </a:p>
          <a:p>
            <a:pPr marL="228600" lvl="0" indent="-76200" algn="l" rtl="0">
              <a:lnSpc>
                <a:spcPct val="90000"/>
              </a:lnSpc>
              <a:spcBef>
                <a:spcPts val="1000"/>
              </a:spcBef>
              <a:spcAft>
                <a:spcPts val="0"/>
              </a:spcAft>
              <a:buClr>
                <a:schemeClr val="dk1"/>
              </a:buClr>
              <a:buSzPts val="2400"/>
              <a:buNone/>
            </a:pPr>
            <a:endParaRPr sz="2400">
              <a:solidFill>
                <a:schemeClr val="lt1"/>
              </a:solidFill>
              <a:latin typeface="Gill Sans"/>
              <a:ea typeface="Gill Sans"/>
              <a:cs typeface="Gill Sans"/>
              <a:sym typeface="Gill Sans"/>
            </a:endParaRPr>
          </a:p>
          <a:p>
            <a:pPr marL="0" lvl="0" indent="0" algn="l" rtl="0">
              <a:lnSpc>
                <a:spcPct val="90000"/>
              </a:lnSpc>
              <a:spcBef>
                <a:spcPts val="1000"/>
              </a:spcBef>
              <a:spcAft>
                <a:spcPts val="0"/>
              </a:spcAft>
              <a:buClr>
                <a:schemeClr val="lt1"/>
              </a:buClr>
              <a:buSzPts val="2400"/>
              <a:buNone/>
            </a:pPr>
            <a:r>
              <a:rPr lang="en-US" sz="2400">
                <a:solidFill>
                  <a:schemeClr val="lt1"/>
                </a:solidFill>
                <a:latin typeface="Gill Sans"/>
                <a:ea typeface="Gill Sans"/>
                <a:cs typeface="Gill Sans"/>
                <a:sym typeface="Gill Sans"/>
              </a:rPr>
              <a:t>Disease progression</a:t>
            </a:r>
            <a:endParaRPr/>
          </a:p>
          <a:p>
            <a:pPr marL="228600" lvl="0" indent="-228600" algn="l" rtl="0">
              <a:lnSpc>
                <a:spcPct val="90000"/>
              </a:lnSpc>
              <a:spcBef>
                <a:spcPts val="1000"/>
              </a:spcBef>
              <a:spcAft>
                <a:spcPts val="0"/>
              </a:spcAft>
              <a:buClr>
                <a:schemeClr val="lt1"/>
              </a:buClr>
              <a:buSzPts val="2400"/>
              <a:buChar char="•"/>
            </a:pPr>
            <a:r>
              <a:rPr lang="en-US" sz="2400">
                <a:solidFill>
                  <a:schemeClr val="lt1"/>
                </a:solidFill>
                <a:latin typeface="Gill Sans"/>
                <a:ea typeface="Gill Sans"/>
                <a:cs typeface="Gill Sans"/>
                <a:sym typeface="Gill Sans"/>
              </a:rPr>
              <a:t>Fatigue</a:t>
            </a:r>
            <a:endParaRPr/>
          </a:p>
          <a:p>
            <a:pPr marL="228600" lvl="0" indent="-228600" algn="l" rtl="0">
              <a:lnSpc>
                <a:spcPct val="90000"/>
              </a:lnSpc>
              <a:spcBef>
                <a:spcPts val="1000"/>
              </a:spcBef>
              <a:spcAft>
                <a:spcPts val="0"/>
              </a:spcAft>
              <a:buClr>
                <a:schemeClr val="lt1"/>
              </a:buClr>
              <a:buSzPts val="2400"/>
              <a:buChar char="•"/>
            </a:pPr>
            <a:r>
              <a:rPr lang="en-US" sz="2400">
                <a:solidFill>
                  <a:schemeClr val="lt1"/>
                </a:solidFill>
                <a:latin typeface="Gill Sans"/>
                <a:ea typeface="Gill Sans"/>
                <a:cs typeface="Gill Sans"/>
                <a:sym typeface="Gill Sans"/>
              </a:rPr>
              <a:t>Extreme shortness of breath</a:t>
            </a:r>
            <a:endParaRPr/>
          </a:p>
          <a:p>
            <a:pPr marL="228600" lvl="0" indent="-228600" algn="l" rtl="0">
              <a:lnSpc>
                <a:spcPct val="90000"/>
              </a:lnSpc>
              <a:spcBef>
                <a:spcPts val="1000"/>
              </a:spcBef>
              <a:spcAft>
                <a:spcPts val="0"/>
              </a:spcAft>
              <a:buClr>
                <a:schemeClr val="lt1"/>
              </a:buClr>
              <a:buSzPts val="2400"/>
              <a:buChar char="•"/>
            </a:pPr>
            <a:r>
              <a:rPr lang="en-US" sz="2400">
                <a:solidFill>
                  <a:schemeClr val="lt1"/>
                </a:solidFill>
                <a:latin typeface="Gill Sans"/>
                <a:ea typeface="Gill Sans"/>
                <a:cs typeface="Gill Sans"/>
                <a:sym typeface="Gill Sans"/>
              </a:rPr>
              <a:t>Loss of appetite </a:t>
            </a:r>
            <a:endParaRPr/>
          </a:p>
          <a:p>
            <a:pPr marL="228600" lvl="0" indent="-228600" algn="l" rtl="0">
              <a:lnSpc>
                <a:spcPct val="90000"/>
              </a:lnSpc>
              <a:spcBef>
                <a:spcPts val="1000"/>
              </a:spcBef>
              <a:spcAft>
                <a:spcPts val="0"/>
              </a:spcAft>
              <a:buClr>
                <a:schemeClr val="lt1"/>
              </a:buClr>
              <a:buSzPts val="2400"/>
              <a:buChar char="•"/>
            </a:pPr>
            <a:r>
              <a:rPr lang="en-US" sz="2400">
                <a:solidFill>
                  <a:schemeClr val="lt1"/>
                </a:solidFill>
                <a:latin typeface="Gill Sans"/>
                <a:ea typeface="Gill Sans"/>
                <a:cs typeface="Gill Sans"/>
                <a:sym typeface="Gill Sans"/>
              </a:rPr>
              <a:t>Chest pain</a:t>
            </a:r>
            <a:endParaRPr/>
          </a:p>
          <a:p>
            <a:pPr marL="228600" lvl="0" indent="-228600" algn="l" rtl="0">
              <a:lnSpc>
                <a:spcPct val="90000"/>
              </a:lnSpc>
              <a:spcBef>
                <a:spcPts val="1000"/>
              </a:spcBef>
              <a:spcAft>
                <a:spcPts val="0"/>
              </a:spcAft>
              <a:buClr>
                <a:schemeClr val="lt1"/>
              </a:buClr>
              <a:buSzPts val="2400"/>
              <a:buChar char="•"/>
            </a:pPr>
            <a:r>
              <a:rPr lang="en-US" sz="2400">
                <a:solidFill>
                  <a:schemeClr val="lt1"/>
                </a:solidFill>
                <a:latin typeface="Gill Sans"/>
                <a:ea typeface="Gill Sans"/>
                <a:cs typeface="Gill Sans"/>
                <a:sym typeface="Gill Sans"/>
              </a:rPr>
              <a:t>Respiratory failure</a:t>
            </a:r>
            <a:endParaRPr sz="2400">
              <a:solidFill>
                <a:schemeClr val="lt1"/>
              </a:solidFill>
              <a:latin typeface="Gill Sans"/>
              <a:ea typeface="Gill Sans"/>
              <a:cs typeface="Gill Sans"/>
              <a:sym typeface="Gill Sans"/>
            </a:endParaRPr>
          </a:p>
        </p:txBody>
      </p:sp>
      <p:pic>
        <p:nvPicPr>
          <p:cNvPr id="260" name="Google Shape;260;p32" descr="image of symptoms " title="image of symptoms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69044" y="2491777"/>
            <a:ext cx="4102039" cy="246122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264"/>
        <p:cNvGrpSpPr/>
        <p:nvPr/>
      </p:nvGrpSpPr>
      <p:grpSpPr>
        <a:xfrm>
          <a:off x="0" y="0"/>
          <a:ext cx="0" cy="0"/>
          <a:chOff x="0" y="0"/>
          <a:chExt cx="0" cy="0"/>
        </a:xfrm>
      </p:grpSpPr>
      <p:sp>
        <p:nvSpPr>
          <p:cNvPr id="265" name="Google Shape;265;p33"/>
          <p:cNvSpPr txBox="1">
            <a:spLocks noGrp="1"/>
          </p:cNvSpPr>
          <p:nvPr>
            <p:ph type="title"/>
          </p:nvPr>
        </p:nvSpPr>
        <p:spPr>
          <a:xfrm>
            <a:off x="1328056" y="2651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Classroom Activity-Silica Tables</a:t>
            </a:r>
            <a:endParaRPr>
              <a:solidFill>
                <a:schemeClr val="lt1"/>
              </a:solidFill>
              <a:latin typeface="Rockwell"/>
              <a:ea typeface="Rockwell"/>
              <a:cs typeface="Rockwell"/>
              <a:sym typeface="Rockwe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271"/>
        <p:cNvGrpSpPr/>
        <p:nvPr/>
      </p:nvGrpSpPr>
      <p:grpSpPr>
        <a:xfrm>
          <a:off x="0" y="0"/>
          <a:ext cx="0" cy="0"/>
          <a:chOff x="0" y="0"/>
          <a:chExt cx="0" cy="0"/>
        </a:xfrm>
      </p:grpSpPr>
      <p:sp>
        <p:nvSpPr>
          <p:cNvPr id="276" name="Google Shape;276;p34"/>
          <p:cNvSpPr txBox="1">
            <a:spLocks noGrp="1"/>
          </p:cNvSpPr>
          <p:nvPr>
            <p:ph type="title"/>
          </p:nvPr>
        </p:nvSpPr>
        <p:spPr>
          <a:xfrm>
            <a:off x="2979892" y="692413"/>
            <a:ext cx="3854007" cy="994611"/>
          </a:xfrm>
          <a:prstGeom prst="rect">
            <a:avLst/>
          </a:prstGeom>
          <a:noFill/>
          <a:ln>
            <a:noFill/>
          </a:ln>
        </p:spPr>
        <p:txBody>
          <a:bodyPr spcFirstLastPara="1" wrap="square" lIns="91425" tIns="45700" rIns="91425" bIns="45700" anchor="ctr" anchorCtr="0">
            <a:noAutofit/>
          </a:bodyPr>
          <a:lstStyle/>
          <a:p>
            <a:pPr lvl="0" algn="ctr">
              <a:lnSpc>
                <a:spcPct val="107000"/>
              </a:lnSpc>
            </a:pPr>
            <a:r>
              <a:rPr lang="en-US" sz="1200" dirty="0">
                <a:solidFill>
                  <a:srgbClr val="00B050"/>
                </a:solidFill>
                <a:latin typeface="Gill Sans"/>
                <a:ea typeface="Gill Sans"/>
                <a:cs typeface="Gill Sans"/>
                <a:sym typeface="Gill Sans"/>
              </a:rPr>
              <a:t>MATERIALS</a:t>
            </a:r>
            <a:br>
              <a:rPr lang="en-US" sz="1200" dirty="0">
                <a:solidFill>
                  <a:srgbClr val="00B050"/>
                </a:solidFill>
                <a:latin typeface="Gill Sans"/>
                <a:ea typeface="Gill Sans"/>
                <a:cs typeface="Gill Sans"/>
                <a:sym typeface="Gill Sans"/>
              </a:rPr>
            </a:br>
            <a:r>
              <a:rPr lang="en-US" sz="1200" dirty="0">
                <a:solidFill>
                  <a:srgbClr val="00B050"/>
                </a:solidFill>
                <a:latin typeface="Gill Sans"/>
                <a:ea typeface="Gill Sans"/>
                <a:cs typeface="Gill Sans"/>
                <a:sym typeface="Gill Sans"/>
              </a:rPr>
              <a:t>Are any of these involved?</a:t>
            </a:r>
          </a:p>
        </p:txBody>
      </p:sp>
      <p:sp>
        <p:nvSpPr>
          <p:cNvPr id="2" name="Rectangle 1"/>
          <p:cNvSpPr/>
          <p:nvPr/>
        </p:nvSpPr>
        <p:spPr>
          <a:xfrm>
            <a:off x="0" y="1301256"/>
            <a:ext cx="3860609" cy="5566332"/>
          </a:xfrm>
          <a:prstGeom prst="rect">
            <a:avLst/>
          </a:prstGeom>
        </p:spPr>
        <p:txBody>
          <a:bodyPr wrap="square">
            <a:spAutoFit/>
          </a:bodyPr>
          <a:lstStyle/>
          <a:p>
            <a:pPr marL="342900" lvl="0" indent="-182880">
              <a:lnSpc>
                <a:spcPct val="107000"/>
              </a:lnSpc>
              <a:buClr>
                <a:schemeClr val="dk1"/>
              </a:buClr>
              <a:buSzPts val="1000"/>
              <a:buFont typeface="Noto Sans Symbols"/>
              <a:buChar char="▪"/>
            </a:pPr>
            <a:r>
              <a:rPr lang="en-US" sz="1200" dirty="0">
                <a:solidFill>
                  <a:schemeClr val="bg1"/>
                </a:solidFill>
                <a:latin typeface="Gill Sans"/>
                <a:ea typeface="Gill Sans"/>
                <a:cs typeface="Gill Sans"/>
                <a:sym typeface="Gill Sans"/>
              </a:rPr>
              <a:t>Abrasive blasting</a:t>
            </a:r>
            <a:endParaRPr lang="en-US" sz="1200" dirty="0">
              <a:solidFill>
                <a:schemeClr val="bg1"/>
              </a:solidFill>
            </a:endParaRPr>
          </a:p>
          <a:p>
            <a:pPr marL="342900" lvl="0" indent="-182880">
              <a:lnSpc>
                <a:spcPct val="107000"/>
              </a:lnSpc>
              <a:spcBef>
                <a:spcPts val="200"/>
              </a:spcBef>
              <a:buClr>
                <a:schemeClr val="dk1"/>
              </a:buClr>
              <a:buSzPts val="1000"/>
              <a:buFont typeface="Noto Sans Symbols"/>
              <a:buChar char="▪"/>
            </a:pPr>
            <a:r>
              <a:rPr lang="en-US" sz="1200" dirty="0">
                <a:solidFill>
                  <a:schemeClr val="bg1"/>
                </a:solidFill>
                <a:latin typeface="Gill Sans"/>
                <a:ea typeface="Gill Sans"/>
                <a:cs typeface="Gill Sans"/>
                <a:sym typeface="Gill Sans"/>
              </a:rPr>
              <a:t>pavement manufacturing</a:t>
            </a:r>
            <a:endParaRPr lang="en-US" sz="1200" dirty="0">
              <a:solidFill>
                <a:schemeClr val="bg1"/>
              </a:solidFill>
            </a:endParaRPr>
          </a:p>
          <a:p>
            <a:pPr marL="342900" lvl="0" indent="-182880">
              <a:lnSpc>
                <a:spcPct val="107000"/>
              </a:lnSpc>
              <a:spcBef>
                <a:spcPts val="200"/>
              </a:spcBef>
              <a:buClr>
                <a:schemeClr val="dk1"/>
              </a:buClr>
              <a:buSzPts val="1000"/>
              <a:buFont typeface="Noto Sans Symbols"/>
              <a:buChar char="▪"/>
            </a:pPr>
            <a:r>
              <a:rPr lang="en-US" sz="1200" dirty="0">
                <a:solidFill>
                  <a:schemeClr val="bg1"/>
                </a:solidFill>
                <a:latin typeface="Gill Sans"/>
                <a:ea typeface="Gill Sans"/>
                <a:cs typeface="Gill Sans"/>
                <a:sym typeface="Gill Sans"/>
              </a:rPr>
              <a:t>Blast furnaces</a:t>
            </a:r>
            <a:endParaRPr lang="en-US" sz="1200" dirty="0">
              <a:solidFill>
                <a:schemeClr val="bg1"/>
              </a:solidFill>
            </a:endParaRPr>
          </a:p>
          <a:p>
            <a:pPr marL="342900" lvl="0" indent="-182880">
              <a:lnSpc>
                <a:spcPct val="107000"/>
              </a:lnSpc>
              <a:spcBef>
                <a:spcPts val="200"/>
              </a:spcBef>
              <a:buClr>
                <a:schemeClr val="dk1"/>
              </a:buClr>
              <a:buSzPts val="1000"/>
              <a:buFont typeface="Noto Sans Symbols"/>
              <a:buChar char="▪"/>
            </a:pPr>
            <a:r>
              <a:rPr lang="en-US" sz="1200" dirty="0">
                <a:solidFill>
                  <a:schemeClr val="bg1"/>
                </a:solidFill>
                <a:latin typeface="Gill Sans"/>
                <a:ea typeface="Gill Sans"/>
                <a:cs typeface="Gill Sans"/>
                <a:sym typeface="Gill Sans"/>
              </a:rPr>
              <a:t>Cement manufacturing</a:t>
            </a:r>
            <a:endParaRPr lang="en-US" sz="1200" dirty="0">
              <a:solidFill>
                <a:schemeClr val="bg1"/>
              </a:solidFill>
            </a:endParaRPr>
          </a:p>
          <a:p>
            <a:pPr marL="342900" lvl="0" indent="-182880">
              <a:lnSpc>
                <a:spcPct val="107000"/>
              </a:lnSpc>
              <a:spcBef>
                <a:spcPts val="200"/>
              </a:spcBef>
              <a:buClr>
                <a:schemeClr val="dk1"/>
              </a:buClr>
              <a:buSzPts val="1000"/>
              <a:buFont typeface="Noto Sans Symbols"/>
              <a:buChar char="▪"/>
            </a:pPr>
            <a:r>
              <a:rPr lang="en-US" sz="1200" dirty="0">
                <a:solidFill>
                  <a:schemeClr val="bg1"/>
                </a:solidFill>
                <a:latin typeface="Gill Sans"/>
                <a:ea typeface="Gill Sans"/>
                <a:cs typeface="Gill Sans"/>
                <a:sym typeface="Gill Sans"/>
              </a:rPr>
              <a:t>Ceramics, clay, and pottery</a:t>
            </a:r>
            <a:endParaRPr lang="en-US" sz="1200" dirty="0">
              <a:solidFill>
                <a:schemeClr val="bg1"/>
              </a:solidFill>
            </a:endParaRPr>
          </a:p>
          <a:p>
            <a:pPr marL="342900" lvl="0" indent="-182880">
              <a:lnSpc>
                <a:spcPct val="107000"/>
              </a:lnSpc>
              <a:spcBef>
                <a:spcPts val="200"/>
              </a:spcBef>
              <a:buClr>
                <a:srgbClr val="00B050"/>
              </a:buClr>
              <a:buSzPts val="1000"/>
              <a:buFont typeface="Noto Sans Symbols"/>
              <a:buChar char="▪"/>
            </a:pPr>
            <a:r>
              <a:rPr lang="en-US" sz="1200" b="1" dirty="0">
                <a:solidFill>
                  <a:srgbClr val="00B050"/>
                </a:solidFill>
                <a:latin typeface="Gill Sans"/>
                <a:ea typeface="Gill Sans"/>
                <a:cs typeface="Gill Sans"/>
                <a:sym typeface="Gill Sans"/>
              </a:rPr>
              <a:t>Concrete mixing</a:t>
            </a:r>
            <a:endParaRPr lang="en-US" sz="1200" dirty="0">
              <a:solidFill>
                <a:srgbClr val="00B050"/>
              </a:solidFill>
            </a:endParaRPr>
          </a:p>
          <a:p>
            <a:pPr marL="342900" lvl="0" indent="-182880">
              <a:lnSpc>
                <a:spcPct val="107000"/>
              </a:lnSpc>
              <a:spcBef>
                <a:spcPts val="200"/>
              </a:spcBef>
              <a:buClr>
                <a:schemeClr val="dk1"/>
              </a:buClr>
              <a:buSzPts val="1000"/>
              <a:buFont typeface="Noto Sans Symbols"/>
              <a:buChar char="▪"/>
            </a:pPr>
            <a:r>
              <a:rPr lang="en-US" sz="1200" b="1" dirty="0">
                <a:solidFill>
                  <a:srgbClr val="00B050"/>
                </a:solidFill>
                <a:latin typeface="Gill Sans"/>
                <a:ea typeface="Gill Sans"/>
                <a:cs typeface="Gill Sans"/>
                <a:sym typeface="Gill Sans"/>
              </a:rPr>
              <a:t>Concrete </a:t>
            </a:r>
            <a:r>
              <a:rPr lang="en-US" sz="1200" dirty="0">
                <a:solidFill>
                  <a:srgbClr val="00B050"/>
                </a:solidFill>
                <a:latin typeface="Gill Sans"/>
                <a:ea typeface="Gill Sans"/>
                <a:cs typeface="Gill Sans"/>
                <a:sym typeface="Gill Sans"/>
              </a:rPr>
              <a:t>Asphalt </a:t>
            </a:r>
            <a:r>
              <a:rPr lang="en-US" sz="1200" b="1" dirty="0">
                <a:solidFill>
                  <a:srgbClr val="00B050"/>
                </a:solidFill>
                <a:latin typeface="Gill Sans"/>
                <a:ea typeface="Gill Sans"/>
                <a:cs typeface="Gill Sans"/>
                <a:sym typeface="Gill Sans"/>
              </a:rPr>
              <a:t>tunneling</a:t>
            </a:r>
          </a:p>
          <a:p>
            <a:pPr marL="342900" lvl="0" indent="-182880">
              <a:lnSpc>
                <a:spcPct val="107000"/>
              </a:lnSpc>
              <a:spcBef>
                <a:spcPts val="200"/>
              </a:spcBef>
              <a:buClr>
                <a:srgbClr val="00B050"/>
              </a:buClr>
              <a:buSzPts val="1000"/>
              <a:buFont typeface="Noto Sans Symbols"/>
              <a:buChar char="▪"/>
            </a:pPr>
            <a:r>
              <a:rPr lang="en-US" sz="1200" b="1" dirty="0">
                <a:solidFill>
                  <a:srgbClr val="00B050"/>
                </a:solidFill>
                <a:latin typeface="Gill Sans"/>
                <a:ea typeface="Gill Sans"/>
                <a:cs typeface="Gill Sans"/>
                <a:sym typeface="Gill Sans"/>
              </a:rPr>
              <a:t>Construction (mainly cement, concrete work)</a:t>
            </a:r>
            <a:endParaRPr lang="en-US" sz="1200" dirty="0">
              <a:solidFill>
                <a:srgbClr val="00B050"/>
              </a:solidFill>
            </a:endParaRPr>
          </a:p>
          <a:p>
            <a:pPr marL="342900" lvl="0" indent="-182880">
              <a:lnSpc>
                <a:spcPct val="107000"/>
              </a:lnSpc>
              <a:spcBef>
                <a:spcPts val="200"/>
              </a:spcBef>
              <a:buClr>
                <a:srgbClr val="00B050"/>
              </a:buClr>
              <a:buSzPts val="1000"/>
              <a:buFont typeface="Noto Sans Symbols"/>
              <a:buChar char="▪"/>
            </a:pPr>
            <a:r>
              <a:rPr lang="en-US" sz="1200" b="1" dirty="0">
                <a:solidFill>
                  <a:srgbClr val="00B050"/>
                </a:solidFill>
                <a:latin typeface="Gill Sans"/>
                <a:ea typeface="Gill Sans"/>
                <a:cs typeface="Gill Sans"/>
                <a:sym typeface="Gill Sans"/>
              </a:rPr>
              <a:t>Demolition</a:t>
            </a:r>
            <a:endParaRPr lang="en-US" sz="1200" dirty="0">
              <a:solidFill>
                <a:srgbClr val="00B050"/>
              </a:solidFill>
            </a:endParaRPr>
          </a:p>
          <a:p>
            <a:pPr marL="342900" lvl="0" indent="-182880">
              <a:lnSpc>
                <a:spcPct val="107000"/>
              </a:lnSpc>
              <a:spcBef>
                <a:spcPts val="200"/>
              </a:spcBef>
              <a:buClr>
                <a:schemeClr val="dk1"/>
              </a:buClr>
              <a:buSzPts val="1000"/>
              <a:buFont typeface="Noto Sans Symbols"/>
              <a:buChar char="▪"/>
            </a:pPr>
            <a:r>
              <a:rPr lang="en-US" sz="1200" dirty="0">
                <a:solidFill>
                  <a:schemeClr val="bg1"/>
                </a:solidFill>
                <a:latin typeface="Gill Sans"/>
                <a:ea typeface="Gill Sans"/>
                <a:cs typeface="Gill Sans"/>
                <a:sym typeface="Gill Sans"/>
              </a:rPr>
              <a:t>Electronics industry</a:t>
            </a:r>
            <a:endParaRPr lang="en-US" sz="1200" dirty="0">
              <a:solidFill>
                <a:schemeClr val="bg1"/>
              </a:solidFill>
            </a:endParaRPr>
          </a:p>
          <a:p>
            <a:pPr marL="342900" lvl="0" indent="-182880">
              <a:lnSpc>
                <a:spcPct val="107000"/>
              </a:lnSpc>
              <a:spcBef>
                <a:spcPts val="200"/>
              </a:spcBef>
              <a:buClr>
                <a:schemeClr val="dk1"/>
              </a:buClr>
              <a:buSzPts val="1000"/>
              <a:buFont typeface="Noto Sans Symbols"/>
              <a:buChar char="▪"/>
            </a:pPr>
            <a:r>
              <a:rPr lang="en-US" sz="1200" dirty="0">
                <a:solidFill>
                  <a:schemeClr val="bg1"/>
                </a:solidFill>
                <a:latin typeface="Gill Sans"/>
                <a:ea typeface="Gill Sans"/>
                <a:cs typeface="Gill Sans"/>
                <a:sym typeface="Gill Sans"/>
              </a:rPr>
              <a:t>Foundry industry: grinding, molding, shakeout, core room (High Risk)</a:t>
            </a:r>
            <a:endParaRPr lang="en-US" sz="1200" dirty="0">
              <a:solidFill>
                <a:schemeClr val="bg1"/>
              </a:solidFill>
            </a:endParaRPr>
          </a:p>
          <a:p>
            <a:pPr marL="342900" lvl="0" indent="-182880">
              <a:lnSpc>
                <a:spcPct val="107000"/>
              </a:lnSpc>
              <a:spcBef>
                <a:spcPts val="200"/>
              </a:spcBef>
              <a:buClr>
                <a:schemeClr val="dk1"/>
              </a:buClr>
              <a:buSzPts val="1000"/>
              <a:buFont typeface="Noto Sans Symbols"/>
              <a:buChar char="▪"/>
            </a:pPr>
            <a:r>
              <a:rPr lang="en-US" sz="1200" b="1" dirty="0">
                <a:solidFill>
                  <a:srgbClr val="00B050"/>
                </a:solidFill>
                <a:latin typeface="Gill Sans"/>
                <a:ea typeface="Gill Sans"/>
                <a:cs typeface="Gill Sans"/>
                <a:sym typeface="Gill Sans"/>
              </a:rPr>
              <a:t>Hand molding, casting, and forming</a:t>
            </a:r>
            <a:endParaRPr lang="en-US" sz="1200" dirty="0">
              <a:solidFill>
                <a:srgbClr val="00B050"/>
              </a:solidFill>
            </a:endParaRPr>
          </a:p>
          <a:p>
            <a:pPr marL="342900" lvl="0" indent="-182880">
              <a:lnSpc>
                <a:spcPct val="107000"/>
              </a:lnSpc>
              <a:spcBef>
                <a:spcPts val="200"/>
              </a:spcBef>
              <a:buClr>
                <a:srgbClr val="00B050"/>
              </a:buClr>
              <a:buSzPts val="1000"/>
              <a:buFont typeface="Noto Sans Symbols"/>
              <a:buChar char="▪"/>
            </a:pPr>
            <a:r>
              <a:rPr lang="en-US" sz="1200" b="1" dirty="0">
                <a:solidFill>
                  <a:srgbClr val="00B050"/>
                </a:solidFill>
                <a:latin typeface="Gill Sans"/>
                <a:ea typeface="Gill Sans"/>
                <a:cs typeface="Gill Sans"/>
                <a:sym typeface="Gill Sans"/>
              </a:rPr>
              <a:t>Jack hammer operations</a:t>
            </a:r>
            <a:endParaRPr lang="en-US" sz="1200" dirty="0">
              <a:solidFill>
                <a:srgbClr val="00B050"/>
              </a:solidFill>
            </a:endParaRPr>
          </a:p>
          <a:p>
            <a:pPr marL="342900" lvl="0" indent="-182880">
              <a:lnSpc>
                <a:spcPct val="107000"/>
              </a:lnSpc>
              <a:spcBef>
                <a:spcPts val="200"/>
              </a:spcBef>
              <a:buClr>
                <a:schemeClr val="dk1"/>
              </a:buClr>
              <a:buSzPts val="1000"/>
              <a:buFont typeface="Noto Sans Symbols"/>
              <a:buChar char="▪"/>
            </a:pPr>
            <a:r>
              <a:rPr lang="en-US" sz="1200" dirty="0">
                <a:solidFill>
                  <a:schemeClr val="bg1"/>
                </a:solidFill>
                <a:latin typeface="Gill Sans"/>
                <a:ea typeface="Gill Sans"/>
                <a:cs typeface="Gill Sans"/>
                <a:sym typeface="Gill Sans"/>
              </a:rPr>
              <a:t>Manufacturing abrasives, paints, soaps, and glass</a:t>
            </a:r>
            <a:endParaRPr lang="en-US" sz="1200" dirty="0">
              <a:solidFill>
                <a:schemeClr val="bg1"/>
              </a:solidFill>
            </a:endParaRPr>
          </a:p>
          <a:p>
            <a:pPr marL="342900" lvl="0" indent="-182880">
              <a:lnSpc>
                <a:spcPct val="107000"/>
              </a:lnSpc>
              <a:spcBef>
                <a:spcPts val="200"/>
              </a:spcBef>
              <a:buClr>
                <a:schemeClr val="dk1"/>
              </a:buClr>
              <a:buSzPts val="1000"/>
              <a:buFont typeface="Noto Sans Symbols"/>
              <a:buChar char="▪"/>
            </a:pPr>
            <a:r>
              <a:rPr lang="en-US" sz="1200" b="1" dirty="0">
                <a:solidFill>
                  <a:srgbClr val="00B050"/>
                </a:solidFill>
                <a:latin typeface="Gill Sans"/>
                <a:ea typeface="Gill Sans"/>
                <a:cs typeface="Gill Sans"/>
                <a:sym typeface="Gill Sans"/>
              </a:rPr>
              <a:t>Mining</a:t>
            </a:r>
            <a:endParaRPr lang="en-US" sz="1200" dirty="0">
              <a:solidFill>
                <a:srgbClr val="00B050"/>
              </a:solidFill>
            </a:endParaRPr>
          </a:p>
          <a:p>
            <a:pPr marL="342900" lvl="0" indent="-182880">
              <a:lnSpc>
                <a:spcPct val="107000"/>
              </a:lnSpc>
              <a:spcBef>
                <a:spcPts val="200"/>
              </a:spcBef>
              <a:buClr>
                <a:schemeClr val="dk1"/>
              </a:buClr>
              <a:buSzPts val="1000"/>
              <a:buFont typeface="Noto Sans Symbols"/>
              <a:buChar char="▪"/>
            </a:pPr>
            <a:r>
              <a:rPr lang="en-US" sz="1200" dirty="0">
                <a:solidFill>
                  <a:schemeClr val="bg1"/>
                </a:solidFill>
                <a:latin typeface="Gill Sans"/>
                <a:ea typeface="Gill Sans"/>
                <a:cs typeface="Gill Sans"/>
                <a:sym typeface="Gill Sans"/>
              </a:rPr>
              <a:t>Repair or replacement of linings of rotary kilns and cupola furnaces</a:t>
            </a:r>
            <a:endParaRPr lang="en-US" sz="1200" dirty="0">
              <a:solidFill>
                <a:schemeClr val="bg1"/>
              </a:solidFill>
            </a:endParaRPr>
          </a:p>
          <a:p>
            <a:pPr marL="342900" lvl="0" indent="-182880">
              <a:lnSpc>
                <a:spcPct val="107000"/>
              </a:lnSpc>
              <a:spcBef>
                <a:spcPts val="200"/>
              </a:spcBef>
              <a:buClr>
                <a:schemeClr val="dk1"/>
              </a:buClr>
              <a:buSzPts val="1000"/>
              <a:buFont typeface="Noto Sans Symbols"/>
              <a:buChar char="▪"/>
            </a:pPr>
            <a:r>
              <a:rPr lang="en-US" sz="1200" dirty="0">
                <a:solidFill>
                  <a:schemeClr val="bg1"/>
                </a:solidFill>
                <a:latin typeface="Gill Sans"/>
                <a:ea typeface="Gill Sans"/>
                <a:cs typeface="Gill Sans"/>
                <a:sym typeface="Gill Sans"/>
              </a:rPr>
              <a:t>Rolling and finishing mills</a:t>
            </a:r>
            <a:endParaRPr lang="en-US" sz="1200" dirty="0">
              <a:solidFill>
                <a:schemeClr val="bg1"/>
              </a:solidFill>
            </a:endParaRPr>
          </a:p>
          <a:p>
            <a:pPr marL="342900" lvl="0" indent="-182880">
              <a:lnSpc>
                <a:spcPct val="107000"/>
              </a:lnSpc>
              <a:spcBef>
                <a:spcPts val="200"/>
              </a:spcBef>
              <a:buClr>
                <a:schemeClr val="dk1"/>
              </a:buClr>
              <a:buSzPts val="1000"/>
              <a:buFont typeface="Noto Sans Symbols"/>
              <a:buChar char="▪"/>
            </a:pPr>
            <a:r>
              <a:rPr lang="en-US" sz="1200" b="1" dirty="0">
                <a:solidFill>
                  <a:srgbClr val="00B050"/>
                </a:solidFill>
                <a:latin typeface="Gill Sans"/>
                <a:ea typeface="Gill Sans"/>
                <a:cs typeface="Gill Sans"/>
                <a:sym typeface="Gill Sans"/>
              </a:rPr>
              <a:t>Sandblasting (High Risk)</a:t>
            </a:r>
            <a:endParaRPr lang="en-US" sz="1200" dirty="0">
              <a:solidFill>
                <a:srgbClr val="00B050"/>
              </a:solidFill>
            </a:endParaRPr>
          </a:p>
          <a:p>
            <a:pPr marL="342900" lvl="0" indent="-182880">
              <a:lnSpc>
                <a:spcPct val="107000"/>
              </a:lnSpc>
              <a:spcBef>
                <a:spcPts val="200"/>
              </a:spcBef>
              <a:buClr>
                <a:schemeClr val="dk1"/>
              </a:buClr>
              <a:buSzPts val="1000"/>
              <a:buFont typeface="Noto Sans Symbols"/>
              <a:buChar char="▪"/>
            </a:pPr>
            <a:r>
              <a:rPr lang="en-US" sz="1200" b="1" dirty="0">
                <a:solidFill>
                  <a:srgbClr val="00B050"/>
                </a:solidFill>
                <a:latin typeface="Gill Sans"/>
                <a:ea typeface="Gill Sans"/>
                <a:cs typeface="Gill Sans"/>
                <a:sym typeface="Gill Sans"/>
              </a:rPr>
              <a:t>Setting, laying, and repairing railroad track</a:t>
            </a:r>
            <a:endParaRPr lang="en-US" sz="1200" dirty="0">
              <a:solidFill>
                <a:srgbClr val="00B050"/>
              </a:solidFill>
            </a:endParaRPr>
          </a:p>
          <a:p>
            <a:pPr marL="342900" lvl="0" indent="-182880">
              <a:lnSpc>
                <a:spcPct val="107000"/>
              </a:lnSpc>
              <a:spcBef>
                <a:spcPts val="200"/>
              </a:spcBef>
              <a:buClr>
                <a:schemeClr val="dk1"/>
              </a:buClr>
              <a:buSzPts val="1000"/>
              <a:buFont typeface="Noto Sans Symbols"/>
              <a:buChar char="▪"/>
            </a:pPr>
            <a:r>
              <a:rPr lang="en-US" sz="1200" b="1" dirty="0">
                <a:solidFill>
                  <a:srgbClr val="00B050"/>
                </a:solidFill>
                <a:latin typeface="Gill Sans"/>
                <a:ea typeface="Gill Sans"/>
                <a:cs typeface="Gill Sans"/>
                <a:sym typeface="Gill Sans"/>
              </a:rPr>
              <a:t>Steelwork</a:t>
            </a:r>
            <a:endParaRPr lang="en-US" sz="1200" dirty="0">
              <a:solidFill>
                <a:srgbClr val="00B050"/>
              </a:solidFill>
            </a:endParaRPr>
          </a:p>
          <a:p>
            <a:pPr marL="342900" lvl="0" indent="-182880">
              <a:lnSpc>
                <a:spcPct val="107000"/>
              </a:lnSpc>
              <a:spcBef>
                <a:spcPts val="200"/>
              </a:spcBef>
              <a:buClr>
                <a:srgbClr val="00B050"/>
              </a:buClr>
              <a:buSzPts val="1000"/>
              <a:buFont typeface="Noto Sans Symbols"/>
              <a:buChar char="▪"/>
            </a:pPr>
            <a:r>
              <a:rPr lang="en-US" sz="1200" b="1" dirty="0">
                <a:solidFill>
                  <a:srgbClr val="00B050"/>
                </a:solidFill>
                <a:latin typeface="Gill Sans"/>
                <a:ea typeface="Gill Sans"/>
                <a:cs typeface="Gill Sans"/>
                <a:sym typeface="Gill Sans"/>
              </a:rPr>
              <a:t>Stone, brick, and concrete block cutting, blasting, chipping, grinding, and sawing</a:t>
            </a:r>
            <a:endParaRPr lang="en-US" sz="1200" dirty="0">
              <a:solidFill>
                <a:srgbClr val="00B050"/>
              </a:solidFill>
            </a:endParaRPr>
          </a:p>
          <a:p>
            <a:pPr marL="342900" lvl="0" indent="-182880">
              <a:lnSpc>
                <a:spcPct val="107000"/>
              </a:lnSpc>
              <a:spcBef>
                <a:spcPts val="200"/>
              </a:spcBef>
              <a:buClr>
                <a:schemeClr val="dk1"/>
              </a:buClr>
              <a:buSzPts val="1000"/>
              <a:buFont typeface="Noto Sans Symbols"/>
              <a:buChar char="▪"/>
            </a:pPr>
            <a:r>
              <a:rPr lang="en-US" sz="1200" b="1" dirty="0">
                <a:solidFill>
                  <a:srgbClr val="00B050"/>
                </a:solidFill>
                <a:latin typeface="Gill Sans"/>
                <a:ea typeface="Gill Sans"/>
                <a:cs typeface="Gill Sans"/>
                <a:sym typeface="Gill Sans"/>
              </a:rPr>
              <a:t>Tunneling operations</a:t>
            </a:r>
          </a:p>
        </p:txBody>
      </p:sp>
      <p:sp>
        <p:nvSpPr>
          <p:cNvPr id="4" name="Rectangle 3"/>
          <p:cNvSpPr/>
          <p:nvPr/>
        </p:nvSpPr>
        <p:spPr>
          <a:xfrm>
            <a:off x="-1582756" y="787048"/>
            <a:ext cx="6096000" cy="553357"/>
          </a:xfrm>
          <a:prstGeom prst="rect">
            <a:avLst/>
          </a:prstGeom>
        </p:spPr>
        <p:txBody>
          <a:bodyPr>
            <a:spAutoFit/>
          </a:bodyPr>
          <a:lstStyle/>
          <a:p>
            <a:pPr lvl="0" algn="ctr">
              <a:lnSpc>
                <a:spcPct val="107000"/>
              </a:lnSpc>
            </a:pPr>
            <a:r>
              <a:rPr lang="en-US" dirty="0">
                <a:solidFill>
                  <a:srgbClr val="00B050"/>
                </a:solidFill>
                <a:latin typeface="Gill Sans"/>
                <a:ea typeface="Gill Sans"/>
                <a:cs typeface="Gill Sans"/>
                <a:sym typeface="Gill Sans"/>
              </a:rPr>
              <a:t>INDUSTRY</a:t>
            </a:r>
            <a:br>
              <a:rPr lang="en-US" dirty="0">
                <a:solidFill>
                  <a:srgbClr val="00B050"/>
                </a:solidFill>
                <a:latin typeface="Gill Sans"/>
                <a:ea typeface="Gill Sans"/>
                <a:cs typeface="Gill Sans"/>
                <a:sym typeface="Gill Sans"/>
              </a:rPr>
            </a:br>
            <a:r>
              <a:rPr lang="en-US" dirty="0">
                <a:solidFill>
                  <a:srgbClr val="00B050"/>
                </a:solidFill>
                <a:latin typeface="Gill Sans"/>
                <a:ea typeface="Gill Sans"/>
                <a:cs typeface="Gill Sans"/>
                <a:sym typeface="Gill Sans"/>
              </a:rPr>
              <a:t>Do you work in any of these?</a:t>
            </a:r>
            <a:endParaRPr lang="en-US" b="1" dirty="0">
              <a:solidFill>
                <a:srgbClr val="00B050"/>
              </a:solidFill>
              <a:latin typeface="Gill Sans"/>
              <a:ea typeface="Gill Sans"/>
              <a:cs typeface="Gill Sans"/>
              <a:sym typeface="Gill Sans"/>
            </a:endParaRPr>
          </a:p>
        </p:txBody>
      </p:sp>
      <p:sp>
        <p:nvSpPr>
          <p:cNvPr id="5" name="Rectangle 4"/>
          <p:cNvSpPr/>
          <p:nvPr/>
        </p:nvSpPr>
        <p:spPr>
          <a:xfrm>
            <a:off x="3785899" y="1378391"/>
            <a:ext cx="6096000" cy="4303679"/>
          </a:xfrm>
          <a:prstGeom prst="rect">
            <a:avLst/>
          </a:prstGeom>
        </p:spPr>
        <p:txBody>
          <a:bodyPr>
            <a:spAutoFit/>
          </a:bodyPr>
          <a:lstStyle/>
          <a:p>
            <a:pPr marL="342900" lvl="0" indent="-182880">
              <a:lnSpc>
                <a:spcPct val="107000"/>
              </a:lnSpc>
              <a:buClr>
                <a:schemeClr val="dk1"/>
              </a:buClr>
              <a:buSzPts val="1000"/>
              <a:buFont typeface="Noto Sans Symbols"/>
              <a:buChar char="▪"/>
            </a:pPr>
            <a:r>
              <a:rPr lang="en-US" sz="1200" dirty="0">
                <a:solidFill>
                  <a:schemeClr val="bg1"/>
                </a:solidFill>
                <a:latin typeface="Gill Sans"/>
                <a:ea typeface="Gill Sans"/>
                <a:cs typeface="Gill Sans"/>
                <a:sym typeface="Gill Sans"/>
              </a:rPr>
              <a:t>Abrasives</a:t>
            </a:r>
            <a:endParaRPr lang="en-US" sz="1200" dirty="0">
              <a:solidFill>
                <a:schemeClr val="bg1"/>
              </a:solidFill>
            </a:endParaRPr>
          </a:p>
          <a:p>
            <a:pPr marL="342900" lvl="0" indent="-182880">
              <a:lnSpc>
                <a:spcPct val="107000"/>
              </a:lnSpc>
              <a:spcBef>
                <a:spcPts val="200"/>
              </a:spcBef>
              <a:buClr>
                <a:schemeClr val="dk1"/>
              </a:buClr>
              <a:buSzPts val="1000"/>
              <a:buFont typeface="Noto Sans Symbols"/>
              <a:buChar char="▪"/>
            </a:pPr>
            <a:r>
              <a:rPr lang="en-US" sz="1200" dirty="0">
                <a:solidFill>
                  <a:schemeClr val="bg1"/>
                </a:solidFill>
                <a:latin typeface="Gill Sans"/>
                <a:ea typeface="Gill Sans"/>
                <a:cs typeface="Gill Sans"/>
                <a:sym typeface="Gill Sans"/>
              </a:rPr>
              <a:t>Coal Dust</a:t>
            </a:r>
            <a:endParaRPr lang="en-US" sz="1200" dirty="0">
              <a:solidFill>
                <a:schemeClr val="bg1"/>
              </a:solidFill>
            </a:endParaRPr>
          </a:p>
          <a:p>
            <a:pPr marL="342900" lvl="0" indent="-182880">
              <a:lnSpc>
                <a:spcPct val="107000"/>
              </a:lnSpc>
              <a:spcBef>
                <a:spcPts val="200"/>
              </a:spcBef>
              <a:buClr>
                <a:srgbClr val="00B050"/>
              </a:buClr>
              <a:buSzPts val="1000"/>
              <a:buFont typeface="Noto Sans Symbols"/>
              <a:buChar char="▪"/>
            </a:pPr>
            <a:r>
              <a:rPr lang="en-US" sz="1200" b="1" dirty="0">
                <a:solidFill>
                  <a:srgbClr val="00B050"/>
                </a:solidFill>
                <a:latin typeface="Gill Sans"/>
                <a:ea typeface="Gill Sans"/>
                <a:cs typeface="Gill Sans"/>
                <a:sym typeface="Gill Sans"/>
              </a:rPr>
              <a:t>Concrete</a:t>
            </a:r>
          </a:p>
          <a:p>
            <a:pPr marL="342900" lvl="0" indent="-182880">
              <a:lnSpc>
                <a:spcPct val="107000"/>
              </a:lnSpc>
              <a:spcBef>
                <a:spcPts val="200"/>
              </a:spcBef>
              <a:buClr>
                <a:schemeClr val="dk1"/>
              </a:buClr>
              <a:buSzPts val="1000"/>
              <a:buFont typeface="Noto Sans Symbols"/>
              <a:buChar char="▪"/>
            </a:pPr>
            <a:r>
              <a:rPr lang="en-US" sz="1200" dirty="0">
                <a:solidFill>
                  <a:schemeClr val="bg1"/>
                </a:solidFill>
                <a:latin typeface="Gill Sans"/>
                <a:ea typeface="Gill Sans"/>
                <a:cs typeface="Gill Sans"/>
                <a:sym typeface="Gill Sans"/>
              </a:rPr>
              <a:t>Filter Aids</a:t>
            </a:r>
            <a:endParaRPr lang="en-US" sz="1200" dirty="0">
              <a:solidFill>
                <a:schemeClr val="bg1"/>
              </a:solidFill>
            </a:endParaRPr>
          </a:p>
          <a:p>
            <a:pPr marL="342900" lvl="0" indent="-182880">
              <a:lnSpc>
                <a:spcPct val="107000"/>
              </a:lnSpc>
              <a:spcBef>
                <a:spcPts val="200"/>
              </a:spcBef>
              <a:buClr>
                <a:schemeClr val="dk1"/>
              </a:buClr>
              <a:buSzPts val="1000"/>
              <a:buFont typeface="Noto Sans Symbols"/>
              <a:buChar char="▪"/>
            </a:pPr>
            <a:r>
              <a:rPr lang="en-US" sz="1200" dirty="0">
                <a:solidFill>
                  <a:schemeClr val="bg1"/>
                </a:solidFill>
                <a:latin typeface="Gill Sans"/>
                <a:ea typeface="Gill Sans"/>
                <a:cs typeface="Gill Sans"/>
                <a:sym typeface="Gill Sans"/>
              </a:rPr>
              <a:t>Graphite, natural</a:t>
            </a:r>
            <a:endParaRPr lang="en-US" sz="1200" dirty="0">
              <a:solidFill>
                <a:schemeClr val="bg1"/>
              </a:solidFill>
            </a:endParaRPr>
          </a:p>
          <a:p>
            <a:pPr marL="342900" lvl="0" indent="-182880">
              <a:lnSpc>
                <a:spcPct val="107000"/>
              </a:lnSpc>
              <a:spcBef>
                <a:spcPts val="200"/>
              </a:spcBef>
              <a:buClr>
                <a:srgbClr val="00B050"/>
              </a:buClr>
              <a:buSzPts val="1000"/>
              <a:buFont typeface="Noto Sans Symbols"/>
              <a:buChar char="▪"/>
            </a:pPr>
            <a:r>
              <a:rPr lang="en-US" sz="1200" dirty="0">
                <a:solidFill>
                  <a:schemeClr val="bg1"/>
                </a:solidFill>
                <a:latin typeface="Gill Sans"/>
                <a:ea typeface="Gill Sans"/>
                <a:cs typeface="Gill Sans"/>
                <a:sym typeface="Gill Sans"/>
              </a:rPr>
              <a:t>Mica</a:t>
            </a:r>
            <a:endParaRPr lang="en-US" sz="1200" dirty="0">
              <a:solidFill>
                <a:schemeClr val="bg1"/>
              </a:solidFill>
            </a:endParaRPr>
          </a:p>
          <a:p>
            <a:pPr marL="342900" lvl="0" indent="-182880">
              <a:lnSpc>
                <a:spcPct val="107000"/>
              </a:lnSpc>
              <a:spcBef>
                <a:spcPts val="200"/>
              </a:spcBef>
              <a:buClr>
                <a:schemeClr val="dk1"/>
              </a:buClr>
              <a:buSzPts val="1000"/>
              <a:buFont typeface="Noto Sans Symbols"/>
              <a:buChar char="▪"/>
            </a:pPr>
            <a:r>
              <a:rPr lang="en-US" sz="1200" b="1" dirty="0">
                <a:solidFill>
                  <a:srgbClr val="00B050"/>
                </a:solidFill>
                <a:latin typeface="Gill Sans"/>
                <a:ea typeface="Gill Sans"/>
                <a:cs typeface="Gill Sans"/>
                <a:sym typeface="Gill Sans"/>
              </a:rPr>
              <a:t>Mineral Products</a:t>
            </a:r>
            <a:endParaRPr lang="en-US" sz="1200" dirty="0">
              <a:solidFill>
                <a:srgbClr val="00B050"/>
              </a:solidFill>
            </a:endParaRPr>
          </a:p>
          <a:p>
            <a:pPr marL="342900" lvl="0" indent="-182880">
              <a:lnSpc>
                <a:spcPct val="107000"/>
              </a:lnSpc>
              <a:spcBef>
                <a:spcPts val="200"/>
              </a:spcBef>
              <a:buClr>
                <a:schemeClr val="dk1"/>
              </a:buClr>
              <a:buSzPts val="1000"/>
              <a:buFont typeface="Noto Sans Symbols"/>
              <a:buChar char="▪"/>
            </a:pPr>
            <a:r>
              <a:rPr lang="en-US" sz="1200" b="1" dirty="0">
                <a:solidFill>
                  <a:srgbClr val="00B050"/>
                </a:solidFill>
                <a:latin typeface="Gill Sans"/>
                <a:ea typeface="Gill Sans"/>
                <a:cs typeface="Gill Sans"/>
                <a:sym typeface="Gill Sans"/>
              </a:rPr>
              <a:t>Paints</a:t>
            </a:r>
            <a:endParaRPr lang="en-US" sz="1200" dirty="0">
              <a:solidFill>
                <a:srgbClr val="00B050"/>
              </a:solidFill>
            </a:endParaRPr>
          </a:p>
          <a:p>
            <a:pPr marL="342900" lvl="0" indent="-182880">
              <a:lnSpc>
                <a:spcPct val="107000"/>
              </a:lnSpc>
              <a:spcBef>
                <a:spcPts val="200"/>
              </a:spcBef>
              <a:buClr>
                <a:srgbClr val="00B050"/>
              </a:buClr>
              <a:buSzPts val="1000"/>
              <a:buFont typeface="Noto Sans Symbols"/>
              <a:buChar char="▪"/>
            </a:pPr>
            <a:r>
              <a:rPr lang="en-US" sz="1200" b="1" dirty="0">
                <a:solidFill>
                  <a:srgbClr val="00B050"/>
                </a:solidFill>
                <a:latin typeface="Gill Sans"/>
                <a:ea typeface="Gill Sans"/>
                <a:cs typeface="Gill Sans"/>
                <a:sym typeface="Gill Sans"/>
              </a:rPr>
              <a:t>Pavement</a:t>
            </a:r>
            <a:endParaRPr lang="en-US" sz="1200" dirty="0">
              <a:solidFill>
                <a:srgbClr val="00B050"/>
              </a:solidFill>
            </a:endParaRPr>
          </a:p>
          <a:p>
            <a:pPr marL="342900" lvl="0" indent="-182880">
              <a:lnSpc>
                <a:spcPct val="107000"/>
              </a:lnSpc>
              <a:spcBef>
                <a:spcPts val="200"/>
              </a:spcBef>
              <a:buClr>
                <a:schemeClr val="dk1"/>
              </a:buClr>
              <a:buSzPts val="1000"/>
              <a:buFont typeface="Noto Sans Symbols"/>
              <a:buChar char="▪"/>
            </a:pPr>
            <a:r>
              <a:rPr lang="en-US" sz="1200" dirty="0">
                <a:solidFill>
                  <a:schemeClr val="bg1"/>
                </a:solidFill>
                <a:latin typeface="Gill Sans"/>
                <a:ea typeface="Gill Sans"/>
                <a:cs typeface="Gill Sans"/>
                <a:sym typeface="Gill Sans"/>
              </a:rPr>
              <a:t>Perlite</a:t>
            </a:r>
            <a:endParaRPr lang="en-US" sz="1200" dirty="0">
              <a:solidFill>
                <a:schemeClr val="bg1"/>
              </a:solidFill>
            </a:endParaRPr>
          </a:p>
          <a:p>
            <a:pPr marL="342900" lvl="0" indent="-182880">
              <a:lnSpc>
                <a:spcPct val="107000"/>
              </a:lnSpc>
              <a:spcBef>
                <a:spcPts val="200"/>
              </a:spcBef>
              <a:buClr>
                <a:schemeClr val="dk1"/>
              </a:buClr>
              <a:buSzPts val="1000"/>
              <a:buFont typeface="Noto Sans Symbols"/>
              <a:buChar char="▪"/>
            </a:pPr>
            <a:r>
              <a:rPr lang="en-US" sz="1200" dirty="0">
                <a:solidFill>
                  <a:schemeClr val="bg1"/>
                </a:solidFill>
                <a:latin typeface="Gill Sans"/>
                <a:ea typeface="Gill Sans"/>
                <a:cs typeface="Gill Sans"/>
                <a:sym typeface="Gill Sans"/>
              </a:rPr>
              <a:t>Plant Materials</a:t>
            </a:r>
            <a:endParaRPr lang="en-US" sz="1200" dirty="0">
              <a:solidFill>
                <a:schemeClr val="bg1"/>
              </a:solidFill>
            </a:endParaRPr>
          </a:p>
          <a:p>
            <a:pPr marL="342900" lvl="0" indent="-182880">
              <a:lnSpc>
                <a:spcPct val="107000"/>
              </a:lnSpc>
              <a:spcBef>
                <a:spcPts val="200"/>
              </a:spcBef>
              <a:buClr>
                <a:schemeClr val="dk1"/>
              </a:buClr>
              <a:buSzPts val="1000"/>
              <a:buFont typeface="Noto Sans Symbols"/>
              <a:buChar char="▪"/>
            </a:pPr>
            <a:r>
              <a:rPr lang="en-US" sz="1200" dirty="0">
                <a:solidFill>
                  <a:schemeClr val="bg1"/>
                </a:solidFill>
                <a:latin typeface="Gill Sans"/>
                <a:ea typeface="Gill Sans"/>
                <a:cs typeface="Gill Sans"/>
                <a:sym typeface="Gill Sans"/>
              </a:rPr>
              <a:t>Plastic Fillers</a:t>
            </a:r>
            <a:endParaRPr lang="en-US" sz="1200" dirty="0">
              <a:solidFill>
                <a:schemeClr val="bg1"/>
              </a:solidFill>
            </a:endParaRPr>
          </a:p>
          <a:p>
            <a:pPr marL="342900" lvl="0" indent="-182880">
              <a:lnSpc>
                <a:spcPct val="107000"/>
              </a:lnSpc>
              <a:spcBef>
                <a:spcPts val="200"/>
              </a:spcBef>
              <a:buClr>
                <a:schemeClr val="dk1"/>
              </a:buClr>
              <a:buSzPts val="1000"/>
              <a:buFont typeface="Noto Sans Symbols"/>
              <a:buChar char="▪"/>
            </a:pPr>
            <a:r>
              <a:rPr lang="en-US" sz="1200" b="1" dirty="0">
                <a:solidFill>
                  <a:srgbClr val="00B050"/>
                </a:solidFill>
                <a:latin typeface="Gill Sans"/>
                <a:ea typeface="Gill Sans"/>
                <a:cs typeface="Gill Sans"/>
                <a:sym typeface="Gill Sans"/>
              </a:rPr>
              <a:t>Polishing Compounds</a:t>
            </a:r>
            <a:endParaRPr lang="en-US" sz="1200" dirty="0">
              <a:solidFill>
                <a:srgbClr val="00B050"/>
              </a:solidFill>
            </a:endParaRPr>
          </a:p>
          <a:p>
            <a:pPr marL="342900" lvl="0" indent="-182880">
              <a:lnSpc>
                <a:spcPct val="107000"/>
              </a:lnSpc>
              <a:spcBef>
                <a:spcPts val="200"/>
              </a:spcBef>
              <a:buClr>
                <a:schemeClr val="dk1"/>
              </a:buClr>
              <a:buSzPts val="1000"/>
              <a:buFont typeface="Noto Sans Symbols"/>
              <a:buChar char="▪"/>
            </a:pPr>
            <a:r>
              <a:rPr lang="en-US" sz="1200" b="1" dirty="0">
                <a:solidFill>
                  <a:srgbClr val="00B050"/>
                </a:solidFill>
                <a:latin typeface="Gill Sans"/>
                <a:ea typeface="Gill Sans"/>
                <a:cs typeface="Gill Sans"/>
                <a:sym typeface="Gill Sans"/>
              </a:rPr>
              <a:t>Portland Cement</a:t>
            </a:r>
            <a:endParaRPr lang="en-US" sz="1200" dirty="0">
              <a:solidFill>
                <a:srgbClr val="00B050"/>
              </a:solidFill>
            </a:endParaRPr>
          </a:p>
          <a:p>
            <a:pPr marL="342900" lvl="0" indent="-182880">
              <a:lnSpc>
                <a:spcPct val="107000"/>
              </a:lnSpc>
              <a:spcBef>
                <a:spcPts val="200"/>
              </a:spcBef>
              <a:buClr>
                <a:srgbClr val="00B050"/>
              </a:buClr>
              <a:buSzPts val="1000"/>
              <a:buFont typeface="Noto Sans Symbols"/>
              <a:buChar char="▪"/>
            </a:pPr>
            <a:r>
              <a:rPr lang="en-US" sz="1200" b="1" dirty="0">
                <a:solidFill>
                  <a:srgbClr val="00B050"/>
                </a:solidFill>
                <a:latin typeface="Gill Sans"/>
                <a:ea typeface="Gill Sans"/>
                <a:cs typeface="Gill Sans"/>
                <a:sym typeface="Gill Sans"/>
              </a:rPr>
              <a:t>Sands</a:t>
            </a:r>
            <a:endParaRPr lang="en-US" sz="1200" dirty="0">
              <a:solidFill>
                <a:srgbClr val="00B050"/>
              </a:solidFill>
            </a:endParaRPr>
          </a:p>
          <a:p>
            <a:pPr marL="342900" lvl="0" indent="-182880">
              <a:lnSpc>
                <a:spcPct val="107000"/>
              </a:lnSpc>
              <a:spcBef>
                <a:spcPts val="200"/>
              </a:spcBef>
              <a:buClr>
                <a:srgbClr val="00B050"/>
              </a:buClr>
              <a:buSzPts val="1000"/>
              <a:buFont typeface="Noto Sans Symbols"/>
              <a:buChar char="▪"/>
            </a:pPr>
            <a:r>
              <a:rPr lang="en-US" sz="1200" b="1" dirty="0">
                <a:solidFill>
                  <a:srgbClr val="00B050"/>
                </a:solidFill>
                <a:latin typeface="Gill Sans"/>
                <a:ea typeface="Gill Sans"/>
                <a:cs typeface="Gill Sans"/>
                <a:sym typeface="Gill Sans"/>
              </a:rPr>
              <a:t>Silicates</a:t>
            </a:r>
            <a:endParaRPr lang="en-US" sz="1200" dirty="0">
              <a:solidFill>
                <a:srgbClr val="00B050"/>
              </a:solidFill>
            </a:endParaRPr>
          </a:p>
          <a:p>
            <a:pPr marL="342900" lvl="0" indent="-182880">
              <a:lnSpc>
                <a:spcPct val="107000"/>
              </a:lnSpc>
              <a:spcBef>
                <a:spcPts val="200"/>
              </a:spcBef>
              <a:buClr>
                <a:schemeClr val="dk1"/>
              </a:buClr>
              <a:buSzPts val="1000"/>
              <a:buFont typeface="Noto Sans Symbols"/>
              <a:buChar char="▪"/>
            </a:pPr>
            <a:r>
              <a:rPr lang="en-US" sz="1200" dirty="0">
                <a:solidFill>
                  <a:schemeClr val="bg1"/>
                </a:solidFill>
                <a:latin typeface="Gill Sans"/>
                <a:ea typeface="Gill Sans"/>
                <a:cs typeface="Gill Sans"/>
                <a:sym typeface="Gill Sans"/>
              </a:rPr>
              <a:t>Slag</a:t>
            </a:r>
            <a:endParaRPr lang="en-US" sz="1200" dirty="0">
              <a:solidFill>
                <a:schemeClr val="bg1"/>
              </a:solidFill>
            </a:endParaRPr>
          </a:p>
          <a:p>
            <a:pPr marL="342900" lvl="0" indent="-182880">
              <a:lnSpc>
                <a:spcPct val="107000"/>
              </a:lnSpc>
              <a:spcBef>
                <a:spcPts val="200"/>
              </a:spcBef>
              <a:buClr>
                <a:schemeClr val="dk1"/>
              </a:buClr>
              <a:buSzPts val="1000"/>
              <a:buFont typeface="Noto Sans Symbols"/>
              <a:buChar char="▪"/>
            </a:pPr>
            <a:r>
              <a:rPr lang="en-US" sz="1200" dirty="0">
                <a:solidFill>
                  <a:schemeClr val="bg1"/>
                </a:solidFill>
                <a:latin typeface="Gill Sans"/>
                <a:ea typeface="Gill Sans"/>
                <a:cs typeface="Gill Sans"/>
                <a:sym typeface="Gill Sans"/>
              </a:rPr>
              <a:t>Soapstone</a:t>
            </a:r>
            <a:endParaRPr lang="en-US" sz="1200" dirty="0">
              <a:solidFill>
                <a:schemeClr val="bg1"/>
              </a:solidFill>
            </a:endParaRPr>
          </a:p>
          <a:p>
            <a:pPr marL="342900" lvl="0" indent="-182880">
              <a:lnSpc>
                <a:spcPct val="107000"/>
              </a:lnSpc>
              <a:spcBef>
                <a:spcPts val="200"/>
              </a:spcBef>
              <a:buClr>
                <a:srgbClr val="00B050"/>
              </a:buClr>
              <a:buSzPts val="1000"/>
              <a:buFont typeface="Noto Sans Symbols"/>
              <a:buChar char="▪"/>
            </a:pPr>
            <a:r>
              <a:rPr lang="en-US" sz="1200" b="1" dirty="0">
                <a:solidFill>
                  <a:srgbClr val="00B050"/>
                </a:solidFill>
                <a:latin typeface="Gill Sans"/>
                <a:ea typeface="Gill Sans"/>
                <a:cs typeface="Gill Sans"/>
                <a:sym typeface="Gill Sans"/>
              </a:rPr>
              <a:t>Soil</a:t>
            </a:r>
          </a:p>
        </p:txBody>
      </p:sp>
      <p:sp>
        <p:nvSpPr>
          <p:cNvPr id="6" name="Rectangle 5"/>
          <p:cNvSpPr/>
          <p:nvPr/>
        </p:nvSpPr>
        <p:spPr>
          <a:xfrm>
            <a:off x="7162800" y="1001046"/>
            <a:ext cx="6096000" cy="5866542"/>
          </a:xfrm>
          <a:prstGeom prst="rect">
            <a:avLst/>
          </a:prstGeom>
        </p:spPr>
        <p:txBody>
          <a:bodyPr>
            <a:spAutoFit/>
          </a:bodyPr>
          <a:lstStyle/>
          <a:p>
            <a:pPr marL="342900" lvl="0" indent="-182880">
              <a:lnSpc>
                <a:spcPct val="107000"/>
              </a:lnSpc>
              <a:buClr>
                <a:srgbClr val="00B050"/>
              </a:buClr>
              <a:buSzPts val="1000"/>
              <a:buFont typeface="Noto Sans Symbols"/>
              <a:buChar char="▪"/>
            </a:pPr>
            <a:r>
              <a:rPr lang="en-US" sz="1200" b="1" dirty="0" err="1">
                <a:solidFill>
                  <a:srgbClr val="00B050"/>
                </a:solidFill>
                <a:latin typeface="Gill Sans"/>
                <a:ea typeface="Gill Sans"/>
                <a:cs typeface="Gill Sans"/>
                <a:sym typeface="Gill Sans"/>
              </a:rPr>
              <a:t>Brickmason</a:t>
            </a:r>
            <a:r>
              <a:rPr lang="en-US" sz="1200" b="1" dirty="0">
                <a:solidFill>
                  <a:srgbClr val="00B050"/>
                </a:solidFill>
                <a:latin typeface="Gill Sans"/>
                <a:ea typeface="Gill Sans"/>
                <a:cs typeface="Gill Sans"/>
                <a:sym typeface="Gill Sans"/>
              </a:rPr>
              <a:t> / stonemason</a:t>
            </a:r>
            <a:endParaRPr lang="en-US" sz="1200" dirty="0">
              <a:solidFill>
                <a:srgbClr val="00B050"/>
              </a:solidFill>
            </a:endParaRPr>
          </a:p>
          <a:p>
            <a:pPr marL="342900" lvl="0" indent="-182880">
              <a:lnSpc>
                <a:spcPct val="107000"/>
              </a:lnSpc>
              <a:spcBef>
                <a:spcPts val="200"/>
              </a:spcBef>
              <a:buClr>
                <a:srgbClr val="00B050"/>
              </a:buClr>
              <a:buSzPts val="1000"/>
              <a:buFont typeface="Noto Sans Symbols"/>
              <a:buChar char="▪"/>
            </a:pPr>
            <a:r>
              <a:rPr lang="en-US" sz="1200" b="1" dirty="0">
                <a:solidFill>
                  <a:srgbClr val="00B050"/>
                </a:solidFill>
                <a:latin typeface="Gill Sans"/>
                <a:ea typeface="Gill Sans"/>
                <a:cs typeface="Gill Sans"/>
                <a:sym typeface="Gill Sans"/>
              </a:rPr>
              <a:t>Blasting/drilling</a:t>
            </a:r>
          </a:p>
          <a:p>
            <a:pPr marL="342900" lvl="0" indent="-182880">
              <a:lnSpc>
                <a:spcPct val="107000"/>
              </a:lnSpc>
              <a:spcBef>
                <a:spcPts val="200"/>
              </a:spcBef>
              <a:buClr>
                <a:srgbClr val="00B050"/>
              </a:buClr>
              <a:buSzPts val="1000"/>
              <a:buFont typeface="Noto Sans Symbols"/>
              <a:buChar char="▪"/>
            </a:pPr>
            <a:r>
              <a:rPr lang="en-US" sz="1200" b="1" dirty="0">
                <a:solidFill>
                  <a:srgbClr val="00B050"/>
                </a:solidFill>
                <a:latin typeface="Gill Sans"/>
                <a:ea typeface="Gill Sans"/>
                <a:cs typeface="Gill Sans"/>
                <a:sym typeface="Gill Sans"/>
              </a:rPr>
              <a:t>Construction laborer</a:t>
            </a:r>
            <a:endParaRPr lang="en-US" sz="1200" dirty="0">
              <a:solidFill>
                <a:srgbClr val="00B050"/>
              </a:solidFill>
            </a:endParaRPr>
          </a:p>
          <a:p>
            <a:pPr marL="342900" lvl="0" indent="-182880">
              <a:lnSpc>
                <a:spcPct val="107000"/>
              </a:lnSpc>
              <a:spcBef>
                <a:spcPts val="200"/>
              </a:spcBef>
              <a:buClr>
                <a:schemeClr val="dk1"/>
              </a:buClr>
              <a:buSzPts val="1000"/>
              <a:buFont typeface="Noto Sans Symbols"/>
              <a:buChar char="▪"/>
            </a:pPr>
            <a:r>
              <a:rPr lang="en-US" sz="1200" b="1" dirty="0">
                <a:solidFill>
                  <a:srgbClr val="00B050"/>
                </a:solidFill>
                <a:latin typeface="Gill Sans"/>
                <a:ea typeface="Gill Sans"/>
                <a:cs typeface="Gill Sans"/>
                <a:sym typeface="Gill Sans"/>
              </a:rPr>
              <a:t>Crane and tower operator</a:t>
            </a:r>
            <a:endParaRPr lang="en-US" sz="1200" dirty="0">
              <a:solidFill>
                <a:srgbClr val="00B050"/>
              </a:solidFill>
            </a:endParaRPr>
          </a:p>
          <a:p>
            <a:pPr marL="342900" lvl="0" indent="-182880">
              <a:lnSpc>
                <a:spcPct val="107000"/>
              </a:lnSpc>
              <a:spcBef>
                <a:spcPts val="200"/>
              </a:spcBef>
              <a:buClr>
                <a:schemeClr val="dk1"/>
              </a:buClr>
              <a:buSzPts val="1000"/>
              <a:buFont typeface="Noto Sans Symbols"/>
              <a:buChar char="▪"/>
            </a:pPr>
            <a:r>
              <a:rPr lang="en-US" sz="1200" b="1" dirty="0">
                <a:solidFill>
                  <a:srgbClr val="00B050"/>
                </a:solidFill>
                <a:latin typeface="Gill Sans"/>
                <a:ea typeface="Gill Sans"/>
                <a:cs typeface="Gill Sans"/>
                <a:sym typeface="Gill Sans"/>
              </a:rPr>
              <a:t>Crushing and grinding machine operator</a:t>
            </a:r>
            <a:endParaRPr lang="en-US" sz="1200" dirty="0">
              <a:solidFill>
                <a:srgbClr val="00B050"/>
              </a:solidFill>
            </a:endParaRPr>
          </a:p>
          <a:p>
            <a:pPr marL="342900" lvl="0" indent="-182880">
              <a:lnSpc>
                <a:spcPct val="107000"/>
              </a:lnSpc>
              <a:spcBef>
                <a:spcPts val="200"/>
              </a:spcBef>
              <a:buClr>
                <a:srgbClr val="00B050"/>
              </a:buClr>
              <a:buSzPts val="1000"/>
              <a:buFont typeface="Noto Sans Symbols"/>
              <a:buChar char="▪"/>
            </a:pPr>
            <a:r>
              <a:rPr lang="en-US" sz="1200" b="1" dirty="0">
                <a:solidFill>
                  <a:srgbClr val="00B050"/>
                </a:solidFill>
                <a:latin typeface="Gill Sans"/>
                <a:ea typeface="Gill Sans"/>
                <a:cs typeface="Gill Sans"/>
                <a:sym typeface="Gill Sans"/>
              </a:rPr>
              <a:t>Drywall installation</a:t>
            </a:r>
          </a:p>
          <a:p>
            <a:pPr marL="342900" lvl="0" indent="-182880">
              <a:lnSpc>
                <a:spcPct val="107000"/>
              </a:lnSpc>
              <a:spcBef>
                <a:spcPts val="200"/>
              </a:spcBef>
              <a:buClr>
                <a:schemeClr val="dk1"/>
              </a:buClr>
              <a:buSzPts val="1000"/>
              <a:buFont typeface="Noto Sans Symbols"/>
              <a:buChar char="▪"/>
            </a:pPr>
            <a:r>
              <a:rPr lang="en-US" sz="1200" dirty="0">
                <a:solidFill>
                  <a:schemeClr val="bg1"/>
                </a:solidFill>
                <a:latin typeface="Gill Sans"/>
                <a:ea typeface="Gill Sans"/>
                <a:cs typeface="Gill Sans"/>
                <a:sym typeface="Gill Sans"/>
              </a:rPr>
              <a:t>Furnace, kiln, non-food oven operator</a:t>
            </a:r>
            <a:endParaRPr lang="en-US" sz="1200" dirty="0">
              <a:solidFill>
                <a:schemeClr val="bg1"/>
              </a:solidFill>
            </a:endParaRPr>
          </a:p>
          <a:p>
            <a:pPr marL="342900" lvl="0" indent="-182880">
              <a:lnSpc>
                <a:spcPct val="107000"/>
              </a:lnSpc>
              <a:spcBef>
                <a:spcPts val="200"/>
              </a:spcBef>
              <a:buClr>
                <a:srgbClr val="00B050"/>
              </a:buClr>
              <a:buSzPts val="1000"/>
              <a:buFont typeface="Noto Sans Symbols"/>
              <a:buChar char="▪"/>
            </a:pPr>
            <a:r>
              <a:rPr lang="en-US" sz="1200" b="1" dirty="0">
                <a:solidFill>
                  <a:srgbClr val="00B050"/>
                </a:solidFill>
                <a:latin typeface="Gill Sans"/>
                <a:ea typeface="Gill Sans"/>
                <a:cs typeface="Gill Sans"/>
                <a:sym typeface="Gill Sans"/>
              </a:rPr>
              <a:t>Heavy Equipment operator</a:t>
            </a:r>
          </a:p>
          <a:p>
            <a:pPr marL="342900" lvl="0" indent="-182880">
              <a:lnSpc>
                <a:spcPct val="107000"/>
              </a:lnSpc>
              <a:spcBef>
                <a:spcPts val="200"/>
              </a:spcBef>
              <a:buClr>
                <a:schemeClr val="dk1"/>
              </a:buClr>
              <a:buSzPts val="1000"/>
              <a:buFont typeface="Noto Sans Symbols"/>
              <a:buChar char="▪"/>
            </a:pPr>
            <a:r>
              <a:rPr lang="en-US" sz="1200" b="1" dirty="0">
                <a:solidFill>
                  <a:srgbClr val="00B050"/>
                </a:solidFill>
                <a:latin typeface="Gill Sans"/>
                <a:ea typeface="Gill Sans"/>
                <a:cs typeface="Gill Sans"/>
                <a:sym typeface="Gill Sans"/>
              </a:rPr>
              <a:t>Grinding, abrading, buffing, and polishing machine operator</a:t>
            </a:r>
            <a:endParaRPr lang="en-US" sz="1200" dirty="0">
              <a:solidFill>
                <a:srgbClr val="00B050"/>
              </a:solidFill>
            </a:endParaRPr>
          </a:p>
          <a:p>
            <a:pPr marL="342900" lvl="0" indent="-182880">
              <a:lnSpc>
                <a:spcPct val="107000"/>
              </a:lnSpc>
              <a:spcBef>
                <a:spcPts val="200"/>
              </a:spcBef>
              <a:buClr>
                <a:schemeClr val="dk1"/>
              </a:buClr>
              <a:buSzPts val="1000"/>
              <a:buFont typeface="Noto Sans Symbols"/>
              <a:buChar char="▪"/>
            </a:pPr>
            <a:r>
              <a:rPr lang="en-US" sz="1200" dirty="0">
                <a:solidFill>
                  <a:schemeClr val="bg1"/>
                </a:solidFill>
                <a:latin typeface="Gill Sans"/>
                <a:ea typeface="Gill Sans"/>
                <a:cs typeface="Gill Sans"/>
                <a:sym typeface="Gill Sans"/>
              </a:rPr>
              <a:t>Hand molder/shaper (not jeweler)</a:t>
            </a:r>
            <a:endParaRPr lang="en-US" sz="1200" dirty="0">
              <a:solidFill>
                <a:schemeClr val="bg1"/>
              </a:solidFill>
            </a:endParaRPr>
          </a:p>
          <a:p>
            <a:pPr marL="342900" lvl="0" indent="-182880">
              <a:lnSpc>
                <a:spcPct val="107000"/>
              </a:lnSpc>
              <a:spcBef>
                <a:spcPts val="200"/>
              </a:spcBef>
              <a:buClr>
                <a:srgbClr val="00B050"/>
              </a:buClr>
              <a:buSzPts val="1000"/>
              <a:buFont typeface="Noto Sans Symbols"/>
              <a:buChar char="▪"/>
            </a:pPr>
            <a:r>
              <a:rPr lang="en-US" sz="1200" b="1" dirty="0">
                <a:solidFill>
                  <a:schemeClr val="bg1"/>
                </a:solidFill>
                <a:latin typeface="Gill Sans"/>
                <a:ea typeface="Gill Sans"/>
                <a:cs typeface="Gill Sans"/>
                <a:sym typeface="Gill Sans"/>
              </a:rPr>
              <a:t>Heavy-equipment mechanic</a:t>
            </a:r>
            <a:endParaRPr lang="en-US" sz="1200" dirty="0">
              <a:solidFill>
                <a:schemeClr val="bg1"/>
              </a:solidFill>
            </a:endParaRPr>
          </a:p>
          <a:p>
            <a:pPr marL="342900" lvl="0" indent="-182880">
              <a:lnSpc>
                <a:spcPct val="107000"/>
              </a:lnSpc>
              <a:spcBef>
                <a:spcPts val="200"/>
              </a:spcBef>
              <a:buClr>
                <a:schemeClr val="dk1"/>
              </a:buClr>
              <a:buSzPts val="1000"/>
              <a:buFont typeface="Noto Sans Symbols"/>
              <a:buChar char="▪"/>
            </a:pPr>
            <a:r>
              <a:rPr lang="en-US" sz="1200" dirty="0">
                <a:solidFill>
                  <a:schemeClr val="bg1"/>
                </a:solidFill>
                <a:latin typeface="Gill Sans"/>
                <a:ea typeface="Gill Sans"/>
                <a:cs typeface="Gill Sans"/>
                <a:sym typeface="Gill Sans"/>
              </a:rPr>
              <a:t>Janitor or cleaner</a:t>
            </a:r>
            <a:endParaRPr lang="en-US" sz="1200" dirty="0">
              <a:solidFill>
                <a:schemeClr val="bg1"/>
              </a:solidFill>
            </a:endParaRPr>
          </a:p>
          <a:p>
            <a:pPr marL="342900" lvl="0" indent="-182880">
              <a:lnSpc>
                <a:spcPct val="107000"/>
              </a:lnSpc>
              <a:spcBef>
                <a:spcPts val="200"/>
              </a:spcBef>
              <a:buClr>
                <a:schemeClr val="dk1"/>
              </a:buClr>
              <a:buSzPts val="1000"/>
              <a:buFont typeface="Noto Sans Symbols"/>
              <a:buChar char="▪"/>
            </a:pPr>
            <a:r>
              <a:rPr lang="en-US" sz="1200" dirty="0">
                <a:solidFill>
                  <a:schemeClr val="bg1"/>
                </a:solidFill>
                <a:latin typeface="Gill Sans"/>
                <a:ea typeface="Gill Sans"/>
                <a:cs typeface="Gill Sans"/>
                <a:sym typeface="Gill Sans"/>
              </a:rPr>
              <a:t>Machinist</a:t>
            </a:r>
            <a:endParaRPr lang="en-US" sz="1200" dirty="0">
              <a:solidFill>
                <a:schemeClr val="bg1"/>
              </a:solidFill>
            </a:endParaRPr>
          </a:p>
          <a:p>
            <a:pPr marL="342900" lvl="0" indent="-182880">
              <a:lnSpc>
                <a:spcPct val="107000"/>
              </a:lnSpc>
              <a:spcBef>
                <a:spcPts val="200"/>
              </a:spcBef>
              <a:buClr>
                <a:schemeClr val="dk1"/>
              </a:buClr>
              <a:buSzPts val="1000"/>
              <a:buFont typeface="Noto Sans Symbols"/>
              <a:buChar char="▪"/>
            </a:pPr>
            <a:r>
              <a:rPr lang="en-US" sz="1200" dirty="0">
                <a:solidFill>
                  <a:schemeClr val="bg1"/>
                </a:solidFill>
                <a:latin typeface="Gill Sans"/>
                <a:ea typeface="Gill Sans"/>
                <a:cs typeface="Gill Sans"/>
                <a:sym typeface="Gill Sans"/>
              </a:rPr>
              <a:t>Metals/plastics machine operator</a:t>
            </a:r>
            <a:endParaRPr lang="en-US" sz="1200" dirty="0">
              <a:solidFill>
                <a:schemeClr val="bg1"/>
              </a:solidFill>
            </a:endParaRPr>
          </a:p>
          <a:p>
            <a:pPr marL="342900" lvl="0" indent="-182880">
              <a:lnSpc>
                <a:spcPct val="107000"/>
              </a:lnSpc>
              <a:spcBef>
                <a:spcPts val="200"/>
              </a:spcBef>
              <a:buClr>
                <a:schemeClr val="dk1"/>
              </a:buClr>
              <a:buSzPts val="1000"/>
              <a:buFont typeface="Noto Sans Symbols"/>
              <a:buChar char="▪"/>
            </a:pPr>
            <a:r>
              <a:rPr lang="en-US" sz="1200" dirty="0">
                <a:solidFill>
                  <a:schemeClr val="bg1"/>
                </a:solidFill>
                <a:latin typeface="Gill Sans"/>
                <a:ea typeface="Gill Sans"/>
                <a:cs typeface="Gill Sans"/>
                <a:sym typeface="Gill Sans"/>
              </a:rPr>
              <a:t>Molding and casting machine operator</a:t>
            </a:r>
            <a:endParaRPr lang="en-US" sz="1200" dirty="0">
              <a:solidFill>
                <a:schemeClr val="bg1"/>
              </a:solidFill>
            </a:endParaRPr>
          </a:p>
          <a:p>
            <a:pPr marL="342900" lvl="0" indent="-182880">
              <a:lnSpc>
                <a:spcPct val="107000"/>
              </a:lnSpc>
              <a:spcBef>
                <a:spcPts val="200"/>
              </a:spcBef>
              <a:buClr>
                <a:schemeClr val="dk1"/>
              </a:buClr>
              <a:buSzPts val="1000"/>
              <a:buFont typeface="Noto Sans Symbols"/>
              <a:buChar char="▪"/>
            </a:pPr>
            <a:r>
              <a:rPr lang="en-US" sz="1200" b="1" dirty="0">
                <a:solidFill>
                  <a:srgbClr val="00B050"/>
                </a:solidFill>
                <a:latin typeface="Gill Sans"/>
                <a:ea typeface="Gill Sans"/>
                <a:cs typeface="Gill Sans"/>
                <a:sym typeface="Gill Sans"/>
              </a:rPr>
              <a:t>Mining machine operator</a:t>
            </a:r>
            <a:endParaRPr lang="en-US" sz="1200" dirty="0">
              <a:solidFill>
                <a:srgbClr val="00B050"/>
              </a:solidFill>
            </a:endParaRPr>
          </a:p>
          <a:p>
            <a:pPr marL="342900" lvl="0" indent="-182880">
              <a:lnSpc>
                <a:spcPct val="107000"/>
              </a:lnSpc>
              <a:spcBef>
                <a:spcPts val="200"/>
              </a:spcBef>
              <a:buClr>
                <a:schemeClr val="dk1"/>
              </a:buClr>
              <a:buSzPts val="1000"/>
              <a:buFont typeface="Noto Sans Symbols"/>
              <a:buChar char="▪"/>
            </a:pPr>
            <a:r>
              <a:rPr lang="en-US" sz="1200" b="1" dirty="0">
                <a:solidFill>
                  <a:srgbClr val="00B050"/>
                </a:solidFill>
                <a:latin typeface="Gill Sans"/>
                <a:ea typeface="Gill Sans"/>
                <a:cs typeface="Gill Sans"/>
                <a:sym typeface="Gill Sans"/>
              </a:rPr>
              <a:t>Miscellaneous material moving equipment operator</a:t>
            </a:r>
            <a:endParaRPr lang="en-US" sz="1200" dirty="0">
              <a:solidFill>
                <a:srgbClr val="00B050"/>
              </a:solidFill>
            </a:endParaRPr>
          </a:p>
          <a:p>
            <a:pPr marL="342900" lvl="0" indent="-182880">
              <a:lnSpc>
                <a:spcPct val="107000"/>
              </a:lnSpc>
              <a:spcBef>
                <a:spcPts val="200"/>
              </a:spcBef>
              <a:buClr>
                <a:schemeClr val="dk1"/>
              </a:buClr>
              <a:buSzPts val="1000"/>
              <a:buFont typeface="Noto Sans Symbols"/>
              <a:buChar char="▪"/>
            </a:pPr>
            <a:r>
              <a:rPr lang="en-US" sz="1200" dirty="0">
                <a:solidFill>
                  <a:schemeClr val="bg1"/>
                </a:solidFill>
                <a:latin typeface="Gill Sans"/>
                <a:ea typeface="Gill Sans"/>
                <a:cs typeface="Gill Sans"/>
                <a:sym typeface="Gill Sans"/>
              </a:rPr>
              <a:t>Millwright</a:t>
            </a:r>
            <a:endParaRPr lang="en-US" sz="1200" dirty="0">
              <a:solidFill>
                <a:schemeClr val="bg1"/>
              </a:solidFill>
            </a:endParaRPr>
          </a:p>
          <a:p>
            <a:pPr marL="342900" lvl="0" indent="-182880">
              <a:lnSpc>
                <a:spcPct val="107000"/>
              </a:lnSpc>
              <a:spcBef>
                <a:spcPts val="200"/>
              </a:spcBef>
              <a:buClr>
                <a:schemeClr val="dk1"/>
              </a:buClr>
              <a:buSzPts val="1000"/>
              <a:buFont typeface="Noto Sans Symbols"/>
              <a:buChar char="▪"/>
            </a:pPr>
            <a:r>
              <a:rPr lang="en-US" sz="1200" b="1" dirty="0">
                <a:solidFill>
                  <a:srgbClr val="00B050"/>
                </a:solidFill>
                <a:latin typeface="Gill Sans"/>
                <a:ea typeface="Gill Sans"/>
                <a:cs typeface="Gill Sans"/>
                <a:sym typeface="Gill Sans"/>
              </a:rPr>
              <a:t>Operating engineer</a:t>
            </a:r>
            <a:endParaRPr lang="en-US" sz="1200" dirty="0">
              <a:solidFill>
                <a:srgbClr val="00B050"/>
              </a:solidFill>
            </a:endParaRPr>
          </a:p>
          <a:p>
            <a:pPr marL="342900" lvl="0" indent="-182880">
              <a:lnSpc>
                <a:spcPct val="107000"/>
              </a:lnSpc>
              <a:spcBef>
                <a:spcPts val="200"/>
              </a:spcBef>
              <a:buClr>
                <a:schemeClr val="dk1"/>
              </a:buClr>
              <a:buSzPts val="1000"/>
              <a:buFont typeface="Noto Sans Symbols"/>
              <a:buChar char="▪"/>
            </a:pPr>
            <a:r>
              <a:rPr lang="en-US" sz="1200" b="1" dirty="0">
                <a:solidFill>
                  <a:srgbClr val="00B050"/>
                </a:solidFill>
                <a:latin typeface="Gill Sans"/>
                <a:ea typeface="Gill Sans"/>
                <a:cs typeface="Gill Sans"/>
                <a:sym typeface="Gill Sans"/>
              </a:rPr>
              <a:t>Painter who sandblasts (High Risk)</a:t>
            </a:r>
            <a:endParaRPr lang="en-US" sz="1200" dirty="0">
              <a:solidFill>
                <a:srgbClr val="00B050"/>
              </a:solidFill>
            </a:endParaRPr>
          </a:p>
          <a:p>
            <a:pPr marL="342900" lvl="0" indent="-182880">
              <a:lnSpc>
                <a:spcPct val="107000"/>
              </a:lnSpc>
              <a:spcBef>
                <a:spcPts val="200"/>
              </a:spcBef>
              <a:buClr>
                <a:schemeClr val="dk1"/>
              </a:buClr>
              <a:buSzPts val="1000"/>
              <a:buFont typeface="Noto Sans Symbols"/>
              <a:buChar char="▪"/>
            </a:pPr>
            <a:r>
              <a:rPr lang="en-US" sz="1200" dirty="0">
                <a:solidFill>
                  <a:schemeClr val="bg1"/>
                </a:solidFill>
                <a:latin typeface="Gill Sans"/>
                <a:ea typeface="Gill Sans"/>
                <a:cs typeface="Gill Sans"/>
                <a:sym typeface="Gill Sans"/>
              </a:rPr>
              <a:t>Production supervisor</a:t>
            </a:r>
            <a:endParaRPr lang="en-US" sz="1200" dirty="0">
              <a:solidFill>
                <a:schemeClr val="bg1"/>
              </a:solidFill>
            </a:endParaRPr>
          </a:p>
          <a:p>
            <a:pPr marL="342900" lvl="0" indent="-182880">
              <a:lnSpc>
                <a:spcPct val="107000"/>
              </a:lnSpc>
              <a:spcBef>
                <a:spcPts val="200"/>
              </a:spcBef>
              <a:buClr>
                <a:srgbClr val="00B050"/>
              </a:buClr>
              <a:buSzPts val="1000"/>
              <a:buFont typeface="Noto Sans Symbols"/>
              <a:buChar char="▪"/>
            </a:pPr>
            <a:r>
              <a:rPr lang="en-US" sz="1200" b="1" dirty="0">
                <a:solidFill>
                  <a:srgbClr val="00B050"/>
                </a:solidFill>
                <a:latin typeface="Gill Sans"/>
                <a:ea typeface="Gill Sans"/>
                <a:cs typeface="Gill Sans"/>
                <a:sym typeface="Gill Sans"/>
              </a:rPr>
              <a:t>Rock driller (High Risk)</a:t>
            </a:r>
            <a:endParaRPr lang="en-US" sz="1200" dirty="0">
              <a:solidFill>
                <a:srgbClr val="00B050"/>
              </a:solidFill>
            </a:endParaRPr>
          </a:p>
          <a:p>
            <a:pPr marL="342900" lvl="0" indent="-182880">
              <a:lnSpc>
                <a:spcPct val="107000"/>
              </a:lnSpc>
              <a:spcBef>
                <a:spcPts val="200"/>
              </a:spcBef>
              <a:buClr>
                <a:schemeClr val="dk1"/>
              </a:buClr>
              <a:buSzPts val="1000"/>
              <a:buFont typeface="Noto Sans Symbols"/>
              <a:buChar char="▪"/>
            </a:pPr>
            <a:r>
              <a:rPr lang="en-US" sz="1200" b="1" dirty="0">
                <a:solidFill>
                  <a:srgbClr val="00B050"/>
                </a:solidFill>
                <a:latin typeface="Gill Sans"/>
                <a:ea typeface="Gill Sans"/>
                <a:cs typeface="Gill Sans"/>
                <a:sym typeface="Gill Sans"/>
              </a:rPr>
              <a:t>Roof bolter (High Risk)</a:t>
            </a:r>
            <a:endParaRPr lang="en-US" sz="1200" dirty="0">
              <a:solidFill>
                <a:srgbClr val="00B050"/>
              </a:solidFill>
            </a:endParaRPr>
          </a:p>
          <a:p>
            <a:pPr marL="342900" lvl="0" indent="-182880">
              <a:lnSpc>
                <a:spcPct val="107000"/>
              </a:lnSpc>
              <a:spcBef>
                <a:spcPts val="200"/>
              </a:spcBef>
              <a:buClr>
                <a:schemeClr val="dk1"/>
              </a:buClr>
              <a:buSzPts val="1000"/>
              <a:buFont typeface="Noto Sans Symbols"/>
              <a:buChar char="▪"/>
            </a:pPr>
            <a:r>
              <a:rPr lang="en-US" sz="1200" b="1" dirty="0">
                <a:solidFill>
                  <a:srgbClr val="00B050"/>
                </a:solidFill>
                <a:latin typeface="Gill Sans"/>
                <a:ea typeface="Gill Sans"/>
                <a:cs typeface="Gill Sans"/>
                <a:sym typeface="Gill Sans"/>
              </a:rPr>
              <a:t>Sandblaster (High Risk)</a:t>
            </a:r>
            <a:endParaRPr lang="en-US" sz="1200" dirty="0">
              <a:solidFill>
                <a:srgbClr val="00B050"/>
              </a:solidFill>
            </a:endParaRPr>
          </a:p>
          <a:p>
            <a:pPr marL="342900" lvl="0" indent="-182880">
              <a:lnSpc>
                <a:spcPct val="107000"/>
              </a:lnSpc>
              <a:spcBef>
                <a:spcPts val="200"/>
              </a:spcBef>
              <a:buClr>
                <a:schemeClr val="dk1"/>
              </a:buClr>
              <a:buSzPts val="1000"/>
              <a:buFont typeface="Noto Sans Symbols"/>
              <a:buChar char="▪"/>
            </a:pPr>
            <a:r>
              <a:rPr lang="en-US" sz="1200" b="1" dirty="0">
                <a:solidFill>
                  <a:srgbClr val="00B050"/>
                </a:solidFill>
                <a:latin typeface="Gill Sans"/>
                <a:ea typeface="Gill Sans"/>
                <a:cs typeface="Gill Sans"/>
                <a:sym typeface="Gill Sans"/>
              </a:rPr>
              <a:t>Steelworker</a:t>
            </a:r>
            <a:endParaRPr lang="en-US" sz="1200" dirty="0">
              <a:solidFill>
                <a:srgbClr val="00B050"/>
              </a:solidFill>
            </a:endParaRPr>
          </a:p>
          <a:p>
            <a:pPr marL="342900" lvl="0" indent="-182880">
              <a:lnSpc>
                <a:spcPct val="107000"/>
              </a:lnSpc>
              <a:spcBef>
                <a:spcPts val="200"/>
              </a:spcBef>
              <a:buClr>
                <a:srgbClr val="00B050"/>
              </a:buClr>
              <a:buSzPts val="1000"/>
              <a:buFont typeface="Noto Sans Symbols"/>
              <a:buChar char="▪"/>
            </a:pPr>
            <a:r>
              <a:rPr lang="en-US" sz="1200" b="1" dirty="0">
                <a:solidFill>
                  <a:srgbClr val="00B050"/>
                </a:solidFill>
                <a:latin typeface="Gill Sans"/>
                <a:ea typeface="Gill Sans"/>
                <a:cs typeface="Gill Sans"/>
                <a:sym typeface="Gill Sans"/>
              </a:rPr>
              <a:t>Welder/cutter</a:t>
            </a:r>
          </a:p>
        </p:txBody>
      </p:sp>
      <p:sp>
        <p:nvSpPr>
          <p:cNvPr id="8" name="Rectangle 7"/>
          <p:cNvSpPr/>
          <p:nvPr/>
        </p:nvSpPr>
        <p:spPr>
          <a:xfrm>
            <a:off x="6950927" y="400096"/>
            <a:ext cx="2795239" cy="553357"/>
          </a:xfrm>
          <a:prstGeom prst="rect">
            <a:avLst/>
          </a:prstGeom>
        </p:spPr>
        <p:txBody>
          <a:bodyPr wrap="square">
            <a:spAutoFit/>
          </a:bodyPr>
          <a:lstStyle/>
          <a:p>
            <a:pPr lvl="0" algn="ctr">
              <a:lnSpc>
                <a:spcPct val="107000"/>
              </a:lnSpc>
            </a:pPr>
            <a:r>
              <a:rPr lang="en-US" dirty="0">
                <a:solidFill>
                  <a:srgbClr val="00B050"/>
                </a:solidFill>
                <a:latin typeface="Gill Sans"/>
                <a:ea typeface="Gill Sans"/>
                <a:cs typeface="Gill Sans"/>
                <a:sym typeface="Gill Sans"/>
              </a:rPr>
              <a:t>OCCUPATIONS</a:t>
            </a:r>
            <a:br>
              <a:rPr lang="en-US" dirty="0">
                <a:solidFill>
                  <a:srgbClr val="00B050"/>
                </a:solidFill>
                <a:latin typeface="Gill Sans"/>
                <a:ea typeface="Gill Sans"/>
                <a:cs typeface="Gill Sans"/>
                <a:sym typeface="Gill Sans"/>
              </a:rPr>
            </a:br>
            <a:r>
              <a:rPr lang="en-US" dirty="0">
                <a:solidFill>
                  <a:srgbClr val="00B050"/>
                </a:solidFill>
                <a:latin typeface="Gill Sans"/>
                <a:ea typeface="Gill Sans"/>
                <a:cs typeface="Gill Sans"/>
                <a:sym typeface="Gill Sans"/>
              </a:rPr>
              <a:t>Are you one of these?</a:t>
            </a:r>
          </a:p>
        </p:txBody>
      </p:sp>
    </p:spTree>
    <p:extLst>
      <p:ext uri="{BB962C8B-B14F-4D97-AF65-F5344CB8AC3E}">
        <p14:creationId xmlns:p14="http://schemas.microsoft.com/office/powerpoint/2010/main" val="133203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281"/>
        <p:cNvGrpSpPr/>
        <p:nvPr/>
      </p:nvGrpSpPr>
      <p:grpSpPr>
        <a:xfrm>
          <a:off x="0" y="0"/>
          <a:ext cx="0" cy="0"/>
          <a:chOff x="0" y="0"/>
          <a:chExt cx="0" cy="0"/>
        </a:xfrm>
      </p:grpSpPr>
      <p:sp>
        <p:nvSpPr>
          <p:cNvPr id="282" name="Google Shape;282;p35"/>
          <p:cNvSpPr txBox="1">
            <a:spLocks noGrp="1"/>
          </p:cNvSpPr>
          <p:nvPr>
            <p:ph type="title"/>
          </p:nvPr>
        </p:nvSpPr>
        <p:spPr>
          <a:xfrm>
            <a:off x="838200" y="816357"/>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Silica Exposure Control Methods for Construction</a:t>
            </a:r>
            <a:endParaRPr>
              <a:solidFill>
                <a:schemeClr val="lt1"/>
              </a:solidFill>
              <a:latin typeface="Rockwell"/>
              <a:ea typeface="Rockwell"/>
              <a:cs typeface="Rockwell"/>
              <a:sym typeface="Rockwell"/>
            </a:endParaRPr>
          </a:p>
        </p:txBody>
      </p:sp>
      <p:sp>
        <p:nvSpPr>
          <p:cNvPr id="283" name="Google Shape;283;p35"/>
          <p:cNvSpPr txBox="1">
            <a:spLocks noGrp="1"/>
          </p:cNvSpPr>
          <p:nvPr>
            <p:ph type="body" idx="1"/>
          </p:nvPr>
        </p:nvSpPr>
        <p:spPr>
          <a:xfrm>
            <a:off x="838200" y="2011680"/>
            <a:ext cx="11099800" cy="484632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chemeClr val="lt1"/>
              </a:buClr>
              <a:buSzPts val="2775"/>
              <a:buChar char="•"/>
            </a:pPr>
            <a:r>
              <a:rPr lang="en-US" sz="2775">
                <a:solidFill>
                  <a:schemeClr val="lt1"/>
                </a:solidFill>
                <a:latin typeface="Gill Sans"/>
                <a:ea typeface="Gill Sans"/>
                <a:cs typeface="Gill Sans"/>
                <a:sym typeface="Gill Sans"/>
              </a:rPr>
              <a:t>The first step for an employer is to determine if the standard applies to the worker </a:t>
            </a:r>
            <a:endParaRPr sz="2775">
              <a:solidFill>
                <a:schemeClr val="lt1"/>
              </a:solidFill>
              <a:latin typeface="Gill Sans"/>
              <a:ea typeface="Gill Sans"/>
              <a:cs typeface="Gill Sans"/>
              <a:sym typeface="Gill Sans"/>
            </a:endParaRPr>
          </a:p>
          <a:p>
            <a:pPr marL="228600" lvl="0" indent="-52387" algn="l" rtl="0">
              <a:lnSpc>
                <a:spcPct val="80000"/>
              </a:lnSpc>
              <a:spcBef>
                <a:spcPts val="0"/>
              </a:spcBef>
              <a:spcAft>
                <a:spcPts val="0"/>
              </a:spcAft>
              <a:buClr>
                <a:schemeClr val="dk1"/>
              </a:buClr>
              <a:buSzPts val="2775"/>
              <a:buNone/>
            </a:pPr>
            <a:endParaRPr sz="2775">
              <a:solidFill>
                <a:schemeClr val="lt1"/>
              </a:solidFill>
              <a:latin typeface="Gill Sans"/>
              <a:ea typeface="Gill Sans"/>
              <a:cs typeface="Gill Sans"/>
              <a:sym typeface="Gill Sans"/>
            </a:endParaRPr>
          </a:p>
          <a:p>
            <a:pPr marL="228600" lvl="0" indent="-228600" algn="l" rtl="0">
              <a:lnSpc>
                <a:spcPct val="80000"/>
              </a:lnSpc>
              <a:spcBef>
                <a:spcPts val="600"/>
              </a:spcBef>
              <a:spcAft>
                <a:spcPts val="0"/>
              </a:spcAft>
              <a:buClr>
                <a:schemeClr val="lt1"/>
              </a:buClr>
              <a:buSzPts val="2775"/>
              <a:buChar char="•"/>
            </a:pPr>
            <a:r>
              <a:rPr lang="en-US" sz="2775">
                <a:solidFill>
                  <a:schemeClr val="lt1"/>
                </a:solidFill>
                <a:latin typeface="Gill Sans"/>
                <a:ea typeface="Gill Sans"/>
                <a:cs typeface="Gill Sans"/>
                <a:sym typeface="Gill Sans"/>
              </a:rPr>
              <a:t>If the work is covered by the standard, the new standard provides flexible alternatives. Employers can either choose;</a:t>
            </a:r>
            <a:endParaRPr/>
          </a:p>
          <a:p>
            <a:pPr marL="228600" lvl="0" indent="-52387" algn="l" rtl="0">
              <a:lnSpc>
                <a:spcPct val="80000"/>
              </a:lnSpc>
              <a:spcBef>
                <a:spcPts val="600"/>
              </a:spcBef>
              <a:spcAft>
                <a:spcPts val="0"/>
              </a:spcAft>
              <a:buClr>
                <a:schemeClr val="dk1"/>
              </a:buClr>
              <a:buSzPts val="2775"/>
              <a:buNone/>
            </a:pPr>
            <a:endParaRPr sz="2775">
              <a:solidFill>
                <a:schemeClr val="lt1"/>
              </a:solidFill>
              <a:latin typeface="Gill Sans"/>
              <a:ea typeface="Gill Sans"/>
              <a:cs typeface="Gill Sans"/>
              <a:sym typeface="Gill Sans"/>
            </a:endParaRPr>
          </a:p>
          <a:p>
            <a:pPr marL="228600" lvl="0" indent="-228600" algn="l" rtl="0">
              <a:lnSpc>
                <a:spcPct val="80000"/>
              </a:lnSpc>
              <a:spcBef>
                <a:spcPts val="600"/>
              </a:spcBef>
              <a:spcAft>
                <a:spcPts val="0"/>
              </a:spcAft>
              <a:buClr>
                <a:schemeClr val="lt1"/>
              </a:buClr>
              <a:buSzPts val="2775"/>
              <a:buChar char="•"/>
            </a:pPr>
            <a:r>
              <a:rPr lang="en-US" sz="2775">
                <a:solidFill>
                  <a:schemeClr val="lt1"/>
                </a:solidFill>
                <a:latin typeface="Gill Sans"/>
                <a:ea typeface="Gill Sans"/>
                <a:cs typeface="Gill Sans"/>
                <a:sym typeface="Gill Sans"/>
              </a:rPr>
              <a:t>Specified exposure control methods-Use a control method laid out in Table 1 of the construction standard; or</a:t>
            </a:r>
            <a:endParaRPr/>
          </a:p>
          <a:p>
            <a:pPr marL="228600" lvl="0" indent="-52387" algn="l" rtl="0">
              <a:lnSpc>
                <a:spcPct val="80000"/>
              </a:lnSpc>
              <a:spcBef>
                <a:spcPts val="600"/>
              </a:spcBef>
              <a:spcAft>
                <a:spcPts val="0"/>
              </a:spcAft>
              <a:buClr>
                <a:schemeClr val="dk1"/>
              </a:buClr>
              <a:buSzPts val="2775"/>
              <a:buNone/>
            </a:pPr>
            <a:endParaRPr sz="2775">
              <a:solidFill>
                <a:schemeClr val="lt1"/>
              </a:solidFill>
              <a:latin typeface="Gill Sans"/>
              <a:ea typeface="Gill Sans"/>
              <a:cs typeface="Gill Sans"/>
              <a:sym typeface="Gill Sans"/>
            </a:endParaRPr>
          </a:p>
          <a:p>
            <a:pPr marL="228600" lvl="0" indent="-228600" algn="l" rtl="0">
              <a:lnSpc>
                <a:spcPct val="80000"/>
              </a:lnSpc>
              <a:spcBef>
                <a:spcPts val="600"/>
              </a:spcBef>
              <a:spcAft>
                <a:spcPts val="0"/>
              </a:spcAft>
              <a:buClr>
                <a:schemeClr val="lt1"/>
              </a:buClr>
              <a:buSzPts val="2775"/>
              <a:buChar char="•"/>
            </a:pPr>
            <a:r>
              <a:rPr lang="en-US" sz="2775">
                <a:solidFill>
                  <a:schemeClr val="lt1"/>
                </a:solidFill>
                <a:latin typeface="Gill Sans"/>
                <a:ea typeface="Gill Sans"/>
                <a:cs typeface="Gill Sans"/>
                <a:sym typeface="Gill Sans"/>
              </a:rPr>
              <a:t>Alternative exposure control methods-Measure workers’ exposure to silica and independently decide which dust control methods work best to limit exposures to the PEL in their workplaces</a:t>
            </a:r>
            <a:endParaRPr/>
          </a:p>
          <a:p>
            <a:pPr marL="228600" lvl="0" indent="-64135" algn="l" rtl="0">
              <a:lnSpc>
                <a:spcPct val="80000"/>
              </a:lnSpc>
              <a:spcBef>
                <a:spcPts val="1600"/>
              </a:spcBef>
              <a:spcAft>
                <a:spcPts val="0"/>
              </a:spcAft>
              <a:buClr>
                <a:schemeClr val="dk1"/>
              </a:buClr>
              <a:buSzPts val="2590"/>
              <a:buNone/>
            </a:pPr>
            <a:endParaRPr sz="2590">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3">
                                            <p:txEl>
                                              <p:pRg st="0" end="0"/>
                                            </p:txEl>
                                          </p:spTgt>
                                        </p:tgtEl>
                                        <p:attrNameLst>
                                          <p:attrName>style.visibility</p:attrName>
                                        </p:attrNameLst>
                                      </p:cBhvr>
                                      <p:to>
                                        <p:strVal val="visible"/>
                                      </p:to>
                                    </p:set>
                                    <p:animEffect transition="in" filter="fade">
                                      <p:cBhvr>
                                        <p:cTn id="7" dur="1000"/>
                                        <p:tgtEl>
                                          <p:spTgt spid="2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3">
                                            <p:txEl>
                                              <p:pRg st="1" end="1"/>
                                            </p:txEl>
                                          </p:spTgt>
                                        </p:tgtEl>
                                        <p:attrNameLst>
                                          <p:attrName>style.visibility</p:attrName>
                                        </p:attrNameLst>
                                      </p:cBhvr>
                                      <p:to>
                                        <p:strVal val="visible"/>
                                      </p:to>
                                    </p:set>
                                    <p:animEffect transition="in" filter="fade">
                                      <p:cBhvr>
                                        <p:cTn id="12" dur="1000"/>
                                        <p:tgtEl>
                                          <p:spTgt spid="2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3">
                                            <p:txEl>
                                              <p:pRg st="2" end="2"/>
                                            </p:txEl>
                                          </p:spTgt>
                                        </p:tgtEl>
                                        <p:attrNameLst>
                                          <p:attrName>style.visibility</p:attrName>
                                        </p:attrNameLst>
                                      </p:cBhvr>
                                      <p:to>
                                        <p:strVal val="visible"/>
                                      </p:to>
                                    </p:set>
                                    <p:animEffect transition="in" filter="fade">
                                      <p:cBhvr>
                                        <p:cTn id="17" dur="1000"/>
                                        <p:tgtEl>
                                          <p:spTgt spid="2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3">
                                            <p:txEl>
                                              <p:pRg st="3" end="3"/>
                                            </p:txEl>
                                          </p:spTgt>
                                        </p:tgtEl>
                                        <p:attrNameLst>
                                          <p:attrName>style.visibility</p:attrName>
                                        </p:attrNameLst>
                                      </p:cBhvr>
                                      <p:to>
                                        <p:strVal val="visible"/>
                                      </p:to>
                                    </p:set>
                                    <p:animEffect transition="in" filter="fade">
                                      <p:cBhvr>
                                        <p:cTn id="22" dur="1000"/>
                                        <p:tgtEl>
                                          <p:spTgt spid="2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3">
                                            <p:txEl>
                                              <p:pRg st="4" end="4"/>
                                            </p:txEl>
                                          </p:spTgt>
                                        </p:tgtEl>
                                        <p:attrNameLst>
                                          <p:attrName>style.visibility</p:attrName>
                                        </p:attrNameLst>
                                      </p:cBhvr>
                                      <p:to>
                                        <p:strVal val="visible"/>
                                      </p:to>
                                    </p:set>
                                    <p:animEffect transition="in" filter="fade">
                                      <p:cBhvr>
                                        <p:cTn id="27" dur="1000"/>
                                        <p:tgtEl>
                                          <p:spTgt spid="2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3">
                                            <p:txEl>
                                              <p:pRg st="5" end="5"/>
                                            </p:txEl>
                                          </p:spTgt>
                                        </p:tgtEl>
                                        <p:attrNameLst>
                                          <p:attrName>style.visibility</p:attrName>
                                        </p:attrNameLst>
                                      </p:cBhvr>
                                      <p:to>
                                        <p:strVal val="visible"/>
                                      </p:to>
                                    </p:set>
                                    <p:animEffect transition="in" filter="fade">
                                      <p:cBhvr>
                                        <p:cTn id="32" dur="1000"/>
                                        <p:tgtEl>
                                          <p:spTgt spid="2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3">
                                            <p:txEl>
                                              <p:pRg st="6" end="6"/>
                                            </p:txEl>
                                          </p:spTgt>
                                        </p:tgtEl>
                                        <p:attrNameLst>
                                          <p:attrName>style.visibility</p:attrName>
                                        </p:attrNameLst>
                                      </p:cBhvr>
                                      <p:to>
                                        <p:strVal val="visible"/>
                                      </p:to>
                                    </p:set>
                                    <p:animEffect transition="in" filter="fade">
                                      <p:cBhvr>
                                        <p:cTn id="37" dur="1000"/>
                                        <p:tgtEl>
                                          <p:spTgt spid="28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83">
                                            <p:txEl>
                                              <p:pRg st="7" end="7"/>
                                            </p:txEl>
                                          </p:spTgt>
                                        </p:tgtEl>
                                        <p:attrNameLst>
                                          <p:attrName>style.visibility</p:attrName>
                                        </p:attrNameLst>
                                      </p:cBhvr>
                                      <p:to>
                                        <p:strVal val="visible"/>
                                      </p:to>
                                    </p:set>
                                    <p:animEffect transition="in" filter="fade">
                                      <p:cBhvr>
                                        <p:cTn id="42" dur="1000"/>
                                        <p:tgtEl>
                                          <p:spTgt spid="2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289"/>
        <p:cNvGrpSpPr/>
        <p:nvPr/>
      </p:nvGrpSpPr>
      <p:grpSpPr>
        <a:xfrm>
          <a:off x="0" y="0"/>
          <a:ext cx="0" cy="0"/>
          <a:chOff x="0" y="0"/>
          <a:chExt cx="0" cy="0"/>
        </a:xfrm>
      </p:grpSpPr>
      <p:sp>
        <p:nvSpPr>
          <p:cNvPr id="290" name="Google Shape;290;p36"/>
          <p:cNvSpPr txBox="1">
            <a:spLocks noGrp="1"/>
          </p:cNvSpPr>
          <p:nvPr>
            <p:ph type="title"/>
          </p:nvPr>
        </p:nvSpPr>
        <p:spPr>
          <a:xfrm>
            <a:off x="820237" y="816357"/>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Silica Control Methods for Construction</a:t>
            </a:r>
            <a:endParaRPr>
              <a:solidFill>
                <a:schemeClr val="lt1"/>
              </a:solidFill>
              <a:latin typeface="Rockwell"/>
              <a:ea typeface="Rockwell"/>
              <a:cs typeface="Rockwell"/>
              <a:sym typeface="Rockwell"/>
            </a:endParaRPr>
          </a:p>
        </p:txBody>
      </p:sp>
      <p:sp>
        <p:nvSpPr>
          <p:cNvPr id="291" name="Google Shape;291;p36"/>
          <p:cNvSpPr txBox="1">
            <a:spLocks noGrp="1"/>
          </p:cNvSpPr>
          <p:nvPr>
            <p:ph type="body" idx="1"/>
          </p:nvPr>
        </p:nvSpPr>
        <p:spPr>
          <a:xfrm>
            <a:off x="162194" y="2011680"/>
            <a:ext cx="11831686" cy="466394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800"/>
              <a:buChar char="•"/>
            </a:pPr>
            <a:r>
              <a:rPr lang="en-US" dirty="0">
                <a:solidFill>
                  <a:schemeClr val="tx1"/>
                </a:solidFill>
                <a:latin typeface="Gill Sans"/>
                <a:ea typeface="Gill Sans"/>
                <a:cs typeface="Gill Sans"/>
                <a:sym typeface="Gill Sans"/>
              </a:rPr>
              <a:t>Table 1 </a:t>
            </a:r>
            <a:endParaRPr dirty="0">
              <a:solidFill>
                <a:schemeClr val="tx1"/>
              </a:solidFill>
              <a:latin typeface="Gill Sans"/>
              <a:ea typeface="Gill Sans"/>
              <a:cs typeface="Gill Sans"/>
              <a:sym typeface="Gill Sans"/>
            </a:endParaRPr>
          </a:p>
          <a:p>
            <a:pPr marL="685800" lvl="1" indent="-228600" algn="l" rtl="0">
              <a:lnSpc>
                <a:spcPct val="90000"/>
              </a:lnSpc>
              <a:spcBef>
                <a:spcPts val="500"/>
              </a:spcBef>
              <a:spcAft>
                <a:spcPts val="0"/>
              </a:spcAft>
              <a:buClr>
                <a:schemeClr val="lt1"/>
              </a:buClr>
              <a:buSzPts val="2800"/>
              <a:buChar char="•"/>
            </a:pPr>
            <a:r>
              <a:rPr lang="en-US" sz="2800" dirty="0">
                <a:solidFill>
                  <a:schemeClr val="lt1"/>
                </a:solidFill>
                <a:latin typeface="Gill Sans"/>
                <a:ea typeface="Gill Sans"/>
                <a:cs typeface="Gill Sans"/>
                <a:sym typeface="Gill Sans"/>
              </a:rPr>
              <a:t>Lists 18 common tasks covering equipment found on construction sites </a:t>
            </a:r>
            <a:endParaRPr sz="2800" dirty="0">
              <a:solidFill>
                <a:schemeClr val="lt1"/>
              </a:solidFill>
              <a:latin typeface="Gill Sans"/>
              <a:ea typeface="Gill Sans"/>
              <a:cs typeface="Gill Sans"/>
              <a:sym typeface="Gill Sans"/>
            </a:endParaRPr>
          </a:p>
          <a:p>
            <a:pPr marL="685800" lvl="1" indent="-50800" algn="l" rtl="0">
              <a:lnSpc>
                <a:spcPct val="90000"/>
              </a:lnSpc>
              <a:spcBef>
                <a:spcPts val="1100"/>
              </a:spcBef>
              <a:spcAft>
                <a:spcPts val="0"/>
              </a:spcAft>
              <a:buClr>
                <a:schemeClr val="dk1"/>
              </a:buClr>
              <a:buSzPts val="2800"/>
              <a:buNone/>
            </a:pPr>
            <a:endParaRPr sz="2800" dirty="0">
              <a:solidFill>
                <a:schemeClr val="lt1"/>
              </a:solidFill>
              <a:latin typeface="Gill Sans"/>
              <a:ea typeface="Gill Sans"/>
              <a:cs typeface="Gill Sans"/>
              <a:sym typeface="Gill Sans"/>
            </a:endParaRPr>
          </a:p>
          <a:p>
            <a:pPr marL="685800" lvl="1" indent="-228600" algn="l" rtl="0">
              <a:lnSpc>
                <a:spcPct val="90000"/>
              </a:lnSpc>
              <a:spcBef>
                <a:spcPts val="1100"/>
              </a:spcBef>
              <a:spcAft>
                <a:spcPts val="0"/>
              </a:spcAft>
              <a:buClr>
                <a:schemeClr val="lt1"/>
              </a:buClr>
              <a:buSzPts val="2800"/>
              <a:buChar char="•"/>
            </a:pPr>
            <a:r>
              <a:rPr lang="en-US" sz="2800" dirty="0">
                <a:solidFill>
                  <a:schemeClr val="lt1"/>
                </a:solidFill>
                <a:latin typeface="Gill Sans"/>
                <a:ea typeface="Gill Sans"/>
                <a:cs typeface="Gill Sans"/>
                <a:sym typeface="Gill Sans"/>
              </a:rPr>
              <a:t>Describes engineering controls or control methods when working with materials containing silica</a:t>
            </a:r>
            <a:endParaRPr dirty="0"/>
          </a:p>
          <a:p>
            <a:pPr marL="685800" lvl="1" indent="-50800" algn="l" rtl="0">
              <a:lnSpc>
                <a:spcPct val="90000"/>
              </a:lnSpc>
              <a:spcBef>
                <a:spcPts val="1100"/>
              </a:spcBef>
              <a:spcAft>
                <a:spcPts val="0"/>
              </a:spcAft>
              <a:buClr>
                <a:schemeClr val="dk1"/>
              </a:buClr>
              <a:buSzPts val="2800"/>
              <a:buNone/>
            </a:pPr>
            <a:endParaRPr sz="2800" dirty="0">
              <a:solidFill>
                <a:schemeClr val="lt1"/>
              </a:solidFill>
              <a:latin typeface="Gill Sans"/>
              <a:ea typeface="Gill Sans"/>
              <a:cs typeface="Gill Sans"/>
              <a:sym typeface="Gill Sans"/>
            </a:endParaRPr>
          </a:p>
          <a:p>
            <a:pPr marL="685800" lvl="1" indent="-228600" algn="l" rtl="0">
              <a:lnSpc>
                <a:spcPct val="90000"/>
              </a:lnSpc>
              <a:spcBef>
                <a:spcPts val="1100"/>
              </a:spcBef>
              <a:spcAft>
                <a:spcPts val="0"/>
              </a:spcAft>
              <a:buClr>
                <a:schemeClr val="lt1"/>
              </a:buClr>
              <a:buSzPts val="2800"/>
              <a:buChar char="•"/>
            </a:pPr>
            <a:r>
              <a:rPr lang="en-US" sz="2800" u="sng" dirty="0">
                <a:solidFill>
                  <a:schemeClr val="lt1"/>
                </a:solidFill>
                <a:latin typeface="Gill Sans"/>
                <a:ea typeface="Gill Sans"/>
                <a:cs typeface="Gill Sans"/>
                <a:sym typeface="Gill Sans"/>
              </a:rPr>
              <a:t>Employers who comply with Table 1 are not required to conduct exposure assessments, or comply with the PEL threshold for workers engaged in tasks creating exposures. </a:t>
            </a:r>
            <a:endParaRPr dirty="0"/>
          </a:p>
          <a:p>
            <a:pPr marL="228600" lvl="0" indent="-50800" algn="l" rtl="0">
              <a:lnSpc>
                <a:spcPct val="90000"/>
              </a:lnSpc>
              <a:spcBef>
                <a:spcPts val="1600"/>
              </a:spcBef>
              <a:spcAft>
                <a:spcPts val="0"/>
              </a:spcAft>
              <a:buClr>
                <a:schemeClr val="dk1"/>
              </a:buClr>
              <a:buSzPts val="2800"/>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1">
                                            <p:txEl>
                                              <p:pRg st="0" end="0"/>
                                            </p:txEl>
                                          </p:spTgt>
                                        </p:tgtEl>
                                        <p:attrNameLst>
                                          <p:attrName>style.visibility</p:attrName>
                                        </p:attrNameLst>
                                      </p:cBhvr>
                                      <p:to>
                                        <p:strVal val="visible"/>
                                      </p:to>
                                    </p:set>
                                    <p:animEffect transition="in" filter="fade">
                                      <p:cBhvr>
                                        <p:cTn id="7" dur="1000"/>
                                        <p:tgtEl>
                                          <p:spTgt spid="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1">
                                            <p:txEl>
                                              <p:pRg st="1" end="1"/>
                                            </p:txEl>
                                          </p:spTgt>
                                        </p:tgtEl>
                                        <p:attrNameLst>
                                          <p:attrName>style.visibility</p:attrName>
                                        </p:attrNameLst>
                                      </p:cBhvr>
                                      <p:to>
                                        <p:strVal val="visible"/>
                                      </p:to>
                                    </p:set>
                                    <p:animEffect transition="in" filter="fade">
                                      <p:cBhvr>
                                        <p:cTn id="12" dur="1000"/>
                                        <p:tgtEl>
                                          <p:spTgt spid="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1">
                                            <p:txEl>
                                              <p:pRg st="2" end="2"/>
                                            </p:txEl>
                                          </p:spTgt>
                                        </p:tgtEl>
                                        <p:attrNameLst>
                                          <p:attrName>style.visibility</p:attrName>
                                        </p:attrNameLst>
                                      </p:cBhvr>
                                      <p:to>
                                        <p:strVal val="visible"/>
                                      </p:to>
                                    </p:set>
                                    <p:animEffect transition="in" filter="fade">
                                      <p:cBhvr>
                                        <p:cTn id="17" dur="1000"/>
                                        <p:tgtEl>
                                          <p:spTgt spid="2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1">
                                            <p:txEl>
                                              <p:pRg st="3" end="3"/>
                                            </p:txEl>
                                          </p:spTgt>
                                        </p:tgtEl>
                                        <p:attrNameLst>
                                          <p:attrName>style.visibility</p:attrName>
                                        </p:attrNameLst>
                                      </p:cBhvr>
                                      <p:to>
                                        <p:strVal val="visible"/>
                                      </p:to>
                                    </p:set>
                                    <p:animEffect transition="in" filter="fade">
                                      <p:cBhvr>
                                        <p:cTn id="22" dur="1000"/>
                                        <p:tgtEl>
                                          <p:spTgt spid="2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1">
                                            <p:txEl>
                                              <p:pRg st="4" end="4"/>
                                            </p:txEl>
                                          </p:spTgt>
                                        </p:tgtEl>
                                        <p:attrNameLst>
                                          <p:attrName>style.visibility</p:attrName>
                                        </p:attrNameLst>
                                      </p:cBhvr>
                                      <p:to>
                                        <p:strVal val="visible"/>
                                      </p:to>
                                    </p:set>
                                    <p:animEffect transition="in" filter="fade">
                                      <p:cBhvr>
                                        <p:cTn id="27" dur="1000"/>
                                        <p:tgtEl>
                                          <p:spTgt spid="2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1">
                                            <p:txEl>
                                              <p:pRg st="5" end="5"/>
                                            </p:txEl>
                                          </p:spTgt>
                                        </p:tgtEl>
                                        <p:attrNameLst>
                                          <p:attrName>style.visibility</p:attrName>
                                        </p:attrNameLst>
                                      </p:cBhvr>
                                      <p:to>
                                        <p:strVal val="visible"/>
                                      </p:to>
                                    </p:set>
                                    <p:animEffect transition="in" filter="fade">
                                      <p:cBhvr>
                                        <p:cTn id="32" dur="1000"/>
                                        <p:tgtEl>
                                          <p:spTgt spid="29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1">
                                            <p:txEl>
                                              <p:pRg st="6" end="6"/>
                                            </p:txEl>
                                          </p:spTgt>
                                        </p:tgtEl>
                                        <p:attrNameLst>
                                          <p:attrName>style.visibility</p:attrName>
                                        </p:attrNameLst>
                                      </p:cBhvr>
                                      <p:to>
                                        <p:strVal val="visible"/>
                                      </p:to>
                                    </p:set>
                                    <p:animEffect transition="in" filter="fade">
                                      <p:cBhvr>
                                        <p:cTn id="37" dur="1000"/>
                                        <p:tgtEl>
                                          <p:spTgt spid="2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296"/>
        <p:cNvGrpSpPr/>
        <p:nvPr/>
      </p:nvGrpSpPr>
      <p:grpSpPr>
        <a:xfrm>
          <a:off x="0" y="0"/>
          <a:ext cx="0" cy="0"/>
          <a:chOff x="0" y="0"/>
          <a:chExt cx="0" cy="0"/>
        </a:xfrm>
      </p:grpSpPr>
      <p:sp>
        <p:nvSpPr>
          <p:cNvPr id="297" name="Google Shape;297;p37"/>
          <p:cNvSpPr txBox="1">
            <a:spLocks noGrp="1"/>
          </p:cNvSpPr>
          <p:nvPr>
            <p:ph type="title"/>
          </p:nvPr>
        </p:nvSpPr>
        <p:spPr>
          <a:xfrm>
            <a:off x="850900" y="11398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Engineering Controls</a:t>
            </a:r>
            <a:endParaRPr>
              <a:solidFill>
                <a:schemeClr val="lt1"/>
              </a:solidFill>
              <a:latin typeface="Rockwell"/>
              <a:ea typeface="Rockwell"/>
              <a:cs typeface="Rockwell"/>
              <a:sym typeface="Rockwell"/>
            </a:endParaRPr>
          </a:p>
        </p:txBody>
      </p:sp>
      <p:sp>
        <p:nvSpPr>
          <p:cNvPr id="298" name="Google Shape;298;p37"/>
          <p:cNvSpPr txBox="1">
            <a:spLocks noGrp="1"/>
          </p:cNvSpPr>
          <p:nvPr>
            <p:ph type="body" idx="1"/>
          </p:nvPr>
        </p:nvSpPr>
        <p:spPr>
          <a:xfrm>
            <a:off x="850900" y="2465388"/>
            <a:ext cx="10515600" cy="439261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800"/>
              <a:buChar char="•"/>
            </a:pPr>
            <a:r>
              <a:rPr lang="en-US">
                <a:solidFill>
                  <a:schemeClr val="lt1"/>
                </a:solidFill>
                <a:latin typeface="Gill Sans"/>
                <a:ea typeface="Gill Sans"/>
                <a:cs typeface="Gill Sans"/>
                <a:sym typeface="Gill Sans"/>
              </a:rPr>
              <a:t>If silica is generated, OSHA requires </a:t>
            </a:r>
            <a:r>
              <a:rPr lang="en-US" b="1" u="sng">
                <a:solidFill>
                  <a:schemeClr val="lt1"/>
                </a:solidFill>
                <a:latin typeface="Gill Sans"/>
                <a:ea typeface="Gill Sans"/>
                <a:cs typeface="Gill Sans"/>
                <a:sym typeface="Gill Sans"/>
              </a:rPr>
              <a:t>engineering controls</a:t>
            </a:r>
            <a:r>
              <a:rPr lang="en-US">
                <a:solidFill>
                  <a:schemeClr val="lt1"/>
                </a:solidFill>
                <a:latin typeface="Gill Sans"/>
                <a:ea typeface="Gill Sans"/>
                <a:cs typeface="Gill Sans"/>
                <a:sym typeface="Gill Sans"/>
              </a:rPr>
              <a:t> involving a mechanical process to eliminate exposure to silica dust</a:t>
            </a:r>
            <a:endParaRPr/>
          </a:p>
          <a:p>
            <a:pPr marL="228600" lvl="0" indent="-50800" algn="l" rtl="0">
              <a:lnSpc>
                <a:spcPct val="90000"/>
              </a:lnSpc>
              <a:spcBef>
                <a:spcPts val="1000"/>
              </a:spcBef>
              <a:spcAft>
                <a:spcPts val="0"/>
              </a:spcAft>
              <a:buClr>
                <a:schemeClr val="dk1"/>
              </a:buClr>
              <a:buSzPts val="2800"/>
              <a:buNone/>
            </a:pPr>
            <a:endParaRPr>
              <a:solidFill>
                <a:schemeClr val="lt1"/>
              </a:solidFill>
              <a:latin typeface="Gill Sans"/>
              <a:ea typeface="Gill Sans"/>
              <a:cs typeface="Gill Sans"/>
              <a:sym typeface="Gill Sans"/>
            </a:endParaRPr>
          </a:p>
          <a:p>
            <a:pPr marL="228600" lvl="0" indent="-228600" algn="l" rtl="0">
              <a:lnSpc>
                <a:spcPct val="90000"/>
              </a:lnSpc>
              <a:spcBef>
                <a:spcPts val="1000"/>
              </a:spcBef>
              <a:spcAft>
                <a:spcPts val="0"/>
              </a:spcAft>
              <a:buClr>
                <a:schemeClr val="lt1"/>
              </a:buClr>
              <a:buSzPts val="2800"/>
              <a:buChar char="•"/>
            </a:pPr>
            <a:r>
              <a:rPr lang="en-US" b="1">
                <a:solidFill>
                  <a:schemeClr val="lt1"/>
                </a:solidFill>
                <a:latin typeface="Gill Sans"/>
                <a:ea typeface="Gill Sans"/>
                <a:cs typeface="Gill Sans"/>
                <a:sym typeface="Gill Sans"/>
              </a:rPr>
              <a:t>2 main methods </a:t>
            </a:r>
            <a:r>
              <a:rPr lang="en-US">
                <a:solidFill>
                  <a:schemeClr val="lt1"/>
                </a:solidFill>
                <a:latin typeface="Gill Sans"/>
                <a:ea typeface="Gill Sans"/>
                <a:cs typeface="Gill Sans"/>
                <a:sym typeface="Gill Sans"/>
              </a:rPr>
              <a:t>are used to control silica dust while operating</a:t>
            </a:r>
            <a:endParaRPr/>
          </a:p>
          <a:p>
            <a:pPr marL="228600" lvl="0" indent="-50800" algn="l" rtl="0">
              <a:lnSpc>
                <a:spcPct val="90000"/>
              </a:lnSpc>
              <a:spcBef>
                <a:spcPts val="1000"/>
              </a:spcBef>
              <a:spcAft>
                <a:spcPts val="0"/>
              </a:spcAft>
              <a:buClr>
                <a:schemeClr val="dk1"/>
              </a:buClr>
              <a:buSzPts val="2800"/>
              <a:buNone/>
            </a:pPr>
            <a:endParaRPr>
              <a:solidFill>
                <a:schemeClr val="lt1"/>
              </a:solidFill>
              <a:latin typeface="Gill Sans"/>
              <a:ea typeface="Gill Sans"/>
              <a:cs typeface="Gill Sans"/>
              <a:sym typeface="Gill Sans"/>
            </a:endParaRPr>
          </a:p>
          <a:p>
            <a:pPr marL="228600" lvl="0" indent="-228600" algn="l" rtl="0">
              <a:lnSpc>
                <a:spcPct val="90000"/>
              </a:lnSpc>
              <a:spcBef>
                <a:spcPts val="1000"/>
              </a:spcBef>
              <a:spcAft>
                <a:spcPts val="0"/>
              </a:spcAft>
              <a:buClr>
                <a:schemeClr val="lt1"/>
              </a:buClr>
              <a:buSzPts val="2800"/>
              <a:buFont typeface="Noto Sans Symbols"/>
              <a:buChar char="✔"/>
            </a:pPr>
            <a:r>
              <a:rPr lang="en-US">
                <a:solidFill>
                  <a:schemeClr val="lt1"/>
                </a:solidFill>
                <a:latin typeface="Gill Sans"/>
                <a:ea typeface="Gill Sans"/>
                <a:cs typeface="Gill Sans"/>
                <a:sym typeface="Gill Sans"/>
              </a:rPr>
              <a:t> Integrated water delivery system (IWDS)</a:t>
            </a:r>
            <a:endParaRPr/>
          </a:p>
          <a:p>
            <a:pPr marL="228600" lvl="0" indent="-228600" algn="l" rtl="0">
              <a:lnSpc>
                <a:spcPct val="90000"/>
              </a:lnSpc>
              <a:spcBef>
                <a:spcPts val="1000"/>
              </a:spcBef>
              <a:spcAft>
                <a:spcPts val="0"/>
              </a:spcAft>
              <a:buClr>
                <a:schemeClr val="lt1"/>
              </a:buClr>
              <a:buSzPts val="2800"/>
              <a:buFont typeface="Noto Sans Symbols"/>
              <a:buChar char="✔"/>
            </a:pPr>
            <a:r>
              <a:rPr lang="en-US">
                <a:solidFill>
                  <a:schemeClr val="lt1"/>
                </a:solidFill>
                <a:latin typeface="Gill Sans"/>
                <a:ea typeface="Gill Sans"/>
                <a:cs typeface="Gill Sans"/>
                <a:sym typeface="Gill Sans"/>
              </a:rPr>
              <a:t> Vacuum dust collection system (VDCS)</a:t>
            </a:r>
            <a:endParaRPr>
              <a:solidFill>
                <a:schemeClr val="lt1"/>
              </a:solidFill>
              <a:latin typeface="Gill Sans"/>
              <a:ea typeface="Gill Sans"/>
              <a:cs typeface="Gill Sans"/>
              <a:sym typeface="Gill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304"/>
        <p:cNvGrpSpPr/>
        <p:nvPr/>
      </p:nvGrpSpPr>
      <p:grpSpPr>
        <a:xfrm>
          <a:off x="0" y="0"/>
          <a:ext cx="0" cy="0"/>
          <a:chOff x="0" y="0"/>
          <a:chExt cx="0" cy="0"/>
        </a:xfrm>
      </p:grpSpPr>
      <p:sp>
        <p:nvSpPr>
          <p:cNvPr id="305" name="Google Shape;305;p38"/>
          <p:cNvSpPr txBox="1">
            <a:spLocks noGrp="1"/>
          </p:cNvSpPr>
          <p:nvPr>
            <p:ph type="title"/>
          </p:nvPr>
        </p:nvSpPr>
        <p:spPr>
          <a:xfrm>
            <a:off x="548640" y="648717"/>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Integrated Water Delivery Controls </a:t>
            </a:r>
            <a:endParaRPr>
              <a:solidFill>
                <a:schemeClr val="lt1"/>
              </a:solidFill>
              <a:latin typeface="Rockwell"/>
              <a:ea typeface="Rockwell"/>
              <a:cs typeface="Rockwell"/>
              <a:sym typeface="Rockwell"/>
            </a:endParaRPr>
          </a:p>
        </p:txBody>
      </p:sp>
      <p:sp>
        <p:nvSpPr>
          <p:cNvPr id="306" name="Google Shape;306;p38"/>
          <p:cNvSpPr txBox="1">
            <a:spLocks noGrp="1"/>
          </p:cNvSpPr>
          <p:nvPr>
            <p:ph type="body" idx="1"/>
          </p:nvPr>
        </p:nvSpPr>
        <p:spPr>
          <a:xfrm>
            <a:off x="736600" y="2286000"/>
            <a:ext cx="7581900" cy="4165599"/>
          </a:xfrm>
          <a:prstGeom prst="rect">
            <a:avLst/>
          </a:prstGeom>
          <a:noFill/>
          <a:ln>
            <a:noFill/>
          </a:ln>
        </p:spPr>
        <p:txBody>
          <a:bodyPr spcFirstLastPara="1" wrap="square" lIns="91425" tIns="45700" rIns="91425" bIns="45700" anchor="t" anchorCtr="0">
            <a:noAutofit/>
          </a:bodyPr>
          <a:lstStyle/>
          <a:p>
            <a:pPr marL="685800" lvl="1" indent="-228600" algn="l" rtl="0">
              <a:lnSpc>
                <a:spcPct val="90000"/>
              </a:lnSpc>
              <a:spcBef>
                <a:spcPts val="0"/>
              </a:spcBef>
              <a:spcAft>
                <a:spcPts val="0"/>
              </a:spcAft>
              <a:buClr>
                <a:schemeClr val="lt1"/>
              </a:buClr>
              <a:buSzPts val="2800"/>
              <a:buChar char="•"/>
            </a:pPr>
            <a:r>
              <a:rPr lang="en-US" sz="2800">
                <a:solidFill>
                  <a:schemeClr val="lt1"/>
                </a:solidFill>
                <a:latin typeface="Gill Sans"/>
                <a:ea typeface="Gill Sans"/>
                <a:cs typeface="Gill Sans"/>
                <a:sym typeface="Gill Sans"/>
              </a:rPr>
              <a:t>Water is supplied to equipment by </a:t>
            </a:r>
            <a:endParaRPr/>
          </a:p>
          <a:p>
            <a:pPr marL="1143000" lvl="2" indent="-228600" algn="l" rtl="0">
              <a:lnSpc>
                <a:spcPct val="90000"/>
              </a:lnSpc>
              <a:spcBef>
                <a:spcPts val="500"/>
              </a:spcBef>
              <a:spcAft>
                <a:spcPts val="0"/>
              </a:spcAft>
              <a:buClr>
                <a:schemeClr val="lt1"/>
              </a:buClr>
              <a:buSzPts val="2800"/>
              <a:buFont typeface="Noto Sans Symbols"/>
              <a:buChar char="✔"/>
            </a:pPr>
            <a:r>
              <a:rPr lang="en-US" sz="2800">
                <a:solidFill>
                  <a:schemeClr val="lt1"/>
                </a:solidFill>
                <a:latin typeface="Gill Sans"/>
                <a:ea typeface="Gill Sans"/>
                <a:cs typeface="Gill Sans"/>
                <a:sym typeface="Gill Sans"/>
              </a:rPr>
              <a:t>a pressurized container,</a:t>
            </a:r>
            <a:endParaRPr/>
          </a:p>
          <a:p>
            <a:pPr marL="1143000" lvl="2" indent="-228600" algn="l" rtl="0">
              <a:lnSpc>
                <a:spcPct val="90000"/>
              </a:lnSpc>
              <a:spcBef>
                <a:spcPts val="500"/>
              </a:spcBef>
              <a:spcAft>
                <a:spcPts val="0"/>
              </a:spcAft>
              <a:buClr>
                <a:schemeClr val="lt1"/>
              </a:buClr>
              <a:buSzPts val="2800"/>
              <a:buFont typeface="Noto Sans Symbols"/>
              <a:buChar char="✔"/>
            </a:pPr>
            <a:r>
              <a:rPr lang="en-US" sz="2800">
                <a:solidFill>
                  <a:schemeClr val="lt1"/>
                </a:solidFill>
                <a:latin typeface="Gill Sans"/>
                <a:ea typeface="Gill Sans"/>
                <a:cs typeface="Gill Sans"/>
                <a:sym typeface="Gill Sans"/>
              </a:rPr>
              <a:t>a constant water source e.g. a hose connected to a faucet</a:t>
            </a:r>
            <a:endParaRPr/>
          </a:p>
          <a:p>
            <a:pPr marL="1143000" lvl="2" indent="-50800" algn="l" rtl="0">
              <a:lnSpc>
                <a:spcPct val="90000"/>
              </a:lnSpc>
              <a:spcBef>
                <a:spcPts val="500"/>
              </a:spcBef>
              <a:spcAft>
                <a:spcPts val="0"/>
              </a:spcAft>
              <a:buClr>
                <a:schemeClr val="dk1"/>
              </a:buClr>
              <a:buSzPts val="2800"/>
              <a:buFont typeface="Noto Sans Symbols"/>
              <a:buNone/>
            </a:pPr>
            <a:endParaRPr sz="2800">
              <a:solidFill>
                <a:schemeClr val="lt1"/>
              </a:solidFill>
              <a:latin typeface="Gill Sans"/>
              <a:ea typeface="Gill Sans"/>
              <a:cs typeface="Gill Sans"/>
              <a:sym typeface="Gill Sans"/>
            </a:endParaRPr>
          </a:p>
          <a:p>
            <a:pPr marL="685800" lvl="1" indent="-228600" algn="l" rtl="0">
              <a:lnSpc>
                <a:spcPct val="90000"/>
              </a:lnSpc>
              <a:spcBef>
                <a:spcPts val="500"/>
              </a:spcBef>
              <a:spcAft>
                <a:spcPts val="0"/>
              </a:spcAft>
              <a:buClr>
                <a:schemeClr val="lt1"/>
              </a:buClr>
              <a:buSzPts val="2800"/>
              <a:buChar char="•"/>
            </a:pPr>
            <a:r>
              <a:rPr lang="en-US" sz="2800">
                <a:solidFill>
                  <a:schemeClr val="lt1"/>
                </a:solidFill>
                <a:latin typeface="Gill Sans"/>
                <a:ea typeface="Gill Sans"/>
                <a:cs typeface="Gill Sans"/>
                <a:sym typeface="Gill Sans"/>
              </a:rPr>
              <a:t>Using water will usually reduce levels to below the PEL in construction activities</a:t>
            </a:r>
            <a:endParaRPr/>
          </a:p>
          <a:p>
            <a:pPr marL="228600" lvl="0" indent="-50800" algn="l" rtl="0">
              <a:lnSpc>
                <a:spcPct val="90000"/>
              </a:lnSpc>
              <a:spcBef>
                <a:spcPts val="1000"/>
              </a:spcBef>
              <a:spcAft>
                <a:spcPts val="0"/>
              </a:spcAft>
              <a:buClr>
                <a:schemeClr val="dk1"/>
              </a:buClr>
              <a:buSzPts val="2800"/>
              <a:buNone/>
            </a:pPr>
            <a:endParaRPr>
              <a:solidFill>
                <a:schemeClr val="lt1"/>
              </a:solidFill>
              <a:latin typeface="Gill Sans"/>
              <a:ea typeface="Gill Sans"/>
              <a:cs typeface="Gill Sans"/>
              <a:sym typeface="Gill Sans"/>
            </a:endParaRPr>
          </a:p>
        </p:txBody>
      </p:sp>
      <p:pic>
        <p:nvPicPr>
          <p:cNvPr id="2" name="Picture 1" descr="a concrete saw"/>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1732" y="1974280"/>
            <a:ext cx="3657600" cy="320992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313"/>
        <p:cNvGrpSpPr/>
        <p:nvPr/>
      </p:nvGrpSpPr>
      <p:grpSpPr>
        <a:xfrm>
          <a:off x="0" y="0"/>
          <a:ext cx="0" cy="0"/>
          <a:chOff x="0" y="0"/>
          <a:chExt cx="0" cy="0"/>
        </a:xfrm>
      </p:grpSpPr>
      <p:sp>
        <p:nvSpPr>
          <p:cNvPr id="314" name="Google Shape;314;p39"/>
          <p:cNvSpPr txBox="1">
            <a:spLocks noGrp="1"/>
          </p:cNvSpPr>
          <p:nvPr>
            <p:ph type="title"/>
          </p:nvPr>
        </p:nvSpPr>
        <p:spPr>
          <a:xfrm>
            <a:off x="162194" y="1075721"/>
            <a:ext cx="11686906"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Integrated Water Delivery Controls Continued</a:t>
            </a:r>
            <a:endParaRPr/>
          </a:p>
        </p:txBody>
      </p:sp>
      <p:sp>
        <p:nvSpPr>
          <p:cNvPr id="315" name="Google Shape;315;p39"/>
          <p:cNvSpPr txBox="1">
            <a:spLocks noGrp="1"/>
          </p:cNvSpPr>
          <p:nvPr>
            <p:ph type="body" idx="1"/>
          </p:nvPr>
        </p:nvSpPr>
        <p:spPr>
          <a:xfrm>
            <a:off x="0" y="2401284"/>
            <a:ext cx="12009120" cy="4110639"/>
          </a:xfrm>
          <a:prstGeom prst="rect">
            <a:avLst/>
          </a:prstGeom>
          <a:noFill/>
          <a:ln>
            <a:noFill/>
          </a:ln>
        </p:spPr>
        <p:txBody>
          <a:bodyPr spcFirstLastPara="1" wrap="square" lIns="91425" tIns="45700" rIns="91425" bIns="45700" anchor="t" anchorCtr="0">
            <a:noAutofit/>
          </a:bodyPr>
          <a:lstStyle/>
          <a:p>
            <a:pPr marL="685800" lvl="1" indent="-228600" algn="l" rtl="0">
              <a:lnSpc>
                <a:spcPct val="90000"/>
              </a:lnSpc>
              <a:spcBef>
                <a:spcPts val="0"/>
              </a:spcBef>
              <a:spcAft>
                <a:spcPts val="0"/>
              </a:spcAft>
              <a:buClr>
                <a:schemeClr val="lt1"/>
              </a:buClr>
              <a:buSzPts val="2800"/>
              <a:buChar char="•"/>
            </a:pPr>
            <a:r>
              <a:rPr lang="en-US" sz="2800">
                <a:solidFill>
                  <a:schemeClr val="lt1"/>
                </a:solidFill>
                <a:latin typeface="Gill Sans"/>
                <a:ea typeface="Gill Sans"/>
                <a:cs typeface="Gill Sans"/>
                <a:sym typeface="Gill Sans"/>
              </a:rPr>
              <a:t>An adequate supply of water for dust suppression is needed (at the flow rates specified by the manufacturer)</a:t>
            </a:r>
            <a:endParaRPr/>
          </a:p>
          <a:p>
            <a:pPr marL="685800" lvl="1" indent="-50800" algn="l" rtl="0">
              <a:lnSpc>
                <a:spcPct val="90000"/>
              </a:lnSpc>
              <a:spcBef>
                <a:spcPts val="500"/>
              </a:spcBef>
              <a:spcAft>
                <a:spcPts val="0"/>
              </a:spcAft>
              <a:buClr>
                <a:schemeClr val="dk1"/>
              </a:buClr>
              <a:buSzPts val="2800"/>
              <a:buNone/>
            </a:pPr>
            <a:endParaRPr sz="2800">
              <a:solidFill>
                <a:schemeClr val="lt1"/>
              </a:solidFill>
              <a:latin typeface="Gill Sans"/>
              <a:ea typeface="Gill Sans"/>
              <a:cs typeface="Gill Sans"/>
              <a:sym typeface="Gill Sans"/>
            </a:endParaRPr>
          </a:p>
          <a:p>
            <a:pPr marL="685800" lvl="1" indent="-228600" algn="l" rtl="0">
              <a:lnSpc>
                <a:spcPct val="90000"/>
              </a:lnSpc>
              <a:spcBef>
                <a:spcPts val="500"/>
              </a:spcBef>
              <a:spcAft>
                <a:spcPts val="0"/>
              </a:spcAft>
              <a:buClr>
                <a:schemeClr val="lt1"/>
              </a:buClr>
              <a:buSzPts val="2800"/>
              <a:buChar char="•"/>
            </a:pPr>
            <a:r>
              <a:rPr lang="en-US" sz="2800">
                <a:solidFill>
                  <a:schemeClr val="lt1"/>
                </a:solidFill>
                <a:latin typeface="Gill Sans"/>
                <a:ea typeface="Gill Sans"/>
                <a:cs typeface="Gill Sans"/>
                <a:sym typeface="Gill Sans"/>
              </a:rPr>
              <a:t>The spray nozzle must be working properly to apply water at the point of dust generation </a:t>
            </a:r>
            <a:endParaRPr sz="2800">
              <a:solidFill>
                <a:schemeClr val="lt1"/>
              </a:solidFill>
              <a:latin typeface="Gill Sans"/>
              <a:ea typeface="Gill Sans"/>
              <a:cs typeface="Gill Sans"/>
              <a:sym typeface="Gill Sans"/>
            </a:endParaRPr>
          </a:p>
          <a:p>
            <a:pPr marL="685800" lvl="1" indent="-50800" algn="l" rtl="0">
              <a:lnSpc>
                <a:spcPct val="90000"/>
              </a:lnSpc>
              <a:spcBef>
                <a:spcPts val="500"/>
              </a:spcBef>
              <a:spcAft>
                <a:spcPts val="0"/>
              </a:spcAft>
              <a:buClr>
                <a:schemeClr val="dk1"/>
              </a:buClr>
              <a:buSzPts val="2800"/>
              <a:buNone/>
            </a:pPr>
            <a:endParaRPr sz="2800">
              <a:solidFill>
                <a:schemeClr val="lt1"/>
              </a:solidFill>
              <a:latin typeface="Gill Sans"/>
              <a:ea typeface="Gill Sans"/>
              <a:cs typeface="Gill Sans"/>
              <a:sym typeface="Gill Sans"/>
            </a:endParaRPr>
          </a:p>
          <a:p>
            <a:pPr marL="685800" lvl="1" indent="-228600" algn="l" rtl="0">
              <a:lnSpc>
                <a:spcPct val="90000"/>
              </a:lnSpc>
              <a:spcBef>
                <a:spcPts val="500"/>
              </a:spcBef>
              <a:spcAft>
                <a:spcPts val="0"/>
              </a:spcAft>
              <a:buClr>
                <a:schemeClr val="lt1"/>
              </a:buClr>
              <a:buSzPts val="2800"/>
              <a:buChar char="•"/>
            </a:pPr>
            <a:r>
              <a:rPr lang="en-US" sz="2800">
                <a:solidFill>
                  <a:schemeClr val="lt1"/>
                </a:solidFill>
                <a:latin typeface="Gill Sans"/>
                <a:ea typeface="Gill Sans"/>
                <a:cs typeface="Gill Sans"/>
                <a:sym typeface="Gill Sans"/>
              </a:rPr>
              <a:t>The spray nozzle should not be clogged or damaged</a:t>
            </a:r>
            <a:endParaRPr/>
          </a:p>
          <a:p>
            <a:pPr marL="685800" lvl="1" indent="-50800" algn="l" rtl="0">
              <a:lnSpc>
                <a:spcPct val="90000"/>
              </a:lnSpc>
              <a:spcBef>
                <a:spcPts val="500"/>
              </a:spcBef>
              <a:spcAft>
                <a:spcPts val="0"/>
              </a:spcAft>
              <a:buClr>
                <a:schemeClr val="dk1"/>
              </a:buClr>
              <a:buSzPts val="2800"/>
              <a:buNone/>
            </a:pPr>
            <a:endParaRPr sz="2800">
              <a:solidFill>
                <a:schemeClr val="lt1"/>
              </a:solidFill>
              <a:latin typeface="Gill Sans"/>
              <a:ea typeface="Gill Sans"/>
              <a:cs typeface="Gill Sans"/>
              <a:sym typeface="Gill Sans"/>
            </a:endParaRPr>
          </a:p>
          <a:p>
            <a:pPr marL="685800" lvl="1" indent="-228600" algn="l" rtl="0">
              <a:lnSpc>
                <a:spcPct val="90000"/>
              </a:lnSpc>
              <a:spcBef>
                <a:spcPts val="500"/>
              </a:spcBef>
              <a:spcAft>
                <a:spcPts val="0"/>
              </a:spcAft>
              <a:buClr>
                <a:schemeClr val="lt1"/>
              </a:buClr>
              <a:buSzPts val="2800"/>
              <a:buChar char="•"/>
            </a:pPr>
            <a:r>
              <a:rPr lang="en-US" sz="2800">
                <a:solidFill>
                  <a:schemeClr val="lt1"/>
                </a:solidFill>
                <a:latin typeface="Gill Sans"/>
                <a:ea typeface="Gill Sans"/>
                <a:cs typeface="Gill Sans"/>
                <a:sym typeface="Gill Sans"/>
              </a:rPr>
              <a:t>All hoses and connections must be intact.</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5">
                                            <p:txEl>
                                              <p:pRg st="0" end="0"/>
                                            </p:txEl>
                                          </p:spTgt>
                                        </p:tgtEl>
                                        <p:attrNameLst>
                                          <p:attrName>style.visibility</p:attrName>
                                        </p:attrNameLst>
                                      </p:cBhvr>
                                      <p:to>
                                        <p:strVal val="visible"/>
                                      </p:to>
                                    </p:set>
                                    <p:animEffect transition="in" filter="fade">
                                      <p:cBhvr>
                                        <p:cTn id="7" dur="1000"/>
                                        <p:tgtEl>
                                          <p:spTgt spid="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5">
                                            <p:txEl>
                                              <p:pRg st="1" end="1"/>
                                            </p:txEl>
                                          </p:spTgt>
                                        </p:tgtEl>
                                        <p:attrNameLst>
                                          <p:attrName>style.visibility</p:attrName>
                                        </p:attrNameLst>
                                      </p:cBhvr>
                                      <p:to>
                                        <p:strVal val="visible"/>
                                      </p:to>
                                    </p:set>
                                    <p:animEffect transition="in" filter="fade">
                                      <p:cBhvr>
                                        <p:cTn id="12" dur="1000"/>
                                        <p:tgtEl>
                                          <p:spTgt spid="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5">
                                            <p:txEl>
                                              <p:pRg st="2" end="2"/>
                                            </p:txEl>
                                          </p:spTgt>
                                        </p:tgtEl>
                                        <p:attrNameLst>
                                          <p:attrName>style.visibility</p:attrName>
                                        </p:attrNameLst>
                                      </p:cBhvr>
                                      <p:to>
                                        <p:strVal val="visible"/>
                                      </p:to>
                                    </p:set>
                                    <p:animEffect transition="in" filter="fade">
                                      <p:cBhvr>
                                        <p:cTn id="17" dur="1000"/>
                                        <p:tgtEl>
                                          <p:spTgt spid="3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5">
                                            <p:txEl>
                                              <p:pRg st="3" end="3"/>
                                            </p:txEl>
                                          </p:spTgt>
                                        </p:tgtEl>
                                        <p:attrNameLst>
                                          <p:attrName>style.visibility</p:attrName>
                                        </p:attrNameLst>
                                      </p:cBhvr>
                                      <p:to>
                                        <p:strVal val="visible"/>
                                      </p:to>
                                    </p:set>
                                    <p:animEffect transition="in" filter="fade">
                                      <p:cBhvr>
                                        <p:cTn id="22" dur="1000"/>
                                        <p:tgtEl>
                                          <p:spTgt spid="3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5">
                                            <p:txEl>
                                              <p:pRg st="4" end="4"/>
                                            </p:txEl>
                                          </p:spTgt>
                                        </p:tgtEl>
                                        <p:attrNameLst>
                                          <p:attrName>style.visibility</p:attrName>
                                        </p:attrNameLst>
                                      </p:cBhvr>
                                      <p:to>
                                        <p:strVal val="visible"/>
                                      </p:to>
                                    </p:set>
                                    <p:animEffect transition="in" filter="fade">
                                      <p:cBhvr>
                                        <p:cTn id="27" dur="1000"/>
                                        <p:tgtEl>
                                          <p:spTgt spid="3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5">
                                            <p:txEl>
                                              <p:pRg st="5" end="5"/>
                                            </p:txEl>
                                          </p:spTgt>
                                        </p:tgtEl>
                                        <p:attrNameLst>
                                          <p:attrName>style.visibility</p:attrName>
                                        </p:attrNameLst>
                                      </p:cBhvr>
                                      <p:to>
                                        <p:strVal val="visible"/>
                                      </p:to>
                                    </p:set>
                                    <p:animEffect transition="in" filter="fade">
                                      <p:cBhvr>
                                        <p:cTn id="32" dur="1000"/>
                                        <p:tgtEl>
                                          <p:spTgt spid="3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5">
                                            <p:txEl>
                                              <p:pRg st="6" end="6"/>
                                            </p:txEl>
                                          </p:spTgt>
                                        </p:tgtEl>
                                        <p:attrNameLst>
                                          <p:attrName>style.visibility</p:attrName>
                                        </p:attrNameLst>
                                      </p:cBhvr>
                                      <p:to>
                                        <p:strVal val="visible"/>
                                      </p:to>
                                    </p:set>
                                    <p:animEffect transition="in" filter="fade">
                                      <p:cBhvr>
                                        <p:cTn id="37" dur="1000"/>
                                        <p:tgtEl>
                                          <p:spTgt spid="31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15">
                                            <p:txEl>
                                              <p:pRg st="7" end="7"/>
                                            </p:txEl>
                                          </p:spTgt>
                                        </p:tgtEl>
                                        <p:attrNameLst>
                                          <p:attrName>style.visibility</p:attrName>
                                        </p:attrNameLst>
                                      </p:cBhvr>
                                      <p:to>
                                        <p:strVal val="visible"/>
                                      </p:to>
                                    </p:set>
                                    <p:animEffect transition="in" filter="fade">
                                      <p:cBhvr>
                                        <p:cTn id="42" dur="1000"/>
                                        <p:tgtEl>
                                          <p:spTgt spid="3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321"/>
        <p:cNvGrpSpPr/>
        <p:nvPr/>
      </p:nvGrpSpPr>
      <p:grpSpPr>
        <a:xfrm>
          <a:off x="0" y="0"/>
          <a:ext cx="0" cy="0"/>
          <a:chOff x="0" y="0"/>
          <a:chExt cx="0" cy="0"/>
        </a:xfrm>
      </p:grpSpPr>
      <p:sp>
        <p:nvSpPr>
          <p:cNvPr id="322" name="Google Shape;322;p40"/>
          <p:cNvSpPr txBox="1">
            <a:spLocks noGrp="1"/>
          </p:cNvSpPr>
          <p:nvPr>
            <p:ph type="title"/>
          </p:nvPr>
        </p:nvSpPr>
        <p:spPr>
          <a:xfrm>
            <a:off x="749300" y="816357"/>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Integrated Water Delivery System Secondary Exposures Controls</a:t>
            </a:r>
            <a:endParaRPr/>
          </a:p>
        </p:txBody>
      </p:sp>
      <p:sp>
        <p:nvSpPr>
          <p:cNvPr id="323" name="Google Shape;323;p40"/>
          <p:cNvSpPr txBox="1">
            <a:spLocks noGrp="1"/>
          </p:cNvSpPr>
          <p:nvPr>
            <p:ph type="body" idx="1"/>
          </p:nvPr>
        </p:nvSpPr>
        <p:spPr>
          <a:xfrm>
            <a:off x="304800" y="2506662"/>
            <a:ext cx="11518900" cy="4351338"/>
          </a:xfrm>
          <a:prstGeom prst="rect">
            <a:avLst/>
          </a:prstGeom>
          <a:noFill/>
          <a:ln>
            <a:noFill/>
          </a:ln>
        </p:spPr>
        <p:txBody>
          <a:bodyPr spcFirstLastPara="1" wrap="square" lIns="91425" tIns="45700" rIns="91425" bIns="45700" anchor="t" anchorCtr="0">
            <a:noAutofit/>
          </a:bodyPr>
          <a:lstStyle/>
          <a:p>
            <a:pPr marL="685800" lvl="1" indent="-228600" algn="l" rtl="0">
              <a:lnSpc>
                <a:spcPct val="90000"/>
              </a:lnSpc>
              <a:spcBef>
                <a:spcPts val="0"/>
              </a:spcBef>
              <a:spcAft>
                <a:spcPts val="0"/>
              </a:spcAft>
              <a:buClr>
                <a:schemeClr val="lt1"/>
              </a:buClr>
              <a:buSzPts val="2800"/>
              <a:buChar char="•"/>
            </a:pPr>
            <a:r>
              <a:rPr lang="en-US" sz="2800">
                <a:solidFill>
                  <a:schemeClr val="lt1"/>
                </a:solidFill>
                <a:latin typeface="Gill Sans"/>
                <a:ea typeface="Gill Sans"/>
                <a:cs typeface="Gill Sans"/>
                <a:sym typeface="Gill Sans"/>
              </a:rPr>
              <a:t>Limit secondary exposure by cleaning up any slurry generated</a:t>
            </a:r>
            <a:endParaRPr/>
          </a:p>
          <a:p>
            <a:pPr marL="685800" lvl="1" indent="-50800" algn="l" rtl="0">
              <a:lnSpc>
                <a:spcPct val="90000"/>
              </a:lnSpc>
              <a:spcBef>
                <a:spcPts val="500"/>
              </a:spcBef>
              <a:spcAft>
                <a:spcPts val="0"/>
              </a:spcAft>
              <a:buClr>
                <a:schemeClr val="dk1"/>
              </a:buClr>
              <a:buSzPts val="2800"/>
              <a:buNone/>
            </a:pPr>
            <a:endParaRPr sz="2800">
              <a:solidFill>
                <a:schemeClr val="lt1"/>
              </a:solidFill>
              <a:latin typeface="Gill Sans"/>
              <a:ea typeface="Gill Sans"/>
              <a:cs typeface="Gill Sans"/>
              <a:sym typeface="Gill Sans"/>
            </a:endParaRPr>
          </a:p>
          <a:p>
            <a:pPr marL="685800" lvl="1" indent="-228600" algn="l" rtl="0">
              <a:lnSpc>
                <a:spcPct val="90000"/>
              </a:lnSpc>
              <a:spcBef>
                <a:spcPts val="500"/>
              </a:spcBef>
              <a:spcAft>
                <a:spcPts val="0"/>
              </a:spcAft>
              <a:buClr>
                <a:schemeClr val="lt1"/>
              </a:buClr>
              <a:buSzPts val="2800"/>
              <a:buChar char="•"/>
            </a:pPr>
            <a:r>
              <a:rPr lang="en-US" sz="2800">
                <a:solidFill>
                  <a:schemeClr val="lt1"/>
                </a:solidFill>
                <a:latin typeface="Gill Sans"/>
                <a:ea typeface="Gill Sans"/>
                <a:cs typeface="Gill Sans"/>
                <a:sym typeface="Gill Sans"/>
              </a:rPr>
              <a:t>In cold temperatures, where there is a risk of water freezing</a:t>
            </a:r>
            <a:endParaRPr/>
          </a:p>
          <a:p>
            <a:pPr marL="685800" lvl="1" indent="-50800" algn="l" rtl="0">
              <a:lnSpc>
                <a:spcPct val="90000"/>
              </a:lnSpc>
              <a:spcBef>
                <a:spcPts val="500"/>
              </a:spcBef>
              <a:spcAft>
                <a:spcPts val="0"/>
              </a:spcAft>
              <a:buClr>
                <a:schemeClr val="dk1"/>
              </a:buClr>
              <a:buSzPts val="2800"/>
              <a:buNone/>
            </a:pPr>
            <a:endParaRPr sz="2800">
              <a:solidFill>
                <a:schemeClr val="lt1"/>
              </a:solidFill>
              <a:latin typeface="Gill Sans"/>
              <a:ea typeface="Gill Sans"/>
              <a:cs typeface="Gill Sans"/>
              <a:sym typeface="Gill Sans"/>
            </a:endParaRPr>
          </a:p>
          <a:p>
            <a:pPr marL="685800" lvl="1" indent="-228600" algn="l" rtl="0">
              <a:lnSpc>
                <a:spcPct val="90000"/>
              </a:lnSpc>
              <a:spcBef>
                <a:spcPts val="500"/>
              </a:spcBef>
              <a:spcAft>
                <a:spcPts val="0"/>
              </a:spcAft>
              <a:buClr>
                <a:schemeClr val="lt1"/>
              </a:buClr>
              <a:buSzPts val="2800"/>
              <a:buChar char="•"/>
            </a:pPr>
            <a:r>
              <a:rPr lang="en-US" sz="2800">
                <a:solidFill>
                  <a:schemeClr val="lt1"/>
                </a:solidFill>
                <a:latin typeface="Gill Sans"/>
                <a:ea typeface="Gill Sans"/>
                <a:cs typeface="Gill Sans"/>
                <a:sym typeface="Gill Sans"/>
              </a:rPr>
              <a:t>Electrical hazards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3">
                                            <p:txEl>
                                              <p:pRg st="0" end="0"/>
                                            </p:txEl>
                                          </p:spTgt>
                                        </p:tgtEl>
                                        <p:attrNameLst>
                                          <p:attrName>style.visibility</p:attrName>
                                        </p:attrNameLst>
                                      </p:cBhvr>
                                      <p:to>
                                        <p:strVal val="visible"/>
                                      </p:to>
                                    </p:set>
                                    <p:animEffect transition="in" filter="fade">
                                      <p:cBhvr>
                                        <p:cTn id="7" dur="1000"/>
                                        <p:tgtEl>
                                          <p:spTgt spid="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3">
                                            <p:txEl>
                                              <p:pRg st="1" end="1"/>
                                            </p:txEl>
                                          </p:spTgt>
                                        </p:tgtEl>
                                        <p:attrNameLst>
                                          <p:attrName>style.visibility</p:attrName>
                                        </p:attrNameLst>
                                      </p:cBhvr>
                                      <p:to>
                                        <p:strVal val="visible"/>
                                      </p:to>
                                    </p:set>
                                    <p:animEffect transition="in" filter="fade">
                                      <p:cBhvr>
                                        <p:cTn id="12" dur="1000"/>
                                        <p:tgtEl>
                                          <p:spTgt spid="3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3">
                                            <p:txEl>
                                              <p:pRg st="2" end="2"/>
                                            </p:txEl>
                                          </p:spTgt>
                                        </p:tgtEl>
                                        <p:attrNameLst>
                                          <p:attrName>style.visibility</p:attrName>
                                        </p:attrNameLst>
                                      </p:cBhvr>
                                      <p:to>
                                        <p:strVal val="visible"/>
                                      </p:to>
                                    </p:set>
                                    <p:animEffect transition="in" filter="fade">
                                      <p:cBhvr>
                                        <p:cTn id="17" dur="1000"/>
                                        <p:tgtEl>
                                          <p:spTgt spid="3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3">
                                            <p:txEl>
                                              <p:pRg st="3" end="3"/>
                                            </p:txEl>
                                          </p:spTgt>
                                        </p:tgtEl>
                                        <p:attrNameLst>
                                          <p:attrName>style.visibility</p:attrName>
                                        </p:attrNameLst>
                                      </p:cBhvr>
                                      <p:to>
                                        <p:strVal val="visible"/>
                                      </p:to>
                                    </p:set>
                                    <p:animEffect transition="in" filter="fade">
                                      <p:cBhvr>
                                        <p:cTn id="22" dur="1000"/>
                                        <p:tgtEl>
                                          <p:spTgt spid="3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3">
                                            <p:txEl>
                                              <p:pRg st="4" end="4"/>
                                            </p:txEl>
                                          </p:spTgt>
                                        </p:tgtEl>
                                        <p:attrNameLst>
                                          <p:attrName>style.visibility</p:attrName>
                                        </p:attrNameLst>
                                      </p:cBhvr>
                                      <p:to>
                                        <p:strVal val="visible"/>
                                      </p:to>
                                    </p:set>
                                    <p:animEffect transition="in" filter="fade">
                                      <p:cBhvr>
                                        <p:cTn id="27" dur="1000"/>
                                        <p:tgtEl>
                                          <p:spTgt spid="3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329"/>
        <p:cNvGrpSpPr/>
        <p:nvPr/>
      </p:nvGrpSpPr>
      <p:grpSpPr>
        <a:xfrm>
          <a:off x="0" y="0"/>
          <a:ext cx="0" cy="0"/>
          <a:chOff x="0" y="0"/>
          <a:chExt cx="0" cy="0"/>
        </a:xfrm>
      </p:grpSpPr>
      <p:sp>
        <p:nvSpPr>
          <p:cNvPr id="330" name="Google Shape;330;p41"/>
          <p:cNvSpPr txBox="1">
            <a:spLocks noGrp="1"/>
          </p:cNvSpPr>
          <p:nvPr>
            <p:ph type="title"/>
          </p:nvPr>
        </p:nvSpPr>
        <p:spPr>
          <a:xfrm>
            <a:off x="838200" y="765556"/>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Vacuum Dust Collection Equipment</a:t>
            </a:r>
            <a:endParaRPr>
              <a:solidFill>
                <a:schemeClr val="lt1"/>
              </a:solidFill>
              <a:latin typeface="Rockwell"/>
              <a:ea typeface="Rockwell"/>
              <a:cs typeface="Rockwell"/>
              <a:sym typeface="Rockwell"/>
            </a:endParaRPr>
          </a:p>
        </p:txBody>
      </p:sp>
      <p:sp>
        <p:nvSpPr>
          <p:cNvPr id="331" name="Google Shape;331;p41"/>
          <p:cNvSpPr txBox="1">
            <a:spLocks noGrp="1"/>
          </p:cNvSpPr>
          <p:nvPr>
            <p:ph type="body" idx="1"/>
          </p:nvPr>
        </p:nvSpPr>
        <p:spPr>
          <a:xfrm>
            <a:off x="838200" y="2189162"/>
            <a:ext cx="6537960" cy="4348798"/>
          </a:xfrm>
          <a:prstGeom prst="rect">
            <a:avLst/>
          </a:prstGeom>
          <a:noFill/>
          <a:ln>
            <a:noFill/>
          </a:ln>
        </p:spPr>
        <p:txBody>
          <a:bodyPr spcFirstLastPara="1" wrap="square" lIns="91425" tIns="45700" rIns="91425" bIns="45700" anchor="t" anchorCtr="0">
            <a:noAutofit/>
          </a:bodyPr>
          <a:lstStyle/>
          <a:p>
            <a:pPr marL="685800" lvl="1" indent="-228600" algn="l" rtl="0">
              <a:lnSpc>
                <a:spcPct val="90000"/>
              </a:lnSpc>
              <a:spcBef>
                <a:spcPts val="0"/>
              </a:spcBef>
              <a:spcAft>
                <a:spcPts val="0"/>
              </a:spcAft>
              <a:buClr>
                <a:schemeClr val="lt1"/>
              </a:buClr>
              <a:buSzPts val="2800"/>
              <a:buChar char="•"/>
            </a:pPr>
            <a:r>
              <a:rPr lang="en-US" sz="2800">
                <a:solidFill>
                  <a:schemeClr val="lt1"/>
                </a:solidFill>
                <a:latin typeface="Gill Sans"/>
                <a:ea typeface="Gill Sans"/>
                <a:cs typeface="Gill Sans"/>
                <a:sym typeface="Gill Sans"/>
              </a:rPr>
              <a:t>Good method for reducing silica exposures, but may not reliably keep exposure below PEL</a:t>
            </a:r>
            <a:endParaRPr/>
          </a:p>
          <a:p>
            <a:pPr marL="685800" lvl="1" indent="-50800" algn="l" rtl="0">
              <a:lnSpc>
                <a:spcPct val="90000"/>
              </a:lnSpc>
              <a:spcBef>
                <a:spcPts val="500"/>
              </a:spcBef>
              <a:spcAft>
                <a:spcPts val="0"/>
              </a:spcAft>
              <a:buClr>
                <a:schemeClr val="dk1"/>
              </a:buClr>
              <a:buSzPts val="2800"/>
              <a:buNone/>
            </a:pPr>
            <a:endParaRPr sz="2800">
              <a:solidFill>
                <a:schemeClr val="lt1"/>
              </a:solidFill>
              <a:latin typeface="Gill Sans"/>
              <a:ea typeface="Gill Sans"/>
              <a:cs typeface="Gill Sans"/>
              <a:sym typeface="Gill Sans"/>
            </a:endParaRPr>
          </a:p>
          <a:p>
            <a:pPr marL="685800" lvl="1" indent="-228600" algn="l" rtl="0">
              <a:lnSpc>
                <a:spcPct val="90000"/>
              </a:lnSpc>
              <a:spcBef>
                <a:spcPts val="500"/>
              </a:spcBef>
              <a:spcAft>
                <a:spcPts val="0"/>
              </a:spcAft>
              <a:buClr>
                <a:schemeClr val="lt1"/>
              </a:buClr>
              <a:buSzPts val="2800"/>
              <a:buChar char="•"/>
            </a:pPr>
            <a:r>
              <a:rPr lang="en-US" sz="2800">
                <a:solidFill>
                  <a:schemeClr val="lt1"/>
                </a:solidFill>
                <a:latin typeface="Gill Sans"/>
                <a:ea typeface="Gill Sans"/>
                <a:cs typeface="Gill Sans"/>
                <a:sym typeface="Gill Sans"/>
              </a:rPr>
              <a:t>Include dust collector (hood or shroud), vacuum, hose and filters.</a:t>
            </a:r>
            <a:endParaRPr sz="2800">
              <a:solidFill>
                <a:schemeClr val="lt1"/>
              </a:solidFill>
              <a:latin typeface="Gill Sans"/>
              <a:ea typeface="Gill Sans"/>
              <a:cs typeface="Gill Sans"/>
              <a:sym typeface="Gill Sans"/>
            </a:endParaRPr>
          </a:p>
          <a:p>
            <a:pPr marL="228600" lvl="0" indent="-50800" algn="l" rtl="0">
              <a:lnSpc>
                <a:spcPct val="90000"/>
              </a:lnSpc>
              <a:spcBef>
                <a:spcPts val="1000"/>
              </a:spcBef>
              <a:spcAft>
                <a:spcPts val="0"/>
              </a:spcAft>
              <a:buClr>
                <a:schemeClr val="dk1"/>
              </a:buClr>
              <a:buSzPts val="2800"/>
              <a:buNone/>
            </a:pPr>
            <a:endParaRPr>
              <a:solidFill>
                <a:schemeClr val="lt1"/>
              </a:solidFill>
              <a:latin typeface="Gill Sans"/>
              <a:ea typeface="Gill Sans"/>
              <a:cs typeface="Gill Sans"/>
              <a:sym typeface="Gill Sans"/>
            </a:endParaRPr>
          </a:p>
        </p:txBody>
      </p:sp>
      <p:pic>
        <p:nvPicPr>
          <p:cNvPr id="333" name="Google Shape;333;p41" descr="image of a worker drilling into concrete" title="image of a worker drilling into concre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677279" y="2324291"/>
            <a:ext cx="3524121" cy="359754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1">
                                            <p:txEl>
                                              <p:pRg st="0" end="0"/>
                                            </p:txEl>
                                          </p:spTgt>
                                        </p:tgtEl>
                                        <p:attrNameLst>
                                          <p:attrName>style.visibility</p:attrName>
                                        </p:attrNameLst>
                                      </p:cBhvr>
                                      <p:to>
                                        <p:strVal val="visible"/>
                                      </p:to>
                                    </p:set>
                                    <p:animEffect transition="in" filter="fade">
                                      <p:cBhvr>
                                        <p:cTn id="7" dur="1000"/>
                                        <p:tgtEl>
                                          <p:spTgt spid="3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1">
                                            <p:txEl>
                                              <p:pRg st="1" end="1"/>
                                            </p:txEl>
                                          </p:spTgt>
                                        </p:tgtEl>
                                        <p:attrNameLst>
                                          <p:attrName>style.visibility</p:attrName>
                                        </p:attrNameLst>
                                      </p:cBhvr>
                                      <p:to>
                                        <p:strVal val="visible"/>
                                      </p:to>
                                    </p:set>
                                    <p:animEffect transition="in" filter="fade">
                                      <p:cBhvr>
                                        <p:cTn id="12" dur="1000"/>
                                        <p:tgtEl>
                                          <p:spTgt spid="3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1">
                                            <p:txEl>
                                              <p:pRg st="2" end="2"/>
                                            </p:txEl>
                                          </p:spTgt>
                                        </p:tgtEl>
                                        <p:attrNameLst>
                                          <p:attrName>style.visibility</p:attrName>
                                        </p:attrNameLst>
                                      </p:cBhvr>
                                      <p:to>
                                        <p:strVal val="visible"/>
                                      </p:to>
                                    </p:set>
                                    <p:animEffect transition="in" filter="fade">
                                      <p:cBhvr>
                                        <p:cTn id="17" dur="1000"/>
                                        <p:tgtEl>
                                          <p:spTgt spid="3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1">
                                            <p:txEl>
                                              <p:pRg st="3" end="3"/>
                                            </p:txEl>
                                          </p:spTgt>
                                        </p:tgtEl>
                                        <p:attrNameLst>
                                          <p:attrName>style.visibility</p:attrName>
                                        </p:attrNameLst>
                                      </p:cBhvr>
                                      <p:to>
                                        <p:strVal val="visible"/>
                                      </p:to>
                                    </p:set>
                                    <p:animEffect transition="in" filter="fade">
                                      <p:cBhvr>
                                        <p:cTn id="22" dur="1000"/>
                                        <p:tgtEl>
                                          <p:spTgt spid="3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104"/>
        <p:cNvGrpSpPr/>
        <p:nvPr/>
      </p:nvGrpSpPr>
      <p:grpSpPr>
        <a:xfrm>
          <a:off x="0" y="0"/>
          <a:ext cx="0" cy="0"/>
          <a:chOff x="0" y="0"/>
          <a:chExt cx="0" cy="0"/>
        </a:xfrm>
      </p:grpSpPr>
      <p:sp>
        <p:nvSpPr>
          <p:cNvPr id="105" name="Google Shape;105;p15"/>
          <p:cNvSpPr txBox="1">
            <a:spLocks noGrp="1"/>
          </p:cNvSpPr>
          <p:nvPr>
            <p:ph type="title"/>
          </p:nvPr>
        </p:nvSpPr>
        <p:spPr>
          <a:xfrm>
            <a:off x="838200" y="1337057"/>
            <a:ext cx="10515600" cy="87433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Class Room Participation</a:t>
            </a:r>
            <a:endParaRPr/>
          </a:p>
        </p:txBody>
      </p:sp>
      <p:sp>
        <p:nvSpPr>
          <p:cNvPr id="106" name="Google Shape;106;p15"/>
          <p:cNvSpPr txBox="1">
            <a:spLocks noGrp="1"/>
          </p:cNvSpPr>
          <p:nvPr>
            <p:ph type="body" idx="1"/>
          </p:nvPr>
        </p:nvSpPr>
        <p:spPr>
          <a:xfrm>
            <a:off x="838200" y="2527299"/>
            <a:ext cx="7378700" cy="4216401"/>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800"/>
              <a:buChar char="•"/>
            </a:pPr>
            <a:r>
              <a:rPr lang="en-US">
                <a:solidFill>
                  <a:schemeClr val="lt1"/>
                </a:solidFill>
                <a:latin typeface="Gill Sans"/>
                <a:ea typeface="Gill Sans"/>
                <a:cs typeface="Gill Sans"/>
                <a:sym typeface="Gill Sans"/>
              </a:rPr>
              <a:t>The instructor encourages </a:t>
            </a:r>
            <a:r>
              <a:rPr lang="en-US" b="1">
                <a:solidFill>
                  <a:schemeClr val="lt1"/>
                </a:solidFill>
                <a:latin typeface="Gill Sans"/>
                <a:ea typeface="Gill Sans"/>
                <a:cs typeface="Gill Sans"/>
                <a:sym typeface="Gill Sans"/>
              </a:rPr>
              <a:t>open dialog</a:t>
            </a:r>
            <a:endParaRPr/>
          </a:p>
          <a:p>
            <a:pPr marL="228600" lvl="0" indent="-50800" algn="l" rtl="0">
              <a:lnSpc>
                <a:spcPct val="90000"/>
              </a:lnSpc>
              <a:spcBef>
                <a:spcPts val="1000"/>
              </a:spcBef>
              <a:spcAft>
                <a:spcPts val="0"/>
              </a:spcAft>
              <a:buClr>
                <a:schemeClr val="dk1"/>
              </a:buClr>
              <a:buSzPts val="2800"/>
              <a:buNone/>
            </a:pPr>
            <a:endParaRPr>
              <a:solidFill>
                <a:schemeClr val="lt1"/>
              </a:solidFill>
              <a:latin typeface="Gill Sans"/>
              <a:ea typeface="Gill Sans"/>
              <a:cs typeface="Gill Sans"/>
              <a:sym typeface="Gill Sans"/>
            </a:endParaRPr>
          </a:p>
          <a:p>
            <a:pPr marL="228600" lvl="0" indent="-228600" algn="l" rtl="0">
              <a:lnSpc>
                <a:spcPct val="90000"/>
              </a:lnSpc>
              <a:spcBef>
                <a:spcPts val="1000"/>
              </a:spcBef>
              <a:spcAft>
                <a:spcPts val="0"/>
              </a:spcAft>
              <a:buClr>
                <a:schemeClr val="lt1"/>
              </a:buClr>
              <a:buSzPts val="2800"/>
              <a:buChar char="•"/>
            </a:pPr>
            <a:r>
              <a:rPr lang="en-US">
                <a:solidFill>
                  <a:schemeClr val="lt1"/>
                </a:solidFill>
                <a:latin typeface="Gill Sans"/>
                <a:ea typeface="Gill Sans"/>
                <a:cs typeface="Gill Sans"/>
                <a:sym typeface="Gill Sans"/>
              </a:rPr>
              <a:t>Participants can </a:t>
            </a:r>
            <a:r>
              <a:rPr lang="en-US" b="1">
                <a:solidFill>
                  <a:schemeClr val="lt1"/>
                </a:solidFill>
                <a:latin typeface="Gill Sans"/>
                <a:ea typeface="Gill Sans"/>
                <a:cs typeface="Gill Sans"/>
                <a:sym typeface="Gill Sans"/>
              </a:rPr>
              <a:t>ask questions anytime </a:t>
            </a:r>
            <a:r>
              <a:rPr lang="en-US">
                <a:solidFill>
                  <a:schemeClr val="lt1"/>
                </a:solidFill>
                <a:latin typeface="Gill Sans"/>
                <a:ea typeface="Gill Sans"/>
                <a:cs typeface="Gill Sans"/>
                <a:sym typeface="Gill Sans"/>
              </a:rPr>
              <a:t>during the training presentation</a:t>
            </a:r>
            <a:endParaRPr/>
          </a:p>
          <a:p>
            <a:pPr marL="228600" lvl="0" indent="-50800" algn="l" rtl="0">
              <a:lnSpc>
                <a:spcPct val="90000"/>
              </a:lnSpc>
              <a:spcBef>
                <a:spcPts val="1000"/>
              </a:spcBef>
              <a:spcAft>
                <a:spcPts val="0"/>
              </a:spcAft>
              <a:buClr>
                <a:schemeClr val="dk1"/>
              </a:buClr>
              <a:buSzPts val="2800"/>
              <a:buNone/>
            </a:pPr>
            <a:endParaRPr>
              <a:solidFill>
                <a:schemeClr val="lt1"/>
              </a:solidFill>
              <a:latin typeface="Gill Sans"/>
              <a:ea typeface="Gill Sans"/>
              <a:cs typeface="Gill Sans"/>
              <a:sym typeface="Gill Sans"/>
            </a:endParaRPr>
          </a:p>
          <a:p>
            <a:pPr marL="228600" lvl="0" indent="-228600" algn="l" rtl="0">
              <a:lnSpc>
                <a:spcPct val="90000"/>
              </a:lnSpc>
              <a:spcBef>
                <a:spcPts val="1000"/>
              </a:spcBef>
              <a:spcAft>
                <a:spcPts val="0"/>
              </a:spcAft>
              <a:buClr>
                <a:schemeClr val="lt1"/>
              </a:buClr>
              <a:buSzPts val="2800"/>
              <a:buChar char="•"/>
            </a:pPr>
            <a:r>
              <a:rPr lang="en-US">
                <a:solidFill>
                  <a:schemeClr val="lt1"/>
                </a:solidFill>
                <a:latin typeface="Gill Sans"/>
                <a:ea typeface="Gill Sans"/>
                <a:cs typeface="Gill Sans"/>
                <a:sym typeface="Gill Sans"/>
              </a:rPr>
              <a:t>Media materials will be presented to the class to discuss, </a:t>
            </a:r>
            <a:r>
              <a:rPr lang="en-US" b="1">
                <a:solidFill>
                  <a:schemeClr val="lt1"/>
                </a:solidFill>
                <a:latin typeface="Gill Sans"/>
                <a:ea typeface="Gill Sans"/>
                <a:cs typeface="Gill Sans"/>
                <a:sym typeface="Gill Sans"/>
              </a:rPr>
              <a:t>assess and identify the possible hazards</a:t>
            </a:r>
            <a:r>
              <a:rPr lang="en-US">
                <a:solidFill>
                  <a:schemeClr val="lt1"/>
                </a:solidFill>
                <a:latin typeface="Gill Sans"/>
                <a:ea typeface="Gill Sans"/>
                <a:cs typeface="Gill Sans"/>
                <a:sym typeface="Gill Sans"/>
              </a:rPr>
              <a:t> to excavation and trenching activities</a:t>
            </a:r>
            <a:endParaRPr/>
          </a:p>
          <a:p>
            <a:pPr marL="228600" lvl="0" indent="-50800" algn="l" rtl="0">
              <a:lnSpc>
                <a:spcPct val="90000"/>
              </a:lnSpc>
              <a:spcBef>
                <a:spcPts val="1000"/>
              </a:spcBef>
              <a:spcAft>
                <a:spcPts val="0"/>
              </a:spcAft>
              <a:buClr>
                <a:schemeClr val="dk1"/>
              </a:buClr>
              <a:buSzPts val="2800"/>
              <a:buNone/>
            </a:pPr>
            <a:endParaRPr/>
          </a:p>
        </p:txBody>
      </p:sp>
      <p:pic>
        <p:nvPicPr>
          <p:cNvPr id="2" name="Picture 1" descr="Mnds under construc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1659" y="2211388"/>
            <a:ext cx="2962141" cy="310896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338"/>
        <p:cNvGrpSpPr/>
        <p:nvPr/>
      </p:nvGrpSpPr>
      <p:grpSpPr>
        <a:xfrm>
          <a:off x="0" y="0"/>
          <a:ext cx="0" cy="0"/>
          <a:chOff x="0" y="0"/>
          <a:chExt cx="0" cy="0"/>
        </a:xfrm>
      </p:grpSpPr>
      <p:sp>
        <p:nvSpPr>
          <p:cNvPr id="339" name="Google Shape;339;p42"/>
          <p:cNvSpPr txBox="1">
            <a:spLocks noGrp="1"/>
          </p:cNvSpPr>
          <p:nvPr>
            <p:ph type="title"/>
          </p:nvPr>
        </p:nvSpPr>
        <p:spPr>
          <a:xfrm>
            <a:off x="838200" y="816357"/>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Vacuum Dust Collection Controls </a:t>
            </a:r>
            <a:endParaRPr/>
          </a:p>
        </p:txBody>
      </p:sp>
      <p:sp>
        <p:nvSpPr>
          <p:cNvPr id="340" name="Google Shape;340;p42"/>
          <p:cNvSpPr txBox="1">
            <a:spLocks noGrp="1"/>
          </p:cNvSpPr>
          <p:nvPr>
            <p:ph type="body" idx="1"/>
          </p:nvPr>
        </p:nvSpPr>
        <p:spPr>
          <a:xfrm>
            <a:off x="838200" y="1837120"/>
            <a:ext cx="10782300" cy="4351338"/>
          </a:xfrm>
          <a:prstGeom prst="rect">
            <a:avLst/>
          </a:prstGeom>
          <a:noFill/>
          <a:ln>
            <a:noFill/>
          </a:ln>
        </p:spPr>
        <p:txBody>
          <a:bodyPr spcFirstLastPara="1" wrap="square" lIns="91425" tIns="45700" rIns="91425" bIns="45700" anchor="t" anchorCtr="0">
            <a:noAutofit/>
          </a:bodyPr>
          <a:lstStyle/>
          <a:p>
            <a:pPr marL="457200" lvl="1" indent="0" algn="l" rtl="0">
              <a:lnSpc>
                <a:spcPct val="80000"/>
              </a:lnSpc>
              <a:spcBef>
                <a:spcPts val="0"/>
              </a:spcBef>
              <a:spcAft>
                <a:spcPts val="0"/>
              </a:spcAft>
              <a:buClr>
                <a:schemeClr val="dk1"/>
              </a:buClr>
              <a:buSzPts val="2800"/>
              <a:buNone/>
            </a:pPr>
            <a:endParaRPr sz="2800">
              <a:solidFill>
                <a:schemeClr val="lt1"/>
              </a:solidFill>
              <a:latin typeface="Gill Sans"/>
              <a:ea typeface="Gill Sans"/>
              <a:cs typeface="Gill Sans"/>
              <a:sym typeface="Gill Sans"/>
            </a:endParaRPr>
          </a:p>
          <a:p>
            <a:pPr marL="228600" lvl="0" indent="-228600" algn="l" rtl="0">
              <a:lnSpc>
                <a:spcPct val="80000"/>
              </a:lnSpc>
              <a:spcBef>
                <a:spcPts val="1000"/>
              </a:spcBef>
              <a:spcAft>
                <a:spcPts val="0"/>
              </a:spcAft>
              <a:buClr>
                <a:schemeClr val="lt1"/>
              </a:buClr>
              <a:buSzPts val="2800"/>
              <a:buChar char="•"/>
            </a:pPr>
            <a:r>
              <a:rPr lang="en-US">
                <a:solidFill>
                  <a:schemeClr val="lt1"/>
                </a:solidFill>
                <a:latin typeface="Gill Sans"/>
                <a:ea typeface="Gill Sans"/>
                <a:cs typeface="Gill Sans"/>
                <a:sym typeface="Gill Sans"/>
              </a:rPr>
              <a:t>Include a dust collector (hood or shroud), vacuum, hose and filter(s)</a:t>
            </a:r>
            <a:endParaRPr/>
          </a:p>
          <a:p>
            <a:pPr marL="228600" lvl="0" indent="-50800" algn="l" rtl="0">
              <a:lnSpc>
                <a:spcPct val="80000"/>
              </a:lnSpc>
              <a:spcBef>
                <a:spcPts val="1000"/>
              </a:spcBef>
              <a:spcAft>
                <a:spcPts val="0"/>
              </a:spcAft>
              <a:buClr>
                <a:schemeClr val="dk1"/>
              </a:buClr>
              <a:buSzPts val="2800"/>
              <a:buNone/>
            </a:pPr>
            <a:endParaRPr>
              <a:solidFill>
                <a:schemeClr val="lt1"/>
              </a:solidFill>
              <a:latin typeface="Gill Sans"/>
              <a:ea typeface="Gill Sans"/>
              <a:cs typeface="Gill Sans"/>
              <a:sym typeface="Gill Sans"/>
            </a:endParaRPr>
          </a:p>
          <a:p>
            <a:pPr marL="685800" lvl="1" indent="-228600" algn="l" rtl="0">
              <a:lnSpc>
                <a:spcPct val="80000"/>
              </a:lnSpc>
              <a:spcBef>
                <a:spcPts val="500"/>
              </a:spcBef>
              <a:spcAft>
                <a:spcPts val="0"/>
              </a:spcAft>
              <a:buClr>
                <a:schemeClr val="lt1"/>
              </a:buClr>
              <a:buSzPts val="2800"/>
              <a:buChar char="•"/>
            </a:pPr>
            <a:r>
              <a:rPr lang="en-US" sz="2800">
                <a:solidFill>
                  <a:schemeClr val="lt1"/>
                </a:solidFill>
                <a:latin typeface="Gill Sans"/>
                <a:ea typeface="Gill Sans"/>
                <a:cs typeface="Gill Sans"/>
                <a:sym typeface="Gill Sans"/>
              </a:rPr>
              <a:t>Adequate suction to capture dust at the cutting point.</a:t>
            </a:r>
            <a:endParaRPr/>
          </a:p>
          <a:p>
            <a:pPr marL="685800" lvl="1" indent="-228600" algn="l" rtl="0">
              <a:lnSpc>
                <a:spcPct val="80000"/>
              </a:lnSpc>
              <a:spcBef>
                <a:spcPts val="500"/>
              </a:spcBef>
              <a:spcAft>
                <a:spcPts val="0"/>
              </a:spcAft>
              <a:buClr>
                <a:schemeClr val="lt1"/>
              </a:buClr>
              <a:buSzPts val="2800"/>
              <a:buChar char="•"/>
            </a:pPr>
            <a:r>
              <a:rPr lang="en-US" sz="2800">
                <a:solidFill>
                  <a:schemeClr val="lt1"/>
                </a:solidFill>
                <a:latin typeface="Gill Sans"/>
                <a:ea typeface="Gill Sans"/>
                <a:cs typeface="Gill Sans"/>
                <a:sym typeface="Gill Sans"/>
              </a:rPr>
              <a:t>Use a HEPA filter in the vacuum exhaust, and a pre-filter or cyclonic separator to improve vacuum efficiency.</a:t>
            </a:r>
            <a:endParaRPr/>
          </a:p>
          <a:p>
            <a:pPr marL="685800" lvl="1" indent="-228600" algn="l" rtl="0">
              <a:lnSpc>
                <a:spcPct val="80000"/>
              </a:lnSpc>
              <a:spcBef>
                <a:spcPts val="500"/>
              </a:spcBef>
              <a:spcAft>
                <a:spcPts val="0"/>
              </a:spcAft>
              <a:buClr>
                <a:schemeClr val="lt1"/>
              </a:buClr>
              <a:buSzPts val="2800"/>
              <a:buChar char="•"/>
            </a:pPr>
            <a:r>
              <a:rPr lang="en-US" sz="2800">
                <a:solidFill>
                  <a:schemeClr val="lt1"/>
                </a:solidFill>
                <a:latin typeface="Gill Sans"/>
                <a:ea typeface="Gill Sans"/>
                <a:cs typeface="Gill Sans"/>
                <a:sym typeface="Gill Sans"/>
              </a:rPr>
              <a:t>Use a hose size recommended by the manufacturer.</a:t>
            </a:r>
            <a:endParaRPr/>
          </a:p>
          <a:p>
            <a:pPr marL="685800" lvl="1" indent="-228600" algn="l" rtl="0">
              <a:lnSpc>
                <a:spcPct val="80000"/>
              </a:lnSpc>
              <a:spcBef>
                <a:spcPts val="500"/>
              </a:spcBef>
              <a:spcAft>
                <a:spcPts val="0"/>
              </a:spcAft>
              <a:buClr>
                <a:schemeClr val="lt1"/>
              </a:buClr>
              <a:buSzPts val="2800"/>
              <a:buChar char="•"/>
            </a:pPr>
            <a:r>
              <a:rPr lang="en-US" sz="2800">
                <a:solidFill>
                  <a:schemeClr val="lt1"/>
                </a:solidFill>
                <a:latin typeface="Gill Sans"/>
                <a:ea typeface="Gill Sans"/>
                <a:cs typeface="Gill Sans"/>
                <a:sym typeface="Gill Sans"/>
              </a:rPr>
              <a:t>Use a hood or shroud that is recommended by the manufacturer</a:t>
            </a:r>
            <a:endParaRPr/>
          </a:p>
          <a:p>
            <a:pPr marL="685800" lvl="1" indent="-228600" algn="l" rtl="0">
              <a:lnSpc>
                <a:spcPct val="80000"/>
              </a:lnSpc>
              <a:spcBef>
                <a:spcPts val="500"/>
              </a:spcBef>
              <a:spcAft>
                <a:spcPts val="0"/>
              </a:spcAft>
              <a:buClr>
                <a:schemeClr val="lt1"/>
              </a:buClr>
              <a:buSzPts val="2800"/>
              <a:buChar char="•"/>
            </a:pPr>
            <a:r>
              <a:rPr lang="en-US" sz="2800">
                <a:solidFill>
                  <a:schemeClr val="lt1"/>
                </a:solidFill>
                <a:latin typeface="Gill Sans"/>
                <a:ea typeface="Gill Sans"/>
                <a:cs typeface="Gill Sans"/>
                <a:sym typeface="Gill Sans"/>
              </a:rPr>
              <a:t>Must not introduce new hazards, such as obstructing or interfering with safety mechanisms </a:t>
            </a:r>
            <a:endParaRPr/>
          </a:p>
          <a:p>
            <a:pPr marL="685800" lvl="1" indent="-50800" algn="l" rtl="0">
              <a:lnSpc>
                <a:spcPct val="80000"/>
              </a:lnSpc>
              <a:spcBef>
                <a:spcPts val="500"/>
              </a:spcBef>
              <a:spcAft>
                <a:spcPts val="0"/>
              </a:spcAft>
              <a:buClr>
                <a:schemeClr val="dk1"/>
              </a:buClr>
              <a:buSzPts val="2800"/>
              <a:buFont typeface="Noto Sans Symbols"/>
              <a:buNone/>
            </a:pPr>
            <a:endParaRPr sz="2800">
              <a:solidFill>
                <a:schemeClr val="lt1"/>
              </a:solidFill>
              <a:latin typeface="Gill Sans"/>
              <a:ea typeface="Gill Sans"/>
              <a:cs typeface="Gill Sans"/>
              <a:sym typeface="Gill Sans"/>
            </a:endParaRPr>
          </a:p>
          <a:p>
            <a:pPr marL="228600" lvl="0" indent="-50800" algn="l" rtl="0">
              <a:lnSpc>
                <a:spcPct val="80000"/>
              </a:lnSpc>
              <a:spcBef>
                <a:spcPts val="1000"/>
              </a:spcBef>
              <a:spcAft>
                <a:spcPts val="0"/>
              </a:spcAft>
              <a:buClr>
                <a:schemeClr val="dk1"/>
              </a:buClr>
              <a:buSzPts val="2800"/>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346"/>
        <p:cNvGrpSpPr/>
        <p:nvPr/>
      </p:nvGrpSpPr>
      <p:grpSpPr>
        <a:xfrm>
          <a:off x="0" y="0"/>
          <a:ext cx="0" cy="0"/>
          <a:chOff x="0" y="0"/>
          <a:chExt cx="0" cy="0"/>
        </a:xfrm>
      </p:grpSpPr>
      <p:sp>
        <p:nvSpPr>
          <p:cNvPr id="347" name="Google Shape;347;p43"/>
          <p:cNvSpPr txBox="1">
            <a:spLocks noGrp="1"/>
          </p:cNvSpPr>
          <p:nvPr>
            <p:ph type="title"/>
          </p:nvPr>
        </p:nvSpPr>
        <p:spPr>
          <a:xfrm>
            <a:off x="838200" y="99872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Vacuum Dust Collection Controls Continued</a:t>
            </a:r>
            <a:endParaRPr>
              <a:solidFill>
                <a:schemeClr val="lt1"/>
              </a:solidFill>
              <a:latin typeface="Rockwell"/>
              <a:ea typeface="Rockwell"/>
              <a:cs typeface="Rockwell"/>
              <a:sym typeface="Rockwell"/>
            </a:endParaRPr>
          </a:p>
        </p:txBody>
      </p:sp>
      <p:sp>
        <p:nvSpPr>
          <p:cNvPr id="348" name="Google Shape;348;p43"/>
          <p:cNvSpPr txBox="1">
            <a:spLocks noGrp="1"/>
          </p:cNvSpPr>
          <p:nvPr>
            <p:ph type="body" idx="1"/>
          </p:nvPr>
        </p:nvSpPr>
        <p:spPr>
          <a:xfrm>
            <a:off x="655320" y="2682240"/>
            <a:ext cx="10881360" cy="4739640"/>
          </a:xfrm>
          <a:prstGeom prst="rect">
            <a:avLst/>
          </a:prstGeom>
          <a:noFill/>
          <a:ln>
            <a:noFill/>
          </a:ln>
        </p:spPr>
        <p:txBody>
          <a:bodyPr spcFirstLastPara="1" wrap="square" lIns="91425" tIns="45700" rIns="91425" bIns="45700" anchor="t" anchorCtr="0">
            <a:noAutofit/>
          </a:bodyPr>
          <a:lstStyle/>
          <a:p>
            <a:pPr marL="685800" lvl="1" indent="-228600" algn="l" rtl="0">
              <a:lnSpc>
                <a:spcPct val="90000"/>
              </a:lnSpc>
              <a:spcBef>
                <a:spcPts val="0"/>
              </a:spcBef>
              <a:spcAft>
                <a:spcPts val="0"/>
              </a:spcAft>
              <a:buClr>
                <a:schemeClr val="lt1"/>
              </a:buClr>
              <a:buSzPts val="2800"/>
              <a:buChar char="•"/>
            </a:pPr>
            <a:r>
              <a:rPr lang="en-US" sz="2800">
                <a:solidFill>
                  <a:schemeClr val="lt1"/>
                </a:solidFill>
                <a:latin typeface="Gill Sans"/>
                <a:ea typeface="Gill Sans"/>
                <a:cs typeface="Gill Sans"/>
                <a:sym typeface="Gill Sans"/>
              </a:rPr>
              <a:t>Keep the vacuum hose clear and free of debris, kinks and tight bends</a:t>
            </a:r>
            <a:endParaRPr/>
          </a:p>
          <a:p>
            <a:pPr marL="685800" lvl="1" indent="-228600" algn="l" rtl="0">
              <a:lnSpc>
                <a:spcPct val="90000"/>
              </a:lnSpc>
              <a:spcBef>
                <a:spcPts val="500"/>
              </a:spcBef>
              <a:spcAft>
                <a:spcPts val="0"/>
              </a:spcAft>
              <a:buClr>
                <a:schemeClr val="lt1"/>
              </a:buClr>
              <a:buSzPts val="2800"/>
              <a:buChar char="•"/>
            </a:pPr>
            <a:r>
              <a:rPr lang="en-US" sz="2800">
                <a:solidFill>
                  <a:schemeClr val="lt1"/>
                </a:solidFill>
                <a:latin typeface="Gill Sans"/>
                <a:ea typeface="Gill Sans"/>
                <a:cs typeface="Gill Sans"/>
                <a:sym typeface="Gill Sans"/>
              </a:rPr>
              <a:t>Follow the manufacturer’s directions on how to reduce dust buildup on the filter.</a:t>
            </a:r>
            <a:endParaRPr/>
          </a:p>
          <a:p>
            <a:pPr marL="685800" lvl="1" indent="-228600" algn="l" rtl="0">
              <a:lnSpc>
                <a:spcPct val="90000"/>
              </a:lnSpc>
              <a:spcBef>
                <a:spcPts val="500"/>
              </a:spcBef>
              <a:spcAft>
                <a:spcPts val="0"/>
              </a:spcAft>
              <a:buClr>
                <a:schemeClr val="lt1"/>
              </a:buClr>
              <a:buSzPts val="2800"/>
              <a:buChar char="•"/>
            </a:pPr>
            <a:r>
              <a:rPr lang="en-US" sz="2800">
                <a:solidFill>
                  <a:schemeClr val="lt1"/>
                </a:solidFill>
                <a:latin typeface="Gill Sans"/>
                <a:ea typeface="Gill Sans"/>
                <a:cs typeface="Gill Sans"/>
                <a:sym typeface="Gill Sans"/>
              </a:rPr>
              <a:t>Change vacuum-collection bags as needed.</a:t>
            </a:r>
            <a:endParaRPr/>
          </a:p>
          <a:p>
            <a:pPr marL="685800" lvl="1" indent="-228600" algn="l" rtl="0">
              <a:lnSpc>
                <a:spcPct val="90000"/>
              </a:lnSpc>
              <a:spcBef>
                <a:spcPts val="500"/>
              </a:spcBef>
              <a:spcAft>
                <a:spcPts val="0"/>
              </a:spcAft>
              <a:buClr>
                <a:schemeClr val="lt1"/>
              </a:buClr>
              <a:buSzPts val="2800"/>
              <a:buChar char="•"/>
            </a:pPr>
            <a:r>
              <a:rPr lang="en-US" sz="2800">
                <a:solidFill>
                  <a:schemeClr val="lt1"/>
                </a:solidFill>
                <a:latin typeface="Gill Sans"/>
                <a:ea typeface="Gill Sans"/>
                <a:cs typeface="Gill Sans"/>
                <a:sym typeface="Gill Sans"/>
              </a:rPr>
              <a:t>Set up a regular schedule for filter cleaning and maintenance.</a:t>
            </a:r>
            <a:endParaRPr/>
          </a:p>
          <a:p>
            <a:pPr marL="685800" lvl="1" indent="-228600" algn="l" rtl="0">
              <a:lnSpc>
                <a:spcPct val="90000"/>
              </a:lnSpc>
              <a:spcBef>
                <a:spcPts val="500"/>
              </a:spcBef>
              <a:spcAft>
                <a:spcPts val="0"/>
              </a:spcAft>
              <a:buClr>
                <a:schemeClr val="lt1"/>
              </a:buClr>
              <a:buSzPts val="2800"/>
              <a:buChar char="•"/>
            </a:pPr>
            <a:r>
              <a:rPr lang="en-US" sz="2800">
                <a:solidFill>
                  <a:schemeClr val="lt1"/>
                </a:solidFill>
                <a:latin typeface="Gill Sans"/>
                <a:ea typeface="Gill Sans"/>
                <a:cs typeface="Gill Sans"/>
                <a:sym typeface="Gill Sans"/>
              </a:rPr>
              <a:t>Avoid exposure to dust when changing vacuum bags and cleaning or replacing air filters.</a:t>
            </a:r>
            <a:endParaRPr/>
          </a:p>
          <a:p>
            <a:pPr marL="685800" lvl="1" indent="-228600" algn="l" rtl="0">
              <a:lnSpc>
                <a:spcPct val="90000"/>
              </a:lnSpc>
              <a:spcBef>
                <a:spcPts val="500"/>
              </a:spcBef>
              <a:spcAft>
                <a:spcPts val="0"/>
              </a:spcAft>
              <a:buClr>
                <a:schemeClr val="lt1"/>
              </a:buClr>
              <a:buSzPts val="2800"/>
              <a:buChar char="•"/>
            </a:pPr>
            <a:r>
              <a:rPr lang="en-US" sz="2800">
                <a:solidFill>
                  <a:schemeClr val="lt1"/>
                </a:solidFill>
                <a:latin typeface="Gill Sans"/>
                <a:ea typeface="Gill Sans"/>
                <a:cs typeface="Gill Sans"/>
                <a:sym typeface="Gill Sans"/>
              </a:rPr>
              <a:t>Keep the grinder at the appropriate angle.</a:t>
            </a:r>
            <a:endParaRPr/>
          </a:p>
          <a:p>
            <a:pPr marL="228600" lvl="0" indent="-50800" algn="l" rtl="0">
              <a:lnSpc>
                <a:spcPct val="90000"/>
              </a:lnSpc>
              <a:spcBef>
                <a:spcPts val="1000"/>
              </a:spcBef>
              <a:spcAft>
                <a:spcPts val="0"/>
              </a:spcAft>
              <a:buClr>
                <a:schemeClr val="dk1"/>
              </a:buClr>
              <a:buSzPts val="2800"/>
              <a:buNone/>
            </a:pPr>
            <a:endParaRPr>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
                                            <p:txEl>
                                              <p:pRg st="0" end="0"/>
                                            </p:txEl>
                                          </p:spTgt>
                                        </p:tgtEl>
                                        <p:attrNameLst>
                                          <p:attrName>style.visibility</p:attrName>
                                        </p:attrNameLst>
                                      </p:cBhvr>
                                      <p:to>
                                        <p:strVal val="visible"/>
                                      </p:to>
                                    </p:set>
                                    <p:animEffect transition="in" filter="fade">
                                      <p:cBhvr>
                                        <p:cTn id="7" dur="1000"/>
                                        <p:tgtEl>
                                          <p:spTgt spid="3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8">
                                            <p:txEl>
                                              <p:pRg st="1" end="1"/>
                                            </p:txEl>
                                          </p:spTgt>
                                        </p:tgtEl>
                                        <p:attrNameLst>
                                          <p:attrName>style.visibility</p:attrName>
                                        </p:attrNameLst>
                                      </p:cBhvr>
                                      <p:to>
                                        <p:strVal val="visible"/>
                                      </p:to>
                                    </p:set>
                                    <p:animEffect transition="in" filter="fade">
                                      <p:cBhvr>
                                        <p:cTn id="12" dur="1000"/>
                                        <p:tgtEl>
                                          <p:spTgt spid="3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8">
                                            <p:txEl>
                                              <p:pRg st="2" end="2"/>
                                            </p:txEl>
                                          </p:spTgt>
                                        </p:tgtEl>
                                        <p:attrNameLst>
                                          <p:attrName>style.visibility</p:attrName>
                                        </p:attrNameLst>
                                      </p:cBhvr>
                                      <p:to>
                                        <p:strVal val="visible"/>
                                      </p:to>
                                    </p:set>
                                    <p:animEffect transition="in" filter="fade">
                                      <p:cBhvr>
                                        <p:cTn id="17" dur="1000"/>
                                        <p:tgtEl>
                                          <p:spTgt spid="3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8">
                                            <p:txEl>
                                              <p:pRg st="3" end="3"/>
                                            </p:txEl>
                                          </p:spTgt>
                                        </p:tgtEl>
                                        <p:attrNameLst>
                                          <p:attrName>style.visibility</p:attrName>
                                        </p:attrNameLst>
                                      </p:cBhvr>
                                      <p:to>
                                        <p:strVal val="visible"/>
                                      </p:to>
                                    </p:set>
                                    <p:animEffect transition="in" filter="fade">
                                      <p:cBhvr>
                                        <p:cTn id="22" dur="1000"/>
                                        <p:tgtEl>
                                          <p:spTgt spid="3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8">
                                            <p:txEl>
                                              <p:pRg st="4" end="4"/>
                                            </p:txEl>
                                          </p:spTgt>
                                        </p:tgtEl>
                                        <p:attrNameLst>
                                          <p:attrName>style.visibility</p:attrName>
                                        </p:attrNameLst>
                                      </p:cBhvr>
                                      <p:to>
                                        <p:strVal val="visible"/>
                                      </p:to>
                                    </p:set>
                                    <p:animEffect transition="in" filter="fade">
                                      <p:cBhvr>
                                        <p:cTn id="27" dur="1000"/>
                                        <p:tgtEl>
                                          <p:spTgt spid="34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8">
                                            <p:txEl>
                                              <p:pRg st="5" end="5"/>
                                            </p:txEl>
                                          </p:spTgt>
                                        </p:tgtEl>
                                        <p:attrNameLst>
                                          <p:attrName>style.visibility</p:attrName>
                                        </p:attrNameLst>
                                      </p:cBhvr>
                                      <p:to>
                                        <p:strVal val="visible"/>
                                      </p:to>
                                    </p:set>
                                    <p:animEffect transition="in" filter="fade">
                                      <p:cBhvr>
                                        <p:cTn id="32" dur="1000"/>
                                        <p:tgtEl>
                                          <p:spTgt spid="34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8">
                                            <p:txEl>
                                              <p:pRg st="6" end="6"/>
                                            </p:txEl>
                                          </p:spTgt>
                                        </p:tgtEl>
                                        <p:attrNameLst>
                                          <p:attrName>style.visibility</p:attrName>
                                        </p:attrNameLst>
                                      </p:cBhvr>
                                      <p:to>
                                        <p:strVal val="visible"/>
                                      </p:to>
                                    </p:set>
                                    <p:animEffect transition="in" filter="fade">
                                      <p:cBhvr>
                                        <p:cTn id="37" dur="1000"/>
                                        <p:tgtEl>
                                          <p:spTgt spid="34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354"/>
        <p:cNvGrpSpPr/>
        <p:nvPr/>
      </p:nvGrpSpPr>
      <p:grpSpPr>
        <a:xfrm>
          <a:off x="0" y="0"/>
          <a:ext cx="0" cy="0"/>
          <a:chOff x="0" y="0"/>
          <a:chExt cx="0" cy="0"/>
        </a:xfrm>
      </p:grpSpPr>
      <p:sp>
        <p:nvSpPr>
          <p:cNvPr id="355" name="Google Shape;355;p44"/>
          <p:cNvSpPr txBox="1">
            <a:spLocks noGrp="1"/>
          </p:cNvSpPr>
          <p:nvPr>
            <p:ph type="title"/>
          </p:nvPr>
        </p:nvSpPr>
        <p:spPr>
          <a:xfrm>
            <a:off x="850900" y="515937"/>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Administrative Controls </a:t>
            </a:r>
            <a:endParaRPr>
              <a:solidFill>
                <a:schemeClr val="lt1"/>
              </a:solidFill>
              <a:latin typeface="Rockwell"/>
              <a:ea typeface="Rockwell"/>
              <a:cs typeface="Rockwell"/>
              <a:sym typeface="Rockwell"/>
            </a:endParaRPr>
          </a:p>
        </p:txBody>
      </p:sp>
      <p:sp>
        <p:nvSpPr>
          <p:cNvPr id="356" name="Google Shape;356;p44"/>
          <p:cNvSpPr txBox="1">
            <a:spLocks noGrp="1"/>
          </p:cNvSpPr>
          <p:nvPr>
            <p:ph type="body" idx="1"/>
          </p:nvPr>
        </p:nvSpPr>
        <p:spPr>
          <a:xfrm>
            <a:off x="0" y="1841500"/>
            <a:ext cx="7620000" cy="5016500"/>
          </a:xfrm>
          <a:prstGeom prst="rect">
            <a:avLst/>
          </a:prstGeom>
          <a:noFill/>
          <a:ln>
            <a:noFill/>
          </a:ln>
        </p:spPr>
        <p:txBody>
          <a:bodyPr spcFirstLastPara="1" wrap="square" lIns="91425" tIns="45700" rIns="91425" bIns="45700" anchor="t" anchorCtr="0">
            <a:noAutofit/>
          </a:bodyPr>
          <a:lstStyle/>
          <a:p>
            <a:pPr marL="685800" lvl="1" indent="-228600" algn="l" rtl="0">
              <a:lnSpc>
                <a:spcPct val="90000"/>
              </a:lnSpc>
              <a:spcBef>
                <a:spcPts val="0"/>
              </a:spcBef>
              <a:spcAft>
                <a:spcPts val="0"/>
              </a:spcAft>
              <a:buClr>
                <a:schemeClr val="lt1"/>
              </a:buClr>
              <a:buSzPts val="2800"/>
              <a:buChar char="•"/>
            </a:pPr>
            <a:r>
              <a:rPr lang="en-US" sz="2800">
                <a:solidFill>
                  <a:schemeClr val="lt1"/>
                </a:solidFill>
                <a:latin typeface="Gill Sans"/>
                <a:ea typeface="Gill Sans"/>
                <a:cs typeface="Gill Sans"/>
                <a:sym typeface="Gill Sans"/>
              </a:rPr>
              <a:t>Along with the engineering controls, OSHA also requires </a:t>
            </a:r>
            <a:r>
              <a:rPr lang="en-US" sz="2800" u="sng">
                <a:solidFill>
                  <a:schemeClr val="lt1"/>
                </a:solidFill>
                <a:latin typeface="Gill Sans"/>
                <a:ea typeface="Gill Sans"/>
                <a:cs typeface="Gill Sans"/>
                <a:sym typeface="Gill Sans"/>
              </a:rPr>
              <a:t>workplace controls</a:t>
            </a:r>
            <a:r>
              <a:rPr lang="en-US" sz="2800">
                <a:solidFill>
                  <a:schemeClr val="lt1"/>
                </a:solidFill>
                <a:latin typeface="Gill Sans"/>
                <a:ea typeface="Gill Sans"/>
                <a:cs typeface="Gill Sans"/>
                <a:sym typeface="Gill Sans"/>
              </a:rPr>
              <a:t> to eliminate exposure to silica dust</a:t>
            </a:r>
            <a:endParaRPr/>
          </a:p>
          <a:p>
            <a:pPr marL="0" lvl="0" indent="0" algn="l" rtl="0">
              <a:lnSpc>
                <a:spcPct val="90000"/>
              </a:lnSpc>
              <a:spcBef>
                <a:spcPts val="1000"/>
              </a:spcBef>
              <a:spcAft>
                <a:spcPts val="0"/>
              </a:spcAft>
              <a:buClr>
                <a:schemeClr val="dk1"/>
              </a:buClr>
              <a:buSzPts val="2800"/>
              <a:buNone/>
            </a:pPr>
            <a:endParaRPr>
              <a:solidFill>
                <a:schemeClr val="lt1"/>
              </a:solidFill>
              <a:latin typeface="Gill Sans"/>
              <a:ea typeface="Gill Sans"/>
              <a:cs typeface="Gill Sans"/>
              <a:sym typeface="Gill Sans"/>
            </a:endParaRPr>
          </a:p>
          <a:p>
            <a:pPr marL="685800" lvl="1" indent="-228600" algn="l" rtl="0">
              <a:lnSpc>
                <a:spcPct val="90000"/>
              </a:lnSpc>
              <a:spcBef>
                <a:spcPts val="500"/>
              </a:spcBef>
              <a:spcAft>
                <a:spcPts val="0"/>
              </a:spcAft>
              <a:buClr>
                <a:schemeClr val="lt1"/>
              </a:buClr>
              <a:buSzPts val="2800"/>
              <a:buChar char="•"/>
            </a:pPr>
            <a:r>
              <a:rPr lang="en-US" sz="2800">
                <a:solidFill>
                  <a:schemeClr val="lt1"/>
                </a:solidFill>
                <a:latin typeface="Gill Sans"/>
                <a:ea typeface="Gill Sans"/>
                <a:cs typeface="Gill Sans"/>
                <a:sym typeface="Gill Sans"/>
              </a:rPr>
              <a:t>Employers are required to provide training when assigned to a position involving exposure to silica, introduces new protections or needs a refresher. </a:t>
            </a:r>
            <a:endParaRPr sz="2800">
              <a:solidFill>
                <a:schemeClr val="lt1"/>
              </a:solidFill>
              <a:latin typeface="Gill Sans"/>
              <a:ea typeface="Gill Sans"/>
              <a:cs typeface="Gill Sans"/>
              <a:sym typeface="Gill Sans"/>
            </a:endParaRPr>
          </a:p>
          <a:p>
            <a:pPr marL="1143000" lvl="2" indent="-38100" algn="l" rtl="0">
              <a:lnSpc>
                <a:spcPct val="90000"/>
              </a:lnSpc>
              <a:spcBef>
                <a:spcPts val="500"/>
              </a:spcBef>
              <a:spcAft>
                <a:spcPts val="0"/>
              </a:spcAft>
              <a:buClr>
                <a:schemeClr val="dk1"/>
              </a:buClr>
              <a:buSzPts val="3000"/>
              <a:buFont typeface="Courier New"/>
              <a:buNone/>
            </a:pPr>
            <a:endParaRPr sz="3000">
              <a:solidFill>
                <a:schemeClr val="lt1"/>
              </a:solidFill>
              <a:latin typeface="Gill Sans"/>
              <a:ea typeface="Gill Sans"/>
              <a:cs typeface="Gill Sans"/>
              <a:sym typeface="Gill Sans"/>
            </a:endParaRPr>
          </a:p>
          <a:p>
            <a:pPr marL="685800" lvl="1" indent="-38100" algn="l" rtl="0">
              <a:lnSpc>
                <a:spcPct val="90000"/>
              </a:lnSpc>
              <a:spcBef>
                <a:spcPts val="500"/>
              </a:spcBef>
              <a:spcAft>
                <a:spcPts val="0"/>
              </a:spcAft>
              <a:buClr>
                <a:schemeClr val="dk1"/>
              </a:buClr>
              <a:buSzPts val="3000"/>
              <a:buNone/>
            </a:pPr>
            <a:endParaRPr sz="3000">
              <a:solidFill>
                <a:schemeClr val="lt1"/>
              </a:solidFill>
              <a:latin typeface="Gill Sans"/>
              <a:ea typeface="Gill Sans"/>
              <a:cs typeface="Gill Sans"/>
              <a:sym typeface="Gill Sans"/>
            </a:endParaRPr>
          </a:p>
          <a:p>
            <a:pPr marL="228600" lvl="0" indent="-50800" algn="l" rtl="0">
              <a:lnSpc>
                <a:spcPct val="90000"/>
              </a:lnSpc>
              <a:spcBef>
                <a:spcPts val="1000"/>
              </a:spcBef>
              <a:spcAft>
                <a:spcPts val="0"/>
              </a:spcAft>
              <a:buClr>
                <a:schemeClr val="dk1"/>
              </a:buClr>
              <a:buSzPts val="2800"/>
              <a:buNone/>
            </a:pPr>
            <a:endParaRPr/>
          </a:p>
        </p:txBody>
      </p:sp>
      <p:pic>
        <p:nvPicPr>
          <p:cNvPr id="358" name="Google Shape;358;p44" descr="image of a worker exposed to grinding dust" title="image of a worker exposed to grinding dust"/>
          <p:cNvPicPr preferRelativeResize="0"/>
          <p:nvPr/>
        </p:nvPicPr>
        <p:blipFill rotWithShape="1">
          <a:blip r:embed="rId3">
            <a:alphaModFix/>
          </a:blip>
          <a:srcRect/>
          <a:stretch/>
        </p:blipFill>
        <p:spPr>
          <a:xfrm>
            <a:off x="8432482" y="1979360"/>
            <a:ext cx="2934018" cy="293401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6">
                                            <p:txEl>
                                              <p:pRg st="0" end="0"/>
                                            </p:txEl>
                                          </p:spTgt>
                                        </p:tgtEl>
                                        <p:attrNameLst>
                                          <p:attrName>style.visibility</p:attrName>
                                        </p:attrNameLst>
                                      </p:cBhvr>
                                      <p:to>
                                        <p:strVal val="visible"/>
                                      </p:to>
                                    </p:set>
                                    <p:animEffect transition="in" filter="fade">
                                      <p:cBhvr>
                                        <p:cTn id="7" dur="1000"/>
                                        <p:tgtEl>
                                          <p:spTgt spid="3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6">
                                            <p:txEl>
                                              <p:pRg st="1" end="1"/>
                                            </p:txEl>
                                          </p:spTgt>
                                        </p:tgtEl>
                                        <p:attrNameLst>
                                          <p:attrName>style.visibility</p:attrName>
                                        </p:attrNameLst>
                                      </p:cBhvr>
                                      <p:to>
                                        <p:strVal val="visible"/>
                                      </p:to>
                                    </p:set>
                                    <p:animEffect transition="in" filter="fade">
                                      <p:cBhvr>
                                        <p:cTn id="12" dur="1000"/>
                                        <p:tgtEl>
                                          <p:spTgt spid="35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6">
                                            <p:txEl>
                                              <p:pRg st="2" end="2"/>
                                            </p:txEl>
                                          </p:spTgt>
                                        </p:tgtEl>
                                        <p:attrNameLst>
                                          <p:attrName>style.visibility</p:attrName>
                                        </p:attrNameLst>
                                      </p:cBhvr>
                                      <p:to>
                                        <p:strVal val="visible"/>
                                      </p:to>
                                    </p:set>
                                    <p:animEffect transition="in" filter="fade">
                                      <p:cBhvr>
                                        <p:cTn id="17" dur="1000"/>
                                        <p:tgtEl>
                                          <p:spTgt spid="35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6">
                                            <p:txEl>
                                              <p:pRg st="3" end="3"/>
                                            </p:txEl>
                                          </p:spTgt>
                                        </p:tgtEl>
                                        <p:attrNameLst>
                                          <p:attrName>style.visibility</p:attrName>
                                        </p:attrNameLst>
                                      </p:cBhvr>
                                      <p:to>
                                        <p:strVal val="visible"/>
                                      </p:to>
                                    </p:set>
                                    <p:animEffect transition="in" filter="fade">
                                      <p:cBhvr>
                                        <p:cTn id="22" dur="1000"/>
                                        <p:tgtEl>
                                          <p:spTgt spid="35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6">
                                            <p:txEl>
                                              <p:pRg st="4" end="4"/>
                                            </p:txEl>
                                          </p:spTgt>
                                        </p:tgtEl>
                                        <p:attrNameLst>
                                          <p:attrName>style.visibility</p:attrName>
                                        </p:attrNameLst>
                                      </p:cBhvr>
                                      <p:to>
                                        <p:strVal val="visible"/>
                                      </p:to>
                                    </p:set>
                                    <p:animEffect transition="in" filter="fade">
                                      <p:cBhvr>
                                        <p:cTn id="27" dur="1000"/>
                                        <p:tgtEl>
                                          <p:spTgt spid="35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6">
                                            <p:txEl>
                                              <p:pRg st="5" end="5"/>
                                            </p:txEl>
                                          </p:spTgt>
                                        </p:tgtEl>
                                        <p:attrNameLst>
                                          <p:attrName>style.visibility</p:attrName>
                                        </p:attrNameLst>
                                      </p:cBhvr>
                                      <p:to>
                                        <p:strVal val="visible"/>
                                      </p:to>
                                    </p:set>
                                    <p:animEffect transition="in" filter="fade">
                                      <p:cBhvr>
                                        <p:cTn id="32" dur="1000"/>
                                        <p:tgtEl>
                                          <p:spTgt spid="35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363"/>
        <p:cNvGrpSpPr/>
        <p:nvPr/>
      </p:nvGrpSpPr>
      <p:grpSpPr>
        <a:xfrm>
          <a:off x="0" y="0"/>
          <a:ext cx="0" cy="0"/>
          <a:chOff x="0" y="0"/>
          <a:chExt cx="0" cy="0"/>
        </a:xfrm>
      </p:grpSpPr>
      <p:sp>
        <p:nvSpPr>
          <p:cNvPr id="364" name="Google Shape;364;p45"/>
          <p:cNvSpPr txBox="1">
            <a:spLocks noGrp="1"/>
          </p:cNvSpPr>
          <p:nvPr>
            <p:ph type="title"/>
          </p:nvPr>
        </p:nvSpPr>
        <p:spPr>
          <a:xfrm>
            <a:off x="853440" y="464567"/>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PPE Controls</a:t>
            </a:r>
            <a:endParaRPr>
              <a:solidFill>
                <a:schemeClr val="lt1"/>
              </a:solidFill>
              <a:latin typeface="Rockwell"/>
              <a:ea typeface="Rockwell"/>
              <a:cs typeface="Rockwell"/>
              <a:sym typeface="Rockwell"/>
            </a:endParaRPr>
          </a:p>
        </p:txBody>
      </p:sp>
      <p:sp>
        <p:nvSpPr>
          <p:cNvPr id="365" name="Google Shape;365;p45"/>
          <p:cNvSpPr txBox="1">
            <a:spLocks noGrp="1"/>
          </p:cNvSpPr>
          <p:nvPr>
            <p:ph type="body" idx="1"/>
          </p:nvPr>
        </p:nvSpPr>
        <p:spPr>
          <a:xfrm>
            <a:off x="162193" y="1616140"/>
            <a:ext cx="11907887" cy="524186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800"/>
              <a:buNone/>
            </a:pPr>
            <a:r>
              <a:rPr lang="en-US">
                <a:solidFill>
                  <a:schemeClr val="lt1"/>
                </a:solidFill>
                <a:latin typeface="Gill Sans"/>
                <a:ea typeface="Gill Sans"/>
                <a:cs typeface="Gill Sans"/>
                <a:sym typeface="Gill Sans"/>
              </a:rPr>
              <a:t>When wet or dust collection controls are not feasible, or do not reduce silica exposures to PEL. </a:t>
            </a:r>
            <a:endParaRPr/>
          </a:p>
          <a:p>
            <a:pPr marL="228600" lvl="0" indent="-228600" algn="l" rtl="0">
              <a:lnSpc>
                <a:spcPct val="90000"/>
              </a:lnSpc>
              <a:spcBef>
                <a:spcPts val="1000"/>
              </a:spcBef>
              <a:spcAft>
                <a:spcPts val="0"/>
              </a:spcAft>
              <a:buClr>
                <a:schemeClr val="lt1"/>
              </a:buClr>
              <a:buSzPts val="2800"/>
              <a:buChar char="•"/>
            </a:pPr>
            <a:r>
              <a:rPr lang="en-US" sz="2800">
                <a:solidFill>
                  <a:schemeClr val="lt1"/>
                </a:solidFill>
                <a:latin typeface="Gill Sans"/>
                <a:ea typeface="Gill Sans"/>
                <a:cs typeface="Gill Sans"/>
                <a:sym typeface="Gill Sans"/>
              </a:rPr>
              <a:t>Employer implements a respiratory protection program that complies with OSHA’s 29 CFR 1910.134). </a:t>
            </a:r>
            <a:endParaRPr sz="2800">
              <a:solidFill>
                <a:schemeClr val="lt1"/>
              </a:solidFill>
              <a:latin typeface="Gill Sans"/>
              <a:ea typeface="Gill Sans"/>
              <a:cs typeface="Gill Sans"/>
              <a:sym typeface="Gill Sans"/>
            </a:endParaRPr>
          </a:p>
          <a:p>
            <a:pPr marL="228600" lvl="0" indent="-228600" algn="l" rtl="0">
              <a:lnSpc>
                <a:spcPct val="90000"/>
              </a:lnSpc>
              <a:spcBef>
                <a:spcPts val="1000"/>
              </a:spcBef>
              <a:spcAft>
                <a:spcPts val="0"/>
              </a:spcAft>
              <a:buClr>
                <a:schemeClr val="lt1"/>
              </a:buClr>
              <a:buSzPts val="2800"/>
              <a:buChar char="•"/>
            </a:pPr>
            <a:r>
              <a:rPr lang="en-US" sz="2800">
                <a:solidFill>
                  <a:schemeClr val="lt1"/>
                </a:solidFill>
                <a:latin typeface="Gill Sans"/>
                <a:ea typeface="Gill Sans"/>
                <a:cs typeface="Gill Sans"/>
                <a:sym typeface="Gill Sans"/>
              </a:rPr>
              <a:t>Employee fills out a medical questionnaire</a:t>
            </a:r>
            <a:endParaRPr/>
          </a:p>
          <a:p>
            <a:pPr marL="228600" lvl="0" indent="-228600" algn="l" rtl="0">
              <a:lnSpc>
                <a:spcPct val="90000"/>
              </a:lnSpc>
              <a:spcBef>
                <a:spcPts val="1000"/>
              </a:spcBef>
              <a:spcAft>
                <a:spcPts val="0"/>
              </a:spcAft>
              <a:buClr>
                <a:schemeClr val="lt1"/>
              </a:buClr>
              <a:buSzPts val="2800"/>
              <a:buChar char="•"/>
            </a:pPr>
            <a:r>
              <a:rPr lang="en-US" sz="2800">
                <a:solidFill>
                  <a:schemeClr val="lt1"/>
                </a:solidFill>
                <a:latin typeface="Gill Sans"/>
                <a:ea typeface="Gill Sans"/>
                <a:cs typeface="Gill Sans"/>
                <a:sym typeface="Gill Sans"/>
              </a:rPr>
              <a:t>Respiratory fit testing-assigned protection factor (APF) Table 1 as a guide</a:t>
            </a:r>
            <a:endParaRPr/>
          </a:p>
          <a:p>
            <a:pPr marL="228600" lvl="0" indent="-228600" algn="l" rtl="0">
              <a:lnSpc>
                <a:spcPct val="90000"/>
              </a:lnSpc>
              <a:spcBef>
                <a:spcPts val="1000"/>
              </a:spcBef>
              <a:spcAft>
                <a:spcPts val="0"/>
              </a:spcAft>
              <a:buClr>
                <a:schemeClr val="lt1"/>
              </a:buClr>
              <a:buSzPts val="2800"/>
              <a:buChar char="•"/>
            </a:pPr>
            <a:r>
              <a:rPr lang="en-US" sz="2800">
                <a:solidFill>
                  <a:schemeClr val="lt1"/>
                </a:solidFill>
                <a:latin typeface="Gill Sans"/>
                <a:ea typeface="Gill Sans"/>
                <a:cs typeface="Gill Sans"/>
                <a:sym typeface="Gill Sans"/>
              </a:rPr>
              <a:t>Wear the model and size of respirator that you were fit tested with</a:t>
            </a:r>
            <a:endParaRPr/>
          </a:p>
          <a:p>
            <a:pPr marL="228600" lvl="0" indent="-228600" algn="l" rtl="0">
              <a:lnSpc>
                <a:spcPct val="90000"/>
              </a:lnSpc>
              <a:spcBef>
                <a:spcPts val="1000"/>
              </a:spcBef>
              <a:spcAft>
                <a:spcPts val="0"/>
              </a:spcAft>
              <a:buClr>
                <a:schemeClr val="lt1"/>
              </a:buClr>
              <a:buSzPts val="2800"/>
              <a:buChar char="•"/>
            </a:pPr>
            <a:r>
              <a:rPr lang="en-US">
                <a:solidFill>
                  <a:schemeClr val="lt1"/>
                </a:solidFill>
                <a:latin typeface="Gill Sans"/>
                <a:ea typeface="Gill Sans"/>
                <a:cs typeface="Gill Sans"/>
                <a:sym typeface="Gill Sans"/>
              </a:rPr>
              <a:t>Eliminate f</a:t>
            </a:r>
            <a:r>
              <a:rPr lang="en-US" sz="2800">
                <a:solidFill>
                  <a:schemeClr val="lt1"/>
                </a:solidFill>
                <a:latin typeface="Gill Sans"/>
                <a:ea typeface="Gill Sans"/>
                <a:cs typeface="Gill Sans"/>
                <a:sym typeface="Gill Sans"/>
              </a:rPr>
              <a:t>acial hair that comes between the sealing surface of the face piece and the face or that interferes with valve function or any other condition that interferes with the seal</a:t>
            </a:r>
            <a:endParaRPr sz="2800">
              <a:solidFill>
                <a:schemeClr val="lt1"/>
              </a:solidFill>
              <a:latin typeface="Gill Sans"/>
              <a:ea typeface="Gill Sans"/>
              <a:cs typeface="Gill Sans"/>
              <a:sym typeface="Gill Sans"/>
            </a:endParaRPr>
          </a:p>
          <a:p>
            <a:pPr marL="685800" lvl="1" indent="-50800" algn="l" rtl="0">
              <a:lnSpc>
                <a:spcPct val="90000"/>
              </a:lnSpc>
              <a:spcBef>
                <a:spcPts val="500"/>
              </a:spcBef>
              <a:spcAft>
                <a:spcPts val="0"/>
              </a:spcAft>
              <a:buClr>
                <a:schemeClr val="dk1"/>
              </a:buClr>
              <a:buSzPts val="2800"/>
              <a:buFont typeface="Noto Sans Symbols"/>
              <a:buNone/>
            </a:pPr>
            <a:endParaRPr sz="2800">
              <a:solidFill>
                <a:schemeClr val="lt1"/>
              </a:solidFill>
              <a:latin typeface="Gill Sans"/>
              <a:ea typeface="Gill Sans"/>
              <a:cs typeface="Gill Sans"/>
              <a:sym typeface="Gill Sans"/>
            </a:endParaRPr>
          </a:p>
          <a:p>
            <a:pPr marL="228600" lvl="0" indent="-50800" algn="l" rtl="0">
              <a:lnSpc>
                <a:spcPct val="90000"/>
              </a:lnSpc>
              <a:spcBef>
                <a:spcPts val="1000"/>
              </a:spcBef>
              <a:spcAft>
                <a:spcPts val="0"/>
              </a:spcAft>
              <a:buClr>
                <a:schemeClr val="dk1"/>
              </a:buClr>
              <a:buSzPts val="2800"/>
              <a:buNone/>
            </a:pPr>
            <a:endParaRPr>
              <a:solidFill>
                <a:schemeClr val="lt1"/>
              </a:solidFill>
              <a:latin typeface="Gill Sans"/>
              <a:ea typeface="Gill Sans"/>
              <a:cs typeface="Gill Sans"/>
              <a:sym typeface="Gill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371"/>
        <p:cNvGrpSpPr/>
        <p:nvPr/>
      </p:nvGrpSpPr>
      <p:grpSpPr>
        <a:xfrm>
          <a:off x="0" y="0"/>
          <a:ext cx="0" cy="0"/>
          <a:chOff x="0" y="0"/>
          <a:chExt cx="0" cy="0"/>
        </a:xfrm>
      </p:grpSpPr>
      <p:sp>
        <p:nvSpPr>
          <p:cNvPr id="372" name="Google Shape;372;p46"/>
          <p:cNvSpPr txBox="1">
            <a:spLocks noGrp="1"/>
          </p:cNvSpPr>
          <p:nvPr>
            <p:ph type="title"/>
          </p:nvPr>
        </p:nvSpPr>
        <p:spPr>
          <a:xfrm>
            <a:off x="838200" y="482600"/>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600"/>
              <a:buFont typeface="Rockwell"/>
              <a:buNone/>
            </a:pPr>
            <a:r>
              <a:rPr lang="en-US" sz="3600">
                <a:solidFill>
                  <a:schemeClr val="lt1"/>
                </a:solidFill>
                <a:latin typeface="Rockwell"/>
                <a:ea typeface="Rockwell"/>
                <a:cs typeface="Rockwell"/>
                <a:sym typeface="Rockwell"/>
              </a:rPr>
              <a:t>Housekeeping Safe Work Practice Controls</a:t>
            </a:r>
            <a:endParaRPr sz="3600">
              <a:solidFill>
                <a:schemeClr val="lt1"/>
              </a:solidFill>
              <a:latin typeface="Rockwell"/>
              <a:ea typeface="Rockwell"/>
              <a:cs typeface="Rockwell"/>
              <a:sym typeface="Rockwell"/>
            </a:endParaRPr>
          </a:p>
        </p:txBody>
      </p:sp>
      <p:sp>
        <p:nvSpPr>
          <p:cNvPr id="373" name="Google Shape;373;p46"/>
          <p:cNvSpPr txBox="1">
            <a:spLocks noGrp="1"/>
          </p:cNvSpPr>
          <p:nvPr>
            <p:ph type="body" idx="1"/>
          </p:nvPr>
        </p:nvSpPr>
        <p:spPr>
          <a:xfrm>
            <a:off x="162194" y="1549400"/>
            <a:ext cx="8702406" cy="5308600"/>
          </a:xfrm>
          <a:prstGeom prst="rect">
            <a:avLst/>
          </a:prstGeom>
          <a:noFill/>
          <a:ln>
            <a:noFill/>
          </a:ln>
        </p:spPr>
        <p:txBody>
          <a:bodyPr spcFirstLastPara="1" wrap="square" lIns="91425" tIns="45700" rIns="91425" bIns="45700" anchor="t" anchorCtr="0">
            <a:noAutofit/>
          </a:bodyPr>
          <a:lstStyle/>
          <a:p>
            <a:pPr marL="685800" lvl="1" indent="-228600" algn="just" rtl="0">
              <a:lnSpc>
                <a:spcPct val="90000"/>
              </a:lnSpc>
              <a:spcBef>
                <a:spcPts val="0"/>
              </a:spcBef>
              <a:spcAft>
                <a:spcPts val="0"/>
              </a:spcAft>
              <a:buClr>
                <a:schemeClr val="lt1"/>
              </a:buClr>
              <a:buSzPts val="2800"/>
              <a:buChar char="•"/>
            </a:pPr>
            <a:r>
              <a:rPr lang="en-US" sz="2800">
                <a:solidFill>
                  <a:schemeClr val="lt1"/>
                </a:solidFill>
                <a:latin typeface="Gill Sans"/>
                <a:ea typeface="Gill Sans"/>
                <a:cs typeface="Gill Sans"/>
                <a:sym typeface="Gill Sans"/>
              </a:rPr>
              <a:t>Standard limits the use of certain cleaning methods to prevent unnecessary exposures to employees</a:t>
            </a:r>
            <a:endParaRPr/>
          </a:p>
          <a:p>
            <a:pPr marL="685800" lvl="1" indent="-50800" algn="just" rtl="0">
              <a:lnSpc>
                <a:spcPct val="90000"/>
              </a:lnSpc>
              <a:spcBef>
                <a:spcPts val="500"/>
              </a:spcBef>
              <a:spcAft>
                <a:spcPts val="0"/>
              </a:spcAft>
              <a:buClr>
                <a:schemeClr val="dk1"/>
              </a:buClr>
              <a:buSzPts val="2800"/>
              <a:buNone/>
            </a:pPr>
            <a:endParaRPr sz="2800">
              <a:solidFill>
                <a:schemeClr val="lt1"/>
              </a:solidFill>
              <a:latin typeface="Gill Sans"/>
              <a:ea typeface="Gill Sans"/>
              <a:cs typeface="Gill Sans"/>
              <a:sym typeface="Gill Sans"/>
            </a:endParaRPr>
          </a:p>
          <a:p>
            <a:pPr marL="685800" lvl="1" indent="-228600" algn="just" rtl="0">
              <a:lnSpc>
                <a:spcPct val="90000"/>
              </a:lnSpc>
              <a:spcBef>
                <a:spcPts val="500"/>
              </a:spcBef>
              <a:spcAft>
                <a:spcPts val="0"/>
              </a:spcAft>
              <a:buClr>
                <a:schemeClr val="lt1"/>
              </a:buClr>
              <a:buSzPts val="2800"/>
              <a:buChar char="•"/>
            </a:pPr>
            <a:r>
              <a:rPr lang="en-US" sz="2800">
                <a:solidFill>
                  <a:schemeClr val="lt1"/>
                </a:solidFill>
                <a:latin typeface="Gill Sans"/>
                <a:ea typeface="Gill Sans"/>
                <a:cs typeface="Gill Sans"/>
                <a:sym typeface="Gill Sans"/>
              </a:rPr>
              <a:t>Do not allow dry brushing or sweeping</a:t>
            </a:r>
            <a:endParaRPr/>
          </a:p>
          <a:p>
            <a:pPr marL="685800" lvl="1" indent="-228600" algn="just" rtl="0">
              <a:lnSpc>
                <a:spcPct val="90000"/>
              </a:lnSpc>
              <a:spcBef>
                <a:spcPts val="500"/>
              </a:spcBef>
              <a:spcAft>
                <a:spcPts val="0"/>
              </a:spcAft>
              <a:buClr>
                <a:schemeClr val="lt1"/>
              </a:buClr>
              <a:buSzPts val="2800"/>
              <a:buChar char="•"/>
            </a:pPr>
            <a:r>
              <a:rPr lang="en-US" sz="2800">
                <a:solidFill>
                  <a:schemeClr val="lt1"/>
                </a:solidFill>
                <a:latin typeface="Gill Sans"/>
                <a:ea typeface="Gill Sans"/>
                <a:cs typeface="Gill Sans"/>
                <a:sym typeface="Gill Sans"/>
              </a:rPr>
              <a:t>Do not allow the use of compressed air to clear surface areas or clothing unless an efficient ventilation system captures the dust</a:t>
            </a:r>
            <a:endParaRPr/>
          </a:p>
          <a:p>
            <a:pPr marL="685800" lvl="1" indent="-228600" algn="just" rtl="0">
              <a:lnSpc>
                <a:spcPct val="90000"/>
              </a:lnSpc>
              <a:spcBef>
                <a:spcPts val="500"/>
              </a:spcBef>
              <a:spcAft>
                <a:spcPts val="0"/>
              </a:spcAft>
              <a:buClr>
                <a:schemeClr val="lt1"/>
              </a:buClr>
              <a:buSzPts val="2800"/>
              <a:buChar char="•"/>
            </a:pPr>
            <a:r>
              <a:rPr lang="en-US" sz="2800">
                <a:solidFill>
                  <a:schemeClr val="lt1"/>
                </a:solidFill>
                <a:latin typeface="Gill Sans"/>
                <a:ea typeface="Gill Sans"/>
                <a:cs typeface="Gill Sans"/>
                <a:sym typeface="Gill Sans"/>
              </a:rPr>
              <a:t>Wet sweeping methods can be used when HEPA  filtered system is not practical</a:t>
            </a:r>
            <a:endParaRPr/>
          </a:p>
          <a:p>
            <a:pPr marL="685800" lvl="1" indent="-228600" algn="just" rtl="0">
              <a:lnSpc>
                <a:spcPct val="90000"/>
              </a:lnSpc>
              <a:spcBef>
                <a:spcPts val="500"/>
              </a:spcBef>
              <a:spcAft>
                <a:spcPts val="0"/>
              </a:spcAft>
              <a:buClr>
                <a:schemeClr val="lt1"/>
              </a:buClr>
              <a:buSzPts val="2800"/>
              <a:buChar char="•"/>
            </a:pPr>
            <a:r>
              <a:rPr lang="en-US" sz="2800">
                <a:solidFill>
                  <a:schemeClr val="lt1"/>
                </a:solidFill>
                <a:latin typeface="Gill Sans"/>
                <a:ea typeface="Gill Sans"/>
                <a:cs typeface="Gill Sans"/>
                <a:sym typeface="Gill Sans"/>
              </a:rPr>
              <a:t>Control access to areas through the use of barriers and signage when dust is present</a:t>
            </a:r>
            <a:endParaRPr sz="2800">
              <a:solidFill>
                <a:schemeClr val="lt1"/>
              </a:solidFill>
              <a:latin typeface="Gill Sans"/>
              <a:ea typeface="Gill Sans"/>
              <a:cs typeface="Gill Sans"/>
              <a:sym typeface="Gill Sans"/>
            </a:endParaRPr>
          </a:p>
          <a:p>
            <a:pPr marL="457200" lvl="1" indent="0" algn="just" rtl="0">
              <a:lnSpc>
                <a:spcPct val="90000"/>
              </a:lnSpc>
              <a:spcBef>
                <a:spcPts val="500"/>
              </a:spcBef>
              <a:spcAft>
                <a:spcPts val="0"/>
              </a:spcAft>
              <a:buClr>
                <a:schemeClr val="dk1"/>
              </a:buClr>
              <a:buSzPts val="2800"/>
              <a:buNone/>
            </a:pPr>
            <a:endParaRPr sz="2800">
              <a:solidFill>
                <a:schemeClr val="lt1"/>
              </a:solidFill>
              <a:latin typeface="Gill Sans"/>
              <a:ea typeface="Gill Sans"/>
              <a:cs typeface="Gill Sans"/>
              <a:sym typeface="Gill Sans"/>
            </a:endParaRPr>
          </a:p>
          <a:p>
            <a:pPr marL="228600" lvl="0" indent="-50800" algn="l" rtl="0">
              <a:lnSpc>
                <a:spcPct val="90000"/>
              </a:lnSpc>
              <a:spcBef>
                <a:spcPts val="1000"/>
              </a:spcBef>
              <a:spcAft>
                <a:spcPts val="0"/>
              </a:spcAft>
              <a:buClr>
                <a:schemeClr val="dk1"/>
              </a:buClr>
              <a:buSzPts val="2800"/>
              <a:buNone/>
            </a:pPr>
            <a:endParaRPr/>
          </a:p>
        </p:txBody>
      </p:sp>
      <p:pic>
        <p:nvPicPr>
          <p:cNvPr id="375" name="Google Shape;375;p46" descr="image of a worker vacuuming dust"/>
          <p:cNvPicPr preferRelativeResize="0"/>
          <p:nvPr/>
        </p:nvPicPr>
        <p:blipFill rotWithShape="1">
          <a:blip r:embed="rId3">
            <a:alphaModFix/>
          </a:blip>
          <a:srcRect/>
          <a:stretch/>
        </p:blipFill>
        <p:spPr>
          <a:xfrm>
            <a:off x="9167226" y="2713355"/>
            <a:ext cx="2908300" cy="25876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379"/>
        <p:cNvGrpSpPr/>
        <p:nvPr/>
      </p:nvGrpSpPr>
      <p:grpSpPr>
        <a:xfrm>
          <a:off x="0" y="0"/>
          <a:ext cx="0" cy="0"/>
          <a:chOff x="0" y="0"/>
          <a:chExt cx="0" cy="0"/>
        </a:xfrm>
      </p:grpSpPr>
      <p:sp>
        <p:nvSpPr>
          <p:cNvPr id="380" name="Google Shape;380;p47"/>
          <p:cNvSpPr txBox="1">
            <a:spLocks noGrp="1"/>
          </p:cNvSpPr>
          <p:nvPr>
            <p:ph type="title"/>
          </p:nvPr>
        </p:nvSpPr>
        <p:spPr>
          <a:xfrm>
            <a:off x="162194" y="2407285"/>
            <a:ext cx="11907886"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Classroom Activity-Equipment Demonstration</a:t>
            </a:r>
            <a:endParaRPr>
              <a:solidFill>
                <a:schemeClr val="lt1"/>
              </a:solidFill>
              <a:latin typeface="Rockwell"/>
              <a:ea typeface="Rockwell"/>
              <a:cs typeface="Rockwell"/>
              <a:sym typeface="Rockwe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386"/>
        <p:cNvGrpSpPr/>
        <p:nvPr/>
      </p:nvGrpSpPr>
      <p:grpSpPr>
        <a:xfrm>
          <a:off x="0" y="0"/>
          <a:ext cx="0" cy="0"/>
          <a:chOff x="0" y="0"/>
          <a:chExt cx="0" cy="0"/>
        </a:xfrm>
      </p:grpSpPr>
      <p:sp>
        <p:nvSpPr>
          <p:cNvPr id="387" name="Google Shape;387;p48"/>
          <p:cNvSpPr txBox="1">
            <a:spLocks noGrp="1"/>
          </p:cNvSpPr>
          <p:nvPr>
            <p:ph type="title"/>
          </p:nvPr>
        </p:nvSpPr>
        <p:spPr>
          <a:xfrm>
            <a:off x="838200" y="70027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Competent Person</a:t>
            </a:r>
            <a:endParaRPr>
              <a:solidFill>
                <a:schemeClr val="lt1"/>
              </a:solidFill>
              <a:latin typeface="Rockwell"/>
              <a:ea typeface="Rockwell"/>
              <a:cs typeface="Rockwell"/>
              <a:sym typeface="Rockwell"/>
            </a:endParaRPr>
          </a:p>
        </p:txBody>
      </p:sp>
      <p:sp>
        <p:nvSpPr>
          <p:cNvPr id="388" name="Google Shape;388;p48"/>
          <p:cNvSpPr txBox="1">
            <a:spLocks noGrp="1"/>
          </p:cNvSpPr>
          <p:nvPr>
            <p:ph type="body" idx="1"/>
          </p:nvPr>
        </p:nvSpPr>
        <p:spPr>
          <a:xfrm>
            <a:off x="838200" y="1909762"/>
            <a:ext cx="10515600" cy="4732338"/>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lt1"/>
              </a:buClr>
              <a:buSzPts val="2590"/>
              <a:buChar char="•"/>
            </a:pPr>
            <a:r>
              <a:rPr lang="en-US" sz="2590">
                <a:solidFill>
                  <a:schemeClr val="lt1"/>
                </a:solidFill>
                <a:latin typeface="Gill Sans"/>
                <a:ea typeface="Gill Sans"/>
                <a:cs typeface="Gill Sans"/>
                <a:sym typeface="Gill Sans"/>
              </a:rPr>
              <a:t>The employer must designate a </a:t>
            </a:r>
            <a:r>
              <a:rPr lang="en-US" sz="2590" b="1">
                <a:solidFill>
                  <a:schemeClr val="lt1"/>
                </a:solidFill>
                <a:latin typeface="Gill Sans"/>
                <a:ea typeface="Gill Sans"/>
                <a:cs typeface="Gill Sans"/>
                <a:sym typeface="Gill Sans"/>
              </a:rPr>
              <a:t>competent person </a:t>
            </a:r>
            <a:r>
              <a:rPr lang="en-US" sz="2590">
                <a:solidFill>
                  <a:schemeClr val="lt1"/>
                </a:solidFill>
                <a:latin typeface="Gill Sans"/>
                <a:ea typeface="Gill Sans"/>
                <a:cs typeface="Gill Sans"/>
                <a:sym typeface="Gill Sans"/>
              </a:rPr>
              <a:t>to implement the written exposure control plan</a:t>
            </a:r>
            <a:endParaRPr/>
          </a:p>
          <a:p>
            <a:pPr marL="0" lvl="0" indent="0" algn="just" rtl="0">
              <a:lnSpc>
                <a:spcPct val="90000"/>
              </a:lnSpc>
              <a:spcBef>
                <a:spcPts val="1000"/>
              </a:spcBef>
              <a:spcAft>
                <a:spcPts val="0"/>
              </a:spcAft>
              <a:buClr>
                <a:schemeClr val="dk1"/>
              </a:buClr>
              <a:buSzPts val="2590"/>
              <a:buNone/>
            </a:pPr>
            <a:endParaRPr sz="2590">
              <a:solidFill>
                <a:schemeClr val="lt1"/>
              </a:solidFill>
              <a:latin typeface="Gill Sans"/>
              <a:ea typeface="Gill Sans"/>
              <a:cs typeface="Gill Sans"/>
              <a:sym typeface="Gill Sans"/>
            </a:endParaRPr>
          </a:p>
          <a:p>
            <a:pPr marL="228600" lvl="0" indent="-228600" algn="just" rtl="0">
              <a:lnSpc>
                <a:spcPct val="90000"/>
              </a:lnSpc>
              <a:spcBef>
                <a:spcPts val="1000"/>
              </a:spcBef>
              <a:spcAft>
                <a:spcPts val="0"/>
              </a:spcAft>
              <a:buClr>
                <a:schemeClr val="lt1"/>
              </a:buClr>
              <a:buSzPts val="2590"/>
              <a:buChar char="•"/>
            </a:pPr>
            <a:r>
              <a:rPr lang="en-US" sz="2590">
                <a:solidFill>
                  <a:schemeClr val="lt1"/>
                </a:solidFill>
                <a:latin typeface="Gill Sans"/>
                <a:ea typeface="Gill Sans"/>
                <a:cs typeface="Gill Sans"/>
                <a:sym typeface="Gill Sans"/>
              </a:rPr>
              <a:t>Competent person is an individual capable of </a:t>
            </a:r>
            <a:endParaRPr/>
          </a:p>
          <a:p>
            <a:pPr marL="685800" lvl="1" indent="-228600" algn="just" rtl="0">
              <a:lnSpc>
                <a:spcPct val="90000"/>
              </a:lnSpc>
              <a:spcBef>
                <a:spcPts val="500"/>
              </a:spcBef>
              <a:spcAft>
                <a:spcPts val="0"/>
              </a:spcAft>
              <a:buClr>
                <a:schemeClr val="lt1"/>
              </a:buClr>
              <a:buSzPts val="2590"/>
              <a:buFont typeface="Noto Sans Symbols"/>
              <a:buChar char="✔"/>
            </a:pPr>
            <a:r>
              <a:rPr lang="en-US" sz="2590">
                <a:solidFill>
                  <a:schemeClr val="lt1"/>
                </a:solidFill>
                <a:latin typeface="Gill Sans"/>
                <a:ea typeface="Gill Sans"/>
                <a:cs typeface="Gill Sans"/>
                <a:sym typeface="Gill Sans"/>
              </a:rPr>
              <a:t>Identifying existing and foreseeable silica hazards; </a:t>
            </a:r>
            <a:endParaRPr/>
          </a:p>
          <a:p>
            <a:pPr marL="685800" lvl="1" indent="-228600" algn="just" rtl="0">
              <a:lnSpc>
                <a:spcPct val="90000"/>
              </a:lnSpc>
              <a:spcBef>
                <a:spcPts val="500"/>
              </a:spcBef>
              <a:spcAft>
                <a:spcPts val="0"/>
              </a:spcAft>
              <a:buClr>
                <a:schemeClr val="lt1"/>
              </a:buClr>
              <a:buSzPts val="2590"/>
              <a:buFont typeface="Noto Sans Symbols"/>
              <a:buChar char="✔"/>
            </a:pPr>
            <a:r>
              <a:rPr lang="en-US" sz="2590">
                <a:solidFill>
                  <a:schemeClr val="lt1"/>
                </a:solidFill>
                <a:latin typeface="Gill Sans"/>
                <a:ea typeface="Gill Sans"/>
                <a:cs typeface="Gill Sans"/>
                <a:sym typeface="Gill Sans"/>
              </a:rPr>
              <a:t>Is authorized to promptly eliminate or minimize these hazards; and</a:t>
            </a:r>
            <a:endParaRPr/>
          </a:p>
          <a:p>
            <a:pPr marL="685800" lvl="1" indent="-228600" algn="just" rtl="0">
              <a:lnSpc>
                <a:spcPct val="90000"/>
              </a:lnSpc>
              <a:spcBef>
                <a:spcPts val="500"/>
              </a:spcBef>
              <a:spcAft>
                <a:spcPts val="0"/>
              </a:spcAft>
              <a:buClr>
                <a:schemeClr val="lt1"/>
              </a:buClr>
              <a:buSzPts val="2590"/>
              <a:buFont typeface="Noto Sans Symbols"/>
              <a:buChar char="✔"/>
            </a:pPr>
            <a:r>
              <a:rPr lang="en-US" sz="2590">
                <a:solidFill>
                  <a:schemeClr val="lt1"/>
                </a:solidFill>
                <a:latin typeface="Gill Sans"/>
                <a:ea typeface="Gill Sans"/>
                <a:cs typeface="Gill Sans"/>
                <a:sym typeface="Gill Sans"/>
              </a:rPr>
              <a:t>Has the knowledge and ability to implement the written exposure control plan. </a:t>
            </a:r>
            <a:endParaRPr/>
          </a:p>
          <a:p>
            <a:pPr marL="228600" lvl="0" indent="-228600" algn="just" rtl="0">
              <a:lnSpc>
                <a:spcPct val="90000"/>
              </a:lnSpc>
              <a:spcBef>
                <a:spcPts val="1000"/>
              </a:spcBef>
              <a:spcAft>
                <a:spcPts val="0"/>
              </a:spcAft>
              <a:buClr>
                <a:schemeClr val="lt1"/>
              </a:buClr>
              <a:buSzPts val="2590"/>
              <a:buChar char="•"/>
            </a:pPr>
            <a:r>
              <a:rPr lang="en-US" sz="2590">
                <a:solidFill>
                  <a:schemeClr val="lt1"/>
                </a:solidFill>
                <a:latin typeface="Gill Sans"/>
                <a:ea typeface="Gill Sans"/>
                <a:cs typeface="Gill Sans"/>
                <a:sym typeface="Gill Sans"/>
              </a:rPr>
              <a:t> He/she makes frequent and regular inspections of job sites, materials, and equipment</a:t>
            </a:r>
            <a:endParaRPr/>
          </a:p>
          <a:p>
            <a:pPr marL="228600" lvl="0" indent="-228600" algn="just" rtl="0">
              <a:lnSpc>
                <a:spcPct val="90000"/>
              </a:lnSpc>
              <a:spcBef>
                <a:spcPts val="1000"/>
              </a:spcBef>
              <a:spcAft>
                <a:spcPts val="0"/>
              </a:spcAft>
              <a:buClr>
                <a:schemeClr val="lt1"/>
              </a:buClr>
              <a:buSzPts val="2590"/>
              <a:buChar char="•"/>
            </a:pPr>
            <a:r>
              <a:rPr lang="en-US" sz="2590">
                <a:solidFill>
                  <a:schemeClr val="lt1"/>
                </a:solidFill>
                <a:latin typeface="Gill Sans"/>
                <a:ea typeface="Gill Sans"/>
                <a:cs typeface="Gill Sans"/>
                <a:sym typeface="Gill Sans"/>
              </a:rPr>
              <a:t>The standard does not require specific training for a competent person.</a:t>
            </a:r>
            <a:endParaRPr/>
          </a:p>
          <a:p>
            <a:pPr marL="228600" lvl="0" indent="-64135" algn="l" rtl="0">
              <a:lnSpc>
                <a:spcPct val="90000"/>
              </a:lnSpc>
              <a:spcBef>
                <a:spcPts val="1000"/>
              </a:spcBef>
              <a:spcAft>
                <a:spcPts val="0"/>
              </a:spcAft>
              <a:buClr>
                <a:schemeClr val="dk1"/>
              </a:buClr>
              <a:buSzPts val="2590"/>
              <a:buNone/>
            </a:pPr>
            <a:endParaRPr sz="259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394"/>
        <p:cNvGrpSpPr/>
        <p:nvPr/>
      </p:nvGrpSpPr>
      <p:grpSpPr>
        <a:xfrm>
          <a:off x="0" y="0"/>
          <a:ext cx="0" cy="0"/>
          <a:chOff x="0" y="0"/>
          <a:chExt cx="0" cy="0"/>
        </a:xfrm>
      </p:grpSpPr>
      <p:sp>
        <p:nvSpPr>
          <p:cNvPr id="395" name="Google Shape;395;p49"/>
          <p:cNvSpPr txBox="1">
            <a:spLocks noGrp="1"/>
          </p:cNvSpPr>
          <p:nvPr>
            <p:ph type="title"/>
          </p:nvPr>
        </p:nvSpPr>
        <p:spPr>
          <a:xfrm>
            <a:off x="838200" y="952499"/>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Written Exposure Control Plan</a:t>
            </a:r>
            <a:endParaRPr>
              <a:solidFill>
                <a:schemeClr val="lt1"/>
              </a:solidFill>
              <a:latin typeface="Rockwell"/>
              <a:ea typeface="Rockwell"/>
              <a:cs typeface="Rockwell"/>
              <a:sym typeface="Rockwell"/>
            </a:endParaRPr>
          </a:p>
        </p:txBody>
      </p:sp>
      <p:sp>
        <p:nvSpPr>
          <p:cNvPr id="396" name="Google Shape;396;p49"/>
          <p:cNvSpPr txBox="1">
            <a:spLocks noGrp="1"/>
          </p:cNvSpPr>
          <p:nvPr>
            <p:ph type="body" idx="1"/>
          </p:nvPr>
        </p:nvSpPr>
        <p:spPr>
          <a:xfrm>
            <a:off x="838200" y="2278062"/>
            <a:ext cx="11163300" cy="44275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800"/>
              <a:buChar char="•"/>
            </a:pPr>
            <a:r>
              <a:rPr lang="en-US">
                <a:solidFill>
                  <a:schemeClr val="lt1"/>
                </a:solidFill>
                <a:latin typeface="Gill Sans"/>
                <a:ea typeface="Gill Sans"/>
                <a:cs typeface="Gill Sans"/>
                <a:sym typeface="Gill Sans"/>
              </a:rPr>
              <a:t>Establish and implement a written exposure control plan</a:t>
            </a:r>
            <a:endParaRPr/>
          </a:p>
          <a:p>
            <a:pPr marL="228600" lvl="0" indent="-228600" algn="l" rtl="0">
              <a:lnSpc>
                <a:spcPct val="90000"/>
              </a:lnSpc>
              <a:spcBef>
                <a:spcPts val="1000"/>
              </a:spcBef>
              <a:spcAft>
                <a:spcPts val="0"/>
              </a:spcAft>
              <a:buClr>
                <a:schemeClr val="lt1"/>
              </a:buClr>
              <a:buSzPts val="2800"/>
              <a:buChar char="•"/>
            </a:pPr>
            <a:r>
              <a:rPr lang="en-US">
                <a:solidFill>
                  <a:schemeClr val="lt1"/>
                </a:solidFill>
                <a:latin typeface="Gill Sans"/>
                <a:ea typeface="Gill Sans"/>
                <a:cs typeface="Gill Sans"/>
                <a:sym typeface="Gill Sans"/>
              </a:rPr>
              <a:t>Designate a competent person to implement the written exposure plan</a:t>
            </a:r>
            <a:endParaRPr/>
          </a:p>
          <a:p>
            <a:pPr marL="228600" lvl="0" indent="-228600" algn="l" rtl="0">
              <a:lnSpc>
                <a:spcPct val="90000"/>
              </a:lnSpc>
              <a:spcBef>
                <a:spcPts val="1000"/>
              </a:spcBef>
              <a:spcAft>
                <a:spcPts val="0"/>
              </a:spcAft>
              <a:buClr>
                <a:schemeClr val="lt1"/>
              </a:buClr>
              <a:buSzPts val="2800"/>
              <a:buChar char="•"/>
            </a:pPr>
            <a:r>
              <a:rPr lang="en-US">
                <a:solidFill>
                  <a:schemeClr val="lt1"/>
                </a:solidFill>
                <a:latin typeface="Gill Sans"/>
                <a:ea typeface="Gill Sans"/>
                <a:cs typeface="Gill Sans"/>
                <a:sym typeface="Gill Sans"/>
              </a:rPr>
              <a:t>Restrict housekeeping practices that expose workers to silica, where feasible alternatives are available</a:t>
            </a:r>
            <a:endParaRPr/>
          </a:p>
          <a:p>
            <a:pPr marL="228600" lvl="0" indent="-228600" algn="l" rtl="0">
              <a:lnSpc>
                <a:spcPct val="90000"/>
              </a:lnSpc>
              <a:spcBef>
                <a:spcPts val="1000"/>
              </a:spcBef>
              <a:spcAft>
                <a:spcPts val="0"/>
              </a:spcAft>
              <a:buClr>
                <a:schemeClr val="lt1"/>
              </a:buClr>
              <a:buSzPts val="2800"/>
              <a:buChar char="•"/>
            </a:pPr>
            <a:r>
              <a:rPr lang="en-US">
                <a:solidFill>
                  <a:schemeClr val="lt1"/>
                </a:solidFill>
                <a:latin typeface="Gill Sans"/>
                <a:ea typeface="Gill Sans"/>
                <a:cs typeface="Gill Sans"/>
                <a:sym typeface="Gill Sans"/>
              </a:rPr>
              <a:t>Medical examination to include chest x-ray and pulmonary function testing</a:t>
            </a:r>
            <a:endParaRPr/>
          </a:p>
          <a:p>
            <a:pPr marL="228600" lvl="0" indent="-228600" algn="l" rtl="0">
              <a:lnSpc>
                <a:spcPct val="90000"/>
              </a:lnSpc>
              <a:spcBef>
                <a:spcPts val="1000"/>
              </a:spcBef>
              <a:spcAft>
                <a:spcPts val="0"/>
              </a:spcAft>
              <a:buClr>
                <a:schemeClr val="lt1"/>
              </a:buClr>
              <a:buSzPts val="2800"/>
              <a:buChar char="•"/>
            </a:pPr>
            <a:r>
              <a:rPr lang="en-US">
                <a:solidFill>
                  <a:schemeClr val="lt1"/>
                </a:solidFill>
                <a:latin typeface="Gill Sans"/>
                <a:ea typeface="Gill Sans"/>
                <a:cs typeface="Gill Sans"/>
                <a:sym typeface="Gill Sans"/>
              </a:rPr>
              <a:t>Training workers on the work operations that result in silica exposure and ways to limit exposure</a:t>
            </a:r>
            <a:endParaRPr/>
          </a:p>
          <a:p>
            <a:pPr marL="228600" lvl="0" indent="-228600" algn="l" rtl="0">
              <a:lnSpc>
                <a:spcPct val="90000"/>
              </a:lnSpc>
              <a:spcBef>
                <a:spcPts val="1000"/>
              </a:spcBef>
              <a:spcAft>
                <a:spcPts val="0"/>
              </a:spcAft>
              <a:buClr>
                <a:schemeClr val="lt1"/>
              </a:buClr>
              <a:buSzPts val="2800"/>
              <a:buChar char="•"/>
            </a:pPr>
            <a:r>
              <a:rPr lang="en-US">
                <a:solidFill>
                  <a:schemeClr val="lt1"/>
                </a:solidFill>
                <a:latin typeface="Gill Sans"/>
                <a:ea typeface="Gill Sans"/>
                <a:cs typeface="Gill Sans"/>
                <a:sym typeface="Gill Sans"/>
              </a:rPr>
              <a:t>Keep records of workers silica exposure and medical examinations</a:t>
            </a:r>
            <a:endParaRPr>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6">
                                            <p:txEl>
                                              <p:pRg st="0" end="0"/>
                                            </p:txEl>
                                          </p:spTgt>
                                        </p:tgtEl>
                                        <p:attrNameLst>
                                          <p:attrName>style.visibility</p:attrName>
                                        </p:attrNameLst>
                                      </p:cBhvr>
                                      <p:to>
                                        <p:strVal val="visible"/>
                                      </p:to>
                                    </p:set>
                                    <p:animEffect transition="in" filter="fade">
                                      <p:cBhvr>
                                        <p:cTn id="7" dur="1000"/>
                                        <p:tgtEl>
                                          <p:spTgt spid="3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6">
                                            <p:txEl>
                                              <p:pRg st="1" end="1"/>
                                            </p:txEl>
                                          </p:spTgt>
                                        </p:tgtEl>
                                        <p:attrNameLst>
                                          <p:attrName>style.visibility</p:attrName>
                                        </p:attrNameLst>
                                      </p:cBhvr>
                                      <p:to>
                                        <p:strVal val="visible"/>
                                      </p:to>
                                    </p:set>
                                    <p:animEffect transition="in" filter="fade">
                                      <p:cBhvr>
                                        <p:cTn id="12" dur="1000"/>
                                        <p:tgtEl>
                                          <p:spTgt spid="3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6">
                                            <p:txEl>
                                              <p:pRg st="2" end="2"/>
                                            </p:txEl>
                                          </p:spTgt>
                                        </p:tgtEl>
                                        <p:attrNameLst>
                                          <p:attrName>style.visibility</p:attrName>
                                        </p:attrNameLst>
                                      </p:cBhvr>
                                      <p:to>
                                        <p:strVal val="visible"/>
                                      </p:to>
                                    </p:set>
                                    <p:animEffect transition="in" filter="fade">
                                      <p:cBhvr>
                                        <p:cTn id="17" dur="1000"/>
                                        <p:tgtEl>
                                          <p:spTgt spid="39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6">
                                            <p:txEl>
                                              <p:pRg st="3" end="3"/>
                                            </p:txEl>
                                          </p:spTgt>
                                        </p:tgtEl>
                                        <p:attrNameLst>
                                          <p:attrName>style.visibility</p:attrName>
                                        </p:attrNameLst>
                                      </p:cBhvr>
                                      <p:to>
                                        <p:strVal val="visible"/>
                                      </p:to>
                                    </p:set>
                                    <p:animEffect transition="in" filter="fade">
                                      <p:cBhvr>
                                        <p:cTn id="22" dur="1000"/>
                                        <p:tgtEl>
                                          <p:spTgt spid="39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6">
                                            <p:txEl>
                                              <p:pRg st="4" end="4"/>
                                            </p:txEl>
                                          </p:spTgt>
                                        </p:tgtEl>
                                        <p:attrNameLst>
                                          <p:attrName>style.visibility</p:attrName>
                                        </p:attrNameLst>
                                      </p:cBhvr>
                                      <p:to>
                                        <p:strVal val="visible"/>
                                      </p:to>
                                    </p:set>
                                    <p:animEffect transition="in" filter="fade">
                                      <p:cBhvr>
                                        <p:cTn id="27" dur="1000"/>
                                        <p:tgtEl>
                                          <p:spTgt spid="39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96">
                                            <p:txEl>
                                              <p:pRg st="5" end="5"/>
                                            </p:txEl>
                                          </p:spTgt>
                                        </p:tgtEl>
                                        <p:attrNameLst>
                                          <p:attrName>style.visibility</p:attrName>
                                        </p:attrNameLst>
                                      </p:cBhvr>
                                      <p:to>
                                        <p:strVal val="visible"/>
                                      </p:to>
                                    </p:set>
                                    <p:animEffect transition="in" filter="fade">
                                      <p:cBhvr>
                                        <p:cTn id="32" dur="1000"/>
                                        <p:tgtEl>
                                          <p:spTgt spid="39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402"/>
        <p:cNvGrpSpPr/>
        <p:nvPr/>
      </p:nvGrpSpPr>
      <p:grpSpPr>
        <a:xfrm>
          <a:off x="0" y="0"/>
          <a:ext cx="0" cy="0"/>
          <a:chOff x="0" y="0"/>
          <a:chExt cx="0" cy="0"/>
        </a:xfrm>
      </p:grpSpPr>
      <p:sp>
        <p:nvSpPr>
          <p:cNvPr id="403" name="Google Shape;403;p50"/>
          <p:cNvSpPr txBox="1">
            <a:spLocks noGrp="1"/>
          </p:cNvSpPr>
          <p:nvPr>
            <p:ph type="title"/>
          </p:nvPr>
        </p:nvSpPr>
        <p:spPr>
          <a:xfrm>
            <a:off x="838200" y="660399"/>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Alternative Silica Exposure Controls</a:t>
            </a:r>
            <a:endParaRPr>
              <a:solidFill>
                <a:schemeClr val="lt1"/>
              </a:solidFill>
              <a:latin typeface="Rockwell"/>
              <a:ea typeface="Rockwell"/>
              <a:cs typeface="Rockwell"/>
              <a:sym typeface="Rockwell"/>
            </a:endParaRPr>
          </a:p>
        </p:txBody>
      </p:sp>
      <p:sp>
        <p:nvSpPr>
          <p:cNvPr id="404" name="Google Shape;404;p50"/>
          <p:cNvSpPr txBox="1">
            <a:spLocks noGrp="1"/>
          </p:cNvSpPr>
          <p:nvPr>
            <p:ph type="body" idx="1"/>
          </p:nvPr>
        </p:nvSpPr>
        <p:spPr>
          <a:xfrm>
            <a:off x="838200" y="2159000"/>
            <a:ext cx="10782300" cy="46990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800"/>
              <a:buChar char="•"/>
            </a:pPr>
            <a:r>
              <a:rPr lang="en-US">
                <a:solidFill>
                  <a:schemeClr val="lt1"/>
                </a:solidFill>
                <a:latin typeface="Gill Sans"/>
                <a:ea typeface="Gill Sans"/>
                <a:cs typeface="Gill Sans"/>
                <a:sym typeface="Gill Sans"/>
              </a:rPr>
              <a:t>Employers opting for not to implementing Table 1 must follow the </a:t>
            </a:r>
            <a:r>
              <a:rPr lang="en-US" b="1">
                <a:solidFill>
                  <a:schemeClr val="lt1"/>
                </a:solidFill>
                <a:latin typeface="Gill Sans"/>
                <a:ea typeface="Gill Sans"/>
                <a:cs typeface="Gill Sans"/>
                <a:sym typeface="Gill Sans"/>
              </a:rPr>
              <a:t>alternative exposure control methods approach </a:t>
            </a:r>
            <a:endParaRPr/>
          </a:p>
          <a:p>
            <a:pPr marL="228600" lvl="0" indent="-228600" algn="l" rtl="0">
              <a:lnSpc>
                <a:spcPct val="90000"/>
              </a:lnSpc>
              <a:spcBef>
                <a:spcPts val="1000"/>
              </a:spcBef>
              <a:spcAft>
                <a:spcPts val="0"/>
              </a:spcAft>
              <a:buClr>
                <a:schemeClr val="lt1"/>
              </a:buClr>
              <a:buSzPts val="2800"/>
              <a:buChar char="•"/>
            </a:pPr>
            <a:r>
              <a:rPr lang="en-US">
                <a:solidFill>
                  <a:schemeClr val="lt1"/>
                </a:solidFill>
                <a:latin typeface="Gill Sans"/>
                <a:ea typeface="Gill Sans"/>
                <a:cs typeface="Gill Sans"/>
                <a:sym typeface="Gill Sans"/>
              </a:rPr>
              <a:t>This approach involves: </a:t>
            </a:r>
            <a:endParaRPr/>
          </a:p>
          <a:p>
            <a:pPr marL="0" lvl="0" indent="0" algn="l" rtl="0">
              <a:lnSpc>
                <a:spcPct val="90000"/>
              </a:lnSpc>
              <a:spcBef>
                <a:spcPts val="1000"/>
              </a:spcBef>
              <a:spcAft>
                <a:spcPts val="0"/>
              </a:spcAft>
              <a:buClr>
                <a:schemeClr val="dk1"/>
              </a:buClr>
              <a:buSzPts val="2800"/>
              <a:buNone/>
            </a:pPr>
            <a:endParaRPr>
              <a:solidFill>
                <a:schemeClr val="lt1"/>
              </a:solidFill>
              <a:latin typeface="Gill Sans"/>
              <a:ea typeface="Gill Sans"/>
              <a:cs typeface="Gill Sans"/>
              <a:sym typeface="Gill Sans"/>
            </a:endParaRPr>
          </a:p>
          <a:p>
            <a:pPr marL="857250" lvl="1" indent="-457200" algn="l" rtl="0">
              <a:lnSpc>
                <a:spcPct val="90000"/>
              </a:lnSpc>
              <a:spcBef>
                <a:spcPts val="500"/>
              </a:spcBef>
              <a:spcAft>
                <a:spcPts val="0"/>
              </a:spcAft>
              <a:buClr>
                <a:schemeClr val="lt1"/>
              </a:buClr>
              <a:buSzPts val="2800"/>
              <a:buFont typeface="Noto Sans Symbols"/>
              <a:buChar char="✔"/>
            </a:pPr>
            <a:r>
              <a:rPr lang="en-US" sz="2800">
                <a:solidFill>
                  <a:schemeClr val="lt1"/>
                </a:solidFill>
                <a:latin typeface="Gill Sans"/>
                <a:ea typeface="Gill Sans"/>
                <a:cs typeface="Gill Sans"/>
                <a:sym typeface="Gill Sans"/>
              </a:rPr>
              <a:t>Assessing employee exposure to silica</a:t>
            </a:r>
            <a:endParaRPr/>
          </a:p>
          <a:p>
            <a:pPr marL="800100" lvl="1" indent="-457200" algn="l" rtl="0">
              <a:lnSpc>
                <a:spcPct val="90000"/>
              </a:lnSpc>
              <a:spcBef>
                <a:spcPts val="500"/>
              </a:spcBef>
              <a:spcAft>
                <a:spcPts val="0"/>
              </a:spcAft>
              <a:buClr>
                <a:schemeClr val="lt1"/>
              </a:buClr>
              <a:buSzPts val="2800"/>
              <a:buFont typeface="Noto Sans Symbols"/>
              <a:buChar char="✔"/>
            </a:pPr>
            <a:r>
              <a:rPr lang="en-US" sz="2800">
                <a:solidFill>
                  <a:schemeClr val="lt1"/>
                </a:solidFill>
                <a:latin typeface="Gill Sans"/>
                <a:ea typeface="Gill Sans"/>
                <a:cs typeface="Gill Sans"/>
                <a:sym typeface="Gill Sans"/>
              </a:rPr>
              <a:t>Limiting exposure to the PEL using feasible engineering and work  practice controls</a:t>
            </a:r>
            <a:endParaRPr/>
          </a:p>
          <a:p>
            <a:pPr marL="800100" lvl="1" indent="-457200" algn="l" rtl="0">
              <a:lnSpc>
                <a:spcPct val="90000"/>
              </a:lnSpc>
              <a:spcBef>
                <a:spcPts val="500"/>
              </a:spcBef>
              <a:spcAft>
                <a:spcPts val="0"/>
              </a:spcAft>
              <a:buClr>
                <a:schemeClr val="lt1"/>
              </a:buClr>
              <a:buSzPts val="2800"/>
              <a:buFont typeface="Noto Sans Symbols"/>
              <a:buChar char="✔"/>
            </a:pPr>
            <a:r>
              <a:rPr lang="en-US" sz="2800">
                <a:solidFill>
                  <a:schemeClr val="lt1"/>
                </a:solidFill>
                <a:latin typeface="Gill Sans"/>
                <a:ea typeface="Gill Sans"/>
                <a:cs typeface="Gill Sans"/>
                <a:sym typeface="Gill Sans"/>
              </a:rPr>
              <a:t>Providing respiratory protection when necessary. </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410"/>
        <p:cNvGrpSpPr/>
        <p:nvPr/>
      </p:nvGrpSpPr>
      <p:grpSpPr>
        <a:xfrm>
          <a:off x="0" y="0"/>
          <a:ext cx="0" cy="0"/>
          <a:chOff x="0" y="0"/>
          <a:chExt cx="0" cy="0"/>
        </a:xfrm>
      </p:grpSpPr>
      <p:sp>
        <p:nvSpPr>
          <p:cNvPr id="411" name="Google Shape;411;p51"/>
          <p:cNvSpPr txBox="1">
            <a:spLocks noGrp="1"/>
          </p:cNvSpPr>
          <p:nvPr>
            <p:ph type="title"/>
          </p:nvPr>
        </p:nvSpPr>
        <p:spPr>
          <a:xfrm>
            <a:off x="838200" y="67487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Communication of Silica Hazards</a:t>
            </a:r>
            <a:endParaRPr>
              <a:solidFill>
                <a:schemeClr val="lt1"/>
              </a:solidFill>
              <a:latin typeface="Rockwell"/>
              <a:ea typeface="Rockwell"/>
              <a:cs typeface="Rockwell"/>
              <a:sym typeface="Rockwell"/>
            </a:endParaRPr>
          </a:p>
        </p:txBody>
      </p:sp>
      <p:sp>
        <p:nvSpPr>
          <p:cNvPr id="412" name="Google Shape;412;p51"/>
          <p:cNvSpPr txBox="1">
            <a:spLocks noGrp="1"/>
          </p:cNvSpPr>
          <p:nvPr>
            <p:ph type="body" idx="1"/>
          </p:nvPr>
        </p:nvSpPr>
        <p:spPr>
          <a:xfrm>
            <a:off x="0" y="2000440"/>
            <a:ext cx="8702406" cy="4857559"/>
          </a:xfrm>
          <a:prstGeom prst="rect">
            <a:avLst/>
          </a:prstGeom>
          <a:noFill/>
          <a:ln>
            <a:noFill/>
          </a:ln>
        </p:spPr>
        <p:txBody>
          <a:bodyPr spcFirstLastPara="1" wrap="square" lIns="91425" tIns="45700" rIns="91425" bIns="45700" anchor="t" anchorCtr="0">
            <a:noAutofit/>
          </a:bodyPr>
          <a:lstStyle/>
          <a:p>
            <a:pPr marL="685800" lvl="1" indent="-228600" algn="just" rtl="0">
              <a:lnSpc>
                <a:spcPct val="80000"/>
              </a:lnSpc>
              <a:spcBef>
                <a:spcPts val="0"/>
              </a:spcBef>
              <a:spcAft>
                <a:spcPts val="0"/>
              </a:spcAft>
              <a:buClr>
                <a:schemeClr val="lt1"/>
              </a:buClr>
              <a:buSzPts val="2800"/>
              <a:buChar char="•"/>
            </a:pPr>
            <a:r>
              <a:rPr lang="en-US" sz="2800">
                <a:solidFill>
                  <a:schemeClr val="lt1"/>
                </a:solidFill>
                <a:latin typeface="Gill Sans"/>
                <a:ea typeface="Gill Sans"/>
                <a:cs typeface="Gill Sans"/>
                <a:sym typeface="Gill Sans"/>
              </a:rPr>
              <a:t>HCS requires employers to inform employees about hazardous chemicals in the workplace, such as respirable crystalline silica, through their written hazard communication programs. </a:t>
            </a:r>
            <a:endParaRPr/>
          </a:p>
          <a:p>
            <a:pPr marL="685800" lvl="1" indent="-228600" algn="just" rtl="0">
              <a:lnSpc>
                <a:spcPct val="80000"/>
              </a:lnSpc>
              <a:spcBef>
                <a:spcPts val="1700"/>
              </a:spcBef>
              <a:spcAft>
                <a:spcPts val="0"/>
              </a:spcAft>
              <a:buClr>
                <a:schemeClr val="lt1"/>
              </a:buClr>
              <a:buSzPts val="2800"/>
              <a:buChar char="•"/>
            </a:pPr>
            <a:r>
              <a:rPr lang="en-US" sz="2800">
                <a:solidFill>
                  <a:schemeClr val="lt1"/>
                </a:solidFill>
                <a:latin typeface="Gill Sans"/>
                <a:ea typeface="Gill Sans"/>
                <a:cs typeface="Gill Sans"/>
                <a:sym typeface="Gill Sans"/>
              </a:rPr>
              <a:t>Written hazard communication programs must describe how the requirements for container labels, safety data sheets (SDSs), and employee training will be met. </a:t>
            </a:r>
            <a:endParaRPr/>
          </a:p>
          <a:p>
            <a:pPr marL="685800" lvl="1" indent="-228600" algn="just" rtl="0">
              <a:lnSpc>
                <a:spcPct val="80000"/>
              </a:lnSpc>
              <a:spcBef>
                <a:spcPts val="1700"/>
              </a:spcBef>
              <a:spcAft>
                <a:spcPts val="0"/>
              </a:spcAft>
              <a:buClr>
                <a:schemeClr val="lt1"/>
              </a:buClr>
              <a:buSzPts val="2800"/>
              <a:buChar char="•"/>
            </a:pPr>
            <a:r>
              <a:rPr lang="en-US" sz="2800">
                <a:solidFill>
                  <a:schemeClr val="lt1"/>
                </a:solidFill>
                <a:latin typeface="Gill Sans"/>
                <a:ea typeface="Gill Sans"/>
                <a:cs typeface="Gill Sans"/>
                <a:sym typeface="Gill Sans"/>
              </a:rPr>
              <a:t>Employers must address at least the health hazards on cancer, lung effects, immune system effects, and kidney effects as part of the hazard communication program for respirable crystalline silica. </a:t>
            </a:r>
            <a:endParaRPr/>
          </a:p>
          <a:p>
            <a:pPr marL="0" lvl="0" indent="0" algn="just" rtl="0">
              <a:lnSpc>
                <a:spcPct val="80000"/>
              </a:lnSpc>
              <a:spcBef>
                <a:spcPts val="2200"/>
              </a:spcBef>
              <a:spcAft>
                <a:spcPts val="0"/>
              </a:spcAft>
              <a:buClr>
                <a:schemeClr val="dk1"/>
              </a:buClr>
              <a:buSzPts val="2800"/>
              <a:buNone/>
            </a:pPr>
            <a:endParaRPr sz="2800">
              <a:solidFill>
                <a:schemeClr val="lt1"/>
              </a:solidFill>
              <a:latin typeface="Gill Sans"/>
              <a:ea typeface="Gill Sans"/>
              <a:cs typeface="Gill Sans"/>
              <a:sym typeface="Gill Sans"/>
            </a:endParaRPr>
          </a:p>
          <a:p>
            <a:pPr marL="228600" lvl="0" indent="-50800" algn="l" rtl="0">
              <a:lnSpc>
                <a:spcPct val="80000"/>
              </a:lnSpc>
              <a:spcBef>
                <a:spcPts val="2200"/>
              </a:spcBef>
              <a:spcAft>
                <a:spcPts val="0"/>
              </a:spcAft>
              <a:buClr>
                <a:schemeClr val="dk1"/>
              </a:buClr>
              <a:buSzPts val="2800"/>
              <a:buNone/>
            </a:pPr>
            <a:endParaRPr/>
          </a:p>
        </p:txBody>
      </p:sp>
      <p:pic>
        <p:nvPicPr>
          <p:cNvPr id="2" name="Picture 1" descr="Communication hazard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305" y="2213763"/>
            <a:ext cx="3009207" cy="30092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2">
                                            <p:txEl>
                                              <p:pRg st="0" end="0"/>
                                            </p:txEl>
                                          </p:spTgt>
                                        </p:tgtEl>
                                        <p:attrNameLst>
                                          <p:attrName>style.visibility</p:attrName>
                                        </p:attrNameLst>
                                      </p:cBhvr>
                                      <p:to>
                                        <p:strVal val="visible"/>
                                      </p:to>
                                    </p:set>
                                    <p:animEffect transition="in" filter="fade">
                                      <p:cBhvr>
                                        <p:cTn id="7" dur="1000"/>
                                        <p:tgtEl>
                                          <p:spTgt spid="4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2">
                                            <p:txEl>
                                              <p:pRg st="1" end="1"/>
                                            </p:txEl>
                                          </p:spTgt>
                                        </p:tgtEl>
                                        <p:attrNameLst>
                                          <p:attrName>style.visibility</p:attrName>
                                        </p:attrNameLst>
                                      </p:cBhvr>
                                      <p:to>
                                        <p:strVal val="visible"/>
                                      </p:to>
                                    </p:set>
                                    <p:animEffect transition="in" filter="fade">
                                      <p:cBhvr>
                                        <p:cTn id="12" dur="1000"/>
                                        <p:tgtEl>
                                          <p:spTgt spid="4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2">
                                            <p:txEl>
                                              <p:pRg st="2" end="2"/>
                                            </p:txEl>
                                          </p:spTgt>
                                        </p:tgtEl>
                                        <p:attrNameLst>
                                          <p:attrName>style.visibility</p:attrName>
                                        </p:attrNameLst>
                                      </p:cBhvr>
                                      <p:to>
                                        <p:strVal val="visible"/>
                                      </p:to>
                                    </p:set>
                                    <p:animEffect transition="in" filter="fade">
                                      <p:cBhvr>
                                        <p:cTn id="17" dur="1000"/>
                                        <p:tgtEl>
                                          <p:spTgt spid="4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2">
                                            <p:txEl>
                                              <p:pRg st="3" end="3"/>
                                            </p:txEl>
                                          </p:spTgt>
                                        </p:tgtEl>
                                        <p:attrNameLst>
                                          <p:attrName>style.visibility</p:attrName>
                                        </p:attrNameLst>
                                      </p:cBhvr>
                                      <p:to>
                                        <p:strVal val="visible"/>
                                      </p:to>
                                    </p:set>
                                    <p:animEffect transition="in" filter="fade">
                                      <p:cBhvr>
                                        <p:cTn id="22" dur="1000"/>
                                        <p:tgtEl>
                                          <p:spTgt spid="4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2">
                                            <p:txEl>
                                              <p:pRg st="4" end="4"/>
                                            </p:txEl>
                                          </p:spTgt>
                                        </p:tgtEl>
                                        <p:attrNameLst>
                                          <p:attrName>style.visibility</p:attrName>
                                        </p:attrNameLst>
                                      </p:cBhvr>
                                      <p:to>
                                        <p:strVal val="visible"/>
                                      </p:to>
                                    </p:set>
                                    <p:animEffect transition="in" filter="fade">
                                      <p:cBhvr>
                                        <p:cTn id="27" dur="1000"/>
                                        <p:tgtEl>
                                          <p:spTgt spid="4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113"/>
        <p:cNvGrpSpPr/>
        <p:nvPr/>
      </p:nvGrpSpPr>
      <p:grpSpPr>
        <a:xfrm>
          <a:off x="0" y="0"/>
          <a:ext cx="0" cy="0"/>
          <a:chOff x="0" y="0"/>
          <a:chExt cx="0" cy="0"/>
        </a:xfrm>
      </p:grpSpPr>
      <p:sp>
        <p:nvSpPr>
          <p:cNvPr id="114" name="Google Shape;114;p16"/>
          <p:cNvSpPr txBox="1">
            <a:spLocks noGrp="1"/>
          </p:cNvSpPr>
          <p:nvPr>
            <p:ph type="title"/>
          </p:nvPr>
        </p:nvSpPr>
        <p:spPr>
          <a:xfrm>
            <a:off x="774700" y="1074928"/>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Breaks!</a:t>
            </a:r>
            <a:endParaRPr/>
          </a:p>
        </p:txBody>
      </p:sp>
      <p:sp>
        <p:nvSpPr>
          <p:cNvPr id="115" name="Google Shape;115;p16"/>
          <p:cNvSpPr txBox="1">
            <a:spLocks noGrp="1"/>
          </p:cNvSpPr>
          <p:nvPr>
            <p:ph type="body" idx="1"/>
          </p:nvPr>
        </p:nvSpPr>
        <p:spPr>
          <a:xfrm>
            <a:off x="584200" y="2659062"/>
            <a:ext cx="5588000" cy="37417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800"/>
              <a:buChar char="•"/>
            </a:pPr>
            <a:r>
              <a:rPr lang="en-US">
                <a:solidFill>
                  <a:schemeClr val="lt1"/>
                </a:solidFill>
                <a:latin typeface="Gill Sans"/>
                <a:ea typeface="Gill Sans"/>
                <a:cs typeface="Gill Sans"/>
                <a:sym typeface="Gill Sans"/>
              </a:rPr>
              <a:t>There will be 10 minutes </a:t>
            </a:r>
            <a:r>
              <a:rPr lang="en-US" b="1">
                <a:solidFill>
                  <a:schemeClr val="lt1"/>
                </a:solidFill>
                <a:latin typeface="Gill Sans"/>
                <a:ea typeface="Gill Sans"/>
                <a:cs typeface="Gill Sans"/>
                <a:sym typeface="Gill Sans"/>
              </a:rPr>
              <a:t>breaks</a:t>
            </a:r>
            <a:r>
              <a:rPr lang="en-US">
                <a:solidFill>
                  <a:schemeClr val="lt1"/>
                </a:solidFill>
                <a:latin typeface="Gill Sans"/>
                <a:ea typeface="Gill Sans"/>
                <a:cs typeface="Gill Sans"/>
                <a:sym typeface="Gill Sans"/>
              </a:rPr>
              <a:t> as needed throughout the training period</a:t>
            </a:r>
            <a:endParaRPr/>
          </a:p>
          <a:p>
            <a:pPr marL="228600" lvl="0" indent="-50800" algn="l" rtl="0">
              <a:lnSpc>
                <a:spcPct val="90000"/>
              </a:lnSpc>
              <a:spcBef>
                <a:spcPts val="1000"/>
              </a:spcBef>
              <a:spcAft>
                <a:spcPts val="0"/>
              </a:spcAft>
              <a:buClr>
                <a:schemeClr val="dk1"/>
              </a:buClr>
              <a:buSzPts val="2800"/>
              <a:buNone/>
            </a:pPr>
            <a:endParaRPr/>
          </a:p>
        </p:txBody>
      </p:sp>
      <p:pic>
        <p:nvPicPr>
          <p:cNvPr id="117" name="Google Shape;117;p16" descr="Feel free to bring a snack or drink following the break. If at anytime you are feeling tired please take the time to stand up for awhile during the training. &#10;" title="Coffee Break Photo">
            <a:hlinkClick r:id="rId3"/>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077438" y="1737709"/>
            <a:ext cx="3730941" cy="330412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419"/>
        <p:cNvGrpSpPr/>
        <p:nvPr/>
      </p:nvGrpSpPr>
      <p:grpSpPr>
        <a:xfrm>
          <a:off x="0" y="0"/>
          <a:ext cx="0" cy="0"/>
          <a:chOff x="0" y="0"/>
          <a:chExt cx="0" cy="0"/>
        </a:xfrm>
      </p:grpSpPr>
      <p:sp>
        <p:nvSpPr>
          <p:cNvPr id="420" name="Google Shape;420;p52"/>
          <p:cNvSpPr txBox="1">
            <a:spLocks noGrp="1"/>
          </p:cNvSpPr>
          <p:nvPr>
            <p:ph type="title"/>
          </p:nvPr>
        </p:nvSpPr>
        <p:spPr>
          <a:xfrm>
            <a:off x="838200" y="660399"/>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Record Keeping</a:t>
            </a:r>
            <a:endParaRPr>
              <a:solidFill>
                <a:schemeClr val="lt1"/>
              </a:solidFill>
              <a:latin typeface="Rockwell"/>
              <a:ea typeface="Rockwell"/>
              <a:cs typeface="Rockwell"/>
              <a:sym typeface="Rockwell"/>
            </a:endParaRPr>
          </a:p>
        </p:txBody>
      </p:sp>
      <p:sp>
        <p:nvSpPr>
          <p:cNvPr id="421" name="Google Shape;421;p52"/>
          <p:cNvSpPr txBox="1">
            <a:spLocks noGrp="1"/>
          </p:cNvSpPr>
          <p:nvPr>
            <p:ph type="body" idx="1"/>
          </p:nvPr>
        </p:nvSpPr>
        <p:spPr>
          <a:xfrm>
            <a:off x="838200" y="1752600"/>
            <a:ext cx="10782300" cy="5003800"/>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lt1"/>
              </a:buClr>
              <a:buSzPts val="2800"/>
              <a:buChar char="•"/>
            </a:pPr>
            <a:r>
              <a:rPr lang="en-US">
                <a:solidFill>
                  <a:schemeClr val="lt1"/>
                </a:solidFill>
                <a:latin typeface="Gill Sans"/>
                <a:ea typeface="Gill Sans"/>
                <a:cs typeface="Gill Sans"/>
                <a:sym typeface="Gill Sans"/>
              </a:rPr>
              <a:t>Per OSHA’s Access to Employee Exposure and Medical Records regulation (29 CFR 1910.1020), employers must maintain records for</a:t>
            </a:r>
            <a:endParaRPr/>
          </a:p>
          <a:p>
            <a:pPr marL="685800" lvl="1" indent="-228600" algn="just" rtl="0">
              <a:lnSpc>
                <a:spcPct val="90000"/>
              </a:lnSpc>
              <a:spcBef>
                <a:spcPts val="1700"/>
              </a:spcBef>
              <a:spcAft>
                <a:spcPts val="0"/>
              </a:spcAft>
              <a:buClr>
                <a:schemeClr val="lt1"/>
              </a:buClr>
              <a:buSzPts val="2800"/>
              <a:buChar char="•"/>
            </a:pPr>
            <a:r>
              <a:rPr lang="en-US" sz="2800">
                <a:solidFill>
                  <a:schemeClr val="lt1"/>
                </a:solidFill>
                <a:latin typeface="Gill Sans"/>
                <a:ea typeface="Gill Sans"/>
                <a:cs typeface="Gill Sans"/>
                <a:sym typeface="Gill Sans"/>
              </a:rPr>
              <a:t>Medical records </a:t>
            </a:r>
            <a:endParaRPr sz="2800">
              <a:solidFill>
                <a:schemeClr val="lt1"/>
              </a:solidFill>
              <a:latin typeface="Gill Sans"/>
              <a:ea typeface="Gill Sans"/>
              <a:cs typeface="Gill Sans"/>
              <a:sym typeface="Gill Sans"/>
            </a:endParaRPr>
          </a:p>
          <a:p>
            <a:pPr marL="685800" lvl="1" indent="-228600" algn="just" rtl="0">
              <a:lnSpc>
                <a:spcPct val="90000"/>
              </a:lnSpc>
              <a:spcBef>
                <a:spcPts val="1700"/>
              </a:spcBef>
              <a:spcAft>
                <a:spcPts val="0"/>
              </a:spcAft>
              <a:buClr>
                <a:schemeClr val="lt1"/>
              </a:buClr>
              <a:buSzPts val="2800"/>
              <a:buChar char="•"/>
            </a:pPr>
            <a:r>
              <a:rPr lang="en-US" sz="2800">
                <a:solidFill>
                  <a:schemeClr val="lt1"/>
                </a:solidFill>
                <a:latin typeface="Gill Sans"/>
                <a:ea typeface="Gill Sans"/>
                <a:cs typeface="Gill Sans"/>
                <a:sym typeface="Gill Sans"/>
              </a:rPr>
              <a:t>Air monitoring data </a:t>
            </a:r>
            <a:endParaRPr sz="2800">
              <a:solidFill>
                <a:schemeClr val="lt1"/>
              </a:solidFill>
              <a:latin typeface="Gill Sans"/>
              <a:ea typeface="Gill Sans"/>
              <a:cs typeface="Gill Sans"/>
              <a:sym typeface="Gill Sans"/>
            </a:endParaRPr>
          </a:p>
          <a:p>
            <a:pPr marL="685800" lvl="1" indent="-228600" algn="just" rtl="0">
              <a:lnSpc>
                <a:spcPct val="90000"/>
              </a:lnSpc>
              <a:spcBef>
                <a:spcPts val="1700"/>
              </a:spcBef>
              <a:spcAft>
                <a:spcPts val="0"/>
              </a:spcAft>
              <a:buClr>
                <a:schemeClr val="lt1"/>
              </a:buClr>
              <a:buSzPts val="2800"/>
              <a:buChar char="•"/>
            </a:pPr>
            <a:r>
              <a:rPr lang="en-US" sz="2800">
                <a:solidFill>
                  <a:schemeClr val="lt1"/>
                </a:solidFill>
                <a:latin typeface="Gill Sans"/>
                <a:ea typeface="Gill Sans"/>
                <a:cs typeface="Gill Sans"/>
                <a:sym typeface="Gill Sans"/>
              </a:rPr>
              <a:t>Objective data </a:t>
            </a:r>
            <a:endParaRPr sz="2800">
              <a:solidFill>
                <a:schemeClr val="lt1"/>
              </a:solidFill>
              <a:latin typeface="Gill Sans"/>
              <a:ea typeface="Gill Sans"/>
              <a:cs typeface="Gill Sans"/>
              <a:sym typeface="Gill Sans"/>
            </a:endParaRPr>
          </a:p>
          <a:p>
            <a:pPr marL="628650" lvl="0" indent="-457200" algn="just" rtl="0">
              <a:lnSpc>
                <a:spcPct val="90000"/>
              </a:lnSpc>
              <a:spcBef>
                <a:spcPts val="2200"/>
              </a:spcBef>
              <a:spcAft>
                <a:spcPts val="0"/>
              </a:spcAft>
              <a:buClr>
                <a:schemeClr val="lt1"/>
              </a:buClr>
              <a:buSzPts val="2800"/>
              <a:buChar char="•"/>
            </a:pPr>
            <a:r>
              <a:rPr lang="en-US">
                <a:solidFill>
                  <a:schemeClr val="lt1"/>
                </a:solidFill>
                <a:latin typeface="Gill Sans"/>
                <a:ea typeface="Gill Sans"/>
                <a:cs typeface="Gill Sans"/>
                <a:sym typeface="Gill Sans"/>
              </a:rPr>
              <a:t>Exposure and medical records must be kept and made available to e</a:t>
            </a:r>
            <a:r>
              <a:rPr lang="en-US" sz="2800">
                <a:solidFill>
                  <a:schemeClr val="lt1"/>
                </a:solidFill>
                <a:latin typeface="Gill Sans"/>
                <a:ea typeface="Gill Sans"/>
                <a:cs typeface="Gill Sans"/>
                <a:sym typeface="Gill Sans"/>
              </a:rPr>
              <a:t>mployees, their representatives, and OSHA</a:t>
            </a:r>
            <a:endParaRPr/>
          </a:p>
          <a:p>
            <a:pPr marL="228600" lvl="0" indent="-50800" algn="l" rtl="0">
              <a:lnSpc>
                <a:spcPct val="90000"/>
              </a:lnSpc>
              <a:spcBef>
                <a:spcPts val="2200"/>
              </a:spcBef>
              <a:spcAft>
                <a:spcPts val="0"/>
              </a:spcAft>
              <a:buClr>
                <a:schemeClr val="dk1"/>
              </a:buClr>
              <a:buSzPts val="2800"/>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427"/>
        <p:cNvGrpSpPr/>
        <p:nvPr/>
      </p:nvGrpSpPr>
      <p:grpSpPr>
        <a:xfrm>
          <a:off x="0" y="0"/>
          <a:ext cx="0" cy="0"/>
          <a:chOff x="0" y="0"/>
          <a:chExt cx="0" cy="0"/>
        </a:xfrm>
      </p:grpSpPr>
      <p:sp>
        <p:nvSpPr>
          <p:cNvPr id="428" name="Google Shape;428;p53"/>
          <p:cNvSpPr txBox="1">
            <a:spLocks noGrp="1"/>
          </p:cNvSpPr>
          <p:nvPr>
            <p:ph type="title"/>
          </p:nvPr>
        </p:nvSpPr>
        <p:spPr>
          <a:xfrm>
            <a:off x="838200" y="596899"/>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Employee Notification</a:t>
            </a:r>
            <a:endParaRPr>
              <a:solidFill>
                <a:schemeClr val="lt1"/>
              </a:solidFill>
              <a:latin typeface="Rockwell"/>
              <a:ea typeface="Rockwell"/>
              <a:cs typeface="Rockwell"/>
              <a:sym typeface="Rockwell"/>
            </a:endParaRPr>
          </a:p>
        </p:txBody>
      </p:sp>
      <p:sp>
        <p:nvSpPr>
          <p:cNvPr id="429" name="Google Shape;429;p53"/>
          <p:cNvSpPr txBox="1">
            <a:spLocks noGrp="1"/>
          </p:cNvSpPr>
          <p:nvPr>
            <p:ph type="body" idx="1"/>
          </p:nvPr>
        </p:nvSpPr>
        <p:spPr>
          <a:xfrm>
            <a:off x="838200" y="1790700"/>
            <a:ext cx="11125200" cy="53975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800"/>
              <a:buChar char="•"/>
            </a:pPr>
            <a:r>
              <a:rPr lang="en-US">
                <a:solidFill>
                  <a:schemeClr val="lt1"/>
                </a:solidFill>
                <a:latin typeface="Gill Sans"/>
                <a:ea typeface="Gill Sans"/>
                <a:cs typeface="Gill Sans"/>
                <a:sym typeface="Gill Sans"/>
              </a:rPr>
              <a:t>Employers must notify each affected employee of the results of the exposure assessment within 5 working days of completing it. </a:t>
            </a:r>
            <a:endParaRPr>
              <a:solidFill>
                <a:schemeClr val="lt1"/>
              </a:solidFill>
              <a:latin typeface="Gill Sans"/>
              <a:ea typeface="Gill Sans"/>
              <a:cs typeface="Gill Sans"/>
              <a:sym typeface="Gill Sans"/>
            </a:endParaRPr>
          </a:p>
          <a:p>
            <a:pPr marL="228600" lvl="0" indent="-50800" algn="l" rtl="0">
              <a:lnSpc>
                <a:spcPct val="90000"/>
              </a:lnSpc>
              <a:spcBef>
                <a:spcPts val="1000"/>
              </a:spcBef>
              <a:spcAft>
                <a:spcPts val="0"/>
              </a:spcAft>
              <a:buClr>
                <a:schemeClr val="dk1"/>
              </a:buClr>
              <a:buSzPts val="2800"/>
              <a:buNone/>
            </a:pPr>
            <a:endParaRPr>
              <a:solidFill>
                <a:schemeClr val="lt1"/>
              </a:solidFill>
              <a:latin typeface="Gill Sans"/>
              <a:ea typeface="Gill Sans"/>
              <a:cs typeface="Gill Sans"/>
              <a:sym typeface="Gill Sans"/>
            </a:endParaRPr>
          </a:p>
          <a:p>
            <a:pPr marL="685800" lvl="1" indent="-228600" algn="l" rtl="0">
              <a:lnSpc>
                <a:spcPct val="90000"/>
              </a:lnSpc>
              <a:spcBef>
                <a:spcPts val="500"/>
              </a:spcBef>
              <a:spcAft>
                <a:spcPts val="0"/>
              </a:spcAft>
              <a:buClr>
                <a:schemeClr val="lt1"/>
              </a:buClr>
              <a:buSzPts val="2800"/>
              <a:buFont typeface="Noto Sans Symbols"/>
              <a:buChar char="✔"/>
            </a:pPr>
            <a:r>
              <a:rPr lang="en-US" sz="2800">
                <a:solidFill>
                  <a:schemeClr val="lt1"/>
                </a:solidFill>
                <a:latin typeface="Gill Sans"/>
                <a:ea typeface="Gill Sans"/>
                <a:cs typeface="Gill Sans"/>
                <a:sym typeface="Gill Sans"/>
              </a:rPr>
              <a:t>“Affected” means all employees whose exposures were assessed, including employees whose exposures were represented by other employees’ exposure measurements, and those whose exposure assessments were based on objective data. </a:t>
            </a:r>
            <a:endParaRPr sz="2800">
              <a:solidFill>
                <a:schemeClr val="lt1"/>
              </a:solidFill>
              <a:latin typeface="Gill Sans"/>
              <a:ea typeface="Gill Sans"/>
              <a:cs typeface="Gill Sans"/>
              <a:sym typeface="Gill Sans"/>
            </a:endParaRPr>
          </a:p>
          <a:p>
            <a:pPr marL="457200" lvl="1" indent="0" algn="l" rtl="0">
              <a:lnSpc>
                <a:spcPct val="90000"/>
              </a:lnSpc>
              <a:spcBef>
                <a:spcPts val="500"/>
              </a:spcBef>
              <a:spcAft>
                <a:spcPts val="0"/>
              </a:spcAft>
              <a:buClr>
                <a:schemeClr val="dk1"/>
              </a:buClr>
              <a:buSzPts val="2800"/>
              <a:buNone/>
            </a:pPr>
            <a:endParaRPr sz="2800">
              <a:solidFill>
                <a:schemeClr val="lt1"/>
              </a:solidFill>
              <a:latin typeface="Gill Sans"/>
              <a:ea typeface="Gill Sans"/>
              <a:cs typeface="Gill Sans"/>
              <a:sym typeface="Gill Sans"/>
            </a:endParaRPr>
          </a:p>
          <a:p>
            <a:pPr marL="514350" lvl="0" indent="-457200" algn="l" rtl="0">
              <a:lnSpc>
                <a:spcPct val="90000"/>
              </a:lnSpc>
              <a:spcBef>
                <a:spcPts val="1000"/>
              </a:spcBef>
              <a:spcAft>
                <a:spcPts val="0"/>
              </a:spcAft>
              <a:buClr>
                <a:schemeClr val="lt1"/>
              </a:buClr>
              <a:buSzPts val="2800"/>
              <a:buChar char="•"/>
            </a:pPr>
            <a:r>
              <a:rPr lang="en-US">
                <a:solidFill>
                  <a:schemeClr val="lt1"/>
                </a:solidFill>
                <a:latin typeface="Gill Sans"/>
                <a:ea typeface="Gill Sans"/>
                <a:cs typeface="Gill Sans"/>
                <a:sym typeface="Gill Sans"/>
              </a:rPr>
              <a:t>Employers must either notify each employee in writing or post the results in a location accessible to  all affected employees</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435"/>
        <p:cNvGrpSpPr/>
        <p:nvPr/>
      </p:nvGrpSpPr>
      <p:grpSpPr>
        <a:xfrm>
          <a:off x="0" y="0"/>
          <a:ext cx="0" cy="0"/>
          <a:chOff x="0" y="0"/>
          <a:chExt cx="0" cy="0"/>
        </a:xfrm>
      </p:grpSpPr>
      <p:sp>
        <p:nvSpPr>
          <p:cNvPr id="436" name="Google Shape;436;p54"/>
          <p:cNvSpPr txBox="1">
            <a:spLocks noGrp="1"/>
          </p:cNvSpPr>
          <p:nvPr>
            <p:ph type="title"/>
          </p:nvPr>
        </p:nvSpPr>
        <p:spPr>
          <a:xfrm>
            <a:off x="838200" y="998728"/>
            <a:ext cx="106680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Employee Notification with Corrective Action</a:t>
            </a:r>
            <a:endParaRPr>
              <a:solidFill>
                <a:schemeClr val="lt1"/>
              </a:solidFill>
              <a:latin typeface="Rockwell"/>
              <a:ea typeface="Rockwell"/>
              <a:cs typeface="Rockwell"/>
              <a:sym typeface="Rockwell"/>
            </a:endParaRPr>
          </a:p>
        </p:txBody>
      </p:sp>
      <p:sp>
        <p:nvSpPr>
          <p:cNvPr id="437" name="Google Shape;437;p54"/>
          <p:cNvSpPr txBox="1">
            <a:spLocks noGrp="1"/>
          </p:cNvSpPr>
          <p:nvPr>
            <p:ph type="body" idx="1"/>
          </p:nvPr>
        </p:nvSpPr>
        <p:spPr>
          <a:xfrm>
            <a:off x="838200" y="2506662"/>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800"/>
              <a:buChar char="•"/>
            </a:pPr>
            <a:r>
              <a:rPr lang="en-US">
                <a:solidFill>
                  <a:schemeClr val="lt1"/>
                </a:solidFill>
                <a:latin typeface="Gill Sans"/>
                <a:ea typeface="Gill Sans"/>
                <a:cs typeface="Gill Sans"/>
                <a:sym typeface="Gill Sans"/>
              </a:rPr>
              <a:t>When an exposure assessment reveals exposures above the  PEL, the written notification must also describe the corrective action the employer is taking to reduce employee exposures to or below the PEL. </a:t>
            </a:r>
            <a:endParaRPr/>
          </a:p>
          <a:p>
            <a:pPr marL="0" lvl="0" indent="0" algn="l" rtl="0">
              <a:lnSpc>
                <a:spcPct val="90000"/>
              </a:lnSpc>
              <a:spcBef>
                <a:spcPts val="1000"/>
              </a:spcBef>
              <a:spcAft>
                <a:spcPts val="0"/>
              </a:spcAft>
              <a:buClr>
                <a:schemeClr val="dk1"/>
              </a:buClr>
              <a:buSzPts val="2800"/>
              <a:buNone/>
            </a:pPr>
            <a:endParaRPr>
              <a:solidFill>
                <a:schemeClr val="lt1"/>
              </a:solidFill>
              <a:latin typeface="Gill Sans"/>
              <a:ea typeface="Gill Sans"/>
              <a:cs typeface="Gill Sans"/>
              <a:sym typeface="Gill Sans"/>
            </a:endParaRPr>
          </a:p>
          <a:p>
            <a:pPr marL="228600" lvl="0" indent="-228600" algn="l" rtl="0">
              <a:lnSpc>
                <a:spcPct val="90000"/>
              </a:lnSpc>
              <a:spcBef>
                <a:spcPts val="1000"/>
              </a:spcBef>
              <a:spcAft>
                <a:spcPts val="0"/>
              </a:spcAft>
              <a:buClr>
                <a:schemeClr val="lt1"/>
              </a:buClr>
              <a:buSzPts val="2800"/>
              <a:buChar char="•"/>
            </a:pPr>
            <a:r>
              <a:rPr lang="en-US">
                <a:solidFill>
                  <a:schemeClr val="lt1"/>
                </a:solidFill>
                <a:latin typeface="Gill Sans"/>
                <a:ea typeface="Gill Sans"/>
                <a:cs typeface="Gill Sans"/>
                <a:sym typeface="Gill Sans"/>
              </a:rPr>
              <a:t>Corrective actions include engineering controls. However, if engineering controls are not feasible or the employer needs more than 5 days to identify the right engineering controls, respiratory protection is the corrective action that would be described in the written notification. </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7">
                                            <p:txEl>
                                              <p:pRg st="0" end="0"/>
                                            </p:txEl>
                                          </p:spTgt>
                                        </p:tgtEl>
                                        <p:attrNameLst>
                                          <p:attrName>style.visibility</p:attrName>
                                        </p:attrNameLst>
                                      </p:cBhvr>
                                      <p:to>
                                        <p:strVal val="visible"/>
                                      </p:to>
                                    </p:set>
                                    <p:animEffect transition="in" filter="fade">
                                      <p:cBhvr>
                                        <p:cTn id="7" dur="1000"/>
                                        <p:tgtEl>
                                          <p:spTgt spid="4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7">
                                            <p:txEl>
                                              <p:pRg st="1" end="1"/>
                                            </p:txEl>
                                          </p:spTgt>
                                        </p:tgtEl>
                                        <p:attrNameLst>
                                          <p:attrName>style.visibility</p:attrName>
                                        </p:attrNameLst>
                                      </p:cBhvr>
                                      <p:to>
                                        <p:strVal val="visible"/>
                                      </p:to>
                                    </p:set>
                                    <p:animEffect transition="in" filter="fade">
                                      <p:cBhvr>
                                        <p:cTn id="12" dur="1000"/>
                                        <p:tgtEl>
                                          <p:spTgt spid="4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7">
                                            <p:txEl>
                                              <p:pRg st="2" end="2"/>
                                            </p:txEl>
                                          </p:spTgt>
                                        </p:tgtEl>
                                        <p:attrNameLst>
                                          <p:attrName>style.visibility</p:attrName>
                                        </p:attrNameLst>
                                      </p:cBhvr>
                                      <p:to>
                                        <p:strVal val="visible"/>
                                      </p:to>
                                    </p:set>
                                    <p:animEffect transition="in" filter="fade">
                                      <p:cBhvr>
                                        <p:cTn id="17" dur="1000"/>
                                        <p:tgtEl>
                                          <p:spTgt spid="4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7">
                                            <p:txEl>
                                              <p:pRg st="3" end="3"/>
                                            </p:txEl>
                                          </p:spTgt>
                                        </p:tgtEl>
                                        <p:attrNameLst>
                                          <p:attrName>style.visibility</p:attrName>
                                        </p:attrNameLst>
                                      </p:cBhvr>
                                      <p:to>
                                        <p:strVal val="visible"/>
                                      </p:to>
                                    </p:set>
                                    <p:animEffect transition="in" filter="fade">
                                      <p:cBhvr>
                                        <p:cTn id="22" dur="1000"/>
                                        <p:tgtEl>
                                          <p:spTgt spid="43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443"/>
        <p:cNvGrpSpPr/>
        <p:nvPr/>
      </p:nvGrpSpPr>
      <p:grpSpPr>
        <a:xfrm>
          <a:off x="0" y="0"/>
          <a:ext cx="0" cy="0"/>
          <a:chOff x="0" y="0"/>
          <a:chExt cx="0" cy="0"/>
        </a:xfrm>
      </p:grpSpPr>
      <p:sp>
        <p:nvSpPr>
          <p:cNvPr id="444" name="Google Shape;444;p55"/>
          <p:cNvSpPr txBox="1">
            <a:spLocks noGrp="1"/>
          </p:cNvSpPr>
          <p:nvPr>
            <p:ph type="title"/>
          </p:nvPr>
        </p:nvSpPr>
        <p:spPr>
          <a:xfrm>
            <a:off x="838200" y="608013"/>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This Concludes our Training </a:t>
            </a:r>
            <a:endParaRPr>
              <a:solidFill>
                <a:schemeClr val="lt1"/>
              </a:solidFill>
              <a:latin typeface="Rockwell"/>
              <a:ea typeface="Rockwell"/>
              <a:cs typeface="Rockwell"/>
              <a:sym typeface="Rockwell"/>
            </a:endParaRPr>
          </a:p>
        </p:txBody>
      </p:sp>
      <p:pic>
        <p:nvPicPr>
          <p:cNvPr id="445" name="Google Shape;445;p55" descr="Thank you for participating in class today. Is there any questions or concerns you would like to bring up before we close? &#10;" title="Thank you for participating"/>
          <p:cNvPicPr preferRelativeResize="0">
            <a:picLocks noGrp="1"/>
          </p:cNvPicPr>
          <p:nvPr>
            <p:ph type="body" idx="1"/>
          </p:nvPr>
        </p:nvPicPr>
        <p:blipFill rotWithShape="1">
          <a:blip r:embed="rId3">
            <a:alphaModFix/>
          </a:blip>
          <a:srcRect/>
          <a:stretch/>
        </p:blipFill>
        <p:spPr>
          <a:xfrm>
            <a:off x="3891709" y="2161755"/>
            <a:ext cx="4408581" cy="353505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122"/>
        <p:cNvGrpSpPr/>
        <p:nvPr/>
      </p:nvGrpSpPr>
      <p:grpSpPr>
        <a:xfrm>
          <a:off x="0" y="0"/>
          <a:ext cx="0" cy="0"/>
          <a:chOff x="0" y="0"/>
          <a:chExt cx="0" cy="0"/>
        </a:xfrm>
      </p:grpSpPr>
      <p:sp>
        <p:nvSpPr>
          <p:cNvPr id="123" name="Google Shape;123;p17"/>
          <p:cNvSpPr txBox="1">
            <a:spLocks noGrp="1"/>
          </p:cNvSpPr>
          <p:nvPr>
            <p:ph type="title"/>
          </p:nvPr>
        </p:nvSpPr>
        <p:spPr>
          <a:xfrm>
            <a:off x="736600" y="982058"/>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Questions and Feed Back</a:t>
            </a:r>
            <a:endParaRPr/>
          </a:p>
        </p:txBody>
      </p:sp>
      <p:sp>
        <p:nvSpPr>
          <p:cNvPr id="124" name="Google Shape;124;p17"/>
          <p:cNvSpPr txBox="1">
            <a:spLocks noGrp="1"/>
          </p:cNvSpPr>
          <p:nvPr>
            <p:ph type="body" idx="1"/>
          </p:nvPr>
        </p:nvSpPr>
        <p:spPr>
          <a:xfrm>
            <a:off x="736600" y="2908299"/>
            <a:ext cx="6477000" cy="378936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800"/>
              <a:buChar char="•"/>
            </a:pPr>
            <a:r>
              <a:rPr lang="en-US">
                <a:solidFill>
                  <a:schemeClr val="lt1"/>
                </a:solidFill>
                <a:latin typeface="Gill Sans"/>
                <a:ea typeface="Gill Sans"/>
                <a:cs typeface="Gill Sans"/>
                <a:sym typeface="Gill Sans"/>
              </a:rPr>
              <a:t>At the end of the presentation participants will be ask to fill out a </a:t>
            </a:r>
            <a:r>
              <a:rPr lang="en-US" b="1">
                <a:solidFill>
                  <a:schemeClr val="lt1"/>
                </a:solidFill>
                <a:latin typeface="Gill Sans"/>
                <a:ea typeface="Gill Sans"/>
                <a:cs typeface="Gill Sans"/>
                <a:sym typeface="Gill Sans"/>
              </a:rPr>
              <a:t>brief questionnaire and provide feedback </a:t>
            </a:r>
            <a:r>
              <a:rPr lang="en-US">
                <a:solidFill>
                  <a:schemeClr val="lt1"/>
                </a:solidFill>
                <a:latin typeface="Gill Sans"/>
                <a:ea typeface="Gill Sans"/>
                <a:cs typeface="Gill Sans"/>
                <a:sym typeface="Gill Sans"/>
              </a:rPr>
              <a:t>on the training materials</a:t>
            </a:r>
            <a:endParaRPr/>
          </a:p>
          <a:p>
            <a:pPr marL="228600" lvl="0" indent="-50800" algn="l" rtl="0">
              <a:lnSpc>
                <a:spcPct val="90000"/>
              </a:lnSpc>
              <a:spcBef>
                <a:spcPts val="1000"/>
              </a:spcBef>
              <a:spcAft>
                <a:spcPts val="0"/>
              </a:spcAft>
              <a:buClr>
                <a:schemeClr val="dk1"/>
              </a:buClr>
              <a:buSzPts val="2800"/>
              <a:buNone/>
            </a:pPr>
            <a:endParaRPr/>
          </a:p>
        </p:txBody>
      </p:sp>
      <p:pic>
        <p:nvPicPr>
          <p:cNvPr id="126" name="Google Shape;126;p17" descr="We want everyone to provide honest feed back so that we can assess the effectiveness of our learning environment and furthermore ensure that we have delivered a product that is applicable to your work processes. &#10;" title="Evaluation feedback"/>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66255" y="2212975"/>
            <a:ext cx="4168741" cy="34739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131"/>
        <p:cNvGrpSpPr/>
        <p:nvPr/>
      </p:nvGrpSpPr>
      <p:grpSpPr>
        <a:xfrm>
          <a:off x="0" y="0"/>
          <a:ext cx="0" cy="0"/>
          <a:chOff x="0" y="0"/>
          <a:chExt cx="0" cy="0"/>
        </a:xfrm>
      </p:grpSpPr>
      <p:sp>
        <p:nvSpPr>
          <p:cNvPr id="132" name="Google Shape;132;p18"/>
          <p:cNvSpPr txBox="1">
            <a:spLocks noGrp="1"/>
          </p:cNvSpPr>
          <p:nvPr>
            <p:ph type="title"/>
          </p:nvPr>
        </p:nvSpPr>
        <p:spPr>
          <a:xfrm>
            <a:off x="679174" y="680229"/>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Training Objectives</a:t>
            </a:r>
            <a:endParaRPr>
              <a:solidFill>
                <a:schemeClr val="lt1"/>
              </a:solidFill>
              <a:latin typeface="Rockwell"/>
              <a:ea typeface="Rockwell"/>
              <a:cs typeface="Rockwell"/>
              <a:sym typeface="Rockwell"/>
            </a:endParaRPr>
          </a:p>
        </p:txBody>
      </p:sp>
      <p:sp>
        <p:nvSpPr>
          <p:cNvPr id="133" name="Google Shape;133;p18"/>
          <p:cNvSpPr txBox="1">
            <a:spLocks noGrp="1"/>
          </p:cNvSpPr>
          <p:nvPr>
            <p:ph type="body" idx="1"/>
          </p:nvPr>
        </p:nvSpPr>
        <p:spPr>
          <a:xfrm>
            <a:off x="210088" y="2199245"/>
            <a:ext cx="7460974" cy="4835769"/>
          </a:xfrm>
          <a:prstGeom prst="rect">
            <a:avLst/>
          </a:prstGeom>
          <a:noFill/>
          <a:ln>
            <a:noFill/>
          </a:ln>
        </p:spPr>
        <p:txBody>
          <a:bodyPr spcFirstLastPara="1" wrap="square" lIns="91425" tIns="45700" rIns="91425" bIns="45700" anchor="t" anchorCtr="0">
            <a:noAutofit/>
          </a:bodyPr>
          <a:lstStyle/>
          <a:p>
            <a:pPr marL="457200" lvl="3" indent="-457200" algn="l" rtl="0">
              <a:lnSpc>
                <a:spcPct val="90000"/>
              </a:lnSpc>
              <a:spcBef>
                <a:spcPts val="0"/>
              </a:spcBef>
              <a:spcAft>
                <a:spcPts val="0"/>
              </a:spcAft>
              <a:buClr>
                <a:schemeClr val="lt1"/>
              </a:buClr>
              <a:buSzPts val="2800"/>
              <a:buChar char="•"/>
            </a:pPr>
            <a:r>
              <a:rPr lang="en-US" sz="2800">
                <a:solidFill>
                  <a:schemeClr val="lt1"/>
                </a:solidFill>
                <a:latin typeface="Gill Sans"/>
                <a:ea typeface="Gill Sans"/>
                <a:cs typeface="Gill Sans"/>
                <a:sym typeface="Gill Sans"/>
              </a:rPr>
              <a:t>What is silica?</a:t>
            </a:r>
            <a:endParaRPr/>
          </a:p>
          <a:p>
            <a:pPr marL="457200" lvl="3" indent="-457200" algn="l" rtl="0">
              <a:lnSpc>
                <a:spcPct val="90000"/>
              </a:lnSpc>
              <a:spcBef>
                <a:spcPts val="1000"/>
              </a:spcBef>
              <a:spcAft>
                <a:spcPts val="0"/>
              </a:spcAft>
              <a:buClr>
                <a:schemeClr val="lt1"/>
              </a:buClr>
              <a:buSzPts val="2800"/>
              <a:buChar char="•"/>
            </a:pPr>
            <a:r>
              <a:rPr lang="en-US" sz="2800">
                <a:solidFill>
                  <a:schemeClr val="lt1"/>
                </a:solidFill>
                <a:latin typeface="Gill Sans"/>
                <a:ea typeface="Gill Sans"/>
                <a:cs typeface="Gill Sans"/>
                <a:sym typeface="Gill Sans"/>
              </a:rPr>
              <a:t>Silica history</a:t>
            </a:r>
            <a:endParaRPr/>
          </a:p>
          <a:p>
            <a:pPr marL="457200" lvl="3" indent="-457200" algn="l" rtl="0">
              <a:lnSpc>
                <a:spcPct val="90000"/>
              </a:lnSpc>
              <a:spcBef>
                <a:spcPts val="1000"/>
              </a:spcBef>
              <a:spcAft>
                <a:spcPts val="0"/>
              </a:spcAft>
              <a:buClr>
                <a:schemeClr val="lt1"/>
              </a:buClr>
              <a:buSzPts val="2800"/>
              <a:buChar char="•"/>
            </a:pPr>
            <a:r>
              <a:rPr lang="en-US" sz="2800">
                <a:solidFill>
                  <a:schemeClr val="lt1"/>
                </a:solidFill>
                <a:latin typeface="Gill Sans"/>
                <a:ea typeface="Gill Sans"/>
                <a:cs typeface="Gill Sans"/>
                <a:sym typeface="Gill Sans"/>
              </a:rPr>
              <a:t>OSHA Standards on silica</a:t>
            </a:r>
            <a:endParaRPr sz="2800">
              <a:solidFill>
                <a:schemeClr val="lt1"/>
              </a:solidFill>
              <a:latin typeface="Gill Sans"/>
              <a:ea typeface="Gill Sans"/>
              <a:cs typeface="Gill Sans"/>
              <a:sym typeface="Gill Sans"/>
            </a:endParaRPr>
          </a:p>
          <a:p>
            <a:pPr marL="457200" lvl="3" indent="-457200" algn="l" rtl="0">
              <a:lnSpc>
                <a:spcPct val="90000"/>
              </a:lnSpc>
              <a:spcBef>
                <a:spcPts val="1000"/>
              </a:spcBef>
              <a:spcAft>
                <a:spcPts val="0"/>
              </a:spcAft>
              <a:buClr>
                <a:schemeClr val="lt1"/>
              </a:buClr>
              <a:buSzPts val="2800"/>
              <a:buChar char="•"/>
            </a:pPr>
            <a:r>
              <a:rPr lang="en-US" sz="2800">
                <a:solidFill>
                  <a:schemeClr val="lt1"/>
                </a:solidFill>
                <a:latin typeface="Gill Sans"/>
                <a:ea typeface="Gill Sans"/>
                <a:cs typeface="Gill Sans"/>
                <a:sym typeface="Gill Sans"/>
              </a:rPr>
              <a:t>Silica exposure control methods for construction</a:t>
            </a:r>
            <a:endParaRPr/>
          </a:p>
          <a:p>
            <a:pPr marL="457200" lvl="3" indent="-457200" algn="l" rtl="0">
              <a:lnSpc>
                <a:spcPct val="90000"/>
              </a:lnSpc>
              <a:spcBef>
                <a:spcPts val="1000"/>
              </a:spcBef>
              <a:spcAft>
                <a:spcPts val="0"/>
              </a:spcAft>
              <a:buClr>
                <a:schemeClr val="lt1"/>
              </a:buClr>
              <a:buSzPts val="2800"/>
              <a:buChar char="•"/>
            </a:pPr>
            <a:r>
              <a:rPr lang="en-US" sz="2800">
                <a:solidFill>
                  <a:schemeClr val="lt1"/>
                </a:solidFill>
                <a:latin typeface="Gill Sans"/>
                <a:ea typeface="Gill Sans"/>
                <a:cs typeface="Gill Sans"/>
                <a:sym typeface="Gill Sans"/>
              </a:rPr>
              <a:t>Mandatory requirements for silica exposure control</a:t>
            </a:r>
            <a:endParaRPr sz="2800">
              <a:solidFill>
                <a:schemeClr val="lt1"/>
              </a:solidFill>
              <a:latin typeface="Gill Sans"/>
              <a:ea typeface="Gill Sans"/>
              <a:cs typeface="Gill Sans"/>
              <a:sym typeface="Gill Sans"/>
            </a:endParaRPr>
          </a:p>
          <a:p>
            <a:pPr marL="457200" lvl="3" indent="-457200" algn="l" rtl="0">
              <a:lnSpc>
                <a:spcPct val="90000"/>
              </a:lnSpc>
              <a:spcBef>
                <a:spcPts val="1000"/>
              </a:spcBef>
              <a:spcAft>
                <a:spcPts val="0"/>
              </a:spcAft>
              <a:buClr>
                <a:schemeClr val="lt1"/>
              </a:buClr>
              <a:buSzPts val="2800"/>
              <a:buChar char="•"/>
            </a:pPr>
            <a:r>
              <a:rPr lang="en-US" sz="2800">
                <a:solidFill>
                  <a:schemeClr val="lt1"/>
                </a:solidFill>
                <a:latin typeface="Gill Sans"/>
                <a:ea typeface="Gill Sans"/>
                <a:cs typeface="Gill Sans"/>
                <a:sym typeface="Gill Sans"/>
              </a:rPr>
              <a:t>Alternative exposure control methods</a:t>
            </a:r>
            <a:endParaRPr/>
          </a:p>
          <a:p>
            <a:pPr marL="457200" lvl="3" indent="-457200" algn="l" rtl="0">
              <a:lnSpc>
                <a:spcPct val="90000"/>
              </a:lnSpc>
              <a:spcBef>
                <a:spcPts val="1000"/>
              </a:spcBef>
              <a:spcAft>
                <a:spcPts val="0"/>
              </a:spcAft>
              <a:buClr>
                <a:schemeClr val="lt1"/>
              </a:buClr>
              <a:buSzPts val="2800"/>
              <a:buChar char="•"/>
            </a:pPr>
            <a:r>
              <a:rPr lang="en-US" sz="2800">
                <a:solidFill>
                  <a:schemeClr val="lt1"/>
                </a:solidFill>
                <a:latin typeface="Gill Sans"/>
                <a:ea typeface="Gill Sans"/>
                <a:cs typeface="Gill Sans"/>
                <a:sym typeface="Gill Sans"/>
              </a:rPr>
              <a:t>Program and medical surveillance</a:t>
            </a:r>
            <a:endParaRPr sz="2800">
              <a:solidFill>
                <a:schemeClr val="lt1"/>
              </a:solidFill>
              <a:latin typeface="Gill Sans"/>
              <a:ea typeface="Gill Sans"/>
              <a:cs typeface="Gill Sans"/>
              <a:sym typeface="Gill Sans"/>
            </a:endParaRPr>
          </a:p>
          <a:p>
            <a:pPr marL="457200" lvl="3" indent="-279400" algn="l" rtl="0">
              <a:lnSpc>
                <a:spcPct val="90000"/>
              </a:lnSpc>
              <a:spcBef>
                <a:spcPts val="1000"/>
              </a:spcBef>
              <a:spcAft>
                <a:spcPts val="0"/>
              </a:spcAft>
              <a:buClr>
                <a:schemeClr val="dk1"/>
              </a:buClr>
              <a:buSzPts val="2800"/>
              <a:buNone/>
            </a:pPr>
            <a:endParaRPr sz="2800">
              <a:solidFill>
                <a:schemeClr val="lt1"/>
              </a:solidFill>
              <a:latin typeface="Gill Sans"/>
              <a:ea typeface="Gill Sans"/>
              <a:cs typeface="Gill Sans"/>
              <a:sym typeface="Gill Sans"/>
            </a:endParaRPr>
          </a:p>
          <a:p>
            <a:pPr marL="228600" lvl="0" indent="-50800" algn="l" rtl="0">
              <a:lnSpc>
                <a:spcPct val="90000"/>
              </a:lnSpc>
              <a:spcBef>
                <a:spcPts val="1000"/>
              </a:spcBef>
              <a:spcAft>
                <a:spcPts val="0"/>
              </a:spcAft>
              <a:buClr>
                <a:schemeClr val="dk1"/>
              </a:buClr>
              <a:buSzPts val="2800"/>
              <a:buNone/>
            </a:pPr>
            <a:endParaRPr/>
          </a:p>
        </p:txBody>
      </p:sp>
      <p:pic>
        <p:nvPicPr>
          <p:cNvPr id="135" name="Google Shape;135;p18" descr="image of objectives " title="image of objectives "/>
          <p:cNvPicPr preferRelativeResize="0"/>
          <p:nvPr/>
        </p:nvPicPr>
        <p:blipFill rotWithShape="1">
          <a:blip r:embed="rId3">
            <a:alphaModFix/>
          </a:blip>
          <a:srcRect/>
          <a:stretch/>
        </p:blipFill>
        <p:spPr>
          <a:xfrm>
            <a:off x="8348962" y="2199245"/>
            <a:ext cx="3573461" cy="268009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
                                            <p:txEl>
                                              <p:pRg st="0" end="0"/>
                                            </p:txEl>
                                          </p:spTgt>
                                        </p:tgtEl>
                                        <p:attrNameLst>
                                          <p:attrName>style.visibility</p:attrName>
                                        </p:attrNameLst>
                                      </p:cBhvr>
                                      <p:to>
                                        <p:strVal val="visible"/>
                                      </p:to>
                                    </p:set>
                                    <p:animEffect transition="in" filter="fade">
                                      <p:cBhvr>
                                        <p:cTn id="7" dur="1000"/>
                                        <p:tgtEl>
                                          <p:spTgt spid="13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3">
                                            <p:txEl>
                                              <p:pRg st="1" end="1"/>
                                            </p:txEl>
                                          </p:spTgt>
                                        </p:tgtEl>
                                        <p:attrNameLst>
                                          <p:attrName>style.visibility</p:attrName>
                                        </p:attrNameLst>
                                      </p:cBhvr>
                                      <p:to>
                                        <p:strVal val="visible"/>
                                      </p:to>
                                    </p:set>
                                    <p:animEffect transition="in" filter="fade">
                                      <p:cBhvr>
                                        <p:cTn id="10" dur="1000"/>
                                        <p:tgtEl>
                                          <p:spTgt spid="13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33">
                                            <p:txEl>
                                              <p:pRg st="2" end="2"/>
                                            </p:txEl>
                                          </p:spTgt>
                                        </p:tgtEl>
                                        <p:attrNameLst>
                                          <p:attrName>style.visibility</p:attrName>
                                        </p:attrNameLst>
                                      </p:cBhvr>
                                      <p:to>
                                        <p:strVal val="visible"/>
                                      </p:to>
                                    </p:set>
                                    <p:animEffect transition="in" filter="fade">
                                      <p:cBhvr>
                                        <p:cTn id="13" dur="1000"/>
                                        <p:tgtEl>
                                          <p:spTgt spid="13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33">
                                            <p:txEl>
                                              <p:pRg st="3" end="3"/>
                                            </p:txEl>
                                          </p:spTgt>
                                        </p:tgtEl>
                                        <p:attrNameLst>
                                          <p:attrName>style.visibility</p:attrName>
                                        </p:attrNameLst>
                                      </p:cBhvr>
                                      <p:to>
                                        <p:strVal val="visible"/>
                                      </p:to>
                                    </p:set>
                                    <p:animEffect transition="in" filter="fade">
                                      <p:cBhvr>
                                        <p:cTn id="16" dur="1000"/>
                                        <p:tgtEl>
                                          <p:spTgt spid="13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33">
                                            <p:txEl>
                                              <p:pRg st="4" end="4"/>
                                            </p:txEl>
                                          </p:spTgt>
                                        </p:tgtEl>
                                        <p:attrNameLst>
                                          <p:attrName>style.visibility</p:attrName>
                                        </p:attrNameLst>
                                      </p:cBhvr>
                                      <p:to>
                                        <p:strVal val="visible"/>
                                      </p:to>
                                    </p:set>
                                    <p:animEffect transition="in" filter="fade">
                                      <p:cBhvr>
                                        <p:cTn id="19" dur="1000"/>
                                        <p:tgtEl>
                                          <p:spTgt spid="13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33">
                                            <p:txEl>
                                              <p:pRg st="5" end="5"/>
                                            </p:txEl>
                                          </p:spTgt>
                                        </p:tgtEl>
                                        <p:attrNameLst>
                                          <p:attrName>style.visibility</p:attrName>
                                        </p:attrNameLst>
                                      </p:cBhvr>
                                      <p:to>
                                        <p:strVal val="visible"/>
                                      </p:to>
                                    </p:set>
                                    <p:animEffect transition="in" filter="fade">
                                      <p:cBhvr>
                                        <p:cTn id="22" dur="1000"/>
                                        <p:tgtEl>
                                          <p:spTgt spid="13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33">
                                            <p:txEl>
                                              <p:pRg st="6" end="6"/>
                                            </p:txEl>
                                          </p:spTgt>
                                        </p:tgtEl>
                                        <p:attrNameLst>
                                          <p:attrName>style.visibility</p:attrName>
                                        </p:attrNameLst>
                                      </p:cBhvr>
                                      <p:to>
                                        <p:strVal val="visible"/>
                                      </p:to>
                                    </p:set>
                                    <p:animEffect transition="in" filter="fade">
                                      <p:cBhvr>
                                        <p:cTn id="25" dur="1000"/>
                                        <p:tgtEl>
                                          <p:spTgt spid="13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33">
                                            <p:txEl>
                                              <p:pRg st="7" end="7"/>
                                            </p:txEl>
                                          </p:spTgt>
                                        </p:tgtEl>
                                        <p:attrNameLst>
                                          <p:attrName>style.visibility</p:attrName>
                                        </p:attrNameLst>
                                      </p:cBhvr>
                                      <p:to>
                                        <p:strVal val="visible"/>
                                      </p:to>
                                    </p:set>
                                    <p:animEffect transition="in" filter="fade">
                                      <p:cBhvr>
                                        <p:cTn id="28" dur="1000"/>
                                        <p:tgtEl>
                                          <p:spTgt spid="13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33">
                                            <p:txEl>
                                              <p:pRg st="8" end="8"/>
                                            </p:txEl>
                                          </p:spTgt>
                                        </p:tgtEl>
                                        <p:attrNameLst>
                                          <p:attrName>style.visibility</p:attrName>
                                        </p:attrNameLst>
                                      </p:cBhvr>
                                      <p:to>
                                        <p:strVal val="visible"/>
                                      </p:to>
                                    </p:set>
                                    <p:animEffect transition="in" filter="fade">
                                      <p:cBhvr>
                                        <p:cTn id="31" dur="1000"/>
                                        <p:tgtEl>
                                          <p:spTgt spid="13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139"/>
        <p:cNvGrpSpPr/>
        <p:nvPr/>
      </p:nvGrpSpPr>
      <p:grpSpPr>
        <a:xfrm>
          <a:off x="0" y="0"/>
          <a:ext cx="0" cy="0"/>
          <a:chOff x="0" y="0"/>
          <a:chExt cx="0" cy="0"/>
        </a:xfrm>
      </p:grpSpPr>
      <p:sp>
        <p:nvSpPr>
          <p:cNvPr id="140" name="Google Shape;140;p19"/>
          <p:cNvSpPr txBox="1">
            <a:spLocks noGrp="1"/>
          </p:cNvSpPr>
          <p:nvPr>
            <p:ph type="title"/>
          </p:nvPr>
        </p:nvSpPr>
        <p:spPr>
          <a:xfrm>
            <a:off x="582168" y="897334"/>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What is Silica?</a:t>
            </a:r>
            <a:endParaRPr>
              <a:solidFill>
                <a:schemeClr val="lt1"/>
              </a:solidFill>
              <a:latin typeface="Rockwell"/>
              <a:ea typeface="Rockwell"/>
              <a:cs typeface="Rockwell"/>
              <a:sym typeface="Rockwell"/>
            </a:endParaRPr>
          </a:p>
        </p:txBody>
      </p:sp>
      <p:sp>
        <p:nvSpPr>
          <p:cNvPr id="141" name="Google Shape;141;p19"/>
          <p:cNvSpPr txBox="1">
            <a:spLocks noGrp="1"/>
          </p:cNvSpPr>
          <p:nvPr>
            <p:ph type="body" idx="1"/>
          </p:nvPr>
        </p:nvSpPr>
        <p:spPr>
          <a:xfrm>
            <a:off x="582168" y="2386457"/>
            <a:ext cx="6684264"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chemeClr val="lt1"/>
              </a:buClr>
              <a:buSzPts val="3000"/>
              <a:buChar char="•"/>
            </a:pPr>
            <a:r>
              <a:rPr lang="en-US" sz="3000">
                <a:solidFill>
                  <a:schemeClr val="lt1"/>
                </a:solidFill>
                <a:latin typeface="Gill Sans"/>
                <a:ea typeface="Gill Sans"/>
                <a:cs typeface="Gill Sans"/>
                <a:sym typeface="Gill Sans"/>
              </a:rPr>
              <a:t>Crystalline silica is a common mineral found in many naturally occurring and man-made materials used at construction sites - Examples:</a:t>
            </a:r>
            <a:endParaRPr/>
          </a:p>
          <a:p>
            <a:pPr marL="685800" lvl="1" indent="-228600" algn="l" rtl="0">
              <a:lnSpc>
                <a:spcPct val="80000"/>
              </a:lnSpc>
              <a:spcBef>
                <a:spcPts val="500"/>
              </a:spcBef>
              <a:spcAft>
                <a:spcPts val="0"/>
              </a:spcAft>
              <a:buClr>
                <a:schemeClr val="lt1"/>
              </a:buClr>
              <a:buSzPts val="3000"/>
              <a:buFont typeface="Noto Sans Symbols"/>
              <a:buChar char="✔"/>
            </a:pPr>
            <a:r>
              <a:rPr lang="en-US" sz="3000">
                <a:solidFill>
                  <a:schemeClr val="lt1"/>
                </a:solidFill>
                <a:latin typeface="Gill Sans"/>
                <a:ea typeface="Gill Sans"/>
                <a:cs typeface="Gill Sans"/>
                <a:sym typeface="Gill Sans"/>
              </a:rPr>
              <a:t>Sand</a:t>
            </a:r>
            <a:endParaRPr sz="3000">
              <a:solidFill>
                <a:schemeClr val="lt1"/>
              </a:solidFill>
              <a:latin typeface="Gill Sans"/>
              <a:ea typeface="Gill Sans"/>
              <a:cs typeface="Gill Sans"/>
              <a:sym typeface="Gill Sans"/>
            </a:endParaRPr>
          </a:p>
          <a:p>
            <a:pPr marL="685800" lvl="1" indent="-228600" algn="l" rtl="0">
              <a:lnSpc>
                <a:spcPct val="80000"/>
              </a:lnSpc>
              <a:spcBef>
                <a:spcPts val="500"/>
              </a:spcBef>
              <a:spcAft>
                <a:spcPts val="0"/>
              </a:spcAft>
              <a:buClr>
                <a:schemeClr val="lt1"/>
              </a:buClr>
              <a:buSzPts val="3000"/>
              <a:buFont typeface="Noto Sans Symbols"/>
              <a:buChar char="✔"/>
            </a:pPr>
            <a:r>
              <a:rPr lang="en-US" sz="3000">
                <a:solidFill>
                  <a:schemeClr val="lt1"/>
                </a:solidFill>
                <a:latin typeface="Gill Sans"/>
                <a:ea typeface="Gill Sans"/>
                <a:cs typeface="Gill Sans"/>
                <a:sym typeface="Gill Sans"/>
              </a:rPr>
              <a:t>Concrete</a:t>
            </a:r>
            <a:endParaRPr/>
          </a:p>
          <a:p>
            <a:pPr marL="685800" lvl="1" indent="-228600" algn="l" rtl="0">
              <a:lnSpc>
                <a:spcPct val="80000"/>
              </a:lnSpc>
              <a:spcBef>
                <a:spcPts val="500"/>
              </a:spcBef>
              <a:spcAft>
                <a:spcPts val="0"/>
              </a:spcAft>
              <a:buClr>
                <a:schemeClr val="lt1"/>
              </a:buClr>
              <a:buSzPts val="3000"/>
              <a:buFont typeface="Noto Sans Symbols"/>
              <a:buChar char="✔"/>
            </a:pPr>
            <a:r>
              <a:rPr lang="en-US" sz="3000">
                <a:solidFill>
                  <a:schemeClr val="lt1"/>
                </a:solidFill>
                <a:latin typeface="Gill Sans"/>
                <a:ea typeface="Gill Sans"/>
                <a:cs typeface="Gill Sans"/>
                <a:sym typeface="Gill Sans"/>
              </a:rPr>
              <a:t>Brick</a:t>
            </a:r>
            <a:endParaRPr/>
          </a:p>
          <a:p>
            <a:pPr marL="685800" lvl="1" indent="-228600" algn="l" rtl="0">
              <a:lnSpc>
                <a:spcPct val="80000"/>
              </a:lnSpc>
              <a:spcBef>
                <a:spcPts val="500"/>
              </a:spcBef>
              <a:spcAft>
                <a:spcPts val="0"/>
              </a:spcAft>
              <a:buClr>
                <a:schemeClr val="lt1"/>
              </a:buClr>
              <a:buSzPts val="3000"/>
              <a:buFont typeface="Noto Sans Symbols"/>
              <a:buChar char="✔"/>
            </a:pPr>
            <a:r>
              <a:rPr lang="en-US" sz="3000">
                <a:solidFill>
                  <a:schemeClr val="lt1"/>
                </a:solidFill>
                <a:latin typeface="Gill Sans"/>
                <a:ea typeface="Gill Sans"/>
                <a:cs typeface="Gill Sans"/>
                <a:sym typeface="Gill Sans"/>
              </a:rPr>
              <a:t>Block</a:t>
            </a:r>
            <a:endParaRPr/>
          </a:p>
          <a:p>
            <a:pPr marL="685800" lvl="1" indent="-228600" algn="l" rtl="0">
              <a:lnSpc>
                <a:spcPct val="80000"/>
              </a:lnSpc>
              <a:spcBef>
                <a:spcPts val="500"/>
              </a:spcBef>
              <a:spcAft>
                <a:spcPts val="0"/>
              </a:spcAft>
              <a:buClr>
                <a:schemeClr val="lt1"/>
              </a:buClr>
              <a:buSzPts val="3000"/>
              <a:buFont typeface="Noto Sans Symbols"/>
              <a:buChar char="✔"/>
            </a:pPr>
            <a:r>
              <a:rPr lang="en-US" sz="3000">
                <a:solidFill>
                  <a:schemeClr val="lt1"/>
                </a:solidFill>
                <a:latin typeface="Gill Sans"/>
                <a:ea typeface="Gill Sans"/>
                <a:cs typeface="Gill Sans"/>
                <a:sym typeface="Gill Sans"/>
              </a:rPr>
              <a:t>Stone</a:t>
            </a:r>
            <a:endParaRPr/>
          </a:p>
          <a:p>
            <a:pPr marL="685800" lvl="1" indent="-228600" algn="l" rtl="0">
              <a:lnSpc>
                <a:spcPct val="80000"/>
              </a:lnSpc>
              <a:spcBef>
                <a:spcPts val="500"/>
              </a:spcBef>
              <a:spcAft>
                <a:spcPts val="0"/>
              </a:spcAft>
              <a:buClr>
                <a:schemeClr val="lt1"/>
              </a:buClr>
              <a:buSzPts val="2800"/>
              <a:buFont typeface="Noto Sans Symbols"/>
              <a:buChar char="✔"/>
            </a:pPr>
            <a:r>
              <a:rPr lang="en-US" sz="2800">
                <a:solidFill>
                  <a:schemeClr val="lt1"/>
                </a:solidFill>
                <a:latin typeface="Gill Sans"/>
                <a:ea typeface="Gill Sans"/>
                <a:cs typeface="Gill Sans"/>
                <a:sym typeface="Gill Sans"/>
              </a:rPr>
              <a:t>Mortar</a:t>
            </a:r>
            <a:endParaRPr/>
          </a:p>
          <a:p>
            <a:pPr marL="228600" lvl="0" indent="-50800" algn="l" rtl="0">
              <a:lnSpc>
                <a:spcPct val="80000"/>
              </a:lnSpc>
              <a:spcBef>
                <a:spcPts val="1000"/>
              </a:spcBef>
              <a:spcAft>
                <a:spcPts val="0"/>
              </a:spcAft>
              <a:buClr>
                <a:schemeClr val="dk1"/>
              </a:buClr>
              <a:buSzPts val="2800"/>
              <a:buNone/>
            </a:pPr>
            <a:endParaRPr/>
          </a:p>
        </p:txBody>
      </p:sp>
      <p:pic>
        <p:nvPicPr>
          <p:cNvPr id="143" name="Google Shape;143;p19" descr="Image of workers exposed to dust " title="Image of workers exposed to dust ">
            <a:hlinkClick r:id="rId3"/>
          </p:cNvPr>
          <p:cNvPicPr preferRelativeResize="0"/>
          <p:nvPr/>
        </p:nvPicPr>
        <p:blipFill rotWithShape="1">
          <a:blip r:embed="rId4">
            <a:alphaModFix/>
          </a:blip>
          <a:srcRect/>
          <a:stretch/>
        </p:blipFill>
        <p:spPr>
          <a:xfrm>
            <a:off x="7082345" y="2386457"/>
            <a:ext cx="4600617" cy="3450463"/>
          </a:xfrm>
          <a:prstGeom prst="rect">
            <a:avLst/>
          </a:prstGeom>
          <a:noFill/>
          <a:ln>
            <a:noFill/>
          </a:ln>
        </p:spPr>
      </p:pic>
      <p:sp>
        <p:nvSpPr>
          <p:cNvPr id="144" name="Google Shape;144;p19"/>
          <p:cNvSpPr/>
          <p:nvPr/>
        </p:nvSpPr>
        <p:spPr>
          <a:xfrm>
            <a:off x="7082345" y="5918025"/>
            <a:ext cx="338894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lt1"/>
                </a:solidFill>
                <a:latin typeface="Calibri"/>
                <a:ea typeface="Calibri"/>
                <a:cs typeface="Calibri"/>
                <a:sym typeface="Calibri"/>
              </a:rPr>
              <a:t>Image from remodeling magazine </a:t>
            </a:r>
            <a:endParaRPr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149"/>
        <p:cNvGrpSpPr/>
        <p:nvPr/>
      </p:nvGrpSpPr>
      <p:grpSpPr>
        <a:xfrm>
          <a:off x="0" y="0"/>
          <a:ext cx="0" cy="0"/>
          <a:chOff x="0" y="0"/>
          <a:chExt cx="0" cy="0"/>
        </a:xfrm>
      </p:grpSpPr>
      <p:sp>
        <p:nvSpPr>
          <p:cNvPr id="150" name="Google Shape;150;p20"/>
          <p:cNvSpPr txBox="1">
            <a:spLocks noGrp="1"/>
          </p:cNvSpPr>
          <p:nvPr>
            <p:ph type="title"/>
          </p:nvPr>
        </p:nvSpPr>
        <p:spPr>
          <a:xfrm>
            <a:off x="582168" y="1060894"/>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What is Respirable Crystalline Silica Continued?</a:t>
            </a:r>
            <a:endParaRPr>
              <a:solidFill>
                <a:schemeClr val="lt1"/>
              </a:solidFill>
              <a:latin typeface="Rockwell"/>
              <a:ea typeface="Rockwell"/>
              <a:cs typeface="Rockwell"/>
              <a:sym typeface="Rockwell"/>
            </a:endParaRPr>
          </a:p>
        </p:txBody>
      </p:sp>
      <p:sp>
        <p:nvSpPr>
          <p:cNvPr id="151" name="Google Shape;151;p20"/>
          <p:cNvSpPr txBox="1">
            <a:spLocks noGrp="1"/>
          </p:cNvSpPr>
          <p:nvPr>
            <p:ph type="body" idx="1"/>
          </p:nvPr>
        </p:nvSpPr>
        <p:spPr>
          <a:xfrm>
            <a:off x="582168" y="2386457"/>
            <a:ext cx="6684264"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800"/>
              <a:buChar char="•"/>
            </a:pPr>
            <a:r>
              <a:rPr lang="en-US">
                <a:solidFill>
                  <a:schemeClr val="lt1"/>
                </a:solidFill>
                <a:latin typeface="Gill Sans"/>
                <a:ea typeface="Gill Sans"/>
                <a:cs typeface="Gill Sans"/>
                <a:sym typeface="Gill Sans"/>
              </a:rPr>
              <a:t>Silica – very small jagged particles, like tiny shards of glass-that can be generated by high-energy operations like:</a:t>
            </a:r>
            <a:endParaRPr/>
          </a:p>
          <a:p>
            <a:pPr marL="685800" lvl="1" indent="-228600" algn="l" rtl="0">
              <a:lnSpc>
                <a:spcPct val="90000"/>
              </a:lnSpc>
              <a:spcBef>
                <a:spcPts val="500"/>
              </a:spcBef>
              <a:spcAft>
                <a:spcPts val="0"/>
              </a:spcAft>
              <a:buClr>
                <a:schemeClr val="lt1"/>
              </a:buClr>
              <a:buSzPts val="2800"/>
              <a:buFont typeface="Noto Sans Symbols"/>
              <a:buChar char="▪"/>
            </a:pPr>
            <a:r>
              <a:rPr lang="en-US" sz="2800">
                <a:solidFill>
                  <a:schemeClr val="lt1"/>
                </a:solidFill>
                <a:latin typeface="Gill Sans"/>
                <a:ea typeface="Gill Sans"/>
                <a:cs typeface="Gill Sans"/>
                <a:sym typeface="Gill Sans"/>
              </a:rPr>
              <a:t>Cutting</a:t>
            </a:r>
            <a:endParaRPr/>
          </a:p>
          <a:p>
            <a:pPr marL="685800" lvl="1" indent="-228600" algn="l" rtl="0">
              <a:lnSpc>
                <a:spcPct val="90000"/>
              </a:lnSpc>
              <a:spcBef>
                <a:spcPts val="500"/>
              </a:spcBef>
              <a:spcAft>
                <a:spcPts val="0"/>
              </a:spcAft>
              <a:buClr>
                <a:schemeClr val="lt1"/>
              </a:buClr>
              <a:buSzPts val="2800"/>
              <a:buFont typeface="Noto Sans Symbols"/>
              <a:buChar char="▪"/>
            </a:pPr>
            <a:r>
              <a:rPr lang="en-US" sz="2800">
                <a:solidFill>
                  <a:schemeClr val="lt1"/>
                </a:solidFill>
                <a:latin typeface="Gill Sans"/>
                <a:ea typeface="Gill Sans"/>
                <a:cs typeface="Gill Sans"/>
                <a:sym typeface="Gill Sans"/>
              </a:rPr>
              <a:t>Sawing</a:t>
            </a:r>
            <a:endParaRPr sz="2800">
              <a:solidFill>
                <a:schemeClr val="lt1"/>
              </a:solidFill>
              <a:latin typeface="Gill Sans"/>
              <a:ea typeface="Gill Sans"/>
              <a:cs typeface="Gill Sans"/>
              <a:sym typeface="Gill Sans"/>
            </a:endParaRPr>
          </a:p>
          <a:p>
            <a:pPr marL="685800" lvl="1" indent="-228600" algn="l" rtl="0">
              <a:lnSpc>
                <a:spcPct val="90000"/>
              </a:lnSpc>
              <a:spcBef>
                <a:spcPts val="500"/>
              </a:spcBef>
              <a:spcAft>
                <a:spcPts val="0"/>
              </a:spcAft>
              <a:buClr>
                <a:schemeClr val="lt1"/>
              </a:buClr>
              <a:buSzPts val="2800"/>
              <a:buFont typeface="Noto Sans Symbols"/>
              <a:buChar char="▪"/>
            </a:pPr>
            <a:r>
              <a:rPr lang="en-US" sz="2800">
                <a:solidFill>
                  <a:schemeClr val="lt1"/>
                </a:solidFill>
                <a:latin typeface="Gill Sans"/>
                <a:ea typeface="Gill Sans"/>
                <a:cs typeface="Gill Sans"/>
                <a:sym typeface="Gill Sans"/>
              </a:rPr>
              <a:t>Grinding</a:t>
            </a:r>
            <a:endParaRPr/>
          </a:p>
          <a:p>
            <a:pPr marL="685800" lvl="1" indent="-228600" algn="l" rtl="0">
              <a:lnSpc>
                <a:spcPct val="90000"/>
              </a:lnSpc>
              <a:spcBef>
                <a:spcPts val="500"/>
              </a:spcBef>
              <a:spcAft>
                <a:spcPts val="0"/>
              </a:spcAft>
              <a:buClr>
                <a:schemeClr val="lt1"/>
              </a:buClr>
              <a:buSzPts val="2800"/>
              <a:buFont typeface="Noto Sans Symbols"/>
              <a:buChar char="▪"/>
            </a:pPr>
            <a:r>
              <a:rPr lang="en-US" sz="2800">
                <a:solidFill>
                  <a:schemeClr val="lt1"/>
                </a:solidFill>
                <a:latin typeface="Gill Sans"/>
                <a:ea typeface="Gill Sans"/>
                <a:cs typeface="Gill Sans"/>
                <a:sym typeface="Gill Sans"/>
              </a:rPr>
              <a:t>Drilling </a:t>
            </a:r>
            <a:endParaRPr/>
          </a:p>
          <a:p>
            <a:pPr marL="685800" lvl="1" indent="-228600" algn="l" rtl="0">
              <a:lnSpc>
                <a:spcPct val="90000"/>
              </a:lnSpc>
              <a:spcBef>
                <a:spcPts val="500"/>
              </a:spcBef>
              <a:spcAft>
                <a:spcPts val="0"/>
              </a:spcAft>
              <a:buClr>
                <a:schemeClr val="lt1"/>
              </a:buClr>
              <a:buSzPts val="2800"/>
              <a:buFont typeface="Noto Sans Symbols"/>
              <a:buChar char="▪"/>
            </a:pPr>
            <a:r>
              <a:rPr lang="en-US" sz="2800">
                <a:solidFill>
                  <a:schemeClr val="lt1"/>
                </a:solidFill>
                <a:latin typeface="Gill Sans"/>
                <a:ea typeface="Gill Sans"/>
                <a:cs typeface="Gill Sans"/>
                <a:sym typeface="Gill Sans"/>
              </a:rPr>
              <a:t>Crushing and abrasive blasting (of silica containing materials)</a:t>
            </a:r>
            <a:endParaRPr/>
          </a:p>
          <a:p>
            <a:pPr marL="228600" lvl="0" indent="-50800" algn="l" rtl="0">
              <a:lnSpc>
                <a:spcPct val="90000"/>
              </a:lnSpc>
              <a:spcBef>
                <a:spcPts val="1000"/>
              </a:spcBef>
              <a:spcAft>
                <a:spcPts val="0"/>
              </a:spcAft>
              <a:buClr>
                <a:schemeClr val="dk1"/>
              </a:buClr>
              <a:buSzPts val="2800"/>
              <a:buNone/>
            </a:pPr>
            <a:endParaRPr/>
          </a:p>
        </p:txBody>
      </p:sp>
      <p:sp>
        <p:nvSpPr>
          <p:cNvPr id="154" name="Google Shape;154;p20"/>
          <p:cNvSpPr/>
          <p:nvPr/>
        </p:nvSpPr>
        <p:spPr>
          <a:xfrm>
            <a:off x="7439639" y="6414183"/>
            <a:ext cx="448603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Image of Crystalline Silica from the NIOSH doc</a:t>
            </a:r>
            <a:endParaRPr sz="1800">
              <a:solidFill>
                <a:schemeClr val="lt1"/>
              </a:solidFill>
              <a:latin typeface="Calibri"/>
              <a:ea typeface="Calibri"/>
              <a:cs typeface="Calibri"/>
              <a:sym typeface="Calibri"/>
            </a:endParaRPr>
          </a:p>
        </p:txBody>
      </p:sp>
      <p:pic>
        <p:nvPicPr>
          <p:cNvPr id="2" name="Picture 1" descr="detailed microscopic view of silica particles on a filt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9872" y="2119521"/>
            <a:ext cx="4110606" cy="39847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
                                            <p:txEl>
                                              <p:pRg st="0" end="0"/>
                                            </p:txEl>
                                          </p:spTgt>
                                        </p:tgtEl>
                                        <p:attrNameLst>
                                          <p:attrName>style.visibility</p:attrName>
                                        </p:attrNameLst>
                                      </p:cBhvr>
                                      <p:to>
                                        <p:strVal val="visible"/>
                                      </p:to>
                                    </p:set>
                                    <p:animEffect transition="in" filter="fade">
                                      <p:cBhvr>
                                        <p:cTn id="7" dur="1000"/>
                                        <p:tgtEl>
                                          <p:spTgt spid="1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1">
                                            <p:txEl>
                                              <p:pRg st="1" end="1"/>
                                            </p:txEl>
                                          </p:spTgt>
                                        </p:tgtEl>
                                        <p:attrNameLst>
                                          <p:attrName>style.visibility</p:attrName>
                                        </p:attrNameLst>
                                      </p:cBhvr>
                                      <p:to>
                                        <p:strVal val="visible"/>
                                      </p:to>
                                    </p:set>
                                    <p:animEffect transition="in" filter="fade">
                                      <p:cBhvr>
                                        <p:cTn id="12" dur="1000"/>
                                        <p:tgtEl>
                                          <p:spTgt spid="1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1">
                                            <p:txEl>
                                              <p:pRg st="2" end="2"/>
                                            </p:txEl>
                                          </p:spTgt>
                                        </p:tgtEl>
                                        <p:attrNameLst>
                                          <p:attrName>style.visibility</p:attrName>
                                        </p:attrNameLst>
                                      </p:cBhvr>
                                      <p:to>
                                        <p:strVal val="visible"/>
                                      </p:to>
                                    </p:set>
                                    <p:animEffect transition="in" filter="fade">
                                      <p:cBhvr>
                                        <p:cTn id="17" dur="1000"/>
                                        <p:tgtEl>
                                          <p:spTgt spid="1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1">
                                            <p:txEl>
                                              <p:pRg st="3" end="3"/>
                                            </p:txEl>
                                          </p:spTgt>
                                        </p:tgtEl>
                                        <p:attrNameLst>
                                          <p:attrName>style.visibility</p:attrName>
                                        </p:attrNameLst>
                                      </p:cBhvr>
                                      <p:to>
                                        <p:strVal val="visible"/>
                                      </p:to>
                                    </p:set>
                                    <p:animEffect transition="in" filter="fade">
                                      <p:cBhvr>
                                        <p:cTn id="22" dur="1000"/>
                                        <p:tgtEl>
                                          <p:spTgt spid="1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1">
                                            <p:txEl>
                                              <p:pRg st="4" end="4"/>
                                            </p:txEl>
                                          </p:spTgt>
                                        </p:tgtEl>
                                        <p:attrNameLst>
                                          <p:attrName>style.visibility</p:attrName>
                                        </p:attrNameLst>
                                      </p:cBhvr>
                                      <p:to>
                                        <p:strVal val="visible"/>
                                      </p:to>
                                    </p:set>
                                    <p:animEffect transition="in" filter="fade">
                                      <p:cBhvr>
                                        <p:cTn id="27" dur="1000"/>
                                        <p:tgtEl>
                                          <p:spTgt spid="1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1">
                                            <p:txEl>
                                              <p:pRg st="5" end="5"/>
                                            </p:txEl>
                                          </p:spTgt>
                                        </p:tgtEl>
                                        <p:attrNameLst>
                                          <p:attrName>style.visibility</p:attrName>
                                        </p:attrNameLst>
                                      </p:cBhvr>
                                      <p:to>
                                        <p:strVal val="visible"/>
                                      </p:to>
                                    </p:set>
                                    <p:animEffect transition="in" filter="fade">
                                      <p:cBhvr>
                                        <p:cTn id="32" dur="1000"/>
                                        <p:tgtEl>
                                          <p:spTgt spid="1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1">
                                            <p:txEl>
                                              <p:pRg st="6" end="6"/>
                                            </p:txEl>
                                          </p:spTgt>
                                        </p:tgtEl>
                                        <p:attrNameLst>
                                          <p:attrName>style.visibility</p:attrName>
                                        </p:attrNameLst>
                                      </p:cBhvr>
                                      <p:to>
                                        <p:strVal val="visible"/>
                                      </p:to>
                                    </p:set>
                                    <p:animEffect transition="in" filter="fade">
                                      <p:cBhvr>
                                        <p:cTn id="37" dur="1000"/>
                                        <p:tgtEl>
                                          <p:spTgt spid="1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158"/>
        <p:cNvGrpSpPr/>
        <p:nvPr/>
      </p:nvGrpSpPr>
      <p:grpSpPr>
        <a:xfrm>
          <a:off x="0" y="0"/>
          <a:ext cx="0" cy="0"/>
          <a:chOff x="0" y="0"/>
          <a:chExt cx="0" cy="0"/>
        </a:xfrm>
      </p:grpSpPr>
      <p:sp>
        <p:nvSpPr>
          <p:cNvPr id="159" name="Google Shape;159;p21"/>
          <p:cNvSpPr txBox="1">
            <a:spLocks noGrp="1"/>
          </p:cNvSpPr>
          <p:nvPr>
            <p:ph type="title"/>
          </p:nvPr>
        </p:nvSpPr>
        <p:spPr>
          <a:xfrm>
            <a:off x="736599" y="12668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Respirable Crystalline Silica History</a:t>
            </a:r>
            <a:endParaRPr>
              <a:solidFill>
                <a:schemeClr val="lt1"/>
              </a:solidFill>
              <a:latin typeface="Rockwell"/>
              <a:ea typeface="Rockwell"/>
              <a:cs typeface="Rockwell"/>
              <a:sym typeface="Rockwell"/>
            </a:endParaRPr>
          </a:p>
        </p:txBody>
      </p:sp>
      <p:sp>
        <p:nvSpPr>
          <p:cNvPr id="160" name="Google Shape;160;p21"/>
          <p:cNvSpPr txBox="1">
            <a:spLocks noGrp="1"/>
          </p:cNvSpPr>
          <p:nvPr>
            <p:ph type="body" idx="1"/>
          </p:nvPr>
        </p:nvSpPr>
        <p:spPr>
          <a:xfrm>
            <a:off x="736599" y="2851150"/>
            <a:ext cx="10284725" cy="376555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800"/>
              <a:buChar char="•"/>
            </a:pPr>
            <a:r>
              <a:rPr lang="en-US">
                <a:solidFill>
                  <a:schemeClr val="lt1"/>
                </a:solidFill>
                <a:latin typeface="Gill Sans"/>
                <a:ea typeface="Gill Sans"/>
                <a:cs typeface="Gill Sans"/>
                <a:sym typeface="Gill Sans"/>
              </a:rPr>
              <a:t>Exposure to respirable crystalline silica is one of the oldest and best documented occupational health risks.</a:t>
            </a:r>
            <a:endParaRPr/>
          </a:p>
          <a:p>
            <a:pPr marL="228600" lvl="0" indent="-228600" algn="l" rtl="0">
              <a:lnSpc>
                <a:spcPct val="90000"/>
              </a:lnSpc>
              <a:spcBef>
                <a:spcPts val="1000"/>
              </a:spcBef>
              <a:spcAft>
                <a:spcPts val="0"/>
              </a:spcAft>
              <a:buClr>
                <a:schemeClr val="lt1"/>
              </a:buClr>
              <a:buSzPts val="2800"/>
              <a:buChar char="•"/>
            </a:pPr>
            <a:r>
              <a:rPr lang="en-US">
                <a:solidFill>
                  <a:schemeClr val="lt1"/>
                </a:solidFill>
                <a:latin typeface="Gill Sans"/>
                <a:ea typeface="Gill Sans"/>
                <a:cs typeface="Gill Sans"/>
                <a:sym typeface="Gill Sans"/>
              </a:rPr>
              <a:t>In 1700, Dr. Bernardo Ramazzini (the founder of occupational medicine) found evidence of silicosis in stone cutters.</a:t>
            </a:r>
            <a:endParaRPr/>
          </a:p>
          <a:p>
            <a:pPr marL="228600" lvl="0" indent="-228600" algn="l" rtl="0">
              <a:lnSpc>
                <a:spcPct val="90000"/>
              </a:lnSpc>
              <a:spcBef>
                <a:spcPts val="1000"/>
              </a:spcBef>
              <a:spcAft>
                <a:spcPts val="0"/>
              </a:spcAft>
              <a:buClr>
                <a:schemeClr val="lt1"/>
              </a:buClr>
              <a:buSzPts val="2800"/>
              <a:buChar char="•"/>
            </a:pPr>
            <a:r>
              <a:rPr lang="en-US">
                <a:solidFill>
                  <a:schemeClr val="lt1"/>
                </a:solidFill>
                <a:latin typeface="Gill Sans"/>
                <a:ea typeface="Gill Sans"/>
                <a:cs typeface="Gill Sans"/>
                <a:sym typeface="Gill Sans"/>
              </a:rPr>
              <a:t>In Early 1900’s Dr. Alice Hamilton documented silica related illnesses among granite workers. </a:t>
            </a:r>
            <a:endParaRPr/>
          </a:p>
          <a:p>
            <a:pPr marL="228600" lvl="0" indent="-228600" algn="l" rtl="0">
              <a:lnSpc>
                <a:spcPct val="90000"/>
              </a:lnSpc>
              <a:spcBef>
                <a:spcPts val="1000"/>
              </a:spcBef>
              <a:spcAft>
                <a:spcPts val="0"/>
              </a:spcAft>
              <a:buClr>
                <a:schemeClr val="lt1"/>
              </a:buClr>
              <a:buSzPts val="2800"/>
              <a:buChar char="•"/>
            </a:pPr>
            <a:r>
              <a:rPr lang="en-US">
                <a:solidFill>
                  <a:schemeClr val="lt1"/>
                </a:solidFill>
                <a:latin typeface="Gill Sans"/>
                <a:ea typeface="Gill Sans"/>
                <a:cs typeface="Gill Sans"/>
                <a:sym typeface="Gill Sans"/>
              </a:rPr>
              <a:t>By the 1930’s these granite workers successfully bargained for the installation of ventilation equipment in their work sheds.</a:t>
            </a:r>
            <a:endParaRPr>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0">
                                            <p:txEl>
                                              <p:pRg st="0" end="0"/>
                                            </p:txEl>
                                          </p:spTgt>
                                        </p:tgtEl>
                                        <p:attrNameLst>
                                          <p:attrName>style.visibility</p:attrName>
                                        </p:attrNameLst>
                                      </p:cBhvr>
                                      <p:to>
                                        <p:strVal val="visible"/>
                                      </p:to>
                                    </p:set>
                                    <p:animEffect transition="in" filter="fade">
                                      <p:cBhvr>
                                        <p:cTn id="7" dur="1000"/>
                                        <p:tgtEl>
                                          <p:spTgt spid="1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0">
                                            <p:txEl>
                                              <p:pRg st="1" end="1"/>
                                            </p:txEl>
                                          </p:spTgt>
                                        </p:tgtEl>
                                        <p:attrNameLst>
                                          <p:attrName>style.visibility</p:attrName>
                                        </p:attrNameLst>
                                      </p:cBhvr>
                                      <p:to>
                                        <p:strVal val="visible"/>
                                      </p:to>
                                    </p:set>
                                    <p:animEffect transition="in" filter="fade">
                                      <p:cBhvr>
                                        <p:cTn id="12" dur="1000"/>
                                        <p:tgtEl>
                                          <p:spTgt spid="1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0">
                                            <p:txEl>
                                              <p:pRg st="2" end="2"/>
                                            </p:txEl>
                                          </p:spTgt>
                                        </p:tgtEl>
                                        <p:attrNameLst>
                                          <p:attrName>style.visibility</p:attrName>
                                        </p:attrNameLst>
                                      </p:cBhvr>
                                      <p:to>
                                        <p:strVal val="visible"/>
                                      </p:to>
                                    </p:set>
                                    <p:animEffect transition="in" filter="fade">
                                      <p:cBhvr>
                                        <p:cTn id="17" dur="1000"/>
                                        <p:tgtEl>
                                          <p:spTgt spid="16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0">
                                            <p:txEl>
                                              <p:pRg st="3" end="3"/>
                                            </p:txEl>
                                          </p:spTgt>
                                        </p:tgtEl>
                                        <p:attrNameLst>
                                          <p:attrName>style.visibility</p:attrName>
                                        </p:attrNameLst>
                                      </p:cBhvr>
                                      <p:to>
                                        <p:strVal val="visible"/>
                                      </p:to>
                                    </p:set>
                                    <p:animEffect transition="in" filter="fade">
                                      <p:cBhvr>
                                        <p:cTn id="22" dur="1000"/>
                                        <p:tgtEl>
                                          <p:spTgt spid="16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Crystalline Silica Awareness Training for Alaska Rural Water Utility Operators and Construction Laborers&amp;quot;&quot;/&gt;&lt;property id=&quot;20307&quot; value=&quot;256&quot;/&gt;&lt;/object&gt;&lt;object type=&quot;3&quot; unique_id=&quot;10004&quot;&gt;&lt;property id=&quot;20148&quot; value=&quot;5&quot;/&gt;&lt;property id=&quot;20300&quot; value=&quot;Slide 2 - &amp;quot;OSHA Susan Harwood Grant &amp;quot;&quot;/&gt;&lt;property id=&quot;20307&quot; value=&quot;257&quot;/&gt;&lt;/object&gt;&lt;object type=&quot;3&quot; unique_id=&quot;10005&quot;&gt;&lt;property id=&quot;20148&quot; value=&quot;5&quot;/&gt;&lt;property id=&quot;20300&quot; value=&quot;Slide 3 - &amp;quot;Class Room Participation&amp;quot;&quot;/&gt;&lt;property id=&quot;20307&quot; value=&quot;258&quot;/&gt;&lt;/object&gt;&lt;object type=&quot;3&quot; unique_id=&quot;10006&quot;&gt;&lt;property id=&quot;20148&quot; value=&quot;5&quot;/&gt;&lt;property id=&quot;20300&quot; value=&quot;Slide 4 - &amp;quot;Breaks!&amp;quot;&quot;/&gt;&lt;property id=&quot;20307&quot; value=&quot;259&quot;/&gt;&lt;/object&gt;&lt;object type=&quot;3&quot; unique_id=&quot;10007&quot;&gt;&lt;property id=&quot;20148&quot; value=&quot;5&quot;/&gt;&lt;property id=&quot;20300&quot; value=&quot;Slide 5 - &amp;quot;Questions and Feed Back&amp;quot;&quot;/&gt;&lt;property id=&quot;20307&quot; value=&quot;260&quot;/&gt;&lt;/object&gt;&lt;object type=&quot;3&quot; unique_id=&quot;10008&quot;&gt;&lt;property id=&quot;20148&quot; value=&quot;5&quot;/&gt;&lt;property id=&quot;20300&quot; value=&quot;Slide 6 - &amp;quot;Training Objectives&amp;quot;&quot;/&gt;&lt;property id=&quot;20307&quot; value=&quot;261&quot;/&gt;&lt;/object&gt;&lt;object type=&quot;3&quot; unique_id=&quot;10009&quot;&gt;&lt;property id=&quot;20148&quot; value=&quot;5&quot;/&gt;&lt;property id=&quot;20300&quot; value=&quot;Slide 7 - &amp;quot;What is Silica?&amp;quot;&quot;/&gt;&lt;property id=&quot;20307&quot; value=&quot;262&quot;/&gt;&lt;/object&gt;&lt;object type=&quot;3&quot; unique_id=&quot;10010&quot;&gt;&lt;property id=&quot;20148&quot; value=&quot;5&quot;/&gt;&lt;property id=&quot;20300&quot; value=&quot;Slide 8 - &amp;quot;What is Respirable Crystalline Silica Continued?&amp;quot;&quot;/&gt;&lt;property id=&quot;20307&quot; value=&quot;263&quot;/&gt;&lt;/object&gt;&lt;object type=&quot;3&quot; unique_id=&quot;10011&quot;&gt;&lt;property id=&quot;20148&quot; value=&quot;5&quot;/&gt;&lt;property id=&quot;20300&quot; value=&quot;Slide 9 - &amp;quot;Respirable Crystalline Silica History&amp;quot;&quot;/&gt;&lt;property id=&quot;20307&quot; value=&quot;264&quot;/&gt;&lt;/object&gt;&lt;object type=&quot;3&quot; unique_id=&quot;10012&quot;&gt;&lt;property id=&quot;20148&quot; value=&quot;5&quot;/&gt;&lt;property id=&quot;20300&quot; value=&quot;Slide 10 - &amp;quot;Respirable Crystalline Silica History Continued &amp;quot;&quot;/&gt;&lt;property id=&quot;20307&quot; value=&quot;265&quot;/&gt;&lt;/object&gt;&lt;object type=&quot;3&quot; unique_id=&quot;10013&quot;&gt;&lt;property id=&quot;20148&quot; value=&quot;5&quot;/&gt;&lt;property id=&quot;20300&quot; value=&quot;Slide 11 - &amp;quot;Silica Standards &amp;quot;&quot;/&gt;&lt;property id=&quot;20307&quot; value=&quot;266&quot;/&gt;&lt;/object&gt;&lt;object type=&quot;3&quot; unique_id=&quot;10014&quot;&gt;&lt;property id=&quot;20148&quot; value=&quot;5&quot;/&gt;&lt;property id=&quot;20300&quot; value=&quot;Slide 12 - &amp;quot;Regulatory Agencies&amp;quot;&quot;/&gt;&lt;property id=&quot;20307&quot; value=&quot;267&quot;/&gt;&lt;/object&gt;&lt;object type=&quot;3&quot; unique_id=&quot;10015&quot;&gt;&lt;property id=&quot;20148&quot; value=&quot;5&quot;/&gt;&lt;property id=&quot;20300&quot; value=&quot;Slide 13 - &amp;quot;Silica Related OSHA Standards&amp;quot;&quot;/&gt;&lt;property id=&quot;20307&quot; value=&quot;268&quot;/&gt;&lt;/object&gt;&lt;object type=&quot;3&quot; unique_id=&quot;10016&quot;&gt;&lt;property id=&quot;20148&quot; value=&quot;5&quot;/&gt;&lt;property id=&quot;20300&quot; value=&quot;Slide 14 - &amp;quot;OSHA’s Silica Standard Definitions&amp;quot;&quot;/&gt;&lt;property id=&quot;20307&quot; value=&quot;269&quot;/&gt;&lt;/object&gt;&lt;object type=&quot;3&quot; unique_id=&quot;10017&quot;&gt;&lt;property id=&quot;20148&quot; value=&quot;5&quot;/&gt;&lt;property id=&quot;20300&quot; value=&quot;Slide 15 - &amp;quot;OSHA Standard Permissible Exposure Limit and Action Level&amp;quot;&quot;/&gt;&lt;property id=&quot;20307&quot; value=&quot;270&quot;/&gt;&lt;/object&gt;&lt;object type=&quot;3&quot; unique_id=&quot;10018&quot;&gt;&lt;property id=&quot;20148&quot; value=&quot;5&quot;/&gt;&lt;property id=&quot;20300&quot; value=&quot;Slide 16 - &amp;quot;Classroom Activity-OSHA PEL&amp;quot;&quot;/&gt;&lt;property id=&quot;20307&quot; value=&quot;271&quot;/&gt;&lt;/object&gt;&lt;object type=&quot;3&quot; unique_id=&quot;10019&quot;&gt;&lt;property id=&quot;20148&quot; value=&quot;5&quot;/&gt;&lt;property id=&quot;20300&quot; value=&quot;Slide 17 - &amp;quot;How Much Silica Dust is Too Much?&amp;quot;&quot;/&gt;&lt;property id=&quot;20307&quot; value=&quot;272&quot;/&gt;&lt;/object&gt;&lt;object type=&quot;3&quot; unique_id=&quot;10020&quot;&gt;&lt;property id=&quot;20148&quot; value=&quot;5&quot;/&gt;&lt;property id=&quot;20300&quot; value=&quot;Slide 18 - &amp;quot;Health Risk Associated with Silica Exposure&amp;quot;&quot;/&gt;&lt;property id=&quot;20307&quot; value=&quot;273&quot;/&gt;&lt;/object&gt;&lt;object type=&quot;3&quot; unique_id=&quot;10021&quot;&gt;&lt;property id=&quot;20148&quot; value=&quot;5&quot;/&gt;&lt;property id=&quot;20300&quot; value=&quot;Slide 19 - &amp;quot;Types of Silicosis&amp;quot;&quot;/&gt;&lt;property id=&quot;20307&quot; value=&quot;274&quot;/&gt;&lt;/object&gt;&lt;object type=&quot;3&quot; unique_id=&quot;10022&quot;&gt;&lt;property id=&quot;20148&quot; value=&quot;5&quot;/&gt;&lt;property id=&quot;20300&quot; value=&quot;Slide 20 - &amp;quot;Silicosis an Occupational Lung Disease&amp;quot;&quot;/&gt;&lt;property id=&quot;20307&quot; value=&quot;275&quot;/&gt;&lt;/object&gt;&lt;object type=&quot;3&quot; unique_id=&quot;10023&quot;&gt;&lt;property id=&quot;20148&quot; value=&quot;5&quot;/&gt;&lt;property id=&quot;20300&quot; value=&quot;Slide 21 - &amp;quot;Classroom Activity-Silica Tables&amp;quot;&quot;/&gt;&lt;property id=&quot;20307&quot; value=&quot;276&quot;/&gt;&lt;/object&gt;&lt;object type=&quot;3&quot; unique_id=&quot;10024&quot;&gt;&lt;property id=&quot;20148&quot; value=&quot;5&quot;/&gt;&lt;property id=&quot;20300&quot; value=&quot;Slide 22 - &amp;quot;Classroom Activity&amp;quot;&quot;/&gt;&lt;property id=&quot;20307&quot; value=&quot;277&quot;/&gt;&lt;/object&gt;&lt;object type=&quot;3&quot; unique_id=&quot;10025&quot;&gt;&lt;property id=&quot;20148&quot; value=&quot;5&quot;/&gt;&lt;property id=&quot;20300&quot; value=&quot;Slide 23 - &amp;quot;Silica Exposure Control Methods for Construction&amp;quot;&quot;/&gt;&lt;property id=&quot;20307&quot; value=&quot;278&quot;/&gt;&lt;/object&gt;&lt;object type=&quot;3&quot; unique_id=&quot;10026&quot;&gt;&lt;property id=&quot;20148&quot; value=&quot;5&quot;/&gt;&lt;property id=&quot;20300&quot; value=&quot;Slide 24 - &amp;quot;Silica Control Methods for Construction&amp;quot;&quot;/&gt;&lt;property id=&quot;20307&quot; value=&quot;279&quot;/&gt;&lt;/object&gt;&lt;object type=&quot;3&quot; unique_id=&quot;10027&quot;&gt;&lt;property id=&quot;20148&quot; value=&quot;5&quot;/&gt;&lt;property id=&quot;20300&quot; value=&quot;Slide 25 - &amp;quot;Engineering Controls&amp;quot;&quot;/&gt;&lt;property id=&quot;20307&quot; value=&quot;280&quot;/&gt;&lt;/object&gt;&lt;object type=&quot;3&quot; unique_id=&quot;10028&quot;&gt;&lt;property id=&quot;20148&quot; value=&quot;5&quot;/&gt;&lt;property id=&quot;20300&quot; value=&quot;Slide 26 - &amp;quot;Integrated Water Delivery Controls &amp;quot;&quot;/&gt;&lt;property id=&quot;20307&quot; value=&quot;281&quot;/&gt;&lt;/object&gt;&lt;object type=&quot;3&quot; unique_id=&quot;10029&quot;&gt;&lt;property id=&quot;20148&quot; value=&quot;5&quot;/&gt;&lt;property id=&quot;20300&quot; value=&quot;Slide 27 - &amp;quot;Integrated Water Delivery Controls Continued&amp;quot;&quot;/&gt;&lt;property id=&quot;20307&quot; value=&quot;282&quot;/&gt;&lt;/object&gt;&lt;object type=&quot;3&quot; unique_id=&quot;10030&quot;&gt;&lt;property id=&quot;20148&quot; value=&quot;5&quot;/&gt;&lt;property id=&quot;20300&quot; value=&quot;Slide 28 - &amp;quot;Integrated Water Delivery System Secondary Exposures Controls&amp;quot;&quot;/&gt;&lt;property id=&quot;20307&quot; value=&quot;283&quot;/&gt;&lt;/object&gt;&lt;object type=&quot;3&quot; unique_id=&quot;10031&quot;&gt;&lt;property id=&quot;20148&quot; value=&quot;5&quot;/&gt;&lt;property id=&quot;20300&quot; value=&quot;Slide 29 - &amp;quot;Vacuum Dust Collection Equipment&amp;quot;&quot;/&gt;&lt;property id=&quot;20307&quot; value=&quot;284&quot;/&gt;&lt;/object&gt;&lt;object type=&quot;3&quot; unique_id=&quot;10032&quot;&gt;&lt;property id=&quot;20148&quot; value=&quot;5&quot;/&gt;&lt;property id=&quot;20300&quot; value=&quot;Slide 30 - &amp;quot;Vacuum Dust Collection Controls &amp;quot;&quot;/&gt;&lt;property id=&quot;20307&quot; value=&quot;285&quot;/&gt;&lt;/object&gt;&lt;object type=&quot;3&quot; unique_id=&quot;10033&quot;&gt;&lt;property id=&quot;20148&quot; value=&quot;5&quot;/&gt;&lt;property id=&quot;20300&quot; value=&quot;Slide 31 - &amp;quot;Vacuum Dust Collection Controls Continued&amp;quot;&quot;/&gt;&lt;property id=&quot;20307&quot; value=&quot;286&quot;/&gt;&lt;/object&gt;&lt;object type=&quot;3&quot; unique_id=&quot;10034&quot;&gt;&lt;property id=&quot;20148&quot; value=&quot;5&quot;/&gt;&lt;property id=&quot;20300&quot; value=&quot;Slide 32 - &amp;quot;Administrative Controls &amp;quot;&quot;/&gt;&lt;property id=&quot;20307&quot; value=&quot;287&quot;/&gt;&lt;/object&gt;&lt;object type=&quot;3&quot; unique_id=&quot;10035&quot;&gt;&lt;property id=&quot;20148&quot; value=&quot;5&quot;/&gt;&lt;property id=&quot;20300&quot; value=&quot;Slide 33 - &amp;quot;PPE Controls&amp;quot;&quot;/&gt;&lt;property id=&quot;20307&quot; value=&quot;288&quot;/&gt;&lt;/object&gt;&lt;object type=&quot;3&quot; unique_id=&quot;10036&quot;&gt;&lt;property id=&quot;20148&quot; value=&quot;5&quot;/&gt;&lt;property id=&quot;20300&quot; value=&quot;Slide 34 - &amp;quot;Housekeeping Safe Work Practice Controls&amp;quot;&quot;/&gt;&lt;property id=&quot;20307&quot; value=&quot;289&quot;/&gt;&lt;/object&gt;&lt;object type=&quot;3&quot; unique_id=&quot;10037&quot;&gt;&lt;property id=&quot;20148&quot; value=&quot;5&quot;/&gt;&lt;property id=&quot;20300&quot; value=&quot;Slide 35 - &amp;quot;Classroom Activity-Equipment Demonstration&amp;quot;&quot;/&gt;&lt;property id=&quot;20307&quot; value=&quot;290&quot;/&gt;&lt;/object&gt;&lt;object type=&quot;3&quot; unique_id=&quot;10038&quot;&gt;&lt;property id=&quot;20148&quot; value=&quot;5&quot;/&gt;&lt;property id=&quot;20300&quot; value=&quot;Slide 36 - &amp;quot;Competent Person&amp;quot;&quot;/&gt;&lt;property id=&quot;20307&quot; value=&quot;291&quot;/&gt;&lt;/object&gt;&lt;object type=&quot;3&quot; unique_id=&quot;10039&quot;&gt;&lt;property id=&quot;20148&quot; value=&quot;5&quot;/&gt;&lt;property id=&quot;20300&quot; value=&quot;Slide 37 - &amp;quot;Written Exposure Control Plan&amp;quot;&quot;/&gt;&lt;property id=&quot;20307&quot; value=&quot;292&quot;/&gt;&lt;/object&gt;&lt;object type=&quot;3&quot; unique_id=&quot;10040&quot;&gt;&lt;property id=&quot;20148&quot; value=&quot;5&quot;/&gt;&lt;property id=&quot;20300&quot; value=&quot;Slide 38 - &amp;quot;Alternative Silica Exposure Controls&amp;quot;&quot;/&gt;&lt;property id=&quot;20307&quot; value=&quot;293&quot;/&gt;&lt;/object&gt;&lt;object type=&quot;3&quot; unique_id=&quot;10041&quot;&gt;&lt;property id=&quot;20148&quot; value=&quot;5&quot;/&gt;&lt;property id=&quot;20300&quot; value=&quot;Slide 39 - &amp;quot;Communication of Silica Hazards&amp;quot;&quot;/&gt;&lt;property id=&quot;20307&quot; value=&quot;294&quot;/&gt;&lt;/object&gt;&lt;object type=&quot;3&quot; unique_id=&quot;10042&quot;&gt;&lt;property id=&quot;20148&quot; value=&quot;5&quot;/&gt;&lt;property id=&quot;20300&quot; value=&quot;Slide 40 - &amp;quot;Record Keeping&amp;quot;&quot;/&gt;&lt;property id=&quot;20307&quot; value=&quot;295&quot;/&gt;&lt;/object&gt;&lt;object type=&quot;3&quot; unique_id=&quot;10043&quot;&gt;&lt;property id=&quot;20148&quot; value=&quot;5&quot;/&gt;&lt;property id=&quot;20300&quot; value=&quot;Slide 41 - &amp;quot;Employee Notification&amp;quot;&quot;/&gt;&lt;property id=&quot;20307&quot; value=&quot;296&quot;/&gt;&lt;/object&gt;&lt;object type=&quot;3&quot; unique_id=&quot;10044&quot;&gt;&lt;property id=&quot;20148&quot; value=&quot;5&quot;/&gt;&lt;property id=&quot;20300&quot; value=&quot;Slide 42 - &amp;quot;Employee Notification with Corrective Action&amp;quot;&quot;/&gt;&lt;property id=&quot;20307&quot; value=&quot;297&quot;/&gt;&lt;/object&gt;&lt;object type=&quot;3&quot; unique_id=&quot;10045&quot;&gt;&lt;property id=&quot;20148&quot; value=&quot;5&quot;/&gt;&lt;property id=&quot;20300&quot; value=&quot;Slide 43 - &amp;quot;This Concludes our Training &amp;quot;&quot;/&gt;&lt;property id=&quot;20307&quot; value=&quot;298&quot;/&gt;&lt;/object&gt;&lt;/object&gt;&lt;object type=&quot;8&quot; unique_id=&quot;10090&quot;&gt;&lt;/object&gt;&lt;/object&gt;&lt;/database&gt;"/>
  <p:tag name="MMPROD_NEXTUNIQUEID" val="10011"/>
  <p:tag name="SECTOMILLISECCONVERTED" val="1"/>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2588</Words>
  <Application>Microsoft Office PowerPoint</Application>
  <PresentationFormat>Widescreen</PresentationFormat>
  <Paragraphs>368</Paragraphs>
  <Slides>43</Slides>
  <Notes>43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Noto Sans Symbols</vt:lpstr>
      <vt:lpstr>Rockwell</vt:lpstr>
      <vt:lpstr>Arial</vt:lpstr>
      <vt:lpstr>Gill Sans MT</vt:lpstr>
      <vt:lpstr>Calibri</vt:lpstr>
      <vt:lpstr>Gill Sans</vt:lpstr>
      <vt:lpstr>Courier New</vt:lpstr>
      <vt:lpstr>Office Theme</vt:lpstr>
      <vt:lpstr>Crystalline Silica Awareness Training Water Utility Operators and Construction Laborers</vt:lpstr>
      <vt:lpstr>OSHA Susan Harwood Grant </vt:lpstr>
      <vt:lpstr>Class Room Participation</vt:lpstr>
      <vt:lpstr>Breaks!</vt:lpstr>
      <vt:lpstr>Questions and Feed Back</vt:lpstr>
      <vt:lpstr>Training Objectives</vt:lpstr>
      <vt:lpstr>What is Silica?</vt:lpstr>
      <vt:lpstr>What is Respirable Crystalline Silica Continued?</vt:lpstr>
      <vt:lpstr>Respirable Crystalline Silica History</vt:lpstr>
      <vt:lpstr>Respirable Crystalline Silica History Continued </vt:lpstr>
      <vt:lpstr>Silica Standards </vt:lpstr>
      <vt:lpstr>Regulatory Agencies</vt:lpstr>
      <vt:lpstr>Silica Related OSHA Standards</vt:lpstr>
      <vt:lpstr>OSHA’s Silica Standard Definitions</vt:lpstr>
      <vt:lpstr>OSHA Standard Permissible Exposure Limit and Action Level</vt:lpstr>
      <vt:lpstr>Classroom Activity-OSHA PEL</vt:lpstr>
      <vt:lpstr>How Much Silica Dust is Too Much?</vt:lpstr>
      <vt:lpstr>Health Risk Associated with Silica Exposure</vt:lpstr>
      <vt:lpstr>Types of Silicosis</vt:lpstr>
      <vt:lpstr>Silicosis an Occupational Lung Disease</vt:lpstr>
      <vt:lpstr>Classroom Activity-Silica Tables</vt:lpstr>
      <vt:lpstr>MATERIALS Are any of these involved?</vt:lpstr>
      <vt:lpstr>Silica Exposure Control Methods for Construction</vt:lpstr>
      <vt:lpstr>Silica Control Methods for Construction</vt:lpstr>
      <vt:lpstr>Engineering Controls</vt:lpstr>
      <vt:lpstr>Integrated Water Delivery Controls </vt:lpstr>
      <vt:lpstr>Integrated Water Delivery Controls Continued</vt:lpstr>
      <vt:lpstr>Integrated Water Delivery System Secondary Exposures Controls</vt:lpstr>
      <vt:lpstr>Vacuum Dust Collection Equipment</vt:lpstr>
      <vt:lpstr>Vacuum Dust Collection Controls </vt:lpstr>
      <vt:lpstr>Vacuum Dust Collection Controls Continued</vt:lpstr>
      <vt:lpstr>Administrative Controls </vt:lpstr>
      <vt:lpstr>PPE Controls</vt:lpstr>
      <vt:lpstr>Housekeeping Safe Work Practice Controls</vt:lpstr>
      <vt:lpstr>Classroom Activity-Equipment Demonstration</vt:lpstr>
      <vt:lpstr>Competent Person</vt:lpstr>
      <vt:lpstr>Written Exposure Control Plan</vt:lpstr>
      <vt:lpstr>Alternative Silica Exposure Controls</vt:lpstr>
      <vt:lpstr>Communication of Silica Hazards</vt:lpstr>
      <vt:lpstr>Record Keeping</vt:lpstr>
      <vt:lpstr>Employee Notification</vt:lpstr>
      <vt:lpstr>Employee Notification with Corrective Action</vt:lpstr>
      <vt:lpstr>This Concludes our Training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2022-01-05T23:37:40Z</dcterms:modified>
</cp:coreProperties>
</file>