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58"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7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FA40E1-6552-4BB4-B85F-4DFFBABE4541}"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888A-4410-41BB-95EC-FCD2CD9519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A40E1-6552-4BB4-B85F-4DFFBABE4541}"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888A-4410-41BB-95EC-FCD2CD9519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A40E1-6552-4BB4-B85F-4DFFBABE4541}"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888A-4410-41BB-95EC-FCD2CD9519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FA40E1-6552-4BB4-B85F-4DFFBABE4541}"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888A-4410-41BB-95EC-FCD2CD9519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DFA40E1-6552-4BB4-B85F-4DFFBABE4541}"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888A-4410-41BB-95EC-FCD2CD9519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FA40E1-6552-4BB4-B85F-4DFFBABE4541}"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888A-4410-41BB-95EC-FCD2CD95196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FA40E1-6552-4BB4-B85F-4DFFBABE4541}" type="datetimeFigureOut">
              <a:rPr lang="en-US" smtClean="0"/>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EC888A-4410-41BB-95EC-FCD2CD9519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FA40E1-6552-4BB4-B85F-4DFFBABE4541}" type="datetimeFigureOut">
              <a:rPr lang="en-US" smtClean="0"/>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C888A-4410-41BB-95EC-FCD2CD9519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A40E1-6552-4BB4-B85F-4DFFBABE4541}" type="datetimeFigureOut">
              <a:rPr lang="en-US" smtClean="0"/>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EC888A-4410-41BB-95EC-FCD2CD9519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DFA40E1-6552-4BB4-B85F-4DFFBABE4541}" type="datetimeFigureOut">
              <a:rPr lang="en-US" smtClean="0"/>
              <a:t>9/24/2021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7EC888A-4410-41BB-95EC-FCD2CD9519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FA40E1-6552-4BB4-B85F-4DFFBABE4541}"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888A-4410-41BB-95EC-FCD2CD9519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DFA40E1-6552-4BB4-B85F-4DFFBABE4541}" type="datetimeFigureOut">
              <a:rPr lang="en-US" smtClean="0"/>
              <a:t>9/24/2021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7EC888A-4410-41BB-95EC-FCD2CD95196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3505199"/>
          </a:xfrm>
        </p:spPr>
        <p:txBody>
          <a:bodyPr>
            <a:normAutofit/>
          </a:bodyPr>
          <a:lstStyle/>
          <a:p>
            <a:pPr algn="ctr"/>
            <a:r>
              <a:rPr lang="en-US" b="1" dirty="0" smtClean="0"/>
              <a:t>BINGO! </a:t>
            </a:r>
            <a:r>
              <a:rPr lang="en-US" dirty="0"/>
              <a:t/>
            </a:r>
            <a:br>
              <a:rPr lang="en-US" dirty="0"/>
            </a:br>
            <a:r>
              <a:rPr lang="en-US" dirty="0" smtClean="0"/>
              <a:t>Teaching Nail Salon Safety and ESL to First-Generation Vietnamese American Immigrants</a:t>
            </a:r>
            <a:br>
              <a:rPr lang="en-US" dirty="0" smtClean="0"/>
            </a:br>
            <a:r>
              <a:rPr lang="en-US" dirty="0"/>
              <a:t/>
            </a:r>
            <a:br>
              <a:rPr lang="en-US" dirty="0"/>
            </a:br>
            <a:r>
              <a:rPr lang="en-US" sz="1200" dirty="0"/>
              <a:t>This material was produced under grant number SH-05066-SH8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extLst>
      <p:ext uri="{BB962C8B-B14F-4D97-AF65-F5344CB8AC3E}">
        <p14:creationId xmlns:p14="http://schemas.microsoft.com/office/powerpoint/2010/main" val="3137635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Content Placeholder 2"/>
          <p:cNvSpPr>
            <a:spLocks noGrp="1"/>
          </p:cNvSpPr>
          <p:nvPr>
            <p:ph type="subTitle" idx="1"/>
          </p:nvPr>
        </p:nvSpPr>
        <p:spPr>
          <a:xfrm rot="19140000">
            <a:off x="1950334" y="2194976"/>
            <a:ext cx="6511131" cy="2579233"/>
          </a:xfrm>
        </p:spPr>
        <p:txBody>
          <a:bodyPr>
            <a:normAutofit/>
          </a:bodyPr>
          <a:lstStyle/>
          <a:p>
            <a:r>
              <a:rPr lang="en-US" dirty="0" smtClean="0"/>
              <a:t>Questions or Comments?</a:t>
            </a:r>
          </a:p>
          <a:p>
            <a:endParaRPr lang="en-US" dirty="0" smtClean="0"/>
          </a:p>
          <a:p>
            <a:r>
              <a:rPr lang="en-US" dirty="0" smtClean="0"/>
              <a:t>Hang Nguyen, Executive Director</a:t>
            </a:r>
          </a:p>
          <a:p>
            <a:r>
              <a:rPr lang="en-US" dirty="0" smtClean="0"/>
              <a:t>hang.nguyen@bpsos.org</a:t>
            </a:r>
          </a:p>
          <a:p>
            <a:r>
              <a:rPr lang="en-US" dirty="0" smtClean="0"/>
              <a:t>Chelsea Ho, Program Coordinator</a:t>
            </a:r>
          </a:p>
          <a:p>
            <a:r>
              <a:rPr lang="en-US" dirty="0" smtClean="0"/>
              <a:t>chelsea.ho@bpsos.org</a:t>
            </a:r>
            <a:endParaRPr lang="en-US" dirty="0"/>
          </a:p>
        </p:txBody>
      </p:sp>
    </p:spTree>
    <p:extLst>
      <p:ext uri="{BB962C8B-B14F-4D97-AF65-F5344CB8AC3E}">
        <p14:creationId xmlns:p14="http://schemas.microsoft.com/office/powerpoint/2010/main" val="1691874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on BPSOS-CCA</a:t>
            </a:r>
            <a:endParaRPr lang="en-US" dirty="0"/>
          </a:p>
        </p:txBody>
      </p:sp>
      <p:sp>
        <p:nvSpPr>
          <p:cNvPr id="3" name="Content Placeholder 2"/>
          <p:cNvSpPr>
            <a:spLocks noGrp="1"/>
          </p:cNvSpPr>
          <p:nvPr>
            <p:ph idx="1"/>
          </p:nvPr>
        </p:nvSpPr>
        <p:spPr/>
        <p:txBody>
          <a:bodyPr>
            <a:noAutofit/>
          </a:bodyPr>
          <a:lstStyle/>
          <a:p>
            <a:r>
              <a:rPr lang="en-US" sz="2400" dirty="0" smtClean="0"/>
              <a:t>BPSOS Center for Community Advancement</a:t>
            </a:r>
          </a:p>
          <a:p>
            <a:pPr lvl="1"/>
            <a:r>
              <a:rPr lang="en-US" sz="2400" dirty="0" smtClean="0"/>
              <a:t>Serving community of Orange County since 2000</a:t>
            </a:r>
          </a:p>
          <a:p>
            <a:pPr lvl="1"/>
            <a:r>
              <a:rPr lang="en-US" sz="2400" dirty="0" smtClean="0"/>
              <a:t>Services include: </a:t>
            </a:r>
          </a:p>
          <a:p>
            <a:pPr lvl="2"/>
            <a:r>
              <a:rPr lang="en-US" sz="2400" dirty="0" smtClean="0"/>
              <a:t>ESL classes</a:t>
            </a:r>
          </a:p>
          <a:p>
            <a:pPr lvl="2"/>
            <a:r>
              <a:rPr lang="en-US" sz="2400" dirty="0" smtClean="0"/>
              <a:t>Citizenship Preparation classes</a:t>
            </a:r>
          </a:p>
          <a:p>
            <a:pPr lvl="2"/>
            <a:r>
              <a:rPr lang="en-US" sz="2400" dirty="0" smtClean="0"/>
              <a:t>Citizenship application filing</a:t>
            </a:r>
          </a:p>
          <a:p>
            <a:pPr lvl="2"/>
            <a:r>
              <a:rPr lang="en-US" sz="2400" dirty="0" smtClean="0"/>
              <a:t>Health/Social Service Navigation for Children with Developmental Disabilities</a:t>
            </a:r>
          </a:p>
          <a:p>
            <a:pPr lvl="2"/>
            <a:r>
              <a:rPr lang="en-US" sz="2400" dirty="0" smtClean="0"/>
              <a:t>Occupational Safety Training for Nail Salon Workers</a:t>
            </a:r>
          </a:p>
        </p:txBody>
      </p:sp>
    </p:spTree>
    <p:extLst>
      <p:ext uri="{BB962C8B-B14F-4D97-AF65-F5344CB8AC3E}">
        <p14:creationId xmlns:p14="http://schemas.microsoft.com/office/powerpoint/2010/main" val="2484953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Background on Vietnamese American Nail Salon Community</a:t>
            </a:r>
            <a:endParaRPr lang="en-US" dirty="0"/>
          </a:p>
        </p:txBody>
      </p:sp>
      <p:sp>
        <p:nvSpPr>
          <p:cNvPr id="3" name="Content Placeholder 2"/>
          <p:cNvSpPr>
            <a:spLocks noGrp="1"/>
          </p:cNvSpPr>
          <p:nvPr>
            <p:ph idx="1"/>
          </p:nvPr>
        </p:nvSpPr>
        <p:spPr>
          <a:xfrm>
            <a:off x="457200" y="1295400"/>
            <a:ext cx="4495800" cy="4525963"/>
          </a:xfrm>
        </p:spPr>
        <p:txBody>
          <a:bodyPr>
            <a:normAutofit/>
          </a:bodyPr>
          <a:lstStyle/>
          <a:p>
            <a:pPr>
              <a:buFont typeface="Arial" panose="020B0604020202020204" pitchFamily="34" charset="0"/>
              <a:buChar char="•"/>
            </a:pPr>
            <a:r>
              <a:rPr lang="en-US" sz="2000" dirty="0" smtClean="0"/>
              <a:t>In the U.S., 71,746 nail salon workers are first-generation Vietnamese American immigrants</a:t>
            </a:r>
          </a:p>
          <a:p>
            <a:pPr>
              <a:buFont typeface="Arial" panose="020B0604020202020204" pitchFamily="34" charset="0"/>
              <a:buChar char="•"/>
            </a:pPr>
            <a:r>
              <a:rPr lang="en-US" sz="2000" dirty="0" smtClean="0"/>
              <a:t>In California, 69% of nail salon workers are Vietnamese</a:t>
            </a:r>
          </a:p>
          <a:p>
            <a:pPr>
              <a:buFont typeface="Arial" panose="020B0604020202020204" pitchFamily="34" charset="0"/>
              <a:buChar char="•"/>
            </a:pPr>
            <a:r>
              <a:rPr lang="en-US" sz="2000" dirty="0" smtClean="0"/>
              <a:t>Need for higher standard, more consistent, and more practical training on nail salon safety practices</a:t>
            </a:r>
          </a:p>
        </p:txBody>
      </p:sp>
      <p:pic>
        <p:nvPicPr>
          <p:cNvPr id="4" name="Google Shape;139;p18" title="vn nail worker data"/>
          <p:cNvPicPr preferRelativeResize="0"/>
          <p:nvPr/>
        </p:nvPicPr>
        <p:blipFill rotWithShape="1">
          <a:blip r:embed="rId2">
            <a:alphaModFix/>
          </a:blip>
          <a:srcRect/>
          <a:stretch/>
        </p:blipFill>
        <p:spPr>
          <a:xfrm>
            <a:off x="4953000" y="1524000"/>
            <a:ext cx="3733800" cy="3286190"/>
          </a:xfrm>
          <a:prstGeom prst="rect">
            <a:avLst/>
          </a:prstGeom>
          <a:noFill/>
          <a:ln>
            <a:noFill/>
          </a:ln>
        </p:spPr>
      </p:pic>
    </p:spTree>
    <p:extLst>
      <p:ext uri="{BB962C8B-B14F-4D97-AF65-F5344CB8AC3E}">
        <p14:creationId xmlns:p14="http://schemas.microsoft.com/office/powerpoint/2010/main" val="1918713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Purpose</a:t>
            </a:r>
            <a:endParaRPr lang="en-US" dirty="0"/>
          </a:p>
        </p:txBody>
      </p:sp>
      <p:sp>
        <p:nvSpPr>
          <p:cNvPr id="3" name="Content Placeholder 2"/>
          <p:cNvSpPr>
            <a:spLocks noGrp="1"/>
          </p:cNvSpPr>
          <p:nvPr>
            <p:ph idx="1"/>
          </p:nvPr>
        </p:nvSpPr>
        <p:spPr/>
        <p:txBody>
          <a:bodyPr>
            <a:normAutofit/>
          </a:bodyPr>
          <a:lstStyle/>
          <a:p>
            <a:r>
              <a:rPr lang="en-US" sz="3200" dirty="0" smtClean="0"/>
              <a:t>Familiarize students with nail salon safety material in both Vietnamese and English</a:t>
            </a:r>
          </a:p>
          <a:p>
            <a:pPr lvl="1"/>
            <a:r>
              <a:rPr lang="en-US" sz="3200" dirty="0" smtClean="0"/>
              <a:t>To empower them with the ability to bilingually recognize and comprehend safety terminology</a:t>
            </a:r>
          </a:p>
        </p:txBody>
      </p:sp>
    </p:spTree>
    <p:extLst>
      <p:ext uri="{BB962C8B-B14F-4D97-AF65-F5344CB8AC3E}">
        <p14:creationId xmlns:p14="http://schemas.microsoft.com/office/powerpoint/2010/main" val="3820126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 Action!</a:t>
            </a:r>
            <a:endParaRPr lang="en-US" dirty="0"/>
          </a:p>
        </p:txBody>
      </p:sp>
      <p:pic>
        <p:nvPicPr>
          <p:cNvPr id="9" name="Content Placeholder 8" title="groupwork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2960" y="1264096"/>
            <a:ext cx="3681078" cy="4908104"/>
          </a:xfrm>
        </p:spPr>
      </p:pic>
      <p:pic>
        <p:nvPicPr>
          <p:cNvPr id="11" name="Picture 10" title="groupwor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264096"/>
            <a:ext cx="3681078" cy="4908104"/>
          </a:xfrm>
          <a:prstGeom prst="rect">
            <a:avLst/>
          </a:prstGeom>
        </p:spPr>
      </p:pic>
    </p:spTree>
    <p:extLst>
      <p:ext uri="{BB962C8B-B14F-4D97-AF65-F5344CB8AC3E}">
        <p14:creationId xmlns:p14="http://schemas.microsoft.com/office/powerpoint/2010/main" val="3117574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Action</a:t>
            </a:r>
            <a:r>
              <a:rPr lang="en-US" dirty="0" smtClean="0"/>
              <a:t>! (cont.)</a:t>
            </a:r>
            <a:endParaRPr lang="en-US" dirty="0"/>
          </a:p>
        </p:txBody>
      </p:sp>
      <p:pic>
        <p:nvPicPr>
          <p:cNvPr id="4" name="Content Placeholder 3" title="bingo card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8945" t="24401" r="14749" b="36834"/>
          <a:stretch/>
        </p:blipFill>
        <p:spPr>
          <a:xfrm rot="16200000">
            <a:off x="370941" y="2005726"/>
            <a:ext cx="4369467" cy="3406013"/>
          </a:xfrm>
        </p:spPr>
      </p:pic>
      <p:pic>
        <p:nvPicPr>
          <p:cNvPr id="5" name="Picture 4" title="bingo card 2"/>
          <p:cNvPicPr>
            <a:picLocks noChangeAspect="1"/>
          </p:cNvPicPr>
          <p:nvPr/>
        </p:nvPicPr>
        <p:blipFill rotWithShape="1">
          <a:blip r:embed="rId3">
            <a:extLst>
              <a:ext uri="{28A0092B-C50C-407E-A947-70E740481C1C}">
                <a14:useLocalDpi xmlns:a14="http://schemas.microsoft.com/office/drawing/2010/main" val="0"/>
              </a:ext>
            </a:extLst>
          </a:blip>
          <a:srcRect l="24062" t="37096" r="20258" b="31476"/>
          <a:stretch/>
        </p:blipFill>
        <p:spPr>
          <a:xfrm rot="16200000">
            <a:off x="3863238" y="1743671"/>
            <a:ext cx="5113226" cy="3848099"/>
          </a:xfrm>
          <a:prstGeom prst="rect">
            <a:avLst/>
          </a:prstGeom>
        </p:spPr>
      </p:pic>
    </p:spTree>
    <p:extLst>
      <p:ext uri="{BB962C8B-B14F-4D97-AF65-F5344CB8AC3E}">
        <p14:creationId xmlns:p14="http://schemas.microsoft.com/office/powerpoint/2010/main" val="1700484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Play</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smtClean="0"/>
              <a:t>Highlight prevalent vocabulary from the training material</a:t>
            </a:r>
          </a:p>
          <a:p>
            <a:pPr marL="400050" lvl="1" indent="0">
              <a:buNone/>
            </a:pPr>
            <a:r>
              <a:rPr lang="en-US" sz="2400" dirty="0" smtClean="0"/>
              <a:t>- i.e. OSHA, Chemical, Toxic Trio, SDS, Infection…</a:t>
            </a:r>
          </a:p>
          <a:p>
            <a:pPr marL="514350" indent="-514350">
              <a:buFont typeface="+mj-lt"/>
              <a:buAutoNum type="arabicPeriod"/>
            </a:pPr>
            <a:r>
              <a:rPr lang="en-US" sz="2400" dirty="0" smtClean="0"/>
              <a:t>Separate trainees into groups, group size dependent on trainer’s preference</a:t>
            </a:r>
          </a:p>
          <a:p>
            <a:pPr marL="514350" indent="-514350">
              <a:buFont typeface="+mj-lt"/>
              <a:buAutoNum type="arabicPeriod"/>
            </a:pPr>
            <a:r>
              <a:rPr lang="en-US" sz="2400" dirty="0" smtClean="0"/>
              <a:t>Prompt groups to each create a 5x5 bingo   card</a:t>
            </a:r>
          </a:p>
          <a:p>
            <a:pPr marL="400050" lvl="1" indent="0">
              <a:buNone/>
            </a:pPr>
            <a:r>
              <a:rPr lang="en-US" sz="2400" dirty="0" smtClean="0"/>
              <a:t>- Materials needed: drawing pad</a:t>
            </a:r>
            <a:r>
              <a:rPr lang="en-US" sz="2400" dirty="0"/>
              <a:t> </a:t>
            </a:r>
            <a:r>
              <a:rPr lang="en-US" sz="2400" dirty="0" smtClean="0"/>
              <a:t>and markers</a:t>
            </a:r>
          </a:p>
          <a:p>
            <a:endParaRPr lang="en-US" dirty="0"/>
          </a:p>
        </p:txBody>
      </p:sp>
    </p:spTree>
    <p:extLst>
      <p:ext uri="{BB962C8B-B14F-4D97-AF65-F5344CB8AC3E}">
        <p14:creationId xmlns:p14="http://schemas.microsoft.com/office/powerpoint/2010/main" val="471086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a:t>
            </a:r>
            <a:r>
              <a:rPr lang="en-US" dirty="0" smtClean="0"/>
              <a:t>Play (step 4)</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startAt="4"/>
            </a:pPr>
            <a:r>
              <a:rPr lang="en-US" sz="2400" dirty="0" smtClean="0"/>
              <a:t>Explain the rules to trainees:</a:t>
            </a:r>
          </a:p>
          <a:p>
            <a:pPr lvl="1"/>
            <a:r>
              <a:rPr lang="en-US" sz="2400" dirty="0" smtClean="0"/>
              <a:t>Fill in the blank squares with an English term learned about nail salon safety.</a:t>
            </a:r>
          </a:p>
          <a:p>
            <a:pPr lvl="1"/>
            <a:r>
              <a:rPr lang="en-US" sz="2400" dirty="0" smtClean="0"/>
              <a:t>The definition will be explained in Vietnamese</a:t>
            </a:r>
          </a:p>
          <a:p>
            <a:pPr lvl="1"/>
            <a:r>
              <a:rPr lang="en-US" sz="2400" dirty="0" smtClean="0"/>
              <a:t>After all boxes have been filled, trainees must get a bingo of 5 boxes marked vertically, horizontally, or diagonally.</a:t>
            </a:r>
          </a:p>
          <a:p>
            <a:pPr lvl="2"/>
            <a:r>
              <a:rPr lang="en-US" sz="2400" dirty="0" smtClean="0"/>
              <a:t>For a longer game, require them to achieve the “X” shape of 9 boxes marked.* </a:t>
            </a:r>
          </a:p>
          <a:p>
            <a:pPr lvl="1"/>
            <a:r>
              <a:rPr lang="en-US" sz="2400" dirty="0" smtClean="0"/>
              <a:t>First group to call “BINGO!” wins. </a:t>
            </a:r>
            <a:endParaRPr lang="en-US" sz="2400" dirty="0"/>
          </a:p>
        </p:txBody>
      </p:sp>
    </p:spTree>
    <p:extLst>
      <p:ext uri="{BB962C8B-B14F-4D97-AF65-F5344CB8AC3E}">
        <p14:creationId xmlns:p14="http://schemas.microsoft.com/office/powerpoint/2010/main" val="1567535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a:t>
            </a:r>
            <a:r>
              <a:rPr lang="en-US" dirty="0" smtClean="0"/>
              <a:t>Play (cont.)</a:t>
            </a:r>
            <a:endParaRPr lang="en-US" dirty="0"/>
          </a:p>
        </p:txBody>
      </p:sp>
      <p:sp>
        <p:nvSpPr>
          <p:cNvPr id="3" name="Content Placeholder 2"/>
          <p:cNvSpPr>
            <a:spLocks noGrp="1"/>
          </p:cNvSpPr>
          <p:nvPr>
            <p:ph idx="1"/>
          </p:nvPr>
        </p:nvSpPr>
        <p:spPr>
          <a:xfrm>
            <a:off x="762000" y="990600"/>
            <a:ext cx="7520940" cy="3579849"/>
          </a:xfrm>
        </p:spPr>
        <p:txBody>
          <a:bodyPr>
            <a:noAutofit/>
          </a:bodyPr>
          <a:lstStyle/>
          <a:p>
            <a:pPr marL="514350" indent="-514350">
              <a:buFont typeface="+mj-lt"/>
              <a:buAutoNum type="arabicPeriod" startAt="5"/>
            </a:pPr>
            <a:r>
              <a:rPr lang="en-US" sz="2400" dirty="0" smtClean="0"/>
              <a:t>One term at a time, begin reading the definitions to the trainees. Do not reveal the correct answer of what term you are describing.</a:t>
            </a:r>
          </a:p>
          <a:p>
            <a:pPr marL="514350" indent="-514350">
              <a:buFont typeface="+mj-lt"/>
              <a:buAutoNum type="arabicPeriod" startAt="5"/>
            </a:pPr>
            <a:r>
              <a:rPr lang="en-US" sz="2400" dirty="0" smtClean="0"/>
              <a:t>Make sure groups are not looking at each other’s terms.</a:t>
            </a:r>
          </a:p>
          <a:p>
            <a:pPr marL="514350" indent="-514350">
              <a:buFont typeface="+mj-lt"/>
              <a:buAutoNum type="arabicPeriod" startAt="5"/>
            </a:pPr>
            <a:r>
              <a:rPr lang="en-US" sz="2400" dirty="0" smtClean="0"/>
              <a:t>After a group calls “BINGO!”, check their answers for correctness. </a:t>
            </a:r>
          </a:p>
          <a:p>
            <a:pPr marL="514350" indent="-514350">
              <a:buFont typeface="+mj-lt"/>
              <a:buAutoNum type="arabicPeriod" startAt="5"/>
            </a:pPr>
            <a:r>
              <a:rPr lang="en-US" sz="2400" dirty="0" smtClean="0"/>
              <a:t>Finally review with the group all terms described, practice pronunciation (with individuals and as a group), and clarify any questions as needed.</a:t>
            </a:r>
            <a:endParaRPr lang="en-US" sz="2400" dirty="0"/>
          </a:p>
        </p:txBody>
      </p:sp>
    </p:spTree>
    <p:extLst>
      <p:ext uri="{BB962C8B-B14F-4D97-AF65-F5344CB8AC3E}">
        <p14:creationId xmlns:p14="http://schemas.microsoft.com/office/powerpoint/2010/main" val="4135535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141</TotalTime>
  <Words>436</Words>
  <Application>Microsoft Office PowerPoint</Application>
  <PresentationFormat>On-screen Show (4:3)</PresentationFormat>
  <Paragraphs>44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Franklin Gothic Book</vt:lpstr>
      <vt:lpstr>Franklin Gothic Medium</vt:lpstr>
      <vt:lpstr>Tunga</vt:lpstr>
      <vt:lpstr>Wingdings</vt:lpstr>
      <vt:lpstr>Angles</vt:lpstr>
      <vt:lpstr>BINGO!  Teaching Nail Salon Safety and ESL to First-Generation Vietnamese American Immigrants  This material was produced under grant number SH-05066-SH8 from the Occupational Safety and Health Administration, US Department of Labor. It does not necessarily reflect the views or policies of the US Department of Labor, nor does mention of trade names, commercial products, or organizations imply endorsement by the US Government.</vt:lpstr>
      <vt:lpstr>Background on BPSOS-CCA</vt:lpstr>
      <vt:lpstr>Background on Vietnamese American Nail Salon Community</vt:lpstr>
      <vt:lpstr>Purpose</vt:lpstr>
      <vt:lpstr>In Action!</vt:lpstr>
      <vt:lpstr>In Action! (cont.)</vt:lpstr>
      <vt:lpstr>How to Play</vt:lpstr>
      <vt:lpstr>How to Play (step 4)</vt:lpstr>
      <vt:lpstr>How to Play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Nail Salon Safety and ESL</dc:title>
  <dc:creator>Chelsea Ho</dc:creator>
  <cp:lastModifiedBy>Washington, L. Sherea - OSHA</cp:lastModifiedBy>
  <cp:revision>9</cp:revision>
  <dcterms:created xsi:type="dcterms:W3CDTF">2019-10-28T15:30:44Z</dcterms:created>
  <dcterms:modified xsi:type="dcterms:W3CDTF">2021-09-24T12:30:25Z</dcterms:modified>
</cp:coreProperties>
</file>