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85" r:id="rId3"/>
    <p:sldId id="260" r:id="rId4"/>
    <p:sldId id="262" r:id="rId5"/>
    <p:sldId id="263" r:id="rId6"/>
    <p:sldId id="264" r:id="rId7"/>
    <p:sldId id="259" r:id="rId8"/>
    <p:sldId id="257" r:id="rId9"/>
    <p:sldId id="261" r:id="rId10"/>
    <p:sldId id="265" r:id="rId11"/>
    <p:sldId id="266" r:id="rId12"/>
    <p:sldId id="267" r:id="rId13"/>
    <p:sldId id="268" r:id="rId14"/>
    <p:sldId id="269" r:id="rId15"/>
    <p:sldId id="270" r:id="rId16"/>
    <p:sldId id="284" r:id="rId17"/>
    <p:sldId id="278" r:id="rId18"/>
    <p:sldId id="271"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0" autoAdjust="0"/>
    <p:restoredTop sz="86387" autoAdjust="0"/>
  </p:normalViewPr>
  <p:slideViewPr>
    <p:cSldViewPr snapToGrid="0">
      <p:cViewPr varScale="1">
        <p:scale>
          <a:sx n="56" d="100"/>
          <a:sy n="56" d="100"/>
        </p:scale>
        <p:origin x="408" y="53"/>
      </p:cViewPr>
      <p:guideLst/>
    </p:cSldViewPr>
  </p:slideViewPr>
  <p:outlineViewPr>
    <p:cViewPr>
      <p:scale>
        <a:sx n="33" d="100"/>
        <a:sy n="33" d="100"/>
      </p:scale>
      <p:origin x="0" y="-66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9291233-45C3-4443-B5CC-DA4D6E8C609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2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280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122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851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814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462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0F808-37FB-4FCC-B595-2226B02BF040}" type="datetimeFigureOut">
              <a:rPr lang="en-US" smtClean="0"/>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91233-45C3-4443-B5CC-DA4D6E8C609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6454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70F808-37FB-4FCC-B595-2226B02BF040}" type="datetimeFigureOut">
              <a:rPr lang="en-US" smtClean="0"/>
              <a:t>7/8/2021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91233-45C3-4443-B5CC-DA4D6E8C609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28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0F808-37FB-4FCC-B595-2226B02BF040}" type="datetimeFigureOut">
              <a:rPr lang="en-US" smtClean="0"/>
              <a:t>7/8/2021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91233-45C3-4443-B5CC-DA4D6E8C6094}" type="slidenum">
              <a:rPr lang="en-US" smtClean="0"/>
              <a:t>‹#›</a:t>
            </a:fld>
            <a:endParaRPr lang="en-US"/>
          </a:p>
        </p:txBody>
      </p:sp>
    </p:spTree>
    <p:extLst>
      <p:ext uri="{BB962C8B-B14F-4D97-AF65-F5344CB8AC3E}">
        <p14:creationId xmlns:p14="http://schemas.microsoft.com/office/powerpoint/2010/main" val="316438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19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542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570F808-37FB-4FCC-B595-2226B02BF040}" type="datetimeFigureOut">
              <a:rPr lang="en-US" smtClean="0"/>
              <a:t>7/8/2021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9291233-45C3-4443-B5CC-DA4D6E8C609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6460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1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title="Greay Box">
            <a:extLst>
              <a:ext uri="{FF2B5EF4-FFF2-40B4-BE49-F238E27FC236}">
                <a16:creationId xmlns:a16="http://schemas.microsoft.com/office/drawing/2014/main" id="{65513E21-21B0-48DB-8CF1-35E43B33A47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eyscale image of a large boat deck" title="Boat Deck">
            <a:extLst>
              <a:ext uri="{FF2B5EF4-FFF2-40B4-BE49-F238E27FC236}">
                <a16:creationId xmlns:a16="http://schemas.microsoft.com/office/drawing/2014/main" id="{41182AF0-B66B-4F9D-90AE-560537A908CC}"/>
              </a:ext>
            </a:extLst>
          </p:cNvPr>
          <p:cNvPicPr>
            <a:picLocks noChangeAspect="1"/>
          </p:cNvPicPr>
          <p:nvPr/>
        </p:nvPicPr>
        <p:blipFill rotWithShape="1">
          <a:blip r:embed="rId2" cstate="email">
            <a:alphaModFix amt="50000"/>
            <a:grayscl/>
            <a:extLst>
              <a:ext uri="{28A0092B-C50C-407E-A947-70E740481C1C}">
                <a14:useLocalDpi xmlns:a14="http://schemas.microsoft.com/office/drawing/2010/main"/>
              </a:ext>
            </a:extLst>
          </a:blip>
          <a:srcRect r="-1"/>
          <a:stretch/>
        </p:blipFill>
        <p:spPr>
          <a:xfrm>
            <a:off x="0" y="0"/>
            <a:ext cx="12192000" cy="6858000"/>
          </a:xfrm>
          <a:prstGeom prst="rect">
            <a:avLst/>
          </a:prstGeom>
        </p:spPr>
      </p:pic>
      <p:cxnSp>
        <p:nvCxnSpPr>
          <p:cNvPr id="12" name="Straight Connector 11" title="Decorative Led Line">
            <a:extLst>
              <a:ext uri="{FF2B5EF4-FFF2-40B4-BE49-F238E27FC236}">
                <a16:creationId xmlns:a16="http://schemas.microsoft.com/office/drawing/2014/main" id="{580B8A35-DEA7-4D43-9DF8-90B4681D0FA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6ED07FF-B76A-4C00-9841-F7468E147C90}"/>
              </a:ext>
            </a:extLst>
          </p:cNvPr>
          <p:cNvSpPr>
            <a:spLocks noGrp="1"/>
          </p:cNvSpPr>
          <p:nvPr>
            <p:ph type="ctrTitle"/>
          </p:nvPr>
        </p:nvSpPr>
        <p:spPr>
          <a:xfrm>
            <a:off x="4976636" y="992221"/>
            <a:ext cx="6247308" cy="4873558"/>
          </a:xfrm>
        </p:spPr>
        <p:txBody>
          <a:bodyPr anchor="ctr">
            <a:normAutofit/>
          </a:bodyPr>
          <a:lstStyle/>
          <a:p>
            <a:r>
              <a:rPr lang="en-US" sz="4800" dirty="0"/>
              <a:t>Walking Working Surfaces:</a:t>
            </a:r>
            <a:br>
              <a:rPr lang="en-US" sz="4800" dirty="0"/>
            </a:br>
            <a:r>
              <a:rPr lang="en-US" sz="4800" dirty="0"/>
              <a:t>Maritime Rules</a:t>
            </a:r>
          </a:p>
        </p:txBody>
      </p:sp>
      <p:sp>
        <p:nvSpPr>
          <p:cNvPr id="3" name="Subtitle 2">
            <a:extLst>
              <a:ext uri="{FF2B5EF4-FFF2-40B4-BE49-F238E27FC236}">
                <a16:creationId xmlns:a16="http://schemas.microsoft.com/office/drawing/2014/main" id="{BE697EE3-EEDC-4A24-98E3-B9EAB4F38651}"/>
              </a:ext>
            </a:extLst>
          </p:cNvPr>
          <p:cNvSpPr>
            <a:spLocks noGrp="1"/>
          </p:cNvSpPr>
          <p:nvPr>
            <p:ph type="subTitle" idx="1"/>
          </p:nvPr>
        </p:nvSpPr>
        <p:spPr>
          <a:xfrm>
            <a:off x="968056" y="996610"/>
            <a:ext cx="3363901" cy="4864780"/>
          </a:xfrm>
        </p:spPr>
        <p:txBody>
          <a:bodyPr anchor="ctr">
            <a:normAutofit/>
          </a:bodyPr>
          <a:lstStyle/>
          <a:p>
            <a:pPr algn="r"/>
            <a:r>
              <a:rPr lang="en-US" sz="2000" dirty="0"/>
              <a:t>29CFR1915.71-77</a:t>
            </a:r>
          </a:p>
          <a:p>
            <a:pPr algn="r"/>
            <a:r>
              <a:rPr lang="en-US" sz="2000" dirty="0"/>
              <a:t>29CFR1915.81</a:t>
            </a:r>
          </a:p>
        </p:txBody>
      </p:sp>
    </p:spTree>
    <p:extLst>
      <p:ext uri="{BB962C8B-B14F-4D97-AF65-F5344CB8AC3E}">
        <p14:creationId xmlns:p14="http://schemas.microsoft.com/office/powerpoint/2010/main" val="30490110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7" name="Rectangle 26"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descr="A picture illustrating 2 workers using harnesses">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35" name="Straight Connector 34"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7" name="Group 36"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38" name="Rectangle 37">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7" name="Picture 6" title="Men standing on building">
            <a:extLst>
              <a:ext uri="{FF2B5EF4-FFF2-40B4-BE49-F238E27FC236}">
                <a16:creationId xmlns:a16="http://schemas.microsoft.com/office/drawing/2014/main" id="{94DB51AD-863E-4BD6-A58D-2C0AAE1231F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81CB7457-70A9-4475-AE21-1BF7E209F2D7}"/>
              </a:ext>
            </a:extLst>
          </p:cNvPr>
          <p:cNvSpPr>
            <a:spLocks noGrp="1"/>
          </p:cNvSpPr>
          <p:nvPr>
            <p:ph type="title"/>
          </p:nvPr>
        </p:nvSpPr>
        <p:spPr>
          <a:xfrm>
            <a:off x="1451580" y="1223620"/>
            <a:ext cx="3530157" cy="1049235"/>
          </a:xfrm>
        </p:spPr>
        <p:txBody>
          <a:bodyPr>
            <a:normAutofit/>
          </a:bodyPr>
          <a:lstStyle/>
          <a:p>
            <a:r>
              <a:rPr lang="en-US" sz="2000" dirty="0"/>
              <a:t>Scaffolds, ladders, and other working surfaces</a:t>
            </a:r>
          </a:p>
        </p:txBody>
      </p:sp>
      <p:sp>
        <p:nvSpPr>
          <p:cNvPr id="3" name="Content Placeholder 2">
            <a:extLst>
              <a:ext uri="{FF2B5EF4-FFF2-40B4-BE49-F238E27FC236}">
                <a16:creationId xmlns:a16="http://schemas.microsoft.com/office/drawing/2014/main" id="{E20C27DF-AADF-4007-9A33-27A0EC3FB5F8}"/>
              </a:ext>
            </a:extLst>
          </p:cNvPr>
          <p:cNvSpPr>
            <a:spLocks noGrp="1"/>
          </p:cNvSpPr>
          <p:nvPr>
            <p:ph idx="1"/>
          </p:nvPr>
        </p:nvSpPr>
        <p:spPr>
          <a:xfrm>
            <a:off x="1451581" y="2015732"/>
            <a:ext cx="3526523" cy="3450613"/>
          </a:xfrm>
        </p:spPr>
        <p:txBody>
          <a:bodyPr>
            <a:normAutofit/>
          </a:bodyPr>
          <a:lstStyle/>
          <a:p>
            <a:pPr marL="0" indent="0">
              <a:buNone/>
            </a:pPr>
            <a:r>
              <a:rPr lang="en-US" dirty="0"/>
              <a:t>When rails are omitted, employees working more than 5 feet above solid surfaces must be protected by harnesses and life lines meeting the requirements of 29 CFR 1915.159.</a:t>
            </a:r>
          </a:p>
        </p:txBody>
      </p:sp>
    </p:spTree>
    <p:extLst>
      <p:ext uri="{BB962C8B-B14F-4D97-AF65-F5344CB8AC3E}">
        <p14:creationId xmlns:p14="http://schemas.microsoft.com/office/powerpoint/2010/main" val="4210328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picture illustrating workers wearing buoyant vests">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8" name="Straight Connector 17"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0" name="Group 19"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1" name="Rectangle 20">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title="Men working on a dock">
            <a:extLst>
              <a:ext uri="{FF2B5EF4-FFF2-40B4-BE49-F238E27FC236}">
                <a16:creationId xmlns:a16="http://schemas.microsoft.com/office/drawing/2014/main" id="{7446E1DA-1547-40B7-9892-E918C891E89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CE99F8A4-1A5F-4172-AA05-B6DCD07688B4}"/>
              </a:ext>
            </a:extLst>
          </p:cNvPr>
          <p:cNvSpPr>
            <a:spLocks noGrp="1"/>
          </p:cNvSpPr>
          <p:nvPr>
            <p:ph type="title"/>
          </p:nvPr>
        </p:nvSpPr>
        <p:spPr>
          <a:xfrm>
            <a:off x="1451580" y="804520"/>
            <a:ext cx="3530157" cy="1049235"/>
          </a:xfrm>
        </p:spPr>
        <p:txBody>
          <a:bodyPr>
            <a:normAutofit/>
          </a:bodyPr>
          <a:lstStyle/>
          <a:p>
            <a:r>
              <a:rPr lang="en-US" sz="2200" dirty="0"/>
              <a:t>More Scaffolds, ladders, and other working surfaces</a:t>
            </a:r>
          </a:p>
        </p:txBody>
      </p:sp>
      <p:sp>
        <p:nvSpPr>
          <p:cNvPr id="3" name="Content Placeholder 2">
            <a:extLst>
              <a:ext uri="{FF2B5EF4-FFF2-40B4-BE49-F238E27FC236}">
                <a16:creationId xmlns:a16="http://schemas.microsoft.com/office/drawing/2014/main" id="{7973C199-C2A0-474B-8F7A-D1093185B46B}"/>
              </a:ext>
            </a:extLst>
          </p:cNvPr>
          <p:cNvSpPr>
            <a:spLocks noGrp="1"/>
          </p:cNvSpPr>
          <p:nvPr>
            <p:ph idx="1"/>
          </p:nvPr>
        </p:nvSpPr>
        <p:spPr>
          <a:xfrm>
            <a:off x="1451581" y="2015732"/>
            <a:ext cx="3526523" cy="3450613"/>
          </a:xfrm>
        </p:spPr>
        <p:txBody>
          <a:bodyPr>
            <a:normAutofit/>
          </a:bodyPr>
          <a:lstStyle/>
          <a:p>
            <a:pPr marL="0" indent="0">
              <a:buNone/>
            </a:pPr>
            <a:r>
              <a:rPr lang="en-US" dirty="0"/>
              <a:t>Employees working over water must be protected by buoyant work vests meeting the requirements of 29 CFR 1915.158(a).</a:t>
            </a:r>
          </a:p>
        </p:txBody>
      </p:sp>
    </p:spTree>
    <p:extLst>
      <p:ext uri="{BB962C8B-B14F-4D97-AF65-F5344CB8AC3E}">
        <p14:creationId xmlns:p14="http://schemas.microsoft.com/office/powerpoint/2010/main" val="3566074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2" name="Rectangle 31" title="Tan Box">
            <a:extLst>
              <a:ext uri="{FF2B5EF4-FFF2-40B4-BE49-F238E27FC236}">
                <a16:creationId xmlns:a16="http://schemas.microsoft.com/office/drawing/2014/main" id="{DB11B611-1B79-4ABC-8D72-4DC85A2A578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descr="A picture of a ships deck with small openings properly covered">
            <a:extLst>
              <a:ext uri="{FF2B5EF4-FFF2-40B4-BE49-F238E27FC236}">
                <a16:creationId xmlns:a16="http://schemas.microsoft.com/office/drawing/2014/main" id="{9724DFD3-2F3F-4857-946B-042FDED8F48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40" name="Group 39" descr="black and white graphic depicting a picture frame" title="Picture Frame">
            <a:extLst>
              <a:ext uri="{FF2B5EF4-FFF2-40B4-BE49-F238E27FC236}">
                <a16:creationId xmlns:a16="http://schemas.microsoft.com/office/drawing/2014/main" id="{2C74BA31-6766-4A2B-9C20-5195543DDA65}"/>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41" name="Rectangle 40">
              <a:extLst>
                <a:ext uri="{FF2B5EF4-FFF2-40B4-BE49-F238E27FC236}">
                  <a16:creationId xmlns:a16="http://schemas.microsoft.com/office/drawing/2014/main" id="{C635B37E-B8F5-4D8A-ADB2-572417C00F8C}"/>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BF36B717-38D8-434E-A5DF-D49C8F807167}"/>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44" name="Straight Connector 43" title="Decorative Red Line">
            <a:extLst>
              <a:ext uri="{FF2B5EF4-FFF2-40B4-BE49-F238E27FC236}">
                <a16:creationId xmlns:a16="http://schemas.microsoft.com/office/drawing/2014/main" id="{D9447CC7-2393-417B-A420-7853BF787D9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352371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6" name="Picture 5" title="Aerial view of boat deck">
            <a:extLst>
              <a:ext uri="{FF2B5EF4-FFF2-40B4-BE49-F238E27FC236}">
                <a16:creationId xmlns:a16="http://schemas.microsoft.com/office/drawing/2014/main" id="{8574FB02-5D65-4DD0-A2B5-E7FCF5930BD6}"/>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586806" y="1116345"/>
            <a:ext cx="2328670" cy="3865108"/>
          </a:xfrm>
          <a:prstGeom prst="rect">
            <a:avLst/>
          </a:prstGeom>
        </p:spPr>
      </p:pic>
      <p:pic>
        <p:nvPicPr>
          <p:cNvPr id="10" name="Picture 9" title="Aerial view of boat deck">
            <a:extLst>
              <a:ext uri="{FF2B5EF4-FFF2-40B4-BE49-F238E27FC236}">
                <a16:creationId xmlns:a16="http://schemas.microsoft.com/office/drawing/2014/main" id="{8A74EC18-D3B8-4A6B-B464-4856FF069E64}"/>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4411" y="1116346"/>
            <a:ext cx="2328669" cy="3865108"/>
          </a:xfrm>
          <a:prstGeom prst="rect">
            <a:avLst/>
          </a:prstGeom>
        </p:spPr>
      </p:pic>
      <p:sp>
        <p:nvSpPr>
          <p:cNvPr id="3" name="Content Placeholder 2">
            <a:extLst>
              <a:ext uri="{FF2B5EF4-FFF2-40B4-BE49-F238E27FC236}">
                <a16:creationId xmlns:a16="http://schemas.microsoft.com/office/drawing/2014/main" id="{61540296-90F0-4D6E-BCCD-97AABFEA417D}"/>
              </a:ext>
            </a:extLst>
          </p:cNvPr>
          <p:cNvSpPr>
            <a:spLocks noGrp="1"/>
          </p:cNvSpPr>
          <p:nvPr>
            <p:ph idx="1"/>
          </p:nvPr>
        </p:nvSpPr>
        <p:spPr>
          <a:xfrm>
            <a:off x="1451580" y="2015732"/>
            <a:ext cx="3525184" cy="3450613"/>
          </a:xfrm>
        </p:spPr>
        <p:txBody>
          <a:bodyPr>
            <a:normAutofit/>
          </a:bodyPr>
          <a:lstStyle/>
          <a:p>
            <a:pPr marL="0" indent="0">
              <a:lnSpc>
                <a:spcPct val="110000"/>
              </a:lnSpc>
              <a:buNone/>
            </a:pPr>
            <a:r>
              <a:rPr lang="en-US" sz="1700" dirty="0"/>
              <a:t>When employees are working in the vicinity of flush manholes and other small openings of comparable size in the deck and other working surfaces, such openings shall be suitably covered or guarded to a height of not less than 30 inches, except where the use of such guards is made impracticable by the work actually in progress.</a:t>
            </a:r>
          </a:p>
        </p:txBody>
      </p:sp>
      <p:sp>
        <p:nvSpPr>
          <p:cNvPr id="4" name="Title 1">
            <a:extLst>
              <a:ext uri="{FF2B5EF4-FFF2-40B4-BE49-F238E27FC236}">
                <a16:creationId xmlns:a16="http://schemas.microsoft.com/office/drawing/2014/main" id="{BEA27E07-3036-48E7-8BA1-CCC4D79196F3}"/>
              </a:ext>
            </a:extLst>
          </p:cNvPr>
          <p:cNvSpPr>
            <a:spLocks noGrp="1"/>
          </p:cNvSpPr>
          <p:nvPr>
            <p:ph type="title"/>
          </p:nvPr>
        </p:nvSpPr>
        <p:spPr>
          <a:xfrm>
            <a:off x="1451580" y="969619"/>
            <a:ext cx="3525184" cy="1049235"/>
          </a:xfrm>
        </p:spPr>
        <p:txBody>
          <a:bodyPr vert="horz" lIns="91440" tIns="45720" rIns="91440" bIns="45720" rtlCol="0">
            <a:normAutofit/>
          </a:bodyPr>
          <a:lstStyle/>
          <a:p>
            <a:r>
              <a:rPr lang="en-US" sz="2000" dirty="0"/>
              <a:t>Guarding of deck openings and edges</a:t>
            </a:r>
            <a:br>
              <a:rPr lang="en-US" sz="2000" dirty="0"/>
            </a:br>
            <a:r>
              <a:rPr lang="en-US" sz="2000" dirty="0">
                <a:cs typeface="Times New Roman" panose="02020603050405020304" pitchFamily="18" charset="0"/>
              </a:rPr>
              <a:t>29CFR1915.73(</a:t>
            </a:r>
            <a:r>
              <a:rPr lang="en-US" sz="2000" cap="none" dirty="0">
                <a:cs typeface="Times New Roman" panose="02020603050405020304" pitchFamily="18" charset="0"/>
              </a:rPr>
              <a:t>b</a:t>
            </a:r>
            <a:r>
              <a:rPr lang="en-US" sz="2000" dirty="0">
                <a:cs typeface="Times New Roman" panose="02020603050405020304" pitchFamily="18" charset="0"/>
              </a:rPr>
              <a:t>)</a:t>
            </a:r>
          </a:p>
        </p:txBody>
      </p:sp>
    </p:spTree>
    <p:extLst>
      <p:ext uri="{BB962C8B-B14F-4D97-AF65-F5344CB8AC3E}">
        <p14:creationId xmlns:p14="http://schemas.microsoft.com/office/powerpoint/2010/main" val="273587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3" name="Rectangle 12" title="Tan Box">
            <a:extLst>
              <a:ext uri="{FF2B5EF4-FFF2-40B4-BE49-F238E27FC236}">
                <a16:creationId xmlns:a16="http://schemas.microsoft.com/office/drawing/2014/main" id="{AF38CBB2-04B5-4ED2-92CA-ABA779049DE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Located on the footer of the slide" title="Hardwood Floor">
            <a:extLst>
              <a:ext uri="{FF2B5EF4-FFF2-40B4-BE49-F238E27FC236}">
                <a16:creationId xmlns:a16="http://schemas.microsoft.com/office/drawing/2014/main" id="{0C24E7C2-F39B-4280-9B81-F15BBD93C3A9}"/>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1" name="Straight Connector 20" title="Decorative Red Line">
            <a:extLst>
              <a:ext uri="{FF2B5EF4-FFF2-40B4-BE49-F238E27FC236}">
                <a16:creationId xmlns:a16="http://schemas.microsoft.com/office/drawing/2014/main" id="{99ECE436-E5C5-4600-9DAE-6A66A788E0DF}"/>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3" name="Group 22" descr="black and white graphic depicting a picture frame" title="Picture Frame">
            <a:extLst>
              <a:ext uri="{FF2B5EF4-FFF2-40B4-BE49-F238E27FC236}">
                <a16:creationId xmlns:a16="http://schemas.microsoft.com/office/drawing/2014/main" id="{CD0703AE-95DE-4C43-8272-BB33A5AD46D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63259" y="583365"/>
            <a:chExt cx="4074533" cy="5181928"/>
          </a:xfrm>
        </p:grpSpPr>
        <p:sp>
          <p:nvSpPr>
            <p:cNvPr id="24" name="Rectangle 23">
              <a:extLst>
                <a:ext uri="{FF2B5EF4-FFF2-40B4-BE49-F238E27FC236}">
                  <a16:creationId xmlns:a16="http://schemas.microsoft.com/office/drawing/2014/main" id="{2FF4B413-F360-4A9A-8F55-79C3961709A4}"/>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129C2B7-6BA1-4DC0-8ED1-044AFBE47E4C}"/>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8" name="Picture 7" title="Man working on guardrail">
            <a:extLst>
              <a:ext uri="{FF2B5EF4-FFF2-40B4-BE49-F238E27FC236}">
                <a16:creationId xmlns:a16="http://schemas.microsoft.com/office/drawing/2014/main" id="{46DF4C47-E635-49C4-B9AA-FDFCA5428BC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116373" y="1116344"/>
            <a:ext cx="2799103" cy="1850789"/>
          </a:xfrm>
          <a:prstGeom prst="rect">
            <a:avLst/>
          </a:prstGeom>
        </p:spPr>
      </p:pic>
      <p:pic>
        <p:nvPicPr>
          <p:cNvPr id="6" name="Picture 5" title="Man working on guardrail">
            <a:extLst>
              <a:ext uri="{FF2B5EF4-FFF2-40B4-BE49-F238E27FC236}">
                <a16:creationId xmlns:a16="http://schemas.microsoft.com/office/drawing/2014/main" id="{E935EC5C-BED8-442A-97A7-C85CD38C9121}"/>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116373" y="3131726"/>
            <a:ext cx="2799103" cy="1850790"/>
          </a:xfrm>
          <a:prstGeom prst="rect">
            <a:avLst/>
          </a:prstGeom>
        </p:spPr>
      </p:pic>
      <p:sp>
        <p:nvSpPr>
          <p:cNvPr id="3" name="Content Placeholder 2">
            <a:extLst>
              <a:ext uri="{FF2B5EF4-FFF2-40B4-BE49-F238E27FC236}">
                <a16:creationId xmlns:a16="http://schemas.microsoft.com/office/drawing/2014/main" id="{68FC077A-735B-41CA-90C6-1134E0A76A52}"/>
              </a:ext>
            </a:extLst>
          </p:cNvPr>
          <p:cNvSpPr>
            <a:spLocks noGrp="1"/>
          </p:cNvSpPr>
          <p:nvPr>
            <p:ph idx="1"/>
          </p:nvPr>
        </p:nvSpPr>
        <p:spPr>
          <a:xfrm>
            <a:off x="1451579" y="2015732"/>
            <a:ext cx="5550357" cy="3450613"/>
          </a:xfrm>
        </p:spPr>
        <p:txBody>
          <a:bodyPr>
            <a:normAutofit/>
          </a:bodyPr>
          <a:lstStyle/>
          <a:p>
            <a:pPr marL="0" indent="0">
              <a:buNone/>
            </a:pPr>
            <a:r>
              <a:rPr lang="en-US" dirty="0"/>
              <a:t>Gratings, walkways, and catwalks, from which sections or ladders have been removed, shall be barricaded with adequate guardrails.</a:t>
            </a:r>
          </a:p>
        </p:txBody>
      </p:sp>
      <p:sp>
        <p:nvSpPr>
          <p:cNvPr id="4" name="Title 1">
            <a:extLst>
              <a:ext uri="{FF2B5EF4-FFF2-40B4-BE49-F238E27FC236}">
                <a16:creationId xmlns:a16="http://schemas.microsoft.com/office/drawing/2014/main" id="{60687623-2D49-4366-A48E-B91C56A2CBD6}"/>
              </a:ext>
            </a:extLst>
          </p:cNvPr>
          <p:cNvSpPr>
            <a:spLocks noGrp="1"/>
          </p:cNvSpPr>
          <p:nvPr>
            <p:ph type="title"/>
          </p:nvPr>
        </p:nvSpPr>
        <p:spPr>
          <a:xfrm>
            <a:off x="1451579" y="1229069"/>
            <a:ext cx="5550357" cy="1049235"/>
          </a:xfrm>
        </p:spPr>
        <p:txBody>
          <a:bodyPr vert="horz" lIns="91440" tIns="45720" rIns="91440" bIns="45720" rtlCol="0">
            <a:normAutofit/>
          </a:bodyPr>
          <a:lstStyle/>
          <a:p>
            <a:r>
              <a:rPr lang="en-US" sz="2000" dirty="0"/>
              <a:t>Guarding of deck openings and edges </a:t>
            </a:r>
            <a:r>
              <a:rPr lang="en-US" sz="2000" dirty="0">
                <a:cs typeface="Times New Roman" panose="02020603050405020304" pitchFamily="18" charset="0"/>
              </a:rPr>
              <a:t>29CFR1915.74(</a:t>
            </a:r>
            <a:r>
              <a:rPr lang="en-US" sz="2000" cap="none" dirty="0">
                <a:cs typeface="Times New Roman" panose="02020603050405020304" pitchFamily="18" charset="0"/>
              </a:rPr>
              <a:t>a</a:t>
            </a:r>
            <a:r>
              <a:rPr lang="en-US" sz="2000" dirty="0">
                <a:cs typeface="Times New Roman" panose="02020603050405020304" pitchFamily="18" charset="0"/>
              </a:rPr>
              <a:t>)(3)</a:t>
            </a:r>
          </a:p>
        </p:txBody>
      </p:sp>
    </p:spTree>
    <p:extLst>
      <p:ext uri="{BB962C8B-B14F-4D97-AF65-F5344CB8AC3E}">
        <p14:creationId xmlns:p14="http://schemas.microsoft.com/office/powerpoint/2010/main" val="197217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title="Tan Box">
            <a:extLst>
              <a:ext uri="{FF2B5EF4-FFF2-40B4-BE49-F238E27FC236}">
                <a16:creationId xmlns:a16="http://schemas.microsoft.com/office/drawing/2014/main" id="{DB11B611-1B79-4ABC-8D72-4DC85A2A578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picture showing a confined space opening and ladder">
            <a:extLst>
              <a:ext uri="{FF2B5EF4-FFF2-40B4-BE49-F238E27FC236}">
                <a16:creationId xmlns:a16="http://schemas.microsoft.com/office/drawing/2014/main" id="{9724DFD3-2F3F-4857-946B-042FDED8F48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0" name="Group 19" descr="black and white graphic depicting a picture frame" title="Picture Frame">
            <a:extLst>
              <a:ext uri="{FF2B5EF4-FFF2-40B4-BE49-F238E27FC236}">
                <a16:creationId xmlns:a16="http://schemas.microsoft.com/office/drawing/2014/main" id="{2C74BA31-6766-4A2B-9C20-5195543DDA65}"/>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1" name="Rectangle 20">
              <a:extLst>
                <a:ext uri="{FF2B5EF4-FFF2-40B4-BE49-F238E27FC236}">
                  <a16:creationId xmlns:a16="http://schemas.microsoft.com/office/drawing/2014/main" id="{C635B37E-B8F5-4D8A-ADB2-572417C00F8C}"/>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F36B717-38D8-434E-A5DF-D49C8F807167}"/>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4" name="Straight Connector 23" title="Decorative Red Line">
            <a:extLst>
              <a:ext uri="{FF2B5EF4-FFF2-40B4-BE49-F238E27FC236}">
                <a16:creationId xmlns:a16="http://schemas.microsoft.com/office/drawing/2014/main" id="{D9447CC7-2393-417B-A420-7853BF787D9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352371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7" name="Picture 6" title="Man wearing gas mask">
            <a:extLst>
              <a:ext uri="{FF2B5EF4-FFF2-40B4-BE49-F238E27FC236}">
                <a16:creationId xmlns:a16="http://schemas.microsoft.com/office/drawing/2014/main" id="{C8423D95-E66B-4B3A-8F82-D7D7F992D63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8586806" y="1116345"/>
            <a:ext cx="2328670" cy="3865108"/>
          </a:xfrm>
          <a:prstGeom prst="rect">
            <a:avLst/>
          </a:prstGeom>
        </p:spPr>
      </p:pic>
      <p:pic>
        <p:nvPicPr>
          <p:cNvPr id="5" name="Picture 4" title="Man entering confined space">
            <a:extLst>
              <a:ext uri="{FF2B5EF4-FFF2-40B4-BE49-F238E27FC236}">
                <a16:creationId xmlns:a16="http://schemas.microsoft.com/office/drawing/2014/main" id="{C1B59D58-A1AB-4FAD-BF2E-87AEAB37F05E}"/>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b="-2"/>
          <a:stretch/>
        </p:blipFill>
        <p:spPr>
          <a:xfrm>
            <a:off x="6094411" y="1116346"/>
            <a:ext cx="2328669" cy="3865108"/>
          </a:xfrm>
          <a:prstGeom prst="rect">
            <a:avLst/>
          </a:prstGeom>
        </p:spPr>
      </p:pic>
      <p:sp>
        <p:nvSpPr>
          <p:cNvPr id="2" name="Title 1">
            <a:extLst>
              <a:ext uri="{FF2B5EF4-FFF2-40B4-BE49-F238E27FC236}">
                <a16:creationId xmlns:a16="http://schemas.microsoft.com/office/drawing/2014/main" id="{5F1F8FFF-2F4C-4CE1-B680-61D92EB8114F}"/>
              </a:ext>
            </a:extLst>
          </p:cNvPr>
          <p:cNvSpPr>
            <a:spLocks noGrp="1"/>
          </p:cNvSpPr>
          <p:nvPr>
            <p:ph type="title"/>
          </p:nvPr>
        </p:nvSpPr>
        <p:spPr>
          <a:xfrm>
            <a:off x="1451580" y="804519"/>
            <a:ext cx="3525184" cy="1049235"/>
          </a:xfrm>
        </p:spPr>
        <p:txBody>
          <a:bodyPr>
            <a:normAutofit/>
          </a:bodyPr>
          <a:lstStyle/>
          <a:p>
            <a:r>
              <a:rPr lang="en-US" sz="2000" dirty="0"/>
              <a:t>Access to cargo spaces and confined spaces</a:t>
            </a:r>
            <a:br>
              <a:rPr lang="en-US" sz="2000" dirty="0"/>
            </a:br>
            <a:r>
              <a:rPr lang="en-US" sz="2000" dirty="0">
                <a:cs typeface="Times New Roman" panose="02020603050405020304" pitchFamily="18" charset="0"/>
              </a:rPr>
              <a:t>29CFR1915.76(</a:t>
            </a:r>
            <a:r>
              <a:rPr lang="en-US" sz="2000" cap="none" dirty="0">
                <a:cs typeface="Times New Roman" panose="02020603050405020304" pitchFamily="18" charset="0"/>
              </a:rPr>
              <a:t>a</a:t>
            </a:r>
            <a:r>
              <a:rPr lang="en-US" sz="2000" dirty="0">
                <a:cs typeface="Times New Roman" panose="02020603050405020304" pitchFamily="18" charset="0"/>
              </a:rPr>
              <a:t>)(1)</a:t>
            </a:r>
            <a:endParaRPr lang="en-US" sz="2000" dirty="0"/>
          </a:p>
        </p:txBody>
      </p:sp>
      <p:sp>
        <p:nvSpPr>
          <p:cNvPr id="3" name="Content Placeholder 2">
            <a:extLst>
              <a:ext uri="{FF2B5EF4-FFF2-40B4-BE49-F238E27FC236}">
                <a16:creationId xmlns:a16="http://schemas.microsoft.com/office/drawing/2014/main" id="{395CB651-2EE1-4A56-A0D4-070B5BB7C777}"/>
              </a:ext>
            </a:extLst>
          </p:cNvPr>
          <p:cNvSpPr>
            <a:spLocks noGrp="1"/>
          </p:cNvSpPr>
          <p:nvPr>
            <p:ph idx="1"/>
          </p:nvPr>
        </p:nvSpPr>
        <p:spPr>
          <a:xfrm>
            <a:off x="1451580" y="2015732"/>
            <a:ext cx="3525184" cy="3450613"/>
          </a:xfrm>
        </p:spPr>
        <p:txBody>
          <a:bodyPr>
            <a:normAutofit/>
          </a:bodyPr>
          <a:lstStyle/>
          <a:p>
            <a:pPr marL="0" indent="0">
              <a:buNone/>
            </a:pPr>
            <a:r>
              <a:rPr lang="en-US" dirty="0"/>
              <a:t>There shall be at least one safe and accessible ladder in any cargo space which employees must enter.</a:t>
            </a:r>
          </a:p>
        </p:txBody>
      </p:sp>
    </p:spTree>
    <p:extLst>
      <p:ext uri="{BB962C8B-B14F-4D97-AF65-F5344CB8AC3E}">
        <p14:creationId xmlns:p14="http://schemas.microsoft.com/office/powerpoint/2010/main" val="2153400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A picture shoeing a ladder with skids on every step to protect against slipping">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9" name="Straight Connector 18"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1" name="Group 20"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2" name="Rectangle 21">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6" name="Picture 5" title="Cinfined space access door">
            <a:extLst>
              <a:ext uri="{FF2B5EF4-FFF2-40B4-BE49-F238E27FC236}">
                <a16:creationId xmlns:a16="http://schemas.microsoft.com/office/drawing/2014/main" id="{20E7EBD2-AD70-44F9-BC26-5B32F809FCC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1" b="-1"/>
          <a:stretch/>
        </p:blipFill>
        <p:spPr>
          <a:xfrm>
            <a:off x="6093926" y="1116345"/>
            <a:ext cx="4821551" cy="3866172"/>
          </a:xfrm>
          <a:prstGeom prst="rect">
            <a:avLst/>
          </a:prstGeom>
        </p:spPr>
      </p:pic>
      <p:sp>
        <p:nvSpPr>
          <p:cNvPr id="3" name="Content Placeholder 2">
            <a:extLst>
              <a:ext uri="{FF2B5EF4-FFF2-40B4-BE49-F238E27FC236}">
                <a16:creationId xmlns:a16="http://schemas.microsoft.com/office/drawing/2014/main" id="{F6BA6400-CDCA-41B9-8A19-901EA63D98A0}"/>
              </a:ext>
            </a:extLst>
          </p:cNvPr>
          <p:cNvSpPr>
            <a:spLocks noGrp="1"/>
          </p:cNvSpPr>
          <p:nvPr>
            <p:ph idx="1"/>
          </p:nvPr>
        </p:nvSpPr>
        <p:spPr>
          <a:xfrm>
            <a:off x="1451581" y="2015732"/>
            <a:ext cx="3526523" cy="3450613"/>
          </a:xfrm>
        </p:spPr>
        <p:txBody>
          <a:bodyPr>
            <a:normAutofit/>
          </a:bodyPr>
          <a:lstStyle/>
          <a:p>
            <a:pPr marL="0" indent="0">
              <a:lnSpc>
                <a:spcPct val="110000"/>
              </a:lnSpc>
              <a:buNone/>
            </a:pPr>
            <a:r>
              <a:rPr lang="en-US" dirty="0"/>
              <a:t>Straight ladders of adequate strength and suitably secured against shifting or slipping shall be provided as necessary when fixed ladders in cargo spaces do not meet the requirements of paragraph (a)(1) of this section. </a:t>
            </a:r>
          </a:p>
        </p:txBody>
      </p:sp>
      <p:sp>
        <p:nvSpPr>
          <p:cNvPr id="4" name="Title 1">
            <a:extLst>
              <a:ext uri="{FF2B5EF4-FFF2-40B4-BE49-F238E27FC236}">
                <a16:creationId xmlns:a16="http://schemas.microsoft.com/office/drawing/2014/main" id="{9A5A3775-F7DE-494C-9F52-28EE7235F1A2}"/>
              </a:ext>
            </a:extLst>
          </p:cNvPr>
          <p:cNvSpPr>
            <a:spLocks noGrp="1"/>
          </p:cNvSpPr>
          <p:nvPr>
            <p:ph type="title"/>
          </p:nvPr>
        </p:nvSpPr>
        <p:spPr>
          <a:xfrm>
            <a:off x="1451580" y="804520"/>
            <a:ext cx="3530157" cy="1049235"/>
          </a:xfrm>
        </p:spPr>
        <p:txBody>
          <a:bodyPr>
            <a:normAutofit/>
          </a:bodyPr>
          <a:lstStyle/>
          <a:p>
            <a:r>
              <a:rPr lang="en-US" sz="2000" dirty="0"/>
              <a:t>Access to cargo spaces and confined spaces</a:t>
            </a:r>
            <a:br>
              <a:rPr lang="en-US" sz="2000" dirty="0"/>
            </a:br>
            <a:r>
              <a:rPr lang="en-US" sz="2000" dirty="0">
                <a:cs typeface="Times New Roman" panose="02020603050405020304" pitchFamily="18" charset="0"/>
              </a:rPr>
              <a:t>29CFR1915.76(</a:t>
            </a:r>
            <a:r>
              <a:rPr lang="en-US" sz="2000" cap="none" dirty="0">
                <a:cs typeface="Times New Roman" panose="02020603050405020304" pitchFamily="18" charset="0"/>
              </a:rPr>
              <a:t>a</a:t>
            </a:r>
            <a:r>
              <a:rPr lang="en-US" sz="2000" dirty="0">
                <a:cs typeface="Times New Roman" panose="02020603050405020304" pitchFamily="18" charset="0"/>
              </a:rPr>
              <a:t>)(3)</a:t>
            </a:r>
            <a:endParaRPr lang="en-US" sz="2000" dirty="0"/>
          </a:p>
        </p:txBody>
      </p:sp>
    </p:spTree>
    <p:extLst>
      <p:ext uri="{BB962C8B-B14F-4D97-AF65-F5344CB8AC3E}">
        <p14:creationId xmlns:p14="http://schemas.microsoft.com/office/powerpoint/2010/main" val="956016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title="Tan Box">
            <a:extLst>
              <a:ext uri="{FF2B5EF4-FFF2-40B4-BE49-F238E27FC236}">
                <a16:creationId xmlns:a16="http://schemas.microsoft.com/office/drawing/2014/main" id="{DB11B611-1B79-4ABC-8D72-4DC85A2A578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picture displaying a Jacob's ladder in use">
            <a:extLst>
              <a:ext uri="{FF2B5EF4-FFF2-40B4-BE49-F238E27FC236}">
                <a16:creationId xmlns:a16="http://schemas.microsoft.com/office/drawing/2014/main" id="{9724DFD3-2F3F-4857-946B-042FDED8F48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0" name="Group 19" descr="black and white graphic depicting a picture frame" title="Picture Frame">
            <a:extLst>
              <a:ext uri="{FF2B5EF4-FFF2-40B4-BE49-F238E27FC236}">
                <a16:creationId xmlns:a16="http://schemas.microsoft.com/office/drawing/2014/main" id="{2C74BA31-6766-4A2B-9C20-5195543DDA65}"/>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1" name="Rectangle 20">
              <a:extLst>
                <a:ext uri="{FF2B5EF4-FFF2-40B4-BE49-F238E27FC236}">
                  <a16:creationId xmlns:a16="http://schemas.microsoft.com/office/drawing/2014/main" id="{C635B37E-B8F5-4D8A-ADB2-572417C00F8C}"/>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F36B717-38D8-434E-A5DF-D49C8F807167}"/>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4" name="Straight Connector 23" title="Decorative Red Line">
            <a:extLst>
              <a:ext uri="{FF2B5EF4-FFF2-40B4-BE49-F238E27FC236}">
                <a16:creationId xmlns:a16="http://schemas.microsoft.com/office/drawing/2014/main" id="{D9447CC7-2393-417B-A420-7853BF787D9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352371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7" name="Picture 6" title="A person standing on a boat in the water">
            <a:extLst>
              <a:ext uri="{FF2B5EF4-FFF2-40B4-BE49-F238E27FC236}">
                <a16:creationId xmlns:a16="http://schemas.microsoft.com/office/drawing/2014/main" id="{A6ABE527-F6A0-4FCF-B27B-824C145D7A23}"/>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8586806" y="1116345"/>
            <a:ext cx="2328670" cy="3865108"/>
          </a:xfrm>
          <a:prstGeom prst="rect">
            <a:avLst/>
          </a:prstGeom>
        </p:spPr>
      </p:pic>
      <p:pic>
        <p:nvPicPr>
          <p:cNvPr id="5" name="Picture 4" title="Man climbing rope ladder">
            <a:extLst>
              <a:ext uri="{FF2B5EF4-FFF2-40B4-BE49-F238E27FC236}">
                <a16:creationId xmlns:a16="http://schemas.microsoft.com/office/drawing/2014/main" id="{C00F7850-0AA3-4410-99CD-68264F6E6DD9}"/>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4411" y="1116346"/>
            <a:ext cx="2328669" cy="3865108"/>
          </a:xfrm>
          <a:prstGeom prst="rect">
            <a:avLst/>
          </a:prstGeom>
        </p:spPr>
      </p:pic>
      <p:sp>
        <p:nvSpPr>
          <p:cNvPr id="2" name="Title 1">
            <a:extLst>
              <a:ext uri="{FF2B5EF4-FFF2-40B4-BE49-F238E27FC236}">
                <a16:creationId xmlns:a16="http://schemas.microsoft.com/office/drawing/2014/main" id="{DF05A082-F9C8-431D-AAF9-C6F5C35E4C6B}"/>
              </a:ext>
            </a:extLst>
          </p:cNvPr>
          <p:cNvSpPr>
            <a:spLocks noGrp="1"/>
          </p:cNvSpPr>
          <p:nvPr>
            <p:ph type="title"/>
          </p:nvPr>
        </p:nvSpPr>
        <p:spPr>
          <a:xfrm>
            <a:off x="1451580" y="804519"/>
            <a:ext cx="3525184" cy="1049235"/>
          </a:xfrm>
        </p:spPr>
        <p:txBody>
          <a:bodyPr>
            <a:normAutofit fontScale="90000"/>
          </a:bodyPr>
          <a:lstStyle/>
          <a:p>
            <a:r>
              <a:rPr lang="en-US" sz="2000"/>
              <a:t>More Access </a:t>
            </a:r>
            <a:r>
              <a:rPr lang="en-US" sz="2000" dirty="0"/>
              <a:t>to cargo spaces and confined spaces</a:t>
            </a:r>
            <a:br>
              <a:rPr lang="en-US" sz="2000" dirty="0"/>
            </a:br>
            <a:r>
              <a:rPr lang="en-US" sz="2000" dirty="0">
                <a:cs typeface="Times New Roman" panose="02020603050405020304" pitchFamily="18" charset="0"/>
              </a:rPr>
              <a:t>29CFR1915.76(</a:t>
            </a:r>
            <a:r>
              <a:rPr lang="en-US" sz="2000" cap="none" dirty="0">
                <a:cs typeface="Times New Roman" panose="02020603050405020304" pitchFamily="18" charset="0"/>
              </a:rPr>
              <a:t>a</a:t>
            </a:r>
            <a:r>
              <a:rPr lang="en-US" sz="2000" dirty="0">
                <a:cs typeface="Times New Roman" panose="02020603050405020304" pitchFamily="18" charset="0"/>
              </a:rPr>
              <a:t>)(3)</a:t>
            </a:r>
            <a:endParaRPr lang="en-US" sz="2000" dirty="0"/>
          </a:p>
        </p:txBody>
      </p:sp>
      <p:sp>
        <p:nvSpPr>
          <p:cNvPr id="3" name="Content Placeholder 2">
            <a:extLst>
              <a:ext uri="{FF2B5EF4-FFF2-40B4-BE49-F238E27FC236}">
                <a16:creationId xmlns:a16="http://schemas.microsoft.com/office/drawing/2014/main" id="{65D18B9F-DBE0-4B18-B74E-5F1EAC8B70DD}"/>
              </a:ext>
            </a:extLst>
          </p:cNvPr>
          <p:cNvSpPr>
            <a:spLocks noGrp="1"/>
          </p:cNvSpPr>
          <p:nvPr>
            <p:ph idx="1"/>
          </p:nvPr>
        </p:nvSpPr>
        <p:spPr>
          <a:xfrm>
            <a:off x="1451580" y="2015732"/>
            <a:ext cx="3525184" cy="3450613"/>
          </a:xfrm>
        </p:spPr>
        <p:txBody>
          <a:bodyPr>
            <a:normAutofit/>
          </a:bodyPr>
          <a:lstStyle/>
          <a:p>
            <a:pPr marL="0" indent="0">
              <a:buNone/>
            </a:pPr>
            <a:r>
              <a:rPr lang="en-US" dirty="0"/>
              <a:t>When conditions are such that a straight ladder cannot be used, a Jacob's ladder meeting the requirements of 1915.74(d) may be used.</a:t>
            </a:r>
          </a:p>
        </p:txBody>
      </p:sp>
    </p:spTree>
    <p:extLst>
      <p:ext uri="{BB962C8B-B14F-4D97-AF65-F5344CB8AC3E}">
        <p14:creationId xmlns:p14="http://schemas.microsoft.com/office/powerpoint/2010/main" val="1861435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picture of a worker performing a brief, non-repetitive job from a ladder">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8" name="Straight Connector 17"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0" name="Group 19"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1" name="Rectangle 20">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title="Man Inside a caged ladder">
            <a:extLst>
              <a:ext uri="{FF2B5EF4-FFF2-40B4-BE49-F238E27FC236}">
                <a16:creationId xmlns:a16="http://schemas.microsoft.com/office/drawing/2014/main" id="{ABC71CAB-7B4E-4350-8BB0-C63A161F92B4}"/>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CB9927A6-B3C8-456A-9F33-71B910041A3F}"/>
              </a:ext>
            </a:extLst>
          </p:cNvPr>
          <p:cNvSpPr>
            <a:spLocks noGrp="1"/>
          </p:cNvSpPr>
          <p:nvPr>
            <p:ph type="title"/>
          </p:nvPr>
        </p:nvSpPr>
        <p:spPr>
          <a:xfrm>
            <a:off x="1451580" y="804520"/>
            <a:ext cx="3530157" cy="1049235"/>
          </a:xfrm>
        </p:spPr>
        <p:txBody>
          <a:bodyPr>
            <a:normAutofit/>
          </a:bodyPr>
          <a:lstStyle/>
          <a:p>
            <a:r>
              <a:rPr lang="en-US" sz="2700" dirty="0"/>
              <a:t>Working surfaces</a:t>
            </a:r>
            <a:br>
              <a:rPr lang="en-US" sz="2700" dirty="0"/>
            </a:br>
            <a:r>
              <a:rPr lang="en-US" sz="2700" dirty="0"/>
              <a:t>1915.77(</a:t>
            </a:r>
            <a:r>
              <a:rPr lang="en-US" sz="2700" cap="none" dirty="0"/>
              <a:t>c</a:t>
            </a:r>
            <a:r>
              <a:rPr lang="en-US" sz="2700" dirty="0"/>
              <a:t>)</a:t>
            </a:r>
          </a:p>
        </p:txBody>
      </p:sp>
      <p:sp>
        <p:nvSpPr>
          <p:cNvPr id="3" name="Content Placeholder 2">
            <a:extLst>
              <a:ext uri="{FF2B5EF4-FFF2-40B4-BE49-F238E27FC236}">
                <a16:creationId xmlns:a16="http://schemas.microsoft.com/office/drawing/2014/main" id="{ED6C248C-3779-4BEB-ABC2-B755D18A0B36}"/>
              </a:ext>
            </a:extLst>
          </p:cNvPr>
          <p:cNvSpPr>
            <a:spLocks noGrp="1"/>
          </p:cNvSpPr>
          <p:nvPr>
            <p:ph idx="1"/>
          </p:nvPr>
        </p:nvSpPr>
        <p:spPr>
          <a:xfrm>
            <a:off x="1451581" y="2015732"/>
            <a:ext cx="3526523" cy="3450613"/>
          </a:xfrm>
        </p:spPr>
        <p:txBody>
          <a:bodyPr>
            <a:noAutofit/>
          </a:bodyPr>
          <a:lstStyle/>
          <a:p>
            <a:pPr marL="0" indent="0">
              <a:lnSpc>
                <a:spcPct val="110000"/>
              </a:lnSpc>
              <a:buNone/>
            </a:pPr>
            <a:r>
              <a:rPr lang="en-US" dirty="0"/>
              <a:t>Employees visually restricted by blasting hoods, welding helmets, and burning goggles shall work from scaffolds, not from ladders, except for the initial and final welding or burning operation to start or complete a job, such as the erection and dismantling of hung scaffolding, or other similar, nonrepetitive jobs of brief duration.</a:t>
            </a:r>
          </a:p>
        </p:txBody>
      </p:sp>
    </p:spTree>
    <p:extLst>
      <p:ext uri="{BB962C8B-B14F-4D97-AF65-F5344CB8AC3E}">
        <p14:creationId xmlns:p14="http://schemas.microsoft.com/office/powerpoint/2010/main" val="2711008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5" name="Rectangle 14" title="Tan Box">
            <a:extLst>
              <a:ext uri="{FF2B5EF4-FFF2-40B4-BE49-F238E27FC236}">
                <a16:creationId xmlns:a16="http://schemas.microsoft.com/office/drawing/2014/main" id="{DB11B611-1B79-4ABC-8D72-4DC85A2A578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Located on the footer of the page" title="Hardwood Floor">
            <a:extLst>
              <a:ext uri="{FF2B5EF4-FFF2-40B4-BE49-F238E27FC236}">
                <a16:creationId xmlns:a16="http://schemas.microsoft.com/office/drawing/2014/main" id="{9724DFD3-2F3F-4857-946B-042FDED8F48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3" name="Group 22" descr="black and white graphic depicting a picture frame" title="Picture frame">
            <a:extLst>
              <a:ext uri="{FF2B5EF4-FFF2-40B4-BE49-F238E27FC236}">
                <a16:creationId xmlns:a16="http://schemas.microsoft.com/office/drawing/2014/main" id="{2C74BA31-6766-4A2B-9C20-5195543DDA65}"/>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4" name="Rectangle 23">
              <a:extLst>
                <a:ext uri="{FF2B5EF4-FFF2-40B4-BE49-F238E27FC236}">
                  <a16:creationId xmlns:a16="http://schemas.microsoft.com/office/drawing/2014/main" id="{C635B37E-B8F5-4D8A-ADB2-572417C00F8C}"/>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F36B717-38D8-434E-A5DF-D49C8F807167}"/>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7" name="Straight Connector 26" title="Decorative Red Line">
            <a:extLst>
              <a:ext uri="{FF2B5EF4-FFF2-40B4-BE49-F238E27FC236}">
                <a16:creationId xmlns:a16="http://schemas.microsoft.com/office/drawing/2014/main" id="{D9447CC7-2393-417B-A420-7853BF787D9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352371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10" name="Content Placeholder 4" title="Metal Materials on floor">
            <a:extLst>
              <a:ext uri="{FF2B5EF4-FFF2-40B4-BE49-F238E27FC236}">
                <a16:creationId xmlns:a16="http://schemas.microsoft.com/office/drawing/2014/main" id="{3FA4B62C-3EBF-4C1D-9820-10018ECCE63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586806" y="1116345"/>
            <a:ext cx="2328670" cy="3865108"/>
          </a:xfrm>
          <a:prstGeom prst="rect">
            <a:avLst/>
          </a:prstGeom>
        </p:spPr>
      </p:pic>
      <p:pic>
        <p:nvPicPr>
          <p:cNvPr id="7" name="Picture 6" title="Metal Chain">
            <a:extLst>
              <a:ext uri="{FF2B5EF4-FFF2-40B4-BE49-F238E27FC236}">
                <a16:creationId xmlns:a16="http://schemas.microsoft.com/office/drawing/2014/main" id="{9C2BBAB3-0474-44E8-B521-CDEA951035AF}"/>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4411" y="1116346"/>
            <a:ext cx="2328669" cy="3865108"/>
          </a:xfrm>
          <a:prstGeom prst="rect">
            <a:avLst/>
          </a:prstGeom>
        </p:spPr>
      </p:pic>
      <p:sp>
        <p:nvSpPr>
          <p:cNvPr id="2" name="Title 1">
            <a:extLst>
              <a:ext uri="{FF2B5EF4-FFF2-40B4-BE49-F238E27FC236}">
                <a16:creationId xmlns:a16="http://schemas.microsoft.com/office/drawing/2014/main" id="{78624D10-EDED-45BE-A2A2-9438ADF7D053}"/>
              </a:ext>
            </a:extLst>
          </p:cNvPr>
          <p:cNvSpPr>
            <a:spLocks noGrp="1"/>
          </p:cNvSpPr>
          <p:nvPr>
            <p:ph type="title"/>
          </p:nvPr>
        </p:nvSpPr>
        <p:spPr>
          <a:xfrm>
            <a:off x="1451580" y="1206028"/>
            <a:ext cx="3525184" cy="1049235"/>
          </a:xfrm>
        </p:spPr>
        <p:txBody>
          <a:bodyPr>
            <a:normAutofit/>
          </a:bodyPr>
          <a:lstStyle/>
          <a:p>
            <a:r>
              <a:rPr lang="en-US" sz="2000" dirty="0"/>
              <a:t>housekeeping</a:t>
            </a:r>
            <a:br>
              <a:rPr lang="en-US" sz="2000" dirty="0"/>
            </a:br>
            <a:r>
              <a:rPr lang="en-US" sz="2000" dirty="0">
                <a:cs typeface="Times New Roman" panose="02020603050405020304" pitchFamily="18" charset="0"/>
              </a:rPr>
              <a:t>29CFR1915.81(</a:t>
            </a:r>
            <a:r>
              <a:rPr lang="en-US" sz="2000" cap="none" dirty="0">
                <a:cs typeface="Times New Roman" panose="02020603050405020304" pitchFamily="18" charset="0"/>
              </a:rPr>
              <a:t>a</a:t>
            </a:r>
            <a:r>
              <a:rPr lang="en-US" sz="2000" dirty="0">
                <a:cs typeface="Times New Roman" panose="02020603050405020304" pitchFamily="18" charset="0"/>
              </a:rPr>
              <a:t>)(1) and (</a:t>
            </a:r>
            <a:r>
              <a:rPr lang="en-US" sz="2000" cap="none" dirty="0">
                <a:cs typeface="Times New Roman" panose="02020603050405020304" pitchFamily="18" charset="0"/>
              </a:rPr>
              <a:t>a</a:t>
            </a:r>
            <a:r>
              <a:rPr lang="en-US" sz="2000" dirty="0">
                <a:cs typeface="Times New Roman" panose="02020603050405020304" pitchFamily="18" charset="0"/>
              </a:rPr>
              <a:t>)(3)</a:t>
            </a:r>
            <a:endParaRPr lang="en-US" sz="2000" dirty="0"/>
          </a:p>
        </p:txBody>
      </p:sp>
      <p:sp>
        <p:nvSpPr>
          <p:cNvPr id="12" name="Content Placeholder 11"/>
          <p:cNvSpPr>
            <a:spLocks noGrp="1"/>
          </p:cNvSpPr>
          <p:nvPr>
            <p:ph idx="1"/>
          </p:nvPr>
        </p:nvSpPr>
        <p:spPr>
          <a:xfrm>
            <a:off x="1451580" y="2015732"/>
            <a:ext cx="3525184" cy="3450613"/>
          </a:xfrm>
        </p:spPr>
        <p:txBody>
          <a:bodyPr>
            <a:normAutofit lnSpcReduction="10000"/>
          </a:bodyPr>
          <a:lstStyle/>
          <a:p>
            <a:pPr marL="0" indent="0">
              <a:buNone/>
            </a:pPr>
            <a:r>
              <a:rPr lang="en-US" dirty="0"/>
              <a:t>The employer shall establish and maintain good housekeeping practices to eliminate hazards to employees to the extent practicable.</a:t>
            </a:r>
          </a:p>
          <a:p>
            <a:pPr marL="0" indent="0">
              <a:buNone/>
            </a:pPr>
            <a:r>
              <a:rPr lang="en-US" dirty="0"/>
              <a:t>The employer shall store materials in a manner that does not create a hazard for employees.</a:t>
            </a:r>
          </a:p>
        </p:txBody>
      </p:sp>
    </p:spTree>
    <p:extLst>
      <p:ext uri="{BB962C8B-B14F-4D97-AF65-F5344CB8AC3E}">
        <p14:creationId xmlns:p14="http://schemas.microsoft.com/office/powerpoint/2010/main" val="610819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2FA4B-FEC0-4542-9FDC-FF0D3E0E08A2}"/>
              </a:ext>
            </a:extLst>
          </p:cNvPr>
          <p:cNvSpPr>
            <a:spLocks noGrp="1"/>
          </p:cNvSpPr>
          <p:nvPr>
            <p:ph type="title"/>
          </p:nvPr>
        </p:nvSpPr>
        <p:spPr/>
        <p:txBody>
          <a:bodyPr/>
          <a:lstStyle/>
          <a:p>
            <a:r>
              <a:rPr lang="en-US" dirty="0"/>
              <a:t>Time to test your knowledge of the topic</a:t>
            </a:r>
          </a:p>
        </p:txBody>
      </p:sp>
    </p:spTree>
    <p:extLst>
      <p:ext uri="{BB962C8B-B14F-4D97-AF65-F5344CB8AC3E}">
        <p14:creationId xmlns:p14="http://schemas.microsoft.com/office/powerpoint/2010/main" val="185579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C0105A-B1CC-474C-9A4B-69C8AEAD3D18}"/>
              </a:ext>
            </a:extLst>
          </p:cNvPr>
          <p:cNvSpPr txBox="1">
            <a:spLocks/>
          </p:cNvSpPr>
          <p:nvPr/>
        </p:nvSpPr>
        <p:spPr>
          <a:xfrm>
            <a:off x="496955" y="420624"/>
            <a:ext cx="11209866" cy="3760436"/>
          </a:xfrm>
          <a:prstGeom prst="rect">
            <a:avLst/>
          </a:prstGeom>
        </p:spPr>
        <p:txBody>
          <a:bodyPr>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material was produced under grant number SH-31202-SH7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presentation is intended to discuss Federal Regulations only - your individual State requirements may be more stringent as many states operate their own state OSHA and they may have adopted maritime standards that are different from information presented in this training.  If you live in a state with an OSHA approved state plan, you should contact your local administrator for further information on the standards applicable in your state.</a:t>
            </a:r>
          </a:p>
        </p:txBody>
      </p:sp>
      <p:sp>
        <p:nvSpPr>
          <p:cNvPr id="2" name="Title 1"/>
          <p:cNvSpPr>
            <a:spLocks noGrp="1"/>
          </p:cNvSpPr>
          <p:nvPr>
            <p:ph type="title" idx="4294967295"/>
          </p:nvPr>
        </p:nvSpPr>
        <p:spPr>
          <a:xfrm>
            <a:off x="-3303086" y="804519"/>
            <a:ext cx="2434621" cy="1049235"/>
          </a:xfrm>
        </p:spPr>
        <p:txBody>
          <a:bodyPr/>
          <a:lstStyle/>
          <a:p>
            <a:r>
              <a:rPr lang="en-US" dirty="0"/>
              <a:t>Disclaimer</a:t>
            </a:r>
          </a:p>
        </p:txBody>
      </p:sp>
    </p:spTree>
    <p:extLst>
      <p:ext uri="{BB962C8B-B14F-4D97-AF65-F5344CB8AC3E}">
        <p14:creationId xmlns:p14="http://schemas.microsoft.com/office/powerpoint/2010/main" val="121298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0" name="Rectangle 19" title="Tan Box">
            <a:extLst>
              <a:ext uri="{FF2B5EF4-FFF2-40B4-BE49-F238E27FC236}">
                <a16:creationId xmlns:a16="http://schemas.microsoft.com/office/drawing/2014/main" id="{58394E52-1609-430B-A7A5-BFF43EB9C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descr="A picture containing indoor, furniture&#10;&#10;">
            <a:extLst>
              <a:ext uri="{FF2B5EF4-FFF2-40B4-BE49-F238E27FC236}">
                <a16:creationId xmlns:a16="http://schemas.microsoft.com/office/drawing/2014/main" id="{F190D68A-CD84-4965-890D-4829B6C1EDCC}"/>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8" name="Straight Connector 27" title="Decorative Red Line">
            <a:extLst>
              <a:ext uri="{FF2B5EF4-FFF2-40B4-BE49-F238E27FC236}">
                <a16:creationId xmlns:a16="http://schemas.microsoft.com/office/drawing/2014/main" id="{8DC4616F-FBF8-4855-A506-67D86C06BBA8}"/>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0" name="Group 29" descr="black and white graphic depicting a picture frame" title="Picture Frame">
            <a:extLst>
              <a:ext uri="{FF2B5EF4-FFF2-40B4-BE49-F238E27FC236}">
                <a16:creationId xmlns:a16="http://schemas.microsoft.com/office/drawing/2014/main" id="{3F354BC6-2994-4F4D-AF23-2386109F202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31" name="Rectangle 30">
              <a:extLst>
                <a:ext uri="{FF2B5EF4-FFF2-40B4-BE49-F238E27FC236}">
                  <a16:creationId xmlns:a16="http://schemas.microsoft.com/office/drawing/2014/main" id="{948D8A8A-377B-4E5C-BEFB-15AD256EB8A3}"/>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589EFFC-BCBD-45AD-9D67-24B6C7C56E8E}"/>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1" name="Picture 10" title="Knot in wood">
            <a:extLst>
              <a:ext uri="{FF2B5EF4-FFF2-40B4-BE49-F238E27FC236}">
                <a16:creationId xmlns:a16="http://schemas.microsoft.com/office/drawing/2014/main" id="{AC74E84E-C722-4593-9AB7-DFA7692EA5E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3"/>
          <a:stretch/>
        </p:blipFill>
        <p:spPr>
          <a:xfrm>
            <a:off x="8583174" y="3131196"/>
            <a:ext cx="2332303" cy="1851321"/>
          </a:xfrm>
          <a:prstGeom prst="rect">
            <a:avLst/>
          </a:prstGeom>
        </p:spPr>
      </p:pic>
      <p:pic>
        <p:nvPicPr>
          <p:cNvPr id="15" name="Picture 14" title="stacks of wood">
            <a:extLst>
              <a:ext uri="{FF2B5EF4-FFF2-40B4-BE49-F238E27FC236}">
                <a16:creationId xmlns:a16="http://schemas.microsoft.com/office/drawing/2014/main" id="{DA680947-0B72-418E-866E-D0D782AF7769}"/>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0777" y="3131195"/>
            <a:ext cx="2332303" cy="1851321"/>
          </a:xfrm>
          <a:prstGeom prst="rect">
            <a:avLst/>
          </a:prstGeom>
        </p:spPr>
      </p:pic>
      <p:pic>
        <p:nvPicPr>
          <p:cNvPr id="9" name="Picture 8" descr="picture displayaing 4 different types of lumber with only 1 suitable for scaffolding" title="Wood planks">
            <a:extLst>
              <a:ext uri="{FF2B5EF4-FFF2-40B4-BE49-F238E27FC236}">
                <a16:creationId xmlns:a16="http://schemas.microsoft.com/office/drawing/2014/main" id="{A26D4F64-F727-49AE-876A-195132949B5E}"/>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8586806" y="1124571"/>
            <a:ext cx="2328670" cy="1842033"/>
          </a:xfrm>
          <a:prstGeom prst="rect">
            <a:avLst/>
          </a:prstGeom>
        </p:spPr>
      </p:pic>
      <p:pic>
        <p:nvPicPr>
          <p:cNvPr id="13" name="Picture 12" title="Knot in Wood">
            <a:extLst>
              <a:ext uri="{FF2B5EF4-FFF2-40B4-BE49-F238E27FC236}">
                <a16:creationId xmlns:a16="http://schemas.microsoft.com/office/drawing/2014/main" id="{6D82ACB9-EFDC-4C44-AD6E-DF7E912292F5}"/>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6094411" y="1116346"/>
            <a:ext cx="2328669" cy="1850258"/>
          </a:xfrm>
          <a:prstGeom prst="rect">
            <a:avLst/>
          </a:prstGeom>
        </p:spPr>
      </p:pic>
      <p:sp>
        <p:nvSpPr>
          <p:cNvPr id="3" name="Content Placeholder 2">
            <a:extLst>
              <a:ext uri="{FF2B5EF4-FFF2-40B4-BE49-F238E27FC236}">
                <a16:creationId xmlns:a16="http://schemas.microsoft.com/office/drawing/2014/main" id="{86410412-F966-4619-9887-6BC093B385AC}"/>
              </a:ext>
            </a:extLst>
          </p:cNvPr>
          <p:cNvSpPr>
            <a:spLocks noGrp="1"/>
          </p:cNvSpPr>
          <p:nvPr>
            <p:ph idx="1"/>
          </p:nvPr>
        </p:nvSpPr>
        <p:spPr>
          <a:xfrm>
            <a:off x="1451581" y="2015732"/>
            <a:ext cx="3526523" cy="3450613"/>
          </a:xfrm>
        </p:spPr>
        <p:txBody>
          <a:bodyPr>
            <a:normAutofit/>
          </a:bodyPr>
          <a:lstStyle/>
          <a:p>
            <a:pPr marL="0" indent="0">
              <a:lnSpc>
                <a:spcPct val="110000"/>
              </a:lnSpc>
              <a:buNone/>
            </a:pPr>
            <a:r>
              <a:rPr lang="en-US" dirty="0"/>
              <a:t>All lumber used in the construction of scaffolds shall be sound, straight-grained, free from cross grain, shakes and large, loose or dead knots.</a:t>
            </a:r>
          </a:p>
          <a:p>
            <a:pPr marL="0" indent="0">
              <a:lnSpc>
                <a:spcPct val="110000"/>
              </a:lnSpc>
              <a:buNone/>
            </a:pPr>
            <a:r>
              <a:rPr lang="en-US" dirty="0"/>
              <a:t>It shall also be free from dry rot, large checks, worm holes or other defects which impair its strength or durability.</a:t>
            </a:r>
          </a:p>
        </p:txBody>
      </p:sp>
      <p:sp>
        <p:nvSpPr>
          <p:cNvPr id="7" name="Title 1">
            <a:extLst>
              <a:ext uri="{FF2B5EF4-FFF2-40B4-BE49-F238E27FC236}">
                <a16:creationId xmlns:a16="http://schemas.microsoft.com/office/drawing/2014/main" id="{7B8E8C53-3145-4085-8290-5F51B4372569}"/>
              </a:ext>
            </a:extLst>
          </p:cNvPr>
          <p:cNvSpPr>
            <a:spLocks noGrp="1"/>
          </p:cNvSpPr>
          <p:nvPr>
            <p:ph type="title"/>
          </p:nvPr>
        </p:nvSpPr>
        <p:spPr>
          <a:xfrm>
            <a:off x="1451580" y="804520"/>
            <a:ext cx="3530157" cy="1049235"/>
          </a:xfrm>
        </p:spPr>
        <p:txBody>
          <a:bodyPr>
            <a:normAutofit/>
          </a:bodyPr>
          <a:lstStyle/>
          <a:p>
            <a:r>
              <a:rPr lang="en-US" sz="2000" dirty="0"/>
              <a:t>Scaffolds, ladders, and other working surfaces</a:t>
            </a:r>
            <a:br>
              <a:rPr lang="en-US" sz="2000" dirty="0"/>
            </a:br>
            <a:r>
              <a:rPr lang="en-US" sz="2000" dirty="0"/>
              <a:t>29CFR1915.71(</a:t>
            </a:r>
            <a:r>
              <a:rPr lang="en-US" sz="2000" cap="none" dirty="0"/>
              <a:t>b</a:t>
            </a:r>
            <a:r>
              <a:rPr lang="en-US" sz="2000" dirty="0"/>
              <a:t>)(4)</a:t>
            </a:r>
          </a:p>
        </p:txBody>
      </p:sp>
    </p:spTree>
    <p:extLst>
      <p:ext uri="{BB962C8B-B14F-4D97-AF65-F5344CB8AC3E}">
        <p14:creationId xmlns:p14="http://schemas.microsoft.com/office/powerpoint/2010/main" val="160879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4" name="Rectangle 13" title="Tan Box">
            <a:extLst>
              <a:ext uri="{FF2B5EF4-FFF2-40B4-BE49-F238E27FC236}">
                <a16:creationId xmlns:a16="http://schemas.microsoft.com/office/drawing/2014/main" id="{DB11B611-1B79-4ABC-8D72-4DC85A2A578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A picture displaying 2 examples of welding from a suspended steel cage&#10;&#10;">
            <a:extLst>
              <a:ext uri="{FF2B5EF4-FFF2-40B4-BE49-F238E27FC236}">
                <a16:creationId xmlns:a16="http://schemas.microsoft.com/office/drawing/2014/main" id="{9724DFD3-2F3F-4857-946B-042FDED8F48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2" name="Group 21" descr="black and white graphic depicting a picture frame" title="Picture Frame">
            <a:extLst>
              <a:ext uri="{FF2B5EF4-FFF2-40B4-BE49-F238E27FC236}">
                <a16:creationId xmlns:a16="http://schemas.microsoft.com/office/drawing/2014/main" id="{2C74BA31-6766-4A2B-9C20-5195543DDA65}"/>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3" name="Rectangle 22">
              <a:extLst>
                <a:ext uri="{FF2B5EF4-FFF2-40B4-BE49-F238E27FC236}">
                  <a16:creationId xmlns:a16="http://schemas.microsoft.com/office/drawing/2014/main" id="{C635B37E-B8F5-4D8A-ADB2-572417C00F8C}"/>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F36B717-38D8-434E-A5DF-D49C8F807167}"/>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6" name="Straight Connector 25" title="Decorative Red Line">
            <a:extLst>
              <a:ext uri="{FF2B5EF4-FFF2-40B4-BE49-F238E27FC236}">
                <a16:creationId xmlns:a16="http://schemas.microsoft.com/office/drawing/2014/main" id="{D9447CC7-2393-417B-A420-7853BF787D9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352371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9" name="Picture 8" title="Men in Carrier">
            <a:extLst>
              <a:ext uri="{FF2B5EF4-FFF2-40B4-BE49-F238E27FC236}">
                <a16:creationId xmlns:a16="http://schemas.microsoft.com/office/drawing/2014/main" id="{37B01E1F-7712-49AE-9D3B-9599758B07D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586806" y="1116345"/>
            <a:ext cx="2328670" cy="3865108"/>
          </a:xfrm>
          <a:prstGeom prst="rect">
            <a:avLst/>
          </a:prstGeom>
        </p:spPr>
      </p:pic>
      <p:pic>
        <p:nvPicPr>
          <p:cNvPr id="7" name="Picture 6" title="Men in Carrier">
            <a:extLst>
              <a:ext uri="{FF2B5EF4-FFF2-40B4-BE49-F238E27FC236}">
                <a16:creationId xmlns:a16="http://schemas.microsoft.com/office/drawing/2014/main" id="{24C0213D-70B6-4261-8DE3-406BF1D6AFEF}"/>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094411" y="1116346"/>
            <a:ext cx="2328669" cy="3865108"/>
          </a:xfrm>
          <a:prstGeom prst="rect">
            <a:avLst/>
          </a:prstGeom>
        </p:spPr>
      </p:pic>
      <p:sp>
        <p:nvSpPr>
          <p:cNvPr id="2" name="Title 1">
            <a:extLst>
              <a:ext uri="{FF2B5EF4-FFF2-40B4-BE49-F238E27FC236}">
                <a16:creationId xmlns:a16="http://schemas.microsoft.com/office/drawing/2014/main" id="{827F18E7-5A07-4ACC-9EDD-396B51B1D295}"/>
              </a:ext>
            </a:extLst>
          </p:cNvPr>
          <p:cNvSpPr>
            <a:spLocks noGrp="1"/>
          </p:cNvSpPr>
          <p:nvPr>
            <p:ph type="title"/>
          </p:nvPr>
        </p:nvSpPr>
        <p:spPr>
          <a:xfrm>
            <a:off x="1451580" y="804519"/>
            <a:ext cx="3525184" cy="1049235"/>
          </a:xfrm>
        </p:spPr>
        <p:txBody>
          <a:bodyPr>
            <a:normAutofit/>
          </a:bodyPr>
          <a:lstStyle/>
          <a:p>
            <a:r>
              <a:rPr lang="en-US" sz="2000" dirty="0"/>
              <a:t>Scaffolds, ladders, and other working surfaces</a:t>
            </a:r>
            <a:br>
              <a:rPr lang="en-US" sz="2000" dirty="0"/>
            </a:br>
            <a:r>
              <a:rPr lang="en-US" sz="2000" dirty="0"/>
              <a:t>29CFR1915.71(</a:t>
            </a:r>
            <a:r>
              <a:rPr lang="en-US" sz="2000" cap="none" dirty="0"/>
              <a:t>b</a:t>
            </a:r>
            <a:r>
              <a:rPr lang="en-US" sz="2000" dirty="0"/>
              <a:t>)(8)</a:t>
            </a:r>
          </a:p>
        </p:txBody>
      </p:sp>
      <p:sp>
        <p:nvSpPr>
          <p:cNvPr id="3" name="Content Placeholder 2">
            <a:extLst>
              <a:ext uri="{FF2B5EF4-FFF2-40B4-BE49-F238E27FC236}">
                <a16:creationId xmlns:a16="http://schemas.microsoft.com/office/drawing/2014/main" id="{6C75D2AC-EF5A-487D-A378-1293DD254C07}"/>
              </a:ext>
            </a:extLst>
          </p:cNvPr>
          <p:cNvSpPr>
            <a:spLocks noGrp="1"/>
          </p:cNvSpPr>
          <p:nvPr>
            <p:ph idx="1"/>
          </p:nvPr>
        </p:nvSpPr>
        <p:spPr>
          <a:xfrm>
            <a:off x="1451580" y="2015732"/>
            <a:ext cx="3525184" cy="3450613"/>
          </a:xfrm>
        </p:spPr>
        <p:txBody>
          <a:bodyPr>
            <a:normAutofit/>
          </a:bodyPr>
          <a:lstStyle/>
          <a:p>
            <a:pPr marL="0" indent="0">
              <a:buNone/>
            </a:pPr>
            <a:r>
              <a:rPr lang="en-US" dirty="0"/>
              <a:t>No welding, burning, riveting or open flame work shall be performed on any staging suspended by means of fiber rope.</a:t>
            </a:r>
          </a:p>
        </p:txBody>
      </p:sp>
    </p:spTree>
    <p:extLst>
      <p:ext uri="{BB962C8B-B14F-4D97-AF65-F5344CB8AC3E}">
        <p14:creationId xmlns:p14="http://schemas.microsoft.com/office/powerpoint/2010/main" val="3900073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4" name="Rectangle 13" title="Tan Box">
            <a:extLst>
              <a:ext uri="{FF2B5EF4-FFF2-40B4-BE49-F238E27FC236}">
                <a16:creationId xmlns:a16="http://schemas.microsoft.com/office/drawing/2014/main" id="{13E0836B-0181-4136-AAB7-0504CFED72D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A picture showing 2 well maintained steel scaffolds and properly connected support arms&#10;&#10;">
            <a:extLst>
              <a:ext uri="{FF2B5EF4-FFF2-40B4-BE49-F238E27FC236}">
                <a16:creationId xmlns:a16="http://schemas.microsoft.com/office/drawing/2014/main" id="{C0861CB2-E220-4FB7-A994-A1CCE9AB1C2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2" name="Straight Connector 21" title="Decorative Red Line">
            <a:extLst>
              <a:ext uri="{FF2B5EF4-FFF2-40B4-BE49-F238E27FC236}">
                <a16:creationId xmlns:a16="http://schemas.microsoft.com/office/drawing/2014/main" id="{937A4590-41A2-42FE-A36F-B7E203FA9A5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8938" y="1847088"/>
            <a:ext cx="2831524"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4" name="Group 23" descr="black and white graphic depicting a picture frame" title="Picture Frame">
            <a:extLst>
              <a:ext uri="{FF2B5EF4-FFF2-40B4-BE49-F238E27FC236}">
                <a16:creationId xmlns:a16="http://schemas.microsoft.com/office/drawing/2014/main" id="{4A9E3941-E855-4A43-B613-3B0A5D373994}"/>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7463258" y="583365"/>
            <a:chExt cx="7560115" cy="5181928"/>
          </a:xfrm>
        </p:grpSpPr>
        <p:sp>
          <p:nvSpPr>
            <p:cNvPr id="25" name="Rectangle 24">
              <a:extLst>
                <a:ext uri="{FF2B5EF4-FFF2-40B4-BE49-F238E27FC236}">
                  <a16:creationId xmlns:a16="http://schemas.microsoft.com/office/drawing/2014/main" id="{509FE070-5DD6-4671-A7A2-91D255BBF6D2}"/>
                </a:ext>
              </a:extLst>
            </p:cNvPr>
            <p:cNvSpPr/>
            <p:nvPr>
              <p:extLst>
                <p:ext uri="{386F3935-93C4-4BCD-93E2-E3B085C9AB24}">
                  <p16:designElem xmlns:p16="http://schemas.microsoft.com/office/powerpoint/2015/main" val="1"/>
                </p:ext>
              </p:extLst>
            </p:nvPr>
          </p:nvSpPr>
          <p:spPr>
            <a:xfrm>
              <a:off x="7463258" y="583365"/>
              <a:ext cx="7560115"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A77A395-788F-4913-A014-5D1B3E25BC74}"/>
                </a:ext>
              </a:extLst>
            </p:cNvPr>
            <p:cNvSpPr/>
            <p:nvPr>
              <p:extLst>
                <p:ext uri="{386F3935-93C4-4BCD-93E2-E3B085C9AB24}">
                  <p16:designElem xmlns:p16="http://schemas.microsoft.com/office/powerpoint/2015/main" val="1"/>
                </p:ext>
              </p:extLst>
            </p:nvPr>
          </p:nvSpPr>
          <p:spPr>
            <a:xfrm>
              <a:off x="7776317" y="915807"/>
              <a:ext cx="69282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Image showing how scaffolding corners are attached together" title="Scaffolding Corner">
            <a:extLst>
              <a:ext uri="{FF2B5EF4-FFF2-40B4-BE49-F238E27FC236}">
                <a16:creationId xmlns:a16="http://schemas.microsoft.com/office/drawing/2014/main" id="{9871B35A-C43F-4DB8-9BF7-F4062379299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3"/>
          <a:stretch/>
        </p:blipFill>
        <p:spPr>
          <a:xfrm>
            <a:off x="8660174" y="3506448"/>
            <a:ext cx="2255303" cy="1476069"/>
          </a:xfrm>
          <a:prstGeom prst="rect">
            <a:avLst/>
          </a:prstGeom>
        </p:spPr>
      </p:pic>
      <p:pic>
        <p:nvPicPr>
          <p:cNvPr id="7" name="Picture 6" title="Scaffolding">
            <a:extLst>
              <a:ext uri="{FF2B5EF4-FFF2-40B4-BE49-F238E27FC236}">
                <a16:creationId xmlns:a16="http://schemas.microsoft.com/office/drawing/2014/main" id="{EB81035A-CE96-4C0D-9E1E-EC7BE2D8D460}"/>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663686" y="1124571"/>
            <a:ext cx="2251790" cy="2216222"/>
          </a:xfrm>
          <a:prstGeom prst="rect">
            <a:avLst/>
          </a:prstGeom>
        </p:spPr>
      </p:pic>
      <p:pic>
        <p:nvPicPr>
          <p:cNvPr id="9" name="Picture 8" title="Scaffolding">
            <a:extLst>
              <a:ext uri="{FF2B5EF4-FFF2-40B4-BE49-F238E27FC236}">
                <a16:creationId xmlns:a16="http://schemas.microsoft.com/office/drawing/2014/main" id="{33D918F7-5F05-42D5-AF45-8BCA1F88C34B}"/>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b="-1"/>
          <a:stretch/>
        </p:blipFill>
        <p:spPr>
          <a:xfrm>
            <a:off x="4615683" y="1122808"/>
            <a:ext cx="3880765" cy="3858645"/>
          </a:xfrm>
          <a:prstGeom prst="rect">
            <a:avLst/>
          </a:prstGeom>
        </p:spPr>
      </p:pic>
      <p:sp>
        <p:nvSpPr>
          <p:cNvPr id="2" name="Title 1">
            <a:extLst>
              <a:ext uri="{FF2B5EF4-FFF2-40B4-BE49-F238E27FC236}">
                <a16:creationId xmlns:a16="http://schemas.microsoft.com/office/drawing/2014/main" id="{8F9BA3B3-3F74-4BAA-BBBC-88F396529B30}"/>
              </a:ext>
            </a:extLst>
          </p:cNvPr>
          <p:cNvSpPr>
            <a:spLocks noGrp="1"/>
          </p:cNvSpPr>
          <p:nvPr>
            <p:ph type="title"/>
          </p:nvPr>
        </p:nvSpPr>
        <p:spPr>
          <a:xfrm>
            <a:off x="656623" y="673888"/>
            <a:ext cx="2830940" cy="1049235"/>
          </a:xfrm>
        </p:spPr>
        <p:txBody>
          <a:bodyPr>
            <a:noAutofit/>
          </a:bodyPr>
          <a:lstStyle/>
          <a:p>
            <a:r>
              <a:rPr lang="en-US" sz="2000" dirty="0"/>
              <a:t>Scaffolds, ladders, and other working surfaces</a:t>
            </a:r>
            <a:br>
              <a:rPr lang="en-US" sz="2000" dirty="0"/>
            </a:br>
            <a:r>
              <a:rPr lang="en-US" sz="2000" dirty="0"/>
              <a:t>29CFR1915.71(</a:t>
            </a:r>
            <a:r>
              <a:rPr lang="en-US" sz="2000" cap="none" dirty="0"/>
              <a:t>d</a:t>
            </a:r>
            <a:r>
              <a:rPr lang="en-US" sz="2000" dirty="0"/>
              <a:t>)(1)</a:t>
            </a:r>
          </a:p>
        </p:txBody>
      </p:sp>
      <p:sp>
        <p:nvSpPr>
          <p:cNvPr id="3" name="Content Placeholder 2">
            <a:extLst>
              <a:ext uri="{FF2B5EF4-FFF2-40B4-BE49-F238E27FC236}">
                <a16:creationId xmlns:a16="http://schemas.microsoft.com/office/drawing/2014/main" id="{E304107A-25E6-4DB8-96F4-6E91D153037D}"/>
              </a:ext>
            </a:extLst>
          </p:cNvPr>
          <p:cNvSpPr>
            <a:spLocks noGrp="1"/>
          </p:cNvSpPr>
          <p:nvPr>
            <p:ph idx="1"/>
          </p:nvPr>
        </p:nvSpPr>
        <p:spPr>
          <a:xfrm>
            <a:off x="656624" y="2015732"/>
            <a:ext cx="2828026" cy="3287567"/>
          </a:xfrm>
        </p:spPr>
        <p:txBody>
          <a:bodyPr>
            <a:normAutofit/>
          </a:bodyPr>
          <a:lstStyle/>
          <a:p>
            <a:pPr marL="0" indent="0">
              <a:buNone/>
            </a:pPr>
            <a:r>
              <a:rPr lang="en-US" dirty="0"/>
              <a:t>Metal scaffold members shall be maintained in good repair and free of corrosion.</a:t>
            </a:r>
          </a:p>
        </p:txBody>
      </p:sp>
    </p:spTree>
    <p:extLst>
      <p:ext uri="{BB962C8B-B14F-4D97-AF65-F5344CB8AC3E}">
        <p14:creationId xmlns:p14="http://schemas.microsoft.com/office/powerpoint/2010/main" val="921384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3" name="Rectangle 12" title="Tan Box">
            <a:extLst>
              <a:ext uri="{FF2B5EF4-FFF2-40B4-BE49-F238E27FC236}">
                <a16:creationId xmlns:a16="http://schemas.microsoft.com/office/drawing/2014/main" id="{AF38CBB2-04B5-4ED2-92CA-ABA779049DE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A picture of suitable 2 x 10 lumber and an example of them used properly on a scaffold">
            <a:extLst>
              <a:ext uri="{FF2B5EF4-FFF2-40B4-BE49-F238E27FC236}">
                <a16:creationId xmlns:a16="http://schemas.microsoft.com/office/drawing/2014/main" id="{0C24E7C2-F39B-4280-9B81-F15BBD93C3A9}"/>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1" name="Straight Connector 20" title="Decorative Red Line">
            <a:extLst>
              <a:ext uri="{FF2B5EF4-FFF2-40B4-BE49-F238E27FC236}">
                <a16:creationId xmlns:a16="http://schemas.microsoft.com/office/drawing/2014/main" id="{99ECE436-E5C5-4600-9DAE-6A66A788E0DF}"/>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3" name="Group 22" descr="black and white graphic depicting a picture frame" title="Picture Frame">
            <a:extLst>
              <a:ext uri="{FF2B5EF4-FFF2-40B4-BE49-F238E27FC236}">
                <a16:creationId xmlns:a16="http://schemas.microsoft.com/office/drawing/2014/main" id="{CD0703AE-95DE-4C43-8272-BB33A5AD46D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63259" y="583365"/>
            <a:chExt cx="4074533" cy="5181928"/>
          </a:xfrm>
        </p:grpSpPr>
        <p:sp>
          <p:nvSpPr>
            <p:cNvPr id="24" name="Rectangle 23">
              <a:extLst>
                <a:ext uri="{FF2B5EF4-FFF2-40B4-BE49-F238E27FC236}">
                  <a16:creationId xmlns:a16="http://schemas.microsoft.com/office/drawing/2014/main" id="{2FF4B413-F360-4A9A-8F55-79C3961709A4}"/>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129C2B7-6BA1-4DC0-8ED1-044AFBE47E4C}"/>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6" name="Picture 5" title="1x4 pieces of wood">
            <a:extLst>
              <a:ext uri="{FF2B5EF4-FFF2-40B4-BE49-F238E27FC236}">
                <a16:creationId xmlns:a16="http://schemas.microsoft.com/office/drawing/2014/main" id="{B7DA1ADE-7B8B-4B2F-9D8C-A6C114CA554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116373" y="1116344"/>
            <a:ext cx="2799103" cy="1850789"/>
          </a:xfrm>
          <a:prstGeom prst="rect">
            <a:avLst/>
          </a:prstGeom>
        </p:spPr>
      </p:pic>
      <p:pic>
        <p:nvPicPr>
          <p:cNvPr id="8" name="Picture 7" title="Underside of Wood Scaffolding">
            <a:extLst>
              <a:ext uri="{FF2B5EF4-FFF2-40B4-BE49-F238E27FC236}">
                <a16:creationId xmlns:a16="http://schemas.microsoft.com/office/drawing/2014/main" id="{D74118C8-EC59-4E77-8ED5-E9948CC612B6}"/>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116373" y="3131726"/>
            <a:ext cx="2799103" cy="1850790"/>
          </a:xfrm>
          <a:prstGeom prst="rect">
            <a:avLst/>
          </a:prstGeom>
        </p:spPr>
      </p:pic>
      <p:sp>
        <p:nvSpPr>
          <p:cNvPr id="3" name="Content Placeholder 2">
            <a:extLst>
              <a:ext uri="{FF2B5EF4-FFF2-40B4-BE49-F238E27FC236}">
                <a16:creationId xmlns:a16="http://schemas.microsoft.com/office/drawing/2014/main" id="{A7A98C1C-2F0B-4C04-9390-998CDD4B3733}"/>
              </a:ext>
            </a:extLst>
          </p:cNvPr>
          <p:cNvSpPr>
            <a:spLocks noGrp="1"/>
          </p:cNvSpPr>
          <p:nvPr>
            <p:ph idx="1"/>
          </p:nvPr>
        </p:nvSpPr>
        <p:spPr>
          <a:xfrm>
            <a:off x="1451579" y="2015732"/>
            <a:ext cx="5550357" cy="3450613"/>
          </a:xfrm>
        </p:spPr>
        <p:txBody>
          <a:bodyPr>
            <a:normAutofit/>
          </a:bodyPr>
          <a:lstStyle/>
          <a:p>
            <a:pPr marL="0" indent="0">
              <a:buNone/>
            </a:pPr>
            <a:r>
              <a:rPr lang="en-US" dirty="0"/>
              <a:t>Platform planking shall be of not less than 2 x 10-inch lumber.</a:t>
            </a:r>
          </a:p>
          <a:p>
            <a:pPr marL="0" indent="0">
              <a:buNone/>
            </a:pPr>
            <a:r>
              <a:rPr lang="en-US" dirty="0"/>
              <a:t>Platforms of staging shall not be less than two 10-inch planks in width except in such cases as the structure of the vessel or the width of the trestle ladders make it impossible to provide such a width.</a:t>
            </a:r>
          </a:p>
        </p:txBody>
      </p:sp>
      <p:sp>
        <p:nvSpPr>
          <p:cNvPr id="4" name="Title 1">
            <a:extLst>
              <a:ext uri="{FF2B5EF4-FFF2-40B4-BE49-F238E27FC236}">
                <a16:creationId xmlns:a16="http://schemas.microsoft.com/office/drawing/2014/main" id="{AB193082-87B7-4AC3-B3E1-CBAAEFC52D5F}"/>
              </a:ext>
            </a:extLst>
          </p:cNvPr>
          <p:cNvSpPr>
            <a:spLocks noGrp="1"/>
          </p:cNvSpPr>
          <p:nvPr>
            <p:ph type="title"/>
          </p:nvPr>
        </p:nvSpPr>
        <p:spPr>
          <a:xfrm>
            <a:off x="1451579" y="804519"/>
            <a:ext cx="5550357" cy="1049235"/>
          </a:xfrm>
        </p:spPr>
        <p:txBody>
          <a:bodyPr>
            <a:normAutofit/>
          </a:bodyPr>
          <a:lstStyle/>
          <a:p>
            <a:r>
              <a:rPr lang="en-US" sz="2200" dirty="0"/>
              <a:t>Scaffolds, ladders, and other working surfaces</a:t>
            </a:r>
            <a:br>
              <a:rPr lang="en-US" sz="2200" dirty="0"/>
            </a:br>
            <a:r>
              <a:rPr lang="en-US" sz="2200" dirty="0"/>
              <a:t>29CFR1915.71(</a:t>
            </a:r>
            <a:r>
              <a:rPr lang="en-US" sz="2200" cap="none" dirty="0" err="1"/>
              <a:t>i</a:t>
            </a:r>
            <a:r>
              <a:rPr lang="en-US" sz="2200" dirty="0"/>
              <a:t>)(1)</a:t>
            </a:r>
          </a:p>
        </p:txBody>
      </p:sp>
    </p:spTree>
    <p:extLst>
      <p:ext uri="{BB962C8B-B14F-4D97-AF65-F5344CB8AC3E}">
        <p14:creationId xmlns:p14="http://schemas.microsoft.com/office/powerpoint/2010/main" val="766437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7" name="Rectangle 16" title="Tan Box">
            <a:extLst>
              <a:ext uri="{FF2B5EF4-FFF2-40B4-BE49-F238E27FC236}">
                <a16:creationId xmlns:a16="http://schemas.microsoft.com/office/drawing/2014/main" id="{13E0836B-0181-4136-AAB7-0504CFED72D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3 pictures of deck openings and edges on large vessels&#10;&#10;">
            <a:extLst>
              <a:ext uri="{FF2B5EF4-FFF2-40B4-BE49-F238E27FC236}">
                <a16:creationId xmlns:a16="http://schemas.microsoft.com/office/drawing/2014/main" id="{C0861CB2-E220-4FB7-A994-A1CCE9AB1C2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5" name="Straight Connector 24" title="Decorative Red Line">
            <a:extLst>
              <a:ext uri="{FF2B5EF4-FFF2-40B4-BE49-F238E27FC236}">
                <a16:creationId xmlns:a16="http://schemas.microsoft.com/office/drawing/2014/main" id="{937A4590-41A2-42FE-A36F-B7E203FA9A54}"/>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8938" y="1847088"/>
            <a:ext cx="2831524"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7" name="Group 26" descr="black and white graphic depicting a picture frame" title="Picture Frame">
            <a:extLst>
              <a:ext uri="{FF2B5EF4-FFF2-40B4-BE49-F238E27FC236}">
                <a16:creationId xmlns:a16="http://schemas.microsoft.com/office/drawing/2014/main" id="{4A9E3941-E855-4A43-B613-3B0A5D373994}"/>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7463258" y="583365"/>
            <a:chExt cx="7560115" cy="5181928"/>
          </a:xfrm>
        </p:grpSpPr>
        <p:sp>
          <p:nvSpPr>
            <p:cNvPr id="28" name="Rectangle 27">
              <a:extLst>
                <a:ext uri="{FF2B5EF4-FFF2-40B4-BE49-F238E27FC236}">
                  <a16:creationId xmlns:a16="http://schemas.microsoft.com/office/drawing/2014/main" id="{509FE070-5DD6-4671-A7A2-91D255BBF6D2}"/>
                </a:ext>
              </a:extLst>
            </p:cNvPr>
            <p:cNvSpPr/>
            <p:nvPr>
              <p:extLst>
                <p:ext uri="{386F3935-93C4-4BCD-93E2-E3B085C9AB24}">
                  <p16:designElem xmlns:p16="http://schemas.microsoft.com/office/powerpoint/2015/main" val="1"/>
                </p:ext>
              </p:extLst>
            </p:nvPr>
          </p:nvSpPr>
          <p:spPr>
            <a:xfrm>
              <a:off x="7463258" y="583365"/>
              <a:ext cx="7560115"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A77A395-788F-4913-A014-5D1B3E25BC74}"/>
                </a:ext>
              </a:extLst>
            </p:cNvPr>
            <p:cNvSpPr/>
            <p:nvPr>
              <p:extLst>
                <p:ext uri="{386F3935-93C4-4BCD-93E2-E3B085C9AB24}">
                  <p16:designElem xmlns:p16="http://schemas.microsoft.com/office/powerpoint/2015/main" val="1"/>
                </p:ext>
              </p:extLst>
            </p:nvPr>
          </p:nvSpPr>
          <p:spPr>
            <a:xfrm>
              <a:off x="7776317" y="915807"/>
              <a:ext cx="69282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2" name="Picture 11" title="A large ship in the background">
            <a:extLst>
              <a:ext uri="{FF2B5EF4-FFF2-40B4-BE49-F238E27FC236}">
                <a16:creationId xmlns:a16="http://schemas.microsoft.com/office/drawing/2014/main" id="{B01A2086-A96B-4C10-A4D0-C6935F686A3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5" b="-5"/>
          <a:stretch/>
        </p:blipFill>
        <p:spPr>
          <a:xfrm>
            <a:off x="8660174" y="3506448"/>
            <a:ext cx="2255303" cy="1476069"/>
          </a:xfrm>
          <a:prstGeom prst="rect">
            <a:avLst/>
          </a:prstGeom>
        </p:spPr>
      </p:pic>
      <p:pic>
        <p:nvPicPr>
          <p:cNvPr id="9" name="Picture 8" title="A black and white photo of a ship">
            <a:extLst>
              <a:ext uri="{FF2B5EF4-FFF2-40B4-BE49-F238E27FC236}">
                <a16:creationId xmlns:a16="http://schemas.microsoft.com/office/drawing/2014/main" id="{D7DA1962-60AE-445B-ABE6-9C0F12CD824C}"/>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663686" y="1124571"/>
            <a:ext cx="2251790" cy="2216222"/>
          </a:xfrm>
          <a:prstGeom prst="rect">
            <a:avLst/>
          </a:prstGeom>
        </p:spPr>
      </p:pic>
      <p:pic>
        <p:nvPicPr>
          <p:cNvPr id="7" name="Picture 6" title="A large ship">
            <a:extLst>
              <a:ext uri="{FF2B5EF4-FFF2-40B4-BE49-F238E27FC236}">
                <a16:creationId xmlns:a16="http://schemas.microsoft.com/office/drawing/2014/main" id="{A20F2E85-407C-4A1B-9CEE-E1FA6B6F538E}"/>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4615683" y="1122808"/>
            <a:ext cx="3880765" cy="3858645"/>
          </a:xfrm>
          <a:prstGeom prst="rect">
            <a:avLst/>
          </a:prstGeom>
        </p:spPr>
      </p:pic>
      <p:sp>
        <p:nvSpPr>
          <p:cNvPr id="2" name="Title 1">
            <a:extLst>
              <a:ext uri="{FF2B5EF4-FFF2-40B4-BE49-F238E27FC236}">
                <a16:creationId xmlns:a16="http://schemas.microsoft.com/office/drawing/2014/main" id="{F6F65665-84AA-42B7-BA05-A0DC942F4B01}"/>
              </a:ext>
            </a:extLst>
          </p:cNvPr>
          <p:cNvSpPr>
            <a:spLocks noGrp="1"/>
          </p:cNvSpPr>
          <p:nvPr>
            <p:ph type="title"/>
          </p:nvPr>
        </p:nvSpPr>
        <p:spPr>
          <a:xfrm>
            <a:off x="656623" y="690217"/>
            <a:ext cx="2830940" cy="1199782"/>
          </a:xfrm>
        </p:spPr>
        <p:txBody>
          <a:bodyPr>
            <a:normAutofit/>
          </a:bodyPr>
          <a:lstStyle/>
          <a:p>
            <a:r>
              <a:rPr lang="en-US" sz="2000" dirty="0"/>
              <a:t>Guarding of Deck openings and edges</a:t>
            </a:r>
            <a:br>
              <a:rPr lang="en-US" sz="2000" dirty="0"/>
            </a:br>
            <a:r>
              <a:rPr lang="en-US" sz="2000" dirty="0"/>
              <a:t>29CFR1915.73</a:t>
            </a:r>
          </a:p>
        </p:txBody>
      </p:sp>
      <p:sp>
        <p:nvSpPr>
          <p:cNvPr id="3" name="Content Placeholder 2">
            <a:extLst>
              <a:ext uri="{FF2B5EF4-FFF2-40B4-BE49-F238E27FC236}">
                <a16:creationId xmlns:a16="http://schemas.microsoft.com/office/drawing/2014/main" id="{6BD57663-0ADF-4890-8A4A-F601D09584FF}"/>
              </a:ext>
            </a:extLst>
          </p:cNvPr>
          <p:cNvSpPr>
            <a:spLocks noGrp="1"/>
          </p:cNvSpPr>
          <p:nvPr>
            <p:ph idx="1"/>
          </p:nvPr>
        </p:nvSpPr>
        <p:spPr>
          <a:xfrm>
            <a:off x="656624" y="2015732"/>
            <a:ext cx="2828026" cy="3287567"/>
          </a:xfrm>
        </p:spPr>
        <p:txBody>
          <a:bodyPr>
            <a:normAutofit/>
          </a:bodyPr>
          <a:lstStyle/>
          <a:p>
            <a:pPr marL="0" indent="0">
              <a:buNone/>
            </a:pPr>
            <a:r>
              <a:rPr lang="en-US" dirty="0"/>
              <a:t>Applies to ship repair and shipbuilding, does not apply to shipbreaking</a:t>
            </a:r>
          </a:p>
        </p:txBody>
      </p:sp>
    </p:spTree>
    <p:extLst>
      <p:ext uri="{BB962C8B-B14F-4D97-AF65-F5344CB8AC3E}">
        <p14:creationId xmlns:p14="http://schemas.microsoft.com/office/powerpoint/2010/main" val="4072064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18" title="Tan Box">
            <a:extLst>
              <a:ext uri="{FF2B5EF4-FFF2-40B4-BE49-F238E27FC236}">
                <a16:creationId xmlns:a16="http://schemas.microsoft.com/office/drawing/2014/main" id="{021A4066-B261-49FE-952E-A0FE3EE75C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descr="A picture of a worker within suitable guardrails">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7" name="Straight Connector 26" title="Decorative 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9" name="Group 28" descr="black and white graphic depicting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30" name="Rectangle 29">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4" name="Content Placeholder 13" title="Man standing on stairs">
            <a:extLst>
              <a:ext uri="{FF2B5EF4-FFF2-40B4-BE49-F238E27FC236}">
                <a16:creationId xmlns:a16="http://schemas.microsoft.com/office/drawing/2014/main" id="{436CE27C-748B-4F06-8572-83F762642EC6}"/>
              </a:ext>
            </a:extLst>
          </p:cNvPr>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73BA2975-2A20-45D4-9D04-8A29A38A237A}"/>
              </a:ext>
            </a:extLst>
          </p:cNvPr>
          <p:cNvSpPr>
            <a:spLocks noGrp="1"/>
          </p:cNvSpPr>
          <p:nvPr>
            <p:ph type="title"/>
          </p:nvPr>
        </p:nvSpPr>
        <p:spPr>
          <a:xfrm>
            <a:off x="1451580" y="1249020"/>
            <a:ext cx="3530157" cy="1049235"/>
          </a:xfrm>
        </p:spPr>
        <p:txBody>
          <a:bodyPr vert="horz" lIns="91440" tIns="45720" rIns="91440" bIns="45720" rtlCol="0" anchor="t">
            <a:normAutofit/>
          </a:bodyPr>
          <a:lstStyle/>
          <a:p>
            <a:r>
              <a:rPr lang="en-US" sz="2000" dirty="0"/>
              <a:t>Guardrails</a:t>
            </a:r>
            <a:br>
              <a:rPr lang="en-US" sz="2000" dirty="0"/>
            </a:br>
            <a:r>
              <a:rPr lang="en-US" sz="2000" dirty="0">
                <a:cs typeface="Times New Roman" panose="02020603050405020304" pitchFamily="18" charset="0"/>
              </a:rPr>
              <a:t>29CFR1915.73(</a:t>
            </a:r>
            <a:r>
              <a:rPr lang="en-US" sz="2000" cap="none" dirty="0">
                <a:cs typeface="Times New Roman" panose="02020603050405020304" pitchFamily="18" charset="0"/>
              </a:rPr>
              <a:t>d</a:t>
            </a:r>
            <a:r>
              <a:rPr lang="en-US" sz="2000" dirty="0">
                <a:cs typeface="Times New Roman" panose="02020603050405020304" pitchFamily="18" charset="0"/>
              </a:rPr>
              <a:t>)</a:t>
            </a:r>
          </a:p>
        </p:txBody>
      </p:sp>
      <p:sp>
        <p:nvSpPr>
          <p:cNvPr id="9" name="TextBox 8">
            <a:extLst>
              <a:ext uri="{FF2B5EF4-FFF2-40B4-BE49-F238E27FC236}">
                <a16:creationId xmlns:a16="http://schemas.microsoft.com/office/drawing/2014/main" id="{6E21B9B7-044A-4E4E-88DB-5A64F7A55999}"/>
              </a:ext>
            </a:extLst>
          </p:cNvPr>
          <p:cNvSpPr txBox="1"/>
          <p:nvPr/>
        </p:nvSpPr>
        <p:spPr>
          <a:xfrm>
            <a:off x="1451581" y="2015732"/>
            <a:ext cx="3526523" cy="3450613"/>
          </a:xfrm>
          <a:prstGeom prst="rect">
            <a:avLst/>
          </a:prstGeom>
        </p:spPr>
        <p:txBody>
          <a:bodyPr vert="horz" lIns="91440" tIns="45720" rIns="91440" bIns="45720" rtlCol="0" anchor="t">
            <a:normAutofit/>
          </a:bodyPr>
          <a:lstStyle/>
          <a:p>
            <a:pPr defTabSz="914400">
              <a:lnSpc>
                <a:spcPct val="120000"/>
              </a:lnSpc>
              <a:spcAft>
                <a:spcPts val="600"/>
              </a:spcAft>
              <a:buClr>
                <a:schemeClr val="accent1"/>
              </a:buClr>
              <a:buSzPct val="100000"/>
            </a:pPr>
            <a:r>
              <a:rPr lang="en-US" sz="1700" dirty="0"/>
              <a:t>When employees are exposed to unguarded edges of decks, platforms, flats, and similar flat surfaces, more than 5 feet above a solid surface, the edges shall be guarded by adequate guardrails meeting the requirements of 1915.71(j)(1) and (2), unless the nature of the work in progress or the physical conditions prohibit the use or installation of such guardrails.</a:t>
            </a:r>
          </a:p>
        </p:txBody>
      </p:sp>
    </p:spTree>
    <p:extLst>
      <p:ext uri="{BB962C8B-B14F-4D97-AF65-F5344CB8AC3E}">
        <p14:creationId xmlns:p14="http://schemas.microsoft.com/office/powerpoint/2010/main" val="4085061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0" name="Rectangle 39" title="Tan Box">
            <a:extLst>
              <a:ext uri="{FF2B5EF4-FFF2-40B4-BE49-F238E27FC236}">
                <a16:creationId xmlns:a16="http://schemas.microsoft.com/office/drawing/2014/main" id="{3193BA5C-B8F3-4972-BA54-014C48FAFA4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43" descr="A picture illustrating the top rail and mid rail ">
            <a:extLst>
              <a:ext uri="{FF2B5EF4-FFF2-40B4-BE49-F238E27FC236}">
                <a16:creationId xmlns:a16="http://schemas.microsoft.com/office/drawing/2014/main" id="{C04ED70F-D6FD-4EB1-A171-D30F885FE73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48" name="Group 47" descr="black and white graphic depicting a picture frame" title="Picture Frame">
            <a:extLst>
              <a:ext uri="{FF2B5EF4-FFF2-40B4-BE49-F238E27FC236}">
                <a16:creationId xmlns:a16="http://schemas.microsoft.com/office/drawing/2014/main" id="{14EE34E3-F117-4487-8ACF-33DA65FA11B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60131" y="482171"/>
            <a:chExt cx="6091791" cy="5149101"/>
          </a:xfrm>
        </p:grpSpPr>
        <p:sp>
          <p:nvSpPr>
            <p:cNvPr id="49" name="Rectangle 48">
              <a:extLst>
                <a:ext uri="{FF2B5EF4-FFF2-40B4-BE49-F238E27FC236}">
                  <a16:creationId xmlns:a16="http://schemas.microsoft.com/office/drawing/2014/main" id="{39ACC02C-6424-4165-93C4-E83C8E81D462}"/>
                </a:ext>
              </a:extLst>
            </p:cNvPr>
            <p:cNvSpPr/>
            <p:nvPr>
              <p:extLst>
                <p:ext uri="{386F3935-93C4-4BCD-93E2-E3B085C9AB24}">
                  <p16:designElem xmlns:p16="http://schemas.microsoft.com/office/powerpoint/2015/main" val="1"/>
                </p:ext>
              </p:extLst>
            </p:nvPr>
          </p:nvSpPr>
          <p:spPr>
            <a:xfrm>
              <a:off x="5460131" y="482171"/>
              <a:ext cx="6091791"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C182CB9C-C978-4C9B-9AAD-8B1341897550}"/>
                </a:ext>
              </a:extLst>
            </p:cNvPr>
            <p:cNvSpPr/>
            <p:nvPr>
              <p:extLst>
                <p:ext uri="{386F3935-93C4-4BCD-93E2-E3B085C9AB24}">
                  <p16:designElem xmlns:p16="http://schemas.microsoft.com/office/powerpoint/2015/main" val="1"/>
                </p:ext>
              </p:extLst>
            </p:nvPr>
          </p:nvSpPr>
          <p:spPr>
            <a:xfrm>
              <a:off x="5778956" y="812507"/>
              <a:ext cx="5461780"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54" name="Straight Connector 53" title="Decorative Red Line">
            <a:extLst>
              <a:ext uri="{FF2B5EF4-FFF2-40B4-BE49-F238E27FC236}">
                <a16:creationId xmlns:a16="http://schemas.microsoft.com/office/drawing/2014/main" id="{D7162BAB-C25E-4CE9-B87C-F118DC7E7C22}"/>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10" name="Content Placeholder 9" title="Caged Ladder">
            <a:extLst>
              <a:ext uri="{FF2B5EF4-FFF2-40B4-BE49-F238E27FC236}">
                <a16:creationId xmlns:a16="http://schemas.microsoft.com/office/drawing/2014/main" id="{7942D94E-FE4F-4531-9FE2-E040C4531E7A}"/>
              </a:ext>
            </a:extLst>
          </p:cNvPr>
          <p:cNvPicPr>
            <a:picLocks noGrp="1" noChangeAspect="1"/>
          </p:cNvPicPr>
          <p:nvPr>
            <p:ph idx="1"/>
          </p:nvPr>
        </p:nvPicPr>
        <p:blipFill rotWithShape="1">
          <a:blip r:embed="rId3">
            <a:extLst>
              <a:ext uri="{28A0092B-C50C-407E-A947-70E740481C1C}">
                <a14:useLocalDpi xmlns:a14="http://schemas.microsoft.com/office/drawing/2010/main"/>
              </a:ext>
            </a:extLst>
          </a:blip>
          <a:srcRect/>
          <a:stretch/>
        </p:blipFill>
        <p:spPr>
          <a:xfrm>
            <a:off x="6093926" y="1440238"/>
            <a:ext cx="4821551" cy="3218385"/>
          </a:xfrm>
          <a:prstGeom prst="rect">
            <a:avLst/>
          </a:prstGeom>
        </p:spPr>
      </p:pic>
      <p:sp>
        <p:nvSpPr>
          <p:cNvPr id="4" name="Title 1">
            <a:extLst>
              <a:ext uri="{FF2B5EF4-FFF2-40B4-BE49-F238E27FC236}">
                <a16:creationId xmlns:a16="http://schemas.microsoft.com/office/drawing/2014/main" id="{0DD0A210-6FD6-4A5B-B609-F66E0BB77295}"/>
              </a:ext>
            </a:extLst>
          </p:cNvPr>
          <p:cNvSpPr>
            <a:spLocks noGrp="1"/>
          </p:cNvSpPr>
          <p:nvPr>
            <p:ph type="title"/>
          </p:nvPr>
        </p:nvSpPr>
        <p:spPr>
          <a:xfrm>
            <a:off x="1451580" y="1212735"/>
            <a:ext cx="3530157" cy="1049235"/>
          </a:xfrm>
        </p:spPr>
        <p:txBody>
          <a:bodyPr vert="horz" lIns="91440" tIns="45720" rIns="91440" bIns="45720" rtlCol="0" anchor="t">
            <a:normAutofit/>
          </a:bodyPr>
          <a:lstStyle/>
          <a:p>
            <a:r>
              <a:rPr lang="en-US" sz="2000" dirty="0"/>
              <a:t>Guardrails</a:t>
            </a:r>
            <a:br>
              <a:rPr lang="en-US" sz="2000" dirty="0"/>
            </a:br>
            <a:r>
              <a:rPr lang="en-US" sz="2000" dirty="0"/>
              <a:t>29CFR1915.71(j)(1)</a:t>
            </a:r>
          </a:p>
        </p:txBody>
      </p:sp>
      <p:sp>
        <p:nvSpPr>
          <p:cNvPr id="11" name="TextBox 10">
            <a:extLst>
              <a:ext uri="{FF2B5EF4-FFF2-40B4-BE49-F238E27FC236}">
                <a16:creationId xmlns:a16="http://schemas.microsoft.com/office/drawing/2014/main" id="{EAA9B079-E464-4524-B178-67A955488CC0}"/>
              </a:ext>
            </a:extLst>
          </p:cNvPr>
          <p:cNvSpPr txBox="1"/>
          <p:nvPr/>
        </p:nvSpPr>
        <p:spPr>
          <a:xfrm>
            <a:off x="1125004" y="1885100"/>
            <a:ext cx="3526523" cy="3450613"/>
          </a:xfrm>
          <a:prstGeom prst="rect">
            <a:avLst/>
          </a:prstGeom>
        </p:spPr>
        <p:txBody>
          <a:bodyPr vert="horz" lIns="91440" tIns="45720" rIns="91440" bIns="45720" rtlCol="0" anchor="t">
            <a:normAutofit/>
          </a:bodyPr>
          <a:lstStyle/>
          <a:p>
            <a:pPr marL="228600" lvl="1" defTabSz="914400">
              <a:lnSpc>
                <a:spcPct val="120000"/>
              </a:lnSpc>
              <a:spcAft>
                <a:spcPts val="600"/>
              </a:spcAft>
              <a:buClr>
                <a:schemeClr val="accent1"/>
              </a:buClr>
              <a:buSzPct val="100000"/>
            </a:pPr>
            <a:r>
              <a:rPr lang="en-US" sz="2000" dirty="0"/>
              <a:t>A top rail of 42 to 45 inches high.</a:t>
            </a:r>
          </a:p>
          <a:p>
            <a:pPr marL="228600" lvl="1" defTabSz="914400">
              <a:lnSpc>
                <a:spcPct val="120000"/>
              </a:lnSpc>
              <a:spcAft>
                <a:spcPts val="600"/>
              </a:spcAft>
              <a:buClr>
                <a:schemeClr val="accent1"/>
              </a:buClr>
              <a:buSzPct val="100000"/>
            </a:pPr>
            <a:r>
              <a:rPr lang="en-US" sz="2000" dirty="0"/>
              <a:t>A </a:t>
            </a:r>
            <a:r>
              <a:rPr lang="en-US" sz="2000" dirty="0" err="1"/>
              <a:t>midrail</a:t>
            </a:r>
            <a:r>
              <a:rPr lang="en-US" sz="2000" dirty="0"/>
              <a:t> located halfway between the top rail and the platform.</a:t>
            </a:r>
          </a:p>
        </p:txBody>
      </p:sp>
    </p:spTree>
    <p:extLst>
      <p:ext uri="{BB962C8B-B14F-4D97-AF65-F5344CB8AC3E}">
        <p14:creationId xmlns:p14="http://schemas.microsoft.com/office/powerpoint/2010/main" val="269552535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864</Words>
  <Application>Microsoft Office PowerPoint</Application>
  <PresentationFormat>Widescreen</PresentationFormat>
  <Paragraphs>44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Gill Sans MT</vt:lpstr>
      <vt:lpstr>Times New Roman</vt:lpstr>
      <vt:lpstr>Gallery</vt:lpstr>
      <vt:lpstr>Walking Working Surfaces: Maritime Rules</vt:lpstr>
      <vt:lpstr>Disclaimer</vt:lpstr>
      <vt:lpstr>Scaffolds, ladders, and other working surfaces 29CFR1915.71(b)(4)</vt:lpstr>
      <vt:lpstr>Scaffolds, ladders, and other working surfaces 29CFR1915.71(b)(8)</vt:lpstr>
      <vt:lpstr>Scaffolds, ladders, and other working surfaces 29CFR1915.71(d)(1)</vt:lpstr>
      <vt:lpstr>Scaffolds, ladders, and other working surfaces 29CFR1915.71(i)(1)</vt:lpstr>
      <vt:lpstr>Guarding of Deck openings and edges 29CFR1915.73</vt:lpstr>
      <vt:lpstr>Guardrails 29CFR1915.73(d)</vt:lpstr>
      <vt:lpstr>Guardrails 29CFR1915.71(j)(1)</vt:lpstr>
      <vt:lpstr>Scaffolds, ladders, and other working surfaces</vt:lpstr>
      <vt:lpstr>More Scaffolds, ladders, and other working surfaces</vt:lpstr>
      <vt:lpstr>Guarding of deck openings and edges 29CFR1915.73(b)</vt:lpstr>
      <vt:lpstr>Guarding of deck openings and edges 29CFR1915.74(a)(3)</vt:lpstr>
      <vt:lpstr>Access to cargo spaces and confined spaces 29CFR1915.76(a)(1)</vt:lpstr>
      <vt:lpstr>Access to cargo spaces and confined spaces 29CFR1915.76(a)(3)</vt:lpstr>
      <vt:lpstr>More Access to cargo spaces and confined spaces 29CFR1915.76(a)(3)</vt:lpstr>
      <vt:lpstr>Working surfaces 1915.77(c)</vt:lpstr>
      <vt:lpstr>housekeeping 29CFR1915.81(a)(1) and (a)(3)</vt:lpstr>
      <vt:lpstr>Time to test your knowledge of the topic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2021-07-08T16:27:04Z</dcterms:created>
  <dcterms:modified xsi:type="dcterms:W3CDTF">2021-07-08T16:27:17Z</dcterms:modified>
</cp:coreProperties>
</file>