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477" r:id="rId2"/>
    <p:sldId id="366" r:id="rId3"/>
    <p:sldId id="346" r:id="rId4"/>
    <p:sldId id="435" r:id="rId5"/>
    <p:sldId id="478" r:id="rId6"/>
    <p:sldId id="273" r:id="rId7"/>
    <p:sldId id="261" r:id="rId8"/>
    <p:sldId id="267" r:id="rId9"/>
    <p:sldId id="268" r:id="rId10"/>
    <p:sldId id="364" r:id="rId11"/>
    <p:sldId id="263" r:id="rId12"/>
    <p:sldId id="266" r:id="rId13"/>
    <p:sldId id="265" r:id="rId14"/>
    <p:sldId id="274" r:id="rId15"/>
    <p:sldId id="275" r:id="rId16"/>
    <p:sldId id="276" r:id="rId17"/>
    <p:sldId id="264" r:id="rId18"/>
    <p:sldId id="269" r:id="rId19"/>
    <p:sldId id="271" r:id="rId20"/>
    <p:sldId id="258" r:id="rId21"/>
    <p:sldId id="367" r:id="rId22"/>
    <p:sldId id="421" r:id="rId23"/>
    <p:sldId id="355" r:id="rId24"/>
    <p:sldId id="358" r:id="rId25"/>
    <p:sldId id="434" r:id="rId26"/>
    <p:sldId id="368" r:id="rId27"/>
    <p:sldId id="479" r:id="rId28"/>
    <p:sldId id="468" r:id="rId29"/>
    <p:sldId id="409" r:id="rId30"/>
    <p:sldId id="444" r:id="rId31"/>
    <p:sldId id="402" r:id="rId32"/>
    <p:sldId id="443" r:id="rId33"/>
    <p:sldId id="407" r:id="rId34"/>
    <p:sldId id="392" r:id="rId35"/>
    <p:sldId id="399" r:id="rId36"/>
    <p:sldId id="370" r:id="rId37"/>
    <p:sldId id="408" r:id="rId38"/>
    <p:sldId id="446" r:id="rId39"/>
    <p:sldId id="424" r:id="rId40"/>
    <p:sldId id="445" r:id="rId41"/>
    <p:sldId id="377" r:id="rId42"/>
    <p:sldId id="375" r:id="rId43"/>
    <p:sldId id="391" r:id="rId44"/>
    <p:sldId id="427" r:id="rId45"/>
    <p:sldId id="448" r:id="rId46"/>
    <p:sldId id="449" r:id="rId47"/>
    <p:sldId id="430" r:id="rId48"/>
    <p:sldId id="429" r:id="rId49"/>
    <p:sldId id="410" r:id="rId50"/>
    <p:sldId id="376" r:id="rId51"/>
    <p:sldId id="423" r:id="rId52"/>
    <p:sldId id="512" r:id="rId53"/>
    <p:sldId id="513" r:id="rId54"/>
    <p:sldId id="480" r:id="rId55"/>
    <p:sldId id="481" r:id="rId56"/>
    <p:sldId id="482" r:id="rId57"/>
    <p:sldId id="483" r:id="rId58"/>
    <p:sldId id="484" r:id="rId59"/>
    <p:sldId id="485" r:id="rId60"/>
    <p:sldId id="486" r:id="rId61"/>
    <p:sldId id="487" r:id="rId62"/>
    <p:sldId id="488" r:id="rId63"/>
    <p:sldId id="489" r:id="rId64"/>
    <p:sldId id="490" r:id="rId65"/>
    <p:sldId id="491" r:id="rId66"/>
    <p:sldId id="492" r:id="rId67"/>
    <p:sldId id="493" r:id="rId68"/>
    <p:sldId id="494" r:id="rId69"/>
    <p:sldId id="495" r:id="rId70"/>
    <p:sldId id="496" r:id="rId71"/>
    <p:sldId id="497" r:id="rId72"/>
    <p:sldId id="498" r:id="rId73"/>
    <p:sldId id="499" r:id="rId74"/>
    <p:sldId id="500" r:id="rId75"/>
    <p:sldId id="501" r:id="rId76"/>
    <p:sldId id="502" r:id="rId77"/>
    <p:sldId id="503" r:id="rId78"/>
    <p:sldId id="504" r:id="rId79"/>
    <p:sldId id="505" r:id="rId80"/>
    <p:sldId id="506" r:id="rId81"/>
    <p:sldId id="507" r:id="rId82"/>
    <p:sldId id="508" r:id="rId83"/>
    <p:sldId id="509" r:id="rId84"/>
    <p:sldId id="510" r:id="rId85"/>
    <p:sldId id="511"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34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5" autoAdjust="0"/>
    <p:restoredTop sz="93002" autoAdjust="0"/>
  </p:normalViewPr>
  <p:slideViewPr>
    <p:cSldViewPr snapToGrid="0" snapToObjects="1">
      <p:cViewPr varScale="1">
        <p:scale>
          <a:sx n="43" d="100"/>
          <a:sy n="43" d="100"/>
        </p:scale>
        <p:origin x="82"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0.svg"/><Relationship Id="rId1" Type="http://schemas.openxmlformats.org/officeDocument/2006/relationships/image" Target="../media/image74.png"/><Relationship Id="rId4" Type="http://schemas.openxmlformats.org/officeDocument/2006/relationships/image" Target="../media/image9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0.svg"/><Relationship Id="rId1" Type="http://schemas.openxmlformats.org/officeDocument/2006/relationships/image" Target="../media/image74.png"/><Relationship Id="rId4" Type="http://schemas.openxmlformats.org/officeDocument/2006/relationships/image" Target="../media/image9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BB693-82D7-4EB1-B155-028A49F43CF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CD298F5-FA7E-4120-9909-AB92A148246D}">
      <dgm:prSet/>
      <dgm:spPr/>
      <dgm:t>
        <a:bodyPr/>
        <a:lstStyle/>
        <a:p>
          <a:r>
            <a:rPr lang="en-US" dirty="0"/>
            <a:t>Don’t cut trees or wood alone!</a:t>
          </a:r>
        </a:p>
      </dgm:t>
    </dgm:pt>
    <dgm:pt modelId="{98FB7B46-043D-4FB5-86C3-472887C23B33}" type="parTrans" cxnId="{939A0458-90C7-4931-8B8A-51A0B82B49A0}">
      <dgm:prSet/>
      <dgm:spPr/>
      <dgm:t>
        <a:bodyPr/>
        <a:lstStyle/>
        <a:p>
          <a:endParaRPr lang="en-US"/>
        </a:p>
      </dgm:t>
    </dgm:pt>
    <dgm:pt modelId="{9E71AD31-7A0F-419D-8817-C98C383EC7EE}" type="sibTrans" cxnId="{939A0458-90C7-4931-8B8A-51A0B82B49A0}">
      <dgm:prSet/>
      <dgm:spPr/>
      <dgm:t>
        <a:bodyPr/>
        <a:lstStyle/>
        <a:p>
          <a:endParaRPr lang="en-US"/>
        </a:p>
      </dgm:t>
    </dgm:pt>
    <dgm:pt modelId="{8F95614C-5044-4D45-9DF9-D3D7EEE44FEE}">
      <dgm:prSet/>
      <dgm:spPr/>
      <dgm:t>
        <a:bodyPr/>
        <a:lstStyle/>
        <a:p>
          <a:r>
            <a:rPr lang="en-US"/>
            <a:t>Look for and take advantage of  training opportunities!  </a:t>
          </a:r>
        </a:p>
      </dgm:t>
    </dgm:pt>
    <dgm:pt modelId="{C2040EAF-CE6C-4CD8-B488-5DFDD37142EB}" type="parTrans" cxnId="{93A690B7-6D68-4A70-9ED8-E6A95A8C1C71}">
      <dgm:prSet/>
      <dgm:spPr/>
      <dgm:t>
        <a:bodyPr/>
        <a:lstStyle/>
        <a:p>
          <a:endParaRPr lang="en-US"/>
        </a:p>
      </dgm:t>
    </dgm:pt>
    <dgm:pt modelId="{20D1B49D-0A28-41CE-B956-411133D3E175}" type="sibTrans" cxnId="{93A690B7-6D68-4A70-9ED8-E6A95A8C1C71}">
      <dgm:prSet/>
      <dgm:spPr/>
      <dgm:t>
        <a:bodyPr/>
        <a:lstStyle/>
        <a:p>
          <a:endParaRPr lang="en-US"/>
        </a:p>
      </dgm:t>
    </dgm:pt>
    <dgm:pt modelId="{D4179046-6978-409F-93FC-DA5FF4257768}" type="pres">
      <dgm:prSet presAssocID="{BA5BB693-82D7-4EB1-B155-028A49F43CF8}" presName="root" presStyleCnt="0">
        <dgm:presLayoutVars>
          <dgm:dir/>
          <dgm:resizeHandles val="exact"/>
        </dgm:presLayoutVars>
      </dgm:prSet>
      <dgm:spPr/>
      <dgm:t>
        <a:bodyPr/>
        <a:lstStyle/>
        <a:p>
          <a:endParaRPr lang="en-US"/>
        </a:p>
      </dgm:t>
    </dgm:pt>
    <dgm:pt modelId="{80FEA9B8-004E-45A4-B355-CACB79180569}" type="pres">
      <dgm:prSet presAssocID="{1CD298F5-FA7E-4120-9909-AB92A148246D}" presName="compNode" presStyleCnt="0"/>
      <dgm:spPr/>
    </dgm:pt>
    <dgm:pt modelId="{73BB8009-0251-457F-B292-103884783E1F}" type="pres">
      <dgm:prSet presAssocID="{1CD298F5-FA7E-4120-9909-AB92A148246D}" presName="bgRect" presStyleLbl="bgShp" presStyleIdx="0" presStyleCnt="2" custLinFactNeighborX="7432"/>
      <dgm:spPr/>
    </dgm:pt>
    <dgm:pt modelId="{104C4E25-05FC-4E0E-98D7-95AC1F480288}" type="pres">
      <dgm:prSet presAssocID="{1CD298F5-FA7E-4120-9909-AB92A148246D}"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Fir tree"/>
        </a:ext>
      </dgm:extLst>
    </dgm:pt>
    <dgm:pt modelId="{62FF332E-7EF7-413F-A4A1-74C825ED0A04}" type="pres">
      <dgm:prSet presAssocID="{1CD298F5-FA7E-4120-9909-AB92A148246D}" presName="spaceRect" presStyleCnt="0"/>
      <dgm:spPr/>
    </dgm:pt>
    <dgm:pt modelId="{5E9B1EC2-1BE1-47CE-A7B8-600406839589}" type="pres">
      <dgm:prSet presAssocID="{1CD298F5-FA7E-4120-9909-AB92A148246D}" presName="parTx" presStyleLbl="revTx" presStyleIdx="0" presStyleCnt="2">
        <dgm:presLayoutVars>
          <dgm:chMax val="0"/>
          <dgm:chPref val="0"/>
        </dgm:presLayoutVars>
      </dgm:prSet>
      <dgm:spPr/>
      <dgm:t>
        <a:bodyPr/>
        <a:lstStyle/>
        <a:p>
          <a:endParaRPr lang="en-US"/>
        </a:p>
      </dgm:t>
    </dgm:pt>
    <dgm:pt modelId="{AAAD71D2-2BE3-4BE4-B9A3-AC8AB3676CF2}" type="pres">
      <dgm:prSet presAssocID="{9E71AD31-7A0F-419D-8817-C98C383EC7EE}" presName="sibTrans" presStyleCnt="0"/>
      <dgm:spPr/>
    </dgm:pt>
    <dgm:pt modelId="{6AB829E9-AADA-40D0-B454-1AA0C809F50F}" type="pres">
      <dgm:prSet presAssocID="{8F95614C-5044-4D45-9DF9-D3D7EEE44FEE}" presName="compNode" presStyleCnt="0"/>
      <dgm:spPr/>
    </dgm:pt>
    <dgm:pt modelId="{2460F319-96EF-4B84-B11F-0F89B759EFA1}" type="pres">
      <dgm:prSet presAssocID="{8F95614C-5044-4D45-9DF9-D3D7EEE44FEE}" presName="bgRect" presStyleLbl="bgShp" presStyleIdx="1" presStyleCnt="2"/>
      <dgm:spPr/>
    </dgm:pt>
    <dgm:pt modelId="{348E9C4C-5921-452A-867B-5429C5E38B94}" type="pres">
      <dgm:prSet presAssocID="{8F95614C-5044-4D45-9DF9-D3D7EEE44FEE}"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26E77446-865F-4348-8F03-B0A83B717D68}" type="pres">
      <dgm:prSet presAssocID="{8F95614C-5044-4D45-9DF9-D3D7EEE44FEE}" presName="spaceRect" presStyleCnt="0"/>
      <dgm:spPr/>
    </dgm:pt>
    <dgm:pt modelId="{E622DFA5-596C-4D06-80DD-07A02516AC5B}" type="pres">
      <dgm:prSet presAssocID="{8F95614C-5044-4D45-9DF9-D3D7EEE44FEE}" presName="parTx" presStyleLbl="revTx" presStyleIdx="1" presStyleCnt="2">
        <dgm:presLayoutVars>
          <dgm:chMax val="0"/>
          <dgm:chPref val="0"/>
        </dgm:presLayoutVars>
      </dgm:prSet>
      <dgm:spPr/>
      <dgm:t>
        <a:bodyPr/>
        <a:lstStyle/>
        <a:p>
          <a:endParaRPr lang="en-US"/>
        </a:p>
      </dgm:t>
    </dgm:pt>
  </dgm:ptLst>
  <dgm:cxnLst>
    <dgm:cxn modelId="{7EB2D673-960A-45B7-8F4E-02C47BE7A443}" type="presOf" srcId="{BA5BB693-82D7-4EB1-B155-028A49F43CF8}" destId="{D4179046-6978-409F-93FC-DA5FF4257768}" srcOrd="0" destOrd="0" presId="urn:microsoft.com/office/officeart/2018/2/layout/IconVerticalSolidList"/>
    <dgm:cxn modelId="{4A9928B9-C01A-4DE3-BE1E-0BC7B4BE37B5}" type="presOf" srcId="{8F95614C-5044-4D45-9DF9-D3D7EEE44FEE}" destId="{E622DFA5-596C-4D06-80DD-07A02516AC5B}" srcOrd="0" destOrd="0" presId="urn:microsoft.com/office/officeart/2018/2/layout/IconVerticalSolidList"/>
    <dgm:cxn modelId="{939A0458-90C7-4931-8B8A-51A0B82B49A0}" srcId="{BA5BB693-82D7-4EB1-B155-028A49F43CF8}" destId="{1CD298F5-FA7E-4120-9909-AB92A148246D}" srcOrd="0" destOrd="0" parTransId="{98FB7B46-043D-4FB5-86C3-472887C23B33}" sibTransId="{9E71AD31-7A0F-419D-8817-C98C383EC7EE}"/>
    <dgm:cxn modelId="{B732FBC0-3F53-4A36-8332-E6B6925555A1}" type="presOf" srcId="{1CD298F5-FA7E-4120-9909-AB92A148246D}" destId="{5E9B1EC2-1BE1-47CE-A7B8-600406839589}" srcOrd="0" destOrd="0" presId="urn:microsoft.com/office/officeart/2018/2/layout/IconVerticalSolidList"/>
    <dgm:cxn modelId="{93A690B7-6D68-4A70-9ED8-E6A95A8C1C71}" srcId="{BA5BB693-82D7-4EB1-B155-028A49F43CF8}" destId="{8F95614C-5044-4D45-9DF9-D3D7EEE44FEE}" srcOrd="1" destOrd="0" parTransId="{C2040EAF-CE6C-4CD8-B488-5DFDD37142EB}" sibTransId="{20D1B49D-0A28-41CE-B956-411133D3E175}"/>
    <dgm:cxn modelId="{4EDD6523-6B80-4543-AEEC-535CFFD220EB}" type="presParOf" srcId="{D4179046-6978-409F-93FC-DA5FF4257768}" destId="{80FEA9B8-004E-45A4-B355-CACB79180569}" srcOrd="0" destOrd="0" presId="urn:microsoft.com/office/officeart/2018/2/layout/IconVerticalSolidList"/>
    <dgm:cxn modelId="{3869272F-467D-4300-BD69-20D960917E93}" type="presParOf" srcId="{80FEA9B8-004E-45A4-B355-CACB79180569}" destId="{73BB8009-0251-457F-B292-103884783E1F}" srcOrd="0" destOrd="0" presId="urn:microsoft.com/office/officeart/2018/2/layout/IconVerticalSolidList"/>
    <dgm:cxn modelId="{4E877B7D-FECB-4A1D-BDCE-6D9D53527536}" type="presParOf" srcId="{80FEA9B8-004E-45A4-B355-CACB79180569}" destId="{104C4E25-05FC-4E0E-98D7-95AC1F480288}" srcOrd="1" destOrd="0" presId="urn:microsoft.com/office/officeart/2018/2/layout/IconVerticalSolidList"/>
    <dgm:cxn modelId="{C4D5EDC3-4807-49E3-AFF6-71B4D174B5EB}" type="presParOf" srcId="{80FEA9B8-004E-45A4-B355-CACB79180569}" destId="{62FF332E-7EF7-413F-A4A1-74C825ED0A04}" srcOrd="2" destOrd="0" presId="urn:microsoft.com/office/officeart/2018/2/layout/IconVerticalSolidList"/>
    <dgm:cxn modelId="{401CD1A7-F10A-4A86-AC59-94562FCF54B5}" type="presParOf" srcId="{80FEA9B8-004E-45A4-B355-CACB79180569}" destId="{5E9B1EC2-1BE1-47CE-A7B8-600406839589}" srcOrd="3" destOrd="0" presId="urn:microsoft.com/office/officeart/2018/2/layout/IconVerticalSolidList"/>
    <dgm:cxn modelId="{74A09B07-997E-40FB-8B50-B70BEBDED14E}" type="presParOf" srcId="{D4179046-6978-409F-93FC-DA5FF4257768}" destId="{AAAD71D2-2BE3-4BE4-B9A3-AC8AB3676CF2}" srcOrd="1" destOrd="0" presId="urn:microsoft.com/office/officeart/2018/2/layout/IconVerticalSolidList"/>
    <dgm:cxn modelId="{55F04ED3-C73D-4395-B222-ABBD72DBD002}" type="presParOf" srcId="{D4179046-6978-409F-93FC-DA5FF4257768}" destId="{6AB829E9-AADA-40D0-B454-1AA0C809F50F}" srcOrd="2" destOrd="0" presId="urn:microsoft.com/office/officeart/2018/2/layout/IconVerticalSolidList"/>
    <dgm:cxn modelId="{4DD534DF-2182-401D-8F92-3282669944CF}" type="presParOf" srcId="{6AB829E9-AADA-40D0-B454-1AA0C809F50F}" destId="{2460F319-96EF-4B84-B11F-0F89B759EFA1}" srcOrd="0" destOrd="0" presId="urn:microsoft.com/office/officeart/2018/2/layout/IconVerticalSolidList"/>
    <dgm:cxn modelId="{39A26516-E85C-40C6-9162-C76E6B6D99C7}" type="presParOf" srcId="{6AB829E9-AADA-40D0-B454-1AA0C809F50F}" destId="{348E9C4C-5921-452A-867B-5429C5E38B94}" srcOrd="1" destOrd="0" presId="urn:microsoft.com/office/officeart/2018/2/layout/IconVerticalSolidList"/>
    <dgm:cxn modelId="{17C3952D-4A75-453F-9E71-D1643B51E0D8}" type="presParOf" srcId="{6AB829E9-AADA-40D0-B454-1AA0C809F50F}" destId="{26E77446-865F-4348-8F03-B0A83B717D68}" srcOrd="2" destOrd="0" presId="urn:microsoft.com/office/officeart/2018/2/layout/IconVerticalSolidList"/>
    <dgm:cxn modelId="{E88780BC-8B5A-4D7A-9F08-82F64766F0AB}" type="presParOf" srcId="{6AB829E9-AADA-40D0-B454-1AA0C809F50F}" destId="{E622DFA5-596C-4D06-80DD-07A02516AC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B8009-0251-457F-B292-103884783E1F}">
      <dsp:nvSpPr>
        <dsp:cNvPr id="0" name=""/>
        <dsp:cNvSpPr/>
      </dsp:nvSpPr>
      <dsp:spPr>
        <a:xfrm>
          <a:off x="0" y="956290"/>
          <a:ext cx="6513512" cy="17654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C4E25-05FC-4E0E-98D7-95AC1F480288}">
      <dsp:nvSpPr>
        <dsp:cNvPr id="0" name=""/>
        <dsp:cNvSpPr/>
      </dsp:nvSpPr>
      <dsp:spPr>
        <a:xfrm>
          <a:off x="534051" y="1353518"/>
          <a:ext cx="971002" cy="97100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9B1EC2-1BE1-47CE-A7B8-600406839589}">
      <dsp:nvSpPr>
        <dsp:cNvPr id="0" name=""/>
        <dsp:cNvSpPr/>
      </dsp:nvSpPr>
      <dsp:spPr>
        <a:xfrm>
          <a:off x="2039104" y="956290"/>
          <a:ext cx="4474407" cy="176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44" tIns="186844" rIns="186844" bIns="186844" numCol="1" spcCol="1270" anchor="ctr" anchorCtr="0">
          <a:noAutofit/>
        </a:bodyPr>
        <a:lstStyle/>
        <a:p>
          <a:pPr lvl="0" algn="l" defTabSz="1111250">
            <a:lnSpc>
              <a:spcPct val="90000"/>
            </a:lnSpc>
            <a:spcBef>
              <a:spcPct val="0"/>
            </a:spcBef>
            <a:spcAft>
              <a:spcPct val="35000"/>
            </a:spcAft>
          </a:pPr>
          <a:r>
            <a:rPr lang="en-US" sz="2500" kern="1200" dirty="0"/>
            <a:t>Don’t cut trees or wood alone!</a:t>
          </a:r>
        </a:p>
      </dsp:txBody>
      <dsp:txXfrm>
        <a:off x="2039104" y="956290"/>
        <a:ext cx="4474407" cy="1765458"/>
      </dsp:txXfrm>
    </dsp:sp>
    <dsp:sp modelId="{2460F319-96EF-4B84-B11F-0F89B759EFA1}">
      <dsp:nvSpPr>
        <dsp:cNvPr id="0" name=""/>
        <dsp:cNvSpPr/>
      </dsp:nvSpPr>
      <dsp:spPr>
        <a:xfrm>
          <a:off x="0" y="3163113"/>
          <a:ext cx="6513512" cy="17654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8E9C4C-5921-452A-867B-5429C5E38B94}">
      <dsp:nvSpPr>
        <dsp:cNvPr id="0" name=""/>
        <dsp:cNvSpPr/>
      </dsp:nvSpPr>
      <dsp:spPr>
        <a:xfrm>
          <a:off x="534051" y="3560341"/>
          <a:ext cx="971002" cy="971002"/>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22DFA5-596C-4D06-80DD-07A02516AC5B}">
      <dsp:nvSpPr>
        <dsp:cNvPr id="0" name=""/>
        <dsp:cNvSpPr/>
      </dsp:nvSpPr>
      <dsp:spPr>
        <a:xfrm>
          <a:off x="2039104" y="3163113"/>
          <a:ext cx="4474407" cy="176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44" tIns="186844" rIns="186844" bIns="186844" numCol="1" spcCol="1270" anchor="ctr" anchorCtr="0">
          <a:noAutofit/>
        </a:bodyPr>
        <a:lstStyle/>
        <a:p>
          <a:pPr lvl="0" algn="l" defTabSz="1111250">
            <a:lnSpc>
              <a:spcPct val="90000"/>
            </a:lnSpc>
            <a:spcBef>
              <a:spcPct val="0"/>
            </a:spcBef>
            <a:spcAft>
              <a:spcPct val="35000"/>
            </a:spcAft>
          </a:pPr>
          <a:r>
            <a:rPr lang="en-US" sz="2500" kern="1200"/>
            <a:t>Look for and take advantage of  training opportunities!  </a:t>
          </a:r>
        </a:p>
      </dsp:txBody>
      <dsp:txXfrm>
        <a:off x="2039104" y="3163113"/>
        <a:ext cx="4474407" cy="17654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54E2A-8FD6-994A-AF88-CB53FE2A97C7}" type="datetimeFigureOut">
              <a:rPr lang="en-US" smtClean="0"/>
              <a:t>7/7/2021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492DC-1975-D54A-8EFA-F49DD7212D4C}" type="slidenum">
              <a:rPr lang="en-US" smtClean="0"/>
              <a:t>‹#›</a:t>
            </a:fld>
            <a:endParaRPr lang="en-US"/>
          </a:p>
        </p:txBody>
      </p:sp>
    </p:spTree>
    <p:extLst>
      <p:ext uri="{BB962C8B-B14F-4D97-AF65-F5344CB8AC3E}">
        <p14:creationId xmlns:p14="http://schemas.microsoft.com/office/powerpoint/2010/main" val="9453058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nsplash.com/@jeremyperkins?utm_source=unsplash&amp;utm_medium=referral&amp;utm_content=creditCopyTex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unsplash.com/search/photos/electricity?utm_source=unsplash&amp;utm_medium=referral&amp;utm_content=creditCopyTex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unsplash.com/@simonasroka?utm_source=unsplash&amp;utm_medium=referral&amp;utm_content=creditCopyText"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unsplash.com/search/photos/electric-wires?utm_source=unsplash&amp;utm_medium=referral&amp;utm_content=creditCopyText"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flickr.com/photos/hz536n/"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unsplash.com/@tanrenzu?utm_source=unsplash&amp;utm_medium=referral&amp;utm_content=creditCopyText"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s://unsplash.com/s/photos/tree?utm_source=unsplash&amp;utm_medium=referral&amp;utm_content=creditCopyText" TargetMode="Externa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unsplash.com/@karthikchandrasekar?utm_source=unsplash&amp;utm_medium=referral&amp;utm_content=creditCopyText"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s://unsplash.com/s/photos/fallen-tree?utm_source=unsplash&amp;utm_medium=referral&amp;utm_content=creditCopyTex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unsplash.com/@_zachreiner_?utm_source=unsplash&amp;utm_medium=referral&amp;utm_content=creditCopyText" TargetMode="External"/><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hyperlink" Target="https://unsplash.com/s/photos/fallen-tree?utm_source=unsplash&amp;utm_medium=referral&amp;utm_content=creditCopyText" TargetMode="Externa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flickr.com/photos/jeremyhollis/"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flickr.com/people/oldonliner/"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flickr.com/photos/ahlness/"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ograph.org.uk/profile/40672"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reativecommons.org/licenses/by-sa/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Sister Margaret Ann Video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youtu.be</a:t>
            </a:r>
            <a:r>
              <a:rPr lang="en-US" sz="1200" kern="1200" dirty="0">
                <a:solidFill>
                  <a:schemeClr val="tx1"/>
                </a:solidFill>
                <a:effectLst/>
                <a:latin typeface="+mn-lt"/>
                <a:ea typeface="+mn-ea"/>
                <a:cs typeface="+mn-cs"/>
              </a:rPr>
              <a:t>/e-ozLCZT4wg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disasters happen, it’s natural to want to help out. Let’s watch as Sister Margaret Ann jumps right in to help clean up after a storm.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Show the video.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can probably agree with Sister Margaret Ann, that lending a hand is a good habit. But one of the first rules of emergency response is to make sure you don’t become another victim in need of help.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risks do you noticed in the video? (No PPE for chainsaw user; bad positioning -cutting below knees without kneeling; clothing that can get caught in the saw; in the road with no traffic control or barriers, Poison ivy, insects, abrasions . . .) What is her plan? she appears to be making random cuts with no plan.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a:t>
            </a:fld>
            <a:endParaRPr lang="en-US"/>
          </a:p>
        </p:txBody>
      </p:sp>
    </p:spTree>
    <p:extLst>
      <p:ext uri="{BB962C8B-B14F-4D97-AF65-F5344CB8AC3E}">
        <p14:creationId xmlns:p14="http://schemas.microsoft.com/office/powerpoint/2010/main" val="524448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#11 Safety Glasses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chainsaw blade bites into the tree, bark, wood chips, and tiny bits of the metal blade explode into the air. The face and eyes are nice, soft targets for all this flying debris. While a faceguard with a mesh screen protects the face, it isn’t enough to protect eyes from injury. Neither are eyeglasses or sunglasses. Flying objects can shatter the lenses of regular eyewear, increasing the chances of eye injury.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Safety glasses or goggles with side protection or wrap-around lenses, deflect threats that come at the eyes from both the front and the side. There are safety glasses and goggles that fit over prescription eyewear. Alternatively,  safety eye wear can be made to a vision prescription, even for bifocals.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Whether prescription or off-the-shelf safety glasses are worn, select models that: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resist fogging 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resist scratches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offer UV protection to minimize eye damage from UV light,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an ANSI/ISEA impact rating of Z87.1.</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Hand out safety glasses and ask them what the ANSI rating is.  There should be at least one set of eyeglasses that is not stamped with the proper ANSI rating.</a:t>
            </a:r>
            <a:endParaRPr lang="en-US"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A492DC-1975-D54A-8EFA-F49DD7212D4C}" type="slidenum">
              <a:rPr lang="en-US" smtClean="0"/>
              <a:t>11</a:t>
            </a:fld>
            <a:endParaRPr lang="en-US"/>
          </a:p>
        </p:txBody>
      </p:sp>
    </p:spTree>
    <p:extLst>
      <p:ext uri="{BB962C8B-B14F-4D97-AF65-F5344CB8AC3E}">
        <p14:creationId xmlns:p14="http://schemas.microsoft.com/office/powerpoint/2010/main" val="307532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#12 Hearing is Important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Hearing is very important.  </a:t>
            </a:r>
          </a:p>
          <a:p>
            <a:r>
              <a:rPr lang="en-US" sz="1200" i="1" kern="1200" dirty="0">
                <a:solidFill>
                  <a:schemeClr val="tx1"/>
                </a:solidFill>
                <a:effectLst/>
                <a:latin typeface="+mn-lt"/>
                <a:ea typeface="+mn-ea"/>
                <a:cs typeface="+mn-cs"/>
              </a:rPr>
              <a:t>Read the slide.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problems aren’t apparent in young people in their 20s, but become apparent as they age. How many of you have experienced some hearing loss? What are the signs that hearing is damaged? </a:t>
            </a:r>
          </a:p>
          <a:p>
            <a:r>
              <a:rPr lang="en-US" sz="1200" i="1" kern="1200" dirty="0">
                <a:solidFill>
                  <a:schemeClr val="tx1"/>
                </a:solidFill>
                <a:effectLst/>
                <a:latin typeface="+mn-lt"/>
                <a:ea typeface="+mn-ea"/>
                <a:cs typeface="+mn-cs"/>
              </a:rPr>
              <a:t>(Wait for the audience to respond.  Possible answers: ringing in the ears, temporary deafness, get in the car the next day and the radio is too loud).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loud does something need to be to cause noise induced hearing loss?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12</a:t>
            </a:fld>
            <a:endParaRPr lang="en-US"/>
          </a:p>
        </p:txBody>
      </p:sp>
    </p:spTree>
    <p:extLst>
      <p:ext uri="{BB962C8B-B14F-4D97-AF65-F5344CB8AC3E}">
        <p14:creationId xmlns:p14="http://schemas.microsoft.com/office/powerpoint/2010/main" val="2694695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#13. Noise Measurement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Loudness is only one factor contributing to noise induced hearing loss. Length of exposure and proximity to the noise are also factors. Sound is measured in decibels (dB). When exposed to noise at the 85dB level or above repeatedly or for long periods of time, hearing loss is likely.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many decibels of noise does a chainsaw produce? A new saw runs at about 100 dB and old one can be louder.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ANSI Regulations are clear,  “The employer </a:t>
            </a:r>
            <a:r>
              <a:rPr lang="en-US" sz="1200" b="1" kern="1200" dirty="0">
                <a:solidFill>
                  <a:schemeClr val="tx1"/>
                </a:solidFill>
                <a:effectLst/>
                <a:latin typeface="+mn-lt"/>
                <a:ea typeface="+mn-ea"/>
                <a:cs typeface="+mn-cs"/>
              </a:rPr>
              <a:t>shall </a:t>
            </a:r>
            <a:r>
              <a:rPr lang="en-US" sz="1200" kern="1200" dirty="0">
                <a:solidFill>
                  <a:schemeClr val="tx1"/>
                </a:solidFill>
                <a:effectLst/>
                <a:latin typeface="+mn-lt"/>
                <a:ea typeface="+mn-ea"/>
                <a:cs typeface="+mn-cs"/>
              </a:rPr>
              <a:t>(this means MUST) provide employees protection against the effects of noise exposure when sound levels exceed an 8-hour, time-weighted average of 85 decibels.”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13</a:t>
            </a:fld>
            <a:endParaRPr lang="en-US"/>
          </a:p>
        </p:txBody>
      </p:sp>
    </p:spTree>
    <p:extLst>
      <p:ext uri="{BB962C8B-B14F-4D97-AF65-F5344CB8AC3E}">
        <p14:creationId xmlns:p14="http://schemas.microsoft.com/office/powerpoint/2010/main" val="3662150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#14 NRR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Look for the NRR (Noise Reduction Rating) on ear protecting equipment. The NRR is a single number rating which is required by law on the label of each hearing protector sold. It states the noise reduction the device provides.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NRR of 25 reduces noise levels by 25 </a:t>
            </a:r>
            <a:r>
              <a:rPr lang="en-US" sz="1200" kern="1200" dirty="0" err="1">
                <a:solidFill>
                  <a:schemeClr val="tx1"/>
                </a:solidFill>
                <a:effectLst/>
                <a:latin typeface="+mn-lt"/>
                <a:ea typeface="+mn-ea"/>
                <a:cs typeface="+mn-cs"/>
              </a:rPr>
              <a:t>dB.</a:t>
            </a:r>
            <a:r>
              <a:rPr lang="en-US" sz="1200" kern="1200" dirty="0">
                <a:solidFill>
                  <a:schemeClr val="tx1"/>
                </a:solidFill>
                <a:effectLst/>
                <a:latin typeface="+mn-lt"/>
                <a:ea typeface="+mn-ea"/>
                <a:cs typeface="+mn-cs"/>
              </a:rPr>
              <a:t> An NRR of 33 reduces noise levels by 33 </a:t>
            </a:r>
            <a:r>
              <a:rPr lang="en-US" sz="1200" kern="1200" dirty="0" err="1">
                <a:solidFill>
                  <a:schemeClr val="tx1"/>
                </a:solidFill>
                <a:effectLst/>
                <a:latin typeface="+mn-lt"/>
                <a:ea typeface="+mn-ea"/>
                <a:cs typeface="+mn-cs"/>
              </a:rPr>
              <a:t>dB.</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a:spcBef>
                <a:spcPct val="0"/>
              </a:spcBef>
            </a:pPr>
            <a:endParaRPr lang="en-US" dirty="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F9AE45-6E13-47CF-9D5F-41349379E615}" type="slidenum">
              <a:rPr lang="en-US"/>
              <a:pPr/>
              <a:t>14</a:t>
            </a:fld>
            <a:endParaRPr lang="en-US"/>
          </a:p>
        </p:txBody>
      </p:sp>
    </p:spTree>
    <p:extLst>
      <p:ext uri="{BB962C8B-B14F-4D97-AF65-F5344CB8AC3E}">
        <p14:creationId xmlns:p14="http://schemas.microsoft.com/office/powerpoint/2010/main" val="853020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#15. Where is the NRR?</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this slide to show them where the NRR is.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Pass out the hearing protection and ask participants to find the NRR.  There should be one device that is not labeled.  You should tell them not to use that one.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0DF211-86C6-4506-9CC9-F99907554FA5}" type="slidenum">
              <a:rPr lang="en-US" smtClean="0"/>
              <a:pPr/>
              <a:t>15</a:t>
            </a:fld>
            <a:endParaRPr lang="en-US"/>
          </a:p>
        </p:txBody>
      </p:sp>
    </p:spTree>
    <p:extLst>
      <p:ext uri="{BB962C8B-B14F-4D97-AF65-F5344CB8AC3E}">
        <p14:creationId xmlns:p14="http://schemas.microsoft.com/office/powerpoint/2010/main" val="696679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#16 Don’t Overprotect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not to block out all the sound.  There are some sounds that must be heard.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Ask the group what they need to hear? (e.g. tree cracking, co-workers, road traffic.)</a:t>
            </a:r>
          </a:p>
          <a:p>
            <a:pPr>
              <a:spcBef>
                <a:spcPct val="0"/>
              </a:spcBef>
            </a:pPr>
            <a:endParaRPr lang="en-US" dirty="0"/>
          </a:p>
          <a:p>
            <a:pPr>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002231-B501-4A31-80C6-BD2002C70F12}" type="slidenum">
              <a:rPr lang="en-US"/>
              <a:pPr/>
              <a:t>16</a:t>
            </a:fld>
            <a:endParaRPr lang="en-US"/>
          </a:p>
        </p:txBody>
      </p:sp>
    </p:spTree>
    <p:extLst>
      <p:ext uri="{BB962C8B-B14F-4D97-AF65-F5344CB8AC3E}">
        <p14:creationId xmlns:p14="http://schemas.microsoft.com/office/powerpoint/2010/main" val="26338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r>
            <a:br>
              <a:rPr lang="en-US" dirty="0"/>
            </a:br>
            <a:r>
              <a:rPr lang="en-US" sz="1200" kern="1200" dirty="0">
                <a:solidFill>
                  <a:schemeClr val="tx1"/>
                </a:solidFill>
                <a:effectLst/>
                <a:latin typeface="+mn-lt"/>
                <a:ea typeface="+mn-ea"/>
                <a:cs typeface="+mn-cs"/>
              </a:rPr>
              <a:t># 17 Chaps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Moving on down, let’s look at protection for the body.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CDC reports, “Each year, approximately 36,000 people are treated in hospital emergency departments for injuries from using chainsaws.” Saw cuts are ugly cuts.  The most common place for cuts is on the left hand.  Do you know why? (One handing the saw and feed brush into it with the left hand).  Good technique will protect from that accident.  The second most common area for a saw cut is the left leg. Why? (You get tired and the saw tends to rest there.)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only one article of PPE that protects from cuts.  That is the chaps or chainsaw pants.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Fasten all the buckles on chaps and keep them snug. They should cover the full length of the thigh to two inches below the top of the boot.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Have someone demonstrate putting on chaps.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saw is used daily, it is wise to invest in safety pants. They look good, fit well, and they are always on. They cost a bit more, but the added comfort makes them worth it.</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Pass around the pants.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17</a:t>
            </a:fld>
            <a:endParaRPr lang="en-US"/>
          </a:p>
        </p:txBody>
      </p:sp>
    </p:spTree>
    <p:extLst>
      <p:ext uri="{BB962C8B-B14F-4D97-AF65-F5344CB8AC3E}">
        <p14:creationId xmlns:p14="http://schemas.microsoft.com/office/powerpoint/2010/main" val="2495080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#18. Don’t try this at home!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Pavel is going to show us why safety chaps and pants are a good investment.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/r5VSivQe760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Read and understand the manufacturer’s care and use instructions. Chaps and pants must be washed. They aren’t effective dirty. Some are machine washable in cold water, but they don’t like the dryer or chlorine bleach. Read the care guidelines and follow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saw chaps/pants are cut, they must replace them. One cut, you chuck!</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Pass out the cut chaps so they can see the fibers.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Always keep chaps/pants on when using a saw. They are worthless in the truck.</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18</a:t>
            </a:fld>
            <a:endParaRPr lang="en-US"/>
          </a:p>
        </p:txBody>
      </p:sp>
    </p:spTree>
    <p:extLst>
      <p:ext uri="{BB962C8B-B14F-4D97-AF65-F5344CB8AC3E}">
        <p14:creationId xmlns:p14="http://schemas.microsoft.com/office/powerpoint/2010/main" val="1775684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#19 Gloves and Boots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some characteristics of a good pair of gloves?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Gel padding in the palms to reduce vibration.</a:t>
            </a:r>
          </a:p>
          <a:p>
            <a:pPr lvl="0"/>
            <a:r>
              <a:rPr lang="en-US" sz="1200" kern="1200" dirty="0">
                <a:solidFill>
                  <a:schemeClr val="tx1"/>
                </a:solidFill>
                <a:effectLst/>
                <a:latin typeface="+mn-lt"/>
                <a:ea typeface="+mn-ea"/>
                <a:cs typeface="+mn-cs"/>
              </a:rPr>
              <a:t>Lined with cut-resistant DuPont Kevlar fiber to prevent minor cuts. They should be rated at Level 3 for cut resistance. (ANSI/ISEA 105-2005 Standard).</a:t>
            </a:r>
          </a:p>
          <a:p>
            <a:pPr lvl="0"/>
            <a:r>
              <a:rPr lang="en-US" sz="1200" kern="1200" dirty="0">
                <a:solidFill>
                  <a:schemeClr val="tx1"/>
                </a:solidFill>
                <a:effectLst/>
                <a:latin typeface="+mn-lt"/>
                <a:ea typeface="+mn-ea"/>
                <a:cs typeface="+mn-cs"/>
              </a:rPr>
              <a:t>Snug fit. Get the right size to fit your hands.</a:t>
            </a:r>
          </a:p>
          <a:p>
            <a:pPr lvl="0"/>
            <a:r>
              <a:rPr lang="en-US" sz="1200" kern="1200" dirty="0">
                <a:solidFill>
                  <a:schemeClr val="tx1"/>
                </a:solidFill>
                <a:effectLst/>
                <a:latin typeface="+mn-lt"/>
                <a:ea typeface="+mn-ea"/>
                <a:cs typeface="+mn-cs"/>
              </a:rPr>
              <a:t>Non-slip with breathable Spandex with goatskin or other materials that provide good control for your fingers and palms. Make sure the top of the glove is well made.</a:t>
            </a:r>
          </a:p>
          <a:p>
            <a:pPr lvl="0"/>
            <a:r>
              <a:rPr lang="en-US" sz="1200" kern="1200" dirty="0">
                <a:solidFill>
                  <a:schemeClr val="tx1"/>
                </a:solidFill>
                <a:effectLst/>
                <a:latin typeface="+mn-lt"/>
                <a:ea typeface="+mn-ea"/>
                <a:cs typeface="+mn-cs"/>
              </a:rPr>
              <a:t>Wrist closure with Velcro keeps debris out and doesn’t  get  caught in things like chippers, saw tips, or sticks (no cuffs).</a:t>
            </a:r>
          </a:p>
          <a:p>
            <a:pPr lvl="0"/>
            <a:r>
              <a:rPr lang="en-US" sz="1200" kern="1200" dirty="0">
                <a:solidFill>
                  <a:schemeClr val="tx1"/>
                </a:solidFill>
                <a:effectLst/>
                <a:latin typeface="+mn-lt"/>
                <a:ea typeface="+mn-ea"/>
                <a:cs typeface="+mn-cs"/>
              </a:rPr>
              <a:t>Machine washable if possible.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characteristics of a good boot?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Correctly fitted to the size of your foot.</a:t>
            </a:r>
          </a:p>
          <a:p>
            <a:pPr lvl="0"/>
            <a:r>
              <a:rPr lang="en-US" sz="1200" kern="1200" dirty="0">
                <a:solidFill>
                  <a:schemeClr val="tx1"/>
                </a:solidFill>
                <a:effectLst/>
                <a:latin typeface="+mn-lt"/>
                <a:ea typeface="+mn-ea"/>
                <a:cs typeface="+mn-cs"/>
              </a:rPr>
              <a:t>Lined with DuPont Kevlar for chain cut resistance.</a:t>
            </a:r>
          </a:p>
          <a:p>
            <a:pPr lvl="0"/>
            <a:r>
              <a:rPr lang="en-US" sz="1200" kern="1200" dirty="0">
                <a:solidFill>
                  <a:schemeClr val="tx1"/>
                </a:solidFill>
                <a:effectLst/>
                <a:latin typeface="+mn-lt"/>
                <a:ea typeface="+mn-ea"/>
                <a:cs typeface="+mn-cs"/>
              </a:rPr>
              <a:t>High abrasion resistance.</a:t>
            </a:r>
          </a:p>
          <a:p>
            <a:pPr lvl="0"/>
            <a:r>
              <a:rPr lang="en-US" sz="1200" kern="1200" dirty="0">
                <a:solidFill>
                  <a:schemeClr val="tx1"/>
                </a:solidFill>
                <a:effectLst/>
                <a:latin typeface="+mn-lt"/>
                <a:ea typeface="+mn-ea"/>
                <a:cs typeface="+mn-cs"/>
              </a:rPr>
              <a:t>Steel shank for support.</a:t>
            </a:r>
          </a:p>
          <a:p>
            <a:pPr lvl="0"/>
            <a:r>
              <a:rPr lang="en-US" sz="1200" kern="1200" dirty="0">
                <a:solidFill>
                  <a:schemeClr val="tx1"/>
                </a:solidFill>
                <a:effectLst/>
                <a:latin typeface="+mn-lt"/>
                <a:ea typeface="+mn-ea"/>
                <a:cs typeface="+mn-cs"/>
              </a:rPr>
              <a:t>Moisture repellent upper.</a:t>
            </a:r>
          </a:p>
          <a:p>
            <a:pPr lvl="0"/>
            <a:r>
              <a:rPr lang="en-US" sz="1200" kern="1200" dirty="0">
                <a:solidFill>
                  <a:schemeClr val="tx1"/>
                </a:solidFill>
                <a:effectLst/>
                <a:latin typeface="+mn-lt"/>
                <a:ea typeface="+mn-ea"/>
                <a:cs typeface="+mn-cs"/>
              </a:rPr>
              <a:t>Pillow cushion inserts.</a:t>
            </a:r>
          </a:p>
          <a:p>
            <a:pPr lvl="0"/>
            <a:r>
              <a:rPr lang="en-US" sz="1200" kern="1200" dirty="0">
                <a:solidFill>
                  <a:schemeClr val="tx1"/>
                </a:solidFill>
                <a:effectLst/>
                <a:latin typeface="+mn-lt"/>
                <a:ea typeface="+mn-ea"/>
                <a:cs typeface="+mn-cs"/>
              </a:rPr>
              <a:t>Steel, titanium or plastic toed boots. Titanium and plastic toed boots reduce the overall weight of the boot.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19</a:t>
            </a:fld>
            <a:endParaRPr lang="en-US"/>
          </a:p>
        </p:txBody>
      </p:sp>
    </p:spTree>
    <p:extLst>
      <p:ext uri="{BB962C8B-B14F-4D97-AF65-F5344CB8AC3E}">
        <p14:creationId xmlns:p14="http://schemas.microsoft.com/office/powerpoint/2010/main" val="153529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#20 Vests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high visibility safety vest is necessary near traffic and wise when out in the woods.</a:t>
            </a:r>
          </a:p>
          <a:p>
            <a:r>
              <a:rPr lang="en-US" sz="1200" i="1" kern="1200" dirty="0">
                <a:solidFill>
                  <a:schemeClr val="tx1"/>
                </a:solidFill>
                <a:effectLst/>
                <a:latin typeface="+mn-lt"/>
                <a:ea typeface="+mn-ea"/>
                <a:cs typeface="+mn-cs"/>
              </a:rPr>
              <a:t>Show them the demonstration vests and note the pull apart vest could be good when working around chippers.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20</a:t>
            </a:fld>
            <a:endParaRPr lang="en-US"/>
          </a:p>
        </p:txBody>
      </p:sp>
    </p:spTree>
    <p:extLst>
      <p:ext uri="{BB962C8B-B14F-4D97-AF65-F5344CB8AC3E}">
        <p14:creationId xmlns:p14="http://schemas.microsoft.com/office/powerpoint/2010/main" val="341875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TCI Stats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Tree Care Industry Association reported 153 Occupational Accidents in 2016 and 129 in 2017. Chainsaw cuts fall under struck-by.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youngest victim TCIA recorded was 18, the oldest was 70. The median age of the victim (all incidents) was 39 in 2016 and 43 in 2017. This relatively high median age suggests that complacency rather than ignorance plays a significant role in these incidents.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support of this claim: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typical fall victim was unsecured.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typical struck-by victim failed to clear the drop zone.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typical electrocution victim violated MAD (Minimum Approach Distance) and made contact through a conductive tool/object.</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a:t>
            </a:fld>
            <a:endParaRPr lang="en-US"/>
          </a:p>
        </p:txBody>
      </p:sp>
    </p:spTree>
    <p:extLst>
      <p:ext uri="{BB962C8B-B14F-4D97-AF65-F5344CB8AC3E}">
        <p14:creationId xmlns:p14="http://schemas.microsoft.com/office/powerpoint/2010/main" val="2649413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#28 Five Essential Safety Features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using a saw, look for these five essential safety features.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KICKBACK GUARD AND CHAIN BRAKE: </a:t>
            </a:r>
            <a:r>
              <a:rPr lang="en-US" sz="1200" kern="1200" dirty="0">
                <a:solidFill>
                  <a:schemeClr val="tx1"/>
                </a:solidFill>
                <a:effectLst/>
                <a:latin typeface="+mn-lt"/>
                <a:ea typeface="+mn-ea"/>
                <a:cs typeface="+mn-cs"/>
              </a:rPr>
              <a:t>The chain brake stops the rotation of the chain.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chain brake is designed to be activated in two ways: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left wrist forces the kickback guard forwards, the chain brake will activate.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Following kickback the chain brake will trigger from the inertial forces generated.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Anytime more than two steps are taken during cutting, push the chain brake forward with the back of the hand to engage the chain brake. Engage the break when the saw is set down.  </a:t>
            </a:r>
          </a:p>
          <a:p>
            <a:r>
              <a:rPr lang="en-US" sz="1200" kern="1200" dirty="0">
                <a:solidFill>
                  <a:schemeClr val="tx1"/>
                </a:solidFill>
                <a:effectLst/>
                <a:latin typeface="+mn-lt"/>
                <a:ea typeface="+mn-ea"/>
                <a:cs typeface="+mn-cs"/>
              </a:rPr>
              <a:t>Never use the right hand to engage the chain break.</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THROTTLE LOCK: </a:t>
            </a:r>
            <a:r>
              <a:rPr lang="en-US" sz="1200" kern="1200" dirty="0">
                <a:solidFill>
                  <a:schemeClr val="tx1"/>
                </a:solidFill>
                <a:effectLst/>
                <a:latin typeface="+mn-lt"/>
                <a:ea typeface="+mn-ea"/>
                <a:cs typeface="+mn-cs"/>
              </a:rPr>
              <a:t>The throttle lock is designed to prevent accidental throttle advance. The throttle will only work if the lock is pressed in, i.e. the saw’s rear handle is held with a firm grip while accelerating.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RIGHT-HAND GUARD: </a:t>
            </a:r>
            <a:r>
              <a:rPr lang="en-US" sz="1200" kern="1200" dirty="0">
                <a:solidFill>
                  <a:schemeClr val="tx1"/>
                </a:solidFill>
                <a:effectLst/>
                <a:latin typeface="+mn-lt"/>
                <a:ea typeface="+mn-ea"/>
                <a:cs typeface="+mn-cs"/>
              </a:rPr>
              <a:t>The right-hand guard is designed to protect the user’s hand if the chain should break or derail.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SPARK ARRESTOR: </a:t>
            </a:r>
            <a:r>
              <a:rPr lang="en-US" sz="1200" kern="1200" dirty="0">
                <a:solidFill>
                  <a:schemeClr val="tx1"/>
                </a:solidFill>
                <a:effectLst/>
                <a:latin typeface="+mn-lt"/>
                <a:ea typeface="+mn-ea"/>
                <a:cs typeface="+mn-cs"/>
              </a:rPr>
              <a:t>Every chainsaw has the potential to start a wildfire. Exhaust gases from the combustion chamber of the chainsaw and hot carbon can be ejected through the exhaust port of the engine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sparks.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muffler is where the buck stops.  Chainsaw engineers have added spark arrestors to mufflers to prevent sparks from leaving the muffler. These tiny screens can get clogged up with carbon and must be cleaned occasionally.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any of these safety features are broken, don’t use the saw. Better yet, take the blade off so that nobody else uses it and turn it in to maintenance.</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21</a:t>
            </a:fld>
            <a:endParaRPr lang="en-US"/>
          </a:p>
        </p:txBody>
      </p:sp>
    </p:spTree>
    <p:extLst>
      <p:ext uri="{BB962C8B-B14F-4D97-AF65-F5344CB8AC3E}">
        <p14:creationId xmlns:p14="http://schemas.microsoft.com/office/powerpoint/2010/main" val="3681835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#22 Saw Safety Features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CHAIN CATCHER: </a:t>
            </a:r>
            <a:r>
              <a:rPr lang="en-US" sz="1200" kern="1200" dirty="0">
                <a:solidFill>
                  <a:schemeClr val="tx1"/>
                </a:solidFill>
                <a:effectLst/>
                <a:latin typeface="+mn-lt"/>
                <a:ea typeface="+mn-ea"/>
                <a:cs typeface="+mn-cs"/>
              </a:rPr>
              <a:t>The chain catcher is designed to catch the chain if the chain should break or derail. It is easy to overlook because it is on the bottom of the saw. They break off but can easily be replaced at the saw shop.</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SPARK ARRESTOR</a:t>
            </a:r>
            <a:r>
              <a:rPr lang="en-US" sz="1200" kern="1200" dirty="0">
                <a:solidFill>
                  <a:schemeClr val="tx1"/>
                </a:solidFill>
                <a:effectLst/>
                <a:latin typeface="+mn-lt"/>
                <a:ea typeface="+mn-ea"/>
                <a:cs typeface="+mn-cs"/>
              </a:rPr>
              <a:t>:  Every chainsaw has the potential to start a wildfire. Exhaust gases from the combustion chamber of the chainsaw and hot carbon can be ejected through the exhaust port of the engine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sparks.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muffler is where the buck stops.  Chainsaw engineers have added spark arrestors to mufflers to prevent sparks from leaving the muffler. These tiny screens can get clogged up with carbon and must be cleaned occasionally.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22</a:t>
            </a:fld>
            <a:endParaRPr lang="en-US"/>
          </a:p>
        </p:txBody>
      </p:sp>
    </p:spTree>
    <p:extLst>
      <p:ext uri="{BB962C8B-B14F-4D97-AF65-F5344CB8AC3E}">
        <p14:creationId xmlns:p14="http://schemas.microsoft.com/office/powerpoint/2010/main" val="2111317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#23 Safe Carry</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lots of ways to carry a saw, but there is only one safe way.  Always carry the chainsaw with the bar pointed behind you.  If the saw has been running it is important to make sure the muffler side is away from the body.  Always shut the chainsaw off before transporting.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example of safe carrying technique: Saw powered off, bar behind.</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23</a:t>
            </a:fld>
            <a:endParaRPr lang="en-US"/>
          </a:p>
        </p:txBody>
      </p:sp>
    </p:spTree>
    <p:extLst>
      <p:ext uri="{BB962C8B-B14F-4D97-AF65-F5344CB8AC3E}">
        <p14:creationId xmlns:p14="http://schemas.microsoft.com/office/powerpoint/2010/main" val="1537782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#24 Safe Start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Drop-starting a chainsaw is prohibited.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Prior to starting make sure to check controls, chain tension, bolts and handles. Do not start a saw within 10’ of fuel.  Engage the chain brake and place the saw on flat ground or another firm surface, place the RIGHT boot toe in the handle or knee on top to stabilize before pulling the cord.  The LEFT hand should be firmly around the handle with the elbow locked.  When starting on the ground make sure the bar is not in contact with the ground or any objects.   If ground starting is not possible due to debris or other obstructions, then a standing or pinch start can be done.  Standing on firm ground with rear handle between the legs the LEFT hand around the front handle with the elbow in a locked position.</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24</a:t>
            </a:fld>
            <a:endParaRPr lang="en-US"/>
          </a:p>
        </p:txBody>
      </p:sp>
    </p:spTree>
    <p:extLst>
      <p:ext uri="{BB962C8B-B14F-4D97-AF65-F5344CB8AC3E}">
        <p14:creationId xmlns:p14="http://schemas.microsoft.com/office/powerpoint/2010/main" val="139927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5 Step Cutting Plan</a:t>
            </a:r>
          </a:p>
          <a:p>
            <a:endParaRPr lang="en-US" dirty="0"/>
          </a:p>
          <a:p>
            <a:r>
              <a:rPr lang="en-US" dirty="0"/>
              <a:t>Now that the operator had dressed for work, inspected the saw, and moved it to the storm-downed tree it is time to tackle the tree.  We will present the Five Step Cutting Plan.  Strict adherence to this plan will help keep you safe as you work effectively.  </a:t>
            </a:r>
          </a:p>
          <a:p>
            <a:endParaRPr lang="en-US" dirty="0"/>
          </a:p>
          <a:p>
            <a:r>
              <a:rPr lang="en-US" dirty="0"/>
              <a:t>First hazards must be identified as well as the work and drop zones.  </a:t>
            </a:r>
          </a:p>
          <a:p>
            <a:endParaRPr lang="en-US" dirty="0"/>
          </a:p>
          <a:p>
            <a:r>
              <a:rPr lang="en-US" dirty="0"/>
              <a:t>The second step is very important. Storms create lean and load on trees which must be identified.  </a:t>
            </a:r>
          </a:p>
          <a:p>
            <a:endParaRPr lang="en-US" dirty="0"/>
          </a:p>
          <a:p>
            <a:r>
              <a:rPr lang="en-US" dirty="0"/>
              <a:t>The operator must check the equipment needed and assure that it is available and in working order.  </a:t>
            </a:r>
          </a:p>
          <a:p>
            <a:endParaRPr lang="en-US" dirty="0"/>
          </a:p>
          <a:p>
            <a:r>
              <a:rPr lang="en-US" sz="1200" kern="1200" dirty="0">
                <a:solidFill>
                  <a:schemeClr val="tx1"/>
                </a:solidFill>
                <a:effectLst/>
                <a:latin typeface="+mn-lt"/>
                <a:ea typeface="+mn-ea"/>
                <a:cs typeface="+mn-cs"/>
              </a:rPr>
              <a:t>The cut plan and escape plan are created based on the information assessed in the first three steps.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the cut plan is implemented, and the escape made.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25</a:t>
            </a:fld>
            <a:endParaRPr lang="en-US"/>
          </a:p>
        </p:txBody>
      </p:sp>
    </p:spTree>
    <p:extLst>
      <p:ext uri="{BB962C8B-B14F-4D97-AF65-F5344CB8AC3E}">
        <p14:creationId xmlns:p14="http://schemas.microsoft.com/office/powerpoint/2010/main" val="1490773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#26. Repeat plant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plan is similar to a standard tree felling plan with one key difference. It must be repeated with each cut.  With each cut, the lean and load of the tree can shift, new hazards may become important and the drop and work zones may change.  The equipment needed may change.  This creates the need for a new cut plan and escape plan.  With each cut, the situation changes and the plan must be reworked.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26</a:t>
            </a:fld>
            <a:endParaRPr lang="en-US"/>
          </a:p>
        </p:txBody>
      </p:sp>
    </p:spTree>
    <p:extLst>
      <p:ext uri="{BB962C8B-B14F-4D97-AF65-F5344CB8AC3E}">
        <p14:creationId xmlns:p14="http://schemas.microsoft.com/office/powerpoint/2010/main" val="3157780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 First Step</a:t>
            </a:r>
          </a:p>
          <a:p>
            <a:endParaRPr lang="en-US" dirty="0" smtClean="0"/>
          </a:p>
          <a:p>
            <a:r>
              <a:rPr lang="en-US" dirty="0" smtClean="0"/>
              <a:t>The first step of the plan is to identify the hazards, the work zone and the drop zone.  Take the time needed to very carefully inspect the tree and site. </a:t>
            </a:r>
          </a:p>
          <a:p>
            <a:endParaRPr lang="en-US" dirty="0"/>
          </a:p>
        </p:txBody>
      </p:sp>
      <p:sp>
        <p:nvSpPr>
          <p:cNvPr id="4" name="Slide Number Placeholder 3"/>
          <p:cNvSpPr>
            <a:spLocks noGrp="1"/>
          </p:cNvSpPr>
          <p:nvPr>
            <p:ph type="sldNum" sz="quarter" idx="10"/>
          </p:nvPr>
        </p:nvSpPr>
        <p:spPr/>
        <p:txBody>
          <a:bodyPr/>
          <a:lstStyle/>
          <a:p>
            <a:fld id="{BDA492DC-1975-D54A-8EFA-F49DD7212D4C}" type="slidenum">
              <a:rPr lang="en-US" smtClean="0"/>
              <a:t>27</a:t>
            </a:fld>
            <a:endParaRPr lang="en-US"/>
          </a:p>
        </p:txBody>
      </p:sp>
    </p:spTree>
    <p:extLst>
      <p:ext uri="{BB962C8B-B14F-4D97-AF65-F5344CB8AC3E}">
        <p14:creationId xmlns:p14="http://schemas.microsoft.com/office/powerpoint/2010/main" val="915888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#28 Hazards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There are Hazards associated with the tree, the environment, and the storm.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Ask participants what these hazards might be.  Discussion could include: </a:t>
            </a:r>
            <a:r>
              <a:rPr lang="en-US" sz="1200" i="1" kern="1200" dirty="0">
                <a:solidFill>
                  <a:schemeClr val="tx1"/>
                </a:solidFill>
                <a:effectLst/>
                <a:latin typeface="+mn-lt"/>
                <a:ea typeface="+mn-ea"/>
                <a:cs typeface="+mn-cs"/>
              </a:rPr>
              <a:t>leaners, snags, spring poles, hangers, widow makers, wildlife, power lines, decay, people, structures, vehicles, etc.</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28</a:t>
            </a:fld>
            <a:endParaRPr lang="en-US"/>
          </a:p>
        </p:txBody>
      </p:sp>
    </p:spTree>
    <p:extLst>
      <p:ext uri="{BB962C8B-B14F-4D97-AF65-F5344CB8AC3E}">
        <p14:creationId xmlns:p14="http://schemas.microsoft.com/office/powerpoint/2010/main" val="2052489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Electricity</a:t>
            </a:r>
          </a:p>
          <a:p>
            <a:endParaRPr lang="en-US" dirty="0"/>
          </a:p>
          <a:p>
            <a:r>
              <a:rPr lang="en-US" sz="1200" kern="1200" dirty="0">
                <a:solidFill>
                  <a:schemeClr val="tx1"/>
                </a:solidFill>
                <a:effectLst/>
                <a:latin typeface="+mn-lt"/>
                <a:ea typeface="+mn-ea"/>
                <a:cs typeface="+mn-cs"/>
              </a:rPr>
              <a:t>Any time a tree is near a wire you should be wary.  There may be no indication that the tree is ”hot.” </a:t>
            </a:r>
          </a:p>
          <a:p>
            <a:endParaRPr lang="en-US" dirty="0"/>
          </a:p>
          <a:p>
            <a:r>
              <a:rPr lang="en-US" sz="1200" b="0" i="0" u="none" strike="noStrike"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Jeremy Perkins</a:t>
            </a:r>
            <a:r>
              <a:rPr lang="en-US" sz="1200" b="0" i="0" u="none" strike="noStrike" kern="1200" dirty="0">
                <a:solidFill>
                  <a:schemeClr val="tx1"/>
                </a:solidFill>
                <a:effectLst/>
                <a:latin typeface="+mn-lt"/>
                <a:ea typeface="+mn-ea"/>
                <a:cs typeface="+mn-cs"/>
              </a:rPr>
              <a:t> on </a:t>
            </a:r>
            <a:r>
              <a:rPr lang="en-US" sz="1200" b="0" i="0" kern="1200" dirty="0">
                <a:solidFill>
                  <a:schemeClr val="tx1"/>
                </a:solidFill>
                <a:effectLst/>
                <a:latin typeface="+mn-lt"/>
                <a:ea typeface="+mn-ea"/>
                <a:cs typeface="+mn-cs"/>
                <a:hlinkClick r:id="rId4"/>
              </a:rPr>
              <a:t>Unsplash</a:t>
            </a:r>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29</a:t>
            </a:fld>
            <a:endParaRPr lang="en-US"/>
          </a:p>
        </p:txBody>
      </p:sp>
    </p:spTree>
    <p:extLst>
      <p:ext uri="{BB962C8B-B14F-4D97-AF65-F5344CB8AC3E}">
        <p14:creationId xmlns:p14="http://schemas.microsoft.com/office/powerpoint/2010/main" val="1953931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Electricity</a:t>
            </a:r>
          </a:p>
          <a:p>
            <a:endParaRPr lang="en-US" dirty="0"/>
          </a:p>
          <a:p>
            <a:r>
              <a:rPr lang="en-US" i="1" dirty="0"/>
              <a:t>Show the video.</a:t>
            </a:r>
          </a:p>
          <a:p>
            <a:endParaRPr lang="en-US" dirty="0"/>
          </a:p>
          <a:p>
            <a:r>
              <a:rPr lang="en-US" dirty="0"/>
              <a:t>https://</a:t>
            </a:r>
            <a:r>
              <a:rPr lang="en-US" dirty="0" err="1"/>
              <a:t>www.youtube.com</a:t>
            </a:r>
            <a:r>
              <a:rPr lang="en-US" dirty="0"/>
              <a:t>/</a:t>
            </a:r>
            <a:r>
              <a:rPr lang="en-US" dirty="0" err="1"/>
              <a:t>watch?v</a:t>
            </a:r>
            <a:r>
              <a:rPr lang="en-US" dirty="0"/>
              <a:t>=fxSFTAPXn9k</a:t>
            </a:r>
          </a:p>
        </p:txBody>
      </p:sp>
      <p:sp>
        <p:nvSpPr>
          <p:cNvPr id="4" name="Slide Number Placeholder 3"/>
          <p:cNvSpPr>
            <a:spLocks noGrp="1"/>
          </p:cNvSpPr>
          <p:nvPr>
            <p:ph type="sldNum" sz="quarter" idx="5"/>
          </p:nvPr>
        </p:nvSpPr>
        <p:spPr/>
        <p:txBody>
          <a:bodyPr/>
          <a:lstStyle/>
          <a:p>
            <a:fld id="{BDA492DC-1975-D54A-8EFA-F49DD7212D4C}" type="slidenum">
              <a:rPr lang="en-US" smtClean="0"/>
              <a:t>30</a:t>
            </a:fld>
            <a:endParaRPr lang="en-US"/>
          </a:p>
        </p:txBody>
      </p:sp>
    </p:spTree>
    <p:extLst>
      <p:ext uri="{BB962C8B-B14F-4D97-AF65-F5344CB8AC3E}">
        <p14:creationId xmlns:p14="http://schemas.microsoft.com/office/powerpoint/2010/main" val="177210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TCI Stats</a:t>
            </a:r>
          </a:p>
          <a:p>
            <a:r>
              <a:rPr lang="en-US" dirty="0" smtClean="0"/>
              <a:t> </a:t>
            </a:r>
          </a:p>
          <a:p>
            <a:r>
              <a:rPr lang="en-US" dirty="0" smtClean="0"/>
              <a:t>The Tree Care Industry Association reported 153 Occupational Accidents in 2016 and 129 in 2017. Chainsaw cuts fall under struck-by. </a:t>
            </a:r>
          </a:p>
          <a:p>
            <a:r>
              <a:rPr lang="en-US" dirty="0" smtClean="0"/>
              <a:t> </a:t>
            </a:r>
          </a:p>
          <a:p>
            <a:r>
              <a:rPr lang="en-US" dirty="0" smtClean="0"/>
              <a:t>The youngest victim TCIA recorded was 18, the oldest was 70. The median age of the victim (all incidents) was 39 in 2016 and 43 in 2017. This relatively high median age suggests that complacency rather than ignorance plays a significant role in these incidents.</a:t>
            </a:r>
          </a:p>
          <a:p>
            <a:endParaRPr lang="en-US" dirty="0" smtClean="0"/>
          </a:p>
          <a:p>
            <a:r>
              <a:rPr lang="en-US" dirty="0" smtClean="0"/>
              <a:t>In support of this claim:</a:t>
            </a:r>
          </a:p>
          <a:p>
            <a:r>
              <a:rPr lang="en-US" dirty="0" smtClean="0"/>
              <a:t>The typical fall victim was unsecured.</a:t>
            </a:r>
          </a:p>
          <a:p>
            <a:r>
              <a:rPr lang="en-US" dirty="0" smtClean="0"/>
              <a:t>The typical struck-by victim failed to clear the drop zone.</a:t>
            </a:r>
          </a:p>
          <a:p>
            <a:r>
              <a:rPr lang="en-US" dirty="0" smtClean="0"/>
              <a:t>The typical electrocution victim violated MAD (Minimum Approach Distance) and made contact through a conductive tool/object.</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4</a:t>
            </a:fld>
            <a:endParaRPr lang="en-US"/>
          </a:p>
        </p:txBody>
      </p:sp>
    </p:spTree>
    <p:extLst>
      <p:ext uri="{BB962C8B-B14F-4D97-AF65-F5344CB8AC3E}">
        <p14:creationId xmlns:p14="http://schemas.microsoft.com/office/powerpoint/2010/main" val="2074118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#31 Electricity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Tree work hazards increase significantly during or after a storm. Many of the tools that we rely on to help protect us from electrical hazards such as pole pruners, saws, and aerial lifts lose their capacity to insulate when wet. The trees we work in are also much more conductive when they are wet. Strong winds can push treetops into contact with conductors and make controlling cut limbs and tops extremely difficult even with rigging. Tree workers must exercise extreme caution and judgment in these situations and, when warranted, delay the work until the weather improves.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Make a thorough inspection before approaching the tree. Line clearance is </a:t>
            </a:r>
            <a:r>
              <a:rPr lang="en-US" sz="1200" b="1" kern="1200" dirty="0">
                <a:solidFill>
                  <a:schemeClr val="tx1"/>
                </a:solidFill>
                <a:effectLst/>
                <a:latin typeface="+mn-lt"/>
                <a:ea typeface="+mn-ea"/>
                <a:cs typeface="+mn-cs"/>
              </a:rPr>
              <a:t>pruning</a:t>
            </a:r>
            <a:r>
              <a:rPr lang="en-US" sz="1200" kern="1200" dirty="0">
                <a:solidFill>
                  <a:schemeClr val="tx1"/>
                </a:solidFill>
                <a:effectLst/>
                <a:latin typeface="+mn-lt"/>
                <a:ea typeface="+mn-ea"/>
                <a:cs typeface="+mn-cs"/>
              </a:rPr>
              <a:t>, trimming, repairing, maintaining, removing, or </a:t>
            </a:r>
            <a:r>
              <a:rPr lang="en-US" sz="1200" b="1" kern="1200" dirty="0">
                <a:solidFill>
                  <a:schemeClr val="tx1"/>
                </a:solidFill>
                <a:effectLst/>
                <a:latin typeface="+mn-lt"/>
                <a:ea typeface="+mn-ea"/>
                <a:cs typeface="+mn-cs"/>
              </a:rPr>
              <a:t>clearing </a:t>
            </a:r>
            <a:r>
              <a:rPr lang="en-US" sz="1200" kern="1200" dirty="0">
                <a:solidFill>
                  <a:schemeClr val="tx1"/>
                </a:solidFill>
                <a:effectLst/>
                <a:latin typeface="+mn-lt"/>
                <a:ea typeface="+mn-ea"/>
                <a:cs typeface="+mn-cs"/>
              </a:rPr>
              <a:t>of </a:t>
            </a:r>
            <a:r>
              <a:rPr lang="en-US" sz="1200" b="1" kern="1200" dirty="0">
                <a:solidFill>
                  <a:schemeClr val="tx1"/>
                </a:solidFill>
                <a:effectLst/>
                <a:latin typeface="+mn-lt"/>
                <a:ea typeface="+mn-ea"/>
                <a:cs typeface="+mn-cs"/>
              </a:rPr>
              <a:t>trees </a:t>
            </a:r>
            <a:r>
              <a:rPr lang="en-US" sz="1200" kern="1200" dirty="0">
                <a:solidFill>
                  <a:schemeClr val="tx1"/>
                </a:solidFill>
                <a:effectLst/>
                <a:latin typeface="+mn-lt"/>
                <a:ea typeface="+mn-ea"/>
                <a:cs typeface="+mn-cs"/>
              </a:rPr>
              <a:t>or the cutting of brush that is near (within 10 feet of) energized power </a:t>
            </a:r>
            <a:r>
              <a:rPr lang="en-US" sz="1200" b="1" kern="1200" dirty="0">
                <a:solidFill>
                  <a:schemeClr val="tx1"/>
                </a:solidFill>
                <a:effectLst/>
                <a:latin typeface="+mn-lt"/>
                <a:ea typeface="+mn-ea"/>
                <a:cs typeface="+mn-cs"/>
              </a:rPr>
              <a:t>lines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even a streetlamp circuit or phone line can be energized with enough voltage to kill, almost all arborists in the field have at least some exposure to this hazard. In fact, workers don’t even have to touch a wire to be electrocuted – about half of all electrocution fatalities are the result of indirect contact.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Treat all downed lines as energized.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the ground under the feet can even conduct electricity, given the right soil conditions and voltage.</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31</a:t>
            </a:fld>
            <a:endParaRPr lang="en-US"/>
          </a:p>
        </p:txBody>
      </p:sp>
    </p:spTree>
    <p:extLst>
      <p:ext uri="{BB962C8B-B14F-4D97-AF65-F5344CB8AC3E}">
        <p14:creationId xmlns:p14="http://schemas.microsoft.com/office/powerpoint/2010/main" val="3014852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#32 Electricity Warning</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Read the slide. Restate the slide.</a:t>
            </a:r>
            <a:endParaRPr lang="en-US" sz="1200" kern="1200" dirty="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 in mind that electricity from a downed line away from you may reach the worksite through other conductors such as chain link fences, metal curbing, or even “harmless” phone or cable lines.</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32</a:t>
            </a:fld>
            <a:endParaRPr lang="en-US"/>
          </a:p>
        </p:txBody>
      </p:sp>
    </p:spTree>
    <p:extLst>
      <p:ext uri="{BB962C8B-B14F-4D97-AF65-F5344CB8AC3E}">
        <p14:creationId xmlns:p14="http://schemas.microsoft.com/office/powerpoint/2010/main" val="936942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#33 Generator Danger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homeowners using incorrectly set-up generators can cause “back feed” into their house drop, which in turn is “pumped up” in volume by transformers, reenergizing lines the tree crew may have “known” to be dead.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generator is operating or the lights are on at one residence in an otherwise blacked out area, consider all conductors to be energized.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again, do not begin working until the utility company has cleared all downed lines as dead.</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33</a:t>
            </a:fld>
            <a:endParaRPr lang="en-US"/>
          </a:p>
        </p:txBody>
      </p:sp>
    </p:spTree>
    <p:extLst>
      <p:ext uri="{BB962C8B-B14F-4D97-AF65-F5344CB8AC3E}">
        <p14:creationId xmlns:p14="http://schemas.microsoft.com/office/powerpoint/2010/main" val="122026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#34 Traffic</a:t>
            </a:r>
          </a:p>
          <a:p>
            <a:endParaRPr lang="en-US" dirty="0"/>
          </a:p>
          <a:p>
            <a:r>
              <a:rPr lang="en-US" dirty="0"/>
              <a:t>All workers within the right-of-way who are exposed either to traffic or to work vehicles must wear high-visibility safety apparel.  </a:t>
            </a:r>
          </a:p>
          <a:p>
            <a:r>
              <a:rPr lang="en-US" dirty="0"/>
              <a:t>Have a plan for traffic flow and designate who is in charge of executing that plan and overseeing it.  Use cones.</a:t>
            </a:r>
          </a:p>
          <a:p>
            <a:r>
              <a:rPr lang="en-US" dirty="0"/>
              <a:t>Pedestrians should have a path separate from vehicular traffic.</a:t>
            </a:r>
          </a:p>
          <a:p>
            <a:endParaRPr lang="en-US" dirty="0"/>
          </a:p>
          <a:p>
            <a:r>
              <a:rPr lang="en-US" dirty="0"/>
              <a:t>Photo credit: Oregon Department of Transportation</a:t>
            </a:r>
          </a:p>
          <a:p>
            <a:r>
              <a:rPr lang="en-US" dirty="0"/>
              <a:t>Phillip Kelley</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34</a:t>
            </a:fld>
            <a:endParaRPr lang="en-US"/>
          </a:p>
        </p:txBody>
      </p:sp>
    </p:spTree>
    <p:extLst>
      <p:ext uri="{BB962C8B-B14F-4D97-AF65-F5344CB8AC3E}">
        <p14:creationId xmlns:p14="http://schemas.microsoft.com/office/powerpoint/2010/main" val="2957202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#35 Work/Drop Zone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work zone is at least two lengths of the tree being felled.  On a downed tree it is determined by the highest point of the tree.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drop zone is the area where anything cut from the tree could fall.  This includes any area with potential for struck-by injuries from fall objects.</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35</a:t>
            </a:fld>
            <a:endParaRPr lang="en-US"/>
          </a:p>
        </p:txBody>
      </p:sp>
    </p:spTree>
    <p:extLst>
      <p:ext uri="{BB962C8B-B14F-4D97-AF65-F5344CB8AC3E}">
        <p14:creationId xmlns:p14="http://schemas.microsoft.com/office/powerpoint/2010/main" val="523848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 Lean and Load</a:t>
            </a:r>
          </a:p>
          <a:p>
            <a:endParaRPr lang="en-US" dirty="0"/>
          </a:p>
          <a:p>
            <a:r>
              <a:rPr lang="en-US" dirty="0"/>
              <a:t>The lean and load of the tree caused by storm damage can put limbs, branches and trunks under great pressure.  Trees resting on power and communication lines are under pressure and their weight stores energy in the stretched wires.</a:t>
            </a:r>
          </a:p>
          <a:p>
            <a:endParaRPr lang="en-US" dirty="0"/>
          </a:p>
          <a:p>
            <a:r>
              <a:rPr lang="en-US" dirty="0"/>
              <a:t>Tree trunks may be twisted and under pressure.  Sometimes the tree is blown over and the root plate is ripped out of the ground.  The trunk may roll and twist when freed due to pressure caused by the root plate.</a:t>
            </a:r>
          </a:p>
          <a:p>
            <a:endParaRPr lang="en-US" dirty="0"/>
          </a:p>
          <a:p>
            <a:r>
              <a:rPr lang="en-US" dirty="0"/>
              <a:t>The potential energy caused by lean and load may be released suddenly, explosively, and fatally if you are unaware of it.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36</a:t>
            </a:fld>
            <a:endParaRPr lang="en-US"/>
          </a:p>
        </p:txBody>
      </p:sp>
    </p:spTree>
    <p:extLst>
      <p:ext uri="{BB962C8B-B14F-4D97-AF65-F5344CB8AC3E}">
        <p14:creationId xmlns:p14="http://schemas.microsoft.com/office/powerpoint/2010/main" val="3401528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 Load and Lean</a:t>
            </a:r>
          </a:p>
          <a:p>
            <a:endParaRPr lang="en-US" dirty="0"/>
          </a:p>
          <a:p>
            <a:r>
              <a:rPr lang="en-US" dirty="0"/>
              <a:t>When the load is released from power or communication line, the tree may be tossed into the air</a:t>
            </a:r>
          </a:p>
          <a:p>
            <a:r>
              <a:rPr lang="en-US" sz="1200" b="0" i="0" u="none" strike="noStrike"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Simona Sroková</a:t>
            </a:r>
            <a:r>
              <a:rPr lang="en-US" sz="1200" b="0" i="0" u="none" strike="noStrike" kern="1200" dirty="0">
                <a:solidFill>
                  <a:schemeClr val="tx1"/>
                </a:solidFill>
                <a:effectLst/>
                <a:latin typeface="+mn-lt"/>
                <a:ea typeface="+mn-ea"/>
                <a:cs typeface="+mn-cs"/>
              </a:rPr>
              <a:t> on </a:t>
            </a:r>
            <a:r>
              <a:rPr lang="en-US" sz="1200" b="0" i="0" kern="1200" dirty="0">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37</a:t>
            </a:fld>
            <a:endParaRPr lang="en-US"/>
          </a:p>
        </p:txBody>
      </p:sp>
    </p:spTree>
    <p:extLst>
      <p:ext uri="{BB962C8B-B14F-4D97-AF65-F5344CB8AC3E}">
        <p14:creationId xmlns:p14="http://schemas.microsoft.com/office/powerpoint/2010/main" val="1182680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a:t>
            </a:r>
          </a:p>
          <a:p>
            <a:r>
              <a:rPr lang="en-US" i="1" dirty="0"/>
              <a:t>Show video: </a:t>
            </a:r>
          </a:p>
          <a:p>
            <a:r>
              <a:rPr lang="en-US" dirty="0"/>
              <a:t>https://</a:t>
            </a:r>
            <a:r>
              <a:rPr lang="en-US" dirty="0" err="1"/>
              <a:t>www.youtube.com</a:t>
            </a:r>
            <a:r>
              <a:rPr lang="en-US" dirty="0"/>
              <a:t>/</a:t>
            </a:r>
            <a:r>
              <a:rPr lang="en-US" dirty="0" err="1"/>
              <a:t>watch?time_continue</a:t>
            </a:r>
            <a:r>
              <a:rPr lang="en-US" dirty="0"/>
              <a:t>=19&amp;v=dV86LCaVQLI</a:t>
            </a:r>
          </a:p>
        </p:txBody>
      </p:sp>
      <p:sp>
        <p:nvSpPr>
          <p:cNvPr id="4" name="Slide Number Placeholder 3"/>
          <p:cNvSpPr>
            <a:spLocks noGrp="1"/>
          </p:cNvSpPr>
          <p:nvPr>
            <p:ph type="sldNum" sz="quarter" idx="5"/>
          </p:nvPr>
        </p:nvSpPr>
        <p:spPr/>
        <p:txBody>
          <a:bodyPr/>
          <a:lstStyle/>
          <a:p>
            <a:fld id="{BDA492DC-1975-D54A-8EFA-F49DD7212D4C}" type="slidenum">
              <a:rPr lang="en-US" smtClean="0"/>
              <a:t>38</a:t>
            </a:fld>
            <a:endParaRPr lang="en-US"/>
          </a:p>
        </p:txBody>
      </p:sp>
    </p:spTree>
    <p:extLst>
      <p:ext uri="{BB962C8B-B14F-4D97-AF65-F5344CB8AC3E}">
        <p14:creationId xmlns:p14="http://schemas.microsoft.com/office/powerpoint/2010/main" val="3022316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a:t>
            </a:r>
          </a:p>
          <a:p>
            <a:endParaRPr lang="en-US" dirty="0"/>
          </a:p>
          <a:p>
            <a:r>
              <a:rPr lang="en-US" sz="1200" kern="1200" dirty="0">
                <a:solidFill>
                  <a:schemeClr val="tx1"/>
                </a:solidFill>
                <a:effectLst/>
                <a:latin typeface="+mn-lt"/>
                <a:ea typeface="+mn-ea"/>
                <a:cs typeface="+mn-cs"/>
              </a:rPr>
              <a:t>It may be difficult to predict the exact form of the energy release.  This is yet another example of what stored energy can do. It is also a very good example of why one should not hang out in the drop zone.</a:t>
            </a:r>
          </a:p>
        </p:txBody>
      </p:sp>
      <p:sp>
        <p:nvSpPr>
          <p:cNvPr id="4" name="Slide Number Placeholder 3"/>
          <p:cNvSpPr>
            <a:spLocks noGrp="1"/>
          </p:cNvSpPr>
          <p:nvPr>
            <p:ph type="sldNum" sz="quarter" idx="5"/>
          </p:nvPr>
        </p:nvSpPr>
        <p:spPr/>
        <p:txBody>
          <a:bodyPr/>
          <a:lstStyle/>
          <a:p>
            <a:fld id="{BDA492DC-1975-D54A-8EFA-F49DD7212D4C}" type="slidenum">
              <a:rPr lang="en-US" smtClean="0"/>
              <a:t>39</a:t>
            </a:fld>
            <a:endParaRPr lang="en-US"/>
          </a:p>
        </p:txBody>
      </p:sp>
    </p:spTree>
    <p:extLst>
      <p:ext uri="{BB962C8B-B14F-4D97-AF65-F5344CB8AC3E}">
        <p14:creationId xmlns:p14="http://schemas.microsoft.com/office/powerpoint/2010/main" val="1009586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a:t>
            </a:r>
          </a:p>
          <a:p>
            <a:r>
              <a:rPr lang="en-US" i="1" dirty="0"/>
              <a:t>Show Video</a:t>
            </a:r>
          </a:p>
          <a:p>
            <a:r>
              <a:rPr lang="en-US" dirty="0"/>
              <a:t>Video provided by Phillip Kelley</a:t>
            </a:r>
          </a:p>
        </p:txBody>
      </p:sp>
      <p:sp>
        <p:nvSpPr>
          <p:cNvPr id="4" name="Slide Number Placeholder 3"/>
          <p:cNvSpPr>
            <a:spLocks noGrp="1"/>
          </p:cNvSpPr>
          <p:nvPr>
            <p:ph type="sldNum" sz="quarter" idx="5"/>
          </p:nvPr>
        </p:nvSpPr>
        <p:spPr/>
        <p:txBody>
          <a:bodyPr/>
          <a:lstStyle/>
          <a:p>
            <a:fld id="{BDA492DC-1975-D54A-8EFA-F49DD7212D4C}" type="slidenum">
              <a:rPr lang="en-US" smtClean="0"/>
              <a:t>40</a:t>
            </a:fld>
            <a:endParaRPr lang="en-US"/>
          </a:p>
        </p:txBody>
      </p:sp>
    </p:spTree>
    <p:extLst>
      <p:ext uri="{BB962C8B-B14F-4D97-AF65-F5344CB8AC3E}">
        <p14:creationId xmlns:p14="http://schemas.microsoft.com/office/powerpoint/2010/main" val="153191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#4 PPE Complaints</a:t>
            </a:r>
          </a:p>
          <a:p>
            <a:r>
              <a:rPr lang="en-US" dirty="0" smtClean="0"/>
              <a:t> </a:t>
            </a:r>
          </a:p>
          <a:p>
            <a:r>
              <a:rPr lang="en-US" dirty="0" smtClean="0"/>
              <a:t>Many people don’t like PPE.</a:t>
            </a:r>
          </a:p>
          <a:p>
            <a:r>
              <a:rPr lang="en-US" dirty="0" smtClean="0"/>
              <a:t>Read slide and respond to each point with these points.</a:t>
            </a:r>
          </a:p>
          <a:p>
            <a:r>
              <a:rPr lang="en-US" dirty="0" smtClean="0"/>
              <a:t> </a:t>
            </a:r>
          </a:p>
          <a:p>
            <a:r>
              <a:rPr lang="en-US" dirty="0" smtClean="0"/>
              <a:t>If it is uncomfortable, get PPE that is comfortable.  Get the appropriate size, better fit or flexibility, or a different design to work better with other PPE components.</a:t>
            </a:r>
          </a:p>
          <a:p>
            <a:r>
              <a:rPr lang="en-US" dirty="0" smtClean="0"/>
              <a:t> </a:t>
            </a:r>
          </a:p>
          <a:p>
            <a:r>
              <a:rPr lang="en-US" dirty="0" smtClean="0"/>
              <a:t>PPE is necessary. The chain moves at 68 miles per hour or 88 feet per second.  At full speed, 600 teeth pass a given point per second.</a:t>
            </a:r>
          </a:p>
          <a:p>
            <a:r>
              <a:rPr lang="en-US" dirty="0" smtClean="0"/>
              <a:t> </a:t>
            </a:r>
          </a:p>
          <a:p>
            <a:r>
              <a:rPr lang="en-US" dirty="0" smtClean="0"/>
              <a:t>Yes, it can be hot.  It is always hot in the summer, period. Stay hydrated and take cooling off breaks.</a:t>
            </a:r>
          </a:p>
          <a:p>
            <a:r>
              <a:rPr lang="en-US" dirty="0" smtClean="0"/>
              <a:t> </a:t>
            </a:r>
          </a:p>
          <a:p>
            <a:r>
              <a:rPr lang="en-US" dirty="0" smtClean="0"/>
              <a:t>You look foolish without it. Be safe, look professional, and set a good example with it. Wear PPE.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BDA492DC-1975-D54A-8EFA-F49DD7212D4C}" type="slidenum">
              <a:rPr lang="en-US" smtClean="0"/>
              <a:t>5</a:t>
            </a:fld>
            <a:endParaRPr lang="en-US"/>
          </a:p>
        </p:txBody>
      </p:sp>
    </p:spTree>
    <p:extLst>
      <p:ext uri="{BB962C8B-B14F-4D97-AF65-F5344CB8AC3E}">
        <p14:creationId xmlns:p14="http://schemas.microsoft.com/office/powerpoint/2010/main" val="3261904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 Tie down</a:t>
            </a:r>
          </a:p>
          <a:p>
            <a:endParaRPr lang="en-US" dirty="0"/>
          </a:p>
          <a:p>
            <a:r>
              <a:rPr lang="en-US" dirty="0"/>
              <a:t>When a trees lean into powerlines, energy is stored in the lines that can toss the tree when it is cut free.  That energy must be released slowly.  Tie down the line and release it after the tree is removed.</a:t>
            </a:r>
          </a:p>
          <a:p>
            <a:endParaRPr lang="en-US" dirty="0"/>
          </a:p>
          <a:p>
            <a:r>
              <a:rPr lang="en-US" dirty="0"/>
              <a:t>Tie lines down in the same direction as the tree is pressing so that the energy can be released slowly after the tree is freed.  Keep  in mind, even a tied down line can move.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41</a:t>
            </a:fld>
            <a:endParaRPr lang="en-US"/>
          </a:p>
        </p:txBody>
      </p:sp>
    </p:spTree>
    <p:extLst>
      <p:ext uri="{BB962C8B-B14F-4D97-AF65-F5344CB8AC3E}">
        <p14:creationId xmlns:p14="http://schemas.microsoft.com/office/powerpoint/2010/main" val="3828081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42 Compression Tension Wood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Generally, the upper side of the tree branch is under tension and the lower side is under compression.  In general one can notch in compression wood and back cut in the tension wood.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may not be the case with storm damaged trees.  It is important to study the tree carefully.  Walk around the tree and take a good hard look.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42</a:t>
            </a:fld>
            <a:endParaRPr lang="en-US"/>
          </a:p>
        </p:txBody>
      </p:sp>
    </p:spTree>
    <p:extLst>
      <p:ext uri="{BB962C8B-B14F-4D97-AF65-F5344CB8AC3E}">
        <p14:creationId xmlns:p14="http://schemas.microsoft.com/office/powerpoint/2010/main" val="3081340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#43  Tension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Both of these points are under tension.  Every cut has the potential to change the tension points as the tree moves and shifts.  </a:t>
            </a:r>
          </a:p>
          <a:p>
            <a:endParaRPr lang="en-US" dirty="0"/>
          </a:p>
          <a:p>
            <a:r>
              <a:rPr lang="en-US" dirty="0"/>
              <a:t>Beware of pinch kick back in these situations.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bar of the saw can be pinched.  If it is pinched on the top of the saw, the operator can push back.  If it is pinched on the bottom, the operator can be pulled forward.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i="1" kern="1200" dirty="0">
                <a:solidFill>
                  <a:schemeClr val="tx1"/>
                </a:solidFill>
                <a:effectLst/>
                <a:latin typeface="+mn-lt"/>
                <a:ea typeface="+mn-ea"/>
                <a:cs typeface="+mn-cs"/>
              </a:rPr>
              <a:t>Break the class into groups of three and hand out pictures of fallen trees.  Ask them to identify wood under tension.  Once they have identified it, have them report out to the class.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43</a:t>
            </a:fld>
            <a:endParaRPr lang="en-US"/>
          </a:p>
        </p:txBody>
      </p:sp>
    </p:spTree>
    <p:extLst>
      <p:ext uri="{BB962C8B-B14F-4D97-AF65-F5344CB8AC3E}">
        <p14:creationId xmlns:p14="http://schemas.microsoft.com/office/powerpoint/2010/main" val="310806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44 Uprooted Trees</a:t>
            </a:r>
          </a:p>
          <a:p>
            <a:endParaRPr lang="en-US" dirty="0"/>
          </a:p>
          <a:p>
            <a:r>
              <a:rPr lang="en-US" dirty="0"/>
              <a:t>There are several  potentially dangerous circumstances that can occur when the trunk is cut free from the remaining root mass. </a:t>
            </a:r>
          </a:p>
          <a:p>
            <a:endParaRPr lang="en-US" dirty="0"/>
          </a:p>
          <a:p>
            <a:r>
              <a:rPr lang="en-US" dirty="0"/>
              <a:t>The remaining root mass could fall forward and on top of the saw operator. The other potentially dangerous result is that the root mass and remaining trunk could whip upright and back into the ground after the bucking cut is made. </a:t>
            </a:r>
          </a:p>
          <a:p>
            <a:endParaRPr lang="en-US" dirty="0"/>
          </a:p>
          <a:p>
            <a:r>
              <a:rPr lang="en-US" dirty="0"/>
              <a:t>Trying to determine which of these two situations is likely to occur is difficult and only becomes easier after years of experience in working on these types of trees. For this reason, never stand on or straddle the trunk of an uprooted tree while making these cuts.</a:t>
            </a:r>
          </a:p>
          <a:p>
            <a:endParaRPr lang="en-US" dirty="0"/>
          </a:p>
          <a:p>
            <a:r>
              <a:rPr lang="en-US" dirty="0"/>
              <a:t>Fortunately, there are safe options for dealing with this.</a:t>
            </a:r>
          </a:p>
          <a:p>
            <a:endParaRPr lang="en-US" dirty="0"/>
          </a:p>
          <a:p>
            <a:r>
              <a:rPr lang="en-US" sz="1200" kern="1200" dirty="0" err="1">
                <a:solidFill>
                  <a:schemeClr val="tx1"/>
                </a:solidFill>
                <a:effectLst/>
                <a:latin typeface="+mn-lt"/>
                <a:ea typeface="+mn-ea"/>
                <a:cs typeface="+mn-cs"/>
              </a:rPr>
              <a:t>Stu_spivack</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https://www.flickr.com/photos/hz536n/</a:t>
            </a:r>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44</a:t>
            </a:fld>
            <a:endParaRPr lang="en-US"/>
          </a:p>
        </p:txBody>
      </p:sp>
    </p:spTree>
    <p:extLst>
      <p:ext uri="{BB962C8B-B14F-4D97-AF65-F5344CB8AC3E}">
        <p14:creationId xmlns:p14="http://schemas.microsoft.com/office/powerpoint/2010/main" val="597905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Root mass</a:t>
            </a:r>
          </a:p>
          <a:p>
            <a:endParaRPr lang="en-US" dirty="0"/>
          </a:p>
          <a:p>
            <a:r>
              <a:rPr lang="en-US" dirty="0"/>
              <a:t>When it appears the root mass and </a:t>
            </a:r>
            <a:r>
              <a:rPr lang="en-US" dirty="0" err="1"/>
              <a:t>rtrunk</a:t>
            </a:r>
            <a:r>
              <a:rPr lang="en-US" dirty="0"/>
              <a:t> will right itself after the bucking cuts are made,  start the cuts at the top of the tree, working toward the butt, cutting the trunk into short sections. This incremental removal of trunk sections allows the root mass to counterbalance the tree gradually, standing upright slowly and safely. At this point, fell the remaining upright trunk section using normal felling methods.</a:t>
            </a:r>
          </a:p>
          <a:p>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45</a:t>
            </a:fld>
            <a:endParaRPr lang="en-US"/>
          </a:p>
        </p:txBody>
      </p:sp>
    </p:spTree>
    <p:extLst>
      <p:ext uri="{BB962C8B-B14F-4D97-AF65-F5344CB8AC3E}">
        <p14:creationId xmlns:p14="http://schemas.microsoft.com/office/powerpoint/2010/main" val="991702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a:t>
            </a:r>
          </a:p>
          <a:p>
            <a:endParaRPr lang="en-US" dirty="0"/>
          </a:p>
          <a:p>
            <a:r>
              <a:rPr lang="en-US" dirty="0"/>
              <a:t>To avoid the threat of the remaining root mass falling toward you, cut the trunk at a distance that is beyond the reach of the highest part of the root mass. Remove any branches that are in the way or that could potentially strike the operator after the tree is cut free from the stump. After being cut, the root mass will fall forward only until it is stopped by the remaining trunk section striking the ground.</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46</a:t>
            </a:fld>
            <a:endParaRPr lang="en-US"/>
          </a:p>
        </p:txBody>
      </p:sp>
    </p:spTree>
    <p:extLst>
      <p:ext uri="{BB962C8B-B14F-4D97-AF65-F5344CB8AC3E}">
        <p14:creationId xmlns:p14="http://schemas.microsoft.com/office/powerpoint/2010/main" val="1890790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#47 Tension on bottom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the tree appears to be under significant upward pressure from both ends, that is the trunk and root plate will likely fall forward, then make an open-face notch on the compression side of the tree followed by an undercut directly opposite the notch.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47</a:t>
            </a:fld>
            <a:endParaRPr lang="en-US"/>
          </a:p>
        </p:txBody>
      </p:sp>
    </p:spTree>
    <p:extLst>
      <p:ext uri="{BB962C8B-B14F-4D97-AF65-F5344CB8AC3E}">
        <p14:creationId xmlns:p14="http://schemas.microsoft.com/office/powerpoint/2010/main" val="1882064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#48 Tension on top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it appears that the root mass will fall back in the hole, the cuts should be reversed, notch the bottom, back cut from the top.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48</a:t>
            </a:fld>
            <a:endParaRPr lang="en-US"/>
          </a:p>
        </p:txBody>
      </p:sp>
    </p:spTree>
    <p:extLst>
      <p:ext uri="{BB962C8B-B14F-4D97-AF65-F5344CB8AC3E}">
        <p14:creationId xmlns:p14="http://schemas.microsoft.com/office/powerpoint/2010/main" val="3689615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 Video</a:t>
            </a:r>
          </a:p>
          <a:p>
            <a:endParaRPr lang="en-US" dirty="0"/>
          </a:p>
          <a:p>
            <a:r>
              <a:rPr lang="en-US" dirty="0"/>
              <a:t>https://</a:t>
            </a:r>
            <a:r>
              <a:rPr lang="en-US" dirty="0" err="1"/>
              <a:t>youtu.be</a:t>
            </a:r>
            <a:r>
              <a:rPr lang="en-US" dirty="0"/>
              <a:t>/j7lduKUT0-I</a:t>
            </a:r>
          </a:p>
          <a:p>
            <a:endParaRPr lang="en-US" dirty="0"/>
          </a:p>
          <a:p>
            <a:r>
              <a:rPr lang="en-US" dirty="0"/>
              <a:t>This operator has correctly guessed which way this root plate will move.</a:t>
            </a:r>
          </a:p>
        </p:txBody>
      </p:sp>
      <p:sp>
        <p:nvSpPr>
          <p:cNvPr id="4" name="Slide Number Placeholder 3"/>
          <p:cNvSpPr>
            <a:spLocks noGrp="1"/>
          </p:cNvSpPr>
          <p:nvPr>
            <p:ph type="sldNum" sz="quarter" idx="5"/>
          </p:nvPr>
        </p:nvSpPr>
        <p:spPr/>
        <p:txBody>
          <a:bodyPr/>
          <a:lstStyle/>
          <a:p>
            <a:fld id="{BDA492DC-1975-D54A-8EFA-F49DD7212D4C}" type="slidenum">
              <a:rPr lang="en-US" smtClean="0"/>
              <a:t>49</a:t>
            </a:fld>
            <a:endParaRPr lang="en-US"/>
          </a:p>
        </p:txBody>
      </p:sp>
    </p:spTree>
    <p:extLst>
      <p:ext uri="{BB962C8B-B14F-4D97-AF65-F5344CB8AC3E}">
        <p14:creationId xmlns:p14="http://schemas.microsoft.com/office/powerpoint/2010/main" val="994733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Broken and Attached</a:t>
            </a:r>
          </a:p>
          <a:p>
            <a:endParaRPr lang="en-US" dirty="0"/>
          </a:p>
          <a:p>
            <a:r>
              <a:rPr lang="en-US" dirty="0"/>
              <a:t>Another common type of storm damage includes trees that have broken off but still remain attached to the trunk. The upper portion may be hung up in another tree or resting on the ground. These situations are extremely hazardous as they are difficult to assess. Even when a felling plan has been carefully considered and executed it may not be possible to determine the outcome.</a:t>
            </a:r>
          </a:p>
          <a:p>
            <a:endParaRPr lang="en-US" dirty="0"/>
          </a:p>
          <a:p>
            <a:r>
              <a:rPr lang="en-US" dirty="0"/>
              <a:t>The greatest risk of felling these trees is if the broken portion detaches unexpectedly. Barber chair (</a:t>
            </a:r>
            <a:r>
              <a:rPr lang="en-US" sz="1200" b="0" i="0" u="none" strike="noStrike" kern="1200" dirty="0">
                <a:solidFill>
                  <a:schemeClr val="tx1"/>
                </a:solidFill>
                <a:effectLst/>
                <a:latin typeface="+mn-lt"/>
                <a:ea typeface="+mn-ea"/>
                <a:cs typeface="+mn-cs"/>
              </a:rPr>
              <a:t>in which the tree splits at the base, kicking backwards and falling in an uncontrolled manner</a:t>
            </a:r>
            <a:r>
              <a:rPr lang="en-US" b="0" i="0" baseline="0" dirty="0"/>
              <a:t>) may occur</a:t>
            </a:r>
            <a:r>
              <a:rPr lang="en-US" b="1" i="0" baseline="0" dirty="0"/>
              <a:t>. </a:t>
            </a:r>
            <a:r>
              <a:rPr lang="en-US" dirty="0"/>
              <a:t>In addition, the broken portion of the tree exerts pressure against the tree trunk. This can cause the tree to fall in the wrong direction when the release cuts are made.</a:t>
            </a:r>
          </a:p>
          <a:p>
            <a:endParaRPr lang="en-US" dirty="0"/>
          </a:p>
          <a:p>
            <a:r>
              <a:rPr lang="en-US" dirty="0"/>
              <a:t>Assess the tree and site carefully before making any cuts. Try to visualize how the broken top will respond to the release cuts that will be made. As these cuts are made, be prepared for the broken portion to detach at any time, and be ready to retreat along the preplanned and cleared escape routes. Finally, avoid working under the hung up or hanging portion of the tree.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50</a:t>
            </a:fld>
            <a:endParaRPr lang="en-US"/>
          </a:p>
        </p:txBody>
      </p:sp>
    </p:spTree>
    <p:extLst>
      <p:ext uri="{BB962C8B-B14F-4D97-AF65-F5344CB8AC3E}">
        <p14:creationId xmlns:p14="http://schemas.microsoft.com/office/powerpoint/2010/main" val="107030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Required PPE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the required PPE for chainsaw use. If you are an employee, your employer shall provide you with this.  “Shall” is the word used in ANSI Z133.  When ANSI Z133 says “shall,” it means “MUST.”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6</a:t>
            </a:fld>
            <a:endParaRPr lang="en-US"/>
          </a:p>
        </p:txBody>
      </p:sp>
    </p:spTree>
    <p:extLst>
      <p:ext uri="{BB962C8B-B14F-4D97-AF65-F5344CB8AC3E}">
        <p14:creationId xmlns:p14="http://schemas.microsoft.com/office/powerpoint/2010/main" val="3490152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 Broken and Attached.</a:t>
            </a:r>
          </a:p>
          <a:p>
            <a:endParaRPr lang="en-US" dirty="0"/>
          </a:p>
          <a:p>
            <a:r>
              <a:rPr lang="en-US" dirty="0"/>
              <a:t>This is another case of broken and attached.  This is too dangerous to climb and it would be difficult to get a lift into this area.  In addition, the trunk is too dangerous to cut as is.  It could possibly be bound and then cut.  The failure is so great, it might be relatively easy to pull it  down with mechanical advantage.</a:t>
            </a:r>
          </a:p>
        </p:txBody>
      </p:sp>
      <p:sp>
        <p:nvSpPr>
          <p:cNvPr id="4" name="Slide Number Placeholder 3"/>
          <p:cNvSpPr>
            <a:spLocks noGrp="1"/>
          </p:cNvSpPr>
          <p:nvPr>
            <p:ph type="sldNum" sz="quarter" idx="5"/>
          </p:nvPr>
        </p:nvSpPr>
        <p:spPr/>
        <p:txBody>
          <a:bodyPr/>
          <a:lstStyle/>
          <a:p>
            <a:fld id="{BDA492DC-1975-D54A-8EFA-F49DD7212D4C}" type="slidenum">
              <a:rPr lang="en-US" smtClean="0"/>
              <a:t>51</a:t>
            </a:fld>
            <a:endParaRPr lang="en-US"/>
          </a:p>
        </p:txBody>
      </p:sp>
    </p:spTree>
    <p:extLst>
      <p:ext uri="{BB962C8B-B14F-4D97-AF65-F5344CB8AC3E}">
        <p14:creationId xmlns:p14="http://schemas.microsoft.com/office/powerpoint/2010/main" val="19973460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#52  Check  Equipment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that brings us to the importance of checking the equipment.  This is step three of the plan.  If the equipment needed is not on sight, go get it before attempting to execute the plan.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642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#53 Equipment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more tools you have, the more you can do.  Physical tools and mental tools.  Are there any other “must-have” tools?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5747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#54 Step 4 Cut Plan and Escape Plan</a:t>
            </a:r>
          </a:p>
          <a:p>
            <a:endParaRPr lang="en-US" dirty="0"/>
          </a:p>
          <a:p>
            <a:r>
              <a:rPr lang="en-US" dirty="0"/>
              <a:t>At this stage in the five step plan, the operator has assessed the hazards presented by the tree and work site. He or she has given full consideration to the lean and load of the tree and has the equipment and expertise needed to tackle the tree.    It is time to make the cut plan and and escape plan.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668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55 Cuts</a:t>
            </a:r>
          </a:p>
          <a:p>
            <a:r>
              <a:rPr lang="en-US" dirty="0"/>
              <a:t>First we will talk about the cut plan.  There are three cuts are that are relatively simple to execute and yet can handle many situations presented by storm damaged trees.  These are the bore, mismatch and controlled knee cut.  A well-executed bore cut will allow the operator to move away from the tree as it falls.  </a:t>
            </a:r>
          </a:p>
          <a:p>
            <a:endParaRPr lang="en-US" dirty="0"/>
          </a:p>
          <a:p>
            <a:r>
              <a:rPr lang="en-US" dirty="0"/>
              <a:t>The mismatch and knee notch cuts can be released when the operator is at a safe distance using rope.  These can be very handy when it is unclear how the tree will move or there is not safe escape route.  Distance release techniques will keep the operator out of the drop zone.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651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 Why use a bore cut?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On trees with forward lean, the traditional “race to the hinge” </a:t>
            </a:r>
            <a:r>
              <a:rPr lang="en-US" sz="1200" b="0" i="0" u="none" strike="noStrike" kern="1200" dirty="0" err="1">
                <a:solidFill>
                  <a:schemeClr val="tx1"/>
                </a:solidFill>
                <a:effectLst/>
                <a:latin typeface="+mn-lt"/>
                <a:ea typeface="+mn-ea"/>
                <a:cs typeface="+mn-cs"/>
              </a:rPr>
              <a:t>backcut</a:t>
            </a:r>
            <a:r>
              <a:rPr lang="en-US" sz="1200" b="0" i="0" u="none" strike="noStrike" kern="1200" dirty="0">
                <a:solidFill>
                  <a:schemeClr val="tx1"/>
                </a:solidFill>
                <a:effectLst/>
                <a:latin typeface="+mn-lt"/>
                <a:ea typeface="+mn-ea"/>
                <a:cs typeface="+mn-cs"/>
              </a:rPr>
              <a:t> can result in an explosive “barber chair,” in which the tree splits at the base, kicking backwards and falling in an uncontrolled manner. On trees leaning backwards or in other undesirable directions, a bore cut allows you to use wedges to control the direction of its fall. This cut allows also allows the operator to work from the inside out cutting out the tension that may be in wood under pressure.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notch should be 80% of the tree’s diameter.</a:t>
            </a:r>
            <a:endParaRPr lang="en-US" dirty="0"/>
          </a:p>
          <a:p>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tree is 24” in diameter or less, the hinge will be 10% of the remaining material after the notch is removed. The hinge should be the same width across the entire diameter of the tree. If the tree is more than 24” in diameter, the hinge will be 5% of the remaining material after the notch is removed.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1215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Bore Cut</a:t>
            </a:r>
          </a:p>
          <a:p>
            <a:r>
              <a:rPr lang="en-US" dirty="0"/>
              <a:t>You can see the appropriate size of the notch cut here. As the saw operator starts the bore cut, he is using the attack portion of the bar.  The attack portion is the top half of the tip of the bar.  He literally steps around to use the full width of the bar.  Because the saw is contained in the tree, there is no kickback.</a:t>
            </a:r>
          </a:p>
          <a:p>
            <a:endParaRPr lang="en-US" dirty="0"/>
          </a:p>
          <a:p>
            <a:r>
              <a:rPr lang="en-US" dirty="0"/>
              <a:t>The small backstrap holding the tree together can be cut with a pole saw at a safe distance if you suspect the tree will move or there is no safe escape route.  It is important to practice this cut before using it.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5529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#59 Mismatch Cut</a:t>
            </a:r>
          </a:p>
          <a:p>
            <a:r>
              <a:rPr lang="en-US" sz="1200" kern="1200" dirty="0">
                <a:solidFill>
                  <a:schemeClr val="tx1"/>
                </a:solidFill>
                <a:effectLst/>
                <a:latin typeface="+mn-lt"/>
                <a:ea typeface="+mn-ea"/>
                <a:cs typeface="+mn-cs"/>
              </a:rPr>
              <a:t>The mismatch cut (or bypass cut) is similar to the technique used when snapping off wood aloft in “cut and chuck” operations, with one major exception. Operators should not attempt to snap off the hazard or danger tree by hand. Rather, use a pull rope or push stick to free the branch or trunk.  This allows the operator to be well away when the release occurs. This is much safer.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Attach the pull line before cutting.  The lowest cut should be made on the pull line side.  It is easier to snap off the cut if it is pulled  (or pushed) in the direction of the side with the lowest cut.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mismatched cuts are made from opposite sides of the tree, much like on a horizontal branch when aloft. </a:t>
            </a:r>
            <a:r>
              <a:rPr lang="en-US" sz="2000" kern="1200" dirty="0">
                <a:solidFill>
                  <a:srgbClr val="C00000"/>
                </a:solidFill>
                <a:effectLst/>
                <a:latin typeface="+mn-lt"/>
                <a:ea typeface="+mn-ea"/>
                <a:cs typeface="+mn-cs"/>
              </a:rPr>
              <a:t>This avoids the tension and compression fibers</a:t>
            </a:r>
            <a:r>
              <a:rPr lang="en-US" sz="2000" kern="1200" dirty="0">
                <a:solidFill>
                  <a:schemeClr val="tx1"/>
                </a:solidFill>
                <a:effectLst/>
                <a:latin typeface="+mn-lt"/>
                <a:ea typeface="+mn-ea"/>
                <a:cs typeface="+mn-cs"/>
              </a:rPr>
              <a:t>, (typically, but not always on the top and bottom of the tree) as much as possible.   </a:t>
            </a:r>
            <a:br>
              <a:rPr lang="en-US" sz="20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amount of overlap or bypass, along with the distance between the cuts, will vary with diameter and wood strength.  The further the cuts are apart, the more holding power.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9892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#59 Controlled Knee Cut</a:t>
            </a: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controlled knee cut is excellent for dealing with trees suspended on over head obstacles, whether it be wires, other trees, or houses.</a:t>
            </a:r>
            <a:r>
              <a:rPr lang="en-US" dirty="0"/>
              <a:t/>
            </a:r>
            <a:br>
              <a:rPr lang="en-US" dirty="0"/>
            </a:br>
            <a:r>
              <a:rPr lang="en-US" dirty="0"/>
              <a:t/>
            </a:r>
            <a:br>
              <a:rPr lang="en-US" dirty="0"/>
            </a:br>
            <a:r>
              <a:rPr lang="en-US" sz="1200" b="0" i="0" u="none" strike="noStrike" kern="1200" dirty="0">
                <a:solidFill>
                  <a:schemeClr val="tx1"/>
                </a:solidFill>
                <a:effectLst/>
                <a:latin typeface="+mn-lt"/>
                <a:ea typeface="+mn-ea"/>
                <a:cs typeface="+mn-cs"/>
              </a:rPr>
              <a:t>The notch is made and the hinge is setup with a bore cut. In a standard felling operation with an upright tree, the holding strap would be severed at level or below the hinge, but in a hazard/danger situation, this would require staying close to the tree, a location to be avoided.</a:t>
            </a:r>
            <a:r>
              <a:rPr lang="en-US" dirty="0"/>
              <a:t/>
            </a:r>
            <a:br>
              <a:rPr lang="en-US" dirty="0"/>
            </a:br>
            <a:r>
              <a:rPr lang="en-US" dirty="0"/>
              <a:t/>
            </a:r>
            <a:br>
              <a:rPr lang="en-US" dirty="0"/>
            </a:br>
            <a:r>
              <a:rPr lang="en-US" sz="1200" b="0" i="0" u="none" strike="noStrike" kern="1200" dirty="0">
                <a:solidFill>
                  <a:schemeClr val="tx1"/>
                </a:solidFill>
                <a:effectLst/>
                <a:latin typeface="+mn-lt"/>
                <a:ea typeface="+mn-ea"/>
                <a:cs typeface="+mn-cs"/>
              </a:rPr>
              <a:t>Instead, a mismatched back cut is made beneath the level of the hinge. Wood strength and diameter will once again affect the distance between the two cuts. In general, the further below the bore cut, the greater the amount of force that will be required to release the cut.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160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More Controlled Knee</a:t>
            </a:r>
          </a:p>
          <a:p>
            <a:endParaRPr lang="en-US" dirty="0"/>
          </a:p>
          <a:p>
            <a:r>
              <a:rPr lang="en-US" dirty="0"/>
              <a:t>The knee cut can be used to release hung or snagged trees.  It also allows for a safe distance release.  This cut makes smart use of notches. </a:t>
            </a:r>
          </a:p>
          <a:p>
            <a:endParaRPr lang="en-US" dirty="0"/>
          </a:p>
          <a:p>
            <a:r>
              <a:rPr lang="en-US" dirty="0"/>
              <a:t>The tree must be large enough in diameter so that a bore cut can be made to create the hinge.  Attach the pull line first to the tree and use any mechanical advantage needed to pull the tree.  Then make an open-faced notch and set up the hinge with a bore cut.  There will be a small piece of wood, called the strap, uncut at the back of the bore.  Place a mismatch cut just below the bore, bypassing the two kerfs.  This will hold until the pull line is loaded.  The tree will fold and likely dislodge the snag.  If it doesn’t dislodge the tree, move the line up and do it again.  The tree will become more horizontal with each cut, walking away from the snag.</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052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 Hard Hat Questions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should a hard hat be worn? Any time there is risk for head injury. Generally speaking, any time you are near a work site.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safe if it says Z89.1 on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Manufacturers specification will say what can worn under the hat. They sometimes recommend specific liners.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Yes, decals can be use, but avoid applying paint to the hard hat. It can damage the plastic.</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long can they be used? Replace hard hats after 3-5 years, sunlight makes the plastic brittle over time. Check the harness and the squeeze the helmet to look for cracks before 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Hand out the hard hats. Ask them to find the Z89.1 and if they would use that hard hat.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7</a:t>
            </a:fld>
            <a:endParaRPr lang="en-US"/>
          </a:p>
        </p:txBody>
      </p:sp>
    </p:spTree>
    <p:extLst>
      <p:ext uri="{BB962C8B-B14F-4D97-AF65-F5344CB8AC3E}">
        <p14:creationId xmlns:p14="http://schemas.microsoft.com/office/powerpoint/2010/main" val="2867157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#61 Escape Route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is critical to get away from moving trees once they are cut. 90% of all fatalities occur within 5 ft. of the trunk within 15</a:t>
            </a:r>
            <a:r>
              <a:rPr lang="en-US" baseline="0" dirty="0"/>
              <a:t> seconds of tree movement.</a:t>
            </a:r>
            <a:endParaRPr lang="en-US" dirty="0"/>
          </a:p>
          <a:p>
            <a:endParaRPr lang="en-US" sz="1200" b="0" i="0" u="none" strike="noStrike" kern="1200" dirty="0">
              <a:solidFill>
                <a:schemeClr val="tx1"/>
              </a:solidFill>
              <a:effectLst/>
              <a:latin typeface="+mn-lt"/>
              <a:ea typeface="+mn-ea"/>
              <a:cs typeface="+mn-cs"/>
            </a:endParaRPr>
          </a:p>
          <a:p>
            <a:r>
              <a:rPr lang="en-US" dirty="0"/>
              <a:t>Most of you are familiar with this figure that highlights the safest escape routes when felling a tree.  Because of pressure on storm damaged trees, the best escape route might not be easily identified.  It can be difficult to determine which way trees will move.</a:t>
            </a:r>
          </a:p>
          <a:p>
            <a:endParaRPr lang="en-US" dirty="0"/>
          </a:p>
          <a:p>
            <a:r>
              <a:rPr lang="en-US" dirty="0"/>
              <a:t>Furthermore, as the operators works the tree, the escape route will change.  </a:t>
            </a:r>
            <a:r>
              <a:rPr lang="en-US" sz="1200" b="0" i="0" u="none" strike="noStrike" kern="1200" dirty="0">
                <a:solidFill>
                  <a:schemeClr val="tx1"/>
                </a:solidFill>
                <a:effectLst/>
                <a:latin typeface="+mn-lt"/>
                <a:ea typeface="+mn-ea"/>
                <a:cs typeface="+mn-cs"/>
              </a:rPr>
              <a:t>Everyone ALWAYS need a safe, clear escape route, regardless of the operation preformed.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reality is that while cutting from a “distance” won’t always be possible, it is the safer option and should be considered.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73678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#62 Remove Tripping Hazards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Clear out small debris before beginning work on a tree. This will help the operator get a better look at the tree and reduce tripping hazards.  Continue removing debris throughout the operation.  This is the best way to avoid tripping hazards.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6150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#63 Implement and Repeat Steps</a:t>
            </a:r>
          </a:p>
          <a:p>
            <a:r>
              <a:rPr lang="en-US" dirty="0"/>
              <a:t>Every time a cut is made, the operator must run through the 5 steps of the cutting plan.  It is also critical to share the plan with your team as hazards dictate.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3225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#64 Tips to Get Started</a:t>
            </a:r>
          </a:p>
          <a:p>
            <a:r>
              <a:rPr lang="en-US" sz="1200" kern="1200" dirty="0">
                <a:solidFill>
                  <a:schemeClr val="tx1"/>
                </a:solidFill>
                <a:effectLst/>
                <a:latin typeface="+mn-lt"/>
                <a:ea typeface="+mn-ea"/>
                <a:cs typeface="+mn-cs"/>
              </a:rPr>
              <a:t>Take all the time needed to assess the situation. Keep the saw below the shoulders.  If kickback occurs above the shoulders, the saw can easily hit the head.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Clear off the foliage and remove any tripping hazards.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foliage has been removed, you may see hazards you had not seen before and any load and lean will become clearer.</a:t>
            </a:r>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25445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#65 Tips to Get Started</a:t>
            </a:r>
          </a:p>
          <a:p>
            <a:r>
              <a:rPr lang="en-US" dirty="0"/>
              <a:t>You can kick or shake them to them to determine if the branches are bearing weight.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8552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66 Tips to Get Started</a:t>
            </a:r>
          </a:p>
          <a:p>
            <a:r>
              <a:rPr lang="en-US" dirty="0"/>
              <a:t>Implement the 5 step plan with each cut.  The tree will shift and more as you proceed.  You will need to reconsider the hazards, lean and load, equipment and escape plan with each cut.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98954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#67 Knots and Rope work.  </a:t>
            </a:r>
          </a:p>
          <a:p>
            <a:endParaRPr lang="en-US" dirty="0"/>
          </a:p>
          <a:p>
            <a:r>
              <a:rPr lang="en-US" dirty="0"/>
              <a:t>There are many great resources for use available online that will help with these knots.  Remember, the more you know, the safer you can be.  You will need to be very resourceful to handle storm damaged trees safely.</a:t>
            </a:r>
          </a:p>
          <a:p>
            <a:endParaRPr lang="en-US" dirty="0"/>
          </a:p>
          <a:p>
            <a:r>
              <a:rPr lang="en-US" i="1" dirty="0"/>
              <a:t>Hand out rope and ask the students to tie a bowline, VT, clove hitch and cow hitch.  Show them a mechanical advantage kit.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16240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#68 Use a vehicle or chipper as a base, not to pull.</a:t>
            </a:r>
          </a:p>
          <a:p>
            <a:endParaRPr lang="en-US" dirty="0"/>
          </a:p>
          <a:p>
            <a:r>
              <a:rPr lang="en-US" dirty="0"/>
              <a:t>It is not a good idea to pull on a rope with your vehicle or chipper.  There is no way to know how much force is being used.  The tree may ‘blow up.” What happens when the rope breaks?  It can snap back on you, very dangerous.</a:t>
            </a:r>
          </a:p>
          <a:p>
            <a:endParaRPr lang="en-US" dirty="0"/>
          </a:p>
          <a:p>
            <a:r>
              <a:rPr lang="en-US" i="1" dirty="0"/>
              <a:t>This is a video of a chain breaking in deadly fashion.  There is a fatality. You may want to show it.</a:t>
            </a:r>
          </a:p>
          <a:p>
            <a:endParaRPr lang="en-US" dirty="0"/>
          </a:p>
          <a:p>
            <a:r>
              <a:rPr lang="en-US" dirty="0"/>
              <a:t>https://</a:t>
            </a:r>
            <a:r>
              <a:rPr lang="en-US" dirty="0" err="1"/>
              <a:t>www.youtube.com</a:t>
            </a:r>
            <a:r>
              <a:rPr lang="en-US" dirty="0"/>
              <a:t>/</a:t>
            </a:r>
            <a:r>
              <a:rPr lang="en-US" dirty="0" err="1"/>
              <a:t>watch?v</a:t>
            </a:r>
            <a:r>
              <a:rPr lang="en-US" dirty="0"/>
              <a:t>=ETFFeUoq5Vw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48551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#69 How many people should be cutting? </a:t>
            </a:r>
          </a:p>
          <a:p>
            <a:endParaRPr lang="en-US" dirty="0"/>
          </a:p>
          <a:p>
            <a:r>
              <a:rPr lang="en-US" dirty="0"/>
              <a:t>Never more than two people working on the tree at one time.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37649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Communication is critical.  </a:t>
            </a:r>
          </a:p>
          <a:p>
            <a:r>
              <a:rPr lang="en-US" dirty="0"/>
              <a:t>The use of command-and-response communication to assure that important information is both sent and received. If you see something say something!  Never assume everyone saw it.  Assumptions can be very dangerous.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79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 Benefits of a Hard 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youtu.be</a:t>
            </a:r>
            <a:r>
              <a:rPr lang="en-US" sz="1200" kern="1200" dirty="0">
                <a:solidFill>
                  <a:schemeClr val="tx1"/>
                </a:solidFill>
                <a:effectLst/>
                <a:latin typeface="+mn-lt"/>
                <a:ea typeface="+mn-ea"/>
                <a:cs typeface="+mn-cs"/>
              </a:rPr>
              <a:t>/m_V8GsPdGyc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small object gathers great force when falling.  A hard hat can make the difference between a headache and death.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video will demonstrate.</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8</a:t>
            </a:fld>
            <a:endParaRPr lang="en-US"/>
          </a:p>
        </p:txBody>
      </p:sp>
    </p:spTree>
    <p:extLst>
      <p:ext uri="{BB962C8B-B14F-4D97-AF65-F5344CB8AC3E}">
        <p14:creationId xmlns:p14="http://schemas.microsoft.com/office/powerpoint/2010/main" val="41413633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 This is a hot mess! </a:t>
            </a:r>
          </a:p>
          <a:p>
            <a:r>
              <a:rPr lang="en-US" dirty="0"/>
              <a:t>The hazards are many and there are multiple sources of lean and load.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Energized wires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Energy in wire</a:t>
            </a:r>
          </a:p>
          <a:p>
            <a:pPr marL="171450" indent="-171450">
              <a:buFont typeface="Arial" panose="020B0604020202020204" pitchFamily="34" charset="0"/>
              <a:buChar char="•"/>
            </a:pPr>
            <a:r>
              <a:rPr lang="en-US" dirty="0"/>
              <a:t>All over head</a:t>
            </a:r>
          </a:p>
          <a:p>
            <a:pPr marL="171450" indent="-171450">
              <a:buFont typeface="Arial" panose="020B0604020202020204" pitchFamily="34" charset="0"/>
              <a:buChar char="•"/>
            </a:pPr>
            <a:r>
              <a:rPr lang="en-US" dirty="0"/>
              <a:t>Traffic issues</a:t>
            </a:r>
          </a:p>
          <a:p>
            <a:pPr marL="171450" indent="-171450">
              <a:buFont typeface="Arial" panose="020B0604020202020204" pitchFamily="34" charset="0"/>
              <a:buChar char="•"/>
            </a:pPr>
            <a:r>
              <a:rPr lang="en-US" dirty="0"/>
              <a:t>Broken and attached</a:t>
            </a:r>
          </a:p>
          <a:p>
            <a:pPr marL="171450" indent="-171450">
              <a:buFont typeface="Arial" panose="020B0604020202020204" pitchFamily="34" charset="0"/>
              <a:buChar char="•"/>
            </a:pPr>
            <a:r>
              <a:rPr lang="en-US" dirty="0"/>
              <a:t>Could be root plate issues</a:t>
            </a:r>
          </a:p>
          <a:p>
            <a:pPr marL="171450" indent="-171450">
              <a:buFont typeface="Arial" panose="020B0604020202020204" pitchFamily="34" charset="0"/>
              <a:buChar char="•"/>
            </a:pPr>
            <a:r>
              <a:rPr lang="en-US" dirty="0"/>
              <a:t>Large work site </a:t>
            </a:r>
          </a:p>
          <a:p>
            <a:endParaRPr lang="en-US" dirty="0"/>
          </a:p>
          <a:p>
            <a:r>
              <a:rPr lang="en-US" dirty="0"/>
              <a:t>Ask, “Do I  have the equipment and skills to handle this?”</a:t>
            </a:r>
          </a:p>
          <a:p>
            <a:endParaRPr lang="en-US" dirty="0"/>
          </a:p>
          <a:p>
            <a:r>
              <a:rPr lang="en-US" dirty="0"/>
              <a:t>This is not a two person job. Do you have the experience and equipment? If not, get help.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3312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0" dirty="0"/>
              <a:t>#72 Do not proceed in the face of uncertainty.</a:t>
            </a:r>
          </a:p>
          <a:p>
            <a:pPr lvl="1"/>
            <a:r>
              <a:rPr lang="en-US" sz="2000" dirty="0"/>
              <a:t>When doubt exists, stop activity.</a:t>
            </a:r>
            <a:endParaRPr lang="en-US" sz="2000" b="1" dirty="0"/>
          </a:p>
          <a:p>
            <a:pPr lvl="1"/>
            <a:r>
              <a:rPr lang="en-US" sz="2000" dirty="0"/>
              <a:t>Place system/equipment/component and job site in a safe condition  and get help.  </a:t>
            </a:r>
          </a:p>
          <a:p>
            <a:pPr lvl="1"/>
            <a:r>
              <a:rPr lang="en-US" sz="2000" dirty="0"/>
              <a:t>Inform your immediate supervisor of the problem.  Perform another tailgate if work conditions are different than what you thought.  Speed and haste can kill you.</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5550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#73 Final Comments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Read this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5636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#74 Any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I have an evaluation for you to fill out.  Please write comments and give feedback.  We will use it to improve this training.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58882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 This is a non-written evaluation.</a:t>
            </a:r>
          </a:p>
          <a:p>
            <a:endParaRPr lang="en-US" dirty="0"/>
          </a:p>
          <a:p>
            <a:r>
              <a:rPr lang="en-US" dirty="0"/>
              <a:t>Ask the class what they would do to remove this storm damaged tree.</a:t>
            </a:r>
          </a:p>
          <a:p>
            <a:endParaRPr lang="en-US" dirty="0"/>
          </a:p>
          <a:p>
            <a:r>
              <a:rPr lang="en-US" dirty="0"/>
              <a:t>Discussion points they should bring up.</a:t>
            </a:r>
          </a:p>
          <a:p>
            <a:r>
              <a:rPr lang="en-US" dirty="0"/>
              <a:t>First: Put on PPE</a:t>
            </a:r>
          </a:p>
          <a:p>
            <a:r>
              <a:rPr lang="en-US" dirty="0"/>
              <a:t>Next: Check the Saw</a:t>
            </a:r>
          </a:p>
          <a:p>
            <a:r>
              <a:rPr lang="en-US" dirty="0"/>
              <a:t>Identify the hazards and establish the work and drop zone.</a:t>
            </a:r>
          </a:p>
          <a:p>
            <a:r>
              <a:rPr lang="en-US" dirty="0"/>
              <a:t>Lean and load is tricky because we can’t see what is going on so we should take off the foliage.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16729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#76. Evaluation continued</a:t>
            </a:r>
          </a:p>
          <a:p>
            <a:endParaRPr lang="en-US" dirty="0"/>
          </a:p>
          <a:p>
            <a:r>
              <a:rPr lang="en-US" dirty="0"/>
              <a:t>Make sure they note the new hazards (mailbox and cavity)</a:t>
            </a:r>
          </a:p>
          <a:p>
            <a:r>
              <a:rPr lang="en-US" dirty="0"/>
              <a:t>Have a discussion on lean and load, tension and compression wood.</a:t>
            </a:r>
          </a:p>
          <a:p>
            <a:r>
              <a:rPr lang="en-US" dirty="0"/>
              <a:t>Develop a cut plan.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01284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#74 Evaluation Continued</a:t>
            </a:r>
          </a:p>
          <a:p>
            <a:endParaRPr lang="en-US" dirty="0"/>
          </a:p>
          <a:p>
            <a:r>
              <a:rPr lang="en-US" dirty="0"/>
              <a:t>Encourage conversation. These are points that could be discussed:</a:t>
            </a:r>
          </a:p>
          <a:p>
            <a:r>
              <a:rPr lang="en-US" dirty="0"/>
              <a:t>Work from the end toward the root mass.</a:t>
            </a:r>
          </a:p>
          <a:p>
            <a:r>
              <a:rPr lang="en-US" dirty="0"/>
              <a:t>Discuss escape routes</a:t>
            </a:r>
          </a:p>
          <a:p>
            <a:r>
              <a:rPr lang="en-US" dirty="0"/>
              <a:t>Will the tree stand up? Or the trunk fall down?</a:t>
            </a:r>
          </a:p>
          <a:p>
            <a:r>
              <a:rPr lang="en-US" dirty="0"/>
              <a:t>Can you save the mailbox?  Do you care?</a:t>
            </a:r>
          </a:p>
          <a:p>
            <a:r>
              <a:rPr lang="en-US" dirty="0"/>
              <a:t>Talk about tension/compression in wood around the mail box.</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1866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Criana</a:t>
            </a:r>
            <a:r>
              <a:rPr lang="en-US" sz="1200" b="0" i="0" u="none" strike="noStrike" kern="1200" dirty="0">
                <a:solidFill>
                  <a:schemeClr val="tx1"/>
                </a:solidFill>
                <a:effectLst/>
                <a:latin typeface="+mn-lt"/>
                <a:ea typeface="+mn-ea"/>
                <a:cs typeface="+mn-cs"/>
              </a:rPr>
              <a:t> https://</a:t>
            </a:r>
            <a:r>
              <a:rPr lang="en-US" sz="1200" b="0" i="0" u="none" strike="noStrike" kern="1200" dirty="0" err="1">
                <a:solidFill>
                  <a:schemeClr val="tx1"/>
                </a:solidFill>
                <a:effectLst/>
                <a:latin typeface="+mn-lt"/>
                <a:ea typeface="+mn-ea"/>
                <a:cs typeface="+mn-cs"/>
              </a:rPr>
              <a:t>www.flickr.com</a:t>
            </a:r>
            <a:r>
              <a:rPr lang="en-US" sz="1200" b="0" i="0" u="none" strike="noStrike" kern="1200" dirty="0">
                <a:solidFill>
                  <a:schemeClr val="tx1"/>
                </a:solidFill>
                <a:effectLst/>
                <a:latin typeface="+mn-lt"/>
                <a:ea typeface="+mn-ea"/>
                <a:cs typeface="+mn-cs"/>
              </a:rPr>
              <a:t>/photos/</a:t>
            </a:r>
            <a:r>
              <a:rPr lang="en-US" sz="1200" b="0" i="0" u="none" strike="noStrike" kern="1200" dirty="0" err="1">
                <a:solidFill>
                  <a:schemeClr val="tx1"/>
                </a:solidFill>
                <a:effectLst/>
                <a:latin typeface="+mn-lt"/>
                <a:ea typeface="+mn-ea"/>
                <a:cs typeface="+mn-cs"/>
              </a:rPr>
              <a:t>criana</a:t>
            </a:r>
            <a:r>
              <a:rPr lang="en-US" sz="1200" b="0" i="0" u="none" strike="noStrike" kern="1200" dirty="0">
                <a:solidFill>
                  <a:schemeClr val="tx1"/>
                </a:solidFill>
                <a:effectLst/>
                <a:latin typeface="+mn-lt"/>
                <a:ea typeface="+mn-ea"/>
                <a:cs typeface="+mn-cs"/>
              </a:rPr>
              <a:t>/42194458961/</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37335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Victor Zambrano</a:t>
            </a:r>
            <a:r>
              <a:rPr lang="en-US" sz="1200" b="0" i="0" u="none" strike="noStrike" kern="1200" dirty="0">
                <a:solidFill>
                  <a:schemeClr val="tx1"/>
                </a:solidFill>
                <a:effectLst/>
                <a:latin typeface="+mn-lt"/>
                <a:ea typeface="+mn-ea"/>
                <a:cs typeface="+mn-cs"/>
              </a:rPr>
              <a:t> on </a:t>
            </a:r>
            <a:r>
              <a:rPr lang="en-US" sz="1200" b="0" i="0" kern="1200" dirty="0">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9281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Karthik Chandran</a:t>
            </a:r>
            <a:r>
              <a:rPr lang="en-US" sz="1200" b="0" i="0" u="none" strike="noStrike" kern="1200" dirty="0">
                <a:solidFill>
                  <a:schemeClr val="tx1"/>
                </a:solidFill>
                <a:effectLst/>
                <a:latin typeface="+mn-lt"/>
                <a:ea typeface="+mn-ea"/>
                <a:cs typeface="+mn-cs"/>
              </a:rPr>
              <a:t> on </a:t>
            </a:r>
            <a:r>
              <a:rPr lang="en-US" sz="1200" b="0" i="0" kern="1200" dirty="0">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72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#9 Eye Protection Video</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a:t>
            </a:r>
            <a:r>
              <a:rPr lang="en-US" sz="1200" u="sng" kern="1200" dirty="0" err="1">
                <a:solidFill>
                  <a:schemeClr val="tx1"/>
                </a:solidFill>
                <a:effectLst/>
                <a:latin typeface="+mn-lt"/>
                <a:ea typeface="+mn-ea"/>
                <a:cs typeface="+mn-cs"/>
              </a:rPr>
              <a:t>pfAZwGZS-Hk</a:t>
            </a: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going to watch a little of this excellent video.  It makes a good point about the implications of eye injuries. </a:t>
            </a:r>
            <a:r>
              <a:rPr lang="en-US" sz="1200" i="1" kern="1200" dirty="0">
                <a:solidFill>
                  <a:schemeClr val="tx1"/>
                </a:solidFill>
                <a:effectLst/>
                <a:latin typeface="+mn-lt"/>
                <a:ea typeface="+mn-ea"/>
                <a:cs typeface="+mn-cs"/>
              </a:rPr>
              <a:t>Stop Video around time stamp 1:05.</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people have told me that the wood chips from a tree won’t hurt you.  But the truth of the matter is that you never know what might be in the tree you’re cutting.</a:t>
            </a:r>
          </a:p>
          <a:p>
            <a:endParaRPr lang="en-US" dirty="0"/>
          </a:p>
        </p:txBody>
      </p:sp>
      <p:sp>
        <p:nvSpPr>
          <p:cNvPr id="4" name="Slide Number Placeholder 3"/>
          <p:cNvSpPr>
            <a:spLocks noGrp="1"/>
          </p:cNvSpPr>
          <p:nvPr>
            <p:ph type="sldNum" sz="quarter" idx="5"/>
          </p:nvPr>
        </p:nvSpPr>
        <p:spPr/>
        <p:txBody>
          <a:bodyPr/>
          <a:lstStyle/>
          <a:p>
            <a:fld id="{BDA492DC-1975-D54A-8EFA-F49DD7212D4C}" type="slidenum">
              <a:rPr lang="en-US" smtClean="0"/>
              <a:t>9</a:t>
            </a:fld>
            <a:endParaRPr lang="en-US"/>
          </a:p>
        </p:txBody>
      </p:sp>
    </p:spTree>
    <p:extLst>
      <p:ext uri="{BB962C8B-B14F-4D97-AF65-F5344CB8AC3E}">
        <p14:creationId xmlns:p14="http://schemas.microsoft.com/office/powerpoint/2010/main" val="1208891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Zach Reiner</a:t>
            </a:r>
            <a:r>
              <a:rPr lang="en-US" sz="1200" b="0" i="0" u="none" strike="noStrike" kern="1200" dirty="0">
                <a:solidFill>
                  <a:schemeClr val="tx1"/>
                </a:solidFill>
                <a:effectLst/>
                <a:latin typeface="+mn-lt"/>
                <a:ea typeface="+mn-ea"/>
                <a:cs typeface="+mn-cs"/>
              </a:rPr>
              <a:t> on </a:t>
            </a:r>
            <a:r>
              <a:rPr lang="en-US" sz="1200" b="0" i="0" kern="1200" dirty="0">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5956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Jeremy_h</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https://www.flickr.com/photos/jeremyhollis/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60519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Mark</a:t>
            </a:r>
          </a:p>
          <a:p>
            <a:r>
              <a:rPr lang="en-US" sz="1200" kern="1200" dirty="0">
                <a:solidFill>
                  <a:schemeClr val="tx1"/>
                </a:solidFill>
                <a:effectLst/>
                <a:latin typeface="+mn-lt"/>
                <a:ea typeface="+mn-ea"/>
                <a:cs typeface="+mn-cs"/>
              </a:rPr>
              <a:t>S Postcards from Beloit </a:t>
            </a:r>
          </a:p>
          <a:p>
            <a:r>
              <a:rPr lang="en-US" sz="1200" u="sng" kern="1200" dirty="0">
                <a:solidFill>
                  <a:schemeClr val="tx1"/>
                </a:solidFill>
                <a:effectLst/>
                <a:latin typeface="+mn-lt"/>
                <a:ea typeface="+mn-ea"/>
                <a:cs typeface="+mn-cs"/>
                <a:hlinkClick r:id="rId3"/>
              </a:rPr>
              <a:t>https://www.flickr.com/people/oldonliner/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52317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Mark </a:t>
            </a:r>
            <a:r>
              <a:rPr lang="en-US" sz="1200" kern="1200" dirty="0" err="1">
                <a:solidFill>
                  <a:schemeClr val="tx1"/>
                </a:solidFill>
                <a:effectLst/>
                <a:latin typeface="+mn-lt"/>
                <a:ea typeface="+mn-ea"/>
                <a:cs typeface="+mn-cs"/>
              </a:rPr>
              <a:t>Ahlness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https://www.flickr.com/photos/ahlness/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57733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 Bauske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A492DC-1975-D54A-8EFA-F49DD7212D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63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#10 Trees Grow Around Irritations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strange that have been found in trees. People put wires, bullets, conduit, hook and eye latches, barbed wire, pipe flanges, tennis balls, fabric, plastic bags, concrete, and expanding foam, pipes, and rocks in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Trees do not expel foreign objects; they grow around them. They can grow around all sorts of irritations.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footpath sign is about to disappear. This tree is swallowing a fence wire. This decorative fence will be inside this crepe myrtle tree in no time. People hide things in tree crotches and forget about them. Years later, a chainsaw or mill saw that finds these treasures may create flying shrapnel that can cause injury.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Photo Credits</a:t>
            </a:r>
          </a:p>
          <a:p>
            <a:r>
              <a:rPr lang="en-US" sz="1200" kern="1200" dirty="0" err="1">
                <a:solidFill>
                  <a:schemeClr val="tx1"/>
                </a:solidFill>
                <a:effectLst/>
                <a:latin typeface="+mn-lt"/>
                <a:ea typeface="+mn-ea"/>
                <a:cs typeface="+mn-cs"/>
              </a:rPr>
              <a:t>BarkandWire</a:t>
            </a:r>
            <a:r>
              <a:rPr lang="en-US" sz="1200" kern="1200" dirty="0">
                <a:solidFill>
                  <a:schemeClr val="tx1"/>
                </a:solidFill>
                <a:effectLst/>
                <a:latin typeface="+mn-lt"/>
                <a:ea typeface="+mn-ea"/>
                <a:cs typeface="+mn-cs"/>
              </a:rPr>
              <a:t> by </a:t>
            </a:r>
            <a:r>
              <a:rPr lang="en-US" sz="1200" b="0" i="0" u="none" strike="noStrike" kern="1200" dirty="0">
                <a:solidFill>
                  <a:schemeClr val="tx1"/>
                </a:solidFill>
                <a:effectLst/>
                <a:latin typeface="+mn-lt"/>
                <a:ea typeface="+mn-ea"/>
                <a:cs typeface="+mn-cs"/>
              </a:rPr>
              <a:t>David R. Tribble</a:t>
            </a:r>
          </a:p>
          <a:p>
            <a:r>
              <a:rPr lang="en-US" sz="1200" b="0" i="0" u="none" strike="noStrike" kern="1200" dirty="0">
                <a:solidFill>
                  <a:schemeClr val="tx1"/>
                </a:solidFill>
                <a:effectLst/>
                <a:latin typeface="+mn-lt"/>
                <a:ea typeface="+mn-ea"/>
                <a:cs typeface="+mn-cs"/>
              </a:rPr>
              <a:t>Curious Footpath sign embedded in a tree Photo © </a:t>
            </a:r>
            <a:r>
              <a:rPr lang="en-US" sz="1200" b="0" i="0" kern="1200" dirty="0">
                <a:solidFill>
                  <a:schemeClr val="tx1"/>
                </a:solidFill>
                <a:effectLst/>
                <a:latin typeface="+mn-lt"/>
                <a:ea typeface="+mn-ea"/>
                <a:cs typeface="+mn-cs"/>
                <a:hlinkClick r:id="rId3" tooltip="View profile"/>
              </a:rPr>
              <a:t>Neil Theasby</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4"/>
              </a:rPr>
              <a:t>cc-by-sa/2.0</a:t>
            </a:r>
            <a:r>
              <a:rPr lang="en-US" sz="1200" b="0" i="0" u="none" strike="noStrik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A492DC-1975-D54A-8EFA-F49DD7212D4C}" type="slidenum">
              <a:rPr lang="en-US" smtClean="0"/>
              <a:t>10</a:t>
            </a:fld>
            <a:endParaRPr lang="en-US"/>
          </a:p>
        </p:txBody>
      </p:sp>
    </p:spTree>
    <p:extLst>
      <p:ext uri="{BB962C8B-B14F-4D97-AF65-F5344CB8AC3E}">
        <p14:creationId xmlns:p14="http://schemas.microsoft.com/office/powerpoint/2010/main" val="166687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2ED9EE-AEAD-2445-9E72-E6C9D8E53EE4}"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214211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ED9EE-AEAD-2445-9E72-E6C9D8E53EE4}"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342933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ED9EE-AEAD-2445-9E72-E6C9D8E53EE4}"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264351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ED9EE-AEAD-2445-9E72-E6C9D8E53EE4}"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137268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2ED9EE-AEAD-2445-9E72-E6C9D8E53EE4}"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137387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2ED9EE-AEAD-2445-9E72-E6C9D8E53EE4}"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3856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2ED9EE-AEAD-2445-9E72-E6C9D8E53EE4}"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9744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2ED9EE-AEAD-2445-9E72-E6C9D8E53EE4}"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210228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ED9EE-AEAD-2445-9E72-E6C9D8E53EE4}"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225842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2ED9EE-AEAD-2445-9E72-E6C9D8E53EE4}"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29100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2ED9EE-AEAD-2445-9E72-E6C9D8E53EE4}"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C4F04-E7E7-A144-A147-A31AD2DDCB20}" type="slidenum">
              <a:rPr lang="en-US" smtClean="0"/>
              <a:t>‹#›</a:t>
            </a:fld>
            <a:endParaRPr lang="en-US"/>
          </a:p>
        </p:txBody>
      </p:sp>
    </p:spTree>
    <p:extLst>
      <p:ext uri="{BB962C8B-B14F-4D97-AF65-F5344CB8AC3E}">
        <p14:creationId xmlns:p14="http://schemas.microsoft.com/office/powerpoint/2010/main" val="352638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ED9EE-AEAD-2445-9E72-E6C9D8E53EE4}" type="datetimeFigureOut">
              <a:rPr lang="en-US" smtClean="0"/>
              <a:t>7/7/2021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C4F04-E7E7-A144-A147-A31AD2DDCB20}" type="slidenum">
              <a:rPr lang="en-US" smtClean="0"/>
              <a:t>‹#›</a:t>
            </a:fld>
            <a:endParaRPr lang="en-US"/>
          </a:p>
        </p:txBody>
      </p:sp>
    </p:spTree>
    <p:extLst>
      <p:ext uri="{BB962C8B-B14F-4D97-AF65-F5344CB8AC3E}">
        <p14:creationId xmlns:p14="http://schemas.microsoft.com/office/powerpoint/2010/main" val="563158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61.jpeg"/><Relationship Id="rId4" Type="http://schemas.openxmlformats.org/officeDocument/2006/relationships/image" Target="../media/image60.jpe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88.jpeg"/><Relationship Id="rId4" Type="http://schemas.openxmlformats.org/officeDocument/2006/relationships/image" Target="../media/image8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4737629"/>
          </a:xfrm>
        </p:spPr>
        <p:txBody>
          <a:bodyPr>
            <a:normAutofit fontScale="90000"/>
          </a:bodyPr>
          <a:lstStyle/>
          <a:p>
            <a:r>
              <a:rPr lang="en-US" dirty="0" smtClean="0"/>
              <a:t/>
            </a:r>
            <a:br>
              <a:rPr lang="en-US" dirty="0" smtClean="0"/>
            </a:br>
            <a:r>
              <a:rPr lang="en-US" dirty="0"/>
              <a:t/>
            </a:r>
            <a:br>
              <a:rPr lang="en-US" dirty="0"/>
            </a:br>
            <a:r>
              <a:rPr lang="en-US" sz="6000" dirty="0" smtClean="0"/>
              <a:t>Storm </a:t>
            </a:r>
            <a:r>
              <a:rPr lang="en-US" sz="6000" dirty="0"/>
              <a:t>Damage </a:t>
            </a:r>
            <a:r>
              <a:rPr lang="en-US" sz="6000" dirty="0" smtClean="0"/>
              <a:t/>
            </a:r>
            <a:br>
              <a:rPr lang="en-US" sz="6000" dirty="0" smtClean="0"/>
            </a:br>
            <a:r>
              <a:rPr lang="en-US" sz="6000" dirty="0" smtClean="0"/>
              <a:t>Tree </a:t>
            </a:r>
            <a:r>
              <a:rPr lang="en-US" sz="6000" dirty="0"/>
              <a:t>Cleanup and Chainsaw </a:t>
            </a:r>
            <a:r>
              <a:rPr lang="en-US" sz="6000" dirty="0" smtClean="0"/>
              <a:t>Safety</a:t>
            </a:r>
            <a:r>
              <a:rPr lang="en-US" dirty="0"/>
              <a:t/>
            </a:r>
            <a:br>
              <a:rPr lang="en-US" dirty="0"/>
            </a:br>
            <a:r>
              <a:rPr lang="en-US" dirty="0" smtClean="0"/>
              <a:t/>
            </a:r>
            <a:br>
              <a:rPr lang="en-US" dirty="0" smtClean="0"/>
            </a:br>
            <a:r>
              <a:rPr lang="en-US" dirty="0" smtClean="0"/>
              <a:t/>
            </a:r>
            <a:br>
              <a:rPr lang="en-US" dirty="0" smtClean="0"/>
            </a:br>
            <a:endParaRPr lang="en-US" sz="4900" dirty="0"/>
          </a:p>
        </p:txBody>
      </p:sp>
      <p:sp>
        <p:nvSpPr>
          <p:cNvPr id="5" name="TextBox 4"/>
          <p:cNvSpPr txBox="1"/>
          <p:nvPr/>
        </p:nvSpPr>
        <p:spPr>
          <a:xfrm>
            <a:off x="1049866" y="5249333"/>
            <a:ext cx="10701867" cy="1200329"/>
          </a:xfrm>
          <a:prstGeom prst="rect">
            <a:avLst/>
          </a:prstGeom>
          <a:noFill/>
        </p:spPr>
        <p:txBody>
          <a:bodyPr wrap="square" rtlCol="0">
            <a:spAutoFit/>
          </a:bodyPr>
          <a:lstStyle/>
          <a:p>
            <a:r>
              <a:rPr lang="en-US" dirty="0"/>
              <a:t>This material was produced under grant number SH-05052-SH8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157649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9057-AFAF-B342-878E-7A33F8A1A763}"/>
              </a:ext>
            </a:extLst>
          </p:cNvPr>
          <p:cNvSpPr>
            <a:spLocks noGrp="1"/>
          </p:cNvSpPr>
          <p:nvPr>
            <p:ph type="title" idx="4294967295"/>
          </p:nvPr>
        </p:nvSpPr>
        <p:spPr>
          <a:xfrm>
            <a:off x="559858" y="4756150"/>
            <a:ext cx="11141075" cy="930275"/>
          </a:xfrm>
        </p:spPr>
        <p:txBody>
          <a:bodyPr vert="horz" lIns="91440" tIns="45720" rIns="91440" bIns="45720" rtlCol="0" anchor="b">
            <a:normAutofit/>
          </a:bodyPr>
          <a:lstStyle/>
          <a:p>
            <a:pPr defTabSz="914400">
              <a:lnSpc>
                <a:spcPct val="90000"/>
              </a:lnSpc>
            </a:pPr>
            <a:r>
              <a:rPr lang="en-US" sz="5400" dirty="0"/>
              <a:t>You never know what is inside a tree!</a:t>
            </a:r>
          </a:p>
        </p:txBody>
      </p:sp>
      <p:pic>
        <p:nvPicPr>
          <p:cNvPr id="11" name="Content Placeholder 10" descr="A tree in a forest&#10;&#10;Description automatically generated">
            <a:extLst>
              <a:ext uri="{FF2B5EF4-FFF2-40B4-BE49-F238E27FC236}">
                <a16:creationId xmlns:a16="http://schemas.microsoft.com/office/drawing/2014/main" id="{BAB64470-9931-114D-90B4-48766B5CCF5C}"/>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593725"/>
            <a:ext cx="3424238" cy="3425825"/>
          </a:xfrm>
          <a:prstGeom prst="rect">
            <a:avLst/>
          </a:prstGeom>
        </p:spPr>
      </p:pic>
      <p:pic>
        <p:nvPicPr>
          <p:cNvPr id="9" name="Picture 8" descr="fence">
            <a:extLst>
              <a:ext uri="{FF2B5EF4-FFF2-40B4-BE49-F238E27FC236}">
                <a16:creationId xmlns:a16="http://schemas.microsoft.com/office/drawing/2014/main" id="{BE9CD659-C1CA-E448-8419-E7179375418D}"/>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8449725" y="541329"/>
            <a:ext cx="3082896" cy="3454225"/>
          </a:xfrm>
          <a:prstGeom prst="rect">
            <a:avLst/>
          </a:prstGeom>
        </p:spPr>
      </p:pic>
      <p:pic>
        <p:nvPicPr>
          <p:cNvPr id="4" name="Picture 3" title="Wire in Wrapped in a tree"/>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209101" y="566554"/>
            <a:ext cx="3609952" cy="3429000"/>
          </a:xfrm>
          <a:prstGeom prst="rect">
            <a:avLst/>
          </a:prstGeom>
        </p:spPr>
      </p:pic>
    </p:spTree>
    <p:extLst>
      <p:ext uri="{BB962C8B-B14F-4D97-AF65-F5344CB8AC3E}">
        <p14:creationId xmlns:p14="http://schemas.microsoft.com/office/powerpoint/2010/main" val="46919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4291"/>
            <a:ext cx="8229600" cy="1143000"/>
          </a:xfrm>
        </p:spPr>
        <p:txBody>
          <a:bodyPr/>
          <a:lstStyle/>
          <a:p>
            <a:pPr algn="l"/>
            <a:r>
              <a:rPr lang="en-US" dirty="0"/>
              <a:t>Eye Protection (ANSI Z87.1)</a:t>
            </a:r>
          </a:p>
        </p:txBody>
      </p:sp>
      <p:sp>
        <p:nvSpPr>
          <p:cNvPr id="4" name="Rectangle 3"/>
          <p:cNvSpPr/>
          <p:nvPr/>
        </p:nvSpPr>
        <p:spPr>
          <a:xfrm>
            <a:off x="8966668" y="1701909"/>
            <a:ext cx="2882432" cy="2246769"/>
          </a:xfrm>
          <a:prstGeom prst="rect">
            <a:avLst/>
          </a:prstGeom>
        </p:spPr>
        <p:txBody>
          <a:bodyPr wrap="square">
            <a:spAutoFit/>
          </a:bodyPr>
          <a:lstStyle/>
          <a:p>
            <a:r>
              <a:rPr lang="en-US" sz="2800" b="1" dirty="0"/>
              <a:t>What happened when the tree feller didn’t wear his safety goggles?</a:t>
            </a:r>
            <a:endParaRPr lang="en-US" sz="2800" dirty="0"/>
          </a:p>
        </p:txBody>
      </p:sp>
      <p:sp>
        <p:nvSpPr>
          <p:cNvPr id="6" name="TextBox 5"/>
          <p:cNvSpPr txBox="1"/>
          <p:nvPr/>
        </p:nvSpPr>
        <p:spPr>
          <a:xfrm>
            <a:off x="8966667" y="4902091"/>
            <a:ext cx="3066764" cy="830997"/>
          </a:xfrm>
          <a:prstGeom prst="rect">
            <a:avLst/>
          </a:prstGeom>
          <a:noFill/>
        </p:spPr>
        <p:txBody>
          <a:bodyPr wrap="square" rtlCol="0">
            <a:spAutoFit/>
          </a:bodyPr>
          <a:lstStyle/>
          <a:p>
            <a:r>
              <a:rPr lang="en-US" sz="2400" i="1" dirty="0"/>
              <a:t>He turned a blind eye to saw safety.</a:t>
            </a:r>
            <a:endParaRPr lang="en-US" sz="2400" dirty="0"/>
          </a:p>
        </p:txBody>
      </p:sp>
      <p:pic>
        <p:nvPicPr>
          <p:cNvPr id="3" name="Picture 2" title="A picture containing person, outdoor, grass, 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47291"/>
            <a:ext cx="7810500" cy="4895850"/>
          </a:xfrm>
          <a:prstGeom prst="rect">
            <a:avLst/>
          </a:prstGeom>
        </p:spPr>
      </p:pic>
    </p:spTree>
    <p:extLst>
      <p:ext uri="{BB962C8B-B14F-4D97-AF65-F5344CB8AC3E}">
        <p14:creationId xmlns:p14="http://schemas.microsoft.com/office/powerpoint/2010/main" val="21138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838200"/>
            <a:ext cx="8229600" cy="1143000"/>
          </a:xfrm>
        </p:spPr>
        <p:txBody>
          <a:bodyPr>
            <a:noAutofit/>
          </a:bodyPr>
          <a:lstStyle/>
          <a:p>
            <a:pPr algn="ctr"/>
            <a:r>
              <a:rPr lang="en-US" b="0" dirty="0">
                <a:solidFill>
                  <a:srgbClr val="002060"/>
                </a:solidFill>
                <a:latin typeface="+mn-lt"/>
              </a:rPr>
              <a:t>Lack of hearing protection leads to:</a:t>
            </a:r>
            <a:endParaRPr lang="en-US" dirty="0">
              <a:solidFill>
                <a:srgbClr val="002060"/>
              </a:solidFill>
              <a:latin typeface="+mn-lt"/>
            </a:endParaRPr>
          </a:p>
        </p:txBody>
      </p:sp>
      <p:sp>
        <p:nvSpPr>
          <p:cNvPr id="6" name="Rectangle 5"/>
          <p:cNvSpPr/>
          <p:nvPr/>
        </p:nvSpPr>
        <p:spPr>
          <a:xfrm>
            <a:off x="2057400" y="2155373"/>
            <a:ext cx="4114800" cy="3539430"/>
          </a:xfrm>
          <a:prstGeom prst="rect">
            <a:avLst/>
          </a:prstGeom>
        </p:spPr>
        <p:txBody>
          <a:bodyPr wrap="square">
            <a:spAutoFit/>
          </a:bodyPr>
          <a:lstStyle/>
          <a:p>
            <a:pPr marL="457200" indent="-457200">
              <a:buFont typeface="Arial" panose="020B0604020202020204" pitchFamily="34" charset="0"/>
              <a:buChar char="•"/>
            </a:pPr>
            <a:r>
              <a:rPr lang="en-US" sz="3200" dirty="0"/>
              <a:t>Hearing impairment with poor quality of life </a:t>
            </a:r>
          </a:p>
          <a:p>
            <a:pPr marL="457200" indent="-457200">
              <a:buFont typeface="Arial" panose="020B0604020202020204" pitchFamily="34" charset="0"/>
              <a:buChar char="•"/>
            </a:pPr>
            <a:r>
              <a:rPr lang="en-US" sz="3200" dirty="0"/>
              <a:t>Problems in speech recognition</a:t>
            </a:r>
          </a:p>
          <a:p>
            <a:pPr marL="457200" indent="-457200">
              <a:buFont typeface="Arial" panose="020B0604020202020204" pitchFamily="34" charset="0"/>
              <a:buChar char="•"/>
            </a:pPr>
            <a:r>
              <a:rPr lang="en-US" sz="3200" dirty="0"/>
              <a:t>Difficulties on the job</a:t>
            </a:r>
            <a:endParaRPr lang="en-US" sz="3200" b="1" dirty="0"/>
          </a:p>
        </p:txBody>
      </p:sp>
      <p:sp>
        <p:nvSpPr>
          <p:cNvPr id="2" name="Slide Number Placeholder 1"/>
          <p:cNvSpPr>
            <a:spLocks noGrp="1"/>
          </p:cNvSpPr>
          <p:nvPr>
            <p:ph type="sldNum" sz="quarter" idx="12"/>
          </p:nvPr>
        </p:nvSpPr>
        <p:spPr/>
        <p:txBody>
          <a:bodyPr/>
          <a:lstStyle/>
          <a:p>
            <a:fld id="{51BA6952-B279-A243-B8E3-8ABE762BF426}" type="slidenum">
              <a:rPr lang="en-US" smtClean="0"/>
              <a:t>12</a:t>
            </a:fld>
            <a:endParaRPr lang="en-US"/>
          </a:p>
        </p:txBody>
      </p:sp>
    </p:spTree>
    <p:extLst>
      <p:ext uri="{BB962C8B-B14F-4D97-AF65-F5344CB8AC3E}">
        <p14:creationId xmlns:p14="http://schemas.microsoft.com/office/powerpoint/2010/main" val="1784662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Example showing sound measuremet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9402" y="3658"/>
            <a:ext cx="2370125" cy="6854342"/>
          </a:xfrm>
          <a:prstGeom prst="rect">
            <a:avLst/>
          </a:prstGeom>
        </p:spPr>
      </p:pic>
      <p:sp>
        <p:nvSpPr>
          <p:cNvPr id="19459" name="TextBox 2"/>
          <p:cNvSpPr txBox="1">
            <a:spLocks noChangeArrowheads="1"/>
          </p:cNvSpPr>
          <p:nvPr/>
        </p:nvSpPr>
        <p:spPr bwMode="auto">
          <a:xfrm>
            <a:off x="3767461" y="1216538"/>
            <a:ext cx="5791200" cy="4308872"/>
          </a:xfrm>
          <a:prstGeom prst="rect">
            <a:avLst/>
          </a:prstGeom>
          <a:noFill/>
          <a:ln w="9525">
            <a:noFill/>
            <a:miter lim="800000"/>
            <a:headEnd/>
            <a:tailEnd/>
          </a:ln>
        </p:spPr>
        <p:txBody>
          <a:bodyPr>
            <a:spAutoFit/>
          </a:bodyPr>
          <a:lstStyle/>
          <a:p>
            <a:r>
              <a:rPr lang="en-US" sz="1600" b="1" dirty="0"/>
              <a:t>Painful:</a:t>
            </a:r>
            <a:br>
              <a:rPr lang="en-US" sz="1600" b="1" dirty="0"/>
            </a:br>
            <a:r>
              <a:rPr lang="en-US" sz="1600" b="1" dirty="0"/>
              <a:t>150 dB = Rock Concerts at Peak</a:t>
            </a:r>
            <a:br>
              <a:rPr lang="en-US" sz="1600" b="1" dirty="0"/>
            </a:br>
            <a:r>
              <a:rPr lang="en-US" sz="1600" b="1" dirty="0"/>
              <a:t>140 dB = Firearms, Air-Raid Siren, Jet Engine</a:t>
            </a:r>
            <a:br>
              <a:rPr lang="en-US" sz="1600" b="1" dirty="0"/>
            </a:br>
            <a:r>
              <a:rPr lang="en-US" sz="1600" b="1" dirty="0"/>
              <a:t>130 dB = Jackhammer</a:t>
            </a:r>
            <a:br>
              <a:rPr lang="en-US" sz="1600" b="1" dirty="0"/>
            </a:br>
            <a:r>
              <a:rPr lang="en-US" sz="1600" b="1" dirty="0"/>
              <a:t>120 dB = Jet Plane Take-off, Amplified Music at 4-6 ft., Car Stereo, </a:t>
            </a:r>
          </a:p>
          <a:p>
            <a:r>
              <a:rPr lang="en-US" sz="1600" b="1" dirty="0"/>
              <a:t>                  Band Practice</a:t>
            </a:r>
            <a:br>
              <a:rPr lang="en-US" sz="1600" b="1" dirty="0"/>
            </a:br>
            <a:r>
              <a:rPr lang="en-US" sz="1600" b="1" dirty="0"/>
              <a:t>110 dB = Machinery, Model Airplanes</a:t>
            </a:r>
            <a:br>
              <a:rPr lang="en-US" sz="1600" b="1" dirty="0"/>
            </a:br>
            <a:r>
              <a:rPr lang="en-US" sz="1600" b="1" dirty="0"/>
              <a:t>100 dB = Snowmobile, Chain saw, Pneumatic Drill</a:t>
            </a:r>
            <a:br>
              <a:rPr lang="en-US" sz="1600" b="1" dirty="0"/>
            </a:br>
            <a:r>
              <a:rPr lang="en-US" sz="1600" b="1" dirty="0"/>
              <a:t>90 dB = Lawnmower, Shop Tools, Truck Traffic, Subway</a:t>
            </a:r>
            <a:br>
              <a:rPr lang="en-US" sz="1600" b="1" dirty="0"/>
            </a:br>
            <a:r>
              <a:rPr lang="en-US" sz="1600" b="1" dirty="0"/>
              <a:t>80 dB = Alarm Clock, Busy Street</a:t>
            </a:r>
            <a:br>
              <a:rPr lang="en-US" sz="1600" b="1" dirty="0"/>
            </a:br>
            <a:r>
              <a:rPr lang="en-US" sz="1600" b="1" dirty="0"/>
              <a:t>70 dB = Vacuum Cleaner</a:t>
            </a:r>
            <a:br>
              <a:rPr lang="en-US" sz="1600" b="1" dirty="0"/>
            </a:br>
            <a:r>
              <a:rPr lang="en-US" sz="1600" b="1" dirty="0"/>
              <a:t>60 dB = Conversation, Dishwasher</a:t>
            </a:r>
            <a:br>
              <a:rPr lang="en-US" sz="1600" b="1" dirty="0"/>
            </a:br>
            <a:r>
              <a:rPr lang="en-US" sz="1600" b="1" dirty="0"/>
              <a:t>50 dB = Moderate Rainfall</a:t>
            </a:r>
            <a:br>
              <a:rPr lang="en-US" sz="1600" b="1" dirty="0"/>
            </a:br>
            <a:r>
              <a:rPr lang="en-US" sz="1600" b="1" dirty="0"/>
              <a:t>40 dB = Quiet room</a:t>
            </a:r>
            <a:br>
              <a:rPr lang="en-US" sz="1600" b="1" dirty="0"/>
            </a:br>
            <a:r>
              <a:rPr lang="en-US" sz="1600" b="1" dirty="0"/>
              <a:t>30 dB = Whisper, Quiet Library</a:t>
            </a:r>
            <a:endParaRPr lang="en-US" sz="1600" dirty="0"/>
          </a:p>
          <a:p>
            <a:r>
              <a:rPr lang="en-US" sz="1600" b="1" dirty="0"/>
              <a:t> </a:t>
            </a:r>
            <a:endParaRPr lang="en-US" sz="1600" dirty="0"/>
          </a:p>
          <a:p>
            <a:endParaRPr lang="en-US" dirty="0"/>
          </a:p>
        </p:txBody>
      </p:sp>
      <p:sp>
        <p:nvSpPr>
          <p:cNvPr id="5" name="Rounded Rectangle 4" descr="library"/>
          <p:cNvSpPr/>
          <p:nvPr/>
        </p:nvSpPr>
        <p:spPr>
          <a:xfrm>
            <a:off x="3767461" y="4587712"/>
            <a:ext cx="2736752" cy="381000"/>
          </a:xfrm>
          <a:prstGeom prst="round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alking"/>
          <p:cNvSpPr/>
          <p:nvPr/>
        </p:nvSpPr>
        <p:spPr>
          <a:xfrm>
            <a:off x="3772541" y="3901711"/>
            <a:ext cx="3810000" cy="3810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a:t>
            </a:r>
            <a:endParaRPr lang="en-US" dirty="0"/>
          </a:p>
        </p:txBody>
      </p:sp>
      <p:sp>
        <p:nvSpPr>
          <p:cNvPr id="7" name="Rectangle 6" descr="chainsaw"/>
          <p:cNvSpPr/>
          <p:nvPr/>
        </p:nvSpPr>
        <p:spPr>
          <a:xfrm>
            <a:off x="3772541" y="2949305"/>
            <a:ext cx="6019800" cy="362731"/>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concerts"/>
          <p:cNvSpPr/>
          <p:nvPr/>
        </p:nvSpPr>
        <p:spPr>
          <a:xfrm>
            <a:off x="3803021" y="1445137"/>
            <a:ext cx="3657600" cy="3048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Sound Levels</a:t>
            </a:r>
            <a:endParaRPr lang="en-US" dirty="0"/>
          </a:p>
        </p:txBody>
      </p:sp>
      <p:sp>
        <p:nvSpPr>
          <p:cNvPr id="2" name="Slide Number Placeholder 1"/>
          <p:cNvSpPr>
            <a:spLocks noGrp="1"/>
          </p:cNvSpPr>
          <p:nvPr>
            <p:ph type="sldNum" sz="quarter" idx="12"/>
          </p:nvPr>
        </p:nvSpPr>
        <p:spPr/>
        <p:txBody>
          <a:bodyPr/>
          <a:lstStyle/>
          <a:p>
            <a:fld id="{51BA6952-B279-A243-B8E3-8ABE762BF426}" type="slidenum">
              <a:rPr lang="en-US" smtClean="0"/>
              <a:t>13</a:t>
            </a:fld>
            <a:endParaRPr lang="en-US"/>
          </a:p>
        </p:txBody>
      </p:sp>
      <p:sp>
        <p:nvSpPr>
          <p:cNvPr id="9" name="Rounded Rectangle 8" descr="sound levels"/>
          <p:cNvSpPr/>
          <p:nvPr/>
        </p:nvSpPr>
        <p:spPr>
          <a:xfrm>
            <a:off x="1803858" y="3142374"/>
            <a:ext cx="932487" cy="457200"/>
          </a:xfrm>
          <a:prstGeom prst="round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9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3220"/>
            <a:ext cx="3267042" cy="3741420"/>
          </a:xfrm>
        </p:spPr>
        <p:txBody>
          <a:bodyPr>
            <a:noAutofit/>
          </a:bodyPr>
          <a:lstStyle/>
          <a:p>
            <a:r>
              <a:rPr lang="en-US" sz="4800" b="1" u="sng" dirty="0">
                <a:latin typeface="+mn-lt"/>
                <a:cs typeface="Arial Black"/>
              </a:rPr>
              <a:t>N</a:t>
            </a:r>
            <a:r>
              <a:rPr lang="en-US" sz="4800" dirty="0">
                <a:latin typeface="+mn-lt"/>
                <a:cs typeface="Arial Black"/>
              </a:rPr>
              <a:t>oise </a:t>
            </a:r>
            <a:r>
              <a:rPr lang="en-US" sz="4800" b="1" u="sng" dirty="0">
                <a:latin typeface="+mn-lt"/>
                <a:cs typeface="Arial Black"/>
              </a:rPr>
              <a:t>R</a:t>
            </a:r>
            <a:r>
              <a:rPr lang="en-US" sz="4800" dirty="0">
                <a:latin typeface="+mn-lt"/>
                <a:cs typeface="Arial Black"/>
              </a:rPr>
              <a:t>eduction </a:t>
            </a:r>
            <a:r>
              <a:rPr lang="en-US" sz="4800" b="1" u="sng" dirty="0">
                <a:latin typeface="+mn-lt"/>
                <a:cs typeface="Arial Black"/>
              </a:rPr>
              <a:t>R</a:t>
            </a:r>
            <a:r>
              <a:rPr lang="en-US" sz="4800" dirty="0">
                <a:latin typeface="+mn-lt"/>
                <a:cs typeface="Arial Black"/>
              </a:rPr>
              <a:t>ating </a:t>
            </a:r>
            <a:br>
              <a:rPr lang="en-US" sz="4800" dirty="0">
                <a:latin typeface="+mn-lt"/>
                <a:cs typeface="Arial Black"/>
              </a:rPr>
            </a:br>
            <a:r>
              <a:rPr lang="en-US" sz="4800" b="1" dirty="0">
                <a:latin typeface="+mn-lt"/>
                <a:cs typeface="Arial Black"/>
              </a:rPr>
              <a:t>NRR</a:t>
            </a:r>
          </a:p>
        </p:txBody>
      </p:sp>
      <p:pic>
        <p:nvPicPr>
          <p:cNvPr id="2" name="Picture 1" title="examples of items to use for reduction of nois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44726" y="363220"/>
            <a:ext cx="8213697" cy="6313336"/>
          </a:xfrm>
          <a:prstGeom prst="rect">
            <a:avLst/>
          </a:prstGeom>
        </p:spPr>
      </p:pic>
    </p:spTree>
    <p:extLst>
      <p:ext uri="{BB962C8B-B14F-4D97-AF65-F5344CB8AC3E}">
        <p14:creationId xmlns:p14="http://schemas.microsoft.com/office/powerpoint/2010/main" val="67405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NRR for ear plu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226" y="1417638"/>
            <a:ext cx="5848350" cy="4876800"/>
          </a:xfrm>
          <a:prstGeom prst="rect">
            <a:avLst/>
          </a:prstGeom>
        </p:spPr>
      </p:pic>
      <p:pic>
        <p:nvPicPr>
          <p:cNvPr id="3" name="Picture 2" title="ear plug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034716"/>
            <a:ext cx="3886200" cy="4788568"/>
          </a:xfrm>
          <a:prstGeom prst="rect">
            <a:avLst/>
          </a:prstGeom>
        </p:spPr>
      </p:pic>
      <p:sp>
        <p:nvSpPr>
          <p:cNvPr id="4" name="Oval 3" descr="highest NRR"/>
          <p:cNvSpPr/>
          <p:nvPr/>
        </p:nvSpPr>
        <p:spPr>
          <a:xfrm>
            <a:off x="2108840" y="2613025"/>
            <a:ext cx="1752600" cy="60960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hearing "/>
          <p:cNvSpPr/>
          <p:nvPr/>
        </p:nvSpPr>
        <p:spPr>
          <a:xfrm>
            <a:off x="6465578" y="5515707"/>
            <a:ext cx="1524000" cy="30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Hearing protection</a:t>
            </a:r>
            <a:endParaRPr lang="en-US" dirty="0"/>
          </a:p>
        </p:txBody>
      </p:sp>
    </p:spTree>
    <p:extLst>
      <p:ext uri="{BB962C8B-B14F-4D97-AF65-F5344CB8AC3E}">
        <p14:creationId xmlns:p14="http://schemas.microsoft.com/office/powerpoint/2010/main" val="1198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Ear muff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422401"/>
            <a:ext cx="1905000" cy="2266950"/>
          </a:xfrm>
          <a:prstGeom prst="rect">
            <a:avLst/>
          </a:prstGeom>
        </p:spPr>
      </p:pic>
      <p:pic>
        <p:nvPicPr>
          <p:cNvPr id="2" name="Picture 1" title="ear plug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942" y="2004251"/>
            <a:ext cx="1905000" cy="1676400"/>
          </a:xfrm>
          <a:prstGeom prst="rect">
            <a:avLst/>
          </a:prstGeom>
        </p:spPr>
      </p:pic>
      <p:sp>
        <p:nvSpPr>
          <p:cNvPr id="22532" name="TextBox 3"/>
          <p:cNvSpPr txBox="1">
            <a:spLocks noChangeArrowheads="1"/>
          </p:cNvSpPr>
          <p:nvPr/>
        </p:nvSpPr>
        <p:spPr bwMode="auto">
          <a:xfrm>
            <a:off x="4114800" y="2755901"/>
            <a:ext cx="413896" cy="646331"/>
          </a:xfrm>
          <a:prstGeom prst="rect">
            <a:avLst/>
          </a:prstGeom>
          <a:noFill/>
          <a:ln w="9525">
            <a:noFill/>
            <a:miter lim="800000"/>
            <a:headEnd/>
            <a:tailEnd/>
          </a:ln>
        </p:spPr>
        <p:txBody>
          <a:bodyPr wrap="none">
            <a:spAutoFit/>
          </a:bodyPr>
          <a:lstStyle/>
          <a:p>
            <a:r>
              <a:rPr lang="en-US" sz="3600"/>
              <a:t>+</a:t>
            </a:r>
          </a:p>
        </p:txBody>
      </p:sp>
      <p:sp>
        <p:nvSpPr>
          <p:cNvPr id="22533" name="TextBox 5"/>
          <p:cNvSpPr txBox="1">
            <a:spLocks noChangeArrowheads="1"/>
          </p:cNvSpPr>
          <p:nvPr/>
        </p:nvSpPr>
        <p:spPr bwMode="auto">
          <a:xfrm flipH="1">
            <a:off x="6781800" y="2764632"/>
            <a:ext cx="76200" cy="646113"/>
          </a:xfrm>
          <a:prstGeom prst="rect">
            <a:avLst/>
          </a:prstGeom>
          <a:noFill/>
          <a:ln w="9525">
            <a:noFill/>
            <a:miter lim="800000"/>
            <a:headEnd/>
            <a:tailEnd/>
          </a:ln>
        </p:spPr>
        <p:txBody>
          <a:bodyPr wrap="square">
            <a:spAutoFit/>
          </a:bodyPr>
          <a:lstStyle/>
          <a:p>
            <a:r>
              <a:rPr lang="en-US" sz="3600"/>
              <a:t>=</a:t>
            </a:r>
          </a:p>
        </p:txBody>
      </p:sp>
      <p:sp>
        <p:nvSpPr>
          <p:cNvPr id="8" name="&quot;No&quot; Symbol 7" title="NO"/>
          <p:cNvSpPr/>
          <p:nvPr/>
        </p:nvSpPr>
        <p:spPr>
          <a:xfrm>
            <a:off x="2821966" y="1223179"/>
            <a:ext cx="3127375" cy="3065443"/>
          </a:xfrm>
          <a:prstGeom prst="noSmoking">
            <a:avLst>
              <a:gd name="adj" fmla="val 57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 name="Title 2"/>
          <p:cNvSpPr>
            <a:spLocks noGrp="1"/>
          </p:cNvSpPr>
          <p:nvPr>
            <p:ph type="title"/>
          </p:nvPr>
        </p:nvSpPr>
        <p:spPr>
          <a:xfrm>
            <a:off x="7258050" y="2527300"/>
            <a:ext cx="3848100" cy="1143000"/>
          </a:xfrm>
        </p:spPr>
        <p:txBody>
          <a:bodyPr>
            <a:normAutofit/>
          </a:bodyPr>
          <a:lstStyle/>
          <a:p>
            <a:pPr lvl="0">
              <a:spcBef>
                <a:spcPts val="0"/>
              </a:spcBef>
            </a:pPr>
            <a:r>
              <a:rPr lang="en-US" sz="6600" i="1" dirty="0">
                <a:solidFill>
                  <a:prstClr val="black"/>
                </a:solidFill>
                <a:ea typeface="+mn-ea"/>
                <a:cs typeface="+mn-cs"/>
              </a:rPr>
              <a:t>Danger</a:t>
            </a:r>
            <a:r>
              <a:rPr lang="en-US" sz="6600" i="1" dirty="0" smtClean="0">
                <a:solidFill>
                  <a:prstClr val="black"/>
                </a:solidFill>
                <a:ea typeface="+mn-ea"/>
                <a:cs typeface="+mn-cs"/>
              </a:rPr>
              <a:t>!</a:t>
            </a:r>
            <a:endParaRPr lang="en-US" dirty="0"/>
          </a:p>
        </p:txBody>
      </p:sp>
    </p:spTree>
    <p:extLst>
      <p:ext uri="{BB962C8B-B14F-4D97-AF65-F5344CB8AC3E}">
        <p14:creationId xmlns:p14="http://schemas.microsoft.com/office/powerpoint/2010/main" val="10048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26113" y="3813175"/>
            <a:ext cx="6465887" cy="1516063"/>
          </a:xfrm>
        </p:spPr>
        <p:txBody>
          <a:bodyPr vert="horz" lIns="91440" tIns="45720" rIns="91440" bIns="45720" rtlCol="0" anchor="b">
            <a:normAutofit/>
          </a:bodyPr>
          <a:lstStyle/>
          <a:p>
            <a:pPr algn="l" defTabSz="914400">
              <a:lnSpc>
                <a:spcPct val="90000"/>
              </a:lnSpc>
            </a:pPr>
            <a:r>
              <a:rPr lang="en-US" sz="4800" kern="1200" dirty="0">
                <a:latin typeface="+mj-lt"/>
                <a:ea typeface="+mj-ea"/>
                <a:cs typeface="+mj-cs"/>
              </a:rPr>
              <a:t>Chaps or Saw Pants</a:t>
            </a:r>
          </a:p>
        </p:txBody>
      </p:sp>
      <p:pic>
        <p:nvPicPr>
          <p:cNvPr id="6" name="Picture 5" descr="holding a chainsaw"/>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17635" y="299363"/>
            <a:ext cx="4160452" cy="6236904"/>
          </a:xfrm>
          <a:prstGeom prst="rect">
            <a:avLst/>
          </a:prstGeom>
        </p:spPr>
      </p:pic>
      <p:pic>
        <p:nvPicPr>
          <p:cNvPr id="7" name="Picture 6" descr="chap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54296" y="299363"/>
            <a:ext cx="4308687" cy="3008188"/>
          </a:xfrm>
          <a:prstGeom prst="rect">
            <a:avLst/>
          </a:prstGeom>
        </p:spPr>
      </p:pic>
      <p:pic>
        <p:nvPicPr>
          <p:cNvPr id="5" name="Picture 4" descr="cutting a tree"/>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9123851" y="299364"/>
            <a:ext cx="2744300" cy="3008188"/>
          </a:xfrm>
          <a:prstGeom prst="rect">
            <a:avLst/>
          </a:prstGeom>
        </p:spPr>
      </p:pic>
    </p:spTree>
    <p:extLst>
      <p:ext uri="{BB962C8B-B14F-4D97-AF65-F5344CB8AC3E}">
        <p14:creationId xmlns:p14="http://schemas.microsoft.com/office/powerpoint/2010/main" val="109427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8AC62-B713-9C42-9A82-69A180CC0B71}"/>
              </a:ext>
            </a:extLst>
          </p:cNvPr>
          <p:cNvSpPr>
            <a:spLocks noGrp="1"/>
          </p:cNvSpPr>
          <p:nvPr>
            <p:ph type="title"/>
          </p:nvPr>
        </p:nvSpPr>
        <p:spPr/>
        <p:txBody>
          <a:bodyPr/>
          <a:lstStyle/>
          <a:p>
            <a:r>
              <a:rPr lang="en-US" dirty="0"/>
              <a:t>Don’t Try This At Home!</a:t>
            </a:r>
          </a:p>
        </p:txBody>
      </p:sp>
      <p:pic>
        <p:nvPicPr>
          <p:cNvPr id="5" name="Picture 4" descr="unsaf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7975" y="1271684"/>
            <a:ext cx="8976049" cy="5038531"/>
          </a:xfrm>
          <a:prstGeom prst="rect">
            <a:avLst/>
          </a:prstGeom>
        </p:spPr>
      </p:pic>
      <p:sp>
        <p:nvSpPr>
          <p:cNvPr id="6" name="Rectangle 5"/>
          <p:cNvSpPr/>
          <p:nvPr/>
        </p:nvSpPr>
        <p:spPr>
          <a:xfrm>
            <a:off x="4267065" y="6488668"/>
            <a:ext cx="3048270" cy="369332"/>
          </a:xfrm>
          <a:prstGeom prst="rect">
            <a:avLst/>
          </a:prstGeom>
        </p:spPr>
        <p:txBody>
          <a:bodyPr wrap="none">
            <a:spAutoFit/>
          </a:bodyPr>
          <a:lstStyle/>
          <a:p>
            <a:r>
              <a:rPr lang="en-US" dirty="0"/>
              <a:t>https://youtu.be/r5VSivQe760</a:t>
            </a:r>
          </a:p>
        </p:txBody>
      </p:sp>
    </p:spTree>
    <p:extLst>
      <p:ext uri="{BB962C8B-B14F-4D97-AF65-F5344CB8AC3E}">
        <p14:creationId xmlns:p14="http://schemas.microsoft.com/office/powerpoint/2010/main" val="1318829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726113" y="3813175"/>
            <a:ext cx="6465887" cy="1516063"/>
          </a:xfrm>
        </p:spPr>
        <p:txBody>
          <a:bodyPr vert="horz" lIns="91440" tIns="45720" rIns="91440" bIns="45720" rtlCol="0" anchor="b">
            <a:normAutofit/>
          </a:bodyPr>
          <a:lstStyle/>
          <a:p>
            <a:pPr algn="l" defTabSz="914400">
              <a:lnSpc>
                <a:spcPct val="90000"/>
              </a:lnSpc>
            </a:pPr>
            <a:r>
              <a:rPr lang="en-US" sz="4800" kern="1200" dirty="0">
                <a:latin typeface="+mj-lt"/>
                <a:ea typeface="+mj-ea"/>
                <a:cs typeface="+mj-cs"/>
              </a:rPr>
              <a:t>Gloves and Boots</a:t>
            </a:r>
          </a:p>
        </p:txBody>
      </p:sp>
      <p:pic>
        <p:nvPicPr>
          <p:cNvPr id="2" name="Picture 1" descr="gloves"/>
          <p:cNvPicPr/>
          <p:nvPr/>
        </p:nvPicPr>
        <p:blipFill rotWithShape="1">
          <a:blip r:embed="rId3" cstate="email">
            <a:extLst>
              <a:ext uri="{28A0092B-C50C-407E-A947-70E740481C1C}">
                <a14:useLocalDpi xmlns:a14="http://schemas.microsoft.com/office/drawing/2010/main"/>
              </a:ext>
            </a:extLst>
          </a:blip>
          <a:srcRect r="-1"/>
          <a:stretch/>
        </p:blipFill>
        <p:spPr bwMode="auto">
          <a:xfrm>
            <a:off x="317635" y="299363"/>
            <a:ext cx="4160452" cy="3049204"/>
          </a:xfrm>
          <a:prstGeom prst="rect">
            <a:avLst/>
          </a:prstGeom>
          <a:noFill/>
        </p:spPr>
      </p:pic>
      <p:pic>
        <p:nvPicPr>
          <p:cNvPr id="4" name="Picture 3" descr="boots"/>
          <p:cNvPicPr/>
          <p:nvPr/>
        </p:nvPicPr>
        <p:blipFill rotWithShape="1">
          <a:blip r:embed="rId4" cstate="email">
            <a:extLst>
              <a:ext uri="{28A0092B-C50C-407E-A947-70E740481C1C}">
                <a14:useLocalDpi xmlns:a14="http://schemas.microsoft.com/office/drawing/2010/main"/>
              </a:ext>
            </a:extLst>
          </a:blip>
          <a:srcRect r="-1"/>
          <a:stretch/>
        </p:blipFill>
        <p:spPr bwMode="auto">
          <a:xfrm>
            <a:off x="4654296" y="299363"/>
            <a:ext cx="7217085" cy="3008188"/>
          </a:xfrm>
          <a:prstGeom prst="rect">
            <a:avLst/>
          </a:prstGeom>
          <a:noFill/>
        </p:spPr>
      </p:pic>
      <p:pic>
        <p:nvPicPr>
          <p:cNvPr id="3" name="Picture 2" descr="gloves"/>
          <p:cNvPicPr/>
          <p:nvPr/>
        </p:nvPicPr>
        <p:blipFill rotWithShape="1">
          <a:blip r:embed="rId5" cstate="email">
            <a:extLst>
              <a:ext uri="{28A0092B-C50C-407E-A947-70E740481C1C}">
                <a14:useLocalDpi xmlns:a14="http://schemas.microsoft.com/office/drawing/2010/main"/>
              </a:ext>
            </a:extLst>
          </a:blip>
          <a:srcRect r="-1"/>
          <a:stretch/>
        </p:blipFill>
        <p:spPr bwMode="auto">
          <a:xfrm>
            <a:off x="493844" y="3634693"/>
            <a:ext cx="4160452" cy="3026833"/>
          </a:xfrm>
          <a:prstGeom prst="rect">
            <a:avLst/>
          </a:prstGeom>
          <a:noFill/>
        </p:spPr>
      </p:pic>
    </p:spTree>
    <p:extLst>
      <p:ext uri="{BB962C8B-B14F-4D97-AF65-F5344CB8AC3E}">
        <p14:creationId xmlns:p14="http://schemas.microsoft.com/office/powerpoint/2010/main" val="424581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0698-9C15-E84A-9AA6-3BB3C94A689E}"/>
              </a:ext>
            </a:extLst>
          </p:cNvPr>
          <p:cNvSpPr>
            <a:spLocks noGrp="1"/>
          </p:cNvSpPr>
          <p:nvPr>
            <p:ph type="title"/>
          </p:nvPr>
        </p:nvSpPr>
        <p:spPr>
          <a:xfrm>
            <a:off x="1981200" y="438150"/>
            <a:ext cx="8229600" cy="1581150"/>
          </a:xfrm>
        </p:spPr>
        <p:txBody>
          <a:bodyPr>
            <a:normAutofit fontScale="90000"/>
          </a:bodyPr>
          <a:lstStyle/>
          <a:p>
            <a:r>
              <a:rPr lang="en-US" dirty="0"/>
              <a:t>Sister Margaret </a:t>
            </a:r>
            <a:r>
              <a:rPr lang="en-US" dirty="0" smtClean="0"/>
              <a:t>Ann</a:t>
            </a:r>
            <a:br>
              <a:rPr lang="en-US" dirty="0" smtClean="0"/>
            </a:br>
            <a:r>
              <a:rPr lang="en-US" sz="2700" dirty="0"/>
              <a:t>https://youtu.be/e-ozLCZT4wg</a:t>
            </a:r>
            <a:r>
              <a:rPr lang="en-US" dirty="0"/>
              <a:t/>
            </a:r>
            <a:br>
              <a:rPr lang="en-US" dirty="0"/>
            </a:br>
            <a:endParaRPr lang="en-US" dirty="0">
              <a:solidFill>
                <a:schemeClr val="bg1"/>
              </a:solidFill>
            </a:endParaRPr>
          </a:p>
        </p:txBody>
      </p:sp>
      <p:pic>
        <p:nvPicPr>
          <p:cNvPr id="5" name="Content Placeholder 4" descr="Disaster video"/>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078691" y="1600200"/>
            <a:ext cx="6034617" cy="4525963"/>
          </a:xfrm>
        </p:spPr>
      </p:pic>
    </p:spTree>
    <p:extLst>
      <p:ext uri="{BB962C8B-B14F-4D97-AF65-F5344CB8AC3E}">
        <p14:creationId xmlns:p14="http://schemas.microsoft.com/office/powerpoint/2010/main" val="4023960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6988" y="4756150"/>
            <a:ext cx="8355012" cy="930275"/>
          </a:xfrm>
        </p:spPr>
        <p:txBody>
          <a:bodyPr vert="horz" lIns="91440" tIns="45720" rIns="91440" bIns="45720" rtlCol="0" anchor="b">
            <a:normAutofit/>
          </a:bodyPr>
          <a:lstStyle/>
          <a:p>
            <a:pPr defTabSz="914400">
              <a:lnSpc>
                <a:spcPct val="90000"/>
              </a:lnSpc>
            </a:pPr>
            <a:r>
              <a:rPr lang="en-US" sz="4700" dirty="0"/>
              <a:t>If near traffic or hunters</a:t>
            </a:r>
          </a:p>
        </p:txBody>
      </p:sp>
      <p:pic>
        <p:nvPicPr>
          <p:cNvPr id="6" name="Picture 5" title="ves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1744" y="2423160"/>
            <a:ext cx="8668512" cy="2011680"/>
          </a:xfrm>
          <a:prstGeom prst="rect">
            <a:avLst/>
          </a:prstGeom>
        </p:spPr>
      </p:pic>
    </p:spTree>
    <p:extLst>
      <p:ext uri="{BB962C8B-B14F-4D97-AF65-F5344CB8AC3E}">
        <p14:creationId xmlns:p14="http://schemas.microsoft.com/office/powerpoint/2010/main" val="73091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ssential  Safety Features">
            <a:extLst>
              <a:ext uri="{FF2B5EF4-FFF2-40B4-BE49-F238E27FC236}">
                <a16:creationId xmlns:a16="http://schemas.microsoft.com/office/drawing/2014/main" id="{7D98DF60-53CC-AA46-976C-C0C6A6AB0BA7}"/>
              </a:ext>
            </a:extLst>
          </p:cNvPr>
          <p:cNvSpPr>
            <a:spLocks noGrp="1"/>
          </p:cNvSpPr>
          <p:nvPr>
            <p:ph type="title"/>
          </p:nvPr>
        </p:nvSpPr>
        <p:spPr>
          <a:xfrm>
            <a:off x="302592" y="0"/>
            <a:ext cx="11889407" cy="1902728"/>
          </a:xfrm>
        </p:spPr>
        <p:txBody>
          <a:bodyPr>
            <a:normAutofit/>
          </a:bodyPr>
          <a:lstStyle/>
          <a:p>
            <a:pPr algn="l"/>
            <a:r>
              <a:rPr lang="en-US" dirty="0"/>
              <a:t>Chainsaw Safety Inspection: Five Essential  Safety Features</a:t>
            </a:r>
          </a:p>
        </p:txBody>
      </p:sp>
      <p:pic>
        <p:nvPicPr>
          <p:cNvPr id="3" name="Picture 2" title="Chain saw showing lock and guar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8676" y="2516503"/>
            <a:ext cx="4870704" cy="4126992"/>
          </a:xfrm>
          <a:prstGeom prst="rect">
            <a:avLst/>
          </a:prstGeom>
        </p:spPr>
      </p:pic>
      <p:pic>
        <p:nvPicPr>
          <p:cNvPr id="4" name="Picture 3" title="Chain saw showing chain brak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30318" y="2368254"/>
            <a:ext cx="4242816" cy="4175760"/>
          </a:xfrm>
          <a:prstGeom prst="rect">
            <a:avLst/>
          </a:prstGeom>
        </p:spPr>
      </p:pic>
    </p:spTree>
    <p:extLst>
      <p:ext uri="{BB962C8B-B14F-4D97-AF65-F5344CB8AC3E}">
        <p14:creationId xmlns:p14="http://schemas.microsoft.com/office/powerpoint/2010/main" val="1889113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ark">
            <a:extLst>
              <a:ext uri="{FF2B5EF4-FFF2-40B4-BE49-F238E27FC236}">
                <a16:creationId xmlns:a16="http://schemas.microsoft.com/office/drawing/2014/main" id="{415A1EFE-3E68-BA49-AF62-3460A7768A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4983" y="2988622"/>
            <a:ext cx="4697353" cy="3657600"/>
          </a:xfrm>
          <a:prstGeom prst="rect">
            <a:avLst/>
          </a:prstGeom>
        </p:spPr>
      </p:pic>
      <p:sp>
        <p:nvSpPr>
          <p:cNvPr id="5" name="TextBox 4">
            <a:extLst>
              <a:ext uri="{FF2B5EF4-FFF2-40B4-BE49-F238E27FC236}">
                <a16:creationId xmlns:a16="http://schemas.microsoft.com/office/drawing/2014/main" id="{4C21547A-4CAC-E946-A3B1-B96F248F44D5}"/>
              </a:ext>
            </a:extLst>
          </p:cNvPr>
          <p:cNvSpPr txBox="1"/>
          <p:nvPr/>
        </p:nvSpPr>
        <p:spPr>
          <a:xfrm>
            <a:off x="9529356" y="5467915"/>
            <a:ext cx="2036976" cy="461665"/>
          </a:xfrm>
          <a:prstGeom prst="rect">
            <a:avLst/>
          </a:prstGeom>
          <a:noFill/>
        </p:spPr>
        <p:txBody>
          <a:bodyPr wrap="square" rtlCol="0">
            <a:spAutoFit/>
          </a:bodyPr>
          <a:lstStyle/>
          <a:p>
            <a:r>
              <a:rPr lang="en-US" sz="2400" b="1" dirty="0">
                <a:solidFill>
                  <a:schemeClr val="bg1"/>
                </a:solidFill>
              </a:rPr>
              <a:t>Chain Catcher</a:t>
            </a:r>
          </a:p>
        </p:txBody>
      </p:sp>
      <p:sp>
        <p:nvSpPr>
          <p:cNvPr id="6" name="Down Arrow 5" descr="arrow">
            <a:extLst>
              <a:ext uri="{FF2B5EF4-FFF2-40B4-BE49-F238E27FC236}">
                <a16:creationId xmlns:a16="http://schemas.microsoft.com/office/drawing/2014/main" id="{FE847DE7-EAC9-414F-BFAD-DA404554D94B}"/>
              </a:ext>
            </a:extLst>
          </p:cNvPr>
          <p:cNvSpPr/>
          <p:nvPr/>
        </p:nvSpPr>
        <p:spPr>
          <a:xfrm rot="5400000">
            <a:off x="9074646" y="5438819"/>
            <a:ext cx="429225" cy="480194"/>
          </a:xfrm>
          <a:prstGeom prst="downArrow">
            <a:avLst>
              <a:gd name="adj1" fmla="val 32978"/>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descr="A picture containing car, dog, sitting&#10;&#10;Description automatically generated">
            <a:extLst>
              <a:ext uri="{FF2B5EF4-FFF2-40B4-BE49-F238E27FC236}">
                <a16:creationId xmlns:a16="http://schemas.microsoft.com/office/drawing/2014/main" id="{11A514AB-A92B-344F-AAC5-A7DFDDD769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548" y="2949098"/>
            <a:ext cx="4877683" cy="3657600"/>
          </a:xfrm>
          <a:prstGeom prst="rect">
            <a:avLst/>
          </a:prstGeom>
          <a:ln>
            <a:solidFill>
              <a:schemeClr val="tx1"/>
            </a:solidFill>
          </a:ln>
        </p:spPr>
      </p:pic>
      <p:sp>
        <p:nvSpPr>
          <p:cNvPr id="11" name="TextBox 10">
            <a:extLst>
              <a:ext uri="{FF2B5EF4-FFF2-40B4-BE49-F238E27FC236}">
                <a16:creationId xmlns:a16="http://schemas.microsoft.com/office/drawing/2014/main" id="{77E35F5F-64CF-9144-8710-E652D8F72453}"/>
              </a:ext>
            </a:extLst>
          </p:cNvPr>
          <p:cNvSpPr txBox="1"/>
          <p:nvPr/>
        </p:nvSpPr>
        <p:spPr>
          <a:xfrm>
            <a:off x="3052356" y="3893128"/>
            <a:ext cx="2036976" cy="461665"/>
          </a:xfrm>
          <a:prstGeom prst="rect">
            <a:avLst/>
          </a:prstGeom>
          <a:noFill/>
          <a:ln>
            <a:noFill/>
          </a:ln>
        </p:spPr>
        <p:txBody>
          <a:bodyPr wrap="square" rtlCol="0">
            <a:spAutoFit/>
          </a:bodyPr>
          <a:lstStyle/>
          <a:p>
            <a:r>
              <a:rPr lang="en-US" sz="2400" b="1" dirty="0">
                <a:solidFill>
                  <a:schemeClr val="bg1"/>
                </a:solidFill>
              </a:rPr>
              <a:t>Spark Arrestor</a:t>
            </a:r>
          </a:p>
        </p:txBody>
      </p:sp>
      <p:sp>
        <p:nvSpPr>
          <p:cNvPr id="12" name="Down Arrow 11" descr="chain catcher">
            <a:extLst>
              <a:ext uri="{FF2B5EF4-FFF2-40B4-BE49-F238E27FC236}">
                <a16:creationId xmlns:a16="http://schemas.microsoft.com/office/drawing/2014/main" id="{F673E0E7-1538-9A4F-A710-30C7BCE773E8}"/>
              </a:ext>
            </a:extLst>
          </p:cNvPr>
          <p:cNvSpPr/>
          <p:nvPr/>
        </p:nvSpPr>
        <p:spPr>
          <a:xfrm>
            <a:off x="3342924" y="4297704"/>
            <a:ext cx="429225" cy="480194"/>
          </a:xfrm>
          <a:prstGeom prst="downArrow">
            <a:avLst>
              <a:gd name="adj1" fmla="val 32978"/>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title"/>
          </p:nvPr>
        </p:nvSpPr>
        <p:spPr/>
        <p:txBody>
          <a:bodyPr>
            <a:normAutofit fontScale="90000"/>
          </a:bodyPr>
          <a:lstStyle/>
          <a:p>
            <a:r>
              <a:rPr lang="en-US" dirty="0"/>
              <a:t>Chainsaw Safety Inspection: Five </a:t>
            </a:r>
            <a:r>
              <a:rPr lang="en-US"/>
              <a:t>Essential </a:t>
            </a:r>
            <a:r>
              <a:rPr lang="en-US" smtClean="0"/>
              <a:t>Safety </a:t>
            </a:r>
            <a:r>
              <a:rPr lang="en-US" dirty="0" smtClean="0"/>
              <a:t>Features</a:t>
            </a:r>
            <a:endParaRPr lang="en-US" dirty="0"/>
          </a:p>
        </p:txBody>
      </p:sp>
    </p:spTree>
    <p:extLst>
      <p:ext uri="{BB962C8B-B14F-4D97-AF65-F5344CB8AC3E}">
        <p14:creationId xmlns:p14="http://schemas.microsoft.com/office/powerpoint/2010/main" val="486931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fe carry">
            <a:extLst>
              <a:ext uri="{FF2B5EF4-FFF2-40B4-BE49-F238E27FC236}">
                <a16:creationId xmlns:a16="http://schemas.microsoft.com/office/drawing/2014/main" id="{47633B78-5D09-6342-A6A9-6C7E49DD43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3753" y="741374"/>
            <a:ext cx="9278505" cy="5219160"/>
          </a:xfrm>
          <a:prstGeom prst="rect">
            <a:avLst/>
          </a:prstGeom>
        </p:spPr>
      </p:pic>
      <p:sp>
        <p:nvSpPr>
          <p:cNvPr id="4" name="Title 3"/>
          <p:cNvSpPr>
            <a:spLocks noGrp="1"/>
          </p:cNvSpPr>
          <p:nvPr>
            <p:ph type="title"/>
          </p:nvPr>
        </p:nvSpPr>
        <p:spPr>
          <a:xfrm>
            <a:off x="933450" y="5132388"/>
            <a:ext cx="4343400" cy="1143000"/>
          </a:xfrm>
        </p:spPr>
        <p:txBody>
          <a:bodyPr>
            <a:normAutofit fontScale="90000"/>
          </a:bodyPr>
          <a:lstStyle/>
          <a:p>
            <a:pPr lvl="0">
              <a:spcBef>
                <a:spcPts val="0"/>
              </a:spcBef>
            </a:pPr>
            <a:r>
              <a:rPr lang="en-US" sz="5400" dirty="0">
                <a:solidFill>
                  <a:prstClr val="white"/>
                </a:solidFill>
                <a:ea typeface="+mn-ea"/>
                <a:cs typeface="+mn-cs"/>
              </a:rPr>
              <a:t>Safe</a:t>
            </a:r>
            <a:r>
              <a:rPr lang="en-US" sz="4000" dirty="0">
                <a:solidFill>
                  <a:prstClr val="white"/>
                </a:solidFill>
                <a:ea typeface="+mn-ea"/>
                <a:cs typeface="+mn-cs"/>
              </a:rPr>
              <a:t> </a:t>
            </a:r>
            <a:r>
              <a:rPr lang="en-US" sz="5400" dirty="0">
                <a:solidFill>
                  <a:prstClr val="white"/>
                </a:solidFill>
                <a:ea typeface="+mn-ea"/>
                <a:cs typeface="+mn-cs"/>
              </a:rPr>
              <a:t>Carry</a:t>
            </a:r>
            <a:br>
              <a:rPr lang="en-US" sz="5400" dirty="0">
                <a:solidFill>
                  <a:prstClr val="white"/>
                </a:solidFill>
                <a:ea typeface="+mn-ea"/>
                <a:cs typeface="+mn-cs"/>
              </a:rPr>
            </a:br>
            <a:endParaRPr lang="en-US" dirty="0"/>
          </a:p>
        </p:txBody>
      </p:sp>
    </p:spTree>
    <p:extLst>
      <p:ext uri="{BB962C8B-B14F-4D97-AF65-F5344CB8AC3E}">
        <p14:creationId xmlns:p14="http://schemas.microsoft.com/office/powerpoint/2010/main" val="3689246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6632-EFA4-4543-91FD-E773F1B5DD45}"/>
              </a:ext>
            </a:extLst>
          </p:cNvPr>
          <p:cNvSpPr>
            <a:spLocks noGrp="1"/>
          </p:cNvSpPr>
          <p:nvPr>
            <p:ph type="title" idx="4294967295"/>
          </p:nvPr>
        </p:nvSpPr>
        <p:spPr>
          <a:xfrm>
            <a:off x="1050925" y="4756150"/>
            <a:ext cx="11141075" cy="930275"/>
          </a:xfrm>
          <a:prstGeom prst="rect">
            <a:avLst/>
          </a:prstGeom>
        </p:spPr>
        <p:txBody>
          <a:bodyPr vert="horz" lIns="91440" tIns="45720" rIns="91440" bIns="45720" rtlCol="0" anchor="b">
            <a:normAutofit/>
          </a:bodyPr>
          <a:lstStyle/>
          <a:p>
            <a:pPr defTabSz="914400">
              <a:lnSpc>
                <a:spcPct val="90000"/>
              </a:lnSpc>
            </a:pPr>
            <a:r>
              <a:rPr lang="en-US" sz="5400" dirty="0"/>
              <a:t>Safe Start</a:t>
            </a:r>
          </a:p>
        </p:txBody>
      </p:sp>
      <p:pic>
        <p:nvPicPr>
          <p:cNvPr id="3" name="Picture 2" descr="safe st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3224" y="709168"/>
            <a:ext cx="10058400" cy="3709281"/>
          </a:xfrm>
          <a:prstGeom prst="rect">
            <a:avLst/>
          </a:prstGeom>
        </p:spPr>
      </p:pic>
    </p:spTree>
    <p:extLst>
      <p:ext uri="{BB962C8B-B14F-4D97-AF65-F5344CB8AC3E}">
        <p14:creationId xmlns:p14="http://schemas.microsoft.com/office/powerpoint/2010/main" val="218328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03A2-0C0C-E045-AB83-1FA0EE8D61A1}"/>
              </a:ext>
            </a:extLst>
          </p:cNvPr>
          <p:cNvSpPr>
            <a:spLocks noGrp="1"/>
          </p:cNvSpPr>
          <p:nvPr>
            <p:ph type="title" idx="4294967295"/>
          </p:nvPr>
        </p:nvSpPr>
        <p:spPr>
          <a:xfrm>
            <a:off x="4892146" y="365125"/>
            <a:ext cx="7164387" cy="1325563"/>
          </a:xfrm>
        </p:spPr>
        <p:txBody>
          <a:bodyPr>
            <a:normAutofit/>
          </a:bodyPr>
          <a:lstStyle/>
          <a:p>
            <a:r>
              <a:rPr lang="en-US" dirty="0">
                <a:solidFill>
                  <a:schemeClr val="bg1"/>
                </a:solidFill>
              </a:rPr>
              <a:t>Storm Damaged Tree Cleanup</a:t>
            </a:r>
          </a:p>
        </p:txBody>
      </p:sp>
      <p:sp>
        <p:nvSpPr>
          <p:cNvPr id="4" name="Content Placeholder 3">
            <a:extLst>
              <a:ext uri="{FF2B5EF4-FFF2-40B4-BE49-F238E27FC236}">
                <a16:creationId xmlns:a16="http://schemas.microsoft.com/office/drawing/2014/main" id="{716A5083-E03C-914B-ABF0-7FB9B2F9F70A}"/>
              </a:ext>
            </a:extLst>
          </p:cNvPr>
          <p:cNvSpPr>
            <a:spLocks noGrp="1"/>
          </p:cNvSpPr>
          <p:nvPr>
            <p:ph idx="4294967295"/>
          </p:nvPr>
        </p:nvSpPr>
        <p:spPr>
          <a:xfrm>
            <a:off x="4675188" y="2029883"/>
            <a:ext cx="7161212" cy="4154488"/>
          </a:xfrm>
        </p:spPr>
        <p:txBody>
          <a:bodyPr>
            <a:normAutofit fontScale="85000" lnSpcReduction="10000"/>
          </a:bodyPr>
          <a:lstStyle/>
          <a:p>
            <a:pPr marL="0" indent="0">
              <a:buNone/>
            </a:pPr>
            <a:r>
              <a:rPr lang="en-US" dirty="0">
                <a:solidFill>
                  <a:schemeClr val="bg1"/>
                </a:solidFill>
              </a:rPr>
              <a:t>Five Step Cutting Plan for Storm Damaged Trees</a:t>
            </a:r>
          </a:p>
          <a:p>
            <a:pPr marL="914400" lvl="1" indent="-457200">
              <a:buFont typeface="+mj-lt"/>
              <a:buAutoNum type="arabicPeriod"/>
            </a:pPr>
            <a:r>
              <a:rPr lang="en-US" sz="3200" dirty="0">
                <a:solidFill>
                  <a:schemeClr val="bg1"/>
                </a:solidFill>
              </a:rPr>
              <a:t>Hazards and Work/Drop Zones (electricity)</a:t>
            </a:r>
          </a:p>
          <a:p>
            <a:pPr marL="914400" lvl="1" indent="-457200">
              <a:buFont typeface="+mj-lt"/>
              <a:buAutoNum type="arabicPeriod"/>
            </a:pPr>
            <a:r>
              <a:rPr lang="en-US" sz="3200" dirty="0">
                <a:solidFill>
                  <a:schemeClr val="bg1"/>
                </a:solidFill>
              </a:rPr>
              <a:t>Lean and Load (stored energy)</a:t>
            </a:r>
          </a:p>
          <a:p>
            <a:pPr marL="914400" lvl="1" indent="-457200">
              <a:buFont typeface="+mj-lt"/>
              <a:buAutoNum type="arabicPeriod"/>
            </a:pPr>
            <a:r>
              <a:rPr lang="en-US" sz="3200" dirty="0">
                <a:solidFill>
                  <a:schemeClr val="bg1"/>
                </a:solidFill>
              </a:rPr>
              <a:t>Check Equipment </a:t>
            </a:r>
          </a:p>
          <a:p>
            <a:pPr marL="914400" lvl="1" indent="-457200">
              <a:buFont typeface="+mj-lt"/>
              <a:buAutoNum type="arabicPeriod"/>
            </a:pPr>
            <a:r>
              <a:rPr lang="en-US" sz="3200" dirty="0">
                <a:solidFill>
                  <a:schemeClr val="bg1"/>
                </a:solidFill>
              </a:rPr>
              <a:t>Cut Plan/Escape Plan (three handy cuts, shifting escape routes, and distance release)</a:t>
            </a:r>
          </a:p>
          <a:p>
            <a:pPr marL="914400" lvl="1" indent="-457200">
              <a:buFont typeface="+mj-lt"/>
              <a:buAutoNum type="arabicPeriod"/>
            </a:pPr>
            <a:r>
              <a:rPr lang="en-US" sz="3200" dirty="0">
                <a:solidFill>
                  <a:schemeClr val="bg1"/>
                </a:solidFill>
              </a:rPr>
              <a:t>Implementation of the plan (and then repeat the steps again)</a:t>
            </a:r>
          </a:p>
          <a:p>
            <a:pPr marL="0" indent="0">
              <a:buNone/>
            </a:pPr>
            <a:endParaRPr lang="en-US" sz="2000" dirty="0"/>
          </a:p>
        </p:txBody>
      </p:sp>
      <p:pic>
        <p:nvPicPr>
          <p:cNvPr id="3" name="Picture 2" title="Blue checkmark"/>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3510" y="1900150"/>
            <a:ext cx="3424518" cy="3433482"/>
          </a:xfrm>
          <a:prstGeom prst="rect">
            <a:avLst/>
          </a:prstGeom>
        </p:spPr>
      </p:pic>
    </p:spTree>
    <p:extLst>
      <p:ext uri="{BB962C8B-B14F-4D97-AF65-F5344CB8AC3E}">
        <p14:creationId xmlns:p14="http://schemas.microsoft.com/office/powerpoint/2010/main" val="374008267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Five Step Cutting Plan for Storm Damaged Tree Cleanup">
            <a:extLst>
              <a:ext uri="{FF2B5EF4-FFF2-40B4-BE49-F238E27FC236}">
                <a16:creationId xmlns:a16="http://schemas.microsoft.com/office/drawing/2014/main" id="{15944045-6BB1-C34C-ADA8-2A89C3986F6E}"/>
              </a:ext>
            </a:extLst>
          </p:cNvPr>
          <p:cNvSpPr>
            <a:spLocks noGrp="1"/>
          </p:cNvSpPr>
          <p:nvPr>
            <p:ph type="title"/>
          </p:nvPr>
        </p:nvSpPr>
        <p:spPr>
          <a:xfrm>
            <a:off x="0" y="975740"/>
            <a:ext cx="3238500" cy="1143000"/>
          </a:xfrm>
        </p:spPr>
        <p:txBody>
          <a:bodyPr>
            <a:normAutofit fontScale="90000"/>
          </a:bodyPr>
          <a:lstStyle/>
          <a:p>
            <a:r>
              <a:rPr lang="en-US" dirty="0"/>
              <a:t>Five Step Cutting Plan for Storm Damaged Tree Cleanup</a:t>
            </a:r>
          </a:p>
        </p:txBody>
      </p:sp>
      <p:pic>
        <p:nvPicPr>
          <p:cNvPr id="4" name="Picture 3" title="Five Step Cutting Plan for Storm Damaged Tree Cleanup"/>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131506" y="1"/>
            <a:ext cx="9193817" cy="7053652"/>
          </a:xfrm>
          <a:prstGeom prst="rect">
            <a:avLst/>
          </a:prstGeom>
        </p:spPr>
      </p:pic>
    </p:spTree>
    <p:extLst>
      <p:ext uri="{BB962C8B-B14F-4D97-AF65-F5344CB8AC3E}">
        <p14:creationId xmlns:p14="http://schemas.microsoft.com/office/powerpoint/2010/main" val="3362762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9249" y="707480"/>
            <a:ext cx="3927101"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effectLst/>
                <a:uLnTx/>
                <a:uFillTx/>
                <a:ea typeface="+mj-ea"/>
                <a:cs typeface="+mj-cs"/>
              </a:rPr>
              <a:t>Step 1. Identify: </a:t>
            </a:r>
            <a:endParaRPr kumimoji="0" lang="en-US" sz="1800" b="0" i="0" u="none" strike="noStrike" kern="0" cap="none" spc="0" normalizeH="0" baseline="0" noProof="0" dirty="0" smtClean="0">
              <a:ln>
                <a:noFill/>
              </a:ln>
              <a:effectLst/>
              <a:uLnTx/>
              <a:uFillTx/>
            </a:endParaRPr>
          </a:p>
        </p:txBody>
      </p:sp>
      <p:sp>
        <p:nvSpPr>
          <p:cNvPr id="3" name="Rectangle 2"/>
          <p:cNvSpPr/>
          <p:nvPr/>
        </p:nvSpPr>
        <p:spPr>
          <a:xfrm>
            <a:off x="3048000" y="2336393"/>
            <a:ext cx="6096000" cy="2185214"/>
          </a:xfrm>
          <a:prstGeom prst="rect">
            <a:avLst/>
          </a:prstGeom>
        </p:spPr>
        <p:txBody>
          <a:bodyPr>
            <a:spAutoFit/>
          </a:bodyPr>
          <a:lstStyle/>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4000" b="0" i="0" u="none" strike="noStrike" kern="0" cap="none" spc="0" normalizeH="0" baseline="0" noProof="0" dirty="0" smtClean="0">
                <a:ln>
                  <a:noFill/>
                </a:ln>
                <a:effectLst/>
                <a:uLnTx/>
                <a:uFillTx/>
              </a:rPr>
              <a:t>Hazards</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4000" b="0" i="0" u="none" strike="noStrike" kern="0" cap="none" spc="0" normalizeH="0" baseline="0" noProof="0" dirty="0" smtClean="0">
                <a:ln>
                  <a:noFill/>
                </a:ln>
                <a:effectLst/>
                <a:uLnTx/>
                <a:uFillTx/>
              </a:rPr>
              <a:t>Work Zone</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4000" b="0" i="0" u="none" strike="noStrike" kern="0" cap="none" spc="0" normalizeH="0" baseline="0" noProof="0" dirty="0" smtClean="0">
                <a:ln>
                  <a:noFill/>
                </a:ln>
                <a:effectLst/>
                <a:uLnTx/>
                <a:uFillTx/>
              </a:rPr>
              <a:t>Drop Zone</a:t>
            </a:r>
            <a:endParaRPr kumimoji="0" lang="en-US" sz="4000" b="0" i="0" u="none" strike="noStrike" kern="0" cap="none" spc="0" normalizeH="0" baseline="0" noProof="0" dirty="0">
              <a:ln>
                <a:noFill/>
              </a:ln>
              <a:effectLst/>
              <a:uLnTx/>
              <a:uFillTx/>
            </a:endParaRPr>
          </a:p>
        </p:txBody>
      </p:sp>
      <p:sp>
        <p:nvSpPr>
          <p:cNvPr id="4" name="Title 3"/>
          <p:cNvSpPr>
            <a:spLocks noGrp="1"/>
          </p:cNvSpPr>
          <p:nvPr>
            <p:ph type="title"/>
          </p:nvPr>
        </p:nvSpPr>
        <p:spPr/>
        <p:txBody>
          <a:bodyPr/>
          <a:lstStyle/>
          <a:p>
            <a:r>
              <a:rPr lang="en-US" dirty="0" smtClean="0">
                <a:solidFill>
                  <a:schemeClr val="bg1"/>
                </a:solidFill>
              </a:rPr>
              <a:t>Step 1</a:t>
            </a:r>
            <a:endParaRPr lang="en-US" dirty="0">
              <a:solidFill>
                <a:schemeClr val="bg1"/>
              </a:solidFill>
            </a:endParaRPr>
          </a:p>
        </p:txBody>
      </p:sp>
    </p:spTree>
    <p:extLst>
      <p:ext uri="{BB962C8B-B14F-4D97-AF65-F5344CB8AC3E}">
        <p14:creationId xmlns:p14="http://schemas.microsoft.com/office/powerpoint/2010/main" val="3071341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E5F6-20F5-BB41-8152-F89BEC216371}"/>
              </a:ext>
            </a:extLst>
          </p:cNvPr>
          <p:cNvSpPr>
            <a:spLocks noGrp="1"/>
          </p:cNvSpPr>
          <p:nvPr>
            <p:ph type="title" idx="4294967295"/>
          </p:nvPr>
        </p:nvSpPr>
        <p:spPr>
          <a:xfrm>
            <a:off x="711200" y="2065867"/>
            <a:ext cx="2743200" cy="2743200"/>
          </a:xfrm>
          <a:prstGeom prst="ellipse">
            <a:avLst/>
          </a:prstGeom>
          <a:noFill/>
          <a:ln w="174625" cmpd="thinThick">
            <a:solidFill>
              <a:srgbClr val="262626"/>
            </a:solidFill>
          </a:ln>
        </p:spPr>
        <p:txBody>
          <a:bodyPr anchor="ctr">
            <a:normAutofit/>
          </a:bodyPr>
          <a:lstStyle/>
          <a:p>
            <a:pPr algn="ctr"/>
            <a:r>
              <a:rPr lang="en-US" sz="4000" dirty="0"/>
              <a:t>Hazards</a:t>
            </a:r>
          </a:p>
        </p:txBody>
      </p:sp>
      <p:sp>
        <p:nvSpPr>
          <p:cNvPr id="4" name="Freeform 3">
            <a:extLst>
              <a:ext uri="{FF2B5EF4-FFF2-40B4-BE49-F238E27FC236}">
                <a16:creationId xmlns:a16="http://schemas.microsoft.com/office/drawing/2014/main" id="{A70B19BD-A547-6E45-89B6-AA32BBE1272D}"/>
              </a:ext>
            </a:extLst>
          </p:cNvPr>
          <p:cNvSpPr/>
          <p:nvPr/>
        </p:nvSpPr>
        <p:spPr>
          <a:xfrm>
            <a:off x="6519087" y="683838"/>
            <a:ext cx="4834712" cy="1514572"/>
          </a:xfrm>
          <a:custGeom>
            <a:avLst/>
            <a:gdLst>
              <a:gd name="connsiteX0" fmla="*/ 252434 w 1514572"/>
              <a:gd name="connsiteY0" fmla="*/ 0 h 4834712"/>
              <a:gd name="connsiteX1" fmla="*/ 1262138 w 1514572"/>
              <a:gd name="connsiteY1" fmla="*/ 0 h 4834712"/>
              <a:gd name="connsiteX2" fmla="*/ 1514572 w 1514572"/>
              <a:gd name="connsiteY2" fmla="*/ 252434 h 4834712"/>
              <a:gd name="connsiteX3" fmla="*/ 1514572 w 1514572"/>
              <a:gd name="connsiteY3" fmla="*/ 4834712 h 4834712"/>
              <a:gd name="connsiteX4" fmla="*/ 1514572 w 1514572"/>
              <a:gd name="connsiteY4" fmla="*/ 4834712 h 4834712"/>
              <a:gd name="connsiteX5" fmla="*/ 0 w 1514572"/>
              <a:gd name="connsiteY5" fmla="*/ 4834712 h 4834712"/>
              <a:gd name="connsiteX6" fmla="*/ 0 w 1514572"/>
              <a:gd name="connsiteY6" fmla="*/ 4834712 h 4834712"/>
              <a:gd name="connsiteX7" fmla="*/ 0 w 1514572"/>
              <a:gd name="connsiteY7" fmla="*/ 252434 h 4834712"/>
              <a:gd name="connsiteX8" fmla="*/ 252434 w 1514572"/>
              <a:gd name="connsiteY8" fmla="*/ 0 h 483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572" h="4834712">
                <a:moveTo>
                  <a:pt x="1514572" y="805802"/>
                </a:moveTo>
                <a:lnTo>
                  <a:pt x="1514572" y="4028910"/>
                </a:lnTo>
                <a:cubicBezTo>
                  <a:pt x="1514572" y="4473941"/>
                  <a:pt x="1479166" y="4834712"/>
                  <a:pt x="1435492" y="4834712"/>
                </a:cubicBezTo>
                <a:lnTo>
                  <a:pt x="0" y="4834712"/>
                </a:lnTo>
                <a:lnTo>
                  <a:pt x="0" y="4834712"/>
                </a:lnTo>
                <a:lnTo>
                  <a:pt x="0" y="0"/>
                </a:lnTo>
                <a:lnTo>
                  <a:pt x="0" y="0"/>
                </a:lnTo>
                <a:lnTo>
                  <a:pt x="1435492" y="0"/>
                </a:lnTo>
                <a:cubicBezTo>
                  <a:pt x="1479166" y="0"/>
                  <a:pt x="1514572" y="360771"/>
                  <a:pt x="1514572" y="805802"/>
                </a:cubicBez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1" tIns="115844" rIns="157754" bIns="115846"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Widow makers, decay, leaners, wildlife</a:t>
            </a:r>
          </a:p>
        </p:txBody>
      </p:sp>
      <p:sp>
        <p:nvSpPr>
          <p:cNvPr id="5" name="Freeform 4">
            <a:extLst>
              <a:ext uri="{FF2B5EF4-FFF2-40B4-BE49-F238E27FC236}">
                <a16:creationId xmlns:a16="http://schemas.microsoft.com/office/drawing/2014/main" id="{12D8F7B0-4400-5642-9235-75D690FFD669}"/>
              </a:ext>
            </a:extLst>
          </p:cNvPr>
          <p:cNvSpPr/>
          <p:nvPr/>
        </p:nvSpPr>
        <p:spPr>
          <a:xfrm>
            <a:off x="3799562" y="491647"/>
            <a:ext cx="2719525" cy="1893215"/>
          </a:xfrm>
          <a:custGeom>
            <a:avLst/>
            <a:gdLst>
              <a:gd name="connsiteX0" fmla="*/ 0 w 2719525"/>
              <a:gd name="connsiteY0" fmla="*/ 315542 h 1893215"/>
              <a:gd name="connsiteX1" fmla="*/ 315542 w 2719525"/>
              <a:gd name="connsiteY1" fmla="*/ 0 h 1893215"/>
              <a:gd name="connsiteX2" fmla="*/ 2403983 w 2719525"/>
              <a:gd name="connsiteY2" fmla="*/ 0 h 1893215"/>
              <a:gd name="connsiteX3" fmla="*/ 2719525 w 2719525"/>
              <a:gd name="connsiteY3" fmla="*/ 315542 h 1893215"/>
              <a:gd name="connsiteX4" fmla="*/ 2719525 w 2719525"/>
              <a:gd name="connsiteY4" fmla="*/ 1577673 h 1893215"/>
              <a:gd name="connsiteX5" fmla="*/ 2403983 w 2719525"/>
              <a:gd name="connsiteY5" fmla="*/ 1893215 h 1893215"/>
              <a:gd name="connsiteX6" fmla="*/ 315542 w 2719525"/>
              <a:gd name="connsiteY6" fmla="*/ 1893215 h 1893215"/>
              <a:gd name="connsiteX7" fmla="*/ 0 w 2719525"/>
              <a:gd name="connsiteY7" fmla="*/ 1577673 h 1893215"/>
              <a:gd name="connsiteX8" fmla="*/ 0 w 2719525"/>
              <a:gd name="connsiteY8" fmla="*/ 315542 h 189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525" h="1893215">
                <a:moveTo>
                  <a:pt x="0" y="315542"/>
                </a:moveTo>
                <a:cubicBezTo>
                  <a:pt x="0" y="141273"/>
                  <a:pt x="141273" y="0"/>
                  <a:pt x="315542" y="0"/>
                </a:cubicBezTo>
                <a:lnTo>
                  <a:pt x="2403983" y="0"/>
                </a:lnTo>
                <a:cubicBezTo>
                  <a:pt x="2578252" y="0"/>
                  <a:pt x="2719525" y="141273"/>
                  <a:pt x="2719525" y="315542"/>
                </a:cubicBezTo>
                <a:lnTo>
                  <a:pt x="2719525" y="1577673"/>
                </a:lnTo>
                <a:cubicBezTo>
                  <a:pt x="2719525" y="1751942"/>
                  <a:pt x="2578252" y="1893215"/>
                  <a:pt x="2403983" y="1893215"/>
                </a:cubicBezTo>
                <a:lnTo>
                  <a:pt x="315542" y="1893215"/>
                </a:lnTo>
                <a:cubicBezTo>
                  <a:pt x="141273" y="1893215"/>
                  <a:pt x="0" y="1751942"/>
                  <a:pt x="0" y="1577673"/>
                </a:cubicBezTo>
                <a:lnTo>
                  <a:pt x="0" y="315542"/>
                </a:lnTo>
                <a:close/>
              </a:path>
            </a:pathLst>
          </a:custGeom>
          <a:solidFill>
            <a:schemeClr val="bg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18149" tIns="155284" rIns="218149" bIns="155284"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Tree</a:t>
            </a:r>
          </a:p>
        </p:txBody>
      </p:sp>
      <p:sp>
        <p:nvSpPr>
          <p:cNvPr id="6" name="Freeform 5">
            <a:extLst>
              <a:ext uri="{FF2B5EF4-FFF2-40B4-BE49-F238E27FC236}">
                <a16:creationId xmlns:a16="http://schemas.microsoft.com/office/drawing/2014/main" id="{E5FF3187-191F-DA4B-AFA0-F3B882C9AF48}"/>
              </a:ext>
            </a:extLst>
          </p:cNvPr>
          <p:cNvSpPr/>
          <p:nvPr/>
        </p:nvSpPr>
        <p:spPr>
          <a:xfrm>
            <a:off x="6519087" y="2671713"/>
            <a:ext cx="4834712" cy="1514572"/>
          </a:xfrm>
          <a:custGeom>
            <a:avLst/>
            <a:gdLst>
              <a:gd name="connsiteX0" fmla="*/ 252434 w 1514572"/>
              <a:gd name="connsiteY0" fmla="*/ 0 h 4834712"/>
              <a:gd name="connsiteX1" fmla="*/ 1262138 w 1514572"/>
              <a:gd name="connsiteY1" fmla="*/ 0 h 4834712"/>
              <a:gd name="connsiteX2" fmla="*/ 1514572 w 1514572"/>
              <a:gd name="connsiteY2" fmla="*/ 252434 h 4834712"/>
              <a:gd name="connsiteX3" fmla="*/ 1514572 w 1514572"/>
              <a:gd name="connsiteY3" fmla="*/ 4834712 h 4834712"/>
              <a:gd name="connsiteX4" fmla="*/ 1514572 w 1514572"/>
              <a:gd name="connsiteY4" fmla="*/ 4834712 h 4834712"/>
              <a:gd name="connsiteX5" fmla="*/ 0 w 1514572"/>
              <a:gd name="connsiteY5" fmla="*/ 4834712 h 4834712"/>
              <a:gd name="connsiteX6" fmla="*/ 0 w 1514572"/>
              <a:gd name="connsiteY6" fmla="*/ 4834712 h 4834712"/>
              <a:gd name="connsiteX7" fmla="*/ 0 w 1514572"/>
              <a:gd name="connsiteY7" fmla="*/ 252434 h 4834712"/>
              <a:gd name="connsiteX8" fmla="*/ 252434 w 1514572"/>
              <a:gd name="connsiteY8" fmla="*/ 0 h 483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572" h="4834712">
                <a:moveTo>
                  <a:pt x="1514572" y="805802"/>
                </a:moveTo>
                <a:lnTo>
                  <a:pt x="1514572" y="4028910"/>
                </a:lnTo>
                <a:cubicBezTo>
                  <a:pt x="1514572" y="4473941"/>
                  <a:pt x="1479166" y="4834712"/>
                  <a:pt x="1435492" y="4834712"/>
                </a:cubicBezTo>
                <a:lnTo>
                  <a:pt x="0" y="4834712"/>
                </a:lnTo>
                <a:lnTo>
                  <a:pt x="0" y="4834712"/>
                </a:lnTo>
                <a:lnTo>
                  <a:pt x="0" y="0"/>
                </a:lnTo>
                <a:lnTo>
                  <a:pt x="0" y="0"/>
                </a:lnTo>
                <a:lnTo>
                  <a:pt x="1435492" y="0"/>
                </a:lnTo>
                <a:cubicBezTo>
                  <a:pt x="1479166" y="0"/>
                  <a:pt x="1514572" y="360771"/>
                  <a:pt x="1514572" y="805802"/>
                </a:cubicBez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1" tIns="115845" rIns="157754" bIns="11584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Structures, powerlines, vehicles, people, pets</a:t>
            </a:r>
          </a:p>
        </p:txBody>
      </p:sp>
      <p:sp>
        <p:nvSpPr>
          <p:cNvPr id="10" name="Freeform 9">
            <a:extLst>
              <a:ext uri="{FF2B5EF4-FFF2-40B4-BE49-F238E27FC236}">
                <a16:creationId xmlns:a16="http://schemas.microsoft.com/office/drawing/2014/main" id="{A5CA36E7-8314-FB47-8406-B5E200200502}"/>
              </a:ext>
            </a:extLst>
          </p:cNvPr>
          <p:cNvSpPr/>
          <p:nvPr/>
        </p:nvSpPr>
        <p:spPr>
          <a:xfrm>
            <a:off x="3799562" y="2482392"/>
            <a:ext cx="2719525" cy="1893215"/>
          </a:xfrm>
          <a:custGeom>
            <a:avLst/>
            <a:gdLst>
              <a:gd name="connsiteX0" fmla="*/ 0 w 2719525"/>
              <a:gd name="connsiteY0" fmla="*/ 315542 h 1893215"/>
              <a:gd name="connsiteX1" fmla="*/ 315542 w 2719525"/>
              <a:gd name="connsiteY1" fmla="*/ 0 h 1893215"/>
              <a:gd name="connsiteX2" fmla="*/ 2403983 w 2719525"/>
              <a:gd name="connsiteY2" fmla="*/ 0 h 1893215"/>
              <a:gd name="connsiteX3" fmla="*/ 2719525 w 2719525"/>
              <a:gd name="connsiteY3" fmla="*/ 315542 h 1893215"/>
              <a:gd name="connsiteX4" fmla="*/ 2719525 w 2719525"/>
              <a:gd name="connsiteY4" fmla="*/ 1577673 h 1893215"/>
              <a:gd name="connsiteX5" fmla="*/ 2403983 w 2719525"/>
              <a:gd name="connsiteY5" fmla="*/ 1893215 h 1893215"/>
              <a:gd name="connsiteX6" fmla="*/ 315542 w 2719525"/>
              <a:gd name="connsiteY6" fmla="*/ 1893215 h 1893215"/>
              <a:gd name="connsiteX7" fmla="*/ 0 w 2719525"/>
              <a:gd name="connsiteY7" fmla="*/ 1577673 h 1893215"/>
              <a:gd name="connsiteX8" fmla="*/ 0 w 2719525"/>
              <a:gd name="connsiteY8" fmla="*/ 315542 h 189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525" h="1893215">
                <a:moveTo>
                  <a:pt x="0" y="315542"/>
                </a:moveTo>
                <a:cubicBezTo>
                  <a:pt x="0" y="141273"/>
                  <a:pt x="141273" y="0"/>
                  <a:pt x="315542" y="0"/>
                </a:cubicBezTo>
                <a:lnTo>
                  <a:pt x="2403983" y="0"/>
                </a:lnTo>
                <a:cubicBezTo>
                  <a:pt x="2578252" y="0"/>
                  <a:pt x="2719525" y="141273"/>
                  <a:pt x="2719525" y="315542"/>
                </a:cubicBezTo>
                <a:lnTo>
                  <a:pt x="2719525" y="1577673"/>
                </a:lnTo>
                <a:cubicBezTo>
                  <a:pt x="2719525" y="1751942"/>
                  <a:pt x="2578252" y="1893215"/>
                  <a:pt x="2403983" y="1893215"/>
                </a:cubicBezTo>
                <a:lnTo>
                  <a:pt x="315542" y="1893215"/>
                </a:lnTo>
                <a:cubicBezTo>
                  <a:pt x="141273" y="1893215"/>
                  <a:pt x="0" y="1751942"/>
                  <a:pt x="0" y="1577673"/>
                </a:cubicBezTo>
                <a:lnTo>
                  <a:pt x="0" y="315542"/>
                </a:lnTo>
                <a:close/>
              </a:path>
            </a:pathLst>
          </a:custGeom>
          <a:solidFill>
            <a:schemeClr val="bg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18149" tIns="155284" rIns="218149" bIns="155284"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Environment</a:t>
            </a:r>
          </a:p>
        </p:txBody>
      </p:sp>
      <p:sp>
        <p:nvSpPr>
          <p:cNvPr id="11" name="Freeform 10">
            <a:extLst>
              <a:ext uri="{FF2B5EF4-FFF2-40B4-BE49-F238E27FC236}">
                <a16:creationId xmlns:a16="http://schemas.microsoft.com/office/drawing/2014/main" id="{39DC53AC-4E7A-BE47-819F-FF707F7E0737}"/>
              </a:ext>
            </a:extLst>
          </p:cNvPr>
          <p:cNvSpPr/>
          <p:nvPr/>
        </p:nvSpPr>
        <p:spPr>
          <a:xfrm>
            <a:off x="6519087" y="4659590"/>
            <a:ext cx="4834712" cy="1514572"/>
          </a:xfrm>
          <a:custGeom>
            <a:avLst/>
            <a:gdLst>
              <a:gd name="connsiteX0" fmla="*/ 252434 w 1514572"/>
              <a:gd name="connsiteY0" fmla="*/ 0 h 4834712"/>
              <a:gd name="connsiteX1" fmla="*/ 1262138 w 1514572"/>
              <a:gd name="connsiteY1" fmla="*/ 0 h 4834712"/>
              <a:gd name="connsiteX2" fmla="*/ 1514572 w 1514572"/>
              <a:gd name="connsiteY2" fmla="*/ 252434 h 4834712"/>
              <a:gd name="connsiteX3" fmla="*/ 1514572 w 1514572"/>
              <a:gd name="connsiteY3" fmla="*/ 4834712 h 4834712"/>
              <a:gd name="connsiteX4" fmla="*/ 1514572 w 1514572"/>
              <a:gd name="connsiteY4" fmla="*/ 4834712 h 4834712"/>
              <a:gd name="connsiteX5" fmla="*/ 0 w 1514572"/>
              <a:gd name="connsiteY5" fmla="*/ 4834712 h 4834712"/>
              <a:gd name="connsiteX6" fmla="*/ 0 w 1514572"/>
              <a:gd name="connsiteY6" fmla="*/ 4834712 h 4834712"/>
              <a:gd name="connsiteX7" fmla="*/ 0 w 1514572"/>
              <a:gd name="connsiteY7" fmla="*/ 252434 h 4834712"/>
              <a:gd name="connsiteX8" fmla="*/ 252434 w 1514572"/>
              <a:gd name="connsiteY8" fmla="*/ 0 h 483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572" h="4834712">
                <a:moveTo>
                  <a:pt x="1514572" y="805802"/>
                </a:moveTo>
                <a:lnTo>
                  <a:pt x="1514572" y="4028910"/>
                </a:lnTo>
                <a:cubicBezTo>
                  <a:pt x="1514572" y="4473941"/>
                  <a:pt x="1479166" y="4834712"/>
                  <a:pt x="1435492" y="4834712"/>
                </a:cubicBezTo>
                <a:lnTo>
                  <a:pt x="0" y="4834712"/>
                </a:lnTo>
                <a:lnTo>
                  <a:pt x="0" y="4834712"/>
                </a:lnTo>
                <a:lnTo>
                  <a:pt x="0" y="0"/>
                </a:lnTo>
                <a:lnTo>
                  <a:pt x="0" y="0"/>
                </a:lnTo>
                <a:lnTo>
                  <a:pt x="1435492" y="0"/>
                </a:lnTo>
                <a:cubicBezTo>
                  <a:pt x="1479166" y="0"/>
                  <a:pt x="1514572" y="360771"/>
                  <a:pt x="1514572" y="805802"/>
                </a:cubicBez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1" tIns="115845" rIns="157754" bIns="11584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Weather, hung up and tangled trees, stored energy, wood under pressure, crushed structures  </a:t>
            </a:r>
          </a:p>
          <a:p>
            <a:pPr marL="228600" lvl="1" indent="-228600" algn="l" defTabSz="977900">
              <a:lnSpc>
                <a:spcPct val="90000"/>
              </a:lnSpc>
              <a:spcBef>
                <a:spcPct val="0"/>
              </a:spcBef>
              <a:spcAft>
                <a:spcPct val="15000"/>
              </a:spcAft>
              <a:buChar char="•"/>
            </a:pPr>
            <a:endParaRPr lang="en-US" sz="2200" kern="1200" dirty="0"/>
          </a:p>
        </p:txBody>
      </p:sp>
      <p:sp>
        <p:nvSpPr>
          <p:cNvPr id="12" name="Freeform 11">
            <a:extLst>
              <a:ext uri="{FF2B5EF4-FFF2-40B4-BE49-F238E27FC236}">
                <a16:creationId xmlns:a16="http://schemas.microsoft.com/office/drawing/2014/main" id="{F434324D-A135-F049-B3AB-1E9E405D2B2A}"/>
              </a:ext>
            </a:extLst>
          </p:cNvPr>
          <p:cNvSpPr/>
          <p:nvPr/>
        </p:nvSpPr>
        <p:spPr>
          <a:xfrm>
            <a:off x="3799562" y="4470268"/>
            <a:ext cx="2719525" cy="1893215"/>
          </a:xfrm>
          <a:custGeom>
            <a:avLst/>
            <a:gdLst>
              <a:gd name="connsiteX0" fmla="*/ 0 w 2719525"/>
              <a:gd name="connsiteY0" fmla="*/ 315542 h 1893215"/>
              <a:gd name="connsiteX1" fmla="*/ 315542 w 2719525"/>
              <a:gd name="connsiteY1" fmla="*/ 0 h 1893215"/>
              <a:gd name="connsiteX2" fmla="*/ 2403983 w 2719525"/>
              <a:gd name="connsiteY2" fmla="*/ 0 h 1893215"/>
              <a:gd name="connsiteX3" fmla="*/ 2719525 w 2719525"/>
              <a:gd name="connsiteY3" fmla="*/ 315542 h 1893215"/>
              <a:gd name="connsiteX4" fmla="*/ 2719525 w 2719525"/>
              <a:gd name="connsiteY4" fmla="*/ 1577673 h 1893215"/>
              <a:gd name="connsiteX5" fmla="*/ 2403983 w 2719525"/>
              <a:gd name="connsiteY5" fmla="*/ 1893215 h 1893215"/>
              <a:gd name="connsiteX6" fmla="*/ 315542 w 2719525"/>
              <a:gd name="connsiteY6" fmla="*/ 1893215 h 1893215"/>
              <a:gd name="connsiteX7" fmla="*/ 0 w 2719525"/>
              <a:gd name="connsiteY7" fmla="*/ 1577673 h 1893215"/>
              <a:gd name="connsiteX8" fmla="*/ 0 w 2719525"/>
              <a:gd name="connsiteY8" fmla="*/ 315542 h 189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525" h="1893215">
                <a:moveTo>
                  <a:pt x="0" y="315542"/>
                </a:moveTo>
                <a:cubicBezTo>
                  <a:pt x="0" y="141273"/>
                  <a:pt x="141273" y="0"/>
                  <a:pt x="315542" y="0"/>
                </a:cubicBezTo>
                <a:lnTo>
                  <a:pt x="2403983" y="0"/>
                </a:lnTo>
                <a:cubicBezTo>
                  <a:pt x="2578252" y="0"/>
                  <a:pt x="2719525" y="141273"/>
                  <a:pt x="2719525" y="315542"/>
                </a:cubicBezTo>
                <a:lnTo>
                  <a:pt x="2719525" y="1577673"/>
                </a:lnTo>
                <a:cubicBezTo>
                  <a:pt x="2719525" y="1751942"/>
                  <a:pt x="2578252" y="1893215"/>
                  <a:pt x="2403983" y="1893215"/>
                </a:cubicBezTo>
                <a:lnTo>
                  <a:pt x="315542" y="1893215"/>
                </a:lnTo>
                <a:cubicBezTo>
                  <a:pt x="141273" y="1893215"/>
                  <a:pt x="0" y="1751942"/>
                  <a:pt x="0" y="1577673"/>
                </a:cubicBezTo>
                <a:lnTo>
                  <a:pt x="0" y="315542"/>
                </a:lnTo>
                <a:close/>
              </a:path>
            </a:pathLst>
          </a:custGeom>
          <a:solidFill>
            <a:schemeClr val="bg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18149" tIns="155284" rIns="218149" bIns="155284"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Storm</a:t>
            </a:r>
          </a:p>
          <a:p>
            <a:pPr marL="0" lvl="0" indent="0" algn="ctr" defTabSz="1466850">
              <a:lnSpc>
                <a:spcPct val="90000"/>
              </a:lnSpc>
              <a:spcBef>
                <a:spcPct val="0"/>
              </a:spcBef>
              <a:spcAft>
                <a:spcPct val="35000"/>
              </a:spcAft>
              <a:buNone/>
            </a:pPr>
            <a:endParaRPr lang="en-US" sz="3300" kern="1200" dirty="0"/>
          </a:p>
        </p:txBody>
      </p:sp>
    </p:spTree>
    <p:extLst>
      <p:ext uri="{BB962C8B-B14F-4D97-AF65-F5344CB8AC3E}">
        <p14:creationId xmlns:p14="http://schemas.microsoft.com/office/powerpoint/2010/main" val="30325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1750" y="274638"/>
            <a:ext cx="5200650" cy="1143000"/>
          </a:xfrm>
        </p:spPr>
        <p:txBody>
          <a:bodyPr>
            <a:normAutofit fontScale="90000"/>
          </a:bodyPr>
          <a:lstStyle/>
          <a:p>
            <a:pPr lvl="0">
              <a:spcBef>
                <a:spcPts val="0"/>
              </a:spcBef>
            </a:pPr>
            <a:r>
              <a:rPr lang="en-US" sz="7200" dirty="0">
                <a:solidFill>
                  <a:prstClr val="black"/>
                </a:solidFill>
                <a:ea typeface="+mn-ea"/>
                <a:cs typeface="+mn-cs"/>
              </a:rPr>
              <a:t>Electricity</a:t>
            </a:r>
            <a:br>
              <a:rPr lang="en-US" sz="7200" dirty="0">
                <a:solidFill>
                  <a:prstClr val="black"/>
                </a:solidFill>
                <a:ea typeface="+mn-ea"/>
                <a:cs typeface="+mn-cs"/>
              </a:rPr>
            </a:br>
            <a:endParaRPr lang="en-US" dirty="0"/>
          </a:p>
        </p:txBody>
      </p:sp>
    </p:spTree>
    <p:extLst>
      <p:ext uri="{BB962C8B-B14F-4D97-AF65-F5344CB8AC3E}">
        <p14:creationId xmlns:p14="http://schemas.microsoft.com/office/powerpoint/2010/main" val="333080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AED615-9293-834B-80D0-2D4013C31E64}"/>
              </a:ext>
            </a:extLst>
          </p:cNvPr>
          <p:cNvSpPr>
            <a:spLocks noGrp="1"/>
          </p:cNvSpPr>
          <p:nvPr>
            <p:ph type="title"/>
          </p:nvPr>
        </p:nvSpPr>
        <p:spPr>
          <a:xfrm>
            <a:off x="609599" y="457200"/>
            <a:ext cx="10972800" cy="1143000"/>
          </a:xfrm>
        </p:spPr>
        <p:txBody>
          <a:bodyPr>
            <a:normAutofit fontScale="90000"/>
          </a:bodyPr>
          <a:lstStyle/>
          <a:p>
            <a:r>
              <a:rPr lang="en-US" dirty="0"/>
              <a:t>Tree Care Industry Association </a:t>
            </a:r>
            <a:br>
              <a:rPr lang="en-US" dirty="0"/>
            </a:br>
            <a:r>
              <a:rPr lang="en-US" dirty="0"/>
              <a:t>(statistics change, trends don’t)</a:t>
            </a:r>
            <a:br>
              <a:rPr lang="en-US" dirty="0"/>
            </a:br>
            <a:endParaRPr lang="en-US" dirty="0"/>
          </a:p>
        </p:txBody>
      </p:sp>
      <p:graphicFrame>
        <p:nvGraphicFramePr>
          <p:cNvPr id="2" name="Table 1" descr="Trends">
            <a:extLst>
              <a:ext uri="{FF2B5EF4-FFF2-40B4-BE49-F238E27FC236}">
                <a16:creationId xmlns:a16="http://schemas.microsoft.com/office/drawing/2014/main" id="{1C255497-190D-6A4A-BD9D-3C4A19BFAD94}"/>
              </a:ext>
            </a:extLst>
          </p:cNvPr>
          <p:cNvGraphicFramePr>
            <a:graphicFrameLocks noGrp="1"/>
          </p:cNvGraphicFramePr>
          <p:nvPr>
            <p:extLst>
              <p:ext uri="{D42A27DB-BD31-4B8C-83A1-F6EECF244321}">
                <p14:modId xmlns:p14="http://schemas.microsoft.com/office/powerpoint/2010/main" val="1013831585"/>
              </p:ext>
            </p:extLst>
          </p:nvPr>
        </p:nvGraphicFramePr>
        <p:xfrm>
          <a:off x="723900" y="1816100"/>
          <a:ext cx="10858499" cy="4310065"/>
        </p:xfrm>
        <a:graphic>
          <a:graphicData uri="http://schemas.openxmlformats.org/drawingml/2006/table">
            <a:tbl>
              <a:tblPr firstRow="1" bandRow="1">
                <a:tableStyleId>{5C22544A-7EE6-4342-B048-85BDC9FD1C3A}</a:tableStyleId>
              </a:tblPr>
              <a:tblGrid>
                <a:gridCol w="3627009">
                  <a:extLst>
                    <a:ext uri="{9D8B030D-6E8A-4147-A177-3AD203B41FA5}">
                      <a16:colId xmlns:a16="http://schemas.microsoft.com/office/drawing/2014/main" val="1756540052"/>
                    </a:ext>
                  </a:extLst>
                </a:gridCol>
                <a:gridCol w="3627009">
                  <a:extLst>
                    <a:ext uri="{9D8B030D-6E8A-4147-A177-3AD203B41FA5}">
                      <a16:colId xmlns:a16="http://schemas.microsoft.com/office/drawing/2014/main" val="1751832777"/>
                    </a:ext>
                  </a:extLst>
                </a:gridCol>
                <a:gridCol w="3604481">
                  <a:extLst>
                    <a:ext uri="{9D8B030D-6E8A-4147-A177-3AD203B41FA5}">
                      <a16:colId xmlns:a16="http://schemas.microsoft.com/office/drawing/2014/main" val="4133257833"/>
                    </a:ext>
                  </a:extLst>
                </a:gridCol>
              </a:tblGrid>
              <a:tr h="862013">
                <a:tc>
                  <a:txBody>
                    <a:bodyPr/>
                    <a:lstStyle/>
                    <a:p>
                      <a:r>
                        <a:rPr lang="en-US" sz="2800" dirty="0"/>
                        <a:t>Type</a:t>
                      </a:r>
                    </a:p>
                  </a:txBody>
                  <a:tcPr/>
                </a:tc>
                <a:tc>
                  <a:txBody>
                    <a:bodyPr/>
                    <a:lstStyle/>
                    <a:p>
                      <a:pPr algn="ctr"/>
                      <a:r>
                        <a:rPr lang="en-US" sz="2800" dirty="0"/>
                        <a:t>2016</a:t>
                      </a:r>
                    </a:p>
                  </a:txBody>
                  <a:tcPr/>
                </a:tc>
                <a:tc>
                  <a:txBody>
                    <a:bodyPr/>
                    <a:lstStyle/>
                    <a:p>
                      <a:pPr algn="ctr"/>
                      <a:r>
                        <a:rPr lang="en-US" sz="2800" dirty="0"/>
                        <a:t>2017</a:t>
                      </a:r>
                    </a:p>
                  </a:txBody>
                  <a:tcPr/>
                </a:tc>
                <a:extLst>
                  <a:ext uri="{0D108BD9-81ED-4DB2-BD59-A6C34878D82A}">
                    <a16:rowId xmlns:a16="http://schemas.microsoft.com/office/drawing/2014/main" val="3135521161"/>
                  </a:ext>
                </a:extLst>
              </a:tr>
              <a:tr h="862013">
                <a:tc>
                  <a:txBody>
                    <a:bodyPr/>
                    <a:lstStyle/>
                    <a:p>
                      <a:r>
                        <a:rPr lang="en-US" sz="2800" dirty="0"/>
                        <a:t>Falls</a:t>
                      </a:r>
                    </a:p>
                  </a:txBody>
                  <a:tcPr/>
                </a:tc>
                <a:tc>
                  <a:txBody>
                    <a:bodyPr/>
                    <a:lstStyle/>
                    <a:p>
                      <a:pPr algn="ctr"/>
                      <a:r>
                        <a:rPr lang="en-US" sz="2800" dirty="0"/>
                        <a:t>48</a:t>
                      </a:r>
                    </a:p>
                  </a:txBody>
                  <a:tcPr/>
                </a:tc>
                <a:tc>
                  <a:txBody>
                    <a:bodyPr/>
                    <a:lstStyle/>
                    <a:p>
                      <a:pPr algn="ctr"/>
                      <a:r>
                        <a:rPr lang="en-US" sz="2800" dirty="0"/>
                        <a:t>42</a:t>
                      </a:r>
                    </a:p>
                  </a:txBody>
                  <a:tcPr/>
                </a:tc>
                <a:extLst>
                  <a:ext uri="{0D108BD9-81ED-4DB2-BD59-A6C34878D82A}">
                    <a16:rowId xmlns:a16="http://schemas.microsoft.com/office/drawing/2014/main" val="108004592"/>
                  </a:ext>
                </a:extLst>
              </a:tr>
              <a:tr h="862013">
                <a:tc>
                  <a:txBody>
                    <a:bodyPr/>
                    <a:lstStyle/>
                    <a:p>
                      <a:r>
                        <a:rPr lang="en-US" sz="2800" dirty="0"/>
                        <a:t>Struck-by</a:t>
                      </a:r>
                    </a:p>
                  </a:txBody>
                  <a:tcPr/>
                </a:tc>
                <a:tc>
                  <a:txBody>
                    <a:bodyPr/>
                    <a:lstStyle/>
                    <a:p>
                      <a:pPr algn="ctr"/>
                      <a:r>
                        <a:rPr lang="en-US" sz="2800" dirty="0"/>
                        <a:t>38</a:t>
                      </a:r>
                    </a:p>
                  </a:txBody>
                  <a:tcPr/>
                </a:tc>
                <a:tc>
                  <a:txBody>
                    <a:bodyPr/>
                    <a:lstStyle/>
                    <a:p>
                      <a:pPr algn="ctr"/>
                      <a:r>
                        <a:rPr lang="en-US" sz="2800" dirty="0"/>
                        <a:t>43</a:t>
                      </a:r>
                    </a:p>
                  </a:txBody>
                  <a:tcPr/>
                </a:tc>
                <a:extLst>
                  <a:ext uri="{0D108BD9-81ED-4DB2-BD59-A6C34878D82A}">
                    <a16:rowId xmlns:a16="http://schemas.microsoft.com/office/drawing/2014/main" val="2214396049"/>
                  </a:ext>
                </a:extLst>
              </a:tr>
              <a:tr h="862013">
                <a:tc>
                  <a:txBody>
                    <a:bodyPr/>
                    <a:lstStyle/>
                    <a:p>
                      <a:r>
                        <a:rPr lang="en-US" sz="2800" dirty="0"/>
                        <a:t>Electrical Contact</a:t>
                      </a:r>
                    </a:p>
                  </a:txBody>
                  <a:tcPr/>
                </a:tc>
                <a:tc>
                  <a:txBody>
                    <a:bodyPr/>
                    <a:lstStyle/>
                    <a:p>
                      <a:pPr algn="ctr"/>
                      <a:r>
                        <a:rPr lang="en-US" sz="2800" dirty="0"/>
                        <a:t>34</a:t>
                      </a:r>
                    </a:p>
                  </a:txBody>
                  <a:tcPr/>
                </a:tc>
                <a:tc>
                  <a:txBody>
                    <a:bodyPr/>
                    <a:lstStyle/>
                    <a:p>
                      <a:pPr algn="ctr"/>
                      <a:r>
                        <a:rPr lang="en-US" sz="2800" dirty="0"/>
                        <a:t>22</a:t>
                      </a:r>
                    </a:p>
                  </a:txBody>
                  <a:tcPr/>
                </a:tc>
                <a:extLst>
                  <a:ext uri="{0D108BD9-81ED-4DB2-BD59-A6C34878D82A}">
                    <a16:rowId xmlns:a16="http://schemas.microsoft.com/office/drawing/2014/main" val="2393998688"/>
                  </a:ext>
                </a:extLst>
              </a:tr>
              <a:tr h="862013">
                <a:tc>
                  <a:txBody>
                    <a:bodyPr/>
                    <a:lstStyle/>
                    <a:p>
                      <a:r>
                        <a:rPr lang="en-US" sz="2800" dirty="0"/>
                        <a:t>Total (All types)</a:t>
                      </a:r>
                    </a:p>
                  </a:txBody>
                  <a:tcPr/>
                </a:tc>
                <a:tc>
                  <a:txBody>
                    <a:bodyPr/>
                    <a:lstStyle/>
                    <a:p>
                      <a:pPr algn="ctr"/>
                      <a:r>
                        <a:rPr lang="en-US" sz="2800" dirty="0"/>
                        <a:t>153</a:t>
                      </a:r>
                    </a:p>
                  </a:txBody>
                  <a:tcPr/>
                </a:tc>
                <a:tc>
                  <a:txBody>
                    <a:bodyPr/>
                    <a:lstStyle/>
                    <a:p>
                      <a:pPr algn="ctr"/>
                      <a:r>
                        <a:rPr lang="en-US" sz="2800" dirty="0"/>
                        <a:t>129</a:t>
                      </a:r>
                    </a:p>
                  </a:txBody>
                  <a:tcPr/>
                </a:tc>
                <a:extLst>
                  <a:ext uri="{0D108BD9-81ED-4DB2-BD59-A6C34878D82A}">
                    <a16:rowId xmlns:a16="http://schemas.microsoft.com/office/drawing/2014/main" val="4076010647"/>
                  </a:ext>
                </a:extLst>
              </a:tr>
            </a:tbl>
          </a:graphicData>
        </a:graphic>
      </p:graphicFrame>
    </p:spTree>
    <p:extLst>
      <p:ext uri="{BB962C8B-B14F-4D97-AF65-F5344CB8AC3E}">
        <p14:creationId xmlns:p14="http://schemas.microsoft.com/office/powerpoint/2010/main" val="1266498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ricity vide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1450"/>
            <a:ext cx="12192000" cy="6229350"/>
          </a:xfrm>
          <a:prstGeom prst="rect">
            <a:avLst/>
          </a:prstGeom>
        </p:spPr>
      </p:pic>
      <p:sp>
        <p:nvSpPr>
          <p:cNvPr id="3" name="Rectangle 2"/>
          <p:cNvSpPr/>
          <p:nvPr/>
        </p:nvSpPr>
        <p:spPr>
          <a:xfrm>
            <a:off x="3671971" y="6229350"/>
            <a:ext cx="4848058" cy="369332"/>
          </a:xfrm>
          <a:prstGeom prst="rect">
            <a:avLst/>
          </a:prstGeom>
        </p:spPr>
        <p:txBody>
          <a:bodyPr wrap="none">
            <a:spAutoFit/>
          </a:bodyPr>
          <a:lstStyle/>
          <a:p>
            <a:r>
              <a:rPr lang="en-US" dirty="0"/>
              <a:t>https://www.youtube.com/watch?v=fxSFTAPXn9k</a:t>
            </a:r>
          </a:p>
        </p:txBody>
      </p:sp>
      <p:sp>
        <p:nvSpPr>
          <p:cNvPr id="5" name="Title 4"/>
          <p:cNvSpPr>
            <a:spLocks noGrp="1"/>
          </p:cNvSpPr>
          <p:nvPr>
            <p:ph type="title"/>
          </p:nvPr>
        </p:nvSpPr>
        <p:spPr>
          <a:xfrm>
            <a:off x="4762500" y="0"/>
            <a:ext cx="2914650" cy="1143000"/>
          </a:xfrm>
        </p:spPr>
        <p:txBody>
          <a:bodyPr/>
          <a:lstStyle/>
          <a:p>
            <a:r>
              <a:rPr lang="en-US" dirty="0" smtClean="0"/>
              <a:t>Video</a:t>
            </a:r>
            <a:endParaRPr lang="en-US" dirty="0"/>
          </a:p>
        </p:txBody>
      </p:sp>
    </p:spTree>
    <p:extLst>
      <p:ext uri="{BB962C8B-B14F-4D97-AF65-F5344CB8AC3E}">
        <p14:creationId xmlns:p14="http://schemas.microsoft.com/office/powerpoint/2010/main" val="412194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0700" y="552450"/>
            <a:ext cx="8934450" cy="865188"/>
          </a:xfrm>
        </p:spPr>
        <p:txBody>
          <a:bodyPr>
            <a:normAutofit fontScale="90000"/>
          </a:bodyPr>
          <a:lstStyle/>
          <a:p>
            <a:pPr lvl="0">
              <a:spcBef>
                <a:spcPts val="0"/>
              </a:spcBef>
            </a:pPr>
            <a:r>
              <a:rPr lang="en-US" sz="5400" dirty="0">
                <a:ea typeface="+mn-ea"/>
                <a:cs typeface="+mn-cs"/>
              </a:rPr>
              <a:t>Electricity</a:t>
            </a:r>
            <a:br>
              <a:rPr lang="en-US" sz="5400" dirty="0">
                <a:ea typeface="+mn-ea"/>
                <a:cs typeface="+mn-cs"/>
              </a:rPr>
            </a:br>
            <a:r>
              <a:rPr lang="en-US" sz="2000" dirty="0">
                <a:ea typeface="+mn-ea"/>
                <a:cs typeface="+mn-cs"/>
              </a:rPr>
              <a:t/>
            </a:r>
            <a:br>
              <a:rPr lang="en-US" sz="2000" dirty="0">
                <a:ea typeface="+mn-ea"/>
                <a:cs typeface="+mn-cs"/>
              </a:rPr>
            </a:br>
            <a:r>
              <a:rPr lang="en-US" sz="4000" dirty="0">
                <a:ea typeface="+mn-ea"/>
                <a:cs typeface="+mn-cs"/>
              </a:rPr>
              <a:t>Before You Cut Anything</a:t>
            </a:r>
            <a:r>
              <a:rPr lang="en-US" sz="4000" dirty="0" smtClean="0">
                <a:ea typeface="+mn-ea"/>
                <a:cs typeface="+mn-cs"/>
              </a:rPr>
              <a:t>!!!</a:t>
            </a:r>
            <a:endParaRPr lang="en-US" dirty="0"/>
          </a:p>
        </p:txBody>
      </p:sp>
      <p:sp>
        <p:nvSpPr>
          <p:cNvPr id="6" name="Content Placeholder 5">
            <a:extLst>
              <a:ext uri="{FF2B5EF4-FFF2-40B4-BE49-F238E27FC236}">
                <a16:creationId xmlns:a16="http://schemas.microsoft.com/office/drawing/2014/main" id="{1ED07296-08FE-0543-9E26-DD478F4081EF}"/>
              </a:ext>
            </a:extLst>
          </p:cNvPr>
          <p:cNvSpPr>
            <a:spLocks noGrp="1"/>
          </p:cNvSpPr>
          <p:nvPr>
            <p:ph idx="4294967295"/>
          </p:nvPr>
        </p:nvSpPr>
        <p:spPr>
          <a:xfrm>
            <a:off x="488292" y="2417763"/>
            <a:ext cx="10552241" cy="3915304"/>
          </a:xfrm>
          <a:ln>
            <a:solidFill>
              <a:schemeClr val="bg1"/>
            </a:solidFill>
          </a:ln>
        </p:spPr>
        <p:txBody>
          <a:bodyPr/>
          <a:lstStyle/>
          <a:p>
            <a:r>
              <a:rPr lang="en-US" dirty="0"/>
              <a:t>Make a thorough inspection</a:t>
            </a:r>
          </a:p>
          <a:p>
            <a:r>
              <a:rPr lang="en-US" dirty="0"/>
              <a:t>“Line clearance shall not be performed during adverse weather conditions, such as thunderstorms, high winds, and snow and ice storm.” (ANZI Z133)</a:t>
            </a:r>
          </a:p>
          <a:p>
            <a:r>
              <a:rPr lang="en-US" dirty="0"/>
              <a:t>Fences, gutters, anything conductive can be ”hot”</a:t>
            </a:r>
          </a:p>
          <a:p>
            <a:r>
              <a:rPr lang="en-US" dirty="0"/>
              <a:t>Treat all downed lines as energized</a:t>
            </a:r>
          </a:p>
          <a:p>
            <a:pPr marL="0" indent="0">
              <a:buNone/>
            </a:pPr>
            <a:endParaRPr lang="en-US" dirty="0"/>
          </a:p>
        </p:txBody>
      </p:sp>
    </p:spTree>
    <p:extLst>
      <p:ext uri="{BB962C8B-B14F-4D97-AF65-F5344CB8AC3E}">
        <p14:creationId xmlns:p14="http://schemas.microsoft.com/office/powerpoint/2010/main" val="269537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7256-0793-1B4F-B167-CF9ECDEE4230}"/>
              </a:ext>
            </a:extLst>
          </p:cNvPr>
          <p:cNvSpPr>
            <a:spLocks noGrp="1"/>
          </p:cNvSpPr>
          <p:nvPr>
            <p:ph type="ctrTitle" idx="4294967295"/>
          </p:nvPr>
        </p:nvSpPr>
        <p:spPr>
          <a:xfrm>
            <a:off x="807508" y="900915"/>
            <a:ext cx="3476625" cy="4962525"/>
          </a:xfrm>
        </p:spPr>
        <p:txBody>
          <a:bodyPr vert="horz" lIns="91440" tIns="45720" rIns="91440" bIns="45720" rtlCol="0" anchor="ctr">
            <a:normAutofit/>
          </a:bodyPr>
          <a:lstStyle/>
          <a:p>
            <a:pPr defTabSz="914400">
              <a:lnSpc>
                <a:spcPct val="90000"/>
              </a:lnSpc>
            </a:pPr>
            <a:r>
              <a:rPr lang="en-US" sz="3000" b="1" kern="1200" dirty="0">
                <a:latin typeface="+mj-lt"/>
                <a:ea typeface="+mj-ea"/>
                <a:cs typeface="+mj-cs"/>
              </a:rPr>
              <a:t>Do Not</a:t>
            </a:r>
            <a:r>
              <a:rPr lang="en-US" sz="3000" kern="1200" dirty="0">
                <a:latin typeface="+mj-lt"/>
                <a:ea typeface="+mj-ea"/>
                <a:cs typeface="+mj-cs"/>
              </a:rPr>
              <a:t> approach or touch any downed lines (power, communication, cable, or otherwise) until the utility company has cleared it as de-energized or dead. </a:t>
            </a:r>
            <a:endParaRPr lang="en-US" sz="3000" b="1" kern="1200" dirty="0">
              <a:latin typeface="+mj-lt"/>
              <a:ea typeface="+mj-ea"/>
              <a:cs typeface="+mj-cs"/>
            </a:endParaRPr>
          </a:p>
        </p:txBody>
      </p:sp>
      <p:pic>
        <p:nvPicPr>
          <p:cNvPr id="3" name="Picture 2" title="drawing of downed powerlin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63232" y="597408"/>
            <a:ext cx="7223760" cy="5663184"/>
          </a:xfrm>
          <a:prstGeom prst="rect">
            <a:avLst/>
          </a:prstGeom>
        </p:spPr>
      </p:pic>
    </p:spTree>
    <p:extLst>
      <p:ext uri="{BB962C8B-B14F-4D97-AF65-F5344CB8AC3E}">
        <p14:creationId xmlns:p14="http://schemas.microsoft.com/office/powerpoint/2010/main" val="397269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title="drawind showing generator feedback"/>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43692" y="435154"/>
            <a:ext cx="7412736" cy="6163056"/>
          </a:xfrm>
          <a:prstGeom prst="rect">
            <a:avLst/>
          </a:prstGeom>
        </p:spPr>
      </p:pic>
      <p:sp>
        <p:nvSpPr>
          <p:cNvPr id="3" name="Title 2"/>
          <p:cNvSpPr>
            <a:spLocks noGrp="1"/>
          </p:cNvSpPr>
          <p:nvPr>
            <p:ph type="title"/>
          </p:nvPr>
        </p:nvSpPr>
        <p:spPr>
          <a:xfrm>
            <a:off x="372534" y="2052638"/>
            <a:ext cx="4961467" cy="1143000"/>
          </a:xfrm>
        </p:spPr>
        <p:txBody>
          <a:bodyPr/>
          <a:lstStyle/>
          <a:p>
            <a:r>
              <a:rPr lang="en-US" dirty="0" smtClean="0"/>
              <a:t>Generator Feedback</a:t>
            </a:r>
            <a:endParaRPr lang="en-US" dirty="0"/>
          </a:p>
        </p:txBody>
      </p:sp>
    </p:spTree>
    <p:extLst>
      <p:ext uri="{BB962C8B-B14F-4D97-AF65-F5344CB8AC3E}">
        <p14:creationId xmlns:p14="http://schemas.microsoft.com/office/powerpoint/2010/main" val="1349316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7" name="Picture 96" descr="A picture containing tree, outdoor, building&#10;&#10;Description automatically generated">
            <a:extLst>
              <a:ext uri="{FF2B5EF4-FFF2-40B4-BE49-F238E27FC236}">
                <a16:creationId xmlns:a16="http://schemas.microsoft.com/office/drawing/2014/main" id="{F90F0E62-EFE3-5447-9BE5-556295FF14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rot="5400000">
            <a:off x="-709406" y="1348774"/>
            <a:ext cx="6214534" cy="4160452"/>
          </a:xfrm>
          <a:prstGeom prst="rect">
            <a:avLst/>
          </a:prstGeom>
        </p:spPr>
      </p:pic>
      <p:sp>
        <p:nvSpPr>
          <p:cNvPr id="3" name="Title 2"/>
          <p:cNvSpPr>
            <a:spLocks noGrp="1"/>
          </p:cNvSpPr>
          <p:nvPr>
            <p:ph type="title"/>
          </p:nvPr>
        </p:nvSpPr>
        <p:spPr>
          <a:xfrm>
            <a:off x="5276850" y="3638550"/>
            <a:ext cx="6000750" cy="3067050"/>
          </a:xfrm>
          <a:solidFill>
            <a:schemeClr val="bg1"/>
          </a:solidFill>
        </p:spPr>
        <p:txBody>
          <a:bodyPr>
            <a:normAutofit/>
          </a:bodyPr>
          <a:lstStyle/>
          <a:p>
            <a:pPr lvl="0" defTabSz="914400">
              <a:lnSpc>
                <a:spcPct val="90000"/>
              </a:lnSpc>
              <a:spcAft>
                <a:spcPts val="600"/>
              </a:spcAft>
            </a:pPr>
            <a:r>
              <a:rPr lang="en-US" sz="4800" dirty="0">
                <a:ea typeface="+mn-ea"/>
                <a:cs typeface="+mn-cs"/>
              </a:rPr>
              <a:t>Traffic</a:t>
            </a:r>
            <a:br>
              <a:rPr lang="en-US" sz="4800" dirty="0">
                <a:ea typeface="+mn-ea"/>
                <a:cs typeface="+mn-cs"/>
              </a:rPr>
            </a:br>
            <a:endParaRPr lang="en-US" dirty="0"/>
          </a:p>
        </p:txBody>
      </p:sp>
      <p:pic>
        <p:nvPicPr>
          <p:cNvPr id="7" name="Content Placeholder 6" descr="A close up of a car going down the road&#10;&#10;Description automatically generated">
            <a:extLst>
              <a:ext uri="{FF2B5EF4-FFF2-40B4-BE49-F238E27FC236}">
                <a16:creationId xmlns:a16="http://schemas.microsoft.com/office/drawing/2014/main" id="{E74B4388-C931-234E-BF4B-3D0E7EE970F1}"/>
              </a:ext>
            </a:extLst>
          </p:cNvPr>
          <p:cNvPicPr>
            <a:picLocks noGrp="1" noChangeAspect="1"/>
          </p:cNvPicPr>
          <p:nvPr>
            <p:ph idx="4294967295"/>
          </p:nvPr>
        </p:nvPicPr>
        <p:blipFill rotWithShape="1">
          <a:blip r:embed="rId4" cstate="email">
            <a:extLst>
              <a:ext uri="{28A0092B-C50C-407E-A947-70E740481C1C}">
                <a14:useLocalDpi xmlns:a14="http://schemas.microsoft.com/office/drawing/2010/main"/>
              </a:ext>
            </a:extLst>
          </a:blip>
          <a:srcRect/>
          <a:stretch/>
        </p:blipFill>
        <p:spPr>
          <a:xfrm>
            <a:off x="4788958" y="321733"/>
            <a:ext cx="7216775" cy="3006725"/>
          </a:xfrm>
          <a:prstGeom prst="rect">
            <a:avLst/>
          </a:prstGeom>
        </p:spPr>
      </p:pic>
    </p:spTree>
    <p:extLst>
      <p:ext uri="{BB962C8B-B14F-4D97-AF65-F5344CB8AC3E}">
        <p14:creationId xmlns:p14="http://schemas.microsoft.com/office/powerpoint/2010/main" val="3527173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5D66BE-9488-9641-A2AB-A63FBD82AEC2}"/>
              </a:ext>
            </a:extLst>
          </p:cNvPr>
          <p:cNvSpPr>
            <a:spLocks noGrp="1"/>
          </p:cNvSpPr>
          <p:nvPr>
            <p:ph type="title"/>
          </p:nvPr>
        </p:nvSpPr>
        <p:spPr>
          <a:xfrm>
            <a:off x="6053667" y="417735"/>
            <a:ext cx="5314536" cy="1325563"/>
          </a:xfrm>
        </p:spPr>
        <p:txBody>
          <a:bodyPr>
            <a:normAutofit/>
          </a:bodyPr>
          <a:lstStyle/>
          <a:p>
            <a:r>
              <a:rPr lang="en-US" dirty="0">
                <a:solidFill>
                  <a:schemeClr val="bg1"/>
                </a:solidFill>
              </a:rPr>
              <a:t>Work/Drop Zone</a:t>
            </a:r>
          </a:p>
        </p:txBody>
      </p:sp>
      <p:sp>
        <p:nvSpPr>
          <p:cNvPr id="16" name="Freeform: Shape 15" descr="tree">
            <a:extLst>
              <a:ext uri="{FF2B5EF4-FFF2-40B4-BE49-F238E27FC236}">
                <a16:creationId xmlns:a16="http://schemas.microsoft.com/office/drawing/2014/main"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descr="tree">
            <a:extLst>
              <a:ext uri="{FF2B5EF4-FFF2-40B4-BE49-F238E27FC236}">
                <a16:creationId xmlns:a16="http://schemas.microsoft.com/office/drawing/2014/main"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1DC3AC7-9089-AC4E-BC12-4F8DC3CA1A6C}"/>
              </a:ext>
            </a:extLst>
          </p:cNvPr>
          <p:cNvSpPr>
            <a:spLocks noGrp="1"/>
          </p:cNvSpPr>
          <p:nvPr>
            <p:ph idx="1"/>
          </p:nvPr>
        </p:nvSpPr>
        <p:spPr>
          <a:xfrm>
            <a:off x="6096000" y="1860377"/>
            <a:ext cx="5314543" cy="3375920"/>
          </a:xfrm>
        </p:spPr>
        <p:txBody>
          <a:bodyPr anchor="t">
            <a:normAutofit lnSpcReduction="10000"/>
          </a:bodyPr>
          <a:lstStyle/>
          <a:p>
            <a:endParaRPr lang="en-US" sz="1800" dirty="0"/>
          </a:p>
          <a:p>
            <a:r>
              <a:rPr lang="en-US" sz="2800" dirty="0">
                <a:solidFill>
                  <a:schemeClr val="bg1"/>
                </a:solidFill>
              </a:rPr>
              <a:t>Establish work zone:  Two lengths of the tree or two lengths of the highest point of a downed tree</a:t>
            </a:r>
          </a:p>
          <a:p>
            <a:r>
              <a:rPr lang="en-US" sz="2800" dirty="0">
                <a:solidFill>
                  <a:schemeClr val="bg1"/>
                </a:solidFill>
              </a:rPr>
              <a:t>Establish drop zone:  Area where anything cut from the tree will fall </a:t>
            </a:r>
          </a:p>
          <a:p>
            <a:endParaRPr lang="en-US" sz="1800" dirty="0"/>
          </a:p>
          <a:p>
            <a:endParaRPr lang="en-US" sz="1800" dirty="0"/>
          </a:p>
        </p:txBody>
      </p:sp>
      <p:pic>
        <p:nvPicPr>
          <p:cNvPr id="2" name="Picture 1" title="Deciduous t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397" y="1310332"/>
            <a:ext cx="3836504" cy="3836504"/>
          </a:xfrm>
          <a:prstGeom prst="rect">
            <a:avLst/>
          </a:prstGeom>
        </p:spPr>
      </p:pic>
    </p:spTree>
    <p:extLst>
      <p:ext uri="{BB962C8B-B14F-4D97-AF65-F5344CB8AC3E}">
        <p14:creationId xmlns:p14="http://schemas.microsoft.com/office/powerpoint/2010/main" val="56084097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85E27-6979-BC45-8D27-79DCDB1E44FF}"/>
              </a:ext>
            </a:extLst>
          </p:cNvPr>
          <p:cNvSpPr txBox="1"/>
          <p:nvPr/>
        </p:nvSpPr>
        <p:spPr>
          <a:xfrm>
            <a:off x="4157221" y="5177496"/>
            <a:ext cx="7713046" cy="1325563"/>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4000" b="1" i="1" kern="1200" dirty="0">
                <a:solidFill>
                  <a:schemeClr val="bg1"/>
                </a:solidFill>
                <a:latin typeface="+mj-lt"/>
                <a:ea typeface="+mj-ea"/>
                <a:cs typeface="+mj-cs"/>
              </a:rPr>
              <a:t>Potential energy may be released suddenly, explosively, and fatally!</a:t>
            </a:r>
          </a:p>
        </p:txBody>
      </p:sp>
      <p:sp>
        <p:nvSpPr>
          <p:cNvPr id="2" name="Title 1"/>
          <p:cNvSpPr>
            <a:spLocks noGrp="1"/>
          </p:cNvSpPr>
          <p:nvPr>
            <p:ph type="title"/>
          </p:nvPr>
        </p:nvSpPr>
        <p:spPr>
          <a:xfrm>
            <a:off x="6153150" y="274638"/>
            <a:ext cx="5429250" cy="1143000"/>
          </a:xfrm>
        </p:spPr>
        <p:txBody>
          <a:bodyPr>
            <a:normAutofit fontScale="90000"/>
          </a:bodyPr>
          <a:lstStyle/>
          <a:p>
            <a:pPr lvl="0" defTabSz="914400">
              <a:lnSpc>
                <a:spcPct val="90000"/>
              </a:lnSpc>
              <a:spcBef>
                <a:spcPct val="20000"/>
              </a:spcBef>
            </a:pPr>
            <a:r>
              <a:rPr lang="en-US" sz="4000" dirty="0">
                <a:solidFill>
                  <a:schemeClr val="bg1"/>
                </a:solidFill>
                <a:ea typeface="+mn-ea"/>
                <a:cs typeface="+mn-cs"/>
              </a:rPr>
              <a:t>Step 2. Lean and Load</a:t>
            </a:r>
            <a:r>
              <a:rPr lang="en-US" sz="4000" dirty="0">
                <a:solidFill>
                  <a:prstClr val="white"/>
                </a:solidFill>
                <a:ea typeface="+mn-ea"/>
                <a:cs typeface="+mn-cs"/>
              </a:rPr>
              <a:t/>
            </a:r>
            <a:br>
              <a:rPr lang="en-US" sz="4000" dirty="0">
                <a:solidFill>
                  <a:prstClr val="white"/>
                </a:solidFill>
                <a:ea typeface="+mn-ea"/>
                <a:cs typeface="+mn-cs"/>
              </a:rPr>
            </a:br>
            <a:endParaRPr lang="en-US" dirty="0"/>
          </a:p>
        </p:txBody>
      </p:sp>
      <p:sp>
        <p:nvSpPr>
          <p:cNvPr id="3" name="Content Placeholder 2">
            <a:extLst>
              <a:ext uri="{FF2B5EF4-FFF2-40B4-BE49-F238E27FC236}">
                <a16:creationId xmlns:a16="http://schemas.microsoft.com/office/drawing/2014/main" id="{D357DACB-6C07-F44A-83DC-4CE88DC36742}"/>
              </a:ext>
            </a:extLst>
          </p:cNvPr>
          <p:cNvSpPr>
            <a:spLocks noGrp="1"/>
          </p:cNvSpPr>
          <p:nvPr>
            <p:ph idx="4294967295"/>
          </p:nvPr>
        </p:nvSpPr>
        <p:spPr>
          <a:xfrm>
            <a:off x="5291667" y="540809"/>
            <a:ext cx="5816600" cy="4926012"/>
          </a:xfrm>
        </p:spPr>
        <p:txBody>
          <a:bodyPr vert="horz" lIns="91440" tIns="45720" rIns="91440" bIns="45720" rtlCol="0" anchor="t">
            <a:noAutofit/>
          </a:bodyPr>
          <a:lstStyle/>
          <a:p>
            <a:pPr marL="0" indent="0" defTabSz="914400">
              <a:lnSpc>
                <a:spcPct val="90000"/>
              </a:lnSpc>
              <a:buNone/>
            </a:pPr>
            <a:endParaRPr lang="en-US" dirty="0">
              <a:solidFill>
                <a:schemeClr val="bg1"/>
              </a:solidFill>
            </a:endParaRPr>
          </a:p>
          <a:p>
            <a:pPr indent="-228600" defTabSz="914400">
              <a:lnSpc>
                <a:spcPct val="90000"/>
              </a:lnSpc>
              <a:buFont typeface="Arial" panose="020B0604020202020204" pitchFamily="34" charset="0"/>
              <a:buChar char="•"/>
            </a:pPr>
            <a:r>
              <a:rPr lang="en-US" dirty="0">
                <a:solidFill>
                  <a:schemeClr val="bg1"/>
                </a:solidFill>
              </a:rPr>
              <a:t>Storm damage can put limbs, branches, and trunks under great pressure </a:t>
            </a:r>
          </a:p>
          <a:p>
            <a:pPr indent="-228600" defTabSz="914400">
              <a:lnSpc>
                <a:spcPct val="90000"/>
              </a:lnSpc>
              <a:buFont typeface="Arial" panose="020B0604020202020204" pitchFamily="34" charset="0"/>
              <a:buChar char="•"/>
            </a:pPr>
            <a:r>
              <a:rPr lang="en-US" dirty="0">
                <a:solidFill>
                  <a:schemeClr val="bg1"/>
                </a:solidFill>
              </a:rPr>
              <a:t>Power and communication lines </a:t>
            </a:r>
          </a:p>
          <a:p>
            <a:pPr indent="-228600" defTabSz="914400">
              <a:lnSpc>
                <a:spcPct val="90000"/>
              </a:lnSpc>
              <a:buFont typeface="Arial" panose="020B0604020202020204" pitchFamily="34" charset="0"/>
              <a:buChar char="•"/>
            </a:pPr>
            <a:r>
              <a:rPr lang="en-US" dirty="0">
                <a:solidFill>
                  <a:schemeClr val="bg1"/>
                </a:solidFill>
              </a:rPr>
              <a:t>Tree trunk and root plate</a:t>
            </a:r>
          </a:p>
          <a:p>
            <a:pPr indent="-228600" defTabSz="914400">
              <a:lnSpc>
                <a:spcPct val="90000"/>
              </a:lnSpc>
              <a:buFont typeface="Arial" panose="020B0604020202020204" pitchFamily="34" charset="0"/>
              <a:buChar char="•"/>
            </a:pPr>
            <a:r>
              <a:rPr lang="en-US" dirty="0">
                <a:solidFill>
                  <a:schemeClr val="bg1"/>
                </a:solidFill>
              </a:rPr>
              <a:t>Smaller branches may be pinched, creating spring poles</a:t>
            </a:r>
          </a:p>
        </p:txBody>
      </p:sp>
      <p:pic>
        <p:nvPicPr>
          <p:cNvPr id="4" name="Picture 3" title="5 steps to impliment pl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95" y="819731"/>
            <a:ext cx="4315980" cy="3163545"/>
          </a:xfrm>
          <a:prstGeom prst="rect">
            <a:avLst/>
          </a:prstGeom>
        </p:spPr>
      </p:pic>
    </p:spTree>
    <p:extLst>
      <p:ext uri="{BB962C8B-B14F-4D97-AF65-F5344CB8AC3E}">
        <p14:creationId xmlns:p14="http://schemas.microsoft.com/office/powerpoint/2010/main" val="32630145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91400" y="274638"/>
            <a:ext cx="4191000" cy="1143000"/>
          </a:xfrm>
        </p:spPr>
        <p:txBody>
          <a:bodyPr>
            <a:normAutofit/>
          </a:bodyPr>
          <a:lstStyle/>
          <a:p>
            <a:pPr lvl="0">
              <a:spcBef>
                <a:spcPts val="0"/>
              </a:spcBef>
            </a:pPr>
            <a:r>
              <a:rPr lang="en-US" dirty="0" smtClean="0">
                <a:solidFill>
                  <a:prstClr val="black"/>
                </a:solidFill>
                <a:ea typeface="+mn-ea"/>
                <a:cs typeface="+mn-cs"/>
              </a:rPr>
              <a:t>Wires</a:t>
            </a:r>
            <a:endParaRPr lang="en-US" dirty="0"/>
          </a:p>
        </p:txBody>
      </p:sp>
    </p:spTree>
    <p:extLst>
      <p:ext uri="{BB962C8B-B14F-4D97-AF65-F5344CB8AC3E}">
        <p14:creationId xmlns:p14="http://schemas.microsoft.com/office/powerpoint/2010/main" val="3859638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1" descr="youtube vide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210300"/>
          </a:xfrm>
          <a:prstGeom prst="rect">
            <a:avLst/>
          </a:prstGeom>
        </p:spPr>
      </p:pic>
      <p:sp>
        <p:nvSpPr>
          <p:cNvPr id="3" name="Rectangle 2"/>
          <p:cNvSpPr/>
          <p:nvPr/>
        </p:nvSpPr>
        <p:spPr>
          <a:xfrm>
            <a:off x="3048000" y="6250454"/>
            <a:ext cx="7315200" cy="369332"/>
          </a:xfrm>
          <a:prstGeom prst="rect">
            <a:avLst/>
          </a:prstGeom>
        </p:spPr>
        <p:txBody>
          <a:bodyPr wrap="square">
            <a:spAutoFit/>
          </a:bodyPr>
          <a:lstStyle/>
          <a:p>
            <a:r>
              <a:rPr lang="en-US" dirty="0">
                <a:solidFill>
                  <a:schemeClr val="bg1"/>
                </a:solidFill>
              </a:rPr>
              <a:t>https://www.youtube.com/watch?time_continue=19&amp;v=dV86LCaVQLI</a:t>
            </a:r>
          </a:p>
        </p:txBody>
      </p:sp>
      <p:sp>
        <p:nvSpPr>
          <p:cNvPr id="5" name="Title 4"/>
          <p:cNvSpPr>
            <a:spLocks noGrp="1"/>
          </p:cNvSpPr>
          <p:nvPr>
            <p:ph type="title"/>
          </p:nvPr>
        </p:nvSpPr>
        <p:spPr/>
        <p:txBody>
          <a:bodyPr/>
          <a:lstStyle/>
          <a:p>
            <a:r>
              <a:rPr lang="en-US" dirty="0" smtClean="0"/>
              <a:t>Video </a:t>
            </a:r>
            <a:endParaRPr lang="en-US" dirty="0"/>
          </a:p>
        </p:txBody>
      </p:sp>
    </p:spTree>
    <p:extLst>
      <p:ext uri="{BB962C8B-B14F-4D97-AF65-F5344CB8AC3E}">
        <p14:creationId xmlns:p14="http://schemas.microsoft.com/office/powerpoint/2010/main" val="219820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5227638"/>
            <a:ext cx="3352800" cy="1143000"/>
          </a:xfrm>
        </p:spPr>
        <p:txBody>
          <a:bodyPr>
            <a:normAutofit fontScale="90000"/>
          </a:bodyPr>
          <a:lstStyle/>
          <a:p>
            <a:pPr lvl="0">
              <a:spcBef>
                <a:spcPts val="0"/>
              </a:spcBef>
            </a:pPr>
            <a:r>
              <a:rPr lang="en-US" dirty="0">
                <a:solidFill>
                  <a:prstClr val="black"/>
                </a:solidFill>
                <a:ea typeface="+mn-ea"/>
                <a:cs typeface="+mn-cs"/>
              </a:rPr>
              <a:t>Wires</a:t>
            </a:r>
            <a:br>
              <a:rPr lang="en-US" dirty="0">
                <a:solidFill>
                  <a:prstClr val="black"/>
                </a:solidFill>
                <a:ea typeface="+mn-ea"/>
                <a:cs typeface="+mn-cs"/>
              </a:rPr>
            </a:br>
            <a:endParaRPr lang="en-US" dirty="0"/>
          </a:p>
        </p:txBody>
      </p:sp>
    </p:spTree>
    <p:extLst>
      <p:ext uri="{BB962C8B-B14F-4D97-AF65-F5344CB8AC3E}">
        <p14:creationId xmlns:p14="http://schemas.microsoft.com/office/powerpoint/2010/main" val="249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Freeform: Shape 9" descr="basic safety">
            <a:extLst>
              <a:ext uri="{FF2B5EF4-FFF2-40B4-BE49-F238E27FC236}">
                <a16:creationId xmlns:a16="http://schemas.microsoft.com/office/drawing/2014/main"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91ACF-7BD1-E847-A04D-5DB5F2CEB965}"/>
              </a:ext>
            </a:extLst>
          </p:cNvPr>
          <p:cNvSpPr>
            <a:spLocks noGrp="1"/>
          </p:cNvSpPr>
          <p:nvPr>
            <p:ph type="title"/>
          </p:nvPr>
        </p:nvSpPr>
        <p:spPr>
          <a:xfrm>
            <a:off x="838200" y="5529884"/>
            <a:ext cx="7719381" cy="1096331"/>
          </a:xfrm>
        </p:spPr>
        <p:txBody>
          <a:bodyPr>
            <a:normAutofit/>
          </a:bodyPr>
          <a:lstStyle/>
          <a:p>
            <a:r>
              <a:rPr lang="en-US" dirty="0"/>
              <a:t>The Basics of Safety</a:t>
            </a:r>
          </a:p>
        </p:txBody>
      </p:sp>
      <p:pic>
        <p:nvPicPr>
          <p:cNvPr id="3" name="Picture 2" descr="the basics of safety"/>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20278" y="586268"/>
            <a:ext cx="4422710" cy="3900909"/>
          </a:xfrm>
          <a:prstGeom prst="rect">
            <a:avLst/>
          </a:prstGeom>
        </p:spPr>
      </p:pic>
    </p:spTree>
    <p:extLst>
      <p:ext uri="{BB962C8B-B14F-4D97-AF65-F5344CB8AC3E}">
        <p14:creationId xmlns:p14="http://schemas.microsoft.com/office/powerpoint/2010/main" val="4153585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wir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5357" y="148167"/>
            <a:ext cx="3854585" cy="5505450"/>
          </a:xfrm>
          <a:prstGeom prst="rect">
            <a:avLst/>
          </a:prstGeom>
        </p:spPr>
      </p:pic>
      <p:sp>
        <p:nvSpPr>
          <p:cNvPr id="3" name="Title 2"/>
          <p:cNvSpPr>
            <a:spLocks noGrp="1"/>
          </p:cNvSpPr>
          <p:nvPr>
            <p:ph type="title"/>
          </p:nvPr>
        </p:nvSpPr>
        <p:spPr>
          <a:xfrm>
            <a:off x="476250" y="5924550"/>
            <a:ext cx="10972800" cy="808038"/>
          </a:xfrm>
          <a:solidFill>
            <a:schemeClr val="bg1">
              <a:lumMod val="75000"/>
            </a:schemeClr>
          </a:solidFill>
        </p:spPr>
        <p:txBody>
          <a:bodyPr>
            <a:normAutofit/>
          </a:bodyPr>
          <a:lstStyle/>
          <a:p>
            <a:r>
              <a:rPr lang="en-US" b="1" dirty="0" smtClean="0"/>
              <a:t>Trees against high line wires</a:t>
            </a:r>
            <a:endParaRPr lang="en-US" b="1" dirty="0"/>
          </a:p>
        </p:txBody>
      </p:sp>
    </p:spTree>
    <p:extLst>
      <p:ext uri="{BB962C8B-B14F-4D97-AF65-F5344CB8AC3E}">
        <p14:creationId xmlns:p14="http://schemas.microsoft.com/office/powerpoint/2010/main" val="273715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WIRES</a:t>
            </a:r>
            <a:endParaRPr lang="en-US" dirty="0"/>
          </a:p>
        </p:txBody>
      </p:sp>
      <p:pic>
        <p:nvPicPr>
          <p:cNvPr id="4" name="Picture 3" title="Tree entangled in power lin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96471" y="1634599"/>
            <a:ext cx="6242304" cy="3980688"/>
          </a:xfrm>
          <a:prstGeom prst="rect">
            <a:avLst/>
          </a:prstGeom>
        </p:spPr>
      </p:pic>
    </p:spTree>
    <p:extLst>
      <p:ext uri="{BB962C8B-B14F-4D97-AF65-F5344CB8AC3E}">
        <p14:creationId xmlns:p14="http://schemas.microsoft.com/office/powerpoint/2010/main" val="7109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29300" y="274638"/>
            <a:ext cx="5753100" cy="2316162"/>
          </a:xfrm>
        </p:spPr>
        <p:txBody>
          <a:bodyPr>
            <a:normAutofit/>
          </a:bodyPr>
          <a:lstStyle/>
          <a:p>
            <a:pPr lvl="0" defTabSz="914400">
              <a:lnSpc>
                <a:spcPct val="90000"/>
              </a:lnSpc>
              <a:spcAft>
                <a:spcPts val="600"/>
              </a:spcAft>
            </a:pPr>
            <a:r>
              <a:rPr lang="en-US" dirty="0">
                <a:solidFill>
                  <a:schemeClr val="bg1"/>
                </a:solidFill>
                <a:ea typeface="+mn-ea"/>
                <a:cs typeface="+mn-cs"/>
              </a:rPr>
              <a:t>Compression and Tension </a:t>
            </a:r>
            <a:r>
              <a:rPr lang="en-US" dirty="0" smtClean="0">
                <a:solidFill>
                  <a:schemeClr val="bg1"/>
                </a:solidFill>
                <a:ea typeface="+mn-ea"/>
                <a:cs typeface="+mn-cs"/>
              </a:rPr>
              <a:t>Wood</a:t>
            </a:r>
            <a:endParaRPr lang="en-US" dirty="0">
              <a:solidFill>
                <a:schemeClr val="bg1"/>
              </a:solidFill>
            </a:endParaRPr>
          </a:p>
        </p:txBody>
      </p:sp>
      <p:sp>
        <p:nvSpPr>
          <p:cNvPr id="3" name="Content Placeholder 2">
            <a:extLst>
              <a:ext uri="{FF2B5EF4-FFF2-40B4-BE49-F238E27FC236}">
                <a16:creationId xmlns:a16="http://schemas.microsoft.com/office/drawing/2014/main" id="{5F7E5990-233A-2A4B-AF44-12C15976120E}"/>
              </a:ext>
            </a:extLst>
          </p:cNvPr>
          <p:cNvSpPr>
            <a:spLocks noGrp="1"/>
          </p:cNvSpPr>
          <p:nvPr>
            <p:ph idx="4294967295"/>
          </p:nvPr>
        </p:nvSpPr>
        <p:spPr>
          <a:xfrm>
            <a:off x="6202362" y="2590800"/>
            <a:ext cx="5006975" cy="3816879"/>
          </a:xfrm>
        </p:spPr>
        <p:txBody>
          <a:bodyPr vert="horz" lIns="91440" tIns="45720" rIns="91440" bIns="45720" rtlCol="0" anchor="t">
            <a:noAutofit/>
          </a:bodyPr>
          <a:lstStyle/>
          <a:p>
            <a:pPr indent="-228600" defTabSz="914400">
              <a:lnSpc>
                <a:spcPct val="90000"/>
              </a:lnSpc>
              <a:buFont typeface="Arial" panose="020B0604020202020204" pitchFamily="34" charset="0"/>
              <a:buChar char="•"/>
            </a:pPr>
            <a:r>
              <a:rPr lang="en-US" dirty="0">
                <a:solidFill>
                  <a:schemeClr val="bg1"/>
                </a:solidFill>
              </a:rPr>
              <a:t>Identification of wood under tension and compression is critical</a:t>
            </a:r>
          </a:p>
          <a:p>
            <a:pPr indent="-228600" defTabSz="914400">
              <a:lnSpc>
                <a:spcPct val="90000"/>
              </a:lnSpc>
              <a:buFont typeface="Arial" panose="020B0604020202020204" pitchFamily="34" charset="0"/>
              <a:buChar char="•"/>
            </a:pPr>
            <a:endParaRPr lang="en-US" dirty="0">
              <a:solidFill>
                <a:schemeClr val="bg1"/>
              </a:solidFill>
            </a:endParaRPr>
          </a:p>
          <a:p>
            <a:pPr indent="-228600" defTabSz="914400">
              <a:lnSpc>
                <a:spcPct val="90000"/>
              </a:lnSpc>
              <a:buFont typeface="Arial" panose="020B0604020202020204" pitchFamily="34" charset="0"/>
              <a:buChar char="•"/>
            </a:pPr>
            <a:r>
              <a:rPr lang="en-US" dirty="0">
                <a:solidFill>
                  <a:schemeClr val="bg1"/>
                </a:solidFill>
              </a:rPr>
              <a:t>In general - Notch in compression wood, </a:t>
            </a:r>
            <a:r>
              <a:rPr lang="en-US" dirty="0"/>
              <a:t>back cut in tension wood</a:t>
            </a:r>
          </a:p>
        </p:txBody>
      </p:sp>
      <p:pic>
        <p:nvPicPr>
          <p:cNvPr id="4" name="Picture 3" title="5 steps to implementation pl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45" y="1081537"/>
            <a:ext cx="4640664" cy="3401534"/>
          </a:xfrm>
          <a:prstGeom prst="rect">
            <a:avLst/>
          </a:prstGeom>
        </p:spPr>
      </p:pic>
    </p:spTree>
    <p:extLst>
      <p:ext uri="{BB962C8B-B14F-4D97-AF65-F5344CB8AC3E}">
        <p14:creationId xmlns:p14="http://schemas.microsoft.com/office/powerpoint/2010/main" val="3442733179"/>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53363" y="1581150"/>
            <a:ext cx="3938588" cy="2370138"/>
          </a:xfrm>
        </p:spPr>
        <p:txBody>
          <a:bodyPr>
            <a:normAutofit fontScale="90000"/>
          </a:bodyPr>
          <a:lstStyle/>
          <a:p>
            <a:pPr lvl="0" defTabSz="914400">
              <a:lnSpc>
                <a:spcPct val="90000"/>
              </a:lnSpc>
              <a:spcAft>
                <a:spcPts val="600"/>
              </a:spcAft>
            </a:pPr>
            <a:r>
              <a:rPr lang="en-US" dirty="0">
                <a:ea typeface="+mn-ea"/>
                <a:cs typeface="+mn-cs"/>
              </a:rPr>
              <a:t>Compression and Tension </a:t>
            </a:r>
            <a:r>
              <a:rPr lang="en-US" dirty="0" smtClean="0">
                <a:ea typeface="+mn-ea"/>
                <a:cs typeface="+mn-cs"/>
              </a:rPr>
              <a:t>Wood  </a:t>
            </a:r>
            <a:r>
              <a:rPr lang="en-US" dirty="0">
                <a:solidFill>
                  <a:prstClr val="white"/>
                </a:solidFill>
                <a:ea typeface="+mn-ea"/>
                <a:cs typeface="+mn-cs"/>
              </a:rPr>
              <a:t/>
            </a:r>
            <a:br>
              <a:rPr lang="en-US" dirty="0">
                <a:solidFill>
                  <a:prstClr val="white"/>
                </a:solidFill>
                <a:ea typeface="+mn-ea"/>
                <a:cs typeface="+mn-cs"/>
              </a:rPr>
            </a:br>
            <a:endParaRPr lang="en-US" dirty="0"/>
          </a:p>
        </p:txBody>
      </p:sp>
      <p:pic>
        <p:nvPicPr>
          <p:cNvPr id="9" name="Content Placeholder 8" descr="A close up of a tree&#10;&#10;Description automatically generated">
            <a:extLst>
              <a:ext uri="{FF2B5EF4-FFF2-40B4-BE49-F238E27FC236}">
                <a16:creationId xmlns:a16="http://schemas.microsoft.com/office/drawing/2014/main" id="{A7CEF87F-3A6F-034F-BE83-7E6815E2A709}"/>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91067" y="1085850"/>
            <a:ext cx="7213600" cy="5409835"/>
          </a:xfrm>
        </p:spPr>
      </p:pic>
      <p:grpSp>
        <p:nvGrpSpPr>
          <p:cNvPr id="2" name="Group 1" descr="tension">
            <a:extLst>
              <a:ext uri="{FF2B5EF4-FFF2-40B4-BE49-F238E27FC236}">
                <a16:creationId xmlns:a16="http://schemas.microsoft.com/office/drawing/2014/main" id="{4088FF88-935C-334B-A00C-856FE34107B0}"/>
              </a:ext>
            </a:extLst>
          </p:cNvPr>
          <p:cNvGrpSpPr/>
          <p:nvPr/>
        </p:nvGrpSpPr>
        <p:grpSpPr>
          <a:xfrm>
            <a:off x="2481943" y="1594681"/>
            <a:ext cx="3326386" cy="4121615"/>
            <a:chOff x="2481943" y="1812401"/>
            <a:chExt cx="3326386" cy="4121615"/>
          </a:xfrm>
        </p:grpSpPr>
        <p:sp>
          <p:nvSpPr>
            <p:cNvPr id="15" name="Up Arrow 14">
              <a:extLst>
                <a:ext uri="{FF2B5EF4-FFF2-40B4-BE49-F238E27FC236}">
                  <a16:creationId xmlns:a16="http://schemas.microsoft.com/office/drawing/2014/main" id="{B08BED7A-F93E-5541-98F5-77110A9F6046}"/>
                </a:ext>
              </a:extLst>
            </p:cNvPr>
            <p:cNvSpPr/>
            <p:nvPr/>
          </p:nvSpPr>
          <p:spPr>
            <a:xfrm>
              <a:off x="2481943" y="4880764"/>
              <a:ext cx="298174" cy="1053252"/>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Up Arrow 15">
              <a:extLst>
                <a:ext uri="{FF2B5EF4-FFF2-40B4-BE49-F238E27FC236}">
                  <a16:creationId xmlns:a16="http://schemas.microsoft.com/office/drawing/2014/main" id="{93748317-4134-784F-91B5-F7B088AC82C5}"/>
                </a:ext>
              </a:extLst>
            </p:cNvPr>
            <p:cNvSpPr/>
            <p:nvPr/>
          </p:nvSpPr>
          <p:spPr>
            <a:xfrm rot="6546630">
              <a:off x="5107305" y="1460173"/>
              <a:ext cx="348795" cy="1053252"/>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112125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descr="uprooted tree">
            <a:extLst>
              <a:ext uri="{FF2B5EF4-FFF2-40B4-BE49-F238E27FC236}">
                <a16:creationId xmlns:a16="http://schemas.microsoft.com/office/drawing/2014/main" id="{748FBEBB-01F4-4F4C-BDEF-0891CCB6CCF8}"/>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endParaRPr lang="en-US" sz="2600" dirty="0">
              <a:solidFill>
                <a:srgbClr val="FFFFFF"/>
              </a:solidFill>
              <a:latin typeface="+mj-lt"/>
              <a:ea typeface="+mj-ea"/>
              <a:cs typeface="+mj-cs"/>
            </a:endParaRPr>
          </a:p>
        </p:txBody>
      </p:sp>
      <p:sp>
        <p:nvSpPr>
          <p:cNvPr id="2" name="Title 1"/>
          <p:cNvSpPr>
            <a:spLocks noGrp="1"/>
          </p:cNvSpPr>
          <p:nvPr>
            <p:ph type="title"/>
          </p:nvPr>
        </p:nvSpPr>
        <p:spPr/>
        <p:txBody>
          <a:bodyPr/>
          <a:lstStyle/>
          <a:p>
            <a:r>
              <a:rPr lang="en-US" dirty="0" smtClean="0"/>
              <a:t>Uprooted Tree</a:t>
            </a:r>
            <a:endParaRPr lang="en-US" dirty="0"/>
          </a:p>
        </p:txBody>
      </p:sp>
      <p:pic>
        <p:nvPicPr>
          <p:cNvPr id="5" name="Content Placeholder 4" descr="A picture containing tree, outdoor, sky, ground&#10;&#10;Description automatically generated">
            <a:extLst>
              <a:ext uri="{FF2B5EF4-FFF2-40B4-BE49-F238E27FC236}">
                <a16:creationId xmlns:a16="http://schemas.microsoft.com/office/drawing/2014/main" id="{3417E911-67C2-EA42-9C2F-2AD509D672AD}"/>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6126163" y="2611438"/>
            <a:ext cx="5456237" cy="3629025"/>
          </a:xfrm>
          <a:prstGeom prst="rect">
            <a:avLst/>
          </a:prstGeom>
        </p:spPr>
      </p:pic>
      <p:pic>
        <p:nvPicPr>
          <p:cNvPr id="3" name="Picture 2" title="five steps for implementation pl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51" y="2611438"/>
            <a:ext cx="4547903" cy="3333541"/>
          </a:xfrm>
          <a:prstGeom prst="rect">
            <a:avLst/>
          </a:prstGeom>
        </p:spPr>
      </p:pic>
    </p:spTree>
    <p:extLst>
      <p:ext uri="{BB962C8B-B14F-4D97-AF65-F5344CB8AC3E}">
        <p14:creationId xmlns:p14="http://schemas.microsoft.com/office/powerpoint/2010/main" val="2226614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Pedestal and Root</a:t>
            </a:r>
            <a:endParaRPr lang="en-US" dirty="0"/>
          </a:p>
        </p:txBody>
      </p:sp>
      <p:pic>
        <p:nvPicPr>
          <p:cNvPr id="3" name="Picture 2" title="truck of tre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3832" y="1743581"/>
            <a:ext cx="8784336" cy="4523232"/>
          </a:xfrm>
          <a:prstGeom prst="rect">
            <a:avLst/>
          </a:prstGeom>
        </p:spPr>
      </p:pic>
    </p:spTree>
    <p:extLst>
      <p:ext uri="{BB962C8B-B14F-4D97-AF65-F5344CB8AC3E}">
        <p14:creationId xmlns:p14="http://schemas.microsoft.com/office/powerpoint/2010/main" val="2351171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edestal">
            <a:extLst>
              <a:ext uri="{FF2B5EF4-FFF2-40B4-BE49-F238E27FC236}">
                <a16:creationId xmlns:a16="http://schemas.microsoft.com/office/drawing/2014/main" id="{F2372271-BD68-F24B-A4BD-ADBFFB625B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319" y="1363111"/>
            <a:ext cx="9547564" cy="4900660"/>
          </a:xfrm>
          <a:prstGeom prst="rect">
            <a:avLst/>
          </a:prstGeom>
        </p:spPr>
      </p:pic>
      <p:sp>
        <p:nvSpPr>
          <p:cNvPr id="2" name="Title 1"/>
          <p:cNvSpPr>
            <a:spLocks noGrp="1"/>
          </p:cNvSpPr>
          <p:nvPr>
            <p:ph type="title"/>
          </p:nvPr>
        </p:nvSpPr>
        <p:spPr/>
        <p:txBody>
          <a:bodyPr/>
          <a:lstStyle/>
          <a:p>
            <a:r>
              <a:rPr lang="en-US" dirty="0"/>
              <a:t>Pedestal and </a:t>
            </a:r>
            <a:r>
              <a:rPr lang="en-US" dirty="0" smtClean="0"/>
              <a:t>Root </a:t>
            </a:r>
            <a:endParaRPr lang="en-US" dirty="0"/>
          </a:p>
        </p:txBody>
      </p:sp>
    </p:spTree>
    <p:extLst>
      <p:ext uri="{BB962C8B-B14F-4D97-AF65-F5344CB8AC3E}">
        <p14:creationId xmlns:p14="http://schemas.microsoft.com/office/powerpoint/2010/main" val="2072297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tension on bottom of tre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0521" y="920331"/>
            <a:ext cx="11137692" cy="5768898"/>
          </a:xfrm>
          <a:prstGeom prst="rect">
            <a:avLst/>
          </a:prstGeom>
        </p:spPr>
      </p:pic>
      <p:sp>
        <p:nvSpPr>
          <p:cNvPr id="6" name="Triangle 5">
            <a:extLst>
              <a:ext uri="{FF2B5EF4-FFF2-40B4-BE49-F238E27FC236}">
                <a16:creationId xmlns:a16="http://schemas.microsoft.com/office/drawing/2014/main" id="{ABC657DF-F9FE-1046-A06B-9D1653C0A06F}"/>
              </a:ext>
            </a:extLst>
          </p:cNvPr>
          <p:cNvSpPr/>
          <p:nvPr/>
        </p:nvSpPr>
        <p:spPr>
          <a:xfrm rot="10800000">
            <a:off x="7585657" y="2907105"/>
            <a:ext cx="1648496" cy="270456"/>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point</a:t>
            </a:r>
            <a:endParaRPr lang="en-US" dirty="0"/>
          </a:p>
        </p:txBody>
      </p:sp>
      <p:cxnSp>
        <p:nvCxnSpPr>
          <p:cNvPr id="8" name="Straight Connector 7" descr="point">
            <a:extLst>
              <a:ext uri="{FF2B5EF4-FFF2-40B4-BE49-F238E27FC236}">
                <a16:creationId xmlns:a16="http://schemas.microsoft.com/office/drawing/2014/main" id="{A5AA8E66-DF6F-8448-895D-E9B160AAB78E}"/>
              </a:ext>
            </a:extLst>
          </p:cNvPr>
          <p:cNvCxnSpPr/>
          <p:nvPr/>
        </p:nvCxnSpPr>
        <p:spPr>
          <a:xfrm>
            <a:off x="8409905" y="3429000"/>
            <a:ext cx="0" cy="756634"/>
          </a:xfrm>
          <a:prstGeom prst="line">
            <a:avLst/>
          </a:prstGeom>
          <a:ln w="38100">
            <a:solidFill>
              <a:schemeClr val="tx1"/>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4990236" y="557878"/>
            <a:ext cx="6839338" cy="1143000"/>
          </a:xfrm>
        </p:spPr>
        <p:txBody>
          <a:bodyPr/>
          <a:lstStyle/>
          <a:p>
            <a:r>
              <a:rPr lang="en-US" dirty="0">
                <a:solidFill>
                  <a:prstClr val="black"/>
                </a:solidFill>
              </a:rPr>
              <a:t>Pedestal and </a:t>
            </a:r>
            <a:r>
              <a:rPr lang="en-US" dirty="0" smtClean="0">
                <a:solidFill>
                  <a:prstClr val="black"/>
                </a:solidFill>
              </a:rPr>
              <a:t>Root  </a:t>
            </a:r>
            <a:endParaRPr lang="en-US" dirty="0"/>
          </a:p>
        </p:txBody>
      </p:sp>
    </p:spTree>
    <p:extLst>
      <p:ext uri="{BB962C8B-B14F-4D97-AF65-F5344CB8AC3E}">
        <p14:creationId xmlns:p14="http://schemas.microsoft.com/office/powerpoint/2010/main" val="233984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tension top"/>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1395" y="274638"/>
            <a:ext cx="11211005" cy="6262487"/>
          </a:xfrm>
          <a:prstGeom prst="rect">
            <a:avLst/>
          </a:prstGeom>
        </p:spPr>
      </p:pic>
      <p:sp>
        <p:nvSpPr>
          <p:cNvPr id="5" name="Title 4">
            <a:extLst>
              <a:ext uri="{FF2B5EF4-FFF2-40B4-BE49-F238E27FC236}">
                <a16:creationId xmlns:a16="http://schemas.microsoft.com/office/drawing/2014/main" id="{A46FD793-6E9A-CB42-85BE-EE5B2D0B43E0}"/>
              </a:ext>
            </a:extLst>
          </p:cNvPr>
          <p:cNvSpPr>
            <a:spLocks noGrp="1"/>
          </p:cNvSpPr>
          <p:nvPr>
            <p:ph type="title"/>
          </p:nvPr>
        </p:nvSpPr>
        <p:spPr/>
        <p:txBody>
          <a:bodyPr>
            <a:normAutofit fontScale="90000"/>
          </a:bodyPr>
          <a:lstStyle/>
          <a:p>
            <a:r>
              <a:rPr lang="en-US" dirty="0"/>
              <a:t>Pedestal and Root Plate</a:t>
            </a:r>
            <a:br>
              <a:rPr lang="en-US" dirty="0"/>
            </a:br>
            <a:endParaRPr lang="en-US" dirty="0"/>
          </a:p>
        </p:txBody>
      </p:sp>
      <p:sp>
        <p:nvSpPr>
          <p:cNvPr id="13" name="Triangle 12" descr="point">
            <a:extLst>
              <a:ext uri="{FF2B5EF4-FFF2-40B4-BE49-F238E27FC236}">
                <a16:creationId xmlns:a16="http://schemas.microsoft.com/office/drawing/2014/main" id="{61C8ED60-B2A2-9941-89F8-07849A823B76}"/>
              </a:ext>
            </a:extLst>
          </p:cNvPr>
          <p:cNvSpPr/>
          <p:nvPr/>
        </p:nvSpPr>
        <p:spPr>
          <a:xfrm>
            <a:off x="7366720" y="3863662"/>
            <a:ext cx="1828791" cy="399245"/>
          </a:xfrm>
          <a:prstGeom prst="triangle">
            <a:avLst/>
          </a:prstGeom>
          <a:solidFill>
            <a:schemeClr val="bg1"/>
          </a:solidFill>
          <a:ln>
            <a:no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descr="connector">
            <a:extLst>
              <a:ext uri="{FF2B5EF4-FFF2-40B4-BE49-F238E27FC236}">
                <a16:creationId xmlns:a16="http://schemas.microsoft.com/office/drawing/2014/main" id="{55A443AD-564E-D749-95AC-8D33BF5F22FE}"/>
              </a:ext>
            </a:extLst>
          </p:cNvPr>
          <p:cNvCxnSpPr/>
          <p:nvPr/>
        </p:nvCxnSpPr>
        <p:spPr>
          <a:xfrm>
            <a:off x="8281116" y="2875208"/>
            <a:ext cx="0" cy="756634"/>
          </a:xfrm>
          <a:prstGeom prst="line">
            <a:avLst/>
          </a:prstGeom>
          <a:ln w="38100">
            <a:solidFill>
              <a:schemeClr val="tx1"/>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ot plat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5931" y="1120812"/>
            <a:ext cx="8303876" cy="4676303"/>
          </a:xfrm>
          <a:prstGeom prst="rect">
            <a:avLst/>
          </a:prstGeom>
        </p:spPr>
      </p:pic>
      <p:sp>
        <p:nvSpPr>
          <p:cNvPr id="6" name="Rectangle 5"/>
          <p:cNvSpPr/>
          <p:nvPr/>
        </p:nvSpPr>
        <p:spPr>
          <a:xfrm>
            <a:off x="3794738" y="6082783"/>
            <a:ext cx="4206262" cy="369332"/>
          </a:xfrm>
          <a:prstGeom prst="rect">
            <a:avLst/>
          </a:prstGeom>
          <a:solidFill>
            <a:schemeClr val="bg2"/>
          </a:solidFill>
        </p:spPr>
        <p:txBody>
          <a:bodyPr wrap="square">
            <a:spAutoFit/>
          </a:bodyPr>
          <a:lstStyle/>
          <a:p>
            <a:r>
              <a:rPr lang="en-US" dirty="0"/>
              <a:t>https://youtu.be/j7lduKUT0-I</a:t>
            </a:r>
          </a:p>
        </p:txBody>
      </p:sp>
      <p:sp>
        <p:nvSpPr>
          <p:cNvPr id="7" name="Title 6"/>
          <p:cNvSpPr>
            <a:spLocks noGrp="1"/>
          </p:cNvSpPr>
          <p:nvPr>
            <p:ph type="title"/>
          </p:nvPr>
        </p:nvSpPr>
        <p:spPr/>
        <p:txBody>
          <a:bodyPr>
            <a:normAutofit fontScale="90000"/>
          </a:bodyPr>
          <a:lstStyle/>
          <a:p>
            <a:pPr lvl="0" defTabSz="1022350">
              <a:lnSpc>
                <a:spcPct val="90000"/>
              </a:lnSpc>
              <a:spcAft>
                <a:spcPct val="35000"/>
              </a:spcAft>
            </a:pPr>
            <a:r>
              <a:rPr lang="en-US" sz="4000" dirty="0">
                <a:solidFill>
                  <a:prstClr val="black"/>
                </a:solidFill>
                <a:ea typeface="+mn-ea"/>
                <a:cs typeface="+mn-cs"/>
              </a:rPr>
              <a:t>Pedestal and Root </a:t>
            </a:r>
            <a:r>
              <a:rPr lang="en-US" sz="4000" dirty="0" smtClean="0">
                <a:solidFill>
                  <a:prstClr val="black"/>
                </a:solidFill>
                <a:ea typeface="+mn-ea"/>
                <a:cs typeface="+mn-cs"/>
              </a:rPr>
              <a:t>Plate </a:t>
            </a:r>
            <a:r>
              <a:rPr lang="en-US" sz="4000" dirty="0">
                <a:solidFill>
                  <a:prstClr val="black"/>
                </a:solidFill>
                <a:ea typeface="+mn-ea"/>
                <a:cs typeface="+mn-cs"/>
              </a:rPr>
              <a:t/>
            </a:r>
            <a:br>
              <a:rPr lang="en-US" sz="4000" dirty="0">
                <a:solidFill>
                  <a:prstClr val="black"/>
                </a:solidFill>
                <a:ea typeface="+mn-ea"/>
                <a:cs typeface="+mn-cs"/>
              </a:rPr>
            </a:br>
            <a:endParaRPr lang="en-US" dirty="0"/>
          </a:p>
        </p:txBody>
      </p:sp>
    </p:spTree>
    <p:extLst>
      <p:ext uri="{BB962C8B-B14F-4D97-AF65-F5344CB8AC3E}">
        <p14:creationId xmlns:p14="http://schemas.microsoft.com/office/powerpoint/2010/main" val="128063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096" y="963168"/>
            <a:ext cx="10058400" cy="4655174"/>
          </a:xfrm>
          <a:prstGeom prst="rect">
            <a:avLst/>
          </a:prstGeom>
        </p:spPr>
      </p:pic>
      <p:sp>
        <p:nvSpPr>
          <p:cNvPr id="3" name="Title 2"/>
          <p:cNvSpPr>
            <a:spLocks noGrp="1"/>
          </p:cNvSpPr>
          <p:nvPr>
            <p:ph type="title"/>
          </p:nvPr>
        </p:nvSpPr>
        <p:spPr/>
        <p:txBody>
          <a:bodyPr/>
          <a:lstStyle/>
          <a:p>
            <a:r>
              <a:rPr lang="en-US" dirty="0" smtClean="0">
                <a:solidFill>
                  <a:schemeClr val="bg1"/>
                </a:solidFill>
              </a:rPr>
              <a:t>PPE</a:t>
            </a:r>
            <a:endParaRPr lang="en-US" dirty="0">
              <a:solidFill>
                <a:schemeClr val="bg1"/>
              </a:solidFill>
            </a:endParaRPr>
          </a:p>
        </p:txBody>
      </p:sp>
    </p:spTree>
    <p:extLst>
      <p:ext uri="{BB962C8B-B14F-4D97-AF65-F5344CB8AC3E}">
        <p14:creationId xmlns:p14="http://schemas.microsoft.com/office/powerpoint/2010/main" val="2086831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ree in a forest&#10;&#10;Description automatically generated">
            <a:extLst>
              <a:ext uri="{FF2B5EF4-FFF2-40B4-BE49-F238E27FC236}">
                <a16:creationId xmlns:a16="http://schemas.microsoft.com/office/drawing/2014/main" id="{EE845DBF-C6AE-894A-81E9-AF3574DF6E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661907"/>
            <a:ext cx="6830403" cy="4553601"/>
          </a:xfrm>
          <a:prstGeom prst="rect">
            <a:avLst/>
          </a:prstGeom>
        </p:spPr>
      </p:pic>
      <p:sp>
        <p:nvSpPr>
          <p:cNvPr id="3" name="Title 2"/>
          <p:cNvSpPr>
            <a:spLocks noGrp="1"/>
          </p:cNvSpPr>
          <p:nvPr>
            <p:ph type="title"/>
          </p:nvPr>
        </p:nvSpPr>
        <p:spPr/>
        <p:txBody>
          <a:bodyPr>
            <a:normAutofit/>
          </a:bodyPr>
          <a:lstStyle/>
          <a:p>
            <a:r>
              <a:rPr lang="en-US" dirty="0"/>
              <a:t>Broken and </a:t>
            </a:r>
            <a:r>
              <a:rPr lang="en-US" dirty="0" smtClean="0"/>
              <a:t>Attached</a:t>
            </a:r>
            <a:endParaRPr lang="en-US" dirty="0"/>
          </a:p>
        </p:txBody>
      </p:sp>
      <p:pic>
        <p:nvPicPr>
          <p:cNvPr id="7" name="Content Placeholder 6" descr="A picture containing linedrawing, text&#10;&#10;Description automatically generated">
            <a:extLst>
              <a:ext uri="{FF2B5EF4-FFF2-40B4-BE49-F238E27FC236}">
                <a16:creationId xmlns:a16="http://schemas.microsoft.com/office/drawing/2014/main" id="{6ACBA262-953C-EC41-869A-D9F10D2D16FC}"/>
              </a:ext>
            </a:extLst>
          </p:cNvPr>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8097838" y="2608263"/>
            <a:ext cx="3687762" cy="2954337"/>
          </a:xfrm>
        </p:spPr>
      </p:pic>
    </p:spTree>
    <p:extLst>
      <p:ext uri="{BB962C8B-B14F-4D97-AF65-F5344CB8AC3E}">
        <p14:creationId xmlns:p14="http://schemas.microsoft.com/office/powerpoint/2010/main" val="632392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US" sz="3600" dirty="0">
                <a:solidFill>
                  <a:prstClr val="black"/>
                </a:solidFill>
                <a:ea typeface="+mn-ea"/>
                <a:cs typeface="+mn-cs"/>
              </a:rPr>
              <a:t>Broken and </a:t>
            </a:r>
            <a:r>
              <a:rPr lang="en-US" sz="3600" dirty="0" smtClean="0">
                <a:solidFill>
                  <a:prstClr val="black"/>
                </a:solidFill>
                <a:ea typeface="+mn-ea"/>
                <a:cs typeface="+mn-cs"/>
              </a:rPr>
              <a:t>Attached </a:t>
            </a:r>
            <a:endParaRPr lang="en-US" dirty="0"/>
          </a:p>
        </p:txBody>
      </p:sp>
      <p:pic>
        <p:nvPicPr>
          <p:cNvPr id="9" name="Content Placeholder 4" descr="A tree in a forest&#10;&#10;Description automatically generated">
            <a:extLst>
              <a:ext uri="{FF2B5EF4-FFF2-40B4-BE49-F238E27FC236}">
                <a16:creationId xmlns:a16="http://schemas.microsoft.com/office/drawing/2014/main" id="{328D511E-4C87-F141-A2A5-34E8CDE664F2}"/>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323650" y="1600200"/>
            <a:ext cx="6683375" cy="5013325"/>
          </a:xfrm>
        </p:spPr>
      </p:pic>
      <p:sp>
        <p:nvSpPr>
          <p:cNvPr id="11" name="Content Placeholder 10">
            <a:extLst>
              <a:ext uri="{FF2B5EF4-FFF2-40B4-BE49-F238E27FC236}">
                <a16:creationId xmlns:a16="http://schemas.microsoft.com/office/drawing/2014/main" id="{40E0610F-6C10-9D48-9E24-33FC8EEE92F3}"/>
              </a:ext>
            </a:extLst>
          </p:cNvPr>
          <p:cNvSpPr>
            <a:spLocks noGrp="1"/>
          </p:cNvSpPr>
          <p:nvPr>
            <p:ph sz="half" idx="4294967295"/>
          </p:nvPr>
        </p:nvSpPr>
        <p:spPr>
          <a:xfrm>
            <a:off x="7298267" y="2011362"/>
            <a:ext cx="4080933" cy="4191000"/>
          </a:xfrm>
        </p:spPr>
        <p:txBody>
          <a:bodyPr/>
          <a:lstStyle/>
          <a:p>
            <a:r>
              <a:rPr lang="en-US" dirty="0"/>
              <a:t>Climb?</a:t>
            </a:r>
          </a:p>
          <a:p>
            <a:r>
              <a:rPr lang="en-US" dirty="0"/>
              <a:t>Lift?</a:t>
            </a:r>
          </a:p>
          <a:p>
            <a:r>
              <a:rPr lang="en-US" dirty="0"/>
              <a:t>Cut?</a:t>
            </a:r>
          </a:p>
          <a:p>
            <a:r>
              <a:rPr lang="en-US" dirty="0"/>
              <a:t>Pull it down!</a:t>
            </a:r>
          </a:p>
          <a:p>
            <a:endParaRPr lang="en-US" dirty="0"/>
          </a:p>
        </p:txBody>
      </p:sp>
    </p:spTree>
    <p:extLst>
      <p:ext uri="{BB962C8B-B14F-4D97-AF65-F5344CB8AC3E}">
        <p14:creationId xmlns:p14="http://schemas.microsoft.com/office/powerpoint/2010/main" val="14772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ormAutofit fontScale="90000"/>
          </a:bodyPr>
          <a:lstStyle/>
          <a:p>
            <a:pPr algn="l"/>
            <a:r>
              <a:rPr lang="en-US" dirty="0"/>
              <a:t>Step 3. </a:t>
            </a:r>
            <a:br>
              <a:rPr lang="en-US" dirty="0"/>
            </a:br>
            <a:r>
              <a:rPr lang="en-US" dirty="0"/>
              <a:t>Check Equipment</a:t>
            </a:r>
          </a:p>
        </p:txBody>
      </p:sp>
      <p:pic>
        <p:nvPicPr>
          <p:cNvPr id="3" name="Picture 2" title="5 step pl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2182" y="1837697"/>
            <a:ext cx="5174242" cy="4289757"/>
          </a:xfrm>
          <a:prstGeom prst="rect">
            <a:avLst/>
          </a:prstGeom>
        </p:spPr>
      </p:pic>
    </p:spTree>
    <p:extLst>
      <p:ext uri="{BB962C8B-B14F-4D97-AF65-F5344CB8AC3E}">
        <p14:creationId xmlns:p14="http://schemas.microsoft.com/office/powerpoint/2010/main" val="1115463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8833" y="213255"/>
            <a:ext cx="7200900" cy="1143000"/>
          </a:xfrm>
        </p:spPr>
        <p:txBody>
          <a:bodyPr>
            <a:normAutofit/>
          </a:bodyPr>
          <a:lstStyle/>
          <a:p>
            <a:pPr lvl="0">
              <a:spcAft>
                <a:spcPts val="600"/>
              </a:spcAft>
            </a:pPr>
            <a:r>
              <a:rPr lang="en-US" dirty="0">
                <a:solidFill>
                  <a:prstClr val="black"/>
                </a:solidFill>
                <a:ea typeface="+mn-ea"/>
                <a:cs typeface="+mn-cs"/>
              </a:rPr>
              <a:t>3. Check </a:t>
            </a:r>
            <a:r>
              <a:rPr lang="en-US" dirty="0" smtClean="0">
                <a:solidFill>
                  <a:prstClr val="black"/>
                </a:solidFill>
                <a:ea typeface="+mn-ea"/>
                <a:cs typeface="+mn-cs"/>
              </a:rPr>
              <a:t>Equipment</a:t>
            </a:r>
            <a:endParaRPr lang="en-US" dirty="0"/>
          </a:p>
        </p:txBody>
      </p:sp>
      <p:sp>
        <p:nvSpPr>
          <p:cNvPr id="12" name="Content Placeholder 11">
            <a:extLst>
              <a:ext uri="{FF2B5EF4-FFF2-40B4-BE49-F238E27FC236}">
                <a16:creationId xmlns:a16="http://schemas.microsoft.com/office/drawing/2014/main" id="{2CE48A89-E9B9-4645-A618-F2BBE85025DB}"/>
              </a:ext>
            </a:extLst>
          </p:cNvPr>
          <p:cNvSpPr>
            <a:spLocks noGrp="1"/>
          </p:cNvSpPr>
          <p:nvPr>
            <p:ph sz="half" idx="4294967295"/>
          </p:nvPr>
        </p:nvSpPr>
        <p:spPr>
          <a:xfrm>
            <a:off x="372533" y="1591733"/>
            <a:ext cx="5384800" cy="4525963"/>
          </a:xfrm>
          <a:prstGeom prst="rect">
            <a:avLst/>
          </a:prstGeom>
        </p:spPr>
        <p:txBody>
          <a:bodyPr vert="horz" lIns="91440" tIns="45720" rIns="91440" bIns="45720" rtlCol="0">
            <a:normAutofit lnSpcReduction="10000"/>
          </a:bodyPr>
          <a:lstStyle/>
          <a:p>
            <a:pPr marL="285750" indent="-228600">
              <a:spcAft>
                <a:spcPts val="600"/>
              </a:spcAft>
              <a:buFont typeface="Arial"/>
              <a:buChar char="•"/>
            </a:pPr>
            <a:r>
              <a:rPr lang="en-US" dirty="0"/>
              <a:t>Rope</a:t>
            </a:r>
          </a:p>
          <a:p>
            <a:pPr marL="285750" indent="-228600">
              <a:spcAft>
                <a:spcPts val="600"/>
              </a:spcAft>
              <a:buFont typeface="Arial"/>
              <a:buChar char="•"/>
            </a:pPr>
            <a:r>
              <a:rPr lang="en-US" dirty="0"/>
              <a:t>Mechanical advantage</a:t>
            </a:r>
          </a:p>
          <a:p>
            <a:pPr marL="285750" indent="-228600">
              <a:spcAft>
                <a:spcPts val="600"/>
              </a:spcAft>
              <a:buFont typeface="Arial"/>
              <a:buChar char="•"/>
            </a:pPr>
            <a:r>
              <a:rPr lang="en-US" dirty="0"/>
              <a:t>Cant hook</a:t>
            </a:r>
          </a:p>
          <a:p>
            <a:pPr marL="285750" indent="-228600">
              <a:spcAft>
                <a:spcPts val="600"/>
              </a:spcAft>
              <a:buFont typeface="Arial"/>
              <a:buChar char="•"/>
            </a:pPr>
            <a:r>
              <a:rPr lang="en-US" dirty="0"/>
              <a:t>Wedges</a:t>
            </a:r>
          </a:p>
          <a:p>
            <a:pPr marL="285750" indent="-228600">
              <a:spcAft>
                <a:spcPts val="600"/>
              </a:spcAft>
              <a:buFont typeface="Arial"/>
              <a:buChar char="•"/>
            </a:pPr>
            <a:r>
              <a:rPr lang="en-US" dirty="0"/>
              <a:t>Porta wrap</a:t>
            </a:r>
          </a:p>
          <a:p>
            <a:pPr marL="285750" indent="-228600">
              <a:spcAft>
                <a:spcPts val="600"/>
              </a:spcAft>
              <a:buFont typeface="Arial"/>
              <a:buChar char="•"/>
            </a:pPr>
            <a:r>
              <a:rPr lang="en-US" dirty="0"/>
              <a:t>Pole saw</a:t>
            </a:r>
          </a:p>
          <a:p>
            <a:pPr marL="285750" indent="-228600">
              <a:spcAft>
                <a:spcPts val="600"/>
              </a:spcAft>
              <a:buFont typeface="Arial"/>
              <a:buChar char="•"/>
            </a:pPr>
            <a:r>
              <a:rPr lang="en-US" dirty="0"/>
              <a:t>Throw line</a:t>
            </a:r>
          </a:p>
        </p:txBody>
      </p:sp>
      <p:pic>
        <p:nvPicPr>
          <p:cNvPr id="11" name="Content Placeholder 4" descr="A picture containing grass, outdoor, tree&#10;&#10;Description automatically generated">
            <a:extLst>
              <a:ext uri="{FF2B5EF4-FFF2-40B4-BE49-F238E27FC236}">
                <a16:creationId xmlns:a16="http://schemas.microsoft.com/office/drawing/2014/main" id="{35E403B9-3808-3443-8523-ADD56F5A6ED4}"/>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l="9441" r="10515"/>
          <a:stretch/>
        </p:blipFill>
        <p:spPr>
          <a:xfrm>
            <a:off x="5046134" y="1503363"/>
            <a:ext cx="6316134" cy="4467225"/>
          </a:xfrm>
          <a:prstGeom prst="rect">
            <a:avLst/>
          </a:prstGeom>
        </p:spPr>
      </p:pic>
    </p:spTree>
    <p:extLst>
      <p:ext uri="{BB962C8B-B14F-4D97-AF65-F5344CB8AC3E}">
        <p14:creationId xmlns:p14="http://schemas.microsoft.com/office/powerpoint/2010/main" val="374385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33775" y="1592263"/>
            <a:ext cx="4645025" cy="2889250"/>
          </a:xfrm>
        </p:spPr>
        <p:txBody>
          <a:bodyPr anchor="b">
            <a:normAutofit/>
          </a:bodyPr>
          <a:lstStyle/>
          <a:p>
            <a:pPr algn="l"/>
            <a:r>
              <a:rPr lang="en-US" sz="6000" dirty="0">
                <a:solidFill>
                  <a:schemeClr val="bg1"/>
                </a:solidFill>
              </a:rPr>
              <a:t>Step 4. </a:t>
            </a:r>
            <a:br>
              <a:rPr lang="en-US" sz="6000" dirty="0">
                <a:solidFill>
                  <a:schemeClr val="bg1"/>
                </a:solidFill>
              </a:rPr>
            </a:br>
            <a:r>
              <a:rPr lang="en-US" sz="6000" dirty="0">
                <a:solidFill>
                  <a:schemeClr val="bg1"/>
                </a:solidFill>
              </a:rPr>
              <a:t>Cut Plan and Escape Plan</a:t>
            </a:r>
          </a:p>
        </p:txBody>
      </p:sp>
    </p:spTree>
    <p:extLst>
      <p:ext uri="{BB962C8B-B14F-4D97-AF65-F5344CB8AC3E}">
        <p14:creationId xmlns:p14="http://schemas.microsoft.com/office/powerpoint/2010/main" val="2470990318"/>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0C0498-0FB0-1240-B98D-498BD7DFEB07}"/>
              </a:ext>
            </a:extLst>
          </p:cNvPr>
          <p:cNvSpPr>
            <a:spLocks noGrp="1"/>
          </p:cNvSpPr>
          <p:nvPr>
            <p:ph type="title"/>
          </p:nvPr>
        </p:nvSpPr>
        <p:spPr>
          <a:xfrm>
            <a:off x="-1930400" y="2192337"/>
            <a:ext cx="8788400" cy="1143000"/>
          </a:xfrm>
          <a:noFill/>
          <a:ln w="19050">
            <a:solidFill>
              <a:schemeClr val="tx1"/>
            </a:solidFill>
          </a:ln>
        </p:spPr>
        <p:txBody>
          <a:bodyPr vert="horz" wrap="square" lIns="91440" tIns="45720" rIns="91440" bIns="45720" rtlCol="0" anchor="ctr">
            <a:noAutofit/>
          </a:bodyPr>
          <a:lstStyle/>
          <a:p>
            <a:pPr marL="0" indent="0" algn="ctr"/>
            <a:r>
              <a:rPr lang="en-US" sz="3600" kern="1200" dirty="0" smtClean="0">
                <a:solidFill>
                  <a:schemeClr val="bg1"/>
                </a:solidFill>
                <a:latin typeface="+mj-lt"/>
                <a:ea typeface="+mj-ea"/>
                <a:cs typeface="+mj-cs"/>
              </a:rPr>
              <a:t>Some handy cuts:</a:t>
            </a:r>
            <a:endParaRPr lang="en-US" sz="36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CAACBFB7-FC0F-4D48-A332-EF533A5340C0}"/>
              </a:ext>
            </a:extLst>
          </p:cNvPr>
          <p:cNvSpPr>
            <a:spLocks noGrp="1"/>
          </p:cNvSpPr>
          <p:nvPr>
            <p:ph sz="half" idx="4294967295"/>
          </p:nvPr>
        </p:nvSpPr>
        <p:spPr>
          <a:xfrm>
            <a:off x="0" y="3786188"/>
            <a:ext cx="3363913" cy="3414712"/>
          </a:xfrm>
          <a:prstGeom prst="rect">
            <a:avLst/>
          </a:prstGeom>
        </p:spPr>
        <p:txBody>
          <a:bodyPr vert="horz" lIns="91440" tIns="45720" rIns="91440" bIns="45720" rtlCol="0">
            <a:normAutofit/>
          </a:bodyPr>
          <a:lstStyle/>
          <a:p>
            <a:pPr lvl="1"/>
            <a:r>
              <a:rPr lang="en-US" sz="3600" kern="1200" dirty="0">
                <a:solidFill>
                  <a:schemeClr val="bg1"/>
                </a:solidFill>
                <a:latin typeface="+mn-lt"/>
                <a:ea typeface="+mn-ea"/>
                <a:cs typeface="+mn-cs"/>
              </a:rPr>
              <a:t>Bore Cut</a:t>
            </a:r>
          </a:p>
          <a:p>
            <a:pPr lvl="1"/>
            <a:r>
              <a:rPr lang="en-US" sz="3600" kern="1200" dirty="0">
                <a:solidFill>
                  <a:schemeClr val="bg1"/>
                </a:solidFill>
                <a:latin typeface="+mn-lt"/>
                <a:ea typeface="+mn-ea"/>
                <a:cs typeface="+mn-cs"/>
              </a:rPr>
              <a:t>Mismatch</a:t>
            </a:r>
          </a:p>
          <a:p>
            <a:pPr lvl="1"/>
            <a:r>
              <a:rPr lang="en-US" sz="3600" kern="1200" dirty="0">
                <a:solidFill>
                  <a:schemeClr val="bg1"/>
                </a:solidFill>
                <a:latin typeface="+mn-lt"/>
                <a:ea typeface="+mn-ea"/>
                <a:cs typeface="+mn-cs"/>
              </a:rPr>
              <a:t>Knee notch</a:t>
            </a:r>
          </a:p>
        </p:txBody>
      </p:sp>
      <p:pic>
        <p:nvPicPr>
          <p:cNvPr id="2" name="Picture 1" title="handy cu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725424"/>
            <a:ext cx="4267200" cy="5407152"/>
          </a:xfrm>
          <a:prstGeom prst="rect">
            <a:avLst/>
          </a:prstGeom>
        </p:spPr>
      </p:pic>
    </p:spTree>
    <p:extLst>
      <p:ext uri="{BB962C8B-B14F-4D97-AF65-F5344CB8AC3E}">
        <p14:creationId xmlns:p14="http://schemas.microsoft.com/office/powerpoint/2010/main" val="1914585158"/>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6632-EFA4-4543-91FD-E773F1B5DD45}"/>
              </a:ext>
            </a:extLst>
          </p:cNvPr>
          <p:cNvSpPr>
            <a:spLocks noGrp="1"/>
          </p:cNvSpPr>
          <p:nvPr>
            <p:ph type="title"/>
          </p:nvPr>
        </p:nvSpPr>
        <p:spPr/>
        <p:txBody>
          <a:bodyPr vert="horz" lIns="91440" tIns="45720" rIns="91440" bIns="45720" rtlCol="0" anchor="b">
            <a:normAutofit/>
          </a:bodyPr>
          <a:lstStyle/>
          <a:p>
            <a:pPr defTabSz="914400">
              <a:lnSpc>
                <a:spcPct val="90000"/>
              </a:lnSpc>
            </a:pPr>
            <a:r>
              <a:rPr lang="en-US" sz="5400" dirty="0" smtClean="0"/>
              <a:t>Bore </a:t>
            </a:r>
            <a:r>
              <a:rPr lang="en-US" sz="5400" dirty="0"/>
              <a:t>cut</a:t>
            </a:r>
          </a:p>
        </p:txBody>
      </p:sp>
      <p:pic>
        <p:nvPicPr>
          <p:cNvPr id="3" name="Picture 2" title="examples for Bore cut"/>
          <p:cNvPicPr>
            <a:picLocks noChangeAspect="1"/>
          </p:cNvPicPr>
          <p:nvPr/>
        </p:nvPicPr>
        <p:blipFill>
          <a:blip r:embed="rId3"/>
          <a:stretch>
            <a:fillRect/>
          </a:stretch>
        </p:blipFill>
        <p:spPr>
          <a:xfrm>
            <a:off x="175267" y="1300928"/>
            <a:ext cx="12016733" cy="4646471"/>
          </a:xfrm>
          <a:prstGeom prst="rect">
            <a:avLst/>
          </a:prstGeom>
        </p:spPr>
      </p:pic>
    </p:spTree>
    <p:extLst>
      <p:ext uri="{BB962C8B-B14F-4D97-AF65-F5344CB8AC3E}">
        <p14:creationId xmlns:p14="http://schemas.microsoft.com/office/powerpoint/2010/main" val="3912353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US" sz="5400" dirty="0">
                <a:ea typeface="+mn-ea"/>
                <a:cs typeface="+mn-cs"/>
              </a:rPr>
              <a:t>Bore </a:t>
            </a:r>
            <a:r>
              <a:rPr lang="en-US" sz="5400" dirty="0" smtClean="0">
                <a:ea typeface="+mn-ea"/>
                <a:cs typeface="+mn-cs"/>
              </a:rPr>
              <a:t>Cut </a:t>
            </a:r>
            <a:endParaRPr lang="en-US" dirty="0"/>
          </a:p>
        </p:txBody>
      </p:sp>
      <p:pic>
        <p:nvPicPr>
          <p:cNvPr id="4" name="Picture 3" descr="to avoid kickba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2146470"/>
            <a:ext cx="10058400" cy="3558178"/>
          </a:xfrm>
          <a:prstGeom prst="rect">
            <a:avLst/>
          </a:prstGeom>
        </p:spPr>
      </p:pic>
    </p:spTree>
    <p:extLst>
      <p:ext uri="{BB962C8B-B14F-4D97-AF65-F5344CB8AC3E}">
        <p14:creationId xmlns:p14="http://schemas.microsoft.com/office/powerpoint/2010/main" val="1118358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42C4B9-C950-954B-850F-97ABD71083EE}"/>
              </a:ext>
            </a:extLst>
          </p:cNvPr>
          <p:cNvSpPr>
            <a:spLocks noGrp="1"/>
          </p:cNvSpPr>
          <p:nvPr>
            <p:ph type="title"/>
          </p:nvPr>
        </p:nvSpPr>
        <p:spPr>
          <a:xfrm>
            <a:off x="740050" y="311165"/>
            <a:ext cx="5216434" cy="1143000"/>
          </a:xfrm>
        </p:spPr>
        <p:txBody>
          <a:bodyPr/>
          <a:lstStyle/>
          <a:p>
            <a:r>
              <a:rPr lang="en-US" dirty="0"/>
              <a:t>Mismatch Cut</a:t>
            </a:r>
          </a:p>
        </p:txBody>
      </p:sp>
      <p:pic>
        <p:nvPicPr>
          <p:cNvPr id="6" name="Picture 5" descr="A close up of a tree&#10;&#10;Description automatically generated">
            <a:extLst>
              <a:ext uri="{FF2B5EF4-FFF2-40B4-BE49-F238E27FC236}">
                <a16:creationId xmlns:a16="http://schemas.microsoft.com/office/drawing/2014/main" id="{B85F8A46-A8F6-9046-8723-2EA53CD6A1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372" y="2455333"/>
            <a:ext cx="2324314" cy="3099085"/>
          </a:xfrm>
          <a:prstGeom prst="rect">
            <a:avLst/>
          </a:prstGeom>
        </p:spPr>
      </p:pic>
      <p:pic>
        <p:nvPicPr>
          <p:cNvPr id="7" name="Picture 6" descr="A close up of a tree&#10;&#10;Description automatically generated">
            <a:extLst>
              <a:ext uri="{FF2B5EF4-FFF2-40B4-BE49-F238E27FC236}">
                <a16:creationId xmlns:a16="http://schemas.microsoft.com/office/drawing/2014/main" id="{EC257E04-3C33-3141-8DEA-82DFE8D083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7905" y="2454314"/>
            <a:ext cx="2324314" cy="3100104"/>
          </a:xfrm>
          <a:prstGeom prst="rect">
            <a:avLst/>
          </a:prstGeom>
        </p:spPr>
      </p:pic>
      <p:pic>
        <p:nvPicPr>
          <p:cNvPr id="2" name="Picture 1" title="mismatched cu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6484" y="57912"/>
            <a:ext cx="5650992" cy="6742176"/>
          </a:xfrm>
          <a:prstGeom prst="rect">
            <a:avLst/>
          </a:prstGeom>
        </p:spPr>
      </p:pic>
    </p:spTree>
    <p:extLst>
      <p:ext uri="{BB962C8B-B14F-4D97-AF65-F5344CB8AC3E}">
        <p14:creationId xmlns:p14="http://schemas.microsoft.com/office/powerpoint/2010/main" val="1097328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ntrolled Cu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4729" y="107576"/>
            <a:ext cx="6877984" cy="6681481"/>
          </a:xfrm>
          <a:prstGeom prst="rect">
            <a:avLst/>
          </a:prstGeom>
        </p:spPr>
      </p:pic>
      <p:sp>
        <p:nvSpPr>
          <p:cNvPr id="9" name="Title 8">
            <a:extLst>
              <a:ext uri="{FF2B5EF4-FFF2-40B4-BE49-F238E27FC236}">
                <a16:creationId xmlns:a16="http://schemas.microsoft.com/office/drawing/2014/main" id="{3F42C4B9-C950-954B-850F-97ABD71083EE}"/>
              </a:ext>
            </a:extLst>
          </p:cNvPr>
          <p:cNvSpPr>
            <a:spLocks noGrp="1"/>
          </p:cNvSpPr>
          <p:nvPr>
            <p:ph type="title"/>
          </p:nvPr>
        </p:nvSpPr>
        <p:spPr>
          <a:xfrm>
            <a:off x="1028767" y="378939"/>
            <a:ext cx="5216434" cy="1143000"/>
          </a:xfrm>
        </p:spPr>
        <p:txBody>
          <a:bodyPr/>
          <a:lstStyle/>
          <a:p>
            <a:r>
              <a:rPr lang="en-US" dirty="0"/>
              <a:t>Controlled Knee Cut</a:t>
            </a:r>
          </a:p>
        </p:txBody>
      </p:sp>
      <p:pic>
        <p:nvPicPr>
          <p:cNvPr id="2" name="Picture 1" title="controlled knee cu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650" y="1803597"/>
            <a:ext cx="4608576" cy="3901440"/>
          </a:xfrm>
          <a:prstGeom prst="rect">
            <a:avLst/>
          </a:prstGeom>
        </p:spPr>
      </p:pic>
    </p:spTree>
    <p:extLst>
      <p:ext uri="{BB962C8B-B14F-4D97-AF65-F5344CB8AC3E}">
        <p14:creationId xmlns:p14="http://schemas.microsoft.com/office/powerpoint/2010/main" val="196425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title="required">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OSHA Required PPE</a:t>
            </a:r>
          </a:p>
        </p:txBody>
      </p:sp>
      <p:cxnSp>
        <p:nvCxnSpPr>
          <p:cNvPr id="10" name="Straight Connector 9" descr="PPE list">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Autofit/>
          </a:bodyPr>
          <a:lstStyle/>
          <a:p>
            <a:r>
              <a:rPr lang="en-US" sz="3600" dirty="0"/>
              <a:t>Hard Hat (ANSI Z89.1)</a:t>
            </a:r>
          </a:p>
          <a:p>
            <a:r>
              <a:rPr lang="en-US" sz="3600" dirty="0"/>
              <a:t>Safety Glasses (ANSI Z87.1)</a:t>
            </a:r>
          </a:p>
          <a:p>
            <a:r>
              <a:rPr lang="en-US" sz="3600" dirty="0"/>
              <a:t>Ear plugs or Muffs</a:t>
            </a:r>
          </a:p>
          <a:p>
            <a:r>
              <a:rPr lang="en-US" sz="3600" dirty="0"/>
              <a:t>Chainsaw Chaps/Pants</a:t>
            </a:r>
          </a:p>
          <a:p>
            <a:r>
              <a:rPr lang="en-US" sz="3600" dirty="0"/>
              <a:t>Appropriate Foot Wear</a:t>
            </a:r>
          </a:p>
          <a:p>
            <a:r>
              <a:rPr lang="en-US" sz="3600" dirty="0"/>
              <a:t>Recommended: Glove and Chainsaw Protective Boots</a:t>
            </a:r>
          </a:p>
        </p:txBody>
      </p:sp>
    </p:spTree>
    <p:extLst>
      <p:ext uri="{BB962C8B-B14F-4D97-AF65-F5344CB8AC3E}">
        <p14:creationId xmlns:p14="http://schemas.microsoft.com/office/powerpoint/2010/main" val="1148752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bo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185" y="672905"/>
            <a:ext cx="10315184" cy="6050071"/>
          </a:xfrm>
          <a:prstGeom prst="rect">
            <a:avLst/>
          </a:prstGeom>
        </p:spPr>
      </p:pic>
      <p:cxnSp>
        <p:nvCxnSpPr>
          <p:cNvPr id="26" name="Straight Connector 25" descr="knee cut">
            <a:extLst>
              <a:ext uri="{FF2B5EF4-FFF2-40B4-BE49-F238E27FC236}">
                <a16:creationId xmlns:a16="http://schemas.microsoft.com/office/drawing/2014/main" id="{7363A1F5-B348-5441-85AE-8AACD2908FC0}"/>
              </a:ext>
            </a:extLst>
          </p:cNvPr>
          <p:cNvCxnSpPr>
            <a:cxnSpLocks/>
          </p:cNvCxnSpPr>
          <p:nvPr/>
        </p:nvCxnSpPr>
        <p:spPr>
          <a:xfrm flipH="1" flipV="1">
            <a:off x="1649898" y="4775075"/>
            <a:ext cx="91440" cy="34594"/>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itle 8">
            <a:extLst>
              <a:ext uri="{FF2B5EF4-FFF2-40B4-BE49-F238E27FC236}">
                <a16:creationId xmlns:a16="http://schemas.microsoft.com/office/drawing/2014/main" id="{B95AC171-DCEA-434C-A5D9-6BF6D4A26FA2}"/>
              </a:ext>
            </a:extLst>
          </p:cNvPr>
          <p:cNvSpPr>
            <a:spLocks noGrp="1"/>
          </p:cNvSpPr>
          <p:nvPr>
            <p:ph type="title"/>
          </p:nvPr>
        </p:nvSpPr>
        <p:spPr>
          <a:xfrm>
            <a:off x="3302000" y="523095"/>
            <a:ext cx="4691016" cy="664604"/>
          </a:xfrm>
          <a:solidFill>
            <a:schemeClr val="accent1">
              <a:lumMod val="40000"/>
              <a:lumOff val="60000"/>
            </a:schemeClr>
          </a:solidFill>
        </p:spPr>
        <p:txBody>
          <a:bodyPr>
            <a:normAutofit fontScale="90000"/>
          </a:bodyPr>
          <a:lstStyle/>
          <a:p>
            <a:r>
              <a:rPr lang="en-US" dirty="0"/>
              <a:t>Controlled Knee </a:t>
            </a:r>
            <a:r>
              <a:rPr lang="en-US" dirty="0" smtClean="0"/>
              <a:t>Cut </a:t>
            </a:r>
            <a:endParaRPr lang="en-US" dirty="0"/>
          </a:p>
        </p:txBody>
      </p:sp>
      <p:sp>
        <p:nvSpPr>
          <p:cNvPr id="43" name="Donut 42" title="avoid snags">
            <a:extLst>
              <a:ext uri="{FF2B5EF4-FFF2-40B4-BE49-F238E27FC236}">
                <a16:creationId xmlns:a16="http://schemas.microsoft.com/office/drawing/2014/main" id="{7E229C28-D6A0-DB4F-8FE7-1FC7344F08D7}"/>
              </a:ext>
            </a:extLst>
          </p:cNvPr>
          <p:cNvSpPr/>
          <p:nvPr/>
        </p:nvSpPr>
        <p:spPr>
          <a:xfrm>
            <a:off x="1152940" y="3836502"/>
            <a:ext cx="1610139" cy="1709531"/>
          </a:xfrm>
          <a:prstGeom prst="donut">
            <a:avLst>
              <a:gd name="adj" fmla="val 7712"/>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909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91F15DFF-BEB7-E64D-99DC-3F042B9BBF15}"/>
              </a:ext>
            </a:extLst>
          </p:cNvPr>
          <p:cNvSpPr>
            <a:spLocks noGrp="1"/>
          </p:cNvSpPr>
          <p:nvPr>
            <p:ph sz="half" idx="2"/>
          </p:nvPr>
        </p:nvSpPr>
        <p:spPr>
          <a:xfrm>
            <a:off x="588422" y="1661718"/>
            <a:ext cx="5384800" cy="4525963"/>
          </a:xfrm>
        </p:spPr>
        <p:txBody>
          <a:bodyPr/>
          <a:lstStyle/>
          <a:p>
            <a:r>
              <a:rPr lang="en-US" sz="3600" dirty="0"/>
              <a:t>90-5-15 Rule</a:t>
            </a:r>
          </a:p>
          <a:p>
            <a:r>
              <a:rPr lang="en-US" sz="3600" dirty="0"/>
              <a:t>Distance release – safe option </a:t>
            </a:r>
          </a:p>
          <a:p>
            <a:r>
              <a:rPr lang="en-US" sz="3600" dirty="0"/>
              <a:t>Best escape route might not be easily identified</a:t>
            </a:r>
          </a:p>
          <a:p>
            <a:r>
              <a:rPr lang="en-US" sz="3600" dirty="0"/>
              <a:t>The escape route will change</a:t>
            </a:r>
          </a:p>
          <a:p>
            <a:endParaRPr lang="en-US" dirty="0"/>
          </a:p>
        </p:txBody>
      </p:sp>
      <p:sp>
        <p:nvSpPr>
          <p:cNvPr id="11" name="Title 8">
            <a:extLst>
              <a:ext uri="{FF2B5EF4-FFF2-40B4-BE49-F238E27FC236}">
                <a16:creationId xmlns:a16="http://schemas.microsoft.com/office/drawing/2014/main" id="{D36C75DF-DBA9-954B-B754-2ACEF707B8F5}"/>
              </a:ext>
            </a:extLst>
          </p:cNvPr>
          <p:cNvSpPr>
            <a:spLocks noGrp="1"/>
          </p:cNvSpPr>
          <p:nvPr>
            <p:ph type="title"/>
          </p:nvPr>
        </p:nvSpPr>
        <p:spPr>
          <a:xfrm>
            <a:off x="1550864" y="98819"/>
            <a:ext cx="5216434" cy="1143000"/>
          </a:xfrm>
        </p:spPr>
        <p:txBody>
          <a:bodyPr/>
          <a:lstStyle/>
          <a:p>
            <a:r>
              <a:rPr lang="en-US" dirty="0"/>
              <a:t>Escape Plan</a:t>
            </a:r>
          </a:p>
        </p:txBody>
      </p:sp>
      <p:pic>
        <p:nvPicPr>
          <p:cNvPr id="3" name="Picture 2" title="safe felling  esca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704088"/>
            <a:ext cx="5205984" cy="5449824"/>
          </a:xfrm>
          <a:prstGeom prst="rect">
            <a:avLst/>
          </a:prstGeom>
        </p:spPr>
      </p:pic>
    </p:spTree>
    <p:extLst>
      <p:ext uri="{BB962C8B-B14F-4D97-AF65-F5344CB8AC3E}">
        <p14:creationId xmlns:p14="http://schemas.microsoft.com/office/powerpoint/2010/main" val="1341068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5E6BC81-1F48-B547-9CBF-8D8B45937271}"/>
              </a:ext>
            </a:extLst>
          </p:cNvPr>
          <p:cNvSpPr txBox="1"/>
          <p:nvPr/>
        </p:nvSpPr>
        <p:spPr>
          <a:xfrm>
            <a:off x="6095996" y="5951575"/>
            <a:ext cx="313898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Mary Ann </a:t>
            </a:r>
            <a:r>
              <a:rPr kumimoji="0" lang="en-US" sz="1000" b="0" i="0" u="none" strike="noStrike" kern="1200" cap="none" spc="0" normalizeH="0" baseline="0" noProof="0" dirty="0" err="1">
                <a:ln>
                  <a:noFill/>
                </a:ln>
                <a:solidFill>
                  <a:prstClr val="black"/>
                </a:solidFill>
                <a:effectLst/>
                <a:uLnTx/>
                <a:uFillTx/>
                <a:latin typeface="Calibri"/>
                <a:ea typeface="+mn-ea"/>
                <a:cs typeface="+mn-cs"/>
              </a:rPr>
              <a:t>Hansend</a:t>
            </a:r>
            <a:r>
              <a:rPr kumimoji="0" lang="en-US" sz="1000" b="0" i="0" u="none" strike="noStrike" kern="1200" cap="none" spc="0" normalizeH="0" baseline="0" noProof="0" dirty="0">
                <a:ln>
                  <a:noFill/>
                </a:ln>
                <a:solidFill>
                  <a:prstClr val="black"/>
                </a:solidFill>
                <a:effectLst/>
                <a:uLnTx/>
                <a:uFillTx/>
                <a:latin typeface="Calibri"/>
                <a:ea typeface="+mn-ea"/>
                <a:cs typeface="+mn-cs"/>
              </a:rPr>
              <a:t>, VPI &amp; State University, </a:t>
            </a:r>
            <a:r>
              <a:rPr kumimoji="0" lang="en-US" sz="1000" b="0" i="0" u="none" strike="noStrike" kern="1200" cap="none" spc="0" normalizeH="0" baseline="0" noProof="0" dirty="0" err="1">
                <a:ln>
                  <a:noFill/>
                </a:ln>
                <a:solidFill>
                  <a:prstClr val="black"/>
                </a:solidFill>
                <a:effectLst/>
                <a:uLnTx/>
                <a:uFillTx/>
                <a:latin typeface="Calibri"/>
                <a:ea typeface="+mn-ea"/>
                <a:cs typeface="+mn-cs"/>
              </a:rPr>
              <a:t>Bugwood.org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itle 8">
            <a:extLst>
              <a:ext uri="{FF2B5EF4-FFF2-40B4-BE49-F238E27FC236}">
                <a16:creationId xmlns:a16="http://schemas.microsoft.com/office/drawing/2014/main" id="{83122C6F-A8D0-5241-8A99-41F17F4C25DA}"/>
              </a:ext>
            </a:extLst>
          </p:cNvPr>
          <p:cNvSpPr>
            <a:spLocks noGrp="1"/>
          </p:cNvSpPr>
          <p:nvPr>
            <p:ph type="title"/>
          </p:nvPr>
        </p:nvSpPr>
        <p:spPr>
          <a:xfrm>
            <a:off x="1550864" y="98819"/>
            <a:ext cx="5216434" cy="1143000"/>
          </a:xfrm>
        </p:spPr>
        <p:txBody>
          <a:bodyPr/>
          <a:lstStyle/>
          <a:p>
            <a:r>
              <a:rPr lang="en-US" dirty="0"/>
              <a:t>Escape </a:t>
            </a:r>
            <a:r>
              <a:rPr lang="en-US" dirty="0" smtClean="0"/>
              <a:t>Plan </a:t>
            </a:r>
            <a:endParaRPr lang="en-US" dirty="0"/>
          </a:p>
        </p:txBody>
      </p:sp>
      <p:pic>
        <p:nvPicPr>
          <p:cNvPr id="6" name="Picture 5" title="debris and egr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5954" y="1396041"/>
            <a:ext cx="9276623" cy="4401312"/>
          </a:xfrm>
          <a:prstGeom prst="rect">
            <a:avLst/>
          </a:prstGeom>
        </p:spPr>
      </p:pic>
    </p:spTree>
    <p:extLst>
      <p:ext uri="{BB962C8B-B14F-4D97-AF65-F5344CB8AC3E}">
        <p14:creationId xmlns:p14="http://schemas.microsoft.com/office/powerpoint/2010/main" val="515946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078FE41-A148-5B40-B1EB-B5CC8E12EC85}"/>
              </a:ext>
            </a:extLst>
          </p:cNvPr>
          <p:cNvSpPr>
            <a:spLocks noGrp="1"/>
          </p:cNvSpPr>
          <p:nvPr>
            <p:ph idx="1"/>
          </p:nvPr>
        </p:nvSpPr>
        <p:spPr>
          <a:xfrm>
            <a:off x="426278" y="2115067"/>
            <a:ext cx="3962400" cy="4125032"/>
          </a:xfrm>
        </p:spPr>
        <p:txBody>
          <a:bodyPr>
            <a:normAutofit fontScale="92500"/>
          </a:bodyPr>
          <a:lstStyle/>
          <a:p>
            <a:r>
              <a:rPr lang="en-US" dirty="0"/>
              <a:t>Load and lean change with each cut</a:t>
            </a:r>
          </a:p>
          <a:p>
            <a:r>
              <a:rPr lang="en-US" dirty="0"/>
              <a:t>Drop zone may shift</a:t>
            </a:r>
          </a:p>
          <a:p>
            <a:r>
              <a:rPr lang="en-US" dirty="0"/>
              <a:t>Different equipment may be needed</a:t>
            </a:r>
          </a:p>
          <a:p>
            <a:r>
              <a:rPr lang="en-US" dirty="0"/>
              <a:t>Another cut plan and escape plan needed</a:t>
            </a:r>
          </a:p>
        </p:txBody>
      </p:sp>
      <p:sp>
        <p:nvSpPr>
          <p:cNvPr id="11" name="Title 8">
            <a:extLst>
              <a:ext uri="{FF2B5EF4-FFF2-40B4-BE49-F238E27FC236}">
                <a16:creationId xmlns:a16="http://schemas.microsoft.com/office/drawing/2014/main" id="{9A2E0C37-544C-9A48-8AAC-9FB8DF9BF891}"/>
              </a:ext>
            </a:extLst>
          </p:cNvPr>
          <p:cNvSpPr>
            <a:spLocks noGrp="1"/>
          </p:cNvSpPr>
          <p:nvPr>
            <p:ph type="title"/>
          </p:nvPr>
        </p:nvSpPr>
        <p:spPr>
          <a:xfrm>
            <a:off x="1550863" y="98819"/>
            <a:ext cx="8726197" cy="1143000"/>
          </a:xfrm>
        </p:spPr>
        <p:txBody>
          <a:bodyPr>
            <a:normAutofit/>
          </a:bodyPr>
          <a:lstStyle/>
          <a:p>
            <a:r>
              <a:rPr lang="en-US" dirty="0"/>
              <a:t>5.  Implement Plan and Repeat Steps</a:t>
            </a:r>
          </a:p>
        </p:txBody>
      </p:sp>
      <p:pic>
        <p:nvPicPr>
          <p:cNvPr id="2" name="Picture 1" title="step 5 of implementation pla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26027" y="1463112"/>
            <a:ext cx="5609844" cy="4346017"/>
          </a:xfrm>
          <a:prstGeom prst="rect">
            <a:avLst/>
          </a:prstGeom>
        </p:spPr>
      </p:pic>
    </p:spTree>
    <p:extLst>
      <p:ext uri="{BB962C8B-B14F-4D97-AF65-F5344CB8AC3E}">
        <p14:creationId xmlns:p14="http://schemas.microsoft.com/office/powerpoint/2010/main" val="14083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normAutofit/>
          </a:bodyPr>
          <a:lstStyle/>
          <a:p>
            <a:pPr lvl="0">
              <a:spcBef>
                <a:spcPts val="0"/>
              </a:spcBef>
            </a:pPr>
            <a:r>
              <a:rPr lang="en-US" sz="4000" dirty="0">
                <a:ea typeface="+mn-ea"/>
                <a:cs typeface="+mn-cs"/>
              </a:rPr>
              <a:t>Tips to Get </a:t>
            </a:r>
            <a:r>
              <a:rPr lang="en-US" sz="4000" dirty="0" smtClean="0">
                <a:ea typeface="+mn-ea"/>
                <a:cs typeface="+mn-cs"/>
              </a:rPr>
              <a:t>Started</a:t>
            </a:r>
            <a:endParaRPr lang="en-US" dirty="0"/>
          </a:p>
        </p:txBody>
      </p:sp>
      <p:sp>
        <p:nvSpPr>
          <p:cNvPr id="10" name="Content Placeholder 9">
            <a:extLst>
              <a:ext uri="{FF2B5EF4-FFF2-40B4-BE49-F238E27FC236}">
                <a16:creationId xmlns:a16="http://schemas.microsoft.com/office/drawing/2014/main" id="{B078FE41-A148-5B40-B1EB-B5CC8E12EC85}"/>
              </a:ext>
            </a:extLst>
          </p:cNvPr>
          <p:cNvSpPr>
            <a:spLocks noGrp="1"/>
          </p:cNvSpPr>
          <p:nvPr>
            <p:ph idx="4294967295"/>
          </p:nvPr>
        </p:nvSpPr>
        <p:spPr>
          <a:xfrm>
            <a:off x="372533" y="1875718"/>
            <a:ext cx="3962400" cy="4124325"/>
          </a:xfrm>
        </p:spPr>
        <p:txBody>
          <a:bodyPr>
            <a:normAutofit/>
          </a:bodyPr>
          <a:lstStyle/>
          <a:p>
            <a:pPr marL="0" indent="0">
              <a:buNone/>
            </a:pPr>
            <a:endParaRPr lang="en-US" dirty="0"/>
          </a:p>
          <a:p>
            <a:r>
              <a:rPr lang="en-US" dirty="0"/>
              <a:t>Keep your saw below your shoulders</a:t>
            </a:r>
          </a:p>
          <a:p>
            <a:r>
              <a:rPr lang="en-US" dirty="0"/>
              <a:t>Clear off the foliage</a:t>
            </a:r>
          </a:p>
          <a:p>
            <a:r>
              <a:rPr lang="en-US" dirty="0"/>
              <a:t>Remove tripping hazards</a:t>
            </a:r>
          </a:p>
          <a:p>
            <a:endParaRPr lang="en-US" dirty="0"/>
          </a:p>
        </p:txBody>
      </p:sp>
      <p:pic>
        <p:nvPicPr>
          <p:cNvPr id="8" name="Picture 7" descr="A car parked on the side of a road&#10;&#10;Description automatically generated">
            <a:extLst>
              <a:ext uri="{FF2B5EF4-FFF2-40B4-BE49-F238E27FC236}">
                <a16:creationId xmlns:a16="http://schemas.microsoft.com/office/drawing/2014/main" id="{9F1989E9-B501-1340-9CA5-5AB688B42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2905" y="1894768"/>
            <a:ext cx="7333390" cy="4125032"/>
          </a:xfrm>
          <a:prstGeom prst="rect">
            <a:avLst/>
          </a:prstGeom>
        </p:spPr>
      </p:pic>
    </p:spTree>
    <p:extLst>
      <p:ext uri="{BB962C8B-B14F-4D97-AF65-F5344CB8AC3E}">
        <p14:creationId xmlns:p14="http://schemas.microsoft.com/office/powerpoint/2010/main" val="470096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Get </a:t>
            </a:r>
            <a:r>
              <a:rPr lang="en-US" dirty="0" smtClean="0"/>
              <a:t>Started </a:t>
            </a:r>
            <a:endParaRPr lang="en-US" dirty="0"/>
          </a:p>
        </p:txBody>
      </p:sp>
      <p:sp>
        <p:nvSpPr>
          <p:cNvPr id="10" name="Content Placeholder 9">
            <a:extLst>
              <a:ext uri="{FF2B5EF4-FFF2-40B4-BE49-F238E27FC236}">
                <a16:creationId xmlns:a16="http://schemas.microsoft.com/office/drawing/2014/main" id="{B078FE41-A148-5B40-B1EB-B5CC8E12EC85}"/>
              </a:ext>
            </a:extLst>
          </p:cNvPr>
          <p:cNvSpPr>
            <a:spLocks noGrp="1"/>
          </p:cNvSpPr>
          <p:nvPr>
            <p:ph idx="4294967295"/>
          </p:nvPr>
        </p:nvSpPr>
        <p:spPr>
          <a:xfrm>
            <a:off x="609600" y="1711086"/>
            <a:ext cx="3962400" cy="4124325"/>
          </a:xfrm>
        </p:spPr>
        <p:txBody>
          <a:bodyPr>
            <a:normAutofit lnSpcReduction="10000"/>
          </a:bodyPr>
          <a:lstStyle/>
          <a:p>
            <a:endParaRPr lang="en-US" dirty="0"/>
          </a:p>
          <a:p>
            <a:pPr marL="0" indent="0">
              <a:buNone/>
            </a:pPr>
            <a:r>
              <a:rPr lang="en-US" dirty="0"/>
              <a:t>Next:</a:t>
            </a:r>
          </a:p>
          <a:p>
            <a:r>
              <a:rPr lang="en-US" dirty="0"/>
              <a:t>Work from the top down if possible</a:t>
            </a:r>
          </a:p>
          <a:p>
            <a:r>
              <a:rPr lang="en-US" dirty="0"/>
              <a:t>Take the weight off the tree</a:t>
            </a:r>
          </a:p>
          <a:p>
            <a:r>
              <a:rPr lang="en-US" dirty="0"/>
              <a:t>Remove non-load bearing branches</a:t>
            </a:r>
          </a:p>
          <a:p>
            <a:endParaRPr lang="en-US" dirty="0"/>
          </a:p>
        </p:txBody>
      </p:sp>
      <p:pic>
        <p:nvPicPr>
          <p:cNvPr id="3" name="Picture 2" title="tips for the 5 st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417638"/>
            <a:ext cx="7607808" cy="5004816"/>
          </a:xfrm>
          <a:prstGeom prst="rect">
            <a:avLst/>
          </a:prstGeom>
        </p:spPr>
      </p:pic>
    </p:spTree>
    <p:extLst>
      <p:ext uri="{BB962C8B-B14F-4D97-AF65-F5344CB8AC3E}">
        <p14:creationId xmlns:p14="http://schemas.microsoft.com/office/powerpoint/2010/main" val="3649383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title="tips to get started">
            <a:extLst>
              <a:ext uri="{FF2B5EF4-FFF2-40B4-BE49-F238E27FC236}">
                <a16:creationId xmlns:a16="http://schemas.microsoft.com/office/drawing/2014/main" id="{86BCD98A-34B4-2145-977A-6B15810F11EB}"/>
              </a:ext>
            </a:extLst>
          </p:cNvPr>
          <p:cNvGrpSpPr/>
          <p:nvPr/>
        </p:nvGrpSpPr>
        <p:grpSpPr>
          <a:xfrm>
            <a:off x="609600" y="99813"/>
            <a:ext cx="7361583" cy="1264046"/>
            <a:chOff x="618131" y="1587460"/>
            <a:chExt cx="2528093" cy="1264046"/>
          </a:xfrm>
        </p:grpSpPr>
        <p:sp>
          <p:nvSpPr>
            <p:cNvPr id="5" name="Rounded Rectangle 4">
              <a:extLst>
                <a:ext uri="{FF2B5EF4-FFF2-40B4-BE49-F238E27FC236}">
                  <a16:creationId xmlns:a16="http://schemas.microsoft.com/office/drawing/2014/main" id="{945A7234-5DD8-9D44-A55A-32C4B3472D6D}"/>
                </a:ext>
              </a:extLst>
            </p:cNvPr>
            <p:cNvSpPr/>
            <p:nvPr/>
          </p:nvSpPr>
          <p:spPr>
            <a:xfrm>
              <a:off x="618131" y="1587460"/>
              <a:ext cx="2528093" cy="1264046"/>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733C407C-6DC5-5445-906A-D88D2EA5A94D}"/>
                </a:ext>
              </a:extLst>
            </p:cNvPr>
            <p:cNvSpPr txBox="1"/>
            <p:nvPr/>
          </p:nvSpPr>
          <p:spPr>
            <a:xfrm>
              <a:off x="679837" y="1649166"/>
              <a:ext cx="2404681" cy="1140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Tip to Get Started</a:t>
              </a:r>
            </a:p>
          </p:txBody>
        </p:sp>
      </p:grpSp>
      <p:sp>
        <p:nvSpPr>
          <p:cNvPr id="2" name="Title 1"/>
          <p:cNvSpPr>
            <a:spLocks noGrp="1"/>
          </p:cNvSpPr>
          <p:nvPr>
            <p:ph type="title"/>
          </p:nvPr>
        </p:nvSpPr>
        <p:spPr>
          <a:xfrm>
            <a:off x="8309848" y="394473"/>
            <a:ext cx="3611218" cy="1143000"/>
          </a:xfrm>
        </p:spPr>
        <p:txBody>
          <a:bodyPr>
            <a:normAutofit fontScale="90000"/>
          </a:bodyPr>
          <a:lstStyle/>
          <a:p>
            <a:r>
              <a:rPr lang="en-US" dirty="0">
                <a:solidFill>
                  <a:schemeClr val="bg1"/>
                </a:solidFill>
              </a:rPr>
              <a:t>Tip to Get Started</a:t>
            </a:r>
            <a:r>
              <a:rPr lang="en-US" dirty="0"/>
              <a:t/>
            </a:r>
            <a:br>
              <a:rPr lang="en-US" dirty="0"/>
            </a:br>
            <a:endParaRPr lang="en-US" dirty="0"/>
          </a:p>
        </p:txBody>
      </p:sp>
      <p:sp>
        <p:nvSpPr>
          <p:cNvPr id="10" name="Content Placeholder 9">
            <a:extLst>
              <a:ext uri="{FF2B5EF4-FFF2-40B4-BE49-F238E27FC236}">
                <a16:creationId xmlns:a16="http://schemas.microsoft.com/office/drawing/2014/main" id="{B078FE41-A148-5B40-B1EB-B5CC8E12EC85}"/>
              </a:ext>
            </a:extLst>
          </p:cNvPr>
          <p:cNvSpPr>
            <a:spLocks noGrp="1"/>
          </p:cNvSpPr>
          <p:nvPr>
            <p:ph idx="4294967295"/>
          </p:nvPr>
        </p:nvSpPr>
        <p:spPr>
          <a:xfrm>
            <a:off x="0" y="1728788"/>
            <a:ext cx="3962400" cy="4124325"/>
          </a:xfrm>
        </p:spPr>
        <p:txBody>
          <a:bodyPr>
            <a:normAutofit/>
          </a:bodyPr>
          <a:lstStyle/>
          <a:p>
            <a:endParaRPr lang="en-US" dirty="0"/>
          </a:p>
          <a:p>
            <a:pPr marL="0" indent="0">
              <a:buNone/>
            </a:pPr>
            <a:r>
              <a:rPr lang="en-US" dirty="0"/>
              <a:t>Systematically whittle the project down:</a:t>
            </a:r>
          </a:p>
          <a:p>
            <a:r>
              <a:rPr lang="en-US" dirty="0"/>
              <a:t>Tackle a pressure point</a:t>
            </a:r>
          </a:p>
          <a:p>
            <a:r>
              <a:rPr lang="en-US" dirty="0"/>
              <a:t>Do the easiest first</a:t>
            </a:r>
          </a:p>
          <a:p>
            <a:endParaRPr lang="en-US" dirty="0"/>
          </a:p>
        </p:txBody>
      </p:sp>
      <p:pic>
        <p:nvPicPr>
          <p:cNvPr id="3" name="Picture 2" title="5 step pla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7279" y="1537473"/>
            <a:ext cx="7607808" cy="5004816"/>
          </a:xfrm>
          <a:prstGeom prst="rect">
            <a:avLst/>
          </a:prstGeom>
        </p:spPr>
      </p:pic>
    </p:spTree>
    <p:extLst>
      <p:ext uri="{BB962C8B-B14F-4D97-AF65-F5344CB8AC3E}">
        <p14:creationId xmlns:p14="http://schemas.microsoft.com/office/powerpoint/2010/main" val="5851930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7FAB-4CDB-5646-AB34-5A0DA241B412}"/>
              </a:ext>
            </a:extLst>
          </p:cNvPr>
          <p:cNvSpPr>
            <a:spLocks noGrp="1"/>
          </p:cNvSpPr>
          <p:nvPr>
            <p:ph type="title" idx="4294967295"/>
          </p:nvPr>
        </p:nvSpPr>
        <p:spPr>
          <a:xfrm>
            <a:off x="948266" y="1016000"/>
            <a:ext cx="3416300" cy="4795837"/>
          </a:xfrm>
        </p:spPr>
        <p:txBody>
          <a:bodyPr>
            <a:normAutofit/>
          </a:bodyPr>
          <a:lstStyle/>
          <a:p>
            <a:r>
              <a:rPr lang="en-US" dirty="0"/>
              <a:t>Know Your Knots and Rope Work</a:t>
            </a:r>
          </a:p>
        </p:txBody>
      </p:sp>
      <p:pic>
        <p:nvPicPr>
          <p:cNvPr id="3" name="Picture 2" title="list of kno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82450" y="524624"/>
            <a:ext cx="6317244" cy="5768600"/>
          </a:xfrm>
          <a:prstGeom prst="rect">
            <a:avLst/>
          </a:prstGeom>
        </p:spPr>
      </p:pic>
    </p:spTree>
    <p:extLst>
      <p:ext uri="{BB962C8B-B14F-4D97-AF65-F5344CB8AC3E}">
        <p14:creationId xmlns:p14="http://schemas.microsoft.com/office/powerpoint/2010/main" val="2866877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49E0-ECAF-C440-8D67-DAC6707DA5F7}"/>
              </a:ext>
            </a:extLst>
          </p:cNvPr>
          <p:cNvSpPr>
            <a:spLocks noGrp="1"/>
          </p:cNvSpPr>
          <p:nvPr>
            <p:ph type="title" idx="4294967295"/>
          </p:nvPr>
        </p:nvSpPr>
        <p:spPr>
          <a:xfrm>
            <a:off x="982134" y="1006476"/>
            <a:ext cx="3416300" cy="4795837"/>
          </a:xfrm>
        </p:spPr>
        <p:txBody>
          <a:bodyPr>
            <a:normAutofit/>
          </a:bodyPr>
          <a:lstStyle/>
          <a:p>
            <a:r>
              <a:rPr lang="en-US" dirty="0"/>
              <a:t>Why don’t you just pull it over with your vehicle or your </a:t>
            </a:r>
            <a:r>
              <a:rPr lang="en-US" dirty="0">
                <a:solidFill>
                  <a:srgbClr val="FFFFFF"/>
                </a:solidFill>
              </a:rPr>
              <a:t>chipper?</a:t>
            </a:r>
          </a:p>
        </p:txBody>
      </p:sp>
      <p:pic>
        <p:nvPicPr>
          <p:cNvPr id="3" name="Picture 2" title="List of reasons why you don't use your vehic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7164" y="498859"/>
            <a:ext cx="6734836" cy="5908571"/>
          </a:xfrm>
          <a:prstGeom prst="rect">
            <a:avLst/>
          </a:prstGeom>
        </p:spPr>
      </p:pic>
    </p:spTree>
    <p:extLst>
      <p:ext uri="{BB962C8B-B14F-4D97-AF65-F5344CB8AC3E}">
        <p14:creationId xmlns:p14="http://schemas.microsoft.com/office/powerpoint/2010/main" val="455007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Content Placeholder 80" title="tree cutting">
            <a:extLst>
              <a:ext uri="{FF2B5EF4-FFF2-40B4-BE49-F238E27FC236}">
                <a16:creationId xmlns:a16="http://schemas.microsoft.com/office/drawing/2014/main" id="{4257ED97-12CD-DD45-A8D8-110D2EA2F8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749960" y="542470"/>
            <a:ext cx="3660563" cy="6507668"/>
          </a:xfrm>
          <a:prstGeom prst="rect">
            <a:avLst/>
          </a:prstGeom>
        </p:spPr>
      </p:pic>
      <p:sp>
        <p:nvSpPr>
          <p:cNvPr id="91" name="Freeform 5" title="the more eyes the better">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4572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914BC1FE-4551-8E4A-AB6B-98E29BA44D15}"/>
              </a:ext>
            </a:extLst>
          </p:cNvPr>
          <p:cNvSpPr>
            <a:spLocks noGrp="1"/>
          </p:cNvSpPr>
          <p:nvPr>
            <p:ph type="title"/>
          </p:nvPr>
        </p:nvSpPr>
        <p:spPr>
          <a:xfrm>
            <a:off x="709448" y="1242573"/>
            <a:ext cx="4204137" cy="1342754"/>
          </a:xfrm>
        </p:spPr>
        <p:txBody>
          <a:bodyPr>
            <a:normAutofit/>
          </a:bodyPr>
          <a:lstStyle/>
          <a:p>
            <a:r>
              <a:rPr lang="en-US" sz="3600" dirty="0"/>
              <a:t>How many people should be cutting?</a:t>
            </a:r>
          </a:p>
        </p:txBody>
      </p:sp>
      <p:cxnSp>
        <p:nvCxnSpPr>
          <p:cNvPr id="93" name="Straight Connector 92" title="tree cutting">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6" name="Content Placeholder 85">
            <a:extLst>
              <a:ext uri="{FF2B5EF4-FFF2-40B4-BE49-F238E27FC236}">
                <a16:creationId xmlns:a16="http://schemas.microsoft.com/office/drawing/2014/main" id="{A0DF111A-DC79-4B38-BA46-C43CAC9705C2}"/>
              </a:ext>
            </a:extLst>
          </p:cNvPr>
          <p:cNvSpPr>
            <a:spLocks noGrp="1"/>
          </p:cNvSpPr>
          <p:nvPr>
            <p:ph idx="1"/>
          </p:nvPr>
        </p:nvSpPr>
        <p:spPr>
          <a:xfrm>
            <a:off x="515005" y="3707214"/>
            <a:ext cx="4593021" cy="2619839"/>
          </a:xfrm>
        </p:spPr>
        <p:txBody>
          <a:bodyPr anchor="ctr">
            <a:normAutofit fontScale="92500" lnSpcReduction="20000"/>
          </a:bodyPr>
          <a:lstStyle/>
          <a:p>
            <a:r>
              <a:rPr lang="en-US" dirty="0"/>
              <a:t>Never more than two </a:t>
            </a:r>
          </a:p>
          <a:p>
            <a:r>
              <a:rPr lang="en-US" dirty="0"/>
              <a:t>The tree will shift as load and lean changes</a:t>
            </a:r>
          </a:p>
          <a:p>
            <a:r>
              <a:rPr lang="en-US" dirty="0"/>
              <a:t>Extra people can be spotters</a:t>
            </a:r>
          </a:p>
          <a:p>
            <a:r>
              <a:rPr lang="en-US" dirty="0"/>
              <a:t>The more eyes, the better</a:t>
            </a:r>
          </a:p>
          <a:p>
            <a:endParaRPr lang="en-US" sz="1800" dirty="0"/>
          </a:p>
        </p:txBody>
      </p:sp>
    </p:spTree>
    <p:extLst>
      <p:ext uri="{BB962C8B-B14F-4D97-AF65-F5344CB8AC3E}">
        <p14:creationId xmlns:p14="http://schemas.microsoft.com/office/powerpoint/2010/main" val="263216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869" y="1087764"/>
            <a:ext cx="8229600" cy="4824087"/>
          </a:xfrm>
        </p:spPr>
        <p:txBody>
          <a:bodyPr>
            <a:normAutofit lnSpcReduction="10000"/>
          </a:bodyPr>
          <a:lstStyle/>
          <a:p>
            <a:r>
              <a:rPr lang="en-US" dirty="0"/>
              <a:t>When should you wear it?</a:t>
            </a:r>
          </a:p>
          <a:p>
            <a:r>
              <a:rPr lang="en-US" dirty="0"/>
              <a:t>How do you know if it is safe? </a:t>
            </a:r>
          </a:p>
          <a:p>
            <a:r>
              <a:rPr lang="en-US" dirty="0"/>
              <a:t>Can I wear a cap, scarf or liner in cold weather under the helmet?</a:t>
            </a:r>
          </a:p>
          <a:p>
            <a:r>
              <a:rPr lang="en-US" dirty="0"/>
              <a:t>Can you put decals or spray paint the hard hat?</a:t>
            </a:r>
          </a:p>
          <a:p>
            <a:r>
              <a:rPr lang="en-US" dirty="0"/>
              <a:t>How long can you use a hard hat?</a:t>
            </a:r>
          </a:p>
          <a:p>
            <a:r>
              <a:rPr lang="en-US" dirty="0"/>
              <a:t>If a big branch falls on me, I’m going to die anyway, why bother with a hard hat?</a:t>
            </a:r>
          </a:p>
        </p:txBody>
      </p:sp>
      <p:sp>
        <p:nvSpPr>
          <p:cNvPr id="6" name="TextBox 5"/>
          <p:cNvSpPr txBox="1"/>
          <p:nvPr/>
        </p:nvSpPr>
        <p:spPr>
          <a:xfrm>
            <a:off x="7439025" y="1628567"/>
            <a:ext cx="1770036" cy="523220"/>
          </a:xfrm>
          <a:prstGeom prst="rect">
            <a:avLst/>
          </a:prstGeom>
          <a:noFill/>
        </p:spPr>
        <p:txBody>
          <a:bodyPr wrap="none" rtlCol="0">
            <a:spAutoFit/>
          </a:bodyPr>
          <a:lstStyle/>
          <a:p>
            <a:r>
              <a:rPr lang="en-US" sz="2800" dirty="0"/>
              <a:t>ANSI Z89.1</a:t>
            </a:r>
          </a:p>
        </p:txBody>
      </p:sp>
      <p:sp>
        <p:nvSpPr>
          <p:cNvPr id="2" name="Title 1"/>
          <p:cNvSpPr>
            <a:spLocks noGrp="1"/>
          </p:cNvSpPr>
          <p:nvPr>
            <p:ph type="title"/>
          </p:nvPr>
        </p:nvSpPr>
        <p:spPr>
          <a:xfrm>
            <a:off x="1981200" y="288926"/>
            <a:ext cx="8229600" cy="1143000"/>
          </a:xfrm>
        </p:spPr>
        <p:txBody>
          <a:bodyPr/>
          <a:lstStyle/>
          <a:p>
            <a:r>
              <a:rPr lang="en-US" dirty="0"/>
              <a:t>Hard Hat /Helmet</a:t>
            </a:r>
          </a:p>
        </p:txBody>
      </p:sp>
    </p:spTree>
    <p:extLst>
      <p:ext uri="{BB962C8B-B14F-4D97-AF65-F5344CB8AC3E}">
        <p14:creationId xmlns:p14="http://schemas.microsoft.com/office/powerpoint/2010/main" val="317821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AEE3-96E5-D247-9A87-B47B96F08284}"/>
              </a:ext>
            </a:extLst>
          </p:cNvPr>
          <p:cNvSpPr>
            <a:spLocks noGrp="1"/>
          </p:cNvSpPr>
          <p:nvPr>
            <p:ph type="title"/>
          </p:nvPr>
        </p:nvSpPr>
        <p:spPr/>
        <p:txBody>
          <a:bodyPr/>
          <a:lstStyle/>
          <a:p>
            <a:r>
              <a:rPr lang="en-US" dirty="0"/>
              <a:t>Command-and-Response Communication</a:t>
            </a:r>
          </a:p>
        </p:txBody>
      </p:sp>
      <p:sp>
        <p:nvSpPr>
          <p:cNvPr id="3" name="Content Placeholder 2">
            <a:extLst>
              <a:ext uri="{FF2B5EF4-FFF2-40B4-BE49-F238E27FC236}">
                <a16:creationId xmlns:a16="http://schemas.microsoft.com/office/drawing/2014/main" id="{327D516B-40C4-5D42-85CD-653A8323BE6C}"/>
              </a:ext>
            </a:extLst>
          </p:cNvPr>
          <p:cNvSpPr>
            <a:spLocks noGrp="1"/>
          </p:cNvSpPr>
          <p:nvPr>
            <p:ph idx="1"/>
          </p:nvPr>
        </p:nvSpPr>
        <p:spPr/>
        <p:txBody>
          <a:bodyPr/>
          <a:lstStyle/>
          <a:p>
            <a:pPr marL="0" indent="0">
              <a:buNone/>
            </a:pPr>
            <a:r>
              <a:rPr lang="en-US" dirty="0"/>
              <a:t>“A method of verbal, audible, or visual communication shall be discussed and established during the job briefing prior to the start of removal or rigging operations.” –ANSI Z133-2017</a:t>
            </a:r>
          </a:p>
        </p:txBody>
      </p:sp>
    </p:spTree>
    <p:extLst>
      <p:ext uri="{BB962C8B-B14F-4D97-AF65-F5344CB8AC3E}">
        <p14:creationId xmlns:p14="http://schemas.microsoft.com/office/powerpoint/2010/main" val="38174890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0626-F09B-A14E-940E-B0601572197C}"/>
              </a:ext>
            </a:extLst>
          </p:cNvPr>
          <p:cNvSpPr>
            <a:spLocks noGrp="1"/>
          </p:cNvSpPr>
          <p:nvPr>
            <p:ph type="title"/>
          </p:nvPr>
        </p:nvSpPr>
        <p:spPr/>
        <p:txBody>
          <a:bodyPr/>
          <a:lstStyle/>
          <a:p>
            <a:r>
              <a:rPr lang="en-US" dirty="0" smtClean="0"/>
              <a:t>Multiple Hazards</a:t>
            </a:r>
            <a:endParaRPr lang="en-US" dirty="0"/>
          </a:p>
        </p:txBody>
      </p:sp>
      <p:pic>
        <p:nvPicPr>
          <p:cNvPr id="5" name="Content Placeholder 4" descr="A tree on a dirt road&#10;&#10;Description automatically generated">
            <a:extLst>
              <a:ext uri="{FF2B5EF4-FFF2-40B4-BE49-F238E27FC236}">
                <a16:creationId xmlns:a16="http://schemas.microsoft.com/office/drawing/2014/main" id="{3033CF5B-2364-7949-949E-4DD26FFD84C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94304" y="1417638"/>
            <a:ext cx="8803391" cy="4951907"/>
          </a:xfrm>
        </p:spPr>
      </p:pic>
    </p:spTree>
    <p:extLst>
      <p:ext uri="{BB962C8B-B14F-4D97-AF65-F5344CB8AC3E}">
        <p14:creationId xmlns:p14="http://schemas.microsoft.com/office/powerpoint/2010/main" val="3497911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in the face of uncertainty&#10;">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1049EE3-7075-7043-BB79-7303049F4187}"/>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Do not proceed in the face of uncertainty!</a:t>
            </a:r>
          </a:p>
        </p:txBody>
      </p:sp>
      <p:cxnSp>
        <p:nvCxnSpPr>
          <p:cNvPr id="12" name="Straight Connector 9" title="when in doubt, stop">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DD6D51A-5E4D-AC45-8CF1-22BE87663BE9}"/>
              </a:ext>
            </a:extLst>
          </p:cNvPr>
          <p:cNvSpPr>
            <a:spLocks noGrp="1"/>
          </p:cNvSpPr>
          <p:nvPr>
            <p:ph idx="1"/>
          </p:nvPr>
        </p:nvSpPr>
        <p:spPr>
          <a:xfrm>
            <a:off x="4976031" y="963877"/>
            <a:ext cx="6377769" cy="4930246"/>
          </a:xfrm>
        </p:spPr>
        <p:txBody>
          <a:bodyPr anchor="ctr">
            <a:normAutofit/>
          </a:bodyPr>
          <a:lstStyle/>
          <a:p>
            <a:pPr lvl="2"/>
            <a:r>
              <a:rPr lang="en-US" sz="2800" dirty="0"/>
              <a:t>Do not assume anything!</a:t>
            </a:r>
          </a:p>
          <a:p>
            <a:pPr lvl="2"/>
            <a:r>
              <a:rPr lang="en-US" sz="2800" dirty="0"/>
              <a:t>Do not rationalize away an anomaly</a:t>
            </a:r>
          </a:p>
          <a:p>
            <a:pPr lvl="2"/>
            <a:r>
              <a:rPr lang="en-US" sz="2800" dirty="0"/>
              <a:t>Do not be embarrassed to ask for help</a:t>
            </a:r>
          </a:p>
          <a:p>
            <a:pPr lvl="2"/>
            <a:r>
              <a:rPr lang="en-US" sz="2800" dirty="0"/>
              <a:t>Do not believe nothing bad can happen</a:t>
            </a:r>
          </a:p>
          <a:p>
            <a:pPr lvl="2"/>
            <a:r>
              <a:rPr lang="en-US" sz="2800" dirty="0"/>
              <a:t>Do not think the task is “simple” or “routine”</a:t>
            </a:r>
          </a:p>
          <a:p>
            <a:endParaRPr lang="en-US" sz="2400" dirty="0"/>
          </a:p>
        </p:txBody>
      </p:sp>
    </p:spTree>
    <p:extLst>
      <p:ext uri="{BB962C8B-B14F-4D97-AF65-F5344CB8AC3E}">
        <p14:creationId xmlns:p14="http://schemas.microsoft.com/office/powerpoint/2010/main" val="25621283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5C03-2809-6141-BCB6-46C55E2283EC}"/>
              </a:ext>
            </a:extLst>
          </p:cNvPr>
          <p:cNvSpPr>
            <a:spLocks noGrp="1"/>
          </p:cNvSpPr>
          <p:nvPr>
            <p:ph type="title" idx="4294967295"/>
          </p:nvPr>
        </p:nvSpPr>
        <p:spPr>
          <a:xfrm>
            <a:off x="965200" y="973138"/>
            <a:ext cx="3416300" cy="4795837"/>
          </a:xfrm>
        </p:spPr>
        <p:txBody>
          <a:bodyPr>
            <a:normAutofit/>
          </a:bodyPr>
          <a:lstStyle/>
          <a:p>
            <a:r>
              <a:rPr lang="en-US" dirty="0"/>
              <a:t>Final Comments:</a:t>
            </a:r>
          </a:p>
        </p:txBody>
      </p:sp>
      <p:graphicFrame>
        <p:nvGraphicFramePr>
          <p:cNvPr id="12" name="Content Placeholder 2" title="training ">
            <a:extLst>
              <a:ext uri="{FF2B5EF4-FFF2-40B4-BE49-F238E27FC236}">
                <a16:creationId xmlns:a16="http://schemas.microsoft.com/office/drawing/2014/main" id="{A75471D1-634D-4EBA-A8A0-95CD64674E96}"/>
              </a:ext>
            </a:extLst>
          </p:cNvPr>
          <p:cNvGraphicFramePr>
            <a:graphicFrameLocks noGrp="1"/>
          </p:cNvGraphicFramePr>
          <p:nvPr>
            <p:ph idx="4294967295"/>
            <p:extLst/>
          </p:nvPr>
        </p:nvGraphicFramePr>
        <p:xfrm>
          <a:off x="4950354" y="736071"/>
          <a:ext cx="6513512" cy="588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1983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7"/>
            <a:ext cx="10972800" cy="441589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Questions</a:t>
            </a:r>
            <a:r>
              <a:rPr lang="en-US" dirty="0"/>
              <a:t>?</a:t>
            </a:r>
            <a:br>
              <a:rPr lang="en-US" dirty="0"/>
            </a:br>
            <a:endParaRPr lang="en-US" dirty="0"/>
          </a:p>
        </p:txBody>
      </p:sp>
    </p:spTree>
    <p:extLst>
      <p:ext uri="{BB962C8B-B14F-4D97-AF65-F5344CB8AC3E}">
        <p14:creationId xmlns:p14="http://schemas.microsoft.com/office/powerpoint/2010/main" val="33448937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8E5D4F2C-5D23-EA48-A3E9-D630234FC1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049" y="485092"/>
            <a:ext cx="10464524" cy="5334000"/>
          </a:xfrm>
          <a:prstGeom prst="rect">
            <a:avLst/>
          </a:prstGeom>
        </p:spPr>
      </p:pic>
      <p:sp>
        <p:nvSpPr>
          <p:cNvPr id="2" name="Title 1"/>
          <p:cNvSpPr>
            <a:spLocks noGrp="1"/>
          </p:cNvSpPr>
          <p:nvPr>
            <p:ph type="title"/>
          </p:nvPr>
        </p:nvSpPr>
        <p:spPr/>
        <p:txBody>
          <a:bodyPr>
            <a:normAutofit/>
          </a:bodyPr>
          <a:lstStyle/>
          <a:p>
            <a:r>
              <a:rPr lang="en-US" sz="800" dirty="0" smtClean="0">
                <a:solidFill>
                  <a:schemeClr val="bg1"/>
                </a:solidFill>
              </a:rPr>
              <a:t>Evaluation </a:t>
            </a:r>
            <a:endParaRPr lang="en-US" sz="800" dirty="0">
              <a:solidFill>
                <a:schemeClr val="bg1"/>
              </a:solidFill>
            </a:endParaRPr>
          </a:p>
        </p:txBody>
      </p:sp>
    </p:spTree>
    <p:extLst>
      <p:ext uri="{BB962C8B-B14F-4D97-AF65-F5344CB8AC3E}">
        <p14:creationId xmlns:p14="http://schemas.microsoft.com/office/powerpoint/2010/main" val="19022684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tree&#10;&#10;Description automatically generated">
            <a:extLst>
              <a:ext uri="{FF2B5EF4-FFF2-40B4-BE49-F238E27FC236}">
                <a16:creationId xmlns:a16="http://schemas.microsoft.com/office/drawing/2014/main" id="{E3B94936-02BE-F94A-A6C0-DF8E63DD70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029" y="609599"/>
            <a:ext cx="10431304" cy="5317067"/>
          </a:xfrm>
          <a:prstGeom prst="rect">
            <a:avLst/>
          </a:prstGeom>
        </p:spPr>
      </p:pic>
      <p:sp>
        <p:nvSpPr>
          <p:cNvPr id="2" name="Title 1"/>
          <p:cNvSpPr>
            <a:spLocks noGrp="1"/>
          </p:cNvSpPr>
          <p:nvPr>
            <p:ph type="title"/>
          </p:nvPr>
        </p:nvSpPr>
        <p:spPr/>
        <p:txBody>
          <a:bodyPr/>
          <a:lstStyle/>
          <a:p>
            <a:r>
              <a:rPr lang="en-US" dirty="0" smtClean="0"/>
              <a:t>Evaluation</a:t>
            </a:r>
            <a:endParaRPr lang="en-US" dirty="0"/>
          </a:p>
        </p:txBody>
      </p:sp>
    </p:spTree>
    <p:extLst>
      <p:ext uri="{BB962C8B-B14F-4D97-AF65-F5344CB8AC3E}">
        <p14:creationId xmlns:p14="http://schemas.microsoft.com/office/powerpoint/2010/main" val="14655941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n animal&#10;&#10;Description automatically generated">
            <a:extLst>
              <a:ext uri="{FF2B5EF4-FFF2-40B4-BE49-F238E27FC236}">
                <a16:creationId xmlns:a16="http://schemas.microsoft.com/office/drawing/2014/main" id="{4882E5E0-FB25-B34D-AE74-F58E34EB3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404" y="592667"/>
            <a:ext cx="10364862" cy="5283200"/>
          </a:xfrm>
          <a:prstGeom prst="rect">
            <a:avLst/>
          </a:prstGeom>
        </p:spPr>
      </p:pic>
      <p:sp>
        <p:nvSpPr>
          <p:cNvPr id="2" name="Title 1"/>
          <p:cNvSpPr>
            <a:spLocks noGrp="1"/>
          </p:cNvSpPr>
          <p:nvPr>
            <p:ph type="title"/>
          </p:nvPr>
        </p:nvSpPr>
        <p:spPr/>
        <p:txBody>
          <a:bodyPr>
            <a:normAutofit/>
          </a:bodyPr>
          <a:lstStyle/>
          <a:p>
            <a:r>
              <a:rPr lang="en-US" sz="800" dirty="0" smtClean="0">
                <a:solidFill>
                  <a:schemeClr val="bg1"/>
                </a:solidFill>
              </a:rPr>
              <a:t>Evaluation 2</a:t>
            </a:r>
            <a:endParaRPr lang="en-US" sz="800" dirty="0">
              <a:solidFill>
                <a:schemeClr val="bg1"/>
              </a:solidFill>
            </a:endParaRPr>
          </a:p>
        </p:txBody>
      </p:sp>
    </p:spTree>
    <p:extLst>
      <p:ext uri="{BB962C8B-B14F-4D97-AF65-F5344CB8AC3E}">
        <p14:creationId xmlns:p14="http://schemas.microsoft.com/office/powerpoint/2010/main" val="33419041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in a forest&#10;&#10;Description automatically generated">
            <a:extLst>
              <a:ext uri="{FF2B5EF4-FFF2-40B4-BE49-F238E27FC236}">
                <a16:creationId xmlns:a16="http://schemas.microsoft.com/office/drawing/2014/main" id="{1562FEE3-DE9A-0A44-A1A2-25CE83991F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2252133" y="508000"/>
            <a:ext cx="7620000" cy="5715000"/>
          </a:xfrm>
          <a:prstGeom prst="rect">
            <a:avLst/>
          </a:prstGeom>
        </p:spPr>
      </p:pic>
      <p:sp>
        <p:nvSpPr>
          <p:cNvPr id="2" name="Title 1"/>
          <p:cNvSpPr>
            <a:spLocks noGrp="1"/>
          </p:cNvSpPr>
          <p:nvPr>
            <p:ph type="title"/>
          </p:nvPr>
        </p:nvSpPr>
        <p:spPr>
          <a:xfrm>
            <a:off x="609600" y="274638"/>
            <a:ext cx="1930400" cy="1143000"/>
          </a:xfrm>
        </p:spPr>
        <p:txBody>
          <a:bodyPr/>
          <a:lstStyle/>
          <a:p>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5648804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tree&#10;&#10;Description automatically generated">
            <a:extLst>
              <a:ext uri="{FF2B5EF4-FFF2-40B4-BE49-F238E27FC236}">
                <a16:creationId xmlns:a16="http://schemas.microsoft.com/office/drawing/2014/main" id="{62BA8E09-A8C0-C14C-BC06-A93B5FAA8C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2" name="Title 1"/>
          <p:cNvSpPr>
            <a:spLocks noGrp="1"/>
          </p:cNvSpPr>
          <p:nvPr>
            <p:ph type="title"/>
          </p:nvPr>
        </p:nvSpPr>
        <p:spPr>
          <a:xfrm>
            <a:off x="609600" y="274638"/>
            <a:ext cx="1761067" cy="1143000"/>
          </a:xfrm>
        </p:spPr>
        <p:txBody>
          <a:bodyPr/>
          <a:lstStyle/>
          <a:p>
            <a:r>
              <a:rPr lang="en-US" dirty="0" smtClean="0">
                <a:solidFill>
                  <a:schemeClr val="bg1"/>
                </a:solidFill>
              </a:rPr>
              <a:t>tree</a:t>
            </a:r>
            <a:endParaRPr lang="en-US" dirty="0">
              <a:solidFill>
                <a:schemeClr val="bg1"/>
              </a:solidFill>
            </a:endParaRPr>
          </a:p>
        </p:txBody>
      </p:sp>
    </p:spTree>
    <p:extLst>
      <p:ext uri="{BB962C8B-B14F-4D97-AF65-F5344CB8AC3E}">
        <p14:creationId xmlns:p14="http://schemas.microsoft.com/office/powerpoint/2010/main" val="6169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why you need a hard hat!</a:t>
            </a:r>
          </a:p>
        </p:txBody>
      </p:sp>
      <p:pic>
        <p:nvPicPr>
          <p:cNvPr id="4" name="Picture 3" descr="hard hat benefi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1317" y="1654176"/>
            <a:ext cx="6712165" cy="3899047"/>
          </a:xfrm>
          <a:prstGeom prst="rect">
            <a:avLst/>
          </a:prstGeom>
        </p:spPr>
      </p:pic>
      <p:sp>
        <p:nvSpPr>
          <p:cNvPr id="5" name="Rectangle 4"/>
          <p:cNvSpPr/>
          <p:nvPr/>
        </p:nvSpPr>
        <p:spPr>
          <a:xfrm>
            <a:off x="3745825" y="6006584"/>
            <a:ext cx="3198120" cy="369332"/>
          </a:xfrm>
          <a:prstGeom prst="rect">
            <a:avLst/>
          </a:prstGeom>
        </p:spPr>
        <p:txBody>
          <a:bodyPr wrap="none">
            <a:spAutoFit/>
          </a:bodyPr>
          <a:lstStyle/>
          <a:p>
            <a:r>
              <a:rPr lang="en-US" dirty="0"/>
              <a:t>https://youtu.be/m_V8GsPdGyc</a:t>
            </a:r>
          </a:p>
        </p:txBody>
      </p:sp>
    </p:spTree>
    <p:extLst>
      <p:ext uri="{BB962C8B-B14F-4D97-AF65-F5344CB8AC3E}">
        <p14:creationId xmlns:p14="http://schemas.microsoft.com/office/powerpoint/2010/main" val="39324133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le of dirt&#10;&#10;Description automatically generated">
            <a:extLst>
              <a:ext uri="{FF2B5EF4-FFF2-40B4-BE49-F238E27FC236}">
                <a16:creationId xmlns:a16="http://schemas.microsoft.com/office/drawing/2014/main" id="{55476669-7857-6E41-8646-BF12B22F5A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5951" y="220133"/>
            <a:ext cx="9269649" cy="6186483"/>
          </a:xfrm>
          <a:prstGeom prst="rect">
            <a:avLst/>
          </a:prstGeom>
        </p:spPr>
      </p:pic>
      <p:sp>
        <p:nvSpPr>
          <p:cNvPr id="2" name="Title 1"/>
          <p:cNvSpPr>
            <a:spLocks noGrp="1"/>
          </p:cNvSpPr>
          <p:nvPr>
            <p:ph type="title"/>
          </p:nvPr>
        </p:nvSpPr>
        <p:spPr>
          <a:xfrm>
            <a:off x="10684932" y="274638"/>
            <a:ext cx="897467" cy="1143000"/>
          </a:xfrm>
        </p:spPr>
        <p:txBody>
          <a:bodyPr>
            <a:normAutofit/>
          </a:bodyPr>
          <a:lstStyle/>
          <a:p>
            <a:r>
              <a:rPr lang="en-US" sz="900" dirty="0" smtClean="0">
                <a:solidFill>
                  <a:schemeClr val="bg1"/>
                </a:solidFill>
              </a:rPr>
              <a:t>Fallen</a:t>
            </a:r>
            <a:r>
              <a:rPr lang="en-US" dirty="0" smtClean="0"/>
              <a:t> </a:t>
            </a:r>
            <a:endParaRPr lang="en-US" dirty="0"/>
          </a:p>
        </p:txBody>
      </p:sp>
    </p:spTree>
    <p:extLst>
      <p:ext uri="{BB962C8B-B14F-4D97-AF65-F5344CB8AC3E}">
        <p14:creationId xmlns:p14="http://schemas.microsoft.com/office/powerpoint/2010/main" val="41854446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a sandy beach next to the ocean&#10;&#10;Description automatically generated">
            <a:extLst>
              <a:ext uri="{FF2B5EF4-FFF2-40B4-BE49-F238E27FC236}">
                <a16:creationId xmlns:a16="http://schemas.microsoft.com/office/drawing/2014/main" id="{16C1F7B0-955F-D848-8C83-D42DB723CD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3700" y="375356"/>
            <a:ext cx="9190567" cy="6127044"/>
          </a:xfrm>
          <a:prstGeom prst="rect">
            <a:avLst/>
          </a:prstGeom>
        </p:spPr>
      </p:pic>
      <p:sp>
        <p:nvSpPr>
          <p:cNvPr id="2" name="Title 1"/>
          <p:cNvSpPr>
            <a:spLocks noGrp="1"/>
          </p:cNvSpPr>
          <p:nvPr>
            <p:ph type="title"/>
          </p:nvPr>
        </p:nvSpPr>
        <p:spPr>
          <a:xfrm>
            <a:off x="609600" y="274638"/>
            <a:ext cx="1054100" cy="1143000"/>
          </a:xfrm>
        </p:spPr>
        <p:txBody>
          <a:bodyPr>
            <a:normAutofit/>
          </a:bodyPr>
          <a:lstStyle/>
          <a:p>
            <a:r>
              <a:rPr lang="en-US" sz="800" dirty="0" smtClean="0">
                <a:solidFill>
                  <a:schemeClr val="bg1"/>
                </a:solidFill>
              </a:rPr>
              <a:t>scene</a:t>
            </a:r>
            <a:endParaRPr lang="en-US" sz="800" dirty="0">
              <a:solidFill>
                <a:schemeClr val="bg1"/>
              </a:solidFill>
            </a:endParaRPr>
          </a:p>
        </p:txBody>
      </p:sp>
    </p:spTree>
    <p:extLst>
      <p:ext uri="{BB962C8B-B14F-4D97-AF65-F5344CB8AC3E}">
        <p14:creationId xmlns:p14="http://schemas.microsoft.com/office/powerpoint/2010/main" val="999989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 parked on the side of a road&#10;&#10;Description automatically generated">
            <a:extLst>
              <a:ext uri="{FF2B5EF4-FFF2-40B4-BE49-F238E27FC236}">
                <a16:creationId xmlns:a16="http://schemas.microsoft.com/office/drawing/2014/main" id="{BDEC9E5B-3210-6B44-BD3E-74525BE88E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5110" y="897466"/>
            <a:ext cx="8850489" cy="4978400"/>
          </a:xfrm>
          <a:prstGeom prst="rect">
            <a:avLst/>
          </a:prstGeom>
        </p:spPr>
      </p:pic>
      <p:sp>
        <p:nvSpPr>
          <p:cNvPr id="2" name="Title 1"/>
          <p:cNvSpPr>
            <a:spLocks noGrp="1"/>
          </p:cNvSpPr>
          <p:nvPr>
            <p:ph type="title"/>
          </p:nvPr>
        </p:nvSpPr>
        <p:spPr/>
        <p:txBody>
          <a:bodyPr>
            <a:normAutofit/>
          </a:bodyPr>
          <a:lstStyle/>
          <a:p>
            <a:r>
              <a:rPr lang="en-US" sz="800" dirty="0" smtClean="0">
                <a:solidFill>
                  <a:schemeClr val="bg1"/>
                </a:solidFill>
              </a:rPr>
              <a:t>hazard</a:t>
            </a:r>
            <a:endParaRPr lang="en-US" sz="800" dirty="0">
              <a:solidFill>
                <a:schemeClr val="bg1"/>
              </a:solidFill>
            </a:endParaRPr>
          </a:p>
        </p:txBody>
      </p:sp>
    </p:spTree>
    <p:extLst>
      <p:ext uri="{BB962C8B-B14F-4D97-AF65-F5344CB8AC3E}">
        <p14:creationId xmlns:p14="http://schemas.microsoft.com/office/powerpoint/2010/main" val="39552011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ouse with trees in the back yard&#10;&#10;Description automatically generated">
            <a:extLst>
              <a:ext uri="{FF2B5EF4-FFF2-40B4-BE49-F238E27FC236}">
                <a16:creationId xmlns:a16="http://schemas.microsoft.com/office/drawing/2014/main" id="{18D78DB0-93B5-1847-884B-7BD9C2B7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9975" y="914400"/>
            <a:ext cx="6512737" cy="5215467"/>
          </a:xfrm>
          <a:prstGeom prst="rect">
            <a:avLst/>
          </a:prstGeom>
        </p:spPr>
      </p:pic>
      <p:sp>
        <p:nvSpPr>
          <p:cNvPr id="2" name="Title 1"/>
          <p:cNvSpPr>
            <a:spLocks noGrp="1"/>
          </p:cNvSpPr>
          <p:nvPr>
            <p:ph type="title"/>
          </p:nvPr>
        </p:nvSpPr>
        <p:spPr/>
        <p:txBody>
          <a:bodyPr>
            <a:normAutofit/>
          </a:bodyPr>
          <a:lstStyle/>
          <a:p>
            <a:r>
              <a:rPr lang="en-US" sz="800" dirty="0" smtClean="0">
                <a:solidFill>
                  <a:schemeClr val="bg1"/>
                </a:solidFill>
              </a:rPr>
              <a:t>danger</a:t>
            </a:r>
            <a:endParaRPr lang="en-US" sz="800" dirty="0">
              <a:solidFill>
                <a:schemeClr val="bg1"/>
              </a:solidFill>
            </a:endParaRPr>
          </a:p>
        </p:txBody>
      </p:sp>
    </p:spTree>
    <p:extLst>
      <p:ext uri="{BB962C8B-B14F-4D97-AF65-F5344CB8AC3E}">
        <p14:creationId xmlns:p14="http://schemas.microsoft.com/office/powerpoint/2010/main" val="42840859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953" y="846138"/>
            <a:ext cx="1434353" cy="630985"/>
          </a:xfrm>
        </p:spPr>
        <p:txBody>
          <a:bodyPr>
            <a:normAutofit/>
          </a:bodyPr>
          <a:lstStyle/>
          <a:p>
            <a:r>
              <a:rPr lang="en-US" sz="1200" dirty="0" smtClean="0"/>
              <a:t>Hazard </a:t>
            </a:r>
            <a:endParaRPr lang="en-US" sz="1200" dirty="0"/>
          </a:p>
        </p:txBody>
      </p:sp>
      <p:pic>
        <p:nvPicPr>
          <p:cNvPr id="3" name="Picture 2" descr="A close up of a tree&#10;&#10;Description automatically generated">
            <a:extLst>
              <a:ext uri="{FF2B5EF4-FFF2-40B4-BE49-F238E27FC236}">
                <a16:creationId xmlns:a16="http://schemas.microsoft.com/office/drawing/2014/main" id="{C768B693-249B-3740-833A-25EB4A70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8889" y="440266"/>
            <a:ext cx="7473244" cy="5604933"/>
          </a:xfrm>
          <a:prstGeom prst="rect">
            <a:avLst/>
          </a:prstGeom>
        </p:spPr>
      </p:pic>
    </p:spTree>
    <p:extLst>
      <p:ext uri="{BB962C8B-B14F-4D97-AF65-F5344CB8AC3E}">
        <p14:creationId xmlns:p14="http://schemas.microsoft.com/office/powerpoint/2010/main" val="8622158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iraffe standing next to a tree in a forest&#10;&#10;Description automatically generated">
            <a:extLst>
              <a:ext uri="{FF2B5EF4-FFF2-40B4-BE49-F238E27FC236}">
                <a16:creationId xmlns:a16="http://schemas.microsoft.com/office/drawing/2014/main" id="{2A47F653-65E9-D442-8382-1702516ED2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508000"/>
            <a:ext cx="7803953" cy="5852965"/>
          </a:xfrm>
          <a:prstGeom prst="rect">
            <a:avLst/>
          </a:prstGeom>
        </p:spPr>
      </p:pic>
      <p:pic>
        <p:nvPicPr>
          <p:cNvPr id="7" name="Picture 6" descr="A tree in a forest&#10;&#10;Description automatically generated">
            <a:extLst>
              <a:ext uri="{FF2B5EF4-FFF2-40B4-BE49-F238E27FC236}">
                <a16:creationId xmlns:a16="http://schemas.microsoft.com/office/drawing/2014/main" id="{957F2634-4B89-A940-AB34-5FCACDAB22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89" y="3434482"/>
            <a:ext cx="2374900" cy="3166533"/>
          </a:xfrm>
          <a:prstGeom prst="rect">
            <a:avLst/>
          </a:prstGeom>
        </p:spPr>
      </p:pic>
      <p:pic>
        <p:nvPicPr>
          <p:cNvPr id="9" name="Picture 8" descr="A tree in a forest&#10;&#10;Description automatically generated">
            <a:extLst>
              <a:ext uri="{FF2B5EF4-FFF2-40B4-BE49-F238E27FC236}">
                <a16:creationId xmlns:a16="http://schemas.microsoft.com/office/drawing/2014/main" id="{EAFF9EC1-9780-9348-AC49-22CAF178C5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180" y="713678"/>
            <a:ext cx="3225319" cy="2418989"/>
          </a:xfrm>
          <a:prstGeom prst="rect">
            <a:avLst/>
          </a:prstGeom>
        </p:spPr>
      </p:pic>
      <p:sp>
        <p:nvSpPr>
          <p:cNvPr id="2" name="Title 1"/>
          <p:cNvSpPr>
            <a:spLocks noGrp="1"/>
          </p:cNvSpPr>
          <p:nvPr>
            <p:ph type="title"/>
          </p:nvPr>
        </p:nvSpPr>
        <p:spPr>
          <a:xfrm>
            <a:off x="609600" y="53181"/>
            <a:ext cx="2480689" cy="909638"/>
          </a:xfrm>
        </p:spPr>
        <p:txBody>
          <a:bodyPr>
            <a:normAutofit/>
          </a:bodyPr>
          <a:lstStyle/>
          <a:p>
            <a:r>
              <a:rPr lang="en-US" sz="800" dirty="0" smtClean="0">
                <a:solidFill>
                  <a:schemeClr val="bg1"/>
                </a:solidFill>
              </a:rPr>
              <a:t>Evaluations </a:t>
            </a:r>
            <a:endParaRPr lang="en-US" sz="800" dirty="0">
              <a:solidFill>
                <a:schemeClr val="bg1"/>
              </a:solidFill>
            </a:endParaRPr>
          </a:p>
        </p:txBody>
      </p:sp>
    </p:spTree>
    <p:extLst>
      <p:ext uri="{BB962C8B-B14F-4D97-AF65-F5344CB8AC3E}">
        <p14:creationId xmlns:p14="http://schemas.microsoft.com/office/powerpoint/2010/main" val="398766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Protection</a:t>
            </a:r>
          </a:p>
        </p:txBody>
      </p:sp>
      <p:pic>
        <p:nvPicPr>
          <p:cNvPr id="4" name="Picture 3" descr="eye safe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1332" y="1661122"/>
            <a:ext cx="8170333" cy="4601099"/>
          </a:xfrm>
          <a:prstGeom prst="rect">
            <a:avLst/>
          </a:prstGeom>
        </p:spPr>
      </p:pic>
      <p:sp>
        <p:nvSpPr>
          <p:cNvPr id="5" name="Rectangle 4"/>
          <p:cNvSpPr/>
          <p:nvPr/>
        </p:nvSpPr>
        <p:spPr>
          <a:xfrm>
            <a:off x="6095999" y="5663684"/>
            <a:ext cx="3105915" cy="369332"/>
          </a:xfrm>
          <a:prstGeom prst="rect">
            <a:avLst/>
          </a:prstGeom>
        </p:spPr>
        <p:txBody>
          <a:bodyPr wrap="none">
            <a:spAutoFit/>
          </a:bodyPr>
          <a:lstStyle/>
          <a:p>
            <a:r>
              <a:rPr lang="en-US" dirty="0"/>
              <a:t>https://youtu.be/pfAZwGZS-Hk</a:t>
            </a:r>
          </a:p>
        </p:txBody>
      </p:sp>
    </p:spTree>
    <p:extLst>
      <p:ext uri="{BB962C8B-B14F-4D97-AF65-F5344CB8AC3E}">
        <p14:creationId xmlns:p14="http://schemas.microsoft.com/office/powerpoint/2010/main" val="4025536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1899</TotalTime>
  <Words>8406</Words>
  <Application>Microsoft Office PowerPoint</Application>
  <PresentationFormat>Widescreen</PresentationFormat>
  <Paragraphs>835</Paragraphs>
  <Slides>85</Slides>
  <Notes>84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Arial Black</vt:lpstr>
      <vt:lpstr>Calibri</vt:lpstr>
      <vt:lpstr>Office Theme</vt:lpstr>
      <vt:lpstr>  Storm Damage  Tree Cleanup and Chainsaw Safety   </vt:lpstr>
      <vt:lpstr>Sister Margaret Ann https://youtu.be/e-ozLCZT4wg </vt:lpstr>
      <vt:lpstr>Tree Care Industry Association  (statistics change, trends don’t) </vt:lpstr>
      <vt:lpstr>The Basics of Safety</vt:lpstr>
      <vt:lpstr>PPE</vt:lpstr>
      <vt:lpstr>OSHA Required PPE</vt:lpstr>
      <vt:lpstr>Hard Hat /Helmet</vt:lpstr>
      <vt:lpstr>This is why you need a hard hat!</vt:lpstr>
      <vt:lpstr>Eye Protection</vt:lpstr>
      <vt:lpstr>You never know what is inside a tree!</vt:lpstr>
      <vt:lpstr>Eye Protection (ANSI Z87.1)</vt:lpstr>
      <vt:lpstr>Lack of hearing protection leads to:</vt:lpstr>
      <vt:lpstr>Sound Levels</vt:lpstr>
      <vt:lpstr>Noise Reduction Rating  NRR</vt:lpstr>
      <vt:lpstr>Hearing protection</vt:lpstr>
      <vt:lpstr>Danger!</vt:lpstr>
      <vt:lpstr>Chaps or Saw Pants</vt:lpstr>
      <vt:lpstr>Don’t Try This At Home!</vt:lpstr>
      <vt:lpstr>Gloves and Boots</vt:lpstr>
      <vt:lpstr>If near traffic or hunters</vt:lpstr>
      <vt:lpstr>Chainsaw Safety Inspection: Five Essential  Safety Features</vt:lpstr>
      <vt:lpstr>Chainsaw Safety Inspection: Five Essential Safety Features</vt:lpstr>
      <vt:lpstr>Safe Carry </vt:lpstr>
      <vt:lpstr>Safe Start</vt:lpstr>
      <vt:lpstr>Storm Damaged Tree Cleanup</vt:lpstr>
      <vt:lpstr>Five Step Cutting Plan for Storm Damaged Tree Cleanup</vt:lpstr>
      <vt:lpstr>Step 1</vt:lpstr>
      <vt:lpstr>Hazards</vt:lpstr>
      <vt:lpstr>Electricity </vt:lpstr>
      <vt:lpstr>Video</vt:lpstr>
      <vt:lpstr>Electricity  Before You Cut Anything!!!</vt:lpstr>
      <vt:lpstr>Do Not approach or touch any downed lines (power, communication, cable, or otherwise) until the utility company has cleared it as de-energized or dead. </vt:lpstr>
      <vt:lpstr>Generator Feedback</vt:lpstr>
      <vt:lpstr>Traffic </vt:lpstr>
      <vt:lpstr>Work/Drop Zone</vt:lpstr>
      <vt:lpstr>Step 2. Lean and Load </vt:lpstr>
      <vt:lpstr>Wires</vt:lpstr>
      <vt:lpstr>Video </vt:lpstr>
      <vt:lpstr>Wires </vt:lpstr>
      <vt:lpstr>Trees against high line wires</vt:lpstr>
      <vt:lpstr> WIRES</vt:lpstr>
      <vt:lpstr>Compression and Tension Wood</vt:lpstr>
      <vt:lpstr>Compression and Tension Wood   </vt:lpstr>
      <vt:lpstr>Uprooted Tree</vt:lpstr>
      <vt:lpstr>Pedestal and Root</vt:lpstr>
      <vt:lpstr>Pedestal and Root </vt:lpstr>
      <vt:lpstr>Pedestal and Root  </vt:lpstr>
      <vt:lpstr>Pedestal and Root Plate </vt:lpstr>
      <vt:lpstr>Pedestal and Root Plate  </vt:lpstr>
      <vt:lpstr>Broken and Attached</vt:lpstr>
      <vt:lpstr>Broken and Attached </vt:lpstr>
      <vt:lpstr>Step 3.  Check Equipment</vt:lpstr>
      <vt:lpstr>3. Check Equipment</vt:lpstr>
      <vt:lpstr>Step 4.  Cut Plan and Escape Plan</vt:lpstr>
      <vt:lpstr>Some handy cuts:</vt:lpstr>
      <vt:lpstr>Bore cut</vt:lpstr>
      <vt:lpstr>Bore Cut </vt:lpstr>
      <vt:lpstr>Mismatch Cut</vt:lpstr>
      <vt:lpstr>Controlled Knee Cut</vt:lpstr>
      <vt:lpstr>Controlled Knee Cut </vt:lpstr>
      <vt:lpstr>Escape Plan</vt:lpstr>
      <vt:lpstr>Escape Plan </vt:lpstr>
      <vt:lpstr>5.  Implement Plan and Repeat Steps</vt:lpstr>
      <vt:lpstr>Tips to Get Started</vt:lpstr>
      <vt:lpstr>Tips to Get Started </vt:lpstr>
      <vt:lpstr>Tip to Get Started </vt:lpstr>
      <vt:lpstr>Know Your Knots and Rope Work</vt:lpstr>
      <vt:lpstr>Why don’t you just pull it over with your vehicle or your chipper?</vt:lpstr>
      <vt:lpstr>How many people should be cutting?</vt:lpstr>
      <vt:lpstr>Command-and-Response Communication</vt:lpstr>
      <vt:lpstr>Multiple Hazards</vt:lpstr>
      <vt:lpstr>Do not proceed in the face of uncertainty!</vt:lpstr>
      <vt:lpstr>Final Comments:</vt:lpstr>
      <vt:lpstr>     Questions? </vt:lpstr>
      <vt:lpstr>Evaluation </vt:lpstr>
      <vt:lpstr>Evaluation</vt:lpstr>
      <vt:lpstr>Evaluation 2</vt:lpstr>
      <vt:lpstr>?</vt:lpstr>
      <vt:lpstr>tree</vt:lpstr>
      <vt:lpstr>Fallen </vt:lpstr>
      <vt:lpstr>scene</vt:lpstr>
      <vt:lpstr>hazard</vt:lpstr>
      <vt:lpstr>danger</vt:lpstr>
      <vt:lpstr>Hazard </vt:lpstr>
      <vt:lpstr>Evaluations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 Damage Tree Cleanup and Chainsaw Safety</dc:title>
  <dc:creator>Ellen M. Bauske</dc:creator>
  <cp:lastModifiedBy>Robertson, Donna - OSHA</cp:lastModifiedBy>
  <cp:revision>127</cp:revision>
  <cp:lastPrinted>2019-10-31T19:45:27Z</cp:lastPrinted>
  <dcterms:created xsi:type="dcterms:W3CDTF">2019-10-14T20:04:49Z</dcterms:created>
  <dcterms:modified xsi:type="dcterms:W3CDTF">2021-07-07T19:39:54Z</dcterms:modified>
</cp:coreProperties>
</file>