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96" r:id="rId1"/>
  </p:sldMasterIdLst>
  <p:notesMasterIdLst>
    <p:notesMasterId r:id="rId35"/>
  </p:notesMasterIdLst>
  <p:sldIdLst>
    <p:sldId id="256" r:id="rId2"/>
    <p:sldId id="318" r:id="rId3"/>
    <p:sldId id="285" r:id="rId4"/>
    <p:sldId id="287" r:id="rId5"/>
    <p:sldId id="300" r:id="rId6"/>
    <p:sldId id="302" r:id="rId7"/>
    <p:sldId id="303" r:id="rId8"/>
    <p:sldId id="305" r:id="rId9"/>
    <p:sldId id="288" r:id="rId10"/>
    <p:sldId id="301" r:id="rId11"/>
    <p:sldId id="307" r:id="rId12"/>
    <p:sldId id="308" r:id="rId13"/>
    <p:sldId id="309" r:id="rId14"/>
    <p:sldId id="310" r:id="rId15"/>
    <p:sldId id="311" r:id="rId16"/>
    <p:sldId id="312" r:id="rId17"/>
    <p:sldId id="289" r:id="rId18"/>
    <p:sldId id="286" r:id="rId19"/>
    <p:sldId id="290" r:id="rId20"/>
    <p:sldId id="291" r:id="rId21"/>
    <p:sldId id="317" r:id="rId22"/>
    <p:sldId id="293" r:id="rId23"/>
    <p:sldId id="295" r:id="rId24"/>
    <p:sldId id="296" r:id="rId25"/>
    <p:sldId id="313" r:id="rId26"/>
    <p:sldId id="297" r:id="rId27"/>
    <p:sldId id="298" r:id="rId28"/>
    <p:sldId id="314" r:id="rId29"/>
    <p:sldId id="299" r:id="rId30"/>
    <p:sldId id="315" r:id="rId31"/>
    <p:sldId id="316" r:id="rId32"/>
    <p:sldId id="304" r:id="rId33"/>
    <p:sldId id="277" r:id="rId34"/>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1"/>
    </p:ext>
    <p:ext uri="{D31A062A-798A-4329-ABDD-BBA856620510}">
      <p14:defaultImageDpi xmlns:p14="http://schemas.microsoft.com/office/powerpoint/2010/main" val="96"/>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946" autoAdjust="0"/>
    <p:restoredTop sz="93979" autoAdjust="0"/>
  </p:normalViewPr>
  <p:slideViewPr>
    <p:cSldViewPr snapToGrid="0">
      <p:cViewPr varScale="1">
        <p:scale>
          <a:sx n="62" d="100"/>
          <a:sy n="62" d="100"/>
        </p:scale>
        <p:origin x="1104" y="43"/>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12F1DE9E-15C7-4546-97DB-C7B4F36E7BC4}" type="datetimeFigureOut">
              <a:rPr lang="en-US" smtClean="0"/>
              <a:t>7/8/2021</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938590BB-CDD8-47D8-A495-A0CF51A45041}" type="slidenum">
              <a:rPr lang="en-US" smtClean="0"/>
              <a:t>‹#›</a:t>
            </a:fld>
            <a:endParaRPr lang="en-US"/>
          </a:p>
        </p:txBody>
      </p:sp>
    </p:spTree>
    <p:extLst>
      <p:ext uri="{BB962C8B-B14F-4D97-AF65-F5344CB8AC3E}">
        <p14:creationId xmlns:p14="http://schemas.microsoft.com/office/powerpoint/2010/main" val="17418558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570F808-37FB-4FCC-B595-2226B02BF040}" type="datetimeFigureOut">
              <a:rPr lang="en-US" smtClean="0"/>
              <a:t>7/8/2021</a:t>
            </a:fld>
            <a:endParaRPr lang="en-US"/>
          </a:p>
        </p:txBody>
      </p:sp>
      <p:sp>
        <p:nvSpPr>
          <p:cNvPr id="5" name="Footer Placeholder 4"/>
          <p:cNvSpPr>
            <a:spLocks noGrp="1"/>
          </p:cNvSpPr>
          <p:nvPr>
            <p:ph type="ftr" sz="quarter" idx="11"/>
          </p:nvPr>
        </p:nvSpPr>
        <p:spPr>
          <a:xfrm>
            <a:off x="2416500" y="329307"/>
            <a:ext cx="4973915" cy="309201"/>
          </a:xfrm>
        </p:spPr>
        <p:txBody>
          <a:bodyPr/>
          <a:lstStyle/>
          <a:p>
            <a:endParaRPr lang="en-US"/>
          </a:p>
        </p:txBody>
      </p:sp>
      <p:sp>
        <p:nvSpPr>
          <p:cNvPr id="6" name="Slide Number Placeholder 5"/>
          <p:cNvSpPr>
            <a:spLocks noGrp="1"/>
          </p:cNvSpPr>
          <p:nvPr>
            <p:ph type="sldNum" sz="quarter" idx="12"/>
          </p:nvPr>
        </p:nvSpPr>
        <p:spPr>
          <a:xfrm>
            <a:off x="1437664" y="798973"/>
            <a:ext cx="811019" cy="503578"/>
          </a:xfrm>
        </p:spPr>
        <p:txBody>
          <a:bodyPr/>
          <a:lstStyle/>
          <a:p>
            <a:fld id="{E9291233-45C3-4443-B5CC-DA4D6E8C6094}" type="slidenum">
              <a:rPr lang="en-US" smtClean="0"/>
              <a:t>‹#›</a:t>
            </a:fld>
            <a:endParaRPr lang="en-US"/>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9972243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570F808-37FB-4FCC-B595-2226B02BF040}" type="datetimeFigureOut">
              <a:rPr lang="en-US" smtClean="0"/>
              <a:t>7/8/2021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291233-45C3-4443-B5CC-DA4D6E8C6094}" type="slidenum">
              <a:rPr lang="en-US" smtClean="0"/>
              <a:t>‹#›</a:t>
            </a:fld>
            <a:endParaRPr lang="en-US"/>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2028035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570F808-37FB-4FCC-B595-2226B02BF040}" type="datetimeFigureOut">
              <a:rPr lang="en-US" smtClean="0"/>
              <a:t>7/8/2021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291233-45C3-4443-B5CC-DA4D6E8C6094}" type="slidenum">
              <a:rPr lang="en-US" smtClean="0"/>
              <a:t>‹#›</a:t>
            </a:fld>
            <a:endParaRPr lang="en-US"/>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6612295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570F808-37FB-4FCC-B595-2226B02BF040}" type="datetimeFigureOut">
              <a:rPr lang="en-US" smtClean="0"/>
              <a:t>7/8/2021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291233-45C3-4443-B5CC-DA4D6E8C6094}" type="slidenum">
              <a:rPr lang="en-US" smtClean="0"/>
              <a:t>‹#›</a:t>
            </a:fld>
            <a:endParaRPr lang="en-US"/>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985106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570F808-37FB-4FCC-B595-2226B02BF040}" type="datetimeFigureOut">
              <a:rPr lang="en-US" smtClean="0"/>
              <a:t>7/8/2021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291233-45C3-4443-B5CC-DA4D6E8C6094}" type="slidenum">
              <a:rPr lang="en-US" smtClean="0"/>
              <a:t>‹#›</a:t>
            </a:fld>
            <a:endParaRPr lang="en-US"/>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4381418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570F808-37FB-4FCC-B595-2226B02BF040}" type="datetimeFigureOut">
              <a:rPr lang="en-US" smtClean="0"/>
              <a:t>7/8/2021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291233-45C3-4443-B5CC-DA4D6E8C6094}" type="slidenum">
              <a:rPr lang="en-US" smtClean="0"/>
              <a:t>‹#›</a:t>
            </a:fld>
            <a:endParaRPr lang="en-US"/>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7346268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570F808-37FB-4FCC-B595-2226B02BF040}" type="datetimeFigureOut">
              <a:rPr lang="en-US" smtClean="0"/>
              <a:t>7/8/2021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9291233-45C3-4443-B5CC-DA4D6E8C6094}" type="slidenum">
              <a:rPr lang="en-US" smtClean="0"/>
              <a:t>‹#›</a:t>
            </a:fld>
            <a:endParaRPr lang="en-US"/>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364543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570F808-37FB-4FCC-B595-2226B02BF040}" type="datetimeFigureOut">
              <a:rPr lang="en-US" smtClean="0"/>
              <a:t>7/8/2021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9291233-45C3-4443-B5CC-DA4D6E8C6094}" type="slidenum">
              <a:rPr lang="en-US" smtClean="0"/>
              <a:t>‹#›</a:t>
            </a:fld>
            <a:endParaRPr lang="en-US"/>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452883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570F808-37FB-4FCC-B595-2226B02BF040}" type="datetimeFigureOut">
              <a:rPr lang="en-US" smtClean="0"/>
              <a:t>7/8/2021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9291233-45C3-4443-B5CC-DA4D6E8C6094}" type="slidenum">
              <a:rPr lang="en-US" smtClean="0"/>
              <a:t>‹#›</a:t>
            </a:fld>
            <a:endParaRPr lang="en-US"/>
          </a:p>
        </p:txBody>
      </p:sp>
    </p:spTree>
    <p:extLst>
      <p:ext uri="{BB962C8B-B14F-4D97-AF65-F5344CB8AC3E}">
        <p14:creationId xmlns:p14="http://schemas.microsoft.com/office/powerpoint/2010/main" val="31643821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570F808-37FB-4FCC-B595-2226B02BF040}" type="datetimeFigureOut">
              <a:rPr lang="en-US" smtClean="0"/>
              <a:t>7/8/2021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291233-45C3-4443-B5CC-DA4D6E8C6094}" type="slidenum">
              <a:rPr lang="en-US" smtClean="0"/>
              <a:t>‹#›</a:t>
            </a:fld>
            <a:endParaRPr lang="en-US"/>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0101935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3570F808-37FB-4FCC-B595-2226B02BF040}" type="datetimeFigureOut">
              <a:rPr lang="en-US" smtClean="0"/>
              <a:t>7/8/2021</a:t>
            </a:fld>
            <a:endParaRPr lang="en-US"/>
          </a:p>
        </p:txBody>
      </p:sp>
      <p:sp>
        <p:nvSpPr>
          <p:cNvPr id="6" name="Footer Placeholder 5"/>
          <p:cNvSpPr>
            <a:spLocks noGrp="1"/>
          </p:cNvSpPr>
          <p:nvPr>
            <p:ph type="ftr" sz="quarter" idx="11"/>
          </p:nvPr>
        </p:nvSpPr>
        <p:spPr>
          <a:xfrm>
            <a:off x="1447382" y="318640"/>
            <a:ext cx="5541004" cy="320931"/>
          </a:xfrm>
        </p:spPr>
        <p:txBody>
          <a:bodyPr/>
          <a:lstStyle/>
          <a:p>
            <a:endParaRPr lang="en-US"/>
          </a:p>
        </p:txBody>
      </p:sp>
      <p:sp>
        <p:nvSpPr>
          <p:cNvPr id="7" name="Slide Number Placeholder 6"/>
          <p:cNvSpPr>
            <a:spLocks noGrp="1"/>
          </p:cNvSpPr>
          <p:nvPr>
            <p:ph type="sldNum" sz="quarter" idx="12"/>
          </p:nvPr>
        </p:nvSpPr>
        <p:spPr/>
        <p:txBody>
          <a:bodyPr/>
          <a:lstStyle/>
          <a:p>
            <a:fld id="{E9291233-45C3-4443-B5CC-DA4D6E8C6094}" type="slidenum">
              <a:rPr lang="en-US" smtClean="0"/>
              <a:t>‹#›</a:t>
            </a:fld>
            <a:endParaRPr lang="en-US"/>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7754276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cstate="email">
            <a:extLst>
              <a:ext uri="{28A0092B-C50C-407E-A947-70E740481C1C}">
                <a14:useLocalDpi xmlns:a14="http://schemas.microsoft.com/office/drawing/2010/main"/>
              </a:ext>
            </a:extLst>
          </a:blip>
          <a:srcRect b="-1562"/>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3570F808-37FB-4FCC-B595-2226B02BF040}" type="datetimeFigureOut">
              <a:rPr lang="en-US" smtClean="0"/>
              <a:t>7/8/2021</a:t>
            </a:fld>
            <a:endParaRPr lang="en-US"/>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E9291233-45C3-4443-B5CC-DA4D6E8C6094}" type="slidenum">
              <a:rPr lang="en-US" smtClean="0"/>
              <a:t>‹#›</a:t>
            </a:fld>
            <a:endParaRPr lang="en-US"/>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35646043"/>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13.jpeg"/></Relationships>
</file>

<file path=ppt/slides/_rels/slide13.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5.gif"/><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8.jp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10" name="Rectangle 9" title="Grey Box">
            <a:extLst>
              <a:ext uri="{FF2B5EF4-FFF2-40B4-BE49-F238E27FC236}">
                <a16:creationId xmlns:a16="http://schemas.microsoft.com/office/drawing/2014/main" id="{65513E21-21B0-48DB-8CF1-35E43B33A477}"/>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Transaparent background of a boat deck used as a background image" title="Aerial View of Boat Deck">
            <a:extLst>
              <a:ext uri="{FF2B5EF4-FFF2-40B4-BE49-F238E27FC236}">
                <a16:creationId xmlns:a16="http://schemas.microsoft.com/office/drawing/2014/main" id="{41182AF0-B66B-4F9D-90AE-560537A908CC}"/>
              </a:ext>
            </a:extLst>
          </p:cNvPr>
          <p:cNvPicPr>
            <a:picLocks noChangeAspect="1"/>
          </p:cNvPicPr>
          <p:nvPr/>
        </p:nvPicPr>
        <p:blipFill rotWithShape="1">
          <a:blip r:embed="rId2" cstate="email">
            <a:alphaModFix amt="50000"/>
            <a:grayscl/>
            <a:extLst>
              <a:ext uri="{28A0092B-C50C-407E-A947-70E740481C1C}">
                <a14:useLocalDpi xmlns:a14="http://schemas.microsoft.com/office/drawing/2010/main"/>
              </a:ext>
            </a:extLst>
          </a:blip>
          <a:srcRect r="-1"/>
          <a:stretch/>
        </p:blipFill>
        <p:spPr>
          <a:xfrm>
            <a:off x="-8193" y="-137160"/>
            <a:ext cx="12192000" cy="6858000"/>
          </a:xfrm>
          <a:prstGeom prst="rect">
            <a:avLst/>
          </a:prstGeom>
        </p:spPr>
      </p:pic>
      <p:cxnSp>
        <p:nvCxnSpPr>
          <p:cNvPr id="12" name="Straight Connector 11" title="Decorative Red Line">
            <a:extLst>
              <a:ext uri="{FF2B5EF4-FFF2-40B4-BE49-F238E27FC236}">
                <a16:creationId xmlns:a16="http://schemas.microsoft.com/office/drawing/2014/main" id="{580B8A35-DEA7-4D43-9DF8-90B4681D0FAD}"/>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600200"/>
            <a:ext cx="0" cy="3657600"/>
          </a:xfrm>
          <a:prstGeom prst="line">
            <a:avLst/>
          </a:prstGeom>
          <a:ln w="31750"/>
        </p:spPr>
        <p:style>
          <a:lnRef idx="1">
            <a:schemeClr val="accent1"/>
          </a:lnRef>
          <a:fillRef idx="0">
            <a:schemeClr val="accent1"/>
          </a:fillRef>
          <a:effectRef idx="0">
            <a:schemeClr val="accent1"/>
          </a:effectRef>
          <a:fontRef idx="minor">
            <a:schemeClr val="tx1"/>
          </a:fontRef>
        </p:style>
      </p:cxnSp>
      <p:sp>
        <p:nvSpPr>
          <p:cNvPr id="3" name="Subtitle 2">
            <a:extLst>
              <a:ext uri="{FF2B5EF4-FFF2-40B4-BE49-F238E27FC236}">
                <a16:creationId xmlns:a16="http://schemas.microsoft.com/office/drawing/2014/main" id="{BE697EE3-EEDC-4A24-98E3-B9EAB4F38651}"/>
              </a:ext>
            </a:extLst>
          </p:cNvPr>
          <p:cNvSpPr>
            <a:spLocks noGrp="1"/>
          </p:cNvSpPr>
          <p:nvPr>
            <p:ph type="subTitle" idx="1"/>
          </p:nvPr>
        </p:nvSpPr>
        <p:spPr>
          <a:xfrm>
            <a:off x="968056" y="996610"/>
            <a:ext cx="3363901" cy="4864780"/>
          </a:xfrm>
        </p:spPr>
        <p:txBody>
          <a:bodyPr anchor="ctr">
            <a:normAutofit/>
          </a:bodyPr>
          <a:lstStyle/>
          <a:p>
            <a:pPr algn="r"/>
            <a:r>
              <a:rPr lang="en-US" sz="2000" dirty="0"/>
              <a:t>29CFR1915.32</a:t>
            </a:r>
          </a:p>
          <a:p>
            <a:pPr algn="r"/>
            <a:r>
              <a:rPr lang="en-US" sz="2000" dirty="0"/>
              <a:t>29CFR1915.154</a:t>
            </a:r>
          </a:p>
          <a:p>
            <a:pPr algn="r"/>
            <a:r>
              <a:rPr lang="en-US" sz="2000" dirty="0"/>
              <a:t>29CFR1910.134</a:t>
            </a:r>
          </a:p>
        </p:txBody>
      </p:sp>
      <p:sp>
        <p:nvSpPr>
          <p:cNvPr id="2" name="Title 1">
            <a:extLst>
              <a:ext uri="{FF2B5EF4-FFF2-40B4-BE49-F238E27FC236}">
                <a16:creationId xmlns:a16="http://schemas.microsoft.com/office/drawing/2014/main" id="{66ED07FF-B76A-4C00-9841-F7468E147C90}"/>
              </a:ext>
            </a:extLst>
          </p:cNvPr>
          <p:cNvSpPr>
            <a:spLocks noGrp="1"/>
          </p:cNvSpPr>
          <p:nvPr>
            <p:ph type="ctrTitle"/>
          </p:nvPr>
        </p:nvSpPr>
        <p:spPr>
          <a:xfrm>
            <a:off x="4976636" y="992221"/>
            <a:ext cx="6247308" cy="4873558"/>
          </a:xfrm>
        </p:spPr>
        <p:txBody>
          <a:bodyPr anchor="ctr">
            <a:normAutofit/>
          </a:bodyPr>
          <a:lstStyle/>
          <a:p>
            <a:r>
              <a:rPr lang="en-US" sz="4800" dirty="0"/>
              <a:t>Respiratory HAZARDS:</a:t>
            </a:r>
            <a:br>
              <a:rPr lang="en-US" sz="4800" dirty="0"/>
            </a:br>
            <a:r>
              <a:rPr lang="en-US" sz="4800" dirty="0"/>
              <a:t>Maritime Rules</a:t>
            </a:r>
          </a:p>
        </p:txBody>
      </p:sp>
    </p:spTree>
    <p:extLst>
      <p:ext uri="{BB962C8B-B14F-4D97-AF65-F5344CB8AC3E}">
        <p14:creationId xmlns:p14="http://schemas.microsoft.com/office/powerpoint/2010/main" val="3049011057"/>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12" name="Rectangle 11" title="Tan Box">
            <a:extLst>
              <a:ext uri="{FF2B5EF4-FFF2-40B4-BE49-F238E27FC236}">
                <a16:creationId xmlns:a16="http://schemas.microsoft.com/office/drawing/2014/main" id="{35C3D674-3D59-4E93-80CA-0C0A9095E816}"/>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6" name="Picture 15" descr="Image of a hardwood floor on the footer of the slide" title="Hardwood Floor">
            <a:extLst>
              <a:ext uri="{FF2B5EF4-FFF2-40B4-BE49-F238E27FC236}">
                <a16:creationId xmlns:a16="http://schemas.microsoft.com/office/drawing/2014/main" id="{39D1DDD4-5BB3-45BA-B9B3-06B62299AD79}"/>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cstate="email">
            <a:extLst>
              <a:ext uri="{28A0092B-C50C-407E-A947-70E740481C1C}">
                <a14:useLocalDpi xmlns:a14="http://schemas.microsoft.com/office/drawing/2010/main"/>
              </a:ext>
            </a:extLst>
          </a:blip>
          <a:srcRect b="-1562"/>
          <a:stretch/>
        </p:blipFill>
        <p:spPr bwMode="black">
          <a:xfrm>
            <a:off x="0" y="6126480"/>
            <a:ext cx="12192000" cy="742950"/>
          </a:xfrm>
          <a:prstGeom prst="rect">
            <a:avLst/>
          </a:prstGeom>
        </p:spPr>
      </p:pic>
      <p:cxnSp>
        <p:nvCxnSpPr>
          <p:cNvPr id="20" name="Straight Connector 19" title="Decorative Red Line">
            <a:extLst>
              <a:ext uri="{FF2B5EF4-FFF2-40B4-BE49-F238E27FC236}">
                <a16:creationId xmlns:a16="http://schemas.microsoft.com/office/drawing/2014/main" id="{C884B8F8-FDC9-498B-9960-5D7260AFCB03}"/>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3896" y="1847088"/>
            <a:ext cx="4177373" cy="0"/>
          </a:xfrm>
          <a:prstGeom prst="line">
            <a:avLst/>
          </a:prstGeom>
          <a:ln w="31750"/>
        </p:spPr>
        <p:style>
          <a:lnRef idx="3">
            <a:schemeClr val="accent1"/>
          </a:lnRef>
          <a:fillRef idx="0">
            <a:schemeClr val="accent1"/>
          </a:fillRef>
          <a:effectRef idx="2">
            <a:schemeClr val="accent1"/>
          </a:effectRef>
          <a:fontRef idx="minor">
            <a:schemeClr val="tx1"/>
          </a:fontRef>
        </p:style>
      </p:cxnSp>
      <p:pic>
        <p:nvPicPr>
          <p:cNvPr id="7" name="Picture 6" descr="Tables showing the assigned protection factors for respirators" title="Assigned Protection Factors">
            <a:extLst>
              <a:ext uri="{FF2B5EF4-FFF2-40B4-BE49-F238E27FC236}">
                <a16:creationId xmlns:a16="http://schemas.microsoft.com/office/drawing/2014/main" id="{91D18D9A-372C-49C7-8080-2EE1EE21D1D0}"/>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737123" y="878261"/>
            <a:ext cx="6392328" cy="4393232"/>
          </a:xfrm>
          <a:prstGeom prst="rect">
            <a:avLst/>
          </a:prstGeom>
        </p:spPr>
      </p:pic>
      <p:sp>
        <p:nvSpPr>
          <p:cNvPr id="8" name="Rectangle 7" descr="Box highlighting the Half mask air-purifying respirator protection level" title="Highlight Box">
            <a:extLst>
              <a:ext uri="{FF2B5EF4-FFF2-40B4-BE49-F238E27FC236}">
                <a16:creationId xmlns:a16="http://schemas.microsoft.com/office/drawing/2014/main" id="{EE7204D2-6FA2-4983-BF90-FC7A0F0E8082}"/>
              </a:ext>
            </a:extLst>
          </p:cNvPr>
          <p:cNvSpPr/>
          <p:nvPr/>
        </p:nvSpPr>
        <p:spPr>
          <a:xfrm>
            <a:off x="9094962" y="1533832"/>
            <a:ext cx="309716" cy="31325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descr="Box highlighting the HHelmet/Hood supplied-air respirator protection level" title="Highlight Box">
            <a:extLst>
              <a:ext uri="{FF2B5EF4-FFF2-40B4-BE49-F238E27FC236}">
                <a16:creationId xmlns:a16="http://schemas.microsoft.com/office/drawing/2014/main" id="{DFEBAEFD-CDA7-4A31-B810-686440FFAD9D}"/>
              </a:ext>
            </a:extLst>
          </p:cNvPr>
          <p:cNvSpPr/>
          <p:nvPr/>
        </p:nvSpPr>
        <p:spPr>
          <a:xfrm>
            <a:off x="10287492" y="3226652"/>
            <a:ext cx="868188" cy="31325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3356719-0667-45F2-B351-F62302B53431}"/>
              </a:ext>
            </a:extLst>
          </p:cNvPr>
          <p:cNvSpPr>
            <a:spLocks noGrp="1"/>
          </p:cNvSpPr>
          <p:nvPr>
            <p:ph idx="1"/>
          </p:nvPr>
        </p:nvSpPr>
        <p:spPr>
          <a:xfrm>
            <a:off x="1451581" y="2015732"/>
            <a:ext cx="4172212" cy="3450613"/>
          </a:xfrm>
        </p:spPr>
        <p:txBody>
          <a:bodyPr>
            <a:normAutofit fontScale="85000" lnSpcReduction="20000"/>
          </a:bodyPr>
          <a:lstStyle/>
          <a:p>
            <a:r>
              <a:rPr lang="en-US" dirty="0"/>
              <a:t>APF and Maximum Use Concentrations (MUC)</a:t>
            </a:r>
          </a:p>
          <a:p>
            <a:r>
              <a:rPr lang="en-US" dirty="0"/>
              <a:t>Employers must use the assigned protection factors listed in Table 1 to select a respirator that meets or exceeds the required level of employee protection. When using a combination respirator (e.g., airline respirators with an air-purifying filter), employers must ensure that the assigned protection factor is appropriate to the mode of operation in which the respirator is being used.</a:t>
            </a:r>
          </a:p>
        </p:txBody>
      </p:sp>
      <p:sp>
        <p:nvSpPr>
          <p:cNvPr id="2" name="Title 1">
            <a:extLst>
              <a:ext uri="{FF2B5EF4-FFF2-40B4-BE49-F238E27FC236}">
                <a16:creationId xmlns:a16="http://schemas.microsoft.com/office/drawing/2014/main" id="{D30D9DC1-E91B-4D2D-A633-D530AD27DAD9}"/>
              </a:ext>
            </a:extLst>
          </p:cNvPr>
          <p:cNvSpPr>
            <a:spLocks noGrp="1"/>
          </p:cNvSpPr>
          <p:nvPr>
            <p:ph type="title"/>
          </p:nvPr>
        </p:nvSpPr>
        <p:spPr>
          <a:xfrm>
            <a:off x="1451580" y="804520"/>
            <a:ext cx="4176511" cy="1049235"/>
          </a:xfrm>
        </p:spPr>
        <p:txBody>
          <a:bodyPr>
            <a:normAutofit/>
          </a:bodyPr>
          <a:lstStyle/>
          <a:p>
            <a:r>
              <a:rPr lang="en-US" sz="2700"/>
              <a:t>Assigned Protection factors (APF)</a:t>
            </a:r>
          </a:p>
        </p:txBody>
      </p:sp>
    </p:spTree>
    <p:extLst>
      <p:ext uri="{BB962C8B-B14F-4D97-AF65-F5344CB8AC3E}">
        <p14:creationId xmlns:p14="http://schemas.microsoft.com/office/powerpoint/2010/main" val="11324005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04D1DBD-823C-44BC-96DB-BB92D3627481}"/>
              </a:ext>
            </a:extLst>
          </p:cNvPr>
          <p:cNvSpPr>
            <a:spLocks noGrp="1"/>
          </p:cNvSpPr>
          <p:nvPr>
            <p:ph idx="1"/>
          </p:nvPr>
        </p:nvSpPr>
        <p:spPr>
          <a:xfrm>
            <a:off x="1451579" y="2004302"/>
            <a:ext cx="9603275" cy="3450613"/>
          </a:xfrm>
        </p:spPr>
        <p:txBody>
          <a:bodyPr>
            <a:normAutofit/>
          </a:bodyPr>
          <a:lstStyle/>
          <a:p>
            <a:r>
              <a:rPr lang="en-US" sz="1800" dirty="0"/>
              <a:t>The employer must select a respirator for employee use that maintains the employee's exposure to the hazardous substance, when measured outside the respirator, at or below the MUC</a:t>
            </a:r>
          </a:p>
          <a:p>
            <a:r>
              <a:rPr lang="en-US" sz="1800" dirty="0"/>
              <a:t>Employers must not apply MUCs to conditions that are immediately dangerous to life or health (IDLH); instead, they must use respirators listed for IDLH conditions in paragraph (d)(2) of this standard</a:t>
            </a:r>
          </a:p>
          <a:p>
            <a:r>
              <a:rPr lang="en-US" sz="1800" dirty="0"/>
              <a:t>When the calculated MUC exceeds the IDLH level for a hazardous substance, or the performance limits of the cartridge or canister, then employers must set the maximum MUC at that lower limit</a:t>
            </a:r>
          </a:p>
          <a:p>
            <a:r>
              <a:rPr lang="en-US" sz="1800" dirty="0"/>
              <a:t>The respirator selected shall be appropriate for the chemical state and physical form of the contaminant</a:t>
            </a:r>
          </a:p>
        </p:txBody>
      </p:sp>
      <p:sp>
        <p:nvSpPr>
          <p:cNvPr id="2" name="Title 1">
            <a:extLst>
              <a:ext uri="{FF2B5EF4-FFF2-40B4-BE49-F238E27FC236}">
                <a16:creationId xmlns:a16="http://schemas.microsoft.com/office/drawing/2014/main" id="{85DF508B-6FFD-4B06-9F92-A77C648300CD}"/>
              </a:ext>
            </a:extLst>
          </p:cNvPr>
          <p:cNvSpPr>
            <a:spLocks noGrp="1"/>
          </p:cNvSpPr>
          <p:nvPr>
            <p:ph type="title"/>
          </p:nvPr>
        </p:nvSpPr>
        <p:spPr>
          <a:xfrm>
            <a:off x="1451579" y="1215999"/>
            <a:ext cx="9603275" cy="1049235"/>
          </a:xfrm>
        </p:spPr>
        <p:txBody>
          <a:bodyPr>
            <a:normAutofit/>
          </a:bodyPr>
          <a:lstStyle/>
          <a:p>
            <a:r>
              <a:rPr lang="en-US" sz="2000" dirty="0"/>
              <a:t>Maximum use concentration (MUC)</a:t>
            </a:r>
            <a:br>
              <a:rPr lang="en-US" sz="2000" dirty="0"/>
            </a:br>
            <a:r>
              <a:rPr lang="en-US" sz="2000" dirty="0"/>
              <a:t>29CFR1910.134(</a:t>
            </a:r>
            <a:r>
              <a:rPr lang="en-US" sz="2000" cap="none" dirty="0"/>
              <a:t>d</a:t>
            </a:r>
            <a:r>
              <a:rPr lang="en-US" sz="2000" dirty="0"/>
              <a:t>)(3)(</a:t>
            </a:r>
            <a:r>
              <a:rPr lang="en-US" sz="2000" cap="none" dirty="0" err="1"/>
              <a:t>i</a:t>
            </a:r>
            <a:r>
              <a:rPr lang="en-US" sz="2000" dirty="0"/>
              <a:t>)(b)(1) through 29CFR1910.134(</a:t>
            </a:r>
            <a:r>
              <a:rPr lang="en-US" sz="2000" cap="none" dirty="0"/>
              <a:t>d</a:t>
            </a:r>
            <a:r>
              <a:rPr lang="en-US" sz="2000" dirty="0"/>
              <a:t>)(3)(</a:t>
            </a:r>
            <a:r>
              <a:rPr lang="en-US" sz="2000" cap="none" dirty="0"/>
              <a:t>ii</a:t>
            </a:r>
            <a:r>
              <a:rPr lang="en-US" sz="2000" dirty="0"/>
              <a:t>)</a:t>
            </a:r>
          </a:p>
        </p:txBody>
      </p:sp>
    </p:spTree>
    <p:extLst>
      <p:ext uri="{BB962C8B-B14F-4D97-AF65-F5344CB8AC3E}">
        <p14:creationId xmlns:p14="http://schemas.microsoft.com/office/powerpoint/2010/main" val="17136575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23" name="Rectangle 22" title="Tan Box">
            <a:extLst>
              <a:ext uri="{FF2B5EF4-FFF2-40B4-BE49-F238E27FC236}">
                <a16:creationId xmlns:a16="http://schemas.microsoft.com/office/drawing/2014/main" id="{AF38CBB2-04B5-4ED2-92CA-ABA779049DEA}"/>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Picture 26" descr="A picture containing indoor, furniture&#10;&#10;Description generated with high confidence">
            <a:extLst>
              <a:ext uri="{FF2B5EF4-FFF2-40B4-BE49-F238E27FC236}">
                <a16:creationId xmlns:a16="http://schemas.microsoft.com/office/drawing/2014/main" id="{0C24E7C2-F39B-4280-9B81-F15BBD93C3A9}"/>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cstate="email">
            <a:extLst>
              <a:ext uri="{28A0092B-C50C-407E-A947-70E740481C1C}">
                <a14:useLocalDpi xmlns:a14="http://schemas.microsoft.com/office/drawing/2010/main"/>
              </a:ext>
            </a:extLst>
          </a:blip>
          <a:srcRect b="-1562"/>
          <a:stretch/>
        </p:blipFill>
        <p:spPr bwMode="black">
          <a:xfrm>
            <a:off x="0" y="6126480"/>
            <a:ext cx="12192000" cy="742950"/>
          </a:xfrm>
          <a:prstGeom prst="rect">
            <a:avLst/>
          </a:prstGeom>
        </p:spPr>
      </p:pic>
      <p:cxnSp>
        <p:nvCxnSpPr>
          <p:cNvPr id="31" name="Straight Connector 30" title="Decorative Red Line">
            <a:extLst>
              <a:ext uri="{FF2B5EF4-FFF2-40B4-BE49-F238E27FC236}">
                <a16:creationId xmlns:a16="http://schemas.microsoft.com/office/drawing/2014/main" id="{99ECE436-E5C5-4600-9DAE-6A66A788E0DF}"/>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3897" y="1847088"/>
            <a:ext cx="5548039" cy="0"/>
          </a:xfrm>
          <a:prstGeom prst="line">
            <a:avLst/>
          </a:prstGeom>
          <a:ln w="31750"/>
        </p:spPr>
        <p:style>
          <a:lnRef idx="3">
            <a:schemeClr val="accent1"/>
          </a:lnRef>
          <a:fillRef idx="0">
            <a:schemeClr val="accent1"/>
          </a:fillRef>
          <a:effectRef idx="2">
            <a:schemeClr val="accent1"/>
          </a:effectRef>
          <a:fontRef idx="minor">
            <a:schemeClr val="tx1"/>
          </a:fontRef>
        </p:style>
      </p:cxnSp>
      <p:grpSp>
        <p:nvGrpSpPr>
          <p:cNvPr id="33" name="Group 32" descr="Black and white graphic depicting a picture frame" title="Picture Frame">
            <a:extLst>
              <a:ext uri="{FF2B5EF4-FFF2-40B4-BE49-F238E27FC236}">
                <a16:creationId xmlns:a16="http://schemas.microsoft.com/office/drawing/2014/main" id="{CD0703AE-95DE-4C43-8272-BB33A5AD46D3}"/>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477388" y="482171"/>
            <a:ext cx="4074533" cy="5149101"/>
            <a:chOff x="7463259" y="583365"/>
            <a:chExt cx="4074533" cy="5181928"/>
          </a:xfrm>
        </p:grpSpPr>
        <p:sp>
          <p:nvSpPr>
            <p:cNvPr id="34" name="Rectangle 33">
              <a:extLst>
                <a:ext uri="{FF2B5EF4-FFF2-40B4-BE49-F238E27FC236}">
                  <a16:creationId xmlns:a16="http://schemas.microsoft.com/office/drawing/2014/main" id="{2FF4B413-F360-4A9A-8F55-79C3961709A4}"/>
                </a:ext>
              </a:extLst>
            </p:cNvPr>
            <p:cNvSpPr/>
            <p:nvPr>
              <p:extLst>
                <p:ext uri="{386F3935-93C4-4BCD-93E2-E3B085C9AB24}">
                  <p16:designElem xmlns:p16="http://schemas.microsoft.com/office/powerpoint/2015/main" val="1"/>
                </p:ext>
              </p:extLst>
            </p:nvPr>
          </p:nvSpPr>
          <p:spPr>
            <a:xfrm>
              <a:off x="7463259" y="583365"/>
              <a:ext cx="4074533" cy="518192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Rectangle 34">
              <a:extLst>
                <a:ext uri="{FF2B5EF4-FFF2-40B4-BE49-F238E27FC236}">
                  <a16:creationId xmlns:a16="http://schemas.microsoft.com/office/drawing/2014/main" id="{D129C2B7-6BA1-4DC0-8ED1-044AFBE47E4C}"/>
                </a:ext>
              </a:extLst>
            </p:cNvPr>
            <p:cNvSpPr/>
            <p:nvPr>
              <p:extLst>
                <p:ext uri="{386F3935-93C4-4BCD-93E2-E3B085C9AB24}">
                  <p16:designElem xmlns:p16="http://schemas.microsoft.com/office/powerpoint/2015/main" val="1"/>
                </p:ext>
              </p:extLst>
            </p:nvPr>
          </p:nvSpPr>
          <p:spPr>
            <a:xfrm>
              <a:off x="7776318" y="915807"/>
              <a:ext cx="3450289" cy="4494927"/>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pic>
        <p:nvPicPr>
          <p:cNvPr id="9" name="Picture 8" title="Doctor Examing a Patient">
            <a:extLst>
              <a:ext uri="{FF2B5EF4-FFF2-40B4-BE49-F238E27FC236}">
                <a16:creationId xmlns:a16="http://schemas.microsoft.com/office/drawing/2014/main" id="{FCF2B30F-4A8C-496E-A6CC-B6B90BEF6A36}"/>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8116373" y="1116344"/>
            <a:ext cx="2799103" cy="1850789"/>
          </a:xfrm>
          <a:prstGeom prst="rect">
            <a:avLst/>
          </a:prstGeom>
        </p:spPr>
      </p:pic>
      <p:pic>
        <p:nvPicPr>
          <p:cNvPr id="7" name="Picture 6" title="Hand filing out Medical Form">
            <a:extLst>
              <a:ext uri="{FF2B5EF4-FFF2-40B4-BE49-F238E27FC236}">
                <a16:creationId xmlns:a16="http://schemas.microsoft.com/office/drawing/2014/main" id="{AFF62F58-1AC6-46F4-8A1E-D2335B854B03}"/>
              </a:ext>
            </a:extLst>
          </p:cNvPr>
          <p:cNvPicPr>
            <a:picLocks noChangeAspect="1"/>
          </p:cNvPicPr>
          <p:nvPr/>
        </p:nvPicPr>
        <p:blipFill rotWithShape="1">
          <a:blip r:embed="rId4" cstate="email">
            <a:extLst>
              <a:ext uri="{28A0092B-C50C-407E-A947-70E740481C1C}">
                <a14:useLocalDpi xmlns:a14="http://schemas.microsoft.com/office/drawing/2010/main"/>
              </a:ext>
            </a:extLst>
          </a:blip>
          <a:srcRect/>
          <a:stretch/>
        </p:blipFill>
        <p:spPr>
          <a:xfrm>
            <a:off x="8116373" y="3131726"/>
            <a:ext cx="2799103" cy="1850790"/>
          </a:xfrm>
          <a:prstGeom prst="rect">
            <a:avLst/>
          </a:prstGeom>
        </p:spPr>
      </p:pic>
      <p:sp>
        <p:nvSpPr>
          <p:cNvPr id="2" name="Title 1">
            <a:extLst>
              <a:ext uri="{FF2B5EF4-FFF2-40B4-BE49-F238E27FC236}">
                <a16:creationId xmlns:a16="http://schemas.microsoft.com/office/drawing/2014/main" id="{52BE8FC9-F3E0-43DA-B2AC-5DB0A41F1F1C}"/>
              </a:ext>
            </a:extLst>
          </p:cNvPr>
          <p:cNvSpPr>
            <a:spLocks noGrp="1"/>
          </p:cNvSpPr>
          <p:nvPr>
            <p:ph type="title"/>
          </p:nvPr>
        </p:nvSpPr>
        <p:spPr>
          <a:xfrm>
            <a:off x="1451579" y="804519"/>
            <a:ext cx="5550357" cy="1049235"/>
          </a:xfrm>
        </p:spPr>
        <p:txBody>
          <a:bodyPr>
            <a:normAutofit/>
          </a:bodyPr>
          <a:lstStyle/>
          <a:p>
            <a:r>
              <a:rPr lang="en-US"/>
              <a:t>Medical Evaluation</a:t>
            </a:r>
            <a:br>
              <a:rPr lang="en-US"/>
            </a:br>
            <a:r>
              <a:rPr lang="en-US"/>
              <a:t>29CFR1910.134(</a:t>
            </a:r>
            <a:r>
              <a:rPr lang="en-US" cap="none"/>
              <a:t>e</a:t>
            </a:r>
            <a:r>
              <a:rPr lang="en-US"/>
              <a:t>)(1)</a:t>
            </a:r>
          </a:p>
        </p:txBody>
      </p:sp>
      <p:sp>
        <p:nvSpPr>
          <p:cNvPr id="3" name="Content Placeholder 2">
            <a:extLst>
              <a:ext uri="{FF2B5EF4-FFF2-40B4-BE49-F238E27FC236}">
                <a16:creationId xmlns:a16="http://schemas.microsoft.com/office/drawing/2014/main" id="{AF904D48-A634-456D-BB08-40A5150BB42B}"/>
              </a:ext>
            </a:extLst>
          </p:cNvPr>
          <p:cNvSpPr>
            <a:spLocks noGrp="1"/>
          </p:cNvSpPr>
          <p:nvPr>
            <p:ph idx="1"/>
          </p:nvPr>
        </p:nvSpPr>
        <p:spPr>
          <a:xfrm>
            <a:off x="1451579" y="2015732"/>
            <a:ext cx="5550357" cy="3450613"/>
          </a:xfrm>
        </p:spPr>
        <p:txBody>
          <a:bodyPr>
            <a:normAutofit/>
          </a:bodyPr>
          <a:lstStyle/>
          <a:p>
            <a:r>
              <a:rPr lang="en-US" dirty="0"/>
              <a:t>The employer shall provide a medical evaluation to determine the employee's ability to use a respirator, before the employee is fit tested or required to use the respirator in the workplace. The employer may discontinue an employee's medical evaluations when the employee is no longer required to use a respirator</a:t>
            </a:r>
          </a:p>
        </p:txBody>
      </p:sp>
    </p:spTree>
    <p:extLst>
      <p:ext uri="{BB962C8B-B14F-4D97-AF65-F5344CB8AC3E}">
        <p14:creationId xmlns:p14="http://schemas.microsoft.com/office/powerpoint/2010/main" val="20939410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12" name="Rectangle 11" title="Tan Box">
            <a:extLst>
              <a:ext uri="{FF2B5EF4-FFF2-40B4-BE49-F238E27FC236}">
                <a16:creationId xmlns:a16="http://schemas.microsoft.com/office/drawing/2014/main" id="{021A4066-B261-49FE-952E-A0FE3EE75CD2}"/>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6" name="Picture 15" descr="Image of a hardwood floor on the footer of the slide" title="Hardwood Floor">
            <a:extLst>
              <a:ext uri="{FF2B5EF4-FFF2-40B4-BE49-F238E27FC236}">
                <a16:creationId xmlns:a16="http://schemas.microsoft.com/office/drawing/2014/main" id="{D42F4933-2ECF-4EE5-BCE4-F19E3CA609F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cstate="email">
            <a:extLst>
              <a:ext uri="{28A0092B-C50C-407E-A947-70E740481C1C}">
                <a14:useLocalDpi xmlns:a14="http://schemas.microsoft.com/office/drawing/2010/main"/>
              </a:ext>
            </a:extLst>
          </a:blip>
          <a:srcRect b="-1562"/>
          <a:stretch/>
        </p:blipFill>
        <p:spPr bwMode="black">
          <a:xfrm>
            <a:off x="0" y="6126480"/>
            <a:ext cx="12192000" cy="742950"/>
          </a:xfrm>
          <a:prstGeom prst="rect">
            <a:avLst/>
          </a:prstGeom>
        </p:spPr>
      </p:pic>
      <p:cxnSp>
        <p:nvCxnSpPr>
          <p:cNvPr id="20" name="Straight Connector 19" title="Decorative Red Line">
            <a:extLst>
              <a:ext uri="{FF2B5EF4-FFF2-40B4-BE49-F238E27FC236}">
                <a16:creationId xmlns:a16="http://schemas.microsoft.com/office/drawing/2014/main" id="{381B4579-E2EA-4BD7-94FF-0A0BEE135C6B}"/>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3896" y="1847088"/>
            <a:ext cx="3530885" cy="0"/>
          </a:xfrm>
          <a:prstGeom prst="line">
            <a:avLst/>
          </a:prstGeom>
          <a:ln w="31750"/>
        </p:spPr>
        <p:style>
          <a:lnRef idx="3">
            <a:schemeClr val="accent1"/>
          </a:lnRef>
          <a:fillRef idx="0">
            <a:schemeClr val="accent1"/>
          </a:fillRef>
          <a:effectRef idx="2">
            <a:schemeClr val="accent1"/>
          </a:effectRef>
          <a:fontRef idx="minor">
            <a:schemeClr val="tx1"/>
          </a:fontRef>
        </p:style>
      </p:cxnSp>
      <p:grpSp>
        <p:nvGrpSpPr>
          <p:cNvPr id="22" name="Group 21" descr="Black and white graphic depicting a picture frame" title="Picture Frame">
            <a:extLst>
              <a:ext uri="{FF2B5EF4-FFF2-40B4-BE49-F238E27FC236}">
                <a16:creationId xmlns:a16="http://schemas.microsoft.com/office/drawing/2014/main" id="{82188758-E18A-4CE5-9D03-F4BF5D887C3F}"/>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60131" y="482171"/>
            <a:ext cx="6091791" cy="5149101"/>
            <a:chOff x="5446003" y="583365"/>
            <a:chExt cx="6091790" cy="5181928"/>
          </a:xfrm>
        </p:grpSpPr>
        <p:sp>
          <p:nvSpPr>
            <p:cNvPr id="23" name="Rectangle 22">
              <a:extLst>
                <a:ext uri="{FF2B5EF4-FFF2-40B4-BE49-F238E27FC236}">
                  <a16:creationId xmlns:a16="http://schemas.microsoft.com/office/drawing/2014/main" id="{821513DD-C15F-4381-AEA6-ED9E5E218CA6}"/>
                </a:ext>
              </a:extLst>
            </p:cNvPr>
            <p:cNvSpPr/>
            <p:nvPr>
              <p:extLst>
                <p:ext uri="{386F3935-93C4-4BCD-93E2-E3B085C9AB24}">
                  <p16:designElem xmlns:p16="http://schemas.microsoft.com/office/powerpoint/2015/main" val="1"/>
                </p:ext>
              </p:extLst>
            </p:nvPr>
          </p:nvSpPr>
          <p:spPr>
            <a:xfrm>
              <a:off x="5446003" y="583365"/>
              <a:ext cx="6091790" cy="518192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CED2DE01-7F43-4858-85FC-27022DA78120}"/>
                </a:ext>
              </a:extLst>
            </p:cNvPr>
            <p:cNvSpPr/>
            <p:nvPr>
              <p:extLst>
                <p:ext uri="{386F3935-93C4-4BCD-93E2-E3B085C9AB24}">
                  <p16:designElem xmlns:p16="http://schemas.microsoft.com/office/powerpoint/2015/main" val="1"/>
                </p:ext>
              </p:extLst>
            </p:nvPr>
          </p:nvSpPr>
          <p:spPr>
            <a:xfrm>
              <a:off x="5764828" y="915807"/>
              <a:ext cx="5461779" cy="4494927"/>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pic>
        <p:nvPicPr>
          <p:cNvPr id="4" name="Picture 3" descr="Man being tested on a respirator by a female" title="Repiratory Test">
            <a:extLst>
              <a:ext uri="{FF2B5EF4-FFF2-40B4-BE49-F238E27FC236}">
                <a16:creationId xmlns:a16="http://schemas.microsoft.com/office/drawing/2014/main" id="{A5939A73-0438-43F2-BADB-E98A9CDA6AA5}"/>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6106626" y="1065545"/>
            <a:ext cx="4821551" cy="3866172"/>
          </a:xfrm>
          <a:prstGeom prst="rect">
            <a:avLst/>
          </a:prstGeom>
        </p:spPr>
      </p:pic>
      <p:sp>
        <p:nvSpPr>
          <p:cNvPr id="7" name="Content Placeholder 6">
            <a:extLst>
              <a:ext uri="{FF2B5EF4-FFF2-40B4-BE49-F238E27FC236}">
                <a16:creationId xmlns:a16="http://schemas.microsoft.com/office/drawing/2014/main" id="{30175F1C-E569-4EBD-A784-D236097F0150}"/>
              </a:ext>
            </a:extLst>
          </p:cNvPr>
          <p:cNvSpPr>
            <a:spLocks noGrp="1"/>
          </p:cNvSpPr>
          <p:nvPr>
            <p:ph idx="1"/>
          </p:nvPr>
        </p:nvSpPr>
        <p:spPr>
          <a:xfrm>
            <a:off x="1451581" y="2015732"/>
            <a:ext cx="3526523" cy="3450613"/>
          </a:xfrm>
        </p:spPr>
        <p:txBody>
          <a:bodyPr>
            <a:normAutofit/>
          </a:bodyPr>
          <a:lstStyle/>
          <a:p>
            <a:r>
              <a:rPr lang="en-US" dirty="0"/>
              <a:t>The employer shall ensure that employees using a tight-fitting facepiece respirator pass an appropriate qualitative fit test (QLFT) or quantitative fit test (QNFT) as stated in this paragraph</a:t>
            </a:r>
          </a:p>
        </p:txBody>
      </p:sp>
      <p:sp>
        <p:nvSpPr>
          <p:cNvPr id="2" name="Title 1">
            <a:extLst>
              <a:ext uri="{FF2B5EF4-FFF2-40B4-BE49-F238E27FC236}">
                <a16:creationId xmlns:a16="http://schemas.microsoft.com/office/drawing/2014/main" id="{66E2E6E5-9C62-425C-A4AA-A2E9AB7D7755}"/>
              </a:ext>
            </a:extLst>
          </p:cNvPr>
          <p:cNvSpPr>
            <a:spLocks noGrp="1"/>
          </p:cNvSpPr>
          <p:nvPr>
            <p:ph type="title"/>
          </p:nvPr>
        </p:nvSpPr>
        <p:spPr>
          <a:xfrm>
            <a:off x="1451580" y="804520"/>
            <a:ext cx="3530157" cy="1049235"/>
          </a:xfrm>
        </p:spPr>
        <p:txBody>
          <a:bodyPr>
            <a:normAutofit/>
          </a:bodyPr>
          <a:lstStyle/>
          <a:p>
            <a:r>
              <a:rPr lang="en-US" dirty="0"/>
              <a:t>Fit testing</a:t>
            </a:r>
            <a:br>
              <a:rPr lang="en-US" dirty="0"/>
            </a:br>
            <a:r>
              <a:rPr lang="en-US" dirty="0"/>
              <a:t>29CFR1910.134(</a:t>
            </a:r>
            <a:r>
              <a:rPr lang="en-US" cap="none" dirty="0"/>
              <a:t>f</a:t>
            </a:r>
            <a:r>
              <a:rPr lang="en-US" dirty="0"/>
              <a:t>)</a:t>
            </a:r>
          </a:p>
        </p:txBody>
      </p:sp>
    </p:spTree>
    <p:extLst>
      <p:ext uri="{BB962C8B-B14F-4D97-AF65-F5344CB8AC3E}">
        <p14:creationId xmlns:p14="http://schemas.microsoft.com/office/powerpoint/2010/main" val="37401582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C7F6D8F-3AD1-4C15-8F02-F599A54CE5FC}"/>
              </a:ext>
            </a:extLst>
          </p:cNvPr>
          <p:cNvSpPr>
            <a:spLocks noGrp="1"/>
          </p:cNvSpPr>
          <p:nvPr>
            <p:ph idx="1"/>
          </p:nvPr>
        </p:nvSpPr>
        <p:spPr/>
        <p:txBody>
          <a:bodyPr/>
          <a:lstStyle/>
          <a:p>
            <a:r>
              <a:rPr lang="en-US" dirty="0"/>
              <a:t>Qualitative fit testing of respirators shall be accomplished by temporarily converting the respirator user's actual facepiece into a negative pressure respirator with appropriate filters, or by using an identical negative pressure air-purifying respirator facepiece with the same sealing surfaces as a surrogate for the atmosphere-supplying or powered air-purifying respirator facepiece</a:t>
            </a:r>
          </a:p>
        </p:txBody>
      </p:sp>
      <p:sp>
        <p:nvSpPr>
          <p:cNvPr id="2" name="Title 1">
            <a:extLst>
              <a:ext uri="{FF2B5EF4-FFF2-40B4-BE49-F238E27FC236}">
                <a16:creationId xmlns:a16="http://schemas.microsoft.com/office/drawing/2014/main" id="{F15D5567-DFBB-49D4-B2B5-591969E26EA9}"/>
              </a:ext>
            </a:extLst>
          </p:cNvPr>
          <p:cNvSpPr>
            <a:spLocks noGrp="1"/>
          </p:cNvSpPr>
          <p:nvPr>
            <p:ph type="title"/>
          </p:nvPr>
        </p:nvSpPr>
        <p:spPr>
          <a:xfrm>
            <a:off x="1451579" y="1215999"/>
            <a:ext cx="9603275" cy="1049235"/>
          </a:xfrm>
        </p:spPr>
        <p:txBody>
          <a:bodyPr>
            <a:normAutofit/>
          </a:bodyPr>
          <a:lstStyle/>
          <a:p>
            <a:r>
              <a:rPr lang="en-US" sz="2000" dirty="0"/>
              <a:t>Qualitative fit test</a:t>
            </a:r>
            <a:br>
              <a:rPr lang="en-US" sz="2000" dirty="0"/>
            </a:br>
            <a:r>
              <a:rPr lang="en-US" sz="2000" dirty="0"/>
              <a:t>29CFR1910.134(</a:t>
            </a:r>
            <a:r>
              <a:rPr lang="en-US" sz="2000" cap="none" dirty="0"/>
              <a:t>f</a:t>
            </a:r>
            <a:r>
              <a:rPr lang="en-US" sz="2000" dirty="0"/>
              <a:t>)(8)(</a:t>
            </a:r>
            <a:r>
              <a:rPr lang="en-US" sz="2000" cap="none" dirty="0" err="1"/>
              <a:t>i</a:t>
            </a:r>
            <a:r>
              <a:rPr lang="en-US" sz="2000" dirty="0"/>
              <a:t>)</a:t>
            </a:r>
          </a:p>
        </p:txBody>
      </p:sp>
    </p:spTree>
    <p:extLst>
      <p:ext uri="{BB962C8B-B14F-4D97-AF65-F5344CB8AC3E}">
        <p14:creationId xmlns:p14="http://schemas.microsoft.com/office/powerpoint/2010/main" val="40472179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C7F6D8F-3AD1-4C15-8F02-F599A54CE5FC}"/>
              </a:ext>
            </a:extLst>
          </p:cNvPr>
          <p:cNvSpPr>
            <a:spLocks noGrp="1"/>
          </p:cNvSpPr>
          <p:nvPr>
            <p:ph idx="1"/>
          </p:nvPr>
        </p:nvSpPr>
        <p:spPr/>
        <p:txBody>
          <a:bodyPr/>
          <a:lstStyle/>
          <a:p>
            <a:r>
              <a:rPr lang="en-US" dirty="0"/>
              <a:t>Quantitative fit testing of these respirators shall be accomplished by modifying the facepiece to allow sampling inside the facepiece in the breathing zone of the user, midway between the nose and mouth. This requirement shall be accomplished by installing a permanent sampling probe onto a surrogate facepiece, or by using a sampling adapter designed to temporarily provide a means of sampling air from inside the </a:t>
            </a:r>
            <a:r>
              <a:rPr lang="en-US" dirty="0" err="1"/>
              <a:t>facepiec</a:t>
            </a:r>
            <a:endParaRPr lang="en-US" dirty="0"/>
          </a:p>
        </p:txBody>
      </p:sp>
      <p:sp>
        <p:nvSpPr>
          <p:cNvPr id="2" name="Title 1">
            <a:extLst>
              <a:ext uri="{FF2B5EF4-FFF2-40B4-BE49-F238E27FC236}">
                <a16:creationId xmlns:a16="http://schemas.microsoft.com/office/drawing/2014/main" id="{F15D5567-DFBB-49D4-B2B5-591969E26EA9}"/>
              </a:ext>
            </a:extLst>
          </p:cNvPr>
          <p:cNvSpPr>
            <a:spLocks noGrp="1"/>
          </p:cNvSpPr>
          <p:nvPr>
            <p:ph type="title"/>
          </p:nvPr>
        </p:nvSpPr>
        <p:spPr>
          <a:xfrm>
            <a:off x="1451579" y="1215999"/>
            <a:ext cx="9603275" cy="1049235"/>
          </a:xfrm>
        </p:spPr>
        <p:txBody>
          <a:bodyPr>
            <a:normAutofit/>
          </a:bodyPr>
          <a:lstStyle/>
          <a:p>
            <a:r>
              <a:rPr lang="en-US" sz="2000" dirty="0"/>
              <a:t>Quantitative fit test</a:t>
            </a:r>
            <a:br>
              <a:rPr lang="en-US" sz="2000" dirty="0"/>
            </a:br>
            <a:r>
              <a:rPr lang="en-US" sz="2000" dirty="0"/>
              <a:t>29CFR1910.134(</a:t>
            </a:r>
            <a:r>
              <a:rPr lang="en-US" sz="2000" cap="none" dirty="0"/>
              <a:t>f</a:t>
            </a:r>
            <a:r>
              <a:rPr lang="en-US" sz="2000" dirty="0"/>
              <a:t>)(8)(</a:t>
            </a:r>
            <a:r>
              <a:rPr lang="en-US" sz="2000" cap="none" dirty="0"/>
              <a:t>ii</a:t>
            </a:r>
            <a:r>
              <a:rPr lang="en-US" sz="2000" dirty="0"/>
              <a:t>)</a:t>
            </a:r>
          </a:p>
        </p:txBody>
      </p:sp>
    </p:spTree>
    <p:extLst>
      <p:ext uri="{BB962C8B-B14F-4D97-AF65-F5344CB8AC3E}">
        <p14:creationId xmlns:p14="http://schemas.microsoft.com/office/powerpoint/2010/main" val="40720466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E8AEE40-3EA7-4207-AE49-778126F4492D}"/>
              </a:ext>
            </a:extLst>
          </p:cNvPr>
          <p:cNvSpPr>
            <a:spLocks noGrp="1"/>
          </p:cNvSpPr>
          <p:nvPr>
            <p:ph idx="1"/>
          </p:nvPr>
        </p:nvSpPr>
        <p:spPr>
          <a:xfrm>
            <a:off x="1451579" y="1981442"/>
            <a:ext cx="9603275" cy="3996448"/>
          </a:xfrm>
        </p:spPr>
        <p:txBody>
          <a:bodyPr>
            <a:normAutofit/>
          </a:bodyPr>
          <a:lstStyle/>
          <a:p>
            <a:r>
              <a:rPr lang="en-US" sz="1800" dirty="0"/>
              <a:t>The employer shall provide each respirator user with a respirator that is clean, sanitary, and in good working order. The employer shall ensure that respirators are cleaned and disinfected, or procedures recommended by the respirator manufacturer, provided that such procedures are of equivalent effectiveness.</a:t>
            </a:r>
          </a:p>
          <a:p>
            <a:r>
              <a:rPr lang="en-US" sz="1800" dirty="0"/>
              <a:t>The respirators shall be cleaned and disinfected at the following intervals:</a:t>
            </a:r>
          </a:p>
          <a:p>
            <a:pPr lvl="1"/>
            <a:r>
              <a:rPr lang="en-US" sz="1600" dirty="0"/>
              <a:t>Respirators issued for the exclusive use of an employee shall be cleaned and </a:t>
            </a:r>
            <a:r>
              <a:rPr lang="en-US" sz="1800" dirty="0"/>
              <a:t>disinfected as often as necessary to be maintained in a sanitary condition</a:t>
            </a:r>
          </a:p>
          <a:p>
            <a:pPr lvl="1"/>
            <a:r>
              <a:rPr lang="en-US" sz="1800" dirty="0"/>
              <a:t>Respirators issued to more than one employee shall be cleaned and disinfected before being worn by different individuals</a:t>
            </a:r>
          </a:p>
        </p:txBody>
      </p:sp>
      <p:sp>
        <p:nvSpPr>
          <p:cNvPr id="2" name="Title 1">
            <a:extLst>
              <a:ext uri="{FF2B5EF4-FFF2-40B4-BE49-F238E27FC236}">
                <a16:creationId xmlns:a16="http://schemas.microsoft.com/office/drawing/2014/main" id="{F53202A7-9526-401A-8243-18EA32C1A796}"/>
              </a:ext>
            </a:extLst>
          </p:cNvPr>
          <p:cNvSpPr>
            <a:spLocks noGrp="1"/>
          </p:cNvSpPr>
          <p:nvPr>
            <p:ph type="title"/>
          </p:nvPr>
        </p:nvSpPr>
        <p:spPr>
          <a:xfrm>
            <a:off x="1451579" y="1227429"/>
            <a:ext cx="9603275" cy="1049235"/>
          </a:xfrm>
        </p:spPr>
        <p:txBody>
          <a:bodyPr>
            <a:normAutofit/>
          </a:bodyPr>
          <a:lstStyle/>
          <a:p>
            <a:r>
              <a:rPr lang="en-US" sz="2000" dirty="0"/>
              <a:t>Cleaning and disinfecting</a:t>
            </a:r>
            <a:br>
              <a:rPr lang="en-US" sz="2000" dirty="0"/>
            </a:br>
            <a:r>
              <a:rPr lang="en-US" sz="2000" dirty="0"/>
              <a:t>29cfr1910.134(</a:t>
            </a:r>
            <a:r>
              <a:rPr lang="en-US" sz="2000" cap="none" dirty="0"/>
              <a:t>h</a:t>
            </a:r>
            <a:r>
              <a:rPr lang="en-US" sz="2000" dirty="0"/>
              <a:t>)(1) through 29CFR1910.134(</a:t>
            </a:r>
            <a:r>
              <a:rPr lang="en-US" sz="2000" cap="none" dirty="0"/>
              <a:t>h</a:t>
            </a:r>
            <a:r>
              <a:rPr lang="en-US" sz="2000" dirty="0"/>
              <a:t>)(1)(</a:t>
            </a:r>
            <a:r>
              <a:rPr lang="en-US" sz="2000" cap="none" dirty="0"/>
              <a:t>ii</a:t>
            </a:r>
            <a:r>
              <a:rPr lang="en-US" sz="2000" dirty="0"/>
              <a:t>)</a:t>
            </a:r>
          </a:p>
        </p:txBody>
      </p:sp>
    </p:spTree>
    <p:extLst>
      <p:ext uri="{BB962C8B-B14F-4D97-AF65-F5344CB8AC3E}">
        <p14:creationId xmlns:p14="http://schemas.microsoft.com/office/powerpoint/2010/main" val="35882492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10" name="Rectangle 9" title="Tan Box">
            <a:extLst>
              <a:ext uri="{FF2B5EF4-FFF2-40B4-BE49-F238E27FC236}">
                <a16:creationId xmlns:a16="http://schemas.microsoft.com/office/drawing/2014/main" id="{021A4066-B261-49FE-952E-A0FE3EE75CD2}"/>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descr="A picture containing indoor, furniture&#10;&#10;Description generated with high confidence">
            <a:extLst>
              <a:ext uri="{FF2B5EF4-FFF2-40B4-BE49-F238E27FC236}">
                <a16:creationId xmlns:a16="http://schemas.microsoft.com/office/drawing/2014/main" id="{D42F4933-2ECF-4EE5-BCE4-F19E3CA609F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cstate="email">
            <a:extLst>
              <a:ext uri="{28A0092B-C50C-407E-A947-70E740481C1C}">
                <a14:useLocalDpi xmlns:a14="http://schemas.microsoft.com/office/drawing/2010/main"/>
              </a:ext>
            </a:extLst>
          </a:blip>
          <a:srcRect b="-1562"/>
          <a:stretch/>
        </p:blipFill>
        <p:spPr bwMode="black">
          <a:xfrm>
            <a:off x="0" y="6126480"/>
            <a:ext cx="12192000" cy="742950"/>
          </a:xfrm>
          <a:prstGeom prst="rect">
            <a:avLst/>
          </a:prstGeom>
        </p:spPr>
      </p:pic>
      <p:cxnSp>
        <p:nvCxnSpPr>
          <p:cNvPr id="18" name="Straight Connector 17" title="Decoartive Red Line">
            <a:extLst>
              <a:ext uri="{FF2B5EF4-FFF2-40B4-BE49-F238E27FC236}">
                <a16:creationId xmlns:a16="http://schemas.microsoft.com/office/drawing/2014/main" id="{381B4579-E2EA-4BD7-94FF-0A0BEE135C6B}"/>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3896" y="1847088"/>
            <a:ext cx="3530885" cy="0"/>
          </a:xfrm>
          <a:prstGeom prst="line">
            <a:avLst/>
          </a:prstGeom>
          <a:ln w="31750"/>
        </p:spPr>
        <p:style>
          <a:lnRef idx="3">
            <a:schemeClr val="accent1"/>
          </a:lnRef>
          <a:fillRef idx="0">
            <a:schemeClr val="accent1"/>
          </a:fillRef>
          <a:effectRef idx="2">
            <a:schemeClr val="accent1"/>
          </a:effectRef>
          <a:fontRef idx="minor">
            <a:schemeClr val="tx1"/>
          </a:fontRef>
        </p:style>
      </p:cxnSp>
      <p:grpSp>
        <p:nvGrpSpPr>
          <p:cNvPr id="20" name="Group 19" descr="Black and white graphic depicting a picture frame" title="Picture Frame">
            <a:extLst>
              <a:ext uri="{FF2B5EF4-FFF2-40B4-BE49-F238E27FC236}">
                <a16:creationId xmlns:a16="http://schemas.microsoft.com/office/drawing/2014/main" id="{82188758-E18A-4CE5-9D03-F4BF5D887C3F}"/>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60131" y="482171"/>
            <a:ext cx="6091791" cy="5149101"/>
            <a:chOff x="5446003" y="583365"/>
            <a:chExt cx="6091790" cy="5181928"/>
          </a:xfrm>
        </p:grpSpPr>
        <p:sp>
          <p:nvSpPr>
            <p:cNvPr id="21" name="Rectangle 20">
              <a:extLst>
                <a:ext uri="{FF2B5EF4-FFF2-40B4-BE49-F238E27FC236}">
                  <a16:creationId xmlns:a16="http://schemas.microsoft.com/office/drawing/2014/main" id="{821513DD-C15F-4381-AEA6-ED9E5E218CA6}"/>
                </a:ext>
              </a:extLst>
            </p:cNvPr>
            <p:cNvSpPr/>
            <p:nvPr>
              <p:extLst>
                <p:ext uri="{386F3935-93C4-4BCD-93E2-E3B085C9AB24}">
                  <p16:designElem xmlns:p16="http://schemas.microsoft.com/office/powerpoint/2015/main" val="1"/>
                </p:ext>
              </p:extLst>
            </p:nvPr>
          </p:nvSpPr>
          <p:spPr>
            <a:xfrm>
              <a:off x="5446003" y="583365"/>
              <a:ext cx="6091790" cy="518192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CED2DE01-7F43-4858-85FC-27022DA78120}"/>
                </a:ext>
              </a:extLst>
            </p:cNvPr>
            <p:cNvSpPr/>
            <p:nvPr>
              <p:extLst>
                <p:ext uri="{386F3935-93C4-4BCD-93E2-E3B085C9AB24}">
                  <p16:designElem xmlns:p16="http://schemas.microsoft.com/office/powerpoint/2015/main" val="1"/>
                </p:ext>
              </p:extLst>
            </p:nvPr>
          </p:nvSpPr>
          <p:spPr>
            <a:xfrm>
              <a:off x="5764828" y="915807"/>
              <a:ext cx="5461779" cy="4494927"/>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pic>
        <p:nvPicPr>
          <p:cNvPr id="5" name="Picture 2" descr="Graphic labeling the different parts to an abrasive blasting machine" title="Abrasive Blasting Graphic">
            <a:extLst>
              <a:ext uri="{FF2B5EF4-FFF2-40B4-BE49-F238E27FC236}">
                <a16:creationId xmlns:a16="http://schemas.microsoft.com/office/drawing/2014/main" id="{C3C411AF-DBE5-4E68-9A40-6F1E8A11491D}"/>
              </a:ext>
            </a:extLst>
          </p:cNvPr>
          <p:cNvPicPr>
            <a:picLocks noChangeAspect="1" noChangeArrowheads="1"/>
          </p:cNvPicPr>
          <p:nvPr/>
        </p:nvPicPr>
        <p:blipFill rotWithShape="1">
          <a:blip r:embed="rId3" cstate="email">
            <a:extLst>
              <a:ext uri="{28A0092B-C50C-407E-A947-70E740481C1C}">
                <a14:useLocalDpi xmlns:a14="http://schemas.microsoft.com/office/drawing/2010/main"/>
              </a:ext>
            </a:extLst>
          </a:blip>
          <a:srcRect r="6276" b="4"/>
          <a:stretch/>
        </p:blipFill>
        <p:spPr bwMode="auto">
          <a:xfrm>
            <a:off x="6093926" y="1116345"/>
            <a:ext cx="4821551" cy="3866172"/>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a:extLst>
              <a:ext uri="{FF2B5EF4-FFF2-40B4-BE49-F238E27FC236}">
                <a16:creationId xmlns:a16="http://schemas.microsoft.com/office/drawing/2014/main" id="{86ECFB89-02DE-4EEA-9248-EFEA2520FE5D}"/>
              </a:ext>
            </a:extLst>
          </p:cNvPr>
          <p:cNvSpPr>
            <a:spLocks noGrp="1"/>
          </p:cNvSpPr>
          <p:nvPr>
            <p:ph idx="1"/>
          </p:nvPr>
        </p:nvSpPr>
        <p:spPr>
          <a:xfrm>
            <a:off x="1451581" y="2015732"/>
            <a:ext cx="3526523" cy="3450613"/>
          </a:xfrm>
        </p:spPr>
        <p:txBody>
          <a:bodyPr>
            <a:normAutofit/>
          </a:bodyPr>
          <a:lstStyle/>
          <a:p>
            <a:pPr marL="0" indent="0">
              <a:buNone/>
            </a:pPr>
            <a:r>
              <a:rPr lang="en-US" dirty="0"/>
              <a:t>One of the most common methods of maintaining a vessel is to employ some sort of abrasive blasting or cleaning method.  This activity can be defined as: </a:t>
            </a:r>
            <a:r>
              <a:rPr lang="en-US" i="1" dirty="0"/>
              <a:t>the use of abrasive material surface cleaning, removal or preparation of a material.</a:t>
            </a:r>
          </a:p>
          <a:p>
            <a:pPr marL="0" indent="0">
              <a:buNone/>
            </a:pPr>
            <a:endParaRPr lang="en-US" dirty="0"/>
          </a:p>
        </p:txBody>
      </p:sp>
      <p:sp>
        <p:nvSpPr>
          <p:cNvPr id="2" name="Title 1">
            <a:extLst>
              <a:ext uri="{FF2B5EF4-FFF2-40B4-BE49-F238E27FC236}">
                <a16:creationId xmlns:a16="http://schemas.microsoft.com/office/drawing/2014/main" id="{E4C94CF6-E345-46A6-A0B9-E4D0496C9C7F}"/>
              </a:ext>
            </a:extLst>
          </p:cNvPr>
          <p:cNvSpPr>
            <a:spLocks noGrp="1"/>
          </p:cNvSpPr>
          <p:nvPr>
            <p:ph type="title"/>
          </p:nvPr>
        </p:nvSpPr>
        <p:spPr>
          <a:xfrm>
            <a:off x="1451580" y="804520"/>
            <a:ext cx="3530157" cy="1049235"/>
          </a:xfrm>
        </p:spPr>
        <p:txBody>
          <a:bodyPr>
            <a:normAutofit/>
          </a:bodyPr>
          <a:lstStyle/>
          <a:p>
            <a:r>
              <a:rPr lang="en-US" dirty="0"/>
              <a:t>abrasive blasting</a:t>
            </a:r>
          </a:p>
        </p:txBody>
      </p:sp>
    </p:spTree>
    <p:extLst>
      <p:ext uri="{BB962C8B-B14F-4D97-AF65-F5344CB8AC3E}">
        <p14:creationId xmlns:p14="http://schemas.microsoft.com/office/powerpoint/2010/main" val="21438601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pic>
        <p:nvPicPr>
          <p:cNvPr id="13" name="Picture 12" descr="A picture containing indoor, furniture&#10;&#10;Description generated with high confidence">
            <a:extLst>
              <a:ext uri="{FF2B5EF4-FFF2-40B4-BE49-F238E27FC236}">
                <a16:creationId xmlns:a16="http://schemas.microsoft.com/office/drawing/2014/main" id="{012FDCFE-9AD2-4D8A-8CBF-B3AA37EBF6DD}"/>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cstate="email">
            <a:extLst>
              <a:ext uri="{28A0092B-C50C-407E-A947-70E740481C1C}">
                <a14:useLocalDpi xmlns:a14="http://schemas.microsoft.com/office/drawing/2010/main"/>
              </a:ext>
            </a:extLst>
          </a:blip>
          <a:srcRect b="-1562"/>
          <a:stretch/>
        </p:blipFill>
        <p:spPr bwMode="black">
          <a:xfrm>
            <a:off x="0" y="6126480"/>
            <a:ext cx="12192000" cy="742950"/>
          </a:xfrm>
          <a:prstGeom prst="rect">
            <a:avLst/>
          </a:prstGeom>
        </p:spPr>
      </p:pic>
      <p:cxnSp>
        <p:nvCxnSpPr>
          <p:cNvPr id="17" name="Straight Connector 16" title="Decorative Red Line">
            <a:extLst>
              <a:ext uri="{FF2B5EF4-FFF2-40B4-BE49-F238E27FC236}">
                <a16:creationId xmlns:a16="http://schemas.microsoft.com/office/drawing/2014/main" id="{BECF35C3-8B44-4F4B-BD25-4C01823DB22A}"/>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 useBgFill="1">
        <p:nvSpPr>
          <p:cNvPr id="19" name="Rectangle 18" title="Tan Box">
            <a:extLst>
              <a:ext uri="{FF2B5EF4-FFF2-40B4-BE49-F238E27FC236}">
                <a16:creationId xmlns:a16="http://schemas.microsoft.com/office/drawing/2014/main" id="{D0712110-0BC1-4B31-B3BB-63B44222E87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Picture 22" descr="A picture containing indoor, furniture&#10;&#10;Description generated with high confidence">
            <a:extLst>
              <a:ext uri="{FF2B5EF4-FFF2-40B4-BE49-F238E27FC236}">
                <a16:creationId xmlns:a16="http://schemas.microsoft.com/office/drawing/2014/main" id="{25CED634-E2D0-4AB7-96DD-816C9B52C5CF}"/>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cstate="email">
            <a:extLst>
              <a:ext uri="{28A0092B-C50C-407E-A947-70E740481C1C}">
                <a14:useLocalDpi xmlns:a14="http://schemas.microsoft.com/office/drawing/2010/main"/>
              </a:ext>
            </a:extLst>
          </a:blip>
          <a:srcRect b="-1562"/>
          <a:stretch/>
        </p:blipFill>
        <p:spPr bwMode="black">
          <a:xfrm>
            <a:off x="0" y="6126480"/>
            <a:ext cx="12192000" cy="742950"/>
          </a:xfrm>
          <a:prstGeom prst="rect">
            <a:avLst/>
          </a:prstGeom>
        </p:spPr>
      </p:pic>
      <p:cxnSp>
        <p:nvCxnSpPr>
          <p:cNvPr id="27" name="Straight Connector 26" title="Decorative Red Line">
            <a:extLst>
              <a:ext uri="{FF2B5EF4-FFF2-40B4-BE49-F238E27FC236}">
                <a16:creationId xmlns:a16="http://schemas.microsoft.com/office/drawing/2014/main" id="{FA6123F2-4B61-414F-A7E5-5B7828EACAE2}"/>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2617" y="3528543"/>
            <a:ext cx="4171479" cy="0"/>
          </a:xfrm>
          <a:prstGeom prst="line">
            <a:avLst/>
          </a:prstGeom>
          <a:ln w="31750"/>
        </p:spPr>
        <p:style>
          <a:lnRef idx="3">
            <a:schemeClr val="accent1"/>
          </a:lnRef>
          <a:fillRef idx="0">
            <a:schemeClr val="accent1"/>
          </a:fillRef>
          <a:effectRef idx="2">
            <a:schemeClr val="accent1"/>
          </a:effectRef>
          <a:fontRef idx="minor">
            <a:schemeClr val="tx1"/>
          </a:fontRef>
        </p:style>
      </p:cxnSp>
      <p:pic>
        <p:nvPicPr>
          <p:cNvPr id="6" name="Picture 2" descr="Image showing different abrasive blasting materials." title="Abrasive Blasting Materials">
            <a:extLst>
              <a:ext uri="{FF2B5EF4-FFF2-40B4-BE49-F238E27FC236}">
                <a16:creationId xmlns:a16="http://schemas.microsoft.com/office/drawing/2014/main" id="{C73F3F28-46E8-4174-A5C1-F756EF3B8907}"/>
              </a:ext>
            </a:extLst>
          </p:cNvPr>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6094411" y="693174"/>
            <a:ext cx="5689550" cy="469229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a:extLst>
              <a:ext uri="{FF2B5EF4-FFF2-40B4-BE49-F238E27FC236}">
                <a16:creationId xmlns:a16="http://schemas.microsoft.com/office/drawing/2014/main" id="{797DF5BF-1886-4699-9924-0E8250F58435}"/>
              </a:ext>
            </a:extLst>
          </p:cNvPr>
          <p:cNvSpPr>
            <a:spLocks noGrp="1"/>
          </p:cNvSpPr>
          <p:nvPr>
            <p:ph type="title"/>
          </p:nvPr>
        </p:nvSpPr>
        <p:spPr>
          <a:xfrm>
            <a:off x="1452616" y="962902"/>
            <a:ext cx="4176384" cy="2380828"/>
          </a:xfrm>
        </p:spPr>
        <p:txBody>
          <a:bodyPr vert="horz" lIns="91440" tIns="45720" rIns="91440" bIns="0" rtlCol="0" anchor="b">
            <a:normAutofit/>
          </a:bodyPr>
          <a:lstStyle/>
          <a:p>
            <a:r>
              <a:rPr lang="en-US" sz="4100" dirty="0"/>
              <a:t>Abrasive blasting material examples</a:t>
            </a:r>
          </a:p>
        </p:txBody>
      </p:sp>
    </p:spTree>
    <p:extLst>
      <p:ext uri="{BB962C8B-B14F-4D97-AF65-F5344CB8AC3E}">
        <p14:creationId xmlns:p14="http://schemas.microsoft.com/office/powerpoint/2010/main" val="17127158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8C0A139-6138-4695-917C-2F1C23BC5274}"/>
              </a:ext>
            </a:extLst>
          </p:cNvPr>
          <p:cNvSpPr>
            <a:spLocks noGrp="1"/>
          </p:cNvSpPr>
          <p:nvPr>
            <p:ph idx="1"/>
          </p:nvPr>
        </p:nvSpPr>
        <p:spPr/>
        <p:txBody>
          <a:bodyPr/>
          <a:lstStyle/>
          <a:p>
            <a:r>
              <a:rPr lang="en-US" dirty="0"/>
              <a:t>Base Material</a:t>
            </a:r>
          </a:p>
          <a:p>
            <a:pPr lvl="1"/>
            <a:r>
              <a:rPr lang="en-US" dirty="0"/>
              <a:t>Steel, aluminum, stainless steel, galvanized steel, copper-nickel and other copper alloys</a:t>
            </a:r>
          </a:p>
          <a:p>
            <a:r>
              <a:rPr lang="en-US" dirty="0"/>
              <a:t>Surface Coatings</a:t>
            </a:r>
          </a:p>
          <a:p>
            <a:pPr lvl="1"/>
            <a:r>
              <a:rPr lang="en-US" dirty="0"/>
              <a:t>Primers, anticorrosives and antifouling paints</a:t>
            </a:r>
          </a:p>
          <a:p>
            <a:r>
              <a:rPr lang="en-US" dirty="0"/>
              <a:t>Abrasive Blasting Materials</a:t>
            </a:r>
          </a:p>
          <a:p>
            <a:pPr lvl="1"/>
            <a:r>
              <a:rPr lang="en-US" dirty="0"/>
              <a:t>Coal slag, copper slag, nickel slag, glass, steel grit, garnet, silica sand</a:t>
            </a:r>
          </a:p>
        </p:txBody>
      </p:sp>
      <p:sp>
        <p:nvSpPr>
          <p:cNvPr id="2" name="Title 1">
            <a:extLst>
              <a:ext uri="{FF2B5EF4-FFF2-40B4-BE49-F238E27FC236}">
                <a16:creationId xmlns:a16="http://schemas.microsoft.com/office/drawing/2014/main" id="{05DFD9D4-647C-4FFA-AF8A-BF19BFF5B5CB}"/>
              </a:ext>
            </a:extLst>
          </p:cNvPr>
          <p:cNvSpPr>
            <a:spLocks noGrp="1"/>
          </p:cNvSpPr>
          <p:nvPr>
            <p:ph type="title"/>
          </p:nvPr>
        </p:nvSpPr>
        <p:spPr>
          <a:xfrm>
            <a:off x="1451579" y="1503019"/>
            <a:ext cx="9603275" cy="1049235"/>
          </a:xfrm>
        </p:spPr>
        <p:txBody>
          <a:bodyPr>
            <a:normAutofit/>
          </a:bodyPr>
          <a:lstStyle/>
          <a:p>
            <a:r>
              <a:rPr lang="en-US" sz="2000" dirty="0"/>
              <a:t>Sources of potential air contaminants</a:t>
            </a:r>
          </a:p>
        </p:txBody>
      </p:sp>
    </p:spTree>
    <p:extLst>
      <p:ext uri="{BB962C8B-B14F-4D97-AF65-F5344CB8AC3E}">
        <p14:creationId xmlns:p14="http://schemas.microsoft.com/office/powerpoint/2010/main" val="25804303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528B786-FD7F-49CA-A8E5-C14F66A11654}"/>
              </a:ext>
            </a:extLst>
          </p:cNvPr>
          <p:cNvSpPr txBox="1">
            <a:spLocks/>
          </p:cNvSpPr>
          <p:nvPr/>
        </p:nvSpPr>
        <p:spPr>
          <a:xfrm>
            <a:off x="496955" y="420624"/>
            <a:ext cx="11209866" cy="3760436"/>
          </a:xfrm>
          <a:prstGeom prst="rect">
            <a:avLst/>
          </a:prstGeom>
        </p:spPr>
        <p:txBody>
          <a:bodyPr>
            <a:normAutofit lnSpcReduction="10000"/>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a:buNone/>
            </a:pPr>
            <a:r>
              <a:rPr lang="en-US" dirty="0">
                <a:solidFill>
                  <a:schemeClr val="accent1">
                    <a:lumMod val="50000"/>
                  </a:schemeClr>
                </a:solidFill>
                <a:latin typeface="Arial" panose="020B0604020202020204" pitchFamily="34" charset="0"/>
                <a:cs typeface="Arial" panose="020B0604020202020204" pitchFamily="34" charset="0"/>
              </a:rPr>
              <a:t>This material was produced under grant number SH-31202-SH7  from the Occupational Safety and Health Administration, U.S. Department of Labor. It does not necessarily reflect the views or policies of the U.S. Department of Labor, nor does mention of trade names, commercial products, or organizations imply endorsement by the U.S. Government.</a:t>
            </a:r>
          </a:p>
          <a:p>
            <a:pPr marL="0" indent="0">
              <a:buNone/>
            </a:pPr>
            <a:endParaRPr lang="en-US" dirty="0">
              <a:solidFill>
                <a:schemeClr val="accent1">
                  <a:lumMod val="50000"/>
                </a:schemeClr>
              </a:solidFill>
              <a:latin typeface="Arial" panose="020B0604020202020204" pitchFamily="34" charset="0"/>
              <a:cs typeface="Arial" panose="020B0604020202020204" pitchFamily="34" charset="0"/>
            </a:endParaRPr>
          </a:p>
          <a:p>
            <a:pPr marL="0" indent="0">
              <a:buNone/>
            </a:pPr>
            <a:r>
              <a:rPr lang="en-US" dirty="0">
                <a:solidFill>
                  <a:schemeClr val="accent1">
                    <a:lumMod val="50000"/>
                  </a:schemeClr>
                </a:solidFill>
                <a:latin typeface="Arial" panose="020B0604020202020204" pitchFamily="34" charset="0"/>
                <a:cs typeface="Arial" panose="020B0604020202020204" pitchFamily="34" charset="0"/>
              </a:rPr>
              <a:t>This presentation is intended to discuss Federal Regulations only - your individual State requirements may be more stringent as many states operate their own state OSHA and they may have adopted maritime standards that are different from information presented in this training.  If you live in a state with an OSHA approved state plan, you should contact your local administrator for further information on the standards applicable in your state.</a:t>
            </a:r>
          </a:p>
        </p:txBody>
      </p:sp>
      <p:sp>
        <p:nvSpPr>
          <p:cNvPr id="2" name="Title 1"/>
          <p:cNvSpPr>
            <a:spLocks noGrp="1"/>
          </p:cNvSpPr>
          <p:nvPr>
            <p:ph type="title" idx="4294967295"/>
          </p:nvPr>
        </p:nvSpPr>
        <p:spPr>
          <a:xfrm>
            <a:off x="-3298221" y="804519"/>
            <a:ext cx="2612421" cy="1049235"/>
          </a:xfrm>
        </p:spPr>
        <p:txBody>
          <a:bodyPr/>
          <a:lstStyle/>
          <a:p>
            <a:r>
              <a:rPr lang="en-US" dirty="0"/>
              <a:t>Disclaimer</a:t>
            </a:r>
          </a:p>
        </p:txBody>
      </p:sp>
    </p:spTree>
    <p:extLst>
      <p:ext uri="{BB962C8B-B14F-4D97-AF65-F5344CB8AC3E}">
        <p14:creationId xmlns:p14="http://schemas.microsoft.com/office/powerpoint/2010/main" val="15217623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28" name="Rectangle 27" title="Tan Box">
            <a:extLst>
              <a:ext uri="{FF2B5EF4-FFF2-40B4-BE49-F238E27FC236}">
                <a16:creationId xmlns:a16="http://schemas.microsoft.com/office/drawing/2014/main" id="{021A4066-B261-49FE-952E-A0FE3EE75CD2}"/>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2" name="Picture 31" descr="A picture containing indoor, furniture&#10;&#10;Description generated with high confidence">
            <a:extLst>
              <a:ext uri="{FF2B5EF4-FFF2-40B4-BE49-F238E27FC236}">
                <a16:creationId xmlns:a16="http://schemas.microsoft.com/office/drawing/2014/main" id="{D42F4933-2ECF-4EE5-BCE4-F19E3CA609F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cstate="email">
            <a:extLst>
              <a:ext uri="{28A0092B-C50C-407E-A947-70E740481C1C}">
                <a14:useLocalDpi xmlns:a14="http://schemas.microsoft.com/office/drawing/2010/main"/>
              </a:ext>
            </a:extLst>
          </a:blip>
          <a:srcRect b="-1562"/>
          <a:stretch/>
        </p:blipFill>
        <p:spPr bwMode="black">
          <a:xfrm>
            <a:off x="0" y="6126480"/>
            <a:ext cx="12192000" cy="742950"/>
          </a:xfrm>
          <a:prstGeom prst="rect">
            <a:avLst/>
          </a:prstGeom>
        </p:spPr>
      </p:pic>
      <p:cxnSp>
        <p:nvCxnSpPr>
          <p:cNvPr id="36" name="Straight Connector 35" title="Decorative Red Line">
            <a:extLst>
              <a:ext uri="{FF2B5EF4-FFF2-40B4-BE49-F238E27FC236}">
                <a16:creationId xmlns:a16="http://schemas.microsoft.com/office/drawing/2014/main" id="{381B4579-E2EA-4BD7-94FF-0A0BEE135C6B}"/>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3896" y="1847088"/>
            <a:ext cx="3530885" cy="0"/>
          </a:xfrm>
          <a:prstGeom prst="line">
            <a:avLst/>
          </a:prstGeom>
          <a:ln w="31750"/>
        </p:spPr>
        <p:style>
          <a:lnRef idx="3">
            <a:schemeClr val="accent1"/>
          </a:lnRef>
          <a:fillRef idx="0">
            <a:schemeClr val="accent1"/>
          </a:fillRef>
          <a:effectRef idx="2">
            <a:schemeClr val="accent1"/>
          </a:effectRef>
          <a:fontRef idx="minor">
            <a:schemeClr val="tx1"/>
          </a:fontRef>
        </p:style>
      </p:cxnSp>
      <p:grpSp>
        <p:nvGrpSpPr>
          <p:cNvPr id="38" name="Group 37" descr="Black and white graphic depicting a picture frame" title="Picture Frame">
            <a:extLst>
              <a:ext uri="{FF2B5EF4-FFF2-40B4-BE49-F238E27FC236}">
                <a16:creationId xmlns:a16="http://schemas.microsoft.com/office/drawing/2014/main" id="{82188758-E18A-4CE5-9D03-F4BF5D887C3F}"/>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60131" y="482171"/>
            <a:ext cx="6091791" cy="5149101"/>
            <a:chOff x="5446003" y="583365"/>
            <a:chExt cx="6091790" cy="5181928"/>
          </a:xfrm>
        </p:grpSpPr>
        <p:sp>
          <p:nvSpPr>
            <p:cNvPr id="39" name="Rectangle 38">
              <a:extLst>
                <a:ext uri="{FF2B5EF4-FFF2-40B4-BE49-F238E27FC236}">
                  <a16:creationId xmlns:a16="http://schemas.microsoft.com/office/drawing/2014/main" id="{821513DD-C15F-4381-AEA6-ED9E5E218CA6}"/>
                </a:ext>
              </a:extLst>
            </p:cNvPr>
            <p:cNvSpPr/>
            <p:nvPr>
              <p:extLst>
                <p:ext uri="{386F3935-93C4-4BCD-93E2-E3B085C9AB24}">
                  <p16:designElem xmlns:p16="http://schemas.microsoft.com/office/powerpoint/2015/main" val="1"/>
                </p:ext>
              </p:extLst>
            </p:nvPr>
          </p:nvSpPr>
          <p:spPr>
            <a:xfrm>
              <a:off x="5446003" y="583365"/>
              <a:ext cx="6091790" cy="518192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0" name="Rectangle 39">
              <a:extLst>
                <a:ext uri="{FF2B5EF4-FFF2-40B4-BE49-F238E27FC236}">
                  <a16:creationId xmlns:a16="http://schemas.microsoft.com/office/drawing/2014/main" id="{CED2DE01-7F43-4858-85FC-27022DA78120}"/>
                </a:ext>
              </a:extLst>
            </p:cNvPr>
            <p:cNvSpPr/>
            <p:nvPr>
              <p:extLst>
                <p:ext uri="{386F3935-93C4-4BCD-93E2-E3B085C9AB24}">
                  <p16:designElem xmlns:p16="http://schemas.microsoft.com/office/powerpoint/2015/main" val="1"/>
                </p:ext>
              </p:extLst>
            </p:nvPr>
          </p:nvSpPr>
          <p:spPr>
            <a:xfrm>
              <a:off x="5764828" y="915807"/>
              <a:ext cx="5461779" cy="4494927"/>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pic>
        <p:nvPicPr>
          <p:cNvPr id="10" name="Content Placeholder 6" descr="table showing examples of surface coating concentrations" title="Surface Coating Conentrations Table">
            <a:extLst>
              <a:ext uri="{FF2B5EF4-FFF2-40B4-BE49-F238E27FC236}">
                <a16:creationId xmlns:a16="http://schemas.microsoft.com/office/drawing/2014/main" id="{5BF5737F-9E27-4486-AEBA-2C7294AC503D}"/>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6093926" y="1116345"/>
            <a:ext cx="4821551" cy="3866172"/>
          </a:xfrm>
          <a:prstGeom prst="rect">
            <a:avLst/>
          </a:prstGeom>
        </p:spPr>
      </p:pic>
      <p:sp>
        <p:nvSpPr>
          <p:cNvPr id="12" name="Content Placeholder 11"/>
          <p:cNvSpPr>
            <a:spLocks noGrp="1"/>
          </p:cNvSpPr>
          <p:nvPr>
            <p:ph idx="1"/>
          </p:nvPr>
        </p:nvSpPr>
        <p:spPr>
          <a:xfrm>
            <a:off x="1451581" y="2015732"/>
            <a:ext cx="3526523" cy="3450613"/>
          </a:xfrm>
        </p:spPr>
        <p:txBody>
          <a:bodyPr>
            <a:normAutofit/>
          </a:bodyPr>
          <a:lstStyle/>
          <a:p>
            <a:r>
              <a:rPr lang="en-US" dirty="0"/>
              <a:t>Other potential components of concern: </a:t>
            </a:r>
          </a:p>
          <a:p>
            <a:pPr lvl="1"/>
            <a:r>
              <a:rPr lang="en-US" dirty="0"/>
              <a:t>Al, Ba, Co, Cu,  Fe,  Mg, Mo, P, Se, Na, </a:t>
            </a:r>
            <a:r>
              <a:rPr lang="en-US" dirty="0" err="1"/>
              <a:t>Te</a:t>
            </a:r>
            <a:r>
              <a:rPr lang="en-US" dirty="0"/>
              <a:t>, Tl , Y, Zn, </a:t>
            </a:r>
            <a:r>
              <a:rPr lang="en-US" dirty="0" err="1"/>
              <a:t>Zr</a:t>
            </a:r>
            <a:endParaRPr lang="en-US" dirty="0"/>
          </a:p>
          <a:p>
            <a:pPr lvl="1"/>
            <a:endParaRPr lang="en-US" dirty="0"/>
          </a:p>
          <a:p>
            <a:pPr lvl="1"/>
            <a:endParaRPr lang="en-US" dirty="0"/>
          </a:p>
          <a:p>
            <a:r>
              <a:rPr lang="en-US" dirty="0"/>
              <a:t>All results are in PPM</a:t>
            </a:r>
          </a:p>
        </p:txBody>
      </p:sp>
      <p:sp>
        <p:nvSpPr>
          <p:cNvPr id="2" name="Title 1">
            <a:extLst>
              <a:ext uri="{FF2B5EF4-FFF2-40B4-BE49-F238E27FC236}">
                <a16:creationId xmlns:a16="http://schemas.microsoft.com/office/drawing/2014/main" id="{317BFABE-3E0A-4C61-B99F-B635652A3587}"/>
              </a:ext>
            </a:extLst>
          </p:cNvPr>
          <p:cNvSpPr>
            <a:spLocks noGrp="1"/>
          </p:cNvSpPr>
          <p:nvPr>
            <p:ph type="title"/>
          </p:nvPr>
        </p:nvSpPr>
        <p:spPr>
          <a:xfrm>
            <a:off x="1451580" y="804520"/>
            <a:ext cx="3530157" cy="1049235"/>
          </a:xfrm>
        </p:spPr>
        <p:txBody>
          <a:bodyPr>
            <a:normAutofit/>
          </a:bodyPr>
          <a:lstStyle/>
          <a:p>
            <a:r>
              <a:rPr lang="en-US" sz="2200" dirty="0"/>
              <a:t>Example Surface Coating Concentrations</a:t>
            </a:r>
          </a:p>
        </p:txBody>
      </p:sp>
    </p:spTree>
    <p:extLst>
      <p:ext uri="{BB962C8B-B14F-4D97-AF65-F5344CB8AC3E}">
        <p14:creationId xmlns:p14="http://schemas.microsoft.com/office/powerpoint/2010/main" val="19580959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0F851AE-3425-4F0B-BCEC-8D59AD9CDC25}"/>
              </a:ext>
            </a:extLst>
          </p:cNvPr>
          <p:cNvSpPr>
            <a:spLocks noGrp="1"/>
          </p:cNvSpPr>
          <p:nvPr>
            <p:ph idx="1"/>
          </p:nvPr>
        </p:nvSpPr>
        <p:spPr>
          <a:xfrm>
            <a:off x="1565879" y="1981442"/>
            <a:ext cx="9603275" cy="4087888"/>
          </a:xfrm>
        </p:spPr>
        <p:txBody>
          <a:bodyPr>
            <a:normAutofit lnSpcReduction="10000"/>
          </a:bodyPr>
          <a:lstStyle/>
          <a:p>
            <a:r>
              <a:rPr lang="en-US" dirty="0"/>
              <a:t>Equipment. Hoses and fittings used for abrasive blasting shall meet the following requirements:</a:t>
            </a:r>
          </a:p>
          <a:p>
            <a:pPr lvl="1"/>
            <a:r>
              <a:rPr lang="en-US" dirty="0"/>
              <a:t>Hoses. Hose of a type to prevent shocks from static electricity shall be used</a:t>
            </a:r>
          </a:p>
          <a:p>
            <a:pPr lvl="1"/>
            <a:r>
              <a:rPr lang="en-US" dirty="0"/>
              <a:t>Hose couplings. Hose lengths shall be joined by metal couplings secured to the outside of the hose to avoid erosion and weakening of the couplings</a:t>
            </a:r>
          </a:p>
          <a:p>
            <a:pPr lvl="1"/>
            <a:r>
              <a:rPr lang="en-US" dirty="0"/>
              <a:t>Nozzles. Nozzles shall be attached to the hose by fittings that will prevent the nozzle from unintentionally becoming disengaged. Nozzle attachments shall be of metal and shall fit onto the hose externally</a:t>
            </a:r>
          </a:p>
          <a:p>
            <a:pPr lvl="1"/>
            <a:r>
              <a:rPr lang="en-US" dirty="0"/>
              <a:t>Dead man control. A dead man control device shall be provided at the nozzle end of the blasting hose either to provide direct cutoff or to signal the pot tender by means of a visual and audible signal to cut off the flow, in the event the blaster loses control of the hose. The pot tender shall be available at all times to respond immediately to the signal</a:t>
            </a:r>
          </a:p>
        </p:txBody>
      </p:sp>
      <p:sp>
        <p:nvSpPr>
          <p:cNvPr id="2" name="Title 1">
            <a:extLst>
              <a:ext uri="{FF2B5EF4-FFF2-40B4-BE49-F238E27FC236}">
                <a16:creationId xmlns:a16="http://schemas.microsoft.com/office/drawing/2014/main" id="{77B25B2C-83C0-4361-99F6-4AC1C3BE65EA}"/>
              </a:ext>
            </a:extLst>
          </p:cNvPr>
          <p:cNvSpPr>
            <a:spLocks noGrp="1"/>
          </p:cNvSpPr>
          <p:nvPr>
            <p:ph type="title"/>
          </p:nvPr>
        </p:nvSpPr>
        <p:spPr>
          <a:xfrm>
            <a:off x="1451579" y="1215999"/>
            <a:ext cx="9603275" cy="1049235"/>
          </a:xfrm>
        </p:spPr>
        <p:txBody>
          <a:bodyPr>
            <a:normAutofit/>
          </a:bodyPr>
          <a:lstStyle/>
          <a:p>
            <a:r>
              <a:rPr lang="en-US" sz="2000" dirty="0"/>
              <a:t>Abrasive blasting</a:t>
            </a:r>
            <a:br>
              <a:rPr lang="en-US" sz="2000" dirty="0"/>
            </a:br>
            <a:r>
              <a:rPr lang="en-US" sz="2000" dirty="0"/>
              <a:t>29cfr1915.34(</a:t>
            </a:r>
            <a:r>
              <a:rPr lang="en-US" sz="2000" cap="none" dirty="0"/>
              <a:t>c</a:t>
            </a:r>
            <a:r>
              <a:rPr lang="en-US" sz="2000" dirty="0"/>
              <a:t>) through 29cfr1915.34(</a:t>
            </a:r>
            <a:r>
              <a:rPr lang="en-US" sz="2000" cap="none" dirty="0"/>
              <a:t>c</a:t>
            </a:r>
            <a:r>
              <a:rPr lang="en-US" sz="2000" dirty="0"/>
              <a:t>)(1)(</a:t>
            </a:r>
            <a:r>
              <a:rPr lang="en-US" sz="2000" cap="none" dirty="0"/>
              <a:t>iv</a:t>
            </a:r>
            <a:r>
              <a:rPr lang="en-US" sz="2000" dirty="0"/>
              <a:t>)</a:t>
            </a:r>
          </a:p>
        </p:txBody>
      </p:sp>
    </p:spTree>
    <p:extLst>
      <p:ext uri="{BB962C8B-B14F-4D97-AF65-F5344CB8AC3E}">
        <p14:creationId xmlns:p14="http://schemas.microsoft.com/office/powerpoint/2010/main" val="38684964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pic>
        <p:nvPicPr>
          <p:cNvPr id="52" name="Picture 38" descr="A picture containing indoor, furniture&#10;&#10;Description generated with high confidence">
            <a:extLst>
              <a:ext uri="{FF2B5EF4-FFF2-40B4-BE49-F238E27FC236}">
                <a16:creationId xmlns:a16="http://schemas.microsoft.com/office/drawing/2014/main" id="{012FDCFE-9AD2-4D8A-8CBF-B3AA37EBF6DD}"/>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cstate="email">
            <a:extLst>
              <a:ext uri="{28A0092B-C50C-407E-A947-70E740481C1C}">
                <a14:useLocalDpi xmlns:a14="http://schemas.microsoft.com/office/drawing/2010/main"/>
              </a:ext>
            </a:extLst>
          </a:blip>
          <a:srcRect b="-1562"/>
          <a:stretch/>
        </p:blipFill>
        <p:spPr bwMode="black">
          <a:xfrm>
            <a:off x="0" y="6126480"/>
            <a:ext cx="12192000" cy="742950"/>
          </a:xfrm>
          <a:prstGeom prst="rect">
            <a:avLst/>
          </a:prstGeom>
        </p:spPr>
      </p:pic>
      <p:sp useBgFill="1">
        <p:nvSpPr>
          <p:cNvPr id="56" name="Rectangle 44" title="Tan Box">
            <a:extLst>
              <a:ext uri="{FF2B5EF4-FFF2-40B4-BE49-F238E27FC236}">
                <a16:creationId xmlns:a16="http://schemas.microsoft.com/office/drawing/2014/main" id="{11587617-1CD9-4BB4-8FDB-02547523FBEA}"/>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9" name="Picture 48" descr="A picture containing indoor, furniture&#10;&#10;Description generated with high confidence">
            <a:extLst>
              <a:ext uri="{FF2B5EF4-FFF2-40B4-BE49-F238E27FC236}">
                <a16:creationId xmlns:a16="http://schemas.microsoft.com/office/drawing/2014/main" id="{CEF18BD6-B169-4CEE-BB3D-71DFD6A8334C}"/>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cstate="email">
            <a:extLst>
              <a:ext uri="{28A0092B-C50C-407E-A947-70E740481C1C}">
                <a14:useLocalDpi xmlns:a14="http://schemas.microsoft.com/office/drawing/2010/main"/>
              </a:ext>
            </a:extLst>
          </a:blip>
          <a:srcRect b="-1562"/>
          <a:stretch/>
        </p:blipFill>
        <p:spPr bwMode="black">
          <a:xfrm>
            <a:off x="0" y="6126480"/>
            <a:ext cx="12192000" cy="742950"/>
          </a:xfrm>
          <a:prstGeom prst="rect">
            <a:avLst/>
          </a:prstGeom>
        </p:spPr>
      </p:pic>
      <p:cxnSp>
        <p:nvCxnSpPr>
          <p:cNvPr id="53" name="Straight Connector 52" title="Decorative Red Line">
            <a:extLst>
              <a:ext uri="{FF2B5EF4-FFF2-40B4-BE49-F238E27FC236}">
                <a16:creationId xmlns:a16="http://schemas.microsoft.com/office/drawing/2014/main" id="{07C4A58F-EDCB-42E6-BB21-2D410EF078C9}"/>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776728" y="5027185"/>
            <a:ext cx="8643011" cy="0"/>
          </a:xfrm>
          <a:prstGeom prst="line">
            <a:avLst/>
          </a:prstGeom>
          <a:ln w="31750"/>
        </p:spPr>
        <p:style>
          <a:lnRef idx="3">
            <a:schemeClr val="accent1"/>
          </a:lnRef>
          <a:fillRef idx="0">
            <a:schemeClr val="accent1"/>
          </a:fillRef>
          <a:effectRef idx="2">
            <a:schemeClr val="accent1"/>
          </a:effectRef>
          <a:fontRef idx="minor">
            <a:schemeClr val="tx1"/>
          </a:fontRef>
        </p:style>
      </p:cxnSp>
      <p:pic>
        <p:nvPicPr>
          <p:cNvPr id="9" name="Picture 8" descr="Graphics showing areas of potential exposure on a large ship" title="Graphic of Large Ship">
            <a:extLst>
              <a:ext uri="{FF2B5EF4-FFF2-40B4-BE49-F238E27FC236}">
                <a16:creationId xmlns:a16="http://schemas.microsoft.com/office/drawing/2014/main" id="{7940A337-DF78-4545-80E7-DFA0096A45D9}"/>
              </a:ext>
            </a:extLst>
          </p:cNvPr>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1771137" y="664704"/>
            <a:ext cx="8648601" cy="3610790"/>
          </a:xfrm>
          <a:prstGeom prst="rect">
            <a:avLst/>
          </a:prstGeom>
        </p:spPr>
      </p:pic>
      <p:sp>
        <p:nvSpPr>
          <p:cNvPr id="2" name="Title 1">
            <a:extLst>
              <a:ext uri="{FF2B5EF4-FFF2-40B4-BE49-F238E27FC236}">
                <a16:creationId xmlns:a16="http://schemas.microsoft.com/office/drawing/2014/main" id="{40AA359D-C952-4D47-927B-4F05FF526BCA}"/>
              </a:ext>
            </a:extLst>
          </p:cNvPr>
          <p:cNvSpPr>
            <a:spLocks noGrp="1"/>
          </p:cNvSpPr>
          <p:nvPr>
            <p:ph type="title"/>
          </p:nvPr>
        </p:nvSpPr>
        <p:spPr>
          <a:xfrm>
            <a:off x="1776729" y="4459039"/>
            <a:ext cx="8643011" cy="551528"/>
          </a:xfrm>
        </p:spPr>
        <p:txBody>
          <a:bodyPr vert="horz" lIns="91440" tIns="45720" rIns="91440" bIns="0" rtlCol="0" anchor="b">
            <a:normAutofit/>
          </a:bodyPr>
          <a:lstStyle/>
          <a:p>
            <a:r>
              <a:rPr lang="en-US" sz="3600"/>
              <a:t>Other opportunities for exposure</a:t>
            </a:r>
          </a:p>
        </p:txBody>
      </p:sp>
    </p:spTree>
    <p:extLst>
      <p:ext uri="{BB962C8B-B14F-4D97-AF65-F5344CB8AC3E}">
        <p14:creationId xmlns:p14="http://schemas.microsoft.com/office/powerpoint/2010/main" val="138814743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5" name="Rectangle 4" descr="Box highlighting an example of a confined space entry." title="Highlight Box">
            <a:extLst>
              <a:ext uri="{FF2B5EF4-FFF2-40B4-BE49-F238E27FC236}">
                <a16:creationId xmlns:a16="http://schemas.microsoft.com/office/drawing/2014/main" id="{51D39EE1-9A9C-41A5-8507-7495801F745B}"/>
              </a:ext>
            </a:extLst>
          </p:cNvPr>
          <p:cNvSpPr/>
          <p:nvPr/>
        </p:nvSpPr>
        <p:spPr>
          <a:xfrm>
            <a:off x="5234940" y="3749040"/>
            <a:ext cx="582930" cy="651510"/>
          </a:xfrm>
          <a:prstGeom prst="rect">
            <a:avLst/>
          </a:prstGeom>
          <a:noFill/>
          <a:ln w="381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descr="Graphics showing areas of potential exposure on a large ship" title="Graphic of Large Ship">
            <a:extLst>
              <a:ext uri="{FF2B5EF4-FFF2-40B4-BE49-F238E27FC236}">
                <a16:creationId xmlns:a16="http://schemas.microsoft.com/office/drawing/2014/main" id="{4502CD06-4E1B-4FED-A4A2-C03379D50919}"/>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4703331" y="2415160"/>
            <a:ext cx="6351523" cy="2808350"/>
          </a:xfrm>
          <a:prstGeom prst="rect">
            <a:avLst/>
          </a:prstGeom>
        </p:spPr>
      </p:pic>
      <p:sp>
        <p:nvSpPr>
          <p:cNvPr id="12" name="Content Placeholder 11"/>
          <p:cNvSpPr>
            <a:spLocks noGrp="1"/>
          </p:cNvSpPr>
          <p:nvPr>
            <p:ph idx="1"/>
          </p:nvPr>
        </p:nvSpPr>
        <p:spPr>
          <a:xfrm>
            <a:off x="1451580" y="2015734"/>
            <a:ext cx="3251752" cy="3450613"/>
          </a:xfrm>
        </p:spPr>
        <p:txBody>
          <a:bodyPr>
            <a:normAutofit/>
          </a:bodyPr>
          <a:lstStyle/>
          <a:p>
            <a:r>
              <a:rPr lang="en-US" dirty="0"/>
              <a:t>Lack of O</a:t>
            </a:r>
            <a:r>
              <a:rPr lang="en-US" baseline="30000" dirty="0"/>
              <a:t>2</a:t>
            </a:r>
          </a:p>
          <a:p>
            <a:r>
              <a:rPr lang="en-US" dirty="0"/>
              <a:t>Other airborne hazards</a:t>
            </a:r>
          </a:p>
          <a:p>
            <a:r>
              <a:rPr lang="en-US" dirty="0"/>
              <a:t>Requires Self-Contained Breathing Apparatus (SCBA)</a:t>
            </a:r>
          </a:p>
          <a:p>
            <a:r>
              <a:rPr lang="en-US" dirty="0"/>
              <a:t>May require Emergency Breathing Apparatus (EBA)</a:t>
            </a:r>
          </a:p>
        </p:txBody>
      </p:sp>
      <p:sp>
        <p:nvSpPr>
          <p:cNvPr id="2" name="Title 1">
            <a:extLst>
              <a:ext uri="{FF2B5EF4-FFF2-40B4-BE49-F238E27FC236}">
                <a16:creationId xmlns:a16="http://schemas.microsoft.com/office/drawing/2014/main" id="{317BFABE-3E0A-4C61-B99F-B635652A3587}"/>
              </a:ext>
            </a:extLst>
          </p:cNvPr>
          <p:cNvSpPr>
            <a:spLocks noGrp="1"/>
          </p:cNvSpPr>
          <p:nvPr>
            <p:ph type="title"/>
          </p:nvPr>
        </p:nvSpPr>
        <p:spPr>
          <a:xfrm>
            <a:off x="1451579" y="804519"/>
            <a:ext cx="9603275" cy="1049235"/>
          </a:xfrm>
        </p:spPr>
        <p:txBody>
          <a:bodyPr>
            <a:normAutofit/>
          </a:bodyPr>
          <a:lstStyle/>
          <a:p>
            <a:r>
              <a:rPr lang="en-US" dirty="0"/>
              <a:t>Confined space entry</a:t>
            </a:r>
          </a:p>
        </p:txBody>
      </p:sp>
    </p:spTree>
    <p:extLst>
      <p:ext uri="{BB962C8B-B14F-4D97-AF65-F5344CB8AC3E}">
        <p14:creationId xmlns:p14="http://schemas.microsoft.com/office/powerpoint/2010/main" val="30398545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5" name="Rectangle 4" descr="Box highlighting an example of exposure to cleaning solvents." title="Highlight Box">
            <a:extLst>
              <a:ext uri="{FF2B5EF4-FFF2-40B4-BE49-F238E27FC236}">
                <a16:creationId xmlns:a16="http://schemas.microsoft.com/office/drawing/2014/main" id="{51D39EE1-9A9C-41A5-8507-7495801F745B}"/>
              </a:ext>
            </a:extLst>
          </p:cNvPr>
          <p:cNvSpPr/>
          <p:nvPr/>
        </p:nvSpPr>
        <p:spPr>
          <a:xfrm>
            <a:off x="5857761" y="3749040"/>
            <a:ext cx="657339" cy="731520"/>
          </a:xfrm>
          <a:prstGeom prst="rect">
            <a:avLst/>
          </a:prstGeom>
          <a:noFill/>
          <a:ln w="381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descr="Graphics showing areas of potential exposure on a large ship" title="Graphic of Large Ship">
            <a:extLst>
              <a:ext uri="{FF2B5EF4-FFF2-40B4-BE49-F238E27FC236}">
                <a16:creationId xmlns:a16="http://schemas.microsoft.com/office/drawing/2014/main" id="{4502CD06-4E1B-4FED-A4A2-C03379D50919}"/>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4703331" y="2415160"/>
            <a:ext cx="6351523" cy="2808350"/>
          </a:xfrm>
          <a:prstGeom prst="rect">
            <a:avLst/>
          </a:prstGeom>
        </p:spPr>
      </p:pic>
      <p:sp>
        <p:nvSpPr>
          <p:cNvPr id="12" name="Content Placeholder 11"/>
          <p:cNvSpPr>
            <a:spLocks noGrp="1"/>
          </p:cNvSpPr>
          <p:nvPr>
            <p:ph idx="1"/>
          </p:nvPr>
        </p:nvSpPr>
        <p:spPr>
          <a:xfrm>
            <a:off x="1451580" y="2015734"/>
            <a:ext cx="3251752" cy="3450613"/>
          </a:xfrm>
        </p:spPr>
        <p:txBody>
          <a:bodyPr>
            <a:normAutofit lnSpcReduction="10000"/>
          </a:bodyPr>
          <a:lstStyle/>
          <a:p>
            <a:r>
              <a:rPr lang="en-US" dirty="0"/>
              <a:t>Corrosive (acids, alkalis)</a:t>
            </a:r>
            <a:endParaRPr lang="en-US" baseline="30000" dirty="0"/>
          </a:p>
          <a:p>
            <a:r>
              <a:rPr lang="en-US" dirty="0"/>
              <a:t>Methyl Ethyl Ketone (MEK)</a:t>
            </a:r>
          </a:p>
          <a:p>
            <a:r>
              <a:rPr lang="en-US" dirty="0" err="1"/>
              <a:t>Trichlorethane</a:t>
            </a:r>
            <a:r>
              <a:rPr lang="en-US" dirty="0"/>
              <a:t> (TCE)</a:t>
            </a:r>
          </a:p>
          <a:p>
            <a:r>
              <a:rPr lang="en-US" dirty="0"/>
              <a:t>May require Self-Contained Breathing Apparatus (SCBA)</a:t>
            </a:r>
          </a:p>
          <a:p>
            <a:r>
              <a:rPr lang="en-US" dirty="0"/>
              <a:t>May require Emergency Breathing Apparatus (EBA)</a:t>
            </a:r>
          </a:p>
        </p:txBody>
      </p:sp>
      <p:sp>
        <p:nvSpPr>
          <p:cNvPr id="2" name="Title 1">
            <a:extLst>
              <a:ext uri="{FF2B5EF4-FFF2-40B4-BE49-F238E27FC236}">
                <a16:creationId xmlns:a16="http://schemas.microsoft.com/office/drawing/2014/main" id="{317BFABE-3E0A-4C61-B99F-B635652A3587}"/>
              </a:ext>
            </a:extLst>
          </p:cNvPr>
          <p:cNvSpPr>
            <a:spLocks noGrp="1"/>
          </p:cNvSpPr>
          <p:nvPr>
            <p:ph type="title"/>
          </p:nvPr>
        </p:nvSpPr>
        <p:spPr>
          <a:xfrm>
            <a:off x="1451579" y="804519"/>
            <a:ext cx="9603275" cy="1049235"/>
          </a:xfrm>
        </p:spPr>
        <p:txBody>
          <a:bodyPr>
            <a:normAutofit/>
          </a:bodyPr>
          <a:lstStyle/>
          <a:p>
            <a:r>
              <a:rPr lang="en-US" dirty="0"/>
              <a:t>Cleaning solvents</a:t>
            </a:r>
          </a:p>
        </p:txBody>
      </p:sp>
    </p:spTree>
    <p:extLst>
      <p:ext uri="{BB962C8B-B14F-4D97-AF65-F5344CB8AC3E}">
        <p14:creationId xmlns:p14="http://schemas.microsoft.com/office/powerpoint/2010/main" val="415422654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0018B11-56DF-47C2-920A-69F9A116BD77}"/>
              </a:ext>
            </a:extLst>
          </p:cNvPr>
          <p:cNvSpPr>
            <a:spLocks noGrp="1"/>
          </p:cNvSpPr>
          <p:nvPr>
            <p:ph idx="1"/>
          </p:nvPr>
        </p:nvSpPr>
        <p:spPr/>
        <p:txBody>
          <a:bodyPr/>
          <a:lstStyle/>
          <a:p>
            <a:r>
              <a:rPr lang="en-US" dirty="0"/>
              <a:t>When toxic solvents are used, the employer shall employ one or more of the following measures to safeguard the health of employees exposed to these solvents</a:t>
            </a:r>
          </a:p>
          <a:p>
            <a:r>
              <a:rPr lang="en-US" dirty="0"/>
              <a:t>The cleaning operation shall be completely enclosed to prevent the escape of vapor into the working space</a:t>
            </a:r>
          </a:p>
          <a:p>
            <a:r>
              <a:rPr lang="en-US" dirty="0"/>
              <a:t>Either natural ventilation or mechanical exhaust ventilation shall be used to remove the vapor at the source and to dilute the concentration of vapors in the working space to a concentration which is safe for the entire work period</a:t>
            </a:r>
          </a:p>
        </p:txBody>
      </p:sp>
      <p:sp>
        <p:nvSpPr>
          <p:cNvPr id="2" name="Title 1">
            <a:extLst>
              <a:ext uri="{FF2B5EF4-FFF2-40B4-BE49-F238E27FC236}">
                <a16:creationId xmlns:a16="http://schemas.microsoft.com/office/drawing/2014/main" id="{DDF4AB9D-1CD5-4F30-BA07-CEB15507FD6F}"/>
              </a:ext>
            </a:extLst>
          </p:cNvPr>
          <p:cNvSpPr>
            <a:spLocks noGrp="1"/>
          </p:cNvSpPr>
          <p:nvPr>
            <p:ph type="title"/>
          </p:nvPr>
        </p:nvSpPr>
        <p:spPr>
          <a:xfrm>
            <a:off x="1451579" y="1215999"/>
            <a:ext cx="9603275" cy="1049235"/>
          </a:xfrm>
        </p:spPr>
        <p:txBody>
          <a:bodyPr>
            <a:normAutofit/>
          </a:bodyPr>
          <a:lstStyle/>
          <a:p>
            <a:r>
              <a:rPr lang="en-US" sz="2000" dirty="0"/>
              <a:t>Toxic cleaning solvents</a:t>
            </a:r>
            <a:br>
              <a:rPr lang="en-US" sz="2000" dirty="0"/>
            </a:br>
            <a:r>
              <a:rPr lang="en-US" sz="2000" dirty="0"/>
              <a:t>29CFR1915.32(</a:t>
            </a:r>
            <a:r>
              <a:rPr lang="en-US" sz="2000" cap="none" dirty="0"/>
              <a:t>a</a:t>
            </a:r>
            <a:r>
              <a:rPr lang="en-US" sz="2000" dirty="0"/>
              <a:t>)</a:t>
            </a:r>
          </a:p>
        </p:txBody>
      </p:sp>
    </p:spTree>
    <p:extLst>
      <p:ext uri="{BB962C8B-B14F-4D97-AF65-F5344CB8AC3E}">
        <p14:creationId xmlns:p14="http://schemas.microsoft.com/office/powerpoint/2010/main" val="20818600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5" name="Rectangle 4" descr="Box highlighting an example of fire protection" title="Highlight box">
            <a:extLst>
              <a:ext uri="{FF2B5EF4-FFF2-40B4-BE49-F238E27FC236}">
                <a16:creationId xmlns:a16="http://schemas.microsoft.com/office/drawing/2014/main" id="{51D39EE1-9A9C-41A5-8507-7495801F745B}"/>
              </a:ext>
            </a:extLst>
          </p:cNvPr>
          <p:cNvSpPr/>
          <p:nvPr/>
        </p:nvSpPr>
        <p:spPr>
          <a:xfrm>
            <a:off x="7178041" y="3749040"/>
            <a:ext cx="651510" cy="617220"/>
          </a:xfrm>
          <a:prstGeom prst="rect">
            <a:avLst/>
          </a:prstGeom>
          <a:noFill/>
          <a:ln w="381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descr="Graphics showing areas of potential exposure on a large ship" title="Graphic of Large Ship">
            <a:extLst>
              <a:ext uri="{FF2B5EF4-FFF2-40B4-BE49-F238E27FC236}">
                <a16:creationId xmlns:a16="http://schemas.microsoft.com/office/drawing/2014/main" id="{4502CD06-4E1B-4FED-A4A2-C03379D50919}"/>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4703331" y="2415160"/>
            <a:ext cx="6351523" cy="2808350"/>
          </a:xfrm>
          <a:prstGeom prst="rect">
            <a:avLst/>
          </a:prstGeom>
        </p:spPr>
      </p:pic>
      <p:sp>
        <p:nvSpPr>
          <p:cNvPr id="12" name="Content Placeholder 11"/>
          <p:cNvSpPr>
            <a:spLocks noGrp="1"/>
          </p:cNvSpPr>
          <p:nvPr>
            <p:ph idx="1"/>
          </p:nvPr>
        </p:nvSpPr>
        <p:spPr>
          <a:xfrm>
            <a:off x="1451580" y="2015734"/>
            <a:ext cx="3251752" cy="3450613"/>
          </a:xfrm>
        </p:spPr>
        <p:txBody>
          <a:bodyPr>
            <a:normAutofit/>
          </a:bodyPr>
          <a:lstStyle/>
          <a:p>
            <a:r>
              <a:rPr lang="en-US" dirty="0"/>
              <a:t>May require Self-Contained Breathing Apparatus (SCBA)</a:t>
            </a:r>
          </a:p>
          <a:p>
            <a:r>
              <a:rPr lang="en-US" dirty="0"/>
              <a:t>May require Emergency Breathing Apparatus (EBA)</a:t>
            </a:r>
          </a:p>
        </p:txBody>
      </p:sp>
      <p:sp>
        <p:nvSpPr>
          <p:cNvPr id="2" name="Title 1">
            <a:extLst>
              <a:ext uri="{FF2B5EF4-FFF2-40B4-BE49-F238E27FC236}">
                <a16:creationId xmlns:a16="http://schemas.microsoft.com/office/drawing/2014/main" id="{317BFABE-3E0A-4C61-B99F-B635652A3587}"/>
              </a:ext>
            </a:extLst>
          </p:cNvPr>
          <p:cNvSpPr>
            <a:spLocks noGrp="1"/>
          </p:cNvSpPr>
          <p:nvPr>
            <p:ph type="title"/>
          </p:nvPr>
        </p:nvSpPr>
        <p:spPr>
          <a:xfrm>
            <a:off x="1451579" y="804519"/>
            <a:ext cx="9603275" cy="1049235"/>
          </a:xfrm>
        </p:spPr>
        <p:txBody>
          <a:bodyPr>
            <a:normAutofit/>
          </a:bodyPr>
          <a:lstStyle/>
          <a:p>
            <a:r>
              <a:rPr lang="en-US" dirty="0"/>
              <a:t>Fire Protection</a:t>
            </a:r>
          </a:p>
        </p:txBody>
      </p:sp>
    </p:spTree>
    <p:extLst>
      <p:ext uri="{BB962C8B-B14F-4D97-AF65-F5344CB8AC3E}">
        <p14:creationId xmlns:p14="http://schemas.microsoft.com/office/powerpoint/2010/main" val="202404013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5" name="Rectangle 4" descr="Box highlight an example of Surface preparation" title="Highlight Box">
            <a:extLst>
              <a:ext uri="{FF2B5EF4-FFF2-40B4-BE49-F238E27FC236}">
                <a16:creationId xmlns:a16="http://schemas.microsoft.com/office/drawing/2014/main" id="{51D39EE1-9A9C-41A5-8507-7495801F745B}"/>
              </a:ext>
            </a:extLst>
          </p:cNvPr>
          <p:cNvSpPr/>
          <p:nvPr/>
        </p:nvSpPr>
        <p:spPr>
          <a:xfrm>
            <a:off x="7829551" y="3749040"/>
            <a:ext cx="651510" cy="617220"/>
          </a:xfrm>
          <a:prstGeom prst="rect">
            <a:avLst/>
          </a:prstGeom>
          <a:noFill/>
          <a:ln w="381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descr="Graphics showing areas of potential exposure on a large ship" title="Graphic of Large Ship">
            <a:extLst>
              <a:ext uri="{FF2B5EF4-FFF2-40B4-BE49-F238E27FC236}">
                <a16:creationId xmlns:a16="http://schemas.microsoft.com/office/drawing/2014/main" id="{4502CD06-4E1B-4FED-A4A2-C03379D50919}"/>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4703331" y="2415160"/>
            <a:ext cx="6351523" cy="2808350"/>
          </a:xfrm>
          <a:prstGeom prst="rect">
            <a:avLst/>
          </a:prstGeom>
        </p:spPr>
      </p:pic>
      <p:sp>
        <p:nvSpPr>
          <p:cNvPr id="9" name="Content Placeholder 11">
            <a:extLst>
              <a:ext uri="{FF2B5EF4-FFF2-40B4-BE49-F238E27FC236}">
                <a16:creationId xmlns:a16="http://schemas.microsoft.com/office/drawing/2014/main" id="{07EF2A25-8A2A-4D45-98CC-5B6A86A87F46}"/>
              </a:ext>
            </a:extLst>
          </p:cNvPr>
          <p:cNvSpPr>
            <a:spLocks noGrp="1"/>
          </p:cNvSpPr>
          <p:nvPr>
            <p:ph idx="1"/>
          </p:nvPr>
        </p:nvSpPr>
        <p:spPr>
          <a:xfrm>
            <a:off x="1451580" y="2015734"/>
            <a:ext cx="3251752" cy="3450613"/>
          </a:xfrm>
        </p:spPr>
        <p:txBody>
          <a:bodyPr>
            <a:normAutofit/>
          </a:bodyPr>
          <a:lstStyle/>
          <a:p>
            <a:r>
              <a:rPr lang="en-US" dirty="0"/>
              <a:t>Corrosive (acids, alkalis)</a:t>
            </a:r>
            <a:endParaRPr lang="en-US" baseline="30000" dirty="0"/>
          </a:p>
          <a:p>
            <a:r>
              <a:rPr lang="en-US" dirty="0"/>
              <a:t>Benzol</a:t>
            </a:r>
          </a:p>
          <a:p>
            <a:r>
              <a:rPr lang="en-US" dirty="0"/>
              <a:t>Acetone</a:t>
            </a:r>
          </a:p>
          <a:p>
            <a:r>
              <a:rPr lang="en-US" dirty="0"/>
              <a:t>Amyl acetate</a:t>
            </a:r>
          </a:p>
          <a:p>
            <a:r>
              <a:rPr lang="en-US" dirty="0"/>
              <a:t>PPE</a:t>
            </a:r>
          </a:p>
        </p:txBody>
      </p:sp>
      <p:sp>
        <p:nvSpPr>
          <p:cNvPr id="2" name="Title 1">
            <a:extLst>
              <a:ext uri="{FF2B5EF4-FFF2-40B4-BE49-F238E27FC236}">
                <a16:creationId xmlns:a16="http://schemas.microsoft.com/office/drawing/2014/main" id="{317BFABE-3E0A-4C61-B99F-B635652A3587}"/>
              </a:ext>
            </a:extLst>
          </p:cNvPr>
          <p:cNvSpPr>
            <a:spLocks noGrp="1"/>
          </p:cNvSpPr>
          <p:nvPr>
            <p:ph type="title"/>
          </p:nvPr>
        </p:nvSpPr>
        <p:spPr>
          <a:xfrm>
            <a:off x="1451579" y="804519"/>
            <a:ext cx="9603275" cy="1049235"/>
          </a:xfrm>
        </p:spPr>
        <p:txBody>
          <a:bodyPr>
            <a:normAutofit/>
          </a:bodyPr>
          <a:lstStyle/>
          <a:p>
            <a:r>
              <a:rPr lang="en-US" dirty="0"/>
              <a:t>Surface preparation</a:t>
            </a:r>
          </a:p>
        </p:txBody>
      </p:sp>
    </p:spTree>
    <p:extLst>
      <p:ext uri="{BB962C8B-B14F-4D97-AF65-F5344CB8AC3E}">
        <p14:creationId xmlns:p14="http://schemas.microsoft.com/office/powerpoint/2010/main" val="306116433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7CF3765-9CD7-44A0-A3DB-E82E95CC9070}"/>
              </a:ext>
            </a:extLst>
          </p:cNvPr>
          <p:cNvSpPr>
            <a:spLocks noGrp="1"/>
          </p:cNvSpPr>
          <p:nvPr>
            <p:ph idx="1"/>
          </p:nvPr>
        </p:nvSpPr>
        <p:spPr>
          <a:xfrm>
            <a:off x="1451579" y="2015732"/>
            <a:ext cx="9603275" cy="4499368"/>
          </a:xfrm>
        </p:spPr>
        <p:txBody>
          <a:bodyPr>
            <a:normAutofit/>
          </a:bodyPr>
          <a:lstStyle/>
          <a:p>
            <a:r>
              <a:rPr lang="en-US" sz="1800" dirty="0"/>
              <a:t>Employees shall be protected against skin contact during the handling and application of chemical paint and preservative removers and shall be protected against eye injury by goggles or face shields</a:t>
            </a:r>
          </a:p>
          <a:p>
            <a:r>
              <a:rPr lang="en-US" sz="1800" dirty="0"/>
              <a:t>When using flammable paint and preservative removers, precautions shall be taken</a:t>
            </a:r>
          </a:p>
          <a:p>
            <a:r>
              <a:rPr lang="en-US" sz="1800" dirty="0"/>
              <a:t>When using chemical paint and preservative removers which contain volatile and toxic solvents, such as benzol, acetone and amyl acetate precautions shall be taken</a:t>
            </a:r>
          </a:p>
          <a:p>
            <a:r>
              <a:rPr lang="en-US" sz="1800" dirty="0"/>
              <a:t>When using paint and rust removers containing strong acids or alkalis, employees shall be protected by suitable face shields to prevent chemical burns on the face and neck</a:t>
            </a:r>
          </a:p>
          <a:p>
            <a:r>
              <a:rPr lang="en-US" sz="1800" dirty="0"/>
              <a:t>When steam guns are used, all employees working within range of the blast shall be protected by suitable face shields. Metal parts of the steam gun itself shall be insulated to protect the operator against heat burns</a:t>
            </a:r>
          </a:p>
        </p:txBody>
      </p:sp>
      <p:sp>
        <p:nvSpPr>
          <p:cNvPr id="2" name="Title 1">
            <a:extLst>
              <a:ext uri="{FF2B5EF4-FFF2-40B4-BE49-F238E27FC236}">
                <a16:creationId xmlns:a16="http://schemas.microsoft.com/office/drawing/2014/main" id="{C0A116B6-95DF-4201-8117-A4F4537C3B0E}"/>
              </a:ext>
            </a:extLst>
          </p:cNvPr>
          <p:cNvSpPr>
            <a:spLocks noGrp="1"/>
          </p:cNvSpPr>
          <p:nvPr>
            <p:ph type="title"/>
          </p:nvPr>
        </p:nvSpPr>
        <p:spPr>
          <a:xfrm>
            <a:off x="1451579" y="1215999"/>
            <a:ext cx="9603275" cy="1049235"/>
          </a:xfrm>
        </p:spPr>
        <p:txBody>
          <a:bodyPr>
            <a:normAutofit/>
          </a:bodyPr>
          <a:lstStyle/>
          <a:p>
            <a:r>
              <a:rPr lang="en-US" sz="2000" dirty="0"/>
              <a:t>Chemical paint and preservative removers</a:t>
            </a:r>
            <a:br>
              <a:rPr lang="en-US" sz="2000" dirty="0"/>
            </a:br>
            <a:r>
              <a:rPr lang="en-US" sz="2000" dirty="0"/>
              <a:t>29Cfr1915.33(</a:t>
            </a:r>
            <a:r>
              <a:rPr lang="en-US" sz="2000" cap="none" dirty="0"/>
              <a:t>a</a:t>
            </a:r>
            <a:r>
              <a:rPr lang="en-US" sz="2000" dirty="0"/>
              <a:t>) through 29cfr1915.33(</a:t>
            </a:r>
            <a:r>
              <a:rPr lang="en-US" sz="2000" cap="none" dirty="0"/>
              <a:t>e</a:t>
            </a:r>
            <a:r>
              <a:rPr lang="en-US" sz="2000" dirty="0"/>
              <a:t>)</a:t>
            </a:r>
          </a:p>
        </p:txBody>
      </p:sp>
    </p:spTree>
    <p:extLst>
      <p:ext uri="{BB962C8B-B14F-4D97-AF65-F5344CB8AC3E}">
        <p14:creationId xmlns:p14="http://schemas.microsoft.com/office/powerpoint/2010/main" val="115222418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5" name="Rectangle 4" descr="Box highlighting an example of painting exposure" title="Highlight Box">
            <a:extLst>
              <a:ext uri="{FF2B5EF4-FFF2-40B4-BE49-F238E27FC236}">
                <a16:creationId xmlns:a16="http://schemas.microsoft.com/office/drawing/2014/main" id="{51D39EE1-9A9C-41A5-8507-7495801F745B}"/>
              </a:ext>
            </a:extLst>
          </p:cNvPr>
          <p:cNvSpPr/>
          <p:nvPr/>
        </p:nvSpPr>
        <p:spPr>
          <a:xfrm>
            <a:off x="8526781" y="3749040"/>
            <a:ext cx="651510" cy="617220"/>
          </a:xfrm>
          <a:prstGeom prst="rect">
            <a:avLst/>
          </a:prstGeom>
          <a:noFill/>
          <a:ln w="381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descr="Graphics showing areas of potential exposure on a large ship" title="Graphic of Large Ship">
            <a:extLst>
              <a:ext uri="{FF2B5EF4-FFF2-40B4-BE49-F238E27FC236}">
                <a16:creationId xmlns:a16="http://schemas.microsoft.com/office/drawing/2014/main" id="{4502CD06-4E1B-4FED-A4A2-C03379D50919}"/>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4703331" y="2415160"/>
            <a:ext cx="6351523" cy="2808350"/>
          </a:xfrm>
          <a:prstGeom prst="rect">
            <a:avLst/>
          </a:prstGeom>
        </p:spPr>
      </p:pic>
      <p:sp>
        <p:nvSpPr>
          <p:cNvPr id="9" name="Content Placeholder 11">
            <a:extLst>
              <a:ext uri="{FF2B5EF4-FFF2-40B4-BE49-F238E27FC236}">
                <a16:creationId xmlns:a16="http://schemas.microsoft.com/office/drawing/2014/main" id="{07EF2A25-8A2A-4D45-98CC-5B6A86A87F46}"/>
              </a:ext>
            </a:extLst>
          </p:cNvPr>
          <p:cNvSpPr>
            <a:spLocks noGrp="1"/>
          </p:cNvSpPr>
          <p:nvPr>
            <p:ph idx="1"/>
          </p:nvPr>
        </p:nvSpPr>
        <p:spPr>
          <a:xfrm>
            <a:off x="1451580" y="2015734"/>
            <a:ext cx="3251752" cy="3450613"/>
          </a:xfrm>
        </p:spPr>
        <p:txBody>
          <a:bodyPr>
            <a:normAutofit/>
          </a:bodyPr>
          <a:lstStyle/>
          <a:p>
            <a:r>
              <a:rPr lang="en-US" dirty="0"/>
              <a:t>Elastomeric respirator (N-95, N-99, N-100)</a:t>
            </a:r>
            <a:endParaRPr lang="en-US" baseline="30000" dirty="0"/>
          </a:p>
          <a:p>
            <a:r>
              <a:rPr lang="en-US" dirty="0"/>
              <a:t>Depending on paint may require Self-Contained Breathing Apparatus (SCBA)</a:t>
            </a:r>
          </a:p>
          <a:p>
            <a:r>
              <a:rPr lang="en-US" dirty="0"/>
              <a:t>May require Emergency Breathing Apparatus (EBA)</a:t>
            </a:r>
          </a:p>
        </p:txBody>
      </p:sp>
      <p:sp>
        <p:nvSpPr>
          <p:cNvPr id="2" name="Title 1">
            <a:extLst>
              <a:ext uri="{FF2B5EF4-FFF2-40B4-BE49-F238E27FC236}">
                <a16:creationId xmlns:a16="http://schemas.microsoft.com/office/drawing/2014/main" id="{317BFABE-3E0A-4C61-B99F-B635652A3587}"/>
              </a:ext>
            </a:extLst>
          </p:cNvPr>
          <p:cNvSpPr>
            <a:spLocks noGrp="1"/>
          </p:cNvSpPr>
          <p:nvPr>
            <p:ph type="title"/>
          </p:nvPr>
        </p:nvSpPr>
        <p:spPr>
          <a:xfrm>
            <a:off x="1451579" y="804519"/>
            <a:ext cx="9603275" cy="1049235"/>
          </a:xfrm>
        </p:spPr>
        <p:txBody>
          <a:bodyPr>
            <a:normAutofit/>
          </a:bodyPr>
          <a:lstStyle/>
          <a:p>
            <a:r>
              <a:rPr lang="en-US" dirty="0"/>
              <a:t>painting</a:t>
            </a:r>
          </a:p>
        </p:txBody>
      </p:sp>
    </p:spTree>
    <p:extLst>
      <p:ext uri="{BB962C8B-B14F-4D97-AF65-F5344CB8AC3E}">
        <p14:creationId xmlns:p14="http://schemas.microsoft.com/office/powerpoint/2010/main" val="21814455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16" name="Rectangle 15" title="Tan Box">
            <a:extLst>
              <a:ext uri="{FF2B5EF4-FFF2-40B4-BE49-F238E27FC236}">
                <a16:creationId xmlns:a16="http://schemas.microsoft.com/office/drawing/2014/main" id="{7E035FED-A279-4D67-8FB7-F6AA044BC685}"/>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 name="Picture 19" descr="A picture containing indoor, furniture&#10;&#10;Description generated with high confidence">
            <a:extLst>
              <a:ext uri="{FF2B5EF4-FFF2-40B4-BE49-F238E27FC236}">
                <a16:creationId xmlns:a16="http://schemas.microsoft.com/office/drawing/2014/main" id="{6273A650-711D-49DE-A700-D8ACB74BCC4A}"/>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cstate="email">
            <a:extLst>
              <a:ext uri="{28A0092B-C50C-407E-A947-70E740481C1C}">
                <a14:useLocalDpi xmlns:a14="http://schemas.microsoft.com/office/drawing/2010/main"/>
              </a:ext>
            </a:extLst>
          </a:blip>
          <a:srcRect b="-1562"/>
          <a:stretch/>
        </p:blipFill>
        <p:spPr bwMode="black">
          <a:xfrm>
            <a:off x="0" y="6126480"/>
            <a:ext cx="12192000" cy="742950"/>
          </a:xfrm>
          <a:prstGeom prst="rect">
            <a:avLst/>
          </a:prstGeom>
        </p:spPr>
      </p:pic>
      <p:cxnSp>
        <p:nvCxnSpPr>
          <p:cNvPr id="24" name="Straight Connector 23" title="Decorative Red Line">
            <a:extLst>
              <a:ext uri="{FF2B5EF4-FFF2-40B4-BE49-F238E27FC236}">
                <a16:creationId xmlns:a16="http://schemas.microsoft.com/office/drawing/2014/main" id="{7166C1E7-A4F3-41CC-8B25-06A2611145A3}"/>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3896" y="1847088"/>
            <a:ext cx="3530885" cy="0"/>
          </a:xfrm>
          <a:prstGeom prst="line">
            <a:avLst/>
          </a:prstGeom>
          <a:ln w="31750"/>
        </p:spPr>
        <p:style>
          <a:lnRef idx="3">
            <a:schemeClr val="accent1"/>
          </a:lnRef>
          <a:fillRef idx="0">
            <a:schemeClr val="accent1"/>
          </a:fillRef>
          <a:effectRef idx="2">
            <a:schemeClr val="accent1"/>
          </a:effectRef>
          <a:fontRef idx="minor">
            <a:schemeClr val="tx1"/>
          </a:fontRef>
        </p:style>
      </p:cxnSp>
      <p:grpSp>
        <p:nvGrpSpPr>
          <p:cNvPr id="26" name="Group 25" descr="Black and White graphic that depicts a picture frame" title="Picture Frame">
            <a:extLst>
              <a:ext uri="{FF2B5EF4-FFF2-40B4-BE49-F238E27FC236}">
                <a16:creationId xmlns:a16="http://schemas.microsoft.com/office/drawing/2014/main" id="{2A8DC3E1-897A-4B8E-AE24-5F376D6AF9C7}"/>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60131" y="482171"/>
            <a:ext cx="6091791" cy="5149101"/>
            <a:chOff x="5446003" y="583365"/>
            <a:chExt cx="6091790" cy="5181928"/>
          </a:xfrm>
        </p:grpSpPr>
        <p:sp>
          <p:nvSpPr>
            <p:cNvPr id="27" name="Rectangle 26">
              <a:extLst>
                <a:ext uri="{FF2B5EF4-FFF2-40B4-BE49-F238E27FC236}">
                  <a16:creationId xmlns:a16="http://schemas.microsoft.com/office/drawing/2014/main" id="{2DF8CA68-4252-4B25-9BDC-25209D36CED0}"/>
                </a:ext>
              </a:extLst>
            </p:cNvPr>
            <p:cNvSpPr/>
            <p:nvPr>
              <p:extLst>
                <p:ext uri="{386F3935-93C4-4BCD-93E2-E3B085C9AB24}">
                  <p16:designElem xmlns:p16="http://schemas.microsoft.com/office/powerpoint/2015/main" val="1"/>
                </p:ext>
              </p:extLst>
            </p:nvPr>
          </p:nvSpPr>
          <p:spPr>
            <a:xfrm>
              <a:off x="5446003" y="583365"/>
              <a:ext cx="6091790" cy="518192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717D1AE0-44E3-444A-B876-798D1095AF4B}"/>
                </a:ext>
              </a:extLst>
            </p:cNvPr>
            <p:cNvSpPr/>
            <p:nvPr>
              <p:extLst>
                <p:ext uri="{386F3935-93C4-4BCD-93E2-E3B085C9AB24}">
                  <p16:designElem xmlns:p16="http://schemas.microsoft.com/office/powerpoint/2015/main" val="1"/>
                </p:ext>
              </p:extLst>
            </p:nvPr>
          </p:nvSpPr>
          <p:spPr>
            <a:xfrm>
              <a:off x="5764828" y="915807"/>
              <a:ext cx="5461779" cy="4494927"/>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pic>
        <p:nvPicPr>
          <p:cNvPr id="5" name="Picture 4" descr="Fabric type suit to cover the head for better breathing." title="Over the head Gas Mask">
            <a:extLst>
              <a:ext uri="{FF2B5EF4-FFF2-40B4-BE49-F238E27FC236}">
                <a16:creationId xmlns:a16="http://schemas.microsoft.com/office/drawing/2014/main" id="{1EF0C405-EEC8-4E10-8F24-82F732308587}"/>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738701" y="3131196"/>
            <a:ext cx="2021249" cy="1851321"/>
          </a:xfrm>
          <a:prstGeom prst="rect">
            <a:avLst/>
          </a:prstGeom>
        </p:spPr>
      </p:pic>
      <p:pic>
        <p:nvPicPr>
          <p:cNvPr id="9" name="Picture 8" title="Oxygen Tank">
            <a:extLst>
              <a:ext uri="{FF2B5EF4-FFF2-40B4-BE49-F238E27FC236}">
                <a16:creationId xmlns:a16="http://schemas.microsoft.com/office/drawing/2014/main" id="{FB1F6FE0-1343-4B4E-8BDB-A353F9B80BC9}"/>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6090777" y="3282494"/>
            <a:ext cx="2332303" cy="1548722"/>
          </a:xfrm>
          <a:prstGeom prst="rect">
            <a:avLst/>
          </a:prstGeom>
        </p:spPr>
      </p:pic>
      <p:pic>
        <p:nvPicPr>
          <p:cNvPr id="11" name="Picture 10" title="Helmet Style Gas Mask">
            <a:extLst>
              <a:ext uri="{FF2B5EF4-FFF2-40B4-BE49-F238E27FC236}">
                <a16:creationId xmlns:a16="http://schemas.microsoft.com/office/drawing/2014/main" id="{B504A418-9440-43E1-8DA3-4C91D6EBBBBB}"/>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8586806" y="1421166"/>
            <a:ext cx="2328670" cy="1248843"/>
          </a:xfrm>
          <a:prstGeom prst="rect">
            <a:avLst/>
          </a:prstGeom>
        </p:spPr>
      </p:pic>
      <p:pic>
        <p:nvPicPr>
          <p:cNvPr id="7" name="Picture 6" title="Gas Mask">
            <a:extLst>
              <a:ext uri="{FF2B5EF4-FFF2-40B4-BE49-F238E27FC236}">
                <a16:creationId xmlns:a16="http://schemas.microsoft.com/office/drawing/2014/main" id="{0D7B1EA1-6EAA-45EC-95AA-C35FAA14DC92}"/>
              </a:ext>
            </a:extLst>
          </p:cNvPr>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6333616" y="1116346"/>
            <a:ext cx="1850258" cy="1850258"/>
          </a:xfrm>
          <a:prstGeom prst="rect">
            <a:avLst/>
          </a:prstGeom>
        </p:spPr>
      </p:pic>
      <p:sp>
        <p:nvSpPr>
          <p:cNvPr id="3" name="Content Placeholder 2">
            <a:extLst>
              <a:ext uri="{FF2B5EF4-FFF2-40B4-BE49-F238E27FC236}">
                <a16:creationId xmlns:a16="http://schemas.microsoft.com/office/drawing/2014/main" id="{8F19E7B0-4D8E-42A3-91BD-8E7774F69E39}"/>
              </a:ext>
            </a:extLst>
          </p:cNvPr>
          <p:cNvSpPr>
            <a:spLocks noGrp="1"/>
          </p:cNvSpPr>
          <p:nvPr>
            <p:ph idx="1"/>
          </p:nvPr>
        </p:nvSpPr>
        <p:spPr>
          <a:xfrm>
            <a:off x="1451581" y="2015732"/>
            <a:ext cx="3526523" cy="3450613"/>
          </a:xfrm>
        </p:spPr>
        <p:txBody>
          <a:bodyPr>
            <a:normAutofit/>
          </a:bodyPr>
          <a:lstStyle/>
          <a:p>
            <a:pPr>
              <a:lnSpc>
                <a:spcPct val="110000"/>
              </a:lnSpc>
            </a:pPr>
            <a:r>
              <a:rPr lang="en-US" sz="1700" dirty="0"/>
              <a:t>When Respiratory Protection is Required</a:t>
            </a:r>
          </a:p>
          <a:p>
            <a:pPr>
              <a:lnSpc>
                <a:spcPct val="110000"/>
              </a:lnSpc>
            </a:pPr>
            <a:r>
              <a:rPr lang="en-US" sz="1700" dirty="0"/>
              <a:t>Respiratory Protection Program</a:t>
            </a:r>
          </a:p>
          <a:p>
            <a:pPr>
              <a:lnSpc>
                <a:spcPct val="110000"/>
              </a:lnSpc>
            </a:pPr>
            <a:r>
              <a:rPr lang="en-US" sz="1700" dirty="0"/>
              <a:t>Worker Exposure to Shipboard Hazards</a:t>
            </a:r>
          </a:p>
          <a:p>
            <a:pPr>
              <a:lnSpc>
                <a:spcPct val="110000"/>
              </a:lnSpc>
            </a:pPr>
            <a:r>
              <a:rPr lang="en-US" sz="1700" dirty="0"/>
              <a:t>Immediately Dangerous to Life or Health (IDLH)</a:t>
            </a:r>
          </a:p>
        </p:txBody>
      </p:sp>
      <p:sp>
        <p:nvSpPr>
          <p:cNvPr id="2" name="Title 1">
            <a:extLst>
              <a:ext uri="{FF2B5EF4-FFF2-40B4-BE49-F238E27FC236}">
                <a16:creationId xmlns:a16="http://schemas.microsoft.com/office/drawing/2014/main" id="{0A7E698D-3B4C-4662-B8A5-66AABCF99396}"/>
              </a:ext>
            </a:extLst>
          </p:cNvPr>
          <p:cNvSpPr>
            <a:spLocks noGrp="1"/>
          </p:cNvSpPr>
          <p:nvPr>
            <p:ph type="title"/>
          </p:nvPr>
        </p:nvSpPr>
        <p:spPr>
          <a:xfrm>
            <a:off x="1451580" y="804520"/>
            <a:ext cx="3530157" cy="1049235"/>
          </a:xfrm>
        </p:spPr>
        <p:txBody>
          <a:bodyPr>
            <a:normAutofit/>
          </a:bodyPr>
          <a:lstStyle/>
          <a:p>
            <a:r>
              <a:rPr lang="en-US" sz="3000" dirty="0"/>
              <a:t>What do we expect to learn?</a:t>
            </a:r>
          </a:p>
        </p:txBody>
      </p:sp>
    </p:spTree>
    <p:extLst>
      <p:ext uri="{BB962C8B-B14F-4D97-AF65-F5344CB8AC3E}">
        <p14:creationId xmlns:p14="http://schemas.microsoft.com/office/powerpoint/2010/main" val="18833921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FB03B1-4F81-4080-BD8E-B963A56CDFDF}"/>
              </a:ext>
            </a:extLst>
          </p:cNvPr>
          <p:cNvSpPr>
            <a:spLocks noGrp="1"/>
          </p:cNvSpPr>
          <p:nvPr>
            <p:ph idx="1"/>
          </p:nvPr>
        </p:nvSpPr>
        <p:spPr>
          <a:xfrm>
            <a:off x="1451579" y="2015732"/>
            <a:ext cx="9603275" cy="2956318"/>
          </a:xfrm>
        </p:spPr>
        <p:txBody>
          <a:bodyPr>
            <a:normAutofit/>
          </a:bodyPr>
          <a:lstStyle/>
          <a:p>
            <a:r>
              <a:rPr lang="en-US" sz="1800" dirty="0"/>
              <a:t>Employees engaged in the removal of paints, preservatives, rusts, or other coatings by means of power tools shall be protected against eye injury by using goggles or face shields</a:t>
            </a:r>
          </a:p>
          <a:p>
            <a:r>
              <a:rPr lang="en-US" sz="1800" dirty="0"/>
              <a:t>All portable rotating tools used for the removal of paints, preservatives, rusts or other coatings shall be adequately guarded to protect both the operator and nearby workers from flying missiles</a:t>
            </a:r>
          </a:p>
          <a:p>
            <a:r>
              <a:rPr lang="en-US" sz="1800" dirty="0"/>
              <a:t>Portable electric tools shall be grounded</a:t>
            </a:r>
          </a:p>
          <a:p>
            <a:r>
              <a:rPr lang="en-US" sz="1800" dirty="0"/>
              <a:t>In a confined space, mechanical exhaust ventilation sufficient to keep the dust concentration to a minimum shall be used, or employees shall be protected by respiratory protective equipment </a:t>
            </a:r>
          </a:p>
        </p:txBody>
      </p:sp>
      <p:sp>
        <p:nvSpPr>
          <p:cNvPr id="2" name="Title 1">
            <a:extLst>
              <a:ext uri="{FF2B5EF4-FFF2-40B4-BE49-F238E27FC236}">
                <a16:creationId xmlns:a16="http://schemas.microsoft.com/office/drawing/2014/main" id="{0F75BF8B-68A0-4F0D-A8EF-40A01B1C6F10}"/>
              </a:ext>
            </a:extLst>
          </p:cNvPr>
          <p:cNvSpPr>
            <a:spLocks noGrp="1"/>
          </p:cNvSpPr>
          <p:nvPr>
            <p:ph type="title"/>
          </p:nvPr>
        </p:nvSpPr>
        <p:spPr>
          <a:xfrm>
            <a:off x="1451579" y="1204569"/>
            <a:ext cx="9603275" cy="1049235"/>
          </a:xfrm>
        </p:spPr>
        <p:txBody>
          <a:bodyPr>
            <a:normAutofit/>
          </a:bodyPr>
          <a:lstStyle/>
          <a:p>
            <a:r>
              <a:rPr lang="en-US" sz="2000" dirty="0"/>
              <a:t>Mechanical paint removers</a:t>
            </a:r>
            <a:br>
              <a:rPr lang="en-US" sz="2000" dirty="0"/>
            </a:br>
            <a:r>
              <a:rPr lang="en-US" sz="2000" dirty="0"/>
              <a:t>29cfr1915.34(</a:t>
            </a:r>
            <a:r>
              <a:rPr lang="en-US" sz="2000" cap="none" dirty="0"/>
              <a:t>a</a:t>
            </a:r>
            <a:r>
              <a:rPr lang="en-US" sz="2000" dirty="0"/>
              <a:t>) through 29CFR1915(</a:t>
            </a:r>
            <a:r>
              <a:rPr lang="en-US" sz="2000" cap="none" dirty="0"/>
              <a:t>a</a:t>
            </a:r>
            <a:r>
              <a:rPr lang="en-US" sz="2000" dirty="0"/>
              <a:t>)(4)</a:t>
            </a:r>
          </a:p>
        </p:txBody>
      </p:sp>
    </p:spTree>
    <p:extLst>
      <p:ext uri="{BB962C8B-B14F-4D97-AF65-F5344CB8AC3E}">
        <p14:creationId xmlns:p14="http://schemas.microsoft.com/office/powerpoint/2010/main" val="99805780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2274E38-8AAC-4079-9BF9-FC37C1A10562}"/>
              </a:ext>
            </a:extLst>
          </p:cNvPr>
          <p:cNvSpPr>
            <a:spLocks noGrp="1"/>
          </p:cNvSpPr>
          <p:nvPr>
            <p:ph idx="1"/>
          </p:nvPr>
        </p:nvSpPr>
        <p:spPr/>
        <p:txBody>
          <a:bodyPr/>
          <a:lstStyle/>
          <a:p>
            <a:r>
              <a:rPr lang="en-US" dirty="0"/>
              <a:t>Hardened preservative coatings shall not be removed by flame in enclosed spaces unless the employees exposed to fumes are protected by air line respirators</a:t>
            </a:r>
          </a:p>
          <a:p>
            <a:r>
              <a:rPr lang="en-US" dirty="0"/>
              <a:t>Hardened preservative coatings shall not be removed by flame in enclosed spaces unless the employees exposed to fumes are protected by air line respirators</a:t>
            </a:r>
          </a:p>
          <a:p>
            <a:r>
              <a:rPr lang="en-US" dirty="0"/>
              <a:t>Flame or heat shall not be used to remove soft and greasy preservative coatings</a:t>
            </a:r>
          </a:p>
        </p:txBody>
      </p:sp>
      <p:sp>
        <p:nvSpPr>
          <p:cNvPr id="2" name="Title 1">
            <a:extLst>
              <a:ext uri="{FF2B5EF4-FFF2-40B4-BE49-F238E27FC236}">
                <a16:creationId xmlns:a16="http://schemas.microsoft.com/office/drawing/2014/main" id="{7ACF3D95-41A6-46B7-8A78-1884F494B06A}"/>
              </a:ext>
            </a:extLst>
          </p:cNvPr>
          <p:cNvSpPr>
            <a:spLocks noGrp="1"/>
          </p:cNvSpPr>
          <p:nvPr>
            <p:ph type="title"/>
          </p:nvPr>
        </p:nvSpPr>
        <p:spPr>
          <a:xfrm>
            <a:off x="1348709" y="1215999"/>
            <a:ext cx="9603275" cy="1049235"/>
          </a:xfrm>
        </p:spPr>
        <p:txBody>
          <a:bodyPr>
            <a:normAutofit/>
          </a:bodyPr>
          <a:lstStyle/>
          <a:p>
            <a:r>
              <a:rPr lang="en-US" sz="2000" dirty="0"/>
              <a:t>Mechanical paint removers</a:t>
            </a:r>
            <a:br>
              <a:rPr lang="en-US" sz="2000" dirty="0"/>
            </a:br>
            <a:r>
              <a:rPr lang="en-US" sz="2000" dirty="0"/>
              <a:t>29cfr1915.34(</a:t>
            </a:r>
            <a:r>
              <a:rPr lang="en-US" sz="2000" cap="none" dirty="0"/>
              <a:t>b</a:t>
            </a:r>
            <a:r>
              <a:rPr lang="en-US" sz="2000" dirty="0"/>
              <a:t>) through 29CFR1915(</a:t>
            </a:r>
            <a:r>
              <a:rPr lang="en-US" sz="2000" cap="none" dirty="0"/>
              <a:t>b</a:t>
            </a:r>
            <a:r>
              <a:rPr lang="en-US" sz="2000" dirty="0"/>
              <a:t>)(2)</a:t>
            </a:r>
          </a:p>
        </p:txBody>
      </p:sp>
    </p:spTree>
    <p:extLst>
      <p:ext uri="{BB962C8B-B14F-4D97-AF65-F5344CB8AC3E}">
        <p14:creationId xmlns:p14="http://schemas.microsoft.com/office/powerpoint/2010/main" val="143815332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5" name="Rectangle 4" descr="box highlighting an example of machinery and piping system exposure" title="Highlight box">
            <a:extLst>
              <a:ext uri="{FF2B5EF4-FFF2-40B4-BE49-F238E27FC236}">
                <a16:creationId xmlns:a16="http://schemas.microsoft.com/office/drawing/2014/main" id="{51D39EE1-9A9C-41A5-8507-7495801F745B}"/>
              </a:ext>
            </a:extLst>
          </p:cNvPr>
          <p:cNvSpPr/>
          <p:nvPr/>
        </p:nvSpPr>
        <p:spPr>
          <a:xfrm>
            <a:off x="9201151" y="3749040"/>
            <a:ext cx="651510" cy="617220"/>
          </a:xfrm>
          <a:prstGeom prst="rect">
            <a:avLst/>
          </a:prstGeom>
          <a:noFill/>
          <a:ln w="381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descr="Graphics showing areas of potential exposure on a large ship" title="Graphic of Large Ship">
            <a:extLst>
              <a:ext uri="{FF2B5EF4-FFF2-40B4-BE49-F238E27FC236}">
                <a16:creationId xmlns:a16="http://schemas.microsoft.com/office/drawing/2014/main" id="{4502CD06-4E1B-4FED-A4A2-C03379D50919}"/>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4703331" y="2415160"/>
            <a:ext cx="6351523" cy="2808350"/>
          </a:xfrm>
          <a:prstGeom prst="rect">
            <a:avLst/>
          </a:prstGeom>
        </p:spPr>
      </p:pic>
      <p:sp>
        <p:nvSpPr>
          <p:cNvPr id="9" name="Content Placeholder 11">
            <a:extLst>
              <a:ext uri="{FF2B5EF4-FFF2-40B4-BE49-F238E27FC236}">
                <a16:creationId xmlns:a16="http://schemas.microsoft.com/office/drawing/2014/main" id="{07EF2A25-8A2A-4D45-98CC-5B6A86A87F46}"/>
              </a:ext>
            </a:extLst>
          </p:cNvPr>
          <p:cNvSpPr>
            <a:spLocks noGrp="1"/>
          </p:cNvSpPr>
          <p:nvPr>
            <p:ph idx="1"/>
          </p:nvPr>
        </p:nvSpPr>
        <p:spPr>
          <a:xfrm>
            <a:off x="1451580" y="2015734"/>
            <a:ext cx="3251752" cy="3450613"/>
          </a:xfrm>
        </p:spPr>
        <p:txBody>
          <a:bodyPr>
            <a:normAutofit/>
          </a:bodyPr>
          <a:lstStyle/>
          <a:p>
            <a:r>
              <a:rPr lang="en-US" dirty="0"/>
              <a:t>Elastomeric respirator (N-95, N-99, N-100)</a:t>
            </a:r>
            <a:endParaRPr lang="en-US" baseline="30000" dirty="0"/>
          </a:p>
          <a:p>
            <a:r>
              <a:rPr lang="en-US" dirty="0"/>
              <a:t>Powered Air Purifying Respirator (PAPR) if welding</a:t>
            </a:r>
          </a:p>
          <a:p>
            <a:r>
              <a:rPr lang="en-US" dirty="0"/>
              <a:t>Possible exposure to Asbestos if removing slag or other insulation </a:t>
            </a:r>
          </a:p>
        </p:txBody>
      </p:sp>
      <p:sp>
        <p:nvSpPr>
          <p:cNvPr id="2" name="Title 1">
            <a:extLst>
              <a:ext uri="{FF2B5EF4-FFF2-40B4-BE49-F238E27FC236}">
                <a16:creationId xmlns:a16="http://schemas.microsoft.com/office/drawing/2014/main" id="{317BFABE-3E0A-4C61-B99F-B635652A3587}"/>
              </a:ext>
            </a:extLst>
          </p:cNvPr>
          <p:cNvSpPr>
            <a:spLocks noGrp="1"/>
          </p:cNvSpPr>
          <p:nvPr>
            <p:ph type="title"/>
          </p:nvPr>
        </p:nvSpPr>
        <p:spPr>
          <a:xfrm>
            <a:off x="1451579" y="804519"/>
            <a:ext cx="9603275" cy="1049235"/>
          </a:xfrm>
        </p:spPr>
        <p:txBody>
          <a:bodyPr>
            <a:normAutofit/>
          </a:bodyPr>
          <a:lstStyle/>
          <a:p>
            <a:r>
              <a:rPr lang="en-US" dirty="0"/>
              <a:t>Machinery and piping systems</a:t>
            </a:r>
          </a:p>
        </p:txBody>
      </p:sp>
    </p:spTree>
    <p:extLst>
      <p:ext uri="{BB962C8B-B14F-4D97-AF65-F5344CB8AC3E}">
        <p14:creationId xmlns:p14="http://schemas.microsoft.com/office/powerpoint/2010/main" val="311156350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A2FA4B-FEC0-4542-9FDC-FF0D3E0E08A2}"/>
              </a:ext>
            </a:extLst>
          </p:cNvPr>
          <p:cNvSpPr>
            <a:spLocks noGrp="1"/>
          </p:cNvSpPr>
          <p:nvPr>
            <p:ph type="title"/>
          </p:nvPr>
        </p:nvSpPr>
        <p:spPr/>
        <p:txBody>
          <a:bodyPr/>
          <a:lstStyle/>
          <a:p>
            <a:r>
              <a:rPr lang="en-US" dirty="0"/>
              <a:t>Time to test your knowledge of the topic</a:t>
            </a:r>
          </a:p>
        </p:txBody>
      </p:sp>
    </p:spTree>
    <p:extLst>
      <p:ext uri="{BB962C8B-B14F-4D97-AF65-F5344CB8AC3E}">
        <p14:creationId xmlns:p14="http://schemas.microsoft.com/office/powerpoint/2010/main" val="18557998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653AAB7-47DC-490E-A575-45AFB474A538}"/>
              </a:ext>
            </a:extLst>
          </p:cNvPr>
          <p:cNvSpPr>
            <a:spLocks noGrp="1"/>
          </p:cNvSpPr>
          <p:nvPr>
            <p:ph idx="1"/>
          </p:nvPr>
        </p:nvSpPr>
        <p:spPr/>
        <p:txBody>
          <a:bodyPr/>
          <a:lstStyle/>
          <a:p>
            <a:r>
              <a:rPr lang="en-US" dirty="0"/>
              <a:t>In the control of those occupational diseases caused by breathing air contaminated with harmful dusts, fogs, fumes, mists, gases, smokes, sprays, or vapors, the primary objective shall be to prevent atmospheric contamination.</a:t>
            </a:r>
          </a:p>
          <a:p>
            <a:r>
              <a:rPr lang="en-US" dirty="0"/>
              <a:t>This shall be accomplished as far as feasible by accepted engineering control measures (for example, enclosure or confinement of the operation, general and local ventilation, and substitution of less toxic materials).</a:t>
            </a:r>
          </a:p>
          <a:p>
            <a:r>
              <a:rPr lang="en-US" dirty="0"/>
              <a:t>When effective engineering controls are not feasible, or while they are being instituted, appropriate </a:t>
            </a:r>
            <a:r>
              <a:rPr lang="en-US" i="1" dirty="0"/>
              <a:t>RESPIRATORS</a:t>
            </a:r>
            <a:r>
              <a:rPr lang="en-US" dirty="0"/>
              <a:t> shall be used pursuant to this section.</a:t>
            </a:r>
          </a:p>
        </p:txBody>
      </p:sp>
      <p:sp>
        <p:nvSpPr>
          <p:cNvPr id="2" name="Title 1">
            <a:extLst>
              <a:ext uri="{FF2B5EF4-FFF2-40B4-BE49-F238E27FC236}">
                <a16:creationId xmlns:a16="http://schemas.microsoft.com/office/drawing/2014/main" id="{EEE1ACFC-4F0E-4E22-B3E3-4D9CEC52842A}"/>
              </a:ext>
            </a:extLst>
          </p:cNvPr>
          <p:cNvSpPr>
            <a:spLocks noGrp="1"/>
          </p:cNvSpPr>
          <p:nvPr>
            <p:ph type="title"/>
          </p:nvPr>
        </p:nvSpPr>
        <p:spPr>
          <a:xfrm>
            <a:off x="1451579" y="1180081"/>
            <a:ext cx="9603275" cy="1049235"/>
          </a:xfrm>
        </p:spPr>
        <p:txBody>
          <a:bodyPr>
            <a:normAutofit/>
          </a:bodyPr>
          <a:lstStyle/>
          <a:p>
            <a:r>
              <a:rPr lang="en-US" sz="2000" dirty="0"/>
              <a:t>When is respiratory protection required?</a:t>
            </a:r>
            <a:br>
              <a:rPr lang="en-US" sz="2000" dirty="0"/>
            </a:br>
            <a:r>
              <a:rPr lang="en-US" sz="2000" dirty="0"/>
              <a:t>29CFR1910.134(</a:t>
            </a:r>
            <a:r>
              <a:rPr lang="en-US" sz="2000" cap="none" dirty="0"/>
              <a:t>a</a:t>
            </a:r>
            <a:r>
              <a:rPr lang="en-US" sz="2000" dirty="0"/>
              <a:t>)(1) </a:t>
            </a:r>
            <a:r>
              <a:rPr lang="en-US" sz="2000" cap="none" dirty="0"/>
              <a:t>NOTE: 29CFR1915.154 takes you to general industry</a:t>
            </a:r>
          </a:p>
        </p:txBody>
      </p:sp>
    </p:spTree>
    <p:extLst>
      <p:ext uri="{BB962C8B-B14F-4D97-AF65-F5344CB8AC3E}">
        <p14:creationId xmlns:p14="http://schemas.microsoft.com/office/powerpoint/2010/main" val="33216762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grpSp>
        <p:nvGrpSpPr>
          <p:cNvPr id="10" name="Group 9" descr="Black and White graphic that depicts a picture frame" title="Picture Frame">
            <a:extLst>
              <a:ext uri="{FF2B5EF4-FFF2-40B4-BE49-F238E27FC236}">
                <a16:creationId xmlns:a16="http://schemas.microsoft.com/office/drawing/2014/main" id="{E006F341-EF16-491A-BBCF-B4A810AC6E6B}"/>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644975" y="2012810"/>
            <a:ext cx="3413507" cy="3459865"/>
            <a:chOff x="7630846" y="2123762"/>
            <a:chExt cx="3413507" cy="3481923"/>
          </a:xfrm>
        </p:grpSpPr>
        <p:sp>
          <p:nvSpPr>
            <p:cNvPr id="11" name="Rectangle 10">
              <a:extLst>
                <a:ext uri="{FF2B5EF4-FFF2-40B4-BE49-F238E27FC236}">
                  <a16:creationId xmlns:a16="http://schemas.microsoft.com/office/drawing/2014/main" id="{C1FA2985-DF76-4E75-A269-CF4A710056FC}"/>
                </a:ext>
              </a:extLst>
            </p:cNvPr>
            <p:cNvSpPr/>
            <p:nvPr>
              <p:extLst>
                <p:ext uri="{386F3935-93C4-4BCD-93E2-E3B085C9AB24}">
                  <p16:designElem xmlns:p16="http://schemas.microsoft.com/office/powerpoint/2015/main" val="1"/>
                </p:ext>
              </p:extLst>
            </p:nvPr>
          </p:nvSpPr>
          <p:spPr>
            <a:xfrm>
              <a:off x="7630846" y="2123762"/>
              <a:ext cx="3413507" cy="3481923"/>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559FB99A-F3C2-47CF-9609-4331E3443C8B}"/>
                </a:ext>
              </a:extLst>
            </p:cNvPr>
            <p:cNvSpPr/>
            <p:nvPr>
              <p:extLst>
                <p:ext uri="{386F3935-93C4-4BCD-93E2-E3B085C9AB24}">
                  <p16:designElem xmlns:p16="http://schemas.microsoft.com/office/powerpoint/2015/main" val="1"/>
                </p:ext>
              </p:extLst>
            </p:nvPr>
          </p:nvSpPr>
          <p:spPr>
            <a:xfrm>
              <a:off x="7779809" y="2294169"/>
              <a:ext cx="3100817" cy="3149963"/>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pic>
        <p:nvPicPr>
          <p:cNvPr id="5" name="Picture 4" descr="Graphic of words with a magnifying glass that magnifies the word education." title="Education Graphic">
            <a:extLst>
              <a:ext uri="{FF2B5EF4-FFF2-40B4-BE49-F238E27FC236}">
                <a16:creationId xmlns:a16="http://schemas.microsoft.com/office/drawing/2014/main" id="{6B289CB3-8FAC-4081-8931-BEA51DA33997}"/>
              </a:ext>
            </a:extLst>
          </p:cNvPr>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8119841" y="2491733"/>
            <a:ext cx="2453183" cy="2500948"/>
          </a:xfrm>
          <a:prstGeom prst="rect">
            <a:avLst/>
          </a:prstGeom>
        </p:spPr>
      </p:pic>
      <p:sp>
        <p:nvSpPr>
          <p:cNvPr id="3" name="Content Placeholder 2">
            <a:extLst>
              <a:ext uri="{FF2B5EF4-FFF2-40B4-BE49-F238E27FC236}">
                <a16:creationId xmlns:a16="http://schemas.microsoft.com/office/drawing/2014/main" id="{878AC60C-4838-4DCC-A7C1-6201F3C5CDEE}"/>
              </a:ext>
            </a:extLst>
          </p:cNvPr>
          <p:cNvSpPr>
            <a:spLocks noGrp="1"/>
          </p:cNvSpPr>
          <p:nvPr>
            <p:ph idx="1"/>
          </p:nvPr>
        </p:nvSpPr>
        <p:spPr>
          <a:xfrm>
            <a:off x="1451580" y="2015734"/>
            <a:ext cx="5707937" cy="3450613"/>
          </a:xfrm>
        </p:spPr>
        <p:txBody>
          <a:bodyPr>
            <a:normAutofit/>
          </a:bodyPr>
          <a:lstStyle/>
          <a:p>
            <a:r>
              <a:rPr lang="en-US" dirty="0"/>
              <a:t>In any workplace where respirators are necessary to protect the health of the employee or whenever respirators are required by the employer, the employer shall establish and implement a written respiratory protection program with worksite-specific procedures.</a:t>
            </a:r>
          </a:p>
        </p:txBody>
      </p:sp>
      <p:sp>
        <p:nvSpPr>
          <p:cNvPr id="2" name="Title 1">
            <a:extLst>
              <a:ext uri="{FF2B5EF4-FFF2-40B4-BE49-F238E27FC236}">
                <a16:creationId xmlns:a16="http://schemas.microsoft.com/office/drawing/2014/main" id="{61AD439A-A5CD-4667-B307-C70C477A89A4}"/>
              </a:ext>
            </a:extLst>
          </p:cNvPr>
          <p:cNvSpPr>
            <a:spLocks noGrp="1"/>
          </p:cNvSpPr>
          <p:nvPr>
            <p:ph type="title"/>
          </p:nvPr>
        </p:nvSpPr>
        <p:spPr>
          <a:xfrm>
            <a:off x="1451579" y="1215999"/>
            <a:ext cx="9603275" cy="1049235"/>
          </a:xfrm>
        </p:spPr>
        <p:txBody>
          <a:bodyPr>
            <a:normAutofit/>
          </a:bodyPr>
          <a:lstStyle/>
          <a:p>
            <a:r>
              <a:rPr lang="en-US" sz="2000" dirty="0"/>
              <a:t>Respiratory protection program</a:t>
            </a:r>
            <a:br>
              <a:rPr lang="en-US" sz="2000" dirty="0"/>
            </a:br>
            <a:r>
              <a:rPr lang="en-US" sz="2000" dirty="0"/>
              <a:t>1910.134(</a:t>
            </a:r>
            <a:r>
              <a:rPr lang="en-US" sz="2000" cap="none" dirty="0"/>
              <a:t>c</a:t>
            </a:r>
            <a:r>
              <a:rPr lang="en-US" sz="2000" dirty="0"/>
              <a:t>)(1)</a:t>
            </a:r>
          </a:p>
        </p:txBody>
      </p:sp>
    </p:spTree>
    <p:extLst>
      <p:ext uri="{BB962C8B-B14F-4D97-AF65-F5344CB8AC3E}">
        <p14:creationId xmlns:p14="http://schemas.microsoft.com/office/powerpoint/2010/main" val="10103409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13F298F-5B25-4838-AE4B-21A63E4CA213}"/>
              </a:ext>
            </a:extLst>
          </p:cNvPr>
          <p:cNvSpPr>
            <a:spLocks noGrp="1"/>
          </p:cNvSpPr>
          <p:nvPr>
            <p:ph idx="1"/>
          </p:nvPr>
        </p:nvSpPr>
        <p:spPr>
          <a:xfrm>
            <a:off x="1451579" y="2015732"/>
            <a:ext cx="9603275" cy="4510798"/>
          </a:xfrm>
        </p:spPr>
        <p:txBody>
          <a:bodyPr>
            <a:noAutofit/>
          </a:bodyPr>
          <a:lstStyle/>
          <a:p>
            <a:r>
              <a:rPr lang="en-US" sz="1500" dirty="0"/>
              <a:t>Procedures for selecting respirators for use in the workplace</a:t>
            </a:r>
          </a:p>
          <a:p>
            <a:r>
              <a:rPr lang="en-US" sz="1500" dirty="0"/>
              <a:t>Medical evaluations of employees required to use respirators</a:t>
            </a:r>
          </a:p>
          <a:p>
            <a:r>
              <a:rPr lang="en-US" sz="1500" dirty="0"/>
              <a:t>Fit testing procedures for tight-fitting respirators</a:t>
            </a:r>
          </a:p>
          <a:p>
            <a:r>
              <a:rPr lang="en-US" sz="1500" dirty="0"/>
              <a:t>Procedures for proper use of respirators in routine and reasonably foreseeable emergency situations</a:t>
            </a:r>
          </a:p>
          <a:p>
            <a:r>
              <a:rPr lang="en-US" sz="1500" dirty="0"/>
              <a:t>Procedures and schedules for cleaning, disinfecting, storing, inspecting, repairing, discarding, and otherwise maintaining respirators</a:t>
            </a:r>
          </a:p>
          <a:p>
            <a:r>
              <a:rPr lang="en-US" sz="1500" dirty="0"/>
              <a:t>Procedures to ensure adequate air quality, quantity, and flow of breathing air for atmosphere-supplying respirators</a:t>
            </a:r>
          </a:p>
          <a:p>
            <a:r>
              <a:rPr lang="en-US" sz="1500" dirty="0"/>
              <a:t>Training of employees in the respiratory hazards to which they are potentially exposed during routine and emergency situations</a:t>
            </a:r>
          </a:p>
          <a:p>
            <a:r>
              <a:rPr lang="en-US" sz="1500" dirty="0"/>
              <a:t>Training of employees in the proper use of respirators, including putting on and removing them, any limitations on their use, and their maintenance</a:t>
            </a:r>
          </a:p>
        </p:txBody>
      </p:sp>
      <p:sp>
        <p:nvSpPr>
          <p:cNvPr id="2" name="Title 1">
            <a:extLst>
              <a:ext uri="{FF2B5EF4-FFF2-40B4-BE49-F238E27FC236}">
                <a16:creationId xmlns:a16="http://schemas.microsoft.com/office/drawing/2014/main" id="{79DF2CCE-CD5A-4124-A45D-21C6BAD44BD6}"/>
              </a:ext>
            </a:extLst>
          </p:cNvPr>
          <p:cNvSpPr>
            <a:spLocks noGrp="1"/>
          </p:cNvSpPr>
          <p:nvPr>
            <p:ph type="title"/>
          </p:nvPr>
        </p:nvSpPr>
        <p:spPr>
          <a:xfrm>
            <a:off x="1451579" y="1227429"/>
            <a:ext cx="9603275" cy="1049235"/>
          </a:xfrm>
        </p:spPr>
        <p:txBody>
          <a:bodyPr>
            <a:normAutofit/>
          </a:bodyPr>
          <a:lstStyle/>
          <a:p>
            <a:r>
              <a:rPr lang="en-US" sz="2000" dirty="0"/>
              <a:t>Respiratory protection program</a:t>
            </a:r>
            <a:br>
              <a:rPr lang="en-US" sz="2000" dirty="0"/>
            </a:br>
            <a:r>
              <a:rPr lang="en-US" sz="2000" dirty="0"/>
              <a:t>1910.134(</a:t>
            </a:r>
            <a:r>
              <a:rPr lang="en-US" sz="2000" cap="none" dirty="0"/>
              <a:t>c</a:t>
            </a:r>
            <a:r>
              <a:rPr lang="en-US" sz="2000" dirty="0"/>
              <a:t>)(1)(</a:t>
            </a:r>
            <a:r>
              <a:rPr lang="en-US" sz="2000" cap="none" dirty="0" err="1"/>
              <a:t>i</a:t>
            </a:r>
            <a:r>
              <a:rPr lang="en-US" sz="2000" dirty="0"/>
              <a:t>) through 1910.134(</a:t>
            </a:r>
            <a:r>
              <a:rPr lang="en-US" sz="2000" cap="none" dirty="0"/>
              <a:t>c</a:t>
            </a:r>
            <a:r>
              <a:rPr lang="en-US" sz="2000" dirty="0"/>
              <a:t>)(1)(</a:t>
            </a:r>
            <a:r>
              <a:rPr lang="en-US" sz="2000" cap="none" dirty="0"/>
              <a:t>viii</a:t>
            </a:r>
            <a:r>
              <a:rPr lang="en-US" sz="2000" dirty="0"/>
              <a:t>) </a:t>
            </a:r>
          </a:p>
        </p:txBody>
      </p:sp>
    </p:spTree>
    <p:extLst>
      <p:ext uri="{BB962C8B-B14F-4D97-AF65-F5344CB8AC3E}">
        <p14:creationId xmlns:p14="http://schemas.microsoft.com/office/powerpoint/2010/main" val="32490174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pic>
        <p:nvPicPr>
          <p:cNvPr id="5" name="Picture 4" descr="Image of a paper style mask" title="Gas Mack">
            <a:extLst>
              <a:ext uri="{FF2B5EF4-FFF2-40B4-BE49-F238E27FC236}">
                <a16:creationId xmlns:a16="http://schemas.microsoft.com/office/drawing/2014/main" id="{1F24C3E3-EB11-4FB3-9421-E3566F722211}"/>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128756" y="2277991"/>
            <a:ext cx="2926098" cy="2926098"/>
          </a:xfrm>
          <a:prstGeom prst="rect">
            <a:avLst/>
          </a:prstGeom>
        </p:spPr>
      </p:pic>
      <p:sp>
        <p:nvSpPr>
          <p:cNvPr id="6" name="Rectangle 5" descr="Highlight box drawing attention to the gas mask label information" title="Red Highlight Box">
            <a:extLst>
              <a:ext uri="{FF2B5EF4-FFF2-40B4-BE49-F238E27FC236}">
                <a16:creationId xmlns:a16="http://schemas.microsoft.com/office/drawing/2014/main" id="{551404C8-3EBD-4498-BDAB-AAFB230C29B7}"/>
              </a:ext>
            </a:extLst>
          </p:cNvPr>
          <p:cNvSpPr/>
          <p:nvPr/>
        </p:nvSpPr>
        <p:spPr>
          <a:xfrm>
            <a:off x="8972550" y="4320540"/>
            <a:ext cx="754380" cy="480060"/>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473C8B0C-C3BE-4207-A0B3-E224C1A1D309}"/>
              </a:ext>
            </a:extLst>
          </p:cNvPr>
          <p:cNvSpPr/>
          <p:nvPr/>
        </p:nvSpPr>
        <p:spPr>
          <a:xfrm>
            <a:off x="7973666" y="5466347"/>
            <a:ext cx="3902992" cy="646331"/>
          </a:xfrm>
          <a:prstGeom prst="rect">
            <a:avLst/>
          </a:prstGeom>
        </p:spPr>
        <p:txBody>
          <a:bodyPr wrap="none">
            <a:spAutoFit/>
          </a:bodyPr>
          <a:lstStyle/>
          <a:p>
            <a:r>
              <a:rPr lang="en-US" dirty="0"/>
              <a:t>*IDLH – Immediately Dangerous to Life</a:t>
            </a:r>
          </a:p>
          <a:p>
            <a:r>
              <a:rPr lang="en-US" dirty="0"/>
              <a:t>or Health</a:t>
            </a:r>
          </a:p>
        </p:txBody>
      </p:sp>
      <p:sp>
        <p:nvSpPr>
          <p:cNvPr id="3" name="Content Placeholder 2">
            <a:extLst>
              <a:ext uri="{FF2B5EF4-FFF2-40B4-BE49-F238E27FC236}">
                <a16:creationId xmlns:a16="http://schemas.microsoft.com/office/drawing/2014/main" id="{E362B73A-7D11-4227-8C2B-302A8BD5F306}"/>
              </a:ext>
            </a:extLst>
          </p:cNvPr>
          <p:cNvSpPr>
            <a:spLocks noGrp="1"/>
          </p:cNvSpPr>
          <p:nvPr>
            <p:ph idx="1"/>
          </p:nvPr>
        </p:nvSpPr>
        <p:spPr>
          <a:xfrm>
            <a:off x="1451579" y="2015734"/>
            <a:ext cx="6195784" cy="3450613"/>
          </a:xfrm>
        </p:spPr>
        <p:txBody>
          <a:bodyPr>
            <a:noAutofit/>
          </a:bodyPr>
          <a:lstStyle/>
          <a:p>
            <a:pPr>
              <a:lnSpc>
                <a:spcPct val="110000"/>
              </a:lnSpc>
            </a:pPr>
            <a:r>
              <a:rPr lang="en-US" sz="1400" dirty="0"/>
              <a:t>The employer shall select and provide an appropriate respirator based on the respiratory hazard(s) to which the worker is exposed and workplace and user factors that affect respirator performance and reliability</a:t>
            </a:r>
          </a:p>
          <a:p>
            <a:pPr>
              <a:lnSpc>
                <a:spcPct val="110000"/>
              </a:lnSpc>
            </a:pPr>
            <a:r>
              <a:rPr lang="en-US" sz="1400" dirty="0"/>
              <a:t>The employer shall select a NIOSH-certified respirator. The respirator shall be used in compliance with the conditions of its certification</a:t>
            </a:r>
          </a:p>
          <a:p>
            <a:pPr>
              <a:lnSpc>
                <a:spcPct val="110000"/>
              </a:lnSpc>
            </a:pPr>
            <a:r>
              <a:rPr lang="en-US" sz="1400" dirty="0"/>
              <a:t>The employer shall identify and evaluate the respiratory hazard(s) in the workplace:</a:t>
            </a:r>
          </a:p>
          <a:p>
            <a:pPr lvl="1">
              <a:lnSpc>
                <a:spcPct val="110000"/>
              </a:lnSpc>
            </a:pPr>
            <a:r>
              <a:rPr lang="en-US" sz="1400" dirty="0"/>
              <a:t>Evaluation shall include a reasonable estimate of employee exposures to respiratory hazard(s) and an identification of the contaminant's chemical state and physical form. </a:t>
            </a:r>
          </a:p>
          <a:p>
            <a:pPr lvl="1">
              <a:lnSpc>
                <a:spcPct val="110000"/>
              </a:lnSpc>
            </a:pPr>
            <a:r>
              <a:rPr lang="en-US" sz="1400" dirty="0"/>
              <a:t>Where the employer cannot identify or reasonably estimate the employee exposure, the employer shall consider the atmosphere to be *IDLH.</a:t>
            </a:r>
          </a:p>
        </p:txBody>
      </p:sp>
      <p:sp>
        <p:nvSpPr>
          <p:cNvPr id="2" name="Title 1">
            <a:extLst>
              <a:ext uri="{FF2B5EF4-FFF2-40B4-BE49-F238E27FC236}">
                <a16:creationId xmlns:a16="http://schemas.microsoft.com/office/drawing/2014/main" id="{66F04406-EE1A-4A82-9A7C-D3D5ACB81978}"/>
              </a:ext>
            </a:extLst>
          </p:cNvPr>
          <p:cNvSpPr>
            <a:spLocks noGrp="1"/>
          </p:cNvSpPr>
          <p:nvPr>
            <p:ph type="title"/>
          </p:nvPr>
        </p:nvSpPr>
        <p:spPr>
          <a:xfrm>
            <a:off x="1451579" y="1217475"/>
            <a:ext cx="9603275" cy="1049235"/>
          </a:xfrm>
        </p:spPr>
        <p:txBody>
          <a:bodyPr>
            <a:normAutofit/>
          </a:bodyPr>
          <a:lstStyle/>
          <a:p>
            <a:r>
              <a:rPr lang="en-US" sz="2000" dirty="0"/>
              <a:t>Selection of respirators</a:t>
            </a:r>
            <a:br>
              <a:rPr lang="en-US" sz="2000" dirty="0"/>
            </a:br>
            <a:r>
              <a:rPr lang="en-US" sz="2000" dirty="0"/>
              <a:t>1910.134(</a:t>
            </a:r>
            <a:r>
              <a:rPr lang="en-US" sz="2000" cap="none" dirty="0"/>
              <a:t>d</a:t>
            </a:r>
            <a:r>
              <a:rPr lang="en-US" sz="2000" dirty="0"/>
              <a:t>)(1)(</a:t>
            </a:r>
            <a:r>
              <a:rPr lang="en-US" sz="2000" cap="none" dirty="0" err="1"/>
              <a:t>i</a:t>
            </a:r>
            <a:r>
              <a:rPr lang="en-US" sz="2000" dirty="0"/>
              <a:t>) through 1910.134(</a:t>
            </a:r>
            <a:r>
              <a:rPr lang="en-US" sz="2000" cap="none" dirty="0"/>
              <a:t>d</a:t>
            </a:r>
            <a:r>
              <a:rPr lang="en-US" sz="2000" dirty="0"/>
              <a:t>)(1)(</a:t>
            </a:r>
            <a:r>
              <a:rPr lang="en-US" sz="2000" cap="none" dirty="0"/>
              <a:t>iii</a:t>
            </a:r>
            <a:r>
              <a:rPr lang="en-US" sz="2000" dirty="0"/>
              <a:t>) </a:t>
            </a:r>
          </a:p>
        </p:txBody>
      </p:sp>
    </p:spTree>
    <p:extLst>
      <p:ext uri="{BB962C8B-B14F-4D97-AF65-F5344CB8AC3E}">
        <p14:creationId xmlns:p14="http://schemas.microsoft.com/office/powerpoint/2010/main" val="2878537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grpSp>
        <p:nvGrpSpPr>
          <p:cNvPr id="17" name="Group 16" descr="Black and White graphic that depicts a picture frame" title="Picture Frame">
            <a:extLst>
              <a:ext uri="{FF2B5EF4-FFF2-40B4-BE49-F238E27FC236}">
                <a16:creationId xmlns:a16="http://schemas.microsoft.com/office/drawing/2014/main" id="{CB43B178-1CC9-4F95-A027-8894F8A8C187}"/>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109823" y="2012810"/>
            <a:ext cx="4948659" cy="3453535"/>
            <a:chOff x="7807230" y="2012810"/>
            <a:chExt cx="3251252" cy="3459865"/>
          </a:xfrm>
        </p:grpSpPr>
        <p:sp>
          <p:nvSpPr>
            <p:cNvPr id="18" name="Rectangle 17">
              <a:extLst>
                <a:ext uri="{FF2B5EF4-FFF2-40B4-BE49-F238E27FC236}">
                  <a16:creationId xmlns:a16="http://schemas.microsoft.com/office/drawing/2014/main" id="{E451565F-E408-4067-B2CD-7D43E82F00EA}"/>
                </a:ext>
              </a:extLst>
            </p:cNvPr>
            <p:cNvSpPr/>
            <p:nvPr>
              <p:extLst>
                <p:ext uri="{386F3935-93C4-4BCD-93E2-E3B085C9AB24}">
                  <p16:designElem xmlns:p16="http://schemas.microsoft.com/office/powerpoint/2015/main" val="1"/>
                </p:ext>
              </p:extLst>
            </p:nvPr>
          </p:nvSpPr>
          <p:spPr>
            <a:xfrm>
              <a:off x="7807230" y="2012810"/>
              <a:ext cx="3251252" cy="3459865"/>
            </a:xfrm>
            <a:prstGeom prst="rect">
              <a:avLst/>
            </a:prstGeom>
            <a:gradFill>
              <a:gsLst>
                <a:gs pos="0">
                  <a:srgbClr val="000001"/>
                </a:gs>
                <a:gs pos="100000">
                  <a:srgbClr val="191919"/>
                </a:gs>
              </a:gsLst>
            </a:gradFill>
            <a:ln w="76200" cmpd="sng">
              <a:noFill/>
              <a:miter lim="800000"/>
            </a:ln>
            <a:effectLst>
              <a:outerShdw blurRad="127000" dist="1905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0B2ABC56-3191-433F-9463-70A73398D4B6}"/>
                </a:ext>
              </a:extLst>
            </p:cNvPr>
            <p:cNvSpPr/>
            <p:nvPr>
              <p:extLst>
                <p:ext uri="{386F3935-93C4-4BCD-93E2-E3B085C9AB24}">
                  <p16:designElem xmlns:p16="http://schemas.microsoft.com/office/powerpoint/2015/main" val="1"/>
                </p:ext>
              </p:extLst>
            </p:nvPr>
          </p:nvSpPr>
          <p:spPr>
            <a:xfrm>
              <a:off x="7807231" y="2026142"/>
              <a:ext cx="3251250" cy="3440203"/>
            </a:xfrm>
            <a:prstGeom prst="rect">
              <a:avLst/>
            </a:prstGeom>
            <a:solidFill>
              <a:schemeClr val="bg1"/>
            </a:solidFill>
            <a:ln w="762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w="38100" h="38100"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pic>
        <p:nvPicPr>
          <p:cNvPr id="5" name="Picture 4" descr="Full Facepiece pressure demans SCBA certified respirator" title="Respirator">
            <a:extLst>
              <a:ext uri="{FF2B5EF4-FFF2-40B4-BE49-F238E27FC236}">
                <a16:creationId xmlns:a16="http://schemas.microsoft.com/office/drawing/2014/main" id="{3644F0EE-0B8B-4D45-8EE2-BE91C0162C93}"/>
              </a:ext>
            </a:extLst>
          </p:cNvPr>
          <p:cNvPicPr>
            <a:picLocks noChangeAspect="1"/>
          </p:cNvPicPr>
          <p:nvPr/>
        </p:nvPicPr>
        <p:blipFill rotWithShape="1">
          <a:blip r:embed="rId2">
            <a:extLst>
              <a:ext uri="{28A0092B-C50C-407E-A947-70E740481C1C}">
                <a14:useLocalDpi xmlns:a14="http://schemas.microsoft.com/office/drawing/2010/main"/>
              </a:ext>
            </a:extLst>
          </a:blip>
          <a:srcRect/>
          <a:stretch/>
        </p:blipFill>
        <p:spPr>
          <a:xfrm>
            <a:off x="6277257" y="2631140"/>
            <a:ext cx="2221445" cy="2210555"/>
          </a:xfrm>
          <a:prstGeom prst="rect">
            <a:avLst/>
          </a:prstGeom>
        </p:spPr>
      </p:pic>
      <p:pic>
        <p:nvPicPr>
          <p:cNvPr id="7" name="Picture 6" descr="COmbination full facepiece pressure demand supplied-air respirator (SAR)" title="Respirator">
            <a:extLst>
              <a:ext uri="{FF2B5EF4-FFF2-40B4-BE49-F238E27FC236}">
                <a16:creationId xmlns:a16="http://schemas.microsoft.com/office/drawing/2014/main" id="{68701BCC-988B-4462-A00D-9060C2526BE0}"/>
              </a:ext>
            </a:extLst>
          </p:cNvPr>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8666054" y="2651988"/>
            <a:ext cx="2221445" cy="2178099"/>
          </a:xfrm>
          <a:prstGeom prst="rect">
            <a:avLst/>
          </a:prstGeom>
        </p:spPr>
      </p:pic>
      <p:sp>
        <p:nvSpPr>
          <p:cNvPr id="3" name="Content Placeholder 2">
            <a:extLst>
              <a:ext uri="{FF2B5EF4-FFF2-40B4-BE49-F238E27FC236}">
                <a16:creationId xmlns:a16="http://schemas.microsoft.com/office/drawing/2014/main" id="{61816414-685C-4E9F-9798-11AAAE0D9BCA}"/>
              </a:ext>
            </a:extLst>
          </p:cNvPr>
          <p:cNvSpPr>
            <a:spLocks noGrp="1"/>
          </p:cNvSpPr>
          <p:nvPr>
            <p:ph idx="1"/>
          </p:nvPr>
        </p:nvSpPr>
        <p:spPr>
          <a:xfrm>
            <a:off x="1451579" y="2015732"/>
            <a:ext cx="4174339" cy="3450613"/>
          </a:xfrm>
        </p:spPr>
        <p:txBody>
          <a:bodyPr>
            <a:normAutofit/>
          </a:bodyPr>
          <a:lstStyle/>
          <a:p>
            <a:pPr>
              <a:lnSpc>
                <a:spcPct val="110000"/>
              </a:lnSpc>
            </a:pPr>
            <a:r>
              <a:rPr lang="en-US" sz="1700" dirty="0"/>
              <a:t>The employer shall provide the following respirators for employee use in IDLH atmospheres:</a:t>
            </a:r>
          </a:p>
          <a:p>
            <a:pPr>
              <a:lnSpc>
                <a:spcPct val="110000"/>
              </a:lnSpc>
            </a:pPr>
            <a:r>
              <a:rPr lang="en-US" sz="1700" dirty="0"/>
              <a:t>A full facepiece pressure demand SCBA certified by NIOSH for a minimum service life of thirty minutes, or</a:t>
            </a:r>
          </a:p>
          <a:p>
            <a:pPr>
              <a:lnSpc>
                <a:spcPct val="110000"/>
              </a:lnSpc>
            </a:pPr>
            <a:r>
              <a:rPr lang="en-US" sz="1700" dirty="0"/>
              <a:t>A combination full facepiece pressure demand supplied-air respirator (SAR) with auxiliary self-contained air supply</a:t>
            </a:r>
          </a:p>
        </p:txBody>
      </p:sp>
      <p:sp>
        <p:nvSpPr>
          <p:cNvPr id="2" name="Title 1">
            <a:extLst>
              <a:ext uri="{FF2B5EF4-FFF2-40B4-BE49-F238E27FC236}">
                <a16:creationId xmlns:a16="http://schemas.microsoft.com/office/drawing/2014/main" id="{29C93EB4-9BD1-44BA-A4C2-FB6A666910F7}"/>
              </a:ext>
            </a:extLst>
          </p:cNvPr>
          <p:cNvSpPr>
            <a:spLocks noGrp="1"/>
          </p:cNvSpPr>
          <p:nvPr>
            <p:ph type="title"/>
          </p:nvPr>
        </p:nvSpPr>
        <p:spPr>
          <a:xfrm>
            <a:off x="1451579" y="804519"/>
            <a:ext cx="9603275" cy="1049235"/>
          </a:xfrm>
        </p:spPr>
        <p:txBody>
          <a:bodyPr>
            <a:normAutofit/>
          </a:bodyPr>
          <a:lstStyle/>
          <a:p>
            <a:r>
              <a:rPr lang="en-US" dirty="0"/>
              <a:t>Respirators for IDLH Atmospheres</a:t>
            </a:r>
            <a:br>
              <a:rPr lang="en-US" dirty="0"/>
            </a:br>
            <a:r>
              <a:rPr lang="en-US" dirty="0"/>
              <a:t>29CFR1910.134(</a:t>
            </a:r>
            <a:r>
              <a:rPr lang="en-US" cap="none" dirty="0"/>
              <a:t>d</a:t>
            </a:r>
            <a:r>
              <a:rPr lang="en-US" dirty="0"/>
              <a:t>)(2)(</a:t>
            </a:r>
            <a:r>
              <a:rPr lang="en-US" cap="none" dirty="0" err="1"/>
              <a:t>i</a:t>
            </a:r>
            <a:r>
              <a:rPr lang="en-US" dirty="0"/>
              <a:t>)</a:t>
            </a:r>
          </a:p>
        </p:txBody>
      </p:sp>
    </p:spTree>
    <p:extLst>
      <p:ext uri="{BB962C8B-B14F-4D97-AF65-F5344CB8AC3E}">
        <p14:creationId xmlns:p14="http://schemas.microsoft.com/office/powerpoint/2010/main" val="36697973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07CB12-1475-4325-A658-D4218741E3E2}"/>
              </a:ext>
            </a:extLst>
          </p:cNvPr>
          <p:cNvSpPr>
            <a:spLocks noGrp="1"/>
          </p:cNvSpPr>
          <p:nvPr>
            <p:ph type="title"/>
          </p:nvPr>
        </p:nvSpPr>
        <p:spPr>
          <a:xfrm>
            <a:off x="1451579" y="1528419"/>
            <a:ext cx="9603275" cy="1049235"/>
          </a:xfrm>
        </p:spPr>
        <p:txBody>
          <a:bodyPr>
            <a:normAutofit/>
          </a:bodyPr>
          <a:lstStyle/>
          <a:p>
            <a:r>
              <a:rPr lang="en-US" sz="2000" dirty="0"/>
              <a:t>Worker exposure to shipboard hazards</a:t>
            </a:r>
          </a:p>
        </p:txBody>
      </p:sp>
      <p:sp>
        <p:nvSpPr>
          <p:cNvPr id="3" name="Content Placeholder 2">
            <a:extLst>
              <a:ext uri="{FF2B5EF4-FFF2-40B4-BE49-F238E27FC236}">
                <a16:creationId xmlns:a16="http://schemas.microsoft.com/office/drawing/2014/main" id="{3687F77C-8CE9-4F37-82F8-BD71C280C03D}"/>
              </a:ext>
            </a:extLst>
          </p:cNvPr>
          <p:cNvSpPr>
            <a:spLocks noGrp="1"/>
          </p:cNvSpPr>
          <p:nvPr>
            <p:ph idx="1"/>
          </p:nvPr>
        </p:nvSpPr>
        <p:spPr>
          <a:xfrm>
            <a:off x="1451579" y="2015732"/>
            <a:ext cx="9603275" cy="4019308"/>
          </a:xfrm>
        </p:spPr>
        <p:txBody>
          <a:bodyPr>
            <a:normAutofit/>
          </a:bodyPr>
          <a:lstStyle/>
          <a:p>
            <a:r>
              <a:rPr lang="en-US" dirty="0"/>
              <a:t>Workers may be exposed to hazardous atmospheres which result in:</a:t>
            </a:r>
          </a:p>
          <a:p>
            <a:pPr lvl="1"/>
            <a:r>
              <a:rPr lang="en-US" dirty="0"/>
              <a:t>Being overcome by lack of oxygen.</a:t>
            </a:r>
          </a:p>
          <a:p>
            <a:pPr lvl="1"/>
            <a:r>
              <a:rPr lang="en-US" dirty="0"/>
              <a:t>Occupational illness due to long-term low-level exposures (for example asbestos, 	silica, lead).</a:t>
            </a:r>
          </a:p>
          <a:p>
            <a:pPr lvl="1"/>
            <a:r>
              <a:rPr lang="en-US" dirty="0"/>
              <a:t>Acute or systemic illness from exposure to solvents, paints, and cleaners.</a:t>
            </a:r>
          </a:p>
          <a:p>
            <a:pPr lvl="1"/>
            <a:r>
              <a:rPr lang="en-US" dirty="0"/>
              <a:t>Acute respiratory damage due to exposure to corrosives (such as acids, gases, mists).</a:t>
            </a:r>
          </a:p>
          <a:p>
            <a:pPr lvl="1"/>
            <a:r>
              <a:rPr lang="en-US" dirty="0"/>
              <a:t>Severe illness or even death from inhaling toxic materials (such as hydrogen sulfide, 	carbon monoxide).</a:t>
            </a:r>
          </a:p>
        </p:txBody>
      </p:sp>
    </p:spTree>
    <p:extLst>
      <p:ext uri="{BB962C8B-B14F-4D97-AF65-F5344CB8AC3E}">
        <p14:creationId xmlns:p14="http://schemas.microsoft.com/office/powerpoint/2010/main" val="688264580"/>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Gallery</Template>
  <TotalTime>0</TotalTime>
  <Words>2239</Words>
  <Application>Microsoft Office PowerPoint</Application>
  <PresentationFormat>Widescreen</PresentationFormat>
  <Paragraphs>139</Paragraphs>
  <Slides>33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33</vt:i4>
      </vt:variant>
    </vt:vector>
  </HeadingPairs>
  <TitlesOfParts>
    <vt:vector size="37" baseType="lpstr">
      <vt:lpstr>Arial</vt:lpstr>
      <vt:lpstr>Calibri</vt:lpstr>
      <vt:lpstr>Gill Sans MT</vt:lpstr>
      <vt:lpstr>Gallery</vt:lpstr>
      <vt:lpstr>Respiratory HAZARDS: Maritime Rules</vt:lpstr>
      <vt:lpstr>Disclaimer</vt:lpstr>
      <vt:lpstr>What do we expect to learn?</vt:lpstr>
      <vt:lpstr>When is respiratory protection required? 29CFR1910.134(a)(1) NOTE: 29CFR1915.154 takes you to general industry</vt:lpstr>
      <vt:lpstr>Respiratory protection program 1910.134(c)(1)</vt:lpstr>
      <vt:lpstr>Respiratory protection program 1910.134(c)(1)(i) through 1910.134(c)(1)(viii) </vt:lpstr>
      <vt:lpstr>Selection of respirators 1910.134(d)(1)(i) through 1910.134(d)(1)(iii) </vt:lpstr>
      <vt:lpstr>Respirators for IDLH Atmospheres 29CFR1910.134(d)(2)(i)</vt:lpstr>
      <vt:lpstr>Worker exposure to shipboard hazards</vt:lpstr>
      <vt:lpstr>Assigned Protection factors (APF)</vt:lpstr>
      <vt:lpstr>Maximum use concentration (MUC) 29CFR1910.134(d)(3)(i)(b)(1) through 29CFR1910.134(d)(3)(ii)</vt:lpstr>
      <vt:lpstr>Medical Evaluation 29CFR1910.134(e)(1)</vt:lpstr>
      <vt:lpstr>Fit testing 29CFR1910.134(f)</vt:lpstr>
      <vt:lpstr>Qualitative fit test 29CFR1910.134(f)(8)(i)</vt:lpstr>
      <vt:lpstr>Quantitative fit test 29CFR1910.134(f)(8)(ii)</vt:lpstr>
      <vt:lpstr>Cleaning and disinfecting 29cfr1910.134(h)(1) through 29CFR1910.134(h)(1)(ii)</vt:lpstr>
      <vt:lpstr>abrasive blasting</vt:lpstr>
      <vt:lpstr>Abrasive blasting material examples</vt:lpstr>
      <vt:lpstr>Sources of potential air contaminants</vt:lpstr>
      <vt:lpstr>Example Surface Coating Concentrations</vt:lpstr>
      <vt:lpstr>Abrasive blasting 29cfr1915.34(c) through 29cfr1915.34(c)(1)(iv)</vt:lpstr>
      <vt:lpstr>Other opportunities for exposure</vt:lpstr>
      <vt:lpstr>Confined space entry</vt:lpstr>
      <vt:lpstr>Cleaning solvents</vt:lpstr>
      <vt:lpstr>Toxic cleaning solvents 29CFR1915.32(a)</vt:lpstr>
      <vt:lpstr>Fire Protection</vt:lpstr>
      <vt:lpstr>Surface preparation</vt:lpstr>
      <vt:lpstr>Chemical paint and preservative removers 29Cfr1915.33(a) through 29cfr1915.33(e)</vt:lpstr>
      <vt:lpstr>painting</vt:lpstr>
      <vt:lpstr>Mechanical paint removers 29cfr1915.34(a) through 29CFR1915(a)(4)</vt:lpstr>
      <vt:lpstr>Mechanical paint removers 29cfr1915.34(b) through 29CFR1915(b)(2)</vt:lpstr>
      <vt:lpstr>Machinery and piping systems</vt:lpstr>
      <vt:lpstr>Time to test your knowledge of the topic</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2021-07-08T16:29:39Z</dcterms:created>
  <dcterms:modified xsi:type="dcterms:W3CDTF">2021-07-08T16:29:50Z</dcterms:modified>
</cp:coreProperties>
</file>