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44"/>
  </p:notesMasterIdLst>
  <p:sldIdLst>
    <p:sldId id="256" r:id="rId2"/>
    <p:sldId id="417" r:id="rId3"/>
    <p:sldId id="277" r:id="rId4"/>
    <p:sldId id="282" r:id="rId5"/>
    <p:sldId id="287" r:id="rId6"/>
    <p:sldId id="294" r:id="rId7"/>
    <p:sldId id="292" r:id="rId8"/>
    <p:sldId id="293" r:id="rId9"/>
    <p:sldId id="418" r:id="rId10"/>
    <p:sldId id="384" r:id="rId11"/>
    <p:sldId id="420" r:id="rId12"/>
    <p:sldId id="291" r:id="rId13"/>
    <p:sldId id="421" r:id="rId14"/>
    <p:sldId id="295" r:id="rId15"/>
    <p:sldId id="398" r:id="rId16"/>
    <p:sldId id="423" r:id="rId17"/>
    <p:sldId id="297" r:id="rId18"/>
    <p:sldId id="397" r:id="rId19"/>
    <p:sldId id="399" r:id="rId20"/>
    <p:sldId id="422" r:id="rId21"/>
    <p:sldId id="296" r:id="rId22"/>
    <p:sldId id="424" r:id="rId23"/>
    <p:sldId id="392" r:id="rId24"/>
    <p:sldId id="391" r:id="rId25"/>
    <p:sldId id="393" r:id="rId26"/>
    <p:sldId id="405" r:id="rId27"/>
    <p:sldId id="413" r:id="rId28"/>
    <p:sldId id="266" r:id="rId29"/>
    <p:sldId id="419" r:id="rId30"/>
    <p:sldId id="394" r:id="rId31"/>
    <p:sldId id="400" r:id="rId32"/>
    <p:sldId id="401" r:id="rId33"/>
    <p:sldId id="402" r:id="rId34"/>
    <p:sldId id="396" r:id="rId35"/>
    <p:sldId id="395" r:id="rId36"/>
    <p:sldId id="406" r:id="rId37"/>
    <p:sldId id="426" r:id="rId38"/>
    <p:sldId id="408" r:id="rId39"/>
    <p:sldId id="425" r:id="rId40"/>
    <p:sldId id="411" r:id="rId41"/>
    <p:sldId id="427" r:id="rId42"/>
    <p:sldId id="387" r:id="rId4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495F"/>
    <a:srgbClr val="75A7F0"/>
    <a:srgbClr val="6D7766"/>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D16EC7-831A-41DA-A0C9-7F3305B542D0}" v="349" dt="2019-09-25T05:52:31.3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7" autoAdjust="0"/>
    <p:restoredTop sz="86432" autoAdjust="0"/>
  </p:normalViewPr>
  <p:slideViewPr>
    <p:cSldViewPr snapToGrid="0">
      <p:cViewPr varScale="1">
        <p:scale>
          <a:sx n="56" d="100"/>
          <a:sy n="56" d="100"/>
        </p:scale>
        <p:origin x="403" y="53"/>
      </p:cViewPr>
      <p:guideLst/>
    </p:cSldViewPr>
  </p:slideViewPr>
  <p:outlineViewPr>
    <p:cViewPr>
      <p:scale>
        <a:sx n="33" d="100"/>
        <a:sy n="33" d="100"/>
      </p:scale>
      <p:origin x="0" y="-41767"/>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6035B2-A3A9-4055-8C9E-E15FCE83DB42}" type="datetimeFigureOut">
              <a:rPr lang="en-US" smtClean="0"/>
              <a:t>7/8/2021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7520813-3316-4E30-9CB4-C93EBDB560A9}" type="slidenum">
              <a:rPr lang="en-US" smtClean="0"/>
              <a:t>‹#›</a:t>
            </a:fld>
            <a:endParaRPr lang="en-US"/>
          </a:p>
        </p:txBody>
      </p:sp>
    </p:spTree>
    <p:extLst>
      <p:ext uri="{BB962C8B-B14F-4D97-AF65-F5344CB8AC3E}">
        <p14:creationId xmlns:p14="http://schemas.microsoft.com/office/powerpoint/2010/main" val="455259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1</a:t>
            </a:fld>
            <a:endParaRPr lang="en-US"/>
          </a:p>
        </p:txBody>
      </p:sp>
    </p:spTree>
    <p:extLst>
      <p:ext uri="{BB962C8B-B14F-4D97-AF65-F5344CB8AC3E}">
        <p14:creationId xmlns:p14="http://schemas.microsoft.com/office/powerpoint/2010/main" val="5918334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1" u="none" dirty="0"/>
              <a:t>Jerarquía de protección contra caídas: </a:t>
            </a:r>
            <a:r>
              <a:rPr lang="es-ES" b="0" u="none" dirty="0"/>
              <a:t>una serie de soluciones de protección contra caídas que van desde la mejor solución a la peor. </a:t>
            </a:r>
          </a:p>
          <a:p>
            <a:r>
              <a:rPr lang="es-ES" b="0" u="none" dirty="0"/>
              <a:t>
1) Elimine el peligro de caídas (más eficaz)</a:t>
            </a:r>
          </a:p>
          <a:p>
            <a:r>
              <a:rPr lang="es-ES" b="0" u="none" dirty="0"/>
              <a:t>2) Restricción pasiva de caídas 
3) Restricción de caída activa 
4) Detención de caídas activa 
5) Controles administrativos (menos efectivos)</a:t>
            </a:r>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16</a:t>
            </a:fld>
            <a:endParaRPr lang="en-US" dirty="0"/>
          </a:p>
        </p:txBody>
      </p:sp>
    </p:spTree>
    <p:extLst>
      <p:ext uri="{BB962C8B-B14F-4D97-AF65-F5344CB8AC3E}">
        <p14:creationId xmlns:p14="http://schemas.microsoft.com/office/powerpoint/2010/main" val="3802855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1" u="none" dirty="0"/>
              <a:t>Jerarquía de protección contra caídas: </a:t>
            </a:r>
            <a:r>
              <a:rPr lang="es-ES" b="0" u="none" dirty="0"/>
              <a:t>una serie de soluciones de protección contra caídas que van desde la mejor solución a la peor. </a:t>
            </a:r>
          </a:p>
          <a:p>
            <a:r>
              <a:rPr lang="es-ES" b="0" u="none" dirty="0"/>
              <a:t>
1) Elimine el peligro de caídas (más eficaz)</a:t>
            </a:r>
          </a:p>
          <a:p>
            <a:r>
              <a:rPr lang="es-ES" b="0" u="none" dirty="0"/>
              <a:t>2) Restricción pasiva de caídas 
3) Restricción de caída activa 
4) Detención de caídas activa 
5) Controles administrativos (menos efectivos)</a:t>
            </a:r>
            <a:endParaRPr lang="en-US" dirty="0"/>
          </a:p>
          <a:p>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20</a:t>
            </a:fld>
            <a:endParaRPr lang="en-US" dirty="0"/>
          </a:p>
        </p:txBody>
      </p:sp>
    </p:spTree>
    <p:extLst>
      <p:ext uri="{BB962C8B-B14F-4D97-AF65-F5344CB8AC3E}">
        <p14:creationId xmlns:p14="http://schemas.microsoft.com/office/powerpoint/2010/main" val="3861678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1" u="none" dirty="0"/>
              <a:t>Jerarquía de protección contra caídas: </a:t>
            </a:r>
            <a:r>
              <a:rPr lang="es-ES" b="0" u="none" dirty="0"/>
              <a:t>una serie de soluciones de protección contra caídas que van desde la mejor solución a la peor. </a:t>
            </a:r>
          </a:p>
          <a:p>
            <a:r>
              <a:rPr lang="es-ES" b="0" u="none" dirty="0"/>
              <a:t>
1) Elimine el peligro de caídas (más eficaz)</a:t>
            </a:r>
          </a:p>
          <a:p>
            <a:r>
              <a:rPr lang="es-ES" b="0" u="none" dirty="0"/>
              <a:t>2) Restricción pasiva de caídas 
3) Restricción de caída activa 
4) Detención de caídas activa 
5) Controles administrativos (menos efectivos)
</a:t>
            </a:r>
            <a:endParaRPr lang="en-US" b="0" u="none" dirty="0"/>
          </a:p>
        </p:txBody>
      </p:sp>
      <p:sp>
        <p:nvSpPr>
          <p:cNvPr id="4" name="Slide Number Placeholder 3"/>
          <p:cNvSpPr>
            <a:spLocks noGrp="1"/>
          </p:cNvSpPr>
          <p:nvPr>
            <p:ph type="sldNum" sz="quarter" idx="10"/>
          </p:nvPr>
        </p:nvSpPr>
        <p:spPr/>
        <p:txBody>
          <a:bodyPr/>
          <a:lstStyle/>
          <a:p>
            <a:fld id="{C17C8784-C6A9-44EF-B6BA-2C166E10B80E}" type="slidenum">
              <a:rPr lang="en-US" smtClean="0"/>
              <a:t>22</a:t>
            </a:fld>
            <a:endParaRPr lang="en-US" dirty="0"/>
          </a:p>
        </p:txBody>
      </p:sp>
    </p:spTree>
    <p:extLst>
      <p:ext uri="{BB962C8B-B14F-4D97-AF65-F5344CB8AC3E}">
        <p14:creationId xmlns:p14="http://schemas.microsoft.com/office/powerpoint/2010/main" val="496151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25</a:t>
            </a:fld>
            <a:endParaRPr lang="en-US"/>
          </a:p>
        </p:txBody>
      </p:sp>
    </p:spTree>
    <p:extLst>
      <p:ext uri="{BB962C8B-B14F-4D97-AF65-F5344CB8AC3E}">
        <p14:creationId xmlns:p14="http://schemas.microsoft.com/office/powerpoint/2010/main" val="8454414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Un estudio más científico en la materia fue realizado en 1987 por la base de la fuerza aérea Wright-Patterson, mirando en cuánto tiempo una persona físicamente en forma podría colgar en un arnés de protección contra caídas sin molestias extremas. 
</a:t>
            </a:r>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26</a:t>
            </a:fld>
            <a:endParaRPr lang="en-US"/>
          </a:p>
        </p:txBody>
      </p:sp>
    </p:spTree>
    <p:extLst>
      <p:ext uri="{BB962C8B-B14F-4D97-AF65-F5344CB8AC3E}">
        <p14:creationId xmlns:p14="http://schemas.microsoft.com/office/powerpoint/2010/main" val="35928254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Un estudio más científico en la materia fue realizado en 1987 por la base de la fuerza aérea Wright-Patterson, mirando en cuánto tiempo una persona físicamente en forma podría colgar en un arnés de protección contra caídas sin molestias extremas. 
</a:t>
            </a:r>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27</a:t>
            </a:fld>
            <a:endParaRPr lang="en-US"/>
          </a:p>
        </p:txBody>
      </p:sp>
    </p:spTree>
    <p:extLst>
      <p:ext uri="{BB962C8B-B14F-4D97-AF65-F5344CB8AC3E}">
        <p14:creationId xmlns:p14="http://schemas.microsoft.com/office/powerpoint/2010/main" val="154210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s-ES" dirty="0"/>
              <a:t>Se debe considerar detenidamente la selección, los materiales, la construcción y la inspección/mantenimiento del equipo de protección contra caídas
</a:t>
            </a:r>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34</a:t>
            </a:fld>
            <a:endParaRPr lang="en-US"/>
          </a:p>
        </p:txBody>
      </p:sp>
    </p:spTree>
    <p:extLst>
      <p:ext uri="{BB962C8B-B14F-4D97-AF65-F5344CB8AC3E}">
        <p14:creationId xmlns:p14="http://schemas.microsoft.com/office/powerpoint/2010/main" val="27060947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3141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5</a:t>
            </a:fld>
            <a:endParaRPr lang="en-US"/>
          </a:p>
        </p:txBody>
      </p:sp>
    </p:spTree>
    <p:extLst>
      <p:ext uri="{BB962C8B-B14F-4D97-AF65-F5344CB8AC3E}">
        <p14:creationId xmlns:p14="http://schemas.microsoft.com/office/powerpoint/2010/main" val="42665831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51846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843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7</a:t>
            </a:fld>
            <a:endParaRPr lang="en-US"/>
          </a:p>
        </p:txBody>
      </p:sp>
    </p:spTree>
    <p:extLst>
      <p:ext uri="{BB962C8B-B14F-4D97-AF65-F5344CB8AC3E}">
        <p14:creationId xmlns:p14="http://schemas.microsoft.com/office/powerpoint/2010/main" val="2469092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9</a:t>
            </a:fld>
            <a:endParaRPr lang="en-US"/>
          </a:p>
        </p:txBody>
      </p:sp>
    </p:spTree>
    <p:extLst>
      <p:ext uri="{BB962C8B-B14F-4D97-AF65-F5344CB8AC3E}">
        <p14:creationId xmlns:p14="http://schemas.microsoft.com/office/powerpoint/2010/main" val="823793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1" u="none" dirty="0"/>
              <a:t>Jerarquía de protección contra caídas: </a:t>
            </a:r>
            <a:r>
              <a:rPr lang="es-ES" b="0" u="none" dirty="0"/>
              <a:t>una serie de soluciones de protección contra caídas que van desde la mejor solución a la peor. </a:t>
            </a:r>
          </a:p>
          <a:p>
            <a:r>
              <a:rPr lang="es-ES" b="0" u="none" dirty="0"/>
              <a:t>
1) Elimine el peligro de caídas (más eficaz)</a:t>
            </a:r>
          </a:p>
          <a:p>
            <a:r>
              <a:rPr lang="es-ES" b="0" u="none" dirty="0"/>
              <a:t>2) Restricción pasiva de caídas 
3) Restricción de caída activa 
4) Detención de caídas activa 
5) Controles administrativos (menos efectivos)</a:t>
            </a:r>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10</a:t>
            </a:fld>
            <a:endParaRPr lang="en-US" dirty="0"/>
          </a:p>
        </p:txBody>
      </p:sp>
    </p:spTree>
    <p:extLst>
      <p:ext uri="{BB962C8B-B14F-4D97-AF65-F5344CB8AC3E}">
        <p14:creationId xmlns:p14="http://schemas.microsoft.com/office/powerpoint/2010/main" val="2815753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1" u="none" dirty="0"/>
              <a:t>Jerarquía de protección contra caídas: </a:t>
            </a:r>
            <a:r>
              <a:rPr lang="es-ES" b="0" u="none" dirty="0"/>
              <a:t>una serie de soluciones de protección contra caídas que van desde la mejor solución a la peor. </a:t>
            </a:r>
          </a:p>
          <a:p>
            <a:r>
              <a:rPr lang="es-ES" b="0" u="none" dirty="0"/>
              <a:t>
1) Elimine el peligro de caídas (más eficaz)</a:t>
            </a:r>
          </a:p>
          <a:p>
            <a:r>
              <a:rPr lang="es-ES" b="0" u="none" dirty="0"/>
              <a:t>2) Restricción pasiva de caídas 
3) Restricción de caída activa 
4) Detención de caídas activa 
5) Controles administrativos (menos efectivos)</a:t>
            </a:r>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11</a:t>
            </a:fld>
            <a:endParaRPr lang="en-US" dirty="0"/>
          </a:p>
        </p:txBody>
      </p:sp>
    </p:spTree>
    <p:extLst>
      <p:ext uri="{BB962C8B-B14F-4D97-AF65-F5344CB8AC3E}">
        <p14:creationId xmlns:p14="http://schemas.microsoft.com/office/powerpoint/2010/main" val="2902625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1" u="none" dirty="0"/>
              <a:t>Jerarquía de protección contra caídas: </a:t>
            </a:r>
            <a:r>
              <a:rPr lang="es-ES" b="0" u="none" dirty="0"/>
              <a:t>una serie de soluciones de protección contra caídas que van desde la mejor solución a la peor. </a:t>
            </a:r>
          </a:p>
          <a:p>
            <a:r>
              <a:rPr lang="es-ES" b="0" u="none" dirty="0"/>
              <a:t>
1) Elimine el peligro de caídas (más eficaz)</a:t>
            </a:r>
          </a:p>
          <a:p>
            <a:r>
              <a:rPr lang="es-ES" b="0" u="none" dirty="0"/>
              <a:t>2) Restricción pasiva de caídas 
3) Restricción de caída activa 
4) Detención de caídas activa 
5) Controles administrativos (menos efectivos)</a:t>
            </a:r>
            <a:endParaRPr lang="en-US" dirty="0"/>
          </a:p>
        </p:txBody>
      </p:sp>
      <p:sp>
        <p:nvSpPr>
          <p:cNvPr id="4" name="Slide Number Placeholder 3"/>
          <p:cNvSpPr>
            <a:spLocks noGrp="1"/>
          </p:cNvSpPr>
          <p:nvPr>
            <p:ph type="sldNum" sz="quarter" idx="10"/>
          </p:nvPr>
        </p:nvSpPr>
        <p:spPr/>
        <p:txBody>
          <a:bodyPr/>
          <a:lstStyle/>
          <a:p>
            <a:fld id="{C17C8784-C6A9-44EF-B6BA-2C166E10B80E}" type="slidenum">
              <a:rPr lang="en-US" smtClean="0"/>
              <a:t>13</a:t>
            </a:fld>
            <a:endParaRPr lang="en-US" dirty="0"/>
          </a:p>
        </p:txBody>
      </p:sp>
    </p:spTree>
    <p:extLst>
      <p:ext uri="{BB962C8B-B14F-4D97-AF65-F5344CB8AC3E}">
        <p14:creationId xmlns:p14="http://schemas.microsoft.com/office/powerpoint/2010/main" val="42498300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14</a:t>
            </a:fld>
            <a:endParaRPr lang="en-US"/>
          </a:p>
        </p:txBody>
      </p:sp>
    </p:spTree>
    <p:extLst>
      <p:ext uri="{BB962C8B-B14F-4D97-AF65-F5344CB8AC3E}">
        <p14:creationId xmlns:p14="http://schemas.microsoft.com/office/powerpoint/2010/main" val="3377786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20813-3316-4E30-9CB4-C93EBDB560A9}" type="slidenum">
              <a:rPr lang="en-US" smtClean="0"/>
              <a:t>15</a:t>
            </a:fld>
            <a:endParaRPr lang="en-US"/>
          </a:p>
        </p:txBody>
      </p:sp>
    </p:spTree>
    <p:extLst>
      <p:ext uri="{BB962C8B-B14F-4D97-AF65-F5344CB8AC3E}">
        <p14:creationId xmlns:p14="http://schemas.microsoft.com/office/powerpoint/2010/main" val="4047256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04A Big Bullets">
    <p:spTree>
      <p:nvGrpSpPr>
        <p:cNvPr id="1" name=""/>
        <p:cNvGrpSpPr/>
        <p:nvPr/>
      </p:nvGrpSpPr>
      <p:grpSpPr>
        <a:xfrm>
          <a:off x="0" y="0"/>
          <a:ext cx="0" cy="0"/>
          <a:chOff x="0" y="0"/>
          <a:chExt cx="0" cy="0"/>
        </a:xfrm>
      </p:grpSpPr>
      <p:sp>
        <p:nvSpPr>
          <p:cNvPr id="14" name="Rectangle 13"/>
          <p:cNvSpPr/>
          <p:nvPr userDrawn="1"/>
        </p:nvSpPr>
        <p:spPr>
          <a:xfrm>
            <a:off x="0" y="-1"/>
            <a:ext cx="12192000" cy="889001"/>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19" name="Rectangle 18"/>
          <p:cNvSpPr/>
          <p:nvPr/>
        </p:nvSpPr>
        <p:spPr>
          <a:xfrm>
            <a:off x="0" y="-1"/>
            <a:ext cx="12192000" cy="889001"/>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 name="Content Placeholder 2"/>
          <p:cNvSpPr>
            <a:spLocks noGrp="1"/>
          </p:cNvSpPr>
          <p:nvPr>
            <p:ph idx="1"/>
          </p:nvPr>
        </p:nvSpPr>
        <p:spPr>
          <a:xfrm>
            <a:off x="609600" y="1325880"/>
            <a:ext cx="10972800" cy="4823301"/>
          </a:xfrm>
        </p:spPr>
        <p:txBody>
          <a:bodyPr anchor="t"/>
          <a:lstStyle>
            <a:lvl1pPr marL="304792" indent="-304792">
              <a:buClr>
                <a:schemeClr val="accent5">
                  <a:lumMod val="50000"/>
                </a:schemeClr>
              </a:buClr>
              <a:buFont typeface="Wingdings" panose="05000000000000000000" pitchFamily="2" charset="2"/>
              <a:buChar char="§"/>
              <a:defRPr i="0">
                <a:solidFill>
                  <a:schemeClr val="tx1">
                    <a:lumMod val="65000"/>
                    <a:lumOff val="35000"/>
                  </a:schemeClr>
                </a:solidFill>
              </a:defRPr>
            </a:lvl1pPr>
            <a:lvl2pPr marL="609585" indent="-304792">
              <a:buClr>
                <a:schemeClr val="tx1">
                  <a:lumMod val="65000"/>
                  <a:lumOff val="35000"/>
                </a:schemeClr>
              </a:buClr>
              <a:buFont typeface="Wingdings" panose="05000000000000000000" pitchFamily="2" charset="2"/>
              <a:buChar char="§"/>
              <a:defRPr sz="3200">
                <a:solidFill>
                  <a:schemeClr val="tx1">
                    <a:lumMod val="65000"/>
                    <a:lumOff val="35000"/>
                  </a:schemeClr>
                </a:solidFill>
              </a:defRPr>
            </a:lvl2pPr>
            <a:lvl3pPr marL="908028" indent="-304792">
              <a:buClr>
                <a:schemeClr val="bg1">
                  <a:lumMod val="50000"/>
                </a:schemeClr>
              </a:buClr>
              <a:buFont typeface="Wingdings" panose="05000000000000000000" pitchFamily="2" charset="2"/>
              <a:buChar char="§"/>
              <a:defRPr sz="2667">
                <a:solidFill>
                  <a:schemeClr val="tx1">
                    <a:lumMod val="65000"/>
                    <a:lumOff val="35000"/>
                  </a:schemeClr>
                </a:solidFill>
              </a:defRPr>
            </a:lvl3pPr>
            <a:lvl4pPr marL="1219170" indent="-304792" defTabSz="1140855">
              <a:buClr>
                <a:schemeClr val="accent5">
                  <a:lumMod val="50000"/>
                </a:schemeClr>
              </a:buClr>
              <a:buFont typeface="Wingdings" panose="05000000000000000000" pitchFamily="2" charset="2"/>
              <a:buChar char="§"/>
              <a:defRPr>
                <a:solidFill>
                  <a:schemeClr val="tx1">
                    <a:lumMod val="65000"/>
                    <a:lumOff val="35000"/>
                  </a:schemeClr>
                </a:solidFill>
              </a:defRPr>
            </a:lvl4pPr>
            <a:lvl5pPr marL="1526079" indent="-304792">
              <a:buClr>
                <a:schemeClr val="tx1">
                  <a:lumMod val="65000"/>
                  <a:lumOff val="35000"/>
                </a:schemeClr>
              </a:buClr>
              <a:buFont typeface="Wingdings" panose="05000000000000000000" pitchFamily="2" charset="2"/>
              <a:buChar char="§"/>
              <a:defRPr>
                <a:solidFill>
                  <a:schemeClr val="tx1">
                    <a:lumMod val="65000"/>
                    <a:lumOff val="3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itle 1"/>
          <p:cNvSpPr txBox="1">
            <a:spLocks/>
          </p:cNvSpPr>
          <p:nvPr/>
        </p:nvSpPr>
        <p:spPr>
          <a:xfrm>
            <a:off x="4876800" y="228601"/>
            <a:ext cx="2438400" cy="313932"/>
          </a:xfrm>
          <a:prstGeom prst="rect">
            <a:avLst/>
          </a:prstGeom>
        </p:spPr>
        <p:txBody>
          <a:bodyPr vert="horz" lIns="121920" tIns="60960" rIns="121920" bIns="60960" rtlCol="0" anchor="ctr">
            <a:noAutofit/>
          </a:bodyPr>
          <a:lstStyle>
            <a:lvl1pPr algn="ctr" defTabSz="914400" rtl="0" eaLnBrk="1" latinLnBrk="0" hangingPunct="1">
              <a:spcBef>
                <a:spcPct val="0"/>
              </a:spcBef>
              <a:buNone/>
              <a:defRPr sz="2400" b="1" kern="1200">
                <a:solidFill>
                  <a:schemeClr val="tx1">
                    <a:lumMod val="65000"/>
                    <a:lumOff val="35000"/>
                  </a:schemeClr>
                </a:solidFill>
                <a:latin typeface="+mj-lt"/>
                <a:ea typeface="Malgun Gothic" panose="020B0503020000020004" pitchFamily="34" charset="-127"/>
                <a:cs typeface="+mj-cs"/>
              </a:defRPr>
            </a:lvl1pPr>
          </a:lstStyle>
          <a:p>
            <a:endParaRPr lang="en-US" sz="1333" b="0" dirty="0">
              <a:solidFill>
                <a:prstClr val="white"/>
              </a:solidFill>
            </a:endParaRPr>
          </a:p>
        </p:txBody>
      </p:sp>
      <p:sp>
        <p:nvSpPr>
          <p:cNvPr id="33" name="Rectangle 32"/>
          <p:cNvSpPr/>
          <p:nvPr/>
        </p:nvSpPr>
        <p:spPr>
          <a:xfrm>
            <a:off x="0" y="-908292"/>
            <a:ext cx="406400" cy="371119"/>
          </a:xfrm>
          <a:prstGeom prst="rect">
            <a:avLst/>
          </a:prstGeom>
          <a:solidFill>
            <a:srgbClr val="43A7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4" name="Rectangle 33"/>
          <p:cNvSpPr/>
          <p:nvPr/>
        </p:nvSpPr>
        <p:spPr>
          <a:xfrm>
            <a:off x="406400" y="-908292"/>
            <a:ext cx="406400" cy="371119"/>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5" name="Rectangle 34"/>
          <p:cNvSpPr/>
          <p:nvPr/>
        </p:nvSpPr>
        <p:spPr>
          <a:xfrm>
            <a:off x="812800" y="-908292"/>
            <a:ext cx="406400" cy="371119"/>
          </a:xfrm>
          <a:prstGeom prst="rect">
            <a:avLst/>
          </a:prstGeom>
          <a:solidFill>
            <a:srgbClr val="A7C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6" name="Rectangle 35"/>
          <p:cNvSpPr/>
          <p:nvPr/>
        </p:nvSpPr>
        <p:spPr>
          <a:xfrm>
            <a:off x="1219200" y="-908292"/>
            <a:ext cx="406400" cy="371119"/>
          </a:xfrm>
          <a:prstGeom prst="rect">
            <a:avLst/>
          </a:prstGeom>
          <a:solidFill>
            <a:srgbClr val="927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7" name="Rectangle 36"/>
          <p:cNvSpPr/>
          <p:nvPr/>
        </p:nvSpPr>
        <p:spPr>
          <a:xfrm>
            <a:off x="1625600" y="-908292"/>
            <a:ext cx="406400" cy="371119"/>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38" name="Rectangle 37"/>
          <p:cNvSpPr/>
          <p:nvPr/>
        </p:nvSpPr>
        <p:spPr>
          <a:xfrm>
            <a:off x="2032000" y="-908292"/>
            <a:ext cx="406400" cy="37111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15" name="Title 1"/>
          <p:cNvSpPr>
            <a:spLocks noGrp="1"/>
          </p:cNvSpPr>
          <p:nvPr>
            <p:ph type="title" hasCustomPrompt="1"/>
          </p:nvPr>
        </p:nvSpPr>
        <p:spPr>
          <a:xfrm>
            <a:off x="0" y="0"/>
            <a:ext cx="12192000" cy="444499"/>
          </a:xfrm>
        </p:spPr>
        <p:txBody>
          <a:bodyPr lIns="0" tIns="0" rIns="0" bIns="0" anchor="ctr">
            <a:normAutofit/>
          </a:bodyPr>
          <a:lstStyle>
            <a:lvl1pPr algn="r">
              <a:tabLst>
                <a:tab pos="9448564" algn="l"/>
              </a:tabLst>
              <a:defRPr sz="2400" b="0" spc="400" baseline="0">
                <a:solidFill>
                  <a:schemeClr val="bg1"/>
                </a:solidFill>
                <a:latin typeface="Segoe UI Light" panose="020B0502040204020203" pitchFamily="34" charset="0"/>
                <a:ea typeface="Segoe UI Black" panose="020B0A02040204020203" pitchFamily="34" charset="0"/>
                <a:cs typeface="Segoe UI Light" panose="020B0502040204020203" pitchFamily="34" charset="0"/>
              </a:defRPr>
            </a:lvl1pPr>
          </a:lstStyle>
          <a:p>
            <a:r>
              <a:rPr lang="en-US" dirty="0"/>
              <a:t>SECTION HEADING</a:t>
            </a:r>
          </a:p>
        </p:txBody>
      </p:sp>
      <p:cxnSp>
        <p:nvCxnSpPr>
          <p:cNvPr id="17" name="Straight Connector 16"/>
          <p:cNvCxnSpPr/>
          <p:nvPr/>
        </p:nvCxnSpPr>
        <p:spPr>
          <a:xfrm>
            <a:off x="0" y="889000"/>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8" name="Text Placeholder 4"/>
          <p:cNvSpPr>
            <a:spLocks noGrp="1"/>
          </p:cNvSpPr>
          <p:nvPr>
            <p:ph type="body" sz="quarter" idx="10" hasCustomPrompt="1"/>
          </p:nvPr>
        </p:nvSpPr>
        <p:spPr>
          <a:xfrm>
            <a:off x="609600" y="288637"/>
            <a:ext cx="10972800" cy="701964"/>
          </a:xfrm>
        </p:spPr>
        <p:txBody>
          <a:bodyPr anchor="ctr">
            <a:noAutofit/>
          </a:bodyPr>
          <a:lstStyle>
            <a:lvl1pPr marL="0" indent="0">
              <a:buNone/>
              <a:defRPr sz="4267" b="1" i="0" cap="all" spc="0" baseline="0">
                <a:solidFill>
                  <a:schemeClr val="accent5">
                    <a:lumMod val="50000"/>
                  </a:schemeClr>
                </a:solidFill>
                <a:latin typeface="+mn-lt"/>
                <a:cs typeface="Segoe UI Semibold" panose="020B0702040204020203" pitchFamily="34" charset="0"/>
              </a:defRPr>
            </a:lvl1pPr>
          </a:lstStyle>
          <a:p>
            <a:pPr lvl="0"/>
            <a:r>
              <a:rPr lang="en-US" dirty="0"/>
              <a:t>SUBHEADING/SLIDE TOPIC</a:t>
            </a:r>
          </a:p>
        </p:txBody>
      </p:sp>
      <p:sp>
        <p:nvSpPr>
          <p:cNvPr id="16" name="Title 1"/>
          <p:cNvSpPr txBox="1">
            <a:spLocks/>
          </p:cNvSpPr>
          <p:nvPr userDrawn="1"/>
        </p:nvSpPr>
        <p:spPr>
          <a:xfrm>
            <a:off x="4876800" y="228601"/>
            <a:ext cx="2438400" cy="313932"/>
          </a:xfrm>
          <a:prstGeom prst="rect">
            <a:avLst/>
          </a:prstGeom>
        </p:spPr>
        <p:txBody>
          <a:bodyPr vert="horz" lIns="121920" tIns="60960" rIns="121920" bIns="60960" rtlCol="0" anchor="ctr">
            <a:noAutofit/>
          </a:bodyPr>
          <a:lstStyle>
            <a:lvl1pPr algn="ctr" defTabSz="914400" rtl="0" eaLnBrk="1" latinLnBrk="0" hangingPunct="1">
              <a:spcBef>
                <a:spcPct val="0"/>
              </a:spcBef>
              <a:buNone/>
              <a:defRPr sz="2400" b="1" kern="1200">
                <a:solidFill>
                  <a:schemeClr val="tx1">
                    <a:lumMod val="65000"/>
                    <a:lumOff val="35000"/>
                  </a:schemeClr>
                </a:solidFill>
                <a:latin typeface="+mj-lt"/>
                <a:ea typeface="Malgun Gothic" panose="020B0503020000020004" pitchFamily="34" charset="-127"/>
                <a:cs typeface="+mj-cs"/>
              </a:defRPr>
            </a:lvl1pPr>
          </a:lstStyle>
          <a:p>
            <a:endParaRPr lang="en-US" sz="1333" b="0" dirty="0">
              <a:solidFill>
                <a:prstClr val="white"/>
              </a:solidFill>
            </a:endParaRPr>
          </a:p>
        </p:txBody>
      </p:sp>
      <p:sp>
        <p:nvSpPr>
          <p:cNvPr id="20" name="Rectangle 19"/>
          <p:cNvSpPr/>
          <p:nvPr userDrawn="1"/>
        </p:nvSpPr>
        <p:spPr>
          <a:xfrm>
            <a:off x="0" y="-908292"/>
            <a:ext cx="406400" cy="371119"/>
          </a:xfrm>
          <a:prstGeom prst="rect">
            <a:avLst/>
          </a:prstGeom>
          <a:solidFill>
            <a:srgbClr val="43A7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1" name="Rectangle 20"/>
          <p:cNvSpPr/>
          <p:nvPr userDrawn="1"/>
        </p:nvSpPr>
        <p:spPr>
          <a:xfrm>
            <a:off x="406400" y="-908292"/>
            <a:ext cx="406400" cy="371119"/>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2" name="Rectangle 21"/>
          <p:cNvSpPr/>
          <p:nvPr userDrawn="1"/>
        </p:nvSpPr>
        <p:spPr>
          <a:xfrm>
            <a:off x="812800" y="-908292"/>
            <a:ext cx="406400" cy="371119"/>
          </a:xfrm>
          <a:prstGeom prst="rect">
            <a:avLst/>
          </a:prstGeom>
          <a:solidFill>
            <a:srgbClr val="A7C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4" name="Rectangle 23"/>
          <p:cNvSpPr/>
          <p:nvPr userDrawn="1"/>
        </p:nvSpPr>
        <p:spPr>
          <a:xfrm>
            <a:off x="1219200" y="-908292"/>
            <a:ext cx="406400" cy="371119"/>
          </a:xfrm>
          <a:prstGeom prst="rect">
            <a:avLst/>
          </a:prstGeom>
          <a:solidFill>
            <a:srgbClr val="927A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5" name="Rectangle 24"/>
          <p:cNvSpPr/>
          <p:nvPr userDrawn="1"/>
        </p:nvSpPr>
        <p:spPr>
          <a:xfrm>
            <a:off x="1625600" y="-908292"/>
            <a:ext cx="406400" cy="371119"/>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26" name="Rectangle 25"/>
          <p:cNvSpPr/>
          <p:nvPr userDrawn="1"/>
        </p:nvSpPr>
        <p:spPr>
          <a:xfrm>
            <a:off x="2032000" y="-908292"/>
            <a:ext cx="406400" cy="37111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cxnSp>
        <p:nvCxnSpPr>
          <p:cNvPr id="27" name="Straight Connector 26"/>
          <p:cNvCxnSpPr/>
          <p:nvPr userDrawn="1"/>
        </p:nvCxnSpPr>
        <p:spPr>
          <a:xfrm>
            <a:off x="0" y="889000"/>
            <a:ext cx="12192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920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 id="214748366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all Protection and Prevention">
            <a:extLst>
              <a:ext uri="{FF2B5EF4-FFF2-40B4-BE49-F238E27FC236}">
                <a16:creationId xmlns:a16="http://schemas.microsoft.com/office/drawing/2014/main" id="{695FE91F-E91F-4CC9-9C9A-D4CBA3C4C57C}"/>
              </a:ext>
            </a:extLst>
          </p:cNvPr>
          <p:cNvSpPr>
            <a:spLocks noGrp="1"/>
          </p:cNvSpPr>
          <p:nvPr>
            <p:ph type="title"/>
          </p:nvPr>
        </p:nvSpPr>
        <p:spPr>
          <a:xfrm>
            <a:off x="582741" y="1287955"/>
            <a:ext cx="5439687" cy="4261945"/>
          </a:xfrm>
        </p:spPr>
        <p:txBody>
          <a:bodyPr>
            <a:normAutofit fontScale="90000"/>
          </a:bodyPr>
          <a:lstStyle/>
          <a:p>
            <a:pPr algn="ctr"/>
            <a:r>
              <a:rPr lang="es-ES" sz="6000" b="1" dirty="0"/>
              <a:t>Protección contra </a:t>
            </a:r>
            <a:br>
              <a:rPr lang="es-ES" sz="6000" b="1" dirty="0"/>
            </a:br>
            <a:r>
              <a:rPr lang="es-ES" sz="6000" b="1" dirty="0"/>
              <a:t>caídas</a:t>
            </a:r>
            <a:r>
              <a:rPr lang="es-ES" sz="6000" dirty="0"/>
              <a:t/>
            </a:r>
            <a:br>
              <a:rPr lang="es-ES" sz="6000" dirty="0"/>
            </a:br>
            <a:r>
              <a:rPr lang="es-ES" sz="6000" dirty="0"/>
              <a:t>y la prevención
</a:t>
            </a:r>
            <a:endParaRPr lang="en-US" sz="4800" dirty="0"/>
          </a:p>
        </p:txBody>
      </p:sp>
      <p:sp>
        <p:nvSpPr>
          <p:cNvPr id="3" name="A. B. C's to life">
            <a:extLst>
              <a:ext uri="{FF2B5EF4-FFF2-40B4-BE49-F238E27FC236}">
                <a16:creationId xmlns:a16="http://schemas.microsoft.com/office/drawing/2014/main" id="{2114679A-16E4-43D4-B957-6EBCAE30EB6D}"/>
              </a:ext>
            </a:extLst>
          </p:cNvPr>
          <p:cNvSpPr>
            <a:spLocks noGrp="1"/>
          </p:cNvSpPr>
          <p:nvPr>
            <p:ph type="subTitle" idx="4294967295"/>
          </p:nvPr>
        </p:nvSpPr>
        <p:spPr>
          <a:xfrm>
            <a:off x="0" y="5549900"/>
            <a:ext cx="4089400" cy="815975"/>
          </a:xfrm>
        </p:spPr>
        <p:txBody>
          <a:bodyPr>
            <a:normAutofit/>
          </a:bodyPr>
          <a:lstStyle/>
          <a:p>
            <a:pPr algn="ctr"/>
            <a:r>
              <a:rPr lang="es-ES" sz="1600" dirty="0"/>
              <a:t>A, B, C’s a la vida
</a:t>
            </a:r>
            <a:endParaRPr lang="en-US" sz="1600" dirty="0"/>
          </a:p>
        </p:txBody>
      </p:sp>
      <p:pic>
        <p:nvPicPr>
          <p:cNvPr id="5" name="Picture- Construction site" descr="imagen de un sitio de construcción que muestra. cielo, grúas, planos y un casco duro.">
            <a:extLst>
              <a:ext uri="{FF2B5EF4-FFF2-40B4-BE49-F238E27FC236}">
                <a16:creationId xmlns:a16="http://schemas.microsoft.com/office/drawing/2014/main" id="{9F020046-31A2-415B-B0ED-476BA8FD4F25}"/>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533900" y="-1"/>
            <a:ext cx="7658100" cy="6858001"/>
          </a:xfrm>
          <a:custGeom>
            <a:avLst/>
            <a:gdLst>
              <a:gd name="connsiteX0" fmla="*/ 379987 w 7922146"/>
              <a:gd name="connsiteY0" fmla="*/ 0 h 6858001"/>
              <a:gd name="connsiteX1" fmla="*/ 5304971 w 7922146"/>
              <a:gd name="connsiteY1" fmla="*/ 0 h 6858001"/>
              <a:gd name="connsiteX2" fmla="*/ 7065281 w 7922146"/>
              <a:gd name="connsiteY2" fmla="*/ 0 h 6858001"/>
              <a:gd name="connsiteX3" fmla="*/ 7397540 w 7922146"/>
              <a:gd name="connsiteY3" fmla="*/ 0 h 6858001"/>
              <a:gd name="connsiteX4" fmla="*/ 7397540 w 7922146"/>
              <a:gd name="connsiteY4" fmla="*/ 1 h 6858001"/>
              <a:gd name="connsiteX5" fmla="*/ 7922146 w 7922146"/>
              <a:gd name="connsiteY5" fmla="*/ 1 h 6858001"/>
              <a:gd name="connsiteX6" fmla="*/ 7922146 w 7922146"/>
              <a:gd name="connsiteY6" fmla="*/ 6858001 h 6858001"/>
              <a:gd name="connsiteX7" fmla="*/ 7065281 w 7922146"/>
              <a:gd name="connsiteY7" fmla="*/ 6858001 h 6858001"/>
              <a:gd name="connsiteX8" fmla="*/ 7065281 w 7922146"/>
              <a:gd name="connsiteY8" fmla="*/ 6858000 h 6858001"/>
              <a:gd name="connsiteX9" fmla="*/ 5932989 w 7922146"/>
              <a:gd name="connsiteY9" fmla="*/ 6858000 h 6858001"/>
              <a:gd name="connsiteX10" fmla="*/ 5932989 w 7922146"/>
              <a:gd name="connsiteY10" fmla="*/ 6858001 h 6858001"/>
              <a:gd name="connsiteX11" fmla="*/ 27809 w 7922146"/>
              <a:gd name="connsiteY11" fmla="*/ 6858001 h 6858001"/>
              <a:gd name="connsiteX12" fmla="*/ 1803228 w 7922146"/>
              <a:gd name="connsiteY12" fmla="*/ 4521201 h 6858001"/>
              <a:gd name="connsiteX13" fmla="*/ 0 w 7922146"/>
              <a:gd name="connsiteY13" fmla="*/ 0 h 6858001"/>
              <a:gd name="connsiteX14" fmla="*/ 379987 w 7922146"/>
              <a:gd name="connsiteY14" fmla="*/ 0 h 6858001"/>
              <a:gd name="connsiteX15" fmla="*/ 0 w 7922146"/>
              <a:gd name="connsiteY15" fmla="*/ 407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Tree>
    <p:extLst>
      <p:ext uri="{BB962C8B-B14F-4D97-AF65-F5344CB8AC3E}">
        <p14:creationId xmlns:p14="http://schemas.microsoft.com/office/powerpoint/2010/main" val="1620515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Fall Protection&#10;"/>
          <p:cNvSpPr/>
          <p:nvPr/>
        </p:nvSpPr>
        <p:spPr>
          <a:xfrm>
            <a:off x="539752" y="2517770"/>
            <a:ext cx="8302547" cy="859693"/>
          </a:xfrm>
          <a:prstGeom prst="homePlate">
            <a:avLst/>
          </a:prstGeom>
          <a:solidFill>
            <a:schemeClr val="accent2">
              <a:lumMod val="75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Fall Restraint System&#10;&#10;"/>
          <p:cNvSpPr/>
          <p:nvPr/>
        </p:nvSpPr>
        <p:spPr>
          <a:xfrm>
            <a:off x="539753" y="3377462"/>
            <a:ext cx="7807572" cy="859693"/>
          </a:xfrm>
          <a:prstGeom prst="homePlate">
            <a:avLst/>
          </a:prstGeom>
          <a:solidFill>
            <a:schemeClr val="accent2">
              <a:lumMod val="60000"/>
              <a:lumOff val="4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title="JERARQUÍA DE PROTECCIÓN CONTRA CAÍDAS">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accent2">
              <a:lumMod val="40000"/>
              <a:lumOff val="6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descr="JERARQUÍA DE PROTECCIÓN CONTRA CAÍDAS">
            <a:extLst>
              <a:ext uri="{FF2B5EF4-FFF2-40B4-BE49-F238E27FC236}">
                <a16:creationId xmlns:a16="http://schemas.microsoft.com/office/drawing/2014/main" id="{19262DDF-F2D2-4FB0-8909-5EFE8A77773F}"/>
              </a:ext>
            </a:extLst>
          </p:cNvPr>
          <p:cNvSpPr>
            <a:spLocks noGrp="1"/>
          </p:cNvSpPr>
          <p:nvPr>
            <p:ph type="title"/>
          </p:nvPr>
        </p:nvSpPr>
        <p:spPr>
          <a:xfrm>
            <a:off x="539751" y="203633"/>
            <a:ext cx="9324248" cy="901458"/>
          </a:xfrm>
        </p:spPr>
        <p:txBody>
          <a:bodyPr>
            <a:normAutofit fontScale="90000"/>
          </a:bodyPr>
          <a:lstStyle/>
          <a:p>
            <a:pPr algn="l">
              <a:spcBef>
                <a:spcPts val="1000"/>
              </a:spcBef>
              <a:buClr>
                <a:schemeClr val="accent1"/>
              </a:buClr>
              <a:buSzPct val="80000"/>
            </a:pPr>
            <a:r>
              <a:rPr lang="es-ES" sz="3600" b="1" cap="all" spc="0" dirty="0">
                <a:solidFill>
                  <a:schemeClr val="tx1">
                    <a:lumMod val="50000"/>
                    <a:lumOff val="50000"/>
                  </a:schemeClr>
                </a:solidFill>
                <a:latin typeface="+mn-lt"/>
                <a:ea typeface="+mn-ea"/>
                <a:cs typeface="Segoe UI Semibold" panose="020B0702040204020203" pitchFamily="34" charset="0"/>
              </a:rPr>
              <a:t>JERARQUÍA DE PROTECCIÓN CONTRA CAÍDAS</a:t>
            </a:r>
          </a:p>
          <a:p>
            <a:endParaRPr lang="en-US" dirty="0"/>
          </a:p>
        </p:txBody>
      </p:sp>
      <p:sp>
        <p:nvSpPr>
          <p:cNvPr id="11" name="Pentagon 10" descr="Elimination or Substitution&#10;"/>
          <p:cNvSpPr/>
          <p:nvPr/>
        </p:nvSpPr>
        <p:spPr>
          <a:xfrm>
            <a:off x="539753" y="1658076"/>
            <a:ext cx="8784495" cy="859693"/>
          </a:xfrm>
          <a:prstGeom prst="homePlate">
            <a:avLst/>
          </a:prstGeom>
          <a:solidFill>
            <a:schemeClr val="accent2">
              <a:lumMod val="5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2" name="TextBox 11"/>
          <p:cNvSpPr txBox="1"/>
          <p:nvPr/>
        </p:nvSpPr>
        <p:spPr>
          <a:xfrm>
            <a:off x="762823" y="1761957"/>
            <a:ext cx="5554726" cy="666786"/>
          </a:xfrm>
          <a:prstGeom prst="rect">
            <a:avLst/>
          </a:prstGeom>
          <a:noFill/>
        </p:spPr>
        <p:txBody>
          <a:bodyPr wrap="none" rtlCol="0">
            <a:spAutoFit/>
          </a:bodyPr>
          <a:lstStyle/>
          <a:p>
            <a:r>
              <a:rPr lang="en-US" sz="3733" dirty="0">
                <a:solidFill>
                  <a:schemeClr val="bg1"/>
                </a:solidFill>
                <a:cs typeface="Century Gothic"/>
              </a:rPr>
              <a:t>Eliminación o </a:t>
            </a:r>
            <a:r>
              <a:rPr lang="en-US" sz="3733" dirty="0" err="1">
                <a:solidFill>
                  <a:schemeClr val="bg1"/>
                </a:solidFill>
                <a:cs typeface="Century Gothic"/>
              </a:rPr>
              <a:t>Sustitución</a:t>
            </a:r>
            <a:endParaRPr lang="en-US" sz="3733" dirty="0">
              <a:solidFill>
                <a:schemeClr val="bg1"/>
              </a:solidFill>
              <a:cs typeface="Century Gothic"/>
            </a:endParaRPr>
          </a:p>
        </p:txBody>
      </p:sp>
      <p:sp>
        <p:nvSpPr>
          <p:cNvPr id="6" name="TextBox 5"/>
          <p:cNvSpPr txBox="1"/>
          <p:nvPr/>
        </p:nvSpPr>
        <p:spPr>
          <a:xfrm>
            <a:off x="765198" y="2604824"/>
            <a:ext cx="6936514" cy="666786"/>
          </a:xfrm>
          <a:prstGeom prst="rect">
            <a:avLst/>
          </a:prstGeom>
          <a:noFill/>
        </p:spPr>
        <p:txBody>
          <a:bodyPr wrap="none" rtlCol="0">
            <a:spAutoFit/>
          </a:bodyPr>
          <a:lstStyle/>
          <a:p>
            <a:r>
              <a:rPr lang="en-US" sz="3733" dirty="0">
                <a:solidFill>
                  <a:prstClr val="white">
                    <a:lumMod val="85000"/>
                  </a:prstClr>
                </a:solidFill>
                <a:cs typeface="Century Gothic"/>
              </a:rPr>
              <a:t>Protección </a:t>
            </a:r>
            <a:r>
              <a:rPr lang="en-US" sz="3733" dirty="0" err="1">
                <a:solidFill>
                  <a:prstClr val="white">
                    <a:lumMod val="85000"/>
                  </a:prstClr>
                </a:solidFill>
                <a:cs typeface="Century Gothic"/>
              </a:rPr>
              <a:t>pasiva</a:t>
            </a:r>
            <a:r>
              <a:rPr lang="en-US" sz="3733" dirty="0">
                <a:solidFill>
                  <a:prstClr val="white">
                    <a:lumMod val="85000"/>
                  </a:prstClr>
                </a:solidFill>
                <a:cs typeface="Century Gothic"/>
              </a:rPr>
              <a:t> contra </a:t>
            </a:r>
            <a:r>
              <a:rPr lang="en-US" sz="3733" dirty="0" err="1">
                <a:solidFill>
                  <a:prstClr val="white">
                    <a:lumMod val="85000"/>
                  </a:prstClr>
                </a:solidFill>
                <a:cs typeface="Century Gothic"/>
              </a:rPr>
              <a:t>caídas</a:t>
            </a:r>
            <a:endParaRPr lang="en-US" sz="3733" dirty="0">
              <a:solidFill>
                <a:prstClr val="white">
                  <a:lumMod val="85000"/>
                </a:prstClr>
              </a:solidFill>
              <a:cs typeface="Century Gothic"/>
            </a:endParaRPr>
          </a:p>
        </p:txBody>
      </p:sp>
      <p:sp>
        <p:nvSpPr>
          <p:cNvPr id="8" name="TextBox 7" descr="Active Fall Restraint System&#10;"/>
          <p:cNvSpPr txBox="1"/>
          <p:nvPr/>
        </p:nvSpPr>
        <p:spPr>
          <a:xfrm>
            <a:off x="767995" y="3491220"/>
            <a:ext cx="7003840" cy="646331"/>
          </a:xfrm>
          <a:prstGeom prst="rect">
            <a:avLst/>
          </a:prstGeom>
          <a:noFill/>
        </p:spPr>
        <p:txBody>
          <a:bodyPr wrap="none" rtlCol="0">
            <a:spAutoFit/>
          </a:bodyPr>
          <a:lstStyle/>
          <a:p>
            <a:r>
              <a:rPr lang="es-ES" sz="3200" dirty="0">
                <a:solidFill>
                  <a:schemeClr val="bg1">
                    <a:lumMod val="50000"/>
                  </a:schemeClr>
                </a:solidFill>
                <a:cs typeface="Century Gothic"/>
              </a:rPr>
              <a:t>Sistema</a:t>
            </a:r>
            <a:r>
              <a:rPr lang="es-ES" sz="3600" dirty="0">
                <a:solidFill>
                  <a:schemeClr val="bg1">
                    <a:lumMod val="50000"/>
                  </a:schemeClr>
                </a:solidFill>
                <a:cs typeface="Century Gothic"/>
              </a:rPr>
              <a:t> </a:t>
            </a:r>
            <a:r>
              <a:rPr lang="es-ES" sz="2400" dirty="0">
                <a:solidFill>
                  <a:schemeClr val="bg1">
                    <a:lumMod val="50000"/>
                  </a:schemeClr>
                </a:solidFill>
                <a:cs typeface="Century Gothic"/>
              </a:rPr>
              <a:t>de</a:t>
            </a:r>
            <a:r>
              <a:rPr lang="es-ES" sz="3600" dirty="0">
                <a:solidFill>
                  <a:schemeClr val="bg1">
                    <a:lumMod val="50000"/>
                  </a:schemeClr>
                </a:solidFill>
                <a:cs typeface="Century Gothic"/>
              </a:rPr>
              <a:t> </a:t>
            </a:r>
            <a:r>
              <a:rPr lang="es-ES" sz="3200" dirty="0">
                <a:solidFill>
                  <a:schemeClr val="bg1">
                    <a:lumMod val="50000"/>
                  </a:schemeClr>
                </a:solidFill>
                <a:cs typeface="Century Gothic"/>
              </a:rPr>
              <a:t>retención</a:t>
            </a:r>
            <a:r>
              <a:rPr lang="es-ES" sz="3600" dirty="0">
                <a:solidFill>
                  <a:schemeClr val="bg1">
                    <a:lumMod val="50000"/>
                  </a:schemeClr>
                </a:solidFill>
                <a:cs typeface="Century Gothic"/>
              </a:rPr>
              <a:t> </a:t>
            </a:r>
            <a:r>
              <a:rPr lang="es-ES" sz="2400" dirty="0">
                <a:solidFill>
                  <a:schemeClr val="bg1">
                    <a:lumMod val="50000"/>
                  </a:schemeClr>
                </a:solidFill>
                <a:cs typeface="Century Gothic"/>
              </a:rPr>
              <a:t>de</a:t>
            </a:r>
            <a:r>
              <a:rPr lang="es-ES" sz="3600" dirty="0">
                <a:solidFill>
                  <a:schemeClr val="bg1">
                    <a:lumMod val="50000"/>
                  </a:schemeClr>
                </a:solidFill>
                <a:cs typeface="Century Gothic"/>
              </a:rPr>
              <a:t> </a:t>
            </a:r>
            <a:r>
              <a:rPr lang="es-ES" sz="3200" dirty="0">
                <a:solidFill>
                  <a:schemeClr val="bg1">
                    <a:lumMod val="50000"/>
                  </a:schemeClr>
                </a:solidFill>
                <a:cs typeface="Century Gothic"/>
              </a:rPr>
              <a:t>caídas activo</a:t>
            </a:r>
            <a:endParaRPr lang="en-US" sz="3600" dirty="0">
              <a:solidFill>
                <a:schemeClr val="bg1">
                  <a:lumMod val="50000"/>
                </a:schemeClr>
              </a:solidFill>
              <a:cs typeface="Century Gothic"/>
            </a:endParaRPr>
          </a:p>
        </p:txBody>
      </p:sp>
      <p:sp>
        <p:nvSpPr>
          <p:cNvPr id="10" name="TextBox 9" descr="Sistema de detención de caídas activo&#10;"/>
          <p:cNvSpPr txBox="1"/>
          <p:nvPr/>
        </p:nvSpPr>
        <p:spPr>
          <a:xfrm>
            <a:off x="770089" y="4360763"/>
            <a:ext cx="7008650" cy="584775"/>
          </a:xfrm>
          <a:prstGeom prst="rect">
            <a:avLst/>
          </a:prstGeom>
          <a:noFill/>
          <a:ln w="12700" cmpd="sng">
            <a:noFill/>
          </a:ln>
        </p:spPr>
        <p:txBody>
          <a:bodyPr wrap="none" rtlCol="0">
            <a:spAutoFit/>
          </a:bodyPr>
          <a:lstStyle/>
          <a:p>
            <a:r>
              <a:rPr lang="es-ES" sz="3200" dirty="0">
                <a:solidFill>
                  <a:schemeClr val="tx1">
                    <a:lumMod val="65000"/>
                    <a:lumOff val="35000"/>
                  </a:schemeClr>
                </a:solidFill>
                <a:cs typeface="Century Gothic"/>
              </a:rPr>
              <a:t>Sistema </a:t>
            </a:r>
            <a:r>
              <a:rPr lang="es-ES" sz="2400" dirty="0">
                <a:solidFill>
                  <a:schemeClr val="tx1">
                    <a:lumMod val="65000"/>
                    <a:lumOff val="35000"/>
                  </a:schemeClr>
                </a:solidFill>
                <a:cs typeface="Century Gothic"/>
              </a:rPr>
              <a:t>de</a:t>
            </a:r>
            <a:r>
              <a:rPr lang="es-ES" sz="3200" dirty="0">
                <a:solidFill>
                  <a:schemeClr val="tx1">
                    <a:lumMod val="65000"/>
                    <a:lumOff val="35000"/>
                  </a:schemeClr>
                </a:solidFill>
                <a:cs typeface="Century Gothic"/>
              </a:rPr>
              <a:t> detención </a:t>
            </a:r>
            <a:r>
              <a:rPr lang="es-ES" sz="2400" dirty="0">
                <a:solidFill>
                  <a:schemeClr val="tx1">
                    <a:lumMod val="65000"/>
                    <a:lumOff val="35000"/>
                  </a:schemeClr>
                </a:solidFill>
                <a:cs typeface="Century Gothic"/>
              </a:rPr>
              <a:t>de</a:t>
            </a:r>
            <a:r>
              <a:rPr lang="es-ES" sz="3200" dirty="0">
                <a:solidFill>
                  <a:schemeClr val="tx1">
                    <a:lumMod val="65000"/>
                    <a:lumOff val="35000"/>
                  </a:schemeClr>
                </a:solidFill>
                <a:cs typeface="Century Gothic"/>
              </a:rPr>
              <a:t> caídas activo</a:t>
            </a:r>
            <a:endParaRPr lang="en-US" sz="3733" dirty="0">
              <a:solidFill>
                <a:schemeClr val="tx1">
                  <a:lumMod val="65000"/>
                  <a:lumOff val="35000"/>
                </a:schemeClr>
              </a:solidFill>
              <a:cs typeface="Century Gothic"/>
            </a:endParaRPr>
          </a:p>
        </p:txBody>
      </p:sp>
      <p:sp>
        <p:nvSpPr>
          <p:cNvPr id="14" name="Pentagon 13" descr="JERARQUÍA DE PROTECCIÓN CONTRA CAÍDAS">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accent2">
              <a:lumMod val="20000"/>
              <a:lumOff val="8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descr="Controles Administrativos"/>
          <p:cNvSpPr txBox="1"/>
          <p:nvPr/>
        </p:nvSpPr>
        <p:spPr>
          <a:xfrm>
            <a:off x="772583" y="5177881"/>
            <a:ext cx="5645328" cy="1241237"/>
          </a:xfrm>
          <a:prstGeom prst="rect">
            <a:avLst/>
          </a:prstGeom>
          <a:noFill/>
        </p:spPr>
        <p:txBody>
          <a:bodyPr wrap="none" rtlCol="0">
            <a:spAutoFit/>
          </a:bodyPr>
          <a:lstStyle/>
          <a:p>
            <a:pPr defTabSz="1219170">
              <a:defRPr/>
            </a:pPr>
            <a:r>
              <a:rPr lang="en-US" sz="3733" dirty="0">
                <a:solidFill>
                  <a:schemeClr val="tx1">
                    <a:lumMod val="95000"/>
                    <a:lumOff val="5000"/>
                  </a:schemeClr>
                </a:solidFill>
                <a:cs typeface="Century Gothic"/>
              </a:rPr>
              <a:t>Controles </a:t>
            </a:r>
            <a:r>
              <a:rPr lang="en-US" sz="3733" dirty="0" err="1">
                <a:solidFill>
                  <a:schemeClr val="tx1">
                    <a:lumMod val="95000"/>
                    <a:lumOff val="5000"/>
                  </a:schemeClr>
                </a:solidFill>
                <a:cs typeface="Century Gothic"/>
              </a:rPr>
              <a:t>Administrativos</a:t>
            </a:r>
            <a:r>
              <a:rPr lang="en-US" sz="3733" dirty="0">
                <a:solidFill>
                  <a:schemeClr val="tx1">
                    <a:lumMod val="95000"/>
                    <a:lumOff val="5000"/>
                  </a:schemeClr>
                </a:solidFill>
                <a:cs typeface="Century Gothic"/>
              </a:rPr>
              <a:t>
</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Más </a:t>
            </a:r>
            <a:r>
              <a:rPr lang="en-US" sz="2667" b="1" dirty="0" err="1">
                <a:solidFill>
                  <a:srgbClr val="1B3049"/>
                </a:solidFill>
                <a:latin typeface="Arial" panose="020B0604020202020204" pitchFamily="34" charset="0"/>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err="1">
                <a:solidFill>
                  <a:srgbClr val="1B3049"/>
                </a:solidFill>
                <a:latin typeface="Arial" panose="020B0604020202020204" pitchFamily="34" charset="0"/>
                <a:ea typeface="+mn-ea"/>
                <a:cs typeface="Arial" panose="020B0604020202020204" pitchFamily="34" charset="0"/>
              </a:rPr>
              <a:t>Menos</a:t>
            </a:r>
            <a:r>
              <a:rPr lang="en-US" sz="2667" b="1" dirty="0">
                <a:solidFill>
                  <a:srgbClr val="1B3049"/>
                </a:solidFill>
                <a:latin typeface="Arial" panose="020B0604020202020204" pitchFamily="34" charset="0"/>
                <a:ea typeface="+mn-ea"/>
                <a:cs typeface="Arial" panose="020B0604020202020204" pitchFamily="34" charset="0"/>
              </a:rPr>
              <a:t> </a:t>
            </a:r>
            <a:r>
              <a:rPr lang="en-US" sz="2667" b="1" dirty="0" err="1">
                <a:solidFill>
                  <a:srgbClr val="1B3049"/>
                </a:solidFill>
                <a:latin typeface="Arial" panose="020B0604020202020204" pitchFamily="34" charset="0"/>
                <a:ea typeface="+mn-ea"/>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cxnSp>
        <p:nvCxnSpPr>
          <p:cNvPr id="3" name="Straight Arrow Connector 2" descr="Range from Most Effective to Least Effective."/>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23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Fall Protection&#10;"/>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Fall Restraint System&#10;&#10;"/>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Eliminación o Sustitución&#10;">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F931A329-9E2B-42BA-9765-23397FF956DC}"/>
              </a:ext>
            </a:extLst>
          </p:cNvPr>
          <p:cNvSpPr>
            <a:spLocks noGrp="1"/>
          </p:cNvSpPr>
          <p:nvPr>
            <p:ph type="title"/>
          </p:nvPr>
        </p:nvSpPr>
        <p:spPr>
          <a:xfrm>
            <a:off x="539751" y="460871"/>
            <a:ext cx="12192000" cy="444499"/>
          </a:xfrm>
        </p:spPr>
        <p:txBody>
          <a:bodyPr>
            <a:normAutofit fontScale="90000"/>
          </a:bodyPr>
          <a:lstStyle/>
          <a:p>
            <a:pPr algn="l">
              <a:spcBef>
                <a:spcPts val="1000"/>
              </a:spcBef>
              <a:buClr>
                <a:schemeClr val="accent1"/>
              </a:buClr>
              <a:buSzPct val="80000"/>
            </a:pPr>
            <a:r>
              <a:rPr lang="es-ES" sz="4000" b="1" cap="all" spc="0" dirty="0">
                <a:solidFill>
                  <a:schemeClr val="tx1">
                    <a:lumMod val="50000"/>
                    <a:lumOff val="50000"/>
                  </a:schemeClr>
                </a:solidFill>
                <a:latin typeface="+mn-lt"/>
                <a:ea typeface="+mn-ea"/>
                <a:cs typeface="Segoe UI Semibold" panose="020B0702040204020203" pitchFamily="34" charset="0"/>
              </a:rPr>
              <a:t>Planificación de protección contra caídas</a:t>
            </a:r>
          </a:p>
          <a:p>
            <a:endParaRPr lang="en-US" dirty="0"/>
          </a:p>
        </p:txBody>
      </p:sp>
      <p:sp>
        <p:nvSpPr>
          <p:cNvPr id="11" name="Pentagon 10" descr="Elimination or Substitution&#10;"/>
          <p:cNvSpPr/>
          <p:nvPr/>
        </p:nvSpPr>
        <p:spPr>
          <a:xfrm>
            <a:off x="539753" y="1658076"/>
            <a:ext cx="8784495" cy="859693"/>
          </a:xfrm>
          <a:prstGeom prst="homePlate">
            <a:avLst/>
          </a:prstGeom>
          <a:solidFill>
            <a:schemeClr val="accent2">
              <a:lumMod val="5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2" name="TextBox 11" title="Eliminación o Sustitución"/>
          <p:cNvSpPr txBox="1"/>
          <p:nvPr/>
        </p:nvSpPr>
        <p:spPr>
          <a:xfrm>
            <a:off x="762823" y="1761957"/>
            <a:ext cx="5554726" cy="666786"/>
          </a:xfrm>
          <a:prstGeom prst="rect">
            <a:avLst/>
          </a:prstGeom>
          <a:noFill/>
        </p:spPr>
        <p:txBody>
          <a:bodyPr wrap="none" rtlCol="0">
            <a:spAutoFit/>
          </a:bodyPr>
          <a:lstStyle/>
          <a:p>
            <a:r>
              <a:rPr lang="en-US" sz="3733" dirty="0">
                <a:solidFill>
                  <a:schemeClr val="bg1"/>
                </a:solidFill>
                <a:cs typeface="Century Gothic"/>
              </a:rPr>
              <a:t>Eliminación o </a:t>
            </a:r>
            <a:r>
              <a:rPr lang="en-US" sz="3733" dirty="0" err="1">
                <a:solidFill>
                  <a:schemeClr val="bg1"/>
                </a:solidFill>
                <a:cs typeface="Century Gothic"/>
              </a:rPr>
              <a:t>Sustitución</a:t>
            </a:r>
            <a:endParaRPr lang="en-US" sz="3733" dirty="0">
              <a:solidFill>
                <a:schemeClr val="bg1"/>
              </a:solidFill>
              <a:cs typeface="Century Gothic"/>
            </a:endParaRPr>
          </a:p>
        </p:txBody>
      </p:sp>
      <p:sp>
        <p:nvSpPr>
          <p:cNvPr id="6" name="TextBox 5"/>
          <p:cNvSpPr txBox="1"/>
          <p:nvPr/>
        </p:nvSpPr>
        <p:spPr>
          <a:xfrm>
            <a:off x="765198" y="2604824"/>
            <a:ext cx="6936514" cy="666786"/>
          </a:xfrm>
          <a:prstGeom prst="rect">
            <a:avLst/>
          </a:prstGeom>
          <a:noFill/>
        </p:spPr>
        <p:txBody>
          <a:bodyPr wrap="none" rtlCol="0">
            <a:spAutoFit/>
          </a:bodyPr>
          <a:lstStyle/>
          <a:p>
            <a:r>
              <a:rPr lang="en-US" sz="3733" dirty="0">
                <a:solidFill>
                  <a:schemeClr val="bg2">
                    <a:lumMod val="50000"/>
                  </a:schemeClr>
                </a:solidFill>
                <a:cs typeface="Century Gothic"/>
              </a:rPr>
              <a:t>Protección </a:t>
            </a:r>
            <a:r>
              <a:rPr lang="en-US" sz="3733" dirty="0" err="1">
                <a:solidFill>
                  <a:schemeClr val="bg2">
                    <a:lumMod val="50000"/>
                  </a:schemeClr>
                </a:solidFill>
                <a:cs typeface="Century Gothic"/>
              </a:rPr>
              <a:t>pasiva</a:t>
            </a:r>
            <a:r>
              <a:rPr lang="en-US" sz="3733" dirty="0">
                <a:solidFill>
                  <a:schemeClr val="bg2">
                    <a:lumMod val="50000"/>
                  </a:schemeClr>
                </a:solidFill>
                <a:cs typeface="Century Gothic"/>
              </a:rPr>
              <a:t> contra </a:t>
            </a:r>
            <a:r>
              <a:rPr lang="en-US" sz="3733" dirty="0" err="1">
                <a:solidFill>
                  <a:schemeClr val="bg2">
                    <a:lumMod val="50000"/>
                  </a:schemeClr>
                </a:solidFill>
                <a:cs typeface="Century Gothic"/>
              </a:rPr>
              <a:t>caídas</a:t>
            </a:r>
            <a:endParaRPr lang="en-US" sz="3733" dirty="0">
              <a:solidFill>
                <a:schemeClr val="bg2">
                  <a:lumMod val="50000"/>
                </a:schemeClr>
              </a:solidFill>
              <a:cs typeface="Century Gothic"/>
            </a:endParaRPr>
          </a:p>
        </p:txBody>
      </p:sp>
      <p:sp>
        <p:nvSpPr>
          <p:cNvPr id="8" name="TextBox 7" descr="Active Fall Restraint System&#10;"/>
          <p:cNvSpPr txBox="1"/>
          <p:nvPr/>
        </p:nvSpPr>
        <p:spPr>
          <a:xfrm>
            <a:off x="767995" y="3491220"/>
            <a:ext cx="7003840" cy="646331"/>
          </a:xfrm>
          <a:prstGeom prst="rect">
            <a:avLst/>
          </a:prstGeom>
          <a:noFill/>
        </p:spPr>
        <p:txBody>
          <a:bodyPr wrap="none" rtlCol="0">
            <a:spAutoFit/>
          </a:bodyPr>
          <a:lstStyle/>
          <a:p>
            <a:r>
              <a:rPr lang="es-ES" sz="3200" dirty="0">
                <a:solidFill>
                  <a:schemeClr val="bg2">
                    <a:lumMod val="50000"/>
                  </a:schemeClr>
                </a:solidFill>
                <a:cs typeface="Century Gothic"/>
              </a:rPr>
              <a:t>Sistema</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retención</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caídas activo</a:t>
            </a:r>
            <a:endParaRPr lang="en-US" sz="3600" dirty="0">
              <a:solidFill>
                <a:schemeClr val="bg2">
                  <a:lumMod val="50000"/>
                </a:schemeClr>
              </a:solidFill>
              <a:cs typeface="Century Gothic"/>
            </a:endParaRPr>
          </a:p>
        </p:txBody>
      </p:sp>
      <p:sp>
        <p:nvSpPr>
          <p:cNvPr id="10" name="TextBox 9"/>
          <p:cNvSpPr txBox="1"/>
          <p:nvPr/>
        </p:nvSpPr>
        <p:spPr>
          <a:xfrm>
            <a:off x="770089" y="4360763"/>
            <a:ext cx="7008650" cy="584775"/>
          </a:xfrm>
          <a:prstGeom prst="rect">
            <a:avLst/>
          </a:prstGeom>
          <a:solidFill>
            <a:schemeClr val="bg2">
              <a:lumMod val="90000"/>
            </a:schemeClr>
          </a:solidFill>
          <a:ln w="12700" cmpd="sng">
            <a:noFill/>
          </a:ln>
        </p:spPr>
        <p:txBody>
          <a:bodyPr wrap="none" rtlCol="0">
            <a:spAutoFit/>
          </a:bodyPr>
          <a:lstStyle/>
          <a:p>
            <a:r>
              <a:rPr lang="es-ES" sz="3200" dirty="0">
                <a:solidFill>
                  <a:schemeClr val="bg2">
                    <a:lumMod val="50000"/>
                  </a:schemeClr>
                </a:solidFill>
                <a:cs typeface="Century Gothic"/>
              </a:rPr>
              <a:t>Sistema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detención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caídas activo</a:t>
            </a:r>
            <a:endParaRPr lang="en-US" sz="3733" dirty="0">
              <a:solidFill>
                <a:schemeClr val="bg2">
                  <a:lumMod val="50000"/>
                </a:schemeClr>
              </a:solidFill>
              <a:cs typeface="Century Gothic"/>
            </a:endParaRPr>
          </a:p>
        </p:txBody>
      </p:sp>
      <p:sp>
        <p:nvSpPr>
          <p:cNvPr id="14" name="Pentagon 13" descr="Controles Administrativos&#10;">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descr="Controles Administrativos&#10;" title="Controles Administrativos"/>
          <p:cNvSpPr txBox="1"/>
          <p:nvPr/>
        </p:nvSpPr>
        <p:spPr>
          <a:xfrm>
            <a:off x="772583" y="5177881"/>
            <a:ext cx="5645328" cy="666786"/>
          </a:xfrm>
          <a:prstGeom prst="rect">
            <a:avLst/>
          </a:prstGeom>
          <a:noFill/>
        </p:spPr>
        <p:txBody>
          <a:bodyPr wrap="none" rtlCol="0">
            <a:spAutoFit/>
          </a:bodyPr>
          <a:lstStyle/>
          <a:p>
            <a:pPr defTabSz="1219170">
              <a:defRPr/>
            </a:pPr>
            <a:r>
              <a:rPr lang="en-US" sz="3733" dirty="0">
                <a:solidFill>
                  <a:schemeClr val="bg2">
                    <a:lumMod val="50000"/>
                  </a:schemeClr>
                </a:solidFill>
                <a:cs typeface="Century Gothic"/>
              </a:rPr>
              <a:t>Controles </a:t>
            </a:r>
            <a:r>
              <a:rPr lang="en-US" sz="3733" dirty="0" err="1">
                <a:solidFill>
                  <a:schemeClr val="bg2">
                    <a:lumMod val="50000"/>
                  </a:schemeClr>
                </a:solidFill>
                <a:cs typeface="Century Gothic"/>
              </a:rPr>
              <a:t>Administrativos</a:t>
            </a:r>
            <a:endParaRPr lang="en-US" sz="3733" dirty="0">
              <a:solidFill>
                <a:schemeClr val="bg2">
                  <a:lumMod val="50000"/>
                </a:schemeClr>
              </a:solidFill>
              <a:cs typeface="Century Gothic"/>
            </a:endParaRP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Más </a:t>
            </a:r>
            <a:r>
              <a:rPr lang="en-US" sz="2667" b="1" dirty="0" err="1">
                <a:solidFill>
                  <a:srgbClr val="1B3049"/>
                </a:solidFill>
                <a:latin typeface="Arial" panose="020B0604020202020204" pitchFamily="34" charset="0"/>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err="1">
                <a:solidFill>
                  <a:srgbClr val="1B3049"/>
                </a:solidFill>
                <a:latin typeface="Arial" panose="020B0604020202020204" pitchFamily="34" charset="0"/>
                <a:ea typeface="+mn-ea"/>
                <a:cs typeface="Arial" panose="020B0604020202020204" pitchFamily="34" charset="0"/>
              </a:rPr>
              <a:t>Menos</a:t>
            </a:r>
            <a:r>
              <a:rPr lang="en-US" sz="2667" b="1" dirty="0">
                <a:solidFill>
                  <a:srgbClr val="1B3049"/>
                </a:solidFill>
                <a:latin typeface="Arial" panose="020B0604020202020204" pitchFamily="34" charset="0"/>
                <a:ea typeface="+mn-ea"/>
                <a:cs typeface="Arial" panose="020B0604020202020204" pitchFamily="34" charset="0"/>
              </a:rPr>
              <a:t> </a:t>
            </a:r>
            <a:r>
              <a:rPr lang="en-US" sz="2667" b="1" dirty="0" err="1">
                <a:solidFill>
                  <a:srgbClr val="1B3049"/>
                </a:solidFill>
                <a:latin typeface="Arial" panose="020B0604020202020204" pitchFamily="34" charset="0"/>
                <a:ea typeface="+mn-ea"/>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cxnSp>
        <p:nvCxnSpPr>
          <p:cNvPr id="3" name="Straight Arrow Connector 2" descr="Range from Most Effective to Least Effective."/>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331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5"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8C7AA4CC-080D-41BC-B35F-29D518B173FF}"/>
              </a:ext>
            </a:extLst>
          </p:cNvPr>
          <p:cNvSpPr>
            <a:spLocks noGrp="1"/>
          </p:cNvSpPr>
          <p:nvPr>
            <p:ph type="title"/>
          </p:nvPr>
        </p:nvSpPr>
        <p:spPr/>
        <p:txBody>
          <a:bodyPr>
            <a:normAutofit/>
          </a:bodyPr>
          <a:lstStyle/>
          <a:p>
            <a:pPr marL="342900" indent="-342900" fontAlgn="base">
              <a:lnSpc>
                <a:spcPct val="90000"/>
              </a:lnSpc>
              <a:spcBef>
                <a:spcPts val="1000"/>
              </a:spcBef>
              <a:buClr>
                <a:schemeClr val="accent1"/>
              </a:buClr>
              <a:buSzPct val="80000"/>
              <a:buFont typeface="Wingdings 3" charset="2"/>
              <a:buChar char=""/>
            </a:pPr>
            <a:r>
              <a:rPr lang="es-ES" sz="2400" b="1" dirty="0">
                <a:solidFill>
                  <a:schemeClr val="tx1">
                    <a:lumMod val="75000"/>
                    <a:lumOff val="25000"/>
                  </a:schemeClr>
                </a:solidFill>
                <a:latin typeface="+mn-lt"/>
                <a:ea typeface="+mn-ea"/>
                <a:cs typeface="+mn-cs"/>
              </a:rPr>
              <a:t>Eliminación o sustitución</a:t>
            </a:r>
            <a:endParaRPr lang="en-US" sz="2400" b="1" dirty="0">
              <a:solidFill>
                <a:schemeClr val="tx1">
                  <a:lumMod val="75000"/>
                  <a:lumOff val="25000"/>
                </a:schemeClr>
              </a:solidFill>
              <a:latin typeface="+mn-lt"/>
              <a:ea typeface="+mn-ea"/>
              <a:cs typeface="+mn-cs"/>
            </a:endParaRP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2227263" y="1503363"/>
            <a:ext cx="9964737" cy="5230812"/>
          </a:xfrm>
        </p:spPr>
        <p:txBody>
          <a:bodyPr vert="horz" lIns="91440" tIns="45720" rIns="91440" bIns="45720" rtlCol="0">
            <a:normAutofit lnSpcReduction="10000"/>
          </a:bodyPr>
          <a:lstStyle/>
          <a:p>
            <a:pPr marL="0" indent="0" fontAlgn="base">
              <a:buNone/>
            </a:pPr>
            <a:endParaRPr lang="es-ES" sz="2600" dirty="0"/>
          </a:p>
          <a:p>
            <a:pPr marL="0" indent="0" fontAlgn="base">
              <a:buNone/>
            </a:pPr>
            <a:r>
              <a:rPr lang="es-ES" sz="2600" dirty="0"/>
              <a:t>La solución preferida para todos los peligros de caída es la eliminación. El motivo de la exposición al riesgo de caídas se desafía y evalúa para determinar si un cambio en el procedimiento, la práctica, la ubicación o el equipo eliminará la exposición al riesgo de caídas. Especificar el equipo se encuentra en el suelo, o en una sala de equipos en lugar de por el borde del techo, es un ejemplo de eliminación de peligros.</a:t>
            </a:r>
            <a:r>
              <a:rPr lang="es-ES" sz="2400" b="1" dirty="0"/>
              <a:t>
</a:t>
            </a:r>
          </a:p>
          <a:p>
            <a:pPr marL="0" indent="0" fontAlgn="base">
              <a:buNone/>
            </a:pPr>
            <a:endParaRPr lang="en-US" sz="2400" dirty="0"/>
          </a:p>
          <a:p>
            <a:pPr marL="0" indent="0" algn="ctr" fontAlgn="base">
              <a:buNone/>
            </a:pPr>
            <a:r>
              <a:rPr lang="es-ES" sz="2000" b="1" dirty="0"/>
              <a:t>Mejores prácticas</a:t>
            </a:r>
            <a:r>
              <a:rPr lang="es-ES" sz="2000" dirty="0"/>
              <a:t/>
            </a:r>
            <a:br>
              <a:rPr lang="es-ES" sz="2000" dirty="0"/>
            </a:br>
            <a:r>
              <a:rPr lang="es-ES" sz="2000" dirty="0"/>
              <a:t>La jerarquía debe aplicarse a cualquier peligro antes de comprar equipos o sistemas inadecuados. Al evaluar un riesgo de caída utilizando la jerarquía, la mejor solución es a menudo muy evidente.</a:t>
            </a:r>
            <a:endParaRPr lang="en-US" dirty="0"/>
          </a:p>
        </p:txBody>
      </p:sp>
    </p:spTree>
    <p:extLst>
      <p:ext uri="{BB962C8B-B14F-4D97-AF65-F5344CB8AC3E}">
        <p14:creationId xmlns:p14="http://schemas.microsoft.com/office/powerpoint/2010/main" val="1609977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Fall Protection&#10;"/>
          <p:cNvSpPr/>
          <p:nvPr/>
        </p:nvSpPr>
        <p:spPr>
          <a:xfrm>
            <a:off x="539752" y="2517770"/>
            <a:ext cx="8302547" cy="859693"/>
          </a:xfrm>
          <a:prstGeom prst="homePlate">
            <a:avLst/>
          </a:prstGeom>
          <a:solidFill>
            <a:schemeClr val="accent2">
              <a:lumMod val="75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Fall Restraint System&#10;&#10;"/>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Más Eficaz&#10;">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1" name="Pentagon 10" descr="Elimination or Substitution&#10;"/>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3792B5E1-EFE4-4D34-A1DD-26E9CDA65590}"/>
              </a:ext>
            </a:extLst>
          </p:cNvPr>
          <p:cNvSpPr>
            <a:spLocks noGrp="1"/>
          </p:cNvSpPr>
          <p:nvPr>
            <p:ph type="title"/>
          </p:nvPr>
        </p:nvSpPr>
        <p:spPr>
          <a:xfrm>
            <a:off x="539751" y="391971"/>
            <a:ext cx="12192000" cy="444499"/>
          </a:xfrm>
        </p:spPr>
        <p:txBody>
          <a:bodyPr>
            <a:normAutofit fontScale="90000"/>
          </a:bodyPr>
          <a:lstStyle/>
          <a:p>
            <a:pPr algn="l">
              <a:spcBef>
                <a:spcPts val="1000"/>
              </a:spcBef>
              <a:buClr>
                <a:schemeClr val="accent1"/>
              </a:buClr>
              <a:buSzPct val="80000"/>
            </a:pPr>
            <a:r>
              <a:rPr lang="es-ES" sz="4000" b="1" cap="all" spc="0" dirty="0">
                <a:solidFill>
                  <a:schemeClr val="tx1">
                    <a:lumMod val="50000"/>
                    <a:lumOff val="50000"/>
                  </a:schemeClr>
                </a:solidFill>
                <a:latin typeface="+mn-lt"/>
                <a:ea typeface="+mn-ea"/>
                <a:cs typeface="Segoe UI Semibold" panose="020B0702040204020203" pitchFamily="34" charset="0"/>
              </a:rPr>
              <a:t>JERARQUÍA DE PROTECCIÓN CONTRA CAÍDAS 2</a:t>
            </a:r>
          </a:p>
          <a:p>
            <a:endParaRPr lang="en-US" dirty="0"/>
          </a:p>
        </p:txBody>
      </p:sp>
      <p:sp>
        <p:nvSpPr>
          <p:cNvPr id="6" name="TextBox 5"/>
          <p:cNvSpPr txBox="1"/>
          <p:nvPr/>
        </p:nvSpPr>
        <p:spPr>
          <a:xfrm>
            <a:off x="765198" y="2604824"/>
            <a:ext cx="6936514" cy="666786"/>
          </a:xfrm>
          <a:prstGeom prst="rect">
            <a:avLst/>
          </a:prstGeom>
          <a:noFill/>
        </p:spPr>
        <p:txBody>
          <a:bodyPr wrap="none" rtlCol="0">
            <a:spAutoFit/>
          </a:bodyPr>
          <a:lstStyle/>
          <a:p>
            <a:r>
              <a:rPr lang="en-US" sz="3733" dirty="0">
                <a:solidFill>
                  <a:schemeClr val="bg2"/>
                </a:solidFill>
                <a:cs typeface="Century Gothic"/>
              </a:rPr>
              <a:t>Protección </a:t>
            </a:r>
            <a:r>
              <a:rPr lang="en-US" sz="3733" dirty="0" err="1">
                <a:solidFill>
                  <a:schemeClr val="bg2"/>
                </a:solidFill>
                <a:cs typeface="Century Gothic"/>
              </a:rPr>
              <a:t>pasiva</a:t>
            </a:r>
            <a:r>
              <a:rPr lang="en-US" sz="3733" dirty="0">
                <a:solidFill>
                  <a:schemeClr val="bg2"/>
                </a:solidFill>
                <a:cs typeface="Century Gothic"/>
              </a:rPr>
              <a:t> contra </a:t>
            </a:r>
            <a:r>
              <a:rPr lang="en-US" sz="3733" dirty="0" err="1">
                <a:solidFill>
                  <a:schemeClr val="bg2"/>
                </a:solidFill>
                <a:cs typeface="Century Gothic"/>
              </a:rPr>
              <a:t>caídas</a:t>
            </a:r>
            <a:endParaRPr lang="en-US" sz="3733" dirty="0">
              <a:solidFill>
                <a:schemeClr val="bg2"/>
              </a:solidFill>
              <a:cs typeface="Century Gothic"/>
            </a:endParaRPr>
          </a:p>
        </p:txBody>
      </p:sp>
      <p:sp>
        <p:nvSpPr>
          <p:cNvPr id="8" name="TextBox 7" descr="Active Fall Restraint System&#10;"/>
          <p:cNvSpPr txBox="1"/>
          <p:nvPr/>
        </p:nvSpPr>
        <p:spPr>
          <a:xfrm>
            <a:off x="767995" y="3491220"/>
            <a:ext cx="7003840" cy="646331"/>
          </a:xfrm>
          <a:prstGeom prst="rect">
            <a:avLst/>
          </a:prstGeom>
          <a:noFill/>
        </p:spPr>
        <p:txBody>
          <a:bodyPr wrap="none" rtlCol="0">
            <a:spAutoFit/>
          </a:bodyPr>
          <a:lstStyle/>
          <a:p>
            <a:r>
              <a:rPr lang="es-ES" sz="3200" dirty="0">
                <a:solidFill>
                  <a:schemeClr val="bg2">
                    <a:lumMod val="50000"/>
                  </a:schemeClr>
                </a:solidFill>
                <a:cs typeface="Century Gothic"/>
              </a:rPr>
              <a:t>Sistema</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retención</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caídas activo</a:t>
            </a:r>
            <a:endParaRPr lang="en-US" sz="3600" dirty="0">
              <a:solidFill>
                <a:schemeClr val="bg2">
                  <a:lumMod val="50000"/>
                </a:schemeClr>
              </a:solidFill>
              <a:cs typeface="Century Gothic"/>
            </a:endParaRPr>
          </a:p>
        </p:txBody>
      </p:sp>
      <p:sp>
        <p:nvSpPr>
          <p:cNvPr id="10" name="TextBox 9" descr="Sistema de detención de caídas activo&#10;" title="Sistema de detención "/>
          <p:cNvSpPr txBox="1"/>
          <p:nvPr/>
        </p:nvSpPr>
        <p:spPr>
          <a:xfrm>
            <a:off x="770089" y="4360763"/>
            <a:ext cx="7008650" cy="584775"/>
          </a:xfrm>
          <a:prstGeom prst="rect">
            <a:avLst/>
          </a:prstGeom>
          <a:solidFill>
            <a:schemeClr val="bg2">
              <a:lumMod val="90000"/>
            </a:schemeClr>
          </a:solidFill>
          <a:ln w="12700" cmpd="sng">
            <a:noFill/>
          </a:ln>
        </p:spPr>
        <p:txBody>
          <a:bodyPr wrap="none" rtlCol="0">
            <a:spAutoFit/>
          </a:bodyPr>
          <a:lstStyle/>
          <a:p>
            <a:r>
              <a:rPr lang="es-ES" sz="3200" dirty="0">
                <a:solidFill>
                  <a:schemeClr val="bg2">
                    <a:lumMod val="50000"/>
                  </a:schemeClr>
                </a:solidFill>
                <a:cs typeface="Century Gothic"/>
              </a:rPr>
              <a:t>Sistema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detención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caídas activo</a:t>
            </a:r>
            <a:endParaRPr lang="en-US" sz="3733" dirty="0">
              <a:solidFill>
                <a:schemeClr val="bg2">
                  <a:lumMod val="50000"/>
                </a:schemeClr>
              </a:solidFill>
              <a:cs typeface="Century Gothic"/>
            </a:endParaRPr>
          </a:p>
        </p:txBody>
      </p:sp>
      <p:sp>
        <p:nvSpPr>
          <p:cNvPr id="12" name="TextBox 11"/>
          <p:cNvSpPr txBox="1"/>
          <p:nvPr/>
        </p:nvSpPr>
        <p:spPr>
          <a:xfrm>
            <a:off x="762823" y="1761957"/>
            <a:ext cx="5554726" cy="666786"/>
          </a:xfrm>
          <a:prstGeom prst="rect">
            <a:avLst/>
          </a:prstGeom>
          <a:noFill/>
        </p:spPr>
        <p:txBody>
          <a:bodyPr wrap="none" rtlCol="0">
            <a:spAutoFit/>
          </a:bodyPr>
          <a:lstStyle/>
          <a:p>
            <a:r>
              <a:rPr lang="en-US" sz="3733" dirty="0">
                <a:solidFill>
                  <a:schemeClr val="bg2">
                    <a:lumMod val="50000"/>
                  </a:schemeClr>
                </a:solidFill>
                <a:cs typeface="Century Gothic"/>
              </a:rPr>
              <a:t>Eliminación o </a:t>
            </a:r>
            <a:r>
              <a:rPr lang="en-US" sz="3733" dirty="0" err="1">
                <a:solidFill>
                  <a:schemeClr val="bg2">
                    <a:lumMod val="50000"/>
                  </a:schemeClr>
                </a:solidFill>
                <a:cs typeface="Century Gothic"/>
              </a:rPr>
              <a:t>Sustitución</a:t>
            </a:r>
            <a:endParaRPr lang="en-US" sz="3733" dirty="0">
              <a:solidFill>
                <a:schemeClr val="bg2">
                  <a:lumMod val="50000"/>
                </a:schemeClr>
              </a:solidFill>
              <a:cs typeface="Century Gothic"/>
            </a:endParaRPr>
          </a:p>
        </p:txBody>
      </p:sp>
      <p:sp>
        <p:nvSpPr>
          <p:cNvPr id="14" name="Pentagon 13" descr="Menos Eficaz&#10;">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descr="Controles Administrativos"/>
          <p:cNvSpPr txBox="1"/>
          <p:nvPr/>
        </p:nvSpPr>
        <p:spPr>
          <a:xfrm>
            <a:off x="772583" y="5177881"/>
            <a:ext cx="5645328" cy="1241237"/>
          </a:xfrm>
          <a:prstGeom prst="rect">
            <a:avLst/>
          </a:prstGeom>
          <a:noFill/>
        </p:spPr>
        <p:txBody>
          <a:bodyPr wrap="none" rtlCol="0">
            <a:spAutoFit/>
          </a:bodyPr>
          <a:lstStyle/>
          <a:p>
            <a:pPr defTabSz="1219170">
              <a:defRPr/>
            </a:pPr>
            <a:r>
              <a:rPr lang="en-US" sz="3733" dirty="0">
                <a:solidFill>
                  <a:schemeClr val="bg2">
                    <a:lumMod val="50000"/>
                  </a:schemeClr>
                </a:solidFill>
                <a:cs typeface="Century Gothic"/>
              </a:rPr>
              <a:t>Controles </a:t>
            </a:r>
            <a:r>
              <a:rPr lang="en-US" sz="3733" dirty="0" err="1">
                <a:solidFill>
                  <a:schemeClr val="bg2">
                    <a:lumMod val="50000"/>
                  </a:schemeClr>
                </a:solidFill>
                <a:cs typeface="Century Gothic"/>
              </a:rPr>
              <a:t>Administrativos</a:t>
            </a:r>
            <a:r>
              <a:rPr lang="en-US" sz="3733" dirty="0">
                <a:solidFill>
                  <a:schemeClr val="bg2">
                    <a:lumMod val="50000"/>
                  </a:schemeClr>
                </a:solidFill>
                <a:cs typeface="Century Gothic"/>
              </a:rPr>
              <a:t>
</a:t>
            </a:r>
          </a:p>
        </p:txBody>
      </p:sp>
      <p:sp>
        <p:nvSpPr>
          <p:cNvPr id="19" name="Content Placeholder 1" title="Más Eficaz"/>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Más </a:t>
            </a:r>
            <a:r>
              <a:rPr lang="en-US" sz="2667" b="1" dirty="0" err="1">
                <a:solidFill>
                  <a:srgbClr val="1B3049"/>
                </a:solidFill>
                <a:latin typeface="Arial" panose="020B0604020202020204" pitchFamily="34" charset="0"/>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err="1">
                <a:solidFill>
                  <a:srgbClr val="1B3049"/>
                </a:solidFill>
                <a:latin typeface="Arial" panose="020B0604020202020204" pitchFamily="34" charset="0"/>
                <a:ea typeface="+mn-ea"/>
                <a:cs typeface="Arial" panose="020B0604020202020204" pitchFamily="34" charset="0"/>
              </a:rPr>
              <a:t>Menos</a:t>
            </a:r>
            <a:r>
              <a:rPr lang="en-US" sz="2667" b="1" dirty="0">
                <a:solidFill>
                  <a:srgbClr val="1B3049"/>
                </a:solidFill>
                <a:latin typeface="Arial" panose="020B0604020202020204" pitchFamily="34" charset="0"/>
                <a:ea typeface="+mn-ea"/>
                <a:cs typeface="Arial" panose="020B0604020202020204" pitchFamily="34" charset="0"/>
              </a:rPr>
              <a:t> </a:t>
            </a:r>
            <a:r>
              <a:rPr lang="en-US" sz="2667" b="1" dirty="0" err="1">
                <a:solidFill>
                  <a:srgbClr val="1B3049"/>
                </a:solidFill>
                <a:latin typeface="Arial" panose="020B0604020202020204" pitchFamily="34" charset="0"/>
                <a:ea typeface="+mn-ea"/>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cxnSp>
        <p:nvCxnSpPr>
          <p:cNvPr id="3" name="Straight Arrow Connector 2" descr="Range from Most Effective to Least Effective."/>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012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4"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9C7E5641-40BC-427D-88DF-8089A627C39A}"/>
              </a:ext>
            </a:extLst>
          </p:cNvPr>
          <p:cNvSpPr>
            <a:spLocks noGrp="1"/>
          </p:cNvSpPr>
          <p:nvPr>
            <p:ph type="title"/>
          </p:nvPr>
        </p:nvSpPr>
        <p:spPr>
          <a:xfrm>
            <a:off x="490297" y="1108364"/>
            <a:ext cx="8596668" cy="1320800"/>
          </a:xfrm>
        </p:spPr>
        <p:txBody>
          <a:bodyPr/>
          <a:lstStyle/>
          <a:p>
            <a:pPr marL="342900" indent="-342900" fontAlgn="base">
              <a:spcBef>
                <a:spcPts val="1000"/>
              </a:spcBef>
              <a:buClr>
                <a:schemeClr val="accent1"/>
              </a:buClr>
              <a:buSzPct val="80000"/>
              <a:buFont typeface="Wingdings 3" charset="2"/>
              <a:buChar char=""/>
            </a:pPr>
            <a:r>
              <a:rPr lang="es-ES" sz="2400" b="1" dirty="0">
                <a:solidFill>
                  <a:schemeClr val="tx1">
                    <a:lumMod val="75000"/>
                    <a:lumOff val="25000"/>
                  </a:schemeClr>
                </a:solidFill>
                <a:latin typeface="+mn-lt"/>
                <a:ea typeface="+mn-ea"/>
                <a:cs typeface="+mn-cs"/>
              </a:rPr>
              <a:t>Sistema de Retención de Caídas Activo</a:t>
            </a:r>
          </a:p>
          <a:p>
            <a:endParaRPr lang="en-US" dirty="0"/>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1716088" y="1285875"/>
            <a:ext cx="10475912" cy="5572125"/>
          </a:xfrm>
        </p:spPr>
        <p:txBody>
          <a:bodyPr vert="horz" lIns="91440" tIns="45720" rIns="91440" bIns="45720" rtlCol="0">
            <a:normAutofit/>
          </a:bodyPr>
          <a:lstStyle/>
          <a:p>
            <a:pPr marL="0" indent="0" fontAlgn="base">
              <a:buNone/>
            </a:pPr>
            <a:endParaRPr lang="es-ES" sz="2400" b="1" dirty="0"/>
          </a:p>
          <a:p>
            <a:pPr marL="0" indent="0" fontAlgn="base">
              <a:buNone/>
            </a:pPr>
            <a:r>
              <a:rPr lang="es-ES" sz="2400" dirty="0"/>
              <a:t>Las barreras físicas como las barandillas alrededor de los bordes sin protección y las cubiertas sobre los agujeros son ejemplos de protección pasiva contra caídas.
La protección pasiva se considera generalmente para proporcionar un nivel más alto de seguridad puesto que la oportunidad para el error es menos que usar el equipo de protección personal (PPE). Los costos iniciales de la protección pasiva, aunque posiblemente elevados, son a menudo más eficientes que los costos a largo plazo del PPE. 
</a:t>
            </a:r>
            <a:endParaRPr lang="en-US" sz="2400" dirty="0"/>
          </a:p>
          <a:p>
            <a:pPr marL="0" indent="0" algn="ctr" fontAlgn="base">
              <a:buNone/>
            </a:pPr>
            <a:r>
              <a:rPr lang="es-ES" sz="2000" dirty="0"/>
              <a:t>Una evaluación exhaustiva del peligro proporciona la información necesaria para tomar este tipo de decisiones con el fin de maximizar la rentabilidad.</a:t>
            </a:r>
            <a:endParaRPr lang="en-US" sz="1600" dirty="0"/>
          </a:p>
        </p:txBody>
      </p:sp>
    </p:spTree>
    <p:extLst>
      <p:ext uri="{BB962C8B-B14F-4D97-AF65-F5344CB8AC3E}">
        <p14:creationId xmlns:p14="http://schemas.microsoft.com/office/powerpoint/2010/main" val="810580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3"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16F9E487-4EEF-47B4-9305-ABF31DDA87EC}"/>
              </a:ext>
            </a:extLst>
          </p:cNvPr>
          <p:cNvSpPr>
            <a:spLocks noGrp="1"/>
          </p:cNvSpPr>
          <p:nvPr>
            <p:ph type="title"/>
          </p:nvPr>
        </p:nvSpPr>
        <p:spPr/>
        <p:txBody>
          <a:bodyPr/>
          <a:lstStyle/>
          <a:p>
            <a:r>
              <a:rPr lang="en-US" dirty="0" err="1"/>
              <a:t>Carril</a:t>
            </a:r>
            <a:r>
              <a:rPr lang="en-US" dirty="0"/>
              <a:t> de </a:t>
            </a:r>
            <a:r>
              <a:rPr lang="en-US" dirty="0" err="1"/>
              <a:t>proteccion</a:t>
            </a:r>
            <a:endParaRPr lang="en-US" dirty="0"/>
          </a:p>
        </p:txBody>
      </p:sp>
      <p:pic>
        <p:nvPicPr>
          <p:cNvPr id="5" name="Content Placeholder 4" descr="Una imagen de un carril de protección que cumple con las especificaciones de OSHA.">
            <a:extLst>
              <a:ext uri="{FF2B5EF4-FFF2-40B4-BE49-F238E27FC236}">
                <a16:creationId xmlns:a16="http://schemas.microsoft.com/office/drawing/2014/main" id="{DBC86EA6-5D20-4009-9532-62B807DB62F2}"/>
              </a:ext>
            </a:extLst>
          </p:cNvPr>
          <p:cNvPicPr>
            <a:picLocks noGrp="1" noChangeAspect="1"/>
          </p:cNvPicPr>
          <p:nvPr>
            <p:ph idx="4294967295"/>
          </p:nvPr>
        </p:nvPicPr>
        <p:blipFill>
          <a:blip r:embed="rId3"/>
          <a:stretch>
            <a:fillRect/>
          </a:stretch>
        </p:blipFill>
        <p:spPr>
          <a:xfrm>
            <a:off x="0" y="2767013"/>
            <a:ext cx="10669588" cy="3324225"/>
          </a:xfrm>
        </p:spPr>
      </p:pic>
      <p:sp>
        <p:nvSpPr>
          <p:cNvPr id="6" name="TextBox 5">
            <a:extLst>
              <a:ext uri="{FF2B5EF4-FFF2-40B4-BE49-F238E27FC236}">
                <a16:creationId xmlns:a16="http://schemas.microsoft.com/office/drawing/2014/main" id="{8CB4BAAE-3A69-4286-842C-0318F8B7DD98}"/>
              </a:ext>
            </a:extLst>
          </p:cNvPr>
          <p:cNvSpPr txBox="1"/>
          <p:nvPr/>
        </p:nvSpPr>
        <p:spPr>
          <a:xfrm>
            <a:off x="1334923" y="1972585"/>
            <a:ext cx="10258962" cy="523220"/>
          </a:xfrm>
          <a:prstGeom prst="rect">
            <a:avLst/>
          </a:prstGeom>
          <a:noFill/>
        </p:spPr>
        <p:txBody>
          <a:bodyPr wrap="none" rtlCol="0">
            <a:spAutoFit/>
          </a:bodyPr>
          <a:lstStyle/>
          <a:p>
            <a:pPr marL="342900" lvl="0" indent="-342900" fontAlgn="base">
              <a:spcBef>
                <a:spcPts val="1000"/>
              </a:spcBef>
              <a:buClr>
                <a:srgbClr val="90C226"/>
              </a:buClr>
              <a:buSzPct val="80000"/>
              <a:buFont typeface="Wingdings 3" charset="2"/>
              <a:buChar char=""/>
            </a:pPr>
            <a:r>
              <a:rPr lang="es-ES" sz="2800" b="1" dirty="0">
                <a:solidFill>
                  <a:prstClr val="black">
                    <a:lumMod val="75000"/>
                    <a:lumOff val="25000"/>
                  </a:prstClr>
                </a:solidFill>
              </a:rPr>
              <a:t>Sistema de Retención de Caídas Activo-OSHA estructurado</a:t>
            </a:r>
            <a:endParaRPr lang="en-US" sz="2800" b="1" dirty="0">
              <a:solidFill>
                <a:prstClr val="black">
                  <a:lumMod val="75000"/>
                  <a:lumOff val="25000"/>
                </a:prstClr>
              </a:solidFill>
            </a:endParaRPr>
          </a:p>
        </p:txBody>
      </p:sp>
    </p:spTree>
    <p:extLst>
      <p:ext uri="{BB962C8B-B14F-4D97-AF65-F5344CB8AC3E}">
        <p14:creationId xmlns:p14="http://schemas.microsoft.com/office/powerpoint/2010/main" val="3229528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Fall Protection&#10;"/>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Fall Restraint System&#10;&#10;"/>
          <p:cNvSpPr/>
          <p:nvPr/>
        </p:nvSpPr>
        <p:spPr>
          <a:xfrm>
            <a:off x="539753" y="3377462"/>
            <a:ext cx="7807572" cy="859693"/>
          </a:xfrm>
          <a:prstGeom prst="homePlate">
            <a:avLst/>
          </a:prstGeom>
          <a:solidFill>
            <a:schemeClr val="accent2">
              <a:lumMod val="60000"/>
              <a:lumOff val="4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sistema">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D8866557-D2BA-48C5-9B52-4FD470DFFF8B}"/>
              </a:ext>
            </a:extLst>
          </p:cNvPr>
          <p:cNvSpPr>
            <a:spLocks noGrp="1"/>
          </p:cNvSpPr>
          <p:nvPr>
            <p:ph type="title"/>
          </p:nvPr>
        </p:nvSpPr>
        <p:spPr>
          <a:xfrm>
            <a:off x="539751" y="438882"/>
            <a:ext cx="12192000" cy="444499"/>
          </a:xfrm>
        </p:spPr>
        <p:txBody>
          <a:bodyPr>
            <a:normAutofit fontScale="90000"/>
          </a:bodyPr>
          <a:lstStyle/>
          <a:p>
            <a:pPr algn="l">
              <a:spcBef>
                <a:spcPts val="1000"/>
              </a:spcBef>
              <a:buClr>
                <a:schemeClr val="accent1"/>
              </a:buClr>
              <a:buSzPct val="80000"/>
            </a:pPr>
            <a:r>
              <a:rPr lang="es-ES" sz="4000" b="1" cap="all" spc="0" dirty="0">
                <a:solidFill>
                  <a:schemeClr val="tx1">
                    <a:lumMod val="50000"/>
                    <a:lumOff val="50000"/>
                  </a:schemeClr>
                </a:solidFill>
                <a:latin typeface="+mn-lt"/>
                <a:ea typeface="+mn-ea"/>
                <a:cs typeface="Segoe UI Semibold" panose="020B0702040204020203" pitchFamily="34" charset="0"/>
              </a:rPr>
              <a:t>JERARQUÍA DE PROTECCIÓN CONTRA CAÍDAS 3</a:t>
            </a:r>
          </a:p>
          <a:p>
            <a:endParaRPr lang="en-US" dirty="0"/>
          </a:p>
        </p:txBody>
      </p:sp>
      <p:sp>
        <p:nvSpPr>
          <p:cNvPr id="11" name="Pentagon 10" descr="Elimination or Substitution&#10;"/>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2" name="TextBox 11"/>
          <p:cNvSpPr txBox="1"/>
          <p:nvPr/>
        </p:nvSpPr>
        <p:spPr>
          <a:xfrm>
            <a:off x="762823" y="1761957"/>
            <a:ext cx="5554726" cy="666786"/>
          </a:xfrm>
          <a:prstGeom prst="rect">
            <a:avLst/>
          </a:prstGeom>
          <a:noFill/>
        </p:spPr>
        <p:txBody>
          <a:bodyPr wrap="none" rtlCol="0">
            <a:spAutoFit/>
          </a:bodyPr>
          <a:lstStyle/>
          <a:p>
            <a:r>
              <a:rPr lang="en-US" sz="3733" dirty="0">
                <a:solidFill>
                  <a:schemeClr val="bg2">
                    <a:lumMod val="50000"/>
                  </a:schemeClr>
                </a:solidFill>
                <a:cs typeface="Century Gothic"/>
              </a:rPr>
              <a:t>Eliminación o </a:t>
            </a:r>
            <a:r>
              <a:rPr lang="en-US" sz="3733" dirty="0" err="1">
                <a:solidFill>
                  <a:schemeClr val="bg2">
                    <a:lumMod val="50000"/>
                  </a:schemeClr>
                </a:solidFill>
                <a:cs typeface="Century Gothic"/>
              </a:rPr>
              <a:t>Sustitución</a:t>
            </a:r>
            <a:endParaRPr lang="en-US" sz="3733" dirty="0">
              <a:solidFill>
                <a:schemeClr val="bg2">
                  <a:lumMod val="50000"/>
                </a:schemeClr>
              </a:solidFill>
              <a:cs typeface="Century Gothic"/>
            </a:endParaRPr>
          </a:p>
        </p:txBody>
      </p:sp>
      <p:sp>
        <p:nvSpPr>
          <p:cNvPr id="6" name="TextBox 5"/>
          <p:cNvSpPr txBox="1"/>
          <p:nvPr/>
        </p:nvSpPr>
        <p:spPr>
          <a:xfrm>
            <a:off x="765198" y="2604824"/>
            <a:ext cx="6936514" cy="666786"/>
          </a:xfrm>
          <a:prstGeom prst="rect">
            <a:avLst/>
          </a:prstGeom>
          <a:noFill/>
        </p:spPr>
        <p:txBody>
          <a:bodyPr wrap="none" rtlCol="0">
            <a:spAutoFit/>
          </a:bodyPr>
          <a:lstStyle/>
          <a:p>
            <a:r>
              <a:rPr lang="en-US" sz="3733" dirty="0">
                <a:solidFill>
                  <a:schemeClr val="bg2">
                    <a:lumMod val="50000"/>
                  </a:schemeClr>
                </a:solidFill>
                <a:cs typeface="Century Gothic"/>
              </a:rPr>
              <a:t>Protección </a:t>
            </a:r>
            <a:r>
              <a:rPr lang="en-US" sz="3733" dirty="0" err="1">
                <a:solidFill>
                  <a:schemeClr val="bg2">
                    <a:lumMod val="50000"/>
                  </a:schemeClr>
                </a:solidFill>
                <a:cs typeface="Century Gothic"/>
              </a:rPr>
              <a:t>pasiva</a:t>
            </a:r>
            <a:r>
              <a:rPr lang="en-US" sz="3733" dirty="0">
                <a:solidFill>
                  <a:schemeClr val="bg2">
                    <a:lumMod val="50000"/>
                  </a:schemeClr>
                </a:solidFill>
                <a:cs typeface="Century Gothic"/>
              </a:rPr>
              <a:t> contra </a:t>
            </a:r>
            <a:r>
              <a:rPr lang="en-US" sz="3733" dirty="0" err="1">
                <a:solidFill>
                  <a:schemeClr val="bg2">
                    <a:lumMod val="50000"/>
                  </a:schemeClr>
                </a:solidFill>
                <a:cs typeface="Century Gothic"/>
              </a:rPr>
              <a:t>caídas</a:t>
            </a:r>
            <a:endParaRPr lang="en-US" sz="3733" dirty="0">
              <a:solidFill>
                <a:schemeClr val="bg2">
                  <a:lumMod val="50000"/>
                </a:schemeClr>
              </a:solidFill>
              <a:cs typeface="Century Gothic"/>
            </a:endParaRPr>
          </a:p>
        </p:txBody>
      </p:sp>
      <p:sp>
        <p:nvSpPr>
          <p:cNvPr id="8" name="TextBox 7" descr="Active Fall Restraint System&#10;"/>
          <p:cNvSpPr txBox="1"/>
          <p:nvPr/>
        </p:nvSpPr>
        <p:spPr>
          <a:xfrm>
            <a:off x="767995" y="3491220"/>
            <a:ext cx="7003840" cy="646331"/>
          </a:xfrm>
          <a:prstGeom prst="rect">
            <a:avLst/>
          </a:prstGeom>
          <a:noFill/>
        </p:spPr>
        <p:txBody>
          <a:bodyPr wrap="none" rtlCol="0">
            <a:spAutoFit/>
          </a:bodyPr>
          <a:lstStyle/>
          <a:p>
            <a:r>
              <a:rPr lang="es-ES" sz="3200" dirty="0">
                <a:solidFill>
                  <a:schemeClr val="bg1">
                    <a:lumMod val="50000"/>
                  </a:schemeClr>
                </a:solidFill>
                <a:cs typeface="Century Gothic"/>
              </a:rPr>
              <a:t>Sistema</a:t>
            </a:r>
            <a:r>
              <a:rPr lang="es-ES" sz="3600" dirty="0">
                <a:solidFill>
                  <a:schemeClr val="bg1">
                    <a:lumMod val="50000"/>
                  </a:schemeClr>
                </a:solidFill>
                <a:cs typeface="Century Gothic"/>
              </a:rPr>
              <a:t> </a:t>
            </a:r>
            <a:r>
              <a:rPr lang="es-ES" sz="2400" dirty="0">
                <a:solidFill>
                  <a:schemeClr val="bg1">
                    <a:lumMod val="50000"/>
                  </a:schemeClr>
                </a:solidFill>
                <a:cs typeface="Century Gothic"/>
              </a:rPr>
              <a:t>de</a:t>
            </a:r>
            <a:r>
              <a:rPr lang="es-ES" sz="3600" dirty="0">
                <a:solidFill>
                  <a:schemeClr val="bg1">
                    <a:lumMod val="50000"/>
                  </a:schemeClr>
                </a:solidFill>
                <a:cs typeface="Century Gothic"/>
              </a:rPr>
              <a:t> </a:t>
            </a:r>
            <a:r>
              <a:rPr lang="es-ES" sz="3200" dirty="0">
                <a:solidFill>
                  <a:schemeClr val="bg1">
                    <a:lumMod val="50000"/>
                  </a:schemeClr>
                </a:solidFill>
                <a:cs typeface="Century Gothic"/>
              </a:rPr>
              <a:t>retención</a:t>
            </a:r>
            <a:r>
              <a:rPr lang="es-ES" sz="3600" dirty="0">
                <a:solidFill>
                  <a:schemeClr val="bg1">
                    <a:lumMod val="50000"/>
                  </a:schemeClr>
                </a:solidFill>
                <a:cs typeface="Century Gothic"/>
              </a:rPr>
              <a:t> </a:t>
            </a:r>
            <a:r>
              <a:rPr lang="es-ES" sz="2400" dirty="0">
                <a:solidFill>
                  <a:schemeClr val="bg1">
                    <a:lumMod val="50000"/>
                  </a:schemeClr>
                </a:solidFill>
                <a:cs typeface="Century Gothic"/>
              </a:rPr>
              <a:t>de</a:t>
            </a:r>
            <a:r>
              <a:rPr lang="es-ES" sz="3600" dirty="0">
                <a:solidFill>
                  <a:schemeClr val="bg1">
                    <a:lumMod val="50000"/>
                  </a:schemeClr>
                </a:solidFill>
                <a:cs typeface="Century Gothic"/>
              </a:rPr>
              <a:t> </a:t>
            </a:r>
            <a:r>
              <a:rPr lang="es-ES" sz="3200" dirty="0">
                <a:solidFill>
                  <a:schemeClr val="bg1">
                    <a:lumMod val="50000"/>
                  </a:schemeClr>
                </a:solidFill>
                <a:cs typeface="Century Gothic"/>
              </a:rPr>
              <a:t>caídas activo</a:t>
            </a:r>
            <a:endParaRPr lang="en-US" sz="3600" dirty="0">
              <a:solidFill>
                <a:schemeClr val="bg1">
                  <a:lumMod val="50000"/>
                </a:schemeClr>
              </a:solidFill>
              <a:cs typeface="Century Gothic"/>
            </a:endParaRPr>
          </a:p>
        </p:txBody>
      </p:sp>
      <p:sp>
        <p:nvSpPr>
          <p:cNvPr id="10" name="TextBox 9"/>
          <p:cNvSpPr txBox="1"/>
          <p:nvPr/>
        </p:nvSpPr>
        <p:spPr>
          <a:xfrm>
            <a:off x="770089" y="4360763"/>
            <a:ext cx="7008650" cy="584775"/>
          </a:xfrm>
          <a:prstGeom prst="rect">
            <a:avLst/>
          </a:prstGeom>
          <a:noFill/>
          <a:ln w="12700" cmpd="sng">
            <a:noFill/>
          </a:ln>
        </p:spPr>
        <p:txBody>
          <a:bodyPr wrap="none" rtlCol="0">
            <a:spAutoFit/>
          </a:bodyPr>
          <a:lstStyle/>
          <a:p>
            <a:r>
              <a:rPr lang="es-ES" sz="3200" dirty="0">
                <a:solidFill>
                  <a:schemeClr val="bg2">
                    <a:lumMod val="50000"/>
                  </a:schemeClr>
                </a:solidFill>
                <a:cs typeface="Century Gothic"/>
              </a:rPr>
              <a:t>Sistema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detención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caídas activo</a:t>
            </a:r>
            <a:endParaRPr lang="en-US" sz="3733" dirty="0">
              <a:solidFill>
                <a:schemeClr val="bg2">
                  <a:lumMod val="50000"/>
                </a:schemeClr>
              </a:solidFill>
              <a:cs typeface="Century Gothic"/>
            </a:endParaRPr>
          </a:p>
        </p:txBody>
      </p:sp>
      <p:sp>
        <p:nvSpPr>
          <p:cNvPr id="14" name="Pentagon 13" descr="Menos Eficaz&#10;">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p:cNvSpPr txBox="1"/>
          <p:nvPr/>
        </p:nvSpPr>
        <p:spPr>
          <a:xfrm>
            <a:off x="772583" y="5177881"/>
            <a:ext cx="5645328" cy="1241237"/>
          </a:xfrm>
          <a:prstGeom prst="rect">
            <a:avLst/>
          </a:prstGeom>
          <a:noFill/>
        </p:spPr>
        <p:txBody>
          <a:bodyPr wrap="none" rtlCol="0">
            <a:spAutoFit/>
          </a:bodyPr>
          <a:lstStyle/>
          <a:p>
            <a:pPr defTabSz="1219170">
              <a:defRPr/>
            </a:pPr>
            <a:r>
              <a:rPr lang="en-US" sz="3733" dirty="0">
                <a:solidFill>
                  <a:schemeClr val="bg2">
                    <a:lumMod val="50000"/>
                  </a:schemeClr>
                </a:solidFill>
                <a:cs typeface="Century Gothic"/>
              </a:rPr>
              <a:t>Controles </a:t>
            </a:r>
            <a:r>
              <a:rPr lang="en-US" sz="3733" dirty="0" err="1">
                <a:solidFill>
                  <a:schemeClr val="bg2">
                    <a:lumMod val="50000"/>
                  </a:schemeClr>
                </a:solidFill>
                <a:cs typeface="Century Gothic"/>
              </a:rPr>
              <a:t>Administrativos</a:t>
            </a:r>
            <a:r>
              <a:rPr lang="en-US" sz="3733" dirty="0">
                <a:solidFill>
                  <a:schemeClr val="bg2">
                    <a:lumMod val="50000"/>
                  </a:schemeClr>
                </a:solidFill>
                <a:cs typeface="Century Gothic"/>
              </a:rPr>
              <a:t>
</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Más </a:t>
            </a:r>
            <a:r>
              <a:rPr lang="en-US" sz="2667" b="1" dirty="0" err="1">
                <a:solidFill>
                  <a:srgbClr val="1B3049"/>
                </a:solidFill>
                <a:latin typeface="Arial" panose="020B0604020202020204" pitchFamily="34" charset="0"/>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err="1">
                <a:solidFill>
                  <a:srgbClr val="1B3049"/>
                </a:solidFill>
                <a:latin typeface="Arial" panose="020B0604020202020204" pitchFamily="34" charset="0"/>
                <a:ea typeface="+mn-ea"/>
                <a:cs typeface="Arial" panose="020B0604020202020204" pitchFamily="34" charset="0"/>
              </a:rPr>
              <a:t>Menos</a:t>
            </a:r>
            <a:r>
              <a:rPr lang="en-US" sz="2667" b="1" dirty="0">
                <a:solidFill>
                  <a:srgbClr val="1B3049"/>
                </a:solidFill>
                <a:latin typeface="Arial" panose="020B0604020202020204" pitchFamily="34" charset="0"/>
                <a:ea typeface="+mn-ea"/>
                <a:cs typeface="Arial" panose="020B0604020202020204" pitchFamily="34" charset="0"/>
              </a:rPr>
              <a:t> </a:t>
            </a:r>
            <a:r>
              <a:rPr lang="en-US" sz="2667" b="1" dirty="0" err="1">
                <a:solidFill>
                  <a:srgbClr val="1B3049"/>
                </a:solidFill>
                <a:latin typeface="Arial" panose="020B0604020202020204" pitchFamily="34" charset="0"/>
                <a:ea typeface="+mn-ea"/>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cxnSp>
        <p:nvCxnSpPr>
          <p:cNvPr id="3" name="Straight Arrow Connector 2" descr="Range from Most Effective to Least Effective."/>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645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4"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7737C4A6-3987-48E7-A9E2-F5BE85797FDC}"/>
              </a:ext>
            </a:extLst>
          </p:cNvPr>
          <p:cNvSpPr>
            <a:spLocks noGrp="1"/>
          </p:cNvSpPr>
          <p:nvPr>
            <p:ph type="title"/>
          </p:nvPr>
        </p:nvSpPr>
        <p:spPr>
          <a:xfrm>
            <a:off x="511079" y="1180596"/>
            <a:ext cx="8596668" cy="978403"/>
          </a:xfrm>
        </p:spPr>
        <p:txBody>
          <a:bodyPr/>
          <a:lstStyle/>
          <a:p>
            <a:pPr marL="342900" indent="-342900" fontAlgn="base">
              <a:lnSpc>
                <a:spcPct val="80000"/>
              </a:lnSpc>
              <a:spcBef>
                <a:spcPts val="1000"/>
              </a:spcBef>
              <a:buClr>
                <a:schemeClr val="accent1"/>
              </a:buClr>
              <a:buSzPct val="80000"/>
              <a:buFont typeface="Wingdings 3" charset="2"/>
              <a:buChar char=""/>
            </a:pPr>
            <a:r>
              <a:rPr lang="es-ES" sz="2000" b="1" dirty="0">
                <a:solidFill>
                  <a:schemeClr val="tx1">
                    <a:lumMod val="75000"/>
                    <a:lumOff val="25000"/>
                  </a:schemeClr>
                </a:solidFill>
                <a:latin typeface="+mn-lt"/>
                <a:ea typeface="+mn-ea"/>
                <a:cs typeface="+mn-cs"/>
              </a:rPr>
              <a:t>Sistema de Retención de Caídas Activo 2</a:t>
            </a:r>
          </a:p>
          <a:p>
            <a:endParaRPr lang="en-US" dirty="0"/>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2149475" y="1431925"/>
            <a:ext cx="10042525" cy="5073650"/>
          </a:xfrm>
        </p:spPr>
        <p:txBody>
          <a:bodyPr vert="horz" lIns="91440" tIns="45720" rIns="91440" bIns="45720" rtlCol="0">
            <a:normAutofit fontScale="92500" lnSpcReduction="20000"/>
          </a:bodyPr>
          <a:lstStyle/>
          <a:p>
            <a:pPr marL="0" indent="0" fontAlgn="base">
              <a:buNone/>
            </a:pPr>
            <a:endParaRPr lang="es-ES" sz="1200" b="1" dirty="0"/>
          </a:p>
          <a:p>
            <a:pPr marL="0" indent="0" fontAlgn="base">
              <a:buNone/>
            </a:pPr>
            <a:endParaRPr lang="es-ES" sz="1200" b="1" dirty="0"/>
          </a:p>
          <a:p>
            <a:pPr marL="0" indent="0" fontAlgn="base">
              <a:buNone/>
            </a:pPr>
            <a:r>
              <a:rPr lang="es-ES" sz="2400" dirty="0"/>
              <a:t>Los sistemas de retención de caídas se establecen de tal manera que no puede producirse una caída. Los sistemas de retención de caídas utilizan EPI para restringir el rango de movimiento del trabajador, por lo que no pueden viajar físicamente al peligro de caídas.
</a:t>
            </a:r>
            <a:endParaRPr lang="en-US" sz="500" dirty="0"/>
          </a:p>
          <a:p>
            <a:pPr marL="0" indent="0" fontAlgn="base">
              <a:buNone/>
            </a:pPr>
            <a:r>
              <a:rPr lang="es-ES" sz="2400" dirty="0"/>
              <a:t>Los sistemas de retención de caídas a menudo se infrautilizan porque no se mencionan específicamente en muchas regulaciones, pero se prefieren sobre los sistemas de detención de caídas. La distancia de caída libre no es un problema para los sistemas de retención de caídas, por lo tanto, las fuerzas de detención, los requisitos de despacho, las lesiones secundarias y los problemas de rescate son virtualmente eliminados.</a:t>
            </a:r>
          </a:p>
          <a:p>
            <a:pPr marL="0" indent="0" algn="ctr" fontAlgn="base">
              <a:buNone/>
            </a:pPr>
            <a:r>
              <a:rPr lang="es-ES" sz="2400" dirty="0"/>
              <a:t>
</a:t>
            </a:r>
            <a:r>
              <a:rPr lang="es-ES" sz="2200" b="1" u="sng" dirty="0"/>
              <a:t>La contención de caídas es siempre mejor que el arresto por caídas. </a:t>
            </a:r>
            <a:r>
              <a:rPr lang="es-ES" sz="2200" dirty="0"/>
              <a:t>Los sistemas de retención de caídas evitan la mayoría de las lesiones secundarias debido a la caída y facilitan el rescate, ya que el trabajador sigue siendo accesible.</a:t>
            </a:r>
            <a:endParaRPr lang="en-US" dirty="0"/>
          </a:p>
        </p:txBody>
      </p:sp>
    </p:spTree>
    <p:extLst>
      <p:ext uri="{BB962C8B-B14F-4D97-AF65-F5344CB8AC3E}">
        <p14:creationId xmlns:p14="http://schemas.microsoft.com/office/powerpoint/2010/main" val="898980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7"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71241F62-4DA3-42E0-A309-4571DB3415E2}"/>
              </a:ext>
            </a:extLst>
          </p:cNvPr>
          <p:cNvSpPr>
            <a:spLocks noGrp="1"/>
          </p:cNvSpPr>
          <p:nvPr>
            <p:ph type="title"/>
          </p:nvPr>
        </p:nvSpPr>
        <p:spPr/>
        <p:txBody>
          <a:bodyPr/>
          <a:lstStyle/>
          <a:p>
            <a:r>
              <a:rPr lang="en-US" dirty="0"/>
              <a:t>Soga- Mal </a:t>
            </a:r>
            <a:r>
              <a:rPr lang="en-US" dirty="0" err="1"/>
              <a:t>ejemplo</a:t>
            </a:r>
            <a:endParaRPr lang="en-US" dirty="0"/>
          </a:p>
        </p:txBody>
      </p:sp>
      <p:pic>
        <p:nvPicPr>
          <p:cNvPr id="9" name="Picture 2" descr="Un trabajabor atado a otro trabajador con una soga. ">
            <a:extLst>
              <a:ext uri="{FF2B5EF4-FFF2-40B4-BE49-F238E27FC236}">
                <a16:creationId xmlns:a16="http://schemas.microsoft.com/office/drawing/2014/main" id="{2A07D64F-102D-462B-BFF8-E9840EA64396}"/>
              </a:ext>
            </a:extLst>
          </p:cNvPr>
          <p:cNvPicPr>
            <a:picLocks noGrp="1" noChangeAspect="1" noChangeArrowheads="1"/>
          </p:cNvPicPr>
          <p:nvPr>
            <p:ph idx="4294967295"/>
          </p:nvPr>
        </p:nvPicPr>
        <p:blipFill rotWithShape="1">
          <a:blip r:embed="rId2" cstate="email">
            <a:extLst>
              <a:ext uri="{28A0092B-C50C-407E-A947-70E740481C1C}">
                <a14:useLocalDpi xmlns:a14="http://schemas.microsoft.com/office/drawing/2010/main"/>
              </a:ext>
            </a:extLst>
          </a:blip>
          <a:srcRect r="-51"/>
          <a:stretch/>
        </p:blipFill>
        <p:spPr bwMode="auto">
          <a:xfrm>
            <a:off x="4252913" y="2563813"/>
            <a:ext cx="7939087" cy="388143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AC9806B-BEE2-420D-AEAE-77AA1278738E}"/>
              </a:ext>
            </a:extLst>
          </p:cNvPr>
          <p:cNvSpPr txBox="1"/>
          <p:nvPr/>
        </p:nvSpPr>
        <p:spPr>
          <a:xfrm>
            <a:off x="1487837" y="1565329"/>
            <a:ext cx="8881114" cy="523220"/>
          </a:xfrm>
          <a:prstGeom prst="rect">
            <a:avLst/>
          </a:prstGeom>
          <a:noFill/>
        </p:spPr>
        <p:txBody>
          <a:bodyPr wrap="square" rtlCol="0">
            <a:spAutoFit/>
          </a:bodyPr>
          <a:lstStyle/>
          <a:p>
            <a:pPr marL="342900" lvl="0" indent="-342900" fontAlgn="base">
              <a:spcBef>
                <a:spcPts val="1000"/>
              </a:spcBef>
              <a:buClr>
                <a:srgbClr val="90C226"/>
              </a:buClr>
              <a:buSzPct val="80000"/>
              <a:buFont typeface="Wingdings 3" charset="2"/>
              <a:buChar char=""/>
            </a:pPr>
            <a:r>
              <a:rPr lang="es-ES" sz="2800" b="1" dirty="0">
                <a:solidFill>
                  <a:prstClr val="black">
                    <a:lumMod val="75000"/>
                    <a:lumOff val="25000"/>
                  </a:prstClr>
                </a:solidFill>
              </a:rPr>
              <a:t>NO</a:t>
            </a:r>
            <a:r>
              <a:rPr lang="es-ES" sz="2800" dirty="0">
                <a:solidFill>
                  <a:prstClr val="black">
                    <a:lumMod val="75000"/>
                    <a:lumOff val="25000"/>
                  </a:prstClr>
                </a:solidFill>
              </a:rPr>
              <a:t> es un sistema de Retención de Caídas Activo</a:t>
            </a:r>
            <a:endParaRPr lang="en-US" sz="2800" dirty="0">
              <a:solidFill>
                <a:prstClr val="black">
                  <a:lumMod val="75000"/>
                  <a:lumOff val="25000"/>
                </a:prstClr>
              </a:solidFill>
            </a:endParaRPr>
          </a:p>
        </p:txBody>
      </p:sp>
    </p:spTree>
    <p:extLst>
      <p:ext uri="{BB962C8B-B14F-4D97-AF65-F5344CB8AC3E}">
        <p14:creationId xmlns:p14="http://schemas.microsoft.com/office/powerpoint/2010/main" val="522064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5"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4AC4BCF7-BB7D-4FD0-96CE-F9CE2E9CED16}"/>
              </a:ext>
            </a:extLst>
          </p:cNvPr>
          <p:cNvSpPr>
            <a:spLocks noGrp="1"/>
          </p:cNvSpPr>
          <p:nvPr>
            <p:ph type="title"/>
          </p:nvPr>
        </p:nvSpPr>
        <p:spPr>
          <a:xfrm>
            <a:off x="677334" y="1014438"/>
            <a:ext cx="8596668" cy="915961"/>
          </a:xfrm>
        </p:spPr>
        <p:txBody>
          <a:bodyPr/>
          <a:lstStyle/>
          <a:p>
            <a:r>
              <a:rPr lang="es-ES" dirty="0"/>
              <a:t>Sistema de </a:t>
            </a:r>
            <a:r>
              <a:rPr lang="es-ES" dirty="0" err="1"/>
              <a:t>restriccion</a:t>
            </a:r>
            <a:r>
              <a:rPr lang="es-ES" dirty="0"/>
              <a:t>- Buen ejemplo</a:t>
            </a:r>
            <a:endParaRPr lang="en-US" dirty="0"/>
          </a:p>
        </p:txBody>
      </p:sp>
      <p:pic>
        <p:nvPicPr>
          <p:cNvPr id="6" name="Content Placeholder 5" descr="Imagen- Buen ejemplo de un sistema de restricción de caída activa.">
            <a:extLst>
              <a:ext uri="{FF2B5EF4-FFF2-40B4-BE49-F238E27FC236}">
                <a16:creationId xmlns:a16="http://schemas.microsoft.com/office/drawing/2014/main" id="{5DA8520A-AB81-455E-9016-23D1119FBD4E}"/>
              </a:ext>
              <a:ext uri="{C183D7F6-B498-43B3-948B-1728B52AA6E4}">
                <adec:decorative xmlns:adec="http://schemas.microsoft.com/office/drawing/2017/decorative" xmlns="" val="0"/>
              </a:ext>
            </a:extLst>
          </p:cNvPr>
          <p:cNvPicPr>
            <a:picLocks noGrp="1" noChangeAspect="1"/>
          </p:cNvPicPr>
          <p:nvPr>
            <p:ph idx="4294967295"/>
          </p:nvPr>
        </p:nvPicPr>
        <p:blipFill>
          <a:blip r:embed="rId2" cstate="email">
            <a:extLst>
              <a:ext uri="{28A0092B-C50C-407E-A947-70E740481C1C}">
                <a14:useLocalDpi xmlns:a14="http://schemas.microsoft.com/office/drawing/2010/main"/>
              </a:ext>
            </a:extLst>
          </a:blip>
          <a:stretch>
            <a:fillRect/>
          </a:stretch>
        </p:blipFill>
        <p:spPr>
          <a:xfrm>
            <a:off x="5727700" y="2265363"/>
            <a:ext cx="6464300" cy="4306887"/>
          </a:xfrm>
          <a:prstGeom prst="rect">
            <a:avLst/>
          </a:prstGeom>
          <a:ln>
            <a:noFill/>
          </a:ln>
          <a:effectLst>
            <a:softEdge rad="112500"/>
          </a:effectLst>
        </p:spPr>
      </p:pic>
      <p:sp>
        <p:nvSpPr>
          <p:cNvPr id="4" name="TextBox 3">
            <a:extLst>
              <a:ext uri="{FF2B5EF4-FFF2-40B4-BE49-F238E27FC236}">
                <a16:creationId xmlns:a16="http://schemas.microsoft.com/office/drawing/2014/main" id="{EAC9806B-BEE2-420D-AEAE-77AA1278738E}"/>
              </a:ext>
            </a:extLst>
          </p:cNvPr>
          <p:cNvSpPr txBox="1"/>
          <p:nvPr/>
        </p:nvSpPr>
        <p:spPr>
          <a:xfrm>
            <a:off x="1539982" y="1679701"/>
            <a:ext cx="9847273" cy="523220"/>
          </a:xfrm>
          <a:prstGeom prst="rect">
            <a:avLst/>
          </a:prstGeom>
          <a:noFill/>
        </p:spPr>
        <p:txBody>
          <a:bodyPr wrap="square" rtlCol="0">
            <a:spAutoFit/>
          </a:bodyPr>
          <a:lstStyle/>
          <a:p>
            <a:pPr marL="342900" lvl="0" indent="-342900" fontAlgn="base">
              <a:spcBef>
                <a:spcPts val="1000"/>
              </a:spcBef>
              <a:buClr>
                <a:srgbClr val="90C226"/>
              </a:buClr>
              <a:buSzPct val="80000"/>
              <a:buFont typeface="Wingdings 3" charset="2"/>
              <a:buChar char=""/>
            </a:pPr>
            <a:r>
              <a:rPr lang="es-ES" sz="2800" dirty="0">
                <a:solidFill>
                  <a:prstClr val="black">
                    <a:lumMod val="75000"/>
                    <a:lumOff val="25000"/>
                  </a:prstClr>
                </a:solidFill>
              </a:rPr>
              <a:t>Sistema de retención de caídas activo</a:t>
            </a:r>
            <a:r>
              <a:rPr lang="es-ES" sz="2800" b="1" dirty="0">
                <a:solidFill>
                  <a:prstClr val="black">
                    <a:lumMod val="75000"/>
                    <a:lumOff val="25000"/>
                  </a:prstClr>
                </a:solidFill>
              </a:rPr>
              <a:t>-buen ejemplo</a:t>
            </a:r>
            <a:endParaRPr lang="en-US" sz="2800" dirty="0">
              <a:solidFill>
                <a:prstClr val="black">
                  <a:lumMod val="75000"/>
                  <a:lumOff val="25000"/>
                </a:prstClr>
              </a:solidFill>
            </a:endParaRPr>
          </a:p>
        </p:txBody>
      </p:sp>
    </p:spTree>
    <p:extLst>
      <p:ext uri="{BB962C8B-B14F-4D97-AF65-F5344CB8AC3E}">
        <p14:creationId xmlns:p14="http://schemas.microsoft.com/office/powerpoint/2010/main" val="3758786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6642821" cy="769441"/>
          </a:xfrm>
          <a:prstGeom prst="rect">
            <a:avLst/>
          </a:prstGeom>
          <a:noFill/>
          <a:ln w="25400">
            <a:solidFill>
              <a:schemeClr val="accent1"/>
            </a:solidFill>
          </a:ln>
        </p:spPr>
        <p:txBody>
          <a:bodyPr wrap="squar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Module- 1">
            <a:extLst>
              <a:ext uri="{FF2B5EF4-FFF2-40B4-BE49-F238E27FC236}">
                <a16:creationId xmlns:a16="http://schemas.microsoft.com/office/drawing/2014/main" id="{1614FE59-6FF3-46F3-8E1D-82CA1A9A1C26}"/>
              </a:ext>
            </a:extLst>
          </p:cNvPr>
          <p:cNvSpPr>
            <a:spLocks noGrp="1"/>
          </p:cNvSpPr>
          <p:nvPr>
            <p:ph type="title"/>
          </p:nvPr>
        </p:nvSpPr>
        <p:spPr>
          <a:xfrm>
            <a:off x="287874" y="2537786"/>
            <a:ext cx="3555255" cy="1951244"/>
          </a:xfrm>
        </p:spPr>
        <p:txBody>
          <a:bodyPr anchor="ctr">
            <a:normAutofit/>
          </a:bodyPr>
          <a:lstStyle/>
          <a:p>
            <a:r>
              <a:rPr lang="en-US" altLang="en-US" sz="5400" b="1" dirty="0" err="1"/>
              <a:t>Exención</a:t>
            </a:r>
            <a:endParaRPr lang="en-US" sz="5400" dirty="0"/>
          </a:p>
        </p:txBody>
      </p:sp>
      <p:sp>
        <p:nvSpPr>
          <p:cNvPr id="4" name="TextBox 3">
            <a:extLst>
              <a:ext uri="{FF2B5EF4-FFF2-40B4-BE49-F238E27FC236}">
                <a16:creationId xmlns:a16="http://schemas.microsoft.com/office/drawing/2014/main" id="{C7A2FF7A-53E2-4EB9-BB5B-E6665E350428}"/>
              </a:ext>
            </a:extLst>
          </p:cNvPr>
          <p:cNvSpPr txBox="1"/>
          <p:nvPr/>
        </p:nvSpPr>
        <p:spPr>
          <a:xfrm>
            <a:off x="3474212" y="1394881"/>
            <a:ext cx="6824871" cy="5078313"/>
          </a:xfrm>
          <a:prstGeom prst="rect">
            <a:avLst/>
          </a:prstGeom>
          <a:solidFill>
            <a:schemeClr val="accent1">
              <a:alpha val="54000"/>
            </a:schemeClr>
          </a:solidFill>
          <a:effectLst>
            <a:softEdge rad="101600"/>
          </a:effectLst>
        </p:spPr>
        <p:txBody>
          <a:bodyPr wrap="square" lIns="274320" rtlCol="0">
            <a:spAutoFit/>
          </a:bodyPr>
          <a:lstStyle/>
          <a:p>
            <a:r>
              <a:rPr lang="es-ES" altLang="en-US" sz="2700" dirty="0">
                <a:latin typeface="Calibri" panose="020F0502020204030204" pitchFamily="34" charset="0"/>
                <a:ea typeface="Times New Roman" panose="02020603050405020304" pitchFamily="18" charset="0"/>
                <a:cs typeface="Arial" panose="020B0604020202020204" pitchFamily="34" charset="0"/>
              </a:rPr>
              <a:t>Este material fue producido bajo 
número de subvención SH-05073-SH8 de 
la administración de seguridad y salud ocupacional, Departamento de trabajo de los Estados Unidos. 
No refleja necesariamente las opiniones o políticas del Departamento de trabajo de los Estados Unidos, ni menciona nombres comerciales, productos comerciales u organizaciones que implican el respaldo del gobierno de los Estados Unidos.
</a:t>
            </a:r>
            <a:endParaRPr lang="en-US" altLang="en-US" sz="2700" dirty="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6262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Fall Protection&#10;"/>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Fall Restraint System&#10;&#10;"/>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title="sistema">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accent2">
              <a:lumMod val="40000"/>
              <a:lumOff val="6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1" name="Pentagon 10" descr="Elimination or Substitution&#10;"/>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4087876E-E9EF-413A-A4F5-794215950C7D}"/>
              </a:ext>
            </a:extLst>
          </p:cNvPr>
          <p:cNvSpPr>
            <a:spLocks noGrp="1"/>
          </p:cNvSpPr>
          <p:nvPr>
            <p:ph type="title"/>
          </p:nvPr>
        </p:nvSpPr>
        <p:spPr>
          <a:xfrm>
            <a:off x="539751" y="497851"/>
            <a:ext cx="12192000" cy="444499"/>
          </a:xfrm>
        </p:spPr>
        <p:txBody>
          <a:bodyPr>
            <a:normAutofit fontScale="90000"/>
          </a:bodyPr>
          <a:lstStyle/>
          <a:p>
            <a:pPr algn="l">
              <a:spcBef>
                <a:spcPts val="1000"/>
              </a:spcBef>
              <a:buClr>
                <a:schemeClr val="accent1"/>
              </a:buClr>
              <a:buSzPct val="80000"/>
            </a:pPr>
            <a:r>
              <a:rPr lang="es-ES" sz="4000" b="1" cap="all" spc="0" dirty="0">
                <a:solidFill>
                  <a:schemeClr val="tx1">
                    <a:lumMod val="50000"/>
                    <a:lumOff val="50000"/>
                  </a:schemeClr>
                </a:solidFill>
                <a:latin typeface="+mn-lt"/>
                <a:ea typeface="+mn-ea"/>
                <a:cs typeface="Segoe UI Semibold" panose="020B0702040204020203" pitchFamily="34" charset="0"/>
              </a:rPr>
              <a:t>JERARQUÍA DE PROTECCIÓN CONTRA CAÍDAS 4</a:t>
            </a:r>
          </a:p>
          <a:p>
            <a:endParaRPr lang="en-US" dirty="0"/>
          </a:p>
        </p:txBody>
      </p:sp>
      <p:sp>
        <p:nvSpPr>
          <p:cNvPr id="12" name="TextBox 11"/>
          <p:cNvSpPr txBox="1"/>
          <p:nvPr/>
        </p:nvSpPr>
        <p:spPr>
          <a:xfrm>
            <a:off x="762823" y="1761957"/>
            <a:ext cx="5554726" cy="666786"/>
          </a:xfrm>
          <a:prstGeom prst="rect">
            <a:avLst/>
          </a:prstGeom>
          <a:noFill/>
        </p:spPr>
        <p:txBody>
          <a:bodyPr wrap="none" rtlCol="0">
            <a:spAutoFit/>
          </a:bodyPr>
          <a:lstStyle/>
          <a:p>
            <a:r>
              <a:rPr lang="en-US" sz="3733" dirty="0">
                <a:solidFill>
                  <a:schemeClr val="bg2">
                    <a:lumMod val="50000"/>
                  </a:schemeClr>
                </a:solidFill>
                <a:cs typeface="Century Gothic"/>
              </a:rPr>
              <a:t>Eliminación o </a:t>
            </a:r>
            <a:r>
              <a:rPr lang="en-US" sz="3733" dirty="0" err="1">
                <a:solidFill>
                  <a:schemeClr val="bg2">
                    <a:lumMod val="50000"/>
                  </a:schemeClr>
                </a:solidFill>
                <a:cs typeface="Century Gothic"/>
              </a:rPr>
              <a:t>Sustitución</a:t>
            </a:r>
            <a:endParaRPr lang="en-US" sz="3733" dirty="0">
              <a:solidFill>
                <a:schemeClr val="bg2">
                  <a:lumMod val="50000"/>
                </a:schemeClr>
              </a:solidFill>
              <a:cs typeface="Century Gothic"/>
            </a:endParaRPr>
          </a:p>
        </p:txBody>
      </p:sp>
      <p:sp>
        <p:nvSpPr>
          <p:cNvPr id="6" name="TextBox 5"/>
          <p:cNvSpPr txBox="1"/>
          <p:nvPr/>
        </p:nvSpPr>
        <p:spPr>
          <a:xfrm>
            <a:off x="765198" y="2604824"/>
            <a:ext cx="6936514" cy="666786"/>
          </a:xfrm>
          <a:prstGeom prst="rect">
            <a:avLst/>
          </a:prstGeom>
          <a:noFill/>
        </p:spPr>
        <p:txBody>
          <a:bodyPr wrap="none" rtlCol="0">
            <a:spAutoFit/>
          </a:bodyPr>
          <a:lstStyle/>
          <a:p>
            <a:r>
              <a:rPr lang="en-US" sz="3733" dirty="0">
                <a:solidFill>
                  <a:schemeClr val="bg2">
                    <a:lumMod val="50000"/>
                  </a:schemeClr>
                </a:solidFill>
                <a:cs typeface="Century Gothic"/>
              </a:rPr>
              <a:t>Protección </a:t>
            </a:r>
            <a:r>
              <a:rPr lang="en-US" sz="3733" dirty="0" err="1">
                <a:solidFill>
                  <a:schemeClr val="bg2">
                    <a:lumMod val="50000"/>
                  </a:schemeClr>
                </a:solidFill>
                <a:cs typeface="Century Gothic"/>
              </a:rPr>
              <a:t>pasiva</a:t>
            </a:r>
            <a:r>
              <a:rPr lang="en-US" sz="3733" dirty="0">
                <a:solidFill>
                  <a:schemeClr val="bg2">
                    <a:lumMod val="50000"/>
                  </a:schemeClr>
                </a:solidFill>
                <a:cs typeface="Century Gothic"/>
              </a:rPr>
              <a:t> contra </a:t>
            </a:r>
            <a:r>
              <a:rPr lang="en-US" sz="3733" dirty="0" err="1">
                <a:solidFill>
                  <a:schemeClr val="bg2">
                    <a:lumMod val="50000"/>
                  </a:schemeClr>
                </a:solidFill>
                <a:cs typeface="Century Gothic"/>
              </a:rPr>
              <a:t>caídas</a:t>
            </a:r>
            <a:endParaRPr lang="en-US" sz="3733" dirty="0">
              <a:solidFill>
                <a:schemeClr val="bg2">
                  <a:lumMod val="50000"/>
                </a:schemeClr>
              </a:solidFill>
              <a:cs typeface="Century Gothic"/>
            </a:endParaRPr>
          </a:p>
        </p:txBody>
      </p:sp>
      <p:sp>
        <p:nvSpPr>
          <p:cNvPr id="8" name="TextBox 7" descr="Active Fall Restraint System&#10;"/>
          <p:cNvSpPr txBox="1"/>
          <p:nvPr/>
        </p:nvSpPr>
        <p:spPr>
          <a:xfrm>
            <a:off x="767995" y="3491220"/>
            <a:ext cx="7003840" cy="646331"/>
          </a:xfrm>
          <a:prstGeom prst="rect">
            <a:avLst/>
          </a:prstGeom>
          <a:noFill/>
        </p:spPr>
        <p:txBody>
          <a:bodyPr wrap="none" rtlCol="0">
            <a:spAutoFit/>
          </a:bodyPr>
          <a:lstStyle/>
          <a:p>
            <a:r>
              <a:rPr lang="es-ES" sz="3200" dirty="0">
                <a:solidFill>
                  <a:schemeClr val="bg2">
                    <a:lumMod val="50000"/>
                  </a:schemeClr>
                </a:solidFill>
                <a:cs typeface="Century Gothic"/>
              </a:rPr>
              <a:t>Sistema</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retención</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caídas activo</a:t>
            </a:r>
            <a:endParaRPr lang="en-US" sz="3600" dirty="0">
              <a:solidFill>
                <a:schemeClr val="bg2">
                  <a:lumMod val="50000"/>
                </a:schemeClr>
              </a:solidFill>
              <a:cs typeface="Century Gothic"/>
            </a:endParaRPr>
          </a:p>
        </p:txBody>
      </p:sp>
      <p:sp>
        <p:nvSpPr>
          <p:cNvPr id="10" name="TextBox 9" descr="sistema"/>
          <p:cNvSpPr txBox="1"/>
          <p:nvPr/>
        </p:nvSpPr>
        <p:spPr>
          <a:xfrm>
            <a:off x="770089" y="4360763"/>
            <a:ext cx="7008650" cy="584775"/>
          </a:xfrm>
          <a:prstGeom prst="rect">
            <a:avLst/>
          </a:prstGeom>
          <a:noFill/>
          <a:ln w="12700" cmpd="sng">
            <a:noFill/>
          </a:ln>
        </p:spPr>
        <p:txBody>
          <a:bodyPr wrap="square" rtlCol="0">
            <a:spAutoFit/>
          </a:bodyPr>
          <a:lstStyle/>
          <a:p>
            <a:r>
              <a:rPr lang="es-ES" sz="3200" dirty="0">
                <a:solidFill>
                  <a:schemeClr val="tx1">
                    <a:lumMod val="65000"/>
                    <a:lumOff val="35000"/>
                  </a:schemeClr>
                </a:solidFill>
                <a:cs typeface="Century Gothic"/>
              </a:rPr>
              <a:t>Sistema </a:t>
            </a:r>
            <a:r>
              <a:rPr lang="es-ES" sz="2400" dirty="0">
                <a:solidFill>
                  <a:schemeClr val="tx1">
                    <a:lumMod val="65000"/>
                    <a:lumOff val="35000"/>
                  </a:schemeClr>
                </a:solidFill>
                <a:cs typeface="Century Gothic"/>
              </a:rPr>
              <a:t>de</a:t>
            </a:r>
            <a:r>
              <a:rPr lang="es-ES" sz="3200" dirty="0">
                <a:solidFill>
                  <a:schemeClr val="tx1">
                    <a:lumMod val="65000"/>
                    <a:lumOff val="35000"/>
                  </a:schemeClr>
                </a:solidFill>
                <a:cs typeface="Century Gothic"/>
              </a:rPr>
              <a:t> detención </a:t>
            </a:r>
            <a:r>
              <a:rPr lang="es-ES" sz="2400" dirty="0">
                <a:solidFill>
                  <a:schemeClr val="tx1">
                    <a:lumMod val="65000"/>
                    <a:lumOff val="35000"/>
                  </a:schemeClr>
                </a:solidFill>
                <a:cs typeface="Century Gothic"/>
              </a:rPr>
              <a:t>de</a:t>
            </a:r>
            <a:r>
              <a:rPr lang="es-ES" sz="3200" dirty="0">
                <a:solidFill>
                  <a:schemeClr val="tx1">
                    <a:lumMod val="65000"/>
                    <a:lumOff val="35000"/>
                  </a:schemeClr>
                </a:solidFill>
                <a:cs typeface="Century Gothic"/>
              </a:rPr>
              <a:t> caídas activo</a:t>
            </a:r>
            <a:endParaRPr lang="en-US" sz="3733" dirty="0">
              <a:solidFill>
                <a:schemeClr val="tx1">
                  <a:lumMod val="65000"/>
                  <a:lumOff val="35000"/>
                </a:schemeClr>
              </a:solidFill>
              <a:cs typeface="Century Gothic"/>
            </a:endParaRPr>
          </a:p>
        </p:txBody>
      </p:sp>
      <p:sp>
        <p:nvSpPr>
          <p:cNvPr id="14" name="Pentagon 13" descr="controles">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bg2">
              <a:lumMod val="9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p:cNvSpPr txBox="1"/>
          <p:nvPr/>
        </p:nvSpPr>
        <p:spPr>
          <a:xfrm>
            <a:off x="772583" y="5177881"/>
            <a:ext cx="5645328" cy="1241237"/>
          </a:xfrm>
          <a:prstGeom prst="rect">
            <a:avLst/>
          </a:prstGeom>
          <a:noFill/>
        </p:spPr>
        <p:txBody>
          <a:bodyPr wrap="none" rtlCol="0">
            <a:spAutoFit/>
          </a:bodyPr>
          <a:lstStyle/>
          <a:p>
            <a:pPr defTabSz="1219170">
              <a:defRPr/>
            </a:pPr>
            <a:r>
              <a:rPr lang="en-US" sz="3733" dirty="0">
                <a:solidFill>
                  <a:schemeClr val="bg2">
                    <a:lumMod val="50000"/>
                  </a:schemeClr>
                </a:solidFill>
                <a:cs typeface="Century Gothic"/>
              </a:rPr>
              <a:t>Controles </a:t>
            </a:r>
            <a:r>
              <a:rPr lang="en-US" sz="3733" dirty="0" err="1">
                <a:solidFill>
                  <a:schemeClr val="bg2">
                    <a:lumMod val="50000"/>
                  </a:schemeClr>
                </a:solidFill>
                <a:cs typeface="Century Gothic"/>
              </a:rPr>
              <a:t>Administrativos</a:t>
            </a:r>
            <a:r>
              <a:rPr lang="en-US" sz="3733" dirty="0">
                <a:solidFill>
                  <a:schemeClr val="bg2">
                    <a:lumMod val="50000"/>
                  </a:schemeClr>
                </a:solidFill>
                <a:cs typeface="Century Gothic"/>
              </a:rPr>
              <a:t>
</a:t>
            </a: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Más </a:t>
            </a:r>
            <a:r>
              <a:rPr lang="en-US" sz="2667" b="1" dirty="0" err="1">
                <a:solidFill>
                  <a:srgbClr val="1B3049"/>
                </a:solidFill>
                <a:latin typeface="Arial" panose="020B0604020202020204" pitchFamily="34" charset="0"/>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err="1">
                <a:solidFill>
                  <a:srgbClr val="1B3049"/>
                </a:solidFill>
                <a:latin typeface="Arial" panose="020B0604020202020204" pitchFamily="34" charset="0"/>
                <a:ea typeface="+mn-ea"/>
                <a:cs typeface="Arial" panose="020B0604020202020204" pitchFamily="34" charset="0"/>
              </a:rPr>
              <a:t>Menos</a:t>
            </a:r>
            <a:r>
              <a:rPr lang="en-US" sz="2667" b="1" dirty="0">
                <a:solidFill>
                  <a:srgbClr val="1B3049"/>
                </a:solidFill>
                <a:latin typeface="Arial" panose="020B0604020202020204" pitchFamily="34" charset="0"/>
                <a:ea typeface="+mn-ea"/>
                <a:cs typeface="Arial" panose="020B0604020202020204" pitchFamily="34" charset="0"/>
              </a:rPr>
              <a:t> </a:t>
            </a:r>
            <a:r>
              <a:rPr lang="en-US" sz="2667" b="1" dirty="0" err="1">
                <a:solidFill>
                  <a:srgbClr val="1B3049"/>
                </a:solidFill>
                <a:latin typeface="Arial" panose="020B0604020202020204" pitchFamily="34" charset="0"/>
                <a:ea typeface="+mn-ea"/>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cxnSp>
        <p:nvCxnSpPr>
          <p:cNvPr id="3" name="Straight Arrow Connector 2" descr="Range from Most Effective to Least Effective."/>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463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5"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0E5DF065-A0B5-4958-AC36-77653F722C6A}"/>
              </a:ext>
            </a:extLst>
          </p:cNvPr>
          <p:cNvSpPr>
            <a:spLocks noGrp="1"/>
          </p:cNvSpPr>
          <p:nvPr>
            <p:ph type="title"/>
          </p:nvPr>
        </p:nvSpPr>
        <p:spPr>
          <a:xfrm>
            <a:off x="677334" y="1226126"/>
            <a:ext cx="8596668" cy="704273"/>
          </a:xfrm>
        </p:spPr>
        <p:txBody>
          <a:bodyPr/>
          <a:lstStyle/>
          <a:p>
            <a:pPr marL="342900" indent="-342900" fontAlgn="base">
              <a:lnSpc>
                <a:spcPct val="80000"/>
              </a:lnSpc>
              <a:spcBef>
                <a:spcPts val="1000"/>
              </a:spcBef>
              <a:buClr>
                <a:schemeClr val="accent1"/>
              </a:buClr>
              <a:buSzPct val="80000"/>
              <a:buFont typeface="Wingdings 3" charset="2"/>
              <a:buChar char=""/>
            </a:pPr>
            <a:r>
              <a:rPr lang="es-ES" sz="2200" b="1" dirty="0">
                <a:solidFill>
                  <a:schemeClr val="tx1">
                    <a:lumMod val="75000"/>
                    <a:lumOff val="25000"/>
                  </a:schemeClr>
                </a:solidFill>
                <a:latin typeface="+mn-lt"/>
                <a:ea typeface="+mn-ea"/>
                <a:cs typeface="+mn-cs"/>
              </a:rPr>
              <a:t>Sistema de Detención de Caídas Activo</a:t>
            </a:r>
          </a:p>
          <a:p>
            <a:endParaRPr lang="en-US" dirty="0"/>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1776413" y="1549400"/>
            <a:ext cx="10415587" cy="5032375"/>
          </a:xfrm>
        </p:spPr>
        <p:txBody>
          <a:bodyPr vert="horz" lIns="91440" tIns="45720" rIns="91440" bIns="45720" rtlCol="0">
            <a:normAutofit fontScale="92500" lnSpcReduction="20000"/>
          </a:bodyPr>
          <a:lstStyle/>
          <a:p>
            <a:pPr marL="0" indent="0" fontAlgn="base">
              <a:buNone/>
            </a:pPr>
            <a:endParaRPr lang="es-ES" sz="2400" b="1" dirty="0"/>
          </a:p>
          <a:p>
            <a:pPr marL="0" indent="0" fontAlgn="base">
              <a:buNone/>
            </a:pPr>
            <a:endParaRPr lang="es-ES" sz="1100" b="1" dirty="0"/>
          </a:p>
          <a:p>
            <a:pPr marL="0" indent="0" fontAlgn="base">
              <a:buNone/>
            </a:pPr>
            <a:r>
              <a:rPr lang="es-ES" sz="2400" dirty="0"/>
              <a:t>Los sistemas de detención de caídas se levantan de tal manera que puede producirse una caída, pero la caída se detiene dentro de los márgenes aceptables de fuerza y separación.
Los sistemas de detención de caídas tienen un mayor riesgo asociado a ellos, ya que debemos detener al trabajador que cae dentro de un nivel aceptable de fuerza y evitar que se ponga en contacto con la estructura circundante o con el suelo.</a:t>
            </a:r>
          </a:p>
          <a:p>
            <a:pPr marL="0" indent="0" fontAlgn="base">
              <a:buNone/>
            </a:pPr>
            <a:r>
              <a:rPr lang="es-ES" sz="2400" dirty="0"/>
              <a:t>
La formación para ambos sistemas de restricción de caídas y anticaídas es fundamental.
 </a:t>
            </a:r>
            <a:endParaRPr lang="en-US" sz="2400" dirty="0"/>
          </a:p>
          <a:p>
            <a:pPr marL="0" indent="0" algn="ctr" fontAlgn="base">
              <a:buNone/>
            </a:pPr>
            <a:r>
              <a:rPr lang="en-US" sz="2000" b="1" u="sng" dirty="0"/>
              <a:t>ANSI Z359.2-2007</a:t>
            </a:r>
            <a:r>
              <a:rPr lang="en-US" sz="2000" b="1" dirty="0"/>
              <a:t> </a:t>
            </a:r>
            <a:r>
              <a:rPr lang="es-ES" sz="2000" dirty="0"/>
              <a:t>incluye información específica sobre la formación en protección contra caídas para personas autorizadas, personas competentes, personas calificadas, rescatadores y formadores.</a:t>
            </a:r>
            <a:endParaRPr lang="en-US" dirty="0"/>
          </a:p>
        </p:txBody>
      </p:sp>
    </p:spTree>
    <p:extLst>
      <p:ext uri="{BB962C8B-B14F-4D97-AF65-F5344CB8AC3E}">
        <p14:creationId xmlns:p14="http://schemas.microsoft.com/office/powerpoint/2010/main" val="2083594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Pentagon 4" descr="Passive Fall Protection&#10;"/>
          <p:cNvSpPr/>
          <p:nvPr/>
        </p:nvSpPr>
        <p:spPr>
          <a:xfrm>
            <a:off x="539752" y="2517770"/>
            <a:ext cx="8302547"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7" name="Pentagon 6" descr="Active Fall Restraint System&#10;&#10;"/>
          <p:cNvSpPr/>
          <p:nvPr/>
        </p:nvSpPr>
        <p:spPr>
          <a:xfrm>
            <a:off x="539753" y="3377462"/>
            <a:ext cx="7807572"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9" name="Pentagon 8" descr="sistema">
            <a:extLst>
              <a:ext uri="{C183D7F6-B498-43B3-948B-1728B52AA6E4}">
                <adec:decorative xmlns:adec="http://schemas.microsoft.com/office/drawing/2017/decorative" xmlns="" val="1"/>
              </a:ext>
            </a:extLst>
          </p:cNvPr>
          <p:cNvSpPr/>
          <p:nvPr/>
        </p:nvSpPr>
        <p:spPr>
          <a:xfrm>
            <a:off x="539751" y="4237155"/>
            <a:ext cx="7481931" cy="859693"/>
          </a:xfrm>
          <a:prstGeom prst="homePlate">
            <a:avLst/>
          </a:prstGeom>
          <a:solidFill>
            <a:schemeClr val="bg2">
              <a:lumMod val="90000"/>
            </a:schemeClr>
          </a:solidFill>
          <a:ln w="12700"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11" name="Pentagon 10" descr="Elimination or Substitution&#10;"/>
          <p:cNvSpPr/>
          <p:nvPr/>
        </p:nvSpPr>
        <p:spPr>
          <a:xfrm>
            <a:off x="539753" y="1658076"/>
            <a:ext cx="8784495" cy="859693"/>
          </a:xfrm>
          <a:prstGeom prst="homePlate">
            <a:avLst/>
          </a:prstGeom>
          <a:solidFill>
            <a:schemeClr val="bg2">
              <a:lumMod val="90000"/>
            </a:schemeClr>
          </a:solidFill>
          <a:ln w="9525" cap="flat" cmpd="sng" algn="ctr">
            <a:solidFill>
              <a:srgbClr val="A6A6A6"/>
            </a:solidFill>
            <a:prstDash val="solid"/>
          </a:ln>
          <a:effectLst/>
        </p:spPr>
        <p:txBody>
          <a:bodyPr rtlCol="0" anchor="ctr"/>
          <a:lstStyle/>
          <a:p>
            <a:pPr algn="ctr" defTabSz="1219170">
              <a:defRPr/>
            </a:pPr>
            <a:endParaRPr lang="en-US" sz="2400" kern="0" dirty="0">
              <a:solidFill>
                <a:prstClr val="white"/>
              </a:solidFill>
            </a:endParaRPr>
          </a:p>
        </p:txBody>
      </p:sp>
      <p:sp>
        <p:nvSpPr>
          <p:cNvPr id="2" name="Title 1">
            <a:extLst>
              <a:ext uri="{FF2B5EF4-FFF2-40B4-BE49-F238E27FC236}">
                <a16:creationId xmlns:a16="http://schemas.microsoft.com/office/drawing/2014/main" id="{E06215EA-D37C-4C73-A59D-8893508DEBE4}"/>
              </a:ext>
            </a:extLst>
          </p:cNvPr>
          <p:cNvSpPr>
            <a:spLocks noGrp="1"/>
          </p:cNvSpPr>
          <p:nvPr>
            <p:ph type="title"/>
          </p:nvPr>
        </p:nvSpPr>
        <p:spPr>
          <a:xfrm>
            <a:off x="539751" y="439727"/>
            <a:ext cx="12192000" cy="444499"/>
          </a:xfrm>
        </p:spPr>
        <p:txBody>
          <a:bodyPr>
            <a:normAutofit fontScale="90000"/>
          </a:bodyPr>
          <a:lstStyle/>
          <a:p>
            <a:pPr algn="l">
              <a:spcBef>
                <a:spcPts val="1000"/>
              </a:spcBef>
              <a:buClr>
                <a:schemeClr val="accent1"/>
              </a:buClr>
              <a:buSzPct val="80000"/>
            </a:pPr>
            <a:r>
              <a:rPr lang="es-ES" sz="4000" b="1" cap="all" spc="0" dirty="0">
                <a:solidFill>
                  <a:schemeClr val="tx1">
                    <a:lumMod val="50000"/>
                    <a:lumOff val="50000"/>
                  </a:schemeClr>
                </a:solidFill>
                <a:latin typeface="+mn-lt"/>
                <a:ea typeface="+mn-ea"/>
                <a:cs typeface="Segoe UI Semibold" panose="020B0702040204020203" pitchFamily="34" charset="0"/>
              </a:rPr>
              <a:t>JERARQUÍA DE PROTECCIÓN CONTRA CAÍDAS 5</a:t>
            </a:r>
          </a:p>
          <a:p>
            <a:endParaRPr lang="en-US" dirty="0"/>
          </a:p>
        </p:txBody>
      </p:sp>
      <p:sp>
        <p:nvSpPr>
          <p:cNvPr id="12" name="TextBox 11"/>
          <p:cNvSpPr txBox="1"/>
          <p:nvPr/>
        </p:nvSpPr>
        <p:spPr>
          <a:xfrm>
            <a:off x="762823" y="1761957"/>
            <a:ext cx="5554726" cy="666786"/>
          </a:xfrm>
          <a:prstGeom prst="rect">
            <a:avLst/>
          </a:prstGeom>
          <a:noFill/>
        </p:spPr>
        <p:txBody>
          <a:bodyPr wrap="none" rtlCol="0">
            <a:spAutoFit/>
          </a:bodyPr>
          <a:lstStyle/>
          <a:p>
            <a:r>
              <a:rPr lang="en-US" sz="3733" dirty="0">
                <a:solidFill>
                  <a:schemeClr val="bg2">
                    <a:lumMod val="50000"/>
                  </a:schemeClr>
                </a:solidFill>
                <a:cs typeface="Century Gothic"/>
              </a:rPr>
              <a:t>Eliminación o </a:t>
            </a:r>
            <a:r>
              <a:rPr lang="en-US" sz="3733" dirty="0" err="1">
                <a:solidFill>
                  <a:schemeClr val="bg2">
                    <a:lumMod val="50000"/>
                  </a:schemeClr>
                </a:solidFill>
                <a:cs typeface="Century Gothic"/>
              </a:rPr>
              <a:t>Sustitución</a:t>
            </a:r>
            <a:endParaRPr lang="en-US" sz="3733" dirty="0">
              <a:solidFill>
                <a:schemeClr val="bg2">
                  <a:lumMod val="50000"/>
                </a:schemeClr>
              </a:solidFill>
              <a:cs typeface="Century Gothic"/>
            </a:endParaRPr>
          </a:p>
        </p:txBody>
      </p:sp>
      <p:sp>
        <p:nvSpPr>
          <p:cNvPr id="6" name="TextBox 5"/>
          <p:cNvSpPr txBox="1"/>
          <p:nvPr/>
        </p:nvSpPr>
        <p:spPr>
          <a:xfrm>
            <a:off x="765198" y="2604824"/>
            <a:ext cx="6936514" cy="666786"/>
          </a:xfrm>
          <a:prstGeom prst="rect">
            <a:avLst/>
          </a:prstGeom>
          <a:noFill/>
        </p:spPr>
        <p:txBody>
          <a:bodyPr wrap="none" rtlCol="0">
            <a:spAutoFit/>
          </a:bodyPr>
          <a:lstStyle/>
          <a:p>
            <a:r>
              <a:rPr lang="en-US" sz="3733" dirty="0">
                <a:solidFill>
                  <a:schemeClr val="bg2">
                    <a:lumMod val="50000"/>
                  </a:schemeClr>
                </a:solidFill>
                <a:cs typeface="Century Gothic"/>
              </a:rPr>
              <a:t>Protección </a:t>
            </a:r>
            <a:r>
              <a:rPr lang="en-US" sz="3733" dirty="0" err="1">
                <a:solidFill>
                  <a:schemeClr val="bg2">
                    <a:lumMod val="50000"/>
                  </a:schemeClr>
                </a:solidFill>
                <a:cs typeface="Century Gothic"/>
              </a:rPr>
              <a:t>pasiva</a:t>
            </a:r>
            <a:r>
              <a:rPr lang="en-US" sz="3733" dirty="0">
                <a:solidFill>
                  <a:schemeClr val="bg2">
                    <a:lumMod val="50000"/>
                  </a:schemeClr>
                </a:solidFill>
                <a:cs typeface="Century Gothic"/>
              </a:rPr>
              <a:t> contra </a:t>
            </a:r>
            <a:r>
              <a:rPr lang="en-US" sz="3733" dirty="0" err="1">
                <a:solidFill>
                  <a:schemeClr val="bg2">
                    <a:lumMod val="50000"/>
                  </a:schemeClr>
                </a:solidFill>
                <a:cs typeface="Century Gothic"/>
              </a:rPr>
              <a:t>caídas</a:t>
            </a:r>
            <a:endParaRPr lang="en-US" sz="3733" dirty="0">
              <a:solidFill>
                <a:schemeClr val="bg2">
                  <a:lumMod val="50000"/>
                </a:schemeClr>
              </a:solidFill>
              <a:cs typeface="Century Gothic"/>
            </a:endParaRPr>
          </a:p>
        </p:txBody>
      </p:sp>
      <p:sp>
        <p:nvSpPr>
          <p:cNvPr id="8" name="TextBox 7" descr="Active Fall Restraint System&#10;"/>
          <p:cNvSpPr txBox="1"/>
          <p:nvPr/>
        </p:nvSpPr>
        <p:spPr>
          <a:xfrm>
            <a:off x="767995" y="3491220"/>
            <a:ext cx="7003840" cy="646331"/>
          </a:xfrm>
          <a:prstGeom prst="rect">
            <a:avLst/>
          </a:prstGeom>
          <a:noFill/>
        </p:spPr>
        <p:txBody>
          <a:bodyPr wrap="none" rtlCol="0">
            <a:spAutoFit/>
          </a:bodyPr>
          <a:lstStyle/>
          <a:p>
            <a:r>
              <a:rPr lang="es-ES" sz="3200" dirty="0">
                <a:solidFill>
                  <a:schemeClr val="bg2">
                    <a:lumMod val="50000"/>
                  </a:schemeClr>
                </a:solidFill>
                <a:cs typeface="Century Gothic"/>
              </a:rPr>
              <a:t>Sistema</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retención</a:t>
            </a:r>
            <a:r>
              <a:rPr lang="es-ES" sz="3600" dirty="0">
                <a:solidFill>
                  <a:schemeClr val="bg2">
                    <a:lumMod val="50000"/>
                  </a:schemeClr>
                </a:solidFill>
                <a:cs typeface="Century Gothic"/>
              </a:rPr>
              <a:t> </a:t>
            </a:r>
            <a:r>
              <a:rPr lang="es-ES" sz="2400" dirty="0">
                <a:solidFill>
                  <a:schemeClr val="bg2">
                    <a:lumMod val="50000"/>
                  </a:schemeClr>
                </a:solidFill>
                <a:cs typeface="Century Gothic"/>
              </a:rPr>
              <a:t>de</a:t>
            </a:r>
            <a:r>
              <a:rPr lang="es-ES" sz="3600" dirty="0">
                <a:solidFill>
                  <a:schemeClr val="bg2">
                    <a:lumMod val="50000"/>
                  </a:schemeClr>
                </a:solidFill>
                <a:cs typeface="Century Gothic"/>
              </a:rPr>
              <a:t> </a:t>
            </a:r>
            <a:r>
              <a:rPr lang="es-ES" sz="3200" dirty="0">
                <a:solidFill>
                  <a:schemeClr val="bg2">
                    <a:lumMod val="50000"/>
                  </a:schemeClr>
                </a:solidFill>
                <a:cs typeface="Century Gothic"/>
              </a:rPr>
              <a:t>caídas activo</a:t>
            </a:r>
            <a:endParaRPr lang="en-US" sz="3600" dirty="0">
              <a:solidFill>
                <a:schemeClr val="bg2">
                  <a:lumMod val="50000"/>
                </a:schemeClr>
              </a:solidFill>
              <a:cs typeface="Century Gothic"/>
            </a:endParaRPr>
          </a:p>
        </p:txBody>
      </p:sp>
      <p:sp>
        <p:nvSpPr>
          <p:cNvPr id="10" name="TextBox 9"/>
          <p:cNvSpPr txBox="1"/>
          <p:nvPr/>
        </p:nvSpPr>
        <p:spPr>
          <a:xfrm>
            <a:off x="770089" y="4360763"/>
            <a:ext cx="7008650" cy="584775"/>
          </a:xfrm>
          <a:prstGeom prst="rect">
            <a:avLst/>
          </a:prstGeom>
          <a:noFill/>
          <a:ln w="12700" cmpd="sng">
            <a:noFill/>
          </a:ln>
        </p:spPr>
        <p:txBody>
          <a:bodyPr wrap="none" rtlCol="0">
            <a:spAutoFit/>
          </a:bodyPr>
          <a:lstStyle/>
          <a:p>
            <a:r>
              <a:rPr lang="es-ES" sz="3200" dirty="0">
                <a:solidFill>
                  <a:schemeClr val="bg2">
                    <a:lumMod val="50000"/>
                  </a:schemeClr>
                </a:solidFill>
                <a:cs typeface="Century Gothic"/>
              </a:rPr>
              <a:t>Sistema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detención </a:t>
            </a:r>
            <a:r>
              <a:rPr lang="es-ES" sz="2400" dirty="0">
                <a:solidFill>
                  <a:schemeClr val="bg2">
                    <a:lumMod val="50000"/>
                  </a:schemeClr>
                </a:solidFill>
                <a:cs typeface="Century Gothic"/>
              </a:rPr>
              <a:t>de</a:t>
            </a:r>
            <a:r>
              <a:rPr lang="es-ES" sz="3200" dirty="0">
                <a:solidFill>
                  <a:schemeClr val="bg2">
                    <a:lumMod val="50000"/>
                  </a:schemeClr>
                </a:solidFill>
                <a:cs typeface="Century Gothic"/>
              </a:rPr>
              <a:t> caídas activo</a:t>
            </a:r>
            <a:endParaRPr lang="en-US" sz="3733" dirty="0">
              <a:solidFill>
                <a:schemeClr val="bg2">
                  <a:lumMod val="50000"/>
                </a:schemeClr>
              </a:solidFill>
              <a:cs typeface="Century Gothic"/>
            </a:endParaRPr>
          </a:p>
        </p:txBody>
      </p:sp>
      <p:sp>
        <p:nvSpPr>
          <p:cNvPr id="14" name="Pentagon 13" descr="controles">
            <a:extLst>
              <a:ext uri="{C183D7F6-B498-43B3-948B-1728B52AA6E4}">
                <adec:decorative xmlns:adec="http://schemas.microsoft.com/office/drawing/2017/decorative" xmlns="" val="1"/>
              </a:ext>
            </a:extLst>
          </p:cNvPr>
          <p:cNvSpPr/>
          <p:nvPr/>
        </p:nvSpPr>
        <p:spPr>
          <a:xfrm>
            <a:off x="539753" y="5096848"/>
            <a:ext cx="7133580" cy="859693"/>
          </a:xfrm>
          <a:prstGeom prst="homePlate">
            <a:avLst/>
          </a:prstGeom>
          <a:solidFill>
            <a:schemeClr val="accent2">
              <a:lumMod val="20000"/>
              <a:lumOff val="80000"/>
            </a:schemeClr>
          </a:solidFill>
          <a:ln w="12700" cap="flat" cmpd="sng" algn="ctr">
            <a:solidFill>
              <a:sysClr val="window" lastClr="FFFFFF">
                <a:lumMod val="65000"/>
              </a:sysClr>
            </a:solidFill>
            <a:prstDash val="solid"/>
          </a:ln>
          <a:effectLst/>
        </p:spPr>
        <p:txBody>
          <a:bodyPr rtlCol="0" anchor="ctr"/>
          <a:lstStyle/>
          <a:p>
            <a:pPr algn="ctr" defTabSz="1219170">
              <a:defRPr/>
            </a:pPr>
            <a:endParaRPr lang="en-US" sz="2400" kern="0" dirty="0">
              <a:solidFill>
                <a:srgbClr val="595959"/>
              </a:solidFill>
            </a:endParaRPr>
          </a:p>
        </p:txBody>
      </p:sp>
      <p:sp>
        <p:nvSpPr>
          <p:cNvPr id="15" name="TextBox 14"/>
          <p:cNvSpPr txBox="1"/>
          <p:nvPr/>
        </p:nvSpPr>
        <p:spPr>
          <a:xfrm>
            <a:off x="772583" y="5177881"/>
            <a:ext cx="5645328" cy="666786"/>
          </a:xfrm>
          <a:prstGeom prst="rect">
            <a:avLst/>
          </a:prstGeom>
          <a:noFill/>
        </p:spPr>
        <p:txBody>
          <a:bodyPr wrap="none" rtlCol="0">
            <a:spAutoFit/>
          </a:bodyPr>
          <a:lstStyle/>
          <a:p>
            <a:pPr defTabSz="1219170">
              <a:defRPr/>
            </a:pPr>
            <a:r>
              <a:rPr lang="en-US" sz="3733" dirty="0">
                <a:solidFill>
                  <a:schemeClr val="tx1">
                    <a:lumMod val="75000"/>
                    <a:lumOff val="25000"/>
                  </a:schemeClr>
                </a:solidFill>
                <a:cs typeface="Century Gothic"/>
              </a:rPr>
              <a:t>Controles </a:t>
            </a:r>
            <a:r>
              <a:rPr lang="en-US" sz="3733" dirty="0" err="1">
                <a:solidFill>
                  <a:schemeClr val="tx1">
                    <a:lumMod val="75000"/>
                    <a:lumOff val="25000"/>
                  </a:schemeClr>
                </a:solidFill>
                <a:cs typeface="Century Gothic"/>
              </a:rPr>
              <a:t>Administrativos</a:t>
            </a:r>
            <a:endParaRPr lang="en-US" sz="3733" dirty="0">
              <a:solidFill>
                <a:schemeClr val="tx1">
                  <a:lumMod val="75000"/>
                  <a:lumOff val="25000"/>
                </a:schemeClr>
              </a:solidFill>
              <a:cs typeface="Century Gothic"/>
            </a:endParaRPr>
          </a:p>
        </p:txBody>
      </p:sp>
      <p:sp>
        <p:nvSpPr>
          <p:cNvPr id="19" name="Content Placeholder 1"/>
          <p:cNvSpPr>
            <a:spLocks noGrp="1"/>
          </p:cNvSpPr>
          <p:nvPr>
            <p:ph idx="1"/>
          </p:nvPr>
        </p:nvSpPr>
        <p:spPr>
          <a:xfrm>
            <a:off x="9480875" y="1809713"/>
            <a:ext cx="2633557" cy="496257"/>
          </a:xfrm>
        </p:spPr>
        <p:txBody>
          <a:bodyPr anchor="ctr">
            <a:noAutofit/>
          </a:bodyPr>
          <a:lstStyle/>
          <a:p>
            <a:pPr marL="0" indent="0" algn="ctr">
              <a:buNone/>
            </a:pPr>
            <a:r>
              <a:rPr lang="en-US" sz="2667" b="1" dirty="0">
                <a:solidFill>
                  <a:srgbClr val="1B3049"/>
                </a:solidFill>
                <a:latin typeface="Arial" panose="020B0604020202020204" pitchFamily="34" charset="0"/>
                <a:cs typeface="Arial" panose="020B0604020202020204" pitchFamily="34" charset="0"/>
              </a:rPr>
              <a:t>Más </a:t>
            </a:r>
            <a:r>
              <a:rPr lang="en-US" sz="2667" b="1" dirty="0" err="1">
                <a:solidFill>
                  <a:srgbClr val="1B3049"/>
                </a:solidFill>
                <a:latin typeface="Arial" panose="020B0604020202020204" pitchFamily="34" charset="0"/>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sp>
        <p:nvSpPr>
          <p:cNvPr id="20" name="Content Placeholder 1"/>
          <p:cNvSpPr txBox="1">
            <a:spLocks/>
          </p:cNvSpPr>
          <p:nvPr/>
        </p:nvSpPr>
        <p:spPr>
          <a:xfrm>
            <a:off x="7729319" y="5384891"/>
            <a:ext cx="3307278" cy="496257"/>
          </a:xfrm>
          <a:prstGeom prst="rect">
            <a:avLst/>
          </a:prstGeom>
        </p:spPr>
        <p:txBody>
          <a:bodyPr vert="horz" lIns="121920" tIns="60960" rIns="121920" bIns="60960" rtlCol="0" anchor="ctr">
            <a:noAutofit/>
          </a:bodyPr>
          <a:lstStyle>
            <a:lvl1pPr marL="228600" indent="-228600" algn="l" defTabSz="914400" rtl="0" eaLnBrk="1" latinLnBrk="0" hangingPunct="1">
              <a:spcBef>
                <a:spcPct val="20000"/>
              </a:spcBef>
              <a:buClr>
                <a:schemeClr val="accent5">
                  <a:lumMod val="50000"/>
                </a:schemeClr>
              </a:buClr>
              <a:buFont typeface="Wingdings" panose="05000000000000000000" pitchFamily="2" charset="2"/>
              <a:buChar char="§"/>
              <a:defRPr sz="2800" i="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24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2pPr>
            <a:lvl3pPr marL="681038" indent="-228600" algn="l" defTabSz="914400" rtl="0" eaLnBrk="1" latinLnBrk="0" hangingPunct="1">
              <a:spcBef>
                <a:spcPct val="20000"/>
              </a:spcBef>
              <a:buClr>
                <a:schemeClr val="bg1">
                  <a:lumMod val="50000"/>
                </a:schemeClr>
              </a:buClr>
              <a:buFont typeface="Wingdings" panose="05000000000000000000" pitchFamily="2" charset="2"/>
              <a:buChar char="§"/>
              <a:defRPr sz="20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3pPr>
            <a:lvl4pPr marL="914400" indent="-228600" algn="l" defTabSz="855663" rtl="0" eaLnBrk="1" latinLnBrk="0" hangingPunct="1">
              <a:spcBef>
                <a:spcPct val="20000"/>
              </a:spcBef>
              <a:buClr>
                <a:schemeClr val="accent5">
                  <a:lumMod val="50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4pPr>
            <a:lvl5pPr marL="1144588" indent="-228600" algn="l" defTabSz="914400" rtl="0" eaLnBrk="1" latinLnBrk="0" hangingPunct="1">
              <a:spcBef>
                <a:spcPct val="20000"/>
              </a:spcBef>
              <a:buClr>
                <a:schemeClr val="tx1">
                  <a:lumMod val="65000"/>
                  <a:lumOff val="35000"/>
                </a:schemeClr>
              </a:buClr>
              <a:buFont typeface="Wingdings" panose="05000000000000000000" pitchFamily="2" charset="2"/>
              <a:buChar char="§"/>
              <a:defRPr sz="1600" kern="1200">
                <a:solidFill>
                  <a:schemeClr val="tx1">
                    <a:lumMod val="65000"/>
                    <a:lumOff val="35000"/>
                  </a:schemeClr>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67" b="1" dirty="0" err="1">
                <a:solidFill>
                  <a:srgbClr val="1B3049"/>
                </a:solidFill>
                <a:latin typeface="Arial" panose="020B0604020202020204" pitchFamily="34" charset="0"/>
                <a:ea typeface="+mn-ea"/>
                <a:cs typeface="Arial" panose="020B0604020202020204" pitchFamily="34" charset="0"/>
              </a:rPr>
              <a:t>Menos</a:t>
            </a:r>
            <a:r>
              <a:rPr lang="en-US" sz="2667" b="1" dirty="0">
                <a:solidFill>
                  <a:srgbClr val="1B3049"/>
                </a:solidFill>
                <a:latin typeface="Arial" panose="020B0604020202020204" pitchFamily="34" charset="0"/>
                <a:ea typeface="+mn-ea"/>
                <a:cs typeface="Arial" panose="020B0604020202020204" pitchFamily="34" charset="0"/>
              </a:rPr>
              <a:t> </a:t>
            </a:r>
            <a:r>
              <a:rPr lang="en-US" sz="2667" b="1" dirty="0" err="1">
                <a:solidFill>
                  <a:srgbClr val="1B3049"/>
                </a:solidFill>
                <a:latin typeface="Arial" panose="020B0604020202020204" pitchFamily="34" charset="0"/>
                <a:ea typeface="+mn-ea"/>
                <a:cs typeface="Arial" panose="020B0604020202020204" pitchFamily="34" charset="0"/>
              </a:rPr>
              <a:t>Eficaz</a:t>
            </a:r>
            <a:endParaRPr lang="en-US" sz="2400" b="1" dirty="0">
              <a:solidFill>
                <a:schemeClr val="bg1"/>
              </a:solidFill>
              <a:latin typeface="Arial" panose="020B0604020202020204" pitchFamily="34" charset="0"/>
              <a:cs typeface="Arial" panose="020B0604020202020204" pitchFamily="34" charset="0"/>
            </a:endParaRPr>
          </a:p>
        </p:txBody>
      </p:sp>
      <p:cxnSp>
        <p:nvCxnSpPr>
          <p:cNvPr id="3" name="Straight Arrow Connector 2" descr="Range from Most Effective to Least Effective."/>
          <p:cNvCxnSpPr>
            <a:cxnSpLocks/>
            <a:stCxn id="19" idx="2"/>
          </p:cNvCxnSpPr>
          <p:nvPr/>
        </p:nvCxnSpPr>
        <p:spPr>
          <a:xfrm flipH="1">
            <a:off x="9324248" y="2305970"/>
            <a:ext cx="1473406" cy="2972596"/>
          </a:xfrm>
          <a:prstGeom prst="straightConnector1">
            <a:avLst/>
          </a:prstGeom>
          <a:ln w="31750">
            <a:solidFill>
              <a:srgbClr val="1B304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959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250"/>
                                        <p:tgtEl>
                                          <p:spTgt spid="19">
                                            <p:txEl>
                                              <p:pRg st="0" end="0"/>
                                            </p:txEl>
                                          </p:spTgt>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p:stCondLst>
                              <p:cond delay="750"/>
                            </p:stCondLst>
                            <p:childTnLst>
                              <p:par>
                                <p:cTn id="13" presetID="22" presetClass="entr" presetSubtype="1"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bldP spid="20"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6"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9A9548C4-EB1F-4CEC-9716-1017365019FB}"/>
              </a:ext>
            </a:extLst>
          </p:cNvPr>
          <p:cNvSpPr>
            <a:spLocks noGrp="1"/>
          </p:cNvSpPr>
          <p:nvPr>
            <p:ph type="title"/>
          </p:nvPr>
        </p:nvSpPr>
        <p:spPr/>
        <p:txBody>
          <a:bodyPr/>
          <a:lstStyle/>
          <a:p>
            <a:pPr marL="342900" indent="-342900" fontAlgn="base">
              <a:lnSpc>
                <a:spcPct val="80000"/>
              </a:lnSpc>
              <a:spcBef>
                <a:spcPts val="1000"/>
              </a:spcBef>
              <a:buClr>
                <a:schemeClr val="accent1"/>
              </a:buClr>
              <a:buSzPct val="80000"/>
              <a:buFont typeface="Wingdings 3" charset="2"/>
              <a:buChar char=""/>
            </a:pPr>
            <a:r>
              <a:rPr lang="en-US" sz="2400" b="1" dirty="0">
                <a:solidFill>
                  <a:schemeClr val="tx1">
                    <a:lumMod val="75000"/>
                    <a:lumOff val="25000"/>
                  </a:schemeClr>
                </a:solidFill>
                <a:latin typeface="+mn-lt"/>
                <a:ea typeface="+mn-ea"/>
                <a:cs typeface="+mn-cs"/>
              </a:rPr>
              <a:t>Controles </a:t>
            </a:r>
            <a:r>
              <a:rPr lang="en-US" sz="2400" b="1" dirty="0" err="1">
                <a:solidFill>
                  <a:schemeClr val="tx1">
                    <a:lumMod val="75000"/>
                    <a:lumOff val="25000"/>
                  </a:schemeClr>
                </a:solidFill>
                <a:latin typeface="+mn-lt"/>
                <a:ea typeface="+mn-ea"/>
                <a:cs typeface="+mn-cs"/>
              </a:rPr>
              <a:t>Administrativos</a:t>
            </a:r>
            <a:endParaRPr lang="en-US" sz="2400" b="1" dirty="0">
              <a:solidFill>
                <a:schemeClr val="tx1">
                  <a:lumMod val="75000"/>
                  <a:lumOff val="25000"/>
                </a:schemeClr>
              </a:solidFill>
              <a:latin typeface="+mn-lt"/>
              <a:ea typeface="+mn-ea"/>
              <a:cs typeface="+mn-cs"/>
            </a:endParaRPr>
          </a:p>
          <a:p>
            <a:endParaRPr lang="en-US" dirty="0"/>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1606550" y="1162050"/>
            <a:ext cx="10585450" cy="5665788"/>
          </a:xfrm>
        </p:spPr>
        <p:txBody>
          <a:bodyPr vert="horz" lIns="91440" tIns="45720" rIns="91440" bIns="45720" rtlCol="0">
            <a:normAutofit fontScale="92500" lnSpcReduction="20000"/>
          </a:bodyPr>
          <a:lstStyle/>
          <a:p>
            <a:pPr marL="0" indent="0" fontAlgn="base">
              <a:buNone/>
            </a:pPr>
            <a:endParaRPr lang="es-ES" sz="2600" dirty="0"/>
          </a:p>
          <a:p>
            <a:pPr marL="0" indent="0" fontAlgn="base">
              <a:buNone/>
            </a:pPr>
            <a:r>
              <a:rPr lang="es-ES" sz="2600" dirty="0"/>
              <a:t>Los controles administrativos son prácticas o procedimientos de trabajo que aumentan la conciencia de un trabajador de un riesgo de caídas. Tenga en cuenta que los controles administrativos son el método de protección menos preferido porque no proporcionan un medio de protección físico o positivo.</a:t>
            </a:r>
          </a:p>
          <a:p>
            <a:pPr marL="0" indent="0" fontAlgn="base">
              <a:buNone/>
            </a:pPr>
            <a:r>
              <a:rPr lang="es-ES" sz="2600" dirty="0"/>
              <a:t>
</a:t>
            </a:r>
            <a:r>
              <a:rPr lang="es-ES" sz="2600" u="sng" dirty="0"/>
              <a:t>Los controles administrativos son medidas preventivas tomadas para reducir la probabilidad de una caída. Estos métodos incluyen entrenamiento, monitores de seguridad, líneas de advertencia, áreas designadas o líneas de control. </a:t>
            </a:r>
            <a:r>
              <a:rPr lang="es-ES" sz="2400" u="sng" dirty="0"/>
              <a:t>
</a:t>
            </a:r>
            <a:endParaRPr lang="en-US" sz="800" dirty="0"/>
          </a:p>
          <a:p>
            <a:pPr marL="0" indent="0" algn="ctr" fontAlgn="base">
              <a:buNone/>
            </a:pPr>
            <a:r>
              <a:rPr lang="es-ES" sz="2400" b="1" dirty="0"/>
              <a:t>OSHA regula el uso de muchos controles administrativos </a:t>
            </a:r>
            <a:r>
              <a:rPr lang="es-ES" sz="2400" dirty="0"/>
              <a:t>
Es obligatorio que el administrador del programa de protección contra caídas comprenda las jurisdicciones y regulaciones que se aplican.</a:t>
            </a:r>
            <a:endParaRPr lang="en-US" dirty="0"/>
          </a:p>
        </p:txBody>
      </p:sp>
    </p:spTree>
    <p:extLst>
      <p:ext uri="{BB962C8B-B14F-4D97-AF65-F5344CB8AC3E}">
        <p14:creationId xmlns:p14="http://schemas.microsoft.com/office/powerpoint/2010/main" val="4033913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2F2395-42A0-4EC0-A764-F48442A171C9}"/>
              </a:ext>
            </a:extLst>
          </p:cNvPr>
          <p:cNvSpPr txBox="1"/>
          <p:nvPr/>
        </p:nvSpPr>
        <p:spPr>
          <a:xfrm>
            <a:off x="137541" y="120564"/>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4800" b="1" dirty="0"/>
              <a:t>Módulo-2b</a:t>
            </a:r>
            <a:endParaRPr lang="en-US" sz="4800" dirty="0"/>
          </a:p>
        </p:txBody>
      </p:sp>
      <p:sp>
        <p:nvSpPr>
          <p:cNvPr id="37" name="Content Placeholder 2">
            <a:extLst>
              <a:ext uri="{FF2B5EF4-FFF2-40B4-BE49-F238E27FC236}">
                <a16:creationId xmlns:a16="http://schemas.microsoft.com/office/drawing/2014/main" id="{2DF76C95-E94B-4F6B-8630-320D9D59F0DE}"/>
              </a:ext>
            </a:extLst>
          </p:cNvPr>
          <p:cNvSpPr>
            <a:spLocks noGrp="1"/>
          </p:cNvSpPr>
          <p:nvPr>
            <p:ph idx="1"/>
          </p:nvPr>
        </p:nvSpPr>
        <p:spPr>
          <a:xfrm>
            <a:off x="3881634" y="988979"/>
            <a:ext cx="7060169" cy="5473813"/>
          </a:xfrm>
        </p:spPr>
        <p:txBody>
          <a:bodyPr anchor="ctr">
            <a:normAutofit/>
          </a:bodyPr>
          <a:lstStyle/>
          <a:p>
            <a:pPr>
              <a:buFont typeface="Arial" panose="020B0604020202020204" pitchFamily="34" charset="0"/>
              <a:buChar char="•"/>
            </a:pPr>
            <a:r>
              <a:rPr lang="en-US" sz="3600" b="1" dirty="0" err="1">
                <a:solidFill>
                  <a:schemeClr val="bg2">
                    <a:lumMod val="90000"/>
                  </a:schemeClr>
                </a:solidFill>
              </a:rPr>
              <a:t>Gravedad</a:t>
            </a:r>
            <a:r>
              <a:rPr lang="en-US" sz="3600" b="1" dirty="0">
                <a:solidFill>
                  <a:schemeClr val="bg2">
                    <a:lumMod val="90000"/>
                  </a:schemeClr>
                </a:solidFill>
              </a:rPr>
              <a:t> de las </a:t>
            </a:r>
            <a:r>
              <a:rPr lang="en-US" sz="3600" b="1" dirty="0" err="1">
                <a:solidFill>
                  <a:schemeClr val="bg2">
                    <a:lumMod val="90000"/>
                  </a:schemeClr>
                </a:solidFill>
              </a:rPr>
              <a:t>caídas</a:t>
            </a:r>
            <a:endParaRPr lang="en-US" sz="3600" b="1" dirty="0">
              <a:solidFill>
                <a:schemeClr val="bg2">
                  <a:lumMod val="90000"/>
                </a:schemeClr>
              </a:solidFill>
            </a:endParaRPr>
          </a:p>
          <a:p>
            <a:pPr>
              <a:buFont typeface="Arial" panose="020B0604020202020204" pitchFamily="34" charset="0"/>
              <a:buChar char="•"/>
            </a:pPr>
            <a:endParaRPr lang="en-US" sz="1000" b="1" dirty="0">
              <a:solidFill>
                <a:schemeClr val="bg2">
                  <a:lumMod val="90000"/>
                </a:schemeClr>
              </a:solidFill>
            </a:endParaRPr>
          </a:p>
          <a:p>
            <a:pPr marL="285750" indent="-285750">
              <a:spcBef>
                <a:spcPts val="1200"/>
              </a:spcBef>
              <a:buFont typeface="Arial" panose="020B0604020202020204" pitchFamily="34" charset="0"/>
              <a:buChar char="•"/>
            </a:pPr>
            <a:r>
              <a:rPr lang="es-ES" sz="3600" b="1" dirty="0">
                <a:solidFill>
                  <a:schemeClr val="tx1">
                    <a:lumMod val="50000"/>
                    <a:lumOff val="50000"/>
                  </a:schemeClr>
                </a:solidFill>
              </a:rPr>
              <a:t>Planificación de protección contra caídas</a:t>
            </a:r>
          </a:p>
          <a:p>
            <a:pPr marL="0" indent="0" algn="ctr">
              <a:spcBef>
                <a:spcPts val="1200"/>
              </a:spcBef>
              <a:buNone/>
            </a:pPr>
            <a:r>
              <a:rPr lang="es-ES" sz="3200" b="1" u="sng" dirty="0">
                <a:solidFill>
                  <a:srgbClr val="1B3049"/>
                </a:solidFill>
              </a:rPr>
              <a:t>DEBE INLUDE ENTRENAMIENTO DE RESCATE</a:t>
            </a:r>
          </a:p>
          <a:p>
            <a:pPr marL="0" indent="0" algn="ctr">
              <a:spcBef>
                <a:spcPts val="1200"/>
              </a:spcBef>
              <a:buNone/>
            </a:pPr>
            <a:endParaRPr lang="es-ES" sz="1000" b="1" u="sng" dirty="0">
              <a:solidFill>
                <a:srgbClr val="1B3049"/>
              </a:solidFill>
            </a:endParaRPr>
          </a:p>
          <a:p>
            <a:pPr>
              <a:spcBef>
                <a:spcPts val="1200"/>
              </a:spcBef>
              <a:buFont typeface="Arial" panose="020B0604020202020204" pitchFamily="34" charset="0"/>
              <a:buChar char="•"/>
            </a:pPr>
            <a:r>
              <a:rPr lang="en-US" sz="3600" b="1" dirty="0" err="1">
                <a:solidFill>
                  <a:schemeClr val="bg2">
                    <a:lumMod val="90000"/>
                  </a:schemeClr>
                </a:solidFill>
              </a:rPr>
              <a:t>Componentes</a:t>
            </a:r>
            <a:r>
              <a:rPr lang="en-US" sz="3600" b="1" dirty="0">
                <a:solidFill>
                  <a:schemeClr val="bg2">
                    <a:lumMod val="90000"/>
                  </a:schemeClr>
                </a:solidFill>
              </a:rPr>
              <a:t> de un </a:t>
            </a:r>
            <a:r>
              <a:rPr lang="en-US" sz="3600" b="1" dirty="0" err="1">
                <a:solidFill>
                  <a:schemeClr val="bg2">
                    <a:lumMod val="90000"/>
                  </a:schemeClr>
                </a:solidFill>
              </a:rPr>
              <a:t>sistema</a:t>
            </a:r>
            <a:r>
              <a:rPr lang="en-US" sz="3600" b="1" dirty="0">
                <a:solidFill>
                  <a:schemeClr val="bg2">
                    <a:lumMod val="90000"/>
                  </a:schemeClr>
                </a:solidFill>
              </a:rPr>
              <a:t> </a:t>
            </a:r>
            <a:r>
              <a:rPr lang="en-US" sz="3600" b="1" dirty="0" err="1">
                <a:solidFill>
                  <a:schemeClr val="bg2">
                    <a:lumMod val="90000"/>
                  </a:schemeClr>
                </a:solidFill>
              </a:rPr>
              <a:t>anticaídas</a:t>
            </a:r>
            <a:endParaRPr lang="en-US" dirty="0">
              <a:solidFill>
                <a:schemeClr val="bg2">
                  <a:lumMod val="90000"/>
                </a:schemeClr>
              </a:solidFill>
            </a:endParaRPr>
          </a:p>
        </p:txBody>
      </p:sp>
    </p:spTree>
    <p:extLst>
      <p:ext uri="{BB962C8B-B14F-4D97-AF65-F5344CB8AC3E}">
        <p14:creationId xmlns:p14="http://schemas.microsoft.com/office/powerpoint/2010/main" val="1226700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7"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4" name="TextBox 3">
            <a:extLst>
              <a:ext uri="{FF2B5EF4-FFF2-40B4-BE49-F238E27FC236}">
                <a16:creationId xmlns:a16="http://schemas.microsoft.com/office/drawing/2014/main" id="{6EC269AC-6CDD-4DA6-BA98-CC1F181C63B2}"/>
              </a:ext>
            </a:extLst>
          </p:cNvPr>
          <p:cNvSpPr txBox="1"/>
          <p:nvPr/>
        </p:nvSpPr>
        <p:spPr>
          <a:xfrm>
            <a:off x="842597" y="4100975"/>
            <a:ext cx="10498551" cy="2585323"/>
          </a:xfrm>
          <a:prstGeom prst="rect">
            <a:avLst/>
          </a:prstGeom>
          <a:noFill/>
        </p:spPr>
        <p:txBody>
          <a:bodyPr wrap="square" rtlCol="0">
            <a:spAutoFit/>
          </a:bodyPr>
          <a:lstStyle/>
          <a:p>
            <a:pPr algn="ctr"/>
            <a:r>
              <a:rPr lang="en-US" sz="2800" b="1" dirty="0">
                <a:solidFill>
                  <a:srgbClr val="FF0000"/>
                </a:solidFill>
              </a:rPr>
              <a:t>    </a:t>
            </a:r>
            <a:r>
              <a:rPr lang="en-US" sz="3600" b="1" u="sng" dirty="0" err="1">
                <a:solidFill>
                  <a:srgbClr val="FF0000"/>
                </a:solidFill>
              </a:rPr>
              <a:t>Rescate</a:t>
            </a:r>
            <a:endParaRPr lang="en-US" sz="3600" b="1" u="sng" dirty="0">
              <a:solidFill>
                <a:srgbClr val="FF0000"/>
              </a:solidFill>
            </a:endParaRPr>
          </a:p>
          <a:p>
            <a:endParaRPr lang="en-US" sz="2000" b="1" u="sng" dirty="0">
              <a:solidFill>
                <a:srgbClr val="FF0000"/>
              </a:solidFill>
            </a:endParaRPr>
          </a:p>
          <a:p>
            <a:pPr marL="457200" indent="-457200">
              <a:buFont typeface="Arial" panose="020B0604020202020204" pitchFamily="34" charset="0"/>
              <a:buChar char="•"/>
            </a:pPr>
            <a:r>
              <a:rPr lang="es-ES" sz="2400" dirty="0"/>
              <a:t>Los sistemas de detención de caídas personales requieren un plan de rescate</a:t>
            </a:r>
          </a:p>
          <a:p>
            <a:pPr marL="457200" indent="-457200">
              <a:buFont typeface="Arial" panose="020B0604020202020204" pitchFamily="34" charset="0"/>
              <a:buChar char="•"/>
            </a:pPr>
            <a:endParaRPr lang="en-US" sz="1000" dirty="0"/>
          </a:p>
          <a:p>
            <a:pPr marL="457200" indent="-457200">
              <a:buFont typeface="Arial" panose="020B0604020202020204" pitchFamily="34" charset="0"/>
              <a:buChar char="•"/>
            </a:pPr>
            <a:r>
              <a:rPr lang="es-ES" sz="2400" dirty="0"/>
              <a:t>El empleador debe desarrollar y comunicar el plan de rescate a todos los involucrados</a:t>
            </a:r>
            <a:endParaRPr lang="en-US" sz="2400" dirty="0"/>
          </a:p>
        </p:txBody>
      </p:sp>
      <p:sp>
        <p:nvSpPr>
          <p:cNvPr id="5" name="Title 4">
            <a:extLst>
              <a:ext uri="{FF2B5EF4-FFF2-40B4-BE49-F238E27FC236}">
                <a16:creationId xmlns:a16="http://schemas.microsoft.com/office/drawing/2014/main" id="{946152DE-936D-49D1-9101-AB485B8E3CD5}"/>
              </a:ext>
            </a:extLst>
          </p:cNvPr>
          <p:cNvSpPr>
            <a:spLocks noGrp="1"/>
          </p:cNvSpPr>
          <p:nvPr>
            <p:ph type="title"/>
          </p:nvPr>
        </p:nvSpPr>
        <p:spPr/>
        <p:txBody>
          <a:bodyPr/>
          <a:lstStyle/>
          <a:p>
            <a:r>
              <a:rPr lang="en-US" sz="3200" dirty="0">
                <a:solidFill>
                  <a:schemeClr val="tx1"/>
                </a:solidFill>
                <a:latin typeface="+mn-lt"/>
                <a:ea typeface="+mn-ea"/>
                <a:cs typeface="+mn-cs"/>
              </a:rPr>
              <a:t>Requisitos del </a:t>
            </a:r>
            <a:r>
              <a:rPr lang="en-US" sz="3200" dirty="0" err="1">
                <a:solidFill>
                  <a:schemeClr val="tx1"/>
                </a:solidFill>
                <a:latin typeface="+mn-lt"/>
                <a:ea typeface="+mn-ea"/>
                <a:cs typeface="+mn-cs"/>
              </a:rPr>
              <a:t>empleador</a:t>
            </a:r>
            <a:endParaRPr lang="en-US" sz="3200" dirty="0">
              <a:solidFill>
                <a:schemeClr val="tx1"/>
              </a:solidFill>
              <a:latin typeface="+mn-lt"/>
              <a:ea typeface="+mn-ea"/>
              <a:cs typeface="+mn-cs"/>
            </a:endParaRPr>
          </a:p>
          <a:p>
            <a:endParaRPr lang="en-US" dirty="0"/>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0" y="2160588"/>
            <a:ext cx="9458325" cy="3881437"/>
          </a:xfrm>
        </p:spPr>
        <p:txBody>
          <a:bodyPr/>
          <a:lstStyle/>
          <a:p>
            <a:r>
              <a:rPr lang="en-US" sz="2000" b="1" u="sng" dirty="0"/>
              <a:t>OSHA 1926.502 (d)(20)</a:t>
            </a:r>
            <a:r>
              <a:rPr lang="en-US" sz="2000" b="1" dirty="0"/>
              <a:t> </a:t>
            </a:r>
            <a:r>
              <a:rPr lang="en-US" sz="2000" dirty="0" err="1"/>
              <a:t>declara</a:t>
            </a:r>
            <a:r>
              <a:rPr lang="en-US" sz="2000" dirty="0"/>
              <a:t> que</a:t>
            </a:r>
            <a:r>
              <a:rPr lang="en-US" dirty="0"/>
              <a:t>:</a:t>
            </a:r>
          </a:p>
          <a:p>
            <a:pPr marL="0" indent="0">
              <a:buNone/>
            </a:pPr>
            <a:endParaRPr lang="en-US" dirty="0"/>
          </a:p>
          <a:p>
            <a:pPr marL="0" indent="0" algn="ctr">
              <a:buNone/>
            </a:pPr>
            <a:r>
              <a:rPr lang="en-US" dirty="0"/>
              <a:t> “</a:t>
            </a:r>
            <a:r>
              <a:rPr lang="es-ES" dirty="0"/>
              <a:t>El empleador deberá prever un rápido rescate de los empleados en caso de una caída o asegurará que los empleados puedan rescatarse a sí mismos</a:t>
            </a:r>
            <a:r>
              <a:rPr lang="en-US" dirty="0"/>
              <a:t>.”</a:t>
            </a:r>
          </a:p>
          <a:p>
            <a:endParaRPr lang="en-US" dirty="0"/>
          </a:p>
        </p:txBody>
      </p:sp>
    </p:spTree>
    <p:extLst>
      <p:ext uri="{BB962C8B-B14F-4D97-AF65-F5344CB8AC3E}">
        <p14:creationId xmlns:p14="http://schemas.microsoft.com/office/powerpoint/2010/main" val="2384265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6"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5241B3DB-8A5B-4295-B482-C61FA4244740}"/>
              </a:ext>
            </a:extLst>
          </p:cNvPr>
          <p:cNvSpPr>
            <a:spLocks noGrp="1"/>
          </p:cNvSpPr>
          <p:nvPr>
            <p:ph type="title"/>
          </p:nvPr>
        </p:nvSpPr>
        <p:spPr/>
        <p:txBody>
          <a:bodyPr/>
          <a:lstStyle/>
          <a:p>
            <a:r>
              <a:rPr lang="en-US" dirty="0"/>
              <a:t>Hombre </a:t>
            </a:r>
            <a:r>
              <a:rPr lang="en-US" dirty="0" err="1"/>
              <a:t>colgando</a:t>
            </a:r>
            <a:r>
              <a:rPr lang="en-US" dirty="0"/>
              <a:t> </a:t>
            </a:r>
          </a:p>
        </p:txBody>
      </p:sp>
      <p:pic>
        <p:nvPicPr>
          <p:cNvPr id="4" name="Content Placeholder 3" descr="Hombre de la foto colgando con su equipo de protección contra caídas.">
            <a:extLst>
              <a:ext uri="{FF2B5EF4-FFF2-40B4-BE49-F238E27FC236}">
                <a16:creationId xmlns:a16="http://schemas.microsoft.com/office/drawing/2014/main" id="{0BCA74E8-3CA3-4A8E-BF74-0C3914EC1BD1}"/>
              </a:ext>
            </a:extLst>
          </p:cNvPr>
          <p:cNvPicPr>
            <a:picLocks noGrp="1" noChangeAspect="1"/>
          </p:cNvPicPr>
          <p:nvPr>
            <p:ph idx="4294967295"/>
          </p:nvPr>
        </p:nvPicPr>
        <p:blipFill>
          <a:blip r:embed="rId3" cstate="email">
            <a:extLst>
              <a:ext uri="{28A0092B-C50C-407E-A947-70E740481C1C}">
                <a14:useLocalDpi xmlns:a14="http://schemas.microsoft.com/office/drawing/2010/main"/>
              </a:ext>
            </a:extLst>
          </a:blip>
          <a:stretch>
            <a:fillRect/>
          </a:stretch>
        </p:blipFill>
        <p:spPr>
          <a:xfrm>
            <a:off x="0" y="1700213"/>
            <a:ext cx="2079625" cy="4803775"/>
          </a:xfrm>
        </p:spPr>
      </p:pic>
      <p:sp>
        <p:nvSpPr>
          <p:cNvPr id="5" name="TextBox 4">
            <a:extLst>
              <a:ext uri="{FF2B5EF4-FFF2-40B4-BE49-F238E27FC236}">
                <a16:creationId xmlns:a16="http://schemas.microsoft.com/office/drawing/2014/main" id="{C863290D-A5CF-4957-B9BC-F850CA777F57}"/>
              </a:ext>
            </a:extLst>
          </p:cNvPr>
          <p:cNvSpPr txBox="1"/>
          <p:nvPr/>
        </p:nvSpPr>
        <p:spPr>
          <a:xfrm>
            <a:off x="4106782" y="1171073"/>
            <a:ext cx="7549525" cy="5416868"/>
          </a:xfrm>
          <a:prstGeom prst="rect">
            <a:avLst/>
          </a:prstGeom>
          <a:noFill/>
        </p:spPr>
        <p:txBody>
          <a:bodyPr wrap="square" rtlCol="0">
            <a:spAutoFit/>
          </a:bodyPr>
          <a:lstStyle/>
          <a:p>
            <a:r>
              <a:rPr lang="es-ES" b="1" dirty="0"/>
              <a:t>¿Cuánto tiempo es demasiado largo mientras está suspendido en un arnés de cuerpo completo? 
</a:t>
            </a:r>
            <a:endParaRPr lang="en-US" b="1" dirty="0"/>
          </a:p>
          <a:p>
            <a:r>
              <a:rPr lang="es-ES" dirty="0"/>
              <a:t>Una encuesta reciente encontró que casi todos los trabajadores no querrían ser dejados por más de 15 minutos. 
</a:t>
            </a:r>
            <a:endParaRPr lang="en-US" dirty="0"/>
          </a:p>
          <a:p>
            <a:r>
              <a:rPr lang="es-ES" dirty="0"/>
              <a:t>Los tiempos promedio fueron entre 17 y 28 minutos (aunque oscilaron entre 3,5 y 60 minutos). Esto nos dice que la tolerancia varía mucho de persona a persona, y que los efectos negativos de la suspensión pueden establecerse rápidamente.
</a:t>
            </a:r>
            <a:endParaRPr lang="en-US" sz="2000" dirty="0"/>
          </a:p>
          <a:p>
            <a:pPr algn="ctr"/>
            <a:endParaRPr lang="en-US" sz="2000" dirty="0"/>
          </a:p>
          <a:p>
            <a:pPr algn="ctr"/>
            <a:r>
              <a:rPr lang="es-ES" sz="2000" dirty="0"/>
              <a:t>Mientras que las normas de OSHA no especifican un tiempo que los resquicios deben llevarse a cabo dentro, han declarado anteriormente "la investigación indica que la suspensión... 
</a:t>
            </a:r>
            <a:endParaRPr lang="en-US" sz="2000" dirty="0"/>
          </a:p>
          <a:p>
            <a:pPr algn="ctr"/>
            <a:r>
              <a:rPr lang="es-ES" sz="2400" b="1" dirty="0"/>
              <a:t>puede resultar en la inconsciencia, seguida de la muerte, en menos de 30 minutos. </a:t>
            </a:r>
            <a:endParaRPr lang="en-US" sz="2400" b="1" dirty="0"/>
          </a:p>
        </p:txBody>
      </p:sp>
    </p:spTree>
    <p:extLst>
      <p:ext uri="{BB962C8B-B14F-4D97-AF65-F5344CB8AC3E}">
        <p14:creationId xmlns:p14="http://schemas.microsoft.com/office/powerpoint/2010/main" val="2481811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4" y="182556"/>
            <a:ext cx="6629507" cy="769441"/>
          </a:xfrm>
          <a:prstGeom prst="rect">
            <a:avLst/>
          </a:prstGeom>
          <a:solidFill>
            <a:schemeClr val="bg1"/>
          </a:solid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FE48DEEC-02B6-4D7E-9D11-792CDDF2419B}"/>
              </a:ext>
            </a:extLst>
          </p:cNvPr>
          <p:cNvSpPr>
            <a:spLocks noGrp="1"/>
          </p:cNvSpPr>
          <p:nvPr>
            <p:ph type="title"/>
          </p:nvPr>
        </p:nvSpPr>
        <p:spPr/>
        <p:txBody>
          <a:bodyPr/>
          <a:lstStyle/>
          <a:p>
            <a:r>
              <a:rPr lang="en-US" dirty="0"/>
              <a:t>Trauma</a:t>
            </a:r>
          </a:p>
        </p:txBody>
      </p:sp>
      <p:pic>
        <p:nvPicPr>
          <p:cNvPr id="7" name="Content Placeholder 6" descr="Una captura de pantalla de una persona que sufre de trauma de suspensión de arnés.">
            <a:extLst>
              <a:ext uri="{FF2B5EF4-FFF2-40B4-BE49-F238E27FC236}">
                <a16:creationId xmlns:a16="http://schemas.microsoft.com/office/drawing/2014/main" id="{02908856-1B93-46E0-8733-78B39431E2AD}"/>
              </a:ext>
            </a:extLst>
          </p:cNvPr>
          <p:cNvPicPr>
            <a:picLocks noGrp="1" noChangeAspect="1"/>
          </p:cNvPicPr>
          <p:nvPr>
            <p:ph idx="4294967295"/>
          </p:nvPr>
        </p:nvPicPr>
        <p:blipFill>
          <a:blip r:embed="rId3" cstate="email">
            <a:extLst>
              <a:ext uri="{28A0092B-C50C-407E-A947-70E740481C1C}">
                <a14:useLocalDpi xmlns:a14="http://schemas.microsoft.com/office/drawing/2010/main"/>
              </a:ext>
            </a:extLst>
          </a:blip>
          <a:stretch>
            <a:fillRect/>
          </a:stretch>
        </p:blipFill>
        <p:spPr>
          <a:xfrm rot="797144">
            <a:off x="872836" y="1534138"/>
            <a:ext cx="4300538" cy="43338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0" name="Rectangle 9">
            <a:extLst>
              <a:ext uri="{FF2B5EF4-FFF2-40B4-BE49-F238E27FC236}">
                <a16:creationId xmlns:a16="http://schemas.microsoft.com/office/drawing/2014/main" id="{4DC2348C-84E7-45CE-A169-8F0448480564}"/>
              </a:ext>
            </a:extLst>
          </p:cNvPr>
          <p:cNvSpPr/>
          <p:nvPr/>
        </p:nvSpPr>
        <p:spPr>
          <a:xfrm>
            <a:off x="6255327" y="1097986"/>
            <a:ext cx="5645125" cy="5632311"/>
          </a:xfrm>
          <a:prstGeom prst="rect">
            <a:avLst/>
          </a:prstGeom>
        </p:spPr>
        <p:txBody>
          <a:bodyPr wrap="square">
            <a:spAutoFit/>
          </a:bodyPr>
          <a:lstStyle/>
          <a:p>
            <a:pPr algn="ctr"/>
            <a:r>
              <a:rPr lang="en-US" b="1" dirty="0" err="1">
                <a:solidFill>
                  <a:srgbClr val="FF0000"/>
                </a:solidFill>
                <a:latin typeface="proxima-nova-condensed"/>
              </a:rPr>
              <a:t>Después</a:t>
            </a:r>
            <a:r>
              <a:rPr lang="en-US" b="1" dirty="0">
                <a:solidFill>
                  <a:srgbClr val="FF0000"/>
                </a:solidFill>
                <a:latin typeface="proxima-nova-condensed"/>
              </a:rPr>
              <a:t> del </a:t>
            </a:r>
            <a:r>
              <a:rPr lang="en-US" b="1" dirty="0" err="1">
                <a:solidFill>
                  <a:srgbClr val="FF0000"/>
                </a:solidFill>
                <a:latin typeface="proxima-nova-condensed"/>
              </a:rPr>
              <a:t>rescate</a:t>
            </a:r>
            <a:r>
              <a:rPr lang="en-US" b="1" dirty="0">
                <a:solidFill>
                  <a:srgbClr val="FF0000"/>
                </a:solidFill>
                <a:latin typeface="proxima-nova-condensed"/>
              </a:rPr>
              <a:t>
</a:t>
            </a:r>
            <a:endParaRPr lang="en-US" dirty="0">
              <a:solidFill>
                <a:srgbClr val="1C384C"/>
              </a:solidFill>
              <a:latin typeface="proxima-nova-condensed"/>
            </a:endParaRPr>
          </a:p>
          <a:p>
            <a:r>
              <a:rPr lang="es-ES" dirty="0">
                <a:solidFill>
                  <a:srgbClr val="1C384C"/>
                </a:solidFill>
                <a:latin typeface="proxima-nova-condensed"/>
              </a:rPr>
              <a:t>Después de que un trabajador caído ha sido rescatado, es importante seguir estos pasos para evitar que la sangre agrupada se precipita de nuevo a su corazón y al cerebro de una sola vez:
</a:t>
            </a:r>
            <a:endParaRPr lang="en-US" dirty="0">
              <a:solidFill>
                <a:srgbClr val="1C384C"/>
              </a:solidFill>
              <a:latin typeface="proxima-nova-condensed"/>
            </a:endParaRPr>
          </a:p>
          <a:p>
            <a:pPr>
              <a:buFont typeface="Arial" panose="020B0604020202020204" pitchFamily="34" charset="0"/>
              <a:buChar char="•"/>
            </a:pPr>
            <a:r>
              <a:rPr lang="es-ES" dirty="0">
                <a:solidFill>
                  <a:srgbClr val="1C384C"/>
                </a:solidFill>
                <a:latin typeface="proxima-nova-condensed"/>
              </a:rPr>
              <a:t>Sea cual sea el plan que haya escrito, es vital que el sistema de descenso pueda controlarse para evitar que el cuerpo del trabajador sea puesto plano al llegar al suelo.</a:t>
            </a:r>
          </a:p>
          <a:p>
            <a:pPr>
              <a:buFont typeface="Arial" panose="020B0604020202020204" pitchFamily="34" charset="0"/>
              <a:buChar char="•"/>
            </a:pPr>
            <a:endParaRPr lang="en-US" dirty="0">
              <a:solidFill>
                <a:srgbClr val="1C384C"/>
              </a:solidFill>
              <a:latin typeface="proxima-nova-condensed"/>
            </a:endParaRPr>
          </a:p>
          <a:p>
            <a:pPr>
              <a:buFont typeface="Arial" panose="020B0604020202020204" pitchFamily="34" charset="0"/>
              <a:buChar char="•"/>
            </a:pPr>
            <a:r>
              <a:rPr lang="es-ES" dirty="0">
                <a:solidFill>
                  <a:srgbClr val="1C384C"/>
                </a:solidFill>
                <a:latin typeface="proxima-nova-condensed"/>
              </a:rPr>
              <a:t>Cualquier persona liberada de suspensión inmóvil debe mantenerse en posición sentada durante al menos 30 minutos</a:t>
            </a:r>
          </a:p>
          <a:p>
            <a:pPr>
              <a:buFont typeface="Arial" panose="020B0604020202020204" pitchFamily="34" charset="0"/>
              <a:buChar char="•"/>
            </a:pPr>
            <a:endParaRPr lang="en-US" dirty="0">
              <a:solidFill>
                <a:srgbClr val="1C384C"/>
              </a:solidFill>
              <a:latin typeface="proxima-nova-condensed"/>
            </a:endParaRPr>
          </a:p>
          <a:p>
            <a:pPr>
              <a:buFont typeface="Arial" panose="020B0604020202020204" pitchFamily="34" charset="0"/>
              <a:buChar char="•"/>
            </a:pPr>
            <a:r>
              <a:rPr lang="es-ES" dirty="0">
                <a:solidFill>
                  <a:srgbClr val="1C384C"/>
                </a:solidFill>
                <a:latin typeface="proxima-nova-condensed"/>
              </a:rPr>
              <a:t>Mantenga el arnés encendido y no suelte las correas de las piernas</a:t>
            </a:r>
          </a:p>
          <a:p>
            <a:pPr>
              <a:buFont typeface="Arial" panose="020B0604020202020204" pitchFamily="34" charset="0"/>
              <a:buChar char="•"/>
            </a:pPr>
            <a:endParaRPr lang="en-US" dirty="0">
              <a:solidFill>
                <a:srgbClr val="1C384C"/>
              </a:solidFill>
              <a:latin typeface="proxima-nova-condensed"/>
            </a:endParaRPr>
          </a:p>
          <a:p>
            <a:pPr>
              <a:buFont typeface="Arial" panose="020B0604020202020204" pitchFamily="34" charset="0"/>
              <a:buChar char="•"/>
            </a:pPr>
            <a:r>
              <a:rPr lang="en-US" b="1" dirty="0" err="1">
                <a:solidFill>
                  <a:srgbClr val="1C384C"/>
                </a:solidFill>
                <a:latin typeface="proxima-nova-condensed"/>
              </a:rPr>
              <a:t>Obtenga</a:t>
            </a:r>
            <a:r>
              <a:rPr lang="en-US" b="1" dirty="0">
                <a:solidFill>
                  <a:srgbClr val="1C384C"/>
                </a:solidFill>
                <a:latin typeface="proxima-nova-condensed"/>
              </a:rPr>
              <a:t> </a:t>
            </a:r>
            <a:r>
              <a:rPr lang="en-US" b="1" dirty="0" err="1">
                <a:solidFill>
                  <a:srgbClr val="1C384C"/>
                </a:solidFill>
                <a:latin typeface="proxima-nova-condensed"/>
              </a:rPr>
              <a:t>atención</a:t>
            </a:r>
            <a:r>
              <a:rPr lang="en-US" b="1" dirty="0">
                <a:solidFill>
                  <a:srgbClr val="1C384C"/>
                </a:solidFill>
                <a:latin typeface="proxima-nova-condensed"/>
              </a:rPr>
              <a:t> </a:t>
            </a:r>
            <a:r>
              <a:rPr lang="en-US" b="1" dirty="0" err="1">
                <a:solidFill>
                  <a:srgbClr val="1C384C"/>
                </a:solidFill>
                <a:latin typeface="proxima-nova-condensed"/>
              </a:rPr>
              <a:t>médica</a:t>
            </a:r>
            <a:r>
              <a:rPr lang="en-US" b="1" dirty="0">
                <a:solidFill>
                  <a:srgbClr val="1C384C"/>
                </a:solidFill>
                <a:latin typeface="proxima-nova-condensed"/>
              </a:rPr>
              <a:t> </a:t>
            </a:r>
            <a:r>
              <a:rPr lang="en-US" b="1" dirty="0" err="1">
                <a:solidFill>
                  <a:srgbClr val="1C384C"/>
                </a:solidFill>
                <a:latin typeface="proxima-nova-condensed"/>
              </a:rPr>
              <a:t>inmediatamente</a:t>
            </a:r>
            <a:r>
              <a:rPr lang="en-US" b="1" dirty="0">
                <a:solidFill>
                  <a:srgbClr val="1C384C"/>
                </a:solidFill>
                <a:latin typeface="proxima-nova-condensed"/>
              </a:rPr>
              <a:t> </a:t>
            </a:r>
            <a:endParaRPr lang="en-US" b="1" i="0" dirty="0">
              <a:solidFill>
                <a:srgbClr val="1C384C"/>
              </a:solidFill>
              <a:effectLst/>
              <a:latin typeface="proxima-nova-condensed"/>
            </a:endParaRPr>
          </a:p>
        </p:txBody>
      </p:sp>
    </p:spTree>
    <p:extLst>
      <p:ext uri="{BB962C8B-B14F-4D97-AF65-F5344CB8AC3E}">
        <p14:creationId xmlns:p14="http://schemas.microsoft.com/office/powerpoint/2010/main" val="466695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23328" y="215560"/>
            <a:ext cx="9253185" cy="1143000"/>
          </a:xfrm>
        </p:spPr>
        <p:txBody>
          <a:bodyPr>
            <a:normAutofit fontScale="90000"/>
          </a:bodyPr>
          <a:lstStyle/>
          <a:p>
            <a:r>
              <a:rPr lang="es-ES" sz="4000" u="sng" dirty="0"/>
              <a:t>¿Cómo te Preparas para una Caída? 
</a:t>
            </a:r>
            <a:endParaRPr lang="en-US" sz="4000" u="sng" dirty="0"/>
          </a:p>
        </p:txBody>
      </p:sp>
      <p:sp>
        <p:nvSpPr>
          <p:cNvPr id="3" name="Content Placeholder 2"/>
          <p:cNvSpPr>
            <a:spLocks noGrp="1"/>
          </p:cNvSpPr>
          <p:nvPr>
            <p:ph sz="half" idx="4294967295"/>
          </p:nvPr>
        </p:nvSpPr>
        <p:spPr>
          <a:xfrm>
            <a:off x="928047" y="1572531"/>
            <a:ext cx="4219434" cy="4955926"/>
          </a:xfrm>
          <a:prstGeom prst="rect">
            <a:avLst/>
          </a:prstGeom>
        </p:spPr>
        <p:txBody>
          <a:bodyPr>
            <a:normAutofit/>
          </a:bodyPr>
          <a:lstStyle/>
          <a:p>
            <a:r>
              <a:rPr lang="es-ES" sz="2800" dirty="0"/>
              <a:t>Desarrolle un plan de rescate de caídas</a:t>
            </a:r>
          </a:p>
          <a:p>
            <a:endParaRPr lang="en-US" sz="2800" dirty="0"/>
          </a:p>
          <a:p>
            <a:r>
              <a:rPr lang="es-ES" sz="2800" dirty="0"/>
              <a:t>Localice el equipo de rescate</a:t>
            </a:r>
          </a:p>
          <a:p>
            <a:endParaRPr lang="en-US" sz="2800" dirty="0"/>
          </a:p>
          <a:p>
            <a:r>
              <a:rPr lang="en-US" sz="2800" dirty="0" err="1"/>
              <a:t>Capacitar</a:t>
            </a:r>
            <a:r>
              <a:rPr lang="en-US" sz="2800" dirty="0"/>
              <a:t> a los </a:t>
            </a:r>
            <a:r>
              <a:rPr lang="en-US" sz="2800" dirty="0" err="1"/>
              <a:t>trabajadores</a:t>
            </a:r>
            <a:endParaRPr lang="en-US" sz="1000" dirty="0"/>
          </a:p>
        </p:txBody>
      </p:sp>
      <p:pic>
        <p:nvPicPr>
          <p:cNvPr id="13315" name="Picture 3" descr="Imagen de un rescate a un trabajador caído"/>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flipH="1">
            <a:off x="6454346" y="1241854"/>
            <a:ext cx="3048000" cy="45720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6324600" y="5913287"/>
            <a:ext cx="2743200" cy="307777"/>
          </a:xfrm>
          <a:prstGeom prst="rect">
            <a:avLst/>
          </a:prstGeom>
          <a:noFill/>
        </p:spPr>
        <p:txBody>
          <a:bodyPr wrap="square" rtlCol="0">
            <a:spAutoFit/>
          </a:bodyPr>
          <a:lstStyle/>
          <a:p>
            <a:r>
              <a:rPr lang="en-US" sz="1400" dirty="0"/>
              <a:t>Photo: Fall Rescue</a:t>
            </a:r>
          </a:p>
        </p:txBody>
      </p:sp>
    </p:spTree>
    <p:extLst>
      <p:ext uri="{BB962C8B-B14F-4D97-AF65-F5344CB8AC3E}">
        <p14:creationId xmlns:p14="http://schemas.microsoft.com/office/powerpoint/2010/main" val="687273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Modu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5400" b="1" dirty="0"/>
              <a:t>Módulo-3</a:t>
            </a:r>
            <a:endParaRPr lang="en-US" sz="5400" dirty="0"/>
          </a:p>
        </p:txBody>
      </p:sp>
      <p:sp>
        <p:nvSpPr>
          <p:cNvPr id="37" name="Seriousness of Falls">
            <a:extLst>
              <a:ext uri="{FF2B5EF4-FFF2-40B4-BE49-F238E27FC236}">
                <a16:creationId xmlns:a16="http://schemas.microsoft.com/office/drawing/2014/main" id="{2DF76C95-E94B-4F6B-8630-320D9D59F0DE}"/>
              </a:ext>
            </a:extLst>
          </p:cNvPr>
          <p:cNvSpPr>
            <a:spLocks noGrp="1"/>
          </p:cNvSpPr>
          <p:nvPr>
            <p:ph idx="1"/>
          </p:nvPr>
        </p:nvSpPr>
        <p:spPr>
          <a:xfrm>
            <a:off x="3819642" y="818497"/>
            <a:ext cx="7230651" cy="5481563"/>
          </a:xfrm>
        </p:spPr>
        <p:txBody>
          <a:bodyPr anchor="ctr">
            <a:normAutofit/>
          </a:bodyPr>
          <a:lstStyle/>
          <a:p>
            <a:pPr marL="285750" indent="-285750">
              <a:buFont typeface="Arial" panose="020B0604020202020204" pitchFamily="34" charset="0"/>
              <a:buChar char="•"/>
            </a:pPr>
            <a:r>
              <a:rPr lang="en-US" sz="3600" b="1" dirty="0" err="1">
                <a:solidFill>
                  <a:schemeClr val="bg2">
                    <a:lumMod val="90000"/>
                  </a:schemeClr>
                </a:solidFill>
              </a:rPr>
              <a:t>Gravedad</a:t>
            </a:r>
            <a:r>
              <a:rPr lang="en-US" sz="3600" b="1" dirty="0">
                <a:solidFill>
                  <a:schemeClr val="bg2">
                    <a:lumMod val="90000"/>
                  </a:schemeClr>
                </a:solidFill>
              </a:rPr>
              <a:t> de las </a:t>
            </a:r>
            <a:r>
              <a:rPr lang="en-US" sz="3600" b="1" dirty="0" err="1">
                <a:solidFill>
                  <a:schemeClr val="bg2">
                    <a:lumMod val="90000"/>
                  </a:schemeClr>
                </a:solidFill>
              </a:rPr>
              <a:t>caídas</a:t>
            </a:r>
            <a:endParaRPr lang="en-US" sz="3600" b="1" dirty="0">
              <a:solidFill>
                <a:schemeClr val="bg2">
                  <a:lumMod val="90000"/>
                </a:schemeClr>
              </a:solidFill>
            </a:endParaRPr>
          </a:p>
          <a:p>
            <a:pPr marL="285750" indent="-285750">
              <a:buFont typeface="Arial" panose="020B0604020202020204" pitchFamily="34" charset="0"/>
              <a:buChar char="•"/>
            </a:pPr>
            <a:endParaRPr lang="en-US" sz="1400" b="1" dirty="0">
              <a:solidFill>
                <a:schemeClr val="bg2">
                  <a:lumMod val="90000"/>
                </a:schemeClr>
              </a:solidFill>
            </a:endParaRPr>
          </a:p>
          <a:p>
            <a:pPr marL="285750" indent="-285750">
              <a:spcBef>
                <a:spcPts val="1200"/>
              </a:spcBef>
              <a:buFont typeface="Arial" panose="020B0604020202020204" pitchFamily="34" charset="0"/>
              <a:buChar char="•"/>
            </a:pPr>
            <a:r>
              <a:rPr lang="es-ES" sz="3600" b="1" dirty="0">
                <a:solidFill>
                  <a:schemeClr val="bg2">
                    <a:lumMod val="90000"/>
                  </a:schemeClr>
                </a:solidFill>
              </a:rPr>
              <a:t>Planificación de          protección contra caídas</a:t>
            </a:r>
          </a:p>
          <a:p>
            <a:pPr marL="285750" indent="-285750">
              <a:spcBef>
                <a:spcPts val="1200"/>
              </a:spcBef>
              <a:buFont typeface="Arial" panose="020B0604020202020204" pitchFamily="34" charset="0"/>
              <a:buChar char="•"/>
            </a:pPr>
            <a:endParaRPr lang="en-US" sz="1400" b="1" dirty="0">
              <a:solidFill>
                <a:schemeClr val="tx2"/>
              </a:solidFill>
            </a:endParaRPr>
          </a:p>
          <a:p>
            <a:pPr marL="285750" indent="-285750">
              <a:spcBef>
                <a:spcPts val="600"/>
              </a:spcBef>
              <a:buFont typeface="Arial" panose="020B0604020202020204" pitchFamily="34" charset="0"/>
              <a:buChar char="•"/>
            </a:pPr>
            <a:r>
              <a:rPr lang="en-US" sz="3600" b="1" dirty="0" err="1">
                <a:solidFill>
                  <a:schemeClr val="tx2"/>
                </a:solidFill>
              </a:rPr>
              <a:t>Componentes</a:t>
            </a:r>
            <a:r>
              <a:rPr lang="en-US" sz="3600" b="1" dirty="0">
                <a:solidFill>
                  <a:schemeClr val="tx2"/>
                </a:solidFill>
              </a:rPr>
              <a:t> de un Sistema </a:t>
            </a:r>
            <a:r>
              <a:rPr lang="en-US" sz="3600" b="1" dirty="0" err="1">
                <a:solidFill>
                  <a:schemeClr val="tx2"/>
                </a:solidFill>
              </a:rPr>
              <a:t>Anticaídas</a:t>
            </a:r>
            <a:endParaRPr lang="en-US" sz="3600" dirty="0">
              <a:solidFill>
                <a:schemeClr val="tx2"/>
              </a:solidFill>
            </a:endParaRPr>
          </a:p>
        </p:txBody>
      </p:sp>
    </p:spTree>
    <p:extLst>
      <p:ext uri="{BB962C8B-B14F-4D97-AF65-F5344CB8AC3E}">
        <p14:creationId xmlns:p14="http://schemas.microsoft.com/office/powerpoint/2010/main" val="2567985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WELCOME">
            <a:extLst>
              <a:ext uri="{FF2B5EF4-FFF2-40B4-BE49-F238E27FC236}">
                <a16:creationId xmlns:a16="http://schemas.microsoft.com/office/drawing/2014/main" id="{1614FE59-6FF3-46F3-8E1D-82CA1A9A1C26}"/>
              </a:ext>
            </a:extLst>
          </p:cNvPr>
          <p:cNvSpPr>
            <a:spLocks noGrp="1"/>
          </p:cNvSpPr>
          <p:nvPr>
            <p:ph type="title"/>
          </p:nvPr>
        </p:nvSpPr>
        <p:spPr/>
        <p:txBody>
          <a:bodyPr anchor="ctr">
            <a:normAutofit/>
          </a:bodyPr>
          <a:lstStyle/>
          <a:p>
            <a:r>
              <a:rPr lang="en-US" altLang="en-US" sz="5400" b="1" dirty="0" err="1"/>
              <a:t>Bienvenido</a:t>
            </a:r>
            <a:endParaRPr lang="en-US" sz="5400" dirty="0"/>
          </a:p>
        </p:txBody>
      </p:sp>
      <p:sp>
        <p:nvSpPr>
          <p:cNvPr id="37" name="Seriousness of Falls">
            <a:extLst>
              <a:ext uri="{FF2B5EF4-FFF2-40B4-BE49-F238E27FC236}">
                <a16:creationId xmlns:a16="http://schemas.microsoft.com/office/drawing/2014/main" id="{2DF76C95-E94B-4F6B-8630-320D9D59F0DE}"/>
              </a:ext>
            </a:extLst>
          </p:cNvPr>
          <p:cNvSpPr>
            <a:spLocks noGrp="1"/>
          </p:cNvSpPr>
          <p:nvPr>
            <p:ph idx="4294967295"/>
          </p:nvPr>
        </p:nvSpPr>
        <p:spPr>
          <a:xfrm>
            <a:off x="5357813" y="1403350"/>
            <a:ext cx="6834187" cy="5041900"/>
          </a:xfrm>
        </p:spPr>
        <p:txBody>
          <a:bodyPr anchor="ctr">
            <a:normAutofit/>
          </a:bodyPr>
          <a:lstStyle/>
          <a:p>
            <a:pPr marL="285750" indent="-285750">
              <a:buFont typeface="Arial" panose="020B0604020202020204" pitchFamily="34" charset="0"/>
              <a:buChar char="•"/>
            </a:pPr>
            <a:r>
              <a:rPr lang="en-US" sz="4000" b="1" dirty="0" err="1">
                <a:solidFill>
                  <a:srgbClr val="1B3049"/>
                </a:solidFill>
              </a:rPr>
              <a:t>Gravedad</a:t>
            </a:r>
            <a:r>
              <a:rPr lang="en-US" sz="4000" b="1" dirty="0">
                <a:solidFill>
                  <a:srgbClr val="1B3049"/>
                </a:solidFill>
              </a:rPr>
              <a:t> de las </a:t>
            </a:r>
            <a:r>
              <a:rPr lang="en-US" sz="4000" b="1" dirty="0" err="1">
                <a:solidFill>
                  <a:srgbClr val="1B3049"/>
                </a:solidFill>
              </a:rPr>
              <a:t>caídas</a:t>
            </a:r>
            <a:endParaRPr lang="en-US" sz="4000" b="1" dirty="0">
              <a:solidFill>
                <a:srgbClr val="1B3049"/>
              </a:solidFill>
            </a:endParaRPr>
          </a:p>
          <a:p>
            <a:pPr marL="285750" indent="-285750">
              <a:buFont typeface="Arial" panose="020B0604020202020204" pitchFamily="34" charset="0"/>
              <a:buChar char="•"/>
            </a:pPr>
            <a:endParaRPr lang="en-US" sz="1400" b="1" dirty="0">
              <a:solidFill>
                <a:srgbClr val="1B3049"/>
              </a:solidFill>
            </a:endParaRPr>
          </a:p>
          <a:p>
            <a:pPr marL="285750" indent="-285750">
              <a:spcBef>
                <a:spcPts val="1200"/>
              </a:spcBef>
              <a:buFont typeface="Arial" panose="020B0604020202020204" pitchFamily="34" charset="0"/>
              <a:buChar char="•"/>
            </a:pPr>
            <a:r>
              <a:rPr lang="es-ES" sz="3600" b="1" dirty="0">
                <a:solidFill>
                  <a:srgbClr val="1B3049"/>
                </a:solidFill>
              </a:rPr>
              <a:t>Planificación de protección contra caídas</a:t>
            </a:r>
          </a:p>
          <a:p>
            <a:pPr marL="285750" indent="-285750">
              <a:spcBef>
                <a:spcPts val="1200"/>
              </a:spcBef>
              <a:buFont typeface="Arial" panose="020B0604020202020204" pitchFamily="34" charset="0"/>
              <a:buChar char="•"/>
            </a:pPr>
            <a:endParaRPr lang="en-US" sz="1400" b="1" dirty="0">
              <a:solidFill>
                <a:srgbClr val="1B3049"/>
              </a:solidFill>
            </a:endParaRPr>
          </a:p>
          <a:p>
            <a:pPr marL="285750" indent="-285750">
              <a:spcBef>
                <a:spcPts val="600"/>
              </a:spcBef>
              <a:buFont typeface="Arial" panose="020B0604020202020204" pitchFamily="34" charset="0"/>
              <a:buChar char="•"/>
            </a:pPr>
            <a:r>
              <a:rPr lang="en-US" sz="4000" b="1" dirty="0" err="1">
                <a:solidFill>
                  <a:srgbClr val="1B3049"/>
                </a:solidFill>
              </a:rPr>
              <a:t>Componentes</a:t>
            </a:r>
            <a:r>
              <a:rPr lang="en-US" sz="4000" b="1" dirty="0">
                <a:solidFill>
                  <a:srgbClr val="1B3049"/>
                </a:solidFill>
              </a:rPr>
              <a:t> de un Sistema </a:t>
            </a:r>
            <a:r>
              <a:rPr lang="en-US" sz="4000" b="1" dirty="0" err="1">
                <a:solidFill>
                  <a:srgbClr val="1B3049"/>
                </a:solidFill>
              </a:rPr>
              <a:t>Anticaídas</a:t>
            </a:r>
            <a:r>
              <a:rPr lang="en-US" sz="3600" b="1" dirty="0">
                <a:solidFill>
                  <a:srgbClr val="1B3049"/>
                </a:solidFill>
              </a:rPr>
              <a:t>
</a:t>
            </a:r>
            <a:endParaRPr lang="en-US" dirty="0"/>
          </a:p>
        </p:txBody>
      </p:sp>
    </p:spTree>
    <p:extLst>
      <p:ext uri="{BB962C8B-B14F-4D97-AF65-F5344CB8AC3E}">
        <p14:creationId xmlns:p14="http://schemas.microsoft.com/office/powerpoint/2010/main" val="3699241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2"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5" name="Title 4">
            <a:extLst>
              <a:ext uri="{FF2B5EF4-FFF2-40B4-BE49-F238E27FC236}">
                <a16:creationId xmlns:a16="http://schemas.microsoft.com/office/drawing/2014/main" id="{9585EC01-6FD9-49C0-8C76-4116B1DB6322}"/>
              </a:ext>
            </a:extLst>
          </p:cNvPr>
          <p:cNvSpPr>
            <a:spLocks noGrp="1"/>
          </p:cNvSpPr>
          <p:nvPr>
            <p:ph type="title"/>
          </p:nvPr>
        </p:nvSpPr>
        <p:spPr/>
        <p:txBody>
          <a:bodyPr/>
          <a:lstStyle/>
          <a:p>
            <a:pPr defTabSz="914400">
              <a:defRPr/>
            </a:pPr>
            <a:r>
              <a:rPr lang="es-ES" sz="3200" b="1" kern="0" dirty="0">
                <a:solidFill>
                  <a:srgbClr val="464646"/>
                </a:solidFill>
                <a:effectLst>
                  <a:outerShdw blurRad="31750" dist="25400" dir="5400000" algn="tl" rotWithShape="0">
                    <a:srgbClr val="000000">
                      <a:alpha val="25000"/>
                    </a:srgbClr>
                  </a:outerShdw>
                </a:effectLst>
                <a:latin typeface="Lucida Sans Unicode"/>
              </a:rPr>
              <a:t>Sistemas Personales de Detención de Caídas  (PFAS)</a:t>
            </a:r>
          </a:p>
          <a:p>
            <a:endParaRPr lang="en-US" dirty="0"/>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0" y="2435225"/>
            <a:ext cx="8596313" cy="4240213"/>
          </a:xfrm>
        </p:spPr>
        <p:txBody>
          <a:bodyPr>
            <a:normAutofit/>
          </a:bodyPr>
          <a:lstStyle/>
          <a:p>
            <a:r>
              <a:rPr lang="es-ES" sz="2400" dirty="0"/>
              <a:t>Un PFAS consta de los siguientes componentes:</a:t>
            </a:r>
          </a:p>
          <a:p>
            <a:pPr marL="0" indent="0">
              <a:buNone/>
            </a:pPr>
            <a:endParaRPr lang="en-US" dirty="0"/>
          </a:p>
          <a:p>
            <a:pPr lvl="1"/>
            <a:r>
              <a:rPr lang="en-US" sz="4800" b="1" dirty="0"/>
              <a:t>A- </a:t>
            </a:r>
            <a:r>
              <a:rPr lang="en-US" sz="4400" dirty="0"/>
              <a:t>punto de </a:t>
            </a:r>
            <a:r>
              <a:rPr lang="en-US" sz="4400" dirty="0" err="1"/>
              <a:t>Ancla</a:t>
            </a:r>
            <a:endParaRPr lang="en-US" sz="4800" dirty="0"/>
          </a:p>
          <a:p>
            <a:pPr lvl="1"/>
            <a:endParaRPr lang="en-US" dirty="0"/>
          </a:p>
          <a:p>
            <a:pPr lvl="1"/>
            <a:r>
              <a:rPr lang="en-US" sz="4800" b="1" dirty="0"/>
              <a:t>B- </a:t>
            </a:r>
            <a:r>
              <a:rPr lang="en-US" sz="4400" dirty="0"/>
              <a:t>Arnés de </a:t>
            </a:r>
            <a:r>
              <a:rPr lang="en-US" sz="4400" dirty="0" err="1"/>
              <a:t>cuerpo</a:t>
            </a:r>
            <a:endParaRPr lang="en-US" sz="2000" dirty="0"/>
          </a:p>
          <a:p>
            <a:pPr lvl="1">
              <a:buNone/>
            </a:pPr>
            <a:endParaRPr lang="en-US" dirty="0"/>
          </a:p>
          <a:p>
            <a:pPr lvl="1"/>
            <a:r>
              <a:rPr lang="en-US" sz="4800" b="1" dirty="0"/>
              <a:t>C- </a:t>
            </a:r>
            <a:r>
              <a:rPr lang="en-US" sz="4400" dirty="0"/>
              <a:t>Conectores</a:t>
            </a:r>
            <a:endParaRPr lang="en-US" dirty="0"/>
          </a:p>
        </p:txBody>
      </p:sp>
      <p:pic>
        <p:nvPicPr>
          <p:cNvPr id="4" name="Picture 3" descr="A+B+C= PFAS">
            <a:extLst>
              <a:ext uri="{FF2B5EF4-FFF2-40B4-BE49-F238E27FC236}">
                <a16:creationId xmlns:a16="http://schemas.microsoft.com/office/drawing/2014/main" id="{753C2D15-87EB-43BA-8667-FF181BFA5DA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628917" y="3837317"/>
            <a:ext cx="5432015" cy="1442492"/>
          </a:xfrm>
          <a:prstGeom prst="rect">
            <a:avLst/>
          </a:prstGeom>
        </p:spPr>
      </p:pic>
    </p:spTree>
    <p:extLst>
      <p:ext uri="{BB962C8B-B14F-4D97-AF65-F5344CB8AC3E}">
        <p14:creationId xmlns:p14="http://schemas.microsoft.com/office/powerpoint/2010/main" val="2104885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3"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useBgFill="1">
        <p:nvSpPr>
          <p:cNvPr id="5" name="Rectangle 4">
            <a:extLst>
              <a:ext uri="{FF2B5EF4-FFF2-40B4-BE49-F238E27FC236}">
                <a16:creationId xmlns:a16="http://schemas.microsoft.com/office/drawing/2014/main" id="{9BA4D705-8A66-46D8-AF31-0DBFD66F628A}"/>
              </a:ext>
            </a:extLst>
          </p:cNvPr>
          <p:cNvSpPr/>
          <p:nvPr/>
        </p:nvSpPr>
        <p:spPr>
          <a:xfrm>
            <a:off x="5109273" y="4924518"/>
            <a:ext cx="6096000" cy="1754326"/>
          </a:xfrm>
          <a:prstGeom prst="rect">
            <a:avLst/>
          </a:prstGeom>
        </p:spPr>
        <p:txBody>
          <a:bodyPr>
            <a:spAutoFit/>
          </a:bodyPr>
          <a:lstStyle/>
          <a:p>
            <a:r>
              <a:rPr lang="en-US" b="1" dirty="0"/>
              <a:t>1926.502(d)(15)</a:t>
            </a:r>
          </a:p>
          <a:p>
            <a:r>
              <a:rPr lang="es-ES" dirty="0"/>
              <a:t>Los anclajes utilizados para la fijación de equipos de detención de caídas personales deberán ser independientes de cualquier anclaje que se utilice para apoyar o suspender plataformas y capaces de soportar al menos 5.000 libras (22,2 kN) por empleado </a:t>
            </a:r>
            <a:r>
              <a:rPr lang="en-US" dirty="0" err="1"/>
              <a:t>adjunto</a:t>
            </a:r>
            <a:r>
              <a:rPr lang="en-US" dirty="0"/>
              <a:t>.</a:t>
            </a:r>
          </a:p>
        </p:txBody>
      </p:sp>
      <p:sp>
        <p:nvSpPr>
          <p:cNvPr id="4" name="Title 3">
            <a:extLst>
              <a:ext uri="{FF2B5EF4-FFF2-40B4-BE49-F238E27FC236}">
                <a16:creationId xmlns:a16="http://schemas.microsoft.com/office/drawing/2014/main" id="{CAFC7A2D-8836-4547-A419-5541A963D820}"/>
              </a:ext>
            </a:extLst>
          </p:cNvPr>
          <p:cNvSpPr>
            <a:spLocks noGrp="1"/>
          </p:cNvSpPr>
          <p:nvPr>
            <p:ph type="title"/>
          </p:nvPr>
        </p:nvSpPr>
        <p:spPr/>
        <p:txBody>
          <a:bodyPr>
            <a:noAutofit/>
          </a:bodyPr>
          <a:lstStyle/>
          <a:p>
            <a:r>
              <a:rPr lang="en-US" dirty="0"/>
              <a:t>Punto de </a:t>
            </a:r>
            <a:r>
              <a:rPr lang="en-US" dirty="0" err="1"/>
              <a:t>anclaje</a:t>
            </a:r>
            <a:endParaRPr lang="en-US" dirty="0"/>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0" y="2435225"/>
            <a:ext cx="8596313" cy="4240213"/>
          </a:xfrm>
        </p:spPr>
        <p:txBody>
          <a:bodyPr>
            <a:normAutofit/>
          </a:bodyPr>
          <a:lstStyle/>
          <a:p>
            <a:r>
              <a:rPr lang="es-ES" sz="2400" dirty="0"/>
              <a:t>Un PFAS consta de los siguientes componentes</a:t>
            </a:r>
            <a:r>
              <a:rPr lang="en-US" sz="2400" dirty="0"/>
              <a:t>:</a:t>
            </a:r>
          </a:p>
          <a:p>
            <a:pPr lvl="1"/>
            <a:endParaRPr lang="en-US" sz="2000" dirty="0"/>
          </a:p>
          <a:p>
            <a:pPr lvl="1"/>
            <a:r>
              <a:rPr lang="en-US" sz="4800" b="1" dirty="0"/>
              <a:t>A </a:t>
            </a:r>
            <a:r>
              <a:rPr lang="en-US" sz="2000" dirty="0"/>
              <a:t>punto de </a:t>
            </a:r>
            <a:r>
              <a:rPr lang="en-US" sz="2000" dirty="0" err="1"/>
              <a:t>Ancla</a:t>
            </a:r>
            <a:endParaRPr lang="en-US" sz="2000" dirty="0"/>
          </a:p>
          <a:p>
            <a:pPr lvl="1"/>
            <a:endParaRPr lang="en-US" dirty="0"/>
          </a:p>
          <a:p>
            <a:pPr lvl="1"/>
            <a:r>
              <a:rPr lang="en-US" sz="4800" b="1" dirty="0">
                <a:solidFill>
                  <a:schemeClr val="bg2">
                    <a:lumMod val="50000"/>
                  </a:schemeClr>
                </a:solidFill>
              </a:rPr>
              <a:t>B </a:t>
            </a:r>
            <a:r>
              <a:rPr lang="en-US" sz="2000" dirty="0">
                <a:solidFill>
                  <a:schemeClr val="bg2">
                    <a:lumMod val="50000"/>
                  </a:schemeClr>
                </a:solidFill>
              </a:rPr>
              <a:t>Arnés de </a:t>
            </a:r>
            <a:r>
              <a:rPr lang="en-US" sz="2000" dirty="0" err="1">
                <a:solidFill>
                  <a:schemeClr val="bg2">
                    <a:lumMod val="50000"/>
                  </a:schemeClr>
                </a:solidFill>
              </a:rPr>
              <a:t>cuerpo</a:t>
            </a:r>
            <a:endParaRPr lang="en-US" sz="2000" dirty="0">
              <a:solidFill>
                <a:schemeClr val="bg2">
                  <a:lumMod val="50000"/>
                </a:schemeClr>
              </a:solidFill>
            </a:endParaRPr>
          </a:p>
          <a:p>
            <a:pPr lvl="1">
              <a:buNone/>
            </a:pPr>
            <a:endParaRPr lang="en-US" dirty="0">
              <a:solidFill>
                <a:schemeClr val="bg2">
                  <a:lumMod val="50000"/>
                </a:schemeClr>
              </a:solidFill>
            </a:endParaRPr>
          </a:p>
          <a:p>
            <a:pPr lvl="1"/>
            <a:r>
              <a:rPr lang="en-US" sz="4800" b="1" dirty="0">
                <a:solidFill>
                  <a:schemeClr val="bg2">
                    <a:lumMod val="50000"/>
                  </a:schemeClr>
                </a:solidFill>
              </a:rPr>
              <a:t>C </a:t>
            </a:r>
            <a:r>
              <a:rPr lang="en-US" sz="2000" dirty="0">
                <a:solidFill>
                  <a:schemeClr val="bg2">
                    <a:lumMod val="50000"/>
                  </a:schemeClr>
                </a:solidFill>
              </a:rPr>
              <a:t>Conectores</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978260" y="1354272"/>
            <a:ext cx="10793569" cy="584775"/>
          </a:xfrm>
          <a:prstGeom prst="rect">
            <a:avLst/>
          </a:prstGeom>
        </p:spPr>
        <p:txBody>
          <a:bodyPr wrap="square">
            <a:spAutoFit/>
          </a:bodyPr>
          <a:lstStyle/>
          <a:p>
            <a:pPr lvl="0" defTabSz="914400">
              <a:defRPr/>
            </a:pPr>
            <a:r>
              <a:rPr lang="es-ES" sz="3200" b="1" kern="0" dirty="0">
                <a:solidFill>
                  <a:srgbClr val="464646"/>
                </a:solidFill>
                <a:effectLst>
                  <a:outerShdw blurRad="31750" dist="25400" dir="5400000" algn="tl" rotWithShape="0">
                    <a:srgbClr val="000000">
                      <a:alpha val="25000"/>
                    </a:srgbClr>
                  </a:outerShdw>
                </a:effectLst>
                <a:latin typeface="Lucida Sans Unicode"/>
              </a:rPr>
              <a:t>Sistemas Personales de Detención de Caídas  (PFAS)</a:t>
            </a:r>
            <a:endParaRPr lang="en-US" kern="0" dirty="0">
              <a:solidFill>
                <a:sysClr val="windowText" lastClr="000000"/>
              </a:solidFill>
            </a:endParaRPr>
          </a:p>
        </p:txBody>
      </p:sp>
      <p:pic>
        <p:nvPicPr>
          <p:cNvPr id="7" name="Picture 6" descr="Un primer plano de un punto de anclaje reutilizable de protección contra caídas.">
            <a:extLst>
              <a:ext uri="{FF2B5EF4-FFF2-40B4-BE49-F238E27FC236}">
                <a16:creationId xmlns:a16="http://schemas.microsoft.com/office/drawing/2014/main" id="{751B3ABB-0AA8-424D-9035-A4F2E42F5E6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307753" y="2649682"/>
            <a:ext cx="3623483" cy="2417851"/>
          </a:xfrm>
          <a:prstGeom prst="rect">
            <a:avLst/>
          </a:prstGeom>
        </p:spPr>
      </p:pic>
    </p:spTree>
    <p:extLst>
      <p:ext uri="{BB962C8B-B14F-4D97-AF65-F5344CB8AC3E}">
        <p14:creationId xmlns:p14="http://schemas.microsoft.com/office/powerpoint/2010/main" val="36477392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5"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4" name="Title 3">
            <a:extLst>
              <a:ext uri="{FF2B5EF4-FFF2-40B4-BE49-F238E27FC236}">
                <a16:creationId xmlns:a16="http://schemas.microsoft.com/office/drawing/2014/main" id="{1B214543-B2C3-4114-91DC-A01A91D1FAF3}"/>
              </a:ext>
            </a:extLst>
          </p:cNvPr>
          <p:cNvSpPr>
            <a:spLocks noGrp="1"/>
          </p:cNvSpPr>
          <p:nvPr>
            <p:ph type="title"/>
          </p:nvPr>
        </p:nvSpPr>
        <p:spPr/>
        <p:txBody>
          <a:bodyPr/>
          <a:lstStyle/>
          <a:p>
            <a:r>
              <a:rPr lang="en-US" dirty="0" err="1"/>
              <a:t>Arnes</a:t>
            </a:r>
            <a:endParaRPr lang="en-US" dirty="0"/>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0" y="2435225"/>
            <a:ext cx="8596313" cy="4240213"/>
          </a:xfrm>
        </p:spPr>
        <p:txBody>
          <a:bodyPr>
            <a:normAutofit/>
          </a:bodyPr>
          <a:lstStyle/>
          <a:p>
            <a:r>
              <a:rPr lang="es-ES" sz="2400" dirty="0"/>
              <a:t>Un PFAS consta de los siguientes componentes:</a:t>
            </a:r>
            <a:endParaRPr lang="en-US" sz="2000" dirty="0"/>
          </a:p>
          <a:p>
            <a:pPr lvl="1"/>
            <a:r>
              <a:rPr lang="en-US" sz="4800" b="1" dirty="0">
                <a:solidFill>
                  <a:schemeClr val="bg2">
                    <a:lumMod val="90000"/>
                  </a:schemeClr>
                </a:solidFill>
              </a:rPr>
              <a:t>A </a:t>
            </a:r>
            <a:r>
              <a:rPr lang="en-US" sz="2000" dirty="0">
                <a:solidFill>
                  <a:schemeClr val="bg2">
                    <a:lumMod val="90000"/>
                  </a:schemeClr>
                </a:solidFill>
              </a:rPr>
              <a:t>punto de </a:t>
            </a:r>
            <a:r>
              <a:rPr lang="en-US" sz="2000" dirty="0" err="1">
                <a:solidFill>
                  <a:schemeClr val="bg2">
                    <a:lumMod val="90000"/>
                  </a:schemeClr>
                </a:solidFill>
              </a:rPr>
              <a:t>Ancla</a:t>
            </a:r>
            <a:endParaRPr lang="en-US" sz="2000" dirty="0">
              <a:solidFill>
                <a:schemeClr val="bg2">
                  <a:lumMod val="90000"/>
                </a:schemeClr>
              </a:solidFill>
            </a:endParaRPr>
          </a:p>
          <a:p>
            <a:pPr marL="457200" lvl="1" indent="0">
              <a:buNone/>
            </a:pPr>
            <a:endParaRPr lang="en-US" dirty="0"/>
          </a:p>
          <a:p>
            <a:pPr lvl="1"/>
            <a:r>
              <a:rPr lang="en-US" sz="4800" b="1" dirty="0"/>
              <a:t>B </a:t>
            </a:r>
            <a:r>
              <a:rPr lang="en-US" sz="2000" dirty="0"/>
              <a:t>Arnés de </a:t>
            </a:r>
            <a:r>
              <a:rPr lang="en-US" sz="2000" dirty="0" err="1"/>
              <a:t>cuerpo</a:t>
            </a:r>
            <a:endParaRPr lang="en-US" sz="2000" dirty="0"/>
          </a:p>
          <a:p>
            <a:pPr marL="457200" lvl="1" indent="0">
              <a:buNone/>
            </a:pPr>
            <a:endParaRPr lang="en-US" dirty="0"/>
          </a:p>
          <a:p>
            <a:pPr lvl="1"/>
            <a:r>
              <a:rPr lang="en-US" sz="4800" b="1" dirty="0">
                <a:solidFill>
                  <a:schemeClr val="bg2">
                    <a:lumMod val="90000"/>
                  </a:schemeClr>
                </a:solidFill>
              </a:rPr>
              <a:t>C </a:t>
            </a:r>
            <a:r>
              <a:rPr lang="en-US" sz="2000" dirty="0">
                <a:solidFill>
                  <a:schemeClr val="bg2">
                    <a:lumMod val="90000"/>
                  </a:schemeClr>
                </a:solidFill>
              </a:rPr>
              <a:t>Conectores</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977176" y="1343998"/>
            <a:ext cx="10507067" cy="584775"/>
          </a:xfrm>
          <a:prstGeom prst="rect">
            <a:avLst/>
          </a:prstGeom>
        </p:spPr>
        <p:txBody>
          <a:bodyPr wrap="square">
            <a:spAutoFit/>
          </a:bodyPr>
          <a:lstStyle/>
          <a:p>
            <a:pPr lvl="0" defTabSz="914400">
              <a:defRPr/>
            </a:pPr>
            <a:r>
              <a:rPr lang="es-ES" sz="3200" b="1" kern="0" dirty="0">
                <a:solidFill>
                  <a:srgbClr val="464646"/>
                </a:solidFill>
                <a:effectLst>
                  <a:outerShdw blurRad="31750" dist="25400" dir="5400000" algn="tl" rotWithShape="0">
                    <a:srgbClr val="000000">
                      <a:alpha val="25000"/>
                    </a:srgbClr>
                  </a:outerShdw>
                </a:effectLst>
                <a:latin typeface="Lucida Sans Unicode"/>
              </a:rPr>
              <a:t>Sistemas Personales de Detención de Caídas  (PFAS)</a:t>
            </a:r>
            <a:endParaRPr lang="en-US" kern="0" dirty="0">
              <a:solidFill>
                <a:sysClr val="windowText" lastClr="000000"/>
              </a:solidFill>
            </a:endParaRPr>
          </a:p>
        </p:txBody>
      </p:sp>
      <p:pic>
        <p:nvPicPr>
          <p:cNvPr id="7" name="Picture 6" descr="Arnes de cuerpo completo">
            <a:extLst>
              <a:ext uri="{FF2B5EF4-FFF2-40B4-BE49-F238E27FC236}">
                <a16:creationId xmlns:a16="http://schemas.microsoft.com/office/drawing/2014/main" id="{2085889E-0D8F-4D37-A7E0-90CDA7FC4C1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174975">
            <a:off x="9146074" y="2198908"/>
            <a:ext cx="2095810" cy="2764258"/>
          </a:xfrm>
          <a:prstGeom prst="rect">
            <a:avLst/>
          </a:prstGeom>
        </p:spPr>
      </p:pic>
      <p:sp>
        <p:nvSpPr>
          <p:cNvPr id="5" name="Rectangle 4">
            <a:extLst>
              <a:ext uri="{FF2B5EF4-FFF2-40B4-BE49-F238E27FC236}">
                <a16:creationId xmlns:a16="http://schemas.microsoft.com/office/drawing/2014/main" id="{722D8CD3-D663-44B3-9893-554EBF6E5AB4}"/>
              </a:ext>
            </a:extLst>
          </p:cNvPr>
          <p:cNvSpPr/>
          <p:nvPr/>
        </p:nvSpPr>
        <p:spPr>
          <a:xfrm>
            <a:off x="5031766" y="4876892"/>
            <a:ext cx="6482900" cy="1877437"/>
          </a:xfrm>
          <a:prstGeom prst="rect">
            <a:avLst/>
          </a:prstGeom>
        </p:spPr>
        <p:txBody>
          <a:bodyPr wrap="square">
            <a:spAutoFit/>
          </a:bodyPr>
          <a:lstStyle/>
          <a:p>
            <a:r>
              <a:rPr lang="en-US" b="1" dirty="0"/>
              <a:t>OSHA</a:t>
            </a:r>
            <a:r>
              <a:rPr lang="en-US" dirty="0"/>
              <a:t> </a:t>
            </a:r>
            <a:r>
              <a:rPr lang="es-ES" dirty="0"/>
              <a:t>define un arnés de cuerpo como</a:t>
            </a:r>
            <a:r>
              <a:rPr lang="en-US" dirty="0"/>
              <a:t>:</a:t>
            </a:r>
          </a:p>
          <a:p>
            <a:r>
              <a:rPr lang="en-US" dirty="0"/>
              <a:t>       </a:t>
            </a:r>
          </a:p>
          <a:p>
            <a:r>
              <a:rPr lang="en-US" sz="1600" dirty="0"/>
              <a:t>“… </a:t>
            </a:r>
            <a:r>
              <a:rPr lang="es-ES" sz="1600" dirty="0"/>
              <a:t>correas que pueden ser aseguradas sobre el empleado de una manera que distribuirá las fuerzas de la detención de la caída sobre por lo menos los muslos, la pelvis, la cintura, el pecho y los hombros con los medios para fijarlo a otros componentes de un sistema personal de la detención de la caída</a:t>
            </a:r>
            <a:r>
              <a:rPr lang="en-US" sz="1600" dirty="0"/>
              <a:t>”</a:t>
            </a:r>
          </a:p>
        </p:txBody>
      </p:sp>
    </p:spTree>
    <p:extLst>
      <p:ext uri="{BB962C8B-B14F-4D97-AF65-F5344CB8AC3E}">
        <p14:creationId xmlns:p14="http://schemas.microsoft.com/office/powerpoint/2010/main" val="1211400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4"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4" name="Title 3">
            <a:extLst>
              <a:ext uri="{FF2B5EF4-FFF2-40B4-BE49-F238E27FC236}">
                <a16:creationId xmlns:a16="http://schemas.microsoft.com/office/drawing/2014/main" id="{EC0ACCCA-D016-48F0-AFC3-7A6548FA6CDB}"/>
              </a:ext>
            </a:extLst>
          </p:cNvPr>
          <p:cNvSpPr>
            <a:spLocks noGrp="1"/>
          </p:cNvSpPr>
          <p:nvPr>
            <p:ph type="title"/>
          </p:nvPr>
        </p:nvSpPr>
        <p:spPr/>
        <p:txBody>
          <a:bodyPr/>
          <a:lstStyle/>
          <a:p>
            <a:r>
              <a:rPr lang="en-US" dirty="0"/>
              <a:t>Cordon de </a:t>
            </a:r>
            <a:r>
              <a:rPr lang="en-US" dirty="0" err="1"/>
              <a:t>conexion</a:t>
            </a:r>
            <a:endParaRPr lang="en-US" dirty="0"/>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0" y="2435225"/>
            <a:ext cx="8596313" cy="4240213"/>
          </a:xfrm>
        </p:spPr>
        <p:txBody>
          <a:bodyPr>
            <a:normAutofit/>
          </a:bodyPr>
          <a:lstStyle/>
          <a:p>
            <a:r>
              <a:rPr lang="es-ES" sz="2400" dirty="0"/>
              <a:t>Un PFAS consta de los siguientes componentes:</a:t>
            </a:r>
          </a:p>
          <a:p>
            <a:pPr marL="0" indent="0">
              <a:buNone/>
            </a:pPr>
            <a:endParaRPr lang="en-US" sz="1000" dirty="0"/>
          </a:p>
          <a:p>
            <a:pPr lvl="1"/>
            <a:r>
              <a:rPr lang="en-US" sz="4800" b="1" dirty="0">
                <a:solidFill>
                  <a:schemeClr val="bg2">
                    <a:lumMod val="90000"/>
                  </a:schemeClr>
                </a:solidFill>
              </a:rPr>
              <a:t>A </a:t>
            </a:r>
            <a:r>
              <a:rPr lang="en-US" sz="2000" dirty="0">
                <a:solidFill>
                  <a:schemeClr val="bg2">
                    <a:lumMod val="90000"/>
                  </a:schemeClr>
                </a:solidFill>
              </a:rPr>
              <a:t>punto de </a:t>
            </a:r>
            <a:r>
              <a:rPr lang="en-US" sz="2000" dirty="0" err="1">
                <a:solidFill>
                  <a:schemeClr val="bg2">
                    <a:lumMod val="90000"/>
                  </a:schemeClr>
                </a:solidFill>
              </a:rPr>
              <a:t>Ancla</a:t>
            </a:r>
            <a:endParaRPr lang="en-US" sz="2000" dirty="0">
              <a:solidFill>
                <a:schemeClr val="bg2">
                  <a:lumMod val="90000"/>
                </a:schemeClr>
              </a:solidFill>
            </a:endParaRPr>
          </a:p>
          <a:p>
            <a:pPr lvl="1"/>
            <a:endParaRPr lang="en-US" dirty="0"/>
          </a:p>
          <a:p>
            <a:pPr lvl="1"/>
            <a:r>
              <a:rPr lang="en-US" sz="4800" b="1" dirty="0">
                <a:solidFill>
                  <a:schemeClr val="bg2">
                    <a:lumMod val="90000"/>
                  </a:schemeClr>
                </a:solidFill>
              </a:rPr>
              <a:t>B </a:t>
            </a:r>
            <a:r>
              <a:rPr lang="en-US" sz="2000" dirty="0">
                <a:solidFill>
                  <a:schemeClr val="bg2">
                    <a:lumMod val="90000"/>
                  </a:schemeClr>
                </a:solidFill>
              </a:rPr>
              <a:t>Arnés de </a:t>
            </a:r>
            <a:r>
              <a:rPr lang="en-US" sz="2000" dirty="0" err="1">
                <a:solidFill>
                  <a:schemeClr val="bg2">
                    <a:lumMod val="90000"/>
                  </a:schemeClr>
                </a:solidFill>
              </a:rPr>
              <a:t>cuerpo</a:t>
            </a:r>
            <a:endParaRPr lang="en-US" sz="2000" dirty="0">
              <a:solidFill>
                <a:schemeClr val="bg2">
                  <a:lumMod val="90000"/>
                </a:schemeClr>
              </a:solidFill>
            </a:endParaRPr>
          </a:p>
          <a:p>
            <a:pPr lvl="1">
              <a:buNone/>
            </a:pPr>
            <a:endParaRPr lang="en-US" dirty="0"/>
          </a:p>
          <a:p>
            <a:pPr lvl="1"/>
            <a:r>
              <a:rPr lang="en-US" sz="4800" b="1" dirty="0"/>
              <a:t>C </a:t>
            </a:r>
            <a:r>
              <a:rPr lang="en-US" sz="2000" dirty="0"/>
              <a:t>Conectores</a:t>
            </a:r>
          </a:p>
          <a:p>
            <a:endParaRPr lang="en-US" dirty="0"/>
          </a:p>
        </p:txBody>
      </p:sp>
      <p:sp>
        <p:nvSpPr>
          <p:cNvPr id="2" name="Rectangle 1">
            <a:extLst>
              <a:ext uri="{FF2B5EF4-FFF2-40B4-BE49-F238E27FC236}">
                <a16:creationId xmlns:a16="http://schemas.microsoft.com/office/drawing/2014/main" id="{F15917AC-979E-40E0-9B5D-506CC196231D}"/>
              </a:ext>
            </a:extLst>
          </p:cNvPr>
          <p:cNvSpPr/>
          <p:nvPr/>
        </p:nvSpPr>
        <p:spPr>
          <a:xfrm>
            <a:off x="870114" y="1638012"/>
            <a:ext cx="10471166" cy="584775"/>
          </a:xfrm>
          <a:prstGeom prst="rect">
            <a:avLst/>
          </a:prstGeom>
        </p:spPr>
        <p:txBody>
          <a:bodyPr wrap="square">
            <a:spAutoFit/>
          </a:bodyPr>
          <a:lstStyle/>
          <a:p>
            <a:pPr lvl="0" defTabSz="914400">
              <a:defRPr/>
            </a:pPr>
            <a:r>
              <a:rPr lang="es-ES" sz="3200" b="1" kern="0" dirty="0">
                <a:solidFill>
                  <a:srgbClr val="464646"/>
                </a:solidFill>
                <a:effectLst>
                  <a:outerShdw blurRad="31750" dist="25400" dir="5400000" algn="tl" rotWithShape="0">
                    <a:srgbClr val="000000">
                      <a:alpha val="25000"/>
                    </a:srgbClr>
                  </a:outerShdw>
                </a:effectLst>
                <a:latin typeface="Lucida Sans Unicode"/>
              </a:rPr>
              <a:t>Sistemas Personales de Detención de Caídas  (PFAS)</a:t>
            </a:r>
            <a:endParaRPr lang="en-US" kern="0" dirty="0">
              <a:solidFill>
                <a:sysClr val="windowText" lastClr="000000"/>
              </a:solidFill>
            </a:endParaRPr>
          </a:p>
        </p:txBody>
      </p:sp>
      <p:pic>
        <p:nvPicPr>
          <p:cNvPr id="7" name="Picture 6" descr="Imagen de un cordón de conexión de 6 pies.">
            <a:extLst>
              <a:ext uri="{FF2B5EF4-FFF2-40B4-BE49-F238E27FC236}">
                <a16:creationId xmlns:a16="http://schemas.microsoft.com/office/drawing/2014/main" id="{0DCE6998-F02B-47CA-969B-52E562EE512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21123453">
            <a:off x="9161955" y="2310592"/>
            <a:ext cx="2000783" cy="1988397"/>
          </a:xfrm>
          <a:prstGeom prst="rect">
            <a:avLst/>
          </a:prstGeom>
        </p:spPr>
      </p:pic>
      <p:sp>
        <p:nvSpPr>
          <p:cNvPr id="5" name="Rectangle 4">
            <a:extLst>
              <a:ext uri="{FF2B5EF4-FFF2-40B4-BE49-F238E27FC236}">
                <a16:creationId xmlns:a16="http://schemas.microsoft.com/office/drawing/2014/main" id="{039C0DDF-8734-4805-92E6-D3D07712BD30}"/>
              </a:ext>
            </a:extLst>
          </p:cNvPr>
          <p:cNvSpPr/>
          <p:nvPr/>
        </p:nvSpPr>
        <p:spPr>
          <a:xfrm>
            <a:off x="4613565" y="4081495"/>
            <a:ext cx="6727716" cy="2554545"/>
          </a:xfrm>
          <a:prstGeom prst="rect">
            <a:avLst/>
          </a:prstGeom>
        </p:spPr>
        <p:txBody>
          <a:bodyPr wrap="square">
            <a:spAutoFit/>
          </a:bodyPr>
          <a:lstStyle/>
          <a:p>
            <a:r>
              <a:rPr lang="en-US" sz="2400" b="1" dirty="0">
                <a:latin typeface="nimbus-sans"/>
              </a:rPr>
              <a:t>Conectores</a:t>
            </a:r>
          </a:p>
          <a:p>
            <a:endParaRPr lang="en-US" sz="1000" b="1" dirty="0">
              <a:latin typeface="nimbus-sans"/>
            </a:endParaRPr>
          </a:p>
          <a:p>
            <a:r>
              <a:rPr lang="es-ES" dirty="0">
                <a:latin typeface="nimbus-sans"/>
              </a:rPr>
              <a:t>El subsistema de conexión es el eslabón crítico que une el desgaste del cuerpo al conector de anclaje/anclaje. Puede ser un cordón de absorción de energía, limitador de caída, cordón </a:t>
            </a:r>
            <a:r>
              <a:rPr lang="es-ES" dirty="0" err="1">
                <a:latin typeface="nimbus-sans"/>
              </a:rPr>
              <a:t>auto-retráctil</a:t>
            </a:r>
            <a:r>
              <a:rPr lang="es-ES" dirty="0">
                <a:latin typeface="nimbus-sans"/>
              </a:rPr>
              <a:t>, agarre de cuerda o sistema de recuperación. Los medios de conexión variarán dependiendo de si el trabajador está equipado para detención de caídas personal o posicionamiento de trabajo y restricción de viaje</a:t>
            </a:r>
            <a:endParaRPr lang="en-US" b="0" i="0" dirty="0">
              <a:effectLst/>
              <a:latin typeface="nimbus-sans"/>
            </a:endParaRPr>
          </a:p>
        </p:txBody>
      </p:sp>
    </p:spTree>
    <p:extLst>
      <p:ext uri="{BB962C8B-B14F-4D97-AF65-F5344CB8AC3E}">
        <p14:creationId xmlns:p14="http://schemas.microsoft.com/office/powerpoint/2010/main" val="295709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3"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EC96F0D0-B5BD-4247-8620-4ADA80D62A29}"/>
              </a:ext>
            </a:extLst>
          </p:cNvPr>
          <p:cNvSpPr>
            <a:spLocks noGrp="1"/>
          </p:cNvSpPr>
          <p:nvPr>
            <p:ph type="title"/>
          </p:nvPr>
        </p:nvSpPr>
        <p:spPr>
          <a:xfrm>
            <a:off x="427953" y="1191491"/>
            <a:ext cx="8596668" cy="1320800"/>
          </a:xfrm>
        </p:spPr>
        <p:txBody>
          <a:bodyPr>
            <a:normAutofit/>
          </a:bodyPr>
          <a:lstStyle/>
          <a:p>
            <a:pPr marL="342900" indent="-342900" algn="ctr">
              <a:spcBef>
                <a:spcPts val="1000"/>
              </a:spcBef>
              <a:buClr>
                <a:schemeClr val="accent1"/>
              </a:buClr>
              <a:buSzPct val="80000"/>
              <a:buFont typeface="Wingdings 3" charset="2"/>
              <a:buChar char=""/>
            </a:pPr>
            <a:r>
              <a:rPr lang="es-ES" sz="2400" b="1" u="sng" dirty="0">
                <a:solidFill>
                  <a:schemeClr val="tx1">
                    <a:lumMod val="75000"/>
                    <a:lumOff val="25000"/>
                  </a:schemeClr>
                </a:solidFill>
                <a:latin typeface="+mn-lt"/>
                <a:ea typeface="+mn-ea"/>
                <a:cs typeface="+mn-cs"/>
              </a:rPr>
              <a:t>En casi todas las industrias, hay áreas donde los trabajadores están sometidos a peligros de caída. </a:t>
            </a:r>
          </a:p>
          <a:p>
            <a:endParaRPr lang="en-US" dirty="0"/>
          </a:p>
        </p:txBody>
      </p:sp>
      <p:sp>
        <p:nvSpPr>
          <p:cNvPr id="3" name="Content Placeholder 2">
            <a:extLst>
              <a:ext uri="{FF2B5EF4-FFF2-40B4-BE49-F238E27FC236}">
                <a16:creationId xmlns:a16="http://schemas.microsoft.com/office/drawing/2014/main" id="{3B84EE7A-AA42-4447-AB93-B4621E7AF0A3}"/>
              </a:ext>
            </a:extLst>
          </p:cNvPr>
          <p:cNvSpPr>
            <a:spLocks noGrp="1"/>
          </p:cNvSpPr>
          <p:nvPr>
            <p:ph idx="4294967295"/>
          </p:nvPr>
        </p:nvSpPr>
        <p:spPr>
          <a:xfrm>
            <a:off x="2544763" y="1576388"/>
            <a:ext cx="9647237" cy="5157787"/>
          </a:xfrm>
        </p:spPr>
        <p:txBody>
          <a:bodyPr>
            <a:normAutofit/>
          </a:bodyPr>
          <a:lstStyle/>
          <a:p>
            <a:pPr algn="ctr"/>
            <a:endParaRPr lang="es-ES" sz="1100" dirty="0"/>
          </a:p>
          <a:p>
            <a:pPr algn="ctr"/>
            <a:endParaRPr lang="es-ES" sz="1100" dirty="0"/>
          </a:p>
          <a:p>
            <a:pPr marL="0" indent="0" algn="ctr">
              <a:buNone/>
            </a:pPr>
            <a:r>
              <a:rPr lang="es-ES" sz="2000" dirty="0"/>
              <a:t>Al seleccionar el equipo de protección contra caídas, tres componentes componen un sistema de protección contra caídas completo. Estos son los ABC de la protección contra caídas:
</a:t>
            </a:r>
            <a:r>
              <a:rPr lang="en-US" sz="2400" b="1" dirty="0"/>
              <a:t>        </a:t>
            </a:r>
            <a:r>
              <a:rPr lang="es-ES" sz="2400" b="1" dirty="0"/>
              <a:t>Anclaje... Cuerpo de apoyo... Medios de conexión</a:t>
            </a:r>
            <a:endParaRPr lang="en-US" sz="2400" b="1" dirty="0"/>
          </a:p>
          <a:p>
            <a:pPr marL="0" indent="0">
              <a:buNone/>
            </a:pPr>
            <a:endParaRPr lang="en-US" sz="1500" dirty="0"/>
          </a:p>
          <a:p>
            <a:pPr marL="0" indent="0" algn="ctr">
              <a:buNone/>
            </a:pPr>
            <a:r>
              <a:rPr lang="es-ES" sz="2000" dirty="0"/>
              <a:t>Cada uno debe estar en su lugar y utilizarse correctamente para proporcionar la máxima protección de los trabajadores.
</a:t>
            </a:r>
            <a:endParaRPr lang="en-US" sz="2000" dirty="0"/>
          </a:p>
          <a:p>
            <a:pPr marL="0" indent="0" algn="ctr">
              <a:buNone/>
            </a:pPr>
            <a:r>
              <a:rPr lang="es-ES" sz="2000" b="1" dirty="0"/>
              <a:t>El dispositivo de conexión es el eslabón más crítico en el montaje de un sistema de protección contra caídas seguro</a:t>
            </a:r>
            <a:r>
              <a:rPr lang="es-ES" sz="2000" dirty="0"/>
              <a:t>, ya que lleva la mayor fuerza durante una caída</a:t>
            </a:r>
            <a:r>
              <a:rPr lang="es-ES" sz="2000" b="1" dirty="0"/>
              <a:t>. </a:t>
            </a:r>
            <a:endParaRPr lang="en-US" dirty="0"/>
          </a:p>
        </p:txBody>
      </p:sp>
    </p:spTree>
    <p:extLst>
      <p:ext uri="{BB962C8B-B14F-4D97-AF65-F5344CB8AC3E}">
        <p14:creationId xmlns:p14="http://schemas.microsoft.com/office/powerpoint/2010/main" val="21378678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74792"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3" name="Title 2">
            <a:extLst>
              <a:ext uri="{FF2B5EF4-FFF2-40B4-BE49-F238E27FC236}">
                <a16:creationId xmlns:a16="http://schemas.microsoft.com/office/drawing/2014/main" id="{09A5E294-1A6A-4A95-A302-F88F58B64539}"/>
              </a:ext>
            </a:extLst>
          </p:cNvPr>
          <p:cNvSpPr>
            <a:spLocks noGrp="1"/>
          </p:cNvSpPr>
          <p:nvPr>
            <p:ph type="title"/>
          </p:nvPr>
        </p:nvSpPr>
        <p:spPr/>
        <p:txBody>
          <a:bodyPr>
            <a:normAutofit fontScale="90000"/>
          </a:bodyPr>
          <a:lstStyle/>
          <a:p>
            <a:r>
              <a:rPr lang="en-US" sz="8800" b="1" dirty="0">
                <a:solidFill>
                  <a:srgbClr val="75A7F0"/>
                </a:solidFill>
                <a:latin typeface="Viner Hand ITC" panose="03070502030502020203" pitchFamily="66" charset="0"/>
                <a:ea typeface="+mn-ea"/>
                <a:cs typeface="Browallia New" panose="020B0502040204020203" pitchFamily="34" charset="-34"/>
              </a:rPr>
              <a:t>REPASO</a:t>
            </a:r>
          </a:p>
          <a:p>
            <a:endParaRPr lang="en-US" dirty="0"/>
          </a:p>
        </p:txBody>
      </p:sp>
      <p:pic>
        <p:nvPicPr>
          <p:cNvPr id="7" name="Content Placeholder 6" descr="Imagen de una mano escribiendo la palabra “Repaso” ">
            <a:extLst>
              <a:ext uri="{FF2B5EF4-FFF2-40B4-BE49-F238E27FC236}">
                <a16:creationId xmlns:a16="http://schemas.microsoft.com/office/drawing/2014/main" id="{FEBF9A3A-4790-4C88-B69D-193FFA475F6A}"/>
              </a:ext>
            </a:extLst>
          </p:cNvPr>
          <p:cNvPicPr>
            <a:picLocks noGrp="1" noChangeAspect="1"/>
          </p:cNvPicPr>
          <p:nvPr>
            <p:ph idx="4294967295"/>
          </p:nvPr>
        </p:nvPicPr>
        <p:blipFill>
          <a:blip r:embed="rId2" cstate="email">
            <a:extLst>
              <a:ext uri="{28A0092B-C50C-407E-A947-70E740481C1C}">
                <a14:useLocalDpi xmlns:a14="http://schemas.microsoft.com/office/drawing/2010/main"/>
              </a:ext>
            </a:extLst>
          </a:blip>
          <a:stretch>
            <a:fillRect/>
          </a:stretch>
        </p:blipFill>
        <p:spPr>
          <a:xfrm>
            <a:off x="1403131" y="1728788"/>
            <a:ext cx="7697788" cy="5129212"/>
          </a:xfrm>
        </p:spPr>
      </p:pic>
    </p:spTree>
    <p:extLst>
      <p:ext uri="{BB962C8B-B14F-4D97-AF65-F5344CB8AC3E}">
        <p14:creationId xmlns:p14="http://schemas.microsoft.com/office/powerpoint/2010/main" val="27016504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 y="201636"/>
            <a:ext cx="9531458" cy="852249"/>
          </a:xfrm>
        </p:spPr>
        <p:txBody>
          <a:bodyPr>
            <a:normAutofit/>
          </a:bodyPr>
          <a:lstStyle/>
          <a:p>
            <a:pPr algn="ctr"/>
            <a:r>
              <a:rPr lang="en-US" sz="4000" b="1" dirty="0"/>
              <a:t>Comprobación de </a:t>
            </a:r>
            <a:r>
              <a:rPr lang="en-US" sz="4000" b="1" dirty="0" err="1"/>
              <a:t>Conocimientos</a:t>
            </a:r>
            <a:endParaRPr lang="en-US" sz="4000" b="1" dirty="0"/>
          </a:p>
        </p:txBody>
      </p:sp>
      <p:sp>
        <p:nvSpPr>
          <p:cNvPr id="3" name="Content Placeholder 2"/>
          <p:cNvSpPr>
            <a:spLocks noGrp="1"/>
          </p:cNvSpPr>
          <p:nvPr>
            <p:ph idx="1"/>
          </p:nvPr>
        </p:nvSpPr>
        <p:spPr>
          <a:xfrm>
            <a:off x="994116" y="1323536"/>
            <a:ext cx="8351361" cy="4395339"/>
          </a:xfrm>
        </p:spPr>
        <p:txBody>
          <a:bodyPr>
            <a:normAutofit/>
          </a:bodyPr>
          <a:lstStyle/>
          <a:p>
            <a:pPr marL="514350" indent="-514350">
              <a:buFont typeface="+mj-lt"/>
              <a:buAutoNum type="arabicPeriod"/>
            </a:pPr>
            <a:r>
              <a:rPr lang="es-ES" sz="3200" dirty="0"/>
              <a:t>¿Cuál es la primera línea de defensa cuando se trata de caídas en el lugar de trabajo?</a:t>
            </a:r>
          </a:p>
          <a:p>
            <a:pPr marL="514350" indent="-514350">
              <a:buFont typeface="+mj-lt"/>
              <a:buAutoNum type="arabicPeriod"/>
            </a:pPr>
            <a:endParaRPr lang="es-ES" sz="1100" dirty="0"/>
          </a:p>
          <a:p>
            <a:pPr marL="514350" indent="-514350">
              <a:buFont typeface="+mj-lt"/>
              <a:buAutoNum type="alphaLcParenR"/>
            </a:pPr>
            <a:r>
              <a:rPr lang="es-ES" sz="2400" dirty="0"/>
              <a:t>Controle la caída en sí una vez que ocurra
Elimine el peligro de caídas por completo</a:t>
            </a:r>
          </a:p>
          <a:p>
            <a:pPr marL="514350" indent="-514350">
              <a:buFont typeface="+mj-lt"/>
              <a:buAutoNum type="alphaLcParenR"/>
            </a:pPr>
            <a:r>
              <a:rPr lang="es-ES" sz="2400" dirty="0"/>
              <a:t>Con el peligro de caída presente, prevenga la caída.
Utilizar equipo de protección personal</a:t>
            </a:r>
            <a:endParaRPr lang="en-US" sz="2400" dirty="0"/>
          </a:p>
        </p:txBody>
      </p:sp>
    </p:spTree>
    <p:extLst>
      <p:ext uri="{BB962C8B-B14F-4D97-AF65-F5344CB8AC3E}">
        <p14:creationId xmlns:p14="http://schemas.microsoft.com/office/powerpoint/2010/main" val="12684053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 y="201636"/>
            <a:ext cx="9531458" cy="852249"/>
          </a:xfrm>
        </p:spPr>
        <p:txBody>
          <a:bodyPr>
            <a:normAutofit/>
          </a:bodyPr>
          <a:lstStyle/>
          <a:p>
            <a:pPr algn="ctr"/>
            <a:r>
              <a:rPr lang="en-US" sz="4000" b="1" dirty="0"/>
              <a:t>Comprobación de </a:t>
            </a:r>
            <a:r>
              <a:rPr lang="en-US" sz="4000" b="1" dirty="0" err="1"/>
              <a:t>Conocimientos</a:t>
            </a:r>
            <a:r>
              <a:rPr lang="en-US" sz="4000" b="1" baseline="0" dirty="0"/>
              <a:t> 2</a:t>
            </a:r>
            <a:endParaRPr lang="en-US" sz="4000" b="1" dirty="0"/>
          </a:p>
        </p:txBody>
      </p:sp>
      <p:sp>
        <p:nvSpPr>
          <p:cNvPr id="3" name="Content Placeholder 2"/>
          <p:cNvSpPr>
            <a:spLocks noGrp="1"/>
          </p:cNvSpPr>
          <p:nvPr>
            <p:ph idx="1"/>
          </p:nvPr>
        </p:nvSpPr>
        <p:spPr>
          <a:xfrm>
            <a:off x="994116" y="1323536"/>
            <a:ext cx="8351361" cy="4395339"/>
          </a:xfrm>
        </p:spPr>
        <p:txBody>
          <a:bodyPr>
            <a:normAutofit/>
          </a:bodyPr>
          <a:lstStyle/>
          <a:p>
            <a:pPr marL="514350" indent="-514350">
              <a:buFont typeface="+mj-lt"/>
              <a:buAutoNum type="arabicPeriod"/>
            </a:pPr>
            <a:r>
              <a:rPr lang="es-ES" sz="3200" dirty="0"/>
              <a:t>¿Cuál es la primera línea de defensa cuando se trata de caídas en el lugar de trabajo?</a:t>
            </a:r>
          </a:p>
          <a:p>
            <a:pPr marL="514350" indent="-514350">
              <a:buFont typeface="+mj-lt"/>
              <a:buAutoNum type="arabicPeriod"/>
            </a:pPr>
            <a:endParaRPr lang="es-ES" sz="1100" dirty="0"/>
          </a:p>
          <a:p>
            <a:pPr marL="514350" indent="-514350">
              <a:buFont typeface="+mj-lt"/>
              <a:buAutoNum type="alphaLcParenR"/>
            </a:pPr>
            <a:r>
              <a:rPr lang="es-ES" sz="2400" dirty="0"/>
              <a:t>Controle la caída en sí una vez que ocurra
Elimine el peligro de caídas por completo</a:t>
            </a:r>
          </a:p>
          <a:p>
            <a:pPr marL="514350" indent="-514350">
              <a:buFont typeface="+mj-lt"/>
              <a:buAutoNum type="alphaLcParenR"/>
            </a:pPr>
            <a:r>
              <a:rPr lang="es-ES" sz="2400" dirty="0"/>
              <a:t>Con el peligro de caída presente, prevenga la caída.
Utilizar equipo de protección personal</a:t>
            </a:r>
            <a:endParaRPr lang="en-US" sz="2400" dirty="0"/>
          </a:p>
        </p:txBody>
      </p:sp>
      <p:sp>
        <p:nvSpPr>
          <p:cNvPr id="4" name="Content Placeholder 2">
            <a:extLst>
              <a:ext uri="{FF2B5EF4-FFF2-40B4-BE49-F238E27FC236}">
                <a16:creationId xmlns:a16="http://schemas.microsoft.com/office/drawing/2014/main" id="{CD219FE3-F7C0-41AA-89BA-E5F8C1FD6D10}"/>
              </a:ext>
            </a:extLst>
          </p:cNvPr>
          <p:cNvSpPr txBox="1">
            <a:spLocks/>
          </p:cNvSpPr>
          <p:nvPr/>
        </p:nvSpPr>
        <p:spPr>
          <a:xfrm>
            <a:off x="1369676" y="5586354"/>
            <a:ext cx="7086600" cy="10981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4300" lvl="1" indent="0" algn="ctr">
              <a:buNone/>
            </a:pPr>
            <a:r>
              <a:rPr lang="es-ES" sz="3200" b="1" dirty="0"/>
              <a:t>Respuesta: </a:t>
            </a:r>
            <a:r>
              <a:rPr lang="es-ES" sz="3200" b="1" dirty="0">
                <a:solidFill>
                  <a:srgbClr val="FF0000"/>
                </a:solidFill>
              </a:rPr>
              <a:t>b. Elimine el peligro de caídas por completo
</a:t>
            </a:r>
            <a:endParaRPr lang="en-US" sz="3200" b="1" dirty="0">
              <a:solidFill>
                <a:srgbClr val="FF0000"/>
              </a:solidFill>
            </a:endParaRPr>
          </a:p>
        </p:txBody>
      </p:sp>
    </p:spTree>
    <p:extLst>
      <p:ext uri="{BB962C8B-B14F-4D97-AF65-F5344CB8AC3E}">
        <p14:creationId xmlns:p14="http://schemas.microsoft.com/office/powerpoint/2010/main" val="1364003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08308" y="201636"/>
            <a:ext cx="8527206" cy="1320800"/>
          </a:xfrm>
        </p:spPr>
        <p:txBody>
          <a:bodyPr>
            <a:normAutofit/>
          </a:bodyPr>
          <a:lstStyle/>
          <a:p>
            <a:pPr algn="ctr"/>
            <a:r>
              <a:rPr lang="en-US" sz="4000" b="1" dirty="0"/>
              <a:t>Comprobación de </a:t>
            </a:r>
            <a:r>
              <a:rPr lang="en-US" sz="4000" b="1" dirty="0" err="1"/>
              <a:t>Conocimientos</a:t>
            </a:r>
            <a:r>
              <a:rPr lang="en-US" sz="4000" b="1" dirty="0"/>
              <a:t> 3</a:t>
            </a:r>
          </a:p>
        </p:txBody>
      </p:sp>
      <p:sp>
        <p:nvSpPr>
          <p:cNvPr id="7" name="Content Placeholder 2">
            <a:extLst>
              <a:ext uri="{FF2B5EF4-FFF2-40B4-BE49-F238E27FC236}">
                <a16:creationId xmlns:a16="http://schemas.microsoft.com/office/drawing/2014/main" id="{43AD947B-0B33-43DD-A944-877ACB47107F}"/>
              </a:ext>
            </a:extLst>
          </p:cNvPr>
          <p:cNvSpPr txBox="1">
            <a:spLocks/>
          </p:cNvSpPr>
          <p:nvPr/>
        </p:nvSpPr>
        <p:spPr>
          <a:xfrm>
            <a:off x="802774" y="1139767"/>
            <a:ext cx="8217242" cy="492007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Font typeface="+mj-lt"/>
              <a:buAutoNum type="arabicPeriod" startAt="2"/>
            </a:pPr>
            <a:r>
              <a:rPr lang="es-ES" sz="2400" dirty="0"/>
              <a:t>Se requiere que un trabajador Quite una sección de la barandilla para recibir los materiales de una carretilla elevadora; ¿Cuál de los siguientes proporciona las mejores protecciones para prevenir una caída? </a:t>
            </a:r>
          </a:p>
          <a:p>
            <a:pPr marL="0" indent="0">
              <a:buNone/>
            </a:pPr>
            <a:endParaRPr lang="en-US" dirty="0"/>
          </a:p>
          <a:p>
            <a:pPr marL="1314450" lvl="2" indent="-514350">
              <a:buFont typeface="+mj-lt"/>
              <a:buAutoNum type="alphaLcPeriod"/>
            </a:pPr>
            <a:r>
              <a:rPr lang="es-ES" sz="2800" dirty="0"/>
              <a:t>Evite el borde
Utilice un sistema personal de detención de caídas
Utilice un sistema de sujeción de caídas
Usar asas de agarre</a:t>
            </a:r>
            <a:endParaRPr lang="en-US" dirty="0"/>
          </a:p>
        </p:txBody>
      </p:sp>
    </p:spTree>
    <p:extLst>
      <p:ext uri="{BB962C8B-B14F-4D97-AF65-F5344CB8AC3E}">
        <p14:creationId xmlns:p14="http://schemas.microsoft.com/office/powerpoint/2010/main" val="16217897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08308" y="201636"/>
            <a:ext cx="8527206" cy="1320800"/>
          </a:xfrm>
        </p:spPr>
        <p:txBody>
          <a:bodyPr>
            <a:normAutofit/>
          </a:bodyPr>
          <a:lstStyle/>
          <a:p>
            <a:pPr algn="ctr"/>
            <a:r>
              <a:rPr lang="en-US" sz="4000" b="1" dirty="0"/>
              <a:t>Comprobación de </a:t>
            </a:r>
            <a:r>
              <a:rPr lang="en-US" sz="4000" b="1" dirty="0" err="1"/>
              <a:t>Conocimientos</a:t>
            </a:r>
            <a:r>
              <a:rPr lang="en-US" sz="4000" b="1" dirty="0"/>
              <a:t> 4</a:t>
            </a:r>
          </a:p>
        </p:txBody>
      </p:sp>
      <p:sp>
        <p:nvSpPr>
          <p:cNvPr id="7" name="Content Placeholder 2">
            <a:extLst>
              <a:ext uri="{FF2B5EF4-FFF2-40B4-BE49-F238E27FC236}">
                <a16:creationId xmlns:a16="http://schemas.microsoft.com/office/drawing/2014/main" id="{43AD947B-0B33-43DD-A944-877ACB47107F}"/>
              </a:ext>
            </a:extLst>
          </p:cNvPr>
          <p:cNvSpPr txBox="1">
            <a:spLocks/>
          </p:cNvSpPr>
          <p:nvPr/>
        </p:nvSpPr>
        <p:spPr>
          <a:xfrm>
            <a:off x="802774" y="1139767"/>
            <a:ext cx="8217242" cy="492007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Font typeface="+mj-lt"/>
              <a:buAutoNum type="arabicPeriod" startAt="2"/>
            </a:pPr>
            <a:r>
              <a:rPr lang="es-ES" sz="2400" dirty="0"/>
              <a:t>Se requiere que un trabajador Quite una sección de la barandilla para recibir los materiales de una carretilla elevadora; ¿Cuál de los siguientes proporciona las mejores protecciones para prevenir una caída? </a:t>
            </a:r>
          </a:p>
          <a:p>
            <a:pPr marL="0" indent="0">
              <a:buNone/>
            </a:pPr>
            <a:endParaRPr lang="en-US" dirty="0"/>
          </a:p>
          <a:p>
            <a:pPr marL="1314450" lvl="2" indent="-514350">
              <a:buFont typeface="+mj-lt"/>
              <a:buAutoNum type="alphaLcPeriod"/>
            </a:pPr>
            <a:r>
              <a:rPr lang="es-ES" sz="2800" dirty="0"/>
              <a:t>Evite el borde
Utilice un sistema personal de detención de caídas
Utilice un sistema de sujeción de caídas
Usar asas de agarre</a:t>
            </a:r>
            <a:endParaRPr lang="en-US" dirty="0"/>
          </a:p>
        </p:txBody>
      </p:sp>
      <p:sp>
        <p:nvSpPr>
          <p:cNvPr id="3" name="TextBox 2">
            <a:extLst>
              <a:ext uri="{FF2B5EF4-FFF2-40B4-BE49-F238E27FC236}">
                <a16:creationId xmlns:a16="http://schemas.microsoft.com/office/drawing/2014/main" id="{29BFBD61-C274-48F4-AC90-C2C862D03E1C}"/>
              </a:ext>
            </a:extLst>
          </p:cNvPr>
          <p:cNvSpPr txBox="1"/>
          <p:nvPr/>
        </p:nvSpPr>
        <p:spPr>
          <a:xfrm>
            <a:off x="508309" y="6152828"/>
            <a:ext cx="10671511" cy="584775"/>
          </a:xfrm>
          <a:prstGeom prst="rect">
            <a:avLst/>
          </a:prstGeom>
          <a:noFill/>
        </p:spPr>
        <p:txBody>
          <a:bodyPr wrap="none" rtlCol="0">
            <a:spAutoFit/>
          </a:bodyPr>
          <a:lstStyle/>
          <a:p>
            <a:r>
              <a:rPr lang="es-ES" sz="3200" b="1" dirty="0"/>
              <a:t>Respuesta: </a:t>
            </a:r>
            <a:r>
              <a:rPr lang="es-ES" sz="3200" b="1" dirty="0">
                <a:solidFill>
                  <a:srgbClr val="FF0000"/>
                </a:solidFill>
              </a:rPr>
              <a:t>c. utilizar un sistema de sujeción de caídas</a:t>
            </a:r>
            <a:endParaRPr lang="en-US" dirty="0"/>
          </a:p>
        </p:txBody>
      </p:sp>
    </p:spTree>
    <p:extLst>
      <p:ext uri="{BB962C8B-B14F-4D97-AF65-F5344CB8AC3E}">
        <p14:creationId xmlns:p14="http://schemas.microsoft.com/office/powerpoint/2010/main" val="724591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Modu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5400" b="1" dirty="0"/>
              <a:t>Módulo-1</a:t>
            </a:r>
            <a:endParaRPr lang="en-US" sz="5400" dirty="0"/>
          </a:p>
        </p:txBody>
      </p:sp>
      <p:sp>
        <p:nvSpPr>
          <p:cNvPr id="37" name="Seriousness of Falls">
            <a:extLst>
              <a:ext uri="{FF2B5EF4-FFF2-40B4-BE49-F238E27FC236}">
                <a16:creationId xmlns:a16="http://schemas.microsoft.com/office/drawing/2014/main" id="{2DF76C95-E94B-4F6B-8630-320D9D59F0DE}"/>
              </a:ext>
            </a:extLst>
          </p:cNvPr>
          <p:cNvSpPr>
            <a:spLocks noGrp="1"/>
          </p:cNvSpPr>
          <p:nvPr>
            <p:ph idx="1"/>
          </p:nvPr>
        </p:nvSpPr>
        <p:spPr>
          <a:xfrm>
            <a:off x="3819642" y="818497"/>
            <a:ext cx="7230651" cy="5481563"/>
          </a:xfrm>
        </p:spPr>
        <p:txBody>
          <a:bodyPr anchor="ctr">
            <a:normAutofit/>
          </a:bodyPr>
          <a:lstStyle/>
          <a:p>
            <a:pPr marL="285750" indent="-285750">
              <a:buFont typeface="Arial" panose="020B0604020202020204" pitchFamily="34" charset="0"/>
              <a:buChar char="•"/>
            </a:pPr>
            <a:r>
              <a:rPr lang="en-US" sz="3600" b="1" dirty="0" err="1">
                <a:solidFill>
                  <a:srgbClr val="1B3049"/>
                </a:solidFill>
              </a:rPr>
              <a:t>Gravedad</a:t>
            </a:r>
            <a:r>
              <a:rPr lang="en-US" sz="3600" b="1" dirty="0">
                <a:solidFill>
                  <a:srgbClr val="1B3049"/>
                </a:solidFill>
              </a:rPr>
              <a:t> de las </a:t>
            </a:r>
            <a:r>
              <a:rPr lang="en-US" sz="3600" b="1" dirty="0" err="1">
                <a:solidFill>
                  <a:srgbClr val="1B3049"/>
                </a:solidFill>
              </a:rPr>
              <a:t>caídas</a:t>
            </a:r>
            <a:endParaRPr lang="en-US" sz="3600" b="1" dirty="0">
              <a:solidFill>
                <a:srgbClr val="1B3049"/>
              </a:solidFill>
            </a:endParaRPr>
          </a:p>
          <a:p>
            <a:pPr marL="285750" indent="-285750">
              <a:buFont typeface="Arial" panose="020B0604020202020204" pitchFamily="34" charset="0"/>
              <a:buChar char="•"/>
            </a:pPr>
            <a:endParaRPr lang="en-US" sz="1400" b="1" dirty="0">
              <a:solidFill>
                <a:srgbClr val="1B3049"/>
              </a:solidFill>
            </a:endParaRPr>
          </a:p>
          <a:p>
            <a:pPr marL="285750" indent="-285750">
              <a:spcBef>
                <a:spcPts val="1200"/>
              </a:spcBef>
              <a:buFont typeface="Arial" panose="020B0604020202020204" pitchFamily="34" charset="0"/>
              <a:buChar char="•"/>
            </a:pPr>
            <a:r>
              <a:rPr lang="es-ES" sz="3600" b="1" dirty="0">
                <a:solidFill>
                  <a:schemeClr val="bg2">
                    <a:lumMod val="90000"/>
                  </a:schemeClr>
                </a:solidFill>
              </a:rPr>
              <a:t>Planificación de          protección contra caídas</a:t>
            </a:r>
          </a:p>
          <a:p>
            <a:pPr marL="285750" indent="-285750">
              <a:spcBef>
                <a:spcPts val="1200"/>
              </a:spcBef>
              <a:buFont typeface="Arial" panose="020B0604020202020204" pitchFamily="34" charset="0"/>
              <a:buChar char="•"/>
            </a:pPr>
            <a:endParaRPr lang="en-US" sz="1400" b="1" dirty="0">
              <a:solidFill>
                <a:schemeClr val="bg2">
                  <a:lumMod val="90000"/>
                </a:schemeClr>
              </a:solidFill>
            </a:endParaRPr>
          </a:p>
          <a:p>
            <a:pPr marL="285750" indent="-285750">
              <a:spcBef>
                <a:spcPts val="600"/>
              </a:spcBef>
              <a:buFont typeface="Arial" panose="020B0604020202020204" pitchFamily="34" charset="0"/>
              <a:buChar char="•"/>
            </a:pPr>
            <a:r>
              <a:rPr lang="en-US" sz="3600" b="1" dirty="0" err="1">
                <a:solidFill>
                  <a:schemeClr val="bg2">
                    <a:lumMod val="90000"/>
                  </a:schemeClr>
                </a:solidFill>
              </a:rPr>
              <a:t>Componentes</a:t>
            </a:r>
            <a:r>
              <a:rPr lang="en-US" sz="3600" b="1" dirty="0">
                <a:solidFill>
                  <a:schemeClr val="bg2">
                    <a:lumMod val="90000"/>
                  </a:schemeClr>
                </a:solidFill>
              </a:rPr>
              <a:t> de un Sistema </a:t>
            </a:r>
            <a:r>
              <a:rPr lang="en-US" sz="3600" b="1" dirty="0" err="1">
                <a:solidFill>
                  <a:schemeClr val="bg2">
                    <a:lumMod val="90000"/>
                  </a:schemeClr>
                </a:solidFill>
              </a:rPr>
              <a:t>Anticaídas</a:t>
            </a:r>
            <a:endParaRPr lang="en-US" sz="3600" dirty="0">
              <a:solidFill>
                <a:schemeClr val="bg2">
                  <a:lumMod val="90000"/>
                </a:schemeClr>
              </a:solidFill>
            </a:endParaRPr>
          </a:p>
        </p:txBody>
      </p:sp>
    </p:spTree>
    <p:extLst>
      <p:ext uri="{BB962C8B-B14F-4D97-AF65-F5344CB8AC3E}">
        <p14:creationId xmlns:p14="http://schemas.microsoft.com/office/powerpoint/2010/main" val="4972819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19931" y="201636"/>
            <a:ext cx="8700714" cy="1320800"/>
          </a:xfrm>
        </p:spPr>
        <p:txBody>
          <a:bodyPr>
            <a:normAutofit/>
          </a:bodyPr>
          <a:lstStyle/>
          <a:p>
            <a:pPr algn="ctr"/>
            <a:r>
              <a:rPr lang="en-US" sz="4000" b="1" dirty="0"/>
              <a:t>Comprobación de </a:t>
            </a:r>
            <a:r>
              <a:rPr lang="en-US" sz="4000" b="1" dirty="0" err="1"/>
              <a:t>Conocimientos</a:t>
            </a:r>
            <a:r>
              <a:rPr lang="en-US" sz="4000" b="1" dirty="0"/>
              <a:t> 5</a:t>
            </a:r>
          </a:p>
        </p:txBody>
      </p:sp>
      <p:sp>
        <p:nvSpPr>
          <p:cNvPr id="5" name="Content Placeholder 2">
            <a:extLst>
              <a:ext uri="{FF2B5EF4-FFF2-40B4-BE49-F238E27FC236}">
                <a16:creationId xmlns:a16="http://schemas.microsoft.com/office/drawing/2014/main" id="{1DE09D47-700C-484B-B463-293238766176}"/>
              </a:ext>
            </a:extLst>
          </p:cNvPr>
          <p:cNvSpPr>
            <a:spLocks noGrp="1"/>
          </p:cNvSpPr>
          <p:nvPr>
            <p:ph idx="1"/>
          </p:nvPr>
        </p:nvSpPr>
        <p:spPr>
          <a:xfrm>
            <a:off x="914399" y="1295398"/>
            <a:ext cx="7540283" cy="4392639"/>
          </a:xfrm>
        </p:spPr>
        <p:txBody>
          <a:bodyPr>
            <a:normAutofit/>
          </a:bodyPr>
          <a:lstStyle/>
          <a:p>
            <a:pPr marL="514350" indent="-514350">
              <a:buFont typeface="+mj-lt"/>
              <a:buAutoNum type="arabicPeriod" startAt="3"/>
            </a:pPr>
            <a:r>
              <a:rPr lang="es-ES" sz="2800" dirty="0"/>
              <a:t>Un punto de anclaje del sistema de detención de caídas personal (PFAS) debe ser capaz de manejar ___ libras. </a:t>
            </a:r>
          </a:p>
          <a:p>
            <a:pPr marL="514350" indent="-514350">
              <a:buFont typeface="+mj-lt"/>
              <a:buAutoNum type="arabicPeriod" startAt="3"/>
            </a:pPr>
            <a:endParaRPr lang="en-US" sz="2800" dirty="0"/>
          </a:p>
          <a:p>
            <a:pPr marL="1314450" lvl="2" indent="-514350">
              <a:buFont typeface="+mj-lt"/>
              <a:buAutoNum type="alphaLcPeriod"/>
            </a:pPr>
            <a:r>
              <a:rPr lang="en-US" sz="2800" dirty="0"/>
              <a:t>2,000</a:t>
            </a:r>
          </a:p>
          <a:p>
            <a:pPr marL="1314450" lvl="2" indent="-514350">
              <a:buFont typeface="+mj-lt"/>
              <a:buAutoNum type="alphaLcPeriod"/>
            </a:pPr>
            <a:r>
              <a:rPr lang="en-US" sz="2800" dirty="0"/>
              <a:t>3,000</a:t>
            </a:r>
          </a:p>
          <a:p>
            <a:pPr marL="1314450" lvl="2" indent="-514350">
              <a:buFont typeface="+mj-lt"/>
              <a:buAutoNum type="alphaLcPeriod"/>
            </a:pPr>
            <a:r>
              <a:rPr lang="en-US" sz="2800" dirty="0"/>
              <a:t>4,000</a:t>
            </a:r>
          </a:p>
          <a:p>
            <a:pPr marL="1314450" lvl="2" indent="-514350">
              <a:buFont typeface="+mj-lt"/>
              <a:buAutoNum type="alphaLcPeriod"/>
            </a:pPr>
            <a:r>
              <a:rPr lang="en-US" sz="2800" dirty="0"/>
              <a:t>5,000</a:t>
            </a:r>
          </a:p>
        </p:txBody>
      </p:sp>
    </p:spTree>
    <p:extLst>
      <p:ext uri="{BB962C8B-B14F-4D97-AF65-F5344CB8AC3E}">
        <p14:creationId xmlns:p14="http://schemas.microsoft.com/office/powerpoint/2010/main" val="20799359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4951" y="201636"/>
            <a:ext cx="8617057" cy="1320800"/>
          </a:xfrm>
        </p:spPr>
        <p:txBody>
          <a:bodyPr>
            <a:normAutofit/>
          </a:bodyPr>
          <a:lstStyle/>
          <a:p>
            <a:pPr algn="ctr"/>
            <a:r>
              <a:rPr lang="en-US" sz="4000" b="1" dirty="0"/>
              <a:t>Comprobación de </a:t>
            </a:r>
            <a:r>
              <a:rPr lang="en-US" sz="4000" b="1" dirty="0" err="1"/>
              <a:t>Conocimientos</a:t>
            </a:r>
            <a:r>
              <a:rPr lang="en-US" sz="4000" b="1" dirty="0"/>
              <a:t> 6</a:t>
            </a:r>
          </a:p>
        </p:txBody>
      </p:sp>
      <p:sp>
        <p:nvSpPr>
          <p:cNvPr id="5" name="Content Placeholder 2">
            <a:extLst>
              <a:ext uri="{FF2B5EF4-FFF2-40B4-BE49-F238E27FC236}">
                <a16:creationId xmlns:a16="http://schemas.microsoft.com/office/drawing/2014/main" id="{1DE09D47-700C-484B-B463-293238766176}"/>
              </a:ext>
            </a:extLst>
          </p:cNvPr>
          <p:cNvSpPr>
            <a:spLocks noGrp="1"/>
          </p:cNvSpPr>
          <p:nvPr>
            <p:ph idx="1"/>
          </p:nvPr>
        </p:nvSpPr>
        <p:spPr>
          <a:xfrm>
            <a:off x="914399" y="1295398"/>
            <a:ext cx="7540283" cy="4392639"/>
          </a:xfrm>
        </p:spPr>
        <p:txBody>
          <a:bodyPr>
            <a:normAutofit/>
          </a:bodyPr>
          <a:lstStyle/>
          <a:p>
            <a:pPr marL="514350" indent="-514350">
              <a:buFont typeface="+mj-lt"/>
              <a:buAutoNum type="arabicPeriod" startAt="3"/>
            </a:pPr>
            <a:r>
              <a:rPr lang="es-ES" sz="2800" dirty="0"/>
              <a:t>Un punto de anclaje del sistema de detención de caídas personal (PFAS) debe ser capaz de manejar ___ libras. </a:t>
            </a:r>
          </a:p>
          <a:p>
            <a:pPr marL="514350" indent="-514350">
              <a:buFont typeface="+mj-lt"/>
              <a:buAutoNum type="arabicPeriod" startAt="3"/>
            </a:pPr>
            <a:endParaRPr lang="en-US" sz="2800" dirty="0"/>
          </a:p>
          <a:p>
            <a:pPr marL="1314450" lvl="2" indent="-514350">
              <a:buFont typeface="+mj-lt"/>
              <a:buAutoNum type="alphaLcPeriod"/>
            </a:pPr>
            <a:r>
              <a:rPr lang="en-US" sz="2800" dirty="0"/>
              <a:t>2,000</a:t>
            </a:r>
          </a:p>
          <a:p>
            <a:pPr marL="1314450" lvl="2" indent="-514350">
              <a:buFont typeface="+mj-lt"/>
              <a:buAutoNum type="alphaLcPeriod"/>
            </a:pPr>
            <a:r>
              <a:rPr lang="en-US" sz="2800" dirty="0"/>
              <a:t>3,000</a:t>
            </a:r>
          </a:p>
          <a:p>
            <a:pPr marL="1314450" lvl="2" indent="-514350">
              <a:buFont typeface="+mj-lt"/>
              <a:buAutoNum type="alphaLcPeriod"/>
            </a:pPr>
            <a:r>
              <a:rPr lang="en-US" sz="2800" dirty="0"/>
              <a:t>4,000</a:t>
            </a:r>
          </a:p>
          <a:p>
            <a:pPr marL="1314450" lvl="2" indent="-514350">
              <a:buFont typeface="+mj-lt"/>
              <a:buAutoNum type="alphaLcPeriod"/>
            </a:pPr>
            <a:r>
              <a:rPr lang="en-US" sz="2800" dirty="0"/>
              <a:t>5,000</a:t>
            </a:r>
          </a:p>
        </p:txBody>
      </p:sp>
      <p:sp>
        <p:nvSpPr>
          <p:cNvPr id="6" name="Content Placeholder 2">
            <a:extLst>
              <a:ext uri="{FF2B5EF4-FFF2-40B4-BE49-F238E27FC236}">
                <a16:creationId xmlns:a16="http://schemas.microsoft.com/office/drawing/2014/main" id="{95B9664F-686A-47DB-AA58-1F72556E7BBD}"/>
              </a:ext>
            </a:extLst>
          </p:cNvPr>
          <p:cNvSpPr txBox="1">
            <a:spLocks/>
          </p:cNvSpPr>
          <p:nvPr/>
        </p:nvSpPr>
        <p:spPr>
          <a:xfrm>
            <a:off x="43751" y="5827519"/>
            <a:ext cx="8229600" cy="8310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4300" lvl="1" indent="0" algn="ctr">
              <a:spcBef>
                <a:spcPts val="0"/>
              </a:spcBef>
              <a:buNone/>
            </a:pPr>
            <a:r>
              <a:rPr lang="en-US" sz="3200" b="1" dirty="0">
                <a:solidFill>
                  <a:prstClr val="black"/>
                </a:solidFill>
              </a:rPr>
              <a:t>Answer: </a:t>
            </a:r>
            <a:r>
              <a:rPr lang="en-US" sz="3200" b="1" dirty="0">
                <a:solidFill>
                  <a:srgbClr val="FF0000"/>
                </a:solidFill>
              </a:rPr>
              <a:t>d. 5,000</a:t>
            </a:r>
          </a:p>
        </p:txBody>
      </p:sp>
    </p:spTree>
    <p:extLst>
      <p:ext uri="{BB962C8B-B14F-4D97-AF65-F5344CB8AC3E}">
        <p14:creationId xmlns:p14="http://schemas.microsoft.com/office/powerpoint/2010/main" val="3525279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AA3C4-1B8A-40A0-9DE8-AA42F2AE6C42}"/>
              </a:ext>
            </a:extLst>
          </p:cNvPr>
          <p:cNvSpPr>
            <a:spLocks noGrp="1"/>
          </p:cNvSpPr>
          <p:nvPr>
            <p:ph type="title"/>
          </p:nvPr>
        </p:nvSpPr>
        <p:spPr>
          <a:xfrm>
            <a:off x="677334" y="408126"/>
            <a:ext cx="8596668" cy="1320800"/>
          </a:xfrm>
        </p:spPr>
        <p:txBody>
          <a:bodyPr>
            <a:normAutofit/>
          </a:bodyPr>
          <a:lstStyle/>
          <a:p>
            <a:pPr algn="ctr"/>
            <a:r>
              <a:rPr lang="en-US" sz="4400" u="sng" dirty="0" err="1">
                <a:latin typeface="Arial Black" panose="020B0A04020102020204" pitchFamily="34" charset="0"/>
              </a:rPr>
              <a:t>Recursos</a:t>
            </a:r>
            <a:r>
              <a:rPr lang="en-US" sz="4400" u="sng" dirty="0">
                <a:latin typeface="Arial Black" panose="020B0A04020102020204" pitchFamily="34" charset="0"/>
              </a:rPr>
              <a:t> </a:t>
            </a:r>
            <a:r>
              <a:rPr lang="en-US" sz="4400" u="sng" dirty="0" err="1">
                <a:latin typeface="Arial Black" panose="020B0A04020102020204" pitchFamily="34" charset="0"/>
              </a:rPr>
              <a:t>Adicionales</a:t>
            </a:r>
            <a:endParaRPr lang="en-US" sz="4400" u="sng" dirty="0">
              <a:latin typeface="Arial Black" panose="020B0A04020102020204" pitchFamily="34" charset="0"/>
            </a:endParaRPr>
          </a:p>
        </p:txBody>
      </p:sp>
      <p:sp>
        <p:nvSpPr>
          <p:cNvPr id="3" name="Content Placeholder 2">
            <a:extLst>
              <a:ext uri="{FF2B5EF4-FFF2-40B4-BE49-F238E27FC236}">
                <a16:creationId xmlns:a16="http://schemas.microsoft.com/office/drawing/2014/main" id="{56D2816A-1992-451C-B850-EEB85CE11716}"/>
              </a:ext>
            </a:extLst>
          </p:cNvPr>
          <p:cNvSpPr>
            <a:spLocks noGrp="1"/>
          </p:cNvSpPr>
          <p:nvPr>
            <p:ph idx="1"/>
          </p:nvPr>
        </p:nvSpPr>
        <p:spPr>
          <a:xfrm>
            <a:off x="731521" y="1631853"/>
            <a:ext cx="8795700" cy="5092504"/>
          </a:xfrm>
        </p:spPr>
        <p:txBody>
          <a:bodyPr>
            <a:normAutofit lnSpcReduction="10000"/>
          </a:bodyPr>
          <a:lstStyle/>
          <a:p>
            <a:r>
              <a:rPr lang="en-US" sz="2400" dirty="0"/>
              <a:t>OSHA website: </a:t>
            </a:r>
            <a:r>
              <a:rPr lang="en-US" sz="2400" u="sng" dirty="0">
                <a:solidFill>
                  <a:srgbClr val="0070C0"/>
                </a:solidFill>
              </a:rPr>
              <a:t>http://www.osha.gov </a:t>
            </a:r>
            <a:r>
              <a:rPr lang="en-US" sz="2400" dirty="0">
                <a:solidFill>
                  <a:schemeClr val="tx1">
                    <a:lumMod val="95000"/>
                    <a:lumOff val="5000"/>
                  </a:schemeClr>
                </a:solidFill>
              </a:rPr>
              <a:t>y</a:t>
            </a:r>
            <a:r>
              <a:rPr lang="en-US" sz="2400" dirty="0"/>
              <a:t> </a:t>
            </a:r>
            <a:r>
              <a:rPr lang="en-US" sz="2400" dirty="0" err="1"/>
              <a:t>Oficinas</a:t>
            </a:r>
            <a:r>
              <a:rPr lang="en-US" sz="2400" dirty="0"/>
              <a:t> de OSHA: </a:t>
            </a:r>
            <a:r>
              <a:rPr lang="en-US" sz="2400" dirty="0" err="1"/>
              <a:t>Llame</a:t>
            </a:r>
            <a:r>
              <a:rPr lang="en-US" sz="2400" dirty="0"/>
              <a:t> o </a:t>
            </a:r>
            <a:r>
              <a:rPr lang="en-US" sz="2400" dirty="0" err="1"/>
              <a:t>escriba</a:t>
            </a:r>
            <a:r>
              <a:rPr lang="en-US" sz="2400" dirty="0"/>
              <a:t> (800-321-OSHA)</a:t>
            </a:r>
          </a:p>
          <a:p>
            <a:endParaRPr lang="en-US" sz="2400" dirty="0"/>
          </a:p>
          <a:p>
            <a:r>
              <a:rPr lang="es-ES" sz="2400" dirty="0"/>
              <a:t>Especialistas en asistencia de cumplimiento en las oficinas de área </a:t>
            </a:r>
          </a:p>
          <a:p>
            <a:endParaRPr lang="en-US" sz="1400" dirty="0"/>
          </a:p>
          <a:p>
            <a:r>
              <a:rPr lang="en-US" sz="2400" dirty="0"/>
              <a:t>National Institute for Occupational Safety and Health (NIOSH) – OSHA’s sister agency</a:t>
            </a:r>
          </a:p>
          <a:p>
            <a:endParaRPr lang="en-US" sz="2400" dirty="0"/>
          </a:p>
          <a:p>
            <a:r>
              <a:rPr lang="en-US" sz="2400" dirty="0"/>
              <a:t>OSHA </a:t>
            </a:r>
            <a:r>
              <a:rPr lang="es-ES" sz="2400" dirty="0"/>
              <a:t>Centros educativos del Instituto de formación</a:t>
            </a:r>
            <a:endParaRPr lang="en-US" sz="2400" dirty="0"/>
          </a:p>
          <a:p>
            <a:endParaRPr lang="en-US" sz="2400" dirty="0"/>
          </a:p>
          <a:p>
            <a:r>
              <a:rPr lang="en-US" sz="2400" dirty="0" err="1"/>
              <a:t>Bibliotecas</a:t>
            </a:r>
            <a:r>
              <a:rPr lang="en-US" sz="2400" dirty="0"/>
              <a:t> </a:t>
            </a:r>
            <a:r>
              <a:rPr lang="en-US" sz="2400" dirty="0" err="1"/>
              <a:t>públicas</a:t>
            </a:r>
            <a:endParaRPr lang="en-US" dirty="0"/>
          </a:p>
        </p:txBody>
      </p:sp>
    </p:spTree>
    <p:extLst>
      <p:ext uri="{BB962C8B-B14F-4D97-AF65-F5344CB8AC3E}">
        <p14:creationId xmlns:p14="http://schemas.microsoft.com/office/powerpoint/2010/main" val="671650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5" name="Title 4">
            <a:extLst>
              <a:ext uri="{FF2B5EF4-FFF2-40B4-BE49-F238E27FC236}">
                <a16:creationId xmlns:a16="http://schemas.microsoft.com/office/drawing/2014/main" id="{8A1C2EA5-2584-4775-A3AC-B5322B679541}"/>
              </a:ext>
            </a:extLst>
          </p:cNvPr>
          <p:cNvSpPr>
            <a:spLocks noGrp="1"/>
          </p:cNvSpPr>
          <p:nvPr>
            <p:ph type="title"/>
          </p:nvPr>
        </p:nvSpPr>
        <p:spPr>
          <a:xfrm>
            <a:off x="469514" y="1586346"/>
            <a:ext cx="4476557" cy="4821410"/>
          </a:xfrm>
        </p:spPr>
        <p:txBody>
          <a:bodyPr>
            <a:noAutofit/>
          </a:bodyPr>
          <a:lstStyle/>
          <a:p>
            <a:pPr algn="ctr"/>
            <a:r>
              <a:rPr lang="es-ES" sz="5400" dirty="0"/>
              <a:t>Muertes en construcción por caídas</a:t>
            </a:r>
            <a:r>
              <a:rPr lang="en-US" sz="4000" dirty="0"/>
              <a:t/>
            </a:r>
            <a:br>
              <a:rPr lang="en-US" sz="4000" dirty="0"/>
            </a:br>
            <a:endParaRPr lang="en-US" sz="4000" dirty="0"/>
          </a:p>
        </p:txBody>
      </p:sp>
      <p:sp>
        <p:nvSpPr>
          <p:cNvPr id="8" name="TextBox 7">
            <a:extLst>
              <a:ext uri="{FF2B5EF4-FFF2-40B4-BE49-F238E27FC236}">
                <a16:creationId xmlns:a16="http://schemas.microsoft.com/office/drawing/2014/main" id="{43B84807-3DC5-42B1-8E38-D4C2AA16644D}"/>
              </a:ext>
            </a:extLst>
          </p:cNvPr>
          <p:cNvSpPr txBox="1"/>
          <p:nvPr/>
        </p:nvSpPr>
        <p:spPr>
          <a:xfrm>
            <a:off x="5393422" y="1270860"/>
            <a:ext cx="5424388" cy="4832092"/>
          </a:xfrm>
          <a:prstGeom prst="rect">
            <a:avLst/>
          </a:prstGeom>
          <a:noFill/>
        </p:spPr>
        <p:txBody>
          <a:bodyPr wrap="square" rtlCol="0">
            <a:spAutoFit/>
          </a:bodyPr>
          <a:lstStyle/>
          <a:p>
            <a:r>
              <a:rPr lang="es-ES" sz="4400" b="1" dirty="0">
                <a:solidFill>
                  <a:schemeClr val="accent1">
                    <a:lumMod val="75000"/>
                  </a:schemeClr>
                </a:solidFill>
              </a:rPr>
              <a:t>Caídas- 
384 de 991 total de muertes en construcción en 2016 
</a:t>
            </a:r>
            <a:endParaRPr lang="en-US" sz="4400" b="1" dirty="0">
              <a:solidFill>
                <a:schemeClr val="accent1">
                  <a:lumMod val="75000"/>
                </a:schemeClr>
              </a:solidFill>
            </a:endParaRPr>
          </a:p>
          <a:p>
            <a:r>
              <a:rPr lang="en-US" sz="4400" b="1" dirty="0">
                <a:solidFill>
                  <a:schemeClr val="accent1">
                    <a:lumMod val="75000"/>
                  </a:schemeClr>
                </a:solidFill>
              </a:rPr>
              <a:t>(38.7%)</a:t>
            </a:r>
          </a:p>
        </p:txBody>
      </p:sp>
      <p:sp>
        <p:nvSpPr>
          <p:cNvPr id="10" name="TextBox 9">
            <a:extLst>
              <a:ext uri="{FF2B5EF4-FFF2-40B4-BE49-F238E27FC236}">
                <a16:creationId xmlns:a16="http://schemas.microsoft.com/office/drawing/2014/main" id="{C998279D-E67C-4807-A5CB-7153FD7AEC6C}"/>
              </a:ext>
            </a:extLst>
          </p:cNvPr>
          <p:cNvSpPr txBox="1"/>
          <p:nvPr/>
        </p:nvSpPr>
        <p:spPr>
          <a:xfrm>
            <a:off x="8291596" y="5811865"/>
            <a:ext cx="3129383" cy="369332"/>
          </a:xfrm>
          <a:prstGeom prst="rect">
            <a:avLst/>
          </a:prstGeom>
          <a:noFill/>
        </p:spPr>
        <p:txBody>
          <a:bodyPr wrap="square" rtlCol="0">
            <a:spAutoFit/>
          </a:bodyPr>
          <a:lstStyle/>
          <a:p>
            <a:r>
              <a:rPr lang="en-US" dirty="0"/>
              <a:t>ORIGEN- osha.gov/</a:t>
            </a:r>
            <a:r>
              <a:rPr lang="en-US" dirty="0" err="1"/>
              <a:t>oshstats</a:t>
            </a:r>
            <a:r>
              <a:rPr lang="en-US" dirty="0"/>
              <a:t>/</a:t>
            </a:r>
          </a:p>
        </p:txBody>
      </p:sp>
    </p:spTree>
    <p:extLst>
      <p:ext uri="{BB962C8B-B14F-4D97-AF65-F5344CB8AC3E}">
        <p14:creationId xmlns:p14="http://schemas.microsoft.com/office/powerpoint/2010/main" val="1261142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E1EF56-A0D6-470C-AEC3-C69B3C36E7DD}"/>
              </a:ext>
            </a:extLst>
          </p:cNvPr>
          <p:cNvSpPr txBox="1"/>
          <p:nvPr/>
        </p:nvSpPr>
        <p:spPr>
          <a:xfrm>
            <a:off x="5392049" y="182556"/>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Title 1">
            <a:extLst>
              <a:ext uri="{FF2B5EF4-FFF2-40B4-BE49-F238E27FC236}">
                <a16:creationId xmlns:a16="http://schemas.microsoft.com/office/drawing/2014/main" id="{60771B1C-0388-4579-9FC5-3E12366B3C3C}"/>
              </a:ext>
            </a:extLst>
          </p:cNvPr>
          <p:cNvSpPr>
            <a:spLocks noGrp="1"/>
          </p:cNvSpPr>
          <p:nvPr>
            <p:ph type="title"/>
          </p:nvPr>
        </p:nvSpPr>
        <p:spPr/>
        <p:txBody>
          <a:bodyPr>
            <a:normAutofit/>
          </a:bodyPr>
          <a:lstStyle/>
          <a:p>
            <a:r>
              <a:rPr lang="en-US" sz="3700" b="1" u="sng" dirty="0" err="1">
                <a:solidFill>
                  <a:schemeClr val="tx1">
                    <a:lumMod val="75000"/>
                    <a:lumOff val="25000"/>
                  </a:schemeClr>
                </a:solidFill>
                <a:latin typeface="+mn-lt"/>
                <a:ea typeface="+mn-ea"/>
                <a:cs typeface="+mn-cs"/>
              </a:rPr>
              <a:t>Según</a:t>
            </a:r>
            <a:r>
              <a:rPr lang="en-US" sz="3700" b="1" u="sng" dirty="0">
                <a:solidFill>
                  <a:schemeClr val="tx1">
                    <a:lumMod val="75000"/>
                    <a:lumOff val="25000"/>
                  </a:schemeClr>
                </a:solidFill>
                <a:latin typeface="+mn-lt"/>
                <a:ea typeface="+mn-ea"/>
                <a:cs typeface="+mn-cs"/>
              </a:rPr>
              <a:t> el CDC</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3222625" y="2160588"/>
            <a:ext cx="8969375" cy="4514850"/>
          </a:xfrm>
        </p:spPr>
        <p:txBody>
          <a:bodyPr vert="horz" lIns="91440" tIns="45720" rIns="91440" bIns="45720" rtlCol="0">
            <a:normAutofit fontScale="92500" lnSpcReduction="20000"/>
          </a:bodyPr>
          <a:lstStyle/>
          <a:p>
            <a:pPr marL="0" indent="0" algn="ctr">
              <a:buNone/>
            </a:pPr>
            <a:endParaRPr lang="es-ES" sz="4000" b="1" u="sng" dirty="0"/>
          </a:p>
          <a:p>
            <a:pPr marL="0" indent="0" algn="ctr">
              <a:buNone/>
            </a:pPr>
            <a:r>
              <a:rPr lang="es-ES" sz="4000" b="1" u="sng" dirty="0"/>
              <a:t> 
El trauma cerebral (TBI) fue la causa de muerte en 41% de las muertes por caídas
</a:t>
            </a:r>
            <a:endParaRPr lang="en-US" dirty="0">
              <a:latin typeface="+mj-lt"/>
            </a:endParaRPr>
          </a:p>
          <a:p>
            <a:pPr marL="0" indent="0" algn="ctr">
              <a:buNone/>
            </a:pPr>
            <a:endParaRPr lang="en-US" dirty="0">
              <a:latin typeface="+mj-lt"/>
            </a:endParaRPr>
          </a:p>
          <a:p>
            <a:pPr marL="0" indent="0" algn="ctr">
              <a:buNone/>
            </a:pPr>
            <a:endParaRPr lang="en-US" dirty="0">
              <a:latin typeface="+mj-lt"/>
            </a:endParaRPr>
          </a:p>
          <a:p>
            <a:pPr marL="0" indent="0" algn="ctr">
              <a:buNone/>
            </a:pPr>
            <a:r>
              <a:rPr lang="en-US" dirty="0">
                <a:latin typeface="+mj-lt"/>
              </a:rPr>
              <a:t>                                                  https://www.cdc.gov/traumaticbraininjury/severe.html </a:t>
            </a:r>
            <a:endParaRPr lang="en-US" sz="1400" dirty="0">
              <a:latin typeface="+mj-lt"/>
            </a:endParaRPr>
          </a:p>
        </p:txBody>
      </p:sp>
    </p:spTree>
    <p:extLst>
      <p:ext uri="{BB962C8B-B14F-4D97-AF65-F5344CB8AC3E}">
        <p14:creationId xmlns:p14="http://schemas.microsoft.com/office/powerpoint/2010/main" val="3818670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2F66F-0E1D-478C-8B22-C84133015139}"/>
              </a:ext>
            </a:extLst>
          </p:cNvPr>
          <p:cNvSpPr>
            <a:spLocks noGrp="1"/>
          </p:cNvSpPr>
          <p:nvPr>
            <p:ph type="title"/>
          </p:nvPr>
        </p:nvSpPr>
        <p:spPr>
          <a:xfrm>
            <a:off x="760461" y="401782"/>
            <a:ext cx="8596668" cy="1320800"/>
          </a:xfrm>
          <a:noFill/>
          <a:ln w="25400">
            <a:noFill/>
          </a:ln>
        </p:spPr>
        <p:txBody>
          <a:bodyPr wrap="none" rtlCol="0">
            <a:spAutoFit/>
          </a:bodyPr>
          <a:lstStyle/>
          <a:p>
            <a:r>
              <a:rPr lang="en-US" sz="4400" dirty="0">
                <a:solidFill>
                  <a:srgbClr val="37495F"/>
                </a:solidFill>
                <a:latin typeface="+mn-lt"/>
                <a:ea typeface="+mn-ea"/>
                <a:cs typeface="+mn-cs"/>
              </a:rPr>
              <a:t>Protección contra </a:t>
            </a:r>
            <a:r>
              <a:rPr lang="en-US" sz="4400" dirty="0" err="1">
                <a:solidFill>
                  <a:srgbClr val="37495F"/>
                </a:solidFill>
                <a:latin typeface="+mn-lt"/>
                <a:ea typeface="+mn-ea"/>
                <a:cs typeface="+mn-cs"/>
              </a:rPr>
              <a:t>Caídas</a:t>
            </a:r>
            <a:r>
              <a:rPr lang="en-US" sz="4400" dirty="0">
                <a:solidFill>
                  <a:srgbClr val="37495F"/>
                </a:solidFill>
                <a:latin typeface="+mn-lt"/>
                <a:ea typeface="+mn-ea"/>
                <a:cs typeface="+mn-cs"/>
              </a:rPr>
              <a:t> </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1979613" y="1471613"/>
            <a:ext cx="10212387" cy="4278312"/>
          </a:xfrm>
        </p:spPr>
        <p:txBody>
          <a:bodyPr vert="horz" lIns="91440" tIns="45720" rIns="91440" bIns="45720" rtlCol="0">
            <a:noAutofit/>
          </a:bodyPr>
          <a:lstStyle/>
          <a:p>
            <a:r>
              <a:rPr lang="es-ES" sz="3200" dirty="0"/>
              <a:t>La mediana de la distancia letal para las caídas es de cuatro pisos o 48 pies... según el libro de referencia "anestesia traumatológica”.</a:t>
            </a:r>
          </a:p>
          <a:p>
            <a:endParaRPr lang="es-ES" sz="1100" dirty="0"/>
          </a:p>
          <a:p>
            <a:r>
              <a:rPr lang="en-US" sz="3200" dirty="0"/>
              <a:t> </a:t>
            </a:r>
            <a:r>
              <a:rPr lang="es-ES" sz="3200" dirty="0"/>
              <a:t>Esto significa que 50% de las personas que caen cuatro historias </a:t>
            </a:r>
            <a:r>
              <a:rPr lang="es-ES" sz="3200" b="1" dirty="0"/>
              <a:t>morirán</a:t>
            </a:r>
            <a:r>
              <a:rPr lang="es-ES" sz="3200" dirty="0"/>
              <a:t>. ... </a:t>
            </a:r>
            <a:endParaRPr lang="en-US" sz="4400" b="1" dirty="0"/>
          </a:p>
          <a:p>
            <a:pPr marL="0" indent="0">
              <a:buNone/>
            </a:pPr>
            <a:endParaRPr lang="en-US" sz="1100" b="1" dirty="0"/>
          </a:p>
          <a:p>
            <a:r>
              <a:rPr lang="es-ES" sz="3200" dirty="0"/>
              <a:t>No se toma mucho de una caída para causar daños. "Desde una altura de 3 metros (aproximadamente 10 pies) se podría fracturar la columna vertebral"</a:t>
            </a:r>
            <a:endParaRPr lang="en-US" sz="3200" dirty="0"/>
          </a:p>
        </p:txBody>
      </p:sp>
    </p:spTree>
    <p:extLst>
      <p:ext uri="{BB962C8B-B14F-4D97-AF65-F5344CB8AC3E}">
        <p14:creationId xmlns:p14="http://schemas.microsoft.com/office/powerpoint/2010/main" val="387505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2C91-0DD2-49E9-A4C4-FEFC63B19638}"/>
              </a:ext>
            </a:extLst>
          </p:cNvPr>
          <p:cNvSpPr>
            <a:spLocks noGrp="1"/>
          </p:cNvSpPr>
          <p:nvPr>
            <p:ph type="title"/>
          </p:nvPr>
        </p:nvSpPr>
        <p:spPr>
          <a:xfrm>
            <a:off x="885153" y="344488"/>
            <a:ext cx="8596668" cy="1320800"/>
          </a:xfrm>
          <a:noFill/>
          <a:ln w="25400">
            <a:solidFill>
              <a:schemeClr val="accent1"/>
            </a:solidFill>
          </a:ln>
        </p:spPr>
        <p:txBody>
          <a:bodyPr wrap="none" rtlCol="0">
            <a:spAutoFit/>
          </a:bodyPr>
          <a:lstStyle/>
          <a:p>
            <a:r>
              <a:rPr lang="en-US" sz="4400" dirty="0">
                <a:solidFill>
                  <a:srgbClr val="37495F"/>
                </a:solidFill>
                <a:latin typeface="+mn-lt"/>
                <a:ea typeface="+mn-ea"/>
                <a:cs typeface="+mn-cs"/>
              </a:rPr>
              <a:t>Protección contra </a:t>
            </a:r>
            <a:r>
              <a:rPr lang="en-US" sz="4400" dirty="0" err="1">
                <a:solidFill>
                  <a:srgbClr val="37495F"/>
                </a:solidFill>
                <a:latin typeface="+mn-lt"/>
                <a:ea typeface="+mn-ea"/>
                <a:cs typeface="+mn-cs"/>
              </a:rPr>
              <a:t>Caídas</a:t>
            </a:r>
            <a:r>
              <a:rPr lang="en-US" sz="4400" dirty="0">
                <a:solidFill>
                  <a:srgbClr val="37495F"/>
                </a:solidFill>
                <a:latin typeface="+mn-lt"/>
                <a:ea typeface="+mn-ea"/>
                <a:cs typeface="+mn-cs"/>
              </a:rPr>
              <a:t>  2</a:t>
            </a:r>
          </a:p>
        </p:txBody>
      </p:sp>
      <p:sp>
        <p:nvSpPr>
          <p:cNvPr id="7" name="Content Placeholder 6">
            <a:extLst>
              <a:ext uri="{FF2B5EF4-FFF2-40B4-BE49-F238E27FC236}">
                <a16:creationId xmlns:a16="http://schemas.microsoft.com/office/drawing/2014/main" id="{15AB9AD4-5262-42ED-80E8-8B852E360662}"/>
              </a:ext>
            </a:extLst>
          </p:cNvPr>
          <p:cNvSpPr>
            <a:spLocks noGrp="1"/>
          </p:cNvSpPr>
          <p:nvPr>
            <p:ph idx="4294967295"/>
          </p:nvPr>
        </p:nvSpPr>
        <p:spPr>
          <a:xfrm>
            <a:off x="2103438" y="1665288"/>
            <a:ext cx="10088562" cy="5665787"/>
          </a:xfrm>
        </p:spPr>
        <p:txBody>
          <a:bodyPr vert="horz" lIns="91440" tIns="45720" rIns="91440" bIns="45720" rtlCol="0">
            <a:normAutofit fontScale="62500" lnSpcReduction="20000"/>
          </a:bodyPr>
          <a:lstStyle/>
          <a:p>
            <a:r>
              <a:rPr lang="en-US" sz="5100" dirty="0"/>
              <a:t> </a:t>
            </a:r>
            <a:r>
              <a:rPr lang="es-ES" sz="5100" dirty="0"/>
              <a:t>Las estrategias de prevención deben enfatizar </a:t>
            </a:r>
          </a:p>
          <a:p>
            <a:pPr marL="0" indent="0">
              <a:buNone/>
            </a:pPr>
            <a:endParaRPr lang="en-US" sz="4500" dirty="0"/>
          </a:p>
          <a:p>
            <a:r>
              <a:rPr lang="en-US" sz="5100" dirty="0"/>
              <a:t> </a:t>
            </a:r>
            <a:r>
              <a:rPr lang="es-ES" sz="5100" dirty="0"/>
              <a:t>Educación, formación, creación de entornos más seguros </a:t>
            </a:r>
            <a:endParaRPr lang="en-US" sz="5100" dirty="0"/>
          </a:p>
          <a:p>
            <a:pPr marL="0" indent="0">
              <a:buNone/>
            </a:pPr>
            <a:endParaRPr lang="en-US" sz="4500" dirty="0"/>
          </a:p>
          <a:p>
            <a:r>
              <a:rPr lang="en-US" sz="5100" dirty="0"/>
              <a:t> </a:t>
            </a:r>
            <a:r>
              <a:rPr lang="es-ES" sz="5100" dirty="0"/>
              <a:t>Priorizando la investigación relacionada con caídas</a:t>
            </a:r>
          </a:p>
          <a:p>
            <a:pPr marL="0" indent="0">
              <a:buNone/>
            </a:pPr>
            <a:endParaRPr lang="es-ES" sz="4500" dirty="0"/>
          </a:p>
          <a:p>
            <a:r>
              <a:rPr lang="en-US" sz="5100" dirty="0"/>
              <a:t> </a:t>
            </a:r>
            <a:r>
              <a:rPr lang="es-ES" sz="5100" dirty="0"/>
              <a:t>Establecer políticas efectivas para reducir el     riesgo. </a:t>
            </a:r>
            <a:endParaRPr lang="en-US" sz="1900" dirty="0"/>
          </a:p>
          <a:p>
            <a:pPr marL="0" indent="0">
              <a:buNone/>
            </a:pPr>
            <a:r>
              <a:rPr lang="en-US" dirty="0"/>
              <a:t>                                                    </a:t>
            </a:r>
          </a:p>
          <a:p>
            <a:pPr marL="0" indent="0">
              <a:buNone/>
            </a:pPr>
            <a:r>
              <a:rPr lang="en-US" dirty="0"/>
              <a:t>   </a:t>
            </a:r>
          </a:p>
          <a:p>
            <a:pPr marL="0" indent="0">
              <a:buNone/>
            </a:pPr>
            <a:r>
              <a:rPr lang="en-US" dirty="0"/>
              <a:t>                                                                                                                                           ORIGEN- www.who.int/en/news-room/fact-sheets/detail/falls</a:t>
            </a:r>
          </a:p>
        </p:txBody>
      </p:sp>
    </p:spTree>
    <p:extLst>
      <p:ext uri="{BB962C8B-B14F-4D97-AF65-F5344CB8AC3E}">
        <p14:creationId xmlns:p14="http://schemas.microsoft.com/office/powerpoint/2010/main" val="38096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all Protection and Prevention">
            <a:extLst>
              <a:ext uri="{FF2B5EF4-FFF2-40B4-BE49-F238E27FC236}">
                <a16:creationId xmlns:a16="http://schemas.microsoft.com/office/drawing/2014/main" id="{E72F2395-42A0-4EC0-A764-F48442A171C9}"/>
              </a:ext>
            </a:extLst>
          </p:cNvPr>
          <p:cNvSpPr txBox="1"/>
          <p:nvPr/>
        </p:nvSpPr>
        <p:spPr>
          <a:xfrm>
            <a:off x="137541" y="120564"/>
            <a:ext cx="6629507" cy="769441"/>
          </a:xfrm>
          <a:prstGeom prst="rect">
            <a:avLst/>
          </a:prstGeom>
          <a:noFill/>
          <a:ln w="25400">
            <a:solidFill>
              <a:schemeClr val="accent1"/>
            </a:solidFill>
          </a:ln>
        </p:spPr>
        <p:txBody>
          <a:bodyPr wrap="none" rtlCol="0">
            <a:spAutoFit/>
          </a:bodyPr>
          <a:lstStyle/>
          <a:p>
            <a:r>
              <a:rPr lang="es-ES" sz="4400" dirty="0">
                <a:solidFill>
                  <a:srgbClr val="37495F"/>
                </a:solidFill>
              </a:rPr>
              <a:t>Protección contra Caídas </a:t>
            </a:r>
            <a:endParaRPr lang="en-US" sz="4400" dirty="0">
              <a:solidFill>
                <a:srgbClr val="37495F"/>
              </a:solidFill>
            </a:endParaRPr>
          </a:p>
        </p:txBody>
      </p:sp>
      <p:sp>
        <p:nvSpPr>
          <p:cNvPr id="2" name="Module- 1">
            <a:extLst>
              <a:ext uri="{FF2B5EF4-FFF2-40B4-BE49-F238E27FC236}">
                <a16:creationId xmlns:a16="http://schemas.microsoft.com/office/drawing/2014/main" id="{1614FE59-6FF3-46F3-8E1D-82CA1A9A1C26}"/>
              </a:ext>
            </a:extLst>
          </p:cNvPr>
          <p:cNvSpPr>
            <a:spLocks noGrp="1"/>
          </p:cNvSpPr>
          <p:nvPr>
            <p:ph type="title"/>
          </p:nvPr>
        </p:nvSpPr>
        <p:spPr>
          <a:xfrm>
            <a:off x="565468" y="2537786"/>
            <a:ext cx="3300646" cy="1951244"/>
          </a:xfrm>
        </p:spPr>
        <p:txBody>
          <a:bodyPr anchor="ctr">
            <a:normAutofit/>
          </a:bodyPr>
          <a:lstStyle/>
          <a:p>
            <a:r>
              <a:rPr lang="en-US" altLang="en-US" sz="5400" b="1" dirty="0"/>
              <a:t>Módulo-2</a:t>
            </a:r>
            <a:endParaRPr lang="en-US" sz="5400" dirty="0"/>
          </a:p>
        </p:txBody>
      </p:sp>
      <p:sp>
        <p:nvSpPr>
          <p:cNvPr id="37" name="Seriousness of Falls">
            <a:extLst>
              <a:ext uri="{FF2B5EF4-FFF2-40B4-BE49-F238E27FC236}">
                <a16:creationId xmlns:a16="http://schemas.microsoft.com/office/drawing/2014/main" id="{2DF76C95-E94B-4F6B-8630-320D9D59F0DE}"/>
              </a:ext>
            </a:extLst>
          </p:cNvPr>
          <p:cNvSpPr>
            <a:spLocks noGrp="1"/>
          </p:cNvSpPr>
          <p:nvPr>
            <p:ph idx="1"/>
          </p:nvPr>
        </p:nvSpPr>
        <p:spPr>
          <a:xfrm>
            <a:off x="3819642" y="818497"/>
            <a:ext cx="7230651" cy="5481563"/>
          </a:xfrm>
        </p:spPr>
        <p:txBody>
          <a:bodyPr anchor="ctr">
            <a:normAutofit/>
          </a:bodyPr>
          <a:lstStyle/>
          <a:p>
            <a:pPr marL="285750" indent="-285750">
              <a:buFont typeface="Arial" panose="020B0604020202020204" pitchFamily="34" charset="0"/>
              <a:buChar char="•"/>
            </a:pPr>
            <a:r>
              <a:rPr lang="en-US" sz="3600" b="1" dirty="0" err="1">
                <a:solidFill>
                  <a:schemeClr val="bg2">
                    <a:lumMod val="90000"/>
                  </a:schemeClr>
                </a:solidFill>
              </a:rPr>
              <a:t>Gravedad</a:t>
            </a:r>
            <a:r>
              <a:rPr lang="en-US" sz="3600" b="1" dirty="0">
                <a:solidFill>
                  <a:schemeClr val="bg2">
                    <a:lumMod val="90000"/>
                  </a:schemeClr>
                </a:solidFill>
              </a:rPr>
              <a:t> de las </a:t>
            </a:r>
            <a:r>
              <a:rPr lang="en-US" sz="3600" b="1" dirty="0" err="1">
                <a:solidFill>
                  <a:schemeClr val="bg2">
                    <a:lumMod val="90000"/>
                  </a:schemeClr>
                </a:solidFill>
              </a:rPr>
              <a:t>caídas</a:t>
            </a:r>
            <a:endParaRPr lang="en-US" sz="3600" b="1" dirty="0">
              <a:solidFill>
                <a:schemeClr val="bg2">
                  <a:lumMod val="90000"/>
                </a:schemeClr>
              </a:solidFill>
            </a:endParaRPr>
          </a:p>
          <a:p>
            <a:pPr marL="285750" indent="-285750">
              <a:buFont typeface="Arial" panose="020B0604020202020204" pitchFamily="34" charset="0"/>
              <a:buChar char="•"/>
            </a:pPr>
            <a:endParaRPr lang="en-US" sz="1400" b="1" dirty="0">
              <a:solidFill>
                <a:srgbClr val="1B3049"/>
              </a:solidFill>
            </a:endParaRPr>
          </a:p>
          <a:p>
            <a:pPr marL="285750" indent="-285750">
              <a:spcBef>
                <a:spcPts val="1200"/>
              </a:spcBef>
              <a:buFont typeface="Arial" panose="020B0604020202020204" pitchFamily="34" charset="0"/>
              <a:buChar char="•"/>
            </a:pPr>
            <a:r>
              <a:rPr lang="es-ES" sz="3600" b="1" dirty="0">
                <a:solidFill>
                  <a:schemeClr val="tx2"/>
                </a:solidFill>
              </a:rPr>
              <a:t>Planificación de          protección contra caídas</a:t>
            </a:r>
          </a:p>
          <a:p>
            <a:pPr marL="285750" indent="-285750">
              <a:spcBef>
                <a:spcPts val="1200"/>
              </a:spcBef>
              <a:buFont typeface="Arial" panose="020B0604020202020204" pitchFamily="34" charset="0"/>
              <a:buChar char="•"/>
            </a:pPr>
            <a:endParaRPr lang="en-US" sz="1400" b="1" dirty="0">
              <a:solidFill>
                <a:schemeClr val="tx2"/>
              </a:solidFill>
            </a:endParaRPr>
          </a:p>
          <a:p>
            <a:pPr marL="285750" indent="-285750">
              <a:spcBef>
                <a:spcPts val="600"/>
              </a:spcBef>
              <a:buFont typeface="Arial" panose="020B0604020202020204" pitchFamily="34" charset="0"/>
              <a:buChar char="•"/>
            </a:pPr>
            <a:r>
              <a:rPr lang="en-US" sz="3600" b="1" dirty="0" err="1">
                <a:solidFill>
                  <a:schemeClr val="bg2">
                    <a:lumMod val="90000"/>
                  </a:schemeClr>
                </a:solidFill>
              </a:rPr>
              <a:t>Componentes</a:t>
            </a:r>
            <a:r>
              <a:rPr lang="en-US" sz="3600" b="1" dirty="0">
                <a:solidFill>
                  <a:schemeClr val="bg2">
                    <a:lumMod val="90000"/>
                  </a:schemeClr>
                </a:solidFill>
              </a:rPr>
              <a:t> de un Sistema </a:t>
            </a:r>
            <a:r>
              <a:rPr lang="en-US" sz="3600" b="1" dirty="0" err="1">
                <a:solidFill>
                  <a:schemeClr val="bg2">
                    <a:lumMod val="90000"/>
                  </a:schemeClr>
                </a:solidFill>
              </a:rPr>
              <a:t>Anticaídas</a:t>
            </a:r>
            <a:endParaRPr lang="en-US" sz="3600" dirty="0">
              <a:solidFill>
                <a:schemeClr val="bg2">
                  <a:lumMod val="90000"/>
                </a:schemeClr>
              </a:solidFill>
            </a:endParaRPr>
          </a:p>
        </p:txBody>
      </p:sp>
    </p:spTree>
    <p:extLst>
      <p:ext uri="{BB962C8B-B14F-4D97-AF65-F5344CB8AC3E}">
        <p14:creationId xmlns:p14="http://schemas.microsoft.com/office/powerpoint/2010/main" val="25117798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2929</Words>
  <Application>Microsoft Office PowerPoint</Application>
  <PresentationFormat>Widescreen</PresentationFormat>
  <Paragraphs>332</Paragraphs>
  <Slides>42</Slides>
  <Notes>23</Notes>
  <HiddenSlides>0</HiddenSlides>
  <MMClips>0</MMClips>
  <ScaleCrop>false</ScaleCrop>
  <HeadingPairs>
    <vt:vector size="6" baseType="variant">
      <vt:variant>
        <vt:lpstr>Fonts Used</vt:lpstr>
      </vt:variant>
      <vt:variant>
        <vt:i4>19</vt:i4>
      </vt:variant>
      <vt:variant>
        <vt:lpstr>Theme</vt:lpstr>
      </vt:variant>
      <vt:variant>
        <vt:i4>1</vt:i4>
      </vt:variant>
      <vt:variant>
        <vt:lpstr>Slide Titles</vt:lpstr>
      </vt:variant>
      <vt:variant>
        <vt:i4>42</vt:i4>
      </vt:variant>
    </vt:vector>
  </HeadingPairs>
  <TitlesOfParts>
    <vt:vector size="62" baseType="lpstr">
      <vt:lpstr>Malgun Gothic</vt:lpstr>
      <vt:lpstr>Arial</vt:lpstr>
      <vt:lpstr>Arial Black</vt:lpstr>
      <vt:lpstr>Browallia New</vt:lpstr>
      <vt:lpstr>Calibri</vt:lpstr>
      <vt:lpstr>Century Gothic</vt:lpstr>
      <vt:lpstr>Lucida Sans Unicode</vt:lpstr>
      <vt:lpstr>nimbus-sans</vt:lpstr>
      <vt:lpstr>proxima-nova-condensed</vt:lpstr>
      <vt:lpstr>Segoe UI</vt:lpstr>
      <vt:lpstr>Segoe UI Black</vt:lpstr>
      <vt:lpstr>Segoe UI Light</vt:lpstr>
      <vt:lpstr>Segoe UI Semibold</vt:lpstr>
      <vt:lpstr>Tahoma</vt:lpstr>
      <vt:lpstr>Times New Roman</vt:lpstr>
      <vt:lpstr>Trebuchet MS</vt:lpstr>
      <vt:lpstr>Viner Hand ITC</vt:lpstr>
      <vt:lpstr>Wingdings</vt:lpstr>
      <vt:lpstr>Wingdings 3</vt:lpstr>
      <vt:lpstr>Facet</vt:lpstr>
      <vt:lpstr>Protección contra  caídas y la prevención
</vt:lpstr>
      <vt:lpstr>Exención</vt:lpstr>
      <vt:lpstr>Bienvenido</vt:lpstr>
      <vt:lpstr>Módulo-1</vt:lpstr>
      <vt:lpstr>Muertes en construcción por caídas </vt:lpstr>
      <vt:lpstr>Según el CDC</vt:lpstr>
      <vt:lpstr>Protección contra Caídas </vt:lpstr>
      <vt:lpstr>Protección contra Caídas  2</vt:lpstr>
      <vt:lpstr>Módulo-2</vt:lpstr>
      <vt:lpstr>JERARQUÍA DE PROTECCIÓN CONTRA CAÍDAS </vt:lpstr>
      <vt:lpstr>Planificación de protección contra caídas </vt:lpstr>
      <vt:lpstr>Eliminación o sustitución</vt:lpstr>
      <vt:lpstr>JERARQUÍA DE PROTECCIÓN CONTRA CAÍDAS 2 </vt:lpstr>
      <vt:lpstr>Sistema de Retención de Caídas Activo </vt:lpstr>
      <vt:lpstr>Carril de proteccion</vt:lpstr>
      <vt:lpstr>JERARQUÍA DE PROTECCIÓN CONTRA CAÍDAS 3 </vt:lpstr>
      <vt:lpstr>Sistema de Retención de Caídas Activo 2 </vt:lpstr>
      <vt:lpstr>Soga- Mal ejemplo</vt:lpstr>
      <vt:lpstr>Sistema de restriccion- Buen ejemplo</vt:lpstr>
      <vt:lpstr>JERARQUÍA DE PROTECCIÓN CONTRA CAÍDAS 4 </vt:lpstr>
      <vt:lpstr>Sistema de Detención de Caídas Activo </vt:lpstr>
      <vt:lpstr>JERARQUÍA DE PROTECCIÓN CONTRA CAÍDAS 5 </vt:lpstr>
      <vt:lpstr>Controles Administrativos </vt:lpstr>
      <vt:lpstr>Módulo-2b</vt:lpstr>
      <vt:lpstr>Requisitos del empleador </vt:lpstr>
      <vt:lpstr>Hombre colgando </vt:lpstr>
      <vt:lpstr>Trauma</vt:lpstr>
      <vt:lpstr>¿Cómo te Preparas para una Caída? 
</vt:lpstr>
      <vt:lpstr>Módulo-3</vt:lpstr>
      <vt:lpstr>Sistemas Personales de Detención de Caídas  (PFAS) </vt:lpstr>
      <vt:lpstr>Punto de anclaje</vt:lpstr>
      <vt:lpstr>Arnes</vt:lpstr>
      <vt:lpstr>Cordon de conexion</vt:lpstr>
      <vt:lpstr>En casi todas las industrias, hay áreas donde los trabajadores están sometidos a peligros de caída.  </vt:lpstr>
      <vt:lpstr>REPASO </vt:lpstr>
      <vt:lpstr>Comprobación de Conocimientos</vt:lpstr>
      <vt:lpstr>Comprobación de Conocimientos 2</vt:lpstr>
      <vt:lpstr>Comprobación de Conocimientos 3</vt:lpstr>
      <vt:lpstr>Comprobación de Conocimientos 4</vt:lpstr>
      <vt:lpstr>Comprobación de Conocimientos 5</vt:lpstr>
      <vt:lpstr>Comprobación de Conocimientos 6</vt:lpstr>
      <vt:lpstr>Recursos Adicionales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2018-12-21T03:06:34Z</dcterms:created>
  <dcterms:modified xsi:type="dcterms:W3CDTF">2021-07-08T15:30:04Z</dcterms:modified>
  <cp:contentStatus/>
</cp:coreProperties>
</file>