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97"/>
  </p:notesMasterIdLst>
  <p:handoutMasterIdLst>
    <p:handoutMasterId r:id="rId98"/>
  </p:handoutMasterIdLst>
  <p:sldIdLst>
    <p:sldId id="257" r:id="rId2"/>
    <p:sldId id="553" r:id="rId3"/>
    <p:sldId id="691" r:id="rId4"/>
    <p:sldId id="491" r:id="rId5"/>
    <p:sldId id="439" r:id="rId6"/>
    <p:sldId id="406" r:id="rId7"/>
    <p:sldId id="319" r:id="rId8"/>
    <p:sldId id="673" r:id="rId9"/>
    <p:sldId id="674" r:id="rId10"/>
    <p:sldId id="521" r:id="rId11"/>
    <p:sldId id="703" r:id="rId12"/>
    <p:sldId id="440" r:id="rId13"/>
    <p:sldId id="555" r:id="rId14"/>
    <p:sldId id="332" r:id="rId15"/>
    <p:sldId id="449" r:id="rId16"/>
    <p:sldId id="559" r:id="rId17"/>
    <p:sldId id="561" r:id="rId18"/>
    <p:sldId id="563" r:id="rId19"/>
    <p:sldId id="564" r:id="rId20"/>
    <p:sldId id="565" r:id="rId21"/>
    <p:sldId id="566" r:id="rId22"/>
    <p:sldId id="567" r:id="rId23"/>
    <p:sldId id="568" r:id="rId24"/>
    <p:sldId id="569" r:id="rId25"/>
    <p:sldId id="570" r:id="rId26"/>
    <p:sldId id="571" r:id="rId27"/>
    <p:sldId id="572" r:id="rId28"/>
    <p:sldId id="705" r:id="rId29"/>
    <p:sldId id="706" r:id="rId30"/>
    <p:sldId id="707" r:id="rId31"/>
    <p:sldId id="573" r:id="rId32"/>
    <p:sldId id="679" r:id="rId33"/>
    <p:sldId id="574" r:id="rId34"/>
    <p:sldId id="575" r:id="rId35"/>
    <p:sldId id="576" r:id="rId36"/>
    <p:sldId id="577" r:id="rId37"/>
    <p:sldId id="578" r:id="rId38"/>
    <p:sldId id="579" r:id="rId39"/>
    <p:sldId id="580" r:id="rId40"/>
    <p:sldId id="581" r:id="rId41"/>
    <p:sldId id="582" r:id="rId42"/>
    <p:sldId id="583" r:id="rId43"/>
    <p:sldId id="584" r:id="rId44"/>
    <p:sldId id="585" r:id="rId45"/>
    <p:sldId id="586" r:id="rId46"/>
    <p:sldId id="587" r:id="rId47"/>
    <p:sldId id="588" r:id="rId48"/>
    <p:sldId id="589" r:id="rId49"/>
    <p:sldId id="590" r:id="rId50"/>
    <p:sldId id="591" r:id="rId51"/>
    <p:sldId id="592" r:id="rId52"/>
    <p:sldId id="594" r:id="rId53"/>
    <p:sldId id="593" r:id="rId54"/>
    <p:sldId id="696" r:id="rId55"/>
    <p:sldId id="697" r:id="rId56"/>
    <p:sldId id="698" r:id="rId57"/>
    <p:sldId id="595" r:id="rId58"/>
    <p:sldId id="596" r:id="rId59"/>
    <p:sldId id="597" r:id="rId60"/>
    <p:sldId id="598" r:id="rId61"/>
    <p:sldId id="692" r:id="rId62"/>
    <p:sldId id="599" r:id="rId63"/>
    <p:sldId id="601" r:id="rId64"/>
    <p:sldId id="600" r:id="rId65"/>
    <p:sldId id="685" r:id="rId66"/>
    <p:sldId id="686" r:id="rId67"/>
    <p:sldId id="700" r:id="rId68"/>
    <p:sldId id="687" r:id="rId69"/>
    <p:sldId id="688" r:id="rId70"/>
    <p:sldId id="689" r:id="rId71"/>
    <p:sldId id="602" r:id="rId72"/>
    <p:sldId id="701" r:id="rId73"/>
    <p:sldId id="690" r:id="rId74"/>
    <p:sldId id="603" r:id="rId75"/>
    <p:sldId id="604" r:id="rId76"/>
    <p:sldId id="662" r:id="rId77"/>
    <p:sldId id="680" r:id="rId78"/>
    <p:sldId id="605" r:id="rId79"/>
    <p:sldId id="677" r:id="rId80"/>
    <p:sldId id="606" r:id="rId81"/>
    <p:sldId id="672" r:id="rId82"/>
    <p:sldId id="681" r:id="rId83"/>
    <p:sldId id="678" r:id="rId84"/>
    <p:sldId id="607" r:id="rId85"/>
    <p:sldId id="608" r:id="rId86"/>
    <p:sldId id="676" r:id="rId87"/>
    <p:sldId id="708" r:id="rId88"/>
    <p:sldId id="663" r:id="rId89"/>
    <p:sldId id="664" r:id="rId90"/>
    <p:sldId id="665" r:id="rId91"/>
    <p:sldId id="666" r:id="rId92"/>
    <p:sldId id="667" r:id="rId93"/>
    <p:sldId id="392" r:id="rId94"/>
    <p:sldId id="554" r:id="rId95"/>
    <p:sldId id="702" r:id="rId9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69"/>
    <a:srgbClr val="0000CC"/>
    <a:srgbClr val="FFFFCC"/>
    <a:srgbClr val="FF6600"/>
    <a:srgbClr val="FF505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2" autoAdjust="0"/>
    <p:restoredTop sz="90239" autoAdjust="0"/>
  </p:normalViewPr>
  <p:slideViewPr>
    <p:cSldViewPr snapToGrid="0">
      <p:cViewPr varScale="1">
        <p:scale>
          <a:sx n="59" d="100"/>
          <a:sy n="59" d="100"/>
        </p:scale>
        <p:origin x="1066" y="58"/>
      </p:cViewPr>
      <p:guideLst>
        <p:guide orient="horz" pos="2160"/>
        <p:guide pos="3840"/>
      </p:guideLst>
    </p:cSldViewPr>
  </p:slideViewPr>
  <p:outlineViewPr>
    <p:cViewPr>
      <p:scale>
        <a:sx n="33" d="100"/>
        <a:sy n="33" d="100"/>
      </p:scale>
      <p:origin x="0" y="-3594"/>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100" d="100"/>
          <a:sy n="100" d="100"/>
        </p:scale>
        <p:origin x="1932"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64311-66BA-48A2-BD74-F768029942D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76C13F7C-9EF3-43A0-AB98-9CABEE1CBABF}">
      <dgm:prSet phldrT="[Text]" custT="1"/>
      <dgm:spPr/>
      <dgm:t>
        <a:bodyPr/>
        <a:lstStyle/>
        <a:p>
          <a:r>
            <a:rPr lang="en-US" sz="3200" b="1" dirty="0" err="1">
              <a:solidFill>
                <a:schemeClr val="tx1"/>
              </a:solidFill>
            </a:rPr>
            <a:t>Ingenieria</a:t>
          </a:r>
          <a:endParaRPr lang="en-US" sz="3200" b="1" dirty="0">
            <a:solidFill>
              <a:schemeClr val="tx1"/>
            </a:solidFill>
          </a:endParaRPr>
        </a:p>
      </dgm:t>
    </dgm:pt>
    <dgm:pt modelId="{2B513741-EFB7-49E4-A9AE-81998EDF0E89}" type="parTrans" cxnId="{AE55BFCC-33BE-4C8E-8C4B-F2611F77E7AF}">
      <dgm:prSet/>
      <dgm:spPr/>
      <dgm:t>
        <a:bodyPr/>
        <a:lstStyle/>
        <a:p>
          <a:endParaRPr lang="en-US" sz="2800"/>
        </a:p>
      </dgm:t>
    </dgm:pt>
    <dgm:pt modelId="{6A137D15-8F04-4D7A-B2D1-96966220FFF9}" type="sibTrans" cxnId="{AE55BFCC-33BE-4C8E-8C4B-F2611F77E7AF}">
      <dgm:prSet/>
      <dgm:spPr/>
      <dgm:t>
        <a:bodyPr/>
        <a:lstStyle/>
        <a:p>
          <a:endParaRPr lang="en-US" sz="2800"/>
        </a:p>
      </dgm:t>
    </dgm:pt>
    <dgm:pt modelId="{0E1CE092-7ACA-4C16-8381-A03B8F51FD59}">
      <dgm:prSet phldrT="[Text]" custT="1"/>
      <dgm:spPr/>
      <dgm:t>
        <a:bodyPr/>
        <a:lstStyle/>
        <a:p>
          <a:r>
            <a:rPr lang="en-US" sz="3200" b="1" dirty="0" err="1">
              <a:solidFill>
                <a:schemeClr val="tx1"/>
              </a:solidFill>
            </a:rPr>
            <a:t>Administrativo</a:t>
          </a:r>
          <a:endParaRPr lang="en-US" sz="3200" b="1" dirty="0">
            <a:solidFill>
              <a:schemeClr val="tx1"/>
            </a:solidFill>
          </a:endParaRPr>
        </a:p>
      </dgm:t>
    </dgm:pt>
    <dgm:pt modelId="{1C1ACA15-C7B1-4662-A23E-C91657605B25}" type="parTrans" cxnId="{A595F99D-B766-46AF-A934-6583C88095EA}">
      <dgm:prSet/>
      <dgm:spPr/>
      <dgm:t>
        <a:bodyPr/>
        <a:lstStyle/>
        <a:p>
          <a:endParaRPr lang="en-US" sz="2800"/>
        </a:p>
      </dgm:t>
    </dgm:pt>
    <dgm:pt modelId="{EC933030-15C3-425D-AEDC-5ED55D0C883F}" type="sibTrans" cxnId="{A595F99D-B766-46AF-A934-6583C88095EA}">
      <dgm:prSet/>
      <dgm:spPr/>
      <dgm:t>
        <a:bodyPr/>
        <a:lstStyle/>
        <a:p>
          <a:endParaRPr lang="en-US" sz="2800"/>
        </a:p>
      </dgm:t>
    </dgm:pt>
    <dgm:pt modelId="{936D8A4C-8460-4C81-8748-092C996E4F04}">
      <dgm:prSet phldrT="[Text]" custT="1"/>
      <dgm:spPr>
        <a:solidFill>
          <a:srgbClr val="FFFFCC"/>
        </a:solidFill>
      </dgm:spPr>
      <dgm:t>
        <a:bodyPr/>
        <a:lstStyle/>
        <a:p>
          <a:r>
            <a:rPr lang="en-US" sz="2400">
              <a:solidFill>
                <a:schemeClr val="tx1"/>
              </a:solidFill>
            </a:rPr>
            <a:t>Aclimatar a los trabajadores</a:t>
          </a:r>
          <a:endParaRPr lang="en-US" sz="1000" dirty="0">
            <a:solidFill>
              <a:schemeClr val="tx1"/>
            </a:solidFill>
          </a:endParaRPr>
        </a:p>
      </dgm:t>
    </dgm:pt>
    <dgm:pt modelId="{6C1CAA6F-4A2A-40F5-A510-AC3D7DAF7F63}" type="parTrans" cxnId="{49ED9BB8-2933-4CCA-9652-CE17013EF292}">
      <dgm:prSet/>
      <dgm:spPr/>
      <dgm:t>
        <a:bodyPr/>
        <a:lstStyle/>
        <a:p>
          <a:endParaRPr lang="en-US" sz="2800"/>
        </a:p>
      </dgm:t>
    </dgm:pt>
    <dgm:pt modelId="{71640798-0E5E-401F-8418-D530F70351C5}" type="sibTrans" cxnId="{49ED9BB8-2933-4CCA-9652-CE17013EF292}">
      <dgm:prSet/>
      <dgm:spPr/>
      <dgm:t>
        <a:bodyPr/>
        <a:lstStyle/>
        <a:p>
          <a:endParaRPr lang="en-US" sz="2800"/>
        </a:p>
      </dgm:t>
    </dgm:pt>
    <dgm:pt modelId="{80CC7DDC-F94C-4FB3-B08D-F80C8A2EA261}">
      <dgm:prSet phldrT="[Text]" custT="1"/>
      <dgm:spPr/>
      <dgm:t>
        <a:bodyPr/>
        <a:lstStyle/>
        <a:p>
          <a:r>
            <a:rPr lang="en-US" sz="2800" b="1" dirty="0" err="1">
              <a:solidFill>
                <a:schemeClr val="tx1"/>
              </a:solidFill>
            </a:rPr>
            <a:t>Ropa</a:t>
          </a:r>
          <a:r>
            <a:rPr lang="en-US" sz="2800" b="1" dirty="0">
              <a:solidFill>
                <a:schemeClr val="tx1"/>
              </a:solidFill>
            </a:rPr>
            <a:t> y </a:t>
          </a:r>
          <a:r>
            <a:rPr lang="en-US" sz="2800" b="1" dirty="0" err="1">
              <a:solidFill>
                <a:schemeClr val="tx1"/>
              </a:solidFill>
            </a:rPr>
            <a:t>equipo</a:t>
          </a:r>
          <a:endParaRPr lang="en-US" sz="2800" b="1" dirty="0">
            <a:solidFill>
              <a:schemeClr val="tx1"/>
            </a:solidFill>
          </a:endParaRPr>
        </a:p>
      </dgm:t>
      <dgm:extLst>
        <a:ext uri="{E40237B7-FDA0-4F09-8148-C483321AD2D9}">
          <dgm14:cNvPr xmlns:dgm14="http://schemas.microsoft.com/office/drawing/2010/diagram" id="0" name="" descr="Hierarchy of Controls" title="Hierarchy of Controls"/>
        </a:ext>
      </dgm:extLst>
    </dgm:pt>
    <dgm:pt modelId="{82BF5D14-E756-4679-9A83-81569D263007}" type="parTrans" cxnId="{AFC47B3C-A2F9-4895-ACF6-5F6DAFE163C2}">
      <dgm:prSet/>
      <dgm:spPr/>
      <dgm:t>
        <a:bodyPr/>
        <a:lstStyle/>
        <a:p>
          <a:endParaRPr lang="en-US" sz="2800"/>
        </a:p>
      </dgm:t>
    </dgm:pt>
    <dgm:pt modelId="{C14E5C38-5BB0-4A76-BC2B-FFBCA7AA1B2B}" type="sibTrans" cxnId="{AFC47B3C-A2F9-4895-ACF6-5F6DAFE163C2}">
      <dgm:prSet/>
      <dgm:spPr/>
      <dgm:t>
        <a:bodyPr/>
        <a:lstStyle/>
        <a:p>
          <a:endParaRPr lang="en-US" sz="2800"/>
        </a:p>
      </dgm:t>
    </dgm:pt>
    <dgm:pt modelId="{7C840FA2-1A83-433B-9900-A20375156609}">
      <dgm:prSet phldrT="[Text]" custT="1"/>
      <dgm:spPr>
        <a:solidFill>
          <a:srgbClr val="FFFFCC"/>
        </a:solidFill>
      </dgm:spPr>
      <dgm:t>
        <a:bodyPr/>
        <a:lstStyle/>
        <a:p>
          <a:r>
            <a:rPr lang="es-ES" sz="2400">
              <a:solidFill>
                <a:schemeClr val="tx1"/>
              </a:solidFill>
            </a:rPr>
            <a:t>Ajustar las capas de ropa</a:t>
          </a:r>
          <a:endParaRPr lang="en-US" sz="1000" dirty="0">
            <a:solidFill>
              <a:schemeClr val="tx1"/>
            </a:solidFill>
          </a:endParaRPr>
        </a:p>
      </dgm:t>
    </dgm:pt>
    <dgm:pt modelId="{60983E51-3A6C-473D-B922-B9448C1AF5F7}" type="parTrans" cxnId="{C4EDA859-D552-4103-9F5A-38D8C3295235}">
      <dgm:prSet/>
      <dgm:spPr/>
      <dgm:t>
        <a:bodyPr/>
        <a:lstStyle/>
        <a:p>
          <a:endParaRPr lang="en-US" sz="2800"/>
        </a:p>
      </dgm:t>
    </dgm:pt>
    <dgm:pt modelId="{CE644AD4-6C87-46FF-9E64-B02B998A64C8}" type="sibTrans" cxnId="{C4EDA859-D552-4103-9F5A-38D8C3295235}">
      <dgm:prSet/>
      <dgm:spPr/>
      <dgm:t>
        <a:bodyPr/>
        <a:lstStyle/>
        <a:p>
          <a:endParaRPr lang="en-US" sz="2800"/>
        </a:p>
      </dgm:t>
    </dgm:pt>
    <dgm:pt modelId="{69E9EE03-D829-411D-AA92-13A1F3A79DC4}">
      <dgm:prSet phldrT="[Text]" custT="1"/>
      <dgm:spPr>
        <a:solidFill>
          <a:srgbClr val="FFFFCC"/>
        </a:solidFill>
      </dgm:spPr>
      <dgm:t>
        <a:bodyPr/>
        <a:lstStyle/>
        <a:p>
          <a:r>
            <a:rPr lang="es-ES" sz="2400" dirty="0">
              <a:solidFill>
                <a:schemeClr val="tx1"/>
              </a:solidFill>
            </a:rPr>
            <a:t>Reducir los factores de estrés por calor.</a:t>
          </a:r>
          <a:endParaRPr lang="en-US" sz="2400" dirty="0">
            <a:solidFill>
              <a:schemeClr val="tx1"/>
            </a:solidFill>
          </a:endParaRPr>
        </a:p>
      </dgm:t>
    </dgm:pt>
    <dgm:pt modelId="{6BA96E04-3A1E-48D7-B793-75D50006BAF7}" type="parTrans" cxnId="{D5597D3A-5FDB-4C8F-B533-CA232DA72148}">
      <dgm:prSet/>
      <dgm:spPr/>
      <dgm:t>
        <a:bodyPr/>
        <a:lstStyle/>
        <a:p>
          <a:endParaRPr lang="en-US" sz="2800"/>
        </a:p>
      </dgm:t>
    </dgm:pt>
    <dgm:pt modelId="{7FC2747F-60DD-48EB-B04F-638C451F4DDD}" type="sibTrans" cxnId="{D5597D3A-5FDB-4C8F-B533-CA232DA72148}">
      <dgm:prSet/>
      <dgm:spPr/>
      <dgm:t>
        <a:bodyPr/>
        <a:lstStyle/>
        <a:p>
          <a:endParaRPr lang="en-US" sz="2800"/>
        </a:p>
      </dgm:t>
    </dgm:pt>
    <dgm:pt modelId="{6E39597A-DC95-47FF-9A37-0C67313E35A1}">
      <dgm:prSet custT="1"/>
      <dgm:spPr/>
      <dgm:t>
        <a:bodyPr/>
        <a:lstStyle/>
        <a:p>
          <a:endParaRPr lang="en-US" sz="2400" dirty="0">
            <a:solidFill>
              <a:schemeClr val="tx1"/>
            </a:solidFill>
          </a:endParaRPr>
        </a:p>
      </dgm:t>
    </dgm:pt>
    <dgm:pt modelId="{27AAEA1B-19DC-4ED2-9585-896BA7DCFADA}" type="parTrans" cxnId="{532E64A2-5BF3-41F3-80EB-C85F106489E4}">
      <dgm:prSet/>
      <dgm:spPr/>
      <dgm:t>
        <a:bodyPr/>
        <a:lstStyle/>
        <a:p>
          <a:endParaRPr lang="en-US"/>
        </a:p>
      </dgm:t>
    </dgm:pt>
    <dgm:pt modelId="{466FC50A-8D4C-4E3E-B98A-D676BE227C87}" type="sibTrans" cxnId="{532E64A2-5BF3-41F3-80EB-C85F106489E4}">
      <dgm:prSet/>
      <dgm:spPr/>
      <dgm:t>
        <a:bodyPr/>
        <a:lstStyle/>
        <a:p>
          <a:endParaRPr lang="en-US"/>
        </a:p>
      </dgm:t>
    </dgm:pt>
    <dgm:pt modelId="{71B58DBE-238F-45EE-BC77-66BD62270C3B}">
      <dgm:prSet custT="1"/>
      <dgm:spPr/>
      <dgm:t>
        <a:bodyPr/>
        <a:lstStyle/>
        <a:p>
          <a:r>
            <a:rPr lang="en-US" sz="2400" dirty="0">
              <a:solidFill>
                <a:schemeClr val="tx1"/>
              </a:solidFill>
            </a:rPr>
            <a:t>Reducir WBGT</a:t>
          </a:r>
        </a:p>
      </dgm:t>
    </dgm:pt>
    <dgm:pt modelId="{9C9C405E-9836-4DE1-9F12-3E8BC5D5C8A7}" type="parTrans" cxnId="{33229845-30BE-49FE-8922-DD736F0480BE}">
      <dgm:prSet/>
      <dgm:spPr/>
      <dgm:t>
        <a:bodyPr/>
        <a:lstStyle/>
        <a:p>
          <a:endParaRPr lang="en-US"/>
        </a:p>
      </dgm:t>
    </dgm:pt>
    <dgm:pt modelId="{336D73D1-90E0-4092-95F2-7854C2A6E3B6}" type="sibTrans" cxnId="{33229845-30BE-49FE-8922-DD736F0480BE}">
      <dgm:prSet/>
      <dgm:spPr/>
      <dgm:t>
        <a:bodyPr/>
        <a:lstStyle/>
        <a:p>
          <a:endParaRPr lang="en-US"/>
        </a:p>
      </dgm:t>
    </dgm:pt>
    <dgm:pt modelId="{5827C237-EFA8-46F6-A97A-BD02D3004C28}">
      <dgm:prSet custT="1"/>
      <dgm:spPr/>
      <dgm:t>
        <a:bodyPr/>
        <a:lstStyle/>
        <a:p>
          <a:r>
            <a:rPr lang="es-ES" sz="2400" dirty="0">
              <a:solidFill>
                <a:schemeClr val="tx1"/>
              </a:solidFill>
            </a:rPr>
            <a:t>Usar herramientas y equipo para reducir el esfuerzo físico.</a:t>
          </a:r>
          <a:endParaRPr lang="en-US" sz="2400" dirty="0">
            <a:solidFill>
              <a:schemeClr val="tx1"/>
            </a:solidFill>
          </a:endParaRPr>
        </a:p>
      </dgm:t>
    </dgm:pt>
    <dgm:pt modelId="{31CAB0B1-6750-4EDF-B46B-D4D0D87A0AA3}" type="parTrans" cxnId="{820E49B9-5A99-4391-A62C-665134B99A69}">
      <dgm:prSet/>
      <dgm:spPr/>
      <dgm:t>
        <a:bodyPr/>
        <a:lstStyle/>
        <a:p>
          <a:endParaRPr lang="en-US"/>
        </a:p>
      </dgm:t>
    </dgm:pt>
    <dgm:pt modelId="{05502CFE-6666-4DF6-90E0-6BA7A5923CBB}" type="sibTrans" cxnId="{820E49B9-5A99-4391-A62C-665134B99A69}">
      <dgm:prSet/>
      <dgm:spPr/>
      <dgm:t>
        <a:bodyPr/>
        <a:lstStyle/>
        <a:p>
          <a:endParaRPr lang="en-US"/>
        </a:p>
      </dgm:t>
    </dgm:pt>
    <dgm:pt modelId="{B1CBFF65-8832-4E01-AADA-37B634C52399}">
      <dgm:prSet custT="1"/>
      <dgm:spPr/>
      <dgm:t>
        <a:bodyPr/>
        <a:lstStyle/>
        <a:p>
          <a:endParaRPr lang="en-US" sz="1200" dirty="0">
            <a:solidFill>
              <a:schemeClr val="tx1"/>
            </a:solidFill>
          </a:endParaRPr>
        </a:p>
      </dgm:t>
    </dgm:pt>
    <dgm:pt modelId="{391633BF-B894-4465-B12C-07905F061EF5}" type="parTrans" cxnId="{BB82BDF0-53BE-4940-AD18-B1F2CBA46098}">
      <dgm:prSet/>
      <dgm:spPr/>
      <dgm:t>
        <a:bodyPr/>
        <a:lstStyle/>
        <a:p>
          <a:endParaRPr lang="en-US"/>
        </a:p>
      </dgm:t>
    </dgm:pt>
    <dgm:pt modelId="{2948EF05-A717-4D8E-87D4-E78175C7EB89}" type="sibTrans" cxnId="{BB82BDF0-53BE-4940-AD18-B1F2CBA46098}">
      <dgm:prSet/>
      <dgm:spPr/>
      <dgm:t>
        <a:bodyPr/>
        <a:lstStyle/>
        <a:p>
          <a:endParaRPr lang="en-US"/>
        </a:p>
      </dgm:t>
    </dgm:pt>
    <dgm:pt modelId="{B4E37465-F75F-441B-BA70-B3B3632FB2A1}">
      <dgm:prSet custT="1"/>
      <dgm:spPr/>
      <dgm:t>
        <a:bodyPr/>
        <a:lstStyle/>
        <a:p>
          <a:r>
            <a:rPr lang="es-ES" sz="2400">
              <a:solidFill>
                <a:schemeClr val="tx1"/>
              </a:solidFill>
            </a:rPr>
            <a:t>Ajustar el horario de trabajo</a:t>
          </a:r>
          <a:endParaRPr lang="en-US" sz="2400">
            <a:solidFill>
              <a:schemeClr val="tx1"/>
            </a:solidFill>
          </a:endParaRPr>
        </a:p>
      </dgm:t>
    </dgm:pt>
    <dgm:pt modelId="{C2CD8974-DFF6-4492-95A3-3FBAEA2B7323}" type="parTrans" cxnId="{60BDE251-8B8E-4EAD-96F9-0339C81994AE}">
      <dgm:prSet/>
      <dgm:spPr/>
      <dgm:t>
        <a:bodyPr/>
        <a:lstStyle/>
        <a:p>
          <a:endParaRPr lang="en-US"/>
        </a:p>
      </dgm:t>
    </dgm:pt>
    <dgm:pt modelId="{0256A529-BDA0-477E-9B57-AFBB5E85FFED}" type="sibTrans" cxnId="{60BDE251-8B8E-4EAD-96F9-0339C81994AE}">
      <dgm:prSet/>
      <dgm:spPr/>
      <dgm:t>
        <a:bodyPr/>
        <a:lstStyle/>
        <a:p>
          <a:endParaRPr lang="en-US"/>
        </a:p>
      </dgm:t>
    </dgm:pt>
    <dgm:pt modelId="{C3F2BC13-C88B-4399-A910-85B1123733DE}">
      <dgm:prSet custT="1"/>
      <dgm:spPr/>
      <dgm:t>
        <a:bodyPr/>
        <a:lstStyle/>
        <a:p>
          <a:endParaRPr lang="en-US" sz="1200" dirty="0">
            <a:solidFill>
              <a:schemeClr val="tx1"/>
            </a:solidFill>
          </a:endParaRPr>
        </a:p>
      </dgm:t>
    </dgm:pt>
    <dgm:pt modelId="{49165D67-B5E3-4A9E-BD26-1C7B8C5F2B17}" type="parTrans" cxnId="{D047C4AE-0D66-4893-9475-808A4F84E219}">
      <dgm:prSet/>
      <dgm:spPr/>
      <dgm:t>
        <a:bodyPr/>
        <a:lstStyle/>
        <a:p>
          <a:endParaRPr lang="en-US"/>
        </a:p>
      </dgm:t>
    </dgm:pt>
    <dgm:pt modelId="{8438DD6F-24DB-432C-AD50-D1B357413E87}" type="sibTrans" cxnId="{D047C4AE-0D66-4893-9475-808A4F84E219}">
      <dgm:prSet/>
      <dgm:spPr/>
      <dgm:t>
        <a:bodyPr/>
        <a:lstStyle/>
        <a:p>
          <a:endParaRPr lang="en-US"/>
        </a:p>
      </dgm:t>
    </dgm:pt>
    <dgm:pt modelId="{B2511A72-532B-4A3A-8D3C-B6720294C001}">
      <dgm:prSet custT="1"/>
      <dgm:spPr/>
      <dgm:t>
        <a:bodyPr/>
        <a:lstStyle/>
        <a:p>
          <a:r>
            <a:rPr lang="en-US" sz="2400">
              <a:solidFill>
                <a:schemeClr val="tx1"/>
              </a:solidFill>
            </a:rPr>
            <a:t>Descanso, agua y sombra.</a:t>
          </a:r>
        </a:p>
      </dgm:t>
    </dgm:pt>
    <dgm:pt modelId="{5F94E383-F517-4B55-9E28-AFC8A030136F}" type="parTrans" cxnId="{0033A240-117B-42C6-8C05-9CAB0AF1D665}">
      <dgm:prSet/>
      <dgm:spPr/>
      <dgm:t>
        <a:bodyPr/>
        <a:lstStyle/>
        <a:p>
          <a:endParaRPr lang="en-US"/>
        </a:p>
      </dgm:t>
    </dgm:pt>
    <dgm:pt modelId="{0BAE62A2-4E8E-4964-8C1C-EB08478459FA}" type="sibTrans" cxnId="{0033A240-117B-42C6-8C05-9CAB0AF1D665}">
      <dgm:prSet/>
      <dgm:spPr/>
      <dgm:t>
        <a:bodyPr/>
        <a:lstStyle/>
        <a:p>
          <a:endParaRPr lang="en-US"/>
        </a:p>
      </dgm:t>
    </dgm:pt>
    <dgm:pt modelId="{20ECF4CA-ACD4-44D2-8C20-F9522755096A}">
      <dgm:prSet custT="1"/>
      <dgm:spPr/>
      <dgm:t>
        <a:bodyPr/>
        <a:lstStyle/>
        <a:p>
          <a:endParaRPr lang="en-US" sz="1000" dirty="0">
            <a:solidFill>
              <a:schemeClr val="tx1"/>
            </a:solidFill>
          </a:endParaRPr>
        </a:p>
      </dgm:t>
    </dgm:pt>
    <dgm:pt modelId="{45B57E73-F01A-4F5A-8D0C-B0052D250C1F}" type="parTrans" cxnId="{4C93FF3A-6B11-4838-B4B2-041087C7B4DB}">
      <dgm:prSet/>
      <dgm:spPr/>
      <dgm:t>
        <a:bodyPr/>
        <a:lstStyle/>
        <a:p>
          <a:endParaRPr lang="en-US"/>
        </a:p>
      </dgm:t>
    </dgm:pt>
    <dgm:pt modelId="{93B5EF13-A676-4404-9F08-B917423B0C69}" type="sibTrans" cxnId="{4C93FF3A-6B11-4838-B4B2-041087C7B4DB}">
      <dgm:prSet/>
      <dgm:spPr/>
      <dgm:t>
        <a:bodyPr/>
        <a:lstStyle/>
        <a:p>
          <a:endParaRPr lang="en-US"/>
        </a:p>
      </dgm:t>
    </dgm:pt>
    <dgm:pt modelId="{2A734391-4F96-45C2-B98E-EE4A8ADE17AC}">
      <dgm:prSet custT="1"/>
      <dgm:spPr/>
      <dgm:t>
        <a:bodyPr/>
        <a:lstStyle/>
        <a:p>
          <a:r>
            <a:rPr lang="en-US" sz="2400" dirty="0" err="1">
              <a:solidFill>
                <a:schemeClr val="tx1"/>
              </a:solidFill>
            </a:rPr>
            <a:t>Formación</a:t>
          </a:r>
          <a:endParaRPr lang="en-US" sz="2400" dirty="0">
            <a:solidFill>
              <a:schemeClr val="tx1"/>
            </a:solidFill>
          </a:endParaRPr>
        </a:p>
      </dgm:t>
    </dgm:pt>
    <dgm:pt modelId="{738611D7-BD9D-4B0E-9020-3D1B599B9D8A}" type="parTrans" cxnId="{12E1AC34-6A63-4E8A-B01A-7292F5441170}">
      <dgm:prSet/>
      <dgm:spPr/>
      <dgm:t>
        <a:bodyPr/>
        <a:lstStyle/>
        <a:p>
          <a:endParaRPr lang="en-US"/>
        </a:p>
      </dgm:t>
    </dgm:pt>
    <dgm:pt modelId="{C1C49FFA-0EAC-4360-93B5-4DE19C9E5028}" type="sibTrans" cxnId="{12E1AC34-6A63-4E8A-B01A-7292F5441170}">
      <dgm:prSet/>
      <dgm:spPr/>
      <dgm:t>
        <a:bodyPr/>
        <a:lstStyle/>
        <a:p>
          <a:endParaRPr lang="en-US"/>
        </a:p>
      </dgm:t>
    </dgm:pt>
    <dgm:pt modelId="{F190C8AE-21EB-48C3-8CEE-4A003E7DDAC3}">
      <dgm:prSet custT="1"/>
      <dgm:spPr/>
      <dgm:t>
        <a:bodyPr/>
        <a:lstStyle/>
        <a:p>
          <a:endParaRPr lang="en-US" sz="2400" dirty="0">
            <a:solidFill>
              <a:schemeClr val="tx1"/>
            </a:solidFill>
          </a:endParaRPr>
        </a:p>
      </dgm:t>
    </dgm:pt>
    <dgm:pt modelId="{5E519E00-DFF1-44F5-AFC7-4299523DAAED}" type="parTrans" cxnId="{5C5FCD7E-476B-44A5-9379-62AA6DC5290A}">
      <dgm:prSet/>
      <dgm:spPr/>
      <dgm:t>
        <a:bodyPr/>
        <a:lstStyle/>
        <a:p>
          <a:endParaRPr lang="en-US"/>
        </a:p>
      </dgm:t>
    </dgm:pt>
    <dgm:pt modelId="{C8258A5B-8CF6-4DB4-8D30-2814D24A629F}" type="sibTrans" cxnId="{5C5FCD7E-476B-44A5-9379-62AA6DC5290A}">
      <dgm:prSet/>
      <dgm:spPr/>
      <dgm:t>
        <a:bodyPr/>
        <a:lstStyle/>
        <a:p>
          <a:endParaRPr lang="en-US"/>
        </a:p>
      </dgm:t>
    </dgm:pt>
    <dgm:pt modelId="{2C341725-5ADB-4C78-9B62-25677B5B5EBD}">
      <dgm:prSet custT="1"/>
      <dgm:spPr/>
      <dgm:t>
        <a:bodyPr/>
        <a:lstStyle/>
        <a:p>
          <a:r>
            <a:rPr lang="en-US" sz="2400" dirty="0">
              <a:solidFill>
                <a:schemeClr val="tx1"/>
              </a:solidFill>
            </a:rPr>
            <a:t>Ropa de color claro o reflectante.</a:t>
          </a:r>
        </a:p>
      </dgm:t>
    </dgm:pt>
    <dgm:pt modelId="{91C45083-D3C1-492D-A7EE-65C8FDDCCD0C}" type="parTrans" cxnId="{9D3A4747-3F35-4BDB-86A6-C8EEBE6B2289}">
      <dgm:prSet/>
      <dgm:spPr/>
      <dgm:t>
        <a:bodyPr/>
        <a:lstStyle/>
        <a:p>
          <a:endParaRPr lang="en-US"/>
        </a:p>
      </dgm:t>
    </dgm:pt>
    <dgm:pt modelId="{77B34B55-7502-4D32-B015-108B251AC95A}" type="sibTrans" cxnId="{9D3A4747-3F35-4BDB-86A6-C8EEBE6B2289}">
      <dgm:prSet/>
      <dgm:spPr/>
      <dgm:t>
        <a:bodyPr/>
        <a:lstStyle/>
        <a:p>
          <a:endParaRPr lang="en-US"/>
        </a:p>
      </dgm:t>
    </dgm:pt>
    <dgm:pt modelId="{B030B0FE-4573-42DD-9A26-A54470CA5CA2}">
      <dgm:prSet custT="1"/>
      <dgm:spPr/>
      <dgm:t>
        <a:bodyPr/>
        <a:lstStyle/>
        <a:p>
          <a:endParaRPr lang="en-US" sz="2400" dirty="0">
            <a:solidFill>
              <a:schemeClr val="tx1"/>
            </a:solidFill>
          </a:endParaRPr>
        </a:p>
      </dgm:t>
    </dgm:pt>
    <dgm:pt modelId="{82C6E45C-8274-4116-90BB-B474A18E74F6}" type="parTrans" cxnId="{DD6FE975-B1E1-446F-9EB6-8358E1CDE890}">
      <dgm:prSet/>
      <dgm:spPr/>
      <dgm:t>
        <a:bodyPr/>
        <a:lstStyle/>
        <a:p>
          <a:endParaRPr lang="en-US"/>
        </a:p>
      </dgm:t>
    </dgm:pt>
    <dgm:pt modelId="{4D7853E5-2F51-467E-A4B5-FB645CAC84DA}" type="sibTrans" cxnId="{DD6FE975-B1E1-446F-9EB6-8358E1CDE890}">
      <dgm:prSet/>
      <dgm:spPr/>
      <dgm:t>
        <a:bodyPr/>
        <a:lstStyle/>
        <a:p>
          <a:endParaRPr lang="en-US"/>
        </a:p>
      </dgm:t>
    </dgm:pt>
    <dgm:pt modelId="{7DD1186C-06B9-47E1-A297-4AFDBBD82DAB}">
      <dgm:prSet custT="1"/>
      <dgm:spPr/>
      <dgm:t>
        <a:bodyPr/>
        <a:lstStyle/>
        <a:p>
          <a:r>
            <a:rPr lang="es-ES" sz="2400" dirty="0">
              <a:solidFill>
                <a:schemeClr val="tx1"/>
              </a:solidFill>
            </a:rPr>
            <a:t>Chalecos y ropa de refrigeración.</a:t>
          </a:r>
          <a:endParaRPr lang="en-US" sz="2400" dirty="0">
            <a:solidFill>
              <a:schemeClr val="tx1"/>
            </a:solidFill>
          </a:endParaRPr>
        </a:p>
      </dgm:t>
    </dgm:pt>
    <dgm:pt modelId="{4FA36B36-D461-4EB7-8D56-0130F14CC628}" type="parTrans" cxnId="{F3E1C714-A91C-42E3-9E54-00C43AC8FEDC}">
      <dgm:prSet/>
      <dgm:spPr/>
      <dgm:t>
        <a:bodyPr/>
        <a:lstStyle/>
        <a:p>
          <a:endParaRPr lang="en-US"/>
        </a:p>
      </dgm:t>
    </dgm:pt>
    <dgm:pt modelId="{331446E2-DBD4-4A9C-9EAA-E8638E8CD652}" type="sibTrans" cxnId="{F3E1C714-A91C-42E3-9E54-00C43AC8FEDC}">
      <dgm:prSet/>
      <dgm:spPr/>
      <dgm:t>
        <a:bodyPr/>
        <a:lstStyle/>
        <a:p>
          <a:endParaRPr lang="en-US"/>
        </a:p>
      </dgm:t>
    </dgm:pt>
    <dgm:pt modelId="{AAE2769B-F128-4029-9276-5977704B8C0D}" type="pres">
      <dgm:prSet presAssocID="{18A64311-66BA-48A2-BD74-F768029942DB}" presName="Name0" presStyleCnt="0">
        <dgm:presLayoutVars>
          <dgm:chMax val="5"/>
          <dgm:chPref val="5"/>
          <dgm:dir/>
          <dgm:animLvl val="lvl"/>
        </dgm:presLayoutVars>
      </dgm:prSet>
      <dgm:spPr/>
      <dgm:t>
        <a:bodyPr/>
        <a:lstStyle/>
        <a:p>
          <a:endParaRPr lang="en-US"/>
        </a:p>
      </dgm:t>
    </dgm:pt>
    <dgm:pt modelId="{FD841C19-24AA-4DFC-BE2E-CC987A2BA859}" type="pres">
      <dgm:prSet presAssocID="{76C13F7C-9EF3-43A0-AB98-9CABEE1CBABF}" presName="parentText1" presStyleLbl="node1" presStyleIdx="0" presStyleCnt="3">
        <dgm:presLayoutVars>
          <dgm:chMax/>
          <dgm:chPref val="3"/>
          <dgm:bulletEnabled val="1"/>
        </dgm:presLayoutVars>
      </dgm:prSet>
      <dgm:spPr/>
      <dgm:t>
        <a:bodyPr/>
        <a:lstStyle/>
        <a:p>
          <a:endParaRPr lang="en-US"/>
        </a:p>
      </dgm:t>
    </dgm:pt>
    <dgm:pt modelId="{FE07080D-28B5-4666-A61D-6DA0A88718B2}" type="pres">
      <dgm:prSet presAssocID="{76C13F7C-9EF3-43A0-AB98-9CABEE1CBABF}" presName="childText1" presStyleLbl="solidAlignAcc1" presStyleIdx="0" presStyleCnt="3">
        <dgm:presLayoutVars>
          <dgm:chMax val="0"/>
          <dgm:chPref val="0"/>
          <dgm:bulletEnabled val="1"/>
        </dgm:presLayoutVars>
      </dgm:prSet>
      <dgm:spPr/>
      <dgm:t>
        <a:bodyPr/>
        <a:lstStyle/>
        <a:p>
          <a:endParaRPr lang="en-US"/>
        </a:p>
      </dgm:t>
    </dgm:pt>
    <dgm:pt modelId="{7B639669-BD4B-4C6C-9EBA-5167E9585D46}" type="pres">
      <dgm:prSet presAssocID="{0E1CE092-7ACA-4C16-8381-A03B8F51FD59}" presName="parentText2" presStyleLbl="node1" presStyleIdx="1" presStyleCnt="3">
        <dgm:presLayoutVars>
          <dgm:chMax/>
          <dgm:chPref val="3"/>
          <dgm:bulletEnabled val="1"/>
        </dgm:presLayoutVars>
      </dgm:prSet>
      <dgm:spPr/>
      <dgm:t>
        <a:bodyPr/>
        <a:lstStyle/>
        <a:p>
          <a:endParaRPr lang="en-US"/>
        </a:p>
      </dgm:t>
    </dgm:pt>
    <dgm:pt modelId="{60333736-7FC7-464B-8795-9233EB6C749E}" type="pres">
      <dgm:prSet presAssocID="{0E1CE092-7ACA-4C16-8381-A03B8F51FD59}" presName="childText2" presStyleLbl="solidAlignAcc1" presStyleIdx="1" presStyleCnt="3">
        <dgm:presLayoutVars>
          <dgm:chMax val="0"/>
          <dgm:chPref val="0"/>
          <dgm:bulletEnabled val="1"/>
        </dgm:presLayoutVars>
      </dgm:prSet>
      <dgm:spPr/>
      <dgm:t>
        <a:bodyPr/>
        <a:lstStyle/>
        <a:p>
          <a:endParaRPr lang="en-US"/>
        </a:p>
      </dgm:t>
    </dgm:pt>
    <dgm:pt modelId="{F709A86A-E82C-4F75-95E5-B2210AD8A1F4}" type="pres">
      <dgm:prSet presAssocID="{80CC7DDC-F94C-4FB3-B08D-F80C8A2EA261}" presName="parentText3" presStyleLbl="node1" presStyleIdx="2" presStyleCnt="3">
        <dgm:presLayoutVars>
          <dgm:chMax/>
          <dgm:chPref val="3"/>
          <dgm:bulletEnabled val="1"/>
        </dgm:presLayoutVars>
      </dgm:prSet>
      <dgm:spPr/>
      <dgm:t>
        <a:bodyPr/>
        <a:lstStyle/>
        <a:p>
          <a:endParaRPr lang="en-US"/>
        </a:p>
      </dgm:t>
    </dgm:pt>
    <dgm:pt modelId="{EF9C5B57-C4AD-4BF5-988A-6FEB457518AB}" type="pres">
      <dgm:prSet presAssocID="{80CC7DDC-F94C-4FB3-B08D-F80C8A2EA261}" presName="childText3" presStyleLbl="solidAlignAcc1" presStyleIdx="2" presStyleCnt="3">
        <dgm:presLayoutVars>
          <dgm:chMax val="0"/>
          <dgm:chPref val="0"/>
          <dgm:bulletEnabled val="1"/>
        </dgm:presLayoutVars>
      </dgm:prSet>
      <dgm:spPr/>
      <dgm:t>
        <a:bodyPr/>
        <a:lstStyle/>
        <a:p>
          <a:endParaRPr lang="en-US"/>
        </a:p>
      </dgm:t>
    </dgm:pt>
  </dgm:ptLst>
  <dgm:cxnLst>
    <dgm:cxn modelId="{F6B9BCA8-81A9-4C61-9553-1641A56DEAE7}" type="presOf" srcId="{76C13F7C-9EF3-43A0-AB98-9CABEE1CBABF}" destId="{FD841C19-24AA-4DFC-BE2E-CC987A2BA859}" srcOrd="0" destOrd="0" presId="urn:microsoft.com/office/officeart/2009/3/layout/IncreasingArrowsProcess"/>
    <dgm:cxn modelId="{3EF6B0F1-8863-49F5-A442-4B792503D4D8}" type="presOf" srcId="{7C840FA2-1A83-433B-9900-A20375156609}" destId="{EF9C5B57-C4AD-4BF5-988A-6FEB457518AB}" srcOrd="0" destOrd="0" presId="urn:microsoft.com/office/officeart/2009/3/layout/IncreasingArrowsProcess"/>
    <dgm:cxn modelId="{D047C4AE-0D66-4893-9475-808A4F84E219}" srcId="{0E1CE092-7ACA-4C16-8381-A03B8F51FD59}" destId="{C3F2BC13-C88B-4399-A910-85B1123733DE}" srcOrd="3" destOrd="0" parTransId="{49165D67-B5E3-4A9E-BD26-1C7B8C5F2B17}" sibTransId="{8438DD6F-24DB-432C-AD50-D1B357413E87}"/>
    <dgm:cxn modelId="{BB82BDF0-53BE-4940-AD18-B1F2CBA46098}" srcId="{0E1CE092-7ACA-4C16-8381-A03B8F51FD59}" destId="{B1CBFF65-8832-4E01-AADA-37B634C52399}" srcOrd="1" destOrd="0" parTransId="{391633BF-B894-4465-B12C-07905F061EF5}" sibTransId="{2948EF05-A717-4D8E-87D4-E78175C7EB89}"/>
    <dgm:cxn modelId="{A595F99D-B766-46AF-A934-6583C88095EA}" srcId="{18A64311-66BA-48A2-BD74-F768029942DB}" destId="{0E1CE092-7ACA-4C16-8381-A03B8F51FD59}" srcOrd="1" destOrd="0" parTransId="{1C1ACA15-C7B1-4662-A23E-C91657605B25}" sibTransId="{EC933030-15C3-425D-AEDC-5ED55D0C883F}"/>
    <dgm:cxn modelId="{5C5FCD7E-476B-44A5-9379-62AA6DC5290A}" srcId="{80CC7DDC-F94C-4FB3-B08D-F80C8A2EA261}" destId="{F190C8AE-21EB-48C3-8CEE-4A003E7DDAC3}" srcOrd="1" destOrd="0" parTransId="{5E519E00-DFF1-44F5-AFC7-4299523DAAED}" sibTransId="{C8258A5B-8CF6-4DB4-8D30-2814D24A629F}"/>
    <dgm:cxn modelId="{49ED9BB8-2933-4CCA-9652-CE17013EF292}" srcId="{0E1CE092-7ACA-4C16-8381-A03B8F51FD59}" destId="{936D8A4C-8460-4C81-8748-092C996E4F04}" srcOrd="0" destOrd="0" parTransId="{6C1CAA6F-4A2A-40F5-A510-AC3D7DAF7F63}" sibTransId="{71640798-0E5E-401F-8418-D530F70351C5}"/>
    <dgm:cxn modelId="{12E1AC34-6A63-4E8A-B01A-7292F5441170}" srcId="{0E1CE092-7ACA-4C16-8381-A03B8F51FD59}" destId="{2A734391-4F96-45C2-B98E-EE4A8ADE17AC}" srcOrd="6" destOrd="0" parTransId="{738611D7-BD9D-4B0E-9020-3D1B599B9D8A}" sibTransId="{C1C49FFA-0EAC-4360-93B5-4DE19C9E5028}"/>
    <dgm:cxn modelId="{33229845-30BE-49FE-8922-DD736F0480BE}" srcId="{76C13F7C-9EF3-43A0-AB98-9CABEE1CBABF}" destId="{71B58DBE-238F-45EE-BC77-66BD62270C3B}" srcOrd="2" destOrd="0" parTransId="{9C9C405E-9836-4DE1-9F12-3E8BC5D5C8A7}" sibTransId="{336D73D1-90E0-4092-95F2-7854C2A6E3B6}"/>
    <dgm:cxn modelId="{C4EDA859-D552-4103-9F5A-38D8C3295235}" srcId="{80CC7DDC-F94C-4FB3-B08D-F80C8A2EA261}" destId="{7C840FA2-1A83-433B-9900-A20375156609}" srcOrd="0" destOrd="0" parTransId="{60983E51-3A6C-473D-B922-B9448C1AF5F7}" sibTransId="{CE644AD4-6C87-46FF-9E64-B02B998A64C8}"/>
    <dgm:cxn modelId="{26636FC0-492F-4742-A757-D3A00CD3F597}" type="presOf" srcId="{936D8A4C-8460-4C81-8748-092C996E4F04}" destId="{60333736-7FC7-464B-8795-9233EB6C749E}" srcOrd="0" destOrd="0" presId="urn:microsoft.com/office/officeart/2009/3/layout/IncreasingArrowsProcess"/>
    <dgm:cxn modelId="{0033A240-117B-42C6-8C05-9CAB0AF1D665}" srcId="{0E1CE092-7ACA-4C16-8381-A03B8F51FD59}" destId="{B2511A72-532B-4A3A-8D3C-B6720294C001}" srcOrd="4" destOrd="0" parTransId="{5F94E383-F517-4B55-9E28-AFC8A030136F}" sibTransId="{0BAE62A2-4E8E-4964-8C1C-EB08478459FA}"/>
    <dgm:cxn modelId="{08249F83-4CBF-4036-BCD5-8F56699516E1}" type="presOf" srcId="{0E1CE092-7ACA-4C16-8381-A03B8F51FD59}" destId="{7B639669-BD4B-4C6C-9EBA-5167E9585D46}" srcOrd="0" destOrd="0" presId="urn:microsoft.com/office/officeart/2009/3/layout/IncreasingArrowsProcess"/>
    <dgm:cxn modelId="{54A25B2F-0CDC-4E87-8119-FEEB627F3356}" type="presOf" srcId="{80CC7DDC-F94C-4FB3-B08D-F80C8A2EA261}" destId="{F709A86A-E82C-4F75-95E5-B2210AD8A1F4}" srcOrd="0" destOrd="0" presId="urn:microsoft.com/office/officeart/2009/3/layout/IncreasingArrowsProcess"/>
    <dgm:cxn modelId="{66FCB767-8D91-4FD9-8D79-BF6053D39D36}" type="presOf" srcId="{B4E37465-F75F-441B-BA70-B3B3632FB2A1}" destId="{60333736-7FC7-464B-8795-9233EB6C749E}" srcOrd="0" destOrd="2" presId="urn:microsoft.com/office/officeart/2009/3/layout/IncreasingArrowsProcess"/>
    <dgm:cxn modelId="{2E77EA89-0D11-44D4-9F16-9621ABDD8754}" type="presOf" srcId="{B2511A72-532B-4A3A-8D3C-B6720294C001}" destId="{60333736-7FC7-464B-8795-9233EB6C749E}" srcOrd="0" destOrd="4" presId="urn:microsoft.com/office/officeart/2009/3/layout/IncreasingArrowsProcess"/>
    <dgm:cxn modelId="{D5597D3A-5FDB-4C8F-B533-CA232DA72148}" srcId="{76C13F7C-9EF3-43A0-AB98-9CABEE1CBABF}" destId="{69E9EE03-D829-411D-AA92-13A1F3A79DC4}" srcOrd="0" destOrd="0" parTransId="{6BA96E04-3A1E-48D7-B793-75D50006BAF7}" sibTransId="{7FC2747F-60DD-48EB-B04F-638C451F4DDD}"/>
    <dgm:cxn modelId="{AE55BFCC-33BE-4C8E-8C4B-F2611F77E7AF}" srcId="{18A64311-66BA-48A2-BD74-F768029942DB}" destId="{76C13F7C-9EF3-43A0-AB98-9CABEE1CBABF}" srcOrd="0" destOrd="0" parTransId="{2B513741-EFB7-49E4-A9AE-81998EDF0E89}" sibTransId="{6A137D15-8F04-4D7A-B2D1-96966220FFF9}"/>
    <dgm:cxn modelId="{60BDE251-8B8E-4EAD-96F9-0339C81994AE}" srcId="{0E1CE092-7ACA-4C16-8381-A03B8F51FD59}" destId="{B4E37465-F75F-441B-BA70-B3B3632FB2A1}" srcOrd="2" destOrd="0" parTransId="{C2CD8974-DFF6-4492-95A3-3FBAEA2B7323}" sibTransId="{0256A529-BDA0-477E-9B57-AFBB5E85FFED}"/>
    <dgm:cxn modelId="{7233E63E-C8AD-482E-81C6-920914C00D7C}" type="presOf" srcId="{6E39597A-DC95-47FF-9A37-0C67313E35A1}" destId="{FE07080D-28B5-4666-A61D-6DA0A88718B2}" srcOrd="0" destOrd="1" presId="urn:microsoft.com/office/officeart/2009/3/layout/IncreasingArrowsProcess"/>
    <dgm:cxn modelId="{5EBCE358-BD7A-4F80-9D8B-05D6460F2DCF}" type="presOf" srcId="{2C341725-5ADB-4C78-9B62-25677B5B5EBD}" destId="{EF9C5B57-C4AD-4BF5-988A-6FEB457518AB}" srcOrd="0" destOrd="2" presId="urn:microsoft.com/office/officeart/2009/3/layout/IncreasingArrowsProcess"/>
    <dgm:cxn modelId="{E93326D2-6588-440B-8F1D-EA19C23AE2DD}" type="presOf" srcId="{69E9EE03-D829-411D-AA92-13A1F3A79DC4}" destId="{FE07080D-28B5-4666-A61D-6DA0A88718B2}" srcOrd="0" destOrd="0" presId="urn:microsoft.com/office/officeart/2009/3/layout/IncreasingArrowsProcess"/>
    <dgm:cxn modelId="{B65CF526-E7CB-499F-9CF8-C46FE5E3E0C5}" type="presOf" srcId="{71B58DBE-238F-45EE-BC77-66BD62270C3B}" destId="{FE07080D-28B5-4666-A61D-6DA0A88718B2}" srcOrd="0" destOrd="2" presId="urn:microsoft.com/office/officeart/2009/3/layout/IncreasingArrowsProcess"/>
    <dgm:cxn modelId="{491BD534-F4AB-4DD5-983D-53F01AF0DBDD}" type="presOf" srcId="{5827C237-EFA8-46F6-A97A-BD02D3004C28}" destId="{FE07080D-28B5-4666-A61D-6DA0A88718B2}" srcOrd="0" destOrd="3" presId="urn:microsoft.com/office/officeart/2009/3/layout/IncreasingArrowsProcess"/>
    <dgm:cxn modelId="{310FBD1C-9146-4809-8743-4F758390A50C}" type="presOf" srcId="{B030B0FE-4573-42DD-9A26-A54470CA5CA2}" destId="{EF9C5B57-C4AD-4BF5-988A-6FEB457518AB}" srcOrd="0" destOrd="3" presId="urn:microsoft.com/office/officeart/2009/3/layout/IncreasingArrowsProcess"/>
    <dgm:cxn modelId="{4C93FF3A-6B11-4838-B4B2-041087C7B4DB}" srcId="{0E1CE092-7ACA-4C16-8381-A03B8F51FD59}" destId="{20ECF4CA-ACD4-44D2-8C20-F9522755096A}" srcOrd="5" destOrd="0" parTransId="{45B57E73-F01A-4F5A-8D0C-B0052D250C1F}" sibTransId="{93B5EF13-A676-4404-9F08-B917423B0C69}"/>
    <dgm:cxn modelId="{86C68628-4E10-4417-9315-DA9A69DF5318}" type="presOf" srcId="{18A64311-66BA-48A2-BD74-F768029942DB}" destId="{AAE2769B-F128-4029-9276-5977704B8C0D}" srcOrd="0" destOrd="0" presId="urn:microsoft.com/office/officeart/2009/3/layout/IncreasingArrowsProcess"/>
    <dgm:cxn modelId="{AFC47B3C-A2F9-4895-ACF6-5F6DAFE163C2}" srcId="{18A64311-66BA-48A2-BD74-F768029942DB}" destId="{80CC7DDC-F94C-4FB3-B08D-F80C8A2EA261}" srcOrd="2" destOrd="0" parTransId="{82BF5D14-E756-4679-9A83-81569D263007}" sibTransId="{C14E5C38-5BB0-4A76-BC2B-FFBCA7AA1B2B}"/>
    <dgm:cxn modelId="{532E64A2-5BF3-41F3-80EB-C85F106489E4}" srcId="{76C13F7C-9EF3-43A0-AB98-9CABEE1CBABF}" destId="{6E39597A-DC95-47FF-9A37-0C67313E35A1}" srcOrd="1" destOrd="0" parTransId="{27AAEA1B-19DC-4ED2-9585-896BA7DCFADA}" sibTransId="{466FC50A-8D4C-4E3E-B98A-D676BE227C87}"/>
    <dgm:cxn modelId="{820E49B9-5A99-4391-A62C-665134B99A69}" srcId="{76C13F7C-9EF3-43A0-AB98-9CABEE1CBABF}" destId="{5827C237-EFA8-46F6-A97A-BD02D3004C28}" srcOrd="3" destOrd="0" parTransId="{31CAB0B1-6750-4EDF-B46B-D4D0D87A0AA3}" sibTransId="{05502CFE-6666-4DF6-90E0-6BA7A5923CBB}"/>
    <dgm:cxn modelId="{4A584EE5-56D4-4D2D-A503-DF018C12DE1D}" type="presOf" srcId="{B1CBFF65-8832-4E01-AADA-37B634C52399}" destId="{60333736-7FC7-464B-8795-9233EB6C749E}" srcOrd="0" destOrd="1" presId="urn:microsoft.com/office/officeart/2009/3/layout/IncreasingArrowsProcess"/>
    <dgm:cxn modelId="{5D49434A-C532-492A-9D71-D90825F12212}" type="presOf" srcId="{F190C8AE-21EB-48C3-8CEE-4A003E7DDAC3}" destId="{EF9C5B57-C4AD-4BF5-988A-6FEB457518AB}" srcOrd="0" destOrd="1" presId="urn:microsoft.com/office/officeart/2009/3/layout/IncreasingArrowsProcess"/>
    <dgm:cxn modelId="{9D3A4747-3F35-4BDB-86A6-C8EEBE6B2289}" srcId="{80CC7DDC-F94C-4FB3-B08D-F80C8A2EA261}" destId="{2C341725-5ADB-4C78-9B62-25677B5B5EBD}" srcOrd="2" destOrd="0" parTransId="{91C45083-D3C1-492D-A7EE-65C8FDDCCD0C}" sibTransId="{77B34B55-7502-4D32-B015-108B251AC95A}"/>
    <dgm:cxn modelId="{7196C7FF-F1E0-4C9D-B50F-1F0744DE544C}" type="presOf" srcId="{7DD1186C-06B9-47E1-A297-4AFDBBD82DAB}" destId="{EF9C5B57-C4AD-4BF5-988A-6FEB457518AB}" srcOrd="0" destOrd="4" presId="urn:microsoft.com/office/officeart/2009/3/layout/IncreasingArrowsProcess"/>
    <dgm:cxn modelId="{9D3249E5-F7A8-4311-9DC8-33469F4219CA}" type="presOf" srcId="{2A734391-4F96-45C2-B98E-EE4A8ADE17AC}" destId="{60333736-7FC7-464B-8795-9233EB6C749E}" srcOrd="0" destOrd="6" presId="urn:microsoft.com/office/officeart/2009/3/layout/IncreasingArrowsProcess"/>
    <dgm:cxn modelId="{F3E1C714-A91C-42E3-9E54-00C43AC8FEDC}" srcId="{80CC7DDC-F94C-4FB3-B08D-F80C8A2EA261}" destId="{7DD1186C-06B9-47E1-A297-4AFDBBD82DAB}" srcOrd="4" destOrd="0" parTransId="{4FA36B36-D461-4EB7-8D56-0130F14CC628}" sibTransId="{331446E2-DBD4-4A9C-9EAA-E8638E8CD652}"/>
    <dgm:cxn modelId="{EEB5307E-E01E-4BAF-9084-A52F421103B2}" type="presOf" srcId="{20ECF4CA-ACD4-44D2-8C20-F9522755096A}" destId="{60333736-7FC7-464B-8795-9233EB6C749E}" srcOrd="0" destOrd="5" presId="urn:microsoft.com/office/officeart/2009/3/layout/IncreasingArrowsProcess"/>
    <dgm:cxn modelId="{DD6FE975-B1E1-446F-9EB6-8358E1CDE890}" srcId="{80CC7DDC-F94C-4FB3-B08D-F80C8A2EA261}" destId="{B030B0FE-4573-42DD-9A26-A54470CA5CA2}" srcOrd="3" destOrd="0" parTransId="{82C6E45C-8274-4116-90BB-B474A18E74F6}" sibTransId="{4D7853E5-2F51-467E-A4B5-FB645CAC84DA}"/>
    <dgm:cxn modelId="{2C700868-3939-4237-A9CA-7D9859346928}" type="presOf" srcId="{C3F2BC13-C88B-4399-A910-85B1123733DE}" destId="{60333736-7FC7-464B-8795-9233EB6C749E}" srcOrd="0" destOrd="3" presId="urn:microsoft.com/office/officeart/2009/3/layout/IncreasingArrowsProcess"/>
    <dgm:cxn modelId="{85834D1A-B2A9-4FF6-A12E-881A08FEF97C}" type="presParOf" srcId="{AAE2769B-F128-4029-9276-5977704B8C0D}" destId="{FD841C19-24AA-4DFC-BE2E-CC987A2BA859}" srcOrd="0" destOrd="0" presId="urn:microsoft.com/office/officeart/2009/3/layout/IncreasingArrowsProcess"/>
    <dgm:cxn modelId="{1E139438-CC91-426D-8935-C8FAFD70FD45}" type="presParOf" srcId="{AAE2769B-F128-4029-9276-5977704B8C0D}" destId="{FE07080D-28B5-4666-A61D-6DA0A88718B2}" srcOrd="1" destOrd="0" presId="urn:microsoft.com/office/officeart/2009/3/layout/IncreasingArrowsProcess"/>
    <dgm:cxn modelId="{C37F6A8D-3EFE-48A0-A293-ABB39364FB8D}" type="presParOf" srcId="{AAE2769B-F128-4029-9276-5977704B8C0D}" destId="{7B639669-BD4B-4C6C-9EBA-5167E9585D46}" srcOrd="2" destOrd="0" presId="urn:microsoft.com/office/officeart/2009/3/layout/IncreasingArrowsProcess"/>
    <dgm:cxn modelId="{9D9E25B9-502A-4EA7-9E44-DA058C153FB1}" type="presParOf" srcId="{AAE2769B-F128-4029-9276-5977704B8C0D}" destId="{60333736-7FC7-464B-8795-9233EB6C749E}" srcOrd="3" destOrd="0" presId="urn:microsoft.com/office/officeart/2009/3/layout/IncreasingArrowsProcess"/>
    <dgm:cxn modelId="{890091C3-20E1-475D-A3D2-12F519586E66}" type="presParOf" srcId="{AAE2769B-F128-4029-9276-5977704B8C0D}" destId="{F709A86A-E82C-4F75-95E5-B2210AD8A1F4}" srcOrd="4" destOrd="0" presId="urn:microsoft.com/office/officeart/2009/3/layout/IncreasingArrowsProcess"/>
    <dgm:cxn modelId="{08C37EE9-F993-4F79-A44B-BEDE54A571E0}" type="presParOf" srcId="{AAE2769B-F128-4029-9276-5977704B8C0D}" destId="{EF9C5B57-C4AD-4BF5-988A-6FEB457518A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41C19-24AA-4DFC-BE2E-CC987A2BA859}">
      <dsp:nvSpPr>
        <dsp:cNvPr id="0" name=""/>
        <dsp:cNvSpPr/>
      </dsp:nvSpPr>
      <dsp:spPr>
        <a:xfrm>
          <a:off x="32399" y="128313"/>
          <a:ext cx="11172405" cy="162712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8307" numCol="1" spcCol="1270" anchor="ctr" anchorCtr="0">
          <a:noAutofit/>
        </a:bodyPr>
        <a:lstStyle/>
        <a:p>
          <a:pPr lvl="0" algn="l" defTabSz="1422400">
            <a:lnSpc>
              <a:spcPct val="90000"/>
            </a:lnSpc>
            <a:spcBef>
              <a:spcPct val="0"/>
            </a:spcBef>
            <a:spcAft>
              <a:spcPct val="35000"/>
            </a:spcAft>
          </a:pPr>
          <a:r>
            <a:rPr lang="en-US" sz="3200" b="1" kern="1200" dirty="0" err="1">
              <a:solidFill>
                <a:schemeClr val="tx1"/>
              </a:solidFill>
            </a:rPr>
            <a:t>Ingenieria</a:t>
          </a:r>
          <a:endParaRPr lang="en-US" sz="3200" b="1" kern="1200" dirty="0">
            <a:solidFill>
              <a:schemeClr val="tx1"/>
            </a:solidFill>
          </a:endParaRPr>
        </a:p>
      </dsp:txBody>
      <dsp:txXfrm>
        <a:off x="32399" y="535095"/>
        <a:ext cx="10765623" cy="813563"/>
      </dsp:txXfrm>
    </dsp:sp>
    <dsp:sp modelId="{FE07080D-28B5-4666-A61D-6DA0A88718B2}">
      <dsp:nvSpPr>
        <dsp:cNvPr id="0" name=""/>
        <dsp:cNvSpPr/>
      </dsp:nvSpPr>
      <dsp:spPr>
        <a:xfrm>
          <a:off x="32399" y="1383063"/>
          <a:ext cx="3441100" cy="3134447"/>
        </a:xfrm>
        <a:prstGeom prst="rect">
          <a:avLst/>
        </a:prstGeom>
        <a:solidFill>
          <a:srgbClr val="FFFFC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a:solidFill>
                <a:schemeClr val="tx1"/>
              </a:solidFill>
            </a:rPr>
            <a:t>Reducir los factores de estrés por calor.</a:t>
          </a:r>
          <a:endParaRPr lang="en-US" sz="2400" kern="1200" dirty="0">
            <a:solidFill>
              <a:schemeClr val="tx1"/>
            </a:solidFill>
          </a:endParaRPr>
        </a:p>
        <a:p>
          <a:pPr lvl="0" algn="l" defTabSz="1066800">
            <a:lnSpc>
              <a:spcPct val="90000"/>
            </a:lnSpc>
            <a:spcBef>
              <a:spcPct val="0"/>
            </a:spcBef>
            <a:spcAft>
              <a:spcPct val="35000"/>
            </a:spcAft>
          </a:pPr>
          <a:endParaRPr lang="en-US" sz="240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Reducir WBGT</a:t>
          </a:r>
        </a:p>
        <a:p>
          <a:pPr lvl="0" algn="l" defTabSz="1066800">
            <a:lnSpc>
              <a:spcPct val="90000"/>
            </a:lnSpc>
            <a:spcBef>
              <a:spcPct val="0"/>
            </a:spcBef>
            <a:spcAft>
              <a:spcPct val="35000"/>
            </a:spcAft>
          </a:pPr>
          <a:r>
            <a:rPr lang="es-ES" sz="2400" kern="1200" dirty="0">
              <a:solidFill>
                <a:schemeClr val="tx1"/>
              </a:solidFill>
            </a:rPr>
            <a:t>Usar herramientas y equipo para reducir el esfuerzo físico.</a:t>
          </a:r>
          <a:endParaRPr lang="en-US" sz="2400" kern="1200" dirty="0">
            <a:solidFill>
              <a:schemeClr val="tx1"/>
            </a:solidFill>
          </a:endParaRPr>
        </a:p>
      </dsp:txBody>
      <dsp:txXfrm>
        <a:off x="32399" y="1383063"/>
        <a:ext cx="3441100" cy="3134447"/>
      </dsp:txXfrm>
    </dsp:sp>
    <dsp:sp modelId="{7B639669-BD4B-4C6C-9EBA-5167E9585D46}">
      <dsp:nvSpPr>
        <dsp:cNvPr id="0" name=""/>
        <dsp:cNvSpPr/>
      </dsp:nvSpPr>
      <dsp:spPr>
        <a:xfrm>
          <a:off x="3473500" y="670689"/>
          <a:ext cx="7731304" cy="162712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8307" numCol="1" spcCol="1270" anchor="ctr" anchorCtr="0">
          <a:noAutofit/>
        </a:bodyPr>
        <a:lstStyle/>
        <a:p>
          <a:pPr lvl="0" algn="l" defTabSz="1422400">
            <a:lnSpc>
              <a:spcPct val="90000"/>
            </a:lnSpc>
            <a:spcBef>
              <a:spcPct val="0"/>
            </a:spcBef>
            <a:spcAft>
              <a:spcPct val="35000"/>
            </a:spcAft>
          </a:pPr>
          <a:r>
            <a:rPr lang="en-US" sz="3200" b="1" kern="1200" dirty="0" err="1">
              <a:solidFill>
                <a:schemeClr val="tx1"/>
              </a:solidFill>
            </a:rPr>
            <a:t>Administrativo</a:t>
          </a:r>
          <a:endParaRPr lang="en-US" sz="3200" b="1" kern="1200" dirty="0">
            <a:solidFill>
              <a:schemeClr val="tx1"/>
            </a:solidFill>
          </a:endParaRPr>
        </a:p>
      </dsp:txBody>
      <dsp:txXfrm>
        <a:off x="3473500" y="1077471"/>
        <a:ext cx="7324522" cy="813563"/>
      </dsp:txXfrm>
    </dsp:sp>
    <dsp:sp modelId="{60333736-7FC7-464B-8795-9233EB6C749E}">
      <dsp:nvSpPr>
        <dsp:cNvPr id="0" name=""/>
        <dsp:cNvSpPr/>
      </dsp:nvSpPr>
      <dsp:spPr>
        <a:xfrm>
          <a:off x="3473500" y="1925439"/>
          <a:ext cx="3441100" cy="3134447"/>
        </a:xfrm>
        <a:prstGeom prst="rect">
          <a:avLst/>
        </a:prstGeom>
        <a:solidFill>
          <a:srgbClr val="FFFFC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a:solidFill>
                <a:schemeClr val="tx1"/>
              </a:solidFill>
            </a:rPr>
            <a:t>Aclimatar a los trabajadores</a:t>
          </a:r>
          <a:endParaRPr lang="en-US" sz="1000" kern="1200" dirty="0">
            <a:solidFill>
              <a:schemeClr val="tx1"/>
            </a:solidFill>
          </a:endParaRPr>
        </a:p>
        <a:p>
          <a:pPr lvl="0" algn="l" defTabSz="533400">
            <a:lnSpc>
              <a:spcPct val="90000"/>
            </a:lnSpc>
            <a:spcBef>
              <a:spcPct val="0"/>
            </a:spcBef>
            <a:spcAft>
              <a:spcPct val="35000"/>
            </a:spcAft>
          </a:pPr>
          <a:endParaRPr lang="en-US" sz="1200" kern="1200" dirty="0">
            <a:solidFill>
              <a:schemeClr val="tx1"/>
            </a:solidFill>
          </a:endParaRPr>
        </a:p>
        <a:p>
          <a:pPr lvl="0" algn="l" defTabSz="1066800">
            <a:lnSpc>
              <a:spcPct val="90000"/>
            </a:lnSpc>
            <a:spcBef>
              <a:spcPct val="0"/>
            </a:spcBef>
            <a:spcAft>
              <a:spcPct val="35000"/>
            </a:spcAft>
          </a:pPr>
          <a:r>
            <a:rPr lang="es-ES" sz="2400" kern="1200">
              <a:solidFill>
                <a:schemeClr val="tx1"/>
              </a:solidFill>
            </a:rPr>
            <a:t>Ajustar el horario de trabajo</a:t>
          </a:r>
          <a:endParaRPr lang="en-US" sz="2400" kern="1200">
            <a:solidFill>
              <a:schemeClr val="tx1"/>
            </a:solidFill>
          </a:endParaRPr>
        </a:p>
        <a:p>
          <a:pPr lvl="0" algn="l" defTabSz="533400">
            <a:lnSpc>
              <a:spcPct val="90000"/>
            </a:lnSpc>
            <a:spcBef>
              <a:spcPct val="0"/>
            </a:spcBef>
            <a:spcAft>
              <a:spcPct val="35000"/>
            </a:spcAft>
          </a:pPr>
          <a:endParaRPr lang="en-US" sz="1200" kern="1200" dirty="0">
            <a:solidFill>
              <a:schemeClr val="tx1"/>
            </a:solidFill>
          </a:endParaRPr>
        </a:p>
        <a:p>
          <a:pPr lvl="0" algn="l" defTabSz="1066800">
            <a:lnSpc>
              <a:spcPct val="90000"/>
            </a:lnSpc>
            <a:spcBef>
              <a:spcPct val="0"/>
            </a:spcBef>
            <a:spcAft>
              <a:spcPct val="35000"/>
            </a:spcAft>
          </a:pPr>
          <a:r>
            <a:rPr lang="en-US" sz="2400" kern="1200">
              <a:solidFill>
                <a:schemeClr val="tx1"/>
              </a:solidFill>
            </a:rPr>
            <a:t>Descanso, agua y sombra.</a:t>
          </a:r>
        </a:p>
        <a:p>
          <a:pPr lvl="0" algn="l" defTabSz="444500">
            <a:lnSpc>
              <a:spcPct val="90000"/>
            </a:lnSpc>
            <a:spcBef>
              <a:spcPct val="0"/>
            </a:spcBef>
            <a:spcAft>
              <a:spcPct val="35000"/>
            </a:spcAft>
          </a:pPr>
          <a:endParaRPr lang="en-US" sz="1000" kern="1200" dirty="0">
            <a:solidFill>
              <a:schemeClr val="tx1"/>
            </a:solidFill>
          </a:endParaRPr>
        </a:p>
        <a:p>
          <a:pPr lvl="0" algn="l" defTabSz="1066800">
            <a:lnSpc>
              <a:spcPct val="90000"/>
            </a:lnSpc>
            <a:spcBef>
              <a:spcPct val="0"/>
            </a:spcBef>
            <a:spcAft>
              <a:spcPct val="35000"/>
            </a:spcAft>
          </a:pPr>
          <a:r>
            <a:rPr lang="en-US" sz="2400" kern="1200" dirty="0" err="1">
              <a:solidFill>
                <a:schemeClr val="tx1"/>
              </a:solidFill>
            </a:rPr>
            <a:t>Formación</a:t>
          </a:r>
          <a:endParaRPr lang="en-US" sz="2400" kern="1200" dirty="0">
            <a:solidFill>
              <a:schemeClr val="tx1"/>
            </a:solidFill>
          </a:endParaRPr>
        </a:p>
      </dsp:txBody>
      <dsp:txXfrm>
        <a:off x="3473500" y="1925439"/>
        <a:ext cx="3441100" cy="3134447"/>
      </dsp:txXfrm>
    </dsp:sp>
    <dsp:sp modelId="{F709A86A-E82C-4F75-95E5-B2210AD8A1F4}">
      <dsp:nvSpPr>
        <dsp:cNvPr id="0" name=""/>
        <dsp:cNvSpPr/>
      </dsp:nvSpPr>
      <dsp:spPr>
        <a:xfrm>
          <a:off x="6914601" y="1213065"/>
          <a:ext cx="4290203" cy="162712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58307" numCol="1" spcCol="1270" anchor="ctr" anchorCtr="0">
          <a:noAutofit/>
        </a:bodyPr>
        <a:lstStyle/>
        <a:p>
          <a:pPr lvl="0" algn="l" defTabSz="1244600">
            <a:lnSpc>
              <a:spcPct val="90000"/>
            </a:lnSpc>
            <a:spcBef>
              <a:spcPct val="0"/>
            </a:spcBef>
            <a:spcAft>
              <a:spcPct val="35000"/>
            </a:spcAft>
          </a:pPr>
          <a:r>
            <a:rPr lang="en-US" sz="2800" b="1" kern="1200" dirty="0" err="1">
              <a:solidFill>
                <a:schemeClr val="tx1"/>
              </a:solidFill>
            </a:rPr>
            <a:t>Ropa</a:t>
          </a:r>
          <a:r>
            <a:rPr lang="en-US" sz="2800" b="1" kern="1200" dirty="0">
              <a:solidFill>
                <a:schemeClr val="tx1"/>
              </a:solidFill>
            </a:rPr>
            <a:t> y </a:t>
          </a:r>
          <a:r>
            <a:rPr lang="en-US" sz="2800" b="1" kern="1200" dirty="0" err="1">
              <a:solidFill>
                <a:schemeClr val="tx1"/>
              </a:solidFill>
            </a:rPr>
            <a:t>equipo</a:t>
          </a:r>
          <a:endParaRPr lang="en-US" sz="2800" b="1" kern="1200" dirty="0">
            <a:solidFill>
              <a:schemeClr val="tx1"/>
            </a:solidFill>
          </a:endParaRPr>
        </a:p>
      </dsp:txBody>
      <dsp:txXfrm>
        <a:off x="6914601" y="1619847"/>
        <a:ext cx="3883421" cy="813563"/>
      </dsp:txXfrm>
    </dsp:sp>
    <dsp:sp modelId="{EF9C5B57-C4AD-4BF5-988A-6FEB457518AB}">
      <dsp:nvSpPr>
        <dsp:cNvPr id="0" name=""/>
        <dsp:cNvSpPr/>
      </dsp:nvSpPr>
      <dsp:spPr>
        <a:xfrm>
          <a:off x="6914601" y="2467815"/>
          <a:ext cx="3441100" cy="3088574"/>
        </a:xfrm>
        <a:prstGeom prst="rect">
          <a:avLst/>
        </a:prstGeom>
        <a:solidFill>
          <a:srgbClr val="FFFFC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a:solidFill>
                <a:schemeClr val="tx1"/>
              </a:solidFill>
            </a:rPr>
            <a:t>Ajustar las capas de ropa</a:t>
          </a:r>
          <a:endParaRPr lang="en-US" sz="1000" kern="1200" dirty="0">
            <a:solidFill>
              <a:schemeClr val="tx1"/>
            </a:solidFill>
          </a:endParaRPr>
        </a:p>
        <a:p>
          <a:pPr lvl="0" algn="l" defTabSz="1066800">
            <a:lnSpc>
              <a:spcPct val="90000"/>
            </a:lnSpc>
            <a:spcBef>
              <a:spcPct val="0"/>
            </a:spcBef>
            <a:spcAft>
              <a:spcPct val="35000"/>
            </a:spcAft>
          </a:pPr>
          <a:endParaRPr lang="en-US" sz="240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Ropa de color claro o reflectante.</a:t>
          </a:r>
        </a:p>
        <a:p>
          <a:pPr lvl="0" algn="l" defTabSz="1066800">
            <a:lnSpc>
              <a:spcPct val="90000"/>
            </a:lnSpc>
            <a:spcBef>
              <a:spcPct val="0"/>
            </a:spcBef>
            <a:spcAft>
              <a:spcPct val="35000"/>
            </a:spcAft>
          </a:pPr>
          <a:endParaRPr lang="en-US" sz="2400" kern="1200" dirty="0">
            <a:solidFill>
              <a:schemeClr val="tx1"/>
            </a:solidFill>
          </a:endParaRPr>
        </a:p>
        <a:p>
          <a:pPr lvl="0" algn="l" defTabSz="1066800">
            <a:lnSpc>
              <a:spcPct val="90000"/>
            </a:lnSpc>
            <a:spcBef>
              <a:spcPct val="0"/>
            </a:spcBef>
            <a:spcAft>
              <a:spcPct val="35000"/>
            </a:spcAft>
          </a:pPr>
          <a:r>
            <a:rPr lang="es-ES" sz="2400" kern="1200" dirty="0">
              <a:solidFill>
                <a:schemeClr val="tx1"/>
              </a:solidFill>
            </a:rPr>
            <a:t>Chalecos y ropa de refrigeración.</a:t>
          </a:r>
          <a:endParaRPr lang="en-US" sz="2400" kern="1200" dirty="0">
            <a:solidFill>
              <a:schemeClr val="tx1"/>
            </a:solidFill>
          </a:endParaRPr>
        </a:p>
      </dsp:txBody>
      <dsp:txXfrm>
        <a:off x="6914601" y="2467815"/>
        <a:ext cx="3441100" cy="308857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64D537D7-A936-4FE3-84A4-9CF416E09E38}" type="datetimeFigureOut">
              <a:rPr lang="en-US" smtClean="0"/>
              <a:t>7/8/2021</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3543C654-D3F9-4ADD-B870-B718449DBBF8}" type="slidenum">
              <a:rPr lang="en-US" smtClean="0"/>
              <a:t>‹#›</a:t>
            </a:fld>
            <a:endParaRPr lang="en-US" dirty="0"/>
          </a:p>
        </p:txBody>
      </p:sp>
    </p:spTree>
    <p:extLst>
      <p:ext uri="{BB962C8B-B14F-4D97-AF65-F5344CB8AC3E}">
        <p14:creationId xmlns:p14="http://schemas.microsoft.com/office/powerpoint/2010/main" val="15619417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E4310CA2-D3F9-44C5-B5A2-C35782AC4957}" type="datetimeFigureOut">
              <a:rPr lang="en-US" smtClean="0"/>
              <a:t>7/8/2021</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665F8F0B-EEC2-45DC-9C6C-7A5667E543B1}" type="slidenum">
              <a:rPr lang="en-US" smtClean="0"/>
              <a:t>‹#›</a:t>
            </a:fld>
            <a:endParaRPr lang="en-US" dirty="0"/>
          </a:p>
        </p:txBody>
      </p:sp>
    </p:spTree>
    <p:extLst>
      <p:ext uri="{BB962C8B-B14F-4D97-AF65-F5344CB8AC3E}">
        <p14:creationId xmlns:p14="http://schemas.microsoft.com/office/powerpoint/2010/main" val="2136790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726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797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961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560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940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43B645-F37C-4E83-8334-E1FA124276D2}"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pic>
        <p:nvPicPr>
          <p:cNvPr id="7" name="Picture 2" descr="Image result for uhcl 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979" y="3602038"/>
            <a:ext cx="2306584" cy="311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5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159F0-C31C-4F4A-BE7D-A800FD1BB4B8}"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392042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779C1-8280-4CE1-A75C-AC131160D406}"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22243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9869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8C0C05-2B03-4B0E-AFB6-0A8F48172BC6}"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41036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81400" y="1709738"/>
            <a:ext cx="77660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581400" y="4589463"/>
            <a:ext cx="7766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8BF254-EC52-4ADB-BC52-20088B799325}"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pic>
        <p:nvPicPr>
          <p:cNvPr id="8" name="Picture 2" descr="Image result for uhcl 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6085" y="2305385"/>
            <a:ext cx="2332161" cy="315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7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2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4427" y="2588418"/>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68819-C448-4064-83FE-BB06F0CC9DF8}" type="datetime1">
              <a:rPr lang="en-US" smtClean="0"/>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18996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A0911D-4B36-4CD5-91A4-FD15C7D1659B}" type="datetime1">
              <a:rPr lang="en-US" smtClean="0"/>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395712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051BA-D4DA-4B35-92B9-4E8F60CDE297}" type="datetime1">
              <a:rPr lang="en-US" smtClean="0"/>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73240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18678C-B718-4DF9-B22B-B4D4E1D989BD}"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34681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35F1B7-12C3-47AC-A3CF-8FB102274D50}"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67575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1152F-0EC4-4632-B365-4684B6BCB365}" type="datetime1">
              <a:rPr lang="en-US" smtClean="0"/>
              <a:t>7/8/2021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CF647-FFA8-4746-8751-12D81B3E278F}" type="slidenum">
              <a:rPr lang="en-US" smtClean="0"/>
              <a:t>‹#›</a:t>
            </a:fld>
            <a:endParaRPr lang="en-US" dirty="0"/>
          </a:p>
        </p:txBody>
      </p:sp>
    </p:spTree>
    <p:extLst>
      <p:ext uri="{BB962C8B-B14F-4D97-AF65-F5344CB8AC3E}">
        <p14:creationId xmlns:p14="http://schemas.microsoft.com/office/powerpoint/2010/main" val="1554478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Kr2ouLj1oW0"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dshs.texas.gov/chs/vstat/Hotcolddths/hotcolddths.shtm" TargetMode="Externa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hyperlink" Target="https://www.youtube.com/watch?v=cR6FA5w8A1o" TargetMode="Externa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houstontx.gov/health/Epidemiology/Heat_report_2016_0615.pdf" TargetMode="Externa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0" y="1220342"/>
            <a:ext cx="7766050" cy="1587254"/>
          </a:xfrm>
        </p:spPr>
        <p:txBody>
          <a:bodyPr>
            <a:normAutofit/>
          </a:bodyPr>
          <a:lstStyle/>
          <a:p>
            <a:r>
              <a:rPr lang="es-US" sz="4800" b="1" dirty="0"/>
              <a:t>Prevención Contra Enfermedades por la Calor</a:t>
            </a:r>
          </a:p>
        </p:txBody>
      </p:sp>
      <p:sp>
        <p:nvSpPr>
          <p:cNvPr id="3" name="Content Placeholder 2"/>
          <p:cNvSpPr>
            <a:spLocks noGrp="1"/>
          </p:cNvSpPr>
          <p:nvPr>
            <p:ph type="body" idx="1"/>
          </p:nvPr>
        </p:nvSpPr>
        <p:spPr>
          <a:xfrm>
            <a:off x="3581400" y="3026535"/>
            <a:ext cx="7766050" cy="3063115"/>
          </a:xfrm>
        </p:spPr>
        <p:txBody>
          <a:bodyPr>
            <a:normAutofit/>
          </a:bodyPr>
          <a:lstStyle/>
          <a:p>
            <a:r>
              <a:rPr lang="es-US" dirty="0">
                <a:solidFill>
                  <a:schemeClr val="tx1"/>
                </a:solidFill>
              </a:rPr>
              <a:t>Este material fue producido bajo el subsidio SH-05032-SH8 de la Administración de Seguridad y Salud Ocupacional, Departamento de Labor de los EE.UU. No necesariamente refleja los puntos de vista o pólizas del Departamento de Labor de los EE.UU, ni la mención de nombres comerciales, productos comerciales, o organizaciones implica el respaldo del Gobierno de los EE.UU.</a:t>
            </a:r>
            <a:endParaRPr lang="es-US" b="1" dirty="0">
              <a:solidFill>
                <a:schemeClr val="tx1"/>
              </a:solidFill>
            </a:endParaRPr>
          </a:p>
        </p:txBody>
      </p:sp>
    </p:spTree>
    <p:extLst>
      <p:ext uri="{BB962C8B-B14F-4D97-AF65-F5344CB8AC3E}">
        <p14:creationId xmlns:p14="http://schemas.microsoft.com/office/powerpoint/2010/main" val="24543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2" y="220746"/>
            <a:ext cx="11473464" cy="1831144"/>
          </a:xfrm>
        </p:spPr>
        <p:txBody>
          <a:bodyPr>
            <a:noAutofit/>
          </a:bodyPr>
          <a:lstStyle/>
          <a:p>
            <a:r>
              <a:rPr lang="es-US" sz="5400" b="1" dirty="0"/>
              <a:t>#1</a:t>
            </a:r>
            <a:r>
              <a:rPr lang="es-US" sz="5400" dirty="0"/>
              <a:t>: La razón número uno por cual todos debemos cuidarnos el uno al otro en el trabajo:</a:t>
            </a:r>
            <a:endParaRPr lang="es-US" sz="5400" b="1" dirty="0"/>
          </a:p>
        </p:txBody>
      </p:sp>
      <p:sp>
        <p:nvSpPr>
          <p:cNvPr id="3" name="Content Placeholder 2"/>
          <p:cNvSpPr>
            <a:spLocks noGrp="1"/>
          </p:cNvSpPr>
          <p:nvPr>
            <p:ph sz="half" idx="1"/>
          </p:nvPr>
        </p:nvSpPr>
        <p:spPr>
          <a:xfrm>
            <a:off x="405061" y="2476591"/>
            <a:ext cx="5851359" cy="2589377"/>
          </a:xfrm>
        </p:spPr>
        <p:txBody>
          <a:bodyPr>
            <a:normAutofit lnSpcReduction="10000"/>
          </a:bodyPr>
          <a:lstStyle/>
          <a:p>
            <a:pPr marL="0" indent="0">
              <a:buNone/>
            </a:pPr>
            <a:r>
              <a:rPr lang="es-US" sz="4800" dirty="0"/>
              <a:t>Todos merecemos ir seguros a casa a nuestra familia y amigos. </a:t>
            </a:r>
          </a:p>
        </p:txBody>
      </p:sp>
      <p:pic>
        <p:nvPicPr>
          <p:cNvPr id="7" name="Content Placeholder 6" descr="Photo of children (source: CDC)" title="CDC Children"/>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857372" y="2323145"/>
            <a:ext cx="6231713" cy="3512171"/>
          </a:xfrm>
        </p:spPr>
      </p:pic>
      <p:sp>
        <p:nvSpPr>
          <p:cNvPr id="5" name="Footer Placeholder 3">
            <a:extLst>
              <a:ext uri="{FF2B5EF4-FFF2-40B4-BE49-F238E27FC236}">
                <a16:creationId xmlns:a16="http://schemas.microsoft.com/office/drawing/2014/main" id="{47B94E84-1EE0-47E0-9169-2CA2C0DF7114}"/>
              </a:ext>
            </a:extLst>
          </p:cNvPr>
          <p:cNvSpPr>
            <a:spLocks noGrp="1"/>
          </p:cNvSpPr>
          <p:nvPr>
            <p:ph type="ftr" sz="quarter" idx="11"/>
          </p:nvPr>
        </p:nvSpPr>
        <p:spPr>
          <a:xfrm>
            <a:off x="6067930" y="6037427"/>
            <a:ext cx="5810596" cy="365125"/>
          </a:xfrm>
        </p:spPr>
        <p:txBody>
          <a:bodyPr/>
          <a:lstStyle/>
          <a:p>
            <a:pPr algn="l"/>
            <a:r>
              <a:rPr lang="es-US" sz="1800" dirty="0">
                <a:solidFill>
                  <a:schemeClr val="tx1"/>
                </a:solidFill>
              </a:rPr>
              <a:t>Niños</a:t>
            </a:r>
          </a:p>
          <a:p>
            <a:pPr algn="l"/>
            <a:r>
              <a:rPr lang="es-US" sz="1800" dirty="0">
                <a:solidFill>
                  <a:schemeClr val="tx1"/>
                </a:solidFill>
              </a:rPr>
              <a:t>Fuente: Centers </a:t>
            </a:r>
            <a:r>
              <a:rPr lang="es-US" sz="1800" dirty="0" err="1">
                <a:solidFill>
                  <a:schemeClr val="tx1"/>
                </a:solidFill>
              </a:rPr>
              <a:t>for</a:t>
            </a:r>
            <a:r>
              <a:rPr lang="es-US" sz="1800" dirty="0">
                <a:solidFill>
                  <a:schemeClr val="tx1"/>
                </a:solidFill>
              </a:rPr>
              <a:t> </a:t>
            </a:r>
            <a:r>
              <a:rPr lang="es-US" sz="1800" dirty="0" err="1">
                <a:solidFill>
                  <a:schemeClr val="tx1"/>
                </a:solidFill>
              </a:rPr>
              <a:t>Disease</a:t>
            </a:r>
            <a:r>
              <a:rPr lang="es-US" sz="1800" dirty="0">
                <a:solidFill>
                  <a:schemeClr val="tx1"/>
                </a:solidFill>
              </a:rPr>
              <a:t> </a:t>
            </a:r>
            <a:r>
              <a:rPr lang="es-US" sz="1800" dirty="0" err="1">
                <a:solidFill>
                  <a:schemeClr val="tx1"/>
                </a:solidFill>
              </a:rPr>
              <a:t>Prevention</a:t>
            </a:r>
            <a:r>
              <a:rPr lang="es-US" sz="1800" dirty="0">
                <a:solidFill>
                  <a:schemeClr val="tx1"/>
                </a:solidFill>
              </a:rPr>
              <a:t> and Control (CDC)</a:t>
            </a:r>
          </a:p>
        </p:txBody>
      </p:sp>
    </p:spTree>
    <p:extLst>
      <p:ext uri="{BB962C8B-B14F-4D97-AF65-F5344CB8AC3E}">
        <p14:creationId xmlns:p14="http://schemas.microsoft.com/office/powerpoint/2010/main" val="106413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OSHA Video on Heat Stress"/>
          <p:cNvSpPr>
            <a:spLocks noGrp="1"/>
          </p:cNvSpPr>
          <p:nvPr>
            <p:ph type="title"/>
          </p:nvPr>
        </p:nvSpPr>
        <p:spPr/>
        <p:txBody>
          <a:bodyPr/>
          <a:lstStyle/>
          <a:p>
            <a:r>
              <a:rPr lang="es-US" dirty="0"/>
              <a:t>Video de OSHA sobre Estrés por Calor</a:t>
            </a:r>
          </a:p>
        </p:txBody>
      </p:sp>
      <p:sp>
        <p:nvSpPr>
          <p:cNvPr id="3" name="Content Placeholder 2"/>
          <p:cNvSpPr>
            <a:spLocks noGrp="1"/>
          </p:cNvSpPr>
          <p:nvPr>
            <p:ph sz="half" idx="1"/>
          </p:nvPr>
        </p:nvSpPr>
        <p:spPr>
          <a:xfrm>
            <a:off x="838200" y="1690688"/>
            <a:ext cx="10171545" cy="1305502"/>
          </a:xfrm>
        </p:spPr>
        <p:txBody>
          <a:bodyPr>
            <a:normAutofit/>
          </a:bodyPr>
          <a:lstStyle/>
          <a:p>
            <a:pPr marL="0" indent="0">
              <a:buNone/>
            </a:pPr>
            <a:r>
              <a:rPr lang="es-US" dirty="0"/>
              <a:t>Campaña de Prevención de Enfermedades por Calor de OSHA</a:t>
            </a:r>
          </a:p>
          <a:p>
            <a:pPr marL="0" indent="0">
              <a:buNone/>
            </a:pPr>
            <a:r>
              <a:rPr lang="es-ES" dirty="0">
                <a:hlinkClick r:id="rId2" tooltip="OSHA Video on Heat Stress"/>
              </a:rPr>
              <a:t>Video sobre </a:t>
            </a:r>
            <a:r>
              <a:rPr lang="es-ES" dirty="0" err="1">
                <a:hlinkClick r:id="rId2" tooltip="OSHA Video on Heat Stress"/>
              </a:rPr>
              <a:t>Estres</a:t>
            </a:r>
            <a:r>
              <a:rPr lang="es-ES" dirty="0">
                <a:hlinkClick r:id="rId2" tooltip="OSHA Video on Heat Stress"/>
              </a:rPr>
              <a:t> por el Calor de OSHA</a:t>
            </a:r>
            <a:endParaRPr lang="en-US" dirty="0"/>
          </a:p>
          <a:p>
            <a:pPr marL="0" indent="0">
              <a:buNone/>
            </a:pPr>
            <a:endParaRPr lang="es-US" dirty="0"/>
          </a:p>
        </p:txBody>
      </p:sp>
      <p:pic>
        <p:nvPicPr>
          <p:cNvPr id="8" name="Content Placeholder 7" descr="OSHA Video on Heat Stress" title="OSHA Video on Heat Stress"/>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3554818" y="3198132"/>
            <a:ext cx="5082363" cy="2862470"/>
          </a:xfrm>
        </p:spPr>
      </p:pic>
    </p:spTree>
    <p:extLst>
      <p:ext uri="{BB962C8B-B14F-4D97-AF65-F5344CB8AC3E}">
        <p14:creationId xmlns:p14="http://schemas.microsoft.com/office/powerpoint/2010/main" val="78596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a:xfrm>
            <a:off x="3461085" y="1625517"/>
            <a:ext cx="8522368" cy="2852737"/>
          </a:xfrm>
        </p:spPr>
        <p:txBody>
          <a:bodyPr>
            <a:noAutofit/>
          </a:bodyPr>
          <a:lstStyle/>
          <a:p>
            <a:r>
              <a:rPr lang="es-US" sz="5400" b="1" dirty="0"/>
              <a:t>Sección 2:</a:t>
            </a:r>
            <a:br>
              <a:rPr lang="es-US" sz="5400" b="1" dirty="0"/>
            </a:br>
            <a:r>
              <a:rPr lang="es-US" sz="5400" b="1" dirty="0"/>
              <a:t>Plan de Prevención de Enfermedades por el Calor</a:t>
            </a:r>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150365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584"/>
          </a:xfrm>
        </p:spPr>
        <p:txBody>
          <a:bodyPr>
            <a:normAutofit fontScale="90000"/>
          </a:bodyPr>
          <a:lstStyle/>
          <a:p>
            <a:r>
              <a:rPr lang="es-US" dirty="0"/>
              <a:t>Propósito y Alcance</a:t>
            </a:r>
          </a:p>
        </p:txBody>
      </p:sp>
      <p:sp>
        <p:nvSpPr>
          <p:cNvPr id="3" name="Content Placeholder 2"/>
          <p:cNvSpPr>
            <a:spLocks noGrp="1"/>
          </p:cNvSpPr>
          <p:nvPr>
            <p:ph sz="half" idx="1"/>
          </p:nvPr>
        </p:nvSpPr>
        <p:spPr>
          <a:xfrm>
            <a:off x="1209963" y="1043710"/>
            <a:ext cx="10573761" cy="5499098"/>
          </a:xfrm>
        </p:spPr>
        <p:txBody>
          <a:bodyPr>
            <a:normAutofit/>
          </a:bodyPr>
          <a:lstStyle/>
          <a:p>
            <a:pPr marL="0" indent="0">
              <a:buNone/>
            </a:pPr>
            <a:r>
              <a:rPr lang="es-US" b="1" dirty="0"/>
              <a:t>Propósito</a:t>
            </a:r>
          </a:p>
          <a:p>
            <a:pPr marL="0" indent="0">
              <a:buNone/>
            </a:pPr>
            <a:r>
              <a:rPr lang="es-US" dirty="0"/>
              <a:t>Este plan de prevención de enfermedades causadas por el calor se desarrollo para brindarles a los supervisores y trabajadores entrenamiento y herramientas para ayudarlos a protegerse de las exposiciones y enfermedades relacionadas con el calor.</a:t>
            </a:r>
          </a:p>
          <a:p>
            <a:pPr marL="0" indent="0">
              <a:buNone/>
            </a:pPr>
            <a:endParaRPr lang="es-US" sz="1100" dirty="0"/>
          </a:p>
          <a:p>
            <a:pPr marL="0" indent="0">
              <a:buNone/>
            </a:pPr>
            <a:r>
              <a:rPr lang="es-US" b="1" dirty="0"/>
              <a:t>Alcance</a:t>
            </a:r>
          </a:p>
          <a:p>
            <a:pPr marL="0" indent="0">
              <a:buNone/>
            </a:pPr>
            <a:r>
              <a:rPr lang="es-US" dirty="0"/>
              <a:t>Cada sitio de trabajo y deber de trabajo pueden ser únicos y contener un numero de riesgos de estrés por calor que deben ser atendidos antes de comenzar el trabajo y durante las actividades de trabajo.  Los supervisores y trabajadores son responsables de evaluar estos peligros y tomar las medidas correctivas necesarias para reducir las enfermedades relacionadas con el calor.</a:t>
            </a:r>
          </a:p>
          <a:p>
            <a:pPr marL="0" indent="0">
              <a:buNone/>
            </a:pPr>
            <a:endParaRPr lang="es-US" dirty="0"/>
          </a:p>
        </p:txBody>
      </p:sp>
    </p:spTree>
    <p:extLst>
      <p:ext uri="{BB962C8B-B14F-4D97-AF65-F5344CB8AC3E}">
        <p14:creationId xmlns:p14="http://schemas.microsoft.com/office/powerpoint/2010/main" val="286937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5" y="154322"/>
            <a:ext cx="11592105" cy="1325563"/>
          </a:xfrm>
        </p:spPr>
        <p:txBody>
          <a:bodyPr>
            <a:noAutofit/>
          </a:bodyPr>
          <a:lstStyle/>
          <a:p>
            <a:r>
              <a:rPr lang="es-US" sz="4800" b="1" dirty="0"/>
              <a:t>Capacitación y Responsabilidades de los Empleados </a:t>
            </a:r>
          </a:p>
        </p:txBody>
      </p:sp>
      <p:sp>
        <p:nvSpPr>
          <p:cNvPr id="3" name="Content Placeholder 2"/>
          <p:cNvSpPr>
            <a:spLocks noGrp="1"/>
          </p:cNvSpPr>
          <p:nvPr>
            <p:ph sz="half" idx="1"/>
          </p:nvPr>
        </p:nvSpPr>
        <p:spPr>
          <a:xfrm>
            <a:off x="995214" y="1405996"/>
            <a:ext cx="6466290" cy="5064251"/>
          </a:xfrm>
        </p:spPr>
        <p:txBody>
          <a:bodyPr>
            <a:noAutofit/>
          </a:bodyPr>
          <a:lstStyle/>
          <a:p>
            <a:r>
              <a:rPr lang="es-US" sz="3600" dirty="0"/>
              <a:t>Cada empleado entrando en procedimiento y se adherirá estrictamente a ellos, excepto cuando hacerlo los expondría a un riesgo mayor</a:t>
            </a:r>
          </a:p>
          <a:p>
            <a:pPr marL="2286000" lvl="5" indent="0">
              <a:buNone/>
            </a:pPr>
            <a:endParaRPr lang="es-US" sz="2400" dirty="0"/>
          </a:p>
          <a:p>
            <a:r>
              <a:rPr lang="es-US" sz="3600" dirty="0"/>
              <a:t>Empleados deben notificar a su supervisor de una inquietud y tener la inquietud abordad antes de proceder</a:t>
            </a:r>
          </a:p>
        </p:txBody>
      </p:sp>
      <p:sp>
        <p:nvSpPr>
          <p:cNvPr id="4" name="Footer Placeholder 3">
            <a:extLst>
              <a:ext uri="{FF2B5EF4-FFF2-40B4-BE49-F238E27FC236}">
                <a16:creationId xmlns:a16="http://schemas.microsoft.com/office/drawing/2014/main" id="{6E5E39CB-82D4-4178-A755-ADC29830F556}"/>
              </a:ext>
            </a:extLst>
          </p:cNvPr>
          <p:cNvSpPr>
            <a:spLocks noGrp="1"/>
          </p:cNvSpPr>
          <p:nvPr>
            <p:ph type="ftr" sz="quarter" idx="11"/>
          </p:nvPr>
        </p:nvSpPr>
        <p:spPr>
          <a:xfrm>
            <a:off x="8347455" y="4152749"/>
            <a:ext cx="3071870" cy="365125"/>
          </a:xfrm>
        </p:spPr>
        <p:txBody>
          <a:bodyPr/>
          <a:lstStyle/>
          <a:p>
            <a:r>
              <a:rPr lang="es-US" sz="1800" dirty="0" err="1">
                <a:solidFill>
                  <a:schemeClr val="tx1"/>
                </a:solidFill>
              </a:rPr>
              <a:t>Source</a:t>
            </a:r>
            <a:r>
              <a:rPr lang="es-US" sz="1800" dirty="0">
                <a:solidFill>
                  <a:schemeClr val="tx1"/>
                </a:solidFill>
              </a:rPr>
              <a:t>: Cal OSHA</a:t>
            </a:r>
          </a:p>
        </p:txBody>
      </p:sp>
      <p:pic>
        <p:nvPicPr>
          <p:cNvPr id="5" name="Content Placeholder 4" descr="Safety meeting" title="Safety meeting"/>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901960" y="1405997"/>
            <a:ext cx="3962861" cy="2596356"/>
          </a:xfrm>
        </p:spPr>
      </p:pic>
    </p:spTree>
    <p:extLst>
      <p:ext uri="{BB962C8B-B14F-4D97-AF65-F5344CB8AC3E}">
        <p14:creationId xmlns:p14="http://schemas.microsoft.com/office/powerpoint/2010/main" val="3024585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a:xfrm>
            <a:off x="3576577" y="1709738"/>
            <a:ext cx="8032831" cy="2852737"/>
          </a:xfrm>
        </p:spPr>
        <p:txBody>
          <a:bodyPr>
            <a:normAutofit fontScale="90000"/>
          </a:bodyPr>
          <a:lstStyle/>
          <a:p>
            <a:r>
              <a:rPr lang="es-US" b="1" dirty="0"/>
              <a:t>Sección 3:</a:t>
            </a:r>
            <a:br>
              <a:rPr lang="es-US" b="1" dirty="0"/>
            </a:br>
            <a:r>
              <a:rPr lang="es-US" sz="5300" b="1" dirty="0"/>
              <a:t>Entrenamiento en Prevención de Enfermedades por Calor</a:t>
            </a:r>
            <a:endParaRPr lang="es-US" b="1" dirty="0"/>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s-US" sz="4400" dirty="0"/>
          </a:p>
        </p:txBody>
      </p:sp>
    </p:spTree>
    <p:extLst>
      <p:ext uri="{BB962C8B-B14F-4D97-AF65-F5344CB8AC3E}">
        <p14:creationId xmlns:p14="http://schemas.microsoft.com/office/powerpoint/2010/main" val="2720613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Risk factors of heat-related illness" title="Risk factors of heat-related illness"/>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5902741" y="204072"/>
            <a:ext cx="6194895" cy="6088698"/>
          </a:xfrm>
        </p:spPr>
      </p:pic>
      <p:sp>
        <p:nvSpPr>
          <p:cNvPr id="2" name="Title 1"/>
          <p:cNvSpPr>
            <a:spLocks noGrp="1"/>
          </p:cNvSpPr>
          <p:nvPr>
            <p:ph type="title"/>
          </p:nvPr>
        </p:nvSpPr>
        <p:spPr>
          <a:xfrm>
            <a:off x="81024" y="255200"/>
            <a:ext cx="8009680" cy="1424470"/>
          </a:xfrm>
        </p:spPr>
        <p:txBody>
          <a:bodyPr>
            <a:normAutofit/>
          </a:bodyPr>
          <a:lstStyle/>
          <a:p>
            <a:r>
              <a:rPr lang="es-US" sz="4000" b="1" dirty="0"/>
              <a:t>Factores de Riesgo de Estrés de Calor</a:t>
            </a:r>
            <a:br>
              <a:rPr lang="es-US" sz="4000" b="1" dirty="0"/>
            </a:br>
            <a:r>
              <a:rPr lang="es-US" sz="4000" i="1" dirty="0"/>
              <a:t>Factores de riesgo ambiental</a:t>
            </a:r>
            <a:endParaRPr lang="es-US" sz="4000" dirty="0"/>
          </a:p>
        </p:txBody>
      </p:sp>
      <p:sp>
        <p:nvSpPr>
          <p:cNvPr id="4" name="Content Placeholder 3"/>
          <p:cNvSpPr>
            <a:spLocks noGrp="1"/>
          </p:cNvSpPr>
          <p:nvPr>
            <p:ph sz="half" idx="2"/>
          </p:nvPr>
        </p:nvSpPr>
        <p:spPr>
          <a:xfrm>
            <a:off x="839788" y="2041236"/>
            <a:ext cx="4878105" cy="4148427"/>
          </a:xfrm>
        </p:spPr>
        <p:txBody>
          <a:bodyPr>
            <a:normAutofit/>
          </a:bodyPr>
          <a:lstStyle/>
          <a:p>
            <a:pPr marL="514350" lvl="0" indent="-514350">
              <a:buFont typeface="+mj-lt"/>
              <a:buAutoNum type="arabicPeriod"/>
            </a:pPr>
            <a:r>
              <a:rPr lang="es-US" sz="4000" dirty="0"/>
              <a:t>Temperatura</a:t>
            </a:r>
          </a:p>
          <a:p>
            <a:pPr marL="514350" lvl="0" indent="-514350">
              <a:buFont typeface="+mj-lt"/>
              <a:buAutoNum type="arabicPeriod"/>
            </a:pPr>
            <a:r>
              <a:rPr lang="es-US" sz="4000" dirty="0"/>
              <a:t>Humedad</a:t>
            </a:r>
          </a:p>
          <a:p>
            <a:pPr marL="514350" lvl="0" indent="-514350">
              <a:buFont typeface="+mj-lt"/>
              <a:buAutoNum type="arabicPeriod"/>
            </a:pPr>
            <a:r>
              <a:rPr lang="es-US" sz="4000" dirty="0"/>
              <a:t>Movimiento del aire</a:t>
            </a:r>
          </a:p>
          <a:p>
            <a:pPr marL="514350" indent="-514350">
              <a:buFont typeface="+mj-lt"/>
              <a:buAutoNum type="arabicPeriod"/>
            </a:pPr>
            <a:r>
              <a:rPr lang="es-US" sz="4000" dirty="0"/>
              <a:t>Calor radiante    (ej.., exposición al sol)</a:t>
            </a:r>
          </a:p>
        </p:txBody>
      </p:sp>
      <p:sp>
        <p:nvSpPr>
          <p:cNvPr id="5" name="Text Placeholder 4"/>
          <p:cNvSpPr>
            <a:spLocks noGrp="1"/>
          </p:cNvSpPr>
          <p:nvPr>
            <p:ph type="body" sz="quarter" idx="3"/>
          </p:nvPr>
        </p:nvSpPr>
        <p:spPr>
          <a:xfrm>
            <a:off x="7149946" y="6242380"/>
            <a:ext cx="4348659" cy="411956"/>
          </a:xfrm>
        </p:spPr>
        <p:txBody>
          <a:bodyPr>
            <a:normAutofit fontScale="92500"/>
          </a:bodyPr>
          <a:lstStyle/>
          <a:p>
            <a:pPr algn="ctr"/>
            <a:r>
              <a:rPr lang="es-US" dirty="0"/>
              <a:t>Factores de Riesgo (</a:t>
            </a:r>
            <a:r>
              <a:rPr lang="es-US" dirty="0" err="1"/>
              <a:t>Source</a:t>
            </a:r>
            <a:r>
              <a:rPr lang="es-US" dirty="0"/>
              <a:t>: NIOSH)</a:t>
            </a:r>
          </a:p>
        </p:txBody>
      </p:sp>
    </p:spTree>
    <p:extLst>
      <p:ext uri="{BB962C8B-B14F-4D97-AF65-F5344CB8AC3E}">
        <p14:creationId xmlns:p14="http://schemas.microsoft.com/office/powerpoint/2010/main" val="200512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descr="Risk factors of heat-related illness" title="Risk factors of heat-related illness"/>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5957122" y="283907"/>
            <a:ext cx="6234878" cy="6127995"/>
          </a:xfrm>
        </p:spPr>
      </p:pic>
      <p:sp>
        <p:nvSpPr>
          <p:cNvPr id="2" name="Title 1"/>
          <p:cNvSpPr>
            <a:spLocks noGrp="1"/>
          </p:cNvSpPr>
          <p:nvPr>
            <p:ph type="title"/>
          </p:nvPr>
        </p:nvSpPr>
        <p:spPr>
          <a:xfrm>
            <a:off x="94195" y="283907"/>
            <a:ext cx="7874681" cy="1325563"/>
          </a:xfrm>
        </p:spPr>
        <p:txBody>
          <a:bodyPr>
            <a:normAutofit fontScale="90000"/>
          </a:bodyPr>
          <a:lstStyle/>
          <a:p>
            <a:r>
              <a:rPr lang="es-US" b="1" dirty="0"/>
              <a:t>Factores de Riesgo de Estrés por Calor</a:t>
            </a:r>
            <a:br>
              <a:rPr lang="es-US" b="1" dirty="0"/>
            </a:br>
            <a:r>
              <a:rPr lang="es-US" i="1" dirty="0"/>
              <a:t>Factores de riesgo relacionados al trabajo</a:t>
            </a:r>
          </a:p>
        </p:txBody>
      </p:sp>
      <p:sp>
        <p:nvSpPr>
          <p:cNvPr id="4" name="Content Placeholder 3"/>
          <p:cNvSpPr>
            <a:spLocks noGrp="1"/>
          </p:cNvSpPr>
          <p:nvPr>
            <p:ph sz="half" idx="2"/>
          </p:nvPr>
        </p:nvSpPr>
        <p:spPr>
          <a:xfrm>
            <a:off x="1136073" y="1902690"/>
            <a:ext cx="5790927" cy="4370316"/>
          </a:xfrm>
        </p:spPr>
        <p:txBody>
          <a:bodyPr>
            <a:noAutofit/>
          </a:bodyPr>
          <a:lstStyle/>
          <a:p>
            <a:pPr marL="514350" lvl="0" indent="-514350">
              <a:buFont typeface="+mj-lt"/>
              <a:buAutoNum type="arabicPeriod"/>
            </a:pPr>
            <a:r>
              <a:rPr lang="es-US" sz="3600" dirty="0"/>
              <a:t>Edad</a:t>
            </a:r>
          </a:p>
          <a:p>
            <a:pPr marL="514350" lvl="0" indent="-514350">
              <a:buFont typeface="+mj-lt"/>
              <a:buAutoNum type="arabicPeriod"/>
            </a:pPr>
            <a:r>
              <a:rPr lang="es-US" sz="3600" dirty="0"/>
              <a:t>Aptitud física</a:t>
            </a:r>
          </a:p>
          <a:p>
            <a:pPr marL="514350" lvl="0" indent="-514350">
              <a:buFont typeface="+mj-lt"/>
              <a:buAutoNum type="arabicPeriod"/>
            </a:pPr>
            <a:r>
              <a:rPr lang="es-US" sz="3600" dirty="0"/>
              <a:t>Aclimatación</a:t>
            </a:r>
          </a:p>
          <a:p>
            <a:pPr marL="514350" lvl="0" indent="-514350">
              <a:buFont typeface="+mj-lt"/>
              <a:buAutoNum type="arabicPeriod"/>
            </a:pPr>
            <a:r>
              <a:rPr lang="es-US" sz="3600" dirty="0"/>
              <a:t>Condiciones medicas</a:t>
            </a:r>
          </a:p>
          <a:p>
            <a:pPr marL="514350" indent="-514350">
              <a:buFont typeface="+mj-lt"/>
              <a:buAutoNum type="arabicPeriod"/>
            </a:pPr>
            <a:r>
              <a:rPr lang="es-US" sz="3600" dirty="0"/>
              <a:t>Medicamentos</a:t>
            </a:r>
          </a:p>
          <a:p>
            <a:pPr marL="514350" indent="-514350">
              <a:buFont typeface="+mj-lt"/>
              <a:buAutoNum type="arabicPeriod"/>
            </a:pPr>
            <a:r>
              <a:rPr lang="es-US" sz="3600" dirty="0"/>
              <a:t>Uso de alcohol y/o drogas</a:t>
            </a:r>
          </a:p>
          <a:p>
            <a:pPr marL="514350" indent="-514350">
              <a:buFont typeface="+mj-lt"/>
              <a:buAutoNum type="arabicPeriod"/>
            </a:pPr>
            <a:r>
              <a:rPr lang="es-US" sz="3600" dirty="0"/>
              <a:t>Cafeína</a:t>
            </a:r>
          </a:p>
        </p:txBody>
      </p:sp>
      <p:sp>
        <p:nvSpPr>
          <p:cNvPr id="5" name="Text Placeholder 4"/>
          <p:cNvSpPr>
            <a:spLocks noGrp="1"/>
          </p:cNvSpPr>
          <p:nvPr>
            <p:ph type="body" sz="quarter" idx="3"/>
          </p:nvPr>
        </p:nvSpPr>
        <p:spPr>
          <a:xfrm>
            <a:off x="7428487" y="6273006"/>
            <a:ext cx="4262026" cy="488988"/>
          </a:xfrm>
        </p:spPr>
        <p:txBody>
          <a:bodyPr/>
          <a:lstStyle/>
          <a:p>
            <a:r>
              <a:rPr lang="es-US" dirty="0" err="1"/>
              <a:t>Risk</a:t>
            </a:r>
            <a:r>
              <a:rPr lang="es-US" dirty="0"/>
              <a:t> </a:t>
            </a:r>
            <a:r>
              <a:rPr lang="es-US" dirty="0" err="1"/>
              <a:t>Factors</a:t>
            </a:r>
            <a:r>
              <a:rPr lang="es-US" dirty="0"/>
              <a:t> (</a:t>
            </a:r>
            <a:r>
              <a:rPr lang="es-US" dirty="0" err="1"/>
              <a:t>Source</a:t>
            </a:r>
            <a:r>
              <a:rPr lang="es-US" dirty="0"/>
              <a:t>: NIOSH)</a:t>
            </a:r>
          </a:p>
        </p:txBody>
      </p:sp>
    </p:spTree>
    <p:extLst>
      <p:ext uri="{BB962C8B-B14F-4D97-AF65-F5344CB8AC3E}">
        <p14:creationId xmlns:p14="http://schemas.microsoft.com/office/powerpoint/2010/main" val="280076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Como el Cuerpo Maneja el Calor</a:t>
            </a:r>
            <a:endParaRPr lang="es-US" dirty="0"/>
          </a:p>
        </p:txBody>
      </p:sp>
      <p:sp>
        <p:nvSpPr>
          <p:cNvPr id="4" name="Content Placeholder 3"/>
          <p:cNvSpPr>
            <a:spLocks noGrp="1"/>
          </p:cNvSpPr>
          <p:nvPr>
            <p:ph sz="half" idx="2"/>
          </p:nvPr>
        </p:nvSpPr>
        <p:spPr>
          <a:xfrm>
            <a:off x="839788" y="2013527"/>
            <a:ext cx="7830487" cy="4176136"/>
          </a:xfrm>
        </p:spPr>
        <p:txBody>
          <a:bodyPr>
            <a:normAutofit/>
          </a:bodyPr>
          <a:lstStyle/>
          <a:p>
            <a:pPr lvl="0"/>
            <a:r>
              <a:rPr lang="es-US" sz="4000" dirty="0"/>
              <a:t>Aumento del ritmo cardiaco</a:t>
            </a:r>
          </a:p>
          <a:p>
            <a:pPr lvl="0"/>
            <a:r>
              <a:rPr lang="es-US" sz="4000" dirty="0"/>
              <a:t>Aumento de la circulación sanguínea en la piel</a:t>
            </a:r>
          </a:p>
          <a:p>
            <a:r>
              <a:rPr lang="es-US" sz="4000" dirty="0"/>
              <a:t>Enfriamiento evaporativo por sudoración</a:t>
            </a:r>
          </a:p>
        </p:txBody>
      </p:sp>
      <p:sp>
        <p:nvSpPr>
          <p:cNvPr id="5" name="Text Placeholder 4"/>
          <p:cNvSpPr>
            <a:spLocks noGrp="1"/>
          </p:cNvSpPr>
          <p:nvPr>
            <p:ph type="body" sz="quarter" idx="3"/>
          </p:nvPr>
        </p:nvSpPr>
        <p:spPr>
          <a:xfrm>
            <a:off x="8358233" y="5349415"/>
            <a:ext cx="3861419" cy="491548"/>
          </a:xfrm>
        </p:spPr>
        <p:txBody>
          <a:bodyPr/>
          <a:lstStyle/>
          <a:p>
            <a:pPr algn="ctr"/>
            <a:r>
              <a:rPr lang="es-US" dirty="0"/>
              <a:t>Termograma (Stock </a:t>
            </a:r>
            <a:r>
              <a:rPr lang="es-US" dirty="0" err="1"/>
              <a:t>Photo</a:t>
            </a:r>
            <a:r>
              <a:rPr lang="es-US" dirty="0"/>
              <a:t>)</a:t>
            </a:r>
          </a:p>
        </p:txBody>
      </p:sp>
      <p:pic>
        <p:nvPicPr>
          <p:cNvPr id="3" name="Content Placeholder 2" descr="Thermogram (Open Source)" title="Thermogram (Open Source)"/>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9406784" y="1283064"/>
            <a:ext cx="1764319" cy="4066351"/>
          </a:xfrm>
        </p:spPr>
      </p:pic>
    </p:spTree>
    <p:extLst>
      <p:ext uri="{BB962C8B-B14F-4D97-AF65-F5344CB8AC3E}">
        <p14:creationId xmlns:p14="http://schemas.microsoft.com/office/powerpoint/2010/main" val="269666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00761"/>
            <a:ext cx="10515600" cy="844839"/>
          </a:xfrm>
        </p:spPr>
        <p:txBody>
          <a:bodyPr>
            <a:normAutofit/>
          </a:bodyPr>
          <a:lstStyle/>
          <a:p>
            <a:r>
              <a:rPr lang="es-US" b="1" dirty="0"/>
              <a:t>La importancia de aclimatación</a:t>
            </a:r>
          </a:p>
        </p:txBody>
      </p:sp>
      <p:sp>
        <p:nvSpPr>
          <p:cNvPr id="4" name="Content Placeholder 3"/>
          <p:cNvSpPr>
            <a:spLocks noGrp="1"/>
          </p:cNvSpPr>
          <p:nvPr>
            <p:ph sz="half" idx="2"/>
          </p:nvPr>
        </p:nvSpPr>
        <p:spPr>
          <a:xfrm>
            <a:off x="1015998" y="1256145"/>
            <a:ext cx="7942813" cy="5090536"/>
          </a:xfrm>
        </p:spPr>
        <p:txBody>
          <a:bodyPr>
            <a:normAutofit lnSpcReduction="10000"/>
          </a:bodyPr>
          <a:lstStyle/>
          <a:p>
            <a:pPr lvl="0"/>
            <a:r>
              <a:rPr lang="es-US" sz="3200" dirty="0"/>
              <a:t>Reduce riesgos de deshidratación y perdida de sal</a:t>
            </a:r>
          </a:p>
          <a:p>
            <a:pPr lvl="1"/>
            <a:r>
              <a:rPr lang="es-US" sz="2800" dirty="0"/>
              <a:t>Sudoración y el enfriamiento evaporativo se hacen mas eficientes</a:t>
            </a:r>
          </a:p>
          <a:p>
            <a:pPr lvl="1"/>
            <a:r>
              <a:rPr lang="es-US" sz="2800" dirty="0"/>
              <a:t>Perdida de sal se hace mas eficiente (menos perdida)</a:t>
            </a:r>
          </a:p>
          <a:p>
            <a:pPr lvl="0"/>
            <a:r>
              <a:rPr lang="es-US" sz="3200" dirty="0"/>
              <a:t>Temperatura corporal mantenida de manera mas eficiente</a:t>
            </a:r>
          </a:p>
          <a:p>
            <a:pPr lvl="0"/>
            <a:r>
              <a:rPr lang="es-US" sz="3200" dirty="0"/>
              <a:t>Reduce la tensión el corazón</a:t>
            </a:r>
          </a:p>
          <a:p>
            <a:pPr lvl="1"/>
            <a:r>
              <a:rPr lang="es-US" sz="2800" dirty="0"/>
              <a:t>Circulación sanguínea en la piel se vuelve mas eficiente</a:t>
            </a:r>
          </a:p>
          <a:p>
            <a:r>
              <a:rPr lang="es-US" sz="3200" dirty="0"/>
              <a:t>Mejora el ritmo cardiaco de recuperación</a:t>
            </a:r>
          </a:p>
        </p:txBody>
      </p:sp>
      <p:sp>
        <p:nvSpPr>
          <p:cNvPr id="5" name="Text Placeholder 4"/>
          <p:cNvSpPr>
            <a:spLocks noGrp="1"/>
          </p:cNvSpPr>
          <p:nvPr>
            <p:ph type="body" sz="quarter" idx="3"/>
          </p:nvPr>
        </p:nvSpPr>
        <p:spPr>
          <a:xfrm>
            <a:off x="8779457" y="5590572"/>
            <a:ext cx="3338111" cy="922115"/>
          </a:xfrm>
        </p:spPr>
        <p:txBody>
          <a:bodyPr>
            <a:normAutofit fontScale="77500" lnSpcReduction="20000"/>
          </a:bodyPr>
          <a:lstStyle/>
          <a:p>
            <a:pPr algn="ctr"/>
            <a:r>
              <a:rPr lang="es-US" dirty="0"/>
              <a:t>Sudoración mas eficiente, flujo de sangre a la piel y recuperación del ritmo cardiaco (CDC &amp; Stock </a:t>
            </a:r>
            <a:r>
              <a:rPr lang="es-US" dirty="0" err="1"/>
              <a:t>Photo</a:t>
            </a:r>
            <a:r>
              <a:rPr lang="es-US" dirty="0"/>
              <a:t>)</a:t>
            </a:r>
          </a:p>
        </p:txBody>
      </p:sp>
      <p:pic>
        <p:nvPicPr>
          <p:cNvPr id="10" name="Content Placeholder 9" descr="More efficient sweating, blood flow to skin and heart rate recovery (CDC &amp; Open Source)&#10;" title="More efficient sweating, blood flow to skin and heart rate recovery (CDC &amp;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958811" y="1256145"/>
            <a:ext cx="2979405" cy="4329783"/>
          </a:xfrm>
        </p:spPr>
      </p:pic>
    </p:spTree>
    <p:extLst>
      <p:ext uri="{BB962C8B-B14F-4D97-AF65-F5344CB8AC3E}">
        <p14:creationId xmlns:p14="http://schemas.microsoft.com/office/powerpoint/2010/main" val="64091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8427"/>
          </a:xfrm>
        </p:spPr>
        <p:txBody>
          <a:bodyPr>
            <a:normAutofit fontScale="90000"/>
          </a:bodyPr>
          <a:lstStyle/>
          <a:p>
            <a:r>
              <a:rPr lang="es-US" sz="4800" b="1" dirty="0"/>
              <a:t>Fuentes de fotos</a:t>
            </a:r>
          </a:p>
        </p:txBody>
      </p:sp>
      <p:sp>
        <p:nvSpPr>
          <p:cNvPr id="3" name="Content Placeholder 2"/>
          <p:cNvSpPr>
            <a:spLocks noGrp="1"/>
          </p:cNvSpPr>
          <p:nvPr>
            <p:ph sz="half" idx="1"/>
          </p:nvPr>
        </p:nvSpPr>
        <p:spPr>
          <a:xfrm>
            <a:off x="838200" y="1090671"/>
            <a:ext cx="9793077" cy="1979860"/>
          </a:xfrm>
        </p:spPr>
        <p:txBody>
          <a:bodyPr>
            <a:normAutofit fontScale="85000" lnSpcReduction="20000"/>
          </a:bodyPr>
          <a:lstStyle/>
          <a:p>
            <a:pPr lvl="1"/>
            <a:r>
              <a:rPr lang="es-US" dirty="0"/>
              <a:t>Oficina de Estadísticas Laborales(BLS)</a:t>
            </a:r>
          </a:p>
          <a:p>
            <a:pPr lvl="1"/>
            <a:r>
              <a:rPr lang="es-US" dirty="0"/>
              <a:t>Administración de Seguridad y Salud Ocupacional de California(Cal OSHA)</a:t>
            </a:r>
          </a:p>
          <a:p>
            <a:pPr lvl="1"/>
            <a:r>
              <a:rPr lang="es-US" dirty="0"/>
              <a:t>Centros para el Control y Prevención de Enfermedades (CDC)</a:t>
            </a:r>
          </a:p>
          <a:p>
            <a:pPr lvl="1"/>
            <a:r>
              <a:rPr lang="es-US" dirty="0"/>
              <a:t>Departamento de Defensa (DOD)</a:t>
            </a:r>
          </a:p>
          <a:p>
            <a:pPr lvl="1"/>
            <a:r>
              <a:rPr lang="es-US" dirty="0"/>
              <a:t>Instituto Nacional de Seguridad y Salud Ocupacional (NIOSH)</a:t>
            </a:r>
          </a:p>
          <a:p>
            <a:pPr lvl="1"/>
            <a:r>
              <a:rPr lang="es-US" dirty="0"/>
              <a:t>Administración de Seguridad y Salud Ocupacional (OSHA)</a:t>
            </a:r>
          </a:p>
          <a:p>
            <a:pPr lvl="1"/>
            <a:r>
              <a:rPr lang="es-US" dirty="0"/>
              <a:t>Biblioteca de Información de Salud Publica (PHIL)</a:t>
            </a:r>
          </a:p>
          <a:p>
            <a:pPr lvl="1"/>
            <a:endParaRPr lang="es-US" dirty="0"/>
          </a:p>
        </p:txBody>
      </p:sp>
      <p:pic>
        <p:nvPicPr>
          <p:cNvPr id="5" name="Content Placeholder 4" descr="Safety meeting" title="Safety meeting"/>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3495905" y="3180700"/>
            <a:ext cx="5200190" cy="3407021"/>
          </a:xfrm>
        </p:spPr>
      </p:pic>
      <p:sp>
        <p:nvSpPr>
          <p:cNvPr id="6" name="Text Placeholder 5"/>
          <p:cNvSpPr>
            <a:spLocks noGrp="1"/>
          </p:cNvSpPr>
          <p:nvPr>
            <p:ph type="body" sz="quarter" idx="13"/>
          </p:nvPr>
        </p:nvSpPr>
        <p:spPr>
          <a:xfrm>
            <a:off x="8826882" y="6265458"/>
            <a:ext cx="2903538" cy="322263"/>
          </a:xfrm>
        </p:spPr>
        <p:txBody>
          <a:bodyPr>
            <a:normAutofit fontScale="70000" lnSpcReduction="20000"/>
          </a:bodyPr>
          <a:lstStyle/>
          <a:p>
            <a:pPr marL="0" indent="0">
              <a:buNone/>
            </a:pPr>
            <a:r>
              <a:rPr lang="es-US" dirty="0"/>
              <a:t>Fuente: Cal OSHA</a:t>
            </a:r>
          </a:p>
        </p:txBody>
      </p:sp>
    </p:spTree>
    <p:extLst>
      <p:ext uri="{BB962C8B-B14F-4D97-AF65-F5344CB8AC3E}">
        <p14:creationId xmlns:p14="http://schemas.microsoft.com/office/powerpoint/2010/main" val="20236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b="1" dirty="0"/>
              <a:t>El cuerpo humano necesita adaptarse a ambientes cálidos, generalmente de 10 a 14 días</a:t>
            </a:r>
          </a:p>
        </p:txBody>
      </p:sp>
      <p:sp>
        <p:nvSpPr>
          <p:cNvPr id="4" name="Content Placeholder 3"/>
          <p:cNvSpPr>
            <a:spLocks noGrp="1"/>
          </p:cNvSpPr>
          <p:nvPr>
            <p:ph sz="half" idx="2"/>
          </p:nvPr>
        </p:nvSpPr>
        <p:spPr>
          <a:xfrm>
            <a:off x="591126" y="1967345"/>
            <a:ext cx="7462204" cy="4222318"/>
          </a:xfrm>
        </p:spPr>
        <p:txBody>
          <a:bodyPr>
            <a:normAutofit/>
          </a:bodyPr>
          <a:lstStyle/>
          <a:p>
            <a:r>
              <a:rPr lang="es-US" sz="3600" dirty="0"/>
              <a:t>Aumente gradualmente la exposición al ambiente caliente durante 7-14 días</a:t>
            </a:r>
          </a:p>
          <a:p>
            <a:r>
              <a:rPr lang="es-US" sz="3600" dirty="0"/>
              <a:t>Evite el esfuerzo prolongado durante las horas mas calurosas del día</a:t>
            </a:r>
          </a:p>
          <a:p>
            <a:r>
              <a:rPr lang="es-US" sz="3600" dirty="0"/>
              <a:t>Programe el esfuerzo pesado para las partes mas frescas del día</a:t>
            </a:r>
          </a:p>
          <a:p>
            <a:endParaRPr lang="es-US" sz="3600" dirty="0"/>
          </a:p>
        </p:txBody>
      </p:sp>
      <p:sp>
        <p:nvSpPr>
          <p:cNvPr id="5" name="Text Placeholder 4"/>
          <p:cNvSpPr>
            <a:spLocks noGrp="1"/>
          </p:cNvSpPr>
          <p:nvPr>
            <p:ph type="body" sz="quarter" idx="3"/>
          </p:nvPr>
        </p:nvSpPr>
        <p:spPr>
          <a:xfrm>
            <a:off x="8736377" y="5317488"/>
            <a:ext cx="2178823" cy="443191"/>
          </a:xfrm>
        </p:spPr>
        <p:txBody>
          <a:bodyPr>
            <a:normAutofit fontScale="77500" lnSpcReduction="20000"/>
          </a:bodyPr>
          <a:lstStyle/>
          <a:p>
            <a:pPr algn="ctr"/>
            <a:r>
              <a:rPr lang="es-US" dirty="0"/>
              <a:t>Calendario (</a:t>
            </a:r>
            <a:r>
              <a:rPr lang="es-US" dirty="0" err="1"/>
              <a:t>Clipart</a:t>
            </a:r>
            <a:r>
              <a:rPr lang="es-US" dirty="0"/>
              <a:t>)</a:t>
            </a:r>
          </a:p>
        </p:txBody>
      </p:sp>
      <p:pic>
        <p:nvPicPr>
          <p:cNvPr id="10" name="Content Placeholder 9" descr="Calendar " title="Calendar "/>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054298" y="1794012"/>
            <a:ext cx="3755461" cy="3420152"/>
          </a:xfrm>
        </p:spPr>
      </p:pic>
    </p:spTree>
    <p:extLst>
      <p:ext uri="{BB962C8B-B14F-4D97-AF65-F5344CB8AC3E}">
        <p14:creationId xmlns:p14="http://schemas.microsoft.com/office/powerpoint/2010/main" val="2143510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10758293" cy="1657639"/>
          </a:xfrm>
        </p:spPr>
        <p:txBody>
          <a:bodyPr>
            <a:normAutofit fontScale="90000"/>
          </a:bodyPr>
          <a:lstStyle/>
          <a:p>
            <a:r>
              <a:rPr lang="es-US" b="1" dirty="0"/>
              <a:t>Cuando trabajadores aclimatados toman un descanso prolongado necesitan volver a aclimatarse</a:t>
            </a:r>
          </a:p>
        </p:txBody>
      </p:sp>
      <p:sp>
        <p:nvSpPr>
          <p:cNvPr id="4" name="Content Placeholder 3"/>
          <p:cNvSpPr>
            <a:spLocks noGrp="1"/>
          </p:cNvSpPr>
          <p:nvPr>
            <p:ph sz="half" idx="2"/>
          </p:nvPr>
        </p:nvSpPr>
        <p:spPr>
          <a:xfrm>
            <a:off x="839788" y="2218748"/>
            <a:ext cx="6567776" cy="3684588"/>
          </a:xfrm>
        </p:spPr>
        <p:txBody>
          <a:bodyPr>
            <a:noAutofit/>
          </a:bodyPr>
          <a:lstStyle/>
          <a:p>
            <a:pPr marL="0" indent="0">
              <a:buNone/>
            </a:pPr>
            <a:r>
              <a:rPr lang="es-US" sz="4000" dirty="0"/>
              <a:t>Trabajadores aclimatados necesitan 2-3 días de re-aclimatación si dejan de trabajar bajo condiciones de estrés por calor durante mas de una semana</a:t>
            </a:r>
          </a:p>
        </p:txBody>
      </p:sp>
      <p:sp>
        <p:nvSpPr>
          <p:cNvPr id="5" name="Text Placeholder 4"/>
          <p:cNvSpPr>
            <a:spLocks noGrp="1"/>
          </p:cNvSpPr>
          <p:nvPr>
            <p:ph type="body" sz="quarter" idx="3"/>
          </p:nvPr>
        </p:nvSpPr>
        <p:spPr>
          <a:xfrm>
            <a:off x="7752736" y="5993176"/>
            <a:ext cx="3845345" cy="548762"/>
          </a:xfrm>
        </p:spPr>
        <p:txBody>
          <a:bodyPr>
            <a:normAutofit fontScale="92500"/>
          </a:bodyPr>
          <a:lstStyle/>
          <a:p>
            <a:r>
              <a:rPr lang="es-US" dirty="0"/>
              <a:t>Calendario 2 a 3 días (</a:t>
            </a:r>
            <a:r>
              <a:rPr lang="es-US" dirty="0" err="1"/>
              <a:t>Clipart</a:t>
            </a:r>
            <a:r>
              <a:rPr lang="es-US" dirty="0"/>
              <a:t>)</a:t>
            </a:r>
          </a:p>
        </p:txBody>
      </p:sp>
      <p:pic>
        <p:nvPicPr>
          <p:cNvPr id="11" name="Content Placeholder 10" descr="Calendar 2 to 3 days" title="Calendar 2 to 3 days"/>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653452" y="2165676"/>
            <a:ext cx="4043911" cy="3684588"/>
          </a:xfrm>
        </p:spPr>
      </p:pic>
    </p:spTree>
    <p:extLst>
      <p:ext uri="{BB962C8B-B14F-4D97-AF65-F5344CB8AC3E}">
        <p14:creationId xmlns:p14="http://schemas.microsoft.com/office/powerpoint/2010/main" val="218486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La importancia de consumir agua durante todo el turno de trabajo</a:t>
            </a:r>
          </a:p>
        </p:txBody>
      </p:sp>
      <p:sp>
        <p:nvSpPr>
          <p:cNvPr id="4" name="Content Placeholder 3"/>
          <p:cNvSpPr>
            <a:spLocks noGrp="1"/>
          </p:cNvSpPr>
          <p:nvPr>
            <p:ph sz="half" idx="2"/>
          </p:nvPr>
        </p:nvSpPr>
        <p:spPr>
          <a:xfrm>
            <a:off x="727112" y="1874982"/>
            <a:ext cx="6403361" cy="4314681"/>
          </a:xfrm>
        </p:spPr>
        <p:txBody>
          <a:bodyPr>
            <a:normAutofit/>
          </a:bodyPr>
          <a:lstStyle/>
          <a:p>
            <a:pPr lvl="0"/>
            <a:r>
              <a:rPr lang="es-US" sz="3200" dirty="0"/>
              <a:t>Una taza (8 oz.) de agua fría o un liquido re emplazador de electrolitos cada15-20 minutos; cuatro tazas de agua cada hora.</a:t>
            </a:r>
          </a:p>
          <a:p>
            <a:pPr marL="914400" lvl="2" indent="0">
              <a:buNone/>
            </a:pPr>
            <a:endParaRPr lang="es-US" sz="2400" dirty="0"/>
          </a:p>
          <a:p>
            <a:pPr lvl="0"/>
            <a:r>
              <a:rPr lang="es-ES" sz="3200"/>
              <a:t>El aumento de la ingesta de agua puede ser necesaria para tener en cuenta el aumento de esfuerzo físico y / o sudor.</a:t>
            </a:r>
            <a:endParaRPr lang="es-US" sz="3200" dirty="0"/>
          </a:p>
        </p:txBody>
      </p:sp>
      <p:sp>
        <p:nvSpPr>
          <p:cNvPr id="5" name="Text Placeholder 4"/>
          <p:cNvSpPr>
            <a:spLocks noGrp="1"/>
          </p:cNvSpPr>
          <p:nvPr>
            <p:ph type="body" sz="quarter" idx="3"/>
          </p:nvPr>
        </p:nvSpPr>
        <p:spPr>
          <a:xfrm>
            <a:off x="8186423" y="5944456"/>
            <a:ext cx="3587606" cy="490413"/>
          </a:xfrm>
        </p:spPr>
        <p:txBody>
          <a:bodyPr/>
          <a:lstStyle/>
          <a:p>
            <a:r>
              <a:rPr lang="es-US" dirty="0" err="1"/>
              <a:t>Source</a:t>
            </a:r>
            <a:r>
              <a:rPr lang="es-US" dirty="0"/>
              <a:t>: Cal OSHA</a:t>
            </a:r>
          </a:p>
        </p:txBody>
      </p:sp>
      <p:pic>
        <p:nvPicPr>
          <p:cNvPr id="3" name="Content Placeholder 2" descr="Drinking water" title="Drinking water"/>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7130473" y="2050390"/>
            <a:ext cx="4930815" cy="3050420"/>
          </a:xfrm>
        </p:spPr>
      </p:pic>
    </p:spTree>
    <p:extLst>
      <p:ext uri="{BB962C8B-B14F-4D97-AF65-F5344CB8AC3E}">
        <p14:creationId xmlns:p14="http://schemas.microsoft.com/office/powerpoint/2010/main" val="1995835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Ingerir demasiada agua puede ser peligroso</a:t>
            </a:r>
          </a:p>
        </p:txBody>
      </p:sp>
      <p:sp>
        <p:nvSpPr>
          <p:cNvPr id="4" name="Content Placeholder 3"/>
          <p:cNvSpPr>
            <a:spLocks noGrp="1"/>
          </p:cNvSpPr>
          <p:nvPr>
            <p:ph sz="half" idx="2"/>
          </p:nvPr>
        </p:nvSpPr>
        <p:spPr>
          <a:xfrm>
            <a:off x="839788" y="2059709"/>
            <a:ext cx="7081340" cy="4129954"/>
          </a:xfrm>
        </p:spPr>
        <p:txBody>
          <a:bodyPr>
            <a:normAutofit/>
          </a:bodyPr>
          <a:lstStyle/>
          <a:p>
            <a:pPr marL="0" indent="0">
              <a:buNone/>
            </a:pPr>
            <a:r>
              <a:rPr lang="es-US" sz="4400" dirty="0"/>
              <a:t>Ingerir demasiada agua puede provocar dolor de cabeza, nauseas, vómitos y/o confusión mental</a:t>
            </a:r>
          </a:p>
        </p:txBody>
      </p:sp>
      <p:sp>
        <p:nvSpPr>
          <p:cNvPr id="5" name="Text Placeholder 4"/>
          <p:cNvSpPr>
            <a:spLocks noGrp="1"/>
          </p:cNvSpPr>
          <p:nvPr>
            <p:ph type="body" sz="quarter" idx="3"/>
          </p:nvPr>
        </p:nvSpPr>
        <p:spPr>
          <a:xfrm>
            <a:off x="8080988" y="5827923"/>
            <a:ext cx="3803209" cy="466954"/>
          </a:xfrm>
        </p:spPr>
        <p:txBody>
          <a:bodyPr/>
          <a:lstStyle/>
          <a:p>
            <a:pPr algn="ctr"/>
            <a:r>
              <a:rPr lang="es-US"/>
              <a:t>Water bottle (Stock Photo)</a:t>
            </a:r>
          </a:p>
        </p:txBody>
      </p:sp>
      <p:pic>
        <p:nvPicPr>
          <p:cNvPr id="3" name="Content Placeholder 2" descr="large containers of bottled ..." title="large containers of bottled ..."/>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862021" y="1917011"/>
            <a:ext cx="2241141" cy="3684588"/>
          </a:xfrm>
        </p:spPr>
      </p:pic>
    </p:spTree>
    <p:extLst>
      <p:ext uri="{BB962C8B-B14F-4D97-AF65-F5344CB8AC3E}">
        <p14:creationId xmlns:p14="http://schemas.microsoft.com/office/powerpoint/2010/main" val="1563220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b="1" dirty="0"/>
              <a:t>Monitoreo fisiológico de la deshidratación puede ser necesario en condiciones extremas</a:t>
            </a:r>
          </a:p>
        </p:txBody>
      </p:sp>
      <p:sp>
        <p:nvSpPr>
          <p:cNvPr id="4" name="Content Placeholder 3"/>
          <p:cNvSpPr>
            <a:spLocks noGrp="1"/>
          </p:cNvSpPr>
          <p:nvPr>
            <p:ph sz="half" idx="2"/>
          </p:nvPr>
        </p:nvSpPr>
        <p:spPr>
          <a:xfrm>
            <a:off x="696569" y="2022764"/>
            <a:ext cx="7885571" cy="4166899"/>
          </a:xfrm>
        </p:spPr>
        <p:txBody>
          <a:bodyPr>
            <a:noAutofit/>
          </a:bodyPr>
          <a:lstStyle/>
          <a:p>
            <a:r>
              <a:rPr lang="es-ES" sz="3200" dirty="0"/>
              <a:t>Si el sudor no queda atrapado dentro de la ropa, podemos monitorear el peso corporal, que no debe caer por debajo del 1.5% del peso corporal inicial.</a:t>
            </a:r>
          </a:p>
          <a:p>
            <a:pPr marL="0" indent="0">
              <a:buNone/>
            </a:pPr>
            <a:endParaRPr lang="es-US" sz="2800" dirty="0"/>
          </a:p>
          <a:p>
            <a:r>
              <a:rPr lang="es-ES" sz="3200" dirty="0"/>
              <a:t>El color de la orina es otro indicador de deshidratación potencial. La orina normal debe ser de color amarillo pálido.</a:t>
            </a:r>
            <a:endParaRPr lang="es-US" sz="3200" dirty="0"/>
          </a:p>
        </p:txBody>
      </p:sp>
      <p:sp>
        <p:nvSpPr>
          <p:cNvPr id="5" name="Text Placeholder 4"/>
          <p:cNvSpPr>
            <a:spLocks noGrp="1"/>
          </p:cNvSpPr>
          <p:nvPr>
            <p:ph type="body" sz="quarter" idx="3"/>
          </p:nvPr>
        </p:nvSpPr>
        <p:spPr>
          <a:xfrm>
            <a:off x="8174515" y="6189663"/>
            <a:ext cx="3830867" cy="512457"/>
          </a:xfrm>
        </p:spPr>
        <p:txBody>
          <a:bodyPr>
            <a:normAutofit fontScale="55000" lnSpcReduction="20000"/>
          </a:bodyPr>
          <a:lstStyle/>
          <a:p>
            <a:pPr algn="ctr"/>
            <a:r>
              <a:rPr lang="es-US" dirty="0"/>
              <a:t>Sudor atrapado por traje encapsulado</a:t>
            </a:r>
          </a:p>
          <a:p>
            <a:pPr algn="ctr"/>
            <a:r>
              <a:rPr lang="es-US" dirty="0"/>
              <a:t>(</a:t>
            </a:r>
            <a:r>
              <a:rPr lang="es-US" dirty="0" err="1"/>
              <a:t>Source</a:t>
            </a:r>
            <a:r>
              <a:rPr lang="es-US" dirty="0"/>
              <a:t>: PHIL)</a:t>
            </a:r>
          </a:p>
        </p:txBody>
      </p:sp>
      <p:pic>
        <p:nvPicPr>
          <p:cNvPr id="7" name="Content Placeholder 6" descr="Sweat trapped by encapsulating suit (Source: PHIL)&#10;" title="Sweat trapped by encapsulating suit (Source: PHIL)"/>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548777" y="1919901"/>
            <a:ext cx="3082341" cy="4040548"/>
          </a:xfrm>
        </p:spPr>
      </p:pic>
    </p:spTree>
    <p:extLst>
      <p:ext uri="{BB962C8B-B14F-4D97-AF65-F5344CB8AC3E}">
        <p14:creationId xmlns:p14="http://schemas.microsoft.com/office/powerpoint/2010/main" val="130514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Monitoreo del peso corporal</a:t>
            </a:r>
          </a:p>
        </p:txBody>
      </p:sp>
      <p:sp>
        <p:nvSpPr>
          <p:cNvPr id="4" name="Content Placeholder 3"/>
          <p:cNvSpPr>
            <a:spLocks noGrp="1"/>
          </p:cNvSpPr>
          <p:nvPr>
            <p:ph sz="half" idx="2"/>
          </p:nvPr>
        </p:nvSpPr>
        <p:spPr>
          <a:xfrm>
            <a:off x="839788" y="1801091"/>
            <a:ext cx="7094245" cy="4388572"/>
          </a:xfrm>
        </p:spPr>
        <p:txBody>
          <a:bodyPr>
            <a:noAutofit/>
          </a:bodyPr>
          <a:lstStyle/>
          <a:p>
            <a:r>
              <a:rPr lang="es-ES" sz="3200" dirty="0"/>
              <a:t>Use una escala capaz de leer con precisión dentro de ± 0.25 </a:t>
            </a:r>
            <a:r>
              <a:rPr lang="es-ES" sz="3200" dirty="0" err="1"/>
              <a:t>lbs</a:t>
            </a:r>
            <a:r>
              <a:rPr lang="es-ES" sz="3200" dirty="0"/>
              <a:t>.</a:t>
            </a:r>
          </a:p>
          <a:p>
            <a:endParaRPr lang="es-US" sz="1200" dirty="0"/>
          </a:p>
          <a:p>
            <a:r>
              <a:rPr lang="es-ES" sz="3200" dirty="0"/>
              <a:t>Mida su peso en los descansos, al menos cada hora si está sudando mucho</a:t>
            </a:r>
          </a:p>
          <a:p>
            <a:endParaRPr lang="es-US" sz="1100" dirty="0"/>
          </a:p>
          <a:p>
            <a:r>
              <a:rPr lang="es-ES" sz="3200" dirty="0"/>
              <a:t>Su peso corporal no debe bajar más de un 1.5%.</a:t>
            </a:r>
          </a:p>
          <a:p>
            <a:pPr lvl="1"/>
            <a:r>
              <a:rPr lang="es-US" sz="2800" dirty="0"/>
              <a:t>Si pesa 150 </a:t>
            </a:r>
            <a:r>
              <a:rPr lang="es-US" sz="2800" dirty="0" err="1"/>
              <a:t>lbs</a:t>
            </a:r>
            <a:r>
              <a:rPr lang="es-US" sz="2800" dirty="0"/>
              <a:t>., entonces no mas de 2 </a:t>
            </a:r>
            <a:r>
              <a:rPr lang="es-US" sz="2800" dirty="0" err="1"/>
              <a:t>lbs</a:t>
            </a:r>
            <a:r>
              <a:rPr lang="es-US" sz="2800" dirty="0"/>
              <a:t>.</a:t>
            </a:r>
          </a:p>
          <a:p>
            <a:pPr lvl="1"/>
            <a:r>
              <a:rPr lang="es-US" sz="2800" dirty="0"/>
              <a:t>Si pesa 200 </a:t>
            </a:r>
            <a:r>
              <a:rPr lang="es-US" sz="2800" dirty="0" err="1"/>
              <a:t>lbs</a:t>
            </a:r>
            <a:r>
              <a:rPr lang="es-US" sz="2800" dirty="0"/>
              <a:t>., entonces no mas de 3 </a:t>
            </a:r>
            <a:r>
              <a:rPr lang="es-US" sz="2800" dirty="0" err="1"/>
              <a:t>lbs</a:t>
            </a:r>
            <a:r>
              <a:rPr lang="es-US" sz="2800" dirty="0"/>
              <a:t>.</a:t>
            </a:r>
          </a:p>
        </p:txBody>
      </p:sp>
      <p:sp>
        <p:nvSpPr>
          <p:cNvPr id="5" name="Text Placeholder 4"/>
          <p:cNvSpPr>
            <a:spLocks noGrp="1"/>
          </p:cNvSpPr>
          <p:nvPr>
            <p:ph type="body" sz="quarter" idx="3"/>
          </p:nvPr>
        </p:nvSpPr>
        <p:spPr>
          <a:xfrm>
            <a:off x="8220361" y="551426"/>
            <a:ext cx="3421353" cy="476480"/>
          </a:xfrm>
        </p:spPr>
        <p:txBody>
          <a:bodyPr/>
          <a:lstStyle/>
          <a:p>
            <a:pPr algn="ctr"/>
            <a:r>
              <a:rPr lang="es-US"/>
              <a:t>Body Scale (Clipart)</a:t>
            </a:r>
          </a:p>
        </p:txBody>
      </p:sp>
      <p:pic>
        <p:nvPicPr>
          <p:cNvPr id="9" name="Content Placeholder 8" descr="Free vector graphic: Scale, Machine, Weight, Weighing ..." title="Body Scale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220361" y="1214207"/>
            <a:ext cx="3679470" cy="3684588"/>
          </a:xfrm>
        </p:spPr>
      </p:pic>
    </p:spTree>
    <p:extLst>
      <p:ext uri="{BB962C8B-B14F-4D97-AF65-F5344CB8AC3E}">
        <p14:creationId xmlns:p14="http://schemas.microsoft.com/office/powerpoint/2010/main" val="1199381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8" y="214965"/>
            <a:ext cx="6852962" cy="1325563"/>
          </a:xfrm>
        </p:spPr>
        <p:txBody>
          <a:bodyPr/>
          <a:lstStyle/>
          <a:p>
            <a:r>
              <a:rPr lang="es-ES" b="1" dirty="0"/>
              <a:t>Monitoreo del color de la orina</a:t>
            </a:r>
            <a:endParaRPr lang="es-US" b="1" dirty="0"/>
          </a:p>
        </p:txBody>
      </p:sp>
      <p:sp>
        <p:nvSpPr>
          <p:cNvPr id="4" name="Content Placeholder 3"/>
          <p:cNvSpPr>
            <a:spLocks noGrp="1"/>
          </p:cNvSpPr>
          <p:nvPr>
            <p:ph sz="half" idx="2"/>
          </p:nvPr>
        </p:nvSpPr>
        <p:spPr>
          <a:xfrm>
            <a:off x="580736" y="1587033"/>
            <a:ext cx="6391564" cy="4591772"/>
          </a:xfrm>
        </p:spPr>
        <p:txBody>
          <a:bodyPr>
            <a:normAutofit lnSpcReduction="10000"/>
          </a:bodyPr>
          <a:lstStyle/>
          <a:p>
            <a:pPr marL="0" indent="0">
              <a:buNone/>
            </a:pPr>
            <a:r>
              <a:rPr lang="es-US" sz="3200" i="1" u="sng" dirty="0"/>
              <a:t>Carta de color de urina</a:t>
            </a:r>
          </a:p>
          <a:p>
            <a:r>
              <a:rPr lang="es-ES" sz="3200" dirty="0"/>
              <a:t>La orina normal debe ser de color amarillo pálido.</a:t>
            </a:r>
          </a:p>
          <a:p>
            <a:endParaRPr lang="es-US" dirty="0"/>
          </a:p>
          <a:p>
            <a:r>
              <a:rPr lang="es-ES" sz="3200" dirty="0"/>
              <a:t>La orina más oscura puede indicar deshidratación</a:t>
            </a:r>
          </a:p>
          <a:p>
            <a:endParaRPr lang="es-US" dirty="0"/>
          </a:p>
          <a:p>
            <a:r>
              <a:rPr lang="es-ES" sz="3200" dirty="0"/>
              <a:t>Algunas dietas, medicamentos y enfermedades pueden afectar los resultados.</a:t>
            </a:r>
            <a:endParaRPr lang="es-US" sz="3600" dirty="0"/>
          </a:p>
        </p:txBody>
      </p:sp>
      <p:sp>
        <p:nvSpPr>
          <p:cNvPr id="5" name="Text Placeholder 4"/>
          <p:cNvSpPr>
            <a:spLocks noGrp="1"/>
          </p:cNvSpPr>
          <p:nvPr>
            <p:ph type="body" sz="quarter" idx="3"/>
          </p:nvPr>
        </p:nvSpPr>
        <p:spPr>
          <a:xfrm>
            <a:off x="7758545" y="6138209"/>
            <a:ext cx="3698443" cy="469755"/>
          </a:xfrm>
        </p:spPr>
        <p:txBody>
          <a:bodyPr/>
          <a:lstStyle/>
          <a:p>
            <a:pPr algn="ctr"/>
            <a:r>
              <a:rPr lang="es-US"/>
              <a:t>Source: NIOSH</a:t>
            </a:r>
          </a:p>
        </p:txBody>
      </p:sp>
      <p:pic>
        <p:nvPicPr>
          <p:cNvPr id="7" name="Content Placeholder 6" descr="Urine color chart" title="Urine color char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6814863" y="309709"/>
            <a:ext cx="5116195" cy="5915602"/>
          </a:xfrm>
        </p:spPr>
      </p:pic>
    </p:spTree>
    <p:extLst>
      <p:ext uri="{BB962C8B-B14F-4D97-AF65-F5344CB8AC3E}">
        <p14:creationId xmlns:p14="http://schemas.microsoft.com/office/powerpoint/2010/main" val="307034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136"/>
            <a:ext cx="11058399" cy="1140402"/>
          </a:xfrm>
        </p:spPr>
        <p:txBody>
          <a:bodyPr>
            <a:normAutofit fontScale="90000"/>
          </a:bodyPr>
          <a:lstStyle/>
          <a:p>
            <a:r>
              <a:rPr lang="es-ES" b="1" dirty="0"/>
              <a:t>Importancia de los descansos frecuentes y la sombra.</a:t>
            </a:r>
            <a:endParaRPr lang="es-US" b="1" dirty="0"/>
          </a:p>
        </p:txBody>
      </p:sp>
      <p:sp>
        <p:nvSpPr>
          <p:cNvPr id="3" name="Text Placeholder 2"/>
          <p:cNvSpPr>
            <a:spLocks noGrp="1"/>
          </p:cNvSpPr>
          <p:nvPr>
            <p:ph type="body" idx="1"/>
          </p:nvPr>
        </p:nvSpPr>
        <p:spPr>
          <a:xfrm>
            <a:off x="600076" y="1129217"/>
            <a:ext cx="11298110" cy="1263001"/>
          </a:xfrm>
          <a:solidFill>
            <a:schemeClr val="accent1">
              <a:lumMod val="20000"/>
              <a:lumOff val="80000"/>
            </a:schemeClr>
          </a:solidFill>
        </p:spPr>
        <p:txBody>
          <a:bodyPr>
            <a:noAutofit/>
          </a:bodyPr>
          <a:lstStyle/>
          <a:p>
            <a:r>
              <a:rPr lang="es-ES" sz="2800" b="0" dirty="0"/>
              <a:t>El esfuerzo físico prolongado y la actividad muscular aumentan la temperatura central del cuerpo y reducen la capacidad del cuerpo para enfriarse.</a:t>
            </a:r>
            <a:endParaRPr lang="es-US" sz="2800" b="0" dirty="0"/>
          </a:p>
        </p:txBody>
      </p:sp>
      <p:sp>
        <p:nvSpPr>
          <p:cNvPr id="4" name="Content Placeholder 3"/>
          <p:cNvSpPr>
            <a:spLocks noGrp="1"/>
          </p:cNvSpPr>
          <p:nvPr>
            <p:ph sz="half" idx="2"/>
          </p:nvPr>
        </p:nvSpPr>
        <p:spPr>
          <a:xfrm>
            <a:off x="839788" y="2392218"/>
            <a:ext cx="7823921" cy="4367646"/>
          </a:xfrm>
        </p:spPr>
        <p:txBody>
          <a:bodyPr>
            <a:noAutofit/>
          </a:bodyPr>
          <a:lstStyle/>
          <a:p>
            <a:r>
              <a:rPr lang="es-ES" sz="2600" dirty="0"/>
              <a:t>Las pausas permiten que la sangre fluya a la piel para enfriarse.</a:t>
            </a:r>
          </a:p>
          <a:p>
            <a:r>
              <a:rPr lang="es-ES" sz="2600" dirty="0"/>
              <a:t>Los descansos disminuyen la velocidad de la acumulación de calor en el cuerpo debido a la actividad muscular prolongada.</a:t>
            </a:r>
          </a:p>
          <a:p>
            <a:r>
              <a:rPr lang="es-ES" sz="2600" dirty="0"/>
              <a:t>Los descansos son importantes para el corazón y permiten que su ritmo cardíaco se recupere del estrés por calor sostenido y el esfuerzo físico.</a:t>
            </a:r>
          </a:p>
          <a:p>
            <a:r>
              <a:rPr lang="es-ES" sz="2600" dirty="0"/>
              <a:t>Los descansos en la sombra ayudan a enfriarse, especialmente si hay movimiento de aire con aire fresco.</a:t>
            </a:r>
            <a:endParaRPr lang="es-US" sz="2600" dirty="0"/>
          </a:p>
        </p:txBody>
      </p:sp>
      <p:sp>
        <p:nvSpPr>
          <p:cNvPr id="5" name="Text Placeholder 4"/>
          <p:cNvSpPr>
            <a:spLocks noGrp="1"/>
          </p:cNvSpPr>
          <p:nvPr>
            <p:ph type="body" sz="quarter" idx="3"/>
          </p:nvPr>
        </p:nvSpPr>
        <p:spPr>
          <a:xfrm>
            <a:off x="9042454" y="6189663"/>
            <a:ext cx="2556888" cy="405271"/>
          </a:xfrm>
        </p:spPr>
        <p:txBody>
          <a:bodyPr>
            <a:normAutofit fontScale="70000" lnSpcReduction="20000"/>
          </a:bodyPr>
          <a:lstStyle/>
          <a:p>
            <a:pPr algn="ctr"/>
            <a:r>
              <a:rPr lang="es-US"/>
              <a:t>Shade (Source Cal OSHA)</a:t>
            </a:r>
          </a:p>
        </p:txBody>
      </p:sp>
      <p:pic>
        <p:nvPicPr>
          <p:cNvPr id="7" name="Content Placeholder 6" descr="shade tent" title="shade ten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743609" y="3638768"/>
            <a:ext cx="3154578" cy="2332374"/>
          </a:xfrm>
        </p:spPr>
      </p:pic>
    </p:spTree>
    <p:extLst>
      <p:ext uri="{BB962C8B-B14F-4D97-AF65-F5344CB8AC3E}">
        <p14:creationId xmlns:p14="http://schemas.microsoft.com/office/powerpoint/2010/main" val="1471099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b="1" dirty="0"/>
              <a:t>Investigación de NIOSH : Laborero de Construcción</a:t>
            </a:r>
            <a:r>
              <a:rPr lang="es-US" dirty="0"/>
              <a:t/>
            </a:r>
            <a:br>
              <a:rPr lang="es-US" dirty="0"/>
            </a:br>
            <a:r>
              <a:rPr lang="es-US" sz="3200" dirty="0"/>
              <a:t>KY FACE #03KY053 </a:t>
            </a:r>
            <a:endParaRPr lang="es-US" dirty="0"/>
          </a:p>
        </p:txBody>
      </p:sp>
      <p:sp>
        <p:nvSpPr>
          <p:cNvPr id="3" name="Text Placeholder 2"/>
          <p:cNvSpPr>
            <a:spLocks noGrp="1"/>
          </p:cNvSpPr>
          <p:nvPr>
            <p:ph type="body" idx="1"/>
          </p:nvPr>
        </p:nvSpPr>
        <p:spPr>
          <a:xfrm>
            <a:off x="839788" y="1531534"/>
            <a:ext cx="9800503" cy="712902"/>
          </a:xfrm>
        </p:spPr>
        <p:txBody>
          <a:bodyPr>
            <a:noAutofit/>
          </a:bodyPr>
          <a:lstStyle/>
          <a:p>
            <a:r>
              <a:rPr lang="es-ES" sz="3200" dirty="0"/>
              <a:t>¿Qué factores contribuyeron a su estrés por calor?</a:t>
            </a:r>
            <a:endParaRPr lang="es-US" sz="3200" dirty="0"/>
          </a:p>
        </p:txBody>
      </p:sp>
      <p:sp>
        <p:nvSpPr>
          <p:cNvPr id="4" name="Content Placeholder 3"/>
          <p:cNvSpPr>
            <a:spLocks noGrp="1"/>
          </p:cNvSpPr>
          <p:nvPr>
            <p:ph sz="half" idx="2"/>
          </p:nvPr>
        </p:nvSpPr>
        <p:spPr>
          <a:xfrm>
            <a:off x="980901" y="2332653"/>
            <a:ext cx="6456377" cy="4256020"/>
          </a:xfrm>
        </p:spPr>
        <p:txBody>
          <a:bodyPr>
            <a:noAutofit/>
          </a:bodyPr>
          <a:lstStyle/>
          <a:p>
            <a:r>
              <a:rPr lang="es-ES" sz="3200" dirty="0"/>
              <a:t>Varón de 41 años de edad, está cortando tablas para hacer formas concretas.</a:t>
            </a:r>
          </a:p>
          <a:p>
            <a:r>
              <a:rPr lang="es-US" sz="3200" dirty="0"/>
              <a:t>Ropa</a:t>
            </a:r>
          </a:p>
          <a:p>
            <a:pPr lvl="1"/>
            <a:r>
              <a:rPr lang="es-US" sz="2800" dirty="0"/>
              <a:t>blue jeans pesados</a:t>
            </a:r>
          </a:p>
          <a:p>
            <a:pPr lvl="1"/>
            <a:r>
              <a:rPr lang="es-US" sz="2800" dirty="0"/>
              <a:t>Camisa pesada de manga larga</a:t>
            </a:r>
          </a:p>
          <a:p>
            <a:r>
              <a:rPr lang="es-ES" sz="3200" dirty="0"/>
              <a:t>Afuera en sol durante el verano.</a:t>
            </a:r>
          </a:p>
          <a:p>
            <a:pPr lvl="1"/>
            <a:r>
              <a:rPr lang="es-US" sz="2800" dirty="0"/>
              <a:t>Temperatura: 90 °F</a:t>
            </a:r>
          </a:p>
          <a:p>
            <a:pPr lvl="1"/>
            <a:r>
              <a:rPr lang="es-US" sz="2800" dirty="0"/>
              <a:t>Humedad: 69%</a:t>
            </a:r>
          </a:p>
        </p:txBody>
      </p:sp>
      <p:sp>
        <p:nvSpPr>
          <p:cNvPr id="5" name="Text Placeholder 4"/>
          <p:cNvSpPr>
            <a:spLocks noGrp="1"/>
          </p:cNvSpPr>
          <p:nvPr>
            <p:ph type="body" sz="quarter" idx="3"/>
          </p:nvPr>
        </p:nvSpPr>
        <p:spPr>
          <a:xfrm>
            <a:off x="8178418" y="6251170"/>
            <a:ext cx="3017520" cy="337503"/>
          </a:xfrm>
        </p:spPr>
        <p:txBody>
          <a:bodyPr>
            <a:normAutofit lnSpcReduction="10000"/>
          </a:bodyPr>
          <a:lstStyle/>
          <a:p>
            <a:pPr algn="ctr"/>
            <a:r>
              <a:rPr lang="es-US" sz="1800" b="0"/>
              <a:t>Concrete pad (Source: NIOSH)</a:t>
            </a:r>
          </a:p>
        </p:txBody>
      </p:sp>
      <p:pic>
        <p:nvPicPr>
          <p:cNvPr id="7" name="Content Placeholder 6" descr="Concrete pad (Source: NIOSH)&#10;" title="Concrete pad (Source: NIOSH)"/>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7437279" y="2566199"/>
            <a:ext cx="4499798" cy="3562340"/>
          </a:xfrm>
        </p:spPr>
      </p:pic>
    </p:spTree>
    <p:extLst>
      <p:ext uri="{BB962C8B-B14F-4D97-AF65-F5344CB8AC3E}">
        <p14:creationId xmlns:p14="http://schemas.microsoft.com/office/powerpoint/2010/main" val="4141159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43778"/>
          </a:xfrm>
        </p:spPr>
        <p:txBody>
          <a:bodyPr/>
          <a:lstStyle/>
          <a:p>
            <a:r>
              <a:rPr lang="es-US" b="1" dirty="0"/>
              <a:t>Sufrió de un golpe de calor</a:t>
            </a:r>
            <a:endParaRPr lang="es-US" dirty="0"/>
          </a:p>
        </p:txBody>
      </p:sp>
      <p:sp>
        <p:nvSpPr>
          <p:cNvPr id="4" name="Content Placeholder 3"/>
          <p:cNvSpPr>
            <a:spLocks noGrp="1"/>
          </p:cNvSpPr>
          <p:nvPr>
            <p:ph sz="half" idx="2"/>
          </p:nvPr>
        </p:nvSpPr>
        <p:spPr>
          <a:xfrm>
            <a:off x="1026349" y="1568755"/>
            <a:ext cx="7324531" cy="4924119"/>
          </a:xfrm>
        </p:spPr>
        <p:txBody>
          <a:bodyPr>
            <a:noAutofit/>
          </a:bodyPr>
          <a:lstStyle/>
          <a:p>
            <a:r>
              <a:rPr lang="es-ES" sz="3200" dirty="0"/>
              <a:t>Se desplomó hacia el final del día.</a:t>
            </a:r>
          </a:p>
          <a:p>
            <a:r>
              <a:rPr lang="es-ES" sz="3200" dirty="0"/>
              <a:t>Un compañero de trabajo lo encontró a las 5 de la tarde.</a:t>
            </a:r>
          </a:p>
          <a:p>
            <a:r>
              <a:rPr lang="es-ES" sz="3200" dirty="0"/>
              <a:t>Los servicios de emergencia le quitaron la ropa, proporcionaron primeros auxilios y agua.</a:t>
            </a:r>
          </a:p>
          <a:p>
            <a:r>
              <a:rPr lang="es-ES" sz="3200" dirty="0"/>
              <a:t>Después de ser transportado al hospital, su temperatura corporal era de 108 ° F</a:t>
            </a:r>
          </a:p>
          <a:p>
            <a:r>
              <a:rPr lang="es-ES" sz="3200" dirty="0"/>
              <a:t>Murió de un golpe de calor</a:t>
            </a:r>
            <a:endParaRPr lang="es-US" sz="3200" dirty="0"/>
          </a:p>
        </p:txBody>
      </p:sp>
      <p:sp>
        <p:nvSpPr>
          <p:cNvPr id="5" name="Text Placeholder 4"/>
          <p:cNvSpPr>
            <a:spLocks noGrp="1"/>
          </p:cNvSpPr>
          <p:nvPr>
            <p:ph type="body" sz="quarter" idx="3"/>
          </p:nvPr>
        </p:nvSpPr>
        <p:spPr>
          <a:xfrm>
            <a:off x="8721325" y="6289665"/>
            <a:ext cx="3017520" cy="337503"/>
          </a:xfrm>
        </p:spPr>
        <p:txBody>
          <a:bodyPr>
            <a:normAutofit fontScale="92500"/>
          </a:bodyPr>
          <a:lstStyle/>
          <a:p>
            <a:pPr algn="ctr"/>
            <a:r>
              <a:rPr lang="es-US" sz="1800" b="0"/>
              <a:t>Ambulance (Source: Cal OSHA)</a:t>
            </a:r>
          </a:p>
        </p:txBody>
      </p:sp>
      <p:pic>
        <p:nvPicPr>
          <p:cNvPr id="9" name="Content Placeholder 8" descr="Ambulance (Source: Cal OSHA)&#10;" title="Ambulance (Source: Cal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537441" y="3890870"/>
            <a:ext cx="3385289" cy="2172883"/>
          </a:xfrm>
        </p:spPr>
      </p:pic>
    </p:spTree>
    <p:extLst>
      <p:ext uri="{BB962C8B-B14F-4D97-AF65-F5344CB8AC3E}">
        <p14:creationId xmlns:p14="http://schemas.microsoft.com/office/powerpoint/2010/main" val="276910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Tomar Pre-Examen</a:t>
            </a:r>
          </a:p>
        </p:txBody>
      </p:sp>
      <p:sp>
        <p:nvSpPr>
          <p:cNvPr id="3" name="Content Placeholder 2"/>
          <p:cNvSpPr>
            <a:spLocks noGrp="1"/>
          </p:cNvSpPr>
          <p:nvPr>
            <p:ph sz="half" idx="1"/>
          </p:nvPr>
        </p:nvSpPr>
        <p:spPr>
          <a:xfrm>
            <a:off x="838199" y="1690688"/>
            <a:ext cx="6113443" cy="4486275"/>
          </a:xfrm>
        </p:spPr>
        <p:txBody>
          <a:bodyPr>
            <a:normAutofit lnSpcReduction="10000"/>
          </a:bodyPr>
          <a:lstStyle/>
          <a:p>
            <a:r>
              <a:rPr lang="es-US" sz="3200" dirty="0"/>
              <a:t>El pre-examen se compara con el pos examen (al fin del entrenamiento) y nos ayudara a determinar si hicimos un buen trabajo o si necesitamos hacer mejorías.</a:t>
            </a:r>
          </a:p>
          <a:p>
            <a:endParaRPr lang="es-US" sz="3200" dirty="0"/>
          </a:p>
          <a:p>
            <a:r>
              <a:rPr lang="es-US" sz="3200" dirty="0"/>
              <a:t>También le ayudara a saber que cubriremos durante el entrenamiento.</a:t>
            </a:r>
          </a:p>
        </p:txBody>
      </p:sp>
      <p:pic>
        <p:nvPicPr>
          <p:cNvPr id="6" name="Content Placeholder 5" descr="Test (Clipart)&#10;" title="Test (Clipar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1567" t="1560" r="1449"/>
          <a:stretch/>
        </p:blipFill>
        <p:spPr>
          <a:xfrm>
            <a:off x="7480452" y="1972019"/>
            <a:ext cx="4296579" cy="3734718"/>
          </a:xfrm>
        </p:spPr>
      </p:pic>
      <p:sp>
        <p:nvSpPr>
          <p:cNvPr id="5" name="Text Placeholder 4"/>
          <p:cNvSpPr>
            <a:spLocks noGrp="1"/>
          </p:cNvSpPr>
          <p:nvPr>
            <p:ph type="body" sz="quarter" idx="13"/>
          </p:nvPr>
        </p:nvSpPr>
        <p:spPr>
          <a:xfrm>
            <a:off x="8174369" y="5767759"/>
            <a:ext cx="2903538" cy="322263"/>
          </a:xfrm>
        </p:spPr>
        <p:txBody>
          <a:bodyPr>
            <a:normAutofit fontScale="70000" lnSpcReduction="20000"/>
          </a:bodyPr>
          <a:lstStyle/>
          <a:p>
            <a:pPr marL="0" indent="0" algn="ctr">
              <a:buNone/>
            </a:pPr>
            <a:r>
              <a:rPr lang="es-US" dirty="0"/>
              <a:t>Test (</a:t>
            </a:r>
            <a:r>
              <a:rPr lang="es-US" dirty="0" err="1"/>
              <a:t>Clipart</a:t>
            </a:r>
            <a:r>
              <a:rPr lang="es-US" dirty="0"/>
              <a:t>)</a:t>
            </a:r>
          </a:p>
        </p:txBody>
      </p:sp>
    </p:spTree>
    <p:extLst>
      <p:ext uri="{BB962C8B-B14F-4D97-AF65-F5344CB8AC3E}">
        <p14:creationId xmlns:p14="http://schemas.microsoft.com/office/powerpoint/2010/main" val="687954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43778"/>
          </a:xfrm>
        </p:spPr>
        <p:txBody>
          <a:bodyPr/>
          <a:lstStyle/>
          <a:p>
            <a:r>
              <a:rPr lang="es-US" b="1" dirty="0"/>
              <a:t>Recomendaciones de NIOSH</a:t>
            </a:r>
            <a:endParaRPr lang="es-US" dirty="0"/>
          </a:p>
        </p:txBody>
      </p:sp>
      <p:sp>
        <p:nvSpPr>
          <p:cNvPr id="4" name="Content Placeholder 3"/>
          <p:cNvSpPr>
            <a:spLocks noGrp="1"/>
          </p:cNvSpPr>
          <p:nvPr>
            <p:ph sz="half" idx="2"/>
          </p:nvPr>
        </p:nvSpPr>
        <p:spPr>
          <a:xfrm>
            <a:off x="1026349" y="1568755"/>
            <a:ext cx="8172735" cy="5103508"/>
          </a:xfrm>
        </p:spPr>
        <p:txBody>
          <a:bodyPr>
            <a:noAutofit/>
          </a:bodyPr>
          <a:lstStyle/>
          <a:p>
            <a:pPr marL="514350" indent="-514350">
              <a:buFont typeface="+mj-lt"/>
              <a:buAutoNum type="arabicPeriod"/>
            </a:pPr>
            <a:r>
              <a:rPr lang="es-ES" sz="3200" dirty="0"/>
              <a:t>Los supervisores y sus empleados deben estar capacitados para comprender los síntomas de agotamiento por calor/apoplejía cuando hay mucho calor y humedad.</a:t>
            </a:r>
          </a:p>
          <a:p>
            <a:pPr marL="514350" indent="-514350">
              <a:buFont typeface="+mj-lt"/>
              <a:buAutoNum type="arabicPeriod"/>
            </a:pPr>
            <a:r>
              <a:rPr lang="es-ES" sz="3200" dirty="0"/>
              <a:t>Los descansos deben proporcionarse con frecuencia para reducir la deshidratación y el golpe de calor/agotamiento.</a:t>
            </a:r>
          </a:p>
          <a:p>
            <a:pPr marL="514350" indent="-514350">
              <a:buFont typeface="+mj-lt"/>
              <a:buAutoNum type="arabicPeriod"/>
            </a:pPr>
            <a:r>
              <a:rPr lang="es-ES" sz="3200" dirty="0"/>
              <a:t>Ajuste la cantidad de horas trabajando afuera para condiciones de alta humedad y calor</a:t>
            </a:r>
            <a:endParaRPr lang="es-US" sz="3600" dirty="0"/>
          </a:p>
        </p:txBody>
      </p:sp>
      <p:sp>
        <p:nvSpPr>
          <p:cNvPr id="5" name="Text Placeholder 4"/>
          <p:cNvSpPr>
            <a:spLocks noGrp="1"/>
          </p:cNvSpPr>
          <p:nvPr>
            <p:ph type="body" sz="quarter" idx="3"/>
          </p:nvPr>
        </p:nvSpPr>
        <p:spPr>
          <a:xfrm>
            <a:off x="9407242" y="6173408"/>
            <a:ext cx="2616879" cy="337503"/>
          </a:xfrm>
        </p:spPr>
        <p:txBody>
          <a:bodyPr>
            <a:normAutofit lnSpcReduction="10000"/>
          </a:bodyPr>
          <a:lstStyle/>
          <a:p>
            <a:pPr algn="ctr"/>
            <a:r>
              <a:rPr lang="es-US" sz="1800" b="0"/>
              <a:t>Drink water (Source: CDC</a:t>
            </a:r>
          </a:p>
        </p:txBody>
      </p:sp>
      <p:pic>
        <p:nvPicPr>
          <p:cNvPr id="8" name="Content Placeholder 7" descr="Drink water (Source: CDC&#10;" title="Drink water (Source: CDC"/>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9494216" y="4120784"/>
            <a:ext cx="2442933" cy="1803116"/>
          </a:xfrm>
        </p:spPr>
      </p:pic>
    </p:spTree>
    <p:extLst>
      <p:ext uri="{BB962C8B-B14F-4D97-AF65-F5344CB8AC3E}">
        <p14:creationId xmlns:p14="http://schemas.microsoft.com/office/powerpoint/2010/main" val="2008345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s-ES" b="1" dirty="0"/>
              <a:t>Enfermedades relacionadas con el calor</a:t>
            </a:r>
            <a:endParaRPr lang="es-US" b="1" dirty="0"/>
          </a:p>
        </p:txBody>
      </p:sp>
      <p:sp>
        <p:nvSpPr>
          <p:cNvPr id="10" name="Text Placeholder 9"/>
          <p:cNvSpPr>
            <a:spLocks noGrp="1"/>
          </p:cNvSpPr>
          <p:nvPr>
            <p:ph type="body" idx="1"/>
          </p:nvPr>
        </p:nvSpPr>
        <p:spPr>
          <a:xfrm>
            <a:off x="839788" y="1438997"/>
            <a:ext cx="5157787" cy="823912"/>
          </a:xfrm>
        </p:spPr>
        <p:txBody>
          <a:bodyPr>
            <a:normAutofit fontScale="92500" lnSpcReduction="10000"/>
          </a:bodyPr>
          <a:lstStyle/>
          <a:p>
            <a:r>
              <a:rPr lang="es-ES" sz="3200" dirty="0"/>
              <a:t>Enfermedades importantes relacionadas con el calor</a:t>
            </a:r>
            <a:endParaRPr lang="es-US" sz="3200" dirty="0"/>
          </a:p>
        </p:txBody>
      </p:sp>
      <p:sp>
        <p:nvSpPr>
          <p:cNvPr id="11" name="Content Placeholder 10"/>
          <p:cNvSpPr>
            <a:spLocks noGrp="1"/>
          </p:cNvSpPr>
          <p:nvPr>
            <p:ph sz="half" idx="2"/>
          </p:nvPr>
        </p:nvSpPr>
        <p:spPr>
          <a:xfrm>
            <a:off x="1025237" y="2262909"/>
            <a:ext cx="4710546" cy="3926754"/>
          </a:xfrm>
        </p:spPr>
        <p:txBody>
          <a:bodyPr>
            <a:normAutofit/>
          </a:bodyPr>
          <a:lstStyle/>
          <a:p>
            <a:r>
              <a:rPr lang="es-US" sz="3600" dirty="0"/>
              <a:t>Sarpullido</a:t>
            </a:r>
          </a:p>
          <a:p>
            <a:r>
              <a:rPr lang="es-US" sz="3600" dirty="0"/>
              <a:t>Calambres por calor</a:t>
            </a:r>
          </a:p>
          <a:p>
            <a:r>
              <a:rPr lang="es-US" sz="3600" dirty="0"/>
              <a:t>Síncope de calor</a:t>
            </a:r>
          </a:p>
          <a:p>
            <a:r>
              <a:rPr lang="es-US" sz="3600" dirty="0"/>
              <a:t>Agotamiento por calor</a:t>
            </a:r>
          </a:p>
          <a:p>
            <a:r>
              <a:rPr lang="es-US" sz="3600" dirty="0"/>
              <a:t>Golpe de calor</a:t>
            </a:r>
          </a:p>
          <a:p>
            <a:r>
              <a:rPr lang="es-US" sz="3600" dirty="0"/>
              <a:t>Rabdomiólisis</a:t>
            </a:r>
            <a:endParaRPr lang="es-US" dirty="0"/>
          </a:p>
        </p:txBody>
      </p:sp>
      <p:sp>
        <p:nvSpPr>
          <p:cNvPr id="12" name="Text Placeholder 11"/>
          <p:cNvSpPr>
            <a:spLocks noGrp="1"/>
          </p:cNvSpPr>
          <p:nvPr>
            <p:ph type="body" sz="quarter" idx="3"/>
          </p:nvPr>
        </p:nvSpPr>
        <p:spPr>
          <a:solidFill>
            <a:schemeClr val="accent1">
              <a:lumMod val="20000"/>
              <a:lumOff val="80000"/>
            </a:schemeClr>
          </a:solidFill>
        </p:spPr>
        <p:txBody>
          <a:bodyPr>
            <a:normAutofit/>
          </a:bodyPr>
          <a:lstStyle/>
          <a:p>
            <a:r>
              <a:rPr lang="es-US" sz="3600" dirty="0"/>
              <a:t>Lo que necesitas saber</a:t>
            </a:r>
          </a:p>
        </p:txBody>
      </p:sp>
      <p:sp>
        <p:nvSpPr>
          <p:cNvPr id="13" name="Content Placeholder 12"/>
          <p:cNvSpPr>
            <a:spLocks noGrp="1"/>
          </p:cNvSpPr>
          <p:nvPr>
            <p:ph sz="quarter" idx="4"/>
          </p:nvPr>
        </p:nvSpPr>
        <p:spPr>
          <a:xfrm>
            <a:off x="6194427" y="2588418"/>
            <a:ext cx="5183188" cy="3230491"/>
          </a:xfrm>
          <a:solidFill>
            <a:schemeClr val="accent1">
              <a:lumMod val="20000"/>
              <a:lumOff val="80000"/>
            </a:schemeClr>
          </a:solidFill>
        </p:spPr>
        <p:txBody>
          <a:bodyPr>
            <a:normAutofit fontScale="92500" lnSpcReduction="10000"/>
          </a:bodyPr>
          <a:lstStyle/>
          <a:p>
            <a:r>
              <a:rPr lang="es-US" sz="3600" dirty="0"/>
              <a:t>Causa</a:t>
            </a:r>
          </a:p>
          <a:p>
            <a:r>
              <a:rPr lang="es-US" sz="3600" dirty="0"/>
              <a:t>Medidas preventivas</a:t>
            </a:r>
          </a:p>
          <a:p>
            <a:r>
              <a:rPr lang="es-US" sz="3600" dirty="0"/>
              <a:t>Signos y síntomas</a:t>
            </a:r>
          </a:p>
          <a:p>
            <a:r>
              <a:rPr lang="es-US" sz="3600" dirty="0"/>
              <a:t>Tratamiento de primeros auxilios</a:t>
            </a:r>
          </a:p>
          <a:p>
            <a:r>
              <a:rPr lang="es-US" sz="3600" dirty="0"/>
              <a:t>Cuando reportar</a:t>
            </a:r>
          </a:p>
        </p:txBody>
      </p:sp>
    </p:spTree>
    <p:extLst>
      <p:ext uri="{BB962C8B-B14F-4D97-AF65-F5344CB8AC3E}">
        <p14:creationId xmlns:p14="http://schemas.microsoft.com/office/powerpoint/2010/main" val="902539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gression of Heat-Related Illnesses (Source: NIOSH)" title="Progression of Heat-Related Illnesses (Source: NIOSH)"/>
          <p:cNvSpPr>
            <a:spLocks noGrp="1"/>
          </p:cNvSpPr>
          <p:nvPr>
            <p:ph type="title"/>
          </p:nvPr>
        </p:nvSpPr>
        <p:spPr>
          <a:xfrm>
            <a:off x="305544" y="237468"/>
            <a:ext cx="11590298" cy="817948"/>
          </a:xfrm>
        </p:spPr>
        <p:txBody>
          <a:bodyPr>
            <a:normAutofit fontScale="90000"/>
          </a:bodyPr>
          <a:lstStyle/>
          <a:p>
            <a:r>
              <a:rPr lang="es-ES" sz="3600" b="1" dirty="0"/>
              <a:t>Progresión de las enfermedades relacionadas con el calor </a:t>
            </a:r>
            <a:r>
              <a:rPr lang="en-US" sz="3600" b="1" dirty="0"/>
              <a:t>(Source: NIOSH)</a:t>
            </a:r>
          </a:p>
        </p:txBody>
      </p:sp>
      <p:pic>
        <p:nvPicPr>
          <p:cNvPr id="8" name="Content Placeholder 7" descr="Progression of Heat-Related Illnesses (Source: NIOSH)" title="Progression of Heat-Related Illnesses (Source: NIOSH)"/>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195376" y="2853368"/>
            <a:ext cx="11700466" cy="3895566"/>
          </a:xfrm>
        </p:spPr>
      </p:pic>
      <p:sp>
        <p:nvSpPr>
          <p:cNvPr id="3" name="Text Placeholder 2"/>
          <p:cNvSpPr>
            <a:spLocks noGrp="1"/>
          </p:cNvSpPr>
          <p:nvPr>
            <p:ph type="body" idx="1"/>
          </p:nvPr>
        </p:nvSpPr>
        <p:spPr>
          <a:xfrm>
            <a:off x="769958" y="1055416"/>
            <a:ext cx="10551302" cy="1529278"/>
          </a:xfrm>
          <a:gradFill flip="none" rotWithShape="1">
            <a:gsLst>
              <a:gs pos="0">
                <a:srgbClr val="FF0000"/>
              </a:gs>
              <a:gs pos="74000">
                <a:schemeClr val="accent2"/>
              </a:gs>
              <a:gs pos="83000">
                <a:schemeClr val="accent4"/>
              </a:gs>
              <a:gs pos="100000">
                <a:srgbClr val="FFFF00"/>
              </a:gs>
            </a:gsLst>
            <a:lin ang="10800000" scaled="1"/>
            <a:tileRect/>
          </a:gradFill>
          <a:ln>
            <a:solidFill>
              <a:schemeClr val="accent1"/>
            </a:solidFill>
          </a:ln>
        </p:spPr>
        <p:txBody>
          <a:bodyPr>
            <a:normAutofit/>
          </a:bodyPr>
          <a:lstStyle/>
          <a:p>
            <a:r>
              <a:rPr lang="es-US" u="sng" dirty="0"/>
              <a:t>Menos severo			 					Mas Severo	</a:t>
            </a:r>
          </a:p>
          <a:p>
            <a:r>
              <a:rPr lang="es-US" b="0" dirty="0"/>
              <a:t>Sarpullido		Calambres		Agotamiento 		Golpe de Calor</a:t>
            </a:r>
          </a:p>
          <a:p>
            <a:r>
              <a:rPr lang="es-US" b="0" dirty="0"/>
              <a:t>						Sincope		Rabdomiólisis</a:t>
            </a:r>
          </a:p>
        </p:txBody>
      </p:sp>
    </p:spTree>
    <p:extLst>
      <p:ext uri="{BB962C8B-B14F-4D97-AF65-F5344CB8AC3E}">
        <p14:creationId xmlns:p14="http://schemas.microsoft.com/office/powerpoint/2010/main" val="2380604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Erupción por calor: Causa y prevención</a:t>
            </a:r>
            <a:endParaRPr lang="es-US" dirty="0"/>
          </a:p>
        </p:txBody>
      </p:sp>
      <p:sp>
        <p:nvSpPr>
          <p:cNvPr id="3" name="Text Placeholder 2"/>
          <p:cNvSpPr>
            <a:spLocks noGrp="1"/>
          </p:cNvSpPr>
          <p:nvPr>
            <p:ph type="body" idx="1"/>
          </p:nvPr>
        </p:nvSpPr>
        <p:spPr>
          <a:xfrm>
            <a:off x="839788" y="1681163"/>
            <a:ext cx="3898467" cy="823912"/>
          </a:xfrm>
          <a:solidFill>
            <a:schemeClr val="accent4">
              <a:lumMod val="20000"/>
              <a:lumOff val="80000"/>
            </a:schemeClr>
          </a:solidFill>
        </p:spPr>
        <p:txBody>
          <a:bodyPr>
            <a:normAutofit/>
          </a:bodyPr>
          <a:lstStyle/>
          <a:p>
            <a:r>
              <a:rPr lang="es-US" sz="4000" u="sng" dirty="0"/>
              <a:t>Causa</a:t>
            </a:r>
          </a:p>
        </p:txBody>
      </p:sp>
      <p:sp>
        <p:nvSpPr>
          <p:cNvPr id="4" name="Content Placeholder 3"/>
          <p:cNvSpPr>
            <a:spLocks noGrp="1"/>
          </p:cNvSpPr>
          <p:nvPr>
            <p:ph sz="half" idx="2"/>
          </p:nvPr>
        </p:nvSpPr>
        <p:spPr>
          <a:xfrm>
            <a:off x="839789" y="2505075"/>
            <a:ext cx="3898466" cy="2113107"/>
          </a:xfrm>
          <a:solidFill>
            <a:schemeClr val="accent4">
              <a:lumMod val="20000"/>
              <a:lumOff val="80000"/>
            </a:schemeClr>
          </a:solidFill>
        </p:spPr>
        <p:txBody>
          <a:bodyPr>
            <a:normAutofit lnSpcReduction="10000"/>
          </a:bodyPr>
          <a:lstStyle/>
          <a:p>
            <a:pPr marL="0" indent="0">
              <a:buNone/>
            </a:pPr>
            <a:r>
              <a:rPr lang="es-ES" sz="4000" dirty="0"/>
              <a:t>Irritación de la piel por sudoración excesiva.</a:t>
            </a:r>
            <a:endParaRPr lang="es-US" sz="4000" dirty="0"/>
          </a:p>
        </p:txBody>
      </p:sp>
      <p:sp>
        <p:nvSpPr>
          <p:cNvPr id="5" name="Text Placeholder 4"/>
          <p:cNvSpPr>
            <a:spLocks noGrp="1"/>
          </p:cNvSpPr>
          <p:nvPr>
            <p:ph type="body" sz="quarter" idx="3"/>
          </p:nvPr>
        </p:nvSpPr>
        <p:spPr>
          <a:xfrm>
            <a:off x="4904506" y="1579561"/>
            <a:ext cx="6870270" cy="823912"/>
          </a:xfrm>
          <a:solidFill>
            <a:schemeClr val="accent1">
              <a:lumMod val="20000"/>
              <a:lumOff val="80000"/>
            </a:schemeClr>
          </a:solidFill>
        </p:spPr>
        <p:txBody>
          <a:bodyPr>
            <a:normAutofit/>
          </a:bodyPr>
          <a:lstStyle/>
          <a:p>
            <a:r>
              <a:rPr lang="es-US" sz="4000" u="sng" dirty="0"/>
              <a:t>Medidas preventivas</a:t>
            </a:r>
          </a:p>
        </p:txBody>
      </p:sp>
      <p:sp>
        <p:nvSpPr>
          <p:cNvPr id="6" name="Content Placeholder 5"/>
          <p:cNvSpPr>
            <a:spLocks noGrp="1"/>
          </p:cNvSpPr>
          <p:nvPr>
            <p:ph sz="quarter" idx="4"/>
          </p:nvPr>
        </p:nvSpPr>
        <p:spPr>
          <a:xfrm>
            <a:off x="4904506" y="2412928"/>
            <a:ext cx="6870270" cy="4061764"/>
          </a:xfrm>
          <a:solidFill>
            <a:schemeClr val="accent1">
              <a:lumMod val="20000"/>
              <a:lumOff val="80000"/>
            </a:schemeClr>
          </a:solidFill>
        </p:spPr>
        <p:txBody>
          <a:bodyPr>
            <a:normAutofit lnSpcReduction="10000"/>
          </a:bodyPr>
          <a:lstStyle/>
          <a:p>
            <a:r>
              <a:rPr lang="es-ES" dirty="0"/>
              <a:t>Use ropa holgada que permita que el sudor se disipe</a:t>
            </a:r>
          </a:p>
          <a:p>
            <a:r>
              <a:rPr lang="es-ES" dirty="0"/>
              <a:t>Use ropa recién lavada cada día.</a:t>
            </a:r>
          </a:p>
          <a:p>
            <a:r>
              <a:rPr lang="es-ES" dirty="0"/>
              <a:t>Evite trabajar con ropa empapada en sudor durante períodos prolongados (por ejemplo, cámbiese cuando sea necesario)</a:t>
            </a:r>
          </a:p>
          <a:p>
            <a:r>
              <a:rPr lang="es-ES" dirty="0"/>
              <a:t>Lave las áreas empapadas de sudor con agua y jabón suave y séquelas bien en los descansos y después de que termine su turno</a:t>
            </a:r>
            <a:endParaRPr lang="es-US" dirty="0"/>
          </a:p>
        </p:txBody>
      </p:sp>
    </p:spTree>
    <p:extLst>
      <p:ext uri="{BB962C8B-B14F-4D97-AF65-F5344CB8AC3E}">
        <p14:creationId xmlns:p14="http://schemas.microsoft.com/office/powerpoint/2010/main" val="2042248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Erupción por calor: signos y síntomas</a:t>
            </a:r>
            <a:endParaRPr lang="es-US" b="1" dirty="0"/>
          </a:p>
        </p:txBody>
      </p:sp>
      <p:sp>
        <p:nvSpPr>
          <p:cNvPr id="4" name="Content Placeholder 3"/>
          <p:cNvSpPr>
            <a:spLocks noGrp="1"/>
          </p:cNvSpPr>
          <p:nvPr>
            <p:ph sz="half" idx="2"/>
          </p:nvPr>
        </p:nvSpPr>
        <p:spPr>
          <a:xfrm>
            <a:off x="839788" y="1690688"/>
            <a:ext cx="5157787" cy="4498975"/>
          </a:xfrm>
        </p:spPr>
        <p:txBody>
          <a:bodyPr>
            <a:normAutofit/>
          </a:bodyPr>
          <a:lstStyle/>
          <a:p>
            <a:r>
              <a:rPr lang="es-ES" sz="3600" dirty="0"/>
              <a:t>Picazón y dolor en los grupos de ampollas rojas</a:t>
            </a:r>
          </a:p>
          <a:p>
            <a:r>
              <a:rPr lang="es-ES" sz="3600" dirty="0"/>
              <a:t>Común al cuello, pecho, ingle, axilas y pliegues de los codos y rodillas.</a:t>
            </a:r>
            <a:endParaRPr lang="es-US" sz="3600" dirty="0"/>
          </a:p>
        </p:txBody>
      </p:sp>
      <p:sp>
        <p:nvSpPr>
          <p:cNvPr id="5" name="Text Placeholder 4"/>
          <p:cNvSpPr>
            <a:spLocks noGrp="1"/>
          </p:cNvSpPr>
          <p:nvPr>
            <p:ph type="body" sz="quarter" idx="3"/>
          </p:nvPr>
        </p:nvSpPr>
        <p:spPr>
          <a:xfrm>
            <a:off x="6194425" y="6290630"/>
            <a:ext cx="5183188" cy="466955"/>
          </a:xfrm>
        </p:spPr>
        <p:txBody>
          <a:bodyPr/>
          <a:lstStyle/>
          <a:p>
            <a:pPr algn="ctr"/>
            <a:r>
              <a:rPr lang="es-US"/>
              <a:t>Heat rash (Source DOD)</a:t>
            </a:r>
          </a:p>
        </p:txBody>
      </p:sp>
      <p:pic>
        <p:nvPicPr>
          <p:cNvPr id="3" name="Content Placeholder 2" descr="Heat rash (Source DOD)" title="Heat rash (Source DOD)"/>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194425" y="2702190"/>
            <a:ext cx="5183188" cy="3455458"/>
          </a:xfrm>
        </p:spPr>
      </p:pic>
    </p:spTree>
    <p:extLst>
      <p:ext uri="{BB962C8B-B14F-4D97-AF65-F5344CB8AC3E}">
        <p14:creationId xmlns:p14="http://schemas.microsoft.com/office/powerpoint/2010/main" val="2341877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718800" cy="706293"/>
          </a:xfrm>
        </p:spPr>
        <p:txBody>
          <a:bodyPr>
            <a:normAutofit fontScale="90000"/>
          </a:bodyPr>
          <a:lstStyle/>
          <a:p>
            <a:r>
              <a:rPr lang="es-ES" b="1" dirty="0"/>
              <a:t>Erupción por calor: Tratamiento de primeros auxilios</a:t>
            </a:r>
            <a:endParaRPr lang="es-US" b="1" dirty="0"/>
          </a:p>
        </p:txBody>
      </p:sp>
      <p:sp>
        <p:nvSpPr>
          <p:cNvPr id="4" name="Content Placeholder 3"/>
          <p:cNvSpPr>
            <a:spLocks noGrp="1"/>
          </p:cNvSpPr>
          <p:nvPr>
            <p:ph sz="half" idx="2"/>
          </p:nvPr>
        </p:nvSpPr>
        <p:spPr>
          <a:xfrm>
            <a:off x="923636" y="1487055"/>
            <a:ext cx="7296728" cy="4996871"/>
          </a:xfrm>
        </p:spPr>
        <p:txBody>
          <a:bodyPr>
            <a:noAutofit/>
          </a:bodyPr>
          <a:lstStyle/>
          <a:p>
            <a:r>
              <a:rPr lang="es-ES" sz="3200" dirty="0"/>
              <a:t>Mueva a la persona a un lugar fresco</a:t>
            </a:r>
          </a:p>
          <a:p>
            <a:r>
              <a:rPr lang="es-ES" sz="3200" dirty="0"/>
              <a:t>Haga que la persona tome una ducha fría</a:t>
            </a:r>
          </a:p>
          <a:p>
            <a:r>
              <a:rPr lang="es-ES" sz="3200" dirty="0"/>
              <a:t>Secar bien la piel después de la ducha.</a:t>
            </a:r>
          </a:p>
          <a:p>
            <a:r>
              <a:rPr lang="es-ES" sz="3200" dirty="0"/>
              <a:t>Continúe asegurándose de que la piel se limpie y seque con frecuencia, especialmente antes y después de los turnos</a:t>
            </a:r>
          </a:p>
          <a:p>
            <a:r>
              <a:rPr lang="es-ES" sz="3200" dirty="0"/>
              <a:t>Busque tratamiento médico si la erupción persiste durante más de dos días o si la erupción se infecta</a:t>
            </a:r>
            <a:endParaRPr lang="es-US" sz="3200" dirty="0"/>
          </a:p>
        </p:txBody>
      </p:sp>
      <p:sp>
        <p:nvSpPr>
          <p:cNvPr id="5" name="Text Placeholder 4"/>
          <p:cNvSpPr>
            <a:spLocks noGrp="1"/>
          </p:cNvSpPr>
          <p:nvPr>
            <p:ph type="body" sz="quarter" idx="3"/>
          </p:nvPr>
        </p:nvSpPr>
        <p:spPr>
          <a:xfrm>
            <a:off x="8734486" y="6136393"/>
            <a:ext cx="3194196" cy="476191"/>
          </a:xfrm>
        </p:spPr>
        <p:txBody>
          <a:bodyPr/>
          <a:lstStyle/>
          <a:p>
            <a:pPr algn="ctr"/>
            <a:r>
              <a:rPr lang="es-US" dirty="0" err="1"/>
              <a:t>Shower</a:t>
            </a:r>
            <a:r>
              <a:rPr lang="es-US" dirty="0"/>
              <a:t> (</a:t>
            </a:r>
            <a:r>
              <a:rPr lang="es-US" dirty="0" err="1"/>
              <a:t>Clipart</a:t>
            </a:r>
            <a:r>
              <a:rPr lang="es-US" dirty="0"/>
              <a:t>)</a:t>
            </a:r>
          </a:p>
        </p:txBody>
      </p:sp>
      <p:pic>
        <p:nvPicPr>
          <p:cNvPr id="3" name="Content Placeholder 2" descr="File:Pictograms-nps-showers.svg - Wikimedia Commons" title="Shower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525311" y="2799843"/>
            <a:ext cx="3194050" cy="3194050"/>
          </a:xfrm>
        </p:spPr>
      </p:pic>
    </p:spTree>
    <p:extLst>
      <p:ext uri="{BB962C8B-B14F-4D97-AF65-F5344CB8AC3E}">
        <p14:creationId xmlns:p14="http://schemas.microsoft.com/office/powerpoint/2010/main" val="3092781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s-US" b="1" dirty="0"/>
              <a:t>Erupción por calor: Reportando</a:t>
            </a:r>
          </a:p>
        </p:txBody>
      </p:sp>
      <p:sp>
        <p:nvSpPr>
          <p:cNvPr id="4" name="Content Placeholder 3"/>
          <p:cNvSpPr>
            <a:spLocks noGrp="1"/>
          </p:cNvSpPr>
          <p:nvPr>
            <p:ph sz="half" idx="2"/>
          </p:nvPr>
        </p:nvSpPr>
        <p:spPr>
          <a:xfrm>
            <a:off x="923636" y="1616364"/>
            <a:ext cx="6530109" cy="4867562"/>
          </a:xfrm>
        </p:spPr>
        <p:txBody>
          <a:bodyPr>
            <a:noAutofit/>
          </a:bodyPr>
          <a:lstStyle/>
          <a:p>
            <a:r>
              <a:rPr lang="es-ES" sz="4000" dirty="0"/>
              <a:t>Informe al supervisor o gerente de seguridad</a:t>
            </a:r>
          </a:p>
          <a:p>
            <a:endParaRPr lang="es-ES" sz="4000" dirty="0"/>
          </a:p>
          <a:p>
            <a:r>
              <a:rPr lang="es-ES" sz="4000" dirty="0"/>
              <a:t>Busque tratamiento médico si la erupción persiste durante más de dos días o si la erupción se infecta</a:t>
            </a:r>
            <a:endParaRPr lang="es-US" sz="4000" dirty="0"/>
          </a:p>
        </p:txBody>
      </p:sp>
      <p:sp>
        <p:nvSpPr>
          <p:cNvPr id="5" name="Text Placeholder 4" descr="Report to Supervisor (Clipart)" title="Report to Supervisor (Clipart)"/>
          <p:cNvSpPr>
            <a:spLocks noGrp="1"/>
          </p:cNvSpPr>
          <p:nvPr>
            <p:ph type="body" sz="quarter" idx="3"/>
          </p:nvPr>
        </p:nvSpPr>
        <p:spPr>
          <a:xfrm>
            <a:off x="7832992" y="4384712"/>
            <a:ext cx="4007118" cy="473535"/>
          </a:xfrm>
        </p:spPr>
        <p:txBody>
          <a:bodyPr>
            <a:normAutofit fontScale="85000" lnSpcReduction="10000"/>
          </a:bodyPr>
          <a:lstStyle/>
          <a:p>
            <a:pPr algn="ctr"/>
            <a:r>
              <a:rPr lang="es-US"/>
              <a:t>Report to Supervisor (Stock Photo)</a:t>
            </a:r>
          </a:p>
        </p:txBody>
      </p:sp>
      <p:pic>
        <p:nvPicPr>
          <p:cNvPr id="3" name="Content Placeholder 2" descr="Speaking in Business Settings"/>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832992" y="1616364"/>
            <a:ext cx="4007118" cy="2670244"/>
          </a:xfrm>
        </p:spPr>
      </p:pic>
    </p:spTree>
    <p:extLst>
      <p:ext uri="{BB962C8B-B14F-4D97-AF65-F5344CB8AC3E}">
        <p14:creationId xmlns:p14="http://schemas.microsoft.com/office/powerpoint/2010/main" val="2919386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Calambres por calor: causa y prevención</a:t>
            </a:r>
            <a:endParaRPr lang="es-US" dirty="0"/>
          </a:p>
        </p:txBody>
      </p:sp>
      <p:sp>
        <p:nvSpPr>
          <p:cNvPr id="3" name="Text Placeholder 2"/>
          <p:cNvSpPr>
            <a:spLocks noGrp="1"/>
          </p:cNvSpPr>
          <p:nvPr>
            <p:ph type="body" idx="1"/>
          </p:nvPr>
        </p:nvSpPr>
        <p:spPr>
          <a:xfrm>
            <a:off x="839788" y="1681163"/>
            <a:ext cx="4637376" cy="823912"/>
          </a:xfrm>
          <a:solidFill>
            <a:schemeClr val="accent4">
              <a:lumMod val="20000"/>
              <a:lumOff val="80000"/>
            </a:schemeClr>
          </a:solidFill>
        </p:spPr>
        <p:txBody>
          <a:bodyPr>
            <a:normAutofit/>
          </a:bodyPr>
          <a:lstStyle/>
          <a:p>
            <a:r>
              <a:rPr lang="es-US" sz="4000" u="sng" dirty="0"/>
              <a:t>Causa</a:t>
            </a:r>
          </a:p>
        </p:txBody>
      </p:sp>
      <p:sp>
        <p:nvSpPr>
          <p:cNvPr id="4" name="Content Placeholder 3"/>
          <p:cNvSpPr>
            <a:spLocks noGrp="1"/>
          </p:cNvSpPr>
          <p:nvPr>
            <p:ph sz="half" idx="2"/>
          </p:nvPr>
        </p:nvSpPr>
        <p:spPr>
          <a:xfrm>
            <a:off x="839788" y="2505075"/>
            <a:ext cx="4637376" cy="4152900"/>
          </a:xfrm>
          <a:solidFill>
            <a:schemeClr val="accent4">
              <a:lumMod val="20000"/>
              <a:lumOff val="80000"/>
            </a:schemeClr>
          </a:solidFill>
        </p:spPr>
        <p:txBody>
          <a:bodyPr>
            <a:noAutofit/>
          </a:bodyPr>
          <a:lstStyle/>
          <a:p>
            <a:pPr marL="0" indent="0">
              <a:buNone/>
            </a:pPr>
            <a:r>
              <a:rPr lang="es-ES" sz="3200" dirty="0"/>
              <a:t>El agotamiento de la sal y el agua en el cuerpo debido a la sudoración excesiva.</a:t>
            </a:r>
          </a:p>
          <a:p>
            <a:pPr marL="0" indent="0">
              <a:buNone/>
            </a:pPr>
            <a:endParaRPr lang="es-ES" sz="3200" dirty="0"/>
          </a:p>
          <a:p>
            <a:pPr marL="0" indent="0">
              <a:buNone/>
            </a:pPr>
            <a:r>
              <a:rPr lang="es-ES" sz="3200" dirty="0"/>
              <a:t>Esto es un precursor de un agotamiento por calor más serio y / o un golpe de calor.</a:t>
            </a:r>
            <a:endParaRPr lang="es-US" sz="4400" dirty="0"/>
          </a:p>
        </p:txBody>
      </p:sp>
      <p:sp>
        <p:nvSpPr>
          <p:cNvPr id="5" name="Text Placeholder 4"/>
          <p:cNvSpPr>
            <a:spLocks noGrp="1"/>
          </p:cNvSpPr>
          <p:nvPr>
            <p:ph type="body" sz="quarter" idx="3"/>
          </p:nvPr>
        </p:nvSpPr>
        <p:spPr>
          <a:xfrm>
            <a:off x="5643417" y="1653452"/>
            <a:ext cx="5952115" cy="823912"/>
          </a:xfrm>
          <a:solidFill>
            <a:schemeClr val="accent1">
              <a:lumMod val="20000"/>
              <a:lumOff val="80000"/>
            </a:schemeClr>
          </a:solidFill>
        </p:spPr>
        <p:txBody>
          <a:bodyPr>
            <a:normAutofit/>
          </a:bodyPr>
          <a:lstStyle/>
          <a:p>
            <a:r>
              <a:rPr lang="es-US" sz="4000" u="sng" dirty="0"/>
              <a:t>Medidas preventivas</a:t>
            </a:r>
          </a:p>
        </p:txBody>
      </p:sp>
      <p:sp>
        <p:nvSpPr>
          <p:cNvPr id="6" name="Content Placeholder 5"/>
          <p:cNvSpPr>
            <a:spLocks noGrp="1"/>
          </p:cNvSpPr>
          <p:nvPr>
            <p:ph sz="quarter" idx="4"/>
          </p:nvPr>
        </p:nvSpPr>
        <p:spPr>
          <a:xfrm>
            <a:off x="5643417" y="2486819"/>
            <a:ext cx="5952115" cy="3685381"/>
          </a:xfrm>
          <a:solidFill>
            <a:schemeClr val="accent1">
              <a:lumMod val="20000"/>
              <a:lumOff val="80000"/>
            </a:schemeClr>
          </a:solidFill>
        </p:spPr>
        <p:txBody>
          <a:bodyPr>
            <a:normAutofit/>
          </a:bodyPr>
          <a:lstStyle/>
          <a:p>
            <a:r>
              <a:rPr lang="es-ES" sz="3600" dirty="0"/>
              <a:t>La aclimatación al calor ayuda a reducir la pérdida de sal y agua.</a:t>
            </a:r>
          </a:p>
          <a:p>
            <a:r>
              <a:rPr lang="es-ES" sz="3600" dirty="0"/>
              <a:t>Beber cantidades adecuadas de agua durante todo el día.</a:t>
            </a:r>
          </a:p>
          <a:p>
            <a:r>
              <a:rPr lang="es-ES" sz="3600" dirty="0"/>
              <a:t>Sal a tus comidas al gusto</a:t>
            </a:r>
            <a:endParaRPr lang="es-US" sz="3600" dirty="0"/>
          </a:p>
        </p:txBody>
      </p:sp>
    </p:spTree>
    <p:extLst>
      <p:ext uri="{BB962C8B-B14F-4D97-AF65-F5344CB8AC3E}">
        <p14:creationId xmlns:p14="http://schemas.microsoft.com/office/powerpoint/2010/main" val="3057301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Calambres por calor: signos y síntomas</a:t>
            </a:r>
            <a:endParaRPr lang="es-US" b="1" dirty="0"/>
          </a:p>
        </p:txBody>
      </p:sp>
      <p:sp>
        <p:nvSpPr>
          <p:cNvPr id="4" name="Content Placeholder 3"/>
          <p:cNvSpPr>
            <a:spLocks noGrp="1"/>
          </p:cNvSpPr>
          <p:nvPr>
            <p:ph sz="half" idx="2"/>
          </p:nvPr>
        </p:nvSpPr>
        <p:spPr>
          <a:xfrm>
            <a:off x="839789" y="1690688"/>
            <a:ext cx="7158458" cy="4498975"/>
          </a:xfrm>
        </p:spPr>
        <p:txBody>
          <a:bodyPr>
            <a:normAutofit/>
          </a:bodyPr>
          <a:lstStyle/>
          <a:p>
            <a:r>
              <a:rPr lang="es-ES" sz="3600" dirty="0"/>
              <a:t>Calambres musculares, espasmos y / o dolor.</a:t>
            </a:r>
          </a:p>
          <a:p>
            <a:r>
              <a:rPr lang="es-ES" sz="3600" dirty="0"/>
              <a:t>Común a los músculos principales utilizados para el trabajo.</a:t>
            </a:r>
          </a:p>
          <a:p>
            <a:pPr lvl="1"/>
            <a:r>
              <a:rPr lang="es-ES" sz="3200" dirty="0"/>
              <a:t>Músculos del brazo</a:t>
            </a:r>
          </a:p>
          <a:p>
            <a:pPr lvl="1"/>
            <a:r>
              <a:rPr lang="es-ES" sz="3200" dirty="0"/>
              <a:t>Músculos de las piernas</a:t>
            </a:r>
          </a:p>
          <a:p>
            <a:pPr lvl="1"/>
            <a:r>
              <a:rPr lang="es-ES" sz="3200" dirty="0"/>
              <a:t>Músculos abdominales</a:t>
            </a:r>
          </a:p>
          <a:p>
            <a:pPr lvl="1"/>
            <a:r>
              <a:rPr lang="es-ES" sz="3200" dirty="0"/>
              <a:t>Músculos de la espalda</a:t>
            </a:r>
            <a:endParaRPr lang="es-US" sz="7200" dirty="0"/>
          </a:p>
        </p:txBody>
      </p:sp>
      <p:sp>
        <p:nvSpPr>
          <p:cNvPr id="5" name="Text Placeholder 4"/>
          <p:cNvSpPr>
            <a:spLocks noGrp="1"/>
          </p:cNvSpPr>
          <p:nvPr>
            <p:ph type="body" sz="quarter" idx="3"/>
          </p:nvPr>
        </p:nvSpPr>
        <p:spPr>
          <a:xfrm>
            <a:off x="8634840" y="5722708"/>
            <a:ext cx="3426245" cy="466955"/>
          </a:xfrm>
        </p:spPr>
        <p:txBody>
          <a:bodyPr>
            <a:normAutofit fontScale="92500"/>
          </a:bodyPr>
          <a:lstStyle/>
          <a:p>
            <a:r>
              <a:rPr lang="es-US"/>
              <a:t>Heat cramps (Source OSHA)</a:t>
            </a:r>
          </a:p>
        </p:txBody>
      </p:sp>
      <p:pic>
        <p:nvPicPr>
          <p:cNvPr id="3" name="Content Placeholder 2" descr="Heat cramps (Source OSHA)" title="Heat cramps (Source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661024" y="2363686"/>
            <a:ext cx="2694364" cy="3152979"/>
          </a:xfrm>
        </p:spPr>
      </p:pic>
    </p:spTree>
    <p:extLst>
      <p:ext uri="{BB962C8B-B14F-4D97-AF65-F5344CB8AC3E}">
        <p14:creationId xmlns:p14="http://schemas.microsoft.com/office/powerpoint/2010/main" val="987203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1118850" cy="706293"/>
          </a:xfrm>
        </p:spPr>
        <p:txBody>
          <a:bodyPr>
            <a:normAutofit fontScale="90000"/>
          </a:bodyPr>
          <a:lstStyle/>
          <a:p>
            <a:r>
              <a:rPr lang="es-US" b="1" dirty="0"/>
              <a:t>Calambres por calor: Tratamiento de primeros auxilios</a:t>
            </a:r>
          </a:p>
        </p:txBody>
      </p:sp>
      <p:sp>
        <p:nvSpPr>
          <p:cNvPr id="4" name="Content Placeholder 3"/>
          <p:cNvSpPr>
            <a:spLocks noGrp="1"/>
          </p:cNvSpPr>
          <p:nvPr>
            <p:ph sz="half" idx="2"/>
          </p:nvPr>
        </p:nvSpPr>
        <p:spPr>
          <a:xfrm>
            <a:off x="1210073" y="1487055"/>
            <a:ext cx="7438167" cy="4996871"/>
          </a:xfrm>
        </p:spPr>
        <p:txBody>
          <a:bodyPr>
            <a:noAutofit/>
          </a:bodyPr>
          <a:lstStyle/>
          <a:p>
            <a:r>
              <a:rPr lang="es-ES" sz="3600" dirty="0"/>
              <a:t>Mueva a la persona a un lugar fresco</a:t>
            </a:r>
          </a:p>
          <a:p>
            <a:endParaRPr lang="es-ES" sz="3600" dirty="0"/>
          </a:p>
          <a:p>
            <a:r>
              <a:rPr lang="es-ES" sz="3600" dirty="0"/>
              <a:t>Proporcionar a la persona un líquido de reemplazo de electrolito para reemplazar la sal y el agua perdidas</a:t>
            </a:r>
          </a:p>
          <a:p>
            <a:endParaRPr lang="es-ES" sz="3600" dirty="0"/>
          </a:p>
          <a:p>
            <a:r>
              <a:rPr lang="es-ES" sz="3600" dirty="0"/>
              <a:t>Busque tratamiento médico si persisten los calambres u otros síntomas de enfermedad por calor</a:t>
            </a:r>
            <a:endParaRPr lang="es-US" sz="3600" dirty="0"/>
          </a:p>
        </p:txBody>
      </p:sp>
      <p:sp>
        <p:nvSpPr>
          <p:cNvPr id="5" name="Text Placeholder 4"/>
          <p:cNvSpPr>
            <a:spLocks noGrp="1"/>
          </p:cNvSpPr>
          <p:nvPr>
            <p:ph type="body" sz="quarter" idx="3"/>
          </p:nvPr>
        </p:nvSpPr>
        <p:spPr>
          <a:xfrm>
            <a:off x="8891058" y="6029769"/>
            <a:ext cx="2872817" cy="553309"/>
          </a:xfrm>
        </p:spPr>
        <p:txBody>
          <a:bodyPr>
            <a:noAutofit/>
          </a:bodyPr>
          <a:lstStyle/>
          <a:p>
            <a:pPr algn="ctr"/>
            <a:r>
              <a:rPr lang="es-US" sz="1800"/>
              <a:t>Sports Drink (Stock Photo)</a:t>
            </a:r>
          </a:p>
        </p:txBody>
      </p:sp>
      <p:pic>
        <p:nvPicPr>
          <p:cNvPr id="10" name="Content Placeholder 9" descr="Sports Drink (Open Source)&#10;" title="Sports Drink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891058" y="1484561"/>
            <a:ext cx="2464330" cy="4424096"/>
          </a:xfrm>
        </p:spPr>
      </p:pic>
    </p:spTree>
    <p:extLst>
      <p:ext uri="{BB962C8B-B14F-4D97-AF65-F5344CB8AC3E}">
        <p14:creationId xmlns:p14="http://schemas.microsoft.com/office/powerpoint/2010/main" val="421303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45"/>
            <a:ext cx="10515600" cy="802186"/>
          </a:xfrm>
        </p:spPr>
        <p:txBody>
          <a:bodyPr>
            <a:noAutofit/>
          </a:bodyPr>
          <a:lstStyle/>
          <a:p>
            <a:r>
              <a:rPr lang="es-US" sz="4800" b="1" dirty="0"/>
              <a:t>Objetivos de Aprendizaje</a:t>
            </a:r>
          </a:p>
        </p:txBody>
      </p:sp>
      <p:sp>
        <p:nvSpPr>
          <p:cNvPr id="5" name="Content Placeholder 4"/>
          <p:cNvSpPr>
            <a:spLocks noGrp="1"/>
          </p:cNvSpPr>
          <p:nvPr>
            <p:ph idx="1"/>
          </p:nvPr>
        </p:nvSpPr>
        <p:spPr>
          <a:xfrm>
            <a:off x="263769" y="879231"/>
            <a:ext cx="11781694" cy="5662246"/>
          </a:xfrm>
        </p:spPr>
        <p:txBody>
          <a:bodyPr>
            <a:noAutofit/>
          </a:bodyPr>
          <a:lstStyle/>
          <a:p>
            <a:pPr marL="796925" lvl="1" indent="-514350">
              <a:buFont typeface="+mj-lt"/>
              <a:buAutoNum type="arabicPeriod"/>
            </a:pPr>
            <a:r>
              <a:rPr lang="es-US" sz="2800" dirty="0"/>
              <a:t>Discutir porque es importante la prevención de enfermedades por el calor.</a:t>
            </a:r>
          </a:p>
          <a:p>
            <a:pPr marL="796925" lvl="1" indent="-514350">
              <a:buFont typeface="+mj-lt"/>
              <a:buAutoNum type="arabicPeriod"/>
            </a:pPr>
            <a:r>
              <a:rPr lang="es-US" sz="2800" dirty="0"/>
              <a:t>Conocer causa, prevención y primeros auxilios para enfermedades del calor.</a:t>
            </a:r>
          </a:p>
          <a:p>
            <a:pPr marL="796925" lvl="1" indent="-514350">
              <a:buFont typeface="+mj-lt"/>
              <a:buAutoNum type="arabicPeriod"/>
            </a:pPr>
            <a:r>
              <a:rPr lang="es-US" sz="2800" dirty="0"/>
              <a:t>Comprender el enfoque para la prevención de enfermedades por calor</a:t>
            </a:r>
          </a:p>
          <a:p>
            <a:pPr marL="1082675" lvl="2" indent="-342900"/>
            <a:r>
              <a:rPr lang="es-US" sz="2400" dirty="0"/>
              <a:t>Entrenar trabajadores y supervisores en estrategias de prevención y reconocer signos y síntomas de enfermedades relacionadas con el calor</a:t>
            </a:r>
          </a:p>
          <a:p>
            <a:pPr marL="1082675" lvl="2" indent="-342900"/>
            <a:r>
              <a:rPr lang="es-US" sz="2400" dirty="0"/>
              <a:t>Monitorear el clima y las condiciones de trabajo</a:t>
            </a:r>
          </a:p>
          <a:p>
            <a:pPr marL="1082675" lvl="2" indent="-342900"/>
            <a:r>
              <a:rPr lang="es-US" sz="2400" dirty="0"/>
              <a:t>Realizar una evaluación de riesgos de calor y evaluar el nivel de riesgo</a:t>
            </a:r>
          </a:p>
          <a:p>
            <a:pPr marL="1082675" lvl="2" indent="-342900"/>
            <a:r>
              <a:rPr lang="es-US" sz="2400" dirty="0"/>
              <a:t>Implementar estrategias y controles de prevención apropiados</a:t>
            </a:r>
          </a:p>
          <a:p>
            <a:pPr marL="1082675" lvl="2" indent="-342900"/>
            <a:r>
              <a:rPr lang="es-US" sz="2400" dirty="0"/>
              <a:t>Plan para emergencias medicas relacionadas con el calor</a:t>
            </a:r>
          </a:p>
          <a:p>
            <a:pPr marL="796925" lvl="1" indent="-514350">
              <a:buFont typeface="+mj-lt"/>
              <a:buAutoNum type="arabicPeriod"/>
            </a:pPr>
            <a:r>
              <a:rPr lang="es-US" sz="2800" dirty="0"/>
              <a:t>Comprender como se puede usar el monitoreo fisiológico para ayudar a prevenir enfermedades relacionadas con el calor</a:t>
            </a:r>
          </a:p>
          <a:p>
            <a:pPr marL="796925" lvl="1" indent="-514350">
              <a:buFont typeface="+mj-lt"/>
              <a:buAutoNum type="arabicPeriod"/>
            </a:pPr>
            <a:r>
              <a:rPr lang="es-US" sz="2800" dirty="0"/>
              <a:t>Aplicar estos principios para realizar una evaluación de riesgo de calor y recomendar controles preventivos (Ejercicios de clase)</a:t>
            </a:r>
          </a:p>
          <a:p>
            <a:pPr marL="631825" lvl="1" indent="-349250">
              <a:buFont typeface="+mj-lt"/>
              <a:buAutoNum type="arabicPeriod"/>
            </a:pPr>
            <a:endParaRPr lang="es-US" sz="2800" dirty="0"/>
          </a:p>
          <a:p>
            <a:pPr marL="1089025" lvl="2" indent="-349250">
              <a:buFont typeface="+mj-lt"/>
              <a:buAutoNum type="arabicPeriod"/>
            </a:pPr>
            <a:endParaRPr lang="es-US" sz="2400" dirty="0"/>
          </a:p>
        </p:txBody>
      </p:sp>
    </p:spTree>
    <p:extLst>
      <p:ext uri="{BB962C8B-B14F-4D97-AF65-F5344CB8AC3E}">
        <p14:creationId xmlns:p14="http://schemas.microsoft.com/office/powerpoint/2010/main" val="1939228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285678"/>
            <a:ext cx="10515600" cy="706293"/>
          </a:xfrm>
        </p:spPr>
        <p:txBody>
          <a:bodyPr/>
          <a:lstStyle/>
          <a:p>
            <a:r>
              <a:rPr lang="es-US" b="1" dirty="0"/>
              <a:t>Calambres por calor: Reportando</a:t>
            </a:r>
          </a:p>
        </p:txBody>
      </p:sp>
      <p:sp>
        <p:nvSpPr>
          <p:cNvPr id="4" name="Content Placeholder 3"/>
          <p:cNvSpPr>
            <a:spLocks noGrp="1"/>
          </p:cNvSpPr>
          <p:nvPr>
            <p:ph sz="half" idx="2"/>
          </p:nvPr>
        </p:nvSpPr>
        <p:spPr>
          <a:xfrm>
            <a:off x="923635" y="1231036"/>
            <a:ext cx="8934739" cy="5626963"/>
          </a:xfrm>
        </p:spPr>
        <p:txBody>
          <a:bodyPr>
            <a:noAutofit/>
          </a:bodyPr>
          <a:lstStyle/>
          <a:p>
            <a:r>
              <a:rPr lang="es-ES" sz="4000" dirty="0"/>
              <a:t>Informe al supervisor o gerente de seguridad</a:t>
            </a:r>
          </a:p>
          <a:p>
            <a:endParaRPr lang="es-ES" sz="1800" dirty="0"/>
          </a:p>
          <a:p>
            <a:r>
              <a:rPr lang="es-ES" sz="4000" dirty="0"/>
              <a:t>Busque tratamiento médico si persisten los calambres u otros síntomas de enfermedad por calor</a:t>
            </a:r>
          </a:p>
          <a:p>
            <a:pPr lvl="1"/>
            <a:r>
              <a:rPr lang="es-ES" sz="3600" dirty="0"/>
              <a:t>Temperatura corporal elevada</a:t>
            </a:r>
          </a:p>
          <a:p>
            <a:pPr lvl="1"/>
            <a:r>
              <a:rPr lang="es-ES" sz="3600" dirty="0"/>
              <a:t>Frecuencia cardíaca elevada</a:t>
            </a:r>
          </a:p>
          <a:p>
            <a:pPr lvl="1"/>
            <a:r>
              <a:rPr lang="es-ES" sz="3600" dirty="0"/>
              <a:t>Dolor de cabeza</a:t>
            </a:r>
          </a:p>
          <a:p>
            <a:pPr lvl="1"/>
            <a:r>
              <a:rPr lang="es-ES" sz="3600" dirty="0"/>
              <a:t>Mareos, etc.</a:t>
            </a:r>
            <a:endParaRPr lang="es-US" dirty="0"/>
          </a:p>
        </p:txBody>
      </p:sp>
      <p:sp>
        <p:nvSpPr>
          <p:cNvPr id="5" name="Text Placeholder 4"/>
          <p:cNvSpPr>
            <a:spLocks noGrp="1"/>
          </p:cNvSpPr>
          <p:nvPr>
            <p:ph type="body" sz="quarter" idx="3"/>
          </p:nvPr>
        </p:nvSpPr>
        <p:spPr>
          <a:xfrm>
            <a:off x="8779149" y="5519978"/>
            <a:ext cx="3194196" cy="823912"/>
          </a:xfrm>
        </p:spPr>
        <p:txBody>
          <a:bodyPr>
            <a:normAutofit fontScale="92500"/>
          </a:bodyPr>
          <a:lstStyle/>
          <a:p>
            <a:r>
              <a:rPr lang="es-US"/>
              <a:t>Check Temperature and heart rate (Stock Photo)</a:t>
            </a:r>
          </a:p>
        </p:txBody>
      </p:sp>
      <p:pic>
        <p:nvPicPr>
          <p:cNvPr id="3" name="Content Placeholder 2" descr="oral thermometer" title="oral thermomete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rot="2151581">
            <a:off x="9488485" y="1892407"/>
            <a:ext cx="1775524" cy="3551047"/>
          </a:xfrm>
        </p:spPr>
      </p:pic>
    </p:spTree>
    <p:extLst>
      <p:ext uri="{BB962C8B-B14F-4D97-AF65-F5344CB8AC3E}">
        <p14:creationId xmlns:p14="http://schemas.microsoft.com/office/powerpoint/2010/main" val="2702194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Síncope por calor: Causa y prevención</a:t>
            </a:r>
            <a:endParaRPr lang="es-US" dirty="0"/>
          </a:p>
        </p:txBody>
      </p:sp>
      <p:sp>
        <p:nvSpPr>
          <p:cNvPr id="3" name="Text Placeholder 2"/>
          <p:cNvSpPr>
            <a:spLocks noGrp="1"/>
          </p:cNvSpPr>
          <p:nvPr>
            <p:ph type="body" idx="1"/>
          </p:nvPr>
        </p:nvSpPr>
        <p:spPr>
          <a:xfrm>
            <a:off x="997527" y="1681163"/>
            <a:ext cx="4627418" cy="823912"/>
          </a:xfrm>
          <a:solidFill>
            <a:schemeClr val="accent4">
              <a:lumMod val="20000"/>
              <a:lumOff val="80000"/>
            </a:schemeClr>
          </a:solidFill>
        </p:spPr>
        <p:txBody>
          <a:bodyPr>
            <a:normAutofit/>
          </a:bodyPr>
          <a:lstStyle/>
          <a:p>
            <a:r>
              <a:rPr lang="es-US" sz="4000" u="sng" dirty="0"/>
              <a:t>Causa</a:t>
            </a:r>
          </a:p>
        </p:txBody>
      </p:sp>
      <p:sp>
        <p:nvSpPr>
          <p:cNvPr id="4" name="Content Placeholder 3"/>
          <p:cNvSpPr>
            <a:spLocks noGrp="1"/>
          </p:cNvSpPr>
          <p:nvPr>
            <p:ph sz="half" idx="2"/>
          </p:nvPr>
        </p:nvSpPr>
        <p:spPr>
          <a:xfrm>
            <a:off x="997527" y="2505075"/>
            <a:ext cx="4627418" cy="3684588"/>
          </a:xfrm>
          <a:solidFill>
            <a:schemeClr val="accent4">
              <a:lumMod val="20000"/>
              <a:lumOff val="80000"/>
            </a:schemeClr>
          </a:solidFill>
        </p:spPr>
        <p:txBody>
          <a:bodyPr>
            <a:normAutofit fontScale="92500" lnSpcReduction="20000"/>
          </a:bodyPr>
          <a:lstStyle/>
          <a:p>
            <a:pPr marL="0" indent="0">
              <a:buNone/>
            </a:pPr>
            <a:r>
              <a:rPr lang="es-ES" sz="3600" dirty="0"/>
              <a:t>Permanecer de pie o levantarse repentinamente de una posición sentada o en reposo (supina)</a:t>
            </a:r>
          </a:p>
          <a:p>
            <a:pPr marL="0" indent="0">
              <a:buNone/>
            </a:pPr>
            <a:endParaRPr lang="es-ES" sz="3600" dirty="0"/>
          </a:p>
          <a:p>
            <a:pPr marL="0" indent="0">
              <a:buNone/>
            </a:pPr>
            <a:r>
              <a:rPr lang="es-ES" sz="3600" dirty="0"/>
              <a:t>La deshidratación puede ser un factor contribuyente</a:t>
            </a:r>
            <a:endParaRPr lang="es-US" sz="4800" dirty="0"/>
          </a:p>
        </p:txBody>
      </p:sp>
      <p:sp>
        <p:nvSpPr>
          <p:cNvPr id="5" name="Text Placeholder 4"/>
          <p:cNvSpPr>
            <a:spLocks noGrp="1"/>
          </p:cNvSpPr>
          <p:nvPr>
            <p:ph type="body" sz="quarter" idx="3"/>
          </p:nvPr>
        </p:nvSpPr>
        <p:spPr>
          <a:xfrm>
            <a:off x="5865088" y="1616906"/>
            <a:ext cx="5952115" cy="823912"/>
          </a:xfrm>
          <a:solidFill>
            <a:schemeClr val="accent1">
              <a:lumMod val="20000"/>
              <a:lumOff val="80000"/>
            </a:schemeClr>
          </a:solidFill>
        </p:spPr>
        <p:txBody>
          <a:bodyPr>
            <a:normAutofit/>
          </a:bodyPr>
          <a:lstStyle/>
          <a:p>
            <a:r>
              <a:rPr lang="es-US" sz="4000" u="sng" dirty="0"/>
              <a:t>Medidas preventivas</a:t>
            </a:r>
          </a:p>
        </p:txBody>
      </p:sp>
      <p:sp>
        <p:nvSpPr>
          <p:cNvPr id="6" name="Content Placeholder 5"/>
          <p:cNvSpPr>
            <a:spLocks noGrp="1"/>
          </p:cNvSpPr>
          <p:nvPr>
            <p:ph sz="quarter" idx="4"/>
          </p:nvPr>
        </p:nvSpPr>
        <p:spPr>
          <a:xfrm>
            <a:off x="5865088" y="2440637"/>
            <a:ext cx="5974342" cy="3913982"/>
          </a:xfrm>
          <a:solidFill>
            <a:schemeClr val="accent1">
              <a:lumMod val="20000"/>
              <a:lumOff val="80000"/>
            </a:schemeClr>
          </a:solidFill>
        </p:spPr>
        <p:txBody>
          <a:bodyPr>
            <a:normAutofit fontScale="92500" lnSpcReduction="20000"/>
          </a:bodyPr>
          <a:lstStyle/>
          <a:p>
            <a:r>
              <a:rPr lang="es-ES" sz="3600" dirty="0"/>
              <a:t>La aclimatación al calor ayuda a reducir la deshidratación.</a:t>
            </a:r>
          </a:p>
          <a:p>
            <a:r>
              <a:rPr lang="es-ES" sz="3600" dirty="0"/>
              <a:t>Beber cantidades adecuadas de agua durante todo el día.</a:t>
            </a:r>
          </a:p>
          <a:p>
            <a:r>
              <a:rPr lang="es-ES" sz="3600" dirty="0"/>
              <a:t>Romper largos periodos de pie con pequeños descansos</a:t>
            </a:r>
          </a:p>
          <a:p>
            <a:r>
              <a:rPr lang="es-ES" sz="3600" dirty="0"/>
              <a:t>Levántese lentamente de las posiciones de sentado o de descanso.</a:t>
            </a:r>
            <a:endParaRPr lang="es-US" sz="3600" dirty="0"/>
          </a:p>
        </p:txBody>
      </p:sp>
    </p:spTree>
    <p:extLst>
      <p:ext uri="{BB962C8B-B14F-4D97-AF65-F5344CB8AC3E}">
        <p14:creationId xmlns:p14="http://schemas.microsoft.com/office/powerpoint/2010/main" val="4111363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Síncope por calor: signos y síntomas</a:t>
            </a:r>
            <a:endParaRPr lang="es-US" b="1" dirty="0"/>
          </a:p>
        </p:txBody>
      </p:sp>
      <p:sp>
        <p:nvSpPr>
          <p:cNvPr id="4" name="Content Placeholder 3"/>
          <p:cNvSpPr>
            <a:spLocks noGrp="1"/>
          </p:cNvSpPr>
          <p:nvPr>
            <p:ph sz="half" idx="2"/>
          </p:nvPr>
        </p:nvSpPr>
        <p:spPr>
          <a:xfrm>
            <a:off x="839788" y="1690688"/>
            <a:ext cx="5157787" cy="4498975"/>
          </a:xfrm>
        </p:spPr>
        <p:txBody>
          <a:bodyPr>
            <a:normAutofit/>
          </a:bodyPr>
          <a:lstStyle/>
          <a:p>
            <a:r>
              <a:rPr lang="es-US" sz="4800" dirty="0"/>
              <a:t>Aturdimiento o mareos</a:t>
            </a:r>
          </a:p>
          <a:p>
            <a:r>
              <a:rPr lang="es-US" sz="4800" dirty="0"/>
              <a:t>Desmayo</a:t>
            </a:r>
          </a:p>
        </p:txBody>
      </p:sp>
      <p:sp>
        <p:nvSpPr>
          <p:cNvPr id="5" name="Text Placeholder 4"/>
          <p:cNvSpPr>
            <a:spLocks noGrp="1"/>
          </p:cNvSpPr>
          <p:nvPr>
            <p:ph type="body" sz="quarter" idx="3"/>
          </p:nvPr>
        </p:nvSpPr>
        <p:spPr>
          <a:xfrm>
            <a:off x="6748272" y="5852159"/>
            <a:ext cx="4905050" cy="456819"/>
          </a:xfrm>
        </p:spPr>
        <p:txBody>
          <a:bodyPr>
            <a:normAutofit/>
          </a:bodyPr>
          <a:lstStyle/>
          <a:p>
            <a:pPr algn="ctr"/>
            <a:r>
              <a:rPr lang="es-US" sz="2000"/>
              <a:t>Worker fainted on job (Source: Cal OSHA)</a:t>
            </a:r>
          </a:p>
        </p:txBody>
      </p:sp>
      <p:pic>
        <p:nvPicPr>
          <p:cNvPr id="3" name="Content Placeholder 2" descr="Worker fainted on job (Source: Cal OSHA)&#10;" title="Worker fainted on job (Source: Cal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6259037" y="2606040"/>
            <a:ext cx="5532230" cy="3127248"/>
          </a:xfrm>
        </p:spPr>
      </p:pic>
    </p:spTree>
    <p:extLst>
      <p:ext uri="{BB962C8B-B14F-4D97-AF65-F5344CB8AC3E}">
        <p14:creationId xmlns:p14="http://schemas.microsoft.com/office/powerpoint/2010/main" val="3993905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normAutofit fontScale="90000"/>
          </a:bodyPr>
          <a:lstStyle/>
          <a:p>
            <a:r>
              <a:rPr lang="es-US" b="1" dirty="0"/>
              <a:t>Síncope por calor: Tratamiento de primeros auxilios</a:t>
            </a:r>
          </a:p>
        </p:txBody>
      </p:sp>
      <p:sp>
        <p:nvSpPr>
          <p:cNvPr id="4" name="Content Placeholder 3"/>
          <p:cNvSpPr>
            <a:spLocks noGrp="1"/>
          </p:cNvSpPr>
          <p:nvPr>
            <p:ph sz="half" idx="2"/>
          </p:nvPr>
        </p:nvSpPr>
        <p:spPr>
          <a:xfrm>
            <a:off x="572655" y="1487055"/>
            <a:ext cx="7594516" cy="5170920"/>
          </a:xfrm>
        </p:spPr>
        <p:txBody>
          <a:bodyPr>
            <a:noAutofit/>
          </a:bodyPr>
          <a:lstStyle/>
          <a:p>
            <a:r>
              <a:rPr lang="es-ES" sz="2600" dirty="0"/>
              <a:t>Si la persona se desmayó, asegure el área, levante los pies por encima del nivel del corazón y solicite primeros auxilios y / o atención médica inmediata; No les permita levantarse rápidamente o caminar</a:t>
            </a:r>
          </a:p>
          <a:p>
            <a:endParaRPr lang="es-ES" sz="1600" dirty="0"/>
          </a:p>
          <a:p>
            <a:r>
              <a:rPr lang="es-ES" sz="2600" dirty="0"/>
              <a:t>Si la persona está solo ligeramente mareada y es capaz de moverse</a:t>
            </a:r>
          </a:p>
          <a:p>
            <a:pPr lvl="1"/>
            <a:r>
              <a:rPr lang="es-ES" sz="2200" dirty="0"/>
              <a:t>Haga que dos personas le ayuden y se muevan con cuidado a un lugar fresco y que se recuesten boca arriba con los pies elevados sobre el nivel del corazón</a:t>
            </a:r>
            <a:endParaRPr lang="es-ES" sz="2600" dirty="0"/>
          </a:p>
          <a:p>
            <a:pPr lvl="1"/>
            <a:r>
              <a:rPr lang="es-ES" sz="2200" dirty="0"/>
              <a:t>Proporcionar pequeñas cantidades de agua.</a:t>
            </a:r>
            <a:endParaRPr lang="es-ES" sz="2600" dirty="0"/>
          </a:p>
          <a:p>
            <a:pPr lvl="1"/>
            <a:r>
              <a:rPr lang="es-ES" sz="2200" dirty="0"/>
              <a:t>Si el vértigo persiste, solicite primeros auxilios y / o atención médica de inmediato.</a:t>
            </a:r>
            <a:endParaRPr lang="es-US" sz="2200" dirty="0"/>
          </a:p>
        </p:txBody>
      </p:sp>
      <p:sp>
        <p:nvSpPr>
          <p:cNvPr id="5" name="Text Placeholder 4"/>
          <p:cNvSpPr>
            <a:spLocks noGrp="1"/>
          </p:cNvSpPr>
          <p:nvPr>
            <p:ph type="body" sz="quarter" idx="3"/>
          </p:nvPr>
        </p:nvSpPr>
        <p:spPr>
          <a:xfrm>
            <a:off x="8167171" y="5728773"/>
            <a:ext cx="3794561" cy="823912"/>
          </a:xfrm>
        </p:spPr>
        <p:txBody>
          <a:bodyPr/>
          <a:lstStyle/>
          <a:p>
            <a:r>
              <a:rPr lang="es-US"/>
              <a:t>Provide water and rest (Source: OSHA)</a:t>
            </a:r>
          </a:p>
        </p:txBody>
      </p:sp>
      <p:pic>
        <p:nvPicPr>
          <p:cNvPr id="10" name="Content Placeholder 9" descr="Provide water and rest (Source: OSHA)" title="Provide water and rest (Source: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rot="5400000">
            <a:off x="8498185" y="2384535"/>
            <a:ext cx="2800901" cy="3887575"/>
          </a:xfrm>
        </p:spPr>
      </p:pic>
    </p:spTree>
    <p:extLst>
      <p:ext uri="{BB962C8B-B14F-4D97-AF65-F5344CB8AC3E}">
        <p14:creationId xmlns:p14="http://schemas.microsoft.com/office/powerpoint/2010/main" val="4003992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s-US" b="1" dirty="0"/>
              <a:t>Síncope de calor: Reportando</a:t>
            </a:r>
          </a:p>
        </p:txBody>
      </p:sp>
      <p:sp>
        <p:nvSpPr>
          <p:cNvPr id="4" name="Content Placeholder 3"/>
          <p:cNvSpPr>
            <a:spLocks noGrp="1"/>
          </p:cNvSpPr>
          <p:nvPr>
            <p:ph sz="half" idx="2"/>
          </p:nvPr>
        </p:nvSpPr>
        <p:spPr>
          <a:xfrm>
            <a:off x="923636" y="1403927"/>
            <a:ext cx="6530109" cy="5079999"/>
          </a:xfrm>
        </p:spPr>
        <p:txBody>
          <a:bodyPr>
            <a:noAutofit/>
          </a:bodyPr>
          <a:lstStyle/>
          <a:p>
            <a:r>
              <a:rPr lang="es-ES" sz="4000" dirty="0"/>
              <a:t>Informe al supervisor o gerente de seguridad</a:t>
            </a:r>
          </a:p>
          <a:p>
            <a:endParaRPr lang="es-ES" sz="4000" dirty="0"/>
          </a:p>
          <a:p>
            <a:r>
              <a:rPr lang="es-ES" sz="4000" dirty="0"/>
              <a:t>Si se desmayaron o si los mareos persisten, solicite primeros auxilios y / o atención médica de inmediato.</a:t>
            </a:r>
            <a:endParaRPr lang="es-US" sz="3600" dirty="0"/>
          </a:p>
        </p:txBody>
      </p:sp>
      <p:sp>
        <p:nvSpPr>
          <p:cNvPr id="5" name="Text Placeholder 4"/>
          <p:cNvSpPr>
            <a:spLocks noGrp="1"/>
          </p:cNvSpPr>
          <p:nvPr>
            <p:ph type="body" sz="quarter" idx="3"/>
          </p:nvPr>
        </p:nvSpPr>
        <p:spPr>
          <a:xfrm>
            <a:off x="8493381" y="5513252"/>
            <a:ext cx="3194196" cy="823912"/>
          </a:xfrm>
        </p:spPr>
        <p:txBody>
          <a:bodyPr>
            <a:normAutofit fontScale="92500"/>
          </a:bodyPr>
          <a:lstStyle/>
          <a:p>
            <a:pPr algn="ctr"/>
            <a:r>
              <a:rPr lang="es-US"/>
              <a:t>Provide water, rest and monitor (Source: OSHA)</a:t>
            </a:r>
          </a:p>
        </p:txBody>
      </p:sp>
      <p:pic>
        <p:nvPicPr>
          <p:cNvPr id="3" name="Content Placeholder 2" descr="Provide water, rest and monitor (Source: OSHA)&#10;" title="Provide water, rest and monitor (Source: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8366810" y="3018622"/>
            <a:ext cx="3320767" cy="2269476"/>
          </a:xfrm>
        </p:spPr>
      </p:pic>
    </p:spTree>
    <p:extLst>
      <p:ext uri="{BB962C8B-B14F-4D97-AF65-F5344CB8AC3E}">
        <p14:creationId xmlns:p14="http://schemas.microsoft.com/office/powerpoint/2010/main" val="3046499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80184"/>
          </a:xfrm>
        </p:spPr>
        <p:txBody>
          <a:bodyPr/>
          <a:lstStyle/>
          <a:p>
            <a:r>
              <a:rPr lang="es-ES" b="1" dirty="0"/>
              <a:t>Agotamiento por calor: Causa y Prevención</a:t>
            </a:r>
            <a:endParaRPr lang="es-US" dirty="0"/>
          </a:p>
        </p:txBody>
      </p:sp>
      <p:sp>
        <p:nvSpPr>
          <p:cNvPr id="3" name="Text Placeholder 2"/>
          <p:cNvSpPr>
            <a:spLocks noGrp="1"/>
          </p:cNvSpPr>
          <p:nvPr>
            <p:ph type="body" idx="1"/>
          </p:nvPr>
        </p:nvSpPr>
        <p:spPr>
          <a:xfrm>
            <a:off x="942109" y="1269207"/>
            <a:ext cx="4729018" cy="823912"/>
          </a:xfrm>
          <a:solidFill>
            <a:schemeClr val="accent4">
              <a:lumMod val="20000"/>
              <a:lumOff val="80000"/>
            </a:schemeClr>
          </a:solidFill>
        </p:spPr>
        <p:txBody>
          <a:bodyPr>
            <a:normAutofit/>
          </a:bodyPr>
          <a:lstStyle/>
          <a:p>
            <a:r>
              <a:rPr lang="es-US" sz="4000" u="sng" dirty="0"/>
              <a:t>Causa</a:t>
            </a:r>
          </a:p>
        </p:txBody>
      </p:sp>
      <p:sp>
        <p:nvSpPr>
          <p:cNvPr id="4" name="Content Placeholder 3"/>
          <p:cNvSpPr>
            <a:spLocks noGrp="1"/>
          </p:cNvSpPr>
          <p:nvPr>
            <p:ph sz="half" idx="2"/>
          </p:nvPr>
        </p:nvSpPr>
        <p:spPr>
          <a:xfrm>
            <a:off x="942109" y="2093119"/>
            <a:ext cx="4729018" cy="4316924"/>
          </a:xfrm>
          <a:solidFill>
            <a:schemeClr val="accent4">
              <a:lumMod val="20000"/>
              <a:lumOff val="80000"/>
            </a:schemeClr>
          </a:solidFill>
        </p:spPr>
        <p:txBody>
          <a:bodyPr>
            <a:noAutofit/>
          </a:bodyPr>
          <a:lstStyle/>
          <a:p>
            <a:pPr marL="0" lvl="0" indent="0">
              <a:buNone/>
            </a:pPr>
            <a:r>
              <a:rPr lang="es-ES" sz="2400" dirty="0"/>
              <a:t>Incapacidad del cuerpo para enfriarse, a menudo debido a una combinación de varios factores (por ejemplo, altas temperaturas, humedad, esfuerzo físico, deshidratación, ropa que bloquea la evaporación del sudor o el uso de alcohol).</a:t>
            </a:r>
            <a:endParaRPr lang="es-US" sz="200" dirty="0"/>
          </a:p>
          <a:p>
            <a:pPr marL="457200" lvl="1" indent="0">
              <a:buNone/>
            </a:pPr>
            <a:r>
              <a:rPr lang="es-ES" b="1" dirty="0"/>
              <a:t>Esta es una condición grave que puede llevar a un golpe de calor potencialmente mortal</a:t>
            </a:r>
            <a:r>
              <a:rPr lang="es-US" b="1" dirty="0"/>
              <a:t>.</a:t>
            </a:r>
          </a:p>
        </p:txBody>
      </p:sp>
      <p:sp>
        <p:nvSpPr>
          <p:cNvPr id="5" name="Text Placeholder 4"/>
          <p:cNvSpPr>
            <a:spLocks noGrp="1"/>
          </p:cNvSpPr>
          <p:nvPr>
            <p:ph type="body" sz="quarter" idx="3"/>
          </p:nvPr>
        </p:nvSpPr>
        <p:spPr>
          <a:xfrm>
            <a:off x="5838094" y="1176846"/>
            <a:ext cx="6104524" cy="823912"/>
          </a:xfrm>
          <a:solidFill>
            <a:schemeClr val="accent1">
              <a:lumMod val="20000"/>
              <a:lumOff val="80000"/>
            </a:schemeClr>
          </a:solidFill>
        </p:spPr>
        <p:txBody>
          <a:bodyPr>
            <a:normAutofit/>
          </a:bodyPr>
          <a:lstStyle/>
          <a:p>
            <a:r>
              <a:rPr lang="es-US" sz="4000" u="sng" dirty="0"/>
              <a:t>Medidas preventivas</a:t>
            </a:r>
          </a:p>
        </p:txBody>
      </p:sp>
      <p:sp>
        <p:nvSpPr>
          <p:cNvPr id="6" name="Content Placeholder 5"/>
          <p:cNvSpPr>
            <a:spLocks noGrp="1"/>
          </p:cNvSpPr>
          <p:nvPr>
            <p:ph sz="quarter" idx="4"/>
          </p:nvPr>
        </p:nvSpPr>
        <p:spPr>
          <a:xfrm>
            <a:off x="5838094" y="2013823"/>
            <a:ext cx="6104524" cy="4396220"/>
          </a:xfrm>
          <a:solidFill>
            <a:schemeClr val="accent1">
              <a:lumMod val="20000"/>
              <a:lumOff val="80000"/>
            </a:schemeClr>
          </a:solidFill>
        </p:spPr>
        <p:txBody>
          <a:bodyPr>
            <a:normAutofit fontScale="85000" lnSpcReduction="20000"/>
          </a:bodyPr>
          <a:lstStyle/>
          <a:p>
            <a:r>
              <a:rPr lang="es-ES" dirty="0"/>
              <a:t>La aclimatación al calor ayuda a reducir la deshidratación.</a:t>
            </a:r>
          </a:p>
          <a:p>
            <a:r>
              <a:rPr lang="es-ES" dirty="0"/>
              <a:t>Beber cantidades adecuadas de agua durante todo el día.</a:t>
            </a:r>
          </a:p>
          <a:p>
            <a:r>
              <a:rPr lang="es-ES" dirty="0"/>
              <a:t>Tome descansos pequeños en la sombra para permitir que el cuerpo se recupere del esfuerzo físico intenso y la exposición al calor</a:t>
            </a:r>
          </a:p>
          <a:p>
            <a:r>
              <a:rPr lang="es-ES" dirty="0"/>
              <a:t>Protege la piel contra las quemaduras solares, lo que reduce la capacidad del cuerpo para refrescarse.</a:t>
            </a:r>
          </a:p>
          <a:p>
            <a:r>
              <a:rPr lang="es-ES" dirty="0"/>
              <a:t>Si es posible, realice un trabajo físico más intenso hacia la parte más fresca del día (por ejemplo, temprano por la mañana o por la noche)</a:t>
            </a:r>
            <a:endParaRPr lang="es-US" dirty="0"/>
          </a:p>
        </p:txBody>
      </p:sp>
    </p:spTree>
    <p:extLst>
      <p:ext uri="{BB962C8B-B14F-4D97-AF65-F5344CB8AC3E}">
        <p14:creationId xmlns:p14="http://schemas.microsoft.com/office/powerpoint/2010/main" val="4155679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7855"/>
            <a:ext cx="10515600" cy="775855"/>
          </a:xfrm>
        </p:spPr>
        <p:txBody>
          <a:bodyPr>
            <a:normAutofit/>
          </a:bodyPr>
          <a:lstStyle/>
          <a:p>
            <a:r>
              <a:rPr lang="es-ES" b="1" dirty="0"/>
              <a:t>Agotamiento por calor: signos y síntomas</a:t>
            </a:r>
            <a:endParaRPr lang="es-US" b="1" dirty="0"/>
          </a:p>
        </p:txBody>
      </p:sp>
      <p:sp>
        <p:nvSpPr>
          <p:cNvPr id="4" name="Content Placeholder 3"/>
          <p:cNvSpPr>
            <a:spLocks noGrp="1"/>
          </p:cNvSpPr>
          <p:nvPr>
            <p:ph sz="half" idx="2"/>
          </p:nvPr>
        </p:nvSpPr>
        <p:spPr>
          <a:xfrm>
            <a:off x="839789" y="1145309"/>
            <a:ext cx="6761850" cy="5444835"/>
          </a:xfrm>
        </p:spPr>
        <p:txBody>
          <a:bodyPr>
            <a:normAutofit fontScale="92500" lnSpcReduction="10000"/>
          </a:bodyPr>
          <a:lstStyle/>
          <a:p>
            <a:r>
              <a:rPr lang="es-ES" dirty="0"/>
              <a:t>Temperatura corporal central elevada de 100.4 a 102.2 F; temperatura oral de 99.6 a 101.4 F</a:t>
            </a:r>
          </a:p>
          <a:p>
            <a:r>
              <a:rPr lang="es-ES" dirty="0"/>
              <a:t>Pulso débil pero rápido (frecuencia cardíaca elevada)</a:t>
            </a:r>
          </a:p>
          <a:p>
            <a:r>
              <a:rPr lang="es-ES" dirty="0"/>
              <a:t>Piel fresca y húmeda</a:t>
            </a:r>
          </a:p>
          <a:p>
            <a:r>
              <a:rPr lang="es-ES" dirty="0"/>
              <a:t>Puede parecer pálido con piel pegajosa.</a:t>
            </a:r>
          </a:p>
          <a:p>
            <a:r>
              <a:rPr lang="es-ES" dirty="0"/>
              <a:t>Sudoración excesiva</a:t>
            </a:r>
          </a:p>
          <a:p>
            <a:r>
              <a:rPr lang="es-ES" dirty="0"/>
              <a:t>Dolor de cabeza y posible irritabilidad.</a:t>
            </a:r>
          </a:p>
          <a:p>
            <a:r>
              <a:rPr lang="es-ES" dirty="0"/>
              <a:t>Fatiga o debilidad</a:t>
            </a:r>
          </a:p>
          <a:p>
            <a:r>
              <a:rPr lang="es-ES" dirty="0"/>
              <a:t>Mareos y / o sensación de desmayo</a:t>
            </a:r>
          </a:p>
          <a:p>
            <a:r>
              <a:rPr lang="es-ES" dirty="0"/>
              <a:t>Náuseas y / o vómitos.</a:t>
            </a:r>
          </a:p>
          <a:p>
            <a:r>
              <a:rPr lang="es-ES" dirty="0"/>
              <a:t>Disminución de la producción de orina.</a:t>
            </a:r>
            <a:endParaRPr lang="es-US" sz="8800" dirty="0"/>
          </a:p>
        </p:txBody>
      </p:sp>
      <p:pic>
        <p:nvPicPr>
          <p:cNvPr id="9" name="Content Placeholder 8" descr="Heat exhaustion (Source Cal OSHA)" title="Heat exhaustion (Source Cal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7366179" y="2469980"/>
            <a:ext cx="4686273" cy="4298903"/>
          </a:xfrm>
        </p:spPr>
      </p:pic>
      <p:sp>
        <p:nvSpPr>
          <p:cNvPr id="8" name="Text Placeholder 7"/>
          <p:cNvSpPr>
            <a:spLocks noGrp="1"/>
          </p:cNvSpPr>
          <p:nvPr>
            <p:ph type="body" sz="quarter" idx="3"/>
          </p:nvPr>
        </p:nvSpPr>
        <p:spPr>
          <a:xfrm>
            <a:off x="7366179" y="6291264"/>
            <a:ext cx="4263529" cy="447106"/>
          </a:xfrm>
        </p:spPr>
        <p:txBody>
          <a:bodyPr>
            <a:normAutofit fontScale="92500"/>
          </a:bodyPr>
          <a:lstStyle/>
          <a:p>
            <a:pPr algn="ctr"/>
            <a:r>
              <a:rPr lang="es-US"/>
              <a:t>Heat exhaustion (Source Cal OSHA)</a:t>
            </a:r>
          </a:p>
        </p:txBody>
      </p:sp>
    </p:spTree>
    <p:extLst>
      <p:ext uri="{BB962C8B-B14F-4D97-AF65-F5344CB8AC3E}">
        <p14:creationId xmlns:p14="http://schemas.microsoft.com/office/powerpoint/2010/main" val="3124078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74423"/>
            <a:ext cx="11432133" cy="706293"/>
          </a:xfrm>
        </p:spPr>
        <p:txBody>
          <a:bodyPr>
            <a:normAutofit fontScale="90000"/>
          </a:bodyPr>
          <a:lstStyle/>
          <a:p>
            <a:r>
              <a:rPr lang="es-US" b="1" dirty="0"/>
              <a:t>Agotamiento por calor: tratamiento de primeros auxilios</a:t>
            </a:r>
          </a:p>
        </p:txBody>
      </p:sp>
      <p:sp>
        <p:nvSpPr>
          <p:cNvPr id="4" name="Content Placeholder 3"/>
          <p:cNvSpPr>
            <a:spLocks noGrp="1"/>
          </p:cNvSpPr>
          <p:nvPr>
            <p:ph sz="half" idx="2"/>
          </p:nvPr>
        </p:nvSpPr>
        <p:spPr>
          <a:xfrm>
            <a:off x="572655" y="1016000"/>
            <a:ext cx="7921351" cy="5727699"/>
          </a:xfrm>
        </p:spPr>
        <p:txBody>
          <a:bodyPr>
            <a:noAutofit/>
          </a:bodyPr>
          <a:lstStyle/>
          <a:p>
            <a:r>
              <a:rPr lang="es-ES" b="1" dirty="0"/>
              <a:t>Busque atención médica inmediata</a:t>
            </a:r>
          </a:p>
          <a:p>
            <a:r>
              <a:rPr lang="es-ES" b="1" dirty="0"/>
              <a:t>Inmediatamente ayudar a la persona a refrescarse</a:t>
            </a:r>
          </a:p>
          <a:p>
            <a:pPr lvl="1"/>
            <a:r>
              <a:rPr lang="es-ES" dirty="0"/>
              <a:t>Mover a un lugar fresco</a:t>
            </a:r>
          </a:p>
          <a:p>
            <a:pPr lvl="1"/>
            <a:r>
              <a:rPr lang="es-ES" dirty="0"/>
              <a:t>Quitar o aflojar la ropa innecesaria.</a:t>
            </a:r>
          </a:p>
          <a:p>
            <a:pPr lvl="1"/>
            <a:r>
              <a:rPr lang="es-ES" dirty="0"/>
              <a:t>Haga que beban pequeñas cantidades de agua fría.</a:t>
            </a:r>
          </a:p>
          <a:p>
            <a:pPr lvl="1"/>
            <a:r>
              <a:rPr lang="es-ES" dirty="0"/>
              <a:t>Rocíe la piel con agua fría y ventile rápidamente para aumentar la evaporación y el enfriamiento</a:t>
            </a:r>
          </a:p>
          <a:p>
            <a:pPr lvl="1"/>
            <a:r>
              <a:rPr lang="es-ES" dirty="0"/>
              <a:t>Monitoree la temperatura corporal y continúe con los esfuerzos de enfriamiento hasta que la temperatura corporal vuelva a una temperatura normal por debajo de </a:t>
            </a:r>
            <a:r>
              <a:rPr lang="es-US" dirty="0"/>
              <a:t>99 </a:t>
            </a:r>
            <a:r>
              <a:rPr lang="es-US" dirty="0">
                <a:sym typeface="Symbol" panose="05050102010706020507" pitchFamily="18" charset="2"/>
              </a:rPr>
              <a:t></a:t>
            </a:r>
            <a:r>
              <a:rPr lang="es-US" dirty="0"/>
              <a:t>F (37 </a:t>
            </a:r>
            <a:r>
              <a:rPr lang="es-US" dirty="0">
                <a:sym typeface="Symbol" panose="05050102010706020507" pitchFamily="18" charset="2"/>
              </a:rPr>
              <a:t></a:t>
            </a:r>
            <a:r>
              <a:rPr lang="es-US" dirty="0"/>
              <a:t>C).</a:t>
            </a:r>
          </a:p>
          <a:p>
            <a:pPr lvl="1"/>
            <a:r>
              <a:rPr lang="es-US" dirty="0"/>
              <a:t>Implemente tratamientos adicionales de golpe de calor si la temperatura corporal no disminuye por debajo de 100 </a:t>
            </a:r>
            <a:r>
              <a:rPr lang="es-US" dirty="0">
                <a:sym typeface="Symbol" panose="05050102010706020507" pitchFamily="18" charset="2"/>
              </a:rPr>
              <a:t></a:t>
            </a:r>
            <a:r>
              <a:rPr lang="es-US" dirty="0"/>
              <a:t>F (37.8 </a:t>
            </a:r>
            <a:r>
              <a:rPr lang="es-US" dirty="0">
                <a:sym typeface="Symbol" panose="05050102010706020507" pitchFamily="18" charset="2"/>
              </a:rPr>
              <a:t></a:t>
            </a:r>
            <a:r>
              <a:rPr lang="es-US" dirty="0"/>
              <a:t>C) después de 30 minutos o aumenta por encima de 102 </a:t>
            </a:r>
            <a:r>
              <a:rPr lang="es-US" dirty="0">
                <a:sym typeface="Symbol" panose="05050102010706020507" pitchFamily="18" charset="2"/>
              </a:rPr>
              <a:t></a:t>
            </a:r>
            <a:r>
              <a:rPr lang="es-US" dirty="0"/>
              <a:t>F (38.9 </a:t>
            </a:r>
            <a:r>
              <a:rPr lang="es-US" dirty="0">
                <a:sym typeface="Symbol" panose="05050102010706020507" pitchFamily="18" charset="2"/>
              </a:rPr>
              <a:t></a:t>
            </a:r>
            <a:r>
              <a:rPr lang="es-US" dirty="0"/>
              <a:t>C). </a:t>
            </a:r>
          </a:p>
          <a:p>
            <a:endParaRPr lang="es-US" sz="2600" dirty="0"/>
          </a:p>
        </p:txBody>
      </p:sp>
      <p:sp>
        <p:nvSpPr>
          <p:cNvPr id="5" name="Text Placeholder 4"/>
          <p:cNvSpPr>
            <a:spLocks noGrp="1"/>
          </p:cNvSpPr>
          <p:nvPr>
            <p:ph type="body" sz="quarter" idx="3"/>
          </p:nvPr>
        </p:nvSpPr>
        <p:spPr>
          <a:xfrm>
            <a:off x="8494006" y="6067520"/>
            <a:ext cx="3522811" cy="451692"/>
          </a:xfrm>
        </p:spPr>
        <p:txBody>
          <a:bodyPr>
            <a:normAutofit/>
          </a:bodyPr>
          <a:lstStyle/>
          <a:p>
            <a:pPr algn="ctr"/>
            <a:r>
              <a:rPr lang="es-US" sz="1900"/>
              <a:t>Heat exhaustion (Source: OSHA)</a:t>
            </a:r>
          </a:p>
        </p:txBody>
      </p:sp>
      <p:pic>
        <p:nvPicPr>
          <p:cNvPr id="3" name="Content Placeholder 2" descr="Heat exhaustion (Source: OSHA)&#10;" title="Heat exhaustion (Source: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664351" y="2302525"/>
            <a:ext cx="3182120" cy="3654826"/>
          </a:xfrm>
        </p:spPr>
      </p:pic>
    </p:spTree>
    <p:extLst>
      <p:ext uri="{BB962C8B-B14F-4D97-AF65-F5344CB8AC3E}">
        <p14:creationId xmlns:p14="http://schemas.microsoft.com/office/powerpoint/2010/main" val="3410876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s-US" b="1" dirty="0"/>
              <a:t>Agotamiento por calor: Reportando</a:t>
            </a:r>
          </a:p>
        </p:txBody>
      </p:sp>
      <p:sp>
        <p:nvSpPr>
          <p:cNvPr id="4" name="Content Placeholder 3"/>
          <p:cNvSpPr>
            <a:spLocks noGrp="1"/>
          </p:cNvSpPr>
          <p:nvPr>
            <p:ph sz="half" idx="2"/>
          </p:nvPr>
        </p:nvSpPr>
        <p:spPr>
          <a:xfrm>
            <a:off x="923636" y="1560945"/>
            <a:ext cx="6530109" cy="4922981"/>
          </a:xfrm>
        </p:spPr>
        <p:txBody>
          <a:bodyPr>
            <a:noAutofit/>
          </a:bodyPr>
          <a:lstStyle/>
          <a:p>
            <a:r>
              <a:rPr lang="es-ES" sz="4000" b="1" dirty="0"/>
              <a:t>Busque atención médica inmediata, especialmente si el trabajador no se recupera en la primera hora</a:t>
            </a:r>
          </a:p>
          <a:p>
            <a:r>
              <a:rPr lang="es-US" sz="4400" dirty="0"/>
              <a:t>Informe al supervisor o gerente de seguridad</a:t>
            </a:r>
          </a:p>
        </p:txBody>
      </p:sp>
      <p:sp>
        <p:nvSpPr>
          <p:cNvPr id="5" name="Text Placeholder 4" descr="First aid (Open Source)&#10;" title="First aid (Open Source)"/>
          <p:cNvSpPr>
            <a:spLocks noGrp="1"/>
          </p:cNvSpPr>
          <p:nvPr>
            <p:ph type="body" sz="quarter" idx="3"/>
          </p:nvPr>
        </p:nvSpPr>
        <p:spPr>
          <a:xfrm>
            <a:off x="8524875" y="5839657"/>
            <a:ext cx="3194196" cy="564325"/>
          </a:xfrm>
        </p:spPr>
        <p:txBody>
          <a:bodyPr/>
          <a:lstStyle/>
          <a:p>
            <a:pPr algn="ctr"/>
            <a:r>
              <a:rPr lang="es-US"/>
              <a:t>First aid (Clipart)</a:t>
            </a:r>
          </a:p>
        </p:txBody>
      </p:sp>
      <p:pic>
        <p:nvPicPr>
          <p:cNvPr id="3" name="Content Placeholder 2" descr="First aid (Open Source)" title="First aid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525021" y="2425410"/>
            <a:ext cx="3194050" cy="3194050"/>
          </a:xfrm>
        </p:spPr>
      </p:pic>
    </p:spTree>
    <p:extLst>
      <p:ext uri="{BB962C8B-B14F-4D97-AF65-F5344CB8AC3E}">
        <p14:creationId xmlns:p14="http://schemas.microsoft.com/office/powerpoint/2010/main" val="576163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80184"/>
          </a:xfrm>
        </p:spPr>
        <p:txBody>
          <a:bodyPr/>
          <a:lstStyle/>
          <a:p>
            <a:r>
              <a:rPr lang="es-ES" b="1" dirty="0"/>
              <a:t>Golpe de calor: Causa y Prevención</a:t>
            </a:r>
            <a:endParaRPr lang="es-US" dirty="0"/>
          </a:p>
        </p:txBody>
      </p:sp>
      <p:sp>
        <p:nvSpPr>
          <p:cNvPr id="3" name="Text Placeholder 2"/>
          <p:cNvSpPr>
            <a:spLocks noGrp="1"/>
          </p:cNvSpPr>
          <p:nvPr>
            <p:ph type="body" idx="1"/>
          </p:nvPr>
        </p:nvSpPr>
        <p:spPr>
          <a:xfrm>
            <a:off x="628072" y="1259974"/>
            <a:ext cx="4913745" cy="823912"/>
          </a:xfrm>
          <a:solidFill>
            <a:schemeClr val="accent4">
              <a:lumMod val="20000"/>
              <a:lumOff val="80000"/>
            </a:schemeClr>
          </a:solidFill>
        </p:spPr>
        <p:txBody>
          <a:bodyPr>
            <a:normAutofit/>
          </a:bodyPr>
          <a:lstStyle/>
          <a:p>
            <a:r>
              <a:rPr lang="es-US" sz="4000" u="sng" dirty="0"/>
              <a:t>Causa</a:t>
            </a:r>
          </a:p>
        </p:txBody>
      </p:sp>
      <p:sp>
        <p:nvSpPr>
          <p:cNvPr id="4" name="Content Placeholder 3"/>
          <p:cNvSpPr>
            <a:spLocks noGrp="1"/>
          </p:cNvSpPr>
          <p:nvPr>
            <p:ph sz="half" idx="2"/>
          </p:nvPr>
        </p:nvSpPr>
        <p:spPr>
          <a:xfrm>
            <a:off x="628073" y="2083885"/>
            <a:ext cx="4913745" cy="4588377"/>
          </a:xfrm>
          <a:solidFill>
            <a:schemeClr val="accent4">
              <a:lumMod val="20000"/>
              <a:lumOff val="80000"/>
            </a:schemeClr>
          </a:solidFill>
        </p:spPr>
        <p:txBody>
          <a:bodyPr>
            <a:noAutofit/>
          </a:bodyPr>
          <a:lstStyle/>
          <a:p>
            <a:pPr marL="0" lvl="0" indent="0">
              <a:buNone/>
            </a:pPr>
            <a:r>
              <a:rPr lang="es-ES" sz="3200" dirty="0"/>
              <a:t>El cuerpo es incapaz de enfriarse y regular la temperatura corporal central</a:t>
            </a:r>
            <a:r>
              <a:rPr lang="es-US" sz="3200" dirty="0"/>
              <a:t>.</a:t>
            </a:r>
          </a:p>
          <a:p>
            <a:pPr marL="0" lvl="0" indent="0">
              <a:buNone/>
            </a:pPr>
            <a:endParaRPr lang="es-US" sz="400" dirty="0"/>
          </a:p>
          <a:p>
            <a:pPr marL="457200" lvl="1" indent="0">
              <a:buNone/>
            </a:pPr>
            <a:r>
              <a:rPr lang="es-ES" sz="2800" b="1" dirty="0"/>
              <a:t>Esta es una condición grave y potencialmente mortal que requiere atención médica inmediata</a:t>
            </a:r>
          </a:p>
          <a:p>
            <a:pPr marL="457200" lvl="1" indent="0">
              <a:buNone/>
            </a:pPr>
            <a:r>
              <a:rPr lang="es-ES" sz="2800" b="1" dirty="0"/>
              <a:t>(llama al 911).</a:t>
            </a:r>
            <a:endParaRPr lang="es-US" sz="2800" b="1" dirty="0"/>
          </a:p>
        </p:txBody>
      </p:sp>
      <p:sp>
        <p:nvSpPr>
          <p:cNvPr id="5" name="Text Placeholder 4"/>
          <p:cNvSpPr>
            <a:spLocks noGrp="1"/>
          </p:cNvSpPr>
          <p:nvPr>
            <p:ph type="body" sz="quarter" idx="3"/>
          </p:nvPr>
        </p:nvSpPr>
        <p:spPr>
          <a:xfrm>
            <a:off x="5791914" y="1250737"/>
            <a:ext cx="6104524" cy="823912"/>
          </a:xfrm>
          <a:solidFill>
            <a:schemeClr val="accent1">
              <a:lumMod val="20000"/>
              <a:lumOff val="80000"/>
            </a:schemeClr>
          </a:solidFill>
        </p:spPr>
        <p:txBody>
          <a:bodyPr>
            <a:normAutofit/>
          </a:bodyPr>
          <a:lstStyle/>
          <a:p>
            <a:r>
              <a:rPr lang="es-US" sz="4000" u="sng" dirty="0"/>
              <a:t>Medidas preventivas</a:t>
            </a:r>
          </a:p>
        </p:txBody>
      </p:sp>
      <p:sp>
        <p:nvSpPr>
          <p:cNvPr id="6" name="Content Placeholder 5"/>
          <p:cNvSpPr>
            <a:spLocks noGrp="1"/>
          </p:cNvSpPr>
          <p:nvPr>
            <p:ph sz="quarter" idx="4"/>
          </p:nvPr>
        </p:nvSpPr>
        <p:spPr>
          <a:xfrm>
            <a:off x="5791914" y="2087710"/>
            <a:ext cx="6104524" cy="4770290"/>
          </a:xfrm>
          <a:solidFill>
            <a:schemeClr val="accent1">
              <a:lumMod val="20000"/>
              <a:lumOff val="80000"/>
            </a:schemeClr>
          </a:solidFill>
        </p:spPr>
        <p:txBody>
          <a:bodyPr>
            <a:noAutofit/>
          </a:bodyPr>
          <a:lstStyle/>
          <a:p>
            <a:r>
              <a:rPr lang="es-ES" sz="3000" dirty="0"/>
              <a:t>Igual que para el agotamiento por calor.</a:t>
            </a:r>
          </a:p>
          <a:p>
            <a:pPr lvl="1"/>
            <a:r>
              <a:rPr lang="es-ES" sz="2600" dirty="0"/>
              <a:t>Aclimatación</a:t>
            </a:r>
          </a:p>
          <a:p>
            <a:pPr lvl="1"/>
            <a:r>
              <a:rPr lang="es-ES" sz="2600" dirty="0"/>
              <a:t>Beber cantidades adecuadas de agua durante todo el día.</a:t>
            </a:r>
          </a:p>
          <a:p>
            <a:pPr lvl="1"/>
            <a:r>
              <a:rPr lang="es-ES" sz="2600" dirty="0"/>
              <a:t>Tomar pequeños descansos a la sombra.</a:t>
            </a:r>
          </a:p>
          <a:p>
            <a:pPr lvl="1"/>
            <a:r>
              <a:rPr lang="es-ES" sz="2600" dirty="0"/>
              <a:t>Proteger la piel contra las quemaduras solares.</a:t>
            </a:r>
          </a:p>
          <a:p>
            <a:pPr lvl="1"/>
            <a:r>
              <a:rPr lang="es-ES" sz="2600" dirty="0"/>
              <a:t>Si es posible, realice un trabajo físico más pesado hacia la parte más fresca del día</a:t>
            </a:r>
            <a:endParaRPr lang="es-US" sz="2600" dirty="0"/>
          </a:p>
        </p:txBody>
      </p:sp>
    </p:spTree>
    <p:extLst>
      <p:ext uri="{BB962C8B-B14F-4D97-AF65-F5344CB8AC3E}">
        <p14:creationId xmlns:p14="http://schemas.microsoft.com/office/powerpoint/2010/main" val="2999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a:xfrm>
            <a:off x="3581400" y="1361837"/>
            <a:ext cx="8293768" cy="2852737"/>
          </a:xfrm>
        </p:spPr>
        <p:txBody>
          <a:bodyPr>
            <a:normAutofit fontScale="90000"/>
          </a:bodyPr>
          <a:lstStyle/>
          <a:p>
            <a:r>
              <a:rPr lang="es-US" b="1" dirty="0"/>
              <a:t>Sección 1:</a:t>
            </a:r>
            <a:br>
              <a:rPr lang="es-US" b="1" dirty="0"/>
            </a:br>
            <a:r>
              <a:rPr lang="es-US" sz="5300" b="1" dirty="0"/>
              <a:t>¿Por qué es importante la prevención de las enfermedades por el calor?</a:t>
            </a:r>
          </a:p>
        </p:txBody>
      </p:sp>
    </p:spTree>
    <p:extLst>
      <p:ext uri="{BB962C8B-B14F-4D97-AF65-F5344CB8AC3E}">
        <p14:creationId xmlns:p14="http://schemas.microsoft.com/office/powerpoint/2010/main" val="3539625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Heat stroke (Source Cal OSHA)&#10;" title="Heat stroke (Source Cal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7194013" y="1973551"/>
            <a:ext cx="4913083" cy="4216113"/>
          </a:xfrm>
        </p:spPr>
      </p:pic>
      <p:sp>
        <p:nvSpPr>
          <p:cNvPr id="2" name="Title 1"/>
          <p:cNvSpPr>
            <a:spLocks noGrp="1"/>
          </p:cNvSpPr>
          <p:nvPr>
            <p:ph type="title"/>
          </p:nvPr>
        </p:nvSpPr>
        <p:spPr>
          <a:xfrm>
            <a:off x="839788" y="267855"/>
            <a:ext cx="10515600" cy="775855"/>
          </a:xfrm>
        </p:spPr>
        <p:txBody>
          <a:bodyPr>
            <a:normAutofit/>
          </a:bodyPr>
          <a:lstStyle/>
          <a:p>
            <a:r>
              <a:rPr lang="es-ES" b="1" dirty="0"/>
              <a:t>Golpe de calor: signos y síntomas</a:t>
            </a:r>
            <a:endParaRPr lang="es-US" b="1" dirty="0"/>
          </a:p>
        </p:txBody>
      </p:sp>
      <p:sp>
        <p:nvSpPr>
          <p:cNvPr id="4" name="Content Placeholder 3"/>
          <p:cNvSpPr>
            <a:spLocks noGrp="1"/>
          </p:cNvSpPr>
          <p:nvPr>
            <p:ph sz="half" idx="2"/>
          </p:nvPr>
        </p:nvSpPr>
        <p:spPr>
          <a:xfrm>
            <a:off x="839789" y="1145310"/>
            <a:ext cx="10948260" cy="5044354"/>
          </a:xfrm>
        </p:spPr>
        <p:txBody>
          <a:bodyPr>
            <a:noAutofit/>
          </a:bodyPr>
          <a:lstStyle/>
          <a:p>
            <a:r>
              <a:rPr lang="es-US" sz="3200" dirty="0"/>
              <a:t>Temperatura corporal elevada por encima de 104 </a:t>
            </a:r>
            <a:r>
              <a:rPr lang="es-US" sz="3200" dirty="0">
                <a:sym typeface="Symbol" panose="05050102010706020507" pitchFamily="18" charset="2"/>
              </a:rPr>
              <a:t></a:t>
            </a:r>
            <a:r>
              <a:rPr lang="es-US" sz="3200" dirty="0"/>
              <a:t>F</a:t>
            </a:r>
          </a:p>
          <a:p>
            <a:r>
              <a:rPr lang="es-US" sz="3200" dirty="0"/>
              <a:t>Temperatura oral por encima de 103.2 </a:t>
            </a:r>
            <a:r>
              <a:rPr lang="es-US" sz="3200" dirty="0">
                <a:sym typeface="Symbol" panose="05050102010706020507" pitchFamily="18" charset="2"/>
              </a:rPr>
              <a:t></a:t>
            </a:r>
            <a:r>
              <a:rPr lang="es-US" sz="3200" dirty="0"/>
              <a:t>F</a:t>
            </a:r>
          </a:p>
          <a:p>
            <a:r>
              <a:rPr lang="es-ES" sz="3200" dirty="0"/>
              <a:t>Piel caliente, seca o sudor excesivo</a:t>
            </a:r>
          </a:p>
          <a:p>
            <a:r>
              <a:rPr lang="es-ES" sz="3200" dirty="0"/>
              <a:t>Desmayo o pérdida de conciencia.</a:t>
            </a:r>
          </a:p>
          <a:p>
            <a:r>
              <a:rPr lang="es-ES" sz="3200" dirty="0"/>
              <a:t>Convulsiones o convulsiones.</a:t>
            </a:r>
          </a:p>
          <a:p>
            <a:r>
              <a:rPr lang="es-ES" sz="3200" dirty="0"/>
              <a:t>Confusión mental, agitación.</a:t>
            </a:r>
          </a:p>
          <a:p>
            <a:r>
              <a:rPr lang="es-ES" sz="3200" dirty="0"/>
              <a:t>Comportamiento irracional</a:t>
            </a:r>
          </a:p>
          <a:p>
            <a:r>
              <a:rPr lang="es-ES" sz="3200" dirty="0"/>
              <a:t>Torpeza</a:t>
            </a:r>
          </a:p>
          <a:p>
            <a:r>
              <a:rPr lang="es-ES" sz="3200" dirty="0"/>
              <a:t>Habla confusamente</a:t>
            </a:r>
            <a:endParaRPr lang="es-US" sz="3200" dirty="0"/>
          </a:p>
        </p:txBody>
      </p:sp>
      <p:sp>
        <p:nvSpPr>
          <p:cNvPr id="5" name="Text Placeholder 4"/>
          <p:cNvSpPr>
            <a:spLocks noGrp="1"/>
          </p:cNvSpPr>
          <p:nvPr>
            <p:ph type="body" sz="quarter" idx="3"/>
          </p:nvPr>
        </p:nvSpPr>
        <p:spPr>
          <a:xfrm>
            <a:off x="7623231" y="6189664"/>
            <a:ext cx="4483865" cy="566736"/>
          </a:xfrm>
        </p:spPr>
        <p:txBody>
          <a:bodyPr/>
          <a:lstStyle/>
          <a:p>
            <a:pPr algn="ctr"/>
            <a:r>
              <a:rPr lang="es-US"/>
              <a:t>Heat stroke (Source Cal OSHA)</a:t>
            </a:r>
          </a:p>
        </p:txBody>
      </p:sp>
    </p:spTree>
    <p:extLst>
      <p:ext uri="{BB962C8B-B14F-4D97-AF65-F5344CB8AC3E}">
        <p14:creationId xmlns:p14="http://schemas.microsoft.com/office/powerpoint/2010/main" val="2690540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13" y="328613"/>
            <a:ext cx="9235809" cy="905276"/>
          </a:xfrm>
        </p:spPr>
        <p:txBody>
          <a:bodyPr>
            <a:normAutofit fontScale="90000"/>
          </a:bodyPr>
          <a:lstStyle/>
          <a:p>
            <a:r>
              <a:rPr lang="es-US" b="1" dirty="0"/>
              <a:t>Golpe de calor: Tratamiento de primeros auxilios</a:t>
            </a:r>
          </a:p>
        </p:txBody>
      </p:sp>
      <p:pic>
        <p:nvPicPr>
          <p:cNvPr id="6" name="Content Placeholder 5" descr="Ambulance" title="Ambulance"/>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9419423" y="185853"/>
            <a:ext cx="2588964" cy="1661754"/>
          </a:xfrm>
        </p:spPr>
      </p:pic>
      <p:sp>
        <p:nvSpPr>
          <p:cNvPr id="4" name="Content Placeholder 3"/>
          <p:cNvSpPr>
            <a:spLocks noGrp="1"/>
          </p:cNvSpPr>
          <p:nvPr>
            <p:ph sz="half" idx="2"/>
          </p:nvPr>
        </p:nvSpPr>
        <p:spPr>
          <a:xfrm>
            <a:off x="638978" y="1233889"/>
            <a:ext cx="11369408" cy="5438258"/>
          </a:xfrm>
        </p:spPr>
        <p:txBody>
          <a:bodyPr>
            <a:noAutofit/>
          </a:bodyPr>
          <a:lstStyle/>
          <a:p>
            <a:r>
              <a:rPr lang="es-ES" b="1" dirty="0"/>
              <a:t>Busque atención médica inmediata (llame al 911)</a:t>
            </a:r>
          </a:p>
          <a:p>
            <a:r>
              <a:rPr lang="es-ES" b="1" dirty="0"/>
              <a:t>Proporcionar enfriamiento inmediato y agresivo a su cuerpo.</a:t>
            </a:r>
          </a:p>
          <a:p>
            <a:pPr lvl="1"/>
            <a:r>
              <a:rPr lang="es-ES" sz="2200" dirty="0"/>
              <a:t>Elevar los pies por encima del nivel del corazón</a:t>
            </a:r>
          </a:p>
          <a:p>
            <a:pPr lvl="1"/>
            <a:r>
              <a:rPr lang="es-ES" sz="2200" dirty="0"/>
              <a:t>Quitar o aflojar la ropa innecesaria.</a:t>
            </a:r>
          </a:p>
          <a:p>
            <a:pPr lvl="1"/>
            <a:r>
              <a:rPr lang="es-ES" sz="2200" dirty="0"/>
              <a:t>Paquete de hielo en la ingle y las áreas de las axilas</a:t>
            </a:r>
          </a:p>
          <a:p>
            <a:pPr lvl="1"/>
            <a:r>
              <a:rPr lang="es-ES" sz="2200" dirty="0"/>
              <a:t>Remoje la piel con agua fría y ventile vigorosamente para aumentar el enfriamiento de la piel</a:t>
            </a:r>
          </a:p>
          <a:p>
            <a:pPr lvl="1"/>
            <a:r>
              <a:rPr lang="es-ES" sz="2200" dirty="0"/>
              <a:t>Como alternativa, sumérjalos en una tina de agua fría o rocíe el cuerpo con grandes cantidades de agua fría.</a:t>
            </a:r>
          </a:p>
          <a:p>
            <a:pPr lvl="1"/>
            <a:r>
              <a:rPr lang="es-ES" sz="2200" dirty="0"/>
              <a:t>No le dé a la persona líquidos para beber si está inconsciente o vomita.</a:t>
            </a:r>
          </a:p>
          <a:p>
            <a:pPr lvl="1"/>
            <a:r>
              <a:rPr lang="es-ES" sz="2200" dirty="0"/>
              <a:t>Monitoree la temperatura corporal y continúe con los esfuerzos de enfriamiento hasta que la temperatura corporal vuelva a una temperatura normal por debajo de 99 F (37 C).</a:t>
            </a:r>
          </a:p>
          <a:p>
            <a:pPr lvl="1"/>
            <a:r>
              <a:rPr lang="es-ES" sz="2200" dirty="0"/>
              <a:t>Administre RCP según sea necesario, si se detiene la circulación sanguínea o la respiración, hasta que lleguen los servicios médicos de emergencia</a:t>
            </a:r>
            <a:endParaRPr lang="es-US" sz="2600" dirty="0"/>
          </a:p>
        </p:txBody>
      </p:sp>
      <p:sp>
        <p:nvSpPr>
          <p:cNvPr id="5" name="Text Placeholder 4"/>
          <p:cNvSpPr>
            <a:spLocks noGrp="1"/>
          </p:cNvSpPr>
          <p:nvPr>
            <p:ph type="body" sz="quarter" idx="13"/>
          </p:nvPr>
        </p:nvSpPr>
        <p:spPr>
          <a:xfrm>
            <a:off x="9720263" y="2026879"/>
            <a:ext cx="2068628" cy="322263"/>
          </a:xfrm>
        </p:spPr>
        <p:txBody>
          <a:bodyPr>
            <a:normAutofit fontScale="70000" lnSpcReduction="20000"/>
          </a:bodyPr>
          <a:lstStyle/>
          <a:p>
            <a:pPr marL="0" indent="0" algn="ctr">
              <a:buNone/>
            </a:pPr>
            <a:r>
              <a:rPr lang="es-US"/>
              <a:t>Call 911 (OSHA)</a:t>
            </a:r>
          </a:p>
        </p:txBody>
      </p:sp>
    </p:spTree>
    <p:extLst>
      <p:ext uri="{BB962C8B-B14F-4D97-AF65-F5344CB8AC3E}">
        <p14:creationId xmlns:p14="http://schemas.microsoft.com/office/powerpoint/2010/main" val="2828923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Tratamiento de primeros auxilios para el golpe de calor</a:t>
            </a:r>
            <a:endParaRPr lang="es-US" dirty="0"/>
          </a:p>
        </p:txBody>
      </p:sp>
      <p:sp>
        <p:nvSpPr>
          <p:cNvPr id="3" name="Text Placeholder 2"/>
          <p:cNvSpPr>
            <a:spLocks noGrp="1"/>
          </p:cNvSpPr>
          <p:nvPr>
            <p:ph type="body" idx="1"/>
          </p:nvPr>
        </p:nvSpPr>
        <p:spPr>
          <a:xfrm>
            <a:off x="1082113" y="1681163"/>
            <a:ext cx="4673136" cy="823912"/>
          </a:xfrm>
        </p:spPr>
        <p:txBody>
          <a:bodyPr/>
          <a:lstStyle/>
          <a:p>
            <a:r>
              <a:rPr lang="es-ES" dirty="0"/>
              <a:t>Paquete de hielo a lo largo del brazo y la ingle </a:t>
            </a:r>
            <a:r>
              <a:rPr lang="es-US" dirty="0"/>
              <a:t>(</a:t>
            </a:r>
            <a:r>
              <a:rPr lang="es-US" dirty="0" err="1"/>
              <a:t>Source</a:t>
            </a:r>
            <a:r>
              <a:rPr lang="es-US" dirty="0"/>
              <a:t>: DOD)</a:t>
            </a:r>
          </a:p>
        </p:txBody>
      </p:sp>
      <p:pic>
        <p:nvPicPr>
          <p:cNvPr id="7" name="Content Placeholder 6" descr="Pack Ice along arm pit and groin areas (Source: DOD)&#10;" title="Pack Ice along arm pit and groin areas (Source: DOD)"/>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082113" y="2593210"/>
            <a:ext cx="4673136" cy="3684588"/>
          </a:xfrm>
        </p:spPr>
      </p:pic>
      <p:sp>
        <p:nvSpPr>
          <p:cNvPr id="5" name="Text Placeholder 4"/>
          <p:cNvSpPr>
            <a:spLocks noGrp="1"/>
          </p:cNvSpPr>
          <p:nvPr>
            <p:ph type="body" sz="quarter" idx="3"/>
          </p:nvPr>
        </p:nvSpPr>
        <p:spPr/>
        <p:txBody>
          <a:bodyPr/>
          <a:lstStyle/>
          <a:p>
            <a:r>
              <a:rPr lang="es-ES" dirty="0"/>
              <a:t>Quitar la ropa, rociar la piel con agua y ventilar vigorosamente  </a:t>
            </a:r>
            <a:r>
              <a:rPr lang="es-US" dirty="0"/>
              <a:t>(</a:t>
            </a:r>
            <a:r>
              <a:rPr lang="es-US" dirty="0" err="1"/>
              <a:t>Source</a:t>
            </a:r>
            <a:r>
              <a:rPr lang="es-US" dirty="0"/>
              <a:t>: CDC)  </a:t>
            </a:r>
          </a:p>
        </p:txBody>
      </p:sp>
      <p:pic>
        <p:nvPicPr>
          <p:cNvPr id="14" name="Content Placeholder 13" descr="Remove clothing, spray skin with water and fan vigorously (Source: CDC)  &#10;" title="Remove clothing, spray skin with water and fan vigorously (Source: CDC)  "/>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6245281" y="2786388"/>
            <a:ext cx="5110107" cy="2942382"/>
          </a:xfrm>
          <a:prstGeom prst="rect">
            <a:avLst/>
          </a:prstGeom>
        </p:spPr>
      </p:pic>
    </p:spTree>
    <p:extLst>
      <p:ext uri="{BB962C8B-B14F-4D97-AF65-F5344CB8AC3E}">
        <p14:creationId xmlns:p14="http://schemas.microsoft.com/office/powerpoint/2010/main" val="2707394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s-US" b="1" dirty="0"/>
              <a:t>Golpe de calor: Reportando</a:t>
            </a:r>
          </a:p>
        </p:txBody>
      </p:sp>
      <p:sp>
        <p:nvSpPr>
          <p:cNvPr id="4" name="Content Placeholder 3"/>
          <p:cNvSpPr>
            <a:spLocks noGrp="1"/>
          </p:cNvSpPr>
          <p:nvPr>
            <p:ph sz="half" idx="2"/>
          </p:nvPr>
        </p:nvSpPr>
        <p:spPr>
          <a:xfrm>
            <a:off x="923636" y="1560945"/>
            <a:ext cx="6530109" cy="4922981"/>
          </a:xfrm>
        </p:spPr>
        <p:txBody>
          <a:bodyPr>
            <a:noAutofit/>
          </a:bodyPr>
          <a:lstStyle/>
          <a:p>
            <a:r>
              <a:rPr lang="es-ES" sz="4000" b="1" dirty="0"/>
              <a:t>Busque atención médica inmediata (llame al 911)</a:t>
            </a:r>
          </a:p>
          <a:p>
            <a:r>
              <a:rPr lang="es-US" sz="4400" dirty="0"/>
              <a:t>Informe al supervisor o gerente de seguridad</a:t>
            </a:r>
          </a:p>
        </p:txBody>
      </p:sp>
      <p:sp>
        <p:nvSpPr>
          <p:cNvPr id="5" name="Text Placeholder 4"/>
          <p:cNvSpPr>
            <a:spLocks noGrp="1"/>
          </p:cNvSpPr>
          <p:nvPr>
            <p:ph type="body" sz="quarter" idx="3"/>
          </p:nvPr>
        </p:nvSpPr>
        <p:spPr>
          <a:xfrm>
            <a:off x="8370639" y="4847980"/>
            <a:ext cx="3194196" cy="498224"/>
          </a:xfrm>
        </p:spPr>
        <p:txBody>
          <a:bodyPr/>
          <a:lstStyle/>
          <a:p>
            <a:pPr algn="ctr"/>
            <a:r>
              <a:rPr lang="es-US"/>
              <a:t>Hospital (Clipart)</a:t>
            </a:r>
          </a:p>
        </p:txBody>
      </p:sp>
      <p:pic>
        <p:nvPicPr>
          <p:cNvPr id="3" name="Content Placeholder 2" descr="Hospital (Clipart)&#10;" title="Hospital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370639" y="1560945"/>
            <a:ext cx="3194050" cy="3157456"/>
          </a:xfrm>
        </p:spPr>
      </p:pic>
    </p:spTree>
    <p:extLst>
      <p:ext uri="{BB962C8B-B14F-4D97-AF65-F5344CB8AC3E}">
        <p14:creationId xmlns:p14="http://schemas.microsoft.com/office/powerpoint/2010/main" val="955070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865" y="205971"/>
            <a:ext cx="7874554" cy="1325563"/>
          </a:xfrm>
        </p:spPr>
        <p:txBody>
          <a:bodyPr>
            <a:normAutofit fontScale="90000"/>
          </a:bodyPr>
          <a:lstStyle/>
          <a:p>
            <a:r>
              <a:rPr lang="es-US" b="1" dirty="0"/>
              <a:t>Investigación de NIOSH : Paisajismo</a:t>
            </a:r>
            <a:r>
              <a:rPr lang="es-US" dirty="0"/>
              <a:t/>
            </a:r>
            <a:br>
              <a:rPr lang="es-US" dirty="0"/>
            </a:br>
            <a:r>
              <a:rPr lang="es-US" sz="3200" dirty="0"/>
              <a:t>FACE #02-MI-75-01 </a:t>
            </a:r>
            <a:endParaRPr lang="es-US" dirty="0"/>
          </a:p>
        </p:txBody>
      </p:sp>
      <p:sp>
        <p:nvSpPr>
          <p:cNvPr id="3" name="Text Placeholder 2"/>
          <p:cNvSpPr>
            <a:spLocks noGrp="1"/>
          </p:cNvSpPr>
          <p:nvPr>
            <p:ph type="body" idx="1"/>
          </p:nvPr>
        </p:nvSpPr>
        <p:spPr>
          <a:xfrm>
            <a:off x="303866" y="1357313"/>
            <a:ext cx="8652848" cy="887123"/>
          </a:xfrm>
        </p:spPr>
        <p:txBody>
          <a:bodyPr>
            <a:noAutofit/>
          </a:bodyPr>
          <a:lstStyle/>
          <a:p>
            <a:r>
              <a:rPr lang="es-ES" sz="3200" dirty="0"/>
              <a:t>¿Qué factores contribuyeron a su estrés por calor?</a:t>
            </a:r>
            <a:endParaRPr lang="es-US" sz="3200" dirty="0"/>
          </a:p>
        </p:txBody>
      </p:sp>
      <p:sp>
        <p:nvSpPr>
          <p:cNvPr id="4" name="Content Placeholder 3"/>
          <p:cNvSpPr>
            <a:spLocks noGrp="1"/>
          </p:cNvSpPr>
          <p:nvPr>
            <p:ph sz="half" idx="2"/>
          </p:nvPr>
        </p:nvSpPr>
        <p:spPr>
          <a:xfrm>
            <a:off x="980901" y="2332653"/>
            <a:ext cx="7975812" cy="4319376"/>
          </a:xfrm>
        </p:spPr>
        <p:txBody>
          <a:bodyPr>
            <a:noAutofit/>
          </a:bodyPr>
          <a:lstStyle/>
          <a:p>
            <a:r>
              <a:rPr lang="es-ES" sz="3200" dirty="0"/>
              <a:t>Hombre de 30 años de edad realizando trabajos de jardinería.</a:t>
            </a:r>
          </a:p>
          <a:p>
            <a:r>
              <a:rPr lang="es-ES" sz="3200" dirty="0"/>
              <a:t>Dos capas de ropa</a:t>
            </a:r>
          </a:p>
          <a:p>
            <a:r>
              <a:rPr lang="es-ES" sz="3200" dirty="0"/>
              <a:t>Afuera en sol durante el verano.</a:t>
            </a:r>
          </a:p>
          <a:p>
            <a:pPr lvl="1"/>
            <a:r>
              <a:rPr lang="es-ES" sz="2800" dirty="0"/>
              <a:t>Temperatura 81 ° F</a:t>
            </a:r>
          </a:p>
          <a:p>
            <a:pPr lvl="1"/>
            <a:r>
              <a:rPr lang="es-ES" sz="2800" dirty="0"/>
              <a:t>Humedad probable&gt; 60% (no reportada)</a:t>
            </a:r>
          </a:p>
          <a:p>
            <a:r>
              <a:rPr lang="es-ES" sz="3200" dirty="0"/>
              <a:t>Tomando un antidepresivo y antipsicótico.</a:t>
            </a:r>
          </a:p>
          <a:p>
            <a:pPr lvl="1"/>
            <a:r>
              <a:rPr lang="es-ES" sz="2800" dirty="0"/>
              <a:t>Los antipsicóticos tenían advertencia sobre las exposiciones al calor y el esfuerzo físico intenso.</a:t>
            </a:r>
            <a:endParaRPr lang="es-US" dirty="0"/>
          </a:p>
        </p:txBody>
      </p:sp>
      <p:sp>
        <p:nvSpPr>
          <p:cNvPr id="5" name="Text Placeholder 4"/>
          <p:cNvSpPr>
            <a:spLocks noGrp="1"/>
          </p:cNvSpPr>
          <p:nvPr>
            <p:ph type="body" sz="quarter" idx="3"/>
          </p:nvPr>
        </p:nvSpPr>
        <p:spPr>
          <a:xfrm>
            <a:off x="9063230" y="6020911"/>
            <a:ext cx="3017520" cy="337503"/>
          </a:xfrm>
        </p:spPr>
        <p:txBody>
          <a:bodyPr>
            <a:normAutofit lnSpcReduction="10000"/>
          </a:bodyPr>
          <a:lstStyle/>
          <a:p>
            <a:pPr algn="ctr"/>
            <a:r>
              <a:rPr lang="es-US" sz="1800" b="0"/>
              <a:t>Landscaping (Source: NIOSH)</a:t>
            </a:r>
          </a:p>
        </p:txBody>
      </p:sp>
      <p:pic>
        <p:nvPicPr>
          <p:cNvPr id="12" name="Content Placeholder 11" descr="Landscaping (Source: NIOSH)&#10;" title="Landscaping (Source: NIOSH)"/>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111727" y="185948"/>
            <a:ext cx="2920527" cy="5652992"/>
          </a:xfrm>
        </p:spPr>
      </p:pic>
    </p:spTree>
    <p:extLst>
      <p:ext uri="{BB962C8B-B14F-4D97-AF65-F5344CB8AC3E}">
        <p14:creationId xmlns:p14="http://schemas.microsoft.com/office/powerpoint/2010/main" val="4152526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210286"/>
          </a:xfrm>
        </p:spPr>
        <p:txBody>
          <a:bodyPr>
            <a:normAutofit fontScale="90000"/>
          </a:bodyPr>
          <a:lstStyle/>
          <a:p>
            <a:r>
              <a:rPr lang="es-ES" b="1" dirty="0"/>
              <a:t>Sufrió y murió de un golpe de calor debido a una intoxicación múltiple por drogas.</a:t>
            </a:r>
            <a:endParaRPr lang="es-US" b="1" dirty="0"/>
          </a:p>
        </p:txBody>
      </p:sp>
      <p:sp>
        <p:nvSpPr>
          <p:cNvPr id="4" name="Content Placeholder 3"/>
          <p:cNvSpPr>
            <a:spLocks noGrp="1"/>
          </p:cNvSpPr>
          <p:nvPr>
            <p:ph sz="half" idx="2"/>
          </p:nvPr>
        </p:nvSpPr>
        <p:spPr>
          <a:xfrm>
            <a:off x="1013552" y="1817783"/>
            <a:ext cx="7414352" cy="4245970"/>
          </a:xfrm>
        </p:spPr>
        <p:txBody>
          <a:bodyPr>
            <a:noAutofit/>
          </a:bodyPr>
          <a:lstStyle/>
          <a:p>
            <a:r>
              <a:rPr lang="es-ES" sz="3200" dirty="0"/>
              <a:t>Se quejó de estar mareado y sin aliento a las 3 de la tarde.</a:t>
            </a:r>
          </a:p>
          <a:p>
            <a:r>
              <a:rPr lang="es-ES" sz="3200" dirty="0"/>
              <a:t>El compañero de trabajo le trajo agua y le ofreció ayuda, pero él se negó a ayudarlo.</a:t>
            </a:r>
          </a:p>
          <a:p>
            <a:r>
              <a:rPr lang="es-ES" sz="3200" dirty="0"/>
              <a:t>Trabajé 30 minutos más en otro lugar y luego se derrumbó.</a:t>
            </a:r>
          </a:p>
          <a:p>
            <a:r>
              <a:rPr lang="es-ES" sz="3200" dirty="0"/>
              <a:t>Después de ser transportado al hospital, su temperatura corporal era de 107.6 ° F</a:t>
            </a:r>
            <a:endParaRPr lang="es-US" sz="3200" dirty="0"/>
          </a:p>
        </p:txBody>
      </p:sp>
      <p:sp>
        <p:nvSpPr>
          <p:cNvPr id="5" name="Text Placeholder 4"/>
          <p:cNvSpPr>
            <a:spLocks noGrp="1"/>
          </p:cNvSpPr>
          <p:nvPr>
            <p:ph type="body" sz="quarter" idx="3"/>
          </p:nvPr>
        </p:nvSpPr>
        <p:spPr>
          <a:xfrm>
            <a:off x="8721325" y="6289665"/>
            <a:ext cx="3017520" cy="337503"/>
          </a:xfrm>
        </p:spPr>
        <p:txBody>
          <a:bodyPr>
            <a:normAutofit fontScale="92500"/>
          </a:bodyPr>
          <a:lstStyle/>
          <a:p>
            <a:pPr algn="ctr"/>
            <a:r>
              <a:rPr lang="es-US" sz="1800" b="0"/>
              <a:t>Ambulance (Source: Cal OSHA)</a:t>
            </a:r>
          </a:p>
        </p:txBody>
      </p:sp>
      <p:pic>
        <p:nvPicPr>
          <p:cNvPr id="9" name="Content Placeholder 8" descr="Ambulance (Source: Cal OSHA)&#10;" title="Ambulance (Source: Cal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537441" y="3890870"/>
            <a:ext cx="3385289" cy="2172883"/>
          </a:xfrm>
        </p:spPr>
      </p:pic>
    </p:spTree>
    <p:extLst>
      <p:ext uri="{BB962C8B-B14F-4D97-AF65-F5344CB8AC3E}">
        <p14:creationId xmlns:p14="http://schemas.microsoft.com/office/powerpoint/2010/main" val="929470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813679"/>
          </a:xfrm>
        </p:spPr>
        <p:txBody>
          <a:bodyPr>
            <a:normAutofit fontScale="90000"/>
          </a:bodyPr>
          <a:lstStyle/>
          <a:p>
            <a:r>
              <a:rPr lang="es-US" b="1" dirty="0"/>
              <a:t>Recomendaciones de la Investigación de NIOSH</a:t>
            </a:r>
            <a:endParaRPr lang="es-US" dirty="0"/>
          </a:p>
        </p:txBody>
      </p:sp>
      <p:sp>
        <p:nvSpPr>
          <p:cNvPr id="4" name="Content Placeholder 3"/>
          <p:cNvSpPr>
            <a:spLocks noGrp="1"/>
          </p:cNvSpPr>
          <p:nvPr>
            <p:ph sz="half" idx="2"/>
          </p:nvPr>
        </p:nvSpPr>
        <p:spPr>
          <a:xfrm>
            <a:off x="839788" y="1266730"/>
            <a:ext cx="10816058" cy="5376958"/>
          </a:xfrm>
        </p:spPr>
        <p:txBody>
          <a:bodyPr>
            <a:noAutofit/>
          </a:bodyPr>
          <a:lstStyle/>
          <a:p>
            <a:pPr marL="514350" indent="-514350">
              <a:buFont typeface="+mj-lt"/>
              <a:buAutoNum type="arabicPeriod"/>
            </a:pPr>
            <a:r>
              <a:rPr lang="es-ES" sz="3200" dirty="0"/>
              <a:t>Cuando hace calor afuera, los supervisores deben controlar constantemente a sus empleados por estrés por calor.</a:t>
            </a:r>
          </a:p>
          <a:p>
            <a:pPr marL="514350" indent="-514350">
              <a:buFont typeface="+mj-lt"/>
              <a:buAutoNum type="arabicPeriod"/>
            </a:pPr>
            <a:r>
              <a:rPr lang="es-ES" sz="3200" dirty="0"/>
              <a:t>Haga que el personal médico ayude a los trabajadores que toman medicamentos a comprender qué les puede pasar cuando están afuera en condiciones de mucho calor.</a:t>
            </a:r>
          </a:p>
          <a:p>
            <a:pPr marL="514350" indent="-514350">
              <a:buFont typeface="+mj-lt"/>
              <a:buAutoNum type="arabicPeriod"/>
            </a:pPr>
            <a:r>
              <a:rPr lang="es-ES" sz="3200" dirty="0"/>
              <a:t>Capacitar al personal en enfermedades relacionadas con el calor antes de que comience el verano.</a:t>
            </a:r>
          </a:p>
          <a:p>
            <a:pPr marL="514350" indent="-514350">
              <a:buFont typeface="+mj-lt"/>
              <a:buAutoNum type="arabicPeriod"/>
            </a:pPr>
            <a:r>
              <a:rPr lang="es-ES" sz="3200" dirty="0"/>
              <a:t>Capacitar al personal en signos y síntomas de enfermedades relacionadas con el calor.</a:t>
            </a:r>
          </a:p>
          <a:p>
            <a:pPr marL="514350" indent="-514350">
              <a:buFont typeface="+mj-lt"/>
              <a:buAutoNum type="arabicPeriod"/>
            </a:pPr>
            <a:r>
              <a:rPr lang="es-ES" sz="3200" dirty="0"/>
              <a:t>Dar recordatorios durante todo el día sobre los líquidos que se toman.</a:t>
            </a:r>
            <a:endParaRPr lang="es-US" sz="4000" dirty="0"/>
          </a:p>
        </p:txBody>
      </p:sp>
    </p:spTree>
    <p:extLst>
      <p:ext uri="{BB962C8B-B14F-4D97-AF65-F5344CB8AC3E}">
        <p14:creationId xmlns:p14="http://schemas.microsoft.com/office/powerpoint/2010/main" val="1205988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80184"/>
          </a:xfrm>
        </p:spPr>
        <p:txBody>
          <a:bodyPr/>
          <a:lstStyle/>
          <a:p>
            <a:r>
              <a:rPr lang="es-US" b="1" dirty="0"/>
              <a:t>Rabdomiólisis: Causa y Prevención</a:t>
            </a:r>
            <a:endParaRPr lang="es-US" dirty="0"/>
          </a:p>
        </p:txBody>
      </p:sp>
      <p:sp>
        <p:nvSpPr>
          <p:cNvPr id="3" name="Text Placeholder 2"/>
          <p:cNvSpPr>
            <a:spLocks noGrp="1"/>
          </p:cNvSpPr>
          <p:nvPr>
            <p:ph type="body" idx="1"/>
          </p:nvPr>
        </p:nvSpPr>
        <p:spPr>
          <a:xfrm>
            <a:off x="646544" y="1154837"/>
            <a:ext cx="4895273" cy="754327"/>
          </a:xfrm>
          <a:solidFill>
            <a:schemeClr val="accent4">
              <a:lumMod val="20000"/>
              <a:lumOff val="80000"/>
            </a:schemeClr>
          </a:solidFill>
        </p:spPr>
        <p:txBody>
          <a:bodyPr>
            <a:normAutofit/>
          </a:bodyPr>
          <a:lstStyle/>
          <a:p>
            <a:r>
              <a:rPr lang="es-US" sz="4000" u="sng" dirty="0"/>
              <a:t>Causa</a:t>
            </a:r>
          </a:p>
        </p:txBody>
      </p:sp>
      <p:sp>
        <p:nvSpPr>
          <p:cNvPr id="4" name="Content Placeholder 3"/>
          <p:cNvSpPr>
            <a:spLocks noGrp="1"/>
          </p:cNvSpPr>
          <p:nvPr>
            <p:ph sz="half" idx="2"/>
          </p:nvPr>
        </p:nvSpPr>
        <p:spPr>
          <a:xfrm>
            <a:off x="646546" y="1825556"/>
            <a:ext cx="4895272" cy="4803843"/>
          </a:xfrm>
          <a:solidFill>
            <a:schemeClr val="accent4">
              <a:lumMod val="20000"/>
              <a:lumOff val="80000"/>
            </a:schemeClr>
          </a:solidFill>
        </p:spPr>
        <p:txBody>
          <a:bodyPr>
            <a:noAutofit/>
          </a:bodyPr>
          <a:lstStyle/>
          <a:p>
            <a:pPr marL="0" lvl="0" indent="0">
              <a:buNone/>
            </a:pPr>
            <a:r>
              <a:rPr lang="es-ES" dirty="0"/>
              <a:t>A veces causada por una combinación de estrés por calor y esfuerzo físico prolongado</a:t>
            </a:r>
          </a:p>
          <a:p>
            <a:pPr marL="0" lvl="0" indent="0">
              <a:buNone/>
            </a:pPr>
            <a:r>
              <a:rPr lang="es-ES" dirty="0"/>
              <a:t>El músculo comienza a descomponerse y morir, liberando proteínas y electrolitos en el torrente sanguíneo</a:t>
            </a:r>
            <a:r>
              <a:rPr lang="es-US" dirty="0"/>
              <a:t>.  </a:t>
            </a:r>
          </a:p>
          <a:p>
            <a:pPr marL="457200" lvl="1" indent="0">
              <a:buNone/>
            </a:pPr>
            <a:endParaRPr lang="es-US" sz="800" b="1" dirty="0"/>
          </a:p>
          <a:p>
            <a:pPr marL="457200" lvl="1" indent="0">
              <a:buNone/>
            </a:pPr>
            <a:r>
              <a:rPr lang="es-ES" b="1" dirty="0"/>
              <a:t>Esta es una condición potencialmente mortal que afecta a los riñones y requiere atención médica inmediata</a:t>
            </a:r>
            <a:r>
              <a:rPr lang="es-US" b="1" dirty="0"/>
              <a:t>.</a:t>
            </a:r>
            <a:endParaRPr lang="es-US" sz="2800" b="1" dirty="0"/>
          </a:p>
        </p:txBody>
      </p:sp>
      <p:sp>
        <p:nvSpPr>
          <p:cNvPr id="5" name="Text Placeholder 4"/>
          <p:cNvSpPr>
            <a:spLocks noGrp="1"/>
          </p:cNvSpPr>
          <p:nvPr>
            <p:ph type="body" sz="quarter" idx="3"/>
          </p:nvPr>
        </p:nvSpPr>
        <p:spPr>
          <a:xfrm>
            <a:off x="5689600" y="1130660"/>
            <a:ext cx="6262254" cy="823912"/>
          </a:xfrm>
          <a:solidFill>
            <a:schemeClr val="accent1">
              <a:lumMod val="20000"/>
              <a:lumOff val="80000"/>
            </a:schemeClr>
          </a:solidFill>
        </p:spPr>
        <p:txBody>
          <a:bodyPr>
            <a:normAutofit/>
          </a:bodyPr>
          <a:lstStyle/>
          <a:p>
            <a:r>
              <a:rPr lang="es-US" sz="4000" u="sng" dirty="0"/>
              <a:t>Medidas preventivas</a:t>
            </a:r>
          </a:p>
        </p:txBody>
      </p:sp>
      <p:sp>
        <p:nvSpPr>
          <p:cNvPr id="6" name="Content Placeholder 5"/>
          <p:cNvSpPr>
            <a:spLocks noGrp="1"/>
          </p:cNvSpPr>
          <p:nvPr>
            <p:ph sz="quarter" idx="4"/>
          </p:nvPr>
        </p:nvSpPr>
        <p:spPr>
          <a:xfrm>
            <a:off x="5689600" y="1967633"/>
            <a:ext cx="6262253" cy="4396220"/>
          </a:xfrm>
          <a:solidFill>
            <a:schemeClr val="accent1">
              <a:lumMod val="20000"/>
              <a:lumOff val="80000"/>
            </a:schemeClr>
          </a:solidFill>
        </p:spPr>
        <p:txBody>
          <a:bodyPr>
            <a:normAutofit fontScale="77500" lnSpcReduction="20000"/>
          </a:bodyPr>
          <a:lstStyle/>
          <a:p>
            <a:r>
              <a:rPr lang="es-ES" dirty="0"/>
              <a:t>Igual que para el agotamiento por calor y el golpe de calor.</a:t>
            </a:r>
          </a:p>
          <a:p>
            <a:r>
              <a:rPr lang="es-ES" dirty="0"/>
              <a:t>Evite el esfuerzo excesivo, como levantar objetos más pesados de lo que puede levantar o estirar cómodamente los músculos hasta un punto donde ya no puedan funcionar correctamente.</a:t>
            </a:r>
          </a:p>
          <a:p>
            <a:r>
              <a:rPr lang="es-ES" dirty="0"/>
              <a:t>Las personas con diabetes, afecciones de la tiroides o distrofia muscular tienen un mayor riesgo.</a:t>
            </a:r>
          </a:p>
          <a:p>
            <a:r>
              <a:rPr lang="es-ES" dirty="0"/>
              <a:t>Las personas con una infección viral, como la gripe, el VIH o el herpes, tienen un mayor riesgo.</a:t>
            </a:r>
          </a:p>
          <a:p>
            <a:r>
              <a:rPr lang="es-ES" dirty="0"/>
              <a:t>El uso de alcohol y drogas ilegales, como la heroína, la cocaína y las anfetaminas puede aumentar el riesgo.</a:t>
            </a:r>
          </a:p>
          <a:p>
            <a:r>
              <a:rPr lang="es-ES" dirty="0"/>
              <a:t>Algunos medicamentos, como los antipsicóticos o las estatinas, pueden aumentar el riesgo.</a:t>
            </a:r>
            <a:endParaRPr lang="es-US" dirty="0"/>
          </a:p>
        </p:txBody>
      </p:sp>
    </p:spTree>
    <p:extLst>
      <p:ext uri="{BB962C8B-B14F-4D97-AF65-F5344CB8AC3E}">
        <p14:creationId xmlns:p14="http://schemas.microsoft.com/office/powerpoint/2010/main" val="3675090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67855"/>
            <a:ext cx="10515600" cy="775855"/>
          </a:xfrm>
        </p:spPr>
        <p:txBody>
          <a:bodyPr>
            <a:normAutofit/>
          </a:bodyPr>
          <a:lstStyle/>
          <a:p>
            <a:r>
              <a:rPr lang="es-US" b="1" dirty="0"/>
              <a:t>Rabdomiólisis: signos y síntomas</a:t>
            </a:r>
          </a:p>
        </p:txBody>
      </p:sp>
      <p:sp>
        <p:nvSpPr>
          <p:cNvPr id="4" name="Content Placeholder 3"/>
          <p:cNvSpPr>
            <a:spLocks noGrp="1"/>
          </p:cNvSpPr>
          <p:nvPr>
            <p:ph sz="half" idx="2"/>
          </p:nvPr>
        </p:nvSpPr>
        <p:spPr>
          <a:xfrm>
            <a:off x="839788" y="1145309"/>
            <a:ext cx="8775699" cy="5584103"/>
          </a:xfrm>
        </p:spPr>
        <p:txBody>
          <a:bodyPr>
            <a:noAutofit/>
          </a:bodyPr>
          <a:lstStyle/>
          <a:p>
            <a:r>
              <a:rPr lang="es-ES" sz="2600" dirty="0"/>
              <a:t>Calambres musculares, dolor y / o pérdida de rango</a:t>
            </a:r>
          </a:p>
          <a:p>
            <a:r>
              <a:rPr lang="es-ES" sz="2600" dirty="0"/>
              <a:t>Dolor y / o rigidez articular.</a:t>
            </a:r>
          </a:p>
          <a:p>
            <a:r>
              <a:rPr lang="es-ES" sz="2600" dirty="0"/>
              <a:t>Hinchazón de músculos</a:t>
            </a:r>
          </a:p>
          <a:p>
            <a:r>
              <a:rPr lang="es-ES" sz="2600" dirty="0"/>
              <a:t>Debilidad y disminución de la capacidad para realizar el esfuerzo físico, incluso por una pequeña cantidad de tiempo</a:t>
            </a:r>
          </a:p>
          <a:p>
            <a:r>
              <a:rPr lang="es-ES" sz="2600" dirty="0"/>
              <a:t>Orina oscura (similar al té o cola en color)</a:t>
            </a:r>
          </a:p>
          <a:p>
            <a:r>
              <a:rPr lang="es-ES" sz="2600" dirty="0"/>
              <a:t>Si se produce daño y / o insuficiencia renal, se pueden observar los siguientes indicadores que amenazan la vida:</a:t>
            </a:r>
          </a:p>
          <a:p>
            <a:pPr lvl="1"/>
            <a:r>
              <a:rPr lang="es-ES" dirty="0"/>
              <a:t>Falta de aliento</a:t>
            </a:r>
          </a:p>
          <a:p>
            <a:pPr lvl="1"/>
            <a:r>
              <a:rPr lang="es-ES" dirty="0"/>
              <a:t>Latido del corazón irregular</a:t>
            </a:r>
          </a:p>
          <a:p>
            <a:pPr lvl="1"/>
            <a:r>
              <a:rPr lang="es-ES" dirty="0"/>
              <a:t>Hinchazón en piernas y pies.</a:t>
            </a:r>
          </a:p>
          <a:p>
            <a:pPr lvl="1"/>
            <a:r>
              <a:rPr lang="es-ES" dirty="0"/>
              <a:t>Convulsiones</a:t>
            </a:r>
          </a:p>
          <a:p>
            <a:pPr lvl="1"/>
            <a:r>
              <a:rPr lang="es-ES" dirty="0"/>
              <a:t>Coma</a:t>
            </a:r>
            <a:endParaRPr lang="es-US" dirty="0"/>
          </a:p>
        </p:txBody>
      </p:sp>
      <p:sp>
        <p:nvSpPr>
          <p:cNvPr id="5" name="Text Placeholder 4"/>
          <p:cNvSpPr>
            <a:spLocks noGrp="1"/>
          </p:cNvSpPr>
          <p:nvPr>
            <p:ph type="body" sz="quarter" idx="3"/>
          </p:nvPr>
        </p:nvSpPr>
        <p:spPr>
          <a:xfrm>
            <a:off x="8944555" y="2436524"/>
            <a:ext cx="3033424" cy="823912"/>
          </a:xfrm>
        </p:spPr>
        <p:txBody>
          <a:bodyPr>
            <a:noAutofit/>
          </a:bodyPr>
          <a:lstStyle/>
          <a:p>
            <a:pPr algn="ctr"/>
            <a:r>
              <a:rPr lang="es-US" sz="2000"/>
              <a:t>Rhabdomyolysis urine (Creative Commons: James Heilman, MD)</a:t>
            </a:r>
          </a:p>
        </p:txBody>
      </p:sp>
      <p:pic>
        <p:nvPicPr>
          <p:cNvPr id="10" name="Content Placeholder 9" descr="Rhabdomyolysis urine (Creative Commons: James Heilman, MD)&#10;" title="Rhabdomyolysis urine (Creative Commons: James Heilman, MD)"/>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944555" y="3426252"/>
            <a:ext cx="2987040" cy="3042920"/>
          </a:xfrm>
        </p:spPr>
      </p:pic>
    </p:spTree>
    <p:extLst>
      <p:ext uri="{BB962C8B-B14F-4D97-AF65-F5344CB8AC3E}">
        <p14:creationId xmlns:p14="http://schemas.microsoft.com/office/powerpoint/2010/main" val="1851299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b="1" dirty="0"/>
              <a:t>Rabdomiólisis : Tratamiento de primeros auxilios</a:t>
            </a:r>
          </a:p>
        </p:txBody>
      </p:sp>
      <p:sp>
        <p:nvSpPr>
          <p:cNvPr id="4" name="Content Placeholder 3"/>
          <p:cNvSpPr>
            <a:spLocks noGrp="1"/>
          </p:cNvSpPr>
          <p:nvPr>
            <p:ph sz="half" idx="2"/>
          </p:nvPr>
        </p:nvSpPr>
        <p:spPr>
          <a:xfrm>
            <a:off x="839788" y="1681163"/>
            <a:ext cx="6650903" cy="4508500"/>
          </a:xfrm>
        </p:spPr>
        <p:txBody>
          <a:bodyPr>
            <a:noAutofit/>
          </a:bodyPr>
          <a:lstStyle/>
          <a:p>
            <a:r>
              <a:rPr lang="es-ES" sz="4000" b="1" dirty="0"/>
              <a:t>Busque atención médica inmediata (llame al 911)</a:t>
            </a:r>
          </a:p>
          <a:p>
            <a:r>
              <a:rPr lang="es-ES" sz="4000" dirty="0"/>
              <a:t>Los líquidos intravenosos y los tratamientos para combatir las proteínas tóxicas en la sangre son necesarios para prevenir la insuficiencia renal</a:t>
            </a:r>
            <a:endParaRPr lang="es-US" sz="4000" dirty="0"/>
          </a:p>
        </p:txBody>
      </p:sp>
      <p:sp>
        <p:nvSpPr>
          <p:cNvPr id="5" name="Text Placeholder 4"/>
          <p:cNvSpPr>
            <a:spLocks noGrp="1"/>
          </p:cNvSpPr>
          <p:nvPr>
            <p:ph type="body" sz="quarter" idx="3"/>
          </p:nvPr>
        </p:nvSpPr>
        <p:spPr>
          <a:xfrm>
            <a:off x="8015663" y="5748973"/>
            <a:ext cx="3716915" cy="511022"/>
          </a:xfrm>
        </p:spPr>
        <p:txBody>
          <a:bodyPr/>
          <a:lstStyle/>
          <a:p>
            <a:pPr algn="ctr"/>
            <a:r>
              <a:rPr lang="es-US"/>
              <a:t>Hospital (Clipart)</a:t>
            </a:r>
          </a:p>
        </p:txBody>
      </p:sp>
      <p:pic>
        <p:nvPicPr>
          <p:cNvPr id="3" name="Content Placeholder 2" descr="Student-centered, project-based learning…and a medical ..." title="Hospital (Clipar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7490691" y="2478795"/>
            <a:ext cx="4392286" cy="3396701"/>
          </a:xfrm>
        </p:spPr>
      </p:pic>
    </p:spTree>
    <p:extLst>
      <p:ext uri="{BB962C8B-B14F-4D97-AF65-F5344CB8AC3E}">
        <p14:creationId xmlns:p14="http://schemas.microsoft.com/office/powerpoint/2010/main" val="144840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690" y="186220"/>
            <a:ext cx="9890083" cy="1325563"/>
          </a:xfrm>
        </p:spPr>
        <p:txBody>
          <a:bodyPr>
            <a:normAutofit/>
          </a:bodyPr>
          <a:lstStyle/>
          <a:p>
            <a:r>
              <a:rPr lang="es-US" sz="3600" b="1" dirty="0"/>
              <a:t>Discusión: ¿Por qué es importante la prevención de enfermedades por el calor?</a:t>
            </a:r>
          </a:p>
        </p:txBody>
      </p:sp>
      <p:sp>
        <p:nvSpPr>
          <p:cNvPr id="3" name="Content Placeholder 2"/>
          <p:cNvSpPr>
            <a:spLocks noGrp="1"/>
          </p:cNvSpPr>
          <p:nvPr>
            <p:ph sz="half" idx="1"/>
          </p:nvPr>
        </p:nvSpPr>
        <p:spPr>
          <a:xfrm>
            <a:off x="954289" y="1379793"/>
            <a:ext cx="8644128" cy="4351338"/>
          </a:xfrm>
        </p:spPr>
        <p:txBody>
          <a:bodyPr>
            <a:normAutofit/>
          </a:bodyPr>
          <a:lstStyle/>
          <a:p>
            <a:pPr marL="0" indent="0">
              <a:buNone/>
            </a:pPr>
            <a:r>
              <a:rPr lang="en-US" sz="36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6" name="Content Placeholder 5" descr="thinkerstoolbox - General" title="Question mark"/>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438532" y="1787296"/>
            <a:ext cx="2753468" cy="3728921"/>
          </a:xfrm>
        </p:spPr>
      </p:pic>
      <p:sp>
        <p:nvSpPr>
          <p:cNvPr id="5" name="Footer Placeholder 1">
            <a:extLst>
              <a:ext uri="{FF2B5EF4-FFF2-40B4-BE49-F238E27FC236}">
                <a16:creationId xmlns:a16="http://schemas.microsoft.com/office/drawing/2014/main" id="{496B244B-8AA9-4BF8-B888-ACA42AC064A1}"/>
              </a:ext>
            </a:extLst>
          </p:cNvPr>
          <p:cNvSpPr>
            <a:spLocks noGrp="1"/>
          </p:cNvSpPr>
          <p:nvPr>
            <p:ph type="ftr" sz="quarter" idx="11"/>
          </p:nvPr>
        </p:nvSpPr>
        <p:spPr>
          <a:xfrm>
            <a:off x="9635015" y="5225959"/>
            <a:ext cx="2360501" cy="516821"/>
          </a:xfrm>
        </p:spPr>
        <p:txBody>
          <a:bodyPr/>
          <a:lstStyle/>
          <a:p>
            <a:pPr algn="l"/>
            <a:r>
              <a:rPr lang="en-US" sz="1800" dirty="0">
                <a:solidFill>
                  <a:schemeClr val="tx1"/>
                </a:solidFill>
              </a:rPr>
              <a:t>Question mark clip art</a:t>
            </a:r>
          </a:p>
        </p:txBody>
      </p:sp>
    </p:spTree>
    <p:extLst>
      <p:ext uri="{BB962C8B-B14F-4D97-AF65-F5344CB8AC3E}">
        <p14:creationId xmlns:p14="http://schemas.microsoft.com/office/powerpoint/2010/main" val="873179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s-US" b="1" dirty="0"/>
              <a:t>Rabdomiólisis: Reportando</a:t>
            </a:r>
          </a:p>
        </p:txBody>
      </p:sp>
      <p:sp>
        <p:nvSpPr>
          <p:cNvPr id="4" name="Content Placeholder 3"/>
          <p:cNvSpPr>
            <a:spLocks noGrp="1"/>
          </p:cNvSpPr>
          <p:nvPr>
            <p:ph sz="half" idx="2"/>
          </p:nvPr>
        </p:nvSpPr>
        <p:spPr>
          <a:xfrm>
            <a:off x="923636" y="1560945"/>
            <a:ext cx="6347497" cy="4922981"/>
          </a:xfrm>
        </p:spPr>
        <p:txBody>
          <a:bodyPr>
            <a:noAutofit/>
          </a:bodyPr>
          <a:lstStyle/>
          <a:p>
            <a:r>
              <a:rPr lang="es-ES" sz="4000" b="1" dirty="0"/>
              <a:t>Busque atención médica inmediata (llame al 911)</a:t>
            </a:r>
          </a:p>
          <a:p>
            <a:r>
              <a:rPr lang="es-US" sz="4400" dirty="0"/>
              <a:t>Informe al supervisor o gerente de seguridad</a:t>
            </a:r>
          </a:p>
        </p:txBody>
      </p:sp>
      <p:sp>
        <p:nvSpPr>
          <p:cNvPr id="5" name="Text Placeholder 4"/>
          <p:cNvSpPr>
            <a:spLocks noGrp="1"/>
          </p:cNvSpPr>
          <p:nvPr>
            <p:ph type="body" sz="quarter" idx="3"/>
          </p:nvPr>
        </p:nvSpPr>
        <p:spPr>
          <a:xfrm>
            <a:off x="8778553" y="5375112"/>
            <a:ext cx="2392551" cy="498224"/>
          </a:xfrm>
        </p:spPr>
        <p:txBody>
          <a:bodyPr/>
          <a:lstStyle/>
          <a:p>
            <a:r>
              <a:rPr lang="es-US"/>
              <a:t>Hospital (Clipart)</a:t>
            </a:r>
          </a:p>
        </p:txBody>
      </p:sp>
      <p:pic>
        <p:nvPicPr>
          <p:cNvPr id="8" name="Content Placeholder 7" descr="Hospital (Clipart)&#10;" title="Hospital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947332" y="1560945"/>
            <a:ext cx="3726511" cy="3684588"/>
          </a:xfrm>
        </p:spPr>
      </p:pic>
    </p:spTree>
    <p:extLst>
      <p:ext uri="{BB962C8B-B14F-4D97-AF65-F5344CB8AC3E}">
        <p14:creationId xmlns:p14="http://schemas.microsoft.com/office/powerpoint/2010/main" val="612481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a:xfrm>
            <a:off x="3581399" y="1528764"/>
            <a:ext cx="8234363" cy="3033712"/>
          </a:xfrm>
        </p:spPr>
        <p:txBody>
          <a:bodyPr>
            <a:normAutofit/>
          </a:bodyPr>
          <a:lstStyle/>
          <a:p>
            <a:r>
              <a:rPr lang="es-US" b="1" dirty="0"/>
              <a:t>Sección 4:</a:t>
            </a:r>
            <a:r>
              <a:rPr lang="es-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s-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s-ES" sz="53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Estrategias de prevención de la enfermedad por calor</a:t>
            </a:r>
            <a:endParaRPr lang="es-US" b="1" dirty="0"/>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23724751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Estrategias de prevención de enfermedades por calor</a:t>
            </a:r>
          </a:p>
        </p:txBody>
      </p:sp>
      <p:sp>
        <p:nvSpPr>
          <p:cNvPr id="4" name="Content Placeholder 3"/>
          <p:cNvSpPr>
            <a:spLocks noGrp="1"/>
          </p:cNvSpPr>
          <p:nvPr>
            <p:ph sz="half" idx="2"/>
          </p:nvPr>
        </p:nvSpPr>
        <p:spPr>
          <a:xfrm>
            <a:off x="839788" y="1690688"/>
            <a:ext cx="5157787" cy="2669166"/>
          </a:xfrm>
          <a:solidFill>
            <a:schemeClr val="accent4">
              <a:lumMod val="20000"/>
              <a:lumOff val="80000"/>
            </a:schemeClr>
          </a:solidFill>
        </p:spPr>
        <p:txBody>
          <a:bodyPr>
            <a:normAutofit/>
          </a:bodyPr>
          <a:lstStyle/>
          <a:p>
            <a:pPr marL="0" indent="0">
              <a:buNone/>
            </a:pPr>
            <a:r>
              <a:rPr lang="es-ES" sz="4400" i="1" dirty="0"/>
              <a:t>Cuando el nivel de riesgo es alto, incorpore monitoreo fisiológico</a:t>
            </a:r>
            <a:endParaRPr lang="es-US" sz="4400" dirty="0"/>
          </a:p>
        </p:txBody>
      </p:sp>
      <p:sp>
        <p:nvSpPr>
          <p:cNvPr id="5" name="Text Placeholder 4"/>
          <p:cNvSpPr>
            <a:spLocks noGrp="1"/>
          </p:cNvSpPr>
          <p:nvPr>
            <p:ph type="body" sz="quarter" idx="3"/>
          </p:nvPr>
        </p:nvSpPr>
        <p:spPr>
          <a:xfrm>
            <a:off x="6379155" y="1690688"/>
            <a:ext cx="5183188" cy="823912"/>
          </a:xfrm>
          <a:solidFill>
            <a:schemeClr val="accent1">
              <a:lumMod val="20000"/>
              <a:lumOff val="80000"/>
            </a:schemeClr>
          </a:solidFill>
        </p:spPr>
        <p:txBody>
          <a:bodyPr>
            <a:normAutofit/>
          </a:bodyPr>
          <a:lstStyle/>
          <a:p>
            <a:r>
              <a:rPr lang="es-US" sz="4000" u="sng" dirty="0"/>
              <a:t>Jerarquía de controles</a:t>
            </a:r>
          </a:p>
        </p:txBody>
      </p:sp>
      <p:sp>
        <p:nvSpPr>
          <p:cNvPr id="6" name="Content Placeholder 5"/>
          <p:cNvSpPr>
            <a:spLocks noGrp="1"/>
          </p:cNvSpPr>
          <p:nvPr>
            <p:ph sz="quarter" idx="4"/>
          </p:nvPr>
        </p:nvSpPr>
        <p:spPr>
          <a:xfrm>
            <a:off x="6379155" y="2514600"/>
            <a:ext cx="5183188" cy="2639871"/>
          </a:xfrm>
          <a:solidFill>
            <a:schemeClr val="accent1">
              <a:lumMod val="20000"/>
              <a:lumOff val="80000"/>
            </a:schemeClr>
          </a:solidFill>
        </p:spPr>
        <p:txBody>
          <a:bodyPr>
            <a:noAutofit/>
          </a:bodyPr>
          <a:lstStyle/>
          <a:p>
            <a:r>
              <a:rPr lang="es-ES" sz="3600" dirty="0"/>
              <a:t>Controles de ingeniería</a:t>
            </a:r>
          </a:p>
          <a:p>
            <a:r>
              <a:rPr lang="es-ES" sz="3600" dirty="0"/>
              <a:t>Controles administrativos</a:t>
            </a:r>
          </a:p>
          <a:p>
            <a:r>
              <a:rPr lang="es-ES" sz="3600" dirty="0"/>
              <a:t>Ropa y equipo de protección.</a:t>
            </a:r>
            <a:endParaRPr lang="es-US" sz="3600" dirty="0"/>
          </a:p>
        </p:txBody>
      </p:sp>
    </p:spTree>
    <p:extLst>
      <p:ext uri="{BB962C8B-B14F-4D97-AF65-F5344CB8AC3E}">
        <p14:creationId xmlns:p14="http://schemas.microsoft.com/office/powerpoint/2010/main" val="8277570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Cuando el nivel de riesgo es alto, incorpore monitoreo fisiológico</a:t>
            </a:r>
            <a:endParaRPr lang="es-US" b="1" dirty="0"/>
          </a:p>
        </p:txBody>
      </p:sp>
      <p:sp>
        <p:nvSpPr>
          <p:cNvPr id="4" name="Content Placeholder 3"/>
          <p:cNvSpPr>
            <a:spLocks noGrp="1"/>
          </p:cNvSpPr>
          <p:nvPr>
            <p:ph sz="half" idx="2"/>
          </p:nvPr>
        </p:nvSpPr>
        <p:spPr>
          <a:xfrm>
            <a:off x="839788" y="1995055"/>
            <a:ext cx="5847451" cy="4194608"/>
          </a:xfrm>
        </p:spPr>
        <p:txBody>
          <a:bodyPr>
            <a:normAutofit lnSpcReduction="10000"/>
          </a:bodyPr>
          <a:lstStyle/>
          <a:p>
            <a:r>
              <a:rPr lang="es-ES" sz="3600" dirty="0"/>
              <a:t>Temperatura oral</a:t>
            </a:r>
          </a:p>
          <a:p>
            <a:r>
              <a:rPr lang="es-ES" sz="3600" dirty="0"/>
              <a:t>Recuperación de la frecuencia cardíaca</a:t>
            </a:r>
            <a:endParaRPr lang="es-US" sz="1100" dirty="0"/>
          </a:p>
          <a:p>
            <a:r>
              <a:rPr lang="es-ES" sz="3600" dirty="0"/>
              <a:t>Medidas adicionales para ayudar a reducir la deshidratación</a:t>
            </a:r>
          </a:p>
          <a:p>
            <a:pPr lvl="1"/>
            <a:r>
              <a:rPr lang="es-ES" sz="2800" dirty="0"/>
              <a:t>Peso corporal</a:t>
            </a:r>
          </a:p>
          <a:p>
            <a:pPr lvl="1"/>
            <a:r>
              <a:rPr lang="es-ES" sz="2800" dirty="0"/>
              <a:t>Color de la orina</a:t>
            </a:r>
            <a:endParaRPr lang="es-US" sz="3200" dirty="0"/>
          </a:p>
        </p:txBody>
      </p:sp>
      <p:sp>
        <p:nvSpPr>
          <p:cNvPr id="5" name="Text Placeholder 4"/>
          <p:cNvSpPr>
            <a:spLocks noGrp="1"/>
          </p:cNvSpPr>
          <p:nvPr>
            <p:ph type="body" sz="quarter" idx="3"/>
          </p:nvPr>
        </p:nvSpPr>
        <p:spPr>
          <a:xfrm>
            <a:off x="6966672" y="1905917"/>
            <a:ext cx="4831305" cy="501093"/>
          </a:xfrm>
        </p:spPr>
        <p:txBody>
          <a:bodyPr>
            <a:normAutofit fontScale="92500"/>
          </a:bodyPr>
          <a:lstStyle/>
          <a:p>
            <a:r>
              <a:rPr lang="es-US" sz="2000"/>
              <a:t>Oral temperature monitoring (US ARMY DOD)</a:t>
            </a:r>
          </a:p>
        </p:txBody>
      </p:sp>
      <p:pic>
        <p:nvPicPr>
          <p:cNvPr id="8" name="Content Placeholder 7" descr="Oral temperature monitoring (US ARMY DOD)&#10;" title="Oral temperature monitoring (US ARMY DOD)"/>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6966672" y="2522863"/>
            <a:ext cx="4831305" cy="4047047"/>
          </a:xfrm>
        </p:spPr>
      </p:pic>
    </p:spTree>
    <p:extLst>
      <p:ext uri="{BB962C8B-B14F-4D97-AF65-F5344CB8AC3E}">
        <p14:creationId xmlns:p14="http://schemas.microsoft.com/office/powerpoint/2010/main" val="3868661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Temperatura Oral</a:t>
            </a:r>
          </a:p>
        </p:txBody>
      </p:sp>
      <p:sp>
        <p:nvSpPr>
          <p:cNvPr id="4" name="Content Placeholder 3"/>
          <p:cNvSpPr>
            <a:spLocks noGrp="1"/>
          </p:cNvSpPr>
          <p:nvPr>
            <p:ph sz="half" idx="2"/>
          </p:nvPr>
        </p:nvSpPr>
        <p:spPr>
          <a:xfrm>
            <a:off x="839788" y="1681163"/>
            <a:ext cx="8172010" cy="4508500"/>
          </a:xfrm>
        </p:spPr>
        <p:txBody>
          <a:bodyPr>
            <a:normAutofit fontScale="92500" lnSpcReduction="10000"/>
          </a:bodyPr>
          <a:lstStyle/>
          <a:p>
            <a:r>
              <a:rPr lang="es-ES" dirty="0"/>
              <a:t>Es importante asegurarse de que el termómetro se almacene en un ambiente fresco y no la exposición a temperaturas superiores a 95 F.</a:t>
            </a:r>
          </a:p>
          <a:p>
            <a:r>
              <a:rPr lang="es-ES" dirty="0"/>
              <a:t>Las lecturas no se deben tomar dentro de los 15 minutos de consumir líquidos y alimentos calientes o fríos o si se respira con dificultad (respiración por la boca).</a:t>
            </a:r>
          </a:p>
          <a:p>
            <a:r>
              <a:rPr lang="es-ES" dirty="0"/>
              <a:t>Las temperaturas orales no deben exceder los 99.5 F.</a:t>
            </a:r>
          </a:p>
          <a:p>
            <a:r>
              <a:rPr lang="es-ES" dirty="0"/>
              <a:t>Como medida de precaución, cuando la temperatura oral se eleva por encima de 99.1 ° F, ajuste el horario de trabajo y descanso para aumentar la frecuencia y la duración de los descansos o tomar otras medidas preventivas.</a:t>
            </a:r>
            <a:endParaRPr lang="es-US" dirty="0"/>
          </a:p>
        </p:txBody>
      </p:sp>
      <p:sp>
        <p:nvSpPr>
          <p:cNvPr id="5" name="Text Placeholder 4"/>
          <p:cNvSpPr>
            <a:spLocks noGrp="1"/>
          </p:cNvSpPr>
          <p:nvPr>
            <p:ph type="body" sz="quarter" idx="3"/>
          </p:nvPr>
        </p:nvSpPr>
        <p:spPr>
          <a:xfrm>
            <a:off x="9738911" y="1551854"/>
            <a:ext cx="1900926" cy="823912"/>
          </a:xfrm>
        </p:spPr>
        <p:txBody>
          <a:bodyPr>
            <a:noAutofit/>
          </a:bodyPr>
          <a:lstStyle/>
          <a:p>
            <a:pPr algn="ctr"/>
            <a:r>
              <a:rPr lang="es-US" sz="1600"/>
              <a:t>Oral thermometer (Stock Photo)</a:t>
            </a:r>
          </a:p>
        </p:txBody>
      </p:sp>
      <p:pic>
        <p:nvPicPr>
          <p:cNvPr id="3" name="Content Placeholder 2" descr="Oral thermometer (Open Source)&#10;" title="Oral thermometer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882645" y="2602258"/>
            <a:ext cx="1842293" cy="3684587"/>
          </a:xfrm>
        </p:spPr>
      </p:pic>
    </p:spTree>
    <p:extLst>
      <p:ext uri="{BB962C8B-B14F-4D97-AF65-F5344CB8AC3E}">
        <p14:creationId xmlns:p14="http://schemas.microsoft.com/office/powerpoint/2010/main" val="1942817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163178" cy="839207"/>
          </a:xfrm>
        </p:spPr>
        <p:txBody>
          <a:bodyPr/>
          <a:lstStyle/>
          <a:p>
            <a:r>
              <a:rPr lang="es-US" b="1" i="1" dirty="0"/>
              <a:t>Temperatura corporal oral</a:t>
            </a:r>
            <a:endParaRPr lang="es-US" dirty="0"/>
          </a:p>
        </p:txBody>
      </p:sp>
      <p:sp>
        <p:nvSpPr>
          <p:cNvPr id="4" name="Content Placeholder 3"/>
          <p:cNvSpPr>
            <a:spLocks noGrp="1"/>
          </p:cNvSpPr>
          <p:nvPr>
            <p:ph sz="half" idx="2"/>
          </p:nvPr>
        </p:nvSpPr>
        <p:spPr>
          <a:xfrm>
            <a:off x="717123" y="1204332"/>
            <a:ext cx="8614163" cy="5107995"/>
          </a:xfrm>
        </p:spPr>
        <p:txBody>
          <a:bodyPr>
            <a:normAutofit/>
          </a:bodyPr>
          <a:lstStyle/>
          <a:p>
            <a:pPr marL="0" indent="0">
              <a:buNone/>
            </a:pPr>
            <a:r>
              <a:rPr lang="es-US" sz="3600" u="sng" dirty="0"/>
              <a:t>Directrices</a:t>
            </a:r>
          </a:p>
          <a:p>
            <a:r>
              <a:rPr lang="es-ES" sz="3600" dirty="0"/>
              <a:t>La temperatura oral no debe exceder de </a:t>
            </a:r>
            <a:r>
              <a:rPr lang="es-US" sz="3600" dirty="0"/>
              <a:t>99.5 </a:t>
            </a:r>
            <a:r>
              <a:rPr lang="es-US" sz="3600" dirty="0">
                <a:sym typeface="Symbol" panose="05050102010706020507" pitchFamily="18" charset="2"/>
              </a:rPr>
              <a:t></a:t>
            </a:r>
            <a:r>
              <a:rPr lang="es-US" sz="3600" dirty="0"/>
              <a:t>F</a:t>
            </a:r>
          </a:p>
          <a:p>
            <a:r>
              <a:rPr lang="es-ES" sz="3600" dirty="0"/>
              <a:t>Cuando la temperatura oral se eleva por encima de </a:t>
            </a:r>
            <a:r>
              <a:rPr lang="es-US" sz="3600" dirty="0"/>
              <a:t>99.1 </a:t>
            </a:r>
            <a:r>
              <a:rPr lang="es-US" sz="3600" dirty="0">
                <a:sym typeface="Symbol" panose="05050102010706020507" pitchFamily="18" charset="2"/>
              </a:rPr>
              <a:t></a:t>
            </a:r>
            <a:r>
              <a:rPr lang="es-US" sz="3600" dirty="0"/>
              <a:t>F: </a:t>
            </a:r>
          </a:p>
          <a:p>
            <a:pPr lvl="1"/>
            <a:r>
              <a:rPr lang="es-ES" sz="3200" dirty="0"/>
              <a:t>Ajuste el horario de trabajo y descanso para aumentar la frecuencia y la duración de los descansos o tomar otras medidas preventivas</a:t>
            </a:r>
            <a:endParaRPr lang="es-US" sz="3200" dirty="0"/>
          </a:p>
        </p:txBody>
      </p:sp>
      <p:sp>
        <p:nvSpPr>
          <p:cNvPr id="5" name="Text Placeholder 4"/>
          <p:cNvSpPr>
            <a:spLocks noGrp="1"/>
          </p:cNvSpPr>
          <p:nvPr>
            <p:ph type="body" sz="quarter" idx="3"/>
          </p:nvPr>
        </p:nvSpPr>
        <p:spPr>
          <a:xfrm>
            <a:off x="9048229" y="6200775"/>
            <a:ext cx="2810348" cy="507916"/>
          </a:xfrm>
          <a:solidFill>
            <a:schemeClr val="bg1"/>
          </a:solidFill>
        </p:spPr>
        <p:txBody>
          <a:bodyPr>
            <a:normAutofit fontScale="47500" lnSpcReduction="20000"/>
          </a:bodyPr>
          <a:lstStyle/>
          <a:p>
            <a:pPr algn="ctr"/>
            <a:r>
              <a:rPr lang="es-US" sz="3600"/>
              <a:t>Oral thermometer (Stock Photo)</a:t>
            </a:r>
          </a:p>
        </p:txBody>
      </p:sp>
      <p:pic>
        <p:nvPicPr>
          <p:cNvPr id="3" name="Content Placeholder 2" descr="Image vectorielle gratuite: Thermomètre, Numériques ..."/>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412400" y="1841576"/>
            <a:ext cx="2082006" cy="4164012"/>
          </a:xfrm>
          <a:solidFill>
            <a:schemeClr val="bg1"/>
          </a:solidFill>
        </p:spPr>
      </p:pic>
    </p:spTree>
    <p:extLst>
      <p:ext uri="{BB962C8B-B14F-4D97-AF65-F5344CB8AC3E}">
        <p14:creationId xmlns:p14="http://schemas.microsoft.com/office/powerpoint/2010/main" val="3244567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9285519" cy="839207"/>
          </a:xfrm>
        </p:spPr>
        <p:txBody>
          <a:bodyPr>
            <a:normAutofit fontScale="90000"/>
          </a:bodyPr>
          <a:lstStyle/>
          <a:p>
            <a:r>
              <a:rPr lang="es-ES" b="1" i="1" dirty="0"/>
              <a:t>Medición de la temperatura del cuerpo oral</a:t>
            </a:r>
            <a:endParaRPr lang="es-US" dirty="0"/>
          </a:p>
        </p:txBody>
      </p:sp>
      <p:sp>
        <p:nvSpPr>
          <p:cNvPr id="4" name="Content Placeholder 3"/>
          <p:cNvSpPr>
            <a:spLocks noGrp="1"/>
          </p:cNvSpPr>
          <p:nvPr>
            <p:ph sz="half" idx="2"/>
          </p:nvPr>
        </p:nvSpPr>
        <p:spPr>
          <a:xfrm>
            <a:off x="839787" y="1326996"/>
            <a:ext cx="8098870" cy="5316692"/>
          </a:xfrm>
        </p:spPr>
        <p:txBody>
          <a:bodyPr>
            <a:normAutofit lnSpcReduction="10000"/>
          </a:bodyPr>
          <a:lstStyle/>
          <a:p>
            <a:r>
              <a:rPr lang="es-ES" dirty="0"/>
              <a:t>Use un termómetro clínico confiable y preciso de acuerdo con las instrucciones del fabricante</a:t>
            </a:r>
            <a:r>
              <a:rPr lang="es-US" dirty="0"/>
              <a:t>.  </a:t>
            </a:r>
          </a:p>
          <a:p>
            <a:pPr lvl="1"/>
            <a:r>
              <a:rPr lang="es-ES" sz="2600" dirty="0"/>
              <a:t>Termómetros orales desechables; las lecturas tomarán más tiempo (por ejemplo, 3-4 min</a:t>
            </a:r>
            <a:r>
              <a:rPr lang="es-US" sz="2600" dirty="0"/>
              <a:t>).</a:t>
            </a:r>
          </a:p>
          <a:p>
            <a:pPr lvl="1"/>
            <a:r>
              <a:rPr lang="es-ES" sz="2600" dirty="0"/>
              <a:t>Los termómetros orales digitales pueden proporcionar una lectura precisa en tan solo 30 segundos</a:t>
            </a:r>
            <a:r>
              <a:rPr lang="es-US" sz="2600" dirty="0"/>
              <a:t>.  </a:t>
            </a:r>
          </a:p>
          <a:p>
            <a:r>
              <a:rPr lang="es-ES" dirty="0"/>
              <a:t>Asegúrese de que el termómetro esté almacenado en un ambiente fresco por debajo de</a:t>
            </a:r>
            <a:r>
              <a:rPr lang="es-US" dirty="0"/>
              <a:t> 95 </a:t>
            </a:r>
            <a:r>
              <a:rPr lang="es-US" dirty="0">
                <a:sym typeface="Symbol" panose="05050102010706020507" pitchFamily="18" charset="2"/>
              </a:rPr>
              <a:t></a:t>
            </a:r>
            <a:r>
              <a:rPr lang="es-US" dirty="0"/>
              <a:t>F.  </a:t>
            </a:r>
          </a:p>
          <a:p>
            <a:r>
              <a:rPr lang="es-ES" dirty="0"/>
              <a:t>No tome lecturas dentro de los 15 minutos después de consumir líquidos y alimentos fríos o calientes o si el trabajador está respirando con dificultad por la boca.</a:t>
            </a:r>
            <a:r>
              <a:rPr lang="es-US" dirty="0"/>
              <a:t> </a:t>
            </a:r>
          </a:p>
          <a:p>
            <a:endParaRPr lang="es-US" dirty="0"/>
          </a:p>
        </p:txBody>
      </p:sp>
      <p:sp>
        <p:nvSpPr>
          <p:cNvPr id="3" name="Text Placeholder 2"/>
          <p:cNvSpPr>
            <a:spLocks noGrp="1"/>
          </p:cNvSpPr>
          <p:nvPr>
            <p:ph type="body" sz="quarter" idx="3"/>
          </p:nvPr>
        </p:nvSpPr>
        <p:spPr>
          <a:xfrm>
            <a:off x="8938657" y="3745735"/>
            <a:ext cx="3063738" cy="698308"/>
          </a:xfrm>
        </p:spPr>
        <p:txBody>
          <a:bodyPr>
            <a:normAutofit fontScale="85000" lnSpcReduction="20000"/>
          </a:bodyPr>
          <a:lstStyle/>
          <a:p>
            <a:pPr algn="ctr"/>
            <a:r>
              <a:rPr lang="es-US"/>
              <a:t>Oral Thermometer </a:t>
            </a:r>
          </a:p>
          <a:p>
            <a:pPr algn="ctr"/>
            <a:r>
              <a:rPr lang="es-US"/>
              <a:t>(Source: PHIL)</a:t>
            </a:r>
          </a:p>
        </p:txBody>
      </p:sp>
      <p:pic>
        <p:nvPicPr>
          <p:cNvPr id="5" name="Content Placeholder 4" descr="Oral Thermometer &#10;(Source: PHIL)&#10;" title="Oral Thermometer "/>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8938657" y="4583017"/>
            <a:ext cx="3063738" cy="1883884"/>
          </a:xfrm>
        </p:spPr>
      </p:pic>
    </p:spTree>
    <p:extLst>
      <p:ext uri="{BB962C8B-B14F-4D97-AF65-F5344CB8AC3E}">
        <p14:creationId xmlns:p14="http://schemas.microsoft.com/office/powerpoint/2010/main" val="10775678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ral Temperature Warnings" title="Oral Temperature Warnings"/>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1165224" y="253466"/>
            <a:ext cx="10672099" cy="6415560"/>
          </a:xfrm>
        </p:spPr>
      </p:pic>
      <p:sp>
        <p:nvSpPr>
          <p:cNvPr id="2" name="Title 1"/>
          <p:cNvSpPr>
            <a:spLocks noGrp="1"/>
          </p:cNvSpPr>
          <p:nvPr>
            <p:ph type="title"/>
          </p:nvPr>
        </p:nvSpPr>
        <p:spPr>
          <a:xfrm>
            <a:off x="4643438" y="5654614"/>
            <a:ext cx="7193885" cy="1014412"/>
          </a:xfrm>
          <a:ln>
            <a:solidFill>
              <a:schemeClr val="tx1"/>
            </a:solidFill>
          </a:ln>
        </p:spPr>
        <p:txBody>
          <a:bodyPr>
            <a:normAutofit fontScale="90000"/>
          </a:bodyPr>
          <a:lstStyle/>
          <a:p>
            <a:pPr algn="ctr"/>
            <a:r>
              <a:rPr lang="es-US" b="1"/>
              <a:t>Niveles de advertencia de temperatura oral</a:t>
            </a:r>
          </a:p>
        </p:txBody>
      </p:sp>
    </p:spTree>
    <p:extLst>
      <p:ext uri="{BB962C8B-B14F-4D97-AF65-F5344CB8AC3E}">
        <p14:creationId xmlns:p14="http://schemas.microsoft.com/office/powerpoint/2010/main" val="24567977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6341" y="0"/>
            <a:ext cx="10515600" cy="526972"/>
          </a:xfrm>
        </p:spPr>
        <p:txBody>
          <a:bodyPr>
            <a:normAutofit/>
          </a:bodyPr>
          <a:lstStyle/>
          <a:p>
            <a:pPr algn="ctr"/>
            <a:r>
              <a:rPr lang="es-ES" sz="2800" b="1" dirty="0"/>
              <a:t>Tabla 13. Recogida e interpretación de las temperaturas orales.</a:t>
            </a:r>
            <a:endParaRPr lang="en-US" sz="2800" dirty="0"/>
          </a:p>
        </p:txBody>
      </p:sp>
      <p:graphicFrame>
        <p:nvGraphicFramePr>
          <p:cNvPr id="9" name="Content Placeholder 8" descr="Table 13. Collection and Interpretation of Oral Temperatures" title="Table 13. Collection and Interpretation of Oral Temperatures"/>
          <p:cNvGraphicFramePr>
            <a:graphicFrameLocks noGrp="1"/>
          </p:cNvGraphicFramePr>
          <p:nvPr>
            <p:ph idx="1"/>
            <p:extLst>
              <p:ext uri="{D42A27DB-BD31-4B8C-83A1-F6EECF244321}">
                <p14:modId xmlns:p14="http://schemas.microsoft.com/office/powerpoint/2010/main" val="3190273755"/>
              </p:ext>
            </p:extLst>
          </p:nvPr>
        </p:nvGraphicFramePr>
        <p:xfrm>
          <a:off x="0" y="512027"/>
          <a:ext cx="12192000" cy="6061258"/>
        </p:xfrm>
        <a:graphic>
          <a:graphicData uri="http://schemas.openxmlformats.org/drawingml/2006/table">
            <a:tbl>
              <a:tblPr firstRow="1" bandRow="1">
                <a:tableStyleId>{5C22544A-7EE6-4342-B048-85BDC9FD1C3A}</a:tableStyleId>
              </a:tblPr>
              <a:tblGrid>
                <a:gridCol w="2040435">
                  <a:extLst>
                    <a:ext uri="{9D8B030D-6E8A-4147-A177-3AD203B41FA5}">
                      <a16:colId xmlns:a16="http://schemas.microsoft.com/office/drawing/2014/main" val="777458291"/>
                    </a:ext>
                  </a:extLst>
                </a:gridCol>
                <a:gridCol w="10151565">
                  <a:extLst>
                    <a:ext uri="{9D8B030D-6E8A-4147-A177-3AD203B41FA5}">
                      <a16:colId xmlns:a16="http://schemas.microsoft.com/office/drawing/2014/main" val="3898983313"/>
                    </a:ext>
                  </a:extLst>
                </a:gridCol>
              </a:tblGrid>
              <a:tr h="328682">
                <a:tc>
                  <a:txBody>
                    <a:bodyPr/>
                    <a:lstStyle/>
                    <a:p>
                      <a:pPr marL="0" marR="0" algn="ctr">
                        <a:lnSpc>
                          <a:spcPct val="150000"/>
                        </a:lnSpc>
                        <a:spcBef>
                          <a:spcPts val="600"/>
                        </a:spcBef>
                        <a:spcAft>
                          <a:spcPts val="600"/>
                        </a:spcAft>
                      </a:pPr>
                      <a:r>
                        <a:rPr lang="es-US" sz="140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PASO</a:t>
                      </a:r>
                      <a:endParaRPr lang="es-US" sz="14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s-US" sz="140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Instrucciones</a:t>
                      </a:r>
                      <a:endPar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365627"/>
                  </a:ext>
                </a:extLst>
              </a:tr>
              <a:tr h="668336">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Horarios programados para la recogida</a:t>
                      </a:r>
                      <a:endPar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Durante las horas más calurosas de la jornada laboral, recoja las temperaturas orales al menos cada hora. En condiciones severas, el ciclo debe ser al menos cada 30 minutos.</a:t>
                      </a:r>
                      <a:endPar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2809064"/>
                  </a:ext>
                </a:extLst>
              </a:tr>
              <a:tr h="958819">
                <a:tc>
                  <a:txBody>
                    <a:bodyPr/>
                    <a:lstStyle/>
                    <a:p>
                      <a:pPr marL="0" marR="0">
                        <a:lnSpc>
                          <a:spcPct val="150000"/>
                        </a:lnSpc>
                        <a:spcBef>
                          <a:spcPts val="600"/>
                        </a:spcBef>
                        <a:spcAft>
                          <a:spcPts val="600"/>
                        </a:spcAft>
                      </a:pP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Recoger la temperatura oral</a:t>
                      </a: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el trabajador no está respirando con dificultad por la boca, entonces recoja la temperatura oral en los descansos programados, antes del consumo de líquidos. Si el trabajador está respirando con dificultad, primero beba líquidos y recolecte la temperatura al final del descanso, 15 minutos después de beber líquidos.</a:t>
                      </a:r>
                      <a:endPar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722788"/>
                  </a:ext>
                </a:extLst>
              </a:tr>
              <a:tr h="421206">
                <a:tc>
                  <a:txBody>
                    <a:bodyPr/>
                    <a:lstStyle/>
                    <a:p>
                      <a:pPr marL="0" marR="0">
                        <a:lnSpc>
                          <a:spcPct val="150000"/>
                        </a:lnSpc>
                        <a:spcBef>
                          <a:spcPts val="600"/>
                        </a:spcBef>
                        <a:spcAft>
                          <a:spcPts val="600"/>
                        </a:spcAft>
                      </a:pP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Leyendo menos de 99.1 </a:t>
                      </a: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la lectura del termómetro es inferior a 99.1 F, entonces reanude las actividades normales de trabajo y el horario de trabajo y descanso.</a:t>
                      </a:r>
                      <a:endPar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2988906"/>
                  </a:ext>
                </a:extLst>
              </a:tr>
              <a:tr h="668336">
                <a:tc>
                  <a:txBody>
                    <a:bodyPr/>
                    <a:lstStyle/>
                    <a:p>
                      <a:pPr marL="0" marR="0">
                        <a:lnSpc>
                          <a:spcPct val="150000"/>
                        </a:lnSpc>
                        <a:spcBef>
                          <a:spcPts val="600"/>
                        </a:spcBef>
                        <a:spcAft>
                          <a:spcPts val="600"/>
                        </a:spcAft>
                      </a:pP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Leyendo 99.2 a 99.5 </a:t>
                      </a: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la lectura del termómetro es de 99.2 a 99.5 F, tome medidas de precaución para reducir el estrés por calor (por ejemplo, ajuste el horario de trabajo y descanso o aplique controles adicionales)</a:t>
                      </a:r>
                      <a:endPar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0924612"/>
                  </a:ext>
                </a:extLst>
              </a:tr>
              <a:tr h="1595965">
                <a:tc>
                  <a:txBody>
                    <a:bodyPr/>
                    <a:lstStyle/>
                    <a:p>
                      <a:pPr marL="0" marR="0">
                        <a:lnSpc>
                          <a:spcPct val="150000"/>
                        </a:lnSpc>
                        <a:spcBef>
                          <a:spcPts val="600"/>
                        </a:spcBef>
                        <a:spcAft>
                          <a:spcPts val="600"/>
                        </a:spcAft>
                      </a:pP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Leyendo arriba de 99.5 </a:t>
                      </a: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la lectura del termómetro es superior a 99.5 ° F, suspenda el trabajo y el esfuerzo físico dentro del ambiente caluroso y tome medidas inmediatas para enfriar la temperatura corporal (por ejemplo, reubíquese en un ambiente fresco con movimiento de aire y proporcione fluidos fríos). Monitoree la temperatura corporal y continúe con los esfuerzos de enfriamiento hasta que la temperatura corporal vuelva a una temperatura normal por debajo de 99 F. Busque atención médica si el trabajador muestra signos adicionales de agotamiento por calor o la temperatura no baja o continúa elevándose en reposo.</a:t>
                      </a:r>
                      <a:endPar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7241449"/>
                  </a:ext>
                </a:extLst>
              </a:tr>
              <a:tr h="1002504">
                <a:tc>
                  <a:txBody>
                    <a:bodyPr/>
                    <a:lstStyle/>
                    <a:p>
                      <a:pPr marL="0" marR="0">
                        <a:lnSpc>
                          <a:spcPct val="150000"/>
                        </a:lnSpc>
                        <a:spcBef>
                          <a:spcPts val="600"/>
                        </a:spcBef>
                        <a:spcAft>
                          <a:spcPts val="600"/>
                        </a:spcAft>
                      </a:pP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Leyendo arriba de 101.2 </a:t>
                      </a: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la lectura del termómetro está por encima de 101.2 ° F, busque atención médica inmediata y tome medidas inmediatas para enfriar la temperatura de su cuerpo asumiendo posibles condiciones de insolación (por ejemplo, reubíquese en un lugar fresco con movimiento de aire, retire el exceso de ropa, rocíe el cuerpo con frío, riegue y abanique vigorosamente, y coloque hielo en las axilas y el área de la ingle).</a:t>
                      </a:r>
                      <a:endPar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7790614"/>
                  </a:ext>
                </a:extLst>
              </a:tr>
            </a:tbl>
          </a:graphicData>
        </a:graphic>
      </p:graphicFrame>
    </p:spTree>
    <p:extLst>
      <p:ext uri="{BB962C8B-B14F-4D97-AF65-F5344CB8AC3E}">
        <p14:creationId xmlns:p14="http://schemas.microsoft.com/office/powerpoint/2010/main" val="289414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9285519" cy="839207"/>
          </a:xfrm>
        </p:spPr>
        <p:txBody>
          <a:bodyPr>
            <a:normAutofit fontScale="90000"/>
          </a:bodyPr>
          <a:lstStyle/>
          <a:p>
            <a:r>
              <a:rPr lang="es-ES" b="1" dirty="0"/>
              <a:t>Métodos para recoger la frecuencia del pulso</a:t>
            </a:r>
            <a:endParaRPr lang="es-US" b="1" dirty="0"/>
          </a:p>
        </p:txBody>
      </p:sp>
      <p:sp>
        <p:nvSpPr>
          <p:cNvPr id="4" name="Content Placeholder 3"/>
          <p:cNvSpPr>
            <a:spLocks noGrp="1"/>
          </p:cNvSpPr>
          <p:nvPr>
            <p:ph sz="half" idx="2"/>
          </p:nvPr>
        </p:nvSpPr>
        <p:spPr>
          <a:xfrm>
            <a:off x="839787" y="1339540"/>
            <a:ext cx="10694873" cy="4985331"/>
          </a:xfrm>
        </p:spPr>
        <p:txBody>
          <a:bodyPr>
            <a:normAutofit/>
          </a:bodyPr>
          <a:lstStyle/>
          <a:p>
            <a:r>
              <a:rPr lang="es-ES" sz="3200" dirty="0"/>
              <a:t>La frecuencia del pulso se puede recoger manualmente.</a:t>
            </a:r>
          </a:p>
          <a:p>
            <a:r>
              <a:rPr lang="es-ES" sz="3200" dirty="0"/>
              <a:t>Se recomienda un dispositivo clínico confiable y preciso de pulso para el dedo, la muñeca o el pecho</a:t>
            </a:r>
            <a:r>
              <a:rPr lang="es-US" sz="3200" dirty="0"/>
              <a:t>.  </a:t>
            </a:r>
          </a:p>
          <a:p>
            <a:pPr lvl="1"/>
            <a:r>
              <a:rPr lang="es-ES" sz="2800" dirty="0"/>
              <a:t>Utilice las pautas proporcionadas por el fabricante del dispositivo al recolectar la frecuencia de pulsos</a:t>
            </a:r>
            <a:r>
              <a:rPr lang="es-US" sz="2800" dirty="0"/>
              <a:t>.</a:t>
            </a:r>
          </a:p>
          <a:p>
            <a:r>
              <a:rPr lang="es-ES" sz="3200" dirty="0"/>
              <a:t>Recoger la frecuencia del pulso al inicio del descanso</a:t>
            </a:r>
          </a:p>
          <a:p>
            <a:r>
              <a:rPr lang="es-ES" sz="3200" dirty="0"/>
              <a:t>Como la frecuencia del pulso cambiará con el tiempo, es importante recolectar la frecuencia del pulso dentro de un intervalo consistente y corto (por ejemplo, de 5 a 10 segundos</a:t>
            </a:r>
            <a:r>
              <a:rPr lang="es-US" sz="3200" dirty="0"/>
              <a:t>).  </a:t>
            </a:r>
          </a:p>
          <a:p>
            <a:endParaRPr lang="es-US" sz="3200" dirty="0"/>
          </a:p>
          <a:p>
            <a:endParaRPr lang="es-US" sz="3200" dirty="0"/>
          </a:p>
        </p:txBody>
      </p:sp>
      <p:sp>
        <p:nvSpPr>
          <p:cNvPr id="3" name="Text Placeholder 2"/>
          <p:cNvSpPr>
            <a:spLocks noGrp="1"/>
          </p:cNvSpPr>
          <p:nvPr>
            <p:ph type="body" sz="quarter" idx="3"/>
          </p:nvPr>
        </p:nvSpPr>
        <p:spPr>
          <a:xfrm>
            <a:off x="10175914" y="1339540"/>
            <a:ext cx="2016086" cy="360151"/>
          </a:xfrm>
        </p:spPr>
        <p:txBody>
          <a:bodyPr>
            <a:normAutofit/>
          </a:bodyPr>
          <a:lstStyle/>
          <a:p>
            <a:pPr algn="ctr"/>
            <a:r>
              <a:rPr lang="es-US" sz="1400" b="0" dirty="0"/>
              <a:t>Heart </a:t>
            </a:r>
            <a:r>
              <a:rPr lang="es-US" sz="1400" b="0" dirty="0" err="1"/>
              <a:t>rate</a:t>
            </a:r>
            <a:r>
              <a:rPr lang="es-US" sz="1400" b="0" dirty="0"/>
              <a:t> pulse (</a:t>
            </a:r>
            <a:r>
              <a:rPr lang="es-US" sz="1400" b="0" dirty="0" err="1"/>
              <a:t>Clipart</a:t>
            </a:r>
            <a:r>
              <a:rPr lang="es-US" sz="1400" b="0" dirty="0"/>
              <a:t>)</a:t>
            </a:r>
          </a:p>
        </p:txBody>
      </p:sp>
      <p:pic>
        <p:nvPicPr>
          <p:cNvPr id="5" name="Content Placeholder 4" descr="Heart rate pulse (Clipart)" title="Heart rate pulse (Clipart)"/>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10168570" y="-33359"/>
            <a:ext cx="1762698" cy="1322022"/>
          </a:xfrm>
        </p:spPr>
      </p:pic>
    </p:spTree>
    <p:extLst>
      <p:ext uri="{BB962C8B-B14F-4D97-AF65-F5344CB8AC3E}">
        <p14:creationId xmlns:p14="http://schemas.microsoft.com/office/powerpoint/2010/main" val="301493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7410"/>
          </a:xfrm>
        </p:spPr>
        <p:txBody>
          <a:bodyPr>
            <a:noAutofit/>
          </a:bodyPr>
          <a:lstStyle/>
          <a:p>
            <a:r>
              <a:rPr lang="es-US" sz="4800" b="1" dirty="0"/>
              <a:t>Estadísticas de Enfermedades por el Calor</a:t>
            </a:r>
          </a:p>
        </p:txBody>
      </p:sp>
      <p:pic>
        <p:nvPicPr>
          <p:cNvPr id="10" name="Content Placeholder 9" descr="OSHA reported heat-related fatalities among outdoor workers between 2008 and 2014&#10;" title="OSHA reported heat-related fatalities among outdoor workers between 2008 and 201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828800" y="1428986"/>
            <a:ext cx="8813493" cy="5325599"/>
          </a:xfrm>
        </p:spPr>
      </p:pic>
      <p:sp>
        <p:nvSpPr>
          <p:cNvPr id="3" name="Content Placeholder 2"/>
          <p:cNvSpPr>
            <a:spLocks noGrp="1"/>
          </p:cNvSpPr>
          <p:nvPr>
            <p:ph sz="half" idx="1"/>
          </p:nvPr>
        </p:nvSpPr>
        <p:spPr>
          <a:xfrm>
            <a:off x="967154" y="1002536"/>
            <a:ext cx="10163908" cy="650418"/>
          </a:xfrm>
        </p:spPr>
        <p:txBody>
          <a:bodyPr>
            <a:noAutofit/>
          </a:bodyPr>
          <a:lstStyle/>
          <a:p>
            <a:pPr marL="0" indent="0" algn="ctr">
              <a:buNone/>
            </a:pPr>
            <a:r>
              <a:rPr lang="es-US" sz="2000" i="1" dirty="0"/>
              <a:t>OSHA reporto muertes relacionadas con el calor entre trabajadores al aire libre (no todos los trabajadores) 2008 a 2014</a:t>
            </a:r>
          </a:p>
        </p:txBody>
      </p:sp>
      <p:sp>
        <p:nvSpPr>
          <p:cNvPr id="6" name="Text Placeholder 5"/>
          <p:cNvSpPr>
            <a:spLocks noGrp="1"/>
          </p:cNvSpPr>
          <p:nvPr>
            <p:ph type="body" sz="quarter" idx="13"/>
          </p:nvPr>
        </p:nvSpPr>
        <p:spPr>
          <a:xfrm>
            <a:off x="9838683" y="5231484"/>
            <a:ext cx="1673321" cy="322263"/>
          </a:xfrm>
        </p:spPr>
        <p:txBody>
          <a:bodyPr>
            <a:normAutofit fontScale="70000" lnSpcReduction="20000"/>
          </a:bodyPr>
          <a:lstStyle/>
          <a:p>
            <a:pPr marL="0" indent="0">
              <a:buNone/>
            </a:pPr>
            <a:r>
              <a:rPr lang="es-US" dirty="0"/>
              <a:t>Fuente: OSHA</a:t>
            </a:r>
          </a:p>
        </p:txBody>
      </p:sp>
    </p:spTree>
    <p:extLst>
      <p:ext uri="{BB962C8B-B14F-4D97-AF65-F5344CB8AC3E}">
        <p14:creationId xmlns:p14="http://schemas.microsoft.com/office/powerpoint/2010/main" val="4740589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eck pulse (Clipart)" title="Check pulse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449938" y="352219"/>
            <a:ext cx="3415228" cy="5484015"/>
          </a:xfrm>
        </p:spPr>
      </p:pic>
      <p:sp>
        <p:nvSpPr>
          <p:cNvPr id="2" name="Title 1"/>
          <p:cNvSpPr>
            <a:spLocks noGrp="1"/>
          </p:cNvSpPr>
          <p:nvPr>
            <p:ph type="title"/>
          </p:nvPr>
        </p:nvSpPr>
        <p:spPr/>
        <p:txBody>
          <a:bodyPr/>
          <a:lstStyle/>
          <a:p>
            <a:r>
              <a:rPr lang="es-US" dirty="0"/>
              <a:t>Contando manualmente la frecuencia del pulso</a:t>
            </a:r>
          </a:p>
        </p:txBody>
      </p:sp>
      <p:sp>
        <p:nvSpPr>
          <p:cNvPr id="4" name="Content Placeholder 3"/>
          <p:cNvSpPr>
            <a:spLocks noGrp="1"/>
          </p:cNvSpPr>
          <p:nvPr>
            <p:ph sz="half" idx="2"/>
          </p:nvPr>
        </p:nvSpPr>
        <p:spPr>
          <a:xfrm>
            <a:off x="839788" y="1690688"/>
            <a:ext cx="7144485" cy="4802187"/>
          </a:xfrm>
        </p:spPr>
        <p:txBody>
          <a:bodyPr>
            <a:normAutofit/>
          </a:bodyPr>
          <a:lstStyle/>
          <a:p>
            <a:r>
              <a:rPr lang="es-ES" dirty="0"/>
              <a:t>Cuente los pulsos en la muñeca interna justo debajo de la palma de la mano en el pulgar o el cuello al lado de la tráquea durante un intervalo de tiempo de 30 segundos (por ejemplo, utilizando un cronómetro).</a:t>
            </a:r>
          </a:p>
          <a:p>
            <a:r>
              <a:rPr lang="es-ES" dirty="0"/>
              <a:t>Use los dedos índice y medio para detectar un pulso y no comience a contar hasta que pueda detectarse un pulso confiable. Puede ser necesaria una pequeña cantidad de presión.</a:t>
            </a:r>
          </a:p>
          <a:p>
            <a:r>
              <a:rPr lang="es-ES" dirty="0"/>
              <a:t>El número de pulsos se multiplica por 2 para dar la frecuencia de pulso en </a:t>
            </a:r>
            <a:r>
              <a:rPr lang="es-ES" dirty="0" err="1"/>
              <a:t>bpm</a:t>
            </a:r>
            <a:r>
              <a:rPr lang="es-ES" dirty="0"/>
              <a:t>.</a:t>
            </a:r>
            <a:endParaRPr lang="es-US" dirty="0"/>
          </a:p>
        </p:txBody>
      </p:sp>
      <p:sp>
        <p:nvSpPr>
          <p:cNvPr id="5" name="Text Placeholder 4"/>
          <p:cNvSpPr>
            <a:spLocks noGrp="1"/>
          </p:cNvSpPr>
          <p:nvPr>
            <p:ph type="body" sz="quarter" idx="3"/>
          </p:nvPr>
        </p:nvSpPr>
        <p:spPr>
          <a:xfrm>
            <a:off x="8857560" y="6189663"/>
            <a:ext cx="2787268" cy="356786"/>
          </a:xfrm>
        </p:spPr>
        <p:txBody>
          <a:bodyPr>
            <a:normAutofit fontScale="92500" lnSpcReduction="20000"/>
          </a:bodyPr>
          <a:lstStyle/>
          <a:p>
            <a:pPr algn="ctr"/>
            <a:r>
              <a:rPr lang="es-US"/>
              <a:t>Check pulse (Clipart)</a:t>
            </a:r>
          </a:p>
        </p:txBody>
      </p:sp>
    </p:spTree>
    <p:extLst>
      <p:ext uri="{BB962C8B-B14F-4D97-AF65-F5344CB8AC3E}">
        <p14:creationId xmlns:p14="http://schemas.microsoft.com/office/powerpoint/2010/main" val="1170586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13" y="136525"/>
            <a:ext cx="10515600" cy="662781"/>
          </a:xfrm>
        </p:spPr>
        <p:txBody>
          <a:bodyPr>
            <a:normAutofit fontScale="90000"/>
          </a:bodyPr>
          <a:lstStyle/>
          <a:p>
            <a:pPr lvl="0"/>
            <a:r>
              <a:rPr lang="es-ES" b="1" dirty="0"/>
              <a:t>La recuperación del ritmo cardíaco</a:t>
            </a:r>
            <a:endParaRPr lang="es-US" b="1" dirty="0"/>
          </a:p>
        </p:txBody>
      </p:sp>
      <p:sp>
        <p:nvSpPr>
          <p:cNvPr id="4" name="Content Placeholder 3"/>
          <p:cNvSpPr>
            <a:spLocks noGrp="1"/>
          </p:cNvSpPr>
          <p:nvPr>
            <p:ph sz="half" idx="2"/>
          </p:nvPr>
        </p:nvSpPr>
        <p:spPr>
          <a:xfrm>
            <a:off x="771525" y="917575"/>
            <a:ext cx="11420475" cy="5803900"/>
          </a:xfrm>
        </p:spPr>
        <p:txBody>
          <a:bodyPr>
            <a:noAutofit/>
          </a:bodyPr>
          <a:lstStyle/>
          <a:p>
            <a:r>
              <a:rPr lang="es-ES" sz="2600" dirty="0"/>
              <a:t>Tome las lecturas de la frecuencia del pulso al comienzo de un descanso programado.</a:t>
            </a:r>
          </a:p>
          <a:p>
            <a:r>
              <a:rPr lang="es-ES" sz="2600" dirty="0"/>
              <a:t>Con el trabajador sentado y descansando, recoja una lectura de la frecuencia del pulso inicial (P1) y si está por encima de 110 </a:t>
            </a:r>
            <a:r>
              <a:rPr lang="es-ES" sz="2600" dirty="0" err="1"/>
              <a:t>lpm</a:t>
            </a:r>
            <a:r>
              <a:rPr lang="es-ES" sz="2600" dirty="0"/>
              <a:t>, luego tome lecturas a intervalos de dos minutos (P2) y de cuatro minutos (P3).</a:t>
            </a:r>
          </a:p>
          <a:p>
            <a:r>
              <a:rPr lang="es-ES" sz="2600" dirty="0"/>
              <a:t>Si la frecuencia del pulso no cae por debajo de 110 </a:t>
            </a:r>
            <a:r>
              <a:rPr lang="es-ES" sz="2600" dirty="0" err="1"/>
              <a:t>lpm</a:t>
            </a:r>
            <a:r>
              <a:rPr lang="es-ES" sz="2600" dirty="0"/>
              <a:t>, esto indica que las condiciones de estrés por calor están por encima de un nivel aceptable. La frecuencia cardíaca en reposo es demasiado alta, lo que indica que la frecuencia de trabajo es demasiado alta para el individuo.</a:t>
            </a:r>
          </a:p>
          <a:p>
            <a:r>
              <a:rPr lang="es-ES" sz="2600" dirty="0"/>
              <a:t>Con P1 por encima de 110 </a:t>
            </a:r>
            <a:r>
              <a:rPr lang="es-ES" sz="2600" dirty="0" err="1"/>
              <a:t>lpm</a:t>
            </a:r>
            <a:r>
              <a:rPr lang="es-ES" sz="2600" dirty="0"/>
              <a:t>, si la diferencia entre los intervalos de dos minutos es inferior a 10 </a:t>
            </a:r>
            <a:r>
              <a:rPr lang="es-ES" sz="2600" dirty="0" err="1"/>
              <a:t>lpm</a:t>
            </a:r>
            <a:r>
              <a:rPr lang="es-ES" sz="2600" dirty="0"/>
              <a:t>, esto también indica que las condiciones de estrés por calor están por encima de un nivel aceptable. La frecuencia cardíaca no se está recuperando efectivamente en reposo, lo que también indica que la frecuencia de trabajo es demasiado alta para el individuo. También podría indicar deshidratación.</a:t>
            </a:r>
            <a:endParaRPr lang="es-US" sz="2600" dirty="0"/>
          </a:p>
        </p:txBody>
      </p:sp>
    </p:spTree>
    <p:extLst>
      <p:ext uri="{BB962C8B-B14F-4D97-AF65-F5344CB8AC3E}">
        <p14:creationId xmlns:p14="http://schemas.microsoft.com/office/powerpoint/2010/main" val="2945519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Pautas generales para la recuperación de la frecuencia cardíaca</a:t>
            </a:r>
            <a:endParaRPr lang="es-US" b="1" dirty="0"/>
          </a:p>
        </p:txBody>
      </p:sp>
      <p:sp>
        <p:nvSpPr>
          <p:cNvPr id="3" name="Text Placeholder 2"/>
          <p:cNvSpPr>
            <a:spLocks noGrp="1"/>
          </p:cNvSpPr>
          <p:nvPr>
            <p:ph type="body" idx="1"/>
          </p:nvPr>
        </p:nvSpPr>
        <p:spPr>
          <a:xfrm>
            <a:off x="706581" y="2032581"/>
            <a:ext cx="5265523" cy="994583"/>
          </a:xfrm>
          <a:solidFill>
            <a:schemeClr val="accent6">
              <a:lumMod val="40000"/>
              <a:lumOff val="60000"/>
            </a:schemeClr>
          </a:solidFill>
        </p:spPr>
        <p:txBody>
          <a:bodyPr>
            <a:noAutofit/>
          </a:bodyPr>
          <a:lstStyle/>
          <a:p>
            <a:r>
              <a:rPr lang="es-US" sz="3200" dirty="0"/>
              <a:t>Dentro de los primeros minutos de descanso</a:t>
            </a:r>
          </a:p>
        </p:txBody>
      </p:sp>
      <p:sp>
        <p:nvSpPr>
          <p:cNvPr id="4" name="Content Placeholder 3"/>
          <p:cNvSpPr>
            <a:spLocks noGrp="1"/>
          </p:cNvSpPr>
          <p:nvPr>
            <p:ph sz="half" idx="2"/>
          </p:nvPr>
        </p:nvSpPr>
        <p:spPr>
          <a:xfrm>
            <a:off x="6210301" y="2032580"/>
            <a:ext cx="5157787" cy="994583"/>
          </a:xfrm>
          <a:solidFill>
            <a:schemeClr val="accent6">
              <a:lumMod val="40000"/>
              <a:lumOff val="60000"/>
            </a:schemeClr>
          </a:solidFill>
        </p:spPr>
        <p:txBody>
          <a:bodyPr/>
          <a:lstStyle/>
          <a:p>
            <a:r>
              <a:rPr lang="es-ES" dirty="0"/>
              <a:t>Su frecuencia cardíaca debe caer por debajo de 110 </a:t>
            </a:r>
            <a:r>
              <a:rPr lang="es-ES" dirty="0" err="1"/>
              <a:t>lpm</a:t>
            </a:r>
            <a:endParaRPr lang="es-US" dirty="0"/>
          </a:p>
        </p:txBody>
      </p:sp>
      <p:sp>
        <p:nvSpPr>
          <p:cNvPr id="5" name="Text Placeholder 4"/>
          <p:cNvSpPr>
            <a:spLocks noGrp="1"/>
          </p:cNvSpPr>
          <p:nvPr>
            <p:ph type="body" sz="quarter" idx="3"/>
          </p:nvPr>
        </p:nvSpPr>
        <p:spPr>
          <a:xfrm>
            <a:off x="706580" y="3371438"/>
            <a:ext cx="5265523" cy="1351815"/>
          </a:xfrm>
          <a:solidFill>
            <a:srgbClr val="FFC000"/>
          </a:solidFill>
        </p:spPr>
        <p:txBody>
          <a:bodyPr>
            <a:noAutofit/>
          </a:bodyPr>
          <a:lstStyle/>
          <a:p>
            <a:r>
              <a:rPr lang="es-ES" sz="3200" dirty="0"/>
              <a:t>Si no lo hace, mida nuevamente a intervalos de 2 minutos</a:t>
            </a:r>
            <a:endParaRPr lang="es-US" sz="3200" dirty="0"/>
          </a:p>
        </p:txBody>
      </p:sp>
      <p:sp>
        <p:nvSpPr>
          <p:cNvPr id="6" name="Content Placeholder 5"/>
          <p:cNvSpPr>
            <a:spLocks noGrp="1"/>
          </p:cNvSpPr>
          <p:nvPr>
            <p:ph sz="quarter" idx="4"/>
          </p:nvPr>
        </p:nvSpPr>
        <p:spPr>
          <a:xfrm>
            <a:off x="6210301" y="3371439"/>
            <a:ext cx="5157787" cy="1351815"/>
          </a:xfrm>
          <a:solidFill>
            <a:srgbClr val="FFC000"/>
          </a:solidFill>
        </p:spPr>
        <p:txBody>
          <a:bodyPr/>
          <a:lstStyle/>
          <a:p>
            <a:r>
              <a:rPr lang="es-ES" dirty="0"/>
              <a:t>Su frecuencia cardíaca debe disminuir en más de 10 </a:t>
            </a:r>
            <a:r>
              <a:rPr lang="es-ES" dirty="0" err="1"/>
              <a:t>lpm</a:t>
            </a:r>
            <a:r>
              <a:rPr lang="es-ES" dirty="0"/>
              <a:t> cada 2 minutos.</a:t>
            </a:r>
            <a:endParaRPr lang="es-US" dirty="0"/>
          </a:p>
        </p:txBody>
      </p:sp>
    </p:spTree>
    <p:extLst>
      <p:ext uri="{BB962C8B-B14F-4D97-AF65-F5344CB8AC3E}">
        <p14:creationId xmlns:p14="http://schemas.microsoft.com/office/powerpoint/2010/main" val="15929017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6341" y="0"/>
            <a:ext cx="10515600" cy="526972"/>
          </a:xfrm>
        </p:spPr>
        <p:txBody>
          <a:bodyPr>
            <a:normAutofit/>
          </a:bodyPr>
          <a:lstStyle/>
          <a:p>
            <a:pPr algn="ctr"/>
            <a:r>
              <a:rPr lang="es-ES" sz="2800" b="1" dirty="0"/>
              <a:t>Tabla 14. Colección e interpretación de la frecuencia del pulso.</a:t>
            </a:r>
            <a:endParaRPr lang="en-US" sz="2800" dirty="0"/>
          </a:p>
        </p:txBody>
      </p:sp>
      <p:graphicFrame>
        <p:nvGraphicFramePr>
          <p:cNvPr id="9" name="Content Placeholder 8" descr="Table 14. Collection and Interpretation of Pulse Rates" title="Table 14. Collection and Interpretation of Pulse Rates"/>
          <p:cNvGraphicFramePr>
            <a:graphicFrameLocks noGrp="1"/>
          </p:cNvGraphicFramePr>
          <p:nvPr>
            <p:ph idx="1"/>
            <p:extLst>
              <p:ext uri="{D42A27DB-BD31-4B8C-83A1-F6EECF244321}">
                <p14:modId xmlns:p14="http://schemas.microsoft.com/office/powerpoint/2010/main" val="753114012"/>
              </p:ext>
            </p:extLst>
          </p:nvPr>
        </p:nvGraphicFramePr>
        <p:xfrm>
          <a:off x="0" y="526972"/>
          <a:ext cx="12192000" cy="6524120"/>
        </p:xfrm>
        <a:graphic>
          <a:graphicData uri="http://schemas.openxmlformats.org/drawingml/2006/table">
            <a:tbl>
              <a:tblPr firstRow="1" bandRow="1">
                <a:tableStyleId>{5C22544A-7EE6-4342-B048-85BDC9FD1C3A}</a:tableStyleId>
              </a:tblPr>
              <a:tblGrid>
                <a:gridCol w="2614613">
                  <a:extLst>
                    <a:ext uri="{9D8B030D-6E8A-4147-A177-3AD203B41FA5}">
                      <a16:colId xmlns:a16="http://schemas.microsoft.com/office/drawing/2014/main" val="777458291"/>
                    </a:ext>
                  </a:extLst>
                </a:gridCol>
                <a:gridCol w="9577387">
                  <a:extLst>
                    <a:ext uri="{9D8B030D-6E8A-4147-A177-3AD203B41FA5}">
                      <a16:colId xmlns:a16="http://schemas.microsoft.com/office/drawing/2014/main" val="3898983313"/>
                    </a:ext>
                  </a:extLst>
                </a:gridCol>
              </a:tblGrid>
              <a:tr h="316348">
                <a:tc>
                  <a:txBody>
                    <a:bodyPr/>
                    <a:lstStyle/>
                    <a:p>
                      <a:pPr marL="0" marR="0" algn="ctr">
                        <a:lnSpc>
                          <a:spcPct val="150000"/>
                        </a:lnSpc>
                        <a:spcBef>
                          <a:spcPts val="600"/>
                        </a:spcBef>
                        <a:spcAft>
                          <a:spcPts val="600"/>
                        </a:spcAft>
                      </a:pPr>
                      <a:r>
                        <a:rPr lang="es-US" sz="1800" b="1"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PASO</a:t>
                      </a:r>
                      <a:endParaRPr lang="es-US" sz="18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s-US" sz="1800" b="1"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Instrucciones</a:t>
                      </a:r>
                      <a:endParaRPr lang="es-US" sz="18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365627"/>
                  </a:ext>
                </a:extLst>
              </a:tr>
              <a:tr h="564010">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Horarios programados para la recogida</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Durante las horas más calurosas de la jornada laboral, recoja las pulsaciones al menos cada hora. En condiciones severas, el ciclo debe ser al menos cada 30 minutos. Recoja al inicio del descanso, dentro de los primeros minutos.</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2809064"/>
                  </a:ext>
                </a:extLst>
              </a:tr>
              <a:tr h="526709">
                <a:tc>
                  <a:txBody>
                    <a:bodyPr/>
                    <a:lstStyle/>
                    <a:p>
                      <a:pPr marL="0" marR="0">
                        <a:lnSpc>
                          <a:spcPct val="150000"/>
                        </a:lnSpc>
                        <a:spcBef>
                          <a:spcPts val="600"/>
                        </a:spcBef>
                        <a:spcAft>
                          <a:spcPts val="600"/>
                        </a:spcAft>
                      </a:pPr>
                      <a:r>
                        <a:rPr lang="es-U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Recoger el pulso inicial (P1)</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Haga que el trabajo se siente en un taburete o silla y descanse. Recoja la frecuencia de pulso inicial unos minutos después de que el trabajador haya dejado de trabajar, al inicio de la pausa de descanso.</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722788"/>
                  </a:ext>
                </a:extLst>
              </a:tr>
              <a:tr h="526709">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P1 está por debajo de 110 </a:t>
                      </a:r>
                      <a:r>
                        <a:rPr lang="es-ES" sz="140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lpm</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la frecuencia del pulso está por debajo de 110 </a:t>
                      </a:r>
                      <a:r>
                        <a:rPr lang="es-ES" sz="140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lpm</a:t>
                      </a: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reanude las actividades normales de trabajo y el horario de trabajo y descanso.</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2988906"/>
                  </a:ext>
                </a:extLst>
              </a:tr>
              <a:tr h="526709">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P1 está por encima de 110 </a:t>
                      </a:r>
                      <a:r>
                        <a:rPr lang="es-ES" sz="140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bpm</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la frecuencia del pulso está por encima de 110 </a:t>
                      </a:r>
                      <a:r>
                        <a:rPr lang="es-ES" sz="140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lpm</a:t>
                      </a: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evalúe la recuperación de la frecuencia cardíaca mediante la recopilación de dos mediciones adicionales de la frecuencia del pulso en intervalos de dos minutos.</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0924612"/>
                  </a:ext>
                </a:extLst>
              </a:tr>
              <a:tr h="1368819">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las diferencias entre los intervalos de 2 minutos son mayores que 10 </a:t>
                      </a:r>
                      <a:r>
                        <a:rPr lang="es-ES" sz="140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bpm</a:t>
                      </a: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la frecuencia del pulso cae por debajo de 110 </a:t>
                      </a:r>
                      <a:r>
                        <a:rPr lang="es-ES" sz="140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bpm</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las diferencias entre los intervalos de 2 minutos son mayores que 10 </a:t>
                      </a:r>
                      <a:r>
                        <a:rPr lang="es-ES" sz="140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bpm</a:t>
                      </a: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la frecuencia del pulso cae por debajo de 110 </a:t>
                      </a:r>
                      <a:r>
                        <a:rPr lang="es-ES" sz="140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bpm</a:t>
                      </a: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entonces reanude las actividades normales de trabajo y el horario de trabajo y descanso.</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7241449"/>
                  </a:ext>
                </a:extLst>
              </a:tr>
              <a:tr h="1930225">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las diferencias entre intervalos de 2 minutos son menores a 10 </a:t>
                      </a:r>
                      <a:r>
                        <a:rPr lang="es-ES" sz="140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bpm</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las diferencias entre los intervalos de 2 minutos son menores a 10 </a:t>
                      </a:r>
                      <a:r>
                        <a:rPr lang="es-ES" sz="140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lpm</a:t>
                      </a: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suspenda el trabajo y el esfuerzo físico en el ambiente caluroso y tome medidas inmediatas para enfriar la temperatura de su cuerpo (por ejemplo, muévase a un lugar fresco con movimiento de aire y proporcione fluidos fríos) . Monitoree la frecuencia del pulso y / o la temperatura corporal y continúe con los esfuerzos de enfriamiento hasta que la frecuencia del pulso caiga por debajo de 90 </a:t>
                      </a:r>
                      <a:r>
                        <a:rPr lang="es-ES" sz="1400" noProof="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lpm</a:t>
                      </a:r>
                      <a:r>
                        <a:rPr lang="es-ES" sz="14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 la temperatura corporal vuelva a la normalidad por debajo de 99 F. Busque atención médica si el trabajador muestra signos adicionales de agotamiento por calor o frecuencia del pulso y / o la temperatura no desciende o continúa elevándose en reposo.</a:t>
                      </a:r>
                      <a:endParaRPr lang="es-US" sz="16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7790614"/>
                  </a:ext>
                </a:extLst>
              </a:tr>
            </a:tbl>
          </a:graphicData>
        </a:graphic>
      </p:graphicFrame>
    </p:spTree>
    <p:extLst>
      <p:ext uri="{BB962C8B-B14F-4D97-AF65-F5344CB8AC3E}">
        <p14:creationId xmlns:p14="http://schemas.microsoft.com/office/powerpoint/2010/main" val="326526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s-ES" dirty="0"/>
              <a:t>Precaución: Recuperación del ritmo cardíaco</a:t>
            </a:r>
            <a:endParaRPr lang="es-US" dirty="0"/>
          </a:p>
        </p:txBody>
      </p:sp>
      <p:sp>
        <p:nvSpPr>
          <p:cNvPr id="4" name="Content Placeholder 3"/>
          <p:cNvSpPr>
            <a:spLocks noGrp="1"/>
          </p:cNvSpPr>
          <p:nvPr>
            <p:ph sz="half" idx="2"/>
          </p:nvPr>
        </p:nvSpPr>
        <p:spPr>
          <a:xfrm>
            <a:off x="839788" y="1654910"/>
            <a:ext cx="7936222" cy="4574439"/>
          </a:xfrm>
        </p:spPr>
        <p:txBody>
          <a:bodyPr>
            <a:noAutofit/>
          </a:bodyPr>
          <a:lstStyle/>
          <a:p>
            <a:r>
              <a:rPr lang="es-ES" sz="3200" dirty="0"/>
              <a:t>Puede haber variación entre los individuos y algunos pueden mostrar frecuencias de pulso en reposo mucho más altas o más bajas. Un proveedor médico calificado debe examinar a las personas con frecuencias de pulso antes del trabajo superiores a 100 </a:t>
            </a:r>
            <a:r>
              <a:rPr lang="es-ES" sz="3200" dirty="0" err="1"/>
              <a:t>lpm</a:t>
            </a:r>
            <a:r>
              <a:rPr lang="es-ES" sz="3200" dirty="0"/>
              <a:t> cuando están en reposo normal. Las altas tasas de pulso en reposo podrían ser indicativas de una condición médica subyacente.</a:t>
            </a:r>
            <a:endParaRPr lang="es-US" sz="3200" dirty="0"/>
          </a:p>
        </p:txBody>
      </p:sp>
      <p:sp>
        <p:nvSpPr>
          <p:cNvPr id="5" name="Text Placeholder 4"/>
          <p:cNvSpPr>
            <a:spLocks noGrp="1"/>
          </p:cNvSpPr>
          <p:nvPr>
            <p:ph type="body" sz="quarter" idx="3"/>
          </p:nvPr>
        </p:nvSpPr>
        <p:spPr>
          <a:xfrm>
            <a:off x="9434513" y="4515587"/>
            <a:ext cx="2066422" cy="823912"/>
          </a:xfrm>
        </p:spPr>
        <p:txBody>
          <a:bodyPr>
            <a:normAutofit fontScale="92500"/>
          </a:bodyPr>
          <a:lstStyle/>
          <a:p>
            <a:pPr algn="ctr"/>
            <a:r>
              <a:rPr lang="es-US"/>
              <a:t>Medical symbol (Clipart)</a:t>
            </a:r>
          </a:p>
        </p:txBody>
      </p:sp>
      <p:pic>
        <p:nvPicPr>
          <p:cNvPr id="3" name="Content Placeholder 2" descr="Medical symbol (Clipart)&#10;" title="Medical symbol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496174" y="1787405"/>
            <a:ext cx="1943100" cy="2420641"/>
          </a:xfrm>
        </p:spPr>
      </p:pic>
    </p:spTree>
    <p:extLst>
      <p:ext uri="{BB962C8B-B14F-4D97-AF65-F5344CB8AC3E}">
        <p14:creationId xmlns:p14="http://schemas.microsoft.com/office/powerpoint/2010/main" val="2873950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3" y="365125"/>
            <a:ext cx="11515725" cy="1325563"/>
          </a:xfrm>
        </p:spPr>
        <p:txBody>
          <a:bodyPr>
            <a:normAutofit fontScale="90000"/>
          </a:bodyPr>
          <a:lstStyle/>
          <a:p>
            <a:r>
              <a:rPr lang="es-US" b="1" dirty="0"/>
              <a:t>Ejercicio #1 </a:t>
            </a:r>
            <a:br>
              <a:rPr lang="es-US" b="1" dirty="0"/>
            </a:br>
            <a:r>
              <a:rPr lang="es-ES" b="1" dirty="0"/>
              <a:t>Temperatura corporal y recuperación del ritmo cardíaco</a:t>
            </a:r>
            <a:endParaRPr lang="es-US" b="1" dirty="0"/>
          </a:p>
        </p:txBody>
      </p:sp>
      <p:sp>
        <p:nvSpPr>
          <p:cNvPr id="3" name="Text Placeholder 2"/>
          <p:cNvSpPr>
            <a:spLocks noGrp="1"/>
          </p:cNvSpPr>
          <p:nvPr>
            <p:ph type="body" idx="1"/>
          </p:nvPr>
        </p:nvSpPr>
        <p:spPr/>
        <p:txBody>
          <a:bodyPr>
            <a:normAutofit/>
          </a:bodyPr>
          <a:lstStyle/>
          <a:p>
            <a:r>
              <a:rPr lang="es-US" sz="3200" dirty="0"/>
              <a:t>Trabajador #1</a:t>
            </a:r>
          </a:p>
        </p:txBody>
      </p:sp>
      <p:sp>
        <p:nvSpPr>
          <p:cNvPr id="4" name="Content Placeholder 3"/>
          <p:cNvSpPr>
            <a:spLocks noGrp="1"/>
          </p:cNvSpPr>
          <p:nvPr>
            <p:ph sz="half" idx="2"/>
          </p:nvPr>
        </p:nvSpPr>
        <p:spPr/>
        <p:txBody>
          <a:bodyPr>
            <a:normAutofit/>
          </a:bodyPr>
          <a:lstStyle/>
          <a:p>
            <a:r>
              <a:rPr lang="es-US" sz="3600" dirty="0"/>
              <a:t>Temperatura Oral 98.9 °F</a:t>
            </a:r>
          </a:p>
          <a:p>
            <a:r>
              <a:rPr lang="es-US" sz="3600" dirty="0"/>
              <a:t>Ritmo Cardiaco</a:t>
            </a:r>
          </a:p>
          <a:p>
            <a:pPr lvl="1"/>
            <a:r>
              <a:rPr lang="es-US" sz="3200" dirty="0"/>
              <a:t>P1: 140 </a:t>
            </a:r>
            <a:r>
              <a:rPr lang="es-US" sz="3200" dirty="0" err="1"/>
              <a:t>lpm</a:t>
            </a:r>
            <a:endParaRPr lang="es-US" sz="3200" dirty="0"/>
          </a:p>
          <a:p>
            <a:pPr lvl="1"/>
            <a:r>
              <a:rPr lang="es-US" sz="3200" dirty="0"/>
              <a:t>P2: 115 </a:t>
            </a:r>
            <a:r>
              <a:rPr lang="es-US" sz="3200" dirty="0" err="1"/>
              <a:t>lpm</a:t>
            </a:r>
            <a:endParaRPr lang="es-US" sz="3200" dirty="0"/>
          </a:p>
          <a:p>
            <a:pPr lvl="1"/>
            <a:r>
              <a:rPr lang="es-US" sz="3200" dirty="0"/>
              <a:t>P3: 95 </a:t>
            </a:r>
            <a:r>
              <a:rPr lang="es-US" sz="3200" dirty="0" err="1"/>
              <a:t>lpm</a:t>
            </a:r>
            <a:endParaRPr lang="es-US" sz="3200" dirty="0"/>
          </a:p>
          <a:p>
            <a:pPr marL="457200" lvl="1" indent="0">
              <a:buNone/>
            </a:pPr>
            <a:endParaRPr lang="es-US" sz="3200" dirty="0"/>
          </a:p>
        </p:txBody>
      </p:sp>
      <p:sp>
        <p:nvSpPr>
          <p:cNvPr id="5" name="Text Placeholder 4"/>
          <p:cNvSpPr>
            <a:spLocks noGrp="1"/>
          </p:cNvSpPr>
          <p:nvPr>
            <p:ph type="body" sz="quarter" idx="3"/>
          </p:nvPr>
        </p:nvSpPr>
        <p:spPr/>
        <p:txBody>
          <a:bodyPr>
            <a:normAutofit/>
          </a:bodyPr>
          <a:lstStyle/>
          <a:p>
            <a:r>
              <a:rPr lang="es-US" sz="3200" dirty="0"/>
              <a:t>Trabajador #2</a:t>
            </a:r>
          </a:p>
        </p:txBody>
      </p:sp>
      <p:sp>
        <p:nvSpPr>
          <p:cNvPr id="6" name="Content Placeholder 5"/>
          <p:cNvSpPr>
            <a:spLocks noGrp="1"/>
          </p:cNvSpPr>
          <p:nvPr>
            <p:ph sz="quarter" idx="4"/>
          </p:nvPr>
        </p:nvSpPr>
        <p:spPr/>
        <p:txBody>
          <a:bodyPr>
            <a:normAutofit/>
          </a:bodyPr>
          <a:lstStyle/>
          <a:p>
            <a:r>
              <a:rPr lang="es-US" sz="3600" dirty="0"/>
              <a:t>Temperatura Oral 99.4 °F</a:t>
            </a:r>
          </a:p>
          <a:p>
            <a:r>
              <a:rPr lang="es-US" sz="3600" dirty="0"/>
              <a:t>Ritmo Cardiaco</a:t>
            </a:r>
          </a:p>
          <a:p>
            <a:pPr lvl="1"/>
            <a:r>
              <a:rPr lang="es-US" sz="3200" dirty="0"/>
              <a:t>P1: 125 </a:t>
            </a:r>
            <a:r>
              <a:rPr lang="es-US" sz="3200" dirty="0" err="1"/>
              <a:t>lpm</a:t>
            </a:r>
            <a:endParaRPr lang="es-US" sz="3200" dirty="0"/>
          </a:p>
          <a:p>
            <a:pPr lvl="1"/>
            <a:r>
              <a:rPr lang="es-US" sz="3200" dirty="0"/>
              <a:t>P2: 120 </a:t>
            </a:r>
            <a:r>
              <a:rPr lang="es-US" sz="3200" dirty="0" err="1"/>
              <a:t>lpm</a:t>
            </a:r>
            <a:endParaRPr lang="es-US" sz="3200" dirty="0"/>
          </a:p>
          <a:p>
            <a:pPr lvl="1"/>
            <a:r>
              <a:rPr lang="es-US" sz="3200" dirty="0"/>
              <a:t>P3: 118 </a:t>
            </a:r>
            <a:r>
              <a:rPr lang="es-US" sz="3200" dirty="0" err="1"/>
              <a:t>lpm</a:t>
            </a:r>
            <a:endParaRPr lang="es-US" sz="3200" dirty="0"/>
          </a:p>
          <a:p>
            <a:endParaRPr lang="es-US" sz="3600" dirty="0"/>
          </a:p>
        </p:txBody>
      </p:sp>
    </p:spTree>
    <p:extLst>
      <p:ext uri="{BB962C8B-B14F-4D97-AF65-F5344CB8AC3E}">
        <p14:creationId xmlns:p14="http://schemas.microsoft.com/office/powerpoint/2010/main" val="38632455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600100"/>
          </a:xfrm>
        </p:spPr>
        <p:txBody>
          <a:bodyPr>
            <a:normAutofit fontScale="90000"/>
          </a:bodyPr>
          <a:lstStyle/>
          <a:p>
            <a:r>
              <a:rPr lang="es-US" b="1" dirty="0"/>
              <a:t>Ejercicio #1 </a:t>
            </a:r>
            <a:br>
              <a:rPr lang="es-US" b="1" dirty="0"/>
            </a:br>
            <a:r>
              <a:rPr lang="es-ES" sz="4000" b="1" i="1" dirty="0"/>
              <a:t>¿Cuál es su evaluación para cada trabajador? </a:t>
            </a:r>
            <a:br>
              <a:rPr lang="es-ES" sz="4000" b="1" i="1" dirty="0"/>
            </a:br>
            <a:r>
              <a:rPr lang="es-ES" sz="4000" b="1" i="1" dirty="0"/>
              <a:t>¿Pueden volver a sus deberes normales?</a:t>
            </a:r>
            <a:endParaRPr lang="es-US" sz="4000" b="1" i="1" dirty="0"/>
          </a:p>
        </p:txBody>
      </p:sp>
      <p:sp>
        <p:nvSpPr>
          <p:cNvPr id="3" name="Text Placeholder 2"/>
          <p:cNvSpPr>
            <a:spLocks noGrp="1"/>
          </p:cNvSpPr>
          <p:nvPr>
            <p:ph type="body" idx="1"/>
          </p:nvPr>
        </p:nvSpPr>
        <p:spPr>
          <a:xfrm>
            <a:off x="1356113" y="1965225"/>
            <a:ext cx="5157787" cy="823912"/>
          </a:xfrm>
        </p:spPr>
        <p:txBody>
          <a:bodyPr>
            <a:normAutofit/>
          </a:bodyPr>
          <a:lstStyle/>
          <a:p>
            <a:r>
              <a:rPr lang="es-US" sz="3200" dirty="0"/>
              <a:t>Trabajador #1</a:t>
            </a:r>
          </a:p>
        </p:txBody>
      </p:sp>
      <p:sp>
        <p:nvSpPr>
          <p:cNvPr id="4" name="Content Placeholder 3"/>
          <p:cNvSpPr>
            <a:spLocks noGrp="1"/>
          </p:cNvSpPr>
          <p:nvPr>
            <p:ph sz="half" idx="2"/>
          </p:nvPr>
        </p:nvSpPr>
        <p:spPr>
          <a:xfrm>
            <a:off x="1356113" y="2789137"/>
            <a:ext cx="5157787" cy="3684588"/>
          </a:xfrm>
        </p:spPr>
        <p:txBody>
          <a:bodyPr>
            <a:normAutofit/>
          </a:bodyPr>
          <a:lstStyle/>
          <a:p>
            <a:pPr marL="0" indent="0">
              <a:buNone/>
            </a:pPr>
            <a:r>
              <a:rPr lang="es-US" sz="3600"/>
              <a:t>___________________________________________________________________________________________________________________________________________________</a:t>
            </a:r>
          </a:p>
        </p:txBody>
      </p:sp>
      <p:sp>
        <p:nvSpPr>
          <p:cNvPr id="5" name="Text Placeholder 4"/>
          <p:cNvSpPr>
            <a:spLocks noGrp="1"/>
          </p:cNvSpPr>
          <p:nvPr>
            <p:ph type="body" sz="quarter" idx="3"/>
          </p:nvPr>
        </p:nvSpPr>
        <p:spPr>
          <a:xfrm>
            <a:off x="6688525" y="1965225"/>
            <a:ext cx="5183188" cy="823912"/>
          </a:xfrm>
        </p:spPr>
        <p:txBody>
          <a:bodyPr>
            <a:normAutofit/>
          </a:bodyPr>
          <a:lstStyle/>
          <a:p>
            <a:r>
              <a:rPr lang="es-US" sz="3200" dirty="0"/>
              <a:t>Trabajador #2</a:t>
            </a:r>
          </a:p>
        </p:txBody>
      </p:sp>
      <p:sp>
        <p:nvSpPr>
          <p:cNvPr id="6" name="Content Placeholder 5"/>
          <p:cNvSpPr>
            <a:spLocks noGrp="1"/>
          </p:cNvSpPr>
          <p:nvPr>
            <p:ph sz="quarter" idx="4"/>
          </p:nvPr>
        </p:nvSpPr>
        <p:spPr>
          <a:xfrm>
            <a:off x="6707382" y="2789137"/>
            <a:ext cx="5183188" cy="3684588"/>
          </a:xfrm>
        </p:spPr>
        <p:txBody>
          <a:bodyPr>
            <a:normAutofit/>
          </a:bodyPr>
          <a:lstStyle/>
          <a:p>
            <a:pPr marL="0" indent="0">
              <a:buNone/>
            </a:pPr>
            <a:r>
              <a:rPr lang="es-US" sz="3600"/>
              <a:t>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4321554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77" y="442244"/>
            <a:ext cx="10515600" cy="901814"/>
          </a:xfrm>
        </p:spPr>
        <p:txBody>
          <a:bodyPr>
            <a:normAutofit fontScale="90000"/>
          </a:bodyPr>
          <a:lstStyle/>
          <a:p>
            <a:r>
              <a:rPr lang="es-US" b="1" dirty="0"/>
              <a:t>Jerarquía de controles</a:t>
            </a:r>
            <a:r>
              <a:rPr lang="es-US" dirty="0"/>
              <a:t>– </a:t>
            </a:r>
            <a:r>
              <a:rPr lang="es-ES" dirty="0"/>
              <a:t>siempre se recomienda una combinación de varios.</a:t>
            </a:r>
            <a:endParaRPr lang="es-US" dirty="0"/>
          </a:p>
        </p:txBody>
      </p:sp>
      <p:graphicFrame>
        <p:nvGraphicFramePr>
          <p:cNvPr id="8" name="Content Placeholder 7" descr="Hierarchy of Controls" title="Hierarchy of Controls"/>
          <p:cNvGraphicFramePr>
            <a:graphicFrameLocks noGrp="1"/>
          </p:cNvGraphicFramePr>
          <p:nvPr>
            <p:ph sz="quarter" idx="4"/>
            <p:extLst>
              <p:ext uri="{D42A27DB-BD31-4B8C-83A1-F6EECF244321}">
                <p14:modId xmlns:p14="http://schemas.microsoft.com/office/powerpoint/2010/main" val="4163745106"/>
              </p:ext>
            </p:extLst>
          </p:nvPr>
        </p:nvGraphicFramePr>
        <p:xfrm>
          <a:off x="672029" y="969485"/>
          <a:ext cx="11237205" cy="5684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6219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1" y="122237"/>
            <a:ext cx="10515600" cy="854075"/>
          </a:xfrm>
        </p:spPr>
        <p:txBody>
          <a:bodyPr/>
          <a:lstStyle/>
          <a:p>
            <a:r>
              <a:rPr lang="es-US" b="1" dirty="0"/>
              <a:t>Controles de ingeniería</a:t>
            </a:r>
            <a:endParaRPr lang="es-US" dirty="0"/>
          </a:p>
        </p:txBody>
      </p:sp>
      <p:sp>
        <p:nvSpPr>
          <p:cNvPr id="4" name="Content Placeholder 3"/>
          <p:cNvSpPr>
            <a:spLocks noGrp="1"/>
          </p:cNvSpPr>
          <p:nvPr>
            <p:ph sz="half" idx="2"/>
          </p:nvPr>
        </p:nvSpPr>
        <p:spPr>
          <a:xfrm>
            <a:off x="773112" y="976312"/>
            <a:ext cx="11222037" cy="5881688"/>
          </a:xfrm>
        </p:spPr>
        <p:txBody>
          <a:bodyPr>
            <a:noAutofit/>
          </a:bodyPr>
          <a:lstStyle/>
          <a:p>
            <a:pPr marL="514350" lvl="0" indent="-514350">
              <a:buFont typeface="+mj-lt"/>
              <a:buAutoNum type="arabicPeriod"/>
            </a:pPr>
            <a:r>
              <a:rPr lang="es-ES" sz="2200" dirty="0"/>
              <a:t>Reduzca el esfuerzo físico y las demandas físicas de trabajo mediante el uso de herramientas y equipos motorizados, especialmente para tareas que impliquen levantar objetos pesados.</a:t>
            </a:r>
          </a:p>
          <a:p>
            <a:pPr marL="514350" lvl="0" indent="-514350">
              <a:buFont typeface="+mj-lt"/>
              <a:buAutoNum type="arabicPeriod"/>
            </a:pPr>
            <a:r>
              <a:rPr lang="es-ES" sz="2200" dirty="0"/>
              <a:t>Reduzca la carga de calor radiante del sol u otras fuentes de calor radiante (por ejemplo, hornos, motores de combustión y compresores, superficies calientes, líneas de transferencia calentadas, ventanas que reciben sol intenso, etc.). Coloque una línea de visión, barreras reflectantes entre la fuente de calor y los trabajadores. Aísle las superficies calientes, como los hornos.</a:t>
            </a:r>
          </a:p>
          <a:p>
            <a:pPr marL="514350" lvl="0" indent="-514350">
              <a:buFont typeface="+mj-lt"/>
              <a:buAutoNum type="arabicPeriod"/>
            </a:pPr>
            <a:r>
              <a:rPr lang="es-ES" sz="2200" dirty="0"/>
              <a:t>Si las temperaturas del aire están por debajo de los 95 ° F, aumente la velocidad del aire a través de la piel utilizando ventiladores o motores de aire para aumentar el enfriamiento por evaporación de la piel.</a:t>
            </a:r>
          </a:p>
          <a:p>
            <a:pPr marL="514350" lvl="0" indent="-514350">
              <a:buFont typeface="+mj-lt"/>
              <a:buAutoNum type="arabicPeriod"/>
            </a:pPr>
            <a:r>
              <a:rPr lang="es-ES" sz="2200" dirty="0"/>
              <a:t>Si las temperaturas del aire están por encima de los 95 ° F, reduzca la velocidad del aire a través de la piel para reducir la transferencia de calor por convección del aire a la piel.</a:t>
            </a:r>
          </a:p>
          <a:p>
            <a:pPr marL="514350" lvl="0" indent="-514350">
              <a:buFont typeface="+mj-lt"/>
              <a:buAutoNum type="arabicPeriod"/>
            </a:pPr>
            <a:r>
              <a:rPr lang="es-ES" sz="2200" dirty="0"/>
              <a:t>Si la humedad está por debajo del 50%, entonces los enfriadores por evaporación y los ventiladores portátiles con sistemas de agua nebulizada se pueden usar para enfriar efectivamente el aire en aproximadamente 10 a 20 F.</a:t>
            </a:r>
          </a:p>
          <a:p>
            <a:pPr marL="514350" lvl="0" indent="-514350">
              <a:buFont typeface="+mj-lt"/>
              <a:buAutoNum type="arabicPeriod"/>
            </a:pPr>
            <a:r>
              <a:rPr lang="es-ES" sz="2200" dirty="0"/>
              <a:t>Disminuya la humedad por debajo del 50% para aumentar el enfriamiento por evaporación debido a la sudoración.</a:t>
            </a:r>
            <a:endParaRPr lang="es-US" sz="2200" dirty="0"/>
          </a:p>
        </p:txBody>
      </p:sp>
    </p:spTree>
    <p:extLst>
      <p:ext uri="{BB962C8B-B14F-4D97-AF65-F5344CB8AC3E}">
        <p14:creationId xmlns:p14="http://schemas.microsoft.com/office/powerpoint/2010/main" val="18866843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Ejemplos de controles de ingeniería</a:t>
            </a:r>
            <a:endParaRPr lang="es-US" dirty="0"/>
          </a:p>
        </p:txBody>
      </p:sp>
      <p:sp>
        <p:nvSpPr>
          <p:cNvPr id="3" name="Text Placeholder 2"/>
          <p:cNvSpPr>
            <a:spLocks noGrp="1"/>
          </p:cNvSpPr>
          <p:nvPr>
            <p:ph type="body" idx="1"/>
          </p:nvPr>
        </p:nvSpPr>
        <p:spPr>
          <a:xfrm>
            <a:off x="839788" y="1936751"/>
            <a:ext cx="5157787" cy="823912"/>
          </a:xfrm>
        </p:spPr>
        <p:txBody>
          <a:bodyPr/>
          <a:lstStyle/>
          <a:p>
            <a:pPr algn="ctr"/>
            <a:r>
              <a:rPr lang="es-US" dirty="0"/>
              <a:t>Ventilador de niebla (Wikimedia </a:t>
            </a:r>
            <a:r>
              <a:rPr lang="es-US" dirty="0" err="1"/>
              <a:t>Creative</a:t>
            </a:r>
            <a:r>
              <a:rPr lang="es-US" dirty="0"/>
              <a:t> </a:t>
            </a:r>
            <a:r>
              <a:rPr lang="es-US" dirty="0" err="1"/>
              <a:t>Commons</a:t>
            </a:r>
            <a:r>
              <a:rPr lang="es-US" dirty="0"/>
              <a:t> </a:t>
            </a:r>
            <a:r>
              <a:rPr lang="es-US" dirty="0" err="1"/>
              <a:t>by</a:t>
            </a:r>
            <a:r>
              <a:rPr lang="es-US" dirty="0"/>
              <a:t> Tdorante10)</a:t>
            </a:r>
          </a:p>
        </p:txBody>
      </p:sp>
      <p:sp>
        <p:nvSpPr>
          <p:cNvPr id="5" name="Text Placeholder 4"/>
          <p:cNvSpPr>
            <a:spLocks noGrp="1"/>
          </p:cNvSpPr>
          <p:nvPr>
            <p:ph type="body" sz="quarter" idx="3"/>
          </p:nvPr>
        </p:nvSpPr>
        <p:spPr/>
        <p:txBody>
          <a:bodyPr/>
          <a:lstStyle/>
          <a:p>
            <a:pPr algn="ctr"/>
            <a:r>
              <a:rPr lang="es-US" dirty="0" err="1"/>
              <a:t>Forklift</a:t>
            </a:r>
            <a:r>
              <a:rPr lang="es-US" dirty="0"/>
              <a:t> (</a:t>
            </a:r>
            <a:r>
              <a:rPr lang="es-US" dirty="0" err="1"/>
              <a:t>Clipart</a:t>
            </a:r>
            <a:r>
              <a:rPr lang="es-US" dirty="0"/>
              <a:t>)</a:t>
            </a:r>
          </a:p>
        </p:txBody>
      </p:sp>
      <p:pic>
        <p:nvPicPr>
          <p:cNvPr id="8" name="Content Placeholder 7" descr="Forklift (Clipart)&#10;" title="Forklift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931641" y="2620675"/>
            <a:ext cx="3224014" cy="3684588"/>
          </a:xfrm>
        </p:spPr>
      </p:pic>
      <p:pic>
        <p:nvPicPr>
          <p:cNvPr id="2050" name="Picture 2" descr="Misting fan (Wikimedia Creative Commons by Tdorante10)&#10; File:2018 New York ePrix td Saturday 006 - eVillage, Mist Fan.jpg" title="Misting fan (Wikimedia Creative Commons by Tdorante10)"/>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2027104" y="2842351"/>
            <a:ext cx="2985571" cy="374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11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2106"/>
          </a:xfrm>
        </p:spPr>
        <p:txBody>
          <a:bodyPr/>
          <a:lstStyle/>
          <a:p>
            <a:r>
              <a:rPr lang="es-US" dirty="0"/>
              <a:t>Estadísticas de Texas</a:t>
            </a:r>
          </a:p>
        </p:txBody>
      </p:sp>
      <p:sp>
        <p:nvSpPr>
          <p:cNvPr id="3" name="Content Placeholder 2" descr="Temperature-Related Deaths Texas, 2003-2008 &#10;" title="Temperature-Related Deaths Texas, 2003-2008 "/>
          <p:cNvSpPr>
            <a:spLocks noGrp="1"/>
          </p:cNvSpPr>
          <p:nvPr>
            <p:ph sz="half" idx="1"/>
          </p:nvPr>
        </p:nvSpPr>
        <p:spPr>
          <a:xfrm>
            <a:off x="838200" y="1354975"/>
            <a:ext cx="10774681" cy="4496851"/>
          </a:xfrm>
        </p:spPr>
        <p:txBody>
          <a:bodyPr>
            <a:normAutofit/>
          </a:bodyPr>
          <a:lstStyle/>
          <a:p>
            <a:r>
              <a:rPr lang="es-US" dirty="0"/>
              <a:t>Muertes Relacionadas a la Temperatura Texas, 2003-2008 </a:t>
            </a:r>
          </a:p>
          <a:p>
            <a:r>
              <a:rPr lang="es-ES" dirty="0">
                <a:hlinkClick r:id="rId2" tooltip="Temperature-related Deaths"/>
              </a:rPr>
              <a:t>Muertes Relacionadas a la Temperatura</a:t>
            </a:r>
            <a:endParaRPr lang="en-US" dirty="0"/>
          </a:p>
          <a:p>
            <a:r>
              <a:rPr lang="es-US" dirty="0"/>
              <a:t>439 muertes relacionadas con el calor reportadas entre residentes de Texas</a:t>
            </a:r>
          </a:p>
          <a:p>
            <a:pPr lvl="1"/>
            <a:r>
              <a:rPr lang="es-US" dirty="0"/>
              <a:t>Harris County 41</a:t>
            </a:r>
          </a:p>
          <a:p>
            <a:pPr lvl="1"/>
            <a:r>
              <a:rPr lang="es-US" dirty="0"/>
              <a:t>Fort Bend 3</a:t>
            </a:r>
          </a:p>
          <a:p>
            <a:pPr lvl="1"/>
            <a:r>
              <a:rPr lang="es-US" dirty="0" err="1"/>
              <a:t>Liberty</a:t>
            </a:r>
            <a:r>
              <a:rPr lang="es-US" dirty="0"/>
              <a:t> 3</a:t>
            </a:r>
          </a:p>
          <a:p>
            <a:pPr lvl="1"/>
            <a:r>
              <a:rPr lang="es-US" dirty="0"/>
              <a:t>Montgomery 3</a:t>
            </a:r>
          </a:p>
          <a:p>
            <a:pPr lvl="1"/>
            <a:r>
              <a:rPr lang="es-US" dirty="0" err="1"/>
              <a:t>Brazoria</a:t>
            </a:r>
            <a:r>
              <a:rPr lang="es-US" dirty="0"/>
              <a:t> 2</a:t>
            </a:r>
          </a:p>
          <a:p>
            <a:pPr lvl="1"/>
            <a:r>
              <a:rPr lang="es-US" dirty="0"/>
              <a:t>Galveston 2</a:t>
            </a:r>
          </a:p>
        </p:txBody>
      </p:sp>
      <p:pic>
        <p:nvPicPr>
          <p:cNvPr id="6" name="Content Placeholder 5" descr="Temperature-Related Deaths Texas, 2003-2008 &#10;" title="Temperature-Related Deaths Texas, 2003-2008 "/>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095702" y="3018622"/>
            <a:ext cx="6897950" cy="3157401"/>
          </a:xfrm>
        </p:spPr>
      </p:pic>
      <p:sp>
        <p:nvSpPr>
          <p:cNvPr id="5" name="Text Placeholder 4"/>
          <p:cNvSpPr>
            <a:spLocks noGrp="1"/>
          </p:cNvSpPr>
          <p:nvPr>
            <p:ph type="body" sz="quarter" idx="13"/>
          </p:nvPr>
        </p:nvSpPr>
        <p:spPr>
          <a:xfrm>
            <a:off x="5552208" y="6293354"/>
            <a:ext cx="6266877" cy="429722"/>
          </a:xfrm>
        </p:spPr>
        <p:txBody>
          <a:bodyPr>
            <a:normAutofit fontScale="55000" lnSpcReduction="20000"/>
          </a:bodyPr>
          <a:lstStyle/>
          <a:p>
            <a:pPr marL="0" indent="0">
              <a:buNone/>
            </a:pPr>
            <a:r>
              <a:rPr lang="es-US" dirty="0"/>
              <a:t>Fuente: Texas </a:t>
            </a:r>
            <a:r>
              <a:rPr lang="es-US" dirty="0" err="1"/>
              <a:t>Health</a:t>
            </a:r>
            <a:r>
              <a:rPr lang="es-US" dirty="0"/>
              <a:t> and Human </a:t>
            </a:r>
            <a:r>
              <a:rPr lang="es-US" dirty="0" err="1"/>
              <a:t>Services</a:t>
            </a:r>
            <a:r>
              <a:rPr lang="es-US" dirty="0"/>
              <a:t> (</a:t>
            </a:r>
            <a:r>
              <a:rPr lang="es-US" dirty="0" err="1">
                <a:hlinkClick r:id="rId2" tooltip="Temperature-related Deaths"/>
              </a:rPr>
              <a:t>Temperature-related</a:t>
            </a:r>
            <a:r>
              <a:rPr lang="es-US" dirty="0">
                <a:hlinkClick r:id="rId2" tooltip="Temperature-related Deaths"/>
              </a:rPr>
              <a:t> </a:t>
            </a:r>
            <a:r>
              <a:rPr lang="es-US" dirty="0" err="1">
                <a:hlinkClick r:id="rId2" tooltip="Temperature-related Deaths"/>
              </a:rPr>
              <a:t>Deaths</a:t>
            </a:r>
            <a:r>
              <a:rPr lang="es-US" dirty="0"/>
              <a:t>)</a:t>
            </a:r>
          </a:p>
        </p:txBody>
      </p:sp>
    </p:spTree>
    <p:extLst>
      <p:ext uri="{BB962C8B-B14F-4D97-AF65-F5344CB8AC3E}">
        <p14:creationId xmlns:p14="http://schemas.microsoft.com/office/powerpoint/2010/main" val="23787560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lstStyle/>
          <a:p>
            <a:r>
              <a:rPr lang="es-US" b="1" dirty="0"/>
              <a:t>Controles Administrativos 1 - 5</a:t>
            </a:r>
          </a:p>
        </p:txBody>
      </p:sp>
      <p:sp>
        <p:nvSpPr>
          <p:cNvPr id="4" name="Content Placeholder 3"/>
          <p:cNvSpPr>
            <a:spLocks noGrp="1"/>
          </p:cNvSpPr>
          <p:nvPr>
            <p:ph sz="half" idx="2"/>
          </p:nvPr>
        </p:nvSpPr>
        <p:spPr>
          <a:xfrm>
            <a:off x="836613" y="1219200"/>
            <a:ext cx="10847388" cy="5375564"/>
          </a:xfrm>
        </p:spPr>
        <p:txBody>
          <a:bodyPr>
            <a:noAutofit/>
          </a:bodyPr>
          <a:lstStyle/>
          <a:p>
            <a:pPr marL="514350" lvl="0" indent="-514350">
              <a:buFont typeface="+mj-lt"/>
              <a:buAutoNum type="arabicPeriod"/>
            </a:pPr>
            <a:r>
              <a:rPr lang="es-ES" dirty="0"/>
              <a:t>Ajustar el horario de trabajo para aclimatar a los trabajadores al calor.</a:t>
            </a:r>
          </a:p>
          <a:p>
            <a:pPr marL="514350" lvl="0" indent="-514350">
              <a:buFont typeface="+mj-lt"/>
              <a:buAutoNum type="arabicPeriod"/>
            </a:pPr>
            <a:r>
              <a:rPr lang="es-ES" dirty="0"/>
              <a:t>Programe trabajos o trabajos que requieran un esfuerzo físico intenso durante las horas más frescas del día.</a:t>
            </a:r>
          </a:p>
          <a:p>
            <a:pPr marL="514350" lvl="0" indent="-514350">
              <a:buFont typeface="+mj-lt"/>
              <a:buAutoNum type="arabicPeriod"/>
            </a:pPr>
            <a:r>
              <a:rPr lang="es-ES" dirty="0"/>
              <a:t>Modifique el horario de trabajo y descanso para acortar los períodos de exposición al calor incluyendo descansos frecuentes. Más cortos, los descansos más frecuentes son más efectivos que los descansos más largos y menos frecuentes.</a:t>
            </a:r>
          </a:p>
          <a:p>
            <a:pPr marL="514350" lvl="0" indent="-514350">
              <a:buFont typeface="+mj-lt"/>
              <a:buAutoNum type="arabicPeriod"/>
            </a:pPr>
            <a:r>
              <a:rPr lang="es-ES" dirty="0"/>
              <a:t>Fomente una ingesta adecuada de agua a intervalos frecuentes para evitar la deshidratación (por ejemplo, una taza de 8 onzas de agua fría o un líquido de reemplazo de electrolitos cada 15-20 minutos).</a:t>
            </a:r>
          </a:p>
          <a:p>
            <a:pPr marL="514350" lvl="0" indent="-514350">
              <a:buFont typeface="+mj-lt"/>
              <a:buAutoNum type="arabicPeriod"/>
            </a:pPr>
            <a:r>
              <a:rPr lang="es-ES" dirty="0"/>
              <a:t>Use un espacio sombreado y fresco cerca para descansar y tomar agua.</a:t>
            </a:r>
            <a:endParaRPr lang="es-US" dirty="0"/>
          </a:p>
        </p:txBody>
      </p:sp>
    </p:spTree>
    <p:extLst>
      <p:ext uri="{BB962C8B-B14F-4D97-AF65-F5344CB8AC3E}">
        <p14:creationId xmlns:p14="http://schemas.microsoft.com/office/powerpoint/2010/main" val="13050505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59444"/>
          </a:xfrm>
        </p:spPr>
        <p:txBody>
          <a:bodyPr>
            <a:normAutofit fontScale="90000"/>
          </a:bodyPr>
          <a:lstStyle/>
          <a:p>
            <a:r>
              <a:rPr lang="es-ES" dirty="0"/>
              <a:t>Agua para sitios de trabajo remotos</a:t>
            </a:r>
            <a:endParaRPr lang="es-US" dirty="0"/>
          </a:p>
        </p:txBody>
      </p:sp>
      <p:sp>
        <p:nvSpPr>
          <p:cNvPr id="4" name="Content Placeholder 3"/>
          <p:cNvSpPr>
            <a:spLocks noGrp="1"/>
          </p:cNvSpPr>
          <p:nvPr>
            <p:ph sz="half" idx="2"/>
          </p:nvPr>
        </p:nvSpPr>
        <p:spPr>
          <a:xfrm>
            <a:off x="996696" y="1335024"/>
            <a:ext cx="8257032" cy="5315158"/>
          </a:xfrm>
        </p:spPr>
        <p:txBody>
          <a:bodyPr>
            <a:noAutofit/>
          </a:bodyPr>
          <a:lstStyle/>
          <a:p>
            <a:r>
              <a:rPr lang="es-ES" sz="3600" dirty="0"/>
              <a:t>Las cantidades de agua deben ser suficientes y al menos 1 cuarto de galón por trabajador por hora durante todo el turno</a:t>
            </a:r>
          </a:p>
          <a:p>
            <a:r>
              <a:rPr lang="es-ES" sz="3600" dirty="0"/>
              <a:t>Ubique los recipientes de agua lo más cerca posible.</a:t>
            </a:r>
          </a:p>
          <a:p>
            <a:r>
              <a:rPr lang="es-ES" sz="3600" dirty="0"/>
              <a:t>Beba agua con frecuencia y no espere hasta tener sed: al menos 1 taza cada 15-20 minutos</a:t>
            </a:r>
            <a:endParaRPr lang="es-US" sz="3600" dirty="0"/>
          </a:p>
        </p:txBody>
      </p:sp>
      <p:sp>
        <p:nvSpPr>
          <p:cNvPr id="5" name="Text Placeholder 4"/>
          <p:cNvSpPr>
            <a:spLocks noGrp="1"/>
          </p:cNvSpPr>
          <p:nvPr>
            <p:ph type="body" sz="quarter" idx="3"/>
          </p:nvPr>
        </p:nvSpPr>
        <p:spPr>
          <a:xfrm>
            <a:off x="9457141" y="4034625"/>
            <a:ext cx="2570603" cy="252158"/>
          </a:xfrm>
        </p:spPr>
        <p:txBody>
          <a:bodyPr>
            <a:normAutofit fontScale="92500" lnSpcReduction="10000"/>
          </a:bodyPr>
          <a:lstStyle/>
          <a:p>
            <a:pPr algn="ctr"/>
            <a:r>
              <a:rPr lang="es-US" sz="1400"/>
              <a:t>Water cooler (Source: Cal OSHA)</a:t>
            </a:r>
          </a:p>
        </p:txBody>
      </p:sp>
      <p:pic>
        <p:nvPicPr>
          <p:cNvPr id="7" name="Content Placeholder 6" descr="Water cooler (Source Cal OSHA)&#10;" title="Water cooler (Source Cal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9383989" y="644387"/>
            <a:ext cx="2570603" cy="3237056"/>
          </a:xfrm>
        </p:spPr>
      </p:pic>
    </p:spTree>
    <p:extLst>
      <p:ext uri="{BB962C8B-B14F-4D97-AF65-F5344CB8AC3E}">
        <p14:creationId xmlns:p14="http://schemas.microsoft.com/office/powerpoint/2010/main" val="36309332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Unacceptable water (Source: Cal OSHA)" title="Unacceptable water (Source: Cal OSHA)"/>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103562" y="694848"/>
            <a:ext cx="2833066" cy="5281803"/>
          </a:xfrm>
        </p:spPr>
      </p:pic>
      <p:sp>
        <p:nvSpPr>
          <p:cNvPr id="2" name="Title 1"/>
          <p:cNvSpPr>
            <a:spLocks noGrp="1"/>
          </p:cNvSpPr>
          <p:nvPr>
            <p:ph type="title"/>
          </p:nvPr>
        </p:nvSpPr>
        <p:spPr>
          <a:xfrm>
            <a:off x="839788" y="365126"/>
            <a:ext cx="10515600" cy="659444"/>
          </a:xfrm>
        </p:spPr>
        <p:txBody>
          <a:bodyPr>
            <a:normAutofit fontScale="90000"/>
          </a:bodyPr>
          <a:lstStyle/>
          <a:p>
            <a:r>
              <a:rPr lang="es-ES" dirty="0"/>
              <a:t>Revisión: Agua para sitios de trabajo remotos</a:t>
            </a:r>
            <a:endParaRPr lang="es-US" dirty="0"/>
          </a:p>
        </p:txBody>
      </p:sp>
      <p:sp>
        <p:nvSpPr>
          <p:cNvPr id="4" name="Content Placeholder 3"/>
          <p:cNvSpPr>
            <a:spLocks noGrp="1"/>
          </p:cNvSpPr>
          <p:nvPr>
            <p:ph sz="half" idx="2"/>
          </p:nvPr>
        </p:nvSpPr>
        <p:spPr>
          <a:xfrm>
            <a:off x="839788" y="1112704"/>
            <a:ext cx="8093900" cy="5537478"/>
          </a:xfrm>
        </p:spPr>
        <p:txBody>
          <a:bodyPr>
            <a:noAutofit/>
          </a:bodyPr>
          <a:lstStyle/>
          <a:p>
            <a:r>
              <a:rPr lang="es-US" dirty="0"/>
              <a:t>Sanitación</a:t>
            </a:r>
            <a:endParaRPr lang="es-US" dirty="0">
              <a:solidFill>
                <a:srgbClr val="FF0000"/>
              </a:solidFill>
            </a:endParaRPr>
          </a:p>
          <a:p>
            <a:pPr lvl="1"/>
            <a:r>
              <a:rPr lang="es-ES" dirty="0"/>
              <a:t>Asegurar que los contenedores de agua estén limpios y sanitarios.</a:t>
            </a:r>
          </a:p>
          <a:p>
            <a:pPr lvl="1"/>
            <a:r>
              <a:rPr lang="es-ES" dirty="0"/>
              <a:t>Asegúrese de que los recipientes de agua estén llenos en un lugar sanitario</a:t>
            </a:r>
          </a:p>
          <a:p>
            <a:pPr lvl="1"/>
            <a:r>
              <a:rPr lang="es-ES" dirty="0"/>
              <a:t>Use vasos desechables</a:t>
            </a:r>
          </a:p>
          <a:p>
            <a:pPr lvl="1"/>
            <a:r>
              <a:rPr lang="es-ES" dirty="0"/>
              <a:t>No compartir tazas y desecharlas adecuadamente.</a:t>
            </a:r>
          </a:p>
          <a:p>
            <a:pPr lvl="1"/>
            <a:r>
              <a:rPr lang="es-ES" dirty="0"/>
              <a:t>No abra la tapa del enfriador para llenar las tazas. En su lugar, use la espita provista</a:t>
            </a:r>
            <a:endParaRPr lang="es-US" dirty="0"/>
          </a:p>
          <a:p>
            <a:r>
              <a:rPr lang="es-ES" dirty="0"/>
              <a:t>Use solo agua potable pura y fresca</a:t>
            </a:r>
            <a:endParaRPr lang="es-US" dirty="0"/>
          </a:p>
          <a:p>
            <a:pPr lvl="1"/>
            <a:r>
              <a:rPr lang="es-US" dirty="0"/>
              <a:t>No utilizar agua de riego, aspersores o sistemas contra incendios.</a:t>
            </a:r>
          </a:p>
          <a:p>
            <a:pPr lvl="1"/>
            <a:r>
              <a:rPr lang="es-US" dirty="0"/>
              <a:t>No use agua de una manguera de jardín (puede contener contaminantes y / o microbios)</a:t>
            </a:r>
          </a:p>
        </p:txBody>
      </p:sp>
      <p:sp>
        <p:nvSpPr>
          <p:cNvPr id="5" name="Text Placeholder 4"/>
          <p:cNvSpPr>
            <a:spLocks noGrp="1"/>
          </p:cNvSpPr>
          <p:nvPr>
            <p:ph type="body" sz="quarter" idx="3"/>
          </p:nvPr>
        </p:nvSpPr>
        <p:spPr>
          <a:xfrm>
            <a:off x="9002684" y="6159412"/>
            <a:ext cx="3034823" cy="252158"/>
          </a:xfrm>
        </p:spPr>
        <p:txBody>
          <a:bodyPr>
            <a:normAutofit fontScale="92500" lnSpcReduction="10000"/>
          </a:bodyPr>
          <a:lstStyle/>
          <a:p>
            <a:pPr algn="ctr"/>
            <a:r>
              <a:rPr lang="es-US" sz="1400"/>
              <a:t>Unacceptable water (Source: Cal OSHA)</a:t>
            </a:r>
          </a:p>
        </p:txBody>
      </p:sp>
    </p:spTree>
    <p:extLst>
      <p:ext uri="{BB962C8B-B14F-4D97-AF65-F5344CB8AC3E}">
        <p14:creationId xmlns:p14="http://schemas.microsoft.com/office/powerpoint/2010/main" val="28634814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Ejemplos de controles administrativos</a:t>
            </a:r>
          </a:p>
        </p:txBody>
      </p:sp>
      <p:sp>
        <p:nvSpPr>
          <p:cNvPr id="3" name="Text Placeholder 2"/>
          <p:cNvSpPr>
            <a:spLocks noGrp="1"/>
          </p:cNvSpPr>
          <p:nvPr>
            <p:ph type="body" idx="1"/>
          </p:nvPr>
        </p:nvSpPr>
        <p:spPr>
          <a:xfrm>
            <a:off x="1090671" y="1681163"/>
            <a:ext cx="4704202" cy="1075012"/>
          </a:xfrm>
        </p:spPr>
        <p:txBody>
          <a:bodyPr>
            <a:normAutofit lnSpcReduction="10000"/>
          </a:bodyPr>
          <a:lstStyle/>
          <a:p>
            <a:pPr algn="ctr"/>
            <a:r>
              <a:rPr lang="es-ES" dirty="0"/>
              <a:t>Ajuste el horario de trabajo para tener un esfuerzo físico intenso en las horas más frías del día </a:t>
            </a:r>
            <a:r>
              <a:rPr lang="es-US" dirty="0"/>
              <a:t>(</a:t>
            </a:r>
            <a:r>
              <a:rPr lang="es-US" dirty="0" err="1"/>
              <a:t>Clipart</a:t>
            </a:r>
            <a:r>
              <a:rPr lang="es-US" dirty="0"/>
              <a:t>)</a:t>
            </a:r>
          </a:p>
        </p:txBody>
      </p:sp>
      <p:pic>
        <p:nvPicPr>
          <p:cNvPr id="7" name="Content Placeholder 6" descr="Adjust work schedule to have heavy physical exertion at cooler times of day (Clipart)&#10;" title="Adjust work schedule to have heavy physical exertion at cooler times of day (Clipar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827487" y="2954481"/>
            <a:ext cx="3182388" cy="3182388"/>
          </a:xfrm>
        </p:spPr>
      </p:pic>
      <p:sp>
        <p:nvSpPr>
          <p:cNvPr id="5" name="Text Placeholder 4"/>
          <p:cNvSpPr>
            <a:spLocks noGrp="1"/>
          </p:cNvSpPr>
          <p:nvPr>
            <p:ph type="body" sz="quarter" idx="3"/>
          </p:nvPr>
        </p:nvSpPr>
        <p:spPr>
          <a:xfrm>
            <a:off x="6172200" y="2056231"/>
            <a:ext cx="5183188" cy="823912"/>
          </a:xfrm>
        </p:spPr>
        <p:txBody>
          <a:bodyPr/>
          <a:lstStyle/>
          <a:p>
            <a:pPr algn="ctr"/>
            <a:r>
              <a:rPr lang="es-US" dirty="0"/>
              <a:t>Descansar en la sombra(OSHA)</a:t>
            </a:r>
          </a:p>
        </p:txBody>
      </p:sp>
      <p:pic>
        <p:nvPicPr>
          <p:cNvPr id="8" name="Content Placeholder 7" descr="Rest in shade (OSHA)&#10;" title="Rest in shade (OSHA)"/>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rot="5400000">
            <a:off x="7135570" y="1813882"/>
            <a:ext cx="3256446" cy="5763155"/>
          </a:xfrm>
        </p:spPr>
      </p:pic>
    </p:spTree>
    <p:extLst>
      <p:ext uri="{BB962C8B-B14F-4D97-AF65-F5344CB8AC3E}">
        <p14:creationId xmlns:p14="http://schemas.microsoft.com/office/powerpoint/2010/main" val="3197824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21" y="240577"/>
            <a:ext cx="10515600" cy="854075"/>
          </a:xfrm>
        </p:spPr>
        <p:txBody>
          <a:bodyPr/>
          <a:lstStyle/>
          <a:p>
            <a:r>
              <a:rPr lang="es-US" b="1" dirty="0"/>
              <a:t>Controles Administrativos 6 - 11</a:t>
            </a:r>
          </a:p>
        </p:txBody>
      </p:sp>
      <p:sp>
        <p:nvSpPr>
          <p:cNvPr id="4" name="Content Placeholder 3"/>
          <p:cNvSpPr>
            <a:spLocks noGrp="1"/>
          </p:cNvSpPr>
          <p:nvPr>
            <p:ph sz="half" idx="2"/>
          </p:nvPr>
        </p:nvSpPr>
        <p:spPr>
          <a:xfrm>
            <a:off x="642939" y="1094652"/>
            <a:ext cx="11230840" cy="5200073"/>
          </a:xfrm>
        </p:spPr>
        <p:txBody>
          <a:bodyPr>
            <a:noAutofit/>
          </a:bodyPr>
          <a:lstStyle/>
          <a:p>
            <a:pPr marL="514350" lvl="0" indent="-514350">
              <a:buFont typeface="+mj-lt"/>
              <a:buAutoNum type="arabicPeriod" startAt="6"/>
            </a:pPr>
            <a:r>
              <a:rPr lang="es-ES" dirty="0"/>
              <a:t>Brindar capacitación sobre el reconocimiento de los signos y síntomas de enfermedades inducidas por el calor y sobre estrategias de prevención de enfermedades relacionadas con el calor.</a:t>
            </a:r>
          </a:p>
          <a:p>
            <a:pPr marL="514350" lvl="0" indent="-514350">
              <a:buFont typeface="+mj-lt"/>
              <a:buAutoNum type="arabicPeriod" startAt="6"/>
            </a:pPr>
            <a:r>
              <a:rPr lang="es-ES" dirty="0"/>
              <a:t>Proporcione alertas para eventos de calor extremo o condiciones de estrés por calor y revise las estrategias de prevención de enfermedades relacionadas con el calor del día.</a:t>
            </a:r>
          </a:p>
          <a:p>
            <a:pPr marL="514350" lvl="0" indent="-514350">
              <a:buFont typeface="+mj-lt"/>
              <a:buAutoNum type="arabicPeriod" startAt="6"/>
            </a:pPr>
            <a:r>
              <a:rPr lang="es-ES" dirty="0"/>
              <a:t>Trabaje en parejas (sistema de amigos) y monitoree entre sí para detectar signos y síntomas de estrés por calor o enfermedad.</a:t>
            </a:r>
          </a:p>
          <a:p>
            <a:pPr marL="514350" lvl="0" indent="-514350">
              <a:buFont typeface="+mj-lt"/>
              <a:buAutoNum type="arabicPeriod" startAt="6"/>
            </a:pPr>
            <a:r>
              <a:rPr lang="es-ES" dirty="0"/>
              <a:t>Evite la cafeína y el alcohol antes y durante el trabajo en celo.</a:t>
            </a:r>
          </a:p>
          <a:p>
            <a:pPr marL="514350" lvl="0" indent="-514350">
              <a:buFont typeface="+mj-lt"/>
              <a:buAutoNum type="arabicPeriod" startAt="6"/>
            </a:pPr>
            <a:r>
              <a:rPr lang="es-ES" dirty="0"/>
              <a:t>Informar sobre enfermedades o afecciones médicas que pueden ponerlo en riesgo de sufrir estrés por calor (por ejemplo, diarrea, fiebre, infección, etc.)</a:t>
            </a:r>
          </a:p>
          <a:p>
            <a:pPr marL="514350" lvl="0" indent="-514350">
              <a:buFont typeface="+mj-lt"/>
              <a:buAutoNum type="arabicPeriod" startAt="6"/>
            </a:pPr>
            <a:r>
              <a:rPr lang="es-ES" dirty="0"/>
              <a:t>Consiga una revisión médica para trabajar en ambientes calurosos</a:t>
            </a:r>
            <a:endParaRPr lang="es-US" dirty="0"/>
          </a:p>
        </p:txBody>
      </p:sp>
    </p:spTree>
    <p:extLst>
      <p:ext uri="{BB962C8B-B14F-4D97-AF65-F5344CB8AC3E}">
        <p14:creationId xmlns:p14="http://schemas.microsoft.com/office/powerpoint/2010/main" val="18001974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lstStyle/>
          <a:p>
            <a:r>
              <a:rPr lang="es-ES" b="1" dirty="0"/>
              <a:t>Ropa de protección y controles de equipos</a:t>
            </a:r>
            <a:endParaRPr lang="es-US" b="1" dirty="0"/>
          </a:p>
        </p:txBody>
      </p:sp>
      <p:sp>
        <p:nvSpPr>
          <p:cNvPr id="4" name="Content Placeholder 3"/>
          <p:cNvSpPr>
            <a:spLocks noGrp="1"/>
          </p:cNvSpPr>
          <p:nvPr>
            <p:ph sz="half" idx="2"/>
          </p:nvPr>
        </p:nvSpPr>
        <p:spPr>
          <a:xfrm>
            <a:off x="1016866" y="1090613"/>
            <a:ext cx="10871199" cy="5638800"/>
          </a:xfrm>
        </p:spPr>
        <p:txBody>
          <a:bodyPr>
            <a:noAutofit/>
          </a:bodyPr>
          <a:lstStyle/>
          <a:p>
            <a:pPr marL="514350" lvl="0" indent="-514350">
              <a:buFont typeface="+mj-lt"/>
              <a:buAutoNum type="arabicPeriod"/>
            </a:pPr>
            <a:r>
              <a:rPr lang="es-US" dirty="0"/>
              <a:t>Use ropa diseñada para mantener el cuerpo fresco, como aire, líquido refrigerado o ropa acondicionada enfriada con hielo.</a:t>
            </a:r>
          </a:p>
          <a:p>
            <a:pPr marL="514350" lvl="0" indent="-514350">
              <a:buFont typeface="+mj-lt"/>
              <a:buAutoNum type="arabicPeriod"/>
            </a:pPr>
            <a:r>
              <a:rPr lang="es-US" dirty="0"/>
              <a:t>Use ropa reflectante para reducir la carga de calor radiante del sol o las superficies calientes que irradian calor.</a:t>
            </a:r>
          </a:p>
          <a:p>
            <a:pPr marL="514350" lvl="0" indent="-514350">
              <a:buFont typeface="+mj-lt"/>
              <a:buAutoNum type="arabicPeriod"/>
            </a:pPr>
            <a:r>
              <a:rPr lang="es-ES" dirty="0"/>
              <a:t>Si las temperaturas del aire están por debajo de 95 ° F y está protegido contra el calor radiante, disminuya la cobertura de la ropa o las capas (cuando sea posible) para aumentar el enfriamiento por evaporación de la piel</a:t>
            </a:r>
            <a:r>
              <a:rPr lang="es-US" dirty="0"/>
              <a:t>.  </a:t>
            </a:r>
          </a:p>
          <a:p>
            <a:pPr marL="914400" lvl="2" indent="0">
              <a:buNone/>
            </a:pPr>
            <a:r>
              <a:rPr lang="es-ES" sz="2200" b="1" dirty="0"/>
              <a:t>Precaución: No retire la ropa diseñada para protegerlo de peligros químicos, mecánicos u otros sin una evaluación adecuada para abordar esos peligros</a:t>
            </a:r>
            <a:r>
              <a:rPr lang="es-US" sz="2200" b="1" dirty="0"/>
              <a:t>.</a:t>
            </a:r>
          </a:p>
          <a:p>
            <a:pPr marL="514350" indent="-514350">
              <a:buFont typeface="+mj-lt"/>
              <a:buAutoNum type="arabicPeriod"/>
            </a:pPr>
            <a:r>
              <a:rPr lang="es-ES" dirty="0"/>
              <a:t>Si las temperaturas del aire están por encima de los 95 ° F, aumente la cobertura de la ropa para reducir la velocidad del aire en la piel, lo que puede ayudar a reducir la transferencia de calor por convección del aire a la piel.</a:t>
            </a:r>
            <a:endParaRPr lang="es-US" sz="3000" dirty="0"/>
          </a:p>
        </p:txBody>
      </p:sp>
    </p:spTree>
    <p:extLst>
      <p:ext uri="{BB962C8B-B14F-4D97-AF65-F5344CB8AC3E}">
        <p14:creationId xmlns:p14="http://schemas.microsoft.com/office/powerpoint/2010/main" val="17615246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Ejemplos de controles de ropa de protección</a:t>
            </a:r>
            <a:endParaRPr lang="es-US" dirty="0"/>
          </a:p>
        </p:txBody>
      </p:sp>
      <p:sp>
        <p:nvSpPr>
          <p:cNvPr id="3" name="Text Placeholder 2"/>
          <p:cNvSpPr>
            <a:spLocks noGrp="1"/>
          </p:cNvSpPr>
          <p:nvPr>
            <p:ph type="body" idx="1"/>
          </p:nvPr>
        </p:nvSpPr>
        <p:spPr/>
        <p:txBody>
          <a:bodyPr/>
          <a:lstStyle/>
          <a:p>
            <a:pPr algn="ctr"/>
            <a:r>
              <a:rPr lang="es-US" dirty="0"/>
              <a:t>Chaleco de enfriamiento (DOD)</a:t>
            </a:r>
          </a:p>
        </p:txBody>
      </p:sp>
      <p:pic>
        <p:nvPicPr>
          <p:cNvPr id="7" name="Content Placeholder 6" descr="Ice vest (DOD)&#10;" title="Ice vest (DOD)"/>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1574967" y="2634250"/>
            <a:ext cx="3944484" cy="3648768"/>
          </a:xfrm>
        </p:spPr>
      </p:pic>
      <p:sp>
        <p:nvSpPr>
          <p:cNvPr id="5" name="Text Placeholder 4"/>
          <p:cNvSpPr>
            <a:spLocks noGrp="1"/>
          </p:cNvSpPr>
          <p:nvPr>
            <p:ph type="body" sz="quarter" idx="3"/>
          </p:nvPr>
        </p:nvSpPr>
        <p:spPr>
          <a:xfrm>
            <a:off x="6172200" y="1716968"/>
            <a:ext cx="5183188" cy="823912"/>
          </a:xfrm>
        </p:spPr>
        <p:txBody>
          <a:bodyPr/>
          <a:lstStyle/>
          <a:p>
            <a:pPr algn="ctr"/>
            <a:r>
              <a:rPr lang="es-US" dirty="0"/>
              <a:t>Ropa de colores claros (OSHA)</a:t>
            </a:r>
          </a:p>
        </p:txBody>
      </p:sp>
      <p:pic>
        <p:nvPicPr>
          <p:cNvPr id="8" name="Content Placeholder 7" descr="Light colored clothing (OSHA)&#10;" title="Light colored clothing (OSHA)"/>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rot="5400000">
            <a:off x="6872320" y="1927228"/>
            <a:ext cx="3782948" cy="5062812"/>
          </a:xfrm>
        </p:spPr>
      </p:pic>
    </p:spTree>
    <p:extLst>
      <p:ext uri="{BB962C8B-B14F-4D97-AF65-F5344CB8AC3E}">
        <p14:creationId xmlns:p14="http://schemas.microsoft.com/office/powerpoint/2010/main" val="38521465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OSHA Video on Heat Stress"/>
          <p:cNvSpPr>
            <a:spLocks noGrp="1"/>
          </p:cNvSpPr>
          <p:nvPr>
            <p:ph type="title"/>
          </p:nvPr>
        </p:nvSpPr>
        <p:spPr/>
        <p:txBody>
          <a:bodyPr/>
          <a:lstStyle/>
          <a:p>
            <a:r>
              <a:rPr lang="es-US"/>
              <a:t>CalOSHA Video sobre el Estress por Calor</a:t>
            </a:r>
          </a:p>
        </p:txBody>
      </p:sp>
      <p:sp>
        <p:nvSpPr>
          <p:cNvPr id="3" name="Content Placeholder 2"/>
          <p:cNvSpPr>
            <a:spLocks noGrp="1"/>
          </p:cNvSpPr>
          <p:nvPr>
            <p:ph sz="half" idx="1"/>
          </p:nvPr>
        </p:nvSpPr>
        <p:spPr>
          <a:xfrm>
            <a:off x="838200" y="1690688"/>
            <a:ext cx="10171545" cy="1305502"/>
          </a:xfrm>
        </p:spPr>
        <p:txBody>
          <a:bodyPr>
            <a:normAutofit/>
          </a:bodyPr>
          <a:lstStyle/>
          <a:p>
            <a:pPr marL="0" indent="0">
              <a:buNone/>
            </a:pPr>
            <a:r>
              <a:rPr lang="es-US" dirty="0" err="1">
                <a:hlinkClick r:id="rId2" tooltip="CalOSHA Video on Heat Stress"/>
              </a:rPr>
              <a:t>CalOSHA</a:t>
            </a:r>
            <a:r>
              <a:rPr lang="es-US" dirty="0">
                <a:hlinkClick r:id="rId2" tooltip="CalOSHA Video on Heat Stress"/>
              </a:rPr>
              <a:t> Video </a:t>
            </a:r>
            <a:r>
              <a:rPr lang="es-US" dirty="0" err="1">
                <a:hlinkClick r:id="rId2" tooltip="CalOSHA Video on Heat Stress"/>
              </a:rPr>
              <a:t>on</a:t>
            </a:r>
            <a:r>
              <a:rPr lang="es-US" dirty="0">
                <a:hlinkClick r:id="rId2" tooltip="CalOSHA Video on Heat Stress"/>
              </a:rPr>
              <a:t> </a:t>
            </a:r>
            <a:r>
              <a:rPr lang="es-US" dirty="0" err="1">
                <a:hlinkClick r:id="rId2" tooltip="CalOSHA Video on Heat Stress"/>
              </a:rPr>
              <a:t>Heat</a:t>
            </a:r>
            <a:r>
              <a:rPr lang="es-US" dirty="0">
                <a:hlinkClick r:id="rId2" tooltip="CalOSHA Video on Heat Stress"/>
              </a:rPr>
              <a:t> Stress</a:t>
            </a:r>
            <a:endParaRPr lang="es-US" dirty="0"/>
          </a:p>
          <a:p>
            <a:pPr marL="0" indent="0">
              <a:buNone/>
            </a:pPr>
            <a:r>
              <a:rPr lang="es-US" dirty="0"/>
              <a:t>Agua. Descanso. Sombra.</a:t>
            </a:r>
          </a:p>
        </p:txBody>
      </p:sp>
      <p:pic>
        <p:nvPicPr>
          <p:cNvPr id="7" name="Content Placeholder 6" descr="CalOSHA Video on Heat Stress" title="CalOSHA Video on Heat Stress"/>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3515402" y="3016251"/>
            <a:ext cx="5402036" cy="3036531"/>
          </a:xfrm>
        </p:spPr>
      </p:pic>
    </p:spTree>
    <p:extLst>
      <p:ext uri="{BB962C8B-B14F-4D97-AF65-F5344CB8AC3E}">
        <p14:creationId xmlns:p14="http://schemas.microsoft.com/office/powerpoint/2010/main" val="25014422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p:txBody>
          <a:bodyPr>
            <a:normAutofit fontScale="90000"/>
          </a:bodyPr>
          <a:lstStyle/>
          <a:p>
            <a:r>
              <a:rPr lang="es-US" b="1" dirty="0"/>
              <a:t>Sección 5:</a:t>
            </a:r>
            <a:r>
              <a:rPr lang="es-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s-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s-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Preparación para emergencias médicas.</a:t>
            </a:r>
            <a:endParaRPr lang="es-US" b="1" dirty="0"/>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s-US" sz="4400"/>
          </a:p>
        </p:txBody>
      </p:sp>
    </p:spTree>
    <p:extLst>
      <p:ext uri="{BB962C8B-B14F-4D97-AF65-F5344CB8AC3E}">
        <p14:creationId xmlns:p14="http://schemas.microsoft.com/office/powerpoint/2010/main" val="13730057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US" b="1" dirty="0"/>
              <a:t>Preparación para emergencias médicas.</a:t>
            </a:r>
          </a:p>
        </p:txBody>
      </p:sp>
      <p:sp>
        <p:nvSpPr>
          <p:cNvPr id="6" name="Content Placeholder 5"/>
          <p:cNvSpPr>
            <a:spLocks noGrp="1"/>
          </p:cNvSpPr>
          <p:nvPr>
            <p:ph sz="half" idx="2"/>
          </p:nvPr>
        </p:nvSpPr>
        <p:spPr>
          <a:xfrm>
            <a:off x="839789" y="1681163"/>
            <a:ext cx="7445568" cy="4797696"/>
          </a:xfrm>
        </p:spPr>
        <p:txBody>
          <a:bodyPr>
            <a:normAutofit/>
          </a:bodyPr>
          <a:lstStyle/>
          <a:p>
            <a:r>
              <a:rPr lang="es-ES" dirty="0"/>
              <a:t>Cuando los trabajadores están expuestos a condiciones de estrés por calor, es fundamental garantizar </a:t>
            </a:r>
            <a:r>
              <a:rPr lang="es-ES" u="sng" dirty="0"/>
              <a:t>una supervisión adecuada, los servicios de primeros auxilios y médicos </a:t>
            </a:r>
            <a:r>
              <a:rPr lang="es-ES" dirty="0"/>
              <a:t>están disponibles en caso de que un trabajador sufra una enfermedad por calor.</a:t>
            </a:r>
          </a:p>
          <a:p>
            <a:r>
              <a:rPr lang="es-ES" dirty="0"/>
              <a:t>Esto incluye garantizar que haya </a:t>
            </a:r>
            <a:r>
              <a:rPr lang="es-ES" u="sng" dirty="0"/>
              <a:t>suministros adecuados de primeros auxilios y que los supervisores y trabajadores estén capacitados </a:t>
            </a:r>
            <a:r>
              <a:rPr lang="es-ES" dirty="0"/>
              <a:t>sobre qué hacer si un compañero de trabajo sufre una enfermedad relacionada con el calor.</a:t>
            </a:r>
            <a:endParaRPr lang="es-US" dirty="0"/>
          </a:p>
        </p:txBody>
      </p:sp>
      <p:sp>
        <p:nvSpPr>
          <p:cNvPr id="7" name="Text Placeholder 6"/>
          <p:cNvSpPr>
            <a:spLocks noGrp="1"/>
          </p:cNvSpPr>
          <p:nvPr>
            <p:ph type="body" sz="quarter" idx="3"/>
          </p:nvPr>
        </p:nvSpPr>
        <p:spPr>
          <a:xfrm>
            <a:off x="8519530" y="1748069"/>
            <a:ext cx="3189250" cy="823912"/>
          </a:xfrm>
          <a:solidFill>
            <a:schemeClr val="accent6">
              <a:lumMod val="20000"/>
              <a:lumOff val="80000"/>
            </a:schemeClr>
          </a:solidFill>
        </p:spPr>
        <p:txBody>
          <a:bodyPr>
            <a:normAutofit/>
          </a:bodyPr>
          <a:lstStyle/>
          <a:p>
            <a:pPr algn="ctr"/>
            <a:r>
              <a:rPr lang="es-US" sz="3200" u="sng" dirty="0" err="1"/>
              <a:t>Preparacion</a:t>
            </a:r>
            <a:endParaRPr lang="es-US" sz="3200" u="sng" dirty="0"/>
          </a:p>
        </p:txBody>
      </p:sp>
      <p:sp>
        <p:nvSpPr>
          <p:cNvPr id="8" name="Content Placeholder 7"/>
          <p:cNvSpPr>
            <a:spLocks noGrp="1"/>
          </p:cNvSpPr>
          <p:nvPr>
            <p:ph sz="quarter" idx="4"/>
          </p:nvPr>
        </p:nvSpPr>
        <p:spPr>
          <a:xfrm>
            <a:off x="8519531" y="2588418"/>
            <a:ext cx="3189249" cy="3083720"/>
          </a:xfrm>
          <a:solidFill>
            <a:schemeClr val="accent6">
              <a:lumMod val="20000"/>
              <a:lumOff val="80000"/>
            </a:schemeClr>
          </a:solidFill>
        </p:spPr>
        <p:txBody>
          <a:bodyPr>
            <a:normAutofit fontScale="92500" lnSpcReduction="20000"/>
          </a:bodyPr>
          <a:lstStyle/>
          <a:p>
            <a:r>
              <a:rPr lang="es-US" dirty="0"/>
              <a:t>Supervisión</a:t>
            </a:r>
          </a:p>
          <a:p>
            <a:r>
              <a:rPr lang="es-US" dirty="0"/>
              <a:t>Formación</a:t>
            </a:r>
          </a:p>
          <a:p>
            <a:r>
              <a:rPr lang="es-US" dirty="0"/>
              <a:t>Suministros de primeros auxilios</a:t>
            </a:r>
          </a:p>
          <a:p>
            <a:r>
              <a:rPr lang="es-US" dirty="0"/>
              <a:t>Proveedores de primeros auxilios</a:t>
            </a:r>
          </a:p>
          <a:p>
            <a:r>
              <a:rPr lang="es-US" dirty="0"/>
              <a:t>Servicios médicos cercanos</a:t>
            </a:r>
          </a:p>
        </p:txBody>
      </p:sp>
    </p:spTree>
    <p:extLst>
      <p:ext uri="{BB962C8B-B14F-4D97-AF65-F5344CB8AC3E}">
        <p14:creationId xmlns:p14="http://schemas.microsoft.com/office/powerpoint/2010/main" val="173671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Estadísticas del Área de Houston</a:t>
            </a:r>
          </a:p>
        </p:txBody>
      </p:sp>
      <p:sp>
        <p:nvSpPr>
          <p:cNvPr id="3" name="Content Placeholder 2"/>
          <p:cNvSpPr>
            <a:spLocks noGrp="1"/>
          </p:cNvSpPr>
          <p:nvPr>
            <p:ph sz="half" idx="1"/>
          </p:nvPr>
        </p:nvSpPr>
        <p:spPr>
          <a:xfrm>
            <a:off x="838200" y="1285799"/>
            <a:ext cx="10663410" cy="1170963"/>
          </a:xfrm>
        </p:spPr>
        <p:txBody>
          <a:bodyPr/>
          <a:lstStyle/>
          <a:p>
            <a:r>
              <a:rPr lang="es-US" dirty="0"/>
              <a:t>Datos relacionados con el calor de Houston, 2013-2016</a:t>
            </a:r>
            <a:endParaRPr lang="es-US" dirty="0">
              <a:hlinkClick r:id="rId2"/>
            </a:endParaRPr>
          </a:p>
          <a:p>
            <a:r>
              <a:rPr lang="pt-BR" dirty="0">
                <a:hlinkClick r:id="rId2" tooltip="Houston Epidemiology Report"/>
              </a:rPr>
              <a:t>Informe de epidemiologia de Houston</a:t>
            </a:r>
            <a:endParaRPr lang="en-US" dirty="0"/>
          </a:p>
          <a:p>
            <a:endParaRPr lang="es-US" dirty="0"/>
          </a:p>
        </p:txBody>
      </p:sp>
      <p:pic>
        <p:nvPicPr>
          <p:cNvPr id="6" name="Content Placeholder 5" descr="Houston Heat related data, 2013- 2016&#10;" title="Houston Heat related data, 2013- 201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079653" y="2776615"/>
            <a:ext cx="10719412" cy="3116149"/>
          </a:xfrm>
          <a:prstGeom prst="rect">
            <a:avLst/>
          </a:prstGeom>
        </p:spPr>
      </p:pic>
      <p:sp>
        <p:nvSpPr>
          <p:cNvPr id="5" name="Text Placeholder 4"/>
          <p:cNvSpPr>
            <a:spLocks noGrp="1"/>
          </p:cNvSpPr>
          <p:nvPr>
            <p:ph type="body" sz="quarter" idx="13"/>
          </p:nvPr>
        </p:nvSpPr>
        <p:spPr>
          <a:xfrm>
            <a:off x="3065061" y="6027701"/>
            <a:ext cx="4690814" cy="369831"/>
          </a:xfrm>
        </p:spPr>
        <p:txBody>
          <a:bodyPr>
            <a:noAutofit/>
          </a:bodyPr>
          <a:lstStyle/>
          <a:p>
            <a:pPr marL="0" indent="0">
              <a:buNone/>
            </a:pPr>
            <a:r>
              <a:rPr lang="es-US" sz="1800" dirty="0"/>
              <a:t>Fuente: Houston </a:t>
            </a:r>
            <a:r>
              <a:rPr lang="es-US" sz="1800" dirty="0" err="1"/>
              <a:t>Health</a:t>
            </a:r>
            <a:r>
              <a:rPr lang="es-US" sz="1800" dirty="0"/>
              <a:t> </a:t>
            </a:r>
            <a:r>
              <a:rPr lang="es-US" sz="1800" dirty="0" err="1"/>
              <a:t>Department</a:t>
            </a:r>
            <a:endParaRPr lang="es-US" sz="1800" dirty="0"/>
          </a:p>
        </p:txBody>
      </p:sp>
    </p:spTree>
    <p:extLst>
      <p:ext uri="{BB962C8B-B14F-4D97-AF65-F5344CB8AC3E}">
        <p14:creationId xmlns:p14="http://schemas.microsoft.com/office/powerpoint/2010/main" val="37239275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First aid (Clipart)&#10;" title="First aid (Clipart)"/>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9749927" y="4565441"/>
            <a:ext cx="2159306" cy="2170323"/>
          </a:xfrm>
        </p:spPr>
      </p:pic>
      <p:sp>
        <p:nvSpPr>
          <p:cNvPr id="2" name="Title 1"/>
          <p:cNvSpPr>
            <a:spLocks noGrp="1"/>
          </p:cNvSpPr>
          <p:nvPr>
            <p:ph type="title"/>
          </p:nvPr>
        </p:nvSpPr>
        <p:spPr/>
        <p:txBody>
          <a:bodyPr/>
          <a:lstStyle/>
          <a:p>
            <a:r>
              <a:rPr lang="es-ES" b="1" dirty="0"/>
              <a:t>Suministros de primeros auxilios: tener a mano</a:t>
            </a:r>
            <a:endParaRPr lang="es-US" dirty="0"/>
          </a:p>
        </p:txBody>
      </p:sp>
      <p:sp>
        <p:nvSpPr>
          <p:cNvPr id="4" name="Content Placeholder 3"/>
          <p:cNvSpPr>
            <a:spLocks noGrp="1"/>
          </p:cNvSpPr>
          <p:nvPr>
            <p:ph sz="half" idx="2"/>
          </p:nvPr>
        </p:nvSpPr>
        <p:spPr>
          <a:xfrm>
            <a:off x="579782" y="1690688"/>
            <a:ext cx="10775606" cy="4498975"/>
          </a:xfrm>
        </p:spPr>
        <p:txBody>
          <a:bodyPr>
            <a:noAutofit/>
          </a:bodyPr>
          <a:lstStyle/>
          <a:p>
            <a:pPr marL="514350" lvl="0" indent="-514350">
              <a:buFont typeface="+mj-lt"/>
              <a:buAutoNum type="arabicPeriod"/>
            </a:pPr>
            <a:r>
              <a:rPr lang="es-ES" sz="3200" dirty="0"/>
              <a:t>Termómetro oral fiable para controlar la temperatura corporal.</a:t>
            </a:r>
          </a:p>
          <a:p>
            <a:pPr marL="514350" lvl="0" indent="-514350">
              <a:buFont typeface="+mj-lt"/>
              <a:buAutoNum type="arabicPeriod"/>
            </a:pPr>
            <a:r>
              <a:rPr lang="es-ES" sz="3200" dirty="0"/>
              <a:t>Instrumento o temporizador confiable para verificar la frecuencia cardíaca.</a:t>
            </a:r>
          </a:p>
          <a:p>
            <a:pPr marL="514350" lvl="0" indent="-514350">
              <a:buFont typeface="+mj-lt"/>
              <a:buAutoNum type="arabicPeriod"/>
            </a:pPr>
            <a:r>
              <a:rPr lang="es-ES" sz="3200" dirty="0"/>
              <a:t>Agua fría o líquidos de reposición de electrolitos.</a:t>
            </a:r>
          </a:p>
          <a:p>
            <a:pPr marL="514350" lvl="0" indent="-514350">
              <a:buFont typeface="+mj-lt"/>
              <a:buAutoNum type="arabicPeriod"/>
            </a:pPr>
            <a:r>
              <a:rPr lang="es-ES" sz="3200" dirty="0"/>
              <a:t>Compresas frías o bolsas de hielo para el tratamiento del golpe de calor.</a:t>
            </a:r>
          </a:p>
          <a:p>
            <a:pPr marL="514350" lvl="0" indent="-514350">
              <a:buFont typeface="+mj-lt"/>
              <a:buAutoNum type="arabicPeriod"/>
            </a:pPr>
            <a:r>
              <a:rPr lang="es-ES" sz="3200" dirty="0"/>
              <a:t>Botellas que </a:t>
            </a:r>
            <a:r>
              <a:rPr lang="es-ES" sz="3200" dirty="0" err="1"/>
              <a:t>rocien</a:t>
            </a:r>
            <a:r>
              <a:rPr lang="es-ES" sz="3200" dirty="0"/>
              <a:t> con agua o con una fuente de agua disponible para tratar el golpe de calor.</a:t>
            </a:r>
            <a:endParaRPr lang="es-US" sz="3200" dirty="0"/>
          </a:p>
        </p:txBody>
      </p:sp>
      <p:sp>
        <p:nvSpPr>
          <p:cNvPr id="5" name="Text Placeholder 4"/>
          <p:cNvSpPr>
            <a:spLocks noGrp="1"/>
          </p:cNvSpPr>
          <p:nvPr>
            <p:ph type="body" sz="quarter" idx="3"/>
          </p:nvPr>
        </p:nvSpPr>
        <p:spPr>
          <a:xfrm>
            <a:off x="6920413" y="6354916"/>
            <a:ext cx="2682594" cy="380848"/>
          </a:xfrm>
        </p:spPr>
        <p:txBody>
          <a:bodyPr>
            <a:normAutofit fontScale="92500" lnSpcReduction="10000"/>
          </a:bodyPr>
          <a:lstStyle/>
          <a:p>
            <a:pPr algn="ctr"/>
            <a:r>
              <a:rPr lang="es-US"/>
              <a:t>First aid (Clipart)</a:t>
            </a:r>
          </a:p>
        </p:txBody>
      </p:sp>
    </p:spTree>
    <p:extLst>
      <p:ext uri="{BB962C8B-B14F-4D97-AF65-F5344CB8AC3E}">
        <p14:creationId xmlns:p14="http://schemas.microsoft.com/office/powerpoint/2010/main" val="23099424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Proveedores de primeros auxilios</a:t>
            </a:r>
          </a:p>
        </p:txBody>
      </p:sp>
      <p:sp>
        <p:nvSpPr>
          <p:cNvPr id="4" name="Content Placeholder 3"/>
          <p:cNvSpPr>
            <a:spLocks noGrp="1"/>
          </p:cNvSpPr>
          <p:nvPr>
            <p:ph sz="half" idx="2"/>
          </p:nvPr>
        </p:nvSpPr>
        <p:spPr>
          <a:xfrm>
            <a:off x="995905" y="1681163"/>
            <a:ext cx="6952172" cy="4862856"/>
          </a:xfrm>
        </p:spPr>
        <p:txBody>
          <a:bodyPr>
            <a:normAutofit/>
          </a:bodyPr>
          <a:lstStyle/>
          <a:p>
            <a:r>
              <a:rPr lang="es-ES" sz="3200" dirty="0"/>
              <a:t>Cada sitio de trabajo debe tener al menos una persona capacitada para administrar primeros auxilios, con dos o más personas preferidas.</a:t>
            </a:r>
          </a:p>
          <a:p>
            <a:r>
              <a:rPr lang="es-ES" sz="3200" dirty="0"/>
              <a:t>La ubicación, la dirección física y el número de teléfono del hospital más cercano o los servicios médicos de emergencia deben obtenerse antes del inicio de las actividades laborales en condiciones de calor.</a:t>
            </a:r>
            <a:endParaRPr lang="es-US" sz="3200" dirty="0"/>
          </a:p>
        </p:txBody>
      </p:sp>
      <p:sp>
        <p:nvSpPr>
          <p:cNvPr id="5" name="Text Placeholder 4"/>
          <p:cNvSpPr>
            <a:spLocks noGrp="1"/>
          </p:cNvSpPr>
          <p:nvPr>
            <p:ph type="body" sz="quarter" idx="3"/>
          </p:nvPr>
        </p:nvSpPr>
        <p:spPr>
          <a:xfrm>
            <a:off x="8868342" y="5598730"/>
            <a:ext cx="2406513" cy="488988"/>
          </a:xfrm>
        </p:spPr>
        <p:txBody>
          <a:bodyPr/>
          <a:lstStyle/>
          <a:p>
            <a:pPr algn="ctr"/>
            <a:r>
              <a:rPr lang="es-US"/>
              <a:t>First aid (Clipart)</a:t>
            </a:r>
          </a:p>
        </p:txBody>
      </p:sp>
      <p:pic>
        <p:nvPicPr>
          <p:cNvPr id="3" name="Content Placeholder 2" descr="First aid (Clipart)&#10;" title="First aid (Clipar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104194" y="2635976"/>
            <a:ext cx="3934811" cy="2962754"/>
          </a:xfrm>
        </p:spPr>
      </p:pic>
    </p:spTree>
    <p:extLst>
      <p:ext uri="{BB962C8B-B14F-4D97-AF65-F5344CB8AC3E}">
        <p14:creationId xmlns:p14="http://schemas.microsoft.com/office/powerpoint/2010/main" val="15794124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382779" cy="901815"/>
          </a:xfrm>
        </p:spPr>
        <p:txBody>
          <a:bodyPr>
            <a:normAutofit fontScale="90000"/>
          </a:bodyPr>
          <a:lstStyle/>
          <a:p>
            <a:r>
              <a:rPr lang="es-ES" b="1" dirty="0"/>
              <a:t>Información de respuesta de emergencia</a:t>
            </a:r>
            <a:endParaRPr lang="es-US" b="1" dirty="0"/>
          </a:p>
        </p:txBody>
      </p:sp>
      <p:sp>
        <p:nvSpPr>
          <p:cNvPr id="4" name="Content Placeholder 3"/>
          <p:cNvSpPr>
            <a:spLocks noGrp="1"/>
          </p:cNvSpPr>
          <p:nvPr>
            <p:ph sz="half" idx="2"/>
          </p:nvPr>
        </p:nvSpPr>
        <p:spPr>
          <a:xfrm>
            <a:off x="627961" y="1266940"/>
            <a:ext cx="8844652" cy="5591060"/>
          </a:xfrm>
        </p:spPr>
        <p:txBody>
          <a:bodyPr>
            <a:normAutofit fontScale="92500" lnSpcReduction="10000"/>
          </a:bodyPr>
          <a:lstStyle/>
          <a:p>
            <a:pPr marL="0" indent="0">
              <a:buNone/>
            </a:pPr>
            <a:r>
              <a:rPr lang="es-ES" dirty="0"/>
              <a:t>La siguiente información de respuesta de emergencia debe obtenerse antes del inicio de las actividades laborales</a:t>
            </a:r>
            <a:r>
              <a:rPr lang="es-US" dirty="0"/>
              <a:t>.</a:t>
            </a:r>
          </a:p>
          <a:p>
            <a:pPr marL="514350" lvl="0" indent="-514350">
              <a:buFont typeface="+mj-lt"/>
              <a:buAutoNum type="arabicPeriod"/>
            </a:pPr>
            <a:r>
              <a:rPr lang="es-ES" dirty="0"/>
              <a:t>Nombres, ubicaciones y números de teléfono de todos los supervisores capacitados en primeros auxilios o personal clave en el sitio.</a:t>
            </a:r>
          </a:p>
          <a:p>
            <a:pPr marL="514350" lvl="0" indent="-514350">
              <a:buFont typeface="+mj-lt"/>
              <a:buAutoNum type="arabicPeriod"/>
            </a:pPr>
            <a:r>
              <a:rPr lang="es-ES" dirty="0"/>
              <a:t>Números de teléfono para servicios de emergencia médica locales o locales.</a:t>
            </a:r>
          </a:p>
          <a:p>
            <a:pPr marL="514350" lvl="0" indent="-514350">
              <a:buFont typeface="+mj-lt"/>
              <a:buAutoNum type="arabicPeriod"/>
            </a:pPr>
            <a:r>
              <a:rPr lang="es-ES" dirty="0"/>
              <a:t>Dirección, número de teléfono y direcciones desde el sitio hasta los servicios médicos de emergencia más cercanos (por ejemplo, el hospital).</a:t>
            </a:r>
          </a:p>
          <a:p>
            <a:pPr marL="514350" lvl="0" indent="-514350">
              <a:buFont typeface="+mj-lt"/>
              <a:buAutoNum type="arabicPeriod"/>
            </a:pPr>
            <a:r>
              <a:rPr lang="es-ES" dirty="0"/>
              <a:t>Dirección física e instrucciones detalladas para servicios médicos de emergencia. Si el sitio es una ubicación remota, consulte con los servicios médicos de emergencia para asegurarse de que puedan encontrar la ubicación. Algunos proveedores pueden requerir coordenadas GPS.</a:t>
            </a:r>
            <a:endParaRPr lang="es-US" dirty="0"/>
          </a:p>
        </p:txBody>
      </p:sp>
      <p:sp>
        <p:nvSpPr>
          <p:cNvPr id="5" name="Text Placeholder 4"/>
          <p:cNvSpPr>
            <a:spLocks noGrp="1"/>
          </p:cNvSpPr>
          <p:nvPr>
            <p:ph type="body" sz="quarter" idx="3"/>
          </p:nvPr>
        </p:nvSpPr>
        <p:spPr>
          <a:xfrm>
            <a:off x="9222567" y="4461831"/>
            <a:ext cx="2663079" cy="409608"/>
          </a:xfrm>
        </p:spPr>
        <p:txBody>
          <a:bodyPr>
            <a:normAutofit/>
          </a:bodyPr>
          <a:lstStyle/>
          <a:p>
            <a:r>
              <a:rPr lang="es-US" sz="1800"/>
              <a:t>Map (Source Cal OSHA)</a:t>
            </a:r>
          </a:p>
        </p:txBody>
      </p:sp>
      <p:pic>
        <p:nvPicPr>
          <p:cNvPr id="3" name="Content Placeholder 2" descr="Map (Source Cal OSHA)&#10;" title="Map (Source Cal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rot="17211899">
            <a:off x="8589654" y="1112219"/>
            <a:ext cx="3473614" cy="2205469"/>
          </a:xfrm>
        </p:spPr>
      </p:pic>
    </p:spTree>
    <p:extLst>
      <p:ext uri="{BB962C8B-B14F-4D97-AF65-F5344CB8AC3E}">
        <p14:creationId xmlns:p14="http://schemas.microsoft.com/office/powerpoint/2010/main" val="31264592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57" y="403145"/>
            <a:ext cx="10515600" cy="1325563"/>
          </a:xfrm>
        </p:spPr>
        <p:txBody>
          <a:bodyPr>
            <a:noAutofit/>
          </a:bodyPr>
          <a:lstStyle/>
          <a:p>
            <a:r>
              <a:rPr lang="es-US" sz="4800" b="1" dirty="0"/>
              <a:t>Cerca del final ... ¿Algo para agregar?</a:t>
            </a:r>
          </a:p>
        </p:txBody>
      </p:sp>
      <p:sp>
        <p:nvSpPr>
          <p:cNvPr id="3" name="Content Placeholder 2"/>
          <p:cNvSpPr>
            <a:spLocks noGrp="1"/>
          </p:cNvSpPr>
          <p:nvPr>
            <p:ph sz="half" idx="1"/>
          </p:nvPr>
        </p:nvSpPr>
        <p:spPr>
          <a:xfrm>
            <a:off x="1088720" y="1825625"/>
            <a:ext cx="8644128" cy="4351338"/>
          </a:xfrm>
        </p:spPr>
        <p:txBody>
          <a:bodyPr>
            <a:normAutofit/>
          </a:bodyPr>
          <a:lstStyle/>
          <a:p>
            <a:pPr marL="0" indent="0">
              <a:buNone/>
            </a:pPr>
            <a:r>
              <a:rPr lang="es-US" sz="36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0" name="Content Placeholder 9" descr="Clipart - Idee / &lt;strong&gt;idea&lt;/strong&g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0076199" y="3009059"/>
            <a:ext cx="1761117" cy="1787936"/>
          </a:xfrm>
        </p:spPr>
      </p:pic>
      <p:sp>
        <p:nvSpPr>
          <p:cNvPr id="5" name="Footer Placeholder 1">
            <a:extLst>
              <a:ext uri="{FF2B5EF4-FFF2-40B4-BE49-F238E27FC236}">
                <a16:creationId xmlns:a16="http://schemas.microsoft.com/office/drawing/2014/main" id="{D2C13872-30E8-4154-9718-C1A0A4A0F233}"/>
              </a:ext>
            </a:extLst>
          </p:cNvPr>
          <p:cNvSpPr>
            <a:spLocks noGrp="1"/>
          </p:cNvSpPr>
          <p:nvPr>
            <p:ph type="ftr" sz="quarter" idx="11"/>
          </p:nvPr>
        </p:nvSpPr>
        <p:spPr>
          <a:xfrm>
            <a:off x="10010668" y="4796995"/>
            <a:ext cx="1950274" cy="365125"/>
          </a:xfrm>
        </p:spPr>
        <p:txBody>
          <a:bodyPr/>
          <a:lstStyle/>
          <a:p>
            <a:pPr algn="l"/>
            <a:r>
              <a:rPr lang="es-US" sz="1800">
                <a:solidFill>
                  <a:schemeClr val="tx1"/>
                </a:solidFill>
              </a:rPr>
              <a:t>Light bulb clip art</a:t>
            </a:r>
          </a:p>
        </p:txBody>
      </p:sp>
    </p:spTree>
    <p:extLst>
      <p:ext uri="{BB962C8B-B14F-4D97-AF65-F5344CB8AC3E}">
        <p14:creationId xmlns:p14="http://schemas.microsoft.com/office/powerpoint/2010/main" val="1836586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 y="215058"/>
            <a:ext cx="10515600" cy="682279"/>
          </a:xfrm>
        </p:spPr>
        <p:txBody>
          <a:bodyPr>
            <a:noAutofit/>
          </a:bodyPr>
          <a:lstStyle/>
          <a:p>
            <a:r>
              <a:rPr lang="es-ES" sz="4800" b="1" dirty="0"/>
              <a:t>Revisión de los objetivos de aprendizaje</a:t>
            </a:r>
            <a:endParaRPr lang="es-US" sz="4800" b="1" dirty="0"/>
          </a:p>
        </p:txBody>
      </p:sp>
      <p:sp>
        <p:nvSpPr>
          <p:cNvPr id="5" name="Content Placeholder 4"/>
          <p:cNvSpPr>
            <a:spLocks noGrp="1"/>
          </p:cNvSpPr>
          <p:nvPr>
            <p:ph idx="1"/>
          </p:nvPr>
        </p:nvSpPr>
        <p:spPr>
          <a:xfrm>
            <a:off x="491039" y="897336"/>
            <a:ext cx="11596186" cy="5960663"/>
          </a:xfrm>
        </p:spPr>
        <p:txBody>
          <a:bodyPr>
            <a:noAutofit/>
          </a:bodyPr>
          <a:lstStyle/>
          <a:p>
            <a:pPr marL="796925" lvl="1" indent="-514350">
              <a:buFont typeface="+mj-lt"/>
              <a:buAutoNum type="arabicPeriod"/>
            </a:pPr>
            <a:r>
              <a:rPr lang="es-ES" sz="2800" dirty="0"/>
              <a:t>Discuta por qué es importante la prevención de la enfermedad por calor.</a:t>
            </a:r>
          </a:p>
          <a:p>
            <a:pPr marL="796925" lvl="1" indent="-514350">
              <a:buFont typeface="+mj-lt"/>
              <a:buAutoNum type="arabicPeriod"/>
            </a:pPr>
            <a:r>
              <a:rPr lang="es-ES" sz="2800" dirty="0"/>
              <a:t>Conocer causa, prevención y primeros auxilios para enfermedades del calor.</a:t>
            </a:r>
          </a:p>
          <a:p>
            <a:pPr marL="796925" lvl="1" indent="-514350">
              <a:buFont typeface="+mj-lt"/>
              <a:buAutoNum type="arabicPeriod"/>
            </a:pPr>
            <a:r>
              <a:rPr lang="es-ES" sz="2800" dirty="0"/>
              <a:t>Comprender el enfoque para la prevención de la enfermedad por calor</a:t>
            </a:r>
            <a:endParaRPr lang="es-US" sz="2800" dirty="0"/>
          </a:p>
          <a:p>
            <a:pPr marL="1539875" lvl="3" indent="-342900"/>
            <a:r>
              <a:rPr lang="es-ES" sz="2200" dirty="0"/>
              <a:t>Capacitar a los trabajadores y supervisores sobre estrategias de prevención y reconocer signos y síntomas de enfermedades relacionadas con el calor.</a:t>
            </a:r>
          </a:p>
          <a:p>
            <a:pPr marL="1539875" lvl="3" indent="-342900"/>
            <a:r>
              <a:rPr lang="es-ES" sz="2200" dirty="0"/>
              <a:t>Monitorear el clima y las condiciones de trabajo.</a:t>
            </a:r>
          </a:p>
          <a:p>
            <a:pPr marL="1539875" lvl="3" indent="-342900"/>
            <a:r>
              <a:rPr lang="es-ES" sz="2200" dirty="0"/>
              <a:t>Realizar una evaluación de riesgos de calor y evaluar el nivel de riesgo.</a:t>
            </a:r>
          </a:p>
          <a:p>
            <a:pPr marL="1539875" lvl="3" indent="-342900"/>
            <a:r>
              <a:rPr lang="es-ES" sz="2200" dirty="0"/>
              <a:t>Implementar estrategias y controles de prevención apropiados.</a:t>
            </a:r>
          </a:p>
          <a:p>
            <a:pPr marL="1539875" lvl="3" indent="-342900"/>
            <a:r>
              <a:rPr lang="es-ES" sz="2200" dirty="0"/>
              <a:t>Plan para emergencias médicas relacionadas con el calor.</a:t>
            </a:r>
            <a:endParaRPr lang="es-US" sz="2200" dirty="0"/>
          </a:p>
          <a:p>
            <a:pPr marL="796925" lvl="1" indent="-514350">
              <a:buFont typeface="+mj-lt"/>
              <a:buAutoNum type="arabicPeriod"/>
            </a:pPr>
            <a:r>
              <a:rPr lang="es-ES" sz="2800" dirty="0"/>
              <a:t>Comprender cómo se puede usar el monitoreo fisiológico para ayudar a prevenir enfermedades relacionadas con el calor</a:t>
            </a:r>
          </a:p>
          <a:p>
            <a:pPr marL="796925" lvl="1" indent="-514350">
              <a:buFont typeface="+mj-lt"/>
              <a:buAutoNum type="arabicPeriod"/>
            </a:pPr>
            <a:r>
              <a:rPr lang="es-ES" sz="2800" dirty="0"/>
              <a:t>Aplique estos principios para realizar una evaluación de riesgo de calor y recomendar controles preventivos (ejercicios de clase).</a:t>
            </a:r>
            <a:r>
              <a:rPr lang="es-US" sz="2800" dirty="0"/>
              <a:t>)</a:t>
            </a:r>
          </a:p>
          <a:p>
            <a:pPr marL="1089025" lvl="2" indent="-349250">
              <a:buFont typeface="+mj-lt"/>
              <a:buAutoNum type="arabicPeriod"/>
            </a:pPr>
            <a:endParaRPr lang="es-US" sz="2400" dirty="0"/>
          </a:p>
        </p:txBody>
      </p:sp>
    </p:spTree>
    <p:extLst>
      <p:ext uri="{BB962C8B-B14F-4D97-AF65-F5344CB8AC3E}">
        <p14:creationId xmlns:p14="http://schemas.microsoft.com/office/powerpoint/2010/main" val="299497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Tome el posexamen y complete la encuesta</a:t>
            </a:r>
            <a:endParaRPr lang="es-US" b="1" dirty="0"/>
          </a:p>
        </p:txBody>
      </p:sp>
      <p:sp>
        <p:nvSpPr>
          <p:cNvPr id="3" name="Content Placeholder 2"/>
          <p:cNvSpPr>
            <a:spLocks noGrp="1"/>
          </p:cNvSpPr>
          <p:nvPr>
            <p:ph sz="half" idx="1"/>
          </p:nvPr>
        </p:nvSpPr>
        <p:spPr>
          <a:xfrm>
            <a:off x="838199" y="1690688"/>
            <a:ext cx="6113443" cy="4486275"/>
          </a:xfrm>
        </p:spPr>
        <p:txBody>
          <a:bodyPr>
            <a:normAutofit/>
          </a:bodyPr>
          <a:lstStyle/>
          <a:p>
            <a:r>
              <a:rPr lang="es-ES" sz="3200" dirty="0"/>
              <a:t>El posexamen y la encuesta nos ayudan a determinar si hicimos un buen trabajo o si necesitamos hacer mejoras en ciertas áreas</a:t>
            </a:r>
            <a:r>
              <a:rPr lang="es-US" sz="3200" dirty="0"/>
              <a:t>.</a:t>
            </a:r>
          </a:p>
          <a:p>
            <a:endParaRPr lang="es-US" sz="3200" dirty="0"/>
          </a:p>
          <a:p>
            <a:pPr marL="0" indent="0" algn="ctr">
              <a:buNone/>
            </a:pPr>
            <a:r>
              <a:rPr lang="es-US" sz="4800" dirty="0"/>
              <a:t>¡GRACIAS!</a:t>
            </a:r>
          </a:p>
          <a:p>
            <a:pPr marL="0" indent="0" algn="ctr">
              <a:buNone/>
            </a:pPr>
            <a:r>
              <a:rPr lang="es-US" sz="4800" dirty="0"/>
              <a:t>¡CUIDATE!</a:t>
            </a:r>
          </a:p>
        </p:txBody>
      </p:sp>
      <p:pic>
        <p:nvPicPr>
          <p:cNvPr id="6" name="Content Placeholder 5" descr="Test (Clipart)&#10;" title="Test (Clipar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1567" t="1560" r="1449"/>
          <a:stretch/>
        </p:blipFill>
        <p:spPr>
          <a:xfrm>
            <a:off x="7480452" y="1972019"/>
            <a:ext cx="4296579" cy="3734718"/>
          </a:xfrm>
        </p:spPr>
      </p:pic>
      <p:sp>
        <p:nvSpPr>
          <p:cNvPr id="5" name="Text Placeholder 4"/>
          <p:cNvSpPr>
            <a:spLocks noGrp="1"/>
          </p:cNvSpPr>
          <p:nvPr>
            <p:ph type="body" sz="quarter" idx="13"/>
          </p:nvPr>
        </p:nvSpPr>
        <p:spPr>
          <a:xfrm>
            <a:off x="8174369" y="5767759"/>
            <a:ext cx="2903538" cy="322263"/>
          </a:xfrm>
        </p:spPr>
        <p:txBody>
          <a:bodyPr>
            <a:normAutofit fontScale="70000" lnSpcReduction="20000"/>
          </a:bodyPr>
          <a:lstStyle/>
          <a:p>
            <a:pPr marL="0" indent="0" algn="ctr">
              <a:buNone/>
            </a:pPr>
            <a:r>
              <a:rPr lang="es-US"/>
              <a:t>Test (Clipart)</a:t>
            </a:r>
          </a:p>
        </p:txBody>
      </p:sp>
    </p:spTree>
    <p:extLst>
      <p:ext uri="{BB962C8B-B14F-4D97-AF65-F5344CB8AC3E}">
        <p14:creationId xmlns:p14="http://schemas.microsoft.com/office/powerpoint/2010/main" val="1014850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7050</Words>
  <Application>Microsoft Office PowerPoint</Application>
  <PresentationFormat>Widescreen</PresentationFormat>
  <Paragraphs>627</Paragraphs>
  <Slides>95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Arial</vt:lpstr>
      <vt:lpstr>Calibri</vt:lpstr>
      <vt:lpstr>Calibri Light</vt:lpstr>
      <vt:lpstr>Symbol</vt:lpstr>
      <vt:lpstr>Times New Roman</vt:lpstr>
      <vt:lpstr>Office Theme</vt:lpstr>
      <vt:lpstr>Prevención Contra Enfermedades por la Calor</vt:lpstr>
      <vt:lpstr>Fuentes de fotos</vt:lpstr>
      <vt:lpstr>Tomar Pre-Examen</vt:lpstr>
      <vt:lpstr>Objetivos de Aprendizaje</vt:lpstr>
      <vt:lpstr>Sección 1: ¿Por qué es importante la prevención de las enfermedades por el calor?</vt:lpstr>
      <vt:lpstr>Discusión: ¿Por qué es importante la prevención de enfermedades por el calor?</vt:lpstr>
      <vt:lpstr>Estadísticas de Enfermedades por el Calor</vt:lpstr>
      <vt:lpstr>Estadísticas de Texas</vt:lpstr>
      <vt:lpstr>Estadísticas del Área de Houston</vt:lpstr>
      <vt:lpstr>#1: La razón número uno por cual todos debemos cuidarnos el uno al otro en el trabajo:</vt:lpstr>
      <vt:lpstr>Video de OSHA sobre Estrés por Calor</vt:lpstr>
      <vt:lpstr>Sección 2: Plan de Prevención de Enfermedades por el Calor</vt:lpstr>
      <vt:lpstr>Propósito y Alcance</vt:lpstr>
      <vt:lpstr>Capacitación y Responsabilidades de los Empleados </vt:lpstr>
      <vt:lpstr>Sección 3: Entrenamiento en Prevención de Enfermedades por Calor</vt:lpstr>
      <vt:lpstr>Factores de Riesgo de Estrés de Calor Factores de riesgo ambiental</vt:lpstr>
      <vt:lpstr>Factores de Riesgo de Estrés por Calor Factores de riesgo relacionados al trabajo</vt:lpstr>
      <vt:lpstr>Como el Cuerpo Maneja el Calor</vt:lpstr>
      <vt:lpstr>La importancia de aclimatación</vt:lpstr>
      <vt:lpstr>El cuerpo humano necesita adaptarse a ambientes cálidos, generalmente de 10 a 14 días</vt:lpstr>
      <vt:lpstr>Cuando trabajadores aclimatados toman un descanso prolongado necesitan volver a aclimatarse</vt:lpstr>
      <vt:lpstr>La importancia de consumir agua durante todo el turno de trabajo</vt:lpstr>
      <vt:lpstr>Ingerir demasiada agua puede ser peligroso</vt:lpstr>
      <vt:lpstr>Monitoreo fisiológico de la deshidratación puede ser necesario en condiciones extremas</vt:lpstr>
      <vt:lpstr>Monitoreo del peso corporal</vt:lpstr>
      <vt:lpstr>Monitoreo del color de la orina</vt:lpstr>
      <vt:lpstr>Importancia de los descansos frecuentes y la sombra.</vt:lpstr>
      <vt:lpstr>Investigación de NIOSH : Laborero de Construcción KY FACE #03KY053 </vt:lpstr>
      <vt:lpstr>Sufrió de un golpe de calor</vt:lpstr>
      <vt:lpstr>Recomendaciones de NIOSH</vt:lpstr>
      <vt:lpstr>Enfermedades relacionadas con el calor</vt:lpstr>
      <vt:lpstr>Progresión de las enfermedades relacionadas con el calor (Source: NIOSH)</vt:lpstr>
      <vt:lpstr>Erupción por calor: Causa y prevención</vt:lpstr>
      <vt:lpstr>Erupción por calor: signos y síntomas</vt:lpstr>
      <vt:lpstr>Erupción por calor: Tratamiento de primeros auxilios</vt:lpstr>
      <vt:lpstr>Erupción por calor: Reportando</vt:lpstr>
      <vt:lpstr>Calambres por calor: causa y prevención</vt:lpstr>
      <vt:lpstr>Calambres por calor: signos y síntomas</vt:lpstr>
      <vt:lpstr>Calambres por calor: Tratamiento de primeros auxilios</vt:lpstr>
      <vt:lpstr>Calambres por calor: Reportando</vt:lpstr>
      <vt:lpstr>Síncope por calor: Causa y prevención</vt:lpstr>
      <vt:lpstr>Síncope por calor: signos y síntomas</vt:lpstr>
      <vt:lpstr>Síncope por calor: Tratamiento de primeros auxilios</vt:lpstr>
      <vt:lpstr>Síncope de calor: Reportando</vt:lpstr>
      <vt:lpstr>Agotamiento por calor: Causa y Prevención</vt:lpstr>
      <vt:lpstr>Agotamiento por calor: signos y síntomas</vt:lpstr>
      <vt:lpstr>Agotamiento por calor: tratamiento de primeros auxilios</vt:lpstr>
      <vt:lpstr>Agotamiento por calor: Reportando</vt:lpstr>
      <vt:lpstr>Golpe de calor: Causa y Prevención</vt:lpstr>
      <vt:lpstr>Golpe de calor: signos y síntomas</vt:lpstr>
      <vt:lpstr>Golpe de calor: Tratamiento de primeros auxilios</vt:lpstr>
      <vt:lpstr>Tratamiento de primeros auxilios para el golpe de calor</vt:lpstr>
      <vt:lpstr>Golpe de calor: Reportando</vt:lpstr>
      <vt:lpstr>Investigación de NIOSH : Paisajismo FACE #02-MI-75-01 </vt:lpstr>
      <vt:lpstr>Sufrió y murió de un golpe de calor debido a una intoxicación múltiple por drogas.</vt:lpstr>
      <vt:lpstr>Recomendaciones de la Investigación de NIOSH</vt:lpstr>
      <vt:lpstr>Rabdomiólisis: Causa y Prevención</vt:lpstr>
      <vt:lpstr>Rabdomiólisis: signos y síntomas</vt:lpstr>
      <vt:lpstr>Rabdomiólisis : Tratamiento de primeros auxilios</vt:lpstr>
      <vt:lpstr>Rabdomiólisis: Reportando</vt:lpstr>
      <vt:lpstr>Sección 4: Estrategias de prevención de la enfermedad por calor</vt:lpstr>
      <vt:lpstr>Estrategias de prevención de enfermedades por calor</vt:lpstr>
      <vt:lpstr>Cuando el nivel de riesgo es alto, incorpore monitoreo fisiológico</vt:lpstr>
      <vt:lpstr>Temperatura Oral</vt:lpstr>
      <vt:lpstr>Temperatura corporal oral</vt:lpstr>
      <vt:lpstr>Medición de la temperatura del cuerpo oral</vt:lpstr>
      <vt:lpstr>Niveles de advertencia de temperatura oral</vt:lpstr>
      <vt:lpstr>Tabla 13. Recogida e interpretación de las temperaturas orales.</vt:lpstr>
      <vt:lpstr>Métodos para recoger la frecuencia del pulso</vt:lpstr>
      <vt:lpstr>Contando manualmente la frecuencia del pulso</vt:lpstr>
      <vt:lpstr>La recuperación del ritmo cardíaco</vt:lpstr>
      <vt:lpstr>Pautas generales para la recuperación de la frecuencia cardíaca</vt:lpstr>
      <vt:lpstr>Tabla 14. Colección e interpretación de la frecuencia del pulso.</vt:lpstr>
      <vt:lpstr>Precaución: Recuperación del ritmo cardíaco</vt:lpstr>
      <vt:lpstr>Ejercicio #1  Temperatura corporal y recuperación del ritmo cardíaco</vt:lpstr>
      <vt:lpstr>Ejercicio #1  ¿Cuál es su evaluación para cada trabajador?  ¿Pueden volver a sus deberes normales?</vt:lpstr>
      <vt:lpstr>Jerarquía de controles– siempre se recomienda una combinación de varios.</vt:lpstr>
      <vt:lpstr>Controles de ingeniería</vt:lpstr>
      <vt:lpstr>Ejemplos de controles de ingeniería</vt:lpstr>
      <vt:lpstr>Controles Administrativos 1 - 5</vt:lpstr>
      <vt:lpstr>Agua para sitios de trabajo remotos</vt:lpstr>
      <vt:lpstr>Revisión: Agua para sitios de trabajo remotos</vt:lpstr>
      <vt:lpstr>Ejemplos de controles administrativos</vt:lpstr>
      <vt:lpstr>Controles Administrativos 6 - 11</vt:lpstr>
      <vt:lpstr>Ropa de protección y controles de equipos</vt:lpstr>
      <vt:lpstr>Ejemplos de controles de ropa de protección</vt:lpstr>
      <vt:lpstr>CalOSHA Video sobre el Estress por Calor</vt:lpstr>
      <vt:lpstr>Sección 5: Preparación para emergencias médicas.</vt:lpstr>
      <vt:lpstr>Preparación para emergencias médicas.</vt:lpstr>
      <vt:lpstr>Suministros de primeros auxilios: tener a mano</vt:lpstr>
      <vt:lpstr>Proveedores de primeros auxilios</vt:lpstr>
      <vt:lpstr>Información de respuesta de emergencia</vt:lpstr>
      <vt:lpstr>Cerca del final ... ¿Algo para agregar?</vt:lpstr>
      <vt:lpstr>Revisión de los objetivos de aprendizaje</vt:lpstr>
      <vt:lpstr>Tome el posexamen y complete la encuesta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2021-07-08T12:58:21Z</dcterms:created>
  <dcterms:modified xsi:type="dcterms:W3CDTF">2021-07-08T12:58:28Z</dcterms:modified>
</cp:coreProperties>
</file>