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60"/>
  </p:notesMasterIdLst>
  <p:sldIdLst>
    <p:sldId id="256" r:id="rId2"/>
    <p:sldId id="417" r:id="rId3"/>
    <p:sldId id="277" r:id="rId4"/>
    <p:sldId id="282" r:id="rId5"/>
    <p:sldId id="422" r:id="rId6"/>
    <p:sldId id="468" r:id="rId7"/>
    <p:sldId id="469" r:id="rId8"/>
    <p:sldId id="421" r:id="rId9"/>
    <p:sldId id="476" r:id="rId10"/>
    <p:sldId id="473" r:id="rId11"/>
    <p:sldId id="477" r:id="rId12"/>
    <p:sldId id="478" r:id="rId13"/>
    <p:sldId id="479" r:id="rId14"/>
    <p:sldId id="482" r:id="rId15"/>
    <p:sldId id="483" r:id="rId16"/>
    <p:sldId id="484" r:id="rId17"/>
    <p:sldId id="577" r:id="rId18"/>
    <p:sldId id="465" r:id="rId19"/>
    <p:sldId id="448" r:id="rId20"/>
    <p:sldId id="471" r:id="rId21"/>
    <p:sldId id="487" r:id="rId22"/>
    <p:sldId id="486" r:id="rId23"/>
    <p:sldId id="485" r:id="rId24"/>
    <p:sldId id="489" r:id="rId25"/>
    <p:sldId id="491" r:id="rId26"/>
    <p:sldId id="490" r:id="rId27"/>
    <p:sldId id="492" r:id="rId28"/>
    <p:sldId id="466" r:id="rId29"/>
    <p:sldId id="470" r:id="rId30"/>
    <p:sldId id="558" r:id="rId31"/>
    <p:sldId id="559" r:id="rId32"/>
    <p:sldId id="560" r:id="rId33"/>
    <p:sldId id="561" r:id="rId34"/>
    <p:sldId id="562" r:id="rId35"/>
    <p:sldId id="563" r:id="rId36"/>
    <p:sldId id="493" r:id="rId37"/>
    <p:sldId id="569" r:id="rId38"/>
    <p:sldId id="570" r:id="rId39"/>
    <p:sldId id="571" r:id="rId40"/>
    <p:sldId id="572" r:id="rId41"/>
    <p:sldId id="573" r:id="rId42"/>
    <p:sldId id="574" r:id="rId43"/>
    <p:sldId id="575" r:id="rId44"/>
    <p:sldId id="467" r:id="rId45"/>
    <p:sldId id="488" r:id="rId46"/>
    <p:sldId id="455" r:id="rId47"/>
    <p:sldId id="395" r:id="rId48"/>
    <p:sldId id="427" r:id="rId49"/>
    <p:sldId id="474" r:id="rId50"/>
    <p:sldId id="408" r:id="rId51"/>
    <p:sldId id="475" r:id="rId52"/>
    <p:sldId id="581" r:id="rId53"/>
    <p:sldId id="579" r:id="rId54"/>
    <p:sldId id="462" r:id="rId55"/>
    <p:sldId id="583" r:id="rId56"/>
    <p:sldId id="578" r:id="rId57"/>
    <p:sldId id="582" r:id="rId58"/>
    <p:sldId id="387" r:id="rId5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766"/>
    <a:srgbClr val="37495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5815C-E7DA-4B1C-BFA2-A7D42CCE5ADC}" v="691" dt="2019-08-26T23:44:37.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432" autoAdjust="0"/>
  </p:normalViewPr>
  <p:slideViewPr>
    <p:cSldViewPr snapToGrid="0">
      <p:cViewPr varScale="1">
        <p:scale>
          <a:sx n="56" d="100"/>
          <a:sy n="56" d="100"/>
        </p:scale>
        <p:origin x="403" y="53"/>
      </p:cViewPr>
      <p:guideLst/>
    </p:cSldViewPr>
  </p:slideViewPr>
  <p:outlineViewPr>
    <p:cViewPr>
      <p:scale>
        <a:sx n="33" d="100"/>
        <a:sy n="33" d="100"/>
      </p:scale>
      <p:origin x="0" y="-2680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6035B2-A3A9-4055-8C9E-E15FCE83DB42}" type="datetimeFigureOut">
              <a:rPr lang="en-US" smtClean="0"/>
              <a:t>7/8/2021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520813-3316-4E30-9CB4-C93EBDB560A9}" type="slidenum">
              <a:rPr lang="en-US" smtClean="0"/>
              <a:t>‹#›</a:t>
            </a:fld>
            <a:endParaRPr lang="en-US"/>
          </a:p>
        </p:txBody>
      </p:sp>
    </p:spTree>
    <p:extLst>
      <p:ext uri="{BB962C8B-B14F-4D97-AF65-F5344CB8AC3E}">
        <p14:creationId xmlns:p14="http://schemas.microsoft.com/office/powerpoint/2010/main" val="45525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a:t>
            </a:fld>
            <a:endParaRPr lang="en-US"/>
          </a:p>
        </p:txBody>
      </p:sp>
    </p:spTree>
    <p:extLst>
      <p:ext uri="{BB962C8B-B14F-4D97-AF65-F5344CB8AC3E}">
        <p14:creationId xmlns:p14="http://schemas.microsoft.com/office/powerpoint/2010/main" val="337906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12</a:t>
            </a:fld>
            <a:endParaRPr lang="en-US"/>
          </a:p>
        </p:txBody>
      </p:sp>
    </p:spTree>
    <p:extLst>
      <p:ext uri="{BB962C8B-B14F-4D97-AF65-F5344CB8AC3E}">
        <p14:creationId xmlns:p14="http://schemas.microsoft.com/office/powerpoint/2010/main" val="132110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13</a:t>
            </a:fld>
            <a:endParaRPr lang="en-US"/>
          </a:p>
        </p:txBody>
      </p:sp>
    </p:spTree>
    <p:extLst>
      <p:ext uri="{BB962C8B-B14F-4D97-AF65-F5344CB8AC3E}">
        <p14:creationId xmlns:p14="http://schemas.microsoft.com/office/powerpoint/2010/main" val="51530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14</a:t>
            </a:fld>
            <a:endParaRPr lang="en-US"/>
          </a:p>
        </p:txBody>
      </p:sp>
    </p:spTree>
    <p:extLst>
      <p:ext uri="{BB962C8B-B14F-4D97-AF65-F5344CB8AC3E}">
        <p14:creationId xmlns:p14="http://schemas.microsoft.com/office/powerpoint/2010/main" val="2829655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15</a:t>
            </a:fld>
            <a:endParaRPr lang="en-US"/>
          </a:p>
        </p:txBody>
      </p:sp>
    </p:spTree>
    <p:extLst>
      <p:ext uri="{BB962C8B-B14F-4D97-AF65-F5344CB8AC3E}">
        <p14:creationId xmlns:p14="http://schemas.microsoft.com/office/powerpoint/2010/main" val="2657197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16</a:t>
            </a:fld>
            <a:endParaRPr lang="en-US"/>
          </a:p>
        </p:txBody>
      </p:sp>
    </p:spTree>
    <p:extLst>
      <p:ext uri="{BB962C8B-B14F-4D97-AF65-F5344CB8AC3E}">
        <p14:creationId xmlns:p14="http://schemas.microsoft.com/office/powerpoint/2010/main" val="373040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17</a:t>
            </a:fld>
            <a:endParaRPr lang="en-US"/>
          </a:p>
        </p:txBody>
      </p:sp>
    </p:spTree>
    <p:extLst>
      <p:ext uri="{BB962C8B-B14F-4D97-AF65-F5344CB8AC3E}">
        <p14:creationId xmlns:p14="http://schemas.microsoft.com/office/powerpoint/2010/main" val="22539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18</a:t>
            </a:fld>
            <a:endParaRPr lang="en-US"/>
          </a:p>
        </p:txBody>
      </p:sp>
    </p:spTree>
    <p:extLst>
      <p:ext uri="{BB962C8B-B14F-4D97-AF65-F5344CB8AC3E}">
        <p14:creationId xmlns:p14="http://schemas.microsoft.com/office/powerpoint/2010/main" val="557191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20</a:t>
            </a:fld>
            <a:endParaRPr lang="en-US"/>
          </a:p>
        </p:txBody>
      </p:sp>
    </p:spTree>
    <p:extLst>
      <p:ext uri="{BB962C8B-B14F-4D97-AF65-F5344CB8AC3E}">
        <p14:creationId xmlns:p14="http://schemas.microsoft.com/office/powerpoint/2010/main" val="168485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21</a:t>
            </a:fld>
            <a:endParaRPr lang="en-US"/>
          </a:p>
        </p:txBody>
      </p:sp>
    </p:spTree>
    <p:extLst>
      <p:ext uri="{BB962C8B-B14F-4D97-AF65-F5344CB8AC3E}">
        <p14:creationId xmlns:p14="http://schemas.microsoft.com/office/powerpoint/2010/main" val="1094956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22</a:t>
            </a:fld>
            <a:endParaRPr lang="en-US"/>
          </a:p>
        </p:txBody>
      </p:sp>
    </p:spTree>
    <p:extLst>
      <p:ext uri="{BB962C8B-B14F-4D97-AF65-F5344CB8AC3E}">
        <p14:creationId xmlns:p14="http://schemas.microsoft.com/office/powerpoint/2010/main" val="240313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a:t>
            </a:fld>
            <a:endParaRPr lang="en-US"/>
          </a:p>
        </p:txBody>
      </p:sp>
    </p:spTree>
    <p:extLst>
      <p:ext uri="{BB962C8B-B14F-4D97-AF65-F5344CB8AC3E}">
        <p14:creationId xmlns:p14="http://schemas.microsoft.com/office/powerpoint/2010/main" val="168504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23</a:t>
            </a:fld>
            <a:endParaRPr lang="en-US"/>
          </a:p>
        </p:txBody>
      </p:sp>
    </p:spTree>
    <p:extLst>
      <p:ext uri="{BB962C8B-B14F-4D97-AF65-F5344CB8AC3E}">
        <p14:creationId xmlns:p14="http://schemas.microsoft.com/office/powerpoint/2010/main" val="180613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24</a:t>
            </a:fld>
            <a:endParaRPr lang="en-US"/>
          </a:p>
        </p:txBody>
      </p:sp>
    </p:spTree>
    <p:extLst>
      <p:ext uri="{BB962C8B-B14F-4D97-AF65-F5344CB8AC3E}">
        <p14:creationId xmlns:p14="http://schemas.microsoft.com/office/powerpoint/2010/main" val="4041325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25</a:t>
            </a:fld>
            <a:endParaRPr lang="en-US"/>
          </a:p>
        </p:txBody>
      </p:sp>
    </p:spTree>
    <p:extLst>
      <p:ext uri="{BB962C8B-B14F-4D97-AF65-F5344CB8AC3E}">
        <p14:creationId xmlns:p14="http://schemas.microsoft.com/office/powerpoint/2010/main" val="3384169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26</a:t>
            </a:fld>
            <a:endParaRPr lang="en-US"/>
          </a:p>
        </p:txBody>
      </p:sp>
    </p:spTree>
    <p:extLst>
      <p:ext uri="{BB962C8B-B14F-4D97-AF65-F5344CB8AC3E}">
        <p14:creationId xmlns:p14="http://schemas.microsoft.com/office/powerpoint/2010/main" val="1381878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27</a:t>
            </a:fld>
            <a:endParaRPr lang="en-US"/>
          </a:p>
        </p:txBody>
      </p:sp>
    </p:spTree>
    <p:extLst>
      <p:ext uri="{BB962C8B-B14F-4D97-AF65-F5344CB8AC3E}">
        <p14:creationId xmlns:p14="http://schemas.microsoft.com/office/powerpoint/2010/main" val="859208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29</a:t>
            </a:fld>
            <a:endParaRPr lang="en-US"/>
          </a:p>
        </p:txBody>
      </p:sp>
    </p:spTree>
    <p:extLst>
      <p:ext uri="{BB962C8B-B14F-4D97-AF65-F5344CB8AC3E}">
        <p14:creationId xmlns:p14="http://schemas.microsoft.com/office/powerpoint/2010/main" val="1010941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30</a:t>
            </a:fld>
            <a:endParaRPr lang="en-US"/>
          </a:p>
        </p:txBody>
      </p:sp>
    </p:spTree>
    <p:extLst>
      <p:ext uri="{BB962C8B-B14F-4D97-AF65-F5344CB8AC3E}">
        <p14:creationId xmlns:p14="http://schemas.microsoft.com/office/powerpoint/2010/main" val="3108771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31</a:t>
            </a:fld>
            <a:endParaRPr lang="en-US"/>
          </a:p>
        </p:txBody>
      </p:sp>
    </p:spTree>
    <p:extLst>
      <p:ext uri="{BB962C8B-B14F-4D97-AF65-F5344CB8AC3E}">
        <p14:creationId xmlns:p14="http://schemas.microsoft.com/office/powerpoint/2010/main" val="1328367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32</a:t>
            </a:fld>
            <a:endParaRPr lang="en-US"/>
          </a:p>
        </p:txBody>
      </p:sp>
    </p:spTree>
    <p:extLst>
      <p:ext uri="{BB962C8B-B14F-4D97-AF65-F5344CB8AC3E}">
        <p14:creationId xmlns:p14="http://schemas.microsoft.com/office/powerpoint/2010/main" val="4048186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33</a:t>
            </a:fld>
            <a:endParaRPr lang="en-US"/>
          </a:p>
        </p:txBody>
      </p:sp>
    </p:spTree>
    <p:extLst>
      <p:ext uri="{BB962C8B-B14F-4D97-AF65-F5344CB8AC3E}">
        <p14:creationId xmlns:p14="http://schemas.microsoft.com/office/powerpoint/2010/main" val="171493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5</a:t>
            </a:fld>
            <a:endParaRPr lang="en-US"/>
          </a:p>
        </p:txBody>
      </p:sp>
    </p:spTree>
    <p:extLst>
      <p:ext uri="{BB962C8B-B14F-4D97-AF65-F5344CB8AC3E}">
        <p14:creationId xmlns:p14="http://schemas.microsoft.com/office/powerpoint/2010/main" val="2496913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34</a:t>
            </a:fld>
            <a:endParaRPr lang="en-US"/>
          </a:p>
        </p:txBody>
      </p:sp>
    </p:spTree>
    <p:extLst>
      <p:ext uri="{BB962C8B-B14F-4D97-AF65-F5344CB8AC3E}">
        <p14:creationId xmlns:p14="http://schemas.microsoft.com/office/powerpoint/2010/main" val="4089732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35</a:t>
            </a:fld>
            <a:endParaRPr lang="en-US"/>
          </a:p>
        </p:txBody>
      </p:sp>
    </p:spTree>
    <p:extLst>
      <p:ext uri="{BB962C8B-B14F-4D97-AF65-F5344CB8AC3E}">
        <p14:creationId xmlns:p14="http://schemas.microsoft.com/office/powerpoint/2010/main" val="938794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36</a:t>
            </a:fld>
            <a:endParaRPr lang="en-US"/>
          </a:p>
        </p:txBody>
      </p:sp>
    </p:spTree>
    <p:extLst>
      <p:ext uri="{BB962C8B-B14F-4D97-AF65-F5344CB8AC3E}">
        <p14:creationId xmlns:p14="http://schemas.microsoft.com/office/powerpoint/2010/main" val="2900913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37</a:t>
            </a:fld>
            <a:endParaRPr lang="en-US"/>
          </a:p>
        </p:txBody>
      </p:sp>
    </p:spTree>
    <p:extLst>
      <p:ext uri="{BB962C8B-B14F-4D97-AF65-F5344CB8AC3E}">
        <p14:creationId xmlns:p14="http://schemas.microsoft.com/office/powerpoint/2010/main" val="1698362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38</a:t>
            </a:fld>
            <a:endParaRPr lang="en-US"/>
          </a:p>
        </p:txBody>
      </p:sp>
    </p:spTree>
    <p:extLst>
      <p:ext uri="{BB962C8B-B14F-4D97-AF65-F5344CB8AC3E}">
        <p14:creationId xmlns:p14="http://schemas.microsoft.com/office/powerpoint/2010/main" val="4291665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39</a:t>
            </a:fld>
            <a:endParaRPr lang="en-US"/>
          </a:p>
        </p:txBody>
      </p:sp>
    </p:spTree>
    <p:extLst>
      <p:ext uri="{BB962C8B-B14F-4D97-AF65-F5344CB8AC3E}">
        <p14:creationId xmlns:p14="http://schemas.microsoft.com/office/powerpoint/2010/main" val="2993230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40</a:t>
            </a:fld>
            <a:endParaRPr lang="en-US"/>
          </a:p>
        </p:txBody>
      </p:sp>
    </p:spTree>
    <p:extLst>
      <p:ext uri="{BB962C8B-B14F-4D97-AF65-F5344CB8AC3E}">
        <p14:creationId xmlns:p14="http://schemas.microsoft.com/office/powerpoint/2010/main" val="2057074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41</a:t>
            </a:fld>
            <a:endParaRPr lang="en-US"/>
          </a:p>
        </p:txBody>
      </p:sp>
    </p:spTree>
    <p:extLst>
      <p:ext uri="{BB962C8B-B14F-4D97-AF65-F5344CB8AC3E}">
        <p14:creationId xmlns:p14="http://schemas.microsoft.com/office/powerpoint/2010/main" val="2777669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42</a:t>
            </a:fld>
            <a:endParaRPr lang="en-US"/>
          </a:p>
        </p:txBody>
      </p:sp>
    </p:spTree>
    <p:extLst>
      <p:ext uri="{BB962C8B-B14F-4D97-AF65-F5344CB8AC3E}">
        <p14:creationId xmlns:p14="http://schemas.microsoft.com/office/powerpoint/2010/main" val="1268718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43</a:t>
            </a:fld>
            <a:endParaRPr lang="en-US"/>
          </a:p>
        </p:txBody>
      </p:sp>
    </p:spTree>
    <p:extLst>
      <p:ext uri="{BB962C8B-B14F-4D97-AF65-F5344CB8AC3E}">
        <p14:creationId xmlns:p14="http://schemas.microsoft.com/office/powerpoint/2010/main" val="61721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6</a:t>
            </a:fld>
            <a:endParaRPr lang="en-US"/>
          </a:p>
        </p:txBody>
      </p:sp>
    </p:spTree>
    <p:extLst>
      <p:ext uri="{BB962C8B-B14F-4D97-AF65-F5344CB8AC3E}">
        <p14:creationId xmlns:p14="http://schemas.microsoft.com/office/powerpoint/2010/main" val="4123235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45</a:t>
            </a:fld>
            <a:endParaRPr lang="en-US"/>
          </a:p>
        </p:txBody>
      </p:sp>
    </p:spTree>
    <p:extLst>
      <p:ext uri="{BB962C8B-B14F-4D97-AF65-F5344CB8AC3E}">
        <p14:creationId xmlns:p14="http://schemas.microsoft.com/office/powerpoint/2010/main" val="3597175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46</a:t>
            </a:fld>
            <a:endParaRPr lang="en-US"/>
          </a:p>
        </p:txBody>
      </p:sp>
    </p:spTree>
    <p:extLst>
      <p:ext uri="{BB962C8B-B14F-4D97-AF65-F5344CB8AC3E}">
        <p14:creationId xmlns:p14="http://schemas.microsoft.com/office/powerpoint/2010/main" val="3599596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89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452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14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3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702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907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05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7</a:t>
            </a:fld>
            <a:endParaRPr lang="en-US"/>
          </a:p>
        </p:txBody>
      </p:sp>
    </p:spTree>
    <p:extLst>
      <p:ext uri="{BB962C8B-B14F-4D97-AF65-F5344CB8AC3E}">
        <p14:creationId xmlns:p14="http://schemas.microsoft.com/office/powerpoint/2010/main" val="68242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2386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2135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58</a:t>
            </a:fld>
            <a:endParaRPr lang="en-US"/>
          </a:p>
        </p:txBody>
      </p:sp>
    </p:spTree>
    <p:extLst>
      <p:ext uri="{BB962C8B-B14F-4D97-AF65-F5344CB8AC3E}">
        <p14:creationId xmlns:p14="http://schemas.microsoft.com/office/powerpoint/2010/main" val="385694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8</a:t>
            </a:fld>
            <a:endParaRPr lang="en-US"/>
          </a:p>
        </p:txBody>
      </p:sp>
    </p:spTree>
    <p:extLst>
      <p:ext uri="{BB962C8B-B14F-4D97-AF65-F5344CB8AC3E}">
        <p14:creationId xmlns:p14="http://schemas.microsoft.com/office/powerpoint/2010/main" val="123313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9</a:t>
            </a:fld>
            <a:endParaRPr lang="en-US"/>
          </a:p>
        </p:txBody>
      </p:sp>
    </p:spTree>
    <p:extLst>
      <p:ext uri="{BB962C8B-B14F-4D97-AF65-F5344CB8AC3E}">
        <p14:creationId xmlns:p14="http://schemas.microsoft.com/office/powerpoint/2010/main" val="3128814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10</a:t>
            </a:fld>
            <a:endParaRPr lang="en-US"/>
          </a:p>
        </p:txBody>
      </p:sp>
    </p:spTree>
    <p:extLst>
      <p:ext uri="{BB962C8B-B14F-4D97-AF65-F5344CB8AC3E}">
        <p14:creationId xmlns:p14="http://schemas.microsoft.com/office/powerpoint/2010/main" val="206637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11</a:t>
            </a:fld>
            <a:endParaRPr lang="en-US"/>
          </a:p>
        </p:txBody>
      </p:sp>
    </p:spTree>
    <p:extLst>
      <p:ext uri="{BB962C8B-B14F-4D97-AF65-F5344CB8AC3E}">
        <p14:creationId xmlns:p14="http://schemas.microsoft.com/office/powerpoint/2010/main" val="284882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picryl.com/media/a-marine-uses-a-case-mc4000-rough-terrain-forklift-to-load-equipment-aboard-65dbcb"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pxhere.com/en/photo/107279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pxhere.com/en/photo/1072796"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www.oshatrain.org/courses/mods/725m5.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www.oshatrain.org/courses/mods/725m5.html"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www.forkliftaction.com/news/newsdisplay.aspx?nwid=337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http://robsforklift.com/6-major-tips-avoiding-forklift-accident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http://robsforklift.com/6-major-tips-avoiding-forklift-accident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all Protection and Prevention">
            <a:extLst>
              <a:ext uri="{FF2B5EF4-FFF2-40B4-BE49-F238E27FC236}">
                <a16:creationId xmlns:a16="http://schemas.microsoft.com/office/drawing/2014/main" id="{695FE91F-E91F-4CC9-9C9A-D4CBA3C4C57C}"/>
              </a:ext>
            </a:extLst>
          </p:cNvPr>
          <p:cNvSpPr>
            <a:spLocks noGrp="1"/>
          </p:cNvSpPr>
          <p:nvPr>
            <p:ph type="title"/>
          </p:nvPr>
        </p:nvSpPr>
        <p:spPr>
          <a:xfrm>
            <a:off x="0" y="692727"/>
            <a:ext cx="5860473" cy="3962400"/>
          </a:xfrm>
        </p:spPr>
        <p:txBody>
          <a:bodyPr>
            <a:noAutofit/>
          </a:bodyPr>
          <a:lstStyle/>
          <a:p>
            <a:pPr algn="ctr"/>
            <a:r>
              <a:rPr lang="en-US" sz="6600" b="1" dirty="0"/>
              <a:t>Powered Industrial Trucks</a:t>
            </a:r>
          </a:p>
        </p:txBody>
      </p:sp>
      <p:pic>
        <p:nvPicPr>
          <p:cNvPr id="6" name="Picture 5" descr="An Yellow colored Toyota forklift">
            <a:extLst>
              <a:ext uri="{FF2B5EF4-FFF2-40B4-BE49-F238E27FC236}">
                <a16:creationId xmlns:a16="http://schemas.microsoft.com/office/drawing/2014/main" id="{9D193F98-C596-4203-92D1-1379FAD4CE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9432" y="-41124"/>
            <a:ext cx="8519255" cy="6858000"/>
          </a:xfrm>
          <a:prstGeom prst="rect">
            <a:avLst/>
          </a:prstGeom>
        </p:spPr>
      </p:pic>
    </p:spTree>
    <p:extLst>
      <p:ext uri="{BB962C8B-B14F-4D97-AF65-F5344CB8AC3E}">
        <p14:creationId xmlns:p14="http://schemas.microsoft.com/office/powerpoint/2010/main" val="162051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rrow: Bent 8" descr="arrow">
            <a:extLst>
              <a:ext uri="{FF2B5EF4-FFF2-40B4-BE49-F238E27FC236}">
                <a16:creationId xmlns:a16="http://schemas.microsoft.com/office/drawing/2014/main" id="{8395C875-27D2-4B1C-AC8C-49D2402570B3}"/>
              </a:ext>
              <a:ext uri="{C183D7F6-B498-43B3-948B-1728B52AA6E4}">
                <adec:decorative xmlns:adec="http://schemas.microsoft.com/office/drawing/2017/decorative" xmlns="" val="1"/>
              </a:ext>
            </a:extLst>
          </p:cNvPr>
          <p:cNvSpPr/>
          <p:nvPr/>
        </p:nvSpPr>
        <p:spPr>
          <a:xfrm rot="4471899" flipH="1">
            <a:off x="10795664" y="5477271"/>
            <a:ext cx="1243458" cy="448733"/>
          </a:xfrm>
          <a:prstGeom prst="bentArrow">
            <a:avLst>
              <a:gd name="adj1" fmla="val 25000"/>
              <a:gd name="adj2" fmla="val 2681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BFE1EF56-A0D6-470C-AEC3-C69B3C36E7DD}"/>
              </a:ext>
            </a:extLst>
          </p:cNvPr>
          <p:cNvSpPr txBox="1"/>
          <p:nvPr/>
        </p:nvSpPr>
        <p:spPr>
          <a:xfrm>
            <a:off x="5409129"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F4ED4EE1-21F4-4D95-BA67-6B8D8314ACDF}"/>
              </a:ext>
            </a:extLst>
          </p:cNvPr>
          <p:cNvSpPr>
            <a:spLocks noGrp="1"/>
          </p:cNvSpPr>
          <p:nvPr>
            <p:ph type="title"/>
          </p:nvPr>
        </p:nvSpPr>
        <p:spPr/>
        <p:txBody>
          <a:bodyPr/>
          <a:lstStyle/>
          <a:p>
            <a:r>
              <a:rPr lang="en-US" sz="4000" b="1" kern="1200" dirty="0">
                <a:solidFill>
                  <a:srgbClr val="000000"/>
                </a:solidFill>
                <a:effectLst/>
                <a:latin typeface="Trebuchet MS" panose="020B0603020202020204" pitchFamily="34" charset="0"/>
                <a:ea typeface="+mj-ea"/>
                <a:cs typeface="+mj-cs"/>
              </a:rPr>
              <a:t>How they Work – Part 3</a:t>
            </a:r>
            <a:endParaRPr lang="en-US" dirty="0"/>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0" y="2160588"/>
            <a:ext cx="6610350" cy="3170237"/>
          </a:xfrm>
        </p:spPr>
        <p:txBody>
          <a:bodyPr>
            <a:normAutofit/>
          </a:bodyPr>
          <a:lstStyle/>
          <a:p>
            <a:r>
              <a:rPr lang="en-US" dirty="0"/>
              <a:t>Don’t expect a forklift to handle like a car or truck.</a:t>
            </a:r>
          </a:p>
          <a:p>
            <a:pPr marL="0" indent="0">
              <a:buNone/>
            </a:pPr>
            <a:r>
              <a:rPr lang="en-US" dirty="0"/>
              <a:t>Because of the counterweight over its rear wheels, a forklift is much heavier than a car. As a result, it can’t stop or turn quickly.</a:t>
            </a:r>
            <a:endParaRPr lang="en-US" b="1" dirty="0"/>
          </a:p>
          <a:p>
            <a:endParaRPr lang="en-US" b="1" dirty="0"/>
          </a:p>
          <a:p>
            <a:pPr marL="0" indent="0">
              <a:buNone/>
            </a:pPr>
            <a:r>
              <a:rPr lang="en-US" dirty="0"/>
              <a:t>When turning a forklift, watch behind you to make sure the rear end of the lift doesn’t run into anything – or anyone. Also keep an eye out for your forks and any load you may be carrying.</a:t>
            </a:r>
          </a:p>
          <a:p>
            <a:endParaRPr lang="en-US" dirty="0"/>
          </a:p>
        </p:txBody>
      </p:sp>
      <p:pic>
        <p:nvPicPr>
          <p:cNvPr id="5" name="Picture 4" descr="Center of Gravity">
            <a:extLst>
              <a:ext uri="{FF2B5EF4-FFF2-40B4-BE49-F238E27FC236}">
                <a16:creationId xmlns:a16="http://schemas.microsoft.com/office/drawing/2014/main" id="{4E3E55CA-54D1-4EEC-9E64-D6E502AA9885}"/>
              </a:ext>
            </a:extLst>
          </p:cNvPr>
          <p:cNvPicPr>
            <a:picLocks noChangeAspect="1"/>
          </p:cNvPicPr>
          <p:nvPr/>
        </p:nvPicPr>
        <p:blipFill>
          <a:blip r:embed="rId3"/>
          <a:stretch>
            <a:fillRect/>
          </a:stretch>
        </p:blipFill>
        <p:spPr>
          <a:xfrm>
            <a:off x="7205133" y="1155197"/>
            <a:ext cx="4762500" cy="3810000"/>
          </a:xfrm>
          <a:prstGeom prst="rect">
            <a:avLst/>
          </a:prstGeom>
        </p:spPr>
      </p:pic>
      <p:sp>
        <p:nvSpPr>
          <p:cNvPr id="6" name="TextBox 5">
            <a:extLst>
              <a:ext uri="{FF2B5EF4-FFF2-40B4-BE49-F238E27FC236}">
                <a16:creationId xmlns:a16="http://schemas.microsoft.com/office/drawing/2014/main" id="{B0677ED5-94FB-4383-830B-1631013AD542}"/>
              </a:ext>
            </a:extLst>
          </p:cNvPr>
          <p:cNvSpPr txBox="1"/>
          <p:nvPr/>
        </p:nvSpPr>
        <p:spPr>
          <a:xfrm>
            <a:off x="424145" y="5904854"/>
            <a:ext cx="10982608" cy="646331"/>
          </a:xfrm>
          <a:prstGeom prst="rect">
            <a:avLst/>
          </a:prstGeom>
          <a:noFill/>
        </p:spPr>
        <p:txBody>
          <a:bodyPr wrap="square" rtlCol="0">
            <a:spAutoFit/>
          </a:bodyPr>
          <a:lstStyle/>
          <a:p>
            <a:r>
              <a:rPr lang="en-US"/>
              <a:t>Most forklifts have a three-point suspension system. The three points are the two front wheels and the pivot point of the rear axle. Connect the three points, and you have what’s called </a:t>
            </a:r>
            <a:r>
              <a:rPr lang="en-US" b="1"/>
              <a:t>the stability triangle</a:t>
            </a:r>
            <a:r>
              <a:rPr lang="en-US"/>
              <a:t>.</a:t>
            </a:r>
            <a:endParaRPr lang="en-US" dirty="0"/>
          </a:p>
        </p:txBody>
      </p:sp>
    </p:spTree>
    <p:extLst>
      <p:ext uri="{BB962C8B-B14F-4D97-AF65-F5344CB8AC3E}">
        <p14:creationId xmlns:p14="http://schemas.microsoft.com/office/powerpoint/2010/main" val="16590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09129"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C38B676B-A194-4DC3-BFE7-FED06BC5C5A2}"/>
              </a:ext>
            </a:extLst>
          </p:cNvPr>
          <p:cNvSpPr>
            <a:spLocks noGrp="1"/>
          </p:cNvSpPr>
          <p:nvPr>
            <p:ph type="title"/>
          </p:nvPr>
        </p:nvSpPr>
        <p:spPr>
          <a:xfrm>
            <a:off x="511079" y="995680"/>
            <a:ext cx="8596668" cy="1320800"/>
          </a:xfrm>
        </p:spPr>
        <p:txBody>
          <a:bodyPr/>
          <a:lstStyle/>
          <a:p>
            <a:r>
              <a:rPr lang="en-US" sz="4000" b="1" kern="1200" dirty="0">
                <a:solidFill>
                  <a:srgbClr val="000000"/>
                </a:solidFill>
                <a:effectLst/>
                <a:latin typeface="Trebuchet MS" panose="020B0603020202020204" pitchFamily="34" charset="0"/>
                <a:ea typeface="+mj-ea"/>
                <a:cs typeface="+mj-cs"/>
              </a:rPr>
              <a:t>How they Work – Part 4</a:t>
            </a:r>
            <a:endParaRPr lang="en-US" dirty="0"/>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0" y="2787650"/>
            <a:ext cx="7613650" cy="3879850"/>
          </a:xfrm>
        </p:spPr>
        <p:txBody>
          <a:bodyPr/>
          <a:lstStyle/>
          <a:p>
            <a:r>
              <a:rPr lang="en-US" sz="3200" b="1" dirty="0"/>
              <a:t>FULCRUM</a:t>
            </a:r>
          </a:p>
          <a:p>
            <a:pPr marL="0" indent="0">
              <a:buNone/>
            </a:pPr>
            <a:r>
              <a:rPr lang="en-US" sz="3200" b="1" dirty="0"/>
              <a:t>      Point</a:t>
            </a:r>
            <a:endParaRPr lang="en-US" dirty="0"/>
          </a:p>
        </p:txBody>
      </p:sp>
      <p:pic>
        <p:nvPicPr>
          <p:cNvPr id="5" name="Picture 4" descr="Forklift stability">
            <a:extLst>
              <a:ext uri="{FF2B5EF4-FFF2-40B4-BE49-F238E27FC236}">
                <a16:creationId xmlns:a16="http://schemas.microsoft.com/office/drawing/2014/main" id="{54446F49-9DD9-4A84-9A84-A29D308415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31445" y="2316480"/>
            <a:ext cx="7857909" cy="4420956"/>
          </a:xfrm>
          <a:prstGeom prst="rect">
            <a:avLst/>
          </a:prstGeom>
        </p:spPr>
      </p:pic>
    </p:spTree>
    <p:extLst>
      <p:ext uri="{BB962C8B-B14F-4D97-AF65-F5344CB8AC3E}">
        <p14:creationId xmlns:p14="http://schemas.microsoft.com/office/powerpoint/2010/main" val="404968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09129"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2DE20A8E-45F0-4BDE-8D21-0017CAF1234F}"/>
              </a:ext>
            </a:extLst>
          </p:cNvPr>
          <p:cNvSpPr>
            <a:spLocks noGrp="1"/>
          </p:cNvSpPr>
          <p:nvPr>
            <p:ph type="title"/>
          </p:nvPr>
        </p:nvSpPr>
        <p:spPr/>
        <p:txBody>
          <a:bodyPr/>
          <a:lstStyle/>
          <a:p>
            <a:r>
              <a:rPr lang="en-US" sz="4000" b="1" kern="1200" dirty="0">
                <a:solidFill>
                  <a:srgbClr val="000000"/>
                </a:solidFill>
                <a:effectLst/>
                <a:latin typeface="Trebuchet MS" panose="020B0603020202020204" pitchFamily="34" charset="0"/>
                <a:ea typeface="+mj-ea"/>
                <a:cs typeface="+mj-cs"/>
              </a:rPr>
              <a:t>How they Work – Part 5</a:t>
            </a:r>
            <a:endParaRPr lang="en-US" dirty="0"/>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0" y="2755900"/>
            <a:ext cx="7615238" cy="3881438"/>
          </a:xfrm>
        </p:spPr>
        <p:txBody>
          <a:bodyPr/>
          <a:lstStyle/>
          <a:p>
            <a:r>
              <a:rPr lang="en-US" sz="3200" b="1" dirty="0"/>
              <a:t>FULCRUM</a:t>
            </a:r>
          </a:p>
          <a:p>
            <a:pPr marL="0" indent="0">
              <a:buNone/>
            </a:pPr>
            <a:r>
              <a:rPr lang="en-US" sz="3200" b="1" dirty="0"/>
              <a:t>      Point</a:t>
            </a:r>
            <a:endParaRPr lang="en-US" dirty="0"/>
          </a:p>
        </p:txBody>
      </p:sp>
      <p:pic>
        <p:nvPicPr>
          <p:cNvPr id="6" name="Picture 5" descr="the stability triangle">
            <a:extLst>
              <a:ext uri="{FF2B5EF4-FFF2-40B4-BE49-F238E27FC236}">
                <a16:creationId xmlns:a16="http://schemas.microsoft.com/office/drawing/2014/main" id="{59137C6E-B914-4C9D-A797-CCB65721F0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21763" y="1851660"/>
            <a:ext cx="4167865" cy="4564380"/>
          </a:xfrm>
          <a:prstGeom prst="rect">
            <a:avLst/>
          </a:prstGeom>
        </p:spPr>
      </p:pic>
    </p:spTree>
    <p:extLst>
      <p:ext uri="{BB962C8B-B14F-4D97-AF65-F5344CB8AC3E}">
        <p14:creationId xmlns:p14="http://schemas.microsoft.com/office/powerpoint/2010/main" val="421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09129"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6A98C01F-1956-4526-AABB-C7FFEF6DA5D9}"/>
              </a:ext>
            </a:extLst>
          </p:cNvPr>
          <p:cNvSpPr>
            <a:spLocks noGrp="1"/>
          </p:cNvSpPr>
          <p:nvPr>
            <p:ph type="title"/>
          </p:nvPr>
        </p:nvSpPr>
        <p:spPr/>
        <p:txBody>
          <a:bodyPr/>
          <a:lstStyle/>
          <a:p>
            <a:r>
              <a:rPr lang="en-US" sz="4000" b="1" kern="1200" dirty="0">
                <a:solidFill>
                  <a:srgbClr val="000000"/>
                </a:solidFill>
                <a:effectLst/>
                <a:latin typeface="Trebuchet MS" panose="020B0603020202020204" pitchFamily="34" charset="0"/>
                <a:ea typeface="+mj-ea"/>
                <a:cs typeface="+mj-cs"/>
              </a:rPr>
              <a:t>How they Work – Part 6</a:t>
            </a:r>
            <a:endParaRPr lang="en-US" dirty="0"/>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0" y="2787650"/>
            <a:ext cx="7613650" cy="3879850"/>
          </a:xfrm>
        </p:spPr>
        <p:txBody>
          <a:bodyPr/>
          <a:lstStyle/>
          <a:p>
            <a:r>
              <a:rPr lang="en-US" sz="3200" b="1" dirty="0"/>
              <a:t>Capacity and </a:t>
            </a:r>
          </a:p>
          <a:p>
            <a:pPr marL="0" indent="0">
              <a:buNone/>
            </a:pPr>
            <a:r>
              <a:rPr lang="en-US" sz="3200" b="1" dirty="0"/>
              <a:t>   Load Centers</a:t>
            </a:r>
          </a:p>
          <a:p>
            <a:pPr marL="0" indent="0">
              <a:buNone/>
            </a:pPr>
            <a:r>
              <a:rPr lang="en-US" sz="3200" b="1" dirty="0"/>
              <a:t>      </a:t>
            </a:r>
            <a:endParaRPr lang="en-US" dirty="0"/>
          </a:p>
        </p:txBody>
      </p:sp>
      <p:pic>
        <p:nvPicPr>
          <p:cNvPr id="5" name="Picture 4" descr="Capacity based on load centers">
            <a:extLst>
              <a:ext uri="{FF2B5EF4-FFF2-40B4-BE49-F238E27FC236}">
                <a16:creationId xmlns:a16="http://schemas.microsoft.com/office/drawing/2014/main" id="{B2B09B36-90DC-4095-BC93-16A40DF28E9B}"/>
              </a:ext>
            </a:extLst>
          </p:cNvPr>
          <p:cNvPicPr>
            <a:picLocks noChangeAspect="1"/>
          </p:cNvPicPr>
          <p:nvPr/>
        </p:nvPicPr>
        <p:blipFill>
          <a:blip r:embed="rId3"/>
          <a:stretch>
            <a:fillRect/>
          </a:stretch>
        </p:blipFill>
        <p:spPr>
          <a:xfrm>
            <a:off x="5905500" y="2045600"/>
            <a:ext cx="5172446" cy="4355200"/>
          </a:xfrm>
          <a:prstGeom prst="rect">
            <a:avLst/>
          </a:prstGeom>
        </p:spPr>
      </p:pic>
    </p:spTree>
    <p:extLst>
      <p:ext uri="{BB962C8B-B14F-4D97-AF65-F5344CB8AC3E}">
        <p14:creationId xmlns:p14="http://schemas.microsoft.com/office/powerpoint/2010/main" val="294313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09129"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F372CF42-06C8-4138-9B57-6D81D5003D5D}"/>
              </a:ext>
            </a:extLst>
          </p:cNvPr>
          <p:cNvSpPr>
            <a:spLocks noGrp="1"/>
          </p:cNvSpPr>
          <p:nvPr>
            <p:ph type="title"/>
          </p:nvPr>
        </p:nvSpPr>
        <p:spPr/>
        <p:txBody>
          <a:bodyPr/>
          <a:lstStyle/>
          <a:p>
            <a:r>
              <a:rPr lang="en-US" sz="4000" b="1" kern="1200" dirty="0">
                <a:solidFill>
                  <a:srgbClr val="000000"/>
                </a:solidFill>
                <a:effectLst/>
                <a:latin typeface="Trebuchet MS" panose="020B0603020202020204" pitchFamily="34" charset="0"/>
                <a:ea typeface="+mj-ea"/>
                <a:cs typeface="+mj-cs"/>
              </a:rPr>
              <a:t>How they Work – Part 7</a:t>
            </a:r>
            <a:endParaRPr lang="en-US" dirty="0"/>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0" y="2787650"/>
            <a:ext cx="6610350" cy="3879850"/>
          </a:xfrm>
        </p:spPr>
        <p:txBody>
          <a:bodyPr/>
          <a:lstStyle/>
          <a:p>
            <a:r>
              <a:rPr lang="en-US" sz="3200" b="1" dirty="0"/>
              <a:t>Capacity and </a:t>
            </a:r>
          </a:p>
          <a:p>
            <a:pPr marL="0" indent="0">
              <a:buNone/>
            </a:pPr>
            <a:r>
              <a:rPr lang="en-US" sz="3200" b="1" dirty="0"/>
              <a:t>   Load Centers</a:t>
            </a:r>
          </a:p>
          <a:p>
            <a:pPr marL="0" indent="0">
              <a:buNone/>
            </a:pPr>
            <a:r>
              <a:rPr lang="en-US" sz="3200" b="1" dirty="0"/>
              <a:t>      </a:t>
            </a:r>
            <a:endParaRPr lang="en-US" dirty="0"/>
          </a:p>
        </p:txBody>
      </p:sp>
      <p:pic>
        <p:nvPicPr>
          <p:cNvPr id="6" name="Picture 5" descr="Stability triangle">
            <a:extLst>
              <a:ext uri="{FF2B5EF4-FFF2-40B4-BE49-F238E27FC236}">
                <a16:creationId xmlns:a16="http://schemas.microsoft.com/office/drawing/2014/main" id="{C8347E32-267B-4C06-A039-F8F2BEA5B7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2860" y="1358004"/>
            <a:ext cx="1882718" cy="5035176"/>
          </a:xfrm>
          <a:prstGeom prst="rect">
            <a:avLst/>
          </a:prstGeom>
        </p:spPr>
      </p:pic>
    </p:spTree>
    <p:extLst>
      <p:ext uri="{BB962C8B-B14F-4D97-AF65-F5344CB8AC3E}">
        <p14:creationId xmlns:p14="http://schemas.microsoft.com/office/powerpoint/2010/main" val="164917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09129"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E18D80B5-1671-4E0D-BC68-818D6599B0CB}"/>
              </a:ext>
            </a:extLst>
          </p:cNvPr>
          <p:cNvSpPr>
            <a:spLocks noGrp="1"/>
          </p:cNvSpPr>
          <p:nvPr>
            <p:ph type="title"/>
          </p:nvPr>
        </p:nvSpPr>
        <p:spPr>
          <a:xfrm>
            <a:off x="511079" y="988060"/>
            <a:ext cx="8596668" cy="1320800"/>
          </a:xfrm>
        </p:spPr>
        <p:txBody>
          <a:bodyPr/>
          <a:lstStyle/>
          <a:p>
            <a:r>
              <a:rPr lang="en-US" sz="4000" b="1" kern="1200" dirty="0">
                <a:solidFill>
                  <a:srgbClr val="000000"/>
                </a:solidFill>
                <a:effectLst/>
                <a:latin typeface="Trebuchet MS" panose="020B0603020202020204" pitchFamily="34" charset="0"/>
                <a:ea typeface="+mj-ea"/>
                <a:cs typeface="+mj-cs"/>
              </a:rPr>
              <a:t>How they Work – Part 8</a:t>
            </a:r>
            <a:endParaRPr lang="en-US" dirty="0"/>
          </a:p>
        </p:txBody>
      </p:sp>
      <p:pic>
        <p:nvPicPr>
          <p:cNvPr id="6" name="Picture 5" descr="Load is affected by height ">
            <a:extLst>
              <a:ext uri="{FF2B5EF4-FFF2-40B4-BE49-F238E27FC236}">
                <a16:creationId xmlns:a16="http://schemas.microsoft.com/office/drawing/2014/main" id="{42470889-B34C-49A8-929D-C6B0063BC9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12757" y="2308860"/>
            <a:ext cx="7898044" cy="3779020"/>
          </a:xfrm>
          <a:prstGeom prst="rect">
            <a:avLst/>
          </a:prstGeom>
        </p:spPr>
      </p:pic>
    </p:spTree>
    <p:extLst>
      <p:ext uri="{BB962C8B-B14F-4D97-AF65-F5344CB8AC3E}">
        <p14:creationId xmlns:p14="http://schemas.microsoft.com/office/powerpoint/2010/main" val="236791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09129"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3" name="Title 2">
            <a:extLst>
              <a:ext uri="{FF2B5EF4-FFF2-40B4-BE49-F238E27FC236}">
                <a16:creationId xmlns:a16="http://schemas.microsoft.com/office/drawing/2014/main" id="{4A6208CB-1F2D-4831-AFED-1B0072F1FB81}"/>
              </a:ext>
            </a:extLst>
          </p:cNvPr>
          <p:cNvSpPr>
            <a:spLocks noGrp="1"/>
          </p:cNvSpPr>
          <p:nvPr>
            <p:ph type="title"/>
          </p:nvPr>
        </p:nvSpPr>
        <p:spPr>
          <a:noFill/>
        </p:spPr>
        <p:txBody>
          <a:bodyPr wrap="none" rtlCol="0">
            <a:spAutoFit/>
          </a:bodyPr>
          <a:lstStyle/>
          <a:p>
            <a:r>
              <a:rPr lang="en-US" sz="4000" b="1" dirty="0">
                <a:solidFill>
                  <a:schemeClr val="tx1"/>
                </a:solidFill>
                <a:latin typeface="+mn-lt"/>
                <a:ea typeface="+mn-ea"/>
                <a:cs typeface="+mn-cs"/>
              </a:rPr>
              <a:t>Rated Capacity</a:t>
            </a:r>
          </a:p>
        </p:txBody>
      </p:sp>
      <p:pic>
        <p:nvPicPr>
          <p:cNvPr id="11" name="Picture 10" descr="Forklift Load Plate">
            <a:extLst>
              <a:ext uri="{FF2B5EF4-FFF2-40B4-BE49-F238E27FC236}">
                <a16:creationId xmlns:a16="http://schemas.microsoft.com/office/drawing/2014/main" id="{02BE616E-CAB3-487D-B30B-640CBD5B9F35}"/>
              </a:ext>
            </a:extLst>
          </p:cNvPr>
          <p:cNvPicPr>
            <a:picLocks noChangeAspect="1"/>
          </p:cNvPicPr>
          <p:nvPr/>
        </p:nvPicPr>
        <p:blipFill>
          <a:blip r:embed="rId3"/>
          <a:stretch>
            <a:fillRect/>
          </a:stretch>
        </p:blipFill>
        <p:spPr>
          <a:xfrm>
            <a:off x="1304456" y="2891106"/>
            <a:ext cx="9907675" cy="3071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9935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09129"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06378EC1-46E2-4F67-98C3-B783AE6938FF}"/>
              </a:ext>
            </a:extLst>
          </p:cNvPr>
          <p:cNvSpPr>
            <a:spLocks noGrp="1"/>
          </p:cNvSpPr>
          <p:nvPr>
            <p:ph type="title"/>
          </p:nvPr>
        </p:nvSpPr>
        <p:spPr/>
        <p:txBody>
          <a:bodyPr/>
          <a:lstStyle/>
          <a:p>
            <a:r>
              <a:rPr lang="en-US" sz="4000" b="1" kern="1200" dirty="0">
                <a:solidFill>
                  <a:srgbClr val="000000"/>
                </a:solidFill>
                <a:effectLst/>
                <a:latin typeface="Trebuchet MS" panose="020B0603020202020204" pitchFamily="34" charset="0"/>
                <a:ea typeface="+mj-ea"/>
                <a:cs typeface="+mj-cs"/>
              </a:rPr>
              <a:t>Rated Capacity – Part 2</a:t>
            </a:r>
            <a:endParaRPr lang="en-US" dirty="0"/>
          </a:p>
        </p:txBody>
      </p:sp>
      <p:pic>
        <p:nvPicPr>
          <p:cNvPr id="2050" name="Picture 2" descr="As the center of gravity for the load moves forward, the lifting capacity for the forklift decreases.">
            <a:extLst>
              <a:ext uri="{FF2B5EF4-FFF2-40B4-BE49-F238E27FC236}">
                <a16:creationId xmlns:a16="http://schemas.microsoft.com/office/drawing/2014/main" id="{A237E109-ADD6-401D-BEC7-5F31A0AB18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597" y="2275217"/>
            <a:ext cx="5203541" cy="34759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lance is affected by load center">
            <a:extLst>
              <a:ext uri="{FF2B5EF4-FFF2-40B4-BE49-F238E27FC236}">
                <a16:creationId xmlns:a16="http://schemas.microsoft.com/office/drawing/2014/main" id="{CC014108-5EC2-4EAA-A18A-56092AB62CC5}"/>
              </a:ext>
            </a:extLst>
          </p:cNvPr>
          <p:cNvPicPr>
            <a:picLocks noChangeAspect="1"/>
          </p:cNvPicPr>
          <p:nvPr/>
        </p:nvPicPr>
        <p:blipFill>
          <a:blip r:embed="rId4"/>
          <a:stretch>
            <a:fillRect/>
          </a:stretch>
        </p:blipFill>
        <p:spPr>
          <a:xfrm>
            <a:off x="6671256" y="1966309"/>
            <a:ext cx="4115581" cy="4395853"/>
          </a:xfrm>
          <a:prstGeom prst="rect">
            <a:avLst/>
          </a:prstGeom>
        </p:spPr>
      </p:pic>
    </p:spTree>
    <p:extLst>
      <p:ext uri="{BB962C8B-B14F-4D97-AF65-F5344CB8AC3E}">
        <p14:creationId xmlns:p14="http://schemas.microsoft.com/office/powerpoint/2010/main" val="192671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447484" y="2611526"/>
            <a:ext cx="3300646" cy="1951244"/>
          </a:xfrm>
        </p:spPr>
        <p:txBody>
          <a:bodyPr anchor="ctr">
            <a:normAutofit/>
          </a:bodyPr>
          <a:lstStyle/>
          <a:p>
            <a:r>
              <a:rPr lang="en-US" altLang="en-US" sz="5400" b="1" dirty="0"/>
              <a:t>Module-2</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91185"/>
            <a:ext cx="6855192" cy="5216092"/>
          </a:xfrm>
        </p:spPr>
        <p:txBody>
          <a:bodyPr anchor="ctr">
            <a:normAutofit/>
          </a:bodyPr>
          <a:lstStyle/>
          <a:p>
            <a:pPr marL="285750" indent="-285750">
              <a:buFont typeface="Arial" panose="020B0604020202020204" pitchFamily="34" charset="0"/>
              <a:buChar char="•"/>
            </a:pPr>
            <a:r>
              <a:rPr lang="en-US" sz="4800" b="1" dirty="0">
                <a:solidFill>
                  <a:schemeClr val="bg2">
                    <a:lumMod val="90000"/>
                  </a:schemeClr>
                </a:solidFill>
              </a:rPr>
              <a:t>P.I.T. Types &amp; How they work</a:t>
            </a:r>
          </a:p>
          <a:p>
            <a:pPr marL="285750" indent="-285750">
              <a:buFont typeface="Arial" panose="020B0604020202020204" pitchFamily="34" charset="0"/>
              <a:buChar char="•"/>
            </a:pPr>
            <a:endParaRPr lang="en-US" sz="1000" b="1" dirty="0">
              <a:solidFill>
                <a:srgbClr val="1B3049"/>
              </a:solidFill>
            </a:endParaRPr>
          </a:p>
          <a:p>
            <a:pPr marL="285750" indent="-285750">
              <a:buFont typeface="Arial" panose="020B0604020202020204" pitchFamily="34" charset="0"/>
              <a:buChar char="•"/>
            </a:pPr>
            <a:r>
              <a:rPr lang="en-US" sz="4800" b="1" dirty="0">
                <a:solidFill>
                  <a:srgbClr val="1B3049"/>
                </a:solidFill>
              </a:rPr>
              <a:t>Pre-Start Inspection</a:t>
            </a:r>
          </a:p>
          <a:p>
            <a:pPr marL="285750" indent="-285750">
              <a:buFont typeface="Arial" panose="020B0604020202020204" pitchFamily="34" charset="0"/>
              <a:buChar char="•"/>
            </a:pPr>
            <a:endParaRPr lang="en-US" sz="1000" b="1" dirty="0">
              <a:solidFill>
                <a:srgbClr val="1B3049"/>
              </a:solidFill>
            </a:endParaRPr>
          </a:p>
          <a:p>
            <a:pPr marL="285750" indent="-285750">
              <a:spcBef>
                <a:spcPts val="1200"/>
              </a:spcBef>
              <a:buFont typeface="Arial" panose="020B0604020202020204" pitchFamily="34" charset="0"/>
              <a:buChar char="•"/>
            </a:pPr>
            <a:r>
              <a:rPr lang="en-US" sz="4800" b="1" dirty="0">
                <a:solidFill>
                  <a:schemeClr val="bg2">
                    <a:lumMod val="90000"/>
                  </a:schemeClr>
                </a:solidFill>
              </a:rPr>
              <a:t>Driving Safety</a:t>
            </a:r>
          </a:p>
          <a:p>
            <a:pPr marL="285750" indent="-285750">
              <a:spcBef>
                <a:spcPts val="1200"/>
              </a:spcBef>
              <a:buFont typeface="Arial" panose="020B0604020202020204" pitchFamily="34" charset="0"/>
              <a:buChar char="•"/>
            </a:pPr>
            <a:endParaRPr lang="en-US" sz="1000" b="1" dirty="0">
              <a:solidFill>
                <a:schemeClr val="bg2">
                  <a:lumMod val="90000"/>
                </a:schemeClr>
              </a:solidFill>
            </a:endParaRPr>
          </a:p>
          <a:p>
            <a:pPr marL="285750" indent="-285750">
              <a:spcBef>
                <a:spcPts val="600"/>
              </a:spcBef>
              <a:buFont typeface="Arial" panose="020B0604020202020204" pitchFamily="34" charset="0"/>
              <a:buChar char="•"/>
            </a:pPr>
            <a:r>
              <a:rPr lang="en-US" sz="4800" b="1" dirty="0">
                <a:solidFill>
                  <a:schemeClr val="bg2">
                    <a:lumMod val="90000"/>
                  </a:schemeClr>
                </a:solidFill>
              </a:rPr>
              <a:t>Maintenance</a:t>
            </a:r>
          </a:p>
          <a:p>
            <a:endParaRPr lang="en-US" dirty="0"/>
          </a:p>
        </p:txBody>
      </p:sp>
    </p:spTree>
    <p:extLst>
      <p:ext uri="{BB962C8B-B14F-4D97-AF65-F5344CB8AC3E}">
        <p14:creationId xmlns:p14="http://schemas.microsoft.com/office/powerpoint/2010/main" val="186114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99BC65A-B6EC-4AE4-A783-84A254E6E80B}"/>
              </a:ext>
            </a:extLst>
          </p:cNvPr>
          <p:cNvSpPr txBox="1"/>
          <p:nvPr/>
        </p:nvSpPr>
        <p:spPr>
          <a:xfrm>
            <a:off x="5409129"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4" name="Title 3">
            <a:extLst>
              <a:ext uri="{FF2B5EF4-FFF2-40B4-BE49-F238E27FC236}">
                <a16:creationId xmlns:a16="http://schemas.microsoft.com/office/drawing/2014/main" id="{36A52BE1-AC48-4771-B2E6-023089F28FC5}"/>
              </a:ext>
            </a:extLst>
          </p:cNvPr>
          <p:cNvSpPr>
            <a:spLocks noGrp="1"/>
          </p:cNvSpPr>
          <p:nvPr>
            <p:ph type="title"/>
          </p:nvPr>
        </p:nvSpPr>
        <p:spPr/>
        <p:txBody>
          <a:bodyPr>
            <a:normAutofit/>
          </a:bodyPr>
          <a:lstStyle/>
          <a:p>
            <a:pPr marL="285750" indent="-285750">
              <a:buFont typeface="Arial" panose="020B0604020202020204" pitchFamily="34" charset="0"/>
              <a:buChar char="•"/>
            </a:pPr>
            <a:r>
              <a:rPr lang="en-US" sz="4000" b="1" dirty="0">
                <a:solidFill>
                  <a:srgbClr val="1B3049"/>
                </a:solidFill>
                <a:latin typeface="+mn-lt"/>
                <a:ea typeface="+mn-ea"/>
                <a:cs typeface="+mn-cs"/>
              </a:rPr>
              <a:t>Pre-Start Inspection</a:t>
            </a:r>
          </a:p>
        </p:txBody>
      </p:sp>
      <p:sp>
        <p:nvSpPr>
          <p:cNvPr id="3" name="Content Placeholder 2">
            <a:extLst>
              <a:ext uri="{FF2B5EF4-FFF2-40B4-BE49-F238E27FC236}">
                <a16:creationId xmlns:a16="http://schemas.microsoft.com/office/drawing/2014/main" id="{D94C07B7-D68A-4284-A91F-6970CFD3EC15}"/>
              </a:ext>
            </a:extLst>
          </p:cNvPr>
          <p:cNvSpPr>
            <a:spLocks noGrp="1"/>
          </p:cNvSpPr>
          <p:nvPr>
            <p:ph idx="4294967295"/>
          </p:nvPr>
        </p:nvSpPr>
        <p:spPr>
          <a:xfrm>
            <a:off x="0" y="2160588"/>
            <a:ext cx="9748838" cy="4514850"/>
          </a:xfrm>
        </p:spPr>
        <p:txBody>
          <a:bodyPr>
            <a:normAutofit/>
          </a:bodyPr>
          <a:lstStyle/>
          <a:p>
            <a:pPr marL="0" lvl="0" indent="0" defTabSz="914400">
              <a:spcBef>
                <a:spcPts val="0"/>
              </a:spcBef>
              <a:buClrTx/>
              <a:buSzTx/>
              <a:buNone/>
            </a:pPr>
            <a:r>
              <a:rPr lang="en-US" sz="2800" dirty="0">
                <a:solidFill>
                  <a:srgbClr val="99CB38">
                    <a:lumMod val="50000"/>
                  </a:srgbClr>
                </a:solidFill>
                <a:latin typeface="Calibri" panose="020F0502020204030204"/>
              </a:rPr>
              <a:t>It is necessary to inspect the work site also. Items to inspect include:</a:t>
            </a:r>
          </a:p>
          <a:p>
            <a:pPr marL="0" lvl="0" indent="0" defTabSz="914400">
              <a:spcBef>
                <a:spcPts val="0"/>
              </a:spcBef>
              <a:buClrTx/>
              <a:buSzTx/>
              <a:buNone/>
            </a:pPr>
            <a:endParaRPr lang="en-US" sz="2800" dirty="0">
              <a:solidFill>
                <a:srgbClr val="99CB38">
                  <a:lumMod val="50000"/>
                </a:srgbClr>
              </a:solidFill>
              <a:latin typeface="Calibri" panose="020F0502020204030204"/>
            </a:endParaRPr>
          </a:p>
          <a:p>
            <a:pPr lvl="0" defTabSz="914400">
              <a:spcBef>
                <a:spcPts val="0"/>
              </a:spcBef>
              <a:buClrTx/>
              <a:buSzTx/>
              <a:buFont typeface="Arial" panose="020B0604020202020204" pitchFamily="34" charset="0"/>
              <a:buChar char="•"/>
            </a:pPr>
            <a:r>
              <a:rPr lang="en-US" sz="2800" dirty="0">
                <a:solidFill>
                  <a:srgbClr val="99CB38">
                    <a:lumMod val="50000"/>
                  </a:srgbClr>
                </a:solidFill>
                <a:latin typeface="Calibri" panose="020F0502020204030204"/>
              </a:rPr>
              <a:t>The surface on which the Forklift will be used,</a:t>
            </a:r>
          </a:p>
          <a:p>
            <a:pPr lvl="0" defTabSz="914400">
              <a:spcBef>
                <a:spcPts val="0"/>
              </a:spcBef>
              <a:buClrTx/>
              <a:buSzTx/>
              <a:buFont typeface="Arial" panose="020B0604020202020204" pitchFamily="34" charset="0"/>
              <a:buChar char="•"/>
            </a:pPr>
            <a:r>
              <a:rPr lang="en-US" sz="2800" dirty="0">
                <a:solidFill>
                  <a:srgbClr val="99CB38">
                    <a:lumMod val="50000"/>
                  </a:srgbClr>
                </a:solidFill>
                <a:latin typeface="Calibri" panose="020F0502020204030204"/>
              </a:rPr>
              <a:t>Hazards that might create dangerous driving conditions,</a:t>
            </a:r>
          </a:p>
          <a:p>
            <a:pPr lvl="0" defTabSz="914400">
              <a:spcBef>
                <a:spcPts val="0"/>
              </a:spcBef>
              <a:buClrTx/>
              <a:buSzTx/>
              <a:buFont typeface="Arial" panose="020B0604020202020204" pitchFamily="34" charset="0"/>
              <a:buChar char="•"/>
            </a:pPr>
            <a:r>
              <a:rPr lang="en-US" sz="2800" dirty="0">
                <a:solidFill>
                  <a:srgbClr val="99CB38">
                    <a:lumMod val="50000"/>
                  </a:srgbClr>
                </a:solidFill>
                <a:latin typeface="Calibri" panose="020F0502020204030204"/>
              </a:rPr>
              <a:t>Above hazards that may effect personal while the Forklift is extended,</a:t>
            </a:r>
          </a:p>
          <a:p>
            <a:pPr lvl="0" defTabSz="914400">
              <a:spcBef>
                <a:spcPts val="0"/>
              </a:spcBef>
              <a:buClrTx/>
              <a:buSzTx/>
              <a:buFont typeface="Arial" panose="020B0604020202020204" pitchFamily="34" charset="0"/>
              <a:buChar char="•"/>
            </a:pPr>
            <a:r>
              <a:rPr lang="en-US" sz="2800" dirty="0">
                <a:solidFill>
                  <a:srgbClr val="99CB38">
                    <a:lumMod val="50000"/>
                  </a:srgbClr>
                </a:solidFill>
                <a:latin typeface="Calibri" panose="020F0502020204030204"/>
              </a:rPr>
              <a:t>Weather conditions</a:t>
            </a:r>
          </a:p>
          <a:p>
            <a:pPr lvl="0" defTabSz="914400">
              <a:spcBef>
                <a:spcPts val="0"/>
              </a:spcBef>
              <a:buClrTx/>
              <a:buSzTx/>
              <a:buFont typeface="Arial" panose="020B0604020202020204" pitchFamily="34" charset="0"/>
              <a:buChar char="•"/>
            </a:pPr>
            <a:endParaRPr lang="en-US" sz="2800" dirty="0">
              <a:solidFill>
                <a:srgbClr val="99CB38">
                  <a:lumMod val="50000"/>
                </a:srgbClr>
              </a:solidFill>
              <a:latin typeface="Calibri" panose="020F0502020204030204"/>
            </a:endParaRPr>
          </a:p>
          <a:p>
            <a:pPr lvl="0" defTabSz="914400">
              <a:spcBef>
                <a:spcPts val="0"/>
              </a:spcBef>
              <a:buClrTx/>
              <a:buSzTx/>
              <a:buFont typeface="Arial" panose="020B0604020202020204" pitchFamily="34" charset="0"/>
              <a:buChar char="•"/>
            </a:pPr>
            <a:endParaRPr lang="en-US" sz="1050" dirty="0">
              <a:solidFill>
                <a:srgbClr val="99CB38">
                  <a:lumMod val="50000"/>
                </a:srgbClr>
              </a:solidFill>
              <a:latin typeface="Calibri" panose="020F0502020204030204"/>
            </a:endParaRPr>
          </a:p>
        </p:txBody>
      </p:sp>
      <p:pic>
        <p:nvPicPr>
          <p:cNvPr id="5" name="Picture 4" descr="Inspection time">
            <a:extLst>
              <a:ext uri="{FF2B5EF4-FFF2-40B4-BE49-F238E27FC236}">
                <a16:creationId xmlns:a16="http://schemas.microsoft.com/office/drawing/2014/main" id="{04302874-4B48-44BD-A061-6FA443332A5F}"/>
              </a:ext>
            </a:extLst>
          </p:cNvPr>
          <p:cNvPicPr>
            <a:picLocks noChangeAspect="1"/>
          </p:cNvPicPr>
          <p:nvPr/>
        </p:nvPicPr>
        <p:blipFill>
          <a:blip r:embed="rId2"/>
          <a:stretch>
            <a:fillRect/>
          </a:stretch>
        </p:blipFill>
        <p:spPr>
          <a:xfrm>
            <a:off x="9723419" y="2244436"/>
            <a:ext cx="2453832" cy="4011071"/>
          </a:xfrm>
          <a:prstGeom prst="rect">
            <a:avLst/>
          </a:prstGeom>
        </p:spPr>
      </p:pic>
    </p:spTree>
    <p:extLst>
      <p:ext uri="{BB962C8B-B14F-4D97-AF65-F5344CB8AC3E}">
        <p14:creationId xmlns:p14="http://schemas.microsoft.com/office/powerpoint/2010/main" val="186955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287874" y="2537786"/>
            <a:ext cx="3555255" cy="1951244"/>
          </a:xfrm>
        </p:spPr>
        <p:txBody>
          <a:bodyPr anchor="ctr">
            <a:normAutofit/>
          </a:bodyPr>
          <a:lstStyle/>
          <a:p>
            <a:r>
              <a:rPr lang="en-US" altLang="en-US" sz="5400" b="1" dirty="0"/>
              <a:t>Disclaimer</a:t>
            </a:r>
            <a:endParaRPr lang="en-US" sz="5400" dirty="0"/>
          </a:p>
        </p:txBody>
      </p:sp>
      <p:sp>
        <p:nvSpPr>
          <p:cNvPr id="4" name="TextBox 3">
            <a:extLst>
              <a:ext uri="{FF2B5EF4-FFF2-40B4-BE49-F238E27FC236}">
                <a16:creationId xmlns:a16="http://schemas.microsoft.com/office/drawing/2014/main" id="{C7A2FF7A-53E2-4EB9-BB5B-E6665E350428}"/>
              </a:ext>
            </a:extLst>
          </p:cNvPr>
          <p:cNvSpPr txBox="1"/>
          <p:nvPr/>
        </p:nvSpPr>
        <p:spPr>
          <a:xfrm>
            <a:off x="3829877" y="1413800"/>
            <a:ext cx="6824871" cy="4401205"/>
          </a:xfrm>
          <a:prstGeom prst="rect">
            <a:avLst/>
          </a:prstGeom>
          <a:solidFill>
            <a:schemeClr val="accent1">
              <a:alpha val="54000"/>
            </a:schemeClr>
          </a:solidFill>
          <a:effectLst>
            <a:softEdge rad="101600"/>
          </a:effectLst>
        </p:spPr>
        <p:txBody>
          <a:bodyPr wrap="square" lIns="274320" rtlCol="0">
            <a:spAutoFit/>
          </a:bodyPr>
          <a:lstStyle/>
          <a:p>
            <a:r>
              <a:rPr lang="en-US" altLang="en-US" sz="2800" dirty="0">
                <a:latin typeface="Calibri" panose="020F0502020204030204" pitchFamily="34" charset="0"/>
                <a:ea typeface="Times New Roman" panose="02020603050405020304" pitchFamily="18" charset="0"/>
                <a:cs typeface="Arial" panose="020B0604020202020204" pitchFamily="34" charset="0"/>
              </a:rPr>
              <a:t>This material was produced under </a:t>
            </a:r>
          </a:p>
          <a:p>
            <a:r>
              <a:rPr lang="en-US" altLang="en-US" sz="2800" dirty="0">
                <a:latin typeface="Calibri" panose="020F0502020204030204" pitchFamily="34" charset="0"/>
                <a:ea typeface="Times New Roman" panose="02020603050405020304" pitchFamily="18" charset="0"/>
                <a:cs typeface="Arial" panose="020B0604020202020204" pitchFamily="34" charset="0"/>
              </a:rPr>
              <a:t>grant number </a:t>
            </a:r>
            <a:r>
              <a:rPr lang="en-US" altLang="en-US" sz="2800" dirty="0" smtClean="0">
                <a:latin typeface="Calibri" panose="020F0502020204030204" pitchFamily="34" charset="0"/>
                <a:ea typeface="Times New Roman" panose="02020603050405020304" pitchFamily="18" charset="0"/>
                <a:cs typeface="Arial" panose="020B0604020202020204" pitchFamily="34" charset="0"/>
              </a:rPr>
              <a:t>SH-05073-SH8 </a:t>
            </a:r>
            <a:r>
              <a:rPr lang="en-US" altLang="en-US" sz="2800" dirty="0">
                <a:latin typeface="Calibri" panose="020F0502020204030204" pitchFamily="34" charset="0"/>
                <a:ea typeface="Times New Roman" panose="02020603050405020304" pitchFamily="18" charset="0"/>
                <a:cs typeface="Arial" panose="020B0604020202020204" pitchFamily="34" charset="0"/>
              </a:rPr>
              <a:t>from </a:t>
            </a:r>
            <a:r>
              <a:rPr lang="en-US" altLang="en-US" sz="2800" dirty="0" smtClean="0">
                <a:latin typeface="Calibri" panose="020F0502020204030204" pitchFamily="34" charset="0"/>
                <a:ea typeface="Times New Roman" panose="02020603050405020304" pitchFamily="18" charset="0"/>
                <a:cs typeface="Arial" panose="020B0604020202020204" pitchFamily="34" charset="0"/>
              </a:rPr>
              <a:t>the </a:t>
            </a:r>
            <a:r>
              <a:rPr lang="en-US" altLang="en-US" sz="2800" dirty="0">
                <a:latin typeface="Calibri" panose="020F0502020204030204" pitchFamily="34" charset="0"/>
                <a:ea typeface="Times New Roman" panose="02020603050405020304" pitchFamily="18" charset="0"/>
                <a:cs typeface="Arial" panose="020B0604020202020204" pitchFamily="34" charset="0"/>
              </a:rPr>
              <a:t>Occupational Safety and Health                                        Administration, U.S. Department of Labor. </a:t>
            </a:r>
          </a:p>
          <a:p>
            <a:endParaRPr lang="en-US" altLang="en-US" sz="2800" dirty="0">
              <a:latin typeface="Calibri" panose="020F0502020204030204" pitchFamily="34" charset="0"/>
              <a:ea typeface="Times New Roman" panose="02020603050405020304" pitchFamily="18" charset="0"/>
              <a:cs typeface="Arial" panose="020B0604020202020204" pitchFamily="34" charset="0"/>
            </a:endParaRPr>
          </a:p>
          <a:p>
            <a:r>
              <a:rPr lang="en-US" altLang="en-US" sz="2800" dirty="0">
                <a:latin typeface="Calibri" panose="020F0502020204030204" pitchFamily="34" charset="0"/>
                <a:ea typeface="Times New Roman" panose="02020603050405020304" pitchFamily="18" charset="0"/>
                <a:cs typeface="Arial" panose="020B0604020202020204" pitchFamily="34" charset="0"/>
              </a:rPr>
              <a:t>It does not necessarily reflect the views or policies of the U.S. Department of Labor, nor does mention of trade names, commercial products, or organizations imply endorsement by the U.S. Government.</a:t>
            </a:r>
            <a:endParaRPr lang="en-US" altLang="en-US" sz="28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26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3" name="Title 2">
            <a:extLst>
              <a:ext uri="{FF2B5EF4-FFF2-40B4-BE49-F238E27FC236}">
                <a16:creationId xmlns:a16="http://schemas.microsoft.com/office/drawing/2014/main" id="{D0810859-7CB4-4185-A4FB-FA5BA311DA02}"/>
              </a:ext>
            </a:extLst>
          </p:cNvPr>
          <p:cNvSpPr>
            <a:spLocks noGrp="1"/>
          </p:cNvSpPr>
          <p:nvPr>
            <p:ph type="title"/>
          </p:nvPr>
        </p:nvSpPr>
        <p:spPr>
          <a:xfrm>
            <a:off x="677334" y="1020347"/>
            <a:ext cx="8596668" cy="1320800"/>
          </a:xfrm>
        </p:spPr>
        <p:txBody>
          <a:bodyPr>
            <a:noAutofit/>
          </a:bodyPr>
          <a:lstStyle/>
          <a:p>
            <a:pPr marL="285750" indent="-285750">
              <a:buFont typeface="Arial" panose="020B0604020202020204" pitchFamily="34" charset="0"/>
              <a:buChar char="•"/>
            </a:pPr>
            <a:r>
              <a:rPr lang="en-US" sz="4000" b="1" dirty="0">
                <a:solidFill>
                  <a:srgbClr val="1B3049"/>
                </a:solidFill>
                <a:latin typeface="+mn-lt"/>
                <a:ea typeface="+mn-ea"/>
                <a:cs typeface="+mn-cs"/>
              </a:rPr>
              <a:t>Pre-Start Inspection – Part 2</a:t>
            </a:r>
          </a:p>
        </p:txBody>
      </p:sp>
      <p:sp>
        <p:nvSpPr>
          <p:cNvPr id="2" name="Rectangle 1">
            <a:extLst>
              <a:ext uri="{FF2B5EF4-FFF2-40B4-BE49-F238E27FC236}">
                <a16:creationId xmlns:a16="http://schemas.microsoft.com/office/drawing/2014/main" id="{D5764FEF-90D6-4336-916C-0036BAAFCE4B}"/>
              </a:ext>
            </a:extLst>
          </p:cNvPr>
          <p:cNvSpPr/>
          <p:nvPr/>
        </p:nvSpPr>
        <p:spPr>
          <a:xfrm>
            <a:off x="1562101" y="2409498"/>
            <a:ext cx="10020300" cy="3639458"/>
          </a:xfrm>
          <a:prstGeom prst="rect">
            <a:avLst/>
          </a:prstGeom>
        </p:spPr>
        <p:txBody>
          <a:bodyPr wrap="square">
            <a:spAutoFit/>
          </a:bodyPr>
          <a:lstStyle/>
          <a:p>
            <a:pPr algn="ctr"/>
            <a:r>
              <a:rPr lang="en-US" sz="4000" b="1" u="sng" dirty="0"/>
              <a:t>Visual Inspection</a:t>
            </a:r>
          </a:p>
          <a:p>
            <a:pPr lvl="1"/>
            <a:endParaRPr lang="en-US" sz="4000" b="1" dirty="0"/>
          </a:p>
          <a:p>
            <a:pPr lvl="1"/>
            <a:endParaRPr lang="en-US" sz="1050" b="1" dirty="0"/>
          </a:p>
          <a:p>
            <a:pPr marL="1028700" lvl="1" indent="-571500">
              <a:buFont typeface="Arial" panose="020B0604020202020204" pitchFamily="34" charset="0"/>
              <a:buChar char="•"/>
            </a:pPr>
            <a:r>
              <a:rPr lang="en-US" sz="2800" b="1" dirty="0"/>
              <a:t>Appearance                      * Tires</a:t>
            </a:r>
          </a:p>
          <a:p>
            <a:pPr marL="1028700" lvl="1" indent="-571500">
              <a:buFont typeface="Arial" panose="020B0604020202020204" pitchFamily="34" charset="0"/>
              <a:buChar char="•"/>
            </a:pPr>
            <a:r>
              <a:rPr lang="en-US" sz="2800" b="1" dirty="0"/>
              <a:t>Forks                                 * Overhead Guard</a:t>
            </a:r>
          </a:p>
          <a:p>
            <a:pPr marL="1028700" lvl="1" indent="-571500">
              <a:buFont typeface="Arial" panose="020B0604020202020204" pitchFamily="34" charset="0"/>
              <a:buChar char="•"/>
            </a:pPr>
            <a:r>
              <a:rPr lang="en-US" sz="2800" b="1" dirty="0"/>
              <a:t>Hoses                                  * Chain</a:t>
            </a:r>
          </a:p>
          <a:p>
            <a:pPr marL="1028700" lvl="1" indent="-571500">
              <a:buFont typeface="Arial" panose="020B0604020202020204" pitchFamily="34" charset="0"/>
              <a:buChar char="•"/>
            </a:pPr>
            <a:r>
              <a:rPr lang="en-US" sz="2800" b="1" dirty="0"/>
              <a:t>Name Plate                           * Leaks</a:t>
            </a:r>
          </a:p>
          <a:p>
            <a:pPr marL="1028700" lvl="1" indent="-571500">
              <a:buFont typeface="Arial" panose="020B0604020202020204" pitchFamily="34" charset="0"/>
              <a:buChar char="•"/>
            </a:pPr>
            <a:r>
              <a:rPr lang="en-US" sz="2800" b="1" dirty="0"/>
              <a:t>Battery Connector                  * Battery Cables</a:t>
            </a:r>
          </a:p>
        </p:txBody>
      </p:sp>
    </p:spTree>
    <p:extLst>
      <p:ext uri="{BB962C8B-B14F-4D97-AF65-F5344CB8AC3E}">
        <p14:creationId xmlns:p14="http://schemas.microsoft.com/office/powerpoint/2010/main" val="167541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08743C7A-FBD6-4794-9241-FEE35AFE60B0}"/>
              </a:ext>
            </a:extLst>
          </p:cNvPr>
          <p:cNvSpPr>
            <a:spLocks noGrp="1"/>
          </p:cNvSpPr>
          <p:nvPr>
            <p:ph type="title"/>
          </p:nvPr>
        </p:nvSpPr>
        <p:spPr>
          <a:xfrm>
            <a:off x="453669" y="851443"/>
            <a:ext cx="8596668" cy="1320800"/>
          </a:xfrm>
        </p:spPr>
        <p:txBody>
          <a:bodyPr>
            <a:normAutofit/>
          </a:bodyPr>
          <a:lstStyle/>
          <a:p>
            <a:pPr marL="285750" indent="-285750">
              <a:buFont typeface="Arial" panose="020B0604020202020204" pitchFamily="34" charset="0"/>
              <a:buChar char="•"/>
            </a:pPr>
            <a:r>
              <a:rPr lang="en-US" sz="4000" b="1" dirty="0">
                <a:solidFill>
                  <a:srgbClr val="1B3049"/>
                </a:solidFill>
                <a:latin typeface="+mn-lt"/>
                <a:ea typeface="+mn-ea"/>
                <a:cs typeface="+mn-cs"/>
              </a:rPr>
              <a:t>Pre-Start Inspection – Part 3</a:t>
            </a:r>
          </a:p>
        </p:txBody>
      </p:sp>
      <p:pic>
        <p:nvPicPr>
          <p:cNvPr id="5" name="Content Placeholder 4" descr="Forklift Load Plate">
            <a:extLst>
              <a:ext uri="{FF2B5EF4-FFF2-40B4-BE49-F238E27FC236}">
                <a16:creationId xmlns:a16="http://schemas.microsoft.com/office/drawing/2014/main" id="{5B260276-5EB6-4999-8554-EB62B8C59933}"/>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5425453" y="2172243"/>
            <a:ext cx="6283325" cy="3881437"/>
          </a:xfrm>
          <a:prstGeom prst="rect">
            <a:avLst/>
          </a:prstGeom>
          <a:ln>
            <a:noFill/>
          </a:ln>
          <a:effectLst>
            <a:outerShdw blurRad="292100" dist="139700" dir="2700000" algn="tl" rotWithShape="0">
              <a:srgbClr val="333333">
                <a:alpha val="65000"/>
              </a:srgbClr>
            </a:outerShdw>
          </a:effectLst>
        </p:spPr>
      </p:pic>
      <p:sp>
        <p:nvSpPr>
          <p:cNvPr id="6" name="Rectangle 1">
            <a:extLst>
              <a:ext uri="{FF2B5EF4-FFF2-40B4-BE49-F238E27FC236}">
                <a16:creationId xmlns:a16="http://schemas.microsoft.com/office/drawing/2014/main" id="{9254B83B-4203-47BE-9F72-1BBA42D0720F}"/>
              </a:ext>
            </a:extLst>
          </p:cNvPr>
          <p:cNvSpPr>
            <a:spLocks noChangeArrowheads="1"/>
          </p:cNvSpPr>
          <p:nvPr/>
        </p:nvSpPr>
        <p:spPr bwMode="auto">
          <a:xfrm>
            <a:off x="708335" y="2273929"/>
            <a:ext cx="4468973" cy="40934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6A6A6A"/>
                </a:solidFill>
                <a:effectLst/>
                <a:latin typeface="Arial" panose="020B0604020202020204" pitchFamily="34" charset="0"/>
                <a:cs typeface="Arial" panose="020B0604020202020204" pitchFamily="34" charset="0"/>
              </a:rPr>
              <a:t>Forklift</a:t>
            </a:r>
            <a:r>
              <a:rPr kumimoji="0" lang="en-US" altLang="en-US" sz="2000" b="1" i="0" u="none" strike="noStrike" cap="none" normalizeH="0" baseline="0" dirty="0">
                <a:ln>
                  <a:noFill/>
                </a:ln>
                <a:solidFill>
                  <a:srgbClr val="545454"/>
                </a:solidFill>
                <a:effectLst/>
                <a:latin typeface="Arial" panose="020B0604020202020204" pitchFamily="34" charset="0"/>
                <a:cs typeface="Arial" panose="020B0604020202020204" pitchFamily="34" charset="0"/>
              </a:rPr>
              <a:t> Nameplate: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54545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45454"/>
                </a:solidFill>
                <a:effectLst/>
                <a:latin typeface="Arial" panose="020B0604020202020204" pitchFamily="34" charset="0"/>
                <a:cs typeface="Arial" panose="020B0604020202020204" pitchFamily="34" charset="0"/>
              </a:rPr>
              <a:t>Basics A </a:t>
            </a:r>
            <a:r>
              <a:rPr kumimoji="0" lang="en-US" altLang="en-US" sz="2000" b="1" i="0" u="none" strike="noStrike" cap="none" normalizeH="0" baseline="0" dirty="0">
                <a:ln>
                  <a:noFill/>
                </a:ln>
                <a:solidFill>
                  <a:srgbClr val="6A6A6A"/>
                </a:solidFill>
                <a:effectLst/>
                <a:latin typeface="Arial" panose="020B0604020202020204" pitchFamily="34" charset="0"/>
                <a:cs typeface="Arial" panose="020B0604020202020204" pitchFamily="34" charset="0"/>
              </a:rPr>
              <a:t>forklift's</a:t>
            </a:r>
            <a:r>
              <a:rPr kumimoji="0" lang="en-US" altLang="en-US" sz="2000" b="0" i="0" u="none" strike="noStrike" cap="none" normalizeH="0" baseline="0" dirty="0">
                <a:ln>
                  <a:noFill/>
                </a:ln>
                <a:solidFill>
                  <a:srgbClr val="545454"/>
                </a:solidFill>
                <a:effectLst/>
                <a:latin typeface="Arial" panose="020B0604020202020204" pitchFamily="34" charset="0"/>
                <a:cs typeface="Arial" panose="020B0604020202020204" pitchFamily="34" charset="0"/>
              </a:rPr>
              <a:t> nameplate (also referred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45454"/>
                </a:solidFill>
                <a:effectLst/>
                <a:latin typeface="Arial" panose="020B0604020202020204" pitchFamily="34" charset="0"/>
                <a:cs typeface="Arial" panose="020B0604020202020204" pitchFamily="34" charset="0"/>
              </a:rPr>
              <a:t>as a data </a:t>
            </a:r>
            <a:r>
              <a:rPr kumimoji="0" lang="en-US" altLang="en-US" sz="2000" b="1" i="0" u="none" strike="noStrike" cap="none" normalizeH="0" baseline="0" dirty="0">
                <a:ln>
                  <a:noFill/>
                </a:ln>
                <a:solidFill>
                  <a:srgbClr val="6A6A6A"/>
                </a:solidFill>
                <a:effectLst/>
                <a:latin typeface="Arial" panose="020B0604020202020204" pitchFamily="34" charset="0"/>
                <a:cs typeface="Arial" panose="020B0604020202020204" pitchFamily="34" charset="0"/>
              </a:rPr>
              <a:t>plate</a:t>
            </a:r>
            <a:r>
              <a:rPr kumimoji="0" lang="en-US" altLang="en-US" sz="2000" b="0" i="0" u="none" strike="noStrike" cap="none" normalizeH="0" baseline="0" dirty="0">
                <a:ln>
                  <a:noFill/>
                </a:ln>
                <a:solidFill>
                  <a:srgbClr val="545454"/>
                </a:solidFill>
                <a:effectLst/>
                <a:latin typeface="Arial" panose="020B0604020202020204" pitchFamily="34" charset="0"/>
                <a:cs typeface="Arial" panose="020B0604020202020204" pitchFamily="34" charset="0"/>
              </a:rPr>
              <a:t>, weight </a:t>
            </a:r>
            <a:r>
              <a:rPr kumimoji="0" lang="en-US" altLang="en-US" sz="2000" b="1" i="0" u="none" strike="noStrike" cap="none" normalizeH="0" baseline="0" dirty="0">
                <a:ln>
                  <a:noFill/>
                </a:ln>
                <a:solidFill>
                  <a:srgbClr val="6A6A6A"/>
                </a:solidFill>
                <a:effectLst/>
                <a:latin typeface="Arial" panose="020B0604020202020204" pitchFamily="34" charset="0"/>
                <a:cs typeface="Arial" panose="020B0604020202020204" pitchFamily="34" charset="0"/>
              </a:rPr>
              <a:t>plate</a:t>
            </a:r>
            <a:r>
              <a:rPr kumimoji="0" lang="en-US" altLang="en-US" sz="2000" b="0" i="0" u="none" strike="noStrike" cap="none" normalizeH="0" baseline="0" dirty="0">
                <a:ln>
                  <a:noFill/>
                </a:ln>
                <a:solidFill>
                  <a:srgbClr val="545454"/>
                </a:solidFill>
                <a:effectLst/>
                <a:latin typeface="Arial" panose="020B0604020202020204" pitchFamily="34" charset="0"/>
                <a:cs typeface="Arial" panose="020B0604020202020204" pitchFamily="34" charset="0"/>
              </a:rPr>
              <a:t> or load </a:t>
            </a:r>
            <a:r>
              <a:rPr kumimoji="0" lang="en-US" altLang="en-US" sz="2000" b="1" i="0" u="none" strike="noStrike" cap="none" normalizeH="0" baseline="0" dirty="0">
                <a:ln>
                  <a:noFill/>
                </a:ln>
                <a:solidFill>
                  <a:srgbClr val="6A6A6A"/>
                </a:solidFill>
                <a:effectLst/>
                <a:latin typeface="Arial" panose="020B0604020202020204" pitchFamily="34" charset="0"/>
                <a:cs typeface="Arial" panose="020B0604020202020204" pitchFamily="34" charset="0"/>
              </a:rPr>
              <a:t>plate</a:t>
            </a:r>
            <a:r>
              <a:rPr kumimoji="0" lang="en-US" altLang="en-US" sz="2000" b="0" i="0" u="none" strike="noStrike" cap="none" normalizeH="0" baseline="0" dirty="0">
                <a:ln>
                  <a:noFill/>
                </a:ln>
                <a:solidFill>
                  <a:srgbClr val="545454"/>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54545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545454"/>
                </a:solidFill>
                <a:cs typeface="Arial" panose="020B0604020202020204" pitchFamily="34" charset="0"/>
              </a:rPr>
              <a:t>P</a:t>
            </a:r>
            <a:r>
              <a:rPr kumimoji="0" lang="en-US" altLang="en-US" sz="2000" b="0" i="0" u="none" strike="noStrike" cap="none" normalizeH="0" baseline="0" dirty="0">
                <a:ln>
                  <a:noFill/>
                </a:ln>
                <a:solidFill>
                  <a:srgbClr val="545454"/>
                </a:solidFill>
                <a:effectLst/>
                <a:latin typeface="Arial" panose="020B0604020202020204" pitchFamily="34" charset="0"/>
                <a:cs typeface="Arial" panose="020B0604020202020204" pitchFamily="34" charset="0"/>
              </a:rPr>
              <a:t>rovides integral information about the machine's capacity, fuel type, and weight.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45454"/>
                </a:solidFill>
                <a:effectLst/>
                <a:latin typeface="Arial" panose="020B0604020202020204" pitchFamily="34" charset="0"/>
                <a:cs typeface="Arial" panose="020B0604020202020204" pitchFamily="34" charset="0"/>
              </a:rPr>
              <a:t>Workers and operators can refer to the nameplate to ensure safe and efficient operation.</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1270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D27BC808-30B5-4F68-8265-EA85908DAF28}"/>
              </a:ext>
            </a:extLst>
          </p:cNvPr>
          <p:cNvSpPr>
            <a:spLocks noGrp="1"/>
          </p:cNvSpPr>
          <p:nvPr>
            <p:ph type="title"/>
          </p:nvPr>
        </p:nvSpPr>
        <p:spPr>
          <a:xfrm>
            <a:off x="444721" y="951997"/>
            <a:ext cx="8596668" cy="1320800"/>
          </a:xfrm>
        </p:spPr>
        <p:txBody>
          <a:bodyPr>
            <a:normAutofit/>
          </a:bodyPr>
          <a:lstStyle/>
          <a:p>
            <a:pPr marL="285750" indent="-285750">
              <a:buFont typeface="Arial" panose="020B0604020202020204" pitchFamily="34" charset="0"/>
              <a:buChar char="•"/>
            </a:pPr>
            <a:r>
              <a:rPr lang="en-US" sz="4000" b="1" dirty="0">
                <a:solidFill>
                  <a:srgbClr val="1B3049"/>
                </a:solidFill>
                <a:latin typeface="+mn-lt"/>
                <a:ea typeface="+mn-ea"/>
                <a:cs typeface="+mn-cs"/>
              </a:rPr>
              <a:t>Pre-Start Inspection – Part 4</a:t>
            </a:r>
          </a:p>
        </p:txBody>
      </p:sp>
      <p:pic>
        <p:nvPicPr>
          <p:cNvPr id="5" name="Content Placeholder 4" descr="different styles of forklift tires">
            <a:extLst>
              <a:ext uri="{FF2B5EF4-FFF2-40B4-BE49-F238E27FC236}">
                <a16:creationId xmlns:a16="http://schemas.microsoft.com/office/drawing/2014/main" id="{341BDD54-5E00-4AFA-B1A8-7A1BBCCDBAE4}"/>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5920713" y="2021592"/>
            <a:ext cx="5619750" cy="407670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C72D75AF-E284-49A4-A4CD-7B7C613E5864}"/>
              </a:ext>
            </a:extLst>
          </p:cNvPr>
          <p:cNvSpPr/>
          <p:nvPr/>
        </p:nvSpPr>
        <p:spPr>
          <a:xfrm>
            <a:off x="867804" y="3244334"/>
            <a:ext cx="4339650" cy="1631216"/>
          </a:xfrm>
          <a:prstGeom prst="rect">
            <a:avLst/>
          </a:prstGeom>
        </p:spPr>
        <p:txBody>
          <a:bodyPr wrap="none">
            <a:spAutoFit/>
          </a:bodyPr>
          <a:lstStyle/>
          <a:p>
            <a:r>
              <a:rPr lang="en-US" sz="2800" b="1" dirty="0">
                <a:latin typeface="Times New Roman" panose="02020603050405020304" pitchFamily="18" charset="0"/>
                <a:ea typeface="Times New Roman" panose="02020603050405020304" pitchFamily="18" charset="0"/>
              </a:rPr>
              <a:t>Tires – </a:t>
            </a:r>
          </a:p>
          <a:p>
            <a:endParaRPr lang="en-US" sz="2400" dirty="0">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What are they generally made of?</a:t>
            </a:r>
          </a:p>
          <a:p>
            <a:r>
              <a:rPr lang="en-US" sz="2400" dirty="0">
                <a:latin typeface="Times New Roman" panose="02020603050405020304" pitchFamily="18" charset="0"/>
              </a:rPr>
              <a:t>Are they Damaged?</a:t>
            </a:r>
            <a:endParaRPr lang="en-US" sz="2400" dirty="0"/>
          </a:p>
        </p:txBody>
      </p:sp>
    </p:spTree>
    <p:extLst>
      <p:ext uri="{BB962C8B-B14F-4D97-AF65-F5344CB8AC3E}">
        <p14:creationId xmlns:p14="http://schemas.microsoft.com/office/powerpoint/2010/main" val="2315698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6B9BAA20-4D13-4286-AEEF-65BA6FE123DC}"/>
              </a:ext>
            </a:extLst>
          </p:cNvPr>
          <p:cNvSpPr>
            <a:spLocks noGrp="1"/>
          </p:cNvSpPr>
          <p:nvPr>
            <p:ph type="title"/>
          </p:nvPr>
        </p:nvSpPr>
        <p:spPr>
          <a:xfrm>
            <a:off x="540366" y="951997"/>
            <a:ext cx="8596668" cy="1320800"/>
          </a:xfrm>
        </p:spPr>
        <p:txBody>
          <a:bodyPr>
            <a:normAutofit/>
          </a:bodyPr>
          <a:lstStyle/>
          <a:p>
            <a:pPr marL="285750" indent="-285750">
              <a:buFont typeface="Arial" panose="020B0604020202020204" pitchFamily="34" charset="0"/>
              <a:buChar char="•"/>
            </a:pPr>
            <a:r>
              <a:rPr lang="en-US" sz="4000" b="1" dirty="0">
                <a:solidFill>
                  <a:srgbClr val="1B3049"/>
                </a:solidFill>
                <a:latin typeface="+mn-lt"/>
                <a:ea typeface="+mn-ea"/>
                <a:cs typeface="+mn-cs"/>
              </a:rPr>
              <a:t>Pre-Start Inspection – Part 5</a:t>
            </a:r>
          </a:p>
        </p:txBody>
      </p:sp>
      <p:pic>
        <p:nvPicPr>
          <p:cNvPr id="5" name="Content Placeholder 4" descr="A picture showing a damaged fork">
            <a:extLst>
              <a:ext uri="{FF2B5EF4-FFF2-40B4-BE49-F238E27FC236}">
                <a16:creationId xmlns:a16="http://schemas.microsoft.com/office/drawing/2014/main" id="{F7FBD1B5-64C0-4AF7-B22E-872B509E8ACF}"/>
              </a:ext>
            </a:extLst>
          </p:cNvPr>
          <p:cNvPicPr>
            <a:picLocks noGrp="1" noChangeAspect="1"/>
          </p:cNvPicPr>
          <p:nvPr>
            <p:ph idx="4294967295"/>
          </p:nvPr>
        </p:nvPicPr>
        <p:blipFill>
          <a:blip r:embed="rId3"/>
          <a:stretch>
            <a:fillRect/>
          </a:stretch>
        </p:blipFill>
        <p:spPr>
          <a:xfrm>
            <a:off x="4610389" y="2222644"/>
            <a:ext cx="5565775" cy="417353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85024C5-3BAE-4E32-B6DA-7CDC361BD924}"/>
              </a:ext>
            </a:extLst>
          </p:cNvPr>
          <p:cNvSpPr/>
          <p:nvPr/>
        </p:nvSpPr>
        <p:spPr>
          <a:xfrm>
            <a:off x="737788" y="3244334"/>
            <a:ext cx="4100912" cy="2000548"/>
          </a:xfrm>
          <a:prstGeom prst="rect">
            <a:avLst/>
          </a:prstGeom>
        </p:spPr>
        <p:txBody>
          <a:bodyPr wrap="square">
            <a:spAutoFit/>
          </a:bodyPr>
          <a:lstStyle/>
          <a:p>
            <a:r>
              <a:rPr lang="en-US" sz="2800" dirty="0"/>
              <a:t>Forks – </a:t>
            </a:r>
          </a:p>
          <a:p>
            <a:endParaRPr lang="en-US" sz="2400" dirty="0"/>
          </a:p>
          <a:p>
            <a:r>
              <a:rPr lang="en-US" sz="2400" dirty="0"/>
              <a:t>What are we looking for?  </a:t>
            </a:r>
          </a:p>
          <a:p>
            <a:endParaRPr lang="en-US" sz="2400" dirty="0"/>
          </a:p>
          <a:p>
            <a:r>
              <a:rPr lang="en-US" sz="2400" dirty="0"/>
              <a:t>Why?</a:t>
            </a:r>
          </a:p>
        </p:txBody>
      </p:sp>
    </p:spTree>
    <p:extLst>
      <p:ext uri="{BB962C8B-B14F-4D97-AF65-F5344CB8AC3E}">
        <p14:creationId xmlns:p14="http://schemas.microsoft.com/office/powerpoint/2010/main" val="1603620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A656DFC4-3ED9-4FED-ADAB-2C81BAFDDD64}"/>
              </a:ext>
            </a:extLst>
          </p:cNvPr>
          <p:cNvSpPr>
            <a:spLocks noGrp="1"/>
          </p:cNvSpPr>
          <p:nvPr>
            <p:ph type="title"/>
          </p:nvPr>
        </p:nvSpPr>
        <p:spPr/>
        <p:txBody>
          <a:bodyPr>
            <a:normAutofit/>
          </a:bodyPr>
          <a:lstStyle/>
          <a:p>
            <a:pPr marL="285750" indent="-285750">
              <a:buFont typeface="Arial" panose="020B0604020202020204" pitchFamily="34" charset="0"/>
              <a:buChar char="•"/>
            </a:pPr>
            <a:r>
              <a:rPr lang="en-US" sz="4000" b="1" dirty="0">
                <a:solidFill>
                  <a:srgbClr val="1B3049"/>
                </a:solidFill>
                <a:latin typeface="+mn-lt"/>
                <a:ea typeface="+mn-ea"/>
                <a:cs typeface="+mn-cs"/>
              </a:rPr>
              <a:t>Pre-Start Inspection – Part 6</a:t>
            </a:r>
          </a:p>
        </p:txBody>
      </p:sp>
      <p:pic>
        <p:nvPicPr>
          <p:cNvPr id="5" name="Content Placeholder 4" descr="Hydraulic oil leak">
            <a:extLst>
              <a:ext uri="{FF2B5EF4-FFF2-40B4-BE49-F238E27FC236}">
                <a16:creationId xmlns:a16="http://schemas.microsoft.com/office/drawing/2014/main" id="{4B7120E5-D315-4A15-BA01-A334E689D447}"/>
              </a:ext>
            </a:extLst>
          </p:cNvPr>
          <p:cNvPicPr>
            <a:picLocks noGrp="1" noChangeAspect="1"/>
          </p:cNvPicPr>
          <p:nvPr>
            <p:ph idx="4294967295"/>
          </p:nvPr>
        </p:nvPicPr>
        <p:blipFill>
          <a:blip r:embed="rId3">
            <a:alphaModFix amt="85000"/>
          </a:blip>
          <a:stretch>
            <a:fillRect/>
          </a:stretch>
        </p:blipFill>
        <p:spPr>
          <a:xfrm>
            <a:off x="4219575" y="1930400"/>
            <a:ext cx="6143625" cy="409575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FB80B40D-D48C-4829-8A16-C83F3D2319C3}"/>
              </a:ext>
            </a:extLst>
          </p:cNvPr>
          <p:cNvSpPr/>
          <p:nvPr/>
        </p:nvSpPr>
        <p:spPr>
          <a:xfrm>
            <a:off x="613892" y="3330246"/>
            <a:ext cx="6096000" cy="2431435"/>
          </a:xfrm>
          <a:prstGeom prst="rect">
            <a:avLst/>
          </a:prstGeom>
        </p:spPr>
        <p:txBody>
          <a:bodyPr>
            <a:spAutoFit/>
          </a:bodyPr>
          <a:lstStyle/>
          <a:p>
            <a:pPr lvl="0"/>
            <a:r>
              <a:rPr lang="en-US" sz="3200" dirty="0">
                <a:solidFill>
                  <a:prstClr val="black"/>
                </a:solidFill>
              </a:rPr>
              <a:t>Hydraulics</a:t>
            </a:r>
            <a:r>
              <a:rPr lang="en-US" sz="2800" dirty="0">
                <a:solidFill>
                  <a:prstClr val="black"/>
                </a:solidFill>
              </a:rPr>
              <a:t> – </a:t>
            </a:r>
          </a:p>
          <a:p>
            <a:pPr lvl="0"/>
            <a:endParaRPr lang="en-US" sz="2400" dirty="0">
              <a:solidFill>
                <a:prstClr val="black"/>
              </a:solidFill>
            </a:endParaRPr>
          </a:p>
          <a:p>
            <a:pPr lvl="0"/>
            <a:endParaRPr lang="en-US" sz="2400" dirty="0">
              <a:solidFill>
                <a:prstClr val="black"/>
              </a:solidFill>
            </a:endParaRPr>
          </a:p>
          <a:p>
            <a:pPr lvl="0"/>
            <a:r>
              <a:rPr lang="en-US" sz="2400" dirty="0">
                <a:solidFill>
                  <a:prstClr val="black"/>
                </a:solidFill>
              </a:rPr>
              <a:t>         Leaks?  </a:t>
            </a:r>
          </a:p>
          <a:p>
            <a:pPr lvl="0"/>
            <a:endParaRPr lang="en-US" sz="2400" dirty="0">
              <a:solidFill>
                <a:prstClr val="black"/>
              </a:solidFill>
            </a:endParaRPr>
          </a:p>
          <a:p>
            <a:pPr lvl="0"/>
            <a:r>
              <a:rPr lang="en-US" sz="2400" dirty="0">
                <a:solidFill>
                  <a:prstClr val="black"/>
                </a:solidFill>
              </a:rPr>
              <a:t>            Parking area?</a:t>
            </a:r>
          </a:p>
        </p:txBody>
      </p:sp>
    </p:spTree>
    <p:extLst>
      <p:ext uri="{BB962C8B-B14F-4D97-AF65-F5344CB8AC3E}">
        <p14:creationId xmlns:p14="http://schemas.microsoft.com/office/powerpoint/2010/main" val="1247999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A4237F50-C20E-4080-AB81-6DB5445FD944}"/>
              </a:ext>
            </a:extLst>
          </p:cNvPr>
          <p:cNvSpPr>
            <a:spLocks noGrp="1"/>
          </p:cNvSpPr>
          <p:nvPr>
            <p:ph type="title"/>
          </p:nvPr>
        </p:nvSpPr>
        <p:spPr>
          <a:xfrm>
            <a:off x="613892" y="1023672"/>
            <a:ext cx="8596668" cy="1320800"/>
          </a:xfrm>
        </p:spPr>
        <p:txBody>
          <a:bodyPr>
            <a:normAutofit/>
          </a:bodyPr>
          <a:lstStyle/>
          <a:p>
            <a:pPr marL="285750" indent="-285750">
              <a:buFont typeface="Arial" panose="020B0604020202020204" pitchFamily="34" charset="0"/>
              <a:buChar char="•"/>
            </a:pPr>
            <a:r>
              <a:rPr lang="en-US" sz="4000" b="1" dirty="0">
                <a:solidFill>
                  <a:srgbClr val="1B3049"/>
                </a:solidFill>
                <a:latin typeface="+mn-lt"/>
                <a:ea typeface="+mn-ea"/>
                <a:cs typeface="+mn-cs"/>
              </a:rPr>
              <a:t>Pre-Start Inspection – Part 7</a:t>
            </a:r>
          </a:p>
        </p:txBody>
      </p:sp>
      <p:pic>
        <p:nvPicPr>
          <p:cNvPr id="5" name="Content Placeholder 4" descr="Hydraulic oil leak">
            <a:extLst>
              <a:ext uri="{FF2B5EF4-FFF2-40B4-BE49-F238E27FC236}">
                <a16:creationId xmlns:a16="http://schemas.microsoft.com/office/drawing/2014/main" id="{4B7120E5-D315-4A15-BA01-A334E689D447}"/>
              </a:ext>
            </a:extLst>
          </p:cNvPr>
          <p:cNvPicPr>
            <a:picLocks noGrp="1" noChangeAspect="1"/>
          </p:cNvPicPr>
          <p:nvPr>
            <p:ph idx="4294967295"/>
          </p:nvPr>
        </p:nvPicPr>
        <p:blipFill>
          <a:blip r:embed="rId3" cstate="email">
            <a:alphaModFix amt="85000"/>
            <a:extLst>
              <a:ext uri="{28A0092B-C50C-407E-A947-70E740481C1C}">
                <a14:useLocalDpi xmlns:a14="http://schemas.microsoft.com/office/drawing/2010/main"/>
              </a:ext>
            </a:extLst>
          </a:blip>
          <a:stretch>
            <a:fillRect/>
          </a:stretch>
        </p:blipFill>
        <p:spPr>
          <a:xfrm>
            <a:off x="8999538" y="1568450"/>
            <a:ext cx="3192462" cy="21272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Rectangle 6">
            <a:extLst>
              <a:ext uri="{FF2B5EF4-FFF2-40B4-BE49-F238E27FC236}">
                <a16:creationId xmlns:a16="http://schemas.microsoft.com/office/drawing/2014/main" id="{FB80B40D-D48C-4829-8A16-C83F3D2319C3}"/>
              </a:ext>
            </a:extLst>
          </p:cNvPr>
          <p:cNvSpPr/>
          <p:nvPr/>
        </p:nvSpPr>
        <p:spPr>
          <a:xfrm>
            <a:off x="613892" y="3330246"/>
            <a:ext cx="6096000" cy="2431435"/>
          </a:xfrm>
          <a:prstGeom prst="rect">
            <a:avLst/>
          </a:prstGeom>
        </p:spPr>
        <p:txBody>
          <a:bodyPr>
            <a:spAutoFit/>
          </a:bodyPr>
          <a:lstStyle/>
          <a:p>
            <a:pPr lvl="0"/>
            <a:r>
              <a:rPr lang="en-US" sz="3200" dirty="0">
                <a:solidFill>
                  <a:prstClr val="black"/>
                </a:solidFill>
              </a:rPr>
              <a:t>Hydraulics</a:t>
            </a:r>
            <a:r>
              <a:rPr lang="en-US" sz="2800" dirty="0">
                <a:solidFill>
                  <a:prstClr val="black"/>
                </a:solidFill>
              </a:rPr>
              <a:t> – </a:t>
            </a:r>
          </a:p>
          <a:p>
            <a:pPr lvl="0"/>
            <a:endParaRPr lang="en-US" sz="2400" dirty="0">
              <a:solidFill>
                <a:prstClr val="black"/>
              </a:solidFill>
            </a:endParaRPr>
          </a:p>
          <a:p>
            <a:pPr lvl="0"/>
            <a:endParaRPr lang="en-US" sz="2400" dirty="0">
              <a:solidFill>
                <a:prstClr val="black"/>
              </a:solidFill>
            </a:endParaRPr>
          </a:p>
          <a:p>
            <a:pPr lvl="0"/>
            <a:r>
              <a:rPr lang="en-US" sz="2400" dirty="0">
                <a:solidFill>
                  <a:prstClr val="black"/>
                </a:solidFill>
              </a:rPr>
              <a:t>Leaks?  </a:t>
            </a:r>
          </a:p>
          <a:p>
            <a:pPr lvl="0"/>
            <a:endParaRPr lang="en-US" sz="2400" dirty="0">
              <a:solidFill>
                <a:prstClr val="black"/>
              </a:solidFill>
            </a:endParaRPr>
          </a:p>
          <a:p>
            <a:pPr lvl="0"/>
            <a:r>
              <a:rPr lang="en-US" sz="2400" dirty="0">
                <a:solidFill>
                  <a:prstClr val="black"/>
                </a:solidFill>
              </a:rPr>
              <a:t>Parking area?</a:t>
            </a:r>
          </a:p>
        </p:txBody>
      </p:sp>
      <p:pic>
        <p:nvPicPr>
          <p:cNvPr id="3" name="Picture 2" descr="Oil spill from a truck">
            <a:extLst>
              <a:ext uri="{FF2B5EF4-FFF2-40B4-BE49-F238E27FC236}">
                <a16:creationId xmlns:a16="http://schemas.microsoft.com/office/drawing/2014/main" id="{6DD0F3D0-B6D2-4054-94D2-FEC0F0FC38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34020" y="2344472"/>
            <a:ext cx="6276540" cy="40752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7509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44B17BF2-E087-41E4-8051-C1ABC438ECAB}"/>
              </a:ext>
            </a:extLst>
          </p:cNvPr>
          <p:cNvSpPr>
            <a:spLocks noGrp="1"/>
          </p:cNvSpPr>
          <p:nvPr>
            <p:ph type="title"/>
          </p:nvPr>
        </p:nvSpPr>
        <p:spPr>
          <a:xfrm>
            <a:off x="511079" y="992188"/>
            <a:ext cx="8596668" cy="1320800"/>
          </a:xfrm>
        </p:spPr>
        <p:txBody>
          <a:bodyPr>
            <a:normAutofit/>
          </a:bodyPr>
          <a:lstStyle/>
          <a:p>
            <a:pPr marL="285750" indent="-285750">
              <a:buFont typeface="Arial" panose="020B0604020202020204" pitchFamily="34" charset="0"/>
              <a:buChar char="•"/>
            </a:pPr>
            <a:r>
              <a:rPr lang="en-US" sz="4000" b="1" dirty="0">
                <a:solidFill>
                  <a:srgbClr val="1B3049"/>
                </a:solidFill>
                <a:latin typeface="+mn-lt"/>
                <a:ea typeface="+mn-ea"/>
                <a:cs typeface="+mn-cs"/>
              </a:rPr>
              <a:t>Pre-Start Inspection – Part 8</a:t>
            </a:r>
          </a:p>
        </p:txBody>
      </p:sp>
      <p:pic>
        <p:nvPicPr>
          <p:cNvPr id="5" name="Content Placeholder 4" descr="Extended mast ">
            <a:extLst>
              <a:ext uri="{FF2B5EF4-FFF2-40B4-BE49-F238E27FC236}">
                <a16:creationId xmlns:a16="http://schemas.microsoft.com/office/drawing/2014/main" id="{23AF2D5C-EE32-4B52-8BA0-071E97667A53}"/>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9364663" y="1652588"/>
            <a:ext cx="2827337" cy="4524375"/>
          </a:xfrm>
        </p:spPr>
      </p:pic>
      <p:sp>
        <p:nvSpPr>
          <p:cNvPr id="10" name="Rectangle 9">
            <a:extLst>
              <a:ext uri="{FF2B5EF4-FFF2-40B4-BE49-F238E27FC236}">
                <a16:creationId xmlns:a16="http://schemas.microsoft.com/office/drawing/2014/main" id="{9DA08DC8-04C5-4ADA-90C8-CB690514B96B}"/>
              </a:ext>
            </a:extLst>
          </p:cNvPr>
          <p:cNvSpPr/>
          <p:nvPr/>
        </p:nvSpPr>
        <p:spPr>
          <a:xfrm>
            <a:off x="2058228" y="2833077"/>
            <a:ext cx="6096000" cy="2062103"/>
          </a:xfrm>
          <a:prstGeom prst="rect">
            <a:avLst/>
          </a:prstGeom>
        </p:spPr>
        <p:txBody>
          <a:bodyPr>
            <a:spAutoFit/>
          </a:bodyPr>
          <a:lstStyle/>
          <a:p>
            <a:pPr lvl="0"/>
            <a:r>
              <a:rPr lang="en-US" sz="3200" dirty="0">
                <a:solidFill>
                  <a:prstClr val="black"/>
                </a:solidFill>
              </a:rPr>
              <a:t>Mast</a:t>
            </a:r>
            <a:r>
              <a:rPr lang="en-US" sz="2800" dirty="0">
                <a:solidFill>
                  <a:prstClr val="black"/>
                </a:solidFill>
              </a:rPr>
              <a:t> – </a:t>
            </a:r>
          </a:p>
          <a:p>
            <a:pPr lvl="0"/>
            <a:endParaRPr lang="en-US" sz="2400" dirty="0">
              <a:solidFill>
                <a:prstClr val="black"/>
              </a:solidFill>
            </a:endParaRPr>
          </a:p>
          <a:p>
            <a:pPr lvl="0"/>
            <a:r>
              <a:rPr lang="en-US" sz="2400" dirty="0">
                <a:solidFill>
                  <a:prstClr val="black"/>
                </a:solidFill>
              </a:rPr>
              <a:t>Cracks?  </a:t>
            </a:r>
          </a:p>
          <a:p>
            <a:pPr lvl="0"/>
            <a:endParaRPr lang="en-US" sz="2400" dirty="0">
              <a:solidFill>
                <a:prstClr val="black"/>
              </a:solidFill>
            </a:endParaRPr>
          </a:p>
          <a:p>
            <a:pPr lvl="0"/>
            <a:r>
              <a:rPr lang="en-US" sz="2400" dirty="0">
                <a:solidFill>
                  <a:prstClr val="black"/>
                </a:solidFill>
              </a:rPr>
              <a:t>Broken or Elongated links?</a:t>
            </a:r>
          </a:p>
        </p:txBody>
      </p:sp>
    </p:spTree>
    <p:extLst>
      <p:ext uri="{BB962C8B-B14F-4D97-AF65-F5344CB8AC3E}">
        <p14:creationId xmlns:p14="http://schemas.microsoft.com/office/powerpoint/2010/main" val="3719454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hidden="1">
            <a:extLst>
              <a:ext uri="{FF2B5EF4-FFF2-40B4-BE49-F238E27FC236}">
                <a16:creationId xmlns:a16="http://schemas.microsoft.com/office/drawing/2014/main" id="{03B93672-53EB-4ED4-968A-C32BA9DE53A7}"/>
              </a:ext>
            </a:extLst>
          </p:cNvPr>
          <p:cNvSpPr>
            <a:spLocks noGrp="1"/>
          </p:cNvSpPr>
          <p:nvPr>
            <p:ph type="title"/>
          </p:nvPr>
        </p:nvSpPr>
        <p:spPr/>
        <p:txBody>
          <a:bodyPr/>
          <a:lstStyle/>
          <a:p>
            <a:r>
              <a:rPr lang="en-US" sz="4000" b="1" kern="1200" dirty="0">
                <a:solidFill>
                  <a:srgbClr val="1B3049"/>
                </a:solidFill>
                <a:effectLst/>
                <a:latin typeface="Trebuchet MS" panose="020B0603020202020204" pitchFamily="34" charset="0"/>
                <a:ea typeface="+mj-ea"/>
                <a:cs typeface="+mj-cs"/>
              </a:rPr>
              <a:t>Pre-Start Inspection – Part 9</a:t>
            </a:r>
            <a:endParaRPr lang="en-US" dirty="0"/>
          </a:p>
        </p:txBody>
      </p:sp>
      <p:sp>
        <p:nvSpPr>
          <p:cNvPr id="11" name="Content Placeholder 10">
            <a:extLst>
              <a:ext uri="{FF2B5EF4-FFF2-40B4-BE49-F238E27FC236}">
                <a16:creationId xmlns:a16="http://schemas.microsoft.com/office/drawing/2014/main" id="{06977F0D-550A-4635-82E5-090298D17BA0}"/>
              </a:ext>
            </a:extLst>
          </p:cNvPr>
          <p:cNvSpPr>
            <a:spLocks noGrp="1"/>
          </p:cNvSpPr>
          <p:nvPr>
            <p:ph idx="4294967295"/>
          </p:nvPr>
        </p:nvSpPr>
        <p:spPr>
          <a:xfrm>
            <a:off x="1549400" y="1638156"/>
            <a:ext cx="8813800" cy="4246562"/>
          </a:xfrm>
          <a:prstGeom prst="rect">
            <a:avLst/>
          </a:prstGeom>
          <a:noFill/>
          <a:effectLst>
            <a:outerShdw blurRad="63500" sx="102000" sy="102000" algn="ctr" rotWithShape="0">
              <a:prstClr val="black">
                <a:alpha val="40000"/>
              </a:prstClr>
            </a:outerShdw>
          </a:effectLst>
          <a:scene3d>
            <a:camera prst="obliqueTopRight"/>
            <a:lightRig rig="threePt" dir="t"/>
          </a:scene3d>
        </p:spPr>
        <p:txBody>
          <a:bodyPr wrap="square" lIns="91440" tIns="45720" rIns="91440" bIns="45720">
            <a:spAutoFit/>
          </a:bodyPr>
          <a:lstStyle/>
          <a:p>
            <a:pPr algn="ctr"/>
            <a:r>
              <a:rPr lang="en-US" sz="4000" b="1" dirty="0">
                <a:solidFill>
                  <a:schemeClr val="tx1">
                    <a:lumMod val="95000"/>
                  </a:schemeClr>
                </a:solidFill>
              </a:rPr>
              <a:t>Operating Checks</a:t>
            </a:r>
          </a:p>
          <a:p>
            <a:pPr marL="0" indent="0" algn="ctr">
              <a:buNone/>
            </a:pPr>
            <a:endParaRPr lang="en-US" sz="4000" b="1" dirty="0">
              <a:solidFill>
                <a:schemeClr val="tx1">
                  <a:lumMod val="95000"/>
                </a:schemeClr>
              </a:solidFill>
            </a:endParaRPr>
          </a:p>
          <a:p>
            <a:pPr lvl="1">
              <a:buFont typeface="Arial" panose="020B0604020202020204" pitchFamily="34" charset="0"/>
              <a:buChar char="•"/>
            </a:pPr>
            <a:r>
              <a:rPr lang="en-US" sz="2800" dirty="0">
                <a:solidFill>
                  <a:schemeClr val="tx1">
                    <a:lumMod val="95000"/>
                  </a:schemeClr>
                </a:solidFill>
              </a:rPr>
              <a:t>Horn                           * Seat/Belt</a:t>
            </a:r>
          </a:p>
          <a:p>
            <a:pPr lvl="1">
              <a:buFont typeface="Arial" panose="020B0604020202020204" pitchFamily="34" charset="0"/>
              <a:buChar char="•"/>
            </a:pPr>
            <a:r>
              <a:rPr lang="en-US" sz="2800" dirty="0">
                <a:solidFill>
                  <a:schemeClr val="tx1">
                    <a:lumMod val="95000"/>
                  </a:schemeClr>
                </a:solidFill>
              </a:rPr>
              <a:t>Hour Meter                   * Overhead Guard</a:t>
            </a:r>
          </a:p>
          <a:p>
            <a:pPr lvl="1">
              <a:buFont typeface="Arial" panose="020B0604020202020204" pitchFamily="34" charset="0"/>
              <a:buChar char="•"/>
            </a:pPr>
            <a:r>
              <a:rPr lang="en-US" sz="2800" dirty="0">
                <a:solidFill>
                  <a:schemeClr val="tx1">
                    <a:lumMod val="95000"/>
                  </a:schemeClr>
                </a:solidFill>
              </a:rPr>
              <a:t>Battery Indicator            * All Lights</a:t>
            </a:r>
          </a:p>
          <a:p>
            <a:pPr lvl="1">
              <a:buFont typeface="Arial" panose="020B0604020202020204" pitchFamily="34" charset="0"/>
              <a:buChar char="•"/>
            </a:pPr>
            <a:r>
              <a:rPr lang="en-US" sz="2800" dirty="0">
                <a:solidFill>
                  <a:schemeClr val="tx1">
                    <a:lumMod val="95000"/>
                  </a:schemeClr>
                </a:solidFill>
              </a:rPr>
              <a:t>Back-up Alarm                  *   Mirror</a:t>
            </a:r>
          </a:p>
          <a:p>
            <a:pPr lvl="1">
              <a:buFont typeface="Arial" panose="020B0604020202020204" pitchFamily="34" charset="0"/>
              <a:buChar char="•"/>
            </a:pPr>
            <a:r>
              <a:rPr lang="en-US" sz="2800" dirty="0">
                <a:solidFill>
                  <a:schemeClr val="tx1">
                    <a:lumMod val="95000"/>
                  </a:schemeClr>
                </a:solidFill>
              </a:rPr>
              <a:t>Gauges</a:t>
            </a:r>
          </a:p>
        </p:txBody>
      </p:sp>
    </p:spTree>
    <p:extLst>
      <p:ext uri="{BB962C8B-B14F-4D97-AF65-F5344CB8AC3E}">
        <p14:creationId xmlns:p14="http://schemas.microsoft.com/office/powerpoint/2010/main" val="2090819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447484" y="2611526"/>
            <a:ext cx="3300646" cy="1951244"/>
          </a:xfrm>
        </p:spPr>
        <p:txBody>
          <a:bodyPr anchor="ctr">
            <a:normAutofit/>
          </a:bodyPr>
          <a:lstStyle/>
          <a:p>
            <a:r>
              <a:rPr lang="en-US" altLang="en-US" sz="5400" b="1" dirty="0"/>
              <a:t>Module-3</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91185"/>
            <a:ext cx="6855192" cy="5216092"/>
          </a:xfrm>
        </p:spPr>
        <p:txBody>
          <a:bodyPr anchor="ctr">
            <a:normAutofit/>
          </a:bodyPr>
          <a:lstStyle/>
          <a:p>
            <a:pPr marL="285750" indent="-285750">
              <a:buFont typeface="Arial" panose="020B0604020202020204" pitchFamily="34" charset="0"/>
              <a:buChar char="•"/>
            </a:pPr>
            <a:r>
              <a:rPr lang="en-US" sz="4800" b="1" dirty="0">
                <a:solidFill>
                  <a:schemeClr val="bg2">
                    <a:lumMod val="90000"/>
                  </a:schemeClr>
                </a:solidFill>
              </a:rPr>
              <a:t>P.I.T. Types &amp; How they work</a:t>
            </a:r>
          </a:p>
          <a:p>
            <a:pPr marL="285750" indent="-285750">
              <a:buFont typeface="Arial" panose="020B0604020202020204" pitchFamily="34" charset="0"/>
              <a:buChar char="•"/>
            </a:pPr>
            <a:endParaRPr lang="en-US" sz="1000" b="1" dirty="0">
              <a:solidFill>
                <a:schemeClr val="bg2">
                  <a:lumMod val="90000"/>
                </a:schemeClr>
              </a:solidFill>
            </a:endParaRPr>
          </a:p>
          <a:p>
            <a:pPr marL="285750" indent="-285750">
              <a:buFont typeface="Arial" panose="020B0604020202020204" pitchFamily="34" charset="0"/>
              <a:buChar char="•"/>
            </a:pPr>
            <a:r>
              <a:rPr lang="en-US" sz="4800" b="1" dirty="0">
                <a:solidFill>
                  <a:schemeClr val="bg2">
                    <a:lumMod val="90000"/>
                  </a:schemeClr>
                </a:solidFill>
              </a:rPr>
              <a:t>Pre-Start Inspection</a:t>
            </a:r>
          </a:p>
          <a:p>
            <a:pPr marL="285750" indent="-285750">
              <a:buFont typeface="Arial" panose="020B0604020202020204" pitchFamily="34" charset="0"/>
              <a:buChar char="•"/>
            </a:pPr>
            <a:endParaRPr lang="en-US" sz="1000" b="1" dirty="0">
              <a:solidFill>
                <a:srgbClr val="1B3049"/>
              </a:solidFill>
            </a:endParaRPr>
          </a:p>
          <a:p>
            <a:pPr marL="285750" indent="-285750">
              <a:spcBef>
                <a:spcPts val="1200"/>
              </a:spcBef>
              <a:buFont typeface="Arial" panose="020B0604020202020204" pitchFamily="34" charset="0"/>
              <a:buChar char="•"/>
            </a:pPr>
            <a:r>
              <a:rPr lang="en-US" sz="4800" b="1" dirty="0">
                <a:solidFill>
                  <a:srgbClr val="1B3049"/>
                </a:solidFill>
              </a:rPr>
              <a:t>Driving Safety</a:t>
            </a:r>
          </a:p>
          <a:p>
            <a:pPr marL="285750" indent="-285750">
              <a:spcBef>
                <a:spcPts val="1200"/>
              </a:spcBef>
              <a:buFont typeface="Arial" panose="020B0604020202020204" pitchFamily="34" charset="0"/>
              <a:buChar char="•"/>
            </a:pPr>
            <a:endParaRPr lang="en-US" sz="1000" b="1" dirty="0">
              <a:solidFill>
                <a:srgbClr val="1B3049"/>
              </a:solidFill>
            </a:endParaRPr>
          </a:p>
          <a:p>
            <a:pPr marL="285750" indent="-285750">
              <a:spcBef>
                <a:spcPts val="600"/>
              </a:spcBef>
              <a:buFont typeface="Arial" panose="020B0604020202020204" pitchFamily="34" charset="0"/>
              <a:buChar char="•"/>
            </a:pPr>
            <a:r>
              <a:rPr lang="en-US" sz="4800" b="1" dirty="0">
                <a:solidFill>
                  <a:schemeClr val="bg2">
                    <a:lumMod val="90000"/>
                  </a:schemeClr>
                </a:solidFill>
              </a:rPr>
              <a:t>Maintenance</a:t>
            </a:r>
          </a:p>
          <a:p>
            <a:endParaRPr lang="en-US" dirty="0"/>
          </a:p>
        </p:txBody>
      </p:sp>
    </p:spTree>
    <p:extLst>
      <p:ext uri="{BB962C8B-B14F-4D97-AF65-F5344CB8AC3E}">
        <p14:creationId xmlns:p14="http://schemas.microsoft.com/office/powerpoint/2010/main" val="25054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A896E76D-E2E7-43F8-BCEF-B24101B3B2A4}"/>
              </a:ext>
            </a:extLst>
          </p:cNvPr>
          <p:cNvSpPr>
            <a:spLocks noGrp="1"/>
          </p:cNvSpPr>
          <p:nvPr>
            <p:ph type="title"/>
          </p:nvPr>
        </p:nvSpPr>
        <p:spPr/>
        <p:txBody>
          <a:bodyPr>
            <a:normAutofit/>
          </a:bodyPr>
          <a:lstStyle/>
          <a:p>
            <a:pPr marL="285750" indent="-285750">
              <a:spcBef>
                <a:spcPts val="1200"/>
              </a:spcBef>
              <a:buFont typeface="Arial" panose="020B0604020202020204" pitchFamily="34" charset="0"/>
              <a:buChar char="•"/>
            </a:pPr>
            <a:r>
              <a:rPr lang="en-US" sz="4000" b="1" dirty="0">
                <a:solidFill>
                  <a:srgbClr val="1B3049"/>
                </a:solidFill>
                <a:latin typeface="+mn-lt"/>
                <a:ea typeface="+mn-ea"/>
                <a:cs typeface="+mn-cs"/>
              </a:rPr>
              <a:t>Driving Safety</a:t>
            </a:r>
          </a:p>
        </p:txBody>
      </p:sp>
      <p:sp>
        <p:nvSpPr>
          <p:cNvPr id="9" name="Rectangle 3">
            <a:extLst>
              <a:ext uri="{FF2B5EF4-FFF2-40B4-BE49-F238E27FC236}">
                <a16:creationId xmlns:a16="http://schemas.microsoft.com/office/drawing/2014/main" id="{7DC33D05-A1AC-421B-84BC-DB76412E0696}"/>
              </a:ext>
            </a:extLst>
          </p:cNvPr>
          <p:cNvSpPr>
            <a:spLocks noGrp="1" noChangeArrowheads="1"/>
          </p:cNvSpPr>
          <p:nvPr>
            <p:ph idx="4294967295"/>
          </p:nvPr>
        </p:nvSpPr>
        <p:spPr>
          <a:xfrm>
            <a:off x="0" y="2160588"/>
            <a:ext cx="4748213" cy="4506912"/>
          </a:xfrm>
        </p:spPr>
        <p:txBody>
          <a:bodyPr>
            <a:normAutofit/>
          </a:bodyPr>
          <a:lstStyle/>
          <a:p>
            <a:pPr eaLnBrk="1" hangingPunct="1"/>
            <a:r>
              <a:rPr lang="en-US" altLang="en-US" sz="2400" dirty="0">
                <a:ea typeface="ヒラギノ角ゴ Pro W3" charset="-128"/>
              </a:rPr>
              <a:t>Authorized operators only</a:t>
            </a:r>
          </a:p>
          <a:p>
            <a:pPr eaLnBrk="1" hangingPunct="1"/>
            <a:r>
              <a:rPr lang="en-US" altLang="en-US" sz="2400" dirty="0">
                <a:ea typeface="ヒラギノ角ゴ Pro W3" charset="-128"/>
              </a:rPr>
              <a:t>Quickly report accidents</a:t>
            </a:r>
          </a:p>
          <a:p>
            <a:pPr eaLnBrk="1" hangingPunct="1"/>
            <a:r>
              <a:rPr lang="en-US" altLang="en-US" sz="2400" dirty="0">
                <a:ea typeface="ヒラギノ角ゴ Pro W3" charset="-128"/>
              </a:rPr>
              <a:t>Always wear seat belts</a:t>
            </a:r>
          </a:p>
          <a:p>
            <a:pPr eaLnBrk="1" hangingPunct="1"/>
            <a:r>
              <a:rPr lang="en-US" altLang="en-US" sz="2400" dirty="0">
                <a:ea typeface="ヒラギノ角ゴ Pro W3" charset="-128"/>
              </a:rPr>
              <a:t>No person under the forks</a:t>
            </a:r>
          </a:p>
          <a:p>
            <a:pPr eaLnBrk="1" hangingPunct="1"/>
            <a:r>
              <a:rPr lang="en-US" altLang="en-US" sz="2400" dirty="0">
                <a:ea typeface="ヒラギノ角ゴ Pro W3" charset="-128"/>
              </a:rPr>
              <a:t>Operate controls only from driver’s seat</a:t>
            </a:r>
          </a:p>
          <a:p>
            <a:pPr eaLnBrk="1" hangingPunct="1"/>
            <a:r>
              <a:rPr lang="en-US" altLang="en-US" sz="2400" dirty="0">
                <a:ea typeface="ヒラギノ角ゴ Pro W3" charset="-128"/>
              </a:rPr>
              <a:t>Never block exits or emergency equipment</a:t>
            </a:r>
          </a:p>
        </p:txBody>
      </p:sp>
      <p:pic>
        <p:nvPicPr>
          <p:cNvPr id="5" name="Picture 4" descr="LP Gas forklift picking up load">
            <a:extLst>
              <a:ext uri="{FF2B5EF4-FFF2-40B4-BE49-F238E27FC236}">
                <a16:creationId xmlns:a16="http://schemas.microsoft.com/office/drawing/2014/main" id="{709FD25D-A1EC-4D47-A83D-5530D87D71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01555" y="1782998"/>
            <a:ext cx="5009881" cy="3652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159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WELCOME">
            <a:extLst>
              <a:ext uri="{FF2B5EF4-FFF2-40B4-BE49-F238E27FC236}">
                <a16:creationId xmlns:a16="http://schemas.microsoft.com/office/drawing/2014/main" id="{1614FE59-6FF3-46F3-8E1D-82CA1A9A1C26}"/>
              </a:ext>
            </a:extLst>
          </p:cNvPr>
          <p:cNvSpPr>
            <a:spLocks noGrp="1"/>
          </p:cNvSpPr>
          <p:nvPr>
            <p:ph type="title"/>
          </p:nvPr>
        </p:nvSpPr>
        <p:spPr/>
        <p:txBody>
          <a:bodyPr anchor="ctr">
            <a:normAutofit/>
          </a:bodyPr>
          <a:lstStyle/>
          <a:p>
            <a:r>
              <a:rPr lang="en-US" altLang="en-US" sz="5400" b="1" dirty="0"/>
              <a:t>Welcome</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4294967295"/>
          </p:nvPr>
        </p:nvSpPr>
        <p:spPr>
          <a:xfrm>
            <a:off x="5313363" y="1300163"/>
            <a:ext cx="6878637" cy="5424487"/>
          </a:xfrm>
        </p:spPr>
        <p:txBody>
          <a:bodyPr anchor="ctr">
            <a:normAutofit/>
          </a:bodyPr>
          <a:lstStyle/>
          <a:p>
            <a:pPr marL="285750" indent="-285750">
              <a:buFont typeface="Arial" panose="020B0604020202020204" pitchFamily="34" charset="0"/>
              <a:buChar char="•"/>
            </a:pPr>
            <a:r>
              <a:rPr lang="en-US" sz="4800" b="1" dirty="0">
                <a:solidFill>
                  <a:srgbClr val="1B3049"/>
                </a:solidFill>
              </a:rPr>
              <a:t>P.I.T. Types &amp; How they work</a:t>
            </a:r>
          </a:p>
          <a:p>
            <a:pPr marL="285750" indent="-285750">
              <a:buFont typeface="Arial" panose="020B0604020202020204" pitchFamily="34" charset="0"/>
              <a:buChar char="•"/>
            </a:pPr>
            <a:endParaRPr lang="en-US" sz="1000" b="1" dirty="0">
              <a:solidFill>
                <a:srgbClr val="1B3049"/>
              </a:solidFill>
            </a:endParaRPr>
          </a:p>
          <a:p>
            <a:pPr marL="285750" indent="-285750">
              <a:buFont typeface="Arial" panose="020B0604020202020204" pitchFamily="34" charset="0"/>
              <a:buChar char="•"/>
            </a:pPr>
            <a:r>
              <a:rPr lang="en-US" sz="4800" b="1" dirty="0">
                <a:solidFill>
                  <a:srgbClr val="1B3049"/>
                </a:solidFill>
              </a:rPr>
              <a:t>Pre start Inspection</a:t>
            </a:r>
          </a:p>
          <a:p>
            <a:pPr marL="285750" indent="-285750">
              <a:buFont typeface="Arial" panose="020B0604020202020204" pitchFamily="34" charset="0"/>
              <a:buChar char="•"/>
            </a:pPr>
            <a:endParaRPr lang="en-US" sz="1000" b="1" dirty="0">
              <a:solidFill>
                <a:srgbClr val="1B3049"/>
              </a:solidFill>
            </a:endParaRPr>
          </a:p>
          <a:p>
            <a:pPr marL="285750" indent="-285750">
              <a:spcBef>
                <a:spcPts val="1200"/>
              </a:spcBef>
              <a:buFont typeface="Arial" panose="020B0604020202020204" pitchFamily="34" charset="0"/>
              <a:buChar char="•"/>
            </a:pPr>
            <a:r>
              <a:rPr lang="en-US" sz="4800" b="1" dirty="0">
                <a:solidFill>
                  <a:srgbClr val="1B3049"/>
                </a:solidFill>
              </a:rPr>
              <a:t>Driving Safety</a:t>
            </a:r>
          </a:p>
          <a:p>
            <a:pPr marL="285750" indent="-285750">
              <a:spcBef>
                <a:spcPts val="1200"/>
              </a:spcBef>
              <a:buFont typeface="Arial" panose="020B0604020202020204" pitchFamily="34" charset="0"/>
              <a:buChar char="•"/>
            </a:pPr>
            <a:endParaRPr lang="en-US" sz="1000" b="1" dirty="0">
              <a:solidFill>
                <a:srgbClr val="1B3049"/>
              </a:solidFill>
            </a:endParaRPr>
          </a:p>
          <a:p>
            <a:pPr marL="285750" indent="-285750">
              <a:spcBef>
                <a:spcPts val="600"/>
              </a:spcBef>
              <a:buFont typeface="Arial" panose="020B0604020202020204" pitchFamily="34" charset="0"/>
              <a:buChar char="•"/>
            </a:pPr>
            <a:r>
              <a:rPr lang="en-US" sz="4800" b="1" dirty="0">
                <a:solidFill>
                  <a:srgbClr val="1B3049"/>
                </a:solidFill>
              </a:rPr>
              <a:t>Maintenance</a:t>
            </a:r>
          </a:p>
          <a:p>
            <a:endParaRPr lang="en-US" dirty="0"/>
          </a:p>
        </p:txBody>
      </p:sp>
    </p:spTree>
    <p:extLst>
      <p:ext uri="{BB962C8B-B14F-4D97-AF65-F5344CB8AC3E}">
        <p14:creationId xmlns:p14="http://schemas.microsoft.com/office/powerpoint/2010/main" val="3699241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EB738541-6225-48C5-A138-AEE90573133E}"/>
              </a:ext>
            </a:extLst>
          </p:cNvPr>
          <p:cNvSpPr>
            <a:spLocks noGrp="1"/>
          </p:cNvSpPr>
          <p:nvPr>
            <p:ph type="title"/>
          </p:nvPr>
        </p:nvSpPr>
        <p:spPr>
          <a:xfrm>
            <a:off x="551648" y="982810"/>
            <a:ext cx="8596668" cy="1320800"/>
          </a:xfrm>
        </p:spPr>
        <p:txBody>
          <a:bodyPr>
            <a:normAutofit/>
          </a:bodyPr>
          <a:lstStyle/>
          <a:p>
            <a:pPr marL="285750" indent="-285750">
              <a:spcBef>
                <a:spcPts val="1200"/>
              </a:spcBef>
              <a:buFont typeface="Arial" panose="020B0604020202020204" pitchFamily="34" charset="0"/>
              <a:buChar char="•"/>
            </a:pPr>
            <a:r>
              <a:rPr lang="en-US" sz="4000" b="1" dirty="0">
                <a:solidFill>
                  <a:srgbClr val="1B3049"/>
                </a:solidFill>
                <a:latin typeface="+mn-lt"/>
                <a:ea typeface="+mn-ea"/>
                <a:cs typeface="+mn-cs"/>
              </a:rPr>
              <a:t>Driving Safety – Part 2</a:t>
            </a:r>
          </a:p>
        </p:txBody>
      </p:sp>
      <p:sp>
        <p:nvSpPr>
          <p:cNvPr id="6" name="Rectangle 5">
            <a:extLst>
              <a:ext uri="{FF2B5EF4-FFF2-40B4-BE49-F238E27FC236}">
                <a16:creationId xmlns:a16="http://schemas.microsoft.com/office/drawing/2014/main" id="{B3DE5F78-8360-484A-8566-9B755F9FDD9C}"/>
              </a:ext>
            </a:extLst>
          </p:cNvPr>
          <p:cNvSpPr/>
          <p:nvPr/>
        </p:nvSpPr>
        <p:spPr>
          <a:xfrm>
            <a:off x="6821509" y="1718835"/>
            <a:ext cx="4349268" cy="584775"/>
          </a:xfrm>
          <a:prstGeom prst="rect">
            <a:avLst/>
          </a:prstGeom>
        </p:spPr>
        <p:txBody>
          <a:bodyPr wrap="none">
            <a:spAutoFit/>
          </a:bodyPr>
          <a:lstStyle/>
          <a:p>
            <a:r>
              <a:rPr lang="en-US" altLang="en-US" sz="3200" dirty="0">
                <a:solidFill>
                  <a:srgbClr val="90C226"/>
                </a:solidFill>
                <a:ea typeface="ヒラギノ角ゴ Pro W3" charset="-128"/>
                <a:cs typeface="+mj-cs"/>
              </a:rPr>
              <a:t>Loading and Unloading</a:t>
            </a:r>
            <a:endParaRPr lang="en-US" sz="2400" dirty="0"/>
          </a:p>
        </p:txBody>
      </p:sp>
      <p:sp>
        <p:nvSpPr>
          <p:cNvPr id="10" name="Rectangle 3">
            <a:extLst>
              <a:ext uri="{FF2B5EF4-FFF2-40B4-BE49-F238E27FC236}">
                <a16:creationId xmlns:a16="http://schemas.microsoft.com/office/drawing/2014/main" id="{AA8F5177-A66D-44A1-8A73-C6B8E3B1A250}"/>
              </a:ext>
            </a:extLst>
          </p:cNvPr>
          <p:cNvSpPr txBox="1">
            <a:spLocks noChangeArrowheads="1"/>
          </p:cNvSpPr>
          <p:nvPr/>
        </p:nvSpPr>
        <p:spPr>
          <a:xfrm>
            <a:off x="551648" y="2021983"/>
            <a:ext cx="4818845" cy="49838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spcBef>
                <a:spcPct val="25000"/>
              </a:spcBef>
            </a:pPr>
            <a:r>
              <a:rPr lang="en-US" altLang="en-US" sz="2200" dirty="0">
                <a:ea typeface="Arial" panose="020B0604020202020204" pitchFamily="34" charset="0"/>
              </a:rPr>
              <a:t>Never overload forklift </a:t>
            </a:r>
          </a:p>
          <a:p>
            <a:pPr lvl="1">
              <a:spcBef>
                <a:spcPct val="25000"/>
              </a:spcBef>
            </a:pPr>
            <a:r>
              <a:rPr lang="en-US" altLang="en-US" sz="2200" dirty="0">
                <a:ea typeface="Arial" panose="020B0604020202020204" pitchFamily="34" charset="0"/>
              </a:rPr>
              <a:t>Check load weight </a:t>
            </a:r>
          </a:p>
          <a:p>
            <a:pPr lvl="2">
              <a:lnSpc>
                <a:spcPct val="90000"/>
              </a:lnSpc>
              <a:buFont typeface="Courier New" panose="02070309020205020404" pitchFamily="49" charset="0"/>
              <a:buChar char="o"/>
            </a:pPr>
            <a:r>
              <a:rPr lang="en-US" altLang="en-US" sz="2200" dirty="0">
                <a:ea typeface="Arial" panose="020B0604020202020204" pitchFamily="34" charset="0"/>
              </a:rPr>
              <a:t>Locate load’s </a:t>
            </a:r>
            <a:br>
              <a:rPr lang="en-US" altLang="en-US" sz="2200" dirty="0">
                <a:ea typeface="Arial" panose="020B0604020202020204" pitchFamily="34" charset="0"/>
              </a:rPr>
            </a:br>
            <a:r>
              <a:rPr lang="en-US" altLang="en-US" sz="2200" dirty="0">
                <a:ea typeface="Arial" panose="020B0604020202020204" pitchFamily="34" charset="0"/>
              </a:rPr>
              <a:t>center of gravity</a:t>
            </a:r>
          </a:p>
          <a:p>
            <a:pPr lvl="1">
              <a:spcBef>
                <a:spcPct val="30000"/>
              </a:spcBef>
            </a:pPr>
            <a:r>
              <a:rPr lang="en-US" altLang="en-US" sz="2200" dirty="0">
                <a:ea typeface="Arial" panose="020B0604020202020204" pitchFamily="34" charset="0"/>
              </a:rPr>
              <a:t>Inspect the load</a:t>
            </a:r>
          </a:p>
          <a:p>
            <a:pPr lvl="1">
              <a:spcBef>
                <a:spcPct val="30000"/>
              </a:spcBef>
            </a:pPr>
            <a:r>
              <a:rPr lang="en-US" altLang="en-US" sz="2200" dirty="0">
                <a:ea typeface="Arial" panose="020B0604020202020204" pitchFamily="34" charset="0"/>
              </a:rPr>
              <a:t>Restack or secure unstable loads</a:t>
            </a:r>
          </a:p>
          <a:p>
            <a:pPr lvl="1">
              <a:spcBef>
                <a:spcPct val="30000"/>
              </a:spcBef>
            </a:pPr>
            <a:r>
              <a:rPr lang="en-US" altLang="en-US" sz="2200" dirty="0">
                <a:ea typeface="Arial" panose="020B0604020202020204" pitchFamily="34" charset="0"/>
              </a:rPr>
              <a:t>Be sure forks </a:t>
            </a:r>
            <a:br>
              <a:rPr lang="en-US" altLang="en-US" sz="2200" dirty="0">
                <a:ea typeface="Arial" panose="020B0604020202020204" pitchFamily="34" charset="0"/>
              </a:rPr>
            </a:br>
            <a:r>
              <a:rPr lang="en-US" altLang="en-US" sz="2200" dirty="0">
                <a:ea typeface="Arial" panose="020B0604020202020204" pitchFamily="34" charset="0"/>
              </a:rPr>
              <a:t>are under load</a:t>
            </a:r>
          </a:p>
          <a:p>
            <a:pPr lvl="1">
              <a:spcBef>
                <a:spcPct val="30000"/>
              </a:spcBef>
            </a:pPr>
            <a:r>
              <a:rPr lang="en-US" altLang="en-US" sz="2200" dirty="0">
                <a:ea typeface="Arial" panose="020B0604020202020204" pitchFamily="34" charset="0"/>
              </a:rPr>
              <a:t>Tow from rear </a:t>
            </a:r>
            <a:br>
              <a:rPr lang="en-US" altLang="en-US" sz="2200" dirty="0">
                <a:ea typeface="Arial" panose="020B0604020202020204" pitchFamily="34" charset="0"/>
              </a:rPr>
            </a:br>
            <a:r>
              <a:rPr lang="en-US" altLang="en-US" sz="2200" dirty="0">
                <a:ea typeface="Arial" panose="020B0604020202020204" pitchFamily="34" charset="0"/>
              </a:rPr>
              <a:t>towing pin</a:t>
            </a:r>
          </a:p>
        </p:txBody>
      </p:sp>
      <p:pic>
        <p:nvPicPr>
          <p:cNvPr id="11" name="Picture 10" descr="A yellow Forklift picking up load">
            <a:extLst>
              <a:ext uri="{FF2B5EF4-FFF2-40B4-BE49-F238E27FC236}">
                <a16:creationId xmlns:a16="http://schemas.microsoft.com/office/drawing/2014/main" id="{6FF1CC86-0D45-45DC-ACD2-A096A705F0FA}"/>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5665849" y="2561539"/>
            <a:ext cx="5297509" cy="35675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9101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E077CA81-FE55-4BEC-9226-2A45985BB342}"/>
              </a:ext>
            </a:extLst>
          </p:cNvPr>
          <p:cNvSpPr>
            <a:spLocks noGrp="1"/>
          </p:cNvSpPr>
          <p:nvPr>
            <p:ph type="title"/>
          </p:nvPr>
        </p:nvSpPr>
        <p:spPr>
          <a:xfrm>
            <a:off x="656552" y="1011013"/>
            <a:ext cx="8596668" cy="1320800"/>
          </a:xfrm>
        </p:spPr>
        <p:txBody>
          <a:bodyPr>
            <a:normAutofit/>
          </a:bodyPr>
          <a:lstStyle/>
          <a:p>
            <a:pPr marL="285750" indent="-285750">
              <a:spcBef>
                <a:spcPts val="1200"/>
              </a:spcBef>
              <a:buFont typeface="Arial" panose="020B0604020202020204" pitchFamily="34" charset="0"/>
              <a:buChar char="•"/>
            </a:pPr>
            <a:r>
              <a:rPr lang="en-US" sz="4000" b="1" dirty="0">
                <a:solidFill>
                  <a:srgbClr val="1B3049"/>
                </a:solidFill>
                <a:latin typeface="+mn-lt"/>
                <a:ea typeface="+mn-ea"/>
                <a:cs typeface="+mn-cs"/>
              </a:rPr>
              <a:t>Driving Safety – Part 3</a:t>
            </a:r>
          </a:p>
        </p:txBody>
      </p:sp>
      <p:sp>
        <p:nvSpPr>
          <p:cNvPr id="13" name="Rectangle 12">
            <a:extLst>
              <a:ext uri="{FF2B5EF4-FFF2-40B4-BE49-F238E27FC236}">
                <a16:creationId xmlns:a16="http://schemas.microsoft.com/office/drawing/2014/main" id="{9CAFD12F-41BD-40D6-916B-AAB3BCA09384}"/>
              </a:ext>
            </a:extLst>
          </p:cNvPr>
          <p:cNvSpPr/>
          <p:nvPr/>
        </p:nvSpPr>
        <p:spPr>
          <a:xfrm>
            <a:off x="7798946" y="1247844"/>
            <a:ext cx="2052741" cy="646331"/>
          </a:xfrm>
          <a:prstGeom prst="rect">
            <a:avLst/>
          </a:prstGeom>
        </p:spPr>
        <p:txBody>
          <a:bodyPr wrap="none">
            <a:spAutoFit/>
          </a:bodyPr>
          <a:lstStyle/>
          <a:p>
            <a:r>
              <a:rPr lang="en-US" altLang="en-US" sz="3600" dirty="0">
                <a:solidFill>
                  <a:srgbClr val="90C226"/>
                </a:solidFill>
                <a:ea typeface="ヒラギノ角ゴ Pro W3" charset="-128"/>
                <a:cs typeface="+mj-cs"/>
              </a:rPr>
              <a:t>Traveling</a:t>
            </a:r>
            <a:endParaRPr lang="en-US" sz="2400" dirty="0"/>
          </a:p>
        </p:txBody>
      </p:sp>
      <p:sp>
        <p:nvSpPr>
          <p:cNvPr id="11" name="Rectangle 23">
            <a:extLst>
              <a:ext uri="{FF2B5EF4-FFF2-40B4-BE49-F238E27FC236}">
                <a16:creationId xmlns:a16="http://schemas.microsoft.com/office/drawing/2014/main" id="{AE26BE87-9071-44EF-8696-4EE1208A7E83}"/>
              </a:ext>
            </a:extLst>
          </p:cNvPr>
          <p:cNvSpPr txBox="1">
            <a:spLocks noChangeArrowheads="1"/>
          </p:cNvSpPr>
          <p:nvPr/>
        </p:nvSpPr>
        <p:spPr>
          <a:xfrm>
            <a:off x="461963" y="2331813"/>
            <a:ext cx="3826688" cy="47644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spcBef>
                <a:spcPct val="30000"/>
              </a:spcBef>
            </a:pPr>
            <a:r>
              <a:rPr lang="en-US" altLang="en-US" sz="2400" dirty="0">
                <a:ea typeface="Arial" panose="020B0604020202020204" pitchFamily="34" charset="0"/>
              </a:rPr>
              <a:t>Look in the direction of travel</a:t>
            </a:r>
          </a:p>
          <a:p>
            <a:pPr lvl="1">
              <a:spcBef>
                <a:spcPct val="30000"/>
              </a:spcBef>
            </a:pPr>
            <a:r>
              <a:rPr lang="en-US" altLang="en-US" sz="2400" dirty="0">
                <a:ea typeface="Arial" panose="020B0604020202020204" pitchFamily="34" charset="0"/>
              </a:rPr>
              <a:t>Keep body inside cage</a:t>
            </a:r>
          </a:p>
          <a:p>
            <a:pPr lvl="1">
              <a:spcBef>
                <a:spcPct val="30000"/>
              </a:spcBef>
            </a:pPr>
            <a:r>
              <a:rPr lang="en-US" altLang="en-US" sz="2400" dirty="0">
                <a:ea typeface="Arial" panose="020B0604020202020204" pitchFamily="34" charset="0"/>
              </a:rPr>
              <a:t>Keep forks low when traveling</a:t>
            </a:r>
          </a:p>
          <a:p>
            <a:pPr lvl="1">
              <a:spcBef>
                <a:spcPct val="30000"/>
              </a:spcBef>
            </a:pPr>
            <a:r>
              <a:rPr lang="en-US" altLang="en-US" sz="2400" dirty="0">
                <a:ea typeface="Arial" panose="020B0604020202020204" pitchFamily="34" charset="0"/>
              </a:rPr>
              <a:t>Sound the horn</a:t>
            </a:r>
          </a:p>
          <a:p>
            <a:pPr lvl="1">
              <a:spcBef>
                <a:spcPct val="30000"/>
              </a:spcBef>
            </a:pPr>
            <a:r>
              <a:rPr lang="en-US" altLang="en-US" sz="2400" dirty="0">
                <a:ea typeface="Arial" panose="020B0604020202020204" pitchFamily="34" charset="0"/>
              </a:rPr>
              <a:t>Don’t speed</a:t>
            </a:r>
          </a:p>
          <a:p>
            <a:pPr lvl="1">
              <a:spcBef>
                <a:spcPct val="30000"/>
              </a:spcBef>
            </a:pPr>
            <a:r>
              <a:rPr lang="en-US" altLang="en-US" sz="2400" dirty="0">
                <a:ea typeface="Arial" panose="020B0604020202020204" pitchFamily="34" charset="0"/>
              </a:rPr>
              <a:t>Check clearance</a:t>
            </a:r>
          </a:p>
        </p:txBody>
      </p:sp>
      <p:pic>
        <p:nvPicPr>
          <p:cNvPr id="10" name="Picture 9" descr="LP Gas forklift traveling">
            <a:extLst>
              <a:ext uri="{FF2B5EF4-FFF2-40B4-BE49-F238E27FC236}">
                <a16:creationId xmlns:a16="http://schemas.microsoft.com/office/drawing/2014/main" id="{925FCD4F-37CA-411A-9F2F-5539EEA4FA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3065" y="2278203"/>
            <a:ext cx="6263425" cy="41612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4636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176A7869-D9B2-49A6-BC1E-A71F9B7451D7}"/>
              </a:ext>
            </a:extLst>
          </p:cNvPr>
          <p:cNvSpPr>
            <a:spLocks noGrp="1"/>
          </p:cNvSpPr>
          <p:nvPr>
            <p:ph type="title"/>
          </p:nvPr>
        </p:nvSpPr>
        <p:spPr>
          <a:xfrm>
            <a:off x="781243" y="1233775"/>
            <a:ext cx="8596668" cy="1320800"/>
          </a:xfrm>
        </p:spPr>
        <p:txBody>
          <a:bodyPr>
            <a:normAutofit/>
          </a:bodyPr>
          <a:lstStyle/>
          <a:p>
            <a:pPr marL="285750" indent="-285750">
              <a:spcBef>
                <a:spcPts val="1200"/>
              </a:spcBef>
              <a:buFont typeface="Arial" panose="020B0604020202020204" pitchFamily="34" charset="0"/>
              <a:buChar char="•"/>
            </a:pPr>
            <a:r>
              <a:rPr lang="en-US" sz="4000" b="1" dirty="0">
                <a:solidFill>
                  <a:srgbClr val="1B3049"/>
                </a:solidFill>
                <a:latin typeface="+mn-lt"/>
                <a:ea typeface="+mn-ea"/>
                <a:cs typeface="+mn-cs"/>
              </a:rPr>
              <a:t>Driving Safety – Part 4</a:t>
            </a:r>
          </a:p>
        </p:txBody>
      </p:sp>
      <p:sp>
        <p:nvSpPr>
          <p:cNvPr id="12" name="Rectangle 3">
            <a:extLst>
              <a:ext uri="{FF2B5EF4-FFF2-40B4-BE49-F238E27FC236}">
                <a16:creationId xmlns:a16="http://schemas.microsoft.com/office/drawing/2014/main" id="{70955D29-BB8E-474D-BDA9-13BE8072699B}"/>
              </a:ext>
            </a:extLst>
          </p:cNvPr>
          <p:cNvSpPr>
            <a:spLocks noGrp="1" noChangeArrowheads="1"/>
          </p:cNvSpPr>
          <p:nvPr>
            <p:ph idx="4294967295"/>
          </p:nvPr>
        </p:nvSpPr>
        <p:spPr>
          <a:xfrm>
            <a:off x="0" y="2374900"/>
            <a:ext cx="4110038" cy="4616450"/>
          </a:xfrm>
        </p:spPr>
        <p:txBody>
          <a:bodyPr/>
          <a:lstStyle/>
          <a:p>
            <a:pPr lvl="1" eaLnBrk="1" hangingPunct="1"/>
            <a:r>
              <a:rPr lang="en-US" altLang="en-US" sz="2200" dirty="0">
                <a:ea typeface="Arial" panose="020B0604020202020204" pitchFamily="34" charset="0"/>
              </a:rPr>
              <a:t>Avoid loose objects </a:t>
            </a:r>
            <a:br>
              <a:rPr lang="en-US" altLang="en-US" sz="2200" dirty="0">
                <a:ea typeface="Arial" panose="020B0604020202020204" pitchFamily="34" charset="0"/>
              </a:rPr>
            </a:br>
            <a:r>
              <a:rPr lang="en-US" altLang="en-US" sz="2200" dirty="0">
                <a:ea typeface="Arial" panose="020B0604020202020204" pitchFamily="34" charset="0"/>
              </a:rPr>
              <a:t>or holes</a:t>
            </a:r>
          </a:p>
          <a:p>
            <a:pPr lvl="1" eaLnBrk="1" hangingPunct="1"/>
            <a:r>
              <a:rPr lang="en-US" altLang="en-US" sz="2200" dirty="0">
                <a:ea typeface="Arial" panose="020B0604020202020204" pitchFamily="34" charset="0"/>
              </a:rPr>
              <a:t>Never carry passengers</a:t>
            </a:r>
          </a:p>
          <a:p>
            <a:pPr lvl="1" eaLnBrk="1" hangingPunct="1"/>
            <a:r>
              <a:rPr lang="en-US" altLang="en-US" sz="2200" dirty="0">
                <a:ea typeface="Arial" panose="020B0604020202020204" pitchFamily="34" charset="0"/>
              </a:rPr>
              <a:t>Pedestrians have </a:t>
            </a:r>
            <a:br>
              <a:rPr lang="en-US" altLang="en-US" sz="2200" dirty="0">
                <a:ea typeface="Arial" panose="020B0604020202020204" pitchFamily="34" charset="0"/>
              </a:rPr>
            </a:br>
            <a:r>
              <a:rPr lang="en-US" altLang="en-US" sz="2200" dirty="0">
                <a:ea typeface="Arial" panose="020B0604020202020204" pitchFamily="34" charset="0"/>
              </a:rPr>
              <a:t>the right-of-way</a:t>
            </a:r>
          </a:p>
          <a:p>
            <a:pPr lvl="1" eaLnBrk="1" hangingPunct="1"/>
            <a:r>
              <a:rPr lang="en-US" altLang="en-US" sz="2200" dirty="0">
                <a:ea typeface="Arial" panose="020B0604020202020204" pitchFamily="34" charset="0"/>
              </a:rPr>
              <a:t>Keep a safe distance from the edge of ramps or docks</a:t>
            </a:r>
          </a:p>
          <a:p>
            <a:pPr lvl="1" eaLnBrk="1" hangingPunct="1"/>
            <a:r>
              <a:rPr lang="en-US" altLang="en-US" sz="2200" dirty="0">
                <a:ea typeface="Arial" panose="020B0604020202020204" pitchFamily="34" charset="0"/>
              </a:rPr>
              <a:t>Never eat or drink</a:t>
            </a:r>
          </a:p>
          <a:p>
            <a:pPr lvl="1" eaLnBrk="1" hangingPunct="1"/>
            <a:r>
              <a:rPr lang="en-US" altLang="en-US" sz="2200" dirty="0">
                <a:ea typeface="Arial" panose="020B0604020202020204" pitchFamily="34" charset="0"/>
              </a:rPr>
              <a:t>No horseplay</a:t>
            </a:r>
          </a:p>
        </p:txBody>
      </p:sp>
      <p:sp>
        <p:nvSpPr>
          <p:cNvPr id="13" name="Rectangle 12">
            <a:extLst>
              <a:ext uri="{FF2B5EF4-FFF2-40B4-BE49-F238E27FC236}">
                <a16:creationId xmlns:a16="http://schemas.microsoft.com/office/drawing/2014/main" id="{9CAFD12F-41BD-40D6-916B-AAB3BCA09384}"/>
              </a:ext>
            </a:extLst>
          </p:cNvPr>
          <p:cNvSpPr/>
          <p:nvPr/>
        </p:nvSpPr>
        <p:spPr>
          <a:xfrm>
            <a:off x="7798946" y="1247844"/>
            <a:ext cx="2052741" cy="646331"/>
          </a:xfrm>
          <a:prstGeom prst="rect">
            <a:avLst/>
          </a:prstGeom>
        </p:spPr>
        <p:txBody>
          <a:bodyPr wrap="none">
            <a:spAutoFit/>
          </a:bodyPr>
          <a:lstStyle/>
          <a:p>
            <a:r>
              <a:rPr lang="en-US" altLang="en-US" sz="3600" dirty="0">
                <a:solidFill>
                  <a:srgbClr val="90C226"/>
                </a:solidFill>
                <a:ea typeface="ヒラギノ角ゴ Pro W3" charset="-128"/>
                <a:cs typeface="+mj-cs"/>
              </a:rPr>
              <a:t>Traveling</a:t>
            </a:r>
            <a:endParaRPr lang="en-US" sz="2400" dirty="0"/>
          </a:p>
        </p:txBody>
      </p:sp>
      <p:pic>
        <p:nvPicPr>
          <p:cNvPr id="3" name="Picture 2" descr="LP Gas forklift returning to warehouse">
            <a:extLst>
              <a:ext uri="{FF2B5EF4-FFF2-40B4-BE49-F238E27FC236}">
                <a16:creationId xmlns:a16="http://schemas.microsoft.com/office/drawing/2014/main" id="{457E09B4-FDF2-4CA1-B851-2A732E98FA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17270" y="2374855"/>
            <a:ext cx="6022578" cy="4047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1500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38332"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F3BD4084-EBF2-4BB8-BD7B-F8B81C9D6270}"/>
              </a:ext>
            </a:extLst>
          </p:cNvPr>
          <p:cNvSpPr>
            <a:spLocks noGrp="1"/>
          </p:cNvSpPr>
          <p:nvPr>
            <p:ph type="title"/>
          </p:nvPr>
        </p:nvSpPr>
        <p:spPr>
          <a:xfrm>
            <a:off x="885153" y="1074593"/>
            <a:ext cx="8596668" cy="1320800"/>
          </a:xfrm>
        </p:spPr>
        <p:txBody>
          <a:bodyPr>
            <a:normAutofit/>
          </a:bodyPr>
          <a:lstStyle/>
          <a:p>
            <a:pPr marL="285750" indent="-285750">
              <a:spcBef>
                <a:spcPts val="1200"/>
              </a:spcBef>
              <a:buFont typeface="Arial" panose="020B0604020202020204" pitchFamily="34" charset="0"/>
              <a:buChar char="•"/>
            </a:pPr>
            <a:r>
              <a:rPr lang="en-US" sz="4000" b="1" dirty="0">
                <a:solidFill>
                  <a:srgbClr val="1B3049"/>
                </a:solidFill>
                <a:latin typeface="+mn-lt"/>
                <a:ea typeface="+mn-ea"/>
                <a:cs typeface="+mn-cs"/>
              </a:rPr>
              <a:t>Driving Safety – Part 5</a:t>
            </a:r>
          </a:p>
        </p:txBody>
      </p:sp>
      <p:sp>
        <p:nvSpPr>
          <p:cNvPr id="14" name="Rectangle 3">
            <a:extLst>
              <a:ext uri="{FF2B5EF4-FFF2-40B4-BE49-F238E27FC236}">
                <a16:creationId xmlns:a16="http://schemas.microsoft.com/office/drawing/2014/main" id="{B64CEF95-71BF-4A8C-B63D-C144AB87D999}"/>
              </a:ext>
            </a:extLst>
          </p:cNvPr>
          <p:cNvSpPr>
            <a:spLocks noGrp="1" noChangeArrowheads="1"/>
          </p:cNvSpPr>
          <p:nvPr>
            <p:ph idx="4294967295"/>
          </p:nvPr>
        </p:nvSpPr>
        <p:spPr>
          <a:xfrm>
            <a:off x="0" y="2160588"/>
            <a:ext cx="4229100" cy="3881437"/>
          </a:xfrm>
        </p:spPr>
        <p:txBody>
          <a:bodyPr/>
          <a:lstStyle/>
          <a:p>
            <a:pPr lvl="1" eaLnBrk="1" hangingPunct="1">
              <a:spcBef>
                <a:spcPct val="35000"/>
              </a:spcBef>
            </a:pPr>
            <a:r>
              <a:rPr lang="en-US" altLang="en-US" sz="2200" dirty="0">
                <a:ea typeface="Arial" panose="020B0604020202020204" pitchFamily="34" charset="0"/>
              </a:rPr>
              <a:t>Inspect the dock plate</a:t>
            </a:r>
          </a:p>
          <a:p>
            <a:pPr lvl="1" eaLnBrk="1" hangingPunct="1">
              <a:spcBef>
                <a:spcPct val="35000"/>
              </a:spcBef>
            </a:pPr>
            <a:r>
              <a:rPr lang="en-US" altLang="en-US" sz="2200" dirty="0">
                <a:ea typeface="Arial" panose="020B0604020202020204" pitchFamily="34" charset="0"/>
              </a:rPr>
              <a:t>Check the trailer floor condition</a:t>
            </a:r>
          </a:p>
          <a:p>
            <a:pPr lvl="1" eaLnBrk="1" hangingPunct="1">
              <a:spcBef>
                <a:spcPct val="35000"/>
              </a:spcBef>
            </a:pPr>
            <a:r>
              <a:rPr lang="en-US" altLang="en-US" sz="2200" dirty="0">
                <a:ea typeface="Arial" panose="020B0604020202020204" pitchFamily="34" charset="0"/>
              </a:rPr>
              <a:t>Make sure trailer wheels are chocked</a:t>
            </a:r>
          </a:p>
          <a:p>
            <a:pPr lvl="1" eaLnBrk="1" hangingPunct="1">
              <a:spcBef>
                <a:spcPct val="35000"/>
              </a:spcBef>
            </a:pPr>
            <a:r>
              <a:rPr lang="en-US" altLang="en-US" sz="2200" dirty="0">
                <a:ea typeface="Arial" panose="020B0604020202020204" pitchFamily="34" charset="0"/>
              </a:rPr>
              <a:t>Ensure that the nose of the trailer is supported by the tractor or safety stabilizer</a:t>
            </a:r>
            <a:r>
              <a:rPr lang="en-US" altLang="en-US" sz="2200" dirty="0">
                <a:solidFill>
                  <a:srgbClr val="FF0000"/>
                </a:solidFill>
                <a:ea typeface="Arial" panose="020B0604020202020204" pitchFamily="34" charset="0"/>
              </a:rPr>
              <a:t>.</a:t>
            </a:r>
          </a:p>
        </p:txBody>
      </p:sp>
      <p:sp>
        <p:nvSpPr>
          <p:cNvPr id="13" name="Rectangle 12">
            <a:extLst>
              <a:ext uri="{FF2B5EF4-FFF2-40B4-BE49-F238E27FC236}">
                <a16:creationId xmlns:a16="http://schemas.microsoft.com/office/drawing/2014/main" id="{9CAFD12F-41BD-40D6-916B-AAB3BCA09384}"/>
              </a:ext>
            </a:extLst>
          </p:cNvPr>
          <p:cNvSpPr/>
          <p:nvPr/>
        </p:nvSpPr>
        <p:spPr>
          <a:xfrm>
            <a:off x="7655813" y="1411828"/>
            <a:ext cx="3102131" cy="646331"/>
          </a:xfrm>
          <a:prstGeom prst="rect">
            <a:avLst/>
          </a:prstGeom>
        </p:spPr>
        <p:txBody>
          <a:bodyPr wrap="none">
            <a:spAutoFit/>
          </a:bodyPr>
          <a:lstStyle/>
          <a:p>
            <a:r>
              <a:rPr lang="en-US" altLang="en-US" sz="3600" dirty="0">
                <a:solidFill>
                  <a:srgbClr val="90C226"/>
                </a:solidFill>
                <a:ea typeface="ヒラギノ角ゴ Pro W3" charset="-128"/>
                <a:cs typeface="+mj-cs"/>
              </a:rPr>
              <a:t>Loading Docks</a:t>
            </a:r>
            <a:endParaRPr lang="en-US" sz="2400" dirty="0"/>
          </a:p>
        </p:txBody>
      </p:sp>
      <p:pic>
        <p:nvPicPr>
          <p:cNvPr id="5" name="Picture 4" descr="Electric forklift loading Tractor trailer ">
            <a:extLst>
              <a:ext uri="{FF2B5EF4-FFF2-40B4-BE49-F238E27FC236}">
                <a16:creationId xmlns:a16="http://schemas.microsoft.com/office/drawing/2014/main" id="{8633E949-BA48-4ADA-8D99-FCDF79117727}"/>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5438332" y="2387734"/>
            <a:ext cx="5959162" cy="3972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9960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38332"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149BE98B-4A95-4562-962B-6781A8C6AD57}"/>
              </a:ext>
            </a:extLst>
          </p:cNvPr>
          <p:cNvSpPr>
            <a:spLocks noGrp="1"/>
          </p:cNvSpPr>
          <p:nvPr>
            <p:ph type="title"/>
          </p:nvPr>
        </p:nvSpPr>
        <p:spPr>
          <a:xfrm>
            <a:off x="365607" y="1111101"/>
            <a:ext cx="8596668" cy="1320800"/>
          </a:xfrm>
        </p:spPr>
        <p:txBody>
          <a:bodyPr>
            <a:normAutofit/>
          </a:bodyPr>
          <a:lstStyle/>
          <a:p>
            <a:pPr marL="285750" indent="-285750">
              <a:spcBef>
                <a:spcPts val="1200"/>
              </a:spcBef>
              <a:buFont typeface="Arial" panose="020B0604020202020204" pitchFamily="34" charset="0"/>
              <a:buChar char="•"/>
            </a:pPr>
            <a:r>
              <a:rPr lang="en-US" sz="4000" b="1" dirty="0">
                <a:solidFill>
                  <a:srgbClr val="1B3049"/>
                </a:solidFill>
                <a:latin typeface="+mn-lt"/>
                <a:ea typeface="+mn-ea"/>
                <a:cs typeface="+mn-cs"/>
              </a:rPr>
              <a:t>Driving Safety – Part 6</a:t>
            </a:r>
          </a:p>
        </p:txBody>
      </p:sp>
      <p:sp>
        <p:nvSpPr>
          <p:cNvPr id="14" name="Rectangle 3">
            <a:extLst>
              <a:ext uri="{FF2B5EF4-FFF2-40B4-BE49-F238E27FC236}">
                <a16:creationId xmlns:a16="http://schemas.microsoft.com/office/drawing/2014/main" id="{B64CEF95-71BF-4A8C-B63D-C144AB87D999}"/>
              </a:ext>
            </a:extLst>
          </p:cNvPr>
          <p:cNvSpPr>
            <a:spLocks noGrp="1" noChangeArrowheads="1"/>
          </p:cNvSpPr>
          <p:nvPr>
            <p:ph idx="4294967295"/>
          </p:nvPr>
        </p:nvSpPr>
        <p:spPr>
          <a:xfrm>
            <a:off x="0" y="2160588"/>
            <a:ext cx="4413250" cy="4506912"/>
          </a:xfrm>
        </p:spPr>
        <p:txBody>
          <a:bodyPr>
            <a:normAutofit/>
          </a:bodyPr>
          <a:lstStyle/>
          <a:p>
            <a:pPr lvl="1" eaLnBrk="1" hangingPunct="1">
              <a:spcBef>
                <a:spcPct val="35000"/>
              </a:spcBef>
            </a:pPr>
            <a:r>
              <a:rPr lang="en-US" altLang="en-US" sz="2200" dirty="0">
                <a:ea typeface="Arial" panose="020B0604020202020204" pitchFamily="34" charset="0"/>
              </a:rPr>
              <a:t>Inspect the dock plate</a:t>
            </a:r>
          </a:p>
          <a:p>
            <a:pPr lvl="1" eaLnBrk="1" hangingPunct="1">
              <a:spcBef>
                <a:spcPct val="35000"/>
              </a:spcBef>
            </a:pPr>
            <a:r>
              <a:rPr lang="en-US" altLang="en-US" sz="3600" dirty="0">
                <a:highlight>
                  <a:srgbClr val="FFFF00"/>
                </a:highlight>
                <a:ea typeface="Arial" panose="020B0604020202020204" pitchFamily="34" charset="0"/>
              </a:rPr>
              <a:t>Check the trailer floor condition</a:t>
            </a:r>
          </a:p>
          <a:p>
            <a:pPr lvl="1" eaLnBrk="1" hangingPunct="1">
              <a:spcBef>
                <a:spcPct val="35000"/>
              </a:spcBef>
            </a:pPr>
            <a:r>
              <a:rPr lang="en-US" altLang="en-US" sz="2200" dirty="0">
                <a:ea typeface="Arial" panose="020B0604020202020204" pitchFamily="34" charset="0"/>
              </a:rPr>
              <a:t>Make sure trailer wheels are chocked</a:t>
            </a:r>
          </a:p>
          <a:p>
            <a:pPr lvl="1" eaLnBrk="1" hangingPunct="1">
              <a:spcBef>
                <a:spcPct val="35000"/>
              </a:spcBef>
            </a:pPr>
            <a:r>
              <a:rPr lang="en-US" altLang="en-US" sz="2200" dirty="0">
                <a:ea typeface="Arial" panose="020B0604020202020204" pitchFamily="34" charset="0"/>
              </a:rPr>
              <a:t>Ensure that the nose of the trailer is supported by the tractor or safety stabilizer.</a:t>
            </a:r>
            <a:endParaRPr lang="en-US" altLang="en-US" sz="2200" dirty="0">
              <a:solidFill>
                <a:srgbClr val="FF0000"/>
              </a:solidFill>
              <a:ea typeface="Arial" panose="020B0604020202020204" pitchFamily="34" charset="0"/>
            </a:endParaRPr>
          </a:p>
        </p:txBody>
      </p:sp>
      <p:sp>
        <p:nvSpPr>
          <p:cNvPr id="13" name="Rectangle 12">
            <a:extLst>
              <a:ext uri="{FF2B5EF4-FFF2-40B4-BE49-F238E27FC236}">
                <a16:creationId xmlns:a16="http://schemas.microsoft.com/office/drawing/2014/main" id="{9CAFD12F-41BD-40D6-916B-AAB3BCA09384}"/>
              </a:ext>
            </a:extLst>
          </p:cNvPr>
          <p:cNvSpPr/>
          <p:nvPr/>
        </p:nvSpPr>
        <p:spPr>
          <a:xfrm>
            <a:off x="7624641" y="1448336"/>
            <a:ext cx="3102131" cy="646331"/>
          </a:xfrm>
          <a:prstGeom prst="rect">
            <a:avLst/>
          </a:prstGeom>
        </p:spPr>
        <p:txBody>
          <a:bodyPr wrap="none">
            <a:spAutoFit/>
          </a:bodyPr>
          <a:lstStyle/>
          <a:p>
            <a:r>
              <a:rPr lang="en-US" altLang="en-US" sz="3600" dirty="0">
                <a:solidFill>
                  <a:srgbClr val="90C226"/>
                </a:solidFill>
                <a:ea typeface="ヒラギノ角ゴ Pro W3" charset="-128"/>
                <a:cs typeface="+mj-cs"/>
              </a:rPr>
              <a:t>Loading Docks</a:t>
            </a:r>
            <a:endParaRPr lang="en-US" sz="2400" dirty="0"/>
          </a:p>
        </p:txBody>
      </p:sp>
      <p:pic>
        <p:nvPicPr>
          <p:cNvPr id="3" name="Picture 2" descr="Trailer split in two, weight limits exceeded">
            <a:extLst>
              <a:ext uri="{FF2B5EF4-FFF2-40B4-BE49-F238E27FC236}">
                <a16:creationId xmlns:a16="http://schemas.microsoft.com/office/drawing/2014/main" id="{6891AFF6-09B9-49B5-A3DA-3207DE6659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4714" y="2395471"/>
            <a:ext cx="6113783" cy="3752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5825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38332"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284E0B76-9C96-464D-BA5E-C7268F87C55C}"/>
              </a:ext>
            </a:extLst>
          </p:cNvPr>
          <p:cNvSpPr>
            <a:spLocks noGrp="1"/>
          </p:cNvSpPr>
          <p:nvPr>
            <p:ph type="title"/>
          </p:nvPr>
        </p:nvSpPr>
        <p:spPr/>
        <p:txBody>
          <a:bodyPr>
            <a:normAutofit/>
          </a:bodyPr>
          <a:lstStyle/>
          <a:p>
            <a:pPr marL="285750" indent="-285750">
              <a:spcBef>
                <a:spcPts val="1200"/>
              </a:spcBef>
              <a:buFont typeface="Arial" panose="020B0604020202020204" pitchFamily="34" charset="0"/>
              <a:buChar char="•"/>
            </a:pPr>
            <a:r>
              <a:rPr lang="en-US" sz="4000" b="1" dirty="0">
                <a:solidFill>
                  <a:srgbClr val="1B3049"/>
                </a:solidFill>
                <a:latin typeface="+mn-lt"/>
                <a:ea typeface="+mn-ea"/>
                <a:cs typeface="+mn-cs"/>
              </a:rPr>
              <a:t>Driving Safety – Part 7</a:t>
            </a:r>
          </a:p>
        </p:txBody>
      </p:sp>
      <p:sp>
        <p:nvSpPr>
          <p:cNvPr id="12" name="Rectangle 7">
            <a:extLst>
              <a:ext uri="{FF2B5EF4-FFF2-40B4-BE49-F238E27FC236}">
                <a16:creationId xmlns:a16="http://schemas.microsoft.com/office/drawing/2014/main" id="{9C937A89-6BDB-4CC3-A3BC-18F4D7FE99A3}"/>
              </a:ext>
            </a:extLst>
          </p:cNvPr>
          <p:cNvSpPr>
            <a:spLocks noGrp="1" noChangeArrowheads="1"/>
          </p:cNvSpPr>
          <p:nvPr>
            <p:ph idx="4294967295"/>
          </p:nvPr>
        </p:nvSpPr>
        <p:spPr>
          <a:xfrm>
            <a:off x="0" y="2520950"/>
            <a:ext cx="4414838" cy="4506913"/>
          </a:xfrm>
        </p:spPr>
        <p:txBody>
          <a:bodyPr>
            <a:normAutofit/>
          </a:bodyPr>
          <a:lstStyle/>
          <a:p>
            <a:pPr lvl="1" eaLnBrk="1" hangingPunct="1">
              <a:spcBef>
                <a:spcPct val="25000"/>
              </a:spcBef>
            </a:pPr>
            <a:r>
              <a:rPr lang="en-US" altLang="en-US" sz="2400" dirty="0">
                <a:ea typeface="Arial" panose="020B0604020202020204" pitchFamily="34" charset="0"/>
              </a:rPr>
              <a:t>Don’t block exits </a:t>
            </a:r>
            <a:br>
              <a:rPr lang="en-US" altLang="en-US" sz="2400" dirty="0">
                <a:ea typeface="Arial" panose="020B0604020202020204" pitchFamily="34" charset="0"/>
              </a:rPr>
            </a:br>
            <a:r>
              <a:rPr lang="en-US" altLang="en-US" sz="2400" dirty="0">
                <a:ea typeface="Arial" panose="020B0604020202020204" pitchFamily="34" charset="0"/>
              </a:rPr>
              <a:t>or aisles</a:t>
            </a:r>
          </a:p>
          <a:p>
            <a:pPr lvl="1" eaLnBrk="1" hangingPunct="1">
              <a:spcBef>
                <a:spcPct val="25000"/>
              </a:spcBef>
            </a:pPr>
            <a:r>
              <a:rPr lang="en-US" altLang="en-US" sz="2400" dirty="0">
                <a:ea typeface="Arial" panose="020B0604020202020204" pitchFamily="34" charset="0"/>
              </a:rPr>
              <a:t>Lower the forks</a:t>
            </a:r>
          </a:p>
          <a:p>
            <a:pPr lvl="1" eaLnBrk="1" hangingPunct="1">
              <a:spcBef>
                <a:spcPct val="25000"/>
              </a:spcBef>
            </a:pPr>
            <a:r>
              <a:rPr lang="en-US" altLang="en-US" sz="2400" dirty="0">
                <a:ea typeface="Arial" panose="020B0604020202020204" pitchFamily="34" charset="0"/>
              </a:rPr>
              <a:t>Set gear to </a:t>
            </a:r>
            <a:br>
              <a:rPr lang="en-US" altLang="en-US" sz="2400" dirty="0">
                <a:ea typeface="Arial" panose="020B0604020202020204" pitchFamily="34" charset="0"/>
              </a:rPr>
            </a:br>
            <a:r>
              <a:rPr lang="en-US" altLang="en-US" sz="2400" dirty="0">
                <a:ea typeface="Arial" panose="020B0604020202020204" pitchFamily="34" charset="0"/>
              </a:rPr>
              <a:t>neutral</a:t>
            </a:r>
          </a:p>
          <a:p>
            <a:pPr lvl="1" eaLnBrk="1" hangingPunct="1">
              <a:spcBef>
                <a:spcPct val="25000"/>
              </a:spcBef>
            </a:pPr>
            <a:r>
              <a:rPr lang="en-US" altLang="en-US" sz="2400" dirty="0">
                <a:ea typeface="Arial" panose="020B0604020202020204" pitchFamily="34" charset="0"/>
              </a:rPr>
              <a:t>Set the parking </a:t>
            </a:r>
            <a:br>
              <a:rPr lang="en-US" altLang="en-US" sz="2400" dirty="0">
                <a:ea typeface="Arial" panose="020B0604020202020204" pitchFamily="34" charset="0"/>
              </a:rPr>
            </a:br>
            <a:r>
              <a:rPr lang="en-US" altLang="en-US" sz="2400" dirty="0">
                <a:ea typeface="Arial" panose="020B0604020202020204" pitchFamily="34" charset="0"/>
              </a:rPr>
              <a:t>brake</a:t>
            </a:r>
          </a:p>
          <a:p>
            <a:pPr lvl="1" eaLnBrk="1" hangingPunct="1">
              <a:spcBef>
                <a:spcPct val="25000"/>
              </a:spcBef>
            </a:pPr>
            <a:r>
              <a:rPr lang="en-US" altLang="en-US" sz="2400" dirty="0">
                <a:ea typeface="Arial" panose="020B0604020202020204" pitchFamily="34" charset="0"/>
              </a:rPr>
              <a:t>Turn off the ignition</a:t>
            </a:r>
          </a:p>
        </p:txBody>
      </p:sp>
      <p:sp>
        <p:nvSpPr>
          <p:cNvPr id="13" name="Rectangle 12">
            <a:extLst>
              <a:ext uri="{FF2B5EF4-FFF2-40B4-BE49-F238E27FC236}">
                <a16:creationId xmlns:a16="http://schemas.microsoft.com/office/drawing/2014/main" id="{9CAFD12F-41BD-40D6-916B-AAB3BCA09384}"/>
              </a:ext>
            </a:extLst>
          </p:cNvPr>
          <p:cNvSpPr/>
          <p:nvPr/>
        </p:nvSpPr>
        <p:spPr>
          <a:xfrm>
            <a:off x="8242392" y="1494624"/>
            <a:ext cx="1690656" cy="646331"/>
          </a:xfrm>
          <a:prstGeom prst="rect">
            <a:avLst/>
          </a:prstGeom>
        </p:spPr>
        <p:txBody>
          <a:bodyPr wrap="none">
            <a:spAutoFit/>
          </a:bodyPr>
          <a:lstStyle/>
          <a:p>
            <a:r>
              <a:rPr lang="en-US" altLang="en-US" sz="3600" dirty="0">
                <a:solidFill>
                  <a:srgbClr val="90C226"/>
                </a:solidFill>
                <a:ea typeface="ヒラギノ角ゴ Pro W3" charset="-128"/>
                <a:cs typeface="+mj-cs"/>
              </a:rPr>
              <a:t>Parking</a:t>
            </a:r>
            <a:endParaRPr lang="en-US" sz="2400" dirty="0"/>
          </a:p>
        </p:txBody>
      </p:sp>
      <p:pic>
        <p:nvPicPr>
          <p:cNvPr id="5" name="Picture 4" descr="Electric forklift unloading Tractor trailer &#10;">
            <a:extLst>
              <a:ext uri="{FF2B5EF4-FFF2-40B4-BE49-F238E27FC236}">
                <a16:creationId xmlns:a16="http://schemas.microsoft.com/office/drawing/2014/main" id="{8633E949-BA48-4ADA-8D99-FCDF79117727}"/>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5438332" y="2387734"/>
            <a:ext cx="5959162" cy="3972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8331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A84F73E1-2F96-496B-B89B-DC435C9BA707}"/>
              </a:ext>
            </a:extLst>
          </p:cNvPr>
          <p:cNvSpPr>
            <a:spLocks noGrp="1"/>
          </p:cNvSpPr>
          <p:nvPr>
            <p:ph type="title"/>
          </p:nvPr>
        </p:nvSpPr>
        <p:spPr>
          <a:xfrm>
            <a:off x="335522" y="951997"/>
            <a:ext cx="8596668" cy="1320800"/>
          </a:xfrm>
        </p:spPr>
        <p:txBody>
          <a:bodyPr/>
          <a:lstStyle/>
          <a:p>
            <a:pPr marL="285750" indent="-285750">
              <a:spcBef>
                <a:spcPts val="1200"/>
              </a:spcBef>
              <a:buFont typeface="Arial" panose="020B0604020202020204" pitchFamily="34" charset="0"/>
              <a:buChar char="•"/>
            </a:pPr>
            <a:r>
              <a:rPr lang="en-US" b="1" dirty="0">
                <a:solidFill>
                  <a:srgbClr val="1B3049"/>
                </a:solidFill>
                <a:latin typeface="+mn-lt"/>
                <a:ea typeface="+mn-ea"/>
                <a:cs typeface="+mn-cs"/>
              </a:rPr>
              <a:t>Don’t leave a forklift unattended.</a:t>
            </a:r>
          </a:p>
          <a:p>
            <a:endParaRPr lang="en-US" dirty="0"/>
          </a:p>
        </p:txBody>
      </p:sp>
      <p:sp>
        <p:nvSpPr>
          <p:cNvPr id="9" name="Rectangle 2">
            <a:extLst>
              <a:ext uri="{FF2B5EF4-FFF2-40B4-BE49-F238E27FC236}">
                <a16:creationId xmlns:a16="http://schemas.microsoft.com/office/drawing/2014/main" id="{123B0565-206B-4B03-9EC4-626F185865A6}"/>
              </a:ext>
            </a:extLst>
          </p:cNvPr>
          <p:cNvSpPr>
            <a:spLocks noChangeArrowheads="1"/>
          </p:cNvSpPr>
          <p:nvPr/>
        </p:nvSpPr>
        <p:spPr bwMode="auto">
          <a:xfrm>
            <a:off x="235948" y="2264773"/>
            <a:ext cx="5059362"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1">
              <a:buClr>
                <a:srgbClr val="005595"/>
              </a:buClr>
            </a:pPr>
            <a:r>
              <a:rPr lang="en-US" altLang="en-US" sz="2000" dirty="0">
                <a:ea typeface="ヒラギノ角ゴ Pro W3" charset="-128"/>
              </a:rPr>
              <a:t>A forklift is considered "unattended" when the operator is 25 ft. or more away from the vehicle even if it remains in his view, or whenever the operator leaves the vehicle and it is not in his view. </a:t>
            </a:r>
          </a:p>
          <a:p>
            <a:pPr lvl="1">
              <a:buClr>
                <a:srgbClr val="005595"/>
              </a:buClr>
            </a:pPr>
            <a:r>
              <a:rPr lang="en-US" altLang="en-US" sz="2000" dirty="0">
                <a:ea typeface="ヒラギノ角ゴ Pro W3" charset="-128"/>
              </a:rPr>
              <a:t>When a forklift is left unattended, forks must be fully lowered, </a:t>
            </a:r>
            <a:r>
              <a:rPr lang="en-US" altLang="en-US" sz="2000" dirty="0">
                <a:highlight>
                  <a:srgbClr val="FFFF00"/>
                </a:highlight>
                <a:ea typeface="ヒラギノ角ゴ Pro W3" charset="-128"/>
              </a:rPr>
              <a:t>controls neutralized</a:t>
            </a:r>
            <a:r>
              <a:rPr lang="en-US" altLang="en-US" sz="2000" dirty="0">
                <a:ea typeface="ヒラギノ角ゴ Pro W3" charset="-128"/>
              </a:rPr>
              <a:t>, power shut off, and brakes set. </a:t>
            </a:r>
          </a:p>
          <a:p>
            <a:pPr lvl="1">
              <a:buClr>
                <a:srgbClr val="005595"/>
              </a:buClr>
            </a:pPr>
            <a:r>
              <a:rPr lang="en-US" altLang="en-US" sz="2000" dirty="0">
                <a:ea typeface="ヒラギノ角ゴ Pro W3" charset="-128"/>
              </a:rPr>
              <a:t>Wheels must be blocked if the truck is parked on an incline. </a:t>
            </a:r>
          </a:p>
        </p:txBody>
      </p:sp>
      <p:pic>
        <p:nvPicPr>
          <p:cNvPr id="5" name="Picture 4" descr="Forklift with raised unattended load ">
            <a:extLst>
              <a:ext uri="{FF2B5EF4-FFF2-40B4-BE49-F238E27FC236}">
                <a16:creationId xmlns:a16="http://schemas.microsoft.com/office/drawing/2014/main" id="{E6B161DF-BA89-4F87-AA8F-64B7AD964368}"/>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550940" y="1942798"/>
            <a:ext cx="4762500" cy="4432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6294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E90C7DED-EAB6-45A4-83CF-108AC4EB0628}"/>
              </a:ext>
            </a:extLst>
          </p:cNvPr>
          <p:cNvSpPr>
            <a:spLocks noGrp="1"/>
          </p:cNvSpPr>
          <p:nvPr>
            <p:ph type="title"/>
          </p:nvPr>
        </p:nvSpPr>
        <p:spPr>
          <a:xfrm>
            <a:off x="335522" y="846337"/>
            <a:ext cx="8596668" cy="1320800"/>
          </a:xfrm>
        </p:spPr>
        <p:txBody>
          <a:bodyPr>
            <a:noAutofit/>
          </a:bodyPr>
          <a:lstStyle/>
          <a:p>
            <a:pPr marL="285750" indent="-285750">
              <a:spcBef>
                <a:spcPts val="1200"/>
              </a:spcBef>
              <a:buFont typeface="Arial" panose="020B0604020202020204" pitchFamily="34" charset="0"/>
              <a:buChar char="•"/>
            </a:pPr>
            <a:r>
              <a:rPr lang="en-US" b="1" dirty="0">
                <a:solidFill>
                  <a:srgbClr val="1B3049"/>
                </a:solidFill>
                <a:latin typeface="+mn-lt"/>
                <a:ea typeface="+mn-ea"/>
                <a:cs typeface="+mn-cs"/>
              </a:rPr>
              <a:t>Don’t leave a forklift unattended. – Part 2</a:t>
            </a:r>
          </a:p>
        </p:txBody>
      </p:sp>
      <p:sp>
        <p:nvSpPr>
          <p:cNvPr id="9" name="Rectangle 2">
            <a:extLst>
              <a:ext uri="{FF2B5EF4-FFF2-40B4-BE49-F238E27FC236}">
                <a16:creationId xmlns:a16="http://schemas.microsoft.com/office/drawing/2014/main" id="{123B0565-206B-4B03-9EC4-626F185865A6}"/>
              </a:ext>
            </a:extLst>
          </p:cNvPr>
          <p:cNvSpPr>
            <a:spLocks noChangeArrowheads="1"/>
          </p:cNvSpPr>
          <p:nvPr/>
        </p:nvSpPr>
        <p:spPr bwMode="auto">
          <a:xfrm>
            <a:off x="566670" y="2205911"/>
            <a:ext cx="5059362"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1">
              <a:buClr>
                <a:srgbClr val="005595"/>
              </a:buClr>
            </a:pPr>
            <a:r>
              <a:rPr lang="en-US" altLang="en-US" sz="2000" dirty="0">
                <a:solidFill>
                  <a:schemeClr val="bg1">
                    <a:lumMod val="75000"/>
                  </a:schemeClr>
                </a:solidFill>
                <a:ea typeface="ヒラギノ角ゴ Pro W3" charset="-128"/>
              </a:rPr>
              <a:t>A forklift is considered "unattended" when the operator is 25 ft. or more away from the vehicle even if it remains in his view, or whenever the operator leaves the vehicle and it is not in his view. </a:t>
            </a:r>
          </a:p>
          <a:p>
            <a:pPr lvl="1">
              <a:buClr>
                <a:srgbClr val="005595"/>
              </a:buClr>
            </a:pPr>
            <a:r>
              <a:rPr lang="en-US" altLang="en-US" sz="2000" dirty="0">
                <a:solidFill>
                  <a:schemeClr val="bg1">
                    <a:lumMod val="75000"/>
                  </a:schemeClr>
                </a:solidFill>
                <a:ea typeface="ヒラギノ角ゴ Pro W3" charset="-128"/>
              </a:rPr>
              <a:t>When a forklift is left unattended, forks must be fully lowered, controls neutralized, power shut off, and brakes set. </a:t>
            </a:r>
          </a:p>
          <a:p>
            <a:pPr lvl="1">
              <a:buClr>
                <a:srgbClr val="005595"/>
              </a:buClr>
            </a:pPr>
            <a:r>
              <a:rPr lang="en-US" altLang="en-US" sz="2000" dirty="0">
                <a:solidFill>
                  <a:schemeClr val="bg1">
                    <a:lumMod val="75000"/>
                  </a:schemeClr>
                </a:solidFill>
                <a:ea typeface="ヒラギノ角ゴ Pro W3" charset="-128"/>
              </a:rPr>
              <a:t>Wheels must be blocked if the truck is parked on an incline. </a:t>
            </a:r>
          </a:p>
        </p:txBody>
      </p:sp>
      <p:pic>
        <p:nvPicPr>
          <p:cNvPr id="5" name="Picture 4" descr="Forklift with raised unattended load ">
            <a:extLst>
              <a:ext uri="{FF2B5EF4-FFF2-40B4-BE49-F238E27FC236}">
                <a16:creationId xmlns:a16="http://schemas.microsoft.com/office/drawing/2014/main" id="{E6B161DF-BA89-4F87-AA8F-64B7AD964368}"/>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550940" y="1929919"/>
            <a:ext cx="4762500" cy="4432300"/>
          </a:xfrm>
          <a:prstGeom prst="rect">
            <a:avLst/>
          </a:prstGeom>
          <a:ln>
            <a:noFill/>
          </a:ln>
          <a:effectLst>
            <a:outerShdw blurRad="292100" dist="139700" dir="2700000" algn="tl" rotWithShape="0">
              <a:srgbClr val="333333">
                <a:alpha val="65000"/>
              </a:srgbClr>
            </a:outerShdw>
          </a:effectLst>
        </p:spPr>
      </p:pic>
      <p:sp>
        <p:nvSpPr>
          <p:cNvPr id="10" name="TextBox 12">
            <a:extLst>
              <a:ext uri="{FF2B5EF4-FFF2-40B4-BE49-F238E27FC236}">
                <a16:creationId xmlns:a16="http://schemas.microsoft.com/office/drawing/2014/main" id="{CB2F11DE-5461-4571-BCCE-14F275ADFDA6}"/>
              </a:ext>
            </a:extLst>
          </p:cNvPr>
          <p:cNvSpPr txBox="1">
            <a:spLocks noChangeArrowheads="1"/>
          </p:cNvSpPr>
          <p:nvPr/>
        </p:nvSpPr>
        <p:spPr bwMode="auto">
          <a:xfrm>
            <a:off x="965916" y="3026537"/>
            <a:ext cx="9948278" cy="1815882"/>
          </a:xfrm>
          <a:prstGeom prst="rect">
            <a:avLst/>
          </a:prstGeom>
          <a:solidFill>
            <a:srgbClr val="FFFF00"/>
          </a:solidFill>
          <a:ln w="28575">
            <a:solidFill>
              <a:schemeClr val="tx1">
                <a:lumMod val="95000"/>
                <a:lumOff val="5000"/>
              </a:schemeClr>
            </a:solidFill>
          </a:ln>
          <a:effectLst>
            <a:outerShdw blurRad="50800" dist="38100" dir="2700000" algn="tl" rotWithShape="0">
              <a:prstClr val="black">
                <a:alpha val="40000"/>
              </a:prstClr>
            </a:outerShdw>
          </a:effectLst>
        </p:spPr>
        <p:txBody>
          <a:bodyPr wrap="square">
            <a:spAutoFit/>
          </a:bodyPr>
          <a:lstStyle>
            <a:lvl1pPr>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800" b="0" dirty="0"/>
              <a:t>When the operator of  a forklift is within 25 ft. of the truck still in his view, the load engaging means must be fully lowered, controls neutralized, and the brakes set to prevent movement, but  the power does not need to be shut off.</a:t>
            </a:r>
          </a:p>
        </p:txBody>
      </p:sp>
    </p:spTree>
    <p:extLst>
      <p:ext uri="{BB962C8B-B14F-4D97-AF65-F5344CB8AC3E}">
        <p14:creationId xmlns:p14="http://schemas.microsoft.com/office/powerpoint/2010/main" val="3822576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AE9A1CC0-756E-4ADE-81AD-4EDCD06D2FC4}"/>
              </a:ext>
            </a:extLst>
          </p:cNvPr>
          <p:cNvSpPr>
            <a:spLocks noGrp="1"/>
          </p:cNvSpPr>
          <p:nvPr>
            <p:ph type="title"/>
          </p:nvPr>
        </p:nvSpPr>
        <p:spPr>
          <a:xfrm>
            <a:off x="477178" y="963855"/>
            <a:ext cx="8596668" cy="1320800"/>
          </a:xfrm>
        </p:spPr>
        <p:txBody>
          <a:bodyPr/>
          <a:lstStyle/>
          <a:p>
            <a:pPr marL="285750" indent="-285750">
              <a:spcBef>
                <a:spcPts val="1200"/>
              </a:spcBef>
              <a:buFont typeface="Arial" panose="020B0604020202020204" pitchFamily="34" charset="0"/>
              <a:buChar char="•"/>
            </a:pPr>
            <a:r>
              <a:rPr lang="en-US" b="1" dirty="0">
                <a:solidFill>
                  <a:srgbClr val="1B3049"/>
                </a:solidFill>
                <a:latin typeface="+mn-lt"/>
                <a:ea typeface="+mn-ea"/>
                <a:cs typeface="+mn-cs"/>
              </a:rPr>
              <a:t>What to do in case of a </a:t>
            </a:r>
            <a:r>
              <a:rPr lang="en-US" b="1" dirty="0" err="1">
                <a:solidFill>
                  <a:srgbClr val="1B3049"/>
                </a:solidFill>
                <a:latin typeface="+mn-lt"/>
                <a:ea typeface="+mn-ea"/>
                <a:cs typeface="+mn-cs"/>
              </a:rPr>
              <a:t>tipover</a:t>
            </a:r>
            <a:endParaRPr lang="en-US" b="1" dirty="0">
              <a:solidFill>
                <a:srgbClr val="1B3049"/>
              </a:solidFill>
              <a:latin typeface="+mn-lt"/>
              <a:ea typeface="+mn-ea"/>
              <a:cs typeface="+mn-cs"/>
            </a:endParaRPr>
          </a:p>
          <a:p>
            <a:endParaRPr lang="en-US" dirty="0"/>
          </a:p>
        </p:txBody>
      </p:sp>
      <p:sp>
        <p:nvSpPr>
          <p:cNvPr id="11" name="Rectangle 4">
            <a:extLst>
              <a:ext uri="{FF2B5EF4-FFF2-40B4-BE49-F238E27FC236}">
                <a16:creationId xmlns:a16="http://schemas.microsoft.com/office/drawing/2014/main" id="{DF096DEA-F1BF-4F29-8809-B4464B9DC1F5}"/>
              </a:ext>
            </a:extLst>
          </p:cNvPr>
          <p:cNvSpPr>
            <a:spLocks noChangeArrowheads="1"/>
          </p:cNvSpPr>
          <p:nvPr/>
        </p:nvSpPr>
        <p:spPr bwMode="auto">
          <a:xfrm>
            <a:off x="168105" y="2284655"/>
            <a:ext cx="5787587"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1" eaLnBrk="1" hangingPunct="1"/>
            <a:r>
              <a:rPr lang="en-US" altLang="en-US" sz="2400" dirty="0">
                <a:ea typeface="ヒラギノ角ゴ Pro W3" charset="-128"/>
              </a:rPr>
              <a:t>If the forklift tips, keep your arms and legs inside and hold on to the steering wheel.  </a:t>
            </a:r>
          </a:p>
          <a:p>
            <a:pPr lvl="1" eaLnBrk="1" hangingPunct="1"/>
            <a:endParaRPr lang="en-US" altLang="en-US" sz="2400" dirty="0">
              <a:ea typeface="ヒラギノ角ゴ Pro W3" charset="-128"/>
            </a:endParaRPr>
          </a:p>
          <a:p>
            <a:pPr lvl="1" eaLnBrk="1" hangingPunct="1"/>
            <a:r>
              <a:rPr lang="en-US" altLang="en-US" sz="2400" dirty="0">
                <a:ea typeface="ヒラギノ角ゴ Pro W3" charset="-128"/>
              </a:rPr>
              <a:t>Don’t attempt to jump out – you can’t move faster than the forklift can tip over.  Most people who attempt to jump are killed by the impact of the overhead guard.</a:t>
            </a:r>
          </a:p>
        </p:txBody>
      </p:sp>
      <p:pic>
        <p:nvPicPr>
          <p:cNvPr id="12" name="Picture 2" descr="Forklift Tip over Warning Label">
            <a:extLst>
              <a:ext uri="{FF2B5EF4-FFF2-40B4-BE49-F238E27FC236}">
                <a16:creationId xmlns:a16="http://schemas.microsoft.com/office/drawing/2014/main" id="{B1E1AF8A-CB08-4D5C-8E8F-29E736F33853}"/>
              </a:ext>
            </a:extLst>
          </p:cNvPr>
          <p:cNvPicPr>
            <a:picLocks noChangeAspect="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6430255" y="2015612"/>
            <a:ext cx="5287182" cy="3253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599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81414A12-82F3-4489-99EA-1488761219BB}"/>
              </a:ext>
            </a:extLst>
          </p:cNvPr>
          <p:cNvSpPr>
            <a:spLocks noGrp="1"/>
          </p:cNvSpPr>
          <p:nvPr>
            <p:ph type="title"/>
          </p:nvPr>
        </p:nvSpPr>
        <p:spPr>
          <a:xfrm>
            <a:off x="469516" y="1070961"/>
            <a:ext cx="8596668" cy="1320800"/>
          </a:xfrm>
        </p:spPr>
        <p:txBody>
          <a:bodyPr/>
          <a:lstStyle/>
          <a:p>
            <a:pPr marL="285750" indent="-285750">
              <a:spcBef>
                <a:spcPts val="1200"/>
              </a:spcBef>
              <a:buFont typeface="Arial" panose="020B0604020202020204" pitchFamily="34" charset="0"/>
              <a:buChar char="•"/>
            </a:pPr>
            <a:r>
              <a:rPr lang="en-US" b="1" dirty="0">
                <a:solidFill>
                  <a:srgbClr val="1B3049"/>
                </a:solidFill>
                <a:latin typeface="+mn-lt"/>
                <a:ea typeface="+mn-ea"/>
                <a:cs typeface="+mn-cs"/>
              </a:rPr>
              <a:t>Don’t travel with a raised load</a:t>
            </a:r>
          </a:p>
          <a:p>
            <a:endParaRPr lang="en-US" dirty="0"/>
          </a:p>
        </p:txBody>
      </p:sp>
      <p:pic>
        <p:nvPicPr>
          <p:cNvPr id="3" name="Picture 2" descr="Traveling with load in the air">
            <a:extLst>
              <a:ext uri="{FF2B5EF4-FFF2-40B4-BE49-F238E27FC236}">
                <a16:creationId xmlns:a16="http://schemas.microsoft.com/office/drawing/2014/main" id="{72FE51AF-8E60-4E7A-AB82-71211192AADE}"/>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234696" y="2510726"/>
            <a:ext cx="9794928" cy="3673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273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447484" y="2611526"/>
            <a:ext cx="3300646" cy="1951244"/>
          </a:xfrm>
        </p:spPr>
        <p:txBody>
          <a:bodyPr anchor="ctr">
            <a:normAutofit/>
          </a:bodyPr>
          <a:lstStyle/>
          <a:p>
            <a:r>
              <a:rPr lang="en-US" altLang="en-US" sz="5400" b="1" dirty="0"/>
              <a:t>Module-1</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91185"/>
            <a:ext cx="6855192" cy="5216092"/>
          </a:xfrm>
        </p:spPr>
        <p:txBody>
          <a:bodyPr anchor="ctr">
            <a:normAutofit/>
          </a:bodyPr>
          <a:lstStyle/>
          <a:p>
            <a:pPr marL="285750" indent="-285750">
              <a:buFont typeface="Arial" panose="020B0604020202020204" pitchFamily="34" charset="0"/>
              <a:buChar char="•"/>
            </a:pPr>
            <a:r>
              <a:rPr lang="en-US" sz="4800" b="1" dirty="0">
                <a:solidFill>
                  <a:srgbClr val="1B3049"/>
                </a:solidFill>
              </a:rPr>
              <a:t>P.I.T. Types &amp; How they work</a:t>
            </a:r>
          </a:p>
          <a:p>
            <a:pPr marL="285750" indent="-285750">
              <a:buFont typeface="Arial" panose="020B0604020202020204" pitchFamily="34" charset="0"/>
              <a:buChar char="•"/>
            </a:pPr>
            <a:endParaRPr lang="en-US" sz="1000" b="1" dirty="0">
              <a:solidFill>
                <a:srgbClr val="1B3049"/>
              </a:solidFill>
            </a:endParaRPr>
          </a:p>
          <a:p>
            <a:pPr marL="285750" indent="-285750">
              <a:buFont typeface="Arial" panose="020B0604020202020204" pitchFamily="34" charset="0"/>
              <a:buChar char="•"/>
            </a:pPr>
            <a:r>
              <a:rPr lang="en-US" sz="4800" b="1" dirty="0">
                <a:solidFill>
                  <a:schemeClr val="bg2">
                    <a:lumMod val="90000"/>
                  </a:schemeClr>
                </a:solidFill>
              </a:rPr>
              <a:t>Pre-Start Inspection</a:t>
            </a:r>
          </a:p>
          <a:p>
            <a:pPr marL="285750" indent="-285750">
              <a:buFont typeface="Arial" panose="020B0604020202020204" pitchFamily="34" charset="0"/>
              <a:buChar char="•"/>
            </a:pPr>
            <a:endParaRPr lang="en-US" sz="1000" b="1" dirty="0">
              <a:solidFill>
                <a:schemeClr val="bg2">
                  <a:lumMod val="90000"/>
                </a:schemeClr>
              </a:solidFill>
            </a:endParaRPr>
          </a:p>
          <a:p>
            <a:pPr marL="285750" indent="-285750">
              <a:spcBef>
                <a:spcPts val="1200"/>
              </a:spcBef>
              <a:buFont typeface="Arial" panose="020B0604020202020204" pitchFamily="34" charset="0"/>
              <a:buChar char="•"/>
            </a:pPr>
            <a:r>
              <a:rPr lang="en-US" sz="4800" b="1" dirty="0">
                <a:solidFill>
                  <a:schemeClr val="bg2">
                    <a:lumMod val="90000"/>
                  </a:schemeClr>
                </a:solidFill>
              </a:rPr>
              <a:t>Driving Safety</a:t>
            </a:r>
          </a:p>
          <a:p>
            <a:pPr marL="285750" indent="-285750">
              <a:spcBef>
                <a:spcPts val="1200"/>
              </a:spcBef>
              <a:buFont typeface="Arial" panose="020B0604020202020204" pitchFamily="34" charset="0"/>
              <a:buChar char="•"/>
            </a:pPr>
            <a:endParaRPr lang="en-US" sz="1000" b="1" dirty="0">
              <a:solidFill>
                <a:schemeClr val="bg2">
                  <a:lumMod val="90000"/>
                </a:schemeClr>
              </a:solidFill>
            </a:endParaRPr>
          </a:p>
          <a:p>
            <a:pPr marL="285750" indent="-285750">
              <a:spcBef>
                <a:spcPts val="600"/>
              </a:spcBef>
              <a:buFont typeface="Arial" panose="020B0604020202020204" pitchFamily="34" charset="0"/>
              <a:buChar char="•"/>
            </a:pPr>
            <a:r>
              <a:rPr lang="en-US" sz="4800" b="1" dirty="0">
                <a:solidFill>
                  <a:schemeClr val="bg2">
                    <a:lumMod val="90000"/>
                  </a:schemeClr>
                </a:solidFill>
              </a:rPr>
              <a:t>Maintenance</a:t>
            </a:r>
          </a:p>
          <a:p>
            <a:endParaRPr lang="en-US" dirty="0"/>
          </a:p>
        </p:txBody>
      </p:sp>
    </p:spTree>
    <p:extLst>
      <p:ext uri="{BB962C8B-B14F-4D97-AF65-F5344CB8AC3E}">
        <p14:creationId xmlns:p14="http://schemas.microsoft.com/office/powerpoint/2010/main" val="497281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9A4505C9-A949-4F82-8429-D2A3C1262C2D}"/>
              </a:ext>
            </a:extLst>
          </p:cNvPr>
          <p:cNvSpPr>
            <a:spLocks noGrp="1"/>
          </p:cNvSpPr>
          <p:nvPr>
            <p:ph type="title"/>
          </p:nvPr>
        </p:nvSpPr>
        <p:spPr/>
        <p:txBody>
          <a:bodyPr/>
          <a:lstStyle/>
          <a:p>
            <a:pPr marL="342900" indent="-342900">
              <a:spcBef>
                <a:spcPct val="20000"/>
              </a:spcBef>
              <a:buClr>
                <a:srgbClr val="A50021"/>
              </a:buClr>
              <a:buFont typeface="Wingdings" panose="05000000000000000000" pitchFamily="2" charset="2"/>
              <a:buChar char="§"/>
            </a:pPr>
            <a:r>
              <a:rPr lang="en-US" sz="2400" b="1" dirty="0">
                <a:solidFill>
                  <a:schemeClr val="tx1"/>
                </a:solidFill>
                <a:latin typeface="Arial" panose="020B0604020202020204" pitchFamily="34" charset="0"/>
                <a:ea typeface="ヒラギノ角ゴ Pro W3" charset="-128"/>
                <a:cs typeface="Arial" panose="020B0604020202020204" pitchFamily="34" charset="0"/>
              </a:rPr>
              <a:t>Seatbelts</a:t>
            </a:r>
          </a:p>
          <a:p>
            <a:endParaRPr lang="en-US" dirty="0"/>
          </a:p>
        </p:txBody>
      </p:sp>
      <p:sp>
        <p:nvSpPr>
          <p:cNvPr id="9" name="TextBox 2">
            <a:extLst>
              <a:ext uri="{FF2B5EF4-FFF2-40B4-BE49-F238E27FC236}">
                <a16:creationId xmlns:a16="http://schemas.microsoft.com/office/drawing/2014/main" id="{56D44055-90AF-4461-9C8E-A2DFADB88A26}"/>
              </a:ext>
            </a:extLst>
          </p:cNvPr>
          <p:cNvSpPr txBox="1">
            <a:spLocks noChangeArrowheads="1"/>
          </p:cNvSpPr>
          <p:nvPr/>
        </p:nvSpPr>
        <p:spPr bwMode="auto">
          <a:xfrm>
            <a:off x="971549" y="1134552"/>
            <a:ext cx="5739217" cy="262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eaLnBrk="1" hangingPunct="1">
              <a:buNone/>
            </a:pPr>
            <a:endParaRPr lang="en-US" altLang="en-US" sz="2400" dirty="0"/>
          </a:p>
          <a:p>
            <a:pPr lvl="1" eaLnBrk="1" hangingPunct="1"/>
            <a:r>
              <a:rPr lang="en-US" altLang="en-US" sz="2200" dirty="0">
                <a:ea typeface="ヒラギノ角ゴ Pro W3" charset="-128"/>
              </a:rPr>
              <a:t>Seatbelts are required on all forklifts manufactured since 1992 and can be retrofitted on all older models.</a:t>
            </a:r>
          </a:p>
          <a:p>
            <a:pPr lvl="1" eaLnBrk="1" hangingPunct="1"/>
            <a:r>
              <a:rPr lang="en-US" altLang="en-US" sz="2200" dirty="0">
                <a:ea typeface="ヒラギノ角ゴ Pro W3" charset="-128"/>
              </a:rPr>
              <a:t>You are required to uses it when it is supplied with the forklift.  It will save your life.</a:t>
            </a:r>
            <a:endParaRPr lang="en-US" altLang="en-US" sz="1000" dirty="0">
              <a:ea typeface="ヒラギノ角ゴ Pro W3" charset="-128"/>
            </a:endParaRPr>
          </a:p>
        </p:txBody>
      </p:sp>
      <p:sp>
        <p:nvSpPr>
          <p:cNvPr id="10" name="TextBox 7">
            <a:extLst>
              <a:ext uri="{FF2B5EF4-FFF2-40B4-BE49-F238E27FC236}">
                <a16:creationId xmlns:a16="http://schemas.microsoft.com/office/drawing/2014/main" id="{EEF47A78-80F9-448A-A4F3-ACEE23E18209}"/>
              </a:ext>
            </a:extLst>
          </p:cNvPr>
          <p:cNvSpPr txBox="1">
            <a:spLocks noChangeArrowheads="1"/>
          </p:cNvSpPr>
          <p:nvPr/>
        </p:nvSpPr>
        <p:spPr bwMode="auto">
          <a:xfrm>
            <a:off x="971549" y="5205917"/>
            <a:ext cx="48462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2800" dirty="0">
                <a:solidFill>
                  <a:srgbClr val="FF0000"/>
                </a:solidFill>
              </a:rPr>
              <a:t>Buckle Up - Before you drive!!</a:t>
            </a:r>
          </a:p>
        </p:txBody>
      </p:sp>
      <p:pic>
        <p:nvPicPr>
          <p:cNvPr id="11" name="Picture 8" descr="A picture showing how to use the seatbelt">
            <a:extLst>
              <a:ext uri="{FF2B5EF4-FFF2-40B4-BE49-F238E27FC236}">
                <a16:creationId xmlns:a16="http://schemas.microsoft.com/office/drawing/2014/main" id="{99598F91-606A-41C3-A1B2-EA1A05DD0326}"/>
              </a:ext>
            </a:extLst>
          </p:cNvPr>
          <p:cNvPicPr>
            <a:picLocks noChangeAspect="1" noChangeArrowheads="1"/>
          </p:cNvPicPr>
          <p:nvPr>
            <p:custDataLst>
              <p:tags r:id="rId1"/>
            </p:custDataLst>
          </p:nvPr>
        </p:nvPicPr>
        <p:blipFill rotWithShape="1">
          <a:blip r:embed="rId4" cstate="email">
            <a:extLst>
              <a:ext uri="{28A0092B-C50C-407E-A947-70E740481C1C}">
                <a14:useLocalDpi xmlns:a14="http://schemas.microsoft.com/office/drawing/2010/main"/>
              </a:ext>
            </a:extLst>
          </a:blip>
          <a:srcRect b="-152"/>
          <a:stretch/>
        </p:blipFill>
        <p:spPr bwMode="auto">
          <a:xfrm>
            <a:off x="7346198" y="1565329"/>
            <a:ext cx="4091552" cy="4771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751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E2FFECF6-896C-4F09-A4E0-FF9BB57B4B44}"/>
              </a:ext>
            </a:extLst>
          </p:cNvPr>
          <p:cNvSpPr>
            <a:spLocks noGrp="1"/>
          </p:cNvSpPr>
          <p:nvPr>
            <p:ph type="title"/>
          </p:nvPr>
        </p:nvSpPr>
        <p:spPr>
          <a:xfrm>
            <a:off x="610775" y="995452"/>
            <a:ext cx="8596668" cy="1320800"/>
          </a:xfrm>
        </p:spPr>
        <p:txBody>
          <a:bodyPr>
            <a:normAutofit/>
          </a:bodyPr>
          <a:lstStyle/>
          <a:p>
            <a:pPr marL="342900" indent="-342900">
              <a:spcBef>
                <a:spcPct val="20000"/>
              </a:spcBef>
              <a:buClr>
                <a:srgbClr val="A50021"/>
              </a:buClr>
              <a:buFont typeface="Wingdings" panose="05000000000000000000" pitchFamily="2" charset="2"/>
              <a:buChar char="§"/>
            </a:pPr>
            <a:r>
              <a:rPr lang="en-US"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Proper loading of the fork truck:</a:t>
            </a:r>
          </a:p>
          <a:p>
            <a:endParaRPr lang="en-US" dirty="0"/>
          </a:p>
        </p:txBody>
      </p:sp>
      <p:sp>
        <p:nvSpPr>
          <p:cNvPr id="12" name="Rectangle 3">
            <a:extLst>
              <a:ext uri="{FF2B5EF4-FFF2-40B4-BE49-F238E27FC236}">
                <a16:creationId xmlns:a16="http://schemas.microsoft.com/office/drawing/2014/main" id="{F90E76C2-D88D-4C9F-BCBE-BD9A67C24887}"/>
              </a:ext>
            </a:extLst>
          </p:cNvPr>
          <p:cNvSpPr>
            <a:spLocks noChangeArrowheads="1"/>
          </p:cNvSpPr>
          <p:nvPr/>
        </p:nvSpPr>
        <p:spPr bwMode="auto">
          <a:xfrm>
            <a:off x="610775" y="995452"/>
            <a:ext cx="5210474" cy="52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eaLnBrk="1" hangingPunct="1">
              <a:buNone/>
            </a:pPr>
            <a:endParaRPr lang="en-US" altLang="en-US" sz="2400" dirty="0">
              <a:ea typeface="Calibri" panose="020F0502020204030204" pitchFamily="34" charset="0"/>
              <a:cs typeface="Times New Roman" panose="02020603050405020304" pitchFamily="18" charset="0"/>
            </a:endParaRPr>
          </a:p>
          <a:p>
            <a:pPr eaLnBrk="1" hangingPunct="1"/>
            <a:endParaRPr lang="en-US" altLang="en-US" sz="2400" dirty="0">
              <a:ea typeface="Calibri" panose="020F0502020204030204" pitchFamily="34" charset="0"/>
              <a:cs typeface="Times New Roman" panose="02020603050405020304" pitchFamily="18" charset="0"/>
            </a:endParaRPr>
          </a:p>
          <a:p>
            <a:pPr lvl="1" eaLnBrk="1" hangingPunct="1">
              <a:buClr>
                <a:schemeClr val="tx1"/>
              </a:buClr>
            </a:pPr>
            <a:r>
              <a:rPr lang="en-US" altLang="en-US" sz="2200" dirty="0">
                <a:ea typeface="ヒラギノ角ゴ Pro W3" charset="-128"/>
                <a:cs typeface="Times New Roman" panose="02020603050405020304" pitchFamily="18" charset="0"/>
              </a:rPr>
              <a:t>Adjust the forks to distribute the weight evenly. Note that forks are adjustable.</a:t>
            </a:r>
          </a:p>
          <a:p>
            <a:pPr lvl="1" eaLnBrk="1" hangingPunct="1">
              <a:buClr>
                <a:schemeClr val="tx1"/>
              </a:buClr>
            </a:pPr>
            <a:r>
              <a:rPr lang="en-US" altLang="en-US" sz="2200" dirty="0">
                <a:ea typeface="ヒラギノ角ゴ Pro W3" charset="-128"/>
                <a:cs typeface="Times New Roman" panose="02020603050405020304" pitchFamily="18" charset="0"/>
              </a:rPr>
              <a:t>Tilt the mast back carefully to stabilize the load.</a:t>
            </a:r>
          </a:p>
          <a:p>
            <a:pPr marL="457200" lvl="1" indent="0" eaLnBrk="1" hangingPunct="1">
              <a:buClr>
                <a:schemeClr val="tx1"/>
              </a:buClr>
              <a:buNone/>
            </a:pPr>
            <a:endParaRPr lang="en-US" altLang="en-US" sz="2200" dirty="0">
              <a:ea typeface="ヒラギノ角ゴ Pro W3" charset="-128"/>
              <a:cs typeface="Times New Roman" panose="02020603050405020304" pitchFamily="18" charset="0"/>
            </a:endParaRPr>
          </a:p>
          <a:p>
            <a:pPr lvl="1" eaLnBrk="1" hangingPunct="1">
              <a:buClr>
                <a:schemeClr val="tx1"/>
              </a:buClr>
            </a:pPr>
            <a:r>
              <a:rPr lang="en-US" altLang="en-US" sz="2200" dirty="0">
                <a:ea typeface="ヒラギノ角ゴ Pro W3" charset="-128"/>
                <a:cs typeface="Times New Roman" panose="02020603050405020304" pitchFamily="18" charset="0"/>
              </a:rPr>
              <a:t>Do not attempt to physically move or push a fallen or misaligned load back onto the forks. ensure that the forks do not go through to the other side where pallets are closely stacked.</a:t>
            </a:r>
          </a:p>
        </p:txBody>
      </p:sp>
      <p:pic>
        <p:nvPicPr>
          <p:cNvPr id="3" name="Picture 2" descr="Forklift moving around merchandise">
            <a:extLst>
              <a:ext uri="{FF2B5EF4-FFF2-40B4-BE49-F238E27FC236}">
                <a16:creationId xmlns:a16="http://schemas.microsoft.com/office/drawing/2014/main" id="{FFF0830E-11AC-4947-B423-99DCC312A02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6125711" y="1849152"/>
            <a:ext cx="5416877" cy="35986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5271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3" name="Title 2">
            <a:extLst>
              <a:ext uri="{FF2B5EF4-FFF2-40B4-BE49-F238E27FC236}">
                <a16:creationId xmlns:a16="http://schemas.microsoft.com/office/drawing/2014/main" id="{CE558351-7AC2-4237-9B14-20D31C3728FC}"/>
              </a:ext>
            </a:extLst>
          </p:cNvPr>
          <p:cNvSpPr>
            <a:spLocks noGrp="1"/>
          </p:cNvSpPr>
          <p:nvPr>
            <p:ph type="title"/>
          </p:nvPr>
        </p:nvSpPr>
        <p:spPr/>
        <p:txBody>
          <a:bodyPr>
            <a:normAutofit/>
          </a:bodyPr>
          <a:lstStyle/>
          <a:p>
            <a:r>
              <a:rPr lang="en-US" sz="2800" dirty="0">
                <a:solidFill>
                  <a:schemeClr val="tx1"/>
                </a:solidFill>
                <a:latin typeface="+mn-lt"/>
                <a:ea typeface="+mn-ea"/>
                <a:cs typeface="+mn-cs"/>
              </a:rPr>
              <a:t>Forklift Do’s And Don'ts</a:t>
            </a:r>
          </a:p>
          <a:p>
            <a:endParaRPr lang="en-US" dirty="0"/>
          </a:p>
        </p:txBody>
      </p:sp>
      <p:sp>
        <p:nvSpPr>
          <p:cNvPr id="9" name="TextBox 2">
            <a:extLst>
              <a:ext uri="{FF2B5EF4-FFF2-40B4-BE49-F238E27FC236}">
                <a16:creationId xmlns:a16="http://schemas.microsoft.com/office/drawing/2014/main" id="{699AA698-E673-49A5-971F-4FE1297965F2}"/>
              </a:ext>
            </a:extLst>
          </p:cNvPr>
          <p:cNvSpPr txBox="1">
            <a:spLocks noChangeArrowheads="1"/>
          </p:cNvSpPr>
          <p:nvPr/>
        </p:nvSpPr>
        <p:spPr bwMode="auto">
          <a:xfrm>
            <a:off x="974500" y="2215168"/>
            <a:ext cx="6907369"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a:r>
              <a:rPr lang="en-US" altLang="en-US" sz="2400" b="0" dirty="0"/>
              <a:t>No one else on the forklift except the operator, unless the forklift has a seat for a rider.</a:t>
            </a:r>
          </a:p>
          <a:p>
            <a:pPr eaLnBrk="1"/>
            <a:endParaRPr lang="en-US" altLang="en-US" sz="2400" b="0" dirty="0"/>
          </a:p>
          <a:p>
            <a:pPr eaLnBrk="1"/>
            <a:r>
              <a:rPr lang="en-US" altLang="en-US" sz="2400" b="0" dirty="0"/>
              <a:t>Always drive with the forks lowered and lower forks to floor when parking the forklift.</a:t>
            </a:r>
          </a:p>
          <a:p>
            <a:pPr eaLnBrk="1"/>
            <a:endParaRPr lang="en-US" altLang="en-US" sz="2400" b="0" dirty="0"/>
          </a:p>
          <a:p>
            <a:pPr eaLnBrk="1"/>
            <a:r>
              <a:rPr lang="en-US" altLang="en-US" sz="2400" b="0" dirty="0"/>
              <a:t>No Speeding  - Speed Limit not to exceed 6 MPH.</a:t>
            </a:r>
          </a:p>
          <a:p>
            <a:pPr lvl="1"/>
            <a:r>
              <a:rPr lang="en-US" altLang="en-US" sz="2200" dirty="0">
                <a:ea typeface="ヒラギノ角ゴ Pro W3" charset="-128"/>
              </a:rPr>
              <a:t>No faster than a brisk walk</a:t>
            </a:r>
          </a:p>
        </p:txBody>
      </p:sp>
    </p:spTree>
    <p:extLst>
      <p:ext uri="{BB962C8B-B14F-4D97-AF65-F5344CB8AC3E}">
        <p14:creationId xmlns:p14="http://schemas.microsoft.com/office/powerpoint/2010/main" val="1882622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CEE84423-A9D4-4622-8EDA-87B7862CEDA1}"/>
              </a:ext>
            </a:extLst>
          </p:cNvPr>
          <p:cNvSpPr>
            <a:spLocks noGrp="1"/>
          </p:cNvSpPr>
          <p:nvPr>
            <p:ph type="title"/>
          </p:nvPr>
        </p:nvSpPr>
        <p:spPr>
          <a:xfrm>
            <a:off x="649412" y="1004965"/>
            <a:ext cx="8596668" cy="1320800"/>
          </a:xfrm>
        </p:spPr>
        <p:txBody>
          <a:bodyPr>
            <a:normAutofit/>
          </a:bodyPr>
          <a:lstStyle/>
          <a:p>
            <a:pPr marL="342900" indent="-342900">
              <a:spcBef>
                <a:spcPct val="20000"/>
              </a:spcBef>
              <a:buClr>
                <a:srgbClr val="A50021"/>
              </a:buClr>
              <a:buFont typeface="Wingdings" panose="05000000000000000000" pitchFamily="2" charset="2"/>
              <a:buChar char="§"/>
            </a:pPr>
            <a:r>
              <a:rPr lang="en-US"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Proper loading of the fork truck:</a:t>
            </a:r>
          </a:p>
        </p:txBody>
      </p:sp>
      <p:sp>
        <p:nvSpPr>
          <p:cNvPr id="12" name="Rectangle 3">
            <a:extLst>
              <a:ext uri="{FF2B5EF4-FFF2-40B4-BE49-F238E27FC236}">
                <a16:creationId xmlns:a16="http://schemas.microsoft.com/office/drawing/2014/main" id="{F90E76C2-D88D-4C9F-BCBE-BD9A67C24887}"/>
              </a:ext>
            </a:extLst>
          </p:cNvPr>
          <p:cNvSpPr>
            <a:spLocks noChangeArrowheads="1"/>
          </p:cNvSpPr>
          <p:nvPr/>
        </p:nvSpPr>
        <p:spPr bwMode="auto">
          <a:xfrm>
            <a:off x="649412" y="1319572"/>
            <a:ext cx="5210474" cy="47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A50021"/>
              </a:buClr>
              <a:buFont typeface="Wingdings" panose="05000000000000000000" pitchFamily="2" charset="2"/>
              <a:buChar char="§"/>
              <a:defRPr b="1">
                <a:solidFill>
                  <a:schemeClr val="tx1"/>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eaLnBrk="1" hangingPunct="1">
              <a:buNone/>
            </a:pPr>
            <a:endParaRPr lang="en-US" altLang="en-US" sz="2400" dirty="0">
              <a:ea typeface="Calibri" panose="020F0502020204030204" pitchFamily="34" charset="0"/>
              <a:cs typeface="Times New Roman" panose="02020603050405020304" pitchFamily="18" charset="0"/>
            </a:endParaRPr>
          </a:p>
          <a:p>
            <a:pPr lvl="1" eaLnBrk="1" hangingPunct="1">
              <a:buClr>
                <a:schemeClr val="tx1"/>
              </a:buClr>
            </a:pPr>
            <a:r>
              <a:rPr lang="en-US" altLang="en-US" sz="2200" dirty="0">
                <a:ea typeface="ヒラギノ角ゴ Pro W3" charset="-128"/>
                <a:cs typeface="Times New Roman" panose="02020603050405020304" pitchFamily="18" charset="0"/>
              </a:rPr>
              <a:t>Adjust the forks to distribute the weight evenly. Note that forks are adjustable.</a:t>
            </a:r>
          </a:p>
          <a:p>
            <a:pPr lvl="1" eaLnBrk="1" hangingPunct="1">
              <a:buClr>
                <a:schemeClr val="tx1"/>
              </a:buClr>
            </a:pPr>
            <a:r>
              <a:rPr lang="en-US" altLang="en-US" sz="2200" dirty="0">
                <a:ea typeface="ヒラギノ角ゴ Pro W3" charset="-128"/>
                <a:cs typeface="Times New Roman" panose="02020603050405020304" pitchFamily="18" charset="0"/>
              </a:rPr>
              <a:t>Tilt the mast back carefully to stabilize the load.</a:t>
            </a:r>
          </a:p>
          <a:p>
            <a:pPr marL="457200" lvl="1" indent="0" eaLnBrk="1" hangingPunct="1">
              <a:buClr>
                <a:schemeClr val="tx1"/>
              </a:buClr>
              <a:buNone/>
            </a:pPr>
            <a:endParaRPr lang="en-US" altLang="en-US" sz="2200" dirty="0">
              <a:ea typeface="ヒラギノ角ゴ Pro W3" charset="-128"/>
              <a:cs typeface="Times New Roman" panose="02020603050405020304" pitchFamily="18" charset="0"/>
            </a:endParaRPr>
          </a:p>
          <a:p>
            <a:pPr lvl="1" eaLnBrk="1" hangingPunct="1">
              <a:buClr>
                <a:schemeClr val="tx1"/>
              </a:buClr>
            </a:pPr>
            <a:r>
              <a:rPr lang="en-US" altLang="en-US" sz="2200" dirty="0">
                <a:ea typeface="ヒラギノ角ゴ Pro W3" charset="-128"/>
                <a:cs typeface="Times New Roman" panose="02020603050405020304" pitchFamily="18" charset="0"/>
              </a:rPr>
              <a:t>Do not attempt to physically move or push a fallen or misaligned load back onto the forks. ensure that the forks do not go through to the other side where pallets are closely stacked.</a:t>
            </a:r>
          </a:p>
        </p:txBody>
      </p:sp>
      <p:pic>
        <p:nvPicPr>
          <p:cNvPr id="3" name="Picture 2" descr="Forklift moving around merchandise">
            <a:extLst>
              <a:ext uri="{FF2B5EF4-FFF2-40B4-BE49-F238E27FC236}">
                <a16:creationId xmlns:a16="http://schemas.microsoft.com/office/drawing/2014/main" id="{FFF0830E-11AC-4947-B423-99DCC312A02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6125711" y="1849152"/>
            <a:ext cx="5416877" cy="35986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6852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447484" y="2611526"/>
            <a:ext cx="3300646" cy="1951244"/>
          </a:xfrm>
        </p:spPr>
        <p:txBody>
          <a:bodyPr anchor="ctr">
            <a:normAutofit/>
          </a:bodyPr>
          <a:lstStyle/>
          <a:p>
            <a:r>
              <a:rPr lang="en-US" altLang="en-US" sz="5400" b="1" dirty="0"/>
              <a:t>Module-4</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91185"/>
            <a:ext cx="6855192" cy="5216092"/>
          </a:xfrm>
        </p:spPr>
        <p:txBody>
          <a:bodyPr anchor="ctr">
            <a:normAutofit/>
          </a:bodyPr>
          <a:lstStyle/>
          <a:p>
            <a:pPr marL="285750" indent="-285750">
              <a:buFont typeface="Arial" panose="020B0604020202020204" pitchFamily="34" charset="0"/>
              <a:buChar char="•"/>
            </a:pPr>
            <a:r>
              <a:rPr lang="en-US" sz="4800" b="1" dirty="0">
                <a:solidFill>
                  <a:schemeClr val="bg2">
                    <a:lumMod val="90000"/>
                  </a:schemeClr>
                </a:solidFill>
              </a:rPr>
              <a:t>P.I.T. Types &amp; How they work</a:t>
            </a:r>
          </a:p>
          <a:p>
            <a:pPr marL="285750" indent="-285750">
              <a:buFont typeface="Arial" panose="020B0604020202020204" pitchFamily="34" charset="0"/>
              <a:buChar char="•"/>
            </a:pPr>
            <a:endParaRPr lang="en-US" sz="1000" b="1" dirty="0">
              <a:solidFill>
                <a:schemeClr val="bg2">
                  <a:lumMod val="90000"/>
                </a:schemeClr>
              </a:solidFill>
            </a:endParaRPr>
          </a:p>
          <a:p>
            <a:pPr marL="285750" indent="-285750">
              <a:buFont typeface="Arial" panose="020B0604020202020204" pitchFamily="34" charset="0"/>
              <a:buChar char="•"/>
            </a:pPr>
            <a:r>
              <a:rPr lang="en-US" sz="4800" b="1" dirty="0">
                <a:solidFill>
                  <a:schemeClr val="bg2">
                    <a:lumMod val="90000"/>
                  </a:schemeClr>
                </a:solidFill>
              </a:rPr>
              <a:t>Pre-Start Inspection</a:t>
            </a:r>
          </a:p>
          <a:p>
            <a:pPr marL="285750" indent="-285750">
              <a:buFont typeface="Arial" panose="020B0604020202020204" pitchFamily="34" charset="0"/>
              <a:buChar char="•"/>
            </a:pPr>
            <a:endParaRPr lang="en-US" sz="1000" b="1" dirty="0">
              <a:solidFill>
                <a:schemeClr val="bg2">
                  <a:lumMod val="90000"/>
                </a:schemeClr>
              </a:solidFill>
            </a:endParaRPr>
          </a:p>
          <a:p>
            <a:pPr marL="285750" indent="-285750">
              <a:spcBef>
                <a:spcPts val="1200"/>
              </a:spcBef>
              <a:buFont typeface="Arial" panose="020B0604020202020204" pitchFamily="34" charset="0"/>
              <a:buChar char="•"/>
            </a:pPr>
            <a:r>
              <a:rPr lang="en-US" sz="4800" b="1" dirty="0">
                <a:solidFill>
                  <a:schemeClr val="bg2">
                    <a:lumMod val="90000"/>
                  </a:schemeClr>
                </a:solidFill>
              </a:rPr>
              <a:t>Driving Safety</a:t>
            </a:r>
          </a:p>
          <a:p>
            <a:pPr marL="285750" indent="-285750">
              <a:spcBef>
                <a:spcPts val="1200"/>
              </a:spcBef>
              <a:buFont typeface="Arial" panose="020B0604020202020204" pitchFamily="34" charset="0"/>
              <a:buChar char="•"/>
            </a:pPr>
            <a:endParaRPr lang="en-US" sz="1000" b="1" dirty="0">
              <a:solidFill>
                <a:srgbClr val="1B3049"/>
              </a:solidFill>
            </a:endParaRPr>
          </a:p>
          <a:p>
            <a:pPr marL="285750" indent="-285750">
              <a:spcBef>
                <a:spcPts val="600"/>
              </a:spcBef>
              <a:buFont typeface="Arial" panose="020B0604020202020204" pitchFamily="34" charset="0"/>
              <a:buChar char="•"/>
            </a:pPr>
            <a:r>
              <a:rPr lang="en-US" sz="4800" b="1" dirty="0">
                <a:solidFill>
                  <a:srgbClr val="1B3049"/>
                </a:solidFill>
              </a:rPr>
              <a:t>Maintenance</a:t>
            </a:r>
          </a:p>
          <a:p>
            <a:endParaRPr lang="en-US" dirty="0"/>
          </a:p>
        </p:txBody>
      </p:sp>
    </p:spTree>
    <p:extLst>
      <p:ext uri="{BB962C8B-B14F-4D97-AF65-F5344CB8AC3E}">
        <p14:creationId xmlns:p14="http://schemas.microsoft.com/office/powerpoint/2010/main" val="2771887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25453"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CCF880D2-5B7F-4141-A208-493BBA7F242D}"/>
              </a:ext>
            </a:extLst>
          </p:cNvPr>
          <p:cNvSpPr>
            <a:spLocks noGrp="1"/>
          </p:cNvSpPr>
          <p:nvPr>
            <p:ph type="title"/>
          </p:nvPr>
        </p:nvSpPr>
        <p:spPr>
          <a:xfrm>
            <a:off x="365605" y="921778"/>
            <a:ext cx="10212339" cy="1320800"/>
          </a:xfrm>
        </p:spPr>
        <p:txBody>
          <a:bodyPr/>
          <a:lstStyle/>
          <a:p>
            <a:pPr marL="285750" indent="-285750">
              <a:spcBef>
                <a:spcPts val="600"/>
              </a:spcBef>
              <a:buFont typeface="Arial" panose="020B0604020202020204" pitchFamily="34" charset="0"/>
              <a:buChar char="•"/>
            </a:pPr>
            <a:r>
              <a:rPr lang="en-US" sz="4000" b="1" dirty="0">
                <a:solidFill>
                  <a:srgbClr val="1B3049"/>
                </a:solidFill>
                <a:latin typeface="+mn-lt"/>
                <a:ea typeface="+mn-ea"/>
                <a:cs typeface="+mn-cs"/>
              </a:rPr>
              <a:t>Forklift Inspection and Maintenance</a:t>
            </a:r>
          </a:p>
          <a:p>
            <a:endParaRPr lang="en-US" dirty="0"/>
          </a:p>
        </p:txBody>
      </p:sp>
      <p:sp>
        <p:nvSpPr>
          <p:cNvPr id="5" name="Rectangle 4">
            <a:extLst>
              <a:ext uri="{FF2B5EF4-FFF2-40B4-BE49-F238E27FC236}">
                <a16:creationId xmlns:a16="http://schemas.microsoft.com/office/drawing/2014/main" id="{5E367E4F-149C-45CF-976A-45AA37F1058E}"/>
              </a:ext>
            </a:extLst>
          </p:cNvPr>
          <p:cNvSpPr/>
          <p:nvPr/>
        </p:nvSpPr>
        <p:spPr>
          <a:xfrm>
            <a:off x="759857" y="2242578"/>
            <a:ext cx="11213503" cy="4001095"/>
          </a:xfrm>
          <a:prstGeom prst="rect">
            <a:avLst/>
          </a:prstGeom>
        </p:spPr>
        <p:txBody>
          <a:bodyPr wrap="square">
            <a:spAutoFit/>
          </a:bodyPr>
          <a:lstStyle/>
          <a:p>
            <a:r>
              <a:rPr lang="en-US" altLang="en-US" sz="2400" dirty="0"/>
              <a:t>All forklifts be examined at least daily before being used. Forklifts used on a round-the-clock basis must be examined at the start of each shift.  </a:t>
            </a:r>
          </a:p>
          <a:p>
            <a:r>
              <a:rPr lang="en-US" altLang="en-US" sz="2400" dirty="0"/>
              <a:t>Check the following:</a:t>
            </a:r>
          </a:p>
          <a:p>
            <a:endParaRPr lang="en-US" altLang="en-US" sz="2400" dirty="0"/>
          </a:p>
          <a:p>
            <a:endParaRPr lang="en-US" altLang="en-US" dirty="0"/>
          </a:p>
          <a:p>
            <a:pPr lvl="1"/>
            <a:r>
              <a:rPr lang="en-US" altLang="en-US" sz="2000" dirty="0">
                <a:ea typeface="ヒラギノ角ゴ Pro W3" charset="-128"/>
              </a:rPr>
              <a:t>Fluid levels -- oil, water, and hydraulic fluid. </a:t>
            </a:r>
          </a:p>
          <a:p>
            <a:pPr lvl="1"/>
            <a:endParaRPr lang="en-US" altLang="en-US" sz="2000" dirty="0">
              <a:ea typeface="ヒラギノ角ゴ Pro W3" charset="-128"/>
            </a:endParaRPr>
          </a:p>
          <a:p>
            <a:pPr lvl="1"/>
            <a:r>
              <a:rPr lang="en-US" altLang="en-US" sz="2000" dirty="0">
                <a:ea typeface="ヒラギノ角ゴ Pro W3" charset="-128"/>
              </a:rPr>
              <a:t>Leaks, cracks or other visible defect in hydraulic hoses and mast chains. </a:t>
            </a:r>
          </a:p>
          <a:p>
            <a:pPr lvl="1"/>
            <a:endParaRPr lang="en-US" altLang="en-US" sz="2000" dirty="0">
              <a:ea typeface="ヒラギノ角ゴ Pro W3" charset="-128"/>
            </a:endParaRPr>
          </a:p>
          <a:p>
            <a:pPr lvl="1"/>
            <a:r>
              <a:rPr lang="en-US" altLang="en-US" sz="2000" dirty="0">
                <a:ea typeface="ヒラギノ角ゴ Pro W3" charset="-128"/>
              </a:rPr>
              <a:t>Safety decals and nameplates in place and legible. </a:t>
            </a:r>
          </a:p>
          <a:p>
            <a:pPr lvl="1"/>
            <a:endParaRPr lang="en-US" altLang="en-US" sz="2000" dirty="0">
              <a:ea typeface="ヒラギノ角ゴ Pro W3" charset="-128"/>
            </a:endParaRPr>
          </a:p>
          <a:p>
            <a:pPr lvl="1"/>
            <a:r>
              <a:rPr lang="en-US" altLang="en-US" sz="2000" dirty="0">
                <a:ea typeface="ヒラギノ角ゴ Pro W3" charset="-128"/>
              </a:rPr>
              <a:t>All safety devices working properly including the seat belt and backup alarm. </a:t>
            </a:r>
          </a:p>
        </p:txBody>
      </p:sp>
    </p:spTree>
    <p:extLst>
      <p:ext uri="{BB962C8B-B14F-4D97-AF65-F5344CB8AC3E}">
        <p14:creationId xmlns:p14="http://schemas.microsoft.com/office/powerpoint/2010/main" val="802260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392802"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4" name="Title 3">
            <a:extLst>
              <a:ext uri="{FF2B5EF4-FFF2-40B4-BE49-F238E27FC236}">
                <a16:creationId xmlns:a16="http://schemas.microsoft.com/office/drawing/2014/main" id="{6ECE192B-7CB5-47D3-A8CB-6F4FC70A8342}"/>
              </a:ext>
            </a:extLst>
          </p:cNvPr>
          <p:cNvSpPr>
            <a:spLocks noGrp="1"/>
          </p:cNvSpPr>
          <p:nvPr>
            <p:ph type="title"/>
          </p:nvPr>
        </p:nvSpPr>
        <p:spPr>
          <a:xfrm>
            <a:off x="-701066" y="303331"/>
            <a:ext cx="8596668" cy="1320800"/>
          </a:xfrm>
        </p:spPr>
        <p:txBody>
          <a:bodyPr>
            <a:normAutofit fontScale="90000"/>
          </a:bodyPr>
          <a:lstStyle/>
          <a:p>
            <a:pPr algn="ctr" rtl="0" eaLnBrk="1" latinLnBrk="0" hangingPunct="1"/>
            <a:r>
              <a:rPr lang="en-US" sz="4400" b="1" dirty="0">
                <a:solidFill>
                  <a:schemeClr val="tx1">
                    <a:lumMod val="75000"/>
                    <a:lumOff val="25000"/>
                  </a:schemeClr>
                </a:solidFill>
                <a:latin typeface="+mn-lt"/>
                <a:ea typeface="+mn-ea"/>
                <a:cs typeface="+mn-cs"/>
              </a:rPr>
              <a:t>Trained and</a:t>
            </a:r>
          </a:p>
          <a:p>
            <a:pPr algn="ctr" rtl="0" eaLnBrk="1" latinLnBrk="0" hangingPunct="1"/>
            <a:r>
              <a:rPr lang="en-US" sz="4400" b="1" dirty="0">
                <a:solidFill>
                  <a:schemeClr val="tx1">
                    <a:lumMod val="75000"/>
                    <a:lumOff val="25000"/>
                  </a:schemeClr>
                </a:solidFill>
                <a:latin typeface="+mn-lt"/>
                <a:ea typeface="+mn-ea"/>
                <a:cs typeface="+mn-cs"/>
              </a:rPr>
              <a:t>Authorized </a:t>
            </a:r>
            <a:br>
              <a:rPr lang="en-US" sz="4400" b="1" dirty="0">
                <a:solidFill>
                  <a:schemeClr val="tx1">
                    <a:lumMod val="75000"/>
                    <a:lumOff val="25000"/>
                  </a:schemeClr>
                </a:solidFill>
                <a:latin typeface="+mn-lt"/>
                <a:ea typeface="+mn-ea"/>
                <a:cs typeface="+mn-cs"/>
              </a:rPr>
            </a:br>
            <a:r>
              <a:rPr lang="en-US" sz="4400" b="1" dirty="0">
                <a:solidFill>
                  <a:schemeClr val="tx1">
                    <a:lumMod val="75000"/>
                    <a:lumOff val="25000"/>
                  </a:schemeClr>
                </a:solidFill>
                <a:latin typeface="+mn-lt"/>
                <a:ea typeface="+mn-ea"/>
                <a:cs typeface="+mn-cs"/>
              </a:rPr>
              <a:t>Operators</a:t>
            </a:r>
          </a:p>
          <a:p>
            <a:pPr algn="ctr"/>
            <a:endParaRPr lang="en-US" dirty="0"/>
          </a:p>
        </p:txBody>
      </p:sp>
      <p:sp>
        <p:nvSpPr>
          <p:cNvPr id="2" name="TextBox 1">
            <a:extLst>
              <a:ext uri="{FF2B5EF4-FFF2-40B4-BE49-F238E27FC236}">
                <a16:creationId xmlns:a16="http://schemas.microsoft.com/office/drawing/2014/main" id="{E57C5863-5288-476B-9A53-8B3BDE48ABB0}"/>
              </a:ext>
            </a:extLst>
          </p:cNvPr>
          <p:cNvSpPr txBox="1"/>
          <p:nvPr/>
        </p:nvSpPr>
        <p:spPr>
          <a:xfrm>
            <a:off x="677238" y="2296265"/>
            <a:ext cx="5840060" cy="4801314"/>
          </a:xfrm>
          <a:prstGeom prst="rect">
            <a:avLst/>
          </a:prstGeom>
          <a:noFill/>
        </p:spPr>
        <p:txBody>
          <a:bodyPr wrap="none" rtlCol="0">
            <a:spAutoFit/>
          </a:bodyPr>
          <a:lstStyle/>
          <a:p>
            <a:pPr marL="285750" indent="-285750">
              <a:buFont typeface="Arial" panose="020B0604020202020204" pitchFamily="34" charset="0"/>
              <a:buChar char="•"/>
            </a:pPr>
            <a:r>
              <a:rPr lang="en-US" dirty="0"/>
              <a:t>Only operate Forklifts if trained and Authorized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Understand Operating Instructions and Safety rules.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Receive Hands-on Training from a Qualified Person.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Know how to Inspect Equipment and Work Area.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Demonstrate How to Safely Operate Equipment.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Keep at Least 10 feet Away from Power Lines.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Never disable a safety or warning device.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6" name="Picture 5" descr="Training required">
            <a:extLst>
              <a:ext uri="{FF2B5EF4-FFF2-40B4-BE49-F238E27FC236}">
                <a16:creationId xmlns:a16="http://schemas.microsoft.com/office/drawing/2014/main" id="{6AFCCFD9-59C3-400A-8CD7-AAE4CD54B209}"/>
              </a:ext>
            </a:extLst>
          </p:cNvPr>
          <p:cNvPicPr>
            <a:picLocks noChangeAspect="1"/>
          </p:cNvPicPr>
          <p:nvPr/>
        </p:nvPicPr>
        <p:blipFill>
          <a:blip r:embed="rId3"/>
          <a:stretch>
            <a:fillRect/>
          </a:stretch>
        </p:blipFill>
        <p:spPr>
          <a:xfrm>
            <a:off x="6325672" y="2296265"/>
            <a:ext cx="5514160" cy="3937110"/>
          </a:xfrm>
          <a:prstGeom prst="rect">
            <a:avLst/>
          </a:prstGeom>
        </p:spPr>
      </p:pic>
    </p:spTree>
    <p:extLst>
      <p:ext uri="{BB962C8B-B14F-4D97-AF65-F5344CB8AC3E}">
        <p14:creationId xmlns:p14="http://schemas.microsoft.com/office/powerpoint/2010/main" val="3530443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392797"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hidden="1">
            <a:extLst>
              <a:ext uri="{FF2B5EF4-FFF2-40B4-BE49-F238E27FC236}">
                <a16:creationId xmlns:a16="http://schemas.microsoft.com/office/drawing/2014/main" id="{43EA2E2A-3808-4542-9FE4-8C5D67FAD0FF}"/>
              </a:ext>
            </a:extLst>
          </p:cNvPr>
          <p:cNvSpPr>
            <a:spLocks noGrp="1"/>
          </p:cNvSpPr>
          <p:nvPr>
            <p:ph type="title"/>
          </p:nvPr>
        </p:nvSpPr>
        <p:spPr/>
        <p:txBody>
          <a:bodyPr/>
          <a:lstStyle/>
          <a:p>
            <a:r>
              <a:rPr lang="en-US" dirty="0"/>
              <a:t>Review</a:t>
            </a:r>
          </a:p>
        </p:txBody>
      </p:sp>
      <p:pic>
        <p:nvPicPr>
          <p:cNvPr id="7" name="Content Placeholder 6" descr="Review">
            <a:extLst>
              <a:ext uri="{FF2B5EF4-FFF2-40B4-BE49-F238E27FC236}">
                <a16:creationId xmlns:a16="http://schemas.microsoft.com/office/drawing/2014/main" id="{FEBF9A3A-4790-4C88-B69D-193FFA475F6A}"/>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119745" y="1460500"/>
            <a:ext cx="8099425" cy="5397500"/>
          </a:xfrm>
        </p:spPr>
      </p:pic>
    </p:spTree>
    <p:extLst>
      <p:ext uri="{BB962C8B-B14F-4D97-AF65-F5344CB8AC3E}">
        <p14:creationId xmlns:p14="http://schemas.microsoft.com/office/powerpoint/2010/main" val="2701650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4983359" cy="1320800"/>
          </a:xfrm>
        </p:spPr>
        <p:txBody>
          <a:bodyPr>
            <a:normAutofit/>
          </a:bodyPr>
          <a:lstStyle/>
          <a:p>
            <a:pPr algn="ctr"/>
            <a:r>
              <a:rPr lang="en-US" sz="4000" b="1" dirty="0"/>
              <a:t>Knowledge Check</a:t>
            </a:r>
          </a:p>
        </p:txBody>
      </p:sp>
      <p:sp>
        <p:nvSpPr>
          <p:cNvPr id="3" name="Content Placeholder 2"/>
          <p:cNvSpPr>
            <a:spLocks noGrp="1"/>
          </p:cNvSpPr>
          <p:nvPr>
            <p:ph idx="1"/>
          </p:nvPr>
        </p:nvSpPr>
        <p:spPr>
          <a:xfrm>
            <a:off x="994116" y="1323536"/>
            <a:ext cx="8622849" cy="5203388"/>
          </a:xfrm>
        </p:spPr>
        <p:txBody>
          <a:bodyPr>
            <a:normAutofit/>
          </a:bodyPr>
          <a:lstStyle/>
          <a:p>
            <a:pPr marL="514350" indent="-514350">
              <a:buFont typeface="+mj-lt"/>
              <a:buAutoNum type="arabicPeriod"/>
            </a:pPr>
            <a:r>
              <a:rPr lang="en-US" sz="3600" dirty="0"/>
              <a:t>What are the three basic types of Powered Industrial Trucks?</a:t>
            </a:r>
          </a:p>
          <a:p>
            <a:pPr marL="514350" indent="-514350">
              <a:buFont typeface="+mj-lt"/>
              <a:buAutoNum type="arabicPeriod"/>
            </a:pPr>
            <a:endParaRPr lang="en-US" sz="3600" dirty="0"/>
          </a:p>
        </p:txBody>
      </p:sp>
    </p:spTree>
    <p:extLst>
      <p:ext uri="{BB962C8B-B14F-4D97-AF65-F5344CB8AC3E}">
        <p14:creationId xmlns:p14="http://schemas.microsoft.com/office/powerpoint/2010/main" val="689173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331076"/>
            <a:ext cx="6294334" cy="1320800"/>
          </a:xfrm>
        </p:spPr>
        <p:txBody>
          <a:bodyPr>
            <a:normAutofit/>
          </a:bodyPr>
          <a:lstStyle/>
          <a:p>
            <a:pPr algn="ctr"/>
            <a:r>
              <a:rPr lang="en-US" sz="4000" b="1" dirty="0"/>
              <a:t>Knowledge Check – Part 2</a:t>
            </a:r>
          </a:p>
        </p:txBody>
      </p:sp>
      <p:sp>
        <p:nvSpPr>
          <p:cNvPr id="3" name="Content Placeholder 2"/>
          <p:cNvSpPr>
            <a:spLocks noGrp="1"/>
          </p:cNvSpPr>
          <p:nvPr>
            <p:ph idx="1"/>
          </p:nvPr>
        </p:nvSpPr>
        <p:spPr>
          <a:xfrm>
            <a:off x="994116" y="1323536"/>
            <a:ext cx="8622849" cy="5203388"/>
          </a:xfrm>
        </p:spPr>
        <p:txBody>
          <a:bodyPr>
            <a:normAutofit/>
          </a:bodyPr>
          <a:lstStyle/>
          <a:p>
            <a:pPr marL="514350" indent="-514350">
              <a:buFont typeface="+mj-lt"/>
              <a:buAutoNum type="arabicPeriod"/>
            </a:pPr>
            <a:r>
              <a:rPr lang="en-US" sz="3600" dirty="0"/>
              <a:t>What are the three basic types of Powered Industrial Trucks?</a:t>
            </a:r>
          </a:p>
          <a:p>
            <a:pPr marL="514350" indent="-514350">
              <a:buFont typeface="+mj-lt"/>
              <a:buAutoNum type="arabicPeriod"/>
            </a:pPr>
            <a:endParaRPr lang="en-US" sz="3600" dirty="0"/>
          </a:p>
          <a:p>
            <a:pPr marL="1314450" lvl="2" indent="-514350">
              <a:buFont typeface="+mj-lt"/>
              <a:buAutoNum type="alphaLcPeriod"/>
            </a:pPr>
            <a:r>
              <a:rPr lang="en-US" sz="4000" dirty="0">
                <a:solidFill>
                  <a:srgbClr val="FF0000"/>
                </a:solidFill>
              </a:rPr>
              <a:t>Standard Sit-down Forklift</a:t>
            </a:r>
          </a:p>
          <a:p>
            <a:pPr marL="1314450" lvl="2" indent="-514350">
              <a:buFont typeface="+mj-lt"/>
              <a:buAutoNum type="alphaLcPeriod"/>
            </a:pPr>
            <a:endParaRPr lang="en-US" sz="800" dirty="0">
              <a:solidFill>
                <a:srgbClr val="FF0000"/>
              </a:solidFill>
            </a:endParaRPr>
          </a:p>
          <a:p>
            <a:pPr marL="1314450" lvl="2" indent="-514350">
              <a:buFont typeface="+mj-lt"/>
              <a:buAutoNum type="alphaLcPeriod"/>
            </a:pPr>
            <a:r>
              <a:rPr lang="en-US" sz="4000" dirty="0">
                <a:solidFill>
                  <a:srgbClr val="FF0000"/>
                </a:solidFill>
              </a:rPr>
              <a:t>Reach Truck </a:t>
            </a:r>
          </a:p>
          <a:p>
            <a:pPr marL="1314450" lvl="2" indent="-514350">
              <a:buFont typeface="+mj-lt"/>
              <a:buAutoNum type="alphaLcPeriod"/>
            </a:pPr>
            <a:endParaRPr lang="en-US" sz="800" dirty="0">
              <a:solidFill>
                <a:srgbClr val="FF0000"/>
              </a:solidFill>
            </a:endParaRPr>
          </a:p>
          <a:p>
            <a:pPr marL="1314450" lvl="2" indent="-514350">
              <a:buFont typeface="+mj-lt"/>
              <a:buAutoNum type="alphaLcPeriod"/>
            </a:pPr>
            <a:r>
              <a:rPr lang="en-US" sz="4000" dirty="0">
                <a:solidFill>
                  <a:srgbClr val="FF0000"/>
                </a:solidFill>
              </a:rPr>
              <a:t>Walkie-Rider</a:t>
            </a:r>
          </a:p>
        </p:txBody>
      </p:sp>
    </p:spTree>
    <p:extLst>
      <p:ext uri="{BB962C8B-B14F-4D97-AF65-F5344CB8AC3E}">
        <p14:creationId xmlns:p14="http://schemas.microsoft.com/office/powerpoint/2010/main" val="162859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09126"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87035444-9CE7-48BC-8D04-3DE58CE7742F}"/>
              </a:ext>
            </a:extLst>
          </p:cNvPr>
          <p:cNvSpPr>
            <a:spLocks noGrp="1"/>
          </p:cNvSpPr>
          <p:nvPr>
            <p:ph type="title"/>
          </p:nvPr>
        </p:nvSpPr>
        <p:spPr/>
        <p:txBody>
          <a:bodyPr/>
          <a:lstStyle/>
          <a:p>
            <a:pPr rtl="0" eaLnBrk="1" latinLnBrk="0" hangingPunct="1"/>
            <a:r>
              <a:rPr lang="en-US" sz="4000" b="1" kern="1200" dirty="0">
                <a:solidFill>
                  <a:srgbClr val="000000"/>
                </a:solidFill>
                <a:effectLst/>
                <a:latin typeface="Trebuchet MS" panose="020B0603020202020204" pitchFamily="34" charset="0"/>
                <a:ea typeface="+mn-ea"/>
                <a:cs typeface="+mn-cs"/>
              </a:rPr>
              <a:t>Typical Forklift</a:t>
            </a:r>
            <a:endParaRPr lang="en-US" dirty="0"/>
          </a:p>
        </p:txBody>
      </p:sp>
      <p:pic>
        <p:nvPicPr>
          <p:cNvPr id="13" name="Picture 12" descr="An Orange colored Toyota forklift">
            <a:extLst>
              <a:ext uri="{FF2B5EF4-FFF2-40B4-BE49-F238E27FC236}">
                <a16:creationId xmlns:a16="http://schemas.microsoft.com/office/drawing/2014/main" id="{FAB6AC10-753C-4425-9549-2123DC86C0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6830" y="984383"/>
            <a:ext cx="7319658" cy="5711334"/>
          </a:xfrm>
          <a:prstGeom prst="rect">
            <a:avLst/>
          </a:prstGeom>
        </p:spPr>
      </p:pic>
    </p:spTree>
    <p:extLst>
      <p:ext uri="{BB962C8B-B14F-4D97-AF65-F5344CB8AC3E}">
        <p14:creationId xmlns:p14="http://schemas.microsoft.com/office/powerpoint/2010/main" val="404755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4983359" cy="1320800"/>
          </a:xfrm>
        </p:spPr>
        <p:txBody>
          <a:bodyPr>
            <a:normAutofit/>
          </a:bodyPr>
          <a:lstStyle/>
          <a:p>
            <a:pPr algn="ctr"/>
            <a:r>
              <a:rPr lang="en-US" sz="3600" b="1" kern="1200" dirty="0">
                <a:solidFill>
                  <a:schemeClr val="accent1"/>
                </a:solidFill>
                <a:effectLst/>
                <a:latin typeface="+mj-lt"/>
                <a:ea typeface="+mj-ea"/>
                <a:cs typeface="+mj-cs"/>
              </a:rPr>
              <a:t>Knowledge Check – Part 3</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529223"/>
            <a:ext cx="8266735" cy="5006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buFont typeface="+mj-lt"/>
              <a:buAutoNum type="arabicPeriod" startAt="2"/>
            </a:pPr>
            <a:r>
              <a:rPr lang="en-US" sz="3600" dirty="0"/>
              <a:t>Forklifts turn on which axle?</a:t>
            </a:r>
          </a:p>
          <a:p>
            <a:pPr marL="0" indent="0">
              <a:buNone/>
            </a:pPr>
            <a:r>
              <a:rPr lang="en-US" sz="3600" dirty="0"/>
              <a:t> </a:t>
            </a:r>
          </a:p>
          <a:p>
            <a:pPr marL="400050" lvl="1" indent="0">
              <a:buFont typeface="Wingdings 3" charset="2"/>
              <a:buNone/>
            </a:pPr>
            <a:endParaRPr lang="en-US" dirty="0"/>
          </a:p>
        </p:txBody>
      </p:sp>
    </p:spTree>
    <p:extLst>
      <p:ext uri="{BB962C8B-B14F-4D97-AF65-F5344CB8AC3E}">
        <p14:creationId xmlns:p14="http://schemas.microsoft.com/office/powerpoint/2010/main" val="1621789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4983359" cy="1320800"/>
          </a:xfrm>
        </p:spPr>
        <p:txBody>
          <a:bodyPr>
            <a:normAutofit/>
          </a:bodyPr>
          <a:lstStyle/>
          <a:p>
            <a:pPr algn="ctr"/>
            <a:r>
              <a:rPr lang="en-US" sz="3600" b="1" kern="1200" dirty="0">
                <a:solidFill>
                  <a:schemeClr val="accent1"/>
                </a:solidFill>
                <a:effectLst/>
                <a:latin typeface="+mj-lt"/>
                <a:ea typeface="+mj-ea"/>
                <a:cs typeface="+mj-cs"/>
              </a:rPr>
              <a:t>Knowledge Check – Part 4</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529223"/>
            <a:ext cx="8266735" cy="5006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buFont typeface="+mj-lt"/>
              <a:buAutoNum type="arabicPeriod" startAt="2"/>
            </a:pPr>
            <a:r>
              <a:rPr lang="en-US" sz="3600" dirty="0"/>
              <a:t>Forklifts turn on which axle?</a:t>
            </a:r>
          </a:p>
          <a:p>
            <a:pPr marL="0" indent="0">
              <a:buNone/>
            </a:pPr>
            <a:r>
              <a:rPr lang="en-US" sz="3600" dirty="0"/>
              <a:t> </a:t>
            </a:r>
          </a:p>
          <a:p>
            <a:pPr marL="0" indent="0">
              <a:buNone/>
            </a:pPr>
            <a:r>
              <a:rPr lang="en-US" sz="3200" dirty="0">
                <a:solidFill>
                  <a:srgbClr val="FF0000"/>
                </a:solidFill>
              </a:rPr>
              <a:t>Powered Industrial Trucks turn with their rear wheels and pivot on the front wheels, the rear end swings wide. The operator must develop the habit of allowing room for this in order to avoid hitting anything.</a:t>
            </a:r>
          </a:p>
          <a:p>
            <a:pPr marL="400050" lvl="1" indent="0">
              <a:buFont typeface="Wingdings 3" charset="2"/>
              <a:buNone/>
            </a:pPr>
            <a:endParaRPr lang="en-US" dirty="0"/>
          </a:p>
        </p:txBody>
      </p:sp>
    </p:spTree>
    <p:extLst>
      <p:ext uri="{BB962C8B-B14F-4D97-AF65-F5344CB8AC3E}">
        <p14:creationId xmlns:p14="http://schemas.microsoft.com/office/powerpoint/2010/main" val="2575379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4983359" cy="1320800"/>
          </a:xfrm>
        </p:spPr>
        <p:txBody>
          <a:bodyPr>
            <a:normAutofit/>
          </a:bodyPr>
          <a:lstStyle/>
          <a:p>
            <a:pPr algn="ctr"/>
            <a:r>
              <a:rPr lang="en-US" sz="3600" b="1" kern="1200" dirty="0">
                <a:solidFill>
                  <a:schemeClr val="accent1"/>
                </a:solidFill>
                <a:effectLst/>
                <a:latin typeface="+mj-lt"/>
                <a:ea typeface="+mj-ea"/>
                <a:cs typeface="+mj-cs"/>
              </a:rPr>
              <a:t>Knowledge Check – Part 5</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flipH="1">
            <a:off x="818271" y="1529223"/>
            <a:ext cx="8266735" cy="5006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indent="-742950">
              <a:buFont typeface="+mj-lt"/>
              <a:buAutoNum type="arabicPeriod" startAt="3"/>
            </a:pPr>
            <a:r>
              <a:rPr lang="en-US" sz="3600" dirty="0"/>
              <a:t>What is the Fulcrum point?</a:t>
            </a:r>
          </a:p>
          <a:p>
            <a:pPr marL="514350" indent="-514350">
              <a:buFont typeface="+mj-lt"/>
              <a:buAutoNum type="arabicPeriod" startAt="3"/>
            </a:pPr>
            <a:endParaRPr lang="en-US" sz="3600" dirty="0"/>
          </a:p>
          <a:p>
            <a:pPr marL="514350" indent="-514350">
              <a:buFont typeface="+mj-lt"/>
              <a:buAutoNum type="arabicPeriod" startAt="3"/>
            </a:pPr>
            <a:endParaRPr lang="en-US" sz="3600" dirty="0"/>
          </a:p>
          <a:p>
            <a:pPr marL="400050" lvl="1" indent="0">
              <a:buNone/>
            </a:pPr>
            <a:endParaRPr lang="en-US" dirty="0"/>
          </a:p>
          <a:p>
            <a:pPr marL="400050" lvl="1" indent="0">
              <a:buFont typeface="Wingdings 3" charset="2"/>
              <a:buNone/>
            </a:pPr>
            <a:endParaRPr lang="en-US" dirty="0"/>
          </a:p>
        </p:txBody>
      </p:sp>
    </p:spTree>
    <p:extLst>
      <p:ext uri="{BB962C8B-B14F-4D97-AF65-F5344CB8AC3E}">
        <p14:creationId xmlns:p14="http://schemas.microsoft.com/office/powerpoint/2010/main" val="3157014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4983359" cy="1320800"/>
          </a:xfrm>
        </p:spPr>
        <p:txBody>
          <a:bodyPr>
            <a:normAutofit/>
          </a:bodyPr>
          <a:lstStyle/>
          <a:p>
            <a:pPr algn="ctr"/>
            <a:r>
              <a:rPr lang="en-US" sz="3600" b="1" kern="1200" dirty="0">
                <a:solidFill>
                  <a:schemeClr val="accent1"/>
                </a:solidFill>
                <a:effectLst/>
                <a:latin typeface="+mj-lt"/>
                <a:ea typeface="+mj-ea"/>
                <a:cs typeface="+mj-cs"/>
              </a:rPr>
              <a:t>Knowledge Check – Part 6</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flipH="1">
            <a:off x="818271" y="1529223"/>
            <a:ext cx="8266735" cy="5006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indent="-742950">
              <a:buFont typeface="+mj-lt"/>
              <a:buAutoNum type="arabicPeriod" startAt="3"/>
            </a:pPr>
            <a:r>
              <a:rPr lang="en-US" sz="3600" dirty="0"/>
              <a:t>What is the Fulcrum point?</a:t>
            </a:r>
          </a:p>
          <a:p>
            <a:pPr marL="514350" indent="-514350">
              <a:buFont typeface="+mj-lt"/>
              <a:buAutoNum type="arabicPeriod" startAt="3"/>
            </a:pPr>
            <a:endParaRPr lang="en-US" sz="3600" dirty="0"/>
          </a:p>
          <a:p>
            <a:pPr marL="514350" indent="-514350">
              <a:buFont typeface="+mj-lt"/>
              <a:buAutoNum type="arabicPeriod" startAt="3"/>
            </a:pPr>
            <a:endParaRPr lang="en-US" sz="3600" dirty="0"/>
          </a:p>
          <a:p>
            <a:pPr marL="400050" lvl="1" indent="0">
              <a:buNone/>
            </a:pPr>
            <a:endParaRPr lang="en-US" dirty="0"/>
          </a:p>
          <a:p>
            <a:pPr marL="400050" lvl="1" indent="0">
              <a:buFont typeface="Wingdings 3" charset="2"/>
              <a:buNone/>
            </a:pPr>
            <a:endParaRPr lang="en-US" dirty="0"/>
          </a:p>
        </p:txBody>
      </p:sp>
      <p:pic>
        <p:nvPicPr>
          <p:cNvPr id="15" name="Picture 14" descr="Fulcrum point explained">
            <a:extLst>
              <a:ext uri="{FF2B5EF4-FFF2-40B4-BE49-F238E27FC236}">
                <a16:creationId xmlns:a16="http://schemas.microsoft.com/office/drawing/2014/main" id="{DB5A7A52-0DF3-46F3-9068-E3E4F110A6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4000" y="2756534"/>
            <a:ext cx="6154520" cy="3462608"/>
          </a:xfrm>
          <a:prstGeom prst="rect">
            <a:avLst/>
          </a:prstGeom>
        </p:spPr>
      </p:pic>
      <p:sp>
        <p:nvSpPr>
          <p:cNvPr id="16" name="Arc 15" descr="arc">
            <a:extLst>
              <a:ext uri="{FF2B5EF4-FFF2-40B4-BE49-F238E27FC236}">
                <a16:creationId xmlns:a16="http://schemas.microsoft.com/office/drawing/2014/main" id="{26C5C446-7AE0-4291-9415-F34D96BDF48C}"/>
              </a:ext>
              <a:ext uri="{C183D7F6-B498-43B3-948B-1728B52AA6E4}">
                <adec:decorative xmlns:adec="http://schemas.microsoft.com/office/drawing/2017/decorative" xmlns="" val="1"/>
              </a:ext>
            </a:extLst>
          </p:cNvPr>
          <p:cNvSpPr/>
          <p:nvPr/>
        </p:nvSpPr>
        <p:spPr>
          <a:xfrm>
            <a:off x="4912959" y="1828802"/>
            <a:ext cx="3580887" cy="4277534"/>
          </a:xfrm>
          <a:prstGeom prst="arc">
            <a:avLst>
              <a:gd name="adj1" fmla="val 17081837"/>
              <a:gd name="adj2" fmla="val 7329356"/>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65470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4983359" cy="1320800"/>
          </a:xfrm>
        </p:spPr>
        <p:txBody>
          <a:bodyPr>
            <a:normAutofit/>
          </a:bodyPr>
          <a:lstStyle/>
          <a:p>
            <a:pPr algn="ctr"/>
            <a:r>
              <a:rPr lang="en-US" sz="3600" b="1" kern="1200" dirty="0">
                <a:solidFill>
                  <a:schemeClr val="accent1"/>
                </a:solidFill>
                <a:effectLst/>
                <a:latin typeface="+mj-lt"/>
                <a:ea typeface="+mj-ea"/>
                <a:cs typeface="+mj-cs"/>
              </a:rPr>
              <a:t>Knowledge Check – Part 7</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337491"/>
            <a:ext cx="9811627"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solidFill>
                  <a:srgbClr val="92D050"/>
                </a:solidFill>
              </a:rPr>
              <a:t>4. </a:t>
            </a:r>
            <a:r>
              <a:rPr lang="en-US" sz="3200" b="1" dirty="0"/>
              <a:t>A visual Inspection should include….?</a:t>
            </a:r>
            <a:endParaRPr lang="en-US" sz="2400" dirty="0">
              <a:solidFill>
                <a:srgbClr val="FF0000"/>
              </a:solidFill>
            </a:endParaRPr>
          </a:p>
        </p:txBody>
      </p:sp>
    </p:spTree>
    <p:extLst>
      <p:ext uri="{BB962C8B-B14F-4D97-AF65-F5344CB8AC3E}">
        <p14:creationId xmlns:p14="http://schemas.microsoft.com/office/powerpoint/2010/main" val="1559937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4983359" cy="1320800"/>
          </a:xfrm>
        </p:spPr>
        <p:txBody>
          <a:bodyPr>
            <a:normAutofit/>
          </a:bodyPr>
          <a:lstStyle/>
          <a:p>
            <a:pPr algn="ctr"/>
            <a:r>
              <a:rPr lang="en-US" sz="3600" b="1" kern="1200" dirty="0">
                <a:solidFill>
                  <a:schemeClr val="accent1"/>
                </a:solidFill>
                <a:effectLst/>
                <a:latin typeface="+mj-lt"/>
                <a:ea typeface="+mj-ea"/>
                <a:cs typeface="+mj-cs"/>
              </a:rPr>
              <a:t>Knowledge Check – Part 8</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337491"/>
            <a:ext cx="9811627"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solidFill>
                  <a:srgbClr val="92D050"/>
                </a:solidFill>
              </a:rPr>
              <a:t>4. </a:t>
            </a:r>
            <a:r>
              <a:rPr lang="en-US" sz="3200" b="1" dirty="0"/>
              <a:t>A visual Inspection should include….?</a:t>
            </a:r>
            <a:endParaRPr lang="en-US" sz="2400" dirty="0">
              <a:solidFill>
                <a:srgbClr val="FF0000"/>
              </a:solidFill>
            </a:endParaRPr>
          </a:p>
        </p:txBody>
      </p:sp>
      <p:sp>
        <p:nvSpPr>
          <p:cNvPr id="5" name="Rectangle 4">
            <a:extLst>
              <a:ext uri="{FF2B5EF4-FFF2-40B4-BE49-F238E27FC236}">
                <a16:creationId xmlns:a16="http://schemas.microsoft.com/office/drawing/2014/main" id="{352D08A2-6D47-409A-B319-084A565547FE}"/>
              </a:ext>
            </a:extLst>
          </p:cNvPr>
          <p:cNvSpPr/>
          <p:nvPr/>
        </p:nvSpPr>
        <p:spPr>
          <a:xfrm>
            <a:off x="1562101" y="2409498"/>
            <a:ext cx="10020300" cy="3701013"/>
          </a:xfrm>
          <a:prstGeom prst="rect">
            <a:avLst/>
          </a:prstGeom>
        </p:spPr>
        <p:txBody>
          <a:bodyPr wrap="square">
            <a:spAutoFit/>
          </a:bodyPr>
          <a:lstStyle/>
          <a:p>
            <a:pPr algn="ctr"/>
            <a:r>
              <a:rPr lang="en-US" sz="4000" b="1" u="sng" dirty="0">
                <a:solidFill>
                  <a:srgbClr val="FF0000"/>
                </a:solidFill>
              </a:rPr>
              <a:t>Visual Inspection</a:t>
            </a:r>
          </a:p>
          <a:p>
            <a:pPr lvl="1"/>
            <a:endParaRPr lang="en-US" sz="4000" b="1" dirty="0">
              <a:solidFill>
                <a:srgbClr val="FF0000"/>
              </a:solidFill>
            </a:endParaRPr>
          </a:p>
          <a:p>
            <a:pPr lvl="1"/>
            <a:endParaRPr lang="en-US" sz="1050" b="1" dirty="0">
              <a:solidFill>
                <a:srgbClr val="FF0000"/>
              </a:solidFill>
            </a:endParaRPr>
          </a:p>
          <a:p>
            <a:pPr marL="1028700" lvl="1" indent="-571500">
              <a:buFont typeface="Arial" panose="020B0604020202020204" pitchFamily="34" charset="0"/>
              <a:buChar char="•"/>
            </a:pPr>
            <a:r>
              <a:rPr lang="en-US" sz="2400" b="1" dirty="0">
                <a:solidFill>
                  <a:srgbClr val="FF0000"/>
                </a:solidFill>
              </a:rPr>
              <a:t>Appearance                      * Tires</a:t>
            </a:r>
          </a:p>
          <a:p>
            <a:pPr marL="1028700" lvl="1" indent="-571500">
              <a:buFont typeface="Arial" panose="020B0604020202020204" pitchFamily="34" charset="0"/>
              <a:buChar char="•"/>
            </a:pPr>
            <a:r>
              <a:rPr lang="en-US" sz="2400" b="1" dirty="0">
                <a:solidFill>
                  <a:srgbClr val="FF0000"/>
                </a:solidFill>
              </a:rPr>
              <a:t>Forks                                * Overhead Guard</a:t>
            </a:r>
          </a:p>
          <a:p>
            <a:pPr marL="1028700" lvl="1" indent="-571500">
              <a:buFont typeface="Arial" panose="020B0604020202020204" pitchFamily="34" charset="0"/>
              <a:buChar char="•"/>
            </a:pPr>
            <a:r>
              <a:rPr lang="en-US" sz="2400" b="1" dirty="0">
                <a:solidFill>
                  <a:srgbClr val="FF0000"/>
                </a:solidFill>
              </a:rPr>
              <a:t>Hoses                               * Chain</a:t>
            </a:r>
          </a:p>
          <a:p>
            <a:pPr marL="1028700" lvl="1" indent="-571500">
              <a:buFont typeface="Arial" panose="020B0604020202020204" pitchFamily="34" charset="0"/>
              <a:buChar char="•"/>
            </a:pPr>
            <a:r>
              <a:rPr lang="en-US" sz="2400" b="1" dirty="0">
                <a:solidFill>
                  <a:srgbClr val="FF0000"/>
                </a:solidFill>
              </a:rPr>
              <a:t>Name Plate </a:t>
            </a:r>
          </a:p>
          <a:p>
            <a:pPr marL="1028700" lvl="1" indent="-571500">
              <a:buFont typeface="Arial" panose="020B0604020202020204" pitchFamily="34" charset="0"/>
              <a:buChar char="•"/>
            </a:pPr>
            <a:r>
              <a:rPr lang="en-US" sz="2400" b="1" dirty="0">
                <a:solidFill>
                  <a:srgbClr val="FF0000"/>
                </a:solidFill>
              </a:rPr>
              <a:t>Battery Connector            * Battery Cables</a:t>
            </a:r>
          </a:p>
          <a:p>
            <a:pPr marL="1028700" lvl="1" indent="-571500">
              <a:buFont typeface="Arial" panose="020B0604020202020204" pitchFamily="34" charset="0"/>
              <a:buChar char="•"/>
            </a:pPr>
            <a:r>
              <a:rPr lang="en-US" sz="2400" b="1" dirty="0">
                <a:solidFill>
                  <a:srgbClr val="FF0000"/>
                </a:solidFill>
              </a:rPr>
              <a:t>Leaks</a:t>
            </a:r>
          </a:p>
        </p:txBody>
      </p:sp>
    </p:spTree>
    <p:extLst>
      <p:ext uri="{BB962C8B-B14F-4D97-AF65-F5344CB8AC3E}">
        <p14:creationId xmlns:p14="http://schemas.microsoft.com/office/powerpoint/2010/main" val="3479998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4983359" cy="1320800"/>
          </a:xfrm>
        </p:spPr>
        <p:txBody>
          <a:bodyPr>
            <a:normAutofit/>
          </a:bodyPr>
          <a:lstStyle/>
          <a:p>
            <a:pPr algn="ctr"/>
            <a:r>
              <a:rPr lang="en-US" sz="3600" b="1" kern="1200" dirty="0">
                <a:solidFill>
                  <a:schemeClr val="accent1"/>
                </a:solidFill>
                <a:effectLst/>
                <a:latin typeface="+mj-lt"/>
                <a:ea typeface="+mj-ea"/>
                <a:cs typeface="+mj-cs"/>
              </a:rPr>
              <a:t>Knowledge Check – Part 9</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2" y="1263751"/>
            <a:ext cx="8229600"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solidFill>
                  <a:srgbClr val="92D050"/>
                </a:solidFill>
              </a:rPr>
              <a:t>5. </a:t>
            </a:r>
            <a:r>
              <a:rPr lang="en-US" sz="3200" b="1" dirty="0"/>
              <a:t>When is a Forklift considered                      </a:t>
            </a:r>
            <a:r>
              <a:rPr lang="en-US" sz="3200" b="1" dirty="0">
                <a:solidFill>
                  <a:schemeClr val="bg1"/>
                </a:solidFill>
              </a:rPr>
              <a:t>.</a:t>
            </a:r>
            <a:r>
              <a:rPr lang="en-US" sz="3200" b="1" dirty="0"/>
              <a:t>  UNATTENDED?</a:t>
            </a:r>
          </a:p>
          <a:p>
            <a:pPr marL="514350" indent="-514350">
              <a:buFont typeface="+mj-lt"/>
              <a:buAutoNum type="arabicPeriod" startAt="2"/>
            </a:pPr>
            <a:endParaRPr lang="en-US" sz="1000" dirty="0"/>
          </a:p>
          <a:p>
            <a:pPr marL="0" indent="0">
              <a:buNone/>
            </a:pPr>
            <a:endParaRPr lang="en-US" sz="2400" dirty="0">
              <a:solidFill>
                <a:srgbClr val="FF0000"/>
              </a:solidFill>
            </a:endParaRPr>
          </a:p>
        </p:txBody>
      </p:sp>
    </p:spTree>
    <p:extLst>
      <p:ext uri="{BB962C8B-B14F-4D97-AF65-F5344CB8AC3E}">
        <p14:creationId xmlns:p14="http://schemas.microsoft.com/office/powerpoint/2010/main" val="2689560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4983359" cy="1320800"/>
          </a:xfrm>
        </p:spPr>
        <p:txBody>
          <a:bodyPr>
            <a:normAutofit/>
          </a:bodyPr>
          <a:lstStyle/>
          <a:p>
            <a:pPr algn="ctr"/>
            <a:r>
              <a:rPr lang="en-US" sz="3600" b="1" kern="1200" dirty="0">
                <a:solidFill>
                  <a:schemeClr val="accent1"/>
                </a:solidFill>
                <a:effectLst/>
                <a:latin typeface="+mj-lt"/>
                <a:ea typeface="+mj-ea"/>
                <a:cs typeface="+mj-cs"/>
              </a:rPr>
              <a:t>Knowledge Check – Part 10</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2" y="1263751"/>
            <a:ext cx="8229600"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solidFill>
                  <a:srgbClr val="92D050"/>
                </a:solidFill>
              </a:rPr>
              <a:t>5. </a:t>
            </a:r>
            <a:r>
              <a:rPr lang="en-US" sz="3200" b="1" dirty="0"/>
              <a:t>When is a Forklift considered                      </a:t>
            </a:r>
            <a:r>
              <a:rPr lang="en-US" sz="3200" b="1" dirty="0">
                <a:solidFill>
                  <a:schemeClr val="bg1"/>
                </a:solidFill>
              </a:rPr>
              <a:t>.</a:t>
            </a:r>
            <a:r>
              <a:rPr lang="en-US" sz="3200" b="1" dirty="0"/>
              <a:t>  UNATTENDED?</a:t>
            </a:r>
          </a:p>
          <a:p>
            <a:pPr marL="514350" indent="-514350">
              <a:buFont typeface="+mj-lt"/>
              <a:buAutoNum type="arabicPeriod" startAt="2"/>
            </a:pPr>
            <a:endParaRPr lang="en-US" sz="1000" dirty="0"/>
          </a:p>
          <a:p>
            <a:pPr marL="0" indent="0">
              <a:buNone/>
            </a:pPr>
            <a:endParaRPr lang="en-US" sz="2400" dirty="0">
              <a:solidFill>
                <a:srgbClr val="FF0000"/>
              </a:solidFill>
            </a:endParaRPr>
          </a:p>
        </p:txBody>
      </p:sp>
      <p:sp>
        <p:nvSpPr>
          <p:cNvPr id="3" name="Rectangle 2">
            <a:extLst>
              <a:ext uri="{FF2B5EF4-FFF2-40B4-BE49-F238E27FC236}">
                <a16:creationId xmlns:a16="http://schemas.microsoft.com/office/drawing/2014/main" id="{1322716E-192B-4474-A134-B2F3D5FAE12D}"/>
              </a:ext>
            </a:extLst>
          </p:cNvPr>
          <p:cNvSpPr/>
          <p:nvPr/>
        </p:nvSpPr>
        <p:spPr>
          <a:xfrm>
            <a:off x="1069383" y="2659886"/>
            <a:ext cx="8074617" cy="3539430"/>
          </a:xfrm>
          <a:prstGeom prst="rect">
            <a:avLst/>
          </a:prstGeom>
        </p:spPr>
        <p:txBody>
          <a:bodyPr wrap="square">
            <a:spAutoFit/>
          </a:bodyPr>
          <a:lstStyle/>
          <a:p>
            <a:pPr lvl="1">
              <a:buClr>
                <a:srgbClr val="005595"/>
              </a:buClr>
            </a:pPr>
            <a:r>
              <a:rPr lang="en-US" altLang="en-US" sz="3200" dirty="0">
                <a:solidFill>
                  <a:srgbClr val="FF0000"/>
                </a:solidFill>
                <a:ea typeface="ヒラギノ角ゴ Pro W3" charset="-128"/>
              </a:rPr>
              <a:t>A forklift is considered "unattended" when the operator is 25 ft. or more away from the vehicle even if it remains in his view, or </a:t>
            </a:r>
          </a:p>
          <a:p>
            <a:pPr lvl="1">
              <a:buClr>
                <a:srgbClr val="005595"/>
              </a:buClr>
            </a:pPr>
            <a:endParaRPr lang="en-US" altLang="en-US" sz="3200" dirty="0">
              <a:solidFill>
                <a:srgbClr val="FF0000"/>
              </a:solidFill>
              <a:ea typeface="ヒラギノ角ゴ Pro W3" charset="-128"/>
            </a:endParaRPr>
          </a:p>
          <a:p>
            <a:pPr lvl="1">
              <a:buClr>
                <a:srgbClr val="005595"/>
              </a:buClr>
            </a:pPr>
            <a:r>
              <a:rPr lang="en-US" altLang="en-US" sz="3200" dirty="0">
                <a:solidFill>
                  <a:srgbClr val="FF0000"/>
                </a:solidFill>
                <a:ea typeface="ヒラギノ角ゴ Pro W3" charset="-128"/>
              </a:rPr>
              <a:t>whenever the operator leaves the vehicle and it is not in his view. </a:t>
            </a:r>
          </a:p>
        </p:txBody>
      </p:sp>
    </p:spTree>
    <p:extLst>
      <p:ext uri="{BB962C8B-B14F-4D97-AF65-F5344CB8AC3E}">
        <p14:creationId xmlns:p14="http://schemas.microsoft.com/office/powerpoint/2010/main" val="615503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A3C4-1B8A-40A0-9DE8-AA42F2AE6C42}"/>
              </a:ext>
            </a:extLst>
          </p:cNvPr>
          <p:cNvSpPr>
            <a:spLocks noGrp="1"/>
          </p:cNvSpPr>
          <p:nvPr>
            <p:ph type="title"/>
          </p:nvPr>
        </p:nvSpPr>
        <p:spPr/>
        <p:txBody>
          <a:bodyPr>
            <a:normAutofit/>
          </a:bodyPr>
          <a:lstStyle/>
          <a:p>
            <a:pPr algn="ctr"/>
            <a:r>
              <a:rPr lang="en-US" sz="4400" u="sng" dirty="0">
                <a:latin typeface="Arial Black" panose="020B0A04020102020204" pitchFamily="34" charset="0"/>
              </a:rPr>
              <a:t>Additional Resources</a:t>
            </a:r>
          </a:p>
        </p:txBody>
      </p:sp>
      <p:sp>
        <p:nvSpPr>
          <p:cNvPr id="3" name="Content Placeholder 2">
            <a:extLst>
              <a:ext uri="{FF2B5EF4-FFF2-40B4-BE49-F238E27FC236}">
                <a16:creationId xmlns:a16="http://schemas.microsoft.com/office/drawing/2014/main" id="{56D2816A-1992-451C-B850-EEB85CE11716}"/>
              </a:ext>
            </a:extLst>
          </p:cNvPr>
          <p:cNvSpPr>
            <a:spLocks noGrp="1"/>
          </p:cNvSpPr>
          <p:nvPr>
            <p:ph idx="1"/>
          </p:nvPr>
        </p:nvSpPr>
        <p:spPr>
          <a:xfrm>
            <a:off x="731521" y="1631853"/>
            <a:ext cx="8795700" cy="5092504"/>
          </a:xfrm>
        </p:spPr>
        <p:txBody>
          <a:bodyPr>
            <a:normAutofit fontScale="92500" lnSpcReduction="10000"/>
          </a:bodyPr>
          <a:lstStyle/>
          <a:p>
            <a:r>
              <a:rPr lang="en-US" sz="2400" dirty="0"/>
              <a:t>OSHA website: </a:t>
            </a:r>
            <a:r>
              <a:rPr lang="en-US" sz="2400" dirty="0">
                <a:solidFill>
                  <a:srgbClr val="0070C0"/>
                </a:solidFill>
              </a:rPr>
              <a:t>http://www.osha.gov </a:t>
            </a:r>
            <a:r>
              <a:rPr lang="en-US" sz="2400" dirty="0"/>
              <a:t>and OSHA offices: Call or Write (800-321-OSHA) </a:t>
            </a:r>
          </a:p>
          <a:p>
            <a:endParaRPr lang="en-US" sz="2400" dirty="0"/>
          </a:p>
          <a:p>
            <a:r>
              <a:rPr lang="en-US" sz="2400" dirty="0"/>
              <a:t>Compliance Assistance Specialists in the area offices </a:t>
            </a:r>
          </a:p>
          <a:p>
            <a:endParaRPr lang="en-US" sz="2400" dirty="0"/>
          </a:p>
          <a:p>
            <a:r>
              <a:rPr lang="en-US" sz="2400" dirty="0"/>
              <a:t>National Institute for Occupational Safety and Health (NIOSH) – OSHA’s sister agency</a:t>
            </a:r>
          </a:p>
          <a:p>
            <a:endParaRPr lang="en-US" sz="2400" dirty="0"/>
          </a:p>
          <a:p>
            <a:r>
              <a:rPr lang="en-US" sz="2400" dirty="0"/>
              <a:t>OSHA Training Institute Education Centers</a:t>
            </a:r>
          </a:p>
          <a:p>
            <a:endParaRPr lang="en-US" sz="2400" dirty="0"/>
          </a:p>
          <a:p>
            <a:pPr marL="0" indent="0">
              <a:buNone/>
            </a:pPr>
            <a:r>
              <a:rPr lang="en-US" dirty="0"/>
              <a:t>Standards that Apply OSHA Standards: 29 CFR 1910.67, 29 CFR 1910.269(p), 29 CFR 1926.21, 29 CFR 1926.453, 29 CFR 1926.502. American National Standards Institutes standards: ANSI/SIA A92.2-1969, ANSI/SIA A92.3, ANSI/SIA A92.5, ANSI/SIA A92.6.</a:t>
            </a:r>
          </a:p>
          <a:p>
            <a:pPr marL="0" indent="0">
              <a:buNone/>
            </a:pPr>
            <a:endParaRPr lang="en-US" dirty="0"/>
          </a:p>
        </p:txBody>
      </p:sp>
    </p:spTree>
    <p:extLst>
      <p:ext uri="{BB962C8B-B14F-4D97-AF65-F5344CB8AC3E}">
        <p14:creationId xmlns:p14="http://schemas.microsoft.com/office/powerpoint/2010/main" val="671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09126"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8837B8C9-0728-477C-A976-99E0583B5170}"/>
              </a:ext>
            </a:extLst>
          </p:cNvPr>
          <p:cNvSpPr>
            <a:spLocks noGrp="1"/>
          </p:cNvSpPr>
          <p:nvPr>
            <p:ph type="title"/>
          </p:nvPr>
        </p:nvSpPr>
        <p:spPr>
          <a:xfrm>
            <a:off x="490298" y="1301058"/>
            <a:ext cx="8596668" cy="1320800"/>
          </a:xfrm>
        </p:spPr>
        <p:txBody>
          <a:bodyPr>
            <a:normAutofit/>
          </a:bodyPr>
          <a:lstStyle/>
          <a:p>
            <a:pPr rtl="0" eaLnBrk="1" latinLnBrk="0" hangingPunct="1"/>
            <a:r>
              <a:rPr lang="en-US" sz="4000" b="1" kern="1200" dirty="0">
                <a:solidFill>
                  <a:srgbClr val="000000"/>
                </a:solidFill>
                <a:effectLst/>
                <a:latin typeface="Trebuchet MS" panose="020B0603020202020204" pitchFamily="34" charset="0"/>
                <a:ea typeface="+mn-ea"/>
                <a:cs typeface="+mn-cs"/>
              </a:rPr>
              <a:t>Stand-On Reach Truck</a:t>
            </a:r>
            <a:endParaRPr lang="en-US" dirty="0"/>
          </a:p>
        </p:txBody>
      </p:sp>
      <p:pic>
        <p:nvPicPr>
          <p:cNvPr id="3" name="Picture 2" descr="An Electric raymond Lift">
            <a:extLst>
              <a:ext uri="{FF2B5EF4-FFF2-40B4-BE49-F238E27FC236}">
                <a16:creationId xmlns:a16="http://schemas.microsoft.com/office/drawing/2014/main" id="{E36EC860-093A-462C-8706-F369C1912A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4676" y="1961458"/>
            <a:ext cx="6621547" cy="4852135"/>
          </a:xfrm>
          <a:prstGeom prst="rect">
            <a:avLst/>
          </a:prstGeom>
        </p:spPr>
      </p:pic>
    </p:spTree>
    <p:extLst>
      <p:ext uri="{BB962C8B-B14F-4D97-AF65-F5344CB8AC3E}">
        <p14:creationId xmlns:p14="http://schemas.microsoft.com/office/powerpoint/2010/main" val="92094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5409126"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33C842BB-1E9C-4BBB-822B-1F3720810753}"/>
              </a:ext>
            </a:extLst>
          </p:cNvPr>
          <p:cNvSpPr>
            <a:spLocks noGrp="1"/>
          </p:cNvSpPr>
          <p:nvPr>
            <p:ph type="title"/>
          </p:nvPr>
        </p:nvSpPr>
        <p:spPr/>
        <p:txBody>
          <a:bodyPr/>
          <a:lstStyle/>
          <a:p>
            <a:pPr rtl="0" eaLnBrk="1" latinLnBrk="0" hangingPunct="1"/>
            <a:r>
              <a:rPr lang="en-US" sz="4000" b="1" kern="1200" dirty="0">
                <a:solidFill>
                  <a:srgbClr val="000000"/>
                </a:solidFill>
                <a:effectLst/>
                <a:latin typeface="Trebuchet MS" panose="020B0603020202020204" pitchFamily="34" charset="0"/>
                <a:ea typeface="+mn-ea"/>
                <a:cs typeface="+mn-cs"/>
              </a:rPr>
              <a:t>Walkie Rider</a:t>
            </a:r>
            <a:endParaRPr lang="en-US" dirty="0"/>
          </a:p>
        </p:txBody>
      </p:sp>
      <p:pic>
        <p:nvPicPr>
          <p:cNvPr id="3" name="Picture 2" descr="Walkie-rider lift">
            <a:extLst>
              <a:ext uri="{FF2B5EF4-FFF2-40B4-BE49-F238E27FC236}">
                <a16:creationId xmlns:a16="http://schemas.microsoft.com/office/drawing/2014/main" id="{24992C30-AA45-40A0-BED0-34919F85F6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84246" y="1796143"/>
            <a:ext cx="7292283" cy="4882241"/>
          </a:xfrm>
          <a:prstGeom prst="rect">
            <a:avLst/>
          </a:prstGeom>
        </p:spPr>
      </p:pic>
    </p:spTree>
    <p:extLst>
      <p:ext uri="{BB962C8B-B14F-4D97-AF65-F5344CB8AC3E}">
        <p14:creationId xmlns:p14="http://schemas.microsoft.com/office/powerpoint/2010/main" val="337090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Forklift turning radius starting in the rear">
            <a:extLst>
              <a:ext uri="{FF2B5EF4-FFF2-40B4-BE49-F238E27FC236}">
                <a16:creationId xmlns:a16="http://schemas.microsoft.com/office/drawing/2014/main" id="{015BC5FA-5763-490E-A734-F750F5FF88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22779" y="1034221"/>
            <a:ext cx="4753514" cy="5722497"/>
          </a:xfrm>
          <a:prstGeom prst="rect">
            <a:avLst/>
          </a:prstGeom>
        </p:spPr>
      </p:pic>
      <p:sp>
        <p:nvSpPr>
          <p:cNvPr id="8" name="TextBox 7">
            <a:extLst>
              <a:ext uri="{FF2B5EF4-FFF2-40B4-BE49-F238E27FC236}">
                <a16:creationId xmlns:a16="http://schemas.microsoft.com/office/drawing/2014/main" id="{BFE1EF56-A0D6-470C-AEC3-C69B3C36E7DD}"/>
              </a:ext>
            </a:extLst>
          </p:cNvPr>
          <p:cNvSpPr txBox="1"/>
          <p:nvPr/>
        </p:nvSpPr>
        <p:spPr>
          <a:xfrm>
            <a:off x="5409129"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58C17369-523D-44F2-983A-A89AFDC8FAB3}"/>
              </a:ext>
            </a:extLst>
          </p:cNvPr>
          <p:cNvSpPr>
            <a:spLocks noGrp="1"/>
          </p:cNvSpPr>
          <p:nvPr>
            <p:ph type="title"/>
          </p:nvPr>
        </p:nvSpPr>
        <p:spPr/>
        <p:txBody>
          <a:bodyPr>
            <a:normAutofit/>
          </a:bodyPr>
          <a:lstStyle/>
          <a:p>
            <a:r>
              <a:rPr lang="en-US" sz="4000" b="1" dirty="0">
                <a:solidFill>
                  <a:schemeClr val="tx1"/>
                </a:solidFill>
                <a:latin typeface="+mn-lt"/>
                <a:ea typeface="+mn-ea"/>
                <a:cs typeface="+mn-cs"/>
              </a:rPr>
              <a:t>How they Work</a:t>
            </a:r>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0" y="2787650"/>
            <a:ext cx="7613650" cy="3879850"/>
          </a:xfrm>
        </p:spPr>
        <p:txBody>
          <a:bodyPr/>
          <a:lstStyle/>
          <a:p>
            <a:r>
              <a:rPr lang="en-US" sz="3200" b="1" dirty="0"/>
              <a:t>Steering</a:t>
            </a:r>
            <a:r>
              <a:rPr lang="en-US" sz="2400" b="1" dirty="0"/>
              <a:t> Your Forklift </a:t>
            </a:r>
          </a:p>
          <a:p>
            <a:pPr marL="0" indent="0">
              <a:buNone/>
            </a:pPr>
            <a:r>
              <a:rPr lang="en-US" sz="2400" b="1" dirty="0"/>
              <a:t>    Isn’t as Simple as </a:t>
            </a:r>
          </a:p>
          <a:p>
            <a:pPr marL="0" indent="0">
              <a:buNone/>
            </a:pPr>
            <a:r>
              <a:rPr lang="en-US" sz="2400" b="1" dirty="0"/>
              <a:t>    Turning the Wheel</a:t>
            </a:r>
          </a:p>
          <a:p>
            <a:pPr marL="0" indent="0">
              <a:buNone/>
            </a:pPr>
            <a:endParaRPr lang="en-US" sz="2000" dirty="0"/>
          </a:p>
          <a:p>
            <a:endParaRPr lang="en-US" b="1" dirty="0"/>
          </a:p>
          <a:p>
            <a:endParaRPr lang="en-US" b="1" dirty="0"/>
          </a:p>
          <a:p>
            <a:endParaRPr lang="en-US" dirty="0"/>
          </a:p>
        </p:txBody>
      </p:sp>
    </p:spTree>
    <p:extLst>
      <p:ext uri="{BB962C8B-B14F-4D97-AF65-F5344CB8AC3E}">
        <p14:creationId xmlns:p14="http://schemas.microsoft.com/office/powerpoint/2010/main" val="82146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Forklift turning radius starting in the rear">
            <a:extLst>
              <a:ext uri="{FF2B5EF4-FFF2-40B4-BE49-F238E27FC236}">
                <a16:creationId xmlns:a16="http://schemas.microsoft.com/office/drawing/2014/main" id="{015BC5FA-5763-490E-A734-F750F5FF88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91019" y="2009503"/>
            <a:ext cx="3223647" cy="3880773"/>
          </a:xfrm>
          <a:prstGeom prst="rect">
            <a:avLst/>
          </a:prstGeom>
        </p:spPr>
      </p:pic>
      <p:sp>
        <p:nvSpPr>
          <p:cNvPr id="8" name="TextBox 7">
            <a:extLst>
              <a:ext uri="{FF2B5EF4-FFF2-40B4-BE49-F238E27FC236}">
                <a16:creationId xmlns:a16="http://schemas.microsoft.com/office/drawing/2014/main" id="{BFE1EF56-A0D6-470C-AEC3-C69B3C36E7DD}"/>
              </a:ext>
            </a:extLst>
          </p:cNvPr>
          <p:cNvSpPr txBox="1"/>
          <p:nvPr/>
        </p:nvSpPr>
        <p:spPr>
          <a:xfrm>
            <a:off x="5409129" y="182556"/>
            <a:ext cx="6610271" cy="769441"/>
          </a:xfrm>
          <a:prstGeom prst="rect">
            <a:avLst/>
          </a:prstGeom>
          <a:noFill/>
          <a:ln w="25400">
            <a:solidFill>
              <a:schemeClr val="accent1"/>
            </a:solidFill>
          </a:ln>
        </p:spPr>
        <p:txBody>
          <a:bodyPr wrap="none" rtlCol="0">
            <a:spAutoFit/>
          </a:bodyPr>
          <a:lstStyle/>
          <a:p>
            <a:r>
              <a:rPr lang="en-US" sz="4400" dirty="0">
                <a:solidFill>
                  <a:srgbClr val="37495F"/>
                </a:solidFill>
              </a:rPr>
              <a:t>Powered Industrial trucks</a:t>
            </a:r>
          </a:p>
        </p:txBody>
      </p:sp>
      <p:sp>
        <p:nvSpPr>
          <p:cNvPr id="2" name="Title 1">
            <a:extLst>
              <a:ext uri="{FF2B5EF4-FFF2-40B4-BE49-F238E27FC236}">
                <a16:creationId xmlns:a16="http://schemas.microsoft.com/office/drawing/2014/main" id="{A8771CB3-AA4E-48A8-A15F-B071C3E95856}"/>
              </a:ext>
            </a:extLst>
          </p:cNvPr>
          <p:cNvSpPr>
            <a:spLocks noGrp="1"/>
          </p:cNvSpPr>
          <p:nvPr>
            <p:ph type="title"/>
          </p:nvPr>
        </p:nvSpPr>
        <p:spPr/>
        <p:txBody>
          <a:bodyPr/>
          <a:lstStyle/>
          <a:p>
            <a:pPr rtl="0" eaLnBrk="1" latinLnBrk="0" hangingPunct="1"/>
            <a:r>
              <a:rPr lang="en-US" sz="4000" b="1" kern="1200" dirty="0">
                <a:solidFill>
                  <a:srgbClr val="000000"/>
                </a:solidFill>
                <a:effectLst/>
                <a:latin typeface="Trebuchet MS" panose="020B0603020202020204" pitchFamily="34" charset="0"/>
                <a:ea typeface="+mn-ea"/>
                <a:cs typeface="+mn-cs"/>
              </a:rPr>
              <a:t>How they Work – Part 2</a:t>
            </a:r>
            <a:endParaRPr lang="en-US" dirty="0"/>
          </a:p>
        </p:txBody>
      </p:sp>
      <p:sp>
        <p:nvSpPr>
          <p:cNvPr id="3" name="Content Placeholder 2">
            <a:extLst>
              <a:ext uri="{FF2B5EF4-FFF2-40B4-BE49-F238E27FC236}">
                <a16:creationId xmlns:a16="http://schemas.microsoft.com/office/drawing/2014/main" id="{1318DCBA-F6BE-443B-B3F9-6A5083BCE510}"/>
              </a:ext>
            </a:extLst>
          </p:cNvPr>
          <p:cNvSpPr>
            <a:spLocks noGrp="1"/>
          </p:cNvSpPr>
          <p:nvPr>
            <p:ph idx="4294967295"/>
          </p:nvPr>
        </p:nvSpPr>
        <p:spPr>
          <a:xfrm>
            <a:off x="0" y="2160588"/>
            <a:ext cx="7613650" cy="4352925"/>
          </a:xfrm>
        </p:spPr>
        <p:txBody>
          <a:bodyPr>
            <a:normAutofit/>
          </a:bodyPr>
          <a:lstStyle/>
          <a:p>
            <a:r>
              <a:rPr lang="en-US" sz="3200" b="1" dirty="0"/>
              <a:t>Steering</a:t>
            </a:r>
            <a:r>
              <a:rPr lang="en-US" sz="2000" b="1" dirty="0"/>
              <a:t> Your Forklift Isn’t as Simple as Turning the Wheel</a:t>
            </a:r>
          </a:p>
          <a:p>
            <a:pPr marL="0" indent="0">
              <a:buNone/>
            </a:pPr>
            <a:endParaRPr lang="en-US" sz="2000" dirty="0"/>
          </a:p>
          <a:p>
            <a:pPr marL="0" indent="0">
              <a:buNone/>
            </a:pPr>
            <a:r>
              <a:rPr lang="en-US" sz="2000" dirty="0"/>
              <a:t>Many accidents occur with industrial forklifts because the operators do not understand or have control of the machine’s rear end swing.</a:t>
            </a:r>
          </a:p>
          <a:p>
            <a:pPr marL="0" indent="0">
              <a:buNone/>
            </a:pPr>
            <a:r>
              <a:rPr lang="en-US" sz="2000" dirty="0"/>
              <a:t>Forklift trucks steer from the rear axle and pivot on the front wheels, the rear end (counterweight) swinging wide when turning. Ensure that the rear end swings clear of materials, racks equipment and pedestrians when rounding corners or maneuvering in aisle and tight places.</a:t>
            </a:r>
          </a:p>
          <a:p>
            <a:endParaRPr lang="en-US" b="1" dirty="0"/>
          </a:p>
          <a:p>
            <a:endParaRPr lang="en-US" b="1" dirty="0"/>
          </a:p>
          <a:p>
            <a:endParaRPr lang="en-US" dirty="0"/>
          </a:p>
        </p:txBody>
      </p:sp>
    </p:spTree>
    <p:extLst>
      <p:ext uri="{BB962C8B-B14F-4D97-AF65-F5344CB8AC3E}">
        <p14:creationId xmlns:p14="http://schemas.microsoft.com/office/powerpoint/2010/main" val="13096784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SLZcyOoq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2080</Words>
  <Application>Microsoft Office PowerPoint</Application>
  <PresentationFormat>Widescreen</PresentationFormat>
  <Paragraphs>410</Paragraphs>
  <Slides>58</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Arial Black</vt:lpstr>
      <vt:lpstr>Calibri</vt:lpstr>
      <vt:lpstr>Courier New</vt:lpstr>
      <vt:lpstr>Times New Roman</vt:lpstr>
      <vt:lpstr>Trebuchet MS</vt:lpstr>
      <vt:lpstr>Wingdings</vt:lpstr>
      <vt:lpstr>Wingdings 3</vt:lpstr>
      <vt:lpstr>ヒラギノ角ゴ Pro W3</vt:lpstr>
      <vt:lpstr>Facet</vt:lpstr>
      <vt:lpstr>Powered Industrial Trucks</vt:lpstr>
      <vt:lpstr>Disclaimer</vt:lpstr>
      <vt:lpstr>Welcome</vt:lpstr>
      <vt:lpstr>Module-1</vt:lpstr>
      <vt:lpstr>Typical Forklift</vt:lpstr>
      <vt:lpstr>Stand-On Reach Truck</vt:lpstr>
      <vt:lpstr>Walkie Rider</vt:lpstr>
      <vt:lpstr>How they Work</vt:lpstr>
      <vt:lpstr>How they Work – Part 2</vt:lpstr>
      <vt:lpstr>How they Work – Part 3</vt:lpstr>
      <vt:lpstr>How they Work – Part 4</vt:lpstr>
      <vt:lpstr>How they Work – Part 5</vt:lpstr>
      <vt:lpstr>How they Work – Part 6</vt:lpstr>
      <vt:lpstr>How they Work – Part 7</vt:lpstr>
      <vt:lpstr>How they Work – Part 8</vt:lpstr>
      <vt:lpstr>Rated Capacity</vt:lpstr>
      <vt:lpstr>Rated Capacity – Part 2</vt:lpstr>
      <vt:lpstr>Module-2</vt:lpstr>
      <vt:lpstr>Pre-Start Inspection</vt:lpstr>
      <vt:lpstr>Pre-Start Inspection – Part 2</vt:lpstr>
      <vt:lpstr>Pre-Start Inspection – Part 3</vt:lpstr>
      <vt:lpstr>Pre-Start Inspection – Part 4</vt:lpstr>
      <vt:lpstr>Pre-Start Inspection – Part 5</vt:lpstr>
      <vt:lpstr>Pre-Start Inspection – Part 6</vt:lpstr>
      <vt:lpstr>Pre-Start Inspection – Part 7</vt:lpstr>
      <vt:lpstr>Pre-Start Inspection – Part 8</vt:lpstr>
      <vt:lpstr>Pre-Start Inspection – Part 9</vt:lpstr>
      <vt:lpstr>Module-3</vt:lpstr>
      <vt:lpstr>Driving Safety</vt:lpstr>
      <vt:lpstr>Driving Safety – Part 2</vt:lpstr>
      <vt:lpstr>Driving Safety – Part 3</vt:lpstr>
      <vt:lpstr>Driving Safety – Part 4</vt:lpstr>
      <vt:lpstr>Driving Safety – Part 5</vt:lpstr>
      <vt:lpstr>Driving Safety – Part 6</vt:lpstr>
      <vt:lpstr>Driving Safety – Part 7</vt:lpstr>
      <vt:lpstr>Don’t leave a forklift unattended. </vt:lpstr>
      <vt:lpstr>Don’t leave a forklift unattended. – Part 2</vt:lpstr>
      <vt:lpstr>What to do in case of a tipover </vt:lpstr>
      <vt:lpstr>Don’t travel with a raised load </vt:lpstr>
      <vt:lpstr>Seatbelts </vt:lpstr>
      <vt:lpstr>Proper loading of the fork truck: </vt:lpstr>
      <vt:lpstr>Forklift Do’s And Don'ts </vt:lpstr>
      <vt:lpstr>Proper loading of the fork truck:</vt:lpstr>
      <vt:lpstr>Module-4</vt:lpstr>
      <vt:lpstr>Forklift Inspection and Maintenance </vt:lpstr>
      <vt:lpstr>Trained and Authorized  Operators </vt:lpstr>
      <vt:lpstr>Review</vt:lpstr>
      <vt:lpstr>Knowledge Check</vt:lpstr>
      <vt:lpstr>Knowledge Check – Part 2</vt:lpstr>
      <vt:lpstr>Knowledge Check – Part 3</vt:lpstr>
      <vt:lpstr>Knowledge Check – Part 4</vt:lpstr>
      <vt:lpstr>Knowledge Check – Part 5</vt:lpstr>
      <vt:lpstr>Knowledge Check – Part 6</vt:lpstr>
      <vt:lpstr>Knowledge Check – Part 7</vt:lpstr>
      <vt:lpstr>Knowledge Check – Part 8</vt:lpstr>
      <vt:lpstr>Knowledge Check – Part 9</vt:lpstr>
      <vt:lpstr>Knowledge Check – Part 10</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2019-04-24T21:12:36Z</dcterms:created>
  <dcterms:modified xsi:type="dcterms:W3CDTF">2021-07-08T14:40:28Z</dcterms:modified>
  <cp:contentStatus/>
</cp:coreProperties>
</file>