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62"/>
  </p:notesMasterIdLst>
  <p:sldIdLst>
    <p:sldId id="256" r:id="rId2"/>
    <p:sldId id="417" r:id="rId3"/>
    <p:sldId id="280" r:id="rId4"/>
    <p:sldId id="305" r:id="rId5"/>
    <p:sldId id="268" r:id="rId6"/>
    <p:sldId id="1369" r:id="rId7"/>
    <p:sldId id="1370" r:id="rId8"/>
    <p:sldId id="1374" r:id="rId9"/>
    <p:sldId id="1376" r:id="rId10"/>
    <p:sldId id="1373" r:id="rId11"/>
    <p:sldId id="1375" r:id="rId12"/>
    <p:sldId id="1377" r:id="rId13"/>
    <p:sldId id="1378" r:id="rId14"/>
    <p:sldId id="1379" r:id="rId15"/>
    <p:sldId id="1380" r:id="rId16"/>
    <p:sldId id="1372" r:id="rId17"/>
    <p:sldId id="1368" r:id="rId18"/>
    <p:sldId id="274" r:id="rId19"/>
    <p:sldId id="1385" r:id="rId20"/>
    <p:sldId id="1391" r:id="rId21"/>
    <p:sldId id="1386" r:id="rId22"/>
    <p:sldId id="286" r:id="rId23"/>
    <p:sldId id="1392" r:id="rId24"/>
    <p:sldId id="1387" r:id="rId25"/>
    <p:sldId id="259" r:id="rId26"/>
    <p:sldId id="265" r:id="rId27"/>
    <p:sldId id="295" r:id="rId28"/>
    <p:sldId id="298" r:id="rId29"/>
    <p:sldId id="379" r:id="rId30"/>
    <p:sldId id="1393" r:id="rId31"/>
    <p:sldId id="1388" r:id="rId32"/>
    <p:sldId id="1396" r:id="rId33"/>
    <p:sldId id="380" r:id="rId34"/>
    <p:sldId id="1394" r:id="rId35"/>
    <p:sldId id="1389" r:id="rId36"/>
    <p:sldId id="263" r:id="rId37"/>
    <p:sldId id="1395" r:id="rId38"/>
    <p:sldId id="1390" r:id="rId39"/>
    <p:sldId id="320" r:id="rId40"/>
    <p:sldId id="1371" r:id="rId41"/>
    <p:sldId id="373" r:id="rId42"/>
    <p:sldId id="361" r:id="rId43"/>
    <p:sldId id="385" r:id="rId44"/>
    <p:sldId id="384" r:id="rId45"/>
    <p:sldId id="383" r:id="rId46"/>
    <p:sldId id="395" r:id="rId47"/>
    <p:sldId id="1397" r:id="rId48"/>
    <p:sldId id="1399" r:id="rId49"/>
    <p:sldId id="1398" r:id="rId50"/>
    <p:sldId id="1400" r:id="rId51"/>
    <p:sldId id="1401" r:id="rId52"/>
    <p:sldId id="1402" r:id="rId53"/>
    <p:sldId id="1406" r:id="rId54"/>
    <p:sldId id="1404" r:id="rId55"/>
    <p:sldId id="1407" r:id="rId56"/>
    <p:sldId id="1405" r:id="rId57"/>
    <p:sldId id="1408" r:id="rId58"/>
    <p:sldId id="1409" r:id="rId59"/>
    <p:sldId id="1410" r:id="rId60"/>
    <p:sldId id="387"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D636C5-3960-44BF-9A4C-A71BB0D551EA}">
          <p14:sldIdLst>
            <p14:sldId id="256"/>
            <p14:sldId id="417"/>
            <p14:sldId id="280"/>
            <p14:sldId id="305"/>
            <p14:sldId id="268"/>
            <p14:sldId id="1369"/>
            <p14:sldId id="1370"/>
            <p14:sldId id="1374"/>
            <p14:sldId id="1376"/>
            <p14:sldId id="1373"/>
            <p14:sldId id="1375"/>
            <p14:sldId id="1377"/>
            <p14:sldId id="1378"/>
            <p14:sldId id="1379"/>
            <p14:sldId id="1380"/>
            <p14:sldId id="1372"/>
            <p14:sldId id="1368"/>
            <p14:sldId id="274"/>
            <p14:sldId id="1385"/>
            <p14:sldId id="1391"/>
            <p14:sldId id="1386"/>
            <p14:sldId id="286"/>
            <p14:sldId id="1392"/>
            <p14:sldId id="1387"/>
            <p14:sldId id="259"/>
            <p14:sldId id="265"/>
            <p14:sldId id="295"/>
            <p14:sldId id="298"/>
            <p14:sldId id="379"/>
            <p14:sldId id="1393"/>
            <p14:sldId id="1388"/>
            <p14:sldId id="1396"/>
            <p14:sldId id="380"/>
            <p14:sldId id="1394"/>
            <p14:sldId id="1389"/>
            <p14:sldId id="263"/>
            <p14:sldId id="1395"/>
            <p14:sldId id="1390"/>
            <p14:sldId id="320"/>
            <p14:sldId id="1371"/>
            <p14:sldId id="373"/>
            <p14:sldId id="361"/>
            <p14:sldId id="385"/>
            <p14:sldId id="384"/>
            <p14:sldId id="383"/>
            <p14:sldId id="395"/>
            <p14:sldId id="1397"/>
            <p14:sldId id="1399"/>
            <p14:sldId id="1398"/>
            <p14:sldId id="1400"/>
            <p14:sldId id="1401"/>
            <p14:sldId id="1402"/>
            <p14:sldId id="1406"/>
            <p14:sldId id="1404"/>
            <p14:sldId id="1407"/>
            <p14:sldId id="1405"/>
            <p14:sldId id="1408"/>
            <p14:sldId id="1409"/>
            <p14:sldId id="1410"/>
            <p14:sldId id="3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74F"/>
    <a:srgbClr val="527724"/>
    <a:srgbClr val="37495F"/>
    <a:srgbClr val="6D776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2E753A-4510-464C-8118-7C65EB3768A7}" v="234" dt="2019-09-13T06:34:26.0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1" autoAdjust="0"/>
    <p:restoredTop sz="86432" autoAdjust="0"/>
  </p:normalViewPr>
  <p:slideViewPr>
    <p:cSldViewPr snapToGrid="0">
      <p:cViewPr varScale="1">
        <p:scale>
          <a:sx n="56" d="100"/>
          <a:sy n="56" d="100"/>
        </p:scale>
        <p:origin x="403" y="53"/>
      </p:cViewPr>
      <p:guideLst/>
    </p:cSldViewPr>
  </p:slideViewPr>
  <p:outlineViewPr>
    <p:cViewPr>
      <p:scale>
        <a:sx n="33" d="100"/>
        <a:sy n="33" d="100"/>
      </p:scale>
      <p:origin x="0" y="-36749"/>
    </p:cViewPr>
  </p:outlin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F9B77-8437-4772-AA74-8DD4CEDA0F09}"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A4B4108D-2F5F-41A4-9C1E-E77363243817}">
      <dgm:prSet/>
      <dgm:spPr/>
      <dgm:t>
        <a:bodyPr/>
        <a:lstStyle/>
        <a:p>
          <a:r>
            <a:rPr lang="en-US" dirty="0"/>
            <a:t>Needed when employees are exposed to hazards that have potential to cause a head injury. </a:t>
          </a:r>
        </a:p>
      </dgm:t>
      <dgm:extLst>
        <a:ext uri="{E40237B7-FDA0-4F09-8148-C483321AD2D9}">
          <dgm14:cNvPr xmlns:dgm14="http://schemas.microsoft.com/office/drawing/2010/diagram" id="0" name="" descr="Needed when employees are exposed to hazards that have potential to cause a head injury.&#10;&#10;"/>
        </a:ext>
      </dgm:extLst>
    </dgm:pt>
    <dgm:pt modelId="{80F2A9B7-3181-47A6-8C35-0FB1DBF08D29}" type="parTrans" cxnId="{B651592C-2F61-4473-AD68-9B8549C5E33E}">
      <dgm:prSet/>
      <dgm:spPr/>
      <dgm:t>
        <a:bodyPr/>
        <a:lstStyle/>
        <a:p>
          <a:endParaRPr lang="en-US"/>
        </a:p>
      </dgm:t>
    </dgm:pt>
    <dgm:pt modelId="{BEC3605C-813C-492A-9921-2FEE2FAEBDDE}" type="sibTrans" cxnId="{B651592C-2F61-4473-AD68-9B8549C5E33E}">
      <dgm:prSet/>
      <dgm:spPr/>
      <dgm:t>
        <a:bodyPr/>
        <a:lstStyle/>
        <a:p>
          <a:endParaRPr lang="en-US"/>
        </a:p>
      </dgm:t>
    </dgm:pt>
    <dgm:pt modelId="{011DC240-A145-4A99-9767-C971614E70D9}">
      <dgm:prSet/>
      <dgm:spPr/>
      <dgm:t>
        <a:bodyPr/>
        <a:lstStyle/>
        <a:p>
          <a:r>
            <a:rPr lang="en-US" dirty="0"/>
            <a:t>Examples of hazards: </a:t>
          </a:r>
        </a:p>
      </dgm:t>
      <dgm:extLst>
        <a:ext uri="{E40237B7-FDA0-4F09-8148-C483321AD2D9}">
          <dgm14:cNvPr xmlns:dgm14="http://schemas.microsoft.com/office/drawing/2010/diagram" id="0" name="" descr="Examples of hazards: &#10;"/>
        </a:ext>
      </dgm:extLst>
    </dgm:pt>
    <dgm:pt modelId="{18548692-FD8B-4D33-849D-16DB743E874F}" type="parTrans" cxnId="{BA247A5E-F0ED-4697-BEA9-DB26ABCC4B04}">
      <dgm:prSet/>
      <dgm:spPr/>
      <dgm:t>
        <a:bodyPr/>
        <a:lstStyle/>
        <a:p>
          <a:endParaRPr lang="en-US"/>
        </a:p>
      </dgm:t>
    </dgm:pt>
    <dgm:pt modelId="{3B9F8A47-B542-4AB8-9322-EA659FD0931F}" type="sibTrans" cxnId="{BA247A5E-F0ED-4697-BEA9-DB26ABCC4B04}">
      <dgm:prSet/>
      <dgm:spPr/>
      <dgm:t>
        <a:bodyPr/>
        <a:lstStyle/>
        <a:p>
          <a:endParaRPr lang="en-US"/>
        </a:p>
      </dgm:t>
    </dgm:pt>
    <dgm:pt modelId="{9E6C79E5-E6C9-4497-8A64-E8AF937247C0}">
      <dgm:prSet/>
      <dgm:spPr/>
      <dgm:t>
        <a:bodyPr/>
        <a:lstStyle/>
        <a:p>
          <a:r>
            <a:rPr lang="en-US"/>
            <a:t>Flying objects.</a:t>
          </a:r>
        </a:p>
      </dgm:t>
    </dgm:pt>
    <dgm:pt modelId="{1F0EF2D4-0303-42DE-B9DA-2973A60076D8}" type="parTrans" cxnId="{E0E8710C-5B2A-401D-BE04-39EAF2DB99F5}">
      <dgm:prSet/>
      <dgm:spPr/>
      <dgm:t>
        <a:bodyPr/>
        <a:lstStyle/>
        <a:p>
          <a:endParaRPr lang="en-US"/>
        </a:p>
      </dgm:t>
    </dgm:pt>
    <dgm:pt modelId="{7374A664-1DAC-46D5-BF2C-B13C6350FF79}" type="sibTrans" cxnId="{E0E8710C-5B2A-401D-BE04-39EAF2DB99F5}">
      <dgm:prSet/>
      <dgm:spPr/>
      <dgm:t>
        <a:bodyPr/>
        <a:lstStyle/>
        <a:p>
          <a:endParaRPr lang="en-US"/>
        </a:p>
      </dgm:t>
    </dgm:pt>
    <dgm:pt modelId="{E079ED12-8239-4753-8D9A-B5CD3CC364DF}">
      <dgm:prSet/>
      <dgm:spPr/>
      <dgm:t>
        <a:bodyPr/>
        <a:lstStyle/>
        <a:p>
          <a:r>
            <a:rPr lang="en-US" dirty="0"/>
            <a:t>Falling objects or materials.</a:t>
          </a:r>
        </a:p>
      </dgm:t>
    </dgm:pt>
    <dgm:pt modelId="{6105A550-29A1-44A5-99AD-E83F4C9C759D}" type="parTrans" cxnId="{5BBF672B-1F48-4B38-886B-631C057EAC84}">
      <dgm:prSet/>
      <dgm:spPr/>
      <dgm:t>
        <a:bodyPr/>
        <a:lstStyle/>
        <a:p>
          <a:endParaRPr lang="en-US"/>
        </a:p>
      </dgm:t>
    </dgm:pt>
    <dgm:pt modelId="{FED65B9F-FB83-4A28-8D34-AB6D90CB2A26}" type="sibTrans" cxnId="{5BBF672B-1F48-4B38-886B-631C057EAC84}">
      <dgm:prSet/>
      <dgm:spPr/>
      <dgm:t>
        <a:bodyPr/>
        <a:lstStyle/>
        <a:p>
          <a:endParaRPr lang="en-US"/>
        </a:p>
      </dgm:t>
    </dgm:pt>
    <dgm:pt modelId="{26AA0610-50EA-494A-A586-DFCE8395C942}">
      <dgm:prSet/>
      <dgm:spPr/>
      <dgm:t>
        <a:bodyPr/>
        <a:lstStyle/>
        <a:p>
          <a:r>
            <a:rPr lang="en-US" dirty="0"/>
            <a:t>Working near exposed energized electrical equipment.</a:t>
          </a:r>
        </a:p>
      </dgm:t>
    </dgm:pt>
    <dgm:pt modelId="{4AB9332B-AA56-47E7-A029-3FEA9ED7EEAF}" type="parTrans" cxnId="{3102458E-2438-457A-9FC3-9E4633362F7F}">
      <dgm:prSet/>
      <dgm:spPr/>
      <dgm:t>
        <a:bodyPr/>
        <a:lstStyle/>
        <a:p>
          <a:endParaRPr lang="en-US"/>
        </a:p>
      </dgm:t>
    </dgm:pt>
    <dgm:pt modelId="{1C545212-DC63-4C4F-AE61-7E15E04096E6}" type="sibTrans" cxnId="{3102458E-2438-457A-9FC3-9E4633362F7F}">
      <dgm:prSet/>
      <dgm:spPr/>
      <dgm:t>
        <a:bodyPr/>
        <a:lstStyle/>
        <a:p>
          <a:endParaRPr lang="en-US"/>
        </a:p>
      </dgm:t>
    </dgm:pt>
    <dgm:pt modelId="{F8C29365-1BF8-48BB-BAD7-541B24017BA3}">
      <dgm:prSet/>
      <dgm:spPr/>
      <dgm:t>
        <a:bodyPr/>
        <a:lstStyle/>
        <a:p>
          <a:r>
            <a:rPr lang="en-US"/>
            <a:t>Working around or on scaffolds.</a:t>
          </a:r>
        </a:p>
      </dgm:t>
    </dgm:pt>
    <dgm:pt modelId="{6BC94942-B8CB-4458-A795-C9A664CFFD9F}" type="parTrans" cxnId="{63C39252-04DE-4EA7-9AD0-DDA29C550061}">
      <dgm:prSet/>
      <dgm:spPr/>
      <dgm:t>
        <a:bodyPr/>
        <a:lstStyle/>
        <a:p>
          <a:endParaRPr lang="en-US"/>
        </a:p>
      </dgm:t>
    </dgm:pt>
    <dgm:pt modelId="{3DACDBC2-9582-4EA7-9B79-3A99FD39DE28}" type="sibTrans" cxnId="{63C39252-04DE-4EA7-9AD0-DDA29C550061}">
      <dgm:prSet/>
      <dgm:spPr/>
      <dgm:t>
        <a:bodyPr/>
        <a:lstStyle/>
        <a:p>
          <a:endParaRPr lang="en-US"/>
        </a:p>
      </dgm:t>
    </dgm:pt>
    <dgm:pt modelId="{D336C857-B13C-41A6-8C0E-4059247B45C6}">
      <dgm:prSet/>
      <dgm:spPr/>
      <dgm:t>
        <a:bodyPr/>
        <a:lstStyle/>
        <a:p>
          <a:r>
            <a:rPr lang="en-US"/>
            <a:t>Working at construction sites.</a:t>
          </a:r>
        </a:p>
      </dgm:t>
    </dgm:pt>
    <dgm:pt modelId="{C1E68125-7D9F-4295-AB60-8D6939AFCAD4}" type="parTrans" cxnId="{57803DEF-78A0-4470-89E4-02DA34D31A35}">
      <dgm:prSet/>
      <dgm:spPr/>
      <dgm:t>
        <a:bodyPr/>
        <a:lstStyle/>
        <a:p>
          <a:endParaRPr lang="en-US"/>
        </a:p>
      </dgm:t>
    </dgm:pt>
    <dgm:pt modelId="{517230BD-AE08-497B-9CEA-800EDC3C31BE}" type="sibTrans" cxnId="{57803DEF-78A0-4470-89E4-02DA34D31A35}">
      <dgm:prSet/>
      <dgm:spPr/>
      <dgm:t>
        <a:bodyPr/>
        <a:lstStyle/>
        <a:p>
          <a:endParaRPr lang="en-US"/>
        </a:p>
      </dgm:t>
    </dgm:pt>
    <dgm:pt modelId="{6C028603-DCBB-403F-B791-4F4E5A6B8626}">
      <dgm:prSet/>
      <dgm:spPr/>
      <dgm:t>
        <a:bodyPr/>
        <a:lstStyle/>
        <a:p>
          <a:r>
            <a:rPr lang="en-US"/>
            <a:t>Working around overhead tools or machinery.</a:t>
          </a:r>
        </a:p>
      </dgm:t>
    </dgm:pt>
    <dgm:pt modelId="{577586ED-5C7C-4F67-8322-F58CF3FC0154}" type="parTrans" cxnId="{1F43A552-0DC0-42C9-83B3-F572DBDCD9B8}">
      <dgm:prSet/>
      <dgm:spPr/>
      <dgm:t>
        <a:bodyPr/>
        <a:lstStyle/>
        <a:p>
          <a:endParaRPr lang="en-US"/>
        </a:p>
      </dgm:t>
    </dgm:pt>
    <dgm:pt modelId="{4418A7F0-4298-4E82-82C3-210D388E3B92}" type="sibTrans" cxnId="{1F43A552-0DC0-42C9-83B3-F572DBDCD9B8}">
      <dgm:prSet/>
      <dgm:spPr/>
      <dgm:t>
        <a:bodyPr/>
        <a:lstStyle/>
        <a:p>
          <a:endParaRPr lang="en-US"/>
        </a:p>
      </dgm:t>
    </dgm:pt>
    <dgm:pt modelId="{4B2506CA-D22F-4012-AF64-A3D906609B74}" type="pres">
      <dgm:prSet presAssocID="{10AF9B77-8437-4772-AA74-8DD4CEDA0F09}" presName="Name0" presStyleCnt="0">
        <dgm:presLayoutVars>
          <dgm:dir/>
          <dgm:animLvl val="lvl"/>
          <dgm:resizeHandles val="exact"/>
        </dgm:presLayoutVars>
      </dgm:prSet>
      <dgm:spPr/>
      <dgm:t>
        <a:bodyPr/>
        <a:lstStyle/>
        <a:p>
          <a:endParaRPr lang="en-US"/>
        </a:p>
      </dgm:t>
    </dgm:pt>
    <dgm:pt modelId="{302DE721-DB6D-4C86-988D-9D214188D45D}" type="pres">
      <dgm:prSet presAssocID="{011DC240-A145-4A99-9767-C971614E70D9}" presName="boxAndChildren" presStyleCnt="0"/>
      <dgm:spPr/>
    </dgm:pt>
    <dgm:pt modelId="{071B56A9-AAE0-4D79-AD47-20F890183039}" type="pres">
      <dgm:prSet presAssocID="{011DC240-A145-4A99-9767-C971614E70D9}" presName="parentTextBox" presStyleLbl="node1" presStyleIdx="0" presStyleCnt="2"/>
      <dgm:spPr/>
      <dgm:t>
        <a:bodyPr/>
        <a:lstStyle/>
        <a:p>
          <a:endParaRPr lang="en-US"/>
        </a:p>
      </dgm:t>
    </dgm:pt>
    <dgm:pt modelId="{5C2B5897-D83C-43FC-8EE8-83F5D6976AB0}" type="pres">
      <dgm:prSet presAssocID="{011DC240-A145-4A99-9767-C971614E70D9}" presName="entireBox" presStyleLbl="node1" presStyleIdx="0" presStyleCnt="2"/>
      <dgm:spPr/>
      <dgm:t>
        <a:bodyPr/>
        <a:lstStyle/>
        <a:p>
          <a:endParaRPr lang="en-US"/>
        </a:p>
      </dgm:t>
    </dgm:pt>
    <dgm:pt modelId="{AC10D5EB-C7E6-4D70-994C-F975837593D9}" type="pres">
      <dgm:prSet presAssocID="{011DC240-A145-4A99-9767-C971614E70D9}" presName="descendantBox" presStyleCnt="0"/>
      <dgm:spPr/>
    </dgm:pt>
    <dgm:pt modelId="{00B1FCAF-0FFF-42AD-B9F9-FE372E8B7B9A}" type="pres">
      <dgm:prSet presAssocID="{9E6C79E5-E6C9-4497-8A64-E8AF937247C0}" presName="childTextBox" presStyleLbl="fgAccFollowNode1" presStyleIdx="0" presStyleCnt="6">
        <dgm:presLayoutVars>
          <dgm:bulletEnabled val="1"/>
        </dgm:presLayoutVars>
      </dgm:prSet>
      <dgm:spPr/>
      <dgm:t>
        <a:bodyPr/>
        <a:lstStyle/>
        <a:p>
          <a:endParaRPr lang="en-US"/>
        </a:p>
      </dgm:t>
    </dgm:pt>
    <dgm:pt modelId="{F98E102A-7B4D-49C4-9F37-D270D5740BA4}" type="pres">
      <dgm:prSet presAssocID="{E079ED12-8239-4753-8D9A-B5CD3CC364DF}" presName="childTextBox" presStyleLbl="fgAccFollowNode1" presStyleIdx="1" presStyleCnt="6">
        <dgm:presLayoutVars>
          <dgm:bulletEnabled val="1"/>
        </dgm:presLayoutVars>
      </dgm:prSet>
      <dgm:spPr/>
      <dgm:t>
        <a:bodyPr/>
        <a:lstStyle/>
        <a:p>
          <a:endParaRPr lang="en-US"/>
        </a:p>
      </dgm:t>
    </dgm:pt>
    <dgm:pt modelId="{48FE5C53-9B63-41D3-A18E-734C14411EBB}" type="pres">
      <dgm:prSet presAssocID="{26AA0610-50EA-494A-A586-DFCE8395C942}" presName="childTextBox" presStyleLbl="fgAccFollowNode1" presStyleIdx="2" presStyleCnt="6">
        <dgm:presLayoutVars>
          <dgm:bulletEnabled val="1"/>
        </dgm:presLayoutVars>
      </dgm:prSet>
      <dgm:spPr/>
      <dgm:t>
        <a:bodyPr/>
        <a:lstStyle/>
        <a:p>
          <a:endParaRPr lang="en-US"/>
        </a:p>
      </dgm:t>
    </dgm:pt>
    <dgm:pt modelId="{18499ABB-A4FA-4720-AACC-96B7E7F97BDE}" type="pres">
      <dgm:prSet presAssocID="{F8C29365-1BF8-48BB-BAD7-541B24017BA3}" presName="childTextBox" presStyleLbl="fgAccFollowNode1" presStyleIdx="3" presStyleCnt="6">
        <dgm:presLayoutVars>
          <dgm:bulletEnabled val="1"/>
        </dgm:presLayoutVars>
      </dgm:prSet>
      <dgm:spPr/>
      <dgm:t>
        <a:bodyPr/>
        <a:lstStyle/>
        <a:p>
          <a:endParaRPr lang="en-US"/>
        </a:p>
      </dgm:t>
    </dgm:pt>
    <dgm:pt modelId="{3045E080-F5F6-463D-AA46-353374EEA69F}" type="pres">
      <dgm:prSet presAssocID="{D336C857-B13C-41A6-8C0E-4059247B45C6}" presName="childTextBox" presStyleLbl="fgAccFollowNode1" presStyleIdx="4" presStyleCnt="6">
        <dgm:presLayoutVars>
          <dgm:bulletEnabled val="1"/>
        </dgm:presLayoutVars>
      </dgm:prSet>
      <dgm:spPr/>
      <dgm:t>
        <a:bodyPr/>
        <a:lstStyle/>
        <a:p>
          <a:endParaRPr lang="en-US"/>
        </a:p>
      </dgm:t>
    </dgm:pt>
    <dgm:pt modelId="{69BDFE51-B30E-4345-AC25-D2954ADDC954}" type="pres">
      <dgm:prSet presAssocID="{6C028603-DCBB-403F-B791-4F4E5A6B8626}" presName="childTextBox" presStyleLbl="fgAccFollowNode1" presStyleIdx="5" presStyleCnt="6">
        <dgm:presLayoutVars>
          <dgm:bulletEnabled val="1"/>
        </dgm:presLayoutVars>
      </dgm:prSet>
      <dgm:spPr/>
      <dgm:t>
        <a:bodyPr/>
        <a:lstStyle/>
        <a:p>
          <a:endParaRPr lang="en-US"/>
        </a:p>
      </dgm:t>
    </dgm:pt>
    <dgm:pt modelId="{0B0AC1C3-4D14-429E-9A7B-5A7B44C9ED1F}" type="pres">
      <dgm:prSet presAssocID="{BEC3605C-813C-492A-9921-2FEE2FAEBDDE}" presName="sp" presStyleCnt="0"/>
      <dgm:spPr/>
    </dgm:pt>
    <dgm:pt modelId="{8A0D16B3-044C-47C7-B0BB-1C916940CA1A}" type="pres">
      <dgm:prSet presAssocID="{A4B4108D-2F5F-41A4-9C1E-E77363243817}" presName="arrowAndChildren" presStyleCnt="0"/>
      <dgm:spPr/>
    </dgm:pt>
    <dgm:pt modelId="{9667573E-10A4-4198-B2B3-FFA0942307CC}" type="pres">
      <dgm:prSet presAssocID="{A4B4108D-2F5F-41A4-9C1E-E77363243817}" presName="parentTextArrow" presStyleLbl="node1" presStyleIdx="1" presStyleCnt="2"/>
      <dgm:spPr/>
      <dgm:t>
        <a:bodyPr/>
        <a:lstStyle/>
        <a:p>
          <a:endParaRPr lang="en-US"/>
        </a:p>
      </dgm:t>
    </dgm:pt>
  </dgm:ptLst>
  <dgm:cxnLst>
    <dgm:cxn modelId="{0CDC6B20-3605-41A1-BC9D-112668F3055E}" type="presOf" srcId="{011DC240-A145-4A99-9767-C971614E70D9}" destId="{071B56A9-AAE0-4D79-AD47-20F890183039}" srcOrd="0" destOrd="0" presId="urn:microsoft.com/office/officeart/2005/8/layout/process4"/>
    <dgm:cxn modelId="{5BBF672B-1F48-4B38-886B-631C057EAC84}" srcId="{011DC240-A145-4A99-9767-C971614E70D9}" destId="{E079ED12-8239-4753-8D9A-B5CD3CC364DF}" srcOrd="1" destOrd="0" parTransId="{6105A550-29A1-44A5-99AD-E83F4C9C759D}" sibTransId="{FED65B9F-FB83-4A28-8D34-AB6D90CB2A26}"/>
    <dgm:cxn modelId="{3102458E-2438-457A-9FC3-9E4633362F7F}" srcId="{011DC240-A145-4A99-9767-C971614E70D9}" destId="{26AA0610-50EA-494A-A586-DFCE8395C942}" srcOrd="2" destOrd="0" parTransId="{4AB9332B-AA56-47E7-A029-3FEA9ED7EEAF}" sibTransId="{1C545212-DC63-4C4F-AE61-7E15E04096E6}"/>
    <dgm:cxn modelId="{507ABB69-30AB-442E-B01F-446021BAB59E}" type="presOf" srcId="{D336C857-B13C-41A6-8C0E-4059247B45C6}" destId="{3045E080-F5F6-463D-AA46-353374EEA69F}" srcOrd="0" destOrd="0" presId="urn:microsoft.com/office/officeart/2005/8/layout/process4"/>
    <dgm:cxn modelId="{BA247A5E-F0ED-4697-BEA9-DB26ABCC4B04}" srcId="{10AF9B77-8437-4772-AA74-8DD4CEDA0F09}" destId="{011DC240-A145-4A99-9767-C971614E70D9}" srcOrd="1" destOrd="0" parTransId="{18548692-FD8B-4D33-849D-16DB743E874F}" sibTransId="{3B9F8A47-B542-4AB8-9322-EA659FD0931F}"/>
    <dgm:cxn modelId="{3F483D30-75D1-44B0-86AE-6EA10B243E55}" type="presOf" srcId="{9E6C79E5-E6C9-4497-8A64-E8AF937247C0}" destId="{00B1FCAF-0FFF-42AD-B9F9-FE372E8B7B9A}" srcOrd="0" destOrd="0" presId="urn:microsoft.com/office/officeart/2005/8/layout/process4"/>
    <dgm:cxn modelId="{7780B178-C63E-4C42-A6FA-4C1E765A3F8A}" type="presOf" srcId="{6C028603-DCBB-403F-B791-4F4E5A6B8626}" destId="{69BDFE51-B30E-4345-AC25-D2954ADDC954}" srcOrd="0" destOrd="0" presId="urn:microsoft.com/office/officeart/2005/8/layout/process4"/>
    <dgm:cxn modelId="{DDAFA379-BBB7-44CC-B295-0D4991BCE225}" type="presOf" srcId="{26AA0610-50EA-494A-A586-DFCE8395C942}" destId="{48FE5C53-9B63-41D3-A18E-734C14411EBB}" srcOrd="0" destOrd="0" presId="urn:microsoft.com/office/officeart/2005/8/layout/process4"/>
    <dgm:cxn modelId="{57803DEF-78A0-4470-89E4-02DA34D31A35}" srcId="{011DC240-A145-4A99-9767-C971614E70D9}" destId="{D336C857-B13C-41A6-8C0E-4059247B45C6}" srcOrd="4" destOrd="0" parTransId="{C1E68125-7D9F-4295-AB60-8D6939AFCAD4}" sibTransId="{517230BD-AE08-497B-9CEA-800EDC3C31BE}"/>
    <dgm:cxn modelId="{95590F9D-9B3B-482C-B0F3-4AA8F9702A49}" type="presOf" srcId="{A4B4108D-2F5F-41A4-9C1E-E77363243817}" destId="{9667573E-10A4-4198-B2B3-FFA0942307CC}" srcOrd="0" destOrd="0" presId="urn:microsoft.com/office/officeart/2005/8/layout/process4"/>
    <dgm:cxn modelId="{026CFEF5-C090-4B40-B0EE-6DB92AFD518F}" type="presOf" srcId="{F8C29365-1BF8-48BB-BAD7-541B24017BA3}" destId="{18499ABB-A4FA-4720-AACC-96B7E7F97BDE}" srcOrd="0" destOrd="0" presId="urn:microsoft.com/office/officeart/2005/8/layout/process4"/>
    <dgm:cxn modelId="{B651592C-2F61-4473-AD68-9B8549C5E33E}" srcId="{10AF9B77-8437-4772-AA74-8DD4CEDA0F09}" destId="{A4B4108D-2F5F-41A4-9C1E-E77363243817}" srcOrd="0" destOrd="0" parTransId="{80F2A9B7-3181-47A6-8C35-0FB1DBF08D29}" sibTransId="{BEC3605C-813C-492A-9921-2FEE2FAEBDDE}"/>
    <dgm:cxn modelId="{1F43A552-0DC0-42C9-83B3-F572DBDCD9B8}" srcId="{011DC240-A145-4A99-9767-C971614E70D9}" destId="{6C028603-DCBB-403F-B791-4F4E5A6B8626}" srcOrd="5" destOrd="0" parTransId="{577586ED-5C7C-4F67-8322-F58CF3FC0154}" sibTransId="{4418A7F0-4298-4E82-82C3-210D388E3B92}"/>
    <dgm:cxn modelId="{5DAFB0A9-BCA1-4EBB-9A7A-5C48D9ED6437}" type="presOf" srcId="{E079ED12-8239-4753-8D9A-B5CD3CC364DF}" destId="{F98E102A-7B4D-49C4-9F37-D270D5740BA4}" srcOrd="0" destOrd="0" presId="urn:microsoft.com/office/officeart/2005/8/layout/process4"/>
    <dgm:cxn modelId="{63C39252-04DE-4EA7-9AD0-DDA29C550061}" srcId="{011DC240-A145-4A99-9767-C971614E70D9}" destId="{F8C29365-1BF8-48BB-BAD7-541B24017BA3}" srcOrd="3" destOrd="0" parTransId="{6BC94942-B8CB-4458-A795-C9A664CFFD9F}" sibTransId="{3DACDBC2-9582-4EA7-9B79-3A99FD39DE28}"/>
    <dgm:cxn modelId="{6CBD53B5-94D4-43F6-A09A-28F78821FC52}" type="presOf" srcId="{10AF9B77-8437-4772-AA74-8DD4CEDA0F09}" destId="{4B2506CA-D22F-4012-AF64-A3D906609B74}" srcOrd="0" destOrd="0" presId="urn:microsoft.com/office/officeart/2005/8/layout/process4"/>
    <dgm:cxn modelId="{E4D7A7D8-24CE-4258-8DC5-C96BB33A3177}" type="presOf" srcId="{011DC240-A145-4A99-9767-C971614E70D9}" destId="{5C2B5897-D83C-43FC-8EE8-83F5D6976AB0}" srcOrd="1" destOrd="0" presId="urn:microsoft.com/office/officeart/2005/8/layout/process4"/>
    <dgm:cxn modelId="{E0E8710C-5B2A-401D-BE04-39EAF2DB99F5}" srcId="{011DC240-A145-4A99-9767-C971614E70D9}" destId="{9E6C79E5-E6C9-4497-8A64-E8AF937247C0}" srcOrd="0" destOrd="0" parTransId="{1F0EF2D4-0303-42DE-B9DA-2973A60076D8}" sibTransId="{7374A664-1DAC-46D5-BF2C-B13C6350FF79}"/>
    <dgm:cxn modelId="{FECF4E71-59B6-4AF1-949B-9C93B85F5BFD}" type="presParOf" srcId="{4B2506CA-D22F-4012-AF64-A3D906609B74}" destId="{302DE721-DB6D-4C86-988D-9D214188D45D}" srcOrd="0" destOrd="0" presId="urn:microsoft.com/office/officeart/2005/8/layout/process4"/>
    <dgm:cxn modelId="{E007D9CE-89E6-4176-8A42-D08B86C57A22}" type="presParOf" srcId="{302DE721-DB6D-4C86-988D-9D214188D45D}" destId="{071B56A9-AAE0-4D79-AD47-20F890183039}" srcOrd="0" destOrd="0" presId="urn:microsoft.com/office/officeart/2005/8/layout/process4"/>
    <dgm:cxn modelId="{80650B7E-05A7-4A06-9799-CD60FE40CBDA}" type="presParOf" srcId="{302DE721-DB6D-4C86-988D-9D214188D45D}" destId="{5C2B5897-D83C-43FC-8EE8-83F5D6976AB0}" srcOrd="1" destOrd="0" presId="urn:microsoft.com/office/officeart/2005/8/layout/process4"/>
    <dgm:cxn modelId="{771FC9CA-E74E-4655-A87E-AA044E7DCD57}" type="presParOf" srcId="{302DE721-DB6D-4C86-988D-9D214188D45D}" destId="{AC10D5EB-C7E6-4D70-994C-F975837593D9}" srcOrd="2" destOrd="0" presId="urn:microsoft.com/office/officeart/2005/8/layout/process4"/>
    <dgm:cxn modelId="{3BFAC752-E651-4B34-8C2E-07771ADE0244}" type="presParOf" srcId="{AC10D5EB-C7E6-4D70-994C-F975837593D9}" destId="{00B1FCAF-0FFF-42AD-B9F9-FE372E8B7B9A}" srcOrd="0" destOrd="0" presId="urn:microsoft.com/office/officeart/2005/8/layout/process4"/>
    <dgm:cxn modelId="{D40C91FC-8FB7-4175-A60C-6D9101EA515E}" type="presParOf" srcId="{AC10D5EB-C7E6-4D70-994C-F975837593D9}" destId="{F98E102A-7B4D-49C4-9F37-D270D5740BA4}" srcOrd="1" destOrd="0" presId="urn:microsoft.com/office/officeart/2005/8/layout/process4"/>
    <dgm:cxn modelId="{9682019D-21FF-4D06-9A42-31CB28D6CE71}" type="presParOf" srcId="{AC10D5EB-C7E6-4D70-994C-F975837593D9}" destId="{48FE5C53-9B63-41D3-A18E-734C14411EBB}" srcOrd="2" destOrd="0" presId="urn:microsoft.com/office/officeart/2005/8/layout/process4"/>
    <dgm:cxn modelId="{0B2834CE-5D0C-4ECA-9555-5C8E1FE5748E}" type="presParOf" srcId="{AC10D5EB-C7E6-4D70-994C-F975837593D9}" destId="{18499ABB-A4FA-4720-AACC-96B7E7F97BDE}" srcOrd="3" destOrd="0" presId="urn:microsoft.com/office/officeart/2005/8/layout/process4"/>
    <dgm:cxn modelId="{420754B1-BE5E-4981-ACC5-4B60381B6459}" type="presParOf" srcId="{AC10D5EB-C7E6-4D70-994C-F975837593D9}" destId="{3045E080-F5F6-463D-AA46-353374EEA69F}" srcOrd="4" destOrd="0" presId="urn:microsoft.com/office/officeart/2005/8/layout/process4"/>
    <dgm:cxn modelId="{24489C50-4F91-4385-89E9-14A46B46C747}" type="presParOf" srcId="{AC10D5EB-C7E6-4D70-994C-F975837593D9}" destId="{69BDFE51-B30E-4345-AC25-D2954ADDC954}" srcOrd="5" destOrd="0" presId="urn:microsoft.com/office/officeart/2005/8/layout/process4"/>
    <dgm:cxn modelId="{234DF493-6899-48DD-ABEC-219D779C6C79}" type="presParOf" srcId="{4B2506CA-D22F-4012-AF64-A3D906609B74}" destId="{0B0AC1C3-4D14-429E-9A7B-5A7B44C9ED1F}" srcOrd="1" destOrd="0" presId="urn:microsoft.com/office/officeart/2005/8/layout/process4"/>
    <dgm:cxn modelId="{22CD09D2-C729-4F3D-9D74-5449A96C190D}" type="presParOf" srcId="{4B2506CA-D22F-4012-AF64-A3D906609B74}" destId="{8A0D16B3-044C-47C7-B0BB-1C916940CA1A}" srcOrd="2" destOrd="0" presId="urn:microsoft.com/office/officeart/2005/8/layout/process4"/>
    <dgm:cxn modelId="{CE668FC1-A511-4CF3-AD68-B4B069919B99}" type="presParOf" srcId="{8A0D16B3-044C-47C7-B0BB-1C916940CA1A}" destId="{9667573E-10A4-4198-B2B3-FFA0942307C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B5897-D83C-43FC-8EE8-83F5D6976AB0}">
      <dsp:nvSpPr>
        <dsp:cNvPr id="0" name=""/>
        <dsp:cNvSpPr/>
      </dsp:nvSpPr>
      <dsp:spPr>
        <a:xfrm>
          <a:off x="0" y="3005685"/>
          <a:ext cx="6629400" cy="1972055"/>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Examples of hazards: </a:t>
          </a:r>
        </a:p>
      </dsp:txBody>
      <dsp:txXfrm>
        <a:off x="0" y="3005685"/>
        <a:ext cx="6629400" cy="1064909"/>
      </dsp:txXfrm>
    </dsp:sp>
    <dsp:sp modelId="{00B1FCAF-0FFF-42AD-B9F9-FE372E8B7B9A}">
      <dsp:nvSpPr>
        <dsp:cNvPr id="0" name=""/>
        <dsp:cNvSpPr/>
      </dsp:nvSpPr>
      <dsp:spPr>
        <a:xfrm>
          <a:off x="3237" y="4031154"/>
          <a:ext cx="1103820" cy="907145"/>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a:t>Flying objects.</a:t>
          </a:r>
        </a:p>
      </dsp:txBody>
      <dsp:txXfrm>
        <a:off x="3237" y="4031154"/>
        <a:ext cx="1103820" cy="907145"/>
      </dsp:txXfrm>
    </dsp:sp>
    <dsp:sp modelId="{F98E102A-7B4D-49C4-9F37-D270D5740BA4}">
      <dsp:nvSpPr>
        <dsp:cNvPr id="0" name=""/>
        <dsp:cNvSpPr/>
      </dsp:nvSpPr>
      <dsp:spPr>
        <a:xfrm>
          <a:off x="1107058" y="4031154"/>
          <a:ext cx="1103820" cy="907145"/>
        </a:xfrm>
        <a:prstGeom prst="rect">
          <a:avLst/>
        </a:prstGeom>
        <a:solidFill>
          <a:schemeClr val="accent2">
            <a:tint val="40000"/>
            <a:alpha val="90000"/>
            <a:hueOff val="-818368"/>
            <a:satOff val="9021"/>
            <a:lumOff val="859"/>
            <a:alphaOff val="0"/>
          </a:schemeClr>
        </a:solidFill>
        <a:ln w="12700" cap="rnd" cmpd="sng" algn="ctr">
          <a:solidFill>
            <a:schemeClr val="accent2">
              <a:tint val="40000"/>
              <a:alpha val="90000"/>
              <a:hueOff val="-818368"/>
              <a:satOff val="9021"/>
              <a:lumOff val="8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a:t>Falling objects or materials.</a:t>
          </a:r>
        </a:p>
      </dsp:txBody>
      <dsp:txXfrm>
        <a:off x="1107058" y="4031154"/>
        <a:ext cx="1103820" cy="907145"/>
      </dsp:txXfrm>
    </dsp:sp>
    <dsp:sp modelId="{48FE5C53-9B63-41D3-A18E-734C14411EBB}">
      <dsp:nvSpPr>
        <dsp:cNvPr id="0" name=""/>
        <dsp:cNvSpPr/>
      </dsp:nvSpPr>
      <dsp:spPr>
        <a:xfrm>
          <a:off x="2210879" y="4031154"/>
          <a:ext cx="1103820" cy="907145"/>
        </a:xfrm>
        <a:prstGeom prst="rect">
          <a:avLst/>
        </a:prstGeom>
        <a:solidFill>
          <a:schemeClr val="accent2">
            <a:tint val="40000"/>
            <a:alpha val="90000"/>
            <a:hueOff val="-1636736"/>
            <a:satOff val="18043"/>
            <a:lumOff val="1718"/>
            <a:alphaOff val="0"/>
          </a:schemeClr>
        </a:solidFill>
        <a:ln w="12700" cap="rnd" cmpd="sng" algn="ctr">
          <a:solidFill>
            <a:schemeClr val="accent2">
              <a:tint val="40000"/>
              <a:alpha val="90000"/>
              <a:hueOff val="-1636736"/>
              <a:satOff val="18043"/>
              <a:lumOff val="171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a:t>Working near exposed energized electrical equipment.</a:t>
          </a:r>
        </a:p>
      </dsp:txBody>
      <dsp:txXfrm>
        <a:off x="2210879" y="4031154"/>
        <a:ext cx="1103820" cy="907145"/>
      </dsp:txXfrm>
    </dsp:sp>
    <dsp:sp modelId="{18499ABB-A4FA-4720-AACC-96B7E7F97BDE}">
      <dsp:nvSpPr>
        <dsp:cNvPr id="0" name=""/>
        <dsp:cNvSpPr/>
      </dsp:nvSpPr>
      <dsp:spPr>
        <a:xfrm>
          <a:off x="3314700" y="4031154"/>
          <a:ext cx="1103820" cy="907145"/>
        </a:xfrm>
        <a:prstGeom prst="rect">
          <a:avLst/>
        </a:prstGeom>
        <a:solidFill>
          <a:schemeClr val="accent2">
            <a:tint val="40000"/>
            <a:alpha val="90000"/>
            <a:hueOff val="-2455104"/>
            <a:satOff val="27064"/>
            <a:lumOff val="2578"/>
            <a:alphaOff val="0"/>
          </a:schemeClr>
        </a:solidFill>
        <a:ln w="12700" cap="rnd" cmpd="sng" algn="ctr">
          <a:solidFill>
            <a:schemeClr val="accent2">
              <a:tint val="40000"/>
              <a:alpha val="90000"/>
              <a:hueOff val="-2455104"/>
              <a:satOff val="27064"/>
              <a:lumOff val="25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a:t>Working around or on scaffolds.</a:t>
          </a:r>
        </a:p>
      </dsp:txBody>
      <dsp:txXfrm>
        <a:off x="3314700" y="4031154"/>
        <a:ext cx="1103820" cy="907145"/>
      </dsp:txXfrm>
    </dsp:sp>
    <dsp:sp modelId="{3045E080-F5F6-463D-AA46-353374EEA69F}">
      <dsp:nvSpPr>
        <dsp:cNvPr id="0" name=""/>
        <dsp:cNvSpPr/>
      </dsp:nvSpPr>
      <dsp:spPr>
        <a:xfrm>
          <a:off x="4418520" y="4031154"/>
          <a:ext cx="1103820" cy="907145"/>
        </a:xfrm>
        <a:prstGeom prst="rect">
          <a:avLst/>
        </a:prstGeom>
        <a:solidFill>
          <a:schemeClr val="accent2">
            <a:tint val="40000"/>
            <a:alpha val="90000"/>
            <a:hueOff val="-3273471"/>
            <a:satOff val="36086"/>
            <a:lumOff val="3437"/>
            <a:alphaOff val="0"/>
          </a:schemeClr>
        </a:solidFill>
        <a:ln w="12700" cap="rnd" cmpd="sng" algn="ctr">
          <a:solidFill>
            <a:schemeClr val="accent2">
              <a:tint val="40000"/>
              <a:alpha val="90000"/>
              <a:hueOff val="-3273471"/>
              <a:satOff val="36086"/>
              <a:lumOff val="34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a:t>Working at construction sites.</a:t>
          </a:r>
        </a:p>
      </dsp:txBody>
      <dsp:txXfrm>
        <a:off x="4418520" y="4031154"/>
        <a:ext cx="1103820" cy="907145"/>
      </dsp:txXfrm>
    </dsp:sp>
    <dsp:sp modelId="{69BDFE51-B30E-4345-AC25-D2954ADDC954}">
      <dsp:nvSpPr>
        <dsp:cNvPr id="0" name=""/>
        <dsp:cNvSpPr/>
      </dsp:nvSpPr>
      <dsp:spPr>
        <a:xfrm>
          <a:off x="5522341" y="4031154"/>
          <a:ext cx="1103820" cy="907145"/>
        </a:xfrm>
        <a:prstGeom prst="rect">
          <a:avLst/>
        </a:prstGeom>
        <a:solidFill>
          <a:schemeClr val="accent2">
            <a:tint val="40000"/>
            <a:alpha val="90000"/>
            <a:hueOff val="-4091839"/>
            <a:satOff val="45107"/>
            <a:lumOff val="4296"/>
            <a:alphaOff val="0"/>
          </a:schemeClr>
        </a:solidFill>
        <a:ln w="12700" cap="rnd" cmpd="sng" algn="ctr">
          <a:solidFill>
            <a:schemeClr val="accent2">
              <a:tint val="40000"/>
              <a:alpha val="90000"/>
              <a:hueOff val="-4091839"/>
              <a:satOff val="45107"/>
              <a:lumOff val="42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a:t>Working around overhead tools or machinery.</a:t>
          </a:r>
        </a:p>
      </dsp:txBody>
      <dsp:txXfrm>
        <a:off x="5522341" y="4031154"/>
        <a:ext cx="1103820" cy="907145"/>
      </dsp:txXfrm>
    </dsp:sp>
    <dsp:sp modelId="{9667573E-10A4-4198-B2B3-FFA0942307CC}">
      <dsp:nvSpPr>
        <dsp:cNvPr id="0" name=""/>
        <dsp:cNvSpPr/>
      </dsp:nvSpPr>
      <dsp:spPr>
        <a:xfrm rot="10800000">
          <a:off x="0" y="2245"/>
          <a:ext cx="6629400" cy="3033021"/>
        </a:xfrm>
        <a:prstGeom prst="upArrowCallou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Needed when employees are exposed to hazards that have potential to cause a head injury. </a:t>
          </a:r>
        </a:p>
      </dsp:txBody>
      <dsp:txXfrm rot="10800000">
        <a:off x="0" y="2245"/>
        <a:ext cx="6629400" cy="19707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035B2-A3A9-4055-8C9E-E15FCE83DB42}"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20813-3316-4E30-9CB4-C93EBDB560A9}" type="slidenum">
              <a:rPr lang="en-US" smtClean="0"/>
              <a:t>‹#›</a:t>
            </a:fld>
            <a:endParaRPr lang="en-US"/>
          </a:p>
        </p:txBody>
      </p:sp>
    </p:spTree>
    <p:extLst>
      <p:ext uri="{BB962C8B-B14F-4D97-AF65-F5344CB8AC3E}">
        <p14:creationId xmlns:p14="http://schemas.microsoft.com/office/powerpoint/2010/main" val="45525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www.osha.gov/SLTC/personalprotectiveequipmen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a:t>
            </a:fld>
            <a:endParaRPr lang="en-US"/>
          </a:p>
        </p:txBody>
      </p:sp>
    </p:spTree>
    <p:extLst>
      <p:ext uri="{BB962C8B-B14F-4D97-AF65-F5344CB8AC3E}">
        <p14:creationId xmlns:p14="http://schemas.microsoft.com/office/powerpoint/2010/main" val="2700454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21</a:t>
            </a:fld>
            <a:endParaRPr lang="en-US"/>
          </a:p>
        </p:txBody>
      </p:sp>
    </p:spTree>
    <p:extLst>
      <p:ext uri="{BB962C8B-B14F-4D97-AF65-F5344CB8AC3E}">
        <p14:creationId xmlns:p14="http://schemas.microsoft.com/office/powerpoint/2010/main" val="1150153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68325"/>
            <a:ext cx="5575300" cy="3136900"/>
          </a:xfrm>
        </p:spPr>
      </p:sp>
      <p:sp>
        <p:nvSpPr>
          <p:cNvPr id="3" name="Notes Placeholder 2"/>
          <p:cNvSpPr>
            <a:spLocks noGrp="1"/>
          </p:cNvSpPr>
          <p:nvPr>
            <p:ph type="body" idx="1"/>
          </p:nvPr>
        </p:nvSpPr>
        <p:spPr/>
        <p:txBody>
          <a:bodyPr/>
          <a:lstStyle/>
          <a:p>
            <a:r>
              <a:rPr lang="en-US" i="0" baseline="0" dirty="0"/>
              <a:t>I just described different types of eyewear that are used for specific jobs and workplaces. The same thing is true for respirators—the type of respirator you </a:t>
            </a:r>
            <a:r>
              <a:rPr lang="en-US" i="0" u="sng" baseline="0" dirty="0"/>
              <a:t>need</a:t>
            </a:r>
            <a:r>
              <a:rPr lang="en-US" i="0" baseline="0" dirty="0"/>
              <a:t> to put </a:t>
            </a:r>
            <a:r>
              <a:rPr lang="en-US" i="0" u="sng" baseline="0" dirty="0"/>
              <a:t>on</a:t>
            </a:r>
            <a:r>
              <a:rPr lang="en-US" i="0" baseline="0" dirty="0"/>
              <a:t> depends on what you </a:t>
            </a:r>
            <a:r>
              <a:rPr lang="en-US" i="0" u="sng" baseline="0" dirty="0"/>
              <a:t>don’t need</a:t>
            </a:r>
            <a:r>
              <a:rPr lang="en-US" i="0" baseline="0" dirty="0"/>
              <a:t> to put </a:t>
            </a:r>
            <a:r>
              <a:rPr lang="en-US" i="0" u="sng" baseline="0" dirty="0"/>
              <a:t>in</a:t>
            </a:r>
            <a:r>
              <a:rPr lang="en-US" i="0" baseline="0" dirty="0"/>
              <a:t> (your lungs). </a:t>
            </a:r>
          </a:p>
          <a:p>
            <a:endParaRPr lang="en-US" i="0" baseline="0" dirty="0"/>
          </a:p>
          <a:p>
            <a:r>
              <a:rPr lang="en-US" i="0" baseline="0" dirty="0"/>
              <a:t>There are two primary types of respirators and they are used for different purposes: an air purifying respirator and an atmosphere supplying respirator</a:t>
            </a:r>
            <a:r>
              <a:rPr lang="en-US" dirty="0"/>
              <a:t>. Employees need to be medically cleared to wear respirators before commencing use. A physician or other licensed health care professional needs to medically evaluate employees to determine under what conditions they can safely wear respirators.</a:t>
            </a:r>
            <a:br>
              <a:rPr lang="en-US" dirty="0"/>
            </a:br>
            <a:endParaRPr lang="en-US" dirty="0"/>
          </a:p>
          <a:p>
            <a:r>
              <a:rPr lang="en-US" b="0" i="0" baseline="0" dirty="0"/>
              <a:t>I will practice putting on a respirator and adjusting the fit to my face in a few minutes. I will also give you printed information from OSHA about using different types of respirators, like d</a:t>
            </a:r>
            <a:r>
              <a:rPr lang="en-US" b="0" i="0" dirty="0"/>
              <a:t>ust masks, half-face or full-face respirators, battery-powered</a:t>
            </a:r>
            <a:r>
              <a:rPr lang="en-US" b="0" i="0" baseline="0" dirty="0"/>
              <a:t> fan respirators in a helmet or hood, and the type that has its own air tank.</a:t>
            </a:r>
          </a:p>
          <a:p>
            <a:endParaRPr lang="en-US" b="0" i="0" baseline="0" dirty="0"/>
          </a:p>
          <a:p>
            <a:pPr defTabSz="914266">
              <a:defRPr/>
            </a:pPr>
            <a:r>
              <a:rPr lang="en-US" i="1" dirty="0"/>
              <a:t>[Show examples</a:t>
            </a:r>
            <a:r>
              <a:rPr lang="en-US" i="1" baseline="0" dirty="0"/>
              <a:t> of different respirators and describe the type of uses for each. </a:t>
            </a:r>
            <a:r>
              <a:rPr lang="en-US" i="1" dirty="0"/>
              <a:t>Demonstrate how to correctly wear,</a:t>
            </a:r>
            <a:r>
              <a:rPr lang="en-US" i="1" baseline="0" dirty="0"/>
              <a:t> including how to perform fit checks. Also d</a:t>
            </a:r>
            <a:r>
              <a:rPr lang="en-US" i="1" dirty="0"/>
              <a:t>escribe how</a:t>
            </a:r>
            <a:r>
              <a:rPr lang="en-US" i="1" baseline="0" dirty="0"/>
              <a:t> to regularly inspect respirators and when to replace.</a:t>
            </a:r>
            <a:r>
              <a:rPr lang="en-US" i="1" dirty="0"/>
              <a:t>]</a:t>
            </a:r>
            <a:endParaRPr lang="en-US" i="1" baseline="0" dirty="0"/>
          </a:p>
          <a:p>
            <a:endParaRPr lang="en-US" b="0" i="0" baseline="0" dirty="0"/>
          </a:p>
          <a:p>
            <a:r>
              <a:rPr lang="en-US" b="1" i="0" baseline="0" dirty="0"/>
              <a:t>Image source: </a:t>
            </a:r>
            <a:r>
              <a:rPr lang="en-US" b="1" i="0" dirty="0"/>
              <a:t>Getty Images</a:t>
            </a:r>
          </a:p>
          <a:p>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22</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29568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discussing how to protect your head. Your employer should provide you with head protection if objects could fall from above and hit you on the head; or you might bump your head on pipes or beams; or you might come into contact with electrical hazards. In these cases you will be required to wear a hard hat. Another type of protective headgear on the market is called a “bump hat," to protect you from head bumps but no other protection.</a:t>
            </a:r>
          </a:p>
          <a:p>
            <a:endParaRPr lang="en-US" dirty="0"/>
          </a:p>
          <a:p>
            <a:r>
              <a:rPr lang="en-US" dirty="0"/>
              <a:t>To do the job, your hard hat must fit your head size. [Demonstrate the adjustable headband and clearance between the shell and the suspension system for ventilation and distribution of an impact.] The hat should not bind, slip, fall off or irritate your skin. Your hard hat might also have slots for earmuffs, safety glasses, a face shield or a mounted light. </a:t>
            </a:r>
          </a:p>
          <a:p>
            <a:endParaRPr lang="en-US" dirty="0"/>
          </a:p>
          <a:p>
            <a:r>
              <a:rPr lang="en-US" dirty="0"/>
              <a:t>Remember: Inspect your hat daily for holes, cracks, tears or other damage. Let your supervisor know if you find any so that you can get it replaced.</a:t>
            </a:r>
          </a:p>
          <a:p>
            <a:r>
              <a:rPr lang="en-US" dirty="0"/>
              <a:t/>
            </a:r>
            <a:br>
              <a:rPr lang="en-US" dirty="0"/>
            </a:br>
            <a:r>
              <a:rPr lang="en-US" dirty="0"/>
              <a:t>Image source: Getty Images</a:t>
            </a: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24</a:t>
            </a:fld>
            <a:endParaRPr lang="en-US"/>
          </a:p>
        </p:txBody>
      </p:sp>
    </p:spTree>
    <p:extLst>
      <p:ext uri="{BB962C8B-B14F-4D97-AF65-F5344CB8AC3E}">
        <p14:creationId xmlns:p14="http://schemas.microsoft.com/office/powerpoint/2010/main" val="11011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25</a:t>
            </a:fld>
            <a:endParaRPr lang="en-US"/>
          </a:p>
        </p:txBody>
      </p:sp>
    </p:spTree>
    <p:extLst>
      <p:ext uri="{BB962C8B-B14F-4D97-AF65-F5344CB8AC3E}">
        <p14:creationId xmlns:p14="http://schemas.microsoft.com/office/powerpoint/2010/main" val="3014195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29</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1862167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b="0" dirty="0"/>
              <a:t>Safety shoes have impact-resistant toes and heat-resistant soles that protect the feet against hot work surfaces. Electrical hazard, safety-toe shoes will prevent feet from completing an electrical circuit to the ground. </a:t>
            </a:r>
            <a:r>
              <a:rPr lang="en-US" dirty="0"/>
              <a:t>Foundry shoes keep hot metal from lodging in shoe eyelets, tongues or other shoe parts. These snug-fitting leather or leather-substitute shoes have leather or rubber soles and rubber heels. </a:t>
            </a:r>
            <a:r>
              <a:rPr lang="en-US" b="0" dirty="0"/>
              <a:t>Some safety</a:t>
            </a:r>
            <a:r>
              <a:rPr lang="en-US" b="0" baseline="0" dirty="0"/>
              <a:t> shoes have </a:t>
            </a:r>
            <a:r>
              <a:rPr lang="en-US" b="0" dirty="0"/>
              <a:t>metal insoles to protect the bottom of your feet against punctures wounds. Metatarsal guards protect the instep area and are strapped to the outside of shoes. </a:t>
            </a:r>
            <a:r>
              <a:rPr lang="en-US" i="1" dirty="0"/>
              <a:t>[Show the </a:t>
            </a:r>
            <a:r>
              <a:rPr lang="en-US" i="1" dirty="0" err="1"/>
              <a:t>workboots</a:t>
            </a:r>
            <a:r>
              <a:rPr lang="en-US" i="1" dirty="0"/>
              <a:t> and metatarsal protection.] </a:t>
            </a:r>
            <a:r>
              <a:rPr lang="en-US" b="0" dirty="0"/>
              <a:t>Toe guards fit over the toes of regular shoes to protect the toes from impact and compression hazards. Specialty shoes should</a:t>
            </a:r>
            <a:r>
              <a:rPr lang="en-US" b="0" baseline="0" dirty="0"/>
              <a:t> be paid for by your employer.</a:t>
            </a:r>
            <a:endParaRPr lang="en-US" b="0" dirty="0"/>
          </a:p>
          <a:p>
            <a:pPr defTabSz="914266">
              <a:defRPr/>
            </a:pPr>
            <a:endParaRPr lang="en-US" b="0" dirty="0"/>
          </a:p>
          <a:p>
            <a:pPr defTabSz="914266">
              <a:defRPr/>
            </a:pPr>
            <a:r>
              <a:rPr lang="en-US" b="0" dirty="0"/>
              <a:t>Leggings may protect the lower legs and feet from heat hazards such as hot metal or welding sparks, and chemicals. </a:t>
            </a:r>
            <a:r>
              <a:rPr lang="en-US" dirty="0"/>
              <a:t/>
            </a:r>
            <a:br>
              <a:rPr lang="en-US" dirty="0"/>
            </a:br>
            <a:endParaRPr lang="en-US" dirty="0"/>
          </a:p>
          <a:p>
            <a:pPr defTabSz="914266">
              <a:defRPr/>
            </a:pPr>
            <a:r>
              <a:rPr lang="en-US" dirty="0"/>
              <a:t>As with all protective equipment, safety leg and footwear should be inspected prior to each use. Look for cracks or holes, separation of materials, broken buckles or laces. The soles of shoes should be checked for pieces of metal or other embedded items that could present electrical or tripping hazards. </a:t>
            </a:r>
          </a:p>
          <a:p>
            <a:pPr defTabSz="914266">
              <a:defRPr/>
            </a:pPr>
            <a:endParaRPr lang="en-US" dirty="0"/>
          </a:p>
          <a:p>
            <a:pPr defTabSz="914266">
              <a:defRPr/>
            </a:pPr>
            <a:r>
              <a:rPr lang="en-US" b="1" i="0" baseline="0" dirty="0"/>
              <a:t>Image source: Redwing Shoes (used with permission) and </a:t>
            </a:r>
            <a:r>
              <a:rPr lang="en-US" b="1" i="0" dirty="0"/>
              <a:t>Getty Images</a:t>
            </a:r>
          </a:p>
          <a:p>
            <a:pPr defTabSz="914266">
              <a:defRPr/>
            </a:pPr>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33</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2645504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57213"/>
            <a:ext cx="5575300" cy="3136900"/>
          </a:xfrm>
        </p:spPr>
      </p:sp>
      <p:sp>
        <p:nvSpPr>
          <p:cNvPr id="3" name="Notes Placeholder 2"/>
          <p:cNvSpPr>
            <a:spLocks noGrp="1"/>
          </p:cNvSpPr>
          <p:nvPr>
            <p:ph type="body" idx="1"/>
          </p:nvPr>
        </p:nvSpPr>
        <p:spPr/>
        <p:txBody>
          <a:bodyPr/>
          <a:lstStyle/>
          <a:p>
            <a:r>
              <a:rPr lang="en-US" dirty="0"/>
              <a:t>There are many different ways that you can protect your hands and body from harmful substances, burns, electrical dangers, bruises, cuts, punctures, fractures and amputations. PPE includes gloves, vests,</a:t>
            </a:r>
            <a:r>
              <a:rPr lang="en-US" baseline="0" dirty="0"/>
              <a:t> j</a:t>
            </a:r>
            <a:r>
              <a:rPr lang="en-US" dirty="0"/>
              <a:t>ackets,</a:t>
            </a:r>
            <a:r>
              <a:rPr lang="en-US" baseline="0" dirty="0"/>
              <a:t> a</a:t>
            </a:r>
            <a:r>
              <a:rPr lang="en-US" dirty="0"/>
              <a:t>prons, coveralls, sleeves, and full body suits. </a:t>
            </a:r>
          </a:p>
          <a:p>
            <a:endParaRPr lang="en-US" dirty="0"/>
          </a:p>
          <a:p>
            <a:r>
              <a:rPr lang="en-US" dirty="0"/>
              <a:t>Many of you will wear gloves on your job.</a:t>
            </a:r>
            <a:r>
              <a:rPr lang="en-US" baseline="0" dirty="0"/>
              <a:t> A </a:t>
            </a:r>
            <a:r>
              <a:rPr lang="en-US" dirty="0"/>
              <a:t>glove designed for one function may not protect against a different function. For example, one type of glove may provide the grip you need to pick up a tool but it may not protect your arms from heat. In general, though, your gloves will be either</a:t>
            </a:r>
            <a:r>
              <a:rPr lang="en-US" baseline="0" dirty="0"/>
              <a:t> </a:t>
            </a:r>
            <a:r>
              <a:rPr lang="en-US" dirty="0"/>
              <a:t>leather, canvas or metal mesh (to protect from cuts and burns); fabric and coated fabric (to protect you from dirt, slivers, or abrasions); or rubber gloves (different types</a:t>
            </a:r>
            <a:r>
              <a:rPr lang="en-US" baseline="0" dirty="0"/>
              <a:t> of rubber gloves </a:t>
            </a:r>
            <a:r>
              <a:rPr lang="en-US" dirty="0"/>
              <a:t>protect you from various liquids and chemicals or provide insulation against electrical hazards). Inspect your gloves to make sure that they are not too worn, torn, or have any holes. If your gloves come into contact with chemicals, there may be a danger in re-using them. </a:t>
            </a:r>
          </a:p>
          <a:p>
            <a:r>
              <a:rPr lang="en-US" dirty="0"/>
              <a:t/>
            </a:r>
            <a:br>
              <a:rPr lang="en-US" dirty="0"/>
            </a:br>
            <a:r>
              <a:rPr lang="en-US" dirty="0"/>
              <a:t>If you wear other protective clothing (like jackets</a:t>
            </a:r>
            <a:r>
              <a:rPr lang="en-US" baseline="0" dirty="0"/>
              <a:t> or coveralls)</a:t>
            </a:r>
            <a:r>
              <a:rPr lang="en-US" dirty="0"/>
              <a:t>,</a:t>
            </a:r>
            <a:r>
              <a:rPr lang="en-US" baseline="0" dirty="0"/>
              <a:t> you should </a:t>
            </a:r>
            <a:r>
              <a:rPr lang="en-US" dirty="0"/>
              <a:t>inspect it before each</a:t>
            </a:r>
            <a:r>
              <a:rPr lang="en-US" baseline="0" dirty="0"/>
              <a:t> time you wear. Make sure it </a:t>
            </a:r>
            <a:r>
              <a:rPr lang="en-US" dirty="0"/>
              <a:t>fits you well, too, so it won’t get caught on</a:t>
            </a:r>
            <a:r>
              <a:rPr lang="en-US" baseline="0" dirty="0"/>
              <a:t> machinery </a:t>
            </a:r>
            <a:r>
              <a:rPr lang="en-US" dirty="0"/>
              <a:t>or cause you to trip and fall.   </a:t>
            </a:r>
          </a:p>
          <a:p>
            <a:endParaRPr lang="en-US" dirty="0"/>
          </a:p>
          <a:p>
            <a:pPr defTabSz="914266">
              <a:defRPr/>
            </a:pPr>
            <a:r>
              <a:rPr lang="en-US" b="1" i="0" baseline="0" dirty="0"/>
              <a:t>Image source: </a:t>
            </a:r>
            <a:r>
              <a:rPr lang="en-US" b="1" i="0" dirty="0"/>
              <a:t>Getty Images</a:t>
            </a:r>
          </a:p>
          <a:p>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36</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1732761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65150"/>
            <a:ext cx="5575300" cy="3136900"/>
          </a:xfrm>
        </p:spPr>
      </p:sp>
      <p:sp>
        <p:nvSpPr>
          <p:cNvPr id="3" name="Notes Placeholder 2"/>
          <p:cNvSpPr>
            <a:spLocks noGrp="1"/>
          </p:cNvSpPr>
          <p:nvPr>
            <p:ph type="body" idx="1"/>
          </p:nvPr>
        </p:nvSpPr>
        <p:spPr/>
        <p:txBody>
          <a:bodyPr/>
          <a:lstStyle/>
          <a:p>
            <a:r>
              <a:rPr lang="en-US" i="0" baseline="0" dirty="0"/>
              <a:t>“Too much” noise can cause you hearing loss. But it’s tough for you to know how much noise is “too much”. One sign for high noise levels is if you need to raise your voice to be heard by someone nearby. Your employer should measure both the level of noises and how long workers are exposed to noise to determine this. </a:t>
            </a:r>
          </a:p>
          <a:p>
            <a:endParaRPr lang="en-US" altLang="en-US" dirty="0"/>
          </a:p>
          <a:p>
            <a:r>
              <a:rPr lang="en-US" i="0" baseline="0" dirty="0"/>
              <a:t>You can protect your hearing by using earplugs or earmuffs </a:t>
            </a:r>
            <a:r>
              <a:rPr lang="en-US" i="1" baseline="0" dirty="0"/>
              <a:t>[point to each image on the slide]</a:t>
            </a:r>
            <a:r>
              <a:rPr lang="en-US" i="0" baseline="0" dirty="0"/>
              <a:t>. Earplugs can be either disposable or reusable. Whichever you use, getting the right fit for your ear is important. In a few minutes I will show you how to use earplugs for the best protection.</a:t>
            </a:r>
          </a:p>
          <a:p>
            <a:endParaRPr lang="en-US" b="0" i="0" baseline="0" dirty="0"/>
          </a:p>
          <a:p>
            <a:r>
              <a:rPr lang="en-US" b="0" i="0" dirty="0"/>
              <a:t>Earmuffs require that you have a perfect seal around the ear, which sometimes can be difficult if you have glasses or hair that</a:t>
            </a:r>
            <a:r>
              <a:rPr lang="en-US" b="0" i="0" baseline="0" dirty="0"/>
              <a:t> gets in the way. </a:t>
            </a:r>
            <a:r>
              <a:rPr lang="en-US" b="0" i="0" dirty="0"/>
              <a:t>Replacing your </a:t>
            </a:r>
            <a:r>
              <a:rPr lang="en-US" b="0" i="0" baseline="0" dirty="0"/>
              <a:t>earplugs or earmuff when the fit isn’t tight is critical to protect your hearing. </a:t>
            </a:r>
          </a:p>
          <a:p>
            <a:endParaRPr lang="en-US" b="0" i="0" baseline="0" dirty="0"/>
          </a:p>
          <a:p>
            <a:r>
              <a:rPr lang="en-US" i="1" dirty="0"/>
              <a:t>[Demonstrate how to correctly insert the earplugs into the ear canal </a:t>
            </a:r>
            <a:r>
              <a:rPr lang="en-US" i="1" baseline="0" dirty="0"/>
              <a:t>and assess correct fit for each. S</a:t>
            </a:r>
            <a:r>
              <a:rPr lang="en-US" i="1" dirty="0"/>
              <a:t>how the Noise Reduction Rating on the packaging. Describe how</a:t>
            </a:r>
            <a:r>
              <a:rPr lang="en-US" i="1" baseline="0" dirty="0"/>
              <a:t> to regularly inspect ear plugs. Repeat the demonstration with the earmuffs.</a:t>
            </a:r>
            <a:r>
              <a:rPr lang="en-US" i="1" dirty="0"/>
              <a:t>]</a:t>
            </a:r>
          </a:p>
          <a:p>
            <a:pPr defTabSz="914266">
              <a:defRPr/>
            </a:pPr>
            <a:r>
              <a:rPr lang="en-US" i="0" dirty="0"/>
              <a:t/>
            </a:r>
            <a:br>
              <a:rPr lang="en-US" i="0" dirty="0"/>
            </a:br>
            <a:r>
              <a:rPr lang="en-US" b="1" i="0" baseline="0" dirty="0"/>
              <a:t>Image source: </a:t>
            </a:r>
            <a:r>
              <a:rPr lang="en-US" b="1" i="0" dirty="0"/>
              <a:t>Getty Images</a:t>
            </a:r>
          </a:p>
          <a:p>
            <a:endParaRPr lang="en-US" i="0" dirty="0"/>
          </a:p>
        </p:txBody>
      </p:sp>
      <p:sp>
        <p:nvSpPr>
          <p:cNvPr id="4" name="Slide Number Placeholder 3"/>
          <p:cNvSpPr>
            <a:spLocks noGrp="1"/>
          </p:cNvSpPr>
          <p:nvPr>
            <p:ph type="sldNum" sz="quarter" idx="10"/>
          </p:nvPr>
        </p:nvSpPr>
        <p:spPr/>
        <p:txBody>
          <a:bodyPr/>
          <a:lstStyle/>
          <a:p>
            <a:fld id="{20231800-CC4F-4A5E-BC59-82CA73D506E3}" type="slidenum">
              <a:rPr lang="en-US" smtClean="0"/>
              <a:t>39</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2481451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0482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40</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1799777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You have the right to </a:t>
            </a:r>
            <a:r>
              <a:rPr lang="en-US" i="1" dirty="0"/>
              <a:t>know </a:t>
            </a:r>
            <a:r>
              <a:rPr lang="en-US" dirty="0"/>
              <a:t>and </a:t>
            </a:r>
            <a:r>
              <a:rPr lang="en-US" i="1" dirty="0"/>
              <a:t>understand </a:t>
            </a:r>
            <a:r>
              <a:rPr lang="en-US" dirty="0"/>
              <a:t>the hazardous chemicals you use and how to work with them safely. Hazardous chemicals are required to have labels that help you understand the safety hazards. </a:t>
            </a:r>
            <a:r>
              <a:rPr lang="en-US" i="1" dirty="0"/>
              <a:t>[Point</a:t>
            </a:r>
            <a:r>
              <a:rPr lang="en-US" i="1" baseline="0" dirty="0"/>
              <a:t> to the label on the slide and then to different sections as you describe each. See https://www.osha.gov/Publications/HazComm_QuickCard_Labels.html and https://www.osha.gov/Publications/OSHA3636.pdf for more information. ]</a:t>
            </a:r>
            <a:r>
              <a:rPr lang="en-US" baseline="0" dirty="0"/>
              <a:t> </a:t>
            </a:r>
            <a:r>
              <a:rPr lang="en-US" dirty="0"/>
              <a:t>As of June 1, 2015, all labels will be required to have product and supplier identification, an understandable picture describing the safety hazards, a signal word that describes the extent of danger, and hazard and precautionary statements.</a:t>
            </a:r>
            <a:r>
              <a:rPr lang="en-US" baseline="0" dirty="0"/>
              <a:t> </a:t>
            </a:r>
          </a:p>
          <a:p>
            <a:endParaRPr lang="en-US" baseline="0" dirty="0"/>
          </a:p>
          <a:p>
            <a:endParaRPr lang="en-US" i="1" dirty="0"/>
          </a:p>
          <a:p>
            <a:r>
              <a:rPr lang="en-US" b="1" dirty="0"/>
              <a:t>Image Source: OSHA </a:t>
            </a:r>
          </a:p>
        </p:txBody>
      </p:sp>
      <p:sp>
        <p:nvSpPr>
          <p:cNvPr id="4" name="Slide Number Placeholder 3"/>
          <p:cNvSpPr>
            <a:spLocks noGrp="1"/>
          </p:cNvSpPr>
          <p:nvPr>
            <p:ph type="sldNum" sz="quarter" idx="10"/>
          </p:nvPr>
        </p:nvSpPr>
        <p:spPr/>
        <p:txBody>
          <a:bodyPr/>
          <a:lstStyle/>
          <a:p>
            <a:fld id="{20231800-CC4F-4A5E-BC59-82CA73D506E3}" type="slidenum">
              <a:rPr lang="en-US" smtClean="0"/>
              <a:t>41</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2609988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a:t>
            </a:fld>
            <a:endParaRPr lang="en-US"/>
          </a:p>
        </p:txBody>
      </p:sp>
    </p:spTree>
    <p:extLst>
      <p:ext uri="{BB962C8B-B14F-4D97-AF65-F5344CB8AC3E}">
        <p14:creationId xmlns:p14="http://schemas.microsoft.com/office/powerpoint/2010/main" val="578793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68325"/>
            <a:ext cx="5575300" cy="3136900"/>
          </a:xfrm>
        </p:spPr>
      </p:sp>
      <p:sp>
        <p:nvSpPr>
          <p:cNvPr id="3" name="Notes Placeholder 2"/>
          <p:cNvSpPr>
            <a:spLocks noGrp="1"/>
          </p:cNvSpPr>
          <p:nvPr>
            <p:ph type="body" idx="1"/>
          </p:nvPr>
        </p:nvSpPr>
        <p:spPr/>
        <p:txBody>
          <a:bodyPr/>
          <a:lstStyle/>
          <a:p>
            <a:r>
              <a:rPr lang="en-US" i="1" baseline="0" dirty="0"/>
              <a:t>[Pass out the GHS wallet card to participants. Go through each of the nine pictograms in random order, having the participants put a finger on each pictogram that you describe. Explain the terms on the card using non-technical  words.]  </a:t>
            </a:r>
          </a:p>
          <a:p>
            <a:endParaRPr lang="en-US" i="1" baseline="0" dirty="0"/>
          </a:p>
          <a:p>
            <a:pPr defTabSz="881390">
              <a:defRPr/>
            </a:pPr>
            <a:r>
              <a:rPr lang="en-US" i="0" baseline="0" dirty="0"/>
              <a:t>It’s not enough to know what the pictograms mean—you need to know what to do to protect yourself when you see each pictogram. The labels on chemicals provide some of this information. Your employer should also have Safety Data Sheets, a paper that gives you much more information than the label.</a:t>
            </a:r>
            <a:r>
              <a:rPr lang="en-US" dirty="0">
                <a:effectLst/>
              </a:rPr>
              <a:t> </a:t>
            </a:r>
            <a:endParaRPr lang="en-US" i="0" baseline="0" dirty="0"/>
          </a:p>
          <a:p>
            <a:endParaRPr lang="en-US" i="1" baseline="0" dirty="0"/>
          </a:p>
          <a:p>
            <a:pPr defTabSz="914266">
              <a:defRPr/>
            </a:pPr>
            <a:r>
              <a:rPr lang="en-US" b="1" dirty="0"/>
              <a:t>Image Source: OSHA </a:t>
            </a:r>
          </a:p>
          <a:p>
            <a:endParaRPr lang="en-US" i="1" baseline="0" dirty="0"/>
          </a:p>
        </p:txBody>
      </p:sp>
      <p:sp>
        <p:nvSpPr>
          <p:cNvPr id="4" name="Slide Number Placeholder 3"/>
          <p:cNvSpPr>
            <a:spLocks noGrp="1"/>
          </p:cNvSpPr>
          <p:nvPr>
            <p:ph type="sldNum" sz="quarter" idx="10"/>
          </p:nvPr>
        </p:nvSpPr>
        <p:spPr/>
        <p:txBody>
          <a:bodyPr/>
          <a:lstStyle/>
          <a:p>
            <a:fld id="{20231800-CC4F-4A5E-BC59-82CA73D506E3}" type="slidenum">
              <a:rPr lang="en-US" smtClean="0"/>
              <a:t>42</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3111520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The Safety Data Sheet gives you more information than a label can provide. For example, in an emergency the Safety Data Sheet will describe the initial care that should be given to someone who has been exposed to the chemical—based on whether fumes were inhaled, the chemical came into contact with skin or eyes, or was swallowed. The Safety Data Sheet also will describe the most important symptoms, if any of these should happen. It will also give recommendations for immediate medical care, if necessary.</a:t>
            </a:r>
          </a:p>
          <a:p>
            <a:pPr defTabSz="881390">
              <a:defRPr/>
            </a:pPr>
            <a:endParaRPr lang="en-US" dirty="0"/>
          </a:p>
          <a:p>
            <a:pPr defTabSz="881390">
              <a:defRPr/>
            </a:pPr>
            <a:r>
              <a:rPr lang="en-US" dirty="0"/>
              <a:t>Each sheet also provides recommendations for responding to fires or spills of the chemical.</a:t>
            </a:r>
          </a:p>
          <a:p>
            <a:pPr defTabSz="881390">
              <a:defRPr/>
            </a:pPr>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43</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2829065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employer should also have eye/face wash stations available in case of emergency. </a:t>
            </a:r>
          </a:p>
          <a:p>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44</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1830621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04825"/>
            <a:ext cx="5575300" cy="3136900"/>
          </a:xfrm>
        </p:spPr>
      </p:sp>
      <p:sp>
        <p:nvSpPr>
          <p:cNvPr id="3" name="Notes Placeholder 2"/>
          <p:cNvSpPr>
            <a:spLocks noGrp="1"/>
          </p:cNvSpPr>
          <p:nvPr>
            <p:ph type="body" idx="1"/>
          </p:nvPr>
        </p:nvSpPr>
        <p:spPr/>
        <p:txBody>
          <a:bodyPr/>
          <a:lstStyle/>
          <a:p>
            <a:r>
              <a:rPr lang="en-US" i="0" baseline="0" dirty="0"/>
              <a:t>Remember:</a:t>
            </a:r>
          </a:p>
          <a:p>
            <a:r>
              <a:rPr lang="en-US" i="0" dirty="0"/>
              <a:t>You have the </a:t>
            </a:r>
            <a:r>
              <a:rPr lang="en-US" b="1" i="0" dirty="0"/>
              <a:t>right and responsibility to be safe at work</a:t>
            </a:r>
            <a:r>
              <a:rPr lang="en-US" i="0" dirty="0"/>
              <a:t>.</a:t>
            </a:r>
          </a:p>
          <a:p>
            <a:r>
              <a:rPr lang="en-US" altLang="en-US" i="0" dirty="0"/>
              <a:t>Your employer has the </a:t>
            </a:r>
            <a:r>
              <a:rPr lang="en-US" altLang="en-US" b="1" i="0" dirty="0"/>
              <a:t>responsibility </a:t>
            </a:r>
            <a:r>
              <a:rPr lang="en-US" altLang="en-US" i="0" dirty="0"/>
              <a:t>to provide a workplace free from recognized safety hazards</a:t>
            </a:r>
          </a:p>
          <a:p>
            <a:r>
              <a:rPr lang="en-US" i="0" dirty="0"/>
              <a:t>OSHA is the federal agency that </a:t>
            </a:r>
            <a:r>
              <a:rPr lang="en-US" b="1" i="0" dirty="0"/>
              <a:t>protects your safety rights.</a:t>
            </a:r>
          </a:p>
          <a:p>
            <a:r>
              <a:rPr lang="en-US" i="0" dirty="0"/>
              <a:t>Know how to contact OSHA to </a:t>
            </a:r>
            <a:r>
              <a:rPr lang="en-US" b="1" i="0" dirty="0"/>
              <a:t>protect yourself and others </a:t>
            </a:r>
            <a:r>
              <a:rPr lang="en-US" i="0" dirty="0"/>
              <a:t>from accidents.</a:t>
            </a:r>
          </a:p>
          <a:p>
            <a:endParaRPr lang="en-US" i="0" dirty="0"/>
          </a:p>
          <a:p>
            <a:pPr rtl="0" eaLnBrk="1" fontAlgn="auto" latinLnBrk="0" hangingPunct="1"/>
            <a:r>
              <a:rPr lang="en-US" b="1" dirty="0"/>
              <a:t>Image source: Getty Images</a:t>
            </a:r>
            <a:endParaRPr lang="en-US" dirty="0">
              <a:effectLst/>
            </a:endParaRPr>
          </a:p>
          <a:p>
            <a:endParaRPr lang="en-US" i="0" dirty="0"/>
          </a:p>
          <a:p>
            <a:endParaRPr lang="en-US" i="0" dirty="0"/>
          </a:p>
        </p:txBody>
      </p:sp>
      <p:sp>
        <p:nvSpPr>
          <p:cNvPr id="4" name="Slide Number Placeholder 3"/>
          <p:cNvSpPr>
            <a:spLocks noGrp="1"/>
          </p:cNvSpPr>
          <p:nvPr>
            <p:ph type="sldNum" sz="quarter" idx="10"/>
          </p:nvPr>
        </p:nvSpPr>
        <p:spPr/>
        <p:txBody>
          <a:bodyPr/>
          <a:lstStyle/>
          <a:p>
            <a:fld id="{20231800-CC4F-4A5E-BC59-82CA73D506E3}" type="slidenum">
              <a:rPr lang="en-US" smtClean="0"/>
              <a:t>45</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1193219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3CD9830-A3C1-4E90-8E81-66FA772D0F3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8376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718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C4E909B-1539-4110-9284-922F330D6C3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1065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74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573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14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a:t>
            </a:fld>
            <a:endParaRPr lang="en-US"/>
          </a:p>
        </p:txBody>
      </p:sp>
    </p:spTree>
    <p:extLst>
      <p:ext uri="{BB962C8B-B14F-4D97-AF65-F5344CB8AC3E}">
        <p14:creationId xmlns:p14="http://schemas.microsoft.com/office/powerpoint/2010/main" val="3615493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231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66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584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0B1CDDA-DFE9-43C8-B427-C7B4AF47872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5332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0B1CDDA-DFE9-43C8-B427-C7B4AF47872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929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0B1CDDA-DFE9-43C8-B427-C7B4AF47872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5395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0B1CDDA-DFE9-43C8-B427-C7B4AF47872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9126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9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OSHA website: </a:t>
            </a: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hlinkClick r:id="rId3">
                  <a:extLst>
                    <a:ext uri="{A12FA001-AC4F-418D-AE19-62706E023703}">
                      <ahyp:hlinkClr xmlns="" xmlns:ahyp="http://schemas.microsoft.com/office/drawing/2018/hyperlinkcolor" val="tx"/>
                    </a:ext>
                  </a:extLst>
                </a:hlinkClick>
              </a:rPr>
              <a:t>http://www.osha.gov</a:t>
            </a: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and OSHA offices: Call or Write (800-321-OSHA) </a:t>
            </a:r>
          </a:p>
          <a:p>
            <a:pPr marL="342900" marR="0" lvl="0" indent="-342900" algn="l" defTabSz="457200" rtl="0" eaLnBrk="1" fontAlgn="auto" latinLnBrk="0" hangingPunct="1">
              <a:lnSpc>
                <a:spcPct val="90000"/>
              </a:lnSpc>
              <a:spcBef>
                <a:spcPts val="1000"/>
              </a:spcBef>
              <a:spcAft>
                <a:spcPts val="0"/>
              </a:spcAft>
              <a:buClr>
                <a:srgbClr val="90C226"/>
              </a:buClr>
              <a:buSzPct val="80000"/>
              <a:buFont typeface="Wingdings 3" charset="2"/>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9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hlinkClick r:id="rId4">
                  <a:extLst>
                    <a:ext uri="{A12FA001-AC4F-418D-AE19-62706E023703}">
                      <ahyp:hlinkClr xmlns="" xmlns:ahyp="http://schemas.microsoft.com/office/drawing/2018/hyperlinkcolor" val="tx"/>
                    </a:ext>
                  </a:extLst>
                </a:hlinkClick>
              </a:rPr>
              <a:t>https://www.osha.gov/SLTC/personalprotectiveequipment/</a:t>
            </a:r>
            <a:endPar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60</a:t>
            </a:fld>
            <a:endParaRPr lang="en-US"/>
          </a:p>
        </p:txBody>
      </p:sp>
    </p:spTree>
    <p:extLst>
      <p:ext uri="{BB962C8B-B14F-4D97-AF65-F5344CB8AC3E}">
        <p14:creationId xmlns:p14="http://schemas.microsoft.com/office/powerpoint/2010/main" val="271755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04825"/>
            <a:ext cx="5575300" cy="3136900"/>
          </a:xfrm>
        </p:spPr>
      </p:sp>
      <p:sp>
        <p:nvSpPr>
          <p:cNvPr id="3" name="Notes Placeholder 2"/>
          <p:cNvSpPr>
            <a:spLocks noGrp="1"/>
          </p:cNvSpPr>
          <p:nvPr>
            <p:ph type="body" idx="1"/>
          </p:nvPr>
        </p:nvSpPr>
        <p:spPr/>
        <p:txBody>
          <a:bodyPr/>
          <a:lstStyle/>
          <a:p>
            <a:r>
              <a:rPr lang="en-US" i="0" baseline="0" dirty="0"/>
              <a:t>My name is --- and I am a workplace safety expert. I am here to help you work safe and stay safe. For the next hour I will be telling you about how you can protect yourself from different types of safety hazards. You will learn how to wear equipment that will protect you from injuries and how to understand labels on chemical containers so that you handle them appropriately. What you learn today will help you protect yourself and others from accidents.</a:t>
            </a:r>
          </a:p>
          <a:p>
            <a:endParaRPr lang="en-US" i="0" baseline="0" dirty="0"/>
          </a:p>
          <a:p>
            <a:r>
              <a:rPr lang="en-US" baseline="0" dirty="0"/>
              <a:t>There are laws that protect you while you are at work. OSHA stands for Occupational Safety and Health Administration.  OSHA is the US Government agency that gives employers rules about safe workplaces and what needs to happen to protect you from being injured or killed at work. The mission of OSHA is to save lives, prevent injuries, and protect the health of workers.</a:t>
            </a:r>
          </a:p>
          <a:p>
            <a:endParaRPr lang="en-US" baseline="0" dirty="0"/>
          </a:p>
          <a:p>
            <a:r>
              <a:rPr lang="en-US" baseline="0" dirty="0"/>
              <a:t>OSHA is also the agency that supports safety training to help you work safe and stay safe. </a:t>
            </a:r>
          </a:p>
          <a:p>
            <a:endParaRPr lang="en-US" i="0" baseline="0" dirty="0"/>
          </a:p>
          <a:p>
            <a:pPr defTabSz="914132">
              <a:defRPr/>
            </a:pPr>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5</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390443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0482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7</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244870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0482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10</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240268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11</a:t>
            </a:fld>
            <a:endParaRPr lang="en-US"/>
          </a:p>
        </p:txBody>
      </p:sp>
    </p:spTree>
    <p:extLst>
      <p:ext uri="{BB962C8B-B14F-4D97-AF65-F5344CB8AC3E}">
        <p14:creationId xmlns:p14="http://schemas.microsoft.com/office/powerpoint/2010/main" val="1050208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Helvetica" panose="020B0604020202020204" pitchFamily="34" charset="0"/>
              </a:rPr>
              <a:t>The JHA can also be used to investigate accidents and to train workers how to do their jobs safely.</a:t>
            </a: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12</a:t>
            </a:fld>
            <a:endParaRPr lang="en-US"/>
          </a:p>
        </p:txBody>
      </p:sp>
    </p:spTree>
    <p:extLst>
      <p:ext uri="{BB962C8B-B14F-4D97-AF65-F5344CB8AC3E}">
        <p14:creationId xmlns:p14="http://schemas.microsoft.com/office/powerpoint/2010/main" val="1679163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0482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31800-CC4F-4A5E-BC59-82CA73D506E3}" type="slidenum">
              <a:rPr lang="en-US" smtClean="0"/>
              <a:t>16</a:t>
            </a:fld>
            <a:endParaRPr lang="en-US" dirty="0"/>
          </a:p>
        </p:txBody>
      </p:sp>
      <p:sp>
        <p:nvSpPr>
          <p:cNvPr id="5" name="Footer Placeholder 4"/>
          <p:cNvSpPr>
            <a:spLocks noGrp="1"/>
          </p:cNvSpPr>
          <p:nvPr>
            <p:ph type="ftr" sz="quarter" idx="11"/>
          </p:nvPr>
        </p:nvSpPr>
        <p:spPr/>
        <p:txBody>
          <a:bodyPr/>
          <a:lstStyle/>
          <a:p>
            <a:r>
              <a:rPr lang="en-US"/>
              <a:t>Waubonsee Community College SH-27685-15-60-F-17</a:t>
            </a:r>
            <a:endParaRPr lang="en-US" dirty="0"/>
          </a:p>
        </p:txBody>
      </p:sp>
      <p:sp>
        <p:nvSpPr>
          <p:cNvPr id="6" name="Header Placeholder 5"/>
          <p:cNvSpPr>
            <a:spLocks noGrp="1"/>
          </p:cNvSpPr>
          <p:nvPr>
            <p:ph type="hdr" sz="quarter" idx="12"/>
          </p:nvPr>
        </p:nvSpPr>
        <p:spPr/>
        <p:txBody>
          <a:bodyPr/>
          <a:lstStyle/>
          <a:p>
            <a:r>
              <a:rPr lang="en-US"/>
              <a:t>Basic Safety Training for Temporary Workers</a:t>
            </a:r>
            <a:endParaRPr lang="en-US" dirty="0"/>
          </a:p>
        </p:txBody>
      </p:sp>
    </p:spTree>
    <p:extLst>
      <p:ext uri="{BB962C8B-B14F-4D97-AF65-F5344CB8AC3E}">
        <p14:creationId xmlns:p14="http://schemas.microsoft.com/office/powerpoint/2010/main" val="26351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boingboing.net/2015/01/20/bifocal-safety-glasses.html" TargetMode="External"/><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rsonal Protective Equipment">
            <a:extLst>
              <a:ext uri="{FF2B5EF4-FFF2-40B4-BE49-F238E27FC236}">
                <a16:creationId xmlns:a16="http://schemas.microsoft.com/office/drawing/2014/main" id="{695FE91F-E91F-4CC9-9C9A-D4CBA3C4C57C}"/>
              </a:ext>
            </a:extLst>
          </p:cNvPr>
          <p:cNvSpPr>
            <a:spLocks noGrp="1"/>
          </p:cNvSpPr>
          <p:nvPr>
            <p:ph type="title"/>
          </p:nvPr>
        </p:nvSpPr>
        <p:spPr/>
        <p:txBody>
          <a:bodyPr>
            <a:normAutofit fontScale="90000"/>
          </a:bodyPr>
          <a:lstStyle/>
          <a:p>
            <a:pPr algn="l"/>
            <a:r>
              <a:rPr lang="en-US" sz="4800" dirty="0">
                <a:latin typeface="Verdana" panose="020B0604030504040204" pitchFamily="34" charset="0"/>
                <a:ea typeface="Verdana" panose="020B0604030504040204" pitchFamily="34" charset="0"/>
              </a:rPr>
              <a:t/>
            </a:r>
            <a:br>
              <a:rPr lang="en-US" sz="4800" dirty="0">
                <a:latin typeface="Verdana" panose="020B0604030504040204" pitchFamily="34" charset="0"/>
                <a:ea typeface="Verdana" panose="020B0604030504040204" pitchFamily="34" charset="0"/>
              </a:rPr>
            </a:br>
            <a:r>
              <a:rPr lang="en-US" sz="6700" b="1" dirty="0">
                <a:latin typeface="Verdana" panose="020B0604030504040204" pitchFamily="34" charset="0"/>
                <a:ea typeface="Verdana" panose="020B0604030504040204" pitchFamily="34" charset="0"/>
              </a:rPr>
              <a:t>P</a:t>
            </a:r>
            <a:r>
              <a:rPr lang="en-US" sz="6700" dirty="0">
                <a:latin typeface="Verdana" panose="020B0604030504040204" pitchFamily="34" charset="0"/>
                <a:ea typeface="Verdana" panose="020B0604030504040204" pitchFamily="34" charset="0"/>
              </a:rPr>
              <a:t>- </a:t>
            </a:r>
            <a:r>
              <a:rPr lang="en-US" sz="5300" dirty="0">
                <a:latin typeface="Verdana" panose="020B0604030504040204" pitchFamily="34" charset="0"/>
                <a:ea typeface="Verdana" panose="020B0604030504040204" pitchFamily="34" charset="0"/>
              </a:rPr>
              <a:t>personal</a:t>
            </a:r>
            <a:r>
              <a:rPr lang="en-US" sz="6700" dirty="0">
                <a:latin typeface="Verdana" panose="020B0604030504040204" pitchFamily="34" charset="0"/>
                <a:ea typeface="Verdana" panose="020B0604030504040204" pitchFamily="34" charset="0"/>
              </a:rPr>
              <a:t/>
            </a:r>
            <a:br>
              <a:rPr lang="en-US" sz="6700" dirty="0">
                <a:latin typeface="Verdana" panose="020B0604030504040204" pitchFamily="34" charset="0"/>
                <a:ea typeface="Verdana" panose="020B0604030504040204" pitchFamily="34" charset="0"/>
              </a:rPr>
            </a:br>
            <a:r>
              <a:rPr lang="en-US" sz="6700" b="1" dirty="0">
                <a:latin typeface="Verdana" panose="020B0604030504040204" pitchFamily="34" charset="0"/>
                <a:ea typeface="Verdana" panose="020B0604030504040204" pitchFamily="34" charset="0"/>
              </a:rPr>
              <a:t>P</a:t>
            </a:r>
            <a:r>
              <a:rPr lang="en-US" sz="6700" dirty="0">
                <a:latin typeface="Verdana" panose="020B0604030504040204" pitchFamily="34" charset="0"/>
                <a:ea typeface="Verdana" panose="020B0604030504040204" pitchFamily="34" charset="0"/>
              </a:rPr>
              <a:t>- </a:t>
            </a:r>
            <a:r>
              <a:rPr lang="en-US" sz="5300" dirty="0">
                <a:latin typeface="Verdana" panose="020B0604030504040204" pitchFamily="34" charset="0"/>
                <a:ea typeface="Verdana" panose="020B0604030504040204" pitchFamily="34" charset="0"/>
              </a:rPr>
              <a:t>protective</a:t>
            </a:r>
            <a:r>
              <a:rPr lang="en-US" sz="6700" dirty="0">
                <a:latin typeface="Verdana" panose="020B0604030504040204" pitchFamily="34" charset="0"/>
                <a:ea typeface="Verdana" panose="020B0604030504040204" pitchFamily="34" charset="0"/>
              </a:rPr>
              <a:t/>
            </a:r>
            <a:br>
              <a:rPr lang="en-US" sz="6700" dirty="0">
                <a:latin typeface="Verdana" panose="020B0604030504040204" pitchFamily="34" charset="0"/>
                <a:ea typeface="Verdana" panose="020B0604030504040204" pitchFamily="34" charset="0"/>
              </a:rPr>
            </a:br>
            <a:r>
              <a:rPr lang="en-US" sz="6000" b="1" dirty="0">
                <a:latin typeface="Verdana" panose="020B0604030504040204" pitchFamily="34" charset="0"/>
                <a:ea typeface="Verdana" panose="020B0604030504040204" pitchFamily="34" charset="0"/>
              </a:rPr>
              <a:t>E</a:t>
            </a:r>
            <a:r>
              <a:rPr lang="en-US" sz="6000" dirty="0">
                <a:latin typeface="Verdana" panose="020B0604030504040204" pitchFamily="34" charset="0"/>
                <a:ea typeface="Verdana" panose="020B0604030504040204" pitchFamily="34" charset="0"/>
              </a:rPr>
              <a:t>- </a:t>
            </a:r>
            <a:r>
              <a:rPr lang="en-US" sz="800" dirty="0">
                <a:latin typeface="Verdana" panose="020B0604030504040204" pitchFamily="34" charset="0"/>
                <a:ea typeface="Verdana" panose="020B0604030504040204" pitchFamily="34" charset="0"/>
              </a:rPr>
              <a:t>   </a:t>
            </a:r>
            <a:r>
              <a:rPr lang="en-US" sz="5300" dirty="0">
                <a:latin typeface="Verdana" panose="020B0604030504040204" pitchFamily="34" charset="0"/>
                <a:ea typeface="Verdana" panose="020B0604030504040204" pitchFamily="34" charset="0"/>
              </a:rPr>
              <a:t>equipment</a:t>
            </a:r>
            <a:endParaRPr lang="en-US" dirty="0">
              <a:latin typeface="Verdana" panose="020B0604030504040204" pitchFamily="34" charset="0"/>
              <a:ea typeface="Verdana" panose="020B0604030504040204" pitchFamily="34" charset="0"/>
            </a:endParaRPr>
          </a:p>
        </p:txBody>
      </p:sp>
      <p:pic>
        <p:nvPicPr>
          <p:cNvPr id="4" name="Picture 3" descr="A picture Showing a hard Hat, Work boots. Ear Muffs, and Safety Gloves.">
            <a:extLst>
              <a:ext uri="{FF2B5EF4-FFF2-40B4-BE49-F238E27FC236}">
                <a16:creationId xmlns:a16="http://schemas.microsoft.com/office/drawing/2014/main" id="{ABA165D7-8763-4214-B98B-A4B8EB8E68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Tree>
    <p:extLst>
      <p:ext uri="{BB962C8B-B14F-4D97-AF65-F5344CB8AC3E}">
        <p14:creationId xmlns:p14="http://schemas.microsoft.com/office/powerpoint/2010/main" val="162051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all Protection and Prevention">
            <a:extLst>
              <a:ext uri="{FF2B5EF4-FFF2-40B4-BE49-F238E27FC236}">
                <a16:creationId xmlns:a16="http://schemas.microsoft.com/office/drawing/2014/main" id="{CD7A5D2A-8A52-4F82-A760-861DF5E2A735}"/>
              </a:ext>
            </a:extLst>
          </p:cNvPr>
          <p:cNvSpPr txBox="1"/>
          <p:nvPr/>
        </p:nvSpPr>
        <p:spPr>
          <a:xfrm>
            <a:off x="137541"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Personal Protective Equipment</a:t>
            </a:r>
          </a:p>
        </p:txBody>
      </p:sp>
      <p:sp>
        <p:nvSpPr>
          <p:cNvPr id="2" name="Title 1"/>
          <p:cNvSpPr>
            <a:spLocks noGrp="1"/>
          </p:cNvSpPr>
          <p:nvPr>
            <p:ph type="title"/>
          </p:nvPr>
        </p:nvSpPr>
        <p:spPr>
          <a:xfrm>
            <a:off x="137541" y="1378528"/>
            <a:ext cx="8596668" cy="1320800"/>
          </a:xfrm>
        </p:spPr>
        <p:txBody>
          <a:bodyPr anchor="ctr">
            <a:normAutofit/>
          </a:bodyPr>
          <a:lstStyle/>
          <a:p>
            <a:r>
              <a:rPr lang="en-US" sz="5400" b="1" dirty="0"/>
              <a:t>   Module- 2</a:t>
            </a:r>
          </a:p>
        </p:txBody>
      </p:sp>
      <p:sp>
        <p:nvSpPr>
          <p:cNvPr id="3" name="Content Placeholder 2"/>
          <p:cNvSpPr>
            <a:spLocks noGrp="1"/>
          </p:cNvSpPr>
          <p:nvPr>
            <p:ph idx="4294967295"/>
          </p:nvPr>
        </p:nvSpPr>
        <p:spPr>
          <a:xfrm>
            <a:off x="5695950" y="1109663"/>
            <a:ext cx="6496050" cy="5099050"/>
          </a:xfrm>
        </p:spPr>
        <p:txBody>
          <a:bodyPr anchor="ctr">
            <a:normAutofit/>
          </a:bodyPr>
          <a:lstStyle/>
          <a:p>
            <a:pPr>
              <a:buFont typeface="Arial" panose="020B0604020202020204" pitchFamily="34" charset="0"/>
              <a:buChar char="•"/>
            </a:pPr>
            <a:r>
              <a:rPr lang="en-US" sz="2800" b="1" dirty="0">
                <a:solidFill>
                  <a:schemeClr val="tx1"/>
                </a:solidFill>
              </a:rPr>
              <a:t>What must happen before PPE?</a:t>
            </a:r>
          </a:p>
          <a:p>
            <a:pPr>
              <a:buFont typeface="Arial" panose="020B0604020202020204" pitchFamily="34" charset="0"/>
              <a:buChar char="•"/>
            </a:pPr>
            <a:endParaRPr lang="en-US" b="1" dirty="0">
              <a:solidFill>
                <a:schemeClr val="tx1"/>
              </a:solidFill>
            </a:endParaRPr>
          </a:p>
          <a:p>
            <a:pPr>
              <a:buFont typeface="Arial" panose="020B0604020202020204" pitchFamily="34" charset="0"/>
              <a:buChar char="•"/>
            </a:pPr>
            <a:r>
              <a:rPr lang="en-US" sz="2800" b="1" dirty="0">
                <a:solidFill>
                  <a:schemeClr val="tx1"/>
                </a:solidFill>
              </a:rPr>
              <a:t>What is a Job Hazard Analysis?</a:t>
            </a:r>
          </a:p>
          <a:p>
            <a:pPr>
              <a:buFont typeface="Arial" panose="020B0604020202020204" pitchFamily="34" charset="0"/>
              <a:buChar char="•"/>
            </a:pPr>
            <a:endParaRPr lang="en-US" b="1" dirty="0">
              <a:solidFill>
                <a:schemeClr val="tx1"/>
              </a:solidFill>
            </a:endParaRPr>
          </a:p>
          <a:p>
            <a:pPr>
              <a:buFont typeface="Arial" panose="020B0604020202020204" pitchFamily="34" charset="0"/>
              <a:buChar char="•"/>
            </a:pPr>
            <a:r>
              <a:rPr lang="en-US" sz="2800" b="1" dirty="0">
                <a:solidFill>
                  <a:schemeClr val="tx1"/>
                </a:solidFill>
              </a:rPr>
              <a:t>How to wear Personal Protective Equipment, correctly.</a:t>
            </a:r>
          </a:p>
          <a:p>
            <a:pPr>
              <a:buFont typeface="Arial" panose="020B0604020202020204" pitchFamily="34" charset="0"/>
              <a:buChar char="•"/>
            </a:pPr>
            <a:endParaRPr lang="en-US" b="1" dirty="0">
              <a:solidFill>
                <a:schemeClr val="tx1"/>
              </a:solidFill>
            </a:endParaRPr>
          </a:p>
          <a:p>
            <a:pPr>
              <a:buFont typeface="Arial" panose="020B0604020202020204" pitchFamily="34" charset="0"/>
              <a:buChar char="•"/>
            </a:pPr>
            <a:r>
              <a:rPr lang="en-US" sz="2800" b="1" dirty="0">
                <a:solidFill>
                  <a:schemeClr val="tx1"/>
                </a:solidFill>
              </a:rPr>
              <a:t>Pictograms on labels of chemicals… WHY?</a:t>
            </a:r>
          </a:p>
        </p:txBody>
      </p:sp>
    </p:spTree>
    <p:extLst>
      <p:ext uri="{BB962C8B-B14F-4D97-AF65-F5344CB8AC3E}">
        <p14:creationId xmlns:p14="http://schemas.microsoft.com/office/powerpoint/2010/main" val="380244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2BB5-79D6-42A2-AD70-FF558F3CD28C}"/>
              </a:ext>
            </a:extLst>
          </p:cNvPr>
          <p:cNvSpPr>
            <a:spLocks noGrp="1"/>
          </p:cNvSpPr>
          <p:nvPr>
            <p:ph type="title"/>
          </p:nvPr>
        </p:nvSpPr>
        <p:spPr>
          <a:noFill/>
          <a:ln w="25400">
            <a:solidFill>
              <a:schemeClr val="accent1"/>
            </a:solidFill>
          </a:ln>
        </p:spPr>
        <p:txBody>
          <a:bodyPr wrap="square" rtlCol="0">
            <a:spAutoFit/>
          </a:bodyPr>
          <a:lstStyle/>
          <a:p>
            <a:r>
              <a:rPr lang="en-US" sz="4400" dirty="0">
                <a:solidFill>
                  <a:srgbClr val="37495F"/>
                </a:solidFill>
                <a:latin typeface="+mn-lt"/>
                <a:ea typeface="+mn-ea"/>
                <a:cs typeface="+mn-cs"/>
              </a:rPr>
              <a:t>Personal Protective Equipment 2</a:t>
            </a:r>
          </a:p>
        </p:txBody>
      </p:sp>
      <p:sp>
        <p:nvSpPr>
          <p:cNvPr id="11" name="TextBox 10">
            <a:extLst>
              <a:ext uri="{FF2B5EF4-FFF2-40B4-BE49-F238E27FC236}">
                <a16:creationId xmlns:a16="http://schemas.microsoft.com/office/drawing/2014/main" id="{E9B3E8F0-3034-40A6-8116-024F82AFB822}"/>
              </a:ext>
            </a:extLst>
          </p:cNvPr>
          <p:cNvSpPr txBox="1"/>
          <p:nvPr/>
        </p:nvSpPr>
        <p:spPr>
          <a:xfrm>
            <a:off x="564406" y="1715000"/>
            <a:ext cx="4729180" cy="4555093"/>
          </a:xfrm>
          <a:prstGeom prst="rect">
            <a:avLst/>
          </a:prstGeom>
          <a:noFill/>
        </p:spPr>
        <p:txBody>
          <a:bodyPr wrap="none" rtlCol="0">
            <a:spAutoFit/>
          </a:bodyPr>
          <a:lstStyle/>
          <a:p>
            <a:pPr marL="342900" indent="-342900">
              <a:buAutoNum type="arabicParenR"/>
            </a:pPr>
            <a:r>
              <a:rPr lang="en-US" sz="3200" dirty="0"/>
              <a:t>Task</a:t>
            </a:r>
          </a:p>
          <a:p>
            <a:endParaRPr lang="en-US" sz="1000" dirty="0">
              <a:solidFill>
                <a:srgbClr val="FF0000"/>
              </a:solidFill>
            </a:endParaRPr>
          </a:p>
          <a:p>
            <a:r>
              <a:rPr lang="en-US" sz="2400" dirty="0">
                <a:solidFill>
                  <a:srgbClr val="FF0000"/>
                </a:solidFill>
              </a:rPr>
              <a:t>What Am I doing?</a:t>
            </a:r>
          </a:p>
          <a:p>
            <a:pPr marL="342900" indent="-342900">
              <a:buAutoNum type="arabicParenR"/>
            </a:pPr>
            <a:endParaRPr lang="en-US" sz="3200" dirty="0"/>
          </a:p>
          <a:p>
            <a:pPr marL="514350" indent="-514350">
              <a:buFont typeface="+mj-lt"/>
              <a:buAutoNum type="arabicParenR" startAt="2"/>
            </a:pPr>
            <a:r>
              <a:rPr lang="en-US" sz="3200" dirty="0"/>
              <a:t>Potential Hazard</a:t>
            </a:r>
          </a:p>
          <a:p>
            <a:endParaRPr lang="en-US" sz="1000" dirty="0">
              <a:solidFill>
                <a:srgbClr val="FF0000"/>
              </a:solidFill>
            </a:endParaRPr>
          </a:p>
          <a:p>
            <a:r>
              <a:rPr lang="en-US" sz="2400" dirty="0">
                <a:solidFill>
                  <a:srgbClr val="FF0000"/>
                </a:solidFill>
              </a:rPr>
              <a:t>What injury can occur?</a:t>
            </a:r>
          </a:p>
          <a:p>
            <a:pPr marL="342900" indent="-342900">
              <a:buAutoNum type="arabicParenR"/>
            </a:pPr>
            <a:endParaRPr lang="en-US" sz="3200" dirty="0"/>
          </a:p>
          <a:p>
            <a:pPr marL="514350" indent="-514350">
              <a:buFont typeface="+mj-lt"/>
              <a:buAutoNum type="arabicParenR" startAt="3"/>
            </a:pPr>
            <a:r>
              <a:rPr lang="en-US" sz="3200" dirty="0"/>
              <a:t>Controls to eliminate </a:t>
            </a:r>
          </a:p>
          <a:p>
            <a:r>
              <a:rPr lang="en-US" sz="2800" dirty="0"/>
              <a:t>     Hazard</a:t>
            </a:r>
          </a:p>
          <a:p>
            <a:endParaRPr lang="en-US" sz="1000" dirty="0"/>
          </a:p>
          <a:p>
            <a:r>
              <a:rPr lang="en-US" sz="2400" dirty="0">
                <a:solidFill>
                  <a:srgbClr val="FF0000"/>
                </a:solidFill>
              </a:rPr>
              <a:t>How Will I protect myself?</a:t>
            </a:r>
          </a:p>
        </p:txBody>
      </p:sp>
      <p:pic>
        <p:nvPicPr>
          <p:cNvPr id="9" name="Picture 8" descr="A sample J.H.A.&#10;A Job Hazard Analysis Form to fill out before assigning P.P.E.">
            <a:extLst>
              <a:ext uri="{FF2B5EF4-FFF2-40B4-BE49-F238E27FC236}">
                <a16:creationId xmlns:a16="http://schemas.microsoft.com/office/drawing/2014/main" id="{BED445EB-73C1-4A5D-83C3-0F2BF0805B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0194" y="1363461"/>
            <a:ext cx="6408386" cy="49677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1628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anim calcmode="lin" valueType="num">
                                      <p:cBhvr additive="base">
                                        <p:cTn id="1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11" end="11"/>
                                            </p:txEl>
                                          </p:spTgt>
                                        </p:tgtEl>
                                        <p:attrNameLst>
                                          <p:attrName>style.visibility</p:attrName>
                                        </p:attrNameLst>
                                      </p:cBhvr>
                                      <p:to>
                                        <p:strVal val="visible"/>
                                      </p:to>
                                    </p:set>
                                    <p:anim calcmode="lin" valueType="num">
                                      <p:cBhvr additive="base">
                                        <p:cTn id="15" dur="500" fill="hold"/>
                                        <p:tgtEl>
                                          <p:spTgt spid="11">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B9B67-4C6E-4FAF-A664-32D79E84C0F7}"/>
              </a:ext>
            </a:extLst>
          </p:cNvPr>
          <p:cNvSpPr>
            <a:spLocks noGrp="1"/>
          </p:cNvSpPr>
          <p:nvPr>
            <p:ph type="title"/>
          </p:nvPr>
        </p:nvSpPr>
        <p:spPr>
          <a:noFill/>
          <a:ln w="25400">
            <a:solidFill>
              <a:schemeClr val="accent1"/>
            </a:solidFill>
          </a:ln>
        </p:spPr>
        <p:txBody>
          <a:bodyPr wrap="square" rtlCol="0">
            <a:spAutoFit/>
          </a:bodyPr>
          <a:lstStyle/>
          <a:p>
            <a:r>
              <a:rPr lang="en-US" sz="4400" dirty="0">
                <a:solidFill>
                  <a:srgbClr val="37495F"/>
                </a:solidFill>
                <a:latin typeface="+mn-lt"/>
                <a:ea typeface="+mn-ea"/>
                <a:cs typeface="+mn-cs"/>
              </a:rPr>
              <a:t>Personal Protective Equipment 3</a:t>
            </a:r>
          </a:p>
        </p:txBody>
      </p:sp>
      <p:sp>
        <p:nvSpPr>
          <p:cNvPr id="4" name="Rectangle 3">
            <a:extLst>
              <a:ext uri="{FF2B5EF4-FFF2-40B4-BE49-F238E27FC236}">
                <a16:creationId xmlns:a16="http://schemas.microsoft.com/office/drawing/2014/main" id="{56D0056A-B6B2-43EE-B2D7-5F0ABC31BD3F}"/>
              </a:ext>
            </a:extLst>
          </p:cNvPr>
          <p:cNvSpPr/>
          <p:nvPr/>
        </p:nvSpPr>
        <p:spPr>
          <a:xfrm>
            <a:off x="1387366" y="1135117"/>
            <a:ext cx="8355724" cy="4647426"/>
          </a:xfrm>
          <a:prstGeom prst="rect">
            <a:avLst/>
          </a:prstGeom>
        </p:spPr>
        <p:txBody>
          <a:bodyPr wrap="square">
            <a:spAutoFit/>
          </a:bodyPr>
          <a:lstStyle/>
          <a:p>
            <a:r>
              <a:rPr lang="en-US" sz="3200" b="1" dirty="0">
                <a:solidFill>
                  <a:srgbClr val="000000"/>
                </a:solidFill>
                <a:latin typeface="Helvetica" panose="020B0604020202020204" pitchFamily="34" charset="0"/>
              </a:rPr>
              <a:t>Why is a JHA important?</a:t>
            </a:r>
          </a:p>
          <a:p>
            <a:endParaRPr lang="en-US" sz="2400" dirty="0">
              <a:solidFill>
                <a:srgbClr val="000000"/>
              </a:solidFill>
              <a:latin typeface="Helvetica" panose="020B0604020202020204" pitchFamily="34" charset="0"/>
            </a:endParaRPr>
          </a:p>
          <a:p>
            <a:endParaRPr lang="en-US" sz="2400" dirty="0">
              <a:solidFill>
                <a:srgbClr val="000000"/>
              </a:solidFill>
              <a:latin typeface="Helvetica" panose="020B0604020202020204" pitchFamily="34" charset="0"/>
            </a:endParaRPr>
          </a:p>
          <a:p>
            <a:endParaRPr lang="en-US" sz="2400" dirty="0">
              <a:solidFill>
                <a:srgbClr val="000000"/>
              </a:solidFill>
              <a:latin typeface="Helvetica" panose="020B0604020202020204" pitchFamily="34" charset="0"/>
            </a:endParaRPr>
          </a:p>
          <a:p>
            <a:r>
              <a:rPr lang="en-US" sz="2400" dirty="0">
                <a:solidFill>
                  <a:srgbClr val="000000"/>
                </a:solidFill>
                <a:latin typeface="Helvetica" panose="020B0604020202020204" pitchFamily="34" charset="0"/>
              </a:rPr>
              <a:t>Once you know what the hazards are, you can reduce or eliminate them before anyone gets hurt. </a:t>
            </a:r>
          </a:p>
          <a:p>
            <a:endParaRPr lang="en-US" sz="2400" dirty="0">
              <a:solidFill>
                <a:srgbClr val="000000"/>
              </a:solidFill>
              <a:latin typeface="Helvetica" panose="020B0604020202020204" pitchFamily="34" charset="0"/>
            </a:endParaRPr>
          </a:p>
          <a:p>
            <a:r>
              <a:rPr lang="en-US" sz="2400" dirty="0">
                <a:solidFill>
                  <a:srgbClr val="000000"/>
                </a:solidFill>
                <a:latin typeface="Helvetica" panose="020B0604020202020204" pitchFamily="34" charset="0"/>
              </a:rPr>
              <a:t>It will take a little time to do your JHAs, but it's time well spent.</a:t>
            </a:r>
          </a:p>
          <a:p>
            <a:endParaRPr lang="en-US" sz="2400" dirty="0">
              <a:solidFill>
                <a:srgbClr val="000000"/>
              </a:solidFill>
              <a:latin typeface="Helvetica" panose="020B0604020202020204" pitchFamily="34" charset="0"/>
            </a:endParaRPr>
          </a:p>
          <a:p>
            <a:r>
              <a:rPr lang="en-US" sz="2400" dirty="0">
                <a:solidFill>
                  <a:srgbClr val="000000"/>
                </a:solidFill>
                <a:latin typeface="Helvetica" panose="020B0604020202020204" pitchFamily="34" charset="0"/>
              </a:rPr>
              <a:t> Be sure to involve employees in the process --- they do the work and often know the best ways to work more safely.</a:t>
            </a:r>
          </a:p>
        </p:txBody>
      </p:sp>
    </p:spTree>
    <p:extLst>
      <p:ext uri="{BB962C8B-B14F-4D97-AF65-F5344CB8AC3E}">
        <p14:creationId xmlns:p14="http://schemas.microsoft.com/office/powerpoint/2010/main" val="358966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C8EF4-DA8C-4345-B693-9FB5039D69C2}"/>
              </a:ext>
            </a:extLst>
          </p:cNvPr>
          <p:cNvSpPr>
            <a:spLocks noGrp="1"/>
          </p:cNvSpPr>
          <p:nvPr>
            <p:ph type="title"/>
          </p:nvPr>
        </p:nvSpPr>
        <p:spPr>
          <a:noFill/>
          <a:ln w="25400">
            <a:solidFill>
              <a:schemeClr val="accent1"/>
            </a:solidFill>
          </a:ln>
        </p:spPr>
        <p:txBody>
          <a:bodyPr wrap="square" rtlCol="0">
            <a:spAutoFit/>
          </a:bodyPr>
          <a:lstStyle/>
          <a:p>
            <a:r>
              <a:rPr lang="en-US" sz="4400" dirty="0">
                <a:solidFill>
                  <a:srgbClr val="37495F"/>
                </a:solidFill>
                <a:latin typeface="+mn-lt"/>
                <a:ea typeface="+mn-ea"/>
                <a:cs typeface="+mn-cs"/>
              </a:rPr>
              <a:t>Personal Protective Equipment 4</a:t>
            </a:r>
          </a:p>
        </p:txBody>
      </p:sp>
      <p:sp>
        <p:nvSpPr>
          <p:cNvPr id="4" name="Rectangle 3">
            <a:extLst>
              <a:ext uri="{FF2B5EF4-FFF2-40B4-BE49-F238E27FC236}">
                <a16:creationId xmlns:a16="http://schemas.microsoft.com/office/drawing/2014/main" id="{56D0056A-B6B2-43EE-B2D7-5F0ABC31BD3F}"/>
              </a:ext>
            </a:extLst>
          </p:cNvPr>
          <p:cNvSpPr/>
          <p:nvPr/>
        </p:nvSpPr>
        <p:spPr>
          <a:xfrm>
            <a:off x="1387366" y="1135117"/>
            <a:ext cx="8355724" cy="5386090"/>
          </a:xfrm>
          <a:prstGeom prst="rect">
            <a:avLst/>
          </a:prstGeom>
        </p:spPr>
        <p:txBody>
          <a:bodyPr wrap="square">
            <a:spAutoFit/>
          </a:bodyPr>
          <a:lstStyle/>
          <a:p>
            <a:r>
              <a:rPr lang="en-US" sz="3200" b="1" dirty="0">
                <a:solidFill>
                  <a:srgbClr val="000000"/>
                </a:solidFill>
                <a:latin typeface="Helvetica" panose="020B0604020202020204" pitchFamily="34" charset="0"/>
              </a:rPr>
              <a:t> How do I do it?</a:t>
            </a:r>
          </a:p>
          <a:p>
            <a:endParaRPr lang="en-US" sz="2800" dirty="0">
              <a:solidFill>
                <a:srgbClr val="000000"/>
              </a:solidFill>
              <a:latin typeface="Helvetica" panose="020B0604020202020204" pitchFamily="34" charset="0"/>
            </a:endParaRPr>
          </a:p>
          <a:p>
            <a:pPr algn="ctr"/>
            <a:r>
              <a:rPr lang="en-US" sz="2800" b="1" i="1" u="sng" dirty="0">
                <a:solidFill>
                  <a:srgbClr val="000000"/>
                </a:solidFill>
                <a:latin typeface="Helvetica" panose="020B0604020202020204" pitchFamily="34" charset="0"/>
              </a:rPr>
              <a:t>1. Break the job task into steps.</a:t>
            </a:r>
          </a:p>
          <a:p>
            <a:endParaRPr lang="en-US" sz="2800" dirty="0">
              <a:solidFill>
                <a:srgbClr val="000000"/>
              </a:solidFill>
              <a:latin typeface="Helvetica" panose="020B0604020202020204" pitchFamily="34" charset="0"/>
            </a:endParaRPr>
          </a:p>
          <a:p>
            <a:pPr marL="514350" indent="-514350">
              <a:buFont typeface="+mj-lt"/>
              <a:buAutoNum type="arabicPeriod"/>
            </a:pPr>
            <a:r>
              <a:rPr lang="en-US" sz="2800" dirty="0">
                <a:solidFill>
                  <a:srgbClr val="000000"/>
                </a:solidFill>
                <a:latin typeface="Helvetica" panose="020B0604020202020204" pitchFamily="34" charset="0"/>
              </a:rPr>
              <a:t>Watch the worker do the job and list each step in order</a:t>
            </a:r>
          </a:p>
          <a:p>
            <a:pPr>
              <a:buFont typeface="Arial" panose="020B0604020202020204" pitchFamily="34" charset="0"/>
              <a:buChar char="•"/>
            </a:pPr>
            <a:endParaRPr lang="en-US" sz="2800" dirty="0">
              <a:solidFill>
                <a:srgbClr val="000000"/>
              </a:solidFill>
              <a:latin typeface="Helvetica" panose="020B0604020202020204" pitchFamily="34" charset="0"/>
            </a:endParaRPr>
          </a:p>
          <a:p>
            <a:pPr marL="514350" indent="-514350">
              <a:buFont typeface="+mj-lt"/>
              <a:buAutoNum type="arabicPeriod" startAt="2"/>
            </a:pPr>
            <a:r>
              <a:rPr lang="en-US" sz="2800" dirty="0">
                <a:solidFill>
                  <a:srgbClr val="000000"/>
                </a:solidFill>
                <a:latin typeface="Helvetica" panose="020B0604020202020204" pitchFamily="34" charset="0"/>
              </a:rPr>
              <a:t>Do not make it too broad or too detailed</a:t>
            </a:r>
          </a:p>
          <a:p>
            <a:pPr>
              <a:buFont typeface="Arial" panose="020B0604020202020204" pitchFamily="34" charset="0"/>
              <a:buChar char="•"/>
            </a:pPr>
            <a:endParaRPr lang="en-US" sz="2800" dirty="0">
              <a:solidFill>
                <a:srgbClr val="000000"/>
              </a:solidFill>
              <a:latin typeface="Helvetica" panose="020B0604020202020204" pitchFamily="34" charset="0"/>
            </a:endParaRPr>
          </a:p>
          <a:p>
            <a:pPr marL="514350" indent="-514350">
              <a:buFont typeface="+mj-lt"/>
              <a:buAutoNum type="arabicPeriod" startAt="3"/>
            </a:pPr>
            <a:r>
              <a:rPr lang="en-US" sz="2800" dirty="0">
                <a:solidFill>
                  <a:srgbClr val="000000"/>
                </a:solidFill>
                <a:latin typeface="Helvetica" panose="020B0604020202020204" pitchFamily="34" charset="0"/>
              </a:rPr>
              <a:t>Review the steps with the worker and other workers who do the same job to make sure you have not left anything out.</a:t>
            </a:r>
          </a:p>
        </p:txBody>
      </p:sp>
    </p:spTree>
    <p:extLst>
      <p:ext uri="{BB962C8B-B14F-4D97-AF65-F5344CB8AC3E}">
        <p14:creationId xmlns:p14="http://schemas.microsoft.com/office/powerpoint/2010/main" val="343587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15F2-F55B-483D-A502-E54584995355}"/>
              </a:ext>
            </a:extLst>
          </p:cNvPr>
          <p:cNvSpPr>
            <a:spLocks noGrp="1"/>
          </p:cNvSpPr>
          <p:nvPr>
            <p:ph type="title"/>
          </p:nvPr>
        </p:nvSpPr>
        <p:spPr>
          <a:noFill/>
          <a:ln w="25400">
            <a:solidFill>
              <a:schemeClr val="accent1"/>
            </a:solidFill>
          </a:ln>
        </p:spPr>
        <p:txBody>
          <a:bodyPr wrap="square" rtlCol="0">
            <a:spAutoFit/>
          </a:bodyPr>
          <a:lstStyle/>
          <a:p>
            <a:r>
              <a:rPr lang="en-US" sz="4400" dirty="0">
                <a:solidFill>
                  <a:srgbClr val="37495F"/>
                </a:solidFill>
                <a:latin typeface="+mn-lt"/>
                <a:ea typeface="+mn-ea"/>
                <a:cs typeface="+mn-cs"/>
              </a:rPr>
              <a:t>Personal Protective Equipment 5</a:t>
            </a:r>
          </a:p>
        </p:txBody>
      </p:sp>
      <p:sp>
        <p:nvSpPr>
          <p:cNvPr id="4" name="Rectangle 3">
            <a:extLst>
              <a:ext uri="{FF2B5EF4-FFF2-40B4-BE49-F238E27FC236}">
                <a16:creationId xmlns:a16="http://schemas.microsoft.com/office/drawing/2014/main" id="{56D0056A-B6B2-43EE-B2D7-5F0ABC31BD3F}"/>
              </a:ext>
            </a:extLst>
          </p:cNvPr>
          <p:cNvSpPr/>
          <p:nvPr/>
        </p:nvSpPr>
        <p:spPr>
          <a:xfrm>
            <a:off x="1387365" y="1135117"/>
            <a:ext cx="9412013" cy="4893647"/>
          </a:xfrm>
          <a:prstGeom prst="rect">
            <a:avLst/>
          </a:prstGeom>
        </p:spPr>
        <p:txBody>
          <a:bodyPr wrap="square">
            <a:spAutoFit/>
          </a:bodyPr>
          <a:lstStyle/>
          <a:p>
            <a:r>
              <a:rPr lang="en-US" sz="3200" b="1" dirty="0">
                <a:solidFill>
                  <a:srgbClr val="000000"/>
                </a:solidFill>
                <a:latin typeface="Helvetica" panose="020B0604020202020204" pitchFamily="34" charset="0"/>
              </a:rPr>
              <a:t> How do I do it?</a:t>
            </a:r>
          </a:p>
          <a:p>
            <a:endParaRPr lang="en-US" sz="2800" dirty="0">
              <a:solidFill>
                <a:srgbClr val="000000"/>
              </a:solidFill>
              <a:latin typeface="Helvetica" panose="020B0604020202020204" pitchFamily="34" charset="0"/>
            </a:endParaRPr>
          </a:p>
          <a:p>
            <a:pPr algn="ctr"/>
            <a:r>
              <a:rPr lang="en-US" sz="2800" b="1" i="1" u="sng" dirty="0">
                <a:solidFill>
                  <a:srgbClr val="000000"/>
                </a:solidFill>
                <a:latin typeface="Helvetica" panose="020B0604020202020204" pitchFamily="34" charset="0"/>
              </a:rPr>
              <a:t>2. Identify the hazards of each step.</a:t>
            </a:r>
          </a:p>
          <a:p>
            <a:endParaRPr lang="en-US" sz="2800" dirty="0">
              <a:solidFill>
                <a:srgbClr val="000000"/>
              </a:solidFill>
              <a:latin typeface="Helvetica" panose="020B0604020202020204" pitchFamily="34" charset="0"/>
            </a:endParaRPr>
          </a:p>
          <a:p>
            <a:r>
              <a:rPr lang="en-US" sz="2800" dirty="0">
                <a:solidFill>
                  <a:srgbClr val="000000"/>
                </a:solidFill>
                <a:latin typeface="Helvetica" panose="020B0604020202020204" pitchFamily="34" charset="0"/>
              </a:rPr>
              <a:t>For each hazard, ask:</a:t>
            </a:r>
          </a:p>
          <a:p>
            <a:pPr marL="514350" indent="-514350">
              <a:buFont typeface="+mj-lt"/>
              <a:buAutoNum type="arabicPeriod"/>
            </a:pPr>
            <a:endParaRPr lang="en-US" sz="2800" dirty="0">
              <a:solidFill>
                <a:srgbClr val="000000"/>
              </a:solidFill>
              <a:latin typeface="Helvetica" panose="020B0604020202020204" pitchFamily="34" charset="0"/>
            </a:endParaRPr>
          </a:p>
          <a:p>
            <a:pPr marL="514350" indent="-514350">
              <a:buFont typeface="+mj-lt"/>
              <a:buAutoNum type="arabicPeriod"/>
            </a:pPr>
            <a:r>
              <a:rPr lang="en-US" sz="2800" dirty="0">
                <a:solidFill>
                  <a:srgbClr val="000000"/>
                </a:solidFill>
                <a:latin typeface="Helvetica" panose="020B0604020202020204" pitchFamily="34" charset="0"/>
              </a:rPr>
              <a:t>What can go wrong?</a:t>
            </a:r>
          </a:p>
          <a:p>
            <a:pPr marL="514350" indent="-514350">
              <a:buFont typeface="+mj-lt"/>
              <a:buAutoNum type="arabicPeriod"/>
            </a:pPr>
            <a:r>
              <a:rPr lang="en-US" sz="2800" dirty="0">
                <a:solidFill>
                  <a:srgbClr val="000000"/>
                </a:solidFill>
                <a:latin typeface="Helvetica" panose="020B0604020202020204" pitchFamily="34" charset="0"/>
              </a:rPr>
              <a:t>What are the consequences?</a:t>
            </a:r>
          </a:p>
          <a:p>
            <a:pPr marL="514350" indent="-514350">
              <a:buFont typeface="+mj-lt"/>
              <a:buAutoNum type="arabicPeriod"/>
            </a:pPr>
            <a:r>
              <a:rPr lang="en-US" sz="2800" dirty="0">
                <a:solidFill>
                  <a:srgbClr val="000000"/>
                </a:solidFill>
                <a:latin typeface="Helvetica" panose="020B0604020202020204" pitchFamily="34" charset="0"/>
              </a:rPr>
              <a:t>How could it happen?</a:t>
            </a:r>
          </a:p>
          <a:p>
            <a:pPr marL="514350" indent="-514350">
              <a:buFont typeface="+mj-lt"/>
              <a:buAutoNum type="arabicPeriod"/>
            </a:pPr>
            <a:r>
              <a:rPr lang="en-US" sz="2800" dirty="0">
                <a:solidFill>
                  <a:srgbClr val="000000"/>
                </a:solidFill>
                <a:latin typeface="Helvetica" panose="020B0604020202020204" pitchFamily="34" charset="0"/>
              </a:rPr>
              <a:t>What are other contributing factors?</a:t>
            </a:r>
          </a:p>
          <a:p>
            <a:pPr marL="514350" indent="-514350">
              <a:buFont typeface="+mj-lt"/>
              <a:buAutoNum type="arabicPeriod"/>
            </a:pPr>
            <a:r>
              <a:rPr lang="en-US" sz="2800" dirty="0">
                <a:solidFill>
                  <a:srgbClr val="000000"/>
                </a:solidFill>
                <a:latin typeface="Helvetica" panose="020B0604020202020204" pitchFamily="34" charset="0"/>
              </a:rPr>
              <a:t>How likely is it that the hazard will occur?</a:t>
            </a:r>
          </a:p>
        </p:txBody>
      </p:sp>
    </p:spTree>
    <p:extLst>
      <p:ext uri="{BB962C8B-B14F-4D97-AF65-F5344CB8AC3E}">
        <p14:creationId xmlns:p14="http://schemas.microsoft.com/office/powerpoint/2010/main" val="1397072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93D42-09B2-4DD4-8B73-B8023D3C2EC4}"/>
              </a:ext>
            </a:extLst>
          </p:cNvPr>
          <p:cNvSpPr>
            <a:spLocks noGrp="1"/>
          </p:cNvSpPr>
          <p:nvPr>
            <p:ph type="title"/>
          </p:nvPr>
        </p:nvSpPr>
        <p:spPr>
          <a:noFill/>
          <a:ln w="25400">
            <a:solidFill>
              <a:schemeClr val="accent1"/>
            </a:solidFill>
          </a:ln>
        </p:spPr>
        <p:txBody>
          <a:bodyPr wrap="square" rtlCol="0">
            <a:spAutoFit/>
          </a:bodyPr>
          <a:lstStyle/>
          <a:p>
            <a:r>
              <a:rPr lang="en-US" sz="4400" dirty="0">
                <a:solidFill>
                  <a:srgbClr val="37495F"/>
                </a:solidFill>
                <a:latin typeface="+mn-lt"/>
                <a:ea typeface="+mn-ea"/>
                <a:cs typeface="+mn-cs"/>
              </a:rPr>
              <a:t>Personal Protective Equipment 6</a:t>
            </a:r>
          </a:p>
        </p:txBody>
      </p:sp>
      <p:sp>
        <p:nvSpPr>
          <p:cNvPr id="4" name="Rectangle 3">
            <a:extLst>
              <a:ext uri="{FF2B5EF4-FFF2-40B4-BE49-F238E27FC236}">
                <a16:creationId xmlns:a16="http://schemas.microsoft.com/office/drawing/2014/main" id="{56D0056A-B6B2-43EE-B2D7-5F0ABC31BD3F}"/>
              </a:ext>
            </a:extLst>
          </p:cNvPr>
          <p:cNvSpPr/>
          <p:nvPr/>
        </p:nvSpPr>
        <p:spPr>
          <a:xfrm>
            <a:off x="1387365" y="1135117"/>
            <a:ext cx="10121463" cy="5139869"/>
          </a:xfrm>
          <a:prstGeom prst="rect">
            <a:avLst/>
          </a:prstGeom>
        </p:spPr>
        <p:txBody>
          <a:bodyPr wrap="square">
            <a:spAutoFit/>
          </a:bodyPr>
          <a:lstStyle/>
          <a:p>
            <a:r>
              <a:rPr lang="en-US" sz="3200" b="1" dirty="0">
                <a:solidFill>
                  <a:srgbClr val="000000"/>
                </a:solidFill>
                <a:latin typeface="Helvetica" panose="020B0604020202020204" pitchFamily="34" charset="0"/>
              </a:rPr>
              <a:t> How do I do it?</a:t>
            </a:r>
          </a:p>
          <a:p>
            <a:endParaRPr lang="en-US" sz="2800" dirty="0">
              <a:solidFill>
                <a:srgbClr val="000000"/>
              </a:solidFill>
              <a:latin typeface="Helvetica" panose="020B0604020202020204" pitchFamily="34" charset="0"/>
            </a:endParaRPr>
          </a:p>
          <a:p>
            <a:pPr algn="ctr"/>
            <a:r>
              <a:rPr lang="en-US" sz="2800" b="1" i="1" u="sng" dirty="0">
                <a:solidFill>
                  <a:srgbClr val="000000"/>
                </a:solidFill>
                <a:latin typeface="Helvetica" panose="020B0604020202020204" pitchFamily="34" charset="0"/>
              </a:rPr>
              <a:t>3. Establish ways to eliminate or reduce the hazards.</a:t>
            </a:r>
          </a:p>
          <a:p>
            <a:endParaRPr lang="en-US" sz="2800" dirty="0">
              <a:solidFill>
                <a:srgbClr val="000000"/>
              </a:solidFill>
              <a:latin typeface="Helvetica" panose="020B0604020202020204" pitchFamily="34" charset="0"/>
            </a:endParaRPr>
          </a:p>
          <a:p>
            <a:pPr>
              <a:buFont typeface="Arial" panose="020B0604020202020204" pitchFamily="34" charset="0"/>
              <a:buChar char="•"/>
            </a:pPr>
            <a:r>
              <a:rPr lang="en-US" sz="2800" dirty="0">
                <a:solidFill>
                  <a:srgbClr val="000000"/>
                </a:solidFill>
                <a:latin typeface="Helvetica" panose="020B0604020202020204" pitchFamily="34" charset="0"/>
              </a:rPr>
              <a:t>Safer way to do the job</a:t>
            </a:r>
          </a:p>
          <a:p>
            <a:pPr>
              <a:buFont typeface="Arial" panose="020B0604020202020204" pitchFamily="34" charset="0"/>
              <a:buChar char="•"/>
            </a:pPr>
            <a:endParaRPr lang="en-US" sz="900" dirty="0">
              <a:solidFill>
                <a:srgbClr val="000000"/>
              </a:solidFill>
              <a:latin typeface="Helvetica" panose="020B0604020202020204" pitchFamily="34" charset="0"/>
            </a:endParaRPr>
          </a:p>
          <a:p>
            <a:pPr>
              <a:buFont typeface="Arial" panose="020B0604020202020204" pitchFamily="34" charset="0"/>
              <a:buChar char="•"/>
            </a:pPr>
            <a:endParaRPr lang="en-US" sz="900" dirty="0">
              <a:solidFill>
                <a:srgbClr val="000000"/>
              </a:solidFill>
              <a:latin typeface="Helvetica" panose="020B0604020202020204" pitchFamily="34" charset="0"/>
            </a:endParaRPr>
          </a:p>
          <a:p>
            <a:pPr>
              <a:buFont typeface="Arial" panose="020B0604020202020204" pitchFamily="34" charset="0"/>
              <a:buChar char="•"/>
            </a:pPr>
            <a:r>
              <a:rPr lang="en-US" sz="2800" dirty="0">
                <a:solidFill>
                  <a:srgbClr val="000000"/>
                </a:solidFill>
                <a:latin typeface="Helvetica" panose="020B0604020202020204" pitchFamily="34" charset="0"/>
              </a:rPr>
              <a:t>Be specific - don’t use generalizations like "Be Careful“</a:t>
            </a:r>
          </a:p>
          <a:p>
            <a:pPr>
              <a:buFont typeface="Arial" panose="020B0604020202020204" pitchFamily="34" charset="0"/>
              <a:buChar char="•"/>
            </a:pPr>
            <a:endParaRPr lang="en-US" sz="900" dirty="0">
              <a:solidFill>
                <a:srgbClr val="000000"/>
              </a:solidFill>
              <a:latin typeface="Helvetica" panose="020B0604020202020204" pitchFamily="34" charset="0"/>
            </a:endParaRPr>
          </a:p>
          <a:p>
            <a:pPr>
              <a:buFont typeface="Arial" panose="020B0604020202020204" pitchFamily="34" charset="0"/>
              <a:buChar char="•"/>
            </a:pPr>
            <a:endParaRPr lang="en-US" sz="900" dirty="0">
              <a:solidFill>
                <a:srgbClr val="000000"/>
              </a:solidFill>
              <a:latin typeface="Helvetica" panose="020B0604020202020204" pitchFamily="34" charset="0"/>
            </a:endParaRPr>
          </a:p>
          <a:p>
            <a:pPr>
              <a:buFont typeface="Arial" panose="020B0604020202020204" pitchFamily="34" charset="0"/>
              <a:buChar char="•"/>
            </a:pPr>
            <a:r>
              <a:rPr lang="en-US" sz="2800" dirty="0">
                <a:solidFill>
                  <a:srgbClr val="000000"/>
                </a:solidFill>
                <a:latin typeface="Helvetica" panose="020B0604020202020204" pitchFamily="34" charset="0"/>
              </a:rPr>
              <a:t>Changes in equipment</a:t>
            </a:r>
          </a:p>
          <a:p>
            <a:pPr>
              <a:buFont typeface="Arial" panose="020B0604020202020204" pitchFamily="34" charset="0"/>
              <a:buChar char="•"/>
            </a:pPr>
            <a:endParaRPr lang="en-US" sz="900" dirty="0">
              <a:solidFill>
                <a:srgbClr val="000000"/>
              </a:solidFill>
              <a:latin typeface="Helvetica" panose="020B0604020202020204" pitchFamily="34" charset="0"/>
            </a:endParaRPr>
          </a:p>
          <a:p>
            <a:pPr>
              <a:buFont typeface="Arial" panose="020B0604020202020204" pitchFamily="34" charset="0"/>
              <a:buChar char="•"/>
            </a:pPr>
            <a:endParaRPr lang="en-US" sz="900" dirty="0">
              <a:solidFill>
                <a:srgbClr val="000000"/>
              </a:solidFill>
              <a:latin typeface="Helvetica" panose="020B0604020202020204" pitchFamily="34" charset="0"/>
            </a:endParaRPr>
          </a:p>
          <a:p>
            <a:pPr>
              <a:buFont typeface="Arial" panose="020B0604020202020204" pitchFamily="34" charset="0"/>
              <a:buChar char="•"/>
            </a:pPr>
            <a:r>
              <a:rPr lang="en-US" sz="2800" dirty="0">
                <a:solidFill>
                  <a:srgbClr val="000000"/>
                </a:solidFill>
                <a:latin typeface="Helvetica" panose="020B0604020202020204" pitchFamily="34" charset="0"/>
              </a:rPr>
              <a:t>E.g. machine guards, improved lighting, better ventilation</a:t>
            </a:r>
          </a:p>
          <a:p>
            <a:pPr>
              <a:buFont typeface="Arial" panose="020B0604020202020204" pitchFamily="34" charset="0"/>
              <a:buChar char="•"/>
            </a:pPr>
            <a:endParaRPr lang="en-US" sz="900" dirty="0">
              <a:solidFill>
                <a:srgbClr val="000000"/>
              </a:solidFill>
              <a:latin typeface="Helvetica" panose="020B0604020202020204" pitchFamily="34" charset="0"/>
            </a:endParaRPr>
          </a:p>
          <a:p>
            <a:pPr>
              <a:buFont typeface="Arial" panose="020B0604020202020204" pitchFamily="34" charset="0"/>
              <a:buChar char="•"/>
            </a:pPr>
            <a:endParaRPr lang="en-US" sz="900" dirty="0">
              <a:solidFill>
                <a:srgbClr val="000000"/>
              </a:solidFill>
              <a:latin typeface="Helvetica" panose="020B0604020202020204" pitchFamily="34" charset="0"/>
            </a:endParaRPr>
          </a:p>
          <a:p>
            <a:pPr>
              <a:buFont typeface="Arial" panose="020B0604020202020204" pitchFamily="34" charset="0"/>
              <a:buChar char="•"/>
            </a:pPr>
            <a:r>
              <a:rPr lang="en-US" sz="2800" b="1" dirty="0">
                <a:solidFill>
                  <a:srgbClr val="000000"/>
                </a:solidFill>
                <a:latin typeface="Helvetica" panose="020B0604020202020204" pitchFamily="34" charset="0"/>
              </a:rPr>
              <a:t>P.P.E.</a:t>
            </a:r>
            <a:r>
              <a:rPr lang="en-US" sz="2800" dirty="0">
                <a:solidFill>
                  <a:srgbClr val="000000"/>
                </a:solidFill>
                <a:latin typeface="Helvetica" panose="020B0604020202020204" pitchFamily="34" charset="0"/>
              </a:rPr>
              <a:t>-</a:t>
            </a:r>
            <a:r>
              <a:rPr lang="en-US" sz="2800" b="1" dirty="0">
                <a:solidFill>
                  <a:srgbClr val="000000"/>
                </a:solidFill>
                <a:latin typeface="Helvetica" panose="020B0604020202020204" pitchFamily="34" charset="0"/>
              </a:rPr>
              <a:t>  </a:t>
            </a:r>
            <a:r>
              <a:rPr lang="en-US" sz="2800" dirty="0">
                <a:solidFill>
                  <a:srgbClr val="000000"/>
                </a:solidFill>
                <a:latin typeface="Helvetica" panose="020B0604020202020204" pitchFamily="34" charset="0"/>
              </a:rPr>
              <a:t>gloves, hearing protection, hard hats, respirators.</a:t>
            </a:r>
          </a:p>
        </p:txBody>
      </p:sp>
    </p:spTree>
    <p:extLst>
      <p:ext uri="{BB962C8B-B14F-4D97-AF65-F5344CB8AC3E}">
        <p14:creationId xmlns:p14="http://schemas.microsoft.com/office/powerpoint/2010/main" val="3161367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all Protection and Prevention">
            <a:extLst>
              <a:ext uri="{FF2B5EF4-FFF2-40B4-BE49-F238E27FC236}">
                <a16:creationId xmlns:a16="http://schemas.microsoft.com/office/drawing/2014/main" id="{CD7A5D2A-8A52-4F82-A760-861DF5E2A735}"/>
              </a:ext>
            </a:extLst>
          </p:cNvPr>
          <p:cNvSpPr txBox="1"/>
          <p:nvPr/>
        </p:nvSpPr>
        <p:spPr>
          <a:xfrm>
            <a:off x="137541"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Personal Protective Equipment</a:t>
            </a:r>
          </a:p>
        </p:txBody>
      </p:sp>
      <p:sp>
        <p:nvSpPr>
          <p:cNvPr id="2" name="Title 1"/>
          <p:cNvSpPr>
            <a:spLocks noGrp="1"/>
          </p:cNvSpPr>
          <p:nvPr>
            <p:ph type="title"/>
          </p:nvPr>
        </p:nvSpPr>
        <p:spPr/>
        <p:txBody>
          <a:bodyPr anchor="ctr">
            <a:normAutofit/>
          </a:bodyPr>
          <a:lstStyle/>
          <a:p>
            <a:r>
              <a:rPr lang="en-US" sz="5400" b="1" dirty="0"/>
              <a:t>   Module- 3</a:t>
            </a:r>
          </a:p>
        </p:txBody>
      </p:sp>
      <p:sp>
        <p:nvSpPr>
          <p:cNvPr id="3" name="Content Placeholder 2"/>
          <p:cNvSpPr>
            <a:spLocks noGrp="1"/>
          </p:cNvSpPr>
          <p:nvPr>
            <p:ph idx="4294967295"/>
          </p:nvPr>
        </p:nvSpPr>
        <p:spPr>
          <a:xfrm>
            <a:off x="5695950" y="1109663"/>
            <a:ext cx="6496050" cy="5099050"/>
          </a:xfrm>
        </p:spPr>
        <p:txBody>
          <a:bodyPr anchor="ctr">
            <a:normAutofit/>
          </a:bodyPr>
          <a:lstStyle/>
          <a:p>
            <a:pPr>
              <a:buFont typeface="Arial" panose="020B0604020202020204" pitchFamily="34" charset="0"/>
              <a:buChar char="•"/>
            </a:pPr>
            <a:r>
              <a:rPr lang="en-US" sz="2800" b="1" dirty="0">
                <a:solidFill>
                  <a:schemeClr val="bg2">
                    <a:lumMod val="90000"/>
                  </a:schemeClr>
                </a:solidFill>
              </a:rPr>
              <a:t>What must happen before PPE?</a:t>
            </a:r>
          </a:p>
          <a:p>
            <a:pPr>
              <a:buFont typeface="Arial" panose="020B0604020202020204" pitchFamily="34" charset="0"/>
              <a:buChar char="•"/>
            </a:pPr>
            <a:endParaRPr lang="en-US" b="1" dirty="0">
              <a:solidFill>
                <a:schemeClr val="bg2">
                  <a:lumMod val="90000"/>
                </a:schemeClr>
              </a:solidFill>
            </a:endParaRPr>
          </a:p>
          <a:p>
            <a:pPr>
              <a:buFont typeface="Arial" panose="020B0604020202020204" pitchFamily="34" charset="0"/>
              <a:buChar char="•"/>
            </a:pPr>
            <a:r>
              <a:rPr lang="en-US" sz="2800" b="1" dirty="0">
                <a:solidFill>
                  <a:schemeClr val="bg2">
                    <a:lumMod val="90000"/>
                  </a:schemeClr>
                </a:solidFill>
              </a:rPr>
              <a:t>What is a Job Hazard Analysis?</a:t>
            </a:r>
          </a:p>
          <a:p>
            <a:pPr>
              <a:buFont typeface="Arial" panose="020B0604020202020204" pitchFamily="34" charset="0"/>
              <a:buChar char="•"/>
            </a:pPr>
            <a:endParaRPr lang="en-US" b="1" dirty="0">
              <a:solidFill>
                <a:srgbClr val="37495F"/>
              </a:solidFill>
            </a:endParaRPr>
          </a:p>
          <a:p>
            <a:pPr>
              <a:buFont typeface="Arial" panose="020B0604020202020204" pitchFamily="34" charset="0"/>
              <a:buChar char="•"/>
            </a:pPr>
            <a:r>
              <a:rPr lang="en-US" sz="2800" b="1" dirty="0">
                <a:solidFill>
                  <a:srgbClr val="37495F"/>
                </a:solidFill>
              </a:rPr>
              <a:t>How to wear Personal Protective Equipment, correctly.</a:t>
            </a:r>
          </a:p>
          <a:p>
            <a:pPr>
              <a:buFont typeface="Arial" panose="020B0604020202020204" pitchFamily="34" charset="0"/>
              <a:buChar char="•"/>
            </a:pPr>
            <a:endParaRPr lang="en-US" b="1" dirty="0">
              <a:solidFill>
                <a:srgbClr val="37495F"/>
              </a:solidFill>
            </a:endParaRPr>
          </a:p>
          <a:p>
            <a:pPr>
              <a:buFont typeface="Arial" panose="020B0604020202020204" pitchFamily="34" charset="0"/>
              <a:buChar char="•"/>
            </a:pPr>
            <a:r>
              <a:rPr lang="en-US" sz="2800" b="1" dirty="0">
                <a:solidFill>
                  <a:schemeClr val="bg2">
                    <a:lumMod val="90000"/>
                  </a:schemeClr>
                </a:solidFill>
              </a:rPr>
              <a:t>Pictograms on labels of chemicals… WHY?</a:t>
            </a:r>
          </a:p>
        </p:txBody>
      </p:sp>
    </p:spTree>
    <p:extLst>
      <p:ext uri="{BB962C8B-B14F-4D97-AF65-F5344CB8AC3E}">
        <p14:creationId xmlns:p14="http://schemas.microsoft.com/office/powerpoint/2010/main" val="2324004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26949-200E-4A6C-8A8B-D8E04A9E2155}"/>
              </a:ext>
            </a:extLst>
          </p:cNvPr>
          <p:cNvSpPr>
            <a:spLocks noGrp="1"/>
          </p:cNvSpPr>
          <p:nvPr>
            <p:ph type="title"/>
          </p:nvPr>
        </p:nvSpPr>
        <p:spPr>
          <a:xfrm>
            <a:off x="5380563" y="1678665"/>
            <a:ext cx="4644586" cy="3042964"/>
          </a:xfrm>
        </p:spPr>
        <p:txBody>
          <a:bodyPr rtlCol="0">
            <a:normAutofit/>
          </a:bodyPr>
          <a:lstStyle/>
          <a:p>
            <a:pPr>
              <a:lnSpc>
                <a:spcPct val="90000"/>
              </a:lnSpc>
              <a:defRPr/>
            </a:pPr>
            <a:r>
              <a:rPr lang="en-US" sz="3800" dirty="0"/>
              <a:t>The Fundamentals of Personal Protective Equipment (PPE)</a:t>
            </a:r>
          </a:p>
        </p:txBody>
      </p:sp>
      <p:pic>
        <p:nvPicPr>
          <p:cNvPr id="14339" name="Picture 2" descr="A worker completely dressed in class &quot;C' Tyvek suit. Also with a respirator and goggles">
            <a:extLst>
              <a:ext uri="{FF2B5EF4-FFF2-40B4-BE49-F238E27FC236}">
                <a16:creationId xmlns:a16="http://schemas.microsoft.com/office/drawing/2014/main" id="{ECA5FCFF-F1BC-43CE-9838-5337BC321B1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flipH="1">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45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9D5D4EF-74B3-4DFC-99ED-EF5F17231F04}"/>
              </a:ext>
            </a:extLst>
          </p:cNvPr>
          <p:cNvSpPr>
            <a:spLocks noGrp="1" noChangeArrowheads="1"/>
          </p:cNvSpPr>
          <p:nvPr>
            <p:ph type="ctrTitle"/>
          </p:nvPr>
        </p:nvSpPr>
        <p:spPr>
          <a:xfrm>
            <a:off x="788276" y="1970690"/>
            <a:ext cx="8655269" cy="1718441"/>
          </a:xfrm>
        </p:spPr>
        <p:txBody>
          <a:bodyPr/>
          <a:lstStyle/>
          <a:p>
            <a:r>
              <a:rPr lang="en-US" altLang="en-US" b="1" dirty="0"/>
              <a:t>Eye and Face Protection</a:t>
            </a:r>
          </a:p>
        </p:txBody>
      </p:sp>
      <p:sp>
        <p:nvSpPr>
          <p:cNvPr id="32771" name="Rectangle 3">
            <a:extLst>
              <a:ext uri="{FF2B5EF4-FFF2-40B4-BE49-F238E27FC236}">
                <a16:creationId xmlns:a16="http://schemas.microsoft.com/office/drawing/2014/main" id="{FD23F230-5289-42A6-AEA1-33A61E3C22FF}"/>
              </a:ext>
            </a:extLst>
          </p:cNvPr>
          <p:cNvSpPr>
            <a:spLocks noGrp="1" noChangeArrowheads="1"/>
          </p:cNvSpPr>
          <p:nvPr>
            <p:ph type="subTitle" idx="1"/>
          </p:nvPr>
        </p:nvSpPr>
        <p:spPr/>
        <p:txBody>
          <a:bodyPr/>
          <a:lstStyle/>
          <a:p>
            <a:r>
              <a:rPr lang="en-US" altLang="en-US" dirty="0"/>
              <a:t>1910.133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870D235F-6F85-4E27-BBEB-041626CCFCE7}"/>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Personal Protective Equipment</a:t>
            </a:r>
          </a:p>
        </p:txBody>
      </p:sp>
      <p:sp>
        <p:nvSpPr>
          <p:cNvPr id="3" name="Title 2">
            <a:extLst>
              <a:ext uri="{FF2B5EF4-FFF2-40B4-BE49-F238E27FC236}">
                <a16:creationId xmlns:a16="http://schemas.microsoft.com/office/drawing/2014/main" id="{0B523968-F487-4C5B-A60D-D0427BC280F5}"/>
              </a:ext>
            </a:extLst>
          </p:cNvPr>
          <p:cNvSpPr>
            <a:spLocks noGrp="1"/>
          </p:cNvSpPr>
          <p:nvPr>
            <p:ph type="title"/>
          </p:nvPr>
        </p:nvSpPr>
        <p:spPr/>
        <p:txBody>
          <a:bodyPr>
            <a:normAutofit/>
          </a:bodyPr>
          <a:lstStyle/>
          <a:p>
            <a:r>
              <a:rPr lang="en-US" sz="4400" dirty="0"/>
              <a:t>Eye and Face Protection 2</a:t>
            </a:r>
          </a:p>
        </p:txBody>
      </p:sp>
      <p:pic>
        <p:nvPicPr>
          <p:cNvPr id="19" name="Picture 18" descr="A picture of OSHA approved safety glasses.">
            <a:extLst>
              <a:ext uri="{FF2B5EF4-FFF2-40B4-BE49-F238E27FC236}">
                <a16:creationId xmlns:a16="http://schemas.microsoft.com/office/drawing/2014/main" id="{9B6DEBB7-B5E3-45EF-9DA3-02DD24AB5ED0}"/>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rot="1270378">
            <a:off x="526716" y="3168159"/>
            <a:ext cx="4550838" cy="2511332"/>
          </a:xfrm>
          <a:prstGeom prst="rect">
            <a:avLst/>
          </a:prstGeom>
        </p:spPr>
      </p:pic>
      <p:pic>
        <p:nvPicPr>
          <p:cNvPr id="22" name="Picture 21" descr="Mannequins set up to show the effectiveness between safety glasses and a Safety face shield.">
            <a:extLst>
              <a:ext uri="{FF2B5EF4-FFF2-40B4-BE49-F238E27FC236}">
                <a16:creationId xmlns:a16="http://schemas.microsoft.com/office/drawing/2014/main" id="{5FD42646-EFEE-4CB3-8DCB-AF90185F59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5999" y="2202145"/>
            <a:ext cx="5253404" cy="42777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593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Personal Protective Equipment</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247234" y="2537786"/>
            <a:ext cx="3555255" cy="1951244"/>
          </a:xfrm>
        </p:spPr>
        <p:txBody>
          <a:bodyPr anchor="ctr">
            <a:normAutofit/>
          </a:bodyPr>
          <a:lstStyle/>
          <a:p>
            <a:r>
              <a:rPr lang="en-US" altLang="en-US" sz="5400" b="1" dirty="0"/>
              <a:t>Disclaimer</a:t>
            </a:r>
            <a:endParaRPr lang="en-US" sz="5400" dirty="0"/>
          </a:p>
        </p:txBody>
      </p:sp>
      <p:sp>
        <p:nvSpPr>
          <p:cNvPr id="4" name="TextBox 3">
            <a:extLst>
              <a:ext uri="{FF2B5EF4-FFF2-40B4-BE49-F238E27FC236}">
                <a16:creationId xmlns:a16="http://schemas.microsoft.com/office/drawing/2014/main" id="{C7A2FF7A-53E2-4EB9-BB5B-E6665E350428}"/>
              </a:ext>
            </a:extLst>
          </p:cNvPr>
          <p:cNvSpPr txBox="1"/>
          <p:nvPr/>
        </p:nvSpPr>
        <p:spPr>
          <a:xfrm>
            <a:off x="3768917" y="1413800"/>
            <a:ext cx="6824871" cy="4401205"/>
          </a:xfrm>
          <a:prstGeom prst="rect">
            <a:avLst/>
          </a:prstGeom>
          <a:solidFill>
            <a:schemeClr val="accent1">
              <a:alpha val="54000"/>
            </a:schemeClr>
          </a:solidFill>
          <a:effectLst>
            <a:softEdge rad="101600"/>
          </a:effectLst>
        </p:spPr>
        <p:txBody>
          <a:bodyPr wrap="square" lIns="274320" rtlCol="0">
            <a:spAutoFit/>
          </a:bodyPr>
          <a:lstStyle/>
          <a:p>
            <a:r>
              <a:rPr lang="en-US" altLang="en-US" sz="2800" dirty="0">
                <a:latin typeface="Calibri" panose="020F0502020204030204" pitchFamily="34" charset="0"/>
                <a:ea typeface="Times New Roman" panose="02020603050405020304" pitchFamily="18" charset="0"/>
                <a:cs typeface="Arial" panose="020B0604020202020204" pitchFamily="34" charset="0"/>
              </a:rPr>
              <a:t>This material was produced under </a:t>
            </a:r>
          </a:p>
          <a:p>
            <a:r>
              <a:rPr lang="en-US" altLang="en-US" sz="2800" dirty="0">
                <a:latin typeface="Calibri" panose="020F0502020204030204" pitchFamily="34" charset="0"/>
                <a:ea typeface="Times New Roman" panose="02020603050405020304" pitchFamily="18" charset="0"/>
                <a:cs typeface="Arial" panose="020B0604020202020204" pitchFamily="34" charset="0"/>
              </a:rPr>
              <a:t>grant number </a:t>
            </a:r>
            <a:r>
              <a:rPr lang="en-US" altLang="en-US" sz="2800" dirty="0" smtClean="0">
                <a:latin typeface="Calibri" panose="020F0502020204030204" pitchFamily="34" charset="0"/>
                <a:ea typeface="Times New Roman" panose="02020603050405020304" pitchFamily="18" charset="0"/>
                <a:cs typeface="Arial" panose="020B0604020202020204" pitchFamily="34" charset="0"/>
              </a:rPr>
              <a:t>SH-05073-SH8 </a:t>
            </a:r>
            <a:r>
              <a:rPr lang="en-US" altLang="en-US" sz="2800" dirty="0">
                <a:latin typeface="Calibri" panose="020F0502020204030204" pitchFamily="34" charset="0"/>
                <a:ea typeface="Times New Roman" panose="02020603050405020304" pitchFamily="18" charset="0"/>
                <a:cs typeface="Arial" panose="020B0604020202020204" pitchFamily="34" charset="0"/>
              </a:rPr>
              <a:t>from </a:t>
            </a:r>
            <a:r>
              <a:rPr lang="en-US" altLang="en-US" sz="2800" dirty="0" smtClean="0">
                <a:latin typeface="Calibri" panose="020F0502020204030204" pitchFamily="34" charset="0"/>
                <a:ea typeface="Times New Roman" panose="02020603050405020304" pitchFamily="18" charset="0"/>
                <a:cs typeface="Arial" panose="020B0604020202020204" pitchFamily="34" charset="0"/>
              </a:rPr>
              <a:t>the </a:t>
            </a:r>
            <a:r>
              <a:rPr lang="en-US" altLang="en-US" sz="2800" dirty="0">
                <a:latin typeface="Calibri" panose="020F0502020204030204" pitchFamily="34" charset="0"/>
                <a:ea typeface="Times New Roman" panose="02020603050405020304" pitchFamily="18" charset="0"/>
                <a:cs typeface="Arial" panose="020B0604020202020204" pitchFamily="34" charset="0"/>
              </a:rPr>
              <a:t>Occupational Safety and Health                                        Administration, U.S. Department of Labor. </a:t>
            </a:r>
          </a:p>
          <a:p>
            <a:endParaRPr lang="en-US" altLang="en-US" sz="2800" dirty="0">
              <a:latin typeface="Calibri" panose="020F0502020204030204" pitchFamily="34" charset="0"/>
              <a:ea typeface="Times New Roman" panose="02020603050405020304" pitchFamily="18" charset="0"/>
              <a:cs typeface="Arial" panose="020B0604020202020204" pitchFamily="34" charset="0"/>
            </a:endParaRPr>
          </a:p>
          <a:p>
            <a:r>
              <a:rPr lang="en-US" altLang="en-US" sz="2800" dirty="0">
                <a:latin typeface="Calibri" panose="020F0502020204030204" pitchFamily="34" charset="0"/>
                <a:ea typeface="Times New Roman" panose="02020603050405020304" pitchFamily="18" charset="0"/>
                <a:cs typeface="Arial" panose="020B0604020202020204" pitchFamily="34" charset="0"/>
              </a:rPr>
              <a:t>It does not necessarily reflect the views or policies of the U.S. Department of Labor, nor does mention of trade names, commercial products, or organizations imply endorsement by the U.S. Government.</a:t>
            </a:r>
            <a:endParaRPr lang="en-US" altLang="en-US" sz="28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26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9D5D4EF-74B3-4DFC-99ED-EF5F17231F04}"/>
              </a:ext>
            </a:extLst>
          </p:cNvPr>
          <p:cNvSpPr>
            <a:spLocks noGrp="1" noChangeArrowheads="1"/>
          </p:cNvSpPr>
          <p:nvPr>
            <p:ph type="ctrTitle"/>
          </p:nvPr>
        </p:nvSpPr>
        <p:spPr>
          <a:xfrm>
            <a:off x="425663" y="1970690"/>
            <a:ext cx="8655269" cy="1718441"/>
          </a:xfrm>
        </p:spPr>
        <p:txBody>
          <a:bodyPr/>
          <a:lstStyle/>
          <a:p>
            <a:r>
              <a:rPr lang="en-US" altLang="en-US" b="1" dirty="0"/>
              <a:t>Respiratory Protection</a:t>
            </a:r>
          </a:p>
        </p:txBody>
      </p:sp>
      <p:sp>
        <p:nvSpPr>
          <p:cNvPr id="32771" name="Rectangle 3">
            <a:extLst>
              <a:ext uri="{FF2B5EF4-FFF2-40B4-BE49-F238E27FC236}">
                <a16:creationId xmlns:a16="http://schemas.microsoft.com/office/drawing/2014/main" id="{FD23F230-5289-42A6-AEA1-33A61E3C22FF}"/>
              </a:ext>
            </a:extLst>
          </p:cNvPr>
          <p:cNvSpPr>
            <a:spLocks noGrp="1" noChangeArrowheads="1"/>
          </p:cNvSpPr>
          <p:nvPr>
            <p:ph type="subTitle" idx="1"/>
          </p:nvPr>
        </p:nvSpPr>
        <p:spPr/>
        <p:txBody>
          <a:bodyPr/>
          <a:lstStyle/>
          <a:p>
            <a:r>
              <a:rPr lang="en-US" altLang="en-US" dirty="0"/>
              <a:t>1910.134</a:t>
            </a:r>
          </a:p>
        </p:txBody>
      </p:sp>
    </p:spTree>
    <p:extLst>
      <p:ext uri="{BB962C8B-B14F-4D97-AF65-F5344CB8AC3E}">
        <p14:creationId xmlns:p14="http://schemas.microsoft.com/office/powerpoint/2010/main" val="2669258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870D235F-6F85-4E27-BBEB-041626CCFCE7}"/>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Personal Protective Equipment</a:t>
            </a:r>
          </a:p>
        </p:txBody>
      </p:sp>
      <p:sp>
        <p:nvSpPr>
          <p:cNvPr id="4" name="Title 3">
            <a:extLst>
              <a:ext uri="{FF2B5EF4-FFF2-40B4-BE49-F238E27FC236}">
                <a16:creationId xmlns:a16="http://schemas.microsoft.com/office/drawing/2014/main" id="{B6508B50-18AC-4A12-9EF3-02C8D260EB65}"/>
              </a:ext>
            </a:extLst>
          </p:cNvPr>
          <p:cNvSpPr>
            <a:spLocks noGrp="1"/>
          </p:cNvSpPr>
          <p:nvPr>
            <p:ph type="title"/>
          </p:nvPr>
        </p:nvSpPr>
        <p:spPr>
          <a:xfrm>
            <a:off x="408086" y="921637"/>
            <a:ext cx="8596668" cy="1320800"/>
          </a:xfrm>
        </p:spPr>
        <p:txBody>
          <a:bodyPr vert="horz" lIns="91440" tIns="45720" rIns="91440" bIns="45720" rtlCol="0" anchor="t">
            <a:normAutofit/>
          </a:bodyPr>
          <a:lstStyle/>
          <a:p>
            <a:r>
              <a:rPr lang="en-US" sz="4400" dirty="0"/>
              <a:t>Respiratory Protection 2</a:t>
            </a:r>
          </a:p>
        </p:txBody>
      </p:sp>
      <p:pic>
        <p:nvPicPr>
          <p:cNvPr id="3" name="Picture 2" descr="7 Different styles of respirators">
            <a:extLst>
              <a:ext uri="{FF2B5EF4-FFF2-40B4-BE49-F238E27FC236}">
                <a16:creationId xmlns:a16="http://schemas.microsoft.com/office/drawing/2014/main" id="{8C645C0C-3546-4272-8FA6-FD41FDFE32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1250" y="2562926"/>
            <a:ext cx="2851929" cy="2844800"/>
          </a:xfrm>
          <a:prstGeom prst="rect">
            <a:avLst/>
          </a:prstGeom>
          <a:ln>
            <a:noFill/>
          </a:ln>
          <a:effectLst>
            <a:outerShdw blurRad="292100" dist="139700" dir="2700000" algn="tl" rotWithShape="0">
              <a:srgbClr val="333333">
                <a:alpha val="65000"/>
              </a:srgbClr>
            </a:outerShdw>
          </a:effectLst>
        </p:spPr>
      </p:pic>
      <p:pic>
        <p:nvPicPr>
          <p:cNvPr id="9" name="Picture 8" descr="A N-95 Respirator">
            <a:extLst>
              <a:ext uri="{FF2B5EF4-FFF2-40B4-BE49-F238E27FC236}">
                <a16:creationId xmlns:a16="http://schemas.microsoft.com/office/drawing/2014/main" id="{78982A89-25DA-411F-8A7D-29C07A9878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97456">
            <a:off x="660505" y="1786249"/>
            <a:ext cx="3198101" cy="3198101"/>
          </a:xfrm>
          <a:prstGeom prst="rect">
            <a:avLst/>
          </a:prstGeom>
        </p:spPr>
      </p:pic>
    </p:spTree>
    <p:extLst>
      <p:ext uri="{BB962C8B-B14F-4D97-AF65-F5344CB8AC3E}">
        <p14:creationId xmlns:p14="http://schemas.microsoft.com/office/powerpoint/2010/main" val="121304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Protect Your Breathing</a:t>
            </a:r>
          </a:p>
        </p:txBody>
      </p:sp>
      <p:sp>
        <p:nvSpPr>
          <p:cNvPr id="2" name="Content Placeholder 1"/>
          <p:cNvSpPr>
            <a:spLocks noGrp="1"/>
          </p:cNvSpPr>
          <p:nvPr>
            <p:ph sz="half" idx="1"/>
          </p:nvPr>
        </p:nvSpPr>
        <p:spPr>
          <a:xfrm>
            <a:off x="644676" y="1589085"/>
            <a:ext cx="5674480" cy="4697411"/>
          </a:xfrm>
        </p:spPr>
        <p:txBody>
          <a:bodyPr>
            <a:normAutofit/>
          </a:bodyPr>
          <a:lstStyle/>
          <a:p>
            <a:pPr marL="0" indent="0">
              <a:buNone/>
            </a:pPr>
            <a:r>
              <a:rPr lang="en-US" sz="2800" dirty="0"/>
              <a:t>Employees need to be medically cleared to wear respirators before commencing use. </a:t>
            </a:r>
          </a:p>
          <a:p>
            <a:pPr marL="0" indent="0">
              <a:buNone/>
            </a:pPr>
            <a:endParaRPr lang="en-US" sz="2800" dirty="0"/>
          </a:p>
          <a:p>
            <a:pPr marL="0" indent="0">
              <a:buNone/>
            </a:pPr>
            <a:r>
              <a:rPr lang="en-US" sz="2800" dirty="0"/>
              <a:t>A physician or other licensed health care professional needs to medically evaluate employees to determine under what conditions they can safely wear respirators.</a:t>
            </a:r>
            <a:br>
              <a:rPr lang="en-US" sz="2800" dirty="0"/>
            </a:br>
            <a:endParaRPr lang="en-US" sz="2800" dirty="0"/>
          </a:p>
          <a:p>
            <a:pPr marL="0" indent="0">
              <a:buNone/>
            </a:pPr>
            <a:endParaRPr lang="en-US" dirty="0"/>
          </a:p>
        </p:txBody>
      </p:sp>
      <p:pic>
        <p:nvPicPr>
          <p:cNvPr id="7" name="Picture 6" title="Respirato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1028" y="1888541"/>
            <a:ext cx="2128323" cy="3189546"/>
          </a:xfrm>
          <a:prstGeom prst="rect">
            <a:avLst/>
          </a:prstGeom>
        </p:spPr>
      </p:pic>
      <p:pic>
        <p:nvPicPr>
          <p:cNvPr id="5" name="Content Placeholder 4" title="Dust Mask"/>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638800" y="1007310"/>
            <a:ext cx="3886200" cy="2590800"/>
          </a:xfrm>
        </p:spPr>
      </p:pic>
    </p:spTree>
    <p:extLst>
      <p:ext uri="{BB962C8B-B14F-4D97-AF65-F5344CB8AC3E}">
        <p14:creationId xmlns:p14="http://schemas.microsoft.com/office/powerpoint/2010/main" val="2479677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9D5D4EF-74B3-4DFC-99ED-EF5F17231F04}"/>
              </a:ext>
            </a:extLst>
          </p:cNvPr>
          <p:cNvSpPr>
            <a:spLocks noGrp="1" noChangeArrowheads="1"/>
          </p:cNvSpPr>
          <p:nvPr>
            <p:ph type="ctrTitle"/>
          </p:nvPr>
        </p:nvSpPr>
        <p:spPr>
          <a:xfrm>
            <a:off x="1970684" y="1970690"/>
            <a:ext cx="5517925" cy="1718441"/>
          </a:xfrm>
        </p:spPr>
        <p:txBody>
          <a:bodyPr/>
          <a:lstStyle/>
          <a:p>
            <a:r>
              <a:rPr lang="en-US" altLang="en-US" b="1" dirty="0"/>
              <a:t>Head Protection</a:t>
            </a:r>
          </a:p>
        </p:txBody>
      </p:sp>
      <p:sp>
        <p:nvSpPr>
          <p:cNvPr id="32771" name="Rectangle 3">
            <a:extLst>
              <a:ext uri="{FF2B5EF4-FFF2-40B4-BE49-F238E27FC236}">
                <a16:creationId xmlns:a16="http://schemas.microsoft.com/office/drawing/2014/main" id="{FD23F230-5289-42A6-AEA1-33A61E3C22FF}"/>
              </a:ext>
            </a:extLst>
          </p:cNvPr>
          <p:cNvSpPr>
            <a:spLocks noGrp="1" noChangeArrowheads="1"/>
          </p:cNvSpPr>
          <p:nvPr>
            <p:ph type="subTitle" idx="1"/>
          </p:nvPr>
        </p:nvSpPr>
        <p:spPr/>
        <p:txBody>
          <a:bodyPr/>
          <a:lstStyle/>
          <a:p>
            <a:r>
              <a:rPr lang="en-US" altLang="en-US" dirty="0"/>
              <a:t>1910.135</a:t>
            </a:r>
          </a:p>
        </p:txBody>
      </p:sp>
    </p:spTree>
    <p:extLst>
      <p:ext uri="{BB962C8B-B14F-4D97-AF65-F5344CB8AC3E}">
        <p14:creationId xmlns:p14="http://schemas.microsoft.com/office/powerpoint/2010/main" val="3691211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870D235F-6F85-4E27-BBEB-041626CCFCE7}"/>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Personal Protective Equipment</a:t>
            </a:r>
          </a:p>
        </p:txBody>
      </p:sp>
      <p:sp>
        <p:nvSpPr>
          <p:cNvPr id="2" name="Title 1">
            <a:extLst>
              <a:ext uri="{FF2B5EF4-FFF2-40B4-BE49-F238E27FC236}">
                <a16:creationId xmlns:a16="http://schemas.microsoft.com/office/drawing/2014/main" id="{75D9B38D-33CB-4237-9077-3F1234DA2475}"/>
              </a:ext>
            </a:extLst>
          </p:cNvPr>
          <p:cNvSpPr>
            <a:spLocks noGrp="1"/>
          </p:cNvSpPr>
          <p:nvPr>
            <p:ph type="title"/>
          </p:nvPr>
        </p:nvSpPr>
        <p:spPr/>
        <p:txBody>
          <a:bodyPr>
            <a:noAutofit/>
          </a:bodyPr>
          <a:lstStyle/>
          <a:p>
            <a:r>
              <a:rPr lang="en-US" sz="4400" dirty="0"/>
              <a:t>Head Protection 2</a:t>
            </a:r>
          </a:p>
        </p:txBody>
      </p:sp>
      <p:pic>
        <p:nvPicPr>
          <p:cNvPr id="9" name="Picture 8" descr="A close up of an approved construction hard hat">
            <a:extLst>
              <a:ext uri="{FF2B5EF4-FFF2-40B4-BE49-F238E27FC236}">
                <a16:creationId xmlns:a16="http://schemas.microsoft.com/office/drawing/2014/main" id="{FDBA0BBB-577E-4FFB-A8C3-5FA33A9307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66287">
            <a:off x="4786686" y="2341297"/>
            <a:ext cx="4278172" cy="4278172"/>
          </a:xfrm>
          <a:prstGeom prst="rect">
            <a:avLst/>
          </a:prstGeom>
        </p:spPr>
      </p:pic>
      <p:pic>
        <p:nvPicPr>
          <p:cNvPr id="13" name="Picture 12" descr="Hard hat made from resin">
            <a:extLst>
              <a:ext uri="{FF2B5EF4-FFF2-40B4-BE49-F238E27FC236}">
                <a16:creationId xmlns:a16="http://schemas.microsoft.com/office/drawing/2014/main" id="{D1190A68-3606-47A6-A6E9-8706BDD47A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402" y="2960993"/>
            <a:ext cx="3674697" cy="3674697"/>
          </a:xfrm>
          <a:prstGeom prst="rect">
            <a:avLst/>
          </a:prstGeom>
        </p:spPr>
      </p:pic>
      <p:pic>
        <p:nvPicPr>
          <p:cNvPr id="15" name="Picture 14" descr="A close up of an approved construction hard hat">
            <a:extLst>
              <a:ext uri="{FF2B5EF4-FFF2-40B4-BE49-F238E27FC236}">
                <a16:creationId xmlns:a16="http://schemas.microsoft.com/office/drawing/2014/main" id="{7BAE53AB-821C-418F-993F-A54FF40B71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98393" y="942733"/>
            <a:ext cx="2931269" cy="2931269"/>
          </a:xfrm>
          <a:prstGeom prst="rect">
            <a:avLst/>
          </a:prstGeom>
        </p:spPr>
      </p:pic>
    </p:spTree>
    <p:extLst>
      <p:ext uri="{BB962C8B-B14F-4D97-AF65-F5344CB8AC3E}">
        <p14:creationId xmlns:p14="http://schemas.microsoft.com/office/powerpoint/2010/main" val="1692705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F03A698-7D7C-4E07-8853-AAF4B66913A4}"/>
              </a:ext>
            </a:extLst>
          </p:cNvPr>
          <p:cNvSpPr>
            <a:spLocks noGrp="1"/>
          </p:cNvSpPr>
          <p:nvPr>
            <p:ph type="title"/>
          </p:nvPr>
        </p:nvSpPr>
        <p:spPr/>
        <p:txBody>
          <a:bodyPr anchor="ctr">
            <a:normAutofit/>
          </a:bodyPr>
          <a:lstStyle/>
          <a:p>
            <a:pPr eaLnBrk="1" hangingPunct="1"/>
            <a:r>
              <a:rPr lang="en-US" altLang="es-PR" sz="4400" dirty="0"/>
              <a:t>Head PPE</a:t>
            </a:r>
          </a:p>
        </p:txBody>
      </p:sp>
      <p:graphicFrame>
        <p:nvGraphicFramePr>
          <p:cNvPr id="18437" name="Content Placeholder 2" title="head PPE">
            <a:extLst>
              <a:ext uri="{FF2B5EF4-FFF2-40B4-BE49-F238E27FC236}">
                <a16:creationId xmlns:a16="http://schemas.microsoft.com/office/drawing/2014/main" id="{DCD89316-C1B7-4F19-B524-C561E563EAD7}"/>
              </a:ext>
              <a:ext uri="{C183D7F6-B498-43B3-948B-1728B52AA6E4}">
                <adec:decorative xmlns=""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912492868"/>
              </p:ext>
            </p:extLst>
          </p:nvPr>
        </p:nvGraphicFramePr>
        <p:xfrm>
          <a:off x="3692237" y="1270000"/>
          <a:ext cx="6629400" cy="4979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86ED506-FC38-4E15-8EF5-DDD7DFB89A78}"/>
              </a:ext>
            </a:extLst>
          </p:cNvPr>
          <p:cNvSpPr>
            <a:spLocks noGrp="1"/>
          </p:cNvSpPr>
          <p:nvPr>
            <p:ph type="title"/>
          </p:nvPr>
        </p:nvSpPr>
        <p:spPr>
          <a:xfrm>
            <a:off x="2057400" y="152400"/>
            <a:ext cx="8458200" cy="990600"/>
          </a:xfrm>
        </p:spPr>
        <p:txBody>
          <a:bodyPr/>
          <a:lstStyle/>
          <a:p>
            <a:pPr eaLnBrk="1" hangingPunct="1"/>
            <a:r>
              <a:rPr lang="en-US" altLang="es-PR" dirty="0"/>
              <a:t>Types of Head Protection</a:t>
            </a:r>
          </a:p>
        </p:txBody>
      </p:sp>
      <p:sp>
        <p:nvSpPr>
          <p:cNvPr id="3" name="Content Placeholder 2">
            <a:extLst>
              <a:ext uri="{FF2B5EF4-FFF2-40B4-BE49-F238E27FC236}">
                <a16:creationId xmlns:a16="http://schemas.microsoft.com/office/drawing/2014/main" id="{AC7E7E61-70F3-4420-8397-2422999C7B41}"/>
              </a:ext>
            </a:extLst>
          </p:cNvPr>
          <p:cNvSpPr>
            <a:spLocks noGrp="1"/>
          </p:cNvSpPr>
          <p:nvPr>
            <p:ph idx="1"/>
          </p:nvPr>
        </p:nvSpPr>
        <p:spPr>
          <a:xfrm>
            <a:off x="669470" y="1028700"/>
            <a:ext cx="9100457" cy="5113338"/>
          </a:xfrm>
        </p:spPr>
        <p:txBody>
          <a:bodyPr rtlCol="0">
            <a:normAutofit/>
          </a:bodyPr>
          <a:lstStyle/>
          <a:p>
            <a:pPr>
              <a:buFont typeface="Wingdings" pitchFamily="2" charset="2"/>
              <a:buChar char="q"/>
              <a:defRPr/>
            </a:pPr>
            <a:r>
              <a:rPr lang="en-US" sz="2000" b="1" dirty="0">
                <a:latin typeface="Arial" pitchFamily="34" charset="0"/>
                <a:cs typeface="Arial" pitchFamily="34" charset="0"/>
              </a:rPr>
              <a:t>Impact Protection</a:t>
            </a:r>
          </a:p>
          <a:p>
            <a:pPr lvl="1">
              <a:buClr>
                <a:schemeClr val="accent4"/>
              </a:buClr>
              <a:buFont typeface="Wingdings" pitchFamily="2" charset="2"/>
              <a:buChar char="§"/>
              <a:defRPr/>
            </a:pPr>
            <a:r>
              <a:rPr lang="en-US" sz="2000" dirty="0">
                <a:latin typeface="Arial" pitchFamily="34" charset="0"/>
                <a:cs typeface="Arial" pitchFamily="34" charset="0"/>
              </a:rPr>
              <a:t>Type I – Is designed to protect only against objects falling from straight overhead, hitting the hardhat on the top. </a:t>
            </a:r>
          </a:p>
          <a:p>
            <a:pPr lvl="1">
              <a:buClr>
                <a:schemeClr val="accent4"/>
              </a:buClr>
              <a:buFont typeface="Wingdings" pitchFamily="2" charset="2"/>
              <a:buChar char="§"/>
              <a:defRPr/>
            </a:pPr>
            <a:r>
              <a:rPr lang="en-US" sz="2000" dirty="0">
                <a:latin typeface="Arial" pitchFamily="34" charset="0"/>
                <a:cs typeface="Arial" pitchFamily="34" charset="0"/>
              </a:rPr>
              <a:t>Type II – Is designed to protect against blows on the top of the head as well as side impacts.</a:t>
            </a:r>
          </a:p>
          <a:p>
            <a:pPr lvl="1">
              <a:buClr>
                <a:schemeClr val="accent4"/>
              </a:buClr>
              <a:buFont typeface="Wingdings" pitchFamily="2" charset="2"/>
              <a:buChar char="§"/>
              <a:defRPr/>
            </a:pPr>
            <a:endParaRPr lang="en-US" sz="2000" dirty="0">
              <a:latin typeface="Arial" pitchFamily="34" charset="0"/>
              <a:cs typeface="Arial" pitchFamily="34" charset="0"/>
            </a:endParaRPr>
          </a:p>
          <a:p>
            <a:pPr>
              <a:buFont typeface="Wingdings" pitchFamily="2" charset="2"/>
              <a:buChar char="q"/>
              <a:defRPr/>
            </a:pPr>
            <a:r>
              <a:rPr lang="en-US" sz="2000" b="1" dirty="0">
                <a:latin typeface="Arial" pitchFamily="34" charset="0"/>
                <a:cs typeface="Arial" pitchFamily="34" charset="0"/>
              </a:rPr>
              <a:t>Electrical</a:t>
            </a:r>
          </a:p>
          <a:p>
            <a:pPr lvl="1">
              <a:buClr>
                <a:schemeClr val="accent4"/>
              </a:buClr>
              <a:buFont typeface="Wingdings" pitchFamily="2" charset="2"/>
              <a:buChar char="§"/>
              <a:defRPr/>
            </a:pPr>
            <a:r>
              <a:rPr lang="en-US" sz="2000" dirty="0">
                <a:latin typeface="Arial" pitchFamily="34" charset="0"/>
                <a:cs typeface="Arial" pitchFamily="34" charset="0"/>
              </a:rPr>
              <a:t>Class A (old American National Standards Institute standard) or Class G (new ANSI Standard) good up to 2,200 volts. </a:t>
            </a:r>
          </a:p>
          <a:p>
            <a:pPr lvl="1">
              <a:buClr>
                <a:schemeClr val="accent4"/>
              </a:buClr>
              <a:buFont typeface="Wingdings" pitchFamily="2" charset="2"/>
              <a:buChar char="§"/>
              <a:defRPr/>
            </a:pPr>
            <a:r>
              <a:rPr lang="en-US" sz="2000" dirty="0">
                <a:latin typeface="Arial" pitchFamily="34" charset="0"/>
                <a:cs typeface="Arial" pitchFamily="34" charset="0"/>
              </a:rPr>
              <a:t>Class B (old ANSI standard) or Class E (new ANSI Standard) good up to 20,000 volts.</a:t>
            </a:r>
          </a:p>
          <a:p>
            <a:pPr lvl="1">
              <a:buClr>
                <a:schemeClr val="accent4"/>
              </a:buClr>
              <a:buFont typeface="Wingdings" pitchFamily="2" charset="2"/>
              <a:buChar char="§"/>
              <a:defRPr/>
            </a:pPr>
            <a:r>
              <a:rPr lang="en-US" sz="2000" dirty="0">
                <a:latin typeface="Arial" pitchFamily="34" charset="0"/>
                <a:cs typeface="Arial" pitchFamily="34" charset="0"/>
              </a:rPr>
              <a:t>Class C not rated for electrical protection.</a:t>
            </a:r>
          </a:p>
          <a:p>
            <a:pPr>
              <a:buClr>
                <a:schemeClr val="accent6">
                  <a:lumMod val="50000"/>
                </a:schemeClr>
              </a:buClr>
              <a:buNone/>
              <a:defRPr/>
            </a:pPr>
            <a:endParaRPr lang="en-US" dirty="0">
              <a:latin typeface="Arial" pitchFamily="34" charset="0"/>
              <a:cs typeface="Arial" pitchFamily="34" charset="0"/>
            </a:endParaRPr>
          </a:p>
          <a:p>
            <a:pPr lvl="1">
              <a:buClr>
                <a:schemeClr val="accent6">
                  <a:lumMod val="50000"/>
                </a:schemeClr>
              </a:buClr>
              <a:buFont typeface="Wingdings" pitchFamily="2" charset="2"/>
              <a:buChar char="§"/>
              <a:defRPr/>
            </a:pPr>
            <a:endParaRPr lang="en-US" dirty="0">
              <a:latin typeface="Arial" pitchFamily="34" charset="0"/>
              <a:cs typeface="Arial" pitchFamily="34" charset="0"/>
            </a:endParaRPr>
          </a:p>
          <a:p>
            <a:pPr lvl="1">
              <a:buClr>
                <a:schemeClr val="accent6">
                  <a:lumMod val="50000"/>
                </a:schemeClr>
              </a:buClr>
              <a:buFont typeface="Wingdings" pitchFamily="2" charset="2"/>
              <a:buChar char="§"/>
              <a:defRPr/>
            </a:pPr>
            <a:endParaRPr lang="en-US" dirty="0">
              <a:latin typeface="Arial" pitchFamily="34" charset="0"/>
              <a:cs typeface="Arial" pitchFamily="34" charset="0"/>
            </a:endParaRPr>
          </a:p>
          <a:p>
            <a:pPr lvl="2">
              <a:buNone/>
              <a:defRPr/>
            </a:pPr>
            <a:endParaRPr lang="en-US" dirty="0"/>
          </a:p>
        </p:txBody>
      </p:sp>
      <p:pic>
        <p:nvPicPr>
          <p:cNvPr id="19461" name="Picture 8" descr="Picture of an approved Hard Hat">
            <a:extLst>
              <a:ext uri="{FF2B5EF4-FFF2-40B4-BE49-F238E27FC236}">
                <a16:creationId xmlns:a16="http://schemas.microsoft.com/office/drawing/2014/main" id="{E16F8C70-12A6-4E29-AE9C-3DB341F12B2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63985" y="5058912"/>
            <a:ext cx="13335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DAB00CA-A39D-4BC2-8607-FF508905FB57}"/>
              </a:ext>
            </a:extLst>
          </p:cNvPr>
          <p:cNvSpPr>
            <a:spLocks noGrp="1"/>
          </p:cNvSpPr>
          <p:nvPr>
            <p:ph type="title"/>
          </p:nvPr>
        </p:nvSpPr>
        <p:spPr>
          <a:xfrm>
            <a:off x="2057400" y="152400"/>
            <a:ext cx="8534400" cy="990600"/>
          </a:xfrm>
        </p:spPr>
        <p:txBody>
          <a:bodyPr/>
          <a:lstStyle/>
          <a:p>
            <a:pPr eaLnBrk="1" hangingPunct="1"/>
            <a:r>
              <a:rPr lang="en-US" altLang="es-PR" dirty="0"/>
              <a:t>Donning Head Protection</a:t>
            </a:r>
          </a:p>
        </p:txBody>
      </p:sp>
      <p:sp>
        <p:nvSpPr>
          <p:cNvPr id="20483" name="Content Placeholder 2">
            <a:extLst>
              <a:ext uri="{FF2B5EF4-FFF2-40B4-BE49-F238E27FC236}">
                <a16:creationId xmlns:a16="http://schemas.microsoft.com/office/drawing/2014/main" id="{FC51B085-F6FB-4280-9A8B-71F4CC62C971}"/>
              </a:ext>
            </a:extLst>
          </p:cNvPr>
          <p:cNvSpPr>
            <a:spLocks noGrp="1"/>
          </p:cNvSpPr>
          <p:nvPr>
            <p:ph idx="1"/>
          </p:nvPr>
        </p:nvSpPr>
        <p:spPr>
          <a:xfrm>
            <a:off x="974271" y="1344387"/>
            <a:ext cx="8229600" cy="5187042"/>
          </a:xfrm>
        </p:spPr>
        <p:txBody>
          <a:bodyPr>
            <a:normAutofit/>
          </a:bodyPr>
          <a:lstStyle/>
          <a:p>
            <a:pPr eaLnBrk="1" hangingPunct="1">
              <a:buClr>
                <a:schemeClr val="accent1"/>
              </a:buClr>
              <a:buFont typeface="Wingdings" panose="05000000000000000000" pitchFamily="2" charset="2"/>
              <a:buChar char="q"/>
            </a:pPr>
            <a:r>
              <a:rPr lang="en-US" altLang="es-PR" sz="2800" dirty="0">
                <a:latin typeface="Arial" panose="020B0604020202020204" pitchFamily="34" charset="0"/>
                <a:cs typeface="Arial" panose="020B0604020202020204" pitchFamily="34" charset="0"/>
              </a:rPr>
              <a:t>Hard hat protection is effective only if the hat is adjusted to fit properly and is worn squared and not cocked at an angle or perched on the back of the head. </a:t>
            </a:r>
          </a:p>
          <a:p>
            <a:pPr eaLnBrk="1" hangingPunct="1">
              <a:buClr>
                <a:schemeClr val="accent1"/>
              </a:buClr>
              <a:buFont typeface="Wingdings" panose="05000000000000000000" pitchFamily="2" charset="2"/>
              <a:buChar char="q"/>
            </a:pPr>
            <a:endParaRPr lang="en-US" altLang="es-PR" sz="2800" dirty="0">
              <a:latin typeface="Arial" panose="020B0604020202020204" pitchFamily="34" charset="0"/>
              <a:cs typeface="Arial" panose="020B0604020202020204" pitchFamily="34" charset="0"/>
            </a:endParaRPr>
          </a:p>
          <a:p>
            <a:pPr eaLnBrk="1" hangingPunct="1">
              <a:buClr>
                <a:schemeClr val="accent1"/>
              </a:buClr>
              <a:buFont typeface="Wingdings" panose="05000000000000000000" pitchFamily="2" charset="2"/>
              <a:buChar char="q"/>
            </a:pPr>
            <a:r>
              <a:rPr lang="en-US" altLang="es-PR" sz="2800" dirty="0">
                <a:latin typeface="Arial" panose="020B0604020202020204" pitchFamily="34" charset="0"/>
                <a:cs typeface="Arial" panose="020B0604020202020204" pitchFamily="34" charset="0"/>
              </a:rPr>
              <a:t>Severe lacerations from relatively light blows have been incurred by workers wearing hard hats in unusual positions.  </a:t>
            </a:r>
          </a:p>
          <a:p>
            <a:pPr eaLnBrk="1" hangingPunct="1">
              <a:buClr>
                <a:schemeClr val="accent1"/>
              </a:buClr>
              <a:buFont typeface="Wingdings" panose="05000000000000000000" pitchFamily="2" charset="2"/>
              <a:buChar char="q"/>
            </a:pPr>
            <a:endParaRPr lang="en-US" altLang="es-PR" sz="2800" dirty="0">
              <a:latin typeface="Arial" panose="020B0604020202020204" pitchFamily="34" charset="0"/>
              <a:cs typeface="Arial" panose="020B0604020202020204" pitchFamily="34" charset="0"/>
            </a:endParaRPr>
          </a:p>
          <a:p>
            <a:pPr eaLnBrk="1" hangingPunct="1">
              <a:buClr>
                <a:schemeClr val="accent1"/>
              </a:buClr>
              <a:buFont typeface="Wingdings" panose="05000000000000000000" pitchFamily="2" charset="2"/>
              <a:buChar char="q"/>
            </a:pPr>
            <a:r>
              <a:rPr lang="en-US" altLang="es-PR" sz="2800" dirty="0">
                <a:latin typeface="Arial" panose="020B0604020202020204" pitchFamily="34" charset="0"/>
                <a:cs typeface="Arial" panose="020B0604020202020204" pitchFamily="34" charset="0"/>
              </a:rPr>
              <a:t>Must not be worn backwards.</a:t>
            </a:r>
          </a:p>
          <a:p>
            <a:pPr eaLnBrk="1" hangingPunct="1">
              <a:buFont typeface="Arial" panose="020B0604020202020204" pitchFamily="34" charset="0"/>
              <a:buNone/>
            </a:pPr>
            <a:endParaRPr lang="en-US" altLang="es-PR" dirty="0"/>
          </a:p>
          <a:p>
            <a:pPr eaLnBrk="1" hangingPunct="1"/>
            <a:endParaRPr lang="en-US" altLang="es-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605331A-9D48-4DA8-815A-ACE2302934A8}"/>
              </a:ext>
            </a:extLst>
          </p:cNvPr>
          <p:cNvSpPr>
            <a:spLocks noGrp="1"/>
          </p:cNvSpPr>
          <p:nvPr>
            <p:ph type="title"/>
          </p:nvPr>
        </p:nvSpPr>
        <p:spPr>
          <a:xfrm>
            <a:off x="2057400" y="4763"/>
            <a:ext cx="8534400" cy="1143000"/>
          </a:xfrm>
        </p:spPr>
        <p:txBody>
          <a:bodyPr/>
          <a:lstStyle/>
          <a:p>
            <a:pPr eaLnBrk="1" hangingPunct="1"/>
            <a:r>
              <a:rPr lang="en-US" altLang="es-PR"/>
              <a:t>Care and Maintenance</a:t>
            </a:r>
          </a:p>
        </p:txBody>
      </p:sp>
      <p:sp>
        <p:nvSpPr>
          <p:cNvPr id="3" name="Content Placeholder 2">
            <a:extLst>
              <a:ext uri="{FF2B5EF4-FFF2-40B4-BE49-F238E27FC236}">
                <a16:creationId xmlns:a16="http://schemas.microsoft.com/office/drawing/2014/main" id="{01BF909D-C41B-42DE-BAA7-D4C5937D0813}"/>
              </a:ext>
            </a:extLst>
          </p:cNvPr>
          <p:cNvSpPr>
            <a:spLocks noGrp="1"/>
          </p:cNvSpPr>
          <p:nvPr>
            <p:ph idx="1"/>
          </p:nvPr>
        </p:nvSpPr>
        <p:spPr>
          <a:xfrm>
            <a:off x="582384" y="1295399"/>
            <a:ext cx="8382002" cy="4909457"/>
          </a:xfrm>
        </p:spPr>
        <p:txBody>
          <a:bodyPr rtlCol="0">
            <a:normAutofit/>
          </a:bodyPr>
          <a:lstStyle/>
          <a:p>
            <a:pPr>
              <a:buFont typeface="Wingdings" pitchFamily="2" charset="2"/>
              <a:buChar char="q"/>
              <a:defRPr/>
            </a:pPr>
            <a:r>
              <a:rPr lang="en-US" sz="3200" dirty="0">
                <a:latin typeface="Arial" pitchFamily="34" charset="0"/>
                <a:cs typeface="Arial" pitchFamily="34" charset="0"/>
              </a:rPr>
              <a:t>Check prior to each use for cracks, damaged suspension and chalky appearance (UV damage).</a:t>
            </a:r>
          </a:p>
          <a:p>
            <a:pPr lvl="1">
              <a:buClr>
                <a:schemeClr val="accent4"/>
              </a:buClr>
              <a:buFont typeface="Wingdings" pitchFamily="2" charset="2"/>
              <a:buChar char="§"/>
              <a:defRPr/>
            </a:pPr>
            <a:r>
              <a:rPr lang="en-US" sz="2400" dirty="0">
                <a:latin typeface="Arial" pitchFamily="34" charset="0"/>
                <a:cs typeface="Arial" pitchFamily="34" charset="0"/>
              </a:rPr>
              <a:t>Be aware that stickers placed on hardhat can conceal damage. Markers will soften the plastic</a:t>
            </a:r>
          </a:p>
          <a:p>
            <a:pPr lvl="1">
              <a:buClr>
                <a:schemeClr val="accent4"/>
              </a:buClr>
              <a:buFont typeface="Wingdings" pitchFamily="2" charset="2"/>
              <a:buChar char="§"/>
              <a:defRPr/>
            </a:pPr>
            <a:endParaRPr lang="en-US" sz="2400" dirty="0">
              <a:latin typeface="Arial" pitchFamily="34" charset="0"/>
              <a:cs typeface="Arial" pitchFamily="34" charset="0"/>
            </a:endParaRPr>
          </a:p>
          <a:p>
            <a:pPr>
              <a:buFont typeface="Wingdings" pitchFamily="2" charset="2"/>
              <a:buChar char="q"/>
              <a:defRPr/>
            </a:pPr>
            <a:r>
              <a:rPr lang="en-US" sz="3200" dirty="0">
                <a:latin typeface="Arial" pitchFamily="34" charset="0"/>
                <a:cs typeface="Arial" pitchFamily="34" charset="0"/>
              </a:rPr>
              <a:t>Replace as necessary.</a:t>
            </a:r>
          </a:p>
          <a:p>
            <a:pPr>
              <a:buFont typeface="Wingdings" pitchFamily="2" charset="2"/>
              <a:buChar char="q"/>
              <a:defRPr/>
            </a:pPr>
            <a:endParaRPr lang="en-US" sz="3200" dirty="0">
              <a:latin typeface="Arial" pitchFamily="34" charset="0"/>
              <a:cs typeface="Arial" pitchFamily="34" charset="0"/>
            </a:endParaRPr>
          </a:p>
          <a:p>
            <a:pPr>
              <a:buFont typeface="Wingdings" pitchFamily="2" charset="2"/>
              <a:buChar char="q"/>
              <a:defRPr/>
            </a:pPr>
            <a:r>
              <a:rPr lang="en-US" sz="3200" dirty="0">
                <a:latin typeface="Arial" pitchFamily="34" charset="0"/>
                <a:cs typeface="Arial" pitchFamily="34" charset="0"/>
              </a:rPr>
              <a:t>Do not store in direct sunlight.</a:t>
            </a:r>
          </a:p>
          <a:p>
            <a:pPr>
              <a:buNone/>
              <a:defRPr/>
            </a:pPr>
            <a:endParaRPr lang="en-US" dirty="0"/>
          </a:p>
          <a:p>
            <a:pPr>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7334" y="1572758"/>
            <a:ext cx="4776409" cy="4697411"/>
          </a:xfrm>
        </p:spPr>
        <p:txBody>
          <a:bodyPr>
            <a:normAutofit/>
          </a:bodyPr>
          <a:lstStyle/>
          <a:p>
            <a:pPr marL="0" indent="0">
              <a:buNone/>
            </a:pPr>
            <a:r>
              <a:rPr lang="en-US" sz="2800" b="1" dirty="0"/>
              <a:t>Use a hard hat when:</a:t>
            </a:r>
          </a:p>
          <a:p>
            <a:pPr marL="0" indent="0">
              <a:buNone/>
            </a:pPr>
            <a:endParaRPr lang="en-US" sz="2800" dirty="0"/>
          </a:p>
          <a:p>
            <a:r>
              <a:rPr lang="en-US" sz="2800" dirty="0"/>
              <a:t>objects might fall from above </a:t>
            </a:r>
          </a:p>
          <a:p>
            <a:r>
              <a:rPr lang="en-US" sz="2800" dirty="0"/>
              <a:t>you might bump your head, such as on pipes or beams</a:t>
            </a:r>
          </a:p>
          <a:p>
            <a:r>
              <a:rPr lang="en-US" sz="2800" dirty="0"/>
              <a:t>your head might touch electrical hazards</a:t>
            </a:r>
          </a:p>
          <a:p>
            <a:pPr marL="0" indent="0">
              <a:buNone/>
            </a:pPr>
            <a:endParaRPr lang="en-US" dirty="0"/>
          </a:p>
        </p:txBody>
      </p:sp>
      <p:pic>
        <p:nvPicPr>
          <p:cNvPr id="6" name="Content Placeholder 5" title="Man wearing a hard hat"/>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486988" y="2638355"/>
            <a:ext cx="5105402" cy="381122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677334" y="576942"/>
            <a:ext cx="8596668" cy="1320800"/>
          </a:xfrm>
        </p:spPr>
        <p:txBody>
          <a:bodyPr/>
          <a:lstStyle/>
          <a:p>
            <a:pPr algn="ctr"/>
            <a:r>
              <a:rPr lang="en-US" dirty="0"/>
              <a:t>Protect Your Head</a:t>
            </a:r>
          </a:p>
        </p:txBody>
      </p:sp>
    </p:spTree>
    <p:extLst>
      <p:ext uri="{BB962C8B-B14F-4D97-AF65-F5344CB8AC3E}">
        <p14:creationId xmlns:p14="http://schemas.microsoft.com/office/powerpoint/2010/main" val="117132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23B9C7E-47C0-48A5-914C-54C5FA4E47CB}"/>
              </a:ext>
            </a:extLst>
          </p:cNvPr>
          <p:cNvSpPr>
            <a:spLocks noGrp="1"/>
          </p:cNvSpPr>
          <p:nvPr>
            <p:ph type="title"/>
          </p:nvPr>
        </p:nvSpPr>
        <p:spPr>
          <a:xfrm>
            <a:off x="2057400" y="38100"/>
            <a:ext cx="6718300" cy="1143000"/>
          </a:xfrm>
        </p:spPr>
        <p:txBody>
          <a:bodyPr/>
          <a:lstStyle/>
          <a:p>
            <a:pPr eaLnBrk="1" hangingPunct="1"/>
            <a:r>
              <a:rPr lang="en-US" altLang="es-PR" dirty="0"/>
              <a:t>PPE Training-Initial</a:t>
            </a:r>
          </a:p>
        </p:txBody>
      </p:sp>
      <p:sp>
        <p:nvSpPr>
          <p:cNvPr id="3" name="Content Placeholder 2">
            <a:extLst>
              <a:ext uri="{FF2B5EF4-FFF2-40B4-BE49-F238E27FC236}">
                <a16:creationId xmlns:a16="http://schemas.microsoft.com/office/drawing/2014/main" id="{F95AC61E-D106-45D8-84C3-78DF2C23FFEF}"/>
              </a:ext>
            </a:extLst>
          </p:cNvPr>
          <p:cNvSpPr>
            <a:spLocks noGrp="1"/>
          </p:cNvSpPr>
          <p:nvPr>
            <p:ph idx="1"/>
          </p:nvPr>
        </p:nvSpPr>
        <p:spPr>
          <a:xfrm>
            <a:off x="514773" y="969691"/>
            <a:ext cx="9137227" cy="5850209"/>
          </a:xfrm>
        </p:spPr>
        <p:txBody>
          <a:bodyPr rtlCol="0">
            <a:normAutofit/>
          </a:bodyPr>
          <a:lstStyle/>
          <a:p>
            <a:pPr>
              <a:buFont typeface="Wingdings" pitchFamily="2" charset="2"/>
              <a:buChar char="q"/>
              <a:defRPr/>
            </a:pPr>
            <a:r>
              <a:rPr lang="en-US" sz="2400" dirty="0"/>
              <a:t>Personal Protective Equipment (PPE) is any safety equipment workers wear to prevent injury in the workplace when engineering and administrative controls fail to eliminate the hazard.</a:t>
            </a:r>
          </a:p>
          <a:p>
            <a:pPr>
              <a:buFont typeface="Wingdings" pitchFamily="2" charset="2"/>
              <a:buChar char="q"/>
              <a:defRPr/>
            </a:pPr>
            <a:r>
              <a:rPr lang="en-US" sz="2400" dirty="0"/>
              <a:t>Training is required by OSHA regulations contained in </a:t>
            </a:r>
            <a:r>
              <a:rPr lang="en-US" sz="2400" dirty="0">
                <a:latin typeface="+mj-lt"/>
              </a:rPr>
              <a:t>29</a:t>
            </a:r>
            <a:r>
              <a:rPr lang="en-US" sz="2400" dirty="0"/>
              <a:t>CFR </a:t>
            </a:r>
            <a:r>
              <a:rPr lang="en-US" sz="2400" dirty="0">
                <a:latin typeface="+mj-lt"/>
              </a:rPr>
              <a:t>1910.132-140</a:t>
            </a:r>
            <a:r>
              <a:rPr lang="en-US" sz="2400" dirty="0"/>
              <a:t>.</a:t>
            </a:r>
          </a:p>
          <a:p>
            <a:pPr>
              <a:buFont typeface="Wingdings" pitchFamily="2" charset="2"/>
              <a:buChar char="q"/>
              <a:defRPr/>
            </a:pPr>
            <a:r>
              <a:rPr lang="en-US" sz="2400" dirty="0"/>
              <a:t>After going through training you will know: </a:t>
            </a:r>
            <a:r>
              <a:rPr lang="en-US" sz="800" dirty="0"/>
              <a:t> </a:t>
            </a:r>
          </a:p>
          <a:p>
            <a:pPr marL="0" indent="0">
              <a:buNone/>
              <a:defRPr/>
            </a:pPr>
            <a:r>
              <a:rPr lang="en-US" sz="800" dirty="0"/>
              <a:t> </a:t>
            </a:r>
          </a:p>
          <a:p>
            <a:pPr lvl="7">
              <a:buClr>
                <a:schemeClr val="accent4"/>
              </a:buClr>
              <a:buFont typeface="Wingdings" pitchFamily="2" charset="2"/>
              <a:buChar char="§"/>
              <a:defRPr/>
            </a:pPr>
            <a:r>
              <a:rPr lang="en-US" sz="2000" dirty="0"/>
              <a:t>When PPE is necessary</a:t>
            </a:r>
          </a:p>
          <a:p>
            <a:pPr lvl="7">
              <a:buClr>
                <a:schemeClr val="accent4"/>
              </a:buClr>
              <a:buFont typeface="Wingdings" pitchFamily="2" charset="2"/>
              <a:buChar char="§"/>
              <a:defRPr/>
            </a:pPr>
            <a:r>
              <a:rPr lang="en-US" sz="2000" dirty="0"/>
              <a:t>What PPE is necessary</a:t>
            </a:r>
          </a:p>
          <a:p>
            <a:pPr lvl="7">
              <a:buClr>
                <a:schemeClr val="accent4"/>
              </a:buClr>
              <a:buFont typeface="Wingdings" pitchFamily="2" charset="2"/>
              <a:buChar char="§"/>
              <a:defRPr/>
            </a:pPr>
            <a:r>
              <a:rPr lang="en-US" sz="2000" dirty="0"/>
              <a:t>How to properly don, doff, adjust and wear PPE</a:t>
            </a:r>
          </a:p>
          <a:p>
            <a:pPr lvl="7">
              <a:buClr>
                <a:schemeClr val="accent4"/>
              </a:buClr>
              <a:buFont typeface="Wingdings" pitchFamily="2" charset="2"/>
              <a:buChar char="§"/>
              <a:defRPr/>
            </a:pPr>
            <a:r>
              <a:rPr lang="en-US" sz="2000" dirty="0"/>
              <a:t>The limitations of PPE</a:t>
            </a:r>
          </a:p>
          <a:p>
            <a:pPr lvl="7">
              <a:buClr>
                <a:schemeClr val="accent4"/>
              </a:buClr>
              <a:buFont typeface="Wingdings" pitchFamily="2" charset="2"/>
              <a:buChar char="§"/>
              <a:defRPr/>
            </a:pPr>
            <a:r>
              <a:rPr lang="en-US" sz="2000" dirty="0"/>
              <a:t>The proper care, maintenance, useful life, and disposal of the PPE</a:t>
            </a:r>
          </a:p>
          <a:p>
            <a:pPr lvl="6">
              <a:defRPr/>
            </a:pPr>
            <a:endParaRPr lang="en-US" dirty="0"/>
          </a:p>
          <a:p>
            <a:pPr lvl="6">
              <a:defRPr/>
            </a:pPr>
            <a:endParaRPr lang="en-US" dirty="0"/>
          </a:p>
          <a:p>
            <a:pPr>
              <a:defRPr/>
            </a:pPr>
            <a:endParaRPr lang="en-US" dirty="0"/>
          </a:p>
        </p:txBody>
      </p:sp>
      <p:pic>
        <p:nvPicPr>
          <p:cNvPr id="4" name="Picture 3" descr="A Clip art of an Instructor teaching a class.">
            <a:extLst>
              <a:ext uri="{FF2B5EF4-FFF2-40B4-BE49-F238E27FC236}">
                <a16:creationId xmlns:a16="http://schemas.microsoft.com/office/drawing/2014/main" id="{9AFEE940-601D-4B9B-A256-A30E6F9111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717" y="4094138"/>
            <a:ext cx="2637366" cy="29944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9D5D4EF-74B3-4DFC-99ED-EF5F17231F04}"/>
              </a:ext>
            </a:extLst>
          </p:cNvPr>
          <p:cNvSpPr>
            <a:spLocks noGrp="1" noChangeArrowheads="1"/>
          </p:cNvSpPr>
          <p:nvPr>
            <p:ph type="ctrTitle"/>
          </p:nvPr>
        </p:nvSpPr>
        <p:spPr>
          <a:xfrm>
            <a:off x="1907620" y="1970690"/>
            <a:ext cx="5517925" cy="1718441"/>
          </a:xfrm>
        </p:spPr>
        <p:txBody>
          <a:bodyPr/>
          <a:lstStyle/>
          <a:p>
            <a:r>
              <a:rPr lang="en-US" altLang="en-US" b="1" dirty="0"/>
              <a:t>Foot Protection</a:t>
            </a:r>
          </a:p>
        </p:txBody>
      </p:sp>
      <p:sp>
        <p:nvSpPr>
          <p:cNvPr id="32771" name="Rectangle 3">
            <a:extLst>
              <a:ext uri="{FF2B5EF4-FFF2-40B4-BE49-F238E27FC236}">
                <a16:creationId xmlns:a16="http://schemas.microsoft.com/office/drawing/2014/main" id="{FD23F230-5289-42A6-AEA1-33A61E3C22FF}"/>
              </a:ext>
            </a:extLst>
          </p:cNvPr>
          <p:cNvSpPr>
            <a:spLocks noGrp="1" noChangeArrowheads="1"/>
          </p:cNvSpPr>
          <p:nvPr>
            <p:ph type="subTitle" idx="1"/>
          </p:nvPr>
        </p:nvSpPr>
        <p:spPr/>
        <p:txBody>
          <a:bodyPr/>
          <a:lstStyle/>
          <a:p>
            <a:r>
              <a:rPr lang="en-US" altLang="en-US" dirty="0"/>
              <a:t>1910.136</a:t>
            </a:r>
          </a:p>
        </p:txBody>
      </p:sp>
    </p:spTree>
    <p:extLst>
      <p:ext uri="{BB962C8B-B14F-4D97-AF65-F5344CB8AC3E}">
        <p14:creationId xmlns:p14="http://schemas.microsoft.com/office/powerpoint/2010/main" val="677312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870D235F-6F85-4E27-BBEB-041626CCFCE7}"/>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Personal Protective Equipment</a:t>
            </a:r>
          </a:p>
        </p:txBody>
      </p:sp>
      <p:sp>
        <p:nvSpPr>
          <p:cNvPr id="2" name="Title 1">
            <a:extLst>
              <a:ext uri="{FF2B5EF4-FFF2-40B4-BE49-F238E27FC236}">
                <a16:creationId xmlns:a16="http://schemas.microsoft.com/office/drawing/2014/main" id="{64E45361-043B-4C26-97A1-7B6FF78B0B00}"/>
              </a:ext>
            </a:extLst>
          </p:cNvPr>
          <p:cNvSpPr>
            <a:spLocks noGrp="1"/>
          </p:cNvSpPr>
          <p:nvPr>
            <p:ph type="title"/>
          </p:nvPr>
        </p:nvSpPr>
        <p:spPr>
          <a:xfrm>
            <a:off x="469516" y="1108364"/>
            <a:ext cx="8596668" cy="1320800"/>
          </a:xfrm>
        </p:spPr>
        <p:txBody>
          <a:bodyPr>
            <a:normAutofit/>
          </a:bodyPr>
          <a:lstStyle/>
          <a:p>
            <a:r>
              <a:rPr lang="en-US" sz="4400" dirty="0"/>
              <a:t>Foot Protection 2</a:t>
            </a:r>
          </a:p>
        </p:txBody>
      </p:sp>
      <p:pic>
        <p:nvPicPr>
          <p:cNvPr id="5" name="Content Placeholder 4" descr="A picture of Red Wings Construction Boots.">
            <a:extLst>
              <a:ext uri="{FF2B5EF4-FFF2-40B4-BE49-F238E27FC236}">
                <a16:creationId xmlns:a16="http://schemas.microsoft.com/office/drawing/2014/main" id="{804D5C9D-5CBB-4DC7-A8BD-BB0A313D4B3B}"/>
              </a:ext>
            </a:extLst>
          </p:cNvPr>
          <p:cNvPicPr>
            <a:picLocks noGrp="1" noChangeAspect="1"/>
          </p:cNvPicPr>
          <p:nvPr>
            <p:ph idx="4294967295"/>
          </p:nvPr>
        </p:nvPicPr>
        <p:blipFill>
          <a:blip r:embed="rId2"/>
          <a:stretch>
            <a:fillRect/>
          </a:stretch>
        </p:blipFill>
        <p:spPr>
          <a:xfrm>
            <a:off x="8620125" y="2270125"/>
            <a:ext cx="3571875" cy="3967163"/>
          </a:xfrm>
        </p:spPr>
      </p:pic>
      <p:pic>
        <p:nvPicPr>
          <p:cNvPr id="14" name="Picture 13" descr="A pair of construction boots found at walmart">
            <a:extLst>
              <a:ext uri="{FF2B5EF4-FFF2-40B4-BE49-F238E27FC236}">
                <a16:creationId xmlns:a16="http://schemas.microsoft.com/office/drawing/2014/main" id="{657C6644-F924-408B-AEAD-4D4FCC81A753}"/>
              </a:ext>
            </a:extLst>
          </p:cNvPr>
          <p:cNvPicPr>
            <a:picLocks noChangeAspect="1"/>
          </p:cNvPicPr>
          <p:nvPr/>
        </p:nvPicPr>
        <p:blipFill>
          <a:blip r:embed="rId3"/>
          <a:stretch>
            <a:fillRect/>
          </a:stretch>
        </p:blipFill>
        <p:spPr>
          <a:xfrm rot="21376464">
            <a:off x="1309886" y="2154091"/>
            <a:ext cx="4286250" cy="4286250"/>
          </a:xfrm>
          <a:prstGeom prst="rect">
            <a:avLst/>
          </a:prstGeom>
          <a:ln>
            <a:noFill/>
          </a:ln>
          <a:effectLst>
            <a:softEdge rad="112500"/>
          </a:effectLst>
        </p:spPr>
      </p:pic>
    </p:spTree>
    <p:extLst>
      <p:ext uri="{BB962C8B-B14F-4D97-AF65-F5344CB8AC3E}">
        <p14:creationId xmlns:p14="http://schemas.microsoft.com/office/powerpoint/2010/main" val="345459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870D235F-6F85-4E27-BBEB-041626CCFCE7}"/>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Personal Protective Equipment</a:t>
            </a:r>
          </a:p>
        </p:txBody>
      </p:sp>
      <p:sp>
        <p:nvSpPr>
          <p:cNvPr id="2" name="Title 1">
            <a:extLst>
              <a:ext uri="{FF2B5EF4-FFF2-40B4-BE49-F238E27FC236}">
                <a16:creationId xmlns:a16="http://schemas.microsoft.com/office/drawing/2014/main" id="{A94E131A-8E61-4136-82BC-471560E9FB71}"/>
              </a:ext>
            </a:extLst>
          </p:cNvPr>
          <p:cNvSpPr>
            <a:spLocks noGrp="1"/>
          </p:cNvSpPr>
          <p:nvPr>
            <p:ph type="title"/>
          </p:nvPr>
        </p:nvSpPr>
        <p:spPr>
          <a:xfrm>
            <a:off x="573425" y="890005"/>
            <a:ext cx="8596668" cy="1320800"/>
          </a:xfrm>
        </p:spPr>
        <p:txBody>
          <a:bodyPr/>
          <a:lstStyle/>
          <a:p>
            <a:r>
              <a:rPr lang="en-US" sz="4400" kern="1200" dirty="0">
                <a:solidFill>
                  <a:srgbClr val="90C226"/>
                </a:solidFill>
                <a:effectLst/>
                <a:latin typeface="Trebuchet MS" panose="020B0603020202020204" pitchFamily="34" charset="0"/>
                <a:ea typeface="+mj-ea"/>
                <a:cs typeface="+mj-cs"/>
              </a:rPr>
              <a:t>Foot Protection 3</a:t>
            </a:r>
            <a:endParaRPr lang="en-US" dirty="0"/>
          </a:p>
        </p:txBody>
      </p:sp>
      <p:sp>
        <p:nvSpPr>
          <p:cNvPr id="9" name="Content Placeholder 2">
            <a:extLst>
              <a:ext uri="{FF2B5EF4-FFF2-40B4-BE49-F238E27FC236}">
                <a16:creationId xmlns:a16="http://schemas.microsoft.com/office/drawing/2014/main" id="{E77C28CD-D72A-466B-8EF3-ED8C6DBC926D}"/>
              </a:ext>
            </a:extLst>
          </p:cNvPr>
          <p:cNvSpPr>
            <a:spLocks noGrp="1"/>
          </p:cNvSpPr>
          <p:nvPr>
            <p:ph sz="half" idx="4294967295"/>
          </p:nvPr>
        </p:nvSpPr>
        <p:spPr>
          <a:xfrm>
            <a:off x="1644650" y="2160588"/>
            <a:ext cx="10547350" cy="4586287"/>
          </a:xfrm>
        </p:spPr>
        <p:txBody>
          <a:bodyPr>
            <a:normAutofit/>
          </a:bodyPr>
          <a:lstStyle/>
          <a:p>
            <a:pPr marL="0" indent="0" algn="ctr">
              <a:buNone/>
            </a:pPr>
            <a:r>
              <a:rPr lang="en-US" sz="2800" dirty="0"/>
              <a:t>Use </a:t>
            </a:r>
            <a:r>
              <a:rPr lang="en-US" sz="2800" b="1" dirty="0"/>
              <a:t>foot and leg protection </a:t>
            </a:r>
            <a:r>
              <a:rPr lang="en-US" sz="2800" dirty="0"/>
              <a:t>when:</a:t>
            </a:r>
          </a:p>
          <a:p>
            <a:pPr marL="0" indent="0">
              <a:buNone/>
            </a:pPr>
            <a:endParaRPr lang="en-US" sz="2800" dirty="0"/>
          </a:p>
          <a:p>
            <a:r>
              <a:rPr lang="en-US" sz="2400" dirty="0"/>
              <a:t>heavy objects might roll onto or fall on your feet</a:t>
            </a:r>
          </a:p>
          <a:p>
            <a:r>
              <a:rPr lang="en-US" sz="2400" dirty="0"/>
              <a:t>working with sharp objects that could pierce the soles or uppers of ordinary shoes</a:t>
            </a:r>
          </a:p>
          <a:p>
            <a:r>
              <a:rPr lang="en-US" sz="2400" dirty="0"/>
              <a:t>near hot metal </a:t>
            </a:r>
          </a:p>
          <a:p>
            <a:r>
              <a:rPr lang="en-US" sz="2400" dirty="0"/>
              <a:t>working on or around hot, wet or slippery surfaces</a:t>
            </a:r>
          </a:p>
          <a:p>
            <a:r>
              <a:rPr lang="en-US" sz="2400" dirty="0"/>
              <a:t>electrical hazards are present</a:t>
            </a:r>
          </a:p>
          <a:p>
            <a:endParaRPr lang="en-US" dirty="0"/>
          </a:p>
        </p:txBody>
      </p:sp>
    </p:spTree>
    <p:extLst>
      <p:ext uri="{BB962C8B-B14F-4D97-AF65-F5344CB8AC3E}">
        <p14:creationId xmlns:p14="http://schemas.microsoft.com/office/powerpoint/2010/main" val="1225277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7334" y="1534886"/>
            <a:ext cx="5418666" cy="5127171"/>
          </a:xfrm>
        </p:spPr>
        <p:txBody>
          <a:bodyPr>
            <a:normAutofit/>
          </a:bodyPr>
          <a:lstStyle/>
          <a:p>
            <a:pPr marL="0" indent="0">
              <a:buNone/>
            </a:pPr>
            <a:r>
              <a:rPr lang="en-US" sz="2800" b="1" dirty="0"/>
              <a:t>Use foot and leg protection when:</a:t>
            </a:r>
          </a:p>
          <a:p>
            <a:pPr marL="0" indent="0">
              <a:buNone/>
            </a:pPr>
            <a:endParaRPr lang="en-US" sz="2800" b="1" dirty="0"/>
          </a:p>
          <a:p>
            <a:r>
              <a:rPr lang="en-US" sz="2400" dirty="0"/>
              <a:t>heavy objects might roll onto or fall on your feet</a:t>
            </a:r>
          </a:p>
          <a:p>
            <a:r>
              <a:rPr lang="en-US" sz="2400" dirty="0"/>
              <a:t>working with sharp objects that could pierce the soles or uppers of ordinary shoes</a:t>
            </a:r>
          </a:p>
          <a:p>
            <a:r>
              <a:rPr lang="en-US" sz="2400" dirty="0"/>
              <a:t>working on or around hot, wet or slippery surfaces</a:t>
            </a:r>
          </a:p>
          <a:p>
            <a:r>
              <a:rPr lang="en-US" sz="2400" dirty="0"/>
              <a:t>electrical hazards are present</a:t>
            </a:r>
          </a:p>
          <a:p>
            <a:endParaRPr lang="en-US" dirty="0"/>
          </a:p>
        </p:txBody>
      </p:sp>
      <p:pic>
        <p:nvPicPr>
          <p:cNvPr id="7" name="Content Placeholder 6" title="A safety boot"/>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732815" y="1761277"/>
            <a:ext cx="3545510" cy="3545510"/>
          </a:xfrm>
        </p:spPr>
      </p:pic>
      <p:sp>
        <p:nvSpPr>
          <p:cNvPr id="2" name="Title 1"/>
          <p:cNvSpPr>
            <a:spLocks noGrp="1"/>
          </p:cNvSpPr>
          <p:nvPr>
            <p:ph type="title"/>
          </p:nvPr>
        </p:nvSpPr>
        <p:spPr>
          <a:xfrm>
            <a:off x="677334" y="609600"/>
            <a:ext cx="8596668" cy="1320800"/>
          </a:xfrm>
        </p:spPr>
        <p:txBody>
          <a:bodyPr/>
          <a:lstStyle/>
          <a:p>
            <a:pPr algn="ctr"/>
            <a:r>
              <a:rPr lang="en-US" dirty="0"/>
              <a:t>Protect Your Legs and Feet</a:t>
            </a:r>
          </a:p>
        </p:txBody>
      </p:sp>
    </p:spTree>
    <p:extLst>
      <p:ext uri="{BB962C8B-B14F-4D97-AF65-F5344CB8AC3E}">
        <p14:creationId xmlns:p14="http://schemas.microsoft.com/office/powerpoint/2010/main" val="3678264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9D5D4EF-74B3-4DFC-99ED-EF5F17231F04}"/>
              </a:ext>
            </a:extLst>
          </p:cNvPr>
          <p:cNvSpPr>
            <a:spLocks noGrp="1" noChangeArrowheads="1"/>
          </p:cNvSpPr>
          <p:nvPr>
            <p:ph type="ctrTitle"/>
          </p:nvPr>
        </p:nvSpPr>
        <p:spPr>
          <a:xfrm>
            <a:off x="1986450" y="1970690"/>
            <a:ext cx="5517925" cy="1718441"/>
          </a:xfrm>
        </p:spPr>
        <p:txBody>
          <a:bodyPr/>
          <a:lstStyle/>
          <a:p>
            <a:r>
              <a:rPr lang="en-US" altLang="en-US" b="1" dirty="0"/>
              <a:t>Hand Protection</a:t>
            </a:r>
          </a:p>
        </p:txBody>
      </p:sp>
      <p:sp>
        <p:nvSpPr>
          <p:cNvPr id="32771" name="Rectangle 3">
            <a:extLst>
              <a:ext uri="{FF2B5EF4-FFF2-40B4-BE49-F238E27FC236}">
                <a16:creationId xmlns:a16="http://schemas.microsoft.com/office/drawing/2014/main" id="{FD23F230-5289-42A6-AEA1-33A61E3C22FF}"/>
              </a:ext>
            </a:extLst>
          </p:cNvPr>
          <p:cNvSpPr>
            <a:spLocks noGrp="1" noChangeArrowheads="1"/>
          </p:cNvSpPr>
          <p:nvPr>
            <p:ph type="subTitle" idx="1"/>
          </p:nvPr>
        </p:nvSpPr>
        <p:spPr/>
        <p:txBody>
          <a:bodyPr/>
          <a:lstStyle/>
          <a:p>
            <a:r>
              <a:rPr lang="en-US" altLang="en-US" dirty="0"/>
              <a:t>1910.138</a:t>
            </a:r>
          </a:p>
        </p:txBody>
      </p:sp>
    </p:spTree>
    <p:extLst>
      <p:ext uri="{BB962C8B-B14F-4D97-AF65-F5344CB8AC3E}">
        <p14:creationId xmlns:p14="http://schemas.microsoft.com/office/powerpoint/2010/main" val="3068550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870D235F-6F85-4E27-BBEB-041626CCFCE7}"/>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Personal Protective Equipment</a:t>
            </a:r>
          </a:p>
        </p:txBody>
      </p:sp>
      <p:sp>
        <p:nvSpPr>
          <p:cNvPr id="2" name="Title 1">
            <a:extLst>
              <a:ext uri="{FF2B5EF4-FFF2-40B4-BE49-F238E27FC236}">
                <a16:creationId xmlns:a16="http://schemas.microsoft.com/office/drawing/2014/main" id="{8401A0B3-07D7-409A-8C2C-6DEB1A917D3B}"/>
              </a:ext>
            </a:extLst>
          </p:cNvPr>
          <p:cNvSpPr>
            <a:spLocks noGrp="1"/>
          </p:cNvSpPr>
          <p:nvPr>
            <p:ph type="title"/>
          </p:nvPr>
        </p:nvSpPr>
        <p:spPr>
          <a:xfrm>
            <a:off x="407170" y="1356423"/>
            <a:ext cx="8596668" cy="1320800"/>
          </a:xfrm>
        </p:spPr>
        <p:txBody>
          <a:bodyPr>
            <a:normAutofit/>
          </a:bodyPr>
          <a:lstStyle/>
          <a:p>
            <a:pPr rtl="0" eaLnBrk="1" latinLnBrk="0" hangingPunct="1"/>
            <a:r>
              <a:rPr lang="en-US" sz="4900" dirty="0"/>
              <a:t>Hand Protection 2</a:t>
            </a:r>
          </a:p>
          <a:p>
            <a:endParaRPr lang="en-US" dirty="0"/>
          </a:p>
        </p:txBody>
      </p:sp>
      <p:pic>
        <p:nvPicPr>
          <p:cNvPr id="5" name="Picture 4" descr="A picture of coated cut less gloves">
            <a:extLst>
              <a:ext uri="{FF2B5EF4-FFF2-40B4-BE49-F238E27FC236}">
                <a16:creationId xmlns:a16="http://schemas.microsoft.com/office/drawing/2014/main" id="{E858B120-F560-466B-AF26-DF197E55F3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386" y="3143642"/>
            <a:ext cx="4506754" cy="3008258"/>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5 different varieties of work gloves.">
            <a:extLst>
              <a:ext uri="{FF2B5EF4-FFF2-40B4-BE49-F238E27FC236}">
                <a16:creationId xmlns:a16="http://schemas.microsoft.com/office/drawing/2014/main" id="{892D0E68-7165-4D31-909E-6EB2448D1785}"/>
              </a:ext>
            </a:extLst>
          </p:cNvPr>
          <p:cNvPicPr>
            <a:picLocks noChangeAspect="1"/>
          </p:cNvPicPr>
          <p:nvPr/>
        </p:nvPicPr>
        <p:blipFill>
          <a:blip r:embed="rId3"/>
          <a:stretch>
            <a:fillRect/>
          </a:stretch>
        </p:blipFill>
        <p:spPr>
          <a:xfrm rot="656607">
            <a:off x="6258911" y="1534662"/>
            <a:ext cx="5011377" cy="5011377"/>
          </a:xfrm>
          <a:prstGeom prst="rect">
            <a:avLst/>
          </a:prstGeom>
        </p:spPr>
      </p:pic>
    </p:spTree>
    <p:extLst>
      <p:ext uri="{BB962C8B-B14F-4D97-AF65-F5344CB8AC3E}">
        <p14:creationId xmlns:p14="http://schemas.microsoft.com/office/powerpoint/2010/main" val="2076931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77334" y="1409472"/>
            <a:ext cx="5135637" cy="4969557"/>
          </a:xfrm>
        </p:spPr>
        <p:txBody>
          <a:bodyPr>
            <a:normAutofit/>
          </a:bodyPr>
          <a:lstStyle/>
          <a:p>
            <a:pPr marL="0" indent="0">
              <a:buNone/>
            </a:pPr>
            <a:r>
              <a:rPr lang="en-US" sz="3200" b="1" dirty="0"/>
              <a:t>Use protective clothing when you are near:</a:t>
            </a:r>
          </a:p>
          <a:p>
            <a:endParaRPr lang="en-US" sz="2400" dirty="0"/>
          </a:p>
          <a:p>
            <a:r>
              <a:rPr lang="en-US" sz="2400" dirty="0"/>
              <a:t>intense heat or cold</a:t>
            </a:r>
          </a:p>
          <a:p>
            <a:r>
              <a:rPr lang="en-US" sz="2400" dirty="0"/>
              <a:t>hot metals and liquids </a:t>
            </a:r>
          </a:p>
          <a:p>
            <a:r>
              <a:rPr lang="en-US" sz="2400" dirty="0"/>
              <a:t>tools, machinery, and materials </a:t>
            </a:r>
          </a:p>
          <a:p>
            <a:r>
              <a:rPr lang="en-US" sz="2400" dirty="0"/>
              <a:t>hazardous chemicals </a:t>
            </a:r>
          </a:p>
          <a:p>
            <a:r>
              <a:rPr lang="en-US" sz="2400" dirty="0"/>
              <a:t>potentially infectious materials, like blood </a:t>
            </a:r>
          </a:p>
          <a:p>
            <a:r>
              <a:rPr lang="en-US" sz="2400" dirty="0"/>
              <a:t>radiation </a:t>
            </a:r>
          </a:p>
          <a:p>
            <a:endParaRPr lang="en-US" dirty="0"/>
          </a:p>
        </p:txBody>
      </p:sp>
      <p:pic>
        <p:nvPicPr>
          <p:cNvPr id="3" name="Content Placeholder 2" descr="a person in a full protective clothin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644469" y="1620839"/>
            <a:ext cx="2903563" cy="435133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677334" y="478971"/>
            <a:ext cx="8596668" cy="1320800"/>
          </a:xfrm>
        </p:spPr>
        <p:txBody>
          <a:bodyPr>
            <a:normAutofit/>
          </a:bodyPr>
          <a:lstStyle/>
          <a:p>
            <a:pPr algn="ctr"/>
            <a:r>
              <a:rPr lang="en-US" dirty="0"/>
              <a:t>Protect Your Hands and Body</a:t>
            </a:r>
          </a:p>
        </p:txBody>
      </p:sp>
    </p:spTree>
    <p:extLst>
      <p:ext uri="{BB962C8B-B14F-4D97-AF65-F5344CB8AC3E}">
        <p14:creationId xmlns:p14="http://schemas.microsoft.com/office/powerpoint/2010/main" val="270417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9D5D4EF-74B3-4DFC-99ED-EF5F17231F04}"/>
              </a:ext>
            </a:extLst>
          </p:cNvPr>
          <p:cNvSpPr>
            <a:spLocks noGrp="1" noChangeArrowheads="1"/>
          </p:cNvSpPr>
          <p:nvPr>
            <p:ph type="ctrTitle"/>
          </p:nvPr>
        </p:nvSpPr>
        <p:spPr>
          <a:xfrm>
            <a:off x="1261246" y="1970690"/>
            <a:ext cx="6574209" cy="1718441"/>
          </a:xfrm>
        </p:spPr>
        <p:txBody>
          <a:bodyPr/>
          <a:lstStyle/>
          <a:p>
            <a:r>
              <a:rPr lang="en-US" altLang="en-US" b="1" dirty="0"/>
              <a:t>Hearing Protection</a:t>
            </a:r>
          </a:p>
        </p:txBody>
      </p:sp>
      <p:sp>
        <p:nvSpPr>
          <p:cNvPr id="32771" name="Rectangle 3">
            <a:extLst>
              <a:ext uri="{FF2B5EF4-FFF2-40B4-BE49-F238E27FC236}">
                <a16:creationId xmlns:a16="http://schemas.microsoft.com/office/drawing/2014/main" id="{FD23F230-5289-42A6-AEA1-33A61E3C22FF}"/>
              </a:ext>
            </a:extLst>
          </p:cNvPr>
          <p:cNvSpPr>
            <a:spLocks noGrp="1" noChangeArrowheads="1"/>
          </p:cNvSpPr>
          <p:nvPr>
            <p:ph type="subTitle" idx="1"/>
          </p:nvPr>
        </p:nvSpPr>
        <p:spPr/>
        <p:txBody>
          <a:bodyPr/>
          <a:lstStyle/>
          <a:p>
            <a:r>
              <a:rPr lang="en-US" altLang="en-US" dirty="0"/>
              <a:t>1910.95</a:t>
            </a:r>
          </a:p>
        </p:txBody>
      </p:sp>
    </p:spTree>
    <p:extLst>
      <p:ext uri="{BB962C8B-B14F-4D97-AF65-F5344CB8AC3E}">
        <p14:creationId xmlns:p14="http://schemas.microsoft.com/office/powerpoint/2010/main" val="1134287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ersonal Protective Equipment">
            <a:extLst>
              <a:ext uri="{FF2B5EF4-FFF2-40B4-BE49-F238E27FC236}">
                <a16:creationId xmlns:a16="http://schemas.microsoft.com/office/drawing/2014/main" id="{870D235F-6F85-4E27-BBEB-041626CCFCE7}"/>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Personal Protective Equipment</a:t>
            </a:r>
          </a:p>
        </p:txBody>
      </p:sp>
      <p:sp>
        <p:nvSpPr>
          <p:cNvPr id="2" name="Title 1">
            <a:extLst>
              <a:ext uri="{FF2B5EF4-FFF2-40B4-BE49-F238E27FC236}">
                <a16:creationId xmlns:a16="http://schemas.microsoft.com/office/drawing/2014/main" id="{E7FB2B02-F196-4914-AC45-F6D6DC1BB423}"/>
              </a:ext>
            </a:extLst>
          </p:cNvPr>
          <p:cNvSpPr>
            <a:spLocks noGrp="1"/>
          </p:cNvSpPr>
          <p:nvPr>
            <p:ph type="title"/>
          </p:nvPr>
        </p:nvSpPr>
        <p:spPr>
          <a:xfrm>
            <a:off x="362869" y="1131102"/>
            <a:ext cx="8596668" cy="1320800"/>
          </a:xfrm>
        </p:spPr>
        <p:txBody>
          <a:bodyPr>
            <a:noAutofit/>
          </a:bodyPr>
          <a:lstStyle/>
          <a:p>
            <a:r>
              <a:rPr lang="en-US" sz="4400" dirty="0"/>
              <a:t>Hearing Protection 2</a:t>
            </a:r>
          </a:p>
        </p:txBody>
      </p:sp>
      <p:pic>
        <p:nvPicPr>
          <p:cNvPr id="3" name="Picture 2" descr="A picture containing 5 different varieties of ear protection.">
            <a:extLst>
              <a:ext uri="{FF2B5EF4-FFF2-40B4-BE49-F238E27FC236}">
                <a16:creationId xmlns:a16="http://schemas.microsoft.com/office/drawing/2014/main" id="{F0E0E84A-4642-4197-AB67-E958C77B70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5363" y="1331660"/>
            <a:ext cx="4948349" cy="5322647"/>
          </a:xfrm>
          <a:prstGeom prst="rect">
            <a:avLst/>
          </a:prstGeom>
        </p:spPr>
      </p:pic>
      <p:pic>
        <p:nvPicPr>
          <p:cNvPr id="5" name="Picture 4" descr="A picture displaying a standard earplug&#10;&#10;">
            <a:extLst>
              <a:ext uri="{FF2B5EF4-FFF2-40B4-BE49-F238E27FC236}">
                <a16:creationId xmlns:a16="http://schemas.microsoft.com/office/drawing/2014/main" id="{A9B0C57A-D6F5-494A-B013-1AC864095353}"/>
              </a:ext>
            </a:extLst>
          </p:cNvPr>
          <p:cNvPicPr>
            <a:picLocks noChangeAspect="1"/>
          </p:cNvPicPr>
          <p:nvPr/>
        </p:nvPicPr>
        <p:blipFill>
          <a:blip r:embed="rId3"/>
          <a:stretch>
            <a:fillRect/>
          </a:stretch>
        </p:blipFill>
        <p:spPr>
          <a:xfrm rot="20659538">
            <a:off x="1308445" y="3019371"/>
            <a:ext cx="2971169" cy="2942872"/>
          </a:xfrm>
          <a:prstGeom prst="rect">
            <a:avLst/>
          </a:prstGeom>
        </p:spPr>
      </p:pic>
    </p:spTree>
    <p:extLst>
      <p:ext uri="{BB962C8B-B14F-4D97-AF65-F5344CB8AC3E}">
        <p14:creationId xmlns:p14="http://schemas.microsoft.com/office/powerpoint/2010/main" val="3907627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7334" y="2160589"/>
            <a:ext cx="5886752" cy="4569828"/>
          </a:xfrm>
        </p:spPr>
        <p:txBody>
          <a:bodyPr>
            <a:normAutofit/>
          </a:bodyPr>
          <a:lstStyle/>
          <a:p>
            <a:pPr marL="0" indent="0">
              <a:buNone/>
            </a:pPr>
            <a:r>
              <a:rPr lang="en-US" sz="2800" b="1" dirty="0"/>
              <a:t>Use earplugs or earmuffs when:</a:t>
            </a:r>
          </a:p>
          <a:p>
            <a:endParaRPr lang="en-US" sz="2400" dirty="0"/>
          </a:p>
          <a:p>
            <a:r>
              <a:rPr lang="en-US" sz="2400" dirty="0"/>
              <a:t>you are exposed to loud noise from machines, tools, fans, or music systems</a:t>
            </a:r>
          </a:p>
          <a:p>
            <a:endParaRPr lang="en-US" sz="2400" dirty="0"/>
          </a:p>
          <a:p>
            <a:r>
              <a:rPr lang="en-US" sz="2400" dirty="0"/>
              <a:t>One sign for high noise levels is if you need to raise your voice to be heard by someone nearby (3 feet)</a:t>
            </a:r>
          </a:p>
          <a:p>
            <a:pPr marL="0" indent="0">
              <a:buNone/>
            </a:pPr>
            <a:endParaRPr lang="en-US" dirty="0"/>
          </a:p>
        </p:txBody>
      </p:sp>
      <p:pic>
        <p:nvPicPr>
          <p:cNvPr id="6" name="Content Placeholder 5" descr="A picture containing types of hearing protection&#10;&#10;"/>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2665502">
            <a:off x="6215496" y="1868430"/>
            <a:ext cx="3886200" cy="2589846"/>
          </a:xfrm>
        </p:spPr>
      </p:pic>
      <p:sp>
        <p:nvSpPr>
          <p:cNvPr id="2" name="Title 1"/>
          <p:cNvSpPr>
            <a:spLocks noGrp="1"/>
          </p:cNvSpPr>
          <p:nvPr>
            <p:ph type="title"/>
          </p:nvPr>
        </p:nvSpPr>
        <p:spPr/>
        <p:txBody>
          <a:bodyPr/>
          <a:lstStyle/>
          <a:p>
            <a:pPr algn="ctr"/>
            <a:r>
              <a:rPr lang="en-US" dirty="0"/>
              <a:t>Protect Your Hearing</a:t>
            </a:r>
          </a:p>
        </p:txBody>
      </p:sp>
    </p:spTree>
    <p:extLst>
      <p:ext uri="{BB962C8B-B14F-4D97-AF65-F5344CB8AC3E}">
        <p14:creationId xmlns:p14="http://schemas.microsoft.com/office/powerpoint/2010/main" val="176392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B94CAF6-0DF7-4938-B590-6EED35CD8201}"/>
              </a:ext>
            </a:extLst>
          </p:cNvPr>
          <p:cNvSpPr>
            <a:spLocks noGrp="1"/>
          </p:cNvSpPr>
          <p:nvPr>
            <p:ph type="title"/>
          </p:nvPr>
        </p:nvSpPr>
        <p:spPr>
          <a:xfrm>
            <a:off x="2057400" y="76200"/>
            <a:ext cx="8610600" cy="1066800"/>
          </a:xfrm>
        </p:spPr>
        <p:txBody>
          <a:bodyPr/>
          <a:lstStyle/>
          <a:p>
            <a:pPr eaLnBrk="1" hangingPunct="1"/>
            <a:r>
              <a:rPr lang="en-US" altLang="es-PR" dirty="0"/>
              <a:t>What is this training based on?</a:t>
            </a:r>
          </a:p>
        </p:txBody>
      </p:sp>
      <p:sp>
        <p:nvSpPr>
          <p:cNvPr id="3" name="Content Placeholder 2">
            <a:extLst>
              <a:ext uri="{FF2B5EF4-FFF2-40B4-BE49-F238E27FC236}">
                <a16:creationId xmlns:a16="http://schemas.microsoft.com/office/drawing/2014/main" id="{17387380-D829-4EB7-A0CC-DD79DF280746}"/>
              </a:ext>
            </a:extLst>
          </p:cNvPr>
          <p:cNvSpPr>
            <a:spLocks noGrp="1"/>
          </p:cNvSpPr>
          <p:nvPr>
            <p:ph idx="1"/>
          </p:nvPr>
        </p:nvSpPr>
        <p:spPr>
          <a:xfrm>
            <a:off x="983342" y="1596574"/>
            <a:ext cx="8229600" cy="4389438"/>
          </a:xfrm>
        </p:spPr>
        <p:txBody>
          <a:bodyPr rtlCol="0">
            <a:normAutofit/>
          </a:bodyPr>
          <a:lstStyle/>
          <a:p>
            <a:pPr>
              <a:defRPr/>
            </a:pPr>
            <a:r>
              <a:rPr lang="en-US" sz="2400" dirty="0"/>
              <a:t>Supervisors and/or safety officers from your specific work unit conducted a hazard assessment to determine any and all jobs that would require the use of PPE.</a:t>
            </a:r>
          </a:p>
          <a:p>
            <a:pPr>
              <a:defRPr/>
            </a:pPr>
            <a:endParaRPr lang="en-US" sz="2400" dirty="0"/>
          </a:p>
          <a:p>
            <a:pPr>
              <a:defRPr/>
            </a:pPr>
            <a:r>
              <a:rPr lang="en-US" sz="2400" dirty="0"/>
              <a:t>This information was then consolidated into one document Job Hazard Analysis (JHA)</a:t>
            </a:r>
          </a:p>
          <a:p>
            <a:pPr>
              <a:defRPr/>
            </a:pPr>
            <a:endParaRPr lang="en-US" sz="2400" dirty="0"/>
          </a:p>
          <a:p>
            <a:pPr>
              <a:defRPr/>
            </a:pPr>
            <a:r>
              <a:rPr lang="en-US" sz="2400" dirty="0"/>
              <a:t>PPE that shows up on the J.H.A. is required to be worn.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all Protection and Prevention">
            <a:extLst>
              <a:ext uri="{FF2B5EF4-FFF2-40B4-BE49-F238E27FC236}">
                <a16:creationId xmlns:a16="http://schemas.microsoft.com/office/drawing/2014/main" id="{CD7A5D2A-8A52-4F82-A760-861DF5E2A735}"/>
              </a:ext>
            </a:extLst>
          </p:cNvPr>
          <p:cNvSpPr txBox="1"/>
          <p:nvPr/>
        </p:nvSpPr>
        <p:spPr>
          <a:xfrm>
            <a:off x="137541"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Personal Protective Equipment</a:t>
            </a:r>
          </a:p>
        </p:txBody>
      </p:sp>
      <p:sp>
        <p:nvSpPr>
          <p:cNvPr id="2" name="Title 1"/>
          <p:cNvSpPr>
            <a:spLocks noGrp="1"/>
          </p:cNvSpPr>
          <p:nvPr>
            <p:ph type="title"/>
          </p:nvPr>
        </p:nvSpPr>
        <p:spPr/>
        <p:txBody>
          <a:bodyPr anchor="ctr">
            <a:normAutofit/>
          </a:bodyPr>
          <a:lstStyle/>
          <a:p>
            <a:r>
              <a:rPr lang="en-US" sz="5400" b="1" dirty="0"/>
              <a:t>   Module- 4</a:t>
            </a:r>
          </a:p>
        </p:txBody>
      </p:sp>
      <p:sp>
        <p:nvSpPr>
          <p:cNvPr id="3" name="Content Placeholder 2"/>
          <p:cNvSpPr>
            <a:spLocks noGrp="1"/>
          </p:cNvSpPr>
          <p:nvPr>
            <p:ph idx="4294967295"/>
          </p:nvPr>
        </p:nvSpPr>
        <p:spPr>
          <a:xfrm>
            <a:off x="5695950" y="1109663"/>
            <a:ext cx="6496050" cy="5099050"/>
          </a:xfrm>
        </p:spPr>
        <p:txBody>
          <a:bodyPr anchor="ctr">
            <a:normAutofit/>
          </a:bodyPr>
          <a:lstStyle/>
          <a:p>
            <a:pPr>
              <a:buFont typeface="Arial" panose="020B0604020202020204" pitchFamily="34" charset="0"/>
              <a:buChar char="•"/>
            </a:pPr>
            <a:r>
              <a:rPr lang="en-US" sz="2800" b="1" dirty="0">
                <a:solidFill>
                  <a:schemeClr val="bg2">
                    <a:lumMod val="90000"/>
                  </a:schemeClr>
                </a:solidFill>
              </a:rPr>
              <a:t>What must happen before PPE?</a:t>
            </a:r>
          </a:p>
          <a:p>
            <a:pPr>
              <a:buFont typeface="Arial" panose="020B0604020202020204" pitchFamily="34" charset="0"/>
              <a:buChar char="•"/>
            </a:pPr>
            <a:endParaRPr lang="en-US" b="1" dirty="0">
              <a:solidFill>
                <a:schemeClr val="bg2">
                  <a:lumMod val="90000"/>
                </a:schemeClr>
              </a:solidFill>
            </a:endParaRPr>
          </a:p>
          <a:p>
            <a:pPr>
              <a:buFont typeface="Arial" panose="020B0604020202020204" pitchFamily="34" charset="0"/>
              <a:buChar char="•"/>
            </a:pPr>
            <a:r>
              <a:rPr lang="en-US" sz="2800" b="1" dirty="0">
                <a:solidFill>
                  <a:schemeClr val="bg2">
                    <a:lumMod val="90000"/>
                  </a:schemeClr>
                </a:solidFill>
              </a:rPr>
              <a:t>What is a Job Hazard Analysis?</a:t>
            </a:r>
          </a:p>
          <a:p>
            <a:pPr>
              <a:buFont typeface="Arial" panose="020B0604020202020204" pitchFamily="34" charset="0"/>
              <a:buChar char="•"/>
            </a:pPr>
            <a:endParaRPr lang="en-US" b="1" dirty="0">
              <a:solidFill>
                <a:schemeClr val="bg2">
                  <a:lumMod val="90000"/>
                </a:schemeClr>
              </a:solidFill>
            </a:endParaRPr>
          </a:p>
          <a:p>
            <a:pPr>
              <a:buFont typeface="Arial" panose="020B0604020202020204" pitchFamily="34" charset="0"/>
              <a:buChar char="•"/>
            </a:pPr>
            <a:r>
              <a:rPr lang="en-US" sz="2800" b="1" dirty="0">
                <a:solidFill>
                  <a:schemeClr val="bg2">
                    <a:lumMod val="90000"/>
                  </a:schemeClr>
                </a:solidFill>
              </a:rPr>
              <a:t>How to wear Personal Protective Equipment, correctly.</a:t>
            </a:r>
          </a:p>
          <a:p>
            <a:pPr>
              <a:buFont typeface="Arial" panose="020B0604020202020204" pitchFamily="34" charset="0"/>
              <a:buChar char="•"/>
            </a:pPr>
            <a:endParaRPr lang="en-US" b="1" dirty="0">
              <a:solidFill>
                <a:srgbClr val="37495F"/>
              </a:solidFill>
            </a:endParaRPr>
          </a:p>
          <a:p>
            <a:pPr>
              <a:buFont typeface="Arial" panose="020B0604020202020204" pitchFamily="34" charset="0"/>
              <a:buChar char="•"/>
            </a:pPr>
            <a:r>
              <a:rPr lang="en-US" sz="2800" b="1" dirty="0">
                <a:solidFill>
                  <a:srgbClr val="37495F"/>
                </a:solidFill>
              </a:rPr>
              <a:t>Pictograms on labels of chemicals… WHY?</a:t>
            </a:r>
          </a:p>
        </p:txBody>
      </p:sp>
    </p:spTree>
    <p:extLst>
      <p:ext uri="{BB962C8B-B14F-4D97-AF65-F5344CB8AC3E}">
        <p14:creationId xmlns:p14="http://schemas.microsoft.com/office/powerpoint/2010/main" val="4163390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Working Around Chemicals Safely</a:t>
            </a:r>
          </a:p>
        </p:txBody>
      </p:sp>
      <p:sp>
        <p:nvSpPr>
          <p:cNvPr id="3" name="Content Placeholder 2"/>
          <p:cNvSpPr>
            <a:spLocks noGrp="1"/>
          </p:cNvSpPr>
          <p:nvPr>
            <p:ph idx="1"/>
          </p:nvPr>
        </p:nvSpPr>
        <p:spPr/>
        <p:txBody>
          <a:bodyPr/>
          <a:lstStyle/>
          <a:p>
            <a:pPr algn="ctr"/>
            <a:r>
              <a:rPr lang="en-US" dirty="0"/>
              <a:t>Picture of label from Quickcard</a:t>
            </a:r>
          </a:p>
          <a:p>
            <a:endParaRPr lang="en-US" dirty="0"/>
          </a:p>
        </p:txBody>
      </p:sp>
      <p:pic>
        <p:nvPicPr>
          <p:cNvPr id="4" name="Picture 3" title="Image of an OSHA quick card on Hazard Communication Label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2718" y="1812473"/>
            <a:ext cx="9148082" cy="4065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90293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146051"/>
            <a:ext cx="9144000" cy="1325563"/>
          </a:xfrm>
        </p:spPr>
        <p:txBody>
          <a:bodyPr/>
          <a:lstStyle/>
          <a:p>
            <a:pPr algn="ctr"/>
            <a:r>
              <a:rPr lang="en-US" dirty="0"/>
              <a:t>Pictograms on Labels</a:t>
            </a:r>
          </a:p>
        </p:txBody>
      </p:sp>
      <p:sp>
        <p:nvSpPr>
          <p:cNvPr id="4" name="TextBox 3">
            <a:extLst>
              <a:ext uri="{FF2B5EF4-FFF2-40B4-BE49-F238E27FC236}">
                <a16:creationId xmlns:a16="http://schemas.microsoft.com/office/drawing/2014/main" id="{C332AB8B-E5E5-4119-B52B-37503C68C524}"/>
              </a:ext>
            </a:extLst>
          </p:cNvPr>
          <p:cNvSpPr txBox="1"/>
          <p:nvPr/>
        </p:nvSpPr>
        <p:spPr>
          <a:xfrm>
            <a:off x="948876" y="2733094"/>
            <a:ext cx="2696572" cy="1107996"/>
          </a:xfrm>
          <a:prstGeom prst="rect">
            <a:avLst/>
          </a:prstGeom>
          <a:noFill/>
        </p:spPr>
        <p:txBody>
          <a:bodyPr wrap="none" rtlCol="0">
            <a:spAutoFit/>
          </a:bodyPr>
          <a:lstStyle/>
          <a:p>
            <a:r>
              <a:rPr lang="en-US" sz="6600" b="1" dirty="0">
                <a:solidFill>
                  <a:srgbClr val="8CC74F"/>
                </a:solidFill>
              </a:rPr>
              <a:t>G.H.S.</a:t>
            </a:r>
          </a:p>
        </p:txBody>
      </p:sp>
      <p:pic>
        <p:nvPicPr>
          <p:cNvPr id="3" name="Picture 2" descr="Pictograms of Haz Com Label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73236" y="1209675"/>
            <a:ext cx="4059382" cy="4817053"/>
          </a:xfrm>
          <a:prstGeom prst="rect">
            <a:avLst/>
          </a:prstGeom>
        </p:spPr>
      </p:pic>
    </p:spTree>
    <p:extLst>
      <p:ext uri="{BB962C8B-B14F-4D97-AF65-F5344CB8AC3E}">
        <p14:creationId xmlns:p14="http://schemas.microsoft.com/office/powerpoint/2010/main" val="3128756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Safety Data Sheets</a:t>
            </a:r>
          </a:p>
        </p:txBody>
      </p:sp>
      <p:sp>
        <p:nvSpPr>
          <p:cNvPr id="3" name="Content Placeholder 2"/>
          <p:cNvSpPr>
            <a:spLocks noGrp="1"/>
          </p:cNvSpPr>
          <p:nvPr>
            <p:ph idx="1"/>
          </p:nvPr>
        </p:nvSpPr>
        <p:spPr>
          <a:xfrm>
            <a:off x="677334" y="2160589"/>
            <a:ext cx="9315752" cy="4550454"/>
          </a:xfrm>
        </p:spPr>
        <p:txBody>
          <a:bodyPr>
            <a:normAutofit/>
          </a:bodyPr>
          <a:lstStyle/>
          <a:p>
            <a:pPr marL="0" indent="0">
              <a:buNone/>
            </a:pPr>
            <a:r>
              <a:rPr lang="en-US" sz="2400" b="1" dirty="0"/>
              <a:t>Look for Safety Data Sheets for each chemical in your work area--you should have easy access to this information. </a:t>
            </a:r>
          </a:p>
          <a:p>
            <a:pPr marL="0" indent="0">
              <a:buNone/>
            </a:pPr>
            <a:endParaRPr lang="en-US" dirty="0"/>
          </a:p>
          <a:p>
            <a:pPr marL="0" indent="0">
              <a:buNone/>
            </a:pPr>
            <a:r>
              <a:rPr lang="en-US" sz="2400" dirty="0"/>
              <a:t>Each Safety Data Sheet provides information that can be read quickly in an emergency, including:</a:t>
            </a:r>
            <a:r>
              <a:rPr lang="en-US" sz="800" dirty="0"/>
              <a:t> </a:t>
            </a:r>
          </a:p>
          <a:p>
            <a:pPr marL="0" indent="0">
              <a:buNone/>
            </a:pPr>
            <a:endParaRPr lang="en-US" sz="2400" dirty="0"/>
          </a:p>
          <a:p>
            <a:r>
              <a:rPr lang="en-US" sz="2400" dirty="0"/>
              <a:t>first-aid instructions, symptoms, and medical care</a:t>
            </a:r>
          </a:p>
          <a:p>
            <a:r>
              <a:rPr lang="en-US" sz="2400" dirty="0"/>
              <a:t>what to do in case of fire </a:t>
            </a:r>
          </a:p>
          <a:p>
            <a:r>
              <a:rPr lang="en-US" sz="2400" dirty="0"/>
              <a:t>how to safely cleanup chemical spills or leaks</a:t>
            </a:r>
          </a:p>
          <a:p>
            <a:endParaRPr lang="en-US" dirty="0"/>
          </a:p>
        </p:txBody>
      </p:sp>
    </p:spTree>
    <p:extLst>
      <p:ext uri="{BB962C8B-B14F-4D97-AF65-F5344CB8AC3E}">
        <p14:creationId xmlns:p14="http://schemas.microsoft.com/office/powerpoint/2010/main" val="3624842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50370" y="152400"/>
            <a:ext cx="8596668" cy="1320800"/>
          </a:xfrm>
        </p:spPr>
        <p:txBody>
          <a:bodyPr anchor="ctr">
            <a:normAutofit/>
          </a:bodyPr>
          <a:lstStyle/>
          <a:p>
            <a:r>
              <a:rPr lang="en-US" dirty="0">
                <a:solidFill>
                  <a:schemeClr val="tx1"/>
                </a:solidFill>
              </a:rPr>
              <a:t>Personal Protective Measures</a:t>
            </a:r>
          </a:p>
        </p:txBody>
      </p:sp>
      <p:sp>
        <p:nvSpPr>
          <p:cNvPr id="3" name="Content Placeholder 2"/>
          <p:cNvSpPr>
            <a:spLocks noGrp="1"/>
          </p:cNvSpPr>
          <p:nvPr>
            <p:ph idx="4294967295"/>
          </p:nvPr>
        </p:nvSpPr>
        <p:spPr>
          <a:xfrm>
            <a:off x="7678738" y="2836863"/>
            <a:ext cx="4513262" cy="3317875"/>
          </a:xfrm>
        </p:spPr>
        <p:txBody>
          <a:bodyPr anchor="t">
            <a:normAutofit/>
          </a:bodyPr>
          <a:lstStyle/>
          <a:p>
            <a:pPr marL="0" indent="0">
              <a:buNone/>
            </a:pPr>
            <a:r>
              <a:rPr lang="en-US" dirty="0">
                <a:solidFill>
                  <a:schemeClr val="tx1"/>
                </a:solidFill>
              </a:rPr>
              <a:t>Personal protective equipment (PPE) can help to protect you from exposure to chemicals.</a:t>
            </a:r>
          </a:p>
          <a:p>
            <a:r>
              <a:rPr lang="en-US" dirty="0">
                <a:solidFill>
                  <a:schemeClr val="tx1"/>
                </a:solidFill>
              </a:rPr>
              <a:t>Eye, face, skin, and respiratory protection</a:t>
            </a:r>
          </a:p>
          <a:p>
            <a:r>
              <a:rPr lang="en-US" dirty="0">
                <a:solidFill>
                  <a:schemeClr val="tx1"/>
                </a:solidFill>
              </a:rPr>
              <a:t>Special PPE for chemicals includes rubber aprons or gloves</a:t>
            </a:r>
          </a:p>
          <a:p>
            <a:pPr marL="0" indent="0">
              <a:buNone/>
            </a:pPr>
            <a:r>
              <a:rPr lang="en-US" dirty="0">
                <a:solidFill>
                  <a:schemeClr val="tx1"/>
                </a:solidFill>
              </a:rPr>
              <a:t>Eyewash stations</a:t>
            </a:r>
          </a:p>
        </p:txBody>
      </p:sp>
      <p:pic>
        <p:nvPicPr>
          <p:cNvPr id="4" name="Picture 3" title="Picture of an emergency eye/face wash stati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7346" y="1473200"/>
            <a:ext cx="3504733" cy="46729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5556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member"/>
          <p:cNvSpPr>
            <a:spLocks noGrp="1"/>
          </p:cNvSpPr>
          <p:nvPr>
            <p:ph type="title"/>
          </p:nvPr>
        </p:nvSpPr>
        <p:spPr>
          <a:xfrm>
            <a:off x="677334" y="476250"/>
            <a:ext cx="8596668" cy="1320800"/>
          </a:xfrm>
        </p:spPr>
        <p:txBody>
          <a:bodyPr>
            <a:normAutofit/>
          </a:bodyPr>
          <a:lstStyle/>
          <a:p>
            <a:pPr algn="ctr"/>
            <a:r>
              <a:rPr lang="en-US" sz="4800" b="1" dirty="0"/>
              <a:t>Remember</a:t>
            </a:r>
          </a:p>
        </p:txBody>
      </p:sp>
      <p:sp>
        <p:nvSpPr>
          <p:cNvPr id="6" name="Content Placeholder 2"/>
          <p:cNvSpPr txBox="1">
            <a:spLocks/>
          </p:cNvSpPr>
          <p:nvPr/>
        </p:nvSpPr>
        <p:spPr>
          <a:xfrm>
            <a:off x="1143000" y="1600200"/>
            <a:ext cx="7886700" cy="180200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dirty="0"/>
              <a:t>You have the </a:t>
            </a:r>
            <a:r>
              <a:rPr lang="en-US" b="1" dirty="0"/>
              <a:t>right and responsibility to be safe at work.</a:t>
            </a:r>
          </a:p>
          <a:p>
            <a:pPr marL="0" indent="0">
              <a:lnSpc>
                <a:spcPct val="100000"/>
              </a:lnSpc>
              <a:buNone/>
            </a:pPr>
            <a:endParaRPr lang="en-US" sz="900" dirty="0"/>
          </a:p>
          <a:p>
            <a:pPr marL="0" indent="0">
              <a:lnSpc>
                <a:spcPct val="100000"/>
              </a:lnSpc>
              <a:buNone/>
            </a:pPr>
            <a:r>
              <a:rPr lang="en-US" altLang="en-US" dirty="0"/>
              <a:t>Your employer has the </a:t>
            </a:r>
            <a:r>
              <a:rPr lang="en-US" altLang="en-US" b="1" dirty="0"/>
              <a:t>responsibility </a:t>
            </a:r>
            <a:r>
              <a:rPr lang="en-US" altLang="en-US" dirty="0"/>
              <a:t>to provide a workplace free from safety hazards.</a:t>
            </a:r>
          </a:p>
          <a:p>
            <a:pPr marL="0" indent="0">
              <a:lnSpc>
                <a:spcPct val="100000"/>
              </a:lnSpc>
              <a:buNone/>
            </a:pPr>
            <a:endParaRPr lang="en-US" dirty="0"/>
          </a:p>
        </p:txBody>
      </p:sp>
      <p:sp>
        <p:nvSpPr>
          <p:cNvPr id="8" name="Content Placeholder 2"/>
          <p:cNvSpPr txBox="1">
            <a:spLocks/>
          </p:cNvSpPr>
          <p:nvPr/>
        </p:nvSpPr>
        <p:spPr>
          <a:xfrm>
            <a:off x="1143000" y="3496627"/>
            <a:ext cx="4488952" cy="30970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dirty="0"/>
              <a:t>OSHA is the US Government agency that </a:t>
            </a:r>
            <a:r>
              <a:rPr lang="en-US" b="1" dirty="0"/>
              <a:t>protects your safety  rights.</a:t>
            </a:r>
            <a:r>
              <a:rPr lang="en-US" sz="800" b="1" dirty="0"/>
              <a:t> </a:t>
            </a:r>
          </a:p>
          <a:p>
            <a:pPr marL="0" indent="0">
              <a:lnSpc>
                <a:spcPct val="100000"/>
              </a:lnSpc>
              <a:buNone/>
            </a:pPr>
            <a:endParaRPr lang="en-US" sz="800" b="1" dirty="0"/>
          </a:p>
          <a:p>
            <a:pPr marL="0" indent="0">
              <a:lnSpc>
                <a:spcPct val="100000"/>
              </a:lnSpc>
              <a:buNone/>
            </a:pPr>
            <a:r>
              <a:rPr lang="en-US" dirty="0"/>
              <a:t>Know how to contact OSHA to </a:t>
            </a:r>
            <a:r>
              <a:rPr lang="en-US" b="1" dirty="0"/>
              <a:t>protect yourself and others </a:t>
            </a:r>
            <a:r>
              <a:rPr lang="en-US" dirty="0"/>
              <a:t>from accidents.</a:t>
            </a:r>
          </a:p>
        </p:txBody>
      </p:sp>
      <p:pic>
        <p:nvPicPr>
          <p:cNvPr id="4" name="Workers wearing all thier new P.P.E." descr="Workers wearing hard hats.">
            <a:extLst>
              <a:ext uri="{FF2B5EF4-FFF2-40B4-BE49-F238E27FC236}">
                <a16:creationId xmlns:a16="http://schemas.microsoft.com/office/drawing/2014/main" id="{3E80645B-9F94-4532-AFFC-1DD59DAF08D9}"/>
              </a:ext>
            </a:extLst>
          </p:cNvPr>
          <p:cNvPicPr>
            <a:picLocks noChangeAspect="1"/>
          </p:cNvPicPr>
          <p:nvPr/>
        </p:nvPicPr>
        <p:blipFill>
          <a:blip r:embed="rId3"/>
          <a:stretch>
            <a:fillRect/>
          </a:stretch>
        </p:blipFill>
        <p:spPr>
          <a:xfrm flipH="1">
            <a:off x="7050970" y="3287076"/>
            <a:ext cx="4501796" cy="30970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10869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Personal Protective Equipment">
            <a:extLst>
              <a:ext uri="{FF2B5EF4-FFF2-40B4-BE49-F238E27FC236}">
                <a16:creationId xmlns:a16="http://schemas.microsoft.com/office/drawing/2014/main" id="{376BA6D5-0365-4A75-80E7-64EE8144DD30}"/>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Personal Protective Equipment</a:t>
            </a:r>
          </a:p>
        </p:txBody>
      </p:sp>
      <p:sp>
        <p:nvSpPr>
          <p:cNvPr id="2" name="Title 1">
            <a:extLst>
              <a:ext uri="{FF2B5EF4-FFF2-40B4-BE49-F238E27FC236}">
                <a16:creationId xmlns:a16="http://schemas.microsoft.com/office/drawing/2014/main" id="{6F3A36FF-2C65-4393-AF48-FCAE68AD9929}"/>
              </a:ext>
            </a:extLst>
          </p:cNvPr>
          <p:cNvSpPr>
            <a:spLocks noGrp="1"/>
          </p:cNvSpPr>
          <p:nvPr>
            <p:ph type="title"/>
          </p:nvPr>
        </p:nvSpPr>
        <p:spPr/>
        <p:txBody>
          <a:bodyPr/>
          <a:lstStyle/>
          <a:p>
            <a:r>
              <a:rPr lang="en-US" dirty="0"/>
              <a:t>Review</a:t>
            </a:r>
          </a:p>
        </p:txBody>
      </p:sp>
      <p:pic>
        <p:nvPicPr>
          <p:cNvPr id="7" name="REVIEW" descr="REVIEW">
            <a:extLst>
              <a:ext uri="{FF2B5EF4-FFF2-40B4-BE49-F238E27FC236}">
                <a16:creationId xmlns:a16="http://schemas.microsoft.com/office/drawing/2014/main" id="{FEBF9A3A-4790-4C88-B69D-193FFA475F6A}"/>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161309" y="1668318"/>
            <a:ext cx="8099425" cy="5397500"/>
          </a:xfrm>
        </p:spPr>
      </p:pic>
    </p:spTree>
    <p:extLst>
      <p:ext uri="{BB962C8B-B14F-4D97-AF65-F5344CB8AC3E}">
        <p14:creationId xmlns:p14="http://schemas.microsoft.com/office/powerpoint/2010/main" val="2701650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1"/>
          <p:cNvSpPr>
            <a:spLocks noGrp="1"/>
          </p:cNvSpPr>
          <p:nvPr>
            <p:ph type="title"/>
          </p:nvPr>
        </p:nvSpPr>
        <p:spPr>
          <a:xfrm>
            <a:off x="1997611" y="201636"/>
            <a:ext cx="4983359" cy="1320800"/>
          </a:xfrm>
        </p:spPr>
        <p:txBody>
          <a:bodyPr>
            <a:normAutofit/>
          </a:bodyPr>
          <a:lstStyle/>
          <a:p>
            <a:pPr algn="ctr"/>
            <a:r>
              <a:rPr lang="en-US" sz="4000" b="1" dirty="0"/>
              <a:t>Knowledge Check</a:t>
            </a:r>
          </a:p>
        </p:txBody>
      </p:sp>
      <p:sp>
        <p:nvSpPr>
          <p:cNvPr id="3" name="Content Placeholder 2"/>
          <p:cNvSpPr>
            <a:spLocks noGrp="1"/>
          </p:cNvSpPr>
          <p:nvPr>
            <p:ph idx="1"/>
          </p:nvPr>
        </p:nvSpPr>
        <p:spPr>
          <a:xfrm>
            <a:off x="552450" y="990600"/>
            <a:ext cx="9814267" cy="1752600"/>
          </a:xfrm>
        </p:spPr>
        <p:txBody>
          <a:bodyPr>
            <a:normAutofit/>
          </a:bodyPr>
          <a:lstStyle/>
          <a:p>
            <a:pPr marL="514350" indent="-514350">
              <a:buFont typeface="+mj-lt"/>
              <a:buAutoNum type="arabicPeriod"/>
            </a:pPr>
            <a:r>
              <a:rPr lang="en-US" sz="3200" b="1" dirty="0"/>
              <a:t>Before Personal Protective equipment is assigned, What Steps must be taken first?</a:t>
            </a:r>
          </a:p>
          <a:p>
            <a:pPr marL="0" indent="0">
              <a:buNone/>
            </a:pPr>
            <a:endParaRPr lang="en-US" sz="2800" dirty="0"/>
          </a:p>
        </p:txBody>
      </p:sp>
      <p:sp>
        <p:nvSpPr>
          <p:cNvPr id="7" name="Content Placeholder 2">
            <a:extLst>
              <a:ext uri="{FF2B5EF4-FFF2-40B4-BE49-F238E27FC236}">
                <a16:creationId xmlns:a16="http://schemas.microsoft.com/office/drawing/2014/main" id="{1A639F28-5FD2-465E-95F0-2877C5D729CC}"/>
              </a:ext>
            </a:extLst>
          </p:cNvPr>
          <p:cNvSpPr txBox="1">
            <a:spLocks/>
          </p:cNvSpPr>
          <p:nvPr/>
        </p:nvSpPr>
        <p:spPr>
          <a:xfrm>
            <a:off x="323850" y="2476500"/>
            <a:ext cx="9486900" cy="47434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914400" indent="-914400">
              <a:buFont typeface="+mj-lt"/>
              <a:buAutoNum type="alphaLcParenR"/>
            </a:pPr>
            <a:r>
              <a:rPr lang="en-US" sz="3200" dirty="0">
                <a:solidFill>
                  <a:srgbClr val="FF0000"/>
                </a:solidFill>
                <a:ea typeface="Verdana" panose="020B0604030504040204" pitchFamily="34" charset="0"/>
              </a:rPr>
              <a:t>Eliminate and/or reduce the hazards found using engineering and administrative controls</a:t>
            </a:r>
          </a:p>
          <a:p>
            <a:pPr marL="914400" indent="-914400">
              <a:buFont typeface="+mj-lt"/>
              <a:buAutoNum type="alphaLcParenR"/>
            </a:pPr>
            <a:endParaRPr lang="en-US" sz="800" dirty="0">
              <a:solidFill>
                <a:srgbClr val="FF0000"/>
              </a:solidFill>
              <a:ea typeface="Verdana" panose="020B0604030504040204" pitchFamily="34" charset="0"/>
            </a:endParaRPr>
          </a:p>
          <a:p>
            <a:pPr marL="914400" indent="-914400">
              <a:buFont typeface="+mj-lt"/>
              <a:buAutoNum type="alphaLcParenR"/>
            </a:pPr>
            <a:r>
              <a:rPr lang="en-US" sz="3200" dirty="0">
                <a:solidFill>
                  <a:srgbClr val="FF0000"/>
                </a:solidFill>
                <a:ea typeface="Verdana" panose="020B0604030504040204" pitchFamily="34" charset="0"/>
              </a:rPr>
              <a:t>If the Hazard cannot be Eliminated then personal protective equipment, is required.</a:t>
            </a:r>
          </a:p>
          <a:p>
            <a:pPr marL="914400" indent="-914400">
              <a:buFont typeface="+mj-lt"/>
              <a:buAutoNum type="alphaLcParenR"/>
            </a:pPr>
            <a:endParaRPr lang="en-US" sz="800" dirty="0">
              <a:solidFill>
                <a:srgbClr val="FF0000"/>
              </a:solidFill>
              <a:ea typeface="Verdana" panose="020B0604030504040204" pitchFamily="34" charset="0"/>
            </a:endParaRPr>
          </a:p>
          <a:p>
            <a:pPr marL="914400" indent="-914400">
              <a:buFont typeface="+mj-lt"/>
              <a:buAutoNum type="alphaLcParenR"/>
            </a:pPr>
            <a:r>
              <a:rPr lang="en-US" sz="3200" dirty="0">
                <a:solidFill>
                  <a:srgbClr val="FF0000"/>
                </a:solidFill>
                <a:ea typeface="Verdana" panose="020B0604030504040204" pitchFamily="34" charset="0"/>
              </a:rPr>
              <a:t>Remember, Personal Protective Equipment is the last level of control. </a:t>
            </a:r>
          </a:p>
        </p:txBody>
      </p:sp>
    </p:spTree>
    <p:extLst>
      <p:ext uri="{BB962C8B-B14F-4D97-AF65-F5344CB8AC3E}">
        <p14:creationId xmlns:p14="http://schemas.microsoft.com/office/powerpoint/2010/main" val="11447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7">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p:cTn id="1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2"/>
          <p:cNvSpPr>
            <a:spLocks noGrp="1"/>
          </p:cNvSpPr>
          <p:nvPr>
            <p:ph type="title"/>
          </p:nvPr>
        </p:nvSpPr>
        <p:spPr>
          <a:xfrm>
            <a:off x="1997611" y="201636"/>
            <a:ext cx="4983359" cy="1320800"/>
          </a:xfrm>
        </p:spPr>
        <p:txBody>
          <a:bodyPr>
            <a:normAutofit/>
          </a:bodyPr>
          <a:lstStyle/>
          <a:p>
            <a:pPr algn="ctr"/>
            <a:r>
              <a:rPr lang="en-US" sz="4000" b="1" dirty="0"/>
              <a:t>Knowledge Check 2</a:t>
            </a:r>
          </a:p>
        </p:txBody>
      </p:sp>
      <p:sp>
        <p:nvSpPr>
          <p:cNvPr id="7" name="Content Placeholder 2" descr="On a JHA… What are the 3 important steps? &#10;">
            <a:extLst>
              <a:ext uri="{FF2B5EF4-FFF2-40B4-BE49-F238E27FC236}">
                <a16:creationId xmlns:a16="http://schemas.microsoft.com/office/drawing/2014/main" id="{43AD947B-0B33-43DD-A944-877ACB47107F}"/>
              </a:ext>
            </a:extLst>
          </p:cNvPr>
          <p:cNvSpPr txBox="1">
            <a:spLocks/>
          </p:cNvSpPr>
          <p:nvPr/>
        </p:nvSpPr>
        <p:spPr>
          <a:xfrm>
            <a:off x="665872" y="1244701"/>
            <a:ext cx="9221078"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742950" marR="0" lvl="0" indent="-742950" algn="l" defTabSz="457200" rtl="0" eaLnBrk="1" fontAlgn="auto" latinLnBrk="0" hangingPunct="1">
              <a:lnSpc>
                <a:spcPct val="100000"/>
              </a:lnSpc>
              <a:spcBef>
                <a:spcPts val="1000"/>
              </a:spcBef>
              <a:spcAft>
                <a:spcPts val="0"/>
              </a:spcAft>
              <a:buClr>
                <a:srgbClr val="90C226"/>
              </a:buClr>
              <a:buSzPct val="80000"/>
              <a:buFont typeface="+mj-lt"/>
              <a:buAutoNum type="arabicPeriod" startAt="2"/>
              <a:tabLst/>
              <a:defRPr/>
            </a:pPr>
            <a:r>
              <a:rPr kumimoji="0" lang="en-US" sz="3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On a JHA… What are the 3 important steps? </a:t>
            </a:r>
          </a:p>
          <a:p>
            <a:pPr marL="514350" marR="0" lvl="0" indent="-514350" algn="l" defTabSz="457200" rtl="0" eaLnBrk="1" fontAlgn="auto" latinLnBrk="0" hangingPunct="1">
              <a:lnSpc>
                <a:spcPct val="100000"/>
              </a:lnSpc>
              <a:spcBef>
                <a:spcPts val="1000"/>
              </a:spcBef>
              <a:spcAft>
                <a:spcPts val="0"/>
              </a:spcAft>
              <a:buClr>
                <a:srgbClr val="90C226"/>
              </a:buClr>
              <a:buSzPct val="80000"/>
              <a:buFont typeface="+mj-lt"/>
              <a:buAutoNum type="arabicPeriod" startAt="2"/>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1314450" lvl="2" indent="-514350">
              <a:buClr>
                <a:srgbClr val="90C226"/>
              </a:buClr>
              <a:buFont typeface="+mj-lt"/>
              <a:buAutoNum type="arabicPeriod"/>
            </a:pPr>
            <a:r>
              <a:rPr lang="en-US" sz="3200" dirty="0">
                <a:solidFill>
                  <a:srgbClr val="FF0000"/>
                </a:solidFill>
              </a:rPr>
              <a:t>Break the job task into steps.</a:t>
            </a:r>
            <a:r>
              <a:rPr lang="en-US" sz="800" dirty="0">
                <a:solidFill>
                  <a:srgbClr val="FF0000"/>
                </a:solidFill>
              </a:rPr>
              <a:t> </a:t>
            </a:r>
          </a:p>
          <a:p>
            <a:pPr marL="1314450" lvl="2" indent="-514350">
              <a:buClr>
                <a:srgbClr val="90C226"/>
              </a:buClr>
              <a:buFont typeface="+mj-lt"/>
              <a:buAutoNum type="arabicPeriod"/>
            </a:pPr>
            <a:endParaRPr lang="en-US" sz="800" dirty="0">
              <a:solidFill>
                <a:srgbClr val="FF0000"/>
              </a:solidFill>
            </a:endParaRPr>
          </a:p>
          <a:p>
            <a:pPr marL="1314450" lvl="2" indent="-514350">
              <a:buClr>
                <a:srgbClr val="90C226"/>
              </a:buClr>
              <a:buFont typeface="+mj-lt"/>
              <a:buAutoNum type="arabicPeriod"/>
            </a:pPr>
            <a:r>
              <a:rPr lang="en-US" sz="3200" dirty="0">
                <a:solidFill>
                  <a:srgbClr val="FF0000"/>
                </a:solidFill>
              </a:rPr>
              <a:t>Identify the hazards of each step.</a:t>
            </a:r>
          </a:p>
          <a:p>
            <a:pPr marL="1314450" lvl="2" indent="-514350">
              <a:buClr>
                <a:srgbClr val="90C226"/>
              </a:buClr>
              <a:buFont typeface="+mj-lt"/>
              <a:buAutoNum type="arabicPeriod"/>
            </a:pPr>
            <a:endParaRPr lang="en-US" sz="800" dirty="0">
              <a:solidFill>
                <a:srgbClr val="FF0000"/>
              </a:solidFill>
            </a:endParaRPr>
          </a:p>
          <a:p>
            <a:pPr marL="1314450" lvl="2" indent="-514350">
              <a:buClr>
                <a:srgbClr val="90C226"/>
              </a:buClr>
              <a:buFont typeface="+mj-lt"/>
              <a:buAutoNum type="arabicPeriod"/>
            </a:pPr>
            <a:r>
              <a:rPr lang="en-US" sz="3200" dirty="0">
                <a:solidFill>
                  <a:srgbClr val="FF0000"/>
                </a:solidFill>
              </a:rPr>
              <a:t>Establish ways to eliminate or reduce the hazards.</a:t>
            </a:r>
            <a:endParaRPr kumimoji="0" lang="en-US" sz="3200" b="0" i="0" u="none" strike="noStrike" kern="1200" cap="none" spc="0" normalizeH="0" baseline="0" noProof="0" dirty="0">
              <a:ln>
                <a:noFill/>
              </a:ln>
              <a:solidFill>
                <a:srgbClr val="FF0000"/>
              </a:solidFill>
              <a:effectLst/>
              <a:uLnTx/>
              <a:uFillTx/>
              <a:latin typeface="Trebuchet MS" panose="020B0603020202020204"/>
            </a:endParaRPr>
          </a:p>
        </p:txBody>
      </p:sp>
    </p:spTree>
    <p:extLst>
      <p:ext uri="{BB962C8B-B14F-4D97-AF65-F5344CB8AC3E}">
        <p14:creationId xmlns:p14="http://schemas.microsoft.com/office/powerpoint/2010/main" val="18183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 calcmode="lin" valueType="num">
                                      <p:cBhvr>
                                        <p:cTn id="1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7">
                                            <p:txEl>
                                              <p:pRg st="4" end="4"/>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calcmode="lin" valueType="num">
                                      <p:cBhvr>
                                        <p:cTn id="1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3"/>
          <p:cNvSpPr>
            <a:spLocks noGrp="1"/>
          </p:cNvSpPr>
          <p:nvPr>
            <p:ph type="title"/>
          </p:nvPr>
        </p:nvSpPr>
        <p:spPr>
          <a:xfrm>
            <a:off x="1997611" y="201636"/>
            <a:ext cx="4983359" cy="1320800"/>
          </a:xfrm>
        </p:spPr>
        <p:txBody>
          <a:bodyPr>
            <a:normAutofit/>
          </a:bodyPr>
          <a:lstStyle/>
          <a:p>
            <a:pPr algn="ctr"/>
            <a:r>
              <a:rPr lang="en-US" sz="4000" b="1" dirty="0"/>
              <a:t>Knowledge Check 3</a:t>
            </a:r>
          </a:p>
        </p:txBody>
      </p:sp>
      <p:sp>
        <p:nvSpPr>
          <p:cNvPr id="3" name="Content Placeholder 2"/>
          <p:cNvSpPr>
            <a:spLocks noGrp="1"/>
          </p:cNvSpPr>
          <p:nvPr>
            <p:ph idx="1"/>
          </p:nvPr>
        </p:nvSpPr>
        <p:spPr>
          <a:xfrm>
            <a:off x="994116" y="1323536"/>
            <a:ext cx="8568983" cy="5134414"/>
          </a:xfrm>
        </p:spPr>
        <p:txBody>
          <a:bodyPr>
            <a:normAutofit/>
          </a:bodyPr>
          <a:lstStyle/>
          <a:p>
            <a:pPr marL="514350" indent="-514350">
              <a:buFont typeface="+mj-lt"/>
              <a:buAutoNum type="arabicPeriod" startAt="3"/>
            </a:pPr>
            <a:r>
              <a:rPr lang="en-US" sz="3200" b="1" dirty="0"/>
              <a:t>Why is P.P.E. considered  the Least Effective means to protect workers?</a:t>
            </a:r>
          </a:p>
          <a:p>
            <a:pPr marL="0" indent="0">
              <a:buNone/>
            </a:pPr>
            <a:endParaRPr lang="en-US" sz="3200" b="1" dirty="0"/>
          </a:p>
          <a:p>
            <a:pPr marL="800100" lvl="2" indent="0">
              <a:buNone/>
            </a:pPr>
            <a:r>
              <a:rPr lang="en-US" sz="3200" b="1" dirty="0">
                <a:solidFill>
                  <a:srgbClr val="FF0000"/>
                </a:solidFill>
                <a:latin typeface="Roboto"/>
              </a:rPr>
              <a:t>PPE</a:t>
            </a:r>
            <a:r>
              <a:rPr lang="en-US" sz="3200" dirty="0">
                <a:solidFill>
                  <a:srgbClr val="FF0000"/>
                </a:solidFill>
                <a:latin typeface="Roboto"/>
              </a:rPr>
              <a:t> is the </a:t>
            </a:r>
            <a:r>
              <a:rPr lang="en-US" sz="3200" b="1" dirty="0">
                <a:solidFill>
                  <a:srgbClr val="FF0000"/>
                </a:solidFill>
                <a:latin typeface="Roboto"/>
              </a:rPr>
              <a:t>least effective</a:t>
            </a:r>
            <a:r>
              <a:rPr lang="en-US" sz="3200" dirty="0">
                <a:solidFill>
                  <a:srgbClr val="FF0000"/>
                </a:solidFill>
                <a:latin typeface="Roboto"/>
              </a:rPr>
              <a:t> way to protect workers from hazards because it puts the worker in contact with the HAZARD, </a:t>
            </a:r>
          </a:p>
          <a:p>
            <a:pPr marL="800100" lvl="2" indent="0">
              <a:buNone/>
            </a:pPr>
            <a:endParaRPr lang="en-US" sz="1050" dirty="0">
              <a:solidFill>
                <a:srgbClr val="FF0000"/>
              </a:solidFill>
              <a:latin typeface="Roboto"/>
            </a:endParaRPr>
          </a:p>
          <a:p>
            <a:pPr marL="800100" lvl="2" indent="0">
              <a:buNone/>
            </a:pPr>
            <a:r>
              <a:rPr lang="en-US" sz="3200" dirty="0">
                <a:solidFill>
                  <a:srgbClr val="FF0000"/>
                </a:solidFill>
                <a:latin typeface="Roboto"/>
              </a:rPr>
              <a:t>If the equipment fails, workers are exposed to the hazard.</a:t>
            </a:r>
            <a:endParaRPr lang="en-US" sz="3200" dirty="0">
              <a:solidFill>
                <a:srgbClr val="FF0000"/>
              </a:solidFill>
            </a:endParaRPr>
          </a:p>
        </p:txBody>
      </p:sp>
    </p:spTree>
    <p:extLst>
      <p:ext uri="{BB962C8B-B14F-4D97-AF65-F5344CB8AC3E}">
        <p14:creationId xmlns:p14="http://schemas.microsoft.com/office/powerpoint/2010/main" val="374680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all Protection and Prevention">
            <a:extLst>
              <a:ext uri="{FF2B5EF4-FFF2-40B4-BE49-F238E27FC236}">
                <a16:creationId xmlns:a16="http://schemas.microsoft.com/office/drawing/2014/main" id="{CD7A5D2A-8A52-4F82-A760-861DF5E2A735}"/>
              </a:ext>
            </a:extLst>
          </p:cNvPr>
          <p:cNvSpPr txBox="1"/>
          <p:nvPr/>
        </p:nvSpPr>
        <p:spPr>
          <a:xfrm>
            <a:off x="137541"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Personal Protective Equipment</a:t>
            </a:r>
          </a:p>
        </p:txBody>
      </p:sp>
      <p:sp>
        <p:nvSpPr>
          <p:cNvPr id="2" name="Title 1"/>
          <p:cNvSpPr>
            <a:spLocks noGrp="1"/>
          </p:cNvSpPr>
          <p:nvPr>
            <p:ph type="title"/>
          </p:nvPr>
        </p:nvSpPr>
        <p:spPr/>
        <p:txBody>
          <a:bodyPr anchor="ctr">
            <a:normAutofit/>
          </a:bodyPr>
          <a:lstStyle/>
          <a:p>
            <a:r>
              <a:rPr lang="en-US" sz="5400" b="1" dirty="0"/>
              <a:t>   Welcome</a:t>
            </a:r>
          </a:p>
        </p:txBody>
      </p:sp>
      <p:sp>
        <p:nvSpPr>
          <p:cNvPr id="3" name="Content Placeholder 2"/>
          <p:cNvSpPr>
            <a:spLocks noGrp="1"/>
          </p:cNvSpPr>
          <p:nvPr>
            <p:ph idx="4294967295"/>
          </p:nvPr>
        </p:nvSpPr>
        <p:spPr>
          <a:xfrm>
            <a:off x="5695950" y="1109663"/>
            <a:ext cx="6496050" cy="5099050"/>
          </a:xfrm>
        </p:spPr>
        <p:txBody>
          <a:bodyPr anchor="ctr">
            <a:normAutofit/>
          </a:bodyPr>
          <a:lstStyle/>
          <a:p>
            <a:pPr>
              <a:buFont typeface="Arial" panose="020B0604020202020204" pitchFamily="34" charset="0"/>
              <a:buChar char="•"/>
            </a:pPr>
            <a:r>
              <a:rPr lang="en-US" sz="2800" b="1" dirty="0"/>
              <a:t>What must happen before PPE?</a:t>
            </a:r>
          </a:p>
          <a:p>
            <a:pPr>
              <a:buFont typeface="Arial" panose="020B0604020202020204" pitchFamily="34" charset="0"/>
              <a:buChar char="•"/>
            </a:pPr>
            <a:endParaRPr lang="en-US" b="1" dirty="0"/>
          </a:p>
          <a:p>
            <a:pPr>
              <a:buFont typeface="Arial" panose="020B0604020202020204" pitchFamily="34" charset="0"/>
              <a:buChar char="•"/>
            </a:pPr>
            <a:r>
              <a:rPr lang="en-US" sz="2800" b="1" dirty="0"/>
              <a:t>What is a Job Hazard Analysis?</a:t>
            </a:r>
          </a:p>
          <a:p>
            <a:pPr>
              <a:buFont typeface="Arial" panose="020B0604020202020204" pitchFamily="34" charset="0"/>
              <a:buChar char="•"/>
            </a:pPr>
            <a:endParaRPr lang="en-US" b="1" dirty="0"/>
          </a:p>
          <a:p>
            <a:pPr>
              <a:buFont typeface="Arial" panose="020B0604020202020204" pitchFamily="34" charset="0"/>
              <a:buChar char="•"/>
            </a:pPr>
            <a:r>
              <a:rPr lang="en-US" sz="2800" b="1" dirty="0"/>
              <a:t>How to wear Personal Protective Equipment, correctly.</a:t>
            </a:r>
          </a:p>
          <a:p>
            <a:pPr>
              <a:buFont typeface="Arial" panose="020B0604020202020204" pitchFamily="34" charset="0"/>
              <a:buChar char="•"/>
            </a:pPr>
            <a:endParaRPr lang="en-US" b="1" dirty="0"/>
          </a:p>
          <a:p>
            <a:pPr>
              <a:buFont typeface="Arial" panose="020B0604020202020204" pitchFamily="34" charset="0"/>
              <a:buChar char="•"/>
            </a:pPr>
            <a:r>
              <a:rPr lang="en-US" sz="2800" b="1" dirty="0"/>
              <a:t>Pictograms on labels of chemicals… WHY?</a:t>
            </a:r>
          </a:p>
        </p:txBody>
      </p:sp>
    </p:spTree>
    <p:extLst>
      <p:ext uri="{BB962C8B-B14F-4D97-AF65-F5344CB8AC3E}">
        <p14:creationId xmlns:p14="http://schemas.microsoft.com/office/powerpoint/2010/main" val="1141791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4"/>
          <p:cNvSpPr>
            <a:spLocks noGrp="1"/>
          </p:cNvSpPr>
          <p:nvPr>
            <p:ph type="title"/>
          </p:nvPr>
        </p:nvSpPr>
        <p:spPr>
          <a:xfrm>
            <a:off x="1997611" y="201636"/>
            <a:ext cx="4983359" cy="1320800"/>
          </a:xfrm>
        </p:spPr>
        <p:txBody>
          <a:bodyPr>
            <a:normAutofit/>
          </a:bodyPr>
          <a:lstStyle/>
          <a:p>
            <a:pPr algn="ctr"/>
            <a:r>
              <a:rPr lang="en-US" sz="4000" b="1" dirty="0"/>
              <a:t>Knowledge Check 4</a:t>
            </a:r>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190500" y="1092301"/>
            <a:ext cx="9810750" cy="59942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marR="0" lvl="0" indent="-514350" algn="l" defTabSz="457200" rtl="0" eaLnBrk="1" fontAlgn="auto" latinLnBrk="0" hangingPunct="1">
              <a:lnSpc>
                <a:spcPct val="100000"/>
              </a:lnSpc>
              <a:spcBef>
                <a:spcPts val="1000"/>
              </a:spcBef>
              <a:spcAft>
                <a:spcPts val="0"/>
              </a:spcAft>
              <a:buClr>
                <a:srgbClr val="90C226"/>
              </a:buClr>
              <a:buSzPct val="80000"/>
              <a:buFont typeface="+mj-lt"/>
              <a:buAutoNum type="arabicPeriod" startAt="4"/>
              <a:tabLst/>
              <a:defRPr/>
            </a:pPr>
            <a:r>
              <a:rPr kumimoji="0" lang="en-US" sz="3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Eye Protection Must Meet What Standard? </a:t>
            </a:r>
          </a:p>
          <a:p>
            <a:pPr marL="514350" marR="0" lvl="0" indent="-514350" algn="l" defTabSz="457200" rtl="0" eaLnBrk="1" fontAlgn="auto" latinLnBrk="0" hangingPunct="1">
              <a:lnSpc>
                <a:spcPct val="100000"/>
              </a:lnSpc>
              <a:spcBef>
                <a:spcPts val="1000"/>
              </a:spcBef>
              <a:spcAft>
                <a:spcPts val="0"/>
              </a:spcAft>
              <a:buClr>
                <a:srgbClr val="90C226"/>
              </a:buClr>
              <a:buSzPct val="80000"/>
              <a:buFont typeface="+mj-lt"/>
              <a:buAutoNum type="arabicPeriod" startAt="4"/>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514350" marR="0" lvl="0" indent="-514350" algn="l" defTabSz="457200" rtl="0" eaLnBrk="1" fontAlgn="auto" latinLnBrk="0" hangingPunct="1">
              <a:lnSpc>
                <a:spcPct val="100000"/>
              </a:lnSpc>
              <a:spcBef>
                <a:spcPts val="1000"/>
              </a:spcBef>
              <a:spcAft>
                <a:spcPts val="0"/>
              </a:spcAft>
              <a:buClr>
                <a:srgbClr val="90C226"/>
              </a:buClr>
              <a:buSzPct val="80000"/>
              <a:buFont typeface="+mj-lt"/>
              <a:buAutoNum type="arabicPeriod" startAt="4"/>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400050" lvl="1" indent="0">
              <a:buClr>
                <a:srgbClr val="90C226"/>
              </a:buClr>
              <a:buNone/>
            </a:pPr>
            <a:r>
              <a:rPr lang="en-US" sz="2800" dirty="0">
                <a:solidFill>
                  <a:srgbClr val="FF0000"/>
                </a:solidFill>
                <a:latin typeface="Verdana" panose="020B0604030504040204" pitchFamily="34" charset="0"/>
                <a:ea typeface="Verdana" panose="020B0604030504040204" pitchFamily="34" charset="0"/>
              </a:rPr>
              <a:t>OSHA's eye protection standard, states that OSHA will accept eye protection that can be demonstrated to be at least as effective as protective eye and face protection devices that are constructed in accordance with: </a:t>
            </a:r>
          </a:p>
          <a:p>
            <a:pPr marL="400050" lvl="1" indent="0">
              <a:buClr>
                <a:srgbClr val="90C226"/>
              </a:buClr>
              <a:buNone/>
            </a:pPr>
            <a:endParaRPr lang="en-US" sz="800" dirty="0">
              <a:solidFill>
                <a:srgbClr val="FF0000"/>
              </a:solidFill>
              <a:latin typeface="Verdana" panose="020B0604030504040204" pitchFamily="34" charset="0"/>
              <a:ea typeface="Verdana" panose="020B0604030504040204" pitchFamily="34" charset="0"/>
            </a:endParaRPr>
          </a:p>
          <a:p>
            <a:pPr marL="400050" lvl="1" indent="0">
              <a:buClr>
                <a:srgbClr val="90C226"/>
              </a:buClr>
              <a:buNone/>
            </a:pPr>
            <a:endParaRPr lang="en-US" sz="800" dirty="0">
              <a:solidFill>
                <a:srgbClr val="FF0000"/>
              </a:solidFill>
              <a:latin typeface="Verdana" panose="020B0604030504040204" pitchFamily="34" charset="0"/>
              <a:ea typeface="Verdana" panose="020B0604030504040204" pitchFamily="34" charset="0"/>
            </a:endParaRPr>
          </a:p>
          <a:p>
            <a:pPr marL="400050" lvl="1" indent="0" algn="ctr">
              <a:buClr>
                <a:srgbClr val="90C226"/>
              </a:buClr>
              <a:buNone/>
            </a:pPr>
            <a:r>
              <a:rPr lang="en-US" sz="3600" b="1" dirty="0">
                <a:solidFill>
                  <a:srgbClr val="FF0000"/>
                </a:solidFill>
                <a:latin typeface="Verdana" panose="020B0604030504040204" pitchFamily="34" charset="0"/>
                <a:ea typeface="Verdana" panose="020B0604030504040204" pitchFamily="34" charset="0"/>
              </a:rPr>
              <a:t>ANSI Z87.1</a:t>
            </a:r>
            <a:endParaRPr lang="en-US" sz="800" b="1" dirty="0">
              <a:solidFill>
                <a:srgbClr val="FF0000"/>
              </a:solidFill>
              <a:latin typeface="Verdana" panose="020B0604030504040204" pitchFamily="34" charset="0"/>
              <a:ea typeface="Verdana" panose="020B0604030504040204" pitchFamily="34" charset="0"/>
            </a:endParaRPr>
          </a:p>
          <a:p>
            <a:pPr marL="400050" lvl="1" indent="0" algn="ctr">
              <a:buClr>
                <a:srgbClr val="90C226"/>
              </a:buClr>
              <a:buNone/>
            </a:pPr>
            <a:r>
              <a:rPr lang="en-US" dirty="0">
                <a:solidFill>
                  <a:srgbClr val="FF0000"/>
                </a:solidFill>
              </a:rPr>
              <a:t>American National Standards Institute</a:t>
            </a:r>
            <a:endParaRPr kumimoji="0" lang="en-US" sz="36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0061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 calcmode="lin" valueType="num">
                                      <p:cBhvr>
                                        <p:cTn id="12"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4" dur="500"/>
                                        <p:tgtEl>
                                          <p:spTgt spid="7">
                                            <p:txEl>
                                              <p:pRg st="6" end="6"/>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 calcmode="lin" valueType="num">
                                      <p:cBhvr>
                                        <p:cTn id="17"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19"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5"/>
          <p:cNvSpPr>
            <a:spLocks noGrp="1"/>
          </p:cNvSpPr>
          <p:nvPr>
            <p:ph type="title"/>
          </p:nvPr>
        </p:nvSpPr>
        <p:spPr>
          <a:xfrm>
            <a:off x="1997611" y="201636"/>
            <a:ext cx="4983359" cy="1320800"/>
          </a:xfrm>
        </p:spPr>
        <p:txBody>
          <a:bodyPr>
            <a:normAutofit/>
          </a:bodyPr>
          <a:lstStyle/>
          <a:p>
            <a:pPr algn="ctr"/>
            <a:r>
              <a:rPr lang="en-US" sz="4000" b="1" dirty="0"/>
              <a:t>Knowledge Check 5</a:t>
            </a:r>
          </a:p>
        </p:txBody>
      </p:sp>
      <p:sp>
        <p:nvSpPr>
          <p:cNvPr id="5" name="Content Placeholder 2">
            <a:extLst>
              <a:ext uri="{FF2B5EF4-FFF2-40B4-BE49-F238E27FC236}">
                <a16:creationId xmlns:a16="http://schemas.microsoft.com/office/drawing/2014/main" id="{1DE09D47-700C-484B-B463-293238766176}"/>
              </a:ext>
            </a:extLst>
          </p:cNvPr>
          <p:cNvSpPr>
            <a:spLocks noGrp="1"/>
          </p:cNvSpPr>
          <p:nvPr>
            <p:ph idx="1"/>
          </p:nvPr>
        </p:nvSpPr>
        <p:spPr>
          <a:xfrm>
            <a:off x="914399" y="1295398"/>
            <a:ext cx="8667751" cy="6229352"/>
          </a:xfrm>
        </p:spPr>
        <p:txBody>
          <a:bodyPr>
            <a:normAutofit/>
          </a:bodyPr>
          <a:lstStyle/>
          <a:p>
            <a:pPr marL="514350" indent="-514350">
              <a:buFont typeface="+mj-lt"/>
              <a:buAutoNum type="arabicPeriod" startAt="5"/>
            </a:pPr>
            <a:r>
              <a:rPr lang="en-US" sz="3200" b="1" dirty="0"/>
              <a:t>Respiratory protection, meets what standard?</a:t>
            </a:r>
          </a:p>
          <a:p>
            <a:pPr marL="0" indent="0">
              <a:buNone/>
            </a:pPr>
            <a:endParaRPr lang="en-US" sz="900" dirty="0"/>
          </a:p>
          <a:p>
            <a:pPr marL="0" indent="0">
              <a:buNone/>
            </a:pPr>
            <a:endParaRPr lang="en-US" sz="900" dirty="0"/>
          </a:p>
          <a:p>
            <a:pPr marL="0" indent="0">
              <a:buNone/>
            </a:pPr>
            <a:r>
              <a:rPr lang="en-US" sz="2800" dirty="0">
                <a:solidFill>
                  <a:srgbClr val="FF0000"/>
                </a:solidFill>
              </a:rPr>
              <a:t>OSHA revised its Respiratory Protection Standard in 1998. </a:t>
            </a:r>
          </a:p>
          <a:p>
            <a:pPr marL="0" indent="0">
              <a:buNone/>
            </a:pPr>
            <a:r>
              <a:rPr lang="en-US" sz="2800" dirty="0">
                <a:solidFill>
                  <a:srgbClr val="FF0000"/>
                </a:solidFill>
              </a:rPr>
              <a:t>The new American National Standard Practices for Respiratory Protection, Z88.2-2015, was approved by ANSI on March 4, 2015, </a:t>
            </a:r>
          </a:p>
          <a:p>
            <a:pPr marL="0" indent="0">
              <a:buNone/>
            </a:pPr>
            <a:endParaRPr lang="en-US" sz="1000" dirty="0"/>
          </a:p>
          <a:p>
            <a:pPr marL="0" indent="0" algn="ctr">
              <a:buNone/>
            </a:pPr>
            <a:r>
              <a:rPr lang="en-US" sz="3600" b="1" dirty="0">
                <a:solidFill>
                  <a:srgbClr val="FF0000"/>
                </a:solidFill>
                <a:latin typeface="Verdana" panose="020B0604030504040204" pitchFamily="34" charset="0"/>
                <a:ea typeface="Verdana" panose="020B0604030504040204" pitchFamily="34" charset="0"/>
              </a:rPr>
              <a:t>ANSI Z88.2</a:t>
            </a:r>
          </a:p>
          <a:p>
            <a:pPr marL="400050" lvl="1" indent="0" algn="ctr">
              <a:spcBef>
                <a:spcPts val="0"/>
              </a:spcBef>
              <a:buClr>
                <a:srgbClr val="90C226"/>
              </a:buClr>
              <a:buSzTx/>
              <a:buNone/>
            </a:pPr>
            <a:r>
              <a:rPr lang="en-US" sz="1800" dirty="0">
                <a:solidFill>
                  <a:srgbClr val="FF0000"/>
                </a:solidFill>
              </a:rPr>
              <a:t>American National Standards Institute</a:t>
            </a:r>
            <a:endParaRPr lang="en-US" sz="3600" b="1" dirty="0">
              <a:solidFill>
                <a:srgbClr val="FF0000"/>
              </a:solidFill>
              <a:latin typeface="Verdana" panose="020B0604030504040204" pitchFamily="34" charset="0"/>
              <a:ea typeface="Verdana" panose="020B0604030504040204" pitchFamily="34" charset="0"/>
            </a:endParaRPr>
          </a:p>
          <a:p>
            <a:pPr marL="0" indent="0">
              <a:buNone/>
            </a:pPr>
            <a:endParaRPr lang="en-US" sz="2800" dirty="0"/>
          </a:p>
        </p:txBody>
      </p:sp>
    </p:spTree>
    <p:extLst>
      <p:ext uri="{BB962C8B-B14F-4D97-AF65-F5344CB8AC3E}">
        <p14:creationId xmlns:p14="http://schemas.microsoft.com/office/powerpoint/2010/main" val="331424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 calcmode="lin" valueType="num">
                                      <p:cBhvr>
                                        <p:cTn id="1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5">
                                            <p:txEl>
                                              <p:pRg st="4" end="4"/>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 calcmode="lin" valueType="num">
                                      <p:cBhvr>
                                        <p:cTn id="1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5">
                                            <p:txEl>
                                              <p:pRg st="6" end="6"/>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 calcmode="lin" valueType="num">
                                      <p:cBhvr>
                                        <p:cTn id="22"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2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6"/>
          <p:cNvSpPr>
            <a:spLocks noGrp="1"/>
          </p:cNvSpPr>
          <p:nvPr>
            <p:ph type="title"/>
          </p:nvPr>
        </p:nvSpPr>
        <p:spPr>
          <a:xfrm>
            <a:off x="1997611" y="201636"/>
            <a:ext cx="4983359" cy="1320800"/>
          </a:xfrm>
        </p:spPr>
        <p:txBody>
          <a:bodyPr>
            <a:normAutofit/>
          </a:bodyPr>
          <a:lstStyle/>
          <a:p>
            <a:pPr algn="ctr"/>
            <a:r>
              <a:rPr lang="en-US" sz="4000" b="1" dirty="0"/>
              <a:t>Knowledge Check 6</a:t>
            </a:r>
          </a:p>
        </p:txBody>
      </p:sp>
      <p:sp>
        <p:nvSpPr>
          <p:cNvPr id="5" name="Content Placeholder 2">
            <a:extLst>
              <a:ext uri="{FF2B5EF4-FFF2-40B4-BE49-F238E27FC236}">
                <a16:creationId xmlns:a16="http://schemas.microsoft.com/office/drawing/2014/main" id="{1DE09D47-700C-484B-B463-293238766176}"/>
              </a:ext>
            </a:extLst>
          </p:cNvPr>
          <p:cNvSpPr>
            <a:spLocks noGrp="1"/>
          </p:cNvSpPr>
          <p:nvPr>
            <p:ph idx="1"/>
          </p:nvPr>
        </p:nvSpPr>
        <p:spPr>
          <a:xfrm>
            <a:off x="552449" y="1276348"/>
            <a:ext cx="9277351" cy="5162552"/>
          </a:xfrm>
        </p:spPr>
        <p:txBody>
          <a:bodyPr>
            <a:normAutofit/>
          </a:bodyPr>
          <a:lstStyle/>
          <a:p>
            <a:pPr marL="514350" indent="-514350">
              <a:buFont typeface="+mj-lt"/>
              <a:buAutoNum type="arabicPeriod" startAt="6"/>
            </a:pPr>
            <a:r>
              <a:rPr lang="en-US" sz="3200" b="1" dirty="0"/>
              <a:t>Before you can be trained and fit tested on Respiratory Protection…. What will the worker need to bring in?</a:t>
            </a:r>
            <a:r>
              <a:rPr lang="en-US" sz="800" b="1" dirty="0"/>
              <a:t> </a:t>
            </a:r>
          </a:p>
          <a:p>
            <a:pPr marL="0" indent="0">
              <a:buNone/>
            </a:pPr>
            <a:r>
              <a:rPr lang="en-US" sz="800" b="1" dirty="0"/>
              <a:t> </a:t>
            </a:r>
          </a:p>
          <a:p>
            <a:pPr marL="0" indent="0">
              <a:buNone/>
            </a:pPr>
            <a:r>
              <a:rPr lang="en-US" sz="2800" dirty="0">
                <a:solidFill>
                  <a:srgbClr val="FF0000"/>
                </a:solidFill>
              </a:rPr>
              <a:t>A Medical Evaluation cleared by their doctor.</a:t>
            </a:r>
          </a:p>
          <a:p>
            <a:pPr marL="0" indent="0">
              <a:buNone/>
            </a:pPr>
            <a:endParaRPr lang="en-US" sz="3200" b="1" dirty="0">
              <a:solidFill>
                <a:srgbClr val="FF0000"/>
              </a:solidFill>
            </a:endParaRPr>
          </a:p>
        </p:txBody>
      </p:sp>
    </p:spTree>
    <p:extLst>
      <p:ext uri="{BB962C8B-B14F-4D97-AF65-F5344CB8AC3E}">
        <p14:creationId xmlns:p14="http://schemas.microsoft.com/office/powerpoint/2010/main" val="311114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s 6, 7"/>
          <p:cNvSpPr>
            <a:spLocks noGrp="1"/>
          </p:cNvSpPr>
          <p:nvPr>
            <p:ph type="title"/>
          </p:nvPr>
        </p:nvSpPr>
        <p:spPr>
          <a:xfrm>
            <a:off x="1997611" y="201636"/>
            <a:ext cx="4983359" cy="1320800"/>
          </a:xfrm>
        </p:spPr>
        <p:txBody>
          <a:bodyPr>
            <a:normAutofit/>
          </a:bodyPr>
          <a:lstStyle/>
          <a:p>
            <a:pPr algn="ctr"/>
            <a:r>
              <a:rPr lang="en-US" sz="4000" b="1" dirty="0"/>
              <a:t>Knowledge Check 7</a:t>
            </a:r>
          </a:p>
        </p:txBody>
      </p:sp>
      <p:sp>
        <p:nvSpPr>
          <p:cNvPr id="5" name="Content Placeholder 2">
            <a:extLst>
              <a:ext uri="{FF2B5EF4-FFF2-40B4-BE49-F238E27FC236}">
                <a16:creationId xmlns:a16="http://schemas.microsoft.com/office/drawing/2014/main" id="{1DE09D47-700C-484B-B463-293238766176}"/>
              </a:ext>
            </a:extLst>
          </p:cNvPr>
          <p:cNvSpPr>
            <a:spLocks noGrp="1"/>
          </p:cNvSpPr>
          <p:nvPr>
            <p:ph idx="1"/>
          </p:nvPr>
        </p:nvSpPr>
        <p:spPr>
          <a:xfrm>
            <a:off x="552449" y="1276348"/>
            <a:ext cx="9201151" cy="5380016"/>
          </a:xfrm>
        </p:spPr>
        <p:txBody>
          <a:bodyPr>
            <a:normAutofit lnSpcReduction="10000"/>
          </a:bodyPr>
          <a:lstStyle/>
          <a:p>
            <a:pPr marL="514350" indent="-514350">
              <a:buFont typeface="+mj-lt"/>
              <a:buAutoNum type="arabicPeriod" startAt="6"/>
            </a:pPr>
            <a:r>
              <a:rPr lang="en-US" sz="3200" b="1" dirty="0"/>
              <a:t>Before you can be trained and fit tested on Respiratory Protection…. What will the worker need to bring in?</a:t>
            </a:r>
            <a:r>
              <a:rPr lang="en-US" sz="800" b="1" dirty="0"/>
              <a:t> </a:t>
            </a:r>
          </a:p>
          <a:p>
            <a:pPr marL="0" indent="0">
              <a:buNone/>
            </a:pPr>
            <a:r>
              <a:rPr lang="en-US" sz="800" b="1" dirty="0"/>
              <a:t> </a:t>
            </a:r>
          </a:p>
          <a:p>
            <a:pPr marL="0" indent="0">
              <a:buNone/>
            </a:pPr>
            <a:r>
              <a:rPr lang="en-US" sz="2800" dirty="0">
                <a:solidFill>
                  <a:srgbClr val="FF0000"/>
                </a:solidFill>
              </a:rPr>
              <a:t>A Medical Evaluation cleared by their doctor.</a:t>
            </a:r>
          </a:p>
          <a:p>
            <a:pPr marL="0" indent="0">
              <a:buNone/>
            </a:pPr>
            <a:endParaRPr lang="en-US" sz="3200" b="1" dirty="0">
              <a:solidFill>
                <a:srgbClr val="FF0000"/>
              </a:solidFill>
            </a:endParaRPr>
          </a:p>
          <a:p>
            <a:pPr marL="514350" indent="-514350">
              <a:buFont typeface="+mj-lt"/>
              <a:buAutoNum type="arabicPeriod" startAt="7"/>
            </a:pPr>
            <a:r>
              <a:rPr lang="en-US" sz="3200" b="1" dirty="0">
                <a:solidFill>
                  <a:schemeClr val="tx1">
                    <a:lumMod val="95000"/>
                    <a:lumOff val="5000"/>
                  </a:schemeClr>
                </a:solidFill>
              </a:rPr>
              <a:t>According to OSHA… How often must you be fit tested?</a:t>
            </a:r>
          </a:p>
          <a:p>
            <a:pPr marL="0" indent="0">
              <a:buNone/>
            </a:pPr>
            <a:r>
              <a:rPr lang="en-US" sz="800" dirty="0">
                <a:solidFill>
                  <a:schemeClr val="tx1">
                    <a:lumMod val="95000"/>
                    <a:lumOff val="5000"/>
                  </a:schemeClr>
                </a:solidFill>
              </a:rPr>
              <a:t> </a:t>
            </a:r>
          </a:p>
          <a:p>
            <a:pPr marL="0" indent="0">
              <a:buNone/>
            </a:pPr>
            <a:r>
              <a:rPr lang="en-US" sz="3200" dirty="0">
                <a:solidFill>
                  <a:srgbClr val="FF0000"/>
                </a:solidFill>
              </a:rPr>
              <a:t>At least once a year, or when a DIFFERENT Respirator is going to be assigned.</a:t>
            </a:r>
          </a:p>
          <a:p>
            <a:pPr marL="0" indent="0">
              <a:buNone/>
            </a:pPr>
            <a:r>
              <a:rPr lang="en-US" sz="800" dirty="0">
                <a:solidFill>
                  <a:srgbClr val="FF0000"/>
                </a:solidFill>
              </a:rPr>
              <a:t> </a:t>
            </a:r>
          </a:p>
        </p:txBody>
      </p:sp>
    </p:spTree>
    <p:extLst>
      <p:ext uri="{BB962C8B-B14F-4D97-AF65-F5344CB8AC3E}">
        <p14:creationId xmlns:p14="http://schemas.microsoft.com/office/powerpoint/2010/main" val="6868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anim calcmode="lin" valueType="num">
                                      <p:cBhvr additive="base">
                                        <p:cTn id="1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8"/>
          <p:cNvSpPr>
            <a:spLocks noGrp="1"/>
          </p:cNvSpPr>
          <p:nvPr>
            <p:ph type="title"/>
          </p:nvPr>
        </p:nvSpPr>
        <p:spPr>
          <a:xfrm>
            <a:off x="1997611" y="201636"/>
            <a:ext cx="4983359" cy="1320800"/>
          </a:xfrm>
        </p:spPr>
        <p:txBody>
          <a:bodyPr>
            <a:normAutofit/>
          </a:bodyPr>
          <a:lstStyle/>
          <a:p>
            <a:pPr algn="ctr"/>
            <a:r>
              <a:rPr lang="en-US" sz="4000" b="1" dirty="0"/>
              <a:t>Knowledge Check 8</a:t>
            </a:r>
          </a:p>
        </p:txBody>
      </p:sp>
      <p:sp>
        <p:nvSpPr>
          <p:cNvPr id="5" name="Content Placeholder 2">
            <a:extLst>
              <a:ext uri="{FF2B5EF4-FFF2-40B4-BE49-F238E27FC236}">
                <a16:creationId xmlns:a16="http://schemas.microsoft.com/office/drawing/2014/main" id="{1DE09D47-700C-484B-B463-293238766176}"/>
              </a:ext>
            </a:extLst>
          </p:cNvPr>
          <p:cNvSpPr>
            <a:spLocks noGrp="1"/>
          </p:cNvSpPr>
          <p:nvPr>
            <p:ph idx="1"/>
          </p:nvPr>
        </p:nvSpPr>
        <p:spPr>
          <a:xfrm>
            <a:off x="552449" y="1276348"/>
            <a:ext cx="9505951" cy="5581652"/>
          </a:xfrm>
        </p:spPr>
        <p:txBody>
          <a:bodyPr>
            <a:normAutofit/>
          </a:bodyPr>
          <a:lstStyle/>
          <a:p>
            <a:pPr marL="514350" indent="-514350">
              <a:buFont typeface="+mj-lt"/>
              <a:buAutoNum type="arabicPeriod" startAt="8"/>
            </a:pPr>
            <a:r>
              <a:rPr lang="en-US" sz="3200" b="1" dirty="0"/>
              <a:t>What Types of Hard Hats are available?</a:t>
            </a:r>
            <a:r>
              <a:rPr lang="en-US" sz="800" b="1" dirty="0"/>
              <a:t> </a:t>
            </a:r>
          </a:p>
          <a:p>
            <a:pPr marL="0" indent="0">
              <a:buNone/>
            </a:pPr>
            <a:r>
              <a:rPr lang="en-US" sz="800" b="1" dirty="0"/>
              <a:t> </a:t>
            </a:r>
          </a:p>
          <a:p>
            <a:pPr marL="0" indent="0">
              <a:buNone/>
            </a:pPr>
            <a:endParaRPr lang="en-US" sz="3000" b="1" dirty="0">
              <a:solidFill>
                <a:schemeClr val="tx1">
                  <a:lumMod val="95000"/>
                  <a:lumOff val="5000"/>
                </a:schemeClr>
              </a:solidFill>
            </a:endParaRPr>
          </a:p>
          <a:p>
            <a:pPr marL="0" indent="0" algn="ctr">
              <a:buNone/>
            </a:pPr>
            <a:endParaRPr lang="en-US" sz="3000" dirty="0">
              <a:solidFill>
                <a:schemeClr val="tx1">
                  <a:lumMod val="95000"/>
                  <a:lumOff val="5000"/>
                </a:schemeClr>
              </a:solidFill>
              <a:latin typeface="Verdana" panose="020B0604030504040204" pitchFamily="34" charset="0"/>
              <a:ea typeface="Verdana" panose="020B0604030504040204" pitchFamily="34" charset="0"/>
            </a:endParaRPr>
          </a:p>
          <a:p>
            <a:pPr marL="0" indent="0">
              <a:buNone/>
            </a:pP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2164344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8"/>
          <p:cNvSpPr>
            <a:spLocks noGrp="1"/>
          </p:cNvSpPr>
          <p:nvPr>
            <p:ph type="title"/>
          </p:nvPr>
        </p:nvSpPr>
        <p:spPr>
          <a:xfrm>
            <a:off x="1997611" y="201636"/>
            <a:ext cx="4983359" cy="1320800"/>
          </a:xfrm>
        </p:spPr>
        <p:txBody>
          <a:bodyPr>
            <a:normAutofit/>
          </a:bodyPr>
          <a:lstStyle/>
          <a:p>
            <a:pPr algn="ctr"/>
            <a:r>
              <a:rPr lang="en-US" sz="4000" b="1" dirty="0"/>
              <a:t>Knowledge Check 9</a:t>
            </a:r>
          </a:p>
        </p:txBody>
      </p:sp>
      <p:sp>
        <p:nvSpPr>
          <p:cNvPr id="5" name="Content Placeholder 2">
            <a:extLst>
              <a:ext uri="{FF2B5EF4-FFF2-40B4-BE49-F238E27FC236}">
                <a16:creationId xmlns:a16="http://schemas.microsoft.com/office/drawing/2014/main" id="{1DE09D47-700C-484B-B463-293238766176}"/>
              </a:ext>
            </a:extLst>
          </p:cNvPr>
          <p:cNvSpPr>
            <a:spLocks noGrp="1"/>
          </p:cNvSpPr>
          <p:nvPr>
            <p:ph idx="1"/>
          </p:nvPr>
        </p:nvSpPr>
        <p:spPr>
          <a:xfrm>
            <a:off x="552449" y="1276348"/>
            <a:ext cx="9505951" cy="5581652"/>
          </a:xfrm>
        </p:spPr>
        <p:txBody>
          <a:bodyPr>
            <a:normAutofit/>
          </a:bodyPr>
          <a:lstStyle/>
          <a:p>
            <a:pPr marL="514350" indent="-514350">
              <a:buFont typeface="+mj-lt"/>
              <a:buAutoNum type="arabicPeriod" startAt="8"/>
            </a:pPr>
            <a:r>
              <a:rPr lang="en-US" sz="3200" b="1" dirty="0"/>
              <a:t>What Types of Hard Hats are available?</a:t>
            </a:r>
            <a:r>
              <a:rPr lang="en-US" sz="800" b="1" dirty="0"/>
              <a:t> </a:t>
            </a:r>
          </a:p>
          <a:p>
            <a:pPr marL="0" indent="0">
              <a:buNone/>
            </a:pPr>
            <a:r>
              <a:rPr lang="en-US" sz="800" b="1" dirty="0"/>
              <a:t> </a:t>
            </a:r>
          </a:p>
          <a:p>
            <a:pPr marL="0" indent="0">
              <a:buNone/>
            </a:pPr>
            <a:endParaRPr lang="en-US" sz="3000" b="1" dirty="0">
              <a:solidFill>
                <a:schemeClr val="tx1">
                  <a:lumMod val="95000"/>
                  <a:lumOff val="5000"/>
                </a:schemeClr>
              </a:solidFill>
            </a:endParaRPr>
          </a:p>
          <a:p>
            <a:pPr marL="0" indent="0">
              <a:buNone/>
            </a:pPr>
            <a:r>
              <a:rPr lang="en-US" sz="3000" dirty="0">
                <a:solidFill>
                  <a:srgbClr val="FF0000"/>
                </a:solidFill>
                <a:latin typeface="Verdana" panose="020B0604030504040204" pitchFamily="34" charset="0"/>
                <a:ea typeface="Verdana" panose="020B0604030504040204" pitchFamily="34" charset="0"/>
              </a:rPr>
              <a:t>Hard Hat performance is divided into three categories: </a:t>
            </a:r>
            <a:r>
              <a:rPr lang="en-US" sz="800" dirty="0">
                <a:solidFill>
                  <a:srgbClr val="FF0000"/>
                </a:solidFill>
                <a:latin typeface="Verdana" panose="020B0604030504040204" pitchFamily="34" charset="0"/>
                <a:ea typeface="Verdana" panose="020B0604030504040204" pitchFamily="34" charset="0"/>
              </a:rPr>
              <a:t> </a:t>
            </a:r>
          </a:p>
          <a:p>
            <a:pPr marL="0" indent="0" algn="ctr">
              <a:buNone/>
            </a:pPr>
            <a:endParaRPr lang="en-US" sz="3000" dirty="0">
              <a:solidFill>
                <a:schemeClr val="tx1">
                  <a:lumMod val="95000"/>
                  <a:lumOff val="5000"/>
                </a:schemeClr>
              </a:solidFill>
              <a:latin typeface="Verdana" panose="020B0604030504040204" pitchFamily="34" charset="0"/>
              <a:ea typeface="Verdana" panose="020B0604030504040204" pitchFamily="34" charset="0"/>
            </a:endParaRPr>
          </a:p>
          <a:p>
            <a:pPr marL="0" indent="0">
              <a:buNone/>
            </a:pPr>
            <a:endParaRPr lang="en-US" sz="3200" b="1" dirty="0">
              <a:solidFill>
                <a:schemeClr val="tx1">
                  <a:lumMod val="95000"/>
                  <a:lumOff val="5000"/>
                </a:schemeClr>
              </a:solidFill>
            </a:endParaRPr>
          </a:p>
        </p:txBody>
      </p:sp>
      <p:sp>
        <p:nvSpPr>
          <p:cNvPr id="3" name="TextBox 2">
            <a:extLst>
              <a:ext uri="{FF2B5EF4-FFF2-40B4-BE49-F238E27FC236}">
                <a16:creationId xmlns:a16="http://schemas.microsoft.com/office/drawing/2014/main" id="{1D29B51E-2EA9-49D1-9126-79D639B9B717}"/>
              </a:ext>
            </a:extLst>
          </p:cNvPr>
          <p:cNvSpPr txBox="1"/>
          <p:nvPr/>
        </p:nvSpPr>
        <p:spPr>
          <a:xfrm>
            <a:off x="2529588" y="4286250"/>
            <a:ext cx="4619983" cy="1733808"/>
          </a:xfrm>
          <a:prstGeom prst="rect">
            <a:avLst/>
          </a:prstGeom>
          <a:noFill/>
        </p:spPr>
        <p:txBody>
          <a:bodyPr wrap="none" rtlCol="0">
            <a:spAutoFit/>
          </a:bodyPr>
          <a:lstStyle/>
          <a:p>
            <a:pPr marL="342900" lvl="0" indent="-342900">
              <a:spcBef>
                <a:spcPts val="1000"/>
              </a:spcBef>
              <a:buClr>
                <a:srgbClr val="90C226"/>
              </a:buClr>
              <a:buSzPct val="80000"/>
              <a:buFont typeface="Wingdings" panose="05000000000000000000" pitchFamily="2" charset="2"/>
              <a:buChar char="§"/>
            </a:pPr>
            <a:r>
              <a:rPr lang="en-US" sz="3000" b="1" dirty="0">
                <a:solidFill>
                  <a:srgbClr val="FF0000"/>
                </a:solidFill>
                <a:latin typeface="Verdana" panose="020B0604030504040204" pitchFamily="34" charset="0"/>
                <a:ea typeface="Verdana" panose="020B0604030504040204" pitchFamily="34" charset="0"/>
              </a:rPr>
              <a:t>Class E</a:t>
            </a:r>
            <a:r>
              <a:rPr lang="en-US" sz="3000" dirty="0">
                <a:solidFill>
                  <a:srgbClr val="FF0000"/>
                </a:solidFill>
                <a:latin typeface="Verdana" panose="020B0604030504040204" pitchFamily="34" charset="0"/>
                <a:ea typeface="Verdana" panose="020B0604030504040204" pitchFamily="34" charset="0"/>
              </a:rPr>
              <a:t>, Electrical.</a:t>
            </a:r>
          </a:p>
          <a:p>
            <a:pPr marL="342900" lvl="0" indent="-342900">
              <a:spcBef>
                <a:spcPts val="1000"/>
              </a:spcBef>
              <a:buClr>
                <a:srgbClr val="90C226"/>
              </a:buClr>
              <a:buSzPct val="80000"/>
              <a:buFont typeface="Wingdings" panose="05000000000000000000" pitchFamily="2" charset="2"/>
              <a:buChar char="§"/>
            </a:pPr>
            <a:r>
              <a:rPr lang="en-US" sz="3000" b="1" dirty="0">
                <a:solidFill>
                  <a:srgbClr val="FF0000"/>
                </a:solidFill>
                <a:latin typeface="Verdana" panose="020B0604030504040204" pitchFamily="34" charset="0"/>
                <a:ea typeface="Verdana" panose="020B0604030504040204" pitchFamily="34" charset="0"/>
              </a:rPr>
              <a:t>Class G</a:t>
            </a:r>
            <a:r>
              <a:rPr lang="en-US" sz="3000" dirty="0">
                <a:solidFill>
                  <a:srgbClr val="FF0000"/>
                </a:solidFill>
                <a:latin typeface="Verdana" panose="020B0604030504040204" pitchFamily="34" charset="0"/>
                <a:ea typeface="Verdana" panose="020B0604030504040204" pitchFamily="34" charset="0"/>
              </a:rPr>
              <a:t>, General.</a:t>
            </a:r>
          </a:p>
          <a:p>
            <a:pPr marL="342900" lvl="0" indent="-342900">
              <a:spcBef>
                <a:spcPts val="1000"/>
              </a:spcBef>
              <a:buClr>
                <a:srgbClr val="90C226"/>
              </a:buClr>
              <a:buSzPct val="80000"/>
              <a:buFont typeface="Wingdings" panose="05000000000000000000" pitchFamily="2" charset="2"/>
              <a:buChar char="§"/>
            </a:pPr>
            <a:r>
              <a:rPr lang="en-US" sz="3000" b="1" dirty="0">
                <a:solidFill>
                  <a:srgbClr val="FF0000"/>
                </a:solidFill>
                <a:latin typeface="Verdana" panose="020B0604030504040204" pitchFamily="34" charset="0"/>
                <a:ea typeface="Verdana" panose="020B0604030504040204" pitchFamily="34" charset="0"/>
              </a:rPr>
              <a:t>Class C</a:t>
            </a:r>
            <a:r>
              <a:rPr lang="en-US" sz="3000" dirty="0">
                <a:solidFill>
                  <a:srgbClr val="FF0000"/>
                </a:solidFill>
                <a:latin typeface="Verdana" panose="020B0604030504040204" pitchFamily="34" charset="0"/>
                <a:ea typeface="Verdana" panose="020B0604030504040204" pitchFamily="34" charset="0"/>
              </a:rPr>
              <a:t>, Conductive.</a:t>
            </a:r>
          </a:p>
        </p:txBody>
      </p:sp>
    </p:spTree>
    <p:extLst>
      <p:ext uri="{BB962C8B-B14F-4D97-AF65-F5344CB8AC3E}">
        <p14:creationId xmlns:p14="http://schemas.microsoft.com/office/powerpoint/2010/main" val="8248514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9"/>
          <p:cNvSpPr>
            <a:spLocks noGrp="1"/>
          </p:cNvSpPr>
          <p:nvPr>
            <p:ph type="title"/>
          </p:nvPr>
        </p:nvSpPr>
        <p:spPr>
          <a:xfrm>
            <a:off x="1997611" y="201636"/>
            <a:ext cx="5348762" cy="1320800"/>
          </a:xfrm>
        </p:spPr>
        <p:txBody>
          <a:bodyPr>
            <a:normAutofit/>
          </a:bodyPr>
          <a:lstStyle/>
          <a:p>
            <a:pPr algn="ctr"/>
            <a:r>
              <a:rPr lang="en-US" sz="4000" b="1" dirty="0"/>
              <a:t>Knowledge Check 10</a:t>
            </a:r>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419100" y="1092301"/>
            <a:ext cx="10248900" cy="59942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742950" marR="0" lvl="0" indent="-742950" algn="l" defTabSz="457200" rtl="0" eaLnBrk="1" fontAlgn="auto" latinLnBrk="0" hangingPunct="1">
              <a:lnSpc>
                <a:spcPct val="100000"/>
              </a:lnSpc>
              <a:spcBef>
                <a:spcPts val="1000"/>
              </a:spcBef>
              <a:spcAft>
                <a:spcPts val="0"/>
              </a:spcAft>
              <a:buClr>
                <a:srgbClr val="90C226"/>
              </a:buClr>
              <a:buSzPct val="80000"/>
              <a:buFont typeface="+mj-lt"/>
              <a:buAutoNum type="arabicPeriod" startAt="9"/>
              <a:tabLst/>
              <a:defRPr/>
            </a:pPr>
            <a:r>
              <a:rPr kumimoji="0" lang="en-US" sz="3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What is HAZCOM?</a:t>
            </a:r>
            <a:endParaRPr lang="en-US" sz="800" b="1" dirty="0">
              <a:solidFill>
                <a:prstClr val="black">
                  <a:lumMod val="75000"/>
                  <a:lumOff val="25000"/>
                </a:prstClr>
              </a:solidFill>
              <a:latin typeface="Trebuchet MS" panose="020B0603020202020204"/>
            </a:endParaRPr>
          </a:p>
          <a:p>
            <a:pPr marL="742950" marR="0" lvl="0" indent="-742950" algn="l" defTabSz="457200" rtl="0" eaLnBrk="1" fontAlgn="auto" latinLnBrk="0" hangingPunct="1">
              <a:lnSpc>
                <a:spcPct val="100000"/>
              </a:lnSpc>
              <a:spcBef>
                <a:spcPts val="1000"/>
              </a:spcBef>
              <a:spcAft>
                <a:spcPts val="0"/>
              </a:spcAft>
              <a:buClr>
                <a:srgbClr val="90C226"/>
              </a:buClr>
              <a:buSzPct val="80000"/>
              <a:buFont typeface="+mj-lt"/>
              <a:buAutoNum type="arabicPeriod" startAt="9"/>
              <a:tabLst/>
              <a:defRPr/>
            </a:pPr>
            <a:endParaRPr lang="en-US" sz="800" b="1" dirty="0">
              <a:solidFill>
                <a:prstClr val="black">
                  <a:lumMod val="75000"/>
                  <a:lumOff val="25000"/>
                </a:prstClr>
              </a:solidFill>
              <a:latin typeface="Trebuchet MS" panose="020B0603020202020204"/>
            </a:endParaRPr>
          </a:p>
          <a:p>
            <a:pPr marL="0" marR="0" lvl="0" indent="0" algn="l" defTabSz="457200" rtl="0" eaLnBrk="1" fontAlgn="auto" latinLnBrk="0" hangingPunct="1">
              <a:lnSpc>
                <a:spcPct val="100000"/>
              </a:lnSpc>
              <a:spcBef>
                <a:spcPts val="1000"/>
              </a:spcBef>
              <a:spcAft>
                <a:spcPts val="0"/>
              </a:spcAft>
              <a:buClr>
                <a:srgbClr val="90C226"/>
              </a:buClr>
              <a:buSzPct val="80000"/>
              <a:buNone/>
              <a:tabLst/>
              <a:defRPr/>
            </a:pPr>
            <a:r>
              <a:rPr lang="en-US" sz="800" b="1" dirty="0">
                <a:solidFill>
                  <a:prstClr val="black">
                    <a:lumMod val="75000"/>
                    <a:lumOff val="25000"/>
                  </a:prstClr>
                </a:solidFill>
                <a:latin typeface="Trebuchet MS" panose="020B0603020202020204"/>
              </a:rPr>
              <a:t> </a:t>
            </a:r>
            <a:endParaRPr lang="en-US" sz="3600" b="1" dirty="0">
              <a:solidFill>
                <a:prstClr val="black">
                  <a:lumMod val="75000"/>
                  <a:lumOff val="25000"/>
                </a:prstClr>
              </a:solidFill>
              <a:latin typeface="Trebuchet MS" panose="020B0603020202020204"/>
              <a:ea typeface="Verdana" panose="020B0604030504040204" pitchFamily="34" charset="0"/>
            </a:endParaRPr>
          </a:p>
        </p:txBody>
      </p:sp>
    </p:spTree>
    <p:extLst>
      <p:ext uri="{BB962C8B-B14F-4D97-AF65-F5344CB8AC3E}">
        <p14:creationId xmlns:p14="http://schemas.microsoft.com/office/powerpoint/2010/main" val="1811474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8"/>
          <p:cNvSpPr>
            <a:spLocks noGrp="1"/>
          </p:cNvSpPr>
          <p:nvPr>
            <p:ph type="title"/>
          </p:nvPr>
        </p:nvSpPr>
        <p:spPr>
          <a:xfrm>
            <a:off x="1997611" y="201636"/>
            <a:ext cx="5857916" cy="1320800"/>
          </a:xfrm>
        </p:spPr>
        <p:txBody>
          <a:bodyPr>
            <a:normAutofit/>
          </a:bodyPr>
          <a:lstStyle/>
          <a:p>
            <a:pPr algn="ctr"/>
            <a:r>
              <a:rPr lang="en-US" sz="4000" b="1" dirty="0"/>
              <a:t>Knowledge Check 11</a:t>
            </a:r>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419100" y="1092301"/>
            <a:ext cx="10248900" cy="59942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742950" marR="0" lvl="0" indent="-742950" algn="l" defTabSz="457200" rtl="0" eaLnBrk="1" fontAlgn="auto" latinLnBrk="0" hangingPunct="1">
              <a:lnSpc>
                <a:spcPct val="100000"/>
              </a:lnSpc>
              <a:spcBef>
                <a:spcPts val="1000"/>
              </a:spcBef>
              <a:spcAft>
                <a:spcPts val="0"/>
              </a:spcAft>
              <a:buClr>
                <a:srgbClr val="90C226"/>
              </a:buClr>
              <a:buSzPct val="80000"/>
              <a:buFont typeface="+mj-lt"/>
              <a:buAutoNum type="arabicPeriod" startAt="9"/>
              <a:tabLst/>
              <a:defRPr/>
            </a:pPr>
            <a:r>
              <a:rPr kumimoji="0" lang="en-US" sz="3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What is HAZCOM?</a:t>
            </a:r>
            <a:endParaRPr lang="en-US" sz="800" b="1" dirty="0">
              <a:solidFill>
                <a:prstClr val="black">
                  <a:lumMod val="75000"/>
                  <a:lumOff val="25000"/>
                </a:prstClr>
              </a:solidFill>
              <a:latin typeface="Trebuchet MS" panose="020B0603020202020204"/>
            </a:endParaRPr>
          </a:p>
          <a:p>
            <a:pPr marL="742950" marR="0" lvl="0" indent="-742950" algn="l" defTabSz="457200" rtl="0" eaLnBrk="1" fontAlgn="auto" latinLnBrk="0" hangingPunct="1">
              <a:lnSpc>
                <a:spcPct val="100000"/>
              </a:lnSpc>
              <a:spcBef>
                <a:spcPts val="1000"/>
              </a:spcBef>
              <a:spcAft>
                <a:spcPts val="0"/>
              </a:spcAft>
              <a:buClr>
                <a:srgbClr val="90C226"/>
              </a:buClr>
              <a:buSzPct val="80000"/>
              <a:buFont typeface="+mj-lt"/>
              <a:buAutoNum type="arabicPeriod" startAt="9"/>
              <a:tabLst/>
              <a:defRPr/>
            </a:pPr>
            <a:endParaRPr lang="en-US" sz="800" b="1" dirty="0">
              <a:solidFill>
                <a:prstClr val="black">
                  <a:lumMod val="75000"/>
                  <a:lumOff val="25000"/>
                </a:prstClr>
              </a:solidFill>
              <a:latin typeface="Trebuchet MS" panose="020B0603020202020204"/>
            </a:endParaRPr>
          </a:p>
          <a:p>
            <a:pPr marL="0" marR="0" lvl="0" indent="0" algn="l" defTabSz="457200" rtl="0" eaLnBrk="1" fontAlgn="auto" latinLnBrk="0" hangingPunct="1">
              <a:lnSpc>
                <a:spcPct val="100000"/>
              </a:lnSpc>
              <a:spcBef>
                <a:spcPts val="1000"/>
              </a:spcBef>
              <a:spcAft>
                <a:spcPts val="0"/>
              </a:spcAft>
              <a:buClr>
                <a:srgbClr val="90C226"/>
              </a:buClr>
              <a:buSzPct val="80000"/>
              <a:buNone/>
              <a:tabLst/>
              <a:defRPr/>
            </a:pPr>
            <a:r>
              <a:rPr lang="en-US" sz="800" b="1" dirty="0">
                <a:solidFill>
                  <a:prstClr val="black">
                    <a:lumMod val="75000"/>
                    <a:lumOff val="25000"/>
                  </a:prstClr>
                </a:solidFill>
                <a:latin typeface="Trebuchet MS" panose="020B0603020202020204"/>
              </a:rPr>
              <a:t> </a:t>
            </a:r>
            <a:r>
              <a:rPr lang="en-US" sz="3600" u="sng" dirty="0">
                <a:solidFill>
                  <a:srgbClr val="FF0000"/>
                </a:solidFill>
                <a:latin typeface="Trebuchet MS" panose="020B0603020202020204"/>
              </a:rPr>
              <a:t>Hazards Communication. </a:t>
            </a:r>
            <a:r>
              <a:rPr lang="en-US" sz="3200" dirty="0">
                <a:solidFill>
                  <a:srgbClr val="FF0000"/>
                </a:solidFill>
                <a:latin typeface="Trebuchet MS" panose="020B0603020202020204"/>
              </a:rPr>
              <a:t>Training includes </a:t>
            </a:r>
          </a:p>
          <a:p>
            <a:pPr marL="0" marR="0" lvl="0" indent="0" algn="l" defTabSz="457200" rtl="0" eaLnBrk="1" fontAlgn="auto" latinLnBrk="0" hangingPunct="1">
              <a:lnSpc>
                <a:spcPct val="100000"/>
              </a:lnSpc>
              <a:spcBef>
                <a:spcPts val="1000"/>
              </a:spcBef>
              <a:spcAft>
                <a:spcPts val="0"/>
              </a:spcAft>
              <a:buClr>
                <a:srgbClr val="90C226"/>
              </a:buClr>
              <a:buSzPct val="80000"/>
              <a:buNone/>
              <a:tabLst/>
              <a:defRPr/>
            </a:pPr>
            <a:r>
              <a:rPr lang="en-US" sz="3200" dirty="0">
                <a:solidFill>
                  <a:srgbClr val="FF0000"/>
                </a:solidFill>
                <a:latin typeface="Trebuchet MS" panose="020B0603020202020204"/>
              </a:rPr>
              <a:t>knowing how to use Safety Data sheets (SDS</a:t>
            </a:r>
            <a:r>
              <a:rPr lang="en-US" sz="3600" dirty="0">
                <a:solidFill>
                  <a:srgbClr val="FF0000"/>
                </a:solidFill>
                <a:latin typeface="Trebuchet MS" panose="020B0603020202020204"/>
              </a:rPr>
              <a:t>)</a:t>
            </a:r>
          </a:p>
          <a:p>
            <a:pPr marL="0" marR="0" lvl="0" indent="0" algn="l" defTabSz="457200" rtl="0" eaLnBrk="1" fontAlgn="auto" latinLnBrk="0" hangingPunct="1">
              <a:lnSpc>
                <a:spcPct val="100000"/>
              </a:lnSpc>
              <a:spcBef>
                <a:spcPts val="1000"/>
              </a:spcBef>
              <a:spcAft>
                <a:spcPts val="0"/>
              </a:spcAft>
              <a:buClr>
                <a:srgbClr val="90C226"/>
              </a:buClr>
              <a:buSzPct val="80000"/>
              <a:buNone/>
              <a:tabLst/>
              <a:defRPr/>
            </a:pPr>
            <a:endParaRPr lang="en-US" sz="3600" b="1" dirty="0">
              <a:solidFill>
                <a:prstClr val="black">
                  <a:lumMod val="75000"/>
                  <a:lumOff val="25000"/>
                </a:prstClr>
              </a:solidFill>
              <a:latin typeface="Trebuchet MS" panose="020B0603020202020204"/>
            </a:endParaRPr>
          </a:p>
          <a:p>
            <a:pPr marL="0" marR="0" lvl="0" indent="0" algn="l" defTabSz="457200" rtl="0" eaLnBrk="1" fontAlgn="auto" latinLnBrk="0" hangingPunct="1">
              <a:lnSpc>
                <a:spcPct val="100000"/>
              </a:lnSpc>
              <a:spcBef>
                <a:spcPts val="1000"/>
              </a:spcBef>
              <a:spcAft>
                <a:spcPts val="0"/>
              </a:spcAft>
              <a:buClr>
                <a:srgbClr val="90C226"/>
              </a:buClr>
              <a:buSzPct val="80000"/>
              <a:buNone/>
              <a:tabLst/>
              <a:defRPr/>
            </a:pPr>
            <a:endParaRPr lang="en-US" sz="3600" b="1" dirty="0">
              <a:solidFill>
                <a:prstClr val="black">
                  <a:lumMod val="75000"/>
                  <a:lumOff val="25000"/>
                </a:prstClr>
              </a:solidFill>
              <a:latin typeface="Trebuchet MS" panose="020B0603020202020204"/>
              <a:ea typeface="Verdana" panose="020B0604030504040204" pitchFamily="34" charset="0"/>
            </a:endParaRPr>
          </a:p>
        </p:txBody>
      </p:sp>
    </p:spTree>
    <p:extLst>
      <p:ext uri="{BB962C8B-B14F-4D97-AF65-F5344CB8AC3E}">
        <p14:creationId xmlns:p14="http://schemas.microsoft.com/office/powerpoint/2010/main" val="3461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10"/>
          <p:cNvSpPr>
            <a:spLocks noGrp="1"/>
          </p:cNvSpPr>
          <p:nvPr>
            <p:ph type="title"/>
          </p:nvPr>
        </p:nvSpPr>
        <p:spPr>
          <a:xfrm>
            <a:off x="1997611" y="201636"/>
            <a:ext cx="5712444" cy="1320800"/>
          </a:xfrm>
        </p:spPr>
        <p:txBody>
          <a:bodyPr>
            <a:normAutofit/>
          </a:bodyPr>
          <a:lstStyle/>
          <a:p>
            <a:pPr algn="ctr"/>
            <a:r>
              <a:rPr lang="en-US" sz="4000" b="1" dirty="0"/>
              <a:t>Knowledge Check 12</a:t>
            </a:r>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419100" y="1092301"/>
            <a:ext cx="10248900" cy="59942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742950" marR="0" lvl="0" indent="-742950" algn="l" defTabSz="457200" rtl="0" eaLnBrk="1" fontAlgn="auto" latinLnBrk="0" hangingPunct="1">
              <a:lnSpc>
                <a:spcPct val="100000"/>
              </a:lnSpc>
              <a:spcBef>
                <a:spcPts val="1000"/>
              </a:spcBef>
              <a:spcAft>
                <a:spcPts val="0"/>
              </a:spcAft>
              <a:buClr>
                <a:srgbClr val="90C226"/>
              </a:buClr>
              <a:buSzPct val="80000"/>
              <a:buFont typeface="+mj-lt"/>
              <a:buAutoNum type="arabicPeriod" startAt="9"/>
              <a:tabLst/>
              <a:defRPr/>
            </a:pPr>
            <a:r>
              <a:rPr kumimoji="0" lang="en-US" sz="3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What is HAZCOM?</a:t>
            </a:r>
            <a:endParaRPr lang="en-US" sz="800" b="1" dirty="0">
              <a:solidFill>
                <a:prstClr val="black">
                  <a:lumMod val="75000"/>
                  <a:lumOff val="25000"/>
                </a:prstClr>
              </a:solidFill>
              <a:latin typeface="Trebuchet MS" panose="020B0603020202020204"/>
            </a:endParaRPr>
          </a:p>
          <a:p>
            <a:pPr marL="742950" marR="0" lvl="0" indent="-742950" algn="l" defTabSz="457200" rtl="0" eaLnBrk="1" fontAlgn="auto" latinLnBrk="0" hangingPunct="1">
              <a:lnSpc>
                <a:spcPct val="100000"/>
              </a:lnSpc>
              <a:spcBef>
                <a:spcPts val="1000"/>
              </a:spcBef>
              <a:spcAft>
                <a:spcPts val="0"/>
              </a:spcAft>
              <a:buClr>
                <a:srgbClr val="90C226"/>
              </a:buClr>
              <a:buSzPct val="80000"/>
              <a:buFont typeface="+mj-lt"/>
              <a:buAutoNum type="arabicPeriod" startAt="9"/>
              <a:tabLst/>
              <a:defRPr/>
            </a:pPr>
            <a:endParaRPr lang="en-US" sz="800" b="1" dirty="0">
              <a:solidFill>
                <a:prstClr val="black">
                  <a:lumMod val="75000"/>
                  <a:lumOff val="25000"/>
                </a:prstClr>
              </a:solidFill>
              <a:latin typeface="Trebuchet MS" panose="020B0603020202020204"/>
            </a:endParaRPr>
          </a:p>
          <a:p>
            <a:pPr marL="0" marR="0" lvl="0" indent="0" algn="l" defTabSz="457200" rtl="0" eaLnBrk="1" fontAlgn="auto" latinLnBrk="0" hangingPunct="1">
              <a:lnSpc>
                <a:spcPct val="100000"/>
              </a:lnSpc>
              <a:spcBef>
                <a:spcPts val="1000"/>
              </a:spcBef>
              <a:spcAft>
                <a:spcPts val="0"/>
              </a:spcAft>
              <a:buClr>
                <a:srgbClr val="90C226"/>
              </a:buClr>
              <a:buSzPct val="80000"/>
              <a:buNone/>
              <a:tabLst/>
              <a:defRPr/>
            </a:pPr>
            <a:r>
              <a:rPr lang="en-US" sz="800" b="1" dirty="0">
                <a:solidFill>
                  <a:prstClr val="black">
                    <a:lumMod val="75000"/>
                    <a:lumOff val="25000"/>
                  </a:prstClr>
                </a:solidFill>
                <a:latin typeface="Trebuchet MS" panose="020B0603020202020204"/>
              </a:rPr>
              <a:t> </a:t>
            </a:r>
            <a:r>
              <a:rPr lang="en-US" sz="3600" u="sng" dirty="0">
                <a:solidFill>
                  <a:srgbClr val="FF0000"/>
                </a:solidFill>
                <a:latin typeface="Trebuchet MS" panose="020B0603020202020204"/>
              </a:rPr>
              <a:t>Hazards Communication. </a:t>
            </a:r>
            <a:r>
              <a:rPr lang="en-US" sz="3200" dirty="0">
                <a:solidFill>
                  <a:srgbClr val="FF0000"/>
                </a:solidFill>
                <a:latin typeface="Trebuchet MS" panose="020B0603020202020204"/>
              </a:rPr>
              <a:t>Training includes </a:t>
            </a:r>
          </a:p>
          <a:p>
            <a:pPr marL="0" marR="0" lvl="0" indent="0" algn="l" defTabSz="457200" rtl="0" eaLnBrk="1" fontAlgn="auto" latinLnBrk="0" hangingPunct="1">
              <a:lnSpc>
                <a:spcPct val="100000"/>
              </a:lnSpc>
              <a:spcBef>
                <a:spcPts val="1000"/>
              </a:spcBef>
              <a:spcAft>
                <a:spcPts val="0"/>
              </a:spcAft>
              <a:buClr>
                <a:srgbClr val="90C226"/>
              </a:buClr>
              <a:buSzPct val="80000"/>
              <a:buNone/>
              <a:tabLst/>
              <a:defRPr/>
            </a:pPr>
            <a:r>
              <a:rPr lang="en-US" sz="3200" dirty="0">
                <a:solidFill>
                  <a:srgbClr val="FF0000"/>
                </a:solidFill>
                <a:latin typeface="Trebuchet MS" panose="020B0603020202020204"/>
              </a:rPr>
              <a:t>knowing how to use Safety Date sheets (SDS</a:t>
            </a:r>
            <a:r>
              <a:rPr lang="en-US" sz="3600" dirty="0">
                <a:solidFill>
                  <a:srgbClr val="FF0000"/>
                </a:solidFill>
                <a:latin typeface="Trebuchet MS" panose="020B0603020202020204"/>
              </a:rPr>
              <a:t>)</a:t>
            </a:r>
          </a:p>
          <a:p>
            <a:pPr marL="0" marR="0" lvl="0" indent="0" algn="l" defTabSz="457200" rtl="0" eaLnBrk="1" fontAlgn="auto" latinLnBrk="0" hangingPunct="1">
              <a:lnSpc>
                <a:spcPct val="100000"/>
              </a:lnSpc>
              <a:spcBef>
                <a:spcPts val="1000"/>
              </a:spcBef>
              <a:spcAft>
                <a:spcPts val="0"/>
              </a:spcAft>
              <a:buClr>
                <a:srgbClr val="90C226"/>
              </a:buClr>
              <a:buSzPct val="80000"/>
              <a:buNone/>
              <a:tabLst/>
              <a:defRPr/>
            </a:pPr>
            <a:endParaRPr lang="en-US" sz="3600" b="1" dirty="0">
              <a:solidFill>
                <a:prstClr val="black">
                  <a:lumMod val="75000"/>
                  <a:lumOff val="25000"/>
                </a:prstClr>
              </a:solidFill>
              <a:latin typeface="Trebuchet MS" panose="020B0603020202020204"/>
            </a:endParaRPr>
          </a:p>
          <a:p>
            <a:pPr marL="742950" marR="0" lvl="0" indent="-742950" algn="l" defTabSz="457200" rtl="0" eaLnBrk="1" fontAlgn="auto" latinLnBrk="0" hangingPunct="1">
              <a:lnSpc>
                <a:spcPct val="100000"/>
              </a:lnSpc>
              <a:spcBef>
                <a:spcPts val="1000"/>
              </a:spcBef>
              <a:spcAft>
                <a:spcPts val="0"/>
              </a:spcAft>
              <a:buClr>
                <a:srgbClr val="90C226"/>
              </a:buClr>
              <a:buSzPct val="80000"/>
              <a:buFont typeface="+mj-lt"/>
              <a:buAutoNum type="arabicPeriod" startAt="10"/>
              <a:tabLst/>
              <a:defRPr/>
            </a:pPr>
            <a:r>
              <a:rPr lang="en-US" sz="3600" b="1" dirty="0">
                <a:solidFill>
                  <a:prstClr val="black">
                    <a:lumMod val="75000"/>
                    <a:lumOff val="25000"/>
                  </a:prstClr>
                </a:solidFill>
                <a:latin typeface="Trebuchet MS" panose="020B0603020202020204"/>
              </a:rPr>
              <a:t>What does GHS stand for?</a:t>
            </a:r>
          </a:p>
          <a:p>
            <a:pPr marL="0" lvl="0" indent="0">
              <a:buClr>
                <a:srgbClr val="90C226"/>
              </a:buClr>
              <a:buNone/>
            </a:pPr>
            <a:r>
              <a:rPr lang="en-US" sz="800" u="sng" dirty="0">
                <a:solidFill>
                  <a:srgbClr val="000000"/>
                </a:solidFill>
                <a:latin typeface="Helvetica Neue"/>
              </a:rPr>
              <a:t> </a:t>
            </a:r>
            <a:endParaRPr lang="en-US" sz="800" u="sng" dirty="0">
              <a:solidFill>
                <a:srgbClr val="000000"/>
              </a:solidFill>
            </a:endParaRPr>
          </a:p>
          <a:p>
            <a:pPr marL="0" lvl="0" indent="0">
              <a:buClr>
                <a:srgbClr val="90C226"/>
              </a:buClr>
              <a:buNone/>
            </a:pPr>
            <a:r>
              <a:rPr lang="en-US" sz="800" u="sng" dirty="0">
                <a:solidFill>
                  <a:srgbClr val="FF0000"/>
                </a:solidFill>
              </a:rPr>
              <a:t>  </a:t>
            </a:r>
            <a:endParaRPr lang="en-US" sz="3600" b="1" dirty="0">
              <a:solidFill>
                <a:prstClr val="black">
                  <a:lumMod val="75000"/>
                  <a:lumOff val="25000"/>
                </a:prstClr>
              </a:solidFill>
              <a:latin typeface="Trebuchet MS" panose="020B0603020202020204"/>
              <a:ea typeface="Verdana" panose="020B0604030504040204" pitchFamily="34" charset="0"/>
            </a:endParaRPr>
          </a:p>
        </p:txBody>
      </p:sp>
    </p:spTree>
    <p:extLst>
      <p:ext uri="{BB962C8B-B14F-4D97-AF65-F5344CB8AC3E}">
        <p14:creationId xmlns:p14="http://schemas.microsoft.com/office/powerpoint/2010/main" val="3876289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Knowledge Check - question 10"/>
          <p:cNvSpPr>
            <a:spLocks noGrp="1"/>
          </p:cNvSpPr>
          <p:nvPr>
            <p:ph type="title"/>
          </p:nvPr>
        </p:nvSpPr>
        <p:spPr>
          <a:xfrm>
            <a:off x="1997611" y="201636"/>
            <a:ext cx="5826744" cy="1320800"/>
          </a:xfrm>
        </p:spPr>
        <p:txBody>
          <a:bodyPr>
            <a:normAutofit/>
          </a:bodyPr>
          <a:lstStyle/>
          <a:p>
            <a:pPr algn="ctr"/>
            <a:r>
              <a:rPr lang="en-US" sz="4000" b="1" dirty="0"/>
              <a:t>Knowledge Check 13</a:t>
            </a:r>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419100" y="1092301"/>
            <a:ext cx="10248900" cy="59942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742950" marR="0" lvl="0" indent="-742950" algn="l" defTabSz="457200" rtl="0" eaLnBrk="1" fontAlgn="auto" latinLnBrk="0" hangingPunct="1">
              <a:lnSpc>
                <a:spcPct val="100000"/>
              </a:lnSpc>
              <a:spcBef>
                <a:spcPts val="1000"/>
              </a:spcBef>
              <a:spcAft>
                <a:spcPts val="0"/>
              </a:spcAft>
              <a:buClr>
                <a:srgbClr val="90C226"/>
              </a:buClr>
              <a:buSzPct val="80000"/>
              <a:buFont typeface="+mj-lt"/>
              <a:buAutoNum type="arabicPeriod" startAt="9"/>
              <a:tabLst/>
              <a:defRPr/>
            </a:pPr>
            <a:r>
              <a:rPr kumimoji="0" lang="en-US" sz="36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What is HAZCOM?</a:t>
            </a:r>
            <a:endParaRPr lang="en-US" sz="800" b="1" dirty="0">
              <a:solidFill>
                <a:prstClr val="black">
                  <a:lumMod val="75000"/>
                  <a:lumOff val="25000"/>
                </a:prstClr>
              </a:solidFill>
              <a:latin typeface="Trebuchet MS" panose="020B0603020202020204"/>
            </a:endParaRPr>
          </a:p>
          <a:p>
            <a:pPr marL="742950" marR="0" lvl="0" indent="-742950" algn="l" defTabSz="457200" rtl="0" eaLnBrk="1" fontAlgn="auto" latinLnBrk="0" hangingPunct="1">
              <a:lnSpc>
                <a:spcPct val="100000"/>
              </a:lnSpc>
              <a:spcBef>
                <a:spcPts val="1000"/>
              </a:spcBef>
              <a:spcAft>
                <a:spcPts val="0"/>
              </a:spcAft>
              <a:buClr>
                <a:srgbClr val="90C226"/>
              </a:buClr>
              <a:buSzPct val="80000"/>
              <a:buFont typeface="+mj-lt"/>
              <a:buAutoNum type="arabicPeriod" startAt="9"/>
              <a:tabLst/>
              <a:defRPr/>
            </a:pPr>
            <a:endParaRPr lang="en-US" sz="800" b="1" dirty="0">
              <a:solidFill>
                <a:prstClr val="black">
                  <a:lumMod val="75000"/>
                  <a:lumOff val="25000"/>
                </a:prstClr>
              </a:solidFill>
              <a:latin typeface="Trebuchet MS" panose="020B0603020202020204"/>
            </a:endParaRPr>
          </a:p>
          <a:p>
            <a:pPr marL="0" marR="0" lvl="0" indent="0" algn="l" defTabSz="457200" rtl="0" eaLnBrk="1" fontAlgn="auto" latinLnBrk="0" hangingPunct="1">
              <a:lnSpc>
                <a:spcPct val="100000"/>
              </a:lnSpc>
              <a:spcBef>
                <a:spcPts val="1000"/>
              </a:spcBef>
              <a:spcAft>
                <a:spcPts val="0"/>
              </a:spcAft>
              <a:buClr>
                <a:srgbClr val="90C226"/>
              </a:buClr>
              <a:buSzPct val="80000"/>
              <a:buNone/>
              <a:tabLst/>
              <a:defRPr/>
            </a:pPr>
            <a:r>
              <a:rPr lang="en-US" sz="800" b="1" dirty="0">
                <a:solidFill>
                  <a:prstClr val="black">
                    <a:lumMod val="75000"/>
                    <a:lumOff val="25000"/>
                  </a:prstClr>
                </a:solidFill>
                <a:latin typeface="Trebuchet MS" panose="020B0603020202020204"/>
              </a:rPr>
              <a:t> </a:t>
            </a:r>
            <a:r>
              <a:rPr lang="en-US" sz="3600" u="sng" dirty="0">
                <a:solidFill>
                  <a:srgbClr val="FF0000"/>
                </a:solidFill>
                <a:latin typeface="Trebuchet MS" panose="020B0603020202020204"/>
              </a:rPr>
              <a:t>Hazards Communication. </a:t>
            </a:r>
            <a:r>
              <a:rPr lang="en-US" sz="3200" dirty="0">
                <a:solidFill>
                  <a:srgbClr val="FF0000"/>
                </a:solidFill>
                <a:latin typeface="Trebuchet MS" panose="020B0603020202020204"/>
              </a:rPr>
              <a:t>Training includes </a:t>
            </a:r>
          </a:p>
          <a:p>
            <a:pPr marL="0" marR="0" lvl="0" indent="0" algn="l" defTabSz="457200" rtl="0" eaLnBrk="1" fontAlgn="auto" latinLnBrk="0" hangingPunct="1">
              <a:lnSpc>
                <a:spcPct val="100000"/>
              </a:lnSpc>
              <a:spcBef>
                <a:spcPts val="1000"/>
              </a:spcBef>
              <a:spcAft>
                <a:spcPts val="0"/>
              </a:spcAft>
              <a:buClr>
                <a:srgbClr val="90C226"/>
              </a:buClr>
              <a:buSzPct val="80000"/>
              <a:buNone/>
              <a:tabLst/>
              <a:defRPr/>
            </a:pPr>
            <a:r>
              <a:rPr lang="en-US" sz="3200" dirty="0">
                <a:solidFill>
                  <a:srgbClr val="FF0000"/>
                </a:solidFill>
                <a:latin typeface="Trebuchet MS" panose="020B0603020202020204"/>
              </a:rPr>
              <a:t>knowing how to use Safety Date sheets (SDS</a:t>
            </a:r>
            <a:r>
              <a:rPr lang="en-US" sz="3600" dirty="0">
                <a:solidFill>
                  <a:srgbClr val="FF0000"/>
                </a:solidFill>
                <a:latin typeface="Trebuchet MS" panose="020B0603020202020204"/>
              </a:rPr>
              <a:t>)</a:t>
            </a:r>
          </a:p>
          <a:p>
            <a:pPr marL="0" marR="0" lvl="0" indent="0" algn="l" defTabSz="457200" rtl="0" eaLnBrk="1" fontAlgn="auto" latinLnBrk="0" hangingPunct="1">
              <a:lnSpc>
                <a:spcPct val="100000"/>
              </a:lnSpc>
              <a:spcBef>
                <a:spcPts val="1000"/>
              </a:spcBef>
              <a:spcAft>
                <a:spcPts val="0"/>
              </a:spcAft>
              <a:buClr>
                <a:srgbClr val="90C226"/>
              </a:buClr>
              <a:buSzPct val="80000"/>
              <a:buNone/>
              <a:tabLst/>
              <a:defRPr/>
            </a:pPr>
            <a:endParaRPr lang="en-US" sz="3600" b="1" dirty="0">
              <a:solidFill>
                <a:prstClr val="black">
                  <a:lumMod val="75000"/>
                  <a:lumOff val="25000"/>
                </a:prstClr>
              </a:solidFill>
              <a:latin typeface="Trebuchet MS" panose="020B0603020202020204"/>
            </a:endParaRPr>
          </a:p>
          <a:p>
            <a:pPr marL="742950" marR="0" lvl="0" indent="-742950" algn="l" defTabSz="457200" rtl="0" eaLnBrk="1" fontAlgn="auto" latinLnBrk="0" hangingPunct="1">
              <a:lnSpc>
                <a:spcPct val="100000"/>
              </a:lnSpc>
              <a:spcBef>
                <a:spcPts val="1000"/>
              </a:spcBef>
              <a:spcAft>
                <a:spcPts val="0"/>
              </a:spcAft>
              <a:buClr>
                <a:srgbClr val="90C226"/>
              </a:buClr>
              <a:buSzPct val="80000"/>
              <a:buFont typeface="+mj-lt"/>
              <a:buAutoNum type="arabicPeriod" startAt="10"/>
              <a:tabLst/>
              <a:defRPr/>
            </a:pPr>
            <a:r>
              <a:rPr lang="en-US" sz="3600" b="1" dirty="0">
                <a:solidFill>
                  <a:prstClr val="black">
                    <a:lumMod val="75000"/>
                    <a:lumOff val="25000"/>
                  </a:prstClr>
                </a:solidFill>
                <a:latin typeface="Trebuchet MS" panose="020B0603020202020204"/>
              </a:rPr>
              <a:t>What does GHS stand for?</a:t>
            </a:r>
          </a:p>
          <a:p>
            <a:pPr marL="0" lvl="0" indent="0">
              <a:buClr>
                <a:srgbClr val="90C226"/>
              </a:buClr>
              <a:buNone/>
            </a:pPr>
            <a:r>
              <a:rPr lang="en-US" sz="800" u="sng" dirty="0">
                <a:solidFill>
                  <a:srgbClr val="000000"/>
                </a:solidFill>
                <a:latin typeface="Helvetica Neue"/>
              </a:rPr>
              <a:t> </a:t>
            </a:r>
            <a:endParaRPr lang="en-US" sz="800" u="sng" dirty="0">
              <a:solidFill>
                <a:srgbClr val="000000"/>
              </a:solidFill>
            </a:endParaRPr>
          </a:p>
          <a:p>
            <a:pPr marL="0" lvl="0" indent="0">
              <a:buClr>
                <a:srgbClr val="90C226"/>
              </a:buClr>
              <a:buNone/>
            </a:pPr>
            <a:r>
              <a:rPr lang="en-US" sz="800" u="sng" dirty="0">
                <a:solidFill>
                  <a:srgbClr val="FF0000"/>
                </a:solidFill>
              </a:rPr>
              <a:t>  </a:t>
            </a:r>
            <a:r>
              <a:rPr lang="en-US" sz="3600" u="sng" dirty="0">
                <a:solidFill>
                  <a:srgbClr val="FF0000"/>
                </a:solidFill>
              </a:rPr>
              <a:t>Globally Harmonized System</a:t>
            </a:r>
            <a:r>
              <a:rPr lang="en-US" sz="3600" dirty="0">
                <a:solidFill>
                  <a:srgbClr val="FF0000"/>
                </a:solidFill>
              </a:rPr>
              <a:t> of Classification        and Labeling of Chemicals (GHS)</a:t>
            </a:r>
            <a:endParaRPr lang="en-US" sz="3600" b="1" dirty="0">
              <a:solidFill>
                <a:srgbClr val="FF0000"/>
              </a:solidFill>
            </a:endParaRPr>
          </a:p>
          <a:p>
            <a:pPr marL="0" marR="0" lvl="0" indent="0" algn="l" defTabSz="457200" rtl="0" eaLnBrk="1" fontAlgn="auto" latinLnBrk="0" hangingPunct="1">
              <a:lnSpc>
                <a:spcPct val="100000"/>
              </a:lnSpc>
              <a:spcBef>
                <a:spcPts val="1000"/>
              </a:spcBef>
              <a:spcAft>
                <a:spcPts val="0"/>
              </a:spcAft>
              <a:buClr>
                <a:srgbClr val="90C226"/>
              </a:buClr>
              <a:buSzPct val="80000"/>
              <a:buNone/>
              <a:tabLst/>
              <a:defRPr/>
            </a:pPr>
            <a:endParaRPr lang="en-US" sz="3600" b="1" dirty="0">
              <a:solidFill>
                <a:prstClr val="black">
                  <a:lumMod val="75000"/>
                  <a:lumOff val="25000"/>
                </a:prstClr>
              </a:solidFill>
              <a:latin typeface="Trebuchet MS" panose="020B0603020202020204"/>
              <a:ea typeface="Verdana" panose="020B0604030504040204" pitchFamily="34" charset="0"/>
            </a:endParaRPr>
          </a:p>
        </p:txBody>
      </p:sp>
    </p:spTree>
    <p:extLst>
      <p:ext uri="{BB962C8B-B14F-4D97-AF65-F5344CB8AC3E}">
        <p14:creationId xmlns:p14="http://schemas.microsoft.com/office/powerpoint/2010/main" val="381583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4946-4085-4656-BE63-1281169E953C}"/>
              </a:ext>
            </a:extLst>
          </p:cNvPr>
          <p:cNvSpPr>
            <a:spLocks noGrp="1"/>
          </p:cNvSpPr>
          <p:nvPr>
            <p:ph type="title"/>
          </p:nvPr>
        </p:nvSpPr>
        <p:spPr/>
        <p:txBody>
          <a:bodyPr>
            <a:normAutofit fontScale="90000"/>
          </a:bodyPr>
          <a:lstStyle/>
          <a:p>
            <a:pPr algn="ctr"/>
            <a:r>
              <a:rPr lang="en-US" sz="4400" dirty="0"/>
              <a:t>What happens, when we don’t use our </a:t>
            </a:r>
            <a:r>
              <a:rPr lang="en-US" sz="4400" b="1" dirty="0"/>
              <a:t>P.P.E.</a:t>
            </a:r>
          </a:p>
        </p:txBody>
      </p:sp>
    </p:spTree>
    <p:extLst>
      <p:ext uri="{BB962C8B-B14F-4D97-AF65-F5344CB8AC3E}">
        <p14:creationId xmlns:p14="http://schemas.microsoft.com/office/powerpoint/2010/main" val="2110185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dditional Resources">
            <a:extLst>
              <a:ext uri="{FF2B5EF4-FFF2-40B4-BE49-F238E27FC236}">
                <a16:creationId xmlns:a16="http://schemas.microsoft.com/office/drawing/2014/main" id="{DC1AA3C4-1B8A-40A0-9DE8-AA42F2AE6C42}"/>
              </a:ext>
            </a:extLst>
          </p:cNvPr>
          <p:cNvSpPr>
            <a:spLocks noGrp="1"/>
          </p:cNvSpPr>
          <p:nvPr>
            <p:ph type="title"/>
          </p:nvPr>
        </p:nvSpPr>
        <p:spPr/>
        <p:txBody>
          <a:bodyPr>
            <a:normAutofit/>
          </a:bodyPr>
          <a:lstStyle/>
          <a:p>
            <a:r>
              <a:rPr lang="en-US" sz="4400" u="sng" dirty="0">
                <a:latin typeface="Arial Black" panose="020B0A04020102020204" pitchFamily="34" charset="0"/>
              </a:rPr>
              <a:t>Additional Resources</a:t>
            </a:r>
          </a:p>
        </p:txBody>
      </p:sp>
      <p:sp>
        <p:nvSpPr>
          <p:cNvPr id="3" name="Content Placeholder 2">
            <a:extLst>
              <a:ext uri="{FF2B5EF4-FFF2-40B4-BE49-F238E27FC236}">
                <a16:creationId xmlns:a16="http://schemas.microsoft.com/office/drawing/2014/main" id="{56D2816A-1992-451C-B850-EEB85CE11716}"/>
              </a:ext>
            </a:extLst>
          </p:cNvPr>
          <p:cNvSpPr>
            <a:spLocks noGrp="1"/>
          </p:cNvSpPr>
          <p:nvPr>
            <p:ph idx="4294967295"/>
          </p:nvPr>
        </p:nvSpPr>
        <p:spPr>
          <a:xfrm>
            <a:off x="2076450" y="1930400"/>
            <a:ext cx="10115550" cy="4775200"/>
          </a:xfrm>
        </p:spPr>
        <p:txBody>
          <a:bodyPr>
            <a:normAutofit lnSpcReduction="10000"/>
          </a:bodyPr>
          <a:lstStyle/>
          <a:p>
            <a:pPr>
              <a:lnSpc>
                <a:spcPct val="90000"/>
              </a:lnSpc>
            </a:pPr>
            <a:r>
              <a:rPr lang="en-US" sz="2400" dirty="0"/>
              <a:t>OSHA website: http://www.osha.gov and OSHA offices: Call or Write (800-321-OSHA) </a:t>
            </a:r>
          </a:p>
          <a:p>
            <a:pPr>
              <a:lnSpc>
                <a:spcPct val="90000"/>
              </a:lnSpc>
            </a:pPr>
            <a:endParaRPr lang="en-US" sz="2400" dirty="0"/>
          </a:p>
          <a:p>
            <a:pPr>
              <a:lnSpc>
                <a:spcPct val="90000"/>
              </a:lnSpc>
            </a:pPr>
            <a:r>
              <a:rPr lang="en-US" sz="2400" dirty="0"/>
              <a:t>https://www.osha.gov/SLTC/personalprotectiveequipment/</a:t>
            </a:r>
          </a:p>
          <a:p>
            <a:pPr>
              <a:lnSpc>
                <a:spcPct val="90000"/>
              </a:lnSpc>
            </a:pPr>
            <a:endParaRPr lang="en-US" sz="2400" dirty="0"/>
          </a:p>
          <a:p>
            <a:pPr>
              <a:lnSpc>
                <a:spcPct val="90000"/>
              </a:lnSpc>
            </a:pPr>
            <a:r>
              <a:rPr lang="en-US" sz="2400" dirty="0"/>
              <a:t>National Institute for Occupational Safety and Health (NIOSH)</a:t>
            </a:r>
          </a:p>
          <a:p>
            <a:pPr marL="0" indent="0">
              <a:lnSpc>
                <a:spcPct val="90000"/>
              </a:lnSpc>
              <a:buNone/>
            </a:pPr>
            <a:r>
              <a:rPr lang="en-US" sz="2400" dirty="0"/>
              <a:t> – OSHA’s sister agency</a:t>
            </a:r>
          </a:p>
          <a:p>
            <a:pPr>
              <a:lnSpc>
                <a:spcPct val="90000"/>
              </a:lnSpc>
            </a:pPr>
            <a:endParaRPr lang="en-US" sz="2400" dirty="0"/>
          </a:p>
          <a:p>
            <a:pPr>
              <a:lnSpc>
                <a:spcPct val="90000"/>
              </a:lnSpc>
            </a:pPr>
            <a:r>
              <a:rPr lang="en-US" sz="2400" dirty="0"/>
              <a:t>OSHA Training Institute Education Centers</a:t>
            </a:r>
          </a:p>
          <a:p>
            <a:pPr>
              <a:lnSpc>
                <a:spcPct val="90000"/>
              </a:lnSpc>
            </a:pPr>
            <a:endParaRPr lang="en-US" sz="1500" dirty="0"/>
          </a:p>
          <a:p>
            <a:pPr marL="0" indent="0">
              <a:lnSpc>
                <a:spcPct val="90000"/>
              </a:lnSpc>
              <a:buNone/>
            </a:pPr>
            <a:r>
              <a:rPr lang="en-US" sz="1500" dirty="0"/>
              <a:t>Standards that Apply OSHA Standards: 29 CFR 1910.67, 29 CFR 1910.269(p), 29 CFR 1926.21, 29 CFR 1926.453, 29 CFR 1926.502. American National Standards Institutes standards: ANSI/SIA A92.2-1969, ANSI/SIA A92.3, ANSI/SIA A92.5, ANSI/SIA A92.6.</a:t>
            </a:r>
          </a:p>
          <a:p>
            <a:pPr marL="0" indent="0">
              <a:lnSpc>
                <a:spcPct val="90000"/>
              </a:lnSpc>
              <a:buNone/>
            </a:pPr>
            <a:endParaRPr lang="en-US" sz="1500" dirty="0"/>
          </a:p>
        </p:txBody>
      </p:sp>
    </p:spTree>
    <p:extLst>
      <p:ext uri="{BB962C8B-B14F-4D97-AF65-F5344CB8AC3E}">
        <p14:creationId xmlns:p14="http://schemas.microsoft.com/office/powerpoint/2010/main" val="671650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Personal Protective Equipment">
            <a:extLst>
              <a:ext uri="{FF2B5EF4-FFF2-40B4-BE49-F238E27FC236}">
                <a16:creationId xmlns:a16="http://schemas.microsoft.com/office/drawing/2014/main" id="{CD7A5D2A-8A52-4F82-A760-861DF5E2A735}"/>
              </a:ext>
            </a:extLst>
          </p:cNvPr>
          <p:cNvSpPr txBox="1"/>
          <p:nvPr/>
        </p:nvSpPr>
        <p:spPr>
          <a:xfrm>
            <a:off x="137541"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Personal Protective Equipment</a:t>
            </a:r>
          </a:p>
        </p:txBody>
      </p:sp>
      <p:sp>
        <p:nvSpPr>
          <p:cNvPr id="2" name="Title 1"/>
          <p:cNvSpPr>
            <a:spLocks noGrp="1"/>
          </p:cNvSpPr>
          <p:nvPr>
            <p:ph type="title"/>
          </p:nvPr>
        </p:nvSpPr>
        <p:spPr/>
        <p:txBody>
          <a:bodyPr anchor="ctr">
            <a:normAutofit/>
          </a:bodyPr>
          <a:lstStyle/>
          <a:p>
            <a:r>
              <a:rPr lang="en-US" sz="5400" b="1" dirty="0"/>
              <a:t>   Module- 1</a:t>
            </a:r>
          </a:p>
        </p:txBody>
      </p:sp>
      <p:sp>
        <p:nvSpPr>
          <p:cNvPr id="3" name="Content Placeholder 2"/>
          <p:cNvSpPr>
            <a:spLocks noGrp="1"/>
          </p:cNvSpPr>
          <p:nvPr>
            <p:ph idx="4294967295"/>
          </p:nvPr>
        </p:nvSpPr>
        <p:spPr>
          <a:xfrm>
            <a:off x="5695950" y="1109663"/>
            <a:ext cx="6496050" cy="5099050"/>
          </a:xfrm>
        </p:spPr>
        <p:txBody>
          <a:bodyPr anchor="ctr">
            <a:normAutofit/>
          </a:bodyPr>
          <a:lstStyle/>
          <a:p>
            <a:pPr>
              <a:buFont typeface="Arial" panose="020B0604020202020204" pitchFamily="34" charset="0"/>
              <a:buChar char="•"/>
            </a:pPr>
            <a:r>
              <a:rPr lang="en-US" sz="2800" b="1" dirty="0">
                <a:solidFill>
                  <a:srgbClr val="37495F"/>
                </a:solidFill>
              </a:rPr>
              <a:t>What must happen before PPE?</a:t>
            </a:r>
          </a:p>
          <a:p>
            <a:pPr>
              <a:buFont typeface="Arial" panose="020B0604020202020204" pitchFamily="34" charset="0"/>
              <a:buChar char="•"/>
            </a:pPr>
            <a:endParaRPr lang="en-US" b="1" dirty="0"/>
          </a:p>
          <a:p>
            <a:pPr>
              <a:buFont typeface="Arial" panose="020B0604020202020204" pitchFamily="34" charset="0"/>
              <a:buChar char="•"/>
            </a:pPr>
            <a:r>
              <a:rPr lang="en-US" sz="2800" b="1" dirty="0">
                <a:solidFill>
                  <a:schemeClr val="bg2">
                    <a:lumMod val="90000"/>
                  </a:schemeClr>
                </a:solidFill>
              </a:rPr>
              <a:t>What is a Job Hazard Analysis?</a:t>
            </a:r>
          </a:p>
          <a:p>
            <a:pPr>
              <a:buFont typeface="Arial" panose="020B0604020202020204" pitchFamily="34" charset="0"/>
              <a:buChar char="•"/>
            </a:pPr>
            <a:endParaRPr lang="en-US" b="1" dirty="0">
              <a:solidFill>
                <a:schemeClr val="bg2">
                  <a:lumMod val="90000"/>
                </a:schemeClr>
              </a:solidFill>
            </a:endParaRPr>
          </a:p>
          <a:p>
            <a:pPr>
              <a:buFont typeface="Arial" panose="020B0604020202020204" pitchFamily="34" charset="0"/>
              <a:buChar char="•"/>
            </a:pPr>
            <a:r>
              <a:rPr lang="en-US" sz="2800" b="1" dirty="0">
                <a:solidFill>
                  <a:schemeClr val="bg2">
                    <a:lumMod val="90000"/>
                  </a:schemeClr>
                </a:solidFill>
              </a:rPr>
              <a:t>How to wear Personal Protective Equipment, correctly.</a:t>
            </a:r>
          </a:p>
          <a:p>
            <a:pPr>
              <a:buFont typeface="Arial" panose="020B0604020202020204" pitchFamily="34" charset="0"/>
              <a:buChar char="•"/>
            </a:pPr>
            <a:endParaRPr lang="en-US" b="1" dirty="0">
              <a:solidFill>
                <a:schemeClr val="bg2">
                  <a:lumMod val="90000"/>
                </a:schemeClr>
              </a:solidFill>
            </a:endParaRPr>
          </a:p>
          <a:p>
            <a:pPr>
              <a:buFont typeface="Arial" panose="020B0604020202020204" pitchFamily="34" charset="0"/>
              <a:buChar char="•"/>
            </a:pPr>
            <a:r>
              <a:rPr lang="en-US" sz="2800" b="1" dirty="0">
                <a:solidFill>
                  <a:schemeClr val="bg2">
                    <a:lumMod val="90000"/>
                  </a:schemeClr>
                </a:solidFill>
              </a:rPr>
              <a:t>Pictograms on labels of chemicals… WHY?</a:t>
            </a:r>
          </a:p>
        </p:txBody>
      </p:sp>
    </p:spTree>
    <p:extLst>
      <p:ext uri="{BB962C8B-B14F-4D97-AF65-F5344CB8AC3E}">
        <p14:creationId xmlns:p14="http://schemas.microsoft.com/office/powerpoint/2010/main" val="960078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all Protection and Prevention">
            <a:extLst>
              <a:ext uri="{FF2B5EF4-FFF2-40B4-BE49-F238E27FC236}">
                <a16:creationId xmlns:a16="http://schemas.microsoft.com/office/drawing/2014/main" id="{9C8B4AFA-607E-43C4-8A0B-69E8809B611B}"/>
              </a:ext>
            </a:extLst>
          </p:cNvPr>
          <p:cNvSpPr txBox="1"/>
          <p:nvPr/>
        </p:nvSpPr>
        <p:spPr>
          <a:xfrm>
            <a:off x="4111024" y="120564"/>
            <a:ext cx="7918638" cy="769441"/>
          </a:xfrm>
          <a:prstGeom prst="rect">
            <a:avLst/>
          </a:prstGeom>
          <a:noFill/>
          <a:ln w="25400">
            <a:solidFill>
              <a:schemeClr val="accent1"/>
            </a:solidFill>
          </a:ln>
        </p:spPr>
        <p:txBody>
          <a:bodyPr wrap="square" rtlCol="0">
            <a:spAutoFit/>
          </a:bodyPr>
          <a:lstStyle/>
          <a:p>
            <a:r>
              <a:rPr lang="en-US" sz="4400" dirty="0">
                <a:solidFill>
                  <a:srgbClr val="37495F"/>
                </a:solidFill>
              </a:rPr>
              <a:t>Personal Protective Equipment</a:t>
            </a:r>
          </a:p>
        </p:txBody>
      </p:sp>
      <p:sp>
        <p:nvSpPr>
          <p:cNvPr id="11" name="Title 1">
            <a:extLst>
              <a:ext uri="{FF2B5EF4-FFF2-40B4-BE49-F238E27FC236}">
                <a16:creationId xmlns:a16="http://schemas.microsoft.com/office/drawing/2014/main" id="{178DF702-63F3-4739-BF59-79BF5085E111}"/>
              </a:ext>
            </a:extLst>
          </p:cNvPr>
          <p:cNvSpPr>
            <a:spLocks noGrp="1"/>
          </p:cNvSpPr>
          <p:nvPr>
            <p:ph type="title"/>
          </p:nvPr>
        </p:nvSpPr>
        <p:spPr>
          <a:xfrm>
            <a:off x="469516" y="1420091"/>
            <a:ext cx="8596668" cy="2165930"/>
          </a:xfrm>
        </p:spPr>
        <p:txBody>
          <a:bodyPr rtlCol="0">
            <a:normAutofit fontScale="90000"/>
          </a:bodyPr>
          <a:lstStyle/>
          <a:p>
            <a:pPr>
              <a:lnSpc>
                <a:spcPct val="90000"/>
              </a:lnSpc>
              <a:defRPr/>
            </a:pPr>
            <a:r>
              <a:rPr lang="en-US" sz="4000" dirty="0"/>
              <a:t>Before PPE Selection begins, </a:t>
            </a:r>
            <a:br>
              <a:rPr lang="en-US" sz="4000" dirty="0"/>
            </a:br>
            <a:r>
              <a:rPr lang="en-US" sz="1100" dirty="0"/>
              <a:t> </a:t>
            </a:r>
            <a:r>
              <a:rPr lang="en-US" sz="4000" dirty="0"/>
              <a:t/>
            </a:r>
            <a:br>
              <a:rPr lang="en-US" sz="4000" dirty="0"/>
            </a:br>
            <a:r>
              <a:rPr lang="en-US" dirty="0"/>
              <a:t>one must try to ELIMINATE </a:t>
            </a:r>
            <a:br>
              <a:rPr lang="en-US" dirty="0"/>
            </a:br>
            <a:r>
              <a:rPr lang="en-US" dirty="0"/>
              <a:t>the danger </a:t>
            </a:r>
            <a:br>
              <a:rPr lang="en-US" dirty="0"/>
            </a:br>
            <a:r>
              <a:rPr lang="en-US" dirty="0"/>
              <a:t>if possible.</a:t>
            </a:r>
            <a:endParaRPr lang="en-US" sz="3800" dirty="0"/>
          </a:p>
        </p:txBody>
      </p:sp>
      <p:pic>
        <p:nvPicPr>
          <p:cNvPr id="5" name="Picture 4" descr="The Hierarchy of Safety Triangle. &#10;Demonstrating the effectiveness of PPE.">
            <a:extLst>
              <a:ext uri="{FF2B5EF4-FFF2-40B4-BE49-F238E27FC236}">
                <a16:creationId xmlns:a16="http://schemas.microsoft.com/office/drawing/2014/main" id="{6E6883A5-8C1A-4734-A3BB-1C2A198387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2183" y="2775530"/>
            <a:ext cx="7076746" cy="35498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5334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EDC8-4927-41A3-AFFA-F62EA1187C38}"/>
              </a:ext>
            </a:extLst>
          </p:cNvPr>
          <p:cNvSpPr>
            <a:spLocks noGrp="1"/>
          </p:cNvSpPr>
          <p:nvPr>
            <p:ph type="title"/>
          </p:nvPr>
        </p:nvSpPr>
        <p:spPr>
          <a:xfrm>
            <a:off x="594207" y="193964"/>
            <a:ext cx="8596668" cy="1320800"/>
          </a:xfrm>
          <a:noFill/>
          <a:ln w="25400">
            <a:solidFill>
              <a:schemeClr val="accent1"/>
            </a:solidFill>
          </a:ln>
        </p:spPr>
        <p:txBody>
          <a:bodyPr wrap="square" rtlCol="0">
            <a:spAutoFit/>
          </a:bodyPr>
          <a:lstStyle/>
          <a:p>
            <a:r>
              <a:rPr lang="en-US" sz="4400" dirty="0">
                <a:solidFill>
                  <a:srgbClr val="37495F"/>
                </a:solidFill>
                <a:latin typeface="+mn-lt"/>
                <a:ea typeface="+mn-ea"/>
                <a:cs typeface="+mn-cs"/>
              </a:rPr>
              <a:t>Personal Protective Equipment</a:t>
            </a:r>
          </a:p>
        </p:txBody>
      </p:sp>
      <p:sp>
        <p:nvSpPr>
          <p:cNvPr id="6" name="Content Placeholder 2" descr="Employers must protect employees: &#10;">
            <a:extLst>
              <a:ext uri="{FF2B5EF4-FFF2-40B4-BE49-F238E27FC236}">
                <a16:creationId xmlns:a16="http://schemas.microsoft.com/office/drawing/2014/main" id="{275DA1F9-9752-49C3-9537-4AF8E9357F27}"/>
              </a:ext>
            </a:extLst>
          </p:cNvPr>
          <p:cNvSpPr>
            <a:spLocks noGrp="1"/>
          </p:cNvSpPr>
          <p:nvPr>
            <p:ph idx="4294967295"/>
          </p:nvPr>
        </p:nvSpPr>
        <p:spPr>
          <a:xfrm>
            <a:off x="2863850" y="1219200"/>
            <a:ext cx="9328150" cy="5070475"/>
          </a:xfrm>
        </p:spPr>
        <p:txBody>
          <a:bodyPr>
            <a:normAutofit fontScale="62500" lnSpcReduction="20000"/>
          </a:bodyPr>
          <a:lstStyle/>
          <a:p>
            <a:pPr marL="0" indent="0">
              <a:buNone/>
            </a:pPr>
            <a:r>
              <a:rPr lang="en-US" sz="5100" b="1" dirty="0">
                <a:ea typeface="Tahoma" panose="020B0604030504040204" pitchFamily="34" charset="0"/>
              </a:rPr>
              <a:t>Employers must protect employees: </a:t>
            </a:r>
          </a:p>
          <a:p>
            <a:pPr marL="0" indent="0">
              <a:buNone/>
            </a:pPr>
            <a:endParaRPr lang="en-US" sz="5100" b="1" dirty="0">
              <a:ea typeface="Tahoma" panose="020B0604030504040204" pitchFamily="34" charset="0"/>
            </a:endParaRPr>
          </a:p>
          <a:p>
            <a:pPr marL="0" indent="0">
              <a:buNone/>
            </a:pPr>
            <a:endParaRPr lang="en-US" sz="1800" b="1" dirty="0"/>
          </a:p>
          <a:p>
            <a:r>
              <a:rPr lang="en-US" sz="4500" b="1" dirty="0">
                <a:ea typeface="Tahoma" panose="020B0604030504040204" pitchFamily="34" charset="0"/>
              </a:rPr>
              <a:t>Assess</a:t>
            </a:r>
            <a:r>
              <a:rPr lang="en-US" sz="4500" dirty="0">
                <a:ea typeface="Tahoma" panose="020B0604030504040204" pitchFamily="34" charset="0"/>
              </a:rPr>
              <a:t> the workplace</a:t>
            </a:r>
          </a:p>
          <a:p>
            <a:endParaRPr lang="en-US" sz="1800" dirty="0">
              <a:ea typeface="Tahoma" panose="020B0604030504040204" pitchFamily="34" charset="0"/>
            </a:endParaRPr>
          </a:p>
          <a:p>
            <a:r>
              <a:rPr lang="en-US" sz="4500" b="1" dirty="0">
                <a:ea typeface="Tahoma" panose="020B0604030504040204" pitchFamily="34" charset="0"/>
              </a:rPr>
              <a:t>Eliminate and/or reduce </a:t>
            </a:r>
            <a:r>
              <a:rPr lang="en-US" sz="4500" dirty="0">
                <a:ea typeface="Tahoma" panose="020B0604030504040204" pitchFamily="34" charset="0"/>
              </a:rPr>
              <a:t>the hazards found using engineering and administrative controls </a:t>
            </a:r>
          </a:p>
          <a:p>
            <a:endParaRPr lang="en-US" sz="1800" dirty="0">
              <a:ea typeface="Tahoma" panose="020B0604030504040204" pitchFamily="34" charset="0"/>
            </a:endParaRPr>
          </a:p>
          <a:p>
            <a:r>
              <a:rPr lang="en-US" sz="4500" dirty="0">
                <a:ea typeface="Tahoma" panose="020B0604030504040204" pitchFamily="34" charset="0"/>
              </a:rPr>
              <a:t>If the Hazard cannot be Eliminated, then personal protective equipment, is required</a:t>
            </a:r>
          </a:p>
          <a:p>
            <a:endParaRPr lang="en-US" sz="1600" dirty="0">
              <a:ea typeface="Tahoma" panose="020B0604030504040204" pitchFamily="34" charset="0"/>
            </a:endParaRPr>
          </a:p>
          <a:p>
            <a:r>
              <a:rPr lang="en-US" sz="4500" b="1" dirty="0">
                <a:ea typeface="Tahoma" panose="020B0604030504040204" pitchFamily="34" charset="0"/>
              </a:rPr>
              <a:t>Remember, Personal Protective Equipment is the last level of control.</a:t>
            </a:r>
            <a:r>
              <a:rPr lang="en-US" sz="1800" b="1" dirty="0">
                <a:ea typeface="Tahoma" panose="020B0604030504040204" pitchFamily="34" charset="0"/>
              </a:rPr>
              <a:t> </a:t>
            </a:r>
          </a:p>
        </p:txBody>
      </p:sp>
    </p:spTree>
    <p:extLst>
      <p:ext uri="{BB962C8B-B14F-4D97-AF65-F5344CB8AC3E}">
        <p14:creationId xmlns:p14="http://schemas.microsoft.com/office/powerpoint/2010/main" val="18552069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4026</Words>
  <Application>Microsoft Office PowerPoint</Application>
  <PresentationFormat>Widescreen</PresentationFormat>
  <Paragraphs>490</Paragraphs>
  <Slides>60</Slides>
  <Notes>37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60</vt:i4>
      </vt:variant>
    </vt:vector>
  </HeadingPairs>
  <TitlesOfParts>
    <vt:vector size="73" baseType="lpstr">
      <vt:lpstr>Arial</vt:lpstr>
      <vt:lpstr>Arial Black</vt:lpstr>
      <vt:lpstr>Calibri</vt:lpstr>
      <vt:lpstr>Helvetica</vt:lpstr>
      <vt:lpstr>Helvetica Neue</vt:lpstr>
      <vt:lpstr>Roboto</vt:lpstr>
      <vt:lpstr>Tahoma</vt:lpstr>
      <vt:lpstr>Times New Roman</vt:lpstr>
      <vt:lpstr>Trebuchet MS</vt:lpstr>
      <vt:lpstr>Verdana</vt:lpstr>
      <vt:lpstr>Wingdings</vt:lpstr>
      <vt:lpstr>Wingdings 3</vt:lpstr>
      <vt:lpstr>Facet</vt:lpstr>
      <vt:lpstr> P- personal P- protective E-    equipment</vt:lpstr>
      <vt:lpstr>Disclaimer</vt:lpstr>
      <vt:lpstr>PPE Training-Initial</vt:lpstr>
      <vt:lpstr>What is this training based on?</vt:lpstr>
      <vt:lpstr>   Welcome</vt:lpstr>
      <vt:lpstr>What happens, when we don’t use our P.P.E.</vt:lpstr>
      <vt:lpstr>   Module- 1</vt:lpstr>
      <vt:lpstr>Before PPE Selection begins,    one must try to ELIMINATE  the danger  if possible.</vt:lpstr>
      <vt:lpstr>Personal Protective Equipment</vt:lpstr>
      <vt:lpstr>   Module- 2</vt:lpstr>
      <vt:lpstr>Personal Protective Equipment 2</vt:lpstr>
      <vt:lpstr>Personal Protective Equipment 3</vt:lpstr>
      <vt:lpstr>Personal Protective Equipment 4</vt:lpstr>
      <vt:lpstr>Personal Protective Equipment 5</vt:lpstr>
      <vt:lpstr>Personal Protective Equipment 6</vt:lpstr>
      <vt:lpstr>   Module- 3</vt:lpstr>
      <vt:lpstr>The Fundamentals of Personal Protective Equipment (PPE)</vt:lpstr>
      <vt:lpstr>Eye and Face Protection</vt:lpstr>
      <vt:lpstr>Eye and Face Protection 2</vt:lpstr>
      <vt:lpstr>Respiratory Protection</vt:lpstr>
      <vt:lpstr>Respiratory Protection 2</vt:lpstr>
      <vt:lpstr>Protect Your Breathing</vt:lpstr>
      <vt:lpstr>Head Protection</vt:lpstr>
      <vt:lpstr>Head Protection 2</vt:lpstr>
      <vt:lpstr>Head PPE</vt:lpstr>
      <vt:lpstr>Types of Head Protection</vt:lpstr>
      <vt:lpstr>Donning Head Protection</vt:lpstr>
      <vt:lpstr>Care and Maintenance</vt:lpstr>
      <vt:lpstr>Protect Your Head</vt:lpstr>
      <vt:lpstr>Foot Protection</vt:lpstr>
      <vt:lpstr>Foot Protection 2</vt:lpstr>
      <vt:lpstr>Foot Protection 3</vt:lpstr>
      <vt:lpstr>Protect Your Legs and Feet</vt:lpstr>
      <vt:lpstr>Hand Protection</vt:lpstr>
      <vt:lpstr>Hand Protection 2 </vt:lpstr>
      <vt:lpstr>Protect Your Hands and Body</vt:lpstr>
      <vt:lpstr>Hearing Protection</vt:lpstr>
      <vt:lpstr>Hearing Protection 2</vt:lpstr>
      <vt:lpstr>Protect Your Hearing</vt:lpstr>
      <vt:lpstr>   Module- 4</vt:lpstr>
      <vt:lpstr>Working Around Chemicals Safely</vt:lpstr>
      <vt:lpstr>Pictograms on Labels</vt:lpstr>
      <vt:lpstr>Safety Data Sheets</vt:lpstr>
      <vt:lpstr>Personal Protective Measures</vt:lpstr>
      <vt:lpstr>Remember</vt:lpstr>
      <vt:lpstr>Review</vt:lpstr>
      <vt:lpstr>Knowledge Check</vt:lpstr>
      <vt:lpstr>Knowledge Check 2</vt:lpstr>
      <vt:lpstr>Knowledge Check 3</vt:lpstr>
      <vt:lpstr>Knowledge Check 4</vt:lpstr>
      <vt:lpstr>Knowledge Check 5</vt:lpstr>
      <vt:lpstr>Knowledge Check 6</vt:lpstr>
      <vt:lpstr>Knowledge Check 7</vt:lpstr>
      <vt:lpstr>Knowledge Check 8</vt:lpstr>
      <vt:lpstr>Knowledge Check 9</vt:lpstr>
      <vt:lpstr>Knowledge Check 10</vt:lpstr>
      <vt:lpstr>Knowledge Check 11</vt:lpstr>
      <vt:lpstr>Knowledge Check 12</vt:lpstr>
      <vt:lpstr>Knowledge Check 13</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2019-02-11T20:35:31Z</dcterms:created>
  <dcterms:modified xsi:type="dcterms:W3CDTF">2021-07-08T14:38:37Z</dcterms:modified>
</cp:coreProperties>
</file>