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77"/>
  </p:notesMasterIdLst>
  <p:sldIdLst>
    <p:sldId id="256" r:id="rId2"/>
    <p:sldId id="257" r:id="rId3"/>
    <p:sldId id="662" r:id="rId4"/>
    <p:sldId id="258" r:id="rId5"/>
    <p:sldId id="259" r:id="rId6"/>
    <p:sldId id="565" r:id="rId7"/>
    <p:sldId id="632" r:id="rId8"/>
    <p:sldId id="670" r:id="rId9"/>
    <p:sldId id="640" r:id="rId10"/>
    <p:sldId id="261" r:id="rId11"/>
    <p:sldId id="264" r:id="rId12"/>
    <p:sldId id="260" r:id="rId13"/>
    <p:sldId id="660" r:id="rId14"/>
    <p:sldId id="661" r:id="rId15"/>
    <p:sldId id="289" r:id="rId16"/>
    <p:sldId id="288" r:id="rId17"/>
    <p:sldId id="262" r:id="rId18"/>
    <p:sldId id="634" r:id="rId19"/>
    <p:sldId id="635" r:id="rId20"/>
    <p:sldId id="664" r:id="rId21"/>
    <p:sldId id="665" r:id="rId22"/>
    <p:sldId id="270" r:id="rId23"/>
    <p:sldId id="271" r:id="rId24"/>
    <p:sldId id="284" r:id="rId25"/>
    <p:sldId id="285" r:id="rId26"/>
    <p:sldId id="286" r:id="rId27"/>
    <p:sldId id="287" r:id="rId28"/>
    <p:sldId id="272" r:id="rId29"/>
    <p:sldId id="273" r:id="rId30"/>
    <p:sldId id="275" r:id="rId31"/>
    <p:sldId id="276" r:id="rId32"/>
    <p:sldId id="277" r:id="rId33"/>
    <p:sldId id="278" r:id="rId34"/>
    <p:sldId id="671" r:id="rId35"/>
    <p:sldId id="280" r:id="rId36"/>
    <p:sldId id="281" r:id="rId37"/>
    <p:sldId id="282" r:id="rId38"/>
    <p:sldId id="283" r:id="rId39"/>
    <p:sldId id="636" r:id="rId40"/>
    <p:sldId id="642" r:id="rId41"/>
    <p:sldId id="291" r:id="rId42"/>
    <p:sldId id="292" r:id="rId43"/>
    <p:sldId id="293" r:id="rId44"/>
    <p:sldId id="669" r:id="rId45"/>
    <p:sldId id="294" r:id="rId46"/>
    <p:sldId id="295" r:id="rId47"/>
    <p:sldId id="296" r:id="rId48"/>
    <p:sldId id="297" r:id="rId49"/>
    <p:sldId id="637" r:id="rId50"/>
    <p:sldId id="638" r:id="rId51"/>
    <p:sldId id="639" r:id="rId52"/>
    <p:sldId id="298" r:id="rId53"/>
    <p:sldId id="652" r:id="rId54"/>
    <p:sldId id="651" r:id="rId55"/>
    <p:sldId id="263" r:id="rId56"/>
    <p:sldId id="265" r:id="rId57"/>
    <p:sldId id="266" r:id="rId58"/>
    <p:sldId id="267" r:id="rId59"/>
    <p:sldId id="268" r:id="rId60"/>
    <p:sldId id="269" r:id="rId61"/>
    <p:sldId id="658" r:id="rId62"/>
    <p:sldId id="643" r:id="rId63"/>
    <p:sldId id="300" r:id="rId64"/>
    <p:sldId id="654" r:id="rId65"/>
    <p:sldId id="655" r:id="rId66"/>
    <p:sldId id="656" r:id="rId67"/>
    <p:sldId id="644" r:id="rId68"/>
    <p:sldId id="653" r:id="rId69"/>
    <p:sldId id="299" r:id="rId70"/>
    <p:sldId id="301" r:id="rId71"/>
    <p:sldId id="657" r:id="rId72"/>
    <p:sldId id="659" r:id="rId73"/>
    <p:sldId id="667" r:id="rId74"/>
    <p:sldId id="668" r:id="rId75"/>
    <p:sldId id="666" r:id="rId7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8" autoAdjust="0"/>
    <p:restoredTop sz="84296" autoAdjust="0"/>
  </p:normalViewPr>
  <p:slideViewPr>
    <p:cSldViewPr snapToGrid="0">
      <p:cViewPr varScale="1">
        <p:scale>
          <a:sx n="55" d="100"/>
          <a:sy n="55" d="100"/>
        </p:scale>
        <p:origin x="1152"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027F3-0EF0-427E-8FC0-D2C846A9E11C}" type="doc">
      <dgm:prSet loTypeId="urn:microsoft.com/office/officeart/2005/8/layout/hProcess6" loCatId="process" qsTypeId="urn:microsoft.com/office/officeart/2005/8/quickstyle/simple4" qsCatId="simple" csTypeId="urn:microsoft.com/office/officeart/2005/8/colors/accent0_2" csCatId="mainScheme" phldr="1"/>
      <dgm:spPr/>
      <dgm:t>
        <a:bodyPr/>
        <a:lstStyle/>
        <a:p>
          <a:endParaRPr lang="en-US"/>
        </a:p>
      </dgm:t>
    </dgm:pt>
    <dgm:pt modelId="{9D6E11FF-C9CC-4D53-ABD2-F2B24A947563}">
      <dgm:prSet phldrT="[Text]"/>
      <dgm:spPr>
        <a:gradFill flip="none" rotWithShape="1">
          <a:gsLst>
            <a:gs pos="27000">
              <a:srgbClr val="FF6600"/>
            </a:gs>
            <a:gs pos="100000">
              <a:srgbClr val="FFFFFF"/>
            </a:gs>
          </a:gsLst>
          <a:path path="circle">
            <a:fillToRect l="100000" t="100000"/>
          </a:path>
          <a:tileRect r="-100000" b="-100000"/>
        </a:gradFill>
      </dgm:spPr>
      <dgm:t>
        <a:bodyPr/>
        <a:lstStyle/>
        <a:p>
          <a:r>
            <a:rPr lang="en-US" b="1" dirty="0"/>
            <a:t>Safety Data Sheet (SDS)</a:t>
          </a:r>
        </a:p>
      </dgm:t>
    </dgm:pt>
    <dgm:pt modelId="{2C628F0A-19EE-4AF5-8EAA-4A4C0FFD76D1}" type="parTrans" cxnId="{35B03DA8-5A3A-46E4-A70A-E002B17009FC}">
      <dgm:prSet/>
      <dgm:spPr/>
      <dgm:t>
        <a:bodyPr/>
        <a:lstStyle/>
        <a:p>
          <a:endParaRPr lang="en-US"/>
        </a:p>
      </dgm:t>
    </dgm:pt>
    <dgm:pt modelId="{17156F96-3D43-42CA-895D-71B835CE293D}" type="sibTrans" cxnId="{35B03DA8-5A3A-46E4-A70A-E002B17009FC}">
      <dgm:prSet/>
      <dgm:spPr/>
      <dgm:t>
        <a:bodyPr/>
        <a:lstStyle/>
        <a:p>
          <a:endParaRPr lang="en-US"/>
        </a:p>
      </dgm:t>
    </dgm:pt>
    <dgm:pt modelId="{9365DC80-CCF8-47D9-A30B-F83C1DFBB39D}" type="pres">
      <dgm:prSet presAssocID="{F6F027F3-0EF0-427E-8FC0-D2C846A9E11C}" presName="theList" presStyleCnt="0">
        <dgm:presLayoutVars>
          <dgm:dir/>
          <dgm:animLvl val="lvl"/>
          <dgm:resizeHandles val="exact"/>
        </dgm:presLayoutVars>
      </dgm:prSet>
      <dgm:spPr/>
      <dgm:t>
        <a:bodyPr/>
        <a:lstStyle/>
        <a:p>
          <a:endParaRPr lang="en-US"/>
        </a:p>
      </dgm:t>
    </dgm:pt>
    <dgm:pt modelId="{CBD50C4C-8358-46E7-9EC8-82679C9760B9}" type="pres">
      <dgm:prSet presAssocID="{9D6E11FF-C9CC-4D53-ABD2-F2B24A947563}" presName="compNode" presStyleCnt="0"/>
      <dgm:spPr/>
    </dgm:pt>
    <dgm:pt modelId="{825A4EE2-74A8-42C1-A259-65CD8A82E9E1}" type="pres">
      <dgm:prSet presAssocID="{9D6E11FF-C9CC-4D53-ABD2-F2B24A947563}" presName="noGeometry" presStyleCnt="0"/>
      <dgm:spPr/>
    </dgm:pt>
    <dgm:pt modelId="{728B3011-7165-4D29-8824-EB9EF58D2C93}" type="pres">
      <dgm:prSet presAssocID="{9D6E11FF-C9CC-4D53-ABD2-F2B24A947563}" presName="childTextVisible" presStyleLbl="bgAccFollowNode1" presStyleIdx="0" presStyleCnt="1" custScaleX="47024" custScaleY="47024" custLinFactNeighborX="-98013" custLinFactNeighborY="6042">
        <dgm:presLayoutVars>
          <dgm:bulletEnabled val="1"/>
        </dgm:presLayoutVars>
      </dgm:prSet>
      <dgm:spPr>
        <a:ln>
          <a:solidFill>
            <a:srgbClr val="FF6600"/>
          </a:solidFill>
        </a:ln>
      </dgm:spPr>
    </dgm:pt>
    <dgm:pt modelId="{2FD341AA-99D3-482B-9020-6FE7247561D5}" type="pres">
      <dgm:prSet presAssocID="{9D6E11FF-C9CC-4D53-ABD2-F2B24A947563}" presName="childTextHidden" presStyleLbl="bgAccFollowNode1" presStyleIdx="0" presStyleCnt="1"/>
      <dgm:spPr/>
    </dgm:pt>
    <dgm:pt modelId="{964706C3-47B1-40D9-892B-673CBAD45606}" type="pres">
      <dgm:prSet presAssocID="{9D6E11FF-C9CC-4D53-ABD2-F2B24A947563}" presName="parentText" presStyleLbl="node1" presStyleIdx="0" presStyleCnt="1" custScaleX="186168" custScaleY="153054" custLinFactX="500" custLinFactNeighborX="100000" custLinFactNeighborY="1134">
        <dgm:presLayoutVars>
          <dgm:chMax val="1"/>
          <dgm:bulletEnabled val="1"/>
        </dgm:presLayoutVars>
      </dgm:prSet>
      <dgm:spPr/>
      <dgm:t>
        <a:bodyPr/>
        <a:lstStyle/>
        <a:p>
          <a:endParaRPr lang="en-US"/>
        </a:p>
      </dgm:t>
    </dgm:pt>
  </dgm:ptLst>
  <dgm:cxnLst>
    <dgm:cxn modelId="{EA1608AD-3E2A-4682-A150-1F53877E3109}" type="presOf" srcId="{9D6E11FF-C9CC-4D53-ABD2-F2B24A947563}" destId="{964706C3-47B1-40D9-892B-673CBAD45606}" srcOrd="0" destOrd="0" presId="urn:microsoft.com/office/officeart/2005/8/layout/hProcess6"/>
    <dgm:cxn modelId="{50CEF761-2980-4B72-99E7-F9293A1A4206}" type="presOf" srcId="{F6F027F3-0EF0-427E-8FC0-D2C846A9E11C}" destId="{9365DC80-CCF8-47D9-A30B-F83C1DFBB39D}" srcOrd="0" destOrd="0" presId="urn:microsoft.com/office/officeart/2005/8/layout/hProcess6"/>
    <dgm:cxn modelId="{35B03DA8-5A3A-46E4-A70A-E002B17009FC}" srcId="{F6F027F3-0EF0-427E-8FC0-D2C846A9E11C}" destId="{9D6E11FF-C9CC-4D53-ABD2-F2B24A947563}" srcOrd="0" destOrd="0" parTransId="{2C628F0A-19EE-4AF5-8EAA-4A4C0FFD76D1}" sibTransId="{17156F96-3D43-42CA-895D-71B835CE293D}"/>
    <dgm:cxn modelId="{C94CFF80-616C-45E1-8337-C8655EAA9EDE}" type="presParOf" srcId="{9365DC80-CCF8-47D9-A30B-F83C1DFBB39D}" destId="{CBD50C4C-8358-46E7-9EC8-82679C9760B9}" srcOrd="0" destOrd="0" presId="urn:microsoft.com/office/officeart/2005/8/layout/hProcess6"/>
    <dgm:cxn modelId="{26336606-79E5-40F4-A470-F66009704E16}" type="presParOf" srcId="{CBD50C4C-8358-46E7-9EC8-82679C9760B9}" destId="{825A4EE2-74A8-42C1-A259-65CD8A82E9E1}" srcOrd="0" destOrd="0" presId="urn:microsoft.com/office/officeart/2005/8/layout/hProcess6"/>
    <dgm:cxn modelId="{DC8579DE-844D-4627-BBA3-7986D4D6CE06}" type="presParOf" srcId="{CBD50C4C-8358-46E7-9EC8-82679C9760B9}" destId="{728B3011-7165-4D29-8824-EB9EF58D2C93}" srcOrd="1" destOrd="0" presId="urn:microsoft.com/office/officeart/2005/8/layout/hProcess6"/>
    <dgm:cxn modelId="{A42C8293-C565-4972-896B-D629B349841E}" type="presParOf" srcId="{CBD50C4C-8358-46E7-9EC8-82679C9760B9}" destId="{2FD341AA-99D3-482B-9020-6FE7247561D5}" srcOrd="2" destOrd="0" presId="urn:microsoft.com/office/officeart/2005/8/layout/hProcess6"/>
    <dgm:cxn modelId="{F41E1BB7-7905-4DD0-97E4-8E3137B30930}" type="presParOf" srcId="{CBD50C4C-8358-46E7-9EC8-82679C9760B9}" destId="{964706C3-47B1-40D9-892B-673CBAD45606}"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B3011-7165-4D29-8824-EB9EF58D2C93}">
      <dsp:nvSpPr>
        <dsp:cNvPr id="0" name=""/>
        <dsp:cNvSpPr/>
      </dsp:nvSpPr>
      <dsp:spPr>
        <a:xfrm>
          <a:off x="0" y="1273117"/>
          <a:ext cx="1923475" cy="1681359"/>
        </a:xfrm>
        <a:prstGeom prst="rightArrow">
          <a:avLst>
            <a:gd name="adj1" fmla="val 70000"/>
            <a:gd name="adj2" fmla="val 50000"/>
          </a:avLst>
        </a:prstGeom>
        <a:solidFill>
          <a:schemeClr val="lt1">
            <a:alpha val="90000"/>
            <a:tint val="40000"/>
            <a:hueOff val="0"/>
            <a:satOff val="0"/>
            <a:lumOff val="0"/>
            <a:alphaOff val="0"/>
          </a:schemeClr>
        </a:solidFill>
        <a:ln w="6350" cap="flat" cmpd="sng" algn="ctr">
          <a:solidFill>
            <a:srgbClr val="FF6600"/>
          </a:solidFill>
          <a:prstDash val="solid"/>
          <a:miter lim="800000"/>
        </a:ln>
        <a:effectLst/>
      </dsp:spPr>
      <dsp:style>
        <a:lnRef idx="1">
          <a:scrgbClr r="0" g="0" b="0"/>
        </a:lnRef>
        <a:fillRef idx="1">
          <a:scrgbClr r="0" g="0" b="0"/>
        </a:fillRef>
        <a:effectRef idx="0">
          <a:scrgbClr r="0" g="0" b="0"/>
        </a:effectRef>
        <a:fontRef idx="minor"/>
      </dsp:style>
    </dsp:sp>
    <dsp:sp modelId="{964706C3-47B1-40D9-892B-673CBAD45606}">
      <dsp:nvSpPr>
        <dsp:cNvPr id="0" name=""/>
        <dsp:cNvSpPr/>
      </dsp:nvSpPr>
      <dsp:spPr>
        <a:xfrm>
          <a:off x="2057045" y="355821"/>
          <a:ext cx="3807519" cy="3130270"/>
        </a:xfrm>
        <a:prstGeom prst="ellipse">
          <a:avLst/>
        </a:prstGeom>
        <a:gradFill flip="none" rotWithShape="1">
          <a:gsLst>
            <a:gs pos="27000">
              <a:srgbClr val="FF6600"/>
            </a:gs>
            <a:gs pos="100000">
              <a:srgbClr val="FFFFFF"/>
            </a:gs>
          </a:gsLst>
          <a:path path="circle">
            <a:fillToRect l="100000" t="100000"/>
          </a:path>
          <a:tileRect r="-100000" b="-10000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b="1" kern="1200" dirty="0"/>
            <a:t>Safety Data Sheet (SDS)</a:t>
          </a:r>
        </a:p>
      </dsp:txBody>
      <dsp:txXfrm>
        <a:off x="2614643" y="814238"/>
        <a:ext cx="2692323" cy="22134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62E5088A-F0D8-49EE-AD47-9B6D9F80D717}" type="datetimeFigureOut">
              <a:rPr lang="en-US" smtClean="0"/>
              <a:t>7/7/2021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96F188C-7123-4C0B-8BE1-FE0F19275394}" type="slidenum">
              <a:rPr lang="en-US" smtClean="0"/>
              <a:t>‹#›</a:t>
            </a:fld>
            <a:endParaRPr lang="en-US"/>
          </a:p>
        </p:txBody>
      </p:sp>
    </p:spTree>
    <p:extLst>
      <p:ext uri="{BB962C8B-B14F-4D97-AF65-F5344CB8AC3E}">
        <p14:creationId xmlns:p14="http://schemas.microsoft.com/office/powerpoint/2010/main" val="91067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hemsafetypro.com/Topics/GHS/GHS_hazard_statement_code_signal_word_finder.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1</a:t>
            </a:fld>
            <a:endParaRPr lang="en-US"/>
          </a:p>
        </p:txBody>
      </p:sp>
    </p:spTree>
    <p:extLst>
      <p:ext uri="{BB962C8B-B14F-4D97-AF65-F5344CB8AC3E}">
        <p14:creationId xmlns:p14="http://schemas.microsoft.com/office/powerpoint/2010/main" val="185384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10</a:t>
            </a:fld>
            <a:endParaRPr lang="en-US"/>
          </a:p>
        </p:txBody>
      </p:sp>
    </p:spTree>
    <p:extLst>
      <p:ext uri="{BB962C8B-B14F-4D97-AF65-F5344CB8AC3E}">
        <p14:creationId xmlns:p14="http://schemas.microsoft.com/office/powerpoint/2010/main" val="283158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11</a:t>
            </a:fld>
            <a:endParaRPr lang="en-US"/>
          </a:p>
        </p:txBody>
      </p:sp>
    </p:spTree>
    <p:extLst>
      <p:ext uri="{BB962C8B-B14F-4D97-AF65-F5344CB8AC3E}">
        <p14:creationId xmlns:p14="http://schemas.microsoft.com/office/powerpoint/2010/main" val="305228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12</a:t>
            </a:fld>
            <a:endParaRPr lang="en-US"/>
          </a:p>
        </p:txBody>
      </p:sp>
    </p:spTree>
    <p:extLst>
      <p:ext uri="{BB962C8B-B14F-4D97-AF65-F5344CB8AC3E}">
        <p14:creationId xmlns:p14="http://schemas.microsoft.com/office/powerpoint/2010/main" val="204630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Written Hazard Communication Program, First major requirement of OSHA’s HAZCOM Standard, 1910.1200 (e) What is a HAZCOM Program? Employers must develop, implement, and maintain at the workplace a written, comprehensive HAZCOM program. A program is the employer’s procedure for meeting the requirements of a particular regulation, in this case, the HAZCOM regulation. Workers have the right to review the HAZCOM program on work time and to ask questions about it! A written hazard communication program ensures that all employers receive the information they need to inform and train their workers properly and to design and put in place worker protection programs. It also provides necessary hazard information to employees, so they can participate in, and support, the protective measures in place at their workplaces.</a:t>
            </a:r>
          </a:p>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13</a:t>
            </a:fld>
            <a:endParaRPr lang="en-US"/>
          </a:p>
        </p:txBody>
      </p:sp>
    </p:spTree>
    <p:extLst>
      <p:ext uri="{BB962C8B-B14F-4D97-AF65-F5344CB8AC3E}">
        <p14:creationId xmlns:p14="http://schemas.microsoft.com/office/powerpoint/2010/main" val="170140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14</a:t>
            </a:fld>
            <a:endParaRPr lang="en-US"/>
          </a:p>
        </p:txBody>
      </p:sp>
    </p:spTree>
    <p:extLst>
      <p:ext uri="{BB962C8B-B14F-4D97-AF65-F5344CB8AC3E}">
        <p14:creationId xmlns:p14="http://schemas.microsoft.com/office/powerpoint/2010/main" val="223474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15</a:t>
            </a:fld>
            <a:endParaRPr lang="en-US"/>
          </a:p>
        </p:txBody>
      </p:sp>
    </p:spTree>
    <p:extLst>
      <p:ext uri="{BB962C8B-B14F-4D97-AF65-F5344CB8AC3E}">
        <p14:creationId xmlns:p14="http://schemas.microsoft.com/office/powerpoint/2010/main" val="48536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16</a:t>
            </a:fld>
            <a:endParaRPr lang="en-US"/>
          </a:p>
        </p:txBody>
      </p:sp>
    </p:spTree>
    <p:extLst>
      <p:ext uri="{BB962C8B-B14F-4D97-AF65-F5344CB8AC3E}">
        <p14:creationId xmlns:p14="http://schemas.microsoft.com/office/powerpoint/2010/main" val="844500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17</a:t>
            </a:fld>
            <a:endParaRPr lang="en-US"/>
          </a:p>
        </p:txBody>
      </p:sp>
    </p:spTree>
    <p:extLst>
      <p:ext uri="{BB962C8B-B14F-4D97-AF65-F5344CB8AC3E}">
        <p14:creationId xmlns:p14="http://schemas.microsoft.com/office/powerpoint/2010/main" val="238562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96745-72C0-432A-9173-C8B5EA6634F6}" type="slidenum">
              <a:rPr lang="en-US" smtClean="0"/>
              <a:pPr/>
              <a:t>18</a:t>
            </a:fld>
            <a:endParaRPr lang="en-US" dirty="0"/>
          </a:p>
        </p:txBody>
      </p:sp>
    </p:spTree>
    <p:extLst>
      <p:ext uri="{BB962C8B-B14F-4D97-AF65-F5344CB8AC3E}">
        <p14:creationId xmlns:p14="http://schemas.microsoft.com/office/powerpoint/2010/main" val="929007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Absorb: </a:t>
            </a:r>
            <a:r>
              <a:rPr lang="en-US" dirty="0"/>
              <a:t>Spill solvents onto bare skin or open cuts; work without gloves and get chemicals on hand </a:t>
            </a:r>
          </a:p>
          <a:p>
            <a:endParaRPr lang="en-US" dirty="0"/>
          </a:p>
          <a:p>
            <a:r>
              <a:rPr lang="en-US" b="1" u="sng" dirty="0"/>
              <a:t>Inhale: </a:t>
            </a:r>
            <a:r>
              <a:rPr lang="en-US" dirty="0"/>
              <a:t>Work with dusty processes or solvents that have a high vapor pressure </a:t>
            </a:r>
          </a:p>
          <a:p>
            <a:endParaRPr lang="en-US" dirty="0"/>
          </a:p>
          <a:p>
            <a:r>
              <a:rPr lang="en-US" b="1" u="sng" dirty="0"/>
              <a:t>Ingest: </a:t>
            </a:r>
            <a:r>
              <a:rPr lang="en-US" dirty="0"/>
              <a:t>Transfer contamination from unwashed hands onto food or drink; leaving open containers of food where dust can settle</a:t>
            </a:r>
          </a:p>
          <a:p>
            <a:endParaRPr lang="en-US" dirty="0"/>
          </a:p>
          <a:p>
            <a:r>
              <a:rPr lang="en-US" b="1" u="sng" dirty="0"/>
              <a:t> Inject: </a:t>
            </a:r>
            <a:r>
              <a:rPr lang="en-US" dirty="0"/>
              <a:t>Force contamination into the skin through high pressure washing; step on contaminated nails; cut skin on protruding metal</a:t>
            </a:r>
          </a:p>
        </p:txBody>
      </p:sp>
      <p:sp>
        <p:nvSpPr>
          <p:cNvPr id="4" name="Slide Number Placeholder 3"/>
          <p:cNvSpPr>
            <a:spLocks noGrp="1"/>
          </p:cNvSpPr>
          <p:nvPr>
            <p:ph type="sldNum" sz="quarter" idx="10"/>
          </p:nvPr>
        </p:nvSpPr>
        <p:spPr/>
        <p:txBody>
          <a:bodyPr/>
          <a:lstStyle/>
          <a:p>
            <a:fld id="{A6996745-72C0-432A-9173-C8B5EA6634F6}" type="slidenum">
              <a:rPr lang="en-US" smtClean="0"/>
              <a:pPr/>
              <a:t>19</a:t>
            </a:fld>
            <a:endParaRPr lang="en-US" dirty="0"/>
          </a:p>
        </p:txBody>
      </p:sp>
    </p:spTree>
    <p:extLst>
      <p:ext uri="{BB962C8B-B14F-4D97-AF65-F5344CB8AC3E}">
        <p14:creationId xmlns:p14="http://schemas.microsoft.com/office/powerpoint/2010/main" val="102520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2</a:t>
            </a:fld>
            <a:endParaRPr lang="en-US"/>
          </a:p>
        </p:txBody>
      </p:sp>
    </p:spTree>
    <p:extLst>
      <p:ext uri="{BB962C8B-B14F-4D97-AF65-F5344CB8AC3E}">
        <p14:creationId xmlns:p14="http://schemas.microsoft.com/office/powerpoint/2010/main" val="241398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20</a:t>
            </a:fld>
            <a:endParaRPr lang="en-US"/>
          </a:p>
        </p:txBody>
      </p:sp>
    </p:spTree>
    <p:extLst>
      <p:ext uri="{BB962C8B-B14F-4D97-AF65-F5344CB8AC3E}">
        <p14:creationId xmlns:p14="http://schemas.microsoft.com/office/powerpoint/2010/main" val="3678750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21</a:t>
            </a:fld>
            <a:endParaRPr lang="en-US"/>
          </a:p>
        </p:txBody>
      </p:sp>
    </p:spTree>
    <p:extLst>
      <p:ext uri="{BB962C8B-B14F-4D97-AF65-F5344CB8AC3E}">
        <p14:creationId xmlns:p14="http://schemas.microsoft.com/office/powerpoint/2010/main" val="1730886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22</a:t>
            </a:fld>
            <a:endParaRPr lang="en-US"/>
          </a:p>
        </p:txBody>
      </p:sp>
    </p:spTree>
    <p:extLst>
      <p:ext uri="{BB962C8B-B14F-4D97-AF65-F5344CB8AC3E}">
        <p14:creationId xmlns:p14="http://schemas.microsoft.com/office/powerpoint/2010/main" val="275503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23</a:t>
            </a:fld>
            <a:endParaRPr lang="en-US"/>
          </a:p>
        </p:txBody>
      </p:sp>
    </p:spTree>
    <p:extLst>
      <p:ext uri="{BB962C8B-B14F-4D97-AF65-F5344CB8AC3E}">
        <p14:creationId xmlns:p14="http://schemas.microsoft.com/office/powerpoint/2010/main" val="512780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GHS describes the nature and severity of a chemical hazard by hazard class and hazard category:</a:t>
            </a:r>
          </a:p>
          <a:p>
            <a:r>
              <a:rPr lang="en-US" sz="1200" b="1" i="0" kern="1200" dirty="0">
                <a:solidFill>
                  <a:schemeClr val="tx1"/>
                </a:solidFill>
                <a:effectLst/>
                <a:latin typeface="+mn-lt"/>
                <a:ea typeface="+mn-ea"/>
                <a:cs typeface="+mn-cs"/>
              </a:rPr>
              <a:t>GHS hazard class</a:t>
            </a:r>
            <a:r>
              <a:rPr lang="en-US" sz="1200" b="0" i="0" kern="1200" dirty="0">
                <a:solidFill>
                  <a:schemeClr val="tx1"/>
                </a:solidFill>
                <a:effectLst/>
                <a:latin typeface="+mn-lt"/>
                <a:ea typeface="+mn-ea"/>
                <a:cs typeface="+mn-cs"/>
              </a:rPr>
              <a:t> represents the nature of a chemical hazard, i.e., flammable liquids, carcinogen.</a:t>
            </a:r>
          </a:p>
          <a:p>
            <a:r>
              <a:rPr lang="en-US" sz="1200" b="1" i="0" kern="1200" dirty="0">
                <a:solidFill>
                  <a:schemeClr val="tx1"/>
                </a:solidFill>
                <a:effectLst/>
                <a:latin typeface="+mn-lt"/>
                <a:ea typeface="+mn-ea"/>
                <a:cs typeface="+mn-cs"/>
              </a:rPr>
              <a:t>GHS hazard category</a:t>
            </a:r>
            <a:r>
              <a:rPr lang="en-US" sz="1200" b="0" i="0" kern="1200" dirty="0">
                <a:solidFill>
                  <a:schemeClr val="tx1"/>
                </a:solidFill>
                <a:effectLst/>
                <a:latin typeface="+mn-lt"/>
                <a:ea typeface="+mn-ea"/>
                <a:cs typeface="+mn-cs"/>
              </a:rPr>
              <a:t> is the division of criteria within each hazard class. For example, hazard class flammable liquids can be divided into 4 categories among which flammable liquids category 1 represents the most severe hazard.</a:t>
            </a:r>
          </a:p>
          <a:p>
            <a:r>
              <a:rPr lang="en-US" sz="1200" b="0" i="0" kern="1200" dirty="0">
                <a:solidFill>
                  <a:schemeClr val="tx1"/>
                </a:solidFill>
                <a:effectLst/>
                <a:latin typeface="+mn-lt"/>
                <a:ea typeface="+mn-ea"/>
                <a:cs typeface="+mn-cs"/>
              </a:rPr>
              <a:t>There are </a:t>
            </a:r>
            <a:r>
              <a:rPr lang="en-US" sz="1200" b="1" i="0" kern="1200" dirty="0">
                <a:solidFill>
                  <a:schemeClr val="tx1"/>
                </a:solidFill>
                <a:effectLst/>
                <a:latin typeface="+mn-lt"/>
                <a:ea typeface="+mn-ea"/>
                <a:cs typeface="+mn-cs"/>
              </a:rPr>
              <a:t>29 GHS hazard classes</a:t>
            </a:r>
            <a:r>
              <a:rPr lang="en-US" sz="1200" b="0" i="0" kern="1200" dirty="0">
                <a:solidFill>
                  <a:schemeClr val="tx1"/>
                </a:solidFill>
                <a:effectLst/>
                <a:latin typeface="+mn-lt"/>
                <a:ea typeface="+mn-ea"/>
                <a:cs typeface="+mn-cs"/>
              </a:rPr>
              <a:t> in total in UN GHS Rev. 6. They are used to describe 3 main types of chemical hazards: physical hazards, health hazards and environmental hazards. If you wish to find hazard statements and signal word for each hazard category, please use our </a:t>
            </a:r>
            <a:r>
              <a:rPr lang="en-US" sz="1200" b="0" i="0" u="none" strike="noStrike" kern="1200" dirty="0">
                <a:solidFill>
                  <a:schemeClr val="tx1"/>
                </a:solidFill>
                <a:effectLst/>
                <a:latin typeface="+mn-lt"/>
                <a:ea typeface="+mn-ea"/>
                <a:cs typeface="+mn-cs"/>
                <a:hlinkClick r:id="rId3"/>
              </a:rPr>
              <a:t>hazard statement and signal word finder</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24</a:t>
            </a:fld>
            <a:endParaRPr lang="en-US"/>
          </a:p>
        </p:txBody>
      </p:sp>
    </p:spTree>
    <p:extLst>
      <p:ext uri="{BB962C8B-B14F-4D97-AF65-F5344CB8AC3E}">
        <p14:creationId xmlns:p14="http://schemas.microsoft.com/office/powerpoint/2010/main" val="2674160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25</a:t>
            </a:fld>
            <a:endParaRPr lang="en-US"/>
          </a:p>
        </p:txBody>
      </p:sp>
    </p:spTree>
    <p:extLst>
      <p:ext uri="{BB962C8B-B14F-4D97-AF65-F5344CB8AC3E}">
        <p14:creationId xmlns:p14="http://schemas.microsoft.com/office/powerpoint/2010/main" val="296544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26</a:t>
            </a:fld>
            <a:endParaRPr lang="en-US"/>
          </a:p>
        </p:txBody>
      </p:sp>
    </p:spTree>
    <p:extLst>
      <p:ext uri="{BB962C8B-B14F-4D97-AF65-F5344CB8AC3E}">
        <p14:creationId xmlns:p14="http://schemas.microsoft.com/office/powerpoint/2010/main" val="345760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GHS has provided standard chemical classification criteria which are used to determine the hazard class and hazard category of a chemical. The picture below is an example of GHS classification criteria for flammable liquids. A liquid with a flash point between 23 and 60 Celsius degrees will be classified as flammable liquid category 3. A liquid with a flash point above 93 Celsius degrees does not meet GHS classification criteria and will not be regarded as a hazardous chemical</a:t>
            </a:r>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27</a:t>
            </a:fld>
            <a:endParaRPr lang="en-US"/>
          </a:p>
        </p:txBody>
      </p:sp>
    </p:spTree>
    <p:extLst>
      <p:ext uri="{BB962C8B-B14F-4D97-AF65-F5344CB8AC3E}">
        <p14:creationId xmlns:p14="http://schemas.microsoft.com/office/powerpoint/2010/main" val="1549706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28</a:t>
            </a:fld>
            <a:endParaRPr lang="en-US"/>
          </a:p>
        </p:txBody>
      </p:sp>
    </p:spTree>
    <p:extLst>
      <p:ext uri="{BB962C8B-B14F-4D97-AF65-F5344CB8AC3E}">
        <p14:creationId xmlns:p14="http://schemas.microsoft.com/office/powerpoint/2010/main" val="2779361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29</a:t>
            </a:fld>
            <a:endParaRPr lang="en-US"/>
          </a:p>
        </p:txBody>
      </p:sp>
    </p:spTree>
    <p:extLst>
      <p:ext uri="{BB962C8B-B14F-4D97-AF65-F5344CB8AC3E}">
        <p14:creationId xmlns:p14="http://schemas.microsoft.com/office/powerpoint/2010/main" val="161379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3</a:t>
            </a:fld>
            <a:endParaRPr lang="en-US"/>
          </a:p>
        </p:txBody>
      </p:sp>
    </p:spTree>
    <p:extLst>
      <p:ext uri="{BB962C8B-B14F-4D97-AF65-F5344CB8AC3E}">
        <p14:creationId xmlns:p14="http://schemas.microsoft.com/office/powerpoint/2010/main" val="2003584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30</a:t>
            </a:fld>
            <a:endParaRPr lang="en-US"/>
          </a:p>
        </p:txBody>
      </p:sp>
    </p:spTree>
    <p:extLst>
      <p:ext uri="{BB962C8B-B14F-4D97-AF65-F5344CB8AC3E}">
        <p14:creationId xmlns:p14="http://schemas.microsoft.com/office/powerpoint/2010/main" val="3401159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Flammables, Self Reactive, Pyrophoric, Self-Heating, Emits Flammable Gas, Organic Peroxides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31</a:t>
            </a:fld>
            <a:endParaRPr lang="en-US"/>
          </a:p>
        </p:txBody>
      </p:sp>
    </p:spTree>
    <p:extLst>
      <p:ext uri="{BB962C8B-B14F-4D97-AF65-F5344CB8AC3E}">
        <p14:creationId xmlns:p14="http://schemas.microsoft.com/office/powerpoint/2010/main" val="1404693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Explosives, Self Reactive, Organic Peroxides</a:t>
            </a:r>
            <a:br>
              <a:rPr lang="en-US" dirty="0">
                <a:latin typeface="Arial" panose="020B0604020202020204" pitchFamily="34" charset="0"/>
                <a:cs typeface="Arial" panose="020B0604020202020204" pitchFamily="34" charset="0"/>
              </a:rPr>
            </a:br>
            <a:endParaRPr lang="en-US" dirty="0"/>
          </a:p>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32</a:t>
            </a:fld>
            <a:endParaRPr lang="en-US"/>
          </a:p>
        </p:txBody>
      </p:sp>
    </p:spTree>
    <p:extLst>
      <p:ext uri="{BB962C8B-B14F-4D97-AF65-F5344CB8AC3E}">
        <p14:creationId xmlns:p14="http://schemas.microsoft.com/office/powerpoint/2010/main" val="3308389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33</a:t>
            </a:fld>
            <a:endParaRPr lang="en-US"/>
          </a:p>
        </p:txBody>
      </p:sp>
    </p:spTree>
    <p:extLst>
      <p:ext uri="{BB962C8B-B14F-4D97-AF65-F5344CB8AC3E}">
        <p14:creationId xmlns:p14="http://schemas.microsoft.com/office/powerpoint/2010/main" val="3415425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35</a:t>
            </a:fld>
            <a:endParaRPr lang="en-US"/>
          </a:p>
        </p:txBody>
      </p:sp>
    </p:spTree>
    <p:extLst>
      <p:ext uri="{BB962C8B-B14F-4D97-AF65-F5344CB8AC3E}">
        <p14:creationId xmlns:p14="http://schemas.microsoft.com/office/powerpoint/2010/main" val="3624581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Carcinogen</a:t>
            </a:r>
          </a:p>
          <a:p>
            <a:r>
              <a:rPr lang="en-US" dirty="0"/>
              <a:t>Respiratory Sensitizer</a:t>
            </a:r>
          </a:p>
          <a:p>
            <a:r>
              <a:rPr lang="en-US" dirty="0"/>
              <a:t>Reproductive Toxicity</a:t>
            </a:r>
          </a:p>
          <a:p>
            <a:r>
              <a:rPr lang="en-US" dirty="0"/>
              <a:t>Target Organ Toxicity</a:t>
            </a:r>
          </a:p>
          <a:p>
            <a:r>
              <a:rPr lang="en-US" dirty="0"/>
              <a:t>Mutagenicity</a:t>
            </a:r>
          </a:p>
          <a:p>
            <a:r>
              <a:rPr lang="en-US" dirty="0"/>
              <a:t>Aspiration Toxicity</a:t>
            </a:r>
          </a:p>
        </p:txBody>
      </p:sp>
      <p:sp>
        <p:nvSpPr>
          <p:cNvPr id="4" name="Slide Number Placeholder 3"/>
          <p:cNvSpPr>
            <a:spLocks noGrp="1"/>
          </p:cNvSpPr>
          <p:nvPr>
            <p:ph type="sldNum" sz="quarter" idx="10"/>
          </p:nvPr>
        </p:nvSpPr>
        <p:spPr/>
        <p:txBody>
          <a:bodyPr/>
          <a:lstStyle/>
          <a:p>
            <a:fld id="{496F188C-7123-4C0B-8BE1-FE0F19275394}" type="slidenum">
              <a:rPr lang="en-US" smtClean="0"/>
              <a:t>36</a:t>
            </a:fld>
            <a:endParaRPr lang="en-US"/>
          </a:p>
        </p:txBody>
      </p:sp>
    </p:spTree>
    <p:extLst>
      <p:ext uri="{BB962C8B-B14F-4D97-AF65-F5344CB8AC3E}">
        <p14:creationId xmlns:p14="http://schemas.microsoft.com/office/powerpoint/2010/main" val="1956477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37</a:t>
            </a:fld>
            <a:endParaRPr lang="en-US"/>
          </a:p>
        </p:txBody>
      </p:sp>
    </p:spTree>
    <p:extLst>
      <p:ext uri="{BB962C8B-B14F-4D97-AF65-F5344CB8AC3E}">
        <p14:creationId xmlns:p14="http://schemas.microsoft.com/office/powerpoint/2010/main" val="3885045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Acutely toxic(harmful)</a:t>
            </a:r>
          </a:p>
          <a:p>
            <a:r>
              <a:rPr lang="en-US" dirty="0">
                <a:latin typeface="Arial" panose="020B0604020202020204" pitchFamily="34" charset="0"/>
                <a:cs typeface="Arial" panose="020B0604020202020204" pitchFamily="34" charset="0"/>
              </a:rPr>
              <a:t>Irritant to eyes or respiratory tract</a:t>
            </a:r>
          </a:p>
          <a:p>
            <a:r>
              <a:rPr lang="en-US" dirty="0">
                <a:latin typeface="Arial" panose="020B0604020202020204" pitchFamily="34" charset="0"/>
                <a:cs typeface="Arial" panose="020B0604020202020204" pitchFamily="34" charset="0"/>
              </a:rPr>
              <a:t>Skin sensitizer</a:t>
            </a:r>
          </a:p>
          <a:p>
            <a:r>
              <a:rPr lang="en-US" dirty="0">
                <a:latin typeface="Arial" panose="020B0604020202020204" pitchFamily="34" charset="0"/>
                <a:cs typeface="Arial" panose="020B0604020202020204" pitchFamily="34" charset="0"/>
              </a:rPr>
              <a:t>Hazardous to the Ozone layer</a:t>
            </a:r>
          </a:p>
          <a:p>
            <a:r>
              <a:rPr lang="en-US" dirty="0">
                <a:latin typeface="Arial" panose="020B0604020202020204" pitchFamily="34" charset="0"/>
                <a:cs typeface="Arial" panose="020B0604020202020204" pitchFamily="34" charset="0"/>
              </a:rPr>
              <a:t>Narcotic effects</a:t>
            </a:r>
            <a:br>
              <a:rPr lang="en-US" dirty="0">
                <a:latin typeface="Arial" panose="020B0604020202020204" pitchFamily="34" charset="0"/>
                <a:cs typeface="Arial" panose="020B0604020202020204" pitchFamily="34" charset="0"/>
              </a:rPr>
            </a:br>
            <a:endParaRPr lang="en-US" dirty="0"/>
          </a:p>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38</a:t>
            </a:fld>
            <a:endParaRPr lang="en-US"/>
          </a:p>
        </p:txBody>
      </p:sp>
    </p:spTree>
    <p:extLst>
      <p:ext uri="{BB962C8B-B14F-4D97-AF65-F5344CB8AC3E}">
        <p14:creationId xmlns:p14="http://schemas.microsoft.com/office/powerpoint/2010/main" val="3618289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96745-72C0-432A-9173-C8B5EA6634F6}" type="slidenum">
              <a:rPr lang="en-US" smtClean="0"/>
              <a:pPr/>
              <a:t>39</a:t>
            </a:fld>
            <a:endParaRPr lang="en-US" dirty="0"/>
          </a:p>
        </p:txBody>
      </p:sp>
    </p:spTree>
    <p:extLst>
      <p:ext uri="{BB962C8B-B14F-4D97-AF65-F5344CB8AC3E}">
        <p14:creationId xmlns:p14="http://schemas.microsoft.com/office/powerpoint/2010/main" val="1945524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96745-72C0-432A-9173-C8B5EA6634F6}" type="slidenum">
              <a:rPr lang="en-US" smtClean="0"/>
              <a:pPr/>
              <a:t>40</a:t>
            </a:fld>
            <a:endParaRPr lang="en-US" dirty="0"/>
          </a:p>
        </p:txBody>
      </p:sp>
    </p:spTree>
    <p:extLst>
      <p:ext uri="{BB962C8B-B14F-4D97-AF65-F5344CB8AC3E}">
        <p14:creationId xmlns:p14="http://schemas.microsoft.com/office/powerpoint/2010/main" val="342456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a:t>
            </a:fld>
            <a:endParaRPr lang="en-US"/>
          </a:p>
        </p:txBody>
      </p:sp>
    </p:spTree>
    <p:extLst>
      <p:ext uri="{BB962C8B-B14F-4D97-AF65-F5344CB8AC3E}">
        <p14:creationId xmlns:p14="http://schemas.microsoft.com/office/powerpoint/2010/main" val="2094097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41</a:t>
            </a:fld>
            <a:endParaRPr lang="en-US"/>
          </a:p>
        </p:txBody>
      </p:sp>
    </p:spTree>
    <p:extLst>
      <p:ext uri="{BB962C8B-B14F-4D97-AF65-F5344CB8AC3E}">
        <p14:creationId xmlns:p14="http://schemas.microsoft.com/office/powerpoint/2010/main" val="2253453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42</a:t>
            </a:fld>
            <a:endParaRPr lang="en-US"/>
          </a:p>
        </p:txBody>
      </p:sp>
    </p:spTree>
    <p:extLst>
      <p:ext uri="{BB962C8B-B14F-4D97-AF65-F5344CB8AC3E}">
        <p14:creationId xmlns:p14="http://schemas.microsoft.com/office/powerpoint/2010/main" val="4257145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43</a:t>
            </a:fld>
            <a:endParaRPr lang="en-US"/>
          </a:p>
        </p:txBody>
      </p:sp>
    </p:spTree>
    <p:extLst>
      <p:ext uri="{BB962C8B-B14F-4D97-AF65-F5344CB8AC3E}">
        <p14:creationId xmlns:p14="http://schemas.microsoft.com/office/powerpoint/2010/main" val="1178448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44</a:t>
            </a:fld>
            <a:endParaRPr lang="en-US"/>
          </a:p>
        </p:txBody>
      </p:sp>
    </p:spTree>
    <p:extLst>
      <p:ext uri="{BB962C8B-B14F-4D97-AF65-F5344CB8AC3E}">
        <p14:creationId xmlns:p14="http://schemas.microsoft.com/office/powerpoint/2010/main" val="1952586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45</a:t>
            </a:fld>
            <a:endParaRPr lang="en-US"/>
          </a:p>
        </p:txBody>
      </p:sp>
    </p:spTree>
    <p:extLst>
      <p:ext uri="{BB962C8B-B14F-4D97-AF65-F5344CB8AC3E}">
        <p14:creationId xmlns:p14="http://schemas.microsoft.com/office/powerpoint/2010/main" val="2337507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46</a:t>
            </a:fld>
            <a:endParaRPr lang="en-US"/>
          </a:p>
        </p:txBody>
      </p:sp>
    </p:spTree>
    <p:extLst>
      <p:ext uri="{BB962C8B-B14F-4D97-AF65-F5344CB8AC3E}">
        <p14:creationId xmlns:p14="http://schemas.microsoft.com/office/powerpoint/2010/main" val="2376046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47</a:t>
            </a:fld>
            <a:endParaRPr lang="en-US"/>
          </a:p>
        </p:txBody>
      </p:sp>
    </p:spTree>
    <p:extLst>
      <p:ext uri="{BB962C8B-B14F-4D97-AF65-F5344CB8AC3E}">
        <p14:creationId xmlns:p14="http://schemas.microsoft.com/office/powerpoint/2010/main" val="1815317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48</a:t>
            </a:fld>
            <a:endParaRPr lang="en-US"/>
          </a:p>
        </p:txBody>
      </p:sp>
    </p:spTree>
    <p:extLst>
      <p:ext uri="{BB962C8B-B14F-4D97-AF65-F5344CB8AC3E}">
        <p14:creationId xmlns:p14="http://schemas.microsoft.com/office/powerpoint/2010/main" val="276710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bwMode="auto">
          <a:noFill/>
          <a:ln>
            <a:miter lim="800000"/>
            <a:headEnd/>
            <a:tailEnd/>
          </a:ln>
        </p:spPr>
        <p:txBody>
          <a:bodyPr/>
          <a:lstStyle/>
          <a:p>
            <a:fld id="{229854C0-5608-4E18-BB59-826AD34FBDA6}" type="slidenum">
              <a:rPr lang="en-US"/>
              <a:pPr/>
              <a:t>49</a:t>
            </a:fld>
            <a:endParaRPr lang="en-US" dirty="0"/>
          </a:p>
        </p:txBody>
      </p:sp>
      <p:sp>
        <p:nvSpPr>
          <p:cNvPr id="257026" name="Rectangle 2"/>
          <p:cNvSpPr>
            <a:spLocks noGrp="1" noRot="1" noChangeAspect="1" noChangeArrowheads="1" noTextEdit="1"/>
          </p:cNvSpPr>
          <p:nvPr>
            <p:ph type="sldImg"/>
          </p:nvPr>
        </p:nvSpPr>
        <p:spPr bwMode="auto">
          <a:xfrm>
            <a:off x="812800" y="727075"/>
            <a:ext cx="5386388" cy="3030538"/>
          </a:xfrm>
          <a:noFill/>
          <a:ln>
            <a:solidFill>
              <a:srgbClr val="000000"/>
            </a:solidFill>
            <a:miter lim="800000"/>
            <a:headEnd/>
            <a:tailEnd/>
          </a:ln>
        </p:spPr>
      </p:sp>
      <p:sp>
        <p:nvSpPr>
          <p:cNvPr id="194563" name="Rectangle 3"/>
          <p:cNvSpPr>
            <a:spLocks noGrp="1" noChangeArrowheads="1"/>
          </p:cNvSpPr>
          <p:nvPr>
            <p:ph type="body" idx="1"/>
          </p:nvPr>
        </p:nvSpPr>
        <p:spPr/>
        <p:txBody>
          <a:bodyPr wrap="square" numCol="1" anchor="t" anchorCtr="0" compatLnSpc="1">
            <a:prstTxWarp prst="textNoShape">
              <a:avLst/>
            </a:prstTxWarp>
            <a:normAutofit/>
          </a:bodyPr>
          <a:lstStyle/>
          <a:p>
            <a:pPr>
              <a:spcBef>
                <a:spcPct val="0"/>
              </a:spcBef>
            </a:pPr>
            <a:r>
              <a:rPr lang="en-US" b="1" dirty="0"/>
              <a:t>Trainer Notes:</a:t>
            </a:r>
          </a:p>
          <a:p>
            <a:pPr>
              <a:spcBef>
                <a:spcPct val="0"/>
              </a:spcBef>
            </a:pPr>
            <a:endParaRPr lang="en-US" dirty="0"/>
          </a:p>
          <a:p>
            <a:pPr>
              <a:spcBef>
                <a:spcPct val="0"/>
              </a:spcBef>
            </a:pPr>
            <a:r>
              <a:rPr lang="en-US" dirty="0"/>
              <a:t>[Ask the questions and</a:t>
            </a:r>
            <a:r>
              <a:rPr lang="en-US" baseline="0" dirty="0"/>
              <a:t> have the students write the answers in their manual. It is fine to have them work together.]</a:t>
            </a:r>
            <a:endParaRPr lang="en-US" dirty="0"/>
          </a:p>
          <a:p>
            <a:pPr>
              <a:spcBef>
                <a:spcPct val="0"/>
              </a:spcBef>
            </a:pPr>
            <a:endParaRPr lang="en-US" dirty="0"/>
          </a:p>
          <a:p>
            <a:pPr>
              <a:spcBef>
                <a:spcPct val="0"/>
              </a:spcBef>
            </a:pPr>
            <a:r>
              <a:rPr lang="en-US" dirty="0"/>
              <a:t>NFPA</a:t>
            </a:r>
            <a:r>
              <a:rPr lang="en-US" altLang="en-US" dirty="0"/>
              <a:t>’</a:t>
            </a:r>
            <a:r>
              <a:rPr lang="en-US" dirty="0"/>
              <a:t>s 704M Diamond is widely used. For this example chemical, </a:t>
            </a:r>
          </a:p>
          <a:p>
            <a:pPr>
              <a:spcBef>
                <a:spcPct val="0"/>
              </a:spcBef>
              <a:buFont typeface="Calibri" pitchFamily="34" charset="0"/>
              <a:buAutoNum type="arabicPeriod"/>
            </a:pPr>
            <a:r>
              <a:rPr lang="en-US" dirty="0"/>
              <a:t>What is the greatest hazard?</a:t>
            </a:r>
          </a:p>
          <a:p>
            <a:pPr>
              <a:spcBef>
                <a:spcPct val="0"/>
              </a:spcBef>
              <a:buFont typeface="Calibri" pitchFamily="34" charset="0"/>
              <a:buAutoNum type="arabicPeriod"/>
            </a:pPr>
            <a:r>
              <a:rPr lang="en-US" dirty="0"/>
              <a:t>What is the specific hazard?</a:t>
            </a:r>
          </a:p>
          <a:p>
            <a:pPr>
              <a:spcBef>
                <a:spcPct val="0"/>
              </a:spcBef>
            </a:pPr>
            <a:endParaRPr lang="en-US" dirty="0"/>
          </a:p>
          <a:p>
            <a:pPr>
              <a:spcBef>
                <a:spcPct val="0"/>
              </a:spcBef>
            </a:pPr>
            <a:r>
              <a:rPr lang="en-US" dirty="0"/>
              <a:t>[The answers are: </a:t>
            </a:r>
          </a:p>
          <a:p>
            <a:pPr>
              <a:spcBef>
                <a:spcPct val="0"/>
              </a:spcBef>
              <a:buFontTx/>
              <a:buAutoNum type="arabicPeriod"/>
            </a:pPr>
            <a:r>
              <a:rPr lang="en-US" dirty="0"/>
              <a:t>Reactivity is the greatest risk with a score of 3, </a:t>
            </a:r>
            <a:r>
              <a:rPr lang="en-US" altLang="en-US" dirty="0"/>
              <a:t>“</a:t>
            </a:r>
            <a:r>
              <a:rPr lang="en-US" dirty="0"/>
              <a:t>Shock and heat may detonate.</a:t>
            </a:r>
            <a:r>
              <a:rPr lang="en-US" altLang="en-US" dirty="0"/>
              <a:t>”</a:t>
            </a:r>
            <a:endParaRPr lang="en-US" dirty="0"/>
          </a:p>
          <a:p>
            <a:pPr>
              <a:spcBef>
                <a:spcPct val="0"/>
              </a:spcBef>
              <a:buFontTx/>
              <a:buAutoNum type="arabicPeriod"/>
            </a:pPr>
            <a:r>
              <a:rPr lang="en-US" dirty="0"/>
              <a:t>The specific hazard is that it is radioactive. This is a really hazardous chemical!]</a:t>
            </a:r>
          </a:p>
          <a:p>
            <a:pPr>
              <a:spcBef>
                <a:spcPct val="0"/>
              </a:spcBef>
            </a:pPr>
            <a:endParaRPr lang="en-US" dirty="0"/>
          </a:p>
          <a:p>
            <a:pPr>
              <a:spcBef>
                <a:spcPct val="0"/>
              </a:spcBef>
            </a:pPr>
            <a:endParaRPr lang="en-US" dirty="0"/>
          </a:p>
          <a:p>
            <a:pPr>
              <a:spcBef>
                <a:spcPct val="0"/>
              </a:spcBef>
            </a:pPr>
            <a:r>
              <a:rPr lang="en-US" dirty="0"/>
              <a:t>According to the International Association of Fire Fighters (IAFF) master trainers, all </a:t>
            </a:r>
            <a:r>
              <a:rPr lang="en-US" altLang="en-US" dirty="0"/>
              <a:t>“</a:t>
            </a:r>
            <a:r>
              <a:rPr lang="en-US" dirty="0"/>
              <a:t>special hazard</a:t>
            </a:r>
            <a:r>
              <a:rPr lang="en-US" altLang="en-US" dirty="0"/>
              <a:t>”</a:t>
            </a:r>
            <a:r>
              <a:rPr lang="en-US" dirty="0"/>
              <a:t> symbols may be listed in the white diamond and it is taught in the fire and emergency services this way.   NFPA committee states that only the water reactive and oxidizer should be allowed in the box.   IAFF members make up the NFPA committees; mention any symbol may be seen, that covers all possibilities.</a:t>
            </a:r>
          </a:p>
        </p:txBody>
      </p:sp>
    </p:spTree>
    <p:extLst>
      <p:ext uri="{BB962C8B-B14F-4D97-AF65-F5344CB8AC3E}">
        <p14:creationId xmlns:p14="http://schemas.microsoft.com/office/powerpoint/2010/main" val="3104969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bwMode="auto">
          <a:noFill/>
          <a:ln>
            <a:miter lim="800000"/>
            <a:headEnd/>
            <a:tailEnd/>
          </a:ln>
        </p:spPr>
        <p:txBody>
          <a:bodyPr/>
          <a:lstStyle/>
          <a:p>
            <a:fld id="{4D601548-6EDD-40C0-818B-E4E78096DCAE}" type="slidenum">
              <a:rPr lang="en-US"/>
              <a:pPr/>
              <a:t>50</a:t>
            </a:fld>
            <a:endParaRPr lang="en-US" dirty="0"/>
          </a:p>
        </p:txBody>
      </p:sp>
      <p:sp>
        <p:nvSpPr>
          <p:cNvPr id="256002" name="Rectangle 2"/>
          <p:cNvSpPr>
            <a:spLocks noGrp="1" noRot="1" noChangeAspect="1" noChangeArrowheads="1" noTextEdit="1"/>
          </p:cNvSpPr>
          <p:nvPr>
            <p:ph type="sldImg"/>
          </p:nvPr>
        </p:nvSpPr>
        <p:spPr bwMode="auto">
          <a:xfrm>
            <a:off x="812800" y="727075"/>
            <a:ext cx="5386388" cy="3030538"/>
          </a:xfrm>
          <a:noFill/>
          <a:ln>
            <a:solidFill>
              <a:srgbClr val="000000"/>
            </a:solidFill>
            <a:miter lim="800000"/>
            <a:headEnd/>
            <a:tailEnd/>
          </a:ln>
        </p:spPr>
      </p:sp>
      <p:sp>
        <p:nvSpPr>
          <p:cNvPr id="256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Trainer Notes:</a:t>
            </a:r>
          </a:p>
          <a:p>
            <a:pPr>
              <a:spcBef>
                <a:spcPct val="0"/>
              </a:spcBef>
            </a:pPr>
            <a:endParaRPr lang="en-US" dirty="0"/>
          </a:p>
          <a:p>
            <a:pPr>
              <a:spcBef>
                <a:spcPct val="0"/>
              </a:spcBef>
            </a:pPr>
            <a:r>
              <a:rPr lang="en-US" dirty="0"/>
              <a:t>Color-coded HMIS ranks hazards and recommends PPE. </a:t>
            </a:r>
          </a:p>
          <a:p>
            <a:pPr>
              <a:spcBef>
                <a:spcPct val="0"/>
              </a:spcBef>
            </a:pPr>
            <a:endParaRPr lang="en-US" dirty="0"/>
          </a:p>
          <a:p>
            <a:pPr>
              <a:spcBef>
                <a:spcPct val="0"/>
              </a:spcBef>
            </a:pPr>
            <a:r>
              <a:rPr lang="en-US" dirty="0"/>
              <a:t>[Point out that this approach is commonly used on products, but it is a proprietary system. There is a good description in their student manual</a:t>
            </a:r>
            <a:r>
              <a:rPr lang="en-US" baseline="0" dirty="0"/>
              <a:t> on page 41</a:t>
            </a:r>
            <a:r>
              <a:rPr lang="en-US" dirty="0"/>
              <a:t>.] </a:t>
            </a:r>
          </a:p>
        </p:txBody>
      </p:sp>
    </p:spTree>
    <p:extLst>
      <p:ext uri="{BB962C8B-B14F-4D97-AF65-F5344CB8AC3E}">
        <p14:creationId xmlns:p14="http://schemas.microsoft.com/office/powerpoint/2010/main" val="405634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5</a:t>
            </a:fld>
            <a:endParaRPr lang="en-US"/>
          </a:p>
        </p:txBody>
      </p:sp>
    </p:spTree>
    <p:extLst>
      <p:ext uri="{BB962C8B-B14F-4D97-AF65-F5344CB8AC3E}">
        <p14:creationId xmlns:p14="http://schemas.microsoft.com/office/powerpoint/2010/main" val="359916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96745-72C0-432A-9173-C8B5EA6634F6}" type="slidenum">
              <a:rPr lang="en-US" smtClean="0"/>
              <a:pPr/>
              <a:t>51</a:t>
            </a:fld>
            <a:endParaRPr lang="en-US" dirty="0"/>
          </a:p>
        </p:txBody>
      </p:sp>
    </p:spTree>
    <p:extLst>
      <p:ext uri="{BB962C8B-B14F-4D97-AF65-F5344CB8AC3E}">
        <p14:creationId xmlns:p14="http://schemas.microsoft.com/office/powerpoint/2010/main" val="1732795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52</a:t>
            </a:fld>
            <a:endParaRPr lang="en-US"/>
          </a:p>
        </p:txBody>
      </p:sp>
    </p:spTree>
    <p:extLst>
      <p:ext uri="{BB962C8B-B14F-4D97-AF65-F5344CB8AC3E}">
        <p14:creationId xmlns:p14="http://schemas.microsoft.com/office/powerpoint/2010/main" val="2899777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53</a:t>
            </a:fld>
            <a:endParaRPr lang="en-US"/>
          </a:p>
        </p:txBody>
      </p:sp>
    </p:spTree>
    <p:extLst>
      <p:ext uri="{BB962C8B-B14F-4D97-AF65-F5344CB8AC3E}">
        <p14:creationId xmlns:p14="http://schemas.microsoft.com/office/powerpoint/2010/main" val="137234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96745-72C0-432A-9173-C8B5EA6634F6}" type="slidenum">
              <a:rPr lang="en-US" smtClean="0"/>
              <a:pPr/>
              <a:t>54</a:t>
            </a:fld>
            <a:endParaRPr lang="en-US" dirty="0"/>
          </a:p>
        </p:txBody>
      </p:sp>
    </p:spTree>
    <p:extLst>
      <p:ext uri="{BB962C8B-B14F-4D97-AF65-F5344CB8AC3E}">
        <p14:creationId xmlns:p14="http://schemas.microsoft.com/office/powerpoint/2010/main" val="40359050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55</a:t>
            </a:fld>
            <a:endParaRPr lang="en-US"/>
          </a:p>
        </p:txBody>
      </p:sp>
    </p:spTree>
    <p:extLst>
      <p:ext uri="{BB962C8B-B14F-4D97-AF65-F5344CB8AC3E}">
        <p14:creationId xmlns:p14="http://schemas.microsoft.com/office/powerpoint/2010/main" val="297463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56</a:t>
            </a:fld>
            <a:endParaRPr lang="en-US"/>
          </a:p>
        </p:txBody>
      </p:sp>
    </p:spTree>
    <p:extLst>
      <p:ext uri="{BB962C8B-B14F-4D97-AF65-F5344CB8AC3E}">
        <p14:creationId xmlns:p14="http://schemas.microsoft.com/office/powerpoint/2010/main" val="2416004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57</a:t>
            </a:fld>
            <a:endParaRPr lang="en-US"/>
          </a:p>
        </p:txBody>
      </p:sp>
    </p:spTree>
    <p:extLst>
      <p:ext uri="{BB962C8B-B14F-4D97-AF65-F5344CB8AC3E}">
        <p14:creationId xmlns:p14="http://schemas.microsoft.com/office/powerpoint/2010/main" val="31934395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58</a:t>
            </a:fld>
            <a:endParaRPr lang="en-US"/>
          </a:p>
        </p:txBody>
      </p:sp>
    </p:spTree>
    <p:extLst>
      <p:ext uri="{BB962C8B-B14F-4D97-AF65-F5344CB8AC3E}">
        <p14:creationId xmlns:p14="http://schemas.microsoft.com/office/powerpoint/2010/main" val="17466376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59</a:t>
            </a:fld>
            <a:endParaRPr lang="en-US"/>
          </a:p>
        </p:txBody>
      </p:sp>
    </p:spTree>
    <p:extLst>
      <p:ext uri="{BB962C8B-B14F-4D97-AF65-F5344CB8AC3E}">
        <p14:creationId xmlns:p14="http://schemas.microsoft.com/office/powerpoint/2010/main" val="4073203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60</a:t>
            </a:fld>
            <a:endParaRPr lang="en-US"/>
          </a:p>
        </p:txBody>
      </p:sp>
    </p:spTree>
    <p:extLst>
      <p:ext uri="{BB962C8B-B14F-4D97-AF65-F5344CB8AC3E}">
        <p14:creationId xmlns:p14="http://schemas.microsoft.com/office/powerpoint/2010/main" val="33632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6</a:t>
            </a:fld>
            <a:endParaRPr lang="en-US"/>
          </a:p>
        </p:txBody>
      </p:sp>
    </p:spTree>
    <p:extLst>
      <p:ext uri="{BB962C8B-B14F-4D97-AF65-F5344CB8AC3E}">
        <p14:creationId xmlns:p14="http://schemas.microsoft.com/office/powerpoint/2010/main" val="2206178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61</a:t>
            </a:fld>
            <a:endParaRPr lang="en-US"/>
          </a:p>
        </p:txBody>
      </p:sp>
    </p:spTree>
    <p:extLst>
      <p:ext uri="{BB962C8B-B14F-4D97-AF65-F5344CB8AC3E}">
        <p14:creationId xmlns:p14="http://schemas.microsoft.com/office/powerpoint/2010/main" val="725179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xfrm>
            <a:off x="812800" y="727075"/>
            <a:ext cx="5386388" cy="3030538"/>
          </a:xfrm>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defTabSz="952459" fontAlgn="base">
              <a:spcBef>
                <a:spcPct val="0"/>
              </a:spcBef>
              <a:spcAft>
                <a:spcPct val="0"/>
              </a:spcAft>
              <a:defRPr/>
            </a:pPr>
            <a:r>
              <a:rPr lang="en-US" b="1" dirty="0"/>
              <a:t>Trainer</a:t>
            </a:r>
            <a:r>
              <a:rPr lang="en-US" b="1" baseline="0" dirty="0"/>
              <a:t> </a:t>
            </a:r>
            <a:r>
              <a:rPr lang="en-US" b="1" dirty="0"/>
              <a:t>Notes:</a:t>
            </a:r>
          </a:p>
          <a:p>
            <a:pPr>
              <a:spcBef>
                <a:spcPct val="0"/>
              </a:spcBef>
            </a:pPr>
            <a:endParaRPr lang="en-US" dirty="0"/>
          </a:p>
          <a:p>
            <a:pPr>
              <a:spcBef>
                <a:spcPct val="0"/>
              </a:spcBef>
            </a:pPr>
            <a:endParaRPr lang="en-US" dirty="0"/>
          </a:p>
          <a:p>
            <a:pPr>
              <a:spcBef>
                <a:spcPct val="0"/>
              </a:spcBef>
            </a:pPr>
            <a:r>
              <a:rPr lang="en-US" dirty="0"/>
              <a:t>The key term has changed from material safety data sheet to safety data sheet.</a:t>
            </a:r>
          </a:p>
        </p:txBody>
      </p:sp>
      <p:sp>
        <p:nvSpPr>
          <p:cNvPr id="196611" name="Slide Number Placeholder 3"/>
          <p:cNvSpPr>
            <a:spLocks noGrp="1"/>
          </p:cNvSpPr>
          <p:nvPr>
            <p:ph type="sldNum" sz="quarter" idx="5"/>
          </p:nvPr>
        </p:nvSpPr>
        <p:spPr bwMode="auto">
          <a:noFill/>
          <a:ln>
            <a:miter lim="800000"/>
            <a:headEnd/>
            <a:tailEnd/>
          </a:ln>
        </p:spPr>
        <p:txBody>
          <a:bodyPr/>
          <a:lstStyle/>
          <a:p>
            <a:fld id="{51247A28-605B-4A1C-9D1B-71C5F343ADDA}" type="slidenum">
              <a:rPr lang="en-US"/>
              <a:pPr/>
              <a:t>62</a:t>
            </a:fld>
            <a:endParaRPr lang="en-US" dirty="0"/>
          </a:p>
        </p:txBody>
      </p:sp>
    </p:spTree>
    <p:extLst>
      <p:ext uri="{BB962C8B-B14F-4D97-AF65-F5344CB8AC3E}">
        <p14:creationId xmlns:p14="http://schemas.microsoft.com/office/powerpoint/2010/main" val="3559299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Example: The employee should be instructed that with the new format, Section 8 (Exposure Controls/Personal Protection) will always contain information about exposure limits, engineering controls and ways to protect yourself, including personal protective equipment.</a:t>
            </a:r>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63</a:t>
            </a:fld>
            <a:endParaRPr lang="en-US"/>
          </a:p>
        </p:txBody>
      </p:sp>
    </p:spTree>
    <p:extLst>
      <p:ext uri="{BB962C8B-B14F-4D97-AF65-F5344CB8AC3E}">
        <p14:creationId xmlns:p14="http://schemas.microsoft.com/office/powerpoint/2010/main" val="41332548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64</a:t>
            </a:fld>
            <a:endParaRPr lang="en-US"/>
          </a:p>
        </p:txBody>
      </p:sp>
    </p:spTree>
    <p:extLst>
      <p:ext uri="{BB962C8B-B14F-4D97-AF65-F5344CB8AC3E}">
        <p14:creationId xmlns:p14="http://schemas.microsoft.com/office/powerpoint/2010/main" val="19991401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65</a:t>
            </a:fld>
            <a:endParaRPr lang="en-US"/>
          </a:p>
        </p:txBody>
      </p:sp>
    </p:spTree>
    <p:extLst>
      <p:ext uri="{BB962C8B-B14F-4D97-AF65-F5344CB8AC3E}">
        <p14:creationId xmlns:p14="http://schemas.microsoft.com/office/powerpoint/2010/main" val="17895879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66</a:t>
            </a:fld>
            <a:endParaRPr lang="en-US"/>
          </a:p>
        </p:txBody>
      </p:sp>
    </p:spTree>
    <p:extLst>
      <p:ext uri="{BB962C8B-B14F-4D97-AF65-F5344CB8AC3E}">
        <p14:creationId xmlns:p14="http://schemas.microsoft.com/office/powerpoint/2010/main" val="14857245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200000"/>
              </a:lnSpc>
              <a:buFont typeface="+mj-lt"/>
              <a:buAutoNum type="arabicPeriod"/>
            </a:pPr>
            <a:endParaRPr lang="en-US" dirty="0">
              <a:solidFill>
                <a:schemeClr val="tx1"/>
              </a:solidFill>
            </a:endParaRPr>
          </a:p>
          <a:p>
            <a:pPr marL="228600" indent="-228600">
              <a:lnSpc>
                <a:spcPct val="200000"/>
              </a:lnSpc>
              <a:buFont typeface="+mj-lt"/>
              <a:buAutoNum type="arabicParenR"/>
            </a:pPr>
            <a:r>
              <a:rPr lang="en-US" dirty="0">
                <a:solidFill>
                  <a:schemeClr val="tx1"/>
                </a:solidFill>
              </a:rPr>
              <a:t>Identification includes the product identifier, the name of the manufacturer or distributor along with the phone number and an emergency number. It also lists the recommended use of the product as well as restrictions. </a:t>
            </a:r>
          </a:p>
          <a:p>
            <a:pPr marL="228600" indent="-228600">
              <a:lnSpc>
                <a:spcPct val="200000"/>
              </a:lnSpc>
              <a:buFont typeface="+mj-lt"/>
              <a:buAutoNum type="arabicParenR"/>
            </a:pPr>
            <a:r>
              <a:rPr lang="en-US" dirty="0">
                <a:solidFill>
                  <a:schemeClr val="tx1"/>
                </a:solidFill>
              </a:rPr>
              <a:t>Hazard(s) identification includes all the dangers about the chemical </a:t>
            </a:r>
          </a:p>
          <a:p>
            <a:pPr marL="228600" indent="-228600">
              <a:lnSpc>
                <a:spcPct val="200000"/>
              </a:lnSpc>
              <a:buFont typeface="+mj-lt"/>
              <a:buAutoNum type="arabicParenR"/>
            </a:pPr>
            <a:endParaRPr lang="en-US" dirty="0">
              <a:solidFill>
                <a:schemeClr val="tx1"/>
              </a:solidFill>
            </a:endParaRPr>
          </a:p>
          <a:p>
            <a:pPr marL="228600" indent="-228600">
              <a:lnSpc>
                <a:spcPct val="200000"/>
              </a:lnSpc>
              <a:buFont typeface="+mj-lt"/>
              <a:buAutoNum type="arabicParenR"/>
            </a:pPr>
            <a:r>
              <a:rPr lang="en-US" dirty="0">
                <a:solidFill>
                  <a:schemeClr val="tx1"/>
                </a:solidFill>
              </a:rPr>
              <a:t>Composition/information on ingredients lists the different chemicals in the product and any trade secret claims. </a:t>
            </a:r>
          </a:p>
          <a:p>
            <a:pPr marL="228600" indent="-228600">
              <a:lnSpc>
                <a:spcPct val="200000"/>
              </a:lnSpc>
              <a:buFont typeface="+mj-lt"/>
              <a:buAutoNum type="arabicParenR"/>
            </a:pPr>
            <a:endParaRPr lang="en-US" dirty="0">
              <a:solidFill>
                <a:schemeClr val="tx1"/>
              </a:solidFill>
            </a:endParaRPr>
          </a:p>
          <a:p>
            <a:pPr marL="228600" indent="-228600">
              <a:lnSpc>
                <a:spcPct val="200000"/>
              </a:lnSpc>
              <a:buFont typeface="+mj-lt"/>
              <a:buAutoNum type="arabicParenR"/>
            </a:pPr>
            <a:r>
              <a:rPr lang="en-US" dirty="0">
                <a:solidFill>
                  <a:schemeClr val="tx1"/>
                </a:solidFill>
              </a:rPr>
              <a:t>First-aid measures describe the important symptoms, immediate or delayed health effects, and required treatment. </a:t>
            </a:r>
          </a:p>
          <a:p>
            <a:pPr marL="228600" indent="-228600">
              <a:lnSpc>
                <a:spcPct val="200000"/>
              </a:lnSpc>
              <a:buFont typeface="+mj-lt"/>
              <a:buAutoNum type="arabicParenR"/>
            </a:pPr>
            <a:endParaRPr lang="en-US" dirty="0">
              <a:solidFill>
                <a:schemeClr val="tx1"/>
              </a:solidFill>
            </a:endParaRPr>
          </a:p>
          <a:p>
            <a:pPr marL="228600" indent="-228600">
              <a:lnSpc>
                <a:spcPct val="200000"/>
              </a:lnSpc>
              <a:buFont typeface="+mj-lt"/>
              <a:buAutoNum type="arabicParenR"/>
            </a:pPr>
            <a:r>
              <a:rPr lang="en-US" dirty="0">
                <a:solidFill>
                  <a:schemeClr val="tx1"/>
                </a:solidFill>
              </a:rPr>
              <a:t>Fire-fighting measures list the proper ways to extinguish fires, the equipment, and chemical hazards from fire. </a:t>
            </a:r>
          </a:p>
          <a:p>
            <a:pPr marL="228600" indent="-228600">
              <a:lnSpc>
                <a:spcPct val="200000"/>
              </a:lnSpc>
              <a:buFont typeface="+mj-lt"/>
              <a:buAutoNum type="arabicParenR"/>
            </a:pPr>
            <a:endParaRPr lang="en-US" dirty="0">
              <a:solidFill>
                <a:schemeClr val="tx1"/>
              </a:solidFill>
            </a:endParaRPr>
          </a:p>
          <a:p>
            <a:pPr marL="228600" indent="-228600">
              <a:lnSpc>
                <a:spcPct val="200000"/>
              </a:lnSpc>
              <a:buFont typeface="+mj-lt"/>
              <a:buAutoNum type="arabicParenR"/>
            </a:pPr>
            <a:r>
              <a:rPr lang="en-US" dirty="0">
                <a:solidFill>
                  <a:schemeClr val="tx1"/>
                </a:solidFill>
              </a:rPr>
              <a:t>Accidental release measures explain the emergency procedures, protective equipment and proper methods of containment and cleanup.</a:t>
            </a:r>
          </a:p>
          <a:p>
            <a:pPr marL="228600" indent="-228600">
              <a:lnSpc>
                <a:spcPct val="200000"/>
              </a:lnSpc>
              <a:buFont typeface="+mj-lt"/>
              <a:buAutoNum type="arabicParenR"/>
            </a:pPr>
            <a:endParaRPr lang="en-US" dirty="0">
              <a:solidFill>
                <a:schemeClr val="tx1"/>
              </a:solidFill>
            </a:endParaRPr>
          </a:p>
          <a:p>
            <a:pPr marL="228600" indent="-228600">
              <a:lnSpc>
                <a:spcPct val="200000"/>
              </a:lnSpc>
              <a:buFont typeface="+mj-lt"/>
              <a:buAutoNum type="arabicParenR"/>
            </a:pPr>
            <a:r>
              <a:rPr lang="en-US" dirty="0">
                <a:solidFill>
                  <a:schemeClr val="tx1"/>
                </a:solidFill>
              </a:rPr>
              <a:t>Handling and storage describe precautions for safe handling and storage, including other chemicals that are not compatible with the product.</a:t>
            </a:r>
          </a:p>
          <a:p>
            <a:pPr marL="228600" indent="-228600">
              <a:lnSpc>
                <a:spcPct val="200000"/>
              </a:lnSpc>
              <a:buFont typeface="+mj-lt"/>
              <a:buAutoNum type="arabicParenR"/>
            </a:pPr>
            <a:endParaRPr lang="en-US" dirty="0">
              <a:solidFill>
                <a:schemeClr val="tx1"/>
              </a:solidFill>
            </a:endParaRPr>
          </a:p>
          <a:p>
            <a:pPr marL="228600" indent="-228600">
              <a:lnSpc>
                <a:spcPct val="200000"/>
              </a:lnSpc>
              <a:buFont typeface="+mj-lt"/>
              <a:buAutoNum type="arabicParenR"/>
            </a:pPr>
            <a:r>
              <a:rPr lang="en-US" dirty="0">
                <a:solidFill>
                  <a:schemeClr val="tx1"/>
                </a:solidFill>
              </a:rPr>
              <a:t> Exposure controls/personal protection lists OSHA’s Permissible Exposure Limits, Threshold Limit Values along with appropriate engineering controls and personal protective equipment </a:t>
            </a:r>
          </a:p>
          <a:p>
            <a:endParaRPr lang="en-US" dirty="0"/>
          </a:p>
        </p:txBody>
      </p:sp>
      <p:sp>
        <p:nvSpPr>
          <p:cNvPr id="4" name="Slide Number Placeholder 3"/>
          <p:cNvSpPr>
            <a:spLocks noGrp="1"/>
          </p:cNvSpPr>
          <p:nvPr>
            <p:ph type="sldNum" sz="quarter" idx="10"/>
          </p:nvPr>
        </p:nvSpPr>
        <p:spPr/>
        <p:txBody>
          <a:bodyPr/>
          <a:lstStyle/>
          <a:p>
            <a:fld id="{A6996745-72C0-432A-9173-C8B5EA6634F6}" type="slidenum">
              <a:rPr lang="en-US" smtClean="0"/>
              <a:pPr/>
              <a:t>67</a:t>
            </a:fld>
            <a:endParaRPr lang="en-US" dirty="0"/>
          </a:p>
        </p:txBody>
      </p:sp>
    </p:spTree>
    <p:extLst>
      <p:ext uri="{BB962C8B-B14F-4D97-AF65-F5344CB8AC3E}">
        <p14:creationId xmlns:p14="http://schemas.microsoft.com/office/powerpoint/2010/main" val="401783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9. Physical and chemical properties list the product’s characteristics such as vapor density, flash point or explosive limits. </a:t>
            </a:r>
          </a:p>
          <a:p>
            <a:pPr>
              <a:lnSpc>
                <a:spcPct val="200000"/>
              </a:lnSpc>
            </a:pPr>
            <a:endParaRPr lang="en-US" dirty="0"/>
          </a:p>
          <a:p>
            <a:pPr>
              <a:lnSpc>
                <a:spcPct val="200000"/>
              </a:lnSpc>
            </a:pPr>
            <a:r>
              <a:rPr lang="en-US" dirty="0"/>
              <a:t>10. Stability and reactivity refer to the chemical’s stability and the possibility of hazardous reactions.</a:t>
            </a:r>
          </a:p>
          <a:p>
            <a:pPr>
              <a:lnSpc>
                <a:spcPct val="200000"/>
              </a:lnSpc>
            </a:pPr>
            <a:r>
              <a:rPr lang="en-US" dirty="0"/>
              <a:t> </a:t>
            </a:r>
          </a:p>
          <a:p>
            <a:pPr>
              <a:lnSpc>
                <a:spcPct val="200000"/>
              </a:lnSpc>
            </a:pPr>
            <a:r>
              <a:rPr lang="en-US" dirty="0"/>
              <a:t>11. Toxicological information includes the ways the chemical can enter the body the various health effects it can cause.</a:t>
            </a:r>
          </a:p>
          <a:p>
            <a:pPr>
              <a:lnSpc>
                <a:spcPct val="200000"/>
              </a:lnSpc>
            </a:pPr>
            <a:endParaRPr lang="en-US" dirty="0"/>
          </a:p>
          <a:p>
            <a:pPr>
              <a:lnSpc>
                <a:spcPct val="200000"/>
              </a:lnSpc>
            </a:pPr>
            <a:r>
              <a:rPr lang="en-US" dirty="0"/>
              <a:t> 12. Ecological information refers to damage the chemical can cause to the environment but is not enforced by OSHA.</a:t>
            </a:r>
          </a:p>
          <a:p>
            <a:pPr>
              <a:lnSpc>
                <a:spcPct val="200000"/>
              </a:lnSpc>
            </a:pPr>
            <a:r>
              <a:rPr lang="en-US" dirty="0"/>
              <a:t> </a:t>
            </a:r>
          </a:p>
          <a:p>
            <a:pPr>
              <a:lnSpc>
                <a:spcPct val="200000"/>
              </a:lnSpc>
            </a:pPr>
            <a:r>
              <a:rPr lang="en-US" dirty="0"/>
              <a:t>13. Disposal considerations cover possible dangers when disposing the chemical but is not enforced by OSHA.</a:t>
            </a:r>
          </a:p>
          <a:p>
            <a:pPr>
              <a:lnSpc>
                <a:spcPct val="200000"/>
              </a:lnSpc>
            </a:pPr>
            <a:r>
              <a:rPr lang="en-US" dirty="0"/>
              <a:t> </a:t>
            </a:r>
          </a:p>
          <a:p>
            <a:pPr>
              <a:lnSpc>
                <a:spcPct val="200000"/>
              </a:lnSpc>
            </a:pPr>
            <a:r>
              <a:rPr lang="en-US" dirty="0"/>
              <a:t>14. Transport information concerns potential hazards when transporting the chemical but is not enforced by OSHA. </a:t>
            </a:r>
          </a:p>
          <a:p>
            <a:pPr>
              <a:lnSpc>
                <a:spcPct val="200000"/>
              </a:lnSpc>
            </a:pPr>
            <a:endParaRPr lang="en-US" dirty="0"/>
          </a:p>
          <a:p>
            <a:pPr>
              <a:lnSpc>
                <a:spcPct val="200000"/>
              </a:lnSpc>
            </a:pPr>
            <a:r>
              <a:rPr lang="en-US" dirty="0"/>
              <a:t>15. Regulatory information is not enforced by OSHA. </a:t>
            </a:r>
          </a:p>
          <a:p>
            <a:pPr>
              <a:lnSpc>
                <a:spcPct val="200000"/>
              </a:lnSpc>
            </a:pPr>
            <a:endParaRPr lang="en-US" dirty="0"/>
          </a:p>
          <a:p>
            <a:pPr>
              <a:lnSpc>
                <a:spcPct val="200000"/>
              </a:lnSpc>
            </a:pPr>
            <a:r>
              <a:rPr lang="en-US" dirty="0"/>
              <a:t>16. Other information includes the date the SDS was prepared or the last revision.</a:t>
            </a:r>
          </a:p>
        </p:txBody>
      </p:sp>
      <p:sp>
        <p:nvSpPr>
          <p:cNvPr id="4" name="Slide Number Placeholder 3"/>
          <p:cNvSpPr>
            <a:spLocks noGrp="1"/>
          </p:cNvSpPr>
          <p:nvPr>
            <p:ph type="sldNum" sz="quarter" idx="10"/>
          </p:nvPr>
        </p:nvSpPr>
        <p:spPr/>
        <p:txBody>
          <a:bodyPr/>
          <a:lstStyle/>
          <a:p>
            <a:fld id="{496F188C-7123-4C0B-8BE1-FE0F19275394}" type="slidenum">
              <a:rPr lang="en-US" smtClean="0"/>
              <a:t>68</a:t>
            </a:fld>
            <a:endParaRPr lang="en-US"/>
          </a:p>
        </p:txBody>
      </p:sp>
    </p:spTree>
    <p:extLst>
      <p:ext uri="{BB962C8B-B14F-4D97-AF65-F5344CB8AC3E}">
        <p14:creationId xmlns:p14="http://schemas.microsoft.com/office/powerpoint/2010/main" val="11112050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69</a:t>
            </a:fld>
            <a:endParaRPr lang="en-US"/>
          </a:p>
        </p:txBody>
      </p:sp>
    </p:spTree>
    <p:extLst>
      <p:ext uri="{BB962C8B-B14F-4D97-AF65-F5344CB8AC3E}">
        <p14:creationId xmlns:p14="http://schemas.microsoft.com/office/powerpoint/2010/main" val="17076667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Example: Explain that the precautionary statements would be the same on the label and on the SDS.</a:t>
            </a:r>
          </a:p>
          <a:p>
            <a:r>
              <a:rPr lang="en-US" sz="1200" i="1" kern="1200" dirty="0">
                <a:solidFill>
                  <a:schemeClr val="tx1"/>
                </a:solidFill>
                <a:effectLst/>
                <a:latin typeface="+mn-lt"/>
                <a:ea typeface="+mn-ea"/>
                <a:cs typeface="+mn-cs"/>
              </a:rPr>
              <a:t>Now you can take the SDS and the Label and compare them and the information matches up and is the same</a:t>
            </a: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Precautionary Statements Would Be The Same On The Label And On The SDS.</a:t>
            </a:r>
          </a:p>
          <a:p>
            <a:endParaRPr lang="en-US" sz="1200" i="1" kern="1200" dirty="0">
              <a:solidFill>
                <a:schemeClr val="tx1"/>
              </a:solidFill>
              <a:effectLst/>
              <a:latin typeface="+mn-lt"/>
              <a:ea typeface="+mn-ea"/>
              <a:cs typeface="+mn-cs"/>
            </a:endParaRPr>
          </a:p>
          <a:p>
            <a:r>
              <a:rPr lang="en-US" b="1" dirty="0"/>
              <a:t>How the information on the label is related to the SDS</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6F188C-7123-4C0B-8BE1-FE0F19275394}" type="slidenum">
              <a:rPr lang="en-US" smtClean="0"/>
              <a:t>70</a:t>
            </a:fld>
            <a:endParaRPr lang="en-US"/>
          </a:p>
        </p:txBody>
      </p:sp>
    </p:spTree>
    <p:extLst>
      <p:ext uri="{BB962C8B-B14F-4D97-AF65-F5344CB8AC3E}">
        <p14:creationId xmlns:p14="http://schemas.microsoft.com/office/powerpoint/2010/main" val="395043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96745-72C0-432A-9173-C8B5EA6634F6}" type="slidenum">
              <a:rPr lang="en-US" smtClean="0"/>
              <a:pPr/>
              <a:t>7</a:t>
            </a:fld>
            <a:endParaRPr lang="en-US" dirty="0"/>
          </a:p>
        </p:txBody>
      </p:sp>
    </p:spTree>
    <p:extLst>
      <p:ext uri="{BB962C8B-B14F-4D97-AF65-F5344CB8AC3E}">
        <p14:creationId xmlns:p14="http://schemas.microsoft.com/office/powerpoint/2010/main" val="172757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71</a:t>
            </a:fld>
            <a:endParaRPr lang="en-US"/>
          </a:p>
        </p:txBody>
      </p:sp>
    </p:spTree>
    <p:extLst>
      <p:ext uri="{BB962C8B-B14F-4D97-AF65-F5344CB8AC3E}">
        <p14:creationId xmlns:p14="http://schemas.microsoft.com/office/powerpoint/2010/main" val="27558048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mj-lt"/>
              <a:buAutoNum type="alphaUcPeriod"/>
            </a:pPr>
            <a:r>
              <a:rPr lang="en-US" sz="2500" b="1" dirty="0"/>
              <a:t>Why do we need the Globally Harmonized System of Labeling Chemicals?</a:t>
            </a:r>
          </a:p>
          <a:p>
            <a:pPr marL="914400" lvl="1" indent="-457200">
              <a:buFont typeface="+mj-lt"/>
              <a:buAutoNum type="alphaUcPeriod"/>
            </a:pPr>
            <a:r>
              <a:rPr lang="en-US" sz="2500" b="1" dirty="0"/>
              <a:t>Change is always good</a:t>
            </a:r>
          </a:p>
          <a:p>
            <a:pPr marL="914400" lvl="1" indent="-457200">
              <a:buFont typeface="+mj-lt"/>
              <a:buAutoNum type="alphaUcPeriod"/>
            </a:pPr>
            <a:r>
              <a:rPr lang="en-US" sz="2500" b="1" dirty="0"/>
              <a:t>To be fresh and innovative</a:t>
            </a:r>
          </a:p>
          <a:p>
            <a:pPr marL="914400" lvl="1" indent="-457200">
              <a:buFont typeface="+mj-lt"/>
              <a:buAutoNum type="alphaUcPeriod"/>
            </a:pPr>
            <a:r>
              <a:rPr lang="en-US" sz="2500" b="1" dirty="0"/>
              <a:t>To define the physical, health and environmental hazards of chemicals and harmonize the classification criteria and to standardize the content and format of Safety Data Sheets </a:t>
            </a:r>
          </a:p>
          <a:p>
            <a:pPr marL="914400" lvl="1" indent="-457200">
              <a:buFont typeface="+mj-lt"/>
              <a:buAutoNum type="alphaUcPeriod"/>
            </a:pPr>
            <a:r>
              <a:rPr lang="en-US" sz="2500" b="1" dirty="0"/>
              <a:t>To raise costs</a:t>
            </a:r>
          </a:p>
          <a:p>
            <a:pPr marL="457200" lvl="0" indent="-457200">
              <a:buFont typeface="+mj-lt"/>
              <a:buAutoNum type="alphaUcPeriod"/>
            </a:pPr>
            <a:r>
              <a:rPr lang="en-US" sz="2500" b="1" dirty="0"/>
              <a:t>What is a pictogram?</a:t>
            </a:r>
          </a:p>
          <a:p>
            <a:pPr marL="914400" lvl="1" indent="-457200">
              <a:buFont typeface="+mj-lt"/>
              <a:buAutoNum type="alphaUcPeriod"/>
            </a:pPr>
            <a:r>
              <a:rPr lang="en-US" sz="2500" b="1" dirty="0"/>
              <a:t>Something you post on social media</a:t>
            </a:r>
          </a:p>
          <a:p>
            <a:pPr marL="914400" lvl="1" indent="-457200">
              <a:buFont typeface="+mj-lt"/>
              <a:buAutoNum type="alphaUcPeriod"/>
            </a:pPr>
            <a:r>
              <a:rPr lang="en-US" sz="2500" b="1" dirty="0"/>
              <a:t>A picture symbol(icon) that conveys the hazard of a chemical</a:t>
            </a:r>
          </a:p>
          <a:p>
            <a:pPr marL="914400" lvl="1" indent="-457200">
              <a:buFont typeface="+mj-lt"/>
              <a:buAutoNum type="alphaUcPeriod"/>
            </a:pPr>
            <a:r>
              <a:rPr lang="en-US" sz="2500" b="1" dirty="0"/>
              <a:t>A black and white picture</a:t>
            </a:r>
          </a:p>
          <a:p>
            <a:pPr marL="914400" lvl="1" indent="-457200">
              <a:buFont typeface="+mj-lt"/>
              <a:buAutoNum type="alphaUcPeriod"/>
            </a:pPr>
            <a:r>
              <a:rPr lang="en-US" sz="2500" b="1" dirty="0"/>
              <a:t>A video clip</a:t>
            </a:r>
          </a:p>
          <a:p>
            <a:pPr marL="457200" lvl="0" indent="-457200">
              <a:buFont typeface="+mj-lt"/>
              <a:buAutoNum type="alphaUcPeriod"/>
            </a:pPr>
            <a:r>
              <a:rPr lang="en-US" sz="2500" b="1" dirty="0"/>
              <a:t>What are the points of entry for a hazard?</a:t>
            </a:r>
          </a:p>
          <a:p>
            <a:pPr marL="914400" lvl="1" indent="-457200">
              <a:buFont typeface="+mj-lt"/>
              <a:buAutoNum type="alphaUcPeriod"/>
            </a:pPr>
            <a:r>
              <a:rPr lang="en-US" sz="2500" b="1" dirty="0"/>
              <a:t>Absorption</a:t>
            </a:r>
          </a:p>
          <a:p>
            <a:pPr marL="914400" lvl="1" indent="-457200">
              <a:buFont typeface="+mj-lt"/>
              <a:buAutoNum type="alphaUcPeriod"/>
            </a:pPr>
            <a:r>
              <a:rPr lang="en-US" sz="2500" b="1" dirty="0"/>
              <a:t>Inhalation</a:t>
            </a:r>
          </a:p>
          <a:p>
            <a:pPr marL="914400" lvl="1" indent="-457200">
              <a:buFont typeface="+mj-lt"/>
              <a:buAutoNum type="alphaUcPeriod"/>
            </a:pPr>
            <a:r>
              <a:rPr lang="en-US" sz="2500" b="1" dirty="0"/>
              <a:t>Ingestion</a:t>
            </a:r>
          </a:p>
          <a:p>
            <a:pPr marL="914400" lvl="1" indent="-457200">
              <a:buFont typeface="+mj-lt"/>
              <a:buAutoNum type="alphaUcPeriod"/>
            </a:pPr>
            <a:r>
              <a:rPr lang="en-US" sz="2500" b="1" dirty="0"/>
              <a:t>Injection</a:t>
            </a:r>
          </a:p>
          <a:p>
            <a:pPr marL="914400" lvl="1" indent="-457200">
              <a:buFont typeface="+mj-lt"/>
              <a:buAutoNum type="alphaUcPeriod"/>
            </a:pPr>
            <a:r>
              <a:rPr lang="en-US" sz="2500" b="1" dirty="0"/>
              <a:t>All the above</a:t>
            </a:r>
          </a:p>
          <a:p>
            <a:pPr marL="457200" lvl="0" indent="-457200">
              <a:buFont typeface="+mj-lt"/>
              <a:buAutoNum type="alphaUcPeriod"/>
            </a:pPr>
            <a:r>
              <a:rPr lang="en-US" sz="2500" b="1" dirty="0"/>
              <a:t>How many parts are there to a GHS compliant label?</a:t>
            </a:r>
          </a:p>
          <a:p>
            <a:pPr marL="914400" lvl="1" indent="-457200">
              <a:buFont typeface="+mj-lt"/>
              <a:buAutoNum type="alphaUcPeriod"/>
            </a:pPr>
            <a:r>
              <a:rPr lang="en-US" sz="2500" b="1" dirty="0"/>
              <a:t>4</a:t>
            </a:r>
          </a:p>
          <a:p>
            <a:pPr marL="914400" lvl="1" indent="-457200">
              <a:buFont typeface="+mj-lt"/>
              <a:buAutoNum type="alphaUcPeriod"/>
            </a:pPr>
            <a:r>
              <a:rPr lang="en-US" sz="2500" b="1" dirty="0"/>
              <a:t>5</a:t>
            </a:r>
          </a:p>
          <a:p>
            <a:pPr marL="914400" lvl="1" indent="-457200">
              <a:buFont typeface="+mj-lt"/>
              <a:buAutoNum type="alphaUcPeriod"/>
            </a:pPr>
            <a:r>
              <a:rPr lang="en-US" sz="2500" b="1" dirty="0"/>
              <a:t>6</a:t>
            </a:r>
          </a:p>
          <a:p>
            <a:pPr marL="914400" lvl="1" indent="-457200">
              <a:buFont typeface="+mj-lt"/>
              <a:buAutoNum type="alphaUcPeriod"/>
            </a:pPr>
            <a:r>
              <a:rPr lang="en-US" sz="2500" b="1" dirty="0"/>
              <a:t>7</a:t>
            </a:r>
          </a:p>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72</a:t>
            </a:fld>
            <a:endParaRPr lang="en-US"/>
          </a:p>
        </p:txBody>
      </p:sp>
    </p:spTree>
    <p:extLst>
      <p:ext uri="{BB962C8B-B14F-4D97-AF65-F5344CB8AC3E}">
        <p14:creationId xmlns:p14="http://schemas.microsoft.com/office/powerpoint/2010/main" val="40875978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Font typeface="+mj-lt"/>
              <a:buAutoNum type="alphaUcPeriod"/>
            </a:pPr>
            <a:r>
              <a:rPr lang="en-US" b="1" dirty="0"/>
              <a:t>How many parts are there to a GHS compliant label?</a:t>
            </a:r>
          </a:p>
          <a:p>
            <a:pPr marL="914400" lvl="1" indent="-457200">
              <a:buFont typeface="+mj-lt"/>
              <a:buAutoNum type="alphaUcPeriod"/>
            </a:pPr>
            <a:r>
              <a:rPr lang="en-US" b="1" dirty="0"/>
              <a:t>4</a:t>
            </a:r>
          </a:p>
          <a:p>
            <a:pPr marL="914400" lvl="1" indent="-457200">
              <a:buFont typeface="+mj-lt"/>
              <a:buAutoNum type="alphaUcPeriod"/>
            </a:pPr>
            <a:r>
              <a:rPr lang="en-US" b="1" dirty="0"/>
              <a:t>5</a:t>
            </a:r>
          </a:p>
          <a:p>
            <a:pPr marL="914400" lvl="1" indent="-457200">
              <a:buFont typeface="+mj-lt"/>
              <a:buAutoNum type="alphaUcPeriod"/>
            </a:pPr>
            <a:r>
              <a:rPr lang="en-US" b="1" dirty="0"/>
              <a:t>6</a:t>
            </a:r>
          </a:p>
          <a:p>
            <a:pPr marL="914400" lvl="1" indent="-457200">
              <a:buFont typeface="+mj-lt"/>
              <a:buAutoNum type="alphaUcPeriod"/>
            </a:pPr>
            <a:r>
              <a:rPr lang="en-US" b="1" dirty="0"/>
              <a:t>7</a:t>
            </a:r>
          </a:p>
          <a:p>
            <a:pPr marL="514350" lvl="0" indent="-514350">
              <a:buFont typeface="+mj-lt"/>
              <a:buAutoNum type="alphaUcPeriod"/>
            </a:pPr>
            <a:r>
              <a:rPr lang="en-US" b="1" dirty="0"/>
              <a:t>It doesn’t matter what order the information on a Safety Data Sheet in in?</a:t>
            </a:r>
          </a:p>
          <a:p>
            <a:pPr marL="914400" lvl="1" indent="-457200">
              <a:buFont typeface="+mj-lt"/>
              <a:buAutoNum type="alphaUcPeriod"/>
            </a:pPr>
            <a:r>
              <a:rPr lang="en-US" b="1" dirty="0"/>
              <a:t>True</a:t>
            </a:r>
          </a:p>
          <a:p>
            <a:pPr marL="914400" lvl="1" indent="-457200">
              <a:buFont typeface="+mj-lt"/>
              <a:buAutoNum type="alphaUcPeriod"/>
            </a:pPr>
            <a:r>
              <a:rPr lang="en-US" b="1" dirty="0"/>
              <a:t>False</a:t>
            </a:r>
          </a:p>
          <a:p>
            <a:pPr marL="514350" lvl="0" indent="-514350">
              <a:buFont typeface="+mj-lt"/>
              <a:buAutoNum type="alphaUcPeriod"/>
            </a:pPr>
            <a:r>
              <a:rPr lang="en-US" b="1" dirty="0"/>
              <a:t>I can just write the name of a chemical on the bottle I put it in when working in a facility?</a:t>
            </a:r>
          </a:p>
          <a:p>
            <a:pPr marL="914400" lvl="1" indent="-457200">
              <a:buFont typeface="+mj-lt"/>
              <a:buAutoNum type="alphaUcPeriod"/>
            </a:pPr>
            <a:r>
              <a:rPr lang="en-US" b="1" dirty="0"/>
              <a:t>True</a:t>
            </a:r>
          </a:p>
          <a:p>
            <a:pPr marL="914400" lvl="1" indent="-457200">
              <a:buFont typeface="+mj-lt"/>
              <a:buAutoNum type="alphaUcPeriod"/>
            </a:pPr>
            <a:r>
              <a:rPr lang="en-US" b="1" dirty="0"/>
              <a:t>False</a:t>
            </a:r>
          </a:p>
          <a:p>
            <a:pPr marL="514350" lvl="0" indent="-514350">
              <a:buFont typeface="+mj-lt"/>
              <a:buAutoNum type="alphaUcPeriod"/>
            </a:pPr>
            <a:r>
              <a:rPr lang="en-US" b="1" dirty="0"/>
              <a:t>I don’t have to have pictograms on a label.</a:t>
            </a:r>
          </a:p>
          <a:p>
            <a:pPr marL="914400" lvl="1" indent="-457200">
              <a:buFont typeface="+mj-lt"/>
              <a:buAutoNum type="alphaUcPeriod"/>
            </a:pPr>
            <a:r>
              <a:rPr lang="en-US" b="1" dirty="0"/>
              <a:t>True</a:t>
            </a:r>
          </a:p>
          <a:p>
            <a:pPr marL="914400" lvl="1" indent="-457200">
              <a:buFont typeface="+mj-lt"/>
              <a:buAutoNum type="alphaUcPeriod"/>
            </a:pPr>
            <a:r>
              <a:rPr lang="en-US" b="1" dirty="0"/>
              <a:t>False</a:t>
            </a:r>
          </a:p>
          <a:p>
            <a:pPr marL="514350" lvl="0" indent="-514350">
              <a:buFont typeface="+mj-lt"/>
              <a:buAutoNum type="alphaUcPeriod"/>
            </a:pPr>
            <a:r>
              <a:rPr lang="en-US" b="1" dirty="0"/>
              <a:t>I can choose any word I want for a signal word</a:t>
            </a:r>
          </a:p>
          <a:p>
            <a:pPr marL="914400" lvl="1" indent="-457200">
              <a:buFont typeface="+mj-lt"/>
              <a:buAutoNum type="alphaUcPeriod"/>
            </a:pPr>
            <a:r>
              <a:rPr lang="en-US" b="1" dirty="0"/>
              <a:t>True</a:t>
            </a:r>
          </a:p>
          <a:p>
            <a:pPr marL="914400" lvl="1" indent="-457200">
              <a:buFont typeface="+mj-lt"/>
              <a:buAutoNum type="alphaUcPeriod"/>
            </a:pPr>
            <a:r>
              <a:rPr lang="en-US" b="1" dirty="0"/>
              <a:t>False</a:t>
            </a:r>
          </a:p>
          <a:p>
            <a:endParaRPr lang="en-US" dirty="0"/>
          </a:p>
        </p:txBody>
      </p:sp>
      <p:sp>
        <p:nvSpPr>
          <p:cNvPr id="4" name="Slide Number Placeholder 3"/>
          <p:cNvSpPr>
            <a:spLocks noGrp="1"/>
          </p:cNvSpPr>
          <p:nvPr>
            <p:ph type="sldNum" sz="quarter" idx="10"/>
          </p:nvPr>
        </p:nvSpPr>
        <p:spPr/>
        <p:txBody>
          <a:bodyPr/>
          <a:lstStyle/>
          <a:p>
            <a:fld id="{496F188C-7123-4C0B-8BE1-FE0F19275394}" type="slidenum">
              <a:rPr lang="en-US" smtClean="0"/>
              <a:t>73</a:t>
            </a:fld>
            <a:endParaRPr lang="en-US"/>
          </a:p>
        </p:txBody>
      </p:sp>
    </p:spTree>
    <p:extLst>
      <p:ext uri="{BB962C8B-B14F-4D97-AF65-F5344CB8AC3E}">
        <p14:creationId xmlns:p14="http://schemas.microsoft.com/office/powerpoint/2010/main" val="8906059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74</a:t>
            </a:fld>
            <a:endParaRPr lang="en-US"/>
          </a:p>
        </p:txBody>
      </p:sp>
    </p:spTree>
    <p:extLst>
      <p:ext uri="{BB962C8B-B14F-4D97-AF65-F5344CB8AC3E}">
        <p14:creationId xmlns:p14="http://schemas.microsoft.com/office/powerpoint/2010/main" val="16352623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75</a:t>
            </a:fld>
            <a:endParaRPr lang="en-US"/>
          </a:p>
        </p:txBody>
      </p:sp>
    </p:spTree>
    <p:extLst>
      <p:ext uri="{BB962C8B-B14F-4D97-AF65-F5344CB8AC3E}">
        <p14:creationId xmlns:p14="http://schemas.microsoft.com/office/powerpoint/2010/main" val="401818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F188C-7123-4C0B-8BE1-FE0F19275394}" type="slidenum">
              <a:rPr lang="en-US" smtClean="0"/>
              <a:t>8</a:t>
            </a:fld>
            <a:endParaRPr lang="en-US"/>
          </a:p>
        </p:txBody>
      </p:sp>
    </p:spTree>
    <p:extLst>
      <p:ext uri="{BB962C8B-B14F-4D97-AF65-F5344CB8AC3E}">
        <p14:creationId xmlns:p14="http://schemas.microsoft.com/office/powerpoint/2010/main" val="414111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96745-72C0-432A-9173-C8B5EA6634F6}" type="slidenum">
              <a:rPr lang="en-US" smtClean="0"/>
              <a:pPr/>
              <a:t>9</a:t>
            </a:fld>
            <a:endParaRPr lang="en-US" dirty="0"/>
          </a:p>
        </p:txBody>
      </p:sp>
    </p:spTree>
    <p:extLst>
      <p:ext uri="{BB962C8B-B14F-4D97-AF65-F5344CB8AC3E}">
        <p14:creationId xmlns:p14="http://schemas.microsoft.com/office/powerpoint/2010/main" val="404667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B31C-AD8C-4B01-87FB-DEA95EA3E6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6C2263-A729-4BC4-83EA-5A6058784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AB0AA8-2B72-40E4-A3FA-83BCFDE80084}"/>
              </a:ext>
            </a:extLst>
          </p:cNvPr>
          <p:cNvSpPr>
            <a:spLocks noGrp="1"/>
          </p:cNvSpPr>
          <p:nvPr>
            <p:ph type="dt" sz="half" idx="10"/>
          </p:nvPr>
        </p:nvSpPr>
        <p:spPr/>
        <p:txBody>
          <a:bodyPr/>
          <a:lstStyle/>
          <a:p>
            <a:fld id="{25F88D50-967B-4B56-9527-16970040F94D}" type="datetime1">
              <a:rPr lang="en-US" smtClean="0"/>
              <a:t>7/7/2021</a:t>
            </a:fld>
            <a:endParaRPr lang="en-US"/>
          </a:p>
        </p:txBody>
      </p:sp>
      <p:sp>
        <p:nvSpPr>
          <p:cNvPr id="5" name="Footer Placeholder 4">
            <a:extLst>
              <a:ext uri="{FF2B5EF4-FFF2-40B4-BE49-F238E27FC236}">
                <a16:creationId xmlns:a16="http://schemas.microsoft.com/office/drawing/2014/main" id="{BDCDF433-A847-4D1A-BC01-EDE24EF9374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4715C89-553A-4C26-8A96-89A39673C4FB}"/>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314046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8286-C210-496E-9E37-7B129E8317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8897D-635B-4E8B-BDC9-CC60289B12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603A9-6C1A-4C39-8A34-38E5006041FD}"/>
              </a:ext>
            </a:extLst>
          </p:cNvPr>
          <p:cNvSpPr>
            <a:spLocks noGrp="1"/>
          </p:cNvSpPr>
          <p:nvPr>
            <p:ph type="dt" sz="half" idx="10"/>
          </p:nvPr>
        </p:nvSpPr>
        <p:spPr/>
        <p:txBody>
          <a:bodyPr/>
          <a:lstStyle/>
          <a:p>
            <a:fld id="{C2C6465D-A8F8-4ED4-8BDD-1800A40091E1}" type="datetime1">
              <a:rPr lang="en-US" smtClean="0"/>
              <a:t>7/7/2021</a:t>
            </a:fld>
            <a:endParaRPr lang="en-US"/>
          </a:p>
        </p:txBody>
      </p:sp>
      <p:sp>
        <p:nvSpPr>
          <p:cNvPr id="5" name="Footer Placeholder 4">
            <a:extLst>
              <a:ext uri="{FF2B5EF4-FFF2-40B4-BE49-F238E27FC236}">
                <a16:creationId xmlns:a16="http://schemas.microsoft.com/office/drawing/2014/main" id="{6E0FDA06-7E5C-452C-A7B3-4FA6AB27E543}"/>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2268CE8E-0CA1-4C6A-AAB8-C2F479282CFB}"/>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131224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08415-57BD-44A0-8788-FB915C14D4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4A9576-C5D1-489D-9975-94969EEB2F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34B60-9FD5-470C-8D53-2D5447BE4AC2}"/>
              </a:ext>
            </a:extLst>
          </p:cNvPr>
          <p:cNvSpPr>
            <a:spLocks noGrp="1"/>
          </p:cNvSpPr>
          <p:nvPr>
            <p:ph type="dt" sz="half" idx="10"/>
          </p:nvPr>
        </p:nvSpPr>
        <p:spPr/>
        <p:txBody>
          <a:bodyPr/>
          <a:lstStyle/>
          <a:p>
            <a:fld id="{52E15E36-8386-4767-98F0-0C188CD590A5}" type="datetime1">
              <a:rPr lang="en-US" smtClean="0"/>
              <a:t>7/7/2021</a:t>
            </a:fld>
            <a:endParaRPr lang="en-US"/>
          </a:p>
        </p:txBody>
      </p:sp>
      <p:sp>
        <p:nvSpPr>
          <p:cNvPr id="5" name="Footer Placeholder 4">
            <a:extLst>
              <a:ext uri="{FF2B5EF4-FFF2-40B4-BE49-F238E27FC236}">
                <a16:creationId xmlns:a16="http://schemas.microsoft.com/office/drawing/2014/main" id="{2FAACD44-7000-4F70-AF8D-5E56E5D69D12}"/>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134D215-A43A-409F-92FE-6E83C1B58079}"/>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64875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0515-9296-4D47-A173-26123EB03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3FB034-4369-48A2-9412-A5D6C63605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4F3DE-2E37-4D3E-9DD6-33290CDDEB16}"/>
              </a:ext>
            </a:extLst>
          </p:cNvPr>
          <p:cNvSpPr>
            <a:spLocks noGrp="1"/>
          </p:cNvSpPr>
          <p:nvPr>
            <p:ph type="dt" sz="half" idx="10"/>
          </p:nvPr>
        </p:nvSpPr>
        <p:spPr/>
        <p:txBody>
          <a:bodyPr/>
          <a:lstStyle/>
          <a:p>
            <a:fld id="{DAEFE4AF-ABFF-471E-8FDA-3CA452E5C121}" type="datetime1">
              <a:rPr lang="en-US" smtClean="0"/>
              <a:t>7/7/2021</a:t>
            </a:fld>
            <a:endParaRPr lang="en-US"/>
          </a:p>
        </p:txBody>
      </p:sp>
      <p:sp>
        <p:nvSpPr>
          <p:cNvPr id="5" name="Footer Placeholder 4">
            <a:extLst>
              <a:ext uri="{FF2B5EF4-FFF2-40B4-BE49-F238E27FC236}">
                <a16:creationId xmlns:a16="http://schemas.microsoft.com/office/drawing/2014/main" id="{0D0AFF17-EF1F-45BC-A87C-AA7B771BDD06}"/>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C08C034-1292-4874-8AE8-DE0AD73D4615}"/>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367290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C365-850D-43BE-932E-DD01F8E7D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C17F99-FF9A-4370-B26A-F692DBEA26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92E315-38C3-4E32-B148-3C150E4A1435}"/>
              </a:ext>
            </a:extLst>
          </p:cNvPr>
          <p:cNvSpPr>
            <a:spLocks noGrp="1"/>
          </p:cNvSpPr>
          <p:nvPr>
            <p:ph type="dt" sz="half" idx="10"/>
          </p:nvPr>
        </p:nvSpPr>
        <p:spPr/>
        <p:txBody>
          <a:bodyPr/>
          <a:lstStyle/>
          <a:p>
            <a:fld id="{50080443-0EA2-44F4-AC9E-CB47063150C7}" type="datetime1">
              <a:rPr lang="en-US" smtClean="0"/>
              <a:t>7/7/2021</a:t>
            </a:fld>
            <a:endParaRPr lang="en-US"/>
          </a:p>
        </p:txBody>
      </p:sp>
      <p:sp>
        <p:nvSpPr>
          <p:cNvPr id="5" name="Footer Placeholder 4">
            <a:extLst>
              <a:ext uri="{FF2B5EF4-FFF2-40B4-BE49-F238E27FC236}">
                <a16:creationId xmlns:a16="http://schemas.microsoft.com/office/drawing/2014/main" id="{6E8DEA4E-961D-47D9-8723-3BCCC96FCF33}"/>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D5D85EF-D3DF-4248-8406-3A7F0A7F716B}"/>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366082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9215-717D-42A7-AD00-C96B54E55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360298-4E2B-4533-94A2-8634276A5D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10530E-6A1C-4B00-8BD2-AB5561CE7B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94CE6F-E5D0-4CAF-A1A8-9B0C524BE4E4}"/>
              </a:ext>
            </a:extLst>
          </p:cNvPr>
          <p:cNvSpPr>
            <a:spLocks noGrp="1"/>
          </p:cNvSpPr>
          <p:nvPr>
            <p:ph type="dt" sz="half" idx="10"/>
          </p:nvPr>
        </p:nvSpPr>
        <p:spPr/>
        <p:txBody>
          <a:bodyPr/>
          <a:lstStyle/>
          <a:p>
            <a:fld id="{5A177DEF-FB44-4E71-84FE-AFA011C8A94A}" type="datetime1">
              <a:rPr lang="en-US" smtClean="0"/>
              <a:t>7/7/2021</a:t>
            </a:fld>
            <a:endParaRPr lang="en-US"/>
          </a:p>
        </p:txBody>
      </p:sp>
      <p:sp>
        <p:nvSpPr>
          <p:cNvPr id="6" name="Footer Placeholder 5">
            <a:extLst>
              <a:ext uri="{FF2B5EF4-FFF2-40B4-BE49-F238E27FC236}">
                <a16:creationId xmlns:a16="http://schemas.microsoft.com/office/drawing/2014/main" id="{4D0898F4-E2A0-4E69-8F7A-6081194AF762}"/>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9077A597-059C-4B07-833F-ABED60DA7C07}"/>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353668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E8EB-407B-4361-A7BE-097F4171E4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1D032-DFFD-48F2-A174-006AA1958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33AA95-81CE-4A52-8D67-664CBB7584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26E6C4-391F-460E-AC1F-3B647BD1C3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F1B738-08C5-4B0E-9885-14A1A36B97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432A16-DC50-42F9-81D1-8DA2B5F1D22C}"/>
              </a:ext>
            </a:extLst>
          </p:cNvPr>
          <p:cNvSpPr>
            <a:spLocks noGrp="1"/>
          </p:cNvSpPr>
          <p:nvPr>
            <p:ph type="dt" sz="half" idx="10"/>
          </p:nvPr>
        </p:nvSpPr>
        <p:spPr/>
        <p:txBody>
          <a:bodyPr/>
          <a:lstStyle/>
          <a:p>
            <a:fld id="{94DD591F-E2F8-4E77-BCFF-21A98DFCE952}" type="datetime1">
              <a:rPr lang="en-US" smtClean="0"/>
              <a:t>7/7/2021</a:t>
            </a:fld>
            <a:endParaRPr lang="en-US"/>
          </a:p>
        </p:txBody>
      </p:sp>
      <p:sp>
        <p:nvSpPr>
          <p:cNvPr id="8" name="Footer Placeholder 7">
            <a:extLst>
              <a:ext uri="{FF2B5EF4-FFF2-40B4-BE49-F238E27FC236}">
                <a16:creationId xmlns:a16="http://schemas.microsoft.com/office/drawing/2014/main" id="{B98114F0-C264-4F34-AB8D-43234354EAA5}"/>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987A4B7F-B76C-4915-8790-6EC528F33322}"/>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137334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49BB-25E1-4B8E-B758-8DC2D81332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F07A2-D10A-426C-96F1-D847CF52D373}"/>
              </a:ext>
            </a:extLst>
          </p:cNvPr>
          <p:cNvSpPr>
            <a:spLocks noGrp="1"/>
          </p:cNvSpPr>
          <p:nvPr>
            <p:ph type="dt" sz="half" idx="10"/>
          </p:nvPr>
        </p:nvSpPr>
        <p:spPr/>
        <p:txBody>
          <a:bodyPr/>
          <a:lstStyle/>
          <a:p>
            <a:fld id="{58F1706A-6659-469A-8817-9F7CECAB4C66}" type="datetime1">
              <a:rPr lang="en-US" smtClean="0"/>
              <a:t>7/7/2021</a:t>
            </a:fld>
            <a:endParaRPr lang="en-US"/>
          </a:p>
        </p:txBody>
      </p:sp>
      <p:sp>
        <p:nvSpPr>
          <p:cNvPr id="4" name="Footer Placeholder 3">
            <a:extLst>
              <a:ext uri="{FF2B5EF4-FFF2-40B4-BE49-F238E27FC236}">
                <a16:creationId xmlns:a16="http://schemas.microsoft.com/office/drawing/2014/main" id="{5660252E-A458-46F9-A7D1-2AF5946716BC}"/>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3D26A815-D19E-4EAB-A656-351844FABDFD}"/>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162983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591F7-4ED9-45C3-B70C-8D03C4C46F77}"/>
              </a:ext>
            </a:extLst>
          </p:cNvPr>
          <p:cNvSpPr>
            <a:spLocks noGrp="1"/>
          </p:cNvSpPr>
          <p:nvPr>
            <p:ph type="dt" sz="half" idx="10"/>
          </p:nvPr>
        </p:nvSpPr>
        <p:spPr/>
        <p:txBody>
          <a:bodyPr/>
          <a:lstStyle/>
          <a:p>
            <a:fld id="{DC637D5E-577A-4B64-86C7-88A84241DD5E}" type="datetime1">
              <a:rPr lang="en-US" smtClean="0"/>
              <a:t>7/7/2021</a:t>
            </a:fld>
            <a:endParaRPr lang="en-US"/>
          </a:p>
        </p:txBody>
      </p:sp>
      <p:sp>
        <p:nvSpPr>
          <p:cNvPr id="3" name="Footer Placeholder 2">
            <a:extLst>
              <a:ext uri="{FF2B5EF4-FFF2-40B4-BE49-F238E27FC236}">
                <a16:creationId xmlns:a16="http://schemas.microsoft.com/office/drawing/2014/main" id="{FC5C454C-8DC4-4EC5-BC58-50BF61D8C18C}"/>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883EBDED-FCD4-4FBD-A0E5-EB200C3FDF4B}"/>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384301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A074-19B5-4480-88C7-3103AD28D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7BE4BC-7CE6-454D-B04C-0CFDC852D4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3F956C-5D2F-4E7D-84C8-0D3E250F4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E74E8-827E-4211-B200-76CD8865BBCE}"/>
              </a:ext>
            </a:extLst>
          </p:cNvPr>
          <p:cNvSpPr>
            <a:spLocks noGrp="1"/>
          </p:cNvSpPr>
          <p:nvPr>
            <p:ph type="dt" sz="half" idx="10"/>
          </p:nvPr>
        </p:nvSpPr>
        <p:spPr/>
        <p:txBody>
          <a:bodyPr/>
          <a:lstStyle/>
          <a:p>
            <a:fld id="{FA7CF5A8-FEB1-4029-BE27-8406AFC942CE}" type="datetime1">
              <a:rPr lang="en-US" smtClean="0"/>
              <a:t>7/7/2021</a:t>
            </a:fld>
            <a:endParaRPr lang="en-US"/>
          </a:p>
        </p:txBody>
      </p:sp>
      <p:sp>
        <p:nvSpPr>
          <p:cNvPr id="6" name="Footer Placeholder 5">
            <a:extLst>
              <a:ext uri="{FF2B5EF4-FFF2-40B4-BE49-F238E27FC236}">
                <a16:creationId xmlns:a16="http://schemas.microsoft.com/office/drawing/2014/main" id="{5AEC9C29-1474-4D5A-A495-25F7F7D0290B}"/>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6BAADCA1-323C-4D8C-BA87-8D128B31CAC4}"/>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136438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A366-5DDE-442C-8AD1-850AA2D5E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43F721-14A5-47C9-B35A-BAAC186A0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1AF5DC-C403-4747-81BB-54972C390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34630F-56C4-404F-9BEC-6A9C3004E3B6}"/>
              </a:ext>
            </a:extLst>
          </p:cNvPr>
          <p:cNvSpPr>
            <a:spLocks noGrp="1"/>
          </p:cNvSpPr>
          <p:nvPr>
            <p:ph type="dt" sz="half" idx="10"/>
          </p:nvPr>
        </p:nvSpPr>
        <p:spPr/>
        <p:txBody>
          <a:bodyPr/>
          <a:lstStyle/>
          <a:p>
            <a:fld id="{13081320-C6C5-4B26-A12B-D7E57F4CA016}" type="datetime1">
              <a:rPr lang="en-US" smtClean="0"/>
              <a:t>7/7/2021</a:t>
            </a:fld>
            <a:endParaRPr lang="en-US"/>
          </a:p>
        </p:txBody>
      </p:sp>
      <p:sp>
        <p:nvSpPr>
          <p:cNvPr id="6" name="Footer Placeholder 5">
            <a:extLst>
              <a:ext uri="{FF2B5EF4-FFF2-40B4-BE49-F238E27FC236}">
                <a16:creationId xmlns:a16="http://schemas.microsoft.com/office/drawing/2014/main" id="{4AB28591-9B3B-4529-8D84-A3AFDAE30276}"/>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19B79D38-72EA-4D2F-B0E9-7D97EA5B3296}"/>
              </a:ext>
            </a:extLst>
          </p:cNvPr>
          <p:cNvSpPr>
            <a:spLocks noGrp="1"/>
          </p:cNvSpPr>
          <p:nvPr>
            <p:ph type="sldNum" sz="quarter" idx="12"/>
          </p:nvPr>
        </p:nvSpPr>
        <p:spPr/>
        <p:txBody>
          <a:bodyPr/>
          <a:lstStyle/>
          <a:p>
            <a:fld id="{FAB71DCC-6F18-4BF8-925D-17424AF05C25}" type="slidenum">
              <a:rPr lang="en-US" smtClean="0"/>
              <a:t>‹#›</a:t>
            </a:fld>
            <a:endParaRPr lang="en-US"/>
          </a:p>
        </p:txBody>
      </p:sp>
    </p:spTree>
    <p:extLst>
      <p:ext uri="{BB962C8B-B14F-4D97-AF65-F5344CB8AC3E}">
        <p14:creationId xmlns:p14="http://schemas.microsoft.com/office/powerpoint/2010/main" val="417145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FEEB7-E482-44A1-88F3-F8D6E2ED5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DB5AE2-00EE-4379-8D45-32123DF20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7A17A-98EB-487D-B193-AD637D0273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33FED-23B2-4586-B5EB-11C34CA6DD8E}" type="datetime1">
              <a:rPr lang="en-US" smtClean="0"/>
              <a:t>7/7/2021</a:t>
            </a:fld>
            <a:endParaRPr lang="en-US"/>
          </a:p>
        </p:txBody>
      </p:sp>
      <p:sp>
        <p:nvSpPr>
          <p:cNvPr id="5" name="Footer Placeholder 4">
            <a:extLst>
              <a:ext uri="{FF2B5EF4-FFF2-40B4-BE49-F238E27FC236}">
                <a16:creationId xmlns:a16="http://schemas.microsoft.com/office/drawing/2014/main" id="{2AA54211-8B11-43FC-9984-E4DEA08A4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a:t>
            </a:r>
          </a:p>
        </p:txBody>
      </p:sp>
      <p:sp>
        <p:nvSpPr>
          <p:cNvPr id="6" name="Slide Number Placeholder 5">
            <a:extLst>
              <a:ext uri="{FF2B5EF4-FFF2-40B4-BE49-F238E27FC236}">
                <a16:creationId xmlns:a16="http://schemas.microsoft.com/office/drawing/2014/main" id="{9C83CB69-63AF-4B8E-BEA9-52F8A6BD1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71DCC-6F18-4BF8-925D-17424AF05C25}" type="slidenum">
              <a:rPr lang="en-US" smtClean="0"/>
              <a:t>‹#›</a:t>
            </a:fld>
            <a:endParaRPr lang="en-US"/>
          </a:p>
        </p:txBody>
      </p:sp>
    </p:spTree>
    <p:extLst>
      <p:ext uri="{BB962C8B-B14F-4D97-AF65-F5344CB8AC3E}">
        <p14:creationId xmlns:p14="http://schemas.microsoft.com/office/powerpoint/2010/main" val="746953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wisc-online.com/learn/technical/electronics-digital/dig5103/karnaugh-map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labelingnews.com/2015/01/does-my-ghs-label-need-bs5609-complianc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flickr.com/photos/117168856@N06/15244148777"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http://www.props.eric-hart.com/safety/a-label-of-love/" TargetMode="External"/><Relationship Id="rId5" Type="http://schemas.openxmlformats.org/officeDocument/2006/relationships/image" Target="../media/image25.jpeg"/><Relationship Id="rId4" Type="http://schemas.openxmlformats.org/officeDocument/2006/relationships/hyperlink" Target="https://www.bradyid.com/en-us/applications/ghs-labeling-requirement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diagramColors" Target="../diagrams/colors1.xml"/><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hyperlink" Target="http://ipsiscan.com/can-ghs-label-compliance-make-you-better-lookin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mwcnews.net/focus/analysis/54494-whats-the-point.html"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proving Hazard Communications in a Rural Workforce" title="Improving Hazard Communications in a Rural Workforce"/>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a:t>Improving Hazard Communications in a Rural Workforce</a:t>
            </a:r>
          </a:p>
        </p:txBody>
      </p:sp>
      <p:sp>
        <p:nvSpPr>
          <p:cNvPr id="3" name="Subtitle 2" descr="29CFR 1910.1200&#10;" title="29CFR 1910.1200"/>
          <p:cNvSpPr>
            <a:spLocks noGrp="1"/>
          </p:cNvSpPr>
          <p:nvPr>
            <p:ph type="subTitle" idx="1"/>
          </p:nvPr>
        </p:nvSpPr>
        <p:spPr/>
        <p:txBody>
          <a:bodyPr/>
          <a:lstStyle/>
          <a:p>
            <a:r>
              <a:rPr lang="en-US" dirty="0"/>
              <a:t> </a:t>
            </a:r>
          </a:p>
        </p:txBody>
      </p:sp>
      <p:sp>
        <p:nvSpPr>
          <p:cNvPr id="4" name="Slide Number Placeholder 3">
            <a:extLst>
              <a:ext uri="{FF2B5EF4-FFF2-40B4-BE49-F238E27FC236}">
                <a16:creationId xmlns:a16="http://schemas.microsoft.com/office/drawing/2014/main" id="{B4AACF5A-251E-4322-90A6-0B2299651588}"/>
              </a:ext>
            </a:extLst>
          </p:cNvPr>
          <p:cNvSpPr>
            <a:spLocks noGrp="1"/>
          </p:cNvSpPr>
          <p:nvPr>
            <p:ph type="sldNum" sz="quarter" idx="12"/>
          </p:nvPr>
        </p:nvSpPr>
        <p:spPr/>
        <p:txBody>
          <a:bodyPr/>
          <a:lstStyle/>
          <a:p>
            <a:fld id="{FAB71DCC-6F18-4BF8-925D-17424AF05C25}" type="slidenum">
              <a:rPr lang="en-US" smtClean="0"/>
              <a:t>1</a:t>
            </a:fld>
            <a:endParaRPr lang="en-US"/>
          </a:p>
        </p:txBody>
      </p:sp>
      <p:sp>
        <p:nvSpPr>
          <p:cNvPr id="5" name="Footer Placeholder 4">
            <a:extLst>
              <a:ext uri="{FF2B5EF4-FFF2-40B4-BE49-F238E27FC236}">
                <a16:creationId xmlns:a16="http://schemas.microsoft.com/office/drawing/2014/main" id="{65746486-CC26-4210-A2CC-0810347E3A55}"/>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96326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nder the HCS, any chemical that is classified as a physical hazard, a health hazard, a simple asphyxiant, combustible dust, pyrophoric gas, or hazard not otherwise classified is considered a hazardous chemical. &#10;" title="Under the HCS, any chemical that is classified as a physical hazard, a health hazard, a simple asphyxiant, combustible dust, pyrophoric gas, or hazard not otherwise classified is considered a hazardous chemical. "/>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t>How did we get here ?</a:t>
            </a:r>
            <a:br>
              <a:rPr lang="en-US" dirty="0"/>
            </a:br>
            <a:r>
              <a:rPr lang="en-US" dirty="0"/>
              <a:t>What is…the </a:t>
            </a:r>
            <a:r>
              <a:rPr lang="en-US" i="1" dirty="0"/>
              <a:t>Globally Harmonized System </a:t>
            </a:r>
            <a:r>
              <a:rPr lang="en-US" dirty="0"/>
              <a:t>?</a:t>
            </a:r>
          </a:p>
        </p:txBody>
      </p:sp>
      <p:sp>
        <p:nvSpPr>
          <p:cNvPr id="3" name="Content Placeholder 2" descr="In the world, every country had their own system of hazardous chemical classification. This caused confusion, trade barriers and hazardous incidents. Many countries provided global commitment to the preamble to the final standard in 1983. Years of bilateral trade negotiations brought us here. So, an international mandate was adopted in 1992. The United States supported the process and actively participated along with multiple international organizations, and now we are harmonized. &#10; &#10;" title="Under the HCS, any chemical that is classified as a physical hazard, a health hazard, a simple asphyxiant, combustible dust, pyrophoric gas, or hazard not otherwise classified is considered a hazardous chemical. "/>
          <p:cNvSpPr>
            <a:spLocks noGrp="1"/>
          </p:cNvSpPr>
          <p:nvPr>
            <p:ph idx="1"/>
          </p:nvPr>
        </p:nvSpPr>
        <p:spPr/>
        <p:txBody>
          <a:bodyPr/>
          <a:lstStyle/>
          <a:p>
            <a:pPr marL="0" indent="0">
              <a:buNone/>
            </a:pPr>
            <a:r>
              <a:rPr lang="en-US" dirty="0"/>
              <a:t>Every country had their own system of hazardous chemical classification. This caused confusion, trade barriers and hazardous incidents. A new system was needed, that would be globally. Many countries committed </a:t>
            </a:r>
            <a:r>
              <a:rPr lang="en-US" altLang="en-US" dirty="0"/>
              <a:t>to the preamble to the final standard in 1983. After years of bilateral trade negotiations, an international mandate was adopted in 1992. The United States supported the process and actively participated along with multiple international organizations, resulting in the </a:t>
            </a:r>
            <a:r>
              <a:rPr lang="en-US" altLang="en-US" i="1" dirty="0"/>
              <a:t>Globally Harmonized System</a:t>
            </a:r>
            <a:r>
              <a:rPr lang="en-US" altLang="en-US" dirty="0"/>
              <a:t>. </a:t>
            </a:r>
          </a:p>
          <a:p>
            <a:pPr marL="0" indent="0">
              <a:buNone/>
            </a:pPr>
            <a:r>
              <a:rPr lang="en-US" dirty="0"/>
              <a:t> </a:t>
            </a:r>
          </a:p>
        </p:txBody>
      </p:sp>
      <p:sp>
        <p:nvSpPr>
          <p:cNvPr id="4" name="Slide Number Placeholder 3">
            <a:extLst>
              <a:ext uri="{FF2B5EF4-FFF2-40B4-BE49-F238E27FC236}">
                <a16:creationId xmlns:a16="http://schemas.microsoft.com/office/drawing/2014/main" id="{8C1AFE76-9ACE-48BC-B31F-51EF61BF3A54}"/>
              </a:ext>
            </a:extLst>
          </p:cNvPr>
          <p:cNvSpPr>
            <a:spLocks noGrp="1"/>
          </p:cNvSpPr>
          <p:nvPr>
            <p:ph type="sldNum" sz="quarter" idx="12"/>
          </p:nvPr>
        </p:nvSpPr>
        <p:spPr/>
        <p:txBody>
          <a:bodyPr/>
          <a:lstStyle/>
          <a:p>
            <a:fld id="{FAB71DCC-6F18-4BF8-925D-17424AF05C25}" type="slidenum">
              <a:rPr lang="en-US" smtClean="0"/>
              <a:t>10</a:t>
            </a:fld>
            <a:endParaRPr lang="en-US"/>
          </a:p>
        </p:txBody>
      </p:sp>
      <p:sp>
        <p:nvSpPr>
          <p:cNvPr id="5" name="Footer Placeholder 4">
            <a:extLst>
              <a:ext uri="{FF2B5EF4-FFF2-40B4-BE49-F238E27FC236}">
                <a16:creationId xmlns:a16="http://schemas.microsoft.com/office/drawing/2014/main" id="{2536663E-6913-4014-818F-4E54FC30F6B8}"/>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48986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does the GHS Do ?" title="What does the GHS Do ?">
            <a:extLst>
              <a:ext uri="{FF2B5EF4-FFF2-40B4-BE49-F238E27FC236}">
                <a16:creationId xmlns:a16="http://schemas.microsoft.com/office/drawing/2014/main" id="{4CA89851-8C1B-464B-848D-E097AA5A182D}"/>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t>What does the GHS Do ?</a:t>
            </a:r>
          </a:p>
        </p:txBody>
      </p:sp>
      <p:sp>
        <p:nvSpPr>
          <p:cNvPr id="3" name="Content Placeholder 2" descr="Defines physical, health and environmental hazards of chemicals and harmonizes classification criteria&#10;&#10;Standardizes the content and format of Safety Data Sheets and Chemical Labels&#10;" title="What does the GHS Do ?">
            <a:extLst>
              <a:ext uri="{FF2B5EF4-FFF2-40B4-BE49-F238E27FC236}">
                <a16:creationId xmlns:a16="http://schemas.microsoft.com/office/drawing/2014/main" id="{5627B33D-AC9E-44D9-830F-EC344FBF3076}"/>
              </a:ext>
            </a:extLst>
          </p:cNvPr>
          <p:cNvSpPr>
            <a:spLocks noGrp="1"/>
          </p:cNvSpPr>
          <p:nvPr>
            <p:ph idx="1"/>
          </p:nvPr>
        </p:nvSpPr>
        <p:spPr/>
        <p:txBody>
          <a:bodyPr/>
          <a:lstStyle/>
          <a:p>
            <a:pPr>
              <a:lnSpc>
                <a:spcPct val="100000"/>
              </a:lnSpc>
            </a:pPr>
            <a:r>
              <a:rPr lang="en-US" dirty="0"/>
              <a:t>Defines physical, health and environmental hazards of chemicals and harmonizes classification criteria</a:t>
            </a:r>
          </a:p>
          <a:p>
            <a:pPr>
              <a:lnSpc>
                <a:spcPct val="100000"/>
              </a:lnSpc>
            </a:pPr>
            <a:r>
              <a:rPr lang="en-US" dirty="0"/>
              <a:t>Standardizes the content and format of Safety Data Sheets and Chemical Labels</a:t>
            </a:r>
          </a:p>
          <a:p>
            <a:endParaRPr lang="en-US" dirty="0"/>
          </a:p>
        </p:txBody>
      </p:sp>
      <p:sp>
        <p:nvSpPr>
          <p:cNvPr id="4" name="Slide Number Placeholder 3">
            <a:extLst>
              <a:ext uri="{FF2B5EF4-FFF2-40B4-BE49-F238E27FC236}">
                <a16:creationId xmlns:a16="http://schemas.microsoft.com/office/drawing/2014/main" id="{04230274-AE68-40A4-9B06-EF636661E397}"/>
              </a:ext>
            </a:extLst>
          </p:cNvPr>
          <p:cNvSpPr>
            <a:spLocks noGrp="1"/>
          </p:cNvSpPr>
          <p:nvPr>
            <p:ph type="sldNum" sz="quarter" idx="12"/>
          </p:nvPr>
        </p:nvSpPr>
        <p:spPr/>
        <p:txBody>
          <a:bodyPr/>
          <a:lstStyle/>
          <a:p>
            <a:fld id="{FAB71DCC-6F18-4BF8-925D-17424AF05C25}" type="slidenum">
              <a:rPr lang="en-US" smtClean="0"/>
              <a:t>11</a:t>
            </a:fld>
            <a:endParaRPr lang="en-US"/>
          </a:p>
        </p:txBody>
      </p:sp>
      <p:sp>
        <p:nvSpPr>
          <p:cNvPr id="5" name="Footer Placeholder 4">
            <a:extLst>
              <a:ext uri="{FF2B5EF4-FFF2-40B4-BE49-F238E27FC236}">
                <a16:creationId xmlns:a16="http://schemas.microsoft.com/office/drawing/2014/main" id="{A77A963A-E539-4519-90FD-F291482FC15F}"/>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58291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lobally Harmonized System the Change" title="Globally Harmonized System the Change"/>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dirty="0"/>
              <a:t>Change under the Globally Harmonized System</a:t>
            </a:r>
          </a:p>
        </p:txBody>
      </p:sp>
      <p:sp>
        <p:nvSpPr>
          <p:cNvPr id="3" name="Content Placeholder 2" descr="This update will provide:&#10;GHS offers better protection to workers and users and facilitates international chemical trade.&#10;International consistency of identifying and labeling of chemicals&#10;Reduce trade barriers&#10;Productivity improvements&#10;Easy to understand pictograms &#10;A uniform approach to the classification and hazard information&#10;" title="Globally Harmonized System the Change"/>
          <p:cNvSpPr>
            <a:spLocks noGrp="1"/>
          </p:cNvSpPr>
          <p:nvPr>
            <p:ph idx="1"/>
          </p:nvPr>
        </p:nvSpPr>
        <p:spPr/>
        <p:txBody>
          <a:bodyPr/>
          <a:lstStyle/>
          <a:p>
            <a:r>
              <a:rPr lang="en-US" dirty="0"/>
              <a:t>This update provides:</a:t>
            </a:r>
          </a:p>
          <a:p>
            <a:pPr lvl="1"/>
            <a:r>
              <a:rPr lang="en-US" dirty="0"/>
              <a:t>GHS offers better protection to workers and users and facilitates international chemical trade, by reducing barriers</a:t>
            </a:r>
          </a:p>
          <a:p>
            <a:pPr lvl="1"/>
            <a:r>
              <a:rPr lang="en-US" dirty="0"/>
              <a:t>International consistency of identifying and labeling of chemicals</a:t>
            </a:r>
          </a:p>
          <a:p>
            <a:pPr lvl="1"/>
            <a:r>
              <a:rPr lang="en-US" dirty="0"/>
              <a:t>Productivity improvements</a:t>
            </a:r>
          </a:p>
          <a:p>
            <a:pPr lvl="1"/>
            <a:r>
              <a:rPr lang="en-US" dirty="0"/>
              <a:t>Easy to understand pictograms </a:t>
            </a:r>
          </a:p>
          <a:p>
            <a:pPr lvl="1"/>
            <a:r>
              <a:rPr lang="en-US" dirty="0"/>
              <a:t>A uniform approach to the classification and hazard information</a:t>
            </a:r>
          </a:p>
        </p:txBody>
      </p:sp>
      <p:sp>
        <p:nvSpPr>
          <p:cNvPr id="4" name="Slide Number Placeholder 3">
            <a:extLst>
              <a:ext uri="{FF2B5EF4-FFF2-40B4-BE49-F238E27FC236}">
                <a16:creationId xmlns:a16="http://schemas.microsoft.com/office/drawing/2014/main" id="{F7C95C4F-F876-4732-BE8D-C69DC14E367E}"/>
              </a:ext>
            </a:extLst>
          </p:cNvPr>
          <p:cNvSpPr>
            <a:spLocks noGrp="1"/>
          </p:cNvSpPr>
          <p:nvPr>
            <p:ph type="sldNum" sz="quarter" idx="12"/>
          </p:nvPr>
        </p:nvSpPr>
        <p:spPr/>
        <p:txBody>
          <a:bodyPr/>
          <a:lstStyle/>
          <a:p>
            <a:fld id="{FAB71DCC-6F18-4BF8-925D-17424AF05C25}" type="slidenum">
              <a:rPr lang="en-US" smtClean="0"/>
              <a:t>12</a:t>
            </a:fld>
            <a:endParaRPr lang="en-US"/>
          </a:p>
        </p:txBody>
      </p:sp>
      <p:sp>
        <p:nvSpPr>
          <p:cNvPr id="5" name="Footer Placeholder 4">
            <a:extLst>
              <a:ext uri="{FF2B5EF4-FFF2-40B4-BE49-F238E27FC236}">
                <a16:creationId xmlns:a16="http://schemas.microsoft.com/office/drawing/2014/main" id="{234B21D0-ACBF-4296-B1AB-CD0E52F4D6E7}"/>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22875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1DB3B-DE21-4C18-BAA6-3123E434EC4B}"/>
              </a:ext>
            </a:extLst>
          </p:cNvPr>
          <p:cNvSpPr>
            <a:spLocks noGrp="1"/>
          </p:cNvSpPr>
          <p:nvPr>
            <p:ph type="title"/>
          </p:nvPr>
        </p:nvSpPr>
        <p:spPr>
          <a:xfrm>
            <a:off x="838200" y="365125"/>
            <a:ext cx="10515600" cy="941161"/>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What Are The Five Key Elements In The OSHA HAZCOM Standard?</a:t>
            </a:r>
          </a:p>
        </p:txBody>
      </p:sp>
      <p:sp>
        <p:nvSpPr>
          <p:cNvPr id="5" name="Content Placeholder 4">
            <a:extLst>
              <a:ext uri="{FF2B5EF4-FFF2-40B4-BE49-F238E27FC236}">
                <a16:creationId xmlns:a16="http://schemas.microsoft.com/office/drawing/2014/main" id="{779EDCCD-D7FB-4834-B60D-C58DC8228F34}"/>
              </a:ext>
            </a:extLst>
          </p:cNvPr>
          <p:cNvSpPr>
            <a:spLocks noGrp="1"/>
          </p:cNvSpPr>
          <p:nvPr>
            <p:ph sz="half" idx="1"/>
          </p:nvPr>
        </p:nvSpPr>
        <p:spPr/>
        <p:txBody>
          <a:bodyPr>
            <a:normAutofit fontScale="92500" lnSpcReduction="10000"/>
          </a:bodyPr>
          <a:lstStyle/>
          <a:p>
            <a:pPr marL="0" indent="0">
              <a:buNone/>
            </a:pPr>
            <a:r>
              <a:rPr lang="en-US" dirty="0"/>
              <a:t>1. Employers must have a written HAZCOM Program. </a:t>
            </a:r>
          </a:p>
          <a:p>
            <a:pPr marL="0" indent="0">
              <a:buNone/>
            </a:pPr>
            <a:r>
              <a:rPr lang="en-US" dirty="0"/>
              <a:t>2. Containers must be labeled and labels must follow a consistent format.</a:t>
            </a:r>
          </a:p>
          <a:p>
            <a:pPr marL="0" indent="0">
              <a:buNone/>
            </a:pPr>
            <a:r>
              <a:rPr lang="en-US" dirty="0"/>
              <a:t> 3. SDSs must be available for hazardous substances in the workplace. </a:t>
            </a:r>
          </a:p>
          <a:p>
            <a:pPr marL="0" indent="0">
              <a:buNone/>
            </a:pPr>
            <a:r>
              <a:rPr lang="en-US" dirty="0"/>
              <a:t>4. Workers must be trained. </a:t>
            </a:r>
          </a:p>
          <a:p>
            <a:pPr marL="0" indent="0">
              <a:buNone/>
            </a:pPr>
            <a:r>
              <a:rPr lang="en-US" dirty="0"/>
              <a:t>5. Employers must have an updated chemical inventory</a:t>
            </a:r>
          </a:p>
        </p:txBody>
      </p:sp>
      <p:sp>
        <p:nvSpPr>
          <p:cNvPr id="2" name="Slide Number Placeholder 1">
            <a:extLst>
              <a:ext uri="{FF2B5EF4-FFF2-40B4-BE49-F238E27FC236}">
                <a16:creationId xmlns:a16="http://schemas.microsoft.com/office/drawing/2014/main" id="{9524375A-08EE-4FFF-B929-7A23DEA24C37}"/>
              </a:ext>
            </a:extLst>
          </p:cNvPr>
          <p:cNvSpPr>
            <a:spLocks noGrp="1"/>
          </p:cNvSpPr>
          <p:nvPr>
            <p:ph type="sldNum" sz="quarter" idx="12"/>
          </p:nvPr>
        </p:nvSpPr>
        <p:spPr/>
        <p:txBody>
          <a:bodyPr/>
          <a:lstStyle/>
          <a:p>
            <a:fld id="{FAB71DCC-6F18-4BF8-925D-17424AF05C25}" type="slidenum">
              <a:rPr lang="en-US" smtClean="0"/>
              <a:t>13</a:t>
            </a:fld>
            <a:endParaRPr lang="en-US"/>
          </a:p>
        </p:txBody>
      </p:sp>
      <p:sp>
        <p:nvSpPr>
          <p:cNvPr id="3" name="Footer Placeholder 2">
            <a:extLst>
              <a:ext uri="{FF2B5EF4-FFF2-40B4-BE49-F238E27FC236}">
                <a16:creationId xmlns:a16="http://schemas.microsoft.com/office/drawing/2014/main" id="{883B2A24-AAB1-4A2D-98F3-5428422E0338}"/>
              </a:ext>
            </a:extLst>
          </p:cNvPr>
          <p:cNvSpPr>
            <a:spLocks noGrp="1"/>
          </p:cNvSpPr>
          <p:nvPr>
            <p:ph type="ftr" sz="quarter" idx="11"/>
          </p:nvPr>
        </p:nvSpPr>
        <p:spPr/>
        <p:txBody>
          <a:bodyPr/>
          <a:lstStyle/>
          <a:p>
            <a:r>
              <a:rPr lang="en-US" dirty="0"/>
              <a:t> </a:t>
            </a:r>
          </a:p>
        </p:txBody>
      </p:sp>
      <p:pic>
        <p:nvPicPr>
          <p:cNvPr id="8" name="Content Placeholder 7" descr="Written Program&#10;Labels&#10;Safety Data Sheet (SDS)&#10;Training&#10;Chemical Inventory&#10;HAZCOM" title="5 key elements of Hazcom Standard"/>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47383" y="1825625"/>
            <a:ext cx="5031234" cy="4351338"/>
          </a:xfrm>
        </p:spPr>
      </p:pic>
    </p:spTree>
    <p:extLst>
      <p:ext uri="{BB962C8B-B14F-4D97-AF65-F5344CB8AC3E}">
        <p14:creationId xmlns:p14="http://schemas.microsoft.com/office/powerpoint/2010/main" val="145157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DA47EB-6E36-42DA-ADC3-24D7303E45A0}"/>
              </a:ext>
            </a:extLst>
          </p:cNvPr>
          <p:cNvSpPr>
            <a:spLocks noGrp="1"/>
          </p:cNvSpPr>
          <p:nvPr>
            <p:ph type="title"/>
          </p:nvPr>
        </p:nvSpPr>
        <p:spPr/>
        <p:txBody>
          <a:bodyPr/>
          <a:lstStyle/>
          <a:p>
            <a:r>
              <a:rPr lang="en-US" dirty="0"/>
              <a:t>HAZCOM PROGRAM</a:t>
            </a:r>
          </a:p>
        </p:txBody>
      </p:sp>
      <p:sp>
        <p:nvSpPr>
          <p:cNvPr id="6" name="Content Placeholder 5">
            <a:extLst>
              <a:ext uri="{FF2B5EF4-FFF2-40B4-BE49-F238E27FC236}">
                <a16:creationId xmlns:a16="http://schemas.microsoft.com/office/drawing/2014/main" id="{96A7F80B-BDED-4211-B5DD-6315E1C73B42}"/>
              </a:ext>
            </a:extLst>
          </p:cNvPr>
          <p:cNvSpPr>
            <a:spLocks noGrp="1"/>
          </p:cNvSpPr>
          <p:nvPr>
            <p:ph idx="1"/>
          </p:nvPr>
        </p:nvSpPr>
        <p:spPr/>
        <p:txBody>
          <a:bodyPr/>
          <a:lstStyle/>
          <a:p>
            <a:pPr marL="0" indent="0">
              <a:buNone/>
            </a:pPr>
            <a:r>
              <a:rPr lang="en-US" dirty="0"/>
              <a:t>The written HAZCOM program must be available at the job site and must include the following information:</a:t>
            </a:r>
          </a:p>
          <a:p>
            <a:pPr marL="0" indent="0">
              <a:buNone/>
            </a:pPr>
            <a:r>
              <a:rPr lang="en-US" dirty="0"/>
              <a:t>• A list of the hazardous chemicals known to be present onsite.</a:t>
            </a:r>
          </a:p>
          <a:p>
            <a:pPr marL="0" indent="0">
              <a:buNone/>
            </a:pPr>
            <a:r>
              <a:rPr lang="en-US" dirty="0"/>
              <a:t>• The methods the employer will use to inform workers about labels and SDSs </a:t>
            </a:r>
          </a:p>
          <a:p>
            <a:pPr marL="0" indent="0">
              <a:buNone/>
            </a:pPr>
            <a:r>
              <a:rPr lang="en-US" dirty="0"/>
              <a:t>• The methods the employer will use to inform employees of the hazards of non-routine tasks </a:t>
            </a:r>
          </a:p>
          <a:p>
            <a:pPr marL="0" indent="0">
              <a:buNone/>
            </a:pPr>
            <a:r>
              <a:rPr lang="en-US" dirty="0"/>
              <a:t>• Methods the employer will use to provide the other employers on-site access to SDSs on multi-employer sites</a:t>
            </a:r>
          </a:p>
        </p:txBody>
      </p:sp>
      <p:sp>
        <p:nvSpPr>
          <p:cNvPr id="2" name="Slide Number Placeholder 1">
            <a:extLst>
              <a:ext uri="{FF2B5EF4-FFF2-40B4-BE49-F238E27FC236}">
                <a16:creationId xmlns:a16="http://schemas.microsoft.com/office/drawing/2014/main" id="{1256F77F-A1C2-45B2-B3A6-5F806D9576E7}"/>
              </a:ext>
            </a:extLst>
          </p:cNvPr>
          <p:cNvSpPr>
            <a:spLocks noGrp="1"/>
          </p:cNvSpPr>
          <p:nvPr>
            <p:ph type="sldNum" sz="quarter" idx="12"/>
          </p:nvPr>
        </p:nvSpPr>
        <p:spPr/>
        <p:txBody>
          <a:bodyPr/>
          <a:lstStyle/>
          <a:p>
            <a:fld id="{FAB71DCC-6F18-4BF8-925D-17424AF05C25}" type="slidenum">
              <a:rPr lang="en-US" smtClean="0"/>
              <a:t>14</a:t>
            </a:fld>
            <a:endParaRPr lang="en-US"/>
          </a:p>
        </p:txBody>
      </p:sp>
      <p:sp>
        <p:nvSpPr>
          <p:cNvPr id="3" name="Footer Placeholder 2">
            <a:extLst>
              <a:ext uri="{FF2B5EF4-FFF2-40B4-BE49-F238E27FC236}">
                <a16:creationId xmlns:a16="http://schemas.microsoft.com/office/drawing/2014/main" id="{CF79C948-1FAA-4AF1-B879-5C0EC52D6D36}"/>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775244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wo Significant Training Requirements" title="Two Significant Training Requirements">
            <a:extLst>
              <a:ext uri="{FF2B5EF4-FFF2-40B4-BE49-F238E27FC236}">
                <a16:creationId xmlns:a16="http://schemas.microsoft.com/office/drawing/2014/main" id="{367E7577-6AB2-43F1-9AB7-07C82BE225A5}"/>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t">
            <a:normAutofit/>
          </a:bodyPr>
          <a:lstStyle/>
          <a:p>
            <a:pPr algn="ctr"/>
            <a:r>
              <a:rPr lang="en-US" dirty="0"/>
              <a:t>Two Significant Training Requirements</a:t>
            </a:r>
            <a:br>
              <a:rPr lang="en-US" dirty="0"/>
            </a:br>
            <a:endParaRPr lang="en-US" dirty="0"/>
          </a:p>
        </p:txBody>
      </p:sp>
      <p:sp>
        <p:nvSpPr>
          <p:cNvPr id="3" name="Content Placeholder 2" descr="New labeling elements for chemicals&#10;&#10;Standardized format for Safety Data Sheets (SDS)&#10;" title="Two Significant Training Requirements">
            <a:extLst>
              <a:ext uri="{FF2B5EF4-FFF2-40B4-BE49-F238E27FC236}">
                <a16:creationId xmlns:a16="http://schemas.microsoft.com/office/drawing/2014/main" id="{231EC25B-1215-4D4B-8BD0-948D2DF1F4EF}"/>
              </a:ext>
            </a:extLst>
          </p:cNvPr>
          <p:cNvSpPr>
            <a:spLocks noGrp="1"/>
          </p:cNvSpPr>
          <p:nvPr>
            <p:ph sz="half" idx="1"/>
          </p:nvPr>
        </p:nvSpPr>
        <p:spPr/>
        <p:txBody>
          <a:bodyPr>
            <a:normAutofit/>
          </a:bodyPr>
          <a:lstStyle/>
          <a:p>
            <a:pPr lvl="0" fontAlgn="t"/>
            <a:endParaRPr lang="en-US" dirty="0"/>
          </a:p>
          <a:p>
            <a:pPr lvl="0" fontAlgn="t"/>
            <a:r>
              <a:rPr lang="en-US" dirty="0"/>
              <a:t>New labeling elements for chemicals</a:t>
            </a:r>
            <a:br>
              <a:rPr lang="en-US" dirty="0"/>
            </a:br>
            <a:endParaRPr lang="en-US" dirty="0"/>
          </a:p>
          <a:p>
            <a:pPr lvl="0" fontAlgn="t"/>
            <a:r>
              <a:rPr lang="en-US" dirty="0"/>
              <a:t>Standardized format for Safety Data Sheets (SDS)</a:t>
            </a:r>
          </a:p>
          <a:p>
            <a:pPr marL="0" indent="0">
              <a:buNone/>
            </a:pPr>
            <a:endParaRPr lang="en-US" dirty="0"/>
          </a:p>
        </p:txBody>
      </p:sp>
      <p:sp>
        <p:nvSpPr>
          <p:cNvPr id="5" name="Footer Placeholder 4">
            <a:extLst>
              <a:ext uri="{FF2B5EF4-FFF2-40B4-BE49-F238E27FC236}">
                <a16:creationId xmlns:a16="http://schemas.microsoft.com/office/drawing/2014/main" id="{887681B9-0DDB-43F1-B133-DED285FCC396}"/>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50E419A-4B77-4D0C-A03A-A82D8C881F32}"/>
              </a:ext>
            </a:extLst>
          </p:cNvPr>
          <p:cNvSpPr>
            <a:spLocks noGrp="1"/>
          </p:cNvSpPr>
          <p:nvPr>
            <p:ph type="sldNum" sz="quarter" idx="12"/>
          </p:nvPr>
        </p:nvSpPr>
        <p:spPr/>
        <p:txBody>
          <a:bodyPr/>
          <a:lstStyle/>
          <a:p>
            <a:fld id="{FAB71DCC-6F18-4BF8-925D-17424AF05C25}" type="slidenum">
              <a:rPr lang="en-US" smtClean="0"/>
              <a:t>15</a:t>
            </a:fld>
            <a:endParaRPr lang="en-US"/>
          </a:p>
        </p:txBody>
      </p:sp>
      <p:pic>
        <p:nvPicPr>
          <p:cNvPr id="10" name="Content Placeholder 5" descr="Safety Data Sheets binder and example page." title="Understanding the Safety Data Sheet (SDS)">
            <a:extLst>
              <a:ext uri="{FF2B5EF4-FFF2-40B4-BE49-F238E27FC236}">
                <a16:creationId xmlns:a16="http://schemas.microsoft.com/office/drawing/2014/main" id="{8DC030C7-0DF6-4F71-8F0C-DC7BC5329176}"/>
              </a:ext>
            </a:extLst>
          </p:cNvPr>
          <p:cNvPicPr>
            <a:picLocks noGrp="1" noChangeAspect="1"/>
          </p:cNvPicPr>
          <p:nvPr>
            <p:ph sz="half" idx="2"/>
          </p:nvPr>
        </p:nvPicPr>
        <p:blipFill>
          <a:blip r:embed="rId3">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5702968" y="2123678"/>
            <a:ext cx="5109158" cy="3755231"/>
          </a:xfrm>
          <a:prstGeom prst="rect">
            <a:avLst/>
          </a:prstGeom>
        </p:spPr>
      </p:pic>
    </p:spTree>
    <p:extLst>
      <p:ext uri="{BB962C8B-B14F-4D97-AF65-F5344CB8AC3E}">
        <p14:creationId xmlns:p14="http://schemas.microsoft.com/office/powerpoint/2010/main" val="402078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to Determine if a Chemical is “Hazardous" title="How to Determine if a Chemical is “Hazardous">
            <a:extLst>
              <a:ext uri="{FF2B5EF4-FFF2-40B4-BE49-F238E27FC236}">
                <a16:creationId xmlns:a16="http://schemas.microsoft.com/office/drawing/2014/main" id="{60E20B78-5EC2-404C-BE67-712CC77BA1C0}"/>
              </a:ext>
            </a:extLst>
          </p:cNvPr>
          <p:cNvSpPr>
            <a:spLocks noGrp="1"/>
          </p:cNvSpPr>
          <p:nvPr>
            <p:ph type="title"/>
          </p:nvPr>
        </p:nvSpPr>
        <p:spPr/>
        <p:txBody>
          <a:bodyPr/>
          <a:lstStyle/>
          <a:p>
            <a:pPr algn="ctr"/>
            <a:r>
              <a:rPr lang="en-US" b="1" dirty="0"/>
              <a:t>How to Determine if a Chemical is “Hazardous”</a:t>
            </a:r>
          </a:p>
        </p:txBody>
      </p:sp>
      <p:sp>
        <p:nvSpPr>
          <p:cNvPr id="3" name="Content Placeholder 2" descr="Under the HCS, any chemical that is classified as a physical hazard, a health hazard, a simple asphyxiant, combustible dust, pyrophoric gas, or hazard not otherwise classified is considered a hazardous chemical. &#10;" title="How to Determine if a Chemical is “Hazardous">
            <a:extLst>
              <a:ext uri="{FF2B5EF4-FFF2-40B4-BE49-F238E27FC236}">
                <a16:creationId xmlns:a16="http://schemas.microsoft.com/office/drawing/2014/main" id="{D3030417-BFEB-4976-B375-D44F24D2D2DA}"/>
              </a:ext>
            </a:extLst>
          </p:cNvPr>
          <p:cNvSpPr>
            <a:spLocks noGrp="1"/>
          </p:cNvSpPr>
          <p:nvPr>
            <p:ph idx="1"/>
          </p:nvPr>
        </p:nvSpPr>
        <p:spPr/>
        <p:txBody>
          <a:bodyPr/>
          <a:lstStyle/>
          <a:p>
            <a:pPr marL="0" indent="0">
              <a:lnSpc>
                <a:spcPct val="150000"/>
              </a:lnSpc>
              <a:buNone/>
            </a:pPr>
            <a:r>
              <a:rPr lang="en-US" b="1" dirty="0"/>
              <a:t>Under the HCS, </a:t>
            </a:r>
            <a:r>
              <a:rPr lang="en-US" b="1" u="sng" dirty="0"/>
              <a:t>any</a:t>
            </a:r>
            <a:r>
              <a:rPr lang="en-US" b="1" dirty="0"/>
              <a:t> chemical that is classified as a physical hazard, a health hazard, a simple asphyxiant, combustible dust, pyrophoric gas, or hazard not otherwise classified is considered a hazardous chemical. </a:t>
            </a:r>
          </a:p>
        </p:txBody>
      </p:sp>
      <p:sp>
        <p:nvSpPr>
          <p:cNvPr id="4" name="Slide Number Placeholder 3">
            <a:extLst>
              <a:ext uri="{FF2B5EF4-FFF2-40B4-BE49-F238E27FC236}">
                <a16:creationId xmlns:a16="http://schemas.microsoft.com/office/drawing/2014/main" id="{F7FEE493-07CE-41A2-9344-0ED48A82545E}"/>
              </a:ext>
            </a:extLst>
          </p:cNvPr>
          <p:cNvSpPr>
            <a:spLocks noGrp="1"/>
          </p:cNvSpPr>
          <p:nvPr>
            <p:ph type="sldNum" sz="quarter" idx="12"/>
          </p:nvPr>
        </p:nvSpPr>
        <p:spPr/>
        <p:txBody>
          <a:bodyPr/>
          <a:lstStyle/>
          <a:p>
            <a:fld id="{FAB71DCC-6F18-4BF8-925D-17424AF05C25}" type="slidenum">
              <a:rPr lang="en-US" smtClean="0"/>
              <a:t>16</a:t>
            </a:fld>
            <a:endParaRPr lang="en-US"/>
          </a:p>
        </p:txBody>
      </p:sp>
      <p:sp>
        <p:nvSpPr>
          <p:cNvPr id="5" name="Footer Placeholder 4">
            <a:extLst>
              <a:ext uri="{FF2B5EF4-FFF2-40B4-BE49-F238E27FC236}">
                <a16:creationId xmlns:a16="http://schemas.microsoft.com/office/drawing/2014/main" id="{3E1DEA4A-A546-4A84-A608-F9021BFC00A0}"/>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09438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Hazardous Materials" title="Hazardous Materials"/>
          <p:cNvSpPr>
            <a:spLocks noGrp="1"/>
          </p:cNvSpPr>
          <p:nvPr>
            <p:ph type="title"/>
          </p:nvPr>
        </p:nvSpPr>
        <p:spPr>
          <a:xfrm>
            <a:off x="1406053" y="900113"/>
            <a:ext cx="4225313" cy="1374452"/>
          </a:xfrm>
        </p:spPr>
        <p:txBody>
          <a:bodyPr anchor="t">
            <a:normAutofit/>
          </a:bodyPr>
          <a:lstStyle/>
          <a:p>
            <a:r>
              <a:rPr lang="en-US" sz="3600" b="1" dirty="0">
                <a:latin typeface="+mn-lt"/>
              </a:rPr>
              <a:t>Hazardous Materials</a:t>
            </a:r>
          </a:p>
        </p:txBody>
      </p:sp>
      <p:sp>
        <p:nvSpPr>
          <p:cNvPr id="9" name="Text Placeholder 8" descr="Hazardous and toxic materials are those chemicals with the properties that can harm individuals or the environment. This can be fuels, solvents, dusts, mixtures and vapors. &#10;" title="Hazardous Materials"/>
          <p:cNvSpPr>
            <a:spLocks noGrp="1"/>
          </p:cNvSpPr>
          <p:nvPr>
            <p:ph type="body" sz="half" idx="2"/>
          </p:nvPr>
        </p:nvSpPr>
        <p:spPr>
          <a:xfrm>
            <a:off x="211015" y="1587339"/>
            <a:ext cx="6207370" cy="3830149"/>
          </a:xfrm>
        </p:spPr>
        <p:txBody>
          <a:bodyPr>
            <a:normAutofit/>
          </a:bodyPr>
          <a:lstStyle/>
          <a:p>
            <a:r>
              <a:rPr lang="en-US" sz="2800" dirty="0"/>
              <a:t>Hazardous and toxic materials are those chemicals with the properties that can harm individuals or the environment. This can be fuels, solvents, dusts, mixtures and vapors. </a:t>
            </a:r>
          </a:p>
          <a:p>
            <a:r>
              <a:rPr lang="en-US" sz="2800" dirty="0"/>
              <a:t>A hazardous substance is any substance which can cause injury (</a:t>
            </a:r>
            <a:r>
              <a:rPr lang="en-US" sz="2800" b="1" dirty="0"/>
              <a:t>a physical hazard</a:t>
            </a:r>
            <a:r>
              <a:rPr lang="en-US" sz="2800" dirty="0"/>
              <a:t>) or cause an illness </a:t>
            </a:r>
            <a:r>
              <a:rPr lang="en-US" sz="2800" b="1" dirty="0"/>
              <a:t>(a health hazard</a:t>
            </a:r>
            <a:r>
              <a:rPr lang="en-US" sz="2800" dirty="0"/>
              <a:t>) in a person.</a:t>
            </a:r>
          </a:p>
          <a:p>
            <a:endParaRPr lang="en-US" sz="2800" b="1" dirty="0"/>
          </a:p>
          <a:p>
            <a:endParaRPr lang="en-US" dirty="0"/>
          </a:p>
        </p:txBody>
      </p:sp>
      <p:sp>
        <p:nvSpPr>
          <p:cNvPr id="2" name="Slide Number Placeholder 1">
            <a:extLst>
              <a:ext uri="{FF2B5EF4-FFF2-40B4-BE49-F238E27FC236}">
                <a16:creationId xmlns:a16="http://schemas.microsoft.com/office/drawing/2014/main" id="{4B88D200-8D50-42EF-8416-2F9C48BA753C}"/>
              </a:ext>
            </a:extLst>
          </p:cNvPr>
          <p:cNvSpPr>
            <a:spLocks noGrp="1"/>
          </p:cNvSpPr>
          <p:nvPr>
            <p:ph type="sldNum" sz="quarter" idx="12"/>
          </p:nvPr>
        </p:nvSpPr>
        <p:spPr/>
        <p:txBody>
          <a:bodyPr/>
          <a:lstStyle/>
          <a:p>
            <a:fld id="{FAB71DCC-6F18-4BF8-925D-17424AF05C25}" type="slidenum">
              <a:rPr lang="en-US" smtClean="0"/>
              <a:t>17</a:t>
            </a:fld>
            <a:endParaRPr lang="en-US"/>
          </a:p>
        </p:txBody>
      </p:sp>
      <p:sp>
        <p:nvSpPr>
          <p:cNvPr id="3" name="Footer Placeholder 2">
            <a:extLst>
              <a:ext uri="{FF2B5EF4-FFF2-40B4-BE49-F238E27FC236}">
                <a16:creationId xmlns:a16="http://schemas.microsoft.com/office/drawing/2014/main" id="{E47AC24C-3242-4200-BFAB-D09BB9E7B536}"/>
              </a:ext>
            </a:extLst>
          </p:cNvPr>
          <p:cNvSpPr>
            <a:spLocks noGrp="1"/>
          </p:cNvSpPr>
          <p:nvPr>
            <p:ph type="ftr" sz="quarter" idx="11"/>
          </p:nvPr>
        </p:nvSpPr>
        <p:spPr/>
        <p:txBody>
          <a:bodyPr/>
          <a:lstStyle/>
          <a:p>
            <a:r>
              <a:rPr lang="en-US" dirty="0"/>
              <a:t> </a:t>
            </a:r>
          </a:p>
        </p:txBody>
      </p:sp>
      <p:pic>
        <p:nvPicPr>
          <p:cNvPr id="5" name="Content Placeholder 4" descr="Multiple chemicals and cleaners you might find under your sink--window cleaner, toilet bowl cleaner, scrubbing powder, bleach" title="Hazardous Material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230504" y="1504516"/>
            <a:ext cx="5629275" cy="4171950"/>
          </a:xfrm>
        </p:spPr>
      </p:pic>
    </p:spTree>
    <p:extLst>
      <p:ext uri="{BB962C8B-B14F-4D97-AF65-F5344CB8AC3E}">
        <p14:creationId xmlns:p14="http://schemas.microsoft.com/office/powerpoint/2010/main" val="335237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descr="Health hazards can be either chronic or acute.&#10;&#10;Chronic health hazards create conditions or symptoms that do not go away in the body, such as cancer or mesothelioma.&#10;&#10;Acute health hazards create conditions or symptoms that cause sudden and often intense reactions which will go away after a time, such as nausea and vomiting." title="What are hazards described">
            <a:extLst>
              <a:ext uri="{FF2B5EF4-FFF2-40B4-BE49-F238E27FC236}">
                <a16:creationId xmlns:a16="http://schemas.microsoft.com/office/drawing/2014/main" id="{1D3E5C1C-3211-453B-B1DF-A6FFBC422150}"/>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Health Hazards Can Be Either </a:t>
            </a:r>
            <a:r>
              <a:rPr lang="en-US" b="1" dirty="0"/>
              <a:t>Chronic</a:t>
            </a:r>
            <a:r>
              <a:rPr lang="en-US" dirty="0"/>
              <a:t> Or </a:t>
            </a:r>
            <a:r>
              <a:rPr lang="en-US" b="1" dirty="0"/>
              <a:t>Acute</a:t>
            </a:r>
            <a:r>
              <a:rPr lang="en-US" dirty="0"/>
              <a:t>.</a:t>
            </a:r>
            <a:r>
              <a:rPr lang="en-US" b="1" dirty="0"/>
              <a:t/>
            </a:r>
            <a:br>
              <a:rPr lang="en-US" b="1" dirty="0"/>
            </a:br>
            <a:endParaRPr lang="en-US" dirty="0"/>
          </a:p>
        </p:txBody>
      </p:sp>
      <p:sp>
        <p:nvSpPr>
          <p:cNvPr id="3" name="Content Placeholder 2">
            <a:extLst>
              <a:ext uri="{FF2B5EF4-FFF2-40B4-BE49-F238E27FC236}">
                <a16:creationId xmlns:a16="http://schemas.microsoft.com/office/drawing/2014/main" id="{64C954C5-EBED-43A3-AE78-E32C6342942C}"/>
              </a:ext>
            </a:extLst>
          </p:cNvPr>
          <p:cNvSpPr>
            <a:spLocks noGrp="1"/>
          </p:cNvSpPr>
          <p:nvPr>
            <p:ph idx="1"/>
          </p:nvPr>
        </p:nvSpPr>
        <p:spPr/>
        <p:txBody>
          <a:bodyPr/>
          <a:lstStyle/>
          <a:p>
            <a:pPr marL="0" indent="0">
              <a:buNone/>
            </a:pPr>
            <a:r>
              <a:rPr lang="en-US" dirty="0"/>
              <a:t/>
            </a:r>
            <a:br>
              <a:rPr lang="en-US" dirty="0"/>
            </a:br>
            <a:r>
              <a:rPr lang="en-US" dirty="0"/>
              <a:t/>
            </a:r>
            <a:br>
              <a:rPr lang="en-US" dirty="0"/>
            </a:br>
            <a:r>
              <a:rPr lang="en-US" b="1" dirty="0"/>
              <a:t>Chronic </a:t>
            </a:r>
            <a:r>
              <a:rPr lang="en-US" dirty="0"/>
              <a:t>health hazards create conditions or symptoms that do not go away in the body, such as cancer or mesothelioma.</a:t>
            </a:r>
            <a:br>
              <a:rPr lang="en-US" dirty="0"/>
            </a:br>
            <a:r>
              <a:rPr lang="en-US" b="1" dirty="0"/>
              <a:t/>
            </a:r>
            <a:br>
              <a:rPr lang="en-US" b="1" dirty="0"/>
            </a:br>
            <a:r>
              <a:rPr lang="en-US" b="1" dirty="0"/>
              <a:t>Acute </a:t>
            </a:r>
            <a:r>
              <a:rPr lang="en-US" dirty="0"/>
              <a:t>health hazards create conditions or symptoms that cause sudden and often intense reactions which will go away after a time, such as nausea and vomiting.</a:t>
            </a:r>
          </a:p>
        </p:txBody>
      </p:sp>
      <p:sp>
        <p:nvSpPr>
          <p:cNvPr id="2" name="Slide Number Placeholder 1">
            <a:extLst>
              <a:ext uri="{FF2B5EF4-FFF2-40B4-BE49-F238E27FC236}">
                <a16:creationId xmlns:a16="http://schemas.microsoft.com/office/drawing/2014/main" id="{C6F9B9EF-15D1-4199-AFB5-D21F2DE76947}"/>
              </a:ext>
            </a:extLst>
          </p:cNvPr>
          <p:cNvSpPr>
            <a:spLocks noGrp="1"/>
          </p:cNvSpPr>
          <p:nvPr>
            <p:ph type="sldNum" sz="quarter" idx="12"/>
          </p:nvPr>
        </p:nvSpPr>
        <p:spPr/>
        <p:txBody>
          <a:bodyPr/>
          <a:lstStyle/>
          <a:p>
            <a:fld id="{FAB71DCC-6F18-4BF8-925D-17424AF05C25}" type="slidenum">
              <a:rPr lang="en-US" smtClean="0"/>
              <a:t>18</a:t>
            </a:fld>
            <a:endParaRPr lang="en-US"/>
          </a:p>
        </p:txBody>
      </p:sp>
      <p:sp>
        <p:nvSpPr>
          <p:cNvPr id="4" name="Footer Placeholder 3">
            <a:extLst>
              <a:ext uri="{FF2B5EF4-FFF2-40B4-BE49-F238E27FC236}">
                <a16:creationId xmlns:a16="http://schemas.microsoft.com/office/drawing/2014/main" id="{A2AECA47-4C56-43DE-94D8-9AC01AD58E15}"/>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20645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Absorption- soaks through skin&#10;Inhalation- you breath it; most common&#10;Ingestion- you eat it&#10;Injection- puncture wound&#10;" title="Absorption- soaks through skin">
            <a:extLst>
              <a:ext uri="{FF2B5EF4-FFF2-40B4-BE49-F238E27FC236}">
                <a16:creationId xmlns:a16="http://schemas.microsoft.com/office/drawing/2014/main" id="{6F59A20C-DF84-4726-A0AA-B21A09557C83}"/>
              </a:ext>
            </a:extLst>
          </p:cNvPr>
          <p:cNvSpPr>
            <a:spLocks noGrp="1"/>
          </p:cNvSpPr>
          <p:nvPr>
            <p:ph type="title"/>
          </p:nvPr>
        </p:nvSpPr>
        <p:spPr>
          <a:xfrm>
            <a:off x="838200" y="365125"/>
            <a:ext cx="10515600" cy="817563"/>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US" altLang="en-US" b="1" dirty="0"/>
              <a:t>ROUTES OF ENTRY</a:t>
            </a:r>
            <a:r>
              <a:rPr lang="en-US" dirty="0"/>
              <a:t/>
            </a:r>
            <a:br>
              <a:rPr lang="en-US" dirty="0"/>
            </a:br>
            <a:endParaRPr lang="en-US" dirty="0"/>
          </a:p>
        </p:txBody>
      </p:sp>
      <p:sp>
        <p:nvSpPr>
          <p:cNvPr id="8" name="Content Placeholder 7" descr="Absorption- soaks through skin&#10;Inhalation- you breath it; most common&#10;Ingestion- you eat it&#10;Injection- puncture wound&#10;" title="Absorption- soaks through skin">
            <a:extLst>
              <a:ext uri="{FF2B5EF4-FFF2-40B4-BE49-F238E27FC236}">
                <a16:creationId xmlns:a16="http://schemas.microsoft.com/office/drawing/2014/main" id="{B6BD1000-324C-49B8-A4ED-A89B7E50AEDD}"/>
              </a:ext>
            </a:extLst>
          </p:cNvPr>
          <p:cNvSpPr>
            <a:spLocks noGrp="1"/>
          </p:cNvSpPr>
          <p:nvPr>
            <p:ph sz="half" idx="1"/>
          </p:nvPr>
        </p:nvSpPr>
        <p:spPr>
          <a:xfrm>
            <a:off x="838200" y="1825625"/>
            <a:ext cx="5181600" cy="4351338"/>
          </a:xfrm>
        </p:spPr>
        <p:txBody>
          <a:bodyPr/>
          <a:lstStyle/>
          <a:p>
            <a:pPr lvl="0"/>
            <a:r>
              <a:rPr lang="en-US" b="1" dirty="0"/>
              <a:t>Absorption</a:t>
            </a:r>
            <a:r>
              <a:rPr lang="en-US" dirty="0"/>
              <a:t>- soaks through skin</a:t>
            </a:r>
          </a:p>
          <a:p>
            <a:pPr lvl="0"/>
            <a:r>
              <a:rPr lang="en-US" b="1" dirty="0"/>
              <a:t>Inhalation</a:t>
            </a:r>
            <a:r>
              <a:rPr lang="en-US" dirty="0"/>
              <a:t>- you breath it; most common</a:t>
            </a:r>
          </a:p>
          <a:p>
            <a:pPr lvl="0"/>
            <a:r>
              <a:rPr lang="en-US" b="1" dirty="0"/>
              <a:t>Ingestion</a:t>
            </a:r>
            <a:r>
              <a:rPr lang="en-US" dirty="0"/>
              <a:t>- you eat it</a:t>
            </a:r>
          </a:p>
          <a:p>
            <a:pPr lvl="0"/>
            <a:r>
              <a:rPr lang="en-US" b="1" dirty="0"/>
              <a:t>Injection</a:t>
            </a:r>
            <a:r>
              <a:rPr lang="en-US" dirty="0"/>
              <a:t>- puncture wound</a:t>
            </a:r>
          </a:p>
          <a:p>
            <a:pPr marL="0" indent="0">
              <a:buNone/>
            </a:pPr>
            <a:endParaRPr lang="en-US" dirty="0"/>
          </a:p>
        </p:txBody>
      </p:sp>
      <p:sp>
        <p:nvSpPr>
          <p:cNvPr id="2" name="Slide Number Placeholder 1">
            <a:extLst>
              <a:ext uri="{FF2B5EF4-FFF2-40B4-BE49-F238E27FC236}">
                <a16:creationId xmlns:a16="http://schemas.microsoft.com/office/drawing/2014/main" id="{D188F9BB-A9D4-4FFA-A548-B09DFF4B8604}"/>
              </a:ext>
            </a:extLst>
          </p:cNvPr>
          <p:cNvSpPr>
            <a:spLocks noGrp="1"/>
          </p:cNvSpPr>
          <p:nvPr>
            <p:ph type="sldNum" sz="quarter" idx="12"/>
          </p:nvPr>
        </p:nvSpPr>
        <p:spPr/>
        <p:txBody>
          <a:bodyPr/>
          <a:lstStyle/>
          <a:p>
            <a:fld id="{FAB71DCC-6F18-4BF8-925D-17424AF05C25}" type="slidenum">
              <a:rPr lang="en-US" smtClean="0"/>
              <a:t>19</a:t>
            </a:fld>
            <a:endParaRPr lang="en-US"/>
          </a:p>
        </p:txBody>
      </p:sp>
      <p:sp>
        <p:nvSpPr>
          <p:cNvPr id="3" name="Footer Placeholder 2">
            <a:extLst>
              <a:ext uri="{FF2B5EF4-FFF2-40B4-BE49-F238E27FC236}">
                <a16:creationId xmlns:a16="http://schemas.microsoft.com/office/drawing/2014/main" id="{7CC1A881-1AA7-46C3-A14D-89EBEFFC97E7}"/>
              </a:ext>
            </a:extLst>
          </p:cNvPr>
          <p:cNvSpPr>
            <a:spLocks noGrp="1"/>
          </p:cNvSpPr>
          <p:nvPr>
            <p:ph type="ftr" sz="quarter" idx="11"/>
          </p:nvPr>
        </p:nvSpPr>
        <p:spPr/>
        <p:txBody>
          <a:bodyPr/>
          <a:lstStyle/>
          <a:p>
            <a:r>
              <a:rPr lang="en-US" dirty="0"/>
              <a:t> </a:t>
            </a:r>
          </a:p>
        </p:txBody>
      </p:sp>
      <p:pic>
        <p:nvPicPr>
          <p:cNvPr id="5" name="Content Placeholder 4" title="A drawing of construction worker showing how chemicals can enter his body"/>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814271" y="1322116"/>
            <a:ext cx="3881438" cy="4799271"/>
          </a:xfrm>
        </p:spPr>
      </p:pic>
    </p:spTree>
    <p:extLst>
      <p:ext uri="{BB962C8B-B14F-4D97-AF65-F5344CB8AC3E}">
        <p14:creationId xmlns:p14="http://schemas.microsoft.com/office/powerpoint/2010/main" val="78866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Attribution and Disclaimer</a:t>
            </a:r>
          </a:p>
        </p:txBody>
      </p:sp>
      <p:sp>
        <p:nvSpPr>
          <p:cNvPr id="9" name="Content Placeholder 8"/>
          <p:cNvSpPr>
            <a:spLocks noGrp="1"/>
          </p:cNvSpPr>
          <p:nvPr>
            <p:ph sz="half" idx="1"/>
          </p:nvPr>
        </p:nvSpPr>
        <p:spPr/>
        <p:txBody>
          <a:bodyPr>
            <a:normAutofit lnSpcReduction="10000"/>
          </a:bodyPr>
          <a:lstStyle/>
          <a:p>
            <a:r>
              <a:rPr lang="en-US" dirty="0"/>
              <a:t>This material was produced under grant SH-05028-SH8 from the Occupational Safety and Health Administration, U.S. Department of Labor. It does not necessarily reflect the views or policies of the U.S. Department of Labor, nor does the mention of trade names, commercial products, or organizations imply endorsement by the U.S. Government.</a:t>
            </a:r>
          </a:p>
          <a:p>
            <a:endParaRPr lang="en-US" dirty="0"/>
          </a:p>
        </p:txBody>
      </p:sp>
      <p:sp>
        <p:nvSpPr>
          <p:cNvPr id="10" name="Content Placeholder 9"/>
          <p:cNvSpPr>
            <a:spLocks noGrp="1"/>
          </p:cNvSpPr>
          <p:nvPr>
            <p:ph sz="half" idx="2"/>
          </p:nvPr>
        </p:nvSpPr>
        <p:spPr/>
        <p:txBody>
          <a:bodyPr>
            <a:normAutofit lnSpcReduction="10000"/>
          </a:bodyPr>
          <a:lstStyle/>
          <a:p>
            <a:r>
              <a:rPr lang="en-US" altLang="en-US" dirty="0">
                <a:cs typeface="Times New Roman" panose="02020603050405020304" pitchFamily="18" charset="0"/>
              </a:rPr>
              <a:t>This material provides the p</a:t>
            </a:r>
            <a:r>
              <a:rPr lang="en-US" dirty="0"/>
              <a:t>articipant with an overview of </a:t>
            </a:r>
            <a:r>
              <a:rPr lang="en-US" smtClean="0"/>
              <a:t>hazard communication standards</a:t>
            </a:r>
            <a:r>
              <a:rPr lang="en-US" dirty="0"/>
              <a:t>. </a:t>
            </a:r>
          </a:p>
          <a:p>
            <a:r>
              <a:rPr lang="en-US" dirty="0"/>
              <a:t>This presentation cannot cover all the applicable material within 2 hours and it is the participant’s responsibility to attend additional training as required.  </a:t>
            </a:r>
          </a:p>
          <a:p>
            <a:endParaRPr lang="en-US" dirty="0"/>
          </a:p>
        </p:txBody>
      </p:sp>
      <p:sp>
        <p:nvSpPr>
          <p:cNvPr id="4" name="Slide Number Placeholder 3">
            <a:extLst>
              <a:ext uri="{FF2B5EF4-FFF2-40B4-BE49-F238E27FC236}">
                <a16:creationId xmlns:a16="http://schemas.microsoft.com/office/drawing/2014/main" id="{C0A5C3DA-31BC-436B-87A7-5937DBDC1700}"/>
              </a:ext>
            </a:extLst>
          </p:cNvPr>
          <p:cNvSpPr>
            <a:spLocks noGrp="1"/>
          </p:cNvSpPr>
          <p:nvPr>
            <p:ph type="sldNum" sz="quarter" idx="12"/>
          </p:nvPr>
        </p:nvSpPr>
        <p:spPr/>
        <p:txBody>
          <a:bodyPr/>
          <a:lstStyle/>
          <a:p>
            <a:fld id="{FAB71DCC-6F18-4BF8-925D-17424AF05C25}" type="slidenum">
              <a:rPr lang="en-US" smtClean="0"/>
              <a:t>2</a:t>
            </a:fld>
            <a:endParaRPr lang="en-US"/>
          </a:p>
        </p:txBody>
      </p:sp>
    </p:spTree>
    <p:extLst>
      <p:ext uri="{BB962C8B-B14F-4D97-AF65-F5344CB8AC3E}">
        <p14:creationId xmlns:p14="http://schemas.microsoft.com/office/powerpoint/2010/main" val="2375983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0730-15C1-4F38-B1FD-90BB1ED7A825}"/>
              </a:ext>
            </a:extLst>
          </p:cNvPr>
          <p:cNvSpPr>
            <a:spLocks noGrp="1"/>
          </p:cNvSpPr>
          <p:nvPr>
            <p:ph type="title"/>
          </p:nvPr>
        </p:nvSpPr>
        <p:spPr>
          <a:xfrm>
            <a:off x="838199" y="365125"/>
            <a:ext cx="3209365" cy="435133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t>RATES OF ABSORPTION</a:t>
            </a:r>
          </a:p>
        </p:txBody>
      </p:sp>
      <p:sp>
        <p:nvSpPr>
          <p:cNvPr id="3" name="Slide Number Placeholder 2">
            <a:extLst>
              <a:ext uri="{FF2B5EF4-FFF2-40B4-BE49-F238E27FC236}">
                <a16:creationId xmlns:a16="http://schemas.microsoft.com/office/drawing/2014/main" id="{DFA4425A-1313-47AC-BCED-3BC4523C5C5F}"/>
              </a:ext>
            </a:extLst>
          </p:cNvPr>
          <p:cNvSpPr>
            <a:spLocks noGrp="1"/>
          </p:cNvSpPr>
          <p:nvPr>
            <p:ph type="sldNum" sz="quarter" idx="12"/>
          </p:nvPr>
        </p:nvSpPr>
        <p:spPr/>
        <p:txBody>
          <a:bodyPr/>
          <a:lstStyle/>
          <a:p>
            <a:fld id="{FAB71DCC-6F18-4BF8-925D-17424AF05C25}" type="slidenum">
              <a:rPr lang="en-US" smtClean="0"/>
              <a:t>20</a:t>
            </a:fld>
            <a:endParaRPr lang="en-US"/>
          </a:p>
        </p:txBody>
      </p:sp>
      <p:sp>
        <p:nvSpPr>
          <p:cNvPr id="4" name="Footer Placeholder 3">
            <a:extLst>
              <a:ext uri="{FF2B5EF4-FFF2-40B4-BE49-F238E27FC236}">
                <a16:creationId xmlns:a16="http://schemas.microsoft.com/office/drawing/2014/main" id="{1F64B845-412C-4EA5-AB33-ABB971B6C8AC}"/>
              </a:ext>
            </a:extLst>
          </p:cNvPr>
          <p:cNvSpPr>
            <a:spLocks noGrp="1"/>
          </p:cNvSpPr>
          <p:nvPr>
            <p:ph type="ftr" sz="quarter" idx="11"/>
          </p:nvPr>
        </p:nvSpPr>
        <p:spPr/>
        <p:txBody>
          <a:bodyPr/>
          <a:lstStyle/>
          <a:p>
            <a:r>
              <a:rPr lang="en-US" dirty="0"/>
              <a:t> </a:t>
            </a:r>
          </a:p>
        </p:txBody>
      </p:sp>
      <p:pic>
        <p:nvPicPr>
          <p:cNvPr id="8" name="Content Placeholder 5" descr="Rates of absorption of chemicals at different points in the body. " title="Rates of absorption">
            <a:extLst>
              <a:ext uri="{FF2B5EF4-FFF2-40B4-BE49-F238E27FC236}">
                <a16:creationId xmlns:a16="http://schemas.microsoft.com/office/drawing/2014/main" id="{E7A76CBF-9777-4486-9A29-E3CD1ACFE90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29752" y="365125"/>
            <a:ext cx="6724047" cy="5991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750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9D94-9277-4972-AA12-7A85CD1E9408}"/>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t>What If You Have Been Exposed To A Chemical?</a:t>
            </a:r>
          </a:p>
        </p:txBody>
      </p:sp>
      <p:sp>
        <p:nvSpPr>
          <p:cNvPr id="3" name="Content Placeholder 2">
            <a:extLst>
              <a:ext uri="{FF2B5EF4-FFF2-40B4-BE49-F238E27FC236}">
                <a16:creationId xmlns:a16="http://schemas.microsoft.com/office/drawing/2014/main" id="{BD4FD41C-B3A6-4354-A00A-1B685B69F5FF}"/>
              </a:ext>
            </a:extLst>
          </p:cNvPr>
          <p:cNvSpPr>
            <a:spLocks noGrp="1"/>
          </p:cNvSpPr>
          <p:nvPr>
            <p:ph idx="1"/>
          </p:nvPr>
        </p:nvSpPr>
        <p:spPr>
          <a:xfrm>
            <a:off x="838200" y="1825625"/>
            <a:ext cx="9144000" cy="4351338"/>
          </a:xfrm>
        </p:spPr>
        <p:txBody>
          <a:bodyPr/>
          <a:lstStyle/>
          <a:p>
            <a:pPr>
              <a:buBlip>
                <a:blip r:embed="rId3"/>
              </a:buBlip>
            </a:pPr>
            <a:r>
              <a:rPr lang="en-US" dirty="0"/>
              <a:t>1. Let your supervisor and union know.</a:t>
            </a:r>
          </a:p>
          <a:p>
            <a:pPr>
              <a:buBlip>
                <a:blip r:embed="rId3"/>
              </a:buBlip>
            </a:pPr>
            <a:r>
              <a:rPr lang="en-US" dirty="0"/>
              <a:t> 2. Find out which chemical(s) were involved.</a:t>
            </a:r>
          </a:p>
          <a:p>
            <a:pPr>
              <a:buBlip>
                <a:blip r:embed="rId3"/>
              </a:buBlip>
            </a:pPr>
            <a:r>
              <a:rPr lang="en-US" dirty="0"/>
              <a:t> 3. Follow the first aid directions in the SDS.</a:t>
            </a:r>
          </a:p>
          <a:p>
            <a:pPr>
              <a:buBlip>
                <a:blip r:embed="rId3"/>
              </a:buBlip>
            </a:pPr>
            <a:r>
              <a:rPr lang="en-US" dirty="0"/>
              <a:t> 4. Get medical attention as needed.</a:t>
            </a:r>
          </a:p>
          <a:p>
            <a:pPr>
              <a:buBlip>
                <a:blip r:embed="rId3"/>
              </a:buBlip>
            </a:pPr>
            <a:r>
              <a:rPr lang="en-US" dirty="0"/>
              <a:t> 5. Call health and safety to evaluate situation and cause of exposure before returning to work</a:t>
            </a:r>
          </a:p>
        </p:txBody>
      </p:sp>
      <p:sp>
        <p:nvSpPr>
          <p:cNvPr id="4" name="Slide Number Placeholder 3">
            <a:extLst>
              <a:ext uri="{FF2B5EF4-FFF2-40B4-BE49-F238E27FC236}">
                <a16:creationId xmlns:a16="http://schemas.microsoft.com/office/drawing/2014/main" id="{F822EE86-A2FE-4E5E-AF79-C8BD83DE6CDE}"/>
              </a:ext>
            </a:extLst>
          </p:cNvPr>
          <p:cNvSpPr>
            <a:spLocks noGrp="1"/>
          </p:cNvSpPr>
          <p:nvPr>
            <p:ph type="sldNum" sz="quarter" idx="12"/>
          </p:nvPr>
        </p:nvSpPr>
        <p:spPr/>
        <p:txBody>
          <a:bodyPr/>
          <a:lstStyle/>
          <a:p>
            <a:fld id="{FAB71DCC-6F18-4BF8-925D-17424AF05C25}" type="slidenum">
              <a:rPr lang="en-US" smtClean="0"/>
              <a:t>21</a:t>
            </a:fld>
            <a:endParaRPr lang="en-US"/>
          </a:p>
        </p:txBody>
      </p:sp>
      <p:sp>
        <p:nvSpPr>
          <p:cNvPr id="5" name="Footer Placeholder 4">
            <a:extLst>
              <a:ext uri="{FF2B5EF4-FFF2-40B4-BE49-F238E27FC236}">
                <a16:creationId xmlns:a16="http://schemas.microsoft.com/office/drawing/2014/main" id="{F4B90358-DB0E-48D8-9E35-A96437169808}"/>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05127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HS Hazard Class, Hazard Category and Hazard Pictogram" title="GHS Hazard Class, Hazard Category and Hazard Pictogram">
            <a:extLst>
              <a:ext uri="{FF2B5EF4-FFF2-40B4-BE49-F238E27FC236}">
                <a16:creationId xmlns:a16="http://schemas.microsoft.com/office/drawing/2014/main" id="{DBC1903B-F1D2-4AA3-BA79-9682C6EAC50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b="1" dirty="0">
                <a:latin typeface="+mn-lt"/>
              </a:rPr>
              <a:t>GHS Hazard Class, Hazard Category and Hazard Pictogram</a:t>
            </a:r>
            <a:r>
              <a:rPr lang="en-US" dirty="0"/>
              <a:t/>
            </a:r>
            <a:br>
              <a:rPr lang="en-US" dirty="0"/>
            </a:br>
            <a:endParaRPr lang="en-US" dirty="0"/>
          </a:p>
        </p:txBody>
      </p:sp>
      <p:sp>
        <p:nvSpPr>
          <p:cNvPr id="3" name="Content Placeholder 2" descr="GHS describes the nature and severity of a chemical hazard by Hazard class and Hazard category. &#10;GHS also assigns standard pictograms representing different types of hazards.&#10;" title="GHS Hazard Class, Hazard Category and Hazard Pictogram">
            <a:extLst>
              <a:ext uri="{FF2B5EF4-FFF2-40B4-BE49-F238E27FC236}">
                <a16:creationId xmlns:a16="http://schemas.microsoft.com/office/drawing/2014/main" id="{DF12D1FE-9E3C-474E-B2EB-C85E1457B9B4}"/>
              </a:ext>
            </a:extLst>
          </p:cNvPr>
          <p:cNvSpPr>
            <a:spLocks noGrp="1"/>
          </p:cNvSpPr>
          <p:nvPr>
            <p:ph idx="1"/>
          </p:nvPr>
        </p:nvSpPr>
        <p:spPr/>
        <p:txBody>
          <a:bodyPr>
            <a:normAutofit/>
          </a:bodyPr>
          <a:lstStyle/>
          <a:p>
            <a:pPr>
              <a:lnSpc>
                <a:spcPct val="150000"/>
              </a:lnSpc>
            </a:pPr>
            <a:r>
              <a:rPr lang="en-US" dirty="0"/>
              <a:t>GHS describes the nature and severity of a chemical hazard by Hazard class and Hazard category. </a:t>
            </a:r>
          </a:p>
          <a:p>
            <a:pPr>
              <a:lnSpc>
                <a:spcPct val="150000"/>
              </a:lnSpc>
            </a:pPr>
            <a:r>
              <a:rPr lang="en-US" dirty="0"/>
              <a:t>GHS also assigns standard pictograms representing different types of hazards.</a:t>
            </a:r>
          </a:p>
          <a:p>
            <a:endParaRPr lang="en-US" dirty="0"/>
          </a:p>
        </p:txBody>
      </p:sp>
      <p:sp>
        <p:nvSpPr>
          <p:cNvPr id="4" name="Slide Number Placeholder 3">
            <a:extLst>
              <a:ext uri="{FF2B5EF4-FFF2-40B4-BE49-F238E27FC236}">
                <a16:creationId xmlns:a16="http://schemas.microsoft.com/office/drawing/2014/main" id="{CB137A24-0D60-4A18-9559-320023569414}"/>
              </a:ext>
            </a:extLst>
          </p:cNvPr>
          <p:cNvSpPr>
            <a:spLocks noGrp="1"/>
          </p:cNvSpPr>
          <p:nvPr>
            <p:ph type="sldNum" sz="quarter" idx="12"/>
          </p:nvPr>
        </p:nvSpPr>
        <p:spPr/>
        <p:txBody>
          <a:bodyPr/>
          <a:lstStyle/>
          <a:p>
            <a:fld id="{FAB71DCC-6F18-4BF8-925D-17424AF05C25}" type="slidenum">
              <a:rPr lang="en-US" smtClean="0"/>
              <a:t>22</a:t>
            </a:fld>
            <a:endParaRPr lang="en-US"/>
          </a:p>
        </p:txBody>
      </p:sp>
      <p:sp>
        <p:nvSpPr>
          <p:cNvPr id="5" name="Footer Placeholder 4">
            <a:extLst>
              <a:ext uri="{FF2B5EF4-FFF2-40B4-BE49-F238E27FC236}">
                <a16:creationId xmlns:a16="http://schemas.microsoft.com/office/drawing/2014/main" id="{ABAE4406-0889-4BEA-8809-C2887307FC74}"/>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655557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azard Class:" title="Hazard Class:">
            <a:extLst>
              <a:ext uri="{FF2B5EF4-FFF2-40B4-BE49-F238E27FC236}">
                <a16:creationId xmlns:a16="http://schemas.microsoft.com/office/drawing/2014/main" id="{B23EB44C-F03F-4A19-A546-CADF5F0D8B8C}"/>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b="1" dirty="0">
                <a:latin typeface="+mn-lt"/>
              </a:rPr>
              <a:t>Hazard Class:</a:t>
            </a:r>
          </a:p>
        </p:txBody>
      </p:sp>
      <p:sp>
        <p:nvSpPr>
          <p:cNvPr id="3" name="Content Placeholder 2" descr="The nature of a chemical hazard, i.e., flammable liquids, carcinogen.&#10;" title="Hazard Class:">
            <a:extLst>
              <a:ext uri="{FF2B5EF4-FFF2-40B4-BE49-F238E27FC236}">
                <a16:creationId xmlns:a16="http://schemas.microsoft.com/office/drawing/2014/main" id="{2586A166-6F75-4A4B-AD1C-C06CD3F72BD3}"/>
              </a:ext>
            </a:extLst>
          </p:cNvPr>
          <p:cNvSpPr>
            <a:spLocks noGrp="1"/>
          </p:cNvSpPr>
          <p:nvPr>
            <p:ph idx="1"/>
          </p:nvPr>
        </p:nvSpPr>
        <p:spPr/>
        <p:txBody>
          <a:bodyPr/>
          <a:lstStyle/>
          <a:p>
            <a:r>
              <a:rPr lang="en-US" sz="4400" dirty="0"/>
              <a:t>The nature of a chemical hazard, i.e., flammable liquids, carcinogen.</a:t>
            </a:r>
          </a:p>
          <a:p>
            <a:endParaRPr lang="en-US" dirty="0"/>
          </a:p>
        </p:txBody>
      </p:sp>
      <p:sp>
        <p:nvSpPr>
          <p:cNvPr id="4" name="Slide Number Placeholder 3">
            <a:extLst>
              <a:ext uri="{FF2B5EF4-FFF2-40B4-BE49-F238E27FC236}">
                <a16:creationId xmlns:a16="http://schemas.microsoft.com/office/drawing/2014/main" id="{A170AED2-4DC4-4015-B92A-B802B15DCD1E}"/>
              </a:ext>
            </a:extLst>
          </p:cNvPr>
          <p:cNvSpPr>
            <a:spLocks noGrp="1"/>
          </p:cNvSpPr>
          <p:nvPr>
            <p:ph type="sldNum" sz="quarter" idx="12"/>
          </p:nvPr>
        </p:nvSpPr>
        <p:spPr/>
        <p:txBody>
          <a:bodyPr/>
          <a:lstStyle/>
          <a:p>
            <a:fld id="{FAB71DCC-6F18-4BF8-925D-17424AF05C25}" type="slidenum">
              <a:rPr lang="en-US" smtClean="0"/>
              <a:t>23</a:t>
            </a:fld>
            <a:endParaRPr lang="en-US"/>
          </a:p>
        </p:txBody>
      </p:sp>
      <p:sp>
        <p:nvSpPr>
          <p:cNvPr id="5" name="Footer Placeholder 4">
            <a:extLst>
              <a:ext uri="{FF2B5EF4-FFF2-40B4-BE49-F238E27FC236}">
                <a16:creationId xmlns:a16="http://schemas.microsoft.com/office/drawing/2014/main" id="{EC1C1492-D2EC-4732-AAB6-8A826D13D0CD}"/>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40740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hysical Hazards" title="Physical Hazards">
            <a:extLst>
              <a:ext uri="{FF2B5EF4-FFF2-40B4-BE49-F238E27FC236}">
                <a16:creationId xmlns:a16="http://schemas.microsoft.com/office/drawing/2014/main" id="{09B18BC8-4E1D-408F-9AF0-2C371F701E9B}"/>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latin typeface="+mn-lt"/>
              </a:rPr>
              <a:t>Physical Hazards</a:t>
            </a:r>
          </a:p>
        </p:txBody>
      </p:sp>
      <p:sp>
        <p:nvSpPr>
          <p:cNvPr id="4" name="Content Placeholder 3" descr="Pyrophoric Solids&#10;Self-Heating Substances&#10;Substances which, in contact with water emit flammable gases&#10;Oxidizing Liquids&#10;Oxidizing Solids&#10;Organic Peroxides&#10;Corrosive to Metals&#10;Desensitized explosives&#10;" title="Physical Hazards">
            <a:extLst>
              <a:ext uri="{FF2B5EF4-FFF2-40B4-BE49-F238E27FC236}">
                <a16:creationId xmlns:a16="http://schemas.microsoft.com/office/drawing/2014/main" id="{1891685F-E70B-42BB-840F-CD59E2765D82}"/>
              </a:ext>
            </a:extLst>
          </p:cNvPr>
          <p:cNvSpPr>
            <a:spLocks noGrp="1"/>
          </p:cNvSpPr>
          <p:nvPr>
            <p:ph sz="half" idx="2"/>
          </p:nvPr>
        </p:nvSpPr>
        <p:spPr/>
        <p:txBody>
          <a:bodyPr>
            <a:normAutofit fontScale="92500"/>
          </a:bodyPr>
          <a:lstStyle/>
          <a:p>
            <a:r>
              <a:rPr lang="en-US" dirty="0"/>
              <a:t>Pyrophoric Solids</a:t>
            </a:r>
          </a:p>
          <a:p>
            <a:r>
              <a:rPr lang="en-US" dirty="0"/>
              <a:t>Self-Heating Substances</a:t>
            </a:r>
          </a:p>
          <a:p>
            <a:r>
              <a:rPr lang="en-US" dirty="0"/>
              <a:t>Substances which, in contact with water emit flammable gases</a:t>
            </a:r>
          </a:p>
          <a:p>
            <a:r>
              <a:rPr lang="en-US" dirty="0"/>
              <a:t>Oxidizing Liquids</a:t>
            </a:r>
          </a:p>
          <a:p>
            <a:r>
              <a:rPr lang="en-US" dirty="0"/>
              <a:t>Oxidizing Solids</a:t>
            </a:r>
          </a:p>
          <a:p>
            <a:r>
              <a:rPr lang="en-US" dirty="0"/>
              <a:t>Organic Peroxides</a:t>
            </a:r>
          </a:p>
          <a:p>
            <a:r>
              <a:rPr lang="en-US" dirty="0"/>
              <a:t>Corrosive to Metals</a:t>
            </a:r>
          </a:p>
          <a:p>
            <a:r>
              <a:rPr lang="en-US" dirty="0"/>
              <a:t>Desensitized explosives</a:t>
            </a:r>
          </a:p>
          <a:p>
            <a:endParaRPr lang="en-US" dirty="0"/>
          </a:p>
        </p:txBody>
      </p:sp>
      <p:sp>
        <p:nvSpPr>
          <p:cNvPr id="5" name="Footer Placeholder 4">
            <a:extLst>
              <a:ext uri="{FF2B5EF4-FFF2-40B4-BE49-F238E27FC236}">
                <a16:creationId xmlns:a16="http://schemas.microsoft.com/office/drawing/2014/main" id="{F80AA91E-C911-40EE-89D6-54B5C81B6888}"/>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FD3B8033-DE9D-4CB0-8EEB-3BF830C0C08D}"/>
              </a:ext>
            </a:extLst>
          </p:cNvPr>
          <p:cNvSpPr>
            <a:spLocks noGrp="1"/>
          </p:cNvSpPr>
          <p:nvPr>
            <p:ph type="sldNum" sz="quarter" idx="12"/>
          </p:nvPr>
        </p:nvSpPr>
        <p:spPr/>
        <p:txBody>
          <a:bodyPr/>
          <a:lstStyle/>
          <a:p>
            <a:fld id="{FAB71DCC-6F18-4BF8-925D-17424AF05C25}" type="slidenum">
              <a:rPr lang="en-US" smtClean="0"/>
              <a:t>24</a:t>
            </a:fld>
            <a:endParaRPr lang="en-US"/>
          </a:p>
        </p:txBody>
      </p:sp>
      <p:sp>
        <p:nvSpPr>
          <p:cNvPr id="7" name="Content Placeholder 6"/>
          <p:cNvSpPr>
            <a:spLocks noGrp="1"/>
          </p:cNvSpPr>
          <p:nvPr>
            <p:ph sz="half" idx="1"/>
          </p:nvPr>
        </p:nvSpPr>
        <p:spPr/>
        <p:txBody>
          <a:bodyPr>
            <a:normAutofit fontScale="92500"/>
          </a:bodyPr>
          <a:lstStyle/>
          <a:p>
            <a:r>
              <a:rPr lang="en-US" dirty="0"/>
              <a:t>Explosives</a:t>
            </a:r>
          </a:p>
          <a:p>
            <a:r>
              <a:rPr lang="en-US" dirty="0"/>
              <a:t>Flammable Gases</a:t>
            </a:r>
          </a:p>
          <a:p>
            <a:r>
              <a:rPr lang="en-US" dirty="0"/>
              <a:t>Aerosols</a:t>
            </a:r>
          </a:p>
          <a:p>
            <a:r>
              <a:rPr lang="en-US" dirty="0"/>
              <a:t>Oxidizing Gases</a:t>
            </a:r>
          </a:p>
          <a:p>
            <a:r>
              <a:rPr lang="en-US" dirty="0"/>
              <a:t>Gases Under Pressure</a:t>
            </a:r>
          </a:p>
          <a:p>
            <a:r>
              <a:rPr lang="en-US" dirty="0"/>
              <a:t>Flammable Liquids</a:t>
            </a:r>
          </a:p>
          <a:p>
            <a:r>
              <a:rPr lang="en-US" dirty="0"/>
              <a:t>Flammable Solids</a:t>
            </a:r>
          </a:p>
          <a:p>
            <a:r>
              <a:rPr lang="en-US" dirty="0"/>
              <a:t>Self-Reactive Substances</a:t>
            </a:r>
          </a:p>
          <a:p>
            <a:r>
              <a:rPr lang="en-US" dirty="0"/>
              <a:t>Pyrophoric Liquids</a:t>
            </a:r>
          </a:p>
          <a:p>
            <a:endParaRPr lang="en-US" dirty="0"/>
          </a:p>
        </p:txBody>
      </p:sp>
    </p:spTree>
    <p:extLst>
      <p:ext uri="{BB962C8B-B14F-4D97-AF65-F5344CB8AC3E}">
        <p14:creationId xmlns:p14="http://schemas.microsoft.com/office/powerpoint/2010/main" val="346528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lth Hazards" title="Health Hazards">
            <a:extLst>
              <a:ext uri="{FF2B5EF4-FFF2-40B4-BE49-F238E27FC236}">
                <a16:creationId xmlns:a16="http://schemas.microsoft.com/office/drawing/2014/main" id="{798FAD4B-CCF4-4B9E-844F-619238D560C3}"/>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b="1" dirty="0">
                <a:latin typeface="+mn-lt"/>
              </a:rPr>
              <a:t>Health Hazards</a:t>
            </a:r>
          </a:p>
        </p:txBody>
      </p:sp>
      <p:sp>
        <p:nvSpPr>
          <p:cNvPr id="3" name="Content Placeholder 2" descr="Acute Toxicity (Oral/Dermal/Inhalation)&#10;Skin Corrosion/Irritation&#10;Serious Eye Damage/Eye Irritation&#10;Respiratory or Skin Sensitization&#10;Germ Cell Mutagenicity&#10;Carcinogenicity&#10;Reproductive Toxicology&#10;Target Organ Systemic Toxicity - Single Exposure&#10;Target Organ Systemic Toxicity - Repeated Exposure&#10;Aspiration Toxicity&#10;" title="Health Hazards">
            <a:extLst>
              <a:ext uri="{FF2B5EF4-FFF2-40B4-BE49-F238E27FC236}">
                <a16:creationId xmlns:a16="http://schemas.microsoft.com/office/drawing/2014/main" id="{58316F12-9688-474C-881B-68813BBCFA31}"/>
              </a:ext>
            </a:extLst>
          </p:cNvPr>
          <p:cNvSpPr>
            <a:spLocks noGrp="1"/>
          </p:cNvSpPr>
          <p:nvPr>
            <p:ph idx="1"/>
          </p:nvPr>
        </p:nvSpPr>
        <p:spPr/>
        <p:txBody>
          <a:bodyPr>
            <a:normAutofit fontScale="92500" lnSpcReduction="20000"/>
          </a:bodyPr>
          <a:lstStyle/>
          <a:p>
            <a:r>
              <a:rPr lang="en-US" dirty="0"/>
              <a:t>Acute Toxicity (Oral/Dermal/Inhalation)</a:t>
            </a:r>
          </a:p>
          <a:p>
            <a:r>
              <a:rPr lang="en-US" dirty="0"/>
              <a:t>Skin Corrosion/Irritation</a:t>
            </a:r>
          </a:p>
          <a:p>
            <a:r>
              <a:rPr lang="en-US" dirty="0"/>
              <a:t>Serious Eye Damage/Eye Irritation</a:t>
            </a:r>
          </a:p>
          <a:p>
            <a:r>
              <a:rPr lang="en-US" dirty="0"/>
              <a:t>Respiratory or Skin Sensitization</a:t>
            </a:r>
          </a:p>
          <a:p>
            <a:r>
              <a:rPr lang="en-US" dirty="0"/>
              <a:t>Germ Cell Mutagenicity</a:t>
            </a:r>
          </a:p>
          <a:p>
            <a:r>
              <a:rPr lang="en-US" dirty="0"/>
              <a:t>Carcinogenicity</a:t>
            </a:r>
          </a:p>
          <a:p>
            <a:r>
              <a:rPr lang="en-US" dirty="0"/>
              <a:t>Reproductive Toxicology</a:t>
            </a:r>
          </a:p>
          <a:p>
            <a:r>
              <a:rPr lang="en-US" dirty="0"/>
              <a:t>Target Organ Systemic Toxicity - Single Exposure</a:t>
            </a:r>
          </a:p>
          <a:p>
            <a:r>
              <a:rPr lang="en-US" dirty="0"/>
              <a:t>Target Organ Systemic Toxicity - Repeated Exposure</a:t>
            </a:r>
          </a:p>
          <a:p>
            <a:r>
              <a:rPr lang="en-US" dirty="0"/>
              <a:t>Aspiration Toxicity</a:t>
            </a:r>
          </a:p>
          <a:p>
            <a:endParaRPr lang="en-US" dirty="0"/>
          </a:p>
        </p:txBody>
      </p:sp>
      <p:sp>
        <p:nvSpPr>
          <p:cNvPr id="4" name="Slide Number Placeholder 3">
            <a:extLst>
              <a:ext uri="{FF2B5EF4-FFF2-40B4-BE49-F238E27FC236}">
                <a16:creationId xmlns:a16="http://schemas.microsoft.com/office/drawing/2014/main" id="{AFB8CEB3-B82D-483F-8435-9E794276A137}"/>
              </a:ext>
            </a:extLst>
          </p:cNvPr>
          <p:cNvSpPr>
            <a:spLocks noGrp="1"/>
          </p:cNvSpPr>
          <p:nvPr>
            <p:ph type="sldNum" sz="quarter" idx="12"/>
          </p:nvPr>
        </p:nvSpPr>
        <p:spPr/>
        <p:txBody>
          <a:bodyPr/>
          <a:lstStyle/>
          <a:p>
            <a:fld id="{FAB71DCC-6F18-4BF8-925D-17424AF05C25}" type="slidenum">
              <a:rPr lang="en-US" smtClean="0"/>
              <a:t>25</a:t>
            </a:fld>
            <a:endParaRPr lang="en-US"/>
          </a:p>
        </p:txBody>
      </p:sp>
      <p:sp>
        <p:nvSpPr>
          <p:cNvPr id="5" name="Footer Placeholder 4">
            <a:extLst>
              <a:ext uri="{FF2B5EF4-FFF2-40B4-BE49-F238E27FC236}">
                <a16:creationId xmlns:a16="http://schemas.microsoft.com/office/drawing/2014/main" id="{E4A99F25-85F3-4D4D-969E-C35B333B8A05}"/>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958103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vironmental Hazards" title="Environmental Hazards">
            <a:extLst>
              <a:ext uri="{FF2B5EF4-FFF2-40B4-BE49-F238E27FC236}">
                <a16:creationId xmlns:a16="http://schemas.microsoft.com/office/drawing/2014/main" id="{EE0D8AB1-CE90-4BC3-8542-25D5A25D0649}"/>
              </a:ext>
            </a:extLst>
          </p:cNvPr>
          <p:cNvSpPr>
            <a:spLocks noGrp="1"/>
          </p:cNvSpPr>
          <p:nvPr>
            <p:ph type="title"/>
          </p:nvPr>
        </p:nvSpPr>
        <p:spPr/>
        <p:txBody>
          <a:bodyPr/>
          <a:lstStyle/>
          <a:p>
            <a:pPr algn="ctr"/>
            <a:r>
              <a:rPr lang="en-US" b="1" dirty="0">
                <a:latin typeface="+mn-lt"/>
              </a:rPr>
              <a:t>Environmental Hazards</a:t>
            </a:r>
          </a:p>
        </p:txBody>
      </p:sp>
      <p:sp>
        <p:nvSpPr>
          <p:cNvPr id="3" name="Content Placeholder 2" descr="Hazardous to Aquatic Environment (Acute/Chronic)&#10;Hazardous to the Ozone Layer&#10;" title="Environmental Hazards">
            <a:extLst>
              <a:ext uri="{FF2B5EF4-FFF2-40B4-BE49-F238E27FC236}">
                <a16:creationId xmlns:a16="http://schemas.microsoft.com/office/drawing/2014/main" id="{C765AE48-57B1-443C-A034-DA4B535BE9D7}"/>
              </a:ext>
            </a:extLst>
          </p:cNvPr>
          <p:cNvSpPr>
            <a:spLocks noGrp="1"/>
          </p:cNvSpPr>
          <p:nvPr>
            <p:ph idx="1"/>
          </p:nvPr>
        </p:nvSpPr>
        <p:spPr/>
        <p:txBody>
          <a:bodyPr/>
          <a:lstStyle/>
          <a:p>
            <a:pPr>
              <a:lnSpc>
                <a:spcPct val="150000"/>
              </a:lnSpc>
            </a:pPr>
            <a:r>
              <a:rPr lang="en-US" dirty="0"/>
              <a:t>Hazardous to Aquatic Environment (Acute/Chronic)</a:t>
            </a:r>
          </a:p>
          <a:p>
            <a:pPr>
              <a:lnSpc>
                <a:spcPct val="150000"/>
              </a:lnSpc>
            </a:pPr>
            <a:r>
              <a:rPr lang="en-US" dirty="0"/>
              <a:t>Hazardous to the Ozone Layer</a:t>
            </a:r>
          </a:p>
          <a:p>
            <a:endParaRPr lang="en-US" dirty="0"/>
          </a:p>
        </p:txBody>
      </p:sp>
      <p:sp>
        <p:nvSpPr>
          <p:cNvPr id="4" name="Slide Number Placeholder 3">
            <a:extLst>
              <a:ext uri="{FF2B5EF4-FFF2-40B4-BE49-F238E27FC236}">
                <a16:creationId xmlns:a16="http://schemas.microsoft.com/office/drawing/2014/main" id="{4A1EB8F5-F3E0-42C0-8620-4B92951CCF1C}"/>
              </a:ext>
            </a:extLst>
          </p:cNvPr>
          <p:cNvSpPr>
            <a:spLocks noGrp="1"/>
          </p:cNvSpPr>
          <p:nvPr>
            <p:ph type="sldNum" sz="quarter" idx="12"/>
          </p:nvPr>
        </p:nvSpPr>
        <p:spPr/>
        <p:txBody>
          <a:bodyPr/>
          <a:lstStyle/>
          <a:p>
            <a:fld id="{FAB71DCC-6F18-4BF8-925D-17424AF05C25}" type="slidenum">
              <a:rPr lang="en-US" smtClean="0"/>
              <a:t>26</a:t>
            </a:fld>
            <a:endParaRPr lang="en-US"/>
          </a:p>
        </p:txBody>
      </p:sp>
      <p:sp>
        <p:nvSpPr>
          <p:cNvPr id="5" name="Footer Placeholder 4">
            <a:extLst>
              <a:ext uri="{FF2B5EF4-FFF2-40B4-BE49-F238E27FC236}">
                <a16:creationId xmlns:a16="http://schemas.microsoft.com/office/drawing/2014/main" id="{DBD8BA3B-5FB2-4186-BE23-61E7C1406B05}"/>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38348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HS Hazard Class and Hazard Category" title="GHS Hazard Class and Hazard Category">
            <a:extLst>
              <a:ext uri="{FF2B5EF4-FFF2-40B4-BE49-F238E27FC236}">
                <a16:creationId xmlns:a16="http://schemas.microsoft.com/office/drawing/2014/main" id="{167FC18B-CE01-4ED1-9168-E9B0272ADA49}"/>
              </a:ext>
            </a:extLst>
          </p:cNvPr>
          <p:cNvSpPr>
            <a:spLocks noGrp="1"/>
          </p:cNvSpPr>
          <p:nvPr>
            <p:ph type="title"/>
          </p:nvPr>
        </p:nvSpPr>
        <p:spPr>
          <a:xfrm>
            <a:off x="838200" y="365126"/>
            <a:ext cx="10515600" cy="100694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US" b="1" dirty="0">
                <a:latin typeface="+mn-lt"/>
              </a:rPr>
              <a:t>GHS Hazard Class and Hazard Category</a:t>
            </a:r>
            <a:r>
              <a:rPr lang="en-US" dirty="0"/>
              <a:t/>
            </a:r>
            <a:br>
              <a:rPr lang="en-US" dirty="0"/>
            </a:br>
            <a:endParaRPr lang="en-US" dirty="0"/>
          </a:p>
        </p:txBody>
      </p:sp>
      <p:sp>
        <p:nvSpPr>
          <p:cNvPr id="3" name="Slide Number Placeholder 2">
            <a:extLst>
              <a:ext uri="{FF2B5EF4-FFF2-40B4-BE49-F238E27FC236}">
                <a16:creationId xmlns:a16="http://schemas.microsoft.com/office/drawing/2014/main" id="{6311EE1E-A6DF-460B-93FF-AE3E328B967B}"/>
              </a:ext>
            </a:extLst>
          </p:cNvPr>
          <p:cNvSpPr>
            <a:spLocks noGrp="1"/>
          </p:cNvSpPr>
          <p:nvPr>
            <p:ph type="sldNum" sz="quarter" idx="12"/>
          </p:nvPr>
        </p:nvSpPr>
        <p:spPr/>
        <p:txBody>
          <a:bodyPr/>
          <a:lstStyle/>
          <a:p>
            <a:fld id="{FAB71DCC-6F18-4BF8-925D-17424AF05C25}" type="slidenum">
              <a:rPr lang="en-US" smtClean="0"/>
              <a:t>27</a:t>
            </a:fld>
            <a:endParaRPr lang="en-US"/>
          </a:p>
        </p:txBody>
      </p:sp>
      <p:sp>
        <p:nvSpPr>
          <p:cNvPr id="4" name="Footer Placeholder 3">
            <a:extLst>
              <a:ext uri="{FF2B5EF4-FFF2-40B4-BE49-F238E27FC236}">
                <a16:creationId xmlns:a16="http://schemas.microsoft.com/office/drawing/2014/main" id="{5AD5B102-D7B7-49A2-88A3-650C6C478EF6}"/>
              </a:ext>
            </a:extLst>
          </p:cNvPr>
          <p:cNvSpPr>
            <a:spLocks noGrp="1"/>
          </p:cNvSpPr>
          <p:nvPr>
            <p:ph type="ftr" sz="quarter" idx="11"/>
          </p:nvPr>
        </p:nvSpPr>
        <p:spPr/>
        <p:txBody>
          <a:bodyPr/>
          <a:lstStyle/>
          <a:p>
            <a:r>
              <a:rPr lang="en-US" dirty="0"/>
              <a:t> </a:t>
            </a:r>
          </a:p>
        </p:txBody>
      </p:sp>
      <p:pic>
        <p:nvPicPr>
          <p:cNvPr id="6" name="Content Placeholder 5" descr="Categorical classification of flammable liquids to determine the hazard and hazard clas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1849685"/>
            <a:ext cx="10515600" cy="4303218"/>
          </a:xfrm>
        </p:spPr>
      </p:pic>
    </p:spTree>
    <p:extLst>
      <p:ext uri="{BB962C8B-B14F-4D97-AF65-F5344CB8AC3E}">
        <p14:creationId xmlns:p14="http://schemas.microsoft.com/office/powerpoint/2010/main" val="3526069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azard Category:" title="Hazard Category:">
            <a:extLst>
              <a:ext uri="{FF2B5EF4-FFF2-40B4-BE49-F238E27FC236}">
                <a16:creationId xmlns:a16="http://schemas.microsoft.com/office/drawing/2014/main" id="{4F456328-E087-4D9C-8BB2-14A965C58111}"/>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b="1" dirty="0"/>
              <a:t>Hazard Category</a:t>
            </a:r>
            <a:r>
              <a:rPr lang="en-US" dirty="0"/>
              <a:t>:</a:t>
            </a:r>
          </a:p>
        </p:txBody>
      </p:sp>
      <p:sp>
        <p:nvSpPr>
          <p:cNvPr id="3" name="Content Placeholder 2" descr="The division of criteria within each hazard class. For example, flammable liquids have 4 categories among which flammable liquids category 1 represents the most severe hazard.&#10;" title="Hazard Category:">
            <a:extLst>
              <a:ext uri="{FF2B5EF4-FFF2-40B4-BE49-F238E27FC236}">
                <a16:creationId xmlns:a16="http://schemas.microsoft.com/office/drawing/2014/main" id="{675DBB84-5021-4916-B90A-469F217CB4A1}"/>
              </a:ext>
            </a:extLst>
          </p:cNvPr>
          <p:cNvSpPr>
            <a:spLocks noGrp="1"/>
          </p:cNvSpPr>
          <p:nvPr>
            <p:ph idx="1"/>
          </p:nvPr>
        </p:nvSpPr>
        <p:spPr/>
        <p:txBody>
          <a:bodyPr/>
          <a:lstStyle/>
          <a:p>
            <a:r>
              <a:rPr lang="en-US" sz="4400" dirty="0"/>
              <a:t>The division of criteria within each hazard class. For example, flammable liquids have 4 categories among which flammable liquids category 1 represents the most severe hazard.</a:t>
            </a:r>
          </a:p>
          <a:p>
            <a:endParaRPr lang="en-US" dirty="0"/>
          </a:p>
        </p:txBody>
      </p:sp>
      <p:sp>
        <p:nvSpPr>
          <p:cNvPr id="4" name="Slide Number Placeholder 3">
            <a:extLst>
              <a:ext uri="{FF2B5EF4-FFF2-40B4-BE49-F238E27FC236}">
                <a16:creationId xmlns:a16="http://schemas.microsoft.com/office/drawing/2014/main" id="{312B33CA-A0BC-4FF8-AD32-F0FBD0A7DFD5}"/>
              </a:ext>
            </a:extLst>
          </p:cNvPr>
          <p:cNvSpPr>
            <a:spLocks noGrp="1"/>
          </p:cNvSpPr>
          <p:nvPr>
            <p:ph type="sldNum" sz="quarter" idx="12"/>
          </p:nvPr>
        </p:nvSpPr>
        <p:spPr/>
        <p:txBody>
          <a:bodyPr/>
          <a:lstStyle/>
          <a:p>
            <a:fld id="{FAB71DCC-6F18-4BF8-925D-17424AF05C25}" type="slidenum">
              <a:rPr lang="en-US" smtClean="0"/>
              <a:t>28</a:t>
            </a:fld>
            <a:endParaRPr lang="en-US"/>
          </a:p>
        </p:txBody>
      </p:sp>
      <p:sp>
        <p:nvSpPr>
          <p:cNvPr id="5" name="Footer Placeholder 4">
            <a:extLst>
              <a:ext uri="{FF2B5EF4-FFF2-40B4-BE49-F238E27FC236}">
                <a16:creationId xmlns:a16="http://schemas.microsoft.com/office/drawing/2014/main" id="{82D01D7C-3C05-4EA9-9F6F-D42DA50204A3}"/>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129472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azard Pictogram:" title="Hazard Pictogram:">
            <a:extLst>
              <a:ext uri="{FF2B5EF4-FFF2-40B4-BE49-F238E27FC236}">
                <a16:creationId xmlns:a16="http://schemas.microsoft.com/office/drawing/2014/main" id="{65C19CDD-4C14-418B-A424-84359BEE3EF5}"/>
              </a:ext>
            </a:extLst>
          </p:cNvPr>
          <p:cNvSpPr>
            <a:spLocks noGrp="1"/>
          </p:cNvSpPr>
          <p:nvPr>
            <p:ph type="title"/>
          </p:nvPr>
        </p:nvSpPr>
        <p:spPr>
          <a:xfrm>
            <a:off x="838200" y="365125"/>
            <a:ext cx="10515600" cy="63848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b="1" dirty="0">
                <a:latin typeface="+mn-lt"/>
              </a:rPr>
              <a:t>Hazard Pictogram</a:t>
            </a:r>
            <a:r>
              <a:rPr lang="en-US" dirty="0">
                <a:latin typeface="+mn-lt"/>
              </a:rPr>
              <a:t>:</a:t>
            </a:r>
          </a:p>
        </p:txBody>
      </p:sp>
      <p:sp>
        <p:nvSpPr>
          <p:cNvPr id="3" name="Content Placeholder 2" descr=" There are 9 pictograms conveying different types of health, physical and environmental hazards&#10;" title="Hazard Pictogram:">
            <a:extLst>
              <a:ext uri="{FF2B5EF4-FFF2-40B4-BE49-F238E27FC236}">
                <a16:creationId xmlns:a16="http://schemas.microsoft.com/office/drawing/2014/main" id="{D448CF5E-201C-4A2B-BBE3-6EA875E295AF}"/>
              </a:ext>
            </a:extLst>
          </p:cNvPr>
          <p:cNvSpPr>
            <a:spLocks noGrp="1"/>
          </p:cNvSpPr>
          <p:nvPr>
            <p:ph sz="half" idx="1"/>
          </p:nvPr>
        </p:nvSpPr>
        <p:spPr/>
        <p:txBody>
          <a:bodyPr/>
          <a:lstStyle/>
          <a:p>
            <a:pPr marL="0" indent="0">
              <a:buNone/>
            </a:pPr>
            <a:r>
              <a:rPr lang="en-US" dirty="0"/>
              <a:t> </a:t>
            </a:r>
            <a:r>
              <a:rPr lang="en-US" sz="4400" dirty="0"/>
              <a:t>There are 9 pictograms conveying different types of health, physical and environmental hazards</a:t>
            </a:r>
          </a:p>
          <a:p>
            <a:endParaRPr lang="en-US" dirty="0"/>
          </a:p>
        </p:txBody>
      </p:sp>
      <p:sp>
        <p:nvSpPr>
          <p:cNvPr id="5" name="Footer Placeholder 4">
            <a:extLst>
              <a:ext uri="{FF2B5EF4-FFF2-40B4-BE49-F238E27FC236}">
                <a16:creationId xmlns:a16="http://schemas.microsoft.com/office/drawing/2014/main" id="{D29BA98D-8F5F-4D44-9586-1725EF42C5E0}"/>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43A0BFF0-82F6-479C-9660-9D3E68537C1A}"/>
              </a:ext>
            </a:extLst>
          </p:cNvPr>
          <p:cNvSpPr>
            <a:spLocks noGrp="1"/>
          </p:cNvSpPr>
          <p:nvPr>
            <p:ph type="sldNum" sz="quarter" idx="12"/>
          </p:nvPr>
        </p:nvSpPr>
        <p:spPr/>
        <p:txBody>
          <a:bodyPr/>
          <a:lstStyle/>
          <a:p>
            <a:fld id="{FAB71DCC-6F18-4BF8-925D-17424AF05C25}" type="slidenum">
              <a:rPr lang="en-US" smtClean="0"/>
              <a:t>29</a:t>
            </a:fld>
            <a:endParaRPr lang="en-US"/>
          </a:p>
        </p:txBody>
      </p:sp>
      <p:pic>
        <p:nvPicPr>
          <p:cNvPr id="8" name="Content Placeholder 7" title="The nine pictograms that GHS requires for chemical labeli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742905" y="1522701"/>
            <a:ext cx="4451567" cy="4451567"/>
          </a:xfrm>
        </p:spPr>
      </p:pic>
    </p:spTree>
    <p:extLst>
      <p:ext uri="{BB962C8B-B14F-4D97-AF65-F5344CB8AC3E}">
        <p14:creationId xmlns:p14="http://schemas.microsoft.com/office/powerpoint/2010/main" val="355339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E3C4-3D40-41E3-8F0A-1D6A8CD55DD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t>OBJECTIVES</a:t>
            </a:r>
            <a:br>
              <a:rPr lang="en-US" dirty="0"/>
            </a:br>
            <a:r>
              <a:rPr lang="en-US" sz="3200" dirty="0"/>
              <a:t>After Completing This Course You Should Be Able To:</a:t>
            </a:r>
            <a:endParaRPr lang="en-US" dirty="0"/>
          </a:p>
        </p:txBody>
      </p:sp>
      <p:sp>
        <p:nvSpPr>
          <p:cNvPr id="3" name="Content Placeholder 2">
            <a:extLst>
              <a:ext uri="{FF2B5EF4-FFF2-40B4-BE49-F238E27FC236}">
                <a16:creationId xmlns:a16="http://schemas.microsoft.com/office/drawing/2014/main" id="{F07F3E52-D43F-4F10-B236-DF609640848D}"/>
              </a:ext>
            </a:extLst>
          </p:cNvPr>
          <p:cNvSpPr>
            <a:spLocks noGrp="1"/>
          </p:cNvSpPr>
          <p:nvPr>
            <p:ph idx="1"/>
          </p:nvPr>
        </p:nvSpPr>
        <p:spPr>
          <a:xfrm>
            <a:off x="2531444" y="1825625"/>
            <a:ext cx="8822356" cy="4351338"/>
          </a:xfrm>
        </p:spPr>
        <p:txBody>
          <a:bodyPr>
            <a:normAutofit fontScale="92500"/>
          </a:bodyPr>
          <a:lstStyle/>
          <a:p>
            <a:r>
              <a:rPr lang="en-US" dirty="0"/>
              <a:t>Discuss 5 elements of OSHA’s HAZCOM Standard</a:t>
            </a:r>
          </a:p>
          <a:p>
            <a:r>
              <a:rPr lang="en-US" dirty="0"/>
              <a:t>Describe your rights under OSHA’s HAZCOM standard</a:t>
            </a:r>
          </a:p>
          <a:p>
            <a:r>
              <a:rPr lang="en-US" dirty="0"/>
              <a:t>Identify the new label symbols and explain what each means.</a:t>
            </a:r>
          </a:p>
          <a:p>
            <a:r>
              <a:rPr lang="en-US" dirty="0"/>
              <a:t>Describe the 4 routes of entry for chemicals and give an example of a chemical known to enter the body through each</a:t>
            </a:r>
          </a:p>
          <a:p>
            <a:r>
              <a:rPr lang="en-US" dirty="0"/>
              <a:t>State 3 ways to find information about chemicals found on your job site.</a:t>
            </a:r>
          </a:p>
          <a:p>
            <a:r>
              <a:rPr lang="en-US" dirty="0"/>
              <a:t>Use a products Safety Data Sheet(SDS), assess what the hazards are concerning a chemical</a:t>
            </a:r>
          </a:p>
        </p:txBody>
      </p:sp>
      <p:sp>
        <p:nvSpPr>
          <p:cNvPr id="6" name="Footer Placeholder 5">
            <a:extLst>
              <a:ext uri="{FF2B5EF4-FFF2-40B4-BE49-F238E27FC236}">
                <a16:creationId xmlns:a16="http://schemas.microsoft.com/office/drawing/2014/main" id="{F0D86BF3-4877-49FC-8D9A-0CA2EBD89D18}"/>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E47B77F5-FE08-4A42-80CC-D2AB373DEF24}"/>
              </a:ext>
            </a:extLst>
          </p:cNvPr>
          <p:cNvSpPr>
            <a:spLocks noGrp="1"/>
          </p:cNvSpPr>
          <p:nvPr>
            <p:ph type="sldNum" sz="quarter" idx="12"/>
          </p:nvPr>
        </p:nvSpPr>
        <p:spPr/>
        <p:txBody>
          <a:bodyPr/>
          <a:lstStyle/>
          <a:p>
            <a:fld id="{FAB71DCC-6F18-4BF8-925D-17424AF05C25}" type="slidenum">
              <a:rPr lang="en-US" smtClean="0"/>
              <a:t>3</a:t>
            </a:fld>
            <a:endParaRPr lang="en-US"/>
          </a:p>
        </p:txBody>
      </p:sp>
    </p:spTree>
    <p:extLst>
      <p:ext uri="{BB962C8B-B14F-4D97-AF65-F5344CB8AC3E}">
        <p14:creationId xmlns:p14="http://schemas.microsoft.com/office/powerpoint/2010/main" val="1950757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Oxidizers" title="Oxidizers">
            <a:extLst>
              <a:ext uri="{FF2B5EF4-FFF2-40B4-BE49-F238E27FC236}">
                <a16:creationId xmlns:a16="http://schemas.microsoft.com/office/drawing/2014/main" id="{DE34EA71-C515-48B8-951D-9B14D5F6F9AC}"/>
              </a:ext>
            </a:extLst>
          </p:cNvPr>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Oxidizing</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2" name="Slide Number Placeholder 1">
            <a:extLst>
              <a:ext uri="{FF2B5EF4-FFF2-40B4-BE49-F238E27FC236}">
                <a16:creationId xmlns:a16="http://schemas.microsoft.com/office/drawing/2014/main" id="{53151923-C3E9-459D-9E08-F983DC625CD7}"/>
              </a:ext>
            </a:extLst>
          </p:cNvPr>
          <p:cNvSpPr>
            <a:spLocks noGrp="1"/>
          </p:cNvSpPr>
          <p:nvPr>
            <p:ph type="sldNum" sz="quarter" idx="12"/>
          </p:nvPr>
        </p:nvSpPr>
        <p:spPr/>
        <p:txBody>
          <a:bodyPr/>
          <a:lstStyle/>
          <a:p>
            <a:fld id="{FAB71DCC-6F18-4BF8-925D-17424AF05C25}" type="slidenum">
              <a:rPr lang="en-US" smtClean="0"/>
              <a:t>30</a:t>
            </a:fld>
            <a:endParaRPr lang="en-US"/>
          </a:p>
        </p:txBody>
      </p:sp>
      <p:sp>
        <p:nvSpPr>
          <p:cNvPr id="3" name="Footer Placeholder 2">
            <a:extLst>
              <a:ext uri="{FF2B5EF4-FFF2-40B4-BE49-F238E27FC236}">
                <a16:creationId xmlns:a16="http://schemas.microsoft.com/office/drawing/2014/main" id="{FFE2058F-799E-4AB0-A0A7-3F1F9D459AB0}"/>
              </a:ext>
            </a:extLst>
          </p:cNvPr>
          <p:cNvSpPr>
            <a:spLocks noGrp="1"/>
          </p:cNvSpPr>
          <p:nvPr>
            <p:ph type="ftr" sz="quarter" idx="11"/>
          </p:nvPr>
        </p:nvSpPr>
        <p:spPr/>
        <p:txBody>
          <a:bodyPr/>
          <a:lstStyle/>
          <a:p>
            <a:r>
              <a:rPr lang="en-US" dirty="0"/>
              <a:t> </a:t>
            </a:r>
          </a:p>
        </p:txBody>
      </p:sp>
      <p:pic>
        <p:nvPicPr>
          <p:cNvPr id="7" name="Content Placeholder 6" title="Oxidizers sig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26425" y="1825625"/>
            <a:ext cx="4339149" cy="4351338"/>
          </a:xfrm>
        </p:spPr>
      </p:pic>
    </p:spTree>
    <p:extLst>
      <p:ext uri="{BB962C8B-B14F-4D97-AF65-F5344CB8AC3E}">
        <p14:creationId xmlns:p14="http://schemas.microsoft.com/office/powerpoint/2010/main" val="606282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FLAMMABLE" title="FLAMMABLE">
            <a:extLst>
              <a:ext uri="{FF2B5EF4-FFF2-40B4-BE49-F238E27FC236}">
                <a16:creationId xmlns:a16="http://schemas.microsoft.com/office/drawing/2014/main" id="{978B814E-BBB8-4425-987D-E39B579019CE}"/>
              </a:ext>
            </a:extLst>
          </p:cNvPr>
          <p:cNvSpPr>
            <a:spLocks noGrp="1"/>
          </p:cNvSpPr>
          <p:nvPr>
            <p:ph type="title"/>
          </p:nvPr>
        </p:nvSpPr>
        <p:spPr/>
        <p:txBody>
          <a:bodyPr anchor="ctr">
            <a:normAutofit/>
          </a:bodyPr>
          <a:lstStyle/>
          <a:p>
            <a:pPr algn="ctr"/>
            <a:r>
              <a:rPr lang="en-US" dirty="0">
                <a:latin typeface="Aharoni" panose="02010803020104030203" pitchFamily="2" charset="-79"/>
                <a:cs typeface="Aharoni" panose="02010803020104030203" pitchFamily="2" charset="-79"/>
              </a:rPr>
              <a:t>Flammable</a:t>
            </a:r>
          </a:p>
        </p:txBody>
      </p:sp>
      <p:sp>
        <p:nvSpPr>
          <p:cNvPr id="2" name="Slide Number Placeholder 1">
            <a:extLst>
              <a:ext uri="{FF2B5EF4-FFF2-40B4-BE49-F238E27FC236}">
                <a16:creationId xmlns:a16="http://schemas.microsoft.com/office/drawing/2014/main" id="{74DBAA30-58CD-4D25-8C3A-12CB12762B6B}"/>
              </a:ext>
            </a:extLst>
          </p:cNvPr>
          <p:cNvSpPr>
            <a:spLocks noGrp="1"/>
          </p:cNvSpPr>
          <p:nvPr>
            <p:ph type="sldNum" sz="quarter" idx="12"/>
          </p:nvPr>
        </p:nvSpPr>
        <p:spPr/>
        <p:txBody>
          <a:bodyPr/>
          <a:lstStyle/>
          <a:p>
            <a:fld id="{FAB71DCC-6F18-4BF8-925D-17424AF05C25}" type="slidenum">
              <a:rPr lang="en-US" smtClean="0"/>
              <a:t>31</a:t>
            </a:fld>
            <a:endParaRPr lang="en-US"/>
          </a:p>
        </p:txBody>
      </p:sp>
      <p:sp>
        <p:nvSpPr>
          <p:cNvPr id="3" name="Footer Placeholder 2">
            <a:extLst>
              <a:ext uri="{FF2B5EF4-FFF2-40B4-BE49-F238E27FC236}">
                <a16:creationId xmlns:a16="http://schemas.microsoft.com/office/drawing/2014/main" id="{160DC37B-F407-40FF-9201-24F071220BBE}"/>
              </a:ext>
            </a:extLst>
          </p:cNvPr>
          <p:cNvSpPr>
            <a:spLocks noGrp="1"/>
          </p:cNvSpPr>
          <p:nvPr>
            <p:ph type="ftr" sz="quarter" idx="11"/>
          </p:nvPr>
        </p:nvSpPr>
        <p:spPr/>
        <p:txBody>
          <a:bodyPr/>
          <a:lstStyle/>
          <a:p>
            <a:r>
              <a:rPr lang="en-US" dirty="0"/>
              <a:t> </a:t>
            </a:r>
          </a:p>
        </p:txBody>
      </p:sp>
      <p:pic>
        <p:nvPicPr>
          <p:cNvPr id="6" name="Content Placeholder 5" title="Flammable sign"/>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30311" y="1825625"/>
            <a:ext cx="4331377" cy="4351338"/>
          </a:xfrm>
        </p:spPr>
      </p:pic>
    </p:spTree>
    <p:extLst>
      <p:ext uri="{BB962C8B-B14F-4D97-AF65-F5344CB8AC3E}">
        <p14:creationId xmlns:p14="http://schemas.microsoft.com/office/powerpoint/2010/main" val="212010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plosives, Self Reactive, Organic Peroxides" title="Explosives, Self Reactive, Organic Peroxides">
            <a:extLst>
              <a:ext uri="{FF2B5EF4-FFF2-40B4-BE49-F238E27FC236}">
                <a16:creationId xmlns:a16="http://schemas.microsoft.com/office/drawing/2014/main" id="{CF0DFDDD-CBC7-4358-9CB1-780708515EBE}"/>
              </a:ext>
            </a:extLst>
          </p:cNvPr>
          <p:cNvSpPr>
            <a:spLocks noGrp="1"/>
          </p:cNvSpPr>
          <p:nvPr>
            <p:ph type="title"/>
          </p:nvPr>
        </p:nvSpPr>
        <p:spPr/>
        <p:txBody>
          <a:bodyPr>
            <a:normAutofit/>
          </a:bodyPr>
          <a:lstStyle/>
          <a:p>
            <a:pPr algn="ctr"/>
            <a:r>
              <a:rPr lang="en-US" dirty="0">
                <a:latin typeface="Aharoni" panose="02010803020104030203" pitchFamily="2" charset="-79"/>
                <a:cs typeface="Aharoni" panose="02010803020104030203" pitchFamily="2" charset="-79"/>
              </a:rPr>
              <a:t>Explosive</a:t>
            </a:r>
          </a:p>
        </p:txBody>
      </p:sp>
      <p:sp>
        <p:nvSpPr>
          <p:cNvPr id="3" name="Slide Number Placeholder 2">
            <a:extLst>
              <a:ext uri="{FF2B5EF4-FFF2-40B4-BE49-F238E27FC236}">
                <a16:creationId xmlns:a16="http://schemas.microsoft.com/office/drawing/2014/main" id="{210F701D-F086-43BC-AC20-589E3C597665}"/>
              </a:ext>
            </a:extLst>
          </p:cNvPr>
          <p:cNvSpPr>
            <a:spLocks noGrp="1"/>
          </p:cNvSpPr>
          <p:nvPr>
            <p:ph type="sldNum" sz="quarter" idx="12"/>
          </p:nvPr>
        </p:nvSpPr>
        <p:spPr/>
        <p:txBody>
          <a:bodyPr/>
          <a:lstStyle/>
          <a:p>
            <a:fld id="{FAB71DCC-6F18-4BF8-925D-17424AF05C25}" type="slidenum">
              <a:rPr lang="en-US" smtClean="0"/>
              <a:t>32</a:t>
            </a:fld>
            <a:endParaRPr lang="en-US"/>
          </a:p>
        </p:txBody>
      </p:sp>
      <p:sp>
        <p:nvSpPr>
          <p:cNvPr id="5" name="Footer Placeholder 4">
            <a:extLst>
              <a:ext uri="{FF2B5EF4-FFF2-40B4-BE49-F238E27FC236}">
                <a16:creationId xmlns:a16="http://schemas.microsoft.com/office/drawing/2014/main" id="{24F38634-5EF7-4D40-B253-642094257242}"/>
              </a:ext>
            </a:extLst>
          </p:cNvPr>
          <p:cNvSpPr>
            <a:spLocks noGrp="1"/>
          </p:cNvSpPr>
          <p:nvPr>
            <p:ph type="ftr" sz="quarter" idx="11"/>
          </p:nvPr>
        </p:nvSpPr>
        <p:spPr/>
        <p:txBody>
          <a:bodyPr/>
          <a:lstStyle/>
          <a:p>
            <a:r>
              <a:rPr lang="en-US" dirty="0"/>
              <a:t> </a:t>
            </a:r>
          </a:p>
        </p:txBody>
      </p:sp>
      <p:pic>
        <p:nvPicPr>
          <p:cNvPr id="7" name="Content Placeholder 6" title="exploding bomb sig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20331" y="1825625"/>
            <a:ext cx="4351338" cy="4351338"/>
          </a:xfrm>
        </p:spPr>
      </p:pic>
    </p:spTree>
    <p:extLst>
      <p:ext uri="{BB962C8B-B14F-4D97-AF65-F5344CB8AC3E}">
        <p14:creationId xmlns:p14="http://schemas.microsoft.com/office/powerpoint/2010/main" val="1006422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cutely Toxic  (severe)" title="Acutely Toxic  (severe)">
            <a:extLst>
              <a:ext uri="{FF2B5EF4-FFF2-40B4-BE49-F238E27FC236}">
                <a16:creationId xmlns:a16="http://schemas.microsoft.com/office/drawing/2014/main" id="{27C20F77-CF20-4D30-8315-1B9F7C1D479F}"/>
              </a:ext>
            </a:extLst>
          </p:cNvPr>
          <p:cNvSpPr>
            <a:spLocks noGrp="1"/>
          </p:cNvSpPr>
          <p:nvPr>
            <p:ph type="title"/>
          </p:nvPr>
        </p:nvSpPr>
        <p:spPr/>
        <p:txBody>
          <a:bodyPr>
            <a:normAutofit/>
          </a:bodyPr>
          <a:lstStyle/>
          <a:p>
            <a:pPr algn="ctr"/>
            <a:r>
              <a:rPr lang="en-US" dirty="0">
                <a:latin typeface="Aharoni" panose="02010803020104030203" pitchFamily="2" charset="-79"/>
                <a:cs typeface="Aharoni" panose="02010803020104030203" pitchFamily="2" charset="-79"/>
              </a:rPr>
              <a:t>Toxic</a:t>
            </a:r>
          </a:p>
        </p:txBody>
      </p:sp>
      <p:sp>
        <p:nvSpPr>
          <p:cNvPr id="3" name="Slide Number Placeholder 2">
            <a:extLst>
              <a:ext uri="{FF2B5EF4-FFF2-40B4-BE49-F238E27FC236}">
                <a16:creationId xmlns:a16="http://schemas.microsoft.com/office/drawing/2014/main" id="{B3678FC6-3809-4836-A51F-68004AAEB632}"/>
              </a:ext>
            </a:extLst>
          </p:cNvPr>
          <p:cNvSpPr>
            <a:spLocks noGrp="1"/>
          </p:cNvSpPr>
          <p:nvPr>
            <p:ph type="sldNum" sz="quarter" idx="12"/>
          </p:nvPr>
        </p:nvSpPr>
        <p:spPr/>
        <p:txBody>
          <a:bodyPr/>
          <a:lstStyle/>
          <a:p>
            <a:fld id="{FAB71DCC-6F18-4BF8-925D-17424AF05C25}" type="slidenum">
              <a:rPr lang="en-US" smtClean="0"/>
              <a:t>33</a:t>
            </a:fld>
            <a:endParaRPr lang="en-US"/>
          </a:p>
        </p:txBody>
      </p:sp>
      <p:sp>
        <p:nvSpPr>
          <p:cNvPr id="5" name="Footer Placeholder 4">
            <a:extLst>
              <a:ext uri="{FF2B5EF4-FFF2-40B4-BE49-F238E27FC236}">
                <a16:creationId xmlns:a16="http://schemas.microsoft.com/office/drawing/2014/main" id="{7F9C8FCC-42FA-4BF1-ABEC-C7FAFB621849}"/>
              </a:ext>
            </a:extLst>
          </p:cNvPr>
          <p:cNvSpPr>
            <a:spLocks noGrp="1"/>
          </p:cNvSpPr>
          <p:nvPr>
            <p:ph type="ftr" sz="quarter" idx="11"/>
          </p:nvPr>
        </p:nvSpPr>
        <p:spPr/>
        <p:txBody>
          <a:bodyPr/>
          <a:lstStyle/>
          <a:p>
            <a:r>
              <a:rPr lang="en-US" dirty="0"/>
              <a:t> </a:t>
            </a:r>
          </a:p>
        </p:txBody>
      </p:sp>
      <p:pic>
        <p:nvPicPr>
          <p:cNvPr id="7" name="Content Placeholder 6" title="Toxic sign of Poiso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26425" y="1825625"/>
            <a:ext cx="4339149" cy="4351338"/>
          </a:xfrm>
        </p:spPr>
      </p:pic>
    </p:spTree>
    <p:extLst>
      <p:ext uri="{BB962C8B-B14F-4D97-AF65-F5344CB8AC3E}">
        <p14:creationId xmlns:p14="http://schemas.microsoft.com/office/powerpoint/2010/main" val="2634396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Corrosive</a:t>
            </a:r>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FAB71DCC-6F18-4BF8-925D-17424AF05C25}" type="slidenum">
              <a:rPr lang="en-US" smtClean="0"/>
              <a:t>34</a:t>
            </a:fld>
            <a:endParaRPr lang="en-US"/>
          </a:p>
        </p:txBody>
      </p:sp>
      <p:pic>
        <p:nvPicPr>
          <p:cNvPr id="7" name="Content Placeholder 6" descr="Burns Skin, Damages Eyes, Corrosive to Metals" title="Corrosive sign"/>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0331" y="1825625"/>
            <a:ext cx="4351338" cy="4351338"/>
          </a:xfrm>
        </p:spPr>
      </p:pic>
    </p:spTree>
    <p:extLst>
      <p:ext uri="{BB962C8B-B14F-4D97-AF65-F5344CB8AC3E}">
        <p14:creationId xmlns:p14="http://schemas.microsoft.com/office/powerpoint/2010/main" val="1006901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AA93-CCF6-46D8-9090-3D6AB536A3A7}"/>
              </a:ext>
            </a:extLst>
          </p:cNvPr>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Compressed Gas</a:t>
            </a:r>
          </a:p>
        </p:txBody>
      </p:sp>
      <p:pic>
        <p:nvPicPr>
          <p:cNvPr id="4" name="Content Placeholder 3" descr="A drawing of a person&#10;&#10;Description generated with medium confidence" title="Gases Under pressure">
            <a:extLst>
              <a:ext uri="{FF2B5EF4-FFF2-40B4-BE49-F238E27FC236}">
                <a16:creationId xmlns:a16="http://schemas.microsoft.com/office/drawing/2014/main" id="{EC2ED3BF-EF79-45E4-8C33-10DFBFB3F98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27088" y="1758485"/>
            <a:ext cx="4530067" cy="4530067"/>
          </a:xfrm>
          <a:prstGeom prst="rect">
            <a:avLst/>
          </a:prstGeom>
        </p:spPr>
      </p:pic>
      <p:sp>
        <p:nvSpPr>
          <p:cNvPr id="3" name="Slide Number Placeholder 2">
            <a:extLst>
              <a:ext uri="{FF2B5EF4-FFF2-40B4-BE49-F238E27FC236}">
                <a16:creationId xmlns:a16="http://schemas.microsoft.com/office/drawing/2014/main" id="{9B892BCA-1DDD-4453-8046-A81272E5A191}"/>
              </a:ext>
            </a:extLst>
          </p:cNvPr>
          <p:cNvSpPr>
            <a:spLocks noGrp="1"/>
          </p:cNvSpPr>
          <p:nvPr>
            <p:ph type="sldNum" sz="quarter" idx="12"/>
          </p:nvPr>
        </p:nvSpPr>
        <p:spPr/>
        <p:txBody>
          <a:bodyPr/>
          <a:lstStyle/>
          <a:p>
            <a:fld id="{FAB71DCC-6F18-4BF8-925D-17424AF05C25}" type="slidenum">
              <a:rPr lang="en-US" smtClean="0"/>
              <a:t>35</a:t>
            </a:fld>
            <a:endParaRPr lang="en-US"/>
          </a:p>
        </p:txBody>
      </p:sp>
      <p:sp>
        <p:nvSpPr>
          <p:cNvPr id="5" name="Footer Placeholder 4">
            <a:extLst>
              <a:ext uri="{FF2B5EF4-FFF2-40B4-BE49-F238E27FC236}">
                <a16:creationId xmlns:a16="http://schemas.microsoft.com/office/drawing/2014/main" id="{16C7FEF8-7760-4791-B3D5-227F0C6A0500}"/>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824048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Health Hazard</a:t>
            </a:r>
          </a:p>
        </p:txBody>
      </p:sp>
      <p:sp>
        <p:nvSpPr>
          <p:cNvPr id="5" name="Footer Placeholder 4">
            <a:extLst>
              <a:ext uri="{FF2B5EF4-FFF2-40B4-BE49-F238E27FC236}">
                <a16:creationId xmlns:a16="http://schemas.microsoft.com/office/drawing/2014/main" id="{DCF2261E-2E29-4491-A6FE-9BD52715DD41}"/>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72DB9A31-2563-4A1C-9DA1-05A102AA2581}"/>
              </a:ext>
            </a:extLst>
          </p:cNvPr>
          <p:cNvSpPr>
            <a:spLocks noGrp="1"/>
          </p:cNvSpPr>
          <p:nvPr>
            <p:ph type="sldNum" sz="quarter" idx="12"/>
          </p:nvPr>
        </p:nvSpPr>
        <p:spPr/>
        <p:txBody>
          <a:bodyPr/>
          <a:lstStyle/>
          <a:p>
            <a:fld id="{FAB71DCC-6F18-4BF8-925D-17424AF05C25}" type="slidenum">
              <a:rPr lang="en-US" smtClean="0"/>
              <a:t>36</a:t>
            </a:fld>
            <a:endParaRPr lang="en-US"/>
          </a:p>
        </p:txBody>
      </p:sp>
      <p:sp>
        <p:nvSpPr>
          <p:cNvPr id="8" name="Content Placeholder 7"/>
          <p:cNvSpPr>
            <a:spLocks noGrp="1"/>
          </p:cNvSpPr>
          <p:nvPr>
            <p:ph sz="half" idx="4294967295"/>
          </p:nvPr>
        </p:nvSpPr>
        <p:spPr>
          <a:xfrm>
            <a:off x="7010400" y="1825625"/>
            <a:ext cx="5181600" cy="4351338"/>
          </a:xfrm>
        </p:spPr>
        <p:txBody>
          <a:bodyPr/>
          <a:lstStyle/>
          <a:p>
            <a:r>
              <a:rPr lang="en-US" dirty="0"/>
              <a:t/>
            </a:r>
            <a:br>
              <a:rPr lang="en-US" dirty="0"/>
            </a:br>
            <a:endParaRPr lang="en-US" dirty="0"/>
          </a:p>
        </p:txBody>
      </p:sp>
      <p:pic>
        <p:nvPicPr>
          <p:cNvPr id="4" name="Content Placeholder 3" title="The symbol for substances hazardous to the human health as implemented by the GH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20331" y="1825625"/>
            <a:ext cx="4351338" cy="4351338"/>
          </a:xfrm>
        </p:spPr>
      </p:pic>
    </p:spTree>
    <p:extLst>
      <p:ext uri="{BB962C8B-B14F-4D97-AF65-F5344CB8AC3E}">
        <p14:creationId xmlns:p14="http://schemas.microsoft.com/office/powerpoint/2010/main" val="2133196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xic To Aquatic Environment " title="Toxic To Aquatic Environment ">
            <a:extLst>
              <a:ext uri="{FF2B5EF4-FFF2-40B4-BE49-F238E27FC236}">
                <a16:creationId xmlns:a16="http://schemas.microsoft.com/office/drawing/2014/main" id="{6CB6DCDD-205C-4902-AF27-36EC9D3305CC}"/>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Toxic To Aquatic Environment </a:t>
            </a:r>
            <a:br>
              <a:rPr lang="en-US" dirty="0">
                <a:latin typeface="Arial" panose="020B0604020202020204" pitchFamily="34" charset="0"/>
                <a:cs typeface="Arial" panose="020B0604020202020204" pitchFamily="34" charset="0"/>
              </a:rPr>
            </a:br>
            <a:endParaRPr lang="en-US" dirty="0"/>
          </a:p>
        </p:txBody>
      </p:sp>
      <p:sp>
        <p:nvSpPr>
          <p:cNvPr id="5" name="Footer Placeholder 4">
            <a:extLst>
              <a:ext uri="{FF2B5EF4-FFF2-40B4-BE49-F238E27FC236}">
                <a16:creationId xmlns:a16="http://schemas.microsoft.com/office/drawing/2014/main" id="{DE58B701-11E2-4E36-8D31-538BC1DAA6B4}"/>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DDF25D9D-1C34-4D0A-AC9F-8406D1674E58}"/>
              </a:ext>
            </a:extLst>
          </p:cNvPr>
          <p:cNvSpPr>
            <a:spLocks noGrp="1"/>
          </p:cNvSpPr>
          <p:nvPr>
            <p:ph type="sldNum" sz="quarter" idx="12"/>
          </p:nvPr>
        </p:nvSpPr>
        <p:spPr/>
        <p:txBody>
          <a:bodyPr/>
          <a:lstStyle/>
          <a:p>
            <a:fld id="{FAB71DCC-6F18-4BF8-925D-17424AF05C25}" type="slidenum">
              <a:rPr lang="en-US" smtClean="0"/>
              <a:t>37</a:t>
            </a:fld>
            <a:endParaRPr lang="en-US"/>
          </a:p>
        </p:txBody>
      </p:sp>
      <p:pic>
        <p:nvPicPr>
          <p:cNvPr id="8" name="Content Placeholder 3" descr="GHS pictogram of a substance Toxic to Aquatic Environment" title="Toxic to Aquatic Environment Pictogram">
            <a:extLst>
              <a:ext uri="{FF2B5EF4-FFF2-40B4-BE49-F238E27FC236}">
                <a16:creationId xmlns:a16="http://schemas.microsoft.com/office/drawing/2014/main" id="{871B5BA0-231F-41C4-B0AE-57EC9B0985B4}"/>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tretch/>
        </p:blipFill>
        <p:spPr>
          <a:xfrm>
            <a:off x="3842407" y="1690688"/>
            <a:ext cx="4197622" cy="4197622"/>
          </a:xfrm>
          <a:prstGeom prst="rect">
            <a:avLst/>
          </a:prstGeom>
        </p:spPr>
      </p:pic>
    </p:spTree>
    <p:extLst>
      <p:ext uri="{BB962C8B-B14F-4D97-AF65-F5344CB8AC3E}">
        <p14:creationId xmlns:p14="http://schemas.microsoft.com/office/powerpoint/2010/main" val="3640350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Harmful Substance</a:t>
            </a:r>
          </a:p>
        </p:txBody>
      </p:sp>
      <p:sp>
        <p:nvSpPr>
          <p:cNvPr id="5" name="Footer Placeholder 4">
            <a:extLst>
              <a:ext uri="{FF2B5EF4-FFF2-40B4-BE49-F238E27FC236}">
                <a16:creationId xmlns:a16="http://schemas.microsoft.com/office/drawing/2014/main" id="{2A08DD59-791A-4B5C-AFAB-705AC7CE7BA0}"/>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781E5411-090B-4C19-8FC2-0674CEA352F3}"/>
              </a:ext>
            </a:extLst>
          </p:cNvPr>
          <p:cNvSpPr>
            <a:spLocks noGrp="1"/>
          </p:cNvSpPr>
          <p:nvPr>
            <p:ph type="sldNum" sz="quarter" idx="12"/>
          </p:nvPr>
        </p:nvSpPr>
        <p:spPr/>
        <p:txBody>
          <a:bodyPr/>
          <a:lstStyle/>
          <a:p>
            <a:fld id="{FAB71DCC-6F18-4BF8-925D-17424AF05C25}" type="slidenum">
              <a:rPr lang="en-US" smtClean="0"/>
              <a:t>38</a:t>
            </a:fld>
            <a:endParaRPr lang="en-US"/>
          </a:p>
        </p:txBody>
      </p:sp>
      <p:pic>
        <p:nvPicPr>
          <p:cNvPr id="4" name="Content Placeholder 3" title="GHS pictogram for harmful substanc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29434" y="1825625"/>
            <a:ext cx="4333131" cy="4351338"/>
          </a:xfrm>
        </p:spPr>
      </p:pic>
    </p:spTree>
    <p:extLst>
      <p:ext uri="{BB962C8B-B14F-4D97-AF65-F5344CB8AC3E}">
        <p14:creationId xmlns:p14="http://schemas.microsoft.com/office/powerpoint/2010/main" val="25500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abeling Hazardous Chemicals&#10;" title="Labeling Hazardous Chemicals">
            <a:extLst>
              <a:ext uri="{FF2B5EF4-FFF2-40B4-BE49-F238E27FC236}">
                <a16:creationId xmlns:a16="http://schemas.microsoft.com/office/drawing/2014/main" id="{0EF149C7-56E3-4F22-A979-90C3992C47DF}"/>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t">
            <a:normAutofit/>
          </a:bodyPr>
          <a:lstStyle/>
          <a:p>
            <a:pPr algn="ctr"/>
            <a:r>
              <a:rPr lang="en-US" b="1" dirty="0"/>
              <a:t>Labeling Hazardous Chemicals</a:t>
            </a:r>
            <a:r>
              <a:rPr lang="en-US" dirty="0"/>
              <a:t/>
            </a:r>
            <a:br>
              <a:rPr lang="en-US" dirty="0"/>
            </a:br>
            <a:endParaRPr lang="en-US" dirty="0"/>
          </a:p>
        </p:txBody>
      </p:sp>
      <p:sp>
        <p:nvSpPr>
          <p:cNvPr id="4" name="Footer Placeholder 3">
            <a:extLst>
              <a:ext uri="{FF2B5EF4-FFF2-40B4-BE49-F238E27FC236}">
                <a16:creationId xmlns:a16="http://schemas.microsoft.com/office/drawing/2014/main" id="{960B161A-76B9-4D0D-A67D-EBCB116E2888}"/>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7381CC48-EF02-40C3-AE47-013E94ABC4C4}"/>
              </a:ext>
            </a:extLst>
          </p:cNvPr>
          <p:cNvSpPr>
            <a:spLocks noGrp="1"/>
          </p:cNvSpPr>
          <p:nvPr>
            <p:ph type="sldNum" sz="quarter" idx="12"/>
          </p:nvPr>
        </p:nvSpPr>
        <p:spPr/>
        <p:txBody>
          <a:bodyPr/>
          <a:lstStyle/>
          <a:p>
            <a:fld id="{FAB71DCC-6F18-4BF8-925D-17424AF05C25}" type="slidenum">
              <a:rPr lang="en-US" smtClean="0"/>
              <a:t>39</a:t>
            </a:fld>
            <a:endParaRPr lang="en-US"/>
          </a:p>
        </p:txBody>
      </p:sp>
    </p:spTree>
    <p:extLst>
      <p:ext uri="{BB962C8B-B14F-4D97-AF65-F5344CB8AC3E}">
        <p14:creationId xmlns:p14="http://schemas.microsoft.com/office/powerpoint/2010/main" val="279560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Chemicals are everywhere, in our environment and in our workplaces. Chemicals present us with a wide range of health hazards (sensitization, skin irritation, mutagenicity, and carcinogenicity) and physical hazards(flammability, corrosiveness and reactivity). We are going to address chemicals present in the workplace under OSHA  29 CFR 1910.1200 &#10;" title="Why….?"/>
          <p:cNvSpPr>
            <a:spLocks noGrp="1"/>
          </p:cNvSpPr>
          <p:nvPr>
            <p:ph type="body" sz="half" idx="2"/>
          </p:nvPr>
        </p:nvSpPr>
        <p:spPr>
          <a:xfrm>
            <a:off x="971059" y="2082389"/>
            <a:ext cx="5440037" cy="3532599"/>
          </a:xfrm>
        </p:spPr>
        <p:txBody>
          <a:bodyPr>
            <a:normAutofit/>
          </a:bodyPr>
          <a:lstStyle/>
          <a:p>
            <a:r>
              <a:rPr lang="en-US" sz="2400" dirty="0"/>
              <a:t>Chemicals are everywhere in the environment, including workplaces. Chemicals present a wide range of health hazards (sensitization, skin irritation, mutagenicity, and carcinogenicity) and physical hazards(flammability, corrosiveness and reactivity). This presentation addresses chemicals present in the workplace under OSHA 29 CFR 1910.1200 </a:t>
            </a:r>
          </a:p>
        </p:txBody>
      </p:sp>
      <p:sp>
        <p:nvSpPr>
          <p:cNvPr id="4" name="Title 3" descr="Why….?" title="Why….?"/>
          <p:cNvSpPr>
            <a:spLocks noGrp="1"/>
          </p:cNvSpPr>
          <p:nvPr>
            <p:ph type="title"/>
          </p:nvPr>
        </p:nvSpPr>
        <p:spPr>
          <a:xfrm>
            <a:off x="1534695" y="1122542"/>
            <a:ext cx="1658448" cy="959847"/>
          </a:xfrm>
        </p:spPr>
        <p:style>
          <a:lnRef idx="1">
            <a:schemeClr val="accent2"/>
          </a:lnRef>
          <a:fillRef idx="2">
            <a:schemeClr val="accent2"/>
          </a:fillRef>
          <a:effectRef idx="1">
            <a:schemeClr val="accent2"/>
          </a:effectRef>
          <a:fontRef idx="minor">
            <a:schemeClr val="dk1"/>
          </a:fontRef>
        </p:style>
        <p:txBody>
          <a:bodyPr/>
          <a:lstStyle/>
          <a:p>
            <a:r>
              <a:rPr lang="en-US" dirty="0"/>
              <a:t>Why….?</a:t>
            </a:r>
          </a:p>
        </p:txBody>
      </p:sp>
      <p:sp>
        <p:nvSpPr>
          <p:cNvPr id="2" name="Slide Number Placeholder 1">
            <a:extLst>
              <a:ext uri="{FF2B5EF4-FFF2-40B4-BE49-F238E27FC236}">
                <a16:creationId xmlns:a16="http://schemas.microsoft.com/office/drawing/2014/main" id="{B563AE9D-1CC9-4BDA-89F9-2206B953A55E}"/>
              </a:ext>
            </a:extLst>
          </p:cNvPr>
          <p:cNvSpPr>
            <a:spLocks noGrp="1"/>
          </p:cNvSpPr>
          <p:nvPr>
            <p:ph type="sldNum" sz="quarter" idx="12"/>
          </p:nvPr>
        </p:nvSpPr>
        <p:spPr/>
        <p:txBody>
          <a:bodyPr/>
          <a:lstStyle/>
          <a:p>
            <a:fld id="{FAB71DCC-6F18-4BF8-925D-17424AF05C25}" type="slidenum">
              <a:rPr lang="en-US" smtClean="0"/>
              <a:t>4</a:t>
            </a:fld>
            <a:endParaRPr lang="en-US"/>
          </a:p>
        </p:txBody>
      </p:sp>
      <p:sp>
        <p:nvSpPr>
          <p:cNvPr id="3" name="Footer Placeholder 2">
            <a:extLst>
              <a:ext uri="{FF2B5EF4-FFF2-40B4-BE49-F238E27FC236}">
                <a16:creationId xmlns:a16="http://schemas.microsoft.com/office/drawing/2014/main" id="{D15B8FFE-7C3A-4BA2-9B9A-76AAB422572C}"/>
              </a:ext>
            </a:extLst>
          </p:cNvPr>
          <p:cNvSpPr>
            <a:spLocks noGrp="1"/>
          </p:cNvSpPr>
          <p:nvPr>
            <p:ph type="ftr" sz="quarter" idx="11"/>
          </p:nvPr>
        </p:nvSpPr>
        <p:spPr/>
        <p:txBody>
          <a:bodyPr/>
          <a:lstStyle/>
          <a:p>
            <a:r>
              <a:rPr lang="en-US" dirty="0"/>
              <a:t> </a:t>
            </a:r>
          </a:p>
        </p:txBody>
      </p:sp>
      <p:pic>
        <p:nvPicPr>
          <p:cNvPr id="8" name="Picture Placeholder 7" title="A-Z of Health &amp; Safety"/>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t="-1147"/>
          <a:stretch/>
        </p:blipFill>
        <p:spPr>
          <a:xfrm>
            <a:off x="6573873" y="720436"/>
            <a:ext cx="5141733" cy="4890655"/>
          </a:xfrm>
        </p:spPr>
      </p:pic>
    </p:spTree>
    <p:extLst>
      <p:ext uri="{BB962C8B-B14F-4D97-AF65-F5344CB8AC3E}">
        <p14:creationId xmlns:p14="http://schemas.microsoft.com/office/powerpoint/2010/main" val="782262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Basic parts of a GHS-compliant label</a:t>
            </a:r>
          </a:p>
        </p:txBody>
      </p:sp>
      <p:pic>
        <p:nvPicPr>
          <p:cNvPr id="7" name="Content Placeholder 9" descr="The basic parts of a GHS-compliant label for n-Propyl Alcohol" title="Parts Of A GHS Label for n-Propyl Alcohol">
            <a:extLst>
              <a:ext uri="{FF2B5EF4-FFF2-40B4-BE49-F238E27FC236}">
                <a16:creationId xmlns:a16="http://schemas.microsoft.com/office/drawing/2014/main" id="{FFA1DE37-9C08-4AB9-B23C-B0E0F6276ED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01805" y="1338146"/>
            <a:ext cx="10851995" cy="5151864"/>
          </a:xfrm>
        </p:spPr>
      </p:pic>
      <p:sp>
        <p:nvSpPr>
          <p:cNvPr id="3" name="Footer Placeholder 2">
            <a:extLst>
              <a:ext uri="{FF2B5EF4-FFF2-40B4-BE49-F238E27FC236}">
                <a16:creationId xmlns:a16="http://schemas.microsoft.com/office/drawing/2014/main" id="{CE08CF8A-6B7B-4CB2-A5AB-440B1399AEA1}"/>
              </a:ext>
            </a:extLst>
          </p:cNvPr>
          <p:cNvSpPr>
            <a:spLocks noGrp="1"/>
          </p:cNvSpPr>
          <p:nvPr>
            <p:ph type="ftr" sz="quarter" idx="11"/>
          </p:nvPr>
        </p:nvSpPr>
        <p:spPr/>
        <p:txBody>
          <a:bodyPr/>
          <a:lstStyle/>
          <a:p>
            <a:r>
              <a:rPr lang="en-US" dirty="0"/>
              <a:t> </a:t>
            </a:r>
          </a:p>
        </p:txBody>
      </p:sp>
      <p:sp>
        <p:nvSpPr>
          <p:cNvPr id="2" name="Slide Number Placeholder 1">
            <a:extLst>
              <a:ext uri="{FF2B5EF4-FFF2-40B4-BE49-F238E27FC236}">
                <a16:creationId xmlns:a16="http://schemas.microsoft.com/office/drawing/2014/main" id="{6C2C9381-7B81-4631-8372-BF234C07BCB6}"/>
              </a:ext>
            </a:extLst>
          </p:cNvPr>
          <p:cNvSpPr>
            <a:spLocks noGrp="1"/>
          </p:cNvSpPr>
          <p:nvPr>
            <p:ph type="sldNum" sz="quarter" idx="12"/>
          </p:nvPr>
        </p:nvSpPr>
        <p:spPr/>
        <p:txBody>
          <a:bodyPr/>
          <a:lstStyle/>
          <a:p>
            <a:fld id="{FAB71DCC-6F18-4BF8-925D-17424AF05C25}" type="slidenum">
              <a:rPr lang="en-US" smtClean="0"/>
              <a:t>40</a:t>
            </a:fld>
            <a:endParaRPr lang="en-US"/>
          </a:p>
        </p:txBody>
      </p:sp>
    </p:spTree>
    <p:extLst>
      <p:ext uri="{BB962C8B-B14F-4D97-AF65-F5344CB8AC3E}">
        <p14:creationId xmlns:p14="http://schemas.microsoft.com/office/powerpoint/2010/main" val="3703035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0EE6-6AFD-4EF5-BFA3-9B86CB374D39}"/>
              </a:ext>
            </a:extLst>
          </p:cNvPr>
          <p:cNvSpPr>
            <a:spLocks noGrp="1"/>
          </p:cNvSpPr>
          <p:nvPr>
            <p:ph type="title"/>
          </p:nvPr>
        </p:nvSpPr>
        <p:spPr>
          <a:xfrm>
            <a:off x="838200" y="365125"/>
            <a:ext cx="10515600" cy="900967"/>
          </a:xfrm>
        </p:spPr>
        <p:style>
          <a:lnRef idx="1">
            <a:schemeClr val="accent2"/>
          </a:lnRef>
          <a:fillRef idx="2">
            <a:schemeClr val="accent2"/>
          </a:fillRef>
          <a:effectRef idx="1">
            <a:schemeClr val="accent2"/>
          </a:effectRef>
          <a:fontRef idx="minor">
            <a:schemeClr val="dk1"/>
          </a:fontRef>
        </p:style>
        <p:txBody>
          <a:bodyPr anchor="t">
            <a:normAutofit/>
          </a:bodyPr>
          <a:lstStyle/>
          <a:p>
            <a:pPr algn="ctr"/>
            <a:r>
              <a:rPr lang="en-US" b="1" dirty="0">
                <a:latin typeface="+mn-lt"/>
              </a:rPr>
              <a:t>Label Elements</a:t>
            </a:r>
            <a:endParaRPr lang="en-US" dirty="0"/>
          </a:p>
        </p:txBody>
      </p:sp>
      <p:sp>
        <p:nvSpPr>
          <p:cNvPr id="3" name="Content Placeholder 2">
            <a:extLst>
              <a:ext uri="{FF2B5EF4-FFF2-40B4-BE49-F238E27FC236}">
                <a16:creationId xmlns:a16="http://schemas.microsoft.com/office/drawing/2014/main" id="{B7C035FE-DBA1-43A8-A65C-BBEE8A26A728}"/>
              </a:ext>
            </a:extLst>
          </p:cNvPr>
          <p:cNvSpPr>
            <a:spLocks noGrp="1"/>
          </p:cNvSpPr>
          <p:nvPr>
            <p:ph idx="1"/>
          </p:nvPr>
        </p:nvSpPr>
        <p:spPr>
          <a:xfrm>
            <a:off x="838200" y="1266092"/>
            <a:ext cx="10515600" cy="4910871"/>
          </a:xfrm>
        </p:spPr>
        <p:txBody>
          <a:bodyPr>
            <a:normAutofit fontScale="77500" lnSpcReduction="20000"/>
          </a:bodyPr>
          <a:lstStyle/>
          <a:p>
            <a:pPr marL="0" indent="0" fontAlgn="t">
              <a:buNone/>
            </a:pPr>
            <a:r>
              <a:rPr lang="en-US" sz="3800" dirty="0"/>
              <a:t>Labels will be located on chemical packaging. Labels must contain these elements:</a:t>
            </a:r>
          </a:p>
          <a:p>
            <a:pPr marL="742950" lvl="0" indent="-742950" fontAlgn="t">
              <a:buFont typeface="+mj-lt"/>
              <a:buAutoNum type="arabicPeriod"/>
            </a:pPr>
            <a:r>
              <a:rPr lang="en-US" sz="3800" dirty="0"/>
              <a:t>Product Identifier</a:t>
            </a:r>
            <a:br>
              <a:rPr lang="en-US" sz="3800" dirty="0"/>
            </a:br>
            <a:endParaRPr lang="en-US" sz="3800" dirty="0"/>
          </a:p>
          <a:p>
            <a:pPr marL="742950" lvl="0" indent="-742950" fontAlgn="t">
              <a:buFont typeface="+mj-lt"/>
              <a:buAutoNum type="arabicPeriod"/>
            </a:pPr>
            <a:r>
              <a:rPr lang="en-US" sz="3800" dirty="0"/>
              <a:t>Signal Word</a:t>
            </a:r>
            <a:br>
              <a:rPr lang="en-US" sz="3800" dirty="0"/>
            </a:br>
            <a:endParaRPr lang="en-US" sz="3800" dirty="0"/>
          </a:p>
          <a:p>
            <a:pPr marL="742950" lvl="0" indent="-742950" fontAlgn="t">
              <a:buFont typeface="+mj-lt"/>
              <a:buAutoNum type="arabicPeriod"/>
            </a:pPr>
            <a:r>
              <a:rPr lang="en-US" sz="3800" dirty="0"/>
              <a:t>Pictogram</a:t>
            </a:r>
            <a:br>
              <a:rPr lang="en-US" sz="3800" dirty="0"/>
            </a:br>
            <a:endParaRPr lang="en-US" sz="3800" dirty="0"/>
          </a:p>
          <a:p>
            <a:pPr marL="742950" lvl="0" indent="-742950" fontAlgn="t">
              <a:buFont typeface="+mj-lt"/>
              <a:buAutoNum type="arabicPeriod"/>
            </a:pPr>
            <a:r>
              <a:rPr lang="en-US" sz="3800" dirty="0"/>
              <a:t>Hazard Statement</a:t>
            </a:r>
            <a:br>
              <a:rPr lang="en-US" sz="3800" dirty="0"/>
            </a:br>
            <a:endParaRPr lang="en-US" sz="3800" dirty="0"/>
          </a:p>
          <a:p>
            <a:pPr marL="742950" lvl="0" indent="-742950" fontAlgn="t">
              <a:buFont typeface="+mj-lt"/>
              <a:buAutoNum type="arabicPeriod"/>
            </a:pPr>
            <a:r>
              <a:rPr lang="en-US" sz="3800" dirty="0"/>
              <a:t>Precautionary Statements</a:t>
            </a:r>
            <a:br>
              <a:rPr lang="en-US" sz="3800" dirty="0"/>
            </a:br>
            <a:endParaRPr lang="en-US" sz="3800" dirty="0"/>
          </a:p>
          <a:p>
            <a:pPr marL="742950" lvl="0" indent="-742950" fontAlgn="t">
              <a:buFont typeface="+mj-lt"/>
              <a:buAutoNum type="arabicPeriod"/>
            </a:pPr>
            <a:r>
              <a:rPr lang="en-US" sz="3800" dirty="0"/>
              <a:t>Name, address, phone of manufacturer, distributor, importer</a:t>
            </a:r>
          </a:p>
          <a:p>
            <a:endParaRPr lang="en-US" dirty="0"/>
          </a:p>
        </p:txBody>
      </p:sp>
      <p:sp>
        <p:nvSpPr>
          <p:cNvPr id="4" name="Slide Number Placeholder 3">
            <a:extLst>
              <a:ext uri="{FF2B5EF4-FFF2-40B4-BE49-F238E27FC236}">
                <a16:creationId xmlns:a16="http://schemas.microsoft.com/office/drawing/2014/main" id="{B24B9160-B727-4CBD-B8FC-5B52277C390A}"/>
              </a:ext>
            </a:extLst>
          </p:cNvPr>
          <p:cNvSpPr>
            <a:spLocks noGrp="1"/>
          </p:cNvSpPr>
          <p:nvPr>
            <p:ph type="sldNum" sz="quarter" idx="12"/>
          </p:nvPr>
        </p:nvSpPr>
        <p:spPr/>
        <p:txBody>
          <a:bodyPr/>
          <a:lstStyle/>
          <a:p>
            <a:fld id="{FAB71DCC-6F18-4BF8-925D-17424AF05C25}" type="slidenum">
              <a:rPr lang="en-US" smtClean="0"/>
              <a:t>41</a:t>
            </a:fld>
            <a:endParaRPr lang="en-US"/>
          </a:p>
        </p:txBody>
      </p:sp>
      <p:sp>
        <p:nvSpPr>
          <p:cNvPr id="5" name="Footer Placeholder 4">
            <a:extLst>
              <a:ext uri="{FF2B5EF4-FFF2-40B4-BE49-F238E27FC236}">
                <a16:creationId xmlns:a16="http://schemas.microsoft.com/office/drawing/2014/main" id="{5CED0481-0D58-4B7C-8598-E2BCCFD8BA6A}"/>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064888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412F-2301-42A4-A6AD-F916D8D11223}"/>
              </a:ext>
            </a:extLst>
          </p:cNvPr>
          <p:cNvSpPr>
            <a:spLocks noGrp="1"/>
          </p:cNvSpPr>
          <p:nvPr>
            <p:ph type="title"/>
          </p:nvPr>
        </p:nvSpPr>
        <p:spPr/>
        <p:txBody>
          <a:bodyPr/>
          <a:lstStyle/>
          <a:p>
            <a:r>
              <a:rPr lang="en-US" b="1" dirty="0"/>
              <a:t>1. Product Identifier</a:t>
            </a:r>
            <a:endParaRPr lang="en-US" dirty="0"/>
          </a:p>
        </p:txBody>
      </p:sp>
      <p:sp>
        <p:nvSpPr>
          <p:cNvPr id="3" name="Content Placeholder 2">
            <a:extLst>
              <a:ext uri="{FF2B5EF4-FFF2-40B4-BE49-F238E27FC236}">
                <a16:creationId xmlns:a16="http://schemas.microsoft.com/office/drawing/2014/main" id="{8415C7BD-813C-4E06-954F-53B02E06FEB5}"/>
              </a:ext>
            </a:extLst>
          </p:cNvPr>
          <p:cNvSpPr>
            <a:spLocks noGrp="1"/>
          </p:cNvSpPr>
          <p:nvPr>
            <p:ph idx="1"/>
          </p:nvPr>
        </p:nvSpPr>
        <p:spPr/>
        <p:txBody>
          <a:bodyPr/>
          <a:lstStyle/>
          <a:p>
            <a:pPr lvl="0" fontAlgn="t"/>
            <a:r>
              <a:rPr lang="en-US" dirty="0"/>
              <a:t>Chemical Name</a:t>
            </a:r>
            <a:br>
              <a:rPr lang="en-US" dirty="0"/>
            </a:br>
            <a:endParaRPr lang="en-US" dirty="0"/>
          </a:p>
          <a:p>
            <a:pPr lvl="0" fontAlgn="t"/>
            <a:r>
              <a:rPr lang="en-US" dirty="0"/>
              <a:t>Code number or batch number</a:t>
            </a:r>
            <a:br>
              <a:rPr lang="en-US" dirty="0"/>
            </a:br>
            <a:endParaRPr lang="en-US" dirty="0"/>
          </a:p>
          <a:p>
            <a:pPr lvl="0" fontAlgn="t"/>
            <a:r>
              <a:rPr lang="en-US" b="1" i="1" dirty="0"/>
              <a:t>Manufacturer, importer or distributor</a:t>
            </a:r>
            <a:r>
              <a:rPr lang="en-US" dirty="0"/>
              <a:t> can decide the appropriate product identifier</a:t>
            </a:r>
            <a:br>
              <a:rPr lang="en-US" dirty="0"/>
            </a:br>
            <a:endParaRPr lang="en-US" dirty="0"/>
          </a:p>
          <a:p>
            <a:pPr lvl="0" fontAlgn="t"/>
            <a:r>
              <a:rPr lang="en-US" dirty="0"/>
              <a:t>Product identifier must be both on the label and in Section 1 of the SDS (Identification)</a:t>
            </a:r>
          </a:p>
          <a:p>
            <a:pPr marL="0" indent="0">
              <a:buNone/>
            </a:pPr>
            <a:endParaRPr lang="en-US" dirty="0"/>
          </a:p>
        </p:txBody>
      </p:sp>
      <p:sp>
        <p:nvSpPr>
          <p:cNvPr id="4" name="Slide Number Placeholder 3">
            <a:extLst>
              <a:ext uri="{FF2B5EF4-FFF2-40B4-BE49-F238E27FC236}">
                <a16:creationId xmlns:a16="http://schemas.microsoft.com/office/drawing/2014/main" id="{2D39B36C-1213-4596-B122-6BC7D9DBBE1F}"/>
              </a:ext>
            </a:extLst>
          </p:cNvPr>
          <p:cNvSpPr>
            <a:spLocks noGrp="1"/>
          </p:cNvSpPr>
          <p:nvPr>
            <p:ph type="sldNum" sz="quarter" idx="12"/>
          </p:nvPr>
        </p:nvSpPr>
        <p:spPr/>
        <p:txBody>
          <a:bodyPr/>
          <a:lstStyle/>
          <a:p>
            <a:fld id="{FAB71DCC-6F18-4BF8-925D-17424AF05C25}" type="slidenum">
              <a:rPr lang="en-US" smtClean="0"/>
              <a:t>42</a:t>
            </a:fld>
            <a:endParaRPr lang="en-US"/>
          </a:p>
        </p:txBody>
      </p:sp>
      <p:sp>
        <p:nvSpPr>
          <p:cNvPr id="5" name="Footer Placeholder 4">
            <a:extLst>
              <a:ext uri="{FF2B5EF4-FFF2-40B4-BE49-F238E27FC236}">
                <a16:creationId xmlns:a16="http://schemas.microsoft.com/office/drawing/2014/main" id="{96E0DB5D-7E84-44D6-9317-9623C46EED98}"/>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20835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5292-256F-4F16-A6F2-D71D42BDEECF}"/>
              </a:ext>
            </a:extLst>
          </p:cNvPr>
          <p:cNvSpPr>
            <a:spLocks noGrp="1"/>
          </p:cNvSpPr>
          <p:nvPr>
            <p:ph type="title"/>
          </p:nvPr>
        </p:nvSpPr>
        <p:spPr/>
        <p:txBody>
          <a:bodyPr/>
          <a:lstStyle/>
          <a:p>
            <a:r>
              <a:rPr lang="en-US" b="1" dirty="0"/>
              <a:t>2. Signal Word</a:t>
            </a:r>
            <a:r>
              <a:rPr lang="en-US" dirty="0"/>
              <a:t/>
            </a:r>
            <a:br>
              <a:rPr lang="en-US" dirty="0"/>
            </a:br>
            <a:endParaRPr lang="en-US" dirty="0"/>
          </a:p>
        </p:txBody>
      </p:sp>
      <p:sp>
        <p:nvSpPr>
          <p:cNvPr id="3" name="Content Placeholder 2">
            <a:extLst>
              <a:ext uri="{FF2B5EF4-FFF2-40B4-BE49-F238E27FC236}">
                <a16:creationId xmlns:a16="http://schemas.microsoft.com/office/drawing/2014/main" id="{43FCABB4-F2B7-4D9F-A2E1-3260B1194568}"/>
              </a:ext>
            </a:extLst>
          </p:cNvPr>
          <p:cNvSpPr>
            <a:spLocks noGrp="1"/>
          </p:cNvSpPr>
          <p:nvPr>
            <p:ph idx="1"/>
          </p:nvPr>
        </p:nvSpPr>
        <p:spPr/>
        <p:txBody>
          <a:bodyPr>
            <a:normAutofit lnSpcReduction="10000"/>
          </a:bodyPr>
          <a:lstStyle/>
          <a:p>
            <a:pPr lvl="0" fontAlgn="t">
              <a:buFont typeface="Wingdings" panose="05000000000000000000" pitchFamily="2" charset="2"/>
              <a:buChar char="ü"/>
            </a:pPr>
            <a:r>
              <a:rPr lang="en-US" dirty="0"/>
              <a:t>Used to indicate the relative level of severity of hazard and alert the reader to a potential hazard on the label.</a:t>
            </a:r>
          </a:p>
          <a:p>
            <a:pPr lvl="0" fontAlgn="t">
              <a:buFont typeface="Wingdings" panose="05000000000000000000" pitchFamily="2" charset="2"/>
              <a:buChar char="ü"/>
            </a:pPr>
            <a:r>
              <a:rPr lang="en-US" dirty="0"/>
              <a:t>Two Words: </a:t>
            </a:r>
            <a:r>
              <a:rPr lang="en-US" b="1" dirty="0"/>
              <a:t>"Danger"</a:t>
            </a:r>
            <a:r>
              <a:rPr lang="en-US" dirty="0"/>
              <a:t> and </a:t>
            </a:r>
            <a:r>
              <a:rPr lang="en-US" b="1" dirty="0"/>
              <a:t>"Warning."</a:t>
            </a:r>
            <a:endParaRPr lang="en-US" dirty="0"/>
          </a:p>
          <a:p>
            <a:pPr lvl="0" fontAlgn="t">
              <a:buFont typeface="Wingdings" panose="05000000000000000000" pitchFamily="2" charset="2"/>
              <a:buChar char="ü"/>
            </a:pPr>
            <a:r>
              <a:rPr lang="en-US" b="1" dirty="0"/>
              <a:t>"Danger"</a:t>
            </a:r>
            <a:r>
              <a:rPr lang="en-US" dirty="0"/>
              <a:t> is used for more severe hazards.</a:t>
            </a:r>
          </a:p>
          <a:p>
            <a:pPr lvl="0" fontAlgn="t">
              <a:buFont typeface="Wingdings" panose="05000000000000000000" pitchFamily="2" charset="2"/>
              <a:buChar char="ü"/>
            </a:pPr>
            <a:r>
              <a:rPr lang="en-US" b="1" dirty="0"/>
              <a:t>"Warning"</a:t>
            </a:r>
            <a:r>
              <a:rPr lang="en-US" dirty="0"/>
              <a:t> is used for less severe hazards.</a:t>
            </a:r>
          </a:p>
          <a:p>
            <a:pPr lvl="0" fontAlgn="t">
              <a:buFont typeface="Wingdings" panose="05000000000000000000" pitchFamily="2" charset="2"/>
              <a:buChar char="ü"/>
            </a:pPr>
            <a:r>
              <a:rPr lang="en-US" dirty="0"/>
              <a:t>There will only be one signal word on the label no matter how many hazards a chemical may have.</a:t>
            </a:r>
          </a:p>
          <a:p>
            <a:pPr lvl="0" fontAlgn="t">
              <a:buFont typeface="Wingdings" panose="05000000000000000000" pitchFamily="2" charset="2"/>
              <a:buChar char="ü"/>
            </a:pPr>
            <a:r>
              <a:rPr lang="en-US" dirty="0"/>
              <a:t>If one of the hazards warrants a </a:t>
            </a:r>
            <a:r>
              <a:rPr lang="en-US" b="1" dirty="0"/>
              <a:t>"Danger"</a:t>
            </a:r>
            <a:r>
              <a:rPr lang="en-US" dirty="0"/>
              <a:t> signal word and another warrants the signal word </a:t>
            </a:r>
            <a:r>
              <a:rPr lang="en-US" b="1" dirty="0"/>
              <a:t>"Warning,"</a:t>
            </a:r>
            <a:r>
              <a:rPr lang="en-US" dirty="0"/>
              <a:t> then only </a:t>
            </a:r>
            <a:r>
              <a:rPr lang="en-US" b="1" dirty="0"/>
              <a:t>"Danger"</a:t>
            </a:r>
            <a:r>
              <a:rPr lang="en-US" dirty="0"/>
              <a:t> should appear on the label</a:t>
            </a:r>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52F3C63F-ADA5-4D84-8BC4-28B24A4B5D0B}"/>
              </a:ext>
            </a:extLst>
          </p:cNvPr>
          <p:cNvSpPr>
            <a:spLocks noGrp="1"/>
          </p:cNvSpPr>
          <p:nvPr>
            <p:ph type="sldNum" sz="quarter" idx="12"/>
          </p:nvPr>
        </p:nvSpPr>
        <p:spPr/>
        <p:txBody>
          <a:bodyPr/>
          <a:lstStyle/>
          <a:p>
            <a:fld id="{FAB71DCC-6F18-4BF8-925D-17424AF05C25}" type="slidenum">
              <a:rPr lang="en-US" smtClean="0"/>
              <a:t>43</a:t>
            </a:fld>
            <a:endParaRPr lang="en-US"/>
          </a:p>
        </p:txBody>
      </p:sp>
      <p:sp>
        <p:nvSpPr>
          <p:cNvPr id="5" name="Footer Placeholder 4">
            <a:extLst>
              <a:ext uri="{FF2B5EF4-FFF2-40B4-BE49-F238E27FC236}">
                <a16:creationId xmlns:a16="http://schemas.microsoft.com/office/drawing/2014/main" id="{AD20CFFB-6C1A-49D0-83ED-7D5A3367E4F8}"/>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211761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6D98-AB1A-492F-82B7-B6E9E56221CB}"/>
              </a:ext>
            </a:extLst>
          </p:cNvPr>
          <p:cNvSpPr>
            <a:spLocks noGrp="1"/>
          </p:cNvSpPr>
          <p:nvPr>
            <p:ph type="title"/>
          </p:nvPr>
        </p:nvSpPr>
        <p:spPr/>
        <p:txBody>
          <a:bodyPr/>
          <a:lstStyle/>
          <a:p>
            <a:pPr algn="ctr"/>
            <a:r>
              <a:rPr lang="en-US" b="1" dirty="0"/>
              <a:t>Self-Reactive Chemicals</a:t>
            </a:r>
          </a:p>
        </p:txBody>
      </p:sp>
      <p:sp>
        <p:nvSpPr>
          <p:cNvPr id="3" name="Content Placeholder 2">
            <a:extLst>
              <a:ext uri="{FF2B5EF4-FFF2-40B4-BE49-F238E27FC236}">
                <a16:creationId xmlns:a16="http://schemas.microsoft.com/office/drawing/2014/main" id="{C26D58A5-B375-4BA2-87A6-E1D9A82258F8}"/>
              </a:ext>
            </a:extLst>
          </p:cNvPr>
          <p:cNvSpPr>
            <a:spLocks noGrp="1"/>
          </p:cNvSpPr>
          <p:nvPr>
            <p:ph idx="1"/>
          </p:nvPr>
        </p:nvSpPr>
        <p:spPr/>
        <p:txBody>
          <a:bodyPr/>
          <a:lstStyle/>
          <a:p>
            <a:pPr>
              <a:lnSpc>
                <a:spcPct val="150000"/>
              </a:lnSpc>
            </a:pPr>
            <a:r>
              <a:rPr lang="en-US" dirty="0"/>
              <a:t>There Are Two (2) Broad Categories Of Self-</a:t>
            </a:r>
            <a:r>
              <a:rPr lang="en-US" dirty="0" err="1"/>
              <a:t>Reactives</a:t>
            </a:r>
            <a:r>
              <a:rPr lang="en-US" dirty="0"/>
              <a:t> : </a:t>
            </a:r>
          </a:p>
          <a:p>
            <a:pPr lvl="1">
              <a:lnSpc>
                <a:spcPct val="150000"/>
              </a:lnSpc>
            </a:pPr>
            <a:r>
              <a:rPr lang="en-US" dirty="0"/>
              <a:t>Those That Will Explode </a:t>
            </a:r>
          </a:p>
          <a:p>
            <a:pPr lvl="1">
              <a:lnSpc>
                <a:spcPct val="150000"/>
              </a:lnSpc>
            </a:pPr>
            <a:r>
              <a:rPr lang="en-US" dirty="0"/>
              <a:t>Those That Will Just Burn. </a:t>
            </a:r>
          </a:p>
          <a:p>
            <a:pPr marL="457200" lvl="1" indent="0">
              <a:lnSpc>
                <a:spcPct val="150000"/>
              </a:lnSpc>
              <a:buNone/>
            </a:pPr>
            <a:r>
              <a:rPr lang="en-US" dirty="0"/>
              <a:t>If heating may cause an explosion, the signal word must be </a:t>
            </a:r>
            <a:r>
              <a:rPr lang="en-US" b="1" u="sng" dirty="0">
                <a:solidFill>
                  <a:srgbClr val="FF0000"/>
                </a:solidFill>
              </a:rPr>
              <a:t>DANGER</a:t>
            </a:r>
            <a:r>
              <a:rPr lang="en-US" b="1" u="sng" dirty="0"/>
              <a:t>. </a:t>
            </a:r>
            <a:r>
              <a:rPr lang="en-US" dirty="0"/>
              <a:t>If the signal word Is </a:t>
            </a:r>
            <a:r>
              <a:rPr lang="en-US" b="1" i="1" u="sng" dirty="0">
                <a:ln w="19050">
                  <a:solidFill>
                    <a:schemeClr val="tx1"/>
                  </a:solidFill>
                </a:ln>
                <a:solidFill>
                  <a:srgbClr val="FFC000"/>
                </a:solidFill>
              </a:rPr>
              <a:t>WARNING</a:t>
            </a:r>
            <a:r>
              <a:rPr lang="en-US" dirty="0"/>
              <a:t>, the chemical can still catch on fire with enough heating, but will not explode.</a:t>
            </a:r>
          </a:p>
        </p:txBody>
      </p:sp>
      <p:sp>
        <p:nvSpPr>
          <p:cNvPr id="5" name="Footer Placeholder 4">
            <a:extLst>
              <a:ext uri="{FF2B5EF4-FFF2-40B4-BE49-F238E27FC236}">
                <a16:creationId xmlns:a16="http://schemas.microsoft.com/office/drawing/2014/main" id="{5AF71900-B1ED-4259-AC1A-191F4E39BA96}"/>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5F4F5F5E-2402-4A32-AEC9-C12933A4D7FD}"/>
              </a:ext>
            </a:extLst>
          </p:cNvPr>
          <p:cNvSpPr>
            <a:spLocks noGrp="1"/>
          </p:cNvSpPr>
          <p:nvPr>
            <p:ph type="sldNum" sz="quarter" idx="12"/>
          </p:nvPr>
        </p:nvSpPr>
        <p:spPr/>
        <p:txBody>
          <a:bodyPr/>
          <a:lstStyle/>
          <a:p>
            <a:fld id="{FAB71DCC-6F18-4BF8-925D-17424AF05C25}" type="slidenum">
              <a:rPr lang="en-US" smtClean="0"/>
              <a:t>44</a:t>
            </a:fld>
            <a:endParaRPr lang="en-US"/>
          </a:p>
        </p:txBody>
      </p:sp>
    </p:spTree>
    <p:extLst>
      <p:ext uri="{BB962C8B-B14F-4D97-AF65-F5344CB8AC3E}">
        <p14:creationId xmlns:p14="http://schemas.microsoft.com/office/powerpoint/2010/main" val="3194212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ctogram" title="Pictogram">
            <a:extLst>
              <a:ext uri="{FF2B5EF4-FFF2-40B4-BE49-F238E27FC236}">
                <a16:creationId xmlns:a16="http://schemas.microsoft.com/office/drawing/2014/main" id="{95B1F70D-10D5-43D2-8D6E-C42CC0177C01}"/>
              </a:ext>
            </a:extLst>
          </p:cNvPr>
          <p:cNvSpPr>
            <a:spLocks noGrp="1"/>
          </p:cNvSpPr>
          <p:nvPr>
            <p:ph type="title"/>
          </p:nvPr>
        </p:nvSpPr>
        <p:spPr/>
        <p:txBody>
          <a:bodyPr/>
          <a:lstStyle/>
          <a:p>
            <a:r>
              <a:rPr lang="en-US" b="1" dirty="0"/>
              <a:t>3. Pictogram</a:t>
            </a:r>
            <a:endParaRPr lang="en-US" dirty="0"/>
          </a:p>
        </p:txBody>
      </p:sp>
      <p:pic>
        <p:nvPicPr>
          <p:cNvPr id="5" name="Content Placeholder 4" descr="hazard pictograms" title="hazard pictograms">
            <a:extLst>
              <a:ext uri="{FF2B5EF4-FFF2-40B4-BE49-F238E27FC236}">
                <a16:creationId xmlns:a16="http://schemas.microsoft.com/office/drawing/2014/main" id="{98A92C88-2EE2-45EB-8909-0B5056B04A95}"/>
              </a:ext>
            </a:extLst>
          </p:cNvPr>
          <p:cNvPicPr>
            <a:picLocks noGrp="1" noChangeAspect="1"/>
          </p:cNvPicPr>
          <p:nvPr>
            <p:ph idx="1"/>
          </p:nvPr>
        </p:nvPicPr>
        <p:blipFill>
          <a:blip r:embed="rId3">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1494692" y="1545209"/>
            <a:ext cx="8792308" cy="3373049"/>
          </a:xfrm>
        </p:spPr>
      </p:pic>
      <p:sp>
        <p:nvSpPr>
          <p:cNvPr id="3" name="Slide Number Placeholder 2">
            <a:extLst>
              <a:ext uri="{FF2B5EF4-FFF2-40B4-BE49-F238E27FC236}">
                <a16:creationId xmlns:a16="http://schemas.microsoft.com/office/drawing/2014/main" id="{0BE56601-77DA-4FFD-A4BD-06C69C034B5D}"/>
              </a:ext>
            </a:extLst>
          </p:cNvPr>
          <p:cNvSpPr>
            <a:spLocks noGrp="1"/>
          </p:cNvSpPr>
          <p:nvPr>
            <p:ph type="sldNum" sz="quarter" idx="12"/>
          </p:nvPr>
        </p:nvSpPr>
        <p:spPr/>
        <p:txBody>
          <a:bodyPr/>
          <a:lstStyle/>
          <a:p>
            <a:fld id="{FAB71DCC-6F18-4BF8-925D-17424AF05C25}" type="slidenum">
              <a:rPr lang="en-US" smtClean="0"/>
              <a:t>45</a:t>
            </a:fld>
            <a:endParaRPr lang="en-US"/>
          </a:p>
        </p:txBody>
      </p:sp>
      <p:sp>
        <p:nvSpPr>
          <p:cNvPr id="4" name="Footer Placeholder 3">
            <a:extLst>
              <a:ext uri="{FF2B5EF4-FFF2-40B4-BE49-F238E27FC236}">
                <a16:creationId xmlns:a16="http://schemas.microsoft.com/office/drawing/2014/main" id="{0210C574-BDFE-475D-96B0-8A7772AEADE0}"/>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847569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832E-7ADC-413B-A893-34FC0E7852C4}"/>
              </a:ext>
            </a:extLst>
          </p:cNvPr>
          <p:cNvSpPr>
            <a:spLocks noGrp="1"/>
          </p:cNvSpPr>
          <p:nvPr>
            <p:ph type="title"/>
          </p:nvPr>
        </p:nvSpPr>
        <p:spPr/>
        <p:txBody>
          <a:bodyPr/>
          <a:lstStyle/>
          <a:p>
            <a:r>
              <a:rPr lang="en-US" b="1" dirty="0"/>
              <a:t>4. Hazard Statement</a:t>
            </a:r>
            <a:endParaRPr lang="en-US" dirty="0"/>
          </a:p>
        </p:txBody>
      </p:sp>
      <p:sp>
        <p:nvSpPr>
          <p:cNvPr id="3" name="Content Placeholder 2">
            <a:extLst>
              <a:ext uri="{FF2B5EF4-FFF2-40B4-BE49-F238E27FC236}">
                <a16:creationId xmlns:a16="http://schemas.microsoft.com/office/drawing/2014/main" id="{07743254-4E56-4C87-AFA5-9D7F0924F416}"/>
              </a:ext>
            </a:extLst>
          </p:cNvPr>
          <p:cNvSpPr>
            <a:spLocks noGrp="1"/>
          </p:cNvSpPr>
          <p:nvPr>
            <p:ph idx="1"/>
          </p:nvPr>
        </p:nvSpPr>
        <p:spPr/>
        <p:txBody>
          <a:bodyPr/>
          <a:lstStyle/>
          <a:p>
            <a:pPr lvl="0">
              <a:buFont typeface="Wingdings" panose="05000000000000000000" pitchFamily="2" charset="2"/>
              <a:buChar char="ü"/>
            </a:pPr>
            <a:r>
              <a:rPr lang="en-US" dirty="0"/>
              <a:t>Describe the nature of the hazard(s) of a chemical. </a:t>
            </a:r>
            <a:br>
              <a:rPr lang="en-US" dirty="0"/>
            </a:br>
            <a:r>
              <a:rPr lang="en-US" i="1" dirty="0"/>
              <a:t>For example: "Causes damage to kidneys through prolonged or repeated exposure when absorbed through the skin."</a:t>
            </a:r>
            <a:r>
              <a:rPr lang="en-US" dirty="0"/>
              <a:t> </a:t>
            </a:r>
          </a:p>
          <a:p>
            <a:pPr lvl="0">
              <a:buFont typeface="Wingdings" panose="05000000000000000000" pitchFamily="2" charset="2"/>
              <a:buChar char="ü"/>
            </a:pPr>
            <a:r>
              <a:rPr lang="en-US" dirty="0"/>
              <a:t>All of the applicable hazard statements must appear on the label.</a:t>
            </a:r>
          </a:p>
          <a:p>
            <a:pPr lvl="0">
              <a:buFont typeface="Wingdings" panose="05000000000000000000" pitchFamily="2" charset="2"/>
              <a:buChar char="ü"/>
            </a:pPr>
            <a:r>
              <a:rPr lang="en-US" dirty="0"/>
              <a:t>Hazard statements may be combined where appropriate to reduce redundancies and improve readability.</a:t>
            </a:r>
          </a:p>
          <a:p>
            <a:pPr lvl="0">
              <a:buFont typeface="Wingdings" panose="05000000000000000000" pitchFamily="2" charset="2"/>
              <a:buChar char="ü"/>
            </a:pPr>
            <a:r>
              <a:rPr lang="en-US" dirty="0"/>
              <a:t>Hazard statements are specific to the hazard classification categories.</a:t>
            </a:r>
          </a:p>
          <a:p>
            <a:pPr lvl="0">
              <a:buFont typeface="Wingdings" panose="05000000000000000000" pitchFamily="2" charset="2"/>
              <a:buChar char="ü"/>
            </a:pPr>
            <a:r>
              <a:rPr lang="en-US" dirty="0"/>
              <a:t>Chemical users should always see the same statement for the same hazards, no matter what the chemical is or who produces it.</a:t>
            </a:r>
          </a:p>
          <a:p>
            <a:endParaRPr lang="en-US" dirty="0"/>
          </a:p>
        </p:txBody>
      </p:sp>
      <p:sp>
        <p:nvSpPr>
          <p:cNvPr id="4" name="Slide Number Placeholder 3">
            <a:extLst>
              <a:ext uri="{FF2B5EF4-FFF2-40B4-BE49-F238E27FC236}">
                <a16:creationId xmlns:a16="http://schemas.microsoft.com/office/drawing/2014/main" id="{F006A8CC-31A0-437E-B783-199B3D2D5C5A}"/>
              </a:ext>
            </a:extLst>
          </p:cNvPr>
          <p:cNvSpPr>
            <a:spLocks noGrp="1"/>
          </p:cNvSpPr>
          <p:nvPr>
            <p:ph type="sldNum" sz="quarter" idx="12"/>
          </p:nvPr>
        </p:nvSpPr>
        <p:spPr/>
        <p:txBody>
          <a:bodyPr/>
          <a:lstStyle/>
          <a:p>
            <a:fld id="{FAB71DCC-6F18-4BF8-925D-17424AF05C25}" type="slidenum">
              <a:rPr lang="en-US" smtClean="0"/>
              <a:t>46</a:t>
            </a:fld>
            <a:endParaRPr lang="en-US"/>
          </a:p>
        </p:txBody>
      </p:sp>
      <p:sp>
        <p:nvSpPr>
          <p:cNvPr id="5" name="Footer Placeholder 4">
            <a:extLst>
              <a:ext uri="{FF2B5EF4-FFF2-40B4-BE49-F238E27FC236}">
                <a16:creationId xmlns:a16="http://schemas.microsoft.com/office/drawing/2014/main" id="{70CCAE78-5DE0-4DB5-88CE-D53234F4ED8D}"/>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097163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5348-E6DC-4805-B15F-4FEC8CF1DC4B}"/>
              </a:ext>
            </a:extLst>
          </p:cNvPr>
          <p:cNvSpPr>
            <a:spLocks noGrp="1"/>
          </p:cNvSpPr>
          <p:nvPr>
            <p:ph type="title"/>
          </p:nvPr>
        </p:nvSpPr>
        <p:spPr/>
        <p:txBody>
          <a:bodyPr/>
          <a:lstStyle/>
          <a:p>
            <a:r>
              <a:rPr lang="en-US" b="1" dirty="0"/>
              <a:t>5. Precautionary Statement</a:t>
            </a:r>
            <a:r>
              <a:rPr lang="en-US" dirty="0"/>
              <a:t/>
            </a:r>
            <a:br>
              <a:rPr lang="en-US" dirty="0"/>
            </a:br>
            <a:endParaRPr lang="en-US" dirty="0"/>
          </a:p>
        </p:txBody>
      </p:sp>
      <p:sp>
        <p:nvSpPr>
          <p:cNvPr id="3" name="Content Placeholder 2">
            <a:extLst>
              <a:ext uri="{FF2B5EF4-FFF2-40B4-BE49-F238E27FC236}">
                <a16:creationId xmlns:a16="http://schemas.microsoft.com/office/drawing/2014/main" id="{82C55CB3-4BBA-44F1-BF41-6AFE63BE8252}"/>
              </a:ext>
            </a:extLst>
          </p:cNvPr>
          <p:cNvSpPr>
            <a:spLocks noGrp="1"/>
          </p:cNvSpPr>
          <p:nvPr>
            <p:ph idx="1"/>
          </p:nvPr>
        </p:nvSpPr>
        <p:spPr/>
        <p:txBody>
          <a:bodyPr/>
          <a:lstStyle/>
          <a:p>
            <a:r>
              <a:rPr lang="en-US" dirty="0"/>
              <a:t>Phrase that describes recommended measures that should be taken to minimize or prevent adverse effects resulting from exposure to a hazardous chemical or improper storage or handling.</a:t>
            </a:r>
          </a:p>
          <a:p>
            <a:pPr lvl="1"/>
            <a:r>
              <a:rPr lang="en-US" dirty="0"/>
              <a:t>EXAMPLE:</a:t>
            </a:r>
          </a:p>
          <a:p>
            <a:pPr marL="457200" lvl="1" indent="0">
              <a:buNone/>
            </a:pPr>
            <a:r>
              <a:rPr lang="en-US" i="1" dirty="0"/>
              <a:t>“ Keep away from heat/sparks/open flames/hot surfaces. No Smoking. Avoid breathing fumes/mists/vapors/spray. Wear protective gloves/protective clothing/ eye protection/face protection. IF IN EYES: Rinse cautiously with water for 15 minutes. Remove contact lenses if present. Continue Rinsing .”</a:t>
            </a:r>
          </a:p>
        </p:txBody>
      </p:sp>
      <p:sp>
        <p:nvSpPr>
          <p:cNvPr id="4" name="Slide Number Placeholder 3">
            <a:extLst>
              <a:ext uri="{FF2B5EF4-FFF2-40B4-BE49-F238E27FC236}">
                <a16:creationId xmlns:a16="http://schemas.microsoft.com/office/drawing/2014/main" id="{D0FDCC14-A53A-466C-BB6B-3C678E89FAF4}"/>
              </a:ext>
            </a:extLst>
          </p:cNvPr>
          <p:cNvSpPr>
            <a:spLocks noGrp="1"/>
          </p:cNvSpPr>
          <p:nvPr>
            <p:ph type="sldNum" sz="quarter" idx="12"/>
          </p:nvPr>
        </p:nvSpPr>
        <p:spPr/>
        <p:txBody>
          <a:bodyPr/>
          <a:lstStyle/>
          <a:p>
            <a:fld id="{FAB71DCC-6F18-4BF8-925D-17424AF05C25}" type="slidenum">
              <a:rPr lang="en-US" smtClean="0"/>
              <a:t>47</a:t>
            </a:fld>
            <a:endParaRPr lang="en-US"/>
          </a:p>
        </p:txBody>
      </p:sp>
      <p:sp>
        <p:nvSpPr>
          <p:cNvPr id="5" name="Footer Placeholder 4">
            <a:extLst>
              <a:ext uri="{FF2B5EF4-FFF2-40B4-BE49-F238E27FC236}">
                <a16:creationId xmlns:a16="http://schemas.microsoft.com/office/drawing/2014/main" id="{AFDEAA62-AF08-4EE2-BD2D-14B143FCFFC6}"/>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915514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D6AC7C-3744-44AD-BF28-98C5C6B887E7}"/>
              </a:ext>
            </a:extLst>
          </p:cNvPr>
          <p:cNvSpPr>
            <a:spLocks noGrp="1"/>
          </p:cNvSpPr>
          <p:nvPr>
            <p:ph type="title"/>
          </p:nvPr>
        </p:nvSpPr>
        <p:spPr>
          <a:xfrm>
            <a:off x="1119554" y="2103437"/>
            <a:ext cx="10515600" cy="1325563"/>
          </a:xfrm>
        </p:spPr>
        <p:txBody>
          <a:bodyPr/>
          <a:lstStyle/>
          <a:p>
            <a:r>
              <a:rPr lang="en-US" b="1" dirty="0"/>
              <a:t>6. Name, Address, Phone Of Manufacturer, Distributor, Importer</a:t>
            </a:r>
            <a:endParaRPr lang="en-US" dirty="0"/>
          </a:p>
        </p:txBody>
      </p:sp>
      <p:sp>
        <p:nvSpPr>
          <p:cNvPr id="2" name="Slide Number Placeholder 1">
            <a:extLst>
              <a:ext uri="{FF2B5EF4-FFF2-40B4-BE49-F238E27FC236}">
                <a16:creationId xmlns:a16="http://schemas.microsoft.com/office/drawing/2014/main" id="{45A08AA2-3039-480D-AC33-19E547324AB4}"/>
              </a:ext>
            </a:extLst>
          </p:cNvPr>
          <p:cNvSpPr>
            <a:spLocks noGrp="1"/>
          </p:cNvSpPr>
          <p:nvPr>
            <p:ph type="sldNum" sz="quarter" idx="12"/>
          </p:nvPr>
        </p:nvSpPr>
        <p:spPr/>
        <p:txBody>
          <a:bodyPr/>
          <a:lstStyle/>
          <a:p>
            <a:fld id="{FAB71DCC-6F18-4BF8-925D-17424AF05C25}" type="slidenum">
              <a:rPr lang="en-US" smtClean="0"/>
              <a:t>48</a:t>
            </a:fld>
            <a:endParaRPr lang="en-US"/>
          </a:p>
        </p:txBody>
      </p:sp>
      <p:sp>
        <p:nvSpPr>
          <p:cNvPr id="4" name="Footer Placeholder 3">
            <a:extLst>
              <a:ext uri="{FF2B5EF4-FFF2-40B4-BE49-F238E27FC236}">
                <a16:creationId xmlns:a16="http://schemas.microsoft.com/office/drawing/2014/main" id="{68DB8D82-829E-4A03-AB89-0B2CC323334A}"/>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370975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381001" y="1424490"/>
            <a:ext cx="4815468" cy="3727373"/>
          </a:xfrm>
        </p:spPr>
        <p:txBody>
          <a:bodyPr>
            <a:noAutofit/>
          </a:bodyPr>
          <a:lstStyle/>
          <a:p>
            <a:pPr algn="ctr"/>
            <a:r>
              <a:rPr lang="en-US" sz="4000" b="1" dirty="0"/>
              <a:t>NFPA</a:t>
            </a:r>
            <a:r>
              <a:rPr lang="en-US" altLang="en-US" sz="4000" b="1" dirty="0"/>
              <a:t>’</a:t>
            </a:r>
            <a:r>
              <a:rPr lang="en-US" sz="4000" b="1" dirty="0"/>
              <a:t>s 704 M Diamond</a:t>
            </a:r>
            <a:br>
              <a:rPr lang="en-US" sz="4000" b="1" dirty="0"/>
            </a:br>
            <a:r>
              <a:rPr lang="en-US" sz="4000" b="1" dirty="0"/>
              <a:t>(</a:t>
            </a:r>
            <a:r>
              <a:rPr lang="en-US" sz="4000" dirty="0"/>
              <a:t>National Fire Protection Association)</a:t>
            </a:r>
            <a:endParaRPr lang="en-US" sz="4000" b="1" dirty="0"/>
          </a:p>
        </p:txBody>
      </p:sp>
      <p:sp>
        <p:nvSpPr>
          <p:cNvPr id="7" name="Footer Placeholder 6">
            <a:extLst>
              <a:ext uri="{FF2B5EF4-FFF2-40B4-BE49-F238E27FC236}">
                <a16:creationId xmlns:a16="http://schemas.microsoft.com/office/drawing/2014/main" id="{E81C64AF-5664-43E5-9796-AFF79D6BF6C2}"/>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F4C5C6AC-A541-4F54-8FF5-1B1C43555D07}"/>
              </a:ext>
            </a:extLst>
          </p:cNvPr>
          <p:cNvSpPr>
            <a:spLocks noGrp="1"/>
          </p:cNvSpPr>
          <p:nvPr>
            <p:ph type="sldNum" sz="quarter" idx="12"/>
          </p:nvPr>
        </p:nvSpPr>
        <p:spPr/>
        <p:txBody>
          <a:bodyPr/>
          <a:lstStyle/>
          <a:p>
            <a:fld id="{FAB71DCC-6F18-4BF8-925D-17424AF05C25}" type="slidenum">
              <a:rPr lang="en-US" smtClean="0"/>
              <a:t>49</a:t>
            </a:fld>
            <a:endParaRPr lang="en-US"/>
          </a:p>
        </p:txBody>
      </p:sp>
      <p:pic>
        <p:nvPicPr>
          <p:cNvPr id="3" name="Content Placeholder 2" title="NFPA diamond for a reactive, radioactive chemical"/>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721840" y="83851"/>
            <a:ext cx="6026815" cy="6289240"/>
          </a:xfrm>
        </p:spPr>
      </p:pic>
    </p:spTree>
    <p:extLst>
      <p:ext uri="{BB962C8B-B14F-4D97-AF65-F5344CB8AC3E}">
        <p14:creationId xmlns:p14="http://schemas.microsoft.com/office/powerpoint/2010/main" val="251293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lobally Harmonized System" title="Globally Harmonized System"/>
          <p:cNvSpPr>
            <a:spLocks noGrp="1"/>
          </p:cNvSpPr>
          <p:nvPr>
            <p:ph type="title"/>
          </p:nvPr>
        </p:nvSpPr>
        <p:spPr>
          <a:xfrm>
            <a:off x="369525" y="561703"/>
            <a:ext cx="2421801" cy="1626326"/>
          </a:xfrm>
        </p:spPr>
        <p:style>
          <a:lnRef idx="1">
            <a:schemeClr val="accent2"/>
          </a:lnRef>
          <a:fillRef idx="2">
            <a:schemeClr val="accent2"/>
          </a:fillRef>
          <a:effectRef idx="1">
            <a:schemeClr val="accent2"/>
          </a:effectRef>
          <a:fontRef idx="minor">
            <a:schemeClr val="dk1"/>
          </a:fontRef>
        </p:style>
        <p:txBody>
          <a:bodyPr/>
          <a:lstStyle/>
          <a:p>
            <a:r>
              <a:rPr lang="en-US" dirty="0">
                <a:solidFill>
                  <a:srgbClr val="0070C0"/>
                </a:solidFill>
              </a:rPr>
              <a:t>G</a:t>
            </a:r>
            <a:r>
              <a:rPr lang="en-US" dirty="0"/>
              <a:t>lobally </a:t>
            </a:r>
            <a:r>
              <a:rPr lang="en-US" dirty="0">
                <a:solidFill>
                  <a:srgbClr val="0070C0"/>
                </a:solidFill>
              </a:rPr>
              <a:t>H</a:t>
            </a:r>
            <a:r>
              <a:rPr lang="en-US" dirty="0"/>
              <a:t>armonized </a:t>
            </a:r>
            <a:r>
              <a:rPr lang="en-US" dirty="0">
                <a:solidFill>
                  <a:srgbClr val="0070C0"/>
                </a:solidFill>
              </a:rPr>
              <a:t>S</a:t>
            </a:r>
            <a:r>
              <a:rPr lang="en-US" dirty="0"/>
              <a:t>ystem</a:t>
            </a:r>
          </a:p>
        </p:txBody>
      </p:sp>
      <p:sp>
        <p:nvSpPr>
          <p:cNvPr id="3" name="Content Placeholder 2" descr="There are over 650,000 chemical products in existence today and more are being developed as we speak. In 1994, OSHA developed the Hazard Communication Standard (HCS) which states basically that workers have both a need and a right to know about the hazards and identities of the chemicals they are exposed to when performing their tasks and duties. This was great, but now, with the new updates, it is so much better. The Hazard Communication Standard (HCS) is now aligned with the Globally Harmonized System of Classification and Labeling of Chemicals (GHS)&#10;" title="Globally Harmonized System"/>
          <p:cNvSpPr>
            <a:spLocks noGrp="1"/>
          </p:cNvSpPr>
          <p:nvPr>
            <p:ph idx="1"/>
          </p:nvPr>
        </p:nvSpPr>
        <p:spPr>
          <a:xfrm>
            <a:off x="2873829" y="989012"/>
            <a:ext cx="8481560" cy="4872038"/>
          </a:xfrm>
        </p:spPr>
        <p:txBody>
          <a:bodyPr>
            <a:normAutofit/>
          </a:bodyPr>
          <a:lstStyle/>
          <a:p>
            <a:r>
              <a:rPr lang="en-US" sz="2800" dirty="0"/>
              <a:t>There are over 650,000 chemical products in existence today and more are developed each year. </a:t>
            </a:r>
          </a:p>
          <a:p>
            <a:r>
              <a:rPr lang="en-US" sz="2800" dirty="0"/>
              <a:t>In 1994, OSHA developed the Hazard Communication Standard (HCS) acknowledging that workers have both a need and a right to know about the hazards and identities of the chemicals to which they are exposed when performing their tasks and duties.</a:t>
            </a:r>
          </a:p>
          <a:p>
            <a:r>
              <a:rPr lang="en-US" sz="2800" dirty="0"/>
              <a:t> The Hazard Communication Standard (HCS) is now aligned with the Globally Harmonized System of Classification and Labeling of Chemicals (GHS)</a:t>
            </a:r>
          </a:p>
        </p:txBody>
      </p:sp>
      <p:sp>
        <p:nvSpPr>
          <p:cNvPr id="5" name="Slide Number Placeholder 4">
            <a:extLst>
              <a:ext uri="{FF2B5EF4-FFF2-40B4-BE49-F238E27FC236}">
                <a16:creationId xmlns:a16="http://schemas.microsoft.com/office/drawing/2014/main" id="{BDA689B1-7D9A-4C5D-919E-E1AFB6153476}"/>
              </a:ext>
            </a:extLst>
          </p:cNvPr>
          <p:cNvSpPr>
            <a:spLocks noGrp="1"/>
          </p:cNvSpPr>
          <p:nvPr>
            <p:ph type="sldNum" sz="quarter" idx="12"/>
          </p:nvPr>
        </p:nvSpPr>
        <p:spPr/>
        <p:txBody>
          <a:bodyPr/>
          <a:lstStyle/>
          <a:p>
            <a:fld id="{FAB71DCC-6F18-4BF8-925D-17424AF05C25}" type="slidenum">
              <a:rPr lang="en-US" smtClean="0"/>
              <a:t>5</a:t>
            </a:fld>
            <a:endParaRPr lang="en-US"/>
          </a:p>
        </p:txBody>
      </p:sp>
      <p:sp>
        <p:nvSpPr>
          <p:cNvPr id="6" name="Footer Placeholder 5">
            <a:extLst>
              <a:ext uri="{FF2B5EF4-FFF2-40B4-BE49-F238E27FC236}">
                <a16:creationId xmlns:a16="http://schemas.microsoft.com/office/drawing/2014/main" id="{7F3EF80B-6584-40B8-B4ED-A33B7D2A38BF}"/>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983306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scription of step by step of how to fill in a new label for a container&#10;&#10;Description generated with high confidence" title="description of step by step of how to fill in a new label for a container">
            <a:extLst>
              <a:ext uri="{FF2B5EF4-FFF2-40B4-BE49-F238E27FC236}">
                <a16:creationId xmlns:a16="http://schemas.microsoft.com/office/drawing/2014/main" id="{2DB5927B-145B-4330-B16D-3573180C3DBB}"/>
              </a:ext>
            </a:extLst>
          </p:cNvPr>
          <p:cNvPicPr>
            <a:picLocks noGrp="1" noChangeAspect="1"/>
          </p:cNvPicPr>
          <p:nvPr>
            <p:ph idx="1"/>
          </p:nvPr>
        </p:nvPicPr>
        <p:blipFill>
          <a:blip r:embed="rId3" cstate="email">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3598760" y="200722"/>
            <a:ext cx="8593240" cy="6155627"/>
          </a:xfrm>
        </p:spPr>
      </p:pic>
      <p:sp>
        <p:nvSpPr>
          <p:cNvPr id="117761" name="Rectangle 4"/>
          <p:cNvSpPr>
            <a:spLocks noGrp="1" noChangeArrowheads="1"/>
          </p:cNvSpPr>
          <p:nvPr>
            <p:ph type="title"/>
          </p:nvPr>
        </p:nvSpPr>
        <p:spPr>
          <a:xfrm>
            <a:off x="135672" y="1633534"/>
            <a:ext cx="3378820" cy="3457033"/>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200" dirty="0"/>
              <a:t>Color-coded HMIS Ranks Hazards And Recommends PPE</a:t>
            </a:r>
            <a:br>
              <a:rPr lang="en-US" sz="3200" dirty="0"/>
            </a:br>
            <a:r>
              <a:rPr lang="en-US" sz="3200" dirty="0"/>
              <a:t>(Hazardous Material Identification System)</a:t>
            </a:r>
          </a:p>
        </p:txBody>
      </p:sp>
      <p:sp>
        <p:nvSpPr>
          <p:cNvPr id="3" name="Slide Number Placeholder 2">
            <a:extLst>
              <a:ext uri="{FF2B5EF4-FFF2-40B4-BE49-F238E27FC236}">
                <a16:creationId xmlns:a16="http://schemas.microsoft.com/office/drawing/2014/main" id="{AFB444CA-2F76-4C93-A280-82A06DA68C89}"/>
              </a:ext>
            </a:extLst>
          </p:cNvPr>
          <p:cNvSpPr>
            <a:spLocks noGrp="1"/>
          </p:cNvSpPr>
          <p:nvPr>
            <p:ph type="sldNum" sz="quarter" idx="12"/>
          </p:nvPr>
        </p:nvSpPr>
        <p:spPr/>
        <p:txBody>
          <a:bodyPr/>
          <a:lstStyle/>
          <a:p>
            <a:fld id="{FAB71DCC-6F18-4BF8-925D-17424AF05C25}" type="slidenum">
              <a:rPr lang="en-US" smtClean="0"/>
              <a:t>50</a:t>
            </a:fld>
            <a:endParaRPr lang="en-US"/>
          </a:p>
        </p:txBody>
      </p:sp>
      <p:sp>
        <p:nvSpPr>
          <p:cNvPr id="4" name="Footer Placeholder 3">
            <a:extLst>
              <a:ext uri="{FF2B5EF4-FFF2-40B4-BE49-F238E27FC236}">
                <a16:creationId xmlns:a16="http://schemas.microsoft.com/office/drawing/2014/main" id="{D44E402C-532B-4A1D-A9E3-45FD90B82C44}"/>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623142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picture containing indoor, bottle, table, wall; all properpy labeled accoring to GHS standards.&#10;&#10;Description generated with very high confidence" title="Properly labeled bottles of chemicals">
            <a:extLst>
              <a:ext uri="{FF2B5EF4-FFF2-40B4-BE49-F238E27FC236}">
                <a16:creationId xmlns:a16="http://schemas.microsoft.com/office/drawing/2014/main" id="{8CAB8411-2ADB-4EB4-A0BE-CF3BFB5F1D6B}"/>
              </a:ext>
            </a:extLst>
          </p:cNvPr>
          <p:cNvPicPr>
            <a:picLocks noGrp="1" noChangeAspect="1"/>
          </p:cNvPicPr>
          <p:nvPr>
            <p:ph sz="half" idx="2"/>
          </p:nvPr>
        </p:nvPicPr>
        <p:blipFill>
          <a:blip r:embed="rId3">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7038975" y="2863056"/>
            <a:ext cx="3448050" cy="2276475"/>
          </a:xfrm>
        </p:spPr>
      </p:pic>
      <p:pic>
        <p:nvPicPr>
          <p:cNvPr id="18" name="Content Placeholder 17" descr="A picture containing an old white jug with the word Kerosene? scribbled on it&#10;&#10;Description generated with very high confidence" title="white jug with the word, kerosene, written upon it">
            <a:extLst>
              <a:ext uri="{FF2B5EF4-FFF2-40B4-BE49-F238E27FC236}">
                <a16:creationId xmlns:a16="http://schemas.microsoft.com/office/drawing/2014/main" id="{94308BF3-5C80-4ABE-9D88-B0F91CB8E5FB}"/>
              </a:ext>
            </a:extLst>
          </p:cNvPr>
          <p:cNvPicPr>
            <a:picLocks noGrp="1" noChangeAspect="1"/>
          </p:cNvPicPr>
          <p:nvPr>
            <p:ph sz="half" idx="1"/>
          </p:nvPr>
        </p:nvPicPr>
        <p:blipFill>
          <a:blip r:embed="rId5" cstate="email">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1704109" y="2004161"/>
            <a:ext cx="3449782" cy="3994265"/>
          </a:xfrm>
        </p:spPr>
      </p:pic>
      <p:sp>
        <p:nvSpPr>
          <p:cNvPr id="3" name="Title 2">
            <a:extLst>
              <a:ext uri="{FF2B5EF4-FFF2-40B4-BE49-F238E27FC236}">
                <a16:creationId xmlns:a16="http://schemas.microsoft.com/office/drawing/2014/main" id="{D06E28EF-7903-480C-9AAB-57540C710525}"/>
              </a:ext>
            </a:extLst>
          </p:cNvPr>
          <p:cNvSpPr>
            <a:spLocks noGrp="1"/>
          </p:cNvSpPr>
          <p:nvPr>
            <p:ph type="title"/>
          </p:nvPr>
        </p:nvSpPr>
        <p:spPr/>
        <p:txBody>
          <a:bodyPr/>
          <a:lstStyle/>
          <a:p>
            <a:r>
              <a:rPr lang="en-US"/>
              <a:t>All secondary containers must be labeled.</a:t>
            </a:r>
            <a:br>
              <a:rPr lang="en-US"/>
            </a:br>
            <a:r>
              <a:rPr lang="en-US"/>
              <a:t>Which of these are labeled correctly?</a:t>
            </a:r>
            <a:endParaRPr lang="en-US" dirty="0"/>
          </a:p>
        </p:txBody>
      </p:sp>
      <p:sp>
        <p:nvSpPr>
          <p:cNvPr id="2" name="Slide Number Placeholder 1">
            <a:extLst>
              <a:ext uri="{FF2B5EF4-FFF2-40B4-BE49-F238E27FC236}">
                <a16:creationId xmlns:a16="http://schemas.microsoft.com/office/drawing/2014/main" id="{BD5EA4CD-44EB-4349-81FD-EB20E22F2896}"/>
              </a:ext>
            </a:extLst>
          </p:cNvPr>
          <p:cNvSpPr>
            <a:spLocks noGrp="1"/>
          </p:cNvSpPr>
          <p:nvPr>
            <p:ph type="sldNum" sz="quarter" idx="12"/>
          </p:nvPr>
        </p:nvSpPr>
        <p:spPr/>
        <p:txBody>
          <a:bodyPr/>
          <a:lstStyle/>
          <a:p>
            <a:fld id="{FAB71DCC-6F18-4BF8-925D-17424AF05C25}" type="slidenum">
              <a:rPr lang="en-US" smtClean="0"/>
              <a:t>51</a:t>
            </a:fld>
            <a:endParaRPr lang="en-US"/>
          </a:p>
        </p:txBody>
      </p:sp>
      <p:sp>
        <p:nvSpPr>
          <p:cNvPr id="4" name="Footer Placeholder 3">
            <a:extLst>
              <a:ext uri="{FF2B5EF4-FFF2-40B4-BE49-F238E27FC236}">
                <a16:creationId xmlns:a16="http://schemas.microsoft.com/office/drawing/2014/main" id="{119DBE4A-F2CA-460F-ACC6-5D1A93405ACD}"/>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187450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EA77-FDE8-45DE-829E-12F86FC80CAD}"/>
              </a:ext>
            </a:extLst>
          </p:cNvPr>
          <p:cNvSpPr>
            <a:spLocks noGrp="1"/>
          </p:cNvSpPr>
          <p:nvPr>
            <p:ph type="title"/>
          </p:nvPr>
        </p:nvSpPr>
        <p:spPr>
          <a:xfrm>
            <a:off x="838200" y="365126"/>
            <a:ext cx="10515600" cy="984704"/>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dirty="0"/>
              <a:t>How the Elements Work Together on a Label</a:t>
            </a:r>
            <a:br>
              <a:rPr lang="en-US" dirty="0"/>
            </a:br>
            <a:endParaRPr lang="en-US" dirty="0"/>
          </a:p>
        </p:txBody>
      </p:sp>
      <p:sp>
        <p:nvSpPr>
          <p:cNvPr id="3" name="Content Placeholder 2">
            <a:extLst>
              <a:ext uri="{FF2B5EF4-FFF2-40B4-BE49-F238E27FC236}">
                <a16:creationId xmlns:a16="http://schemas.microsoft.com/office/drawing/2014/main" id="{5CDAB57D-BB07-4FA9-B750-346BD6BBE689}"/>
              </a:ext>
            </a:extLst>
          </p:cNvPr>
          <p:cNvSpPr>
            <a:spLocks noGrp="1"/>
          </p:cNvSpPr>
          <p:nvPr>
            <p:ph idx="1"/>
          </p:nvPr>
        </p:nvSpPr>
        <p:spPr/>
        <p:txBody>
          <a:bodyPr/>
          <a:lstStyle/>
          <a:p>
            <a:pPr lvl="0" fontAlgn="t"/>
            <a:r>
              <a:rPr lang="en-US" dirty="0"/>
              <a:t>Where a chemical has multiple hazards, different pictograms are used to identify the various hazards. </a:t>
            </a:r>
            <a:br>
              <a:rPr lang="en-US" dirty="0"/>
            </a:br>
            <a:endParaRPr lang="en-US" dirty="0"/>
          </a:p>
          <a:p>
            <a:pPr lvl="0" fontAlgn="t"/>
            <a:r>
              <a:rPr lang="en-US" dirty="0"/>
              <a:t>Employees should expect to see the appropriate pictogram for the corresponding hazard class.</a:t>
            </a:r>
            <a:br>
              <a:rPr lang="en-US" dirty="0"/>
            </a:br>
            <a:endParaRPr lang="en-US" dirty="0"/>
          </a:p>
          <a:p>
            <a:pPr lvl="0" fontAlgn="t"/>
            <a:r>
              <a:rPr lang="en-US" dirty="0"/>
              <a:t>When there are similar precautionary statements, the one providing the most protective information will be included on the label.</a:t>
            </a:r>
          </a:p>
          <a:p>
            <a:pPr marL="0" indent="0">
              <a:buNone/>
            </a:pPr>
            <a:endParaRPr lang="en-US" dirty="0"/>
          </a:p>
        </p:txBody>
      </p:sp>
      <p:sp>
        <p:nvSpPr>
          <p:cNvPr id="4" name="Slide Number Placeholder 3">
            <a:extLst>
              <a:ext uri="{FF2B5EF4-FFF2-40B4-BE49-F238E27FC236}">
                <a16:creationId xmlns:a16="http://schemas.microsoft.com/office/drawing/2014/main" id="{0EE64E60-AB06-4949-96DB-D20248C9796B}"/>
              </a:ext>
            </a:extLst>
          </p:cNvPr>
          <p:cNvSpPr>
            <a:spLocks noGrp="1"/>
          </p:cNvSpPr>
          <p:nvPr>
            <p:ph type="sldNum" sz="quarter" idx="12"/>
          </p:nvPr>
        </p:nvSpPr>
        <p:spPr/>
        <p:txBody>
          <a:bodyPr/>
          <a:lstStyle/>
          <a:p>
            <a:fld id="{FAB71DCC-6F18-4BF8-925D-17424AF05C25}" type="slidenum">
              <a:rPr lang="en-US" smtClean="0"/>
              <a:t>52</a:t>
            </a:fld>
            <a:endParaRPr lang="en-US"/>
          </a:p>
        </p:txBody>
      </p:sp>
      <p:sp>
        <p:nvSpPr>
          <p:cNvPr id="5" name="Footer Placeholder 4">
            <a:extLst>
              <a:ext uri="{FF2B5EF4-FFF2-40B4-BE49-F238E27FC236}">
                <a16:creationId xmlns:a16="http://schemas.microsoft.com/office/drawing/2014/main" id="{DBD78855-79AA-44E8-A89E-CB33EC69BACE}"/>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85980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6CB4-48EF-4C83-A692-6D1C78BA8D33}"/>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t>Take Notice Of These Changes !</a:t>
            </a:r>
          </a:p>
        </p:txBody>
      </p:sp>
      <p:sp>
        <p:nvSpPr>
          <p:cNvPr id="3" name="Content Placeholder 2">
            <a:extLst>
              <a:ext uri="{FF2B5EF4-FFF2-40B4-BE49-F238E27FC236}">
                <a16:creationId xmlns:a16="http://schemas.microsoft.com/office/drawing/2014/main" id="{730CBB40-AF83-4CE9-9431-331EBF3B221A}"/>
              </a:ext>
            </a:extLst>
          </p:cNvPr>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lstStyle/>
          <a:p>
            <a:r>
              <a:rPr lang="en-US" sz="4000" dirty="0"/>
              <a:t>NFPA / HMIS</a:t>
            </a:r>
          </a:p>
          <a:p>
            <a:pPr lvl="1"/>
            <a:r>
              <a:rPr lang="en-US" sz="3200" dirty="0"/>
              <a:t>4= Severe</a:t>
            </a:r>
          </a:p>
          <a:p>
            <a:pPr lvl="1"/>
            <a:r>
              <a:rPr lang="en-US" sz="3200" dirty="0"/>
              <a:t>3= Serious</a:t>
            </a:r>
          </a:p>
          <a:p>
            <a:pPr lvl="1"/>
            <a:r>
              <a:rPr lang="en-US" sz="3200" dirty="0"/>
              <a:t>2= Moderate</a:t>
            </a:r>
          </a:p>
          <a:p>
            <a:pPr lvl="1"/>
            <a:r>
              <a:rPr lang="en-US" sz="3200" dirty="0"/>
              <a:t>1=Slight</a:t>
            </a:r>
          </a:p>
          <a:p>
            <a:pPr lvl="1"/>
            <a:r>
              <a:rPr lang="en-US" sz="3200" dirty="0"/>
              <a:t>0= Minimal</a:t>
            </a:r>
          </a:p>
          <a:p>
            <a:pPr marL="0" indent="0">
              <a:buNone/>
            </a:pPr>
            <a:endParaRPr lang="en-US" dirty="0"/>
          </a:p>
        </p:txBody>
      </p:sp>
      <p:sp>
        <p:nvSpPr>
          <p:cNvPr id="4" name="Content Placeholder 3">
            <a:extLst>
              <a:ext uri="{FF2B5EF4-FFF2-40B4-BE49-F238E27FC236}">
                <a16:creationId xmlns:a16="http://schemas.microsoft.com/office/drawing/2014/main" id="{C77647EA-2C4F-44A0-870D-770DF5798C16}"/>
              </a:ext>
            </a:extLst>
          </p:cNvPr>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lstStyle/>
          <a:p>
            <a:r>
              <a:rPr lang="en-US" sz="4000" dirty="0"/>
              <a:t>GHS Nomenclature</a:t>
            </a:r>
          </a:p>
          <a:p>
            <a:pPr lvl="1"/>
            <a:r>
              <a:rPr lang="en-US" sz="3200" dirty="0"/>
              <a:t>Cat 1 Severe hazard</a:t>
            </a:r>
          </a:p>
          <a:p>
            <a:pPr lvl="1"/>
            <a:r>
              <a:rPr lang="en-US" sz="3200" dirty="0"/>
              <a:t>Cat 2 Serious hazard</a:t>
            </a:r>
          </a:p>
          <a:p>
            <a:pPr lvl="1"/>
            <a:r>
              <a:rPr lang="en-US" sz="3200" dirty="0"/>
              <a:t>Cat 3 Moderate hazard</a:t>
            </a:r>
          </a:p>
          <a:p>
            <a:pPr lvl="1"/>
            <a:r>
              <a:rPr lang="en-US" sz="3200" dirty="0"/>
              <a:t>Cat 4 Slight hazard</a:t>
            </a:r>
          </a:p>
          <a:p>
            <a:pPr lvl="1"/>
            <a:r>
              <a:rPr lang="en-US" sz="3200" dirty="0"/>
              <a:t>Cat 5 Minimal hazard</a:t>
            </a:r>
          </a:p>
          <a:p>
            <a:endParaRPr lang="en-US" dirty="0"/>
          </a:p>
        </p:txBody>
      </p:sp>
      <p:sp>
        <p:nvSpPr>
          <p:cNvPr id="5" name="Slide Number Placeholder 4">
            <a:extLst>
              <a:ext uri="{FF2B5EF4-FFF2-40B4-BE49-F238E27FC236}">
                <a16:creationId xmlns:a16="http://schemas.microsoft.com/office/drawing/2014/main" id="{D08CD32B-F21A-4DD3-939E-D9663458DD89}"/>
              </a:ext>
            </a:extLst>
          </p:cNvPr>
          <p:cNvSpPr>
            <a:spLocks noGrp="1"/>
          </p:cNvSpPr>
          <p:nvPr>
            <p:ph type="sldNum" sz="quarter" idx="12"/>
          </p:nvPr>
        </p:nvSpPr>
        <p:spPr/>
        <p:txBody>
          <a:bodyPr/>
          <a:lstStyle/>
          <a:p>
            <a:fld id="{FAB71DCC-6F18-4BF8-925D-17424AF05C25}" type="slidenum">
              <a:rPr lang="en-US" smtClean="0"/>
              <a:t>53</a:t>
            </a:fld>
            <a:endParaRPr lang="en-US"/>
          </a:p>
        </p:txBody>
      </p:sp>
      <p:sp>
        <p:nvSpPr>
          <p:cNvPr id="6" name="Footer Placeholder 5">
            <a:extLst>
              <a:ext uri="{FF2B5EF4-FFF2-40B4-BE49-F238E27FC236}">
                <a16:creationId xmlns:a16="http://schemas.microsoft.com/office/drawing/2014/main" id="{7865B94D-89F0-4E42-AECB-7595FE2D1FE4}"/>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196674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A93EB8-6D7E-4B54-9802-80B4D9EFFE6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US" b="1" i="1" dirty="0"/>
              <a:t>What To Do In The Event Of Hazardous Chemical Exposure</a:t>
            </a:r>
            <a:r>
              <a:rPr lang="en-US" dirty="0"/>
              <a:t/>
            </a:r>
            <a:br>
              <a:rPr lang="en-US" dirty="0"/>
            </a:br>
            <a:endParaRPr lang="en-US" dirty="0"/>
          </a:p>
        </p:txBody>
      </p:sp>
      <p:sp>
        <p:nvSpPr>
          <p:cNvPr id="8" name="Content Placeholder 7">
            <a:extLst>
              <a:ext uri="{FF2B5EF4-FFF2-40B4-BE49-F238E27FC236}">
                <a16:creationId xmlns:a16="http://schemas.microsoft.com/office/drawing/2014/main" id="{F5ED35B0-93E1-4600-9147-3DB2AF8C3BE4}"/>
              </a:ext>
            </a:extLst>
          </p:cNvPr>
          <p:cNvSpPr>
            <a:spLocks noGrp="1"/>
          </p:cNvSpPr>
          <p:nvPr>
            <p:ph sz="half" idx="1"/>
          </p:nvPr>
        </p:nvSpPr>
        <p:spPr/>
        <p:txBody>
          <a:bodyPr/>
          <a:lstStyle/>
          <a:p>
            <a:r>
              <a:rPr lang="en-US" sz="3800" b="1" u="sng" dirty="0"/>
              <a:t>Eyes</a:t>
            </a:r>
            <a:r>
              <a:rPr lang="en-US" sz="3800" dirty="0"/>
              <a:t>	Immediately flush at eyewash station for 15 minutes minimum</a:t>
            </a:r>
          </a:p>
          <a:p>
            <a:endParaRPr lang="en-US" dirty="0"/>
          </a:p>
        </p:txBody>
      </p:sp>
      <p:sp>
        <p:nvSpPr>
          <p:cNvPr id="9" name="Content Placeholder 8">
            <a:extLst>
              <a:ext uri="{FF2B5EF4-FFF2-40B4-BE49-F238E27FC236}">
                <a16:creationId xmlns:a16="http://schemas.microsoft.com/office/drawing/2014/main" id="{FFC44319-AE3D-404C-B718-E626DCDEB0C3}"/>
              </a:ext>
            </a:extLst>
          </p:cNvPr>
          <p:cNvSpPr>
            <a:spLocks noGrp="1"/>
          </p:cNvSpPr>
          <p:nvPr>
            <p:ph sz="half" idx="2"/>
          </p:nvPr>
        </p:nvSpPr>
        <p:spPr/>
        <p:txBody>
          <a:bodyPr/>
          <a:lstStyle/>
          <a:p>
            <a:r>
              <a:rPr lang="en-US" sz="3800" b="1" u="sng" dirty="0"/>
              <a:t>Body</a:t>
            </a:r>
            <a:r>
              <a:rPr lang="en-US" sz="3800" b="1" dirty="0"/>
              <a:t>      </a:t>
            </a:r>
            <a:r>
              <a:rPr lang="en-US" sz="3800" dirty="0"/>
              <a:t>Immediately flush at safety shower for 15 minutes </a:t>
            </a:r>
            <a:r>
              <a:rPr lang="en-US" sz="3800" i="1" u="sng" dirty="0"/>
              <a:t>minimum </a:t>
            </a:r>
            <a:r>
              <a:rPr lang="en-US" sz="3800" dirty="0"/>
              <a:t>and remove clothes</a:t>
            </a:r>
          </a:p>
          <a:p>
            <a:pPr marL="0" indent="0">
              <a:buNone/>
            </a:pPr>
            <a:endParaRPr lang="en-US" dirty="0"/>
          </a:p>
        </p:txBody>
      </p:sp>
      <p:sp>
        <p:nvSpPr>
          <p:cNvPr id="2" name="Slide Number Placeholder 1">
            <a:extLst>
              <a:ext uri="{FF2B5EF4-FFF2-40B4-BE49-F238E27FC236}">
                <a16:creationId xmlns:a16="http://schemas.microsoft.com/office/drawing/2014/main" id="{12601B2B-6F1D-442F-ACEC-557DA4A9895F}"/>
              </a:ext>
            </a:extLst>
          </p:cNvPr>
          <p:cNvSpPr>
            <a:spLocks noGrp="1"/>
          </p:cNvSpPr>
          <p:nvPr>
            <p:ph type="sldNum" sz="quarter" idx="12"/>
          </p:nvPr>
        </p:nvSpPr>
        <p:spPr/>
        <p:txBody>
          <a:bodyPr/>
          <a:lstStyle/>
          <a:p>
            <a:fld id="{FAB71DCC-6F18-4BF8-925D-17424AF05C25}" type="slidenum">
              <a:rPr lang="en-US" smtClean="0"/>
              <a:t>54</a:t>
            </a:fld>
            <a:endParaRPr lang="en-US"/>
          </a:p>
        </p:txBody>
      </p:sp>
      <p:sp>
        <p:nvSpPr>
          <p:cNvPr id="3" name="Footer Placeholder 2">
            <a:extLst>
              <a:ext uri="{FF2B5EF4-FFF2-40B4-BE49-F238E27FC236}">
                <a16:creationId xmlns:a16="http://schemas.microsoft.com/office/drawing/2014/main" id="{F4E98585-07DF-4917-9B4D-8198008A1881}"/>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757666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andard GHS Label" title="Standard GHS Label"/>
          <p:cNvSpPr>
            <a:spLocks noGrp="1"/>
          </p:cNvSpPr>
          <p:nvPr>
            <p:ph type="title"/>
          </p:nvPr>
        </p:nvSpPr>
        <p:spPr>
          <a:xfrm>
            <a:off x="838200" y="365125"/>
            <a:ext cx="10515600" cy="718165"/>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US" dirty="0"/>
              <a:t>Standard GHS Label</a:t>
            </a:r>
            <a:br>
              <a:rPr lang="en-US" dirty="0"/>
            </a:br>
            <a:endParaRPr lang="en-US" dirty="0"/>
          </a:p>
        </p:txBody>
      </p:sp>
      <p:sp>
        <p:nvSpPr>
          <p:cNvPr id="3" name="Slide Number Placeholder 2">
            <a:extLst>
              <a:ext uri="{FF2B5EF4-FFF2-40B4-BE49-F238E27FC236}">
                <a16:creationId xmlns:a16="http://schemas.microsoft.com/office/drawing/2014/main" id="{62BA2B9E-1991-4BAA-BCC9-B0BF463B69FB}"/>
              </a:ext>
            </a:extLst>
          </p:cNvPr>
          <p:cNvSpPr>
            <a:spLocks noGrp="1"/>
          </p:cNvSpPr>
          <p:nvPr>
            <p:ph type="sldNum" sz="quarter" idx="12"/>
          </p:nvPr>
        </p:nvSpPr>
        <p:spPr/>
        <p:txBody>
          <a:bodyPr/>
          <a:lstStyle/>
          <a:p>
            <a:fld id="{FAB71DCC-6F18-4BF8-925D-17424AF05C25}" type="slidenum">
              <a:rPr lang="en-US" smtClean="0"/>
              <a:t>55</a:t>
            </a:fld>
            <a:endParaRPr lang="en-US"/>
          </a:p>
        </p:txBody>
      </p:sp>
      <p:sp>
        <p:nvSpPr>
          <p:cNvPr id="4" name="Footer Placeholder 3">
            <a:extLst>
              <a:ext uri="{FF2B5EF4-FFF2-40B4-BE49-F238E27FC236}">
                <a16:creationId xmlns:a16="http://schemas.microsoft.com/office/drawing/2014/main" id="{2E6F8674-86E7-4B6A-B04F-6F70EE0AEEE7}"/>
              </a:ext>
            </a:extLst>
          </p:cNvPr>
          <p:cNvSpPr>
            <a:spLocks noGrp="1"/>
          </p:cNvSpPr>
          <p:nvPr>
            <p:ph type="ftr" sz="quarter" idx="11"/>
          </p:nvPr>
        </p:nvSpPr>
        <p:spPr/>
        <p:txBody>
          <a:bodyPr/>
          <a:lstStyle/>
          <a:p>
            <a:r>
              <a:rPr lang="en-US" dirty="0"/>
              <a:t> </a:t>
            </a:r>
          </a:p>
        </p:txBody>
      </p:sp>
      <p:pic>
        <p:nvPicPr>
          <p:cNvPr id="6" name="Content Placeholder 5" title="Standard GHS Label"/>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05184" y="1483357"/>
            <a:ext cx="10555543" cy="4693606"/>
          </a:xfrm>
        </p:spPr>
      </p:pic>
    </p:spTree>
    <p:extLst>
      <p:ext uri="{BB962C8B-B14F-4D97-AF65-F5344CB8AC3E}">
        <p14:creationId xmlns:p14="http://schemas.microsoft.com/office/powerpoint/2010/main" val="897663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andard GHS Label for Drum with DG Symbols" title="Standard GHS Label for Drum with DG Symbols">
            <a:extLst>
              <a:ext uri="{FF2B5EF4-FFF2-40B4-BE49-F238E27FC236}">
                <a16:creationId xmlns:a16="http://schemas.microsoft.com/office/drawing/2014/main" id="{D23C5FFB-F93F-4356-AD2F-00D320B2DB93}"/>
              </a:ext>
            </a:extLst>
          </p:cNvPr>
          <p:cNvSpPr>
            <a:spLocks noGrp="1"/>
          </p:cNvSpPr>
          <p:nvPr>
            <p:ph type="title"/>
          </p:nvPr>
        </p:nvSpPr>
        <p:spPr>
          <a:xfrm>
            <a:off x="838200" y="365126"/>
            <a:ext cx="10515600" cy="796018"/>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dirty="0"/>
              <a:t>Standard GHS Label for Drum with DG Symbols</a:t>
            </a:r>
            <a:br>
              <a:rPr lang="en-US" dirty="0"/>
            </a:br>
            <a:endParaRPr lang="en-US" dirty="0"/>
          </a:p>
        </p:txBody>
      </p:sp>
      <p:sp>
        <p:nvSpPr>
          <p:cNvPr id="3" name="Slide Number Placeholder 2">
            <a:extLst>
              <a:ext uri="{FF2B5EF4-FFF2-40B4-BE49-F238E27FC236}">
                <a16:creationId xmlns:a16="http://schemas.microsoft.com/office/drawing/2014/main" id="{40C874BE-6D7E-4B9D-932B-2D84D6D977A5}"/>
              </a:ext>
            </a:extLst>
          </p:cNvPr>
          <p:cNvSpPr>
            <a:spLocks noGrp="1"/>
          </p:cNvSpPr>
          <p:nvPr>
            <p:ph type="sldNum" sz="quarter" idx="12"/>
          </p:nvPr>
        </p:nvSpPr>
        <p:spPr/>
        <p:txBody>
          <a:bodyPr/>
          <a:lstStyle/>
          <a:p>
            <a:fld id="{FAB71DCC-6F18-4BF8-925D-17424AF05C25}" type="slidenum">
              <a:rPr lang="en-US" smtClean="0"/>
              <a:t>56</a:t>
            </a:fld>
            <a:endParaRPr lang="en-US"/>
          </a:p>
        </p:txBody>
      </p:sp>
      <p:sp>
        <p:nvSpPr>
          <p:cNvPr id="4" name="Footer Placeholder 3">
            <a:extLst>
              <a:ext uri="{FF2B5EF4-FFF2-40B4-BE49-F238E27FC236}">
                <a16:creationId xmlns:a16="http://schemas.microsoft.com/office/drawing/2014/main" id="{D6EFEB1F-E976-4F81-8932-D09BB26EA293}"/>
              </a:ext>
            </a:extLst>
          </p:cNvPr>
          <p:cNvSpPr>
            <a:spLocks noGrp="1"/>
          </p:cNvSpPr>
          <p:nvPr>
            <p:ph type="ftr" sz="quarter" idx="11"/>
          </p:nvPr>
        </p:nvSpPr>
        <p:spPr/>
        <p:txBody>
          <a:bodyPr/>
          <a:lstStyle/>
          <a:p>
            <a:r>
              <a:rPr lang="en-US" dirty="0"/>
              <a:t> </a:t>
            </a:r>
          </a:p>
        </p:txBody>
      </p:sp>
      <p:pic>
        <p:nvPicPr>
          <p:cNvPr id="6" name="Content Placeholder 5" title="Standard GHS Label for Drum with DG Symbol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79616" y="1797916"/>
            <a:ext cx="6078585" cy="4351338"/>
          </a:xfrm>
        </p:spPr>
      </p:pic>
    </p:spTree>
    <p:extLst>
      <p:ext uri="{BB962C8B-B14F-4D97-AF65-F5344CB8AC3E}">
        <p14:creationId xmlns:p14="http://schemas.microsoft.com/office/powerpoint/2010/main" val="926215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HS Labels for Inner and Outer Packaging's" title="GHS Labels for Inner and Outer Packaging's">
            <a:extLst>
              <a:ext uri="{FF2B5EF4-FFF2-40B4-BE49-F238E27FC236}">
                <a16:creationId xmlns:a16="http://schemas.microsoft.com/office/drawing/2014/main" id="{10C2DA84-13B8-4F10-8399-6B4F9E5F4E92}"/>
              </a:ext>
            </a:extLst>
          </p:cNvPr>
          <p:cNvSpPr>
            <a:spLocks noGrp="1"/>
          </p:cNvSpPr>
          <p:nvPr>
            <p:ph type="title"/>
          </p:nvPr>
        </p:nvSpPr>
        <p:spPr>
          <a:xfrm>
            <a:off x="838200" y="365126"/>
            <a:ext cx="10515600" cy="883104"/>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dirty="0"/>
              <a:t>GHS Labels for Inner and Outer Packaging</a:t>
            </a:r>
            <a:br>
              <a:rPr lang="en-US" dirty="0"/>
            </a:br>
            <a:endParaRPr lang="en-US" dirty="0"/>
          </a:p>
        </p:txBody>
      </p:sp>
      <p:sp>
        <p:nvSpPr>
          <p:cNvPr id="3" name="Slide Number Placeholder 2">
            <a:extLst>
              <a:ext uri="{FF2B5EF4-FFF2-40B4-BE49-F238E27FC236}">
                <a16:creationId xmlns:a16="http://schemas.microsoft.com/office/drawing/2014/main" id="{1985D36B-7420-4EC9-9F7B-A7B409533B4A}"/>
              </a:ext>
            </a:extLst>
          </p:cNvPr>
          <p:cNvSpPr>
            <a:spLocks noGrp="1"/>
          </p:cNvSpPr>
          <p:nvPr>
            <p:ph type="sldNum" sz="quarter" idx="12"/>
          </p:nvPr>
        </p:nvSpPr>
        <p:spPr/>
        <p:txBody>
          <a:bodyPr/>
          <a:lstStyle/>
          <a:p>
            <a:fld id="{FAB71DCC-6F18-4BF8-925D-17424AF05C25}" type="slidenum">
              <a:rPr lang="en-US" smtClean="0"/>
              <a:t>57</a:t>
            </a:fld>
            <a:endParaRPr lang="en-US"/>
          </a:p>
        </p:txBody>
      </p:sp>
      <p:sp>
        <p:nvSpPr>
          <p:cNvPr id="4" name="Footer Placeholder 3">
            <a:extLst>
              <a:ext uri="{FF2B5EF4-FFF2-40B4-BE49-F238E27FC236}">
                <a16:creationId xmlns:a16="http://schemas.microsoft.com/office/drawing/2014/main" id="{F6CCF6EC-8820-4904-B628-FFB2C0536FE8}"/>
              </a:ext>
            </a:extLst>
          </p:cNvPr>
          <p:cNvSpPr>
            <a:spLocks noGrp="1"/>
          </p:cNvSpPr>
          <p:nvPr>
            <p:ph type="ftr" sz="quarter" idx="11"/>
          </p:nvPr>
        </p:nvSpPr>
        <p:spPr/>
        <p:txBody>
          <a:bodyPr/>
          <a:lstStyle/>
          <a:p>
            <a:r>
              <a:rPr lang="en-US" dirty="0"/>
              <a:t> </a:t>
            </a:r>
          </a:p>
        </p:txBody>
      </p:sp>
      <p:pic>
        <p:nvPicPr>
          <p:cNvPr id="6" name="Content Placeholder 5" title="GHS label inner packaging outer packaging"/>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75284" y="2010067"/>
            <a:ext cx="6641432" cy="3982453"/>
          </a:xfrm>
        </p:spPr>
      </p:pic>
    </p:spTree>
    <p:extLst>
      <p:ext uri="{BB962C8B-B14F-4D97-AF65-F5344CB8AC3E}">
        <p14:creationId xmlns:p14="http://schemas.microsoft.com/office/powerpoint/2010/main" val="322698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HS Labels for Drum with NFPA Ratings (for US)" title="GHS Labels for Drum with NFPA Ratings (for US)">
            <a:extLst>
              <a:ext uri="{FF2B5EF4-FFF2-40B4-BE49-F238E27FC236}">
                <a16:creationId xmlns:a16="http://schemas.microsoft.com/office/drawing/2014/main" id="{0D8227CC-4CE0-4E3B-808E-B4AE1AD0ADAE}"/>
              </a:ext>
            </a:extLst>
          </p:cNvPr>
          <p:cNvSpPr>
            <a:spLocks noGrp="1"/>
          </p:cNvSpPr>
          <p:nvPr>
            <p:ph type="title"/>
          </p:nvPr>
        </p:nvSpPr>
        <p:spPr>
          <a:xfrm>
            <a:off x="838200" y="304801"/>
            <a:ext cx="10515600" cy="111760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dirty="0"/>
              <a:t>GHS Labels for Drum with NFPA Ratings (for US)</a:t>
            </a:r>
            <a:br>
              <a:rPr lang="en-US" dirty="0"/>
            </a:br>
            <a:endParaRPr lang="en-US" dirty="0"/>
          </a:p>
        </p:txBody>
      </p:sp>
      <p:sp>
        <p:nvSpPr>
          <p:cNvPr id="3" name="Slide Number Placeholder 2">
            <a:extLst>
              <a:ext uri="{FF2B5EF4-FFF2-40B4-BE49-F238E27FC236}">
                <a16:creationId xmlns:a16="http://schemas.microsoft.com/office/drawing/2014/main" id="{DF4DC965-916C-42FB-BF78-267F71DEF2B9}"/>
              </a:ext>
            </a:extLst>
          </p:cNvPr>
          <p:cNvSpPr>
            <a:spLocks noGrp="1"/>
          </p:cNvSpPr>
          <p:nvPr>
            <p:ph type="sldNum" sz="quarter" idx="12"/>
          </p:nvPr>
        </p:nvSpPr>
        <p:spPr/>
        <p:txBody>
          <a:bodyPr/>
          <a:lstStyle/>
          <a:p>
            <a:fld id="{FAB71DCC-6F18-4BF8-925D-17424AF05C25}" type="slidenum">
              <a:rPr lang="en-US" smtClean="0"/>
              <a:t>58</a:t>
            </a:fld>
            <a:endParaRPr lang="en-US"/>
          </a:p>
        </p:txBody>
      </p:sp>
      <p:sp>
        <p:nvSpPr>
          <p:cNvPr id="4" name="Footer Placeholder 3">
            <a:extLst>
              <a:ext uri="{FF2B5EF4-FFF2-40B4-BE49-F238E27FC236}">
                <a16:creationId xmlns:a16="http://schemas.microsoft.com/office/drawing/2014/main" id="{78751462-2988-490A-AB90-39E62F21BE2E}"/>
              </a:ext>
            </a:extLst>
          </p:cNvPr>
          <p:cNvSpPr>
            <a:spLocks noGrp="1"/>
          </p:cNvSpPr>
          <p:nvPr>
            <p:ph type="ftr" sz="quarter" idx="11"/>
          </p:nvPr>
        </p:nvSpPr>
        <p:spPr/>
        <p:txBody>
          <a:bodyPr/>
          <a:lstStyle/>
          <a:p>
            <a:r>
              <a:rPr lang="en-US" dirty="0"/>
              <a:t> </a:t>
            </a:r>
          </a:p>
        </p:txBody>
      </p:sp>
      <p:pic>
        <p:nvPicPr>
          <p:cNvPr id="6" name="Content Placeholder 5" title="GHS Labels for Drum with NFPA Ratings (for U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20751" y="1827261"/>
            <a:ext cx="5150498" cy="4348065"/>
          </a:xfrm>
        </p:spPr>
      </p:pic>
    </p:spTree>
    <p:extLst>
      <p:ext uri="{BB962C8B-B14F-4D97-AF65-F5344CB8AC3E}">
        <p14:creationId xmlns:p14="http://schemas.microsoft.com/office/powerpoint/2010/main" val="35848908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9CB9-B897-44F9-B47B-773A08978E45}"/>
              </a:ext>
            </a:extLst>
          </p:cNvPr>
          <p:cNvSpPr>
            <a:spLocks noGrp="1"/>
          </p:cNvSpPr>
          <p:nvPr>
            <p:ph type="title"/>
          </p:nvPr>
        </p:nvSpPr>
        <p:spPr>
          <a:xfrm>
            <a:off x="838200" y="365125"/>
            <a:ext cx="10515600" cy="839561"/>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dirty="0"/>
              <a:t>Fold-out GHS Label for Small Containers</a:t>
            </a:r>
            <a:br>
              <a:rPr lang="en-US" dirty="0"/>
            </a:br>
            <a:endParaRPr lang="en-US" dirty="0"/>
          </a:p>
        </p:txBody>
      </p:sp>
      <p:sp>
        <p:nvSpPr>
          <p:cNvPr id="3" name="Slide Number Placeholder 2">
            <a:extLst>
              <a:ext uri="{FF2B5EF4-FFF2-40B4-BE49-F238E27FC236}">
                <a16:creationId xmlns:a16="http://schemas.microsoft.com/office/drawing/2014/main" id="{929A5781-7CEA-4E39-8590-75036E225700}"/>
              </a:ext>
            </a:extLst>
          </p:cNvPr>
          <p:cNvSpPr>
            <a:spLocks noGrp="1"/>
          </p:cNvSpPr>
          <p:nvPr>
            <p:ph type="sldNum" sz="quarter" idx="12"/>
          </p:nvPr>
        </p:nvSpPr>
        <p:spPr/>
        <p:txBody>
          <a:bodyPr/>
          <a:lstStyle/>
          <a:p>
            <a:fld id="{FAB71DCC-6F18-4BF8-925D-17424AF05C25}" type="slidenum">
              <a:rPr lang="en-US" smtClean="0"/>
              <a:t>59</a:t>
            </a:fld>
            <a:endParaRPr lang="en-US"/>
          </a:p>
        </p:txBody>
      </p:sp>
      <p:sp>
        <p:nvSpPr>
          <p:cNvPr id="4" name="Footer Placeholder 3">
            <a:extLst>
              <a:ext uri="{FF2B5EF4-FFF2-40B4-BE49-F238E27FC236}">
                <a16:creationId xmlns:a16="http://schemas.microsoft.com/office/drawing/2014/main" id="{645742E9-02A5-4A75-87AC-9784CCA34705}"/>
              </a:ext>
            </a:extLst>
          </p:cNvPr>
          <p:cNvSpPr>
            <a:spLocks noGrp="1"/>
          </p:cNvSpPr>
          <p:nvPr>
            <p:ph type="ftr" sz="quarter" idx="11"/>
          </p:nvPr>
        </p:nvSpPr>
        <p:spPr/>
        <p:txBody>
          <a:bodyPr/>
          <a:lstStyle/>
          <a:p>
            <a:r>
              <a:rPr lang="en-US" dirty="0"/>
              <a:t> </a:t>
            </a:r>
          </a:p>
        </p:txBody>
      </p:sp>
      <p:pic>
        <p:nvPicPr>
          <p:cNvPr id="6" name="Content Placeholder 5" title="Fold-out GHS Label"/>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40193" y="1921771"/>
            <a:ext cx="8111613" cy="4159045"/>
          </a:xfrm>
        </p:spPr>
      </p:pic>
    </p:spTree>
    <p:extLst>
      <p:ext uri="{BB962C8B-B14F-4D97-AF65-F5344CB8AC3E}">
        <p14:creationId xmlns:p14="http://schemas.microsoft.com/office/powerpoint/2010/main" val="178219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3DEFF68-4384-4276-9D83-788EA93C26E8}"/>
              </a:ext>
            </a:extLst>
          </p:cNvPr>
          <p:cNvSpPr>
            <a:spLocks noGrp="1"/>
          </p:cNvSpPr>
          <p:nvPr>
            <p:ph idx="1"/>
          </p:nvPr>
        </p:nvSpPr>
        <p:spPr/>
        <p:txBody>
          <a:bodyPr>
            <a:normAutofit lnSpcReduction="10000"/>
          </a:bodyPr>
          <a:lstStyle/>
          <a:p>
            <a:pPr marL="278765">
              <a:spcBef>
                <a:spcPts val="570"/>
              </a:spcBef>
            </a:pPr>
            <a:r>
              <a:rPr lang="en-US" dirty="0">
                <a:solidFill>
                  <a:srgbClr val="0070C0"/>
                </a:solidFill>
                <a:cs typeface="Calibri"/>
              </a:rPr>
              <a:t>June 1,</a:t>
            </a:r>
            <a:r>
              <a:rPr lang="en-US" spc="-25" dirty="0">
                <a:solidFill>
                  <a:srgbClr val="0070C0"/>
                </a:solidFill>
                <a:cs typeface="Calibri"/>
              </a:rPr>
              <a:t> </a:t>
            </a:r>
            <a:r>
              <a:rPr lang="en-US" dirty="0">
                <a:solidFill>
                  <a:srgbClr val="0070C0"/>
                </a:solidFill>
                <a:cs typeface="Calibri"/>
              </a:rPr>
              <a:t>2015</a:t>
            </a:r>
            <a:r>
              <a:rPr lang="en-US" dirty="0">
                <a:solidFill>
                  <a:srgbClr val="2B2B2B"/>
                </a:solidFill>
                <a:cs typeface="Calibri"/>
              </a:rPr>
              <a:t>:</a:t>
            </a:r>
            <a:endParaRPr lang="en-US" dirty="0">
              <a:cs typeface="Calibri"/>
            </a:endParaRPr>
          </a:p>
          <a:p>
            <a:pPr marL="736600" marR="1553210" indent="-177800">
              <a:spcBef>
                <a:spcPts val="615"/>
              </a:spcBef>
              <a:buFont typeface="Arial"/>
              <a:buChar char="•"/>
              <a:tabLst>
                <a:tab pos="741680" algn="l"/>
              </a:tabLst>
            </a:pPr>
            <a:r>
              <a:rPr lang="en-US" dirty="0">
                <a:solidFill>
                  <a:srgbClr val="2B2B2B"/>
                </a:solidFill>
                <a:cs typeface="Calibri"/>
              </a:rPr>
              <a:t>Chemical manufacturers, importers, distributors, and employers must use consistent </a:t>
            </a:r>
            <a:r>
              <a:rPr lang="en-US" spc="5" dirty="0">
                <a:solidFill>
                  <a:srgbClr val="2B2B2B"/>
                </a:solidFill>
                <a:cs typeface="Calibri"/>
              </a:rPr>
              <a:t>information </a:t>
            </a:r>
            <a:r>
              <a:rPr lang="en-US" dirty="0">
                <a:solidFill>
                  <a:srgbClr val="2B2B2B"/>
                </a:solidFill>
                <a:cs typeface="Calibri"/>
              </a:rPr>
              <a:t>on labels and</a:t>
            </a:r>
            <a:r>
              <a:rPr lang="en-US" spc="-70" dirty="0">
                <a:solidFill>
                  <a:srgbClr val="2B2B2B"/>
                </a:solidFill>
                <a:cs typeface="Calibri"/>
              </a:rPr>
              <a:t> </a:t>
            </a:r>
            <a:r>
              <a:rPr lang="en-US" dirty="0">
                <a:solidFill>
                  <a:srgbClr val="2B2B2B"/>
                </a:solidFill>
                <a:cs typeface="Calibri"/>
              </a:rPr>
              <a:t>safety data</a:t>
            </a:r>
            <a:r>
              <a:rPr lang="en-US" spc="-100" dirty="0">
                <a:solidFill>
                  <a:srgbClr val="2B2B2B"/>
                </a:solidFill>
                <a:cs typeface="Calibri"/>
              </a:rPr>
              <a:t> </a:t>
            </a:r>
            <a:r>
              <a:rPr lang="en-US" dirty="0">
                <a:solidFill>
                  <a:srgbClr val="2B2B2B"/>
                </a:solidFill>
                <a:cs typeface="Calibri"/>
              </a:rPr>
              <a:t>sheets</a:t>
            </a:r>
            <a:endParaRPr lang="en-US" dirty="0">
              <a:cs typeface="Calibri"/>
            </a:endParaRPr>
          </a:p>
          <a:p>
            <a:pPr marL="736600" marR="1334770" indent="-177800">
              <a:spcBef>
                <a:spcPts val="695"/>
              </a:spcBef>
              <a:buFont typeface="Arial"/>
              <a:buChar char="•"/>
              <a:tabLst>
                <a:tab pos="741680" algn="l"/>
              </a:tabLst>
            </a:pPr>
            <a:r>
              <a:rPr lang="en-US" dirty="0">
                <a:solidFill>
                  <a:srgbClr val="2B2B2B"/>
                </a:solidFill>
                <a:cs typeface="Calibri"/>
              </a:rPr>
              <a:t>Chemical manufacturers and importers must label chemicals with a signal word,</a:t>
            </a:r>
            <a:r>
              <a:rPr lang="en-US" spc="-100" dirty="0">
                <a:solidFill>
                  <a:srgbClr val="2B2B2B"/>
                </a:solidFill>
                <a:cs typeface="Calibri"/>
              </a:rPr>
              <a:t> </a:t>
            </a:r>
            <a:r>
              <a:rPr lang="en-US" dirty="0">
                <a:solidFill>
                  <a:srgbClr val="2B2B2B"/>
                </a:solidFill>
                <a:cs typeface="Calibri"/>
              </a:rPr>
              <a:t>pictogram, hazard statement, and </a:t>
            </a:r>
            <a:r>
              <a:rPr lang="en-US" spc="5" dirty="0">
                <a:solidFill>
                  <a:srgbClr val="2B2B2B"/>
                </a:solidFill>
                <a:cs typeface="Calibri"/>
              </a:rPr>
              <a:t>precautionary </a:t>
            </a:r>
            <a:r>
              <a:rPr lang="en-US" dirty="0">
                <a:solidFill>
                  <a:srgbClr val="2B2B2B"/>
                </a:solidFill>
                <a:cs typeface="Calibri"/>
              </a:rPr>
              <a:t>statement for each hazard class and</a:t>
            </a:r>
            <a:r>
              <a:rPr lang="en-US" spc="-100" dirty="0">
                <a:solidFill>
                  <a:srgbClr val="2B2B2B"/>
                </a:solidFill>
                <a:cs typeface="Calibri"/>
              </a:rPr>
              <a:t> </a:t>
            </a:r>
            <a:r>
              <a:rPr lang="en-US" dirty="0">
                <a:solidFill>
                  <a:srgbClr val="2B2B2B"/>
                </a:solidFill>
                <a:cs typeface="Calibri"/>
              </a:rPr>
              <a:t>category</a:t>
            </a:r>
            <a:endParaRPr lang="en-US" dirty="0">
              <a:cs typeface="Calibri"/>
            </a:endParaRPr>
          </a:p>
          <a:p>
            <a:pPr marL="462280" indent="-182880">
              <a:spcBef>
                <a:spcPts val="375"/>
              </a:spcBef>
              <a:buFont typeface="Arial"/>
              <a:buChar char="•"/>
              <a:tabLst>
                <a:tab pos="462280" algn="l"/>
              </a:tabLst>
            </a:pPr>
            <a:r>
              <a:rPr lang="en-US" spc="-5" dirty="0">
                <a:solidFill>
                  <a:srgbClr val="0070C0"/>
                </a:solidFill>
                <a:cs typeface="Calibri"/>
              </a:rPr>
              <a:t>December</a:t>
            </a:r>
            <a:r>
              <a:rPr lang="en-US" spc="254" dirty="0">
                <a:solidFill>
                  <a:srgbClr val="0070C0"/>
                </a:solidFill>
                <a:cs typeface="Calibri"/>
              </a:rPr>
              <a:t> </a:t>
            </a:r>
            <a:r>
              <a:rPr lang="en-US" dirty="0">
                <a:solidFill>
                  <a:srgbClr val="0070C0"/>
                </a:solidFill>
                <a:cs typeface="Calibri"/>
              </a:rPr>
              <a:t>2015</a:t>
            </a:r>
            <a:r>
              <a:rPr lang="en-US" dirty="0">
                <a:solidFill>
                  <a:srgbClr val="2B2B2B"/>
                </a:solidFill>
                <a:cs typeface="Calibri"/>
              </a:rPr>
              <a:t>:</a:t>
            </a:r>
            <a:endParaRPr lang="en-US" dirty="0">
              <a:cs typeface="Calibri"/>
            </a:endParaRPr>
          </a:p>
          <a:p>
            <a:pPr marL="736600" marR="1325245" lvl="1" indent="-177800">
              <a:spcBef>
                <a:spcPts val="535"/>
              </a:spcBef>
              <a:buFont typeface="Arial"/>
              <a:buChar char="•"/>
              <a:tabLst>
                <a:tab pos="741680" algn="l"/>
              </a:tabLst>
            </a:pPr>
            <a:r>
              <a:rPr lang="en-US" sz="2800" dirty="0">
                <a:solidFill>
                  <a:srgbClr val="2B2B2B"/>
                </a:solidFill>
                <a:cs typeface="Calibri"/>
              </a:rPr>
              <a:t>Distributors may only ship containers</a:t>
            </a:r>
            <a:r>
              <a:rPr lang="en-US" sz="2800" spc="-75" dirty="0">
                <a:solidFill>
                  <a:srgbClr val="2B2B2B"/>
                </a:solidFill>
                <a:cs typeface="Calibri"/>
              </a:rPr>
              <a:t> </a:t>
            </a:r>
            <a:r>
              <a:rPr lang="en-US" sz="2800" spc="10" dirty="0">
                <a:solidFill>
                  <a:srgbClr val="2B2B2B"/>
                </a:solidFill>
                <a:cs typeface="Calibri"/>
              </a:rPr>
              <a:t>meeting </a:t>
            </a:r>
            <a:r>
              <a:rPr lang="en-US" sz="2800" dirty="0">
                <a:solidFill>
                  <a:srgbClr val="2B2B2B"/>
                </a:solidFill>
                <a:cs typeface="Calibri"/>
              </a:rPr>
              <a:t>the new labeling</a:t>
            </a:r>
            <a:r>
              <a:rPr lang="en-US" sz="2800" spc="-100" dirty="0">
                <a:solidFill>
                  <a:srgbClr val="2B2B2B"/>
                </a:solidFill>
                <a:cs typeface="Calibri"/>
              </a:rPr>
              <a:t> </a:t>
            </a:r>
            <a:r>
              <a:rPr lang="en-US" sz="2800" dirty="0">
                <a:solidFill>
                  <a:srgbClr val="2B2B2B"/>
                </a:solidFill>
                <a:cs typeface="Calibri"/>
              </a:rPr>
              <a:t>requirements</a:t>
            </a:r>
            <a:endParaRPr lang="en-US" sz="2800" dirty="0">
              <a:cs typeface="Calibri"/>
            </a:endParaRPr>
          </a:p>
          <a:p>
            <a:endParaRPr lang="en-US" dirty="0"/>
          </a:p>
        </p:txBody>
      </p:sp>
      <p:sp>
        <p:nvSpPr>
          <p:cNvPr id="6" name="Title 5">
            <a:extLst>
              <a:ext uri="{FF2B5EF4-FFF2-40B4-BE49-F238E27FC236}">
                <a16:creationId xmlns:a16="http://schemas.microsoft.com/office/drawing/2014/main" id="{C872F398-4E2D-45EA-859F-B32B932A31DE}"/>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b="1" spc="-5" dirty="0">
                <a:cs typeface="Calibri"/>
              </a:rPr>
              <a:t>Hazard</a:t>
            </a:r>
            <a:r>
              <a:rPr lang="en-US" b="1" spc="-65" dirty="0">
                <a:cs typeface="Calibri"/>
              </a:rPr>
              <a:t> </a:t>
            </a:r>
            <a:r>
              <a:rPr lang="en-US" b="1" spc="10" dirty="0">
                <a:cs typeface="Calibri"/>
              </a:rPr>
              <a:t>Communication</a:t>
            </a:r>
            <a:br>
              <a:rPr lang="en-US" b="1" spc="10" dirty="0">
                <a:cs typeface="Calibri"/>
              </a:rPr>
            </a:br>
            <a:r>
              <a:rPr lang="en-US" sz="3100" spc="10" dirty="0">
                <a:cs typeface="Calibri"/>
              </a:rPr>
              <a:t>29CFR 1910.1200</a:t>
            </a:r>
            <a:endParaRPr lang="en-US" dirty="0"/>
          </a:p>
        </p:txBody>
      </p:sp>
      <p:sp>
        <p:nvSpPr>
          <p:cNvPr id="2" name="Slide Number Placeholder 1">
            <a:extLst>
              <a:ext uri="{FF2B5EF4-FFF2-40B4-BE49-F238E27FC236}">
                <a16:creationId xmlns:a16="http://schemas.microsoft.com/office/drawing/2014/main" id="{874E5B4E-35E3-4612-991A-8B0D934D8299}"/>
              </a:ext>
            </a:extLst>
          </p:cNvPr>
          <p:cNvSpPr>
            <a:spLocks noGrp="1"/>
          </p:cNvSpPr>
          <p:nvPr>
            <p:ph type="sldNum" sz="quarter" idx="12"/>
          </p:nvPr>
        </p:nvSpPr>
        <p:spPr/>
        <p:txBody>
          <a:bodyPr/>
          <a:lstStyle/>
          <a:p>
            <a:fld id="{FAB71DCC-6F18-4BF8-925D-17424AF05C25}" type="slidenum">
              <a:rPr lang="en-US" smtClean="0"/>
              <a:t>6</a:t>
            </a:fld>
            <a:endParaRPr lang="en-US"/>
          </a:p>
        </p:txBody>
      </p:sp>
      <p:sp>
        <p:nvSpPr>
          <p:cNvPr id="3" name="Footer Placeholder 2">
            <a:extLst>
              <a:ext uri="{FF2B5EF4-FFF2-40B4-BE49-F238E27FC236}">
                <a16:creationId xmlns:a16="http://schemas.microsoft.com/office/drawing/2014/main" id="{50F80C1E-E6AD-4CEF-AB1C-A8AD583D1E60}"/>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4121456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AO Recommendations for GHS Label for End Use Pesticides" title="FAO Recommendations for GHS Label for End Use Pesticides">
            <a:extLst>
              <a:ext uri="{FF2B5EF4-FFF2-40B4-BE49-F238E27FC236}">
                <a16:creationId xmlns:a16="http://schemas.microsoft.com/office/drawing/2014/main" id="{1F9DE64D-C135-4C6F-AA55-74FAA7E4EE81}"/>
              </a:ext>
            </a:extLst>
          </p:cNvPr>
          <p:cNvSpPr>
            <a:spLocks noGrp="1"/>
          </p:cNvSpPr>
          <p:nvPr>
            <p:ph type="title"/>
          </p:nvPr>
        </p:nvSpPr>
        <p:spPr>
          <a:xfrm>
            <a:off x="838200" y="382099"/>
            <a:ext cx="10515600" cy="1009651"/>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b="1" dirty="0"/>
              <a:t>FAO Recommendations for GHS Label for End Use Pesticides</a:t>
            </a:r>
            <a:r>
              <a:rPr lang="en-US" dirty="0"/>
              <a:t/>
            </a:r>
            <a:br>
              <a:rPr lang="en-US" dirty="0"/>
            </a:br>
            <a:endParaRPr lang="en-US" dirty="0"/>
          </a:p>
        </p:txBody>
      </p:sp>
      <p:sp>
        <p:nvSpPr>
          <p:cNvPr id="3" name="Slide Number Placeholder 2">
            <a:extLst>
              <a:ext uri="{FF2B5EF4-FFF2-40B4-BE49-F238E27FC236}">
                <a16:creationId xmlns:a16="http://schemas.microsoft.com/office/drawing/2014/main" id="{160E2F32-CD2E-45A4-ACCD-321952602407}"/>
              </a:ext>
            </a:extLst>
          </p:cNvPr>
          <p:cNvSpPr>
            <a:spLocks noGrp="1"/>
          </p:cNvSpPr>
          <p:nvPr>
            <p:ph type="sldNum" sz="quarter" idx="12"/>
          </p:nvPr>
        </p:nvSpPr>
        <p:spPr/>
        <p:txBody>
          <a:bodyPr/>
          <a:lstStyle/>
          <a:p>
            <a:fld id="{FAB71DCC-6F18-4BF8-925D-17424AF05C25}" type="slidenum">
              <a:rPr lang="en-US" smtClean="0"/>
              <a:t>60</a:t>
            </a:fld>
            <a:endParaRPr lang="en-US"/>
          </a:p>
        </p:txBody>
      </p:sp>
      <p:sp>
        <p:nvSpPr>
          <p:cNvPr id="4" name="Footer Placeholder 3">
            <a:extLst>
              <a:ext uri="{FF2B5EF4-FFF2-40B4-BE49-F238E27FC236}">
                <a16:creationId xmlns:a16="http://schemas.microsoft.com/office/drawing/2014/main" id="{C8D877EE-1873-4A00-A36D-EE985D7F3A2C}"/>
              </a:ext>
            </a:extLst>
          </p:cNvPr>
          <p:cNvSpPr>
            <a:spLocks noGrp="1"/>
          </p:cNvSpPr>
          <p:nvPr>
            <p:ph type="ftr" sz="quarter" idx="11"/>
          </p:nvPr>
        </p:nvSpPr>
        <p:spPr/>
        <p:txBody>
          <a:bodyPr/>
          <a:lstStyle/>
          <a:p>
            <a:r>
              <a:rPr lang="en-US" dirty="0"/>
              <a:t> </a:t>
            </a:r>
          </a:p>
        </p:txBody>
      </p:sp>
      <p:pic>
        <p:nvPicPr>
          <p:cNvPr id="6" name="Content Placeholder 5" title="pesticide GHS label"/>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79048" y="1825625"/>
            <a:ext cx="7033903" cy="4351338"/>
          </a:xfrm>
        </p:spPr>
      </p:pic>
    </p:spTree>
    <p:extLst>
      <p:ext uri="{BB962C8B-B14F-4D97-AF65-F5344CB8AC3E}">
        <p14:creationId xmlns:p14="http://schemas.microsoft.com/office/powerpoint/2010/main" val="3833142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DD33-BED8-4560-9C3E-D47339807BF0}"/>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t>You Must Make A Label !</a:t>
            </a:r>
          </a:p>
        </p:txBody>
      </p:sp>
      <p:sp>
        <p:nvSpPr>
          <p:cNvPr id="3" name="Content Placeholder 2">
            <a:extLst>
              <a:ext uri="{FF2B5EF4-FFF2-40B4-BE49-F238E27FC236}">
                <a16:creationId xmlns:a16="http://schemas.microsoft.com/office/drawing/2014/main" id="{52EF63F4-763B-4A63-BFF0-C390065626A5}"/>
              </a:ext>
            </a:extLst>
          </p:cNvPr>
          <p:cNvSpPr>
            <a:spLocks noGrp="1"/>
          </p:cNvSpPr>
          <p:nvPr>
            <p:ph idx="1"/>
          </p:nvPr>
        </p:nvSpPr>
        <p:spPr/>
        <p:txBody>
          <a:bodyPr>
            <a:noAutofit/>
          </a:bodyPr>
          <a:lstStyle/>
          <a:p>
            <a:r>
              <a:rPr lang="en-US" sz="3600" dirty="0"/>
              <a:t>If you are pouring a chemical into a smaller container you must make a GHS Compliant label !</a:t>
            </a:r>
          </a:p>
          <a:p>
            <a:pPr lvl="1"/>
            <a:endParaRPr lang="en-US" sz="2800" dirty="0"/>
          </a:p>
          <a:p>
            <a:r>
              <a:rPr lang="en-US" sz="3200" dirty="0"/>
              <a:t>That Means You Must Transfer All Of The Information From The Original Container Or The SDS To The New Container Label!</a:t>
            </a:r>
          </a:p>
        </p:txBody>
      </p:sp>
      <p:sp>
        <p:nvSpPr>
          <p:cNvPr id="4" name="Slide Number Placeholder 3">
            <a:extLst>
              <a:ext uri="{FF2B5EF4-FFF2-40B4-BE49-F238E27FC236}">
                <a16:creationId xmlns:a16="http://schemas.microsoft.com/office/drawing/2014/main" id="{10DF7942-D366-4FF1-AA2B-5DE7D29D06F4}"/>
              </a:ext>
            </a:extLst>
          </p:cNvPr>
          <p:cNvSpPr>
            <a:spLocks noGrp="1"/>
          </p:cNvSpPr>
          <p:nvPr>
            <p:ph type="sldNum" sz="quarter" idx="12"/>
          </p:nvPr>
        </p:nvSpPr>
        <p:spPr/>
        <p:txBody>
          <a:bodyPr/>
          <a:lstStyle/>
          <a:p>
            <a:fld id="{FAB71DCC-6F18-4BF8-925D-17424AF05C25}" type="slidenum">
              <a:rPr lang="en-US" smtClean="0"/>
              <a:t>61</a:t>
            </a:fld>
            <a:endParaRPr lang="en-US"/>
          </a:p>
        </p:txBody>
      </p:sp>
      <p:sp>
        <p:nvSpPr>
          <p:cNvPr id="5" name="Footer Placeholder 4">
            <a:extLst>
              <a:ext uri="{FF2B5EF4-FFF2-40B4-BE49-F238E27FC236}">
                <a16:creationId xmlns:a16="http://schemas.microsoft.com/office/drawing/2014/main" id="{2F1EAE4A-C6BA-415B-AD26-2AE7F4465999}"/>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5128385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fontScale="90000"/>
          </a:bodyPr>
          <a:lstStyle/>
          <a:p>
            <a:r>
              <a:rPr lang="en-US" dirty="0"/>
              <a:t>With the implementation of the GHS standards a key term has changed  from material safety data sheet to safety data sheet</a:t>
            </a:r>
          </a:p>
        </p:txBody>
      </p:sp>
      <p:pic>
        <p:nvPicPr>
          <p:cNvPr id="9" name="Content Placeholder 8" descr="Material Safety Data Sheet is the old term, under GHS standards" title="Material Safety Data Sheet"/>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48990" y="2542062"/>
            <a:ext cx="3621338" cy="2962913"/>
          </a:xfrm>
          <a:prstGeom prst="rect">
            <a:avLst/>
          </a:prstGeom>
        </p:spPr>
      </p:pic>
      <p:sp>
        <p:nvSpPr>
          <p:cNvPr id="4" name="Footer Placeholder 3">
            <a:extLst>
              <a:ext uri="{FF2B5EF4-FFF2-40B4-BE49-F238E27FC236}">
                <a16:creationId xmlns:a16="http://schemas.microsoft.com/office/drawing/2014/main" id="{4AE8373C-8081-4147-A81F-7D24A5EA49FD}"/>
              </a:ext>
            </a:extLst>
          </p:cNvPr>
          <p:cNvSpPr>
            <a:spLocks noGrp="1"/>
          </p:cNvSpPr>
          <p:nvPr>
            <p:ph type="ftr" sz="quarter" idx="11"/>
          </p:nvPr>
        </p:nvSpPr>
        <p:spPr/>
        <p:txBody>
          <a:bodyPr/>
          <a:lstStyle/>
          <a:p>
            <a:r>
              <a:rPr lang="en-US" dirty="0"/>
              <a:t> </a:t>
            </a:r>
          </a:p>
        </p:txBody>
      </p:sp>
      <p:sp>
        <p:nvSpPr>
          <p:cNvPr id="2" name="Slide Number Placeholder 1">
            <a:extLst>
              <a:ext uri="{FF2B5EF4-FFF2-40B4-BE49-F238E27FC236}">
                <a16:creationId xmlns:a16="http://schemas.microsoft.com/office/drawing/2014/main" id="{84FF15F3-DF22-4F1F-B82E-0C8D70226AF6}"/>
              </a:ext>
            </a:extLst>
          </p:cNvPr>
          <p:cNvSpPr>
            <a:spLocks noGrp="1"/>
          </p:cNvSpPr>
          <p:nvPr>
            <p:ph type="sldNum" sz="quarter" idx="12"/>
          </p:nvPr>
        </p:nvSpPr>
        <p:spPr/>
        <p:txBody>
          <a:bodyPr/>
          <a:lstStyle/>
          <a:p>
            <a:fld id="{FAB71DCC-6F18-4BF8-925D-17424AF05C25}" type="slidenum">
              <a:rPr lang="en-US" smtClean="0"/>
              <a:t>62</a:t>
            </a:fld>
            <a:endParaRPr lang="en-US"/>
          </a:p>
        </p:txBody>
      </p:sp>
      <p:graphicFrame>
        <p:nvGraphicFramePr>
          <p:cNvPr id="11" name="Content Placeholder 10" descr="Graphic showing change of phrase from Material Safety Data Sheet to Safety Data Sheet"/>
          <p:cNvGraphicFramePr>
            <a:graphicFrameLocks noGrp="1"/>
          </p:cNvGraphicFramePr>
          <p:nvPr>
            <p:ph sz="half" idx="2"/>
            <p:extLst>
              <p:ext uri="{D42A27DB-BD31-4B8C-83A1-F6EECF244321}">
                <p14:modId xmlns:p14="http://schemas.microsoft.com/office/powerpoint/2010/main" val="2120316674"/>
              </p:ext>
            </p:extLst>
          </p:nvPr>
        </p:nvGraphicFramePr>
        <p:xfrm>
          <a:off x="3902987" y="1989255"/>
          <a:ext cx="5997398" cy="3795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4740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5D33-CB5D-4F2E-B24A-3041EBB682FC}"/>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dirty="0">
                <a:latin typeface="+mn-lt"/>
              </a:rPr>
              <a:t>Training Requirements</a:t>
            </a:r>
            <a:r>
              <a:rPr lang="en-US" dirty="0"/>
              <a:t/>
            </a:r>
            <a:br>
              <a:rPr lang="en-US" dirty="0"/>
            </a:br>
            <a:endParaRPr lang="en-US" dirty="0"/>
          </a:p>
        </p:txBody>
      </p:sp>
      <p:sp>
        <p:nvSpPr>
          <p:cNvPr id="4" name="Text Placeholder 3">
            <a:extLst>
              <a:ext uri="{FF2B5EF4-FFF2-40B4-BE49-F238E27FC236}">
                <a16:creationId xmlns:a16="http://schemas.microsoft.com/office/drawing/2014/main" id="{A7DC5F70-FCE1-49E7-9375-8DC4610B1392}"/>
              </a:ext>
            </a:extLst>
          </p:cNvPr>
          <p:cNvSpPr>
            <a:spLocks noGrp="1"/>
          </p:cNvSpPr>
          <p:nvPr>
            <p:ph type="body" sz="half" idx="2"/>
          </p:nvPr>
        </p:nvSpPr>
        <p:spPr/>
        <p:txBody>
          <a:bodyPr>
            <a:normAutofit/>
          </a:bodyPr>
          <a:lstStyle/>
          <a:p>
            <a:endParaRPr lang="en-US" sz="2800" b="1" dirty="0"/>
          </a:p>
          <a:p>
            <a:r>
              <a:rPr lang="en-US" sz="2800" b="1" dirty="0"/>
              <a:t>Standardized 16-section format, including the type of information found in the various sections</a:t>
            </a:r>
            <a:endParaRPr lang="en-US" sz="2800" dirty="0"/>
          </a:p>
        </p:txBody>
      </p:sp>
      <p:sp>
        <p:nvSpPr>
          <p:cNvPr id="3" name="Content Placeholder 2">
            <a:extLst>
              <a:ext uri="{FF2B5EF4-FFF2-40B4-BE49-F238E27FC236}">
                <a16:creationId xmlns:a16="http://schemas.microsoft.com/office/drawing/2014/main" id="{FF58CD8A-BDCF-45D3-9277-6DE54D8F072D}"/>
              </a:ext>
            </a:extLst>
          </p:cNvPr>
          <p:cNvSpPr>
            <a:spLocks noGrp="1"/>
          </p:cNvSpPr>
          <p:nvPr>
            <p:ph idx="4294967295"/>
          </p:nvPr>
        </p:nvSpPr>
        <p:spPr>
          <a:xfrm>
            <a:off x="2231572" y="2212068"/>
            <a:ext cx="6172200" cy="4873625"/>
          </a:xfrm>
        </p:spPr>
        <p:txBody>
          <a:bodyPr/>
          <a:lstStyle/>
          <a:p>
            <a:r>
              <a:rPr lang="en-US" b="1" dirty="0"/>
              <a:t> </a:t>
            </a:r>
            <a:endParaRPr lang="en-US" dirty="0"/>
          </a:p>
        </p:txBody>
      </p:sp>
      <p:pic>
        <p:nvPicPr>
          <p:cNvPr id="8" name="Content Placeholder 5" descr="comparing two labels from old standards to the new GHS&#10;&#10;Description generated with very high confidence" title="comparing two labels from old standards to the new GHS">
            <a:extLst>
              <a:ext uri="{FF2B5EF4-FFF2-40B4-BE49-F238E27FC236}">
                <a16:creationId xmlns:a16="http://schemas.microsoft.com/office/drawing/2014/main" id="{FE5D643D-C8C1-46F1-B3A1-B0055800B231}"/>
              </a:ext>
            </a:extLst>
          </p:cNvPr>
          <p:cNvPicPr>
            <a:picLocks noGrp="1" noChangeAspect="1"/>
          </p:cNvPicPr>
          <p:nvPr>
            <p:ph idx="1"/>
          </p:nvPr>
        </p:nvPicPr>
        <p:blipFill>
          <a:blip r:embed="rId3" cstate="email">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5180012" y="1103202"/>
            <a:ext cx="6172200" cy="4765785"/>
          </a:xfrm>
        </p:spPr>
      </p:pic>
      <p:sp>
        <p:nvSpPr>
          <p:cNvPr id="5" name="Slide Number Placeholder 4">
            <a:extLst>
              <a:ext uri="{FF2B5EF4-FFF2-40B4-BE49-F238E27FC236}">
                <a16:creationId xmlns:a16="http://schemas.microsoft.com/office/drawing/2014/main" id="{572DE09E-894A-408C-99A5-68476C3CDD0F}"/>
              </a:ext>
            </a:extLst>
          </p:cNvPr>
          <p:cNvSpPr>
            <a:spLocks noGrp="1"/>
          </p:cNvSpPr>
          <p:nvPr>
            <p:ph type="sldNum" sz="quarter" idx="12"/>
          </p:nvPr>
        </p:nvSpPr>
        <p:spPr/>
        <p:txBody>
          <a:bodyPr/>
          <a:lstStyle/>
          <a:p>
            <a:fld id="{FAB71DCC-6F18-4BF8-925D-17424AF05C25}" type="slidenum">
              <a:rPr lang="en-US" smtClean="0"/>
              <a:t>63</a:t>
            </a:fld>
            <a:endParaRPr lang="en-US"/>
          </a:p>
        </p:txBody>
      </p:sp>
      <p:sp>
        <p:nvSpPr>
          <p:cNvPr id="6" name="Footer Placeholder 5">
            <a:extLst>
              <a:ext uri="{FF2B5EF4-FFF2-40B4-BE49-F238E27FC236}">
                <a16:creationId xmlns:a16="http://schemas.microsoft.com/office/drawing/2014/main" id="{F60EE383-3219-46D6-B764-988E39092288}"/>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803828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247D-B443-4DC1-9545-27D7CA80DA3A}"/>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t>Changes</a:t>
            </a:r>
          </a:p>
        </p:txBody>
      </p:sp>
      <p:sp>
        <p:nvSpPr>
          <p:cNvPr id="3" name="Content Placeholder 2">
            <a:extLst>
              <a:ext uri="{FF2B5EF4-FFF2-40B4-BE49-F238E27FC236}">
                <a16:creationId xmlns:a16="http://schemas.microsoft.com/office/drawing/2014/main" id="{68787824-D071-4E93-ABAF-D54895DE4E89}"/>
              </a:ext>
            </a:extLst>
          </p:cNvPr>
          <p:cNvSpPr>
            <a:spLocks noGrp="1"/>
          </p:cNvSpPr>
          <p:nvPr>
            <p:ph idx="1"/>
          </p:nvPr>
        </p:nvSpPr>
        <p:spPr/>
        <p:txBody>
          <a:bodyPr/>
          <a:lstStyle/>
          <a:p>
            <a:r>
              <a:rPr lang="en-US" dirty="0"/>
              <a:t>In the past there were many different formats for the way you found the information that was on a “MSDS” or Material Safety .</a:t>
            </a:r>
          </a:p>
          <a:p>
            <a:r>
              <a:rPr lang="en-US" dirty="0"/>
              <a:t>The original MSDSs had only eight sections  of information</a:t>
            </a:r>
          </a:p>
          <a:p>
            <a:r>
              <a:rPr lang="en-US" dirty="0"/>
              <a:t>MSDSs were basically an informal requirement that could be quite confusing to read.</a:t>
            </a:r>
          </a:p>
          <a:p>
            <a:r>
              <a:rPr lang="en-US" dirty="0"/>
              <a:t>MSDSs had no standardized order for finding information</a:t>
            </a:r>
          </a:p>
          <a:p>
            <a:r>
              <a:rPr lang="en-US" dirty="0"/>
              <a:t>At times the MSDSs did not match the label on the chemical</a:t>
            </a:r>
          </a:p>
          <a:p>
            <a:r>
              <a:rPr lang="en-US" dirty="0"/>
              <a:t>There was nothing to truly get your attention like a signal word or pictogram</a:t>
            </a:r>
          </a:p>
        </p:txBody>
      </p:sp>
      <p:sp>
        <p:nvSpPr>
          <p:cNvPr id="4" name="Slide Number Placeholder 3">
            <a:extLst>
              <a:ext uri="{FF2B5EF4-FFF2-40B4-BE49-F238E27FC236}">
                <a16:creationId xmlns:a16="http://schemas.microsoft.com/office/drawing/2014/main" id="{AFDCAA10-0679-4E76-B69D-5747248C0E08}"/>
              </a:ext>
            </a:extLst>
          </p:cNvPr>
          <p:cNvSpPr>
            <a:spLocks noGrp="1"/>
          </p:cNvSpPr>
          <p:nvPr>
            <p:ph type="sldNum" sz="quarter" idx="12"/>
          </p:nvPr>
        </p:nvSpPr>
        <p:spPr/>
        <p:txBody>
          <a:bodyPr/>
          <a:lstStyle/>
          <a:p>
            <a:fld id="{FAB71DCC-6F18-4BF8-925D-17424AF05C25}" type="slidenum">
              <a:rPr lang="en-US" smtClean="0"/>
              <a:t>64</a:t>
            </a:fld>
            <a:endParaRPr lang="en-US"/>
          </a:p>
        </p:txBody>
      </p:sp>
      <p:sp>
        <p:nvSpPr>
          <p:cNvPr id="5" name="Footer Placeholder 4">
            <a:extLst>
              <a:ext uri="{FF2B5EF4-FFF2-40B4-BE49-F238E27FC236}">
                <a16:creationId xmlns:a16="http://schemas.microsoft.com/office/drawing/2014/main" id="{579201E0-A139-46E4-A598-9FDBA986D92B}"/>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657535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476A-4050-4725-B468-CC0C53308579}"/>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t>Changes (cont.)</a:t>
            </a:r>
          </a:p>
        </p:txBody>
      </p:sp>
      <p:sp>
        <p:nvSpPr>
          <p:cNvPr id="3" name="Content Placeholder 2">
            <a:extLst>
              <a:ext uri="{FF2B5EF4-FFF2-40B4-BE49-F238E27FC236}">
                <a16:creationId xmlns:a16="http://schemas.microsoft.com/office/drawing/2014/main" id="{646EA5F4-0068-4251-873C-8DBB0DDB2A4C}"/>
              </a:ext>
            </a:extLst>
          </p:cNvPr>
          <p:cNvSpPr>
            <a:spLocks noGrp="1"/>
          </p:cNvSpPr>
          <p:nvPr>
            <p:ph idx="1"/>
          </p:nvPr>
        </p:nvSpPr>
        <p:spPr/>
        <p:txBody>
          <a:bodyPr/>
          <a:lstStyle/>
          <a:p>
            <a:r>
              <a:rPr lang="en-US" dirty="0"/>
              <a:t>Manufacturer's name and information, hazardous ingredients, physical and chemical characteristics, fire and explosion data, reactivity data, health hazard data, precautions for safe handling, and control measures. </a:t>
            </a:r>
          </a:p>
          <a:p>
            <a:r>
              <a:rPr lang="en-US" dirty="0"/>
              <a:t>While this did have some very good information, it was incomplete compared to the 16 sections that are in place today</a:t>
            </a:r>
          </a:p>
        </p:txBody>
      </p:sp>
      <p:sp>
        <p:nvSpPr>
          <p:cNvPr id="4" name="Slide Number Placeholder 3">
            <a:extLst>
              <a:ext uri="{FF2B5EF4-FFF2-40B4-BE49-F238E27FC236}">
                <a16:creationId xmlns:a16="http://schemas.microsoft.com/office/drawing/2014/main" id="{D977949D-5AF7-4DAB-A1BE-708692D3D75C}"/>
              </a:ext>
            </a:extLst>
          </p:cNvPr>
          <p:cNvSpPr>
            <a:spLocks noGrp="1"/>
          </p:cNvSpPr>
          <p:nvPr>
            <p:ph type="sldNum" sz="quarter" idx="12"/>
          </p:nvPr>
        </p:nvSpPr>
        <p:spPr/>
        <p:txBody>
          <a:bodyPr/>
          <a:lstStyle/>
          <a:p>
            <a:fld id="{FAB71DCC-6F18-4BF8-925D-17424AF05C25}" type="slidenum">
              <a:rPr lang="en-US" smtClean="0"/>
              <a:t>65</a:t>
            </a:fld>
            <a:endParaRPr lang="en-US"/>
          </a:p>
        </p:txBody>
      </p:sp>
      <p:sp>
        <p:nvSpPr>
          <p:cNvPr id="5" name="Footer Placeholder 4">
            <a:extLst>
              <a:ext uri="{FF2B5EF4-FFF2-40B4-BE49-F238E27FC236}">
                <a16:creationId xmlns:a16="http://schemas.microsoft.com/office/drawing/2014/main" id="{45F727BF-4A64-4E65-9688-49AF14ECE517}"/>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425306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BEE7-6F32-4E69-B8CB-4CAF10784B5E}"/>
              </a:ext>
            </a:extLst>
          </p:cNvPr>
          <p:cNvSpPr>
            <a:spLocks noGrp="1"/>
          </p:cNvSpPr>
          <p:nvPr>
            <p:ph type="title"/>
          </p:nvPr>
        </p:nvSpPr>
        <p:spPr>
          <a:xfrm>
            <a:off x="968829" y="2455182"/>
            <a:ext cx="10515600" cy="1325563"/>
          </a:xfrm>
        </p:spPr>
        <p:style>
          <a:lnRef idx="1">
            <a:schemeClr val="accent2"/>
          </a:lnRef>
          <a:fillRef idx="2">
            <a:schemeClr val="accent2"/>
          </a:fillRef>
          <a:effectRef idx="1">
            <a:schemeClr val="accent2"/>
          </a:effectRef>
          <a:fontRef idx="minor">
            <a:schemeClr val="dk1"/>
          </a:fontRef>
        </p:style>
        <p:txBody>
          <a:bodyPr/>
          <a:lstStyle/>
          <a:p>
            <a:pPr algn="ctr"/>
            <a:r>
              <a:rPr lang="en-US" dirty="0"/>
              <a:t>NEW SDS FORMAT</a:t>
            </a:r>
          </a:p>
        </p:txBody>
      </p:sp>
      <p:sp>
        <p:nvSpPr>
          <p:cNvPr id="3" name="Slide Number Placeholder 2">
            <a:extLst>
              <a:ext uri="{FF2B5EF4-FFF2-40B4-BE49-F238E27FC236}">
                <a16:creationId xmlns:a16="http://schemas.microsoft.com/office/drawing/2014/main" id="{8DD675C7-D3B0-4056-916F-91BCFE48676F}"/>
              </a:ext>
            </a:extLst>
          </p:cNvPr>
          <p:cNvSpPr>
            <a:spLocks noGrp="1"/>
          </p:cNvSpPr>
          <p:nvPr>
            <p:ph type="sldNum" sz="quarter" idx="12"/>
          </p:nvPr>
        </p:nvSpPr>
        <p:spPr/>
        <p:txBody>
          <a:bodyPr/>
          <a:lstStyle/>
          <a:p>
            <a:fld id="{FAB71DCC-6F18-4BF8-925D-17424AF05C25}" type="slidenum">
              <a:rPr lang="en-US" smtClean="0"/>
              <a:t>66</a:t>
            </a:fld>
            <a:endParaRPr lang="en-US"/>
          </a:p>
        </p:txBody>
      </p:sp>
      <p:sp>
        <p:nvSpPr>
          <p:cNvPr id="4" name="Footer Placeholder 3">
            <a:extLst>
              <a:ext uri="{FF2B5EF4-FFF2-40B4-BE49-F238E27FC236}">
                <a16:creationId xmlns:a16="http://schemas.microsoft.com/office/drawing/2014/main" id="{6C4C3BB8-0E16-4037-8838-E7266B59DED7}"/>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680302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FED5F0-BDD3-4A6C-A539-4573B2AEFE4D}"/>
              </a:ext>
            </a:extLst>
          </p:cNvPr>
          <p:cNvSpPr txBox="1">
            <a:spLocks noGrp="1"/>
          </p:cNvSpPr>
          <p:nvPr>
            <p:ph type="title"/>
          </p:nvPr>
        </p:nvSpPr>
        <p:spPr>
          <a:xfrm>
            <a:off x="838200" y="677041"/>
            <a:ext cx="10515600" cy="7017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GHS FORMAT for Safety Data Sheets</a:t>
            </a:r>
          </a:p>
        </p:txBody>
      </p:sp>
      <p:sp>
        <p:nvSpPr>
          <p:cNvPr id="8" name="Content Placeholder 7">
            <a:extLst>
              <a:ext uri="{FF2B5EF4-FFF2-40B4-BE49-F238E27FC236}">
                <a16:creationId xmlns:a16="http://schemas.microsoft.com/office/drawing/2014/main" id="{BA8F9E34-7025-4EE7-A1B9-838F3EC584B3}"/>
              </a:ext>
            </a:extLst>
          </p:cNvPr>
          <p:cNvSpPr>
            <a:spLocks noGrp="1"/>
          </p:cNvSpPr>
          <p:nvPr>
            <p:ph idx="1"/>
          </p:nvPr>
        </p:nvSpPr>
        <p:spPr/>
        <p:txBody>
          <a:bodyPr>
            <a:normAutofit lnSpcReduction="10000"/>
          </a:bodyPr>
          <a:lstStyle/>
          <a:p>
            <a:pPr marL="0" indent="0">
              <a:buNone/>
            </a:pPr>
            <a:endParaRPr lang="en-US" dirty="0"/>
          </a:p>
          <a:p>
            <a:pPr marL="387190" indent="-387190">
              <a:buFont typeface="+mj-lt"/>
              <a:buAutoNum type="arabicPeriod"/>
            </a:pPr>
            <a:r>
              <a:rPr lang="en-US" dirty="0"/>
              <a:t>Identification of the substance or mixture and of the supplier.</a:t>
            </a:r>
          </a:p>
          <a:p>
            <a:pPr marL="387190" indent="-387190">
              <a:buFont typeface="+mj-lt"/>
              <a:buAutoNum type="arabicPeriod"/>
            </a:pPr>
            <a:r>
              <a:rPr lang="en-US" dirty="0"/>
              <a:t>Hazards identification</a:t>
            </a:r>
          </a:p>
          <a:p>
            <a:pPr marL="387190" indent="-387190">
              <a:buFont typeface="+mj-lt"/>
              <a:buAutoNum type="arabicPeriod"/>
            </a:pPr>
            <a:r>
              <a:rPr lang="en-US" dirty="0"/>
              <a:t>Composition / information on ingredients</a:t>
            </a:r>
          </a:p>
          <a:p>
            <a:pPr marL="387190" indent="-387190">
              <a:buFont typeface="+mj-lt"/>
              <a:buAutoNum type="arabicPeriod"/>
            </a:pPr>
            <a:r>
              <a:rPr lang="en-US" dirty="0"/>
              <a:t>First-aid measures</a:t>
            </a:r>
          </a:p>
          <a:p>
            <a:pPr marL="387190" indent="-387190">
              <a:buFont typeface="+mj-lt"/>
              <a:buAutoNum type="arabicPeriod"/>
            </a:pPr>
            <a:r>
              <a:rPr lang="en-US" dirty="0"/>
              <a:t>Fire-fighting measures</a:t>
            </a:r>
          </a:p>
          <a:p>
            <a:pPr marL="387190" indent="-387190">
              <a:buFont typeface="+mj-lt"/>
              <a:buAutoNum type="arabicPeriod"/>
            </a:pPr>
            <a:r>
              <a:rPr lang="en-US" dirty="0"/>
              <a:t>Accidental release measures</a:t>
            </a:r>
          </a:p>
          <a:p>
            <a:pPr marL="387190" indent="-387190">
              <a:buFont typeface="+mj-lt"/>
              <a:buAutoNum type="arabicPeriod"/>
            </a:pPr>
            <a:r>
              <a:rPr lang="en-US" dirty="0"/>
              <a:t>Handling and storage</a:t>
            </a:r>
          </a:p>
          <a:p>
            <a:pPr marL="387190" indent="-387190">
              <a:buFont typeface="+mj-lt"/>
              <a:buAutoNum type="arabicPeriod"/>
            </a:pPr>
            <a:r>
              <a:rPr lang="en-US" dirty="0"/>
              <a:t>Exposure controls / personal protection</a:t>
            </a:r>
          </a:p>
          <a:p>
            <a:pPr marL="0" indent="0">
              <a:buNone/>
            </a:pPr>
            <a:endParaRPr lang="en-US" dirty="0"/>
          </a:p>
        </p:txBody>
      </p:sp>
      <p:sp>
        <p:nvSpPr>
          <p:cNvPr id="2" name="Slide Number Placeholder 1">
            <a:extLst>
              <a:ext uri="{FF2B5EF4-FFF2-40B4-BE49-F238E27FC236}">
                <a16:creationId xmlns:a16="http://schemas.microsoft.com/office/drawing/2014/main" id="{04C81B96-8EEF-4686-8BE5-DC173D9BE3B5}"/>
              </a:ext>
            </a:extLst>
          </p:cNvPr>
          <p:cNvSpPr>
            <a:spLocks noGrp="1"/>
          </p:cNvSpPr>
          <p:nvPr>
            <p:ph type="sldNum" sz="quarter" idx="12"/>
          </p:nvPr>
        </p:nvSpPr>
        <p:spPr/>
        <p:txBody>
          <a:bodyPr/>
          <a:lstStyle/>
          <a:p>
            <a:fld id="{FAB71DCC-6F18-4BF8-925D-17424AF05C25}" type="slidenum">
              <a:rPr lang="en-US" smtClean="0"/>
              <a:t>67</a:t>
            </a:fld>
            <a:endParaRPr lang="en-US"/>
          </a:p>
        </p:txBody>
      </p:sp>
      <p:sp>
        <p:nvSpPr>
          <p:cNvPr id="3" name="Footer Placeholder 2">
            <a:extLst>
              <a:ext uri="{FF2B5EF4-FFF2-40B4-BE49-F238E27FC236}">
                <a16:creationId xmlns:a16="http://schemas.microsoft.com/office/drawing/2014/main" id="{857C30AF-2CF9-4291-AAE3-A58DBF4A0C7A}"/>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806838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82A-2416-4067-82A5-392C519F21F1}"/>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dirty="0"/>
              <a:t>GHS FORMAT (cont.)</a:t>
            </a:r>
          </a:p>
        </p:txBody>
      </p:sp>
      <p:sp>
        <p:nvSpPr>
          <p:cNvPr id="3" name="Content Placeholder 2">
            <a:extLst>
              <a:ext uri="{FF2B5EF4-FFF2-40B4-BE49-F238E27FC236}">
                <a16:creationId xmlns:a16="http://schemas.microsoft.com/office/drawing/2014/main" id="{6997C31D-2EE5-4858-8FDE-6F02BDED6089}"/>
              </a:ext>
            </a:extLst>
          </p:cNvPr>
          <p:cNvSpPr>
            <a:spLocks noGrp="1"/>
          </p:cNvSpPr>
          <p:nvPr>
            <p:ph idx="1"/>
          </p:nvPr>
        </p:nvSpPr>
        <p:spPr/>
        <p:txBody>
          <a:bodyPr/>
          <a:lstStyle/>
          <a:p>
            <a:pPr marL="344169" indent="-344169">
              <a:buFont typeface="+mj-lt"/>
              <a:buAutoNum type="arabicPeriod" startAt="9"/>
            </a:pPr>
            <a:r>
              <a:rPr lang="en-US" dirty="0"/>
              <a:t> Physical and chemical properties </a:t>
            </a:r>
          </a:p>
          <a:p>
            <a:pPr marL="344169" indent="-344169">
              <a:buFont typeface="+mj-lt"/>
              <a:buAutoNum type="arabicPeriod" startAt="9"/>
            </a:pPr>
            <a:r>
              <a:rPr lang="en-US" dirty="0"/>
              <a:t>Stability and reactivity</a:t>
            </a:r>
          </a:p>
          <a:p>
            <a:pPr marL="344169" indent="-344169">
              <a:buFont typeface="+mj-lt"/>
              <a:buAutoNum type="arabicPeriod" startAt="9"/>
            </a:pPr>
            <a:r>
              <a:rPr lang="en-US" dirty="0"/>
              <a:t>Toxicological information</a:t>
            </a:r>
          </a:p>
          <a:p>
            <a:pPr marL="344169" indent="-344169">
              <a:buFont typeface="+mj-lt"/>
              <a:buAutoNum type="arabicPeriod" startAt="9"/>
            </a:pPr>
            <a:r>
              <a:rPr lang="en-US" i="1" dirty="0"/>
              <a:t>Ecological information     </a:t>
            </a:r>
          </a:p>
          <a:p>
            <a:pPr marL="344169" indent="-344169">
              <a:buFont typeface="+mj-lt"/>
              <a:buAutoNum type="arabicPeriod" startAt="9"/>
            </a:pPr>
            <a:r>
              <a:rPr lang="en-US" i="1" dirty="0"/>
              <a:t>Disposal considerations  </a:t>
            </a:r>
          </a:p>
          <a:p>
            <a:pPr marL="344169" indent="-344169">
              <a:buFont typeface="+mj-lt"/>
              <a:buAutoNum type="arabicPeriod" startAt="9"/>
            </a:pPr>
            <a:r>
              <a:rPr lang="en-US" i="1" dirty="0"/>
              <a:t>Transport information     </a:t>
            </a:r>
          </a:p>
          <a:p>
            <a:pPr marL="344169" indent="-344169">
              <a:buFont typeface="+mj-lt"/>
              <a:buAutoNum type="arabicPeriod" startAt="9"/>
            </a:pPr>
            <a:r>
              <a:rPr lang="en-US" i="1" dirty="0"/>
              <a:t>Regulatory information  </a:t>
            </a:r>
          </a:p>
          <a:p>
            <a:pPr marL="344169" indent="-344169">
              <a:buFont typeface="+mj-lt"/>
              <a:buAutoNum type="arabicPeriod" startAt="9"/>
            </a:pPr>
            <a:r>
              <a:rPr lang="en-US" dirty="0"/>
              <a:t>Other information, including date of preparation or last revision</a:t>
            </a:r>
          </a:p>
          <a:p>
            <a:endParaRPr lang="en-US" dirty="0"/>
          </a:p>
        </p:txBody>
      </p:sp>
      <p:sp>
        <p:nvSpPr>
          <p:cNvPr id="4" name="Slide Number Placeholder 3">
            <a:extLst>
              <a:ext uri="{FF2B5EF4-FFF2-40B4-BE49-F238E27FC236}">
                <a16:creationId xmlns:a16="http://schemas.microsoft.com/office/drawing/2014/main" id="{251E852B-5A1C-4C83-86F9-55452B17EAC7}"/>
              </a:ext>
            </a:extLst>
          </p:cNvPr>
          <p:cNvSpPr>
            <a:spLocks noGrp="1"/>
          </p:cNvSpPr>
          <p:nvPr>
            <p:ph type="sldNum" sz="quarter" idx="12"/>
          </p:nvPr>
        </p:nvSpPr>
        <p:spPr/>
        <p:txBody>
          <a:bodyPr/>
          <a:lstStyle/>
          <a:p>
            <a:fld id="{FAB71DCC-6F18-4BF8-925D-17424AF05C25}" type="slidenum">
              <a:rPr lang="en-US" smtClean="0"/>
              <a:t>68</a:t>
            </a:fld>
            <a:endParaRPr lang="en-US"/>
          </a:p>
        </p:txBody>
      </p:sp>
      <p:sp>
        <p:nvSpPr>
          <p:cNvPr id="5" name="Footer Placeholder 4">
            <a:extLst>
              <a:ext uri="{FF2B5EF4-FFF2-40B4-BE49-F238E27FC236}">
                <a16:creationId xmlns:a16="http://schemas.microsoft.com/office/drawing/2014/main" id="{EC89206D-C2F5-46DD-94C1-DF50DDEC52EF}"/>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688002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5C20-49A2-4AC0-A23D-DD8798DCF6B5}"/>
              </a:ext>
            </a:extLst>
          </p:cNvPr>
          <p:cNvSpPr>
            <a:spLocks noGrp="1"/>
          </p:cNvSpPr>
          <p:nvPr>
            <p:ph type="title"/>
          </p:nvPr>
        </p:nvSpPr>
        <p:spPr>
          <a:xfrm>
            <a:off x="838200" y="681037"/>
            <a:ext cx="10515600" cy="965201"/>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US" dirty="0"/>
              <a:t>Safety Data Sheets (SDS)</a:t>
            </a:r>
            <a:br>
              <a:rPr lang="en-US" dirty="0"/>
            </a:br>
            <a:endParaRPr lang="en-US" dirty="0"/>
          </a:p>
        </p:txBody>
      </p:sp>
      <p:sp>
        <p:nvSpPr>
          <p:cNvPr id="3" name="Content Placeholder 2">
            <a:extLst>
              <a:ext uri="{FF2B5EF4-FFF2-40B4-BE49-F238E27FC236}">
                <a16:creationId xmlns:a16="http://schemas.microsoft.com/office/drawing/2014/main" id="{884036D0-A1A4-4AC2-9450-16529E8B9957}"/>
              </a:ext>
            </a:extLst>
          </p:cNvPr>
          <p:cNvSpPr>
            <a:spLocks noGrp="1"/>
          </p:cNvSpPr>
          <p:nvPr>
            <p:ph idx="1"/>
          </p:nvPr>
        </p:nvSpPr>
        <p:spPr/>
        <p:txBody>
          <a:bodyPr/>
          <a:lstStyle/>
          <a:p>
            <a:pPr>
              <a:lnSpc>
                <a:spcPct val="200000"/>
              </a:lnSpc>
            </a:pPr>
            <a:r>
              <a:rPr lang="en-US" dirty="0"/>
              <a:t>As of June 1, 2015, the HCS will require new SDS to be in a uniform format, and include the section numbers, the headings, and associated information. Employers must keep copies of SDS and let employees know where these SDS will be located.</a:t>
            </a:r>
          </a:p>
          <a:p>
            <a:endParaRPr lang="en-US" dirty="0"/>
          </a:p>
        </p:txBody>
      </p:sp>
      <p:sp>
        <p:nvSpPr>
          <p:cNvPr id="4" name="Slide Number Placeholder 3">
            <a:extLst>
              <a:ext uri="{FF2B5EF4-FFF2-40B4-BE49-F238E27FC236}">
                <a16:creationId xmlns:a16="http://schemas.microsoft.com/office/drawing/2014/main" id="{58E02AA6-472D-4996-B68F-7B83A06F204F}"/>
              </a:ext>
            </a:extLst>
          </p:cNvPr>
          <p:cNvSpPr>
            <a:spLocks noGrp="1"/>
          </p:cNvSpPr>
          <p:nvPr>
            <p:ph type="sldNum" sz="quarter" idx="12"/>
          </p:nvPr>
        </p:nvSpPr>
        <p:spPr/>
        <p:txBody>
          <a:bodyPr/>
          <a:lstStyle/>
          <a:p>
            <a:fld id="{FAB71DCC-6F18-4BF8-925D-17424AF05C25}" type="slidenum">
              <a:rPr lang="en-US" smtClean="0"/>
              <a:t>69</a:t>
            </a:fld>
            <a:endParaRPr lang="en-US"/>
          </a:p>
        </p:txBody>
      </p:sp>
      <p:sp>
        <p:nvSpPr>
          <p:cNvPr id="5" name="Footer Placeholder 4">
            <a:extLst>
              <a:ext uri="{FF2B5EF4-FFF2-40B4-BE49-F238E27FC236}">
                <a16:creationId xmlns:a16="http://schemas.microsoft.com/office/drawing/2014/main" id="{CE402037-4940-4EFB-B816-AE9428785DBD}"/>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89707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5215-0C40-4658-AAB9-B4C7578C8885}"/>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en-US" dirty="0"/>
              <a:t>OSHA’s Safety Standard 29 CFR 1910.1200 is sometimes called the </a:t>
            </a:r>
            <a:r>
              <a:rPr lang="en-US" b="1" dirty="0"/>
              <a:t>“right to know” </a:t>
            </a:r>
            <a:r>
              <a:rPr lang="en-US" dirty="0"/>
              <a:t>law.</a:t>
            </a:r>
            <a:br>
              <a:rPr lang="en-US" dirty="0"/>
            </a:br>
            <a:endParaRPr lang="en-US" dirty="0"/>
          </a:p>
        </p:txBody>
      </p:sp>
      <p:sp>
        <p:nvSpPr>
          <p:cNvPr id="4" name="Content Placeholder 3">
            <a:extLst>
              <a:ext uri="{FF2B5EF4-FFF2-40B4-BE49-F238E27FC236}">
                <a16:creationId xmlns:a16="http://schemas.microsoft.com/office/drawing/2014/main" id="{6537666C-A16B-4C96-9C38-8C843AA91CD8}"/>
              </a:ext>
            </a:extLst>
          </p:cNvPr>
          <p:cNvSpPr>
            <a:spLocks noGrp="1"/>
          </p:cNvSpPr>
          <p:nvPr>
            <p:ph idx="1"/>
          </p:nvPr>
        </p:nvSpPr>
        <p:spPr/>
        <p:txBody>
          <a:bodyPr/>
          <a:lstStyle/>
          <a:p>
            <a:endParaRPr lang="en-US" sz="1800" dirty="0"/>
          </a:p>
          <a:p>
            <a:r>
              <a:rPr lang="en-US" sz="3200" dirty="0"/>
              <a:t>The standard was given this nickname because the law says that employees have the </a:t>
            </a:r>
            <a:r>
              <a:rPr lang="en-US" sz="3200" b="1" dirty="0"/>
              <a:t>“right to know” </a:t>
            </a:r>
            <a:r>
              <a:rPr lang="en-US" sz="3200" dirty="0"/>
              <a:t>the hazards in their workplace and have the </a:t>
            </a:r>
            <a:r>
              <a:rPr lang="en-US" sz="3200" b="1" dirty="0"/>
              <a:t>“right to know” </a:t>
            </a:r>
            <a:r>
              <a:rPr lang="en-US" sz="3200" dirty="0"/>
              <a:t>how to protect themselves.</a:t>
            </a:r>
          </a:p>
          <a:p>
            <a:endParaRPr lang="en-US" dirty="0"/>
          </a:p>
        </p:txBody>
      </p:sp>
      <p:sp>
        <p:nvSpPr>
          <p:cNvPr id="3" name="Slide Number Placeholder 2">
            <a:extLst>
              <a:ext uri="{FF2B5EF4-FFF2-40B4-BE49-F238E27FC236}">
                <a16:creationId xmlns:a16="http://schemas.microsoft.com/office/drawing/2014/main" id="{B9B94B61-B337-470C-AEB3-721D937926EB}"/>
              </a:ext>
            </a:extLst>
          </p:cNvPr>
          <p:cNvSpPr>
            <a:spLocks noGrp="1"/>
          </p:cNvSpPr>
          <p:nvPr>
            <p:ph type="sldNum" sz="quarter" idx="12"/>
          </p:nvPr>
        </p:nvSpPr>
        <p:spPr/>
        <p:txBody>
          <a:bodyPr/>
          <a:lstStyle/>
          <a:p>
            <a:fld id="{FAB71DCC-6F18-4BF8-925D-17424AF05C25}" type="slidenum">
              <a:rPr lang="en-US" smtClean="0"/>
              <a:t>7</a:t>
            </a:fld>
            <a:endParaRPr lang="en-US"/>
          </a:p>
        </p:txBody>
      </p:sp>
      <p:sp>
        <p:nvSpPr>
          <p:cNvPr id="5" name="Footer Placeholder 4">
            <a:extLst>
              <a:ext uri="{FF2B5EF4-FFF2-40B4-BE49-F238E27FC236}">
                <a16:creationId xmlns:a16="http://schemas.microsoft.com/office/drawing/2014/main" id="{ADEBE349-57AC-4A47-A6A8-61773357FB8E}"/>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7797844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7120-E9E6-4A18-B628-745D25DCFE34}"/>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dirty="0"/>
              <a:t>How the information on the label is related to the SDS</a:t>
            </a:r>
            <a:endParaRPr lang="en-US" dirty="0"/>
          </a:p>
        </p:txBody>
      </p:sp>
      <p:sp>
        <p:nvSpPr>
          <p:cNvPr id="4" name="Text Placeholder 3">
            <a:extLst>
              <a:ext uri="{FF2B5EF4-FFF2-40B4-BE49-F238E27FC236}">
                <a16:creationId xmlns:a16="http://schemas.microsoft.com/office/drawing/2014/main" id="{E6D6F469-E9DE-4014-A5B0-18CB4C76A33E}"/>
              </a:ext>
            </a:extLst>
          </p:cNvPr>
          <p:cNvSpPr>
            <a:spLocks noGrp="1"/>
          </p:cNvSpPr>
          <p:nvPr>
            <p:ph type="body" sz="half" idx="2"/>
          </p:nvPr>
        </p:nvSpPr>
        <p:spPr/>
        <p:txBody>
          <a:bodyPr/>
          <a:lstStyle/>
          <a:p>
            <a:r>
              <a:rPr lang="en-US" sz="2000" i="1" dirty="0"/>
              <a:t>Now you can take the SDS and the Label and compare them and the information matches up and is the same</a:t>
            </a:r>
          </a:p>
          <a:p>
            <a:endParaRPr lang="en-US" dirty="0"/>
          </a:p>
        </p:txBody>
      </p:sp>
      <p:sp>
        <p:nvSpPr>
          <p:cNvPr id="10" name="Content Placeholder 9">
            <a:extLst>
              <a:ext uri="{FF2B5EF4-FFF2-40B4-BE49-F238E27FC236}">
                <a16:creationId xmlns:a16="http://schemas.microsoft.com/office/drawing/2014/main" id="{422B2F5D-8C4A-4F19-B43B-213F4CDB4B00}"/>
              </a:ext>
            </a:extLst>
          </p:cNvPr>
          <p:cNvSpPr>
            <a:spLocks noGrp="1"/>
          </p:cNvSpPr>
          <p:nvPr>
            <p:ph idx="1"/>
          </p:nvPr>
        </p:nvSpPr>
        <p:spPr/>
        <p:txBody>
          <a:bodyPr/>
          <a:lstStyle/>
          <a:p>
            <a:pPr marL="0" indent="0">
              <a:buNone/>
            </a:pPr>
            <a:r>
              <a:rPr lang="en-US" dirty="0"/>
              <a:t>You should have a handout that says n-Propyl Alcohol &amp; a SDS for</a:t>
            </a:r>
          </a:p>
          <a:p>
            <a:pPr marL="0" indent="0">
              <a:buNone/>
            </a:pPr>
            <a:r>
              <a:rPr lang="en-US" sz="3600" dirty="0"/>
              <a:t>n-Propyl Alcohol:</a:t>
            </a:r>
          </a:p>
          <a:p>
            <a:pPr marL="0" indent="0">
              <a:buNone/>
            </a:pPr>
            <a:endParaRPr lang="en-US" sz="3600" dirty="0"/>
          </a:p>
          <a:p>
            <a:pPr marL="0" indent="0">
              <a:buNone/>
            </a:pPr>
            <a:r>
              <a:rPr lang="en-US" sz="3600" dirty="0"/>
              <a:t>Lets compare:</a:t>
            </a:r>
          </a:p>
          <a:p>
            <a:pPr marL="457200" lvl="1" indent="0">
              <a:buNone/>
            </a:pPr>
            <a:endParaRPr lang="en-US" sz="3200" dirty="0"/>
          </a:p>
          <a:p>
            <a:endParaRPr lang="en-US" dirty="0"/>
          </a:p>
        </p:txBody>
      </p:sp>
      <p:sp>
        <p:nvSpPr>
          <p:cNvPr id="3" name="Slide Number Placeholder 2">
            <a:extLst>
              <a:ext uri="{FF2B5EF4-FFF2-40B4-BE49-F238E27FC236}">
                <a16:creationId xmlns:a16="http://schemas.microsoft.com/office/drawing/2014/main" id="{F3711474-C233-45A2-8DAA-8C74766D57D9}"/>
              </a:ext>
            </a:extLst>
          </p:cNvPr>
          <p:cNvSpPr>
            <a:spLocks noGrp="1"/>
          </p:cNvSpPr>
          <p:nvPr>
            <p:ph type="sldNum" sz="quarter" idx="12"/>
          </p:nvPr>
        </p:nvSpPr>
        <p:spPr/>
        <p:txBody>
          <a:bodyPr/>
          <a:lstStyle/>
          <a:p>
            <a:fld id="{FAB71DCC-6F18-4BF8-925D-17424AF05C25}" type="slidenum">
              <a:rPr lang="en-US" smtClean="0"/>
              <a:t>70</a:t>
            </a:fld>
            <a:endParaRPr lang="en-US"/>
          </a:p>
        </p:txBody>
      </p:sp>
      <p:sp>
        <p:nvSpPr>
          <p:cNvPr id="5" name="Footer Placeholder 4">
            <a:extLst>
              <a:ext uri="{FF2B5EF4-FFF2-40B4-BE49-F238E27FC236}">
                <a16:creationId xmlns:a16="http://schemas.microsoft.com/office/drawing/2014/main" id="{D86563BF-E8E9-4D27-9926-58198040EF90}"/>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5655094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DBBB-4ABA-4373-8DE5-1A05ED679D50}"/>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b="1" dirty="0"/>
              <a:t>Compare SDS with Label</a:t>
            </a:r>
          </a:p>
        </p:txBody>
      </p:sp>
      <p:sp>
        <p:nvSpPr>
          <p:cNvPr id="3" name="Content Placeholder 2">
            <a:extLst>
              <a:ext uri="{FF2B5EF4-FFF2-40B4-BE49-F238E27FC236}">
                <a16:creationId xmlns:a16="http://schemas.microsoft.com/office/drawing/2014/main" id="{DCE3451C-6417-4846-A1DE-12A2AE3C80F1}"/>
              </a:ext>
            </a:extLst>
          </p:cNvPr>
          <p:cNvSpPr>
            <a:spLocks noGrp="1"/>
          </p:cNvSpPr>
          <p:nvPr>
            <p:ph sz="half" idx="1"/>
          </p:nvPr>
        </p:nvSpPr>
        <p:spPr/>
        <p:txBody>
          <a:bodyPr/>
          <a:lstStyle/>
          <a:p>
            <a:r>
              <a:rPr lang="en-US" dirty="0"/>
              <a:t>Does  #1 match? (product name)</a:t>
            </a:r>
          </a:p>
          <a:p>
            <a:endParaRPr lang="en-US" dirty="0"/>
          </a:p>
          <a:p>
            <a:r>
              <a:rPr lang="en-US" dirty="0"/>
              <a:t>How about the signal word?</a:t>
            </a:r>
          </a:p>
          <a:p>
            <a:endParaRPr lang="en-US" dirty="0"/>
          </a:p>
          <a:p>
            <a:r>
              <a:rPr lang="en-US" dirty="0"/>
              <a:t>Hazard Statement?</a:t>
            </a:r>
          </a:p>
        </p:txBody>
      </p:sp>
      <p:sp>
        <p:nvSpPr>
          <p:cNvPr id="4" name="Content Placeholder 3">
            <a:extLst>
              <a:ext uri="{FF2B5EF4-FFF2-40B4-BE49-F238E27FC236}">
                <a16:creationId xmlns:a16="http://schemas.microsoft.com/office/drawing/2014/main" id="{3F20B0E9-302C-42C7-A643-78C1D4CE1275}"/>
              </a:ext>
            </a:extLst>
          </p:cNvPr>
          <p:cNvSpPr>
            <a:spLocks noGrp="1"/>
          </p:cNvSpPr>
          <p:nvPr>
            <p:ph sz="half" idx="2"/>
          </p:nvPr>
        </p:nvSpPr>
        <p:spPr/>
        <p:txBody>
          <a:bodyPr/>
          <a:lstStyle/>
          <a:p>
            <a:r>
              <a:rPr lang="en-US" dirty="0"/>
              <a:t>Precautionary statements?</a:t>
            </a:r>
          </a:p>
          <a:p>
            <a:endParaRPr lang="en-US" dirty="0"/>
          </a:p>
          <a:p>
            <a:r>
              <a:rPr lang="en-US" dirty="0"/>
              <a:t>Supplier the same?</a:t>
            </a:r>
          </a:p>
          <a:p>
            <a:endParaRPr lang="en-US" dirty="0"/>
          </a:p>
          <a:p>
            <a:r>
              <a:rPr lang="en-US" dirty="0"/>
              <a:t>Pictograms?</a:t>
            </a:r>
          </a:p>
        </p:txBody>
      </p:sp>
      <p:sp>
        <p:nvSpPr>
          <p:cNvPr id="5" name="Slide Number Placeholder 4">
            <a:extLst>
              <a:ext uri="{FF2B5EF4-FFF2-40B4-BE49-F238E27FC236}">
                <a16:creationId xmlns:a16="http://schemas.microsoft.com/office/drawing/2014/main" id="{8A9D91C2-560A-4596-960E-0B4C0E8A701C}"/>
              </a:ext>
            </a:extLst>
          </p:cNvPr>
          <p:cNvSpPr>
            <a:spLocks noGrp="1"/>
          </p:cNvSpPr>
          <p:nvPr>
            <p:ph type="sldNum" sz="quarter" idx="12"/>
          </p:nvPr>
        </p:nvSpPr>
        <p:spPr/>
        <p:txBody>
          <a:bodyPr/>
          <a:lstStyle/>
          <a:p>
            <a:fld id="{FAB71DCC-6F18-4BF8-925D-17424AF05C25}" type="slidenum">
              <a:rPr lang="en-US" smtClean="0"/>
              <a:t>71</a:t>
            </a:fld>
            <a:endParaRPr lang="en-US"/>
          </a:p>
        </p:txBody>
      </p:sp>
      <p:sp>
        <p:nvSpPr>
          <p:cNvPr id="6" name="Footer Placeholder 5">
            <a:extLst>
              <a:ext uri="{FF2B5EF4-FFF2-40B4-BE49-F238E27FC236}">
                <a16:creationId xmlns:a16="http://schemas.microsoft.com/office/drawing/2014/main" id="{C283F97C-5D2C-4B05-A60E-31F89DB5ADB7}"/>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2927535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FBC9-7847-41BD-BBA5-AA5062629451}"/>
              </a:ext>
            </a:extLst>
          </p:cNvPr>
          <p:cNvSpPr>
            <a:spLocks noGrp="1"/>
          </p:cNvSpPr>
          <p:nvPr>
            <p:ph type="title"/>
          </p:nvPr>
        </p:nvSpPr>
        <p:spPr>
          <a:xfrm>
            <a:off x="838200" y="365125"/>
            <a:ext cx="10515600" cy="955675"/>
          </a:xfrm>
        </p:spPr>
        <p:style>
          <a:lnRef idx="1">
            <a:schemeClr val="accent2"/>
          </a:lnRef>
          <a:fillRef idx="2">
            <a:schemeClr val="accent2"/>
          </a:fillRef>
          <a:effectRef idx="1">
            <a:schemeClr val="accent2"/>
          </a:effectRef>
          <a:fontRef idx="minor">
            <a:schemeClr val="dk1"/>
          </a:fontRef>
        </p:style>
        <p:txBody>
          <a:bodyPr/>
          <a:lstStyle/>
          <a:p>
            <a:pPr algn="ctr"/>
            <a:r>
              <a:rPr lang="en-US" dirty="0"/>
              <a:t>SUMMARY</a:t>
            </a:r>
          </a:p>
        </p:txBody>
      </p:sp>
      <p:sp>
        <p:nvSpPr>
          <p:cNvPr id="3" name="Content Placeholder 2">
            <a:extLst>
              <a:ext uri="{FF2B5EF4-FFF2-40B4-BE49-F238E27FC236}">
                <a16:creationId xmlns:a16="http://schemas.microsoft.com/office/drawing/2014/main" id="{289B1939-C781-4B23-96D4-1C4B6339FCCE}"/>
              </a:ext>
            </a:extLst>
          </p:cNvPr>
          <p:cNvSpPr>
            <a:spLocks noGrp="1"/>
          </p:cNvSpPr>
          <p:nvPr>
            <p:ph idx="1"/>
          </p:nvPr>
        </p:nvSpPr>
        <p:spPr>
          <a:xfrm>
            <a:off x="838200" y="1320800"/>
            <a:ext cx="9842500" cy="5172075"/>
          </a:xfrm>
        </p:spPr>
        <p:txBody>
          <a:bodyPr>
            <a:normAutofit/>
          </a:bodyPr>
          <a:lstStyle/>
          <a:p>
            <a:pPr marL="457200" lvl="0" indent="-457200">
              <a:buFont typeface="+mj-lt"/>
              <a:buAutoNum type="alphaUcPeriod"/>
            </a:pPr>
            <a:r>
              <a:rPr lang="en-US" sz="3600" b="1" dirty="0"/>
              <a:t>Why do we need the Globally Harmonized System of Labeling Chemicals?</a:t>
            </a:r>
          </a:p>
          <a:p>
            <a:pPr marL="457200" lvl="0" indent="-457200">
              <a:buFont typeface="+mj-lt"/>
              <a:buAutoNum type="alphaUcPeriod"/>
            </a:pPr>
            <a:r>
              <a:rPr lang="en-US" sz="3600" b="1" dirty="0"/>
              <a:t>What is a pictogram?</a:t>
            </a:r>
          </a:p>
          <a:p>
            <a:pPr marL="457200" lvl="0" indent="-457200">
              <a:buFont typeface="+mj-lt"/>
              <a:buAutoNum type="alphaUcPeriod"/>
            </a:pPr>
            <a:r>
              <a:rPr lang="en-US" sz="3600" b="1" dirty="0"/>
              <a:t>What are the points of entry for a hazard?</a:t>
            </a:r>
          </a:p>
          <a:p>
            <a:pPr marL="457200" lvl="0" indent="-457200">
              <a:buFont typeface="+mj-lt"/>
              <a:buAutoNum type="alphaUcPeriod"/>
            </a:pPr>
            <a:r>
              <a:rPr lang="en-US" sz="3600" b="1" dirty="0"/>
              <a:t>How many parts are there to a GHS compliant label?</a:t>
            </a:r>
          </a:p>
          <a:p>
            <a:pPr marL="0" indent="0">
              <a:buNone/>
            </a:pPr>
            <a:endParaRPr lang="en-US" i="1" dirty="0"/>
          </a:p>
          <a:p>
            <a:pPr marL="514350" indent="-514350">
              <a:buFont typeface="+mj-lt"/>
              <a:buAutoNum type="alphaUcPeriod"/>
            </a:pPr>
            <a:endParaRPr lang="en-US" dirty="0"/>
          </a:p>
          <a:p>
            <a:pPr marL="514350" indent="-514350">
              <a:buFont typeface="+mj-lt"/>
              <a:buAutoNum type="alphaUcPeriod"/>
            </a:pPr>
            <a:endParaRPr lang="en-US" dirty="0"/>
          </a:p>
        </p:txBody>
      </p:sp>
      <p:sp>
        <p:nvSpPr>
          <p:cNvPr id="4" name="Slide Number Placeholder 3">
            <a:extLst>
              <a:ext uri="{FF2B5EF4-FFF2-40B4-BE49-F238E27FC236}">
                <a16:creationId xmlns:a16="http://schemas.microsoft.com/office/drawing/2014/main" id="{623E1FE7-A4C7-4D58-ADC6-0CD7B0AF3AA1}"/>
              </a:ext>
            </a:extLst>
          </p:cNvPr>
          <p:cNvSpPr>
            <a:spLocks noGrp="1"/>
          </p:cNvSpPr>
          <p:nvPr>
            <p:ph type="sldNum" sz="quarter" idx="12"/>
          </p:nvPr>
        </p:nvSpPr>
        <p:spPr/>
        <p:txBody>
          <a:bodyPr/>
          <a:lstStyle/>
          <a:p>
            <a:fld id="{FAB71DCC-6F18-4BF8-925D-17424AF05C25}" type="slidenum">
              <a:rPr lang="en-US" smtClean="0"/>
              <a:t>72</a:t>
            </a:fld>
            <a:endParaRPr lang="en-US"/>
          </a:p>
        </p:txBody>
      </p:sp>
      <p:sp>
        <p:nvSpPr>
          <p:cNvPr id="5" name="Footer Placeholder 4">
            <a:extLst>
              <a:ext uri="{FF2B5EF4-FFF2-40B4-BE49-F238E27FC236}">
                <a16:creationId xmlns:a16="http://schemas.microsoft.com/office/drawing/2014/main" id="{843121A7-22CD-4A1F-8E6A-81988569AD49}"/>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577321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4335-E1A4-4F4F-AACB-06089A44A6B6}"/>
              </a:ext>
            </a:extLst>
          </p:cNvPr>
          <p:cNvSpPr>
            <a:spLocks noGrp="1"/>
          </p:cNvSpPr>
          <p:nvPr>
            <p:ph type="title"/>
          </p:nvPr>
        </p:nvSpPr>
        <p:spPr>
          <a:xfrm>
            <a:off x="838200" y="365126"/>
            <a:ext cx="10515600" cy="825046"/>
          </a:xfrm>
        </p:spPr>
        <p:style>
          <a:lnRef idx="1">
            <a:schemeClr val="accent2"/>
          </a:lnRef>
          <a:fillRef idx="2">
            <a:schemeClr val="accent2"/>
          </a:fillRef>
          <a:effectRef idx="1">
            <a:schemeClr val="accent2"/>
          </a:effectRef>
          <a:fontRef idx="minor">
            <a:schemeClr val="dk1"/>
          </a:fontRef>
        </p:style>
        <p:txBody>
          <a:bodyPr/>
          <a:lstStyle/>
          <a:p>
            <a:pPr algn="ctr"/>
            <a:r>
              <a:rPr lang="en-US" dirty="0"/>
              <a:t>Summary (cont.)</a:t>
            </a:r>
          </a:p>
        </p:txBody>
      </p:sp>
      <p:sp>
        <p:nvSpPr>
          <p:cNvPr id="3" name="Content Placeholder 2">
            <a:extLst>
              <a:ext uri="{FF2B5EF4-FFF2-40B4-BE49-F238E27FC236}">
                <a16:creationId xmlns:a16="http://schemas.microsoft.com/office/drawing/2014/main" id="{15AA0CF3-2BEA-46FD-8D6D-791123157A1A}"/>
              </a:ext>
            </a:extLst>
          </p:cNvPr>
          <p:cNvSpPr>
            <a:spLocks noGrp="1"/>
          </p:cNvSpPr>
          <p:nvPr>
            <p:ph idx="1"/>
          </p:nvPr>
        </p:nvSpPr>
        <p:spPr>
          <a:xfrm>
            <a:off x="838200" y="1473200"/>
            <a:ext cx="10515600" cy="4703763"/>
          </a:xfrm>
        </p:spPr>
        <p:txBody>
          <a:bodyPr>
            <a:normAutofit/>
          </a:bodyPr>
          <a:lstStyle/>
          <a:p>
            <a:pPr marL="514350" lvl="0" indent="-514350">
              <a:buFont typeface="+mj-lt"/>
              <a:buAutoNum type="alphaUcPeriod"/>
            </a:pPr>
            <a:r>
              <a:rPr lang="en-US" sz="3200" b="1" dirty="0"/>
              <a:t>How many parts are there to a GHS compliant label?</a:t>
            </a:r>
          </a:p>
          <a:p>
            <a:pPr marL="514350" lvl="0" indent="-514350">
              <a:buFont typeface="+mj-lt"/>
              <a:buAutoNum type="alphaUcPeriod"/>
            </a:pPr>
            <a:r>
              <a:rPr lang="en-US" sz="3200" b="1" dirty="0"/>
              <a:t>True or False: The order the information on a Safety Data Sheet doesn’t matter.</a:t>
            </a:r>
          </a:p>
          <a:p>
            <a:pPr marL="514350" lvl="0" indent="-514350">
              <a:buFont typeface="+mj-lt"/>
              <a:buAutoNum type="alphaUcPeriod"/>
            </a:pPr>
            <a:r>
              <a:rPr lang="en-US" sz="3200" b="1" dirty="0"/>
              <a:t>True or False: I can just write the name of a chemical on the bottle I put it in when working in a facility</a:t>
            </a:r>
          </a:p>
          <a:p>
            <a:pPr marL="514350" lvl="0" indent="-514350">
              <a:buFont typeface="+mj-lt"/>
              <a:buAutoNum type="alphaUcPeriod"/>
            </a:pPr>
            <a:r>
              <a:rPr lang="en-US" sz="3200" b="1" dirty="0"/>
              <a:t>True or False: I don’t have to have pictograms on a label.</a:t>
            </a:r>
          </a:p>
          <a:p>
            <a:pPr marL="514350" lvl="0" indent="-514350">
              <a:buFont typeface="+mj-lt"/>
              <a:buAutoNum type="alphaUcPeriod"/>
            </a:pPr>
            <a:r>
              <a:rPr lang="en-US" sz="3200" b="1" dirty="0"/>
              <a:t>True or False: I can choose any word I want for a signal word</a:t>
            </a:r>
          </a:p>
          <a:p>
            <a:endParaRPr lang="en-US" dirty="0"/>
          </a:p>
        </p:txBody>
      </p:sp>
      <p:sp>
        <p:nvSpPr>
          <p:cNvPr id="4" name="Slide Number Placeholder 3">
            <a:extLst>
              <a:ext uri="{FF2B5EF4-FFF2-40B4-BE49-F238E27FC236}">
                <a16:creationId xmlns:a16="http://schemas.microsoft.com/office/drawing/2014/main" id="{A58A168F-A213-4A88-AB94-807F454B07B1}"/>
              </a:ext>
            </a:extLst>
          </p:cNvPr>
          <p:cNvSpPr>
            <a:spLocks noGrp="1"/>
          </p:cNvSpPr>
          <p:nvPr>
            <p:ph type="sldNum" sz="quarter" idx="12"/>
          </p:nvPr>
        </p:nvSpPr>
        <p:spPr/>
        <p:txBody>
          <a:bodyPr/>
          <a:lstStyle/>
          <a:p>
            <a:fld id="{FAB71DCC-6F18-4BF8-925D-17424AF05C25}" type="slidenum">
              <a:rPr lang="en-US" smtClean="0"/>
              <a:t>73</a:t>
            </a:fld>
            <a:endParaRPr lang="en-US"/>
          </a:p>
        </p:txBody>
      </p:sp>
      <p:sp>
        <p:nvSpPr>
          <p:cNvPr id="5" name="Footer Placeholder 4">
            <a:extLst>
              <a:ext uri="{FF2B5EF4-FFF2-40B4-BE49-F238E27FC236}">
                <a16:creationId xmlns:a16="http://schemas.microsoft.com/office/drawing/2014/main" id="{9D8E4093-6698-451D-B4FF-7C861F9D9D00}"/>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1211113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11C8-4454-4672-B260-9C94A569D62B}"/>
              </a:ext>
            </a:extLst>
          </p:cNvPr>
          <p:cNvSpPr>
            <a:spLocks noGrp="1"/>
          </p:cNvSpPr>
          <p:nvPr>
            <p:ph type="title"/>
          </p:nvPr>
        </p:nvSpPr>
        <p:spPr>
          <a:xfrm>
            <a:off x="2357156" y="641461"/>
            <a:ext cx="7170058" cy="1163412"/>
          </a:xfrm>
        </p:spPr>
        <p:style>
          <a:lnRef idx="1">
            <a:schemeClr val="accent2"/>
          </a:lnRef>
          <a:fillRef idx="2">
            <a:schemeClr val="accent2"/>
          </a:fillRef>
          <a:effectRef idx="1">
            <a:schemeClr val="accent2"/>
          </a:effectRef>
          <a:fontRef idx="minor">
            <a:schemeClr val="dk1"/>
          </a:fontRef>
        </p:style>
        <p:txBody>
          <a:bodyPr/>
          <a:lstStyle/>
          <a:p>
            <a:pPr algn="ctr"/>
            <a:r>
              <a:rPr lang="en-US" dirty="0"/>
              <a:t>Questions?</a:t>
            </a:r>
          </a:p>
        </p:txBody>
      </p:sp>
      <p:pic>
        <p:nvPicPr>
          <p:cNvPr id="5" name="Content Placeholder 4" descr="Man sitting in question mark" title="Man sitting in question mark">
            <a:extLst>
              <a:ext uri="{FF2B5EF4-FFF2-40B4-BE49-F238E27FC236}">
                <a16:creationId xmlns:a16="http://schemas.microsoft.com/office/drawing/2014/main" id="{CCBD42C6-C585-453F-B910-24FE86769324}"/>
              </a:ext>
            </a:extLst>
          </p:cNvPr>
          <p:cNvPicPr>
            <a:picLocks noGrp="1" noChangeAspect="1"/>
          </p:cNvPicPr>
          <p:nvPr>
            <p:ph idx="1"/>
          </p:nvPr>
        </p:nvPicPr>
        <p:blipFill>
          <a:blip r:embed="rId3">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2917168" y="2007220"/>
            <a:ext cx="6050033" cy="4460487"/>
          </a:xfrm>
        </p:spPr>
      </p:pic>
      <p:sp>
        <p:nvSpPr>
          <p:cNvPr id="3" name="Slide Number Placeholder 2">
            <a:extLst>
              <a:ext uri="{FF2B5EF4-FFF2-40B4-BE49-F238E27FC236}">
                <a16:creationId xmlns:a16="http://schemas.microsoft.com/office/drawing/2014/main" id="{7626B162-21FE-4E1E-81F8-A3B03DD25E8B}"/>
              </a:ext>
            </a:extLst>
          </p:cNvPr>
          <p:cNvSpPr>
            <a:spLocks noGrp="1"/>
          </p:cNvSpPr>
          <p:nvPr>
            <p:ph type="sldNum" sz="quarter" idx="12"/>
          </p:nvPr>
        </p:nvSpPr>
        <p:spPr/>
        <p:txBody>
          <a:bodyPr/>
          <a:lstStyle/>
          <a:p>
            <a:fld id="{FAB71DCC-6F18-4BF8-925D-17424AF05C25}" type="slidenum">
              <a:rPr lang="en-US" smtClean="0"/>
              <a:t>74</a:t>
            </a:fld>
            <a:endParaRPr lang="en-US"/>
          </a:p>
        </p:txBody>
      </p:sp>
      <p:sp>
        <p:nvSpPr>
          <p:cNvPr id="4" name="Footer Placeholder 3">
            <a:extLst>
              <a:ext uri="{FF2B5EF4-FFF2-40B4-BE49-F238E27FC236}">
                <a16:creationId xmlns:a16="http://schemas.microsoft.com/office/drawing/2014/main" id="{A544572C-2048-47F0-A055-CF16E43BF547}"/>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34903923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8B3B-7939-4B06-B111-90E5ABCEC7C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3BA03FA-F7AA-48E4-994D-EAFA0655E9F7}"/>
              </a:ext>
            </a:extLst>
          </p:cNvPr>
          <p:cNvSpPr>
            <a:spLocks noGrp="1"/>
          </p:cNvSpPr>
          <p:nvPr>
            <p:ph idx="1"/>
          </p:nvPr>
        </p:nvSpPr>
        <p:spPr>
          <a:xfrm>
            <a:off x="838200" y="1854199"/>
            <a:ext cx="10515600" cy="4322763"/>
          </a:xfrm>
        </p:spPr>
        <p:txBody>
          <a:bodyPr>
            <a:normAutofit/>
          </a:bodyPr>
          <a:lstStyle/>
          <a:p>
            <a:r>
              <a:rPr lang="en-US" dirty="0"/>
              <a:t>OSHA, (2011). 29 CFR 1910.1200. Hazard Communication Standard. http://www.osha.gov/dsg/hazcom/standards.html </a:t>
            </a:r>
          </a:p>
          <a:p>
            <a:r>
              <a:rPr lang="en-US" dirty="0"/>
              <a:t>European Chemicals Agency, (2001). http://echa.europa.eu/ </a:t>
            </a:r>
          </a:p>
          <a:p>
            <a:r>
              <a:rPr lang="en-US" dirty="0"/>
              <a:t>OSHA, (2008). Chemical Hazard Communication. Document 3084</a:t>
            </a:r>
          </a:p>
          <a:p>
            <a:r>
              <a:rPr lang="en-US" dirty="0"/>
              <a:t> DiNardi, Salvatore, Silk, Jennifer. (1997). The Occupational Environment-Its Evaluation and Control. AIHA Press; Chapter 40.</a:t>
            </a:r>
          </a:p>
          <a:p>
            <a:r>
              <a:rPr lang="en-US" dirty="0"/>
              <a:t> United Nations, (2003). Globally Harmonized System of Classification and Labeling of Chemicals (GHS) “The Purple Book”.</a:t>
            </a:r>
          </a:p>
        </p:txBody>
      </p:sp>
      <p:sp>
        <p:nvSpPr>
          <p:cNvPr id="4" name="Slide Number Placeholder 3">
            <a:extLst>
              <a:ext uri="{FF2B5EF4-FFF2-40B4-BE49-F238E27FC236}">
                <a16:creationId xmlns:a16="http://schemas.microsoft.com/office/drawing/2014/main" id="{079E1941-D71E-46B3-96B7-F16A8116CAEF}"/>
              </a:ext>
            </a:extLst>
          </p:cNvPr>
          <p:cNvSpPr>
            <a:spLocks noGrp="1"/>
          </p:cNvSpPr>
          <p:nvPr>
            <p:ph type="sldNum" sz="quarter" idx="12"/>
          </p:nvPr>
        </p:nvSpPr>
        <p:spPr/>
        <p:txBody>
          <a:bodyPr/>
          <a:lstStyle/>
          <a:p>
            <a:fld id="{FAB71DCC-6F18-4BF8-925D-17424AF05C25}" type="slidenum">
              <a:rPr lang="en-US" smtClean="0"/>
              <a:t>75</a:t>
            </a:fld>
            <a:endParaRPr lang="en-US"/>
          </a:p>
        </p:txBody>
      </p:sp>
      <p:sp>
        <p:nvSpPr>
          <p:cNvPr id="5" name="Footer Placeholder 4">
            <a:extLst>
              <a:ext uri="{FF2B5EF4-FFF2-40B4-BE49-F238E27FC236}">
                <a16:creationId xmlns:a16="http://schemas.microsoft.com/office/drawing/2014/main" id="{14C28E53-8DDD-4093-BB80-FE9BA28887EB}"/>
              </a:ext>
            </a:extLst>
          </p:cNvPr>
          <p:cNvSpPr>
            <a:spLocks noGrp="1"/>
          </p:cNvSpPr>
          <p:nvPr>
            <p:ph type="ftr" sz="quarter" idx="11"/>
          </p:nvPr>
        </p:nvSpPr>
        <p:spPr/>
        <p:txBody>
          <a:bodyPr/>
          <a:lstStyle/>
          <a:p>
            <a:r>
              <a:rPr lang="en-US" dirty="0"/>
              <a:t> </a:t>
            </a:r>
          </a:p>
        </p:txBody>
      </p:sp>
    </p:spTree>
    <p:extLst>
      <p:ext uri="{BB962C8B-B14F-4D97-AF65-F5344CB8AC3E}">
        <p14:creationId xmlns:p14="http://schemas.microsoft.com/office/powerpoint/2010/main" val="53849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9F50-598E-4D5E-BE3E-98A9E16CC346}"/>
              </a:ext>
            </a:extLst>
          </p:cNvPr>
          <p:cNvSpPr>
            <a:spLocks noGrp="1"/>
          </p:cNvSpPr>
          <p:nvPr>
            <p:ph type="title"/>
          </p:nvPr>
        </p:nvSpPr>
        <p:spPr>
          <a:xfrm>
            <a:off x="838200" y="365125"/>
            <a:ext cx="3653118" cy="5242299"/>
          </a:xfrm>
        </p:spPr>
        <p:txBody>
          <a:bodyPr/>
          <a:lstStyle/>
          <a:p>
            <a:r>
              <a:rPr lang="en-US" b="1" dirty="0"/>
              <a:t>Let’s Discuss This….</a:t>
            </a:r>
          </a:p>
        </p:txBody>
      </p:sp>
      <p:sp>
        <p:nvSpPr>
          <p:cNvPr id="3" name="Slide Number Placeholder 2">
            <a:extLst>
              <a:ext uri="{FF2B5EF4-FFF2-40B4-BE49-F238E27FC236}">
                <a16:creationId xmlns:a16="http://schemas.microsoft.com/office/drawing/2014/main" id="{FB4E7E58-013E-446A-9C58-D258D4951D14}"/>
              </a:ext>
            </a:extLst>
          </p:cNvPr>
          <p:cNvSpPr>
            <a:spLocks noGrp="1"/>
          </p:cNvSpPr>
          <p:nvPr>
            <p:ph type="sldNum" sz="quarter" idx="12"/>
          </p:nvPr>
        </p:nvSpPr>
        <p:spPr/>
        <p:txBody>
          <a:bodyPr/>
          <a:lstStyle/>
          <a:p>
            <a:fld id="{FAB71DCC-6F18-4BF8-925D-17424AF05C25}" type="slidenum">
              <a:rPr lang="en-US" smtClean="0"/>
              <a:t>8</a:t>
            </a:fld>
            <a:endParaRPr lang="en-US"/>
          </a:p>
        </p:txBody>
      </p:sp>
      <p:sp>
        <p:nvSpPr>
          <p:cNvPr id="4" name="Footer Placeholder 3">
            <a:extLst>
              <a:ext uri="{FF2B5EF4-FFF2-40B4-BE49-F238E27FC236}">
                <a16:creationId xmlns:a16="http://schemas.microsoft.com/office/drawing/2014/main" id="{CF3CB70A-50B6-440F-8881-32C7F273D121}"/>
              </a:ext>
            </a:extLst>
          </p:cNvPr>
          <p:cNvSpPr>
            <a:spLocks noGrp="1"/>
          </p:cNvSpPr>
          <p:nvPr>
            <p:ph type="ftr" sz="quarter" idx="11"/>
          </p:nvPr>
        </p:nvSpPr>
        <p:spPr/>
        <p:txBody>
          <a:bodyPr/>
          <a:lstStyle/>
          <a:p>
            <a:r>
              <a:rPr lang="en-US" dirty="0"/>
              <a:t> </a:t>
            </a:r>
          </a:p>
        </p:txBody>
      </p:sp>
      <p:pic>
        <p:nvPicPr>
          <p:cNvPr id="7" name="Content Placeholder 6" title="Figures sitting around a table working on a jigsaw puzzle, togeth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733517" y="1299153"/>
            <a:ext cx="5186127" cy="4351338"/>
          </a:xfrm>
        </p:spPr>
      </p:pic>
    </p:spTree>
    <p:extLst>
      <p:ext uri="{BB962C8B-B14F-4D97-AF65-F5344CB8AC3E}">
        <p14:creationId xmlns:p14="http://schemas.microsoft.com/office/powerpoint/2010/main" val="422304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ew Standard Effective June 2016" title="New Standard Effective June 2016">
            <a:extLst>
              <a:ext uri="{FF2B5EF4-FFF2-40B4-BE49-F238E27FC236}">
                <a16:creationId xmlns:a16="http://schemas.microsoft.com/office/drawing/2014/main" id="{8993A98E-05E6-40F4-BA9B-04DF478957EC}"/>
              </a:ext>
            </a:extLst>
          </p:cNvPr>
          <p:cNvSpPr>
            <a:spLocks noGrp="1"/>
          </p:cNvSpPr>
          <p:nvPr>
            <p:ph type="title"/>
          </p:nvPr>
        </p:nvSpPr>
        <p:spPr>
          <a:xfrm>
            <a:off x="914400" y="320675"/>
            <a:ext cx="10515600" cy="1325563"/>
          </a:xfrm>
        </p:spPr>
        <p:style>
          <a:lnRef idx="1">
            <a:schemeClr val="accent2"/>
          </a:lnRef>
          <a:fillRef idx="2">
            <a:schemeClr val="accent2"/>
          </a:fillRef>
          <a:effectRef idx="1">
            <a:schemeClr val="accent2"/>
          </a:effectRef>
          <a:fontRef idx="minor">
            <a:schemeClr val="dk1"/>
          </a:fontRef>
        </p:style>
        <p:txBody>
          <a:bodyPr anchor="t"/>
          <a:lstStyle/>
          <a:p>
            <a:r>
              <a:rPr lang="en-US" b="1" dirty="0"/>
              <a:t>New Standard Effective June 2016</a:t>
            </a:r>
            <a:endParaRPr lang="en-US" dirty="0"/>
          </a:p>
        </p:txBody>
      </p:sp>
      <p:sp>
        <p:nvSpPr>
          <p:cNvPr id="5" name="Content Placeholder 4" descr="• G Globally&#10;&#10;• H Harmonized&#10;&#10;• S  System of Classification and        labeling of Chemicals&#10;" title="New Standard Effective June 2016">
            <a:extLst>
              <a:ext uri="{FF2B5EF4-FFF2-40B4-BE49-F238E27FC236}">
                <a16:creationId xmlns:a16="http://schemas.microsoft.com/office/drawing/2014/main" id="{6CF5A362-E5EC-4421-9CEB-6834EEDD62B3}"/>
              </a:ext>
            </a:extLst>
          </p:cNvPr>
          <p:cNvSpPr>
            <a:spLocks noGrp="1"/>
          </p:cNvSpPr>
          <p:nvPr>
            <p:ph sz="half" idx="1"/>
          </p:nvPr>
        </p:nvSpPr>
        <p:spPr/>
        <p:txBody>
          <a:bodyPr/>
          <a:lstStyle/>
          <a:p>
            <a:endParaRPr lang="en-US" sz="1800" b="1" dirty="0"/>
          </a:p>
          <a:p>
            <a:pPr marL="0" indent="0">
              <a:buNone/>
            </a:pPr>
            <a:r>
              <a:rPr lang="en-US" sz="2400" dirty="0"/>
              <a:t>• </a:t>
            </a:r>
            <a:r>
              <a:rPr lang="en-US" dirty="0">
                <a:solidFill>
                  <a:srgbClr val="0070C0"/>
                </a:solidFill>
              </a:rPr>
              <a:t>G</a:t>
            </a:r>
            <a:r>
              <a:rPr lang="en-US" dirty="0"/>
              <a:t> Globally</a:t>
            </a:r>
          </a:p>
          <a:p>
            <a:pPr marL="0" indent="0">
              <a:buNone/>
            </a:pPr>
            <a:endParaRPr lang="en-US" dirty="0"/>
          </a:p>
          <a:p>
            <a:pPr marL="0" indent="0">
              <a:buNone/>
            </a:pPr>
            <a:r>
              <a:rPr lang="en-US" dirty="0"/>
              <a:t>• </a:t>
            </a:r>
            <a:r>
              <a:rPr lang="en-US" dirty="0">
                <a:solidFill>
                  <a:srgbClr val="0070C0"/>
                </a:solidFill>
              </a:rPr>
              <a:t>H</a:t>
            </a:r>
            <a:r>
              <a:rPr lang="en-US" dirty="0"/>
              <a:t> Harmonized</a:t>
            </a:r>
          </a:p>
          <a:p>
            <a:pPr marL="0" indent="0">
              <a:buNone/>
            </a:pPr>
            <a:endParaRPr lang="en-US" dirty="0"/>
          </a:p>
          <a:p>
            <a:pPr marL="0" indent="0">
              <a:buNone/>
            </a:pPr>
            <a:r>
              <a:rPr lang="en-US" dirty="0"/>
              <a:t>• </a:t>
            </a:r>
            <a:r>
              <a:rPr lang="en-US" dirty="0">
                <a:solidFill>
                  <a:srgbClr val="0070C0"/>
                </a:solidFill>
              </a:rPr>
              <a:t>S</a:t>
            </a:r>
            <a:r>
              <a:rPr lang="en-US" dirty="0"/>
              <a:t>  System of Classification and Labeling of Chemicals</a:t>
            </a:r>
          </a:p>
          <a:p>
            <a:pPr marL="0" indent="0">
              <a:buNone/>
            </a:pPr>
            <a:endParaRPr lang="en-US" dirty="0"/>
          </a:p>
        </p:txBody>
      </p:sp>
      <p:sp>
        <p:nvSpPr>
          <p:cNvPr id="6" name="Footer Placeholder 5">
            <a:extLst>
              <a:ext uri="{FF2B5EF4-FFF2-40B4-BE49-F238E27FC236}">
                <a16:creationId xmlns:a16="http://schemas.microsoft.com/office/drawing/2014/main" id="{973778E4-5901-47DC-A2DB-0206D1464429}"/>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2484762B-619D-4AEE-A714-050E55AE46E9}"/>
              </a:ext>
            </a:extLst>
          </p:cNvPr>
          <p:cNvSpPr>
            <a:spLocks noGrp="1"/>
          </p:cNvSpPr>
          <p:nvPr>
            <p:ph type="sldNum" sz="quarter" idx="12"/>
          </p:nvPr>
        </p:nvSpPr>
        <p:spPr/>
        <p:txBody>
          <a:bodyPr/>
          <a:lstStyle/>
          <a:p>
            <a:fld id="{FAB71DCC-6F18-4BF8-925D-17424AF05C25}" type="slidenum">
              <a:rPr lang="en-US" smtClean="0"/>
              <a:t>9</a:t>
            </a:fld>
            <a:endParaRPr lang="en-US"/>
          </a:p>
        </p:txBody>
      </p:sp>
      <p:pic>
        <p:nvPicPr>
          <p:cNvPr id="7" name="Content Placeholder 6" title="The nine pictograms that GHS requires for chemical labeli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261080" y="2499374"/>
            <a:ext cx="2809875" cy="2809875"/>
          </a:xfrm>
        </p:spPr>
      </p:pic>
    </p:spTree>
    <p:extLst>
      <p:ext uri="{BB962C8B-B14F-4D97-AF65-F5344CB8AC3E}">
        <p14:creationId xmlns:p14="http://schemas.microsoft.com/office/powerpoint/2010/main" val="3529875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4238</Words>
  <Application>Microsoft Office PowerPoint</Application>
  <PresentationFormat>Widescreen</PresentationFormat>
  <Paragraphs>629</Paragraphs>
  <Slides>75</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Aharoni</vt:lpstr>
      <vt:lpstr>Arial</vt:lpstr>
      <vt:lpstr>Calibri</vt:lpstr>
      <vt:lpstr>Calibri Light</vt:lpstr>
      <vt:lpstr>Times New Roman</vt:lpstr>
      <vt:lpstr>Wingdings</vt:lpstr>
      <vt:lpstr>Office Theme</vt:lpstr>
      <vt:lpstr>Improving Hazard Communications in a Rural Workforce</vt:lpstr>
      <vt:lpstr>Attribution and Disclaimer</vt:lpstr>
      <vt:lpstr>OBJECTIVES After Completing This Course You Should Be Able To:</vt:lpstr>
      <vt:lpstr>Why….?</vt:lpstr>
      <vt:lpstr>Globally Harmonized System</vt:lpstr>
      <vt:lpstr>Hazard Communication 29CFR 1910.1200</vt:lpstr>
      <vt:lpstr>OSHA’s Safety Standard 29 CFR 1910.1200 is sometimes called the “right to know” law. </vt:lpstr>
      <vt:lpstr>Let’s Discuss This….</vt:lpstr>
      <vt:lpstr>New Standard Effective June 2016</vt:lpstr>
      <vt:lpstr>How did we get here ? What is…the Globally Harmonized System ?</vt:lpstr>
      <vt:lpstr>What does the GHS Do ?</vt:lpstr>
      <vt:lpstr>Change under the Globally Harmonized System</vt:lpstr>
      <vt:lpstr>What Are The Five Key Elements In The OSHA HAZCOM Standard?</vt:lpstr>
      <vt:lpstr>HAZCOM PROGRAM</vt:lpstr>
      <vt:lpstr>Two Significant Training Requirements </vt:lpstr>
      <vt:lpstr>How to Determine if a Chemical is “Hazardous”</vt:lpstr>
      <vt:lpstr>Hazardous Materials</vt:lpstr>
      <vt:lpstr>Health Hazards Can Be Either Chronic Or Acute. </vt:lpstr>
      <vt:lpstr>ROUTES OF ENTRY </vt:lpstr>
      <vt:lpstr>RATES OF ABSORPTION</vt:lpstr>
      <vt:lpstr>What If You Have Been Exposed To A Chemical?</vt:lpstr>
      <vt:lpstr>GHS Hazard Class, Hazard Category and Hazard Pictogram </vt:lpstr>
      <vt:lpstr>Hazard Class:</vt:lpstr>
      <vt:lpstr>Physical Hazards</vt:lpstr>
      <vt:lpstr>Health Hazards</vt:lpstr>
      <vt:lpstr>Environmental Hazards</vt:lpstr>
      <vt:lpstr>GHS Hazard Class and Hazard Category </vt:lpstr>
      <vt:lpstr>Hazard Category:</vt:lpstr>
      <vt:lpstr>Hazard Pictogram:</vt:lpstr>
      <vt:lpstr>Oxidizing </vt:lpstr>
      <vt:lpstr>Flammable</vt:lpstr>
      <vt:lpstr>Explosive</vt:lpstr>
      <vt:lpstr>Toxic</vt:lpstr>
      <vt:lpstr>Corrosive</vt:lpstr>
      <vt:lpstr>Compressed Gas</vt:lpstr>
      <vt:lpstr>Health Hazard</vt:lpstr>
      <vt:lpstr>Toxic To Aquatic Environment  </vt:lpstr>
      <vt:lpstr>Harmful Substance</vt:lpstr>
      <vt:lpstr>Labeling Hazardous Chemicals </vt:lpstr>
      <vt:lpstr>Basic parts of a GHS-compliant label</vt:lpstr>
      <vt:lpstr>Label Elements</vt:lpstr>
      <vt:lpstr>1. Product Identifier</vt:lpstr>
      <vt:lpstr>2. Signal Word </vt:lpstr>
      <vt:lpstr>Self-Reactive Chemicals</vt:lpstr>
      <vt:lpstr>3. Pictogram</vt:lpstr>
      <vt:lpstr>4. Hazard Statement</vt:lpstr>
      <vt:lpstr>5. Precautionary Statement </vt:lpstr>
      <vt:lpstr>6. Name, Address, Phone Of Manufacturer, Distributor, Importer</vt:lpstr>
      <vt:lpstr>NFPA’s 704 M Diamond (National Fire Protection Association)</vt:lpstr>
      <vt:lpstr>Color-coded HMIS Ranks Hazards And Recommends PPE (Hazardous Material Identification System)</vt:lpstr>
      <vt:lpstr>All secondary containers must be labeled. Which of these are labeled correctly?</vt:lpstr>
      <vt:lpstr>How the Elements Work Together on a Label </vt:lpstr>
      <vt:lpstr>Take Notice Of These Changes !</vt:lpstr>
      <vt:lpstr>What To Do In The Event Of Hazardous Chemical Exposure </vt:lpstr>
      <vt:lpstr>Standard GHS Label </vt:lpstr>
      <vt:lpstr>Standard GHS Label for Drum with DG Symbols </vt:lpstr>
      <vt:lpstr>GHS Labels for Inner and Outer Packaging </vt:lpstr>
      <vt:lpstr>GHS Labels for Drum with NFPA Ratings (for US) </vt:lpstr>
      <vt:lpstr>Fold-out GHS Label for Small Containers </vt:lpstr>
      <vt:lpstr>FAO Recommendations for GHS Label for End Use Pesticides </vt:lpstr>
      <vt:lpstr>You Must Make A Label !</vt:lpstr>
      <vt:lpstr>With the implementation of the GHS standards a key term has changed  from material safety data sheet to safety data sheet</vt:lpstr>
      <vt:lpstr>Training Requirements </vt:lpstr>
      <vt:lpstr>Changes</vt:lpstr>
      <vt:lpstr>Changes (cont.)</vt:lpstr>
      <vt:lpstr>NEW SDS FORMAT</vt:lpstr>
      <vt:lpstr>GHS FORMAT for Safety Data Sheets</vt:lpstr>
      <vt:lpstr>GHS FORMAT (cont.)</vt:lpstr>
      <vt:lpstr>Safety Data Sheets (SDS) </vt:lpstr>
      <vt:lpstr>How the information on the label is related to the SDS</vt:lpstr>
      <vt:lpstr>Compare SDS with Label</vt:lpstr>
      <vt:lpstr>SUMMARY</vt:lpstr>
      <vt:lpstr>Summary (cont.)</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2021-07-07T17:24:02Z</dcterms:created>
  <dcterms:modified xsi:type="dcterms:W3CDTF">2021-07-07T17:52:00Z</dcterms:modified>
</cp:coreProperties>
</file>