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Lst>
  <p:notesMasterIdLst>
    <p:notesMasterId r:id="rId140"/>
  </p:notesMasterIdLst>
  <p:handoutMasterIdLst>
    <p:handoutMasterId r:id="rId141"/>
  </p:handoutMasterIdLst>
  <p:sldIdLst>
    <p:sldId id="257" r:id="rId2"/>
    <p:sldId id="553" r:id="rId3"/>
    <p:sldId id="491" r:id="rId4"/>
    <p:sldId id="439" r:id="rId5"/>
    <p:sldId id="406" r:id="rId6"/>
    <p:sldId id="319" r:id="rId7"/>
    <p:sldId id="673" r:id="rId8"/>
    <p:sldId id="674" r:id="rId9"/>
    <p:sldId id="521" r:id="rId10"/>
    <p:sldId id="440" r:id="rId11"/>
    <p:sldId id="555" r:id="rId12"/>
    <p:sldId id="333" r:id="rId13"/>
    <p:sldId id="556" r:id="rId14"/>
    <p:sldId id="332" r:id="rId15"/>
    <p:sldId id="557" r:id="rId16"/>
    <p:sldId id="449" r:id="rId17"/>
    <p:sldId id="558" r:id="rId18"/>
    <p:sldId id="559" r:id="rId19"/>
    <p:sldId id="561" r:id="rId20"/>
    <p:sldId id="563" r:id="rId21"/>
    <p:sldId id="564" r:id="rId22"/>
    <p:sldId id="565" r:id="rId23"/>
    <p:sldId id="566" r:id="rId24"/>
    <p:sldId id="567" r:id="rId25"/>
    <p:sldId id="568" r:id="rId26"/>
    <p:sldId id="569" r:id="rId27"/>
    <p:sldId id="570" r:id="rId28"/>
    <p:sldId id="571" r:id="rId29"/>
    <p:sldId id="572" r:id="rId30"/>
    <p:sldId id="573" r:id="rId31"/>
    <p:sldId id="679" r:id="rId32"/>
    <p:sldId id="574" r:id="rId33"/>
    <p:sldId id="575" r:id="rId34"/>
    <p:sldId id="576" r:id="rId35"/>
    <p:sldId id="577" r:id="rId36"/>
    <p:sldId id="578" r:id="rId37"/>
    <p:sldId id="579" r:id="rId38"/>
    <p:sldId id="580" r:id="rId39"/>
    <p:sldId id="581" r:id="rId40"/>
    <p:sldId id="582" r:id="rId41"/>
    <p:sldId id="583" r:id="rId42"/>
    <p:sldId id="584" r:id="rId43"/>
    <p:sldId id="585" r:id="rId44"/>
    <p:sldId id="586" r:id="rId45"/>
    <p:sldId id="587" r:id="rId46"/>
    <p:sldId id="588" r:id="rId47"/>
    <p:sldId id="589" r:id="rId48"/>
    <p:sldId id="590" r:id="rId49"/>
    <p:sldId id="591" r:id="rId50"/>
    <p:sldId id="592" r:id="rId51"/>
    <p:sldId id="594" r:id="rId52"/>
    <p:sldId id="593" r:id="rId53"/>
    <p:sldId id="595" r:id="rId54"/>
    <p:sldId id="596" r:id="rId55"/>
    <p:sldId id="597" r:id="rId56"/>
    <p:sldId id="598" r:id="rId57"/>
    <p:sldId id="599" r:id="rId58"/>
    <p:sldId id="601" r:id="rId59"/>
    <p:sldId id="600" r:id="rId60"/>
    <p:sldId id="602" r:id="rId61"/>
    <p:sldId id="603" r:id="rId62"/>
    <p:sldId id="604" r:id="rId63"/>
    <p:sldId id="662" r:id="rId64"/>
    <p:sldId id="680" r:id="rId65"/>
    <p:sldId id="605" r:id="rId66"/>
    <p:sldId id="677" r:id="rId67"/>
    <p:sldId id="606" r:id="rId68"/>
    <p:sldId id="672" r:id="rId69"/>
    <p:sldId id="678" r:id="rId70"/>
    <p:sldId id="607" r:id="rId71"/>
    <p:sldId id="608" r:id="rId72"/>
    <p:sldId id="676" r:id="rId73"/>
    <p:sldId id="451" r:id="rId74"/>
    <p:sldId id="609" r:id="rId75"/>
    <p:sldId id="610" r:id="rId76"/>
    <p:sldId id="615" r:id="rId77"/>
    <p:sldId id="616" r:id="rId78"/>
    <p:sldId id="611" r:id="rId79"/>
    <p:sldId id="613" r:id="rId80"/>
    <p:sldId id="612" r:id="rId81"/>
    <p:sldId id="614" r:id="rId82"/>
    <p:sldId id="617" r:id="rId83"/>
    <p:sldId id="618" r:id="rId84"/>
    <p:sldId id="619" r:id="rId85"/>
    <p:sldId id="620" r:id="rId86"/>
    <p:sldId id="621" r:id="rId87"/>
    <p:sldId id="622" r:id="rId88"/>
    <p:sldId id="623" r:id="rId89"/>
    <p:sldId id="624" r:id="rId90"/>
    <p:sldId id="625" r:id="rId91"/>
    <p:sldId id="626" r:id="rId92"/>
    <p:sldId id="627" r:id="rId93"/>
    <p:sldId id="628" r:id="rId94"/>
    <p:sldId id="629" r:id="rId95"/>
    <p:sldId id="630" r:id="rId96"/>
    <p:sldId id="631" r:id="rId97"/>
    <p:sldId id="632" r:id="rId98"/>
    <p:sldId id="633" r:id="rId99"/>
    <p:sldId id="634" r:id="rId100"/>
    <p:sldId id="637" r:id="rId101"/>
    <p:sldId id="635" r:id="rId102"/>
    <p:sldId id="638" r:id="rId103"/>
    <p:sldId id="639" r:id="rId104"/>
    <p:sldId id="641" r:id="rId105"/>
    <p:sldId id="642" r:id="rId106"/>
    <p:sldId id="643" r:id="rId107"/>
    <p:sldId id="644" r:id="rId108"/>
    <p:sldId id="645" r:id="rId109"/>
    <p:sldId id="646" r:id="rId110"/>
    <p:sldId id="648" r:id="rId111"/>
    <p:sldId id="649" r:id="rId112"/>
    <p:sldId id="650" r:id="rId113"/>
    <p:sldId id="652" r:id="rId114"/>
    <p:sldId id="656" r:id="rId115"/>
    <p:sldId id="651" r:id="rId116"/>
    <p:sldId id="682" r:id="rId117"/>
    <p:sldId id="653" r:id="rId118"/>
    <p:sldId id="654" r:id="rId119"/>
    <p:sldId id="655" r:id="rId120"/>
    <p:sldId id="681" r:id="rId121"/>
    <p:sldId id="657" r:id="rId122"/>
    <p:sldId id="658" r:id="rId123"/>
    <p:sldId id="675" r:id="rId124"/>
    <p:sldId id="659" r:id="rId125"/>
    <p:sldId id="660" r:id="rId126"/>
    <p:sldId id="661" r:id="rId127"/>
    <p:sldId id="671" r:id="rId128"/>
    <p:sldId id="663" r:id="rId129"/>
    <p:sldId id="664" r:id="rId130"/>
    <p:sldId id="665" r:id="rId131"/>
    <p:sldId id="666" r:id="rId132"/>
    <p:sldId id="667" r:id="rId133"/>
    <p:sldId id="668" r:id="rId134"/>
    <p:sldId id="669" r:id="rId135"/>
    <p:sldId id="670" r:id="rId136"/>
    <p:sldId id="392" r:id="rId137"/>
    <p:sldId id="554" r:id="rId138"/>
    <p:sldId id="312" r:id="rId1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FF6600"/>
    <a:srgbClr val="FF505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239" autoAdjust="0"/>
  </p:normalViewPr>
  <p:slideViewPr>
    <p:cSldViewPr snapToGrid="0">
      <p:cViewPr varScale="1">
        <p:scale>
          <a:sx n="66" d="100"/>
          <a:sy n="66" d="100"/>
        </p:scale>
        <p:origin x="782" y="48"/>
      </p:cViewPr>
      <p:guideLst>
        <p:guide orient="horz" pos="2160"/>
        <p:guide pos="3840"/>
      </p:guideLst>
    </p:cSldViewPr>
  </p:slideViewPr>
  <p:outlineViewPr>
    <p:cViewPr>
      <p:scale>
        <a:sx n="33" d="100"/>
        <a:sy n="33" d="100"/>
      </p:scale>
      <p:origin x="0" y="-3594"/>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0" d="100"/>
          <a:sy n="100" d="100"/>
        </p:scale>
        <p:origin x="1932"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64311-66BA-48A2-BD74-F768029942D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76C13F7C-9EF3-43A0-AB98-9CABEE1CBABF}">
      <dgm:prSet phldrT="[Text]" custT="1"/>
      <dgm:spPr/>
      <dgm:t>
        <a:bodyPr/>
        <a:lstStyle/>
        <a:p>
          <a:r>
            <a:rPr lang="en-US" sz="3200" b="1" dirty="0">
              <a:solidFill>
                <a:schemeClr val="tx1"/>
              </a:solidFill>
            </a:rPr>
            <a:t>Engineering</a:t>
          </a:r>
        </a:p>
      </dgm:t>
    </dgm:pt>
    <dgm:pt modelId="{2B513741-EFB7-49E4-A9AE-81998EDF0E89}" type="parTrans" cxnId="{AE55BFCC-33BE-4C8E-8C4B-F2611F77E7AF}">
      <dgm:prSet/>
      <dgm:spPr/>
      <dgm:t>
        <a:bodyPr/>
        <a:lstStyle/>
        <a:p>
          <a:endParaRPr lang="en-US" sz="2800"/>
        </a:p>
      </dgm:t>
    </dgm:pt>
    <dgm:pt modelId="{6A137D15-8F04-4D7A-B2D1-96966220FFF9}" type="sibTrans" cxnId="{AE55BFCC-33BE-4C8E-8C4B-F2611F77E7AF}">
      <dgm:prSet/>
      <dgm:spPr/>
      <dgm:t>
        <a:bodyPr/>
        <a:lstStyle/>
        <a:p>
          <a:endParaRPr lang="en-US" sz="2800"/>
        </a:p>
      </dgm:t>
    </dgm:pt>
    <dgm:pt modelId="{411D0DB9-20CF-475A-9929-B9A83DDF133F}">
      <dgm:prSet phldrT="[Text]" custT="1"/>
      <dgm:spPr>
        <a:solidFill>
          <a:srgbClr val="FFFFCC"/>
        </a:solidFill>
      </dgm:spPr>
      <dgm:t>
        <a:bodyPr/>
        <a:lstStyle/>
        <a:p>
          <a:endParaRPr lang="en-US" sz="1000" dirty="0">
            <a:solidFill>
              <a:schemeClr val="tx1"/>
            </a:solidFill>
          </a:endParaRPr>
        </a:p>
        <a:p>
          <a:r>
            <a:rPr lang="en-US" sz="2400" dirty="0">
              <a:solidFill>
                <a:schemeClr val="tx1"/>
              </a:solidFill>
            </a:rPr>
            <a:t>Use tools &amp; equipment to reduce physical exertion</a:t>
          </a:r>
        </a:p>
      </dgm:t>
    </dgm:pt>
    <dgm:pt modelId="{8BE789DD-3239-4F96-BD11-A7B2FF6972D9}" type="parTrans" cxnId="{2A633FA2-C2DF-42D2-A915-B097313D8B3F}">
      <dgm:prSet/>
      <dgm:spPr/>
      <dgm:t>
        <a:bodyPr/>
        <a:lstStyle/>
        <a:p>
          <a:endParaRPr lang="en-US" sz="2800"/>
        </a:p>
      </dgm:t>
    </dgm:pt>
    <dgm:pt modelId="{17974F0A-E4C2-4D91-B7DA-6167E65CF0B8}" type="sibTrans" cxnId="{2A633FA2-C2DF-42D2-A915-B097313D8B3F}">
      <dgm:prSet/>
      <dgm:spPr/>
      <dgm:t>
        <a:bodyPr/>
        <a:lstStyle/>
        <a:p>
          <a:endParaRPr lang="en-US" sz="2800"/>
        </a:p>
      </dgm:t>
    </dgm:pt>
    <dgm:pt modelId="{0E1CE092-7ACA-4C16-8381-A03B8F51FD59}">
      <dgm:prSet phldrT="[Text]" custT="1"/>
      <dgm:spPr/>
      <dgm:t>
        <a:bodyPr/>
        <a:lstStyle/>
        <a:p>
          <a:r>
            <a:rPr lang="en-US" sz="3200" b="1" dirty="0">
              <a:solidFill>
                <a:schemeClr val="tx1"/>
              </a:solidFill>
            </a:rPr>
            <a:t>Administrative</a:t>
          </a:r>
        </a:p>
      </dgm:t>
    </dgm:pt>
    <dgm:pt modelId="{1C1ACA15-C7B1-4662-A23E-C91657605B25}" type="parTrans" cxnId="{A595F99D-B766-46AF-A934-6583C88095EA}">
      <dgm:prSet/>
      <dgm:spPr/>
      <dgm:t>
        <a:bodyPr/>
        <a:lstStyle/>
        <a:p>
          <a:endParaRPr lang="en-US" sz="2800"/>
        </a:p>
      </dgm:t>
    </dgm:pt>
    <dgm:pt modelId="{EC933030-15C3-425D-AEDC-5ED55D0C883F}" type="sibTrans" cxnId="{A595F99D-B766-46AF-A934-6583C88095EA}">
      <dgm:prSet/>
      <dgm:spPr/>
      <dgm:t>
        <a:bodyPr/>
        <a:lstStyle/>
        <a:p>
          <a:endParaRPr lang="en-US" sz="2800"/>
        </a:p>
      </dgm:t>
    </dgm:pt>
    <dgm:pt modelId="{936D8A4C-8460-4C81-8748-092C996E4F04}">
      <dgm:prSet phldrT="[Text]" custT="1"/>
      <dgm:spPr>
        <a:solidFill>
          <a:srgbClr val="FFFFCC"/>
        </a:solidFill>
      </dgm:spPr>
      <dgm:t>
        <a:bodyPr/>
        <a:lstStyle/>
        <a:p>
          <a:r>
            <a:rPr lang="en-US" sz="2400" dirty="0">
              <a:solidFill>
                <a:schemeClr val="tx1"/>
              </a:solidFill>
            </a:rPr>
            <a:t>Acclimate workers</a:t>
          </a:r>
        </a:p>
        <a:p>
          <a:endParaRPr lang="en-US" sz="1000" dirty="0">
            <a:solidFill>
              <a:schemeClr val="tx1"/>
            </a:solidFill>
          </a:endParaRPr>
        </a:p>
      </dgm:t>
    </dgm:pt>
    <dgm:pt modelId="{6C1CAA6F-4A2A-40F5-A510-AC3D7DAF7F63}" type="parTrans" cxnId="{49ED9BB8-2933-4CCA-9652-CE17013EF292}">
      <dgm:prSet/>
      <dgm:spPr/>
      <dgm:t>
        <a:bodyPr/>
        <a:lstStyle/>
        <a:p>
          <a:endParaRPr lang="en-US" sz="2800"/>
        </a:p>
      </dgm:t>
    </dgm:pt>
    <dgm:pt modelId="{71640798-0E5E-401F-8418-D530F70351C5}" type="sibTrans" cxnId="{49ED9BB8-2933-4CCA-9652-CE17013EF292}">
      <dgm:prSet/>
      <dgm:spPr/>
      <dgm:t>
        <a:bodyPr/>
        <a:lstStyle/>
        <a:p>
          <a:endParaRPr lang="en-US" sz="2800"/>
        </a:p>
      </dgm:t>
    </dgm:pt>
    <dgm:pt modelId="{2AD236AB-4961-4CD3-82D5-9CC9E5FE7B25}">
      <dgm:prSet phldrT="[Text]" custT="1"/>
      <dgm:spPr>
        <a:solidFill>
          <a:srgbClr val="FFFFCC"/>
        </a:solidFill>
      </dgm:spPr>
      <dgm:t>
        <a:bodyPr/>
        <a:lstStyle/>
        <a:p>
          <a:r>
            <a:rPr lang="en-US" sz="2400" dirty="0">
              <a:solidFill>
                <a:schemeClr val="tx1"/>
              </a:solidFill>
            </a:rPr>
            <a:t>Training</a:t>
          </a:r>
        </a:p>
      </dgm:t>
    </dgm:pt>
    <dgm:pt modelId="{69FCD186-223D-4D8F-A948-B556A12A7BDA}" type="parTrans" cxnId="{AC693366-5020-4FA9-9CCE-118170F683BD}">
      <dgm:prSet/>
      <dgm:spPr/>
      <dgm:t>
        <a:bodyPr/>
        <a:lstStyle/>
        <a:p>
          <a:endParaRPr lang="en-US" sz="2800"/>
        </a:p>
      </dgm:t>
    </dgm:pt>
    <dgm:pt modelId="{6BC0A726-6F81-4E0E-ABAB-683C83595C8B}" type="sibTrans" cxnId="{AC693366-5020-4FA9-9CCE-118170F683BD}">
      <dgm:prSet/>
      <dgm:spPr/>
      <dgm:t>
        <a:bodyPr/>
        <a:lstStyle/>
        <a:p>
          <a:endParaRPr lang="en-US" sz="2800"/>
        </a:p>
      </dgm:t>
    </dgm:pt>
    <dgm:pt modelId="{80CC7DDC-F94C-4FB3-B08D-F80C8A2EA261}">
      <dgm:prSet phldrT="[Text]" custT="1"/>
      <dgm:spPr/>
      <dgm:t>
        <a:bodyPr/>
        <a:lstStyle/>
        <a:p>
          <a:r>
            <a:rPr lang="en-US" sz="2800" b="1" dirty="0">
              <a:solidFill>
                <a:schemeClr val="tx1"/>
              </a:solidFill>
            </a:rPr>
            <a:t>Clothing &amp; Equipment</a:t>
          </a:r>
        </a:p>
      </dgm:t>
      <dgm:extLst>
        <a:ext uri="{E40237B7-FDA0-4F09-8148-C483321AD2D9}">
          <dgm14:cNvPr xmlns:dgm14="http://schemas.microsoft.com/office/drawing/2010/diagram" id="0" name="" descr="Hierarchy of Controls" title="Hierarchy of Controls"/>
        </a:ext>
      </dgm:extLst>
    </dgm:pt>
    <dgm:pt modelId="{82BF5D14-E756-4679-9A83-81569D263007}" type="parTrans" cxnId="{AFC47B3C-A2F9-4895-ACF6-5F6DAFE163C2}">
      <dgm:prSet/>
      <dgm:spPr/>
      <dgm:t>
        <a:bodyPr/>
        <a:lstStyle/>
        <a:p>
          <a:endParaRPr lang="en-US" sz="2800"/>
        </a:p>
      </dgm:t>
    </dgm:pt>
    <dgm:pt modelId="{C14E5C38-5BB0-4A76-BC2B-FFBCA7AA1B2B}" type="sibTrans" cxnId="{AFC47B3C-A2F9-4895-ACF6-5F6DAFE163C2}">
      <dgm:prSet/>
      <dgm:spPr/>
      <dgm:t>
        <a:bodyPr/>
        <a:lstStyle/>
        <a:p>
          <a:endParaRPr lang="en-US" sz="2800"/>
        </a:p>
      </dgm:t>
    </dgm:pt>
    <dgm:pt modelId="{7C840FA2-1A83-433B-9900-A20375156609}">
      <dgm:prSet phldrT="[Text]" custT="1"/>
      <dgm:spPr>
        <a:solidFill>
          <a:srgbClr val="FFFFCC"/>
        </a:solidFill>
      </dgm:spPr>
      <dgm:t>
        <a:bodyPr/>
        <a:lstStyle/>
        <a:p>
          <a:r>
            <a:rPr lang="en-US" sz="2400" dirty="0">
              <a:solidFill>
                <a:schemeClr val="tx1"/>
              </a:solidFill>
            </a:rPr>
            <a:t>Adjust clothing layers</a:t>
          </a:r>
        </a:p>
        <a:p>
          <a:endParaRPr lang="en-US" sz="1000" dirty="0">
            <a:solidFill>
              <a:schemeClr val="tx1"/>
            </a:solidFill>
          </a:endParaRPr>
        </a:p>
      </dgm:t>
    </dgm:pt>
    <dgm:pt modelId="{60983E51-3A6C-473D-B922-B9448C1AF5F7}" type="parTrans" cxnId="{C4EDA859-D552-4103-9F5A-38D8C3295235}">
      <dgm:prSet/>
      <dgm:spPr/>
      <dgm:t>
        <a:bodyPr/>
        <a:lstStyle/>
        <a:p>
          <a:endParaRPr lang="en-US" sz="2800"/>
        </a:p>
      </dgm:t>
    </dgm:pt>
    <dgm:pt modelId="{CE644AD4-6C87-46FF-9E64-B02B998A64C8}" type="sibTrans" cxnId="{C4EDA859-D552-4103-9F5A-38D8C3295235}">
      <dgm:prSet/>
      <dgm:spPr/>
      <dgm:t>
        <a:bodyPr/>
        <a:lstStyle/>
        <a:p>
          <a:endParaRPr lang="en-US" sz="2800"/>
        </a:p>
      </dgm:t>
    </dgm:pt>
    <dgm:pt modelId="{6BBCDC7C-A4AF-41A5-B601-6049D76C66CA}">
      <dgm:prSet phldrT="[Text]" custT="1"/>
      <dgm:spPr>
        <a:solidFill>
          <a:srgbClr val="FFFFCC"/>
        </a:solidFill>
      </dgm:spPr>
      <dgm:t>
        <a:bodyPr/>
        <a:lstStyle/>
        <a:p>
          <a:r>
            <a:rPr lang="en-US" sz="2400" dirty="0">
              <a:solidFill>
                <a:schemeClr val="tx1"/>
              </a:solidFill>
            </a:rPr>
            <a:t>Cooling vests and clothing</a:t>
          </a:r>
        </a:p>
      </dgm:t>
    </dgm:pt>
    <dgm:pt modelId="{53975F40-C6EF-4668-823B-32A0FEF081AE}" type="parTrans" cxnId="{B6814690-2AA3-473F-B52A-6C25F3E0AE1E}">
      <dgm:prSet/>
      <dgm:spPr/>
      <dgm:t>
        <a:bodyPr/>
        <a:lstStyle/>
        <a:p>
          <a:endParaRPr lang="en-US" sz="2800"/>
        </a:p>
      </dgm:t>
    </dgm:pt>
    <dgm:pt modelId="{C4FBD8B8-D1FF-42F8-A956-B755B131DBE9}" type="sibTrans" cxnId="{B6814690-2AA3-473F-B52A-6C25F3E0AE1E}">
      <dgm:prSet/>
      <dgm:spPr/>
      <dgm:t>
        <a:bodyPr/>
        <a:lstStyle/>
        <a:p>
          <a:endParaRPr lang="en-US" sz="2800"/>
        </a:p>
      </dgm:t>
    </dgm:pt>
    <dgm:pt modelId="{69E9EE03-D829-411D-AA92-13A1F3A79DC4}">
      <dgm:prSet phldrT="[Text]" custT="1"/>
      <dgm:spPr>
        <a:solidFill>
          <a:srgbClr val="FFFFCC"/>
        </a:solidFill>
      </dgm:spPr>
      <dgm:t>
        <a:bodyPr/>
        <a:lstStyle/>
        <a:p>
          <a:r>
            <a:rPr lang="en-US" sz="2400" dirty="0">
              <a:solidFill>
                <a:schemeClr val="tx1"/>
              </a:solidFill>
            </a:rPr>
            <a:t>Reduce heat stress factors</a:t>
          </a:r>
        </a:p>
        <a:p>
          <a:endParaRPr lang="en-US" sz="1000" dirty="0">
            <a:solidFill>
              <a:schemeClr val="tx1"/>
            </a:solidFill>
          </a:endParaRPr>
        </a:p>
        <a:p>
          <a:r>
            <a:rPr lang="en-US" sz="2400" dirty="0">
              <a:solidFill>
                <a:schemeClr val="tx1"/>
              </a:solidFill>
            </a:rPr>
            <a:t>Reduce WBGT</a:t>
          </a:r>
        </a:p>
      </dgm:t>
    </dgm:pt>
    <dgm:pt modelId="{6BA96E04-3A1E-48D7-B793-75D50006BAF7}" type="parTrans" cxnId="{D5597D3A-5FDB-4C8F-B533-CA232DA72148}">
      <dgm:prSet/>
      <dgm:spPr/>
      <dgm:t>
        <a:bodyPr/>
        <a:lstStyle/>
        <a:p>
          <a:endParaRPr lang="en-US" sz="2800"/>
        </a:p>
      </dgm:t>
    </dgm:pt>
    <dgm:pt modelId="{7FC2747F-60DD-48EB-B04F-638C451F4DDD}" type="sibTrans" cxnId="{D5597D3A-5FDB-4C8F-B533-CA232DA72148}">
      <dgm:prSet/>
      <dgm:spPr/>
      <dgm:t>
        <a:bodyPr/>
        <a:lstStyle/>
        <a:p>
          <a:endParaRPr lang="en-US" sz="2800"/>
        </a:p>
      </dgm:t>
    </dgm:pt>
    <dgm:pt modelId="{CAE1F240-D24B-440A-8323-702DA997C0ED}">
      <dgm:prSet phldrT="[Text]" custT="1"/>
      <dgm:spPr>
        <a:solidFill>
          <a:srgbClr val="FFFFCC"/>
        </a:solidFill>
      </dgm:spPr>
      <dgm:t>
        <a:bodyPr/>
        <a:lstStyle/>
        <a:p>
          <a:r>
            <a:rPr lang="en-US" sz="2400" dirty="0">
              <a:solidFill>
                <a:schemeClr val="tx1"/>
              </a:solidFill>
            </a:rPr>
            <a:t>Adjust work schedule</a:t>
          </a:r>
        </a:p>
      </dgm:t>
    </dgm:pt>
    <dgm:pt modelId="{E42647B8-206E-436E-82CB-0C72D8C4082A}" type="parTrans" cxnId="{CF0E71CE-11C6-49E1-86C3-97BE1FBB86D4}">
      <dgm:prSet/>
      <dgm:spPr/>
      <dgm:t>
        <a:bodyPr/>
        <a:lstStyle/>
        <a:p>
          <a:endParaRPr lang="en-US" sz="2800"/>
        </a:p>
      </dgm:t>
    </dgm:pt>
    <dgm:pt modelId="{E22694F1-1C19-4CF9-ACEB-CD3EBE395FF1}" type="sibTrans" cxnId="{CF0E71CE-11C6-49E1-86C3-97BE1FBB86D4}">
      <dgm:prSet/>
      <dgm:spPr/>
      <dgm:t>
        <a:bodyPr/>
        <a:lstStyle/>
        <a:p>
          <a:endParaRPr lang="en-US" sz="2800"/>
        </a:p>
      </dgm:t>
    </dgm:pt>
    <dgm:pt modelId="{04860425-051F-4B37-A50D-48719D8E44B2}">
      <dgm:prSet phldrT="[Text]" custT="1"/>
      <dgm:spPr>
        <a:solidFill>
          <a:srgbClr val="FFFFCC"/>
        </a:solidFill>
      </dgm:spPr>
      <dgm:t>
        <a:bodyPr/>
        <a:lstStyle/>
        <a:p>
          <a:endParaRPr lang="en-US" sz="1050" dirty="0">
            <a:solidFill>
              <a:schemeClr val="tx1"/>
            </a:solidFill>
          </a:endParaRPr>
        </a:p>
        <a:p>
          <a:r>
            <a:rPr lang="en-US" sz="2400" dirty="0">
              <a:solidFill>
                <a:schemeClr val="tx1"/>
              </a:solidFill>
            </a:rPr>
            <a:t>Rest, water &amp; shade</a:t>
          </a:r>
        </a:p>
        <a:p>
          <a:endParaRPr lang="en-US" sz="1050" dirty="0">
            <a:solidFill>
              <a:schemeClr val="tx1"/>
            </a:solidFill>
          </a:endParaRPr>
        </a:p>
      </dgm:t>
    </dgm:pt>
    <dgm:pt modelId="{BC0BB834-F5FE-40F1-8EE5-EAAAE2B65F90}" type="parTrans" cxnId="{A0957E08-6AA7-46C2-ADF6-B5E1B4242183}">
      <dgm:prSet/>
      <dgm:spPr/>
      <dgm:t>
        <a:bodyPr/>
        <a:lstStyle/>
        <a:p>
          <a:endParaRPr lang="en-US" sz="2800"/>
        </a:p>
      </dgm:t>
    </dgm:pt>
    <dgm:pt modelId="{B99B8FE3-FA4E-4B25-83E0-5AA47B63B0E6}" type="sibTrans" cxnId="{A0957E08-6AA7-46C2-ADF6-B5E1B4242183}">
      <dgm:prSet/>
      <dgm:spPr/>
      <dgm:t>
        <a:bodyPr/>
        <a:lstStyle/>
        <a:p>
          <a:endParaRPr lang="en-US" sz="2800"/>
        </a:p>
      </dgm:t>
    </dgm:pt>
    <dgm:pt modelId="{94AA7FF4-75A9-4C89-A452-A56E4922C248}">
      <dgm:prSet phldrT="[Text]" custT="1"/>
      <dgm:spPr>
        <a:solidFill>
          <a:srgbClr val="FFFFCC"/>
        </a:solidFill>
      </dgm:spPr>
      <dgm:t>
        <a:bodyPr/>
        <a:lstStyle/>
        <a:p>
          <a:r>
            <a:rPr lang="en-US" sz="2400" dirty="0">
              <a:solidFill>
                <a:schemeClr val="tx1"/>
              </a:solidFill>
            </a:rPr>
            <a:t>Light colored or reflective clothing</a:t>
          </a:r>
        </a:p>
        <a:p>
          <a:endParaRPr lang="en-US" sz="1000" dirty="0">
            <a:solidFill>
              <a:schemeClr val="tx1"/>
            </a:solidFill>
          </a:endParaRPr>
        </a:p>
      </dgm:t>
    </dgm:pt>
    <dgm:pt modelId="{670052AD-E752-4462-9ADC-DC8699EFF4A5}" type="parTrans" cxnId="{AFE4D1F3-0599-4EF3-AD76-01F16977BBA7}">
      <dgm:prSet/>
      <dgm:spPr/>
      <dgm:t>
        <a:bodyPr/>
        <a:lstStyle/>
        <a:p>
          <a:endParaRPr lang="en-US" sz="2800"/>
        </a:p>
      </dgm:t>
    </dgm:pt>
    <dgm:pt modelId="{8F838011-E099-413C-AE1C-D4F0D7FADBCC}" type="sibTrans" cxnId="{AFE4D1F3-0599-4EF3-AD76-01F16977BBA7}">
      <dgm:prSet/>
      <dgm:spPr/>
      <dgm:t>
        <a:bodyPr/>
        <a:lstStyle/>
        <a:p>
          <a:endParaRPr lang="en-US" sz="2800"/>
        </a:p>
      </dgm:t>
    </dgm:pt>
    <dgm:pt modelId="{AAE2769B-F128-4029-9276-5977704B8C0D}" type="pres">
      <dgm:prSet presAssocID="{18A64311-66BA-48A2-BD74-F768029942DB}" presName="Name0" presStyleCnt="0">
        <dgm:presLayoutVars>
          <dgm:chMax val="5"/>
          <dgm:chPref val="5"/>
          <dgm:dir/>
          <dgm:animLvl val="lvl"/>
        </dgm:presLayoutVars>
      </dgm:prSet>
      <dgm:spPr/>
      <dgm:t>
        <a:bodyPr/>
        <a:lstStyle/>
        <a:p>
          <a:endParaRPr lang="en-US"/>
        </a:p>
      </dgm:t>
    </dgm:pt>
    <dgm:pt modelId="{FD841C19-24AA-4DFC-BE2E-CC987A2BA859}" type="pres">
      <dgm:prSet presAssocID="{76C13F7C-9EF3-43A0-AB98-9CABEE1CBABF}" presName="parentText1" presStyleLbl="node1" presStyleIdx="0" presStyleCnt="3">
        <dgm:presLayoutVars>
          <dgm:chMax/>
          <dgm:chPref val="3"/>
          <dgm:bulletEnabled val="1"/>
        </dgm:presLayoutVars>
      </dgm:prSet>
      <dgm:spPr/>
      <dgm:t>
        <a:bodyPr/>
        <a:lstStyle/>
        <a:p>
          <a:endParaRPr lang="en-US"/>
        </a:p>
      </dgm:t>
    </dgm:pt>
    <dgm:pt modelId="{FE07080D-28B5-4666-A61D-6DA0A88718B2}" type="pres">
      <dgm:prSet presAssocID="{76C13F7C-9EF3-43A0-AB98-9CABEE1CBABF}" presName="childText1" presStyleLbl="solidAlignAcc1" presStyleIdx="0" presStyleCnt="3">
        <dgm:presLayoutVars>
          <dgm:chMax val="0"/>
          <dgm:chPref val="0"/>
          <dgm:bulletEnabled val="1"/>
        </dgm:presLayoutVars>
      </dgm:prSet>
      <dgm:spPr/>
      <dgm:t>
        <a:bodyPr/>
        <a:lstStyle/>
        <a:p>
          <a:endParaRPr lang="en-US"/>
        </a:p>
      </dgm:t>
    </dgm:pt>
    <dgm:pt modelId="{7B639669-BD4B-4C6C-9EBA-5167E9585D46}" type="pres">
      <dgm:prSet presAssocID="{0E1CE092-7ACA-4C16-8381-A03B8F51FD59}" presName="parentText2" presStyleLbl="node1" presStyleIdx="1" presStyleCnt="3">
        <dgm:presLayoutVars>
          <dgm:chMax/>
          <dgm:chPref val="3"/>
          <dgm:bulletEnabled val="1"/>
        </dgm:presLayoutVars>
      </dgm:prSet>
      <dgm:spPr/>
      <dgm:t>
        <a:bodyPr/>
        <a:lstStyle/>
        <a:p>
          <a:endParaRPr lang="en-US"/>
        </a:p>
      </dgm:t>
    </dgm:pt>
    <dgm:pt modelId="{60333736-7FC7-464B-8795-9233EB6C749E}" type="pres">
      <dgm:prSet presAssocID="{0E1CE092-7ACA-4C16-8381-A03B8F51FD59}" presName="childText2" presStyleLbl="solidAlignAcc1" presStyleIdx="1" presStyleCnt="3">
        <dgm:presLayoutVars>
          <dgm:chMax val="0"/>
          <dgm:chPref val="0"/>
          <dgm:bulletEnabled val="1"/>
        </dgm:presLayoutVars>
      </dgm:prSet>
      <dgm:spPr/>
      <dgm:t>
        <a:bodyPr/>
        <a:lstStyle/>
        <a:p>
          <a:endParaRPr lang="en-US"/>
        </a:p>
      </dgm:t>
    </dgm:pt>
    <dgm:pt modelId="{F709A86A-E82C-4F75-95E5-B2210AD8A1F4}" type="pres">
      <dgm:prSet presAssocID="{80CC7DDC-F94C-4FB3-B08D-F80C8A2EA261}" presName="parentText3" presStyleLbl="node1" presStyleIdx="2" presStyleCnt="3">
        <dgm:presLayoutVars>
          <dgm:chMax/>
          <dgm:chPref val="3"/>
          <dgm:bulletEnabled val="1"/>
        </dgm:presLayoutVars>
      </dgm:prSet>
      <dgm:spPr/>
      <dgm:t>
        <a:bodyPr/>
        <a:lstStyle/>
        <a:p>
          <a:endParaRPr lang="en-US"/>
        </a:p>
      </dgm:t>
    </dgm:pt>
    <dgm:pt modelId="{EF9C5B57-C4AD-4BF5-988A-6FEB457518AB}" type="pres">
      <dgm:prSet presAssocID="{80CC7DDC-F94C-4FB3-B08D-F80C8A2EA261}" presName="childText3" presStyleLbl="solidAlignAcc1" presStyleIdx="2" presStyleCnt="3">
        <dgm:presLayoutVars>
          <dgm:chMax val="0"/>
          <dgm:chPref val="0"/>
          <dgm:bulletEnabled val="1"/>
        </dgm:presLayoutVars>
      </dgm:prSet>
      <dgm:spPr/>
      <dgm:t>
        <a:bodyPr/>
        <a:lstStyle/>
        <a:p>
          <a:endParaRPr lang="en-US"/>
        </a:p>
      </dgm:t>
    </dgm:pt>
  </dgm:ptLst>
  <dgm:cxnLst>
    <dgm:cxn modelId="{B3B40C62-8559-4B66-AB9C-F985FA3E25C0}" type="presOf" srcId="{04860425-051F-4B37-A50D-48719D8E44B2}" destId="{60333736-7FC7-464B-8795-9233EB6C749E}" srcOrd="0" destOrd="2" presId="urn:microsoft.com/office/officeart/2009/3/layout/IncreasingArrowsProcess"/>
    <dgm:cxn modelId="{D5597D3A-5FDB-4C8F-B533-CA232DA72148}" srcId="{76C13F7C-9EF3-43A0-AB98-9CABEE1CBABF}" destId="{69E9EE03-D829-411D-AA92-13A1F3A79DC4}" srcOrd="0" destOrd="0" parTransId="{6BA96E04-3A1E-48D7-B793-75D50006BAF7}" sibTransId="{7FC2747F-60DD-48EB-B04F-638C451F4DDD}"/>
    <dgm:cxn modelId="{86C68628-4E10-4417-9315-DA9A69DF5318}" type="presOf" srcId="{18A64311-66BA-48A2-BD74-F768029942DB}" destId="{AAE2769B-F128-4029-9276-5977704B8C0D}" srcOrd="0" destOrd="0" presId="urn:microsoft.com/office/officeart/2009/3/layout/IncreasingArrowsProcess"/>
    <dgm:cxn modelId="{2A633FA2-C2DF-42D2-A915-B097313D8B3F}" srcId="{76C13F7C-9EF3-43A0-AB98-9CABEE1CBABF}" destId="{411D0DB9-20CF-475A-9929-B9A83DDF133F}" srcOrd="1" destOrd="0" parTransId="{8BE789DD-3239-4F96-BD11-A7B2FF6972D9}" sibTransId="{17974F0A-E4C2-4D91-B7DA-6167E65CF0B8}"/>
    <dgm:cxn modelId="{A595F99D-B766-46AF-A934-6583C88095EA}" srcId="{18A64311-66BA-48A2-BD74-F768029942DB}" destId="{0E1CE092-7ACA-4C16-8381-A03B8F51FD59}" srcOrd="1" destOrd="0" parTransId="{1C1ACA15-C7B1-4662-A23E-C91657605B25}" sibTransId="{EC933030-15C3-425D-AEDC-5ED55D0C883F}"/>
    <dgm:cxn modelId="{B6814690-2AA3-473F-B52A-6C25F3E0AE1E}" srcId="{80CC7DDC-F94C-4FB3-B08D-F80C8A2EA261}" destId="{6BBCDC7C-A4AF-41A5-B601-6049D76C66CA}" srcOrd="2" destOrd="0" parTransId="{53975F40-C6EF-4668-823B-32A0FEF081AE}" sibTransId="{C4FBD8B8-D1FF-42F8-A956-B755B131DBE9}"/>
    <dgm:cxn modelId="{80324C29-C395-451E-BE55-C84DC054D0F5}" type="presOf" srcId="{94AA7FF4-75A9-4C89-A452-A56E4922C248}" destId="{EF9C5B57-C4AD-4BF5-988A-6FEB457518AB}" srcOrd="0" destOrd="1" presId="urn:microsoft.com/office/officeart/2009/3/layout/IncreasingArrowsProcess"/>
    <dgm:cxn modelId="{54A25B2F-0CDC-4E87-8119-FEEB627F3356}" type="presOf" srcId="{80CC7DDC-F94C-4FB3-B08D-F80C8A2EA261}" destId="{F709A86A-E82C-4F75-95E5-B2210AD8A1F4}" srcOrd="0" destOrd="0" presId="urn:microsoft.com/office/officeart/2009/3/layout/IncreasingArrowsProcess"/>
    <dgm:cxn modelId="{CF0E71CE-11C6-49E1-86C3-97BE1FBB86D4}" srcId="{0E1CE092-7ACA-4C16-8381-A03B8F51FD59}" destId="{CAE1F240-D24B-440A-8323-702DA997C0ED}" srcOrd="1" destOrd="0" parTransId="{E42647B8-206E-436E-82CB-0C72D8C4082A}" sibTransId="{E22694F1-1C19-4CF9-ACEB-CD3EBE395FF1}"/>
    <dgm:cxn modelId="{AFC47B3C-A2F9-4895-ACF6-5F6DAFE163C2}" srcId="{18A64311-66BA-48A2-BD74-F768029942DB}" destId="{80CC7DDC-F94C-4FB3-B08D-F80C8A2EA261}" srcOrd="2" destOrd="0" parTransId="{82BF5D14-E756-4679-9A83-81569D263007}" sibTransId="{C14E5C38-5BB0-4A76-BC2B-FFBCA7AA1B2B}"/>
    <dgm:cxn modelId="{AE55BFCC-33BE-4C8E-8C4B-F2611F77E7AF}" srcId="{18A64311-66BA-48A2-BD74-F768029942DB}" destId="{76C13F7C-9EF3-43A0-AB98-9CABEE1CBABF}" srcOrd="0" destOrd="0" parTransId="{2B513741-EFB7-49E4-A9AE-81998EDF0E89}" sibTransId="{6A137D15-8F04-4D7A-B2D1-96966220FFF9}"/>
    <dgm:cxn modelId="{A0957E08-6AA7-46C2-ADF6-B5E1B4242183}" srcId="{0E1CE092-7ACA-4C16-8381-A03B8F51FD59}" destId="{04860425-051F-4B37-A50D-48719D8E44B2}" srcOrd="2" destOrd="0" parTransId="{BC0BB834-F5FE-40F1-8EE5-EAAAE2B65F90}" sibTransId="{B99B8FE3-FA4E-4B25-83E0-5AA47B63B0E6}"/>
    <dgm:cxn modelId="{26636FC0-492F-4742-A757-D3A00CD3F597}" type="presOf" srcId="{936D8A4C-8460-4C81-8748-092C996E4F04}" destId="{60333736-7FC7-464B-8795-9233EB6C749E}" srcOrd="0" destOrd="0" presId="urn:microsoft.com/office/officeart/2009/3/layout/IncreasingArrowsProcess"/>
    <dgm:cxn modelId="{08249F83-4CBF-4036-BCD5-8F56699516E1}" type="presOf" srcId="{0E1CE092-7ACA-4C16-8381-A03B8F51FD59}" destId="{7B639669-BD4B-4C6C-9EBA-5167E9585D46}" srcOrd="0" destOrd="0" presId="urn:microsoft.com/office/officeart/2009/3/layout/IncreasingArrowsProcess"/>
    <dgm:cxn modelId="{E93326D2-6588-440B-8F1D-EA19C23AE2DD}" type="presOf" srcId="{69E9EE03-D829-411D-AA92-13A1F3A79DC4}" destId="{FE07080D-28B5-4666-A61D-6DA0A88718B2}" srcOrd="0" destOrd="0" presId="urn:microsoft.com/office/officeart/2009/3/layout/IncreasingArrowsProcess"/>
    <dgm:cxn modelId="{49ED9BB8-2933-4CCA-9652-CE17013EF292}" srcId="{0E1CE092-7ACA-4C16-8381-A03B8F51FD59}" destId="{936D8A4C-8460-4C81-8748-092C996E4F04}" srcOrd="0" destOrd="0" parTransId="{6C1CAA6F-4A2A-40F5-A510-AC3D7DAF7F63}" sibTransId="{71640798-0E5E-401F-8418-D530F70351C5}"/>
    <dgm:cxn modelId="{1D1E5EED-468B-4A59-9BB0-FBCA1ECCFE59}" type="presOf" srcId="{6BBCDC7C-A4AF-41A5-B601-6049D76C66CA}" destId="{EF9C5B57-C4AD-4BF5-988A-6FEB457518AB}" srcOrd="0" destOrd="2" presId="urn:microsoft.com/office/officeart/2009/3/layout/IncreasingArrowsProcess"/>
    <dgm:cxn modelId="{AFE4D1F3-0599-4EF3-AD76-01F16977BBA7}" srcId="{80CC7DDC-F94C-4FB3-B08D-F80C8A2EA261}" destId="{94AA7FF4-75A9-4C89-A452-A56E4922C248}" srcOrd="1" destOrd="0" parTransId="{670052AD-E752-4462-9ADC-DC8699EFF4A5}" sibTransId="{8F838011-E099-413C-AE1C-D4F0D7FADBCC}"/>
    <dgm:cxn modelId="{F6B9BCA8-81A9-4C61-9553-1641A56DEAE7}" type="presOf" srcId="{76C13F7C-9EF3-43A0-AB98-9CABEE1CBABF}" destId="{FD841C19-24AA-4DFC-BE2E-CC987A2BA859}" srcOrd="0" destOrd="0" presId="urn:microsoft.com/office/officeart/2009/3/layout/IncreasingArrowsProcess"/>
    <dgm:cxn modelId="{17E3294C-D073-43D4-8EE6-8AF5E9007341}" type="presOf" srcId="{2AD236AB-4961-4CD3-82D5-9CC9E5FE7B25}" destId="{60333736-7FC7-464B-8795-9233EB6C749E}" srcOrd="0" destOrd="3" presId="urn:microsoft.com/office/officeart/2009/3/layout/IncreasingArrowsProcess"/>
    <dgm:cxn modelId="{AC693366-5020-4FA9-9CCE-118170F683BD}" srcId="{0E1CE092-7ACA-4C16-8381-A03B8F51FD59}" destId="{2AD236AB-4961-4CD3-82D5-9CC9E5FE7B25}" srcOrd="3" destOrd="0" parTransId="{69FCD186-223D-4D8F-A948-B556A12A7BDA}" sibTransId="{6BC0A726-6F81-4E0E-ABAB-683C83595C8B}"/>
    <dgm:cxn modelId="{3EF6B0F1-8863-49F5-A442-4B792503D4D8}" type="presOf" srcId="{7C840FA2-1A83-433B-9900-A20375156609}" destId="{EF9C5B57-C4AD-4BF5-988A-6FEB457518AB}" srcOrd="0" destOrd="0" presId="urn:microsoft.com/office/officeart/2009/3/layout/IncreasingArrowsProcess"/>
    <dgm:cxn modelId="{C4EDA859-D552-4103-9F5A-38D8C3295235}" srcId="{80CC7DDC-F94C-4FB3-B08D-F80C8A2EA261}" destId="{7C840FA2-1A83-433B-9900-A20375156609}" srcOrd="0" destOrd="0" parTransId="{60983E51-3A6C-473D-B922-B9448C1AF5F7}" sibTransId="{CE644AD4-6C87-46FF-9E64-B02B998A64C8}"/>
    <dgm:cxn modelId="{DBE4EDE8-63ED-46BE-8D5D-BFA9FF51AC23}" type="presOf" srcId="{CAE1F240-D24B-440A-8323-702DA997C0ED}" destId="{60333736-7FC7-464B-8795-9233EB6C749E}" srcOrd="0" destOrd="1" presId="urn:microsoft.com/office/officeart/2009/3/layout/IncreasingArrowsProcess"/>
    <dgm:cxn modelId="{3DA64F3F-EAA2-4750-9B63-0A37EC13F775}" type="presOf" srcId="{411D0DB9-20CF-475A-9929-B9A83DDF133F}" destId="{FE07080D-28B5-4666-A61D-6DA0A88718B2}" srcOrd="0" destOrd="1" presId="urn:microsoft.com/office/officeart/2009/3/layout/IncreasingArrowsProcess"/>
    <dgm:cxn modelId="{85834D1A-B2A9-4FF6-A12E-881A08FEF97C}" type="presParOf" srcId="{AAE2769B-F128-4029-9276-5977704B8C0D}" destId="{FD841C19-24AA-4DFC-BE2E-CC987A2BA859}" srcOrd="0" destOrd="0" presId="urn:microsoft.com/office/officeart/2009/3/layout/IncreasingArrowsProcess"/>
    <dgm:cxn modelId="{1E139438-CC91-426D-8935-C8FAFD70FD45}" type="presParOf" srcId="{AAE2769B-F128-4029-9276-5977704B8C0D}" destId="{FE07080D-28B5-4666-A61D-6DA0A88718B2}" srcOrd="1" destOrd="0" presId="urn:microsoft.com/office/officeart/2009/3/layout/IncreasingArrowsProcess"/>
    <dgm:cxn modelId="{C37F6A8D-3EFE-48A0-A293-ABB39364FB8D}" type="presParOf" srcId="{AAE2769B-F128-4029-9276-5977704B8C0D}" destId="{7B639669-BD4B-4C6C-9EBA-5167E9585D46}" srcOrd="2" destOrd="0" presId="urn:microsoft.com/office/officeart/2009/3/layout/IncreasingArrowsProcess"/>
    <dgm:cxn modelId="{9D9E25B9-502A-4EA7-9E44-DA058C153FB1}" type="presParOf" srcId="{AAE2769B-F128-4029-9276-5977704B8C0D}" destId="{60333736-7FC7-464B-8795-9233EB6C749E}" srcOrd="3" destOrd="0" presId="urn:microsoft.com/office/officeart/2009/3/layout/IncreasingArrowsProcess"/>
    <dgm:cxn modelId="{890091C3-20E1-475D-A3D2-12F519586E66}" type="presParOf" srcId="{AAE2769B-F128-4029-9276-5977704B8C0D}" destId="{F709A86A-E82C-4F75-95E5-B2210AD8A1F4}" srcOrd="4" destOrd="0" presId="urn:microsoft.com/office/officeart/2009/3/layout/IncreasingArrowsProcess"/>
    <dgm:cxn modelId="{08C37EE9-F993-4F79-A44B-BEDE54A571E0}" type="presParOf" srcId="{AAE2769B-F128-4029-9276-5977704B8C0D}" destId="{EF9C5B57-C4AD-4BF5-988A-6FEB457518A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41C19-24AA-4DFC-BE2E-CC987A2BA859}">
      <dsp:nvSpPr>
        <dsp:cNvPr id="0" name=""/>
        <dsp:cNvSpPr/>
      </dsp:nvSpPr>
      <dsp:spPr>
        <a:xfrm>
          <a:off x="32399" y="128313"/>
          <a:ext cx="11172405" cy="1627127"/>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58307" numCol="1" spcCol="1270" anchor="ctr" anchorCtr="0">
          <a:noAutofit/>
        </a:bodyPr>
        <a:lstStyle/>
        <a:p>
          <a:pPr lvl="0" algn="l" defTabSz="1422400">
            <a:lnSpc>
              <a:spcPct val="90000"/>
            </a:lnSpc>
            <a:spcBef>
              <a:spcPct val="0"/>
            </a:spcBef>
            <a:spcAft>
              <a:spcPct val="35000"/>
            </a:spcAft>
          </a:pPr>
          <a:r>
            <a:rPr lang="en-US" sz="3200" b="1" kern="1200" dirty="0">
              <a:solidFill>
                <a:schemeClr val="tx1"/>
              </a:solidFill>
            </a:rPr>
            <a:t>Engineering</a:t>
          </a:r>
        </a:p>
      </dsp:txBody>
      <dsp:txXfrm>
        <a:off x="32399" y="535095"/>
        <a:ext cx="10765623" cy="813563"/>
      </dsp:txXfrm>
    </dsp:sp>
    <dsp:sp modelId="{FE07080D-28B5-4666-A61D-6DA0A88718B2}">
      <dsp:nvSpPr>
        <dsp:cNvPr id="0" name=""/>
        <dsp:cNvSpPr/>
      </dsp:nvSpPr>
      <dsp:spPr>
        <a:xfrm>
          <a:off x="32399" y="1383063"/>
          <a:ext cx="3441100" cy="3134447"/>
        </a:xfrm>
        <a:prstGeom prst="rect">
          <a:avLst/>
        </a:prstGeom>
        <a:solidFill>
          <a:srgbClr val="FFFFC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solidFill>
                <a:schemeClr val="tx1"/>
              </a:solidFill>
            </a:rPr>
            <a:t>Reduce heat stress factors</a:t>
          </a:r>
        </a:p>
        <a:p>
          <a:pPr lvl="0" algn="l" defTabSz="1066800">
            <a:lnSpc>
              <a:spcPct val="90000"/>
            </a:lnSpc>
            <a:spcBef>
              <a:spcPct val="0"/>
            </a:spcBef>
            <a:spcAft>
              <a:spcPct val="35000"/>
            </a:spcAft>
          </a:pPr>
          <a:endParaRPr lang="en-US" sz="1000" kern="1200" dirty="0">
            <a:solidFill>
              <a:schemeClr val="tx1"/>
            </a:solidFill>
          </a:endParaRPr>
        </a:p>
        <a:p>
          <a:pPr lvl="0" algn="l" defTabSz="1066800">
            <a:lnSpc>
              <a:spcPct val="90000"/>
            </a:lnSpc>
            <a:spcBef>
              <a:spcPct val="0"/>
            </a:spcBef>
            <a:spcAft>
              <a:spcPct val="35000"/>
            </a:spcAft>
          </a:pPr>
          <a:r>
            <a:rPr lang="en-US" sz="2400" kern="1200" dirty="0">
              <a:solidFill>
                <a:schemeClr val="tx1"/>
              </a:solidFill>
            </a:rPr>
            <a:t>Reduce WBGT</a:t>
          </a:r>
        </a:p>
        <a:p>
          <a:pPr lvl="0" algn="l" defTabSz="444500">
            <a:lnSpc>
              <a:spcPct val="90000"/>
            </a:lnSpc>
            <a:spcBef>
              <a:spcPct val="0"/>
            </a:spcBef>
            <a:spcAft>
              <a:spcPct val="35000"/>
            </a:spcAft>
          </a:pPr>
          <a:endParaRPr lang="en-US" sz="1000" kern="1200" dirty="0">
            <a:solidFill>
              <a:schemeClr val="tx1"/>
            </a:solidFill>
          </a:endParaRPr>
        </a:p>
        <a:p>
          <a:pPr lvl="0" algn="l" defTabSz="444500">
            <a:lnSpc>
              <a:spcPct val="90000"/>
            </a:lnSpc>
            <a:spcBef>
              <a:spcPct val="0"/>
            </a:spcBef>
            <a:spcAft>
              <a:spcPct val="35000"/>
            </a:spcAft>
          </a:pPr>
          <a:r>
            <a:rPr lang="en-US" sz="2400" kern="1200" dirty="0">
              <a:solidFill>
                <a:schemeClr val="tx1"/>
              </a:solidFill>
            </a:rPr>
            <a:t>Use tools &amp; equipment to reduce physical exertion</a:t>
          </a:r>
        </a:p>
      </dsp:txBody>
      <dsp:txXfrm>
        <a:off x="32399" y="1383063"/>
        <a:ext cx="3441100" cy="3134447"/>
      </dsp:txXfrm>
    </dsp:sp>
    <dsp:sp modelId="{7B639669-BD4B-4C6C-9EBA-5167E9585D46}">
      <dsp:nvSpPr>
        <dsp:cNvPr id="0" name=""/>
        <dsp:cNvSpPr/>
      </dsp:nvSpPr>
      <dsp:spPr>
        <a:xfrm>
          <a:off x="3473500" y="670689"/>
          <a:ext cx="7731304" cy="1627127"/>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258307" numCol="1" spcCol="1270" anchor="ctr" anchorCtr="0">
          <a:noAutofit/>
        </a:bodyPr>
        <a:lstStyle/>
        <a:p>
          <a:pPr lvl="0" algn="l" defTabSz="1422400">
            <a:lnSpc>
              <a:spcPct val="90000"/>
            </a:lnSpc>
            <a:spcBef>
              <a:spcPct val="0"/>
            </a:spcBef>
            <a:spcAft>
              <a:spcPct val="35000"/>
            </a:spcAft>
          </a:pPr>
          <a:r>
            <a:rPr lang="en-US" sz="3200" b="1" kern="1200" dirty="0">
              <a:solidFill>
                <a:schemeClr val="tx1"/>
              </a:solidFill>
            </a:rPr>
            <a:t>Administrative</a:t>
          </a:r>
        </a:p>
      </dsp:txBody>
      <dsp:txXfrm>
        <a:off x="3473500" y="1077471"/>
        <a:ext cx="7324522" cy="813563"/>
      </dsp:txXfrm>
    </dsp:sp>
    <dsp:sp modelId="{60333736-7FC7-464B-8795-9233EB6C749E}">
      <dsp:nvSpPr>
        <dsp:cNvPr id="0" name=""/>
        <dsp:cNvSpPr/>
      </dsp:nvSpPr>
      <dsp:spPr>
        <a:xfrm>
          <a:off x="3473500" y="1925439"/>
          <a:ext cx="3441100" cy="3134447"/>
        </a:xfrm>
        <a:prstGeom prst="rect">
          <a:avLst/>
        </a:prstGeom>
        <a:solidFill>
          <a:srgbClr val="FFFFC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solidFill>
                <a:schemeClr val="tx1"/>
              </a:solidFill>
            </a:rPr>
            <a:t>Acclimate workers</a:t>
          </a:r>
        </a:p>
        <a:p>
          <a:pPr lvl="0" algn="l" defTabSz="1066800">
            <a:lnSpc>
              <a:spcPct val="90000"/>
            </a:lnSpc>
            <a:spcBef>
              <a:spcPct val="0"/>
            </a:spcBef>
            <a:spcAft>
              <a:spcPct val="35000"/>
            </a:spcAft>
          </a:pPr>
          <a:endParaRPr lang="en-US" sz="1000" kern="1200" dirty="0">
            <a:solidFill>
              <a:schemeClr val="tx1"/>
            </a:solidFill>
          </a:endParaRPr>
        </a:p>
        <a:p>
          <a:pPr lvl="0" algn="l" defTabSz="1066800">
            <a:lnSpc>
              <a:spcPct val="90000"/>
            </a:lnSpc>
            <a:spcBef>
              <a:spcPct val="0"/>
            </a:spcBef>
            <a:spcAft>
              <a:spcPct val="35000"/>
            </a:spcAft>
          </a:pPr>
          <a:r>
            <a:rPr lang="en-US" sz="2400" kern="1200" dirty="0">
              <a:solidFill>
                <a:schemeClr val="tx1"/>
              </a:solidFill>
            </a:rPr>
            <a:t>Adjust work schedule</a:t>
          </a:r>
        </a:p>
        <a:p>
          <a:pPr lvl="0" algn="l" defTabSz="466725">
            <a:lnSpc>
              <a:spcPct val="90000"/>
            </a:lnSpc>
            <a:spcBef>
              <a:spcPct val="0"/>
            </a:spcBef>
            <a:spcAft>
              <a:spcPct val="35000"/>
            </a:spcAft>
          </a:pPr>
          <a:endParaRPr lang="en-US" sz="1050" kern="1200" dirty="0">
            <a:solidFill>
              <a:schemeClr val="tx1"/>
            </a:solidFill>
          </a:endParaRPr>
        </a:p>
        <a:p>
          <a:pPr lvl="0" algn="l" defTabSz="466725">
            <a:lnSpc>
              <a:spcPct val="90000"/>
            </a:lnSpc>
            <a:spcBef>
              <a:spcPct val="0"/>
            </a:spcBef>
            <a:spcAft>
              <a:spcPct val="35000"/>
            </a:spcAft>
          </a:pPr>
          <a:r>
            <a:rPr lang="en-US" sz="2400" kern="1200" dirty="0">
              <a:solidFill>
                <a:schemeClr val="tx1"/>
              </a:solidFill>
            </a:rPr>
            <a:t>Rest, water &amp; shade</a:t>
          </a:r>
        </a:p>
        <a:p>
          <a:pPr lvl="0" algn="l" defTabSz="466725">
            <a:lnSpc>
              <a:spcPct val="90000"/>
            </a:lnSpc>
            <a:spcBef>
              <a:spcPct val="0"/>
            </a:spcBef>
            <a:spcAft>
              <a:spcPct val="35000"/>
            </a:spcAft>
          </a:pPr>
          <a:endParaRPr lang="en-US" sz="1050" kern="1200" dirty="0">
            <a:solidFill>
              <a:schemeClr val="tx1"/>
            </a:solidFill>
          </a:endParaRPr>
        </a:p>
        <a:p>
          <a:pPr lvl="0" algn="l" defTabSz="1066800">
            <a:lnSpc>
              <a:spcPct val="90000"/>
            </a:lnSpc>
            <a:spcBef>
              <a:spcPct val="0"/>
            </a:spcBef>
            <a:spcAft>
              <a:spcPct val="35000"/>
            </a:spcAft>
          </a:pPr>
          <a:r>
            <a:rPr lang="en-US" sz="2400" kern="1200" dirty="0">
              <a:solidFill>
                <a:schemeClr val="tx1"/>
              </a:solidFill>
            </a:rPr>
            <a:t>Training</a:t>
          </a:r>
        </a:p>
      </dsp:txBody>
      <dsp:txXfrm>
        <a:off x="3473500" y="1925439"/>
        <a:ext cx="3441100" cy="3134447"/>
      </dsp:txXfrm>
    </dsp:sp>
    <dsp:sp modelId="{F709A86A-E82C-4F75-95E5-B2210AD8A1F4}">
      <dsp:nvSpPr>
        <dsp:cNvPr id="0" name=""/>
        <dsp:cNvSpPr/>
      </dsp:nvSpPr>
      <dsp:spPr>
        <a:xfrm>
          <a:off x="6914601" y="1213065"/>
          <a:ext cx="4290203" cy="1627127"/>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58307"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rPr>
            <a:t>Clothing &amp; Equipment</a:t>
          </a:r>
        </a:p>
      </dsp:txBody>
      <dsp:txXfrm>
        <a:off x="6914601" y="1619847"/>
        <a:ext cx="3883421" cy="813563"/>
      </dsp:txXfrm>
    </dsp:sp>
    <dsp:sp modelId="{EF9C5B57-C4AD-4BF5-988A-6FEB457518AB}">
      <dsp:nvSpPr>
        <dsp:cNvPr id="0" name=""/>
        <dsp:cNvSpPr/>
      </dsp:nvSpPr>
      <dsp:spPr>
        <a:xfrm>
          <a:off x="6914601" y="2467815"/>
          <a:ext cx="3441100" cy="3088574"/>
        </a:xfrm>
        <a:prstGeom prst="rect">
          <a:avLst/>
        </a:prstGeom>
        <a:solidFill>
          <a:srgbClr val="FFFFCC"/>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solidFill>
                <a:schemeClr val="tx1"/>
              </a:solidFill>
            </a:rPr>
            <a:t>Adjust clothing layers</a:t>
          </a:r>
        </a:p>
        <a:p>
          <a:pPr lvl="0" algn="l" defTabSz="1066800">
            <a:lnSpc>
              <a:spcPct val="90000"/>
            </a:lnSpc>
            <a:spcBef>
              <a:spcPct val="0"/>
            </a:spcBef>
            <a:spcAft>
              <a:spcPct val="35000"/>
            </a:spcAft>
          </a:pPr>
          <a:endParaRPr lang="en-US" sz="1000" kern="1200" dirty="0">
            <a:solidFill>
              <a:schemeClr val="tx1"/>
            </a:solidFill>
          </a:endParaRPr>
        </a:p>
        <a:p>
          <a:pPr lvl="0" algn="l" defTabSz="1066800">
            <a:lnSpc>
              <a:spcPct val="90000"/>
            </a:lnSpc>
            <a:spcBef>
              <a:spcPct val="0"/>
            </a:spcBef>
            <a:spcAft>
              <a:spcPct val="35000"/>
            </a:spcAft>
          </a:pPr>
          <a:r>
            <a:rPr lang="en-US" sz="2400" kern="1200" dirty="0">
              <a:solidFill>
                <a:schemeClr val="tx1"/>
              </a:solidFill>
            </a:rPr>
            <a:t>Light colored or reflective clothing</a:t>
          </a:r>
        </a:p>
        <a:p>
          <a:pPr lvl="0" algn="l" defTabSz="1066800">
            <a:lnSpc>
              <a:spcPct val="90000"/>
            </a:lnSpc>
            <a:spcBef>
              <a:spcPct val="0"/>
            </a:spcBef>
            <a:spcAft>
              <a:spcPct val="35000"/>
            </a:spcAft>
          </a:pPr>
          <a:endParaRPr lang="en-US" sz="1000" kern="1200" dirty="0">
            <a:solidFill>
              <a:schemeClr val="tx1"/>
            </a:solidFill>
          </a:endParaRPr>
        </a:p>
        <a:p>
          <a:pPr lvl="0" algn="l" defTabSz="1066800">
            <a:lnSpc>
              <a:spcPct val="90000"/>
            </a:lnSpc>
            <a:spcBef>
              <a:spcPct val="0"/>
            </a:spcBef>
            <a:spcAft>
              <a:spcPct val="35000"/>
            </a:spcAft>
          </a:pPr>
          <a:r>
            <a:rPr lang="en-US" sz="2400" kern="1200" dirty="0">
              <a:solidFill>
                <a:schemeClr val="tx1"/>
              </a:solidFill>
            </a:rPr>
            <a:t>Cooling vests and clothing</a:t>
          </a:r>
        </a:p>
      </dsp:txBody>
      <dsp:txXfrm>
        <a:off x="6914601" y="2467815"/>
        <a:ext cx="3441100" cy="308857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4"/>
          </a:xfrm>
          <a:prstGeom prst="rect">
            <a:avLst/>
          </a:prstGeom>
        </p:spPr>
        <p:txBody>
          <a:bodyPr vert="horz" lIns="92446" tIns="46223" rIns="92446" bIns="46223" rtlCol="0"/>
          <a:lstStyle>
            <a:lvl1pPr algn="r">
              <a:defRPr sz="1200"/>
            </a:lvl1pPr>
          </a:lstStyle>
          <a:p>
            <a:fld id="{64D537D7-A936-4FE3-84A4-9CF416E09E38}" type="datetimeFigureOut">
              <a:rPr lang="en-US" smtClean="0"/>
              <a:t>7/8/2021</a:t>
            </a:fld>
            <a:endParaRPr lang="en-US" dirty="0"/>
          </a:p>
        </p:txBody>
      </p:sp>
      <p:sp>
        <p:nvSpPr>
          <p:cNvPr id="4" name="Footer Placeholder 3"/>
          <p:cNvSpPr>
            <a:spLocks noGrp="1"/>
          </p:cNvSpPr>
          <p:nvPr>
            <p:ph type="ftr" sz="quarter" idx="2"/>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2446" tIns="46223" rIns="92446" bIns="46223" rtlCol="0" anchor="b"/>
          <a:lstStyle>
            <a:lvl1pPr algn="r">
              <a:defRPr sz="1200"/>
            </a:lvl1pPr>
          </a:lstStyle>
          <a:p>
            <a:fld id="{3543C654-D3F9-4ADD-B870-B718449DBBF8}" type="slidenum">
              <a:rPr lang="en-US" smtClean="0"/>
              <a:t>‹#›</a:t>
            </a:fld>
            <a:endParaRPr lang="en-US" dirty="0"/>
          </a:p>
        </p:txBody>
      </p:sp>
    </p:spTree>
    <p:extLst>
      <p:ext uri="{BB962C8B-B14F-4D97-AF65-F5344CB8AC3E}">
        <p14:creationId xmlns:p14="http://schemas.microsoft.com/office/powerpoint/2010/main" val="15619417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E4310CA2-D3F9-44C5-B5A2-C35782AC4957}" type="datetimeFigureOut">
              <a:rPr lang="en-US" smtClean="0"/>
              <a:t>7/8/2021</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665F8F0B-EEC2-45DC-9C6C-7A5667E543B1}" type="slidenum">
              <a:rPr lang="en-US" smtClean="0"/>
              <a:t>‹#›</a:t>
            </a:fld>
            <a:endParaRPr lang="en-US" dirty="0"/>
          </a:p>
        </p:txBody>
      </p:sp>
    </p:spTree>
    <p:extLst>
      <p:ext uri="{BB962C8B-B14F-4D97-AF65-F5344CB8AC3E}">
        <p14:creationId xmlns:p14="http://schemas.microsoft.com/office/powerpoint/2010/main" val="2136790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726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797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961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940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43B645-F37C-4E83-8334-E1FA124276D2}" type="datetime1">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pic>
        <p:nvPicPr>
          <p:cNvPr id="7" name="Picture 2" descr="Image result for uhcl 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2979" y="3602038"/>
            <a:ext cx="2306584" cy="311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45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159F0-C31C-4F4A-BE7D-A800FD1BB4B8}" type="datetime1">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3920421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779C1-8280-4CE1-A75C-AC131160D406}" type="datetime1">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2222431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9869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8C0C05-2B03-4B0E-AFB6-0A8F48172BC6}" type="datetime1">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41036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81400" y="1709738"/>
            <a:ext cx="776605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581400" y="4589463"/>
            <a:ext cx="77660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8BF254-EC52-4ADB-BC52-20088B799325}" type="datetime1">
              <a:rPr lang="en-US" smtClean="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CCF647-FFA8-4746-8751-12D81B3E278F}" type="slidenum">
              <a:rPr lang="en-US" smtClean="0"/>
              <a:t>‹#›</a:t>
            </a:fld>
            <a:endParaRPr lang="en-US" dirty="0"/>
          </a:p>
        </p:txBody>
      </p:sp>
      <p:pic>
        <p:nvPicPr>
          <p:cNvPr id="8" name="Picture 2" descr="Image result for uhcl log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86085" y="2305385"/>
            <a:ext cx="2332161" cy="315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27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88F7A5-247D-4ED8-B342-36888AED5648}" type="datetime1">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
        <p:nvSpPr>
          <p:cNvPr id="10" name="Text Placeholder 9">
            <a:extLst>
              <a:ext uri="{FF2B5EF4-FFF2-40B4-BE49-F238E27FC236}">
                <a16:creationId xmlns:a16="http://schemas.microsoft.com/office/drawing/2014/main" id="{678096D0-438D-4572-949C-DDA804910C54}"/>
              </a:ext>
            </a:extLst>
          </p:cNvPr>
          <p:cNvSpPr>
            <a:spLocks noGrp="1"/>
          </p:cNvSpPr>
          <p:nvPr>
            <p:ph type="body" sz="quarter" idx="13"/>
          </p:nvPr>
        </p:nvSpPr>
        <p:spPr>
          <a:xfrm>
            <a:off x="7042150" y="5854700"/>
            <a:ext cx="2903538" cy="322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2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4427" y="2588418"/>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68819-C448-4064-83FE-BB06F0CC9DF8}" type="datetime1">
              <a:rPr lang="en-US" smtClean="0"/>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18996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A0911D-4B36-4CD5-91A4-FD15C7D1659B}" type="datetime1">
              <a:rPr lang="en-US" smtClean="0"/>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395712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051BA-D4DA-4B35-92B9-4E8F60CDE297}" type="datetime1">
              <a:rPr lang="en-US" smtClean="0"/>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73240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18678C-B718-4DF9-B22B-B4D4E1D989BD}" type="datetime1">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1346818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A35F1B7-12C3-47AC-A3CF-8FB102274D50}" type="datetime1">
              <a:rPr lang="en-US" smtClean="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CCF647-FFA8-4746-8751-12D81B3E278F}" type="slidenum">
              <a:rPr lang="en-US" smtClean="0"/>
              <a:t>‹#›</a:t>
            </a:fld>
            <a:endParaRPr lang="en-US" dirty="0"/>
          </a:p>
        </p:txBody>
      </p:sp>
    </p:spTree>
    <p:extLst>
      <p:ext uri="{BB962C8B-B14F-4D97-AF65-F5344CB8AC3E}">
        <p14:creationId xmlns:p14="http://schemas.microsoft.com/office/powerpoint/2010/main" val="675758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1152F-0EC4-4632-B365-4684B6BCB365}" type="datetime1">
              <a:rPr lang="en-US" smtClean="0"/>
              <a:t>7/8/2021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CF647-FFA8-4746-8751-12D81B3E278F}" type="slidenum">
              <a:rPr lang="en-US" smtClean="0"/>
              <a:t>‹#›</a:t>
            </a:fld>
            <a:endParaRPr lang="en-US" dirty="0"/>
          </a:p>
        </p:txBody>
      </p:sp>
    </p:spTree>
    <p:extLst>
      <p:ext uri="{BB962C8B-B14F-4D97-AF65-F5344CB8AC3E}">
        <p14:creationId xmlns:p14="http://schemas.microsoft.com/office/powerpoint/2010/main" val="1554478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dshs.texas.gov/chs/vstat/Hotcolddths/hotcolddths.shtm" TargetMode="Externa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s://www.wunderground.com/" TargetMode="External"/><Relationship Id="rId2" Type="http://schemas.openxmlformats.org/officeDocument/2006/relationships/hyperlink" Target="https://www.weather.gov/" TargetMode="External"/><Relationship Id="rId1" Type="http://schemas.openxmlformats.org/officeDocument/2006/relationships/slideLayout" Target="../slideLayouts/slideLayout5.xml"/><Relationship Id="rId4" Type="http://schemas.openxmlformats.org/officeDocument/2006/relationships/hyperlink" Target="http://www.intellicast.com/"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hyperlink" Target="https://www.cdc.gov/niosh/docs/2016-106/pdfs/2016-106.pdf" TargetMode="External"/><Relationship Id="rId2" Type="http://schemas.openxmlformats.org/officeDocument/2006/relationships/hyperlink" Target="http://www.osha.gov/" TargetMode="External"/><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www.houstontx.gov/health/Epidemiology/Heat_report_2016_0615.pdf" TargetMode="Externa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osha.gov/dts/osta/otm/otm_iii/wbgtutil.zip" TargetMode="Externa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0" y="1220342"/>
            <a:ext cx="7766050" cy="1587254"/>
          </a:xfrm>
        </p:spPr>
        <p:txBody>
          <a:bodyPr>
            <a:normAutofit/>
          </a:bodyPr>
          <a:lstStyle/>
          <a:p>
            <a:r>
              <a:rPr lang="en-US" sz="4800" b="1" dirty="0"/>
              <a:t>Heat-Illness Prevention Plan</a:t>
            </a:r>
          </a:p>
        </p:txBody>
      </p:sp>
      <p:sp>
        <p:nvSpPr>
          <p:cNvPr id="3" name="Content Placeholder 2"/>
          <p:cNvSpPr>
            <a:spLocks noGrp="1"/>
          </p:cNvSpPr>
          <p:nvPr>
            <p:ph type="body" idx="1"/>
          </p:nvPr>
        </p:nvSpPr>
        <p:spPr>
          <a:xfrm>
            <a:off x="3581400" y="3026535"/>
            <a:ext cx="7766050" cy="3063115"/>
          </a:xfrm>
        </p:spPr>
        <p:txBody>
          <a:bodyPr>
            <a:normAutofit/>
          </a:bodyPr>
          <a:lstStyle/>
          <a:p>
            <a:r>
              <a:rPr lang="en-US" dirty="0">
                <a:solidFill>
                  <a:schemeClr val="tx1"/>
                </a:solidFill>
              </a:rPr>
              <a:t>This material was produced under grant number SH-05032-SH8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endParaRPr lang="en-US" b="1" dirty="0">
              <a:solidFill>
                <a:schemeClr val="tx1"/>
              </a:solidFill>
            </a:endParaRPr>
          </a:p>
        </p:txBody>
      </p:sp>
    </p:spTree>
    <p:extLst>
      <p:ext uri="{BB962C8B-B14F-4D97-AF65-F5344CB8AC3E}">
        <p14:creationId xmlns:p14="http://schemas.microsoft.com/office/powerpoint/2010/main" val="245430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a:xfrm>
            <a:off x="3461085" y="1625517"/>
            <a:ext cx="8522368" cy="2852737"/>
          </a:xfrm>
        </p:spPr>
        <p:txBody>
          <a:bodyPr>
            <a:noAutofit/>
          </a:bodyPr>
          <a:lstStyle/>
          <a:p>
            <a:r>
              <a:rPr lang="en-US" b="1" dirty="0"/>
              <a:t>Section 2:</a:t>
            </a:r>
            <a:br>
              <a:rPr lang="en-US" b="1" dirty="0"/>
            </a:br>
            <a:r>
              <a:rPr lang="en-US" sz="5400" b="1" dirty="0"/>
              <a:t>Heat-Illness Prevention Plan</a:t>
            </a:r>
          </a:p>
        </p:txBody>
      </p:sp>
    </p:spTree>
    <p:extLst>
      <p:ext uri="{BB962C8B-B14F-4D97-AF65-F5344CB8AC3E}">
        <p14:creationId xmlns:p14="http://schemas.microsoft.com/office/powerpoint/2010/main" val="15036525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5" y="365125"/>
            <a:ext cx="11385395" cy="1325563"/>
          </a:xfrm>
        </p:spPr>
        <p:txBody>
          <a:bodyPr>
            <a:noAutofit/>
          </a:bodyPr>
          <a:lstStyle/>
          <a:p>
            <a:r>
              <a:rPr lang="en-US" sz="3200" b="1" dirty="0"/>
              <a:t>Table 10. 50% Work &amp; 50% Rest Each Hour</a:t>
            </a:r>
            <a:r>
              <a:rPr lang="en-US" b="1" dirty="0"/>
              <a:t/>
            </a:r>
            <a:br>
              <a:rPr lang="en-US" b="1" dirty="0"/>
            </a:br>
            <a:r>
              <a:rPr lang="en-US" sz="2400" i="1" dirty="0"/>
              <a:t>Adapted from NIOSH </a:t>
            </a:r>
            <a:r>
              <a:rPr lang="en-US" sz="2400" dirty="0"/>
              <a:t>Criteria for a Recommended Standard: Occupational Exposure to Heat and Hot Environments</a:t>
            </a:r>
            <a:r>
              <a:rPr lang="en-US" sz="2400" i="1" dirty="0"/>
              <a:t> and</a:t>
            </a:r>
            <a:r>
              <a:rPr lang="en-US" sz="2400" dirty="0"/>
              <a:t> ACGIH "2017 TLVs and BEIs" </a:t>
            </a:r>
          </a:p>
        </p:txBody>
      </p:sp>
      <p:graphicFrame>
        <p:nvGraphicFramePr>
          <p:cNvPr id="4" name="Content Placeholder 3" descr="Table 10. 50% Work &amp; 50% Rest Each Hour" title="Table 10. 50% Work &amp; 50% Rest Each Hour"/>
          <p:cNvGraphicFramePr>
            <a:graphicFrameLocks noGrp="1"/>
          </p:cNvGraphicFramePr>
          <p:nvPr>
            <p:ph idx="1"/>
            <p:extLst>
              <p:ext uri="{D42A27DB-BD31-4B8C-83A1-F6EECF244321}">
                <p14:modId xmlns:p14="http://schemas.microsoft.com/office/powerpoint/2010/main" val="3750004578"/>
              </p:ext>
            </p:extLst>
          </p:nvPr>
        </p:nvGraphicFramePr>
        <p:xfrm>
          <a:off x="501805" y="1851101"/>
          <a:ext cx="11307335" cy="4650060"/>
        </p:xfrm>
        <a:graphic>
          <a:graphicData uri="http://schemas.openxmlformats.org/drawingml/2006/table">
            <a:tbl>
              <a:tblPr firstRow="1" bandRow="1">
                <a:tableStyleId>{5C22544A-7EE6-4342-B048-85BDC9FD1C3A}</a:tableStyleId>
              </a:tblPr>
              <a:tblGrid>
                <a:gridCol w="1884556">
                  <a:extLst>
                    <a:ext uri="{9D8B030D-6E8A-4147-A177-3AD203B41FA5}">
                      <a16:colId xmlns:a16="http://schemas.microsoft.com/office/drawing/2014/main" val="1726728943"/>
                    </a:ext>
                  </a:extLst>
                </a:gridCol>
                <a:gridCol w="3593247">
                  <a:extLst>
                    <a:ext uri="{9D8B030D-6E8A-4147-A177-3AD203B41FA5}">
                      <a16:colId xmlns:a16="http://schemas.microsoft.com/office/drawing/2014/main" val="1208128717"/>
                    </a:ext>
                  </a:extLst>
                </a:gridCol>
                <a:gridCol w="1498851">
                  <a:extLst>
                    <a:ext uri="{9D8B030D-6E8A-4147-A177-3AD203B41FA5}">
                      <a16:colId xmlns:a16="http://schemas.microsoft.com/office/drawing/2014/main" val="475842657"/>
                    </a:ext>
                  </a:extLst>
                </a:gridCol>
                <a:gridCol w="1462879">
                  <a:extLst>
                    <a:ext uri="{9D8B030D-6E8A-4147-A177-3AD203B41FA5}">
                      <a16:colId xmlns:a16="http://schemas.microsoft.com/office/drawing/2014/main" val="127764856"/>
                    </a:ext>
                  </a:extLst>
                </a:gridCol>
                <a:gridCol w="1486860">
                  <a:extLst>
                    <a:ext uri="{9D8B030D-6E8A-4147-A177-3AD203B41FA5}">
                      <a16:colId xmlns:a16="http://schemas.microsoft.com/office/drawing/2014/main" val="3104620176"/>
                    </a:ext>
                  </a:extLst>
                </a:gridCol>
                <a:gridCol w="1380942">
                  <a:extLst>
                    <a:ext uri="{9D8B030D-6E8A-4147-A177-3AD203B41FA5}">
                      <a16:colId xmlns:a16="http://schemas.microsoft.com/office/drawing/2014/main" val="2910780792"/>
                    </a:ext>
                  </a:extLst>
                </a:gridCol>
              </a:tblGrid>
              <a:tr h="1243701">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 Category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Example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154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200 lb. Person</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250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300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0790976"/>
                  </a:ext>
                </a:extLst>
              </a:tr>
              <a:tr h="1243701">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Light</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Sitting, standing, light arm/hand work and occasional walking</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extLst>
                  <a:ext uri="{0D108BD9-81ED-4DB2-BD59-A6C34878D82A}">
                    <a16:rowId xmlns:a16="http://schemas.microsoft.com/office/drawing/2014/main" val="819439741"/>
                  </a:ext>
                </a:extLst>
              </a:tr>
              <a:tr h="829134">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Moderate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Normal walking, moderate lifting</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4460691"/>
                  </a:ext>
                </a:extLst>
              </a:tr>
              <a:tr h="829134">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 material handling, walking at a fast pace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1834363"/>
                  </a:ext>
                </a:extLst>
              </a:tr>
              <a:tr h="504390">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Pick and shovel work</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 </a:t>
                      </a: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3129835"/>
                  </a:ext>
                </a:extLst>
              </a:tr>
            </a:tbl>
          </a:graphicData>
        </a:graphic>
      </p:graphicFrame>
    </p:spTree>
    <p:extLst>
      <p:ext uri="{BB962C8B-B14F-4D97-AF65-F5344CB8AC3E}">
        <p14:creationId xmlns:p14="http://schemas.microsoft.com/office/powerpoint/2010/main" val="5195864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5" y="365125"/>
            <a:ext cx="11385395" cy="1325563"/>
          </a:xfrm>
        </p:spPr>
        <p:txBody>
          <a:bodyPr>
            <a:noAutofit/>
          </a:bodyPr>
          <a:lstStyle/>
          <a:p>
            <a:r>
              <a:rPr lang="en-US" sz="3200" b="1" dirty="0"/>
              <a:t>Table 11. RAL for 25% Work &amp; 75% Rest Each Hour</a:t>
            </a:r>
            <a:r>
              <a:rPr lang="en-US" b="1" dirty="0"/>
              <a:t/>
            </a:r>
            <a:br>
              <a:rPr lang="en-US" b="1" dirty="0"/>
            </a:br>
            <a:r>
              <a:rPr lang="en-US" sz="2400" i="1" dirty="0"/>
              <a:t>Adapted from NIOSH </a:t>
            </a:r>
            <a:r>
              <a:rPr lang="en-US" sz="2400" dirty="0"/>
              <a:t>Criteria for a Recommended Standard: Occupational Exposure to Heat and Hot Environments</a:t>
            </a:r>
            <a:r>
              <a:rPr lang="en-US" sz="2400" i="1" dirty="0"/>
              <a:t> and</a:t>
            </a:r>
            <a:r>
              <a:rPr lang="en-US" sz="2400" dirty="0"/>
              <a:t> ACGIH "2017 TLVs and BEIs" </a:t>
            </a:r>
          </a:p>
        </p:txBody>
      </p:sp>
      <p:graphicFrame>
        <p:nvGraphicFramePr>
          <p:cNvPr id="4" name="Content Placeholder 3" descr="Table 11. RAL for 25% Work &amp; 75% Rest Each Hour" title="Table 11. RAL for 25% Work &amp; 75% Rest Each Hour"/>
          <p:cNvGraphicFramePr>
            <a:graphicFrameLocks noGrp="1"/>
          </p:cNvGraphicFramePr>
          <p:nvPr>
            <p:ph idx="1"/>
            <p:extLst>
              <p:ext uri="{D42A27DB-BD31-4B8C-83A1-F6EECF244321}">
                <p14:modId xmlns:p14="http://schemas.microsoft.com/office/powerpoint/2010/main" val="99731598"/>
              </p:ext>
            </p:extLst>
          </p:nvPr>
        </p:nvGraphicFramePr>
        <p:xfrm>
          <a:off x="501805" y="1851101"/>
          <a:ext cx="11307335" cy="4650060"/>
        </p:xfrm>
        <a:graphic>
          <a:graphicData uri="http://schemas.openxmlformats.org/drawingml/2006/table">
            <a:tbl>
              <a:tblPr firstRow="1" bandRow="1">
                <a:tableStyleId>{5C22544A-7EE6-4342-B048-85BDC9FD1C3A}</a:tableStyleId>
              </a:tblPr>
              <a:tblGrid>
                <a:gridCol w="1884556">
                  <a:extLst>
                    <a:ext uri="{9D8B030D-6E8A-4147-A177-3AD203B41FA5}">
                      <a16:colId xmlns:a16="http://schemas.microsoft.com/office/drawing/2014/main" val="1726728943"/>
                    </a:ext>
                  </a:extLst>
                </a:gridCol>
                <a:gridCol w="3593247">
                  <a:extLst>
                    <a:ext uri="{9D8B030D-6E8A-4147-A177-3AD203B41FA5}">
                      <a16:colId xmlns:a16="http://schemas.microsoft.com/office/drawing/2014/main" val="1208128717"/>
                    </a:ext>
                  </a:extLst>
                </a:gridCol>
                <a:gridCol w="1498851">
                  <a:extLst>
                    <a:ext uri="{9D8B030D-6E8A-4147-A177-3AD203B41FA5}">
                      <a16:colId xmlns:a16="http://schemas.microsoft.com/office/drawing/2014/main" val="475842657"/>
                    </a:ext>
                  </a:extLst>
                </a:gridCol>
                <a:gridCol w="1462879">
                  <a:extLst>
                    <a:ext uri="{9D8B030D-6E8A-4147-A177-3AD203B41FA5}">
                      <a16:colId xmlns:a16="http://schemas.microsoft.com/office/drawing/2014/main" val="127764856"/>
                    </a:ext>
                  </a:extLst>
                </a:gridCol>
                <a:gridCol w="1486860">
                  <a:extLst>
                    <a:ext uri="{9D8B030D-6E8A-4147-A177-3AD203B41FA5}">
                      <a16:colId xmlns:a16="http://schemas.microsoft.com/office/drawing/2014/main" val="3104620176"/>
                    </a:ext>
                  </a:extLst>
                </a:gridCol>
                <a:gridCol w="1380942">
                  <a:extLst>
                    <a:ext uri="{9D8B030D-6E8A-4147-A177-3AD203B41FA5}">
                      <a16:colId xmlns:a16="http://schemas.microsoft.com/office/drawing/2014/main" val="2910780792"/>
                    </a:ext>
                  </a:extLst>
                </a:gridCol>
              </a:tblGrid>
              <a:tr h="1243701">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 Category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Example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154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200 lb. Person</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250 lb. Person</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300 lb. Person</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0790976"/>
                  </a:ext>
                </a:extLst>
              </a:tr>
              <a:tr h="1243701">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Light</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Sitting, standing, light arm/hand work and occasional walking</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extLst>
                  <a:ext uri="{0D108BD9-81ED-4DB2-BD59-A6C34878D82A}">
                    <a16:rowId xmlns:a16="http://schemas.microsoft.com/office/drawing/2014/main" val="819439741"/>
                  </a:ext>
                </a:extLst>
              </a:tr>
              <a:tr h="829134">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Moderate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Normal walking, moderate lifting</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4460691"/>
                  </a:ext>
                </a:extLst>
              </a:tr>
              <a:tr h="829134">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 material handling, walking at a fast pace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1834363"/>
                  </a:ext>
                </a:extLst>
              </a:tr>
              <a:tr h="504390">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Pick and shovel work</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 </a:t>
                      </a: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3129835"/>
                  </a:ext>
                </a:extLst>
              </a:tr>
            </a:tbl>
          </a:graphicData>
        </a:graphic>
      </p:graphicFrame>
    </p:spTree>
    <p:extLst>
      <p:ext uri="{BB962C8B-B14F-4D97-AF65-F5344CB8AC3E}">
        <p14:creationId xmlns:p14="http://schemas.microsoft.com/office/powerpoint/2010/main" val="28745920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366" y="365124"/>
            <a:ext cx="10294434" cy="1943177"/>
          </a:xfrm>
          <a:solidFill>
            <a:schemeClr val="accent2">
              <a:lumMod val="20000"/>
              <a:lumOff val="80000"/>
            </a:schemeClr>
          </a:solidFill>
        </p:spPr>
        <p:txBody>
          <a:bodyPr>
            <a:noAutofit/>
          </a:bodyPr>
          <a:lstStyle/>
          <a:p>
            <a:r>
              <a:rPr lang="en-US" sz="6000" b="1" dirty="0"/>
              <a:t>Warning!</a:t>
            </a:r>
            <a:br>
              <a:rPr lang="en-US" sz="6000" b="1" dirty="0"/>
            </a:br>
            <a:r>
              <a:rPr lang="en-US" sz="3600" dirty="0"/>
              <a:t>When workers are not acclimated to work in hot environments they are at additional risk of heat stress</a:t>
            </a:r>
          </a:p>
        </p:txBody>
      </p:sp>
      <p:sp>
        <p:nvSpPr>
          <p:cNvPr id="3" name="Content Placeholder 2"/>
          <p:cNvSpPr>
            <a:spLocks noGrp="1"/>
          </p:cNvSpPr>
          <p:nvPr>
            <p:ph idx="1"/>
          </p:nvPr>
        </p:nvSpPr>
        <p:spPr>
          <a:xfrm>
            <a:off x="1059366" y="2553629"/>
            <a:ext cx="10294434" cy="3623333"/>
          </a:xfrm>
        </p:spPr>
        <p:txBody>
          <a:bodyPr>
            <a:normAutofit lnSpcReduction="10000"/>
          </a:bodyPr>
          <a:lstStyle/>
          <a:p>
            <a:pPr marL="0" indent="0">
              <a:buNone/>
            </a:pPr>
            <a:r>
              <a:rPr lang="en-US" sz="4000" dirty="0"/>
              <a:t>* These activities are not recommended for persons of this body weight working under heat stress conditions.  Special precautionary measures must be taken to reduce physical exertion and continually monitor workers for physiological signs of heat stress (e.g., body temperature and/or heart rate recovery).</a:t>
            </a:r>
          </a:p>
          <a:p>
            <a:pPr marL="0" indent="0">
              <a:buNone/>
            </a:pPr>
            <a:endParaRPr lang="en-US" dirty="0"/>
          </a:p>
        </p:txBody>
      </p:sp>
    </p:spTree>
    <p:extLst>
      <p:ext uri="{BB962C8B-B14F-4D97-AF65-F5344CB8AC3E}">
        <p14:creationId xmlns:p14="http://schemas.microsoft.com/office/powerpoint/2010/main" val="41086143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365126"/>
            <a:ext cx="10515600" cy="649635"/>
          </a:xfrm>
        </p:spPr>
        <p:txBody>
          <a:bodyPr>
            <a:normAutofit fontScale="90000"/>
          </a:bodyPr>
          <a:lstStyle/>
          <a:p>
            <a:r>
              <a:rPr lang="en-US" b="1" dirty="0"/>
              <a:t>Step 5. Determine Risk Level</a:t>
            </a:r>
          </a:p>
        </p:txBody>
      </p:sp>
      <p:sp>
        <p:nvSpPr>
          <p:cNvPr id="6" name="Content Placeholder 5"/>
          <p:cNvSpPr>
            <a:spLocks noGrp="1"/>
          </p:cNvSpPr>
          <p:nvPr>
            <p:ph sz="half" idx="2"/>
          </p:nvPr>
        </p:nvSpPr>
        <p:spPr>
          <a:xfrm>
            <a:off x="412595" y="1201661"/>
            <a:ext cx="11485756" cy="4508500"/>
          </a:xfrm>
        </p:spPr>
        <p:txBody>
          <a:bodyPr>
            <a:normAutofit/>
          </a:bodyPr>
          <a:lstStyle/>
          <a:p>
            <a:r>
              <a:rPr lang="en-US" sz="3200" dirty="0"/>
              <a:t>Risk level is assessed by comparing the WBGT-Effective to the REL (acclimated workers) or RAL (unacclimated workers).</a:t>
            </a:r>
          </a:p>
          <a:p>
            <a:r>
              <a:rPr lang="en-US" sz="3200" dirty="0"/>
              <a:t>A hazard quotient is used to compare WBGT-Effective with the respective REL or RAL</a:t>
            </a:r>
          </a:p>
          <a:p>
            <a:pPr lvl="1"/>
            <a:r>
              <a:rPr lang="en-US" sz="2800" dirty="0"/>
              <a:t>If HQ is below 1.0, then no heat stress hazard is anticipated</a:t>
            </a:r>
          </a:p>
          <a:p>
            <a:pPr lvl="1"/>
            <a:r>
              <a:rPr lang="en-US" sz="2800" dirty="0"/>
              <a:t>The greater the HQ above 1.0, the greater the heat stress hazard</a:t>
            </a:r>
          </a:p>
          <a:p>
            <a:endParaRPr lang="en-US" sz="3200" dirty="0"/>
          </a:p>
        </p:txBody>
      </p:sp>
      <p:sp>
        <p:nvSpPr>
          <p:cNvPr id="7" name="Text Placeholder 6"/>
          <p:cNvSpPr>
            <a:spLocks noGrp="1"/>
          </p:cNvSpPr>
          <p:nvPr>
            <p:ph type="body" sz="quarter" idx="3"/>
          </p:nvPr>
        </p:nvSpPr>
        <p:spPr>
          <a:xfrm>
            <a:off x="1304690" y="4259765"/>
            <a:ext cx="10050697" cy="757859"/>
          </a:xfrm>
          <a:solidFill>
            <a:schemeClr val="accent1">
              <a:lumMod val="60000"/>
              <a:lumOff val="40000"/>
            </a:schemeClr>
          </a:solidFill>
        </p:spPr>
        <p:txBody>
          <a:bodyPr>
            <a:noAutofit/>
          </a:bodyPr>
          <a:lstStyle/>
          <a:p>
            <a:r>
              <a:rPr lang="en-US" sz="2800" dirty="0"/>
              <a:t>Table 12. Risk Level for Acclimated and Unacclimated Workers</a:t>
            </a:r>
          </a:p>
        </p:txBody>
      </p:sp>
      <p:graphicFrame>
        <p:nvGraphicFramePr>
          <p:cNvPr id="9" name="Content Placeholder 8" descr="Table 12. Risk Level for Acclimated and Unacclimated Workers&#10;" title="Table 12. Risk Level for Acclimated and Unacclimated Workers"/>
          <p:cNvGraphicFramePr>
            <a:graphicFrameLocks noGrp="1"/>
          </p:cNvGraphicFramePr>
          <p:nvPr>
            <p:ph sz="quarter" idx="4"/>
            <p:extLst>
              <p:ext uri="{D42A27DB-BD31-4B8C-83A1-F6EECF244321}">
                <p14:modId xmlns:p14="http://schemas.microsoft.com/office/powerpoint/2010/main" val="2883777843"/>
              </p:ext>
            </p:extLst>
          </p:nvPr>
        </p:nvGraphicFramePr>
        <p:xfrm>
          <a:off x="1304691" y="5017624"/>
          <a:ext cx="10050696" cy="1316268"/>
        </p:xfrm>
        <a:graphic>
          <a:graphicData uri="http://schemas.openxmlformats.org/drawingml/2006/table">
            <a:tbl>
              <a:tblPr firstRow="1" bandRow="1">
                <a:tableStyleId>{5C22544A-7EE6-4342-B048-85BDC9FD1C3A}</a:tableStyleId>
              </a:tblPr>
              <a:tblGrid>
                <a:gridCol w="1675116">
                  <a:extLst>
                    <a:ext uri="{9D8B030D-6E8A-4147-A177-3AD203B41FA5}">
                      <a16:colId xmlns:a16="http://schemas.microsoft.com/office/drawing/2014/main" val="3498670139"/>
                    </a:ext>
                  </a:extLst>
                </a:gridCol>
                <a:gridCol w="1675116">
                  <a:extLst>
                    <a:ext uri="{9D8B030D-6E8A-4147-A177-3AD203B41FA5}">
                      <a16:colId xmlns:a16="http://schemas.microsoft.com/office/drawing/2014/main" val="786148555"/>
                    </a:ext>
                  </a:extLst>
                </a:gridCol>
                <a:gridCol w="1675116">
                  <a:extLst>
                    <a:ext uri="{9D8B030D-6E8A-4147-A177-3AD203B41FA5}">
                      <a16:colId xmlns:a16="http://schemas.microsoft.com/office/drawing/2014/main" val="419158221"/>
                    </a:ext>
                  </a:extLst>
                </a:gridCol>
                <a:gridCol w="1675116">
                  <a:extLst>
                    <a:ext uri="{9D8B030D-6E8A-4147-A177-3AD203B41FA5}">
                      <a16:colId xmlns:a16="http://schemas.microsoft.com/office/drawing/2014/main" val="3648496618"/>
                    </a:ext>
                  </a:extLst>
                </a:gridCol>
                <a:gridCol w="1675116">
                  <a:extLst>
                    <a:ext uri="{9D8B030D-6E8A-4147-A177-3AD203B41FA5}">
                      <a16:colId xmlns:a16="http://schemas.microsoft.com/office/drawing/2014/main" val="993515418"/>
                    </a:ext>
                  </a:extLst>
                </a:gridCol>
                <a:gridCol w="1675116">
                  <a:extLst>
                    <a:ext uri="{9D8B030D-6E8A-4147-A177-3AD203B41FA5}">
                      <a16:colId xmlns:a16="http://schemas.microsoft.com/office/drawing/2014/main" val="654999130"/>
                    </a:ext>
                  </a:extLst>
                </a:gridCol>
              </a:tblGrid>
              <a:tr h="658134">
                <a:tc>
                  <a:txBody>
                    <a:bodyPr/>
                    <a:lstStyle/>
                    <a:p>
                      <a:pPr marL="0" marR="0" algn="ctr">
                        <a:lnSpc>
                          <a:spcPct val="150000"/>
                        </a:lnSpc>
                        <a:spcBef>
                          <a:spcPts val="12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HQ</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50000"/>
                        </a:lnSpc>
                        <a:spcBef>
                          <a:spcPts val="1200"/>
                        </a:spcBef>
                        <a:spcAft>
                          <a:spcPts val="12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 1.0</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50000"/>
                        </a:lnSpc>
                        <a:spcBef>
                          <a:spcPts val="1200"/>
                        </a:spcBef>
                        <a:spcAft>
                          <a:spcPts val="12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1.0-1.02</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50000"/>
                        </a:lnSpc>
                        <a:spcBef>
                          <a:spcPts val="12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1.03-1.04</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50000"/>
                        </a:lnSpc>
                        <a:spcBef>
                          <a:spcPts val="12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1.04-1.07</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50000"/>
                        </a:lnSpc>
                        <a:spcBef>
                          <a:spcPts val="12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&gt; 1.07</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394610553"/>
                  </a:ext>
                </a:extLst>
              </a:tr>
              <a:tr h="658134">
                <a:tc>
                  <a:txBody>
                    <a:bodyPr/>
                    <a:lstStyle/>
                    <a:p>
                      <a:pPr marL="0" marR="0" algn="ctr">
                        <a:lnSpc>
                          <a:spcPct val="150000"/>
                        </a:lnSpc>
                        <a:spcBef>
                          <a:spcPts val="1200"/>
                        </a:spcBef>
                        <a:spcAft>
                          <a:spcPts val="12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Risk Level</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1200"/>
                        </a:spcBef>
                        <a:spcAft>
                          <a:spcPts val="1200"/>
                        </a:spcAft>
                      </a:pPr>
                      <a:r>
                        <a:rPr lang="en-US" sz="24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Low</a:t>
                      </a:r>
                    </a:p>
                  </a:txBody>
                  <a:tcPr marL="68580" marR="68580" marT="0" marB="0" anchor="ctr"/>
                </a:tc>
                <a:tc>
                  <a:txBody>
                    <a:bodyPr/>
                    <a:lstStyle/>
                    <a:p>
                      <a:pPr marL="0" marR="0" algn="ctr">
                        <a:lnSpc>
                          <a:spcPct val="150000"/>
                        </a:lnSpc>
                        <a:spcBef>
                          <a:spcPts val="1200"/>
                        </a:spcBef>
                        <a:spcAft>
                          <a:spcPts val="1200"/>
                        </a:spcAft>
                      </a:pPr>
                      <a:r>
                        <a:rPr lang="en-US" sz="2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Moderate</a:t>
                      </a:r>
                    </a:p>
                  </a:txBody>
                  <a:tcPr marL="68580" marR="68580" marT="0" marB="0" anchor="ctr"/>
                </a:tc>
                <a:tc>
                  <a:txBody>
                    <a:bodyPr/>
                    <a:lstStyle/>
                    <a:p>
                      <a:pPr marL="0" marR="0" algn="ctr">
                        <a:lnSpc>
                          <a:spcPct val="150000"/>
                        </a:lnSpc>
                        <a:spcBef>
                          <a:spcPts val="1200"/>
                        </a:spcBef>
                        <a:spcAft>
                          <a:spcPts val="1200"/>
                        </a:spcAft>
                      </a:pPr>
                      <a:r>
                        <a:rPr lang="en-US" sz="2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a:t>
                      </a:r>
                    </a:p>
                  </a:txBody>
                  <a:tcPr marL="68580" marR="68580" marT="0" marB="0" anchor="ctr"/>
                </a:tc>
                <a:tc>
                  <a:txBody>
                    <a:bodyPr/>
                    <a:lstStyle/>
                    <a:p>
                      <a:pPr marL="0" marR="0" algn="ctr">
                        <a:lnSpc>
                          <a:spcPct val="150000"/>
                        </a:lnSpc>
                        <a:spcBef>
                          <a:spcPts val="1200"/>
                        </a:spcBef>
                        <a:spcAft>
                          <a:spcPts val="1200"/>
                        </a:spcAft>
                      </a:pPr>
                      <a:r>
                        <a:rPr lang="en-US" sz="24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High</a:t>
                      </a:r>
                    </a:p>
                  </a:txBody>
                  <a:tcPr marL="68580" marR="68580" marT="0" marB="0" anchor="ctr"/>
                </a:tc>
                <a:tc>
                  <a:txBody>
                    <a:bodyPr/>
                    <a:lstStyle/>
                    <a:p>
                      <a:pPr marL="0" marR="0" algn="ctr">
                        <a:lnSpc>
                          <a:spcPct val="150000"/>
                        </a:lnSpc>
                        <a:spcBef>
                          <a:spcPts val="1200"/>
                        </a:spcBef>
                        <a:spcAft>
                          <a:spcPts val="1200"/>
                        </a:spcAft>
                      </a:pPr>
                      <a:r>
                        <a:rPr lang="en-US" sz="24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Severe</a:t>
                      </a:r>
                    </a:p>
                  </a:txBody>
                  <a:tcPr marL="68580" marR="68580" marT="0" marB="0" anchor="ctr"/>
                </a:tc>
                <a:extLst>
                  <a:ext uri="{0D108BD9-81ED-4DB2-BD59-A6C34878D82A}">
                    <a16:rowId xmlns:a16="http://schemas.microsoft.com/office/drawing/2014/main" val="2837561283"/>
                  </a:ext>
                </a:extLst>
              </a:tr>
            </a:tbl>
          </a:graphicData>
        </a:graphic>
      </p:graphicFrame>
    </p:spTree>
    <p:extLst>
      <p:ext uri="{BB962C8B-B14F-4D97-AF65-F5344CB8AC3E}">
        <p14:creationId xmlns:p14="http://schemas.microsoft.com/office/powerpoint/2010/main" val="31406825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365126"/>
            <a:ext cx="10515600" cy="917266"/>
          </a:xfrm>
          <a:solidFill>
            <a:schemeClr val="accent6">
              <a:lumMod val="20000"/>
              <a:lumOff val="80000"/>
            </a:schemeClr>
          </a:solidFill>
        </p:spPr>
        <p:txBody>
          <a:bodyPr>
            <a:normAutofit/>
          </a:bodyPr>
          <a:lstStyle/>
          <a:p>
            <a:pPr algn="ctr"/>
            <a:r>
              <a:rPr lang="en-US" b="1" i="1" dirty="0"/>
              <a:t>Acclimated Workers: Hazard Quotient</a:t>
            </a:r>
            <a:endParaRPr lang="en-US" b="1" dirty="0"/>
          </a:p>
        </p:txBody>
      </p:sp>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412595" y="1405054"/>
                <a:ext cx="11485756" cy="2297152"/>
              </a:xfrm>
            </p:spPr>
            <p:txBody>
              <a:bodyPr>
                <a:normAutofit/>
              </a:bodyPr>
              <a:lstStyle/>
              <a:p>
                <a:pPr marL="0" indent="0">
                  <a:buNone/>
                </a:pPr>
                <a:r>
                  <a:rPr lang="en-US" sz="3200" dirty="0"/>
                  <a:t>The formula for HQ-Acclimated for use with acclimated workers is:</a:t>
                </a:r>
              </a:p>
              <a:p>
                <a:pPr marL="0" indent="0">
                  <a:buNone/>
                </a:pPr>
                <a:endParaRPr lang="en-US" sz="3200" b="1"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𝑯𝑸</m:t>
                      </m:r>
                      <m:r>
                        <m:rPr>
                          <m:nor/>
                        </m:rPr>
                        <a:rPr lang="en-US" sz="3200" b="1" i="1"/>
                        <m:t>−</m:t>
                      </m:r>
                      <m:r>
                        <a:rPr lang="en-US" sz="3200" b="1" i="1">
                          <a:latin typeface="Cambria Math" panose="02040503050406030204" pitchFamily="18" charset="0"/>
                        </a:rPr>
                        <m:t>𝑨𝒄𝒄𝒍𝒊𝒎𝒂𝒕𝒆𝒅</m:t>
                      </m:r>
                      <m:r>
                        <a:rPr lang="en-US" sz="3200" b="1" i="1">
                          <a:latin typeface="Cambria Math" panose="02040503050406030204" pitchFamily="18" charset="0"/>
                        </a:rPr>
                        <m:t>=</m:t>
                      </m:r>
                      <m:f>
                        <m:fPr>
                          <m:ctrlPr>
                            <a:rPr lang="en-US" sz="3200" b="1" i="1">
                              <a:latin typeface="Cambria Math" panose="02040503050406030204" pitchFamily="18" charset="0"/>
                            </a:rPr>
                          </m:ctrlPr>
                        </m:fPr>
                        <m:num>
                          <m:r>
                            <a:rPr lang="en-US" sz="3200" b="1" i="1">
                              <a:latin typeface="Cambria Math" panose="02040503050406030204" pitchFamily="18" charset="0"/>
                            </a:rPr>
                            <m:t>𝑾𝑩𝑮𝑻</m:t>
                          </m:r>
                          <m:r>
                            <m:rPr>
                              <m:nor/>
                            </m:rPr>
                            <a:rPr lang="en-US" sz="3200" b="1" i="1"/>
                            <m:t>−</m:t>
                          </m:r>
                          <m:r>
                            <a:rPr lang="en-US" sz="3200" b="1" i="1">
                              <a:latin typeface="Cambria Math" panose="02040503050406030204" pitchFamily="18" charset="0"/>
                            </a:rPr>
                            <m:t>𝑬𝒇𝒇𝒆𝒄𝒕𝒊𝒗𝒆</m:t>
                          </m:r>
                        </m:num>
                        <m:den>
                          <m:r>
                            <a:rPr lang="en-US" sz="3200" b="1" i="1">
                              <a:latin typeface="Cambria Math" panose="02040503050406030204" pitchFamily="18" charset="0"/>
                            </a:rPr>
                            <m:t>𝑹𝑬𝑳</m:t>
                          </m:r>
                        </m:den>
                      </m:f>
                    </m:oMath>
                  </m:oMathPara>
                </a14:m>
                <a:endParaRPr lang="en-US" sz="3200"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412595" y="1405054"/>
                <a:ext cx="11485756" cy="2297152"/>
              </a:xfrm>
              <a:blipFill>
                <a:blip r:embed="rId2"/>
                <a:stretch>
                  <a:fillRect l="-1380" t="-5570"/>
                </a:stretch>
              </a:blipFill>
            </p:spPr>
            <p:txBody>
              <a:bodyPr/>
              <a:lstStyle/>
              <a:p>
                <a:r>
                  <a:rPr lang="en-US">
                    <a:noFill/>
                  </a:rPr>
                  <a:t> </a:t>
                </a:r>
              </a:p>
            </p:txBody>
          </p:sp>
        </mc:Fallback>
      </mc:AlternateContent>
      <p:sp>
        <p:nvSpPr>
          <p:cNvPr id="7" name="Text Placeholder 6"/>
          <p:cNvSpPr>
            <a:spLocks noGrp="1"/>
          </p:cNvSpPr>
          <p:nvPr>
            <p:ph type="body" sz="quarter" idx="3"/>
          </p:nvPr>
        </p:nvSpPr>
        <p:spPr>
          <a:xfrm>
            <a:off x="1293539" y="3824868"/>
            <a:ext cx="10050697" cy="757859"/>
          </a:xfrm>
          <a:solidFill>
            <a:schemeClr val="accent1">
              <a:lumMod val="60000"/>
              <a:lumOff val="40000"/>
            </a:schemeClr>
          </a:solidFill>
        </p:spPr>
        <p:txBody>
          <a:bodyPr>
            <a:noAutofit/>
          </a:bodyPr>
          <a:lstStyle/>
          <a:p>
            <a:r>
              <a:rPr lang="en-US" sz="2800" dirty="0"/>
              <a:t>Table 12. Risk Level for Acclimated and Unacclimated Workers</a:t>
            </a:r>
          </a:p>
        </p:txBody>
      </p:sp>
      <p:graphicFrame>
        <p:nvGraphicFramePr>
          <p:cNvPr id="9" name="Content Placeholder 8" descr="Table 12. Risk Level for Acclimated and Unacclimated Workers&#10;" title="Table 12. Risk Level for Acclimated and Unacclimated Workers"/>
          <p:cNvGraphicFramePr>
            <a:graphicFrameLocks noGrp="1"/>
          </p:cNvGraphicFramePr>
          <p:nvPr>
            <p:ph sz="quarter" idx="4"/>
            <p:extLst>
              <p:ext uri="{D42A27DB-BD31-4B8C-83A1-F6EECF244321}">
                <p14:modId xmlns:p14="http://schemas.microsoft.com/office/powerpoint/2010/main" val="2477246990"/>
              </p:ext>
            </p:extLst>
          </p:nvPr>
        </p:nvGraphicFramePr>
        <p:xfrm>
          <a:off x="1293540" y="4582727"/>
          <a:ext cx="10050696" cy="1316268"/>
        </p:xfrm>
        <a:graphic>
          <a:graphicData uri="http://schemas.openxmlformats.org/drawingml/2006/table">
            <a:tbl>
              <a:tblPr firstRow="1" bandRow="1">
                <a:tableStyleId>{5C22544A-7EE6-4342-B048-85BDC9FD1C3A}</a:tableStyleId>
              </a:tblPr>
              <a:tblGrid>
                <a:gridCol w="1675116">
                  <a:extLst>
                    <a:ext uri="{9D8B030D-6E8A-4147-A177-3AD203B41FA5}">
                      <a16:colId xmlns:a16="http://schemas.microsoft.com/office/drawing/2014/main" val="3498670139"/>
                    </a:ext>
                  </a:extLst>
                </a:gridCol>
                <a:gridCol w="1675116">
                  <a:extLst>
                    <a:ext uri="{9D8B030D-6E8A-4147-A177-3AD203B41FA5}">
                      <a16:colId xmlns:a16="http://schemas.microsoft.com/office/drawing/2014/main" val="786148555"/>
                    </a:ext>
                  </a:extLst>
                </a:gridCol>
                <a:gridCol w="1675116">
                  <a:extLst>
                    <a:ext uri="{9D8B030D-6E8A-4147-A177-3AD203B41FA5}">
                      <a16:colId xmlns:a16="http://schemas.microsoft.com/office/drawing/2014/main" val="419158221"/>
                    </a:ext>
                  </a:extLst>
                </a:gridCol>
                <a:gridCol w="1675116">
                  <a:extLst>
                    <a:ext uri="{9D8B030D-6E8A-4147-A177-3AD203B41FA5}">
                      <a16:colId xmlns:a16="http://schemas.microsoft.com/office/drawing/2014/main" val="3648496618"/>
                    </a:ext>
                  </a:extLst>
                </a:gridCol>
                <a:gridCol w="1675116">
                  <a:extLst>
                    <a:ext uri="{9D8B030D-6E8A-4147-A177-3AD203B41FA5}">
                      <a16:colId xmlns:a16="http://schemas.microsoft.com/office/drawing/2014/main" val="993515418"/>
                    </a:ext>
                  </a:extLst>
                </a:gridCol>
                <a:gridCol w="1675116">
                  <a:extLst>
                    <a:ext uri="{9D8B030D-6E8A-4147-A177-3AD203B41FA5}">
                      <a16:colId xmlns:a16="http://schemas.microsoft.com/office/drawing/2014/main" val="654999130"/>
                    </a:ext>
                  </a:extLst>
                </a:gridCol>
              </a:tblGrid>
              <a:tr h="658134">
                <a:tc>
                  <a:txBody>
                    <a:bodyPr/>
                    <a:lstStyle/>
                    <a:p>
                      <a:pPr marL="0" marR="0" algn="ctr">
                        <a:lnSpc>
                          <a:spcPct val="150000"/>
                        </a:lnSpc>
                        <a:spcBef>
                          <a:spcPts val="12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HQ</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50000"/>
                        </a:lnSpc>
                        <a:spcBef>
                          <a:spcPts val="1200"/>
                        </a:spcBef>
                        <a:spcAft>
                          <a:spcPts val="12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 1.0</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50000"/>
                        </a:lnSpc>
                        <a:spcBef>
                          <a:spcPts val="1200"/>
                        </a:spcBef>
                        <a:spcAft>
                          <a:spcPts val="12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1.0-1.02</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50000"/>
                        </a:lnSpc>
                        <a:spcBef>
                          <a:spcPts val="12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1.03-1.04</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50000"/>
                        </a:lnSpc>
                        <a:spcBef>
                          <a:spcPts val="12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1.04-1.07</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50000"/>
                        </a:lnSpc>
                        <a:spcBef>
                          <a:spcPts val="12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&gt; 1.07</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394610553"/>
                  </a:ext>
                </a:extLst>
              </a:tr>
              <a:tr h="658134">
                <a:tc>
                  <a:txBody>
                    <a:bodyPr/>
                    <a:lstStyle/>
                    <a:p>
                      <a:pPr marL="0" marR="0" algn="ctr">
                        <a:lnSpc>
                          <a:spcPct val="150000"/>
                        </a:lnSpc>
                        <a:spcBef>
                          <a:spcPts val="1200"/>
                        </a:spcBef>
                        <a:spcAft>
                          <a:spcPts val="12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Risk Level</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1200"/>
                        </a:spcBef>
                        <a:spcAft>
                          <a:spcPts val="1200"/>
                        </a:spcAft>
                      </a:pPr>
                      <a:r>
                        <a:rPr lang="en-US" sz="24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Low</a:t>
                      </a:r>
                    </a:p>
                  </a:txBody>
                  <a:tcPr marL="68580" marR="68580" marT="0" marB="0" anchor="ctr"/>
                </a:tc>
                <a:tc>
                  <a:txBody>
                    <a:bodyPr/>
                    <a:lstStyle/>
                    <a:p>
                      <a:pPr marL="0" marR="0" algn="ctr">
                        <a:lnSpc>
                          <a:spcPct val="150000"/>
                        </a:lnSpc>
                        <a:spcBef>
                          <a:spcPts val="1200"/>
                        </a:spcBef>
                        <a:spcAft>
                          <a:spcPts val="1200"/>
                        </a:spcAft>
                      </a:pPr>
                      <a:r>
                        <a:rPr lang="en-US" sz="2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Moderate</a:t>
                      </a:r>
                    </a:p>
                  </a:txBody>
                  <a:tcPr marL="68580" marR="68580" marT="0" marB="0" anchor="ctr"/>
                </a:tc>
                <a:tc>
                  <a:txBody>
                    <a:bodyPr/>
                    <a:lstStyle/>
                    <a:p>
                      <a:pPr marL="0" marR="0" algn="ctr">
                        <a:lnSpc>
                          <a:spcPct val="150000"/>
                        </a:lnSpc>
                        <a:spcBef>
                          <a:spcPts val="1200"/>
                        </a:spcBef>
                        <a:spcAft>
                          <a:spcPts val="1200"/>
                        </a:spcAft>
                      </a:pPr>
                      <a:r>
                        <a:rPr lang="en-US" sz="2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a:t>
                      </a:r>
                    </a:p>
                  </a:txBody>
                  <a:tcPr marL="68580" marR="68580" marT="0" marB="0" anchor="ctr"/>
                </a:tc>
                <a:tc>
                  <a:txBody>
                    <a:bodyPr/>
                    <a:lstStyle/>
                    <a:p>
                      <a:pPr marL="0" marR="0" algn="ctr">
                        <a:lnSpc>
                          <a:spcPct val="150000"/>
                        </a:lnSpc>
                        <a:spcBef>
                          <a:spcPts val="1200"/>
                        </a:spcBef>
                        <a:spcAft>
                          <a:spcPts val="1200"/>
                        </a:spcAft>
                      </a:pPr>
                      <a:r>
                        <a:rPr lang="en-US" sz="24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High</a:t>
                      </a:r>
                    </a:p>
                  </a:txBody>
                  <a:tcPr marL="68580" marR="68580" marT="0" marB="0" anchor="ctr"/>
                </a:tc>
                <a:tc>
                  <a:txBody>
                    <a:bodyPr/>
                    <a:lstStyle/>
                    <a:p>
                      <a:pPr marL="0" marR="0" algn="ctr">
                        <a:lnSpc>
                          <a:spcPct val="150000"/>
                        </a:lnSpc>
                        <a:spcBef>
                          <a:spcPts val="1200"/>
                        </a:spcBef>
                        <a:spcAft>
                          <a:spcPts val="1200"/>
                        </a:spcAft>
                      </a:pPr>
                      <a:r>
                        <a:rPr lang="en-US" sz="24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Severe</a:t>
                      </a:r>
                    </a:p>
                  </a:txBody>
                  <a:tcPr marL="68580" marR="68580" marT="0" marB="0" anchor="ctr"/>
                </a:tc>
                <a:extLst>
                  <a:ext uri="{0D108BD9-81ED-4DB2-BD59-A6C34878D82A}">
                    <a16:rowId xmlns:a16="http://schemas.microsoft.com/office/drawing/2014/main" val="2837561283"/>
                  </a:ext>
                </a:extLst>
              </a:tr>
            </a:tbl>
          </a:graphicData>
        </a:graphic>
      </p:graphicFrame>
    </p:spTree>
    <p:extLst>
      <p:ext uri="{BB962C8B-B14F-4D97-AF65-F5344CB8AC3E}">
        <p14:creationId xmlns:p14="http://schemas.microsoft.com/office/powerpoint/2010/main" val="67944725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365126"/>
            <a:ext cx="10515600" cy="917266"/>
          </a:xfrm>
          <a:solidFill>
            <a:schemeClr val="accent6">
              <a:lumMod val="20000"/>
              <a:lumOff val="80000"/>
            </a:schemeClr>
          </a:solidFill>
        </p:spPr>
        <p:txBody>
          <a:bodyPr>
            <a:normAutofit/>
          </a:bodyPr>
          <a:lstStyle/>
          <a:p>
            <a:pPr algn="ctr"/>
            <a:r>
              <a:rPr lang="en-US" b="1" i="1" dirty="0"/>
              <a:t>Unacclimated Workers: Hazard Quotient</a:t>
            </a:r>
          </a:p>
        </p:txBody>
      </p:sp>
      <mc:AlternateContent xmlns:mc="http://schemas.openxmlformats.org/markup-compatibility/2006" xmlns:a14="http://schemas.microsoft.com/office/drawing/2010/main">
        <mc:Choice Requires="a14">
          <p:sp>
            <p:nvSpPr>
              <p:cNvPr id="6" name="Content Placeholder 5"/>
              <p:cNvSpPr>
                <a:spLocks noGrp="1"/>
              </p:cNvSpPr>
              <p:nvPr>
                <p:ph sz="half" idx="2"/>
              </p:nvPr>
            </p:nvSpPr>
            <p:spPr>
              <a:xfrm>
                <a:off x="412595" y="1616926"/>
                <a:ext cx="11485756" cy="2085279"/>
              </a:xfrm>
            </p:spPr>
            <p:txBody>
              <a:bodyPr>
                <a:noAutofit/>
              </a:bodyPr>
              <a:lstStyle/>
              <a:p>
                <a:pPr marL="0" indent="0">
                  <a:buNone/>
                </a:pPr>
                <a:r>
                  <a:rPr lang="en-US" dirty="0"/>
                  <a:t>The formula for HQ-Unacclimated for use with unacclimated workers is:</a:t>
                </a:r>
              </a:p>
              <a:p>
                <a:pPr marL="0" indent="0">
                  <a:buNone/>
                </a:pPr>
                <a:endParaRPr lang="en-US" b="1" i="1" dirty="0"/>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𝑯𝑸</m:t>
                      </m:r>
                      <m:r>
                        <m:rPr>
                          <m:nor/>
                        </m:rPr>
                        <a:rPr lang="en-US" b="1" i="1"/>
                        <m:t>−</m:t>
                      </m:r>
                      <m:r>
                        <a:rPr lang="en-US" b="1" i="1">
                          <a:latin typeface="Cambria Math" panose="02040503050406030204" pitchFamily="18" charset="0"/>
                        </a:rPr>
                        <m:t>𝑼𝒏𝒄𝒄𝒍𝒊𝒎𝒂𝒕𝒆𝒅</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𝑾𝑩𝑮𝑻</m:t>
                          </m:r>
                          <m:r>
                            <m:rPr>
                              <m:nor/>
                            </m:rPr>
                            <a:rPr lang="en-US" b="1" i="1"/>
                            <m:t>−</m:t>
                          </m:r>
                          <m:r>
                            <a:rPr lang="en-US" b="1" i="1">
                              <a:latin typeface="Cambria Math" panose="02040503050406030204" pitchFamily="18" charset="0"/>
                            </a:rPr>
                            <m:t>𝑬𝒇𝒇𝒆𝒄𝒕𝒊𝒗𝒆</m:t>
                          </m:r>
                        </m:num>
                        <m:den>
                          <m:r>
                            <a:rPr lang="en-US" b="1" i="1">
                              <a:latin typeface="Cambria Math" panose="02040503050406030204" pitchFamily="18" charset="0"/>
                            </a:rPr>
                            <m:t>𝑹𝑨𝑳</m:t>
                          </m:r>
                        </m:den>
                      </m:f>
                    </m:oMath>
                  </m:oMathPara>
                </a14:m>
                <a:endParaRPr lang="en-US" dirty="0"/>
              </a:p>
              <a:p>
                <a:pPr marL="0" indent="0">
                  <a:buNone/>
                </a:pPr>
                <a:endParaRPr lang="en-US" sz="3200"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xfrm>
                <a:off x="412595" y="1616926"/>
                <a:ext cx="11485756" cy="2085279"/>
              </a:xfrm>
              <a:blipFill>
                <a:blip r:embed="rId2"/>
                <a:stretch>
                  <a:fillRect l="-1115" t="-4678"/>
                </a:stretch>
              </a:blipFill>
            </p:spPr>
            <p:txBody>
              <a:bodyPr/>
              <a:lstStyle/>
              <a:p>
                <a:r>
                  <a:rPr lang="en-US">
                    <a:noFill/>
                  </a:rPr>
                  <a:t> </a:t>
                </a:r>
              </a:p>
            </p:txBody>
          </p:sp>
        </mc:Fallback>
      </mc:AlternateContent>
      <p:sp>
        <p:nvSpPr>
          <p:cNvPr id="7" name="Text Placeholder 6"/>
          <p:cNvSpPr>
            <a:spLocks noGrp="1"/>
          </p:cNvSpPr>
          <p:nvPr>
            <p:ph type="body" sz="quarter" idx="3"/>
          </p:nvPr>
        </p:nvSpPr>
        <p:spPr>
          <a:xfrm>
            <a:off x="1293539" y="3824868"/>
            <a:ext cx="10050697" cy="757859"/>
          </a:xfrm>
          <a:solidFill>
            <a:schemeClr val="accent1">
              <a:lumMod val="60000"/>
              <a:lumOff val="40000"/>
            </a:schemeClr>
          </a:solidFill>
        </p:spPr>
        <p:txBody>
          <a:bodyPr>
            <a:noAutofit/>
          </a:bodyPr>
          <a:lstStyle/>
          <a:p>
            <a:r>
              <a:rPr lang="en-US" sz="2800" dirty="0"/>
              <a:t>Table 12. Risk Level for Acclimated and Unacclimated Workers</a:t>
            </a:r>
          </a:p>
        </p:txBody>
      </p:sp>
      <p:graphicFrame>
        <p:nvGraphicFramePr>
          <p:cNvPr id="9" name="Content Placeholder 8" descr="Table 12. Risk Level for Acclimated and Unacclimated Workers&#10;" title="Table 12. Risk Level for Acclimated and Unacclimated Workers"/>
          <p:cNvGraphicFramePr>
            <a:graphicFrameLocks noGrp="1"/>
          </p:cNvGraphicFramePr>
          <p:nvPr>
            <p:ph sz="quarter" idx="4"/>
            <p:extLst>
              <p:ext uri="{D42A27DB-BD31-4B8C-83A1-F6EECF244321}">
                <p14:modId xmlns:p14="http://schemas.microsoft.com/office/powerpoint/2010/main" val="2477246990"/>
              </p:ext>
            </p:extLst>
          </p:nvPr>
        </p:nvGraphicFramePr>
        <p:xfrm>
          <a:off x="1293540" y="4582727"/>
          <a:ext cx="10050696" cy="1316268"/>
        </p:xfrm>
        <a:graphic>
          <a:graphicData uri="http://schemas.openxmlformats.org/drawingml/2006/table">
            <a:tbl>
              <a:tblPr firstRow="1" bandRow="1">
                <a:tableStyleId>{5C22544A-7EE6-4342-B048-85BDC9FD1C3A}</a:tableStyleId>
              </a:tblPr>
              <a:tblGrid>
                <a:gridCol w="1675116">
                  <a:extLst>
                    <a:ext uri="{9D8B030D-6E8A-4147-A177-3AD203B41FA5}">
                      <a16:colId xmlns:a16="http://schemas.microsoft.com/office/drawing/2014/main" val="3498670139"/>
                    </a:ext>
                  </a:extLst>
                </a:gridCol>
                <a:gridCol w="1675116">
                  <a:extLst>
                    <a:ext uri="{9D8B030D-6E8A-4147-A177-3AD203B41FA5}">
                      <a16:colId xmlns:a16="http://schemas.microsoft.com/office/drawing/2014/main" val="786148555"/>
                    </a:ext>
                  </a:extLst>
                </a:gridCol>
                <a:gridCol w="1675116">
                  <a:extLst>
                    <a:ext uri="{9D8B030D-6E8A-4147-A177-3AD203B41FA5}">
                      <a16:colId xmlns:a16="http://schemas.microsoft.com/office/drawing/2014/main" val="419158221"/>
                    </a:ext>
                  </a:extLst>
                </a:gridCol>
                <a:gridCol w="1675116">
                  <a:extLst>
                    <a:ext uri="{9D8B030D-6E8A-4147-A177-3AD203B41FA5}">
                      <a16:colId xmlns:a16="http://schemas.microsoft.com/office/drawing/2014/main" val="3648496618"/>
                    </a:ext>
                  </a:extLst>
                </a:gridCol>
                <a:gridCol w="1675116">
                  <a:extLst>
                    <a:ext uri="{9D8B030D-6E8A-4147-A177-3AD203B41FA5}">
                      <a16:colId xmlns:a16="http://schemas.microsoft.com/office/drawing/2014/main" val="993515418"/>
                    </a:ext>
                  </a:extLst>
                </a:gridCol>
                <a:gridCol w="1675116">
                  <a:extLst>
                    <a:ext uri="{9D8B030D-6E8A-4147-A177-3AD203B41FA5}">
                      <a16:colId xmlns:a16="http://schemas.microsoft.com/office/drawing/2014/main" val="654999130"/>
                    </a:ext>
                  </a:extLst>
                </a:gridCol>
              </a:tblGrid>
              <a:tr h="658134">
                <a:tc>
                  <a:txBody>
                    <a:bodyPr/>
                    <a:lstStyle/>
                    <a:p>
                      <a:pPr marL="0" marR="0" algn="ctr">
                        <a:lnSpc>
                          <a:spcPct val="150000"/>
                        </a:lnSpc>
                        <a:spcBef>
                          <a:spcPts val="12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HQ</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50000"/>
                        </a:lnSpc>
                        <a:spcBef>
                          <a:spcPts val="1200"/>
                        </a:spcBef>
                        <a:spcAft>
                          <a:spcPts val="12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 1.0</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50000"/>
                        </a:lnSpc>
                        <a:spcBef>
                          <a:spcPts val="1200"/>
                        </a:spcBef>
                        <a:spcAft>
                          <a:spcPts val="12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1.0-1.02</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50000"/>
                        </a:lnSpc>
                        <a:spcBef>
                          <a:spcPts val="12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1.03-1.04</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50000"/>
                        </a:lnSpc>
                        <a:spcBef>
                          <a:spcPts val="12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1.04-1.07</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a:lnSpc>
                          <a:spcPct val="150000"/>
                        </a:lnSpc>
                        <a:spcBef>
                          <a:spcPts val="12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&gt; 1.07</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394610553"/>
                  </a:ext>
                </a:extLst>
              </a:tr>
              <a:tr h="658134">
                <a:tc>
                  <a:txBody>
                    <a:bodyPr/>
                    <a:lstStyle/>
                    <a:p>
                      <a:pPr marL="0" marR="0" algn="ctr">
                        <a:lnSpc>
                          <a:spcPct val="150000"/>
                        </a:lnSpc>
                        <a:spcBef>
                          <a:spcPts val="1200"/>
                        </a:spcBef>
                        <a:spcAft>
                          <a:spcPts val="12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Risk Level</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1200"/>
                        </a:spcBef>
                        <a:spcAft>
                          <a:spcPts val="1200"/>
                        </a:spcAft>
                      </a:pPr>
                      <a:r>
                        <a:rPr lang="en-US" sz="24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Low</a:t>
                      </a:r>
                    </a:p>
                  </a:txBody>
                  <a:tcPr marL="68580" marR="68580" marT="0" marB="0" anchor="ctr"/>
                </a:tc>
                <a:tc>
                  <a:txBody>
                    <a:bodyPr/>
                    <a:lstStyle/>
                    <a:p>
                      <a:pPr marL="0" marR="0" algn="ctr">
                        <a:lnSpc>
                          <a:spcPct val="150000"/>
                        </a:lnSpc>
                        <a:spcBef>
                          <a:spcPts val="1200"/>
                        </a:spcBef>
                        <a:spcAft>
                          <a:spcPts val="1200"/>
                        </a:spcAft>
                      </a:pPr>
                      <a:r>
                        <a:rPr lang="en-US" sz="2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Moderate</a:t>
                      </a:r>
                    </a:p>
                  </a:txBody>
                  <a:tcPr marL="68580" marR="68580" marT="0" marB="0" anchor="ctr"/>
                </a:tc>
                <a:tc>
                  <a:txBody>
                    <a:bodyPr/>
                    <a:lstStyle/>
                    <a:p>
                      <a:pPr marL="0" marR="0" algn="ctr">
                        <a:lnSpc>
                          <a:spcPct val="150000"/>
                        </a:lnSpc>
                        <a:spcBef>
                          <a:spcPts val="1200"/>
                        </a:spcBef>
                        <a:spcAft>
                          <a:spcPts val="1200"/>
                        </a:spcAft>
                      </a:pPr>
                      <a:r>
                        <a:rPr lang="en-US" sz="2400" b="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a:t>
                      </a:r>
                    </a:p>
                  </a:txBody>
                  <a:tcPr marL="68580" marR="68580" marT="0" marB="0" anchor="ctr"/>
                </a:tc>
                <a:tc>
                  <a:txBody>
                    <a:bodyPr/>
                    <a:lstStyle/>
                    <a:p>
                      <a:pPr marL="0" marR="0" algn="ctr">
                        <a:lnSpc>
                          <a:spcPct val="150000"/>
                        </a:lnSpc>
                        <a:spcBef>
                          <a:spcPts val="1200"/>
                        </a:spcBef>
                        <a:spcAft>
                          <a:spcPts val="1200"/>
                        </a:spcAft>
                      </a:pPr>
                      <a:r>
                        <a:rPr lang="en-US" sz="24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High</a:t>
                      </a:r>
                    </a:p>
                  </a:txBody>
                  <a:tcPr marL="68580" marR="68580" marT="0" marB="0" anchor="ctr"/>
                </a:tc>
                <a:tc>
                  <a:txBody>
                    <a:bodyPr/>
                    <a:lstStyle/>
                    <a:p>
                      <a:pPr marL="0" marR="0" algn="ctr">
                        <a:lnSpc>
                          <a:spcPct val="150000"/>
                        </a:lnSpc>
                        <a:spcBef>
                          <a:spcPts val="1200"/>
                        </a:spcBef>
                        <a:spcAft>
                          <a:spcPts val="1200"/>
                        </a:spcAft>
                      </a:pPr>
                      <a:r>
                        <a:rPr lang="en-US" sz="24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Severe</a:t>
                      </a:r>
                    </a:p>
                  </a:txBody>
                  <a:tcPr marL="68580" marR="68580" marT="0" marB="0" anchor="ctr"/>
                </a:tc>
                <a:extLst>
                  <a:ext uri="{0D108BD9-81ED-4DB2-BD59-A6C34878D82A}">
                    <a16:rowId xmlns:a16="http://schemas.microsoft.com/office/drawing/2014/main" val="2837561283"/>
                  </a:ext>
                </a:extLst>
              </a:tr>
            </a:tbl>
          </a:graphicData>
        </a:graphic>
      </p:graphicFrame>
    </p:spTree>
    <p:extLst>
      <p:ext uri="{BB962C8B-B14F-4D97-AF65-F5344CB8AC3E}">
        <p14:creationId xmlns:p14="http://schemas.microsoft.com/office/powerpoint/2010/main" val="11420072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p:txBody>
          <a:bodyPr>
            <a:normAutofit/>
          </a:bodyPr>
          <a:lstStyle/>
          <a:p>
            <a:r>
              <a:rPr lang="en-US" b="1" dirty="0"/>
              <a:t>Section 5:</a:t>
            </a:r>
            <a:br>
              <a:rPr lang="en-US" b="1" dirty="0"/>
            </a:b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Heat-illness prevention strategies </a:t>
            </a:r>
            <a:endParaRPr lang="en-US" b="1" dirty="0"/>
          </a:p>
        </p:txBody>
      </p:sp>
      <p:sp>
        <p:nvSpPr>
          <p:cNvPr id="7" name="Text Placeholder 6">
            <a:extLst>
              <a:ext uri="{FF2B5EF4-FFF2-40B4-BE49-F238E27FC236}">
                <a16:creationId xmlns:a16="http://schemas.microsoft.com/office/drawing/2014/main" id="{0DBB8F01-F133-4318-8B58-E1E4C66979E4}"/>
              </a:ext>
            </a:extLst>
          </p:cNvPr>
          <p:cNvSpPr>
            <a:spLocks noGrp="1"/>
          </p:cNvSpPr>
          <p:nvPr>
            <p:ph type="body" idx="1"/>
          </p:nvPr>
        </p:nvSpPr>
        <p:spPr/>
        <p:txBody>
          <a:bodyPr>
            <a:normAutofit/>
          </a:bodyPr>
          <a:lstStyle/>
          <a:p>
            <a:endParaRPr lang="en-US" sz="4400" dirty="0"/>
          </a:p>
        </p:txBody>
      </p:sp>
    </p:spTree>
    <p:extLst>
      <p:ext uri="{BB962C8B-B14F-4D97-AF65-F5344CB8AC3E}">
        <p14:creationId xmlns:p14="http://schemas.microsoft.com/office/powerpoint/2010/main" val="9950841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2157" y="260814"/>
            <a:ext cx="11047414" cy="1325563"/>
          </a:xfrm>
        </p:spPr>
        <p:txBody>
          <a:bodyPr>
            <a:normAutofit/>
          </a:bodyPr>
          <a:lstStyle/>
          <a:p>
            <a:r>
              <a:rPr lang="en-US" sz="4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Implementing Heat-illness Prevention Strategies</a:t>
            </a:r>
            <a:endParaRPr lang="en-US" sz="4000" dirty="0"/>
          </a:p>
        </p:txBody>
      </p:sp>
      <p:sp>
        <p:nvSpPr>
          <p:cNvPr id="6" name="Content Placeholder 5"/>
          <p:cNvSpPr>
            <a:spLocks noGrp="1"/>
          </p:cNvSpPr>
          <p:nvPr>
            <p:ph sz="half" idx="2"/>
          </p:nvPr>
        </p:nvSpPr>
        <p:spPr>
          <a:xfrm>
            <a:off x="572157" y="1491591"/>
            <a:ext cx="11047414" cy="5173614"/>
          </a:xfrm>
        </p:spPr>
        <p:txBody>
          <a:bodyPr>
            <a:noAutofit/>
          </a:bodyPr>
          <a:lstStyle/>
          <a:p>
            <a:r>
              <a:rPr lang="en-US" sz="3600" dirty="0"/>
              <a:t>When the HQ is above 1.0, heat-illness prevention controls need to be implemented to protect workers.  </a:t>
            </a:r>
          </a:p>
          <a:p>
            <a:r>
              <a:rPr lang="en-US" sz="3600" dirty="0"/>
              <a:t>Heat-illness prevention strategies: 5 steps</a:t>
            </a:r>
          </a:p>
          <a:p>
            <a:pPr marL="971550" lvl="1" indent="-514350">
              <a:buFont typeface="+mj-lt"/>
              <a:buAutoNum type="arabicPeriod"/>
            </a:pPr>
            <a:r>
              <a:rPr lang="en-US" sz="3200" dirty="0"/>
              <a:t>Implement controls to reduce HQ &amp; risk level</a:t>
            </a:r>
          </a:p>
          <a:p>
            <a:pPr marL="971550" lvl="1" indent="-514350">
              <a:buFont typeface="+mj-lt"/>
              <a:buAutoNum type="arabicPeriod"/>
            </a:pPr>
            <a:r>
              <a:rPr lang="en-US" sz="3200" dirty="0"/>
              <a:t>Implement physiological monitoring with higher risk levels</a:t>
            </a:r>
          </a:p>
          <a:p>
            <a:pPr marL="971550" lvl="1" indent="-514350">
              <a:buFont typeface="+mj-lt"/>
              <a:buAutoNum type="arabicPeriod"/>
            </a:pPr>
            <a:r>
              <a:rPr lang="en-US" sz="3200" dirty="0"/>
              <a:t>Implement engineering controls</a:t>
            </a:r>
          </a:p>
          <a:p>
            <a:pPr marL="971550" lvl="1" indent="-514350">
              <a:buFont typeface="+mj-lt"/>
              <a:buAutoNum type="arabicPeriod"/>
            </a:pPr>
            <a:r>
              <a:rPr lang="en-US" sz="3200" dirty="0"/>
              <a:t>Implement administrative controls</a:t>
            </a:r>
          </a:p>
          <a:p>
            <a:pPr marL="971550" lvl="1" indent="-514350">
              <a:buFont typeface="+mj-lt"/>
              <a:buAutoNum type="arabicPeriod"/>
            </a:pPr>
            <a:r>
              <a:rPr lang="en-US" sz="3200" dirty="0"/>
              <a:t>Implement protective clothing &amp; equipment controls</a:t>
            </a:r>
          </a:p>
          <a:p>
            <a:pPr lvl="1"/>
            <a:endParaRPr lang="en-US" sz="3200" dirty="0"/>
          </a:p>
          <a:p>
            <a:endParaRPr lang="en-US" sz="3600" dirty="0"/>
          </a:p>
        </p:txBody>
      </p:sp>
    </p:spTree>
    <p:extLst>
      <p:ext uri="{BB962C8B-B14F-4D97-AF65-F5344CB8AC3E}">
        <p14:creationId xmlns:p14="http://schemas.microsoft.com/office/powerpoint/2010/main" val="10746117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Unacclimated workers</a:t>
            </a:r>
          </a:p>
        </p:txBody>
      </p:sp>
      <p:sp>
        <p:nvSpPr>
          <p:cNvPr id="8" name="Content Placeholder 7"/>
          <p:cNvSpPr>
            <a:spLocks noGrp="1"/>
          </p:cNvSpPr>
          <p:nvPr>
            <p:ph idx="1"/>
          </p:nvPr>
        </p:nvSpPr>
        <p:spPr>
          <a:xfrm>
            <a:off x="1148576" y="1690688"/>
            <a:ext cx="10405946" cy="4351338"/>
          </a:xfrm>
        </p:spPr>
        <p:txBody>
          <a:bodyPr>
            <a:normAutofit/>
          </a:bodyPr>
          <a:lstStyle/>
          <a:p>
            <a:pPr marL="0" indent="0">
              <a:buNone/>
            </a:pPr>
            <a:r>
              <a:rPr lang="en-US" sz="4000" dirty="0"/>
              <a:t>The heat-illness prevention strategies vary slightly for unacclimated workers.  </a:t>
            </a:r>
          </a:p>
          <a:p>
            <a:pPr marL="0" indent="0">
              <a:buNone/>
            </a:pPr>
            <a:r>
              <a:rPr lang="en-US" sz="4000" dirty="0"/>
              <a:t>If workers have not worked in a hot environment within the previous week, then those workers must be placed in an acclimatization program designed to gradually acclimate them to work in a hot environment.</a:t>
            </a:r>
          </a:p>
          <a:p>
            <a:pPr marL="0" indent="0">
              <a:buNone/>
            </a:pPr>
            <a:endParaRPr lang="en-US" sz="4000" dirty="0"/>
          </a:p>
        </p:txBody>
      </p:sp>
    </p:spTree>
    <p:extLst>
      <p:ext uri="{BB962C8B-B14F-4D97-AF65-F5344CB8AC3E}">
        <p14:creationId xmlns:p14="http://schemas.microsoft.com/office/powerpoint/2010/main" val="38828119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9358" y="353975"/>
            <a:ext cx="10515600" cy="671938"/>
          </a:xfrm>
        </p:spPr>
        <p:txBody>
          <a:bodyPr>
            <a:normAutofit fontScale="90000"/>
          </a:bodyPr>
          <a:lstStyle/>
          <a:p>
            <a:r>
              <a:rPr lang="en-US" sz="4000" b="1" dirty="0"/>
              <a:t>Step 1. Implement Controls to Reduce HQ &amp; Risk Level</a:t>
            </a:r>
            <a:endParaRPr lang="en-US" sz="4000" dirty="0"/>
          </a:p>
        </p:txBody>
      </p:sp>
      <p:sp>
        <p:nvSpPr>
          <p:cNvPr id="8" name="Text Placeholder 7"/>
          <p:cNvSpPr>
            <a:spLocks noGrp="1"/>
          </p:cNvSpPr>
          <p:nvPr>
            <p:ph type="body" idx="1"/>
          </p:nvPr>
        </p:nvSpPr>
        <p:spPr>
          <a:xfrm>
            <a:off x="627915" y="1090149"/>
            <a:ext cx="9698114" cy="526778"/>
          </a:xfrm>
        </p:spPr>
        <p:txBody>
          <a:bodyPr>
            <a:noAutofit/>
          </a:bodyPr>
          <a:lstStyle/>
          <a:p>
            <a:r>
              <a:rPr lang="en-US" sz="2800" dirty="0"/>
              <a:t>Examples of highly effective controls include:</a:t>
            </a:r>
          </a:p>
        </p:txBody>
      </p:sp>
      <p:sp>
        <p:nvSpPr>
          <p:cNvPr id="9" name="Content Placeholder 8"/>
          <p:cNvSpPr>
            <a:spLocks noGrp="1"/>
          </p:cNvSpPr>
          <p:nvPr>
            <p:ph sz="half" idx="2"/>
          </p:nvPr>
        </p:nvSpPr>
        <p:spPr>
          <a:xfrm>
            <a:off x="698267" y="1616927"/>
            <a:ext cx="11255840" cy="4951141"/>
          </a:xfrm>
        </p:spPr>
        <p:txBody>
          <a:bodyPr>
            <a:noAutofit/>
          </a:bodyPr>
          <a:lstStyle/>
          <a:p>
            <a:pPr marL="514350" lvl="0" indent="-514350">
              <a:buFont typeface="+mj-lt"/>
              <a:buAutoNum type="arabicPeriod"/>
            </a:pPr>
            <a:r>
              <a:rPr lang="en-US" sz="2600" dirty="0"/>
              <a:t>Suspend activities during the hottest part of the day and change to work schedule to cooler times of the day. </a:t>
            </a:r>
          </a:p>
          <a:p>
            <a:pPr marL="514350" lvl="0" indent="-514350">
              <a:buFont typeface="+mj-lt"/>
              <a:buAutoNum type="arabicPeriod"/>
            </a:pPr>
            <a:r>
              <a:rPr lang="en-US" sz="2600" dirty="0"/>
              <a:t>Provide shade or shelter from the sun and eliminate solar irradiance to 0 Watts/m</a:t>
            </a:r>
            <a:r>
              <a:rPr lang="en-US" sz="2600" baseline="30000" dirty="0"/>
              <a:t>2</a:t>
            </a:r>
            <a:r>
              <a:rPr lang="en-US" sz="2600" dirty="0"/>
              <a:t>.   </a:t>
            </a:r>
          </a:p>
          <a:p>
            <a:pPr marL="514350" lvl="0" indent="-514350">
              <a:buFont typeface="+mj-lt"/>
              <a:buAutoNum type="arabicPeriod"/>
            </a:pPr>
            <a:r>
              <a:rPr lang="en-US" sz="2600" dirty="0"/>
              <a:t>When feasible, eliminate use of chemical vapor-barrier coveralls, encapsulating suits and whole-body chemical protective suits during hottest parts of day.</a:t>
            </a:r>
          </a:p>
          <a:p>
            <a:pPr marL="514350" lvl="0" indent="-514350">
              <a:buFont typeface="+mj-lt"/>
              <a:buAutoNum type="arabicPeriod"/>
            </a:pPr>
            <a:r>
              <a:rPr lang="en-US" sz="2600" dirty="0"/>
              <a:t>When feasible, eliminate double clothing layers.</a:t>
            </a:r>
          </a:p>
          <a:p>
            <a:pPr marL="514350" lvl="0" indent="-514350">
              <a:buFont typeface="+mj-lt"/>
              <a:buAutoNum type="arabicPeriod"/>
            </a:pPr>
            <a:r>
              <a:rPr lang="en-US" sz="2600" dirty="0"/>
              <a:t>When feasible, use mechanical and powered equipment to reduce worker physical exertion, especially heavy exertion.  This includes the use of forklifts, hoists, earthmoving equipment (backhoes, loaders and excavators), conveyers, portable power tools (e.g., rotary auger in place of hand shoveling), etc.</a:t>
            </a:r>
          </a:p>
        </p:txBody>
      </p:sp>
    </p:spTree>
    <p:extLst>
      <p:ext uri="{BB962C8B-B14F-4D97-AF65-F5344CB8AC3E}">
        <p14:creationId xmlns:p14="http://schemas.microsoft.com/office/powerpoint/2010/main" val="3177337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584"/>
          </a:xfrm>
        </p:spPr>
        <p:txBody>
          <a:bodyPr>
            <a:normAutofit fontScale="90000"/>
          </a:bodyPr>
          <a:lstStyle/>
          <a:p>
            <a:r>
              <a:rPr lang="en-US" dirty="0"/>
              <a:t>Purpose and Scope</a:t>
            </a:r>
          </a:p>
        </p:txBody>
      </p:sp>
      <p:sp>
        <p:nvSpPr>
          <p:cNvPr id="3" name="Content Placeholder 2"/>
          <p:cNvSpPr>
            <a:spLocks noGrp="1"/>
          </p:cNvSpPr>
          <p:nvPr>
            <p:ph sz="half" idx="1"/>
          </p:nvPr>
        </p:nvSpPr>
        <p:spPr>
          <a:xfrm>
            <a:off x="1209963" y="1376218"/>
            <a:ext cx="10573761" cy="5327722"/>
          </a:xfrm>
        </p:spPr>
        <p:txBody>
          <a:bodyPr>
            <a:normAutofit/>
          </a:bodyPr>
          <a:lstStyle/>
          <a:p>
            <a:pPr marL="0" indent="0">
              <a:buNone/>
            </a:pPr>
            <a:r>
              <a:rPr lang="en-US" b="1" dirty="0"/>
              <a:t>Purpose</a:t>
            </a:r>
          </a:p>
          <a:p>
            <a:pPr marL="0" indent="0">
              <a:buNone/>
            </a:pPr>
            <a:r>
              <a:rPr lang="en-US" dirty="0"/>
              <a:t>This heat-illness prevention plan was developed to provide supervisors and workers with the training and tools to help protect them from heat-related exposures and illnesses.</a:t>
            </a:r>
          </a:p>
          <a:p>
            <a:pPr marL="0" indent="0">
              <a:buNone/>
            </a:pPr>
            <a:endParaRPr lang="en-US" sz="1100" dirty="0"/>
          </a:p>
          <a:p>
            <a:pPr marL="0" indent="0">
              <a:buNone/>
            </a:pPr>
            <a:r>
              <a:rPr lang="en-US" b="1" dirty="0"/>
              <a:t>Scope</a:t>
            </a:r>
          </a:p>
          <a:p>
            <a:pPr marL="0" indent="0">
              <a:buNone/>
            </a:pPr>
            <a:r>
              <a:rPr lang="en-US" dirty="0"/>
              <a:t>Each work site and job task can be unique and contain a number of heat stress hazards that must be addressed prior to the beginning work and during work activities.  Supervisors and workers are responsible for assessing these hazards and taking necessary corrective actions to reduce heat-related illnesses.</a:t>
            </a:r>
          </a:p>
          <a:p>
            <a:pPr marL="0" indent="0">
              <a:buNone/>
            </a:pPr>
            <a:endParaRPr lang="en-US" dirty="0"/>
          </a:p>
        </p:txBody>
      </p:sp>
      <p:sp>
        <p:nvSpPr>
          <p:cNvPr id="5" name="Text Placeholder 4"/>
          <p:cNvSpPr>
            <a:spLocks noGrp="1"/>
          </p:cNvSpPr>
          <p:nvPr>
            <p:ph type="body" sz="quarter" idx="13"/>
          </p:nvPr>
        </p:nvSpPr>
        <p:spPr>
          <a:xfrm>
            <a:off x="8880186" y="6381677"/>
            <a:ext cx="2903538" cy="322263"/>
          </a:xfrm>
        </p:spPr>
        <p:txBody>
          <a:bodyPr>
            <a:normAutofit fontScale="70000" lnSpcReduction="20000"/>
          </a:bodyPr>
          <a:lstStyle/>
          <a:p>
            <a:endParaRPr lang="en-US" dirty="0"/>
          </a:p>
        </p:txBody>
      </p:sp>
    </p:spTree>
    <p:extLst>
      <p:ext uri="{BB962C8B-B14F-4D97-AF65-F5344CB8AC3E}">
        <p14:creationId xmlns:p14="http://schemas.microsoft.com/office/powerpoint/2010/main" val="28693772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9238" y="331672"/>
            <a:ext cx="11082996" cy="671938"/>
          </a:xfrm>
        </p:spPr>
        <p:txBody>
          <a:bodyPr>
            <a:normAutofit/>
          </a:bodyPr>
          <a:lstStyle/>
          <a:p>
            <a:r>
              <a:rPr lang="en-US" sz="3600" b="1" dirty="0"/>
              <a:t>Additional examples of effective controls to reduce risk level</a:t>
            </a:r>
            <a:endParaRPr lang="en-US" sz="3600" dirty="0"/>
          </a:p>
        </p:txBody>
      </p:sp>
      <p:sp>
        <p:nvSpPr>
          <p:cNvPr id="9" name="Content Placeholder 8"/>
          <p:cNvSpPr>
            <a:spLocks noGrp="1"/>
          </p:cNvSpPr>
          <p:nvPr>
            <p:ph sz="half" idx="2"/>
          </p:nvPr>
        </p:nvSpPr>
        <p:spPr>
          <a:xfrm>
            <a:off x="659238" y="1182029"/>
            <a:ext cx="11255840" cy="4951141"/>
          </a:xfrm>
        </p:spPr>
        <p:txBody>
          <a:bodyPr>
            <a:noAutofit/>
          </a:bodyPr>
          <a:lstStyle/>
          <a:p>
            <a:pPr marL="514350" lvl="0" indent="-514350">
              <a:buFont typeface="+mj-lt"/>
              <a:buAutoNum type="arabicPeriod" startAt="6"/>
            </a:pPr>
            <a:r>
              <a:rPr lang="en-US" dirty="0"/>
              <a:t>When feasible, change the work-rest schedule to ensure workers receive adequate rest breaks, which will decrease accumulation of body heat. [MODERATELY TO HIGHLY EFFECTIVE]</a:t>
            </a:r>
          </a:p>
          <a:p>
            <a:pPr marL="514350" lvl="0" indent="-514350">
              <a:buFont typeface="+mj-lt"/>
              <a:buAutoNum type="arabicPeriod" startAt="6"/>
            </a:pPr>
            <a:r>
              <a:rPr lang="en-US" dirty="0"/>
              <a:t>If air temperatures are below 95 </a:t>
            </a:r>
            <a:r>
              <a:rPr lang="en-US" dirty="0">
                <a:sym typeface="Symbol" panose="05050102010706020507" pitchFamily="18" charset="2"/>
              </a:rPr>
              <a:t></a:t>
            </a:r>
            <a:r>
              <a:rPr lang="en-US" dirty="0"/>
              <a:t>F (skin temperature) and air velocities are less than 1-2 mph, then increasing the air velocity at workers using portable fans can be an effective control to increase cooling. Caution: If air temperatures are above 95 </a:t>
            </a:r>
            <a:r>
              <a:rPr lang="en-US" dirty="0">
                <a:sym typeface="Symbol" panose="05050102010706020507" pitchFamily="18" charset="2"/>
              </a:rPr>
              <a:t></a:t>
            </a:r>
            <a:r>
              <a:rPr lang="en-US" dirty="0"/>
              <a:t>F, then heat will be added to workers by convection, which puts them at risk of heat stress. [MODERATELY EFFECTIVE]</a:t>
            </a:r>
          </a:p>
          <a:p>
            <a:pPr marL="514350" lvl="0" indent="-514350">
              <a:buFont typeface="+mj-lt"/>
              <a:buAutoNum type="arabicPeriod" startAt="6"/>
            </a:pPr>
            <a:r>
              <a:rPr lang="en-US" dirty="0"/>
              <a:t>When feasible, adjust work clothing to lighter, more breathable cotton fabrics or change coveralls to a more breathable material. [SLIGHTLY EFFECTIVE]</a:t>
            </a:r>
          </a:p>
        </p:txBody>
      </p:sp>
    </p:spTree>
    <p:extLst>
      <p:ext uri="{BB962C8B-B14F-4D97-AF65-F5344CB8AC3E}">
        <p14:creationId xmlns:p14="http://schemas.microsoft.com/office/powerpoint/2010/main" val="35809862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Step 2. When Risk Level is High Incorporate Physiological Monitoring</a:t>
            </a:r>
            <a:endParaRPr lang="en-US" dirty="0"/>
          </a:p>
        </p:txBody>
      </p:sp>
      <p:sp>
        <p:nvSpPr>
          <p:cNvPr id="4" name="Content Placeholder 3"/>
          <p:cNvSpPr>
            <a:spLocks noGrp="1"/>
          </p:cNvSpPr>
          <p:nvPr>
            <p:ph sz="half" idx="2"/>
          </p:nvPr>
        </p:nvSpPr>
        <p:spPr>
          <a:xfrm>
            <a:off x="839788" y="2062976"/>
            <a:ext cx="10537827" cy="4126687"/>
          </a:xfrm>
        </p:spPr>
        <p:txBody>
          <a:bodyPr>
            <a:normAutofit/>
          </a:bodyPr>
          <a:lstStyle/>
          <a:p>
            <a:r>
              <a:rPr lang="en-US" sz="4000" dirty="0"/>
              <a:t>When risk level is high, very high or severe, then implement physiological monitoring</a:t>
            </a:r>
          </a:p>
          <a:p>
            <a:pPr lvl="1"/>
            <a:r>
              <a:rPr lang="en-US" sz="3600" b="1" dirty="0"/>
              <a:t>Oral body temperature</a:t>
            </a:r>
          </a:p>
          <a:p>
            <a:pPr lvl="1"/>
            <a:r>
              <a:rPr lang="en-US" sz="3600" b="1" dirty="0"/>
              <a:t>Heart rate recovery</a:t>
            </a:r>
          </a:p>
        </p:txBody>
      </p:sp>
      <p:sp>
        <p:nvSpPr>
          <p:cNvPr id="5" name="Text Placeholder 4"/>
          <p:cNvSpPr>
            <a:spLocks noGrp="1"/>
          </p:cNvSpPr>
          <p:nvPr>
            <p:ph type="body" sz="quarter" idx="3"/>
          </p:nvPr>
        </p:nvSpPr>
        <p:spPr>
          <a:xfrm>
            <a:off x="6528964" y="4010140"/>
            <a:ext cx="5183188" cy="963226"/>
          </a:xfrm>
          <a:solidFill>
            <a:schemeClr val="accent4">
              <a:lumMod val="20000"/>
              <a:lumOff val="80000"/>
            </a:schemeClr>
          </a:solidFill>
        </p:spPr>
        <p:txBody>
          <a:bodyPr>
            <a:noAutofit/>
          </a:bodyPr>
          <a:lstStyle/>
          <a:p>
            <a:r>
              <a:rPr lang="en-US" sz="2800" b="0" dirty="0"/>
              <a:t>Additional Monitoring for </a:t>
            </a:r>
            <a:r>
              <a:rPr lang="en-US" sz="2800" b="0" u="sng" dirty="0"/>
              <a:t>Dehydration (See Training Section)</a:t>
            </a:r>
          </a:p>
        </p:txBody>
      </p:sp>
      <p:sp>
        <p:nvSpPr>
          <p:cNvPr id="6" name="Content Placeholder 5"/>
          <p:cNvSpPr>
            <a:spLocks noGrp="1"/>
          </p:cNvSpPr>
          <p:nvPr>
            <p:ph sz="quarter" idx="4"/>
          </p:nvPr>
        </p:nvSpPr>
        <p:spPr>
          <a:xfrm>
            <a:off x="6528964" y="4973367"/>
            <a:ext cx="5183188" cy="1216296"/>
          </a:xfrm>
          <a:solidFill>
            <a:schemeClr val="accent4">
              <a:lumMod val="20000"/>
              <a:lumOff val="80000"/>
            </a:schemeClr>
          </a:solidFill>
        </p:spPr>
        <p:txBody>
          <a:bodyPr/>
          <a:lstStyle/>
          <a:p>
            <a:r>
              <a:rPr lang="en-US" dirty="0"/>
              <a:t>Body weight</a:t>
            </a:r>
          </a:p>
          <a:p>
            <a:r>
              <a:rPr lang="en-US" dirty="0"/>
              <a:t>Workers can monitor urine color</a:t>
            </a:r>
          </a:p>
        </p:txBody>
      </p:sp>
    </p:spTree>
    <p:extLst>
      <p:ext uri="{BB962C8B-B14F-4D97-AF65-F5344CB8AC3E}">
        <p14:creationId xmlns:p14="http://schemas.microsoft.com/office/powerpoint/2010/main" val="2449821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7222544" cy="839207"/>
          </a:xfrm>
        </p:spPr>
        <p:txBody>
          <a:bodyPr>
            <a:normAutofit fontScale="90000"/>
          </a:bodyPr>
          <a:lstStyle/>
          <a:p>
            <a:r>
              <a:rPr lang="en-US" b="1" i="1" dirty="0"/>
              <a:t>Recovery Heart Rate (Pulse Rate)</a:t>
            </a:r>
          </a:p>
        </p:txBody>
      </p:sp>
      <p:sp>
        <p:nvSpPr>
          <p:cNvPr id="4" name="Content Placeholder 3"/>
          <p:cNvSpPr>
            <a:spLocks noGrp="1"/>
          </p:cNvSpPr>
          <p:nvPr>
            <p:ph sz="half" idx="2"/>
          </p:nvPr>
        </p:nvSpPr>
        <p:spPr>
          <a:xfrm>
            <a:off x="717124" y="1204332"/>
            <a:ext cx="11218570" cy="5460873"/>
          </a:xfrm>
        </p:spPr>
        <p:txBody>
          <a:bodyPr>
            <a:noAutofit/>
          </a:bodyPr>
          <a:lstStyle/>
          <a:p>
            <a:pPr marL="0" indent="0">
              <a:buNone/>
            </a:pPr>
            <a:r>
              <a:rPr lang="en-US" u="sng" dirty="0"/>
              <a:t>Guidelines</a:t>
            </a:r>
          </a:p>
          <a:p>
            <a:pPr lvl="0"/>
            <a:r>
              <a:rPr lang="en-US" dirty="0"/>
              <a:t>If the pulse rate does not drop to below 110 bpm during the test, then this indicates heat stress conditions are above an acceptable level.  </a:t>
            </a:r>
          </a:p>
          <a:p>
            <a:pPr lvl="1"/>
            <a:r>
              <a:rPr lang="en-US" sz="2800" dirty="0"/>
              <a:t>The resting heart rate is too high, which indicates the work rate is too high for the individual.</a:t>
            </a:r>
          </a:p>
          <a:p>
            <a:pPr lvl="0"/>
            <a:r>
              <a:rPr lang="en-US" dirty="0"/>
              <a:t>With a starting pulse rate above 110 bpm, if the difference between two-minute intervals is less than 10 bpm, then this also indicates heat stress conditions are above an acceptable level.  </a:t>
            </a:r>
          </a:p>
          <a:p>
            <a:pPr lvl="1"/>
            <a:r>
              <a:rPr lang="en-US" sz="2800" dirty="0"/>
              <a:t>The heart rate is not effectively recovering at rest, which also indicates the work rate is too high for the individual.  It could also indicate dehydration.</a:t>
            </a:r>
          </a:p>
        </p:txBody>
      </p:sp>
    </p:spTree>
    <p:extLst>
      <p:ext uri="{BB962C8B-B14F-4D97-AF65-F5344CB8AC3E}">
        <p14:creationId xmlns:p14="http://schemas.microsoft.com/office/powerpoint/2010/main" val="1446880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9285519" cy="839207"/>
          </a:xfrm>
        </p:spPr>
        <p:txBody>
          <a:bodyPr>
            <a:normAutofit/>
          </a:bodyPr>
          <a:lstStyle/>
          <a:p>
            <a:r>
              <a:rPr lang="en-US" b="1" dirty="0"/>
              <a:t>Methods for Collecting Pulse Rate</a:t>
            </a:r>
          </a:p>
        </p:txBody>
      </p:sp>
      <p:sp>
        <p:nvSpPr>
          <p:cNvPr id="4" name="Content Placeholder 3"/>
          <p:cNvSpPr>
            <a:spLocks noGrp="1"/>
          </p:cNvSpPr>
          <p:nvPr>
            <p:ph sz="half" idx="2"/>
          </p:nvPr>
        </p:nvSpPr>
        <p:spPr>
          <a:xfrm>
            <a:off x="839786" y="1326996"/>
            <a:ext cx="10694873" cy="4985331"/>
          </a:xfrm>
        </p:spPr>
        <p:txBody>
          <a:bodyPr>
            <a:normAutofit/>
          </a:bodyPr>
          <a:lstStyle/>
          <a:p>
            <a:r>
              <a:rPr lang="en-US" sz="3200" dirty="0"/>
              <a:t>The pulse rate can be collected manually</a:t>
            </a:r>
          </a:p>
          <a:p>
            <a:r>
              <a:rPr lang="en-US" sz="3200" dirty="0"/>
              <a:t>A reliable and accurate clinical pulse rate device for the finger, wrist or chest is recommended.  </a:t>
            </a:r>
          </a:p>
          <a:p>
            <a:pPr lvl="1"/>
            <a:r>
              <a:rPr lang="en-US" sz="2800" dirty="0"/>
              <a:t>Use the guidelines provided by the device manufacture when collecting pulse rates.</a:t>
            </a:r>
          </a:p>
          <a:p>
            <a:r>
              <a:rPr lang="en-US" sz="3200" dirty="0"/>
              <a:t>Collect pulse rate at start of rest break</a:t>
            </a:r>
          </a:p>
          <a:p>
            <a:r>
              <a:rPr lang="en-US" sz="3200" dirty="0"/>
              <a:t>As the pulse rate will change with time, it is important to collect the pulse rate within a consistent and short interval (e.g., 5 to 10 seconds).  </a:t>
            </a:r>
          </a:p>
          <a:p>
            <a:endParaRPr lang="en-US" sz="3200" dirty="0"/>
          </a:p>
          <a:p>
            <a:endParaRPr lang="en-US" sz="3200" dirty="0"/>
          </a:p>
        </p:txBody>
      </p:sp>
      <p:sp>
        <p:nvSpPr>
          <p:cNvPr id="3" name="Text Placeholder 2"/>
          <p:cNvSpPr>
            <a:spLocks noGrp="1"/>
          </p:cNvSpPr>
          <p:nvPr>
            <p:ph type="body" sz="quarter" idx="3"/>
          </p:nvPr>
        </p:nvSpPr>
        <p:spPr>
          <a:xfrm>
            <a:off x="9915182" y="1326995"/>
            <a:ext cx="2016086" cy="360151"/>
          </a:xfrm>
        </p:spPr>
        <p:txBody>
          <a:bodyPr>
            <a:normAutofit/>
          </a:bodyPr>
          <a:lstStyle/>
          <a:p>
            <a:pPr algn="ctr"/>
            <a:r>
              <a:rPr lang="en-US" sz="1400" b="0" dirty="0"/>
              <a:t>Heart rate pulse (Clipart)</a:t>
            </a:r>
          </a:p>
        </p:txBody>
      </p:sp>
      <p:pic>
        <p:nvPicPr>
          <p:cNvPr id="5" name="Content Placeholder 4" descr="Heart rate pulse (Clipart)" title="Heart rate pulse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10060010" y="123717"/>
            <a:ext cx="1762698" cy="1322022"/>
          </a:xfrm>
        </p:spPr>
      </p:pic>
    </p:spTree>
    <p:extLst>
      <p:ext uri="{BB962C8B-B14F-4D97-AF65-F5344CB8AC3E}">
        <p14:creationId xmlns:p14="http://schemas.microsoft.com/office/powerpoint/2010/main" val="4022942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Manually Counting Pulse Rate</a:t>
            </a:r>
          </a:p>
        </p:txBody>
      </p:sp>
      <p:sp>
        <p:nvSpPr>
          <p:cNvPr id="4" name="Content Placeholder 3"/>
          <p:cNvSpPr>
            <a:spLocks noGrp="1"/>
          </p:cNvSpPr>
          <p:nvPr>
            <p:ph sz="half" idx="2"/>
          </p:nvPr>
        </p:nvSpPr>
        <p:spPr>
          <a:xfrm>
            <a:off x="839788" y="1690688"/>
            <a:ext cx="7144485" cy="4498975"/>
          </a:xfrm>
        </p:spPr>
        <p:txBody>
          <a:bodyPr>
            <a:normAutofit/>
          </a:bodyPr>
          <a:lstStyle/>
          <a:p>
            <a:r>
              <a:rPr lang="en-US" dirty="0"/>
              <a:t>Count the pulses at the inner wrist just below the palm on the thumb or neck to the side of the windpipe over a 30 second timed interval (e.g., using a stopwatch). </a:t>
            </a:r>
          </a:p>
          <a:p>
            <a:r>
              <a:rPr lang="en-US" dirty="0"/>
              <a:t>Use the index and middle fingers to detect a pulse and do not start counting until a reliable pulse can be detected.  A slight amount of pressure may be necessary.  </a:t>
            </a:r>
          </a:p>
          <a:p>
            <a:r>
              <a:rPr lang="en-US" dirty="0"/>
              <a:t>The number of pulses is then multiplied by 2 to give the pulse rate in bpm.</a:t>
            </a:r>
          </a:p>
          <a:p>
            <a:endParaRPr lang="en-US" dirty="0"/>
          </a:p>
        </p:txBody>
      </p:sp>
      <p:sp>
        <p:nvSpPr>
          <p:cNvPr id="5" name="Text Placeholder 4"/>
          <p:cNvSpPr>
            <a:spLocks noGrp="1"/>
          </p:cNvSpPr>
          <p:nvPr>
            <p:ph type="body" sz="quarter" idx="3"/>
          </p:nvPr>
        </p:nvSpPr>
        <p:spPr>
          <a:xfrm>
            <a:off x="8857560" y="6189663"/>
            <a:ext cx="2787268" cy="356786"/>
          </a:xfrm>
        </p:spPr>
        <p:txBody>
          <a:bodyPr>
            <a:normAutofit fontScale="92500" lnSpcReduction="20000"/>
          </a:bodyPr>
          <a:lstStyle/>
          <a:p>
            <a:pPr algn="ctr"/>
            <a:r>
              <a:rPr lang="en-US" dirty="0"/>
              <a:t>Check pulse (Clipart)</a:t>
            </a:r>
          </a:p>
        </p:txBody>
      </p:sp>
      <p:pic>
        <p:nvPicPr>
          <p:cNvPr id="8" name="Content Placeholder 7" descr="Check pulse (Clipart)" title="Check pulse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449938" y="352219"/>
            <a:ext cx="3415228" cy="5484015"/>
          </a:xfrm>
        </p:spPr>
      </p:pic>
    </p:spTree>
    <p:extLst>
      <p:ext uri="{BB962C8B-B14F-4D97-AF65-F5344CB8AC3E}">
        <p14:creationId xmlns:p14="http://schemas.microsoft.com/office/powerpoint/2010/main" val="13249786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6342" y="209009"/>
            <a:ext cx="10515600" cy="526972"/>
          </a:xfrm>
        </p:spPr>
        <p:txBody>
          <a:bodyPr>
            <a:normAutofit/>
          </a:bodyPr>
          <a:lstStyle/>
          <a:p>
            <a:pPr algn="ctr"/>
            <a:r>
              <a:rPr lang="en-US" sz="2800" b="1" dirty="0"/>
              <a:t>Table 14. Collection and Interpretation of Pulse Rates</a:t>
            </a:r>
            <a:endParaRPr lang="en-US" sz="2800" dirty="0"/>
          </a:p>
        </p:txBody>
      </p:sp>
      <p:graphicFrame>
        <p:nvGraphicFramePr>
          <p:cNvPr id="9" name="Content Placeholder 8" descr="Table 14. Collection and Interpretation of Pulse Rates" title="Table 14. Collection and Interpretation of Pulse Rates"/>
          <p:cNvGraphicFramePr>
            <a:graphicFrameLocks noGrp="1"/>
          </p:cNvGraphicFramePr>
          <p:nvPr>
            <p:ph idx="1"/>
            <p:extLst>
              <p:ext uri="{D42A27DB-BD31-4B8C-83A1-F6EECF244321}">
                <p14:modId xmlns:p14="http://schemas.microsoft.com/office/powerpoint/2010/main" val="2089856582"/>
              </p:ext>
            </p:extLst>
          </p:nvPr>
        </p:nvGraphicFramePr>
        <p:xfrm>
          <a:off x="133815" y="735981"/>
          <a:ext cx="11920653" cy="5943598"/>
        </p:xfrm>
        <a:graphic>
          <a:graphicData uri="http://schemas.openxmlformats.org/drawingml/2006/table">
            <a:tbl>
              <a:tblPr firstRow="1" bandRow="1">
                <a:tableStyleId>{5C22544A-7EE6-4342-B048-85BDC9FD1C3A}</a:tableStyleId>
              </a:tblPr>
              <a:tblGrid>
                <a:gridCol w="2475570">
                  <a:extLst>
                    <a:ext uri="{9D8B030D-6E8A-4147-A177-3AD203B41FA5}">
                      <a16:colId xmlns:a16="http://schemas.microsoft.com/office/drawing/2014/main" val="777458291"/>
                    </a:ext>
                  </a:extLst>
                </a:gridCol>
                <a:gridCol w="9445083">
                  <a:extLst>
                    <a:ext uri="{9D8B030D-6E8A-4147-A177-3AD203B41FA5}">
                      <a16:colId xmlns:a16="http://schemas.microsoft.com/office/drawing/2014/main" val="3898983313"/>
                    </a:ext>
                  </a:extLst>
                </a:gridCol>
              </a:tblGrid>
              <a:tr h="503680">
                <a:tc>
                  <a:txBody>
                    <a:bodyPr/>
                    <a:lstStyle/>
                    <a:p>
                      <a:pPr marL="0" marR="0" algn="ctr">
                        <a:lnSpc>
                          <a:spcPct val="150000"/>
                        </a:lnSpc>
                        <a:spcBef>
                          <a:spcPts val="600"/>
                        </a:spcBef>
                        <a:spcAft>
                          <a:spcPts val="60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Instructions</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6365627"/>
                  </a:ext>
                </a:extLst>
              </a:tr>
              <a:tr h="683074">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Schedule times for collection</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During the hottest times of the workday, collect pulse rates at least every hour.  Under severe conditions, the cycle should be at least every 30 minutes.  Collect at the start of the rest break, within the first few minutes.</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2809064"/>
                  </a:ext>
                </a:extLst>
              </a:tr>
              <a:tr h="654195">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Collect initial pulse rate (P1)</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Have the work sit on a stool or chair and rest.  Collect the initial pulse rate within a few minutes after the worker has stopped working, at the start of the rest break.</a:t>
                      </a:r>
                      <a:endPar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722788"/>
                  </a:ext>
                </a:extLst>
              </a:tr>
              <a:tr h="430494">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P1</a:t>
                      </a:r>
                      <a:r>
                        <a:rPr lang="en-US" sz="14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 below 110 bpm</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 pulse rate is below 110 bpm, then resume normal work activities and work-rest schedule.</a:t>
                      </a:r>
                      <a:endPar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2988906"/>
                  </a:ext>
                </a:extLst>
              </a:tr>
              <a:tr h="654195">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P1 is above 110 bpm</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 pulse rate is above 110 bpm, then evaluate heart rate recovery by collecting two additional pulse rate measurements at two-minute intervals.</a:t>
                      </a:r>
                      <a:endPar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0924612"/>
                  </a:ext>
                </a:extLst>
              </a:tr>
              <a:tr h="1382473">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differences between 2-minute intervals is </a:t>
                      </a:r>
                      <a:r>
                        <a:rPr lang="en-US" sz="1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greater</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than 10 bpm and the pulse rate drops below 110 bpm</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differences between 2-minute intervals is </a:t>
                      </a:r>
                      <a:r>
                        <a:rPr lang="en-US" sz="1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greater than 10 bpm and the pulse rate drops below 110 bpm</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then resume normal work activities and work-rest schedule.</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7241449"/>
                  </a:ext>
                </a:extLst>
              </a:tr>
              <a:tr h="1635487">
                <a:tc>
                  <a:txBody>
                    <a:bodyPr/>
                    <a:lstStyle/>
                    <a:p>
                      <a:pPr marL="0" marR="0">
                        <a:lnSpc>
                          <a:spcPct val="150000"/>
                        </a:lnSpc>
                        <a:spcBef>
                          <a:spcPts val="600"/>
                        </a:spcBef>
                        <a:spcAft>
                          <a:spcPts val="60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differences between 2-minute intervals is </a:t>
                      </a:r>
                      <a:r>
                        <a:rPr lang="en-US" sz="1400"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less</a:t>
                      </a: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than 10 bpm</a:t>
                      </a:r>
                      <a:endParaRPr lang="en-US"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differences between 2-minute intervals is </a:t>
                      </a:r>
                      <a:r>
                        <a:rPr lang="en-US" sz="1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less than 10 bpm</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then suspend work and physical exertion within the hot environment and take immediate actions to cool his/her body temperature (e.g., move to a cool location with air movement and provide cool fluids). Monitor pulse rate and/or body temperature and continue cooling efforts until pulse rate drops below 90 bpm or body temperature returns to normal below 99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Seek medical attention if worker exhibits additional signs of heat exhaustion or pulse rate and/or temperature do not drop or continue to elevate at rest.</a:t>
                      </a:r>
                      <a:endPar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7790614"/>
                  </a:ext>
                </a:extLst>
              </a:tr>
            </a:tbl>
          </a:graphicData>
        </a:graphic>
      </p:graphicFrame>
    </p:spTree>
    <p:extLst>
      <p:ext uri="{BB962C8B-B14F-4D97-AF65-F5344CB8AC3E}">
        <p14:creationId xmlns:p14="http://schemas.microsoft.com/office/powerpoint/2010/main" val="122462248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Guidelines for Heart Rate Recovery</a:t>
            </a:r>
          </a:p>
        </p:txBody>
      </p:sp>
      <p:sp>
        <p:nvSpPr>
          <p:cNvPr id="3" name="Text Placeholder 2"/>
          <p:cNvSpPr>
            <a:spLocks noGrp="1"/>
          </p:cNvSpPr>
          <p:nvPr>
            <p:ph type="body" idx="1"/>
          </p:nvPr>
        </p:nvSpPr>
        <p:spPr>
          <a:xfrm>
            <a:off x="706581" y="2032581"/>
            <a:ext cx="5265523" cy="994583"/>
          </a:xfrm>
          <a:solidFill>
            <a:schemeClr val="accent6">
              <a:lumMod val="40000"/>
              <a:lumOff val="60000"/>
            </a:schemeClr>
          </a:solidFill>
        </p:spPr>
        <p:txBody>
          <a:bodyPr>
            <a:noAutofit/>
          </a:bodyPr>
          <a:lstStyle/>
          <a:p>
            <a:r>
              <a:rPr lang="en-US" sz="3200" dirty="0"/>
              <a:t>Within the first few minutes of rest</a:t>
            </a:r>
          </a:p>
        </p:txBody>
      </p:sp>
      <p:sp>
        <p:nvSpPr>
          <p:cNvPr id="4" name="Content Placeholder 3"/>
          <p:cNvSpPr>
            <a:spLocks noGrp="1"/>
          </p:cNvSpPr>
          <p:nvPr>
            <p:ph sz="half" idx="2"/>
          </p:nvPr>
        </p:nvSpPr>
        <p:spPr>
          <a:xfrm>
            <a:off x="6210301" y="2032580"/>
            <a:ext cx="5157787" cy="994583"/>
          </a:xfrm>
          <a:solidFill>
            <a:schemeClr val="accent6">
              <a:lumMod val="40000"/>
              <a:lumOff val="60000"/>
            </a:schemeClr>
          </a:solidFill>
        </p:spPr>
        <p:txBody>
          <a:bodyPr/>
          <a:lstStyle/>
          <a:p>
            <a:r>
              <a:rPr lang="en-US" dirty="0"/>
              <a:t>Your heart rate should drop to below 110 bpm</a:t>
            </a:r>
          </a:p>
        </p:txBody>
      </p:sp>
      <p:sp>
        <p:nvSpPr>
          <p:cNvPr id="5" name="Text Placeholder 4"/>
          <p:cNvSpPr>
            <a:spLocks noGrp="1"/>
          </p:cNvSpPr>
          <p:nvPr>
            <p:ph type="body" sz="quarter" idx="3"/>
          </p:nvPr>
        </p:nvSpPr>
        <p:spPr>
          <a:xfrm>
            <a:off x="706580" y="3371439"/>
            <a:ext cx="5265523" cy="1050932"/>
          </a:xfrm>
          <a:solidFill>
            <a:srgbClr val="FFC000"/>
          </a:solidFill>
        </p:spPr>
        <p:txBody>
          <a:bodyPr>
            <a:noAutofit/>
          </a:bodyPr>
          <a:lstStyle/>
          <a:p>
            <a:r>
              <a:rPr lang="en-US" sz="3200" dirty="0"/>
              <a:t>If it does not, then measure again at 2-minute intervals</a:t>
            </a:r>
          </a:p>
        </p:txBody>
      </p:sp>
      <p:sp>
        <p:nvSpPr>
          <p:cNvPr id="6" name="Content Placeholder 5"/>
          <p:cNvSpPr>
            <a:spLocks noGrp="1"/>
          </p:cNvSpPr>
          <p:nvPr>
            <p:ph sz="quarter" idx="4"/>
          </p:nvPr>
        </p:nvSpPr>
        <p:spPr>
          <a:xfrm>
            <a:off x="6210301" y="3371439"/>
            <a:ext cx="5157787" cy="1351815"/>
          </a:xfrm>
          <a:solidFill>
            <a:srgbClr val="FFC000"/>
          </a:solidFill>
        </p:spPr>
        <p:txBody>
          <a:bodyPr/>
          <a:lstStyle/>
          <a:p>
            <a:r>
              <a:rPr lang="en-US" dirty="0"/>
              <a:t>Your heart rate should drop by more than 10 bpm every 2-minutes</a:t>
            </a:r>
          </a:p>
        </p:txBody>
      </p:sp>
    </p:spTree>
    <p:extLst>
      <p:ext uri="{BB962C8B-B14F-4D97-AF65-F5344CB8AC3E}">
        <p14:creationId xmlns:p14="http://schemas.microsoft.com/office/powerpoint/2010/main" val="19261102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6163178" cy="839207"/>
          </a:xfrm>
        </p:spPr>
        <p:txBody>
          <a:bodyPr/>
          <a:lstStyle/>
          <a:p>
            <a:r>
              <a:rPr lang="en-US" b="1" i="1" dirty="0"/>
              <a:t>Oral Body Temperature</a:t>
            </a:r>
            <a:endParaRPr lang="en-US" dirty="0"/>
          </a:p>
        </p:txBody>
      </p:sp>
      <p:sp>
        <p:nvSpPr>
          <p:cNvPr id="4" name="Content Placeholder 3"/>
          <p:cNvSpPr>
            <a:spLocks noGrp="1"/>
          </p:cNvSpPr>
          <p:nvPr>
            <p:ph sz="half" idx="2"/>
          </p:nvPr>
        </p:nvSpPr>
        <p:spPr>
          <a:xfrm>
            <a:off x="717123" y="1204332"/>
            <a:ext cx="8614163" cy="5107995"/>
          </a:xfrm>
        </p:spPr>
        <p:txBody>
          <a:bodyPr>
            <a:normAutofit/>
          </a:bodyPr>
          <a:lstStyle/>
          <a:p>
            <a:pPr marL="0" indent="0">
              <a:buNone/>
            </a:pPr>
            <a:r>
              <a:rPr lang="en-US" sz="3600" u="sng" dirty="0"/>
              <a:t>Guidelines</a:t>
            </a:r>
          </a:p>
          <a:p>
            <a:r>
              <a:rPr lang="en-US" sz="3600" dirty="0"/>
              <a:t>Oral temperature should not exceed 99.5 </a:t>
            </a:r>
            <a:r>
              <a:rPr lang="en-US" sz="3600" dirty="0">
                <a:sym typeface="Symbol" panose="05050102010706020507" pitchFamily="18" charset="2"/>
              </a:rPr>
              <a:t></a:t>
            </a:r>
            <a:r>
              <a:rPr lang="en-US" sz="3600" dirty="0"/>
              <a:t>F</a:t>
            </a:r>
          </a:p>
          <a:p>
            <a:r>
              <a:rPr lang="en-US" sz="3600" dirty="0"/>
              <a:t>When the oral temperature is elevated above 99.1 </a:t>
            </a:r>
            <a:r>
              <a:rPr lang="en-US" sz="3600" dirty="0">
                <a:sym typeface="Symbol" panose="05050102010706020507" pitchFamily="18" charset="2"/>
              </a:rPr>
              <a:t></a:t>
            </a:r>
            <a:r>
              <a:rPr lang="en-US" sz="3600" dirty="0"/>
              <a:t>F: </a:t>
            </a:r>
          </a:p>
          <a:p>
            <a:pPr lvl="1"/>
            <a:r>
              <a:rPr lang="en-US" sz="3200" dirty="0"/>
              <a:t>Adjust the work-rest schedule to increase the frequency and duration of rest breaks or take other preventative measures</a:t>
            </a:r>
          </a:p>
        </p:txBody>
      </p:sp>
      <p:sp>
        <p:nvSpPr>
          <p:cNvPr id="5" name="Text Placeholder 4"/>
          <p:cNvSpPr>
            <a:spLocks noGrp="1"/>
          </p:cNvSpPr>
          <p:nvPr>
            <p:ph type="body" sz="quarter" idx="3"/>
          </p:nvPr>
        </p:nvSpPr>
        <p:spPr>
          <a:xfrm>
            <a:off x="9048229" y="6200775"/>
            <a:ext cx="2810348" cy="507916"/>
          </a:xfrm>
          <a:solidFill>
            <a:schemeClr val="bg1"/>
          </a:solidFill>
        </p:spPr>
        <p:txBody>
          <a:bodyPr>
            <a:normAutofit fontScale="47500" lnSpcReduction="20000"/>
          </a:bodyPr>
          <a:lstStyle/>
          <a:p>
            <a:pPr algn="ctr"/>
            <a:r>
              <a:rPr lang="en-US" sz="3600" dirty="0"/>
              <a:t>Oral thermometer (Stock Photo)</a:t>
            </a:r>
          </a:p>
        </p:txBody>
      </p:sp>
      <p:pic>
        <p:nvPicPr>
          <p:cNvPr id="3" name="Content Placeholder 2" descr="Image vectorielle gratuite: Thermomètre, Numériques ..."/>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412400" y="1841576"/>
            <a:ext cx="2082006" cy="4164012"/>
          </a:xfrm>
          <a:solidFill>
            <a:schemeClr val="bg1"/>
          </a:solidFill>
        </p:spPr>
      </p:pic>
    </p:spTree>
    <p:extLst>
      <p:ext uri="{BB962C8B-B14F-4D97-AF65-F5344CB8AC3E}">
        <p14:creationId xmlns:p14="http://schemas.microsoft.com/office/powerpoint/2010/main" val="32399196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5"/>
            <a:ext cx="9285519" cy="839207"/>
          </a:xfrm>
        </p:spPr>
        <p:txBody>
          <a:bodyPr>
            <a:normAutofit/>
          </a:bodyPr>
          <a:lstStyle/>
          <a:p>
            <a:r>
              <a:rPr lang="en-US" b="1" i="1" dirty="0"/>
              <a:t>Oral Body Temperature Measurement</a:t>
            </a:r>
            <a:endParaRPr lang="en-US" dirty="0"/>
          </a:p>
        </p:txBody>
      </p:sp>
      <p:sp>
        <p:nvSpPr>
          <p:cNvPr id="4" name="Content Placeholder 3"/>
          <p:cNvSpPr>
            <a:spLocks noGrp="1"/>
          </p:cNvSpPr>
          <p:nvPr>
            <p:ph sz="half" idx="2"/>
          </p:nvPr>
        </p:nvSpPr>
        <p:spPr>
          <a:xfrm>
            <a:off x="839787" y="1326996"/>
            <a:ext cx="7847013" cy="4985331"/>
          </a:xfrm>
        </p:spPr>
        <p:txBody>
          <a:bodyPr>
            <a:normAutofit/>
          </a:bodyPr>
          <a:lstStyle/>
          <a:p>
            <a:r>
              <a:rPr lang="en-US" dirty="0"/>
              <a:t>Use a reliable and accurate clinical thermometer according to the manufacturer’s instructions.  </a:t>
            </a:r>
          </a:p>
          <a:p>
            <a:pPr lvl="1"/>
            <a:r>
              <a:rPr lang="en-US" sz="2600" dirty="0"/>
              <a:t>Disposable oral thermometers; readings will take longer (e.g., 3-4 min).</a:t>
            </a:r>
          </a:p>
          <a:p>
            <a:pPr lvl="1"/>
            <a:r>
              <a:rPr lang="en-US" sz="2600" dirty="0"/>
              <a:t>Digital oral thermometers can deliver an accurate reading in as little as 30 seconds.  </a:t>
            </a:r>
          </a:p>
          <a:p>
            <a:r>
              <a:rPr lang="en-US" dirty="0"/>
              <a:t>Make sure the thermometer is stored in a cool environment below 95 </a:t>
            </a:r>
            <a:r>
              <a:rPr lang="en-US" dirty="0">
                <a:sym typeface="Symbol" panose="05050102010706020507" pitchFamily="18" charset="2"/>
              </a:rPr>
              <a:t></a:t>
            </a:r>
            <a:r>
              <a:rPr lang="en-US" dirty="0"/>
              <a:t>F.  </a:t>
            </a:r>
          </a:p>
          <a:p>
            <a:r>
              <a:rPr lang="en-US" dirty="0"/>
              <a:t>Do not take readings within 15-minutes of consuming hot or cool liquids and foods or if the worker is breathing heavy by mouth. </a:t>
            </a:r>
          </a:p>
          <a:p>
            <a:endParaRPr lang="en-US" dirty="0"/>
          </a:p>
        </p:txBody>
      </p:sp>
      <p:sp>
        <p:nvSpPr>
          <p:cNvPr id="3" name="Text Placeholder 2"/>
          <p:cNvSpPr>
            <a:spLocks noGrp="1"/>
          </p:cNvSpPr>
          <p:nvPr>
            <p:ph type="body" sz="quarter" idx="3"/>
          </p:nvPr>
        </p:nvSpPr>
        <p:spPr>
          <a:xfrm>
            <a:off x="8938657" y="3745735"/>
            <a:ext cx="3063738" cy="698308"/>
          </a:xfrm>
        </p:spPr>
        <p:txBody>
          <a:bodyPr>
            <a:normAutofit fontScale="85000" lnSpcReduction="20000"/>
          </a:bodyPr>
          <a:lstStyle/>
          <a:p>
            <a:pPr algn="ctr"/>
            <a:r>
              <a:rPr lang="en-US" dirty="0"/>
              <a:t>Oral Thermometer </a:t>
            </a:r>
          </a:p>
          <a:p>
            <a:pPr algn="ctr"/>
            <a:r>
              <a:rPr lang="en-US" dirty="0"/>
              <a:t>(Source: PHIL)</a:t>
            </a:r>
          </a:p>
        </p:txBody>
      </p:sp>
      <p:pic>
        <p:nvPicPr>
          <p:cNvPr id="5" name="Content Placeholder 4" descr="Oral Thermometer &#10;(Source: PHIL)&#10;" title="Oral Thermometer "/>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8938657" y="4583017"/>
            <a:ext cx="3063738" cy="1883884"/>
          </a:xfrm>
        </p:spPr>
      </p:pic>
    </p:spTree>
    <p:extLst>
      <p:ext uri="{BB962C8B-B14F-4D97-AF65-F5344CB8AC3E}">
        <p14:creationId xmlns:p14="http://schemas.microsoft.com/office/powerpoint/2010/main" val="11326404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6342" y="209009"/>
            <a:ext cx="10515600" cy="526972"/>
          </a:xfrm>
        </p:spPr>
        <p:txBody>
          <a:bodyPr>
            <a:normAutofit/>
          </a:bodyPr>
          <a:lstStyle/>
          <a:p>
            <a:pPr algn="ctr"/>
            <a:r>
              <a:rPr lang="en-US" sz="2800" b="1" dirty="0"/>
              <a:t>Table 13. Collection and Interpretation of Oral Temperatures</a:t>
            </a:r>
            <a:endParaRPr lang="en-US" sz="2800" dirty="0"/>
          </a:p>
        </p:txBody>
      </p:sp>
      <p:graphicFrame>
        <p:nvGraphicFramePr>
          <p:cNvPr id="9" name="Content Placeholder 8" descr="Table 13. Collection and Interpretation of Oral Temperatures" title="Table 13. Collection and Interpretation of Oral Temperatures"/>
          <p:cNvGraphicFramePr>
            <a:graphicFrameLocks noGrp="1"/>
          </p:cNvGraphicFramePr>
          <p:nvPr>
            <p:ph idx="1"/>
          </p:nvPr>
        </p:nvGraphicFramePr>
        <p:xfrm>
          <a:off x="133816" y="836342"/>
          <a:ext cx="11920653" cy="5813515"/>
        </p:xfrm>
        <a:graphic>
          <a:graphicData uri="http://schemas.openxmlformats.org/drawingml/2006/table">
            <a:tbl>
              <a:tblPr firstRow="1" bandRow="1">
                <a:tableStyleId>{5C22544A-7EE6-4342-B048-85BDC9FD1C3A}</a:tableStyleId>
              </a:tblPr>
              <a:tblGrid>
                <a:gridCol w="2421903">
                  <a:extLst>
                    <a:ext uri="{9D8B030D-6E8A-4147-A177-3AD203B41FA5}">
                      <a16:colId xmlns:a16="http://schemas.microsoft.com/office/drawing/2014/main" val="777458291"/>
                    </a:ext>
                  </a:extLst>
                </a:gridCol>
                <a:gridCol w="9498750">
                  <a:extLst>
                    <a:ext uri="{9D8B030D-6E8A-4147-A177-3AD203B41FA5}">
                      <a16:colId xmlns:a16="http://schemas.microsoft.com/office/drawing/2014/main" val="3898983313"/>
                    </a:ext>
                  </a:extLst>
                </a:gridCol>
              </a:tblGrid>
              <a:tr h="492813">
                <a:tc>
                  <a:txBody>
                    <a:bodyPr/>
                    <a:lstStyle/>
                    <a:p>
                      <a:pPr marL="0" marR="0" algn="ctr">
                        <a:lnSpc>
                          <a:spcPct val="150000"/>
                        </a:lnSpc>
                        <a:spcBef>
                          <a:spcPts val="600"/>
                        </a:spcBef>
                        <a:spcAft>
                          <a:spcPts val="6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Instructions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6365627"/>
                  </a:ext>
                </a:extLst>
              </a:tr>
              <a:tr h="668336">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Schedule times for collection</a:t>
                      </a: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During the hottest times of the workday, collect oral temperatures at least every hour.  Under severe conditions, the cycle should be at least every 30 minutes.</a:t>
                      </a:r>
                    </a:p>
                  </a:txBody>
                  <a:tcPr marL="68580" marR="68580" marT="0" marB="0"/>
                </a:tc>
                <a:extLst>
                  <a:ext uri="{0D108BD9-81ED-4DB2-BD59-A6C34878D82A}">
                    <a16:rowId xmlns:a16="http://schemas.microsoft.com/office/drawing/2014/main" val="1332809064"/>
                  </a:ext>
                </a:extLst>
              </a:tr>
              <a:tr h="958819">
                <a:tc>
                  <a:txBody>
                    <a:bodyPr/>
                    <a:lstStyle/>
                    <a:p>
                      <a:pPr marL="0" marR="0">
                        <a:lnSpc>
                          <a:spcPct val="150000"/>
                        </a:lnSpc>
                        <a:spcBef>
                          <a:spcPts val="600"/>
                        </a:spcBef>
                        <a:spcAft>
                          <a:spcPts val="600"/>
                        </a:spcAft>
                      </a:pPr>
                      <a:r>
                        <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Collect oral temperature</a:t>
                      </a: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worker is not breathing heavily by mouth, then collect oral temperature at a scheduled rest breaks, before consumption of fluids.</a:t>
                      </a:r>
                      <a:r>
                        <a:rPr lang="en-US" sz="1400" baseline="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worker is breathing heavily, then first drink fluids and collect temperature at end of rest break, 15-minutes after drinking fluids.</a:t>
                      </a:r>
                    </a:p>
                  </a:txBody>
                  <a:tcPr marL="68580" marR="68580" marT="0" marB="0"/>
                </a:tc>
                <a:extLst>
                  <a:ext uri="{0D108BD9-81ED-4DB2-BD59-A6C34878D82A}">
                    <a16:rowId xmlns:a16="http://schemas.microsoft.com/office/drawing/2014/main" val="419722788"/>
                  </a:ext>
                </a:extLst>
              </a:tr>
              <a:tr h="421206">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Reading less than 99.1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thermometer reading is less than 99.1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then resume normal work activities and work-rest schedule.</a:t>
                      </a:r>
                    </a:p>
                  </a:txBody>
                  <a:tcPr marL="68580" marR="68580" marT="0" marB="0"/>
                </a:tc>
                <a:extLst>
                  <a:ext uri="{0D108BD9-81ED-4DB2-BD59-A6C34878D82A}">
                    <a16:rowId xmlns:a16="http://schemas.microsoft.com/office/drawing/2014/main" val="2802988906"/>
                  </a:ext>
                </a:extLst>
              </a:tr>
              <a:tr h="668336">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Reading 99.2 to 99.5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thermometer reading is 99.2 to 99.5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then take precautionary measures to reduce heat stress (e.g., adjust work-rest schedule or implement additional controls)</a:t>
                      </a:r>
                    </a:p>
                  </a:txBody>
                  <a:tcPr marL="68580" marR="68580" marT="0" marB="0"/>
                </a:tc>
                <a:extLst>
                  <a:ext uri="{0D108BD9-81ED-4DB2-BD59-A6C34878D82A}">
                    <a16:rowId xmlns:a16="http://schemas.microsoft.com/office/drawing/2014/main" val="2090924612"/>
                  </a:ext>
                </a:extLst>
              </a:tr>
              <a:tr h="1595965">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Reading above 99.5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thermometer reading is above 99.5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then suspend work and physical exertion within the hot environment and take immediate actions to cool body temperature (e.g., relocate to a cool environment with air movement and provide cool fluids). Monitor body temperature and continue cooling efforts until body temperature returns to a normal temperature below 99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Seek medical attention if worker exhibits additional signs of heat exhaustion or temperature does not drop or continues to elevate at rest. </a:t>
                      </a:r>
                    </a:p>
                  </a:txBody>
                  <a:tcPr marL="68580" marR="68580" marT="0" marB="0"/>
                </a:tc>
                <a:extLst>
                  <a:ext uri="{0D108BD9-81ED-4DB2-BD59-A6C34878D82A}">
                    <a16:rowId xmlns:a16="http://schemas.microsoft.com/office/drawing/2014/main" val="1317241449"/>
                  </a:ext>
                </a:extLst>
              </a:tr>
              <a:tr h="1002504">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Reading above 101.2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tc>
                <a:tc>
                  <a:txBody>
                    <a:bodyPr/>
                    <a:lstStyle/>
                    <a:p>
                      <a:pPr marL="0" marR="0">
                        <a:lnSpc>
                          <a:spcPct val="150000"/>
                        </a:lnSpc>
                        <a:spcBef>
                          <a:spcPts val="600"/>
                        </a:spcBef>
                        <a:spcAft>
                          <a:spcPts val="600"/>
                        </a:spcAft>
                      </a:pP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thermometer reading is above 101.2 </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then seek immediate medical attention and take immediate actions to cool his/her body temperature assuming potential heat stroke conditions (e.g., relocate to a cool location with air movement, remove excess clothing, spray body with cool water and fan vigorously, and pack ice in armpits and groin area).</a:t>
                      </a:r>
                    </a:p>
                  </a:txBody>
                  <a:tcPr marL="68580" marR="68580" marT="0" marB="0"/>
                </a:tc>
                <a:extLst>
                  <a:ext uri="{0D108BD9-81ED-4DB2-BD59-A6C34878D82A}">
                    <a16:rowId xmlns:a16="http://schemas.microsoft.com/office/drawing/2014/main" val="2677790614"/>
                  </a:ext>
                </a:extLst>
              </a:tr>
            </a:tbl>
          </a:graphicData>
        </a:graphic>
      </p:graphicFrame>
    </p:spTree>
    <p:extLst>
      <p:ext uri="{BB962C8B-B14F-4D97-AF65-F5344CB8AC3E}">
        <p14:creationId xmlns:p14="http://schemas.microsoft.com/office/powerpoint/2010/main" val="339870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936" y="223810"/>
            <a:ext cx="10515600" cy="810664"/>
          </a:xfrm>
        </p:spPr>
        <p:txBody>
          <a:bodyPr>
            <a:normAutofit/>
          </a:bodyPr>
          <a:lstStyle/>
          <a:p>
            <a:r>
              <a:rPr lang="en-US" sz="4800" b="1" dirty="0"/>
              <a:t>Employer Responsibilities</a:t>
            </a:r>
          </a:p>
        </p:txBody>
      </p:sp>
      <p:sp>
        <p:nvSpPr>
          <p:cNvPr id="3" name="Content Placeholder 2"/>
          <p:cNvSpPr>
            <a:spLocks noGrp="1"/>
          </p:cNvSpPr>
          <p:nvPr>
            <p:ph sz="half" idx="1"/>
          </p:nvPr>
        </p:nvSpPr>
        <p:spPr>
          <a:xfrm>
            <a:off x="267855" y="1126836"/>
            <a:ext cx="11600872" cy="4166921"/>
          </a:xfrm>
        </p:spPr>
        <p:txBody>
          <a:bodyPr>
            <a:noAutofit/>
          </a:bodyPr>
          <a:lstStyle/>
          <a:p>
            <a:r>
              <a:rPr lang="en-US" dirty="0"/>
              <a:t>Employer must ensure that all employees understand and adhere to the policies and procedures of the plan.</a:t>
            </a:r>
          </a:p>
          <a:p>
            <a:pPr marL="914400" lvl="2" indent="0">
              <a:buNone/>
            </a:pPr>
            <a:endParaRPr lang="en-US" sz="1200" dirty="0"/>
          </a:p>
          <a:p>
            <a:r>
              <a:rPr lang="en-US" dirty="0"/>
              <a:t>On the job, responsibility of the Safety Manager and supervisors to implement the Heat-Illness Prevention Plan. </a:t>
            </a:r>
          </a:p>
          <a:p>
            <a:pPr lvl="1"/>
            <a:r>
              <a:rPr lang="en-US" dirty="0"/>
              <a:t>Continual observational safety checks of work operations</a:t>
            </a:r>
          </a:p>
          <a:p>
            <a:pPr lvl="1"/>
            <a:r>
              <a:rPr lang="en-US" dirty="0"/>
              <a:t>Enforcement of the safety policy and procedures</a:t>
            </a:r>
          </a:p>
          <a:p>
            <a:pPr lvl="1"/>
            <a:r>
              <a:rPr lang="en-US" dirty="0"/>
              <a:t>Correcting any unsafe practices or conditions immediately</a:t>
            </a:r>
          </a:p>
          <a:p>
            <a:pPr marL="457200" lvl="1" indent="0">
              <a:buNone/>
            </a:pPr>
            <a:endParaRPr lang="en-US" sz="1100" dirty="0"/>
          </a:p>
          <a:p>
            <a:r>
              <a:rPr lang="en-US" dirty="0"/>
              <a:t>Safety Manager must approve any changes to the Plan.	</a:t>
            </a:r>
          </a:p>
          <a:p>
            <a:pPr marL="0" indent="0" algn="r">
              <a:buNone/>
            </a:pPr>
            <a:r>
              <a:rPr lang="en-US" sz="1800" dirty="0"/>
              <a:t>Supervisors    Source: OSHA</a:t>
            </a:r>
          </a:p>
          <a:p>
            <a:pPr lvl="1">
              <a:lnSpc>
                <a:spcPct val="110000"/>
              </a:lnSpc>
            </a:pPr>
            <a:endParaRPr lang="en-US" sz="2800" dirty="0"/>
          </a:p>
        </p:txBody>
      </p:sp>
      <p:pic>
        <p:nvPicPr>
          <p:cNvPr id="6" name="Content Placeholder 5" descr="Picture of worksite supervisors wearing hardhats on a jobsite&#10;source: OSHA"/>
          <p:cNvPicPr>
            <a:picLocks noGrp="1" noChangeAspect="1"/>
          </p:cNvPicPr>
          <p:nvPr>
            <p:ph sz="half" idx="2"/>
          </p:nvPr>
        </p:nvPicPr>
        <p:blipFill>
          <a:blip r:embed="rId2" cstate="print">
            <a:extLst>
              <a:ext uri="{28A0092B-C50C-407E-A947-70E740481C1C}">
                <a14:useLocalDpi xmlns:a14="http://schemas.microsoft.com/office/drawing/2010/main"/>
              </a:ext>
            </a:extLst>
          </a:blip>
          <a:stretch>
            <a:fillRect/>
          </a:stretch>
        </p:blipFill>
        <p:spPr>
          <a:xfrm>
            <a:off x="1228777" y="5293757"/>
            <a:ext cx="10963223" cy="1564243"/>
          </a:xfrm>
          <a:solidFill>
            <a:schemeClr val="accent1">
              <a:lumMod val="20000"/>
              <a:lumOff val="80000"/>
            </a:schemeClr>
          </a:solidFill>
        </p:spPr>
      </p:pic>
    </p:spTree>
    <p:extLst>
      <p:ext uri="{BB962C8B-B14F-4D97-AF65-F5344CB8AC3E}">
        <p14:creationId xmlns:p14="http://schemas.microsoft.com/office/powerpoint/2010/main" val="42382009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Oral Temperature Warnings" title="Oral Temperature Warnings"/>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1165224" y="253466"/>
            <a:ext cx="10672099" cy="6415560"/>
          </a:xfrm>
        </p:spPr>
      </p:pic>
      <p:sp>
        <p:nvSpPr>
          <p:cNvPr id="2" name="Title 1"/>
          <p:cNvSpPr>
            <a:spLocks noGrp="1"/>
          </p:cNvSpPr>
          <p:nvPr>
            <p:ph type="title"/>
          </p:nvPr>
        </p:nvSpPr>
        <p:spPr>
          <a:xfrm>
            <a:off x="4366353" y="5950886"/>
            <a:ext cx="7340342" cy="607464"/>
          </a:xfrm>
          <a:ln>
            <a:solidFill>
              <a:schemeClr val="tx1"/>
            </a:solidFill>
          </a:ln>
        </p:spPr>
        <p:txBody>
          <a:bodyPr>
            <a:normAutofit fontScale="90000"/>
          </a:bodyPr>
          <a:lstStyle/>
          <a:p>
            <a:pPr algn="ctr"/>
            <a:r>
              <a:rPr lang="en-US" b="1" dirty="0"/>
              <a:t>Oral Temperature Warning Levels</a:t>
            </a:r>
          </a:p>
        </p:txBody>
      </p:sp>
    </p:spTree>
    <p:extLst>
      <p:ext uri="{BB962C8B-B14F-4D97-AF65-F5344CB8AC3E}">
        <p14:creationId xmlns:p14="http://schemas.microsoft.com/office/powerpoint/2010/main" val="34569637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54075"/>
          </a:xfrm>
        </p:spPr>
        <p:txBody>
          <a:bodyPr/>
          <a:lstStyle/>
          <a:p>
            <a:r>
              <a:rPr lang="en-US" b="1" dirty="0"/>
              <a:t>Step 3. Implement Engineering Controls</a:t>
            </a:r>
            <a:endParaRPr lang="en-US" dirty="0"/>
          </a:p>
        </p:txBody>
      </p:sp>
      <p:sp>
        <p:nvSpPr>
          <p:cNvPr id="4" name="Content Placeholder 3"/>
          <p:cNvSpPr>
            <a:spLocks noGrp="1"/>
          </p:cNvSpPr>
          <p:nvPr>
            <p:ph sz="half" idx="2"/>
          </p:nvPr>
        </p:nvSpPr>
        <p:spPr>
          <a:xfrm>
            <a:off x="1182255" y="1219200"/>
            <a:ext cx="10677235" cy="5375564"/>
          </a:xfrm>
        </p:spPr>
        <p:txBody>
          <a:bodyPr>
            <a:noAutofit/>
          </a:bodyPr>
          <a:lstStyle/>
          <a:p>
            <a:pPr marL="514350" lvl="0" indent="-514350">
              <a:buFont typeface="+mj-lt"/>
              <a:buAutoNum type="arabicPeriod"/>
            </a:pPr>
            <a:r>
              <a:rPr lang="en-US" sz="2400" dirty="0"/>
              <a:t>Reduce physical exertion and physical demands of work through use of powered tools and equipment, especially for tasks involving heavy lifting.</a:t>
            </a:r>
          </a:p>
          <a:p>
            <a:pPr marL="514350" lvl="0" indent="-514350">
              <a:buFont typeface="+mj-lt"/>
              <a:buAutoNum type="arabicPeriod"/>
            </a:pPr>
            <a:r>
              <a:rPr lang="en-US" sz="2400" dirty="0"/>
              <a:t>Reduce radiant heat loading from the sun or other sources of radiant heat (e.g., furnaces, combustion engines and compressors, hot surfaces, heated transfer lines, windows receiving intense sun, etc.).  Place line-of-sight, reflective barriers between the heat source and workers.  Insulate hot surfaces, such as furnaces.</a:t>
            </a:r>
          </a:p>
          <a:p>
            <a:pPr marL="514350" lvl="0" indent="-514350">
              <a:buFont typeface="+mj-lt"/>
              <a:buAutoNum type="arabicPeriod"/>
            </a:pPr>
            <a:r>
              <a:rPr lang="en-US" sz="2400" dirty="0"/>
              <a:t>If air temperatures are below 95 </a:t>
            </a:r>
            <a:r>
              <a:rPr lang="en-US" sz="2400" dirty="0">
                <a:sym typeface="Symbol" panose="05050102010706020507" pitchFamily="18" charset="2"/>
              </a:rPr>
              <a:t></a:t>
            </a:r>
            <a:r>
              <a:rPr lang="en-US" sz="2400" dirty="0"/>
              <a:t>F, then increase air speed across skin using fans or air movers, to increase evaporative cooling from skin.</a:t>
            </a:r>
          </a:p>
          <a:p>
            <a:pPr marL="514350" lvl="0" indent="-514350">
              <a:buFont typeface="+mj-lt"/>
              <a:buAutoNum type="arabicPeriod"/>
            </a:pPr>
            <a:r>
              <a:rPr lang="en-US" sz="2400" dirty="0"/>
              <a:t>If air temperatures are above 95 </a:t>
            </a:r>
            <a:r>
              <a:rPr lang="en-US" sz="2400" dirty="0">
                <a:sym typeface="Symbol" panose="05050102010706020507" pitchFamily="18" charset="2"/>
              </a:rPr>
              <a:t></a:t>
            </a:r>
            <a:r>
              <a:rPr lang="en-US" sz="2400" dirty="0"/>
              <a:t>F, then reduce air speed across skin, to reduce convective heat transfer from air to skin.</a:t>
            </a:r>
          </a:p>
          <a:p>
            <a:pPr marL="514350" lvl="0" indent="-514350">
              <a:buFont typeface="+mj-lt"/>
              <a:buAutoNum type="arabicPeriod"/>
            </a:pPr>
            <a:r>
              <a:rPr lang="en-US" sz="2400" dirty="0"/>
              <a:t>If humidity is below 50%, then evaporative coolers and portable fans with water mist systems can be used to effectively cool the air by about 10 to 20 </a:t>
            </a:r>
            <a:r>
              <a:rPr lang="en-US" sz="2400" dirty="0">
                <a:sym typeface="Symbol" panose="05050102010706020507" pitchFamily="18" charset="2"/>
              </a:rPr>
              <a:t></a:t>
            </a:r>
            <a:r>
              <a:rPr lang="en-US" sz="2400" dirty="0"/>
              <a:t>F.</a:t>
            </a:r>
          </a:p>
          <a:p>
            <a:pPr marL="514350" lvl="0" indent="-514350">
              <a:buFont typeface="+mj-lt"/>
              <a:buAutoNum type="arabicPeriod"/>
            </a:pPr>
            <a:r>
              <a:rPr lang="en-US" sz="2400" dirty="0"/>
              <a:t>Decrease humidity to below 50% to increase evaporative cooling from sweating.</a:t>
            </a:r>
          </a:p>
        </p:txBody>
      </p:sp>
    </p:spTree>
    <p:extLst>
      <p:ext uri="{BB962C8B-B14F-4D97-AF65-F5344CB8AC3E}">
        <p14:creationId xmlns:p14="http://schemas.microsoft.com/office/powerpoint/2010/main" val="41624218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54075"/>
          </a:xfrm>
        </p:spPr>
        <p:txBody>
          <a:bodyPr>
            <a:normAutofit fontScale="90000"/>
          </a:bodyPr>
          <a:lstStyle/>
          <a:p>
            <a:r>
              <a:rPr lang="en-US" b="1" dirty="0"/>
              <a:t>Step 4. Implement Administrative Controls (1 – 5)</a:t>
            </a:r>
          </a:p>
        </p:txBody>
      </p:sp>
      <p:sp>
        <p:nvSpPr>
          <p:cNvPr id="4" name="Content Placeholder 3"/>
          <p:cNvSpPr>
            <a:spLocks noGrp="1"/>
          </p:cNvSpPr>
          <p:nvPr>
            <p:ph sz="half" idx="2"/>
          </p:nvPr>
        </p:nvSpPr>
        <p:spPr>
          <a:xfrm>
            <a:off x="1182255" y="1219200"/>
            <a:ext cx="10501745" cy="5375564"/>
          </a:xfrm>
        </p:spPr>
        <p:txBody>
          <a:bodyPr>
            <a:noAutofit/>
          </a:bodyPr>
          <a:lstStyle/>
          <a:p>
            <a:pPr marL="514350" lvl="0" indent="-514350">
              <a:buFont typeface="+mj-lt"/>
              <a:buAutoNum type="arabicPeriod"/>
            </a:pPr>
            <a:r>
              <a:rPr lang="en-US" sz="3000" dirty="0"/>
              <a:t>Adjust work schedule to acclimate workers to heat.</a:t>
            </a:r>
          </a:p>
          <a:p>
            <a:pPr marL="514350" lvl="0" indent="-514350">
              <a:buFont typeface="+mj-lt"/>
              <a:buAutoNum type="arabicPeriod"/>
            </a:pPr>
            <a:r>
              <a:rPr lang="en-US" sz="3000" dirty="0"/>
              <a:t>Schedule work or work requiring heavy physical exertion during the coolest parts of the day.</a:t>
            </a:r>
          </a:p>
          <a:p>
            <a:pPr marL="514350" lvl="0" indent="-514350">
              <a:buFont typeface="+mj-lt"/>
              <a:buAutoNum type="arabicPeriod"/>
            </a:pPr>
            <a:r>
              <a:rPr lang="en-US" sz="3000" dirty="0"/>
              <a:t>Modify the work-rest schedule to shorten heat exposure periods by including frequent rest breaks. Shorter, more frequent breaks are more effective than longer, less frequent rest breaks. </a:t>
            </a:r>
          </a:p>
          <a:p>
            <a:pPr marL="514350" lvl="0" indent="-514350">
              <a:buFont typeface="+mj-lt"/>
              <a:buAutoNum type="arabicPeriod"/>
            </a:pPr>
            <a:r>
              <a:rPr lang="en-US" sz="3000" dirty="0"/>
              <a:t>Encourage adequate water intake at frequent intervals to prevent dehydration (e.g., one 8-ounce cup of cool water or an electrolyte replacement fluid every 15-20 minutes).</a:t>
            </a:r>
          </a:p>
          <a:p>
            <a:pPr marL="514350" lvl="0" indent="-514350">
              <a:buFont typeface="+mj-lt"/>
              <a:buAutoNum type="arabicPeriod"/>
            </a:pPr>
            <a:r>
              <a:rPr lang="en-US" sz="3000" dirty="0"/>
              <a:t>Use a shaded and cool space nearby for rest and water breaks.</a:t>
            </a:r>
          </a:p>
        </p:txBody>
      </p:sp>
    </p:spTree>
    <p:extLst>
      <p:ext uri="{BB962C8B-B14F-4D97-AF65-F5344CB8AC3E}">
        <p14:creationId xmlns:p14="http://schemas.microsoft.com/office/powerpoint/2010/main" val="146050135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659444"/>
          </a:xfrm>
        </p:spPr>
        <p:txBody>
          <a:bodyPr>
            <a:normAutofit fontScale="90000"/>
          </a:bodyPr>
          <a:lstStyle/>
          <a:p>
            <a:r>
              <a:rPr lang="en-US" dirty="0"/>
              <a:t>Review: Water for Remote Job Sites</a:t>
            </a:r>
          </a:p>
        </p:txBody>
      </p:sp>
      <p:sp>
        <p:nvSpPr>
          <p:cNvPr id="4" name="Content Placeholder 3"/>
          <p:cNvSpPr>
            <a:spLocks noGrp="1"/>
          </p:cNvSpPr>
          <p:nvPr>
            <p:ph sz="half" idx="2"/>
          </p:nvPr>
        </p:nvSpPr>
        <p:spPr>
          <a:xfrm>
            <a:off x="839788" y="1112704"/>
            <a:ext cx="8478780" cy="5537478"/>
          </a:xfrm>
        </p:spPr>
        <p:txBody>
          <a:bodyPr>
            <a:noAutofit/>
          </a:bodyPr>
          <a:lstStyle/>
          <a:p>
            <a:r>
              <a:rPr lang="en-US" sz="2000" dirty="0"/>
              <a:t>Supervisor or foreman is responsible</a:t>
            </a:r>
            <a:endParaRPr lang="en-US" sz="2000" dirty="0">
              <a:solidFill>
                <a:srgbClr val="FF0000"/>
              </a:solidFill>
            </a:endParaRPr>
          </a:p>
          <a:p>
            <a:pPr lvl="1"/>
            <a:r>
              <a:rPr lang="en-US" sz="1800" dirty="0"/>
              <a:t>Ensure water containers are clean and sanitary</a:t>
            </a:r>
          </a:p>
          <a:p>
            <a:pPr lvl="1"/>
            <a:r>
              <a:rPr lang="en-US" sz="1800" dirty="0"/>
              <a:t>Ensure water containers are filled at a sanitary location</a:t>
            </a:r>
          </a:p>
          <a:p>
            <a:pPr lvl="1"/>
            <a:r>
              <a:rPr lang="en-US" sz="1800" dirty="0"/>
              <a:t>Provide sufficient disposable cups &amp; disposal receptacle</a:t>
            </a:r>
          </a:p>
          <a:p>
            <a:pPr lvl="1"/>
            <a:r>
              <a:rPr lang="en-US" sz="1800" dirty="0"/>
              <a:t>Ensure workers do not share cups and dispose properly</a:t>
            </a:r>
          </a:p>
          <a:p>
            <a:pPr lvl="1"/>
            <a:r>
              <a:rPr lang="en-US" sz="1800" dirty="0"/>
              <a:t>Prohibit workers from opening the cooler top to fill cups and instead have workers use the provided spigot.</a:t>
            </a:r>
          </a:p>
          <a:p>
            <a:r>
              <a:rPr lang="en-US" sz="2000" dirty="0"/>
              <a:t>Provide pure and cool potable water</a:t>
            </a:r>
          </a:p>
          <a:p>
            <a:pPr lvl="1"/>
            <a:r>
              <a:rPr lang="en-US" sz="1800" dirty="0"/>
              <a:t>Do not use water from irrigation, sprinklers or fire systems</a:t>
            </a:r>
          </a:p>
          <a:p>
            <a:pPr lvl="1"/>
            <a:r>
              <a:rPr lang="en-US" sz="1800" dirty="0"/>
              <a:t>Do not use water from a garden hose (may contain contaminants and/or microbes)</a:t>
            </a:r>
          </a:p>
          <a:p>
            <a:r>
              <a:rPr lang="en-US" sz="2000" dirty="0"/>
              <a:t>Water quantities need to be sufficient and at least 1 quart per worker per hour for the entire shift</a:t>
            </a:r>
          </a:p>
          <a:p>
            <a:r>
              <a:rPr lang="en-US" sz="2000" dirty="0"/>
              <a:t>Locate water containers as close as possible</a:t>
            </a:r>
          </a:p>
          <a:p>
            <a:r>
              <a:rPr lang="en-US" sz="2000" dirty="0"/>
              <a:t>Encourage workers to frequently drink water and not wait until thirsty</a:t>
            </a:r>
          </a:p>
          <a:p>
            <a:endParaRPr lang="en-US" sz="2000" dirty="0"/>
          </a:p>
          <a:p>
            <a:endParaRPr lang="en-US" sz="2000" dirty="0"/>
          </a:p>
          <a:p>
            <a:endParaRPr lang="en-US" sz="2000" dirty="0"/>
          </a:p>
        </p:txBody>
      </p:sp>
      <p:sp>
        <p:nvSpPr>
          <p:cNvPr id="5" name="Text Placeholder 4"/>
          <p:cNvSpPr>
            <a:spLocks noGrp="1"/>
          </p:cNvSpPr>
          <p:nvPr>
            <p:ph type="body" sz="quarter" idx="3"/>
          </p:nvPr>
        </p:nvSpPr>
        <p:spPr>
          <a:xfrm>
            <a:off x="9002684" y="6159412"/>
            <a:ext cx="3034823" cy="252158"/>
          </a:xfrm>
        </p:spPr>
        <p:txBody>
          <a:bodyPr>
            <a:normAutofit fontScale="92500" lnSpcReduction="10000"/>
          </a:bodyPr>
          <a:lstStyle/>
          <a:p>
            <a:pPr algn="ctr"/>
            <a:r>
              <a:rPr lang="en-US" sz="1400" dirty="0"/>
              <a:t>Unacceptable water (Source: Cal OSHA)</a:t>
            </a:r>
          </a:p>
        </p:txBody>
      </p:sp>
      <p:pic>
        <p:nvPicPr>
          <p:cNvPr id="12" name="Content Placeholder 11" descr="Unacceptable water (Source: Cal OSHA)" title="Unacceptable water (Source: Cal OSHA)"/>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103562" y="694848"/>
            <a:ext cx="2833066" cy="5281803"/>
          </a:xfrm>
        </p:spPr>
      </p:pic>
    </p:spTree>
    <p:extLst>
      <p:ext uri="{BB962C8B-B14F-4D97-AF65-F5344CB8AC3E}">
        <p14:creationId xmlns:p14="http://schemas.microsoft.com/office/powerpoint/2010/main" val="209954012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54075"/>
          </a:xfrm>
        </p:spPr>
        <p:txBody>
          <a:bodyPr>
            <a:normAutofit fontScale="90000"/>
          </a:bodyPr>
          <a:lstStyle/>
          <a:p>
            <a:r>
              <a:rPr lang="en-US" b="1" dirty="0"/>
              <a:t>Step 4. Implement Administrative Controls (6 – 11)</a:t>
            </a:r>
          </a:p>
        </p:txBody>
      </p:sp>
      <p:sp>
        <p:nvSpPr>
          <p:cNvPr id="4" name="Content Placeholder 3"/>
          <p:cNvSpPr>
            <a:spLocks noGrp="1"/>
          </p:cNvSpPr>
          <p:nvPr>
            <p:ph sz="half" idx="2"/>
          </p:nvPr>
        </p:nvSpPr>
        <p:spPr>
          <a:xfrm>
            <a:off x="1182255" y="1394690"/>
            <a:ext cx="10677235" cy="5200073"/>
          </a:xfrm>
        </p:spPr>
        <p:txBody>
          <a:bodyPr>
            <a:noAutofit/>
          </a:bodyPr>
          <a:lstStyle/>
          <a:p>
            <a:pPr marL="514350" lvl="0" indent="-514350">
              <a:buFont typeface="+mj-lt"/>
              <a:buAutoNum type="arabicPeriod" startAt="6"/>
            </a:pPr>
            <a:r>
              <a:rPr lang="en-US" sz="3000" dirty="0"/>
              <a:t>Give training on the recognition of the signs and symptoms of heat-induced illness and on heat-illness prevention strategies.</a:t>
            </a:r>
          </a:p>
          <a:p>
            <a:pPr marL="514350" lvl="0" indent="-514350">
              <a:buFont typeface="+mj-lt"/>
              <a:buAutoNum type="arabicPeriod" startAt="6"/>
            </a:pPr>
            <a:r>
              <a:rPr lang="en-US" sz="3000" dirty="0"/>
              <a:t>Provide alerts for extreme heat events or heat stress conditions and review of the heat-illness prevention strategies for the day.</a:t>
            </a:r>
          </a:p>
          <a:p>
            <a:pPr marL="514350" lvl="0" indent="-514350">
              <a:buFont typeface="+mj-lt"/>
              <a:buAutoNum type="arabicPeriod" startAt="6"/>
            </a:pPr>
            <a:r>
              <a:rPr lang="en-US" sz="3000" dirty="0"/>
              <a:t>Work in pairs (buddy system) and monitor each other for signs and symptoms of heat stress or illness. </a:t>
            </a:r>
          </a:p>
          <a:p>
            <a:pPr marL="514350" lvl="0" indent="-514350">
              <a:buFont typeface="+mj-lt"/>
              <a:buAutoNum type="arabicPeriod" startAt="6"/>
            </a:pPr>
            <a:r>
              <a:rPr lang="en-US" sz="3000" dirty="0"/>
              <a:t>Avoid caffeine and alcohol before and during work in heat.</a:t>
            </a:r>
          </a:p>
          <a:p>
            <a:pPr marL="514350" lvl="0" indent="-514350">
              <a:buFont typeface="+mj-lt"/>
              <a:buAutoNum type="arabicPeriod" startAt="6"/>
            </a:pPr>
            <a:r>
              <a:rPr lang="en-US" sz="3000" dirty="0"/>
              <a:t>Report illnesses or medical conditions that may put you at risk of heat stress (e.g., diarrhea, fever, infection, etc.)</a:t>
            </a:r>
          </a:p>
          <a:p>
            <a:pPr marL="514350" indent="-514350">
              <a:buFont typeface="+mj-lt"/>
              <a:buAutoNum type="arabicPeriod" startAt="6"/>
            </a:pPr>
            <a:r>
              <a:rPr lang="en-US" sz="3000" dirty="0"/>
              <a:t>Get medically screened for work in hot environments.</a:t>
            </a:r>
          </a:p>
        </p:txBody>
      </p:sp>
    </p:spTree>
    <p:extLst>
      <p:ext uri="{BB962C8B-B14F-4D97-AF65-F5344CB8AC3E}">
        <p14:creationId xmlns:p14="http://schemas.microsoft.com/office/powerpoint/2010/main" val="158105800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805" y="365125"/>
            <a:ext cx="11273883" cy="854075"/>
          </a:xfrm>
        </p:spPr>
        <p:txBody>
          <a:bodyPr>
            <a:noAutofit/>
          </a:bodyPr>
          <a:lstStyle/>
          <a:p>
            <a:r>
              <a:rPr lang="en-US" sz="3200" b="1" dirty="0"/>
              <a:t>Step 5. Implement Protective Clothing and Equipment Controls</a:t>
            </a:r>
          </a:p>
        </p:txBody>
      </p:sp>
      <p:sp>
        <p:nvSpPr>
          <p:cNvPr id="4" name="Content Placeholder 3"/>
          <p:cNvSpPr>
            <a:spLocks noGrp="1"/>
          </p:cNvSpPr>
          <p:nvPr>
            <p:ph sz="half" idx="2"/>
          </p:nvPr>
        </p:nvSpPr>
        <p:spPr>
          <a:xfrm>
            <a:off x="988291" y="1219200"/>
            <a:ext cx="10871199" cy="5375563"/>
          </a:xfrm>
        </p:spPr>
        <p:txBody>
          <a:bodyPr>
            <a:noAutofit/>
          </a:bodyPr>
          <a:lstStyle/>
          <a:p>
            <a:pPr marL="514350" lvl="0" indent="-514350">
              <a:buFont typeface="+mj-lt"/>
              <a:buAutoNum type="arabicPeriod"/>
            </a:pPr>
            <a:r>
              <a:rPr lang="en-US" dirty="0"/>
              <a:t>Wear clothing designed to keep the body cool, such as air, cooled fluid or ice-cooled conditioned clothing.</a:t>
            </a:r>
          </a:p>
          <a:p>
            <a:pPr marL="514350" lvl="0" indent="-514350">
              <a:buFont typeface="+mj-lt"/>
              <a:buAutoNum type="arabicPeriod"/>
            </a:pPr>
            <a:r>
              <a:rPr lang="en-US" dirty="0"/>
              <a:t>Wear reflective clothing to reduce radiant heat loading from the sun or hot surfaces radiating heat.</a:t>
            </a:r>
          </a:p>
          <a:p>
            <a:pPr marL="514350" lvl="0" indent="-514350">
              <a:buFont typeface="+mj-lt"/>
              <a:buAutoNum type="arabicPeriod"/>
            </a:pPr>
            <a:r>
              <a:rPr lang="en-US" dirty="0"/>
              <a:t>If air temperatures are below 95 </a:t>
            </a:r>
            <a:r>
              <a:rPr lang="en-US" dirty="0">
                <a:sym typeface="Symbol" panose="05050102010706020507" pitchFamily="18" charset="2"/>
              </a:rPr>
              <a:t></a:t>
            </a:r>
            <a:r>
              <a:rPr lang="en-US" dirty="0"/>
              <a:t>F and you are protected from radiant heat, then decrease clothing coverage or layers (when feasible) to increase evaporative cooling from skin.  </a:t>
            </a:r>
          </a:p>
          <a:p>
            <a:pPr marL="914400" lvl="2" indent="0">
              <a:buNone/>
            </a:pPr>
            <a:r>
              <a:rPr lang="en-US" sz="2200" b="1" dirty="0"/>
              <a:t>Caution: Do not remove clothing designed to protect you from chemical, mechanical or other hazards without a proper evaluation to address those hazards.</a:t>
            </a:r>
          </a:p>
          <a:p>
            <a:pPr marL="514350" indent="-514350">
              <a:buFont typeface="+mj-lt"/>
              <a:buAutoNum type="arabicPeriod"/>
            </a:pPr>
            <a:r>
              <a:rPr lang="en-US" dirty="0"/>
              <a:t>If air temperatures are above 95 </a:t>
            </a:r>
            <a:r>
              <a:rPr lang="en-US" dirty="0">
                <a:sym typeface="Symbol" panose="05050102010706020507" pitchFamily="18" charset="2"/>
              </a:rPr>
              <a:t></a:t>
            </a:r>
            <a:r>
              <a:rPr lang="en-US" dirty="0"/>
              <a:t>F, then increase clothing coverage to reduce air speed across skin, which can help reduce convective heat transfer from air to skin.</a:t>
            </a:r>
            <a:endParaRPr lang="en-US" sz="3000" dirty="0"/>
          </a:p>
        </p:txBody>
      </p:sp>
    </p:spTree>
    <p:extLst>
      <p:ext uri="{BB962C8B-B14F-4D97-AF65-F5344CB8AC3E}">
        <p14:creationId xmlns:p14="http://schemas.microsoft.com/office/powerpoint/2010/main" val="34759161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7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53068" y="476638"/>
            <a:ext cx="10515600" cy="482368"/>
          </a:xfrm>
        </p:spPr>
        <p:txBody>
          <a:bodyPr>
            <a:normAutofit fontScale="90000"/>
          </a:bodyPr>
          <a:lstStyle/>
          <a:p>
            <a:r>
              <a:rPr lang="en-US" dirty="0"/>
              <a:t>Class Exercise #2</a:t>
            </a:r>
          </a:p>
        </p:txBody>
      </p:sp>
      <p:sp>
        <p:nvSpPr>
          <p:cNvPr id="8" name="Content Placeholder 7"/>
          <p:cNvSpPr>
            <a:spLocks noGrp="1"/>
          </p:cNvSpPr>
          <p:nvPr>
            <p:ph idx="1"/>
          </p:nvPr>
        </p:nvSpPr>
        <p:spPr>
          <a:xfrm>
            <a:off x="256479" y="1103971"/>
            <a:ext cx="11753384" cy="5597911"/>
          </a:xfrm>
        </p:spPr>
        <p:txBody>
          <a:bodyPr>
            <a:noAutofit/>
          </a:bodyPr>
          <a:lstStyle/>
          <a:p>
            <a:r>
              <a:rPr lang="en-US" sz="2100" dirty="0"/>
              <a:t>Conduct an assessment using information below &amp; Job-Specific Heat-Illness Prevention Plan (Appendix)</a:t>
            </a:r>
          </a:p>
          <a:p>
            <a:pPr lvl="1"/>
            <a:r>
              <a:rPr lang="en-US" sz="2100" dirty="0"/>
              <a:t>5 unacclimated workers digging a trench using hand shovels and wheel barrels</a:t>
            </a:r>
          </a:p>
          <a:p>
            <a:pPr lvl="1"/>
            <a:r>
              <a:rPr lang="en-US" sz="2100" dirty="0"/>
              <a:t>Outside from 8 AM to 5 PM with one hour for lunch</a:t>
            </a:r>
          </a:p>
          <a:p>
            <a:pPr lvl="1"/>
            <a:r>
              <a:rPr lang="en-US" sz="2100" dirty="0"/>
              <a:t>Continuous work with only very short breaks during work for water</a:t>
            </a:r>
          </a:p>
          <a:p>
            <a:pPr lvl="1"/>
            <a:r>
              <a:rPr lang="en-US" sz="2100" dirty="0"/>
              <a:t>Half of the workers weigh about 200 lbs.</a:t>
            </a:r>
          </a:p>
          <a:p>
            <a:pPr lvl="1"/>
            <a:r>
              <a:rPr lang="en-US" sz="2100" dirty="0"/>
              <a:t>Workers are wearing work pants, long-sleeve shirt, gloves and hard hat</a:t>
            </a:r>
          </a:p>
          <a:p>
            <a:pPr lvl="1"/>
            <a:r>
              <a:rPr lang="en-US" sz="2100" dirty="0"/>
              <a:t>National Weather Service</a:t>
            </a:r>
          </a:p>
          <a:p>
            <a:pPr lvl="2"/>
            <a:r>
              <a:rPr lang="en-US" sz="2100" dirty="0"/>
              <a:t>Air Temperature: 72 °F at 2 PM (52 °F at 7AM, 62 °F at 10 AM and 68 °F at 12 PM &amp; 5 PM)</a:t>
            </a:r>
          </a:p>
          <a:p>
            <a:pPr lvl="2"/>
            <a:r>
              <a:rPr lang="en-US" sz="2100" dirty="0"/>
              <a:t>Barometric Pressure: 30.17 inches of Hg</a:t>
            </a:r>
          </a:p>
          <a:p>
            <a:pPr lvl="2"/>
            <a:r>
              <a:rPr lang="en-US" sz="2100" dirty="0"/>
              <a:t>Relative Humidity: 69 %</a:t>
            </a:r>
          </a:p>
          <a:p>
            <a:pPr lvl="2"/>
            <a:r>
              <a:rPr lang="en-US" sz="2100" dirty="0"/>
              <a:t>Wind Speed: 10 mph</a:t>
            </a:r>
          </a:p>
          <a:p>
            <a:pPr lvl="2"/>
            <a:r>
              <a:rPr lang="en-US" sz="2100" dirty="0"/>
              <a:t>Date: January 6, 2019</a:t>
            </a:r>
          </a:p>
          <a:p>
            <a:pPr lvl="2"/>
            <a:r>
              <a:rPr lang="en-US" sz="2100" dirty="0"/>
              <a:t>Hottest Time: 02:00 PM</a:t>
            </a:r>
          </a:p>
          <a:p>
            <a:pPr lvl="2"/>
            <a:r>
              <a:rPr lang="en-US" sz="2100" dirty="0"/>
              <a:t>29.5807° N, 95.0991° W</a:t>
            </a:r>
          </a:p>
          <a:p>
            <a:pPr lvl="2"/>
            <a:r>
              <a:rPr lang="en-US" sz="2100" dirty="0"/>
              <a:t>Partial cloud cover</a:t>
            </a:r>
          </a:p>
        </p:txBody>
      </p:sp>
    </p:spTree>
    <p:extLst>
      <p:ext uri="{BB962C8B-B14F-4D97-AF65-F5344CB8AC3E}">
        <p14:creationId xmlns:p14="http://schemas.microsoft.com/office/powerpoint/2010/main" val="16352727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7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rot="16200000">
            <a:off x="-1496291" y="2335876"/>
            <a:ext cx="4705004" cy="681644"/>
          </a:xfrm>
          <a:solidFill>
            <a:schemeClr val="accent6">
              <a:lumMod val="20000"/>
              <a:lumOff val="80000"/>
            </a:schemeClr>
          </a:solidFill>
        </p:spPr>
        <p:txBody>
          <a:bodyPr>
            <a:normAutofit/>
          </a:bodyPr>
          <a:lstStyle/>
          <a:p>
            <a:r>
              <a:rPr lang="en-US" sz="4000" dirty="0"/>
              <a:t>Class Exercise #2: Plan</a:t>
            </a:r>
          </a:p>
        </p:txBody>
      </p:sp>
      <p:sp>
        <p:nvSpPr>
          <p:cNvPr id="8" name="Content Placeholder 7"/>
          <p:cNvSpPr>
            <a:spLocks noGrp="1"/>
          </p:cNvSpPr>
          <p:nvPr>
            <p:ph idx="1"/>
          </p:nvPr>
        </p:nvSpPr>
        <p:spPr>
          <a:xfrm>
            <a:off x="1687484" y="239448"/>
            <a:ext cx="10124903" cy="6618552"/>
          </a:xfrm>
        </p:spPr>
        <p:txBody>
          <a:bodyPr>
            <a:noAutofit/>
          </a:bodyPr>
          <a:lstStyle/>
          <a:p>
            <a:pPr marL="0" indent="0">
              <a:buNone/>
            </a:pPr>
            <a:r>
              <a:rPr lang="en-US" sz="2400" b="1" i="1" dirty="0"/>
              <a:t>Corrective Actions that will be taken to Prevent Heat Stress</a:t>
            </a:r>
          </a:p>
          <a:p>
            <a:pPr marL="0" lvl="0" indent="0">
              <a:buNone/>
            </a:pPr>
            <a:r>
              <a:rPr lang="en-US" sz="2400" b="1" dirty="0"/>
              <a:t>Step 1: Implement Controls to Reduce HQ and Reduce Risk Level</a:t>
            </a:r>
            <a:r>
              <a:rPr lang="en-US" sz="2400" dirty="0"/>
              <a:t> </a:t>
            </a:r>
          </a:p>
          <a:p>
            <a:pPr marL="457200" lvl="1" indent="0">
              <a:buNone/>
            </a:pPr>
            <a:r>
              <a:rPr lang="en-US" sz="2000" dirty="0"/>
              <a:t>Action: __________________________________________________________</a:t>
            </a:r>
          </a:p>
          <a:p>
            <a:pPr marL="457200" lvl="1" indent="0">
              <a:buNone/>
            </a:pPr>
            <a:r>
              <a:rPr lang="en-US" sz="2000" dirty="0"/>
              <a:t>Action: __________________________________________________________</a:t>
            </a:r>
          </a:p>
          <a:p>
            <a:pPr marL="457200" lvl="1" indent="0">
              <a:buNone/>
            </a:pPr>
            <a:r>
              <a:rPr lang="en-US" sz="2000" dirty="0"/>
              <a:t>Action: __________________________________________________________</a:t>
            </a:r>
          </a:p>
          <a:p>
            <a:pPr marL="457200" lvl="1" indent="0">
              <a:buNone/>
            </a:pPr>
            <a:r>
              <a:rPr lang="en-US" sz="2000" dirty="0"/>
              <a:t>Revised Risk Level: ____________________________</a:t>
            </a:r>
          </a:p>
          <a:p>
            <a:pPr marL="0" indent="0">
              <a:buNone/>
            </a:pPr>
            <a:r>
              <a:rPr lang="en-US" sz="2400" b="1" dirty="0"/>
              <a:t>Step 2: Implement Physiological Monitoring for High Risk Level</a:t>
            </a:r>
            <a:endParaRPr lang="en-US" sz="2400" dirty="0"/>
          </a:p>
          <a:p>
            <a:pPr marL="457200" lvl="1" indent="0">
              <a:buNone/>
            </a:pPr>
            <a:r>
              <a:rPr lang="en-US" sz="2000" dirty="0"/>
              <a:t>___ Oral Temperature  ___ Heart Rate Recovery ____ Body Weight or ____ Urine Color</a:t>
            </a:r>
          </a:p>
          <a:p>
            <a:pPr marL="0" lvl="0" indent="0">
              <a:buNone/>
            </a:pPr>
            <a:r>
              <a:rPr lang="en-US" sz="2400" b="1" dirty="0"/>
              <a:t>Step 3: Implement Engineering Controls</a:t>
            </a:r>
            <a:endParaRPr lang="en-US" sz="2400" dirty="0"/>
          </a:p>
          <a:p>
            <a:pPr marL="457200" lvl="1" indent="0">
              <a:buNone/>
            </a:pPr>
            <a:r>
              <a:rPr lang="en-US" sz="2000" dirty="0"/>
              <a:t>Action: __________________________________________________________</a:t>
            </a:r>
          </a:p>
          <a:p>
            <a:pPr marL="457200" lvl="1" indent="0">
              <a:buNone/>
            </a:pPr>
            <a:r>
              <a:rPr lang="en-US" sz="2000" dirty="0"/>
              <a:t>Action: __________________________________________________________</a:t>
            </a:r>
          </a:p>
          <a:p>
            <a:pPr marL="0" lvl="0" indent="0">
              <a:buNone/>
            </a:pPr>
            <a:r>
              <a:rPr lang="en-US" sz="2400" b="1" dirty="0"/>
              <a:t>Step 4: Implement Administrative Controls</a:t>
            </a:r>
            <a:endParaRPr lang="en-US" sz="2400" dirty="0"/>
          </a:p>
          <a:p>
            <a:pPr marL="457200" lvl="1" indent="0">
              <a:buNone/>
            </a:pPr>
            <a:r>
              <a:rPr lang="en-US" sz="2000" dirty="0"/>
              <a:t>Action: __________________________________________________________</a:t>
            </a:r>
          </a:p>
          <a:p>
            <a:pPr marL="457200" lvl="1" indent="0">
              <a:buNone/>
            </a:pPr>
            <a:r>
              <a:rPr lang="en-US" sz="2000" dirty="0"/>
              <a:t>Action: __________________________________________________________</a:t>
            </a:r>
          </a:p>
          <a:p>
            <a:pPr marL="0" lvl="0" indent="0">
              <a:buNone/>
            </a:pPr>
            <a:r>
              <a:rPr lang="en-US" sz="2400" b="1" dirty="0"/>
              <a:t>Step 4: Implement Protective Clothing or Equipment Controls</a:t>
            </a:r>
            <a:endParaRPr lang="en-US" sz="2400" dirty="0"/>
          </a:p>
          <a:p>
            <a:pPr marL="457200" lvl="1" indent="0">
              <a:buNone/>
            </a:pPr>
            <a:r>
              <a:rPr lang="en-US" sz="2000" dirty="0"/>
              <a:t>Action: __________________________________________________________</a:t>
            </a:r>
          </a:p>
          <a:p>
            <a:pPr marL="457200" lvl="1" indent="0">
              <a:buNone/>
            </a:pPr>
            <a:r>
              <a:rPr lang="en-US" sz="2000" dirty="0"/>
              <a:t>Action: __________________________________________________________</a:t>
            </a:r>
          </a:p>
        </p:txBody>
      </p:sp>
    </p:spTree>
    <p:extLst>
      <p:ext uri="{BB962C8B-B14F-4D97-AF65-F5344CB8AC3E}">
        <p14:creationId xmlns:p14="http://schemas.microsoft.com/office/powerpoint/2010/main" val="1176671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p:txBody>
          <a:bodyPr>
            <a:normAutofit/>
          </a:bodyPr>
          <a:lstStyle/>
          <a:p>
            <a:r>
              <a:rPr lang="en-US" b="1" dirty="0"/>
              <a:t>Section 6:</a:t>
            </a:r>
            <a:br>
              <a:rPr lang="en-US" b="1" dirty="0"/>
            </a:b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Preparing for medical emergencies</a:t>
            </a:r>
            <a:endParaRPr lang="en-US" b="1" dirty="0"/>
          </a:p>
        </p:txBody>
      </p:sp>
      <p:sp>
        <p:nvSpPr>
          <p:cNvPr id="7" name="Text Placeholder 6">
            <a:extLst>
              <a:ext uri="{FF2B5EF4-FFF2-40B4-BE49-F238E27FC236}">
                <a16:creationId xmlns:a16="http://schemas.microsoft.com/office/drawing/2014/main" id="{0DBB8F01-F133-4318-8B58-E1E4C66979E4}"/>
              </a:ext>
            </a:extLst>
          </p:cNvPr>
          <p:cNvSpPr>
            <a:spLocks noGrp="1"/>
          </p:cNvSpPr>
          <p:nvPr>
            <p:ph type="body" idx="1"/>
          </p:nvPr>
        </p:nvSpPr>
        <p:spPr/>
        <p:txBody>
          <a:bodyPr>
            <a:normAutofit/>
          </a:bodyPr>
          <a:lstStyle/>
          <a:p>
            <a:endParaRPr lang="en-US" sz="4400" dirty="0"/>
          </a:p>
        </p:txBody>
      </p:sp>
    </p:spTree>
    <p:extLst>
      <p:ext uri="{BB962C8B-B14F-4D97-AF65-F5344CB8AC3E}">
        <p14:creationId xmlns:p14="http://schemas.microsoft.com/office/powerpoint/2010/main" val="13730057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Preparing for Medical Emergencies</a:t>
            </a:r>
          </a:p>
        </p:txBody>
      </p:sp>
      <p:sp>
        <p:nvSpPr>
          <p:cNvPr id="6" name="Content Placeholder 5"/>
          <p:cNvSpPr>
            <a:spLocks noGrp="1"/>
          </p:cNvSpPr>
          <p:nvPr>
            <p:ph sz="half" idx="2"/>
          </p:nvPr>
        </p:nvSpPr>
        <p:spPr>
          <a:xfrm>
            <a:off x="839789" y="1681163"/>
            <a:ext cx="7445568" cy="4797696"/>
          </a:xfrm>
        </p:spPr>
        <p:txBody>
          <a:bodyPr>
            <a:normAutofit/>
          </a:bodyPr>
          <a:lstStyle/>
          <a:p>
            <a:r>
              <a:rPr lang="en-US" dirty="0"/>
              <a:t>When workers are exposed to heat stress conditions, it is critical to ensure </a:t>
            </a:r>
            <a:r>
              <a:rPr lang="en-US" u="sng" dirty="0"/>
              <a:t>adequate supervision, first aid and medical services</a:t>
            </a:r>
            <a:r>
              <a:rPr lang="en-US" dirty="0"/>
              <a:t> are readily available in the event a worker suffers from a heat illness.  </a:t>
            </a:r>
          </a:p>
          <a:p>
            <a:r>
              <a:rPr lang="en-US" dirty="0"/>
              <a:t>This includes ensuring adequate </a:t>
            </a:r>
            <a:r>
              <a:rPr lang="en-US" u="sng" dirty="0"/>
              <a:t>first aid supplies are available and supervisors and workers are trained </a:t>
            </a:r>
            <a:r>
              <a:rPr lang="en-US" dirty="0"/>
              <a:t>on what to do if a co-worker suffers from a heat-related illness.</a:t>
            </a:r>
          </a:p>
        </p:txBody>
      </p:sp>
      <p:sp>
        <p:nvSpPr>
          <p:cNvPr id="7" name="Text Placeholder 6"/>
          <p:cNvSpPr>
            <a:spLocks noGrp="1"/>
          </p:cNvSpPr>
          <p:nvPr>
            <p:ph type="body" sz="quarter" idx="3"/>
          </p:nvPr>
        </p:nvSpPr>
        <p:spPr>
          <a:xfrm>
            <a:off x="8519530" y="1748069"/>
            <a:ext cx="3189250" cy="823912"/>
          </a:xfrm>
          <a:solidFill>
            <a:schemeClr val="accent6">
              <a:lumMod val="20000"/>
              <a:lumOff val="80000"/>
            </a:schemeClr>
          </a:solidFill>
        </p:spPr>
        <p:txBody>
          <a:bodyPr>
            <a:normAutofit/>
          </a:bodyPr>
          <a:lstStyle/>
          <a:p>
            <a:pPr algn="ctr"/>
            <a:r>
              <a:rPr lang="en-US" sz="3200" u="sng" dirty="0"/>
              <a:t>Preparation</a:t>
            </a:r>
          </a:p>
        </p:txBody>
      </p:sp>
      <p:sp>
        <p:nvSpPr>
          <p:cNvPr id="8" name="Content Placeholder 7"/>
          <p:cNvSpPr>
            <a:spLocks noGrp="1"/>
          </p:cNvSpPr>
          <p:nvPr>
            <p:ph sz="quarter" idx="4"/>
          </p:nvPr>
        </p:nvSpPr>
        <p:spPr>
          <a:xfrm>
            <a:off x="8519531" y="2588418"/>
            <a:ext cx="3189249" cy="2552294"/>
          </a:xfrm>
          <a:solidFill>
            <a:schemeClr val="accent6">
              <a:lumMod val="20000"/>
              <a:lumOff val="80000"/>
            </a:schemeClr>
          </a:solidFill>
        </p:spPr>
        <p:txBody>
          <a:bodyPr>
            <a:normAutofit fontScale="92500" lnSpcReduction="10000"/>
          </a:bodyPr>
          <a:lstStyle/>
          <a:p>
            <a:r>
              <a:rPr lang="en-US" dirty="0"/>
              <a:t>Supervision</a:t>
            </a:r>
          </a:p>
          <a:p>
            <a:r>
              <a:rPr lang="en-US" dirty="0"/>
              <a:t>Training</a:t>
            </a:r>
          </a:p>
          <a:p>
            <a:r>
              <a:rPr lang="en-US" dirty="0"/>
              <a:t>First aid supplies</a:t>
            </a:r>
          </a:p>
          <a:p>
            <a:r>
              <a:rPr lang="en-US" dirty="0"/>
              <a:t>First aid providers</a:t>
            </a:r>
          </a:p>
          <a:p>
            <a:r>
              <a:rPr lang="en-US" dirty="0"/>
              <a:t>Nearby medical services</a:t>
            </a:r>
          </a:p>
          <a:p>
            <a:endParaRPr lang="en-US" dirty="0"/>
          </a:p>
          <a:p>
            <a:endParaRPr lang="en-US" dirty="0"/>
          </a:p>
        </p:txBody>
      </p:sp>
    </p:spTree>
    <p:extLst>
      <p:ext uri="{BB962C8B-B14F-4D97-AF65-F5344CB8AC3E}">
        <p14:creationId xmlns:p14="http://schemas.microsoft.com/office/powerpoint/2010/main" val="1736717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Who is responsible for implementation at your company?</a:t>
            </a:r>
          </a:p>
        </p:txBody>
      </p:sp>
      <p:sp>
        <p:nvSpPr>
          <p:cNvPr id="3" name="Content Placeholder 2"/>
          <p:cNvSpPr>
            <a:spLocks noGrp="1"/>
          </p:cNvSpPr>
          <p:nvPr>
            <p:ph sz="half" idx="1"/>
          </p:nvPr>
        </p:nvSpPr>
        <p:spPr/>
        <p:txBody>
          <a:bodyPr/>
          <a:lstStyle/>
          <a:p>
            <a:pPr marL="0" indent="0">
              <a:buNone/>
            </a:pPr>
            <a:r>
              <a:rPr lang="en-US" dirty="0"/>
              <a:t>Designated Safety Manager</a:t>
            </a:r>
          </a:p>
          <a:p>
            <a:pPr marL="0" indent="0">
              <a:buNone/>
            </a:pPr>
            <a:r>
              <a:rPr lang="en-US" dirty="0"/>
              <a:t>____________________________</a:t>
            </a:r>
          </a:p>
          <a:p>
            <a:pPr marL="0" indent="0">
              <a:buNone/>
            </a:pPr>
            <a:r>
              <a:rPr lang="en-US" dirty="0"/>
              <a:t>Supervisors</a:t>
            </a:r>
          </a:p>
          <a:p>
            <a:pPr marL="0" indent="0">
              <a:buNone/>
            </a:pPr>
            <a:r>
              <a:rPr lang="en-US" dirty="0"/>
              <a:t>____________________________</a:t>
            </a:r>
          </a:p>
          <a:p>
            <a:pPr marL="0" indent="0">
              <a:buNone/>
            </a:pPr>
            <a:r>
              <a:rPr lang="en-US" dirty="0"/>
              <a:t>____________________________</a:t>
            </a:r>
          </a:p>
          <a:p>
            <a:pPr marL="0" indent="0">
              <a:buNone/>
            </a:pPr>
            <a:r>
              <a:rPr lang="en-US" dirty="0"/>
              <a:t>____________________________</a:t>
            </a:r>
          </a:p>
          <a:p>
            <a:pPr marL="0" indent="0">
              <a:buNone/>
            </a:pPr>
            <a:r>
              <a:rPr lang="en-US" dirty="0"/>
              <a:t>____________________________</a:t>
            </a:r>
          </a:p>
          <a:p>
            <a:pPr marL="0" indent="0">
              <a:buNone/>
            </a:pPr>
            <a:r>
              <a:rPr lang="en-US" dirty="0"/>
              <a:t>____________________________</a:t>
            </a:r>
          </a:p>
        </p:txBody>
      </p:sp>
      <p:sp>
        <p:nvSpPr>
          <p:cNvPr id="4" name="Content Placeholder 3"/>
          <p:cNvSpPr>
            <a:spLocks noGrp="1"/>
          </p:cNvSpPr>
          <p:nvPr>
            <p:ph sz="half" idx="2"/>
          </p:nvPr>
        </p:nvSpPr>
        <p:spPr/>
        <p:txBody>
          <a:bodyPr/>
          <a:lstStyle/>
          <a:p>
            <a:pPr marL="0" indent="0">
              <a:buNone/>
            </a:pPr>
            <a:r>
              <a:rPr lang="en-US" dirty="0"/>
              <a:t>Supervisors (continued)</a:t>
            </a:r>
          </a:p>
          <a:p>
            <a:pPr marL="0" indent="0">
              <a:buNone/>
            </a:pPr>
            <a:r>
              <a:rPr lang="en-US" dirty="0"/>
              <a:t>____________________________</a:t>
            </a:r>
          </a:p>
          <a:p>
            <a:pPr marL="0" indent="0">
              <a:buNone/>
            </a:pPr>
            <a:r>
              <a:rPr lang="en-US" dirty="0"/>
              <a:t>____________________________</a:t>
            </a:r>
          </a:p>
          <a:p>
            <a:pPr marL="0" indent="0">
              <a:buNone/>
            </a:pPr>
            <a:r>
              <a:rPr lang="en-US" dirty="0"/>
              <a:t>____________________________</a:t>
            </a:r>
          </a:p>
          <a:p>
            <a:pPr marL="0" indent="0">
              <a:buNone/>
            </a:pPr>
            <a:r>
              <a:rPr lang="en-US" dirty="0"/>
              <a:t>____________________________</a:t>
            </a:r>
          </a:p>
          <a:p>
            <a:pPr marL="0" indent="0">
              <a:buNone/>
            </a:pPr>
            <a:r>
              <a:rPr lang="en-US" dirty="0"/>
              <a:t>____________________________</a:t>
            </a:r>
          </a:p>
          <a:p>
            <a:pPr marL="0" indent="0">
              <a:buNone/>
            </a:pPr>
            <a:r>
              <a:rPr lang="en-US" dirty="0"/>
              <a:t>____________________________</a:t>
            </a:r>
          </a:p>
          <a:p>
            <a:pPr marL="0" indent="0">
              <a:buNone/>
            </a:pPr>
            <a:r>
              <a:rPr lang="en-US" dirty="0"/>
              <a:t>____________________________</a:t>
            </a:r>
          </a:p>
        </p:txBody>
      </p:sp>
      <p:sp>
        <p:nvSpPr>
          <p:cNvPr id="5" name="Text Placeholder 4"/>
          <p:cNvSpPr>
            <a:spLocks noGrp="1"/>
          </p:cNvSpPr>
          <p:nvPr>
            <p:ph type="body" sz="quarter" idx="13"/>
          </p:nvPr>
        </p:nvSpPr>
        <p:spPr/>
        <p:txBody>
          <a:bodyPr>
            <a:normAutofit fontScale="70000" lnSpcReduction="20000"/>
          </a:bodyPr>
          <a:lstStyle/>
          <a:p>
            <a:endParaRPr lang="en-US"/>
          </a:p>
        </p:txBody>
      </p:sp>
    </p:spTree>
    <p:extLst>
      <p:ext uri="{BB962C8B-B14F-4D97-AF65-F5344CB8AC3E}">
        <p14:creationId xmlns:p14="http://schemas.microsoft.com/office/powerpoint/2010/main" val="188287543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First aid (Clipart)&#10;" title="First aid (Clipart)"/>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9749927" y="4565441"/>
            <a:ext cx="2159306" cy="2170323"/>
          </a:xfrm>
        </p:spPr>
      </p:pic>
      <p:sp>
        <p:nvSpPr>
          <p:cNvPr id="2" name="Title 1"/>
          <p:cNvSpPr>
            <a:spLocks noGrp="1"/>
          </p:cNvSpPr>
          <p:nvPr>
            <p:ph type="title"/>
          </p:nvPr>
        </p:nvSpPr>
        <p:spPr/>
        <p:txBody>
          <a:bodyPr/>
          <a:lstStyle/>
          <a:p>
            <a:r>
              <a:rPr lang="en-US" b="1" dirty="0"/>
              <a:t>First Aid Supplies: Have On Hand</a:t>
            </a:r>
            <a:endParaRPr lang="en-US" dirty="0"/>
          </a:p>
        </p:txBody>
      </p:sp>
      <p:sp>
        <p:nvSpPr>
          <p:cNvPr id="4" name="Content Placeholder 3"/>
          <p:cNvSpPr>
            <a:spLocks noGrp="1"/>
          </p:cNvSpPr>
          <p:nvPr>
            <p:ph sz="half" idx="2"/>
          </p:nvPr>
        </p:nvSpPr>
        <p:spPr>
          <a:xfrm>
            <a:off x="579782" y="1690688"/>
            <a:ext cx="10775606" cy="4498975"/>
          </a:xfrm>
        </p:spPr>
        <p:txBody>
          <a:bodyPr>
            <a:noAutofit/>
          </a:bodyPr>
          <a:lstStyle/>
          <a:p>
            <a:pPr marL="514350" lvl="0" indent="-514350">
              <a:buFont typeface="+mj-lt"/>
              <a:buAutoNum type="arabicPeriod"/>
            </a:pPr>
            <a:r>
              <a:rPr lang="en-US" sz="3200" dirty="0"/>
              <a:t>Reliable oral thermometer for checking body temperature.</a:t>
            </a:r>
          </a:p>
          <a:p>
            <a:pPr marL="514350" lvl="0" indent="-514350">
              <a:buFont typeface="+mj-lt"/>
              <a:buAutoNum type="arabicPeriod"/>
            </a:pPr>
            <a:r>
              <a:rPr lang="en-US" sz="3200" dirty="0"/>
              <a:t>Reliable instrument or timer for checking heart rate.</a:t>
            </a:r>
          </a:p>
          <a:p>
            <a:pPr marL="514350" lvl="0" indent="-514350">
              <a:buFont typeface="+mj-lt"/>
              <a:buAutoNum type="arabicPeriod"/>
            </a:pPr>
            <a:r>
              <a:rPr lang="en-US" sz="3200" dirty="0"/>
              <a:t>Cool water or electrolyte replacement fluids.</a:t>
            </a:r>
          </a:p>
          <a:p>
            <a:pPr marL="514350" lvl="0" indent="-514350">
              <a:buFont typeface="+mj-lt"/>
              <a:buAutoNum type="arabicPeriod"/>
            </a:pPr>
            <a:r>
              <a:rPr lang="en-US" sz="3200" dirty="0"/>
              <a:t>Cold packs or ice packs for treatment of heat stroke.</a:t>
            </a:r>
          </a:p>
          <a:p>
            <a:pPr marL="514350" lvl="0" indent="-514350">
              <a:buFont typeface="+mj-lt"/>
              <a:buAutoNum type="arabicPeriod"/>
            </a:pPr>
            <a:r>
              <a:rPr lang="en-US" sz="3200" dirty="0"/>
              <a:t>Spray bottles with water or an available water source for treating heat stroke.</a:t>
            </a:r>
          </a:p>
        </p:txBody>
      </p:sp>
      <p:sp>
        <p:nvSpPr>
          <p:cNvPr id="5" name="Text Placeholder 4"/>
          <p:cNvSpPr>
            <a:spLocks noGrp="1"/>
          </p:cNvSpPr>
          <p:nvPr>
            <p:ph type="body" sz="quarter" idx="3"/>
          </p:nvPr>
        </p:nvSpPr>
        <p:spPr>
          <a:xfrm>
            <a:off x="6920413" y="6354916"/>
            <a:ext cx="2682594" cy="380848"/>
          </a:xfrm>
        </p:spPr>
        <p:txBody>
          <a:bodyPr>
            <a:normAutofit fontScale="92500" lnSpcReduction="10000"/>
          </a:bodyPr>
          <a:lstStyle/>
          <a:p>
            <a:pPr algn="ctr"/>
            <a:r>
              <a:rPr lang="en-US" dirty="0"/>
              <a:t>First aid (Clipart)</a:t>
            </a:r>
          </a:p>
        </p:txBody>
      </p:sp>
    </p:spTree>
    <p:extLst>
      <p:ext uri="{BB962C8B-B14F-4D97-AF65-F5344CB8AC3E}">
        <p14:creationId xmlns:p14="http://schemas.microsoft.com/office/powerpoint/2010/main" val="23099424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First Aid Providers</a:t>
            </a:r>
          </a:p>
        </p:txBody>
      </p:sp>
      <p:sp>
        <p:nvSpPr>
          <p:cNvPr id="4" name="Content Placeholder 3"/>
          <p:cNvSpPr>
            <a:spLocks noGrp="1"/>
          </p:cNvSpPr>
          <p:nvPr>
            <p:ph sz="half" idx="2"/>
          </p:nvPr>
        </p:nvSpPr>
        <p:spPr>
          <a:xfrm>
            <a:off x="995905" y="1681163"/>
            <a:ext cx="6952172" cy="4862856"/>
          </a:xfrm>
        </p:spPr>
        <p:txBody>
          <a:bodyPr>
            <a:normAutofit/>
          </a:bodyPr>
          <a:lstStyle/>
          <a:p>
            <a:r>
              <a:rPr lang="en-US" sz="3200" dirty="0"/>
              <a:t>Each work site should have at least one person trained to administer first aid, with two or more preferred.  </a:t>
            </a:r>
          </a:p>
          <a:p>
            <a:r>
              <a:rPr lang="en-US" sz="3200" dirty="0"/>
              <a:t>The location, physical address and phone number of the nearest hospital or emergency medical services must be obtained prior to the beginning of work activities under hot conditions. </a:t>
            </a:r>
          </a:p>
        </p:txBody>
      </p:sp>
      <p:sp>
        <p:nvSpPr>
          <p:cNvPr id="5" name="Text Placeholder 4"/>
          <p:cNvSpPr>
            <a:spLocks noGrp="1"/>
          </p:cNvSpPr>
          <p:nvPr>
            <p:ph type="body" sz="quarter" idx="3"/>
          </p:nvPr>
        </p:nvSpPr>
        <p:spPr>
          <a:xfrm>
            <a:off x="8868342" y="5598730"/>
            <a:ext cx="2406513" cy="488988"/>
          </a:xfrm>
        </p:spPr>
        <p:txBody>
          <a:bodyPr/>
          <a:lstStyle/>
          <a:p>
            <a:pPr algn="ctr"/>
            <a:r>
              <a:rPr lang="en-US" dirty="0"/>
              <a:t>First aid (Clipart)</a:t>
            </a:r>
          </a:p>
        </p:txBody>
      </p:sp>
      <p:pic>
        <p:nvPicPr>
          <p:cNvPr id="3" name="Content Placeholder 2" descr="First aid (Clipart)&#10;" title="First aid (Clipart)"/>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104194" y="2635976"/>
            <a:ext cx="3934811" cy="2962754"/>
          </a:xfrm>
        </p:spPr>
      </p:pic>
    </p:spTree>
    <p:extLst>
      <p:ext uri="{BB962C8B-B14F-4D97-AF65-F5344CB8AC3E}">
        <p14:creationId xmlns:p14="http://schemas.microsoft.com/office/powerpoint/2010/main" val="15794124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7830487" cy="901815"/>
          </a:xfrm>
        </p:spPr>
        <p:txBody>
          <a:bodyPr/>
          <a:lstStyle/>
          <a:p>
            <a:r>
              <a:rPr lang="en-US" b="1" dirty="0"/>
              <a:t>Emergency Response Information</a:t>
            </a:r>
          </a:p>
        </p:txBody>
      </p:sp>
      <p:sp>
        <p:nvSpPr>
          <p:cNvPr id="4" name="Content Placeholder 3"/>
          <p:cNvSpPr>
            <a:spLocks noGrp="1"/>
          </p:cNvSpPr>
          <p:nvPr>
            <p:ph sz="half" idx="2"/>
          </p:nvPr>
        </p:nvSpPr>
        <p:spPr>
          <a:xfrm>
            <a:off x="627961" y="1266940"/>
            <a:ext cx="8337620" cy="5332165"/>
          </a:xfrm>
        </p:spPr>
        <p:txBody>
          <a:bodyPr>
            <a:normAutofit lnSpcReduction="10000"/>
          </a:bodyPr>
          <a:lstStyle/>
          <a:p>
            <a:pPr marL="0" indent="0">
              <a:buNone/>
            </a:pPr>
            <a:r>
              <a:rPr lang="en-US" dirty="0"/>
              <a:t>The following emergency response information must be obtained prior to the beginning of work activities.</a:t>
            </a:r>
          </a:p>
          <a:p>
            <a:pPr marL="514350" lvl="0" indent="-514350">
              <a:buFont typeface="+mj-lt"/>
              <a:buAutoNum type="arabicPeriod"/>
            </a:pPr>
            <a:r>
              <a:rPr lang="en-US" dirty="0"/>
              <a:t>Names, locations and phone numbers of all first aid trained supervisors or key personnel on site.</a:t>
            </a:r>
          </a:p>
          <a:p>
            <a:pPr marL="514350" lvl="0" indent="-514350">
              <a:buFont typeface="+mj-lt"/>
              <a:buAutoNum type="arabicPeriod"/>
            </a:pPr>
            <a:r>
              <a:rPr lang="en-US" dirty="0"/>
              <a:t>Phone numbers for on-site or local medical emergency services.</a:t>
            </a:r>
          </a:p>
          <a:p>
            <a:pPr marL="514350" lvl="0" indent="-514350">
              <a:buFont typeface="+mj-lt"/>
              <a:buAutoNum type="arabicPeriod"/>
            </a:pPr>
            <a:r>
              <a:rPr lang="en-US" dirty="0"/>
              <a:t>Address, phone number and directions from site to closest emergency medical services (e.g., hospital).</a:t>
            </a:r>
          </a:p>
          <a:p>
            <a:pPr marL="514350" lvl="0" indent="-514350">
              <a:buFont typeface="+mj-lt"/>
              <a:buAutoNum type="arabicPeriod"/>
            </a:pPr>
            <a:r>
              <a:rPr lang="en-US" dirty="0"/>
              <a:t>Physical address and detailed directions for emergency medical services.  If the site is a remote location, then check with emergency medical services to ensure they can find the location.  Some providers may require GPS coordinates.</a:t>
            </a:r>
          </a:p>
          <a:p>
            <a:endParaRPr lang="en-US" dirty="0"/>
          </a:p>
        </p:txBody>
      </p:sp>
      <p:sp>
        <p:nvSpPr>
          <p:cNvPr id="5" name="Text Placeholder 4"/>
          <p:cNvSpPr>
            <a:spLocks noGrp="1"/>
          </p:cNvSpPr>
          <p:nvPr>
            <p:ph type="body" sz="quarter" idx="3"/>
          </p:nvPr>
        </p:nvSpPr>
        <p:spPr>
          <a:xfrm>
            <a:off x="9222567" y="4461831"/>
            <a:ext cx="2663079" cy="409608"/>
          </a:xfrm>
        </p:spPr>
        <p:txBody>
          <a:bodyPr>
            <a:normAutofit/>
          </a:bodyPr>
          <a:lstStyle/>
          <a:p>
            <a:r>
              <a:rPr lang="en-US" sz="1800" dirty="0"/>
              <a:t>Map (Source Cal OSHA)</a:t>
            </a:r>
          </a:p>
        </p:txBody>
      </p:sp>
      <p:pic>
        <p:nvPicPr>
          <p:cNvPr id="3" name="Content Placeholder 2" descr="Map (Source Cal OSHA)&#10;" title="Map (Source Cal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rot="17211899">
            <a:off x="8589654" y="1112219"/>
            <a:ext cx="3473614" cy="2205469"/>
          </a:xfrm>
        </p:spPr>
      </p:pic>
    </p:spTree>
    <p:extLst>
      <p:ext uri="{BB962C8B-B14F-4D97-AF65-F5344CB8AC3E}">
        <p14:creationId xmlns:p14="http://schemas.microsoft.com/office/powerpoint/2010/main" val="31264592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First Aid Guidelines</a:t>
            </a:r>
          </a:p>
        </p:txBody>
      </p:sp>
      <p:sp>
        <p:nvSpPr>
          <p:cNvPr id="4" name="Content Placeholder 3"/>
          <p:cNvSpPr>
            <a:spLocks noGrp="1"/>
          </p:cNvSpPr>
          <p:nvPr>
            <p:ph sz="half" idx="2"/>
          </p:nvPr>
        </p:nvSpPr>
        <p:spPr>
          <a:xfrm>
            <a:off x="995906" y="1681163"/>
            <a:ext cx="7454032" cy="4591843"/>
          </a:xfrm>
        </p:spPr>
        <p:txBody>
          <a:bodyPr>
            <a:normAutofit/>
          </a:bodyPr>
          <a:lstStyle/>
          <a:p>
            <a:pPr marL="0" indent="0">
              <a:buNone/>
            </a:pPr>
            <a:r>
              <a:rPr lang="en-US" dirty="0"/>
              <a:t>See Section VI Training for the general first aid guidelines for heat-related illnesses, for supervisors and workers.  </a:t>
            </a:r>
          </a:p>
          <a:p>
            <a:pPr marL="0" indent="0">
              <a:buNone/>
            </a:pPr>
            <a:r>
              <a:rPr lang="en-US" dirty="0"/>
              <a:t>It is important that all supervisors and workers know how to recognize the signs and symptoms of heat stress, when to call for emergency medical assistance and what steps they need to take to help the victim of heat stress until emergency services arrive.</a:t>
            </a:r>
          </a:p>
        </p:txBody>
      </p:sp>
      <p:sp>
        <p:nvSpPr>
          <p:cNvPr id="5" name="Text Placeholder 4"/>
          <p:cNvSpPr>
            <a:spLocks noGrp="1"/>
          </p:cNvSpPr>
          <p:nvPr>
            <p:ph type="body" sz="quarter" idx="3"/>
          </p:nvPr>
        </p:nvSpPr>
        <p:spPr>
          <a:xfrm>
            <a:off x="9484909" y="4296577"/>
            <a:ext cx="2380256" cy="588139"/>
          </a:xfrm>
        </p:spPr>
        <p:txBody>
          <a:bodyPr>
            <a:normAutofit/>
          </a:bodyPr>
          <a:lstStyle/>
          <a:p>
            <a:pPr algn="ctr"/>
            <a:r>
              <a:rPr lang="en-US" b="0" dirty="0"/>
              <a:t>First aid (Clipart)</a:t>
            </a:r>
          </a:p>
        </p:txBody>
      </p:sp>
      <p:pic>
        <p:nvPicPr>
          <p:cNvPr id="3" name="Content Placeholder 2" descr="First aid (Clipart)" title="First aid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385756" y="1690687"/>
            <a:ext cx="2479409" cy="2473241"/>
          </a:xfrm>
        </p:spPr>
      </p:pic>
    </p:spTree>
    <p:extLst>
      <p:ext uri="{BB962C8B-B14F-4D97-AF65-F5344CB8AC3E}">
        <p14:creationId xmlns:p14="http://schemas.microsoft.com/office/powerpoint/2010/main" val="2587322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p:txBody>
          <a:bodyPr>
            <a:normAutofit/>
          </a:bodyPr>
          <a:lstStyle/>
          <a:p>
            <a:r>
              <a:rPr lang="en-US" b="1" dirty="0"/>
              <a:t>Section 7:</a:t>
            </a:r>
            <a:br>
              <a:rPr lang="en-US" b="1" dirty="0"/>
            </a:b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Incident Investigations</a:t>
            </a:r>
            <a:endParaRPr lang="en-US" b="1" dirty="0"/>
          </a:p>
        </p:txBody>
      </p:sp>
      <p:sp>
        <p:nvSpPr>
          <p:cNvPr id="7" name="Text Placeholder 6">
            <a:extLst>
              <a:ext uri="{FF2B5EF4-FFF2-40B4-BE49-F238E27FC236}">
                <a16:creationId xmlns:a16="http://schemas.microsoft.com/office/drawing/2014/main" id="{0DBB8F01-F133-4318-8B58-E1E4C66979E4}"/>
              </a:ext>
            </a:extLst>
          </p:cNvPr>
          <p:cNvSpPr>
            <a:spLocks noGrp="1"/>
          </p:cNvSpPr>
          <p:nvPr>
            <p:ph type="body" idx="1"/>
          </p:nvPr>
        </p:nvSpPr>
        <p:spPr/>
        <p:txBody>
          <a:bodyPr>
            <a:normAutofit/>
          </a:bodyPr>
          <a:lstStyle/>
          <a:p>
            <a:endParaRPr lang="en-US" sz="4400" dirty="0"/>
          </a:p>
        </p:txBody>
      </p:sp>
    </p:spTree>
    <p:extLst>
      <p:ext uri="{BB962C8B-B14F-4D97-AF65-F5344CB8AC3E}">
        <p14:creationId xmlns:p14="http://schemas.microsoft.com/office/powerpoint/2010/main" val="41189941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Incident Investigations</a:t>
            </a:r>
            <a:endParaRPr lang="en-US" dirty="0"/>
          </a:p>
        </p:txBody>
      </p:sp>
      <p:sp>
        <p:nvSpPr>
          <p:cNvPr id="6" name="Content Placeholder 5"/>
          <p:cNvSpPr>
            <a:spLocks noGrp="1"/>
          </p:cNvSpPr>
          <p:nvPr>
            <p:ph sz="half" idx="2"/>
          </p:nvPr>
        </p:nvSpPr>
        <p:spPr>
          <a:xfrm>
            <a:off x="839788" y="1564396"/>
            <a:ext cx="8546583" cy="4625268"/>
          </a:xfrm>
        </p:spPr>
        <p:txBody>
          <a:bodyPr>
            <a:normAutofit lnSpcReduction="10000"/>
          </a:bodyPr>
          <a:lstStyle/>
          <a:p>
            <a:r>
              <a:rPr lang="en-US" dirty="0"/>
              <a:t>All incidents that result in a worker suffering from a heat-related illness, regardless of their nature, shall be investigated and reported to management. </a:t>
            </a:r>
          </a:p>
          <a:p>
            <a:r>
              <a:rPr lang="en-US" dirty="0"/>
              <a:t>It is an integral part of any safety program that documentation take place as soon as possible so that the cause and means of prevention can be identified to prevent a reoccurrence.  </a:t>
            </a:r>
          </a:p>
          <a:p>
            <a:r>
              <a:rPr lang="en-US" dirty="0"/>
              <a:t>A Worksite Incident Form is provided in the Appendix.  </a:t>
            </a:r>
          </a:p>
          <a:p>
            <a:r>
              <a:rPr lang="en-US" dirty="0"/>
              <a:t>The form is to be completed and used to initiate an incident investigation with the goal of taking corrective actions to prevent future occurrences.</a:t>
            </a:r>
          </a:p>
          <a:p>
            <a:pPr marL="0" indent="0">
              <a:buNone/>
            </a:pPr>
            <a:endParaRPr lang="en-US" dirty="0"/>
          </a:p>
        </p:txBody>
      </p:sp>
      <p:sp>
        <p:nvSpPr>
          <p:cNvPr id="7" name="Text Placeholder 6"/>
          <p:cNvSpPr>
            <a:spLocks noGrp="1"/>
          </p:cNvSpPr>
          <p:nvPr>
            <p:ph type="body" sz="quarter" idx="3"/>
          </p:nvPr>
        </p:nvSpPr>
        <p:spPr>
          <a:xfrm>
            <a:off x="9515805" y="2515792"/>
            <a:ext cx="2502838" cy="477971"/>
          </a:xfrm>
        </p:spPr>
        <p:txBody>
          <a:bodyPr>
            <a:normAutofit/>
          </a:bodyPr>
          <a:lstStyle/>
          <a:p>
            <a:r>
              <a:rPr lang="en-US" sz="2000" b="0" dirty="0"/>
              <a:t>Investigation (Clipart)</a:t>
            </a:r>
          </a:p>
        </p:txBody>
      </p:sp>
      <p:pic>
        <p:nvPicPr>
          <p:cNvPr id="2" name="Content Placeholder 1" descr="Investigation (Clipart)&#10;" title="Investigation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705740" y="365125"/>
            <a:ext cx="2122969" cy="2072688"/>
          </a:xfrm>
        </p:spPr>
      </p:pic>
    </p:spTree>
    <p:extLst>
      <p:ext uri="{BB962C8B-B14F-4D97-AF65-F5344CB8AC3E}">
        <p14:creationId xmlns:p14="http://schemas.microsoft.com/office/powerpoint/2010/main" val="19567377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57" y="403145"/>
            <a:ext cx="10515600" cy="1325563"/>
          </a:xfrm>
        </p:spPr>
        <p:txBody>
          <a:bodyPr>
            <a:noAutofit/>
          </a:bodyPr>
          <a:lstStyle/>
          <a:p>
            <a:r>
              <a:rPr lang="en-US" sz="4800" b="1" dirty="0"/>
              <a:t>Near the end… Anything to add?</a:t>
            </a:r>
          </a:p>
        </p:txBody>
      </p:sp>
      <p:sp>
        <p:nvSpPr>
          <p:cNvPr id="3" name="Content Placeholder 2"/>
          <p:cNvSpPr>
            <a:spLocks noGrp="1"/>
          </p:cNvSpPr>
          <p:nvPr>
            <p:ph sz="half" idx="1"/>
          </p:nvPr>
        </p:nvSpPr>
        <p:spPr>
          <a:xfrm>
            <a:off x="1088720" y="1825625"/>
            <a:ext cx="8644128" cy="4351338"/>
          </a:xfrm>
        </p:spPr>
        <p:txBody>
          <a:bodyPr>
            <a:normAutofit/>
          </a:bodyPr>
          <a:lstStyle/>
          <a:p>
            <a:pPr marL="0" indent="0">
              <a:buNone/>
            </a:pPr>
            <a:r>
              <a:rPr lang="en-US" sz="36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0" name="Content Placeholder 9" descr="Clipart - Idee / &lt;strong&gt;idea&lt;/strong&gt;"/>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0076199" y="3009059"/>
            <a:ext cx="1761117" cy="1787936"/>
          </a:xfrm>
        </p:spPr>
      </p:pic>
      <p:sp>
        <p:nvSpPr>
          <p:cNvPr id="5" name="Footer Placeholder 1">
            <a:extLst>
              <a:ext uri="{FF2B5EF4-FFF2-40B4-BE49-F238E27FC236}">
                <a16:creationId xmlns:a16="http://schemas.microsoft.com/office/drawing/2014/main" id="{D2C13872-30E8-4154-9718-C1A0A4A0F233}"/>
              </a:ext>
            </a:extLst>
          </p:cNvPr>
          <p:cNvSpPr>
            <a:spLocks noGrp="1"/>
          </p:cNvSpPr>
          <p:nvPr>
            <p:ph type="ftr" sz="quarter" idx="11"/>
          </p:nvPr>
        </p:nvSpPr>
        <p:spPr>
          <a:xfrm>
            <a:off x="10010668" y="4796995"/>
            <a:ext cx="1950274" cy="365125"/>
          </a:xfrm>
        </p:spPr>
        <p:txBody>
          <a:bodyPr/>
          <a:lstStyle/>
          <a:p>
            <a:pPr algn="l"/>
            <a:r>
              <a:rPr lang="en-US" sz="1800" dirty="0">
                <a:solidFill>
                  <a:schemeClr val="tx1"/>
                </a:solidFill>
              </a:rPr>
              <a:t>Light bulb clip art</a:t>
            </a:r>
          </a:p>
        </p:txBody>
      </p:sp>
    </p:spTree>
    <p:extLst>
      <p:ext uri="{BB962C8B-B14F-4D97-AF65-F5344CB8AC3E}">
        <p14:creationId xmlns:p14="http://schemas.microsoft.com/office/powerpoint/2010/main" val="183658667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05" y="215058"/>
            <a:ext cx="10515600" cy="682279"/>
          </a:xfrm>
        </p:spPr>
        <p:txBody>
          <a:bodyPr>
            <a:noAutofit/>
          </a:bodyPr>
          <a:lstStyle/>
          <a:p>
            <a:r>
              <a:rPr lang="en-US" sz="4800" b="1" dirty="0"/>
              <a:t>Review of Learning Objectives</a:t>
            </a:r>
          </a:p>
        </p:txBody>
      </p:sp>
      <p:sp>
        <p:nvSpPr>
          <p:cNvPr id="5" name="Content Placeholder 4"/>
          <p:cNvSpPr>
            <a:spLocks noGrp="1"/>
          </p:cNvSpPr>
          <p:nvPr>
            <p:ph idx="1"/>
          </p:nvPr>
        </p:nvSpPr>
        <p:spPr>
          <a:xfrm>
            <a:off x="733926" y="1096842"/>
            <a:ext cx="10953769" cy="4630796"/>
          </a:xfrm>
        </p:spPr>
        <p:txBody>
          <a:bodyPr>
            <a:noAutofit/>
          </a:bodyPr>
          <a:lstStyle/>
          <a:p>
            <a:pPr marL="796925" lvl="1" indent="-514350">
              <a:buFont typeface="+mj-lt"/>
              <a:buAutoNum type="arabicPeriod"/>
            </a:pPr>
            <a:r>
              <a:rPr lang="en-US" sz="2800" dirty="0"/>
              <a:t>Discuss why heat-illness prevention is important</a:t>
            </a:r>
          </a:p>
          <a:p>
            <a:pPr marL="796925" lvl="1" indent="-514350">
              <a:buFont typeface="+mj-lt"/>
              <a:buAutoNum type="arabicPeriod"/>
            </a:pPr>
            <a:r>
              <a:rPr lang="en-US" sz="2800" dirty="0"/>
              <a:t>Know cause, prevention and first aid for heat illnesses</a:t>
            </a:r>
          </a:p>
          <a:p>
            <a:pPr marL="796925" lvl="1" indent="-514350">
              <a:buFont typeface="+mj-lt"/>
              <a:buAutoNum type="arabicPeriod"/>
            </a:pPr>
            <a:r>
              <a:rPr lang="en-US" sz="2800" dirty="0"/>
              <a:t>Understand the approach for heat-illness prevention</a:t>
            </a:r>
          </a:p>
          <a:p>
            <a:pPr marL="1082675" lvl="2" indent="-342900"/>
            <a:r>
              <a:rPr lang="en-US" sz="2400" dirty="0"/>
              <a:t>Train workers and supervisors on prevention strategies and to recognize signs and symptoms of heat-related illnesses</a:t>
            </a:r>
          </a:p>
          <a:p>
            <a:pPr marL="1082675" lvl="2" indent="-342900"/>
            <a:r>
              <a:rPr lang="en-US" sz="2400" dirty="0"/>
              <a:t>Monitor weather and workplace conditions</a:t>
            </a:r>
          </a:p>
          <a:p>
            <a:pPr marL="1082675" lvl="2" indent="-342900"/>
            <a:r>
              <a:rPr lang="en-US" sz="2400" dirty="0"/>
              <a:t>Conduct a heat hazard assessment and assess risk level</a:t>
            </a:r>
          </a:p>
          <a:p>
            <a:pPr marL="1082675" lvl="2" indent="-342900"/>
            <a:r>
              <a:rPr lang="en-US" sz="2400" dirty="0"/>
              <a:t>Implement appropriate prevention strategies and controls</a:t>
            </a:r>
          </a:p>
          <a:p>
            <a:pPr marL="1082675" lvl="2" indent="-342900"/>
            <a:r>
              <a:rPr lang="en-US" sz="2400" dirty="0"/>
              <a:t>Plan for heat-related medical emergencies</a:t>
            </a:r>
          </a:p>
          <a:p>
            <a:pPr marL="796925" lvl="1" indent="-514350">
              <a:buFont typeface="+mj-lt"/>
              <a:buAutoNum type="arabicPeriod"/>
            </a:pPr>
            <a:r>
              <a:rPr lang="en-US" sz="2800" dirty="0"/>
              <a:t>Understand how physiological monitoring can be used to help prevent heat-related illnesses</a:t>
            </a:r>
          </a:p>
          <a:p>
            <a:pPr marL="796925" lvl="1" indent="-514350">
              <a:buFont typeface="+mj-lt"/>
              <a:buAutoNum type="arabicPeriod"/>
            </a:pPr>
            <a:r>
              <a:rPr lang="en-US" sz="2800" dirty="0"/>
              <a:t>Apply these principles to conduct a heat hazard evaluation and recommend preventative controls (Class Exercises)</a:t>
            </a:r>
          </a:p>
          <a:p>
            <a:pPr marL="1089025" lvl="2" indent="-349250">
              <a:buFont typeface="+mj-lt"/>
              <a:buAutoNum type="arabicPeriod"/>
            </a:pPr>
            <a:endParaRPr lang="en-US" sz="2400" dirty="0"/>
          </a:p>
        </p:txBody>
      </p:sp>
    </p:spTree>
    <p:extLst>
      <p:ext uri="{BB962C8B-B14F-4D97-AF65-F5344CB8AC3E}">
        <p14:creationId xmlns:p14="http://schemas.microsoft.com/office/powerpoint/2010/main" val="299497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E763B3-48E1-42FF-A066-956B58655A49}"/>
              </a:ext>
            </a:extLst>
          </p:cNvPr>
          <p:cNvSpPr>
            <a:spLocks noGrp="1"/>
          </p:cNvSpPr>
          <p:nvPr>
            <p:ph type="title"/>
          </p:nvPr>
        </p:nvSpPr>
        <p:spPr>
          <a:xfrm>
            <a:off x="838200" y="597624"/>
            <a:ext cx="10515600" cy="1325563"/>
          </a:xfrm>
        </p:spPr>
        <p:txBody>
          <a:bodyPr>
            <a:noAutofit/>
          </a:bodyPr>
          <a:lstStyle/>
          <a:p>
            <a:r>
              <a:rPr lang="en-US" sz="5400" b="1" dirty="0"/>
              <a:t>Let’s look out for each other…</a:t>
            </a:r>
            <a:br>
              <a:rPr lang="en-US" sz="5400" b="1" dirty="0"/>
            </a:br>
            <a:r>
              <a:rPr lang="en-US" sz="5400" b="1" dirty="0"/>
              <a:t>Make sure everyone goes home safely</a:t>
            </a:r>
          </a:p>
        </p:txBody>
      </p:sp>
      <p:sp>
        <p:nvSpPr>
          <p:cNvPr id="5" name="Content Placeholder 4">
            <a:extLst>
              <a:ext uri="{FF2B5EF4-FFF2-40B4-BE49-F238E27FC236}">
                <a16:creationId xmlns:a16="http://schemas.microsoft.com/office/drawing/2014/main" id="{6EDACA61-B05A-450B-89EF-E41B77AA84DC}"/>
              </a:ext>
            </a:extLst>
          </p:cNvPr>
          <p:cNvSpPr>
            <a:spLocks noGrp="1"/>
          </p:cNvSpPr>
          <p:nvPr>
            <p:ph sz="half" idx="1"/>
          </p:nvPr>
        </p:nvSpPr>
        <p:spPr>
          <a:xfrm>
            <a:off x="838200" y="2379644"/>
            <a:ext cx="4670502" cy="3184815"/>
          </a:xfrm>
        </p:spPr>
        <p:txBody>
          <a:bodyPr>
            <a:normAutofit/>
          </a:bodyPr>
          <a:lstStyle/>
          <a:p>
            <a:pPr marL="0" indent="0" algn="ctr">
              <a:buNone/>
            </a:pPr>
            <a:r>
              <a:rPr lang="en-US" sz="6000" dirty="0"/>
              <a:t>Questions?</a:t>
            </a:r>
          </a:p>
          <a:p>
            <a:pPr marL="0" indent="0" algn="ctr">
              <a:buNone/>
            </a:pPr>
            <a:endParaRPr lang="en-US" sz="3200" dirty="0"/>
          </a:p>
        </p:txBody>
      </p:sp>
      <p:sp>
        <p:nvSpPr>
          <p:cNvPr id="6" name="Footer Placeholder 1">
            <a:extLst>
              <a:ext uri="{FF2B5EF4-FFF2-40B4-BE49-F238E27FC236}">
                <a16:creationId xmlns:a16="http://schemas.microsoft.com/office/drawing/2014/main" id="{0B87B261-271D-4D72-AFEB-E65D41983411}"/>
              </a:ext>
            </a:extLst>
          </p:cNvPr>
          <p:cNvSpPr>
            <a:spLocks noGrp="1"/>
          </p:cNvSpPr>
          <p:nvPr>
            <p:ph type="ftr" sz="quarter" idx="11"/>
          </p:nvPr>
        </p:nvSpPr>
        <p:spPr>
          <a:xfrm>
            <a:off x="6484427" y="6046174"/>
            <a:ext cx="4384120" cy="437655"/>
          </a:xfrm>
        </p:spPr>
        <p:txBody>
          <a:bodyPr/>
          <a:lstStyle/>
          <a:p>
            <a:pPr algn="l"/>
            <a:r>
              <a:rPr lang="en-US" sz="1800" dirty="0">
                <a:solidFill>
                  <a:schemeClr val="tx1"/>
                </a:solidFill>
              </a:rPr>
              <a:t>Drink water and stay hydrated</a:t>
            </a:r>
          </a:p>
          <a:p>
            <a:pPr algn="l"/>
            <a:r>
              <a:rPr lang="en-US" sz="1800" dirty="0">
                <a:solidFill>
                  <a:schemeClr val="tx1"/>
                </a:solidFill>
              </a:rPr>
              <a:t>Source: OSHA</a:t>
            </a:r>
          </a:p>
        </p:txBody>
      </p:sp>
      <p:pic>
        <p:nvPicPr>
          <p:cNvPr id="3" name="Content Placeholder 2" descr="Drink water and stay hydrated&#10;Source: OSHA&#10;" title="Drink water and stay hydrated"/>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916234" y="2379644"/>
            <a:ext cx="5520506" cy="3415229"/>
          </a:xfrm>
        </p:spPr>
      </p:pic>
    </p:spTree>
    <p:extLst>
      <p:ext uri="{BB962C8B-B14F-4D97-AF65-F5344CB8AC3E}">
        <p14:creationId xmlns:p14="http://schemas.microsoft.com/office/powerpoint/2010/main" val="154889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716" y="154322"/>
            <a:ext cx="10515600" cy="1325563"/>
          </a:xfrm>
        </p:spPr>
        <p:txBody>
          <a:bodyPr>
            <a:normAutofit fontScale="90000"/>
          </a:bodyPr>
          <a:lstStyle/>
          <a:p>
            <a:r>
              <a:rPr lang="en-US" sz="5400" b="1" dirty="0"/>
              <a:t>Employee Training and Responsibilities</a:t>
            </a:r>
          </a:p>
        </p:txBody>
      </p:sp>
      <p:sp>
        <p:nvSpPr>
          <p:cNvPr id="3" name="Content Placeholder 2"/>
          <p:cNvSpPr>
            <a:spLocks noGrp="1"/>
          </p:cNvSpPr>
          <p:nvPr>
            <p:ph sz="half" idx="1"/>
          </p:nvPr>
        </p:nvSpPr>
        <p:spPr>
          <a:xfrm>
            <a:off x="995214" y="1405997"/>
            <a:ext cx="7001934" cy="4563468"/>
          </a:xfrm>
        </p:spPr>
        <p:txBody>
          <a:bodyPr>
            <a:noAutofit/>
          </a:bodyPr>
          <a:lstStyle/>
          <a:p>
            <a:r>
              <a:rPr lang="en-US" sz="3600" dirty="0"/>
              <a:t>Each employee trained on procedures and will strictly adhere to them except when doing so would expose the employee to a greater hazard</a:t>
            </a:r>
          </a:p>
          <a:p>
            <a:pPr marL="2286000" lvl="5" indent="0">
              <a:buNone/>
            </a:pPr>
            <a:endParaRPr lang="en-US" sz="2400" dirty="0"/>
          </a:p>
          <a:p>
            <a:r>
              <a:rPr lang="en-US" sz="3600" dirty="0"/>
              <a:t>Employees are to notify their supervisor of a concern and have the concern addressed before proceeding</a:t>
            </a:r>
          </a:p>
        </p:txBody>
      </p:sp>
      <p:sp>
        <p:nvSpPr>
          <p:cNvPr id="4" name="Footer Placeholder 3">
            <a:extLst>
              <a:ext uri="{FF2B5EF4-FFF2-40B4-BE49-F238E27FC236}">
                <a16:creationId xmlns:a16="http://schemas.microsoft.com/office/drawing/2014/main" id="{6E5E39CB-82D4-4178-A755-ADC29830F556}"/>
              </a:ext>
            </a:extLst>
          </p:cNvPr>
          <p:cNvSpPr>
            <a:spLocks noGrp="1"/>
          </p:cNvSpPr>
          <p:nvPr>
            <p:ph type="ftr" sz="quarter" idx="11"/>
          </p:nvPr>
        </p:nvSpPr>
        <p:spPr>
          <a:xfrm>
            <a:off x="8420608" y="6338165"/>
            <a:ext cx="3071870" cy="365125"/>
          </a:xfrm>
        </p:spPr>
        <p:txBody>
          <a:bodyPr/>
          <a:lstStyle/>
          <a:p>
            <a:r>
              <a:rPr lang="en-US" sz="1800" dirty="0">
                <a:solidFill>
                  <a:schemeClr val="tx1"/>
                </a:solidFill>
              </a:rPr>
              <a:t>Source: Cal OSHA</a:t>
            </a:r>
          </a:p>
        </p:txBody>
      </p:sp>
      <p:pic>
        <p:nvPicPr>
          <p:cNvPr id="5" name="Content Placeholder 4" descr="Safety meeting" title="Safety meeting"/>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7975112" y="3506150"/>
            <a:ext cx="3962861" cy="2596356"/>
          </a:xfrm>
        </p:spPr>
      </p:pic>
    </p:spTree>
    <p:extLst>
      <p:ext uri="{BB962C8B-B14F-4D97-AF65-F5344CB8AC3E}">
        <p14:creationId xmlns:p14="http://schemas.microsoft.com/office/powerpoint/2010/main" val="3024585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18" y="217344"/>
            <a:ext cx="10515600" cy="558510"/>
          </a:xfrm>
        </p:spPr>
        <p:txBody>
          <a:bodyPr>
            <a:normAutofit fontScale="90000"/>
          </a:bodyPr>
          <a:lstStyle/>
          <a:p>
            <a:r>
              <a:rPr lang="en-US" b="1" dirty="0"/>
              <a:t>Main Elements of Heat-Illness Prevention Plan</a:t>
            </a:r>
            <a:endParaRPr lang="en-US" dirty="0"/>
          </a:p>
        </p:txBody>
      </p:sp>
      <p:graphicFrame>
        <p:nvGraphicFramePr>
          <p:cNvPr id="6" name="Content Placeholder 5" descr="Table of Main Elements of Heat-Illness Prevention Plan" title="Main Elements of Heat-Illness Prevention Plan"/>
          <p:cNvGraphicFramePr>
            <a:graphicFrameLocks noGrp="1"/>
          </p:cNvGraphicFramePr>
          <p:nvPr>
            <p:ph sz="half" idx="1"/>
            <p:extLst>
              <p:ext uri="{D42A27DB-BD31-4B8C-83A1-F6EECF244321}">
                <p14:modId xmlns:p14="http://schemas.microsoft.com/office/powerpoint/2010/main" val="1028611412"/>
              </p:ext>
            </p:extLst>
          </p:nvPr>
        </p:nvGraphicFramePr>
        <p:xfrm>
          <a:off x="212436" y="775854"/>
          <a:ext cx="11785600" cy="5936817"/>
        </p:xfrm>
        <a:graphic>
          <a:graphicData uri="http://schemas.openxmlformats.org/drawingml/2006/table">
            <a:tbl>
              <a:tblPr firstRow="1" bandRow="1">
                <a:tableStyleId>{5C22544A-7EE6-4342-B048-85BDC9FD1C3A}</a:tableStyleId>
              </a:tblPr>
              <a:tblGrid>
                <a:gridCol w="3646332">
                  <a:extLst>
                    <a:ext uri="{9D8B030D-6E8A-4147-A177-3AD203B41FA5}">
                      <a16:colId xmlns:a16="http://schemas.microsoft.com/office/drawing/2014/main" val="883802187"/>
                    </a:ext>
                  </a:extLst>
                </a:gridCol>
                <a:gridCol w="8139268">
                  <a:extLst>
                    <a:ext uri="{9D8B030D-6E8A-4147-A177-3AD203B41FA5}">
                      <a16:colId xmlns:a16="http://schemas.microsoft.com/office/drawing/2014/main" val="1376667077"/>
                    </a:ext>
                  </a:extLst>
                </a:gridCol>
              </a:tblGrid>
              <a:tr h="391143">
                <a:tc>
                  <a:txBody>
                    <a:bodyPr/>
                    <a:lstStyle/>
                    <a:p>
                      <a:pPr marL="0" marR="0">
                        <a:lnSpc>
                          <a:spcPct val="115000"/>
                        </a:lnSpc>
                        <a:spcBef>
                          <a:spcPts val="12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Control</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1200"/>
                        </a:spcBef>
                        <a:spcAft>
                          <a:spcPts val="12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Description</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4975984"/>
                  </a:ext>
                </a:extLst>
              </a:tr>
              <a:tr h="1109135">
                <a:tc>
                  <a:txBody>
                    <a:bodyPr/>
                    <a:lstStyle/>
                    <a:p>
                      <a:pPr marL="0" marR="0" lvl="0" indent="0">
                        <a:lnSpc>
                          <a:spcPct val="115000"/>
                        </a:lnSpc>
                        <a:spcBef>
                          <a:spcPts val="1200"/>
                        </a:spcBef>
                        <a:spcAft>
                          <a:spcPts val="1200"/>
                        </a:spcAft>
                        <a:buFont typeface="+mj-lt"/>
                        <a:buNone/>
                      </a:pPr>
                      <a:r>
                        <a:rPr lang="en-US" sz="2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Train supervisors and workers</a:t>
                      </a:r>
                    </a:p>
                  </a:txBody>
                  <a:tcPr marL="68580" marR="68580" marT="0" marB="0"/>
                </a:tc>
                <a:tc>
                  <a:txBody>
                    <a:bodyPr/>
                    <a:lstStyle/>
                    <a:p>
                      <a:pPr marL="0" marR="0">
                        <a:lnSpc>
                          <a:spcPct val="115000"/>
                        </a:lnSpc>
                        <a:spcBef>
                          <a:spcPts val="1200"/>
                        </a:spcBef>
                        <a:spcAft>
                          <a:spcPts val="120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Train supervisors and workers on heat-illness prevention strategies, as well as to recognize and report the signs and symptoms of heat-related illnesses.</a:t>
                      </a:r>
                    </a:p>
                  </a:txBody>
                  <a:tcPr marL="68580" marR="68580" marT="0" marB="0"/>
                </a:tc>
                <a:extLst>
                  <a:ext uri="{0D108BD9-81ED-4DB2-BD59-A6C34878D82A}">
                    <a16:rowId xmlns:a16="http://schemas.microsoft.com/office/drawing/2014/main" val="1567417320"/>
                  </a:ext>
                </a:extLst>
              </a:tr>
              <a:tr h="1109135">
                <a:tc>
                  <a:txBody>
                    <a:bodyPr/>
                    <a:lstStyle/>
                    <a:p>
                      <a:pPr marL="0" marR="0" lvl="0" indent="0">
                        <a:lnSpc>
                          <a:spcPct val="115000"/>
                        </a:lnSpc>
                        <a:spcBef>
                          <a:spcPts val="1200"/>
                        </a:spcBef>
                        <a:spcAft>
                          <a:spcPts val="1200"/>
                        </a:spcAft>
                        <a:buFont typeface="+mj-lt"/>
                        <a:buNone/>
                      </a:pPr>
                      <a:r>
                        <a:rPr lang="en-US" sz="2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Monitor weather and workplace conditions</a:t>
                      </a:r>
                    </a:p>
                  </a:txBody>
                  <a:tcPr marL="68580" marR="68580" marT="0" marB="0"/>
                </a:tc>
                <a:tc>
                  <a:txBody>
                    <a:bodyPr/>
                    <a:lstStyle/>
                    <a:p>
                      <a:pPr marL="0" marR="0">
                        <a:lnSpc>
                          <a:spcPct val="115000"/>
                        </a:lnSpc>
                        <a:spcBef>
                          <a:spcPts val="1200"/>
                        </a:spcBef>
                        <a:spcAft>
                          <a:spcPts val="120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Monitor weather workplace conditions and take preventative measures to protect workers when the temperatures exceed 70 </a:t>
                      </a: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(21 </a:t>
                      </a: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p>
                  </a:txBody>
                  <a:tcPr marL="68580" marR="68580" marT="0" marB="0"/>
                </a:tc>
                <a:extLst>
                  <a:ext uri="{0D108BD9-81ED-4DB2-BD59-A6C34878D82A}">
                    <a16:rowId xmlns:a16="http://schemas.microsoft.com/office/drawing/2014/main" val="2497432375"/>
                  </a:ext>
                </a:extLst>
              </a:tr>
              <a:tr h="1552790">
                <a:tc>
                  <a:txBody>
                    <a:bodyPr/>
                    <a:lstStyle/>
                    <a:p>
                      <a:pPr marL="0" marR="0" lvl="0" indent="0">
                        <a:lnSpc>
                          <a:spcPct val="115000"/>
                        </a:lnSpc>
                        <a:spcBef>
                          <a:spcPts val="1200"/>
                        </a:spcBef>
                        <a:spcAft>
                          <a:spcPts val="1200"/>
                        </a:spcAft>
                        <a:buFont typeface="+mj-lt"/>
                        <a:buNone/>
                      </a:pPr>
                      <a:r>
                        <a:rPr lang="en-US" sz="2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Conduct a heat hazard assessment when temperatures exceed 70 </a:t>
                      </a:r>
                      <a:r>
                        <a:rPr lang="en-US" sz="2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tc>
                <a:tc>
                  <a:txBody>
                    <a:bodyPr/>
                    <a:lstStyle/>
                    <a:p>
                      <a:pPr marL="0" marR="0">
                        <a:lnSpc>
                          <a:spcPct val="115000"/>
                        </a:lnSpc>
                        <a:spcBef>
                          <a:spcPts val="1200"/>
                        </a:spcBef>
                        <a:spcAft>
                          <a:spcPts val="120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Determine an effective wet-bulb globe temperature (WBGT-Effective) and use established recommended alert limits (non-acclimatized workers) and exposure limits (acclimatized workers) to determine the heat stress risk level.</a:t>
                      </a:r>
                    </a:p>
                  </a:txBody>
                  <a:tcPr marL="68580" marR="68580" marT="0" marB="0"/>
                </a:tc>
                <a:extLst>
                  <a:ext uri="{0D108BD9-81ED-4DB2-BD59-A6C34878D82A}">
                    <a16:rowId xmlns:a16="http://schemas.microsoft.com/office/drawing/2014/main" val="2430194786"/>
                  </a:ext>
                </a:extLst>
              </a:tr>
              <a:tr h="887307">
                <a:tc>
                  <a:txBody>
                    <a:bodyPr/>
                    <a:lstStyle/>
                    <a:p>
                      <a:pPr marL="0" marR="0" lvl="0" indent="0">
                        <a:lnSpc>
                          <a:spcPct val="115000"/>
                        </a:lnSpc>
                        <a:spcBef>
                          <a:spcPts val="1200"/>
                        </a:spcBef>
                        <a:spcAft>
                          <a:spcPts val="1200"/>
                        </a:spcAft>
                        <a:buFont typeface="+mj-lt"/>
                        <a:buNone/>
                      </a:pPr>
                      <a:r>
                        <a:rPr lang="en-US" sz="2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Implement heat-illness prevention strategies</a:t>
                      </a:r>
                    </a:p>
                  </a:txBody>
                  <a:tcPr marL="68580" marR="68580" marT="0" marB="0"/>
                </a:tc>
                <a:tc>
                  <a:txBody>
                    <a:bodyPr/>
                    <a:lstStyle/>
                    <a:p>
                      <a:pPr marL="0" marR="0">
                        <a:lnSpc>
                          <a:spcPct val="115000"/>
                        </a:lnSpc>
                        <a:spcBef>
                          <a:spcPts val="1200"/>
                        </a:spcBef>
                        <a:spcAft>
                          <a:spcPts val="120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Implement appropriate heat-illness prevention strategies based on established risk levels for heat stress.</a:t>
                      </a:r>
                    </a:p>
                  </a:txBody>
                  <a:tcPr marL="68580" marR="68580" marT="0" marB="0"/>
                </a:tc>
                <a:extLst>
                  <a:ext uri="{0D108BD9-81ED-4DB2-BD59-A6C34878D82A}">
                    <a16:rowId xmlns:a16="http://schemas.microsoft.com/office/drawing/2014/main" val="332106761"/>
                  </a:ext>
                </a:extLst>
              </a:tr>
              <a:tr h="887307">
                <a:tc>
                  <a:txBody>
                    <a:bodyPr/>
                    <a:lstStyle/>
                    <a:p>
                      <a:pPr marL="0" marR="0" lvl="0" indent="0">
                        <a:lnSpc>
                          <a:spcPct val="115000"/>
                        </a:lnSpc>
                        <a:spcBef>
                          <a:spcPts val="1200"/>
                        </a:spcBef>
                        <a:spcAft>
                          <a:spcPts val="1200"/>
                        </a:spcAft>
                        <a:buFont typeface="+mj-lt"/>
                        <a:buNone/>
                      </a:pPr>
                      <a:r>
                        <a:rPr lang="en-US" sz="2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Plan for heat-related medical emergencies</a:t>
                      </a:r>
                    </a:p>
                  </a:txBody>
                  <a:tcPr marL="68580" marR="68580" marT="0" marB="0"/>
                </a:tc>
                <a:tc>
                  <a:txBody>
                    <a:bodyPr/>
                    <a:lstStyle/>
                    <a:p>
                      <a:pPr marL="0" marR="0">
                        <a:lnSpc>
                          <a:spcPct val="115000"/>
                        </a:lnSpc>
                        <a:spcBef>
                          <a:spcPts val="1200"/>
                        </a:spcBef>
                        <a:spcAft>
                          <a:spcPts val="1200"/>
                        </a:spcAft>
                      </a:pPr>
                      <a:r>
                        <a:rPr lang="en-US" sz="2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Ensure adequate supervision, first aid and medical services are readily available in the event a worker suffers from a heat illness.</a:t>
                      </a:r>
                    </a:p>
                  </a:txBody>
                  <a:tcPr marL="68580" marR="68580" marT="0" marB="0"/>
                </a:tc>
                <a:extLst>
                  <a:ext uri="{0D108BD9-81ED-4DB2-BD59-A6C34878D82A}">
                    <a16:rowId xmlns:a16="http://schemas.microsoft.com/office/drawing/2014/main" val="3225891777"/>
                  </a:ext>
                </a:extLst>
              </a:tr>
            </a:tbl>
          </a:graphicData>
        </a:graphic>
      </p:graphicFrame>
      <p:sp>
        <p:nvSpPr>
          <p:cNvPr id="5" name="Text Placeholder 4"/>
          <p:cNvSpPr>
            <a:spLocks noGrp="1"/>
          </p:cNvSpPr>
          <p:nvPr>
            <p:ph type="body" sz="quarter" idx="13"/>
          </p:nvPr>
        </p:nvSpPr>
        <p:spPr>
          <a:xfrm>
            <a:off x="8972550" y="6390409"/>
            <a:ext cx="2903538" cy="322263"/>
          </a:xfrm>
        </p:spPr>
        <p:txBody>
          <a:bodyPr>
            <a:normAutofit fontScale="70000" lnSpcReduction="20000"/>
          </a:bodyPr>
          <a:lstStyle/>
          <a:p>
            <a:endParaRPr lang="en-US"/>
          </a:p>
        </p:txBody>
      </p:sp>
    </p:spTree>
    <p:extLst>
      <p:ext uri="{BB962C8B-B14F-4D97-AF65-F5344CB8AC3E}">
        <p14:creationId xmlns:p14="http://schemas.microsoft.com/office/powerpoint/2010/main" val="135367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p:txBody>
          <a:bodyPr>
            <a:normAutofit/>
          </a:bodyPr>
          <a:lstStyle/>
          <a:p>
            <a:r>
              <a:rPr lang="en-US" b="1" dirty="0"/>
              <a:t>Section 3: Training</a:t>
            </a:r>
          </a:p>
        </p:txBody>
      </p:sp>
      <p:sp>
        <p:nvSpPr>
          <p:cNvPr id="7" name="Text Placeholder 6">
            <a:extLst>
              <a:ext uri="{FF2B5EF4-FFF2-40B4-BE49-F238E27FC236}">
                <a16:creationId xmlns:a16="http://schemas.microsoft.com/office/drawing/2014/main" id="{0DBB8F01-F133-4318-8B58-E1E4C66979E4}"/>
              </a:ext>
            </a:extLst>
          </p:cNvPr>
          <p:cNvSpPr>
            <a:spLocks noGrp="1"/>
          </p:cNvSpPr>
          <p:nvPr>
            <p:ph type="body" idx="1"/>
          </p:nvPr>
        </p:nvSpPr>
        <p:spPr/>
        <p:txBody>
          <a:bodyPr>
            <a:normAutofit/>
          </a:bodyPr>
          <a:lstStyle/>
          <a:p>
            <a:endParaRPr lang="en-US" sz="4400" dirty="0"/>
          </a:p>
        </p:txBody>
      </p:sp>
    </p:spTree>
    <p:extLst>
      <p:ext uri="{BB962C8B-B14F-4D97-AF65-F5344CB8AC3E}">
        <p14:creationId xmlns:p14="http://schemas.microsoft.com/office/powerpoint/2010/main" val="2720613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365126"/>
            <a:ext cx="10515600" cy="872548"/>
          </a:xfrm>
        </p:spPr>
        <p:txBody>
          <a:bodyPr>
            <a:normAutofit/>
          </a:bodyPr>
          <a:lstStyle/>
          <a:p>
            <a:r>
              <a:rPr lang="en-US" b="1" dirty="0"/>
              <a:t>Elements Heat-Illness Prevention Plan</a:t>
            </a:r>
            <a:endParaRPr lang="en-US" dirty="0"/>
          </a:p>
        </p:txBody>
      </p:sp>
      <p:sp>
        <p:nvSpPr>
          <p:cNvPr id="6" name="Content Placeholder 5"/>
          <p:cNvSpPr>
            <a:spLocks noGrp="1"/>
          </p:cNvSpPr>
          <p:nvPr>
            <p:ph sz="half" idx="2"/>
          </p:nvPr>
        </p:nvSpPr>
        <p:spPr>
          <a:xfrm>
            <a:off x="839787" y="1681164"/>
            <a:ext cx="7202525" cy="4508500"/>
          </a:xfrm>
        </p:spPr>
        <p:txBody>
          <a:bodyPr>
            <a:normAutofit/>
          </a:bodyPr>
          <a:lstStyle/>
          <a:p>
            <a:pPr marL="514350" lvl="0" indent="-514350">
              <a:buFont typeface="+mj-lt"/>
              <a:buAutoNum type="arabicPeriod"/>
            </a:pPr>
            <a:r>
              <a:rPr lang="en-US" sz="3600" dirty="0"/>
              <a:t>Training</a:t>
            </a:r>
          </a:p>
          <a:p>
            <a:pPr marL="514350" lvl="0" indent="-514350">
              <a:buFont typeface="+mj-lt"/>
              <a:buAutoNum type="arabicPeriod"/>
            </a:pPr>
            <a:r>
              <a:rPr lang="en-US" sz="3600" dirty="0"/>
              <a:t>Monitoring</a:t>
            </a:r>
          </a:p>
          <a:p>
            <a:pPr marL="514350" lvl="0" indent="-514350">
              <a:buFont typeface="+mj-lt"/>
              <a:buAutoNum type="arabicPeriod"/>
            </a:pPr>
            <a:r>
              <a:rPr lang="en-US" sz="3600" dirty="0"/>
              <a:t>Hazard Assessment</a:t>
            </a:r>
          </a:p>
          <a:p>
            <a:pPr marL="514350" lvl="0" indent="-514350">
              <a:buFont typeface="+mj-lt"/>
              <a:buAutoNum type="arabicPeriod"/>
            </a:pPr>
            <a:r>
              <a:rPr lang="en-US" sz="3600" dirty="0"/>
              <a:t>Heat-Illness Prevention Strategies</a:t>
            </a:r>
          </a:p>
          <a:p>
            <a:pPr marL="514350" lvl="0" indent="-514350">
              <a:buFont typeface="+mj-lt"/>
              <a:buAutoNum type="arabicPeriod"/>
            </a:pPr>
            <a:r>
              <a:rPr lang="en-US" sz="3600" dirty="0"/>
              <a:t>Emergency Preparedness</a:t>
            </a:r>
          </a:p>
        </p:txBody>
      </p:sp>
      <p:sp>
        <p:nvSpPr>
          <p:cNvPr id="7" name="Text Placeholder 6"/>
          <p:cNvSpPr>
            <a:spLocks noGrp="1"/>
          </p:cNvSpPr>
          <p:nvPr>
            <p:ph type="body" sz="quarter" idx="3"/>
          </p:nvPr>
        </p:nvSpPr>
        <p:spPr>
          <a:xfrm>
            <a:off x="8835529" y="5629755"/>
            <a:ext cx="2379642" cy="566106"/>
          </a:xfrm>
        </p:spPr>
        <p:txBody>
          <a:bodyPr>
            <a:normAutofit/>
          </a:bodyPr>
          <a:lstStyle/>
          <a:p>
            <a:pPr algn="ctr"/>
            <a:r>
              <a:rPr lang="en-US" dirty="0"/>
              <a:t>Plan (Clipart)</a:t>
            </a:r>
          </a:p>
        </p:txBody>
      </p:sp>
      <p:pic>
        <p:nvPicPr>
          <p:cNvPr id="2" name="Content Placeholder 1" descr="clipart of plan" title="clipart of plan"/>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7879361" y="1539637"/>
            <a:ext cx="3970486" cy="3970486"/>
          </a:xfrm>
        </p:spPr>
      </p:pic>
    </p:spTree>
    <p:extLst>
      <p:ext uri="{BB962C8B-B14F-4D97-AF65-F5344CB8AC3E}">
        <p14:creationId xmlns:p14="http://schemas.microsoft.com/office/powerpoint/2010/main" val="417144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Risk factors of heat-related illness" title="Risk factors of heat-related illness"/>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5879592" y="100966"/>
            <a:ext cx="6194895" cy="6088698"/>
          </a:xfrm>
        </p:spPr>
      </p:pic>
      <p:sp>
        <p:nvSpPr>
          <p:cNvPr id="2" name="Title 1"/>
          <p:cNvSpPr>
            <a:spLocks noGrp="1"/>
          </p:cNvSpPr>
          <p:nvPr>
            <p:ph type="title"/>
          </p:nvPr>
        </p:nvSpPr>
        <p:spPr>
          <a:xfrm>
            <a:off x="839788" y="365125"/>
            <a:ext cx="5661596" cy="1325563"/>
          </a:xfrm>
        </p:spPr>
        <p:txBody>
          <a:bodyPr>
            <a:normAutofit/>
          </a:bodyPr>
          <a:lstStyle/>
          <a:p>
            <a:r>
              <a:rPr lang="en-US" sz="4000" b="1" dirty="0"/>
              <a:t>Risk Factors for Heat Stress</a:t>
            </a:r>
            <a:br>
              <a:rPr lang="en-US" sz="4000" b="1" dirty="0"/>
            </a:br>
            <a:r>
              <a:rPr lang="en-US" sz="4000" i="1" dirty="0"/>
              <a:t>Environmental risk factors</a:t>
            </a:r>
            <a:endParaRPr lang="en-US" sz="4000" dirty="0"/>
          </a:p>
        </p:txBody>
      </p:sp>
      <p:sp>
        <p:nvSpPr>
          <p:cNvPr id="4" name="Content Placeholder 3"/>
          <p:cNvSpPr>
            <a:spLocks noGrp="1"/>
          </p:cNvSpPr>
          <p:nvPr>
            <p:ph sz="half" idx="2"/>
          </p:nvPr>
        </p:nvSpPr>
        <p:spPr>
          <a:xfrm>
            <a:off x="839789" y="2041236"/>
            <a:ext cx="4774628" cy="4148427"/>
          </a:xfrm>
        </p:spPr>
        <p:txBody>
          <a:bodyPr>
            <a:normAutofit/>
          </a:bodyPr>
          <a:lstStyle/>
          <a:p>
            <a:pPr marL="514350" lvl="0" indent="-514350">
              <a:buFont typeface="+mj-lt"/>
              <a:buAutoNum type="arabicPeriod"/>
            </a:pPr>
            <a:r>
              <a:rPr lang="en-US" sz="4000" dirty="0"/>
              <a:t>Temperature</a:t>
            </a:r>
          </a:p>
          <a:p>
            <a:pPr marL="514350" lvl="0" indent="-514350">
              <a:buFont typeface="+mj-lt"/>
              <a:buAutoNum type="arabicPeriod"/>
            </a:pPr>
            <a:r>
              <a:rPr lang="en-US" sz="4000" dirty="0"/>
              <a:t>Humidity</a:t>
            </a:r>
          </a:p>
          <a:p>
            <a:pPr marL="514350" lvl="0" indent="-514350">
              <a:buFont typeface="+mj-lt"/>
              <a:buAutoNum type="arabicPeriod"/>
            </a:pPr>
            <a:r>
              <a:rPr lang="en-US" sz="4000" dirty="0"/>
              <a:t>Air movement</a:t>
            </a:r>
          </a:p>
          <a:p>
            <a:pPr marL="514350" indent="-514350">
              <a:buFont typeface="+mj-lt"/>
              <a:buAutoNum type="arabicPeriod"/>
            </a:pPr>
            <a:r>
              <a:rPr lang="en-US" sz="4000" dirty="0"/>
              <a:t>Radiant heat    (e.g., sun exposure)</a:t>
            </a:r>
          </a:p>
        </p:txBody>
      </p:sp>
      <p:sp>
        <p:nvSpPr>
          <p:cNvPr id="5" name="Text Placeholder 4"/>
          <p:cNvSpPr>
            <a:spLocks noGrp="1"/>
          </p:cNvSpPr>
          <p:nvPr>
            <p:ph type="body" sz="quarter" idx="3"/>
          </p:nvPr>
        </p:nvSpPr>
        <p:spPr>
          <a:xfrm>
            <a:off x="7149946" y="6242380"/>
            <a:ext cx="4348659" cy="411956"/>
          </a:xfrm>
        </p:spPr>
        <p:txBody>
          <a:bodyPr>
            <a:normAutofit lnSpcReduction="10000"/>
          </a:bodyPr>
          <a:lstStyle/>
          <a:p>
            <a:pPr algn="ctr"/>
            <a:r>
              <a:rPr lang="en-US" dirty="0"/>
              <a:t>Risk Factors (Source: NIOSH)</a:t>
            </a:r>
          </a:p>
        </p:txBody>
      </p:sp>
    </p:spTree>
    <p:extLst>
      <p:ext uri="{BB962C8B-B14F-4D97-AF65-F5344CB8AC3E}">
        <p14:creationId xmlns:p14="http://schemas.microsoft.com/office/powerpoint/2010/main" val="2005125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descr="Risk factors of heat-related illness" title="Risk factors of heat-related illness"/>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5803948" y="145011"/>
            <a:ext cx="6234878" cy="6127995"/>
          </a:xfrm>
        </p:spPr>
      </p:pic>
      <p:sp>
        <p:nvSpPr>
          <p:cNvPr id="2" name="Title 1"/>
          <p:cNvSpPr>
            <a:spLocks noGrp="1"/>
          </p:cNvSpPr>
          <p:nvPr>
            <p:ph type="title"/>
          </p:nvPr>
        </p:nvSpPr>
        <p:spPr>
          <a:xfrm>
            <a:off x="839788" y="365125"/>
            <a:ext cx="5715247" cy="1325563"/>
          </a:xfrm>
        </p:spPr>
        <p:txBody>
          <a:bodyPr>
            <a:normAutofit fontScale="90000"/>
          </a:bodyPr>
          <a:lstStyle/>
          <a:p>
            <a:r>
              <a:rPr lang="en-US" b="1" dirty="0"/>
              <a:t>Risk Factors for Heat Stress</a:t>
            </a:r>
            <a:br>
              <a:rPr lang="en-US" b="1" dirty="0"/>
            </a:br>
            <a:r>
              <a:rPr lang="en-US" i="1" dirty="0"/>
              <a:t>Work-related risk factors</a:t>
            </a:r>
          </a:p>
        </p:txBody>
      </p:sp>
      <p:sp>
        <p:nvSpPr>
          <p:cNvPr id="4" name="Content Placeholder 3"/>
          <p:cNvSpPr>
            <a:spLocks noGrp="1"/>
          </p:cNvSpPr>
          <p:nvPr>
            <p:ph sz="half" idx="2"/>
          </p:nvPr>
        </p:nvSpPr>
        <p:spPr>
          <a:xfrm>
            <a:off x="1136073" y="1902690"/>
            <a:ext cx="5214461" cy="4370316"/>
          </a:xfrm>
        </p:spPr>
        <p:txBody>
          <a:bodyPr>
            <a:noAutofit/>
          </a:bodyPr>
          <a:lstStyle/>
          <a:p>
            <a:pPr marL="514350" lvl="0" indent="-514350">
              <a:buFont typeface="+mj-lt"/>
              <a:buAutoNum type="arabicPeriod"/>
            </a:pPr>
            <a:r>
              <a:rPr lang="en-US" sz="3600" dirty="0"/>
              <a:t>Age</a:t>
            </a:r>
          </a:p>
          <a:p>
            <a:pPr marL="514350" lvl="0" indent="-514350">
              <a:buFont typeface="+mj-lt"/>
              <a:buAutoNum type="arabicPeriod"/>
            </a:pPr>
            <a:r>
              <a:rPr lang="en-US" sz="3600" dirty="0"/>
              <a:t>Physical fitness</a:t>
            </a:r>
          </a:p>
          <a:p>
            <a:pPr marL="514350" lvl="0" indent="-514350">
              <a:buFont typeface="+mj-lt"/>
              <a:buAutoNum type="arabicPeriod"/>
            </a:pPr>
            <a:r>
              <a:rPr lang="en-US" sz="3600" dirty="0"/>
              <a:t>Acclimatization</a:t>
            </a:r>
          </a:p>
          <a:p>
            <a:pPr marL="514350" lvl="0" indent="-514350">
              <a:buFont typeface="+mj-lt"/>
              <a:buAutoNum type="arabicPeriod"/>
            </a:pPr>
            <a:r>
              <a:rPr lang="en-US" sz="3600" dirty="0"/>
              <a:t>Medical conditions</a:t>
            </a:r>
          </a:p>
          <a:p>
            <a:pPr marL="514350" indent="-514350">
              <a:buFont typeface="+mj-lt"/>
              <a:buAutoNum type="arabicPeriod"/>
            </a:pPr>
            <a:r>
              <a:rPr lang="en-US" sz="3600" dirty="0"/>
              <a:t>Medications</a:t>
            </a:r>
          </a:p>
          <a:p>
            <a:pPr marL="514350" indent="-514350">
              <a:buFont typeface="+mj-lt"/>
              <a:buAutoNum type="arabicPeriod"/>
            </a:pPr>
            <a:r>
              <a:rPr lang="en-US" sz="3600" dirty="0"/>
              <a:t>Alcohol and/or drug use</a:t>
            </a:r>
          </a:p>
          <a:p>
            <a:pPr marL="514350" indent="-514350">
              <a:buFont typeface="+mj-lt"/>
              <a:buAutoNum type="arabicPeriod"/>
            </a:pPr>
            <a:r>
              <a:rPr lang="en-US" sz="3600" dirty="0"/>
              <a:t>Caffeine</a:t>
            </a:r>
          </a:p>
        </p:txBody>
      </p:sp>
      <p:sp>
        <p:nvSpPr>
          <p:cNvPr id="5" name="Text Placeholder 4"/>
          <p:cNvSpPr>
            <a:spLocks noGrp="1"/>
          </p:cNvSpPr>
          <p:nvPr>
            <p:ph type="body" sz="quarter" idx="3"/>
          </p:nvPr>
        </p:nvSpPr>
        <p:spPr>
          <a:xfrm>
            <a:off x="7428487" y="6273006"/>
            <a:ext cx="4262026" cy="488988"/>
          </a:xfrm>
        </p:spPr>
        <p:txBody>
          <a:bodyPr/>
          <a:lstStyle/>
          <a:p>
            <a:r>
              <a:rPr lang="en-US" dirty="0"/>
              <a:t>Risk Factors (Source: NIOSH)</a:t>
            </a:r>
          </a:p>
        </p:txBody>
      </p:sp>
    </p:spTree>
    <p:extLst>
      <p:ext uri="{BB962C8B-B14F-4D97-AF65-F5344CB8AC3E}">
        <p14:creationId xmlns:p14="http://schemas.microsoft.com/office/powerpoint/2010/main" val="280076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8427"/>
          </a:xfrm>
        </p:spPr>
        <p:txBody>
          <a:bodyPr>
            <a:normAutofit fontScale="90000"/>
          </a:bodyPr>
          <a:lstStyle/>
          <a:p>
            <a:r>
              <a:rPr lang="en-US" sz="4800" b="1" dirty="0"/>
              <a:t>Photo Sources</a:t>
            </a:r>
          </a:p>
        </p:txBody>
      </p:sp>
      <p:sp>
        <p:nvSpPr>
          <p:cNvPr id="3" name="Content Placeholder 2"/>
          <p:cNvSpPr>
            <a:spLocks noGrp="1"/>
          </p:cNvSpPr>
          <p:nvPr>
            <p:ph sz="half" idx="1"/>
          </p:nvPr>
        </p:nvSpPr>
        <p:spPr>
          <a:xfrm>
            <a:off x="838200" y="1090671"/>
            <a:ext cx="9793077" cy="1979860"/>
          </a:xfrm>
        </p:spPr>
        <p:txBody>
          <a:bodyPr>
            <a:normAutofit fontScale="85000" lnSpcReduction="20000"/>
          </a:bodyPr>
          <a:lstStyle/>
          <a:p>
            <a:pPr lvl="1"/>
            <a:r>
              <a:rPr lang="en-US" dirty="0"/>
              <a:t>Bureau of Labor Statistics (BLS)</a:t>
            </a:r>
          </a:p>
          <a:p>
            <a:pPr lvl="1"/>
            <a:r>
              <a:rPr lang="en-US" dirty="0"/>
              <a:t>California Occupational Safety and Health Administration (Cal OSHA)</a:t>
            </a:r>
          </a:p>
          <a:p>
            <a:pPr lvl="1"/>
            <a:r>
              <a:rPr lang="en-US" dirty="0"/>
              <a:t>Centers for Disease Control and Prevention (CDC)</a:t>
            </a:r>
          </a:p>
          <a:p>
            <a:pPr lvl="1"/>
            <a:r>
              <a:rPr lang="en-US" dirty="0"/>
              <a:t>Department of Defense (DOD)</a:t>
            </a:r>
          </a:p>
          <a:p>
            <a:pPr lvl="1"/>
            <a:r>
              <a:rPr lang="en-US" dirty="0"/>
              <a:t>National Institute for Occupational Safety and Health (NIOSH)</a:t>
            </a:r>
          </a:p>
          <a:p>
            <a:pPr lvl="1"/>
            <a:r>
              <a:rPr lang="en-US" dirty="0"/>
              <a:t>Occupational Safety and Health Administration (OSHA)</a:t>
            </a:r>
          </a:p>
          <a:p>
            <a:pPr lvl="1"/>
            <a:r>
              <a:rPr lang="en-US" dirty="0"/>
              <a:t>Public Health Information Library (PHIL)</a:t>
            </a:r>
          </a:p>
          <a:p>
            <a:pPr lvl="1"/>
            <a:endParaRPr lang="en-US" dirty="0"/>
          </a:p>
        </p:txBody>
      </p:sp>
      <p:pic>
        <p:nvPicPr>
          <p:cNvPr id="5" name="Content Placeholder 4" descr="Safety meeting" title="Safety meeting"/>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3495905" y="3180700"/>
            <a:ext cx="5200190" cy="3407021"/>
          </a:xfrm>
        </p:spPr>
      </p:pic>
      <p:sp>
        <p:nvSpPr>
          <p:cNvPr id="6" name="Text Placeholder 5"/>
          <p:cNvSpPr>
            <a:spLocks noGrp="1"/>
          </p:cNvSpPr>
          <p:nvPr>
            <p:ph type="body" sz="quarter" idx="13"/>
          </p:nvPr>
        </p:nvSpPr>
        <p:spPr>
          <a:xfrm>
            <a:off x="8826882" y="6265458"/>
            <a:ext cx="2903538" cy="322263"/>
          </a:xfrm>
        </p:spPr>
        <p:txBody>
          <a:bodyPr>
            <a:normAutofit fontScale="70000" lnSpcReduction="20000"/>
          </a:bodyPr>
          <a:lstStyle/>
          <a:p>
            <a:pPr marL="0" indent="0">
              <a:buNone/>
            </a:pPr>
            <a:r>
              <a:rPr lang="en-US" dirty="0"/>
              <a:t>Source: Cal OSHA</a:t>
            </a:r>
          </a:p>
        </p:txBody>
      </p:sp>
    </p:spTree>
    <p:extLst>
      <p:ext uri="{BB962C8B-B14F-4D97-AF65-F5344CB8AC3E}">
        <p14:creationId xmlns:p14="http://schemas.microsoft.com/office/powerpoint/2010/main" val="20236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the Body Handles Heat</a:t>
            </a:r>
            <a:endParaRPr lang="en-US" dirty="0"/>
          </a:p>
        </p:txBody>
      </p:sp>
      <p:sp>
        <p:nvSpPr>
          <p:cNvPr id="4" name="Content Placeholder 3"/>
          <p:cNvSpPr>
            <a:spLocks noGrp="1"/>
          </p:cNvSpPr>
          <p:nvPr>
            <p:ph sz="half" idx="2"/>
          </p:nvPr>
        </p:nvSpPr>
        <p:spPr>
          <a:xfrm>
            <a:off x="839788" y="2013527"/>
            <a:ext cx="7830487" cy="4176136"/>
          </a:xfrm>
        </p:spPr>
        <p:txBody>
          <a:bodyPr>
            <a:normAutofit/>
          </a:bodyPr>
          <a:lstStyle/>
          <a:p>
            <a:pPr lvl="0"/>
            <a:r>
              <a:rPr lang="en-US" sz="4000" dirty="0"/>
              <a:t>Increased heart rate</a:t>
            </a:r>
          </a:p>
          <a:p>
            <a:pPr lvl="0"/>
            <a:r>
              <a:rPr lang="en-US" sz="4000" dirty="0"/>
              <a:t>Increased blood circulation to skin</a:t>
            </a:r>
          </a:p>
          <a:p>
            <a:r>
              <a:rPr lang="en-US" sz="4000" dirty="0"/>
              <a:t>Evaporative cooling from sweating</a:t>
            </a:r>
          </a:p>
        </p:txBody>
      </p:sp>
      <p:sp>
        <p:nvSpPr>
          <p:cNvPr id="5" name="Text Placeholder 4"/>
          <p:cNvSpPr>
            <a:spLocks noGrp="1"/>
          </p:cNvSpPr>
          <p:nvPr>
            <p:ph type="body" sz="quarter" idx="3"/>
          </p:nvPr>
        </p:nvSpPr>
        <p:spPr>
          <a:xfrm>
            <a:off x="8358233" y="5349415"/>
            <a:ext cx="3861419" cy="491548"/>
          </a:xfrm>
        </p:spPr>
        <p:txBody>
          <a:bodyPr/>
          <a:lstStyle/>
          <a:p>
            <a:pPr algn="ctr"/>
            <a:r>
              <a:rPr lang="en-US" dirty="0" err="1"/>
              <a:t>Thermogram</a:t>
            </a:r>
            <a:r>
              <a:rPr lang="en-US" dirty="0"/>
              <a:t> (Stock Photo)</a:t>
            </a:r>
          </a:p>
        </p:txBody>
      </p:sp>
      <p:pic>
        <p:nvPicPr>
          <p:cNvPr id="3" name="Content Placeholder 2" descr="Thermogram (Open Source)" title="Thermogram (Open Source)"/>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9406784" y="1283064"/>
            <a:ext cx="1764319" cy="4066351"/>
          </a:xfrm>
        </p:spPr>
      </p:pic>
    </p:spTree>
    <p:extLst>
      <p:ext uri="{BB962C8B-B14F-4D97-AF65-F5344CB8AC3E}">
        <p14:creationId xmlns:p14="http://schemas.microsoft.com/office/powerpoint/2010/main" val="2696664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00761"/>
            <a:ext cx="10515600" cy="844839"/>
          </a:xfrm>
        </p:spPr>
        <p:txBody>
          <a:bodyPr/>
          <a:lstStyle/>
          <a:p>
            <a:r>
              <a:rPr lang="en-US" b="1" dirty="0"/>
              <a:t>The importance of acclimatization</a:t>
            </a:r>
          </a:p>
        </p:txBody>
      </p:sp>
      <p:sp>
        <p:nvSpPr>
          <p:cNvPr id="4" name="Content Placeholder 3"/>
          <p:cNvSpPr>
            <a:spLocks noGrp="1"/>
          </p:cNvSpPr>
          <p:nvPr>
            <p:ph sz="half" idx="2"/>
          </p:nvPr>
        </p:nvSpPr>
        <p:spPr>
          <a:xfrm>
            <a:off x="1015998" y="1256145"/>
            <a:ext cx="7287491" cy="5090536"/>
          </a:xfrm>
        </p:spPr>
        <p:txBody>
          <a:bodyPr>
            <a:normAutofit/>
          </a:bodyPr>
          <a:lstStyle/>
          <a:p>
            <a:pPr lvl="0"/>
            <a:r>
              <a:rPr lang="en-US" sz="3200" dirty="0"/>
              <a:t>Reduces risks of dehydration and salt loss</a:t>
            </a:r>
          </a:p>
          <a:p>
            <a:pPr lvl="1"/>
            <a:r>
              <a:rPr lang="en-US" sz="2800" dirty="0"/>
              <a:t>Sweating and evaporative cooling becomes more efficient</a:t>
            </a:r>
          </a:p>
          <a:p>
            <a:pPr lvl="1"/>
            <a:r>
              <a:rPr lang="en-US" sz="2800" dirty="0"/>
              <a:t>Salt loss becomes more efficient (less loss)</a:t>
            </a:r>
          </a:p>
          <a:p>
            <a:pPr lvl="0"/>
            <a:r>
              <a:rPr lang="en-US" sz="3200" dirty="0"/>
              <a:t>Core body temperature maintained more efficiently</a:t>
            </a:r>
          </a:p>
          <a:p>
            <a:pPr lvl="0"/>
            <a:r>
              <a:rPr lang="en-US" sz="3200" dirty="0"/>
              <a:t>Reduces strain on heart</a:t>
            </a:r>
          </a:p>
          <a:p>
            <a:pPr lvl="1"/>
            <a:r>
              <a:rPr lang="en-US" sz="2800" dirty="0"/>
              <a:t>Blood circulation to skin becomes more efficient</a:t>
            </a:r>
          </a:p>
          <a:p>
            <a:r>
              <a:rPr lang="en-US" sz="3200" dirty="0"/>
              <a:t>Recovery heart rate improves</a:t>
            </a:r>
          </a:p>
        </p:txBody>
      </p:sp>
      <p:sp>
        <p:nvSpPr>
          <p:cNvPr id="5" name="Text Placeholder 4"/>
          <p:cNvSpPr>
            <a:spLocks noGrp="1"/>
          </p:cNvSpPr>
          <p:nvPr>
            <p:ph type="body" sz="quarter" idx="3"/>
          </p:nvPr>
        </p:nvSpPr>
        <p:spPr>
          <a:xfrm>
            <a:off x="8779457" y="5696473"/>
            <a:ext cx="3338111" cy="816214"/>
          </a:xfrm>
        </p:spPr>
        <p:txBody>
          <a:bodyPr>
            <a:normAutofit fontScale="77500" lnSpcReduction="20000"/>
          </a:bodyPr>
          <a:lstStyle/>
          <a:p>
            <a:pPr algn="ctr"/>
            <a:r>
              <a:rPr lang="en-US" dirty="0"/>
              <a:t>More efficient sweating, blood flow to skin and heart rate recovery (CDC &amp; Stock Photo)</a:t>
            </a:r>
          </a:p>
        </p:txBody>
      </p:sp>
      <p:pic>
        <p:nvPicPr>
          <p:cNvPr id="10" name="Content Placeholder 9" descr="More efficient sweating, blood flow to skin and heart rate recovery (CDC &amp; Open Source)&#10;" title="More efficient sweating, blood flow to skin and heart rate recovery (CDC &amp; Open Source)"/>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958811" y="1256145"/>
            <a:ext cx="2979405" cy="4329783"/>
          </a:xfrm>
        </p:spPr>
      </p:pic>
    </p:spTree>
    <p:extLst>
      <p:ext uri="{BB962C8B-B14F-4D97-AF65-F5344CB8AC3E}">
        <p14:creationId xmlns:p14="http://schemas.microsoft.com/office/powerpoint/2010/main" val="64091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Human body needs to acclimate to hot environments, typically 10-14 days</a:t>
            </a:r>
          </a:p>
        </p:txBody>
      </p:sp>
      <p:sp>
        <p:nvSpPr>
          <p:cNvPr id="4" name="Content Placeholder 3"/>
          <p:cNvSpPr>
            <a:spLocks noGrp="1"/>
          </p:cNvSpPr>
          <p:nvPr>
            <p:ph sz="half" idx="2"/>
          </p:nvPr>
        </p:nvSpPr>
        <p:spPr>
          <a:xfrm>
            <a:off x="591126" y="1967345"/>
            <a:ext cx="7462204" cy="4222318"/>
          </a:xfrm>
        </p:spPr>
        <p:txBody>
          <a:bodyPr>
            <a:normAutofit/>
          </a:bodyPr>
          <a:lstStyle/>
          <a:p>
            <a:r>
              <a:rPr lang="en-US" sz="3600" dirty="0"/>
              <a:t>Gradually increase exposure to hot environment over 7-14 days</a:t>
            </a:r>
          </a:p>
          <a:p>
            <a:r>
              <a:rPr lang="en-US" sz="3600" dirty="0"/>
              <a:t>Avoid prolonged exertion during hottest times of day</a:t>
            </a:r>
          </a:p>
          <a:p>
            <a:r>
              <a:rPr lang="en-US" sz="3600" dirty="0"/>
              <a:t>Schedule heavy exertion for cooler parts of day</a:t>
            </a:r>
          </a:p>
          <a:p>
            <a:endParaRPr lang="en-US" sz="3600" dirty="0"/>
          </a:p>
        </p:txBody>
      </p:sp>
      <p:sp>
        <p:nvSpPr>
          <p:cNvPr id="5" name="Text Placeholder 4"/>
          <p:cNvSpPr>
            <a:spLocks noGrp="1"/>
          </p:cNvSpPr>
          <p:nvPr>
            <p:ph type="body" sz="quarter" idx="3"/>
          </p:nvPr>
        </p:nvSpPr>
        <p:spPr>
          <a:xfrm>
            <a:off x="8736377" y="5317488"/>
            <a:ext cx="2178823" cy="443191"/>
          </a:xfrm>
        </p:spPr>
        <p:txBody>
          <a:bodyPr>
            <a:normAutofit fontScale="85000" lnSpcReduction="10000"/>
          </a:bodyPr>
          <a:lstStyle/>
          <a:p>
            <a:pPr algn="ctr"/>
            <a:r>
              <a:rPr lang="en-US" dirty="0"/>
              <a:t>Calendar (Clipart)</a:t>
            </a:r>
          </a:p>
        </p:txBody>
      </p:sp>
      <p:pic>
        <p:nvPicPr>
          <p:cNvPr id="10" name="Content Placeholder 9" descr="Calendar " title="Calendar "/>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054298" y="1794012"/>
            <a:ext cx="3755461" cy="3420152"/>
          </a:xfrm>
        </p:spPr>
      </p:pic>
    </p:spTree>
    <p:extLst>
      <p:ext uri="{BB962C8B-B14F-4D97-AF65-F5344CB8AC3E}">
        <p14:creationId xmlns:p14="http://schemas.microsoft.com/office/powerpoint/2010/main" val="2143510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657639"/>
          </a:xfrm>
        </p:spPr>
        <p:txBody>
          <a:bodyPr>
            <a:normAutofit/>
          </a:bodyPr>
          <a:lstStyle/>
          <a:p>
            <a:r>
              <a:rPr lang="en-US" b="1" dirty="0"/>
              <a:t>When acclimated workers take an extended  break they need to re-acclimate</a:t>
            </a:r>
          </a:p>
        </p:txBody>
      </p:sp>
      <p:sp>
        <p:nvSpPr>
          <p:cNvPr id="4" name="Content Placeholder 3"/>
          <p:cNvSpPr>
            <a:spLocks noGrp="1"/>
          </p:cNvSpPr>
          <p:nvPr>
            <p:ph sz="half" idx="2"/>
          </p:nvPr>
        </p:nvSpPr>
        <p:spPr>
          <a:xfrm>
            <a:off x="839788" y="2218748"/>
            <a:ext cx="6567776" cy="3684588"/>
          </a:xfrm>
        </p:spPr>
        <p:txBody>
          <a:bodyPr>
            <a:noAutofit/>
          </a:bodyPr>
          <a:lstStyle/>
          <a:p>
            <a:pPr marL="0" indent="0">
              <a:buNone/>
            </a:pPr>
            <a:r>
              <a:rPr lang="en-US" sz="4000" dirty="0"/>
              <a:t>Acclimatized workers will need 2-3 days of re-acclimatization if they stop working under heat stress conditions more than a week</a:t>
            </a:r>
          </a:p>
        </p:txBody>
      </p:sp>
      <p:sp>
        <p:nvSpPr>
          <p:cNvPr id="5" name="Text Placeholder 4"/>
          <p:cNvSpPr>
            <a:spLocks noGrp="1"/>
          </p:cNvSpPr>
          <p:nvPr>
            <p:ph type="body" sz="quarter" idx="3"/>
          </p:nvPr>
        </p:nvSpPr>
        <p:spPr>
          <a:xfrm>
            <a:off x="7752736" y="5993176"/>
            <a:ext cx="3845345" cy="548762"/>
          </a:xfrm>
        </p:spPr>
        <p:txBody>
          <a:bodyPr/>
          <a:lstStyle/>
          <a:p>
            <a:r>
              <a:rPr lang="en-US" dirty="0"/>
              <a:t>Calendar 2 to 3 days (Clipart)</a:t>
            </a:r>
          </a:p>
        </p:txBody>
      </p:sp>
      <p:pic>
        <p:nvPicPr>
          <p:cNvPr id="11" name="Content Placeholder 10" descr="Calendar 2 to 3 days" title="Calendar 2 to 3 days"/>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7653452" y="2165676"/>
            <a:ext cx="4043911" cy="3684588"/>
          </a:xfrm>
        </p:spPr>
      </p:pic>
    </p:spTree>
    <p:extLst>
      <p:ext uri="{BB962C8B-B14F-4D97-AF65-F5344CB8AC3E}">
        <p14:creationId xmlns:p14="http://schemas.microsoft.com/office/powerpoint/2010/main" val="2184863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importance of consuming water throughout the work shift</a:t>
            </a:r>
          </a:p>
        </p:txBody>
      </p:sp>
      <p:sp>
        <p:nvSpPr>
          <p:cNvPr id="4" name="Content Placeholder 3"/>
          <p:cNvSpPr>
            <a:spLocks noGrp="1"/>
          </p:cNvSpPr>
          <p:nvPr>
            <p:ph sz="half" idx="2"/>
          </p:nvPr>
        </p:nvSpPr>
        <p:spPr>
          <a:xfrm>
            <a:off x="727112" y="1874982"/>
            <a:ext cx="6403361" cy="4314681"/>
          </a:xfrm>
        </p:spPr>
        <p:txBody>
          <a:bodyPr>
            <a:normAutofit/>
          </a:bodyPr>
          <a:lstStyle/>
          <a:p>
            <a:pPr lvl="0"/>
            <a:r>
              <a:rPr lang="en-US" sz="3200" dirty="0"/>
              <a:t>One cup (8 oz.) of cool water or an electrolyte replacement fluid every 15-20 minutes; four cups of water every hour.</a:t>
            </a:r>
          </a:p>
          <a:p>
            <a:pPr marL="914400" lvl="2" indent="0">
              <a:buNone/>
            </a:pPr>
            <a:endParaRPr lang="en-US" sz="2400" dirty="0"/>
          </a:p>
          <a:p>
            <a:pPr lvl="0"/>
            <a:r>
              <a:rPr lang="en-US" sz="3200" dirty="0"/>
              <a:t>Increased water intake may be needed to account for increased physical exertion and/or sweating.</a:t>
            </a:r>
          </a:p>
          <a:p>
            <a:pPr marL="0" indent="0">
              <a:buNone/>
            </a:pPr>
            <a:endParaRPr lang="en-US" sz="3200" dirty="0"/>
          </a:p>
        </p:txBody>
      </p:sp>
      <p:sp>
        <p:nvSpPr>
          <p:cNvPr id="5" name="Text Placeholder 4"/>
          <p:cNvSpPr>
            <a:spLocks noGrp="1"/>
          </p:cNvSpPr>
          <p:nvPr>
            <p:ph type="body" sz="quarter" idx="3"/>
          </p:nvPr>
        </p:nvSpPr>
        <p:spPr>
          <a:xfrm>
            <a:off x="8186423" y="5944456"/>
            <a:ext cx="3587606" cy="490413"/>
          </a:xfrm>
        </p:spPr>
        <p:txBody>
          <a:bodyPr/>
          <a:lstStyle/>
          <a:p>
            <a:r>
              <a:rPr lang="en-US" dirty="0"/>
              <a:t>Source: Cal OSHA</a:t>
            </a:r>
          </a:p>
        </p:txBody>
      </p:sp>
      <p:pic>
        <p:nvPicPr>
          <p:cNvPr id="3" name="Content Placeholder 2" descr="Drinking water" title="Drinking water"/>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7130473" y="2050390"/>
            <a:ext cx="4930815" cy="3050420"/>
          </a:xfrm>
        </p:spPr>
      </p:pic>
    </p:spTree>
    <p:extLst>
      <p:ext uri="{BB962C8B-B14F-4D97-AF65-F5344CB8AC3E}">
        <p14:creationId xmlns:p14="http://schemas.microsoft.com/office/powerpoint/2010/main" val="1995835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Too much water intake can be dangerous </a:t>
            </a:r>
          </a:p>
        </p:txBody>
      </p:sp>
      <p:sp>
        <p:nvSpPr>
          <p:cNvPr id="4" name="Content Placeholder 3"/>
          <p:cNvSpPr>
            <a:spLocks noGrp="1"/>
          </p:cNvSpPr>
          <p:nvPr>
            <p:ph sz="half" idx="2"/>
          </p:nvPr>
        </p:nvSpPr>
        <p:spPr>
          <a:xfrm>
            <a:off x="839788" y="2059709"/>
            <a:ext cx="7081340" cy="4129954"/>
          </a:xfrm>
        </p:spPr>
        <p:txBody>
          <a:bodyPr>
            <a:normAutofit/>
          </a:bodyPr>
          <a:lstStyle/>
          <a:p>
            <a:pPr marL="0" indent="0">
              <a:buNone/>
            </a:pPr>
            <a:r>
              <a:rPr lang="en-US" sz="4400" dirty="0"/>
              <a:t>Too much water intake can lead to headache, nausea, vomiting and/or mental confusion</a:t>
            </a:r>
          </a:p>
        </p:txBody>
      </p:sp>
      <p:sp>
        <p:nvSpPr>
          <p:cNvPr id="5" name="Text Placeholder 4"/>
          <p:cNvSpPr>
            <a:spLocks noGrp="1"/>
          </p:cNvSpPr>
          <p:nvPr>
            <p:ph type="body" sz="quarter" idx="3"/>
          </p:nvPr>
        </p:nvSpPr>
        <p:spPr>
          <a:xfrm>
            <a:off x="8080988" y="5827923"/>
            <a:ext cx="3803209" cy="466954"/>
          </a:xfrm>
        </p:spPr>
        <p:txBody>
          <a:bodyPr/>
          <a:lstStyle/>
          <a:p>
            <a:pPr algn="ctr"/>
            <a:r>
              <a:rPr lang="en-US" dirty="0"/>
              <a:t>Water bottle (Stock Photo)</a:t>
            </a:r>
          </a:p>
        </p:txBody>
      </p:sp>
      <p:pic>
        <p:nvPicPr>
          <p:cNvPr id="3" name="Content Placeholder 2" descr="large containers of bottled ..." title="large containers of bottled ..."/>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862021" y="1917011"/>
            <a:ext cx="2241141" cy="3684588"/>
          </a:xfrm>
        </p:spPr>
      </p:pic>
    </p:spTree>
    <p:extLst>
      <p:ext uri="{BB962C8B-B14F-4D97-AF65-F5344CB8AC3E}">
        <p14:creationId xmlns:p14="http://schemas.microsoft.com/office/powerpoint/2010/main" val="1563220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Physiological monitoring for dehydration may be necessary under extreme conditions</a:t>
            </a:r>
          </a:p>
        </p:txBody>
      </p:sp>
      <p:sp>
        <p:nvSpPr>
          <p:cNvPr id="4" name="Content Placeholder 3"/>
          <p:cNvSpPr>
            <a:spLocks noGrp="1"/>
          </p:cNvSpPr>
          <p:nvPr>
            <p:ph sz="half" idx="2"/>
          </p:nvPr>
        </p:nvSpPr>
        <p:spPr>
          <a:xfrm>
            <a:off x="696569" y="2022764"/>
            <a:ext cx="7885571" cy="4166899"/>
          </a:xfrm>
        </p:spPr>
        <p:txBody>
          <a:bodyPr>
            <a:noAutofit/>
          </a:bodyPr>
          <a:lstStyle/>
          <a:p>
            <a:r>
              <a:rPr lang="en-US" sz="3200" dirty="0"/>
              <a:t>If sweat is not trapped within clothing, then we can monitor body weight, which should not drop below 1.5% of starting body weight.</a:t>
            </a:r>
          </a:p>
          <a:p>
            <a:pPr marL="457200" lvl="1" indent="0">
              <a:buNone/>
            </a:pPr>
            <a:endParaRPr lang="en-US" sz="2800" dirty="0"/>
          </a:p>
          <a:p>
            <a:r>
              <a:rPr lang="en-US" sz="3200" dirty="0"/>
              <a:t>Urine color is another indicator of potential dehydration.  Normal urine should be a pale yellow.</a:t>
            </a:r>
          </a:p>
          <a:p>
            <a:pPr marL="0" indent="0">
              <a:buNone/>
            </a:pPr>
            <a:endParaRPr lang="en-US" sz="3200" dirty="0"/>
          </a:p>
        </p:txBody>
      </p:sp>
      <p:sp>
        <p:nvSpPr>
          <p:cNvPr id="5" name="Text Placeholder 4"/>
          <p:cNvSpPr>
            <a:spLocks noGrp="1"/>
          </p:cNvSpPr>
          <p:nvPr>
            <p:ph type="body" sz="quarter" idx="3"/>
          </p:nvPr>
        </p:nvSpPr>
        <p:spPr>
          <a:xfrm>
            <a:off x="8174515" y="6189663"/>
            <a:ext cx="3830867" cy="512457"/>
          </a:xfrm>
        </p:spPr>
        <p:txBody>
          <a:bodyPr>
            <a:normAutofit fontScale="77500" lnSpcReduction="20000"/>
          </a:bodyPr>
          <a:lstStyle/>
          <a:p>
            <a:pPr algn="ctr"/>
            <a:r>
              <a:rPr lang="en-US" dirty="0"/>
              <a:t>Sweat trapped by encapsulating suit (Source: PHIL)</a:t>
            </a:r>
          </a:p>
        </p:txBody>
      </p:sp>
      <p:pic>
        <p:nvPicPr>
          <p:cNvPr id="7" name="Content Placeholder 6" descr="Sweat trapped by encapsulating suit (Source: PHIL)&#10;" title="Sweat trapped by encapsulating suit (Source: PHIL)"/>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548777" y="1919901"/>
            <a:ext cx="3082341" cy="4040548"/>
          </a:xfrm>
        </p:spPr>
      </p:pic>
    </p:spTree>
    <p:extLst>
      <p:ext uri="{BB962C8B-B14F-4D97-AF65-F5344CB8AC3E}">
        <p14:creationId xmlns:p14="http://schemas.microsoft.com/office/powerpoint/2010/main" val="1305144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Monitoring Body Weight</a:t>
            </a:r>
          </a:p>
        </p:txBody>
      </p:sp>
      <p:sp>
        <p:nvSpPr>
          <p:cNvPr id="4" name="Content Placeholder 3"/>
          <p:cNvSpPr>
            <a:spLocks noGrp="1"/>
          </p:cNvSpPr>
          <p:nvPr>
            <p:ph sz="half" idx="2"/>
          </p:nvPr>
        </p:nvSpPr>
        <p:spPr>
          <a:xfrm>
            <a:off x="839788" y="1801091"/>
            <a:ext cx="7094245" cy="4388572"/>
          </a:xfrm>
        </p:spPr>
        <p:txBody>
          <a:bodyPr>
            <a:noAutofit/>
          </a:bodyPr>
          <a:lstStyle/>
          <a:p>
            <a:r>
              <a:rPr lang="en-US" sz="3200" dirty="0"/>
              <a:t>Use a scale capable of accurately reading within ± 0.25 lbs.</a:t>
            </a:r>
          </a:p>
          <a:p>
            <a:pPr marL="1828800" lvl="4" indent="0">
              <a:buNone/>
            </a:pPr>
            <a:endParaRPr lang="en-US" sz="1200" dirty="0"/>
          </a:p>
          <a:p>
            <a:r>
              <a:rPr lang="en-US" sz="3200" dirty="0"/>
              <a:t>Measure your weight at breaks, at least every hour if you are sweating a lot</a:t>
            </a:r>
          </a:p>
          <a:p>
            <a:pPr marL="1371600" lvl="3" indent="0">
              <a:buNone/>
            </a:pPr>
            <a:endParaRPr lang="en-US" sz="1100" dirty="0"/>
          </a:p>
          <a:p>
            <a:r>
              <a:rPr lang="en-US" sz="3200" dirty="0"/>
              <a:t>Your body weight should not drop by more than 1.5%</a:t>
            </a:r>
          </a:p>
          <a:p>
            <a:pPr lvl="1"/>
            <a:r>
              <a:rPr lang="en-US" sz="2800" dirty="0"/>
              <a:t>If 150 lbs., then not more than 2 lbs.</a:t>
            </a:r>
          </a:p>
          <a:p>
            <a:pPr lvl="1"/>
            <a:r>
              <a:rPr lang="en-US" sz="2800" dirty="0"/>
              <a:t>If 200 lbs., then not more than 3 lbs.</a:t>
            </a:r>
          </a:p>
        </p:txBody>
      </p:sp>
      <p:sp>
        <p:nvSpPr>
          <p:cNvPr id="5" name="Text Placeholder 4"/>
          <p:cNvSpPr>
            <a:spLocks noGrp="1"/>
          </p:cNvSpPr>
          <p:nvPr>
            <p:ph type="body" sz="quarter" idx="3"/>
          </p:nvPr>
        </p:nvSpPr>
        <p:spPr>
          <a:xfrm>
            <a:off x="8220361" y="551426"/>
            <a:ext cx="3421353" cy="476480"/>
          </a:xfrm>
        </p:spPr>
        <p:txBody>
          <a:bodyPr/>
          <a:lstStyle/>
          <a:p>
            <a:pPr algn="ctr"/>
            <a:r>
              <a:rPr lang="en-US" dirty="0"/>
              <a:t>Body Scale (Clipart)</a:t>
            </a:r>
          </a:p>
        </p:txBody>
      </p:sp>
      <p:pic>
        <p:nvPicPr>
          <p:cNvPr id="9" name="Content Placeholder 8" descr="Free vector graphic: Scale, Machine, Weight, Weighing ..." title="Body Scale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220361" y="1214207"/>
            <a:ext cx="3679470" cy="3684588"/>
          </a:xfrm>
        </p:spPr>
      </p:pic>
    </p:spTree>
    <p:extLst>
      <p:ext uri="{BB962C8B-B14F-4D97-AF65-F5344CB8AC3E}">
        <p14:creationId xmlns:p14="http://schemas.microsoft.com/office/powerpoint/2010/main" val="1199381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Monitoring Urine Color</a:t>
            </a:r>
          </a:p>
        </p:txBody>
      </p:sp>
      <p:sp>
        <p:nvSpPr>
          <p:cNvPr id="4" name="Content Placeholder 3"/>
          <p:cNvSpPr>
            <a:spLocks noGrp="1"/>
          </p:cNvSpPr>
          <p:nvPr>
            <p:ph sz="half" idx="2"/>
          </p:nvPr>
        </p:nvSpPr>
        <p:spPr>
          <a:xfrm>
            <a:off x="461818" y="1597891"/>
            <a:ext cx="6391564" cy="4591772"/>
          </a:xfrm>
        </p:spPr>
        <p:txBody>
          <a:bodyPr>
            <a:normAutofit/>
          </a:bodyPr>
          <a:lstStyle/>
          <a:p>
            <a:pPr marL="0" indent="0">
              <a:buNone/>
            </a:pPr>
            <a:r>
              <a:rPr lang="en-US" sz="3200" i="1" u="sng" dirty="0"/>
              <a:t>Urine Color Chart</a:t>
            </a:r>
          </a:p>
          <a:p>
            <a:r>
              <a:rPr lang="en-US" sz="3200" dirty="0"/>
              <a:t>Normal urine should be pale yellow</a:t>
            </a:r>
          </a:p>
          <a:p>
            <a:pPr marL="1371600" lvl="3" indent="0">
              <a:buNone/>
            </a:pPr>
            <a:endParaRPr lang="en-US" dirty="0"/>
          </a:p>
          <a:p>
            <a:r>
              <a:rPr lang="en-US" sz="3200" dirty="0"/>
              <a:t>Darker urine can indicate dehydration</a:t>
            </a:r>
          </a:p>
          <a:p>
            <a:pPr marL="914400" lvl="2" indent="0">
              <a:buNone/>
            </a:pPr>
            <a:endParaRPr lang="en-US" dirty="0"/>
          </a:p>
          <a:p>
            <a:r>
              <a:rPr lang="en-US" sz="3200" dirty="0"/>
              <a:t>Some diets, medications and illnesses may affect results</a:t>
            </a:r>
            <a:endParaRPr lang="en-US" sz="3600" dirty="0"/>
          </a:p>
        </p:txBody>
      </p:sp>
      <p:sp>
        <p:nvSpPr>
          <p:cNvPr id="5" name="Text Placeholder 4"/>
          <p:cNvSpPr>
            <a:spLocks noGrp="1"/>
          </p:cNvSpPr>
          <p:nvPr>
            <p:ph type="body" sz="quarter" idx="3"/>
          </p:nvPr>
        </p:nvSpPr>
        <p:spPr>
          <a:xfrm>
            <a:off x="7758545" y="6138209"/>
            <a:ext cx="3698443" cy="469755"/>
          </a:xfrm>
        </p:spPr>
        <p:txBody>
          <a:bodyPr/>
          <a:lstStyle/>
          <a:p>
            <a:pPr algn="ctr"/>
            <a:r>
              <a:rPr lang="en-US" dirty="0"/>
              <a:t>Source: NIOSH</a:t>
            </a:r>
          </a:p>
        </p:txBody>
      </p:sp>
      <p:pic>
        <p:nvPicPr>
          <p:cNvPr id="7" name="Content Placeholder 6" descr="Urine color chart" title="Urine color chart"/>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6814863" y="309709"/>
            <a:ext cx="5116195" cy="5915602"/>
          </a:xfrm>
        </p:spPr>
      </p:pic>
    </p:spTree>
    <p:extLst>
      <p:ext uri="{BB962C8B-B14F-4D97-AF65-F5344CB8AC3E}">
        <p14:creationId xmlns:p14="http://schemas.microsoft.com/office/powerpoint/2010/main" val="3070344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47938"/>
            <a:ext cx="10515600" cy="1140402"/>
          </a:xfrm>
        </p:spPr>
        <p:txBody>
          <a:bodyPr>
            <a:normAutofit/>
          </a:bodyPr>
          <a:lstStyle/>
          <a:p>
            <a:r>
              <a:rPr lang="en-US" b="1" dirty="0"/>
              <a:t>Importance of frequent rest breaks and shade</a:t>
            </a:r>
          </a:p>
        </p:txBody>
      </p:sp>
      <p:sp>
        <p:nvSpPr>
          <p:cNvPr id="3" name="Text Placeholder 2"/>
          <p:cNvSpPr>
            <a:spLocks noGrp="1"/>
          </p:cNvSpPr>
          <p:nvPr>
            <p:ph type="body" idx="1"/>
          </p:nvPr>
        </p:nvSpPr>
        <p:spPr>
          <a:xfrm>
            <a:off x="932873" y="1129217"/>
            <a:ext cx="10714182" cy="1066077"/>
          </a:xfrm>
          <a:solidFill>
            <a:schemeClr val="accent1">
              <a:lumMod val="20000"/>
              <a:lumOff val="80000"/>
            </a:schemeClr>
          </a:solidFill>
        </p:spPr>
        <p:txBody>
          <a:bodyPr>
            <a:noAutofit/>
          </a:bodyPr>
          <a:lstStyle/>
          <a:p>
            <a:r>
              <a:rPr lang="en-US" sz="2800" b="0" dirty="0"/>
              <a:t>Prolonged physical exertion and muscle activity increases the body’s core temperature and reduces the body’s ability to cool itself.</a:t>
            </a:r>
          </a:p>
        </p:txBody>
      </p:sp>
      <p:sp>
        <p:nvSpPr>
          <p:cNvPr id="4" name="Content Placeholder 3"/>
          <p:cNvSpPr>
            <a:spLocks noGrp="1"/>
          </p:cNvSpPr>
          <p:nvPr>
            <p:ph sz="half" idx="2"/>
          </p:nvPr>
        </p:nvSpPr>
        <p:spPr>
          <a:xfrm>
            <a:off x="839788" y="2392218"/>
            <a:ext cx="7823921" cy="3797445"/>
          </a:xfrm>
        </p:spPr>
        <p:txBody>
          <a:bodyPr>
            <a:noAutofit/>
          </a:bodyPr>
          <a:lstStyle/>
          <a:p>
            <a:r>
              <a:rPr lang="en-US" dirty="0"/>
              <a:t>Breaks allow blood to flow to the skin to be cooled.</a:t>
            </a:r>
          </a:p>
          <a:p>
            <a:r>
              <a:rPr lang="en-US" dirty="0"/>
              <a:t>Rest breaks slow down the buildup of heat in the body from prolonged muscle activity.</a:t>
            </a:r>
          </a:p>
          <a:p>
            <a:r>
              <a:rPr lang="en-US" dirty="0"/>
              <a:t>Rest breaks are important for the heart and allow your heart rate to recover from sustained heat stress and physical exertion.</a:t>
            </a:r>
          </a:p>
          <a:p>
            <a:r>
              <a:rPr lang="en-US" dirty="0"/>
              <a:t>Rest breaks in the shade help with cooling, especially if there is air movement with cool air.</a:t>
            </a:r>
          </a:p>
          <a:p>
            <a:endParaRPr lang="en-US" dirty="0"/>
          </a:p>
        </p:txBody>
      </p:sp>
      <p:sp>
        <p:nvSpPr>
          <p:cNvPr id="5" name="Text Placeholder 4"/>
          <p:cNvSpPr>
            <a:spLocks noGrp="1"/>
          </p:cNvSpPr>
          <p:nvPr>
            <p:ph type="body" sz="quarter" idx="3"/>
          </p:nvPr>
        </p:nvSpPr>
        <p:spPr>
          <a:xfrm>
            <a:off x="9042454" y="6189663"/>
            <a:ext cx="2556888" cy="405271"/>
          </a:xfrm>
        </p:spPr>
        <p:txBody>
          <a:bodyPr>
            <a:normAutofit fontScale="70000" lnSpcReduction="20000"/>
          </a:bodyPr>
          <a:lstStyle/>
          <a:p>
            <a:pPr algn="ctr"/>
            <a:r>
              <a:rPr lang="en-US" dirty="0"/>
              <a:t>Shade (Source Cal OSHA)</a:t>
            </a:r>
          </a:p>
        </p:txBody>
      </p:sp>
      <p:pic>
        <p:nvPicPr>
          <p:cNvPr id="7" name="Content Placeholder 6" descr="shade tent" title="shade tent"/>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743609" y="3638768"/>
            <a:ext cx="3154578" cy="2332374"/>
          </a:xfrm>
        </p:spPr>
      </p:pic>
    </p:spTree>
    <p:extLst>
      <p:ext uri="{BB962C8B-B14F-4D97-AF65-F5344CB8AC3E}">
        <p14:creationId xmlns:p14="http://schemas.microsoft.com/office/powerpoint/2010/main" val="147109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05" y="215058"/>
            <a:ext cx="10515600" cy="682279"/>
          </a:xfrm>
        </p:spPr>
        <p:txBody>
          <a:bodyPr>
            <a:noAutofit/>
          </a:bodyPr>
          <a:lstStyle/>
          <a:p>
            <a:r>
              <a:rPr lang="en-US" sz="4800" b="1" dirty="0"/>
              <a:t>Learning Objectives</a:t>
            </a:r>
          </a:p>
        </p:txBody>
      </p:sp>
      <p:sp>
        <p:nvSpPr>
          <p:cNvPr id="5" name="Content Placeholder 4"/>
          <p:cNvSpPr>
            <a:spLocks noGrp="1"/>
          </p:cNvSpPr>
          <p:nvPr>
            <p:ph idx="1"/>
          </p:nvPr>
        </p:nvSpPr>
        <p:spPr>
          <a:xfrm>
            <a:off x="733926" y="1096842"/>
            <a:ext cx="10953769" cy="4630796"/>
          </a:xfrm>
        </p:spPr>
        <p:txBody>
          <a:bodyPr>
            <a:noAutofit/>
          </a:bodyPr>
          <a:lstStyle/>
          <a:p>
            <a:pPr marL="796925" lvl="1" indent="-514350">
              <a:buFont typeface="+mj-lt"/>
              <a:buAutoNum type="arabicPeriod"/>
            </a:pPr>
            <a:r>
              <a:rPr lang="en-US" sz="2800" dirty="0"/>
              <a:t>Discuss why heat-illness prevention is important</a:t>
            </a:r>
          </a:p>
          <a:p>
            <a:pPr marL="796925" lvl="1" indent="-514350">
              <a:buFont typeface="+mj-lt"/>
              <a:buAutoNum type="arabicPeriod"/>
            </a:pPr>
            <a:r>
              <a:rPr lang="en-US" sz="2800" dirty="0"/>
              <a:t>Know cause, prevention and first aid for heat illnesses</a:t>
            </a:r>
          </a:p>
          <a:p>
            <a:pPr marL="796925" lvl="1" indent="-514350">
              <a:buFont typeface="+mj-lt"/>
              <a:buAutoNum type="arabicPeriod"/>
            </a:pPr>
            <a:r>
              <a:rPr lang="en-US" sz="2800" dirty="0"/>
              <a:t>Understand the approach for heat-illness prevention</a:t>
            </a:r>
          </a:p>
          <a:p>
            <a:pPr marL="1082675" lvl="2" indent="-342900"/>
            <a:r>
              <a:rPr lang="en-US" sz="2400" dirty="0"/>
              <a:t>Train workers and supervisors on prevention strategies and to recognize signs and symptoms of heat-related illnesses</a:t>
            </a:r>
          </a:p>
          <a:p>
            <a:pPr marL="1082675" lvl="2" indent="-342900"/>
            <a:r>
              <a:rPr lang="en-US" sz="2400" dirty="0"/>
              <a:t>Monitor weather and workplace conditions</a:t>
            </a:r>
          </a:p>
          <a:p>
            <a:pPr marL="1082675" lvl="2" indent="-342900"/>
            <a:r>
              <a:rPr lang="en-US" sz="2400" dirty="0"/>
              <a:t>Conduct a heat hazard assessment and assess risk level</a:t>
            </a:r>
          </a:p>
          <a:p>
            <a:pPr marL="1082675" lvl="2" indent="-342900"/>
            <a:r>
              <a:rPr lang="en-US" sz="2400" dirty="0"/>
              <a:t>Implement appropriate prevention strategies and controls</a:t>
            </a:r>
          </a:p>
          <a:p>
            <a:pPr marL="1082675" lvl="2" indent="-342900"/>
            <a:r>
              <a:rPr lang="en-US" sz="2400" dirty="0"/>
              <a:t>Plan for heat-related medical emergencies</a:t>
            </a:r>
          </a:p>
          <a:p>
            <a:pPr marL="796925" lvl="1" indent="-514350">
              <a:buFont typeface="+mj-lt"/>
              <a:buAutoNum type="arabicPeriod"/>
            </a:pPr>
            <a:r>
              <a:rPr lang="en-US" sz="2800" dirty="0"/>
              <a:t>Understand how physiological monitoring can be used to help prevent heat-related illnesses</a:t>
            </a:r>
          </a:p>
          <a:p>
            <a:pPr marL="796925" lvl="1" indent="-514350">
              <a:buFont typeface="+mj-lt"/>
              <a:buAutoNum type="arabicPeriod"/>
            </a:pPr>
            <a:r>
              <a:rPr lang="en-US" sz="2800" dirty="0"/>
              <a:t>Apply these principles to conduct a heat hazard evaluation and recommend preventative controls (Class Exercises)</a:t>
            </a:r>
          </a:p>
          <a:p>
            <a:pPr marL="631825" lvl="1" indent="-349250">
              <a:buFont typeface="+mj-lt"/>
              <a:buAutoNum type="arabicPeriod"/>
            </a:pPr>
            <a:endParaRPr lang="en-US" sz="2800" dirty="0"/>
          </a:p>
          <a:p>
            <a:pPr marL="1089025" lvl="2" indent="-349250">
              <a:buFont typeface="+mj-lt"/>
              <a:buAutoNum type="arabicPeriod"/>
            </a:pPr>
            <a:endParaRPr lang="en-US" sz="2400" dirty="0"/>
          </a:p>
        </p:txBody>
      </p:sp>
    </p:spTree>
    <p:extLst>
      <p:ext uri="{BB962C8B-B14F-4D97-AF65-F5344CB8AC3E}">
        <p14:creationId xmlns:p14="http://schemas.microsoft.com/office/powerpoint/2010/main" val="1939228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a:t>Heat-Related Illnesses</a:t>
            </a:r>
          </a:p>
        </p:txBody>
      </p:sp>
      <p:sp>
        <p:nvSpPr>
          <p:cNvPr id="10" name="Text Placeholder 9"/>
          <p:cNvSpPr>
            <a:spLocks noGrp="1"/>
          </p:cNvSpPr>
          <p:nvPr>
            <p:ph type="body" idx="1"/>
          </p:nvPr>
        </p:nvSpPr>
        <p:spPr>
          <a:xfrm>
            <a:off x="839788" y="1681163"/>
            <a:ext cx="5157787" cy="581746"/>
          </a:xfrm>
        </p:spPr>
        <p:txBody>
          <a:bodyPr>
            <a:normAutofit/>
          </a:bodyPr>
          <a:lstStyle/>
          <a:p>
            <a:r>
              <a:rPr lang="en-US" sz="3200" dirty="0"/>
              <a:t>Major Heat-Related Illnesses</a:t>
            </a:r>
          </a:p>
        </p:txBody>
      </p:sp>
      <p:sp>
        <p:nvSpPr>
          <p:cNvPr id="11" name="Content Placeholder 10"/>
          <p:cNvSpPr>
            <a:spLocks noGrp="1"/>
          </p:cNvSpPr>
          <p:nvPr>
            <p:ph sz="half" idx="2"/>
          </p:nvPr>
        </p:nvSpPr>
        <p:spPr>
          <a:xfrm>
            <a:off x="1025237" y="2262909"/>
            <a:ext cx="4710546" cy="3926754"/>
          </a:xfrm>
        </p:spPr>
        <p:txBody>
          <a:bodyPr>
            <a:normAutofit/>
          </a:bodyPr>
          <a:lstStyle/>
          <a:p>
            <a:r>
              <a:rPr lang="en-US" sz="3600" dirty="0"/>
              <a:t>Heat Rash</a:t>
            </a:r>
          </a:p>
          <a:p>
            <a:r>
              <a:rPr lang="en-US" sz="3600" dirty="0"/>
              <a:t>Heat Cramps</a:t>
            </a:r>
          </a:p>
          <a:p>
            <a:r>
              <a:rPr lang="en-US" sz="3600" dirty="0"/>
              <a:t>Heat Syncope</a:t>
            </a:r>
          </a:p>
          <a:p>
            <a:r>
              <a:rPr lang="en-US" sz="3600" dirty="0"/>
              <a:t>Heat Exhaustion</a:t>
            </a:r>
          </a:p>
          <a:p>
            <a:r>
              <a:rPr lang="en-US" sz="3600" dirty="0"/>
              <a:t>Heat Stroke</a:t>
            </a:r>
          </a:p>
          <a:p>
            <a:r>
              <a:rPr lang="en-US" sz="3600" dirty="0"/>
              <a:t>Rhabdomyolysis</a:t>
            </a:r>
          </a:p>
          <a:p>
            <a:endParaRPr lang="en-US" dirty="0"/>
          </a:p>
        </p:txBody>
      </p:sp>
      <p:sp>
        <p:nvSpPr>
          <p:cNvPr id="12" name="Text Placeholder 11"/>
          <p:cNvSpPr>
            <a:spLocks noGrp="1"/>
          </p:cNvSpPr>
          <p:nvPr>
            <p:ph type="body" sz="quarter" idx="3"/>
          </p:nvPr>
        </p:nvSpPr>
        <p:spPr>
          <a:solidFill>
            <a:schemeClr val="accent1">
              <a:lumMod val="20000"/>
              <a:lumOff val="80000"/>
            </a:schemeClr>
          </a:solidFill>
        </p:spPr>
        <p:txBody>
          <a:bodyPr>
            <a:normAutofit/>
          </a:bodyPr>
          <a:lstStyle/>
          <a:p>
            <a:r>
              <a:rPr lang="en-US" sz="3600" dirty="0"/>
              <a:t>What You Need to Know</a:t>
            </a:r>
          </a:p>
        </p:txBody>
      </p:sp>
      <p:sp>
        <p:nvSpPr>
          <p:cNvPr id="13" name="Content Placeholder 12"/>
          <p:cNvSpPr>
            <a:spLocks noGrp="1"/>
          </p:cNvSpPr>
          <p:nvPr>
            <p:ph sz="quarter" idx="4"/>
          </p:nvPr>
        </p:nvSpPr>
        <p:spPr>
          <a:xfrm>
            <a:off x="6194427" y="2588418"/>
            <a:ext cx="5183188" cy="3230491"/>
          </a:xfrm>
          <a:solidFill>
            <a:schemeClr val="accent1">
              <a:lumMod val="20000"/>
              <a:lumOff val="80000"/>
            </a:schemeClr>
          </a:solidFill>
        </p:spPr>
        <p:txBody>
          <a:bodyPr>
            <a:normAutofit/>
          </a:bodyPr>
          <a:lstStyle/>
          <a:p>
            <a:r>
              <a:rPr lang="en-US" sz="3600" dirty="0"/>
              <a:t>Cause</a:t>
            </a:r>
          </a:p>
          <a:p>
            <a:r>
              <a:rPr lang="en-US" sz="3600" dirty="0"/>
              <a:t>Preventative measures</a:t>
            </a:r>
          </a:p>
          <a:p>
            <a:r>
              <a:rPr lang="en-US" sz="3600" dirty="0"/>
              <a:t>Signs &amp; symptoms</a:t>
            </a:r>
          </a:p>
          <a:p>
            <a:r>
              <a:rPr lang="en-US" sz="3600" dirty="0"/>
              <a:t>First aid treatment</a:t>
            </a:r>
          </a:p>
          <a:p>
            <a:r>
              <a:rPr lang="en-US" sz="3600" dirty="0"/>
              <a:t>When to report</a:t>
            </a:r>
          </a:p>
        </p:txBody>
      </p:sp>
    </p:spTree>
    <p:extLst>
      <p:ext uri="{BB962C8B-B14F-4D97-AF65-F5344CB8AC3E}">
        <p14:creationId xmlns:p14="http://schemas.microsoft.com/office/powerpoint/2010/main" val="902539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gression of Heat-Related Illnesses (Source: NIOSH)" title="Progression of Heat-Related Illnesses (Source: NIOSH)"/>
          <p:cNvSpPr>
            <a:spLocks noGrp="1"/>
          </p:cNvSpPr>
          <p:nvPr>
            <p:ph type="title"/>
          </p:nvPr>
        </p:nvSpPr>
        <p:spPr>
          <a:xfrm>
            <a:off x="305544" y="237468"/>
            <a:ext cx="10515600" cy="549275"/>
          </a:xfrm>
        </p:spPr>
        <p:txBody>
          <a:bodyPr>
            <a:normAutofit fontScale="90000"/>
          </a:bodyPr>
          <a:lstStyle/>
          <a:p>
            <a:r>
              <a:rPr lang="en-US" sz="3600" b="1" dirty="0"/>
              <a:t>Progression of Heat-Related Illnesses (Source: NIOSH)</a:t>
            </a:r>
          </a:p>
        </p:txBody>
      </p:sp>
      <p:pic>
        <p:nvPicPr>
          <p:cNvPr id="8" name="Content Placeholder 7" descr="Progression of Heat-Related Illnesses (Source: NIOSH)" title="Progression of Heat-Related Illnesses (Source: NIOSH)"/>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195376" y="2853368"/>
            <a:ext cx="11700466" cy="3895566"/>
          </a:xfrm>
        </p:spPr>
      </p:pic>
      <p:sp>
        <p:nvSpPr>
          <p:cNvPr id="3" name="Text Placeholder 2"/>
          <p:cNvSpPr>
            <a:spLocks noGrp="1"/>
          </p:cNvSpPr>
          <p:nvPr>
            <p:ph type="body" idx="1"/>
          </p:nvPr>
        </p:nvSpPr>
        <p:spPr>
          <a:xfrm>
            <a:off x="769958" y="1055416"/>
            <a:ext cx="10551302" cy="1529278"/>
          </a:xfrm>
          <a:gradFill flip="none" rotWithShape="1">
            <a:gsLst>
              <a:gs pos="0">
                <a:srgbClr val="FF0000"/>
              </a:gs>
              <a:gs pos="74000">
                <a:schemeClr val="accent2"/>
              </a:gs>
              <a:gs pos="83000">
                <a:schemeClr val="accent4"/>
              </a:gs>
              <a:gs pos="100000">
                <a:srgbClr val="FFFF00"/>
              </a:gs>
            </a:gsLst>
            <a:lin ang="10800000" scaled="1"/>
            <a:tileRect/>
          </a:gradFill>
          <a:ln>
            <a:solidFill>
              <a:schemeClr val="accent1"/>
            </a:solidFill>
          </a:ln>
        </p:spPr>
        <p:txBody>
          <a:bodyPr>
            <a:normAutofit/>
          </a:bodyPr>
          <a:lstStyle/>
          <a:p>
            <a:r>
              <a:rPr lang="en-US" u="sng" dirty="0"/>
              <a:t>Less Severe 			 					More Severe	</a:t>
            </a:r>
          </a:p>
          <a:p>
            <a:r>
              <a:rPr lang="en-US" b="0" dirty="0"/>
              <a:t>Heat Rash		Heat Cramps		Heat Exhaustion	Heat Stroke</a:t>
            </a:r>
          </a:p>
          <a:p>
            <a:r>
              <a:rPr lang="en-US" b="0" dirty="0"/>
              <a:t>						Heat Syncope		Rhabdomyolysis</a:t>
            </a:r>
          </a:p>
        </p:txBody>
      </p:sp>
    </p:spTree>
    <p:extLst>
      <p:ext uri="{BB962C8B-B14F-4D97-AF65-F5344CB8AC3E}">
        <p14:creationId xmlns:p14="http://schemas.microsoft.com/office/powerpoint/2010/main" val="2380604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Heat Rash: Cause and Prevention</a:t>
            </a:r>
            <a:endParaRPr lang="en-US" dirty="0"/>
          </a:p>
        </p:txBody>
      </p:sp>
      <p:sp>
        <p:nvSpPr>
          <p:cNvPr id="3" name="Text Placeholder 2"/>
          <p:cNvSpPr>
            <a:spLocks noGrp="1"/>
          </p:cNvSpPr>
          <p:nvPr>
            <p:ph type="body" idx="1"/>
          </p:nvPr>
        </p:nvSpPr>
        <p:spPr>
          <a:xfrm>
            <a:off x="839788" y="1681163"/>
            <a:ext cx="3898467" cy="823912"/>
          </a:xfrm>
          <a:solidFill>
            <a:schemeClr val="accent4">
              <a:lumMod val="20000"/>
              <a:lumOff val="80000"/>
            </a:schemeClr>
          </a:solidFill>
        </p:spPr>
        <p:txBody>
          <a:bodyPr>
            <a:normAutofit/>
          </a:bodyPr>
          <a:lstStyle/>
          <a:p>
            <a:r>
              <a:rPr lang="en-US" sz="4000" u="sng" dirty="0"/>
              <a:t>Cause</a:t>
            </a:r>
          </a:p>
        </p:txBody>
      </p:sp>
      <p:sp>
        <p:nvSpPr>
          <p:cNvPr id="4" name="Content Placeholder 3"/>
          <p:cNvSpPr>
            <a:spLocks noGrp="1"/>
          </p:cNvSpPr>
          <p:nvPr>
            <p:ph sz="half" idx="2"/>
          </p:nvPr>
        </p:nvSpPr>
        <p:spPr>
          <a:xfrm>
            <a:off x="839789" y="2505075"/>
            <a:ext cx="3898466" cy="2113107"/>
          </a:xfrm>
          <a:solidFill>
            <a:schemeClr val="accent4">
              <a:lumMod val="20000"/>
              <a:lumOff val="80000"/>
            </a:schemeClr>
          </a:solidFill>
        </p:spPr>
        <p:txBody>
          <a:bodyPr>
            <a:normAutofit/>
          </a:bodyPr>
          <a:lstStyle/>
          <a:p>
            <a:pPr marL="0" indent="0">
              <a:buNone/>
            </a:pPr>
            <a:r>
              <a:rPr lang="en-US" sz="4000" dirty="0"/>
              <a:t>Irritation of skin due to excessive sweating</a:t>
            </a:r>
          </a:p>
        </p:txBody>
      </p:sp>
      <p:sp>
        <p:nvSpPr>
          <p:cNvPr id="5" name="Text Placeholder 4"/>
          <p:cNvSpPr>
            <a:spLocks noGrp="1"/>
          </p:cNvSpPr>
          <p:nvPr>
            <p:ph type="body" sz="quarter" idx="3"/>
          </p:nvPr>
        </p:nvSpPr>
        <p:spPr>
          <a:xfrm>
            <a:off x="4904506" y="1579561"/>
            <a:ext cx="6870270" cy="823912"/>
          </a:xfrm>
          <a:solidFill>
            <a:schemeClr val="accent1">
              <a:lumMod val="20000"/>
              <a:lumOff val="80000"/>
            </a:schemeClr>
          </a:solidFill>
        </p:spPr>
        <p:txBody>
          <a:bodyPr>
            <a:normAutofit/>
          </a:bodyPr>
          <a:lstStyle/>
          <a:p>
            <a:r>
              <a:rPr lang="en-US" sz="4000" u="sng" dirty="0"/>
              <a:t>Preventative Measures</a:t>
            </a:r>
          </a:p>
        </p:txBody>
      </p:sp>
      <p:sp>
        <p:nvSpPr>
          <p:cNvPr id="6" name="Content Placeholder 5"/>
          <p:cNvSpPr>
            <a:spLocks noGrp="1"/>
          </p:cNvSpPr>
          <p:nvPr>
            <p:ph sz="quarter" idx="4"/>
          </p:nvPr>
        </p:nvSpPr>
        <p:spPr>
          <a:xfrm>
            <a:off x="4904506" y="2412928"/>
            <a:ext cx="6870270" cy="4061764"/>
          </a:xfrm>
          <a:solidFill>
            <a:schemeClr val="accent1">
              <a:lumMod val="20000"/>
              <a:lumOff val="80000"/>
            </a:schemeClr>
          </a:solidFill>
        </p:spPr>
        <p:txBody>
          <a:bodyPr>
            <a:normAutofit/>
          </a:bodyPr>
          <a:lstStyle/>
          <a:p>
            <a:r>
              <a:rPr lang="en-US" dirty="0"/>
              <a:t>Wear loose fitting clothing that allows sweat to dissipate</a:t>
            </a:r>
          </a:p>
          <a:p>
            <a:r>
              <a:rPr lang="en-US" dirty="0"/>
              <a:t>Wear freshly laundered clothing each day  </a:t>
            </a:r>
          </a:p>
          <a:p>
            <a:r>
              <a:rPr lang="en-US" dirty="0"/>
              <a:t>Avoid working in sweat soaked clothing for prolonged periods (e.g., change at breaks as needed)</a:t>
            </a:r>
          </a:p>
          <a:p>
            <a:r>
              <a:rPr lang="en-US" dirty="0"/>
              <a:t>Wash sweat-soaked areas with mild soap and water and dry thoroughly at breaks and after your shift ends</a:t>
            </a:r>
          </a:p>
          <a:p>
            <a:endParaRPr lang="en-US" dirty="0"/>
          </a:p>
        </p:txBody>
      </p:sp>
    </p:spTree>
    <p:extLst>
      <p:ext uri="{BB962C8B-B14F-4D97-AF65-F5344CB8AC3E}">
        <p14:creationId xmlns:p14="http://schemas.microsoft.com/office/powerpoint/2010/main" val="2042248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Heat Rash: Signs &amp; Symptoms</a:t>
            </a:r>
          </a:p>
        </p:txBody>
      </p:sp>
      <p:sp>
        <p:nvSpPr>
          <p:cNvPr id="4" name="Content Placeholder 3"/>
          <p:cNvSpPr>
            <a:spLocks noGrp="1"/>
          </p:cNvSpPr>
          <p:nvPr>
            <p:ph sz="half" idx="2"/>
          </p:nvPr>
        </p:nvSpPr>
        <p:spPr>
          <a:xfrm>
            <a:off x="839788" y="1690688"/>
            <a:ext cx="5157787" cy="4498975"/>
          </a:xfrm>
        </p:spPr>
        <p:txBody>
          <a:bodyPr>
            <a:normAutofit/>
          </a:bodyPr>
          <a:lstStyle/>
          <a:p>
            <a:r>
              <a:rPr lang="en-US" sz="3600" dirty="0"/>
              <a:t>Itchy and painful clusters of red blisters</a:t>
            </a:r>
          </a:p>
          <a:p>
            <a:r>
              <a:rPr lang="en-US" sz="3600" dirty="0"/>
              <a:t>Common to the neck, chest, groin, armpits and creases of the elbows and knees </a:t>
            </a:r>
          </a:p>
        </p:txBody>
      </p:sp>
      <p:sp>
        <p:nvSpPr>
          <p:cNvPr id="5" name="Text Placeholder 4"/>
          <p:cNvSpPr>
            <a:spLocks noGrp="1"/>
          </p:cNvSpPr>
          <p:nvPr>
            <p:ph type="body" sz="quarter" idx="3"/>
          </p:nvPr>
        </p:nvSpPr>
        <p:spPr>
          <a:xfrm>
            <a:off x="6194425" y="6290630"/>
            <a:ext cx="5183188" cy="466955"/>
          </a:xfrm>
        </p:spPr>
        <p:txBody>
          <a:bodyPr/>
          <a:lstStyle/>
          <a:p>
            <a:pPr algn="ctr"/>
            <a:r>
              <a:rPr lang="en-US" dirty="0"/>
              <a:t>Heat rash (Source DOD)</a:t>
            </a:r>
          </a:p>
        </p:txBody>
      </p:sp>
      <p:pic>
        <p:nvPicPr>
          <p:cNvPr id="3" name="Content Placeholder 2" descr="Heat rash (Source DOD)" title="Heat rash (Source DOD)"/>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194425" y="2702190"/>
            <a:ext cx="5183188" cy="3455458"/>
          </a:xfrm>
        </p:spPr>
      </p:pic>
    </p:spTree>
    <p:extLst>
      <p:ext uri="{BB962C8B-B14F-4D97-AF65-F5344CB8AC3E}">
        <p14:creationId xmlns:p14="http://schemas.microsoft.com/office/powerpoint/2010/main" val="2341877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Rash: First Aid Treatment</a:t>
            </a:r>
          </a:p>
        </p:txBody>
      </p:sp>
      <p:sp>
        <p:nvSpPr>
          <p:cNvPr id="4" name="Content Placeholder 3"/>
          <p:cNvSpPr>
            <a:spLocks noGrp="1"/>
          </p:cNvSpPr>
          <p:nvPr>
            <p:ph sz="half" idx="2"/>
          </p:nvPr>
        </p:nvSpPr>
        <p:spPr>
          <a:xfrm>
            <a:off x="923636" y="1487055"/>
            <a:ext cx="7296728" cy="4996871"/>
          </a:xfrm>
        </p:spPr>
        <p:txBody>
          <a:bodyPr>
            <a:noAutofit/>
          </a:bodyPr>
          <a:lstStyle/>
          <a:p>
            <a:r>
              <a:rPr lang="en-US" sz="3200" dirty="0"/>
              <a:t>Move person to a cool location</a:t>
            </a:r>
          </a:p>
          <a:p>
            <a:r>
              <a:rPr lang="en-US" sz="3200" dirty="0"/>
              <a:t>Have person take a cool shower</a:t>
            </a:r>
          </a:p>
          <a:p>
            <a:r>
              <a:rPr lang="en-US" sz="3200" dirty="0"/>
              <a:t>Thoroughly dry the skin following shower</a:t>
            </a:r>
          </a:p>
          <a:p>
            <a:r>
              <a:rPr lang="en-US" sz="3200" dirty="0"/>
              <a:t>Continue to ensure skin is cleaned and dried frequently, especially before and after shifts</a:t>
            </a:r>
          </a:p>
          <a:p>
            <a:r>
              <a:rPr lang="en-US" sz="3200" dirty="0"/>
              <a:t>Seek medical treatment if rash persists for more than two days or if rash become infected</a:t>
            </a:r>
          </a:p>
        </p:txBody>
      </p:sp>
      <p:sp>
        <p:nvSpPr>
          <p:cNvPr id="5" name="Text Placeholder 4"/>
          <p:cNvSpPr>
            <a:spLocks noGrp="1"/>
          </p:cNvSpPr>
          <p:nvPr>
            <p:ph type="body" sz="quarter" idx="3"/>
          </p:nvPr>
        </p:nvSpPr>
        <p:spPr>
          <a:xfrm>
            <a:off x="8734486" y="6136393"/>
            <a:ext cx="3194196" cy="476191"/>
          </a:xfrm>
        </p:spPr>
        <p:txBody>
          <a:bodyPr/>
          <a:lstStyle/>
          <a:p>
            <a:pPr algn="ctr"/>
            <a:r>
              <a:rPr lang="en-US" dirty="0"/>
              <a:t>Shower (Clipart)</a:t>
            </a:r>
          </a:p>
        </p:txBody>
      </p:sp>
      <p:pic>
        <p:nvPicPr>
          <p:cNvPr id="3" name="Content Placeholder 2" descr="File:Pictograms-nps-showers.svg - Wikimedia Commons" title="Shower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525311" y="2799843"/>
            <a:ext cx="3194050" cy="3194050"/>
          </a:xfrm>
        </p:spPr>
      </p:pic>
    </p:spTree>
    <p:extLst>
      <p:ext uri="{BB962C8B-B14F-4D97-AF65-F5344CB8AC3E}">
        <p14:creationId xmlns:p14="http://schemas.microsoft.com/office/powerpoint/2010/main" val="3092781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Rash: Reporting</a:t>
            </a:r>
          </a:p>
        </p:txBody>
      </p:sp>
      <p:sp>
        <p:nvSpPr>
          <p:cNvPr id="4" name="Content Placeholder 3"/>
          <p:cNvSpPr>
            <a:spLocks noGrp="1"/>
          </p:cNvSpPr>
          <p:nvPr>
            <p:ph sz="half" idx="2"/>
          </p:nvPr>
        </p:nvSpPr>
        <p:spPr>
          <a:xfrm>
            <a:off x="923636" y="1616364"/>
            <a:ext cx="6530109" cy="4867562"/>
          </a:xfrm>
        </p:spPr>
        <p:txBody>
          <a:bodyPr>
            <a:noAutofit/>
          </a:bodyPr>
          <a:lstStyle/>
          <a:p>
            <a:r>
              <a:rPr lang="en-US" sz="4000" dirty="0"/>
              <a:t>Report to supervisor or safety manager</a:t>
            </a:r>
          </a:p>
          <a:p>
            <a:pPr marL="1371600" lvl="3" indent="0">
              <a:buNone/>
            </a:pPr>
            <a:endParaRPr lang="en-US" dirty="0"/>
          </a:p>
          <a:p>
            <a:r>
              <a:rPr lang="en-US" sz="4000" dirty="0"/>
              <a:t>Seek medical treatment if rash persists for more than two days or if rash becomes infected</a:t>
            </a:r>
          </a:p>
        </p:txBody>
      </p:sp>
      <p:sp>
        <p:nvSpPr>
          <p:cNvPr id="5" name="Text Placeholder 4" descr="Report to Supervisor (Clipart)" title="Report to Supervisor (Clipart)"/>
          <p:cNvSpPr>
            <a:spLocks noGrp="1"/>
          </p:cNvSpPr>
          <p:nvPr>
            <p:ph type="body" sz="quarter" idx="3"/>
          </p:nvPr>
        </p:nvSpPr>
        <p:spPr>
          <a:xfrm>
            <a:off x="7832992" y="4384712"/>
            <a:ext cx="4007118" cy="473535"/>
          </a:xfrm>
        </p:spPr>
        <p:txBody>
          <a:bodyPr>
            <a:normAutofit fontScale="85000" lnSpcReduction="10000"/>
          </a:bodyPr>
          <a:lstStyle/>
          <a:p>
            <a:pPr algn="ctr"/>
            <a:r>
              <a:rPr lang="en-US" dirty="0"/>
              <a:t>Report to Supervisor (Stock Photo)</a:t>
            </a:r>
          </a:p>
        </p:txBody>
      </p:sp>
      <p:pic>
        <p:nvPicPr>
          <p:cNvPr id="3" name="Content Placeholder 2" descr="Speaking in Business Settings"/>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7832992" y="1616364"/>
            <a:ext cx="4007118" cy="2670244"/>
          </a:xfrm>
        </p:spPr>
      </p:pic>
    </p:spTree>
    <p:extLst>
      <p:ext uri="{BB962C8B-B14F-4D97-AF65-F5344CB8AC3E}">
        <p14:creationId xmlns:p14="http://schemas.microsoft.com/office/powerpoint/2010/main" val="2919386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Heat Cramps: Cause and Prevention</a:t>
            </a:r>
            <a:endParaRPr lang="en-US" dirty="0"/>
          </a:p>
        </p:txBody>
      </p:sp>
      <p:sp>
        <p:nvSpPr>
          <p:cNvPr id="3" name="Text Placeholder 2"/>
          <p:cNvSpPr>
            <a:spLocks noGrp="1"/>
          </p:cNvSpPr>
          <p:nvPr>
            <p:ph type="body" idx="1"/>
          </p:nvPr>
        </p:nvSpPr>
        <p:spPr>
          <a:xfrm>
            <a:off x="839788" y="1681163"/>
            <a:ext cx="4637376" cy="823912"/>
          </a:xfrm>
          <a:solidFill>
            <a:schemeClr val="accent4">
              <a:lumMod val="20000"/>
              <a:lumOff val="80000"/>
            </a:schemeClr>
          </a:solidFill>
        </p:spPr>
        <p:txBody>
          <a:bodyPr>
            <a:normAutofit/>
          </a:bodyPr>
          <a:lstStyle/>
          <a:p>
            <a:r>
              <a:rPr lang="en-US" sz="4000" u="sng" dirty="0"/>
              <a:t>Cause</a:t>
            </a:r>
          </a:p>
        </p:txBody>
      </p:sp>
      <p:sp>
        <p:nvSpPr>
          <p:cNvPr id="4" name="Content Placeholder 3"/>
          <p:cNvSpPr>
            <a:spLocks noGrp="1"/>
          </p:cNvSpPr>
          <p:nvPr>
            <p:ph sz="half" idx="2"/>
          </p:nvPr>
        </p:nvSpPr>
        <p:spPr>
          <a:xfrm>
            <a:off x="839788" y="2505075"/>
            <a:ext cx="4637376" cy="3009036"/>
          </a:xfrm>
          <a:solidFill>
            <a:schemeClr val="accent4">
              <a:lumMod val="20000"/>
              <a:lumOff val="80000"/>
            </a:schemeClr>
          </a:solidFill>
        </p:spPr>
        <p:txBody>
          <a:bodyPr>
            <a:noAutofit/>
          </a:bodyPr>
          <a:lstStyle/>
          <a:p>
            <a:pPr marL="0" indent="0">
              <a:buNone/>
            </a:pPr>
            <a:r>
              <a:rPr lang="en-US" sz="3200" dirty="0"/>
              <a:t>Depletion of salt and water in body due to excessive sweating.</a:t>
            </a:r>
          </a:p>
          <a:p>
            <a:pPr marL="0" indent="0">
              <a:buNone/>
            </a:pPr>
            <a:endParaRPr lang="en-US" sz="700" dirty="0"/>
          </a:p>
          <a:p>
            <a:pPr marL="0" indent="0">
              <a:buNone/>
            </a:pPr>
            <a:r>
              <a:rPr lang="en-US" sz="3200" dirty="0"/>
              <a:t>This is a precursor to more serious heat exhaustion and/or heat stroke.</a:t>
            </a:r>
            <a:endParaRPr lang="en-US" sz="4400" dirty="0"/>
          </a:p>
        </p:txBody>
      </p:sp>
      <p:sp>
        <p:nvSpPr>
          <p:cNvPr id="5" name="Text Placeholder 4"/>
          <p:cNvSpPr>
            <a:spLocks noGrp="1"/>
          </p:cNvSpPr>
          <p:nvPr>
            <p:ph type="body" sz="quarter" idx="3"/>
          </p:nvPr>
        </p:nvSpPr>
        <p:spPr>
          <a:xfrm>
            <a:off x="5643417" y="1653452"/>
            <a:ext cx="5952115" cy="823912"/>
          </a:xfrm>
          <a:solidFill>
            <a:schemeClr val="accent1">
              <a:lumMod val="20000"/>
              <a:lumOff val="80000"/>
            </a:schemeClr>
          </a:solidFill>
        </p:spPr>
        <p:txBody>
          <a:bodyPr>
            <a:normAutofit/>
          </a:bodyPr>
          <a:lstStyle/>
          <a:p>
            <a:r>
              <a:rPr lang="en-US" sz="4000" u="sng" dirty="0"/>
              <a:t>Preventative Measures</a:t>
            </a:r>
          </a:p>
        </p:txBody>
      </p:sp>
      <p:sp>
        <p:nvSpPr>
          <p:cNvPr id="6" name="Content Placeholder 5"/>
          <p:cNvSpPr>
            <a:spLocks noGrp="1"/>
          </p:cNvSpPr>
          <p:nvPr>
            <p:ph sz="quarter" idx="4"/>
          </p:nvPr>
        </p:nvSpPr>
        <p:spPr>
          <a:xfrm>
            <a:off x="5643417" y="2486819"/>
            <a:ext cx="5952115" cy="3027291"/>
          </a:xfrm>
          <a:solidFill>
            <a:schemeClr val="accent1">
              <a:lumMod val="20000"/>
              <a:lumOff val="80000"/>
            </a:schemeClr>
          </a:solidFill>
        </p:spPr>
        <p:txBody>
          <a:bodyPr>
            <a:normAutofit/>
          </a:bodyPr>
          <a:lstStyle/>
          <a:p>
            <a:r>
              <a:rPr lang="en-US" sz="3600" dirty="0"/>
              <a:t>Acclimatization to heat helps reduce salt and water loss</a:t>
            </a:r>
          </a:p>
          <a:p>
            <a:r>
              <a:rPr lang="en-US" sz="3600" dirty="0"/>
              <a:t>Drink adequate amounts of water throughout the day</a:t>
            </a:r>
          </a:p>
          <a:p>
            <a:r>
              <a:rPr lang="en-US" sz="3600" dirty="0"/>
              <a:t>Salt your foods to taste </a:t>
            </a:r>
          </a:p>
        </p:txBody>
      </p:sp>
    </p:spTree>
    <p:extLst>
      <p:ext uri="{BB962C8B-B14F-4D97-AF65-F5344CB8AC3E}">
        <p14:creationId xmlns:p14="http://schemas.microsoft.com/office/powerpoint/2010/main" val="3057301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Heat Cramps: Signs &amp; Symptoms</a:t>
            </a:r>
          </a:p>
        </p:txBody>
      </p:sp>
      <p:sp>
        <p:nvSpPr>
          <p:cNvPr id="4" name="Content Placeholder 3"/>
          <p:cNvSpPr>
            <a:spLocks noGrp="1"/>
          </p:cNvSpPr>
          <p:nvPr>
            <p:ph sz="half" idx="2"/>
          </p:nvPr>
        </p:nvSpPr>
        <p:spPr>
          <a:xfrm>
            <a:off x="839789" y="1690688"/>
            <a:ext cx="7158458" cy="4498975"/>
          </a:xfrm>
        </p:spPr>
        <p:txBody>
          <a:bodyPr>
            <a:normAutofit/>
          </a:bodyPr>
          <a:lstStyle/>
          <a:p>
            <a:r>
              <a:rPr lang="en-US" sz="3600" dirty="0"/>
              <a:t>Muscle cramps, spasms and/or pain</a:t>
            </a:r>
          </a:p>
          <a:p>
            <a:r>
              <a:rPr lang="en-US" sz="3600" dirty="0"/>
              <a:t>Common to major muscles used for work</a:t>
            </a:r>
          </a:p>
          <a:p>
            <a:pPr lvl="1"/>
            <a:r>
              <a:rPr lang="en-US" sz="3200" dirty="0"/>
              <a:t>Arm muscles</a:t>
            </a:r>
          </a:p>
          <a:p>
            <a:pPr lvl="1"/>
            <a:r>
              <a:rPr lang="en-US" sz="3200" dirty="0"/>
              <a:t>Leg muscles</a:t>
            </a:r>
          </a:p>
          <a:p>
            <a:pPr lvl="1"/>
            <a:r>
              <a:rPr lang="en-US" sz="3200" dirty="0"/>
              <a:t>Abdominal muscles</a:t>
            </a:r>
          </a:p>
          <a:p>
            <a:pPr lvl="1"/>
            <a:r>
              <a:rPr lang="en-US" sz="3200" dirty="0"/>
              <a:t>Back muscles</a:t>
            </a:r>
            <a:endParaRPr lang="en-US" sz="7600" dirty="0"/>
          </a:p>
        </p:txBody>
      </p:sp>
      <p:sp>
        <p:nvSpPr>
          <p:cNvPr id="5" name="Text Placeholder 4"/>
          <p:cNvSpPr>
            <a:spLocks noGrp="1"/>
          </p:cNvSpPr>
          <p:nvPr>
            <p:ph type="body" sz="quarter" idx="3"/>
          </p:nvPr>
        </p:nvSpPr>
        <p:spPr>
          <a:xfrm>
            <a:off x="8634840" y="5722708"/>
            <a:ext cx="3426245" cy="466955"/>
          </a:xfrm>
        </p:spPr>
        <p:txBody>
          <a:bodyPr>
            <a:normAutofit fontScale="92500"/>
          </a:bodyPr>
          <a:lstStyle/>
          <a:p>
            <a:r>
              <a:rPr lang="en-US" dirty="0"/>
              <a:t>Heat cramps (Source OSHA)</a:t>
            </a:r>
          </a:p>
        </p:txBody>
      </p:sp>
      <p:pic>
        <p:nvPicPr>
          <p:cNvPr id="3" name="Content Placeholder 2" descr="Heat cramps (Source OSHA)" title="Heat cramps (Source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661024" y="2363686"/>
            <a:ext cx="2694364" cy="3152979"/>
          </a:xfrm>
        </p:spPr>
      </p:pic>
    </p:spTree>
    <p:extLst>
      <p:ext uri="{BB962C8B-B14F-4D97-AF65-F5344CB8AC3E}">
        <p14:creationId xmlns:p14="http://schemas.microsoft.com/office/powerpoint/2010/main" val="987203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Cramps: First Aid Treatment</a:t>
            </a:r>
          </a:p>
        </p:txBody>
      </p:sp>
      <p:sp>
        <p:nvSpPr>
          <p:cNvPr id="4" name="Content Placeholder 3"/>
          <p:cNvSpPr>
            <a:spLocks noGrp="1"/>
          </p:cNvSpPr>
          <p:nvPr>
            <p:ph sz="half" idx="2"/>
          </p:nvPr>
        </p:nvSpPr>
        <p:spPr>
          <a:xfrm>
            <a:off x="1210073" y="1487055"/>
            <a:ext cx="7438167" cy="4996871"/>
          </a:xfrm>
        </p:spPr>
        <p:txBody>
          <a:bodyPr>
            <a:noAutofit/>
          </a:bodyPr>
          <a:lstStyle/>
          <a:p>
            <a:r>
              <a:rPr lang="en-US" sz="3600" dirty="0"/>
              <a:t>Move person to a cool location</a:t>
            </a:r>
          </a:p>
          <a:p>
            <a:pPr marL="1371600" lvl="3" indent="0">
              <a:buNone/>
            </a:pPr>
            <a:endParaRPr lang="en-US" sz="2600" dirty="0"/>
          </a:p>
          <a:p>
            <a:r>
              <a:rPr lang="en-US" sz="3600" dirty="0"/>
              <a:t>Provide person with an electrolyte replacement fluid to replace lost salt and water</a:t>
            </a:r>
          </a:p>
          <a:p>
            <a:pPr marL="1371600" lvl="3" indent="0">
              <a:buNone/>
            </a:pPr>
            <a:endParaRPr lang="en-US" sz="2600" dirty="0"/>
          </a:p>
          <a:p>
            <a:r>
              <a:rPr lang="en-US" sz="3600" dirty="0"/>
              <a:t>Seek medical treatment if cramps persist or other heat-illness symptoms develop</a:t>
            </a:r>
          </a:p>
        </p:txBody>
      </p:sp>
      <p:sp>
        <p:nvSpPr>
          <p:cNvPr id="5" name="Text Placeholder 4"/>
          <p:cNvSpPr>
            <a:spLocks noGrp="1"/>
          </p:cNvSpPr>
          <p:nvPr>
            <p:ph type="body" sz="quarter" idx="3"/>
          </p:nvPr>
        </p:nvSpPr>
        <p:spPr>
          <a:xfrm>
            <a:off x="8891058" y="6029769"/>
            <a:ext cx="2872817" cy="553309"/>
          </a:xfrm>
        </p:spPr>
        <p:txBody>
          <a:bodyPr>
            <a:noAutofit/>
          </a:bodyPr>
          <a:lstStyle/>
          <a:p>
            <a:pPr algn="ctr"/>
            <a:r>
              <a:rPr lang="en-US" sz="1800" dirty="0"/>
              <a:t>Sports Drink (Stock Photo)</a:t>
            </a:r>
          </a:p>
        </p:txBody>
      </p:sp>
      <p:pic>
        <p:nvPicPr>
          <p:cNvPr id="10" name="Content Placeholder 9" descr="Sports Drink (Open Source)&#10;" title="Sports Drink (Open Source)"/>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891058" y="1484561"/>
            <a:ext cx="2464330" cy="4424096"/>
          </a:xfrm>
        </p:spPr>
      </p:pic>
    </p:spTree>
    <p:extLst>
      <p:ext uri="{BB962C8B-B14F-4D97-AF65-F5344CB8AC3E}">
        <p14:creationId xmlns:p14="http://schemas.microsoft.com/office/powerpoint/2010/main" val="4213039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Cramps: Reporting</a:t>
            </a:r>
          </a:p>
        </p:txBody>
      </p:sp>
      <p:sp>
        <p:nvSpPr>
          <p:cNvPr id="4" name="Content Placeholder 3"/>
          <p:cNvSpPr>
            <a:spLocks noGrp="1"/>
          </p:cNvSpPr>
          <p:nvPr>
            <p:ph sz="half" idx="2"/>
          </p:nvPr>
        </p:nvSpPr>
        <p:spPr>
          <a:xfrm>
            <a:off x="923636" y="1403927"/>
            <a:ext cx="8143246" cy="5079999"/>
          </a:xfrm>
        </p:spPr>
        <p:txBody>
          <a:bodyPr>
            <a:noAutofit/>
          </a:bodyPr>
          <a:lstStyle/>
          <a:p>
            <a:r>
              <a:rPr lang="en-US" sz="4000" dirty="0"/>
              <a:t>Report to supervisor or safety manager</a:t>
            </a:r>
          </a:p>
          <a:p>
            <a:pPr marL="1371600" lvl="3" indent="0">
              <a:buNone/>
            </a:pPr>
            <a:endParaRPr lang="en-US" sz="600" dirty="0"/>
          </a:p>
          <a:p>
            <a:r>
              <a:rPr lang="en-US" sz="3600" dirty="0"/>
              <a:t>Seek medical treatment if cramps persist or other heat-illness symptoms develop </a:t>
            </a:r>
          </a:p>
          <a:p>
            <a:pPr lvl="1"/>
            <a:r>
              <a:rPr lang="en-US" sz="3200" dirty="0"/>
              <a:t>Elevated body temperature</a:t>
            </a:r>
          </a:p>
          <a:p>
            <a:pPr lvl="1"/>
            <a:r>
              <a:rPr lang="en-US" sz="3200" dirty="0"/>
              <a:t>Elevated heart rate</a:t>
            </a:r>
          </a:p>
          <a:p>
            <a:pPr lvl="1"/>
            <a:r>
              <a:rPr lang="en-US" sz="3200" dirty="0"/>
              <a:t>Headache</a:t>
            </a:r>
          </a:p>
          <a:p>
            <a:pPr lvl="1"/>
            <a:r>
              <a:rPr lang="en-US" sz="3200" dirty="0"/>
              <a:t>Dizziness, etc</a:t>
            </a:r>
            <a:r>
              <a:rPr lang="en-US" sz="2800" dirty="0"/>
              <a:t>.</a:t>
            </a:r>
          </a:p>
        </p:txBody>
      </p:sp>
      <p:sp>
        <p:nvSpPr>
          <p:cNvPr id="5" name="Text Placeholder 4"/>
          <p:cNvSpPr>
            <a:spLocks noGrp="1"/>
          </p:cNvSpPr>
          <p:nvPr>
            <p:ph type="body" sz="quarter" idx="3"/>
          </p:nvPr>
        </p:nvSpPr>
        <p:spPr>
          <a:xfrm>
            <a:off x="8779149" y="5519978"/>
            <a:ext cx="3194196" cy="823912"/>
          </a:xfrm>
        </p:spPr>
        <p:txBody>
          <a:bodyPr>
            <a:normAutofit fontScale="92500"/>
          </a:bodyPr>
          <a:lstStyle/>
          <a:p>
            <a:r>
              <a:rPr lang="en-US" dirty="0"/>
              <a:t>Check Temperature and heart rate (Stock Photo)</a:t>
            </a:r>
          </a:p>
        </p:txBody>
      </p:sp>
      <p:pic>
        <p:nvPicPr>
          <p:cNvPr id="3" name="Content Placeholder 2" descr="oral thermometer" title="oral thermomete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rot="2151581">
            <a:off x="9488485" y="1892407"/>
            <a:ext cx="1775524" cy="3551047"/>
          </a:xfrm>
        </p:spPr>
      </p:pic>
    </p:spTree>
    <p:extLst>
      <p:ext uri="{BB962C8B-B14F-4D97-AF65-F5344CB8AC3E}">
        <p14:creationId xmlns:p14="http://schemas.microsoft.com/office/powerpoint/2010/main" val="270219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a:xfrm>
            <a:off x="3581400" y="1372854"/>
            <a:ext cx="8293768" cy="2852737"/>
          </a:xfrm>
        </p:spPr>
        <p:txBody>
          <a:bodyPr>
            <a:normAutofit/>
          </a:bodyPr>
          <a:lstStyle/>
          <a:p>
            <a:r>
              <a:rPr lang="en-US" b="1" dirty="0"/>
              <a:t>Section 1:</a:t>
            </a:r>
            <a:br>
              <a:rPr lang="en-US" b="1" dirty="0"/>
            </a:br>
            <a:r>
              <a:rPr lang="en-US" b="1" dirty="0"/>
              <a:t>Why is heat-illness prevention important?</a:t>
            </a:r>
          </a:p>
        </p:txBody>
      </p:sp>
    </p:spTree>
    <p:extLst>
      <p:ext uri="{BB962C8B-B14F-4D97-AF65-F5344CB8AC3E}">
        <p14:creationId xmlns:p14="http://schemas.microsoft.com/office/powerpoint/2010/main" val="3539625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Heat Syncope: Cause and Prevention</a:t>
            </a:r>
            <a:endParaRPr lang="en-US" dirty="0"/>
          </a:p>
        </p:txBody>
      </p:sp>
      <p:sp>
        <p:nvSpPr>
          <p:cNvPr id="3" name="Text Placeholder 2"/>
          <p:cNvSpPr>
            <a:spLocks noGrp="1"/>
          </p:cNvSpPr>
          <p:nvPr>
            <p:ph type="body" idx="1"/>
          </p:nvPr>
        </p:nvSpPr>
        <p:spPr>
          <a:xfrm>
            <a:off x="997527" y="1681163"/>
            <a:ext cx="4627418" cy="823912"/>
          </a:xfrm>
          <a:solidFill>
            <a:schemeClr val="accent4">
              <a:lumMod val="20000"/>
              <a:lumOff val="80000"/>
            </a:schemeClr>
          </a:solidFill>
        </p:spPr>
        <p:txBody>
          <a:bodyPr>
            <a:normAutofit/>
          </a:bodyPr>
          <a:lstStyle/>
          <a:p>
            <a:r>
              <a:rPr lang="en-US" sz="4000" u="sng" dirty="0"/>
              <a:t>Cause</a:t>
            </a:r>
          </a:p>
        </p:txBody>
      </p:sp>
      <p:sp>
        <p:nvSpPr>
          <p:cNvPr id="4" name="Content Placeholder 3"/>
          <p:cNvSpPr>
            <a:spLocks noGrp="1"/>
          </p:cNvSpPr>
          <p:nvPr>
            <p:ph sz="half" idx="2"/>
          </p:nvPr>
        </p:nvSpPr>
        <p:spPr>
          <a:xfrm>
            <a:off x="997527" y="2505075"/>
            <a:ext cx="4627418" cy="3684588"/>
          </a:xfrm>
          <a:solidFill>
            <a:schemeClr val="accent4">
              <a:lumMod val="20000"/>
              <a:lumOff val="80000"/>
            </a:schemeClr>
          </a:solidFill>
        </p:spPr>
        <p:txBody>
          <a:bodyPr>
            <a:normAutofit/>
          </a:bodyPr>
          <a:lstStyle/>
          <a:p>
            <a:pPr marL="0" indent="0">
              <a:buNone/>
            </a:pPr>
            <a:r>
              <a:rPr lang="en-US" sz="3600" dirty="0"/>
              <a:t>Prolonged standing or sudden rising from a sitting or resting (supine) position</a:t>
            </a:r>
          </a:p>
          <a:p>
            <a:pPr marL="0" indent="0">
              <a:buNone/>
            </a:pPr>
            <a:endParaRPr lang="en-US" sz="600" dirty="0"/>
          </a:p>
          <a:p>
            <a:pPr marL="0" indent="0">
              <a:buNone/>
            </a:pPr>
            <a:r>
              <a:rPr lang="en-US" sz="3600" dirty="0"/>
              <a:t>Dehydration can be a contributing factor</a:t>
            </a:r>
            <a:endParaRPr lang="en-US" sz="4800" dirty="0"/>
          </a:p>
        </p:txBody>
      </p:sp>
      <p:sp>
        <p:nvSpPr>
          <p:cNvPr id="5" name="Text Placeholder 4"/>
          <p:cNvSpPr>
            <a:spLocks noGrp="1"/>
          </p:cNvSpPr>
          <p:nvPr>
            <p:ph type="body" sz="quarter" idx="3"/>
          </p:nvPr>
        </p:nvSpPr>
        <p:spPr>
          <a:xfrm>
            <a:off x="5865088" y="1616906"/>
            <a:ext cx="5952115" cy="823912"/>
          </a:xfrm>
          <a:solidFill>
            <a:schemeClr val="accent1">
              <a:lumMod val="20000"/>
              <a:lumOff val="80000"/>
            </a:schemeClr>
          </a:solidFill>
        </p:spPr>
        <p:txBody>
          <a:bodyPr>
            <a:normAutofit/>
          </a:bodyPr>
          <a:lstStyle/>
          <a:p>
            <a:r>
              <a:rPr lang="en-US" sz="4000" u="sng" dirty="0"/>
              <a:t>Preventative Measures</a:t>
            </a:r>
          </a:p>
        </p:txBody>
      </p:sp>
      <p:sp>
        <p:nvSpPr>
          <p:cNvPr id="6" name="Content Placeholder 5"/>
          <p:cNvSpPr>
            <a:spLocks noGrp="1"/>
          </p:cNvSpPr>
          <p:nvPr>
            <p:ph sz="quarter" idx="4"/>
          </p:nvPr>
        </p:nvSpPr>
        <p:spPr>
          <a:xfrm>
            <a:off x="5865088" y="2440637"/>
            <a:ext cx="5974342" cy="3913982"/>
          </a:xfrm>
          <a:solidFill>
            <a:schemeClr val="accent1">
              <a:lumMod val="20000"/>
              <a:lumOff val="80000"/>
            </a:schemeClr>
          </a:solidFill>
        </p:spPr>
        <p:txBody>
          <a:bodyPr>
            <a:normAutofit fontScale="92500" lnSpcReduction="10000"/>
          </a:bodyPr>
          <a:lstStyle/>
          <a:p>
            <a:r>
              <a:rPr lang="en-US" sz="3600" dirty="0"/>
              <a:t>Acclimatization to heat helps reduce dehydration</a:t>
            </a:r>
          </a:p>
          <a:p>
            <a:r>
              <a:rPr lang="en-US" sz="3600" dirty="0"/>
              <a:t>Drink adequate amounts of water throughout the day</a:t>
            </a:r>
          </a:p>
          <a:p>
            <a:r>
              <a:rPr lang="en-US" sz="3600" dirty="0"/>
              <a:t>Break up long periods of standing with small rest breaks</a:t>
            </a:r>
          </a:p>
          <a:p>
            <a:r>
              <a:rPr lang="en-US" sz="3600" dirty="0"/>
              <a:t>Rise slowly from sitting or resting positions</a:t>
            </a:r>
          </a:p>
        </p:txBody>
      </p:sp>
    </p:spTree>
    <p:extLst>
      <p:ext uri="{BB962C8B-B14F-4D97-AF65-F5344CB8AC3E}">
        <p14:creationId xmlns:p14="http://schemas.microsoft.com/office/powerpoint/2010/main" val="4111363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Heat Syncope: Signs &amp; Symptoms</a:t>
            </a:r>
          </a:p>
        </p:txBody>
      </p:sp>
      <p:sp>
        <p:nvSpPr>
          <p:cNvPr id="4" name="Content Placeholder 3"/>
          <p:cNvSpPr>
            <a:spLocks noGrp="1"/>
          </p:cNvSpPr>
          <p:nvPr>
            <p:ph sz="half" idx="2"/>
          </p:nvPr>
        </p:nvSpPr>
        <p:spPr>
          <a:xfrm>
            <a:off x="839788" y="1690688"/>
            <a:ext cx="5157787" cy="4498975"/>
          </a:xfrm>
        </p:spPr>
        <p:txBody>
          <a:bodyPr>
            <a:normAutofit/>
          </a:bodyPr>
          <a:lstStyle/>
          <a:p>
            <a:r>
              <a:rPr lang="en-US" sz="4800" dirty="0"/>
              <a:t>Light-headedness or dizziness</a:t>
            </a:r>
          </a:p>
          <a:p>
            <a:r>
              <a:rPr lang="en-US" sz="4800" dirty="0"/>
              <a:t>Fainting</a:t>
            </a:r>
          </a:p>
        </p:txBody>
      </p:sp>
      <p:sp>
        <p:nvSpPr>
          <p:cNvPr id="5" name="Text Placeholder 4"/>
          <p:cNvSpPr>
            <a:spLocks noGrp="1"/>
          </p:cNvSpPr>
          <p:nvPr>
            <p:ph type="body" sz="quarter" idx="3"/>
          </p:nvPr>
        </p:nvSpPr>
        <p:spPr>
          <a:xfrm>
            <a:off x="6748272" y="5852159"/>
            <a:ext cx="4905050" cy="456819"/>
          </a:xfrm>
        </p:spPr>
        <p:txBody>
          <a:bodyPr>
            <a:normAutofit/>
          </a:bodyPr>
          <a:lstStyle/>
          <a:p>
            <a:pPr algn="ctr"/>
            <a:r>
              <a:rPr lang="en-US" sz="2000" dirty="0"/>
              <a:t>Worker fainted on job (Source: Cal OSHA)</a:t>
            </a:r>
          </a:p>
        </p:txBody>
      </p:sp>
      <p:pic>
        <p:nvPicPr>
          <p:cNvPr id="3" name="Content Placeholder 2" descr="Worker fainted on job (Source: Cal OSHA)&#10;" title="Worker fainted on job (Source: Cal OSHA)"/>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6259037" y="2606040"/>
            <a:ext cx="5532230" cy="3127248"/>
          </a:xfrm>
        </p:spPr>
      </p:pic>
    </p:spTree>
    <p:extLst>
      <p:ext uri="{BB962C8B-B14F-4D97-AF65-F5344CB8AC3E}">
        <p14:creationId xmlns:p14="http://schemas.microsoft.com/office/powerpoint/2010/main" val="3993905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Syncope: First Aid Treatment</a:t>
            </a:r>
          </a:p>
        </p:txBody>
      </p:sp>
      <p:sp>
        <p:nvSpPr>
          <p:cNvPr id="4" name="Content Placeholder 3"/>
          <p:cNvSpPr>
            <a:spLocks noGrp="1"/>
          </p:cNvSpPr>
          <p:nvPr>
            <p:ph sz="half" idx="2"/>
          </p:nvPr>
        </p:nvSpPr>
        <p:spPr>
          <a:xfrm>
            <a:off x="572655" y="1487055"/>
            <a:ext cx="7148945" cy="4996871"/>
          </a:xfrm>
        </p:spPr>
        <p:txBody>
          <a:bodyPr>
            <a:noAutofit/>
          </a:bodyPr>
          <a:lstStyle/>
          <a:p>
            <a:r>
              <a:rPr lang="en-US" sz="2600" dirty="0"/>
              <a:t>If person fainted, then secure the area, elevate their feet above heart level and request immediate first aid and/or medical attention; do not allow them to get up quickly or walk</a:t>
            </a:r>
          </a:p>
          <a:p>
            <a:pPr marL="914400" lvl="2" indent="0">
              <a:buNone/>
            </a:pPr>
            <a:endParaRPr lang="en-US" sz="800" dirty="0"/>
          </a:p>
          <a:p>
            <a:r>
              <a:rPr lang="en-US" sz="2600" dirty="0"/>
              <a:t>If person is only slightly dizzy and able to move</a:t>
            </a:r>
          </a:p>
          <a:p>
            <a:pPr lvl="1"/>
            <a:r>
              <a:rPr lang="en-US" sz="2600" dirty="0"/>
              <a:t>Have two people assist and carefully move to a cool location and have them lay down on back with feet elevated above heart level</a:t>
            </a:r>
          </a:p>
          <a:p>
            <a:pPr marL="1828800" lvl="4" indent="0">
              <a:buNone/>
            </a:pPr>
            <a:endParaRPr lang="en-US" sz="1000" dirty="0"/>
          </a:p>
          <a:p>
            <a:pPr lvl="1"/>
            <a:r>
              <a:rPr lang="en-US" sz="2600" dirty="0"/>
              <a:t>Provide small amounts of water </a:t>
            </a:r>
          </a:p>
          <a:p>
            <a:pPr marL="1828800" lvl="4" indent="0">
              <a:buNone/>
            </a:pPr>
            <a:endParaRPr lang="en-US" sz="1000" dirty="0"/>
          </a:p>
          <a:p>
            <a:pPr lvl="1"/>
            <a:r>
              <a:rPr lang="en-US" sz="2600" dirty="0"/>
              <a:t>If the dizziness persists, request immediate first aid and/or medical attention</a:t>
            </a:r>
          </a:p>
          <a:p>
            <a:endParaRPr lang="en-US" sz="2600" dirty="0"/>
          </a:p>
        </p:txBody>
      </p:sp>
      <p:sp>
        <p:nvSpPr>
          <p:cNvPr id="5" name="Text Placeholder 4"/>
          <p:cNvSpPr>
            <a:spLocks noGrp="1"/>
          </p:cNvSpPr>
          <p:nvPr>
            <p:ph type="body" sz="quarter" idx="3"/>
          </p:nvPr>
        </p:nvSpPr>
        <p:spPr>
          <a:xfrm>
            <a:off x="8167171" y="5728773"/>
            <a:ext cx="3794561" cy="823912"/>
          </a:xfrm>
        </p:spPr>
        <p:txBody>
          <a:bodyPr/>
          <a:lstStyle/>
          <a:p>
            <a:r>
              <a:rPr lang="en-US" dirty="0"/>
              <a:t>Provide water and rest (Source: OSHA)</a:t>
            </a:r>
          </a:p>
        </p:txBody>
      </p:sp>
      <p:pic>
        <p:nvPicPr>
          <p:cNvPr id="10" name="Content Placeholder 9" descr="Provide water and rest (Source: OSHA)" title="Provide water and rest (Source: OSHA)"/>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rot="5400000">
            <a:off x="8498185" y="2384535"/>
            <a:ext cx="2800901" cy="3887575"/>
          </a:xfrm>
        </p:spPr>
      </p:pic>
    </p:spTree>
    <p:extLst>
      <p:ext uri="{BB962C8B-B14F-4D97-AF65-F5344CB8AC3E}">
        <p14:creationId xmlns:p14="http://schemas.microsoft.com/office/powerpoint/2010/main" val="4003992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Syncope: Reporting</a:t>
            </a:r>
          </a:p>
        </p:txBody>
      </p:sp>
      <p:sp>
        <p:nvSpPr>
          <p:cNvPr id="4" name="Content Placeholder 3"/>
          <p:cNvSpPr>
            <a:spLocks noGrp="1"/>
          </p:cNvSpPr>
          <p:nvPr>
            <p:ph sz="half" idx="2"/>
          </p:nvPr>
        </p:nvSpPr>
        <p:spPr>
          <a:xfrm>
            <a:off x="923636" y="1403927"/>
            <a:ext cx="6530109" cy="5079999"/>
          </a:xfrm>
        </p:spPr>
        <p:txBody>
          <a:bodyPr>
            <a:noAutofit/>
          </a:bodyPr>
          <a:lstStyle/>
          <a:p>
            <a:r>
              <a:rPr lang="en-US" sz="4000" dirty="0"/>
              <a:t>Report to supervisor or safety manager</a:t>
            </a:r>
          </a:p>
          <a:p>
            <a:pPr marL="914400" lvl="2" indent="0">
              <a:buNone/>
            </a:pPr>
            <a:endParaRPr lang="en-US" dirty="0"/>
          </a:p>
          <a:p>
            <a:r>
              <a:rPr lang="en-US" sz="3600" dirty="0"/>
              <a:t>If they fainted or dizziness persists, request immediate first aid and/or medical attention</a:t>
            </a:r>
          </a:p>
        </p:txBody>
      </p:sp>
      <p:sp>
        <p:nvSpPr>
          <p:cNvPr id="5" name="Text Placeholder 4"/>
          <p:cNvSpPr>
            <a:spLocks noGrp="1"/>
          </p:cNvSpPr>
          <p:nvPr>
            <p:ph type="body" sz="quarter" idx="3"/>
          </p:nvPr>
        </p:nvSpPr>
        <p:spPr>
          <a:xfrm>
            <a:off x="8493381" y="5513252"/>
            <a:ext cx="3194196" cy="823912"/>
          </a:xfrm>
        </p:spPr>
        <p:txBody>
          <a:bodyPr>
            <a:normAutofit fontScale="92500"/>
          </a:bodyPr>
          <a:lstStyle/>
          <a:p>
            <a:pPr algn="ctr"/>
            <a:r>
              <a:rPr lang="en-US" dirty="0"/>
              <a:t>Provide water, rest and monitor (Source: OSHA)</a:t>
            </a:r>
          </a:p>
        </p:txBody>
      </p:sp>
      <p:pic>
        <p:nvPicPr>
          <p:cNvPr id="3" name="Content Placeholder 2" descr="Provide water, rest and monitor (Source: OSHA)&#10;" title="Provide water, rest and monitor (Source: OSHA)"/>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8366810" y="3018622"/>
            <a:ext cx="3320767" cy="2269476"/>
          </a:xfrm>
        </p:spPr>
      </p:pic>
    </p:spTree>
    <p:extLst>
      <p:ext uri="{BB962C8B-B14F-4D97-AF65-F5344CB8AC3E}">
        <p14:creationId xmlns:p14="http://schemas.microsoft.com/office/powerpoint/2010/main" val="3046499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80184"/>
          </a:xfrm>
        </p:spPr>
        <p:txBody>
          <a:bodyPr/>
          <a:lstStyle/>
          <a:p>
            <a:r>
              <a:rPr lang="en-US" b="1" dirty="0"/>
              <a:t>Heat Exhaustion: Cause and Prevention</a:t>
            </a:r>
            <a:endParaRPr lang="en-US" dirty="0"/>
          </a:p>
        </p:txBody>
      </p:sp>
      <p:sp>
        <p:nvSpPr>
          <p:cNvPr id="3" name="Text Placeholder 2"/>
          <p:cNvSpPr>
            <a:spLocks noGrp="1"/>
          </p:cNvSpPr>
          <p:nvPr>
            <p:ph type="body" idx="1"/>
          </p:nvPr>
        </p:nvSpPr>
        <p:spPr>
          <a:xfrm>
            <a:off x="942109" y="1269207"/>
            <a:ext cx="4729018" cy="823912"/>
          </a:xfrm>
          <a:solidFill>
            <a:schemeClr val="accent4">
              <a:lumMod val="20000"/>
              <a:lumOff val="80000"/>
            </a:schemeClr>
          </a:solidFill>
        </p:spPr>
        <p:txBody>
          <a:bodyPr>
            <a:normAutofit/>
          </a:bodyPr>
          <a:lstStyle/>
          <a:p>
            <a:r>
              <a:rPr lang="en-US" sz="4000" u="sng" dirty="0"/>
              <a:t>Cause</a:t>
            </a:r>
          </a:p>
        </p:txBody>
      </p:sp>
      <p:sp>
        <p:nvSpPr>
          <p:cNvPr id="4" name="Content Placeholder 3"/>
          <p:cNvSpPr>
            <a:spLocks noGrp="1"/>
          </p:cNvSpPr>
          <p:nvPr>
            <p:ph sz="half" idx="2"/>
          </p:nvPr>
        </p:nvSpPr>
        <p:spPr>
          <a:xfrm>
            <a:off x="942109" y="2093119"/>
            <a:ext cx="4729018" cy="4316924"/>
          </a:xfrm>
          <a:solidFill>
            <a:schemeClr val="accent4">
              <a:lumMod val="20000"/>
              <a:lumOff val="80000"/>
            </a:schemeClr>
          </a:solidFill>
        </p:spPr>
        <p:txBody>
          <a:bodyPr>
            <a:noAutofit/>
          </a:bodyPr>
          <a:lstStyle/>
          <a:p>
            <a:pPr marL="0" lvl="0" indent="0">
              <a:buNone/>
            </a:pPr>
            <a:r>
              <a:rPr lang="en-US" dirty="0"/>
              <a:t>Inability of body to cool itself, often due to a combination of several factors (e.g., high temperatures, humidity, physical exertion, dehydration, clothing that blocks sweat evaporation or alcohol use).  </a:t>
            </a:r>
          </a:p>
          <a:p>
            <a:pPr marL="0" lvl="0" indent="0">
              <a:buNone/>
            </a:pPr>
            <a:endParaRPr lang="en-US" sz="300" dirty="0"/>
          </a:p>
          <a:p>
            <a:pPr marL="457200" lvl="1" indent="0">
              <a:buNone/>
            </a:pPr>
            <a:r>
              <a:rPr lang="en-US" sz="2800" b="1" dirty="0"/>
              <a:t>This is a serious condition that can lead to a life-threatening heat stroke.</a:t>
            </a:r>
          </a:p>
        </p:txBody>
      </p:sp>
      <p:sp>
        <p:nvSpPr>
          <p:cNvPr id="5" name="Text Placeholder 4"/>
          <p:cNvSpPr>
            <a:spLocks noGrp="1"/>
          </p:cNvSpPr>
          <p:nvPr>
            <p:ph type="body" sz="quarter" idx="3"/>
          </p:nvPr>
        </p:nvSpPr>
        <p:spPr>
          <a:xfrm>
            <a:off x="5838094" y="1176846"/>
            <a:ext cx="6104524" cy="823912"/>
          </a:xfrm>
          <a:solidFill>
            <a:schemeClr val="accent1">
              <a:lumMod val="20000"/>
              <a:lumOff val="80000"/>
            </a:schemeClr>
          </a:solidFill>
        </p:spPr>
        <p:txBody>
          <a:bodyPr>
            <a:normAutofit/>
          </a:bodyPr>
          <a:lstStyle/>
          <a:p>
            <a:r>
              <a:rPr lang="en-US" sz="4000" u="sng" dirty="0"/>
              <a:t>Preventative Measures</a:t>
            </a:r>
          </a:p>
        </p:txBody>
      </p:sp>
      <p:sp>
        <p:nvSpPr>
          <p:cNvPr id="6" name="Content Placeholder 5"/>
          <p:cNvSpPr>
            <a:spLocks noGrp="1"/>
          </p:cNvSpPr>
          <p:nvPr>
            <p:ph sz="quarter" idx="4"/>
          </p:nvPr>
        </p:nvSpPr>
        <p:spPr>
          <a:xfrm>
            <a:off x="5838094" y="2013823"/>
            <a:ext cx="6104524" cy="4396220"/>
          </a:xfrm>
          <a:solidFill>
            <a:schemeClr val="accent1">
              <a:lumMod val="20000"/>
              <a:lumOff val="80000"/>
            </a:schemeClr>
          </a:solidFill>
        </p:spPr>
        <p:txBody>
          <a:bodyPr>
            <a:normAutofit fontScale="92500" lnSpcReduction="20000"/>
          </a:bodyPr>
          <a:lstStyle/>
          <a:p>
            <a:r>
              <a:rPr lang="en-US" dirty="0"/>
              <a:t>Acclimatization to heat helps reduce dehydration</a:t>
            </a:r>
          </a:p>
          <a:p>
            <a:r>
              <a:rPr lang="en-US" dirty="0"/>
              <a:t>Drink adequate amounts of water throughout the day</a:t>
            </a:r>
          </a:p>
          <a:p>
            <a:r>
              <a:rPr lang="en-US" dirty="0"/>
              <a:t>Take small rest breaks in shade to allow body to recover from heavy physical exertion and heat exposure</a:t>
            </a:r>
          </a:p>
          <a:p>
            <a:r>
              <a:rPr lang="en-US" dirty="0"/>
              <a:t>Protect skin against sunburn, which reduces body’s ability to cool itself</a:t>
            </a:r>
          </a:p>
          <a:p>
            <a:r>
              <a:rPr lang="en-US" dirty="0"/>
              <a:t>If possible, perform heavier physical labor towards cooler part of the day (e.g., early morning or evening)</a:t>
            </a:r>
          </a:p>
        </p:txBody>
      </p:sp>
    </p:spTree>
    <p:extLst>
      <p:ext uri="{BB962C8B-B14F-4D97-AF65-F5344CB8AC3E}">
        <p14:creationId xmlns:p14="http://schemas.microsoft.com/office/powerpoint/2010/main" val="4155679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7855"/>
            <a:ext cx="10515600" cy="775855"/>
          </a:xfrm>
        </p:spPr>
        <p:txBody>
          <a:bodyPr>
            <a:normAutofit/>
          </a:bodyPr>
          <a:lstStyle/>
          <a:p>
            <a:r>
              <a:rPr lang="en-US" b="1" dirty="0"/>
              <a:t>Heat Exhaustion: Signs &amp; Symptoms</a:t>
            </a:r>
          </a:p>
        </p:txBody>
      </p:sp>
      <p:sp>
        <p:nvSpPr>
          <p:cNvPr id="4" name="Content Placeholder 3"/>
          <p:cNvSpPr>
            <a:spLocks noGrp="1"/>
          </p:cNvSpPr>
          <p:nvPr>
            <p:ph sz="half" idx="2"/>
          </p:nvPr>
        </p:nvSpPr>
        <p:spPr>
          <a:xfrm>
            <a:off x="839789" y="1145310"/>
            <a:ext cx="6761850" cy="5044354"/>
          </a:xfrm>
        </p:spPr>
        <p:txBody>
          <a:bodyPr>
            <a:normAutofit lnSpcReduction="10000"/>
          </a:bodyPr>
          <a:lstStyle/>
          <a:p>
            <a:r>
              <a:rPr lang="en-US" dirty="0"/>
              <a:t>Elevated core body temperature of 100.4 to 102.2 </a:t>
            </a:r>
            <a:r>
              <a:rPr lang="en-US" dirty="0">
                <a:sym typeface="Symbol" panose="05050102010706020507" pitchFamily="18" charset="2"/>
              </a:rPr>
              <a:t></a:t>
            </a:r>
            <a:r>
              <a:rPr lang="en-US" dirty="0"/>
              <a:t>F; oral temperature 99.6 to 101.4 </a:t>
            </a:r>
            <a:r>
              <a:rPr lang="en-US" dirty="0">
                <a:sym typeface="Symbol" panose="05050102010706020507" pitchFamily="18" charset="2"/>
              </a:rPr>
              <a:t></a:t>
            </a:r>
            <a:r>
              <a:rPr lang="en-US" dirty="0"/>
              <a:t>F</a:t>
            </a:r>
          </a:p>
          <a:p>
            <a:r>
              <a:rPr lang="en-US" dirty="0"/>
              <a:t>Weak, but rapid pulse (elevated heart rate)</a:t>
            </a:r>
          </a:p>
          <a:p>
            <a:r>
              <a:rPr lang="en-US" dirty="0"/>
              <a:t>Cool, moist skin</a:t>
            </a:r>
          </a:p>
          <a:p>
            <a:r>
              <a:rPr lang="en-US" dirty="0"/>
              <a:t>May appear pale with clammy skin</a:t>
            </a:r>
          </a:p>
          <a:p>
            <a:r>
              <a:rPr lang="en-US" dirty="0"/>
              <a:t>Excessive sweating</a:t>
            </a:r>
          </a:p>
          <a:p>
            <a:r>
              <a:rPr lang="en-US" dirty="0"/>
              <a:t>Headache and possible irritability</a:t>
            </a:r>
          </a:p>
          <a:p>
            <a:r>
              <a:rPr lang="en-US" dirty="0"/>
              <a:t>Fatigue or weakness</a:t>
            </a:r>
          </a:p>
          <a:p>
            <a:r>
              <a:rPr lang="en-US" dirty="0"/>
              <a:t>Dizziness and/or feeling faint</a:t>
            </a:r>
          </a:p>
          <a:p>
            <a:r>
              <a:rPr lang="en-US" dirty="0"/>
              <a:t>Nausea and/or vomiting</a:t>
            </a:r>
          </a:p>
          <a:p>
            <a:r>
              <a:rPr lang="en-US" dirty="0"/>
              <a:t>Decreased urine output</a:t>
            </a:r>
            <a:endParaRPr lang="en-US" sz="8800" dirty="0"/>
          </a:p>
        </p:txBody>
      </p:sp>
      <p:pic>
        <p:nvPicPr>
          <p:cNvPr id="9" name="Content Placeholder 8" descr="Heat exhaustion (Source Cal OSHA)" title="Heat exhaustion (Source Cal OSHA)"/>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7366179" y="2469980"/>
            <a:ext cx="4686273" cy="4298903"/>
          </a:xfrm>
        </p:spPr>
      </p:pic>
      <p:sp>
        <p:nvSpPr>
          <p:cNvPr id="8" name="Text Placeholder 7"/>
          <p:cNvSpPr>
            <a:spLocks noGrp="1"/>
          </p:cNvSpPr>
          <p:nvPr>
            <p:ph type="body" sz="quarter" idx="3"/>
          </p:nvPr>
        </p:nvSpPr>
        <p:spPr>
          <a:xfrm>
            <a:off x="7366179" y="6291264"/>
            <a:ext cx="4263529" cy="447106"/>
          </a:xfrm>
        </p:spPr>
        <p:txBody>
          <a:bodyPr>
            <a:normAutofit fontScale="92500"/>
          </a:bodyPr>
          <a:lstStyle/>
          <a:p>
            <a:pPr algn="ctr"/>
            <a:r>
              <a:rPr lang="en-US" dirty="0"/>
              <a:t>Heat exhaustion (Source Cal OSHA)</a:t>
            </a:r>
          </a:p>
        </p:txBody>
      </p:sp>
    </p:spTree>
    <p:extLst>
      <p:ext uri="{BB962C8B-B14F-4D97-AF65-F5344CB8AC3E}">
        <p14:creationId xmlns:p14="http://schemas.microsoft.com/office/powerpoint/2010/main" val="3124078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9" y="274423"/>
            <a:ext cx="10515600" cy="706293"/>
          </a:xfrm>
        </p:spPr>
        <p:txBody>
          <a:bodyPr/>
          <a:lstStyle/>
          <a:p>
            <a:r>
              <a:rPr lang="en-US" b="1" dirty="0"/>
              <a:t>Heat Exhaustion: First Aid Treatment</a:t>
            </a:r>
          </a:p>
        </p:txBody>
      </p:sp>
      <p:sp>
        <p:nvSpPr>
          <p:cNvPr id="4" name="Content Placeholder 3"/>
          <p:cNvSpPr>
            <a:spLocks noGrp="1"/>
          </p:cNvSpPr>
          <p:nvPr>
            <p:ph sz="half" idx="2"/>
          </p:nvPr>
        </p:nvSpPr>
        <p:spPr>
          <a:xfrm>
            <a:off x="572655" y="1016001"/>
            <a:ext cx="7625683" cy="5467926"/>
          </a:xfrm>
        </p:spPr>
        <p:txBody>
          <a:bodyPr>
            <a:noAutofit/>
          </a:bodyPr>
          <a:lstStyle/>
          <a:p>
            <a:r>
              <a:rPr lang="en-US" b="1" dirty="0"/>
              <a:t>Seek immediate medical care</a:t>
            </a:r>
          </a:p>
          <a:p>
            <a:r>
              <a:rPr lang="en-US" b="1" dirty="0"/>
              <a:t>Immediately help the person cool off &amp; monitor them (do not let them out of sight)</a:t>
            </a:r>
          </a:p>
          <a:p>
            <a:pPr lvl="1"/>
            <a:r>
              <a:rPr lang="en-US" dirty="0"/>
              <a:t>Move to a cool location</a:t>
            </a:r>
          </a:p>
          <a:p>
            <a:pPr lvl="1"/>
            <a:r>
              <a:rPr lang="en-US" dirty="0"/>
              <a:t>Remove or loosen unnecessary clothing </a:t>
            </a:r>
          </a:p>
          <a:p>
            <a:pPr lvl="1"/>
            <a:r>
              <a:rPr lang="en-US" dirty="0"/>
              <a:t>Have them drink small amounts of cool water</a:t>
            </a:r>
          </a:p>
          <a:p>
            <a:pPr lvl="1"/>
            <a:r>
              <a:rPr lang="en-US" dirty="0"/>
              <a:t>Spray skin with cool water and fan rapidly to increase evaporation and cooling</a:t>
            </a:r>
          </a:p>
          <a:p>
            <a:pPr lvl="1"/>
            <a:r>
              <a:rPr lang="en-US" dirty="0"/>
              <a:t>Monitor body temperature and continue cooling efforts until body temperature returns to a normal temperature below 99 </a:t>
            </a:r>
            <a:r>
              <a:rPr lang="en-US" dirty="0">
                <a:sym typeface="Symbol" panose="05050102010706020507" pitchFamily="18" charset="2"/>
              </a:rPr>
              <a:t></a:t>
            </a:r>
            <a:r>
              <a:rPr lang="en-US" dirty="0"/>
              <a:t>F (37 </a:t>
            </a:r>
            <a:r>
              <a:rPr lang="en-US" dirty="0">
                <a:sym typeface="Symbol" panose="05050102010706020507" pitchFamily="18" charset="2"/>
              </a:rPr>
              <a:t></a:t>
            </a:r>
            <a:r>
              <a:rPr lang="en-US" dirty="0"/>
              <a:t>C).</a:t>
            </a:r>
          </a:p>
          <a:p>
            <a:pPr lvl="1"/>
            <a:r>
              <a:rPr lang="en-US" dirty="0"/>
              <a:t>Implement additional heat stroke treatments if body temperature does not decrease below 100 </a:t>
            </a:r>
            <a:r>
              <a:rPr lang="en-US" dirty="0">
                <a:sym typeface="Symbol" panose="05050102010706020507" pitchFamily="18" charset="2"/>
              </a:rPr>
              <a:t></a:t>
            </a:r>
            <a:r>
              <a:rPr lang="en-US" dirty="0"/>
              <a:t>F (37.8 </a:t>
            </a:r>
            <a:r>
              <a:rPr lang="en-US" dirty="0">
                <a:sym typeface="Symbol" panose="05050102010706020507" pitchFamily="18" charset="2"/>
              </a:rPr>
              <a:t></a:t>
            </a:r>
            <a:r>
              <a:rPr lang="en-US" dirty="0"/>
              <a:t>C) after 30 minutes or increases above 102 </a:t>
            </a:r>
            <a:r>
              <a:rPr lang="en-US" dirty="0">
                <a:sym typeface="Symbol" panose="05050102010706020507" pitchFamily="18" charset="2"/>
              </a:rPr>
              <a:t></a:t>
            </a:r>
            <a:r>
              <a:rPr lang="en-US" dirty="0"/>
              <a:t>F (38.9 </a:t>
            </a:r>
            <a:r>
              <a:rPr lang="en-US" dirty="0">
                <a:sym typeface="Symbol" panose="05050102010706020507" pitchFamily="18" charset="2"/>
              </a:rPr>
              <a:t></a:t>
            </a:r>
            <a:r>
              <a:rPr lang="en-US" dirty="0"/>
              <a:t>C). </a:t>
            </a:r>
          </a:p>
          <a:p>
            <a:endParaRPr lang="en-US" sz="2600" dirty="0"/>
          </a:p>
        </p:txBody>
      </p:sp>
      <p:sp>
        <p:nvSpPr>
          <p:cNvPr id="5" name="Text Placeholder 4"/>
          <p:cNvSpPr>
            <a:spLocks noGrp="1"/>
          </p:cNvSpPr>
          <p:nvPr>
            <p:ph type="body" sz="quarter" idx="3"/>
          </p:nvPr>
        </p:nvSpPr>
        <p:spPr>
          <a:xfrm>
            <a:off x="8494006" y="6067520"/>
            <a:ext cx="3522811" cy="451692"/>
          </a:xfrm>
        </p:spPr>
        <p:txBody>
          <a:bodyPr>
            <a:normAutofit/>
          </a:bodyPr>
          <a:lstStyle/>
          <a:p>
            <a:pPr algn="ctr"/>
            <a:r>
              <a:rPr lang="en-US" sz="1900" dirty="0"/>
              <a:t>Heat exhaustion (Source: OSHA)</a:t>
            </a:r>
          </a:p>
        </p:txBody>
      </p:sp>
      <p:pic>
        <p:nvPicPr>
          <p:cNvPr id="3" name="Content Placeholder 2" descr="Heat exhaustion (Source: OSHA)&#10;" title="Heat exhaustion (Source: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8664351" y="2302525"/>
            <a:ext cx="3182120" cy="3654826"/>
          </a:xfrm>
        </p:spPr>
      </p:pic>
    </p:spTree>
    <p:extLst>
      <p:ext uri="{BB962C8B-B14F-4D97-AF65-F5344CB8AC3E}">
        <p14:creationId xmlns:p14="http://schemas.microsoft.com/office/powerpoint/2010/main" val="3410876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Exhaustion: Reporting</a:t>
            </a:r>
          </a:p>
        </p:txBody>
      </p:sp>
      <p:sp>
        <p:nvSpPr>
          <p:cNvPr id="4" name="Content Placeholder 3"/>
          <p:cNvSpPr>
            <a:spLocks noGrp="1"/>
          </p:cNvSpPr>
          <p:nvPr>
            <p:ph sz="half" idx="2"/>
          </p:nvPr>
        </p:nvSpPr>
        <p:spPr>
          <a:xfrm>
            <a:off x="923636" y="1560945"/>
            <a:ext cx="6530109" cy="4922981"/>
          </a:xfrm>
        </p:spPr>
        <p:txBody>
          <a:bodyPr>
            <a:noAutofit/>
          </a:bodyPr>
          <a:lstStyle/>
          <a:p>
            <a:r>
              <a:rPr lang="en-US" sz="4000" b="1" dirty="0"/>
              <a:t>Seek immediate medical care, especially if worker does not recover in first hour</a:t>
            </a:r>
          </a:p>
          <a:p>
            <a:r>
              <a:rPr lang="en-US" sz="4400" dirty="0"/>
              <a:t>Report to supervisor or safety manager</a:t>
            </a:r>
          </a:p>
        </p:txBody>
      </p:sp>
      <p:sp>
        <p:nvSpPr>
          <p:cNvPr id="5" name="Text Placeholder 4" descr="First aid (Open Source)&#10;" title="First aid (Open Source)"/>
          <p:cNvSpPr>
            <a:spLocks noGrp="1"/>
          </p:cNvSpPr>
          <p:nvPr>
            <p:ph type="body" sz="quarter" idx="3"/>
          </p:nvPr>
        </p:nvSpPr>
        <p:spPr>
          <a:xfrm>
            <a:off x="8524875" y="5839657"/>
            <a:ext cx="3194196" cy="564325"/>
          </a:xfrm>
        </p:spPr>
        <p:txBody>
          <a:bodyPr/>
          <a:lstStyle/>
          <a:p>
            <a:pPr algn="ctr"/>
            <a:r>
              <a:rPr lang="en-US" dirty="0"/>
              <a:t>First aid (Clipart)</a:t>
            </a:r>
          </a:p>
        </p:txBody>
      </p:sp>
      <p:pic>
        <p:nvPicPr>
          <p:cNvPr id="3" name="Content Placeholder 2" descr="First aid (Open Source)" title="First aid (Open Source)"/>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525021" y="2425410"/>
            <a:ext cx="3194050" cy="3194050"/>
          </a:xfrm>
        </p:spPr>
      </p:pic>
    </p:spTree>
    <p:extLst>
      <p:ext uri="{BB962C8B-B14F-4D97-AF65-F5344CB8AC3E}">
        <p14:creationId xmlns:p14="http://schemas.microsoft.com/office/powerpoint/2010/main" val="576163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80184"/>
          </a:xfrm>
        </p:spPr>
        <p:txBody>
          <a:bodyPr/>
          <a:lstStyle/>
          <a:p>
            <a:r>
              <a:rPr lang="en-US" b="1" dirty="0"/>
              <a:t>Heat Stroke: Cause and Prevention</a:t>
            </a:r>
            <a:endParaRPr lang="en-US" dirty="0"/>
          </a:p>
        </p:txBody>
      </p:sp>
      <p:sp>
        <p:nvSpPr>
          <p:cNvPr id="3" name="Text Placeholder 2"/>
          <p:cNvSpPr>
            <a:spLocks noGrp="1"/>
          </p:cNvSpPr>
          <p:nvPr>
            <p:ph type="body" idx="1"/>
          </p:nvPr>
        </p:nvSpPr>
        <p:spPr>
          <a:xfrm>
            <a:off x="628072" y="1259974"/>
            <a:ext cx="4913745" cy="823912"/>
          </a:xfrm>
          <a:solidFill>
            <a:schemeClr val="accent4">
              <a:lumMod val="20000"/>
              <a:lumOff val="80000"/>
            </a:schemeClr>
          </a:solidFill>
        </p:spPr>
        <p:txBody>
          <a:bodyPr>
            <a:normAutofit/>
          </a:bodyPr>
          <a:lstStyle/>
          <a:p>
            <a:r>
              <a:rPr lang="en-US" sz="4000" u="sng" dirty="0"/>
              <a:t>Cause</a:t>
            </a:r>
          </a:p>
        </p:txBody>
      </p:sp>
      <p:sp>
        <p:nvSpPr>
          <p:cNvPr id="4" name="Content Placeholder 3"/>
          <p:cNvSpPr>
            <a:spLocks noGrp="1"/>
          </p:cNvSpPr>
          <p:nvPr>
            <p:ph sz="half" idx="2"/>
          </p:nvPr>
        </p:nvSpPr>
        <p:spPr>
          <a:xfrm>
            <a:off x="628073" y="2083886"/>
            <a:ext cx="4913745" cy="4049063"/>
          </a:xfrm>
          <a:solidFill>
            <a:schemeClr val="accent4">
              <a:lumMod val="20000"/>
              <a:lumOff val="80000"/>
            </a:schemeClr>
          </a:solidFill>
        </p:spPr>
        <p:txBody>
          <a:bodyPr>
            <a:noAutofit/>
          </a:bodyPr>
          <a:lstStyle/>
          <a:p>
            <a:pPr marL="0" lvl="0" indent="0">
              <a:buNone/>
            </a:pPr>
            <a:r>
              <a:rPr lang="en-US" sz="3200" dirty="0"/>
              <a:t>Body is unable to cool itself and regulate core body temperature.</a:t>
            </a:r>
          </a:p>
          <a:p>
            <a:pPr marL="0" lvl="0" indent="0">
              <a:buNone/>
            </a:pPr>
            <a:endParaRPr lang="en-US" sz="400" dirty="0"/>
          </a:p>
          <a:p>
            <a:pPr marL="457200" lvl="1" indent="0">
              <a:buNone/>
            </a:pPr>
            <a:r>
              <a:rPr lang="en-US" sz="3200" b="1" dirty="0"/>
              <a:t>This is a serious and life-threatening condition that requires immediate medical attention </a:t>
            </a:r>
          </a:p>
          <a:p>
            <a:pPr marL="457200" lvl="1" indent="0">
              <a:buNone/>
            </a:pPr>
            <a:r>
              <a:rPr lang="en-US" sz="3200" b="1" dirty="0"/>
              <a:t>(call 911).</a:t>
            </a:r>
          </a:p>
        </p:txBody>
      </p:sp>
      <p:sp>
        <p:nvSpPr>
          <p:cNvPr id="5" name="Text Placeholder 4"/>
          <p:cNvSpPr>
            <a:spLocks noGrp="1"/>
          </p:cNvSpPr>
          <p:nvPr>
            <p:ph type="body" sz="quarter" idx="3"/>
          </p:nvPr>
        </p:nvSpPr>
        <p:spPr>
          <a:xfrm>
            <a:off x="5791914" y="1250737"/>
            <a:ext cx="6104524" cy="823912"/>
          </a:xfrm>
          <a:solidFill>
            <a:schemeClr val="accent1">
              <a:lumMod val="20000"/>
              <a:lumOff val="80000"/>
            </a:schemeClr>
          </a:solidFill>
        </p:spPr>
        <p:txBody>
          <a:bodyPr>
            <a:normAutofit/>
          </a:bodyPr>
          <a:lstStyle/>
          <a:p>
            <a:r>
              <a:rPr lang="en-US" sz="4000" u="sng" dirty="0"/>
              <a:t>Preventative Measures</a:t>
            </a:r>
          </a:p>
        </p:txBody>
      </p:sp>
      <p:sp>
        <p:nvSpPr>
          <p:cNvPr id="6" name="Content Placeholder 5"/>
          <p:cNvSpPr>
            <a:spLocks noGrp="1"/>
          </p:cNvSpPr>
          <p:nvPr>
            <p:ph sz="quarter" idx="4"/>
          </p:nvPr>
        </p:nvSpPr>
        <p:spPr>
          <a:xfrm>
            <a:off x="5791914" y="2087710"/>
            <a:ext cx="6104524" cy="4396220"/>
          </a:xfrm>
          <a:solidFill>
            <a:schemeClr val="accent1">
              <a:lumMod val="20000"/>
              <a:lumOff val="80000"/>
            </a:schemeClr>
          </a:solidFill>
        </p:spPr>
        <p:txBody>
          <a:bodyPr>
            <a:noAutofit/>
          </a:bodyPr>
          <a:lstStyle/>
          <a:p>
            <a:r>
              <a:rPr lang="en-US" sz="3000" dirty="0"/>
              <a:t>Same as for Heat Exhaustion</a:t>
            </a:r>
          </a:p>
          <a:p>
            <a:pPr lvl="1"/>
            <a:r>
              <a:rPr lang="en-US" sz="3000" dirty="0"/>
              <a:t>Acclimatization</a:t>
            </a:r>
          </a:p>
          <a:p>
            <a:pPr lvl="1"/>
            <a:r>
              <a:rPr lang="en-US" sz="3000" dirty="0"/>
              <a:t>Drink adequate amounts of water throughout the day</a:t>
            </a:r>
          </a:p>
          <a:p>
            <a:pPr lvl="1"/>
            <a:r>
              <a:rPr lang="en-US" sz="3000" dirty="0"/>
              <a:t>Take small rest breaks in shade</a:t>
            </a:r>
          </a:p>
          <a:p>
            <a:pPr lvl="1"/>
            <a:r>
              <a:rPr lang="en-US" sz="3000" dirty="0"/>
              <a:t>Protect skin against sunburn</a:t>
            </a:r>
          </a:p>
          <a:p>
            <a:pPr lvl="1"/>
            <a:r>
              <a:rPr lang="en-US" sz="3000" dirty="0"/>
              <a:t>If possible, perform heavier physical labor towards cooler part of the day</a:t>
            </a:r>
          </a:p>
        </p:txBody>
      </p:sp>
    </p:spTree>
    <p:extLst>
      <p:ext uri="{BB962C8B-B14F-4D97-AF65-F5344CB8AC3E}">
        <p14:creationId xmlns:p14="http://schemas.microsoft.com/office/powerpoint/2010/main" val="29993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7855"/>
            <a:ext cx="10515600" cy="775855"/>
          </a:xfrm>
        </p:spPr>
        <p:txBody>
          <a:bodyPr>
            <a:normAutofit/>
          </a:bodyPr>
          <a:lstStyle/>
          <a:p>
            <a:r>
              <a:rPr lang="en-US" b="1" dirty="0"/>
              <a:t>Heat Stroke: Signs &amp; Symptoms</a:t>
            </a:r>
          </a:p>
        </p:txBody>
      </p:sp>
      <p:sp>
        <p:nvSpPr>
          <p:cNvPr id="4" name="Content Placeholder 3"/>
          <p:cNvSpPr>
            <a:spLocks noGrp="1"/>
          </p:cNvSpPr>
          <p:nvPr>
            <p:ph sz="half" idx="2"/>
          </p:nvPr>
        </p:nvSpPr>
        <p:spPr>
          <a:xfrm>
            <a:off x="932151" y="1145310"/>
            <a:ext cx="10855897" cy="5044354"/>
          </a:xfrm>
        </p:spPr>
        <p:txBody>
          <a:bodyPr>
            <a:noAutofit/>
          </a:bodyPr>
          <a:lstStyle/>
          <a:p>
            <a:r>
              <a:rPr lang="en-US" sz="3200" dirty="0"/>
              <a:t>Elevated core body temperature above 104 </a:t>
            </a:r>
            <a:r>
              <a:rPr lang="en-US" sz="3200" dirty="0">
                <a:sym typeface="Symbol" panose="05050102010706020507" pitchFamily="18" charset="2"/>
              </a:rPr>
              <a:t></a:t>
            </a:r>
            <a:r>
              <a:rPr lang="en-US" sz="3200" dirty="0"/>
              <a:t>F</a:t>
            </a:r>
          </a:p>
          <a:p>
            <a:r>
              <a:rPr lang="en-US" sz="3200" dirty="0"/>
              <a:t>Oral temperature above 103.2 </a:t>
            </a:r>
            <a:r>
              <a:rPr lang="en-US" sz="3200" dirty="0">
                <a:sym typeface="Symbol" panose="05050102010706020507" pitchFamily="18" charset="2"/>
              </a:rPr>
              <a:t></a:t>
            </a:r>
            <a:r>
              <a:rPr lang="en-US" sz="3200" dirty="0"/>
              <a:t>F</a:t>
            </a:r>
          </a:p>
          <a:p>
            <a:r>
              <a:rPr lang="en-US" sz="3200" dirty="0"/>
              <a:t>Hot, dry skin or heavy sweating</a:t>
            </a:r>
          </a:p>
          <a:p>
            <a:r>
              <a:rPr lang="en-US" sz="3200" dirty="0"/>
              <a:t>Fainting or a loss of consciousness</a:t>
            </a:r>
          </a:p>
          <a:p>
            <a:r>
              <a:rPr lang="en-US" sz="3200" dirty="0"/>
              <a:t>Seizures or convulsions</a:t>
            </a:r>
          </a:p>
          <a:p>
            <a:r>
              <a:rPr lang="en-US" sz="3200" dirty="0"/>
              <a:t>Mental confusion, agitation </a:t>
            </a:r>
          </a:p>
          <a:p>
            <a:r>
              <a:rPr lang="en-US" sz="3200" dirty="0"/>
              <a:t>Irrational behavior</a:t>
            </a:r>
          </a:p>
          <a:p>
            <a:r>
              <a:rPr lang="en-US" sz="3200" dirty="0"/>
              <a:t>Clumsiness</a:t>
            </a:r>
          </a:p>
          <a:p>
            <a:r>
              <a:rPr lang="en-US" sz="3200" dirty="0"/>
              <a:t>Slurred speech</a:t>
            </a:r>
          </a:p>
        </p:txBody>
      </p:sp>
      <p:sp>
        <p:nvSpPr>
          <p:cNvPr id="5" name="Text Placeholder 4"/>
          <p:cNvSpPr>
            <a:spLocks noGrp="1"/>
          </p:cNvSpPr>
          <p:nvPr>
            <p:ph type="body" sz="quarter" idx="3"/>
          </p:nvPr>
        </p:nvSpPr>
        <p:spPr>
          <a:xfrm>
            <a:off x="7623231" y="6189664"/>
            <a:ext cx="4483865" cy="566736"/>
          </a:xfrm>
        </p:spPr>
        <p:txBody>
          <a:bodyPr/>
          <a:lstStyle/>
          <a:p>
            <a:pPr algn="ctr"/>
            <a:r>
              <a:rPr lang="en-US" dirty="0"/>
              <a:t>Heat stroke (Source Cal OSHA)</a:t>
            </a:r>
          </a:p>
        </p:txBody>
      </p:sp>
      <p:pic>
        <p:nvPicPr>
          <p:cNvPr id="3" name="Content Placeholder 2" descr="Heat stroke (Source Cal OSHA)&#10;" title="Heat stroke (Source Cal OSHA)"/>
          <p:cNvPicPr>
            <a:picLocks noGrp="1" noChangeAspect="1"/>
          </p:cNvPicPr>
          <p:nvPr>
            <p:ph sz="quarter" idx="4"/>
          </p:nvPr>
        </p:nvPicPr>
        <p:blipFill rotWithShape="1">
          <a:blip r:embed="rId2" cstate="email">
            <a:extLst>
              <a:ext uri="{28A0092B-C50C-407E-A947-70E740481C1C}">
                <a14:useLocalDpi xmlns:a14="http://schemas.microsoft.com/office/drawing/2010/main"/>
              </a:ext>
            </a:extLst>
          </a:blip>
          <a:srcRect/>
          <a:stretch/>
        </p:blipFill>
        <p:spPr>
          <a:xfrm>
            <a:off x="7194013" y="1973551"/>
            <a:ext cx="4913083" cy="4216113"/>
          </a:xfrm>
        </p:spPr>
      </p:pic>
    </p:spTree>
    <p:extLst>
      <p:ext uri="{BB962C8B-B14F-4D97-AF65-F5344CB8AC3E}">
        <p14:creationId xmlns:p14="http://schemas.microsoft.com/office/powerpoint/2010/main" val="269054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690" y="186220"/>
            <a:ext cx="9890083" cy="1325563"/>
          </a:xfrm>
        </p:spPr>
        <p:txBody>
          <a:bodyPr>
            <a:normAutofit/>
          </a:bodyPr>
          <a:lstStyle/>
          <a:p>
            <a:r>
              <a:rPr lang="en-US" sz="3600" b="1" dirty="0"/>
              <a:t>Class Discussion: Why is heat-illness prevention important?</a:t>
            </a:r>
          </a:p>
        </p:txBody>
      </p:sp>
      <p:sp>
        <p:nvSpPr>
          <p:cNvPr id="3" name="Content Placeholder 2"/>
          <p:cNvSpPr>
            <a:spLocks noGrp="1"/>
          </p:cNvSpPr>
          <p:nvPr>
            <p:ph sz="half" idx="1"/>
          </p:nvPr>
        </p:nvSpPr>
        <p:spPr>
          <a:xfrm>
            <a:off x="954289" y="1379793"/>
            <a:ext cx="8644128" cy="4351338"/>
          </a:xfrm>
        </p:spPr>
        <p:txBody>
          <a:bodyPr>
            <a:normAutofit/>
          </a:bodyPr>
          <a:lstStyle/>
          <a:p>
            <a:pPr marL="0" indent="0">
              <a:buNone/>
            </a:pPr>
            <a:r>
              <a:rPr lang="en-US" sz="36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6" name="Content Placeholder 5" descr="thinkerstoolbox - General" title="Question mark"/>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438532" y="1787296"/>
            <a:ext cx="2753468" cy="3728921"/>
          </a:xfrm>
        </p:spPr>
      </p:pic>
      <p:sp>
        <p:nvSpPr>
          <p:cNvPr id="5" name="Footer Placeholder 1">
            <a:extLst>
              <a:ext uri="{FF2B5EF4-FFF2-40B4-BE49-F238E27FC236}">
                <a16:creationId xmlns:a16="http://schemas.microsoft.com/office/drawing/2014/main" id="{496B244B-8AA9-4BF8-B888-ACA42AC064A1}"/>
              </a:ext>
            </a:extLst>
          </p:cNvPr>
          <p:cNvSpPr>
            <a:spLocks noGrp="1"/>
          </p:cNvSpPr>
          <p:nvPr>
            <p:ph type="ftr" sz="quarter" idx="11"/>
          </p:nvPr>
        </p:nvSpPr>
        <p:spPr>
          <a:xfrm>
            <a:off x="9635015" y="5225959"/>
            <a:ext cx="2360501" cy="516821"/>
          </a:xfrm>
        </p:spPr>
        <p:txBody>
          <a:bodyPr/>
          <a:lstStyle/>
          <a:p>
            <a:pPr algn="l"/>
            <a:r>
              <a:rPr lang="en-US" sz="1800" dirty="0">
                <a:solidFill>
                  <a:schemeClr val="tx1"/>
                </a:solidFill>
              </a:rPr>
              <a:t>Question mark clip art</a:t>
            </a:r>
          </a:p>
        </p:txBody>
      </p:sp>
    </p:spTree>
    <p:extLst>
      <p:ext uri="{BB962C8B-B14F-4D97-AF65-F5344CB8AC3E}">
        <p14:creationId xmlns:p14="http://schemas.microsoft.com/office/powerpoint/2010/main" val="873179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65125" cy="703511"/>
          </a:xfrm>
        </p:spPr>
        <p:txBody>
          <a:bodyPr>
            <a:normAutofit/>
          </a:bodyPr>
          <a:lstStyle/>
          <a:p>
            <a:r>
              <a:rPr lang="en-US" b="1" dirty="0"/>
              <a:t>Heat Stroke: First Aid Treatment</a:t>
            </a:r>
          </a:p>
        </p:txBody>
      </p:sp>
      <p:pic>
        <p:nvPicPr>
          <p:cNvPr id="6" name="Content Placeholder 5" descr="Ambulance" title="Ambulance"/>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9419423" y="185853"/>
            <a:ext cx="2588964" cy="1661754"/>
          </a:xfrm>
        </p:spPr>
      </p:pic>
      <p:sp>
        <p:nvSpPr>
          <p:cNvPr id="4" name="Content Placeholder 3"/>
          <p:cNvSpPr>
            <a:spLocks noGrp="1"/>
          </p:cNvSpPr>
          <p:nvPr>
            <p:ph sz="half" idx="2"/>
          </p:nvPr>
        </p:nvSpPr>
        <p:spPr>
          <a:xfrm>
            <a:off x="638978" y="1233889"/>
            <a:ext cx="11369408" cy="4568424"/>
          </a:xfrm>
        </p:spPr>
        <p:txBody>
          <a:bodyPr>
            <a:noAutofit/>
          </a:bodyPr>
          <a:lstStyle/>
          <a:p>
            <a:r>
              <a:rPr lang="en-US" b="1" dirty="0"/>
              <a:t>Seek immediate medical care (call 911)</a:t>
            </a:r>
          </a:p>
          <a:p>
            <a:r>
              <a:rPr lang="en-US" b="1" dirty="0"/>
              <a:t>Provide immediate and aggressive cooling to their body </a:t>
            </a:r>
          </a:p>
          <a:p>
            <a:pPr lvl="1"/>
            <a:r>
              <a:rPr lang="en-US" sz="2600" dirty="0"/>
              <a:t>Elevate feet above heart level</a:t>
            </a:r>
          </a:p>
          <a:p>
            <a:pPr lvl="1"/>
            <a:r>
              <a:rPr lang="en-US" sz="2600" dirty="0"/>
              <a:t>Remove or loosen unnecessary clothing </a:t>
            </a:r>
          </a:p>
          <a:p>
            <a:pPr lvl="1"/>
            <a:r>
              <a:rPr lang="en-US" sz="2600" dirty="0"/>
              <a:t>Pack ice in groin and armpit areas</a:t>
            </a:r>
          </a:p>
          <a:p>
            <a:pPr lvl="1"/>
            <a:r>
              <a:rPr lang="en-US" sz="2600" dirty="0"/>
              <a:t>Soak skin with cool water and fan vigorously to increase cooling of skin</a:t>
            </a:r>
          </a:p>
          <a:p>
            <a:pPr lvl="1"/>
            <a:r>
              <a:rPr lang="en-US" sz="2600" dirty="0"/>
              <a:t>As an alternative, immerse them in a tub of cool water or spray body with large amounts of cool water </a:t>
            </a:r>
          </a:p>
          <a:p>
            <a:pPr lvl="1"/>
            <a:r>
              <a:rPr lang="en-US" sz="2600" dirty="0"/>
              <a:t>Do not give person fluids to drink if unconscious or vomiting</a:t>
            </a:r>
          </a:p>
          <a:p>
            <a:pPr lvl="1"/>
            <a:r>
              <a:rPr lang="en-US" sz="2600" dirty="0"/>
              <a:t>Monitor body temperature and continue cooling efforts until body temperature returns to a normal temperature below 99 </a:t>
            </a:r>
            <a:r>
              <a:rPr lang="en-US" sz="2600" dirty="0">
                <a:sym typeface="Symbol" panose="05050102010706020507" pitchFamily="18" charset="2"/>
              </a:rPr>
              <a:t></a:t>
            </a:r>
            <a:r>
              <a:rPr lang="en-US" sz="2600" dirty="0"/>
              <a:t>F (37 </a:t>
            </a:r>
            <a:r>
              <a:rPr lang="en-US" sz="2600" dirty="0">
                <a:sym typeface="Symbol" panose="05050102010706020507" pitchFamily="18" charset="2"/>
              </a:rPr>
              <a:t></a:t>
            </a:r>
            <a:r>
              <a:rPr lang="en-US" sz="2600" dirty="0"/>
              <a:t>C).</a:t>
            </a:r>
          </a:p>
          <a:p>
            <a:pPr lvl="1"/>
            <a:r>
              <a:rPr lang="en-US" sz="2600" dirty="0"/>
              <a:t>Administer CPR as needed, if blood circulation or breathing stops, until emergency medical services arrive</a:t>
            </a:r>
          </a:p>
          <a:p>
            <a:endParaRPr lang="en-US" sz="2600" dirty="0"/>
          </a:p>
        </p:txBody>
      </p:sp>
      <p:sp>
        <p:nvSpPr>
          <p:cNvPr id="5" name="Text Placeholder 4"/>
          <p:cNvSpPr>
            <a:spLocks noGrp="1"/>
          </p:cNvSpPr>
          <p:nvPr>
            <p:ph type="body" sz="quarter" idx="13"/>
          </p:nvPr>
        </p:nvSpPr>
        <p:spPr>
          <a:xfrm>
            <a:off x="9720263" y="2026879"/>
            <a:ext cx="2068628" cy="322263"/>
          </a:xfrm>
        </p:spPr>
        <p:txBody>
          <a:bodyPr>
            <a:normAutofit fontScale="70000" lnSpcReduction="20000"/>
          </a:bodyPr>
          <a:lstStyle/>
          <a:p>
            <a:pPr marL="0" indent="0" algn="ctr">
              <a:buNone/>
            </a:pPr>
            <a:r>
              <a:rPr lang="en-US" dirty="0"/>
              <a:t>Call 911 (OSHA)</a:t>
            </a:r>
          </a:p>
        </p:txBody>
      </p:sp>
    </p:spTree>
    <p:extLst>
      <p:ext uri="{BB962C8B-B14F-4D97-AF65-F5344CB8AC3E}">
        <p14:creationId xmlns:p14="http://schemas.microsoft.com/office/powerpoint/2010/main" val="2828923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First Aid Treatment for Heat Stroke</a:t>
            </a:r>
            <a:endParaRPr lang="en-US" dirty="0"/>
          </a:p>
        </p:txBody>
      </p:sp>
      <p:sp>
        <p:nvSpPr>
          <p:cNvPr id="3" name="Text Placeholder 2"/>
          <p:cNvSpPr>
            <a:spLocks noGrp="1"/>
          </p:cNvSpPr>
          <p:nvPr>
            <p:ph type="body" idx="1"/>
          </p:nvPr>
        </p:nvSpPr>
        <p:spPr>
          <a:xfrm>
            <a:off x="1082113" y="1681163"/>
            <a:ext cx="4673136" cy="823912"/>
          </a:xfrm>
        </p:spPr>
        <p:txBody>
          <a:bodyPr/>
          <a:lstStyle/>
          <a:p>
            <a:r>
              <a:rPr lang="en-US" dirty="0"/>
              <a:t>Pack Ice along arm pit and groin areas (Source: DOD)</a:t>
            </a:r>
          </a:p>
        </p:txBody>
      </p:sp>
      <p:pic>
        <p:nvPicPr>
          <p:cNvPr id="7" name="Content Placeholder 6" descr="Pack Ice along arm pit and groin areas (Source: DOD)&#10;" title="Pack Ice along arm pit and groin areas (Source: DOD)"/>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082113" y="2593210"/>
            <a:ext cx="4673136" cy="3684588"/>
          </a:xfrm>
        </p:spPr>
      </p:pic>
      <p:sp>
        <p:nvSpPr>
          <p:cNvPr id="5" name="Text Placeholder 4"/>
          <p:cNvSpPr>
            <a:spLocks noGrp="1"/>
          </p:cNvSpPr>
          <p:nvPr>
            <p:ph type="body" sz="quarter" idx="3"/>
          </p:nvPr>
        </p:nvSpPr>
        <p:spPr/>
        <p:txBody>
          <a:bodyPr/>
          <a:lstStyle/>
          <a:p>
            <a:r>
              <a:rPr lang="en-US" dirty="0"/>
              <a:t>Remove clothing, spray skin with water and fan vigorously (Source: CDC)  </a:t>
            </a:r>
          </a:p>
        </p:txBody>
      </p:sp>
      <p:pic>
        <p:nvPicPr>
          <p:cNvPr id="14" name="Content Placeholder 13" descr="Remove clothing, spray skin with water and fan vigorously (Source: CDC)  &#10;" title="Remove clothing, spray skin with water and fan vigorously (Source: CDC)  "/>
          <p:cNvPicPr>
            <a:picLocks noGrp="1" noChangeAspect="1"/>
          </p:cNvPicPr>
          <p:nvPr>
            <p:ph sz="quarter" idx="4"/>
          </p:nvPr>
        </p:nvPicPr>
        <p:blipFill>
          <a:blip r:embed="rId3">
            <a:extLst>
              <a:ext uri="{28A0092B-C50C-407E-A947-70E740481C1C}">
                <a14:useLocalDpi xmlns:a14="http://schemas.microsoft.com/office/drawing/2010/main"/>
              </a:ext>
            </a:extLst>
          </a:blip>
          <a:stretch>
            <a:fillRect/>
          </a:stretch>
        </p:blipFill>
        <p:spPr>
          <a:xfrm>
            <a:off x="6245281" y="2786388"/>
            <a:ext cx="5110107" cy="2942382"/>
          </a:xfrm>
          <a:prstGeom prst="rect">
            <a:avLst/>
          </a:prstGeom>
        </p:spPr>
      </p:pic>
    </p:spTree>
    <p:extLst>
      <p:ext uri="{BB962C8B-B14F-4D97-AF65-F5344CB8AC3E}">
        <p14:creationId xmlns:p14="http://schemas.microsoft.com/office/powerpoint/2010/main" val="2707394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Heat Stroke: Reporting</a:t>
            </a:r>
          </a:p>
        </p:txBody>
      </p:sp>
      <p:sp>
        <p:nvSpPr>
          <p:cNvPr id="4" name="Content Placeholder 3"/>
          <p:cNvSpPr>
            <a:spLocks noGrp="1"/>
          </p:cNvSpPr>
          <p:nvPr>
            <p:ph sz="half" idx="2"/>
          </p:nvPr>
        </p:nvSpPr>
        <p:spPr>
          <a:xfrm>
            <a:off x="923636" y="1560945"/>
            <a:ext cx="6530109" cy="4922981"/>
          </a:xfrm>
        </p:spPr>
        <p:txBody>
          <a:bodyPr>
            <a:noAutofit/>
          </a:bodyPr>
          <a:lstStyle/>
          <a:p>
            <a:r>
              <a:rPr lang="en-US" sz="4000" b="1" dirty="0"/>
              <a:t>Seek immediate medical care (call 911)</a:t>
            </a:r>
          </a:p>
          <a:p>
            <a:r>
              <a:rPr lang="en-US" sz="4400" dirty="0"/>
              <a:t>Report to supervisor or safety manager</a:t>
            </a:r>
          </a:p>
        </p:txBody>
      </p:sp>
      <p:sp>
        <p:nvSpPr>
          <p:cNvPr id="5" name="Text Placeholder 4"/>
          <p:cNvSpPr>
            <a:spLocks noGrp="1"/>
          </p:cNvSpPr>
          <p:nvPr>
            <p:ph type="body" sz="quarter" idx="3"/>
          </p:nvPr>
        </p:nvSpPr>
        <p:spPr>
          <a:xfrm>
            <a:off x="8370639" y="4847980"/>
            <a:ext cx="3194196" cy="498224"/>
          </a:xfrm>
        </p:spPr>
        <p:txBody>
          <a:bodyPr/>
          <a:lstStyle/>
          <a:p>
            <a:pPr algn="ctr"/>
            <a:r>
              <a:rPr lang="en-US" dirty="0"/>
              <a:t>Hospital (Clipart)</a:t>
            </a:r>
          </a:p>
        </p:txBody>
      </p:sp>
      <p:pic>
        <p:nvPicPr>
          <p:cNvPr id="3" name="Content Placeholder 2" descr="Hospital (Clipart)&#10;" title="Hospital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370639" y="1560945"/>
            <a:ext cx="3194050" cy="3157456"/>
          </a:xfrm>
        </p:spPr>
      </p:pic>
    </p:spTree>
    <p:extLst>
      <p:ext uri="{BB962C8B-B14F-4D97-AF65-F5344CB8AC3E}">
        <p14:creationId xmlns:p14="http://schemas.microsoft.com/office/powerpoint/2010/main" val="955070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80184"/>
          </a:xfrm>
        </p:spPr>
        <p:txBody>
          <a:bodyPr/>
          <a:lstStyle/>
          <a:p>
            <a:r>
              <a:rPr lang="en-US" b="1" dirty="0"/>
              <a:t>Rhabdomyolysis: Cause and Prevention</a:t>
            </a:r>
            <a:endParaRPr lang="en-US" dirty="0"/>
          </a:p>
        </p:txBody>
      </p:sp>
      <p:sp>
        <p:nvSpPr>
          <p:cNvPr id="3" name="Text Placeholder 2"/>
          <p:cNvSpPr>
            <a:spLocks noGrp="1"/>
          </p:cNvSpPr>
          <p:nvPr>
            <p:ph type="body" idx="1"/>
          </p:nvPr>
        </p:nvSpPr>
        <p:spPr>
          <a:xfrm>
            <a:off x="646544" y="1154837"/>
            <a:ext cx="4895273" cy="754327"/>
          </a:xfrm>
          <a:solidFill>
            <a:schemeClr val="accent4">
              <a:lumMod val="20000"/>
              <a:lumOff val="80000"/>
            </a:schemeClr>
          </a:solidFill>
        </p:spPr>
        <p:txBody>
          <a:bodyPr>
            <a:normAutofit/>
          </a:bodyPr>
          <a:lstStyle/>
          <a:p>
            <a:r>
              <a:rPr lang="en-US" sz="4000" u="sng" dirty="0"/>
              <a:t>Cause</a:t>
            </a:r>
          </a:p>
        </p:txBody>
      </p:sp>
      <p:sp>
        <p:nvSpPr>
          <p:cNvPr id="4" name="Content Placeholder 3"/>
          <p:cNvSpPr>
            <a:spLocks noGrp="1"/>
          </p:cNvSpPr>
          <p:nvPr>
            <p:ph sz="half" idx="2"/>
          </p:nvPr>
        </p:nvSpPr>
        <p:spPr>
          <a:xfrm>
            <a:off x="646546" y="1825557"/>
            <a:ext cx="4895272" cy="4538296"/>
          </a:xfrm>
          <a:solidFill>
            <a:schemeClr val="accent4">
              <a:lumMod val="20000"/>
              <a:lumOff val="80000"/>
            </a:schemeClr>
          </a:solidFill>
        </p:spPr>
        <p:txBody>
          <a:bodyPr>
            <a:noAutofit/>
          </a:bodyPr>
          <a:lstStyle/>
          <a:p>
            <a:pPr marL="0" lvl="0" indent="0">
              <a:buNone/>
            </a:pPr>
            <a:r>
              <a:rPr lang="en-US" dirty="0"/>
              <a:t>Sometimes caused by a combination of heat stress and prolonged physical exertion</a:t>
            </a:r>
          </a:p>
          <a:p>
            <a:pPr marL="0" lvl="0" indent="0">
              <a:buNone/>
            </a:pPr>
            <a:r>
              <a:rPr lang="en-US" dirty="0"/>
              <a:t>Muscle starts to break down and die, releasing proteins and electrolytes into the bloodstream.  </a:t>
            </a:r>
          </a:p>
          <a:p>
            <a:pPr marL="457200" lvl="1" indent="0">
              <a:buNone/>
            </a:pPr>
            <a:endParaRPr lang="en-US" sz="800" b="1" dirty="0"/>
          </a:p>
          <a:p>
            <a:pPr marL="457200" lvl="1" indent="0">
              <a:buNone/>
            </a:pPr>
            <a:r>
              <a:rPr lang="en-US" b="1" dirty="0"/>
              <a:t>This is a potentially life-threatening condition affecting the kidneys that requires immediate medical attention.</a:t>
            </a:r>
            <a:endParaRPr lang="en-US" sz="2800" b="1" dirty="0"/>
          </a:p>
        </p:txBody>
      </p:sp>
      <p:sp>
        <p:nvSpPr>
          <p:cNvPr id="5" name="Text Placeholder 4"/>
          <p:cNvSpPr>
            <a:spLocks noGrp="1"/>
          </p:cNvSpPr>
          <p:nvPr>
            <p:ph type="body" sz="quarter" idx="3"/>
          </p:nvPr>
        </p:nvSpPr>
        <p:spPr>
          <a:xfrm>
            <a:off x="5689600" y="1130660"/>
            <a:ext cx="6262254" cy="823912"/>
          </a:xfrm>
          <a:solidFill>
            <a:schemeClr val="accent1">
              <a:lumMod val="20000"/>
              <a:lumOff val="80000"/>
            </a:schemeClr>
          </a:solidFill>
        </p:spPr>
        <p:txBody>
          <a:bodyPr>
            <a:normAutofit/>
          </a:bodyPr>
          <a:lstStyle/>
          <a:p>
            <a:r>
              <a:rPr lang="en-US" sz="4000" u="sng" dirty="0"/>
              <a:t>Preventative Measures</a:t>
            </a:r>
          </a:p>
        </p:txBody>
      </p:sp>
      <p:sp>
        <p:nvSpPr>
          <p:cNvPr id="6" name="Content Placeholder 5"/>
          <p:cNvSpPr>
            <a:spLocks noGrp="1"/>
          </p:cNvSpPr>
          <p:nvPr>
            <p:ph sz="quarter" idx="4"/>
          </p:nvPr>
        </p:nvSpPr>
        <p:spPr>
          <a:xfrm>
            <a:off x="5689600" y="1967633"/>
            <a:ext cx="6262253" cy="4396220"/>
          </a:xfrm>
          <a:solidFill>
            <a:schemeClr val="accent1">
              <a:lumMod val="20000"/>
              <a:lumOff val="80000"/>
            </a:schemeClr>
          </a:solidFill>
        </p:spPr>
        <p:txBody>
          <a:bodyPr>
            <a:normAutofit fontScale="85000" lnSpcReduction="20000"/>
          </a:bodyPr>
          <a:lstStyle/>
          <a:p>
            <a:r>
              <a:rPr lang="en-US" dirty="0"/>
              <a:t>Same as for heat exhaustion and heat stroke</a:t>
            </a:r>
          </a:p>
          <a:p>
            <a:r>
              <a:rPr lang="en-US" dirty="0"/>
              <a:t>Avoid overexertion, such as lifting objects heavier than you can comfortably lift or straining muscles to a point where they can no longer function properly.</a:t>
            </a:r>
          </a:p>
          <a:p>
            <a:r>
              <a:rPr lang="en-US" dirty="0"/>
              <a:t>Those with diabetes, thyroid conditions or muscular dystrophy are at greater risk.</a:t>
            </a:r>
          </a:p>
          <a:p>
            <a:r>
              <a:rPr lang="en-US" dirty="0"/>
              <a:t>Those with a viral infection, such as flu, HIV or herpes, are at greater risk.</a:t>
            </a:r>
          </a:p>
          <a:p>
            <a:r>
              <a:rPr lang="en-US" dirty="0"/>
              <a:t>Use of alcohol &amp; illegal drugs, such as heroin, cocaine &amp; amphetamines can increase the risk.</a:t>
            </a:r>
          </a:p>
          <a:p>
            <a:r>
              <a:rPr lang="en-US" dirty="0"/>
              <a:t>Some medications, such as such as antipsychotics or statins, can increase the risk.</a:t>
            </a:r>
          </a:p>
          <a:p>
            <a:endParaRPr lang="en-US" dirty="0"/>
          </a:p>
        </p:txBody>
      </p:sp>
    </p:spTree>
    <p:extLst>
      <p:ext uri="{BB962C8B-B14F-4D97-AF65-F5344CB8AC3E}">
        <p14:creationId xmlns:p14="http://schemas.microsoft.com/office/powerpoint/2010/main" val="3675090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267855"/>
            <a:ext cx="10515600" cy="775855"/>
          </a:xfrm>
        </p:spPr>
        <p:txBody>
          <a:bodyPr>
            <a:normAutofit/>
          </a:bodyPr>
          <a:lstStyle/>
          <a:p>
            <a:r>
              <a:rPr lang="en-US" b="1" dirty="0"/>
              <a:t>Rhabdomyolysis: Signs &amp; Symptoms</a:t>
            </a:r>
          </a:p>
        </p:txBody>
      </p:sp>
      <p:sp>
        <p:nvSpPr>
          <p:cNvPr id="4" name="Content Placeholder 3"/>
          <p:cNvSpPr>
            <a:spLocks noGrp="1"/>
          </p:cNvSpPr>
          <p:nvPr>
            <p:ph sz="half" idx="2"/>
          </p:nvPr>
        </p:nvSpPr>
        <p:spPr>
          <a:xfrm>
            <a:off x="839789" y="1145310"/>
            <a:ext cx="8027120" cy="5044354"/>
          </a:xfrm>
        </p:spPr>
        <p:txBody>
          <a:bodyPr>
            <a:noAutofit/>
          </a:bodyPr>
          <a:lstStyle/>
          <a:p>
            <a:r>
              <a:rPr lang="en-US" sz="2600" dirty="0"/>
              <a:t>Muscle cramps, pain and/or loss of range</a:t>
            </a:r>
          </a:p>
          <a:p>
            <a:r>
              <a:rPr lang="en-US" sz="2600" dirty="0"/>
              <a:t>Joint pain and/or stiffness</a:t>
            </a:r>
          </a:p>
          <a:p>
            <a:r>
              <a:rPr lang="en-US" sz="2600" dirty="0"/>
              <a:t>Swelling of muscles</a:t>
            </a:r>
          </a:p>
          <a:p>
            <a:r>
              <a:rPr lang="en-US" sz="2600" dirty="0"/>
              <a:t>Weakness and a decreased ability to perform physical exertion for even a small amount of time</a:t>
            </a:r>
          </a:p>
          <a:p>
            <a:r>
              <a:rPr lang="en-US" sz="2600" dirty="0"/>
              <a:t>Dark urine (similar to tea or cola in color)</a:t>
            </a:r>
          </a:p>
          <a:p>
            <a:r>
              <a:rPr lang="en-US" sz="2600" dirty="0"/>
              <a:t>If kidney damage and/or failure occurs the following life-threatening indicators may be observed:</a:t>
            </a:r>
          </a:p>
          <a:p>
            <a:pPr lvl="1"/>
            <a:r>
              <a:rPr lang="en-US" dirty="0"/>
              <a:t>Shortness of breath</a:t>
            </a:r>
          </a:p>
          <a:p>
            <a:pPr lvl="1"/>
            <a:r>
              <a:rPr lang="en-US" dirty="0"/>
              <a:t>Irregular heart beat</a:t>
            </a:r>
          </a:p>
          <a:p>
            <a:pPr lvl="1"/>
            <a:r>
              <a:rPr lang="en-US" dirty="0"/>
              <a:t>Swelling in the legs and feet</a:t>
            </a:r>
          </a:p>
          <a:p>
            <a:pPr lvl="1"/>
            <a:r>
              <a:rPr lang="en-US" dirty="0"/>
              <a:t>Seizures </a:t>
            </a:r>
          </a:p>
          <a:p>
            <a:pPr lvl="1"/>
            <a:r>
              <a:rPr lang="en-US" dirty="0"/>
              <a:t>Coma</a:t>
            </a:r>
          </a:p>
        </p:txBody>
      </p:sp>
      <p:sp>
        <p:nvSpPr>
          <p:cNvPr id="5" name="Text Placeholder 4"/>
          <p:cNvSpPr>
            <a:spLocks noGrp="1"/>
          </p:cNvSpPr>
          <p:nvPr>
            <p:ph type="body" sz="quarter" idx="3"/>
          </p:nvPr>
        </p:nvSpPr>
        <p:spPr>
          <a:xfrm>
            <a:off x="8944555" y="2436524"/>
            <a:ext cx="3033424" cy="823912"/>
          </a:xfrm>
        </p:spPr>
        <p:txBody>
          <a:bodyPr>
            <a:noAutofit/>
          </a:bodyPr>
          <a:lstStyle/>
          <a:p>
            <a:pPr algn="ctr"/>
            <a:r>
              <a:rPr lang="en-US" sz="2000" dirty="0"/>
              <a:t>Rhabdomyolysis urine (Creative Commons: James </a:t>
            </a:r>
            <a:r>
              <a:rPr lang="en-US" sz="2000" dirty="0" err="1"/>
              <a:t>Heilman</a:t>
            </a:r>
            <a:r>
              <a:rPr lang="en-US" sz="2000" dirty="0"/>
              <a:t>, MD)</a:t>
            </a:r>
          </a:p>
        </p:txBody>
      </p:sp>
      <p:pic>
        <p:nvPicPr>
          <p:cNvPr id="10" name="Content Placeholder 9" descr="Rhabdomyolysis urine (Creative Commons: James Heilman, MD)&#10;" title="Rhabdomyolysis urine (Creative Commons: James Heilman, MD)"/>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8944555" y="3426252"/>
            <a:ext cx="2987040" cy="3042920"/>
          </a:xfrm>
        </p:spPr>
      </p:pic>
    </p:spTree>
    <p:extLst>
      <p:ext uri="{BB962C8B-B14F-4D97-AF65-F5344CB8AC3E}">
        <p14:creationId xmlns:p14="http://schemas.microsoft.com/office/powerpoint/2010/main" val="1851299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Rhabdomyolysis : First Aid Treatment</a:t>
            </a:r>
          </a:p>
        </p:txBody>
      </p:sp>
      <p:sp>
        <p:nvSpPr>
          <p:cNvPr id="4" name="Content Placeholder 3"/>
          <p:cNvSpPr>
            <a:spLocks noGrp="1"/>
          </p:cNvSpPr>
          <p:nvPr>
            <p:ph sz="half" idx="2"/>
          </p:nvPr>
        </p:nvSpPr>
        <p:spPr>
          <a:xfrm>
            <a:off x="839788" y="1681163"/>
            <a:ext cx="6650903" cy="4508500"/>
          </a:xfrm>
        </p:spPr>
        <p:txBody>
          <a:bodyPr>
            <a:noAutofit/>
          </a:bodyPr>
          <a:lstStyle/>
          <a:p>
            <a:r>
              <a:rPr lang="en-US" sz="4000" b="1" dirty="0"/>
              <a:t>Seek immediate medical care (call 911)</a:t>
            </a:r>
          </a:p>
          <a:p>
            <a:r>
              <a:rPr lang="en-US" sz="4000" dirty="0"/>
              <a:t>IV fluids and treatments to combat toxic proteins in blood are needed to prevent kidney failure</a:t>
            </a:r>
          </a:p>
        </p:txBody>
      </p:sp>
      <p:sp>
        <p:nvSpPr>
          <p:cNvPr id="5" name="Text Placeholder 4"/>
          <p:cNvSpPr>
            <a:spLocks noGrp="1"/>
          </p:cNvSpPr>
          <p:nvPr>
            <p:ph type="body" sz="quarter" idx="3"/>
          </p:nvPr>
        </p:nvSpPr>
        <p:spPr>
          <a:xfrm>
            <a:off x="8015663" y="5748973"/>
            <a:ext cx="3716915" cy="511022"/>
          </a:xfrm>
        </p:spPr>
        <p:txBody>
          <a:bodyPr/>
          <a:lstStyle/>
          <a:p>
            <a:pPr algn="ctr"/>
            <a:r>
              <a:rPr lang="en-US" dirty="0"/>
              <a:t>Hospital (Clipart)</a:t>
            </a:r>
          </a:p>
        </p:txBody>
      </p:sp>
      <p:pic>
        <p:nvPicPr>
          <p:cNvPr id="3" name="Content Placeholder 2" descr="Student-centered, project-based learning…and a medical ..." title="Hospital (Clipart)"/>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7490691" y="2478795"/>
            <a:ext cx="4392286" cy="3396701"/>
          </a:xfrm>
        </p:spPr>
      </p:pic>
    </p:spTree>
    <p:extLst>
      <p:ext uri="{BB962C8B-B14F-4D97-AF65-F5344CB8AC3E}">
        <p14:creationId xmlns:p14="http://schemas.microsoft.com/office/powerpoint/2010/main" val="14484050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75961"/>
            <a:ext cx="10515600" cy="706293"/>
          </a:xfrm>
        </p:spPr>
        <p:txBody>
          <a:bodyPr/>
          <a:lstStyle/>
          <a:p>
            <a:r>
              <a:rPr lang="en-US" b="1" dirty="0"/>
              <a:t>Rhabdomyolysis: Reporting</a:t>
            </a:r>
          </a:p>
        </p:txBody>
      </p:sp>
      <p:sp>
        <p:nvSpPr>
          <p:cNvPr id="4" name="Content Placeholder 3"/>
          <p:cNvSpPr>
            <a:spLocks noGrp="1"/>
          </p:cNvSpPr>
          <p:nvPr>
            <p:ph sz="half" idx="2"/>
          </p:nvPr>
        </p:nvSpPr>
        <p:spPr>
          <a:xfrm>
            <a:off x="923636" y="1560945"/>
            <a:ext cx="6347497" cy="4922981"/>
          </a:xfrm>
        </p:spPr>
        <p:txBody>
          <a:bodyPr>
            <a:noAutofit/>
          </a:bodyPr>
          <a:lstStyle/>
          <a:p>
            <a:r>
              <a:rPr lang="en-US" sz="4000" b="1" dirty="0"/>
              <a:t>Seek immediate medical care (call 911)</a:t>
            </a:r>
          </a:p>
          <a:p>
            <a:r>
              <a:rPr lang="en-US" sz="4400" dirty="0"/>
              <a:t>Report to supervisor or safety manager</a:t>
            </a:r>
          </a:p>
        </p:txBody>
      </p:sp>
      <p:sp>
        <p:nvSpPr>
          <p:cNvPr id="5" name="Text Placeholder 4"/>
          <p:cNvSpPr>
            <a:spLocks noGrp="1"/>
          </p:cNvSpPr>
          <p:nvPr>
            <p:ph type="body" sz="quarter" idx="3"/>
          </p:nvPr>
        </p:nvSpPr>
        <p:spPr>
          <a:xfrm>
            <a:off x="8778553" y="5375112"/>
            <a:ext cx="2392551" cy="498224"/>
          </a:xfrm>
        </p:spPr>
        <p:txBody>
          <a:bodyPr/>
          <a:lstStyle/>
          <a:p>
            <a:r>
              <a:rPr lang="en-US" dirty="0"/>
              <a:t>Hospital (Clipart)</a:t>
            </a:r>
          </a:p>
        </p:txBody>
      </p:sp>
      <p:pic>
        <p:nvPicPr>
          <p:cNvPr id="8" name="Content Placeholder 7" descr="Hospital (Clipart)&#10;" title="Hospital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7947332" y="1560945"/>
            <a:ext cx="3726511" cy="3684588"/>
          </a:xfrm>
        </p:spPr>
      </p:pic>
    </p:spTree>
    <p:extLst>
      <p:ext uri="{BB962C8B-B14F-4D97-AF65-F5344CB8AC3E}">
        <p14:creationId xmlns:p14="http://schemas.microsoft.com/office/powerpoint/2010/main" val="612481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Heat-illness prevention strategies</a:t>
            </a:r>
          </a:p>
        </p:txBody>
      </p:sp>
      <p:sp>
        <p:nvSpPr>
          <p:cNvPr id="4" name="Content Placeholder 3"/>
          <p:cNvSpPr>
            <a:spLocks noGrp="1"/>
          </p:cNvSpPr>
          <p:nvPr>
            <p:ph sz="half" idx="2"/>
          </p:nvPr>
        </p:nvSpPr>
        <p:spPr>
          <a:xfrm>
            <a:off x="839788" y="1690688"/>
            <a:ext cx="5157787" cy="2669166"/>
          </a:xfrm>
          <a:solidFill>
            <a:schemeClr val="accent4">
              <a:lumMod val="20000"/>
              <a:lumOff val="80000"/>
            </a:schemeClr>
          </a:solidFill>
        </p:spPr>
        <p:txBody>
          <a:bodyPr>
            <a:normAutofit/>
          </a:bodyPr>
          <a:lstStyle/>
          <a:p>
            <a:pPr marL="0" indent="0">
              <a:buNone/>
            </a:pPr>
            <a:r>
              <a:rPr lang="en-US" sz="4400" i="1" dirty="0"/>
              <a:t>When Risk Level is High Incorporate Physiological Monitoring</a:t>
            </a:r>
          </a:p>
          <a:p>
            <a:pPr marL="0" indent="0">
              <a:buNone/>
            </a:pPr>
            <a:endParaRPr lang="en-US" sz="4400" dirty="0"/>
          </a:p>
        </p:txBody>
      </p:sp>
      <p:sp>
        <p:nvSpPr>
          <p:cNvPr id="5" name="Text Placeholder 4"/>
          <p:cNvSpPr>
            <a:spLocks noGrp="1"/>
          </p:cNvSpPr>
          <p:nvPr>
            <p:ph type="body" sz="quarter" idx="3"/>
          </p:nvPr>
        </p:nvSpPr>
        <p:spPr>
          <a:xfrm>
            <a:off x="6379155" y="1690688"/>
            <a:ext cx="5183188" cy="823912"/>
          </a:xfrm>
          <a:solidFill>
            <a:schemeClr val="accent1">
              <a:lumMod val="20000"/>
              <a:lumOff val="80000"/>
            </a:schemeClr>
          </a:solidFill>
        </p:spPr>
        <p:txBody>
          <a:bodyPr>
            <a:normAutofit/>
          </a:bodyPr>
          <a:lstStyle/>
          <a:p>
            <a:r>
              <a:rPr lang="en-US" sz="4000" u="sng" dirty="0"/>
              <a:t>Hierarchy of controls</a:t>
            </a:r>
          </a:p>
        </p:txBody>
      </p:sp>
      <p:sp>
        <p:nvSpPr>
          <p:cNvPr id="6" name="Content Placeholder 5"/>
          <p:cNvSpPr>
            <a:spLocks noGrp="1"/>
          </p:cNvSpPr>
          <p:nvPr>
            <p:ph sz="quarter" idx="4"/>
          </p:nvPr>
        </p:nvSpPr>
        <p:spPr>
          <a:xfrm>
            <a:off x="6379155" y="2514600"/>
            <a:ext cx="5183188" cy="2639871"/>
          </a:xfrm>
          <a:solidFill>
            <a:schemeClr val="accent1">
              <a:lumMod val="20000"/>
              <a:lumOff val="80000"/>
            </a:schemeClr>
          </a:solidFill>
        </p:spPr>
        <p:txBody>
          <a:bodyPr>
            <a:noAutofit/>
          </a:bodyPr>
          <a:lstStyle/>
          <a:p>
            <a:r>
              <a:rPr lang="en-US" sz="3600" dirty="0"/>
              <a:t>Engineering controls</a:t>
            </a:r>
          </a:p>
          <a:p>
            <a:r>
              <a:rPr lang="en-US" sz="3600" dirty="0"/>
              <a:t>Administrative controls</a:t>
            </a:r>
          </a:p>
          <a:p>
            <a:r>
              <a:rPr lang="en-US" sz="3600" dirty="0"/>
              <a:t>Protective clothing &amp; equipment</a:t>
            </a:r>
          </a:p>
        </p:txBody>
      </p:sp>
    </p:spTree>
    <p:extLst>
      <p:ext uri="{BB962C8B-B14F-4D97-AF65-F5344CB8AC3E}">
        <p14:creationId xmlns:p14="http://schemas.microsoft.com/office/powerpoint/2010/main" val="827757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Risk Level is High Incorporate Physiological Monitoring</a:t>
            </a:r>
          </a:p>
        </p:txBody>
      </p:sp>
      <p:sp>
        <p:nvSpPr>
          <p:cNvPr id="4" name="Content Placeholder 3"/>
          <p:cNvSpPr>
            <a:spLocks noGrp="1"/>
          </p:cNvSpPr>
          <p:nvPr>
            <p:ph sz="half" idx="2"/>
          </p:nvPr>
        </p:nvSpPr>
        <p:spPr>
          <a:xfrm>
            <a:off x="839788" y="1995055"/>
            <a:ext cx="5847451" cy="4194608"/>
          </a:xfrm>
        </p:spPr>
        <p:txBody>
          <a:bodyPr>
            <a:normAutofit/>
          </a:bodyPr>
          <a:lstStyle/>
          <a:p>
            <a:r>
              <a:rPr lang="en-US" sz="3600" dirty="0"/>
              <a:t>Oral temperature</a:t>
            </a:r>
          </a:p>
          <a:p>
            <a:r>
              <a:rPr lang="en-US" sz="3600" dirty="0"/>
              <a:t>Heart rate recovery</a:t>
            </a:r>
          </a:p>
          <a:p>
            <a:pPr marL="0" indent="0">
              <a:buNone/>
            </a:pPr>
            <a:endParaRPr lang="en-US" sz="1100" dirty="0"/>
          </a:p>
          <a:p>
            <a:r>
              <a:rPr lang="en-US" sz="3600" dirty="0"/>
              <a:t>Additional measures to help reduce dehydration</a:t>
            </a:r>
          </a:p>
          <a:p>
            <a:pPr lvl="1"/>
            <a:r>
              <a:rPr lang="en-US" sz="3200" dirty="0"/>
              <a:t>Body weight</a:t>
            </a:r>
          </a:p>
          <a:p>
            <a:pPr lvl="1"/>
            <a:r>
              <a:rPr lang="en-US" sz="3200" dirty="0"/>
              <a:t>Urine color</a:t>
            </a:r>
          </a:p>
        </p:txBody>
      </p:sp>
      <p:sp>
        <p:nvSpPr>
          <p:cNvPr id="5" name="Text Placeholder 4"/>
          <p:cNvSpPr>
            <a:spLocks noGrp="1"/>
          </p:cNvSpPr>
          <p:nvPr>
            <p:ph type="body" sz="quarter" idx="3"/>
          </p:nvPr>
        </p:nvSpPr>
        <p:spPr>
          <a:xfrm>
            <a:off x="6966672" y="1905917"/>
            <a:ext cx="4831305" cy="501093"/>
          </a:xfrm>
        </p:spPr>
        <p:txBody>
          <a:bodyPr>
            <a:normAutofit fontScale="92500"/>
          </a:bodyPr>
          <a:lstStyle/>
          <a:p>
            <a:r>
              <a:rPr lang="en-US" sz="2000" dirty="0"/>
              <a:t>Oral temperature monitoring (US ARMY DOD)</a:t>
            </a:r>
          </a:p>
        </p:txBody>
      </p:sp>
      <p:pic>
        <p:nvPicPr>
          <p:cNvPr id="8" name="Content Placeholder 7" descr="Oral temperature monitoring (US ARMY DOD)&#10;" title="Oral temperature monitoring (US ARMY DOD)"/>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6966672" y="2522863"/>
            <a:ext cx="4831305" cy="4047047"/>
          </a:xfrm>
        </p:spPr>
      </p:pic>
    </p:spTree>
    <p:extLst>
      <p:ext uri="{BB962C8B-B14F-4D97-AF65-F5344CB8AC3E}">
        <p14:creationId xmlns:p14="http://schemas.microsoft.com/office/powerpoint/2010/main" val="38686612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Oral temperature</a:t>
            </a:r>
          </a:p>
        </p:txBody>
      </p:sp>
      <p:sp>
        <p:nvSpPr>
          <p:cNvPr id="4" name="Content Placeholder 3"/>
          <p:cNvSpPr>
            <a:spLocks noGrp="1"/>
          </p:cNvSpPr>
          <p:nvPr>
            <p:ph sz="half" idx="2"/>
          </p:nvPr>
        </p:nvSpPr>
        <p:spPr>
          <a:xfrm>
            <a:off x="839788" y="1681163"/>
            <a:ext cx="8172010" cy="4508500"/>
          </a:xfrm>
        </p:spPr>
        <p:txBody>
          <a:bodyPr>
            <a:normAutofit fontScale="92500"/>
          </a:bodyPr>
          <a:lstStyle/>
          <a:p>
            <a:r>
              <a:rPr lang="en-US" dirty="0"/>
              <a:t>It is important to make sure the thermometer is stored in a cool environment and not exposed to temperatures above 95 </a:t>
            </a:r>
            <a:r>
              <a:rPr lang="en-US" dirty="0">
                <a:sym typeface="Symbol" panose="05050102010706020507" pitchFamily="18" charset="2"/>
              </a:rPr>
              <a:t></a:t>
            </a:r>
            <a:r>
              <a:rPr lang="en-US" dirty="0"/>
              <a:t>F.  </a:t>
            </a:r>
          </a:p>
          <a:p>
            <a:r>
              <a:rPr lang="en-US" dirty="0"/>
              <a:t>Readings should not be taken be taken within 15-minutes of consuming hot or cool liquids and foods or if breathing heavy (mouth breathing). </a:t>
            </a:r>
          </a:p>
          <a:p>
            <a:r>
              <a:rPr lang="en-US" dirty="0"/>
              <a:t>Oral temperatures should not exceed 99.5 </a:t>
            </a:r>
            <a:r>
              <a:rPr lang="en-US" dirty="0">
                <a:sym typeface="Symbol" panose="05050102010706020507" pitchFamily="18" charset="2"/>
              </a:rPr>
              <a:t></a:t>
            </a:r>
            <a:r>
              <a:rPr lang="en-US" dirty="0"/>
              <a:t>F.  </a:t>
            </a:r>
          </a:p>
          <a:p>
            <a:r>
              <a:rPr lang="en-US" dirty="0"/>
              <a:t>As a precautionary measure, when the oral temperature is elevated above 99.1 </a:t>
            </a:r>
            <a:r>
              <a:rPr lang="en-US" dirty="0">
                <a:sym typeface="Symbol" panose="05050102010706020507" pitchFamily="18" charset="2"/>
              </a:rPr>
              <a:t></a:t>
            </a:r>
            <a:r>
              <a:rPr lang="en-US" dirty="0"/>
              <a:t>F, adjust the work-rest schedule to increase the frequency and duration of rest breaks or take other preventative measures.  </a:t>
            </a:r>
          </a:p>
        </p:txBody>
      </p:sp>
      <p:sp>
        <p:nvSpPr>
          <p:cNvPr id="5" name="Text Placeholder 4"/>
          <p:cNvSpPr>
            <a:spLocks noGrp="1"/>
          </p:cNvSpPr>
          <p:nvPr>
            <p:ph type="body" sz="quarter" idx="3"/>
          </p:nvPr>
        </p:nvSpPr>
        <p:spPr>
          <a:xfrm>
            <a:off x="9738911" y="1551854"/>
            <a:ext cx="1900926" cy="823912"/>
          </a:xfrm>
        </p:spPr>
        <p:txBody>
          <a:bodyPr>
            <a:noAutofit/>
          </a:bodyPr>
          <a:lstStyle/>
          <a:p>
            <a:pPr algn="ctr"/>
            <a:r>
              <a:rPr lang="en-US" sz="1600" dirty="0"/>
              <a:t>Oral thermometer (Stock Photo)</a:t>
            </a:r>
          </a:p>
        </p:txBody>
      </p:sp>
      <p:pic>
        <p:nvPicPr>
          <p:cNvPr id="3" name="Content Placeholder 2" descr="Oral thermometer (Open Source)&#10;" title="Oral thermometer (Open Source)"/>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882645" y="2602258"/>
            <a:ext cx="1842293" cy="3684587"/>
          </a:xfrm>
        </p:spPr>
      </p:pic>
    </p:spTree>
    <p:extLst>
      <p:ext uri="{BB962C8B-B14F-4D97-AF65-F5344CB8AC3E}">
        <p14:creationId xmlns:p14="http://schemas.microsoft.com/office/powerpoint/2010/main" val="194281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7410"/>
          </a:xfrm>
        </p:spPr>
        <p:txBody>
          <a:bodyPr>
            <a:noAutofit/>
          </a:bodyPr>
          <a:lstStyle/>
          <a:p>
            <a:r>
              <a:rPr lang="en-US" sz="4800" b="1" dirty="0"/>
              <a:t>Heat-Illness Statistics</a:t>
            </a:r>
          </a:p>
        </p:txBody>
      </p:sp>
      <p:sp>
        <p:nvSpPr>
          <p:cNvPr id="3" name="Content Placeholder 2"/>
          <p:cNvSpPr>
            <a:spLocks noGrp="1"/>
          </p:cNvSpPr>
          <p:nvPr>
            <p:ph sz="half" idx="1"/>
          </p:nvPr>
        </p:nvSpPr>
        <p:spPr>
          <a:xfrm>
            <a:off x="918531" y="1002536"/>
            <a:ext cx="10354937" cy="355715"/>
          </a:xfrm>
        </p:spPr>
        <p:txBody>
          <a:bodyPr>
            <a:noAutofit/>
          </a:bodyPr>
          <a:lstStyle/>
          <a:p>
            <a:pPr marL="0" indent="0">
              <a:buNone/>
            </a:pPr>
            <a:r>
              <a:rPr lang="en-US" sz="2000" i="1" dirty="0"/>
              <a:t>OSHA reported heat-related fatalities among outdoor workers (not all workers) 2008 to 2014</a:t>
            </a:r>
          </a:p>
        </p:txBody>
      </p:sp>
      <p:pic>
        <p:nvPicPr>
          <p:cNvPr id="10" name="Content Placeholder 9" descr="OSHA reported heat-related fatalities among outdoor workers between 2008 and 2014&#10;" title="OSHA reported heat-related fatalities among outdoor workers between 2008 and 201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828800" y="1428986"/>
            <a:ext cx="8813493" cy="5325599"/>
          </a:xfrm>
        </p:spPr>
      </p:pic>
      <p:sp>
        <p:nvSpPr>
          <p:cNvPr id="6" name="Text Placeholder 5"/>
          <p:cNvSpPr>
            <a:spLocks noGrp="1"/>
          </p:cNvSpPr>
          <p:nvPr>
            <p:ph type="body" sz="quarter" idx="13"/>
          </p:nvPr>
        </p:nvSpPr>
        <p:spPr>
          <a:xfrm>
            <a:off x="9838683" y="5231484"/>
            <a:ext cx="1673321" cy="322263"/>
          </a:xfrm>
        </p:spPr>
        <p:txBody>
          <a:bodyPr>
            <a:normAutofit fontScale="70000" lnSpcReduction="20000"/>
          </a:bodyPr>
          <a:lstStyle/>
          <a:p>
            <a:pPr marL="0" indent="0">
              <a:buNone/>
            </a:pPr>
            <a:r>
              <a:rPr lang="en-US" dirty="0"/>
              <a:t>Source: OSHA</a:t>
            </a:r>
          </a:p>
        </p:txBody>
      </p:sp>
    </p:spTree>
    <p:extLst>
      <p:ext uri="{BB962C8B-B14F-4D97-AF65-F5344CB8AC3E}">
        <p14:creationId xmlns:p14="http://schemas.microsoft.com/office/powerpoint/2010/main" val="474058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662781"/>
          </a:xfrm>
        </p:spPr>
        <p:txBody>
          <a:bodyPr>
            <a:normAutofit fontScale="90000"/>
          </a:bodyPr>
          <a:lstStyle/>
          <a:p>
            <a:pPr lvl="0"/>
            <a:r>
              <a:rPr lang="en-US" b="1" dirty="0"/>
              <a:t>Heart Rate Recovery</a:t>
            </a:r>
          </a:p>
        </p:txBody>
      </p:sp>
      <p:sp>
        <p:nvSpPr>
          <p:cNvPr id="4" name="Content Placeholder 3"/>
          <p:cNvSpPr>
            <a:spLocks noGrp="1"/>
          </p:cNvSpPr>
          <p:nvPr>
            <p:ph sz="half" idx="2"/>
          </p:nvPr>
        </p:nvSpPr>
        <p:spPr>
          <a:xfrm>
            <a:off x="839788" y="1189037"/>
            <a:ext cx="11040194" cy="5350308"/>
          </a:xfrm>
        </p:spPr>
        <p:txBody>
          <a:bodyPr>
            <a:noAutofit/>
          </a:bodyPr>
          <a:lstStyle/>
          <a:p>
            <a:r>
              <a:rPr lang="en-US" dirty="0"/>
              <a:t>Take pulse rate readings at the beginning of a scheduled rest break.  </a:t>
            </a:r>
          </a:p>
          <a:p>
            <a:r>
              <a:rPr lang="en-US" dirty="0"/>
              <a:t>With the worker sitting and resting, collect an initial pulse rate reading (P1) and if it is above 110 bpm, then take readings at a two-minute (P2) and four-minute (P3) interval. </a:t>
            </a:r>
          </a:p>
          <a:p>
            <a:r>
              <a:rPr lang="en-US" dirty="0"/>
              <a:t>If pulse rate does not drop to below 110 bpm, then this indicates heat stress conditions are above an acceptable level.  The resting heart rate is too high, which indicates the work rate is too high for the individual.</a:t>
            </a:r>
          </a:p>
          <a:p>
            <a:r>
              <a:rPr lang="en-US" dirty="0"/>
              <a:t>With P1 above 110 bpm, if the difference between two-minute intervals is less than 10 bpm, then this also indicates heat stress conditions are above an acceptable level.  The heart rate is not effectively recovering at rest, which also indicates the work rate is too high for the individual.  It could also indicate dehydration.</a:t>
            </a:r>
          </a:p>
        </p:txBody>
      </p:sp>
    </p:spTree>
    <p:extLst>
      <p:ext uri="{BB962C8B-B14F-4D97-AF65-F5344CB8AC3E}">
        <p14:creationId xmlns:p14="http://schemas.microsoft.com/office/powerpoint/2010/main" val="29455195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Caution: Heart Rate Recovery</a:t>
            </a:r>
          </a:p>
        </p:txBody>
      </p:sp>
      <p:sp>
        <p:nvSpPr>
          <p:cNvPr id="4" name="Content Placeholder 3"/>
          <p:cNvSpPr>
            <a:spLocks noGrp="1"/>
          </p:cNvSpPr>
          <p:nvPr>
            <p:ph sz="half" idx="2"/>
          </p:nvPr>
        </p:nvSpPr>
        <p:spPr>
          <a:xfrm>
            <a:off x="839788" y="1654911"/>
            <a:ext cx="7936222" cy="3684588"/>
          </a:xfrm>
        </p:spPr>
        <p:txBody>
          <a:bodyPr>
            <a:noAutofit/>
          </a:bodyPr>
          <a:lstStyle/>
          <a:p>
            <a:r>
              <a:rPr lang="en-US" sz="3200" dirty="0"/>
              <a:t>There can be variation among individuals and some may exhibit much lower or higher resting pulse rates.  A qualified medical provider should examine individuals with pre-work pulse rates above 100 bpm when at normal rest.  High resting pulse rates could be indicative of an underlying medical condition.</a:t>
            </a:r>
          </a:p>
        </p:txBody>
      </p:sp>
      <p:sp>
        <p:nvSpPr>
          <p:cNvPr id="5" name="Text Placeholder 4"/>
          <p:cNvSpPr>
            <a:spLocks noGrp="1"/>
          </p:cNvSpPr>
          <p:nvPr>
            <p:ph type="body" sz="quarter" idx="3"/>
          </p:nvPr>
        </p:nvSpPr>
        <p:spPr>
          <a:xfrm>
            <a:off x="9434513" y="4515587"/>
            <a:ext cx="2066422" cy="823912"/>
          </a:xfrm>
        </p:spPr>
        <p:txBody>
          <a:bodyPr>
            <a:normAutofit fontScale="92500"/>
          </a:bodyPr>
          <a:lstStyle/>
          <a:p>
            <a:pPr algn="ctr"/>
            <a:r>
              <a:rPr lang="en-US" dirty="0"/>
              <a:t>Medical symbol (Clipart)</a:t>
            </a:r>
          </a:p>
        </p:txBody>
      </p:sp>
      <p:pic>
        <p:nvPicPr>
          <p:cNvPr id="3" name="Content Placeholder 2" descr="Medical symbol (Clipart)&#10;" title="Medical symbol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496174" y="1787405"/>
            <a:ext cx="1943100" cy="2420641"/>
          </a:xfrm>
        </p:spPr>
      </p:pic>
    </p:spTree>
    <p:extLst>
      <p:ext uri="{BB962C8B-B14F-4D97-AF65-F5344CB8AC3E}">
        <p14:creationId xmlns:p14="http://schemas.microsoft.com/office/powerpoint/2010/main" val="28739509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 Exercise #1 </a:t>
            </a:r>
            <a:br>
              <a:rPr lang="en-US" b="1" dirty="0"/>
            </a:br>
            <a:r>
              <a:rPr lang="en-US" b="1" dirty="0"/>
              <a:t>Body Temperature and Heart Rate Recovery</a:t>
            </a:r>
          </a:p>
        </p:txBody>
      </p:sp>
      <p:sp>
        <p:nvSpPr>
          <p:cNvPr id="3" name="Text Placeholder 2"/>
          <p:cNvSpPr>
            <a:spLocks noGrp="1"/>
          </p:cNvSpPr>
          <p:nvPr>
            <p:ph type="body" idx="1"/>
          </p:nvPr>
        </p:nvSpPr>
        <p:spPr/>
        <p:txBody>
          <a:bodyPr>
            <a:normAutofit/>
          </a:bodyPr>
          <a:lstStyle/>
          <a:p>
            <a:r>
              <a:rPr lang="en-US" sz="3200" dirty="0"/>
              <a:t>Worker #1</a:t>
            </a:r>
          </a:p>
        </p:txBody>
      </p:sp>
      <p:sp>
        <p:nvSpPr>
          <p:cNvPr id="4" name="Content Placeholder 3"/>
          <p:cNvSpPr>
            <a:spLocks noGrp="1"/>
          </p:cNvSpPr>
          <p:nvPr>
            <p:ph sz="half" idx="2"/>
          </p:nvPr>
        </p:nvSpPr>
        <p:spPr/>
        <p:txBody>
          <a:bodyPr>
            <a:normAutofit/>
          </a:bodyPr>
          <a:lstStyle/>
          <a:p>
            <a:r>
              <a:rPr lang="en-US" sz="3600" dirty="0"/>
              <a:t>Oral temperature 98.9 °F</a:t>
            </a:r>
          </a:p>
          <a:p>
            <a:r>
              <a:rPr lang="en-US" sz="3600" dirty="0"/>
              <a:t>Heart rate</a:t>
            </a:r>
          </a:p>
          <a:p>
            <a:pPr lvl="1"/>
            <a:r>
              <a:rPr lang="en-US" sz="3200" dirty="0"/>
              <a:t>P1: 140 bpm</a:t>
            </a:r>
          </a:p>
          <a:p>
            <a:pPr lvl="1"/>
            <a:r>
              <a:rPr lang="en-US" sz="3200" dirty="0"/>
              <a:t>P2: 115 bpm</a:t>
            </a:r>
          </a:p>
          <a:p>
            <a:pPr lvl="1"/>
            <a:r>
              <a:rPr lang="en-US" sz="3200" dirty="0"/>
              <a:t>P3: 95 bpm</a:t>
            </a:r>
          </a:p>
          <a:p>
            <a:pPr marL="457200" lvl="1" indent="0">
              <a:buNone/>
            </a:pPr>
            <a:endParaRPr lang="en-US" sz="3200" dirty="0"/>
          </a:p>
        </p:txBody>
      </p:sp>
      <p:sp>
        <p:nvSpPr>
          <p:cNvPr id="5" name="Text Placeholder 4"/>
          <p:cNvSpPr>
            <a:spLocks noGrp="1"/>
          </p:cNvSpPr>
          <p:nvPr>
            <p:ph type="body" sz="quarter" idx="3"/>
          </p:nvPr>
        </p:nvSpPr>
        <p:spPr/>
        <p:txBody>
          <a:bodyPr>
            <a:normAutofit/>
          </a:bodyPr>
          <a:lstStyle/>
          <a:p>
            <a:r>
              <a:rPr lang="en-US" sz="3200" dirty="0"/>
              <a:t>Worker #2</a:t>
            </a:r>
          </a:p>
        </p:txBody>
      </p:sp>
      <p:sp>
        <p:nvSpPr>
          <p:cNvPr id="6" name="Content Placeholder 5"/>
          <p:cNvSpPr>
            <a:spLocks noGrp="1"/>
          </p:cNvSpPr>
          <p:nvPr>
            <p:ph sz="quarter" idx="4"/>
          </p:nvPr>
        </p:nvSpPr>
        <p:spPr/>
        <p:txBody>
          <a:bodyPr>
            <a:normAutofit/>
          </a:bodyPr>
          <a:lstStyle/>
          <a:p>
            <a:r>
              <a:rPr lang="en-US" sz="3600" dirty="0"/>
              <a:t>Oral temperature 99.4 °F</a:t>
            </a:r>
          </a:p>
          <a:p>
            <a:r>
              <a:rPr lang="en-US" sz="3600" dirty="0"/>
              <a:t>Heart rate</a:t>
            </a:r>
          </a:p>
          <a:p>
            <a:pPr lvl="1"/>
            <a:r>
              <a:rPr lang="en-US" sz="3200" dirty="0"/>
              <a:t>P1: 125 bpm</a:t>
            </a:r>
          </a:p>
          <a:p>
            <a:pPr lvl="1"/>
            <a:r>
              <a:rPr lang="en-US" sz="3200" dirty="0"/>
              <a:t>P2: 120 bpm</a:t>
            </a:r>
          </a:p>
          <a:p>
            <a:pPr lvl="1"/>
            <a:r>
              <a:rPr lang="en-US" sz="3200" dirty="0"/>
              <a:t>P3: 118 bpm</a:t>
            </a:r>
          </a:p>
          <a:p>
            <a:endParaRPr lang="en-US" sz="3600" dirty="0"/>
          </a:p>
        </p:txBody>
      </p:sp>
    </p:spTree>
    <p:extLst>
      <p:ext uri="{BB962C8B-B14F-4D97-AF65-F5344CB8AC3E}">
        <p14:creationId xmlns:p14="http://schemas.microsoft.com/office/powerpoint/2010/main" val="38632455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600100"/>
          </a:xfrm>
        </p:spPr>
        <p:txBody>
          <a:bodyPr>
            <a:normAutofit fontScale="90000"/>
          </a:bodyPr>
          <a:lstStyle/>
          <a:p>
            <a:r>
              <a:rPr lang="en-US" b="1" dirty="0"/>
              <a:t>Class Exercise #1 </a:t>
            </a:r>
            <a:br>
              <a:rPr lang="en-US" b="1" dirty="0"/>
            </a:br>
            <a:r>
              <a:rPr lang="en-US" sz="4000" b="1" i="1" dirty="0"/>
              <a:t>What is your assessment for each worker?</a:t>
            </a:r>
            <a:br>
              <a:rPr lang="en-US" sz="4000" b="1" i="1" dirty="0"/>
            </a:br>
            <a:r>
              <a:rPr lang="en-US" sz="4000" b="1" i="1" dirty="0"/>
              <a:t>Can they return to normal duties?</a:t>
            </a:r>
          </a:p>
        </p:txBody>
      </p:sp>
      <p:sp>
        <p:nvSpPr>
          <p:cNvPr id="3" name="Text Placeholder 2"/>
          <p:cNvSpPr>
            <a:spLocks noGrp="1"/>
          </p:cNvSpPr>
          <p:nvPr>
            <p:ph type="body" idx="1"/>
          </p:nvPr>
        </p:nvSpPr>
        <p:spPr>
          <a:xfrm>
            <a:off x="1356113" y="1965225"/>
            <a:ext cx="5157787" cy="823912"/>
          </a:xfrm>
        </p:spPr>
        <p:txBody>
          <a:bodyPr>
            <a:normAutofit/>
          </a:bodyPr>
          <a:lstStyle/>
          <a:p>
            <a:r>
              <a:rPr lang="en-US" sz="3200" dirty="0"/>
              <a:t>Worker #1</a:t>
            </a:r>
          </a:p>
        </p:txBody>
      </p:sp>
      <p:sp>
        <p:nvSpPr>
          <p:cNvPr id="4" name="Content Placeholder 3"/>
          <p:cNvSpPr>
            <a:spLocks noGrp="1"/>
          </p:cNvSpPr>
          <p:nvPr>
            <p:ph sz="half" idx="2"/>
          </p:nvPr>
        </p:nvSpPr>
        <p:spPr>
          <a:xfrm>
            <a:off x="1352743" y="2789137"/>
            <a:ext cx="5157787" cy="3684588"/>
          </a:xfrm>
        </p:spPr>
        <p:txBody>
          <a:bodyPr>
            <a:normAutofit/>
          </a:bodyPr>
          <a:lstStyle/>
          <a:p>
            <a:pPr marL="0" indent="0">
              <a:buNone/>
            </a:pPr>
            <a:r>
              <a:rPr lang="en-US" sz="3600" dirty="0"/>
              <a:t>___________________________________________________________________________________________________________________________________________________</a:t>
            </a:r>
          </a:p>
        </p:txBody>
      </p:sp>
      <p:sp>
        <p:nvSpPr>
          <p:cNvPr id="5" name="Text Placeholder 4"/>
          <p:cNvSpPr>
            <a:spLocks noGrp="1"/>
          </p:cNvSpPr>
          <p:nvPr>
            <p:ph type="body" sz="quarter" idx="3"/>
          </p:nvPr>
        </p:nvSpPr>
        <p:spPr>
          <a:xfrm>
            <a:off x="6688525" y="1965225"/>
            <a:ext cx="5183188" cy="823912"/>
          </a:xfrm>
        </p:spPr>
        <p:txBody>
          <a:bodyPr>
            <a:normAutofit/>
          </a:bodyPr>
          <a:lstStyle/>
          <a:p>
            <a:r>
              <a:rPr lang="en-US" sz="3200" dirty="0"/>
              <a:t>Worker #2</a:t>
            </a:r>
          </a:p>
        </p:txBody>
      </p:sp>
      <p:sp>
        <p:nvSpPr>
          <p:cNvPr id="6" name="Content Placeholder 5"/>
          <p:cNvSpPr>
            <a:spLocks noGrp="1"/>
          </p:cNvSpPr>
          <p:nvPr>
            <p:ph sz="quarter" idx="4"/>
          </p:nvPr>
        </p:nvSpPr>
        <p:spPr>
          <a:xfrm>
            <a:off x="6707382" y="2789137"/>
            <a:ext cx="5183188" cy="3684588"/>
          </a:xfrm>
        </p:spPr>
        <p:txBody>
          <a:bodyPr>
            <a:normAutofit/>
          </a:bodyPr>
          <a:lstStyle/>
          <a:p>
            <a:pPr marL="0" indent="0">
              <a:buNone/>
            </a:pPr>
            <a:r>
              <a:rPr lang="en-US" sz="3600" dirty="0"/>
              <a:t>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4321554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77" y="442244"/>
            <a:ext cx="10515600" cy="901814"/>
          </a:xfrm>
        </p:spPr>
        <p:txBody>
          <a:bodyPr>
            <a:normAutofit fontScale="90000"/>
          </a:bodyPr>
          <a:lstStyle/>
          <a:p>
            <a:r>
              <a:rPr lang="en-US" b="1" dirty="0"/>
              <a:t>Hierarchy of Controls </a:t>
            </a:r>
            <a:r>
              <a:rPr lang="en-US" dirty="0"/>
              <a:t>– a combination of several is always recommended</a:t>
            </a:r>
          </a:p>
        </p:txBody>
      </p:sp>
      <p:graphicFrame>
        <p:nvGraphicFramePr>
          <p:cNvPr id="8" name="Content Placeholder 7" descr="Hierarchy of Controls" title="Hierarchy of Controls"/>
          <p:cNvGraphicFramePr>
            <a:graphicFrameLocks noGrp="1"/>
          </p:cNvGraphicFramePr>
          <p:nvPr>
            <p:ph sz="quarter" idx="4"/>
            <p:extLst>
              <p:ext uri="{D42A27DB-BD31-4B8C-83A1-F6EECF244321}">
                <p14:modId xmlns:p14="http://schemas.microsoft.com/office/powerpoint/2010/main" val="1308880704"/>
              </p:ext>
            </p:extLst>
          </p:nvPr>
        </p:nvGraphicFramePr>
        <p:xfrm>
          <a:off x="672029" y="969485"/>
          <a:ext cx="11237205" cy="5684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26219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54075"/>
          </a:xfrm>
        </p:spPr>
        <p:txBody>
          <a:bodyPr/>
          <a:lstStyle/>
          <a:p>
            <a:r>
              <a:rPr lang="en-US" b="1" dirty="0"/>
              <a:t>Engineering Controls</a:t>
            </a:r>
            <a:endParaRPr lang="en-US" dirty="0"/>
          </a:p>
        </p:txBody>
      </p:sp>
      <p:sp>
        <p:nvSpPr>
          <p:cNvPr id="4" name="Content Placeholder 3"/>
          <p:cNvSpPr>
            <a:spLocks noGrp="1"/>
          </p:cNvSpPr>
          <p:nvPr>
            <p:ph sz="half" idx="2"/>
          </p:nvPr>
        </p:nvSpPr>
        <p:spPr>
          <a:xfrm>
            <a:off x="1182255" y="1219200"/>
            <a:ext cx="10677235" cy="5375564"/>
          </a:xfrm>
        </p:spPr>
        <p:txBody>
          <a:bodyPr>
            <a:noAutofit/>
          </a:bodyPr>
          <a:lstStyle/>
          <a:p>
            <a:pPr marL="514350" lvl="0" indent="-514350">
              <a:buFont typeface="+mj-lt"/>
              <a:buAutoNum type="arabicPeriod"/>
            </a:pPr>
            <a:r>
              <a:rPr lang="en-US" sz="2400" dirty="0"/>
              <a:t>Reduce physical exertion and physical demands of work through use of powered tools and equipment, especially for tasks involving heavy lifting.</a:t>
            </a:r>
          </a:p>
          <a:p>
            <a:pPr marL="514350" lvl="0" indent="-514350">
              <a:buFont typeface="+mj-lt"/>
              <a:buAutoNum type="arabicPeriod"/>
            </a:pPr>
            <a:r>
              <a:rPr lang="en-US" sz="2400" dirty="0"/>
              <a:t>Reduce radiant heat loading from the sun or other sources of radiant heat (e.g., furnaces, combustion engines and compressors, hot surfaces, heated transfer lines, windows receiving intense sun, etc.).  Place line-of-sight, reflective barriers between the heat source and workers.  Insulate hot surfaces, such as furnaces.</a:t>
            </a:r>
          </a:p>
          <a:p>
            <a:pPr marL="514350" lvl="0" indent="-514350">
              <a:buFont typeface="+mj-lt"/>
              <a:buAutoNum type="arabicPeriod"/>
            </a:pPr>
            <a:r>
              <a:rPr lang="en-US" sz="2400" dirty="0"/>
              <a:t>If air temperatures are below 95 </a:t>
            </a:r>
            <a:r>
              <a:rPr lang="en-US" sz="2400" dirty="0">
                <a:sym typeface="Symbol" panose="05050102010706020507" pitchFamily="18" charset="2"/>
              </a:rPr>
              <a:t></a:t>
            </a:r>
            <a:r>
              <a:rPr lang="en-US" sz="2400" dirty="0"/>
              <a:t>F, then increase air speed across skin using fans or air movers, to increase evaporative cooling from skin.</a:t>
            </a:r>
          </a:p>
          <a:p>
            <a:pPr marL="514350" lvl="0" indent="-514350">
              <a:buFont typeface="+mj-lt"/>
              <a:buAutoNum type="arabicPeriod"/>
            </a:pPr>
            <a:r>
              <a:rPr lang="en-US" sz="2400" dirty="0"/>
              <a:t>If air temperatures are above 95 </a:t>
            </a:r>
            <a:r>
              <a:rPr lang="en-US" sz="2400" dirty="0">
                <a:sym typeface="Symbol" panose="05050102010706020507" pitchFamily="18" charset="2"/>
              </a:rPr>
              <a:t></a:t>
            </a:r>
            <a:r>
              <a:rPr lang="en-US" sz="2400" dirty="0"/>
              <a:t>F, then reduce air speed across skin, to reduce convective heat transfer from air to skin.</a:t>
            </a:r>
          </a:p>
          <a:p>
            <a:pPr marL="514350" lvl="0" indent="-514350">
              <a:buFont typeface="+mj-lt"/>
              <a:buAutoNum type="arabicPeriod"/>
            </a:pPr>
            <a:r>
              <a:rPr lang="en-US" sz="2400" dirty="0"/>
              <a:t>If humidity is below 50%, then evaporative coolers and portable fans with water mist systems can be used to effectively cool the air by about 10 to 20 </a:t>
            </a:r>
            <a:r>
              <a:rPr lang="en-US" sz="2400" dirty="0">
                <a:sym typeface="Symbol" panose="05050102010706020507" pitchFamily="18" charset="2"/>
              </a:rPr>
              <a:t></a:t>
            </a:r>
            <a:r>
              <a:rPr lang="en-US" sz="2400" dirty="0"/>
              <a:t>F.</a:t>
            </a:r>
          </a:p>
          <a:p>
            <a:pPr marL="514350" lvl="0" indent="-514350">
              <a:buFont typeface="+mj-lt"/>
              <a:buAutoNum type="arabicPeriod"/>
            </a:pPr>
            <a:r>
              <a:rPr lang="en-US" sz="2400" dirty="0"/>
              <a:t>Decrease humidity to below 50% to increase evaporative cooling from sweating.</a:t>
            </a:r>
          </a:p>
        </p:txBody>
      </p:sp>
    </p:spTree>
    <p:extLst>
      <p:ext uri="{BB962C8B-B14F-4D97-AF65-F5344CB8AC3E}">
        <p14:creationId xmlns:p14="http://schemas.microsoft.com/office/powerpoint/2010/main" val="1886684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Engineering Controls</a:t>
            </a:r>
          </a:p>
        </p:txBody>
      </p:sp>
      <p:sp>
        <p:nvSpPr>
          <p:cNvPr id="3" name="Text Placeholder 2"/>
          <p:cNvSpPr>
            <a:spLocks noGrp="1"/>
          </p:cNvSpPr>
          <p:nvPr>
            <p:ph type="body" idx="1"/>
          </p:nvPr>
        </p:nvSpPr>
        <p:spPr>
          <a:xfrm>
            <a:off x="839788" y="1936751"/>
            <a:ext cx="5157787" cy="823912"/>
          </a:xfrm>
        </p:spPr>
        <p:txBody>
          <a:bodyPr/>
          <a:lstStyle/>
          <a:p>
            <a:pPr algn="ctr"/>
            <a:r>
              <a:rPr lang="en-US" dirty="0"/>
              <a:t>Misting fan (Wikimedia Creative Commons by Tdorante10)</a:t>
            </a:r>
          </a:p>
        </p:txBody>
      </p:sp>
      <p:sp>
        <p:nvSpPr>
          <p:cNvPr id="5" name="Text Placeholder 4"/>
          <p:cNvSpPr>
            <a:spLocks noGrp="1"/>
          </p:cNvSpPr>
          <p:nvPr>
            <p:ph type="body" sz="quarter" idx="3"/>
          </p:nvPr>
        </p:nvSpPr>
        <p:spPr/>
        <p:txBody>
          <a:bodyPr/>
          <a:lstStyle/>
          <a:p>
            <a:pPr algn="ctr"/>
            <a:r>
              <a:rPr lang="en-US" dirty="0"/>
              <a:t>Forklift (Clipart)</a:t>
            </a:r>
          </a:p>
        </p:txBody>
      </p:sp>
      <p:pic>
        <p:nvPicPr>
          <p:cNvPr id="8" name="Content Placeholder 7" descr="Forklift (Clipart)&#10;" title="Forklift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6931641" y="2620675"/>
            <a:ext cx="3224014" cy="3684588"/>
          </a:xfrm>
        </p:spPr>
      </p:pic>
      <p:pic>
        <p:nvPicPr>
          <p:cNvPr id="2050" name="Picture 2" descr="Misting fan (Wikimedia Creative Commons by Tdorante10)&#10; File:2018 New York ePrix td Saturday 006 - eVillage, Mist Fan.jpg" title="Misting fan (Wikimedia Creative Commons by Tdorante10)"/>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2027104" y="2842351"/>
            <a:ext cx="2985571" cy="374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1182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54075"/>
          </a:xfrm>
        </p:spPr>
        <p:txBody>
          <a:bodyPr/>
          <a:lstStyle/>
          <a:p>
            <a:r>
              <a:rPr lang="en-US" b="1" dirty="0"/>
              <a:t>Administrative Controls 1 - 5</a:t>
            </a:r>
          </a:p>
        </p:txBody>
      </p:sp>
      <p:sp>
        <p:nvSpPr>
          <p:cNvPr id="4" name="Content Placeholder 3"/>
          <p:cNvSpPr>
            <a:spLocks noGrp="1"/>
          </p:cNvSpPr>
          <p:nvPr>
            <p:ph sz="half" idx="2"/>
          </p:nvPr>
        </p:nvSpPr>
        <p:spPr>
          <a:xfrm>
            <a:off x="1182255" y="1219200"/>
            <a:ext cx="10501745" cy="5375564"/>
          </a:xfrm>
        </p:spPr>
        <p:txBody>
          <a:bodyPr>
            <a:noAutofit/>
          </a:bodyPr>
          <a:lstStyle/>
          <a:p>
            <a:pPr marL="514350" lvl="0" indent="-514350">
              <a:buFont typeface="+mj-lt"/>
              <a:buAutoNum type="arabicPeriod"/>
            </a:pPr>
            <a:r>
              <a:rPr lang="en-US" sz="3000" dirty="0"/>
              <a:t>Adjust work schedule to acclimate workers to heat.</a:t>
            </a:r>
          </a:p>
          <a:p>
            <a:pPr marL="514350" lvl="0" indent="-514350">
              <a:buFont typeface="+mj-lt"/>
              <a:buAutoNum type="arabicPeriod"/>
            </a:pPr>
            <a:r>
              <a:rPr lang="en-US" sz="3000" dirty="0"/>
              <a:t>Schedule work or work requiring heavy physical exertion during the coolest parts of the day.</a:t>
            </a:r>
          </a:p>
          <a:p>
            <a:pPr marL="514350" lvl="0" indent="-514350">
              <a:buFont typeface="+mj-lt"/>
              <a:buAutoNum type="arabicPeriod"/>
            </a:pPr>
            <a:r>
              <a:rPr lang="en-US" sz="3000" dirty="0"/>
              <a:t>Modify the work-rest schedule to shorten heat exposure periods by including frequent rest breaks. Shorter, more frequent breaks are more effective than longer, less frequent rest breaks. </a:t>
            </a:r>
          </a:p>
          <a:p>
            <a:pPr marL="514350" lvl="0" indent="-514350">
              <a:buFont typeface="+mj-lt"/>
              <a:buAutoNum type="arabicPeriod"/>
            </a:pPr>
            <a:r>
              <a:rPr lang="en-US" sz="3000" dirty="0"/>
              <a:t>Encourage adequate water intake at frequent intervals to prevent dehydration (e.g., one 8-ounce cup of cool water or an electrolyte replacement fluid every 15-20 minutes).</a:t>
            </a:r>
          </a:p>
          <a:p>
            <a:pPr marL="514350" lvl="0" indent="-514350">
              <a:buFont typeface="+mj-lt"/>
              <a:buAutoNum type="arabicPeriod"/>
            </a:pPr>
            <a:r>
              <a:rPr lang="en-US" sz="3000" dirty="0"/>
              <a:t>Use a shaded and cool space nearby for rest and water breaks.</a:t>
            </a:r>
          </a:p>
        </p:txBody>
      </p:sp>
    </p:spTree>
    <p:extLst>
      <p:ext uri="{BB962C8B-B14F-4D97-AF65-F5344CB8AC3E}">
        <p14:creationId xmlns:p14="http://schemas.microsoft.com/office/powerpoint/2010/main" val="13050505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659444"/>
          </a:xfrm>
        </p:spPr>
        <p:txBody>
          <a:bodyPr>
            <a:normAutofit fontScale="90000"/>
          </a:bodyPr>
          <a:lstStyle/>
          <a:p>
            <a:r>
              <a:rPr lang="en-US" dirty="0"/>
              <a:t>Water for Remote Job Sites</a:t>
            </a:r>
          </a:p>
        </p:txBody>
      </p:sp>
      <p:sp>
        <p:nvSpPr>
          <p:cNvPr id="4" name="Content Placeholder 3"/>
          <p:cNvSpPr>
            <a:spLocks noGrp="1"/>
          </p:cNvSpPr>
          <p:nvPr>
            <p:ph sz="half" idx="2"/>
          </p:nvPr>
        </p:nvSpPr>
        <p:spPr>
          <a:xfrm>
            <a:off x="839788" y="1112704"/>
            <a:ext cx="8478780" cy="5537478"/>
          </a:xfrm>
        </p:spPr>
        <p:txBody>
          <a:bodyPr>
            <a:noAutofit/>
          </a:bodyPr>
          <a:lstStyle/>
          <a:p>
            <a:r>
              <a:rPr lang="en-US" sz="2000" dirty="0"/>
              <a:t>Supervisor or foreman is responsible</a:t>
            </a:r>
            <a:endParaRPr lang="en-US" sz="2000" dirty="0">
              <a:solidFill>
                <a:srgbClr val="FF0000"/>
              </a:solidFill>
            </a:endParaRPr>
          </a:p>
          <a:p>
            <a:pPr lvl="1"/>
            <a:r>
              <a:rPr lang="en-US" sz="1800" dirty="0"/>
              <a:t>Ensure water containers are clean and sanitary</a:t>
            </a:r>
          </a:p>
          <a:p>
            <a:pPr lvl="1"/>
            <a:r>
              <a:rPr lang="en-US" sz="1800" dirty="0"/>
              <a:t>Ensure water containers are filled at a sanitary location</a:t>
            </a:r>
          </a:p>
          <a:p>
            <a:pPr lvl="1"/>
            <a:r>
              <a:rPr lang="en-US" sz="1800" dirty="0"/>
              <a:t>Provide sufficient disposable cups &amp; disposal receptacle</a:t>
            </a:r>
          </a:p>
          <a:p>
            <a:pPr lvl="1"/>
            <a:r>
              <a:rPr lang="en-US" sz="1800" dirty="0"/>
              <a:t>Ensure workers do not share cups and dispose properly</a:t>
            </a:r>
          </a:p>
          <a:p>
            <a:pPr lvl="1"/>
            <a:r>
              <a:rPr lang="en-US" sz="1800" dirty="0"/>
              <a:t>Prohibit workers from opening the cooler top to fill cups and instead have workers use the provided spigot.</a:t>
            </a:r>
          </a:p>
          <a:p>
            <a:r>
              <a:rPr lang="en-US" sz="2000" dirty="0"/>
              <a:t>Provide pure and cool potable water</a:t>
            </a:r>
          </a:p>
          <a:p>
            <a:pPr lvl="1"/>
            <a:r>
              <a:rPr lang="en-US" sz="1800" dirty="0"/>
              <a:t>Do not use water from irrigation, sprinklers or fire systems</a:t>
            </a:r>
          </a:p>
          <a:p>
            <a:pPr lvl="1"/>
            <a:r>
              <a:rPr lang="en-US" sz="1800" dirty="0"/>
              <a:t>Do not use water from a garden hose (may contain contaminants and/or microbes)</a:t>
            </a:r>
          </a:p>
          <a:p>
            <a:r>
              <a:rPr lang="en-US" sz="2000" dirty="0"/>
              <a:t>Water quantities need to be sufficient and at least 1 quart per worker per hour for the entire shift</a:t>
            </a:r>
          </a:p>
          <a:p>
            <a:r>
              <a:rPr lang="en-US" sz="2000" dirty="0"/>
              <a:t>Locate water containers as close as possible</a:t>
            </a:r>
          </a:p>
          <a:p>
            <a:r>
              <a:rPr lang="en-US" sz="2000" dirty="0"/>
              <a:t>Encourage workers to frequently drink water and not wait until thirsty</a:t>
            </a:r>
          </a:p>
          <a:p>
            <a:endParaRPr lang="en-US" sz="2000" dirty="0"/>
          </a:p>
          <a:p>
            <a:endParaRPr lang="en-US" sz="2000" dirty="0"/>
          </a:p>
          <a:p>
            <a:endParaRPr lang="en-US" sz="2000" dirty="0"/>
          </a:p>
        </p:txBody>
      </p:sp>
      <p:sp>
        <p:nvSpPr>
          <p:cNvPr id="5" name="Text Placeholder 4"/>
          <p:cNvSpPr>
            <a:spLocks noGrp="1"/>
          </p:cNvSpPr>
          <p:nvPr>
            <p:ph type="body" sz="quarter" idx="3"/>
          </p:nvPr>
        </p:nvSpPr>
        <p:spPr>
          <a:xfrm>
            <a:off x="9383989" y="4156364"/>
            <a:ext cx="2570603" cy="252158"/>
          </a:xfrm>
        </p:spPr>
        <p:txBody>
          <a:bodyPr>
            <a:normAutofit fontScale="92500" lnSpcReduction="10000"/>
          </a:bodyPr>
          <a:lstStyle/>
          <a:p>
            <a:pPr algn="ctr"/>
            <a:r>
              <a:rPr lang="en-US" sz="1400" dirty="0"/>
              <a:t>Water cooler (Source: Cal OSHA)</a:t>
            </a:r>
          </a:p>
        </p:txBody>
      </p:sp>
      <p:pic>
        <p:nvPicPr>
          <p:cNvPr id="7" name="Content Placeholder 6" descr="Water cooler (Source Cal OSHA)&#10;" title="Water cooler (Source Cal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9383990" y="768296"/>
            <a:ext cx="2570603" cy="3237056"/>
          </a:xfrm>
        </p:spPr>
      </p:pic>
    </p:spTree>
    <p:extLst>
      <p:ext uri="{BB962C8B-B14F-4D97-AF65-F5344CB8AC3E}">
        <p14:creationId xmlns:p14="http://schemas.microsoft.com/office/powerpoint/2010/main" val="36309332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Administrative Controls</a:t>
            </a:r>
          </a:p>
        </p:txBody>
      </p:sp>
      <p:sp>
        <p:nvSpPr>
          <p:cNvPr id="3" name="Text Placeholder 2"/>
          <p:cNvSpPr>
            <a:spLocks noGrp="1"/>
          </p:cNvSpPr>
          <p:nvPr>
            <p:ph type="body" idx="1"/>
          </p:nvPr>
        </p:nvSpPr>
        <p:spPr>
          <a:xfrm>
            <a:off x="1090671" y="1681163"/>
            <a:ext cx="4704202" cy="1075012"/>
          </a:xfrm>
        </p:spPr>
        <p:txBody>
          <a:bodyPr>
            <a:normAutofit lnSpcReduction="10000"/>
          </a:bodyPr>
          <a:lstStyle/>
          <a:p>
            <a:pPr algn="ctr"/>
            <a:r>
              <a:rPr lang="en-US" dirty="0"/>
              <a:t>Adjust work schedule to have heavy physical exertion at cooler times of day (Clipart)</a:t>
            </a:r>
          </a:p>
        </p:txBody>
      </p:sp>
      <p:pic>
        <p:nvPicPr>
          <p:cNvPr id="7" name="Content Placeholder 6" descr="Adjust work schedule to have heavy physical exertion at cooler times of day (Clipart)&#10;" title="Adjust work schedule to have heavy physical exertion at cooler times of day (Clipart)"/>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1827487" y="2954481"/>
            <a:ext cx="3182388" cy="3182388"/>
          </a:xfrm>
        </p:spPr>
      </p:pic>
      <p:sp>
        <p:nvSpPr>
          <p:cNvPr id="5" name="Text Placeholder 4"/>
          <p:cNvSpPr>
            <a:spLocks noGrp="1"/>
          </p:cNvSpPr>
          <p:nvPr>
            <p:ph type="body" sz="quarter" idx="3"/>
          </p:nvPr>
        </p:nvSpPr>
        <p:spPr>
          <a:xfrm>
            <a:off x="6172200" y="2056231"/>
            <a:ext cx="5183188" cy="823912"/>
          </a:xfrm>
        </p:spPr>
        <p:txBody>
          <a:bodyPr/>
          <a:lstStyle/>
          <a:p>
            <a:pPr algn="ctr"/>
            <a:r>
              <a:rPr lang="en-US" dirty="0"/>
              <a:t>Rest in shade (OSHA)</a:t>
            </a:r>
          </a:p>
        </p:txBody>
      </p:sp>
      <p:pic>
        <p:nvPicPr>
          <p:cNvPr id="8" name="Content Placeholder 7" descr="Rest in shade (OSHA)&#10;" title="Rest in shade (OSHA)"/>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a:stretch/>
        </p:blipFill>
        <p:spPr>
          <a:xfrm rot="5400000">
            <a:off x="7135570" y="1813882"/>
            <a:ext cx="3256446" cy="5763155"/>
          </a:xfrm>
        </p:spPr>
      </p:pic>
    </p:spTree>
    <p:extLst>
      <p:ext uri="{BB962C8B-B14F-4D97-AF65-F5344CB8AC3E}">
        <p14:creationId xmlns:p14="http://schemas.microsoft.com/office/powerpoint/2010/main" val="31978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2106"/>
          </a:xfrm>
        </p:spPr>
        <p:txBody>
          <a:bodyPr/>
          <a:lstStyle/>
          <a:p>
            <a:r>
              <a:rPr lang="en-US" dirty="0"/>
              <a:t>Statistics for Texas</a:t>
            </a:r>
          </a:p>
        </p:txBody>
      </p:sp>
      <p:sp>
        <p:nvSpPr>
          <p:cNvPr id="3" name="Content Placeholder 2" descr="Temperature-Related Deaths Texas, 2003-2008 &#10;" title="Temperature-Related Deaths Texas, 2003-2008 "/>
          <p:cNvSpPr>
            <a:spLocks noGrp="1"/>
          </p:cNvSpPr>
          <p:nvPr>
            <p:ph sz="half" idx="1"/>
          </p:nvPr>
        </p:nvSpPr>
        <p:spPr>
          <a:xfrm>
            <a:off x="838200" y="1354975"/>
            <a:ext cx="10774681" cy="4496851"/>
          </a:xfrm>
        </p:spPr>
        <p:txBody>
          <a:bodyPr>
            <a:normAutofit/>
          </a:bodyPr>
          <a:lstStyle/>
          <a:p>
            <a:r>
              <a:rPr lang="en-US" dirty="0"/>
              <a:t>Temperature-Related Deaths Texas, 2003-2008 </a:t>
            </a:r>
          </a:p>
          <a:p>
            <a:r>
              <a:rPr lang="en-US" dirty="0">
                <a:hlinkClick r:id="rId2" tooltip="Temperature-related Deaths"/>
              </a:rPr>
              <a:t>Temperature-related Deaths</a:t>
            </a:r>
            <a:endParaRPr lang="en-US" dirty="0"/>
          </a:p>
          <a:p>
            <a:r>
              <a:rPr lang="en-US" dirty="0"/>
              <a:t>439 heat-related deaths reported among Texas residents</a:t>
            </a:r>
          </a:p>
          <a:p>
            <a:pPr lvl="1"/>
            <a:r>
              <a:rPr lang="en-US" dirty="0"/>
              <a:t>Harris County 41</a:t>
            </a:r>
          </a:p>
          <a:p>
            <a:pPr lvl="1"/>
            <a:r>
              <a:rPr lang="en-US" dirty="0"/>
              <a:t>Fort Bend 3</a:t>
            </a:r>
          </a:p>
          <a:p>
            <a:pPr lvl="1"/>
            <a:r>
              <a:rPr lang="en-US" dirty="0"/>
              <a:t>Liberty 3</a:t>
            </a:r>
          </a:p>
          <a:p>
            <a:pPr lvl="1"/>
            <a:r>
              <a:rPr lang="en-US" dirty="0"/>
              <a:t>Montgomery 3</a:t>
            </a:r>
          </a:p>
          <a:p>
            <a:pPr lvl="1"/>
            <a:r>
              <a:rPr lang="en-US" dirty="0"/>
              <a:t>Brazoria 2</a:t>
            </a:r>
          </a:p>
          <a:p>
            <a:pPr lvl="1"/>
            <a:r>
              <a:rPr lang="en-US" dirty="0"/>
              <a:t>Galveston 2</a:t>
            </a:r>
          </a:p>
        </p:txBody>
      </p:sp>
      <p:pic>
        <p:nvPicPr>
          <p:cNvPr id="6" name="Content Placeholder 5" descr="Temperature-Related Deaths Texas, 2003-2008 &#10;" title="Temperature-Related Deaths Texas, 2003-2008 "/>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095702" y="3018622"/>
            <a:ext cx="6897950" cy="3157401"/>
          </a:xfrm>
        </p:spPr>
      </p:pic>
      <p:sp>
        <p:nvSpPr>
          <p:cNvPr id="5" name="Text Placeholder 4"/>
          <p:cNvSpPr>
            <a:spLocks noGrp="1"/>
          </p:cNvSpPr>
          <p:nvPr>
            <p:ph type="body" sz="quarter" idx="13"/>
          </p:nvPr>
        </p:nvSpPr>
        <p:spPr>
          <a:xfrm>
            <a:off x="5552208" y="6293354"/>
            <a:ext cx="6266877" cy="429722"/>
          </a:xfrm>
        </p:spPr>
        <p:txBody>
          <a:bodyPr>
            <a:normAutofit fontScale="55000" lnSpcReduction="20000"/>
          </a:bodyPr>
          <a:lstStyle/>
          <a:p>
            <a:pPr marL="0" indent="0">
              <a:buNone/>
            </a:pPr>
            <a:r>
              <a:rPr lang="en-US" dirty="0"/>
              <a:t>Source: Texas Health and Human Services (</a:t>
            </a:r>
            <a:r>
              <a:rPr lang="en-US" dirty="0">
                <a:hlinkClick r:id="rId2" tooltip="Temperature-related Deaths"/>
              </a:rPr>
              <a:t>Temperature-related Deaths</a:t>
            </a:r>
            <a:r>
              <a:rPr lang="en-US" dirty="0"/>
              <a:t>)</a:t>
            </a:r>
          </a:p>
        </p:txBody>
      </p:sp>
    </p:spTree>
    <p:extLst>
      <p:ext uri="{BB962C8B-B14F-4D97-AF65-F5344CB8AC3E}">
        <p14:creationId xmlns:p14="http://schemas.microsoft.com/office/powerpoint/2010/main" val="23787560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54075"/>
          </a:xfrm>
        </p:spPr>
        <p:txBody>
          <a:bodyPr/>
          <a:lstStyle/>
          <a:p>
            <a:r>
              <a:rPr lang="en-US" b="1" dirty="0"/>
              <a:t>Administrative Controls 6 - 11</a:t>
            </a:r>
          </a:p>
        </p:txBody>
      </p:sp>
      <p:sp>
        <p:nvSpPr>
          <p:cNvPr id="4" name="Content Placeholder 3"/>
          <p:cNvSpPr>
            <a:spLocks noGrp="1"/>
          </p:cNvSpPr>
          <p:nvPr>
            <p:ph sz="half" idx="2"/>
          </p:nvPr>
        </p:nvSpPr>
        <p:spPr>
          <a:xfrm>
            <a:off x="1182255" y="1394690"/>
            <a:ext cx="10677235" cy="5200073"/>
          </a:xfrm>
        </p:spPr>
        <p:txBody>
          <a:bodyPr>
            <a:noAutofit/>
          </a:bodyPr>
          <a:lstStyle/>
          <a:p>
            <a:pPr marL="514350" lvl="0" indent="-514350">
              <a:buFont typeface="+mj-lt"/>
              <a:buAutoNum type="arabicPeriod" startAt="6"/>
            </a:pPr>
            <a:r>
              <a:rPr lang="en-US" sz="3000" dirty="0"/>
              <a:t>Give training on the recognition of the signs and symptoms of heat-induced illness and on heat-illness prevention strategies.</a:t>
            </a:r>
          </a:p>
          <a:p>
            <a:pPr marL="514350" lvl="0" indent="-514350">
              <a:buFont typeface="+mj-lt"/>
              <a:buAutoNum type="arabicPeriod" startAt="6"/>
            </a:pPr>
            <a:r>
              <a:rPr lang="en-US" sz="3000" dirty="0"/>
              <a:t>Provide alerts for extreme heat events or heat stress conditions and review of the heat-illness prevention strategies for the day.</a:t>
            </a:r>
          </a:p>
          <a:p>
            <a:pPr marL="514350" lvl="0" indent="-514350">
              <a:buFont typeface="+mj-lt"/>
              <a:buAutoNum type="arabicPeriod" startAt="6"/>
            </a:pPr>
            <a:r>
              <a:rPr lang="en-US" sz="3000" dirty="0"/>
              <a:t>Work in pairs (buddy system) and monitor each other for signs and symptoms of heat stress or illness. </a:t>
            </a:r>
          </a:p>
          <a:p>
            <a:pPr marL="514350" lvl="0" indent="-514350">
              <a:buFont typeface="+mj-lt"/>
              <a:buAutoNum type="arabicPeriod" startAt="6"/>
            </a:pPr>
            <a:r>
              <a:rPr lang="en-US" sz="3000" dirty="0"/>
              <a:t>Avoid caffeine and alcohol before and during work in heat.</a:t>
            </a:r>
          </a:p>
          <a:p>
            <a:pPr marL="514350" lvl="0" indent="-514350">
              <a:buFont typeface="+mj-lt"/>
              <a:buAutoNum type="arabicPeriod" startAt="6"/>
            </a:pPr>
            <a:r>
              <a:rPr lang="en-US" sz="3000" dirty="0"/>
              <a:t>Report illnesses or medical conditions that may put you at risk of heat stress (e.g., diarrhea, fever, infection, etc.)</a:t>
            </a:r>
          </a:p>
          <a:p>
            <a:pPr marL="514350" indent="-514350">
              <a:buFont typeface="+mj-lt"/>
              <a:buAutoNum type="arabicPeriod" startAt="6"/>
            </a:pPr>
            <a:r>
              <a:rPr lang="en-US" sz="3000" dirty="0"/>
              <a:t>Get medically screened for work in hot environments.</a:t>
            </a:r>
          </a:p>
        </p:txBody>
      </p:sp>
    </p:spTree>
    <p:extLst>
      <p:ext uri="{BB962C8B-B14F-4D97-AF65-F5344CB8AC3E}">
        <p14:creationId xmlns:p14="http://schemas.microsoft.com/office/powerpoint/2010/main" val="18001974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854075"/>
          </a:xfrm>
        </p:spPr>
        <p:txBody>
          <a:bodyPr/>
          <a:lstStyle/>
          <a:p>
            <a:r>
              <a:rPr lang="en-US" b="1" dirty="0"/>
              <a:t>Protective Clothing and Equipment Controls</a:t>
            </a:r>
          </a:p>
        </p:txBody>
      </p:sp>
      <p:sp>
        <p:nvSpPr>
          <p:cNvPr id="4" name="Content Placeholder 3"/>
          <p:cNvSpPr>
            <a:spLocks noGrp="1"/>
          </p:cNvSpPr>
          <p:nvPr>
            <p:ph sz="half" idx="2"/>
          </p:nvPr>
        </p:nvSpPr>
        <p:spPr>
          <a:xfrm>
            <a:off x="988291" y="1219200"/>
            <a:ext cx="10871199" cy="5375563"/>
          </a:xfrm>
        </p:spPr>
        <p:txBody>
          <a:bodyPr>
            <a:noAutofit/>
          </a:bodyPr>
          <a:lstStyle/>
          <a:p>
            <a:pPr marL="514350" lvl="0" indent="-514350">
              <a:buFont typeface="+mj-lt"/>
              <a:buAutoNum type="arabicPeriod"/>
            </a:pPr>
            <a:r>
              <a:rPr lang="en-US" dirty="0"/>
              <a:t>Wear clothing designed to keep the body cool, such as air, cooled fluid or ice-cooled conditioned clothing.</a:t>
            </a:r>
          </a:p>
          <a:p>
            <a:pPr marL="514350" lvl="0" indent="-514350">
              <a:buFont typeface="+mj-lt"/>
              <a:buAutoNum type="arabicPeriod"/>
            </a:pPr>
            <a:r>
              <a:rPr lang="en-US" dirty="0"/>
              <a:t>Wear reflective clothing to reduce radiant heat loading from the sun or hot surfaces radiating heat.</a:t>
            </a:r>
          </a:p>
          <a:p>
            <a:pPr marL="514350" lvl="0" indent="-514350">
              <a:buFont typeface="+mj-lt"/>
              <a:buAutoNum type="arabicPeriod"/>
            </a:pPr>
            <a:r>
              <a:rPr lang="en-US" dirty="0"/>
              <a:t>If air temperatures are below 95 </a:t>
            </a:r>
            <a:r>
              <a:rPr lang="en-US" dirty="0">
                <a:sym typeface="Symbol" panose="05050102010706020507" pitchFamily="18" charset="2"/>
              </a:rPr>
              <a:t></a:t>
            </a:r>
            <a:r>
              <a:rPr lang="en-US" dirty="0"/>
              <a:t>F and you are protected from radiant heat, then decrease clothing coverage or layers (when feasible) to increase evaporative cooling from skin.  </a:t>
            </a:r>
          </a:p>
          <a:p>
            <a:pPr marL="914400" lvl="2" indent="0">
              <a:buNone/>
            </a:pPr>
            <a:r>
              <a:rPr lang="en-US" sz="2200" b="1" dirty="0"/>
              <a:t>Caution: Do not remove clothing designed to protect you from chemical, mechanical or other hazards without a proper evaluation to address those hazards.</a:t>
            </a:r>
          </a:p>
          <a:p>
            <a:pPr marL="514350" indent="-514350">
              <a:buFont typeface="+mj-lt"/>
              <a:buAutoNum type="arabicPeriod"/>
            </a:pPr>
            <a:r>
              <a:rPr lang="en-US" dirty="0"/>
              <a:t>If air temperatures are above 95 </a:t>
            </a:r>
            <a:r>
              <a:rPr lang="en-US" dirty="0">
                <a:sym typeface="Symbol" panose="05050102010706020507" pitchFamily="18" charset="2"/>
              </a:rPr>
              <a:t></a:t>
            </a:r>
            <a:r>
              <a:rPr lang="en-US" dirty="0"/>
              <a:t>F, then increase clothing coverage to reduce air speed across skin, which can help reduce convective heat transfer from air to skin.</a:t>
            </a:r>
            <a:endParaRPr lang="en-US" sz="3000" dirty="0"/>
          </a:p>
        </p:txBody>
      </p:sp>
    </p:spTree>
    <p:extLst>
      <p:ext uri="{BB962C8B-B14F-4D97-AF65-F5344CB8AC3E}">
        <p14:creationId xmlns:p14="http://schemas.microsoft.com/office/powerpoint/2010/main" val="17615246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Protective Clothing Controls</a:t>
            </a:r>
          </a:p>
        </p:txBody>
      </p:sp>
      <p:sp>
        <p:nvSpPr>
          <p:cNvPr id="3" name="Text Placeholder 2"/>
          <p:cNvSpPr>
            <a:spLocks noGrp="1"/>
          </p:cNvSpPr>
          <p:nvPr>
            <p:ph type="body" idx="1"/>
          </p:nvPr>
        </p:nvSpPr>
        <p:spPr/>
        <p:txBody>
          <a:bodyPr/>
          <a:lstStyle/>
          <a:p>
            <a:pPr algn="ctr"/>
            <a:r>
              <a:rPr lang="en-US" dirty="0"/>
              <a:t>Ice vest (DOD)</a:t>
            </a:r>
          </a:p>
        </p:txBody>
      </p:sp>
      <p:pic>
        <p:nvPicPr>
          <p:cNvPr id="7" name="Content Placeholder 6" descr="Ice vest (DOD)&#10;" title="Ice vest (DOD)"/>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1574967" y="2634250"/>
            <a:ext cx="3944484" cy="3648768"/>
          </a:xfrm>
        </p:spPr>
      </p:pic>
      <p:sp>
        <p:nvSpPr>
          <p:cNvPr id="5" name="Text Placeholder 4"/>
          <p:cNvSpPr>
            <a:spLocks noGrp="1"/>
          </p:cNvSpPr>
          <p:nvPr>
            <p:ph type="body" sz="quarter" idx="3"/>
          </p:nvPr>
        </p:nvSpPr>
        <p:spPr>
          <a:xfrm>
            <a:off x="6172200" y="1716968"/>
            <a:ext cx="5183188" cy="823912"/>
          </a:xfrm>
        </p:spPr>
        <p:txBody>
          <a:bodyPr/>
          <a:lstStyle/>
          <a:p>
            <a:pPr algn="ctr"/>
            <a:r>
              <a:rPr lang="en-US" dirty="0"/>
              <a:t>Light colored clothing (OSHA)</a:t>
            </a:r>
          </a:p>
        </p:txBody>
      </p:sp>
      <p:pic>
        <p:nvPicPr>
          <p:cNvPr id="8" name="Content Placeholder 7" descr="Light colored clothing (OSHA)&#10;" title="Light colored clothing (OSHA)"/>
          <p:cNvPicPr>
            <a:picLocks noGrp="1" noChangeAspect="1"/>
          </p:cNvPicPr>
          <p:nvPr>
            <p:ph sz="quarter" idx="4"/>
          </p:nvPr>
        </p:nvPicPr>
        <p:blipFill rotWithShape="1">
          <a:blip r:embed="rId3" cstate="email">
            <a:extLst>
              <a:ext uri="{28A0092B-C50C-407E-A947-70E740481C1C}">
                <a14:useLocalDpi xmlns:a14="http://schemas.microsoft.com/office/drawing/2010/main"/>
              </a:ext>
            </a:extLst>
          </a:blip>
          <a:srcRect/>
          <a:stretch/>
        </p:blipFill>
        <p:spPr>
          <a:xfrm rot="5400000">
            <a:off x="6872320" y="1927228"/>
            <a:ext cx="3782948" cy="5062812"/>
          </a:xfrm>
        </p:spPr>
      </p:pic>
    </p:spTree>
    <p:extLst>
      <p:ext uri="{BB962C8B-B14F-4D97-AF65-F5344CB8AC3E}">
        <p14:creationId xmlns:p14="http://schemas.microsoft.com/office/powerpoint/2010/main" val="38521465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17E09-E38B-4A6C-A44D-48FA95E7BAFA}"/>
              </a:ext>
            </a:extLst>
          </p:cNvPr>
          <p:cNvSpPr>
            <a:spLocks noGrp="1"/>
          </p:cNvSpPr>
          <p:nvPr>
            <p:ph type="title"/>
          </p:nvPr>
        </p:nvSpPr>
        <p:spPr/>
        <p:txBody>
          <a:bodyPr>
            <a:normAutofit/>
          </a:bodyPr>
          <a:lstStyle/>
          <a:p>
            <a:r>
              <a:rPr lang="en-US" b="1" dirty="0"/>
              <a:t>Section 4:</a:t>
            </a:r>
            <a:br>
              <a:rPr lang="en-US" b="1" dirty="0"/>
            </a:br>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Monitor weather and workplace conditions</a:t>
            </a:r>
            <a:endParaRPr lang="en-US" b="1" dirty="0"/>
          </a:p>
        </p:txBody>
      </p:sp>
      <p:sp>
        <p:nvSpPr>
          <p:cNvPr id="7" name="Text Placeholder 6">
            <a:extLst>
              <a:ext uri="{FF2B5EF4-FFF2-40B4-BE49-F238E27FC236}">
                <a16:creationId xmlns:a16="http://schemas.microsoft.com/office/drawing/2014/main" id="{0DBB8F01-F133-4318-8B58-E1E4C66979E4}"/>
              </a:ext>
            </a:extLst>
          </p:cNvPr>
          <p:cNvSpPr>
            <a:spLocks noGrp="1"/>
          </p:cNvSpPr>
          <p:nvPr>
            <p:ph type="body" idx="1"/>
          </p:nvPr>
        </p:nvSpPr>
        <p:spPr/>
        <p:txBody>
          <a:bodyPr>
            <a:normAutofit/>
          </a:bodyPr>
          <a:lstStyle/>
          <a:p>
            <a:endParaRPr lang="en-US" sz="4400" dirty="0"/>
          </a:p>
        </p:txBody>
      </p:sp>
    </p:spTree>
    <p:extLst>
      <p:ext uri="{BB962C8B-B14F-4D97-AF65-F5344CB8AC3E}">
        <p14:creationId xmlns:p14="http://schemas.microsoft.com/office/powerpoint/2010/main" val="33727372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Monitor weather and workplace conditions</a:t>
            </a:r>
            <a:endParaRPr lang="en-US" dirty="0"/>
          </a:p>
        </p:txBody>
      </p:sp>
      <p:sp>
        <p:nvSpPr>
          <p:cNvPr id="5" name="Text Placeholder 4"/>
          <p:cNvSpPr>
            <a:spLocks noGrp="1"/>
          </p:cNvSpPr>
          <p:nvPr>
            <p:ph type="body" idx="1"/>
          </p:nvPr>
        </p:nvSpPr>
        <p:spPr>
          <a:xfrm>
            <a:off x="1264662" y="1791997"/>
            <a:ext cx="4674321" cy="823912"/>
          </a:xfrm>
          <a:solidFill>
            <a:schemeClr val="accent4">
              <a:lumMod val="20000"/>
              <a:lumOff val="80000"/>
            </a:schemeClr>
          </a:solidFill>
        </p:spPr>
        <p:txBody>
          <a:bodyPr>
            <a:normAutofit/>
          </a:bodyPr>
          <a:lstStyle/>
          <a:p>
            <a:r>
              <a:rPr lang="en-US" sz="3200" u="sng" dirty="0"/>
              <a:t>Responsibilities</a:t>
            </a:r>
          </a:p>
        </p:txBody>
      </p:sp>
      <p:sp>
        <p:nvSpPr>
          <p:cNvPr id="6" name="Content Placeholder 5"/>
          <p:cNvSpPr>
            <a:spLocks noGrp="1"/>
          </p:cNvSpPr>
          <p:nvPr>
            <p:ph sz="half" idx="2"/>
          </p:nvPr>
        </p:nvSpPr>
        <p:spPr>
          <a:xfrm>
            <a:off x="1264662" y="2615909"/>
            <a:ext cx="4674321" cy="3684588"/>
          </a:xfrm>
          <a:solidFill>
            <a:schemeClr val="accent4">
              <a:lumMod val="20000"/>
              <a:lumOff val="80000"/>
            </a:schemeClr>
          </a:solidFill>
        </p:spPr>
        <p:txBody>
          <a:bodyPr/>
          <a:lstStyle/>
          <a:p>
            <a:r>
              <a:rPr lang="en-US" dirty="0"/>
              <a:t>The Safety Manager and supervisors are responsible for monitoring the daily weather and workplace conditions to determine if workers will be exposed to temperatures greater than 70 </a:t>
            </a:r>
            <a:r>
              <a:rPr lang="en-US" dirty="0">
                <a:sym typeface="Symbol" panose="05050102010706020507" pitchFamily="18" charset="2"/>
              </a:rPr>
              <a:t></a:t>
            </a:r>
            <a:r>
              <a:rPr lang="en-US" dirty="0"/>
              <a:t>F (21 </a:t>
            </a:r>
            <a:r>
              <a:rPr lang="en-US" dirty="0">
                <a:sym typeface="Symbol" panose="05050102010706020507" pitchFamily="18" charset="2"/>
              </a:rPr>
              <a:t></a:t>
            </a:r>
            <a:r>
              <a:rPr lang="en-US" dirty="0"/>
              <a:t>C).</a:t>
            </a:r>
          </a:p>
        </p:txBody>
      </p:sp>
      <p:sp>
        <p:nvSpPr>
          <p:cNvPr id="7" name="Text Placeholder 6"/>
          <p:cNvSpPr>
            <a:spLocks noGrp="1"/>
          </p:cNvSpPr>
          <p:nvPr>
            <p:ph type="body" sz="quarter" idx="3"/>
          </p:nvPr>
        </p:nvSpPr>
        <p:spPr>
          <a:xfrm>
            <a:off x="6172200" y="1791997"/>
            <a:ext cx="5183188" cy="823912"/>
          </a:xfrm>
          <a:solidFill>
            <a:schemeClr val="accent6">
              <a:lumMod val="20000"/>
              <a:lumOff val="80000"/>
            </a:schemeClr>
          </a:solidFill>
        </p:spPr>
        <p:txBody>
          <a:bodyPr>
            <a:normAutofit/>
          </a:bodyPr>
          <a:lstStyle/>
          <a:p>
            <a:r>
              <a:rPr lang="en-US" sz="3600" u="sng" dirty="0"/>
              <a:t>Resources</a:t>
            </a:r>
          </a:p>
        </p:txBody>
      </p:sp>
      <p:sp>
        <p:nvSpPr>
          <p:cNvPr id="8" name="Content Placeholder 7"/>
          <p:cNvSpPr>
            <a:spLocks noGrp="1"/>
          </p:cNvSpPr>
          <p:nvPr>
            <p:ph sz="quarter" idx="4"/>
          </p:nvPr>
        </p:nvSpPr>
        <p:spPr>
          <a:xfrm>
            <a:off x="6172200" y="2615909"/>
            <a:ext cx="5183188" cy="3684588"/>
          </a:xfrm>
          <a:solidFill>
            <a:schemeClr val="accent6">
              <a:lumMod val="20000"/>
              <a:lumOff val="80000"/>
            </a:schemeClr>
          </a:solidFill>
        </p:spPr>
        <p:txBody>
          <a:bodyPr/>
          <a:lstStyle/>
          <a:p>
            <a:r>
              <a:rPr lang="en-US" dirty="0"/>
              <a:t>National Weather Service</a:t>
            </a:r>
          </a:p>
          <a:p>
            <a:pPr lvl="1"/>
            <a:r>
              <a:rPr lang="en-US" u="sng" dirty="0">
                <a:hlinkClick r:id="rId2" tooltip="https://www.weather.gov/"/>
              </a:rPr>
              <a:t>www.weather.gov </a:t>
            </a:r>
            <a:endParaRPr lang="en-US" u="sng" dirty="0"/>
          </a:p>
          <a:p>
            <a:r>
              <a:rPr lang="en-US" dirty="0"/>
              <a:t>Weather Underground</a:t>
            </a:r>
          </a:p>
          <a:p>
            <a:pPr lvl="1"/>
            <a:r>
              <a:rPr lang="en-US" u="sng" dirty="0">
                <a:hlinkClick r:id="rId3" tooltip="https://www.wunderground.com/"/>
              </a:rPr>
              <a:t>www.wunderground.com</a:t>
            </a:r>
            <a:endParaRPr lang="en-US" dirty="0"/>
          </a:p>
          <a:p>
            <a:r>
              <a:rPr lang="en-US" dirty="0" err="1"/>
              <a:t>Intellicast</a:t>
            </a:r>
            <a:endParaRPr lang="en-US" dirty="0"/>
          </a:p>
          <a:p>
            <a:pPr lvl="1"/>
            <a:r>
              <a:rPr lang="en-US" u="sng" dirty="0">
                <a:hlinkClick r:id="rId4" tooltip="http://www.intellicast.com/"/>
              </a:rPr>
              <a:t>www.intellicast.com</a:t>
            </a:r>
            <a:endParaRPr lang="en-US" u="sng" dirty="0"/>
          </a:p>
        </p:txBody>
      </p:sp>
    </p:spTree>
    <p:extLst>
      <p:ext uri="{BB962C8B-B14F-4D97-AF65-F5344CB8AC3E}">
        <p14:creationId xmlns:p14="http://schemas.microsoft.com/office/powerpoint/2010/main" val="5314362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666875"/>
          </a:xfrm>
        </p:spPr>
        <p:txBody>
          <a:bodyPr>
            <a:normAutofit fontScale="90000"/>
          </a:bodyPr>
          <a:lstStyle/>
          <a:p>
            <a:r>
              <a:rPr lang="en-US" b="1" dirty="0"/>
              <a:t>If the temperatures will exceed 70 </a:t>
            </a:r>
            <a:r>
              <a:rPr lang="en-US" b="1" dirty="0">
                <a:sym typeface="Symbol" panose="05050102010706020507" pitchFamily="18" charset="2"/>
              </a:rPr>
              <a:t></a:t>
            </a:r>
            <a:r>
              <a:rPr lang="en-US" b="1" dirty="0"/>
              <a:t>F for more than an hour during the work shift, then a heat hazard assessment needs to be performed.</a:t>
            </a:r>
          </a:p>
        </p:txBody>
      </p:sp>
      <p:sp>
        <p:nvSpPr>
          <p:cNvPr id="3" name="Text Placeholder 2"/>
          <p:cNvSpPr>
            <a:spLocks noGrp="1"/>
          </p:cNvSpPr>
          <p:nvPr>
            <p:ph type="body" idx="1"/>
          </p:nvPr>
        </p:nvSpPr>
        <p:spPr>
          <a:xfrm>
            <a:off x="1154542" y="2244436"/>
            <a:ext cx="6616412" cy="1006763"/>
          </a:xfrm>
          <a:solidFill>
            <a:schemeClr val="accent6">
              <a:lumMod val="20000"/>
              <a:lumOff val="80000"/>
            </a:schemeClr>
          </a:solidFill>
        </p:spPr>
        <p:txBody>
          <a:bodyPr>
            <a:normAutofit/>
          </a:bodyPr>
          <a:lstStyle/>
          <a:p>
            <a:r>
              <a:rPr lang="en-US" sz="2800" b="0" dirty="0"/>
              <a:t>Collect the following additional weather information for the heat hazard assessment</a:t>
            </a:r>
          </a:p>
        </p:txBody>
      </p:sp>
      <p:sp>
        <p:nvSpPr>
          <p:cNvPr id="4" name="Content Placeholder 3"/>
          <p:cNvSpPr>
            <a:spLocks noGrp="1"/>
          </p:cNvSpPr>
          <p:nvPr>
            <p:ph sz="half" idx="2"/>
          </p:nvPr>
        </p:nvSpPr>
        <p:spPr>
          <a:xfrm>
            <a:off x="1154542" y="3251199"/>
            <a:ext cx="6616412" cy="3435928"/>
          </a:xfrm>
          <a:solidFill>
            <a:schemeClr val="accent6">
              <a:lumMod val="20000"/>
              <a:lumOff val="80000"/>
            </a:schemeClr>
          </a:solidFill>
        </p:spPr>
        <p:txBody>
          <a:bodyPr>
            <a:noAutofit/>
          </a:bodyPr>
          <a:lstStyle/>
          <a:p>
            <a:pPr lvl="1"/>
            <a:r>
              <a:rPr lang="en-US" sz="3600" dirty="0"/>
              <a:t>Air temperature (</a:t>
            </a:r>
            <a:r>
              <a:rPr lang="en-US" sz="3600" dirty="0">
                <a:sym typeface="Symbol" panose="05050102010706020507" pitchFamily="18" charset="2"/>
              </a:rPr>
              <a:t></a:t>
            </a:r>
            <a:r>
              <a:rPr lang="en-US" sz="3600" dirty="0"/>
              <a:t>F)</a:t>
            </a:r>
          </a:p>
          <a:p>
            <a:pPr lvl="1"/>
            <a:r>
              <a:rPr lang="en-US" sz="3600" dirty="0"/>
              <a:t>Humidity (%)</a:t>
            </a:r>
          </a:p>
          <a:p>
            <a:pPr lvl="1"/>
            <a:r>
              <a:rPr lang="en-US" sz="3600" dirty="0"/>
              <a:t>Wind speed (mph)</a:t>
            </a:r>
          </a:p>
          <a:p>
            <a:pPr lvl="1"/>
            <a:r>
              <a:rPr lang="en-US" sz="3600" dirty="0"/>
              <a:t>Barometric pressure (inches)</a:t>
            </a:r>
          </a:p>
          <a:p>
            <a:pPr lvl="1"/>
            <a:r>
              <a:rPr lang="en-US" sz="3600" dirty="0"/>
              <a:t>Longitude and latitude</a:t>
            </a:r>
          </a:p>
          <a:p>
            <a:pPr lvl="1"/>
            <a:r>
              <a:rPr lang="en-US" sz="3600" dirty="0"/>
              <a:t>Cloud cover</a:t>
            </a:r>
          </a:p>
        </p:txBody>
      </p:sp>
      <p:sp>
        <p:nvSpPr>
          <p:cNvPr id="5" name="Text Placeholder 4"/>
          <p:cNvSpPr>
            <a:spLocks noGrp="1"/>
          </p:cNvSpPr>
          <p:nvPr>
            <p:ph type="body" sz="quarter" idx="3"/>
          </p:nvPr>
        </p:nvSpPr>
        <p:spPr>
          <a:xfrm>
            <a:off x="7869382" y="3207255"/>
            <a:ext cx="3873933" cy="823912"/>
          </a:xfrm>
          <a:solidFill>
            <a:schemeClr val="accent1">
              <a:lumMod val="20000"/>
              <a:lumOff val="80000"/>
            </a:schemeClr>
          </a:solidFill>
        </p:spPr>
        <p:txBody>
          <a:bodyPr>
            <a:normAutofit/>
          </a:bodyPr>
          <a:lstStyle/>
          <a:p>
            <a:r>
              <a:rPr lang="en-US" sz="3600" u="sng" dirty="0"/>
              <a:t>The Next Step</a:t>
            </a:r>
          </a:p>
        </p:txBody>
      </p:sp>
      <p:sp>
        <p:nvSpPr>
          <p:cNvPr id="6" name="Content Placeholder 5"/>
          <p:cNvSpPr>
            <a:spLocks noGrp="1"/>
          </p:cNvSpPr>
          <p:nvPr>
            <p:ph sz="quarter" idx="4"/>
          </p:nvPr>
        </p:nvSpPr>
        <p:spPr>
          <a:xfrm>
            <a:off x="7869382" y="4031167"/>
            <a:ext cx="3873933" cy="1224325"/>
          </a:xfrm>
          <a:solidFill>
            <a:schemeClr val="accent1">
              <a:lumMod val="20000"/>
              <a:lumOff val="80000"/>
            </a:schemeClr>
          </a:solidFill>
        </p:spPr>
        <p:txBody>
          <a:bodyPr/>
          <a:lstStyle/>
          <a:p>
            <a:r>
              <a:rPr lang="en-US" dirty="0"/>
              <a:t>Conduct a heat hazard assessment</a:t>
            </a:r>
          </a:p>
        </p:txBody>
      </p:sp>
    </p:spTree>
    <p:extLst>
      <p:ext uri="{BB962C8B-B14F-4D97-AF65-F5344CB8AC3E}">
        <p14:creationId xmlns:p14="http://schemas.microsoft.com/office/powerpoint/2010/main" val="21560390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5973"/>
            <a:ext cx="10515600" cy="1325563"/>
          </a:xfrm>
        </p:spPr>
        <p:txBody>
          <a:bodyPr>
            <a:normAutofit/>
          </a:bodyPr>
          <a:lstStyle/>
          <a:p>
            <a:r>
              <a:rPr lang="en-US" sz="4000" b="1" dirty="0"/>
              <a:t>Also identify and evaluate other heat stress hazards </a:t>
            </a:r>
            <a:r>
              <a:rPr lang="en-US" sz="4000" i="1" dirty="0"/>
              <a:t>(worksheet provided)</a:t>
            </a:r>
          </a:p>
        </p:txBody>
      </p:sp>
      <p:sp>
        <p:nvSpPr>
          <p:cNvPr id="4" name="Content Placeholder 3"/>
          <p:cNvSpPr>
            <a:spLocks noGrp="1"/>
          </p:cNvSpPr>
          <p:nvPr>
            <p:ph sz="half" idx="2"/>
          </p:nvPr>
        </p:nvSpPr>
        <p:spPr>
          <a:xfrm>
            <a:off x="1034472" y="1894901"/>
            <a:ext cx="10995947" cy="4847422"/>
          </a:xfrm>
        </p:spPr>
        <p:txBody>
          <a:bodyPr>
            <a:noAutofit/>
          </a:bodyPr>
          <a:lstStyle/>
          <a:p>
            <a:pPr lvl="0">
              <a:buFont typeface="Wingdings" panose="05000000000000000000" pitchFamily="2" charset="2"/>
              <a:buChar char="q"/>
            </a:pPr>
            <a:r>
              <a:rPr lang="en-US" dirty="0"/>
              <a:t> 1. Outside work with sun exposure and temperatures above 70 </a:t>
            </a:r>
            <a:r>
              <a:rPr lang="en-US" dirty="0">
                <a:sym typeface="Symbol" panose="05050102010706020507" pitchFamily="18" charset="2"/>
              </a:rPr>
              <a:t>F</a:t>
            </a:r>
            <a:endParaRPr lang="en-US" dirty="0"/>
          </a:p>
          <a:p>
            <a:pPr lvl="0">
              <a:buFont typeface="Wingdings" panose="05000000000000000000" pitchFamily="2" charset="2"/>
              <a:buChar char="q"/>
            </a:pPr>
            <a:r>
              <a:rPr lang="en-US" dirty="0"/>
              <a:t> 2. Work around hot processes and/or radiant heat sources</a:t>
            </a:r>
          </a:p>
          <a:p>
            <a:pPr lvl="0">
              <a:buFont typeface="Wingdings" panose="05000000000000000000" pitchFamily="2" charset="2"/>
              <a:buChar char="q"/>
            </a:pPr>
            <a:r>
              <a:rPr lang="en-US" dirty="0"/>
              <a:t> 3. Workers will wear vapor barrier chemical protective suits</a:t>
            </a:r>
          </a:p>
          <a:p>
            <a:pPr lvl="0">
              <a:buFont typeface="Wingdings" panose="05000000000000000000" pitchFamily="2" charset="2"/>
              <a:buChar char="q"/>
            </a:pPr>
            <a:r>
              <a:rPr lang="en-US" dirty="0"/>
              <a:t> 4. Work under high relative humidity conditions (e.g., greater than 50%)</a:t>
            </a:r>
          </a:p>
          <a:p>
            <a:pPr lvl="0">
              <a:buFont typeface="Wingdings" panose="05000000000000000000" pitchFamily="2" charset="2"/>
              <a:buChar char="q"/>
            </a:pPr>
            <a:r>
              <a:rPr lang="en-US" dirty="0"/>
              <a:t> 5. Low wind speeds or lack of air movement</a:t>
            </a:r>
          </a:p>
          <a:p>
            <a:pPr lvl="0">
              <a:buFont typeface="Wingdings" panose="05000000000000000000" pitchFamily="2" charset="2"/>
              <a:buChar char="q"/>
            </a:pPr>
            <a:r>
              <a:rPr lang="en-US" dirty="0"/>
              <a:t> 6. Manual labor and tasks requiring physical exertion</a:t>
            </a:r>
          </a:p>
          <a:p>
            <a:pPr lvl="0">
              <a:buFont typeface="Wingdings" panose="05000000000000000000" pitchFamily="2" charset="2"/>
              <a:buChar char="q"/>
            </a:pPr>
            <a:r>
              <a:rPr lang="en-US" dirty="0"/>
              <a:t> 7. Workers not acclimated to work in hot environments</a:t>
            </a:r>
          </a:p>
          <a:p>
            <a:pPr lvl="0">
              <a:buFont typeface="Wingdings" panose="05000000000000000000" pitchFamily="2" charset="2"/>
              <a:buChar char="q"/>
            </a:pPr>
            <a:r>
              <a:rPr lang="en-US" dirty="0"/>
              <a:t> 8. Workers wearing multiple layers of clothing</a:t>
            </a:r>
          </a:p>
          <a:p>
            <a:pPr lvl="0">
              <a:buFont typeface="Wingdings" panose="05000000000000000000" pitchFamily="2" charset="2"/>
              <a:buChar char="q"/>
            </a:pPr>
            <a:r>
              <a:rPr lang="en-US" dirty="0"/>
              <a:t> 9. Other: </a:t>
            </a:r>
          </a:p>
          <a:p>
            <a:pPr marL="0" indent="0">
              <a:buNone/>
            </a:pPr>
            <a:endParaRPr lang="en-US" dirty="0"/>
          </a:p>
        </p:txBody>
      </p:sp>
    </p:spTree>
    <p:extLst>
      <p:ext uri="{BB962C8B-B14F-4D97-AF65-F5344CB8AC3E}">
        <p14:creationId xmlns:p14="http://schemas.microsoft.com/office/powerpoint/2010/main" val="28093261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Does a Heat Hazard Evaluation Need to be Conducted?</a:t>
            </a:r>
            <a:endParaRPr lang="en-US" dirty="0"/>
          </a:p>
        </p:txBody>
      </p:sp>
      <p:sp>
        <p:nvSpPr>
          <p:cNvPr id="4" name="Content Placeholder 3"/>
          <p:cNvSpPr>
            <a:spLocks noGrp="1"/>
          </p:cNvSpPr>
          <p:nvPr>
            <p:ph sz="half" idx="2"/>
          </p:nvPr>
        </p:nvSpPr>
        <p:spPr>
          <a:xfrm>
            <a:off x="950624" y="2237220"/>
            <a:ext cx="3621376" cy="2861253"/>
          </a:xfrm>
          <a:solidFill>
            <a:schemeClr val="accent1">
              <a:lumMod val="20000"/>
              <a:lumOff val="80000"/>
            </a:schemeClr>
          </a:solidFill>
        </p:spPr>
        <p:txBody>
          <a:bodyPr>
            <a:noAutofit/>
          </a:bodyPr>
          <a:lstStyle/>
          <a:p>
            <a:pPr marL="0" indent="0">
              <a:buNone/>
            </a:pPr>
            <a:r>
              <a:rPr lang="en-US" sz="3200" dirty="0"/>
              <a:t>Conduct a Heat Hazard Assessment if the answer is “YES” to any of the following:</a:t>
            </a:r>
          </a:p>
          <a:p>
            <a:pPr marL="0" indent="0">
              <a:buNone/>
            </a:pPr>
            <a:endParaRPr lang="en-US" sz="3200" dirty="0"/>
          </a:p>
        </p:txBody>
      </p:sp>
      <p:graphicFrame>
        <p:nvGraphicFramePr>
          <p:cNvPr id="7" name="Content Placeholder 6" descr="Table on decision logic for heat hazard evaluation" title="Table on decision logic for heat hazard evaluation"/>
          <p:cNvGraphicFramePr>
            <a:graphicFrameLocks noGrp="1"/>
          </p:cNvGraphicFramePr>
          <p:nvPr>
            <p:ph sz="quarter" idx="4"/>
            <p:extLst>
              <p:ext uri="{D42A27DB-BD31-4B8C-83A1-F6EECF244321}">
                <p14:modId xmlns:p14="http://schemas.microsoft.com/office/powerpoint/2010/main" val="1390880570"/>
              </p:ext>
            </p:extLst>
          </p:nvPr>
        </p:nvGraphicFramePr>
        <p:xfrm>
          <a:off x="4932217" y="1533236"/>
          <a:ext cx="6853383" cy="4693725"/>
        </p:xfrm>
        <a:graphic>
          <a:graphicData uri="http://schemas.openxmlformats.org/drawingml/2006/table">
            <a:tbl>
              <a:tblPr firstRow="1" bandRow="1">
                <a:tableStyleId>{5C22544A-7EE6-4342-B048-85BDC9FD1C3A}</a:tableStyleId>
              </a:tblPr>
              <a:tblGrid>
                <a:gridCol w="4267201">
                  <a:extLst>
                    <a:ext uri="{9D8B030D-6E8A-4147-A177-3AD203B41FA5}">
                      <a16:colId xmlns:a16="http://schemas.microsoft.com/office/drawing/2014/main" val="3387776850"/>
                    </a:ext>
                  </a:extLst>
                </a:gridCol>
                <a:gridCol w="1256146">
                  <a:extLst>
                    <a:ext uri="{9D8B030D-6E8A-4147-A177-3AD203B41FA5}">
                      <a16:colId xmlns:a16="http://schemas.microsoft.com/office/drawing/2014/main" val="1505084240"/>
                    </a:ext>
                  </a:extLst>
                </a:gridCol>
                <a:gridCol w="1330036">
                  <a:extLst>
                    <a:ext uri="{9D8B030D-6E8A-4147-A177-3AD203B41FA5}">
                      <a16:colId xmlns:a16="http://schemas.microsoft.com/office/drawing/2014/main" val="2590136564"/>
                    </a:ext>
                  </a:extLst>
                </a:gridCol>
              </a:tblGrid>
              <a:tr h="618837">
                <a:tc>
                  <a:txBody>
                    <a:bodyPr/>
                    <a:lstStyle/>
                    <a:p>
                      <a:pPr marL="0" marR="0" algn="ctr">
                        <a:lnSpc>
                          <a:spcPct val="150000"/>
                        </a:lnSpc>
                        <a:spcBef>
                          <a:spcPts val="12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Condition</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12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12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YES</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1931045"/>
                  </a:ext>
                </a:extLst>
              </a:tr>
              <a:tr h="1358296">
                <a:tc>
                  <a:txBody>
                    <a:bodyPr/>
                    <a:lstStyle/>
                    <a:p>
                      <a:pPr marL="0" marR="0">
                        <a:lnSpc>
                          <a:spcPct val="100000"/>
                        </a:lnSpc>
                        <a:spcBef>
                          <a:spcPts val="1200"/>
                        </a:spcBef>
                        <a:spcAft>
                          <a:spcPts val="120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Items 1, 2 or 3 were checked above.</a:t>
                      </a:r>
                    </a:p>
                  </a:txBody>
                  <a:tcPr marL="68580" marR="68580" marT="0" marB="0" anchor="ctr"/>
                </a:tc>
                <a:tc>
                  <a:txBody>
                    <a:bodyPr/>
                    <a:lstStyle/>
                    <a:p>
                      <a:pPr marL="0" marR="0" algn="ctr">
                        <a:lnSpc>
                          <a:spcPct val="150000"/>
                        </a:lnSpc>
                        <a:spcBef>
                          <a:spcPts val="1200"/>
                        </a:spcBef>
                        <a:spcAft>
                          <a:spcPts val="1200"/>
                        </a:spcAft>
                      </a:pPr>
                      <a:r>
                        <a:rPr lang="en-US" sz="4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nchor="ctr"/>
                </a:tc>
                <a:tc>
                  <a:txBody>
                    <a:bodyPr/>
                    <a:lstStyle/>
                    <a:p>
                      <a:pPr marL="0" marR="0" algn="ctr">
                        <a:lnSpc>
                          <a:spcPct val="150000"/>
                        </a:lnSpc>
                        <a:spcBef>
                          <a:spcPts val="1200"/>
                        </a:spcBef>
                        <a:spcAft>
                          <a:spcPts val="1200"/>
                        </a:spcAft>
                      </a:pPr>
                      <a:r>
                        <a:rPr lang="en-US" sz="4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4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nchor="ctr"/>
                </a:tc>
                <a:extLst>
                  <a:ext uri="{0D108BD9-81ED-4DB2-BD59-A6C34878D82A}">
                    <a16:rowId xmlns:a16="http://schemas.microsoft.com/office/drawing/2014/main" val="3659729358"/>
                  </a:ext>
                </a:extLst>
              </a:tr>
              <a:tr h="1358296">
                <a:tc>
                  <a:txBody>
                    <a:bodyPr/>
                    <a:lstStyle/>
                    <a:p>
                      <a:pPr marL="0" marR="0">
                        <a:lnSpc>
                          <a:spcPct val="100000"/>
                        </a:lnSpc>
                        <a:spcBef>
                          <a:spcPts val="1200"/>
                        </a:spcBef>
                        <a:spcAft>
                          <a:spcPts val="120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More than two of the above items were checked.</a:t>
                      </a:r>
                    </a:p>
                  </a:txBody>
                  <a:tcPr marL="68580" marR="68580" marT="0" marB="0" anchor="ctr"/>
                </a:tc>
                <a:tc>
                  <a:txBody>
                    <a:bodyPr/>
                    <a:lstStyle/>
                    <a:p>
                      <a:pPr marL="0" marR="0" algn="ctr">
                        <a:lnSpc>
                          <a:spcPct val="150000"/>
                        </a:lnSpc>
                        <a:spcBef>
                          <a:spcPts val="1200"/>
                        </a:spcBef>
                        <a:spcAft>
                          <a:spcPts val="1200"/>
                        </a:spcAft>
                      </a:pPr>
                      <a:endParaRPr lang="en-US" sz="4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50000"/>
                        </a:lnSpc>
                        <a:spcBef>
                          <a:spcPts val="1200"/>
                        </a:spcBef>
                        <a:spcAft>
                          <a:spcPts val="1200"/>
                        </a:spcAft>
                        <a:buClrTx/>
                        <a:buSzTx/>
                        <a:buFontTx/>
                        <a:buNone/>
                        <a:tabLst/>
                        <a:defRPr/>
                      </a:pPr>
                      <a:r>
                        <a:rPr lang="en-US" sz="4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4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nchor="ctr"/>
                </a:tc>
                <a:extLst>
                  <a:ext uri="{0D108BD9-81ED-4DB2-BD59-A6C34878D82A}">
                    <a16:rowId xmlns:a16="http://schemas.microsoft.com/office/drawing/2014/main" val="4163012316"/>
                  </a:ext>
                </a:extLst>
              </a:tr>
              <a:tr h="1358296">
                <a:tc>
                  <a:txBody>
                    <a:bodyPr/>
                    <a:lstStyle/>
                    <a:p>
                      <a:pPr marL="0" marR="0">
                        <a:lnSpc>
                          <a:spcPct val="100000"/>
                        </a:lnSpc>
                        <a:spcBef>
                          <a:spcPts val="1200"/>
                        </a:spcBef>
                        <a:spcAft>
                          <a:spcPts val="120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is a valid concern regarding heat stress.</a:t>
                      </a:r>
                    </a:p>
                  </a:txBody>
                  <a:tcPr marL="68580" marR="68580" marT="0" marB="0" anchor="ctr"/>
                </a:tc>
                <a:tc>
                  <a:txBody>
                    <a:bodyPr/>
                    <a:lstStyle/>
                    <a:p>
                      <a:pPr marL="0" marR="0" algn="ctr">
                        <a:lnSpc>
                          <a:spcPct val="150000"/>
                        </a:lnSpc>
                        <a:spcBef>
                          <a:spcPts val="1200"/>
                        </a:spcBef>
                        <a:spcAft>
                          <a:spcPts val="1200"/>
                        </a:spcAft>
                      </a:pPr>
                      <a:r>
                        <a:rPr lang="en-US" sz="4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nchor="ctr"/>
                </a:tc>
                <a:tc>
                  <a:txBody>
                    <a:bodyPr/>
                    <a:lstStyle/>
                    <a:p>
                      <a:pPr marL="0" marR="0" algn="ctr">
                        <a:lnSpc>
                          <a:spcPct val="150000"/>
                        </a:lnSpc>
                        <a:spcBef>
                          <a:spcPts val="1200"/>
                        </a:spcBef>
                        <a:spcAft>
                          <a:spcPts val="1200"/>
                        </a:spcAft>
                      </a:pPr>
                      <a:r>
                        <a:rPr lang="en-US" sz="4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endParaRPr lang="en-US" sz="4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36955195"/>
                  </a:ext>
                </a:extLst>
              </a:tr>
            </a:tbl>
          </a:graphicData>
        </a:graphic>
      </p:graphicFrame>
    </p:spTree>
    <p:extLst>
      <p:ext uri="{BB962C8B-B14F-4D97-AF65-F5344CB8AC3E}">
        <p14:creationId xmlns:p14="http://schemas.microsoft.com/office/powerpoint/2010/main" val="1747598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Heat Hazard Assessment (WBGT-Effective)</a:t>
            </a:r>
          </a:p>
        </p:txBody>
      </p:sp>
      <p:sp>
        <p:nvSpPr>
          <p:cNvPr id="3" name="Text Placeholder 2"/>
          <p:cNvSpPr>
            <a:spLocks noGrp="1"/>
          </p:cNvSpPr>
          <p:nvPr>
            <p:ph type="body" idx="1"/>
          </p:nvPr>
        </p:nvSpPr>
        <p:spPr>
          <a:xfrm>
            <a:off x="839788" y="1690688"/>
            <a:ext cx="5157787" cy="1073008"/>
          </a:xfrm>
          <a:solidFill>
            <a:schemeClr val="accent1">
              <a:lumMod val="20000"/>
              <a:lumOff val="80000"/>
            </a:schemeClr>
          </a:solidFill>
        </p:spPr>
        <p:txBody>
          <a:bodyPr>
            <a:noAutofit/>
          </a:bodyPr>
          <a:lstStyle/>
          <a:p>
            <a:r>
              <a:rPr lang="en-US" sz="2800" dirty="0"/>
              <a:t>Accounts for</a:t>
            </a:r>
          </a:p>
          <a:p>
            <a:r>
              <a:rPr lang="en-US" sz="2800" u="sng" dirty="0"/>
              <a:t>Environmental heat stress factors</a:t>
            </a:r>
          </a:p>
        </p:txBody>
      </p:sp>
      <p:sp>
        <p:nvSpPr>
          <p:cNvPr id="4" name="Content Placeholder 3"/>
          <p:cNvSpPr>
            <a:spLocks noGrp="1"/>
          </p:cNvSpPr>
          <p:nvPr>
            <p:ph sz="half" idx="2"/>
          </p:nvPr>
        </p:nvSpPr>
        <p:spPr>
          <a:xfrm>
            <a:off x="839788" y="2763696"/>
            <a:ext cx="5157787" cy="2611868"/>
          </a:xfrm>
          <a:solidFill>
            <a:schemeClr val="accent1">
              <a:lumMod val="20000"/>
              <a:lumOff val="80000"/>
            </a:schemeClr>
          </a:solidFill>
        </p:spPr>
        <p:txBody>
          <a:bodyPr>
            <a:normAutofit/>
          </a:bodyPr>
          <a:lstStyle/>
          <a:p>
            <a:r>
              <a:rPr lang="en-US" sz="3600" dirty="0"/>
              <a:t>Temperature</a:t>
            </a:r>
          </a:p>
          <a:p>
            <a:r>
              <a:rPr lang="en-US" sz="3600" dirty="0"/>
              <a:t>Humidity</a:t>
            </a:r>
          </a:p>
          <a:p>
            <a:r>
              <a:rPr lang="en-US" sz="3600" dirty="0"/>
              <a:t>Wind speed</a:t>
            </a:r>
          </a:p>
          <a:p>
            <a:r>
              <a:rPr lang="en-US" sz="3600" dirty="0"/>
              <a:t>Solar irradiance</a:t>
            </a:r>
          </a:p>
        </p:txBody>
      </p:sp>
      <p:sp>
        <p:nvSpPr>
          <p:cNvPr id="5" name="Text Placeholder 4"/>
          <p:cNvSpPr>
            <a:spLocks noGrp="1"/>
          </p:cNvSpPr>
          <p:nvPr>
            <p:ph type="body" sz="quarter" idx="3"/>
          </p:nvPr>
        </p:nvSpPr>
        <p:spPr>
          <a:xfrm>
            <a:off x="6296025" y="1690688"/>
            <a:ext cx="5521035" cy="1073008"/>
          </a:xfrm>
          <a:solidFill>
            <a:schemeClr val="accent2">
              <a:lumMod val="20000"/>
              <a:lumOff val="80000"/>
            </a:schemeClr>
          </a:solidFill>
        </p:spPr>
        <p:txBody>
          <a:bodyPr>
            <a:noAutofit/>
          </a:bodyPr>
          <a:lstStyle/>
          <a:p>
            <a:r>
              <a:rPr lang="en-US" sz="2800" dirty="0"/>
              <a:t>Accounts for</a:t>
            </a:r>
            <a:endParaRPr lang="en-US" sz="2800" u="sng" dirty="0"/>
          </a:p>
          <a:p>
            <a:r>
              <a:rPr lang="en-US" sz="2800" u="sng" dirty="0"/>
              <a:t>Work-related heat stress factors</a:t>
            </a:r>
          </a:p>
        </p:txBody>
      </p:sp>
      <p:sp>
        <p:nvSpPr>
          <p:cNvPr id="6" name="Content Placeholder 5"/>
          <p:cNvSpPr>
            <a:spLocks noGrp="1"/>
          </p:cNvSpPr>
          <p:nvPr>
            <p:ph sz="quarter" idx="4"/>
          </p:nvPr>
        </p:nvSpPr>
        <p:spPr>
          <a:xfrm>
            <a:off x="6296025" y="2772932"/>
            <a:ext cx="5498809" cy="3248961"/>
          </a:xfrm>
          <a:solidFill>
            <a:schemeClr val="accent2">
              <a:lumMod val="20000"/>
              <a:lumOff val="80000"/>
            </a:schemeClr>
          </a:solidFill>
        </p:spPr>
        <p:txBody>
          <a:bodyPr>
            <a:normAutofit/>
          </a:bodyPr>
          <a:lstStyle/>
          <a:p>
            <a:r>
              <a:rPr lang="en-US" sz="3600" dirty="0"/>
              <a:t>Metabolic work rate</a:t>
            </a:r>
          </a:p>
          <a:p>
            <a:pPr lvl="1"/>
            <a:r>
              <a:rPr lang="en-US" sz="3200" dirty="0"/>
              <a:t>Due to physical exertion</a:t>
            </a:r>
          </a:p>
          <a:p>
            <a:pPr lvl="1"/>
            <a:r>
              <a:rPr lang="en-US" sz="3200" dirty="0"/>
              <a:t>Heat generated by muscles</a:t>
            </a:r>
          </a:p>
          <a:p>
            <a:r>
              <a:rPr lang="en-US" sz="3600" dirty="0"/>
              <a:t>Clothing</a:t>
            </a:r>
          </a:p>
          <a:p>
            <a:pPr lvl="1"/>
            <a:r>
              <a:rPr lang="en-US" sz="3200" dirty="0"/>
              <a:t>Can reduce evaporative cooling</a:t>
            </a:r>
          </a:p>
        </p:txBody>
      </p:sp>
    </p:spTree>
    <p:extLst>
      <p:ext uri="{BB962C8B-B14F-4D97-AF65-F5344CB8AC3E}">
        <p14:creationId xmlns:p14="http://schemas.microsoft.com/office/powerpoint/2010/main" val="9447965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Where can I find more information on WBGT and WBGT-Effective?</a:t>
            </a:r>
          </a:p>
        </p:txBody>
      </p:sp>
      <p:sp>
        <p:nvSpPr>
          <p:cNvPr id="4" name="Content Placeholder 3"/>
          <p:cNvSpPr>
            <a:spLocks noGrp="1"/>
          </p:cNvSpPr>
          <p:nvPr>
            <p:ph sz="half" idx="2"/>
          </p:nvPr>
        </p:nvSpPr>
        <p:spPr>
          <a:xfrm>
            <a:off x="839788" y="2068945"/>
            <a:ext cx="7121957" cy="4120718"/>
          </a:xfrm>
        </p:spPr>
        <p:txBody>
          <a:bodyPr>
            <a:normAutofit/>
          </a:bodyPr>
          <a:lstStyle/>
          <a:p>
            <a:r>
              <a:rPr lang="en-US" sz="3600" dirty="0"/>
              <a:t>OSHA Technical Manual, Section III, Chapter 4 on Heat Stress (</a:t>
            </a:r>
            <a:r>
              <a:rPr lang="en-US" sz="3600" u="sng" dirty="0">
                <a:hlinkClick r:id="rId2" tooltip="https://www.osha.gov/dts/osta/otm/otm_iii/otm_iii_4.html"/>
              </a:rPr>
              <a:t>www.osha.gov</a:t>
            </a:r>
            <a:r>
              <a:rPr lang="en-US" sz="3600" dirty="0"/>
              <a:t>)</a:t>
            </a:r>
          </a:p>
          <a:p>
            <a:pPr marL="1371600" lvl="3" indent="0">
              <a:buNone/>
            </a:pPr>
            <a:endParaRPr lang="en-US" sz="1400" dirty="0"/>
          </a:p>
          <a:p>
            <a:r>
              <a:rPr lang="en-US" sz="3600" dirty="0"/>
              <a:t>NIOSH Criteria for a Recommended Standard: Occupational Exposure to Heat and Hot Environments (</a:t>
            </a:r>
            <a:r>
              <a:rPr lang="en-US" sz="3600" u="sng" dirty="0">
                <a:hlinkClick r:id="rId3" tooltip="https://www.cdc.gov/niosh/docs/2016-106/pdfs/2016-106.pdf"/>
              </a:rPr>
              <a:t>www.cdc.gov/niosh</a:t>
            </a:r>
            <a:r>
              <a:rPr lang="en-US" sz="3600" dirty="0"/>
              <a:t>)</a:t>
            </a:r>
          </a:p>
        </p:txBody>
      </p:sp>
      <p:sp>
        <p:nvSpPr>
          <p:cNvPr id="5" name="Text Placeholder 4"/>
          <p:cNvSpPr>
            <a:spLocks noGrp="1"/>
          </p:cNvSpPr>
          <p:nvPr>
            <p:ph type="body" sz="quarter" idx="3"/>
          </p:nvPr>
        </p:nvSpPr>
        <p:spPr>
          <a:xfrm>
            <a:off x="8231714" y="6024410"/>
            <a:ext cx="3699551" cy="539880"/>
          </a:xfrm>
        </p:spPr>
        <p:txBody>
          <a:bodyPr/>
          <a:lstStyle/>
          <a:p>
            <a:pPr algn="ctr"/>
            <a:r>
              <a:rPr lang="en-US" dirty="0"/>
              <a:t>NIOSH Criteria Document</a:t>
            </a:r>
          </a:p>
        </p:txBody>
      </p:sp>
      <p:pic>
        <p:nvPicPr>
          <p:cNvPr id="3" name="Content Placeholder 2" descr="NIOSH Criteria for a Recommended Standard: Occupational Exposure to Heat and Hot Environments " title="NIOSH Criteria for a Recommended Standard: Occupational Exposure to Heat and Hot Environments NIOSH Criteria for a Recommended Standard: Occupational Exposure to Heat and Hot Environments "/>
          <p:cNvPicPr>
            <a:picLocks noGrp="1" noChangeAspect="1"/>
          </p:cNvPicPr>
          <p:nvPr>
            <p:ph sz="quarter" idx="4"/>
          </p:nvPr>
        </p:nvPicPr>
        <p:blipFill>
          <a:blip r:embed="rId4" cstate="print">
            <a:extLst>
              <a:ext uri="{28A0092B-C50C-407E-A947-70E740481C1C}">
                <a14:useLocalDpi xmlns:a14="http://schemas.microsoft.com/office/drawing/2010/main"/>
              </a:ext>
            </a:extLst>
          </a:blip>
          <a:stretch>
            <a:fillRect/>
          </a:stretch>
        </p:blipFill>
        <p:spPr>
          <a:xfrm>
            <a:off x="8231714" y="1117976"/>
            <a:ext cx="3699552" cy="4787655"/>
          </a:xfrm>
        </p:spPr>
      </p:pic>
    </p:spTree>
    <p:extLst>
      <p:ext uri="{BB962C8B-B14F-4D97-AF65-F5344CB8AC3E}">
        <p14:creationId xmlns:p14="http://schemas.microsoft.com/office/powerpoint/2010/main" val="1848342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Houston Area Statistics</a:t>
            </a:r>
          </a:p>
        </p:txBody>
      </p:sp>
      <p:sp>
        <p:nvSpPr>
          <p:cNvPr id="3" name="Content Placeholder 2"/>
          <p:cNvSpPr>
            <a:spLocks noGrp="1"/>
          </p:cNvSpPr>
          <p:nvPr>
            <p:ph sz="half" idx="1"/>
          </p:nvPr>
        </p:nvSpPr>
        <p:spPr>
          <a:xfrm>
            <a:off x="838200" y="1285799"/>
            <a:ext cx="10663410" cy="1170963"/>
          </a:xfrm>
        </p:spPr>
        <p:txBody>
          <a:bodyPr/>
          <a:lstStyle/>
          <a:p>
            <a:r>
              <a:rPr lang="en-US" dirty="0"/>
              <a:t>Houston Heat related data, 2013- 2016</a:t>
            </a:r>
            <a:endParaRPr lang="en-US" dirty="0">
              <a:hlinkClick r:id="rId2"/>
            </a:endParaRPr>
          </a:p>
          <a:p>
            <a:r>
              <a:rPr lang="en-US" dirty="0">
                <a:hlinkClick r:id="rId2" tooltip="Houston Epidemiology Report"/>
              </a:rPr>
              <a:t>Houston Epidemiology Report</a:t>
            </a:r>
            <a:endParaRPr lang="en-US" dirty="0"/>
          </a:p>
          <a:p>
            <a:endParaRPr lang="en-US" dirty="0"/>
          </a:p>
        </p:txBody>
      </p:sp>
      <p:pic>
        <p:nvPicPr>
          <p:cNvPr id="6" name="Content Placeholder 5" descr="Houston Heat related data, 2013- 2016&#10;" title="Houston Heat related data, 2013- 201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079653" y="2776615"/>
            <a:ext cx="10719412" cy="3116149"/>
          </a:xfrm>
          <a:prstGeom prst="rect">
            <a:avLst/>
          </a:prstGeom>
        </p:spPr>
      </p:pic>
      <p:sp>
        <p:nvSpPr>
          <p:cNvPr id="5" name="Text Placeholder 4"/>
          <p:cNvSpPr>
            <a:spLocks noGrp="1"/>
          </p:cNvSpPr>
          <p:nvPr>
            <p:ph type="body" sz="quarter" idx="13"/>
          </p:nvPr>
        </p:nvSpPr>
        <p:spPr>
          <a:xfrm>
            <a:off x="3065061" y="6027701"/>
            <a:ext cx="4690814" cy="369831"/>
          </a:xfrm>
        </p:spPr>
        <p:txBody>
          <a:bodyPr>
            <a:noAutofit/>
          </a:bodyPr>
          <a:lstStyle/>
          <a:p>
            <a:pPr marL="0" indent="0">
              <a:buNone/>
            </a:pPr>
            <a:r>
              <a:rPr lang="en-US" sz="1800" dirty="0"/>
              <a:t>Source: Houston Health Department</a:t>
            </a:r>
          </a:p>
        </p:txBody>
      </p:sp>
    </p:spTree>
    <p:extLst>
      <p:ext uri="{BB962C8B-B14F-4D97-AF65-F5344CB8AC3E}">
        <p14:creationId xmlns:p14="http://schemas.microsoft.com/office/powerpoint/2010/main" val="37239275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not just use a heat index?</a:t>
            </a:r>
          </a:p>
        </p:txBody>
      </p:sp>
      <p:sp>
        <p:nvSpPr>
          <p:cNvPr id="4" name="Content Placeholder 3"/>
          <p:cNvSpPr>
            <a:spLocks noGrp="1"/>
          </p:cNvSpPr>
          <p:nvPr>
            <p:ph sz="half" idx="2"/>
          </p:nvPr>
        </p:nvSpPr>
        <p:spPr>
          <a:xfrm>
            <a:off x="839788" y="1690688"/>
            <a:ext cx="6650903" cy="4498975"/>
          </a:xfrm>
        </p:spPr>
        <p:txBody>
          <a:bodyPr>
            <a:normAutofit/>
          </a:bodyPr>
          <a:lstStyle/>
          <a:p>
            <a:r>
              <a:rPr lang="en-US" sz="3200" dirty="0"/>
              <a:t>Heat index only takes into account temperature and humidity</a:t>
            </a:r>
          </a:p>
          <a:p>
            <a:pPr marL="914400" lvl="2" indent="0">
              <a:buNone/>
            </a:pPr>
            <a:endParaRPr lang="en-US" sz="1400" dirty="0"/>
          </a:p>
          <a:p>
            <a:r>
              <a:rPr lang="en-US" sz="3200" dirty="0"/>
              <a:t>It </a:t>
            </a:r>
            <a:r>
              <a:rPr lang="en-US" sz="3200" u="sng" dirty="0"/>
              <a:t>does not</a:t>
            </a:r>
            <a:r>
              <a:rPr lang="en-US" sz="3200" dirty="0"/>
              <a:t> take into account wind speed, radiant heat, clothing and metabolic heat from physical exertion, which are all factors that can contribute to heat stress and heat-related illnesses.</a:t>
            </a:r>
          </a:p>
        </p:txBody>
      </p:sp>
      <p:sp>
        <p:nvSpPr>
          <p:cNvPr id="5" name="Text Placeholder 4"/>
          <p:cNvSpPr>
            <a:spLocks noGrp="1"/>
          </p:cNvSpPr>
          <p:nvPr>
            <p:ph type="body" sz="quarter" idx="3"/>
          </p:nvPr>
        </p:nvSpPr>
        <p:spPr>
          <a:xfrm>
            <a:off x="8129222" y="5950677"/>
            <a:ext cx="3633789" cy="477971"/>
          </a:xfrm>
        </p:spPr>
        <p:txBody>
          <a:bodyPr/>
          <a:lstStyle/>
          <a:p>
            <a:pPr algn="ctr"/>
            <a:r>
              <a:rPr lang="en-US" dirty="0"/>
              <a:t>Heat Index (Source OSHA)</a:t>
            </a:r>
          </a:p>
        </p:txBody>
      </p:sp>
      <p:pic>
        <p:nvPicPr>
          <p:cNvPr id="3" name="Content Placeholder 2" descr="Heat Index (Source OSHA)&#10;" title="Heat Index (Source OSHA)"/>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7659861" y="2776250"/>
            <a:ext cx="4374206" cy="2991185"/>
          </a:xfrm>
        </p:spPr>
      </p:pic>
    </p:spTree>
    <p:extLst>
      <p:ext uri="{BB962C8B-B14F-4D97-AF65-F5344CB8AC3E}">
        <p14:creationId xmlns:p14="http://schemas.microsoft.com/office/powerpoint/2010/main" val="42256153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02069"/>
            <a:ext cx="10515600" cy="1325563"/>
          </a:xfrm>
        </p:spPr>
        <p:txBody>
          <a:bodyPr/>
          <a:lstStyle/>
          <a:p>
            <a:r>
              <a:rPr lang="en-US" b="1" dirty="0"/>
              <a:t>Heat Hazard Assessment in 5 Steps</a:t>
            </a:r>
            <a:br>
              <a:rPr lang="en-US" b="1" dirty="0"/>
            </a:br>
            <a:r>
              <a:rPr lang="en-US" i="1" dirty="0"/>
              <a:t>Worksheet provided</a:t>
            </a:r>
          </a:p>
        </p:txBody>
      </p:sp>
      <p:sp>
        <p:nvSpPr>
          <p:cNvPr id="4" name="Content Placeholder 3"/>
          <p:cNvSpPr>
            <a:spLocks noGrp="1"/>
          </p:cNvSpPr>
          <p:nvPr>
            <p:ph sz="half" idx="2"/>
          </p:nvPr>
        </p:nvSpPr>
        <p:spPr>
          <a:xfrm>
            <a:off x="839788" y="2006165"/>
            <a:ext cx="8664430" cy="3232294"/>
          </a:xfrm>
        </p:spPr>
        <p:txBody>
          <a:bodyPr>
            <a:normAutofit/>
          </a:bodyPr>
          <a:lstStyle/>
          <a:p>
            <a:pPr marL="0" indent="0">
              <a:spcBef>
                <a:spcPts val="600"/>
              </a:spcBef>
              <a:buNone/>
            </a:pPr>
            <a:r>
              <a:rPr lang="en-US" sz="3600" dirty="0"/>
              <a:t>Step 1: Calculate WBGT Using Weather Data</a:t>
            </a:r>
          </a:p>
          <a:p>
            <a:pPr marL="0" indent="0">
              <a:spcBef>
                <a:spcPts val="600"/>
              </a:spcBef>
              <a:buNone/>
            </a:pPr>
            <a:r>
              <a:rPr lang="en-US" sz="3600" dirty="0"/>
              <a:t>Step 2. Add Clothing Adjustment Factor</a:t>
            </a:r>
          </a:p>
          <a:p>
            <a:pPr marL="0" indent="0">
              <a:spcBef>
                <a:spcPts val="600"/>
              </a:spcBef>
              <a:buNone/>
            </a:pPr>
            <a:r>
              <a:rPr lang="en-US" sz="3600" dirty="0"/>
              <a:t>Step 3. Determine the Metabolic Heat</a:t>
            </a:r>
          </a:p>
          <a:p>
            <a:pPr marL="0" indent="0">
              <a:spcBef>
                <a:spcPts val="600"/>
              </a:spcBef>
              <a:buNone/>
            </a:pPr>
            <a:r>
              <a:rPr lang="en-US" sz="3600" dirty="0"/>
              <a:t>Step 4. Determine Exposure Threshold Limit</a:t>
            </a:r>
          </a:p>
          <a:p>
            <a:pPr marL="0" indent="0">
              <a:spcBef>
                <a:spcPts val="600"/>
              </a:spcBef>
              <a:buNone/>
            </a:pPr>
            <a:r>
              <a:rPr lang="en-US" sz="3600" dirty="0"/>
              <a:t>Step 5. Determine Risk Level</a:t>
            </a:r>
          </a:p>
        </p:txBody>
      </p:sp>
    </p:spTree>
    <p:extLst>
      <p:ext uri="{BB962C8B-B14F-4D97-AF65-F5344CB8AC3E}">
        <p14:creationId xmlns:p14="http://schemas.microsoft.com/office/powerpoint/2010/main" val="13916366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780184"/>
          </a:xfrm>
        </p:spPr>
        <p:txBody>
          <a:bodyPr/>
          <a:lstStyle/>
          <a:p>
            <a:r>
              <a:rPr lang="en-US" b="1" dirty="0"/>
              <a:t>Step 1: Calculate WBGT Using Weather Data</a:t>
            </a:r>
            <a:endParaRPr lang="en-US" dirty="0"/>
          </a:p>
        </p:txBody>
      </p:sp>
      <p:sp>
        <p:nvSpPr>
          <p:cNvPr id="4" name="Content Placeholder 3"/>
          <p:cNvSpPr>
            <a:spLocks noGrp="1"/>
          </p:cNvSpPr>
          <p:nvPr>
            <p:ph sz="half" idx="2"/>
          </p:nvPr>
        </p:nvSpPr>
        <p:spPr>
          <a:xfrm>
            <a:off x="839788" y="1246910"/>
            <a:ext cx="11056648" cy="4655127"/>
          </a:xfrm>
        </p:spPr>
        <p:txBody>
          <a:bodyPr>
            <a:normAutofit/>
          </a:bodyPr>
          <a:lstStyle/>
          <a:p>
            <a:r>
              <a:rPr lang="en-US" sz="3600" dirty="0"/>
              <a:t>Use Argonne National Laboratory calculator based on validated and literature-supported algorithmic equations to determine WBGT from National Weather Service data.</a:t>
            </a:r>
          </a:p>
          <a:p>
            <a:r>
              <a:rPr lang="en-US" sz="3600" dirty="0"/>
              <a:t>Available as a downloadable zip file from OSHA at:</a:t>
            </a:r>
          </a:p>
          <a:p>
            <a:pPr marL="0" indent="0" algn="ctr">
              <a:buNone/>
            </a:pPr>
            <a:r>
              <a:rPr lang="en-US" sz="3600" u="sng" dirty="0">
                <a:hlinkClick r:id="rId2" tooltip="http://www.osha.gov/dts/osta/otm/otm_iii/wbgtutil.zip"/>
              </a:rPr>
              <a:t>http://www.osha.gov/dts/osta/otm/otm_iii/wbgtutil.zip</a:t>
            </a:r>
            <a:endParaRPr lang="en-US" sz="3600" dirty="0"/>
          </a:p>
          <a:p>
            <a:endParaRPr lang="en-US" sz="3600" dirty="0"/>
          </a:p>
        </p:txBody>
      </p:sp>
      <p:sp>
        <p:nvSpPr>
          <p:cNvPr id="5" name="Text Placeholder 4"/>
          <p:cNvSpPr>
            <a:spLocks noGrp="1"/>
          </p:cNvSpPr>
          <p:nvPr>
            <p:ph type="body" sz="quarter" idx="3"/>
          </p:nvPr>
        </p:nvSpPr>
        <p:spPr>
          <a:xfrm>
            <a:off x="7948724" y="6008915"/>
            <a:ext cx="2495265" cy="504319"/>
          </a:xfrm>
        </p:spPr>
        <p:txBody>
          <a:bodyPr>
            <a:normAutofit fontScale="77500" lnSpcReduction="20000"/>
          </a:bodyPr>
          <a:lstStyle/>
          <a:p>
            <a:r>
              <a:rPr lang="en-US" dirty="0"/>
              <a:t>Daily Weather Data (Wikimedia CC)</a:t>
            </a:r>
          </a:p>
        </p:txBody>
      </p:sp>
      <p:pic>
        <p:nvPicPr>
          <p:cNvPr id="3" name="Content Placeholder 2" descr="List of periods and events in climate history - Wikipedia" title="Daily Weather Data (Wikimedia CC)"/>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4869965" y="4397604"/>
            <a:ext cx="2996293" cy="2250550"/>
          </a:xfrm>
        </p:spPr>
      </p:pic>
    </p:spTree>
    <p:extLst>
      <p:ext uri="{BB962C8B-B14F-4D97-AF65-F5344CB8AC3E}">
        <p14:creationId xmlns:p14="http://schemas.microsoft.com/office/powerpoint/2010/main" val="28060792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calculator uses the following </a:t>
            </a:r>
            <a:r>
              <a:rPr lang="en-US" u="sng" dirty="0"/>
              <a:t>required</a:t>
            </a:r>
            <a:r>
              <a:rPr lang="en-US" dirty="0"/>
              <a:t> weather and location information to determine WBGT.</a:t>
            </a:r>
          </a:p>
        </p:txBody>
      </p:sp>
      <p:sp>
        <p:nvSpPr>
          <p:cNvPr id="4" name="Content Placeholder 3"/>
          <p:cNvSpPr>
            <a:spLocks noGrp="1"/>
          </p:cNvSpPr>
          <p:nvPr>
            <p:ph sz="half" idx="2"/>
          </p:nvPr>
        </p:nvSpPr>
        <p:spPr>
          <a:xfrm>
            <a:off x="839788" y="1828800"/>
            <a:ext cx="8008648" cy="4360863"/>
          </a:xfrm>
        </p:spPr>
        <p:txBody>
          <a:bodyPr>
            <a:normAutofit fontScale="92500"/>
          </a:bodyPr>
          <a:lstStyle/>
          <a:p>
            <a:pPr lvl="0"/>
            <a:r>
              <a:rPr lang="en-US" dirty="0"/>
              <a:t>Air Temperature (°F) for hottest hour of the work shift</a:t>
            </a:r>
          </a:p>
          <a:p>
            <a:pPr lvl="0"/>
            <a:r>
              <a:rPr lang="en-US" dirty="0"/>
              <a:t>Barometric Pressure (inches of Hg)</a:t>
            </a:r>
          </a:p>
          <a:p>
            <a:pPr lvl="0"/>
            <a:r>
              <a:rPr lang="en-US" dirty="0"/>
              <a:t>Relative Humidity (%) for hottest hour of the work shift</a:t>
            </a:r>
          </a:p>
          <a:p>
            <a:pPr lvl="0"/>
            <a:r>
              <a:rPr lang="en-US" dirty="0"/>
              <a:t>Wind Speed (mph) during hottest hour of the work shift</a:t>
            </a:r>
          </a:p>
          <a:p>
            <a:pPr lvl="0"/>
            <a:r>
              <a:rPr lang="en-US" dirty="0"/>
              <a:t>Date (MONTH DAY, YEAR; e.g., January 1, 2019) </a:t>
            </a:r>
          </a:p>
          <a:p>
            <a:pPr lvl="0"/>
            <a:r>
              <a:rPr lang="en-US" dirty="0"/>
              <a:t>Time (HH:MM AM/PM; e.g., 12:00 PM) for hottest hour of the work shift</a:t>
            </a:r>
          </a:p>
          <a:p>
            <a:pPr lvl="0"/>
            <a:r>
              <a:rPr lang="en-US" dirty="0"/>
              <a:t>Longitude and latitude (degrees) – input in “Options”</a:t>
            </a:r>
          </a:p>
          <a:p>
            <a:pPr lvl="0"/>
            <a:r>
              <a:rPr lang="en-US" dirty="0"/>
              <a:t>Solar Irradiance (W/m</a:t>
            </a:r>
            <a:r>
              <a:rPr lang="en-US" baseline="30000" dirty="0"/>
              <a:t>2</a:t>
            </a:r>
            <a:r>
              <a:rPr lang="en-US" dirty="0"/>
              <a:t>) based on Table 1</a:t>
            </a:r>
          </a:p>
        </p:txBody>
      </p:sp>
      <p:sp>
        <p:nvSpPr>
          <p:cNvPr id="5" name="Text Placeholder 4"/>
          <p:cNvSpPr>
            <a:spLocks noGrp="1"/>
          </p:cNvSpPr>
          <p:nvPr>
            <p:ph type="body" sz="quarter" idx="3"/>
          </p:nvPr>
        </p:nvSpPr>
        <p:spPr>
          <a:xfrm>
            <a:off x="9484856" y="5744742"/>
            <a:ext cx="2322224" cy="444921"/>
          </a:xfrm>
        </p:spPr>
        <p:txBody>
          <a:bodyPr>
            <a:normAutofit fontScale="85000" lnSpcReduction="10000"/>
          </a:bodyPr>
          <a:lstStyle/>
          <a:p>
            <a:pPr algn="ctr"/>
            <a:r>
              <a:rPr lang="en-US" dirty="0"/>
              <a:t>Calculator (Clipart)</a:t>
            </a:r>
          </a:p>
        </p:txBody>
      </p:sp>
      <p:pic>
        <p:nvPicPr>
          <p:cNvPr id="3" name="Content Placeholder 2" descr="Clipart - Calculator Icon" title="Calculator (Clipart)"/>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9473599" y="3246533"/>
            <a:ext cx="2344738" cy="2344738"/>
          </a:xfrm>
        </p:spPr>
      </p:pic>
    </p:spTree>
    <p:extLst>
      <p:ext uri="{BB962C8B-B14F-4D97-AF65-F5344CB8AC3E}">
        <p14:creationId xmlns:p14="http://schemas.microsoft.com/office/powerpoint/2010/main" val="24278284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able 1. Estimated Solar Irradiance Based on Cloud Cover" title="Table 1. Estimated Solar Irradiance Based on Cloud Cover"/>
          <p:cNvSpPr>
            <a:spLocks noGrp="1"/>
          </p:cNvSpPr>
          <p:nvPr>
            <p:ph type="title"/>
          </p:nvPr>
        </p:nvSpPr>
        <p:spPr/>
        <p:txBody>
          <a:bodyPr>
            <a:normAutofit/>
          </a:bodyPr>
          <a:lstStyle/>
          <a:p>
            <a:r>
              <a:rPr lang="en-US" b="1" i="1" dirty="0"/>
              <a:t>Table 1. Estimated Solar Irradiance Based on Cloud Cover</a:t>
            </a:r>
            <a:endParaRPr lang="en-US" dirty="0"/>
          </a:p>
        </p:txBody>
      </p:sp>
      <p:graphicFrame>
        <p:nvGraphicFramePr>
          <p:cNvPr id="8" name="Content Placeholder 7" descr="Table 1. Estimated Solar Irradiance Based on Cloud Cover" title="Table 1. Estimated Solar Irradiance Based on Cloud Cover"/>
          <p:cNvGraphicFramePr>
            <a:graphicFrameLocks noGrp="1"/>
          </p:cNvGraphicFramePr>
          <p:nvPr>
            <p:ph idx="1"/>
            <p:extLst>
              <p:ext uri="{D42A27DB-BD31-4B8C-83A1-F6EECF244321}">
                <p14:modId xmlns:p14="http://schemas.microsoft.com/office/powerpoint/2010/main" val="3475916237"/>
              </p:ext>
            </p:extLst>
          </p:nvPr>
        </p:nvGraphicFramePr>
        <p:xfrm>
          <a:off x="1272309" y="1779444"/>
          <a:ext cx="10515600" cy="4713719"/>
        </p:xfrm>
        <a:graphic>
          <a:graphicData uri="http://schemas.openxmlformats.org/drawingml/2006/table">
            <a:tbl>
              <a:tblPr firstRow="1" bandRow="1">
                <a:tableStyleId>{5C22544A-7EE6-4342-B048-85BDC9FD1C3A}</a:tableStyleId>
              </a:tblPr>
              <a:tblGrid>
                <a:gridCol w="6920345">
                  <a:extLst>
                    <a:ext uri="{9D8B030D-6E8A-4147-A177-3AD203B41FA5}">
                      <a16:colId xmlns:a16="http://schemas.microsoft.com/office/drawing/2014/main" val="3716913759"/>
                    </a:ext>
                  </a:extLst>
                </a:gridCol>
                <a:gridCol w="3595255">
                  <a:extLst>
                    <a:ext uri="{9D8B030D-6E8A-4147-A177-3AD203B41FA5}">
                      <a16:colId xmlns:a16="http://schemas.microsoft.com/office/drawing/2014/main" val="1275964810"/>
                    </a:ext>
                  </a:extLst>
                </a:gridCol>
              </a:tblGrid>
              <a:tr h="1263823">
                <a:tc>
                  <a:txBody>
                    <a:bodyPr/>
                    <a:lstStyle/>
                    <a:p>
                      <a:pPr marL="0" marR="0" algn="ctr">
                        <a:lnSpc>
                          <a:spcPct val="100000"/>
                        </a:lnSpc>
                        <a:spcBef>
                          <a:spcPts val="600"/>
                        </a:spcBef>
                        <a:spcAft>
                          <a:spcPts val="600"/>
                        </a:spcAft>
                      </a:pPr>
                      <a:r>
                        <a:rPr lang="en-US"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Reported Cloud Cover</a:t>
                      </a:r>
                      <a:endPar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Irradiance </a:t>
                      </a:r>
                      <a:endPar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00000"/>
                        </a:lnSpc>
                        <a:spcBef>
                          <a:spcPts val="600"/>
                        </a:spcBef>
                        <a:spcAft>
                          <a:spcPts val="600"/>
                        </a:spcAft>
                      </a:pPr>
                      <a:r>
                        <a:rPr lang="en-US"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(W/m</a:t>
                      </a:r>
                      <a:r>
                        <a:rPr lang="en-US" sz="3200" b="1"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3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0228879"/>
                  </a:ext>
                </a:extLst>
              </a:tr>
              <a:tr h="546518">
                <a:tc>
                  <a:txBody>
                    <a:bodyPr/>
                    <a:lstStyle/>
                    <a:p>
                      <a:pPr marL="0" marR="0">
                        <a:lnSpc>
                          <a:spcPct val="100000"/>
                        </a:lnSpc>
                        <a:spcBef>
                          <a:spcPts val="600"/>
                        </a:spcBef>
                        <a:spcAft>
                          <a:spcPts val="6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Sunny</a:t>
                      </a:r>
                    </a:p>
                  </a:txBody>
                  <a:tcPr marL="68580" marR="68580" marT="0" marB="0" anchor="ctr"/>
                </a:tc>
                <a:tc>
                  <a:txBody>
                    <a:bodyPr/>
                    <a:lstStyle/>
                    <a:p>
                      <a:pPr marL="0" marR="0" algn="ctr">
                        <a:lnSpc>
                          <a:spcPct val="100000"/>
                        </a:lnSpc>
                        <a:spcBef>
                          <a:spcPts val="600"/>
                        </a:spcBef>
                        <a:spcAft>
                          <a:spcPts val="600"/>
                        </a:spcAft>
                      </a:pPr>
                      <a:r>
                        <a:rPr lang="en-US" sz="3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990</a:t>
                      </a:r>
                    </a:p>
                  </a:txBody>
                  <a:tcPr marL="68580" marR="68580" marT="0" marB="0" anchor="ctr"/>
                </a:tc>
                <a:extLst>
                  <a:ext uri="{0D108BD9-81ED-4DB2-BD59-A6C34878D82A}">
                    <a16:rowId xmlns:a16="http://schemas.microsoft.com/office/drawing/2014/main" val="4085669189"/>
                  </a:ext>
                </a:extLst>
              </a:tr>
              <a:tr h="1093037">
                <a:tc>
                  <a:txBody>
                    <a:bodyPr/>
                    <a:lstStyle/>
                    <a:p>
                      <a:pPr marL="0" marR="0">
                        <a:lnSpc>
                          <a:spcPct val="100000"/>
                        </a:lnSpc>
                        <a:spcBef>
                          <a:spcPts val="600"/>
                        </a:spcBef>
                        <a:spcAft>
                          <a:spcPts val="6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Mostly Sunny, Partly Sunny/Cloudy </a:t>
                      </a:r>
                      <a:b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Scattered Clouds</a:t>
                      </a:r>
                    </a:p>
                  </a:txBody>
                  <a:tcPr marL="68580" marR="68580" marT="0" marB="0" anchor="ctr"/>
                </a:tc>
                <a:tc>
                  <a:txBody>
                    <a:bodyPr/>
                    <a:lstStyle/>
                    <a:p>
                      <a:pPr marL="0" marR="0" algn="ctr">
                        <a:lnSpc>
                          <a:spcPct val="100000"/>
                        </a:lnSpc>
                        <a:spcBef>
                          <a:spcPts val="600"/>
                        </a:spcBef>
                        <a:spcAft>
                          <a:spcPts val="6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980</a:t>
                      </a:r>
                    </a:p>
                  </a:txBody>
                  <a:tcPr marL="68580" marR="68580" marT="0" marB="0" anchor="ctr"/>
                </a:tc>
                <a:extLst>
                  <a:ext uri="{0D108BD9-81ED-4DB2-BD59-A6C34878D82A}">
                    <a16:rowId xmlns:a16="http://schemas.microsoft.com/office/drawing/2014/main" val="1881976310"/>
                  </a:ext>
                </a:extLst>
              </a:tr>
              <a:tr h="546518">
                <a:tc>
                  <a:txBody>
                    <a:bodyPr/>
                    <a:lstStyle/>
                    <a:p>
                      <a:pPr marL="0" marR="0">
                        <a:lnSpc>
                          <a:spcPct val="100000"/>
                        </a:lnSpc>
                        <a:spcBef>
                          <a:spcPts val="600"/>
                        </a:spcBef>
                        <a:spcAft>
                          <a:spcPts val="600"/>
                        </a:spcAft>
                      </a:pPr>
                      <a:r>
                        <a:rPr lang="en-US" sz="3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Mostly Cloudy</a:t>
                      </a:r>
                    </a:p>
                  </a:txBody>
                  <a:tcPr marL="68580" marR="68580" marT="0" marB="0" anchor="ctr"/>
                </a:tc>
                <a:tc>
                  <a:txBody>
                    <a:bodyPr/>
                    <a:lstStyle/>
                    <a:p>
                      <a:pPr marL="0" marR="0" algn="ctr">
                        <a:lnSpc>
                          <a:spcPct val="100000"/>
                        </a:lnSpc>
                        <a:spcBef>
                          <a:spcPts val="600"/>
                        </a:spcBef>
                        <a:spcAft>
                          <a:spcPts val="6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710</a:t>
                      </a:r>
                    </a:p>
                  </a:txBody>
                  <a:tcPr marL="68580" marR="68580" marT="0" marB="0" anchor="ctr"/>
                </a:tc>
                <a:extLst>
                  <a:ext uri="{0D108BD9-81ED-4DB2-BD59-A6C34878D82A}">
                    <a16:rowId xmlns:a16="http://schemas.microsoft.com/office/drawing/2014/main" val="1225209708"/>
                  </a:ext>
                </a:extLst>
              </a:tr>
              <a:tr h="546518">
                <a:tc>
                  <a:txBody>
                    <a:bodyPr/>
                    <a:lstStyle/>
                    <a:p>
                      <a:pPr marL="0" marR="0">
                        <a:lnSpc>
                          <a:spcPct val="100000"/>
                        </a:lnSpc>
                        <a:spcBef>
                          <a:spcPts val="600"/>
                        </a:spcBef>
                        <a:spcAft>
                          <a:spcPts val="600"/>
                        </a:spcAft>
                      </a:pPr>
                      <a:r>
                        <a:rPr lang="en-US" sz="3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Cloudy</a:t>
                      </a:r>
                    </a:p>
                  </a:txBody>
                  <a:tcPr marL="68580" marR="68580" marT="0" marB="0" anchor="ctr"/>
                </a:tc>
                <a:tc>
                  <a:txBody>
                    <a:bodyPr/>
                    <a:lstStyle/>
                    <a:p>
                      <a:pPr marL="0" marR="0" algn="ctr">
                        <a:lnSpc>
                          <a:spcPct val="100000"/>
                        </a:lnSpc>
                        <a:spcBef>
                          <a:spcPts val="600"/>
                        </a:spcBef>
                        <a:spcAft>
                          <a:spcPts val="600"/>
                        </a:spcAft>
                      </a:pPr>
                      <a:r>
                        <a:rPr lang="en-US" sz="3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a:t>
                      </a:r>
                    </a:p>
                  </a:txBody>
                  <a:tcPr marL="68580" marR="68580" marT="0" marB="0" anchor="ctr"/>
                </a:tc>
                <a:extLst>
                  <a:ext uri="{0D108BD9-81ED-4DB2-BD59-A6C34878D82A}">
                    <a16:rowId xmlns:a16="http://schemas.microsoft.com/office/drawing/2014/main" val="2157026974"/>
                  </a:ext>
                </a:extLst>
              </a:tr>
              <a:tr h="717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Source: OSHA as adapted from A. Ben </a:t>
                      </a:r>
                      <a:r>
                        <a:rPr lang="en-US" sz="1800" kern="1200" dirty="0" err="1">
                          <a:solidFill>
                            <a:schemeClr val="dk1"/>
                          </a:solidFill>
                          <a:effectLst/>
                          <a:latin typeface="+mn-lt"/>
                          <a:ea typeface="+mn-ea"/>
                          <a:cs typeface="+mn-cs"/>
                        </a:rPr>
                        <a:t>Jemaa</a:t>
                      </a:r>
                      <a:r>
                        <a:rPr lang="en-US" sz="1800" kern="1200" dirty="0">
                          <a:solidFill>
                            <a:schemeClr val="dk1"/>
                          </a:solidFill>
                          <a:effectLst/>
                          <a:latin typeface="+mn-lt"/>
                          <a:ea typeface="+mn-ea"/>
                          <a:cs typeface="+mn-cs"/>
                        </a:rPr>
                        <a:t>, et al. (2013) </a:t>
                      </a:r>
                      <a:r>
                        <a:rPr lang="en-US" sz="1800" i="1" kern="1200" dirty="0">
                          <a:solidFill>
                            <a:schemeClr val="dk1"/>
                          </a:solidFill>
                          <a:effectLst/>
                          <a:latin typeface="+mn-lt"/>
                          <a:ea typeface="+mn-ea"/>
                          <a:cs typeface="+mn-cs"/>
                        </a:rPr>
                        <a:t>Energy Procedia</a:t>
                      </a:r>
                      <a:r>
                        <a:rPr lang="en-US" sz="1800" kern="1200" dirty="0">
                          <a:solidFill>
                            <a:schemeClr val="dk1"/>
                          </a:solidFill>
                          <a:effectLst/>
                          <a:latin typeface="+mn-lt"/>
                          <a:ea typeface="+mn-ea"/>
                          <a:cs typeface="+mn-cs"/>
                        </a:rPr>
                        <a:t>, Volume 42, Pages 406-415.</a:t>
                      </a:r>
                    </a:p>
                  </a:txBody>
                  <a:tcPr/>
                </a:tc>
                <a:tc>
                  <a:txBody>
                    <a:bodyPr/>
                    <a:lstStyle/>
                    <a:p>
                      <a:endParaRPr lang="en-US" dirty="0"/>
                    </a:p>
                  </a:txBody>
                  <a:tcPr/>
                </a:tc>
                <a:extLst>
                  <a:ext uri="{0D108BD9-81ED-4DB2-BD59-A6C34878D82A}">
                    <a16:rowId xmlns:a16="http://schemas.microsoft.com/office/drawing/2014/main" val="1154598432"/>
                  </a:ext>
                </a:extLst>
              </a:tr>
            </a:tbl>
          </a:graphicData>
        </a:graphic>
      </p:graphicFrame>
    </p:spTree>
    <p:extLst>
      <p:ext uri="{BB962C8B-B14F-4D97-AF65-F5344CB8AC3E}">
        <p14:creationId xmlns:p14="http://schemas.microsoft.com/office/powerpoint/2010/main" val="20432238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Step 2. Add Clothing Adjustment Factor</a:t>
            </a:r>
          </a:p>
        </p:txBody>
      </p:sp>
      <p:sp>
        <p:nvSpPr>
          <p:cNvPr id="5" name="Content Placeholder 4"/>
          <p:cNvSpPr>
            <a:spLocks noGrp="1"/>
          </p:cNvSpPr>
          <p:nvPr>
            <p:ph sz="half" idx="2"/>
          </p:nvPr>
        </p:nvSpPr>
        <p:spPr>
          <a:xfrm>
            <a:off x="839788" y="1697890"/>
            <a:ext cx="10634817" cy="3684588"/>
          </a:xfrm>
        </p:spPr>
        <p:txBody>
          <a:bodyPr>
            <a:normAutofit/>
          </a:bodyPr>
          <a:lstStyle/>
          <a:p>
            <a:pPr marL="0" indent="0">
              <a:buNone/>
            </a:pPr>
            <a:r>
              <a:rPr lang="en-US" sz="4400" dirty="0"/>
              <a:t>As recommended by OSHA, the ACGIH Clothing Adjustment Factor (CAF) can be determined from Table 2 and added to the pervious WBGT to produce an effective WBGT value, termed WBGT-Effective.  </a:t>
            </a:r>
          </a:p>
        </p:txBody>
      </p:sp>
      <mc:AlternateContent xmlns:mc="http://schemas.openxmlformats.org/markup-compatibility/2006" xmlns:a14="http://schemas.microsoft.com/office/drawing/2010/main">
        <mc:Choice Requires="a14">
          <p:sp>
            <p:nvSpPr>
              <p:cNvPr id="7" name="Content Placeholder 6"/>
              <p:cNvSpPr>
                <a:spLocks noGrp="1"/>
              </p:cNvSpPr>
              <p:nvPr>
                <p:ph sz="quarter" idx="4"/>
              </p:nvPr>
            </p:nvSpPr>
            <p:spPr>
              <a:xfrm>
                <a:off x="1308582" y="5218769"/>
                <a:ext cx="9727235" cy="780587"/>
              </a:xfrm>
              <a:solidFill>
                <a:schemeClr val="accent1">
                  <a:lumMod val="20000"/>
                  <a:lumOff val="80000"/>
                </a:schemeClr>
              </a:solidFill>
            </p:spPr>
            <p:txBody>
              <a:bodyPr/>
              <a:lstStyle/>
              <a:p>
                <a:pPr marL="0" indent="0" algn="ctr">
                  <a:buNone/>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𝑾𝑩𝑮𝑻</m:t>
                      </m:r>
                      <m:r>
                        <m:rPr>
                          <m:nor/>
                        </m:rPr>
                        <a:rPr lang="en-US" sz="4000"/>
                        <m:t>∙</m:t>
                      </m:r>
                      <m:r>
                        <a:rPr lang="en-US" sz="4000" i="1">
                          <a:latin typeface="Cambria Math" panose="02040503050406030204" pitchFamily="18" charset="0"/>
                        </a:rPr>
                        <m:t>𝑬𝒇𝒇𝒆𝒄𝒕𝒊𝒗𝒆</m:t>
                      </m:r>
                      <m:r>
                        <a:rPr lang="en-US" sz="4000" i="1">
                          <a:latin typeface="Cambria Math" panose="02040503050406030204" pitchFamily="18" charset="0"/>
                        </a:rPr>
                        <m:t>=</m:t>
                      </m:r>
                      <m:r>
                        <a:rPr lang="en-US" sz="4000" i="1">
                          <a:latin typeface="Cambria Math" panose="02040503050406030204" pitchFamily="18" charset="0"/>
                        </a:rPr>
                        <m:t>𝑾𝑩𝑮𝑻</m:t>
                      </m:r>
                      <m:r>
                        <a:rPr lang="en-US" sz="4000" i="1">
                          <a:latin typeface="Cambria Math" panose="02040503050406030204" pitchFamily="18" charset="0"/>
                        </a:rPr>
                        <m:t>+</m:t>
                      </m:r>
                      <m:r>
                        <a:rPr lang="en-US" sz="4000" i="1">
                          <a:latin typeface="Cambria Math" panose="02040503050406030204" pitchFamily="18" charset="0"/>
                        </a:rPr>
                        <m:t>𝑪𝑨𝑭</m:t>
                      </m:r>
                    </m:oMath>
                  </m:oMathPara>
                </a14:m>
                <a:endParaRPr lang="en-US" sz="4000" dirty="0"/>
              </a:p>
              <a:p>
                <a:pPr marL="0" indent="0" algn="ctr">
                  <a:buNone/>
                </a:pPr>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sz="quarter" idx="4"/>
              </p:nvPr>
            </p:nvSpPr>
            <p:spPr>
              <a:xfrm>
                <a:off x="1308582" y="5218769"/>
                <a:ext cx="9727235" cy="780587"/>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30229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3089"/>
          </a:xfrm>
        </p:spPr>
        <p:txBody>
          <a:bodyPr>
            <a:normAutofit fontScale="90000"/>
          </a:bodyPr>
          <a:lstStyle/>
          <a:p>
            <a:r>
              <a:rPr lang="en-US" b="1" i="1" dirty="0"/>
              <a:t>Table 2. Clothing Adjustment Factors (CAF)</a:t>
            </a:r>
            <a:endParaRPr lang="en-US" dirty="0"/>
          </a:p>
        </p:txBody>
      </p:sp>
      <p:graphicFrame>
        <p:nvGraphicFramePr>
          <p:cNvPr id="8" name="Content Placeholder 7" descr="Table 2. Clothing Adjustment Factors (CAF)" title="Table 2. Clothing Adjustment Factors (CAF)"/>
          <p:cNvGraphicFramePr>
            <a:graphicFrameLocks noGrp="1"/>
          </p:cNvGraphicFramePr>
          <p:nvPr>
            <p:ph idx="1"/>
            <p:extLst>
              <p:ext uri="{D42A27DB-BD31-4B8C-83A1-F6EECF244321}">
                <p14:modId xmlns:p14="http://schemas.microsoft.com/office/powerpoint/2010/main" val="48280557"/>
              </p:ext>
            </p:extLst>
          </p:nvPr>
        </p:nvGraphicFramePr>
        <p:xfrm>
          <a:off x="524106" y="1137422"/>
          <a:ext cx="11385395" cy="5441799"/>
        </p:xfrm>
        <a:graphic>
          <a:graphicData uri="http://schemas.openxmlformats.org/drawingml/2006/table">
            <a:tbl>
              <a:tblPr firstRow="1" bandRow="1">
                <a:tableStyleId>{5C22544A-7EE6-4342-B048-85BDC9FD1C3A}</a:tableStyleId>
              </a:tblPr>
              <a:tblGrid>
                <a:gridCol w="9261694">
                  <a:extLst>
                    <a:ext uri="{9D8B030D-6E8A-4147-A177-3AD203B41FA5}">
                      <a16:colId xmlns:a16="http://schemas.microsoft.com/office/drawing/2014/main" val="1272884598"/>
                    </a:ext>
                  </a:extLst>
                </a:gridCol>
                <a:gridCol w="2123701">
                  <a:extLst>
                    <a:ext uri="{9D8B030D-6E8A-4147-A177-3AD203B41FA5}">
                      <a16:colId xmlns:a16="http://schemas.microsoft.com/office/drawing/2014/main" val="1260002553"/>
                    </a:ext>
                  </a:extLst>
                </a:gridCol>
              </a:tblGrid>
              <a:tr h="924897">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Clothing Worn</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CAF</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4257112"/>
                  </a:ext>
                </a:extLst>
              </a:tr>
              <a:tr h="785832">
                <a:tc>
                  <a:txBody>
                    <a:bodyPr/>
                    <a:lstStyle/>
                    <a:p>
                      <a:pPr marL="0" marR="0">
                        <a:lnSpc>
                          <a:spcPct val="10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 clothes (long sleeves and pants). Examples: Standard cotton shirt/pants.</a:t>
                      </a: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extLst>
                  <a:ext uri="{0D108BD9-81ED-4DB2-BD59-A6C34878D82A}">
                    <a16:rowId xmlns:a16="http://schemas.microsoft.com/office/drawing/2014/main" val="3751502807"/>
                  </a:ext>
                </a:extLst>
              </a:tr>
              <a:tr h="785832">
                <a:tc>
                  <a:txBody>
                    <a:bodyPr/>
                    <a:lstStyle/>
                    <a:p>
                      <a:pPr marL="0" marR="0">
                        <a:lnSpc>
                          <a:spcPct val="10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Coveralls (w/only underwear underneath). Examples: Cotton or light polyester material.</a:t>
                      </a: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p>
                  </a:txBody>
                  <a:tcPr marL="68580" marR="68580" marT="0" marB="0" anchor="ctr"/>
                </a:tc>
                <a:extLst>
                  <a:ext uri="{0D108BD9-81ED-4DB2-BD59-A6C34878D82A}">
                    <a16:rowId xmlns:a16="http://schemas.microsoft.com/office/drawing/2014/main" val="3395175610"/>
                  </a:ext>
                </a:extLst>
              </a:tr>
              <a:tr h="394199">
                <a:tc>
                  <a:txBody>
                    <a:bodyPr/>
                    <a:lstStyle/>
                    <a:p>
                      <a:pPr marL="0" marR="0">
                        <a:lnSpc>
                          <a:spcPct val="10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Double-layer woven clothing.</a:t>
                      </a: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5.4</a:t>
                      </a:r>
                    </a:p>
                  </a:txBody>
                  <a:tcPr marL="68580" marR="68580" marT="0" marB="0" anchor="ctr"/>
                </a:tc>
                <a:extLst>
                  <a:ext uri="{0D108BD9-81ED-4DB2-BD59-A6C34878D82A}">
                    <a16:rowId xmlns:a16="http://schemas.microsoft.com/office/drawing/2014/main" val="3119010021"/>
                  </a:ext>
                </a:extLst>
              </a:tr>
              <a:tr h="394199">
                <a:tc>
                  <a:txBody>
                    <a:bodyPr/>
                    <a:lstStyle/>
                    <a:p>
                      <a:pPr marL="0" marR="0">
                        <a:lnSpc>
                          <a:spcPct val="10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SMS (</a:t>
                      </a:r>
                      <a:r>
                        <a:rPr lang="en-US" sz="2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spunbond</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meltblown</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spunbond</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Polypropylene Coveralls</a:t>
                      </a: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a:t>
                      </a:r>
                    </a:p>
                  </a:txBody>
                  <a:tcPr marL="68580" marR="68580" marT="0" marB="0" anchor="ctr"/>
                </a:tc>
                <a:extLst>
                  <a:ext uri="{0D108BD9-81ED-4DB2-BD59-A6C34878D82A}">
                    <a16:rowId xmlns:a16="http://schemas.microsoft.com/office/drawing/2014/main" val="1212527342"/>
                  </a:ext>
                </a:extLst>
              </a:tr>
              <a:tr h="394199">
                <a:tc>
                  <a:txBody>
                    <a:bodyPr/>
                    <a:lstStyle/>
                    <a:p>
                      <a:pPr marL="0" marR="0">
                        <a:lnSpc>
                          <a:spcPct val="10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Polyolefin coveralls. Examples: Micro-porous fabric (e.g., Tyvek™).</a:t>
                      </a: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a:t>
                      </a:r>
                    </a:p>
                  </a:txBody>
                  <a:tcPr marL="68580" marR="68580" marT="0" marB="0" anchor="ctr"/>
                </a:tc>
                <a:extLst>
                  <a:ext uri="{0D108BD9-81ED-4DB2-BD59-A6C34878D82A}">
                    <a16:rowId xmlns:a16="http://schemas.microsoft.com/office/drawing/2014/main" val="2888282752"/>
                  </a:ext>
                </a:extLst>
              </a:tr>
              <a:tr h="1082244">
                <a:tc>
                  <a:txBody>
                    <a:bodyPr/>
                    <a:lstStyle/>
                    <a:p>
                      <a:pPr marL="0" marR="0">
                        <a:lnSpc>
                          <a:spcPct val="10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Limited-use vapor-barrier coveralls. Examples: Encapsulating suits, whole-body chemical protective suites, firefighter turn-out gear.</a:t>
                      </a:r>
                    </a:p>
                  </a:txBody>
                  <a:tcPr marL="68580" marR="68580" marT="0" marB="0" anchor="ctr"/>
                </a:tc>
                <a:tc>
                  <a:txBody>
                    <a:bodyPr/>
                    <a:lstStyle/>
                    <a:p>
                      <a:pPr marL="0" marR="0" algn="ctr">
                        <a:lnSpc>
                          <a:spcPct val="10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19.8</a:t>
                      </a:r>
                    </a:p>
                  </a:txBody>
                  <a:tcPr marL="68580" marR="68580" marT="0" marB="0" anchor="ctr"/>
                </a:tc>
                <a:extLst>
                  <a:ext uri="{0D108BD9-81ED-4DB2-BD59-A6C34878D82A}">
                    <a16:rowId xmlns:a16="http://schemas.microsoft.com/office/drawing/2014/main" val="4113674297"/>
                  </a:ext>
                </a:extLst>
              </a:tr>
              <a:tr h="680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dk1"/>
                          </a:solidFill>
                          <a:effectLst/>
                          <a:latin typeface="+mn-lt"/>
                          <a:ea typeface="+mn-ea"/>
                          <a:cs typeface="+mn-cs"/>
                        </a:rPr>
                        <a:t>Source: OSHA Technical Manual as adopted from </a:t>
                      </a:r>
                      <a:r>
                        <a:rPr lang="en-US" sz="1800" kern="1200" dirty="0">
                          <a:solidFill>
                            <a:schemeClr val="dk1"/>
                          </a:solidFill>
                          <a:effectLst/>
                          <a:latin typeface="+mn-lt"/>
                          <a:ea typeface="+mn-ea"/>
                          <a:cs typeface="+mn-cs"/>
                        </a:rPr>
                        <a:t>ACGIH "2017 TLVs and BEIs" and converted to </a:t>
                      </a:r>
                      <a:r>
                        <a:rPr lang="en-US" sz="1800" kern="1200" dirty="0">
                          <a:solidFill>
                            <a:schemeClr val="dk1"/>
                          </a:solidFill>
                          <a:effectLst/>
                          <a:latin typeface="+mn-lt"/>
                          <a:ea typeface="+mn-ea"/>
                          <a:cs typeface="+mn-cs"/>
                          <a:sym typeface="Symbol" panose="05050102010706020507" pitchFamily="18" charset="2"/>
                        </a:rPr>
                        <a:t></a:t>
                      </a:r>
                      <a:r>
                        <a:rPr lang="en-US" sz="1800" kern="1200" dirty="0">
                          <a:solidFill>
                            <a:schemeClr val="dk1"/>
                          </a:solidFill>
                          <a:effectLst/>
                          <a:latin typeface="+mn-lt"/>
                          <a:ea typeface="+mn-ea"/>
                          <a:cs typeface="+mn-cs"/>
                        </a:rPr>
                        <a:t>F.</a:t>
                      </a:r>
                    </a:p>
                  </a:txBody>
                  <a:tcPr/>
                </a:tc>
                <a:tc>
                  <a:txBody>
                    <a:bodyPr/>
                    <a:lstStyle/>
                    <a:p>
                      <a:pPr>
                        <a:lnSpc>
                          <a:spcPct val="100000"/>
                        </a:lnSpc>
                      </a:pPr>
                      <a:endParaRPr lang="en-US" sz="3200" dirty="0"/>
                    </a:p>
                  </a:txBody>
                  <a:tcPr/>
                </a:tc>
                <a:extLst>
                  <a:ext uri="{0D108BD9-81ED-4DB2-BD59-A6C34878D82A}">
                    <a16:rowId xmlns:a16="http://schemas.microsoft.com/office/drawing/2014/main" val="1143524312"/>
                  </a:ext>
                </a:extLst>
              </a:tr>
            </a:tbl>
          </a:graphicData>
        </a:graphic>
      </p:graphicFrame>
    </p:spTree>
    <p:extLst>
      <p:ext uri="{BB962C8B-B14F-4D97-AF65-F5344CB8AC3E}">
        <p14:creationId xmlns:p14="http://schemas.microsoft.com/office/powerpoint/2010/main" val="18490150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885534"/>
          </a:xfrm>
        </p:spPr>
        <p:txBody>
          <a:bodyPr/>
          <a:lstStyle/>
          <a:p>
            <a:r>
              <a:rPr lang="en-US" b="1" dirty="0"/>
              <a:t>Step 3. Determine the Metabolic Heat</a:t>
            </a:r>
            <a:endParaRPr lang="en-US" dirty="0"/>
          </a:p>
        </p:txBody>
      </p:sp>
      <p:sp>
        <p:nvSpPr>
          <p:cNvPr id="5" name="Content Placeholder 4"/>
          <p:cNvSpPr>
            <a:spLocks noGrp="1"/>
          </p:cNvSpPr>
          <p:nvPr>
            <p:ph sz="half" idx="2"/>
          </p:nvPr>
        </p:nvSpPr>
        <p:spPr>
          <a:xfrm>
            <a:off x="839788" y="1460810"/>
            <a:ext cx="10790934" cy="3278458"/>
          </a:xfrm>
        </p:spPr>
        <p:txBody>
          <a:bodyPr>
            <a:noAutofit/>
          </a:bodyPr>
          <a:lstStyle/>
          <a:p>
            <a:r>
              <a:rPr lang="en-US" sz="3600" dirty="0"/>
              <a:t>Select a work category in Table 3 that best represents the workload using the provided examples as a guide. </a:t>
            </a:r>
          </a:p>
          <a:p>
            <a:pPr marL="1371600" lvl="3" indent="0">
              <a:buNone/>
            </a:pPr>
            <a:endParaRPr lang="en-US" sz="1000" dirty="0"/>
          </a:p>
          <a:p>
            <a:r>
              <a:rPr lang="en-US" sz="3600" dirty="0"/>
              <a:t>Select the heaviest workload activity to account for the highest metabolic heat, which will help ensure proper controls are in place to protect workers. </a:t>
            </a:r>
          </a:p>
        </p:txBody>
      </p:sp>
      <mc:AlternateContent xmlns:mc="http://schemas.openxmlformats.org/markup-compatibility/2006" xmlns:a14="http://schemas.microsoft.com/office/drawing/2010/main">
        <mc:Choice Requires="a14">
          <p:sp>
            <p:nvSpPr>
              <p:cNvPr id="7" name="Content Placeholder 6"/>
              <p:cNvSpPr>
                <a:spLocks noGrp="1"/>
              </p:cNvSpPr>
              <p:nvPr>
                <p:ph sz="quarter" idx="4"/>
              </p:nvPr>
            </p:nvSpPr>
            <p:spPr>
              <a:xfrm>
                <a:off x="947854" y="4560848"/>
                <a:ext cx="10682868" cy="2018372"/>
              </a:xfrm>
              <a:solidFill>
                <a:schemeClr val="accent1">
                  <a:lumMod val="20000"/>
                  <a:lumOff val="80000"/>
                </a:schemeClr>
              </a:solidFill>
            </p:spPr>
            <p:txBody>
              <a:bodyPr>
                <a:normAutofit fontScale="92500"/>
              </a:bodyPr>
              <a:lstStyle/>
              <a:p>
                <a:pPr marL="0" indent="0">
                  <a:buNone/>
                </a:pPr>
                <a:r>
                  <a:rPr lang="en-US" dirty="0"/>
                  <a:t>Using guidelines provided by OSHA, the formula below was used to adjust estimated metabolic heat (MH) for body weight.</a:t>
                </a:r>
              </a:p>
              <a:p>
                <a:pPr marL="0" indent="0">
                  <a:buNone/>
                </a:pPr>
                <a:endParaRPr lang="en-US" sz="1300" dirty="0"/>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𝑴𝑯</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𝑴𝒆𝒕𝒂𝒃𝒐𝒍𝒊𝒄</m:t>
                          </m:r>
                          <m:r>
                            <a:rPr lang="en-US" b="1" i="1">
                              <a:latin typeface="Cambria Math" panose="02040503050406030204" pitchFamily="18" charset="0"/>
                            </a:rPr>
                            <m:t> </m:t>
                          </m:r>
                          <m:r>
                            <a:rPr lang="en-US" b="1" i="1">
                              <a:latin typeface="Cambria Math" panose="02040503050406030204" pitchFamily="18" charset="0"/>
                            </a:rPr>
                            <m:t>𝒉𝒆𝒂𝒕</m:t>
                          </m:r>
                          <m:r>
                            <a:rPr lang="en-US" b="1" i="1">
                              <a:latin typeface="Cambria Math" panose="02040503050406030204" pitchFamily="18" charset="0"/>
                            </a:rPr>
                            <m:t> (</m:t>
                          </m:r>
                          <m:r>
                            <a:rPr lang="en-US" b="1" i="1">
                              <a:latin typeface="Cambria Math" panose="02040503050406030204" pitchFamily="18" charset="0"/>
                            </a:rPr>
                            <m:t>𝒊𝒏</m:t>
                          </m:r>
                          <m:r>
                            <a:rPr lang="en-US" b="1" i="1">
                              <a:latin typeface="Cambria Math" panose="02040503050406030204" pitchFamily="18" charset="0"/>
                            </a:rPr>
                            <m:t> </m:t>
                          </m:r>
                          <m:r>
                            <a:rPr lang="en-US" b="1" i="1">
                              <a:latin typeface="Cambria Math" panose="02040503050406030204" pitchFamily="18" charset="0"/>
                            </a:rPr>
                            <m:t>𝑾𝒂𝒕𝒕𝒔</m:t>
                          </m:r>
                          <m:r>
                            <a:rPr lang="en-US" b="1" i="1">
                              <a:latin typeface="Cambria Math" panose="02040503050406030204" pitchFamily="18" charset="0"/>
                            </a:rPr>
                            <m:t>)×</m:t>
                          </m:r>
                          <m:r>
                            <a:rPr lang="en-US" b="1" i="1">
                              <a:latin typeface="Cambria Math" panose="02040503050406030204" pitchFamily="18" charset="0"/>
                            </a:rPr>
                            <m:t>𝑾𝒐𝒓𝒌𝒆𝒓</m:t>
                          </m:r>
                          <m:r>
                            <a:rPr lang="en-US" b="1" i="1">
                              <a:latin typeface="Cambria Math" panose="02040503050406030204" pitchFamily="18" charset="0"/>
                            </a:rPr>
                            <m:t> </m:t>
                          </m:r>
                          <m:r>
                            <a:rPr lang="en-US" b="1" i="1">
                              <a:latin typeface="Cambria Math" panose="02040503050406030204" pitchFamily="18" charset="0"/>
                            </a:rPr>
                            <m:t>𝒃𝒐𝒅𝒚</m:t>
                          </m:r>
                          <m:r>
                            <a:rPr lang="en-US" b="1" i="1">
                              <a:latin typeface="Cambria Math" panose="02040503050406030204" pitchFamily="18" charset="0"/>
                            </a:rPr>
                            <m:t> </m:t>
                          </m:r>
                          <m:r>
                            <a:rPr lang="en-US" b="1" i="1">
                              <a:latin typeface="Cambria Math" panose="02040503050406030204" pitchFamily="18" charset="0"/>
                            </a:rPr>
                            <m:t>𝒘𝒆𝒊𝒈𝒉𝒕</m:t>
                          </m:r>
                          <m:r>
                            <a:rPr lang="en-US" b="1" i="1">
                              <a:latin typeface="Cambria Math" panose="02040503050406030204" pitchFamily="18" charset="0"/>
                            </a:rPr>
                            <m:t> (</m:t>
                          </m:r>
                          <m:r>
                            <a:rPr lang="en-US" b="1" i="1">
                              <a:latin typeface="Cambria Math" panose="02040503050406030204" pitchFamily="18" charset="0"/>
                            </a:rPr>
                            <m:t>𝒊𝒏</m:t>
                          </m:r>
                          <m:r>
                            <a:rPr lang="en-US" b="1" i="1">
                              <a:latin typeface="Cambria Math" panose="02040503050406030204" pitchFamily="18" charset="0"/>
                            </a:rPr>
                            <m:t> </m:t>
                          </m:r>
                          <m:r>
                            <a:rPr lang="en-US" b="1" i="1">
                              <a:latin typeface="Cambria Math" panose="02040503050406030204" pitchFamily="18" charset="0"/>
                            </a:rPr>
                            <m:t>𝒍𝒃𝒔</m:t>
                          </m:r>
                          <m:r>
                            <a:rPr lang="en-US" b="1" i="1">
                              <a:latin typeface="Cambria Math" panose="02040503050406030204" pitchFamily="18" charset="0"/>
                            </a:rPr>
                            <m:t>.)</m:t>
                          </m:r>
                        </m:num>
                        <m:den>
                          <m:r>
                            <a:rPr lang="en-US" b="1" i="1">
                              <a:latin typeface="Cambria Math" panose="02040503050406030204" pitchFamily="18" charset="0"/>
                            </a:rPr>
                            <m:t>𝟏𝟓𝟒</m:t>
                          </m:r>
                          <m:r>
                            <a:rPr lang="en-US" b="1" i="1">
                              <a:latin typeface="Cambria Math" panose="02040503050406030204" pitchFamily="18" charset="0"/>
                            </a:rPr>
                            <m:t> </m:t>
                          </m:r>
                          <m:r>
                            <a:rPr lang="en-US" b="1" i="1">
                              <a:latin typeface="Cambria Math" panose="02040503050406030204" pitchFamily="18" charset="0"/>
                            </a:rPr>
                            <m:t>𝒍𝒃𝒔</m:t>
                          </m:r>
                          <m:r>
                            <a:rPr lang="en-US" b="1" i="1">
                              <a:latin typeface="Cambria Math" panose="02040503050406030204" pitchFamily="18" charset="0"/>
                            </a:rPr>
                            <m:t>.</m:t>
                          </m:r>
                        </m:den>
                      </m:f>
                    </m:oMath>
                  </m:oMathPara>
                </a14:m>
                <a:endParaRPr lang="en-US" dirty="0"/>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sz="quarter" idx="4"/>
              </p:nvPr>
            </p:nvSpPr>
            <p:spPr>
              <a:xfrm>
                <a:off x="947854" y="4560848"/>
                <a:ext cx="10682868" cy="2018372"/>
              </a:xfrm>
              <a:blipFill>
                <a:blip r:embed="rId2"/>
                <a:stretch>
                  <a:fillRect l="-1027" t="-4532"/>
                </a:stretch>
              </a:blipFill>
            </p:spPr>
            <p:txBody>
              <a:bodyPr/>
              <a:lstStyle/>
              <a:p>
                <a:r>
                  <a:rPr lang="en-US">
                    <a:noFill/>
                  </a:rPr>
                  <a:t> </a:t>
                </a:r>
              </a:p>
            </p:txBody>
          </p:sp>
        </mc:Fallback>
      </mc:AlternateContent>
    </p:spTree>
    <p:extLst>
      <p:ext uri="{BB962C8B-B14F-4D97-AF65-F5344CB8AC3E}">
        <p14:creationId xmlns:p14="http://schemas.microsoft.com/office/powerpoint/2010/main" val="6028271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3124" y="365126"/>
            <a:ext cx="11485752" cy="1240650"/>
          </a:xfrm>
        </p:spPr>
        <p:txBody>
          <a:bodyPr>
            <a:normAutofit fontScale="90000"/>
          </a:bodyPr>
          <a:lstStyle/>
          <a:p>
            <a:r>
              <a:rPr lang="en-US" sz="4000" b="1" i="1" dirty="0"/>
              <a:t>Table 3. Work Category Based on Metabolic Work Rates</a:t>
            </a:r>
            <a:r>
              <a:rPr lang="en-US" sz="3600" b="1" i="1" dirty="0"/>
              <a:t/>
            </a:r>
            <a:br>
              <a:rPr lang="en-US" sz="3600" b="1" i="1" dirty="0"/>
            </a:br>
            <a:r>
              <a:rPr lang="en-US" sz="2200" i="1" dirty="0"/>
              <a:t>Adapted from OSHA Technical Manual, NIOSH </a:t>
            </a:r>
            <a:r>
              <a:rPr lang="en-US" sz="2200" dirty="0"/>
              <a:t>Criteria for a Recommended Standard: Occupational Exposure to Heat and Hot Environments,</a:t>
            </a:r>
            <a:r>
              <a:rPr lang="en-US" sz="2200" i="1" dirty="0"/>
              <a:t> and</a:t>
            </a:r>
            <a:r>
              <a:rPr lang="en-US" sz="2200" dirty="0"/>
              <a:t> ACGIH "2017 TLVs and BEIs" </a:t>
            </a:r>
            <a:br>
              <a:rPr lang="en-US" sz="2200" dirty="0"/>
            </a:br>
            <a:endParaRPr lang="en-US" sz="1800" dirty="0"/>
          </a:p>
        </p:txBody>
      </p:sp>
      <p:graphicFrame>
        <p:nvGraphicFramePr>
          <p:cNvPr id="9" name="Content Placeholder 8" descr="Table 3. Work Category Based on Metabolic Work Rates" title="Table 3. Work Category Based on Metabolic Work Rates"/>
          <p:cNvGraphicFramePr>
            <a:graphicFrameLocks noGrp="1"/>
          </p:cNvGraphicFramePr>
          <p:nvPr>
            <p:ph idx="1"/>
            <p:extLst>
              <p:ext uri="{D42A27DB-BD31-4B8C-83A1-F6EECF244321}">
                <p14:modId xmlns:p14="http://schemas.microsoft.com/office/powerpoint/2010/main" val="3903786150"/>
              </p:ext>
            </p:extLst>
          </p:nvPr>
        </p:nvGraphicFramePr>
        <p:xfrm>
          <a:off x="353124" y="1605776"/>
          <a:ext cx="11485752" cy="5065778"/>
        </p:xfrm>
        <a:graphic>
          <a:graphicData uri="http://schemas.openxmlformats.org/drawingml/2006/table">
            <a:tbl>
              <a:tblPr firstRow="1" bandRow="1">
                <a:tableStyleId>{5C22544A-7EE6-4342-B048-85BDC9FD1C3A}</a:tableStyleId>
              </a:tblPr>
              <a:tblGrid>
                <a:gridCol w="1795345">
                  <a:extLst>
                    <a:ext uri="{9D8B030D-6E8A-4147-A177-3AD203B41FA5}">
                      <a16:colId xmlns:a16="http://schemas.microsoft.com/office/drawing/2014/main" val="1425830093"/>
                    </a:ext>
                  </a:extLst>
                </a:gridCol>
                <a:gridCol w="3969834">
                  <a:extLst>
                    <a:ext uri="{9D8B030D-6E8A-4147-A177-3AD203B41FA5}">
                      <a16:colId xmlns:a16="http://schemas.microsoft.com/office/drawing/2014/main" val="2849079176"/>
                    </a:ext>
                  </a:extLst>
                </a:gridCol>
                <a:gridCol w="1416205">
                  <a:extLst>
                    <a:ext uri="{9D8B030D-6E8A-4147-A177-3AD203B41FA5}">
                      <a16:colId xmlns:a16="http://schemas.microsoft.com/office/drawing/2014/main" val="1530971891"/>
                    </a:ext>
                  </a:extLst>
                </a:gridCol>
                <a:gridCol w="1438507">
                  <a:extLst>
                    <a:ext uri="{9D8B030D-6E8A-4147-A177-3AD203B41FA5}">
                      <a16:colId xmlns:a16="http://schemas.microsoft.com/office/drawing/2014/main" val="3067034886"/>
                    </a:ext>
                  </a:extLst>
                </a:gridCol>
                <a:gridCol w="1338146">
                  <a:extLst>
                    <a:ext uri="{9D8B030D-6E8A-4147-A177-3AD203B41FA5}">
                      <a16:colId xmlns:a16="http://schemas.microsoft.com/office/drawing/2014/main" val="493631014"/>
                    </a:ext>
                  </a:extLst>
                </a:gridCol>
                <a:gridCol w="1527715">
                  <a:extLst>
                    <a:ext uri="{9D8B030D-6E8A-4147-A177-3AD203B41FA5}">
                      <a16:colId xmlns:a16="http://schemas.microsoft.com/office/drawing/2014/main" val="2329346762"/>
                    </a:ext>
                  </a:extLst>
                </a:gridCol>
              </a:tblGrid>
              <a:tr h="1076140">
                <a:tc>
                  <a:txBody>
                    <a:bodyPr/>
                    <a:lstStyle/>
                    <a:p>
                      <a:pPr marL="0" marR="0" algn="ctr">
                        <a:lnSpc>
                          <a:spcPct val="150000"/>
                        </a:lnSpc>
                        <a:spcBef>
                          <a:spcPts val="600"/>
                        </a:spcBef>
                        <a:spcAft>
                          <a:spcPts val="6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 Category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Examples</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Metabolic Heat (Watts) for 154 lb. Person</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Metabolic Rate (Watts) for 200 lb. Person</a:t>
                      </a:r>
                      <a:endPar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Metabolic Heat (Watts) for 250 lb. Person</a:t>
                      </a:r>
                      <a:endPar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1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Metabolic Heat (Watts) for 300 lb. Person</a:t>
                      </a:r>
                      <a:endParaRPr lang="en-US"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2664977"/>
                  </a:ext>
                </a:extLst>
              </a:tr>
              <a:tr h="1076140">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Light</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Sitting, standing, light arm/hand work and occasional walking</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233</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303</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377</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454</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0159831"/>
                  </a:ext>
                </a:extLst>
              </a:tr>
              <a:tr h="717426">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Moderate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Normal walking, moderate lifting</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349</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454</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565</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681*</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2886076"/>
                  </a:ext>
                </a:extLst>
              </a:tr>
              <a:tr h="717426">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 material handling, walking at a fast pace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465</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605*</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753*</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907*</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7727597"/>
                  </a:ext>
                </a:extLst>
              </a:tr>
              <a:tr h="529012">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Pick and shovel work</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580</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754*</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940*</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1131*</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0934927"/>
                  </a:ext>
                </a:extLst>
              </a:tr>
            </a:tbl>
          </a:graphicData>
        </a:graphic>
      </p:graphicFrame>
    </p:spTree>
    <p:extLst>
      <p:ext uri="{BB962C8B-B14F-4D97-AF65-F5344CB8AC3E}">
        <p14:creationId xmlns:p14="http://schemas.microsoft.com/office/powerpoint/2010/main" val="36607460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366" y="365125"/>
            <a:ext cx="10294434" cy="1325563"/>
          </a:xfrm>
        </p:spPr>
        <p:txBody>
          <a:bodyPr>
            <a:normAutofit/>
          </a:bodyPr>
          <a:lstStyle/>
          <a:p>
            <a:r>
              <a:rPr lang="en-US" sz="6000" b="1" dirty="0"/>
              <a:t>Caution!</a:t>
            </a:r>
          </a:p>
        </p:txBody>
      </p:sp>
      <p:sp>
        <p:nvSpPr>
          <p:cNvPr id="3" name="Content Placeholder 2"/>
          <p:cNvSpPr>
            <a:spLocks noGrp="1"/>
          </p:cNvSpPr>
          <p:nvPr>
            <p:ph idx="1"/>
          </p:nvPr>
        </p:nvSpPr>
        <p:spPr>
          <a:xfrm>
            <a:off x="1059366" y="1825625"/>
            <a:ext cx="10294434" cy="4351338"/>
          </a:xfrm>
        </p:spPr>
        <p:txBody>
          <a:bodyPr/>
          <a:lstStyle/>
          <a:p>
            <a:pPr marL="0" indent="0">
              <a:buNone/>
            </a:pPr>
            <a:r>
              <a:rPr lang="en-US" sz="4000" dirty="0"/>
              <a:t>* These activities are not recommended for persons of this body weight working under heat stress conditions.  Special precautionary measures must be taken to reduce physical exertion and continually monitor workers for physiological signs of heat stress (e.g., body temperature and/or heart rate).</a:t>
            </a:r>
          </a:p>
          <a:p>
            <a:pPr marL="0" indent="0">
              <a:buNone/>
            </a:pPr>
            <a:endParaRPr lang="en-US" dirty="0"/>
          </a:p>
        </p:txBody>
      </p:sp>
    </p:spTree>
    <p:extLst>
      <p:ext uri="{BB962C8B-B14F-4D97-AF65-F5344CB8AC3E}">
        <p14:creationId xmlns:p14="http://schemas.microsoft.com/office/powerpoint/2010/main" val="381914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62" y="220746"/>
            <a:ext cx="11145253" cy="1831144"/>
          </a:xfrm>
        </p:spPr>
        <p:txBody>
          <a:bodyPr>
            <a:noAutofit/>
          </a:bodyPr>
          <a:lstStyle/>
          <a:p>
            <a:r>
              <a:rPr lang="en-US" sz="5400" b="1" dirty="0"/>
              <a:t>#1: The number one reason why we all need to look after each other on the job</a:t>
            </a:r>
          </a:p>
        </p:txBody>
      </p:sp>
      <p:sp>
        <p:nvSpPr>
          <p:cNvPr id="3" name="Content Placeholder 2"/>
          <p:cNvSpPr>
            <a:spLocks noGrp="1"/>
          </p:cNvSpPr>
          <p:nvPr>
            <p:ph sz="half" idx="1"/>
          </p:nvPr>
        </p:nvSpPr>
        <p:spPr>
          <a:xfrm>
            <a:off x="405061" y="2476591"/>
            <a:ext cx="5851359" cy="2589377"/>
          </a:xfrm>
        </p:spPr>
        <p:txBody>
          <a:bodyPr>
            <a:normAutofit/>
          </a:bodyPr>
          <a:lstStyle/>
          <a:p>
            <a:pPr marL="0" indent="0">
              <a:buNone/>
            </a:pPr>
            <a:r>
              <a:rPr lang="en-US" sz="4800" dirty="0"/>
              <a:t>We all deserve to go home safe to our family and friends </a:t>
            </a:r>
          </a:p>
        </p:txBody>
      </p:sp>
      <p:pic>
        <p:nvPicPr>
          <p:cNvPr id="7" name="Content Placeholder 6" descr="Photo of children (source: CDC)" title="CDC Children"/>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857372" y="2323145"/>
            <a:ext cx="6231713" cy="3512171"/>
          </a:xfrm>
        </p:spPr>
      </p:pic>
      <p:sp>
        <p:nvSpPr>
          <p:cNvPr id="5" name="Footer Placeholder 3">
            <a:extLst>
              <a:ext uri="{FF2B5EF4-FFF2-40B4-BE49-F238E27FC236}">
                <a16:creationId xmlns:a16="http://schemas.microsoft.com/office/drawing/2014/main" id="{47B94E84-1EE0-47E0-9169-2CA2C0DF7114}"/>
              </a:ext>
            </a:extLst>
          </p:cNvPr>
          <p:cNvSpPr>
            <a:spLocks noGrp="1"/>
          </p:cNvSpPr>
          <p:nvPr>
            <p:ph type="ftr" sz="quarter" idx="11"/>
          </p:nvPr>
        </p:nvSpPr>
        <p:spPr>
          <a:xfrm>
            <a:off x="6067930" y="6037427"/>
            <a:ext cx="5810596" cy="365125"/>
          </a:xfrm>
        </p:spPr>
        <p:txBody>
          <a:bodyPr/>
          <a:lstStyle/>
          <a:p>
            <a:pPr algn="l"/>
            <a:r>
              <a:rPr lang="en-US" sz="1800" dirty="0">
                <a:solidFill>
                  <a:schemeClr val="tx1"/>
                </a:solidFill>
              </a:rPr>
              <a:t>Children</a:t>
            </a:r>
          </a:p>
          <a:p>
            <a:pPr algn="l"/>
            <a:r>
              <a:rPr lang="en-US" sz="1800" dirty="0">
                <a:solidFill>
                  <a:schemeClr val="tx1"/>
                </a:solidFill>
              </a:rPr>
              <a:t>Source: Centers for Disease Prevention and Control (CDC)</a:t>
            </a:r>
          </a:p>
        </p:txBody>
      </p:sp>
    </p:spTree>
    <p:extLst>
      <p:ext uri="{BB962C8B-B14F-4D97-AF65-F5344CB8AC3E}">
        <p14:creationId xmlns:p14="http://schemas.microsoft.com/office/powerpoint/2010/main" val="10641398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4. Determine Exposure Threshold Limit</a:t>
            </a:r>
            <a:endParaRPr lang="en-US" dirty="0"/>
          </a:p>
        </p:txBody>
      </p:sp>
      <p:sp>
        <p:nvSpPr>
          <p:cNvPr id="4" name="Text Placeholder 3"/>
          <p:cNvSpPr>
            <a:spLocks noGrp="1"/>
          </p:cNvSpPr>
          <p:nvPr>
            <p:ph type="body" idx="1"/>
          </p:nvPr>
        </p:nvSpPr>
        <p:spPr>
          <a:xfrm>
            <a:off x="992459" y="1681163"/>
            <a:ext cx="5229922" cy="823912"/>
          </a:xfrm>
          <a:solidFill>
            <a:schemeClr val="accent6">
              <a:lumMod val="20000"/>
              <a:lumOff val="80000"/>
            </a:schemeClr>
          </a:solidFill>
        </p:spPr>
        <p:txBody>
          <a:bodyPr>
            <a:normAutofit/>
          </a:bodyPr>
          <a:lstStyle/>
          <a:p>
            <a:r>
              <a:rPr lang="en-US" sz="3600" u="sng" dirty="0"/>
              <a:t>Acclimated Workers</a:t>
            </a:r>
          </a:p>
        </p:txBody>
      </p:sp>
      <p:sp>
        <p:nvSpPr>
          <p:cNvPr id="5" name="Content Placeholder 4"/>
          <p:cNvSpPr>
            <a:spLocks noGrp="1"/>
          </p:cNvSpPr>
          <p:nvPr>
            <p:ph sz="half" idx="2"/>
          </p:nvPr>
        </p:nvSpPr>
        <p:spPr>
          <a:xfrm>
            <a:off x="992459" y="2505075"/>
            <a:ext cx="5229922" cy="3684588"/>
          </a:xfrm>
          <a:solidFill>
            <a:schemeClr val="accent6">
              <a:lumMod val="20000"/>
              <a:lumOff val="80000"/>
            </a:schemeClr>
          </a:solidFill>
        </p:spPr>
        <p:txBody>
          <a:bodyPr/>
          <a:lstStyle/>
          <a:p>
            <a:r>
              <a:rPr lang="en-US" dirty="0"/>
              <a:t>A NIOSH recommended exposure limit (REL) is used to establish the exposure threshold for implementation of workplace controls for heat stress in healthy workers already acclimated to work in hot environments. </a:t>
            </a:r>
          </a:p>
        </p:txBody>
      </p:sp>
      <p:sp>
        <p:nvSpPr>
          <p:cNvPr id="6" name="Text Placeholder 5"/>
          <p:cNvSpPr>
            <a:spLocks noGrp="1"/>
          </p:cNvSpPr>
          <p:nvPr>
            <p:ph type="body" sz="quarter" idx="3"/>
          </p:nvPr>
        </p:nvSpPr>
        <p:spPr>
          <a:xfrm>
            <a:off x="6495586" y="1681163"/>
            <a:ext cx="5183188" cy="823912"/>
          </a:xfrm>
          <a:solidFill>
            <a:schemeClr val="accent2">
              <a:lumMod val="20000"/>
              <a:lumOff val="80000"/>
            </a:schemeClr>
          </a:solidFill>
        </p:spPr>
        <p:txBody>
          <a:bodyPr>
            <a:normAutofit/>
          </a:bodyPr>
          <a:lstStyle/>
          <a:p>
            <a:r>
              <a:rPr lang="en-US" sz="3600" u="sng" dirty="0"/>
              <a:t>Unacclimated Workers</a:t>
            </a:r>
          </a:p>
        </p:txBody>
      </p:sp>
      <p:sp>
        <p:nvSpPr>
          <p:cNvPr id="7" name="Content Placeholder 6"/>
          <p:cNvSpPr>
            <a:spLocks noGrp="1"/>
          </p:cNvSpPr>
          <p:nvPr>
            <p:ph sz="quarter" idx="4"/>
          </p:nvPr>
        </p:nvSpPr>
        <p:spPr>
          <a:xfrm>
            <a:off x="6495586" y="2505075"/>
            <a:ext cx="5183188" cy="1821598"/>
          </a:xfrm>
          <a:solidFill>
            <a:schemeClr val="accent2">
              <a:lumMod val="20000"/>
              <a:lumOff val="80000"/>
            </a:schemeClr>
          </a:solidFill>
        </p:spPr>
        <p:txBody>
          <a:bodyPr/>
          <a:lstStyle/>
          <a:p>
            <a:r>
              <a:rPr lang="en-US" dirty="0"/>
              <a:t>The NIOSH recommended alert level (RAL) is an exposure threshold for use with unacclimatized workers. </a:t>
            </a:r>
          </a:p>
        </p:txBody>
      </p:sp>
    </p:spTree>
    <p:extLst>
      <p:ext uri="{BB962C8B-B14F-4D97-AF65-F5344CB8AC3E}">
        <p14:creationId xmlns:p14="http://schemas.microsoft.com/office/powerpoint/2010/main" val="42116240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1" y="365125"/>
            <a:ext cx="11396547" cy="1017625"/>
          </a:xfrm>
          <a:solidFill>
            <a:schemeClr val="accent6">
              <a:lumMod val="20000"/>
              <a:lumOff val="80000"/>
            </a:schemeClr>
          </a:solidFill>
        </p:spPr>
        <p:txBody>
          <a:bodyPr>
            <a:noAutofit/>
          </a:bodyPr>
          <a:lstStyle/>
          <a:p>
            <a:pPr algn="ctr"/>
            <a:r>
              <a:rPr lang="en-US" sz="3600" b="1" i="1" dirty="0"/>
              <a:t>Acclimated Workers: Recommended Exposure Limit (REL)</a:t>
            </a:r>
            <a:endParaRPr lang="en-US" sz="3600"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959004" y="1248936"/>
                <a:ext cx="11017405" cy="5207619"/>
              </a:xfrm>
            </p:spPr>
            <p:txBody>
              <a:bodyPr>
                <a:noAutofit/>
              </a:bodyPr>
              <a:lstStyle/>
              <a:p>
                <a:pPr marL="0" indent="0">
                  <a:buNone/>
                </a:pPr>
                <a:endParaRPr lang="en-US" sz="1100" b="1" dirty="0"/>
              </a:p>
              <a:p>
                <a:pPr marL="0" indent="0">
                  <a:buNone/>
                </a:pPr>
                <a:r>
                  <a:rPr lang="en-US" sz="3200" b="1" dirty="0"/>
                  <a:t>Use Tables 4 to 7 to determine the REL for different work/rest schedules, work categories and body weights.</a:t>
                </a:r>
              </a:p>
              <a:p>
                <a:pPr marL="1371600" lvl="3" indent="0">
                  <a:buNone/>
                </a:pPr>
                <a:endParaRPr lang="en-US" sz="1050" dirty="0"/>
              </a:p>
              <a:p>
                <a:r>
                  <a:rPr lang="en-US" sz="3000" dirty="0"/>
                  <a:t>Formula for the calculating the NIOSH REL in </a:t>
                </a:r>
                <a:r>
                  <a:rPr lang="en-US" sz="3000" dirty="0">
                    <a:sym typeface="Symbol" panose="05050102010706020507" pitchFamily="18" charset="2"/>
                  </a:rPr>
                  <a:t></a:t>
                </a:r>
                <a:r>
                  <a:rPr lang="en-US" sz="3000" dirty="0"/>
                  <a:t>F for acclimated workers working continuously without prolonged rest breaks, where MH is the metabolic heat in Watts, is:</a:t>
                </a:r>
              </a:p>
              <a:p>
                <a:pPr marL="0" indent="0">
                  <a:buNone/>
                </a:pPr>
                <a14:m>
                  <m:oMathPara xmlns:m="http://schemas.openxmlformats.org/officeDocument/2006/math">
                    <m:oMathParaPr>
                      <m:jc m:val="centerGroup"/>
                    </m:oMathParaPr>
                    <m:oMath xmlns:m="http://schemas.openxmlformats.org/officeDocument/2006/math">
                      <m:r>
                        <a:rPr lang="en-US" sz="3000" b="1" i="1">
                          <a:latin typeface="Cambria Math" panose="02040503050406030204" pitchFamily="18" charset="0"/>
                        </a:rPr>
                        <m:t>𝑹𝑬𝑳</m:t>
                      </m:r>
                      <m:r>
                        <a:rPr lang="en-US" sz="3000" b="1" i="1">
                          <a:latin typeface="Cambria Math" panose="02040503050406030204" pitchFamily="18" charset="0"/>
                        </a:rPr>
                        <m:t>=</m:t>
                      </m:r>
                      <m:r>
                        <a:rPr lang="en-US" sz="3000" b="1" i="1">
                          <a:latin typeface="Cambria Math" panose="02040503050406030204" pitchFamily="18" charset="0"/>
                        </a:rPr>
                        <m:t>𝟏</m:t>
                      </m:r>
                      <m:r>
                        <a:rPr lang="en-US" sz="3000" b="1" i="1">
                          <a:latin typeface="Cambria Math" panose="02040503050406030204" pitchFamily="18" charset="0"/>
                        </a:rPr>
                        <m:t>.</m:t>
                      </m:r>
                      <m:r>
                        <a:rPr lang="en-US" sz="3000" b="1" i="1">
                          <a:latin typeface="Cambria Math" panose="02040503050406030204" pitchFamily="18" charset="0"/>
                        </a:rPr>
                        <m:t>𝟖</m:t>
                      </m:r>
                      <m:r>
                        <a:rPr lang="en-US" sz="3000" b="1" i="1">
                          <a:latin typeface="Cambria Math" panose="02040503050406030204" pitchFamily="18" charset="0"/>
                        </a:rPr>
                        <m:t>×</m:t>
                      </m:r>
                      <m:d>
                        <m:dPr>
                          <m:ctrlPr>
                            <a:rPr lang="en-US" sz="3000" b="1" i="1">
                              <a:latin typeface="Cambria Math" panose="02040503050406030204" pitchFamily="18" charset="0"/>
                            </a:rPr>
                          </m:ctrlPr>
                        </m:dPr>
                        <m:e>
                          <m:r>
                            <a:rPr lang="en-US" sz="3000" b="1" i="1">
                              <a:latin typeface="Cambria Math" panose="02040503050406030204" pitchFamily="18" charset="0"/>
                            </a:rPr>
                            <m:t>𝟓𝟔</m:t>
                          </m:r>
                          <m:r>
                            <a:rPr lang="en-US" sz="3000" b="1" i="1">
                              <a:latin typeface="Cambria Math" panose="02040503050406030204" pitchFamily="18" charset="0"/>
                            </a:rPr>
                            <m:t>.</m:t>
                          </m:r>
                          <m:r>
                            <a:rPr lang="en-US" sz="3000" b="1" i="1">
                              <a:latin typeface="Cambria Math" panose="02040503050406030204" pitchFamily="18" charset="0"/>
                            </a:rPr>
                            <m:t>𝟕</m:t>
                          </m:r>
                          <m:r>
                            <a:rPr lang="en-US" sz="3000" b="1" i="1">
                              <a:latin typeface="Cambria Math" panose="02040503050406030204" pitchFamily="18" charset="0"/>
                            </a:rPr>
                            <m:t>−</m:t>
                          </m:r>
                          <m:r>
                            <a:rPr lang="en-US" sz="3000" b="1" i="1">
                              <a:latin typeface="Cambria Math" panose="02040503050406030204" pitchFamily="18" charset="0"/>
                            </a:rPr>
                            <m:t>𝟏𝟏</m:t>
                          </m:r>
                          <m:r>
                            <a:rPr lang="en-US" sz="3000" b="1" i="1">
                              <a:latin typeface="Cambria Math" panose="02040503050406030204" pitchFamily="18" charset="0"/>
                            </a:rPr>
                            <m:t>.</m:t>
                          </m:r>
                          <m:r>
                            <a:rPr lang="en-US" sz="3000" b="1" i="1">
                              <a:latin typeface="Cambria Math" panose="02040503050406030204" pitchFamily="18" charset="0"/>
                            </a:rPr>
                            <m:t>𝟓</m:t>
                          </m:r>
                          <m:sSub>
                            <m:sSubPr>
                              <m:ctrlPr>
                                <a:rPr lang="en-US" sz="3000" b="1" i="1">
                                  <a:latin typeface="Cambria Math" panose="02040503050406030204" pitchFamily="18" charset="0"/>
                                </a:rPr>
                              </m:ctrlPr>
                            </m:sSubPr>
                            <m:e>
                              <m:r>
                                <a:rPr lang="en-US" sz="3000" b="1" i="1">
                                  <a:latin typeface="Cambria Math" panose="02040503050406030204" pitchFamily="18" charset="0"/>
                                </a:rPr>
                                <m:t> </m:t>
                              </m:r>
                              <m:r>
                                <a:rPr lang="en-US" sz="3000" b="1" i="1">
                                  <a:latin typeface="Cambria Math" panose="02040503050406030204" pitchFamily="18" charset="0"/>
                                </a:rPr>
                                <m:t>𝒍𝒐𝒈</m:t>
                              </m:r>
                            </m:e>
                            <m:sub>
                              <m:r>
                                <a:rPr lang="en-US" sz="3000" b="1" i="1">
                                  <a:latin typeface="Cambria Math" panose="02040503050406030204" pitchFamily="18" charset="0"/>
                                </a:rPr>
                                <m:t>𝟏𝟎</m:t>
                              </m:r>
                            </m:sub>
                          </m:sSub>
                          <m:r>
                            <a:rPr lang="en-US" sz="3000" b="1" i="1">
                              <a:latin typeface="Cambria Math" panose="02040503050406030204" pitchFamily="18" charset="0"/>
                            </a:rPr>
                            <m:t> </m:t>
                          </m:r>
                          <m:r>
                            <a:rPr lang="en-US" sz="3000" b="1" i="1">
                              <a:latin typeface="Cambria Math" panose="02040503050406030204" pitchFamily="18" charset="0"/>
                            </a:rPr>
                            <m:t>𝑴𝑯</m:t>
                          </m:r>
                        </m:e>
                      </m:d>
                      <m:r>
                        <a:rPr lang="en-US" sz="3000" b="1" i="1">
                          <a:latin typeface="Cambria Math" panose="02040503050406030204" pitchFamily="18" charset="0"/>
                        </a:rPr>
                        <m:t>+</m:t>
                      </m:r>
                      <m:r>
                        <a:rPr lang="en-US" sz="3000" b="1" i="1">
                          <a:latin typeface="Cambria Math" panose="02040503050406030204" pitchFamily="18" charset="0"/>
                        </a:rPr>
                        <m:t>𝟑𝟐</m:t>
                      </m:r>
                    </m:oMath>
                  </m:oMathPara>
                </a14:m>
                <a:endParaRPr lang="en-US" sz="3000" dirty="0"/>
              </a:p>
              <a:p>
                <a:r>
                  <a:rPr lang="en-US" sz="3000" dirty="0"/>
                  <a:t>When working for shorter intervals, workers may be able to work in higher temperatures without adverse heat-related health effects. </a:t>
                </a:r>
              </a:p>
              <a:p>
                <a:r>
                  <a:rPr lang="en-US" sz="3000" dirty="0"/>
                  <a:t>The NIOSH REL is designed to take work/rest schedules into consideration, which are provided. </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959004" y="1248936"/>
                <a:ext cx="11017405" cy="5207619"/>
              </a:xfrm>
              <a:blipFill>
                <a:blip r:embed="rId2"/>
                <a:stretch>
                  <a:fillRect l="-1383" r="-1438" b="-2225"/>
                </a:stretch>
              </a:blipFill>
            </p:spPr>
            <p:txBody>
              <a:bodyPr/>
              <a:lstStyle/>
              <a:p>
                <a:r>
                  <a:rPr lang="en-US">
                    <a:noFill/>
                  </a:rPr>
                  <a:t> </a:t>
                </a:r>
              </a:p>
            </p:txBody>
          </p:sp>
        </mc:Fallback>
      </mc:AlternateContent>
    </p:spTree>
    <p:extLst>
      <p:ext uri="{BB962C8B-B14F-4D97-AF65-F5344CB8AC3E}">
        <p14:creationId xmlns:p14="http://schemas.microsoft.com/office/powerpoint/2010/main" val="18958481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5" y="365125"/>
            <a:ext cx="11385395" cy="1325563"/>
          </a:xfrm>
        </p:spPr>
        <p:txBody>
          <a:bodyPr>
            <a:noAutofit/>
          </a:bodyPr>
          <a:lstStyle/>
          <a:p>
            <a:r>
              <a:rPr lang="en-US" sz="3200" b="1" dirty="0"/>
              <a:t>Table 4. REL for Continuous Work</a:t>
            </a:r>
            <a:r>
              <a:rPr lang="en-US" b="1" dirty="0"/>
              <a:t/>
            </a:r>
            <a:br>
              <a:rPr lang="en-US" b="1" dirty="0"/>
            </a:br>
            <a:r>
              <a:rPr lang="en-US" sz="2400" i="1" dirty="0"/>
              <a:t>Adapted from NIOSH </a:t>
            </a:r>
            <a:r>
              <a:rPr lang="en-US" sz="2400" dirty="0"/>
              <a:t>Criteria for a Recommended Standard: Occupational Exposure to Heat and Hot Environments</a:t>
            </a:r>
            <a:r>
              <a:rPr lang="en-US" sz="2400" i="1" dirty="0"/>
              <a:t> and</a:t>
            </a:r>
            <a:r>
              <a:rPr lang="en-US" sz="2400" dirty="0"/>
              <a:t> ACGIH "2017 TLVs and BEIs" </a:t>
            </a:r>
          </a:p>
        </p:txBody>
      </p:sp>
      <p:graphicFrame>
        <p:nvGraphicFramePr>
          <p:cNvPr id="4" name="Content Placeholder 3" descr="Table 4. Recommended Exposure Limit (REL) for Continuous Work" title="Table 4. Recommended Exposure Limit (REL) for Continuous Work"/>
          <p:cNvGraphicFramePr>
            <a:graphicFrameLocks noGrp="1"/>
          </p:cNvGraphicFramePr>
          <p:nvPr>
            <p:ph idx="1"/>
            <p:extLst>
              <p:ext uri="{D42A27DB-BD31-4B8C-83A1-F6EECF244321}">
                <p14:modId xmlns:p14="http://schemas.microsoft.com/office/powerpoint/2010/main" val="1576375866"/>
              </p:ext>
            </p:extLst>
          </p:nvPr>
        </p:nvGraphicFramePr>
        <p:xfrm>
          <a:off x="501805" y="1851101"/>
          <a:ext cx="11307335" cy="4650060"/>
        </p:xfrm>
        <a:graphic>
          <a:graphicData uri="http://schemas.openxmlformats.org/drawingml/2006/table">
            <a:tbl>
              <a:tblPr firstRow="1" bandRow="1">
                <a:tableStyleId>{5C22544A-7EE6-4342-B048-85BDC9FD1C3A}</a:tableStyleId>
              </a:tblPr>
              <a:tblGrid>
                <a:gridCol w="1884556">
                  <a:extLst>
                    <a:ext uri="{9D8B030D-6E8A-4147-A177-3AD203B41FA5}">
                      <a16:colId xmlns:a16="http://schemas.microsoft.com/office/drawing/2014/main" val="1726728943"/>
                    </a:ext>
                  </a:extLst>
                </a:gridCol>
                <a:gridCol w="3593247">
                  <a:extLst>
                    <a:ext uri="{9D8B030D-6E8A-4147-A177-3AD203B41FA5}">
                      <a16:colId xmlns:a16="http://schemas.microsoft.com/office/drawing/2014/main" val="1208128717"/>
                    </a:ext>
                  </a:extLst>
                </a:gridCol>
                <a:gridCol w="1498851">
                  <a:extLst>
                    <a:ext uri="{9D8B030D-6E8A-4147-A177-3AD203B41FA5}">
                      <a16:colId xmlns:a16="http://schemas.microsoft.com/office/drawing/2014/main" val="475842657"/>
                    </a:ext>
                  </a:extLst>
                </a:gridCol>
                <a:gridCol w="1462879">
                  <a:extLst>
                    <a:ext uri="{9D8B030D-6E8A-4147-A177-3AD203B41FA5}">
                      <a16:colId xmlns:a16="http://schemas.microsoft.com/office/drawing/2014/main" val="127764856"/>
                    </a:ext>
                  </a:extLst>
                </a:gridCol>
                <a:gridCol w="1486860">
                  <a:extLst>
                    <a:ext uri="{9D8B030D-6E8A-4147-A177-3AD203B41FA5}">
                      <a16:colId xmlns:a16="http://schemas.microsoft.com/office/drawing/2014/main" val="3104620176"/>
                    </a:ext>
                  </a:extLst>
                </a:gridCol>
                <a:gridCol w="1380942">
                  <a:extLst>
                    <a:ext uri="{9D8B030D-6E8A-4147-A177-3AD203B41FA5}">
                      <a16:colId xmlns:a16="http://schemas.microsoft.com/office/drawing/2014/main" val="2910780792"/>
                    </a:ext>
                  </a:extLst>
                </a:gridCol>
              </a:tblGrid>
              <a:tr h="1243701">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 Category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Example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154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200 lb. Person</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250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300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0790976"/>
                  </a:ext>
                </a:extLst>
              </a:tr>
              <a:tr h="1243701">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Light</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Sitting, standing, light arm/hand work and occasional walking</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0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0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0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extLst>
                  <a:ext uri="{0D108BD9-81ED-4DB2-BD59-A6C34878D82A}">
                    <a16:rowId xmlns:a16="http://schemas.microsoft.com/office/drawing/2014/main" val="819439741"/>
                  </a:ext>
                </a:extLst>
              </a:tr>
              <a:tr h="829134">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Moderate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Normal walking, moderate lifting</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0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0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00000"/>
                        </a:lnSpc>
                        <a:spcBef>
                          <a:spcPts val="600"/>
                        </a:spcBef>
                        <a:spcAft>
                          <a:spcPts val="6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4460691"/>
                  </a:ext>
                </a:extLst>
              </a:tr>
              <a:tr h="829134">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 material handling, walking at a fast pace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00000"/>
                        </a:lnSpc>
                        <a:spcBef>
                          <a:spcPts val="600"/>
                        </a:spcBef>
                        <a:spcAft>
                          <a:spcPts val="6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1834363"/>
                  </a:ext>
                </a:extLst>
              </a:tr>
              <a:tr h="504390">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Pick and shovel work</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00000"/>
                        </a:lnSpc>
                        <a:spcBef>
                          <a:spcPts val="600"/>
                        </a:spcBef>
                        <a:spcAft>
                          <a:spcPts val="6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 </a:t>
                      </a: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3129835"/>
                  </a:ext>
                </a:extLst>
              </a:tr>
            </a:tbl>
          </a:graphicData>
        </a:graphic>
      </p:graphicFrame>
    </p:spTree>
    <p:extLst>
      <p:ext uri="{BB962C8B-B14F-4D97-AF65-F5344CB8AC3E}">
        <p14:creationId xmlns:p14="http://schemas.microsoft.com/office/powerpoint/2010/main" val="9621963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5" y="365125"/>
            <a:ext cx="11385395" cy="1325563"/>
          </a:xfrm>
        </p:spPr>
        <p:txBody>
          <a:bodyPr>
            <a:noAutofit/>
          </a:bodyPr>
          <a:lstStyle/>
          <a:p>
            <a:r>
              <a:rPr lang="en-US" sz="3200" b="1" dirty="0"/>
              <a:t>Table 5. REL for 75% Work &amp; 25% Rest Each Hour </a:t>
            </a:r>
            <a:r>
              <a:rPr lang="en-US" b="1" dirty="0"/>
              <a:t/>
            </a:r>
            <a:br>
              <a:rPr lang="en-US" b="1" dirty="0"/>
            </a:br>
            <a:r>
              <a:rPr lang="en-US" sz="2400" i="1" dirty="0"/>
              <a:t>Adapted from NIOSH </a:t>
            </a:r>
            <a:r>
              <a:rPr lang="en-US" sz="2400" dirty="0"/>
              <a:t>Criteria for a Recommended Standard: Occupational Exposure to Heat and Hot Environments</a:t>
            </a:r>
            <a:r>
              <a:rPr lang="en-US" sz="2400" i="1" dirty="0"/>
              <a:t> and</a:t>
            </a:r>
            <a:r>
              <a:rPr lang="en-US" sz="2400" dirty="0"/>
              <a:t> ACGIH "2017 TLVs and BEIs" </a:t>
            </a:r>
          </a:p>
        </p:txBody>
      </p:sp>
      <p:graphicFrame>
        <p:nvGraphicFramePr>
          <p:cNvPr id="4" name="Content Placeholder 3" descr="Table 5. Recommended Exposure Limit (REL) for 75% Work &amp; 25% Rest Each Hour " title="Table 5. Recommended Exposure Limit (REL) for 75% Work &amp; 25% Rest Each Hour "/>
          <p:cNvGraphicFramePr>
            <a:graphicFrameLocks noGrp="1"/>
          </p:cNvGraphicFramePr>
          <p:nvPr>
            <p:ph idx="1"/>
            <p:extLst>
              <p:ext uri="{D42A27DB-BD31-4B8C-83A1-F6EECF244321}">
                <p14:modId xmlns:p14="http://schemas.microsoft.com/office/powerpoint/2010/main" val="514414332"/>
              </p:ext>
            </p:extLst>
          </p:nvPr>
        </p:nvGraphicFramePr>
        <p:xfrm>
          <a:off x="501805" y="1619483"/>
          <a:ext cx="11307335" cy="5120640"/>
        </p:xfrm>
        <a:graphic>
          <a:graphicData uri="http://schemas.openxmlformats.org/drawingml/2006/table">
            <a:tbl>
              <a:tblPr firstRow="1" bandRow="1">
                <a:tableStyleId>{5C22544A-7EE6-4342-B048-85BDC9FD1C3A}</a:tableStyleId>
              </a:tblPr>
              <a:tblGrid>
                <a:gridCol w="1884556">
                  <a:extLst>
                    <a:ext uri="{9D8B030D-6E8A-4147-A177-3AD203B41FA5}">
                      <a16:colId xmlns:a16="http://schemas.microsoft.com/office/drawing/2014/main" val="1726728943"/>
                    </a:ext>
                  </a:extLst>
                </a:gridCol>
                <a:gridCol w="3593247">
                  <a:extLst>
                    <a:ext uri="{9D8B030D-6E8A-4147-A177-3AD203B41FA5}">
                      <a16:colId xmlns:a16="http://schemas.microsoft.com/office/drawing/2014/main" val="1208128717"/>
                    </a:ext>
                  </a:extLst>
                </a:gridCol>
                <a:gridCol w="1498851">
                  <a:extLst>
                    <a:ext uri="{9D8B030D-6E8A-4147-A177-3AD203B41FA5}">
                      <a16:colId xmlns:a16="http://schemas.microsoft.com/office/drawing/2014/main" val="475842657"/>
                    </a:ext>
                  </a:extLst>
                </a:gridCol>
                <a:gridCol w="1462879">
                  <a:extLst>
                    <a:ext uri="{9D8B030D-6E8A-4147-A177-3AD203B41FA5}">
                      <a16:colId xmlns:a16="http://schemas.microsoft.com/office/drawing/2014/main" val="127764856"/>
                    </a:ext>
                  </a:extLst>
                </a:gridCol>
                <a:gridCol w="1486860">
                  <a:extLst>
                    <a:ext uri="{9D8B030D-6E8A-4147-A177-3AD203B41FA5}">
                      <a16:colId xmlns:a16="http://schemas.microsoft.com/office/drawing/2014/main" val="3104620176"/>
                    </a:ext>
                  </a:extLst>
                </a:gridCol>
                <a:gridCol w="1380942">
                  <a:extLst>
                    <a:ext uri="{9D8B030D-6E8A-4147-A177-3AD203B41FA5}">
                      <a16:colId xmlns:a16="http://schemas.microsoft.com/office/drawing/2014/main" val="2910780792"/>
                    </a:ext>
                  </a:extLst>
                </a:gridCol>
              </a:tblGrid>
              <a:tr h="1243701">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 Category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Example</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154 lb. Person</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200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250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300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0790976"/>
                  </a:ext>
                </a:extLst>
              </a:tr>
              <a:tr h="1243701">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Light</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Sitting, standing, light arm/hand work and occasional walking</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87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extLst>
                  <a:ext uri="{0D108BD9-81ED-4DB2-BD59-A6C34878D82A}">
                    <a16:rowId xmlns:a16="http://schemas.microsoft.com/office/drawing/2014/main" val="819439741"/>
                  </a:ext>
                </a:extLst>
              </a:tr>
              <a:tr h="829134">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Moderate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Normal walking, moderate lifting</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4460691"/>
                  </a:ext>
                </a:extLst>
              </a:tr>
              <a:tr h="829134">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 material handling, walking at a fast pace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1834363"/>
                  </a:ext>
                </a:extLst>
              </a:tr>
              <a:tr h="504390">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Pick and shovel work</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 </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 </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 </a:t>
                      </a: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3129835"/>
                  </a:ext>
                </a:extLst>
              </a:tr>
            </a:tbl>
          </a:graphicData>
        </a:graphic>
      </p:graphicFrame>
    </p:spTree>
    <p:extLst>
      <p:ext uri="{BB962C8B-B14F-4D97-AF65-F5344CB8AC3E}">
        <p14:creationId xmlns:p14="http://schemas.microsoft.com/office/powerpoint/2010/main" val="3692258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5" y="365125"/>
            <a:ext cx="11385395" cy="1325563"/>
          </a:xfrm>
        </p:spPr>
        <p:txBody>
          <a:bodyPr>
            <a:noAutofit/>
          </a:bodyPr>
          <a:lstStyle/>
          <a:p>
            <a:r>
              <a:rPr lang="en-US" sz="3200" b="1" dirty="0"/>
              <a:t>Table 6. 50% Work &amp; 50% Rest Each Hour</a:t>
            </a:r>
            <a:r>
              <a:rPr lang="en-US" b="1" dirty="0"/>
              <a:t/>
            </a:r>
            <a:br>
              <a:rPr lang="en-US" b="1" dirty="0"/>
            </a:br>
            <a:r>
              <a:rPr lang="en-US" sz="2400" i="1" dirty="0"/>
              <a:t>Adapted from NIOSH </a:t>
            </a:r>
            <a:r>
              <a:rPr lang="en-US" sz="2400" dirty="0"/>
              <a:t>Criteria for a Recommended Standard: Occupational Exposure to Heat and Hot Environments</a:t>
            </a:r>
            <a:r>
              <a:rPr lang="en-US" sz="2400" i="1" dirty="0"/>
              <a:t> and</a:t>
            </a:r>
            <a:r>
              <a:rPr lang="en-US" sz="2400" dirty="0"/>
              <a:t> ACGIH "2017 TLVs and BEIs" </a:t>
            </a:r>
          </a:p>
        </p:txBody>
      </p:sp>
      <p:graphicFrame>
        <p:nvGraphicFramePr>
          <p:cNvPr id="4" name="Content Placeholder 3" descr="Table 6. 50% Work &amp; 50% Rest Each Hour" title="Table 6. 50% Work &amp; 50% Rest Each Hour"/>
          <p:cNvGraphicFramePr>
            <a:graphicFrameLocks noGrp="1"/>
          </p:cNvGraphicFramePr>
          <p:nvPr>
            <p:ph idx="1"/>
            <p:extLst>
              <p:ext uri="{D42A27DB-BD31-4B8C-83A1-F6EECF244321}">
                <p14:modId xmlns:p14="http://schemas.microsoft.com/office/powerpoint/2010/main" val="2840331248"/>
              </p:ext>
            </p:extLst>
          </p:nvPr>
        </p:nvGraphicFramePr>
        <p:xfrm>
          <a:off x="501805" y="1851101"/>
          <a:ext cx="11307335" cy="4650060"/>
        </p:xfrm>
        <a:graphic>
          <a:graphicData uri="http://schemas.openxmlformats.org/drawingml/2006/table">
            <a:tbl>
              <a:tblPr firstRow="1" bandRow="1">
                <a:tableStyleId>{5C22544A-7EE6-4342-B048-85BDC9FD1C3A}</a:tableStyleId>
              </a:tblPr>
              <a:tblGrid>
                <a:gridCol w="1884556">
                  <a:extLst>
                    <a:ext uri="{9D8B030D-6E8A-4147-A177-3AD203B41FA5}">
                      <a16:colId xmlns:a16="http://schemas.microsoft.com/office/drawing/2014/main" val="1726728943"/>
                    </a:ext>
                  </a:extLst>
                </a:gridCol>
                <a:gridCol w="3593247">
                  <a:extLst>
                    <a:ext uri="{9D8B030D-6E8A-4147-A177-3AD203B41FA5}">
                      <a16:colId xmlns:a16="http://schemas.microsoft.com/office/drawing/2014/main" val="1208128717"/>
                    </a:ext>
                  </a:extLst>
                </a:gridCol>
                <a:gridCol w="1498851">
                  <a:extLst>
                    <a:ext uri="{9D8B030D-6E8A-4147-A177-3AD203B41FA5}">
                      <a16:colId xmlns:a16="http://schemas.microsoft.com/office/drawing/2014/main" val="475842657"/>
                    </a:ext>
                  </a:extLst>
                </a:gridCol>
                <a:gridCol w="1462879">
                  <a:extLst>
                    <a:ext uri="{9D8B030D-6E8A-4147-A177-3AD203B41FA5}">
                      <a16:colId xmlns:a16="http://schemas.microsoft.com/office/drawing/2014/main" val="127764856"/>
                    </a:ext>
                  </a:extLst>
                </a:gridCol>
                <a:gridCol w="1486860">
                  <a:extLst>
                    <a:ext uri="{9D8B030D-6E8A-4147-A177-3AD203B41FA5}">
                      <a16:colId xmlns:a16="http://schemas.microsoft.com/office/drawing/2014/main" val="3104620176"/>
                    </a:ext>
                  </a:extLst>
                </a:gridCol>
                <a:gridCol w="1380942">
                  <a:extLst>
                    <a:ext uri="{9D8B030D-6E8A-4147-A177-3AD203B41FA5}">
                      <a16:colId xmlns:a16="http://schemas.microsoft.com/office/drawing/2014/main" val="2910780792"/>
                    </a:ext>
                  </a:extLst>
                </a:gridCol>
              </a:tblGrid>
              <a:tr h="1243701">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 Category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Example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154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200 lb. Person</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250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300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0790976"/>
                  </a:ext>
                </a:extLst>
              </a:tr>
              <a:tr h="1243701">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Light</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Sitting, standing, light arm/hand work and occasional walking</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89 </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extLst>
                  <a:ext uri="{0D108BD9-81ED-4DB2-BD59-A6C34878D82A}">
                    <a16:rowId xmlns:a16="http://schemas.microsoft.com/office/drawing/2014/main" val="819439741"/>
                  </a:ext>
                </a:extLst>
              </a:tr>
              <a:tr h="829134">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Moderate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Normal walking, moderate lifting</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83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4460691"/>
                  </a:ext>
                </a:extLst>
              </a:tr>
              <a:tr h="829134">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 material handling, walking at a fast pace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1834363"/>
                  </a:ext>
                </a:extLst>
              </a:tr>
              <a:tr h="504390">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Pick and shovel work</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 </a:t>
                      </a: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3129835"/>
                  </a:ext>
                </a:extLst>
              </a:tr>
            </a:tbl>
          </a:graphicData>
        </a:graphic>
      </p:graphicFrame>
    </p:spTree>
    <p:extLst>
      <p:ext uri="{BB962C8B-B14F-4D97-AF65-F5344CB8AC3E}">
        <p14:creationId xmlns:p14="http://schemas.microsoft.com/office/powerpoint/2010/main" val="28001461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5" y="365125"/>
            <a:ext cx="11385395" cy="1325563"/>
          </a:xfrm>
        </p:spPr>
        <p:txBody>
          <a:bodyPr>
            <a:noAutofit/>
          </a:bodyPr>
          <a:lstStyle/>
          <a:p>
            <a:r>
              <a:rPr lang="en-US" sz="3200" b="1" dirty="0"/>
              <a:t>Table 7. REL for 25% Work &amp; 75% Rest Each Hour</a:t>
            </a:r>
            <a:r>
              <a:rPr lang="en-US" b="1" dirty="0"/>
              <a:t/>
            </a:r>
            <a:br>
              <a:rPr lang="en-US" b="1" dirty="0"/>
            </a:br>
            <a:r>
              <a:rPr lang="en-US" sz="2400" i="1" dirty="0"/>
              <a:t>Adapted from NIOSH </a:t>
            </a:r>
            <a:r>
              <a:rPr lang="en-US" sz="2400" dirty="0"/>
              <a:t>Criteria for a Recommended Standard: Occupational Exposure to Heat and Hot Environments</a:t>
            </a:r>
            <a:r>
              <a:rPr lang="en-US" sz="2400" i="1" dirty="0"/>
              <a:t> and</a:t>
            </a:r>
            <a:r>
              <a:rPr lang="en-US" sz="2400" dirty="0"/>
              <a:t> ACGIH "2017 TLVs and BEIs" </a:t>
            </a:r>
          </a:p>
        </p:txBody>
      </p:sp>
      <p:graphicFrame>
        <p:nvGraphicFramePr>
          <p:cNvPr id="4" name="Content Placeholder 3" descr="Table 7. REL for 25% Work &amp; 75% Rest Each Hour" title="Table 7. REL for 25% Work &amp; 75% Rest Each Hour"/>
          <p:cNvGraphicFramePr>
            <a:graphicFrameLocks noGrp="1"/>
          </p:cNvGraphicFramePr>
          <p:nvPr>
            <p:ph idx="1"/>
            <p:extLst>
              <p:ext uri="{D42A27DB-BD31-4B8C-83A1-F6EECF244321}">
                <p14:modId xmlns:p14="http://schemas.microsoft.com/office/powerpoint/2010/main" val="1575532028"/>
              </p:ext>
            </p:extLst>
          </p:nvPr>
        </p:nvGraphicFramePr>
        <p:xfrm>
          <a:off x="501805" y="1851101"/>
          <a:ext cx="11307335" cy="4650060"/>
        </p:xfrm>
        <a:graphic>
          <a:graphicData uri="http://schemas.openxmlformats.org/drawingml/2006/table">
            <a:tbl>
              <a:tblPr firstRow="1" bandRow="1">
                <a:tableStyleId>{5C22544A-7EE6-4342-B048-85BDC9FD1C3A}</a:tableStyleId>
              </a:tblPr>
              <a:tblGrid>
                <a:gridCol w="1884556">
                  <a:extLst>
                    <a:ext uri="{9D8B030D-6E8A-4147-A177-3AD203B41FA5}">
                      <a16:colId xmlns:a16="http://schemas.microsoft.com/office/drawing/2014/main" val="1726728943"/>
                    </a:ext>
                  </a:extLst>
                </a:gridCol>
                <a:gridCol w="3593247">
                  <a:extLst>
                    <a:ext uri="{9D8B030D-6E8A-4147-A177-3AD203B41FA5}">
                      <a16:colId xmlns:a16="http://schemas.microsoft.com/office/drawing/2014/main" val="1208128717"/>
                    </a:ext>
                  </a:extLst>
                </a:gridCol>
                <a:gridCol w="1498851">
                  <a:extLst>
                    <a:ext uri="{9D8B030D-6E8A-4147-A177-3AD203B41FA5}">
                      <a16:colId xmlns:a16="http://schemas.microsoft.com/office/drawing/2014/main" val="475842657"/>
                    </a:ext>
                  </a:extLst>
                </a:gridCol>
                <a:gridCol w="1462879">
                  <a:extLst>
                    <a:ext uri="{9D8B030D-6E8A-4147-A177-3AD203B41FA5}">
                      <a16:colId xmlns:a16="http://schemas.microsoft.com/office/drawing/2014/main" val="127764856"/>
                    </a:ext>
                  </a:extLst>
                </a:gridCol>
                <a:gridCol w="1486860">
                  <a:extLst>
                    <a:ext uri="{9D8B030D-6E8A-4147-A177-3AD203B41FA5}">
                      <a16:colId xmlns:a16="http://schemas.microsoft.com/office/drawing/2014/main" val="3104620176"/>
                    </a:ext>
                  </a:extLst>
                </a:gridCol>
                <a:gridCol w="1380942">
                  <a:extLst>
                    <a:ext uri="{9D8B030D-6E8A-4147-A177-3AD203B41FA5}">
                      <a16:colId xmlns:a16="http://schemas.microsoft.com/office/drawing/2014/main" val="2910780792"/>
                    </a:ext>
                  </a:extLst>
                </a:gridCol>
              </a:tblGrid>
              <a:tr h="1243701">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 Category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Example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154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200 lb. Person</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250 lb. Person</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300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0790976"/>
                  </a:ext>
                </a:extLst>
              </a:tr>
              <a:tr h="1243701">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Light</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Sitting, standing, light arm/hand work and occasional walking</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88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extLst>
                  <a:ext uri="{0D108BD9-81ED-4DB2-BD59-A6C34878D82A}">
                    <a16:rowId xmlns:a16="http://schemas.microsoft.com/office/drawing/2014/main" val="819439741"/>
                  </a:ext>
                </a:extLst>
              </a:tr>
              <a:tr h="829134">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Moderate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Normal walking, moderate lifting</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88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4460691"/>
                  </a:ext>
                </a:extLst>
              </a:tr>
              <a:tr h="829134">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 material handling, walking at a fast pace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1834363"/>
                  </a:ext>
                </a:extLst>
              </a:tr>
              <a:tr h="504390">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Pick and shovel work</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84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 </a:t>
                      </a: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3129835"/>
                  </a:ext>
                </a:extLst>
              </a:tr>
            </a:tbl>
          </a:graphicData>
        </a:graphic>
      </p:graphicFrame>
    </p:spTree>
    <p:extLst>
      <p:ext uri="{BB962C8B-B14F-4D97-AF65-F5344CB8AC3E}">
        <p14:creationId xmlns:p14="http://schemas.microsoft.com/office/powerpoint/2010/main" val="9491100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366" y="365125"/>
            <a:ext cx="10294434" cy="1325563"/>
          </a:xfrm>
        </p:spPr>
        <p:txBody>
          <a:bodyPr>
            <a:normAutofit/>
          </a:bodyPr>
          <a:lstStyle/>
          <a:p>
            <a:r>
              <a:rPr lang="en-US" sz="6000" b="1" dirty="0"/>
              <a:t>Still Same Caution!</a:t>
            </a:r>
          </a:p>
        </p:txBody>
      </p:sp>
      <p:sp>
        <p:nvSpPr>
          <p:cNvPr id="3" name="Content Placeholder 2"/>
          <p:cNvSpPr>
            <a:spLocks noGrp="1"/>
          </p:cNvSpPr>
          <p:nvPr>
            <p:ph idx="1"/>
          </p:nvPr>
        </p:nvSpPr>
        <p:spPr>
          <a:xfrm>
            <a:off x="1059366" y="1825625"/>
            <a:ext cx="10294434" cy="4351338"/>
          </a:xfrm>
        </p:spPr>
        <p:txBody>
          <a:bodyPr/>
          <a:lstStyle/>
          <a:p>
            <a:pPr marL="0" indent="0">
              <a:buNone/>
            </a:pPr>
            <a:r>
              <a:rPr lang="en-US" sz="4000" dirty="0"/>
              <a:t>* These activities are not recommended for persons of this body weight working under heat stress conditions.  Special precautionary measures must be taken to reduce physical exertion and continually monitor workers for physiological signs of heat stress (e.g., body temperature and/or heart rate recovery).</a:t>
            </a:r>
          </a:p>
          <a:p>
            <a:pPr marL="0" indent="0">
              <a:buNone/>
            </a:pPr>
            <a:endParaRPr lang="en-US" dirty="0"/>
          </a:p>
        </p:txBody>
      </p:sp>
    </p:spTree>
    <p:extLst>
      <p:ext uri="{BB962C8B-B14F-4D97-AF65-F5344CB8AC3E}">
        <p14:creationId xmlns:p14="http://schemas.microsoft.com/office/powerpoint/2010/main" val="17091903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1" y="365125"/>
            <a:ext cx="11396547" cy="1017625"/>
          </a:xfrm>
          <a:solidFill>
            <a:schemeClr val="accent6">
              <a:lumMod val="20000"/>
              <a:lumOff val="80000"/>
            </a:schemeClr>
          </a:solidFill>
        </p:spPr>
        <p:txBody>
          <a:bodyPr>
            <a:noAutofit/>
          </a:bodyPr>
          <a:lstStyle/>
          <a:p>
            <a:r>
              <a:rPr lang="en-US" sz="4000" b="1" i="1" dirty="0"/>
              <a:t>Unacclimated Workers: Recommended Alert Limit (RAL)</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959004" y="1382750"/>
                <a:ext cx="11017405" cy="5073805"/>
              </a:xfrm>
            </p:spPr>
            <p:txBody>
              <a:bodyPr>
                <a:noAutofit/>
              </a:bodyPr>
              <a:lstStyle/>
              <a:p>
                <a:pPr marL="0" indent="0">
                  <a:buNone/>
                </a:pPr>
                <a:endParaRPr lang="en-US" sz="1100" b="1" dirty="0"/>
              </a:p>
              <a:p>
                <a:pPr marL="0" indent="0" algn="ctr">
                  <a:buNone/>
                </a:pPr>
                <a:r>
                  <a:rPr lang="en-US" sz="3600" b="1" dirty="0"/>
                  <a:t>Use Tables 8 to 11 to determine the RAL for different work/rest schedules and body weights.</a:t>
                </a:r>
                <a:endParaRPr lang="en-US" sz="1200" b="1" dirty="0"/>
              </a:p>
              <a:p>
                <a:pPr marL="1371600" lvl="3" indent="0">
                  <a:buNone/>
                </a:pPr>
                <a:endParaRPr lang="en-US" sz="700" dirty="0"/>
              </a:p>
              <a:p>
                <a:r>
                  <a:rPr lang="en-US" dirty="0"/>
                  <a:t>The formula for the calculating the NIOSH RAL in </a:t>
                </a:r>
                <a:r>
                  <a:rPr lang="en-US" dirty="0">
                    <a:sym typeface="Symbol" panose="05050102010706020507" pitchFamily="18" charset="2"/>
                  </a:rPr>
                  <a:t></a:t>
                </a:r>
                <a:r>
                  <a:rPr lang="en-US" dirty="0"/>
                  <a:t>F for unacclimated workers working continuously without prolonged rest breaks, where MH is the metabolic heat in Watts, is:</a:t>
                </a: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𝑹𝑨𝑳</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m:t>
                      </m:r>
                      <m:d>
                        <m:dPr>
                          <m:ctrlPr>
                            <a:rPr lang="en-US" b="1" i="1">
                              <a:latin typeface="Cambria Math" panose="02040503050406030204" pitchFamily="18" charset="0"/>
                            </a:rPr>
                          </m:ctrlPr>
                        </m:dPr>
                        <m:e>
                          <m:r>
                            <a:rPr lang="en-US" b="1" i="1">
                              <a:latin typeface="Cambria Math" panose="02040503050406030204" pitchFamily="18" charset="0"/>
                            </a:rPr>
                            <m:t>𝟓𝟗</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𝟏𝟒</m:t>
                          </m:r>
                          <m:r>
                            <a:rPr lang="en-US" b="1" i="1">
                              <a:latin typeface="Cambria Math" panose="02040503050406030204" pitchFamily="18" charset="0"/>
                            </a:rPr>
                            <m:t>.</m:t>
                          </m:r>
                          <m:r>
                            <a:rPr lang="en-US" b="1" i="1">
                              <a:latin typeface="Cambria Math" panose="02040503050406030204" pitchFamily="18" charset="0"/>
                            </a:rPr>
                            <m:t>𝟏</m:t>
                          </m:r>
                          <m:sSub>
                            <m:sSubPr>
                              <m:ctrlPr>
                                <a:rPr lang="en-US" b="1" i="1">
                                  <a:latin typeface="Cambria Math" panose="02040503050406030204" pitchFamily="18" charset="0"/>
                                </a:rPr>
                              </m:ctrlPr>
                            </m:sSubPr>
                            <m:e>
                              <m:r>
                                <a:rPr lang="en-US" b="1" i="1">
                                  <a:latin typeface="Cambria Math" panose="02040503050406030204" pitchFamily="18" charset="0"/>
                                </a:rPr>
                                <m:t> </m:t>
                              </m:r>
                              <m:r>
                                <a:rPr lang="en-US" b="1" i="1">
                                  <a:latin typeface="Cambria Math" panose="02040503050406030204" pitchFamily="18" charset="0"/>
                                </a:rPr>
                                <m:t>𝒍𝒐𝒈</m:t>
                              </m:r>
                            </m:e>
                            <m:sub>
                              <m:r>
                                <a:rPr lang="en-US" b="1" i="1">
                                  <a:latin typeface="Cambria Math" panose="02040503050406030204" pitchFamily="18" charset="0"/>
                                </a:rPr>
                                <m:t>𝟏𝟎</m:t>
                              </m:r>
                            </m:sub>
                          </m:sSub>
                          <m:r>
                            <a:rPr lang="en-US" b="1" i="1">
                              <a:latin typeface="Cambria Math" panose="02040503050406030204" pitchFamily="18" charset="0"/>
                            </a:rPr>
                            <m:t> </m:t>
                          </m:r>
                          <m:r>
                            <a:rPr lang="en-US" b="1" i="1">
                              <a:latin typeface="Cambria Math" panose="02040503050406030204" pitchFamily="18" charset="0"/>
                            </a:rPr>
                            <m:t>𝑴𝑯</m:t>
                          </m:r>
                        </m:e>
                      </m:d>
                      <m:r>
                        <a:rPr lang="en-US" b="1" i="1">
                          <a:latin typeface="Cambria Math" panose="02040503050406030204" pitchFamily="18" charset="0"/>
                        </a:rPr>
                        <m:t>+</m:t>
                      </m:r>
                      <m:r>
                        <a:rPr lang="en-US" b="1" i="1">
                          <a:latin typeface="Cambria Math" panose="02040503050406030204" pitchFamily="18" charset="0"/>
                        </a:rPr>
                        <m:t>𝟑𝟐</m:t>
                      </m:r>
                    </m:oMath>
                  </m:oMathPara>
                </a14:m>
                <a:endParaRPr lang="en-US" dirty="0"/>
              </a:p>
              <a:p>
                <a:r>
                  <a:rPr lang="en-US" dirty="0"/>
                  <a:t>When working for shorter intervals, workers may be able to work in higher temperatures without adverse heat-related health effects. </a:t>
                </a:r>
              </a:p>
              <a:p>
                <a:r>
                  <a:rPr lang="en-US" dirty="0"/>
                  <a:t>The NIOSH RAL is designed to take work/rest schedules into consideration, which are provided</a:t>
                </a:r>
                <a:endParaRPr lang="en-US" sz="3000"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959004" y="1382750"/>
                <a:ext cx="11017405" cy="5073805"/>
              </a:xfrm>
              <a:blipFill>
                <a:blip r:embed="rId2"/>
                <a:stretch>
                  <a:fillRect l="-996" r="-387" b="-1442"/>
                </a:stretch>
              </a:blipFill>
            </p:spPr>
            <p:txBody>
              <a:bodyPr/>
              <a:lstStyle/>
              <a:p>
                <a:r>
                  <a:rPr lang="en-US">
                    <a:noFill/>
                  </a:rPr>
                  <a:t> </a:t>
                </a:r>
              </a:p>
            </p:txBody>
          </p:sp>
        </mc:Fallback>
      </mc:AlternateContent>
    </p:spTree>
    <p:extLst>
      <p:ext uri="{BB962C8B-B14F-4D97-AF65-F5344CB8AC3E}">
        <p14:creationId xmlns:p14="http://schemas.microsoft.com/office/powerpoint/2010/main" val="34452966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5" y="365125"/>
            <a:ext cx="11385395" cy="1325563"/>
          </a:xfrm>
        </p:spPr>
        <p:txBody>
          <a:bodyPr>
            <a:noAutofit/>
          </a:bodyPr>
          <a:lstStyle/>
          <a:p>
            <a:r>
              <a:rPr lang="en-US" sz="3200" b="1" dirty="0"/>
              <a:t>Table 8. RAL for Continuous Work</a:t>
            </a:r>
            <a:r>
              <a:rPr lang="en-US" b="1" dirty="0"/>
              <a:t/>
            </a:r>
            <a:br>
              <a:rPr lang="en-US" b="1" dirty="0"/>
            </a:br>
            <a:r>
              <a:rPr lang="en-US" sz="2400" i="1" dirty="0"/>
              <a:t>Adapted from NIOSH </a:t>
            </a:r>
            <a:r>
              <a:rPr lang="en-US" sz="2400" dirty="0"/>
              <a:t>Criteria for a Recommended Standard: Occupational Exposure to Heat and Hot Environments</a:t>
            </a:r>
            <a:r>
              <a:rPr lang="en-US" sz="2400" i="1" dirty="0"/>
              <a:t> and</a:t>
            </a:r>
            <a:r>
              <a:rPr lang="en-US" sz="2400" dirty="0"/>
              <a:t> ACGIH "2017 TLVs and BEIs" </a:t>
            </a:r>
          </a:p>
        </p:txBody>
      </p:sp>
      <p:graphicFrame>
        <p:nvGraphicFramePr>
          <p:cNvPr id="4" name="Content Placeholder 3" descr="Table 8. RAL for Continuous Work" title="Table 8. RAL for Continuous Work"/>
          <p:cNvGraphicFramePr>
            <a:graphicFrameLocks noGrp="1"/>
          </p:cNvGraphicFramePr>
          <p:nvPr>
            <p:ph idx="1"/>
            <p:extLst>
              <p:ext uri="{D42A27DB-BD31-4B8C-83A1-F6EECF244321}">
                <p14:modId xmlns:p14="http://schemas.microsoft.com/office/powerpoint/2010/main" val="264887257"/>
              </p:ext>
            </p:extLst>
          </p:nvPr>
        </p:nvGraphicFramePr>
        <p:xfrm>
          <a:off x="501805" y="1851101"/>
          <a:ext cx="11307335" cy="4650060"/>
        </p:xfrm>
        <a:graphic>
          <a:graphicData uri="http://schemas.openxmlformats.org/drawingml/2006/table">
            <a:tbl>
              <a:tblPr firstRow="1" bandRow="1">
                <a:tableStyleId>{5C22544A-7EE6-4342-B048-85BDC9FD1C3A}</a:tableStyleId>
              </a:tblPr>
              <a:tblGrid>
                <a:gridCol w="1884556">
                  <a:extLst>
                    <a:ext uri="{9D8B030D-6E8A-4147-A177-3AD203B41FA5}">
                      <a16:colId xmlns:a16="http://schemas.microsoft.com/office/drawing/2014/main" val="1726728943"/>
                    </a:ext>
                  </a:extLst>
                </a:gridCol>
                <a:gridCol w="3593247">
                  <a:extLst>
                    <a:ext uri="{9D8B030D-6E8A-4147-A177-3AD203B41FA5}">
                      <a16:colId xmlns:a16="http://schemas.microsoft.com/office/drawing/2014/main" val="1208128717"/>
                    </a:ext>
                  </a:extLst>
                </a:gridCol>
                <a:gridCol w="1498851">
                  <a:extLst>
                    <a:ext uri="{9D8B030D-6E8A-4147-A177-3AD203B41FA5}">
                      <a16:colId xmlns:a16="http://schemas.microsoft.com/office/drawing/2014/main" val="475842657"/>
                    </a:ext>
                  </a:extLst>
                </a:gridCol>
                <a:gridCol w="1462879">
                  <a:extLst>
                    <a:ext uri="{9D8B030D-6E8A-4147-A177-3AD203B41FA5}">
                      <a16:colId xmlns:a16="http://schemas.microsoft.com/office/drawing/2014/main" val="127764856"/>
                    </a:ext>
                  </a:extLst>
                </a:gridCol>
                <a:gridCol w="1486860">
                  <a:extLst>
                    <a:ext uri="{9D8B030D-6E8A-4147-A177-3AD203B41FA5}">
                      <a16:colId xmlns:a16="http://schemas.microsoft.com/office/drawing/2014/main" val="3104620176"/>
                    </a:ext>
                  </a:extLst>
                </a:gridCol>
                <a:gridCol w="1380942">
                  <a:extLst>
                    <a:ext uri="{9D8B030D-6E8A-4147-A177-3AD203B41FA5}">
                      <a16:colId xmlns:a16="http://schemas.microsoft.com/office/drawing/2014/main" val="2910780792"/>
                    </a:ext>
                  </a:extLst>
                </a:gridCol>
              </a:tblGrid>
              <a:tr h="1243701">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 Category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Example</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154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200 lb. Person</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250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300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0790976"/>
                  </a:ext>
                </a:extLst>
              </a:tr>
              <a:tr h="1243701">
                <a:tc>
                  <a:txBody>
                    <a:bodyPr/>
                    <a:lstStyle/>
                    <a:p>
                      <a:pPr marL="0" marR="0" algn="ctr">
                        <a:lnSpc>
                          <a:spcPct val="10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Light</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Sitting, standing, light arm/hand work and occasional walking</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 </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 </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extLst>
                  <a:ext uri="{0D108BD9-81ED-4DB2-BD59-A6C34878D82A}">
                    <a16:rowId xmlns:a16="http://schemas.microsoft.com/office/drawing/2014/main" val="819439741"/>
                  </a:ext>
                </a:extLst>
              </a:tr>
              <a:tr h="829134">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Moderate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Normal walking, moderate lifting</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4460691"/>
                  </a:ext>
                </a:extLst>
              </a:tr>
              <a:tr h="829134">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 material handling, walking at a fast pace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1834363"/>
                  </a:ext>
                </a:extLst>
              </a:tr>
              <a:tr h="504390">
                <a:tc>
                  <a:txBody>
                    <a:bodyPr/>
                    <a:lstStyle/>
                    <a:p>
                      <a:pPr marL="0" marR="0" algn="ctr">
                        <a:lnSpc>
                          <a:spcPct val="10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Pick and shovel work</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 </a:t>
                      </a: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3129835"/>
                  </a:ext>
                </a:extLst>
              </a:tr>
            </a:tbl>
          </a:graphicData>
        </a:graphic>
      </p:graphicFrame>
    </p:spTree>
    <p:extLst>
      <p:ext uri="{BB962C8B-B14F-4D97-AF65-F5344CB8AC3E}">
        <p14:creationId xmlns:p14="http://schemas.microsoft.com/office/powerpoint/2010/main" val="3272667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745" y="365125"/>
            <a:ext cx="11385395" cy="1325563"/>
          </a:xfrm>
        </p:spPr>
        <p:txBody>
          <a:bodyPr>
            <a:noAutofit/>
          </a:bodyPr>
          <a:lstStyle/>
          <a:p>
            <a:r>
              <a:rPr lang="en-US" sz="3200" b="1" dirty="0"/>
              <a:t>Table 9. RAL for 75% Work &amp; 25% Rest Each Hour </a:t>
            </a:r>
            <a:r>
              <a:rPr lang="en-US" b="1" dirty="0"/>
              <a:t/>
            </a:r>
            <a:br>
              <a:rPr lang="en-US" b="1" dirty="0"/>
            </a:br>
            <a:r>
              <a:rPr lang="en-US" sz="2400" i="1" dirty="0"/>
              <a:t>Adapted from NIOSH </a:t>
            </a:r>
            <a:r>
              <a:rPr lang="en-US" sz="2400" dirty="0"/>
              <a:t>Criteria for a Recommended Standard: Occupational Exposure to Heat and Hot Environments</a:t>
            </a:r>
            <a:r>
              <a:rPr lang="en-US" sz="2400" i="1" dirty="0"/>
              <a:t> and</a:t>
            </a:r>
            <a:r>
              <a:rPr lang="en-US" sz="2400" dirty="0"/>
              <a:t> ACGIH "2017 TLVs and BEIs" </a:t>
            </a:r>
          </a:p>
        </p:txBody>
      </p:sp>
      <p:graphicFrame>
        <p:nvGraphicFramePr>
          <p:cNvPr id="4" name="Content Placeholder 3" descr="Table 9. RAL for 75% Work &amp; 25% Rest Each Hour " title="Table 9. RAL for 75% Work &amp; 25% Rest Each Hour "/>
          <p:cNvGraphicFramePr>
            <a:graphicFrameLocks noGrp="1"/>
          </p:cNvGraphicFramePr>
          <p:nvPr>
            <p:ph idx="1"/>
            <p:extLst>
              <p:ext uri="{D42A27DB-BD31-4B8C-83A1-F6EECF244321}">
                <p14:modId xmlns:p14="http://schemas.microsoft.com/office/powerpoint/2010/main" val="2482361950"/>
              </p:ext>
            </p:extLst>
          </p:nvPr>
        </p:nvGraphicFramePr>
        <p:xfrm>
          <a:off x="501805" y="1619483"/>
          <a:ext cx="11307335" cy="5076390"/>
        </p:xfrm>
        <a:graphic>
          <a:graphicData uri="http://schemas.openxmlformats.org/drawingml/2006/table">
            <a:tbl>
              <a:tblPr firstRow="1" bandRow="1">
                <a:tableStyleId>{5C22544A-7EE6-4342-B048-85BDC9FD1C3A}</a:tableStyleId>
              </a:tblPr>
              <a:tblGrid>
                <a:gridCol w="1884556">
                  <a:extLst>
                    <a:ext uri="{9D8B030D-6E8A-4147-A177-3AD203B41FA5}">
                      <a16:colId xmlns:a16="http://schemas.microsoft.com/office/drawing/2014/main" val="1726728943"/>
                    </a:ext>
                  </a:extLst>
                </a:gridCol>
                <a:gridCol w="3593247">
                  <a:extLst>
                    <a:ext uri="{9D8B030D-6E8A-4147-A177-3AD203B41FA5}">
                      <a16:colId xmlns:a16="http://schemas.microsoft.com/office/drawing/2014/main" val="1208128717"/>
                    </a:ext>
                  </a:extLst>
                </a:gridCol>
                <a:gridCol w="1498851">
                  <a:extLst>
                    <a:ext uri="{9D8B030D-6E8A-4147-A177-3AD203B41FA5}">
                      <a16:colId xmlns:a16="http://schemas.microsoft.com/office/drawing/2014/main" val="475842657"/>
                    </a:ext>
                  </a:extLst>
                </a:gridCol>
                <a:gridCol w="1462879">
                  <a:extLst>
                    <a:ext uri="{9D8B030D-6E8A-4147-A177-3AD203B41FA5}">
                      <a16:colId xmlns:a16="http://schemas.microsoft.com/office/drawing/2014/main" val="127764856"/>
                    </a:ext>
                  </a:extLst>
                </a:gridCol>
                <a:gridCol w="1486860">
                  <a:extLst>
                    <a:ext uri="{9D8B030D-6E8A-4147-A177-3AD203B41FA5}">
                      <a16:colId xmlns:a16="http://schemas.microsoft.com/office/drawing/2014/main" val="3104620176"/>
                    </a:ext>
                  </a:extLst>
                </a:gridCol>
                <a:gridCol w="1380942">
                  <a:extLst>
                    <a:ext uri="{9D8B030D-6E8A-4147-A177-3AD203B41FA5}">
                      <a16:colId xmlns:a16="http://schemas.microsoft.com/office/drawing/2014/main" val="2910780792"/>
                    </a:ext>
                  </a:extLst>
                </a:gridCol>
              </a:tblGrid>
              <a:tr h="1243701">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 Category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Example</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154 lb. Person</a:t>
                      </a:r>
                      <a:endParaRPr lang="en-U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200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250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 for 300 lb. Person</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0790976"/>
                  </a:ext>
                </a:extLst>
              </a:tr>
              <a:tr h="1243701">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Light</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Sitting, standing, light arm/hand work and occasional walking</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79 </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77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 </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extLst>
                  <a:ext uri="{0D108BD9-81ED-4DB2-BD59-A6C34878D82A}">
                    <a16:rowId xmlns:a16="http://schemas.microsoft.com/office/drawing/2014/main" val="819439741"/>
                  </a:ext>
                </a:extLst>
              </a:tr>
              <a:tr h="829134">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Moderate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Normal walking, moderate lifting</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71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4460691"/>
                  </a:ext>
                </a:extLst>
              </a:tr>
              <a:tr h="829134">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Heavy material handling, walking at a fast pace</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1834363"/>
                  </a:ext>
                </a:extLst>
              </a:tr>
              <a:tr h="504390">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Very Heavy</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Pick and shovel work</a:t>
                      </a:r>
                      <a:endParaRPr lang="en-US" sz="2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 </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t>
                      </a: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68 </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600"/>
                        </a:spcAft>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 </a:t>
                      </a: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3129835"/>
                  </a:ext>
                </a:extLst>
              </a:tr>
            </a:tbl>
          </a:graphicData>
        </a:graphic>
      </p:graphicFrame>
    </p:spTree>
    <p:extLst>
      <p:ext uri="{BB962C8B-B14F-4D97-AF65-F5344CB8AC3E}">
        <p14:creationId xmlns:p14="http://schemas.microsoft.com/office/powerpoint/2010/main" val="805298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10342</Words>
  <Application>Microsoft Office PowerPoint</Application>
  <PresentationFormat>Widescreen</PresentationFormat>
  <Paragraphs>1230</Paragraphs>
  <Slides>138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138</vt:i4>
      </vt:variant>
    </vt:vector>
  </HeadingPairs>
  <TitlesOfParts>
    <vt:vector size="146" baseType="lpstr">
      <vt:lpstr>Arial</vt:lpstr>
      <vt:lpstr>Calibri</vt:lpstr>
      <vt:lpstr>Calibri Light</vt:lpstr>
      <vt:lpstr>Cambria Math</vt:lpstr>
      <vt:lpstr>Symbol</vt:lpstr>
      <vt:lpstr>Times New Roman</vt:lpstr>
      <vt:lpstr>Wingdings</vt:lpstr>
      <vt:lpstr>Office Theme</vt:lpstr>
      <vt:lpstr>Heat-Illness Prevention Plan</vt:lpstr>
      <vt:lpstr>Photo Sources</vt:lpstr>
      <vt:lpstr>Learning Objectives</vt:lpstr>
      <vt:lpstr>Section 1: Why is heat-illness prevention important?</vt:lpstr>
      <vt:lpstr>Class Discussion: Why is heat-illness prevention important?</vt:lpstr>
      <vt:lpstr>Heat-Illness Statistics</vt:lpstr>
      <vt:lpstr>Statistics for Texas</vt:lpstr>
      <vt:lpstr>Houston Area Statistics</vt:lpstr>
      <vt:lpstr>#1: The number one reason why we all need to look after each other on the job</vt:lpstr>
      <vt:lpstr>Section 2: Heat-Illness Prevention Plan</vt:lpstr>
      <vt:lpstr>Purpose and Scope</vt:lpstr>
      <vt:lpstr>Employer Responsibilities</vt:lpstr>
      <vt:lpstr>Who is responsible for implementation at your company?</vt:lpstr>
      <vt:lpstr>Employee Training and Responsibilities</vt:lpstr>
      <vt:lpstr>Main Elements of Heat-Illness Prevention Plan</vt:lpstr>
      <vt:lpstr>Section 3: Training</vt:lpstr>
      <vt:lpstr>Elements Heat-Illness Prevention Plan</vt:lpstr>
      <vt:lpstr>Risk Factors for Heat Stress Environmental risk factors</vt:lpstr>
      <vt:lpstr>Risk Factors for Heat Stress Work-related risk factors</vt:lpstr>
      <vt:lpstr>How the Body Handles Heat</vt:lpstr>
      <vt:lpstr>The importance of acclimatization</vt:lpstr>
      <vt:lpstr>Human body needs to acclimate to hot environments, typically 10-14 days</vt:lpstr>
      <vt:lpstr>When acclimated workers take an extended  break they need to re-acclimate</vt:lpstr>
      <vt:lpstr>The importance of consuming water throughout the work shift</vt:lpstr>
      <vt:lpstr>Too much water intake can be dangerous </vt:lpstr>
      <vt:lpstr>Physiological monitoring for dehydration may be necessary under extreme conditions</vt:lpstr>
      <vt:lpstr>Monitoring Body Weight</vt:lpstr>
      <vt:lpstr>Monitoring Urine Color</vt:lpstr>
      <vt:lpstr>Importance of frequent rest breaks and shade</vt:lpstr>
      <vt:lpstr>Heat-Related Illnesses</vt:lpstr>
      <vt:lpstr>Progression of Heat-Related Illnesses (Source: NIOSH)</vt:lpstr>
      <vt:lpstr>Heat Rash: Cause and Prevention</vt:lpstr>
      <vt:lpstr>Heat Rash: Signs &amp; Symptoms</vt:lpstr>
      <vt:lpstr>Heat Rash: First Aid Treatment</vt:lpstr>
      <vt:lpstr>Heat Rash: Reporting</vt:lpstr>
      <vt:lpstr>Heat Cramps: Cause and Prevention</vt:lpstr>
      <vt:lpstr>Heat Cramps: Signs &amp; Symptoms</vt:lpstr>
      <vt:lpstr>Heat Cramps: First Aid Treatment</vt:lpstr>
      <vt:lpstr>Heat Cramps: Reporting</vt:lpstr>
      <vt:lpstr>Heat Syncope: Cause and Prevention</vt:lpstr>
      <vt:lpstr>Heat Syncope: Signs &amp; Symptoms</vt:lpstr>
      <vt:lpstr>Heat Syncope: First Aid Treatment</vt:lpstr>
      <vt:lpstr>Heat Syncope: Reporting</vt:lpstr>
      <vt:lpstr>Heat Exhaustion: Cause and Prevention</vt:lpstr>
      <vt:lpstr>Heat Exhaustion: Signs &amp; Symptoms</vt:lpstr>
      <vt:lpstr>Heat Exhaustion: First Aid Treatment</vt:lpstr>
      <vt:lpstr>Heat Exhaustion: Reporting</vt:lpstr>
      <vt:lpstr>Heat Stroke: Cause and Prevention</vt:lpstr>
      <vt:lpstr>Heat Stroke: Signs &amp; Symptoms</vt:lpstr>
      <vt:lpstr>Heat Stroke: First Aid Treatment</vt:lpstr>
      <vt:lpstr>First Aid Treatment for Heat Stroke</vt:lpstr>
      <vt:lpstr>Heat Stroke: Reporting</vt:lpstr>
      <vt:lpstr>Rhabdomyolysis: Cause and Prevention</vt:lpstr>
      <vt:lpstr>Rhabdomyolysis: Signs &amp; Symptoms</vt:lpstr>
      <vt:lpstr>Rhabdomyolysis : First Aid Treatment</vt:lpstr>
      <vt:lpstr>Rhabdomyolysis: Reporting</vt:lpstr>
      <vt:lpstr>Heat-illness prevention strategies</vt:lpstr>
      <vt:lpstr>When Risk Level is High Incorporate Physiological Monitoring</vt:lpstr>
      <vt:lpstr>Oral temperature</vt:lpstr>
      <vt:lpstr>Heart Rate Recovery</vt:lpstr>
      <vt:lpstr>Caution: Heart Rate Recovery</vt:lpstr>
      <vt:lpstr>Class Exercise #1  Body Temperature and Heart Rate Recovery</vt:lpstr>
      <vt:lpstr>Class Exercise #1  What is your assessment for each worker? Can they return to normal duties?</vt:lpstr>
      <vt:lpstr>Hierarchy of Controls – a combination of several is always recommended</vt:lpstr>
      <vt:lpstr>Engineering Controls</vt:lpstr>
      <vt:lpstr>Examples of Engineering Controls</vt:lpstr>
      <vt:lpstr>Administrative Controls 1 - 5</vt:lpstr>
      <vt:lpstr>Water for Remote Job Sites</vt:lpstr>
      <vt:lpstr>Examples of Administrative Controls</vt:lpstr>
      <vt:lpstr>Administrative Controls 6 - 11</vt:lpstr>
      <vt:lpstr>Protective Clothing and Equipment Controls</vt:lpstr>
      <vt:lpstr>Examples of Protective Clothing Controls</vt:lpstr>
      <vt:lpstr>Section 4: Monitor weather and workplace conditions</vt:lpstr>
      <vt:lpstr>Monitor weather and workplace conditions</vt:lpstr>
      <vt:lpstr>If the temperatures will exceed 70 F for more than an hour during the work shift, then a heat hazard assessment needs to be performed.</vt:lpstr>
      <vt:lpstr>Also identify and evaluate other heat stress hazards (worksheet provided)</vt:lpstr>
      <vt:lpstr>Does a Heat Hazard Evaluation Need to be Conducted?</vt:lpstr>
      <vt:lpstr>Heat Hazard Assessment (WBGT-Effective)</vt:lpstr>
      <vt:lpstr>Where can I find more information on WBGT and WBGT-Effective?</vt:lpstr>
      <vt:lpstr>Why not just use a heat index?</vt:lpstr>
      <vt:lpstr>Heat Hazard Assessment in 5 Steps Worksheet provided</vt:lpstr>
      <vt:lpstr>Step 1: Calculate WBGT Using Weather Data</vt:lpstr>
      <vt:lpstr>The calculator uses the following required weather and location information to determine WBGT.</vt:lpstr>
      <vt:lpstr>Table 1. Estimated Solar Irradiance Based on Cloud Cover</vt:lpstr>
      <vt:lpstr>Step 2. Add Clothing Adjustment Factor</vt:lpstr>
      <vt:lpstr>Table 2. Clothing Adjustment Factors (CAF)</vt:lpstr>
      <vt:lpstr>Step 3. Determine the Metabolic Heat</vt:lpstr>
      <vt:lpstr>Table 3. Work Category Based on Metabolic Work Rates Adapted from OSHA Technical Manual, NIOSH Criteria for a Recommended Standard: Occupational Exposure to Heat and Hot Environments, and ACGIH "2017 TLVs and BEIs"  </vt:lpstr>
      <vt:lpstr>Caution!</vt:lpstr>
      <vt:lpstr>Step 4. Determine Exposure Threshold Limit</vt:lpstr>
      <vt:lpstr>Acclimated Workers: Recommended Exposure Limit (REL)</vt:lpstr>
      <vt:lpstr>Table 4. REL for Continuous Work Adapted from NIOSH Criteria for a Recommended Standard: Occupational Exposure to Heat and Hot Environments and ACGIH "2017 TLVs and BEIs" </vt:lpstr>
      <vt:lpstr>Table 5. REL for 75% Work &amp; 25% Rest Each Hour  Adapted from NIOSH Criteria for a Recommended Standard: Occupational Exposure to Heat and Hot Environments and ACGIH "2017 TLVs and BEIs" </vt:lpstr>
      <vt:lpstr>Table 6. 50% Work &amp; 50% Rest Each Hour Adapted from NIOSH Criteria for a Recommended Standard: Occupational Exposure to Heat and Hot Environments and ACGIH "2017 TLVs and BEIs" </vt:lpstr>
      <vt:lpstr>Table 7. REL for 25% Work &amp; 75% Rest Each Hour Adapted from NIOSH Criteria for a Recommended Standard: Occupational Exposure to Heat and Hot Environments and ACGIH "2017 TLVs and BEIs" </vt:lpstr>
      <vt:lpstr>Still Same Caution!</vt:lpstr>
      <vt:lpstr>Unacclimated Workers: Recommended Alert Limit (RAL)</vt:lpstr>
      <vt:lpstr>Table 8. RAL for Continuous Work Adapted from NIOSH Criteria for a Recommended Standard: Occupational Exposure to Heat and Hot Environments and ACGIH "2017 TLVs and BEIs" </vt:lpstr>
      <vt:lpstr>Table 9. RAL for 75% Work &amp; 25% Rest Each Hour  Adapted from NIOSH Criteria for a Recommended Standard: Occupational Exposure to Heat and Hot Environments and ACGIH "2017 TLVs and BEIs" </vt:lpstr>
      <vt:lpstr>Table 10. 50% Work &amp; 50% Rest Each Hour Adapted from NIOSH Criteria for a Recommended Standard: Occupational Exposure to Heat and Hot Environments and ACGIH "2017 TLVs and BEIs" </vt:lpstr>
      <vt:lpstr>Table 11. RAL for 25% Work &amp; 75% Rest Each Hour Adapted from NIOSH Criteria for a Recommended Standard: Occupational Exposure to Heat and Hot Environments and ACGIH "2017 TLVs and BEIs" </vt:lpstr>
      <vt:lpstr>Warning! When workers are not acclimated to work in hot environments they are at additional risk of heat stress</vt:lpstr>
      <vt:lpstr>Step 5. Determine Risk Level</vt:lpstr>
      <vt:lpstr>Acclimated Workers: Hazard Quotient</vt:lpstr>
      <vt:lpstr>Unacclimated Workers: Hazard Quotient</vt:lpstr>
      <vt:lpstr>Section 5: Heat-illness prevention strategies </vt:lpstr>
      <vt:lpstr>Implementing Heat-illness Prevention Strategies</vt:lpstr>
      <vt:lpstr>Unacclimated workers</vt:lpstr>
      <vt:lpstr>Step 1. Implement Controls to Reduce HQ &amp; Risk Level</vt:lpstr>
      <vt:lpstr>Additional examples of effective controls to reduce risk level</vt:lpstr>
      <vt:lpstr>Step 2. When Risk Level is High Incorporate Physiological Monitoring</vt:lpstr>
      <vt:lpstr>Recovery Heart Rate (Pulse Rate)</vt:lpstr>
      <vt:lpstr>Methods for Collecting Pulse Rate</vt:lpstr>
      <vt:lpstr>Manually Counting Pulse Rate</vt:lpstr>
      <vt:lpstr>Table 14. Collection and Interpretation of Pulse Rates</vt:lpstr>
      <vt:lpstr>General Guidelines for Heart Rate Recovery</vt:lpstr>
      <vt:lpstr>Oral Body Temperature</vt:lpstr>
      <vt:lpstr>Oral Body Temperature Measurement</vt:lpstr>
      <vt:lpstr>Table 13. Collection and Interpretation of Oral Temperatures</vt:lpstr>
      <vt:lpstr>Oral Temperature Warning Levels</vt:lpstr>
      <vt:lpstr>Step 3. Implement Engineering Controls</vt:lpstr>
      <vt:lpstr>Step 4. Implement Administrative Controls (1 – 5)</vt:lpstr>
      <vt:lpstr>Review: Water for Remote Job Sites</vt:lpstr>
      <vt:lpstr>Step 4. Implement Administrative Controls (6 – 11)</vt:lpstr>
      <vt:lpstr>Step 5. Implement Protective Clothing and Equipment Controls</vt:lpstr>
      <vt:lpstr>Class Exercise #2</vt:lpstr>
      <vt:lpstr>Class Exercise #2: Plan</vt:lpstr>
      <vt:lpstr>Section 6: Preparing for medical emergencies</vt:lpstr>
      <vt:lpstr>Preparing for Medical Emergencies</vt:lpstr>
      <vt:lpstr>First Aid Supplies: Have On Hand</vt:lpstr>
      <vt:lpstr>First Aid Providers</vt:lpstr>
      <vt:lpstr>Emergency Response Information</vt:lpstr>
      <vt:lpstr>First Aid Guidelines</vt:lpstr>
      <vt:lpstr>Section 7: Incident Investigations</vt:lpstr>
      <vt:lpstr>Incident Investigations</vt:lpstr>
      <vt:lpstr>Near the end… Anything to add?</vt:lpstr>
      <vt:lpstr>Review of Learning Objectives</vt:lpstr>
      <vt:lpstr>Let’s look out for each other… Make sure everyone goes home safely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2021-07-08T13:02:51Z</dcterms:created>
  <dcterms:modified xsi:type="dcterms:W3CDTF">2021-07-08T13:03:04Z</dcterms:modified>
</cp:coreProperties>
</file>